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8"/>
  </p:notesMasterIdLst>
  <p:sldIdLst>
    <p:sldId id="256" r:id="rId2"/>
    <p:sldId id="325" r:id="rId3"/>
    <p:sldId id="258" r:id="rId4"/>
    <p:sldId id="259" r:id="rId5"/>
    <p:sldId id="260" r:id="rId6"/>
    <p:sldId id="261" r:id="rId7"/>
    <p:sldId id="262" r:id="rId8"/>
    <p:sldId id="263" r:id="rId9"/>
    <p:sldId id="264" r:id="rId10"/>
    <p:sldId id="267" r:id="rId11"/>
    <p:sldId id="257" r:id="rId12"/>
    <p:sldId id="269" r:id="rId13"/>
    <p:sldId id="271" r:id="rId14"/>
    <p:sldId id="272" r:id="rId15"/>
    <p:sldId id="273" r:id="rId16"/>
    <p:sldId id="274" r:id="rId17"/>
    <p:sldId id="275" r:id="rId18"/>
    <p:sldId id="276" r:id="rId19"/>
    <p:sldId id="277" r:id="rId20"/>
    <p:sldId id="278" r:id="rId21"/>
    <p:sldId id="279" r:id="rId22"/>
    <p:sldId id="280" r:id="rId23"/>
    <p:sldId id="270" r:id="rId24"/>
    <p:sldId id="281" r:id="rId25"/>
    <p:sldId id="282" r:id="rId26"/>
    <p:sldId id="284" r:id="rId27"/>
    <p:sldId id="285" r:id="rId28"/>
    <p:sldId id="283" r:id="rId29"/>
    <p:sldId id="317" r:id="rId30"/>
    <p:sldId id="290" r:id="rId31"/>
    <p:sldId id="289" r:id="rId32"/>
    <p:sldId id="291" r:id="rId33"/>
    <p:sldId id="292" r:id="rId34"/>
    <p:sldId id="314" r:id="rId35"/>
    <p:sldId id="315" r:id="rId36"/>
    <p:sldId id="293" r:id="rId37"/>
    <p:sldId id="294" r:id="rId38"/>
    <p:sldId id="295" r:id="rId39"/>
    <p:sldId id="296" r:id="rId40"/>
    <p:sldId id="297" r:id="rId41"/>
    <p:sldId id="298" r:id="rId42"/>
    <p:sldId id="299" r:id="rId43"/>
    <p:sldId id="300" r:id="rId44"/>
    <p:sldId id="302" r:id="rId45"/>
    <p:sldId id="303" r:id="rId46"/>
    <p:sldId id="316" r:id="rId47"/>
    <p:sldId id="318" r:id="rId48"/>
    <p:sldId id="319" r:id="rId49"/>
    <p:sldId id="320" r:id="rId50"/>
    <p:sldId id="321" r:id="rId51"/>
    <p:sldId id="322" r:id="rId52"/>
    <p:sldId id="286" r:id="rId53"/>
    <p:sldId id="287" r:id="rId54"/>
    <p:sldId id="288" r:id="rId55"/>
    <p:sldId id="304" r:id="rId56"/>
    <p:sldId id="305" r:id="rId57"/>
    <p:sldId id="306" r:id="rId58"/>
    <p:sldId id="307" r:id="rId59"/>
    <p:sldId id="308" r:id="rId60"/>
    <p:sldId id="309" r:id="rId61"/>
    <p:sldId id="310" r:id="rId62"/>
    <p:sldId id="311" r:id="rId63"/>
    <p:sldId id="312" r:id="rId64"/>
    <p:sldId id="313" r:id="rId65"/>
    <p:sldId id="323" r:id="rId66"/>
    <p:sldId id="324" r:id="rId67"/>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3F97"/>
    <a:srgbClr val="BEFE11"/>
    <a:srgbClr val="95F6D6"/>
    <a:srgbClr val="85981D"/>
    <a:srgbClr val="7F6C24"/>
    <a:srgbClr val="24768F"/>
    <a:srgbClr val="A36909"/>
    <a:srgbClr val="BA5D29"/>
    <a:srgbClr val="121E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5664" autoAdjust="0"/>
    <p:restoredTop sz="99854" autoAdjust="0"/>
  </p:normalViewPr>
  <p:slideViewPr>
    <p:cSldViewPr snapToGrid="0" snapToObjects="1">
      <p:cViewPr>
        <p:scale>
          <a:sx n="100" d="100"/>
          <a:sy n="100" d="100"/>
        </p:scale>
        <p:origin x="-2672" y="-4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notesMaster" Target="notesMasters/notesMaster1.xml"/><Relationship Id="rId69" Type="http://schemas.openxmlformats.org/officeDocument/2006/relationships/printerSettings" Target="printerSettings/printerSettings1.bin"/><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FF8A9C-182C-DF45-97FC-9BE27DDE46A0}" type="datetimeFigureOut">
              <a:rPr lang="es-ES" smtClean="0"/>
              <a:pPr/>
              <a:t>01/10/19</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9BA2F-CAD3-3440-8817-9EB81B9F44FC}" type="slidenum">
              <a:rPr lang="es-ES" smtClean="0"/>
              <a:pPr/>
              <a:t>‹Nr.›</a:t>
            </a:fld>
            <a:endParaRPr lang="es-ES"/>
          </a:p>
        </p:txBody>
      </p:sp>
    </p:spTree>
    <p:extLst>
      <p:ext uri="{BB962C8B-B14F-4D97-AF65-F5344CB8AC3E}">
        <p14:creationId xmlns:p14="http://schemas.microsoft.com/office/powerpoint/2010/main" val="169600916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11</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20</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21</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22</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23</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24</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12</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13</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14</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15</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16</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17</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18</a:t>
            </a:fld>
            <a:endParaRPr lang="es-ES"/>
          </a:p>
        </p:txBody>
      </p:sp>
    </p:spTree>
    <p:extLst>
      <p:ext uri="{BB962C8B-B14F-4D97-AF65-F5344CB8AC3E}">
        <p14:creationId xmlns:p14="http://schemas.microsoft.com/office/powerpoint/2010/main" val="794887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A29BA2F-CAD3-3440-8817-9EB81B9F44FC}" type="slidenum">
              <a:rPr lang="es-ES" smtClean="0"/>
              <a:pPr/>
              <a:t>19</a:t>
            </a:fld>
            <a:endParaRPr lang="es-ES"/>
          </a:p>
        </p:txBody>
      </p:sp>
    </p:spTree>
    <p:extLst>
      <p:ext uri="{BB962C8B-B14F-4D97-AF65-F5344CB8AC3E}">
        <p14:creationId xmlns:p14="http://schemas.microsoft.com/office/powerpoint/2010/main" val="794887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1029663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1600200"/>
            <a:ext cx="8229600" cy="4525963"/>
          </a:xfrm>
          <a:prstGeom prst="rect">
            <a:avLst/>
          </a:prstGeo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3110995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a:prstGeom prst="rect">
            <a:avLst/>
          </a:prstGeo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2848344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smtClean="0"/>
              <a:t>Clic para editar título</a:t>
            </a:r>
            <a:endParaRPr lang="es-ES"/>
          </a:p>
        </p:txBody>
      </p:sp>
      <p:sp>
        <p:nvSpPr>
          <p:cNvPr id="3" name="Marcador de contenido 2"/>
          <p:cNvSpPr>
            <a:spLocks noGrp="1"/>
          </p:cNvSpPr>
          <p:nvPr>
            <p:ph idx="1"/>
          </p:nvPr>
        </p:nvSpPr>
        <p:spPr>
          <a:xfrm>
            <a:off x="457200" y="1600200"/>
            <a:ext cx="8229600" cy="4525963"/>
          </a:xfrm>
          <a:prstGeom prst="rect">
            <a:avLst/>
          </a:prstGeo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3891276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1302892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6" name="Marcador de pie de página 5"/>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2622954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8" name="Marcador de pie de página 7"/>
          <p:cNvSpPr>
            <a:spLocks noGrp="1"/>
          </p:cNvSpPr>
          <p:nvPr>
            <p:ph type="ftr" sz="quarter" idx="11"/>
          </p:nvPr>
        </p:nvSpPr>
        <p:spPr>
          <a:xfrm>
            <a:off x="3124200" y="6356350"/>
            <a:ext cx="2895600" cy="365125"/>
          </a:xfrm>
          <a:prstGeom prst="rect">
            <a:avLst/>
          </a:prstGeom>
        </p:spPr>
        <p:txBody>
          <a:bodyPr/>
          <a:lstStyle/>
          <a:p>
            <a:endParaRPr lang="es-ES"/>
          </a:p>
        </p:txBody>
      </p:sp>
      <p:sp>
        <p:nvSpPr>
          <p:cNvPr id="9" name="Marcador de número de diapositiva 8"/>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3495991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smtClean="0"/>
              <a:t>Clic para editar título</a:t>
            </a:r>
            <a:endParaRPr lang="es-ES"/>
          </a:p>
        </p:txBody>
      </p:sp>
      <p:sp>
        <p:nvSpPr>
          <p:cNvPr id="3" name="Marcador de fecha 2"/>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4" name="Marcador de pie de página 3"/>
          <p:cNvSpPr>
            <a:spLocks noGrp="1"/>
          </p:cNvSpPr>
          <p:nvPr>
            <p:ph type="ftr" sz="quarter" idx="11"/>
          </p:nvPr>
        </p:nvSpPr>
        <p:spPr>
          <a:xfrm>
            <a:off x="3124200" y="6356350"/>
            <a:ext cx="2895600" cy="365125"/>
          </a:xfrm>
          <a:prstGeom prst="rect">
            <a:avLst/>
          </a:prstGeom>
        </p:spPr>
        <p:txBody>
          <a:bodyPr/>
          <a:lstStyle/>
          <a:p>
            <a:endParaRPr lang="es-ES"/>
          </a:p>
        </p:txBody>
      </p:sp>
      <p:sp>
        <p:nvSpPr>
          <p:cNvPr id="5" name="Marcador de número de diapositiva 4"/>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1884056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3" name="Marcador de pie de página 2"/>
          <p:cNvSpPr>
            <a:spLocks noGrp="1"/>
          </p:cNvSpPr>
          <p:nvPr>
            <p:ph type="ftr" sz="quarter" idx="11"/>
          </p:nvPr>
        </p:nvSpPr>
        <p:spPr>
          <a:xfrm>
            <a:off x="3124200" y="6356350"/>
            <a:ext cx="2895600" cy="365125"/>
          </a:xfrm>
          <a:prstGeom prst="rect">
            <a:avLst/>
          </a:prstGeom>
        </p:spPr>
        <p:txBody>
          <a:bodyPr/>
          <a:lstStyle/>
          <a:p>
            <a:endParaRPr lang="es-ES"/>
          </a:p>
        </p:txBody>
      </p:sp>
      <p:sp>
        <p:nvSpPr>
          <p:cNvPr id="4" name="Marcador de número de diapositiva 3"/>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3401568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6" name="Marcador de pie de página 5"/>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1470507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a:xfrm>
            <a:off x="457200" y="6356350"/>
            <a:ext cx="2133600" cy="365125"/>
          </a:xfrm>
          <a:prstGeom prst="rect">
            <a:avLst/>
          </a:prstGeom>
        </p:spPr>
        <p:txBody>
          <a:bodyPr/>
          <a:lstStyle/>
          <a:p>
            <a:fld id="{0820ABE9-8FE4-CF4D-BE33-E09BE8399836}" type="datetimeFigureOut">
              <a:rPr lang="es-ES" smtClean="0"/>
              <a:pPr/>
              <a:t>01/10/19</a:t>
            </a:fld>
            <a:endParaRPr lang="es-ES"/>
          </a:p>
        </p:txBody>
      </p:sp>
      <p:sp>
        <p:nvSpPr>
          <p:cNvPr id="6" name="Marcador de pie de página 5"/>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6553200" y="6356350"/>
            <a:ext cx="2133600" cy="365125"/>
          </a:xfrm>
          <a:prstGeom prst="rect">
            <a:avLst/>
          </a:prstGeom>
        </p:spPr>
        <p:txBody>
          <a:bodyPr/>
          <a:lstStyle/>
          <a:p>
            <a:fld id="{F69829F4-B66B-0941-B1D4-FC1041B94B02}" type="slidenum">
              <a:rPr lang="es-ES" smtClean="0"/>
              <a:pPr/>
              <a:t>‹Nr.›</a:t>
            </a:fld>
            <a:endParaRPr lang="es-ES"/>
          </a:p>
        </p:txBody>
      </p:sp>
    </p:spTree>
    <p:extLst>
      <p:ext uri="{BB962C8B-B14F-4D97-AF65-F5344CB8AC3E}">
        <p14:creationId xmlns:p14="http://schemas.microsoft.com/office/powerpoint/2010/main" val="122330224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5056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 Id="rId3"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 Id="rId3"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 Id="rId3" Type="http://schemas.openxmlformats.org/officeDocument/2006/relationships/image" Target="../media/image4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 Id="rId3" Type="http://schemas.openxmlformats.org/officeDocument/2006/relationships/image" Target="../media/image4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907" y="2157259"/>
            <a:ext cx="6744976" cy="3799156"/>
          </a:xfrm>
          <a:prstGeom prst="rect">
            <a:avLst/>
          </a:prstGeom>
          <a:ln>
            <a:solidFill>
              <a:srgbClr val="7F7F7F"/>
            </a:solidFill>
          </a:ln>
        </p:spPr>
      </p:pic>
      <p:sp>
        <p:nvSpPr>
          <p:cNvPr id="2" name="CuadroTexto 1"/>
          <p:cNvSpPr txBox="1"/>
          <p:nvPr/>
        </p:nvSpPr>
        <p:spPr>
          <a:xfrm>
            <a:off x="463550" y="1562100"/>
            <a:ext cx="8407400" cy="369332"/>
          </a:xfrm>
          <a:prstGeom prst="rect">
            <a:avLst/>
          </a:prstGeom>
          <a:noFill/>
        </p:spPr>
        <p:txBody>
          <a:bodyPr wrap="square" rtlCol="0">
            <a:spAutoFit/>
          </a:bodyPr>
          <a:lstStyle/>
          <a:p>
            <a:pPr algn="ctr"/>
            <a:r>
              <a:rPr lang="es-ES" dirty="0" smtClean="0">
                <a:solidFill>
                  <a:srgbClr val="9C3F97"/>
                </a:solidFill>
              </a:rPr>
              <a:t>Ecolog</a:t>
            </a:r>
            <a:r>
              <a:rPr lang="es-ES" dirty="0" smtClean="0">
                <a:solidFill>
                  <a:srgbClr val="9C3F97"/>
                </a:solidFill>
              </a:rPr>
              <a:t>ía I. 3er Curso de Biología.</a:t>
            </a:r>
            <a:endParaRPr lang="es-ES" dirty="0">
              <a:solidFill>
                <a:srgbClr val="9C3F97"/>
              </a:solidFill>
            </a:endParaRPr>
          </a:p>
        </p:txBody>
      </p:sp>
      <p:sp>
        <p:nvSpPr>
          <p:cNvPr id="3" name="CuadroTexto 2"/>
          <p:cNvSpPr txBox="1"/>
          <p:nvPr/>
        </p:nvSpPr>
        <p:spPr>
          <a:xfrm>
            <a:off x="666750" y="368300"/>
            <a:ext cx="8001000" cy="1169551"/>
          </a:xfrm>
          <a:prstGeom prst="rect">
            <a:avLst/>
          </a:prstGeom>
          <a:noFill/>
        </p:spPr>
        <p:txBody>
          <a:bodyPr wrap="square" rtlCol="0">
            <a:spAutoFit/>
          </a:bodyPr>
          <a:lstStyle/>
          <a:p>
            <a:pPr algn="ctr"/>
            <a:r>
              <a:rPr lang="es-ES" sz="3500" b="1" dirty="0" smtClean="0">
                <a:solidFill>
                  <a:srgbClr val="9C3F97"/>
                </a:solidFill>
              </a:rPr>
              <a:t>Pr</a:t>
            </a:r>
            <a:r>
              <a:rPr lang="es-ES" sz="3500" b="1" dirty="0" smtClean="0">
                <a:solidFill>
                  <a:srgbClr val="9C3F97"/>
                </a:solidFill>
              </a:rPr>
              <a:t>áctica de SIG y R: Relaciones entre Biomas y clima</a:t>
            </a:r>
            <a:endParaRPr lang="es-ES" sz="3500" b="1" dirty="0">
              <a:solidFill>
                <a:srgbClr val="9C3F97"/>
              </a:solidFill>
            </a:endParaRPr>
          </a:p>
        </p:txBody>
      </p:sp>
    </p:spTree>
    <p:extLst>
      <p:ext uri="{BB962C8B-B14F-4D97-AF65-F5344CB8AC3E}">
        <p14:creationId xmlns:p14="http://schemas.microsoft.com/office/powerpoint/2010/main" val="1078993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grupar 2"/>
          <p:cNvGrpSpPr/>
          <p:nvPr/>
        </p:nvGrpSpPr>
        <p:grpSpPr>
          <a:xfrm>
            <a:off x="568347" y="741649"/>
            <a:ext cx="4357876" cy="2454605"/>
            <a:chOff x="568347" y="741649"/>
            <a:chExt cx="4357876" cy="2454605"/>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47" y="741649"/>
              <a:ext cx="4357876" cy="2454605"/>
            </a:xfrm>
            <a:prstGeom prst="rect">
              <a:avLst/>
            </a:prstGeom>
            <a:ln>
              <a:solidFill>
                <a:srgbClr val="7F7F7F"/>
              </a:solidFill>
            </a:ln>
          </p:spPr>
        </p:pic>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pic>
        <p:nvPicPr>
          <p:cNvPr id="18" name="Imagen 17" descr="scatterplot_temperatura_lluv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2842" y="1434905"/>
            <a:ext cx="3177787" cy="2569862"/>
          </a:xfrm>
          <a:prstGeom prst="rect">
            <a:avLst/>
          </a:prstGeom>
        </p:spPr>
      </p:pic>
      <p:cxnSp>
        <p:nvCxnSpPr>
          <p:cNvPr id="32" name="Conector recto de flecha 31"/>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nvGrpSpPr>
          <p:cNvPr id="19" name="Agrupar 18"/>
          <p:cNvGrpSpPr/>
          <p:nvPr/>
        </p:nvGrpSpPr>
        <p:grpSpPr>
          <a:xfrm>
            <a:off x="2151627" y="4198444"/>
            <a:ext cx="2116280" cy="992114"/>
            <a:chOff x="1787648" y="4173044"/>
            <a:chExt cx="2116280" cy="992114"/>
          </a:xfrm>
        </p:grpSpPr>
        <p:sp>
          <p:nvSpPr>
            <p:cNvPr id="20" name="Paralelogramo 19"/>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1" name="Agrupar 20"/>
            <p:cNvGrpSpPr/>
            <p:nvPr/>
          </p:nvGrpSpPr>
          <p:grpSpPr>
            <a:xfrm>
              <a:off x="1868789" y="4232804"/>
              <a:ext cx="1916855" cy="899532"/>
              <a:chOff x="602556" y="3758112"/>
              <a:chExt cx="1916855" cy="899532"/>
            </a:xfrm>
          </p:grpSpPr>
          <p:pic>
            <p:nvPicPr>
              <p:cNvPr id="23" name="Imagen 22" descr="Screen Shot 2019-09-28 at 16.23.21.png"/>
              <p:cNvPicPr>
                <a:picLocks noChangeAspect="1"/>
              </p:cNvPicPr>
              <p:nvPr/>
            </p:nvPicPr>
            <p:blipFill rotWithShape="1">
              <a:blip r:embed="rId2">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24" name="Paralelogramo 23"/>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5" name="CuadroTexto 24"/>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pic>
        <p:nvPicPr>
          <p:cNvPr id="26" name="Imagen 25" descr="scatterplot_temperatura_lluv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Tree>
    <p:extLst>
      <p:ext uri="{BB962C8B-B14F-4D97-AF65-F5344CB8AC3E}">
        <p14:creationId xmlns:p14="http://schemas.microsoft.com/office/powerpoint/2010/main" val="3490167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3.31598E-6 -1.44048E-6 L 0.04338 0.39092 " pathEditMode="relative" rAng="0" ptsTypes="AA">
                                      <p:cBhvr>
                                        <p:cTn id="10" dur="1000" fill="hold"/>
                                        <p:tgtEl>
                                          <p:spTgt spid="18"/>
                                        </p:tgtEl>
                                        <p:attrNameLst>
                                          <p:attrName>ppt_x</p:attrName>
                                          <p:attrName>ppt_y</p:attrName>
                                        </p:attrNameLst>
                                      </p:cBhvr>
                                      <p:rCtr x="2169" y="19546"/>
                                    </p:animMotion>
                                  </p:childTnLst>
                                </p:cTn>
                              </p:par>
                            </p:childTnLst>
                          </p:cTn>
                        </p:par>
                        <p:par>
                          <p:cTn id="11" fill="hold">
                            <p:stCondLst>
                              <p:cond delay="1000"/>
                            </p:stCondLst>
                            <p:childTnLst>
                              <p:par>
                                <p:cTn id="12" presetID="1" presetClass="exit" presetSubtype="0" fill="hold" nodeType="afterEffect">
                                  <p:stCondLst>
                                    <p:cond delay="0"/>
                                  </p:stCondLst>
                                  <p:childTnLst>
                                    <p:set>
                                      <p:cBhvr>
                                        <p:cTn id="13" dur="1" fill="hold">
                                          <p:stCondLst>
                                            <p:cond delay="0"/>
                                          </p:stCondLst>
                                        </p:cTn>
                                        <p:tgtEl>
                                          <p:spTgt spid="18"/>
                                        </p:tgtEl>
                                        <p:attrNameLst>
                                          <p:attrName>style.visibility</p:attrName>
                                        </p:attrNameLst>
                                      </p:cBhvr>
                                      <p:to>
                                        <p:strVal val="hidden"/>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5.01998E-7 5.44655E-6 L 0.02623 0.4144 " pathEditMode="relative" ptsTypes="AA">
                                      <p:cBhvr>
                                        <p:cTn id="20" dur="1000" fill="hold"/>
                                        <p:tgtEl>
                                          <p:spTgt spid="3"/>
                                        </p:tgtEl>
                                        <p:attrNameLst>
                                          <p:attrName>ppt_x</p:attrName>
                                          <p:attrName>ppt_y</p:attrName>
                                        </p:attrNameLst>
                                      </p:cBhvr>
                                    </p:animMotion>
                                  </p:childTnLst>
                                </p:cTn>
                              </p:par>
                            </p:childTnLst>
                          </p:cTn>
                        </p:par>
                        <p:par>
                          <p:cTn id="21" fill="hold">
                            <p:stCondLst>
                              <p:cond delay="1000"/>
                            </p:stCondLst>
                            <p:childTnLst>
                              <p:par>
                                <p:cTn id="22" presetID="1" presetClass="exit" presetSubtype="0" fill="hold" nodeType="afterEffect">
                                  <p:stCondLst>
                                    <p:cond delay="0"/>
                                  </p:stCondLst>
                                  <p:childTnLst>
                                    <p:set>
                                      <p:cBhvr>
                                        <p:cTn id="23" dur="1" fill="hold">
                                          <p:stCondLst>
                                            <p:cond delay="0"/>
                                          </p:stCondLst>
                                        </p:cTn>
                                        <p:tgtEl>
                                          <p:spTgt spid="3"/>
                                        </p:tgtEl>
                                        <p:attrNameLst>
                                          <p:attrName>style.visibility</p:attrName>
                                        </p:attrNameLst>
                                      </p:cBhvr>
                                      <p:to>
                                        <p:strVal val="hidden"/>
                                      </p:to>
                                    </p:set>
                                  </p:childTnLst>
                                </p:cTn>
                              </p:par>
                            </p:childTnLst>
                          </p:cTn>
                        </p:par>
                        <p:par>
                          <p:cTn id="24" fill="hold">
                            <p:stCondLst>
                              <p:cond delay="1000"/>
                            </p:stCondLst>
                            <p:childTnLst>
                              <p:par>
                                <p:cTn id="25" presetID="1"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Imagen 102" descr="scatterplot_temperatura_lluv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sp>
        <p:nvSpPr>
          <p:cNvPr id="9" name="Llamada ovalada 8"/>
          <p:cNvSpPr/>
          <p:nvPr/>
        </p:nvSpPr>
        <p:spPr>
          <a:xfrm>
            <a:off x="3602675" y="2019135"/>
            <a:ext cx="3301009" cy="1922481"/>
          </a:xfrm>
          <a:prstGeom prst="wedgeEllipseCallout">
            <a:avLst>
              <a:gd name="adj1" fmla="val 139416"/>
              <a:gd name="adj2" fmla="val 33067"/>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El flujo de trabajo es el conjunto de operaciones con datos y análisis necesarios para obtener lo que queremos</a:t>
            </a:r>
            <a:endParaRPr lang="es-ES" sz="1600" dirty="0">
              <a:solidFill>
                <a:schemeClr val="accent6">
                  <a:lumMod val="75000"/>
                </a:schemeClr>
              </a:solidFill>
              <a:latin typeface="Arial"/>
              <a:cs typeface="Arial"/>
            </a:endParaRPr>
          </a:p>
        </p:txBody>
      </p:sp>
      <p:grpSp>
        <p:nvGrpSpPr>
          <p:cNvPr id="5" name="Agrupar 4"/>
          <p:cNvGrpSpPr/>
          <p:nvPr/>
        </p:nvGrpSpPr>
        <p:grpSpPr>
          <a:xfrm>
            <a:off x="2277149" y="443019"/>
            <a:ext cx="5927016" cy="4083750"/>
            <a:chOff x="2277149" y="443019"/>
            <a:chExt cx="5927016" cy="4083750"/>
          </a:xfrm>
        </p:grpSpPr>
        <p:sp>
          <p:nvSpPr>
            <p:cNvPr id="4" name="Forma libre 3"/>
            <p:cNvSpPr/>
            <p:nvPr/>
          </p:nvSpPr>
          <p:spPr>
            <a:xfrm>
              <a:off x="2695338" y="780591"/>
              <a:ext cx="5116257" cy="3746178"/>
            </a:xfrm>
            <a:custGeom>
              <a:avLst/>
              <a:gdLst>
                <a:gd name="connsiteX0" fmla="*/ 365778 w 5116257"/>
                <a:gd name="connsiteY0" fmla="*/ 3463933 h 3746178"/>
                <a:gd name="connsiteX1" fmla="*/ 40128 w 5116257"/>
                <a:gd name="connsiteY1" fmla="*/ 2584633 h 3746178"/>
                <a:gd name="connsiteX2" fmla="*/ 72693 w 5116257"/>
                <a:gd name="connsiteY2" fmla="*/ 1716188 h 3746178"/>
                <a:gd name="connsiteX3" fmla="*/ 648009 w 5116257"/>
                <a:gd name="connsiteY3" fmla="*/ 728332 h 3746178"/>
                <a:gd name="connsiteX4" fmla="*/ 1581541 w 5116257"/>
                <a:gd name="connsiteY4" fmla="*/ 163843 h 3746178"/>
                <a:gd name="connsiteX5" fmla="*/ 2515073 w 5116257"/>
                <a:gd name="connsiteY5" fmla="*/ 87854 h 3746178"/>
                <a:gd name="connsiteX6" fmla="*/ 4099906 w 5116257"/>
                <a:gd name="connsiteY6" fmla="*/ 33576 h 3746178"/>
                <a:gd name="connsiteX7" fmla="*/ 5011728 w 5116257"/>
                <a:gd name="connsiteY7" fmla="*/ 641487 h 3746178"/>
                <a:gd name="connsiteX8" fmla="*/ 5055148 w 5116257"/>
                <a:gd name="connsiteY8" fmla="*/ 1803032 h 3746178"/>
                <a:gd name="connsiteX9" fmla="*/ 4642658 w 5116257"/>
                <a:gd name="connsiteY9" fmla="*/ 2866877 h 3746178"/>
                <a:gd name="connsiteX10" fmla="*/ 5011728 w 5116257"/>
                <a:gd name="connsiteY10" fmla="*/ 3453077 h 3746178"/>
                <a:gd name="connsiteX11" fmla="*/ 5066003 w 5116257"/>
                <a:gd name="connsiteY11" fmla="*/ 3746178 h 374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16257" h="3746178">
                  <a:moveTo>
                    <a:pt x="365778" y="3463933"/>
                  </a:moveTo>
                  <a:cubicBezTo>
                    <a:pt x="227376" y="3169928"/>
                    <a:pt x="88975" y="2875924"/>
                    <a:pt x="40128" y="2584633"/>
                  </a:cubicBezTo>
                  <a:cubicBezTo>
                    <a:pt x="-8719" y="2293342"/>
                    <a:pt x="-28620" y="2025571"/>
                    <a:pt x="72693" y="1716188"/>
                  </a:cubicBezTo>
                  <a:cubicBezTo>
                    <a:pt x="174006" y="1406805"/>
                    <a:pt x="396534" y="987056"/>
                    <a:pt x="648009" y="728332"/>
                  </a:cubicBezTo>
                  <a:cubicBezTo>
                    <a:pt x="899484" y="469608"/>
                    <a:pt x="1270364" y="270589"/>
                    <a:pt x="1581541" y="163843"/>
                  </a:cubicBezTo>
                  <a:cubicBezTo>
                    <a:pt x="1892718" y="57097"/>
                    <a:pt x="2095346" y="109565"/>
                    <a:pt x="2515073" y="87854"/>
                  </a:cubicBezTo>
                  <a:cubicBezTo>
                    <a:pt x="2934800" y="66143"/>
                    <a:pt x="3683797" y="-58696"/>
                    <a:pt x="4099906" y="33576"/>
                  </a:cubicBezTo>
                  <a:cubicBezTo>
                    <a:pt x="4516015" y="125848"/>
                    <a:pt x="4852521" y="346578"/>
                    <a:pt x="5011728" y="641487"/>
                  </a:cubicBezTo>
                  <a:cubicBezTo>
                    <a:pt x="5170935" y="936396"/>
                    <a:pt x="5116660" y="1432134"/>
                    <a:pt x="5055148" y="1803032"/>
                  </a:cubicBezTo>
                  <a:cubicBezTo>
                    <a:pt x="4993636" y="2173930"/>
                    <a:pt x="4649895" y="2591870"/>
                    <a:pt x="4642658" y="2866877"/>
                  </a:cubicBezTo>
                  <a:cubicBezTo>
                    <a:pt x="4635421" y="3141884"/>
                    <a:pt x="4941171" y="3306527"/>
                    <a:pt x="5011728" y="3453077"/>
                  </a:cubicBezTo>
                  <a:cubicBezTo>
                    <a:pt x="5082286" y="3599627"/>
                    <a:pt x="5066003" y="3746178"/>
                    <a:pt x="5066003" y="3746178"/>
                  </a:cubicBezTo>
                </a:path>
              </a:pathLst>
            </a:custGeom>
            <a:ln w="44450">
              <a:solidFill>
                <a:srgbClr val="E46C0A"/>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1" name="Rombo 10"/>
            <p:cNvSpPr/>
            <p:nvPr/>
          </p:nvSpPr>
          <p:spPr>
            <a:xfrm>
              <a:off x="2277149" y="2485925"/>
              <a:ext cx="985273" cy="977000"/>
            </a:xfrm>
            <a:prstGeom prst="diamond">
              <a:avLst/>
            </a:prstGeom>
            <a:solidFill>
              <a:srgbClr val="E46C0A"/>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Consulta mapa</a:t>
              </a:r>
              <a:endParaRPr lang="es-ES" sz="700" b="1" dirty="0">
                <a:solidFill>
                  <a:schemeClr val="bg1"/>
                </a:solidFill>
                <a:latin typeface="Arial"/>
                <a:cs typeface="Arial"/>
              </a:endParaRPr>
            </a:p>
          </p:txBody>
        </p:sp>
        <p:sp>
          <p:nvSpPr>
            <p:cNvPr id="13" name="Rombo 12"/>
            <p:cNvSpPr/>
            <p:nvPr/>
          </p:nvSpPr>
          <p:spPr>
            <a:xfrm>
              <a:off x="4267907" y="443019"/>
              <a:ext cx="985273" cy="977000"/>
            </a:xfrm>
            <a:prstGeom prst="diamond">
              <a:avLst/>
            </a:prstGeom>
            <a:solidFill>
              <a:srgbClr val="E46C0A"/>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Extrae datos</a:t>
              </a:r>
              <a:endParaRPr lang="es-ES" sz="700" b="1" dirty="0">
                <a:solidFill>
                  <a:schemeClr val="bg1"/>
                </a:solidFill>
                <a:latin typeface="Arial"/>
                <a:cs typeface="Arial"/>
              </a:endParaRPr>
            </a:p>
          </p:txBody>
        </p:sp>
        <p:sp>
          <p:nvSpPr>
            <p:cNvPr id="15" name="Rombo 14"/>
            <p:cNvSpPr/>
            <p:nvPr/>
          </p:nvSpPr>
          <p:spPr>
            <a:xfrm>
              <a:off x="7218892" y="1420019"/>
              <a:ext cx="985273" cy="977000"/>
            </a:xfrm>
            <a:prstGeom prst="diamond">
              <a:avLst/>
            </a:prstGeom>
            <a:solidFill>
              <a:srgbClr val="E46C0A"/>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 gráfica</a:t>
              </a:r>
              <a:endParaRPr lang="es-ES" sz="700" b="1" dirty="0">
                <a:solidFill>
                  <a:schemeClr val="bg1"/>
                </a:solidFill>
                <a:latin typeface="Arial"/>
                <a:cs typeface="Arial"/>
              </a:endParaRPr>
            </a:p>
          </p:txBody>
        </p:sp>
      </p:grpSp>
    </p:spTree>
    <p:extLst>
      <p:ext uri="{BB962C8B-B14F-4D97-AF65-F5344CB8AC3E}">
        <p14:creationId xmlns:p14="http://schemas.microsoft.com/office/powerpoint/2010/main" val="3440557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
        <p:nvSpPr>
          <p:cNvPr id="141" name="Llamada ovalada 140"/>
          <p:cNvSpPr/>
          <p:nvPr/>
        </p:nvSpPr>
        <p:spPr>
          <a:xfrm>
            <a:off x="4303847" y="4591821"/>
            <a:ext cx="2647662" cy="1990541"/>
          </a:xfrm>
          <a:prstGeom prst="wedgeEllipseCallout">
            <a:avLst>
              <a:gd name="adj1" fmla="val -11186"/>
              <a:gd name="adj2" fmla="val 6602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En primer lugar necesitaremos un mapa que muestre la distribución de los biomas del planeta</a:t>
            </a:r>
            <a:endParaRPr lang="es-ES" sz="1600" dirty="0">
              <a:solidFill>
                <a:schemeClr val="accent6">
                  <a:lumMod val="75000"/>
                </a:schemeClr>
              </a:solidFill>
              <a:latin typeface="Arial"/>
              <a:cs typeface="Arial"/>
            </a:endParaRPr>
          </a:p>
        </p:txBody>
      </p:sp>
      <p:sp>
        <p:nvSpPr>
          <p:cNvPr id="44" name="Llamada ovalada 43"/>
          <p:cNvSpPr/>
          <p:nvPr/>
        </p:nvSpPr>
        <p:spPr>
          <a:xfrm>
            <a:off x="0" y="1998156"/>
            <a:ext cx="2533474" cy="1990541"/>
          </a:xfrm>
          <a:prstGeom prst="wedgeEllipseCallout">
            <a:avLst>
              <a:gd name="adj1" fmla="val -57514"/>
              <a:gd name="adj2" fmla="val 27845"/>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500" dirty="0" smtClean="0">
                <a:solidFill>
                  <a:schemeClr val="accent6">
                    <a:lumMod val="75000"/>
                  </a:schemeClr>
                </a:solidFill>
                <a:latin typeface="Arial"/>
                <a:cs typeface="Arial"/>
              </a:rPr>
              <a:t>También sendos mapas que muestren la distribución espacial de la temperatura y la precipitación</a:t>
            </a:r>
            <a:endParaRPr lang="es-ES" sz="1500" dirty="0">
              <a:solidFill>
                <a:schemeClr val="accent6">
                  <a:lumMod val="75000"/>
                </a:schemeClr>
              </a:solidFill>
              <a:latin typeface="Arial"/>
              <a:cs typeface="Arial"/>
            </a:endParaRPr>
          </a:p>
        </p:txBody>
      </p:sp>
      <p:sp>
        <p:nvSpPr>
          <p:cNvPr id="47" name="Llamada ovalada 46"/>
          <p:cNvSpPr/>
          <p:nvPr/>
        </p:nvSpPr>
        <p:spPr>
          <a:xfrm>
            <a:off x="-86840" y="-9955"/>
            <a:ext cx="2533474" cy="1990541"/>
          </a:xfrm>
          <a:prstGeom prst="wedgeEllipseCallout">
            <a:avLst>
              <a:gd name="adj1" fmla="val -48088"/>
              <a:gd name="adj2" fmla="val 46387"/>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500" dirty="0" smtClean="0">
                <a:solidFill>
                  <a:schemeClr val="accent6">
                    <a:lumMod val="75000"/>
                  </a:schemeClr>
                </a:solidFill>
                <a:latin typeface="Arial"/>
                <a:cs typeface="Arial"/>
              </a:rPr>
              <a:t>También crearemos un mapa de puntos distribuidos al azar en cada bioma. Estos puntos son los que formarán la gráfica</a:t>
            </a:r>
            <a:endParaRPr lang="es-ES" sz="1500" dirty="0">
              <a:solidFill>
                <a:schemeClr val="accent6">
                  <a:lumMod val="75000"/>
                </a:schemeClr>
              </a:solidFill>
              <a:latin typeface="Arial"/>
              <a:cs typeface="Arial"/>
            </a:endParaRPr>
          </a:p>
        </p:txBody>
      </p:sp>
      <p:sp>
        <p:nvSpPr>
          <p:cNvPr id="48" name="Llamada ovalada 47"/>
          <p:cNvSpPr/>
          <p:nvPr/>
        </p:nvSpPr>
        <p:spPr>
          <a:xfrm>
            <a:off x="-43420" y="4657032"/>
            <a:ext cx="2533474" cy="1786585"/>
          </a:xfrm>
          <a:prstGeom prst="wedgeEllipseCallout">
            <a:avLst>
              <a:gd name="adj1" fmla="val -34377"/>
              <a:gd name="adj2" fmla="val 80745"/>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500" dirty="0" smtClean="0">
                <a:solidFill>
                  <a:schemeClr val="accent6">
                    <a:lumMod val="75000"/>
                  </a:schemeClr>
                </a:solidFill>
                <a:latin typeface="Arial"/>
                <a:cs typeface="Arial"/>
              </a:rPr>
              <a:t>Por último usaremos una imagen de satélite para ver el aspecto del paisaje</a:t>
            </a:r>
            <a:endParaRPr lang="es-ES" sz="1500" dirty="0">
              <a:solidFill>
                <a:schemeClr val="accent6">
                  <a:lumMod val="75000"/>
                </a:schemeClr>
              </a:solidFill>
              <a:latin typeface="Arial"/>
              <a:cs typeface="Arial"/>
            </a:endParaRPr>
          </a:p>
        </p:txBody>
      </p:sp>
    </p:spTree>
    <p:extLst>
      <p:ext uri="{BB962C8B-B14F-4D97-AF65-F5344CB8AC3E}">
        <p14:creationId xmlns:p14="http://schemas.microsoft.com/office/powerpoint/2010/main" val="2027786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44" grpId="0" animBg="1"/>
      <p:bldP spid="47" grpId="0" animBg="1"/>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
        <p:nvSpPr>
          <p:cNvPr id="141" name="Llamada ovalada 140"/>
          <p:cNvSpPr/>
          <p:nvPr/>
        </p:nvSpPr>
        <p:spPr>
          <a:xfrm>
            <a:off x="5058442" y="639234"/>
            <a:ext cx="3863424" cy="2699453"/>
          </a:xfrm>
          <a:prstGeom prst="wedgeEllipseCallout">
            <a:avLst>
              <a:gd name="adj1" fmla="val 78601"/>
              <a:gd name="adj2" fmla="val 4802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Una vez pintados los puntos se realizará un sencillo proceso en el que a cada uno se le asociará el bioma en el que se encuentra y sus valores climáticos (temperatura y precipitación)</a:t>
            </a:r>
            <a:endParaRPr lang="es-ES" sz="1600" dirty="0">
              <a:solidFill>
                <a:schemeClr val="accent6">
                  <a:lumMod val="75000"/>
                </a:schemeClr>
              </a:solidFill>
              <a:latin typeface="Arial"/>
              <a:cs typeface="Arial"/>
            </a:endParaRPr>
          </a:p>
        </p:txBody>
      </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32000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
        <p:nvSpPr>
          <p:cNvPr id="141" name="Llamada ovalada 140"/>
          <p:cNvSpPr/>
          <p:nvPr/>
        </p:nvSpPr>
        <p:spPr>
          <a:xfrm>
            <a:off x="5871974" y="2265787"/>
            <a:ext cx="3049891" cy="2131021"/>
          </a:xfrm>
          <a:prstGeom prst="wedgeEllipseCallout">
            <a:avLst>
              <a:gd name="adj1" fmla="val 78601"/>
              <a:gd name="adj2" fmla="val 4802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Se obtendrá una tabla en la que cada registro (fila) tendrá información sobre cada uno de los puntos del mapa.</a:t>
            </a:r>
            <a:endParaRPr lang="es-ES" sz="1600" dirty="0">
              <a:solidFill>
                <a:schemeClr val="accent6">
                  <a:lumMod val="75000"/>
                </a:schemeClr>
              </a:solidFill>
              <a:latin typeface="Arial"/>
              <a:cs typeface="Arial"/>
            </a:endParaRPr>
          </a:p>
        </p:txBody>
      </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aphicFrame>
        <p:nvGraphicFramePr>
          <p:cNvPr id="59" name="Tabla 58"/>
          <p:cNvGraphicFramePr>
            <a:graphicFrameLocks noGrp="1"/>
          </p:cNvGraphicFramePr>
          <p:nvPr>
            <p:extLst>
              <p:ext uri="{D42A27DB-BD31-4B8C-83A1-F6EECF244321}">
                <p14:modId xmlns:p14="http://schemas.microsoft.com/office/powerpoint/2010/main" val="1952075557"/>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spTree>
    <p:extLst>
      <p:ext uri="{BB962C8B-B14F-4D97-AF65-F5344CB8AC3E}">
        <p14:creationId xmlns:p14="http://schemas.microsoft.com/office/powerpoint/2010/main" val="10080998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aphicFrame>
        <p:nvGraphicFramePr>
          <p:cNvPr id="59" name="Tabla 58"/>
          <p:cNvGraphicFramePr>
            <a:graphicFrameLocks noGrp="1"/>
          </p:cNvGraphicFramePr>
          <p:nvPr>
            <p:extLst>
              <p:ext uri="{D42A27DB-BD31-4B8C-83A1-F6EECF244321}">
                <p14:modId xmlns:p14="http://schemas.microsoft.com/office/powerpoint/2010/main" val="1314022981"/>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sp>
        <p:nvSpPr>
          <p:cNvPr id="141" name="Llamada ovalada 140"/>
          <p:cNvSpPr/>
          <p:nvPr/>
        </p:nvSpPr>
        <p:spPr>
          <a:xfrm>
            <a:off x="1052938" y="1556792"/>
            <a:ext cx="3810112" cy="3116053"/>
          </a:xfrm>
          <a:prstGeom prst="wedgeEllipseCallout">
            <a:avLst>
              <a:gd name="adj1" fmla="val -87194"/>
              <a:gd name="adj2" fmla="val 56208"/>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Usaremos esta tabla para construir la gráfica deseada. Será un gráfico de dispersión (</a:t>
            </a:r>
            <a:r>
              <a:rPr lang="es-ES" sz="1600" dirty="0" err="1" smtClean="0">
                <a:solidFill>
                  <a:schemeClr val="accent6">
                    <a:lumMod val="75000"/>
                  </a:schemeClr>
                </a:solidFill>
                <a:latin typeface="Arial"/>
                <a:cs typeface="Arial"/>
              </a:rPr>
              <a:t>scatterplot</a:t>
            </a:r>
            <a:r>
              <a:rPr lang="es-ES" sz="1600" dirty="0" smtClean="0">
                <a:solidFill>
                  <a:schemeClr val="accent6">
                    <a:lumMod val="75000"/>
                  </a:schemeClr>
                </a:solidFill>
                <a:latin typeface="Arial"/>
                <a:cs typeface="Arial"/>
              </a:rPr>
              <a:t>) en el que:</a:t>
            </a:r>
          </a:p>
          <a:p>
            <a:pPr algn="ctr"/>
            <a:r>
              <a:rPr lang="es-ES" sz="1600" dirty="0" smtClean="0">
                <a:solidFill>
                  <a:schemeClr val="accent6">
                    <a:lumMod val="75000"/>
                  </a:schemeClr>
                </a:solidFill>
                <a:latin typeface="Arial"/>
                <a:cs typeface="Arial"/>
              </a:rPr>
              <a:t>Eje X: Temperatura</a:t>
            </a:r>
          </a:p>
          <a:p>
            <a:pPr algn="ctr"/>
            <a:r>
              <a:rPr lang="es-ES" sz="1600" dirty="0" smtClean="0">
                <a:solidFill>
                  <a:schemeClr val="accent6">
                    <a:lumMod val="75000"/>
                  </a:schemeClr>
                </a:solidFill>
                <a:latin typeface="Arial"/>
                <a:cs typeface="Arial"/>
              </a:rPr>
              <a:t>Eje Y: precipitación</a:t>
            </a:r>
          </a:p>
          <a:p>
            <a:pPr algn="ctr"/>
            <a:r>
              <a:rPr lang="es-ES" sz="1600" dirty="0" smtClean="0">
                <a:solidFill>
                  <a:schemeClr val="accent6">
                    <a:lumMod val="75000"/>
                  </a:schemeClr>
                </a:solidFill>
                <a:latin typeface="Arial"/>
                <a:cs typeface="Arial"/>
              </a:rPr>
              <a:t>Etiquetas: Código bioma</a:t>
            </a:r>
            <a:endParaRPr lang="es-ES" sz="1600" dirty="0">
              <a:solidFill>
                <a:schemeClr val="accent6">
                  <a:lumMod val="75000"/>
                </a:schemeClr>
              </a:solidFill>
              <a:latin typeface="Arial"/>
              <a:cs typeface="Arial"/>
            </a:endParaRPr>
          </a:p>
        </p:txBody>
      </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Tree>
    <p:extLst>
      <p:ext uri="{BB962C8B-B14F-4D97-AF65-F5344CB8AC3E}">
        <p14:creationId xmlns:p14="http://schemas.microsoft.com/office/powerpoint/2010/main" val="2968058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P spid="7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aphicFrame>
        <p:nvGraphicFramePr>
          <p:cNvPr id="59" name="Tabla 58"/>
          <p:cNvGraphicFramePr>
            <a:graphicFrameLocks noGrp="1"/>
          </p:cNvGraphicFramePr>
          <p:nvPr>
            <p:extLst>
              <p:ext uri="{D42A27DB-BD31-4B8C-83A1-F6EECF244321}">
                <p14:modId xmlns:p14="http://schemas.microsoft.com/office/powerpoint/2010/main" val="750998595"/>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sp>
        <p:nvSpPr>
          <p:cNvPr id="141" name="Llamada ovalada 140"/>
          <p:cNvSpPr/>
          <p:nvPr/>
        </p:nvSpPr>
        <p:spPr>
          <a:xfrm>
            <a:off x="0" y="1836815"/>
            <a:ext cx="2951807" cy="2361630"/>
          </a:xfrm>
          <a:prstGeom prst="wedgeEllipseCallout">
            <a:avLst>
              <a:gd name="adj1" fmla="val -55787"/>
              <a:gd name="adj2" fmla="val 63087"/>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Usaremos un SIG (Sistema de Información Geográfica ) llamado QGIS para manejar la información espacial</a:t>
            </a:r>
            <a:endParaRPr lang="es-ES" sz="1600" dirty="0">
              <a:solidFill>
                <a:schemeClr val="accent6">
                  <a:lumMod val="75000"/>
                </a:schemeClr>
              </a:solidFill>
              <a:latin typeface="Arial"/>
              <a:cs typeface="Arial"/>
            </a:endParaRPr>
          </a:p>
        </p:txBody>
      </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sp>
        <p:nvSpPr>
          <p:cNvPr id="75" name="Llamada ovalada 74"/>
          <p:cNvSpPr/>
          <p:nvPr/>
        </p:nvSpPr>
        <p:spPr>
          <a:xfrm>
            <a:off x="3805708" y="4332662"/>
            <a:ext cx="2951807" cy="2361630"/>
          </a:xfrm>
          <a:prstGeom prst="wedgeEllipseCallout">
            <a:avLst>
              <a:gd name="adj1" fmla="val 17394"/>
              <a:gd name="adj2" fmla="val 61248"/>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Y un entorno de programación denominado </a:t>
            </a:r>
            <a:r>
              <a:rPr lang="es-ES_tradnl" sz="1600" b="1" dirty="0" smtClean="0">
                <a:solidFill>
                  <a:schemeClr val="accent6">
                    <a:lumMod val="75000"/>
                  </a:schemeClr>
                </a:solidFill>
                <a:latin typeface="Arial"/>
                <a:cs typeface="Arial"/>
              </a:rPr>
              <a:t>R </a:t>
            </a:r>
            <a:r>
              <a:rPr lang="es-ES_tradnl" sz="1600" dirty="0" smtClean="0">
                <a:solidFill>
                  <a:schemeClr val="accent6">
                    <a:lumMod val="75000"/>
                  </a:schemeClr>
                </a:solidFill>
                <a:latin typeface="Arial"/>
                <a:cs typeface="Arial"/>
              </a:rPr>
              <a:t>(implementado en un software llamado </a:t>
            </a:r>
            <a:r>
              <a:rPr lang="es-ES_tradnl" sz="1600" b="1" dirty="0" err="1" smtClean="0">
                <a:solidFill>
                  <a:schemeClr val="accent6">
                    <a:lumMod val="75000"/>
                  </a:schemeClr>
                </a:solidFill>
                <a:latin typeface="Arial"/>
                <a:cs typeface="Arial"/>
              </a:rPr>
              <a:t>Rstudio</a:t>
            </a:r>
            <a:r>
              <a:rPr lang="es-ES_tradnl" sz="1600" dirty="0" smtClean="0">
                <a:solidFill>
                  <a:schemeClr val="accent6">
                    <a:lumMod val="75000"/>
                  </a:schemeClr>
                </a:solidFill>
                <a:latin typeface="Arial"/>
                <a:cs typeface="Arial"/>
              </a:rPr>
              <a:t>) para construir la gráfica</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34415004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41" grpId="0" animBg="1"/>
      <p:bldP spid="7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aphicFrame>
        <p:nvGraphicFramePr>
          <p:cNvPr id="59" name="Tabla 58"/>
          <p:cNvGraphicFramePr>
            <a:graphicFrameLocks noGrp="1"/>
          </p:cNvGraphicFramePr>
          <p:nvPr>
            <p:extLst>
              <p:ext uri="{D42A27DB-BD31-4B8C-83A1-F6EECF244321}">
                <p14:modId xmlns:p14="http://schemas.microsoft.com/office/powerpoint/2010/main" val="38064242"/>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grpSp>
        <p:nvGrpSpPr>
          <p:cNvPr id="14" name="Agrupar 13"/>
          <p:cNvGrpSpPr/>
          <p:nvPr/>
        </p:nvGrpSpPr>
        <p:grpSpPr>
          <a:xfrm>
            <a:off x="2974956" y="2511954"/>
            <a:ext cx="4805664" cy="3844831"/>
            <a:chOff x="2974956" y="2511954"/>
            <a:chExt cx="4805664" cy="3844831"/>
          </a:xfrm>
        </p:grpSpPr>
        <p:sp>
          <p:nvSpPr>
            <p:cNvPr id="75" name="Llamada ovalada 74"/>
            <p:cNvSpPr/>
            <p:nvPr/>
          </p:nvSpPr>
          <p:spPr>
            <a:xfrm>
              <a:off x="2974956" y="2511954"/>
              <a:ext cx="4805664" cy="3844831"/>
            </a:xfrm>
            <a:prstGeom prst="wedgeEllipseCallout">
              <a:avLst>
                <a:gd name="adj1" fmla="val 12425"/>
                <a:gd name="adj2" fmla="val 6520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En un SIG la información espacial puede representarse siguiendo un modelo “vectorial” o “</a:t>
              </a:r>
              <a:r>
                <a:rPr lang="es-ES_tradnl" sz="1600" dirty="0" err="1" smtClean="0">
                  <a:solidFill>
                    <a:schemeClr val="accent6">
                      <a:lumMod val="75000"/>
                    </a:schemeClr>
                  </a:solidFill>
                  <a:latin typeface="Arial"/>
                  <a:cs typeface="Arial"/>
                </a:rPr>
                <a:t>raster</a:t>
              </a:r>
              <a:r>
                <a:rPr lang="es-ES_tradnl" sz="1600" dirty="0" smtClean="0">
                  <a:solidFill>
                    <a:schemeClr val="accent6">
                      <a:lumMod val="75000"/>
                    </a:schemeClr>
                  </a:solidFill>
                  <a:latin typeface="Arial"/>
                  <a:cs typeface="Arial"/>
                </a:rPr>
                <a:t>”</a:t>
              </a:r>
            </a:p>
            <a:p>
              <a:pPr algn="ctr"/>
              <a:endParaRPr lang="es-ES_tradnl" sz="1600" dirty="0">
                <a:solidFill>
                  <a:schemeClr val="accent6">
                    <a:lumMod val="75000"/>
                  </a:schemeClr>
                </a:solidFill>
                <a:latin typeface="Arial"/>
                <a:cs typeface="Arial"/>
              </a:endParaRPr>
            </a:p>
            <a:p>
              <a:pPr algn="ctr"/>
              <a:endParaRPr lang="es-ES_tradnl" sz="1600" dirty="0" smtClean="0">
                <a:solidFill>
                  <a:schemeClr val="accent6">
                    <a:lumMod val="75000"/>
                  </a:schemeClr>
                </a:solidFill>
                <a:latin typeface="Arial"/>
                <a:cs typeface="Arial"/>
              </a:endParaRPr>
            </a:p>
            <a:p>
              <a:pPr algn="ctr"/>
              <a:endParaRPr lang="es-ES_tradnl" sz="1600" dirty="0">
                <a:solidFill>
                  <a:schemeClr val="accent6">
                    <a:lumMod val="75000"/>
                  </a:schemeClr>
                </a:solidFill>
                <a:latin typeface="Arial"/>
                <a:cs typeface="Arial"/>
              </a:endParaRPr>
            </a:p>
            <a:p>
              <a:pPr algn="ctr"/>
              <a:endParaRPr lang="es-ES_tradnl" sz="1600" dirty="0" smtClean="0">
                <a:solidFill>
                  <a:schemeClr val="accent6">
                    <a:lumMod val="75000"/>
                  </a:schemeClr>
                </a:solidFill>
                <a:latin typeface="Arial"/>
                <a:cs typeface="Arial"/>
              </a:endParaRPr>
            </a:p>
            <a:p>
              <a:pPr algn="ctr"/>
              <a:endParaRPr lang="es-ES_tradnl" sz="1600" dirty="0">
                <a:solidFill>
                  <a:schemeClr val="accent6">
                    <a:lumMod val="75000"/>
                  </a:schemeClr>
                </a:solidFill>
                <a:latin typeface="Arial"/>
                <a:cs typeface="Arial"/>
              </a:endParaRPr>
            </a:p>
            <a:p>
              <a:pPr algn="ctr"/>
              <a:endParaRPr lang="es-ES_tradnl" sz="1600" dirty="0" smtClean="0">
                <a:solidFill>
                  <a:schemeClr val="accent6">
                    <a:lumMod val="75000"/>
                  </a:schemeClr>
                </a:solidFill>
                <a:latin typeface="Arial"/>
                <a:cs typeface="Arial"/>
              </a:endParaRPr>
            </a:p>
            <a:p>
              <a:pPr algn="ctr"/>
              <a:endParaRPr lang="es-ES_tradnl" sz="1600" dirty="0">
                <a:solidFill>
                  <a:schemeClr val="accent6">
                    <a:lumMod val="75000"/>
                  </a:schemeClr>
                </a:solidFill>
                <a:latin typeface="Arial"/>
                <a:cs typeface="Arial"/>
              </a:endParaRPr>
            </a:p>
            <a:p>
              <a:pPr algn="ctr"/>
              <a:endParaRPr lang="es-ES" sz="1600" dirty="0">
                <a:solidFill>
                  <a:schemeClr val="accent6">
                    <a:lumMod val="75000"/>
                  </a:schemeClr>
                </a:solidFill>
                <a:latin typeface="Arial"/>
                <a:cs typeface="Arial"/>
              </a:endParaRPr>
            </a:p>
          </p:txBody>
        </p:sp>
        <p:pic>
          <p:nvPicPr>
            <p:cNvPr id="13" name="Imagen 12"/>
            <p:cNvPicPr>
              <a:picLocks noChangeAspect="1"/>
            </p:cNvPicPr>
            <p:nvPr/>
          </p:nvPicPr>
          <p:blipFill>
            <a:blip r:embed="rId10"/>
            <a:stretch>
              <a:fillRect/>
            </a:stretch>
          </p:blipFill>
          <p:spPr>
            <a:xfrm>
              <a:off x="4054702" y="3911451"/>
              <a:ext cx="2800581" cy="2072430"/>
            </a:xfrm>
            <a:prstGeom prst="rect">
              <a:avLst/>
            </a:prstGeom>
          </p:spPr>
        </p:pic>
      </p:grpSp>
    </p:spTree>
    <p:extLst>
      <p:ext uri="{BB962C8B-B14F-4D97-AF65-F5344CB8AC3E}">
        <p14:creationId xmlns:p14="http://schemas.microsoft.com/office/powerpoint/2010/main" val="1586579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aphicFrame>
        <p:nvGraphicFramePr>
          <p:cNvPr id="59" name="Tabla 58"/>
          <p:cNvGraphicFramePr>
            <a:graphicFrameLocks noGrp="1"/>
          </p:cNvGraphicFramePr>
          <p:nvPr>
            <p:extLst>
              <p:ext uri="{D42A27DB-BD31-4B8C-83A1-F6EECF244321}">
                <p14:modId xmlns:p14="http://schemas.microsoft.com/office/powerpoint/2010/main" val="1694270638"/>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sp>
        <p:nvSpPr>
          <p:cNvPr id="76" name="Llamada ovalada 75"/>
          <p:cNvSpPr/>
          <p:nvPr/>
        </p:nvSpPr>
        <p:spPr>
          <a:xfrm>
            <a:off x="4670176" y="3913545"/>
            <a:ext cx="2951807" cy="2361630"/>
          </a:xfrm>
          <a:prstGeom prst="wedgeEllipseCallout">
            <a:avLst>
              <a:gd name="adj1" fmla="val 54168"/>
              <a:gd name="adj2" fmla="val 8699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En nuestro caso el mapa de biomas y el de punto son vectoriales mientras que los de clima son </a:t>
            </a:r>
            <a:r>
              <a:rPr lang="es-ES_tradnl" sz="1600" dirty="0" err="1" smtClean="0">
                <a:solidFill>
                  <a:schemeClr val="accent6">
                    <a:lumMod val="75000"/>
                  </a:schemeClr>
                </a:solidFill>
                <a:latin typeface="Arial"/>
                <a:cs typeface="Arial"/>
              </a:rPr>
              <a:t>raster</a:t>
            </a:r>
            <a:endParaRPr lang="es-ES" sz="1600" dirty="0">
              <a:solidFill>
                <a:schemeClr val="accent6">
                  <a:lumMod val="75000"/>
                </a:schemeClr>
              </a:solidFill>
              <a:latin typeface="Arial"/>
              <a:cs typeface="Arial"/>
            </a:endParaRPr>
          </a:p>
        </p:txBody>
      </p:sp>
      <p:grpSp>
        <p:nvGrpSpPr>
          <p:cNvPr id="15" name="Agrupar 14"/>
          <p:cNvGrpSpPr/>
          <p:nvPr/>
        </p:nvGrpSpPr>
        <p:grpSpPr>
          <a:xfrm>
            <a:off x="2351302" y="1613330"/>
            <a:ext cx="1806275" cy="2216406"/>
            <a:chOff x="2351302" y="1613330"/>
            <a:chExt cx="1806275" cy="2216406"/>
          </a:xfrm>
        </p:grpSpPr>
        <p:grpSp>
          <p:nvGrpSpPr>
            <p:cNvPr id="77" name="Agrupar 76"/>
            <p:cNvGrpSpPr/>
            <p:nvPr/>
          </p:nvGrpSpPr>
          <p:grpSpPr>
            <a:xfrm>
              <a:off x="2351302" y="2931112"/>
              <a:ext cx="1792932" cy="898624"/>
              <a:chOff x="677218" y="1258377"/>
              <a:chExt cx="1792932" cy="898624"/>
            </a:xfrm>
          </p:grpSpPr>
          <p:cxnSp>
            <p:nvCxnSpPr>
              <p:cNvPr id="78" name="Conector recto 77"/>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0" name="Conector recto 79"/>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Conector recto 81"/>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4" name="Conector recto 83"/>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Conector recto 84"/>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Conector recto 85"/>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Conector recto 97"/>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Conector recto 98"/>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Conector recto 99"/>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1" name="Conector recto 100"/>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2" name="Conector recto 101"/>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Conector recto 10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Conector recto 10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Conector recto 10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7" name="Conector recto 10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Conector recto 10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Conector recto 10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10" name="Agrupar 109"/>
            <p:cNvGrpSpPr/>
            <p:nvPr/>
          </p:nvGrpSpPr>
          <p:grpSpPr>
            <a:xfrm>
              <a:off x="2364645" y="1613330"/>
              <a:ext cx="1792932" cy="898624"/>
              <a:chOff x="677218" y="1258377"/>
              <a:chExt cx="1792932" cy="898624"/>
            </a:xfrm>
          </p:grpSpPr>
          <p:cxnSp>
            <p:nvCxnSpPr>
              <p:cNvPr id="111" name="Conector recto 110"/>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3" name="Conector recto 112"/>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Conector recto 113"/>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Conector recto 114"/>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Conector recto 115"/>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Conector recto 116"/>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8" name="Conector recto 117"/>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0" name="Conector recto 119"/>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Conector recto 120"/>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2" name="Conector recto 121"/>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3" name="Conector recto 122"/>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Conector recto 123"/>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5" name="Conector recto 124"/>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Conector recto 125"/>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7" name="Conector recto 126"/>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8" name="Conector recto 127"/>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Conector recto 128"/>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5" name="Conector recto 13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6" name="Conector recto 13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9" name="Conector recto 13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39357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aphicFrame>
        <p:nvGraphicFramePr>
          <p:cNvPr id="59" name="Tabla 58"/>
          <p:cNvGraphicFramePr>
            <a:graphicFrameLocks noGrp="1"/>
          </p:cNvGraphicFramePr>
          <p:nvPr>
            <p:extLst>
              <p:ext uri="{D42A27DB-BD31-4B8C-83A1-F6EECF244321}">
                <p14:modId xmlns:p14="http://schemas.microsoft.com/office/powerpoint/2010/main" val="1263158780"/>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sp>
        <p:nvSpPr>
          <p:cNvPr id="76" name="Llamada ovalada 75"/>
          <p:cNvSpPr/>
          <p:nvPr/>
        </p:nvSpPr>
        <p:spPr>
          <a:xfrm>
            <a:off x="4670176" y="3913545"/>
            <a:ext cx="2951807" cy="2361630"/>
          </a:xfrm>
          <a:prstGeom prst="wedgeEllipseCallout">
            <a:avLst>
              <a:gd name="adj1" fmla="val 54168"/>
              <a:gd name="adj2" fmla="val 8699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Otro aspecto fundamental es conocer el origen de la información que vamos a utilizar</a:t>
            </a:r>
            <a:endParaRPr lang="es-ES" sz="1600" dirty="0">
              <a:solidFill>
                <a:schemeClr val="accent6">
                  <a:lumMod val="75000"/>
                </a:schemeClr>
              </a:solidFill>
              <a:latin typeface="Arial"/>
              <a:cs typeface="Arial"/>
            </a:endParaRPr>
          </a:p>
        </p:txBody>
      </p:sp>
      <p:grpSp>
        <p:nvGrpSpPr>
          <p:cNvPr id="15" name="Agrupar 14"/>
          <p:cNvGrpSpPr/>
          <p:nvPr/>
        </p:nvGrpSpPr>
        <p:grpSpPr>
          <a:xfrm>
            <a:off x="2351302" y="1613330"/>
            <a:ext cx="1806275" cy="2216406"/>
            <a:chOff x="2351302" y="1613330"/>
            <a:chExt cx="1806275" cy="2216406"/>
          </a:xfrm>
        </p:grpSpPr>
        <p:grpSp>
          <p:nvGrpSpPr>
            <p:cNvPr id="77" name="Agrupar 76"/>
            <p:cNvGrpSpPr/>
            <p:nvPr/>
          </p:nvGrpSpPr>
          <p:grpSpPr>
            <a:xfrm>
              <a:off x="2351302" y="2931112"/>
              <a:ext cx="1792932" cy="898624"/>
              <a:chOff x="677218" y="1258377"/>
              <a:chExt cx="1792932" cy="898624"/>
            </a:xfrm>
          </p:grpSpPr>
          <p:cxnSp>
            <p:nvCxnSpPr>
              <p:cNvPr id="78" name="Conector recto 77"/>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0" name="Conector recto 79"/>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Conector recto 81"/>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4" name="Conector recto 83"/>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Conector recto 84"/>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Conector recto 85"/>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Conector recto 97"/>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Conector recto 98"/>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Conector recto 99"/>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1" name="Conector recto 100"/>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2" name="Conector recto 101"/>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Conector recto 10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Conector recto 10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Conector recto 10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7" name="Conector recto 10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Conector recto 10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Conector recto 10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10" name="Agrupar 109"/>
            <p:cNvGrpSpPr/>
            <p:nvPr/>
          </p:nvGrpSpPr>
          <p:grpSpPr>
            <a:xfrm>
              <a:off x="2364645" y="1613330"/>
              <a:ext cx="1792932" cy="898624"/>
              <a:chOff x="677218" y="1258377"/>
              <a:chExt cx="1792932" cy="898624"/>
            </a:xfrm>
          </p:grpSpPr>
          <p:cxnSp>
            <p:nvCxnSpPr>
              <p:cNvPr id="111" name="Conector recto 110"/>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3" name="Conector recto 112"/>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Conector recto 113"/>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Conector recto 114"/>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Conector recto 115"/>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Conector recto 116"/>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8" name="Conector recto 117"/>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0" name="Conector recto 119"/>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Conector recto 120"/>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2" name="Conector recto 121"/>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3" name="Conector recto 122"/>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Conector recto 123"/>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5" name="Conector recto 124"/>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Conector recto 125"/>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7" name="Conector recto 126"/>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8" name="Conector recto 127"/>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Conector recto 128"/>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5" name="Conector recto 13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6" name="Conector recto 13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9" name="Conector recto 13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1" name="Agrupar 140"/>
          <p:cNvGrpSpPr/>
          <p:nvPr/>
        </p:nvGrpSpPr>
        <p:grpSpPr>
          <a:xfrm>
            <a:off x="1240873" y="540364"/>
            <a:ext cx="1049110" cy="736712"/>
            <a:chOff x="1240873" y="540364"/>
            <a:chExt cx="1049110" cy="736712"/>
          </a:xfrm>
        </p:grpSpPr>
        <p:sp>
          <p:nvSpPr>
            <p:cNvPr id="142" name="Rombo 141"/>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3" name="Conector recto de flecha 142"/>
            <p:cNvCxnSpPr>
              <a:stCxn id="142"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4" name="Agrupar 143"/>
          <p:cNvGrpSpPr/>
          <p:nvPr/>
        </p:nvGrpSpPr>
        <p:grpSpPr>
          <a:xfrm>
            <a:off x="269384" y="1930795"/>
            <a:ext cx="2201177" cy="1545834"/>
            <a:chOff x="269384" y="1930795"/>
            <a:chExt cx="2201177" cy="1545834"/>
          </a:xfrm>
        </p:grpSpPr>
        <p:sp>
          <p:nvSpPr>
            <p:cNvPr id="145" name="Rectángulo 144"/>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46" name="Rombo 145"/>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7" name="Conector recto de flecha 146"/>
            <p:cNvCxnSpPr>
              <a:stCxn id="145" idx="3"/>
              <a:endCxn id="146"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9" name="Conector recto de flecha 148"/>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61" name="Llamada ovalada 160"/>
          <p:cNvSpPr/>
          <p:nvPr/>
        </p:nvSpPr>
        <p:spPr>
          <a:xfrm>
            <a:off x="6798165" y="538830"/>
            <a:ext cx="2118527" cy="1595458"/>
          </a:xfrm>
          <a:prstGeom prst="wedgeEllipseCallout">
            <a:avLst>
              <a:gd name="adj1" fmla="val 55193"/>
              <a:gd name="adj2" fmla="val 6998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El mapa de puntos será creado usando QGIS</a:t>
            </a:r>
            <a:endParaRPr lang="es-ES" sz="1600" dirty="0">
              <a:solidFill>
                <a:schemeClr val="accent6">
                  <a:lumMod val="75000"/>
                </a:schemeClr>
              </a:solidFill>
              <a:latin typeface="Arial"/>
              <a:cs typeface="Arial"/>
            </a:endParaRPr>
          </a:p>
        </p:txBody>
      </p:sp>
      <p:sp>
        <p:nvSpPr>
          <p:cNvPr id="162" name="Llamada ovalada 161"/>
          <p:cNvSpPr/>
          <p:nvPr/>
        </p:nvSpPr>
        <p:spPr>
          <a:xfrm>
            <a:off x="5584594" y="2204864"/>
            <a:ext cx="2834125" cy="1595458"/>
          </a:xfrm>
          <a:prstGeom prst="wedgeEllipseCallout">
            <a:avLst>
              <a:gd name="adj1" fmla="val 82349"/>
              <a:gd name="adj2" fmla="val 67939"/>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Los mapas de clima proceden de una iniciativa llamada </a:t>
            </a:r>
            <a:r>
              <a:rPr lang="es-ES_tradnl" sz="1600" dirty="0" err="1" smtClean="0">
                <a:solidFill>
                  <a:schemeClr val="accent6">
                    <a:lumMod val="75000"/>
                  </a:schemeClr>
                </a:solidFill>
                <a:latin typeface="Arial"/>
                <a:cs typeface="Arial"/>
              </a:rPr>
              <a:t>WorldClim</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1631378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61" grpId="0" animBg="1"/>
      <p:bldP spid="1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907" y="1115859"/>
            <a:ext cx="6744976" cy="3799156"/>
          </a:xfrm>
          <a:prstGeom prst="rect">
            <a:avLst/>
          </a:prstGeom>
          <a:ln>
            <a:solidFill>
              <a:srgbClr val="7F7F7F"/>
            </a:solidFill>
          </a:ln>
        </p:spPr>
      </p:pic>
      <p:sp>
        <p:nvSpPr>
          <p:cNvPr id="83" name="Llamada ovalada 82"/>
          <p:cNvSpPr/>
          <p:nvPr/>
        </p:nvSpPr>
        <p:spPr>
          <a:xfrm>
            <a:off x="949386" y="4633205"/>
            <a:ext cx="3181058" cy="1814856"/>
          </a:xfrm>
          <a:prstGeom prst="wedgeEllipseCallout">
            <a:avLst>
              <a:gd name="adj1" fmla="val -43812"/>
              <a:gd name="adj2" fmla="val 8038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La temperatura y la precipitación explican y condicionan la distribución de los </a:t>
            </a:r>
            <a:r>
              <a:rPr lang="es-ES" sz="1600" b="1" dirty="0" smtClean="0">
                <a:solidFill>
                  <a:schemeClr val="accent6">
                    <a:lumMod val="75000"/>
                  </a:schemeClr>
                </a:solidFill>
                <a:latin typeface="Arial"/>
                <a:cs typeface="Arial"/>
              </a:rPr>
              <a:t>biomas</a:t>
            </a:r>
            <a:r>
              <a:rPr lang="es-ES" sz="1600" dirty="0" smtClean="0">
                <a:solidFill>
                  <a:schemeClr val="accent6">
                    <a:lumMod val="75000"/>
                  </a:schemeClr>
                </a:solidFill>
                <a:latin typeface="Arial"/>
                <a:cs typeface="Arial"/>
              </a:rPr>
              <a:t> en el planeta</a:t>
            </a:r>
            <a:endParaRPr lang="es-ES" sz="1600" dirty="0">
              <a:solidFill>
                <a:schemeClr val="accent6">
                  <a:lumMod val="75000"/>
                </a:schemeClr>
              </a:solidFill>
              <a:latin typeface="Arial"/>
              <a:cs typeface="Arial"/>
            </a:endParaRPr>
          </a:p>
        </p:txBody>
      </p:sp>
      <p:sp>
        <p:nvSpPr>
          <p:cNvPr id="84" name="Llamada ovalada 83"/>
          <p:cNvSpPr/>
          <p:nvPr/>
        </p:nvSpPr>
        <p:spPr>
          <a:xfrm>
            <a:off x="4860032" y="4633205"/>
            <a:ext cx="3181058" cy="1814856"/>
          </a:xfrm>
          <a:prstGeom prst="wedgeEllipseCallout">
            <a:avLst>
              <a:gd name="adj1" fmla="val 41680"/>
              <a:gd name="adj2" fmla="val 7378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Tanto es así que podemos construir una gráfica como ésta</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10168037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aphicFrame>
        <p:nvGraphicFramePr>
          <p:cNvPr id="59" name="Tabla 58"/>
          <p:cNvGraphicFramePr>
            <a:graphicFrameLocks noGrp="1"/>
          </p:cNvGraphicFramePr>
          <p:nvPr>
            <p:extLst>
              <p:ext uri="{D42A27DB-BD31-4B8C-83A1-F6EECF244321}">
                <p14:modId xmlns:p14="http://schemas.microsoft.com/office/powerpoint/2010/main" val="49828663"/>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sp>
        <p:nvSpPr>
          <p:cNvPr id="76" name="Llamada ovalada 75"/>
          <p:cNvSpPr/>
          <p:nvPr/>
        </p:nvSpPr>
        <p:spPr>
          <a:xfrm>
            <a:off x="4670176" y="4394953"/>
            <a:ext cx="2350095" cy="1880222"/>
          </a:xfrm>
          <a:prstGeom prst="wedgeEllipseCallout">
            <a:avLst>
              <a:gd name="adj1" fmla="val 54168"/>
              <a:gd name="adj2" fmla="val 8699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El mapa de biomas procede de un proyecto llamado RESOLVE</a:t>
            </a:r>
            <a:endParaRPr lang="es-ES" sz="1600" dirty="0">
              <a:solidFill>
                <a:schemeClr val="accent6">
                  <a:lumMod val="75000"/>
                </a:schemeClr>
              </a:solidFill>
              <a:latin typeface="Arial"/>
              <a:cs typeface="Arial"/>
            </a:endParaRPr>
          </a:p>
        </p:txBody>
      </p:sp>
      <p:grpSp>
        <p:nvGrpSpPr>
          <p:cNvPr id="15" name="Agrupar 14"/>
          <p:cNvGrpSpPr/>
          <p:nvPr/>
        </p:nvGrpSpPr>
        <p:grpSpPr>
          <a:xfrm>
            <a:off x="2351302" y="1613330"/>
            <a:ext cx="1806275" cy="2216406"/>
            <a:chOff x="2351302" y="1613330"/>
            <a:chExt cx="1806275" cy="2216406"/>
          </a:xfrm>
        </p:grpSpPr>
        <p:grpSp>
          <p:nvGrpSpPr>
            <p:cNvPr id="77" name="Agrupar 76"/>
            <p:cNvGrpSpPr/>
            <p:nvPr/>
          </p:nvGrpSpPr>
          <p:grpSpPr>
            <a:xfrm>
              <a:off x="2351302" y="2931112"/>
              <a:ext cx="1792932" cy="898624"/>
              <a:chOff x="677218" y="1258377"/>
              <a:chExt cx="1792932" cy="898624"/>
            </a:xfrm>
          </p:grpSpPr>
          <p:cxnSp>
            <p:nvCxnSpPr>
              <p:cNvPr id="78" name="Conector recto 77"/>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0" name="Conector recto 79"/>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Conector recto 81"/>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4" name="Conector recto 83"/>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Conector recto 84"/>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Conector recto 85"/>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Conector recto 97"/>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Conector recto 98"/>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Conector recto 99"/>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1" name="Conector recto 100"/>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2" name="Conector recto 101"/>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Conector recto 10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Conector recto 10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Conector recto 10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7" name="Conector recto 10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Conector recto 10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Conector recto 10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10" name="Agrupar 109"/>
            <p:cNvGrpSpPr/>
            <p:nvPr/>
          </p:nvGrpSpPr>
          <p:grpSpPr>
            <a:xfrm>
              <a:off x="2364645" y="1613330"/>
              <a:ext cx="1792932" cy="898624"/>
              <a:chOff x="677218" y="1258377"/>
              <a:chExt cx="1792932" cy="898624"/>
            </a:xfrm>
          </p:grpSpPr>
          <p:cxnSp>
            <p:nvCxnSpPr>
              <p:cNvPr id="111" name="Conector recto 110"/>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3" name="Conector recto 112"/>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Conector recto 113"/>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Conector recto 114"/>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Conector recto 115"/>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Conector recto 116"/>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8" name="Conector recto 117"/>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0" name="Conector recto 119"/>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Conector recto 120"/>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2" name="Conector recto 121"/>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3" name="Conector recto 122"/>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Conector recto 123"/>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5" name="Conector recto 124"/>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Conector recto 125"/>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7" name="Conector recto 126"/>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8" name="Conector recto 127"/>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Conector recto 128"/>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5" name="Conector recto 13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6" name="Conector recto 13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9" name="Conector recto 13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1" name="Agrupar 140"/>
          <p:cNvGrpSpPr/>
          <p:nvPr/>
        </p:nvGrpSpPr>
        <p:grpSpPr>
          <a:xfrm>
            <a:off x="1240873" y="540364"/>
            <a:ext cx="1049110" cy="736712"/>
            <a:chOff x="1240873" y="540364"/>
            <a:chExt cx="1049110" cy="736712"/>
          </a:xfrm>
        </p:grpSpPr>
        <p:sp>
          <p:nvSpPr>
            <p:cNvPr id="142" name="Rombo 141"/>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3" name="Conector recto de flecha 142"/>
            <p:cNvCxnSpPr>
              <a:stCxn id="142"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4" name="Agrupar 143"/>
          <p:cNvGrpSpPr/>
          <p:nvPr/>
        </p:nvGrpSpPr>
        <p:grpSpPr>
          <a:xfrm>
            <a:off x="269384" y="1930795"/>
            <a:ext cx="2201177" cy="1545834"/>
            <a:chOff x="269384" y="1930795"/>
            <a:chExt cx="2201177" cy="1545834"/>
          </a:xfrm>
        </p:grpSpPr>
        <p:sp>
          <p:nvSpPr>
            <p:cNvPr id="145" name="Rectángulo 144"/>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46" name="Rombo 145"/>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7" name="Conector recto de flecha 146"/>
            <p:cNvCxnSpPr>
              <a:stCxn id="145" idx="3"/>
              <a:endCxn id="146"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9" name="Conector recto de flecha 148"/>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0" name="Agrupar 149"/>
          <p:cNvGrpSpPr/>
          <p:nvPr/>
        </p:nvGrpSpPr>
        <p:grpSpPr>
          <a:xfrm>
            <a:off x="185311" y="4235263"/>
            <a:ext cx="2202757" cy="914100"/>
            <a:chOff x="185311" y="4235263"/>
            <a:chExt cx="2202757" cy="914100"/>
          </a:xfrm>
        </p:grpSpPr>
        <p:pic>
          <p:nvPicPr>
            <p:cNvPr id="151" name="Imagen 150" descr="Screen Shot 2019-09-28 at 17.11.0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311" y="4577033"/>
              <a:ext cx="877440" cy="225289"/>
            </a:xfrm>
            <a:prstGeom prst="rect">
              <a:avLst/>
            </a:prstGeom>
            <a:noFill/>
            <a:ln w="28575" cmpd="sng">
              <a:noFill/>
            </a:ln>
            <a:effectLst/>
          </p:spPr>
        </p:pic>
        <p:sp>
          <p:nvSpPr>
            <p:cNvPr id="152" name="Rombo 151"/>
            <p:cNvSpPr/>
            <p:nvPr/>
          </p:nvSpPr>
          <p:spPr>
            <a:xfrm>
              <a:off x="1163408" y="4235263"/>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53" name="Conector recto de flecha 152"/>
            <p:cNvCxnSpPr/>
            <p:nvPr/>
          </p:nvCxnSpPr>
          <p:spPr>
            <a:xfrm>
              <a:off x="1007666" y="4691236"/>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4" name="Conector recto de flecha 153"/>
            <p:cNvCxnSpPr>
              <a:stCxn id="152" idx="3"/>
            </p:cNvCxnSpPr>
            <p:nvPr/>
          </p:nvCxnSpPr>
          <p:spPr>
            <a:xfrm>
              <a:off x="2085248" y="4692313"/>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5" name="Agrupar 154"/>
          <p:cNvGrpSpPr/>
          <p:nvPr/>
        </p:nvGrpSpPr>
        <p:grpSpPr>
          <a:xfrm>
            <a:off x="260865" y="5283358"/>
            <a:ext cx="2120853" cy="967433"/>
            <a:chOff x="260865" y="5283358"/>
            <a:chExt cx="2120853" cy="967433"/>
          </a:xfrm>
        </p:grpSpPr>
        <p:sp>
          <p:nvSpPr>
            <p:cNvPr id="156" name="CuadroTexto 155"/>
            <p:cNvSpPr txBox="1"/>
            <p:nvPr/>
          </p:nvSpPr>
          <p:spPr>
            <a:xfrm>
              <a:off x="260865" y="6050736"/>
              <a:ext cx="748923" cy="200055"/>
            </a:xfrm>
            <a:prstGeom prst="rect">
              <a:avLst/>
            </a:prstGeom>
            <a:solidFill>
              <a:srgbClr val="558ED5"/>
            </a:solidFill>
          </p:spPr>
          <p:txBody>
            <a:bodyPr wrap="none" rtlCol="0">
              <a:spAutoFit/>
            </a:bodyPr>
            <a:lstStyle/>
            <a:p>
              <a:r>
                <a:rPr lang="es-ES" sz="700" b="1" dirty="0" smtClean="0">
                  <a:solidFill>
                    <a:srgbClr val="FFFFFF"/>
                  </a:solidFill>
                  <a:latin typeface="Arial"/>
                  <a:cs typeface="Arial"/>
                </a:rPr>
                <a:t>Google </a:t>
              </a:r>
              <a:r>
                <a:rPr lang="es-ES" sz="700" b="1" dirty="0" err="1" smtClean="0">
                  <a:solidFill>
                    <a:srgbClr val="FFFFFF"/>
                  </a:solidFill>
                  <a:latin typeface="Arial"/>
                  <a:cs typeface="Arial"/>
                </a:rPr>
                <a:t>Maps</a:t>
              </a:r>
              <a:endParaRPr lang="es-ES" sz="700" b="1" dirty="0">
                <a:solidFill>
                  <a:srgbClr val="FFFFFF"/>
                </a:solidFill>
                <a:latin typeface="Arial"/>
                <a:cs typeface="Arial"/>
              </a:endParaRPr>
            </a:p>
          </p:txBody>
        </p:sp>
        <p:sp>
          <p:nvSpPr>
            <p:cNvPr id="157" name="Rombo 156"/>
            <p:cNvSpPr/>
            <p:nvPr/>
          </p:nvSpPr>
          <p:spPr>
            <a:xfrm>
              <a:off x="1131332" y="5283358"/>
              <a:ext cx="962032" cy="95395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Conexión vía WMS</a:t>
              </a:r>
              <a:endParaRPr lang="es-ES" sz="700" b="1" dirty="0">
                <a:solidFill>
                  <a:schemeClr val="bg1"/>
                </a:solidFill>
                <a:latin typeface="Arial"/>
                <a:cs typeface="Arial"/>
              </a:endParaRPr>
            </a:p>
          </p:txBody>
        </p:sp>
        <p:cxnSp>
          <p:nvCxnSpPr>
            <p:cNvPr id="158" name="Conector recto de flecha 157"/>
            <p:cNvCxnSpPr/>
            <p:nvPr/>
          </p:nvCxnSpPr>
          <p:spPr>
            <a:xfrm>
              <a:off x="899716" y="574487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9" name="Conector recto de flecha 158"/>
            <p:cNvCxnSpPr/>
            <p:nvPr/>
          </p:nvCxnSpPr>
          <p:spPr>
            <a:xfrm>
              <a:off x="2078898" y="5765006"/>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60" name="Imagen 159"/>
            <p:cNvPicPr>
              <a:picLocks noChangeAspect="1"/>
            </p:cNvPicPr>
            <p:nvPr/>
          </p:nvPicPr>
          <p:blipFill>
            <a:blip r:embed="rId11"/>
            <a:stretch>
              <a:fillRect/>
            </a:stretch>
          </p:blipFill>
          <p:spPr>
            <a:xfrm>
              <a:off x="374650" y="5469408"/>
              <a:ext cx="540529" cy="547430"/>
            </a:xfrm>
            <a:prstGeom prst="rect">
              <a:avLst/>
            </a:prstGeom>
          </p:spPr>
        </p:pic>
      </p:grpSp>
      <p:sp>
        <p:nvSpPr>
          <p:cNvPr id="162" name="Llamada ovalada 161"/>
          <p:cNvSpPr/>
          <p:nvPr/>
        </p:nvSpPr>
        <p:spPr>
          <a:xfrm>
            <a:off x="5584594" y="2204864"/>
            <a:ext cx="2834125" cy="1595458"/>
          </a:xfrm>
          <a:prstGeom prst="wedgeEllipseCallout">
            <a:avLst>
              <a:gd name="adj1" fmla="val 82349"/>
              <a:gd name="adj2" fmla="val 67939"/>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a:solidFill>
                  <a:schemeClr val="accent6">
                    <a:lumMod val="75000"/>
                  </a:schemeClr>
                </a:solidFill>
                <a:latin typeface="Arial"/>
                <a:cs typeface="Arial"/>
              </a:rPr>
              <a:t>Las imágenes de satélite son las mismas que hay en Google </a:t>
            </a:r>
            <a:r>
              <a:rPr lang="es-ES_tradnl" sz="1600" dirty="0" err="1">
                <a:solidFill>
                  <a:schemeClr val="accent6">
                    <a:lumMod val="75000"/>
                  </a:schemeClr>
                </a:solidFill>
                <a:latin typeface="Arial"/>
                <a:cs typeface="Arial"/>
              </a:rPr>
              <a:t>Maps</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4024243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6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aphicFrame>
        <p:nvGraphicFramePr>
          <p:cNvPr id="59" name="Tabla 58"/>
          <p:cNvGraphicFramePr>
            <a:graphicFrameLocks noGrp="1"/>
          </p:cNvGraphicFramePr>
          <p:nvPr>
            <p:extLst>
              <p:ext uri="{D42A27DB-BD31-4B8C-83A1-F6EECF244321}">
                <p14:modId xmlns:p14="http://schemas.microsoft.com/office/powerpoint/2010/main" val="3472873313"/>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9" name="Agrupar 8"/>
          <p:cNvGrpSpPr/>
          <p:nvPr/>
        </p:nvGrpSpPr>
        <p:grpSpPr>
          <a:xfrm>
            <a:off x="3993919" y="878038"/>
            <a:ext cx="1406481" cy="3794808"/>
            <a:chOff x="3993919" y="878038"/>
            <a:chExt cx="1406481" cy="3794808"/>
          </a:xfrm>
        </p:grpSpPr>
        <p:cxnSp>
          <p:nvCxnSpPr>
            <p:cNvPr id="60" name="Conector recto de flecha 59"/>
            <p:cNvCxnSpPr>
              <a:endCxn id="59" idx="1"/>
            </p:cNvCxnSpPr>
            <p:nvPr/>
          </p:nvCxnSpPr>
          <p:spPr>
            <a:xfrm flipV="1">
              <a:off x="3995936" y="878038"/>
              <a:ext cx="1404464" cy="30682"/>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Forma libre 60"/>
            <p:cNvSpPr/>
            <p:nvPr/>
          </p:nvSpPr>
          <p:spPr>
            <a:xfrm>
              <a:off x="4026765" y="944782"/>
              <a:ext cx="753392" cy="3728064"/>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2" name="Forma libre 61"/>
            <p:cNvSpPr/>
            <p:nvPr/>
          </p:nvSpPr>
          <p:spPr>
            <a:xfrm>
              <a:off x="4011257" y="944782"/>
              <a:ext cx="658919" cy="2505935"/>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63" name="Forma libre 62"/>
            <p:cNvSpPr/>
            <p:nvPr/>
          </p:nvSpPr>
          <p:spPr>
            <a:xfrm>
              <a:off x="3993919" y="944782"/>
              <a:ext cx="548962" cy="1180312"/>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grpSp>
        <p:nvGrpSpPr>
          <p:cNvPr id="15" name="Agrupar 14"/>
          <p:cNvGrpSpPr/>
          <p:nvPr/>
        </p:nvGrpSpPr>
        <p:grpSpPr>
          <a:xfrm>
            <a:off x="2351302" y="1613330"/>
            <a:ext cx="1806275" cy="2216406"/>
            <a:chOff x="2351302" y="1613330"/>
            <a:chExt cx="1806275" cy="2216406"/>
          </a:xfrm>
        </p:grpSpPr>
        <p:grpSp>
          <p:nvGrpSpPr>
            <p:cNvPr id="77" name="Agrupar 76"/>
            <p:cNvGrpSpPr/>
            <p:nvPr/>
          </p:nvGrpSpPr>
          <p:grpSpPr>
            <a:xfrm>
              <a:off x="2351302" y="2931112"/>
              <a:ext cx="1792932" cy="898624"/>
              <a:chOff x="677218" y="1258377"/>
              <a:chExt cx="1792932" cy="898624"/>
            </a:xfrm>
          </p:grpSpPr>
          <p:cxnSp>
            <p:nvCxnSpPr>
              <p:cNvPr id="78" name="Conector recto 77"/>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0" name="Conector recto 79"/>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Conector recto 81"/>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4" name="Conector recto 83"/>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Conector recto 84"/>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Conector recto 85"/>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Conector recto 97"/>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Conector recto 98"/>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Conector recto 99"/>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1" name="Conector recto 100"/>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2" name="Conector recto 101"/>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Conector recto 10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Conector recto 10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Conector recto 10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7" name="Conector recto 10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Conector recto 10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Conector recto 10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10" name="Agrupar 109"/>
            <p:cNvGrpSpPr/>
            <p:nvPr/>
          </p:nvGrpSpPr>
          <p:grpSpPr>
            <a:xfrm>
              <a:off x="2364645" y="1613330"/>
              <a:ext cx="1792932" cy="898624"/>
              <a:chOff x="677218" y="1258377"/>
              <a:chExt cx="1792932" cy="898624"/>
            </a:xfrm>
          </p:grpSpPr>
          <p:cxnSp>
            <p:nvCxnSpPr>
              <p:cNvPr id="111" name="Conector recto 110"/>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3" name="Conector recto 112"/>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Conector recto 113"/>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Conector recto 114"/>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Conector recto 115"/>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Conector recto 116"/>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8" name="Conector recto 117"/>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0" name="Conector recto 119"/>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Conector recto 120"/>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2" name="Conector recto 121"/>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3" name="Conector recto 122"/>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Conector recto 123"/>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5" name="Conector recto 124"/>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Conector recto 125"/>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7" name="Conector recto 126"/>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8" name="Conector recto 127"/>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Conector recto 128"/>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5" name="Conector recto 13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6" name="Conector recto 13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9" name="Conector recto 13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1" name="Agrupar 140"/>
          <p:cNvGrpSpPr/>
          <p:nvPr/>
        </p:nvGrpSpPr>
        <p:grpSpPr>
          <a:xfrm>
            <a:off x="1240873" y="540364"/>
            <a:ext cx="1049110" cy="736712"/>
            <a:chOff x="1240873" y="540364"/>
            <a:chExt cx="1049110" cy="736712"/>
          </a:xfrm>
        </p:grpSpPr>
        <p:sp>
          <p:nvSpPr>
            <p:cNvPr id="142" name="Rombo 141"/>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3" name="Conector recto de flecha 142"/>
            <p:cNvCxnSpPr>
              <a:stCxn id="142"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4" name="Agrupar 143"/>
          <p:cNvGrpSpPr/>
          <p:nvPr/>
        </p:nvGrpSpPr>
        <p:grpSpPr>
          <a:xfrm>
            <a:off x="269384" y="1930795"/>
            <a:ext cx="2201177" cy="1545834"/>
            <a:chOff x="269384" y="1930795"/>
            <a:chExt cx="2201177" cy="1545834"/>
          </a:xfrm>
        </p:grpSpPr>
        <p:sp>
          <p:nvSpPr>
            <p:cNvPr id="145" name="Rectángulo 144"/>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46" name="Rombo 145"/>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7" name="Conector recto de flecha 146"/>
            <p:cNvCxnSpPr>
              <a:stCxn id="145" idx="3"/>
              <a:endCxn id="146"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9" name="Conector recto de flecha 148"/>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0" name="Agrupar 149"/>
          <p:cNvGrpSpPr/>
          <p:nvPr/>
        </p:nvGrpSpPr>
        <p:grpSpPr>
          <a:xfrm>
            <a:off x="185311" y="4235263"/>
            <a:ext cx="2202757" cy="914100"/>
            <a:chOff x="185311" y="4235263"/>
            <a:chExt cx="2202757" cy="914100"/>
          </a:xfrm>
        </p:grpSpPr>
        <p:pic>
          <p:nvPicPr>
            <p:cNvPr id="151" name="Imagen 150" descr="Screen Shot 2019-09-28 at 17.11.0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311" y="4577033"/>
              <a:ext cx="877440" cy="225289"/>
            </a:xfrm>
            <a:prstGeom prst="rect">
              <a:avLst/>
            </a:prstGeom>
            <a:noFill/>
            <a:ln w="28575" cmpd="sng">
              <a:noFill/>
            </a:ln>
            <a:effectLst/>
          </p:spPr>
        </p:pic>
        <p:sp>
          <p:nvSpPr>
            <p:cNvPr id="152" name="Rombo 151"/>
            <p:cNvSpPr/>
            <p:nvPr/>
          </p:nvSpPr>
          <p:spPr>
            <a:xfrm>
              <a:off x="1163408" y="4235263"/>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53" name="Conector recto de flecha 152"/>
            <p:cNvCxnSpPr/>
            <p:nvPr/>
          </p:nvCxnSpPr>
          <p:spPr>
            <a:xfrm>
              <a:off x="1007666" y="4691236"/>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4" name="Conector recto de flecha 153"/>
            <p:cNvCxnSpPr>
              <a:stCxn id="152" idx="3"/>
            </p:cNvCxnSpPr>
            <p:nvPr/>
          </p:nvCxnSpPr>
          <p:spPr>
            <a:xfrm>
              <a:off x="2085248" y="4692313"/>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5" name="Agrupar 154"/>
          <p:cNvGrpSpPr/>
          <p:nvPr/>
        </p:nvGrpSpPr>
        <p:grpSpPr>
          <a:xfrm>
            <a:off x="260865" y="5283358"/>
            <a:ext cx="2120853" cy="967433"/>
            <a:chOff x="260865" y="5283358"/>
            <a:chExt cx="2120853" cy="967433"/>
          </a:xfrm>
        </p:grpSpPr>
        <p:sp>
          <p:nvSpPr>
            <p:cNvPr id="156" name="CuadroTexto 155"/>
            <p:cNvSpPr txBox="1"/>
            <p:nvPr/>
          </p:nvSpPr>
          <p:spPr>
            <a:xfrm>
              <a:off x="260865" y="6050736"/>
              <a:ext cx="748923" cy="200055"/>
            </a:xfrm>
            <a:prstGeom prst="rect">
              <a:avLst/>
            </a:prstGeom>
            <a:solidFill>
              <a:srgbClr val="558ED5"/>
            </a:solidFill>
          </p:spPr>
          <p:txBody>
            <a:bodyPr wrap="none" rtlCol="0">
              <a:spAutoFit/>
            </a:bodyPr>
            <a:lstStyle/>
            <a:p>
              <a:r>
                <a:rPr lang="es-ES" sz="700" b="1" dirty="0" smtClean="0">
                  <a:solidFill>
                    <a:srgbClr val="FFFFFF"/>
                  </a:solidFill>
                  <a:latin typeface="Arial"/>
                  <a:cs typeface="Arial"/>
                </a:rPr>
                <a:t>Google </a:t>
              </a:r>
              <a:r>
                <a:rPr lang="es-ES" sz="700" b="1" dirty="0" err="1" smtClean="0">
                  <a:solidFill>
                    <a:srgbClr val="FFFFFF"/>
                  </a:solidFill>
                  <a:latin typeface="Arial"/>
                  <a:cs typeface="Arial"/>
                </a:rPr>
                <a:t>Maps</a:t>
              </a:r>
              <a:endParaRPr lang="es-ES" sz="700" b="1" dirty="0">
                <a:solidFill>
                  <a:srgbClr val="FFFFFF"/>
                </a:solidFill>
                <a:latin typeface="Arial"/>
                <a:cs typeface="Arial"/>
              </a:endParaRPr>
            </a:p>
          </p:txBody>
        </p:sp>
        <p:sp>
          <p:nvSpPr>
            <p:cNvPr id="157" name="Rombo 156"/>
            <p:cNvSpPr/>
            <p:nvPr/>
          </p:nvSpPr>
          <p:spPr>
            <a:xfrm>
              <a:off x="1131332" y="5283358"/>
              <a:ext cx="962032" cy="95395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Conexión vía WMS</a:t>
              </a:r>
              <a:endParaRPr lang="es-ES" sz="700" b="1" dirty="0">
                <a:solidFill>
                  <a:schemeClr val="bg1"/>
                </a:solidFill>
                <a:latin typeface="Arial"/>
                <a:cs typeface="Arial"/>
              </a:endParaRPr>
            </a:p>
          </p:txBody>
        </p:sp>
        <p:cxnSp>
          <p:nvCxnSpPr>
            <p:cNvPr id="158" name="Conector recto de flecha 157"/>
            <p:cNvCxnSpPr/>
            <p:nvPr/>
          </p:nvCxnSpPr>
          <p:spPr>
            <a:xfrm>
              <a:off x="899716" y="574487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9" name="Conector recto de flecha 158"/>
            <p:cNvCxnSpPr/>
            <p:nvPr/>
          </p:nvCxnSpPr>
          <p:spPr>
            <a:xfrm>
              <a:off x="2078898" y="5765006"/>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60" name="Imagen 159"/>
            <p:cNvPicPr>
              <a:picLocks noChangeAspect="1"/>
            </p:cNvPicPr>
            <p:nvPr/>
          </p:nvPicPr>
          <p:blipFill>
            <a:blip r:embed="rId11"/>
            <a:stretch>
              <a:fillRect/>
            </a:stretch>
          </p:blipFill>
          <p:spPr>
            <a:xfrm>
              <a:off x="374650" y="5469408"/>
              <a:ext cx="540529" cy="547430"/>
            </a:xfrm>
            <a:prstGeom prst="rect">
              <a:avLst/>
            </a:prstGeom>
          </p:spPr>
        </p:pic>
      </p:grpSp>
      <p:sp>
        <p:nvSpPr>
          <p:cNvPr id="162" name="Llamada ovalada 161"/>
          <p:cNvSpPr/>
          <p:nvPr/>
        </p:nvSpPr>
        <p:spPr>
          <a:xfrm>
            <a:off x="5584594" y="2204864"/>
            <a:ext cx="2834125" cy="1595458"/>
          </a:xfrm>
          <a:prstGeom prst="wedgeEllipseCallout">
            <a:avLst>
              <a:gd name="adj1" fmla="val 82349"/>
              <a:gd name="adj2" fmla="val 67939"/>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Las imágenes de satélite son las mismas que hay en Google </a:t>
            </a:r>
            <a:r>
              <a:rPr lang="es-ES_tradnl" sz="1600" dirty="0" err="1">
                <a:solidFill>
                  <a:schemeClr val="accent6">
                    <a:lumMod val="75000"/>
                  </a:schemeClr>
                </a:solidFill>
                <a:latin typeface="Arial"/>
                <a:cs typeface="Arial"/>
              </a:rPr>
              <a:t>M</a:t>
            </a:r>
            <a:r>
              <a:rPr lang="es-ES_tradnl" sz="1600" dirty="0" err="1" smtClean="0">
                <a:solidFill>
                  <a:schemeClr val="accent6">
                    <a:lumMod val="75000"/>
                  </a:schemeClr>
                </a:solidFill>
                <a:latin typeface="Arial"/>
                <a:cs typeface="Arial"/>
              </a:rPr>
              <a:t>aps</a:t>
            </a:r>
            <a:endParaRPr lang="es-ES" sz="1600" dirty="0">
              <a:solidFill>
                <a:schemeClr val="accent6">
                  <a:lumMod val="75000"/>
                </a:schemeClr>
              </a:solidFill>
              <a:latin typeface="Arial"/>
              <a:cs typeface="Arial"/>
            </a:endParaRPr>
          </a:p>
        </p:txBody>
      </p:sp>
      <p:grpSp>
        <p:nvGrpSpPr>
          <p:cNvPr id="13" name="Agrupar 12"/>
          <p:cNvGrpSpPr/>
          <p:nvPr/>
        </p:nvGrpSpPr>
        <p:grpSpPr>
          <a:xfrm>
            <a:off x="3993919" y="524108"/>
            <a:ext cx="1356547" cy="4148738"/>
            <a:chOff x="3993919" y="524108"/>
            <a:chExt cx="1356547" cy="4148738"/>
          </a:xfrm>
        </p:grpSpPr>
        <p:sp>
          <p:nvSpPr>
            <p:cNvPr id="140" name="Rombo 139"/>
            <p:cNvSpPr/>
            <p:nvPr/>
          </p:nvSpPr>
          <p:spPr>
            <a:xfrm>
              <a:off x="4296198"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Extraer valores de cada píxel</a:t>
              </a:r>
              <a:endParaRPr lang="es-ES" sz="700" b="1" dirty="0">
                <a:solidFill>
                  <a:schemeClr val="bg1"/>
                </a:solidFill>
                <a:latin typeface="Arial"/>
                <a:cs typeface="Arial"/>
              </a:endParaRPr>
            </a:p>
          </p:txBody>
        </p:sp>
        <p:cxnSp>
          <p:nvCxnSpPr>
            <p:cNvPr id="161" name="Conector recto de flecha 160"/>
            <p:cNvCxnSpPr/>
            <p:nvPr/>
          </p:nvCxnSpPr>
          <p:spPr>
            <a:xfrm>
              <a:off x="399593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3" name="Conector recto de flecha 162"/>
            <p:cNvCxnSpPr/>
            <p:nvPr/>
          </p:nvCxnSpPr>
          <p:spPr>
            <a:xfrm>
              <a:off x="504430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164" name="Forma libre 163"/>
            <p:cNvSpPr/>
            <p:nvPr/>
          </p:nvSpPr>
          <p:spPr>
            <a:xfrm>
              <a:off x="4026765" y="1306000"/>
              <a:ext cx="753392" cy="3366846"/>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5" name="Forma libre 164"/>
            <p:cNvSpPr/>
            <p:nvPr/>
          </p:nvSpPr>
          <p:spPr>
            <a:xfrm>
              <a:off x="4011257" y="1306000"/>
              <a:ext cx="658919" cy="2144717"/>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6" name="Forma libre 165"/>
            <p:cNvSpPr/>
            <p:nvPr/>
          </p:nvSpPr>
          <p:spPr>
            <a:xfrm>
              <a:off x="3993919" y="1306000"/>
              <a:ext cx="548962" cy="819094"/>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sp>
        <p:nvSpPr>
          <p:cNvPr id="76" name="Llamada ovalada 75"/>
          <p:cNvSpPr/>
          <p:nvPr/>
        </p:nvSpPr>
        <p:spPr>
          <a:xfrm>
            <a:off x="3743216" y="3800321"/>
            <a:ext cx="3277055" cy="2474853"/>
          </a:xfrm>
          <a:prstGeom prst="wedgeEllipseCallout">
            <a:avLst>
              <a:gd name="adj1" fmla="val 54168"/>
              <a:gd name="adj2" fmla="val 86990"/>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La asignación de los valores de clima a cada punto también se hace en QGIS e implica extraer el valor de los mapas de temperatura y precipitación a cada punto</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848704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 name="Forma libre 70"/>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w="1270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70" name="Forma libre 69"/>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grpSp>
        <p:nvGrpSpPr>
          <p:cNvPr id="5" name="Agrupar 4"/>
          <p:cNvGrpSpPr/>
          <p:nvPr/>
        </p:nvGrpSpPr>
        <p:grpSpPr>
          <a:xfrm>
            <a:off x="2187567" y="2902719"/>
            <a:ext cx="2116280" cy="992114"/>
            <a:chOff x="2187567" y="2902719"/>
            <a:chExt cx="2116280" cy="992114"/>
          </a:xfrm>
        </p:grpSpPr>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grpSp>
        <p:nvGrpSpPr>
          <p:cNvPr id="4" name="Agrupar 3"/>
          <p:cNvGrpSpPr/>
          <p:nvPr/>
        </p:nvGrpSpPr>
        <p:grpSpPr>
          <a:xfrm>
            <a:off x="2175553" y="1556792"/>
            <a:ext cx="2128294" cy="993178"/>
            <a:chOff x="2175553" y="1556792"/>
            <a:chExt cx="2128294" cy="993178"/>
          </a:xfrm>
        </p:grpSpPr>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graphicFrame>
        <p:nvGraphicFramePr>
          <p:cNvPr id="59" name="Tabla 58"/>
          <p:cNvGraphicFramePr>
            <a:graphicFrameLocks noGrp="1"/>
          </p:cNvGraphicFramePr>
          <p:nvPr>
            <p:extLst>
              <p:ext uri="{D42A27DB-BD31-4B8C-83A1-F6EECF244321}">
                <p14:modId xmlns:p14="http://schemas.microsoft.com/office/powerpoint/2010/main" val="6544807"/>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grpSp>
        <p:nvGrpSpPr>
          <p:cNvPr id="11" name="Agrupar 10"/>
          <p:cNvGrpSpPr/>
          <p:nvPr/>
        </p:nvGrpSpPr>
        <p:grpSpPr>
          <a:xfrm>
            <a:off x="5584594" y="1372467"/>
            <a:ext cx="1596544" cy="439616"/>
            <a:chOff x="5584594" y="1372467"/>
            <a:chExt cx="1596544" cy="439616"/>
          </a:xfrm>
        </p:grpSpPr>
        <p:sp>
          <p:nvSpPr>
            <p:cNvPr id="64" name="CuadroTexto 63"/>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65" name="CuadroTexto 6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66" name="CuadroTexto 6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67" name="Conector recto de flecha 66"/>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Conector recto de flecha 67"/>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9" name="Conector recto de flecha 68"/>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4" name="Forma libre 73"/>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pic>
        <p:nvPicPr>
          <p:cNvPr id="72" name="Imagen 71"/>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73" name="Imagen 72"/>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grpSp>
        <p:nvGrpSpPr>
          <p:cNvPr id="15" name="Agrupar 14"/>
          <p:cNvGrpSpPr/>
          <p:nvPr/>
        </p:nvGrpSpPr>
        <p:grpSpPr>
          <a:xfrm>
            <a:off x="2351302" y="1613330"/>
            <a:ext cx="1806275" cy="2216406"/>
            <a:chOff x="2351302" y="1613330"/>
            <a:chExt cx="1806275" cy="2216406"/>
          </a:xfrm>
        </p:grpSpPr>
        <p:grpSp>
          <p:nvGrpSpPr>
            <p:cNvPr id="77" name="Agrupar 76"/>
            <p:cNvGrpSpPr/>
            <p:nvPr/>
          </p:nvGrpSpPr>
          <p:grpSpPr>
            <a:xfrm>
              <a:off x="2351302" y="2931112"/>
              <a:ext cx="1792932" cy="898624"/>
              <a:chOff x="677218" y="1258377"/>
              <a:chExt cx="1792932" cy="898624"/>
            </a:xfrm>
          </p:grpSpPr>
          <p:cxnSp>
            <p:nvCxnSpPr>
              <p:cNvPr id="78" name="Conector recto 77"/>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0" name="Conector recto 79"/>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2" name="Conector recto 81"/>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3" name="Conector recto 82"/>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4" name="Conector recto 83"/>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5" name="Conector recto 84"/>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Conector recto 85"/>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7" name="Conector recto 86"/>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Conector recto 97"/>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Conector recto 98"/>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0" name="Conector recto 99"/>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1" name="Conector recto 100"/>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2" name="Conector recto 101"/>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Conector recto 10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Conector recto 10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Conector recto 10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7" name="Conector recto 10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Conector recto 10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Conector recto 10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10" name="Agrupar 109"/>
            <p:cNvGrpSpPr/>
            <p:nvPr/>
          </p:nvGrpSpPr>
          <p:grpSpPr>
            <a:xfrm>
              <a:off x="2364645" y="1613330"/>
              <a:ext cx="1792932" cy="898624"/>
              <a:chOff x="677218" y="1258377"/>
              <a:chExt cx="1792932" cy="898624"/>
            </a:xfrm>
          </p:grpSpPr>
          <p:cxnSp>
            <p:nvCxnSpPr>
              <p:cNvPr id="111" name="Conector recto 110"/>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3" name="Conector recto 112"/>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Conector recto 113"/>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Conector recto 114"/>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Conector recto 115"/>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Conector recto 116"/>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8" name="Conector recto 117"/>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0" name="Conector recto 119"/>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1" name="Conector recto 120"/>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2" name="Conector recto 121"/>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3" name="Conector recto 122"/>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4" name="Conector recto 123"/>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5" name="Conector recto 124"/>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6" name="Conector recto 125"/>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7" name="Conector recto 126"/>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8" name="Conector recto 127"/>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29" name="Conector recto 128"/>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5" name="Conector recto 13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6" name="Conector recto 13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39" name="Conector recto 13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49" name="Agrupar 48"/>
          <p:cNvGrpSpPr/>
          <p:nvPr/>
        </p:nvGrpSpPr>
        <p:grpSpPr>
          <a:xfrm>
            <a:off x="2655456" y="476672"/>
            <a:ext cx="999469" cy="5841537"/>
            <a:chOff x="2655456" y="476672"/>
            <a:chExt cx="999469" cy="5841537"/>
          </a:xfrm>
        </p:grpSpPr>
        <p:cxnSp>
          <p:nvCxnSpPr>
            <p:cNvPr id="50" name="Conector recto de flecha 49"/>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1" name="Conector recto de flecha 5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2" name="Conector recto de flecha 5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Conector recto de flecha 5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4" name="Conector recto de flecha 5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5" name="Conector recto de flecha 5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onector recto de flecha 5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7" name="Conector recto de flecha 5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Conector recto de flecha 5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1" name="Agrupar 140"/>
          <p:cNvGrpSpPr/>
          <p:nvPr/>
        </p:nvGrpSpPr>
        <p:grpSpPr>
          <a:xfrm>
            <a:off x="1240873" y="540364"/>
            <a:ext cx="1049110" cy="736712"/>
            <a:chOff x="1240873" y="540364"/>
            <a:chExt cx="1049110" cy="736712"/>
          </a:xfrm>
        </p:grpSpPr>
        <p:sp>
          <p:nvSpPr>
            <p:cNvPr id="142" name="Rombo 141"/>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3" name="Conector recto de flecha 142"/>
            <p:cNvCxnSpPr>
              <a:stCxn id="142"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4" name="Agrupar 143"/>
          <p:cNvGrpSpPr/>
          <p:nvPr/>
        </p:nvGrpSpPr>
        <p:grpSpPr>
          <a:xfrm>
            <a:off x="269384" y="1930795"/>
            <a:ext cx="2201177" cy="1545834"/>
            <a:chOff x="269384" y="1930795"/>
            <a:chExt cx="2201177" cy="1545834"/>
          </a:xfrm>
        </p:grpSpPr>
        <p:sp>
          <p:nvSpPr>
            <p:cNvPr id="145" name="Rectángulo 144"/>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46" name="Rombo 145"/>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7" name="Conector recto de flecha 146"/>
            <p:cNvCxnSpPr>
              <a:stCxn id="145" idx="3"/>
              <a:endCxn id="146"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9" name="Conector recto de flecha 148"/>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0" name="Agrupar 149"/>
          <p:cNvGrpSpPr/>
          <p:nvPr/>
        </p:nvGrpSpPr>
        <p:grpSpPr>
          <a:xfrm>
            <a:off x="185311" y="4235263"/>
            <a:ext cx="2202757" cy="914100"/>
            <a:chOff x="185311" y="4235263"/>
            <a:chExt cx="2202757" cy="914100"/>
          </a:xfrm>
        </p:grpSpPr>
        <p:pic>
          <p:nvPicPr>
            <p:cNvPr id="151" name="Imagen 150" descr="Screen Shot 2019-09-28 at 17.11.0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311" y="4577033"/>
              <a:ext cx="877440" cy="225289"/>
            </a:xfrm>
            <a:prstGeom prst="rect">
              <a:avLst/>
            </a:prstGeom>
            <a:noFill/>
            <a:ln w="28575" cmpd="sng">
              <a:noFill/>
            </a:ln>
            <a:effectLst/>
          </p:spPr>
        </p:pic>
        <p:sp>
          <p:nvSpPr>
            <p:cNvPr id="152" name="Rombo 151"/>
            <p:cNvSpPr/>
            <p:nvPr/>
          </p:nvSpPr>
          <p:spPr>
            <a:xfrm>
              <a:off x="1163408" y="4235263"/>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53" name="Conector recto de flecha 152"/>
            <p:cNvCxnSpPr/>
            <p:nvPr/>
          </p:nvCxnSpPr>
          <p:spPr>
            <a:xfrm>
              <a:off x="1007666" y="4691236"/>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4" name="Conector recto de flecha 153"/>
            <p:cNvCxnSpPr>
              <a:stCxn id="152" idx="3"/>
            </p:cNvCxnSpPr>
            <p:nvPr/>
          </p:nvCxnSpPr>
          <p:spPr>
            <a:xfrm>
              <a:off x="2085248" y="4692313"/>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55" name="Agrupar 154"/>
          <p:cNvGrpSpPr/>
          <p:nvPr/>
        </p:nvGrpSpPr>
        <p:grpSpPr>
          <a:xfrm>
            <a:off x="260865" y="5283358"/>
            <a:ext cx="2120853" cy="967433"/>
            <a:chOff x="260865" y="5283358"/>
            <a:chExt cx="2120853" cy="967433"/>
          </a:xfrm>
        </p:grpSpPr>
        <p:sp>
          <p:nvSpPr>
            <p:cNvPr id="156" name="CuadroTexto 155"/>
            <p:cNvSpPr txBox="1"/>
            <p:nvPr/>
          </p:nvSpPr>
          <p:spPr>
            <a:xfrm>
              <a:off x="260865" y="6050736"/>
              <a:ext cx="748923" cy="200055"/>
            </a:xfrm>
            <a:prstGeom prst="rect">
              <a:avLst/>
            </a:prstGeom>
            <a:solidFill>
              <a:srgbClr val="558ED5"/>
            </a:solidFill>
          </p:spPr>
          <p:txBody>
            <a:bodyPr wrap="none" rtlCol="0">
              <a:spAutoFit/>
            </a:bodyPr>
            <a:lstStyle/>
            <a:p>
              <a:r>
                <a:rPr lang="es-ES" sz="700" b="1" dirty="0" smtClean="0">
                  <a:solidFill>
                    <a:srgbClr val="FFFFFF"/>
                  </a:solidFill>
                  <a:latin typeface="Arial"/>
                  <a:cs typeface="Arial"/>
                </a:rPr>
                <a:t>Google </a:t>
              </a:r>
              <a:r>
                <a:rPr lang="es-ES" sz="700" b="1" dirty="0" err="1" smtClean="0">
                  <a:solidFill>
                    <a:srgbClr val="FFFFFF"/>
                  </a:solidFill>
                  <a:latin typeface="Arial"/>
                  <a:cs typeface="Arial"/>
                </a:rPr>
                <a:t>Maps</a:t>
              </a:r>
              <a:endParaRPr lang="es-ES" sz="700" b="1" dirty="0">
                <a:solidFill>
                  <a:srgbClr val="FFFFFF"/>
                </a:solidFill>
                <a:latin typeface="Arial"/>
                <a:cs typeface="Arial"/>
              </a:endParaRPr>
            </a:p>
          </p:txBody>
        </p:sp>
        <p:sp>
          <p:nvSpPr>
            <p:cNvPr id="157" name="Rombo 156"/>
            <p:cNvSpPr/>
            <p:nvPr/>
          </p:nvSpPr>
          <p:spPr>
            <a:xfrm>
              <a:off x="1131332" y="5283358"/>
              <a:ext cx="962032" cy="95395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Conexión vía WMS</a:t>
              </a:r>
              <a:endParaRPr lang="es-ES" sz="700" b="1" dirty="0">
                <a:solidFill>
                  <a:schemeClr val="bg1"/>
                </a:solidFill>
                <a:latin typeface="Arial"/>
                <a:cs typeface="Arial"/>
              </a:endParaRPr>
            </a:p>
          </p:txBody>
        </p:sp>
        <p:cxnSp>
          <p:nvCxnSpPr>
            <p:cNvPr id="158" name="Conector recto de flecha 157"/>
            <p:cNvCxnSpPr/>
            <p:nvPr/>
          </p:nvCxnSpPr>
          <p:spPr>
            <a:xfrm>
              <a:off x="899716" y="574487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9" name="Conector recto de flecha 158"/>
            <p:cNvCxnSpPr/>
            <p:nvPr/>
          </p:nvCxnSpPr>
          <p:spPr>
            <a:xfrm>
              <a:off x="2078898" y="5765006"/>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60" name="Imagen 159"/>
            <p:cNvPicPr>
              <a:picLocks noChangeAspect="1"/>
            </p:cNvPicPr>
            <p:nvPr/>
          </p:nvPicPr>
          <p:blipFill>
            <a:blip r:embed="rId11"/>
            <a:stretch>
              <a:fillRect/>
            </a:stretch>
          </p:blipFill>
          <p:spPr>
            <a:xfrm>
              <a:off x="374650" y="5469408"/>
              <a:ext cx="540529" cy="547430"/>
            </a:xfrm>
            <a:prstGeom prst="rect">
              <a:avLst/>
            </a:prstGeom>
          </p:spPr>
        </p:pic>
      </p:grpSp>
      <p:sp>
        <p:nvSpPr>
          <p:cNvPr id="162" name="Llamada ovalada 161"/>
          <p:cNvSpPr/>
          <p:nvPr/>
        </p:nvSpPr>
        <p:spPr>
          <a:xfrm>
            <a:off x="5584594" y="2204864"/>
            <a:ext cx="2834125" cy="1595458"/>
          </a:xfrm>
          <a:prstGeom prst="wedgeEllipseCallout">
            <a:avLst>
              <a:gd name="adj1" fmla="val 82349"/>
              <a:gd name="adj2" fmla="val 67939"/>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El último paso dentro del SIG es exportar la tabla creada a un archivo de texto</a:t>
            </a:r>
            <a:endParaRPr lang="es-ES" sz="1600" dirty="0">
              <a:solidFill>
                <a:schemeClr val="accent6">
                  <a:lumMod val="75000"/>
                </a:schemeClr>
              </a:solidFill>
              <a:latin typeface="Arial"/>
              <a:cs typeface="Arial"/>
            </a:endParaRPr>
          </a:p>
        </p:txBody>
      </p:sp>
      <p:grpSp>
        <p:nvGrpSpPr>
          <p:cNvPr id="14" name="Agrupar 13"/>
          <p:cNvGrpSpPr/>
          <p:nvPr/>
        </p:nvGrpSpPr>
        <p:grpSpPr>
          <a:xfrm>
            <a:off x="7404400" y="524108"/>
            <a:ext cx="1150910" cy="1308430"/>
            <a:chOff x="7404400" y="524108"/>
            <a:chExt cx="1150910" cy="1308430"/>
          </a:xfrm>
        </p:grpSpPr>
        <p:sp>
          <p:nvSpPr>
            <p:cNvPr id="170" name="Rombo 169"/>
            <p:cNvSpPr/>
            <p:nvPr/>
          </p:nvSpPr>
          <p:spPr>
            <a:xfrm>
              <a:off x="7812360"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Exportar tabla a texto</a:t>
              </a:r>
            </a:p>
          </p:txBody>
        </p:sp>
        <p:cxnSp>
          <p:nvCxnSpPr>
            <p:cNvPr id="171" name="Conector recto de flecha 170"/>
            <p:cNvCxnSpPr>
              <a:endCxn id="170" idx="1"/>
            </p:cNvCxnSpPr>
            <p:nvPr/>
          </p:nvCxnSpPr>
          <p:spPr>
            <a:xfrm>
              <a:off x="7404400" y="908720"/>
              <a:ext cx="407960" cy="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2" name="Conector recto de flecha 171"/>
            <p:cNvCxnSpPr>
              <a:stCxn id="170" idx="2"/>
            </p:cNvCxnSpPr>
            <p:nvPr/>
          </p:nvCxnSpPr>
          <p:spPr>
            <a:xfrm>
              <a:off x="8183835" y="1293332"/>
              <a:ext cx="0" cy="539206"/>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73" name="Agrupar 172"/>
          <p:cNvGrpSpPr/>
          <p:nvPr/>
        </p:nvGrpSpPr>
        <p:grpSpPr>
          <a:xfrm>
            <a:off x="3993919" y="524108"/>
            <a:ext cx="1356547" cy="4148738"/>
            <a:chOff x="3993919" y="524108"/>
            <a:chExt cx="1356547" cy="4148738"/>
          </a:xfrm>
        </p:grpSpPr>
        <p:sp>
          <p:nvSpPr>
            <p:cNvPr id="174" name="Rombo 173"/>
            <p:cNvSpPr/>
            <p:nvPr/>
          </p:nvSpPr>
          <p:spPr>
            <a:xfrm>
              <a:off x="4296198"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Extraer valores de cada píxel</a:t>
              </a:r>
              <a:endParaRPr lang="es-ES" sz="700" b="1" dirty="0">
                <a:solidFill>
                  <a:schemeClr val="bg1"/>
                </a:solidFill>
                <a:latin typeface="Arial"/>
                <a:cs typeface="Arial"/>
              </a:endParaRPr>
            </a:p>
          </p:txBody>
        </p:sp>
        <p:cxnSp>
          <p:nvCxnSpPr>
            <p:cNvPr id="175" name="Conector recto de flecha 174"/>
            <p:cNvCxnSpPr/>
            <p:nvPr/>
          </p:nvCxnSpPr>
          <p:spPr>
            <a:xfrm>
              <a:off x="399593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6" name="Conector recto de flecha 175"/>
            <p:cNvCxnSpPr/>
            <p:nvPr/>
          </p:nvCxnSpPr>
          <p:spPr>
            <a:xfrm>
              <a:off x="504430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sp>
          <p:nvSpPr>
            <p:cNvPr id="177" name="Forma libre 176"/>
            <p:cNvSpPr/>
            <p:nvPr/>
          </p:nvSpPr>
          <p:spPr>
            <a:xfrm>
              <a:off x="4026765" y="1306000"/>
              <a:ext cx="753392" cy="3366846"/>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78" name="Forma libre 177"/>
            <p:cNvSpPr/>
            <p:nvPr/>
          </p:nvSpPr>
          <p:spPr>
            <a:xfrm>
              <a:off x="4011257" y="1306000"/>
              <a:ext cx="658919" cy="2144717"/>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79" name="Forma libre 178"/>
            <p:cNvSpPr/>
            <p:nvPr/>
          </p:nvSpPr>
          <p:spPr>
            <a:xfrm>
              <a:off x="3993919" y="1306000"/>
              <a:ext cx="548962" cy="819094"/>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spTree>
    <p:extLst>
      <p:ext uri="{BB962C8B-B14F-4D97-AF65-F5344CB8AC3E}">
        <p14:creationId xmlns:p14="http://schemas.microsoft.com/office/powerpoint/2010/main" val="32822038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6" name="Forma libre 195"/>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7" name="Forma libre 196"/>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8" name="Agrupar 27"/>
          <p:cNvGrpSpPr/>
          <p:nvPr/>
        </p:nvGrpSpPr>
        <p:grpSpPr>
          <a:xfrm>
            <a:off x="2188479" y="2931112"/>
            <a:ext cx="2005432" cy="920550"/>
            <a:chOff x="2188479" y="2931112"/>
            <a:chExt cx="2005432" cy="920550"/>
          </a:xfrm>
        </p:grpSpPr>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nvGrpSpPr>
            <p:cNvPr id="59" name="Agrupar 58"/>
            <p:cNvGrpSpPr/>
            <p:nvPr/>
          </p:nvGrpSpPr>
          <p:grpSpPr>
            <a:xfrm>
              <a:off x="2351302" y="2931112"/>
              <a:ext cx="1792932" cy="898624"/>
              <a:chOff x="677218" y="1258377"/>
              <a:chExt cx="1792932" cy="898624"/>
            </a:xfrm>
          </p:grpSpPr>
          <p:cxnSp>
            <p:nvCxnSpPr>
              <p:cNvPr id="60" name="Conector recto 59"/>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1" name="Conector recto 60"/>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Conector recto 61"/>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3" name="Conector recto 62"/>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4" name="Conector recto 63"/>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Conector recto 64"/>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Conector recto 65"/>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7" name="Conector recto 66"/>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8" name="Conector recto 67"/>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9" name="Conector recto 68"/>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0" name="Conector recto 69"/>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1" name="Conector recto 70"/>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Conector recto 71"/>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3" name="Conector recto 72"/>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4" name="Conector recto 7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Conector recto 7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Conector recto 7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7" name="Conector recto 7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8" name="Conector recto 7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6" name="Agrupar 25"/>
          <p:cNvGrpSpPr/>
          <p:nvPr/>
        </p:nvGrpSpPr>
        <p:grpSpPr>
          <a:xfrm>
            <a:off x="2175553" y="1613330"/>
            <a:ext cx="2031285" cy="936640"/>
            <a:chOff x="2175553" y="1613330"/>
            <a:chExt cx="2031285" cy="936640"/>
          </a:xfrm>
        </p:grpSpPr>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nvGrpSpPr>
            <p:cNvPr id="58" name="Agrupar 57"/>
            <p:cNvGrpSpPr/>
            <p:nvPr/>
          </p:nvGrpSpPr>
          <p:grpSpPr>
            <a:xfrm>
              <a:off x="2364645" y="1613330"/>
              <a:ext cx="1792932" cy="898624"/>
              <a:chOff x="677218" y="1258377"/>
              <a:chExt cx="1792932" cy="898624"/>
            </a:xfrm>
          </p:grpSpPr>
          <p:cxnSp>
            <p:nvCxnSpPr>
              <p:cNvPr id="37" name="Conector recto 36"/>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Conector recto 37"/>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Conector recto 38"/>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Conector recto 39"/>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Conector recto 40"/>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Conector recto 41"/>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Conector recto 42"/>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Conector recto 43"/>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Conector recto 44"/>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Conector recto 45"/>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Conector recto 46"/>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Conector recto 47"/>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Conector recto 48"/>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 name="Conector recto 50"/>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Conector recto 51"/>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3" name="Conector recto 52"/>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Conector recto 53"/>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5" name="Conector recto 5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6" name="Conector recto 5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Conector recto 56"/>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sp>
        <p:nvSpPr>
          <p:cNvPr id="98" name="Rombo 97"/>
          <p:cNvSpPr/>
          <p:nvPr/>
        </p:nvSpPr>
        <p:spPr>
          <a:xfrm>
            <a:off x="4296198"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Extraer valores de cada píxel</a:t>
            </a:r>
            <a:endParaRPr lang="es-ES" sz="700" b="1" dirty="0">
              <a:solidFill>
                <a:schemeClr val="bg1"/>
              </a:solidFill>
              <a:latin typeface="Arial"/>
              <a:cs typeface="Arial"/>
            </a:endParaRPr>
          </a:p>
        </p:txBody>
      </p:sp>
      <p:graphicFrame>
        <p:nvGraphicFramePr>
          <p:cNvPr id="29" name="Tabla 28"/>
          <p:cNvGraphicFramePr>
            <a:graphicFrameLocks noGrp="1"/>
          </p:cNvGraphicFramePr>
          <p:nvPr>
            <p:extLst>
              <p:ext uri="{D42A27DB-BD31-4B8C-83A1-F6EECF244321}">
                <p14:modId xmlns:p14="http://schemas.microsoft.com/office/powerpoint/2010/main" val="410006369"/>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
        <p:nvSpPr>
          <p:cNvPr id="50" name="CuadroTexto 49"/>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105" name="CuadroTexto 10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106" name="CuadroTexto 10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108" name="Conector recto de flecha 107"/>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9" name="Conector recto de flecha 108"/>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0" name="Conector recto de flecha 109"/>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116" name="Imagen 115"/>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117" name="Imagen 116"/>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grpSp>
        <p:nvGrpSpPr>
          <p:cNvPr id="4" name="Agrupar 3"/>
          <p:cNvGrpSpPr/>
          <p:nvPr/>
        </p:nvGrpSpPr>
        <p:grpSpPr>
          <a:xfrm>
            <a:off x="1240873" y="540364"/>
            <a:ext cx="1049110" cy="736712"/>
            <a:chOff x="1240873" y="540364"/>
            <a:chExt cx="1049110" cy="736712"/>
          </a:xfrm>
        </p:grpSpPr>
        <p:sp>
          <p:nvSpPr>
            <p:cNvPr id="13" name="Rombo 12"/>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2" name="Conector recto de flecha 141"/>
            <p:cNvCxnSpPr>
              <a:stCxn id="13"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cxnSp>
        <p:nvCxnSpPr>
          <p:cNvPr id="143" name="Conector recto de flecha 142"/>
          <p:cNvCxnSpPr/>
          <p:nvPr/>
        </p:nvCxnSpPr>
        <p:spPr>
          <a:xfrm>
            <a:off x="399593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4" name="Conector recto de flecha 143"/>
          <p:cNvCxnSpPr/>
          <p:nvPr/>
        </p:nvCxnSpPr>
        <p:spPr>
          <a:xfrm>
            <a:off x="504430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5" name="Agrupar 4"/>
          <p:cNvGrpSpPr/>
          <p:nvPr/>
        </p:nvGrpSpPr>
        <p:grpSpPr>
          <a:xfrm>
            <a:off x="269384" y="1930795"/>
            <a:ext cx="2201177" cy="1545834"/>
            <a:chOff x="269384" y="1930795"/>
            <a:chExt cx="2201177" cy="1545834"/>
          </a:xfrm>
        </p:grpSpPr>
        <p:sp>
          <p:nvSpPr>
            <p:cNvPr id="14" name="Rectángulo 13"/>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39" name="Rombo 138"/>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5" name="Conector recto de flecha 144"/>
            <p:cNvCxnSpPr>
              <a:stCxn id="14" idx="3"/>
              <a:endCxn id="139"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0" name="Conector recto de flecha 149"/>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6" name="Agrupar 15"/>
          <p:cNvGrpSpPr/>
          <p:nvPr/>
        </p:nvGrpSpPr>
        <p:grpSpPr>
          <a:xfrm>
            <a:off x="185311" y="4235263"/>
            <a:ext cx="2202757" cy="914100"/>
            <a:chOff x="185311" y="4235263"/>
            <a:chExt cx="2202757" cy="914100"/>
          </a:xfrm>
        </p:grpSpPr>
        <p:pic>
          <p:nvPicPr>
            <p:cNvPr id="15" name="Imagen 14" descr="Screen Shot 2019-09-28 at 17.11.0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311" y="4577033"/>
              <a:ext cx="877440" cy="225289"/>
            </a:xfrm>
            <a:prstGeom prst="rect">
              <a:avLst/>
            </a:prstGeom>
            <a:noFill/>
            <a:ln w="28575" cmpd="sng">
              <a:noFill/>
            </a:ln>
            <a:effectLst/>
          </p:spPr>
        </p:pic>
        <p:sp>
          <p:nvSpPr>
            <p:cNvPr id="84" name="Rombo 83"/>
            <p:cNvSpPr/>
            <p:nvPr/>
          </p:nvSpPr>
          <p:spPr>
            <a:xfrm>
              <a:off x="1163408" y="4235263"/>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52" name="Conector recto de flecha 151"/>
            <p:cNvCxnSpPr/>
            <p:nvPr/>
          </p:nvCxnSpPr>
          <p:spPr>
            <a:xfrm>
              <a:off x="1007666" y="4691236"/>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3" name="Conector recto de flecha 152"/>
            <p:cNvCxnSpPr>
              <a:stCxn id="84" idx="3"/>
              <a:endCxn id="132" idx="5"/>
            </p:cNvCxnSpPr>
            <p:nvPr/>
          </p:nvCxnSpPr>
          <p:spPr>
            <a:xfrm>
              <a:off x="2085248" y="4692313"/>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61" name="Forma libre 160"/>
          <p:cNvSpPr/>
          <p:nvPr/>
        </p:nvSpPr>
        <p:spPr>
          <a:xfrm>
            <a:off x="4026765" y="1306000"/>
            <a:ext cx="753392" cy="3366846"/>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2" name="Forma libre 161"/>
          <p:cNvSpPr/>
          <p:nvPr/>
        </p:nvSpPr>
        <p:spPr>
          <a:xfrm>
            <a:off x="4011257" y="1306000"/>
            <a:ext cx="658919" cy="2144717"/>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3" name="Forma libre 162"/>
          <p:cNvSpPr/>
          <p:nvPr/>
        </p:nvSpPr>
        <p:spPr>
          <a:xfrm>
            <a:off x="3993919" y="1306000"/>
            <a:ext cx="548962" cy="819094"/>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nvGrpSpPr>
          <p:cNvPr id="189" name="Agrupar 188"/>
          <p:cNvGrpSpPr/>
          <p:nvPr/>
        </p:nvGrpSpPr>
        <p:grpSpPr>
          <a:xfrm>
            <a:off x="2655456" y="476672"/>
            <a:ext cx="999469" cy="5841537"/>
            <a:chOff x="2655456" y="476672"/>
            <a:chExt cx="999469" cy="5841537"/>
          </a:xfrm>
        </p:grpSpPr>
        <p:cxnSp>
          <p:nvCxnSpPr>
            <p:cNvPr id="180" name="Conector recto de flecha 179"/>
            <p:cNvCxnSpPr>
              <a:stCxn id="91" idx="1"/>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1" name="Conector recto de flecha 18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2" name="Conector recto de flecha 18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3" name="Conector recto de flecha 18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4" name="Conector recto de flecha 18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5" name="Conector recto de flecha 18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6" name="Conector recto de flecha 18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7" name="Conector recto de flecha 18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8" name="Conector recto de flecha 18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0" name="Agrupar 19"/>
          <p:cNvGrpSpPr/>
          <p:nvPr/>
        </p:nvGrpSpPr>
        <p:grpSpPr>
          <a:xfrm>
            <a:off x="260865" y="5283358"/>
            <a:ext cx="2120853" cy="967433"/>
            <a:chOff x="260865" y="5283358"/>
            <a:chExt cx="2120853" cy="967433"/>
          </a:xfrm>
        </p:grpSpPr>
        <p:sp>
          <p:nvSpPr>
            <p:cNvPr id="19" name="CuadroTexto 18"/>
            <p:cNvSpPr txBox="1"/>
            <p:nvPr/>
          </p:nvSpPr>
          <p:spPr>
            <a:xfrm>
              <a:off x="260865" y="6050736"/>
              <a:ext cx="748923" cy="200055"/>
            </a:xfrm>
            <a:prstGeom prst="rect">
              <a:avLst/>
            </a:prstGeom>
            <a:solidFill>
              <a:srgbClr val="558ED5"/>
            </a:solidFill>
          </p:spPr>
          <p:txBody>
            <a:bodyPr wrap="none" rtlCol="0">
              <a:spAutoFit/>
            </a:bodyPr>
            <a:lstStyle/>
            <a:p>
              <a:r>
                <a:rPr lang="es-ES" sz="700" b="1" dirty="0" smtClean="0">
                  <a:solidFill>
                    <a:srgbClr val="FFFFFF"/>
                  </a:solidFill>
                  <a:latin typeface="Arial"/>
                  <a:cs typeface="Arial"/>
                </a:rPr>
                <a:t>Google </a:t>
              </a:r>
              <a:r>
                <a:rPr lang="es-ES" sz="700" b="1" dirty="0" err="1" smtClean="0">
                  <a:solidFill>
                    <a:srgbClr val="FFFFFF"/>
                  </a:solidFill>
                  <a:latin typeface="Arial"/>
                  <a:cs typeface="Arial"/>
                </a:rPr>
                <a:t>Maps</a:t>
              </a:r>
              <a:endParaRPr lang="es-ES" sz="700" b="1" dirty="0">
                <a:solidFill>
                  <a:srgbClr val="FFFFFF"/>
                </a:solidFill>
                <a:latin typeface="Arial"/>
                <a:cs typeface="Arial"/>
              </a:endParaRPr>
            </a:p>
          </p:txBody>
        </p:sp>
        <p:sp>
          <p:nvSpPr>
            <p:cNvPr id="85" name="Rombo 84"/>
            <p:cNvSpPr/>
            <p:nvPr/>
          </p:nvSpPr>
          <p:spPr>
            <a:xfrm>
              <a:off x="1131332" y="5283358"/>
              <a:ext cx="962032" cy="95395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Conexión vía WMS</a:t>
              </a:r>
              <a:endParaRPr lang="es-ES" sz="700" b="1" dirty="0">
                <a:solidFill>
                  <a:schemeClr val="bg1"/>
                </a:solidFill>
                <a:latin typeface="Arial"/>
                <a:cs typeface="Arial"/>
              </a:endParaRPr>
            </a:p>
          </p:txBody>
        </p:sp>
        <p:cxnSp>
          <p:nvCxnSpPr>
            <p:cNvPr id="157" name="Conector recto de flecha 156"/>
            <p:cNvCxnSpPr/>
            <p:nvPr/>
          </p:nvCxnSpPr>
          <p:spPr>
            <a:xfrm>
              <a:off x="899716" y="574487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8" name="Conector recto de flecha 157"/>
            <p:cNvCxnSpPr/>
            <p:nvPr/>
          </p:nvCxnSpPr>
          <p:spPr>
            <a:xfrm>
              <a:off x="2078898" y="5765006"/>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98" name="Imagen 197"/>
            <p:cNvPicPr>
              <a:picLocks noChangeAspect="1"/>
            </p:cNvPicPr>
            <p:nvPr/>
          </p:nvPicPr>
          <p:blipFill>
            <a:blip r:embed="rId11"/>
            <a:stretch>
              <a:fillRect/>
            </a:stretch>
          </p:blipFill>
          <p:spPr>
            <a:xfrm>
              <a:off x="374650" y="5469408"/>
              <a:ext cx="540529" cy="547430"/>
            </a:xfrm>
            <a:prstGeom prst="rect">
              <a:avLst/>
            </a:prstGeom>
          </p:spPr>
        </p:pic>
      </p:grpSp>
      <p:sp>
        <p:nvSpPr>
          <p:cNvPr id="146" name="Llamada ovalada 145"/>
          <p:cNvSpPr/>
          <p:nvPr/>
        </p:nvSpPr>
        <p:spPr>
          <a:xfrm>
            <a:off x="3282140" y="3918019"/>
            <a:ext cx="2834125" cy="1595458"/>
          </a:xfrm>
          <a:prstGeom prst="wedgeEllipseCallout">
            <a:avLst>
              <a:gd name="adj1" fmla="val -45285"/>
              <a:gd name="adj2" fmla="val 12196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Dicha tabla será importada en R donde haremos la gráfica con una serie de comandos</a:t>
            </a:r>
            <a:endParaRPr lang="es-ES" sz="1600" dirty="0">
              <a:solidFill>
                <a:schemeClr val="accent6">
                  <a:lumMod val="75000"/>
                </a:schemeClr>
              </a:solidFill>
              <a:latin typeface="Arial"/>
              <a:cs typeface="Arial"/>
            </a:endParaRPr>
          </a:p>
        </p:txBody>
      </p:sp>
      <p:sp>
        <p:nvSpPr>
          <p:cNvPr id="149" name="Forma libre 148"/>
          <p:cNvSpPr/>
          <p:nvPr/>
        </p:nvSpPr>
        <p:spPr>
          <a:xfrm>
            <a:off x="7400466" y="911867"/>
            <a:ext cx="791386" cy="3582335"/>
          </a:xfrm>
          <a:custGeom>
            <a:avLst/>
            <a:gdLst>
              <a:gd name="connsiteX0" fmla="*/ 0 w 835836"/>
              <a:gd name="connsiteY0" fmla="*/ 10856 h 3582335"/>
              <a:gd name="connsiteX1" fmla="*/ 792416 w 835836"/>
              <a:gd name="connsiteY1" fmla="*/ 0 h 3582335"/>
              <a:gd name="connsiteX2" fmla="*/ 835836 w 835836"/>
              <a:gd name="connsiteY2" fmla="*/ 3061268 h 3582335"/>
              <a:gd name="connsiteX3" fmla="*/ 206245 w 835836"/>
              <a:gd name="connsiteY3" fmla="*/ 3582335 h 3582335"/>
              <a:gd name="connsiteX0" fmla="*/ 0 w 816786"/>
              <a:gd name="connsiteY0" fmla="*/ 0 h 3590529"/>
              <a:gd name="connsiteX1" fmla="*/ 773366 w 816786"/>
              <a:gd name="connsiteY1" fmla="*/ 8194 h 3590529"/>
              <a:gd name="connsiteX2" fmla="*/ 816786 w 816786"/>
              <a:gd name="connsiteY2" fmla="*/ 3069462 h 3590529"/>
              <a:gd name="connsiteX3" fmla="*/ 187195 w 816786"/>
              <a:gd name="connsiteY3" fmla="*/ 3590529 h 3590529"/>
              <a:gd name="connsiteX0" fmla="*/ 0 w 816786"/>
              <a:gd name="connsiteY0" fmla="*/ 4506 h 3582335"/>
              <a:gd name="connsiteX1" fmla="*/ 773366 w 816786"/>
              <a:gd name="connsiteY1" fmla="*/ 0 h 3582335"/>
              <a:gd name="connsiteX2" fmla="*/ 816786 w 816786"/>
              <a:gd name="connsiteY2" fmla="*/ 3061268 h 3582335"/>
              <a:gd name="connsiteX3" fmla="*/ 187195 w 816786"/>
              <a:gd name="connsiteY3" fmla="*/ 3582335 h 3582335"/>
              <a:gd name="connsiteX0" fmla="*/ 0 w 791386"/>
              <a:gd name="connsiteY0" fmla="*/ 4506 h 3582335"/>
              <a:gd name="connsiteX1" fmla="*/ 773366 w 791386"/>
              <a:gd name="connsiteY1" fmla="*/ 0 h 3582335"/>
              <a:gd name="connsiteX2" fmla="*/ 791386 w 791386"/>
              <a:gd name="connsiteY2" fmla="*/ 3061268 h 3582335"/>
              <a:gd name="connsiteX3" fmla="*/ 187195 w 791386"/>
              <a:gd name="connsiteY3" fmla="*/ 3582335 h 3582335"/>
            </a:gdLst>
            <a:ahLst/>
            <a:cxnLst>
              <a:cxn ang="0">
                <a:pos x="connsiteX0" y="connsiteY0"/>
              </a:cxn>
              <a:cxn ang="0">
                <a:pos x="connsiteX1" y="connsiteY1"/>
              </a:cxn>
              <a:cxn ang="0">
                <a:pos x="connsiteX2" y="connsiteY2"/>
              </a:cxn>
              <a:cxn ang="0">
                <a:pos x="connsiteX3" y="connsiteY3"/>
              </a:cxn>
            </a:cxnLst>
            <a:rect l="l" t="t" r="r" b="b"/>
            <a:pathLst>
              <a:path w="791386" h="3582335">
                <a:moveTo>
                  <a:pt x="0" y="4506"/>
                </a:moveTo>
                <a:lnTo>
                  <a:pt x="773366" y="0"/>
                </a:lnTo>
                <a:lnTo>
                  <a:pt x="791386" y="3061268"/>
                </a:lnTo>
                <a:lnTo>
                  <a:pt x="187195" y="3582335"/>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nvGrpSpPr>
          <p:cNvPr id="36" name="Agrupar 35"/>
          <p:cNvGrpSpPr/>
          <p:nvPr/>
        </p:nvGrpSpPr>
        <p:grpSpPr>
          <a:xfrm>
            <a:off x="7523659" y="1832538"/>
            <a:ext cx="1103659" cy="2696530"/>
            <a:chOff x="7523659" y="1832538"/>
            <a:chExt cx="1103659" cy="2696530"/>
          </a:xfrm>
        </p:grpSpPr>
        <p:sp>
          <p:nvSpPr>
            <p:cNvPr id="100" name="Rombo 99"/>
            <p:cNvSpPr/>
            <p:nvPr/>
          </p:nvSpPr>
          <p:spPr>
            <a:xfrm>
              <a:off x="7812360" y="1832538"/>
              <a:ext cx="742950" cy="769224"/>
            </a:xfrm>
            <a:prstGeom prst="diamond">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Importar tabla</a:t>
              </a:r>
            </a:p>
          </p:txBody>
        </p:sp>
        <p:sp>
          <p:nvSpPr>
            <p:cNvPr id="101" name="Rombo 100"/>
            <p:cNvSpPr/>
            <p:nvPr/>
          </p:nvSpPr>
          <p:spPr>
            <a:xfrm>
              <a:off x="7740352" y="3066413"/>
              <a:ext cx="886966" cy="918334"/>
            </a:xfrm>
            <a:prstGeom prst="diamond">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Construir gráfica</a:t>
              </a:r>
            </a:p>
          </p:txBody>
        </p:sp>
        <p:cxnSp>
          <p:nvCxnSpPr>
            <p:cNvPr id="193" name="Conector recto de flecha 192"/>
            <p:cNvCxnSpPr>
              <a:stCxn id="100" idx="2"/>
              <a:endCxn id="101" idx="0"/>
            </p:cNvCxnSpPr>
            <p:nvPr/>
          </p:nvCxnSpPr>
          <p:spPr>
            <a:xfrm>
              <a:off x="8183835" y="2601762"/>
              <a:ext cx="0" cy="46465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5" name="Conector recto de flecha 194"/>
            <p:cNvCxnSpPr>
              <a:stCxn id="101" idx="2"/>
            </p:cNvCxnSpPr>
            <p:nvPr/>
          </p:nvCxnSpPr>
          <p:spPr>
            <a:xfrm flipH="1">
              <a:off x="7523659" y="3984747"/>
              <a:ext cx="660176" cy="54432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32" name="Agrupar 31"/>
          <p:cNvGrpSpPr/>
          <p:nvPr/>
        </p:nvGrpSpPr>
        <p:grpSpPr>
          <a:xfrm>
            <a:off x="7404400" y="524108"/>
            <a:ext cx="1150910" cy="1308430"/>
            <a:chOff x="7404400" y="524108"/>
            <a:chExt cx="1150910" cy="1308430"/>
          </a:xfrm>
        </p:grpSpPr>
        <p:sp>
          <p:nvSpPr>
            <p:cNvPr id="99" name="Rombo 98"/>
            <p:cNvSpPr/>
            <p:nvPr/>
          </p:nvSpPr>
          <p:spPr>
            <a:xfrm>
              <a:off x="7812360"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Exportar tabla a texto</a:t>
              </a:r>
            </a:p>
          </p:txBody>
        </p:sp>
        <p:cxnSp>
          <p:nvCxnSpPr>
            <p:cNvPr id="159" name="Conector recto de flecha 158"/>
            <p:cNvCxnSpPr>
              <a:endCxn id="99" idx="1"/>
            </p:cNvCxnSpPr>
            <p:nvPr/>
          </p:nvCxnSpPr>
          <p:spPr>
            <a:xfrm>
              <a:off x="7404400" y="908720"/>
              <a:ext cx="407960" cy="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1" name="Conector recto de flecha 190"/>
            <p:cNvCxnSpPr>
              <a:stCxn id="99" idx="2"/>
              <a:endCxn id="100" idx="0"/>
            </p:cNvCxnSpPr>
            <p:nvPr/>
          </p:nvCxnSpPr>
          <p:spPr>
            <a:xfrm>
              <a:off x="8183835" y="1293332"/>
              <a:ext cx="0" cy="539206"/>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27544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6" name="Forma libre 195"/>
          <p:cNvSpPr/>
          <p:nvPr/>
        </p:nvSpPr>
        <p:spPr>
          <a:xfrm>
            <a:off x="107820" y="143779"/>
            <a:ext cx="8877437" cy="6458113"/>
          </a:xfrm>
          <a:custGeom>
            <a:avLst/>
            <a:gdLst>
              <a:gd name="connsiteX0" fmla="*/ 8829516 w 8877437"/>
              <a:gd name="connsiteY0" fmla="*/ 1210147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29516 w 8877437"/>
              <a:gd name="connsiteY7" fmla="*/ 1210147 h 6470094"/>
              <a:gd name="connsiteX0" fmla="*/ 8876083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732319 w 8877437"/>
              <a:gd name="connsiteY0" fmla="*/ 1205914 h 6470094"/>
              <a:gd name="connsiteX1" fmla="*/ 7883068 w 8877437"/>
              <a:gd name="connsiteY1" fmla="*/ 1210147 h 6470094"/>
              <a:gd name="connsiteX2" fmla="*/ 6002154 w 8877437"/>
              <a:gd name="connsiteY2" fmla="*/ 3199102 h 6470094"/>
              <a:gd name="connsiteX3" fmla="*/ 5990173 w 8877437"/>
              <a:gd name="connsiteY3" fmla="*/ 6458112 h 6470094"/>
              <a:gd name="connsiteX4" fmla="*/ 23961 w 8877437"/>
              <a:gd name="connsiteY4" fmla="*/ 6470094 h 6470094"/>
              <a:gd name="connsiteX5" fmla="*/ 0 w 8877437"/>
              <a:gd name="connsiteY5" fmla="*/ 11982 h 6470094"/>
              <a:gd name="connsiteX6" fmla="*/ 8877437 w 8877437"/>
              <a:gd name="connsiteY6" fmla="*/ 0 h 6470094"/>
              <a:gd name="connsiteX7" fmla="*/ 8732319 w 8877437"/>
              <a:gd name="connsiteY7" fmla="*/ 1205914 h 6470094"/>
              <a:gd name="connsiteX0" fmla="*/ 8732319 w 8733673"/>
              <a:gd name="connsiteY0" fmla="*/ 1205914 h 6470094"/>
              <a:gd name="connsiteX1" fmla="*/ 7883068 w 8733673"/>
              <a:gd name="connsiteY1" fmla="*/ 1210147 h 6470094"/>
              <a:gd name="connsiteX2" fmla="*/ 6002154 w 8733673"/>
              <a:gd name="connsiteY2" fmla="*/ 3199102 h 6470094"/>
              <a:gd name="connsiteX3" fmla="*/ 5990173 w 8733673"/>
              <a:gd name="connsiteY3" fmla="*/ 6458112 h 6470094"/>
              <a:gd name="connsiteX4" fmla="*/ 23961 w 8733673"/>
              <a:gd name="connsiteY4" fmla="*/ 6470094 h 6470094"/>
              <a:gd name="connsiteX5" fmla="*/ 0 w 8733673"/>
              <a:gd name="connsiteY5" fmla="*/ 11982 h 6470094"/>
              <a:gd name="connsiteX6" fmla="*/ 8733673 w 8733673"/>
              <a:gd name="connsiteY6" fmla="*/ 0 h 6470094"/>
              <a:gd name="connsiteX7" fmla="*/ 8732319 w 8733673"/>
              <a:gd name="connsiteY7" fmla="*/ 1205914 h 6470094"/>
              <a:gd name="connsiteX0" fmla="*/ 8876083 w 8877437"/>
              <a:gd name="connsiteY0" fmla="*/ 1205914 h 6470094"/>
              <a:gd name="connsiteX1" fmla="*/ 8026832 w 8877437"/>
              <a:gd name="connsiteY1" fmla="*/ 1210147 h 6470094"/>
              <a:gd name="connsiteX2" fmla="*/ 6145918 w 8877437"/>
              <a:gd name="connsiteY2" fmla="*/ 3199102 h 6470094"/>
              <a:gd name="connsiteX3" fmla="*/ 6133937 w 8877437"/>
              <a:gd name="connsiteY3" fmla="*/ 6458112 h 6470094"/>
              <a:gd name="connsiteX4" fmla="*/ 167725 w 8877437"/>
              <a:gd name="connsiteY4" fmla="*/ 6470094 h 6470094"/>
              <a:gd name="connsiteX5" fmla="*/ 0 w 8877437"/>
              <a:gd name="connsiteY5" fmla="*/ 11982 h 6470094"/>
              <a:gd name="connsiteX6" fmla="*/ 8877437 w 8877437"/>
              <a:gd name="connsiteY6" fmla="*/ 0 h 6470094"/>
              <a:gd name="connsiteX7" fmla="*/ 8876083 w 8877437"/>
              <a:gd name="connsiteY7" fmla="*/ 1205914 h 6470094"/>
              <a:gd name="connsiteX0" fmla="*/ 8876083 w 8877437"/>
              <a:gd name="connsiteY0" fmla="*/ 1205914 h 6458113"/>
              <a:gd name="connsiteX1" fmla="*/ 8026832 w 8877437"/>
              <a:gd name="connsiteY1" fmla="*/ 1210147 h 6458113"/>
              <a:gd name="connsiteX2" fmla="*/ 6145918 w 8877437"/>
              <a:gd name="connsiteY2" fmla="*/ 3199102 h 6458113"/>
              <a:gd name="connsiteX3" fmla="*/ 6133937 w 8877437"/>
              <a:gd name="connsiteY3" fmla="*/ 6458112 h 6458113"/>
              <a:gd name="connsiteX4" fmla="*/ 23961 w 8877437"/>
              <a:gd name="connsiteY4" fmla="*/ 6458113 h 6458113"/>
              <a:gd name="connsiteX5" fmla="*/ 0 w 8877437"/>
              <a:gd name="connsiteY5" fmla="*/ 11982 h 6458113"/>
              <a:gd name="connsiteX6" fmla="*/ 8877437 w 8877437"/>
              <a:gd name="connsiteY6" fmla="*/ 0 h 6458113"/>
              <a:gd name="connsiteX7" fmla="*/ 8876083 w 8877437"/>
              <a:gd name="connsiteY7" fmla="*/ 1205914 h 645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7437" h="6458113">
                <a:moveTo>
                  <a:pt x="8876083" y="1205914"/>
                </a:moveTo>
                <a:lnTo>
                  <a:pt x="8026832" y="1210147"/>
                </a:lnTo>
                <a:lnTo>
                  <a:pt x="6145918" y="3199102"/>
                </a:lnTo>
                <a:cubicBezTo>
                  <a:pt x="6141924" y="4285439"/>
                  <a:pt x="6137931" y="5371775"/>
                  <a:pt x="6133937" y="6458112"/>
                </a:cubicBezTo>
                <a:lnTo>
                  <a:pt x="23961" y="6458113"/>
                </a:lnTo>
                <a:lnTo>
                  <a:pt x="0" y="11982"/>
                </a:lnTo>
                <a:lnTo>
                  <a:pt x="8877437" y="0"/>
                </a:lnTo>
                <a:cubicBezTo>
                  <a:pt x="8876986" y="401971"/>
                  <a:pt x="8876534" y="803943"/>
                  <a:pt x="8876083" y="1205914"/>
                </a:cubicBezTo>
                <a:close/>
              </a:path>
            </a:pathLst>
          </a:cu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97" name="Forma libre 196"/>
          <p:cNvSpPr/>
          <p:nvPr/>
        </p:nvSpPr>
        <p:spPr>
          <a:xfrm>
            <a:off x="6373545" y="1461762"/>
            <a:ext cx="2623696" cy="5128148"/>
          </a:xfrm>
          <a:custGeom>
            <a:avLst/>
            <a:gdLst>
              <a:gd name="connsiteX0" fmla="*/ 1844973 w 2623696"/>
              <a:gd name="connsiteY0" fmla="*/ 35945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 name="connsiteX6" fmla="*/ 1844973 w 2623696"/>
              <a:gd name="connsiteY6" fmla="*/ 35945 h 5128148"/>
              <a:gd name="connsiteX0" fmla="*/ 1809032 w 2623696"/>
              <a:gd name="connsiteY0" fmla="*/ 0 h 5128148"/>
              <a:gd name="connsiteX1" fmla="*/ 0 w 2623696"/>
              <a:gd name="connsiteY1" fmla="*/ 1917065 h 5128148"/>
              <a:gd name="connsiteX2" fmla="*/ 11980 w 2623696"/>
              <a:gd name="connsiteY2" fmla="*/ 5128148 h 5128148"/>
              <a:gd name="connsiteX3" fmla="*/ 2611715 w 2623696"/>
              <a:gd name="connsiteY3" fmla="*/ 5128148 h 5128148"/>
              <a:gd name="connsiteX4" fmla="*/ 2623696 w 2623696"/>
              <a:gd name="connsiteY4" fmla="*/ 0 h 5128148"/>
              <a:gd name="connsiteX5" fmla="*/ 1809032 w 2623696"/>
              <a:gd name="connsiteY5" fmla="*/ 0 h 512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696" h="5128148">
                <a:moveTo>
                  <a:pt x="1809032" y="0"/>
                </a:moveTo>
                <a:lnTo>
                  <a:pt x="0" y="1917065"/>
                </a:lnTo>
                <a:cubicBezTo>
                  <a:pt x="3993" y="2987426"/>
                  <a:pt x="7987" y="4057787"/>
                  <a:pt x="11980" y="5128148"/>
                </a:cubicBezTo>
                <a:lnTo>
                  <a:pt x="2611715" y="5128148"/>
                </a:lnTo>
                <a:cubicBezTo>
                  <a:pt x="2615709" y="3418765"/>
                  <a:pt x="2619702" y="1709383"/>
                  <a:pt x="2623696" y="0"/>
                </a:cubicBezTo>
                <a:lnTo>
                  <a:pt x="1809032" y="0"/>
                </a:lnTo>
                <a:close/>
              </a:path>
            </a:pathLst>
          </a:cu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38" name="Agrupar 137"/>
          <p:cNvGrpSpPr/>
          <p:nvPr/>
        </p:nvGrpSpPr>
        <p:grpSpPr>
          <a:xfrm>
            <a:off x="2127667" y="5481170"/>
            <a:ext cx="2116280" cy="992114"/>
            <a:chOff x="1763688" y="5481170"/>
            <a:chExt cx="2116280" cy="992114"/>
          </a:xfrm>
        </p:grpSpPr>
        <p:sp>
          <p:nvSpPr>
            <p:cNvPr id="133" name="Paralelogramo 132"/>
            <p:cNvSpPr/>
            <p:nvPr/>
          </p:nvSpPr>
          <p:spPr>
            <a:xfrm>
              <a:off x="1763688" y="5481170"/>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 name="Agrupar 2"/>
            <p:cNvGrpSpPr/>
            <p:nvPr/>
          </p:nvGrpSpPr>
          <p:grpSpPr>
            <a:xfrm>
              <a:off x="1868789" y="5513477"/>
              <a:ext cx="1916855" cy="921230"/>
              <a:chOff x="602556" y="5280290"/>
              <a:chExt cx="1916855" cy="921230"/>
            </a:xfrm>
          </p:grpSpPr>
          <p:grpSp>
            <p:nvGrpSpPr>
              <p:cNvPr id="23" name="Agrupar 22"/>
              <p:cNvGrpSpPr/>
              <p:nvPr/>
            </p:nvGrpSpPr>
            <p:grpSpPr>
              <a:xfrm>
                <a:off x="602556" y="5280290"/>
                <a:ext cx="1916855" cy="898624"/>
                <a:chOff x="813652" y="5311913"/>
                <a:chExt cx="1916855" cy="898624"/>
              </a:xfrm>
            </p:grpSpPr>
            <p:sp>
              <p:nvSpPr>
                <p:cNvPr id="21" name="Paralelogramo 20"/>
                <p:cNvSpPr/>
                <p:nvPr/>
              </p:nvSpPr>
              <p:spPr>
                <a:xfrm>
                  <a:off x="813652" y="5311913"/>
                  <a:ext cx="1916855" cy="898624"/>
                </a:xfrm>
                <a:prstGeom prst="parallelogram">
                  <a:avLst>
                    <a:gd name="adj" fmla="val 47664"/>
                  </a:avLst>
                </a:prstGeom>
                <a:solidFill>
                  <a:srgbClr val="121E47"/>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22" name="Imagen 21" descr="Screen Shot 2019-09-27 at 14.24.26.png"/>
                <p:cNvPicPr>
                  <a:picLocks noChangeAspect="1"/>
                </p:cNvPicPr>
                <p:nvPr/>
              </p:nvPicPr>
              <p:blipFill rotWithShape="1">
                <a:blip r:embed="rId3">
                  <a:extLst>
                    <a:ext uri="{28A0092B-C50C-407E-A947-70E740481C1C}">
                      <a14:useLocalDpi xmlns:a14="http://schemas.microsoft.com/office/drawing/2010/main" val="0"/>
                    </a:ext>
                  </a:extLst>
                </a:blip>
                <a:srcRect l="11608" r="3409"/>
                <a:stretch/>
              </p:blipFill>
              <p:spPr>
                <a:xfrm>
                  <a:off x="1228725" y="5318263"/>
                  <a:ext cx="1095375" cy="871200"/>
                </a:xfrm>
                <a:prstGeom prst="rect">
                  <a:avLst/>
                </a:prstGeom>
                <a:scene3d>
                  <a:camera prst="perspectiveFront" fov="5400000">
                    <a:rot lat="304488" lon="1206851" rev="52230"/>
                  </a:camera>
                  <a:lightRig rig="threePt" dir="t"/>
                </a:scene3d>
              </p:spPr>
            </p:pic>
          </p:grpSp>
          <p:sp>
            <p:nvSpPr>
              <p:cNvPr id="35" name="CuadroTexto 34"/>
              <p:cNvSpPr txBox="1"/>
              <p:nvPr/>
            </p:nvSpPr>
            <p:spPr>
              <a:xfrm rot="20816069">
                <a:off x="607048" y="5947604"/>
                <a:ext cx="633792" cy="253916"/>
              </a:xfrm>
              <a:prstGeom prst="rect">
                <a:avLst/>
              </a:prstGeom>
              <a:noFill/>
            </p:spPr>
            <p:txBody>
              <a:bodyPr wrap="none" rtlCol="0">
                <a:spAutoFit/>
                <a:scene3d>
                  <a:camera prst="perspectiveContrastingLeftFacing"/>
                  <a:lightRig rig="threePt" dir="t"/>
                </a:scene3d>
              </a:bodyPr>
              <a:lstStyle/>
              <a:p>
                <a:r>
                  <a:rPr lang="es-ES" sz="1050" dirty="0" smtClean="0">
                    <a:solidFill>
                      <a:schemeClr val="bg1"/>
                    </a:solidFill>
                    <a:latin typeface="Arial"/>
                    <a:cs typeface="Arial"/>
                  </a:rPr>
                  <a:t>Satélite</a:t>
                </a:r>
                <a:endParaRPr lang="es-ES" sz="1050" dirty="0">
                  <a:solidFill>
                    <a:schemeClr val="bg1"/>
                  </a:solidFill>
                  <a:latin typeface="Arial"/>
                  <a:cs typeface="Arial"/>
                </a:endParaRPr>
              </a:p>
            </p:txBody>
          </p:sp>
        </p:grpSp>
      </p:grpSp>
      <p:grpSp>
        <p:nvGrpSpPr>
          <p:cNvPr id="137" name="Agrupar 136"/>
          <p:cNvGrpSpPr/>
          <p:nvPr/>
        </p:nvGrpSpPr>
        <p:grpSpPr>
          <a:xfrm>
            <a:off x="2151627" y="4198444"/>
            <a:ext cx="2116280" cy="992114"/>
            <a:chOff x="1787648" y="4173044"/>
            <a:chExt cx="2116280" cy="992114"/>
          </a:xfrm>
        </p:grpSpPr>
        <p:sp>
          <p:nvSpPr>
            <p:cNvPr id="132" name="Paralelogramo 131"/>
            <p:cNvSpPr/>
            <p:nvPr/>
          </p:nvSpPr>
          <p:spPr>
            <a:xfrm>
              <a:off x="1787648" y="4173044"/>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 name="Agrupar 1"/>
            <p:cNvGrpSpPr/>
            <p:nvPr/>
          </p:nvGrpSpPr>
          <p:grpSpPr>
            <a:xfrm>
              <a:off x="1868789" y="4232804"/>
              <a:ext cx="1916855" cy="899532"/>
              <a:chOff x="602556" y="3758112"/>
              <a:chExt cx="1916855" cy="899532"/>
            </a:xfrm>
          </p:grpSpPr>
          <p:pic>
            <p:nvPicPr>
              <p:cNvPr id="81" name="Imagen 80" descr="Screen Shot 2019-09-28 at 16.23.21.png"/>
              <p:cNvPicPr>
                <a:picLocks noChangeAspect="1"/>
              </p:cNvPicPr>
              <p:nvPr/>
            </p:nvPicPr>
            <p:blipFill rotWithShape="1">
              <a:blip r:embed="rId4">
                <a:extLst>
                  <a:ext uri="{28A0092B-C50C-407E-A947-70E740481C1C}">
                    <a14:useLocalDpi xmlns:a14="http://schemas.microsoft.com/office/drawing/2010/main" val="0"/>
                  </a:ext>
                </a:extLst>
              </a:blip>
              <a:srcRect l="10086" r="6441"/>
              <a:stretch/>
            </p:blipFill>
            <p:spPr>
              <a:xfrm>
                <a:off x="903262" y="3785536"/>
                <a:ext cx="1291103" cy="871200"/>
              </a:xfrm>
              <a:prstGeom prst="rect">
                <a:avLst/>
              </a:prstGeom>
              <a:scene3d>
                <a:camera prst="perspectiveFront" fov="5400000">
                  <a:rot lat="304488" lon="1206851" rev="52230"/>
                </a:camera>
                <a:lightRig rig="threePt" dir="t"/>
              </a:scene3d>
            </p:spPr>
          </p:pic>
          <p:sp>
            <p:nvSpPr>
              <p:cNvPr id="12" name="Paralelogramo 11"/>
              <p:cNvSpPr/>
              <p:nvPr/>
            </p:nvSpPr>
            <p:spPr>
              <a:xfrm>
                <a:off x="602556" y="3758112"/>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CuadroTexto 33"/>
              <p:cNvSpPr txBox="1"/>
              <p:nvPr/>
            </p:nvSpPr>
            <p:spPr>
              <a:xfrm rot="20816069">
                <a:off x="667436" y="4403728"/>
                <a:ext cx="633660"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Biomas</a:t>
                </a:r>
                <a:endParaRPr lang="es-ES" sz="1050" dirty="0">
                  <a:latin typeface="Arial"/>
                  <a:cs typeface="Arial"/>
                </a:endParaRPr>
              </a:p>
            </p:txBody>
          </p:sp>
        </p:grpSp>
      </p:grpSp>
      <p:sp>
        <p:nvSpPr>
          <p:cNvPr id="131" name="Paralelogramo 130"/>
          <p:cNvSpPr/>
          <p:nvPr/>
        </p:nvSpPr>
        <p:spPr>
          <a:xfrm>
            <a:off x="2187567" y="2902719"/>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8" name="Agrupar 27"/>
          <p:cNvGrpSpPr/>
          <p:nvPr/>
        </p:nvGrpSpPr>
        <p:grpSpPr>
          <a:xfrm>
            <a:off x="2188479" y="2931112"/>
            <a:ext cx="2005432" cy="920550"/>
            <a:chOff x="2188479" y="2931112"/>
            <a:chExt cx="2005432" cy="920550"/>
          </a:xfrm>
        </p:grpSpPr>
        <p:grpSp>
          <p:nvGrpSpPr>
            <p:cNvPr id="17" name="Agrupar 16"/>
            <p:cNvGrpSpPr/>
            <p:nvPr/>
          </p:nvGrpSpPr>
          <p:grpSpPr>
            <a:xfrm>
              <a:off x="2277056" y="2933083"/>
              <a:ext cx="1916855" cy="898624"/>
              <a:chOff x="781312" y="1903865"/>
              <a:chExt cx="1916855" cy="898624"/>
            </a:xfrm>
          </p:grpSpPr>
          <p:pic>
            <p:nvPicPr>
              <p:cNvPr id="8" name="Imagen 7" descr="Screen Shot 2019-09-27 at 14.14.29.png"/>
              <p:cNvPicPr>
                <a:picLocks noChangeAspect="1"/>
              </p:cNvPicPr>
              <p:nvPr/>
            </p:nvPicPr>
            <p:blipFill rotWithShape="1">
              <a:blip r:embed="rId5">
                <a:extLst>
                  <a:ext uri="{28A0092B-C50C-407E-A947-70E740481C1C}">
                    <a14:useLocalDpi xmlns:a14="http://schemas.microsoft.com/office/drawing/2010/main" val="0"/>
                  </a:ext>
                </a:extLst>
              </a:blip>
              <a:srcRect l="7659" r="5227"/>
              <a:stretch/>
            </p:blipFill>
            <p:spPr>
              <a:xfrm>
                <a:off x="1152096" y="1916832"/>
                <a:ext cx="1233951" cy="871200"/>
              </a:xfrm>
              <a:prstGeom prst="rect">
                <a:avLst/>
              </a:prstGeom>
              <a:scene3d>
                <a:camera prst="perspectiveFront" fov="5400000">
                  <a:rot lat="304488" lon="1206851" rev="52230"/>
                </a:camera>
                <a:lightRig rig="threePt" dir="t"/>
              </a:scene3d>
            </p:spPr>
          </p:pic>
          <p:sp>
            <p:nvSpPr>
              <p:cNvPr id="10" name="Paralelogramo 9"/>
              <p:cNvSpPr/>
              <p:nvPr/>
            </p:nvSpPr>
            <p:spPr>
              <a:xfrm>
                <a:off x="781312" y="1903865"/>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33" name="CuadroTexto 32"/>
            <p:cNvSpPr txBox="1"/>
            <p:nvPr/>
          </p:nvSpPr>
          <p:spPr>
            <a:xfrm rot="20816069">
              <a:off x="2188479" y="3597746"/>
              <a:ext cx="940573"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Temperatura</a:t>
              </a:r>
              <a:endParaRPr lang="es-ES" sz="1050" dirty="0">
                <a:latin typeface="Arial"/>
                <a:cs typeface="Arial"/>
              </a:endParaRPr>
            </a:p>
          </p:txBody>
        </p:sp>
        <p:grpSp>
          <p:nvGrpSpPr>
            <p:cNvPr id="59" name="Agrupar 58"/>
            <p:cNvGrpSpPr/>
            <p:nvPr/>
          </p:nvGrpSpPr>
          <p:grpSpPr>
            <a:xfrm>
              <a:off x="2351302" y="2931112"/>
              <a:ext cx="1792932" cy="898624"/>
              <a:chOff x="677218" y="1258377"/>
              <a:chExt cx="1792932" cy="898624"/>
            </a:xfrm>
          </p:grpSpPr>
          <p:cxnSp>
            <p:nvCxnSpPr>
              <p:cNvPr id="60" name="Conector recto 59"/>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1" name="Conector recto 60"/>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Conector recto 61"/>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3" name="Conector recto 62"/>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4" name="Conector recto 63"/>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Conector recto 64"/>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Conector recto 65"/>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7" name="Conector recto 66"/>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8" name="Conector recto 67"/>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9" name="Conector recto 68"/>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0" name="Conector recto 69"/>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1" name="Conector recto 70"/>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Conector recto 71"/>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3" name="Conector recto 72"/>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4" name="Conector recto 73"/>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Conector recto 74"/>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Conector recto 75"/>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7" name="Conector recto 76"/>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8" name="Conector recto 77"/>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Conector recto 78"/>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sp>
        <p:nvSpPr>
          <p:cNvPr id="130" name="Paralelogramo 129"/>
          <p:cNvSpPr/>
          <p:nvPr/>
        </p:nvSpPr>
        <p:spPr>
          <a:xfrm>
            <a:off x="2187567" y="1556792"/>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26" name="Agrupar 25"/>
          <p:cNvGrpSpPr/>
          <p:nvPr/>
        </p:nvGrpSpPr>
        <p:grpSpPr>
          <a:xfrm>
            <a:off x="2175553" y="1613330"/>
            <a:ext cx="2031285" cy="936640"/>
            <a:chOff x="2175553" y="1613330"/>
            <a:chExt cx="2031285" cy="936640"/>
          </a:xfrm>
        </p:grpSpPr>
        <p:grpSp>
          <p:nvGrpSpPr>
            <p:cNvPr id="30" name="Agrupar 29"/>
            <p:cNvGrpSpPr/>
            <p:nvPr/>
          </p:nvGrpSpPr>
          <p:grpSpPr>
            <a:xfrm>
              <a:off x="2289983" y="1613330"/>
              <a:ext cx="1916855" cy="905241"/>
              <a:chOff x="2730507" y="1005241"/>
              <a:chExt cx="1916855" cy="905241"/>
            </a:xfrm>
          </p:grpSpPr>
          <p:grpSp>
            <p:nvGrpSpPr>
              <p:cNvPr id="18" name="Agrupar 17"/>
              <p:cNvGrpSpPr/>
              <p:nvPr/>
            </p:nvGrpSpPr>
            <p:grpSpPr>
              <a:xfrm>
                <a:off x="2730507" y="1005241"/>
                <a:ext cx="1916855" cy="898624"/>
                <a:chOff x="1054271" y="874661"/>
                <a:chExt cx="1916855" cy="898624"/>
              </a:xfrm>
            </p:grpSpPr>
            <p:sp>
              <p:nvSpPr>
                <p:cNvPr id="6" name="Paralelogramo 5"/>
                <p:cNvSpPr/>
                <p:nvPr/>
              </p:nvSpPr>
              <p:spPr>
                <a:xfrm>
                  <a:off x="1054271" y="874661"/>
                  <a:ext cx="1916855" cy="898624"/>
                </a:xfrm>
                <a:prstGeom prst="parallelogram">
                  <a:avLst>
                    <a:gd name="adj" fmla="val 47664"/>
                  </a:avLst>
                </a:prstGeom>
                <a:solidFill>
                  <a:srgbClr val="FFFFFF"/>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7" name="Imagen 6" descr="Screen Shot 2019-09-27 at 14.10.13.png"/>
                <p:cNvPicPr>
                  <a:picLocks noChangeAspect="1"/>
                </p:cNvPicPr>
                <p:nvPr/>
              </p:nvPicPr>
              <p:blipFill rotWithShape="1">
                <a:blip r:embed="rId6">
                  <a:extLst>
                    <a:ext uri="{28A0092B-C50C-407E-A947-70E740481C1C}">
                      <a14:useLocalDpi xmlns:a14="http://schemas.microsoft.com/office/drawing/2010/main" val="0"/>
                    </a:ext>
                  </a:extLst>
                </a:blip>
                <a:srcRect l="8992" r="6734"/>
                <a:stretch/>
              </p:blipFill>
              <p:spPr>
                <a:xfrm>
                  <a:off x="1316567" y="884185"/>
                  <a:ext cx="1309322" cy="871468"/>
                </a:xfrm>
                <a:prstGeom prst="rect">
                  <a:avLst/>
                </a:prstGeom>
                <a:scene3d>
                  <a:camera prst="perspectiveFront" fov="5400000">
                    <a:rot lat="304488" lon="1206851" rev="52230"/>
                  </a:camera>
                  <a:lightRig rig="threePt" dir="t"/>
                </a:scene3d>
              </p:spPr>
            </p:pic>
          </p:grpSp>
          <p:cxnSp>
            <p:nvCxnSpPr>
              <p:cNvPr id="25" name="Conector recto 24"/>
              <p:cNvCxnSpPr/>
              <p:nvPr/>
            </p:nvCxnSpPr>
            <p:spPr>
              <a:xfrm flipV="1">
                <a:off x="3044825" y="1005241"/>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7" name="Conector recto 26"/>
              <p:cNvCxnSpPr/>
              <p:nvPr/>
            </p:nvCxnSpPr>
            <p:spPr>
              <a:xfrm flipV="1">
                <a:off x="4214366" y="1686998"/>
                <a:ext cx="107950" cy="223484"/>
              </a:xfrm>
              <a:prstGeom prst="line">
                <a:avLst/>
              </a:prstGeom>
              <a:ln w="9525" cmpd="sng">
                <a:solidFill>
                  <a:srgbClr val="7F7F7F"/>
                </a:solidFill>
              </a:ln>
            </p:spPr>
            <p:style>
              <a:lnRef idx="2">
                <a:schemeClr val="accent1"/>
              </a:lnRef>
              <a:fillRef idx="0">
                <a:schemeClr val="accent1"/>
              </a:fillRef>
              <a:effectRef idx="1">
                <a:schemeClr val="accent1"/>
              </a:effectRef>
              <a:fontRef idx="minor">
                <a:schemeClr val="tx1"/>
              </a:fontRef>
            </p:style>
          </p:cxnSp>
        </p:grpSp>
        <p:sp>
          <p:nvSpPr>
            <p:cNvPr id="31" name="CuadroTexto 30"/>
            <p:cNvSpPr txBox="1"/>
            <p:nvPr/>
          </p:nvSpPr>
          <p:spPr>
            <a:xfrm rot="20816069">
              <a:off x="2175553" y="2288360"/>
              <a:ext cx="992273" cy="261610"/>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Precipitación</a:t>
              </a:r>
              <a:endParaRPr lang="es-ES" sz="1050" dirty="0">
                <a:latin typeface="Arial"/>
                <a:cs typeface="Arial"/>
              </a:endParaRPr>
            </a:p>
          </p:txBody>
        </p:sp>
        <p:grpSp>
          <p:nvGrpSpPr>
            <p:cNvPr id="58" name="Agrupar 57"/>
            <p:cNvGrpSpPr/>
            <p:nvPr/>
          </p:nvGrpSpPr>
          <p:grpSpPr>
            <a:xfrm>
              <a:off x="2364645" y="1613330"/>
              <a:ext cx="1792932" cy="898624"/>
              <a:chOff x="677218" y="1258377"/>
              <a:chExt cx="1792932" cy="898624"/>
            </a:xfrm>
          </p:grpSpPr>
          <p:cxnSp>
            <p:nvCxnSpPr>
              <p:cNvPr id="37" name="Conector recto 36"/>
              <p:cNvCxnSpPr/>
              <p:nvPr/>
            </p:nvCxnSpPr>
            <p:spPr>
              <a:xfrm flipV="1">
                <a:off x="201339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Conector recto 37"/>
              <p:cNvCxnSpPr/>
              <p:nvPr/>
            </p:nvCxnSpPr>
            <p:spPr>
              <a:xfrm flipV="1">
                <a:off x="1907704"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Conector recto 38"/>
              <p:cNvCxnSpPr/>
              <p:nvPr/>
            </p:nvCxnSpPr>
            <p:spPr>
              <a:xfrm flipV="1">
                <a:off x="179736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Conector recto 39"/>
              <p:cNvCxnSpPr/>
              <p:nvPr/>
            </p:nvCxnSpPr>
            <p:spPr>
              <a:xfrm flipV="1">
                <a:off x="1691680"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Conector recto 40"/>
              <p:cNvCxnSpPr/>
              <p:nvPr/>
            </p:nvCxnSpPr>
            <p:spPr>
              <a:xfrm flipV="1">
                <a:off x="158134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Conector recto 41"/>
              <p:cNvCxnSpPr/>
              <p:nvPr/>
            </p:nvCxnSpPr>
            <p:spPr>
              <a:xfrm flipV="1">
                <a:off x="147565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Conector recto 42"/>
              <p:cNvCxnSpPr/>
              <p:nvPr/>
            </p:nvCxnSpPr>
            <p:spPr>
              <a:xfrm flipV="1">
                <a:off x="136531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Conector recto 43"/>
              <p:cNvCxnSpPr/>
              <p:nvPr/>
            </p:nvCxnSpPr>
            <p:spPr>
              <a:xfrm flipV="1">
                <a:off x="125963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Conector recto 44"/>
              <p:cNvCxnSpPr/>
              <p:nvPr/>
            </p:nvCxnSpPr>
            <p:spPr>
              <a:xfrm flipV="1">
                <a:off x="115780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Conector recto 45"/>
              <p:cNvCxnSpPr/>
              <p:nvPr/>
            </p:nvCxnSpPr>
            <p:spPr>
              <a:xfrm flipV="1">
                <a:off x="1052116"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Conector recto 46"/>
              <p:cNvCxnSpPr/>
              <p:nvPr/>
            </p:nvCxnSpPr>
            <p:spPr>
              <a:xfrm flipV="1">
                <a:off x="94177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Conector recto 47"/>
              <p:cNvCxnSpPr/>
              <p:nvPr/>
            </p:nvCxnSpPr>
            <p:spPr>
              <a:xfrm flipV="1">
                <a:off x="836092"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Conector recto 48"/>
              <p:cNvCxnSpPr/>
              <p:nvPr/>
            </p:nvCxnSpPr>
            <p:spPr>
              <a:xfrm flipV="1">
                <a:off x="708968" y="1258377"/>
                <a:ext cx="432996" cy="898624"/>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 name="Conector recto 50"/>
              <p:cNvCxnSpPr/>
              <p:nvPr/>
            </p:nvCxnSpPr>
            <p:spPr>
              <a:xfrm>
                <a:off x="974725" y="136525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Conector recto 51"/>
              <p:cNvCxnSpPr/>
              <p:nvPr/>
            </p:nvCxnSpPr>
            <p:spPr>
              <a:xfrm>
                <a:off x="923925" y="1472084"/>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3" name="Conector recto 52"/>
              <p:cNvCxnSpPr/>
              <p:nvPr/>
            </p:nvCxnSpPr>
            <p:spPr>
              <a:xfrm>
                <a:off x="882650" y="157584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Conector recto 53"/>
              <p:cNvCxnSpPr/>
              <p:nvPr/>
            </p:nvCxnSpPr>
            <p:spPr>
              <a:xfrm>
                <a:off x="824409" y="1688108"/>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5" name="Conector recto 54"/>
              <p:cNvCxnSpPr/>
              <p:nvPr/>
            </p:nvCxnSpPr>
            <p:spPr>
              <a:xfrm>
                <a:off x="783134" y="1788691"/>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6" name="Conector recto 55"/>
              <p:cNvCxnSpPr/>
              <p:nvPr/>
            </p:nvCxnSpPr>
            <p:spPr>
              <a:xfrm>
                <a:off x="736526" y="1891432"/>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Conector recto 56"/>
              <p:cNvCxnSpPr/>
              <p:nvPr/>
            </p:nvCxnSpPr>
            <p:spPr>
              <a:xfrm>
                <a:off x="677218" y="1995190"/>
                <a:ext cx="1495425"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134" name="Agrupar 133"/>
          <p:cNvGrpSpPr/>
          <p:nvPr/>
        </p:nvGrpSpPr>
        <p:grpSpPr>
          <a:xfrm>
            <a:off x="2127667" y="295496"/>
            <a:ext cx="2116280" cy="992114"/>
            <a:chOff x="1763688" y="295496"/>
            <a:chExt cx="2116280" cy="992114"/>
          </a:xfrm>
        </p:grpSpPr>
        <p:sp>
          <p:nvSpPr>
            <p:cNvPr id="119" name="Paralelogramo 118"/>
            <p:cNvSpPr/>
            <p:nvPr/>
          </p:nvSpPr>
          <p:spPr>
            <a:xfrm>
              <a:off x="1763688" y="295496"/>
              <a:ext cx="2116280" cy="992114"/>
            </a:xfrm>
            <a:prstGeom prst="parallelogram">
              <a:avLst>
                <a:gd name="adj" fmla="val 47664"/>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112" name="Agrupar 111"/>
            <p:cNvGrpSpPr/>
            <p:nvPr/>
          </p:nvGrpSpPr>
          <p:grpSpPr>
            <a:xfrm>
              <a:off x="1868789" y="332656"/>
              <a:ext cx="1916855" cy="899532"/>
              <a:chOff x="1926004" y="332656"/>
              <a:chExt cx="1916855" cy="899532"/>
            </a:xfrm>
          </p:grpSpPr>
          <p:sp>
            <p:nvSpPr>
              <p:cNvPr id="88" name="Paralelogramo 87"/>
              <p:cNvSpPr/>
              <p:nvPr/>
            </p:nvSpPr>
            <p:spPr>
              <a:xfrm>
                <a:off x="1926004" y="332656"/>
                <a:ext cx="1916855" cy="898624"/>
              </a:xfrm>
              <a:prstGeom prst="parallelogram">
                <a:avLst>
                  <a:gd name="adj" fmla="val 47664"/>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9" name="CuadroTexto 88"/>
              <p:cNvSpPr txBox="1"/>
              <p:nvPr/>
            </p:nvSpPr>
            <p:spPr>
              <a:xfrm rot="20816069">
                <a:off x="2005777" y="978272"/>
                <a:ext cx="603876" cy="253916"/>
              </a:xfrm>
              <a:prstGeom prst="rect">
                <a:avLst/>
              </a:prstGeom>
              <a:noFill/>
            </p:spPr>
            <p:txBody>
              <a:bodyPr wrap="none" rtlCol="0">
                <a:spAutoFit/>
                <a:scene3d>
                  <a:camera prst="perspectiveContrastingLeftFacing"/>
                  <a:lightRig rig="threePt" dir="t"/>
                </a:scene3d>
              </a:bodyPr>
              <a:lstStyle/>
              <a:p>
                <a:r>
                  <a:rPr lang="es-ES" sz="1050" dirty="0" smtClean="0">
                    <a:latin typeface="Arial"/>
                    <a:cs typeface="Arial"/>
                  </a:rPr>
                  <a:t>Puntos</a:t>
                </a:r>
                <a:endParaRPr lang="es-ES" sz="1050" dirty="0">
                  <a:latin typeface="Arial"/>
                  <a:cs typeface="Arial"/>
                </a:endParaRPr>
              </a:p>
            </p:txBody>
          </p:sp>
          <p:sp>
            <p:nvSpPr>
              <p:cNvPr id="24" name="Elipse 23"/>
              <p:cNvSpPr/>
              <p:nvPr/>
            </p:nvSpPr>
            <p:spPr>
              <a:xfrm>
                <a:off x="2463796" y="4868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0" name="Elipse 89"/>
              <p:cNvSpPr/>
              <p:nvPr/>
            </p:nvSpPr>
            <p:spPr>
              <a:xfrm>
                <a:off x="2616196" y="63923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1" name="Elipse 90"/>
              <p:cNvSpPr/>
              <p:nvPr/>
            </p:nvSpPr>
            <p:spPr>
              <a:xfrm>
                <a:off x="2341077" y="7545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2" name="Elipse 91"/>
              <p:cNvSpPr/>
              <p:nvPr/>
            </p:nvSpPr>
            <p:spPr>
              <a:xfrm>
                <a:off x="2493477" y="906993"/>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3" name="Elipse 92"/>
              <p:cNvSpPr/>
              <p:nvPr/>
            </p:nvSpPr>
            <p:spPr>
              <a:xfrm>
                <a:off x="3275856" y="54868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4" name="Elipse 93"/>
              <p:cNvSpPr/>
              <p:nvPr/>
            </p:nvSpPr>
            <p:spPr>
              <a:xfrm>
                <a:off x="2888248" y="1012230"/>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5" name="Elipse 94"/>
              <p:cNvSpPr/>
              <p:nvPr/>
            </p:nvSpPr>
            <p:spPr>
              <a:xfrm>
                <a:off x="2987824" y="476672"/>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6" name="Elipse 95"/>
              <p:cNvSpPr/>
              <p:nvPr/>
            </p:nvSpPr>
            <p:spPr>
              <a:xfrm>
                <a:off x="3275856" y="1052736"/>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7" name="Elipse 96"/>
              <p:cNvSpPr/>
              <p:nvPr/>
            </p:nvSpPr>
            <p:spPr>
              <a:xfrm>
                <a:off x="3059832" y="764704"/>
                <a:ext cx="51996" cy="51996"/>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graphicFrame>
        <p:nvGraphicFramePr>
          <p:cNvPr id="29" name="Tabla 28"/>
          <p:cNvGraphicFramePr>
            <a:graphicFrameLocks noGrp="1"/>
          </p:cNvGraphicFramePr>
          <p:nvPr>
            <p:extLst>
              <p:ext uri="{D42A27DB-BD31-4B8C-83A1-F6EECF244321}">
                <p14:modId xmlns:p14="http://schemas.microsoft.com/office/powerpoint/2010/main" val="3698668101"/>
              </p:ext>
            </p:extLst>
          </p:nvPr>
        </p:nvGraphicFramePr>
        <p:xfrm>
          <a:off x="5400400" y="344638"/>
          <a:ext cx="1960420" cy="1066800"/>
        </p:xfrm>
        <a:graphic>
          <a:graphicData uri="http://schemas.openxmlformats.org/drawingml/2006/table">
            <a:tbl>
              <a:tblPr firstRow="1" bandRow="1">
                <a:tableStyleId>{5C22544A-7EE6-4342-B048-85BDC9FD1C3A}</a:tableStyleId>
              </a:tblPr>
              <a:tblGrid>
                <a:gridCol w="490105"/>
                <a:gridCol w="490105"/>
                <a:gridCol w="490105"/>
                <a:gridCol w="490105"/>
              </a:tblGrid>
              <a:tr h="0">
                <a:tc>
                  <a:txBody>
                    <a:bodyPr/>
                    <a:lstStyle/>
                    <a:p>
                      <a:r>
                        <a:rPr lang="es-ES" sz="800" dirty="0" err="1" smtClean="0">
                          <a:latin typeface="Arial"/>
                          <a:cs typeface="Arial"/>
                        </a:rPr>
                        <a:t>Pto_id</a:t>
                      </a:r>
                      <a:endParaRPr lang="es-ES" sz="800" dirty="0">
                        <a:latin typeface="Arial"/>
                        <a:cs typeface="Arial"/>
                      </a:endParaRPr>
                    </a:p>
                  </a:txBody>
                  <a:tcPr/>
                </a:tc>
                <a:tc>
                  <a:txBody>
                    <a:bodyPr/>
                    <a:lstStyle/>
                    <a:p>
                      <a:r>
                        <a:rPr lang="es-ES" sz="800" dirty="0" smtClean="0">
                          <a:latin typeface="Arial"/>
                          <a:cs typeface="Arial"/>
                        </a:rPr>
                        <a:t>Bioma</a:t>
                      </a:r>
                      <a:endParaRPr lang="es-ES" sz="800" dirty="0">
                        <a:latin typeface="Arial"/>
                        <a:cs typeface="Arial"/>
                      </a:endParaRPr>
                    </a:p>
                  </a:txBody>
                  <a:tcPr/>
                </a:tc>
                <a:tc>
                  <a:txBody>
                    <a:bodyPr/>
                    <a:lstStyle/>
                    <a:p>
                      <a:r>
                        <a:rPr lang="es-ES" sz="800" dirty="0" err="1" smtClean="0">
                          <a:latin typeface="Arial"/>
                          <a:cs typeface="Arial"/>
                        </a:rPr>
                        <a:t>Temp</a:t>
                      </a:r>
                      <a:endParaRPr lang="es-ES" sz="800" dirty="0">
                        <a:latin typeface="Arial"/>
                        <a:cs typeface="Arial"/>
                      </a:endParaRPr>
                    </a:p>
                  </a:txBody>
                  <a:tcPr/>
                </a:tc>
                <a:tc>
                  <a:txBody>
                    <a:bodyPr/>
                    <a:lstStyle/>
                    <a:p>
                      <a:r>
                        <a:rPr lang="es-ES" sz="800" dirty="0" err="1" smtClean="0">
                          <a:latin typeface="Arial"/>
                          <a:cs typeface="Arial"/>
                        </a:rPr>
                        <a:t>Precip</a:t>
                      </a:r>
                      <a:endParaRPr lang="es-ES" sz="800" dirty="0">
                        <a:latin typeface="Arial"/>
                        <a:cs typeface="Arial"/>
                      </a:endParaRPr>
                    </a:p>
                  </a:txBody>
                  <a:tcPr/>
                </a:tc>
              </a:tr>
              <a:tr h="0">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12</a:t>
                      </a:r>
                      <a:endParaRPr lang="es-ES" sz="800" dirty="0">
                        <a:latin typeface="Arial"/>
                        <a:cs typeface="Arial"/>
                      </a:endParaRPr>
                    </a:p>
                  </a:txBody>
                  <a:tcPr/>
                </a:tc>
                <a:tc>
                  <a:txBody>
                    <a:bodyPr/>
                    <a:lstStyle/>
                    <a:p>
                      <a:pPr algn="r"/>
                      <a:r>
                        <a:rPr lang="es-ES" sz="800" dirty="0" smtClean="0">
                          <a:latin typeface="Arial"/>
                          <a:cs typeface="Arial"/>
                        </a:rPr>
                        <a:t>189</a:t>
                      </a:r>
                      <a:endParaRPr lang="es-ES" sz="800" dirty="0">
                        <a:latin typeface="Arial"/>
                        <a:cs typeface="Arial"/>
                      </a:endParaRPr>
                    </a:p>
                  </a:txBody>
                  <a:tcPr/>
                </a:tc>
              </a:tr>
              <a:tr h="0">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1</a:t>
                      </a:r>
                      <a:endParaRPr lang="es-ES" sz="800" dirty="0">
                        <a:latin typeface="Arial"/>
                        <a:cs typeface="Arial"/>
                      </a:endParaRPr>
                    </a:p>
                  </a:txBody>
                  <a:tcPr/>
                </a:tc>
                <a:tc>
                  <a:txBody>
                    <a:bodyPr/>
                    <a:lstStyle/>
                    <a:p>
                      <a:pPr algn="r"/>
                      <a:r>
                        <a:rPr lang="es-ES" sz="800" dirty="0" smtClean="0">
                          <a:latin typeface="Arial"/>
                          <a:cs typeface="Arial"/>
                        </a:rPr>
                        <a:t>13</a:t>
                      </a:r>
                      <a:endParaRPr lang="es-ES" sz="800" dirty="0">
                        <a:latin typeface="Arial"/>
                        <a:cs typeface="Arial"/>
                      </a:endParaRPr>
                    </a:p>
                  </a:txBody>
                  <a:tcPr/>
                </a:tc>
                <a:tc>
                  <a:txBody>
                    <a:bodyPr/>
                    <a:lstStyle/>
                    <a:p>
                      <a:pPr algn="r"/>
                      <a:r>
                        <a:rPr lang="es-ES" sz="800" dirty="0" smtClean="0">
                          <a:latin typeface="Arial"/>
                          <a:cs typeface="Arial"/>
                        </a:rPr>
                        <a:t>100</a:t>
                      </a:r>
                      <a:endParaRPr lang="es-ES" sz="800" dirty="0">
                        <a:latin typeface="Arial"/>
                        <a:cs typeface="Arial"/>
                      </a:endParaRPr>
                    </a:p>
                  </a:txBody>
                  <a:tcPr/>
                </a:tc>
              </a:tr>
              <a:tr h="0">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a:t>
                      </a:r>
                      <a:endParaRPr lang="es-ES" sz="800" dirty="0">
                        <a:latin typeface="Arial"/>
                        <a:cs typeface="Arial"/>
                      </a:endParaRPr>
                    </a:p>
                  </a:txBody>
                  <a:tcPr/>
                </a:tc>
                <a:tc>
                  <a:txBody>
                    <a:bodyPr/>
                    <a:lstStyle/>
                    <a:p>
                      <a:pPr algn="r"/>
                      <a:r>
                        <a:rPr lang="es-ES" sz="800" dirty="0" smtClean="0">
                          <a:latin typeface="Arial"/>
                          <a:cs typeface="Arial"/>
                        </a:rPr>
                        <a:t>20</a:t>
                      </a:r>
                      <a:endParaRPr lang="es-ES" sz="800" dirty="0">
                        <a:latin typeface="Arial"/>
                        <a:cs typeface="Arial"/>
                      </a:endParaRPr>
                    </a:p>
                  </a:txBody>
                  <a:tcPr/>
                </a:tc>
                <a:tc>
                  <a:txBody>
                    <a:bodyPr/>
                    <a:lstStyle/>
                    <a:p>
                      <a:pPr algn="r"/>
                      <a:r>
                        <a:rPr lang="es-ES" sz="800" dirty="0" smtClean="0">
                          <a:latin typeface="Arial"/>
                          <a:cs typeface="Arial"/>
                        </a:rPr>
                        <a:t>1000</a:t>
                      </a:r>
                      <a:endParaRPr lang="es-ES" sz="800" dirty="0">
                        <a:latin typeface="Arial"/>
                        <a:cs typeface="Arial"/>
                      </a:endParaRPr>
                    </a:p>
                  </a:txBody>
                  <a:tcPr/>
                </a:tc>
              </a:tr>
              <a:tr h="0">
                <a:tc>
                  <a:txBody>
                    <a:bodyPr/>
                    <a:lstStyle/>
                    <a:p>
                      <a:pPr algn="r"/>
                      <a:r>
                        <a:rPr lang="es-ES" sz="800" dirty="0" smtClean="0">
                          <a:latin typeface="Arial"/>
                          <a:cs typeface="Arial"/>
                        </a:rPr>
                        <a:t>4</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-3</a:t>
                      </a:r>
                      <a:endParaRPr lang="es-ES" sz="800" dirty="0">
                        <a:latin typeface="Arial"/>
                        <a:cs typeface="Arial"/>
                      </a:endParaRPr>
                    </a:p>
                  </a:txBody>
                  <a:tcPr/>
                </a:tc>
                <a:tc>
                  <a:txBody>
                    <a:bodyPr/>
                    <a:lstStyle/>
                    <a:p>
                      <a:pPr algn="r"/>
                      <a:r>
                        <a:rPr lang="es-ES" sz="800" dirty="0" smtClean="0">
                          <a:latin typeface="Arial"/>
                          <a:cs typeface="Arial"/>
                        </a:rPr>
                        <a:t>23</a:t>
                      </a:r>
                      <a:endParaRPr lang="es-ES" sz="800" dirty="0">
                        <a:latin typeface="Arial"/>
                        <a:cs typeface="Arial"/>
                      </a:endParaRPr>
                    </a:p>
                  </a:txBody>
                  <a:tcPr/>
                </a:tc>
              </a:tr>
            </a:tbl>
          </a:graphicData>
        </a:graphic>
      </p:graphicFrame>
      <p:pic>
        <p:nvPicPr>
          <p:cNvPr id="103" name="Imagen 102" descr="scatterplot_temperatura_lluvi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4356" y="4529068"/>
            <a:ext cx="2212379" cy="1789141"/>
          </a:xfrm>
          <a:prstGeom prst="rect">
            <a:avLst/>
          </a:prstGeom>
        </p:spPr>
      </p:pic>
      <p:sp>
        <p:nvSpPr>
          <p:cNvPr id="50" name="CuadroTexto 49"/>
          <p:cNvSpPr txBox="1"/>
          <p:nvPr/>
        </p:nvSpPr>
        <p:spPr>
          <a:xfrm>
            <a:off x="6445426" y="1550473"/>
            <a:ext cx="275186" cy="261610"/>
          </a:xfrm>
          <a:prstGeom prst="rect">
            <a:avLst/>
          </a:prstGeom>
          <a:noFill/>
        </p:spPr>
        <p:txBody>
          <a:bodyPr wrap="none" rtlCol="0">
            <a:spAutoFit/>
          </a:bodyPr>
          <a:lstStyle/>
          <a:p>
            <a:r>
              <a:rPr lang="es-ES" sz="1100" b="1" dirty="0" smtClean="0">
                <a:solidFill>
                  <a:schemeClr val="tx2">
                    <a:lumMod val="60000"/>
                    <a:lumOff val="40000"/>
                  </a:schemeClr>
                </a:solidFill>
              </a:rPr>
              <a:t>X</a:t>
            </a:r>
            <a:endParaRPr lang="es-ES" sz="1100" b="1" dirty="0">
              <a:solidFill>
                <a:schemeClr val="tx2">
                  <a:lumMod val="60000"/>
                  <a:lumOff val="40000"/>
                </a:schemeClr>
              </a:solidFill>
            </a:endParaRPr>
          </a:p>
        </p:txBody>
      </p:sp>
      <p:sp>
        <p:nvSpPr>
          <p:cNvPr id="105" name="CuadroTexto 104"/>
          <p:cNvSpPr txBox="1"/>
          <p:nvPr/>
        </p:nvSpPr>
        <p:spPr>
          <a:xfrm>
            <a:off x="6876256" y="1550473"/>
            <a:ext cx="274434" cy="261610"/>
          </a:xfrm>
          <a:prstGeom prst="rect">
            <a:avLst/>
          </a:prstGeom>
          <a:noFill/>
        </p:spPr>
        <p:txBody>
          <a:bodyPr wrap="none" rtlCol="0">
            <a:spAutoFit/>
          </a:bodyPr>
          <a:lstStyle/>
          <a:p>
            <a:r>
              <a:rPr lang="es-ES" sz="1100" b="1" dirty="0">
                <a:solidFill>
                  <a:schemeClr val="tx2">
                    <a:lumMod val="60000"/>
                    <a:lumOff val="40000"/>
                  </a:schemeClr>
                </a:solidFill>
              </a:rPr>
              <a:t>Y</a:t>
            </a:r>
          </a:p>
        </p:txBody>
      </p:sp>
      <p:sp>
        <p:nvSpPr>
          <p:cNvPr id="106" name="CuadroTexto 105"/>
          <p:cNvSpPr txBox="1"/>
          <p:nvPr/>
        </p:nvSpPr>
        <p:spPr>
          <a:xfrm>
            <a:off x="5584594" y="1545042"/>
            <a:ext cx="677013" cy="261610"/>
          </a:xfrm>
          <a:prstGeom prst="rect">
            <a:avLst/>
          </a:prstGeom>
          <a:noFill/>
        </p:spPr>
        <p:txBody>
          <a:bodyPr wrap="none" rtlCol="0">
            <a:spAutoFit/>
          </a:bodyPr>
          <a:lstStyle/>
          <a:p>
            <a:r>
              <a:rPr lang="es-ES" sz="1100" b="1" dirty="0" smtClean="0">
                <a:solidFill>
                  <a:schemeClr val="tx2">
                    <a:lumMod val="60000"/>
                    <a:lumOff val="40000"/>
                  </a:schemeClr>
                </a:solidFill>
              </a:rPr>
              <a:t>Etiqueta</a:t>
            </a:r>
            <a:endParaRPr lang="es-ES" sz="1100" b="1" dirty="0">
              <a:solidFill>
                <a:schemeClr val="tx2">
                  <a:lumMod val="60000"/>
                  <a:lumOff val="40000"/>
                </a:schemeClr>
              </a:solidFill>
            </a:endParaRPr>
          </a:p>
        </p:txBody>
      </p:sp>
      <p:cxnSp>
        <p:nvCxnSpPr>
          <p:cNvPr id="108" name="Conector recto de flecha 107"/>
          <p:cNvCxnSpPr/>
          <p:nvPr/>
        </p:nvCxnSpPr>
        <p:spPr>
          <a:xfrm flipV="1">
            <a:off x="6053667"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9" name="Conector recto de flecha 108"/>
          <p:cNvCxnSpPr/>
          <p:nvPr/>
        </p:nvCxnSpPr>
        <p:spPr>
          <a:xfrm flipV="1">
            <a:off x="6596649"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0" name="Conector recto de flecha 109"/>
          <p:cNvCxnSpPr/>
          <p:nvPr/>
        </p:nvCxnSpPr>
        <p:spPr>
          <a:xfrm flipV="1">
            <a:off x="7020272" y="1372467"/>
            <a:ext cx="160866" cy="244583"/>
          </a:xfrm>
          <a:prstGeom prst="straightConnector1">
            <a:avLst/>
          </a:prstGeom>
          <a:ln w="19050" cmpd="sng">
            <a:solidFill>
              <a:schemeClr val="tx2">
                <a:lumMod val="60000"/>
                <a:lumOff val="4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116" name="Imagen 115"/>
          <p:cNvPicPr>
            <a:picLocks noChangeAspect="1"/>
          </p:cNvPicPr>
          <p:nvPr/>
        </p:nvPicPr>
        <p:blipFill rotWithShape="1">
          <a:blip r:embed="rId8">
            <a:clrChange>
              <a:clrFrom>
                <a:srgbClr val="FFFFFF"/>
              </a:clrFrom>
              <a:clrTo>
                <a:srgbClr val="FFFFFF">
                  <a:alpha val="0"/>
                </a:srgbClr>
              </a:clrTo>
            </a:clrChange>
            <a:duotone>
              <a:prstClr val="black"/>
              <a:schemeClr val="accent1">
                <a:tint val="45000"/>
                <a:satMod val="400000"/>
              </a:schemeClr>
            </a:duotone>
          </a:blip>
          <a:srcRect l="3488" t="3488" r="3488" b="3488"/>
          <a:stretch/>
        </p:blipFill>
        <p:spPr>
          <a:xfrm>
            <a:off x="5074215" y="3494717"/>
            <a:ext cx="979452" cy="497500"/>
          </a:xfrm>
          <a:prstGeom prst="rect">
            <a:avLst/>
          </a:prstGeom>
        </p:spPr>
      </p:pic>
      <p:pic>
        <p:nvPicPr>
          <p:cNvPr id="117" name="Imagen 116"/>
          <p:cNvPicPr>
            <a:picLocks noChangeAspect="1"/>
          </p:cNvPicPr>
          <p:nvPr/>
        </p:nvPicPr>
        <p:blipFill>
          <a:blip r:embed="rId9">
            <a:clrChange>
              <a:clrFrom>
                <a:srgbClr val="FFFFFF"/>
              </a:clrFrom>
              <a:clrTo>
                <a:srgbClr val="FFFFFF">
                  <a:alpha val="0"/>
                </a:srgbClr>
              </a:clrTo>
            </a:clrChange>
            <a:duotone>
              <a:prstClr val="black"/>
              <a:schemeClr val="accent6">
                <a:tint val="45000"/>
                <a:satMod val="400000"/>
              </a:schemeClr>
            </a:duotone>
          </a:blip>
          <a:stretch>
            <a:fillRect/>
          </a:stretch>
        </p:blipFill>
        <p:spPr>
          <a:xfrm>
            <a:off x="6720612" y="3469061"/>
            <a:ext cx="929010" cy="721349"/>
          </a:xfrm>
          <a:prstGeom prst="rect">
            <a:avLst/>
          </a:prstGeom>
        </p:spPr>
      </p:pic>
      <p:grpSp>
        <p:nvGrpSpPr>
          <p:cNvPr id="4" name="Agrupar 3"/>
          <p:cNvGrpSpPr/>
          <p:nvPr/>
        </p:nvGrpSpPr>
        <p:grpSpPr>
          <a:xfrm>
            <a:off x="1240873" y="540364"/>
            <a:ext cx="1049110" cy="736712"/>
            <a:chOff x="1240873" y="540364"/>
            <a:chExt cx="1049110" cy="736712"/>
          </a:xfrm>
        </p:grpSpPr>
        <p:sp>
          <p:nvSpPr>
            <p:cNvPr id="13" name="Rombo 12"/>
            <p:cNvSpPr/>
            <p:nvPr/>
          </p:nvSpPr>
          <p:spPr>
            <a:xfrm>
              <a:off x="1240873" y="540364"/>
              <a:ext cx="742950" cy="736712"/>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Crear capa de puntos</a:t>
              </a:r>
              <a:endParaRPr lang="es-ES" sz="700" b="1" dirty="0">
                <a:solidFill>
                  <a:schemeClr val="bg1"/>
                </a:solidFill>
                <a:latin typeface="Arial"/>
                <a:cs typeface="Arial"/>
              </a:endParaRPr>
            </a:p>
          </p:txBody>
        </p:sp>
        <p:cxnSp>
          <p:nvCxnSpPr>
            <p:cNvPr id="142" name="Conector recto de flecha 141"/>
            <p:cNvCxnSpPr>
              <a:stCxn id="13" idx="3"/>
            </p:cNvCxnSpPr>
            <p:nvPr/>
          </p:nvCxnSpPr>
          <p:spPr>
            <a:xfrm>
              <a:off x="1983823"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cxnSp>
        <p:nvCxnSpPr>
          <p:cNvPr id="143" name="Conector recto de flecha 142"/>
          <p:cNvCxnSpPr/>
          <p:nvPr/>
        </p:nvCxnSpPr>
        <p:spPr>
          <a:xfrm>
            <a:off x="399593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4" name="Conector recto de flecha 143"/>
          <p:cNvCxnSpPr/>
          <p:nvPr/>
        </p:nvCxnSpPr>
        <p:spPr>
          <a:xfrm>
            <a:off x="5044306" y="908720"/>
            <a:ext cx="306160" cy="458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5" name="Agrupar 4"/>
          <p:cNvGrpSpPr/>
          <p:nvPr/>
        </p:nvGrpSpPr>
        <p:grpSpPr>
          <a:xfrm>
            <a:off x="269384" y="1930795"/>
            <a:ext cx="2201177" cy="1545834"/>
            <a:chOff x="269384" y="1930795"/>
            <a:chExt cx="2201177" cy="1545834"/>
          </a:xfrm>
        </p:grpSpPr>
        <p:sp>
          <p:nvSpPr>
            <p:cNvPr id="14" name="Rectángulo 13"/>
            <p:cNvSpPr/>
            <p:nvPr/>
          </p:nvSpPr>
          <p:spPr>
            <a:xfrm>
              <a:off x="269384" y="2586979"/>
              <a:ext cx="683895" cy="427760"/>
            </a:xfrm>
            <a:prstGeom prst="rect">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s-ES" sz="700" b="1" dirty="0" err="1">
                  <a:solidFill>
                    <a:schemeClr val="bg1"/>
                  </a:solidFill>
                  <a:latin typeface="Arial"/>
                  <a:cs typeface="Arial"/>
                </a:rPr>
                <a:t>WorldClim</a:t>
              </a:r>
              <a:endParaRPr lang="es-ES" sz="700" b="1" dirty="0">
                <a:solidFill>
                  <a:schemeClr val="bg1"/>
                </a:solidFill>
                <a:latin typeface="Arial"/>
                <a:cs typeface="Arial"/>
              </a:endParaRPr>
            </a:p>
          </p:txBody>
        </p:sp>
        <p:sp>
          <p:nvSpPr>
            <p:cNvPr id="139" name="Rombo 138"/>
            <p:cNvSpPr/>
            <p:nvPr/>
          </p:nvSpPr>
          <p:spPr>
            <a:xfrm>
              <a:off x="1163408" y="2348880"/>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45" name="Conector recto de flecha 144"/>
            <p:cNvCxnSpPr>
              <a:stCxn id="14" idx="3"/>
              <a:endCxn id="139" idx="1"/>
            </p:cNvCxnSpPr>
            <p:nvPr/>
          </p:nvCxnSpPr>
          <p:spPr>
            <a:xfrm>
              <a:off x="953279" y="280085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8" name="Conector recto de flecha 147"/>
            <p:cNvCxnSpPr/>
            <p:nvPr/>
          </p:nvCxnSpPr>
          <p:spPr>
            <a:xfrm flipV="1">
              <a:off x="1801717" y="1930795"/>
              <a:ext cx="668844" cy="61227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0" name="Conector recto de flecha 149"/>
            <p:cNvCxnSpPr/>
            <p:nvPr/>
          </p:nvCxnSpPr>
          <p:spPr>
            <a:xfrm>
              <a:off x="1879600" y="3014739"/>
              <a:ext cx="502427" cy="46189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6" name="Agrupar 15"/>
          <p:cNvGrpSpPr/>
          <p:nvPr/>
        </p:nvGrpSpPr>
        <p:grpSpPr>
          <a:xfrm>
            <a:off x="185311" y="4235263"/>
            <a:ext cx="2202757" cy="914100"/>
            <a:chOff x="185311" y="4235263"/>
            <a:chExt cx="2202757" cy="914100"/>
          </a:xfrm>
        </p:grpSpPr>
        <p:pic>
          <p:nvPicPr>
            <p:cNvPr id="15" name="Imagen 14" descr="Screen Shot 2019-09-28 at 17.11.0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311" y="4577033"/>
              <a:ext cx="877440" cy="225289"/>
            </a:xfrm>
            <a:prstGeom prst="rect">
              <a:avLst/>
            </a:prstGeom>
            <a:noFill/>
            <a:ln w="28575" cmpd="sng">
              <a:noFill/>
            </a:ln>
            <a:effectLst/>
          </p:spPr>
        </p:pic>
        <p:sp>
          <p:nvSpPr>
            <p:cNvPr id="84" name="Rombo 83"/>
            <p:cNvSpPr/>
            <p:nvPr/>
          </p:nvSpPr>
          <p:spPr>
            <a:xfrm>
              <a:off x="1163408" y="4235263"/>
              <a:ext cx="921840" cy="914100"/>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Descarga web</a:t>
              </a:r>
              <a:endParaRPr lang="es-ES" sz="700" b="1" dirty="0">
                <a:solidFill>
                  <a:schemeClr val="bg1"/>
                </a:solidFill>
                <a:latin typeface="Arial"/>
                <a:cs typeface="Arial"/>
              </a:endParaRPr>
            </a:p>
          </p:txBody>
        </p:sp>
        <p:cxnSp>
          <p:nvCxnSpPr>
            <p:cNvPr id="152" name="Conector recto de flecha 151"/>
            <p:cNvCxnSpPr/>
            <p:nvPr/>
          </p:nvCxnSpPr>
          <p:spPr>
            <a:xfrm>
              <a:off x="1007666" y="4691236"/>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3" name="Conector recto de flecha 152"/>
            <p:cNvCxnSpPr>
              <a:stCxn id="84" idx="3"/>
              <a:endCxn id="132" idx="5"/>
            </p:cNvCxnSpPr>
            <p:nvPr/>
          </p:nvCxnSpPr>
          <p:spPr>
            <a:xfrm>
              <a:off x="2085248" y="4692313"/>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61" name="Forma libre 160"/>
          <p:cNvSpPr/>
          <p:nvPr/>
        </p:nvSpPr>
        <p:spPr>
          <a:xfrm>
            <a:off x="4026765" y="1306000"/>
            <a:ext cx="753392" cy="3366846"/>
          </a:xfrm>
          <a:custGeom>
            <a:avLst/>
            <a:gdLst>
              <a:gd name="connsiteX0" fmla="*/ 0 w 646939"/>
              <a:gd name="connsiteY0" fmla="*/ 3366846 h 3366846"/>
              <a:gd name="connsiteX1" fmla="*/ 646939 w 646939"/>
              <a:gd name="connsiteY1" fmla="*/ 3354864 h 3366846"/>
              <a:gd name="connsiteX2" fmla="*/ 622978 w 646939"/>
              <a:gd name="connsiteY2" fmla="*/ 0 h 3366846"/>
            </a:gdLst>
            <a:ahLst/>
            <a:cxnLst>
              <a:cxn ang="0">
                <a:pos x="connsiteX0" y="connsiteY0"/>
              </a:cxn>
              <a:cxn ang="0">
                <a:pos x="connsiteX1" y="connsiteY1"/>
              </a:cxn>
              <a:cxn ang="0">
                <a:pos x="connsiteX2" y="connsiteY2"/>
              </a:cxn>
            </a:cxnLst>
            <a:rect l="l" t="t" r="r" b="b"/>
            <a:pathLst>
              <a:path w="646939" h="3366846">
                <a:moveTo>
                  <a:pt x="0" y="3366846"/>
                </a:moveTo>
                <a:lnTo>
                  <a:pt x="646939" y="3354864"/>
                </a:lnTo>
                <a:lnTo>
                  <a:pt x="622978" y="0"/>
                </a:ln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2" name="Forma libre 161"/>
          <p:cNvSpPr/>
          <p:nvPr/>
        </p:nvSpPr>
        <p:spPr>
          <a:xfrm>
            <a:off x="4011257" y="1306000"/>
            <a:ext cx="658919" cy="2144717"/>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163" name="Forma libre 162"/>
          <p:cNvSpPr/>
          <p:nvPr/>
        </p:nvSpPr>
        <p:spPr>
          <a:xfrm>
            <a:off x="3993919" y="1306000"/>
            <a:ext cx="548962" cy="819094"/>
          </a:xfrm>
          <a:custGeom>
            <a:avLst/>
            <a:gdLst>
              <a:gd name="connsiteX0" fmla="*/ 0 w 658919"/>
              <a:gd name="connsiteY0" fmla="*/ 2084808 h 2084808"/>
              <a:gd name="connsiteX1" fmla="*/ 658919 w 658919"/>
              <a:gd name="connsiteY1" fmla="*/ 2072826 h 2084808"/>
              <a:gd name="connsiteX2" fmla="*/ 646939 w 658919"/>
              <a:gd name="connsiteY2" fmla="*/ 0 h 2084808"/>
            </a:gdLst>
            <a:ahLst/>
            <a:cxnLst>
              <a:cxn ang="0">
                <a:pos x="connsiteX0" y="connsiteY0"/>
              </a:cxn>
              <a:cxn ang="0">
                <a:pos x="connsiteX1" y="connsiteY1"/>
              </a:cxn>
              <a:cxn ang="0">
                <a:pos x="connsiteX2" y="connsiteY2"/>
              </a:cxn>
            </a:cxnLst>
            <a:rect l="l" t="t" r="r" b="b"/>
            <a:pathLst>
              <a:path w="658919" h="2084808">
                <a:moveTo>
                  <a:pt x="0" y="2084808"/>
                </a:moveTo>
                <a:lnTo>
                  <a:pt x="658919" y="2072826"/>
                </a:lnTo>
                <a:cubicBezTo>
                  <a:pt x="654926" y="1381884"/>
                  <a:pt x="650932" y="690942"/>
                  <a:pt x="646939" y="0"/>
                </a:cubicBezTo>
              </a:path>
            </a:pathLst>
          </a:cu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grpSp>
        <p:nvGrpSpPr>
          <p:cNvPr id="189" name="Agrupar 188"/>
          <p:cNvGrpSpPr/>
          <p:nvPr/>
        </p:nvGrpSpPr>
        <p:grpSpPr>
          <a:xfrm>
            <a:off x="2655456" y="476672"/>
            <a:ext cx="999469" cy="5841537"/>
            <a:chOff x="2655456" y="476672"/>
            <a:chExt cx="999469" cy="5841537"/>
          </a:xfrm>
        </p:grpSpPr>
        <p:cxnSp>
          <p:nvCxnSpPr>
            <p:cNvPr id="180" name="Conector recto de flecha 179"/>
            <p:cNvCxnSpPr>
              <a:stCxn id="91" idx="1"/>
            </p:cNvCxnSpPr>
            <p:nvPr/>
          </p:nvCxnSpPr>
          <p:spPr>
            <a:xfrm>
              <a:off x="2655456" y="7622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1" name="Conector recto de flecha 180"/>
            <p:cNvCxnSpPr/>
            <p:nvPr/>
          </p:nvCxnSpPr>
          <p:spPr>
            <a:xfrm>
              <a:off x="2771800"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2" name="Conector recto de flecha 181"/>
            <p:cNvCxnSpPr/>
            <p:nvPr/>
          </p:nvCxnSpPr>
          <p:spPr>
            <a:xfrm>
              <a:off x="2831828" y="94478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3" name="Conector recto de flecha 182"/>
            <p:cNvCxnSpPr/>
            <p:nvPr/>
          </p:nvCxnSpPr>
          <p:spPr>
            <a:xfrm>
              <a:off x="2947111" y="64684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4" name="Conector recto de flecha 183"/>
            <p:cNvCxnSpPr/>
            <p:nvPr/>
          </p:nvCxnSpPr>
          <p:spPr>
            <a:xfrm>
              <a:off x="3206370" y="1026895"/>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5" name="Conector recto de flecha 184"/>
            <p:cNvCxnSpPr/>
            <p:nvPr/>
          </p:nvCxnSpPr>
          <p:spPr>
            <a:xfrm>
              <a:off x="3303663" y="476672"/>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6" name="Conector recto de flecha 185"/>
            <p:cNvCxnSpPr/>
            <p:nvPr/>
          </p:nvCxnSpPr>
          <p:spPr>
            <a:xfrm>
              <a:off x="3383794" y="79781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7" name="Conector recto de flecha 186"/>
            <p:cNvCxnSpPr/>
            <p:nvPr/>
          </p:nvCxnSpPr>
          <p:spPr>
            <a:xfrm>
              <a:off x="3611798" y="605708"/>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8" name="Conector recto de flecha 187"/>
            <p:cNvCxnSpPr/>
            <p:nvPr/>
          </p:nvCxnSpPr>
          <p:spPr>
            <a:xfrm>
              <a:off x="3596079" y="1069929"/>
              <a:ext cx="43127" cy="5248280"/>
            </a:xfrm>
            <a:prstGeom prst="straightConnector1">
              <a:avLst/>
            </a:prstGeom>
            <a:ln w="12700">
              <a:solidFill>
                <a:srgbClr val="FF0000">
                  <a:alpha val="61000"/>
                </a:srgb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0" name="Agrupar 19"/>
          <p:cNvGrpSpPr/>
          <p:nvPr/>
        </p:nvGrpSpPr>
        <p:grpSpPr>
          <a:xfrm>
            <a:off x="260865" y="5283358"/>
            <a:ext cx="2120853" cy="967433"/>
            <a:chOff x="260865" y="5283358"/>
            <a:chExt cx="2120853" cy="967433"/>
          </a:xfrm>
        </p:grpSpPr>
        <p:sp>
          <p:nvSpPr>
            <p:cNvPr id="19" name="CuadroTexto 18"/>
            <p:cNvSpPr txBox="1"/>
            <p:nvPr/>
          </p:nvSpPr>
          <p:spPr>
            <a:xfrm>
              <a:off x="260865" y="6050736"/>
              <a:ext cx="748923" cy="200055"/>
            </a:xfrm>
            <a:prstGeom prst="rect">
              <a:avLst/>
            </a:prstGeom>
            <a:solidFill>
              <a:srgbClr val="558ED5"/>
            </a:solidFill>
          </p:spPr>
          <p:txBody>
            <a:bodyPr wrap="none" rtlCol="0">
              <a:spAutoFit/>
            </a:bodyPr>
            <a:lstStyle/>
            <a:p>
              <a:r>
                <a:rPr lang="es-ES" sz="700" b="1" dirty="0" smtClean="0">
                  <a:solidFill>
                    <a:srgbClr val="FFFFFF"/>
                  </a:solidFill>
                  <a:latin typeface="Arial"/>
                  <a:cs typeface="Arial"/>
                </a:rPr>
                <a:t>Google </a:t>
              </a:r>
              <a:r>
                <a:rPr lang="es-ES" sz="700" b="1" dirty="0" err="1" smtClean="0">
                  <a:solidFill>
                    <a:srgbClr val="FFFFFF"/>
                  </a:solidFill>
                  <a:latin typeface="Arial"/>
                  <a:cs typeface="Arial"/>
                </a:rPr>
                <a:t>Maps</a:t>
              </a:r>
              <a:endParaRPr lang="es-ES" sz="700" b="1" dirty="0">
                <a:solidFill>
                  <a:srgbClr val="FFFFFF"/>
                </a:solidFill>
                <a:latin typeface="Arial"/>
                <a:cs typeface="Arial"/>
              </a:endParaRPr>
            </a:p>
          </p:txBody>
        </p:sp>
        <p:sp>
          <p:nvSpPr>
            <p:cNvPr id="85" name="Rombo 84"/>
            <p:cNvSpPr/>
            <p:nvPr/>
          </p:nvSpPr>
          <p:spPr>
            <a:xfrm>
              <a:off x="1131332" y="5283358"/>
              <a:ext cx="962032" cy="95395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Conexión vía WMS</a:t>
              </a:r>
              <a:endParaRPr lang="es-ES" sz="700" b="1" dirty="0">
                <a:solidFill>
                  <a:schemeClr val="bg1"/>
                </a:solidFill>
                <a:latin typeface="Arial"/>
                <a:cs typeface="Arial"/>
              </a:endParaRPr>
            </a:p>
          </p:txBody>
        </p:sp>
        <p:cxnSp>
          <p:nvCxnSpPr>
            <p:cNvPr id="157" name="Conector recto de flecha 156"/>
            <p:cNvCxnSpPr/>
            <p:nvPr/>
          </p:nvCxnSpPr>
          <p:spPr>
            <a:xfrm>
              <a:off x="899716" y="5744879"/>
              <a:ext cx="210129" cy="507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8" name="Conector recto de flecha 157"/>
            <p:cNvCxnSpPr/>
            <p:nvPr/>
          </p:nvCxnSpPr>
          <p:spPr>
            <a:xfrm>
              <a:off x="2078898" y="5765006"/>
              <a:ext cx="302820" cy="2188"/>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98" name="Imagen 197"/>
            <p:cNvPicPr>
              <a:picLocks noChangeAspect="1"/>
            </p:cNvPicPr>
            <p:nvPr/>
          </p:nvPicPr>
          <p:blipFill>
            <a:blip r:embed="rId11"/>
            <a:stretch>
              <a:fillRect/>
            </a:stretch>
          </p:blipFill>
          <p:spPr>
            <a:xfrm>
              <a:off x="374650" y="5469408"/>
              <a:ext cx="540529" cy="547430"/>
            </a:xfrm>
            <a:prstGeom prst="rect">
              <a:avLst/>
            </a:prstGeom>
          </p:spPr>
        </p:pic>
      </p:grpSp>
      <p:grpSp>
        <p:nvGrpSpPr>
          <p:cNvPr id="36" name="Agrupar 35"/>
          <p:cNvGrpSpPr/>
          <p:nvPr/>
        </p:nvGrpSpPr>
        <p:grpSpPr>
          <a:xfrm>
            <a:off x="7523659" y="1832538"/>
            <a:ext cx="1103659" cy="2696530"/>
            <a:chOff x="7523659" y="1832538"/>
            <a:chExt cx="1103659" cy="2696530"/>
          </a:xfrm>
        </p:grpSpPr>
        <p:sp>
          <p:nvSpPr>
            <p:cNvPr id="100" name="Rombo 99"/>
            <p:cNvSpPr/>
            <p:nvPr/>
          </p:nvSpPr>
          <p:spPr>
            <a:xfrm>
              <a:off x="7812360" y="1832538"/>
              <a:ext cx="742950" cy="769224"/>
            </a:xfrm>
            <a:prstGeom prst="diamond">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Importar tabla</a:t>
              </a:r>
            </a:p>
          </p:txBody>
        </p:sp>
        <p:sp>
          <p:nvSpPr>
            <p:cNvPr id="101" name="Rombo 100"/>
            <p:cNvSpPr/>
            <p:nvPr/>
          </p:nvSpPr>
          <p:spPr>
            <a:xfrm>
              <a:off x="7740352" y="3066413"/>
              <a:ext cx="886966" cy="918334"/>
            </a:xfrm>
            <a:prstGeom prst="diamond">
              <a:avLst/>
            </a:prstGeom>
            <a:solidFill>
              <a:schemeClr val="accent6">
                <a:lumMod val="75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Construir gráfica</a:t>
              </a:r>
            </a:p>
          </p:txBody>
        </p:sp>
        <p:cxnSp>
          <p:nvCxnSpPr>
            <p:cNvPr id="193" name="Conector recto de flecha 192"/>
            <p:cNvCxnSpPr>
              <a:stCxn id="100" idx="2"/>
              <a:endCxn id="101" idx="0"/>
            </p:cNvCxnSpPr>
            <p:nvPr/>
          </p:nvCxnSpPr>
          <p:spPr>
            <a:xfrm>
              <a:off x="8183835" y="2601762"/>
              <a:ext cx="0" cy="46465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5" name="Conector recto de flecha 194"/>
            <p:cNvCxnSpPr>
              <a:stCxn id="101" idx="2"/>
            </p:cNvCxnSpPr>
            <p:nvPr/>
          </p:nvCxnSpPr>
          <p:spPr>
            <a:xfrm flipH="1">
              <a:off x="7523659" y="3984747"/>
              <a:ext cx="660176" cy="544321"/>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147" name="Agrupar 146"/>
          <p:cNvGrpSpPr/>
          <p:nvPr/>
        </p:nvGrpSpPr>
        <p:grpSpPr>
          <a:xfrm>
            <a:off x="7404400" y="524108"/>
            <a:ext cx="1150910" cy="1308430"/>
            <a:chOff x="7404400" y="524108"/>
            <a:chExt cx="1150910" cy="1308430"/>
          </a:xfrm>
        </p:grpSpPr>
        <p:sp>
          <p:nvSpPr>
            <p:cNvPr id="151" name="Rombo 150"/>
            <p:cNvSpPr/>
            <p:nvPr/>
          </p:nvSpPr>
          <p:spPr>
            <a:xfrm>
              <a:off x="7812360"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a:solidFill>
                    <a:schemeClr val="bg1"/>
                  </a:solidFill>
                  <a:latin typeface="Arial"/>
                  <a:cs typeface="Arial"/>
                </a:rPr>
                <a:t>Exportar tabla a texto</a:t>
              </a:r>
            </a:p>
          </p:txBody>
        </p:sp>
        <p:cxnSp>
          <p:nvCxnSpPr>
            <p:cNvPr id="154" name="Conector recto de flecha 153"/>
            <p:cNvCxnSpPr>
              <a:endCxn id="151" idx="1"/>
            </p:cNvCxnSpPr>
            <p:nvPr/>
          </p:nvCxnSpPr>
          <p:spPr>
            <a:xfrm>
              <a:off x="7404400" y="908720"/>
              <a:ext cx="407960" cy="0"/>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5" name="Conector recto de flecha 154"/>
            <p:cNvCxnSpPr>
              <a:stCxn id="151" idx="2"/>
            </p:cNvCxnSpPr>
            <p:nvPr/>
          </p:nvCxnSpPr>
          <p:spPr>
            <a:xfrm>
              <a:off x="8183835" y="1293332"/>
              <a:ext cx="0" cy="539206"/>
            </a:xfrm>
            <a:prstGeom prst="straightConnector1">
              <a:avLst/>
            </a:prstGeom>
            <a:ln w="38100" cmpd="sng">
              <a:solidFill>
                <a:srgbClr val="FFFFFF"/>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56" name="Rombo 155"/>
          <p:cNvSpPr/>
          <p:nvPr/>
        </p:nvSpPr>
        <p:spPr>
          <a:xfrm>
            <a:off x="4296198" y="524108"/>
            <a:ext cx="742950" cy="769224"/>
          </a:xfrm>
          <a:prstGeom prst="diamond">
            <a:avLst/>
          </a:prstGeom>
          <a:solidFill>
            <a:schemeClr val="tx2">
              <a:lumMod val="60000"/>
              <a:lumOff val="40000"/>
            </a:schemeClr>
          </a:solidFill>
          <a:ln w="1905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s-ES" sz="700" b="1" dirty="0" smtClean="0">
                <a:solidFill>
                  <a:schemeClr val="bg1"/>
                </a:solidFill>
                <a:latin typeface="Arial"/>
                <a:cs typeface="Arial"/>
              </a:rPr>
              <a:t>Extraer valores de cada píxel</a:t>
            </a:r>
            <a:endParaRPr lang="es-ES" sz="700" b="1" dirty="0">
              <a:solidFill>
                <a:schemeClr val="bg1"/>
              </a:solidFill>
              <a:latin typeface="Arial"/>
              <a:cs typeface="Arial"/>
            </a:endParaRPr>
          </a:p>
        </p:txBody>
      </p:sp>
      <p:grpSp>
        <p:nvGrpSpPr>
          <p:cNvPr id="82" name="Agrupar 81"/>
          <p:cNvGrpSpPr/>
          <p:nvPr/>
        </p:nvGrpSpPr>
        <p:grpSpPr>
          <a:xfrm>
            <a:off x="5400400" y="4007288"/>
            <a:ext cx="250916" cy="250916"/>
            <a:chOff x="5581464" y="4190410"/>
            <a:chExt cx="250916" cy="250916"/>
          </a:xfrm>
        </p:grpSpPr>
        <p:sp>
          <p:nvSpPr>
            <p:cNvPr id="11" name="Elipse 10"/>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80" name="CuadroTexto 79"/>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smtClean="0">
                  <a:solidFill>
                    <a:schemeClr val="bg1"/>
                  </a:solidFill>
                  <a:latin typeface="Arial"/>
                  <a:cs typeface="Arial"/>
                </a:rPr>
                <a:t>1</a:t>
              </a:r>
              <a:endParaRPr lang="es-ES" sz="1400" dirty="0">
                <a:solidFill>
                  <a:schemeClr val="bg1"/>
                </a:solidFill>
                <a:latin typeface="Arial"/>
                <a:cs typeface="Arial"/>
              </a:endParaRPr>
            </a:p>
          </p:txBody>
        </p:sp>
      </p:grpSp>
      <p:grpSp>
        <p:nvGrpSpPr>
          <p:cNvPr id="160" name="Agrupar 159"/>
          <p:cNvGrpSpPr/>
          <p:nvPr/>
        </p:nvGrpSpPr>
        <p:grpSpPr>
          <a:xfrm>
            <a:off x="1043608" y="404664"/>
            <a:ext cx="250916" cy="250916"/>
            <a:chOff x="5581464" y="4190410"/>
            <a:chExt cx="250916" cy="250916"/>
          </a:xfrm>
        </p:grpSpPr>
        <p:sp>
          <p:nvSpPr>
            <p:cNvPr id="164" name="Elipse 163"/>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65" name="CuadroTexto 164"/>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a:solidFill>
                    <a:schemeClr val="bg1"/>
                  </a:solidFill>
                  <a:latin typeface="Arial"/>
                  <a:cs typeface="Arial"/>
                </a:rPr>
                <a:t>2</a:t>
              </a:r>
            </a:p>
          </p:txBody>
        </p:sp>
      </p:grpSp>
      <p:grpSp>
        <p:nvGrpSpPr>
          <p:cNvPr id="166" name="Agrupar 165"/>
          <p:cNvGrpSpPr/>
          <p:nvPr/>
        </p:nvGrpSpPr>
        <p:grpSpPr>
          <a:xfrm>
            <a:off x="4262258" y="404664"/>
            <a:ext cx="250916" cy="250916"/>
            <a:chOff x="5581464" y="4190410"/>
            <a:chExt cx="250916" cy="250916"/>
          </a:xfrm>
        </p:grpSpPr>
        <p:sp>
          <p:nvSpPr>
            <p:cNvPr id="167" name="Elipse 166"/>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68" name="CuadroTexto 167"/>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smtClean="0">
                  <a:solidFill>
                    <a:schemeClr val="bg1"/>
                  </a:solidFill>
                  <a:latin typeface="Arial"/>
                  <a:cs typeface="Arial"/>
                </a:rPr>
                <a:t>3</a:t>
              </a:r>
              <a:endParaRPr lang="es-ES" sz="1400" dirty="0">
                <a:solidFill>
                  <a:schemeClr val="bg1"/>
                </a:solidFill>
                <a:latin typeface="Arial"/>
                <a:cs typeface="Arial"/>
              </a:endParaRPr>
            </a:p>
          </p:txBody>
        </p:sp>
      </p:grpSp>
      <p:grpSp>
        <p:nvGrpSpPr>
          <p:cNvPr id="169" name="Agrupar 168"/>
          <p:cNvGrpSpPr/>
          <p:nvPr/>
        </p:nvGrpSpPr>
        <p:grpSpPr>
          <a:xfrm>
            <a:off x="7668344" y="404664"/>
            <a:ext cx="250916" cy="250916"/>
            <a:chOff x="5581464" y="4190410"/>
            <a:chExt cx="250916" cy="250916"/>
          </a:xfrm>
        </p:grpSpPr>
        <p:sp>
          <p:nvSpPr>
            <p:cNvPr id="170" name="Elipse 169"/>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71" name="CuadroTexto 170"/>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a:solidFill>
                    <a:schemeClr val="bg1"/>
                  </a:solidFill>
                  <a:latin typeface="Arial"/>
                  <a:cs typeface="Arial"/>
                </a:rPr>
                <a:t>4</a:t>
              </a:r>
            </a:p>
          </p:txBody>
        </p:sp>
      </p:grpSp>
      <p:grpSp>
        <p:nvGrpSpPr>
          <p:cNvPr id="172" name="Agrupar 171"/>
          <p:cNvGrpSpPr/>
          <p:nvPr/>
        </p:nvGrpSpPr>
        <p:grpSpPr>
          <a:xfrm>
            <a:off x="7668344" y="1844824"/>
            <a:ext cx="250916" cy="250916"/>
            <a:chOff x="5581464" y="4190410"/>
            <a:chExt cx="250916" cy="250916"/>
          </a:xfrm>
        </p:grpSpPr>
        <p:sp>
          <p:nvSpPr>
            <p:cNvPr id="173" name="Elipse 172"/>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74" name="CuadroTexto 173"/>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smtClean="0">
                  <a:solidFill>
                    <a:schemeClr val="bg1"/>
                  </a:solidFill>
                  <a:latin typeface="Arial"/>
                  <a:cs typeface="Arial"/>
                </a:rPr>
                <a:t>5</a:t>
              </a:r>
              <a:endParaRPr lang="es-ES" sz="1400" dirty="0">
                <a:solidFill>
                  <a:schemeClr val="bg1"/>
                </a:solidFill>
                <a:latin typeface="Arial"/>
                <a:cs typeface="Arial"/>
              </a:endParaRPr>
            </a:p>
          </p:txBody>
        </p:sp>
      </p:grpSp>
      <p:grpSp>
        <p:nvGrpSpPr>
          <p:cNvPr id="175" name="Agrupar 174"/>
          <p:cNvGrpSpPr/>
          <p:nvPr/>
        </p:nvGrpSpPr>
        <p:grpSpPr>
          <a:xfrm>
            <a:off x="7668344" y="3068960"/>
            <a:ext cx="250916" cy="250916"/>
            <a:chOff x="5581464" y="4190410"/>
            <a:chExt cx="250916" cy="250916"/>
          </a:xfrm>
        </p:grpSpPr>
        <p:sp>
          <p:nvSpPr>
            <p:cNvPr id="176" name="Elipse 175"/>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77" name="CuadroTexto 176"/>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a:solidFill>
                    <a:schemeClr val="bg1"/>
                  </a:solidFill>
                  <a:latin typeface="Arial"/>
                  <a:cs typeface="Arial"/>
                </a:rPr>
                <a:t>6</a:t>
              </a:r>
            </a:p>
          </p:txBody>
        </p:sp>
      </p:grpSp>
      <p:sp>
        <p:nvSpPr>
          <p:cNvPr id="178" name="Llamada ovalada 177"/>
          <p:cNvSpPr/>
          <p:nvPr/>
        </p:nvSpPr>
        <p:spPr>
          <a:xfrm>
            <a:off x="1673853" y="3773531"/>
            <a:ext cx="2970686" cy="1845552"/>
          </a:xfrm>
          <a:prstGeom prst="wedgeEllipseCallout">
            <a:avLst>
              <a:gd name="adj1" fmla="val -45285"/>
              <a:gd name="adj2" fmla="val 12196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600" dirty="0" smtClean="0">
                <a:solidFill>
                  <a:schemeClr val="accent6">
                    <a:lumMod val="75000"/>
                  </a:schemeClr>
                </a:solidFill>
                <a:latin typeface="Arial"/>
                <a:cs typeface="Arial"/>
              </a:rPr>
              <a:t>Una vez descrito el flujo de trabajo, aprenderemos con detalle cómo proceder en cada paso</a:t>
            </a:r>
            <a:endParaRPr lang="es-ES" sz="1600" dirty="0">
              <a:solidFill>
                <a:schemeClr val="accent6">
                  <a:lumMod val="75000"/>
                </a:schemeClr>
              </a:solidFill>
              <a:latin typeface="Arial"/>
              <a:cs typeface="Arial"/>
            </a:endParaRPr>
          </a:p>
        </p:txBody>
      </p:sp>
      <p:grpSp>
        <p:nvGrpSpPr>
          <p:cNvPr id="86" name="Agrupar 85"/>
          <p:cNvGrpSpPr/>
          <p:nvPr/>
        </p:nvGrpSpPr>
        <p:grpSpPr>
          <a:xfrm>
            <a:off x="4415479" y="5218492"/>
            <a:ext cx="2112976" cy="756400"/>
            <a:chOff x="4415479" y="5218492"/>
            <a:chExt cx="2112976" cy="756400"/>
          </a:xfrm>
        </p:grpSpPr>
        <p:grpSp>
          <p:nvGrpSpPr>
            <p:cNvPr id="179" name="Agrupar 178"/>
            <p:cNvGrpSpPr/>
            <p:nvPr/>
          </p:nvGrpSpPr>
          <p:grpSpPr>
            <a:xfrm>
              <a:off x="6168649" y="5218492"/>
              <a:ext cx="250916" cy="250916"/>
              <a:chOff x="5581464" y="4190410"/>
              <a:chExt cx="250916" cy="250916"/>
            </a:xfrm>
          </p:grpSpPr>
          <p:sp>
            <p:nvSpPr>
              <p:cNvPr id="190" name="Elipse 189"/>
              <p:cNvSpPr/>
              <p:nvPr/>
            </p:nvSpPr>
            <p:spPr>
              <a:xfrm>
                <a:off x="5581464" y="4190410"/>
                <a:ext cx="250916" cy="250916"/>
              </a:xfrm>
              <a:prstGeom prst="ellipse">
                <a:avLst/>
              </a:prstGeom>
              <a:solidFill>
                <a:srgbClr val="9C3F9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92" name="CuadroTexto 191"/>
              <p:cNvSpPr txBox="1"/>
              <p:nvPr/>
            </p:nvSpPr>
            <p:spPr>
              <a:xfrm>
                <a:off x="5581510" y="4208146"/>
                <a:ext cx="250825" cy="215444"/>
              </a:xfrm>
              <a:prstGeom prst="rect">
                <a:avLst/>
              </a:prstGeom>
              <a:noFill/>
            </p:spPr>
            <p:txBody>
              <a:bodyPr wrap="square" lIns="0" tIns="0" rIns="0" bIns="0" rtlCol="0">
                <a:spAutoFit/>
              </a:bodyPr>
              <a:lstStyle/>
              <a:p>
                <a:pPr algn="ctr"/>
                <a:r>
                  <a:rPr lang="es-ES" sz="1400" dirty="0">
                    <a:solidFill>
                      <a:schemeClr val="bg1"/>
                    </a:solidFill>
                    <a:latin typeface="Arial"/>
                    <a:cs typeface="Arial"/>
                  </a:rPr>
                  <a:t>0</a:t>
                </a:r>
              </a:p>
            </p:txBody>
          </p:sp>
        </p:grpSp>
        <p:sp>
          <p:nvSpPr>
            <p:cNvPr id="83" name="CuadroTexto 82"/>
            <p:cNvSpPr txBox="1"/>
            <p:nvPr/>
          </p:nvSpPr>
          <p:spPr>
            <a:xfrm>
              <a:off x="4415479" y="5451672"/>
              <a:ext cx="2112976" cy="523220"/>
            </a:xfrm>
            <a:prstGeom prst="rect">
              <a:avLst/>
            </a:prstGeom>
            <a:solidFill>
              <a:srgbClr val="9C3F97"/>
            </a:solidFill>
            <a:ln>
              <a:noFill/>
            </a:ln>
          </p:spPr>
          <p:txBody>
            <a:bodyPr wrap="square" rtlCol="0">
              <a:spAutoFit/>
            </a:bodyPr>
            <a:lstStyle/>
            <a:p>
              <a:r>
                <a:rPr lang="es-ES" sz="1400" dirty="0" smtClean="0">
                  <a:solidFill>
                    <a:srgbClr val="FFFFFF"/>
                  </a:solidFill>
                  <a:latin typeface="Arial"/>
                  <a:cs typeface="Arial"/>
                </a:rPr>
                <a:t>Vistazo a la información aportada por el profesor</a:t>
              </a:r>
              <a:endParaRPr lang="es-ES" sz="1400" dirty="0">
                <a:solidFill>
                  <a:srgbClr val="FFFFFF"/>
                </a:solidFill>
                <a:latin typeface="Arial"/>
                <a:cs typeface="Arial"/>
              </a:endParaRPr>
            </a:p>
          </p:txBody>
        </p:sp>
      </p:grpSp>
    </p:spTree>
    <p:extLst>
      <p:ext uri="{BB962C8B-B14F-4D97-AF65-F5344CB8AC3E}">
        <p14:creationId xmlns:p14="http://schemas.microsoft.com/office/powerpoint/2010/main" val="32749831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0</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Vistazo a la información aportada por el profesor</a:t>
            </a:r>
            <a:endParaRPr lang="es-ES" b="1" dirty="0">
              <a:solidFill>
                <a:srgbClr val="FFFFFF"/>
              </a:solidFill>
            </a:endParaRPr>
          </a:p>
        </p:txBody>
      </p:sp>
      <p:sp>
        <p:nvSpPr>
          <p:cNvPr id="6" name="CuadroTexto 5"/>
          <p:cNvSpPr txBox="1"/>
          <p:nvPr/>
        </p:nvSpPr>
        <p:spPr>
          <a:xfrm>
            <a:off x="948167" y="1123368"/>
            <a:ext cx="7898678" cy="615553"/>
          </a:xfrm>
          <a:prstGeom prst="rect">
            <a:avLst/>
          </a:prstGeom>
          <a:noFill/>
        </p:spPr>
        <p:txBody>
          <a:bodyPr wrap="square" rtlCol="0">
            <a:spAutoFit/>
          </a:bodyPr>
          <a:lstStyle/>
          <a:p>
            <a:r>
              <a:rPr lang="es-ES" sz="2000" dirty="0" smtClean="0">
                <a:solidFill>
                  <a:srgbClr val="9C3F97"/>
                </a:solidFill>
              </a:rPr>
              <a:t>Una vez descomprimido el archivo .ZIP verás lo siguiente</a:t>
            </a:r>
            <a:r>
              <a:rPr lang="es-ES" sz="1400" dirty="0" smtClean="0">
                <a:solidFill>
                  <a:srgbClr val="9C3F97"/>
                </a:solidFill>
              </a:rPr>
              <a:t> (por favor, no descomprimas el </a:t>
            </a:r>
            <a:r>
              <a:rPr lang="es-ES" sz="1400" dirty="0" err="1" smtClean="0">
                <a:solidFill>
                  <a:srgbClr val="9C3F97"/>
                </a:solidFill>
              </a:rPr>
              <a:t>zip</a:t>
            </a:r>
            <a:r>
              <a:rPr lang="es-ES" sz="1400" dirty="0" smtClean="0">
                <a:solidFill>
                  <a:srgbClr val="9C3F97"/>
                </a:solidFill>
              </a:rPr>
              <a:t> en el escritorio de Windows. Hazlo en tu carpeta personal)</a:t>
            </a:r>
            <a:endParaRPr lang="es-ES" sz="1400" dirty="0">
              <a:solidFill>
                <a:srgbClr val="9C3F97"/>
              </a:solidFill>
            </a:endParaRPr>
          </a:p>
        </p:txBody>
      </p:sp>
      <p:pic>
        <p:nvPicPr>
          <p:cNvPr id="7" name="Imagen 6" descr="Screen Shot 2019-09-29 at 10.27.5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167" y="2120651"/>
            <a:ext cx="2438400" cy="1816100"/>
          </a:xfrm>
          <a:prstGeom prst="rect">
            <a:avLst/>
          </a:prstGeom>
          <a:ln w="57150" cmpd="sng">
            <a:solidFill>
              <a:srgbClr val="9C3F97"/>
            </a:solidFill>
          </a:ln>
        </p:spPr>
      </p:pic>
      <p:pic>
        <p:nvPicPr>
          <p:cNvPr id="9" name="Imagen 8" descr="Screen Shot 2019-09-29 at 10.28.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5277" y="2120651"/>
            <a:ext cx="1727200" cy="1816100"/>
          </a:xfrm>
          <a:prstGeom prst="rect">
            <a:avLst/>
          </a:prstGeom>
          <a:ln w="57150" cmpd="sng">
            <a:solidFill>
              <a:srgbClr val="9C3F97"/>
            </a:solidFill>
          </a:ln>
        </p:spPr>
      </p:pic>
      <p:grpSp>
        <p:nvGrpSpPr>
          <p:cNvPr id="41" name="Agrupar 40"/>
          <p:cNvGrpSpPr/>
          <p:nvPr/>
        </p:nvGrpSpPr>
        <p:grpSpPr>
          <a:xfrm>
            <a:off x="893018" y="4250660"/>
            <a:ext cx="3822998" cy="2470742"/>
            <a:chOff x="893018" y="4250660"/>
            <a:chExt cx="3822998" cy="2470742"/>
          </a:xfrm>
        </p:grpSpPr>
        <p:pic>
          <p:nvPicPr>
            <p:cNvPr id="32" name="Imagen 31" descr="Screen Shot 2019-09-30 at 23.12.23.png"/>
            <p:cNvPicPr>
              <a:picLocks noChangeAspect="1"/>
            </p:cNvPicPr>
            <p:nvPr/>
          </p:nvPicPr>
          <p:blipFill rotWithShape="1">
            <a:blip r:embed="rId4">
              <a:extLst>
                <a:ext uri="{28A0092B-C50C-407E-A947-70E740481C1C}">
                  <a14:useLocalDpi xmlns:a14="http://schemas.microsoft.com/office/drawing/2010/main" val="0"/>
                </a:ext>
              </a:extLst>
            </a:blip>
            <a:srcRect b="42207"/>
            <a:stretch/>
          </p:blipFill>
          <p:spPr>
            <a:xfrm>
              <a:off x="1120549" y="4250660"/>
              <a:ext cx="3496080" cy="1911600"/>
            </a:xfrm>
            <a:prstGeom prst="rect">
              <a:avLst/>
            </a:prstGeom>
            <a:noFill/>
            <a:ln w="19050" cmpd="sng">
              <a:solidFill>
                <a:srgbClr val="9C3F97"/>
              </a:solidFill>
            </a:ln>
          </p:spPr>
        </p:pic>
        <p:sp>
          <p:nvSpPr>
            <p:cNvPr id="12" name="CuadroTexto 11"/>
            <p:cNvSpPr txBox="1"/>
            <p:nvPr/>
          </p:nvSpPr>
          <p:spPr>
            <a:xfrm>
              <a:off x="893018" y="6259737"/>
              <a:ext cx="3822998" cy="461665"/>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Tabla de atributos. Un registro por cada polígono. Contiene información temática de cada polígono.</a:t>
              </a:r>
              <a:endParaRPr lang="es-ES" sz="1200" dirty="0"/>
            </a:p>
          </p:txBody>
        </p:sp>
      </p:grpSp>
      <p:grpSp>
        <p:nvGrpSpPr>
          <p:cNvPr id="42" name="Agrupar 41"/>
          <p:cNvGrpSpPr/>
          <p:nvPr/>
        </p:nvGrpSpPr>
        <p:grpSpPr>
          <a:xfrm>
            <a:off x="6022746" y="4251739"/>
            <a:ext cx="2697806" cy="2469663"/>
            <a:chOff x="6022746" y="4251739"/>
            <a:chExt cx="2697806" cy="2469663"/>
          </a:xfrm>
        </p:grpSpPr>
        <p:pic>
          <p:nvPicPr>
            <p:cNvPr id="13" name="Imagen 12" descr="Screen Shot 2019-09-30 at 12.26.1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746" y="4251739"/>
              <a:ext cx="2697806" cy="1910521"/>
            </a:xfrm>
            <a:prstGeom prst="rect">
              <a:avLst/>
            </a:prstGeom>
            <a:noFill/>
            <a:ln w="19050" cmpd="sng">
              <a:solidFill>
                <a:srgbClr val="9C3F97"/>
              </a:solidFill>
            </a:ln>
          </p:spPr>
        </p:pic>
        <p:sp>
          <p:nvSpPr>
            <p:cNvPr id="14" name="CuadroTexto 13"/>
            <p:cNvSpPr txBox="1"/>
            <p:nvPr/>
          </p:nvSpPr>
          <p:spPr>
            <a:xfrm>
              <a:off x="6243467" y="6259737"/>
              <a:ext cx="2125982" cy="461665"/>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Delimitación geográfica de biomas. Polígonos</a:t>
              </a:r>
              <a:endParaRPr lang="es-ES" sz="1200" dirty="0"/>
            </a:p>
          </p:txBody>
        </p:sp>
      </p:grpSp>
      <p:grpSp>
        <p:nvGrpSpPr>
          <p:cNvPr id="22" name="Agrupar 21"/>
          <p:cNvGrpSpPr/>
          <p:nvPr/>
        </p:nvGrpSpPr>
        <p:grpSpPr>
          <a:xfrm>
            <a:off x="5102087" y="3082925"/>
            <a:ext cx="2269562" cy="1168814"/>
            <a:chOff x="5102087" y="3082925"/>
            <a:chExt cx="2269562" cy="1168814"/>
          </a:xfrm>
        </p:grpSpPr>
        <p:sp>
          <p:nvSpPr>
            <p:cNvPr id="15" name="Rectángulo 14"/>
            <p:cNvSpPr/>
            <p:nvPr/>
          </p:nvSpPr>
          <p:spPr>
            <a:xfrm>
              <a:off x="5102087" y="3082925"/>
              <a:ext cx="1733826"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8" name="Conector recto de flecha 17"/>
            <p:cNvCxnSpPr>
              <a:stCxn id="15" idx="3"/>
              <a:endCxn id="13" idx="0"/>
            </p:cNvCxnSpPr>
            <p:nvPr/>
          </p:nvCxnSpPr>
          <p:spPr>
            <a:xfrm>
              <a:off x="6835913" y="3244505"/>
              <a:ext cx="535736" cy="1007234"/>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21" name="Agrupar 20"/>
          <p:cNvGrpSpPr/>
          <p:nvPr/>
        </p:nvGrpSpPr>
        <p:grpSpPr>
          <a:xfrm>
            <a:off x="4218611" y="2564904"/>
            <a:ext cx="2617302" cy="1686835"/>
            <a:chOff x="4218611" y="2564904"/>
            <a:chExt cx="2617302" cy="1686835"/>
          </a:xfrm>
        </p:grpSpPr>
        <p:sp>
          <p:nvSpPr>
            <p:cNvPr id="16" name="Rectángulo 15"/>
            <p:cNvSpPr/>
            <p:nvPr/>
          </p:nvSpPr>
          <p:spPr>
            <a:xfrm>
              <a:off x="5102087" y="2564904"/>
              <a:ext cx="1733826"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20" name="Conector recto de flecha 19"/>
            <p:cNvCxnSpPr>
              <a:stCxn id="16" idx="1"/>
            </p:cNvCxnSpPr>
            <p:nvPr/>
          </p:nvCxnSpPr>
          <p:spPr>
            <a:xfrm flipH="1">
              <a:off x="4218611" y="2726484"/>
              <a:ext cx="883476" cy="1525255"/>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sp>
        <p:nvSpPr>
          <p:cNvPr id="25" name="Rectángulo 24"/>
          <p:cNvSpPr/>
          <p:nvPr/>
        </p:nvSpPr>
        <p:spPr>
          <a:xfrm>
            <a:off x="1078923" y="2522595"/>
            <a:ext cx="2466042"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nvGrpSpPr>
          <p:cNvPr id="31" name="Agrupar 30"/>
          <p:cNvGrpSpPr/>
          <p:nvPr/>
        </p:nvGrpSpPr>
        <p:grpSpPr>
          <a:xfrm>
            <a:off x="3544965" y="2120651"/>
            <a:ext cx="1400312" cy="830997"/>
            <a:chOff x="3544965" y="2120651"/>
            <a:chExt cx="1400312" cy="830997"/>
          </a:xfrm>
        </p:grpSpPr>
        <p:cxnSp>
          <p:nvCxnSpPr>
            <p:cNvPr id="27" name="Conector recto de flecha 26"/>
            <p:cNvCxnSpPr>
              <a:stCxn id="25" idx="3"/>
            </p:cNvCxnSpPr>
            <p:nvPr/>
          </p:nvCxnSpPr>
          <p:spPr>
            <a:xfrm>
              <a:off x="3544965" y="2684175"/>
              <a:ext cx="1400312" cy="0"/>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8" name="CuadroTexto 7"/>
            <p:cNvSpPr txBox="1"/>
            <p:nvPr/>
          </p:nvSpPr>
          <p:spPr>
            <a:xfrm>
              <a:off x="3643390" y="2120651"/>
              <a:ext cx="995285" cy="830997"/>
            </a:xfrm>
            <a:prstGeom prst="rect">
              <a:avLst/>
            </a:prstGeom>
            <a:solidFill>
              <a:schemeClr val="accent1">
                <a:lumMod val="40000"/>
                <a:lumOff val="60000"/>
              </a:schemeClr>
            </a:solidFill>
          </p:spPr>
          <p:txBody>
            <a:bodyPr wrap="square" rtlCol="0">
              <a:spAutoFit/>
            </a:bodyPr>
            <a:lstStyle>
              <a:defPPr>
                <a:defRPr lang="es-ES"/>
              </a:defPPr>
              <a:lvl1pPr>
                <a:defRPr sz="2000">
                  <a:solidFill>
                    <a:srgbClr val="9C3F97"/>
                  </a:solidFill>
                </a:defRPr>
              </a:lvl1pPr>
            </a:lstStyle>
            <a:p>
              <a:pPr algn="ctr"/>
              <a:r>
                <a:rPr lang="es-ES" sz="1200" dirty="0"/>
                <a:t>Carpeta con un mapa de distribución de biomas</a:t>
              </a:r>
            </a:p>
          </p:txBody>
        </p:sp>
      </p:grpSp>
      <p:grpSp>
        <p:nvGrpSpPr>
          <p:cNvPr id="37" name="Agrupar 36"/>
          <p:cNvGrpSpPr/>
          <p:nvPr/>
        </p:nvGrpSpPr>
        <p:grpSpPr>
          <a:xfrm>
            <a:off x="1056715" y="4322233"/>
            <a:ext cx="6361577" cy="775654"/>
            <a:chOff x="1056715" y="4322233"/>
            <a:chExt cx="6361577" cy="775654"/>
          </a:xfrm>
        </p:grpSpPr>
        <p:sp>
          <p:nvSpPr>
            <p:cNvPr id="33" name="Forma libre 32"/>
            <p:cNvSpPr/>
            <p:nvPr/>
          </p:nvSpPr>
          <p:spPr>
            <a:xfrm>
              <a:off x="7260167" y="4322233"/>
              <a:ext cx="158125" cy="144172"/>
            </a:xfrm>
            <a:custGeom>
              <a:avLst/>
              <a:gdLst>
                <a:gd name="connsiteX0" fmla="*/ 67733 w 158125"/>
                <a:gd name="connsiteY0" fmla="*/ 21167 h 144172"/>
                <a:gd name="connsiteX1" fmla="*/ 67733 w 158125"/>
                <a:gd name="connsiteY1" fmla="*/ 21167 h 144172"/>
                <a:gd name="connsiteX2" fmla="*/ 21166 w 158125"/>
                <a:gd name="connsiteY2" fmla="*/ 46567 h 144172"/>
                <a:gd name="connsiteX3" fmla="*/ 0 w 158125"/>
                <a:gd name="connsiteY3" fmla="*/ 63500 h 144172"/>
                <a:gd name="connsiteX4" fmla="*/ 4233 w 158125"/>
                <a:gd name="connsiteY4" fmla="*/ 105834 h 144172"/>
                <a:gd name="connsiteX5" fmla="*/ 8466 w 158125"/>
                <a:gd name="connsiteY5" fmla="*/ 118534 h 144172"/>
                <a:gd name="connsiteX6" fmla="*/ 21166 w 158125"/>
                <a:gd name="connsiteY6" fmla="*/ 127000 h 144172"/>
                <a:gd name="connsiteX7" fmla="*/ 42333 w 158125"/>
                <a:gd name="connsiteY7" fmla="*/ 143934 h 144172"/>
                <a:gd name="connsiteX8" fmla="*/ 55033 w 158125"/>
                <a:gd name="connsiteY8" fmla="*/ 135467 h 144172"/>
                <a:gd name="connsiteX9" fmla="*/ 63500 w 158125"/>
                <a:gd name="connsiteY9" fmla="*/ 122767 h 144172"/>
                <a:gd name="connsiteX10" fmla="*/ 67733 w 158125"/>
                <a:gd name="connsiteY10" fmla="*/ 110067 h 144172"/>
                <a:gd name="connsiteX11" fmla="*/ 80433 w 158125"/>
                <a:gd name="connsiteY11" fmla="*/ 105834 h 144172"/>
                <a:gd name="connsiteX12" fmla="*/ 110066 w 158125"/>
                <a:gd name="connsiteY12" fmla="*/ 110067 h 144172"/>
                <a:gd name="connsiteX13" fmla="*/ 122766 w 158125"/>
                <a:gd name="connsiteY13" fmla="*/ 118534 h 144172"/>
                <a:gd name="connsiteX14" fmla="*/ 131233 w 158125"/>
                <a:gd name="connsiteY14" fmla="*/ 105834 h 144172"/>
                <a:gd name="connsiteX15" fmla="*/ 122766 w 158125"/>
                <a:gd name="connsiteY15" fmla="*/ 80434 h 144172"/>
                <a:gd name="connsiteX16" fmla="*/ 152400 w 158125"/>
                <a:gd name="connsiteY16" fmla="*/ 46567 h 144172"/>
                <a:gd name="connsiteX17" fmla="*/ 152400 w 158125"/>
                <a:gd name="connsiteY17" fmla="*/ 4234 h 144172"/>
                <a:gd name="connsiteX18" fmla="*/ 139700 w 158125"/>
                <a:gd name="connsiteY18" fmla="*/ 0 h 144172"/>
                <a:gd name="connsiteX19" fmla="*/ 122766 w 158125"/>
                <a:gd name="connsiteY19" fmla="*/ 4234 h 144172"/>
                <a:gd name="connsiteX20" fmla="*/ 110066 w 158125"/>
                <a:gd name="connsiteY20" fmla="*/ 12700 h 144172"/>
                <a:gd name="connsiteX21" fmla="*/ 67733 w 158125"/>
                <a:gd name="connsiteY21" fmla="*/ 21167 h 14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125" h="144172">
                  <a:moveTo>
                    <a:pt x="67733" y="21167"/>
                  </a:moveTo>
                  <a:lnTo>
                    <a:pt x="67733" y="21167"/>
                  </a:lnTo>
                  <a:cubicBezTo>
                    <a:pt x="67683" y="21192"/>
                    <a:pt x="28901" y="38832"/>
                    <a:pt x="21166" y="46567"/>
                  </a:cubicBezTo>
                  <a:cubicBezTo>
                    <a:pt x="2019" y="65715"/>
                    <a:pt x="24724" y="55259"/>
                    <a:pt x="0" y="63500"/>
                  </a:cubicBezTo>
                  <a:cubicBezTo>
                    <a:pt x="1411" y="77611"/>
                    <a:pt x="2077" y="91817"/>
                    <a:pt x="4233" y="105834"/>
                  </a:cubicBezTo>
                  <a:cubicBezTo>
                    <a:pt x="4911" y="110244"/>
                    <a:pt x="5678" y="115050"/>
                    <a:pt x="8466" y="118534"/>
                  </a:cubicBezTo>
                  <a:cubicBezTo>
                    <a:pt x="11644" y="122507"/>
                    <a:pt x="16933" y="124178"/>
                    <a:pt x="21166" y="127000"/>
                  </a:cubicBezTo>
                  <a:cubicBezTo>
                    <a:pt x="26113" y="134420"/>
                    <a:pt x="30065" y="145979"/>
                    <a:pt x="42333" y="143934"/>
                  </a:cubicBezTo>
                  <a:cubicBezTo>
                    <a:pt x="47352" y="143098"/>
                    <a:pt x="50800" y="138289"/>
                    <a:pt x="55033" y="135467"/>
                  </a:cubicBezTo>
                  <a:cubicBezTo>
                    <a:pt x="57855" y="131234"/>
                    <a:pt x="61225" y="127318"/>
                    <a:pt x="63500" y="122767"/>
                  </a:cubicBezTo>
                  <a:cubicBezTo>
                    <a:pt x="65496" y="118776"/>
                    <a:pt x="64578" y="113222"/>
                    <a:pt x="67733" y="110067"/>
                  </a:cubicBezTo>
                  <a:cubicBezTo>
                    <a:pt x="70888" y="106912"/>
                    <a:pt x="76200" y="107245"/>
                    <a:pt x="80433" y="105834"/>
                  </a:cubicBezTo>
                  <a:cubicBezTo>
                    <a:pt x="90311" y="107245"/>
                    <a:pt x="100509" y="107200"/>
                    <a:pt x="110066" y="110067"/>
                  </a:cubicBezTo>
                  <a:cubicBezTo>
                    <a:pt x="114939" y="111529"/>
                    <a:pt x="117777" y="119532"/>
                    <a:pt x="122766" y="118534"/>
                  </a:cubicBezTo>
                  <a:cubicBezTo>
                    <a:pt x="127755" y="117536"/>
                    <a:pt x="128411" y="110067"/>
                    <a:pt x="131233" y="105834"/>
                  </a:cubicBezTo>
                  <a:cubicBezTo>
                    <a:pt x="128411" y="97367"/>
                    <a:pt x="117815" y="87860"/>
                    <a:pt x="122766" y="80434"/>
                  </a:cubicBezTo>
                  <a:cubicBezTo>
                    <a:pt x="142522" y="50801"/>
                    <a:pt x="131233" y="60679"/>
                    <a:pt x="152400" y="46567"/>
                  </a:cubicBezTo>
                  <a:cubicBezTo>
                    <a:pt x="157613" y="30927"/>
                    <a:pt x="162128" y="23691"/>
                    <a:pt x="152400" y="4234"/>
                  </a:cubicBezTo>
                  <a:cubicBezTo>
                    <a:pt x="150404" y="243"/>
                    <a:pt x="143933" y="1411"/>
                    <a:pt x="139700" y="0"/>
                  </a:cubicBezTo>
                  <a:cubicBezTo>
                    <a:pt x="134055" y="1411"/>
                    <a:pt x="128114" y="1942"/>
                    <a:pt x="122766" y="4234"/>
                  </a:cubicBezTo>
                  <a:cubicBezTo>
                    <a:pt x="118090" y="6238"/>
                    <a:pt x="114830" y="10914"/>
                    <a:pt x="110066" y="12700"/>
                  </a:cubicBezTo>
                  <a:cubicBezTo>
                    <a:pt x="95823" y="18041"/>
                    <a:pt x="74789" y="19756"/>
                    <a:pt x="67733" y="21167"/>
                  </a:cubicBezTo>
                  <a:close/>
                </a:path>
              </a:pathLst>
            </a:custGeom>
            <a:noFill/>
            <a:ln>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p:cNvSpPr/>
            <p:nvPr/>
          </p:nvSpPr>
          <p:spPr>
            <a:xfrm>
              <a:off x="1056715" y="4774728"/>
              <a:ext cx="3752351"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36" name="Conector recto de flecha 35"/>
            <p:cNvCxnSpPr>
              <a:stCxn id="34" idx="3"/>
              <a:endCxn id="33" idx="4"/>
            </p:cNvCxnSpPr>
            <p:nvPr/>
          </p:nvCxnSpPr>
          <p:spPr>
            <a:xfrm flipV="1">
              <a:off x="4809066" y="4428067"/>
              <a:ext cx="2455334" cy="508241"/>
            </a:xfrm>
            <a:prstGeom prst="straightConnector1">
              <a:avLst/>
            </a:prstGeom>
            <a:ln>
              <a:solidFill>
                <a:srgbClr val="9C3F97"/>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40" name="Agrupar 39"/>
          <p:cNvGrpSpPr/>
          <p:nvPr/>
        </p:nvGrpSpPr>
        <p:grpSpPr>
          <a:xfrm>
            <a:off x="6671493" y="2120651"/>
            <a:ext cx="2395202" cy="1384995"/>
            <a:chOff x="6671493" y="2120651"/>
            <a:chExt cx="2395202" cy="1384995"/>
          </a:xfrm>
        </p:grpSpPr>
        <p:sp>
          <p:nvSpPr>
            <p:cNvPr id="10" name="CuadroTexto 9"/>
            <p:cNvSpPr txBox="1"/>
            <p:nvPr/>
          </p:nvSpPr>
          <p:spPr>
            <a:xfrm>
              <a:off x="6940713" y="2120651"/>
              <a:ext cx="2125982" cy="1384995"/>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4 archivos con el mismo nombre y distintas extensiones. Es una capa vectorial que contiene la distribución espacial de los biomas. Este formato se llama </a:t>
              </a:r>
              <a:r>
                <a:rPr lang="es-ES" sz="1200" b="1" dirty="0" err="1" smtClean="0"/>
                <a:t>shapefile</a:t>
              </a:r>
              <a:endParaRPr lang="es-ES" sz="1200" dirty="0"/>
            </a:p>
          </p:txBody>
        </p:sp>
        <p:cxnSp>
          <p:nvCxnSpPr>
            <p:cNvPr id="38" name="Conector recto de flecha 37"/>
            <p:cNvCxnSpPr/>
            <p:nvPr/>
          </p:nvCxnSpPr>
          <p:spPr>
            <a:xfrm>
              <a:off x="6671493" y="2361705"/>
              <a:ext cx="484681" cy="0"/>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95057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Agrupar 12"/>
          <p:cNvGrpSpPr/>
          <p:nvPr/>
        </p:nvGrpSpPr>
        <p:grpSpPr>
          <a:xfrm>
            <a:off x="5038256" y="2118485"/>
            <a:ext cx="2579142" cy="1548088"/>
            <a:chOff x="5038256" y="2118485"/>
            <a:chExt cx="2579142" cy="1548088"/>
          </a:xfrm>
        </p:grpSpPr>
        <p:pic>
          <p:nvPicPr>
            <p:cNvPr id="9" name="Imagen 8" descr="Screen Shot 2019-10-01 at 19.08.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4140" y="2118485"/>
              <a:ext cx="2432614" cy="1259235"/>
            </a:xfrm>
            <a:prstGeom prst="rect">
              <a:avLst/>
            </a:prstGeom>
            <a:ln w="57150" cmpd="sng">
              <a:solidFill>
                <a:srgbClr val="9C3F97"/>
              </a:solidFill>
            </a:ln>
          </p:spPr>
        </p:pic>
        <p:sp>
          <p:nvSpPr>
            <p:cNvPr id="10" name="CuadroTexto 9"/>
            <p:cNvSpPr txBox="1"/>
            <p:nvPr/>
          </p:nvSpPr>
          <p:spPr>
            <a:xfrm>
              <a:off x="5038256" y="3389574"/>
              <a:ext cx="2579142" cy="276999"/>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2 archivos </a:t>
              </a:r>
              <a:r>
                <a:rPr lang="es-ES" sz="1200" dirty="0" err="1" smtClean="0"/>
                <a:t>raster</a:t>
              </a:r>
              <a:r>
                <a:rPr lang="es-ES" sz="1200" dirty="0" smtClean="0"/>
                <a:t> en formato TIFF</a:t>
              </a:r>
              <a:endParaRPr lang="es-ES" sz="1200" dirty="0"/>
            </a:p>
          </p:txBody>
        </p:sp>
      </p:grpSp>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0</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Vistazo a la información aportada por el profesor</a:t>
            </a:r>
            <a:endParaRPr lang="es-ES" b="1" dirty="0">
              <a:solidFill>
                <a:srgbClr val="FFFFFF"/>
              </a:solidFill>
            </a:endParaRPr>
          </a:p>
        </p:txBody>
      </p:sp>
      <p:sp>
        <p:nvSpPr>
          <p:cNvPr id="6" name="CuadroTexto 5"/>
          <p:cNvSpPr txBox="1"/>
          <p:nvPr/>
        </p:nvSpPr>
        <p:spPr>
          <a:xfrm>
            <a:off x="948167" y="1123368"/>
            <a:ext cx="7898678" cy="615553"/>
          </a:xfrm>
          <a:prstGeom prst="rect">
            <a:avLst/>
          </a:prstGeom>
          <a:noFill/>
        </p:spPr>
        <p:txBody>
          <a:bodyPr wrap="square" rtlCol="0">
            <a:spAutoFit/>
          </a:bodyPr>
          <a:lstStyle/>
          <a:p>
            <a:r>
              <a:rPr lang="es-ES" sz="2000" dirty="0" smtClean="0">
                <a:solidFill>
                  <a:srgbClr val="9C3F97"/>
                </a:solidFill>
              </a:rPr>
              <a:t>Una vez descomprimido el archivo .ZIP verás lo siguiente</a:t>
            </a:r>
            <a:r>
              <a:rPr lang="es-ES" sz="1400" dirty="0" smtClean="0">
                <a:solidFill>
                  <a:srgbClr val="9C3F97"/>
                </a:solidFill>
              </a:rPr>
              <a:t> (por favor, no descomprimas el </a:t>
            </a:r>
            <a:r>
              <a:rPr lang="es-ES" sz="1400" dirty="0" err="1" smtClean="0">
                <a:solidFill>
                  <a:srgbClr val="9C3F97"/>
                </a:solidFill>
              </a:rPr>
              <a:t>zip</a:t>
            </a:r>
            <a:r>
              <a:rPr lang="es-ES" sz="1400" dirty="0" smtClean="0">
                <a:solidFill>
                  <a:srgbClr val="9C3F97"/>
                </a:solidFill>
              </a:rPr>
              <a:t> en el escritorio de Windows. Hazlo en tu carpeta personal)</a:t>
            </a:r>
            <a:endParaRPr lang="es-ES" sz="1400" dirty="0">
              <a:solidFill>
                <a:srgbClr val="9C3F97"/>
              </a:solidFill>
            </a:endParaRPr>
          </a:p>
        </p:txBody>
      </p:sp>
      <p:pic>
        <p:nvPicPr>
          <p:cNvPr id="7" name="Imagen 6" descr="Screen Shot 2019-09-29 at 10.27.5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167" y="2120651"/>
            <a:ext cx="2438400" cy="1816100"/>
          </a:xfrm>
          <a:prstGeom prst="rect">
            <a:avLst/>
          </a:prstGeom>
          <a:ln w="57150" cmpd="sng">
            <a:solidFill>
              <a:srgbClr val="9C3F97"/>
            </a:solidFill>
          </a:ln>
        </p:spPr>
      </p:pic>
      <p:grpSp>
        <p:nvGrpSpPr>
          <p:cNvPr id="39" name="Agrupar 38"/>
          <p:cNvGrpSpPr/>
          <p:nvPr/>
        </p:nvGrpSpPr>
        <p:grpSpPr>
          <a:xfrm>
            <a:off x="5595547" y="4180243"/>
            <a:ext cx="3121254" cy="2725825"/>
            <a:chOff x="5595547" y="4180243"/>
            <a:chExt cx="3121254" cy="2725825"/>
          </a:xfrm>
        </p:grpSpPr>
        <p:pic>
          <p:nvPicPr>
            <p:cNvPr id="30" name="Imagen 29" descr="Screen Shot 2019-09-30 at 23.27.4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5547" y="4180243"/>
              <a:ext cx="3121254" cy="1982017"/>
            </a:xfrm>
            <a:prstGeom prst="rect">
              <a:avLst/>
            </a:prstGeom>
            <a:noFill/>
            <a:ln w="19050" cmpd="sng">
              <a:solidFill>
                <a:srgbClr val="9C3F97"/>
              </a:solidFill>
            </a:ln>
          </p:spPr>
        </p:pic>
        <p:sp>
          <p:nvSpPr>
            <p:cNvPr id="14" name="CuadroTexto 13"/>
            <p:cNvSpPr txBox="1"/>
            <p:nvPr/>
          </p:nvSpPr>
          <p:spPr>
            <a:xfrm>
              <a:off x="6243467" y="6259737"/>
              <a:ext cx="2125982" cy="646331"/>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Precipitación total anual (amarillo menos lluvia. Azul más lluvia)</a:t>
              </a:r>
              <a:endParaRPr lang="es-ES" sz="1200" dirty="0"/>
            </a:p>
          </p:txBody>
        </p:sp>
      </p:grpSp>
      <p:grpSp>
        <p:nvGrpSpPr>
          <p:cNvPr id="43" name="Agrupar 42"/>
          <p:cNvGrpSpPr/>
          <p:nvPr/>
        </p:nvGrpSpPr>
        <p:grpSpPr>
          <a:xfrm>
            <a:off x="4960972" y="2930941"/>
            <a:ext cx="3169440" cy="1320798"/>
            <a:chOff x="4960972" y="2930941"/>
            <a:chExt cx="3169440" cy="1320798"/>
          </a:xfrm>
        </p:grpSpPr>
        <p:sp>
          <p:nvSpPr>
            <p:cNvPr id="15" name="Rectángulo 14"/>
            <p:cNvSpPr/>
            <p:nvPr/>
          </p:nvSpPr>
          <p:spPr>
            <a:xfrm>
              <a:off x="4960972" y="2930941"/>
              <a:ext cx="3169440"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8" name="Conector recto de flecha 17"/>
            <p:cNvCxnSpPr>
              <a:stCxn id="15" idx="3"/>
            </p:cNvCxnSpPr>
            <p:nvPr/>
          </p:nvCxnSpPr>
          <p:spPr>
            <a:xfrm flipH="1">
              <a:off x="7371649" y="3092521"/>
              <a:ext cx="758763" cy="1159218"/>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45" name="Agrupar 44"/>
          <p:cNvGrpSpPr/>
          <p:nvPr/>
        </p:nvGrpSpPr>
        <p:grpSpPr>
          <a:xfrm>
            <a:off x="1078923" y="2458173"/>
            <a:ext cx="3693102" cy="1015663"/>
            <a:chOff x="1078923" y="2458173"/>
            <a:chExt cx="3693102" cy="1015663"/>
          </a:xfrm>
        </p:grpSpPr>
        <p:sp>
          <p:nvSpPr>
            <p:cNvPr id="25" name="Rectángulo 24"/>
            <p:cNvSpPr/>
            <p:nvPr/>
          </p:nvSpPr>
          <p:spPr>
            <a:xfrm>
              <a:off x="1078923" y="2792307"/>
              <a:ext cx="2466042"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27" name="Conector recto de flecha 26"/>
            <p:cNvCxnSpPr>
              <a:stCxn id="25" idx="3"/>
            </p:cNvCxnSpPr>
            <p:nvPr/>
          </p:nvCxnSpPr>
          <p:spPr>
            <a:xfrm>
              <a:off x="3544965" y="2953887"/>
              <a:ext cx="1227060" cy="0"/>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8" name="CuadroTexto 7"/>
            <p:cNvSpPr txBox="1"/>
            <p:nvPr/>
          </p:nvSpPr>
          <p:spPr>
            <a:xfrm>
              <a:off x="3643390" y="2458173"/>
              <a:ext cx="995285" cy="1015663"/>
            </a:xfrm>
            <a:prstGeom prst="rect">
              <a:avLst/>
            </a:prstGeom>
            <a:solidFill>
              <a:schemeClr val="accent1">
                <a:lumMod val="40000"/>
                <a:lumOff val="60000"/>
              </a:schemeClr>
            </a:solidFill>
          </p:spPr>
          <p:txBody>
            <a:bodyPr wrap="square" rtlCol="0">
              <a:spAutoFit/>
            </a:bodyPr>
            <a:lstStyle>
              <a:defPPr>
                <a:defRPr lang="es-ES"/>
              </a:defPPr>
              <a:lvl1pPr>
                <a:defRPr sz="2000">
                  <a:solidFill>
                    <a:srgbClr val="9C3F97"/>
                  </a:solidFill>
                </a:defRPr>
              </a:lvl1pPr>
            </a:lstStyle>
            <a:p>
              <a:pPr algn="ctr"/>
              <a:r>
                <a:rPr lang="es-ES" sz="1200" dirty="0"/>
                <a:t>Carpeta con </a:t>
              </a:r>
              <a:r>
                <a:rPr lang="es-ES" sz="1200" dirty="0" smtClean="0"/>
                <a:t>los mapas de temperatura y precipitación</a:t>
              </a:r>
              <a:endParaRPr lang="es-ES" sz="1200" dirty="0"/>
            </a:p>
          </p:txBody>
        </p:sp>
      </p:grpSp>
      <p:grpSp>
        <p:nvGrpSpPr>
          <p:cNvPr id="44" name="Agrupar 43"/>
          <p:cNvGrpSpPr/>
          <p:nvPr/>
        </p:nvGrpSpPr>
        <p:grpSpPr>
          <a:xfrm>
            <a:off x="4218613" y="2586616"/>
            <a:ext cx="3911799" cy="1686835"/>
            <a:chOff x="4218613" y="2586616"/>
            <a:chExt cx="3911799" cy="1686835"/>
          </a:xfrm>
        </p:grpSpPr>
        <p:sp>
          <p:nvSpPr>
            <p:cNvPr id="16" name="Rectángulo 15"/>
            <p:cNvSpPr/>
            <p:nvPr/>
          </p:nvSpPr>
          <p:spPr>
            <a:xfrm>
              <a:off x="4939035" y="2586616"/>
              <a:ext cx="3191377"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20" name="Conector recto de flecha 19"/>
            <p:cNvCxnSpPr>
              <a:stCxn id="16" idx="1"/>
            </p:cNvCxnSpPr>
            <p:nvPr/>
          </p:nvCxnSpPr>
          <p:spPr>
            <a:xfrm flipH="1">
              <a:off x="4218613" y="2748196"/>
              <a:ext cx="720422" cy="1525255"/>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35" name="Agrupar 34"/>
          <p:cNvGrpSpPr/>
          <p:nvPr/>
        </p:nvGrpSpPr>
        <p:grpSpPr>
          <a:xfrm>
            <a:off x="643353" y="4180244"/>
            <a:ext cx="3822998" cy="2356492"/>
            <a:chOff x="643353" y="4180244"/>
            <a:chExt cx="3822998" cy="2356492"/>
          </a:xfrm>
        </p:grpSpPr>
        <p:sp>
          <p:nvSpPr>
            <p:cNvPr id="12" name="CuadroTexto 11"/>
            <p:cNvSpPr txBox="1"/>
            <p:nvPr/>
          </p:nvSpPr>
          <p:spPr>
            <a:xfrm>
              <a:off x="643353" y="6259737"/>
              <a:ext cx="3822998" cy="276999"/>
            </a:xfrm>
            <a:prstGeom prst="rect">
              <a:avLst/>
            </a:prstGeom>
            <a:noFill/>
          </p:spPr>
          <p:txBody>
            <a:bodyPr wrap="square" rtlCol="0">
              <a:spAutoFit/>
            </a:bodyPr>
            <a:lstStyle>
              <a:defPPr>
                <a:defRPr lang="es-ES"/>
              </a:defPPr>
              <a:lvl1pPr>
                <a:defRPr sz="2000">
                  <a:solidFill>
                    <a:srgbClr val="9C3F97"/>
                  </a:solidFill>
                </a:defRPr>
              </a:lvl1pPr>
            </a:lstStyle>
            <a:p>
              <a:pPr algn="ctr"/>
              <a:r>
                <a:rPr lang="es-ES" sz="1200" dirty="0" smtClean="0"/>
                <a:t>Temperatura media anual (rojo: calor)</a:t>
              </a:r>
              <a:endParaRPr lang="es-ES" sz="1200" dirty="0"/>
            </a:p>
          </p:txBody>
        </p:sp>
        <p:pic>
          <p:nvPicPr>
            <p:cNvPr id="31" name="Imagen 30" descr="Screen Shot 2019-09-30 at 23.32.0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502" y="4180244"/>
              <a:ext cx="3043955" cy="1982016"/>
            </a:xfrm>
            <a:prstGeom prst="rect">
              <a:avLst/>
            </a:prstGeom>
            <a:noFill/>
            <a:ln w="19050" cmpd="sng">
              <a:solidFill>
                <a:srgbClr val="9C3F97"/>
              </a:solidFill>
            </a:ln>
          </p:spPr>
        </p:pic>
      </p:grpSp>
    </p:spTree>
    <p:extLst>
      <p:ext uri="{BB962C8B-B14F-4D97-AF65-F5344CB8AC3E}">
        <p14:creationId xmlns:p14="http://schemas.microsoft.com/office/powerpoint/2010/main" val="1777043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0</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Vistazo a la información aportada por el profesor</a:t>
            </a:r>
            <a:endParaRPr lang="es-ES" b="1" dirty="0">
              <a:solidFill>
                <a:srgbClr val="FFFFFF"/>
              </a:solidFill>
            </a:endParaRPr>
          </a:p>
        </p:txBody>
      </p:sp>
      <p:sp>
        <p:nvSpPr>
          <p:cNvPr id="6" name="CuadroTexto 5"/>
          <p:cNvSpPr txBox="1"/>
          <p:nvPr/>
        </p:nvSpPr>
        <p:spPr>
          <a:xfrm>
            <a:off x="948167" y="1123368"/>
            <a:ext cx="7898678" cy="615553"/>
          </a:xfrm>
          <a:prstGeom prst="rect">
            <a:avLst/>
          </a:prstGeom>
          <a:noFill/>
        </p:spPr>
        <p:txBody>
          <a:bodyPr wrap="square" rtlCol="0">
            <a:spAutoFit/>
          </a:bodyPr>
          <a:lstStyle/>
          <a:p>
            <a:r>
              <a:rPr lang="es-ES" sz="2000" dirty="0" smtClean="0">
                <a:solidFill>
                  <a:srgbClr val="9C3F97"/>
                </a:solidFill>
              </a:rPr>
              <a:t>Una vez descomprimido el archivo .ZIP verás lo siguiente</a:t>
            </a:r>
            <a:r>
              <a:rPr lang="es-ES" sz="1400" dirty="0" smtClean="0">
                <a:solidFill>
                  <a:srgbClr val="9C3F97"/>
                </a:solidFill>
              </a:rPr>
              <a:t> (por favor, no descomprimas el </a:t>
            </a:r>
            <a:r>
              <a:rPr lang="es-ES" sz="1400" dirty="0" err="1" smtClean="0">
                <a:solidFill>
                  <a:srgbClr val="9C3F97"/>
                </a:solidFill>
              </a:rPr>
              <a:t>zip</a:t>
            </a:r>
            <a:r>
              <a:rPr lang="es-ES" sz="1400" dirty="0" smtClean="0">
                <a:solidFill>
                  <a:srgbClr val="9C3F97"/>
                </a:solidFill>
              </a:rPr>
              <a:t> en el escritorio de Windows. Hazlo en tu carpeta personal)</a:t>
            </a:r>
            <a:endParaRPr lang="es-ES" sz="1400" dirty="0">
              <a:solidFill>
                <a:srgbClr val="9C3F97"/>
              </a:solidFill>
            </a:endParaRPr>
          </a:p>
        </p:txBody>
      </p:sp>
      <p:pic>
        <p:nvPicPr>
          <p:cNvPr id="7" name="Imagen 6" descr="Screen Shot 2019-09-29 at 10.27.5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167" y="2120651"/>
            <a:ext cx="2438400" cy="1816100"/>
          </a:xfrm>
          <a:prstGeom prst="rect">
            <a:avLst/>
          </a:prstGeom>
          <a:ln w="57150" cmpd="sng">
            <a:solidFill>
              <a:srgbClr val="9C3F97"/>
            </a:solidFill>
          </a:ln>
        </p:spPr>
      </p:pic>
      <p:grpSp>
        <p:nvGrpSpPr>
          <p:cNvPr id="17" name="Agrupar 16"/>
          <p:cNvGrpSpPr/>
          <p:nvPr/>
        </p:nvGrpSpPr>
        <p:grpSpPr>
          <a:xfrm>
            <a:off x="1078923" y="2200029"/>
            <a:ext cx="7138330" cy="1165125"/>
            <a:chOff x="1078923" y="2200029"/>
            <a:chExt cx="7138330" cy="1165125"/>
          </a:xfrm>
        </p:grpSpPr>
        <p:sp>
          <p:nvSpPr>
            <p:cNvPr id="8" name="CuadroTexto 7"/>
            <p:cNvSpPr txBox="1"/>
            <p:nvPr/>
          </p:nvSpPr>
          <p:spPr>
            <a:xfrm>
              <a:off x="5358484" y="2200029"/>
              <a:ext cx="2858769" cy="1015663"/>
            </a:xfrm>
            <a:prstGeom prst="rect">
              <a:avLst/>
            </a:prstGeom>
            <a:solidFill>
              <a:schemeClr val="accent1">
                <a:lumMod val="40000"/>
                <a:lumOff val="60000"/>
              </a:schemeClr>
            </a:solidFill>
          </p:spPr>
          <p:txBody>
            <a:bodyPr wrap="square" rtlCol="0">
              <a:spAutoFit/>
            </a:bodyPr>
            <a:lstStyle>
              <a:defPPr>
                <a:defRPr lang="es-ES"/>
              </a:defPPr>
              <a:lvl1pPr>
                <a:defRPr sz="2000">
                  <a:solidFill>
                    <a:srgbClr val="9C3F97"/>
                  </a:solidFill>
                </a:defRPr>
              </a:lvl1pPr>
            </a:lstStyle>
            <a:p>
              <a:pPr algn="ctr"/>
              <a:r>
                <a:rPr lang="es-ES" sz="1200" dirty="0" smtClean="0"/>
                <a:t>“Proyecto” de QGIS. Al abrirlo veremos la información cartográfica descrita anteriormente. Un proyecto permite visualizar y analizar la información geográfica contenida en otros archivos </a:t>
              </a:r>
              <a:endParaRPr lang="es-ES" sz="1200" dirty="0"/>
            </a:p>
          </p:txBody>
        </p:sp>
        <p:sp>
          <p:nvSpPr>
            <p:cNvPr id="25" name="Rectángulo 24"/>
            <p:cNvSpPr/>
            <p:nvPr/>
          </p:nvSpPr>
          <p:spPr>
            <a:xfrm>
              <a:off x="1078923" y="3041995"/>
              <a:ext cx="2466042"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27" name="Conector recto de flecha 26"/>
            <p:cNvCxnSpPr>
              <a:stCxn id="25" idx="3"/>
            </p:cNvCxnSpPr>
            <p:nvPr/>
          </p:nvCxnSpPr>
          <p:spPr>
            <a:xfrm flipV="1">
              <a:off x="3544965" y="2670468"/>
              <a:ext cx="1925967" cy="533107"/>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19" name="Agrupar 18"/>
          <p:cNvGrpSpPr/>
          <p:nvPr/>
        </p:nvGrpSpPr>
        <p:grpSpPr>
          <a:xfrm>
            <a:off x="1079353" y="3357235"/>
            <a:ext cx="7137900" cy="1432692"/>
            <a:chOff x="1079353" y="3357235"/>
            <a:chExt cx="7137900" cy="1432692"/>
          </a:xfrm>
        </p:grpSpPr>
        <p:sp>
          <p:nvSpPr>
            <p:cNvPr id="28" name="Rectángulo 27"/>
            <p:cNvSpPr/>
            <p:nvPr/>
          </p:nvSpPr>
          <p:spPr>
            <a:xfrm>
              <a:off x="1079353" y="3357235"/>
              <a:ext cx="2466042" cy="323159"/>
            </a:xfrm>
            <a:prstGeom prst="rect">
              <a:avLst/>
            </a:prstGeom>
            <a:noFill/>
            <a:ln w="19050"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29" name="Conector recto de flecha 28"/>
            <p:cNvCxnSpPr>
              <a:stCxn id="28" idx="3"/>
              <a:endCxn id="32" idx="1"/>
            </p:cNvCxnSpPr>
            <p:nvPr/>
          </p:nvCxnSpPr>
          <p:spPr>
            <a:xfrm>
              <a:off x="3545395" y="3518815"/>
              <a:ext cx="1813089" cy="947947"/>
            </a:xfrm>
            <a:prstGeom prst="straightConnector1">
              <a:avLst/>
            </a:prstGeom>
            <a:ln>
              <a:solidFill>
                <a:srgbClr val="9C3F97"/>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32" name="CuadroTexto 31"/>
            <p:cNvSpPr txBox="1"/>
            <p:nvPr/>
          </p:nvSpPr>
          <p:spPr>
            <a:xfrm>
              <a:off x="5358484" y="4143596"/>
              <a:ext cx="2858769" cy="646331"/>
            </a:xfrm>
            <a:prstGeom prst="rect">
              <a:avLst/>
            </a:prstGeom>
            <a:solidFill>
              <a:schemeClr val="accent1">
                <a:lumMod val="40000"/>
                <a:lumOff val="60000"/>
              </a:schemeClr>
            </a:solidFill>
          </p:spPr>
          <p:txBody>
            <a:bodyPr wrap="square" rtlCol="0">
              <a:spAutoFit/>
            </a:bodyPr>
            <a:lstStyle>
              <a:defPPr>
                <a:defRPr lang="es-ES"/>
              </a:defPPr>
              <a:lvl1pPr>
                <a:defRPr sz="2000">
                  <a:solidFill>
                    <a:srgbClr val="9C3F97"/>
                  </a:solidFill>
                </a:defRPr>
              </a:lvl1pPr>
            </a:lstStyle>
            <a:p>
              <a:pPr algn="ctr"/>
              <a:r>
                <a:rPr lang="es-ES" sz="1200" dirty="0" smtClean="0"/>
                <a:t>Es un “script” (archivo de texto con código ejecutable) que usaremos en </a:t>
              </a:r>
              <a:r>
                <a:rPr lang="es-ES" sz="1200" dirty="0" err="1" smtClean="0"/>
                <a:t>Rstudio</a:t>
              </a:r>
              <a:r>
                <a:rPr lang="es-ES" sz="1200" dirty="0" smtClean="0"/>
                <a:t> para generar la gráfica de dispersión</a:t>
              </a:r>
              <a:endParaRPr lang="es-ES" sz="1200" dirty="0"/>
            </a:p>
          </p:txBody>
        </p:sp>
      </p:grpSp>
    </p:spTree>
    <p:extLst>
      <p:ext uri="{BB962C8B-B14F-4D97-AF65-F5344CB8AC3E}">
        <p14:creationId xmlns:p14="http://schemas.microsoft.com/office/powerpoint/2010/main" val="15984455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800432"/>
            <a:ext cx="7898678" cy="1015663"/>
          </a:xfrm>
          <a:prstGeom prst="rect">
            <a:avLst/>
          </a:prstGeom>
          <a:noFill/>
        </p:spPr>
        <p:txBody>
          <a:bodyPr wrap="square" rtlCol="0">
            <a:spAutoFit/>
          </a:bodyPr>
          <a:lstStyle/>
          <a:p>
            <a:r>
              <a:rPr lang="es-ES" sz="2000" dirty="0" smtClean="0">
                <a:solidFill>
                  <a:srgbClr val="9C3F97"/>
                </a:solidFill>
              </a:rPr>
              <a:t>Busca en tu ordenador el icono de QGIS 2.16 y ábrelo.</a:t>
            </a:r>
          </a:p>
          <a:p>
            <a:r>
              <a:rPr lang="es-ES" sz="2000" dirty="0" smtClean="0">
                <a:solidFill>
                  <a:srgbClr val="9C3F97"/>
                </a:solidFill>
              </a:rPr>
              <a:t>Ve al menú proyecto y dale al botón “abrir”. Navega hacia donde tengas los archivos y selecciona “</a:t>
            </a:r>
            <a:r>
              <a:rPr lang="es-ES" sz="2000" dirty="0" err="1" smtClean="0">
                <a:solidFill>
                  <a:srgbClr val="9C3F97"/>
                </a:solidFill>
              </a:rPr>
              <a:t>clima_vs_biomas.qgs</a:t>
            </a:r>
            <a:r>
              <a:rPr lang="es-ES" sz="2000" dirty="0" smtClean="0">
                <a:solidFill>
                  <a:srgbClr val="9C3F97"/>
                </a:solidFill>
              </a:rPr>
              <a:t>”. Dale a aceptar</a:t>
            </a:r>
            <a:endParaRPr lang="es-ES" sz="1400" dirty="0">
              <a:solidFill>
                <a:srgbClr val="9C3F97"/>
              </a:solidFill>
            </a:endParaRPr>
          </a:p>
        </p:txBody>
      </p:sp>
      <p:pic>
        <p:nvPicPr>
          <p:cNvPr id="7" name="Imagen 6" descr="Screen Shot 2019-10-01 at 10.02.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516" y="1818554"/>
            <a:ext cx="7310866" cy="4894853"/>
          </a:xfrm>
          <a:prstGeom prst="rect">
            <a:avLst/>
          </a:prstGeom>
        </p:spPr>
      </p:pic>
      <p:sp>
        <p:nvSpPr>
          <p:cNvPr id="8" name="Rectángulo 7"/>
          <p:cNvSpPr/>
          <p:nvPr/>
        </p:nvSpPr>
        <p:spPr>
          <a:xfrm>
            <a:off x="948166" y="2489200"/>
            <a:ext cx="1731534" cy="15748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2" name="Rectángulo 11"/>
          <p:cNvSpPr/>
          <p:nvPr/>
        </p:nvSpPr>
        <p:spPr>
          <a:xfrm>
            <a:off x="948166" y="4076700"/>
            <a:ext cx="1731534" cy="25019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4" name="Rectángulo 13"/>
          <p:cNvSpPr/>
          <p:nvPr/>
        </p:nvSpPr>
        <p:spPr>
          <a:xfrm>
            <a:off x="2764266" y="2489200"/>
            <a:ext cx="5401834" cy="40894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5" name="Rectángulo 14"/>
          <p:cNvSpPr/>
          <p:nvPr/>
        </p:nvSpPr>
        <p:spPr>
          <a:xfrm>
            <a:off x="5876442" y="4170505"/>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Visualizador de información geográfica. Aquí se despliegan las capas activas.</a:t>
            </a:r>
            <a:endParaRPr lang="es-ES" sz="1600" dirty="0">
              <a:solidFill>
                <a:schemeClr val="bg1"/>
              </a:solidFill>
              <a:latin typeface="Arial"/>
              <a:cs typeface="Arial"/>
            </a:endParaRPr>
          </a:p>
        </p:txBody>
      </p:sp>
      <p:sp>
        <p:nvSpPr>
          <p:cNvPr id="11" name="Rectángulo 10"/>
          <p:cNvSpPr/>
          <p:nvPr/>
        </p:nvSpPr>
        <p:spPr>
          <a:xfrm>
            <a:off x="1266342" y="2783923"/>
            <a:ext cx="2826716" cy="1077218"/>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Explorador de archivos geográficos. Nos movemos por carpetas para cargar lo que queramos</a:t>
            </a:r>
            <a:endParaRPr lang="es-ES" sz="1600" dirty="0">
              <a:solidFill>
                <a:schemeClr val="bg1"/>
              </a:solidFill>
              <a:latin typeface="Arial"/>
              <a:cs typeface="Arial"/>
            </a:endParaRPr>
          </a:p>
        </p:txBody>
      </p:sp>
      <p:sp>
        <p:nvSpPr>
          <p:cNvPr id="13" name="Rectángulo 12"/>
          <p:cNvSpPr/>
          <p:nvPr/>
        </p:nvSpPr>
        <p:spPr>
          <a:xfrm>
            <a:off x="1266342" y="5247723"/>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Tabla de contenidos. Vemos las capas que hay cargadas en el proyecto actual.</a:t>
            </a:r>
            <a:endParaRPr lang="es-ES" sz="1600" dirty="0">
              <a:solidFill>
                <a:schemeClr val="bg1"/>
              </a:solidFill>
              <a:latin typeface="Arial"/>
              <a:cs typeface="Arial"/>
            </a:endParaRPr>
          </a:p>
        </p:txBody>
      </p:sp>
      <p:sp>
        <p:nvSpPr>
          <p:cNvPr id="16" name="Rectángulo 15"/>
          <p:cNvSpPr/>
          <p:nvPr/>
        </p:nvSpPr>
        <p:spPr>
          <a:xfrm>
            <a:off x="980516" y="1996523"/>
            <a:ext cx="7185584" cy="492677"/>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7" name="Rectángulo 16"/>
          <p:cNvSpPr/>
          <p:nvPr/>
        </p:nvSpPr>
        <p:spPr>
          <a:xfrm>
            <a:off x="4695342" y="2245314"/>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Barras de botones y menús. Aquí accedemos a las herramientas del SIG</a:t>
            </a:r>
            <a:endParaRPr lang="es-ES" sz="1600" dirty="0">
              <a:solidFill>
                <a:schemeClr val="bg1"/>
              </a:solidFill>
              <a:latin typeface="Arial"/>
              <a:cs typeface="Arial"/>
            </a:endParaRPr>
          </a:p>
        </p:txBody>
      </p:sp>
    </p:spTree>
    <p:extLst>
      <p:ext uri="{BB962C8B-B14F-4D97-AF65-F5344CB8AC3E}">
        <p14:creationId xmlns:p14="http://schemas.microsoft.com/office/powerpoint/2010/main" val="35071620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2" grpId="0" animBg="1"/>
      <p:bldP spid="14" grpId="0" animBg="1"/>
      <p:bldP spid="15" grpId="0" animBg="1"/>
      <p:bldP spid="11" grpId="0" animBg="1"/>
      <p:bldP spid="13" grpId="0" animBg="1"/>
      <p:bldP spid="16"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945568"/>
            <a:ext cx="7898678" cy="707886"/>
          </a:xfrm>
          <a:prstGeom prst="rect">
            <a:avLst/>
          </a:prstGeom>
          <a:noFill/>
        </p:spPr>
        <p:txBody>
          <a:bodyPr wrap="square" rtlCol="0">
            <a:spAutoFit/>
          </a:bodyPr>
          <a:lstStyle/>
          <a:p>
            <a:r>
              <a:rPr lang="es-ES" sz="2000" dirty="0" smtClean="0">
                <a:solidFill>
                  <a:srgbClr val="9C3F97"/>
                </a:solidFill>
              </a:rPr>
              <a:t>Vete con el explorador de Windows a la carpeta donde tienes la información descargada. Haz doble </a:t>
            </a:r>
            <a:r>
              <a:rPr lang="es-ES" sz="2000" dirty="0" err="1" smtClean="0">
                <a:solidFill>
                  <a:srgbClr val="9C3F97"/>
                </a:solidFill>
              </a:rPr>
              <a:t>click</a:t>
            </a:r>
            <a:r>
              <a:rPr lang="es-ES" sz="2000" dirty="0" smtClean="0">
                <a:solidFill>
                  <a:srgbClr val="9C3F97"/>
                </a:solidFill>
              </a:rPr>
              <a:t> en “</a:t>
            </a:r>
            <a:r>
              <a:rPr lang="es-ES" sz="2000" dirty="0" err="1" smtClean="0">
                <a:solidFill>
                  <a:srgbClr val="9C3F97"/>
                </a:solidFill>
              </a:rPr>
              <a:t>clima_vs_biomas.qgs</a:t>
            </a:r>
            <a:r>
              <a:rPr lang="es-ES" sz="2000" dirty="0" smtClean="0">
                <a:solidFill>
                  <a:srgbClr val="9C3F97"/>
                </a:solidFill>
              </a:rPr>
              <a:t>” </a:t>
            </a:r>
            <a:endParaRPr lang="es-ES" sz="1400" dirty="0">
              <a:solidFill>
                <a:srgbClr val="9C3F97"/>
              </a:solidFill>
            </a:endParaRPr>
          </a:p>
        </p:txBody>
      </p:sp>
      <p:pic>
        <p:nvPicPr>
          <p:cNvPr id="7" name="Imagen 6" descr="Screen Shot 2019-10-01 at 10.02.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516" y="1818554"/>
            <a:ext cx="7310866" cy="4894853"/>
          </a:xfrm>
          <a:prstGeom prst="rect">
            <a:avLst/>
          </a:prstGeom>
        </p:spPr>
      </p:pic>
      <p:sp>
        <p:nvSpPr>
          <p:cNvPr id="8" name="Rectángulo 7"/>
          <p:cNvSpPr/>
          <p:nvPr/>
        </p:nvSpPr>
        <p:spPr>
          <a:xfrm>
            <a:off x="948166" y="2489200"/>
            <a:ext cx="1731534" cy="15748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2" name="Rectángulo 11"/>
          <p:cNvSpPr/>
          <p:nvPr/>
        </p:nvSpPr>
        <p:spPr>
          <a:xfrm>
            <a:off x="948166" y="4076700"/>
            <a:ext cx="1731534" cy="25019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4" name="Rectángulo 13"/>
          <p:cNvSpPr/>
          <p:nvPr/>
        </p:nvSpPr>
        <p:spPr>
          <a:xfrm>
            <a:off x="2764266" y="2489200"/>
            <a:ext cx="5401834" cy="408940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5" name="Rectángulo 14"/>
          <p:cNvSpPr/>
          <p:nvPr/>
        </p:nvSpPr>
        <p:spPr>
          <a:xfrm>
            <a:off x="5876442" y="4170505"/>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Visualizador de información geográfica. Aquí se despliegan las capas activas.</a:t>
            </a:r>
            <a:endParaRPr lang="es-ES" sz="1600" dirty="0">
              <a:solidFill>
                <a:schemeClr val="bg1"/>
              </a:solidFill>
              <a:latin typeface="Arial"/>
              <a:cs typeface="Arial"/>
            </a:endParaRPr>
          </a:p>
        </p:txBody>
      </p:sp>
      <p:sp>
        <p:nvSpPr>
          <p:cNvPr id="11" name="Rectángulo 10"/>
          <p:cNvSpPr/>
          <p:nvPr/>
        </p:nvSpPr>
        <p:spPr>
          <a:xfrm>
            <a:off x="1266342" y="2783923"/>
            <a:ext cx="2826716" cy="1077218"/>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Explorador de archivos geográficos. Nos movemos por carpetas para cargar lo que queramos</a:t>
            </a:r>
            <a:endParaRPr lang="es-ES" sz="1600" dirty="0">
              <a:solidFill>
                <a:schemeClr val="bg1"/>
              </a:solidFill>
              <a:latin typeface="Arial"/>
              <a:cs typeface="Arial"/>
            </a:endParaRPr>
          </a:p>
        </p:txBody>
      </p:sp>
      <p:sp>
        <p:nvSpPr>
          <p:cNvPr id="13" name="Rectángulo 12"/>
          <p:cNvSpPr/>
          <p:nvPr/>
        </p:nvSpPr>
        <p:spPr>
          <a:xfrm>
            <a:off x="1266342" y="5247723"/>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Tabla de contenidos. Vemos las capas que hay cargadas en el proyecto actual.</a:t>
            </a:r>
            <a:endParaRPr lang="es-ES" sz="1600" dirty="0">
              <a:solidFill>
                <a:schemeClr val="bg1"/>
              </a:solidFill>
              <a:latin typeface="Arial"/>
              <a:cs typeface="Arial"/>
            </a:endParaRPr>
          </a:p>
        </p:txBody>
      </p:sp>
      <p:sp>
        <p:nvSpPr>
          <p:cNvPr id="16" name="Rectángulo 15"/>
          <p:cNvSpPr/>
          <p:nvPr/>
        </p:nvSpPr>
        <p:spPr>
          <a:xfrm>
            <a:off x="980516" y="1996523"/>
            <a:ext cx="7185584" cy="492677"/>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C3F97"/>
              </a:solidFill>
            </a:endParaRPr>
          </a:p>
        </p:txBody>
      </p:sp>
      <p:sp>
        <p:nvSpPr>
          <p:cNvPr id="17" name="Rectángulo 16"/>
          <p:cNvSpPr/>
          <p:nvPr/>
        </p:nvSpPr>
        <p:spPr>
          <a:xfrm>
            <a:off x="4695342" y="2245314"/>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Barras de botones y menús. Aquí accedemos a las herramientas del SIG</a:t>
            </a:r>
            <a:endParaRPr lang="es-ES" sz="1600" dirty="0">
              <a:solidFill>
                <a:schemeClr val="bg1"/>
              </a:solidFill>
              <a:latin typeface="Arial"/>
              <a:cs typeface="Arial"/>
            </a:endParaRPr>
          </a:p>
        </p:txBody>
      </p:sp>
    </p:spTree>
    <p:extLst>
      <p:ext uri="{BB962C8B-B14F-4D97-AF65-F5344CB8AC3E}">
        <p14:creationId xmlns:p14="http://schemas.microsoft.com/office/powerpoint/2010/main" val="16063185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2" grpId="0" animBg="1"/>
      <p:bldP spid="14" grpId="0" animBg="1"/>
      <p:bldP spid="15" grpId="0" animBg="1"/>
      <p:bldP spid="11" grpId="0" animBg="1"/>
      <p:bldP spid="13" grpId="0" animBg="1"/>
      <p:bldP spid="16"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sp>
        <p:nvSpPr>
          <p:cNvPr id="83" name="Llamada ovalada 82"/>
          <p:cNvSpPr/>
          <p:nvPr/>
        </p:nvSpPr>
        <p:spPr>
          <a:xfrm>
            <a:off x="949386" y="4633205"/>
            <a:ext cx="3181058" cy="1814856"/>
          </a:xfrm>
          <a:prstGeom prst="wedgeEllipseCallout">
            <a:avLst>
              <a:gd name="adj1" fmla="val -43812"/>
              <a:gd name="adj2" fmla="val 8038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La temperatura y la precipitación explican y condicionan la distribución de los </a:t>
            </a:r>
            <a:r>
              <a:rPr lang="es-ES" sz="1600" b="1" dirty="0" smtClean="0">
                <a:solidFill>
                  <a:schemeClr val="accent6">
                    <a:lumMod val="75000"/>
                  </a:schemeClr>
                </a:solidFill>
                <a:latin typeface="Arial"/>
                <a:cs typeface="Arial"/>
              </a:rPr>
              <a:t>biomas</a:t>
            </a:r>
            <a:r>
              <a:rPr lang="es-ES" sz="1600" dirty="0" smtClean="0">
                <a:solidFill>
                  <a:schemeClr val="accent6">
                    <a:lumMod val="75000"/>
                  </a:schemeClr>
                </a:solidFill>
                <a:latin typeface="Arial"/>
                <a:cs typeface="Arial"/>
              </a:rPr>
              <a:t> en el planeta</a:t>
            </a:r>
            <a:endParaRPr lang="es-ES" sz="1600" dirty="0">
              <a:solidFill>
                <a:schemeClr val="accent6">
                  <a:lumMod val="75000"/>
                </a:schemeClr>
              </a:solidFill>
              <a:latin typeface="Arial"/>
              <a:cs typeface="Arial"/>
            </a:endParaRPr>
          </a:p>
        </p:txBody>
      </p:sp>
      <p:sp>
        <p:nvSpPr>
          <p:cNvPr id="5" name="Llamada ovalada 4"/>
          <p:cNvSpPr/>
          <p:nvPr/>
        </p:nvSpPr>
        <p:spPr>
          <a:xfrm>
            <a:off x="4336885" y="4633205"/>
            <a:ext cx="4324905" cy="1814856"/>
          </a:xfrm>
          <a:prstGeom prst="wedgeEllipseCallout">
            <a:avLst>
              <a:gd name="adj1" fmla="val 41680"/>
              <a:gd name="adj2" fmla="val 7378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Representar la precipitación y temperatura media anual de una serie de puntos permite agrupar a los mismos en función del bioma en el que se encuentran</a:t>
            </a:r>
            <a:endParaRPr lang="es-ES" sz="1600" dirty="0">
              <a:solidFill>
                <a:schemeClr val="accent6">
                  <a:lumMod val="75000"/>
                </a:schemeClr>
              </a:solidFill>
              <a:latin typeface="Arial"/>
              <a:cs typeface="Arial"/>
            </a:endParaRPr>
          </a:p>
        </p:txBody>
      </p:sp>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65337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945568"/>
            <a:ext cx="7898678" cy="400110"/>
          </a:xfrm>
          <a:prstGeom prst="rect">
            <a:avLst/>
          </a:prstGeom>
          <a:noFill/>
        </p:spPr>
        <p:txBody>
          <a:bodyPr wrap="square" rtlCol="0">
            <a:spAutoFit/>
          </a:bodyPr>
          <a:lstStyle/>
          <a:p>
            <a:r>
              <a:rPr lang="es-ES" sz="2000" dirty="0" smtClean="0">
                <a:solidFill>
                  <a:srgbClr val="9C3F97"/>
                </a:solidFill>
              </a:rPr>
              <a:t>Practiquemos un poco con algunas herramientas sencillas:</a:t>
            </a:r>
            <a:endParaRPr lang="es-ES" sz="1400" dirty="0">
              <a:solidFill>
                <a:srgbClr val="9C3F97"/>
              </a:solidFill>
            </a:endParaRPr>
          </a:p>
        </p:txBody>
      </p:sp>
      <p:pic>
        <p:nvPicPr>
          <p:cNvPr id="7" name="Imagen 6" descr="Screen Shot 2019-10-01 at 10.02.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581" y="1341120"/>
            <a:ext cx="8160526" cy="5463727"/>
          </a:xfrm>
          <a:prstGeom prst="rect">
            <a:avLst/>
          </a:prstGeom>
        </p:spPr>
      </p:pic>
      <p:grpSp>
        <p:nvGrpSpPr>
          <p:cNvPr id="11" name="Agrupar 10"/>
          <p:cNvGrpSpPr/>
          <p:nvPr/>
        </p:nvGrpSpPr>
        <p:grpSpPr>
          <a:xfrm>
            <a:off x="751840" y="4968240"/>
            <a:ext cx="3341218" cy="1479812"/>
            <a:chOff x="751840" y="4968240"/>
            <a:chExt cx="3341218" cy="1479812"/>
          </a:xfrm>
        </p:grpSpPr>
        <p:sp>
          <p:nvSpPr>
            <p:cNvPr id="8" name="Rectángulo 7"/>
            <p:cNvSpPr/>
            <p:nvPr/>
          </p:nvSpPr>
          <p:spPr>
            <a:xfrm>
              <a:off x="1266342" y="5247723"/>
              <a:ext cx="2826716" cy="1200329"/>
            </a:xfrm>
            <a:prstGeom prst="rect">
              <a:avLst/>
            </a:prstGeom>
            <a:solidFill>
              <a:srgbClr val="9C3F97"/>
            </a:solidFill>
          </p:spPr>
          <p:txBody>
            <a:bodyPr wrap="square">
              <a:spAutoFit/>
            </a:bodyPr>
            <a:lstStyle/>
            <a:p>
              <a:pPr algn="ctr"/>
              <a:r>
                <a:rPr lang="es-ES" sz="1200" dirty="0" smtClean="0">
                  <a:solidFill>
                    <a:schemeClr val="bg1"/>
                  </a:solidFill>
                  <a:latin typeface="Arial"/>
                  <a:cs typeface="Arial"/>
                </a:rPr>
                <a:t>Activa y desactiva las distintas capas. Verás que el orden de visualización a la derecha coincide con el orden en el que se muestran aquí. Puedes arrastrar las de abajo hacia arriba para que se vean</a:t>
              </a:r>
              <a:endParaRPr lang="es-ES" sz="1200" dirty="0">
                <a:solidFill>
                  <a:schemeClr val="bg1"/>
                </a:solidFill>
                <a:latin typeface="Arial"/>
                <a:cs typeface="Arial"/>
              </a:endParaRPr>
            </a:p>
          </p:txBody>
        </p:sp>
        <p:cxnSp>
          <p:nvCxnSpPr>
            <p:cNvPr id="10" name="Conector recto de flecha 9"/>
            <p:cNvCxnSpPr/>
            <p:nvPr/>
          </p:nvCxnSpPr>
          <p:spPr>
            <a:xfrm flipH="1" flipV="1">
              <a:off x="751840" y="4968240"/>
              <a:ext cx="514502" cy="27948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9" name="Agrupar 18"/>
          <p:cNvGrpSpPr/>
          <p:nvPr/>
        </p:nvGrpSpPr>
        <p:grpSpPr>
          <a:xfrm>
            <a:off x="2411760" y="1737360"/>
            <a:ext cx="3341218" cy="4866640"/>
            <a:chOff x="2411760" y="1737360"/>
            <a:chExt cx="3341218" cy="4866640"/>
          </a:xfrm>
        </p:grpSpPr>
        <p:grpSp>
          <p:nvGrpSpPr>
            <p:cNvPr id="12" name="Agrupar 11"/>
            <p:cNvGrpSpPr/>
            <p:nvPr/>
          </p:nvGrpSpPr>
          <p:grpSpPr>
            <a:xfrm>
              <a:off x="2411760" y="1737360"/>
              <a:ext cx="3341218" cy="1915958"/>
              <a:chOff x="751840" y="4716760"/>
              <a:chExt cx="3341218" cy="1915958"/>
            </a:xfrm>
          </p:grpSpPr>
          <p:sp>
            <p:nvSpPr>
              <p:cNvPr id="13" name="Rectángulo 12"/>
              <p:cNvSpPr/>
              <p:nvPr/>
            </p:nvSpPr>
            <p:spPr>
              <a:xfrm>
                <a:off x="1266342" y="5247723"/>
                <a:ext cx="2826716" cy="1384995"/>
              </a:xfrm>
              <a:prstGeom prst="rect">
                <a:avLst/>
              </a:prstGeom>
              <a:solidFill>
                <a:srgbClr val="9C3F97"/>
              </a:solidFill>
            </p:spPr>
            <p:txBody>
              <a:bodyPr wrap="square">
                <a:spAutoFit/>
              </a:bodyPr>
              <a:lstStyle/>
              <a:p>
                <a:pPr algn="ctr"/>
                <a:r>
                  <a:rPr lang="es-ES" sz="1200" dirty="0" smtClean="0">
                    <a:solidFill>
                      <a:schemeClr val="bg1"/>
                    </a:solidFill>
                    <a:latin typeface="Arial"/>
                    <a:cs typeface="Arial"/>
                  </a:rPr>
                  <a:t>Usa el Zoom (+ y -) para alejarte y acercarte a cualquier sitio que quieras. Verás como la capa “</a:t>
                </a:r>
                <a:r>
                  <a:rPr lang="es-ES" sz="1200" dirty="0" err="1" smtClean="0">
                    <a:solidFill>
                      <a:schemeClr val="bg1"/>
                    </a:solidFill>
                    <a:latin typeface="Arial"/>
                    <a:cs typeface="Arial"/>
                  </a:rPr>
                  <a:t>google</a:t>
                </a:r>
                <a:r>
                  <a:rPr lang="es-ES" sz="1200" dirty="0" smtClean="0">
                    <a:solidFill>
                      <a:schemeClr val="bg1"/>
                    </a:solidFill>
                    <a:latin typeface="Arial"/>
                    <a:cs typeface="Arial"/>
                  </a:rPr>
                  <a:t> </a:t>
                </a:r>
                <a:r>
                  <a:rPr lang="es-ES" sz="1200" dirty="0" err="1" smtClean="0">
                    <a:solidFill>
                      <a:schemeClr val="bg1"/>
                    </a:solidFill>
                    <a:latin typeface="Arial"/>
                    <a:cs typeface="Arial"/>
                  </a:rPr>
                  <a:t>satellites</a:t>
                </a:r>
                <a:r>
                  <a:rPr lang="es-ES" sz="1200" dirty="0" smtClean="0">
                    <a:solidFill>
                      <a:schemeClr val="bg1"/>
                    </a:solidFill>
                    <a:latin typeface="Arial"/>
                    <a:cs typeface="Arial"/>
                  </a:rPr>
                  <a:t>” va mostrando imágenes cada vez más detalladas. También verás cómo cambian la escala y las coordenadas de tu ubicación</a:t>
                </a:r>
                <a:endParaRPr lang="es-ES" sz="1200" dirty="0">
                  <a:solidFill>
                    <a:schemeClr val="bg1"/>
                  </a:solidFill>
                  <a:latin typeface="Arial"/>
                  <a:cs typeface="Arial"/>
                </a:endParaRPr>
              </a:p>
            </p:txBody>
          </p:sp>
          <p:cxnSp>
            <p:nvCxnSpPr>
              <p:cNvPr id="14" name="Conector recto de flecha 13"/>
              <p:cNvCxnSpPr/>
              <p:nvPr/>
            </p:nvCxnSpPr>
            <p:spPr>
              <a:xfrm flipH="1" flipV="1">
                <a:off x="751840" y="4716760"/>
                <a:ext cx="514502" cy="530964"/>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16" name="Conector recto de flecha 15"/>
            <p:cNvCxnSpPr/>
            <p:nvPr/>
          </p:nvCxnSpPr>
          <p:spPr>
            <a:xfrm>
              <a:off x="4093058" y="3653318"/>
              <a:ext cx="468782" cy="295068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8" name="Rectángulo 17"/>
          <p:cNvSpPr/>
          <p:nvPr/>
        </p:nvSpPr>
        <p:spPr>
          <a:xfrm>
            <a:off x="4607560" y="4507817"/>
            <a:ext cx="2826716" cy="646331"/>
          </a:xfrm>
          <a:prstGeom prst="rect">
            <a:avLst/>
          </a:prstGeom>
          <a:solidFill>
            <a:srgbClr val="9C3F97"/>
          </a:solidFill>
        </p:spPr>
        <p:txBody>
          <a:bodyPr wrap="square">
            <a:spAutoFit/>
          </a:bodyPr>
          <a:lstStyle/>
          <a:p>
            <a:pPr algn="ctr"/>
            <a:r>
              <a:rPr lang="es-ES" sz="1200" dirty="0" smtClean="0">
                <a:solidFill>
                  <a:schemeClr val="bg1"/>
                </a:solidFill>
                <a:latin typeface="Arial"/>
                <a:cs typeface="Arial"/>
              </a:rPr>
              <a:t>En la versión de QGIS que utilizaremos no se verá el fondo de satélite que ves aquí.</a:t>
            </a:r>
            <a:endParaRPr lang="es-ES" sz="1200" dirty="0">
              <a:solidFill>
                <a:schemeClr val="bg1"/>
              </a:solidFill>
              <a:latin typeface="Arial"/>
              <a:cs typeface="Arial"/>
            </a:endParaRPr>
          </a:p>
        </p:txBody>
      </p:sp>
      <p:grpSp>
        <p:nvGrpSpPr>
          <p:cNvPr id="21" name="Agrupar 20"/>
          <p:cNvGrpSpPr/>
          <p:nvPr/>
        </p:nvGrpSpPr>
        <p:grpSpPr>
          <a:xfrm>
            <a:off x="720330" y="1805214"/>
            <a:ext cx="2035301" cy="1929281"/>
            <a:chOff x="720330" y="1805214"/>
            <a:chExt cx="2035301" cy="1929281"/>
          </a:xfrm>
        </p:grpSpPr>
        <p:sp>
          <p:nvSpPr>
            <p:cNvPr id="17" name="Rectángulo 16"/>
            <p:cNvSpPr/>
            <p:nvPr/>
          </p:nvSpPr>
          <p:spPr>
            <a:xfrm>
              <a:off x="720330" y="2349500"/>
              <a:ext cx="2035301" cy="1384995"/>
            </a:xfrm>
            <a:prstGeom prst="rect">
              <a:avLst/>
            </a:prstGeom>
            <a:solidFill>
              <a:srgbClr val="9C3F97"/>
            </a:solidFill>
          </p:spPr>
          <p:txBody>
            <a:bodyPr wrap="square">
              <a:spAutoFit/>
            </a:bodyPr>
            <a:lstStyle/>
            <a:p>
              <a:pPr algn="ctr"/>
              <a:r>
                <a:rPr lang="es-ES" sz="1200" dirty="0" smtClean="0">
                  <a:solidFill>
                    <a:schemeClr val="bg1"/>
                  </a:solidFill>
                  <a:latin typeface="Arial"/>
                  <a:cs typeface="Arial"/>
                </a:rPr>
                <a:t>La herramienta “desplazar mapa” (o pan en inglés” nos permite movernos por el mapa. Hay que seleccionarla, pinchar en el mapa y arrastrar para ir a donde queramos.</a:t>
              </a:r>
              <a:endParaRPr lang="es-ES" sz="1200" dirty="0">
                <a:solidFill>
                  <a:schemeClr val="bg1"/>
                </a:solidFill>
                <a:latin typeface="Arial"/>
                <a:cs typeface="Arial"/>
              </a:endParaRPr>
            </a:p>
          </p:txBody>
        </p:sp>
        <p:cxnSp>
          <p:nvCxnSpPr>
            <p:cNvPr id="20" name="Conector recto de flecha 19"/>
            <p:cNvCxnSpPr/>
            <p:nvPr/>
          </p:nvCxnSpPr>
          <p:spPr>
            <a:xfrm flipV="1">
              <a:off x="1641929" y="1805214"/>
              <a:ext cx="299357" cy="54428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04824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Screen Shot 2019-10-01 at 10.38.3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036" y="1150689"/>
            <a:ext cx="8415543" cy="5479574"/>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598176"/>
            <a:ext cx="7898678" cy="400110"/>
          </a:xfrm>
          <a:prstGeom prst="rect">
            <a:avLst/>
          </a:prstGeom>
          <a:noFill/>
        </p:spPr>
        <p:txBody>
          <a:bodyPr wrap="square" rtlCol="0">
            <a:spAutoFit/>
          </a:bodyPr>
          <a:lstStyle/>
          <a:p>
            <a:r>
              <a:rPr lang="es-ES" sz="2000" dirty="0" smtClean="0">
                <a:solidFill>
                  <a:srgbClr val="9C3F97"/>
                </a:solidFill>
              </a:rPr>
              <a:t>Veamos con detalle el mapa de biomas</a:t>
            </a:r>
            <a:endParaRPr lang="es-ES" sz="1400" dirty="0">
              <a:solidFill>
                <a:srgbClr val="9C3F97"/>
              </a:solidFill>
            </a:endParaRPr>
          </a:p>
        </p:txBody>
      </p:sp>
      <p:grpSp>
        <p:nvGrpSpPr>
          <p:cNvPr id="11" name="Agrupar 10"/>
          <p:cNvGrpSpPr/>
          <p:nvPr/>
        </p:nvGrpSpPr>
        <p:grpSpPr>
          <a:xfrm>
            <a:off x="685036" y="3890476"/>
            <a:ext cx="4775754" cy="1493731"/>
            <a:chOff x="-682696" y="4954321"/>
            <a:chExt cx="4775754" cy="1493731"/>
          </a:xfrm>
        </p:grpSpPr>
        <p:sp>
          <p:nvSpPr>
            <p:cNvPr id="8" name="Rectángulo 7"/>
            <p:cNvSpPr/>
            <p:nvPr/>
          </p:nvSpPr>
          <p:spPr>
            <a:xfrm>
              <a:off x="1266342" y="5247723"/>
              <a:ext cx="2826716" cy="1200329"/>
            </a:xfrm>
            <a:prstGeom prst="rect">
              <a:avLst/>
            </a:prstGeom>
            <a:solidFill>
              <a:srgbClr val="9C3F97"/>
            </a:solidFill>
          </p:spPr>
          <p:txBody>
            <a:bodyPr wrap="square">
              <a:spAutoFit/>
            </a:bodyPr>
            <a:lstStyle/>
            <a:p>
              <a:r>
                <a:rPr lang="es-ES" sz="1200" dirty="0" smtClean="0">
                  <a:solidFill>
                    <a:schemeClr val="bg1"/>
                  </a:solidFill>
                  <a:latin typeface="Arial"/>
                  <a:cs typeface="Arial"/>
                </a:rPr>
                <a:t>Arrástralo hacia arriba para verlo en primera posición.</a:t>
              </a:r>
            </a:p>
            <a:p>
              <a:r>
                <a:rPr lang="es-ES" sz="1200" dirty="0" smtClean="0">
                  <a:solidFill>
                    <a:schemeClr val="bg1"/>
                  </a:solidFill>
                  <a:latin typeface="Arial"/>
                  <a:cs typeface="Arial"/>
                </a:rPr>
                <a:t>Despliega también la leyenda haciendo </a:t>
              </a:r>
              <a:r>
                <a:rPr lang="es-ES" sz="1200" dirty="0" err="1" smtClean="0">
                  <a:solidFill>
                    <a:schemeClr val="bg1"/>
                  </a:solidFill>
                  <a:latin typeface="Arial"/>
                  <a:cs typeface="Arial"/>
                </a:rPr>
                <a:t>click</a:t>
              </a:r>
              <a:r>
                <a:rPr lang="es-ES" sz="1200" dirty="0" smtClean="0">
                  <a:solidFill>
                    <a:schemeClr val="bg1"/>
                  </a:solidFill>
                  <a:latin typeface="Arial"/>
                  <a:cs typeface="Arial"/>
                </a:rPr>
                <a:t> en el triángulo negro. Cada color muestra un tipo de bioma.</a:t>
              </a:r>
            </a:p>
            <a:p>
              <a:r>
                <a:rPr lang="es-ES" sz="1200" dirty="0" smtClean="0">
                  <a:solidFill>
                    <a:schemeClr val="bg1"/>
                  </a:solidFill>
                  <a:latin typeface="Arial"/>
                  <a:cs typeface="Arial"/>
                </a:rPr>
                <a:t>Haz zoom en una zona cualquiera</a:t>
              </a:r>
              <a:endParaRPr lang="es-ES" sz="1200" dirty="0">
                <a:solidFill>
                  <a:schemeClr val="bg1"/>
                </a:solidFill>
                <a:latin typeface="Arial"/>
                <a:cs typeface="Arial"/>
              </a:endParaRPr>
            </a:p>
          </p:txBody>
        </p:sp>
        <p:cxnSp>
          <p:nvCxnSpPr>
            <p:cNvPr id="10" name="Conector recto de flecha 9"/>
            <p:cNvCxnSpPr>
              <a:endCxn id="9" idx="1"/>
            </p:cNvCxnSpPr>
            <p:nvPr/>
          </p:nvCxnSpPr>
          <p:spPr>
            <a:xfrm flipH="1" flipV="1">
              <a:off x="-682696" y="4954321"/>
              <a:ext cx="1949038" cy="29340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1981902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0.41.4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798" y="1122902"/>
            <a:ext cx="8458964" cy="5286853"/>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630744"/>
            <a:ext cx="7898678" cy="400110"/>
          </a:xfrm>
          <a:prstGeom prst="rect">
            <a:avLst/>
          </a:prstGeom>
          <a:noFill/>
        </p:spPr>
        <p:txBody>
          <a:bodyPr wrap="square" rtlCol="0">
            <a:spAutoFit/>
          </a:bodyPr>
          <a:lstStyle/>
          <a:p>
            <a:r>
              <a:rPr lang="es-ES" sz="2000" dirty="0" smtClean="0">
                <a:solidFill>
                  <a:srgbClr val="9C3F97"/>
                </a:solidFill>
              </a:rPr>
              <a:t>Veamos con detalle el mapa de biomas</a:t>
            </a:r>
            <a:endParaRPr lang="es-ES" sz="1400" dirty="0">
              <a:solidFill>
                <a:srgbClr val="9C3F97"/>
              </a:solidFill>
            </a:endParaRPr>
          </a:p>
        </p:txBody>
      </p:sp>
      <p:grpSp>
        <p:nvGrpSpPr>
          <p:cNvPr id="11" name="Agrupar 10"/>
          <p:cNvGrpSpPr/>
          <p:nvPr/>
        </p:nvGrpSpPr>
        <p:grpSpPr>
          <a:xfrm>
            <a:off x="2753480" y="1400367"/>
            <a:ext cx="2826716" cy="3007623"/>
            <a:chOff x="1266342" y="3625095"/>
            <a:chExt cx="2826716" cy="3007623"/>
          </a:xfrm>
        </p:grpSpPr>
        <p:sp>
          <p:nvSpPr>
            <p:cNvPr id="8" name="Rectángulo 7"/>
            <p:cNvSpPr/>
            <p:nvPr/>
          </p:nvSpPr>
          <p:spPr>
            <a:xfrm>
              <a:off x="1266342" y="5247723"/>
              <a:ext cx="2826716" cy="1384995"/>
            </a:xfrm>
            <a:prstGeom prst="rect">
              <a:avLst/>
            </a:prstGeom>
            <a:solidFill>
              <a:srgbClr val="9C3F97"/>
            </a:solidFill>
          </p:spPr>
          <p:txBody>
            <a:bodyPr wrap="square">
              <a:spAutoFit/>
            </a:bodyPr>
            <a:lstStyle/>
            <a:p>
              <a:r>
                <a:rPr lang="es-ES" sz="1200" dirty="0" smtClean="0">
                  <a:solidFill>
                    <a:schemeClr val="bg1"/>
                  </a:solidFill>
                  <a:latin typeface="Arial"/>
                  <a:cs typeface="Arial"/>
                </a:rPr>
                <a:t>Ahora vamos a seleccionar la herramienta “identificar”.</a:t>
              </a:r>
            </a:p>
            <a:p>
              <a:r>
                <a:rPr lang="es-ES" sz="1200" dirty="0" smtClean="0">
                  <a:solidFill>
                    <a:schemeClr val="bg1"/>
                  </a:solidFill>
                  <a:latin typeface="Arial"/>
                  <a:cs typeface="Arial"/>
                </a:rPr>
                <a:t>Luego haremos </a:t>
              </a:r>
              <a:r>
                <a:rPr lang="es-ES" sz="1200" dirty="0" err="1" smtClean="0">
                  <a:solidFill>
                    <a:schemeClr val="bg1"/>
                  </a:solidFill>
                  <a:latin typeface="Arial"/>
                  <a:cs typeface="Arial"/>
                </a:rPr>
                <a:t>click</a:t>
              </a:r>
              <a:r>
                <a:rPr lang="es-ES" sz="1200" dirty="0" smtClean="0">
                  <a:solidFill>
                    <a:schemeClr val="bg1"/>
                  </a:solidFill>
                  <a:latin typeface="Arial"/>
                  <a:cs typeface="Arial"/>
                </a:rPr>
                <a:t> en cualquier sitio de la vista para obtener información del polígono señalado.</a:t>
              </a:r>
            </a:p>
            <a:p>
              <a:r>
                <a:rPr lang="es-ES" sz="1200" dirty="0" smtClean="0">
                  <a:solidFill>
                    <a:schemeClr val="bg1"/>
                  </a:solidFill>
                  <a:latin typeface="Arial"/>
                  <a:cs typeface="Arial"/>
                </a:rPr>
                <a:t>Se abrirá un panel a la </a:t>
              </a:r>
              <a:r>
                <a:rPr lang="es-ES" sz="1200" dirty="0" err="1" smtClean="0">
                  <a:solidFill>
                    <a:schemeClr val="bg1"/>
                  </a:solidFill>
                  <a:latin typeface="Arial"/>
                  <a:cs typeface="Arial"/>
                </a:rPr>
                <a:t>dercha</a:t>
              </a:r>
              <a:r>
                <a:rPr lang="es-ES" sz="1200" dirty="0" smtClean="0">
                  <a:solidFill>
                    <a:schemeClr val="bg1"/>
                  </a:solidFill>
                  <a:latin typeface="Arial"/>
                  <a:cs typeface="Arial"/>
                </a:rPr>
                <a:t> con información valiosa.</a:t>
              </a:r>
              <a:endParaRPr lang="es-ES" sz="1200" dirty="0">
                <a:solidFill>
                  <a:schemeClr val="bg1"/>
                </a:solidFill>
                <a:latin typeface="Arial"/>
                <a:cs typeface="Arial"/>
              </a:endParaRPr>
            </a:p>
          </p:txBody>
        </p:sp>
        <p:cxnSp>
          <p:nvCxnSpPr>
            <p:cNvPr id="10" name="Conector recto de flecha 9"/>
            <p:cNvCxnSpPr/>
            <p:nvPr/>
          </p:nvCxnSpPr>
          <p:spPr>
            <a:xfrm flipV="1">
              <a:off x="2681192" y="3625095"/>
              <a:ext cx="629590" cy="1622628"/>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12073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Screen Shot 2019-10-01 at 10.44.5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378" y="1139834"/>
            <a:ext cx="8369719" cy="5285104"/>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630744"/>
            <a:ext cx="7898678" cy="400110"/>
          </a:xfrm>
          <a:prstGeom prst="rect">
            <a:avLst/>
          </a:prstGeom>
          <a:noFill/>
        </p:spPr>
        <p:txBody>
          <a:bodyPr wrap="square" rtlCol="0">
            <a:spAutoFit/>
          </a:bodyPr>
          <a:lstStyle/>
          <a:p>
            <a:r>
              <a:rPr lang="es-ES" sz="2000" dirty="0" smtClean="0">
                <a:solidFill>
                  <a:srgbClr val="9C3F97"/>
                </a:solidFill>
              </a:rPr>
              <a:t>Veamos con detalle el mapa de biomas</a:t>
            </a:r>
            <a:endParaRPr lang="es-ES" sz="1400" dirty="0">
              <a:solidFill>
                <a:srgbClr val="9C3F97"/>
              </a:solidFill>
            </a:endParaRPr>
          </a:p>
        </p:txBody>
      </p:sp>
      <p:grpSp>
        <p:nvGrpSpPr>
          <p:cNvPr id="11" name="Agrupar 10"/>
          <p:cNvGrpSpPr/>
          <p:nvPr/>
        </p:nvGrpSpPr>
        <p:grpSpPr>
          <a:xfrm>
            <a:off x="2753480" y="2583623"/>
            <a:ext cx="3444738" cy="1639701"/>
            <a:chOff x="1266342" y="4808351"/>
            <a:chExt cx="3444738" cy="1639701"/>
          </a:xfrm>
        </p:grpSpPr>
        <p:sp>
          <p:nvSpPr>
            <p:cNvPr id="8" name="Rectángulo 7"/>
            <p:cNvSpPr/>
            <p:nvPr/>
          </p:nvSpPr>
          <p:spPr>
            <a:xfrm>
              <a:off x="1266342" y="5247723"/>
              <a:ext cx="2826716" cy="1200329"/>
            </a:xfrm>
            <a:prstGeom prst="rect">
              <a:avLst/>
            </a:prstGeom>
            <a:solidFill>
              <a:srgbClr val="9C3F97"/>
            </a:solidFill>
          </p:spPr>
          <p:txBody>
            <a:bodyPr wrap="square">
              <a:spAutoFit/>
            </a:bodyPr>
            <a:lstStyle/>
            <a:p>
              <a:r>
                <a:rPr lang="es-ES" sz="1200" dirty="0" smtClean="0">
                  <a:solidFill>
                    <a:schemeClr val="bg1"/>
                  </a:solidFill>
                  <a:latin typeface="Arial"/>
                  <a:cs typeface="Arial"/>
                </a:rPr>
                <a:t>Observamos que el polígono señalado contiene “Tropical and </a:t>
              </a:r>
              <a:r>
                <a:rPr lang="es-ES" sz="1200" dirty="0" err="1" smtClean="0">
                  <a:solidFill>
                    <a:schemeClr val="bg1"/>
                  </a:solidFill>
                  <a:latin typeface="Arial"/>
                  <a:cs typeface="Arial"/>
                </a:rPr>
                <a:t>subropical</a:t>
              </a:r>
              <a:r>
                <a:rPr lang="es-ES" sz="1200" dirty="0" smtClean="0">
                  <a:solidFill>
                    <a:schemeClr val="bg1"/>
                  </a:solidFill>
                  <a:latin typeface="Arial"/>
                  <a:cs typeface="Arial"/>
                </a:rPr>
                <a:t> </a:t>
              </a:r>
              <a:r>
                <a:rPr lang="es-ES" sz="1200" dirty="0" err="1" smtClean="0">
                  <a:solidFill>
                    <a:schemeClr val="bg1"/>
                  </a:solidFill>
                  <a:latin typeface="Arial"/>
                  <a:cs typeface="Arial"/>
                </a:rPr>
                <a:t>grasslands</a:t>
              </a:r>
              <a:r>
                <a:rPr lang="mr-IN" sz="1200" dirty="0" smtClean="0">
                  <a:solidFill>
                    <a:schemeClr val="bg1"/>
                  </a:solidFill>
                  <a:latin typeface="Arial"/>
                  <a:cs typeface="Arial"/>
                </a:rPr>
                <a:t>…</a:t>
              </a:r>
              <a:r>
                <a:rPr lang="es-ES_tradnl" sz="1200" dirty="0" smtClean="0">
                  <a:solidFill>
                    <a:schemeClr val="bg1"/>
                  </a:solidFill>
                  <a:latin typeface="Arial"/>
                  <a:cs typeface="Arial"/>
                </a:rPr>
                <a:t>”. El código de este bioma (</a:t>
              </a:r>
              <a:r>
                <a:rPr lang="es-ES_tradnl" sz="1200" dirty="0" err="1" smtClean="0">
                  <a:solidFill>
                    <a:schemeClr val="bg1"/>
                  </a:solidFill>
                  <a:latin typeface="Arial"/>
                  <a:cs typeface="Arial"/>
                </a:rPr>
                <a:t>biome_num</a:t>
              </a:r>
              <a:r>
                <a:rPr lang="es-ES_tradnl" sz="1200" dirty="0" smtClean="0">
                  <a:solidFill>
                    <a:schemeClr val="bg1"/>
                  </a:solidFill>
                  <a:latin typeface="Arial"/>
                  <a:cs typeface="Arial"/>
                </a:rPr>
                <a:t>) es el </a:t>
              </a:r>
              <a:r>
                <a:rPr lang="es-ES_tradnl" sz="1200" b="1" dirty="0" smtClean="0">
                  <a:solidFill>
                    <a:schemeClr val="bg1"/>
                  </a:solidFill>
                  <a:latin typeface="Arial"/>
                  <a:cs typeface="Arial"/>
                </a:rPr>
                <a:t>7</a:t>
              </a:r>
              <a:r>
                <a:rPr lang="es-ES_tradnl" sz="1200" dirty="0" smtClean="0">
                  <a:solidFill>
                    <a:schemeClr val="bg1"/>
                  </a:solidFill>
                  <a:latin typeface="Arial"/>
                  <a:cs typeface="Arial"/>
                </a:rPr>
                <a:t>. Usaremos ese código para crear nuestra capa de puntos.</a:t>
              </a:r>
              <a:endParaRPr lang="es-ES" sz="1200" dirty="0">
                <a:solidFill>
                  <a:schemeClr val="bg1"/>
                </a:solidFill>
                <a:latin typeface="Arial"/>
                <a:cs typeface="Arial"/>
              </a:endParaRPr>
            </a:p>
          </p:txBody>
        </p:sp>
        <p:cxnSp>
          <p:nvCxnSpPr>
            <p:cNvPr id="10" name="Conector recto de flecha 9"/>
            <p:cNvCxnSpPr/>
            <p:nvPr/>
          </p:nvCxnSpPr>
          <p:spPr>
            <a:xfrm flipV="1">
              <a:off x="2681192" y="4808351"/>
              <a:ext cx="2029888" cy="4393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6528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5.32.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867" y="1257101"/>
            <a:ext cx="7564742" cy="4780580"/>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630744"/>
            <a:ext cx="7898678" cy="400110"/>
          </a:xfrm>
          <a:prstGeom prst="rect">
            <a:avLst/>
          </a:prstGeom>
          <a:noFill/>
        </p:spPr>
        <p:txBody>
          <a:bodyPr wrap="square" rtlCol="0">
            <a:spAutoFit/>
          </a:bodyPr>
          <a:lstStyle/>
          <a:p>
            <a:r>
              <a:rPr lang="es-ES" sz="2000" dirty="0" smtClean="0">
                <a:solidFill>
                  <a:srgbClr val="9C3F97"/>
                </a:solidFill>
              </a:rPr>
              <a:t>Veamos con detalle el mapa de biomas</a:t>
            </a:r>
            <a:endParaRPr lang="es-ES" sz="1400" dirty="0">
              <a:solidFill>
                <a:srgbClr val="9C3F97"/>
              </a:solidFill>
            </a:endParaRPr>
          </a:p>
        </p:txBody>
      </p:sp>
      <p:grpSp>
        <p:nvGrpSpPr>
          <p:cNvPr id="11" name="Agrupar 10"/>
          <p:cNvGrpSpPr/>
          <p:nvPr/>
        </p:nvGrpSpPr>
        <p:grpSpPr>
          <a:xfrm>
            <a:off x="3079131" y="3962279"/>
            <a:ext cx="2826716" cy="1498336"/>
            <a:chOff x="1266342" y="4580384"/>
            <a:chExt cx="2826716" cy="1498336"/>
          </a:xfrm>
        </p:grpSpPr>
        <p:sp>
          <p:nvSpPr>
            <p:cNvPr id="8" name="Rectángulo 7"/>
            <p:cNvSpPr/>
            <p:nvPr/>
          </p:nvSpPr>
          <p:spPr>
            <a:xfrm>
              <a:off x="1266342" y="5247723"/>
              <a:ext cx="2826716"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Además, para facilitarte las cosas, cada polígono de la capa biomas tiene una etiqueta que muestra el código de dicho bioma.</a:t>
              </a:r>
              <a:endParaRPr lang="es-ES" sz="1200" dirty="0">
                <a:solidFill>
                  <a:schemeClr val="bg1"/>
                </a:solidFill>
                <a:latin typeface="Arial"/>
                <a:cs typeface="Arial"/>
              </a:endParaRPr>
            </a:p>
          </p:txBody>
        </p:sp>
        <p:cxnSp>
          <p:nvCxnSpPr>
            <p:cNvPr id="10" name="Conector recto de flecha 9"/>
            <p:cNvCxnSpPr/>
            <p:nvPr/>
          </p:nvCxnSpPr>
          <p:spPr>
            <a:xfrm flipV="1">
              <a:off x="2681192" y="4580384"/>
              <a:ext cx="618735" cy="66733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865645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Screen Shot 2019-10-01 at 16.12.3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3931" y="1726034"/>
            <a:ext cx="5880100" cy="4000500"/>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1</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Primeros pasos con QGIS</a:t>
            </a:r>
            <a:endParaRPr lang="es-ES" b="1" dirty="0">
              <a:solidFill>
                <a:srgbClr val="FFFFFF"/>
              </a:solidFill>
            </a:endParaRPr>
          </a:p>
        </p:txBody>
      </p:sp>
      <p:sp>
        <p:nvSpPr>
          <p:cNvPr id="6" name="CuadroTexto 5"/>
          <p:cNvSpPr txBox="1"/>
          <p:nvPr/>
        </p:nvSpPr>
        <p:spPr>
          <a:xfrm>
            <a:off x="948167" y="630744"/>
            <a:ext cx="7898678" cy="707886"/>
          </a:xfrm>
          <a:prstGeom prst="rect">
            <a:avLst/>
          </a:prstGeom>
          <a:noFill/>
        </p:spPr>
        <p:txBody>
          <a:bodyPr wrap="square" rtlCol="0">
            <a:spAutoFit/>
          </a:bodyPr>
          <a:lstStyle/>
          <a:p>
            <a:r>
              <a:rPr lang="es-ES" sz="2000" dirty="0" smtClean="0">
                <a:solidFill>
                  <a:srgbClr val="9C3F97"/>
                </a:solidFill>
              </a:rPr>
              <a:t>Esta tabla relaciona el nombre de cada bioma con su código. Os servirá más adelante</a:t>
            </a:r>
            <a:endParaRPr lang="es-ES" sz="1400" dirty="0">
              <a:solidFill>
                <a:srgbClr val="9C3F97"/>
              </a:solidFill>
            </a:endParaRPr>
          </a:p>
        </p:txBody>
      </p:sp>
    </p:spTree>
    <p:extLst>
      <p:ext uri="{BB962C8B-B14F-4D97-AF65-F5344CB8AC3E}">
        <p14:creationId xmlns:p14="http://schemas.microsoft.com/office/powerpoint/2010/main" val="426582757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6" name="CuadroTexto 5"/>
          <p:cNvSpPr txBox="1"/>
          <p:nvPr/>
        </p:nvSpPr>
        <p:spPr>
          <a:xfrm>
            <a:off x="948167" y="1032416"/>
            <a:ext cx="7898678" cy="1015663"/>
          </a:xfrm>
          <a:prstGeom prst="rect">
            <a:avLst/>
          </a:prstGeom>
          <a:noFill/>
        </p:spPr>
        <p:txBody>
          <a:bodyPr wrap="square" rtlCol="0">
            <a:spAutoFit/>
          </a:bodyPr>
          <a:lstStyle/>
          <a:p>
            <a:r>
              <a:rPr lang="es-ES" sz="2000" dirty="0" smtClean="0">
                <a:solidFill>
                  <a:srgbClr val="9C3F97"/>
                </a:solidFill>
              </a:rPr>
              <a:t>Crearemos una capa con 10 puntos por bioma. Como tenemos 13 biomas en el mapa, obtendremos un total de 130 puntos. Esos puntos son los que usaremos para construir la gráfica de dispersión.</a:t>
            </a:r>
            <a:endParaRPr lang="es-ES" sz="1400" dirty="0">
              <a:solidFill>
                <a:srgbClr val="9C3F97"/>
              </a:solidFill>
            </a:endParaRPr>
          </a:p>
        </p:txBody>
      </p:sp>
      <p:sp>
        <p:nvSpPr>
          <p:cNvPr id="12" name="CuadroTexto 11"/>
          <p:cNvSpPr txBox="1"/>
          <p:nvPr/>
        </p:nvSpPr>
        <p:spPr>
          <a:xfrm>
            <a:off x="948167" y="2349976"/>
            <a:ext cx="7898678" cy="1323439"/>
          </a:xfrm>
          <a:prstGeom prst="rect">
            <a:avLst/>
          </a:prstGeom>
          <a:noFill/>
        </p:spPr>
        <p:txBody>
          <a:bodyPr wrap="square" rtlCol="0">
            <a:spAutoFit/>
          </a:bodyPr>
          <a:lstStyle/>
          <a:p>
            <a:r>
              <a:rPr lang="es-ES" sz="2000" dirty="0" smtClean="0">
                <a:solidFill>
                  <a:srgbClr val="9C3F97"/>
                </a:solidFill>
              </a:rPr>
              <a:t>En QGIS las capas de puntos se crean usando formato </a:t>
            </a:r>
            <a:r>
              <a:rPr lang="es-ES" sz="2000" b="1" dirty="0" err="1" smtClean="0">
                <a:solidFill>
                  <a:srgbClr val="9C3F97"/>
                </a:solidFill>
              </a:rPr>
              <a:t>shapefile</a:t>
            </a:r>
            <a:r>
              <a:rPr lang="es-ES" sz="2000" dirty="0" smtClean="0">
                <a:solidFill>
                  <a:srgbClr val="9C3F97"/>
                </a:solidFill>
              </a:rPr>
              <a:t> (el mismo formato que tiene el mapa de biomas). Un </a:t>
            </a:r>
            <a:r>
              <a:rPr lang="es-ES" sz="2000" dirty="0" err="1" smtClean="0">
                <a:solidFill>
                  <a:srgbClr val="9C3F97"/>
                </a:solidFill>
              </a:rPr>
              <a:t>shapefile</a:t>
            </a:r>
            <a:r>
              <a:rPr lang="es-ES" sz="2000" dirty="0" smtClean="0">
                <a:solidFill>
                  <a:srgbClr val="9C3F97"/>
                </a:solidFill>
              </a:rPr>
              <a:t> puede contener, puntos, líneas o polígonos. En nuestro caso crearemos un </a:t>
            </a:r>
            <a:r>
              <a:rPr lang="es-ES" sz="2000" dirty="0" err="1" smtClean="0">
                <a:solidFill>
                  <a:srgbClr val="9C3F97"/>
                </a:solidFill>
              </a:rPr>
              <a:t>shapefile</a:t>
            </a:r>
            <a:r>
              <a:rPr lang="es-ES" sz="2000" dirty="0" smtClean="0">
                <a:solidFill>
                  <a:srgbClr val="9C3F97"/>
                </a:solidFill>
              </a:rPr>
              <a:t> de puntos (el de biomas tiene polígonos). </a:t>
            </a:r>
            <a:endParaRPr lang="es-ES" sz="1400" dirty="0">
              <a:solidFill>
                <a:srgbClr val="9C3F97"/>
              </a:solidFill>
            </a:endParaRPr>
          </a:p>
        </p:txBody>
      </p:sp>
      <p:sp>
        <p:nvSpPr>
          <p:cNvPr id="13" name="CuadroTexto 12"/>
          <p:cNvSpPr txBox="1"/>
          <p:nvPr/>
        </p:nvSpPr>
        <p:spPr>
          <a:xfrm>
            <a:off x="948167" y="4006160"/>
            <a:ext cx="7898678" cy="707886"/>
          </a:xfrm>
          <a:prstGeom prst="rect">
            <a:avLst/>
          </a:prstGeom>
          <a:noFill/>
        </p:spPr>
        <p:txBody>
          <a:bodyPr wrap="square" rtlCol="0">
            <a:spAutoFit/>
          </a:bodyPr>
          <a:lstStyle/>
          <a:p>
            <a:r>
              <a:rPr lang="es-ES" sz="2000" dirty="0" smtClean="0">
                <a:solidFill>
                  <a:srgbClr val="9C3F97"/>
                </a:solidFill>
              </a:rPr>
              <a:t>Primero lo crearemos vacío, lo guardaremos en el disco duro y luego iremos añadiendo los puntos.</a:t>
            </a:r>
            <a:endParaRPr lang="es-ES" sz="1400" dirty="0">
              <a:solidFill>
                <a:srgbClr val="9C3F97"/>
              </a:solidFill>
            </a:endParaRPr>
          </a:p>
        </p:txBody>
      </p:sp>
    </p:spTree>
    <p:extLst>
      <p:ext uri="{BB962C8B-B14F-4D97-AF65-F5344CB8AC3E}">
        <p14:creationId xmlns:p14="http://schemas.microsoft.com/office/powerpoint/2010/main" val="36006109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pic>
        <p:nvPicPr>
          <p:cNvPr id="8" name="Imagen 7" descr="Screen Shot 2019-10-01 at 10.53.25 (2).png"/>
          <p:cNvPicPr>
            <a:picLocks noChangeAspect="1"/>
          </p:cNvPicPr>
          <p:nvPr/>
        </p:nvPicPr>
        <p:blipFill rotWithShape="1">
          <a:blip r:embed="rId2">
            <a:extLst>
              <a:ext uri="{28A0092B-C50C-407E-A947-70E740481C1C}">
                <a14:useLocalDpi xmlns:a14="http://schemas.microsoft.com/office/drawing/2010/main" val="0"/>
              </a:ext>
            </a:extLst>
          </a:blip>
          <a:srcRect t="8231" r="29757" b="63616"/>
          <a:stretch/>
        </p:blipFill>
        <p:spPr>
          <a:xfrm>
            <a:off x="600926" y="3191536"/>
            <a:ext cx="8019685" cy="2571388"/>
          </a:xfrm>
          <a:prstGeom prst="rect">
            <a:avLst/>
          </a:prstGeom>
        </p:spPr>
      </p:pic>
      <p:sp>
        <p:nvSpPr>
          <p:cNvPr id="11" name="CuadroTexto 10"/>
          <p:cNvSpPr txBox="1"/>
          <p:nvPr/>
        </p:nvSpPr>
        <p:spPr>
          <a:xfrm>
            <a:off x="948167" y="1216947"/>
            <a:ext cx="7898678" cy="1323439"/>
          </a:xfrm>
          <a:prstGeom prst="rect">
            <a:avLst/>
          </a:prstGeom>
          <a:noFill/>
        </p:spPr>
        <p:txBody>
          <a:bodyPr wrap="square" rtlCol="0">
            <a:spAutoFit/>
          </a:bodyPr>
          <a:lstStyle/>
          <a:p>
            <a:r>
              <a:rPr lang="es-ES" sz="2000" dirty="0" smtClean="0">
                <a:solidFill>
                  <a:srgbClr val="9C3F97"/>
                </a:solidFill>
              </a:rPr>
              <a:t>Hacemos lo siguiente:</a:t>
            </a:r>
          </a:p>
          <a:p>
            <a:pPr marL="342900" indent="-342900">
              <a:buFontTx/>
              <a:buChar char="-"/>
            </a:pPr>
            <a:r>
              <a:rPr lang="es-ES" sz="2000" dirty="0" smtClean="0">
                <a:solidFill>
                  <a:srgbClr val="9C3F97"/>
                </a:solidFill>
              </a:rPr>
              <a:t>Menú capa</a:t>
            </a:r>
          </a:p>
          <a:p>
            <a:pPr marL="342900" indent="-342900">
              <a:buFontTx/>
              <a:buChar char="-"/>
            </a:pPr>
            <a:r>
              <a:rPr lang="es-ES" sz="2000" dirty="0" smtClean="0">
                <a:solidFill>
                  <a:srgbClr val="9C3F97"/>
                </a:solidFill>
              </a:rPr>
              <a:t>Crear capa</a:t>
            </a:r>
          </a:p>
          <a:p>
            <a:pPr marL="342900" indent="-342900">
              <a:buFontTx/>
              <a:buChar char="-"/>
            </a:pPr>
            <a:r>
              <a:rPr lang="es-ES" sz="2000" dirty="0" smtClean="0">
                <a:solidFill>
                  <a:srgbClr val="9C3F97"/>
                </a:solidFill>
              </a:rPr>
              <a:t>Nueva capa de archivo </a:t>
            </a:r>
            <a:r>
              <a:rPr lang="es-ES" sz="2000" dirty="0" err="1" smtClean="0">
                <a:solidFill>
                  <a:srgbClr val="9C3F97"/>
                </a:solidFill>
              </a:rPr>
              <a:t>shape</a:t>
            </a:r>
            <a:endParaRPr lang="es-ES" sz="1400" dirty="0">
              <a:solidFill>
                <a:srgbClr val="9C3F97"/>
              </a:solidFill>
            </a:endParaRPr>
          </a:p>
        </p:txBody>
      </p:sp>
    </p:spTree>
    <p:extLst>
      <p:ext uri="{BB962C8B-B14F-4D97-AF65-F5344CB8AC3E}">
        <p14:creationId xmlns:p14="http://schemas.microsoft.com/office/powerpoint/2010/main" val="4202486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948167" y="837002"/>
            <a:ext cx="7898678" cy="400110"/>
          </a:xfrm>
          <a:prstGeom prst="rect">
            <a:avLst/>
          </a:prstGeom>
          <a:noFill/>
        </p:spPr>
        <p:txBody>
          <a:bodyPr wrap="square" rtlCol="0">
            <a:spAutoFit/>
          </a:bodyPr>
          <a:lstStyle/>
          <a:p>
            <a:r>
              <a:rPr lang="es-ES" sz="2000" dirty="0" smtClean="0">
                <a:solidFill>
                  <a:srgbClr val="9C3F97"/>
                </a:solidFill>
              </a:rPr>
              <a:t>Sale un menú que nos permite configurar la creación de la capa</a:t>
            </a:r>
            <a:endParaRPr lang="es-ES" sz="1400" dirty="0">
              <a:solidFill>
                <a:srgbClr val="9C3F97"/>
              </a:solidFill>
            </a:endParaRPr>
          </a:p>
        </p:txBody>
      </p:sp>
      <p:pic>
        <p:nvPicPr>
          <p:cNvPr id="6" name="Imagen 5" descr="Screen Shot 2019-10-01 at 10.56.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9531" y="1346090"/>
            <a:ext cx="5541211" cy="5273088"/>
          </a:xfrm>
          <a:prstGeom prst="rect">
            <a:avLst/>
          </a:prstGeom>
        </p:spPr>
      </p:pic>
      <p:grpSp>
        <p:nvGrpSpPr>
          <p:cNvPr id="9" name="Agrupar 8"/>
          <p:cNvGrpSpPr/>
          <p:nvPr/>
        </p:nvGrpSpPr>
        <p:grpSpPr>
          <a:xfrm>
            <a:off x="3350506" y="1921434"/>
            <a:ext cx="3444738" cy="1455035"/>
            <a:chOff x="1266342" y="4808351"/>
            <a:chExt cx="3444738" cy="1455035"/>
          </a:xfrm>
        </p:grpSpPr>
        <p:sp>
          <p:nvSpPr>
            <p:cNvPr id="10" name="Rectángulo 9"/>
            <p:cNvSpPr/>
            <p:nvPr/>
          </p:nvSpPr>
          <p:spPr>
            <a:xfrm>
              <a:off x="1266342" y="5247723"/>
              <a:ext cx="2826716" cy="1015663"/>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En primer lugar vamos a darle un nombre a la capa y a elegir dónde la guardamos. Pinchamos aquí para que se abra el menú de navegación del Windows Explorer. </a:t>
              </a:r>
              <a:endParaRPr lang="es-ES" sz="1200" dirty="0">
                <a:solidFill>
                  <a:schemeClr val="bg1"/>
                </a:solidFill>
                <a:latin typeface="Arial"/>
                <a:cs typeface="Arial"/>
              </a:endParaRPr>
            </a:p>
          </p:txBody>
        </p:sp>
        <p:cxnSp>
          <p:nvCxnSpPr>
            <p:cNvPr id="12" name="Conector recto de flecha 11"/>
            <p:cNvCxnSpPr/>
            <p:nvPr/>
          </p:nvCxnSpPr>
          <p:spPr>
            <a:xfrm flipV="1">
              <a:off x="2681192" y="4808351"/>
              <a:ext cx="2029888" cy="4393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537389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0.58.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6681" y="1563200"/>
            <a:ext cx="6260125" cy="4322059"/>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948167" y="837002"/>
            <a:ext cx="7898678" cy="400110"/>
          </a:xfrm>
          <a:prstGeom prst="rect">
            <a:avLst/>
          </a:prstGeom>
          <a:noFill/>
        </p:spPr>
        <p:txBody>
          <a:bodyPr wrap="square" rtlCol="0">
            <a:spAutoFit/>
          </a:bodyPr>
          <a:lstStyle/>
          <a:p>
            <a:r>
              <a:rPr lang="es-ES" sz="2000" dirty="0" smtClean="0">
                <a:solidFill>
                  <a:srgbClr val="9C3F97"/>
                </a:solidFill>
              </a:rPr>
              <a:t>Navegamos hacia la carpeta donde tenemos los demás archivos</a:t>
            </a:r>
            <a:endParaRPr lang="es-ES" sz="1400" dirty="0">
              <a:solidFill>
                <a:srgbClr val="9C3F97"/>
              </a:solidFill>
            </a:endParaRPr>
          </a:p>
        </p:txBody>
      </p:sp>
      <p:grpSp>
        <p:nvGrpSpPr>
          <p:cNvPr id="9" name="Agrupar 8"/>
          <p:cNvGrpSpPr/>
          <p:nvPr/>
        </p:nvGrpSpPr>
        <p:grpSpPr>
          <a:xfrm>
            <a:off x="3441042" y="2974423"/>
            <a:ext cx="3528596" cy="998737"/>
            <a:chOff x="1356878" y="5861340"/>
            <a:chExt cx="3528596" cy="998737"/>
          </a:xfrm>
        </p:grpSpPr>
        <p:sp>
          <p:nvSpPr>
            <p:cNvPr id="10" name="Rectángulo 9"/>
            <p:cNvSpPr/>
            <p:nvPr/>
          </p:nvSpPr>
          <p:spPr>
            <a:xfrm>
              <a:off x="2058758" y="6398412"/>
              <a:ext cx="282671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Creamos una nueva carpeta llamada “puntos” y entramos dentro de ella</a:t>
              </a:r>
              <a:endParaRPr lang="es-ES" sz="1200" dirty="0">
                <a:solidFill>
                  <a:schemeClr val="bg1"/>
                </a:solidFill>
                <a:latin typeface="Arial"/>
                <a:cs typeface="Arial"/>
              </a:endParaRPr>
            </a:p>
          </p:txBody>
        </p:sp>
        <p:cxnSp>
          <p:nvCxnSpPr>
            <p:cNvPr id="12" name="Conector recto de flecha 11"/>
            <p:cNvCxnSpPr>
              <a:stCxn id="10" idx="0"/>
            </p:cNvCxnSpPr>
            <p:nvPr/>
          </p:nvCxnSpPr>
          <p:spPr>
            <a:xfrm flipH="1" flipV="1">
              <a:off x="1356878" y="5861340"/>
              <a:ext cx="2115238" cy="5370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983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sp>
        <p:nvSpPr>
          <p:cNvPr id="83" name="Llamada ovalada 82"/>
          <p:cNvSpPr/>
          <p:nvPr/>
        </p:nvSpPr>
        <p:spPr>
          <a:xfrm>
            <a:off x="949386" y="4633205"/>
            <a:ext cx="3181058" cy="1814856"/>
          </a:xfrm>
          <a:prstGeom prst="wedgeEllipseCallout">
            <a:avLst>
              <a:gd name="adj1" fmla="val -43812"/>
              <a:gd name="adj2" fmla="val 8038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La temperatura y la precipitación explican y condicionan la distribución de los </a:t>
            </a:r>
            <a:r>
              <a:rPr lang="es-ES" sz="1600" b="1" dirty="0" smtClean="0">
                <a:solidFill>
                  <a:schemeClr val="accent6">
                    <a:lumMod val="75000"/>
                  </a:schemeClr>
                </a:solidFill>
                <a:latin typeface="Arial"/>
                <a:cs typeface="Arial"/>
              </a:rPr>
              <a:t>biomas</a:t>
            </a:r>
            <a:r>
              <a:rPr lang="es-ES" sz="1600" dirty="0" smtClean="0">
                <a:solidFill>
                  <a:schemeClr val="accent6">
                    <a:lumMod val="75000"/>
                  </a:schemeClr>
                </a:solidFill>
                <a:latin typeface="Arial"/>
                <a:cs typeface="Arial"/>
              </a:rPr>
              <a:t> en el planeta</a:t>
            </a:r>
            <a:endParaRPr lang="es-ES" sz="1600" dirty="0">
              <a:solidFill>
                <a:schemeClr val="accent6">
                  <a:lumMod val="75000"/>
                </a:schemeClr>
              </a:solidFill>
              <a:latin typeface="Arial"/>
              <a:cs typeface="Arial"/>
            </a:endParaRPr>
          </a:p>
        </p:txBody>
      </p:sp>
      <p:sp>
        <p:nvSpPr>
          <p:cNvPr id="5" name="Llamada ovalada 4"/>
          <p:cNvSpPr/>
          <p:nvPr/>
        </p:nvSpPr>
        <p:spPr>
          <a:xfrm>
            <a:off x="4336885" y="4633205"/>
            <a:ext cx="4324905" cy="1814856"/>
          </a:xfrm>
          <a:prstGeom prst="wedgeEllipseCallout">
            <a:avLst>
              <a:gd name="adj1" fmla="val 41680"/>
              <a:gd name="adj2" fmla="val 7378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Representar la precipitación y temperatura media anual de una serie de puntos permite agrupar a los mismos en función del bioma en el que se encuentran</a:t>
            </a:r>
            <a:endParaRPr lang="es-ES" sz="1600" dirty="0">
              <a:solidFill>
                <a:schemeClr val="accent6">
                  <a:lumMod val="75000"/>
                </a:schemeClr>
              </a:solidFill>
              <a:latin typeface="Arial"/>
              <a:cs typeface="Arial"/>
            </a:endParaRPr>
          </a:p>
        </p:txBody>
      </p:sp>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5" name="Agrupar 24"/>
          <p:cNvGrpSpPr/>
          <p:nvPr/>
        </p:nvGrpSpPr>
        <p:grpSpPr>
          <a:xfrm>
            <a:off x="6571033" y="3102767"/>
            <a:ext cx="909332" cy="868952"/>
            <a:chOff x="6571033" y="3102767"/>
            <a:chExt cx="909332" cy="868952"/>
          </a:xfrm>
        </p:grpSpPr>
        <p:sp>
          <p:nvSpPr>
            <p:cNvPr id="16" name="Elipse 15"/>
            <p:cNvSpPr/>
            <p:nvPr/>
          </p:nvSpPr>
          <p:spPr>
            <a:xfrm>
              <a:off x="6934200" y="3321050"/>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Elipse 18"/>
            <p:cNvSpPr/>
            <p:nvPr/>
          </p:nvSpPr>
          <p:spPr>
            <a:xfrm>
              <a:off x="6715125" y="3813175"/>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Elipse 19"/>
            <p:cNvSpPr/>
            <p:nvPr/>
          </p:nvSpPr>
          <p:spPr>
            <a:xfrm>
              <a:off x="6979919" y="3496309"/>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CuadroTexto 16"/>
            <p:cNvSpPr txBox="1"/>
            <p:nvPr/>
          </p:nvSpPr>
          <p:spPr>
            <a:xfrm>
              <a:off x="6571033" y="3102767"/>
              <a:ext cx="341522" cy="246221"/>
            </a:xfrm>
            <a:prstGeom prst="rect">
              <a:avLst/>
            </a:prstGeom>
            <a:noFill/>
          </p:spPr>
          <p:txBody>
            <a:bodyPr wrap="none" rtlCol="0">
              <a:spAutoFit/>
            </a:bodyPr>
            <a:lstStyle/>
            <a:p>
              <a:r>
                <a:rPr lang="es-ES" sz="1000" b="1" dirty="0" smtClean="0">
                  <a:latin typeface="Arial"/>
                  <a:cs typeface="Arial"/>
                </a:rPr>
                <a:t>P1</a:t>
              </a:r>
              <a:endParaRPr lang="es-ES" sz="1000" b="1" dirty="0">
                <a:latin typeface="Arial"/>
                <a:cs typeface="Arial"/>
              </a:endParaRPr>
            </a:p>
          </p:txBody>
        </p:sp>
        <p:cxnSp>
          <p:nvCxnSpPr>
            <p:cNvPr id="21" name="Conector recto 20"/>
            <p:cNvCxnSpPr>
              <a:endCxn id="16" idx="1"/>
            </p:cNvCxnSpPr>
            <p:nvPr/>
          </p:nvCxnSpPr>
          <p:spPr>
            <a:xfrm>
              <a:off x="6816725" y="3251200"/>
              <a:ext cx="124170" cy="76545"/>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CuadroTexto 25"/>
            <p:cNvSpPr txBox="1"/>
            <p:nvPr/>
          </p:nvSpPr>
          <p:spPr>
            <a:xfrm>
              <a:off x="7138843" y="3416301"/>
              <a:ext cx="341522" cy="246221"/>
            </a:xfrm>
            <a:prstGeom prst="rect">
              <a:avLst/>
            </a:prstGeom>
            <a:noFill/>
          </p:spPr>
          <p:txBody>
            <a:bodyPr wrap="none" rtlCol="0">
              <a:spAutoFit/>
            </a:bodyPr>
            <a:lstStyle/>
            <a:p>
              <a:r>
                <a:rPr lang="es-ES" sz="1000" b="1" dirty="0" smtClean="0">
                  <a:latin typeface="Arial"/>
                  <a:cs typeface="Arial"/>
                </a:rPr>
                <a:t>P2</a:t>
              </a:r>
              <a:endParaRPr lang="es-ES" sz="1000" b="1" dirty="0">
                <a:latin typeface="Arial"/>
                <a:cs typeface="Arial"/>
              </a:endParaRPr>
            </a:p>
          </p:txBody>
        </p:sp>
        <p:cxnSp>
          <p:nvCxnSpPr>
            <p:cNvPr id="27" name="Conector recto 26"/>
            <p:cNvCxnSpPr/>
            <p:nvPr/>
          </p:nvCxnSpPr>
          <p:spPr>
            <a:xfrm>
              <a:off x="7030195" y="3526461"/>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6876256" y="3725498"/>
              <a:ext cx="341522" cy="246221"/>
            </a:xfrm>
            <a:prstGeom prst="rect">
              <a:avLst/>
            </a:prstGeom>
            <a:noFill/>
          </p:spPr>
          <p:txBody>
            <a:bodyPr wrap="none" rtlCol="0">
              <a:spAutoFit/>
            </a:bodyPr>
            <a:lstStyle/>
            <a:p>
              <a:r>
                <a:rPr lang="es-ES" sz="1000" b="1" dirty="0" smtClean="0">
                  <a:latin typeface="Arial"/>
                  <a:cs typeface="Arial"/>
                </a:rPr>
                <a:t>P3</a:t>
              </a:r>
              <a:endParaRPr lang="es-ES" sz="1000" b="1" dirty="0">
                <a:latin typeface="Arial"/>
                <a:cs typeface="Arial"/>
              </a:endParaRPr>
            </a:p>
          </p:txBody>
        </p:sp>
        <p:cxnSp>
          <p:nvCxnSpPr>
            <p:cNvPr id="30" name="Conector recto 29"/>
            <p:cNvCxnSpPr/>
            <p:nvPr/>
          </p:nvCxnSpPr>
          <p:spPr>
            <a:xfrm>
              <a:off x="6767608" y="3835658"/>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2" name="Llamada ovalada 31"/>
          <p:cNvSpPr/>
          <p:nvPr/>
        </p:nvSpPr>
        <p:spPr>
          <a:xfrm>
            <a:off x="3642026" y="154096"/>
            <a:ext cx="3953514" cy="1573100"/>
          </a:xfrm>
          <a:prstGeom prst="wedgeEllipseCallout">
            <a:avLst>
              <a:gd name="adj1" fmla="val -31384"/>
              <a:gd name="adj2" fmla="val -6839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solidFill>
                  <a:schemeClr val="accent6">
                    <a:lumMod val="75000"/>
                  </a:schemeClr>
                </a:solidFill>
                <a:latin typeface="Arial"/>
                <a:cs typeface="Arial"/>
              </a:rPr>
              <a:t>Los valores de temperatura y precipitación de una serie de puntos se usan como coordenadas X e Y de una gráfica de dispersión</a:t>
            </a:r>
            <a:endParaRPr lang="es-ES" sz="1600" dirty="0">
              <a:solidFill>
                <a:schemeClr val="accent6">
                  <a:lumMod val="75000"/>
                </a:schemeClr>
              </a:solidFill>
              <a:latin typeface="Arial"/>
              <a:cs typeface="Arial"/>
            </a:endParaRPr>
          </a:p>
        </p:txBody>
      </p:sp>
    </p:spTree>
    <p:extLst>
      <p:ext uri="{BB962C8B-B14F-4D97-AF65-F5344CB8AC3E}">
        <p14:creationId xmlns:p14="http://schemas.microsoft.com/office/powerpoint/2010/main" val="113807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1.00.5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837" y="1485202"/>
            <a:ext cx="7494037" cy="5217238"/>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948167" y="837002"/>
            <a:ext cx="7898678" cy="400110"/>
          </a:xfrm>
          <a:prstGeom prst="rect">
            <a:avLst/>
          </a:prstGeom>
          <a:noFill/>
        </p:spPr>
        <p:txBody>
          <a:bodyPr wrap="square" rtlCol="0">
            <a:spAutoFit/>
          </a:bodyPr>
          <a:lstStyle/>
          <a:p>
            <a:r>
              <a:rPr lang="es-ES" sz="2000" dirty="0" smtClean="0">
                <a:solidFill>
                  <a:srgbClr val="9C3F97"/>
                </a:solidFill>
              </a:rPr>
              <a:t>Ahora escribimos el nombre del archivo</a:t>
            </a:r>
            <a:endParaRPr lang="es-ES" sz="1400" dirty="0">
              <a:solidFill>
                <a:srgbClr val="9C3F97"/>
              </a:solidFill>
            </a:endParaRPr>
          </a:p>
        </p:txBody>
      </p:sp>
      <p:grpSp>
        <p:nvGrpSpPr>
          <p:cNvPr id="9" name="Agrupar 8"/>
          <p:cNvGrpSpPr/>
          <p:nvPr/>
        </p:nvGrpSpPr>
        <p:grpSpPr>
          <a:xfrm>
            <a:off x="3441042" y="3267523"/>
            <a:ext cx="3528596" cy="998737"/>
            <a:chOff x="1356878" y="5861340"/>
            <a:chExt cx="3528596" cy="998737"/>
          </a:xfrm>
        </p:grpSpPr>
        <p:sp>
          <p:nvSpPr>
            <p:cNvPr id="10" name="Rectángulo 9"/>
            <p:cNvSpPr/>
            <p:nvPr/>
          </p:nvSpPr>
          <p:spPr>
            <a:xfrm>
              <a:off x="2058758" y="6398412"/>
              <a:ext cx="282671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La carpeta está vacía por ahora. Aquí guardaremos la capa con los puntos.</a:t>
              </a:r>
              <a:endParaRPr lang="es-ES" sz="1200" dirty="0">
                <a:solidFill>
                  <a:schemeClr val="bg1"/>
                </a:solidFill>
                <a:latin typeface="Arial"/>
                <a:cs typeface="Arial"/>
              </a:endParaRPr>
            </a:p>
          </p:txBody>
        </p:sp>
        <p:cxnSp>
          <p:nvCxnSpPr>
            <p:cNvPr id="12" name="Conector recto de flecha 11"/>
            <p:cNvCxnSpPr>
              <a:stCxn id="10" idx="0"/>
            </p:cNvCxnSpPr>
            <p:nvPr/>
          </p:nvCxnSpPr>
          <p:spPr>
            <a:xfrm flipH="1" flipV="1">
              <a:off x="1356878" y="5861340"/>
              <a:ext cx="2115238" cy="5370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3" name="Agrupar 12"/>
          <p:cNvGrpSpPr/>
          <p:nvPr/>
        </p:nvGrpSpPr>
        <p:grpSpPr>
          <a:xfrm>
            <a:off x="2887437" y="4760357"/>
            <a:ext cx="4158616" cy="917101"/>
            <a:chOff x="726858" y="6398412"/>
            <a:chExt cx="4158616" cy="917101"/>
          </a:xfrm>
        </p:grpSpPr>
        <p:sp>
          <p:nvSpPr>
            <p:cNvPr id="14" name="Rectángulo 13"/>
            <p:cNvSpPr/>
            <p:nvPr/>
          </p:nvSpPr>
          <p:spPr>
            <a:xfrm>
              <a:off x="2058758" y="6398412"/>
              <a:ext cx="282671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Tecleamos aquí “puntos” (Sin comillas</a:t>
              </a:r>
              <a:r>
                <a:rPr lang="mr-IN" sz="1200" dirty="0" smtClean="0">
                  <a:solidFill>
                    <a:schemeClr val="bg1"/>
                  </a:solidFill>
                  <a:latin typeface="Arial"/>
                  <a:cs typeface="Arial"/>
                </a:rPr>
                <a:t>…</a:t>
              </a:r>
              <a:r>
                <a:rPr lang="es-ES_tradnl" sz="1200" dirty="0" smtClean="0">
                  <a:solidFill>
                    <a:schemeClr val="bg1"/>
                  </a:solidFill>
                  <a:latin typeface="Arial"/>
                  <a:cs typeface="Arial"/>
                </a:rPr>
                <a:t>)</a:t>
              </a:r>
              <a:endParaRPr lang="es-ES" sz="1200" dirty="0">
                <a:solidFill>
                  <a:schemeClr val="bg1"/>
                </a:solidFill>
                <a:latin typeface="Arial"/>
                <a:cs typeface="Arial"/>
              </a:endParaRPr>
            </a:p>
          </p:txBody>
        </p:sp>
        <p:cxnSp>
          <p:nvCxnSpPr>
            <p:cNvPr id="15" name="Conector recto de flecha 14"/>
            <p:cNvCxnSpPr>
              <a:stCxn id="14" idx="2"/>
            </p:cNvCxnSpPr>
            <p:nvPr/>
          </p:nvCxnSpPr>
          <p:spPr>
            <a:xfrm flipH="1">
              <a:off x="726858" y="6860077"/>
              <a:ext cx="2745258" cy="45543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36647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1.02.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9294" y="1363172"/>
            <a:ext cx="5353225" cy="5060605"/>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400110"/>
          </a:xfrm>
          <a:prstGeom prst="rect">
            <a:avLst/>
          </a:prstGeom>
          <a:noFill/>
        </p:spPr>
        <p:txBody>
          <a:bodyPr wrap="square" rtlCol="0">
            <a:spAutoFit/>
          </a:bodyPr>
          <a:lstStyle/>
          <a:p>
            <a:r>
              <a:rPr lang="es-ES" sz="2000" dirty="0" smtClean="0">
                <a:solidFill>
                  <a:srgbClr val="9C3F97"/>
                </a:solidFill>
              </a:rPr>
              <a:t>Al darle a guardar volvemos al menú anterior (creación de la capa de puntos)</a:t>
            </a:r>
            <a:endParaRPr lang="es-ES" sz="1400" dirty="0">
              <a:solidFill>
                <a:srgbClr val="9C3F97"/>
              </a:solidFill>
            </a:endParaRPr>
          </a:p>
        </p:txBody>
      </p:sp>
      <p:grpSp>
        <p:nvGrpSpPr>
          <p:cNvPr id="9" name="Agrupar 8"/>
          <p:cNvGrpSpPr/>
          <p:nvPr/>
        </p:nvGrpSpPr>
        <p:grpSpPr>
          <a:xfrm>
            <a:off x="4142922" y="1867156"/>
            <a:ext cx="2826716" cy="961018"/>
            <a:chOff x="2058758" y="5101464"/>
            <a:chExt cx="2826716" cy="961018"/>
          </a:xfrm>
        </p:grpSpPr>
        <p:sp>
          <p:nvSpPr>
            <p:cNvPr id="10" name="Rectángulo 9"/>
            <p:cNvSpPr/>
            <p:nvPr/>
          </p:nvSpPr>
          <p:spPr>
            <a:xfrm>
              <a:off x="2058758" y="5600817"/>
              <a:ext cx="282671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Aquí aparece la ruta y el nombre del archivo que vamos a crear</a:t>
              </a:r>
              <a:endParaRPr lang="es-ES" sz="1200" dirty="0">
                <a:solidFill>
                  <a:schemeClr val="bg1"/>
                </a:solidFill>
                <a:latin typeface="Arial"/>
                <a:cs typeface="Arial"/>
              </a:endParaRPr>
            </a:p>
          </p:txBody>
        </p:sp>
        <p:cxnSp>
          <p:nvCxnSpPr>
            <p:cNvPr id="12" name="Conector recto de flecha 11"/>
            <p:cNvCxnSpPr/>
            <p:nvPr/>
          </p:nvCxnSpPr>
          <p:spPr>
            <a:xfrm flipH="1" flipV="1">
              <a:off x="2920002" y="5101464"/>
              <a:ext cx="249666" cy="499354"/>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4" name="Agrupar 23"/>
          <p:cNvGrpSpPr/>
          <p:nvPr/>
        </p:nvGrpSpPr>
        <p:grpSpPr>
          <a:xfrm>
            <a:off x="3028551" y="3245817"/>
            <a:ext cx="4048924" cy="2574116"/>
            <a:chOff x="3028551" y="3245817"/>
            <a:chExt cx="4048924" cy="2574116"/>
          </a:xfrm>
        </p:grpSpPr>
        <p:grpSp>
          <p:nvGrpSpPr>
            <p:cNvPr id="13" name="Agrupar 12"/>
            <p:cNvGrpSpPr/>
            <p:nvPr/>
          </p:nvGrpSpPr>
          <p:grpSpPr>
            <a:xfrm>
              <a:off x="3028551" y="3245817"/>
              <a:ext cx="4048924" cy="2574116"/>
              <a:chOff x="1085072" y="5578623"/>
              <a:chExt cx="4048924" cy="2574116"/>
            </a:xfrm>
          </p:grpSpPr>
          <p:sp>
            <p:nvSpPr>
              <p:cNvPr id="14" name="Rectángulo 13"/>
              <p:cNvSpPr/>
              <p:nvPr/>
            </p:nvSpPr>
            <p:spPr>
              <a:xfrm>
                <a:off x="2058758" y="6398412"/>
                <a:ext cx="3075238" cy="175432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Ahora vamos a crear un nuevo campo en la tabla de atributos de la capa. En este campo iremos introduciendo el código del bioma donde se encuentra el punto creado.</a:t>
                </a:r>
              </a:p>
              <a:p>
                <a:pPr marL="171450" indent="-171450">
                  <a:buFont typeface="Arial"/>
                  <a:buChar char="•"/>
                </a:pPr>
                <a:r>
                  <a:rPr lang="es-ES_tradnl" sz="1200" dirty="0" smtClean="0">
                    <a:solidFill>
                      <a:schemeClr val="bg1"/>
                    </a:solidFill>
                    <a:latin typeface="Arial"/>
                    <a:cs typeface="Arial"/>
                  </a:rPr>
                  <a:t>En nombre escribimos “</a:t>
                </a:r>
                <a:r>
                  <a:rPr lang="es-ES_tradnl" sz="1200" dirty="0" err="1" smtClean="0">
                    <a:solidFill>
                      <a:schemeClr val="bg1"/>
                    </a:solidFill>
                    <a:latin typeface="Arial"/>
                    <a:cs typeface="Arial"/>
                  </a:rPr>
                  <a:t>bioma_id</a:t>
                </a:r>
                <a:r>
                  <a:rPr lang="es-ES_tradnl" sz="1200" dirty="0" smtClean="0">
                    <a:solidFill>
                      <a:schemeClr val="bg1"/>
                    </a:solidFill>
                    <a:latin typeface="Arial"/>
                    <a:cs typeface="Arial"/>
                  </a:rPr>
                  <a:t>”</a:t>
                </a:r>
              </a:p>
              <a:p>
                <a:pPr marL="171450" indent="-171450">
                  <a:buFont typeface="Arial"/>
                  <a:buChar char="•"/>
                </a:pPr>
                <a:r>
                  <a:rPr lang="es-ES_tradnl" sz="1200" dirty="0" smtClean="0">
                    <a:solidFill>
                      <a:schemeClr val="bg1"/>
                    </a:solidFill>
                    <a:latin typeface="Arial"/>
                    <a:cs typeface="Arial"/>
                  </a:rPr>
                  <a:t>En tipo seleccionamos “Número entero”</a:t>
                </a:r>
              </a:p>
              <a:p>
                <a:pPr marL="171450" indent="-171450">
                  <a:buFont typeface="Arial"/>
                  <a:buChar char="•"/>
                </a:pPr>
                <a:r>
                  <a:rPr lang="es-ES_tradnl" sz="1200" dirty="0" smtClean="0">
                    <a:solidFill>
                      <a:schemeClr val="bg1"/>
                    </a:solidFill>
                    <a:latin typeface="Arial"/>
                    <a:cs typeface="Arial"/>
                  </a:rPr>
                  <a:t>Luego pulsamos en “añadir a la lista de campos”</a:t>
                </a:r>
                <a:endParaRPr lang="es-ES" sz="1200" dirty="0">
                  <a:solidFill>
                    <a:schemeClr val="bg1"/>
                  </a:solidFill>
                  <a:latin typeface="Arial"/>
                  <a:cs typeface="Arial"/>
                </a:endParaRPr>
              </a:p>
            </p:txBody>
          </p:sp>
          <p:cxnSp>
            <p:nvCxnSpPr>
              <p:cNvPr id="15" name="Conector recto de flecha 14"/>
              <p:cNvCxnSpPr/>
              <p:nvPr/>
            </p:nvCxnSpPr>
            <p:spPr>
              <a:xfrm flipH="1" flipV="1">
                <a:off x="1085072" y="5578623"/>
                <a:ext cx="973686" cy="81978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20" name="Conector recto de flecha 19"/>
            <p:cNvCxnSpPr/>
            <p:nvPr/>
          </p:nvCxnSpPr>
          <p:spPr>
            <a:xfrm flipH="1" flipV="1">
              <a:off x="3744983" y="3386935"/>
              <a:ext cx="626754" cy="6786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Conector recto de flecha 21"/>
            <p:cNvCxnSpPr/>
            <p:nvPr/>
          </p:nvCxnSpPr>
          <p:spPr>
            <a:xfrm flipH="1" flipV="1">
              <a:off x="5872567" y="3853724"/>
              <a:ext cx="844285" cy="21188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61001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1.02.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9294" y="1363172"/>
            <a:ext cx="5353225" cy="5060605"/>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400110"/>
          </a:xfrm>
          <a:prstGeom prst="rect">
            <a:avLst/>
          </a:prstGeom>
          <a:noFill/>
        </p:spPr>
        <p:txBody>
          <a:bodyPr wrap="square" rtlCol="0">
            <a:spAutoFit/>
          </a:bodyPr>
          <a:lstStyle/>
          <a:p>
            <a:r>
              <a:rPr lang="es-ES" sz="2000" dirty="0" smtClean="0">
                <a:solidFill>
                  <a:srgbClr val="9C3F97"/>
                </a:solidFill>
              </a:rPr>
              <a:t>Al darle a guardar volvemos al menú anterior (creación de la capa de puntos)</a:t>
            </a:r>
            <a:endParaRPr lang="es-ES" sz="1400" dirty="0">
              <a:solidFill>
                <a:srgbClr val="9C3F97"/>
              </a:solidFill>
            </a:endParaRPr>
          </a:p>
        </p:txBody>
      </p:sp>
      <p:grpSp>
        <p:nvGrpSpPr>
          <p:cNvPr id="9" name="Agrupar 8"/>
          <p:cNvGrpSpPr/>
          <p:nvPr/>
        </p:nvGrpSpPr>
        <p:grpSpPr>
          <a:xfrm>
            <a:off x="4142922" y="1867156"/>
            <a:ext cx="2826716" cy="961018"/>
            <a:chOff x="2058758" y="5101464"/>
            <a:chExt cx="2826716" cy="961018"/>
          </a:xfrm>
        </p:grpSpPr>
        <p:sp>
          <p:nvSpPr>
            <p:cNvPr id="10" name="Rectángulo 9"/>
            <p:cNvSpPr/>
            <p:nvPr/>
          </p:nvSpPr>
          <p:spPr>
            <a:xfrm>
              <a:off x="2058758" y="5600817"/>
              <a:ext cx="282671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Aquí aparece la ruta y el nombre del archivo que vamos a crear</a:t>
              </a:r>
              <a:endParaRPr lang="es-ES" sz="1200" dirty="0">
                <a:solidFill>
                  <a:schemeClr val="bg1"/>
                </a:solidFill>
                <a:latin typeface="Arial"/>
                <a:cs typeface="Arial"/>
              </a:endParaRPr>
            </a:p>
          </p:txBody>
        </p:sp>
        <p:cxnSp>
          <p:nvCxnSpPr>
            <p:cNvPr id="12" name="Conector recto de flecha 11"/>
            <p:cNvCxnSpPr/>
            <p:nvPr/>
          </p:nvCxnSpPr>
          <p:spPr>
            <a:xfrm flipH="1" flipV="1">
              <a:off x="2920002" y="5101464"/>
              <a:ext cx="249666" cy="499354"/>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3" name="Agrupar 12"/>
          <p:cNvGrpSpPr/>
          <p:nvPr/>
        </p:nvGrpSpPr>
        <p:grpSpPr>
          <a:xfrm>
            <a:off x="3028551" y="3126401"/>
            <a:ext cx="3800402" cy="1835452"/>
            <a:chOff x="1085072" y="5578623"/>
            <a:chExt cx="3800402" cy="1835452"/>
          </a:xfrm>
        </p:grpSpPr>
        <p:sp>
          <p:nvSpPr>
            <p:cNvPr id="14" name="Rectángulo 13"/>
            <p:cNvSpPr/>
            <p:nvPr/>
          </p:nvSpPr>
          <p:spPr>
            <a:xfrm>
              <a:off x="2058758" y="6398412"/>
              <a:ext cx="2826716" cy="1015663"/>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Ahora vamos a crear un nuevo campo en la tabla de atributos de la capa. En este campo iremos introduciendo el código del bioma donde se encuentra el punto creado</a:t>
              </a:r>
              <a:endParaRPr lang="es-ES" sz="1200" dirty="0">
                <a:solidFill>
                  <a:schemeClr val="bg1"/>
                </a:solidFill>
                <a:latin typeface="Arial"/>
                <a:cs typeface="Arial"/>
              </a:endParaRPr>
            </a:p>
          </p:txBody>
        </p:sp>
        <p:cxnSp>
          <p:nvCxnSpPr>
            <p:cNvPr id="15" name="Conector recto de flecha 14"/>
            <p:cNvCxnSpPr/>
            <p:nvPr/>
          </p:nvCxnSpPr>
          <p:spPr>
            <a:xfrm flipH="1" flipV="1">
              <a:off x="1085072" y="5578623"/>
              <a:ext cx="973686" cy="81978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61205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2.02.4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9295" y="1363172"/>
            <a:ext cx="5335544" cy="5060605"/>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400110"/>
          </a:xfrm>
          <a:prstGeom prst="rect">
            <a:avLst/>
          </a:prstGeom>
          <a:noFill/>
        </p:spPr>
        <p:txBody>
          <a:bodyPr wrap="square" rtlCol="0">
            <a:spAutoFit/>
          </a:bodyPr>
          <a:lstStyle/>
          <a:p>
            <a:r>
              <a:rPr lang="es-ES" sz="2000" dirty="0" smtClean="0">
                <a:solidFill>
                  <a:srgbClr val="9C3F97"/>
                </a:solidFill>
              </a:rPr>
              <a:t>Al darle a guardar volvemos al menú anterior (creación de la capa de puntos)</a:t>
            </a:r>
            <a:endParaRPr lang="es-ES" sz="1400" dirty="0">
              <a:solidFill>
                <a:srgbClr val="9C3F97"/>
              </a:solidFill>
            </a:endParaRPr>
          </a:p>
        </p:txBody>
      </p:sp>
      <p:grpSp>
        <p:nvGrpSpPr>
          <p:cNvPr id="24" name="Agrupar 23"/>
          <p:cNvGrpSpPr/>
          <p:nvPr/>
        </p:nvGrpSpPr>
        <p:grpSpPr>
          <a:xfrm>
            <a:off x="2692046" y="3115312"/>
            <a:ext cx="4157474" cy="2594711"/>
            <a:chOff x="2920001" y="4065606"/>
            <a:chExt cx="4157474" cy="2594711"/>
          </a:xfrm>
        </p:grpSpPr>
        <p:grpSp>
          <p:nvGrpSpPr>
            <p:cNvPr id="13" name="Agrupar 12"/>
            <p:cNvGrpSpPr/>
            <p:nvPr/>
          </p:nvGrpSpPr>
          <p:grpSpPr>
            <a:xfrm>
              <a:off x="2920001" y="4065606"/>
              <a:ext cx="4157474" cy="1378889"/>
              <a:chOff x="976522" y="6398412"/>
              <a:chExt cx="4157474" cy="1378889"/>
            </a:xfrm>
          </p:grpSpPr>
          <p:sp>
            <p:nvSpPr>
              <p:cNvPr id="14" name="Rectángulo 13"/>
              <p:cNvSpPr/>
              <p:nvPr/>
            </p:nvSpPr>
            <p:spPr>
              <a:xfrm>
                <a:off x="2058758" y="6398412"/>
                <a:ext cx="3075238" cy="120032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El nuevo campo aparece abajo.</a:t>
                </a:r>
              </a:p>
              <a:p>
                <a:r>
                  <a:rPr lang="es-ES_tradnl" sz="1200" dirty="0" smtClean="0">
                    <a:solidFill>
                      <a:schemeClr val="bg1"/>
                    </a:solidFill>
                    <a:latin typeface="Arial"/>
                    <a:cs typeface="Arial"/>
                  </a:rPr>
                  <a:t>Había uno ya existente llamado id. Vamos a borrarlo porque no lo necesitaremos.</a:t>
                </a:r>
              </a:p>
              <a:p>
                <a:r>
                  <a:rPr lang="es-ES_tradnl" sz="1200" dirty="0" smtClean="0">
                    <a:solidFill>
                      <a:schemeClr val="bg1"/>
                    </a:solidFill>
                    <a:latin typeface="Arial"/>
                    <a:cs typeface="Arial"/>
                  </a:rPr>
                  <a:t>Lo seleccionamos y le damos al botón “eliminar campo”</a:t>
                </a:r>
              </a:p>
              <a:p>
                <a:r>
                  <a:rPr lang="es-ES_tradnl" sz="1200" dirty="0" smtClean="0">
                    <a:solidFill>
                      <a:schemeClr val="bg1"/>
                    </a:solidFill>
                    <a:latin typeface="Arial"/>
                    <a:cs typeface="Arial"/>
                  </a:rPr>
                  <a:t>Luego le damos a aceptar</a:t>
                </a:r>
                <a:endParaRPr lang="es-ES" sz="1200" dirty="0">
                  <a:solidFill>
                    <a:schemeClr val="bg1"/>
                  </a:solidFill>
                  <a:latin typeface="Arial"/>
                  <a:cs typeface="Arial"/>
                </a:endParaRPr>
              </a:p>
            </p:txBody>
          </p:sp>
          <p:cxnSp>
            <p:nvCxnSpPr>
              <p:cNvPr id="15" name="Conector recto de flecha 14"/>
              <p:cNvCxnSpPr>
                <a:stCxn id="14" idx="1"/>
              </p:cNvCxnSpPr>
              <p:nvPr/>
            </p:nvCxnSpPr>
            <p:spPr>
              <a:xfrm flipH="1">
                <a:off x="976522" y="6998577"/>
                <a:ext cx="1082236" cy="778724"/>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22" name="Conector recto de flecha 21"/>
            <p:cNvCxnSpPr/>
            <p:nvPr/>
          </p:nvCxnSpPr>
          <p:spPr>
            <a:xfrm>
              <a:off x="5286397" y="5081269"/>
              <a:ext cx="1682527" cy="1579048"/>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75078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707886"/>
          </a:xfrm>
          <a:prstGeom prst="rect">
            <a:avLst/>
          </a:prstGeom>
          <a:noFill/>
        </p:spPr>
        <p:txBody>
          <a:bodyPr wrap="square" rtlCol="0">
            <a:spAutoFit/>
          </a:bodyPr>
          <a:lstStyle/>
          <a:p>
            <a:r>
              <a:rPr lang="es-ES" sz="2000" dirty="0" smtClean="0">
                <a:solidFill>
                  <a:srgbClr val="9C3F97"/>
                </a:solidFill>
              </a:rPr>
              <a:t>Al aceptar se carga una nueva capa que por ahora está vacía. Vamos a pintar los puntos en su interior</a:t>
            </a:r>
            <a:endParaRPr lang="es-ES" sz="1400" dirty="0">
              <a:solidFill>
                <a:srgbClr val="9C3F97"/>
              </a:solidFill>
            </a:endParaRPr>
          </a:p>
        </p:txBody>
      </p:sp>
      <p:grpSp>
        <p:nvGrpSpPr>
          <p:cNvPr id="6" name="9 Grupo"/>
          <p:cNvGrpSpPr/>
          <p:nvPr/>
        </p:nvGrpSpPr>
        <p:grpSpPr>
          <a:xfrm>
            <a:off x="893891" y="1745264"/>
            <a:ext cx="3784624" cy="2442500"/>
            <a:chOff x="893891" y="1272977"/>
            <a:chExt cx="3784624" cy="2442500"/>
          </a:xfrm>
        </p:grpSpPr>
        <p:pic>
          <p:nvPicPr>
            <p:cNvPr id="7" name="Imagen 6" descr="Screen Shot 2019-10-01 at 12.05.31.png"/>
            <p:cNvPicPr>
              <a:picLocks noChangeAspect="1"/>
            </p:cNvPicPr>
            <p:nvPr/>
          </p:nvPicPr>
          <p:blipFill rotWithShape="1">
            <a:blip r:embed="rId2">
              <a:extLst>
                <a:ext uri="{28A0092B-C50C-407E-A947-70E740481C1C}">
                  <a14:useLocalDpi xmlns:a14="http://schemas.microsoft.com/office/drawing/2010/main" val="0"/>
                </a:ext>
              </a:extLst>
            </a:blip>
            <a:srcRect t="2409" r="6591"/>
            <a:stretch/>
          </p:blipFill>
          <p:spPr>
            <a:xfrm>
              <a:off x="893891" y="1272977"/>
              <a:ext cx="2337825" cy="2442500"/>
            </a:xfrm>
            <a:prstGeom prst="rect">
              <a:avLst/>
            </a:prstGeom>
          </p:spPr>
        </p:pic>
        <p:sp>
          <p:nvSpPr>
            <p:cNvPr id="14" name="Rectángulo 13"/>
            <p:cNvSpPr/>
            <p:nvPr/>
          </p:nvSpPr>
          <p:spPr>
            <a:xfrm>
              <a:off x="3633166" y="1283599"/>
              <a:ext cx="1045349"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Nueva capa de puntos</a:t>
              </a:r>
              <a:endParaRPr lang="es-ES" sz="1200" dirty="0">
                <a:solidFill>
                  <a:schemeClr val="bg1"/>
                </a:solidFill>
                <a:latin typeface="Arial"/>
                <a:cs typeface="Arial"/>
              </a:endParaRPr>
            </a:p>
          </p:txBody>
        </p:sp>
        <p:cxnSp>
          <p:nvCxnSpPr>
            <p:cNvPr id="15" name="Conector recto de flecha 14"/>
            <p:cNvCxnSpPr>
              <a:stCxn id="14" idx="1"/>
            </p:cNvCxnSpPr>
            <p:nvPr/>
          </p:nvCxnSpPr>
          <p:spPr>
            <a:xfrm rot="10800000" flipV="1">
              <a:off x="2138440" y="1514431"/>
              <a:ext cx="1494726" cy="33101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pic>
        <p:nvPicPr>
          <p:cNvPr id="12" name="11 Imagen" descr="Screen Shot 2019-10-01 at 12.31.22 (2).png"/>
          <p:cNvPicPr>
            <a:picLocks noChangeAspect="1"/>
          </p:cNvPicPr>
          <p:nvPr/>
        </p:nvPicPr>
        <p:blipFill>
          <a:blip r:embed="rId3"/>
          <a:srcRect t="6008" r="65401" b="70177"/>
          <a:stretch>
            <a:fillRect/>
          </a:stretch>
        </p:blipFill>
        <p:spPr>
          <a:xfrm>
            <a:off x="5058657" y="1567263"/>
            <a:ext cx="3110194" cy="1712650"/>
          </a:xfrm>
          <a:prstGeom prst="rect">
            <a:avLst/>
          </a:prstGeom>
        </p:spPr>
      </p:pic>
      <p:grpSp>
        <p:nvGrpSpPr>
          <p:cNvPr id="8" name="22 Grupo"/>
          <p:cNvGrpSpPr/>
          <p:nvPr/>
        </p:nvGrpSpPr>
        <p:grpSpPr>
          <a:xfrm>
            <a:off x="4381914" y="2317733"/>
            <a:ext cx="2722908" cy="2522579"/>
            <a:chOff x="4381914" y="2317733"/>
            <a:chExt cx="2722908" cy="2522579"/>
          </a:xfrm>
        </p:grpSpPr>
        <p:grpSp>
          <p:nvGrpSpPr>
            <p:cNvPr id="9" name="18 Grupo"/>
            <p:cNvGrpSpPr/>
            <p:nvPr/>
          </p:nvGrpSpPr>
          <p:grpSpPr>
            <a:xfrm>
              <a:off x="4381914" y="2317733"/>
              <a:ext cx="2182881" cy="1769121"/>
              <a:chOff x="4381914" y="2317733"/>
              <a:chExt cx="2182881" cy="1769121"/>
            </a:xfrm>
          </p:grpSpPr>
          <p:sp>
            <p:nvSpPr>
              <p:cNvPr id="13" name="Rectángulo 13"/>
              <p:cNvSpPr/>
              <p:nvPr/>
            </p:nvSpPr>
            <p:spPr>
              <a:xfrm>
                <a:off x="4381914" y="3071191"/>
                <a:ext cx="1765438" cy="1015663"/>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Ahora buscamos el botón indicado abajo (lápiz cuya etiqueta dice “conmutar edición”)</a:t>
                </a:r>
                <a:endParaRPr lang="es-ES" sz="1200" dirty="0">
                  <a:solidFill>
                    <a:schemeClr val="bg1"/>
                  </a:solidFill>
                  <a:latin typeface="Arial"/>
                  <a:cs typeface="Arial"/>
                </a:endParaRPr>
              </a:p>
            </p:txBody>
          </p:sp>
          <p:cxnSp>
            <p:nvCxnSpPr>
              <p:cNvPr id="16" name="Conector recto de flecha 14"/>
              <p:cNvCxnSpPr/>
              <p:nvPr/>
            </p:nvCxnSpPr>
            <p:spPr>
              <a:xfrm rot="5400000" flipH="1" flipV="1">
                <a:off x="5913012" y="2462624"/>
                <a:ext cx="796674" cy="50689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21" name="Rectángulo 13"/>
            <p:cNvSpPr/>
            <p:nvPr/>
          </p:nvSpPr>
          <p:spPr>
            <a:xfrm>
              <a:off x="5339384" y="4009315"/>
              <a:ext cx="1765438"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Al conmutar la edición permitimos que se vayan añadiendo puntos a la capa</a:t>
              </a:r>
              <a:endParaRPr lang="es-ES" sz="1200" dirty="0">
                <a:solidFill>
                  <a:schemeClr val="bg1"/>
                </a:solidFill>
                <a:latin typeface="Arial"/>
                <a:cs typeface="Arial"/>
              </a:endParaRPr>
            </a:p>
          </p:txBody>
        </p:sp>
      </p:grpSp>
      <p:pic>
        <p:nvPicPr>
          <p:cNvPr id="17" name="16 Imagen" descr="Screen Shot 2019-10-01 at 12.40.49.png"/>
          <p:cNvPicPr>
            <a:picLocks noChangeAspect="1"/>
          </p:cNvPicPr>
          <p:nvPr/>
        </p:nvPicPr>
        <p:blipFill>
          <a:blip r:embed="rId4"/>
          <a:srcRect b="10563"/>
          <a:stretch>
            <a:fillRect/>
          </a:stretch>
        </p:blipFill>
        <p:spPr>
          <a:xfrm>
            <a:off x="893891" y="4631590"/>
            <a:ext cx="661410" cy="606331"/>
          </a:xfrm>
          <a:prstGeom prst="rect">
            <a:avLst/>
          </a:prstGeom>
        </p:spPr>
      </p:pic>
      <p:grpSp>
        <p:nvGrpSpPr>
          <p:cNvPr id="18" name="17 Grupo"/>
          <p:cNvGrpSpPr/>
          <p:nvPr/>
        </p:nvGrpSpPr>
        <p:grpSpPr>
          <a:xfrm>
            <a:off x="1555301" y="4934756"/>
            <a:ext cx="2219912" cy="1741722"/>
            <a:chOff x="3927440" y="2899129"/>
            <a:chExt cx="2219912" cy="1741722"/>
          </a:xfrm>
        </p:grpSpPr>
        <p:sp>
          <p:nvSpPr>
            <p:cNvPr id="19" name="Rectángulo 13"/>
            <p:cNvSpPr/>
            <p:nvPr/>
          </p:nvSpPr>
          <p:spPr>
            <a:xfrm>
              <a:off x="4381914" y="3071191"/>
              <a:ext cx="1765438" cy="1569660"/>
            </a:xfrm>
            <a:prstGeom prst="rect">
              <a:avLst/>
            </a:prstGeom>
            <a:solidFill>
              <a:srgbClr val="9C3F97"/>
            </a:solidFill>
          </p:spPr>
          <p:txBody>
            <a:bodyPr wrap="square">
              <a:spAutoFit/>
            </a:bodyPr>
            <a:lstStyle/>
            <a:p>
              <a:r>
                <a:rPr lang="es-ES" sz="1200" dirty="0" smtClean="0">
                  <a:solidFill>
                    <a:schemeClr val="bg1"/>
                  </a:solidFill>
                  <a:latin typeface="Arial"/>
                  <a:cs typeface="Arial"/>
                </a:rPr>
                <a:t>También se activa esta herramienta que es la que nos permite pintar los puntos. Está dos posiciones a la derecha del botón de activar edición. La seleccionamos.</a:t>
              </a:r>
              <a:endParaRPr lang="es-ES" sz="1200" dirty="0">
                <a:solidFill>
                  <a:schemeClr val="bg1"/>
                </a:solidFill>
                <a:latin typeface="Arial"/>
                <a:cs typeface="Arial"/>
              </a:endParaRPr>
            </a:p>
          </p:txBody>
        </p:sp>
        <p:cxnSp>
          <p:nvCxnSpPr>
            <p:cNvPr id="20" name="Conector recto de flecha 14"/>
            <p:cNvCxnSpPr>
              <a:endCxn id="17" idx="3"/>
            </p:cNvCxnSpPr>
            <p:nvPr/>
          </p:nvCxnSpPr>
          <p:spPr>
            <a:xfrm rot="10800000">
              <a:off x="3927440" y="2899129"/>
              <a:ext cx="924512" cy="17206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19873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6.19.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166" y="1665210"/>
            <a:ext cx="7853798" cy="4384944"/>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707886"/>
          </a:xfrm>
          <a:prstGeom prst="rect">
            <a:avLst/>
          </a:prstGeom>
          <a:noFill/>
        </p:spPr>
        <p:txBody>
          <a:bodyPr wrap="square" rtlCol="0">
            <a:spAutoFit/>
          </a:bodyPr>
          <a:lstStyle/>
          <a:p>
            <a:r>
              <a:rPr lang="es-ES" sz="2000" dirty="0" smtClean="0">
                <a:solidFill>
                  <a:srgbClr val="9C3F97"/>
                </a:solidFill>
              </a:rPr>
              <a:t>Ahora vamos a empezar a pintar puntos. En primer lugar nos acercamos a un área cualquiera con el zoom</a:t>
            </a:r>
            <a:endParaRPr lang="es-ES" sz="1400" dirty="0">
              <a:solidFill>
                <a:srgbClr val="9C3F97"/>
              </a:solidFill>
            </a:endParaRPr>
          </a:p>
        </p:txBody>
      </p:sp>
      <p:sp>
        <p:nvSpPr>
          <p:cNvPr id="8" name="Rectángulo 7"/>
          <p:cNvSpPr/>
          <p:nvPr/>
        </p:nvSpPr>
        <p:spPr>
          <a:xfrm>
            <a:off x="6181980" y="3227192"/>
            <a:ext cx="1518705" cy="138499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Hacemos </a:t>
            </a:r>
            <a:r>
              <a:rPr lang="es-ES_tradnl" sz="1200" dirty="0" err="1" smtClean="0">
                <a:solidFill>
                  <a:schemeClr val="bg1"/>
                </a:solidFill>
                <a:latin typeface="Arial"/>
                <a:cs typeface="Arial"/>
              </a:rPr>
              <a:t>click</a:t>
            </a:r>
            <a:r>
              <a:rPr lang="es-ES_tradnl" sz="1200" dirty="0" smtClean="0">
                <a:solidFill>
                  <a:schemeClr val="bg1"/>
                </a:solidFill>
                <a:latin typeface="Arial"/>
                <a:cs typeface="Arial"/>
              </a:rPr>
              <a:t> sobre un bioma cuyo código conocemos previamente (porque vemos las etiquetas)</a:t>
            </a:r>
            <a:endParaRPr lang="es-ES" sz="1200" dirty="0">
              <a:solidFill>
                <a:schemeClr val="bg1"/>
              </a:solidFill>
              <a:latin typeface="Arial"/>
              <a:cs typeface="Arial"/>
            </a:endParaRPr>
          </a:p>
        </p:txBody>
      </p:sp>
      <p:pic>
        <p:nvPicPr>
          <p:cNvPr id="9" name="Imagen 8" descr="Screen Shot 2019-10-01 at 16.20.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602" y="2396369"/>
            <a:ext cx="2241326" cy="1516857"/>
          </a:xfrm>
          <a:prstGeom prst="rect">
            <a:avLst/>
          </a:prstGeom>
        </p:spPr>
      </p:pic>
      <p:sp>
        <p:nvSpPr>
          <p:cNvPr id="12" name="Rectángulo 11"/>
          <p:cNvSpPr/>
          <p:nvPr/>
        </p:nvSpPr>
        <p:spPr>
          <a:xfrm>
            <a:off x="3542319" y="3935351"/>
            <a:ext cx="2519156"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Se abre un menú en el que nos pide el código del bioma sobre el que hemos pintado el punto. Lo escribimos y le damos a aceptar.</a:t>
            </a:r>
            <a:endParaRPr lang="es-ES" sz="1200" dirty="0">
              <a:solidFill>
                <a:schemeClr val="bg1"/>
              </a:solidFill>
              <a:latin typeface="Arial"/>
              <a:cs typeface="Arial"/>
            </a:endParaRPr>
          </a:p>
        </p:txBody>
      </p:sp>
      <p:sp>
        <p:nvSpPr>
          <p:cNvPr id="13" name="Rectángulo 12"/>
          <p:cNvSpPr/>
          <p:nvPr/>
        </p:nvSpPr>
        <p:spPr>
          <a:xfrm>
            <a:off x="3281116" y="4918748"/>
            <a:ext cx="3726046"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Repetimos la operación (hacer </a:t>
            </a:r>
            <a:r>
              <a:rPr lang="es-ES_tradnl" sz="1200" dirty="0" err="1" smtClean="0">
                <a:solidFill>
                  <a:schemeClr val="bg1"/>
                </a:solidFill>
                <a:latin typeface="Arial"/>
                <a:cs typeface="Arial"/>
              </a:rPr>
              <a:t>click</a:t>
            </a:r>
            <a:r>
              <a:rPr lang="es-ES_tradnl" sz="1200" dirty="0" smtClean="0">
                <a:solidFill>
                  <a:schemeClr val="bg1"/>
                </a:solidFill>
                <a:latin typeface="Arial"/>
                <a:cs typeface="Arial"/>
              </a:rPr>
              <a:t> en otro sitio de la pantalla) tantas veces como sea necesario (130)</a:t>
            </a:r>
            <a:endParaRPr lang="es-ES" sz="1200" dirty="0">
              <a:solidFill>
                <a:schemeClr val="bg1"/>
              </a:solidFill>
              <a:latin typeface="Arial"/>
              <a:cs typeface="Arial"/>
            </a:endParaRPr>
          </a:p>
        </p:txBody>
      </p:sp>
      <p:sp>
        <p:nvSpPr>
          <p:cNvPr id="14" name="Rectángulo 13"/>
          <p:cNvSpPr/>
          <p:nvPr/>
        </p:nvSpPr>
        <p:spPr>
          <a:xfrm>
            <a:off x="3173031" y="5517075"/>
            <a:ext cx="4419569"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Durante este proceso podemos usar el zoom y el “pan” para movernos por la pantalla a otros continentes. Los 10 puntos de cada bioma han de estar repartidos por cuantos más continentes mejor.</a:t>
            </a:r>
            <a:endParaRPr lang="es-ES" sz="1200" dirty="0">
              <a:solidFill>
                <a:schemeClr val="bg1"/>
              </a:solidFill>
              <a:latin typeface="Arial"/>
              <a:cs typeface="Arial"/>
            </a:endParaRPr>
          </a:p>
        </p:txBody>
      </p:sp>
      <p:grpSp>
        <p:nvGrpSpPr>
          <p:cNvPr id="17" name="Agrupar 16"/>
          <p:cNvGrpSpPr/>
          <p:nvPr/>
        </p:nvGrpSpPr>
        <p:grpSpPr>
          <a:xfrm>
            <a:off x="1056716" y="2062692"/>
            <a:ext cx="2116315" cy="1732059"/>
            <a:chOff x="1056716" y="2062692"/>
            <a:chExt cx="2116315" cy="1732059"/>
          </a:xfrm>
        </p:grpSpPr>
        <p:sp>
          <p:nvSpPr>
            <p:cNvPr id="15" name="Rectángulo 14"/>
            <p:cNvSpPr/>
            <p:nvPr/>
          </p:nvSpPr>
          <p:spPr>
            <a:xfrm>
              <a:off x="1056716" y="2779088"/>
              <a:ext cx="2116315" cy="1015663"/>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Cada 2-3 puntos es buena idea guardar los cambios realizados en la capa. Pulsar este botón y seguir añadiendo puntos</a:t>
              </a:r>
              <a:endParaRPr lang="es-ES" sz="1200" dirty="0">
                <a:solidFill>
                  <a:schemeClr val="bg1"/>
                </a:solidFill>
                <a:latin typeface="Arial"/>
                <a:cs typeface="Arial"/>
              </a:endParaRPr>
            </a:p>
          </p:txBody>
        </p:sp>
        <p:cxnSp>
          <p:nvCxnSpPr>
            <p:cNvPr id="16" name="Conector recto de flecha 15"/>
            <p:cNvCxnSpPr/>
            <p:nvPr/>
          </p:nvCxnSpPr>
          <p:spPr>
            <a:xfrm flipH="1" flipV="1">
              <a:off x="1477090" y="2062692"/>
              <a:ext cx="297220" cy="71639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8" name="Agrupar 17"/>
          <p:cNvGrpSpPr/>
          <p:nvPr/>
        </p:nvGrpSpPr>
        <p:grpSpPr>
          <a:xfrm>
            <a:off x="791830" y="4766348"/>
            <a:ext cx="2116315" cy="1699793"/>
            <a:chOff x="1056716" y="1910292"/>
            <a:chExt cx="2116315" cy="1699793"/>
          </a:xfrm>
        </p:grpSpPr>
        <p:sp>
          <p:nvSpPr>
            <p:cNvPr id="19" name="Rectángulo 18"/>
            <p:cNvSpPr/>
            <p:nvPr/>
          </p:nvSpPr>
          <p:spPr>
            <a:xfrm>
              <a:off x="1056716" y="2779088"/>
              <a:ext cx="2116315"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Para que vaya bien debes asegurarte de que esta capa esté seleccionada aquí. Haz </a:t>
              </a:r>
              <a:r>
                <a:rPr lang="es-ES_tradnl" sz="1200" dirty="0" err="1" smtClean="0">
                  <a:solidFill>
                    <a:schemeClr val="bg1"/>
                  </a:solidFill>
                  <a:latin typeface="Arial"/>
                  <a:cs typeface="Arial"/>
                </a:rPr>
                <a:t>click</a:t>
              </a:r>
              <a:r>
                <a:rPr lang="es-ES_tradnl" sz="1200" dirty="0" smtClean="0">
                  <a:solidFill>
                    <a:schemeClr val="bg1"/>
                  </a:solidFill>
                  <a:latin typeface="Arial"/>
                  <a:cs typeface="Arial"/>
                </a:rPr>
                <a:t> sobre ella.</a:t>
              </a:r>
              <a:endParaRPr lang="es-ES" sz="1200" dirty="0">
                <a:solidFill>
                  <a:schemeClr val="bg1"/>
                </a:solidFill>
                <a:latin typeface="Arial"/>
                <a:cs typeface="Arial"/>
              </a:endParaRPr>
            </a:p>
          </p:txBody>
        </p:sp>
        <p:cxnSp>
          <p:nvCxnSpPr>
            <p:cNvPr id="20" name="Conector recto de flecha 19"/>
            <p:cNvCxnSpPr/>
            <p:nvPr/>
          </p:nvCxnSpPr>
          <p:spPr>
            <a:xfrm flipV="1">
              <a:off x="1774310" y="1910292"/>
              <a:ext cx="141576" cy="86879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19873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7.08.3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486" y="1382673"/>
            <a:ext cx="8191500" cy="4586327"/>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2</a:t>
              </a: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Crear capa de puntos</a:t>
            </a:r>
            <a:endParaRPr lang="es-ES" b="1" dirty="0">
              <a:solidFill>
                <a:srgbClr val="FFFFFF"/>
              </a:solidFill>
            </a:endParaRPr>
          </a:p>
        </p:txBody>
      </p:sp>
      <p:sp>
        <p:nvSpPr>
          <p:cNvPr id="11" name="CuadroTexto 10"/>
          <p:cNvSpPr txBox="1"/>
          <p:nvPr/>
        </p:nvSpPr>
        <p:spPr>
          <a:xfrm>
            <a:off x="893891" y="750154"/>
            <a:ext cx="8195833" cy="400110"/>
          </a:xfrm>
          <a:prstGeom prst="rect">
            <a:avLst/>
          </a:prstGeom>
          <a:noFill/>
        </p:spPr>
        <p:txBody>
          <a:bodyPr wrap="square" rtlCol="0">
            <a:spAutoFit/>
          </a:bodyPr>
          <a:lstStyle/>
          <a:p>
            <a:r>
              <a:rPr lang="es-ES" sz="2000" dirty="0" smtClean="0">
                <a:solidFill>
                  <a:srgbClr val="9C3F97"/>
                </a:solidFill>
              </a:rPr>
              <a:t>Cuando tengamos todos los puntos podemos visualizar la capa creada</a:t>
            </a:r>
            <a:endParaRPr lang="es-ES" sz="1400" dirty="0">
              <a:solidFill>
                <a:srgbClr val="9C3F97"/>
              </a:solidFill>
            </a:endParaRPr>
          </a:p>
        </p:txBody>
      </p:sp>
      <p:grpSp>
        <p:nvGrpSpPr>
          <p:cNvPr id="10" name="Agrupar 9"/>
          <p:cNvGrpSpPr/>
          <p:nvPr/>
        </p:nvGrpSpPr>
        <p:grpSpPr>
          <a:xfrm>
            <a:off x="948166" y="1886857"/>
            <a:ext cx="3560333" cy="1791851"/>
            <a:chOff x="948166" y="1886857"/>
            <a:chExt cx="3560333" cy="1791851"/>
          </a:xfrm>
        </p:grpSpPr>
        <p:sp>
          <p:nvSpPr>
            <p:cNvPr id="8" name="Rectángulo 7"/>
            <p:cNvSpPr/>
            <p:nvPr/>
          </p:nvSpPr>
          <p:spPr>
            <a:xfrm>
              <a:off x="2937906" y="2293713"/>
              <a:ext cx="1570593" cy="138499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Ya podemos parar la edición de la capa de puntos. Hacemos </a:t>
              </a:r>
              <a:r>
                <a:rPr lang="es-ES_tradnl" sz="1200" dirty="0" err="1" smtClean="0">
                  <a:solidFill>
                    <a:schemeClr val="bg1"/>
                  </a:solidFill>
                  <a:latin typeface="Arial"/>
                  <a:cs typeface="Arial"/>
                </a:rPr>
                <a:t>click</a:t>
              </a:r>
              <a:r>
                <a:rPr lang="es-ES_tradnl" sz="1200" dirty="0" smtClean="0">
                  <a:solidFill>
                    <a:schemeClr val="bg1"/>
                  </a:solidFill>
                  <a:latin typeface="Arial"/>
                  <a:cs typeface="Arial"/>
                </a:rPr>
                <a:t> aquí y, si nos pregunta, le decimos que guarde los cambios.</a:t>
              </a:r>
              <a:endParaRPr lang="es-ES" sz="1200" dirty="0">
                <a:solidFill>
                  <a:schemeClr val="bg1"/>
                </a:solidFill>
                <a:latin typeface="Arial"/>
                <a:cs typeface="Arial"/>
              </a:endParaRPr>
            </a:p>
          </p:txBody>
        </p:sp>
        <p:cxnSp>
          <p:nvCxnSpPr>
            <p:cNvPr id="9" name="Conector recto de flecha 8"/>
            <p:cNvCxnSpPr/>
            <p:nvPr/>
          </p:nvCxnSpPr>
          <p:spPr>
            <a:xfrm flipH="1" flipV="1">
              <a:off x="948166" y="1886857"/>
              <a:ext cx="1989740" cy="40685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2" name="Agrupar 11"/>
          <p:cNvGrpSpPr/>
          <p:nvPr/>
        </p:nvGrpSpPr>
        <p:grpSpPr>
          <a:xfrm>
            <a:off x="5390382" y="1677997"/>
            <a:ext cx="2261837" cy="2038235"/>
            <a:chOff x="2937906" y="1271141"/>
            <a:chExt cx="2261837" cy="2038235"/>
          </a:xfrm>
        </p:grpSpPr>
        <p:sp>
          <p:nvSpPr>
            <p:cNvPr id="13" name="Rectángulo 12"/>
            <p:cNvSpPr/>
            <p:nvPr/>
          </p:nvSpPr>
          <p:spPr>
            <a:xfrm>
              <a:off x="2937906" y="2293713"/>
              <a:ext cx="2261837" cy="1015663"/>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También podemos ver la tabla de atributos de la capa haciendo </a:t>
              </a:r>
              <a:r>
                <a:rPr lang="es-ES_tradnl" sz="1200" dirty="0" err="1" smtClean="0">
                  <a:solidFill>
                    <a:schemeClr val="bg1"/>
                  </a:solidFill>
                  <a:latin typeface="Arial"/>
                  <a:cs typeface="Arial"/>
                </a:rPr>
                <a:t>click</a:t>
              </a:r>
              <a:r>
                <a:rPr lang="es-ES_tradnl" sz="1200" dirty="0" smtClean="0">
                  <a:solidFill>
                    <a:schemeClr val="bg1"/>
                  </a:solidFill>
                  <a:latin typeface="Arial"/>
                  <a:cs typeface="Arial"/>
                </a:rPr>
                <a:t> aquí si previamente tenemos seleccionada la capa “puntos”</a:t>
              </a:r>
              <a:endParaRPr lang="es-ES" sz="1200" dirty="0">
                <a:solidFill>
                  <a:schemeClr val="bg1"/>
                </a:solidFill>
                <a:latin typeface="Arial"/>
                <a:cs typeface="Arial"/>
              </a:endParaRPr>
            </a:p>
          </p:txBody>
        </p:sp>
        <p:cxnSp>
          <p:nvCxnSpPr>
            <p:cNvPr id="14" name="Conector recto de flecha 13"/>
            <p:cNvCxnSpPr/>
            <p:nvPr/>
          </p:nvCxnSpPr>
          <p:spPr>
            <a:xfrm flipH="1" flipV="1">
              <a:off x="3703008" y="1271141"/>
              <a:ext cx="64893" cy="10225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9" name="Agrupar 18"/>
          <p:cNvGrpSpPr/>
          <p:nvPr/>
        </p:nvGrpSpPr>
        <p:grpSpPr>
          <a:xfrm>
            <a:off x="3810188" y="3967859"/>
            <a:ext cx="3665950" cy="2797433"/>
            <a:chOff x="3810188" y="3967859"/>
            <a:chExt cx="3665950" cy="2797433"/>
          </a:xfrm>
        </p:grpSpPr>
        <p:pic>
          <p:nvPicPr>
            <p:cNvPr id="16" name="Imagen 15" descr="Screen Shot 2019-10-01 at 17.11.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188" y="3967859"/>
              <a:ext cx="3665950" cy="2797433"/>
            </a:xfrm>
            <a:prstGeom prst="rect">
              <a:avLst/>
            </a:prstGeom>
          </p:spPr>
        </p:pic>
        <p:sp>
          <p:nvSpPr>
            <p:cNvPr id="18" name="Rectángulo 17"/>
            <p:cNvSpPr/>
            <p:nvPr/>
          </p:nvSpPr>
          <p:spPr>
            <a:xfrm>
              <a:off x="4817069" y="4812398"/>
              <a:ext cx="1886718" cy="138499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La tabla debe de contener al menos 130 puntos (10 por bioma). Cada punto está asociado con el bioma sobre el que se encuentra</a:t>
              </a:r>
              <a:endParaRPr lang="es-ES" sz="1200" dirty="0">
                <a:solidFill>
                  <a:schemeClr val="bg1"/>
                </a:solidFill>
                <a:latin typeface="Arial"/>
                <a:cs typeface="Arial"/>
              </a:endParaRPr>
            </a:p>
          </p:txBody>
        </p:sp>
      </p:grpSp>
    </p:spTree>
    <p:extLst>
      <p:ext uri="{BB962C8B-B14F-4D97-AF65-F5344CB8AC3E}">
        <p14:creationId xmlns:p14="http://schemas.microsoft.com/office/powerpoint/2010/main" val="3144191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3</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Asignar valores de clima a cada punto</a:t>
            </a:r>
            <a:endParaRPr lang="es-ES" b="1" dirty="0">
              <a:solidFill>
                <a:srgbClr val="FFFFFF"/>
              </a:solidFill>
            </a:endParaRPr>
          </a:p>
        </p:txBody>
      </p:sp>
      <p:sp>
        <p:nvSpPr>
          <p:cNvPr id="11" name="CuadroTexto 10"/>
          <p:cNvSpPr txBox="1"/>
          <p:nvPr/>
        </p:nvSpPr>
        <p:spPr>
          <a:xfrm>
            <a:off x="893891" y="768296"/>
            <a:ext cx="8195833" cy="707886"/>
          </a:xfrm>
          <a:prstGeom prst="rect">
            <a:avLst/>
          </a:prstGeom>
          <a:noFill/>
        </p:spPr>
        <p:txBody>
          <a:bodyPr wrap="square" rtlCol="0">
            <a:spAutoFit/>
          </a:bodyPr>
          <a:lstStyle/>
          <a:p>
            <a:r>
              <a:rPr lang="es-ES" sz="2000" dirty="0" smtClean="0">
                <a:solidFill>
                  <a:srgbClr val="9C3F97"/>
                </a:solidFill>
              </a:rPr>
              <a:t>Ahora vamos a decirle al SIG que asigne a cada punto los valores de clima del lugar en el que se encuentra</a:t>
            </a:r>
            <a:endParaRPr lang="es-ES" sz="1400" dirty="0">
              <a:solidFill>
                <a:srgbClr val="9C3F97"/>
              </a:solidFill>
            </a:endParaRPr>
          </a:p>
        </p:txBody>
      </p:sp>
      <p:sp>
        <p:nvSpPr>
          <p:cNvPr id="17" name="CuadroTexto 16"/>
          <p:cNvSpPr txBox="1"/>
          <p:nvPr/>
        </p:nvSpPr>
        <p:spPr>
          <a:xfrm>
            <a:off x="893891" y="1628800"/>
            <a:ext cx="8195833" cy="1015663"/>
          </a:xfrm>
          <a:prstGeom prst="rect">
            <a:avLst/>
          </a:prstGeom>
          <a:noFill/>
        </p:spPr>
        <p:txBody>
          <a:bodyPr wrap="square" rtlCol="0">
            <a:spAutoFit/>
          </a:bodyPr>
          <a:lstStyle/>
          <a:p>
            <a:r>
              <a:rPr lang="es-ES" sz="2000" dirty="0" smtClean="0">
                <a:solidFill>
                  <a:srgbClr val="9C3F97"/>
                </a:solidFill>
              </a:rPr>
              <a:t>Para ello debemos de instalar un “</a:t>
            </a:r>
            <a:r>
              <a:rPr lang="es-ES" sz="2000" dirty="0" err="1" smtClean="0">
                <a:solidFill>
                  <a:srgbClr val="9C3F97"/>
                </a:solidFill>
              </a:rPr>
              <a:t>plugin</a:t>
            </a:r>
            <a:r>
              <a:rPr lang="es-ES" sz="2000" dirty="0" smtClean="0">
                <a:solidFill>
                  <a:srgbClr val="9C3F97"/>
                </a:solidFill>
              </a:rPr>
              <a:t>” que es una extensión de QGIS que contiene una serie de funciones específicas. Para ello vamos al menú “complementos” y seleccionamos “administrar e instalar complementos”</a:t>
            </a:r>
            <a:endParaRPr lang="es-ES" sz="1400" dirty="0">
              <a:solidFill>
                <a:srgbClr val="9C3F97"/>
              </a:solidFill>
            </a:endParaRPr>
          </a:p>
        </p:txBody>
      </p:sp>
      <p:pic>
        <p:nvPicPr>
          <p:cNvPr id="7" name="Imagen 6" descr="Screen Shot 2019-10-01 at 18.00.15.png"/>
          <p:cNvPicPr>
            <a:picLocks noChangeAspect="1"/>
          </p:cNvPicPr>
          <p:nvPr/>
        </p:nvPicPr>
        <p:blipFill rotWithShape="1">
          <a:blip r:embed="rId2">
            <a:extLst>
              <a:ext uri="{28A0092B-C50C-407E-A947-70E740481C1C}">
                <a14:useLocalDpi xmlns:a14="http://schemas.microsoft.com/office/drawing/2010/main" val="0"/>
              </a:ext>
            </a:extLst>
          </a:blip>
          <a:srcRect t="7301" r="59127" b="79366"/>
          <a:stretch/>
        </p:blipFill>
        <p:spPr>
          <a:xfrm>
            <a:off x="517072" y="2930070"/>
            <a:ext cx="3147785" cy="641781"/>
          </a:xfrm>
          <a:prstGeom prst="rect">
            <a:avLst/>
          </a:prstGeom>
        </p:spPr>
      </p:pic>
      <p:pic>
        <p:nvPicPr>
          <p:cNvPr id="15" name="Imagen 14" descr="Screen Shot 2019-10-01 at 18.03.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500" y="2730499"/>
            <a:ext cx="5090441" cy="3938360"/>
          </a:xfrm>
          <a:prstGeom prst="rect">
            <a:avLst/>
          </a:prstGeom>
        </p:spPr>
      </p:pic>
      <p:grpSp>
        <p:nvGrpSpPr>
          <p:cNvPr id="20" name="Agrupar 19"/>
          <p:cNvGrpSpPr/>
          <p:nvPr/>
        </p:nvGrpSpPr>
        <p:grpSpPr>
          <a:xfrm>
            <a:off x="3099377" y="3057072"/>
            <a:ext cx="2261837" cy="2927658"/>
            <a:chOff x="4425620" y="373287"/>
            <a:chExt cx="2261837" cy="2927658"/>
          </a:xfrm>
        </p:grpSpPr>
        <p:sp>
          <p:nvSpPr>
            <p:cNvPr id="21" name="Rectángulo 20"/>
            <p:cNvSpPr/>
            <p:nvPr/>
          </p:nvSpPr>
          <p:spPr>
            <a:xfrm>
              <a:off x="4425620" y="1731285"/>
              <a:ext cx="2261837" cy="1569660"/>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Buscamos “</a:t>
              </a:r>
              <a:r>
                <a:rPr lang="es-ES_tradnl" sz="1200" dirty="0" err="1" smtClean="0">
                  <a:solidFill>
                    <a:schemeClr val="bg1"/>
                  </a:solidFill>
                  <a:latin typeface="Arial"/>
                  <a:cs typeface="Arial"/>
                </a:rPr>
                <a:t>point</a:t>
              </a:r>
              <a:r>
                <a:rPr lang="es-ES_tradnl" sz="1200" dirty="0" smtClean="0">
                  <a:solidFill>
                    <a:schemeClr val="bg1"/>
                  </a:solidFill>
                  <a:latin typeface="Arial"/>
                  <a:cs typeface="Arial"/>
                </a:rPr>
                <a:t> </a:t>
              </a:r>
              <a:r>
                <a:rPr lang="es-ES_tradnl" sz="1200" dirty="0" err="1" smtClean="0">
                  <a:solidFill>
                    <a:schemeClr val="bg1"/>
                  </a:solidFill>
                  <a:latin typeface="Arial"/>
                  <a:cs typeface="Arial"/>
                </a:rPr>
                <a:t>sampling</a:t>
              </a:r>
              <a:r>
                <a:rPr lang="es-ES_tradnl" sz="1200" dirty="0" smtClean="0">
                  <a:solidFill>
                    <a:schemeClr val="bg1"/>
                  </a:solidFill>
                  <a:latin typeface="Arial"/>
                  <a:cs typeface="Arial"/>
                </a:rPr>
                <a:t> </a:t>
              </a:r>
              <a:r>
                <a:rPr lang="es-ES_tradnl" sz="1200" dirty="0" err="1" smtClean="0">
                  <a:solidFill>
                    <a:schemeClr val="bg1"/>
                  </a:solidFill>
                  <a:latin typeface="Arial"/>
                  <a:cs typeface="Arial"/>
                </a:rPr>
                <a:t>tool</a:t>
              </a:r>
              <a:r>
                <a:rPr lang="es-ES_tradnl" sz="1200" dirty="0" smtClean="0">
                  <a:solidFill>
                    <a:schemeClr val="bg1"/>
                  </a:solidFill>
                  <a:latin typeface="Arial"/>
                  <a:cs typeface="Arial"/>
                </a:rPr>
                <a:t>” y leemos la descripción de esta herramienta. Vemos que permite asignar valores de varios </a:t>
              </a:r>
              <a:r>
                <a:rPr lang="es-ES_tradnl" sz="1200" dirty="0" err="1" smtClean="0">
                  <a:solidFill>
                    <a:schemeClr val="bg1"/>
                  </a:solidFill>
                  <a:latin typeface="Arial"/>
                  <a:cs typeface="Arial"/>
                </a:rPr>
                <a:t>raster</a:t>
              </a:r>
              <a:r>
                <a:rPr lang="es-ES_tradnl" sz="1200" dirty="0" smtClean="0">
                  <a:solidFill>
                    <a:schemeClr val="bg1"/>
                  </a:solidFill>
                  <a:latin typeface="Arial"/>
                  <a:cs typeface="Arial"/>
                </a:rPr>
                <a:t> a una capa de puntos. Luego seleccionamos instalar complemento en el botón de abajo</a:t>
              </a:r>
              <a:endParaRPr lang="es-ES" sz="1200" dirty="0">
                <a:solidFill>
                  <a:schemeClr val="bg1"/>
                </a:solidFill>
                <a:latin typeface="Arial"/>
                <a:cs typeface="Arial"/>
              </a:endParaRPr>
            </a:p>
          </p:txBody>
        </p:sp>
        <p:cxnSp>
          <p:nvCxnSpPr>
            <p:cNvPr id="22" name="Conector recto de flecha 21"/>
            <p:cNvCxnSpPr/>
            <p:nvPr/>
          </p:nvCxnSpPr>
          <p:spPr>
            <a:xfrm flipV="1">
              <a:off x="5898243" y="373287"/>
              <a:ext cx="789214" cy="1357998"/>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743644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descr="Screen Shot 2019-10-01 at 18.30.5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501" y="2400949"/>
            <a:ext cx="3343252" cy="3398973"/>
          </a:xfrm>
          <a:prstGeom prst="rect">
            <a:avLst/>
          </a:prstGeom>
        </p:spPr>
      </p:pic>
      <p:pic>
        <p:nvPicPr>
          <p:cNvPr id="6" name="Imagen 5" descr="Screen Shot 2019-10-01 at 18.26.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01" y="1255525"/>
            <a:ext cx="8044722" cy="611960"/>
          </a:xfrm>
          <a:prstGeom prst="rect">
            <a:avLst/>
          </a:prstGeom>
        </p:spPr>
      </p:pic>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3</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Asignar valores de clima a cada punto</a:t>
            </a:r>
            <a:endParaRPr lang="es-ES" b="1" dirty="0">
              <a:solidFill>
                <a:srgbClr val="FFFFFF"/>
              </a:solidFill>
            </a:endParaRPr>
          </a:p>
        </p:txBody>
      </p:sp>
      <p:sp>
        <p:nvSpPr>
          <p:cNvPr id="11" name="CuadroTexto 10"/>
          <p:cNvSpPr txBox="1"/>
          <p:nvPr/>
        </p:nvSpPr>
        <p:spPr>
          <a:xfrm>
            <a:off x="812828" y="768296"/>
            <a:ext cx="8195833" cy="400110"/>
          </a:xfrm>
          <a:prstGeom prst="rect">
            <a:avLst/>
          </a:prstGeom>
          <a:noFill/>
        </p:spPr>
        <p:txBody>
          <a:bodyPr wrap="square" rtlCol="0">
            <a:spAutoFit/>
          </a:bodyPr>
          <a:lstStyle/>
          <a:p>
            <a:r>
              <a:rPr lang="es-ES" sz="2000" dirty="0" smtClean="0">
                <a:solidFill>
                  <a:srgbClr val="9C3F97"/>
                </a:solidFill>
              </a:rPr>
              <a:t>Al instalar el </a:t>
            </a:r>
            <a:r>
              <a:rPr lang="es-ES" sz="2000" dirty="0" err="1" smtClean="0">
                <a:solidFill>
                  <a:srgbClr val="9C3F97"/>
                </a:solidFill>
              </a:rPr>
              <a:t>plugin</a:t>
            </a:r>
            <a:r>
              <a:rPr lang="es-ES" sz="2000" dirty="0" smtClean="0">
                <a:solidFill>
                  <a:srgbClr val="9C3F97"/>
                </a:solidFill>
              </a:rPr>
              <a:t> aparece un nuevo botón para ejecutar la función deseada</a:t>
            </a:r>
            <a:endParaRPr lang="es-ES" sz="1400" dirty="0">
              <a:solidFill>
                <a:srgbClr val="9C3F97"/>
              </a:solidFill>
            </a:endParaRPr>
          </a:p>
        </p:txBody>
      </p:sp>
      <p:grpSp>
        <p:nvGrpSpPr>
          <p:cNvPr id="14" name="Agrupar 13"/>
          <p:cNvGrpSpPr/>
          <p:nvPr/>
        </p:nvGrpSpPr>
        <p:grpSpPr>
          <a:xfrm>
            <a:off x="5632032" y="1639345"/>
            <a:ext cx="2879258" cy="1657681"/>
            <a:chOff x="5632032" y="1972604"/>
            <a:chExt cx="2879258" cy="1657681"/>
          </a:xfrm>
        </p:grpSpPr>
        <p:grpSp>
          <p:nvGrpSpPr>
            <p:cNvPr id="20" name="Agrupar 19"/>
            <p:cNvGrpSpPr/>
            <p:nvPr/>
          </p:nvGrpSpPr>
          <p:grpSpPr>
            <a:xfrm>
              <a:off x="5632032" y="1972604"/>
              <a:ext cx="2472783" cy="917012"/>
              <a:chOff x="6616571" y="752648"/>
              <a:chExt cx="2472783" cy="917012"/>
            </a:xfrm>
          </p:grpSpPr>
          <p:sp>
            <p:nvSpPr>
              <p:cNvPr id="21" name="Rectángulo 20"/>
              <p:cNvSpPr/>
              <p:nvPr/>
            </p:nvSpPr>
            <p:spPr>
              <a:xfrm>
                <a:off x="6827517" y="838663"/>
                <a:ext cx="2261837"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Para que esta herramienta funcione, hemos de poner visibles las capas implicadas: puntos y las dos de clima</a:t>
                </a:r>
                <a:endParaRPr lang="es-ES" sz="1200" dirty="0">
                  <a:solidFill>
                    <a:schemeClr val="bg1"/>
                  </a:solidFill>
                  <a:latin typeface="Arial"/>
                  <a:cs typeface="Arial"/>
                </a:endParaRPr>
              </a:p>
            </p:txBody>
          </p:sp>
          <p:cxnSp>
            <p:nvCxnSpPr>
              <p:cNvPr id="22" name="Conector recto de flecha 21"/>
              <p:cNvCxnSpPr/>
              <p:nvPr/>
            </p:nvCxnSpPr>
            <p:spPr>
              <a:xfrm flipH="1" flipV="1">
                <a:off x="6616571" y="752648"/>
                <a:ext cx="210946" cy="8601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pic>
          <p:nvPicPr>
            <p:cNvPr id="13" name="Imagen 12" descr="Screen Shot 2019-10-01 at 18.29.50.png"/>
            <p:cNvPicPr>
              <a:picLocks noChangeAspect="1"/>
            </p:cNvPicPr>
            <p:nvPr/>
          </p:nvPicPr>
          <p:blipFill rotWithShape="1">
            <a:blip r:embed="rId4">
              <a:extLst>
                <a:ext uri="{28A0092B-C50C-407E-A947-70E740481C1C}">
                  <a14:useLocalDpi xmlns:a14="http://schemas.microsoft.com/office/drawing/2010/main" val="0"/>
                </a:ext>
              </a:extLst>
            </a:blip>
            <a:srcRect l="6552" t="14647" r="-6552" b="-14647"/>
            <a:stretch/>
          </p:blipFill>
          <p:spPr>
            <a:xfrm>
              <a:off x="6933064" y="2841172"/>
              <a:ext cx="1578226" cy="789113"/>
            </a:xfrm>
            <a:prstGeom prst="rect">
              <a:avLst/>
            </a:prstGeom>
          </p:spPr>
        </p:pic>
      </p:grpSp>
      <p:cxnSp>
        <p:nvCxnSpPr>
          <p:cNvPr id="26" name="Conector recto de flecha 25"/>
          <p:cNvCxnSpPr/>
          <p:nvPr/>
        </p:nvCxnSpPr>
        <p:spPr>
          <a:xfrm flipH="1" flipV="1">
            <a:off x="1900403" y="3440823"/>
            <a:ext cx="2413782" cy="128805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34" name="Agrupar 33"/>
          <p:cNvGrpSpPr/>
          <p:nvPr/>
        </p:nvGrpSpPr>
        <p:grpSpPr>
          <a:xfrm>
            <a:off x="1747290" y="2999461"/>
            <a:ext cx="5385976" cy="3729905"/>
            <a:chOff x="1747290" y="2999461"/>
            <a:chExt cx="5385976" cy="3729905"/>
          </a:xfrm>
        </p:grpSpPr>
        <p:grpSp>
          <p:nvGrpSpPr>
            <p:cNvPr id="23" name="Agrupar 22"/>
            <p:cNvGrpSpPr/>
            <p:nvPr/>
          </p:nvGrpSpPr>
          <p:grpSpPr>
            <a:xfrm>
              <a:off x="1747290" y="2999461"/>
              <a:ext cx="5385976" cy="3729905"/>
              <a:chOff x="3649411" y="1314129"/>
              <a:chExt cx="5385976" cy="3729905"/>
            </a:xfrm>
          </p:grpSpPr>
          <p:sp>
            <p:nvSpPr>
              <p:cNvPr id="24" name="Rectángulo 23"/>
              <p:cNvSpPr/>
              <p:nvPr/>
            </p:nvSpPr>
            <p:spPr>
              <a:xfrm>
                <a:off x="5898243" y="1443049"/>
                <a:ext cx="3137144" cy="360098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Al darle al botón de la herramienta nueva se abre un menú en el que hemos de:</a:t>
                </a:r>
              </a:p>
              <a:p>
                <a:pPr marL="171450" indent="-171450">
                  <a:buFont typeface="Arial"/>
                  <a:buChar char="•"/>
                </a:pPr>
                <a:r>
                  <a:rPr lang="es-ES_tradnl" sz="1200" dirty="0" smtClean="0">
                    <a:solidFill>
                      <a:schemeClr val="bg1"/>
                    </a:solidFill>
                    <a:latin typeface="Arial"/>
                    <a:cs typeface="Arial"/>
                  </a:rPr>
                  <a:t>Seleccionar la capa puntos como la capa que “</a:t>
                </a:r>
                <a:r>
                  <a:rPr lang="es-ES_tradnl" sz="1200" dirty="0" err="1" smtClean="0">
                    <a:solidFill>
                      <a:schemeClr val="bg1"/>
                    </a:solidFill>
                    <a:latin typeface="Arial"/>
                    <a:cs typeface="Arial"/>
                  </a:rPr>
                  <a:t>containing</a:t>
                </a:r>
                <a:r>
                  <a:rPr lang="es-ES_tradnl" sz="1200" dirty="0" smtClean="0">
                    <a:solidFill>
                      <a:schemeClr val="bg1"/>
                    </a:solidFill>
                    <a:latin typeface="Arial"/>
                    <a:cs typeface="Arial"/>
                  </a:rPr>
                  <a:t> </a:t>
                </a:r>
                <a:r>
                  <a:rPr lang="es-ES_tradnl" sz="1200" dirty="0" err="1" smtClean="0">
                    <a:solidFill>
                      <a:schemeClr val="bg1"/>
                    </a:solidFill>
                    <a:latin typeface="Arial"/>
                    <a:cs typeface="Arial"/>
                  </a:rPr>
                  <a:t>sampling</a:t>
                </a:r>
                <a:r>
                  <a:rPr lang="es-ES_tradnl" sz="1200" dirty="0" smtClean="0">
                    <a:solidFill>
                      <a:schemeClr val="bg1"/>
                    </a:solidFill>
                    <a:latin typeface="Arial"/>
                    <a:cs typeface="Arial"/>
                  </a:rPr>
                  <a:t> </a:t>
                </a:r>
                <a:r>
                  <a:rPr lang="es-ES_tradnl" sz="1200" dirty="0" err="1" smtClean="0">
                    <a:solidFill>
                      <a:schemeClr val="bg1"/>
                    </a:solidFill>
                    <a:latin typeface="Arial"/>
                    <a:cs typeface="Arial"/>
                  </a:rPr>
                  <a:t>points</a:t>
                </a:r>
                <a:r>
                  <a:rPr lang="es-ES_tradnl" sz="1200" dirty="0" smtClean="0">
                    <a:solidFill>
                      <a:schemeClr val="bg1"/>
                    </a:solidFill>
                    <a:latin typeface="Arial"/>
                    <a:cs typeface="Arial"/>
                  </a:rPr>
                  <a:t>”. Es decir, la capa de destino del análisis.</a:t>
                </a:r>
              </a:p>
              <a:p>
                <a:pPr marL="171450" indent="-171450">
                  <a:buFont typeface="Arial"/>
                  <a:buChar char="•"/>
                </a:pPr>
                <a:r>
                  <a:rPr lang="es-ES_tradnl" sz="1200" dirty="0" smtClean="0">
                    <a:solidFill>
                      <a:schemeClr val="bg1"/>
                    </a:solidFill>
                    <a:latin typeface="Arial"/>
                    <a:cs typeface="Arial"/>
                  </a:rPr>
                  <a:t>Seleccionamos los campos que queremos que tenga el resultado: </a:t>
                </a:r>
              </a:p>
              <a:p>
                <a:pPr marL="628650" lvl="1" indent="-171450">
                  <a:buFont typeface="Arial"/>
                  <a:buChar char="•"/>
                </a:pPr>
                <a:r>
                  <a:rPr lang="es-ES_tradnl" sz="1200" dirty="0" smtClean="0">
                    <a:solidFill>
                      <a:schemeClr val="bg1"/>
                    </a:solidFill>
                    <a:latin typeface="Arial"/>
                    <a:cs typeface="Arial"/>
                  </a:rPr>
                  <a:t>puntos: </a:t>
                </a:r>
                <a:r>
                  <a:rPr lang="es-ES_tradnl" sz="1200" dirty="0" err="1" smtClean="0">
                    <a:solidFill>
                      <a:schemeClr val="bg1"/>
                    </a:solidFill>
                    <a:latin typeface="Arial"/>
                    <a:cs typeface="Arial"/>
                  </a:rPr>
                  <a:t>bioma_id</a:t>
                </a:r>
                <a:endParaRPr lang="es-ES_tradnl" sz="1200" dirty="0" smtClean="0">
                  <a:solidFill>
                    <a:schemeClr val="bg1"/>
                  </a:solidFill>
                  <a:latin typeface="Arial"/>
                  <a:cs typeface="Arial"/>
                </a:endParaRPr>
              </a:p>
              <a:p>
                <a:pPr marL="628650" lvl="1" indent="-171450">
                  <a:buFont typeface="Arial"/>
                  <a:buChar char="•"/>
                </a:pPr>
                <a:r>
                  <a:rPr lang="es-ES_tradnl" sz="1200" dirty="0" err="1" smtClean="0">
                    <a:solidFill>
                      <a:schemeClr val="bg1"/>
                    </a:solidFill>
                    <a:latin typeface="Arial"/>
                    <a:cs typeface="Arial"/>
                  </a:rPr>
                  <a:t>Temperature</a:t>
                </a:r>
                <a:endParaRPr lang="es-ES_tradnl" sz="1200" dirty="0" smtClean="0">
                  <a:solidFill>
                    <a:schemeClr val="bg1"/>
                  </a:solidFill>
                  <a:latin typeface="Arial"/>
                  <a:cs typeface="Arial"/>
                </a:endParaRPr>
              </a:p>
              <a:p>
                <a:pPr marL="628650" lvl="1" indent="-171450">
                  <a:buFont typeface="Arial"/>
                  <a:buChar char="•"/>
                </a:pPr>
                <a:r>
                  <a:rPr lang="es-ES_tradnl" sz="1200" dirty="0" smtClean="0">
                    <a:solidFill>
                      <a:schemeClr val="bg1"/>
                    </a:solidFill>
                    <a:latin typeface="Arial"/>
                    <a:cs typeface="Arial"/>
                  </a:rPr>
                  <a:t>Rain</a:t>
                </a:r>
              </a:p>
              <a:p>
                <a:pPr marL="171450" indent="-171450">
                  <a:buFont typeface="Arial"/>
                  <a:buChar char="•"/>
                </a:pPr>
                <a:r>
                  <a:rPr lang="es-ES_tradnl" sz="1200" dirty="0" smtClean="0">
                    <a:solidFill>
                      <a:schemeClr val="bg1"/>
                    </a:solidFill>
                    <a:latin typeface="Arial"/>
                    <a:cs typeface="Arial"/>
                  </a:rPr>
                  <a:t>Hacemos la selección con el botón mayúsculas pulsado para elegirlos todos</a:t>
                </a:r>
              </a:p>
              <a:p>
                <a:pPr marL="171450" indent="-171450">
                  <a:buFont typeface="Arial"/>
                  <a:buChar char="•"/>
                </a:pPr>
                <a:r>
                  <a:rPr lang="es-ES_tradnl" sz="1200" dirty="0" smtClean="0">
                    <a:solidFill>
                      <a:schemeClr val="bg1"/>
                    </a:solidFill>
                    <a:latin typeface="Arial"/>
                    <a:cs typeface="Arial"/>
                  </a:rPr>
                  <a:t>En la casilla de “output </a:t>
                </a:r>
                <a:r>
                  <a:rPr lang="es-ES_tradnl" sz="1200" dirty="0" err="1" smtClean="0">
                    <a:solidFill>
                      <a:schemeClr val="bg1"/>
                    </a:solidFill>
                    <a:latin typeface="Arial"/>
                    <a:cs typeface="Arial"/>
                  </a:rPr>
                  <a:t>point</a:t>
                </a:r>
                <a:r>
                  <a:rPr lang="es-ES_tradnl" sz="1200" dirty="0" smtClean="0">
                    <a:solidFill>
                      <a:schemeClr val="bg1"/>
                    </a:solidFill>
                    <a:latin typeface="Arial"/>
                    <a:cs typeface="Arial"/>
                  </a:rPr>
                  <a:t> vector </a:t>
                </a:r>
                <a:r>
                  <a:rPr lang="es-ES_tradnl" sz="1200" dirty="0" err="1" smtClean="0">
                    <a:solidFill>
                      <a:schemeClr val="bg1"/>
                    </a:solidFill>
                    <a:latin typeface="Arial"/>
                    <a:cs typeface="Arial"/>
                  </a:rPr>
                  <a:t>layer</a:t>
                </a:r>
                <a:r>
                  <a:rPr lang="es-ES_tradnl" sz="1200" dirty="0" smtClean="0">
                    <a:solidFill>
                      <a:schemeClr val="bg1"/>
                    </a:solidFill>
                    <a:latin typeface="Arial"/>
                    <a:cs typeface="Arial"/>
                  </a:rPr>
                  <a:t>” le damos a “</a:t>
                </a:r>
                <a:r>
                  <a:rPr lang="es-ES_tradnl" sz="1200" dirty="0" err="1" smtClean="0">
                    <a:solidFill>
                      <a:schemeClr val="bg1"/>
                    </a:solidFill>
                    <a:latin typeface="Arial"/>
                    <a:cs typeface="Arial"/>
                  </a:rPr>
                  <a:t>browse</a:t>
                </a:r>
                <a:r>
                  <a:rPr lang="es-ES_tradnl" sz="1200" dirty="0" smtClean="0">
                    <a:solidFill>
                      <a:schemeClr val="bg1"/>
                    </a:solidFill>
                    <a:latin typeface="Arial"/>
                    <a:cs typeface="Arial"/>
                  </a:rPr>
                  <a:t>” para navegar en nuestro ordenador. Vamos a la carpeta “puntos” y allí creamos un objeto llamado “</a:t>
                </a:r>
                <a:r>
                  <a:rPr lang="es-ES_tradnl" sz="1200" dirty="0" err="1" smtClean="0">
                    <a:solidFill>
                      <a:schemeClr val="bg1"/>
                    </a:solidFill>
                    <a:latin typeface="Arial"/>
                    <a:cs typeface="Arial"/>
                  </a:rPr>
                  <a:t>puntos_clima</a:t>
                </a:r>
                <a:r>
                  <a:rPr lang="es-ES_tradnl" sz="1200" dirty="0" smtClean="0">
                    <a:solidFill>
                      <a:schemeClr val="bg1"/>
                    </a:solidFill>
                    <a:latin typeface="Arial"/>
                    <a:cs typeface="Arial"/>
                  </a:rPr>
                  <a:t>”, que será una capa vectorial con la información requerida.</a:t>
                </a:r>
                <a:endParaRPr lang="es-ES" sz="1200" dirty="0">
                  <a:solidFill>
                    <a:schemeClr val="bg1"/>
                  </a:solidFill>
                  <a:latin typeface="Arial"/>
                  <a:cs typeface="Arial"/>
                </a:endParaRPr>
              </a:p>
            </p:txBody>
          </p:sp>
          <p:cxnSp>
            <p:nvCxnSpPr>
              <p:cNvPr id="25" name="Conector recto de flecha 24"/>
              <p:cNvCxnSpPr/>
              <p:nvPr/>
            </p:nvCxnSpPr>
            <p:spPr>
              <a:xfrm flipH="1" flipV="1">
                <a:off x="3649411" y="1314129"/>
                <a:ext cx="2248832" cy="79264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32" name="Conector recto de flecha 31"/>
            <p:cNvCxnSpPr/>
            <p:nvPr/>
          </p:nvCxnSpPr>
          <p:spPr>
            <a:xfrm flipH="1" flipV="1">
              <a:off x="3251400" y="4972078"/>
              <a:ext cx="1062785" cy="62979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35" name="Rectángulo 34"/>
          <p:cNvSpPr/>
          <p:nvPr/>
        </p:nvSpPr>
        <p:spPr>
          <a:xfrm>
            <a:off x="616371" y="5898369"/>
            <a:ext cx="2261837"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Una vez hecho esto, le damos a aceptar. Se creará una nueva capa que se mostrará en el proyecto de QGIS</a:t>
            </a:r>
            <a:endParaRPr lang="es-ES" sz="1200" dirty="0">
              <a:solidFill>
                <a:schemeClr val="bg1"/>
              </a:solidFill>
              <a:latin typeface="Arial"/>
              <a:cs typeface="Arial"/>
            </a:endParaRPr>
          </a:p>
        </p:txBody>
      </p:sp>
    </p:spTree>
    <p:extLst>
      <p:ext uri="{BB962C8B-B14F-4D97-AF65-F5344CB8AC3E}">
        <p14:creationId xmlns:p14="http://schemas.microsoft.com/office/powerpoint/2010/main" val="1415769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3</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Asignar valores de clima a cada punto</a:t>
            </a:r>
            <a:endParaRPr lang="es-ES" b="1" dirty="0">
              <a:solidFill>
                <a:srgbClr val="FFFFFF"/>
              </a:solidFill>
            </a:endParaRPr>
          </a:p>
        </p:txBody>
      </p:sp>
      <p:pic>
        <p:nvPicPr>
          <p:cNvPr id="15" name="Imagen 14" descr="Screen Shot 2019-10-01 at 18.50.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837" y="1408476"/>
            <a:ext cx="7621876" cy="4332608"/>
          </a:xfrm>
          <a:prstGeom prst="rect">
            <a:avLst/>
          </a:prstGeom>
        </p:spPr>
      </p:pic>
      <p:grpSp>
        <p:nvGrpSpPr>
          <p:cNvPr id="16" name="Agrupar 15"/>
          <p:cNvGrpSpPr/>
          <p:nvPr/>
        </p:nvGrpSpPr>
        <p:grpSpPr>
          <a:xfrm>
            <a:off x="1056837" y="3837147"/>
            <a:ext cx="1886718" cy="968696"/>
            <a:chOff x="1056837" y="3837147"/>
            <a:chExt cx="1886718" cy="968696"/>
          </a:xfrm>
        </p:grpSpPr>
        <p:sp>
          <p:nvSpPr>
            <p:cNvPr id="17" name="Rectángulo 16"/>
            <p:cNvSpPr/>
            <p:nvPr/>
          </p:nvSpPr>
          <p:spPr>
            <a:xfrm>
              <a:off x="1056837" y="4344178"/>
              <a:ext cx="1886718" cy="46166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Aquí tenemos la nueva capa de puntos</a:t>
              </a:r>
              <a:endParaRPr lang="es-ES" sz="1200" dirty="0">
                <a:solidFill>
                  <a:schemeClr val="bg1"/>
                </a:solidFill>
                <a:latin typeface="Arial"/>
                <a:cs typeface="Arial"/>
              </a:endParaRPr>
            </a:p>
          </p:txBody>
        </p:sp>
        <p:cxnSp>
          <p:nvCxnSpPr>
            <p:cNvPr id="18" name="Conector recto de flecha 17"/>
            <p:cNvCxnSpPr/>
            <p:nvPr/>
          </p:nvCxnSpPr>
          <p:spPr>
            <a:xfrm flipH="1" flipV="1">
              <a:off x="1972456" y="3837147"/>
              <a:ext cx="216160" cy="507031"/>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6" name="Agrupar 5"/>
          <p:cNvGrpSpPr/>
          <p:nvPr/>
        </p:nvGrpSpPr>
        <p:grpSpPr>
          <a:xfrm>
            <a:off x="5440016" y="1720411"/>
            <a:ext cx="2015157" cy="3192466"/>
            <a:chOff x="5440016" y="1720411"/>
            <a:chExt cx="2015157" cy="3192466"/>
          </a:xfrm>
        </p:grpSpPr>
        <p:grpSp>
          <p:nvGrpSpPr>
            <p:cNvPr id="19" name="Agrupar 18"/>
            <p:cNvGrpSpPr/>
            <p:nvPr/>
          </p:nvGrpSpPr>
          <p:grpSpPr>
            <a:xfrm>
              <a:off x="5440016" y="2630157"/>
              <a:ext cx="2015157" cy="2282720"/>
              <a:chOff x="928398" y="3446453"/>
              <a:chExt cx="2015157" cy="2282720"/>
            </a:xfrm>
          </p:grpSpPr>
          <p:sp>
            <p:nvSpPr>
              <p:cNvPr id="20" name="Rectángulo 19"/>
              <p:cNvSpPr/>
              <p:nvPr/>
            </p:nvSpPr>
            <p:spPr>
              <a:xfrm>
                <a:off x="1056837" y="4344178"/>
                <a:ext cx="1886718" cy="138499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Cuya tabla (a la que accedemos dándole al botón mostrar tabla de atributos) contiene la información que necesitamos.</a:t>
                </a:r>
              </a:p>
              <a:p>
                <a:r>
                  <a:rPr lang="es-ES_tradnl" sz="1200" dirty="0" smtClean="0">
                    <a:solidFill>
                      <a:schemeClr val="bg1"/>
                    </a:solidFill>
                    <a:latin typeface="Arial"/>
                    <a:cs typeface="Arial"/>
                  </a:rPr>
                  <a:t>¡¡enhorabuena!!</a:t>
                </a:r>
                <a:endParaRPr lang="es-ES" sz="1200" dirty="0">
                  <a:solidFill>
                    <a:schemeClr val="bg1"/>
                  </a:solidFill>
                  <a:latin typeface="Arial"/>
                  <a:cs typeface="Arial"/>
                </a:endParaRPr>
              </a:p>
            </p:txBody>
          </p:sp>
          <p:cxnSp>
            <p:nvCxnSpPr>
              <p:cNvPr id="21" name="Conector recto de flecha 20"/>
              <p:cNvCxnSpPr/>
              <p:nvPr/>
            </p:nvCxnSpPr>
            <p:spPr>
              <a:xfrm flipH="1" flipV="1">
                <a:off x="928398" y="3446453"/>
                <a:ext cx="378279" cy="897725"/>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22" name="Conector recto de flecha 21"/>
            <p:cNvCxnSpPr/>
            <p:nvPr/>
          </p:nvCxnSpPr>
          <p:spPr>
            <a:xfrm flipH="1" flipV="1">
              <a:off x="6349687" y="1720411"/>
              <a:ext cx="521674" cy="1959872"/>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55251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sp>
        <p:nvSpPr>
          <p:cNvPr id="83" name="Llamada ovalada 82"/>
          <p:cNvSpPr/>
          <p:nvPr/>
        </p:nvSpPr>
        <p:spPr>
          <a:xfrm>
            <a:off x="340687" y="5032295"/>
            <a:ext cx="2177485" cy="1415766"/>
          </a:xfrm>
          <a:prstGeom prst="wedgeEllipseCallout">
            <a:avLst>
              <a:gd name="adj1" fmla="val -43812"/>
              <a:gd name="adj2" fmla="val 80383"/>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Por un lado constataremos que lo visto en teoría es cierto</a:t>
            </a:r>
            <a:endParaRPr lang="es-ES" sz="1700" dirty="0">
              <a:solidFill>
                <a:schemeClr val="accent6">
                  <a:lumMod val="75000"/>
                </a:schemeClr>
              </a:solidFill>
              <a:latin typeface="Arial"/>
              <a:cs typeface="Arial"/>
            </a:endParaRPr>
          </a:p>
        </p:txBody>
      </p:sp>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5" name="Agrupar 24"/>
          <p:cNvGrpSpPr/>
          <p:nvPr/>
        </p:nvGrpSpPr>
        <p:grpSpPr>
          <a:xfrm>
            <a:off x="6571033" y="3102767"/>
            <a:ext cx="909332" cy="868952"/>
            <a:chOff x="6571033" y="3102767"/>
            <a:chExt cx="909332" cy="868952"/>
          </a:xfrm>
        </p:grpSpPr>
        <p:sp>
          <p:nvSpPr>
            <p:cNvPr id="16" name="Elipse 15"/>
            <p:cNvSpPr/>
            <p:nvPr/>
          </p:nvSpPr>
          <p:spPr>
            <a:xfrm>
              <a:off x="6934200" y="3321050"/>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Elipse 18"/>
            <p:cNvSpPr/>
            <p:nvPr/>
          </p:nvSpPr>
          <p:spPr>
            <a:xfrm>
              <a:off x="6715125" y="3813175"/>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Elipse 19"/>
            <p:cNvSpPr/>
            <p:nvPr/>
          </p:nvSpPr>
          <p:spPr>
            <a:xfrm>
              <a:off x="6979919" y="3496309"/>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CuadroTexto 16"/>
            <p:cNvSpPr txBox="1"/>
            <p:nvPr/>
          </p:nvSpPr>
          <p:spPr>
            <a:xfrm>
              <a:off x="6571033" y="3102767"/>
              <a:ext cx="341522" cy="246221"/>
            </a:xfrm>
            <a:prstGeom prst="rect">
              <a:avLst/>
            </a:prstGeom>
            <a:noFill/>
          </p:spPr>
          <p:txBody>
            <a:bodyPr wrap="none" rtlCol="0">
              <a:spAutoFit/>
            </a:bodyPr>
            <a:lstStyle/>
            <a:p>
              <a:r>
                <a:rPr lang="es-ES" sz="1000" b="1" dirty="0" smtClean="0">
                  <a:latin typeface="Arial"/>
                  <a:cs typeface="Arial"/>
                </a:rPr>
                <a:t>P1</a:t>
              </a:r>
              <a:endParaRPr lang="es-ES" sz="1000" b="1" dirty="0">
                <a:latin typeface="Arial"/>
                <a:cs typeface="Arial"/>
              </a:endParaRPr>
            </a:p>
          </p:txBody>
        </p:sp>
        <p:cxnSp>
          <p:nvCxnSpPr>
            <p:cNvPr id="21" name="Conector recto 20"/>
            <p:cNvCxnSpPr>
              <a:endCxn id="16" idx="1"/>
            </p:cNvCxnSpPr>
            <p:nvPr/>
          </p:nvCxnSpPr>
          <p:spPr>
            <a:xfrm>
              <a:off x="6816725" y="3251200"/>
              <a:ext cx="124170" cy="76545"/>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CuadroTexto 25"/>
            <p:cNvSpPr txBox="1"/>
            <p:nvPr/>
          </p:nvSpPr>
          <p:spPr>
            <a:xfrm>
              <a:off x="7138843" y="3416301"/>
              <a:ext cx="341522" cy="246221"/>
            </a:xfrm>
            <a:prstGeom prst="rect">
              <a:avLst/>
            </a:prstGeom>
            <a:noFill/>
          </p:spPr>
          <p:txBody>
            <a:bodyPr wrap="none" rtlCol="0">
              <a:spAutoFit/>
            </a:bodyPr>
            <a:lstStyle/>
            <a:p>
              <a:r>
                <a:rPr lang="es-ES" sz="1000" b="1" dirty="0" smtClean="0">
                  <a:latin typeface="Arial"/>
                  <a:cs typeface="Arial"/>
                </a:rPr>
                <a:t>P2</a:t>
              </a:r>
              <a:endParaRPr lang="es-ES" sz="1000" b="1" dirty="0">
                <a:latin typeface="Arial"/>
                <a:cs typeface="Arial"/>
              </a:endParaRPr>
            </a:p>
          </p:txBody>
        </p:sp>
        <p:cxnSp>
          <p:nvCxnSpPr>
            <p:cNvPr id="27" name="Conector recto 26"/>
            <p:cNvCxnSpPr/>
            <p:nvPr/>
          </p:nvCxnSpPr>
          <p:spPr>
            <a:xfrm>
              <a:off x="7030195" y="3526461"/>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6876256" y="3725498"/>
              <a:ext cx="341522" cy="246221"/>
            </a:xfrm>
            <a:prstGeom prst="rect">
              <a:avLst/>
            </a:prstGeom>
            <a:noFill/>
          </p:spPr>
          <p:txBody>
            <a:bodyPr wrap="none" rtlCol="0">
              <a:spAutoFit/>
            </a:bodyPr>
            <a:lstStyle/>
            <a:p>
              <a:r>
                <a:rPr lang="es-ES" sz="1000" b="1" dirty="0" smtClean="0">
                  <a:latin typeface="Arial"/>
                  <a:cs typeface="Arial"/>
                </a:rPr>
                <a:t>P3</a:t>
              </a:r>
              <a:endParaRPr lang="es-ES" sz="1000" b="1" dirty="0">
                <a:latin typeface="Arial"/>
                <a:cs typeface="Arial"/>
              </a:endParaRPr>
            </a:p>
          </p:txBody>
        </p:sp>
        <p:cxnSp>
          <p:nvCxnSpPr>
            <p:cNvPr id="30" name="Conector recto 29"/>
            <p:cNvCxnSpPr/>
            <p:nvPr/>
          </p:nvCxnSpPr>
          <p:spPr>
            <a:xfrm>
              <a:off x="6767608" y="3835658"/>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2" name="Llamada ovalada 31"/>
          <p:cNvSpPr/>
          <p:nvPr/>
        </p:nvSpPr>
        <p:spPr>
          <a:xfrm>
            <a:off x="3642026" y="154096"/>
            <a:ext cx="2096560" cy="1187849"/>
          </a:xfrm>
          <a:prstGeom prst="wedgeEllipseCallout">
            <a:avLst>
              <a:gd name="adj1" fmla="val -31384"/>
              <a:gd name="adj2" fmla="val -6839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El objetivo de esta práctica es doble:</a:t>
            </a:r>
            <a:endParaRPr lang="es-ES" sz="1700" dirty="0">
              <a:solidFill>
                <a:schemeClr val="accent6">
                  <a:lumMod val="75000"/>
                </a:schemeClr>
              </a:solidFill>
              <a:latin typeface="Arial"/>
              <a:cs typeface="Arial"/>
            </a:endParaRPr>
          </a:p>
        </p:txBody>
      </p:sp>
      <p:sp>
        <p:nvSpPr>
          <p:cNvPr id="5" name="Llamada ovalada 4"/>
          <p:cNvSpPr/>
          <p:nvPr/>
        </p:nvSpPr>
        <p:spPr>
          <a:xfrm>
            <a:off x="3426379" y="3971719"/>
            <a:ext cx="5235411" cy="2476341"/>
          </a:xfrm>
          <a:prstGeom prst="wedgeEllipseCallout">
            <a:avLst>
              <a:gd name="adj1" fmla="val 41680"/>
              <a:gd name="adj2" fmla="val 7378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Y por otro aprenderemos algo de dos herramientas con gran utilidad para nuestro trabajo: SIG (Sistemas de Información geográfica) para manejar información espacial y R para construir la gráfica.</a:t>
            </a:r>
            <a:endParaRPr lang="es-ES" sz="1700" dirty="0">
              <a:solidFill>
                <a:schemeClr val="accent6">
                  <a:lumMod val="75000"/>
                </a:schemeClr>
              </a:solidFill>
              <a:latin typeface="Arial"/>
              <a:cs typeface="Arial"/>
            </a:endParaRPr>
          </a:p>
        </p:txBody>
      </p:sp>
    </p:spTree>
    <p:extLst>
      <p:ext uri="{BB962C8B-B14F-4D97-AF65-F5344CB8AC3E}">
        <p14:creationId xmlns:p14="http://schemas.microsoft.com/office/powerpoint/2010/main" val="2956852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32"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4</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Exportar la tabla de atributos de la nueva capa creada</a:t>
            </a:r>
            <a:endParaRPr lang="es-ES" b="1" dirty="0">
              <a:solidFill>
                <a:srgbClr val="FFFFFF"/>
              </a:solidFill>
            </a:endParaRPr>
          </a:p>
        </p:txBody>
      </p:sp>
      <p:sp>
        <p:nvSpPr>
          <p:cNvPr id="14" name="CuadroTexto 13"/>
          <p:cNvSpPr txBox="1"/>
          <p:nvPr/>
        </p:nvSpPr>
        <p:spPr>
          <a:xfrm>
            <a:off x="812828" y="768296"/>
            <a:ext cx="8195833" cy="707886"/>
          </a:xfrm>
          <a:prstGeom prst="rect">
            <a:avLst/>
          </a:prstGeom>
          <a:noFill/>
        </p:spPr>
        <p:txBody>
          <a:bodyPr wrap="square" rtlCol="0">
            <a:spAutoFit/>
          </a:bodyPr>
          <a:lstStyle/>
          <a:p>
            <a:r>
              <a:rPr lang="es-ES" sz="2000" dirty="0" smtClean="0">
                <a:solidFill>
                  <a:srgbClr val="9C3F97"/>
                </a:solidFill>
              </a:rPr>
              <a:t>R solo sabe leer archivos de texto, así que tenemos que exportar la tabla de atributos de la nueva capa.</a:t>
            </a:r>
            <a:endParaRPr lang="es-ES" sz="1400" dirty="0">
              <a:solidFill>
                <a:srgbClr val="9C3F97"/>
              </a:solidFill>
            </a:endParaRPr>
          </a:p>
        </p:txBody>
      </p:sp>
      <p:pic>
        <p:nvPicPr>
          <p:cNvPr id="6" name="Imagen 5" descr="Screen Shot 2019-10-01 at 18.58.43.png"/>
          <p:cNvPicPr>
            <a:picLocks noChangeAspect="1"/>
          </p:cNvPicPr>
          <p:nvPr/>
        </p:nvPicPr>
        <p:blipFill rotWithShape="1">
          <a:blip r:embed="rId2">
            <a:extLst>
              <a:ext uri="{28A0092B-C50C-407E-A947-70E740481C1C}">
                <a14:useLocalDpi xmlns:a14="http://schemas.microsoft.com/office/drawing/2010/main" val="0"/>
              </a:ext>
            </a:extLst>
          </a:blip>
          <a:srcRect t="45881" r="63777"/>
          <a:stretch/>
        </p:blipFill>
        <p:spPr>
          <a:xfrm>
            <a:off x="812828" y="1603315"/>
            <a:ext cx="3312217" cy="3092912"/>
          </a:xfrm>
          <a:prstGeom prst="rect">
            <a:avLst/>
          </a:prstGeom>
        </p:spPr>
      </p:pic>
      <p:grpSp>
        <p:nvGrpSpPr>
          <p:cNvPr id="16" name="Agrupar 15"/>
          <p:cNvGrpSpPr/>
          <p:nvPr/>
        </p:nvGrpSpPr>
        <p:grpSpPr>
          <a:xfrm>
            <a:off x="471405" y="2233832"/>
            <a:ext cx="1501051" cy="2000114"/>
            <a:chOff x="1056837" y="3729059"/>
            <a:chExt cx="1501051" cy="2000114"/>
          </a:xfrm>
        </p:grpSpPr>
        <p:sp>
          <p:nvSpPr>
            <p:cNvPr id="17" name="Rectángulo 16"/>
            <p:cNvSpPr/>
            <p:nvPr/>
          </p:nvSpPr>
          <p:spPr>
            <a:xfrm>
              <a:off x="1056837" y="4344178"/>
              <a:ext cx="1501051" cy="1384995"/>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Ponemos el ratón sobre la nueva capa, botón derecho y seleccionamos la opción “guardar como”</a:t>
              </a:r>
              <a:endParaRPr lang="es-ES" sz="1200" dirty="0">
                <a:solidFill>
                  <a:schemeClr val="bg1"/>
                </a:solidFill>
                <a:latin typeface="Arial"/>
                <a:cs typeface="Arial"/>
              </a:endParaRPr>
            </a:p>
          </p:txBody>
        </p:sp>
        <p:cxnSp>
          <p:nvCxnSpPr>
            <p:cNvPr id="18" name="Conector recto de flecha 17"/>
            <p:cNvCxnSpPr/>
            <p:nvPr/>
          </p:nvCxnSpPr>
          <p:spPr>
            <a:xfrm flipV="1">
              <a:off x="2188616" y="3729059"/>
              <a:ext cx="0" cy="615120"/>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pic>
        <p:nvPicPr>
          <p:cNvPr id="9" name="Imagen 8" descr="Screen Shot 2019-10-01 at 18.59.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2927" y="1476182"/>
            <a:ext cx="3937863" cy="4368159"/>
          </a:xfrm>
          <a:prstGeom prst="rect">
            <a:avLst/>
          </a:prstGeom>
        </p:spPr>
      </p:pic>
      <p:grpSp>
        <p:nvGrpSpPr>
          <p:cNvPr id="21" name="Agrupar 20"/>
          <p:cNvGrpSpPr/>
          <p:nvPr/>
        </p:nvGrpSpPr>
        <p:grpSpPr>
          <a:xfrm>
            <a:off x="1157556" y="3009146"/>
            <a:ext cx="3637034" cy="3590207"/>
            <a:chOff x="785402" y="2351859"/>
            <a:chExt cx="1882013" cy="3590207"/>
          </a:xfrm>
        </p:grpSpPr>
        <p:sp>
          <p:nvSpPr>
            <p:cNvPr id="22" name="Rectángulo 21"/>
            <p:cNvSpPr/>
            <p:nvPr/>
          </p:nvSpPr>
          <p:spPr>
            <a:xfrm>
              <a:off x="785402" y="4187739"/>
              <a:ext cx="1720104" cy="175432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En el nuevo menú seleccionamos:</a:t>
              </a:r>
            </a:p>
            <a:p>
              <a:pPr marL="171450" indent="-171450">
                <a:buFont typeface="Arial"/>
                <a:buChar char="•"/>
              </a:pPr>
              <a:r>
                <a:rPr lang="es-ES_tradnl" sz="1200" dirty="0" smtClean="0">
                  <a:solidFill>
                    <a:schemeClr val="bg1"/>
                  </a:solidFill>
                  <a:latin typeface="Arial"/>
                  <a:cs typeface="Arial"/>
                </a:rPr>
                <a:t>Formato: Valores separados por comas. Esto genera un archivo de texto con la tabla de atributos de la capa</a:t>
              </a:r>
            </a:p>
            <a:p>
              <a:pPr marL="171450" indent="-171450">
                <a:buFont typeface="Arial"/>
                <a:buChar char="•"/>
              </a:pPr>
              <a:r>
                <a:rPr lang="es-ES_tradnl" sz="1200" dirty="0" smtClean="0">
                  <a:solidFill>
                    <a:schemeClr val="bg1"/>
                  </a:solidFill>
                  <a:latin typeface="Arial"/>
                  <a:cs typeface="Arial"/>
                </a:rPr>
                <a:t>Guardar como: exploramos y navegamos a la carpeta puntos. Una vez allí tecleamos el nombre de la tabla: “</a:t>
              </a:r>
              <a:r>
                <a:rPr lang="es-ES_tradnl" sz="1200" dirty="0" err="1" smtClean="0">
                  <a:solidFill>
                    <a:schemeClr val="bg1"/>
                  </a:solidFill>
                  <a:latin typeface="Arial"/>
                  <a:cs typeface="Arial"/>
                </a:rPr>
                <a:t>puntos_clima_final.csv</a:t>
              </a:r>
              <a:r>
                <a:rPr lang="es-ES_tradnl" sz="1200" dirty="0" smtClean="0">
                  <a:solidFill>
                    <a:schemeClr val="bg1"/>
                  </a:solidFill>
                  <a:latin typeface="Arial"/>
                  <a:cs typeface="Arial"/>
                </a:rPr>
                <a:t>”</a:t>
              </a:r>
            </a:p>
            <a:p>
              <a:pPr marL="171450" indent="-171450">
                <a:buFont typeface="Arial"/>
                <a:buChar char="•"/>
              </a:pPr>
              <a:r>
                <a:rPr lang="es-ES_tradnl" sz="1200" dirty="0" smtClean="0">
                  <a:solidFill>
                    <a:schemeClr val="bg1"/>
                  </a:solidFill>
                  <a:latin typeface="Arial"/>
                  <a:cs typeface="Arial"/>
                </a:rPr>
                <a:t>Aceptar</a:t>
              </a:r>
              <a:endParaRPr lang="es-ES" sz="1200" dirty="0">
                <a:solidFill>
                  <a:schemeClr val="bg1"/>
                </a:solidFill>
                <a:latin typeface="Arial"/>
                <a:cs typeface="Arial"/>
              </a:endParaRPr>
            </a:p>
          </p:txBody>
        </p:sp>
        <p:cxnSp>
          <p:nvCxnSpPr>
            <p:cNvPr id="23" name="Conector recto de flecha 22"/>
            <p:cNvCxnSpPr/>
            <p:nvPr/>
          </p:nvCxnSpPr>
          <p:spPr>
            <a:xfrm flipV="1">
              <a:off x="2188616" y="2351859"/>
              <a:ext cx="478799" cy="1992320"/>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640819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88422"/>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4</a:t>
              </a:r>
              <a:endParaRPr lang="es-ES" sz="3600" dirty="0">
                <a:solidFill>
                  <a:schemeClr val="bg1"/>
                </a:solidFill>
                <a:latin typeface="Arial"/>
                <a:cs typeface="Arial"/>
              </a:endParaRPr>
            </a:p>
          </p:txBody>
        </p:sp>
      </p:grpSp>
      <p:sp>
        <p:nvSpPr>
          <p:cNvPr id="5" name="CuadroTexto 4"/>
          <p:cNvSpPr txBox="1"/>
          <p:nvPr/>
        </p:nvSpPr>
        <p:spPr>
          <a:xfrm>
            <a:off x="948166" y="239485"/>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Exportar la tabla de atributos de la nueva capa creada</a:t>
            </a:r>
            <a:endParaRPr lang="es-ES" b="1" dirty="0">
              <a:solidFill>
                <a:srgbClr val="FFFFFF"/>
              </a:solidFill>
            </a:endParaRPr>
          </a:p>
        </p:txBody>
      </p:sp>
      <p:sp>
        <p:nvSpPr>
          <p:cNvPr id="14" name="CuadroTexto 13"/>
          <p:cNvSpPr txBox="1"/>
          <p:nvPr/>
        </p:nvSpPr>
        <p:spPr>
          <a:xfrm>
            <a:off x="812828" y="768296"/>
            <a:ext cx="8195833" cy="1015663"/>
          </a:xfrm>
          <a:prstGeom prst="rect">
            <a:avLst/>
          </a:prstGeom>
          <a:noFill/>
        </p:spPr>
        <p:txBody>
          <a:bodyPr wrap="square" rtlCol="0">
            <a:spAutoFit/>
          </a:bodyPr>
          <a:lstStyle/>
          <a:p>
            <a:r>
              <a:rPr lang="es-ES" sz="2000" dirty="0" smtClean="0">
                <a:solidFill>
                  <a:srgbClr val="9C3F97"/>
                </a:solidFill>
              </a:rPr>
              <a:t>Ahora ve al navegador de </a:t>
            </a:r>
            <a:r>
              <a:rPr lang="es-ES" sz="2000" dirty="0" err="1" smtClean="0">
                <a:solidFill>
                  <a:srgbClr val="9C3F97"/>
                </a:solidFill>
              </a:rPr>
              <a:t>windows</a:t>
            </a:r>
            <a:r>
              <a:rPr lang="es-ES" sz="2000" dirty="0" smtClean="0">
                <a:solidFill>
                  <a:srgbClr val="9C3F97"/>
                </a:solidFill>
              </a:rPr>
              <a:t> y abre la tabla creada. Ponte sobre ella, botón derecho del ratón y “abrir con </a:t>
            </a:r>
            <a:r>
              <a:rPr lang="es-ES" sz="2000" dirty="0" err="1" smtClean="0">
                <a:solidFill>
                  <a:srgbClr val="9C3F97"/>
                </a:solidFill>
              </a:rPr>
              <a:t>Notepad</a:t>
            </a:r>
            <a:r>
              <a:rPr lang="es-ES" sz="2000" dirty="0" smtClean="0">
                <a:solidFill>
                  <a:srgbClr val="9C3F97"/>
                </a:solidFill>
              </a:rPr>
              <a:t>++”. </a:t>
            </a:r>
            <a:r>
              <a:rPr lang="es-ES" sz="2000" dirty="0" err="1" smtClean="0">
                <a:solidFill>
                  <a:srgbClr val="9C3F97"/>
                </a:solidFill>
              </a:rPr>
              <a:t>Notepad</a:t>
            </a:r>
            <a:r>
              <a:rPr lang="es-ES" sz="2000" dirty="0" smtClean="0">
                <a:solidFill>
                  <a:srgbClr val="9C3F97"/>
                </a:solidFill>
              </a:rPr>
              <a:t> es un editor de texto. Debes ver algo parecido a esto: </a:t>
            </a:r>
            <a:endParaRPr lang="es-ES" sz="1400" dirty="0">
              <a:solidFill>
                <a:srgbClr val="9C3F97"/>
              </a:solidFill>
            </a:endParaRPr>
          </a:p>
        </p:txBody>
      </p:sp>
      <p:grpSp>
        <p:nvGrpSpPr>
          <p:cNvPr id="8" name="Agrupar 7"/>
          <p:cNvGrpSpPr/>
          <p:nvPr/>
        </p:nvGrpSpPr>
        <p:grpSpPr>
          <a:xfrm>
            <a:off x="2474524" y="1783959"/>
            <a:ext cx="5415247" cy="4570979"/>
            <a:chOff x="2474524" y="1783959"/>
            <a:chExt cx="5415247" cy="4570979"/>
          </a:xfrm>
        </p:grpSpPr>
        <p:pic>
          <p:nvPicPr>
            <p:cNvPr id="7" name="Imagen 6" descr="Screen Shot 2019-10-01 at 19.07.2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524" y="1783959"/>
              <a:ext cx="4504303" cy="4570979"/>
            </a:xfrm>
            <a:prstGeom prst="rect">
              <a:avLst/>
            </a:prstGeom>
          </p:spPr>
        </p:pic>
        <p:sp>
          <p:nvSpPr>
            <p:cNvPr id="17" name="Rectángulo 16"/>
            <p:cNvSpPr/>
            <p:nvPr/>
          </p:nvSpPr>
          <p:spPr>
            <a:xfrm>
              <a:off x="6388720" y="3750774"/>
              <a:ext cx="1501051" cy="830997"/>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No tienes que hacer nada. Puedes cerrarla y seguir</a:t>
              </a:r>
              <a:endParaRPr lang="es-ES" sz="1200" dirty="0">
                <a:solidFill>
                  <a:schemeClr val="bg1"/>
                </a:solidFill>
                <a:latin typeface="Arial"/>
                <a:cs typeface="Arial"/>
              </a:endParaRPr>
            </a:p>
          </p:txBody>
        </p:sp>
      </p:grpSp>
    </p:spTree>
    <p:extLst>
      <p:ext uri="{BB962C8B-B14F-4D97-AF65-F5344CB8AC3E}">
        <p14:creationId xmlns:p14="http://schemas.microsoft.com/office/powerpoint/2010/main" val="13605804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sp>
        <p:nvSpPr>
          <p:cNvPr id="6" name="CuadroTexto 5"/>
          <p:cNvSpPr txBox="1"/>
          <p:nvPr/>
        </p:nvSpPr>
        <p:spPr>
          <a:xfrm>
            <a:off x="948167" y="906248"/>
            <a:ext cx="7898678" cy="400110"/>
          </a:xfrm>
          <a:prstGeom prst="rect">
            <a:avLst/>
          </a:prstGeom>
          <a:noFill/>
        </p:spPr>
        <p:txBody>
          <a:bodyPr wrap="square" rtlCol="0">
            <a:spAutoFit/>
          </a:bodyPr>
          <a:lstStyle/>
          <a:p>
            <a:r>
              <a:rPr lang="es-ES" sz="2000" dirty="0" smtClean="0">
                <a:solidFill>
                  <a:srgbClr val="9C3F97"/>
                </a:solidFill>
              </a:rPr>
              <a:t>Busca en tu ordenador un programa llamado </a:t>
            </a:r>
            <a:r>
              <a:rPr lang="es-ES" sz="2000" dirty="0" err="1" smtClean="0">
                <a:solidFill>
                  <a:srgbClr val="9C3F97"/>
                </a:solidFill>
              </a:rPr>
              <a:t>RStudio</a:t>
            </a:r>
            <a:r>
              <a:rPr lang="es-ES" sz="2000" dirty="0" smtClean="0">
                <a:solidFill>
                  <a:srgbClr val="9C3F97"/>
                </a:solidFill>
              </a:rPr>
              <a:t> y ábrelo. </a:t>
            </a:r>
            <a:endParaRPr lang="es-ES" sz="1400" dirty="0">
              <a:solidFill>
                <a:srgbClr val="9C3F97"/>
              </a:solidFill>
            </a:endParaRPr>
          </a:p>
        </p:txBody>
      </p:sp>
      <p:grpSp>
        <p:nvGrpSpPr>
          <p:cNvPr id="13" name="Agrupar 12"/>
          <p:cNvGrpSpPr/>
          <p:nvPr/>
        </p:nvGrpSpPr>
        <p:grpSpPr>
          <a:xfrm>
            <a:off x="2234562" y="1977155"/>
            <a:ext cx="5765590" cy="1477328"/>
            <a:chOff x="2234562" y="1977155"/>
            <a:chExt cx="5765590" cy="1477328"/>
          </a:xfrm>
        </p:grpSpPr>
        <p:sp>
          <p:nvSpPr>
            <p:cNvPr id="9" name="CuadroTexto 8"/>
            <p:cNvSpPr txBox="1"/>
            <p:nvPr/>
          </p:nvSpPr>
          <p:spPr>
            <a:xfrm>
              <a:off x="4975810" y="1977155"/>
              <a:ext cx="3024342" cy="1477328"/>
            </a:xfrm>
            <a:prstGeom prst="rect">
              <a:avLst/>
            </a:prstGeom>
            <a:noFill/>
          </p:spPr>
          <p:txBody>
            <a:bodyPr wrap="square" rtlCol="0">
              <a:spAutoFit/>
            </a:bodyPr>
            <a:lstStyle/>
            <a:p>
              <a:r>
                <a:rPr lang="es-ES" sz="1500" dirty="0" smtClean="0">
                  <a:solidFill>
                    <a:srgbClr val="9C3F97"/>
                  </a:solidFill>
                </a:rPr>
                <a:t>R es un lenguaje de programación muy utilizado en ciencia. Tiene potentísimas herramientas de análisis y visualización de datos. Es software libre, por lo que puedes crear tus propios programas.</a:t>
              </a:r>
              <a:endParaRPr lang="es-ES" sz="1500" dirty="0">
                <a:solidFill>
                  <a:srgbClr val="9C3F97"/>
                </a:solidFill>
              </a:endParaRPr>
            </a:p>
          </p:txBody>
        </p:sp>
        <p:pic>
          <p:nvPicPr>
            <p:cNvPr id="11" name="Imagen 10"/>
            <p:cNvPicPr>
              <a:picLocks noChangeAspect="1"/>
            </p:cNvPicPr>
            <p:nvPr/>
          </p:nvPicPr>
          <p:blipFill>
            <a:blip r:embed="rId2"/>
            <a:stretch>
              <a:fillRect/>
            </a:stretch>
          </p:blipFill>
          <p:spPr>
            <a:xfrm>
              <a:off x="2234562" y="2149409"/>
              <a:ext cx="1349170" cy="1047591"/>
            </a:xfrm>
            <a:prstGeom prst="rect">
              <a:avLst/>
            </a:prstGeom>
          </p:spPr>
        </p:pic>
      </p:grpSp>
      <p:grpSp>
        <p:nvGrpSpPr>
          <p:cNvPr id="14" name="Agrupar 13"/>
          <p:cNvGrpSpPr/>
          <p:nvPr/>
        </p:nvGrpSpPr>
        <p:grpSpPr>
          <a:xfrm>
            <a:off x="1606544" y="4056456"/>
            <a:ext cx="6393608" cy="1477328"/>
            <a:chOff x="1606544" y="4056456"/>
            <a:chExt cx="6393608" cy="1477328"/>
          </a:xfrm>
        </p:grpSpPr>
        <p:sp>
          <p:nvSpPr>
            <p:cNvPr id="10" name="CuadroTexto 9"/>
            <p:cNvSpPr txBox="1"/>
            <p:nvPr/>
          </p:nvSpPr>
          <p:spPr>
            <a:xfrm>
              <a:off x="4975810" y="4056456"/>
              <a:ext cx="3024342" cy="1477328"/>
            </a:xfrm>
            <a:prstGeom prst="rect">
              <a:avLst/>
            </a:prstGeom>
            <a:noFill/>
          </p:spPr>
          <p:txBody>
            <a:bodyPr wrap="square" rtlCol="0">
              <a:spAutoFit/>
            </a:bodyPr>
            <a:lstStyle/>
            <a:p>
              <a:r>
                <a:rPr lang="es-ES" sz="1500" dirty="0" err="1" smtClean="0">
                  <a:solidFill>
                    <a:srgbClr val="9C3F97"/>
                  </a:solidFill>
                </a:rPr>
                <a:t>Rstudio</a:t>
              </a:r>
              <a:r>
                <a:rPr lang="es-ES" sz="1500" dirty="0" smtClean="0">
                  <a:solidFill>
                    <a:srgbClr val="9C3F97"/>
                  </a:solidFill>
                </a:rPr>
                <a:t> es un entorno de desarrollo para el lenguaje de programación R. Facilita algunas tareas de programación y visualización de resultados. Cuando usamos </a:t>
              </a:r>
              <a:r>
                <a:rPr lang="es-ES" sz="1500" dirty="0" err="1" smtClean="0">
                  <a:solidFill>
                    <a:srgbClr val="9C3F97"/>
                  </a:solidFill>
                </a:rPr>
                <a:t>RStudio</a:t>
              </a:r>
              <a:r>
                <a:rPr lang="es-ES" sz="1500" dirty="0" smtClean="0">
                  <a:solidFill>
                    <a:srgbClr val="9C3F97"/>
                  </a:solidFill>
                </a:rPr>
                <a:t> también estamos usando R</a:t>
              </a:r>
              <a:endParaRPr lang="es-ES" sz="1500" dirty="0">
                <a:solidFill>
                  <a:srgbClr val="9C3F97"/>
                </a:solidFill>
              </a:endParaRPr>
            </a:p>
          </p:txBody>
        </p:sp>
        <p:pic>
          <p:nvPicPr>
            <p:cNvPr id="12" name="Imagen 11"/>
            <p:cNvPicPr>
              <a:picLocks noChangeAspect="1"/>
            </p:cNvPicPr>
            <p:nvPr/>
          </p:nvPicPr>
          <p:blipFill rotWithShape="1">
            <a:blip r:embed="rId3"/>
            <a:srcRect l="4559" t="29168" r="4270" b="28663"/>
            <a:stretch/>
          </p:blipFill>
          <p:spPr>
            <a:xfrm>
              <a:off x="1606544" y="4056456"/>
              <a:ext cx="2605206" cy="1204968"/>
            </a:xfrm>
            <a:prstGeom prst="rect">
              <a:avLst/>
            </a:prstGeom>
          </p:spPr>
        </p:pic>
      </p:grpSp>
    </p:spTree>
    <p:extLst>
      <p:ext uri="{BB962C8B-B14F-4D97-AF65-F5344CB8AC3E}">
        <p14:creationId xmlns:p14="http://schemas.microsoft.com/office/powerpoint/2010/main" val="1279067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sp>
        <p:nvSpPr>
          <p:cNvPr id="6" name="CuadroTexto 5"/>
          <p:cNvSpPr txBox="1"/>
          <p:nvPr/>
        </p:nvSpPr>
        <p:spPr>
          <a:xfrm>
            <a:off x="948167" y="906248"/>
            <a:ext cx="7898678" cy="400110"/>
          </a:xfrm>
          <a:prstGeom prst="rect">
            <a:avLst/>
          </a:prstGeom>
          <a:noFill/>
        </p:spPr>
        <p:txBody>
          <a:bodyPr wrap="square" rtlCol="0">
            <a:spAutoFit/>
          </a:bodyPr>
          <a:lstStyle/>
          <a:p>
            <a:r>
              <a:rPr lang="es-ES" sz="2000" dirty="0" err="1" smtClean="0">
                <a:solidFill>
                  <a:srgbClr val="9C3F97"/>
                </a:solidFill>
              </a:rPr>
              <a:t>RStudio</a:t>
            </a:r>
            <a:r>
              <a:rPr lang="es-ES" sz="2000" dirty="0" smtClean="0">
                <a:solidFill>
                  <a:srgbClr val="9C3F97"/>
                </a:solidFill>
              </a:rPr>
              <a:t> tiene un aspecto parecido a esto:</a:t>
            </a:r>
            <a:endParaRPr lang="es-ES" sz="1400" dirty="0">
              <a:solidFill>
                <a:srgbClr val="9C3F97"/>
              </a:solidFill>
            </a:endParaRPr>
          </a:p>
        </p:txBody>
      </p:sp>
      <p:pic>
        <p:nvPicPr>
          <p:cNvPr id="7" name="Imagen 6" descr="Screen Shot 2019-10-01 at 07.50.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196" y="1397190"/>
            <a:ext cx="8501757" cy="5095130"/>
          </a:xfrm>
          <a:prstGeom prst="rect">
            <a:avLst/>
          </a:prstGeom>
        </p:spPr>
      </p:pic>
      <p:grpSp>
        <p:nvGrpSpPr>
          <p:cNvPr id="14" name="Agrupar 13"/>
          <p:cNvGrpSpPr/>
          <p:nvPr/>
        </p:nvGrpSpPr>
        <p:grpSpPr>
          <a:xfrm>
            <a:off x="504906" y="1660901"/>
            <a:ext cx="3869668" cy="2453356"/>
            <a:chOff x="504906" y="1660901"/>
            <a:chExt cx="3869668" cy="2453356"/>
          </a:xfrm>
        </p:grpSpPr>
        <p:sp>
          <p:nvSpPr>
            <p:cNvPr id="8" name="Rectángulo 7"/>
            <p:cNvSpPr/>
            <p:nvPr/>
          </p:nvSpPr>
          <p:spPr>
            <a:xfrm>
              <a:off x="504906" y="1660901"/>
              <a:ext cx="3869668" cy="2453356"/>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9C3F97"/>
                </a:solidFill>
              </a:endParaRPr>
            </a:p>
          </p:txBody>
        </p:sp>
        <p:sp>
          <p:nvSpPr>
            <p:cNvPr id="12" name="Rectángulo 11"/>
            <p:cNvSpPr/>
            <p:nvPr/>
          </p:nvSpPr>
          <p:spPr>
            <a:xfrm>
              <a:off x="1091947" y="2356802"/>
              <a:ext cx="2826716" cy="1077218"/>
            </a:xfrm>
            <a:prstGeom prst="rect">
              <a:avLst/>
            </a:prstGeom>
            <a:solidFill>
              <a:srgbClr val="9C3F97"/>
            </a:solidFill>
          </p:spPr>
          <p:txBody>
            <a:bodyPr wrap="square">
              <a:spAutoFit/>
            </a:bodyPr>
            <a:lstStyle/>
            <a:p>
              <a:pPr algn="ctr"/>
              <a:r>
                <a:rPr lang="es-ES" sz="1600" dirty="0">
                  <a:solidFill>
                    <a:schemeClr val="bg1"/>
                  </a:solidFill>
                  <a:latin typeface="Arial"/>
                  <a:cs typeface="Arial"/>
                </a:rPr>
                <a:t>Editor de código. Aquí se muestra el contenido de archivos que tienen código ejecutable por R</a:t>
              </a:r>
            </a:p>
          </p:txBody>
        </p:sp>
      </p:grpSp>
      <p:grpSp>
        <p:nvGrpSpPr>
          <p:cNvPr id="18" name="Agrupar 17"/>
          <p:cNvGrpSpPr/>
          <p:nvPr/>
        </p:nvGrpSpPr>
        <p:grpSpPr>
          <a:xfrm>
            <a:off x="4427983" y="1628800"/>
            <a:ext cx="4556969" cy="1345623"/>
            <a:chOff x="4427983" y="1628800"/>
            <a:chExt cx="4556969" cy="1345623"/>
          </a:xfrm>
        </p:grpSpPr>
        <p:sp>
          <p:nvSpPr>
            <p:cNvPr id="11" name="Rectángulo 10"/>
            <p:cNvSpPr/>
            <p:nvPr/>
          </p:nvSpPr>
          <p:spPr>
            <a:xfrm>
              <a:off x="4427983" y="1628800"/>
              <a:ext cx="4556969" cy="1345623"/>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3" name="Rectángulo 12"/>
            <p:cNvSpPr/>
            <p:nvPr/>
          </p:nvSpPr>
          <p:spPr>
            <a:xfrm>
              <a:off x="5173751" y="1892232"/>
              <a:ext cx="2826716" cy="830997"/>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Espacio de trabajo. Objetos que se van creando, historia, etc.</a:t>
              </a:r>
              <a:endParaRPr lang="es-ES" sz="1600" dirty="0">
                <a:solidFill>
                  <a:schemeClr val="bg1"/>
                </a:solidFill>
                <a:latin typeface="Arial"/>
                <a:cs typeface="Arial"/>
              </a:endParaRPr>
            </a:p>
          </p:txBody>
        </p:sp>
      </p:grpSp>
      <p:grpSp>
        <p:nvGrpSpPr>
          <p:cNvPr id="16" name="Agrupar 15"/>
          <p:cNvGrpSpPr/>
          <p:nvPr/>
        </p:nvGrpSpPr>
        <p:grpSpPr>
          <a:xfrm>
            <a:off x="504906" y="4255380"/>
            <a:ext cx="3869668" cy="2203040"/>
            <a:chOff x="504906" y="4255380"/>
            <a:chExt cx="3869668" cy="2203040"/>
          </a:xfrm>
        </p:grpSpPr>
        <p:sp>
          <p:nvSpPr>
            <p:cNvPr id="9" name="Rectángulo 8"/>
            <p:cNvSpPr/>
            <p:nvPr/>
          </p:nvSpPr>
          <p:spPr>
            <a:xfrm>
              <a:off x="504906" y="4255380"/>
              <a:ext cx="3869668" cy="220304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Rectángulo 14"/>
            <p:cNvSpPr/>
            <p:nvPr/>
          </p:nvSpPr>
          <p:spPr>
            <a:xfrm>
              <a:off x="971600" y="4797152"/>
              <a:ext cx="2826716" cy="1077218"/>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Consola de R. Aquí vamos viendo cómo se ejecuta el código. Aparecen mensajes de éxito o de error</a:t>
              </a:r>
              <a:endParaRPr lang="es-ES" sz="1600" dirty="0">
                <a:solidFill>
                  <a:schemeClr val="bg1"/>
                </a:solidFill>
                <a:latin typeface="Arial"/>
                <a:cs typeface="Arial"/>
              </a:endParaRPr>
            </a:p>
          </p:txBody>
        </p:sp>
      </p:grpSp>
      <p:grpSp>
        <p:nvGrpSpPr>
          <p:cNvPr id="19" name="Agrupar 18"/>
          <p:cNvGrpSpPr/>
          <p:nvPr/>
        </p:nvGrpSpPr>
        <p:grpSpPr>
          <a:xfrm>
            <a:off x="4427983" y="3061268"/>
            <a:ext cx="4556969" cy="3362860"/>
            <a:chOff x="4427983" y="3061268"/>
            <a:chExt cx="4556969" cy="3362860"/>
          </a:xfrm>
        </p:grpSpPr>
        <p:sp>
          <p:nvSpPr>
            <p:cNvPr id="10" name="Rectángulo 9"/>
            <p:cNvSpPr/>
            <p:nvPr/>
          </p:nvSpPr>
          <p:spPr>
            <a:xfrm>
              <a:off x="4427983" y="3061268"/>
              <a:ext cx="4556969" cy="3362860"/>
            </a:xfrm>
            <a:prstGeom prst="rect">
              <a:avLst/>
            </a:prstGeom>
            <a:noFill/>
            <a:ln w="28575" cmpd="sng">
              <a:solidFill>
                <a:srgbClr val="9C3F9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Rectángulo 16"/>
            <p:cNvSpPr/>
            <p:nvPr/>
          </p:nvSpPr>
          <p:spPr>
            <a:xfrm>
              <a:off x="5238881" y="4369088"/>
              <a:ext cx="2826716" cy="584776"/>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Gráficos, paquetes, ayuda, etc.</a:t>
              </a:r>
              <a:endParaRPr lang="es-ES" sz="1600" dirty="0">
                <a:solidFill>
                  <a:schemeClr val="bg1"/>
                </a:solidFill>
                <a:latin typeface="Arial"/>
                <a:cs typeface="Arial"/>
              </a:endParaRPr>
            </a:p>
          </p:txBody>
        </p:sp>
      </p:grpSp>
    </p:spTree>
    <p:extLst>
      <p:ext uri="{BB962C8B-B14F-4D97-AF65-F5344CB8AC3E}">
        <p14:creationId xmlns:p14="http://schemas.microsoft.com/office/powerpoint/2010/main" val="1045237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sp>
        <p:nvSpPr>
          <p:cNvPr id="6" name="CuadroTexto 5"/>
          <p:cNvSpPr txBox="1"/>
          <p:nvPr/>
        </p:nvSpPr>
        <p:spPr>
          <a:xfrm>
            <a:off x="651301" y="884536"/>
            <a:ext cx="8195544" cy="707886"/>
          </a:xfrm>
          <a:prstGeom prst="rect">
            <a:avLst/>
          </a:prstGeom>
          <a:noFill/>
        </p:spPr>
        <p:txBody>
          <a:bodyPr wrap="square" rtlCol="0">
            <a:spAutoFit/>
          </a:bodyPr>
          <a:lstStyle/>
          <a:p>
            <a:pPr marL="342900" indent="-342900">
              <a:buFont typeface="Arial"/>
              <a:buChar char="•"/>
            </a:pPr>
            <a:r>
              <a:rPr lang="es-ES" sz="2000" dirty="0" smtClean="0">
                <a:solidFill>
                  <a:srgbClr val="9C3F97"/>
                </a:solidFill>
              </a:rPr>
              <a:t>Dale al botón de abrir (carpeta amarilla) y navega hasta donde tienes los archivos guardados.</a:t>
            </a:r>
            <a:endParaRPr lang="es-ES" sz="1400" dirty="0">
              <a:solidFill>
                <a:srgbClr val="9C3F97"/>
              </a:solidFill>
            </a:endParaRPr>
          </a:p>
        </p:txBody>
      </p:sp>
      <p:sp>
        <p:nvSpPr>
          <p:cNvPr id="20" name="CuadroTexto 19"/>
          <p:cNvSpPr txBox="1"/>
          <p:nvPr/>
        </p:nvSpPr>
        <p:spPr>
          <a:xfrm>
            <a:off x="651301" y="1536872"/>
            <a:ext cx="8195544" cy="707886"/>
          </a:xfrm>
          <a:prstGeom prst="rect">
            <a:avLst/>
          </a:prstGeom>
          <a:noFill/>
        </p:spPr>
        <p:txBody>
          <a:bodyPr wrap="square" rtlCol="0">
            <a:spAutoFit/>
          </a:bodyPr>
          <a:lstStyle/>
          <a:p>
            <a:pPr marL="342900" indent="-342900">
              <a:buFont typeface="Arial"/>
              <a:buChar char="•"/>
            </a:pPr>
            <a:r>
              <a:rPr lang="es-ES" sz="2000" dirty="0" smtClean="0">
                <a:solidFill>
                  <a:srgbClr val="9C3F97"/>
                </a:solidFill>
              </a:rPr>
              <a:t>Busca un archivo llamado “</a:t>
            </a:r>
            <a:r>
              <a:rPr lang="es-ES" sz="2000" dirty="0" err="1" smtClean="0">
                <a:solidFill>
                  <a:srgbClr val="9C3F97"/>
                </a:solidFill>
              </a:rPr>
              <a:t>Scatterplot.R</a:t>
            </a:r>
            <a:r>
              <a:rPr lang="es-ES" sz="2000" dirty="0" smtClean="0">
                <a:solidFill>
                  <a:srgbClr val="9C3F97"/>
                </a:solidFill>
              </a:rPr>
              <a:t>” y ábrelo. Se mostrará en el cuadrante superior izquierdo de la pantalla. </a:t>
            </a:r>
            <a:endParaRPr lang="es-ES" sz="1400" dirty="0">
              <a:solidFill>
                <a:srgbClr val="9C3F97"/>
              </a:solidFill>
            </a:endParaRPr>
          </a:p>
        </p:txBody>
      </p:sp>
      <p:pic>
        <p:nvPicPr>
          <p:cNvPr id="23" name="Imagen 22" descr="Screen Shot 2019-10-01 at 10.01.17.png"/>
          <p:cNvPicPr>
            <a:picLocks noChangeAspect="1"/>
          </p:cNvPicPr>
          <p:nvPr/>
        </p:nvPicPr>
        <p:blipFill rotWithShape="1">
          <a:blip r:embed="rId2">
            <a:extLst>
              <a:ext uri="{28A0092B-C50C-407E-A947-70E740481C1C}">
                <a14:useLocalDpi xmlns:a14="http://schemas.microsoft.com/office/drawing/2010/main" val="0"/>
              </a:ext>
            </a:extLst>
          </a:blip>
          <a:srcRect b="12343"/>
          <a:stretch/>
        </p:blipFill>
        <p:spPr>
          <a:xfrm>
            <a:off x="472218" y="2299038"/>
            <a:ext cx="8166100" cy="4241462"/>
          </a:xfrm>
          <a:prstGeom prst="rect">
            <a:avLst/>
          </a:prstGeom>
        </p:spPr>
      </p:pic>
      <p:sp>
        <p:nvSpPr>
          <p:cNvPr id="9" name="Rectángulo 8"/>
          <p:cNvSpPr/>
          <p:nvPr/>
        </p:nvSpPr>
        <p:spPr>
          <a:xfrm>
            <a:off x="3132691" y="4039414"/>
            <a:ext cx="2826716" cy="1323439"/>
          </a:xfrm>
          <a:prstGeom prst="rect">
            <a:avLst/>
          </a:prstGeom>
          <a:solidFill>
            <a:srgbClr val="9C3F97"/>
          </a:solidFill>
        </p:spPr>
        <p:txBody>
          <a:bodyPr wrap="square">
            <a:spAutoFit/>
          </a:bodyPr>
          <a:lstStyle/>
          <a:p>
            <a:pPr algn="ctr"/>
            <a:r>
              <a:rPr lang="es-ES" sz="1600" dirty="0" smtClean="0">
                <a:solidFill>
                  <a:schemeClr val="bg1"/>
                </a:solidFill>
                <a:latin typeface="Arial"/>
                <a:cs typeface="Arial"/>
              </a:rPr>
              <a:t>Estas líneas de código son las que nos permitirán construir el diagrama de dispersión. Veamos qué significa cada una de ellas</a:t>
            </a:r>
            <a:endParaRPr lang="es-ES" sz="1600" dirty="0">
              <a:solidFill>
                <a:schemeClr val="bg1"/>
              </a:solidFill>
              <a:latin typeface="Arial"/>
              <a:cs typeface="Arial"/>
            </a:endParaRPr>
          </a:p>
        </p:txBody>
      </p:sp>
    </p:spTree>
    <p:extLst>
      <p:ext uri="{BB962C8B-B14F-4D97-AF65-F5344CB8AC3E}">
        <p14:creationId xmlns:p14="http://schemas.microsoft.com/office/powerpoint/2010/main" val="40348511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pic>
        <p:nvPicPr>
          <p:cNvPr id="23" name="Imagen 22" descr="Screen Shot 2019-10-01 at 10.01.17.png"/>
          <p:cNvPicPr>
            <a:picLocks noChangeAspect="1"/>
          </p:cNvPicPr>
          <p:nvPr/>
        </p:nvPicPr>
        <p:blipFill rotWithShape="1">
          <a:blip r:embed="rId2">
            <a:extLst>
              <a:ext uri="{28A0092B-C50C-407E-A947-70E740481C1C}">
                <a14:useLocalDpi xmlns:a14="http://schemas.microsoft.com/office/drawing/2010/main" val="0"/>
              </a:ext>
            </a:extLst>
          </a:blip>
          <a:srcRect b="12343"/>
          <a:stretch/>
        </p:blipFill>
        <p:spPr>
          <a:xfrm>
            <a:off x="229998" y="1128968"/>
            <a:ext cx="8914001" cy="4629921"/>
          </a:xfrm>
          <a:prstGeom prst="rect">
            <a:avLst/>
          </a:prstGeom>
        </p:spPr>
      </p:pic>
      <p:grpSp>
        <p:nvGrpSpPr>
          <p:cNvPr id="10" name="Agrupar 9"/>
          <p:cNvGrpSpPr/>
          <p:nvPr/>
        </p:nvGrpSpPr>
        <p:grpSpPr>
          <a:xfrm>
            <a:off x="948166" y="2236245"/>
            <a:ext cx="7790007" cy="3632828"/>
            <a:chOff x="948166" y="2236245"/>
            <a:chExt cx="7790007" cy="3632828"/>
          </a:xfrm>
        </p:grpSpPr>
        <p:sp>
          <p:nvSpPr>
            <p:cNvPr id="9" name="Rectángulo 8"/>
            <p:cNvSpPr/>
            <p:nvPr/>
          </p:nvSpPr>
          <p:spPr>
            <a:xfrm>
              <a:off x="948166" y="3314528"/>
              <a:ext cx="7790007" cy="2554545"/>
            </a:xfrm>
            <a:prstGeom prst="rect">
              <a:avLst/>
            </a:prstGeom>
            <a:solidFill>
              <a:srgbClr val="9C3F97"/>
            </a:solidFill>
          </p:spPr>
          <p:txBody>
            <a:bodyPr wrap="square">
              <a:spAutoFit/>
            </a:bodyPr>
            <a:lstStyle/>
            <a:p>
              <a:r>
                <a:rPr lang="es-ES" sz="1600" dirty="0" smtClean="0">
                  <a:solidFill>
                    <a:schemeClr val="bg1"/>
                  </a:solidFill>
                  <a:latin typeface="Arial"/>
                  <a:cs typeface="Arial"/>
                </a:rPr>
                <a:t>Aquí le indicamos a R en qué carpeta están los datos con los que trabajará. También ahí guardará los resultados. La sintaxis significa:</a:t>
              </a:r>
            </a:p>
            <a:p>
              <a:pPr marL="285750" indent="-285750">
                <a:buFont typeface="Arial"/>
                <a:buChar char="•"/>
              </a:pPr>
              <a:r>
                <a:rPr lang="es-ES" sz="1600" dirty="0" err="1" smtClean="0">
                  <a:solidFill>
                    <a:schemeClr val="bg1"/>
                  </a:solidFill>
                  <a:latin typeface="Arial"/>
                  <a:cs typeface="Arial"/>
                </a:rPr>
                <a:t>Dir_trabajo</a:t>
              </a:r>
              <a:r>
                <a:rPr lang="es-ES" sz="1600" dirty="0" smtClean="0">
                  <a:solidFill>
                    <a:schemeClr val="bg1"/>
                  </a:solidFill>
                  <a:latin typeface="Arial"/>
                  <a:cs typeface="Arial"/>
                </a:rPr>
                <a:t>: nombre de un objeto que estamos creando</a:t>
              </a:r>
            </a:p>
            <a:p>
              <a:pPr marL="285750" indent="-285750">
                <a:buFont typeface="Arial"/>
                <a:buChar char="•"/>
              </a:pPr>
              <a:r>
                <a:rPr lang="es-ES" sz="1600" dirty="0" smtClean="0">
                  <a:solidFill>
                    <a:schemeClr val="bg1"/>
                  </a:solidFill>
                  <a:latin typeface="Arial"/>
                  <a:cs typeface="Arial"/>
                </a:rPr>
                <a:t>&lt;-: Esto significa igual a</a:t>
              </a:r>
            </a:p>
            <a:p>
              <a:pPr marL="285750" indent="-285750">
                <a:buFont typeface="Arial"/>
                <a:buChar char="•"/>
              </a:pPr>
              <a:r>
                <a:rPr lang="es-ES" sz="1600" dirty="0" smtClean="0">
                  <a:solidFill>
                    <a:schemeClr val="bg1"/>
                  </a:solidFill>
                  <a:latin typeface="Arial"/>
                  <a:cs typeface="Arial"/>
                </a:rPr>
                <a:t>“//</a:t>
              </a:r>
              <a:r>
                <a:rPr lang="es-ES" sz="1600" dirty="0" err="1" smtClean="0">
                  <a:solidFill>
                    <a:schemeClr val="bg1"/>
                  </a:solidFill>
                  <a:latin typeface="Arial"/>
                  <a:cs typeface="Arial"/>
                </a:rPr>
                <a:t>cifs</a:t>
              </a:r>
              <a:r>
                <a:rPr lang="es-ES" sz="1600" dirty="0" smtClean="0">
                  <a:solidFill>
                    <a:schemeClr val="bg1"/>
                  </a:solidFill>
                  <a:latin typeface="Arial"/>
                  <a:cs typeface="Arial"/>
                </a:rPr>
                <a:t>/</a:t>
              </a:r>
              <a:r>
                <a:rPr lang="mr-IN" sz="1600" dirty="0" smtClean="0">
                  <a:solidFill>
                    <a:schemeClr val="bg1"/>
                  </a:solidFill>
                  <a:latin typeface="Arial"/>
                  <a:cs typeface="Arial"/>
                </a:rPr>
                <a:t>…</a:t>
              </a:r>
              <a:r>
                <a:rPr lang="es-ES_tradnl" sz="1600" dirty="0" smtClean="0">
                  <a:solidFill>
                    <a:schemeClr val="bg1"/>
                  </a:solidFill>
                  <a:latin typeface="Arial"/>
                  <a:cs typeface="Arial"/>
                </a:rPr>
                <a:t>.”: es la ruta del ordenador en el que están los datos. Lo que ves aquí es la ruta de mi ordenador. Deberás cambiar lo que hay entre comillas por la ruta de tu carpeta. Para hacer eso, navega con el explorador de Windows y cópiala. </a:t>
              </a:r>
            </a:p>
            <a:p>
              <a:pPr marL="285750" indent="-285750">
                <a:buFont typeface="Arial"/>
                <a:buChar char="•"/>
              </a:pPr>
              <a:endParaRPr lang="es-ES_tradnl" sz="1600" dirty="0">
                <a:solidFill>
                  <a:schemeClr val="bg1"/>
                </a:solidFill>
                <a:latin typeface="Arial"/>
                <a:cs typeface="Arial"/>
              </a:endParaRPr>
            </a:p>
            <a:p>
              <a:r>
                <a:rPr lang="es-ES_tradnl" sz="1600" dirty="0" smtClean="0">
                  <a:solidFill>
                    <a:schemeClr val="bg1"/>
                  </a:solidFill>
                  <a:latin typeface="Arial"/>
                  <a:cs typeface="Arial"/>
                </a:rPr>
                <a:t>Las líneas verdes son comentarios que R no sabe leer. Si empezamos una línea con almohadilla (#) R no leerá lo que viene después.</a:t>
              </a:r>
              <a:endParaRPr lang="es-ES" sz="1600" dirty="0">
                <a:solidFill>
                  <a:schemeClr val="bg1"/>
                </a:solidFill>
                <a:latin typeface="Arial"/>
                <a:cs typeface="Arial"/>
              </a:endParaRPr>
            </a:p>
          </p:txBody>
        </p:sp>
        <p:cxnSp>
          <p:nvCxnSpPr>
            <p:cNvPr id="8" name="Conector recto de flecha 7"/>
            <p:cNvCxnSpPr/>
            <p:nvPr/>
          </p:nvCxnSpPr>
          <p:spPr>
            <a:xfrm flipH="1" flipV="1">
              <a:off x="1888774" y="2236245"/>
              <a:ext cx="43420" cy="107828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98935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pic>
        <p:nvPicPr>
          <p:cNvPr id="23" name="Imagen 22" descr="Screen Shot 2019-10-01 at 10.01.17.png"/>
          <p:cNvPicPr>
            <a:picLocks noChangeAspect="1"/>
          </p:cNvPicPr>
          <p:nvPr/>
        </p:nvPicPr>
        <p:blipFill rotWithShape="1">
          <a:blip r:embed="rId2">
            <a:extLst>
              <a:ext uri="{28A0092B-C50C-407E-A947-70E740481C1C}">
                <a14:useLocalDpi xmlns:a14="http://schemas.microsoft.com/office/drawing/2010/main" val="0"/>
              </a:ext>
            </a:extLst>
          </a:blip>
          <a:srcRect b="12343"/>
          <a:stretch/>
        </p:blipFill>
        <p:spPr>
          <a:xfrm>
            <a:off x="229998" y="1128968"/>
            <a:ext cx="8914001" cy="4629921"/>
          </a:xfrm>
          <a:prstGeom prst="rect">
            <a:avLst/>
          </a:prstGeom>
        </p:spPr>
      </p:pic>
      <p:grpSp>
        <p:nvGrpSpPr>
          <p:cNvPr id="10" name="Agrupar 9"/>
          <p:cNvGrpSpPr/>
          <p:nvPr/>
        </p:nvGrpSpPr>
        <p:grpSpPr>
          <a:xfrm>
            <a:off x="948166" y="2670468"/>
            <a:ext cx="7790007" cy="1475057"/>
            <a:chOff x="948166" y="2670468"/>
            <a:chExt cx="7790007" cy="1475057"/>
          </a:xfrm>
        </p:grpSpPr>
        <p:sp>
          <p:nvSpPr>
            <p:cNvPr id="9" name="Rectángulo 8"/>
            <p:cNvSpPr/>
            <p:nvPr/>
          </p:nvSpPr>
          <p:spPr>
            <a:xfrm>
              <a:off x="948166" y="3314528"/>
              <a:ext cx="7790007" cy="830997"/>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En esta línea le decimos a R que use el contenido del objeto anterior (</a:t>
              </a:r>
              <a:r>
                <a:rPr lang="es-ES_tradnl" sz="1600" dirty="0" err="1" smtClean="0">
                  <a:solidFill>
                    <a:schemeClr val="bg1"/>
                  </a:solidFill>
                  <a:latin typeface="Arial"/>
                  <a:cs typeface="Arial"/>
                </a:rPr>
                <a:t>dir_trabajo</a:t>
              </a:r>
              <a:r>
                <a:rPr lang="es-ES_tradnl" sz="1600" dirty="0" smtClean="0">
                  <a:solidFill>
                    <a:schemeClr val="bg1"/>
                  </a:solidFill>
                  <a:latin typeface="Arial"/>
                  <a:cs typeface="Arial"/>
                </a:rPr>
                <a:t>) como directorio de trabajo. Para ello se usa el comando “</a:t>
              </a:r>
              <a:r>
                <a:rPr lang="es-ES_tradnl" sz="1600" dirty="0" err="1" smtClean="0">
                  <a:solidFill>
                    <a:schemeClr val="bg1"/>
                  </a:solidFill>
                  <a:latin typeface="Arial"/>
                  <a:cs typeface="Arial"/>
                </a:rPr>
                <a:t>setwd</a:t>
              </a:r>
              <a:r>
                <a:rPr lang="es-ES_tradnl" sz="1600" dirty="0" smtClean="0">
                  <a:solidFill>
                    <a:schemeClr val="bg1"/>
                  </a:solidFill>
                  <a:latin typeface="Arial"/>
                  <a:cs typeface="Arial"/>
                </a:rPr>
                <a:t>” seguido del nombre del objeto. Así le decimos que use la carpeta anterior como el lugar de trabajo. </a:t>
              </a:r>
              <a:endParaRPr lang="es-ES" sz="1600" dirty="0">
                <a:solidFill>
                  <a:schemeClr val="bg1"/>
                </a:solidFill>
                <a:latin typeface="Arial"/>
                <a:cs typeface="Arial"/>
              </a:endParaRPr>
            </a:p>
          </p:txBody>
        </p:sp>
        <p:cxnSp>
          <p:nvCxnSpPr>
            <p:cNvPr id="8" name="Conector recto de flecha 7"/>
            <p:cNvCxnSpPr/>
            <p:nvPr/>
          </p:nvCxnSpPr>
          <p:spPr>
            <a:xfrm flipH="1" flipV="1">
              <a:off x="1649963" y="2670468"/>
              <a:ext cx="282231" cy="644061"/>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567472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pic>
        <p:nvPicPr>
          <p:cNvPr id="23" name="Imagen 22" descr="Screen Shot 2019-10-01 at 10.01.17.png"/>
          <p:cNvPicPr>
            <a:picLocks noChangeAspect="1"/>
          </p:cNvPicPr>
          <p:nvPr/>
        </p:nvPicPr>
        <p:blipFill rotWithShape="1">
          <a:blip r:embed="rId2">
            <a:extLst>
              <a:ext uri="{28A0092B-C50C-407E-A947-70E740481C1C}">
                <a14:useLocalDpi xmlns:a14="http://schemas.microsoft.com/office/drawing/2010/main" val="0"/>
              </a:ext>
            </a:extLst>
          </a:blip>
          <a:srcRect b="12343"/>
          <a:stretch/>
        </p:blipFill>
        <p:spPr>
          <a:xfrm>
            <a:off x="229998" y="1128968"/>
            <a:ext cx="8914001" cy="4629921"/>
          </a:xfrm>
          <a:prstGeom prst="rect">
            <a:avLst/>
          </a:prstGeom>
        </p:spPr>
      </p:pic>
      <p:grpSp>
        <p:nvGrpSpPr>
          <p:cNvPr id="10" name="Agrupar 9"/>
          <p:cNvGrpSpPr/>
          <p:nvPr/>
        </p:nvGrpSpPr>
        <p:grpSpPr>
          <a:xfrm>
            <a:off x="948166" y="3006990"/>
            <a:ext cx="7790007" cy="1228836"/>
            <a:chOff x="948166" y="2670468"/>
            <a:chExt cx="7790007" cy="1228836"/>
          </a:xfrm>
        </p:grpSpPr>
        <p:sp>
          <p:nvSpPr>
            <p:cNvPr id="9" name="Rectángulo 8"/>
            <p:cNvSpPr/>
            <p:nvPr/>
          </p:nvSpPr>
          <p:spPr>
            <a:xfrm>
              <a:off x="948166" y="3314528"/>
              <a:ext cx="7790007" cy="584776"/>
            </a:xfrm>
            <a:prstGeom prst="rect">
              <a:avLst/>
            </a:prstGeom>
            <a:solidFill>
              <a:srgbClr val="9C3F97"/>
            </a:solidFill>
          </p:spPr>
          <p:txBody>
            <a:bodyPr wrap="square">
              <a:spAutoFit/>
            </a:bodyPr>
            <a:lstStyle/>
            <a:p>
              <a:r>
                <a:rPr lang="es-ES_tradnl" sz="1600" dirty="0" err="1" smtClean="0">
                  <a:solidFill>
                    <a:schemeClr val="bg1"/>
                  </a:solidFill>
                  <a:latin typeface="Arial"/>
                  <a:cs typeface="Arial"/>
                </a:rPr>
                <a:t>Getwd</a:t>
              </a:r>
              <a:r>
                <a:rPr lang="es-ES_tradnl" sz="1600" dirty="0" smtClean="0">
                  <a:solidFill>
                    <a:schemeClr val="bg1"/>
                  </a:solidFill>
                  <a:latin typeface="Arial"/>
                  <a:cs typeface="Arial"/>
                </a:rPr>
                <a:t>() le dice a R que represente en la consola la ruta de trabajo. Lo hacemos solo para confirmar que ha “entendido” bien lo que le hemos dicho arriba</a:t>
              </a:r>
              <a:endParaRPr lang="es-ES" sz="1600" dirty="0">
                <a:solidFill>
                  <a:schemeClr val="bg1"/>
                </a:solidFill>
                <a:latin typeface="Arial"/>
                <a:cs typeface="Arial"/>
              </a:endParaRPr>
            </a:p>
          </p:txBody>
        </p:sp>
        <p:cxnSp>
          <p:nvCxnSpPr>
            <p:cNvPr id="8" name="Conector recto de flecha 7"/>
            <p:cNvCxnSpPr/>
            <p:nvPr/>
          </p:nvCxnSpPr>
          <p:spPr>
            <a:xfrm flipH="1" flipV="1">
              <a:off x="1649963" y="2670468"/>
              <a:ext cx="282231" cy="644061"/>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826972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Screen Shot 2019-10-01 at 19.14.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997" y="1128968"/>
            <a:ext cx="8913659" cy="4475221"/>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a:solidFill>
                    <a:schemeClr val="bg1"/>
                  </a:solidFill>
                  <a:latin typeface="Arial"/>
                  <a:cs typeface="Arial"/>
                </a:rPr>
                <a:t>5</a:t>
              </a: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Importar la tabla en </a:t>
            </a:r>
            <a:r>
              <a:rPr lang="es-ES" b="1" dirty="0" err="1" smtClean="0">
                <a:solidFill>
                  <a:srgbClr val="FFFFFF"/>
                </a:solidFill>
              </a:rPr>
              <a:t>Rstudio</a:t>
            </a:r>
            <a:r>
              <a:rPr lang="es-ES" b="1" dirty="0" smtClean="0">
                <a:solidFill>
                  <a:srgbClr val="FFFFFF"/>
                </a:solidFill>
              </a:rPr>
              <a:t> </a:t>
            </a:r>
            <a:endParaRPr lang="es-ES" b="1" dirty="0">
              <a:solidFill>
                <a:srgbClr val="FFFFFF"/>
              </a:solidFill>
            </a:endParaRPr>
          </a:p>
        </p:txBody>
      </p:sp>
      <p:grpSp>
        <p:nvGrpSpPr>
          <p:cNvPr id="10" name="Agrupar 9"/>
          <p:cNvGrpSpPr/>
          <p:nvPr/>
        </p:nvGrpSpPr>
        <p:grpSpPr>
          <a:xfrm>
            <a:off x="883036" y="3312821"/>
            <a:ext cx="7790007" cy="3340010"/>
            <a:chOff x="948166" y="2529063"/>
            <a:chExt cx="7790007" cy="3340010"/>
          </a:xfrm>
        </p:grpSpPr>
        <p:sp>
          <p:nvSpPr>
            <p:cNvPr id="9" name="Rectángulo 8"/>
            <p:cNvSpPr/>
            <p:nvPr/>
          </p:nvSpPr>
          <p:spPr>
            <a:xfrm>
              <a:off x="948166" y="3314528"/>
              <a:ext cx="7790007" cy="2554545"/>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Ahora importamos el archivo de texto que contiene la tabla obtenida en QGIS. Creamos un objeto llamado “</a:t>
              </a:r>
              <a:r>
                <a:rPr lang="es-ES_tradnl" sz="1600" dirty="0" err="1" smtClean="0">
                  <a:solidFill>
                    <a:schemeClr val="bg1"/>
                  </a:solidFill>
                  <a:latin typeface="Arial"/>
                  <a:cs typeface="Arial"/>
                </a:rPr>
                <a:t>puntos_clima</a:t>
              </a:r>
              <a:r>
                <a:rPr lang="es-ES_tradnl" sz="1600" dirty="0" smtClean="0">
                  <a:solidFill>
                    <a:schemeClr val="bg1"/>
                  </a:solidFill>
                  <a:latin typeface="Arial"/>
                  <a:cs typeface="Arial"/>
                </a:rPr>
                <a:t>” que se obtiene tras leer el archivo llamado “</a:t>
              </a:r>
              <a:r>
                <a:rPr lang="es-ES_tradnl" sz="1600" dirty="0" err="1" smtClean="0">
                  <a:solidFill>
                    <a:schemeClr val="bg1"/>
                  </a:solidFill>
                  <a:latin typeface="Arial"/>
                  <a:cs typeface="Arial"/>
                </a:rPr>
                <a:t>puntos_clima_final.csv</a:t>
              </a:r>
              <a:r>
                <a:rPr lang="es-ES_tradnl" sz="1600" dirty="0" smtClean="0">
                  <a:solidFill>
                    <a:schemeClr val="bg1"/>
                  </a:solidFill>
                  <a:latin typeface="Arial"/>
                  <a:cs typeface="Arial"/>
                </a:rPr>
                <a:t>”, según la sintaxis:</a:t>
              </a:r>
            </a:p>
            <a:p>
              <a:pPr marL="285750" indent="-285750">
                <a:buFont typeface="Arial"/>
                <a:buChar char="•"/>
              </a:pPr>
              <a:r>
                <a:rPr lang="es-ES_tradnl" sz="1600" dirty="0" err="1" smtClean="0">
                  <a:solidFill>
                    <a:schemeClr val="bg1"/>
                  </a:solidFill>
                  <a:latin typeface="Arial"/>
                  <a:cs typeface="Arial"/>
                </a:rPr>
                <a:t>Puntos_clima</a:t>
              </a:r>
              <a:r>
                <a:rPr lang="es-ES_tradnl" sz="1600" dirty="0" smtClean="0">
                  <a:solidFill>
                    <a:schemeClr val="bg1"/>
                  </a:solidFill>
                  <a:latin typeface="Arial"/>
                  <a:cs typeface="Arial"/>
                </a:rPr>
                <a:t>: nombre del nuevo objeto creado.</a:t>
              </a:r>
            </a:p>
            <a:p>
              <a:pPr marL="285750" indent="-285750">
                <a:buFont typeface="Arial"/>
                <a:buChar char="•"/>
              </a:pPr>
              <a:r>
                <a:rPr lang="es-ES_tradnl" sz="1600" dirty="0" smtClean="0">
                  <a:solidFill>
                    <a:schemeClr val="bg1"/>
                  </a:solidFill>
                  <a:latin typeface="Arial"/>
                  <a:cs typeface="Arial"/>
                </a:rPr>
                <a:t>&lt;-: significa igual a</a:t>
              </a:r>
            </a:p>
            <a:p>
              <a:pPr marL="285750" indent="-285750">
                <a:buFont typeface="Arial"/>
                <a:buChar char="•"/>
              </a:pPr>
              <a:r>
                <a:rPr lang="es-ES_tradnl" sz="1600" dirty="0" err="1" smtClean="0">
                  <a:solidFill>
                    <a:schemeClr val="bg1"/>
                  </a:solidFill>
                  <a:latin typeface="Arial"/>
                  <a:cs typeface="Arial"/>
                </a:rPr>
                <a:t>Read.table</a:t>
              </a:r>
              <a:r>
                <a:rPr lang="es-ES_tradnl" sz="1600" dirty="0" smtClean="0">
                  <a:solidFill>
                    <a:schemeClr val="bg1"/>
                  </a:solidFill>
                  <a:latin typeface="Arial"/>
                  <a:cs typeface="Arial"/>
                </a:rPr>
                <a:t>: función de R que sirve para importar archivos de texto</a:t>
              </a:r>
            </a:p>
            <a:p>
              <a:pPr marL="285750" indent="-285750">
                <a:buFont typeface="Arial"/>
                <a:buChar char="•"/>
              </a:pPr>
              <a:r>
                <a:rPr lang="es-ES_tradnl" sz="1600" dirty="0" smtClean="0">
                  <a:solidFill>
                    <a:schemeClr val="bg1"/>
                  </a:solidFill>
                  <a:latin typeface="Arial"/>
                  <a:cs typeface="Arial"/>
                </a:rPr>
                <a:t>(“</a:t>
              </a:r>
              <a:r>
                <a:rPr lang="es-ES_tradnl" sz="1600" dirty="0" err="1" smtClean="0">
                  <a:solidFill>
                    <a:schemeClr val="bg1"/>
                  </a:solidFill>
                  <a:latin typeface="Arial"/>
                  <a:cs typeface="Arial"/>
                </a:rPr>
                <a:t>puntos_clima.csv</a:t>
              </a:r>
              <a:r>
                <a:rPr lang="es-ES_tradnl" sz="1600" dirty="0" smtClean="0">
                  <a:solidFill>
                    <a:schemeClr val="bg1"/>
                  </a:solidFill>
                  <a:latin typeface="Arial"/>
                  <a:cs typeface="Arial"/>
                </a:rPr>
                <a:t>”: es el nombre del archivo de texto a importar</a:t>
              </a:r>
            </a:p>
            <a:p>
              <a:pPr marL="285750" indent="-285750">
                <a:buFont typeface="Arial"/>
                <a:buChar char="•"/>
              </a:pPr>
              <a:r>
                <a:rPr lang="es-ES_tradnl" sz="1600" dirty="0" err="1" smtClean="0">
                  <a:solidFill>
                    <a:schemeClr val="bg1"/>
                  </a:solidFill>
                  <a:latin typeface="Arial"/>
                  <a:cs typeface="Arial"/>
                </a:rPr>
                <a:t>Header</a:t>
              </a:r>
              <a:r>
                <a:rPr lang="es-ES_tradnl" sz="1600" dirty="0" smtClean="0">
                  <a:solidFill>
                    <a:schemeClr val="bg1"/>
                  </a:solidFill>
                  <a:latin typeface="Arial"/>
                  <a:cs typeface="Arial"/>
                </a:rPr>
                <a:t>=T: indica que el archivo a importar tiene una línea inicial con el nombre de los campos.</a:t>
              </a:r>
            </a:p>
            <a:p>
              <a:pPr marL="285750" indent="-285750">
                <a:buFont typeface="Arial"/>
                <a:buChar char="•"/>
              </a:pPr>
              <a:r>
                <a:rPr lang="es-ES_tradnl" sz="1600" dirty="0" err="1" smtClean="0">
                  <a:solidFill>
                    <a:schemeClr val="bg1"/>
                  </a:solidFill>
                  <a:latin typeface="Arial"/>
                  <a:cs typeface="Arial"/>
                </a:rPr>
                <a:t>Sep</a:t>
              </a:r>
              <a:r>
                <a:rPr lang="es-ES_tradnl" sz="1600" dirty="0" smtClean="0">
                  <a:solidFill>
                    <a:schemeClr val="bg1"/>
                  </a:solidFill>
                  <a:latin typeface="Arial"/>
                  <a:cs typeface="Arial"/>
                </a:rPr>
                <a:t>=`,’: indica que el separador de campos en el archivo de texto es la coma</a:t>
              </a:r>
              <a:endParaRPr lang="es-ES" sz="1600" dirty="0">
                <a:solidFill>
                  <a:schemeClr val="bg1"/>
                </a:solidFill>
                <a:latin typeface="Arial"/>
                <a:cs typeface="Arial"/>
              </a:endParaRPr>
            </a:p>
          </p:txBody>
        </p:sp>
        <p:cxnSp>
          <p:nvCxnSpPr>
            <p:cNvPr id="8" name="Conector recto de flecha 7"/>
            <p:cNvCxnSpPr/>
            <p:nvPr/>
          </p:nvCxnSpPr>
          <p:spPr>
            <a:xfrm flipH="1" flipV="1">
              <a:off x="1932194" y="2529063"/>
              <a:ext cx="2" cy="78546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37345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Imagen 36" descr="Screen Shot 2019-10-01 at 19.14.5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997" y="1128968"/>
            <a:ext cx="8913659" cy="4475221"/>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sp>
        <p:nvSpPr>
          <p:cNvPr id="9" name="Rectángulo 8"/>
          <p:cNvSpPr/>
          <p:nvPr/>
        </p:nvSpPr>
        <p:spPr>
          <a:xfrm>
            <a:off x="2276258" y="2333945"/>
            <a:ext cx="3856830" cy="830997"/>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Las líneas 11</a:t>
            </a:r>
            <a:r>
              <a:rPr lang="es-ES_tradnl" sz="1600" dirty="0">
                <a:solidFill>
                  <a:schemeClr val="bg1"/>
                </a:solidFill>
                <a:latin typeface="Arial"/>
                <a:cs typeface="Arial"/>
              </a:rPr>
              <a:t> </a:t>
            </a:r>
            <a:r>
              <a:rPr lang="es-ES_tradnl" sz="1600" dirty="0" smtClean="0">
                <a:solidFill>
                  <a:schemeClr val="bg1"/>
                </a:solidFill>
                <a:latin typeface="Arial"/>
                <a:cs typeface="Arial"/>
              </a:rPr>
              <a:t>a 16 permiten dibujar la gráfica. Veamos la sintaxis y su traducción a lenguaje humano</a:t>
            </a:r>
            <a:endParaRPr lang="es-ES" sz="1600" dirty="0">
              <a:solidFill>
                <a:schemeClr val="bg1"/>
              </a:solidFill>
              <a:latin typeface="Arial"/>
              <a:cs typeface="Arial"/>
            </a:endParaRPr>
          </a:p>
        </p:txBody>
      </p:sp>
      <p:grpSp>
        <p:nvGrpSpPr>
          <p:cNvPr id="19" name="Agrupar 18"/>
          <p:cNvGrpSpPr/>
          <p:nvPr/>
        </p:nvGrpSpPr>
        <p:grpSpPr>
          <a:xfrm>
            <a:off x="948167" y="3517490"/>
            <a:ext cx="1407372" cy="1921341"/>
            <a:chOff x="948167" y="3821156"/>
            <a:chExt cx="1407372" cy="1921341"/>
          </a:xfrm>
        </p:grpSpPr>
        <p:sp>
          <p:nvSpPr>
            <p:cNvPr id="14" name="Rectángulo 13"/>
            <p:cNvSpPr/>
            <p:nvPr/>
          </p:nvSpPr>
          <p:spPr>
            <a:xfrm>
              <a:off x="969876" y="5465498"/>
              <a:ext cx="1385663" cy="27699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Pinta una gráfica</a:t>
              </a:r>
              <a:endParaRPr lang="es-ES" sz="1200" dirty="0">
                <a:solidFill>
                  <a:schemeClr val="bg1"/>
                </a:solidFill>
                <a:latin typeface="Arial"/>
                <a:cs typeface="Arial"/>
              </a:endParaRPr>
            </a:p>
          </p:txBody>
        </p:sp>
        <p:sp>
          <p:nvSpPr>
            <p:cNvPr id="13" name="Rectángulo 12"/>
            <p:cNvSpPr/>
            <p:nvPr/>
          </p:nvSpPr>
          <p:spPr>
            <a:xfrm>
              <a:off x="948167" y="3821156"/>
              <a:ext cx="377018" cy="325667"/>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nvGrpSpPr>
          <p:cNvPr id="20" name="Agrupar 19"/>
          <p:cNvGrpSpPr/>
          <p:nvPr/>
        </p:nvGrpSpPr>
        <p:grpSpPr>
          <a:xfrm>
            <a:off x="1391214" y="3517490"/>
            <a:ext cx="6044477" cy="1921341"/>
            <a:chOff x="1391214" y="3821156"/>
            <a:chExt cx="6044477" cy="1921341"/>
          </a:xfrm>
        </p:grpSpPr>
        <p:sp>
          <p:nvSpPr>
            <p:cNvPr id="16" name="Rectángulo 15"/>
            <p:cNvSpPr/>
            <p:nvPr/>
          </p:nvSpPr>
          <p:spPr>
            <a:xfrm>
              <a:off x="1391214" y="3821156"/>
              <a:ext cx="1774504" cy="325667"/>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Rectángulo 16"/>
            <p:cNvSpPr/>
            <p:nvPr/>
          </p:nvSpPr>
          <p:spPr>
            <a:xfrm>
              <a:off x="2399828" y="5465498"/>
              <a:ext cx="5035863" cy="276999"/>
            </a:xfrm>
            <a:prstGeom prst="rect">
              <a:avLst/>
            </a:prstGeom>
            <a:solidFill>
              <a:srgbClr val="9C3F97"/>
            </a:solidFill>
          </p:spPr>
          <p:txBody>
            <a:bodyPr wrap="square">
              <a:spAutoFit/>
            </a:bodyPr>
            <a:lstStyle/>
            <a:p>
              <a:r>
                <a:rPr lang="es-ES_tradnl" sz="1200" dirty="0">
                  <a:solidFill>
                    <a:schemeClr val="bg1"/>
                  </a:solidFill>
                  <a:latin typeface="Arial"/>
                  <a:cs typeface="Arial"/>
                </a:rPr>
                <a:t>p</a:t>
              </a:r>
              <a:r>
                <a:rPr lang="es-ES_tradnl" sz="1200" dirty="0" smtClean="0">
                  <a:solidFill>
                    <a:schemeClr val="bg1"/>
                  </a:solidFill>
                  <a:latin typeface="Arial"/>
                  <a:cs typeface="Arial"/>
                </a:rPr>
                <a:t>oniendo el campo “</a:t>
              </a:r>
              <a:r>
                <a:rPr lang="es-ES_tradnl" sz="1200" dirty="0" err="1" smtClean="0">
                  <a:solidFill>
                    <a:schemeClr val="bg1"/>
                  </a:solidFill>
                  <a:latin typeface="Arial"/>
                  <a:cs typeface="Arial"/>
                </a:rPr>
                <a:t>temperature</a:t>
              </a:r>
              <a:r>
                <a:rPr lang="es-ES_tradnl" sz="1200" dirty="0" smtClean="0">
                  <a:solidFill>
                    <a:schemeClr val="bg1"/>
                  </a:solidFill>
                  <a:latin typeface="Arial"/>
                  <a:cs typeface="Arial"/>
                </a:rPr>
                <a:t>” del objeto “</a:t>
              </a:r>
              <a:r>
                <a:rPr lang="es-ES_tradnl" sz="1200" dirty="0" err="1" smtClean="0">
                  <a:solidFill>
                    <a:schemeClr val="bg1"/>
                  </a:solidFill>
                  <a:latin typeface="Arial"/>
                  <a:cs typeface="Arial"/>
                </a:rPr>
                <a:t>puntos_clima</a:t>
              </a:r>
              <a:r>
                <a:rPr lang="es-ES_tradnl" sz="1200" dirty="0" smtClean="0">
                  <a:solidFill>
                    <a:schemeClr val="bg1"/>
                  </a:solidFill>
                  <a:latin typeface="Arial"/>
                  <a:cs typeface="Arial"/>
                </a:rPr>
                <a:t>” en el eje X</a:t>
              </a:r>
              <a:endParaRPr lang="es-ES" sz="1200" dirty="0">
                <a:solidFill>
                  <a:schemeClr val="bg1"/>
                </a:solidFill>
                <a:latin typeface="Arial"/>
                <a:cs typeface="Arial"/>
              </a:endParaRPr>
            </a:p>
          </p:txBody>
        </p:sp>
      </p:grpSp>
      <p:grpSp>
        <p:nvGrpSpPr>
          <p:cNvPr id="21" name="Agrupar 20"/>
          <p:cNvGrpSpPr/>
          <p:nvPr/>
        </p:nvGrpSpPr>
        <p:grpSpPr>
          <a:xfrm>
            <a:off x="969876" y="3507056"/>
            <a:ext cx="7522560" cy="2244636"/>
            <a:chOff x="969876" y="3810722"/>
            <a:chExt cx="7522560" cy="2244636"/>
          </a:xfrm>
        </p:grpSpPr>
        <p:sp>
          <p:nvSpPr>
            <p:cNvPr id="18" name="Rectángulo 17"/>
            <p:cNvSpPr/>
            <p:nvPr/>
          </p:nvSpPr>
          <p:spPr>
            <a:xfrm>
              <a:off x="7479864" y="5465498"/>
              <a:ext cx="1012572" cy="27699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y el campo</a:t>
              </a:r>
              <a:endParaRPr lang="es-ES" sz="1200" dirty="0">
                <a:solidFill>
                  <a:schemeClr val="bg1"/>
                </a:solidFill>
                <a:latin typeface="Arial"/>
                <a:cs typeface="Arial"/>
              </a:endParaRPr>
            </a:p>
          </p:txBody>
        </p:sp>
        <p:sp>
          <p:nvSpPr>
            <p:cNvPr id="15" name="Rectángulo 14"/>
            <p:cNvSpPr/>
            <p:nvPr/>
          </p:nvSpPr>
          <p:spPr>
            <a:xfrm>
              <a:off x="969876" y="5778359"/>
              <a:ext cx="3679428" cy="276999"/>
            </a:xfrm>
            <a:prstGeom prst="rect">
              <a:avLst/>
            </a:prstGeom>
            <a:solidFill>
              <a:srgbClr val="9C3F97"/>
            </a:solidFill>
          </p:spPr>
          <p:txBody>
            <a:bodyPr wrap="square">
              <a:spAutoFit/>
            </a:bodyPr>
            <a:lstStyle/>
            <a:p>
              <a:r>
                <a:rPr lang="es-ES_tradnl" sz="1200" dirty="0">
                  <a:solidFill>
                    <a:schemeClr val="bg1"/>
                  </a:solidFill>
                  <a:latin typeface="Arial"/>
                  <a:cs typeface="Arial"/>
                </a:rPr>
                <a:t>“</a:t>
              </a:r>
              <a:r>
                <a:rPr lang="es-ES_tradnl" sz="1200" dirty="0" err="1">
                  <a:solidFill>
                    <a:schemeClr val="bg1"/>
                  </a:solidFill>
                  <a:latin typeface="Arial"/>
                  <a:cs typeface="Arial"/>
                </a:rPr>
                <a:t>precipitation</a:t>
              </a:r>
              <a:r>
                <a:rPr lang="es-ES_tradnl" sz="1200" dirty="0">
                  <a:solidFill>
                    <a:schemeClr val="bg1"/>
                  </a:solidFill>
                  <a:latin typeface="Arial"/>
                  <a:cs typeface="Arial"/>
                </a:rPr>
                <a:t>” del objeto “</a:t>
              </a:r>
              <a:r>
                <a:rPr lang="es-ES_tradnl" sz="1200" dirty="0" err="1">
                  <a:solidFill>
                    <a:schemeClr val="bg1"/>
                  </a:solidFill>
                  <a:latin typeface="Arial"/>
                  <a:cs typeface="Arial"/>
                </a:rPr>
                <a:t>puntos_clima</a:t>
              </a:r>
              <a:r>
                <a:rPr lang="es-ES_tradnl" sz="1200" dirty="0">
                  <a:solidFill>
                    <a:schemeClr val="bg1"/>
                  </a:solidFill>
                  <a:latin typeface="Arial"/>
                  <a:cs typeface="Arial"/>
                </a:rPr>
                <a:t>” en el eje </a:t>
              </a:r>
              <a:r>
                <a:rPr lang="es-ES_tradnl" sz="1200" dirty="0" smtClean="0">
                  <a:solidFill>
                    <a:schemeClr val="bg1"/>
                  </a:solidFill>
                  <a:latin typeface="Arial"/>
                  <a:cs typeface="Arial"/>
                </a:rPr>
                <a:t>Y</a:t>
              </a:r>
              <a:endParaRPr lang="es-ES" sz="1200" dirty="0">
                <a:solidFill>
                  <a:schemeClr val="bg1"/>
                </a:solidFill>
                <a:latin typeface="Arial"/>
                <a:cs typeface="Arial"/>
              </a:endParaRPr>
            </a:p>
          </p:txBody>
        </p:sp>
        <p:sp>
          <p:nvSpPr>
            <p:cNvPr id="22" name="Rectángulo 21"/>
            <p:cNvSpPr/>
            <p:nvPr/>
          </p:nvSpPr>
          <p:spPr>
            <a:xfrm>
              <a:off x="3248033" y="3810722"/>
              <a:ext cx="1795029" cy="325667"/>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nvGrpSpPr>
          <p:cNvPr id="29" name="Agrupar 28"/>
          <p:cNvGrpSpPr/>
          <p:nvPr/>
        </p:nvGrpSpPr>
        <p:grpSpPr>
          <a:xfrm>
            <a:off x="4671014" y="3510801"/>
            <a:ext cx="4203439" cy="2243935"/>
            <a:chOff x="4671014" y="3814467"/>
            <a:chExt cx="4203439" cy="2243935"/>
          </a:xfrm>
        </p:grpSpPr>
        <p:sp>
          <p:nvSpPr>
            <p:cNvPr id="24" name="Rectángulo 23"/>
            <p:cNvSpPr/>
            <p:nvPr/>
          </p:nvSpPr>
          <p:spPr>
            <a:xfrm>
              <a:off x="5070671" y="3814467"/>
              <a:ext cx="3803782" cy="303518"/>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5" name="Rectángulo 24"/>
            <p:cNvSpPr/>
            <p:nvPr/>
          </p:nvSpPr>
          <p:spPr>
            <a:xfrm>
              <a:off x="4671014" y="5781403"/>
              <a:ext cx="3361703" cy="27699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Titula al gráfico “Temperatura vs </a:t>
              </a:r>
              <a:r>
                <a:rPr lang="es-ES_tradnl" sz="1200" dirty="0" err="1" smtClean="0">
                  <a:solidFill>
                    <a:schemeClr val="bg1"/>
                  </a:solidFill>
                  <a:latin typeface="Arial"/>
                  <a:cs typeface="Arial"/>
                </a:rPr>
                <a:t>Precipitacion</a:t>
              </a:r>
              <a:r>
                <a:rPr lang="es-ES_tradnl" sz="1200" dirty="0" smtClean="0">
                  <a:solidFill>
                    <a:schemeClr val="bg1"/>
                  </a:solidFill>
                  <a:latin typeface="Arial"/>
                  <a:cs typeface="Arial"/>
                </a:rPr>
                <a:t>” </a:t>
              </a:r>
              <a:endParaRPr lang="es-ES" sz="1200" dirty="0">
                <a:solidFill>
                  <a:schemeClr val="bg1"/>
                </a:solidFill>
                <a:latin typeface="Arial"/>
                <a:cs typeface="Arial"/>
              </a:endParaRPr>
            </a:p>
          </p:txBody>
        </p:sp>
      </p:grpSp>
      <p:grpSp>
        <p:nvGrpSpPr>
          <p:cNvPr id="35" name="Agrupar 34"/>
          <p:cNvGrpSpPr/>
          <p:nvPr/>
        </p:nvGrpSpPr>
        <p:grpSpPr>
          <a:xfrm>
            <a:off x="969876" y="3870485"/>
            <a:ext cx="4397254" cy="2206094"/>
            <a:chOff x="969876" y="4174151"/>
            <a:chExt cx="4397254" cy="2206094"/>
          </a:xfrm>
        </p:grpSpPr>
        <p:sp>
          <p:nvSpPr>
            <p:cNvPr id="26" name="Rectángulo 25"/>
            <p:cNvSpPr/>
            <p:nvPr/>
          </p:nvSpPr>
          <p:spPr>
            <a:xfrm>
              <a:off x="969876" y="6103246"/>
              <a:ext cx="4397254" cy="276999"/>
            </a:xfrm>
            <a:prstGeom prst="rect">
              <a:avLst/>
            </a:prstGeom>
            <a:solidFill>
              <a:srgbClr val="9C3F97"/>
            </a:solidFill>
          </p:spPr>
          <p:txBody>
            <a:bodyPr wrap="square">
              <a:spAutoFit/>
            </a:bodyPr>
            <a:lstStyle/>
            <a:p>
              <a:r>
                <a:rPr lang="es-ES_tradnl" sz="1200" dirty="0">
                  <a:solidFill>
                    <a:schemeClr val="bg1"/>
                  </a:solidFill>
                  <a:latin typeface="Arial"/>
                  <a:cs typeface="Arial"/>
                </a:rPr>
                <a:t>,</a:t>
              </a:r>
              <a:r>
                <a:rPr lang="es-ES_tradnl" sz="1200" dirty="0" smtClean="0">
                  <a:solidFill>
                    <a:schemeClr val="bg1"/>
                  </a:solidFill>
                  <a:latin typeface="Arial"/>
                  <a:cs typeface="Arial"/>
                </a:rPr>
                <a:t> le pones “Temperatura media anual” como etiqueta del eje X</a:t>
              </a:r>
              <a:endParaRPr lang="es-ES" sz="1200" dirty="0">
                <a:solidFill>
                  <a:schemeClr val="bg1"/>
                </a:solidFill>
                <a:latin typeface="Arial"/>
                <a:cs typeface="Arial"/>
              </a:endParaRPr>
            </a:p>
          </p:txBody>
        </p:sp>
        <p:sp>
          <p:nvSpPr>
            <p:cNvPr id="27" name="Rectángulo 26"/>
            <p:cNvSpPr/>
            <p:nvPr/>
          </p:nvSpPr>
          <p:spPr>
            <a:xfrm>
              <a:off x="1391215" y="4174151"/>
              <a:ext cx="2998458" cy="249668"/>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nvGrpSpPr>
          <p:cNvPr id="34" name="Agrupar 33"/>
          <p:cNvGrpSpPr/>
          <p:nvPr/>
        </p:nvGrpSpPr>
        <p:grpSpPr>
          <a:xfrm>
            <a:off x="4528171" y="3882099"/>
            <a:ext cx="4318673" cy="2198324"/>
            <a:chOff x="4528171" y="4185765"/>
            <a:chExt cx="4318673" cy="2198324"/>
          </a:xfrm>
        </p:grpSpPr>
        <p:sp>
          <p:nvSpPr>
            <p:cNvPr id="30" name="Rectángulo 29"/>
            <p:cNvSpPr/>
            <p:nvPr/>
          </p:nvSpPr>
          <p:spPr>
            <a:xfrm>
              <a:off x="5389216" y="6107090"/>
              <a:ext cx="3457628" cy="27699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y “</a:t>
              </a:r>
              <a:r>
                <a:rPr lang="es-ES_tradnl" sz="1200" dirty="0" err="1" smtClean="0">
                  <a:solidFill>
                    <a:schemeClr val="bg1"/>
                  </a:solidFill>
                  <a:latin typeface="Arial"/>
                  <a:cs typeface="Arial"/>
                </a:rPr>
                <a:t>Precipitacion</a:t>
              </a:r>
              <a:r>
                <a:rPr lang="es-ES_tradnl" sz="1200" dirty="0" smtClean="0">
                  <a:solidFill>
                    <a:schemeClr val="bg1"/>
                  </a:solidFill>
                  <a:latin typeface="Arial"/>
                  <a:cs typeface="Arial"/>
                </a:rPr>
                <a:t> anual” como etiqueta del eje Y</a:t>
              </a:r>
              <a:endParaRPr lang="es-ES" sz="1200" dirty="0">
                <a:solidFill>
                  <a:schemeClr val="bg1"/>
                </a:solidFill>
                <a:latin typeface="Arial"/>
                <a:cs typeface="Arial"/>
              </a:endParaRPr>
            </a:p>
          </p:txBody>
        </p:sp>
        <p:sp>
          <p:nvSpPr>
            <p:cNvPr id="31" name="Rectángulo 30"/>
            <p:cNvSpPr/>
            <p:nvPr/>
          </p:nvSpPr>
          <p:spPr>
            <a:xfrm>
              <a:off x="4528171" y="4185765"/>
              <a:ext cx="2659111" cy="249668"/>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grpSp>
        <p:nvGrpSpPr>
          <p:cNvPr id="36" name="Agrupar 35"/>
          <p:cNvGrpSpPr/>
          <p:nvPr/>
        </p:nvGrpSpPr>
        <p:grpSpPr>
          <a:xfrm>
            <a:off x="978717" y="4282950"/>
            <a:ext cx="7054000" cy="2111674"/>
            <a:chOff x="978717" y="4586616"/>
            <a:chExt cx="7054000" cy="2111674"/>
          </a:xfrm>
        </p:grpSpPr>
        <p:sp>
          <p:nvSpPr>
            <p:cNvPr id="32" name="Rectángulo 31"/>
            <p:cNvSpPr/>
            <p:nvPr/>
          </p:nvSpPr>
          <p:spPr>
            <a:xfrm>
              <a:off x="978717" y="6421291"/>
              <a:ext cx="7054000" cy="276999"/>
            </a:xfrm>
            <a:prstGeom prst="rect">
              <a:avLst/>
            </a:prstGeom>
            <a:solidFill>
              <a:srgbClr val="9C3F97"/>
            </a:solidFill>
          </p:spPr>
          <p:txBody>
            <a:bodyPr wrap="square">
              <a:spAutoFit/>
            </a:bodyPr>
            <a:lstStyle/>
            <a:p>
              <a:r>
                <a:rPr lang="es-ES_tradnl" sz="1200" dirty="0" smtClean="0">
                  <a:solidFill>
                    <a:schemeClr val="bg1"/>
                  </a:solidFill>
                  <a:latin typeface="Arial"/>
                  <a:cs typeface="Arial"/>
                </a:rPr>
                <a:t>Además, a cada punto de la gráfica le pones encima el código del bioma sobre el que se encuentra</a:t>
              </a:r>
              <a:endParaRPr lang="es-ES" sz="1200" dirty="0">
                <a:solidFill>
                  <a:schemeClr val="bg1"/>
                </a:solidFill>
                <a:latin typeface="Arial"/>
                <a:cs typeface="Arial"/>
              </a:endParaRPr>
            </a:p>
          </p:txBody>
        </p:sp>
        <p:sp>
          <p:nvSpPr>
            <p:cNvPr id="33" name="Rectángulo 32"/>
            <p:cNvSpPr/>
            <p:nvPr/>
          </p:nvSpPr>
          <p:spPr>
            <a:xfrm>
              <a:off x="1913515" y="4586616"/>
              <a:ext cx="2757500" cy="249668"/>
            </a:xfrm>
            <a:prstGeom prst="rect">
              <a:avLst/>
            </a:prstGeom>
            <a:noFill/>
            <a:ln w="19050" cmpd="sng">
              <a:solidFill>
                <a:srgbClr val="9C3F9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3601413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5" name="Agrupar 24"/>
          <p:cNvGrpSpPr/>
          <p:nvPr/>
        </p:nvGrpSpPr>
        <p:grpSpPr>
          <a:xfrm>
            <a:off x="6571033" y="3102767"/>
            <a:ext cx="909332" cy="868952"/>
            <a:chOff x="6571033" y="3102767"/>
            <a:chExt cx="909332" cy="868952"/>
          </a:xfrm>
        </p:grpSpPr>
        <p:sp>
          <p:nvSpPr>
            <p:cNvPr id="16" name="Elipse 15"/>
            <p:cNvSpPr/>
            <p:nvPr/>
          </p:nvSpPr>
          <p:spPr>
            <a:xfrm>
              <a:off x="6934200" y="3321050"/>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Elipse 18"/>
            <p:cNvSpPr/>
            <p:nvPr/>
          </p:nvSpPr>
          <p:spPr>
            <a:xfrm>
              <a:off x="6715125" y="3813175"/>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Elipse 19"/>
            <p:cNvSpPr/>
            <p:nvPr/>
          </p:nvSpPr>
          <p:spPr>
            <a:xfrm>
              <a:off x="6979919" y="3496309"/>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CuadroTexto 16"/>
            <p:cNvSpPr txBox="1"/>
            <p:nvPr/>
          </p:nvSpPr>
          <p:spPr>
            <a:xfrm>
              <a:off x="6571033" y="3102767"/>
              <a:ext cx="341522" cy="246221"/>
            </a:xfrm>
            <a:prstGeom prst="rect">
              <a:avLst/>
            </a:prstGeom>
            <a:noFill/>
          </p:spPr>
          <p:txBody>
            <a:bodyPr wrap="none" rtlCol="0">
              <a:spAutoFit/>
            </a:bodyPr>
            <a:lstStyle/>
            <a:p>
              <a:r>
                <a:rPr lang="es-ES" sz="1000" b="1" dirty="0" smtClean="0">
                  <a:latin typeface="Arial"/>
                  <a:cs typeface="Arial"/>
                </a:rPr>
                <a:t>P1</a:t>
              </a:r>
              <a:endParaRPr lang="es-ES" sz="1000" b="1" dirty="0">
                <a:latin typeface="Arial"/>
                <a:cs typeface="Arial"/>
              </a:endParaRPr>
            </a:p>
          </p:txBody>
        </p:sp>
        <p:cxnSp>
          <p:nvCxnSpPr>
            <p:cNvPr id="21" name="Conector recto 20"/>
            <p:cNvCxnSpPr>
              <a:endCxn id="16" idx="1"/>
            </p:cNvCxnSpPr>
            <p:nvPr/>
          </p:nvCxnSpPr>
          <p:spPr>
            <a:xfrm>
              <a:off x="6816725" y="3251200"/>
              <a:ext cx="124170" cy="76545"/>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CuadroTexto 25"/>
            <p:cNvSpPr txBox="1"/>
            <p:nvPr/>
          </p:nvSpPr>
          <p:spPr>
            <a:xfrm>
              <a:off x="7138843" y="3416301"/>
              <a:ext cx="341522" cy="246221"/>
            </a:xfrm>
            <a:prstGeom prst="rect">
              <a:avLst/>
            </a:prstGeom>
            <a:noFill/>
          </p:spPr>
          <p:txBody>
            <a:bodyPr wrap="none" rtlCol="0">
              <a:spAutoFit/>
            </a:bodyPr>
            <a:lstStyle/>
            <a:p>
              <a:r>
                <a:rPr lang="es-ES" sz="1000" b="1" dirty="0" smtClean="0">
                  <a:latin typeface="Arial"/>
                  <a:cs typeface="Arial"/>
                </a:rPr>
                <a:t>P2</a:t>
              </a:r>
              <a:endParaRPr lang="es-ES" sz="1000" b="1" dirty="0">
                <a:latin typeface="Arial"/>
                <a:cs typeface="Arial"/>
              </a:endParaRPr>
            </a:p>
          </p:txBody>
        </p:sp>
        <p:cxnSp>
          <p:nvCxnSpPr>
            <p:cNvPr id="27" name="Conector recto 26"/>
            <p:cNvCxnSpPr/>
            <p:nvPr/>
          </p:nvCxnSpPr>
          <p:spPr>
            <a:xfrm>
              <a:off x="7030195" y="3526461"/>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6876256" y="3725498"/>
              <a:ext cx="341522" cy="246221"/>
            </a:xfrm>
            <a:prstGeom prst="rect">
              <a:avLst/>
            </a:prstGeom>
            <a:noFill/>
          </p:spPr>
          <p:txBody>
            <a:bodyPr wrap="none" rtlCol="0">
              <a:spAutoFit/>
            </a:bodyPr>
            <a:lstStyle/>
            <a:p>
              <a:r>
                <a:rPr lang="es-ES" sz="1000" b="1" dirty="0" smtClean="0">
                  <a:latin typeface="Arial"/>
                  <a:cs typeface="Arial"/>
                </a:rPr>
                <a:t>P3</a:t>
              </a:r>
              <a:endParaRPr lang="es-ES" sz="1000" b="1" dirty="0">
                <a:latin typeface="Arial"/>
                <a:cs typeface="Arial"/>
              </a:endParaRPr>
            </a:p>
          </p:txBody>
        </p:sp>
        <p:cxnSp>
          <p:nvCxnSpPr>
            <p:cNvPr id="30" name="Conector recto 29"/>
            <p:cNvCxnSpPr/>
            <p:nvPr/>
          </p:nvCxnSpPr>
          <p:spPr>
            <a:xfrm>
              <a:off x="6767608" y="3835658"/>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5" name="Llamada ovalada 4"/>
          <p:cNvSpPr/>
          <p:nvPr/>
        </p:nvSpPr>
        <p:spPr>
          <a:xfrm>
            <a:off x="3426379" y="3971719"/>
            <a:ext cx="5235411" cy="2476341"/>
          </a:xfrm>
          <a:prstGeom prst="wedgeEllipseCallout">
            <a:avLst>
              <a:gd name="adj1" fmla="val 41680"/>
              <a:gd name="adj2" fmla="val 73781"/>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Para empezar veremos el proceso a realizar en su conjunto. Esto es lo que se denomina “flujo de trabajo”. Luego iremos viendo paso a paso cómo ejecutarlo.</a:t>
            </a:r>
            <a:endParaRPr lang="es-ES" sz="1700" dirty="0">
              <a:solidFill>
                <a:schemeClr val="accent6">
                  <a:lumMod val="75000"/>
                </a:schemeClr>
              </a:solidFill>
              <a:latin typeface="Arial"/>
              <a:cs typeface="Arial"/>
            </a:endParaRPr>
          </a:p>
        </p:txBody>
      </p:sp>
    </p:spTree>
    <p:extLst>
      <p:ext uri="{BB962C8B-B14F-4D97-AF65-F5344CB8AC3E}">
        <p14:creationId xmlns:p14="http://schemas.microsoft.com/office/powerpoint/2010/main" val="1002968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pic>
        <p:nvPicPr>
          <p:cNvPr id="23" name="Imagen 22" descr="Screen Shot 2019-10-01 at 10.01.17.png"/>
          <p:cNvPicPr>
            <a:picLocks noChangeAspect="1"/>
          </p:cNvPicPr>
          <p:nvPr/>
        </p:nvPicPr>
        <p:blipFill rotWithShape="1">
          <a:blip r:embed="rId2">
            <a:extLst>
              <a:ext uri="{28A0092B-C50C-407E-A947-70E740481C1C}">
                <a14:useLocalDpi xmlns:a14="http://schemas.microsoft.com/office/drawing/2010/main" val="0"/>
              </a:ext>
            </a:extLst>
          </a:blip>
          <a:srcRect b="12343"/>
          <a:stretch/>
        </p:blipFill>
        <p:spPr>
          <a:xfrm>
            <a:off x="229998" y="1128968"/>
            <a:ext cx="8914001" cy="4629921"/>
          </a:xfrm>
          <a:prstGeom prst="rect">
            <a:avLst/>
          </a:prstGeom>
        </p:spPr>
      </p:pic>
      <p:grpSp>
        <p:nvGrpSpPr>
          <p:cNvPr id="8" name="Agrupar 7"/>
          <p:cNvGrpSpPr/>
          <p:nvPr/>
        </p:nvGrpSpPr>
        <p:grpSpPr>
          <a:xfrm>
            <a:off x="1755217" y="1758601"/>
            <a:ext cx="4356161" cy="1627394"/>
            <a:chOff x="1755217" y="1758601"/>
            <a:chExt cx="4356161" cy="1627394"/>
          </a:xfrm>
        </p:grpSpPr>
        <p:sp>
          <p:nvSpPr>
            <p:cNvPr id="9" name="Rectángulo 8"/>
            <p:cNvSpPr/>
            <p:nvPr/>
          </p:nvSpPr>
          <p:spPr>
            <a:xfrm>
              <a:off x="1755217" y="2062556"/>
              <a:ext cx="3856830" cy="1323439"/>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Ahora que entendemos el código, estamos en disposición de ejecutarlo. Lo haremos línea a línea. Nos ponemos en la primera línea que no es verde (nº 2) y le damos al botón que indica “</a:t>
              </a:r>
              <a:r>
                <a:rPr lang="es-ES_tradnl" sz="1600" dirty="0" err="1" smtClean="0">
                  <a:solidFill>
                    <a:schemeClr val="bg1"/>
                  </a:solidFill>
                  <a:latin typeface="Arial"/>
                  <a:cs typeface="Arial"/>
                </a:rPr>
                <a:t>run</a:t>
              </a:r>
              <a:r>
                <a:rPr lang="es-ES_tradnl" sz="1600" dirty="0" smtClean="0">
                  <a:solidFill>
                    <a:schemeClr val="bg1"/>
                  </a:solidFill>
                  <a:latin typeface="Arial"/>
                  <a:cs typeface="Arial"/>
                </a:rPr>
                <a:t>” </a:t>
              </a:r>
              <a:endParaRPr lang="es-ES" sz="1600" dirty="0">
                <a:solidFill>
                  <a:schemeClr val="bg1"/>
                </a:solidFill>
                <a:latin typeface="Arial"/>
                <a:cs typeface="Arial"/>
              </a:endParaRPr>
            </a:p>
          </p:txBody>
        </p:sp>
        <p:cxnSp>
          <p:nvCxnSpPr>
            <p:cNvPr id="7" name="Conector recto de flecha 6"/>
            <p:cNvCxnSpPr/>
            <p:nvPr/>
          </p:nvCxnSpPr>
          <p:spPr>
            <a:xfrm flipV="1">
              <a:off x="5612047" y="1758601"/>
              <a:ext cx="499331" cy="303955"/>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8080968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3.52.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06" y="1333240"/>
            <a:ext cx="8362438" cy="4530843"/>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grpSp>
        <p:nvGrpSpPr>
          <p:cNvPr id="8" name="Agrupar 7"/>
          <p:cNvGrpSpPr/>
          <p:nvPr/>
        </p:nvGrpSpPr>
        <p:grpSpPr>
          <a:xfrm>
            <a:off x="4660584" y="2214534"/>
            <a:ext cx="3856830" cy="1431509"/>
            <a:chOff x="4660584" y="2214534"/>
            <a:chExt cx="3856830" cy="1431509"/>
          </a:xfrm>
        </p:grpSpPr>
        <p:sp>
          <p:nvSpPr>
            <p:cNvPr id="9" name="Rectángulo 8"/>
            <p:cNvSpPr/>
            <p:nvPr/>
          </p:nvSpPr>
          <p:spPr>
            <a:xfrm>
              <a:off x="4660584" y="3061267"/>
              <a:ext cx="3856830" cy="584776"/>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Se crea un nuevo objeto con la ruta del directorio de trabajo</a:t>
              </a:r>
              <a:endParaRPr lang="es-ES" sz="1600" dirty="0">
                <a:solidFill>
                  <a:schemeClr val="bg1"/>
                </a:solidFill>
                <a:latin typeface="Arial"/>
                <a:cs typeface="Arial"/>
              </a:endParaRPr>
            </a:p>
          </p:txBody>
        </p:sp>
        <p:cxnSp>
          <p:nvCxnSpPr>
            <p:cNvPr id="7" name="Conector recto de flecha 6"/>
            <p:cNvCxnSpPr/>
            <p:nvPr/>
          </p:nvCxnSpPr>
          <p:spPr>
            <a:xfrm flipV="1">
              <a:off x="5166991" y="2214534"/>
              <a:ext cx="119405" cy="84673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7" name="Agrupar 16"/>
          <p:cNvGrpSpPr/>
          <p:nvPr/>
        </p:nvGrpSpPr>
        <p:grpSpPr>
          <a:xfrm>
            <a:off x="680569" y="2105979"/>
            <a:ext cx="3856830" cy="2713599"/>
            <a:chOff x="680569" y="2105979"/>
            <a:chExt cx="3856830" cy="2713599"/>
          </a:xfrm>
        </p:grpSpPr>
        <p:sp>
          <p:nvSpPr>
            <p:cNvPr id="14" name="Rectángulo 13"/>
            <p:cNvSpPr/>
            <p:nvPr/>
          </p:nvSpPr>
          <p:spPr>
            <a:xfrm>
              <a:off x="680569" y="4234802"/>
              <a:ext cx="3856830" cy="584776"/>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Pasamos a la siguiente línea y volvemos a darle a </a:t>
              </a:r>
              <a:r>
                <a:rPr lang="es-ES_tradnl" sz="1600" dirty="0" err="1" smtClean="0">
                  <a:solidFill>
                    <a:schemeClr val="bg1"/>
                  </a:solidFill>
                  <a:latin typeface="Arial"/>
                  <a:cs typeface="Arial"/>
                </a:rPr>
                <a:t>Run</a:t>
              </a:r>
              <a:r>
                <a:rPr lang="es-ES_tradnl" sz="1600" dirty="0" smtClean="0">
                  <a:solidFill>
                    <a:schemeClr val="bg1"/>
                  </a:solidFill>
                  <a:latin typeface="Arial"/>
                  <a:cs typeface="Arial"/>
                </a:rPr>
                <a:t>.</a:t>
              </a:r>
              <a:endParaRPr lang="es-ES" sz="1600" dirty="0">
                <a:solidFill>
                  <a:schemeClr val="bg1"/>
                </a:solidFill>
                <a:latin typeface="Arial"/>
                <a:cs typeface="Arial"/>
              </a:endParaRPr>
            </a:p>
          </p:txBody>
        </p:sp>
        <p:cxnSp>
          <p:nvCxnSpPr>
            <p:cNvPr id="15" name="Conector recto de flecha 14"/>
            <p:cNvCxnSpPr/>
            <p:nvPr/>
          </p:nvCxnSpPr>
          <p:spPr>
            <a:xfrm flipV="1">
              <a:off x="948166" y="2105979"/>
              <a:ext cx="108550" cy="2128824"/>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344181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descr="Screen Shot 2019-10-01 at 13.57.4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06" y="1333240"/>
            <a:ext cx="8209972" cy="4530843"/>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grpSp>
        <p:nvGrpSpPr>
          <p:cNvPr id="6" name="Agrupar 5"/>
          <p:cNvGrpSpPr/>
          <p:nvPr/>
        </p:nvGrpSpPr>
        <p:grpSpPr>
          <a:xfrm>
            <a:off x="807533" y="2344801"/>
            <a:ext cx="3856830" cy="3137257"/>
            <a:chOff x="807533" y="2344801"/>
            <a:chExt cx="3856830" cy="3137257"/>
          </a:xfrm>
        </p:grpSpPr>
        <p:grpSp>
          <p:nvGrpSpPr>
            <p:cNvPr id="17" name="Agrupar 16"/>
            <p:cNvGrpSpPr/>
            <p:nvPr/>
          </p:nvGrpSpPr>
          <p:grpSpPr>
            <a:xfrm>
              <a:off x="807533" y="2344801"/>
              <a:ext cx="3856830" cy="1582774"/>
              <a:chOff x="803754" y="2355657"/>
              <a:chExt cx="3856830" cy="1582774"/>
            </a:xfrm>
          </p:grpSpPr>
          <p:sp>
            <p:nvSpPr>
              <p:cNvPr id="14" name="Rectángulo 13"/>
              <p:cNvSpPr/>
              <p:nvPr/>
            </p:nvSpPr>
            <p:spPr>
              <a:xfrm>
                <a:off x="803754" y="3353655"/>
                <a:ext cx="3856830" cy="584776"/>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Al ejecutar la línea 6 la consola devuelve el directorio de trabajo</a:t>
                </a:r>
                <a:endParaRPr lang="es-ES" sz="1600" dirty="0">
                  <a:solidFill>
                    <a:schemeClr val="bg1"/>
                  </a:solidFill>
                  <a:latin typeface="Arial"/>
                  <a:cs typeface="Arial"/>
                </a:endParaRPr>
              </a:p>
            </p:txBody>
          </p:sp>
          <p:cxnSp>
            <p:nvCxnSpPr>
              <p:cNvPr id="15" name="Conector recto de flecha 14"/>
              <p:cNvCxnSpPr/>
              <p:nvPr/>
            </p:nvCxnSpPr>
            <p:spPr>
              <a:xfrm flipH="1" flipV="1">
                <a:off x="948166" y="2355657"/>
                <a:ext cx="104771" cy="997998"/>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16" name="Conector recto de flecha 15"/>
            <p:cNvCxnSpPr/>
            <p:nvPr/>
          </p:nvCxnSpPr>
          <p:spPr>
            <a:xfrm>
              <a:off x="951945" y="3927575"/>
              <a:ext cx="257172" cy="155448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83138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Screen Shot 2019-10-01 at 14.01.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06" y="1333240"/>
            <a:ext cx="8209972" cy="4531569"/>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grpSp>
        <p:nvGrpSpPr>
          <p:cNvPr id="17" name="Agrupar 16"/>
          <p:cNvGrpSpPr/>
          <p:nvPr/>
        </p:nvGrpSpPr>
        <p:grpSpPr>
          <a:xfrm>
            <a:off x="4837548" y="2095123"/>
            <a:ext cx="3162604" cy="2321437"/>
            <a:chOff x="803754" y="2355657"/>
            <a:chExt cx="3162604" cy="2321437"/>
          </a:xfrm>
        </p:grpSpPr>
        <p:sp>
          <p:nvSpPr>
            <p:cNvPr id="14" name="Rectángulo 13"/>
            <p:cNvSpPr/>
            <p:nvPr/>
          </p:nvSpPr>
          <p:spPr>
            <a:xfrm>
              <a:off x="803754" y="3353655"/>
              <a:ext cx="3162604" cy="1323439"/>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Al ejecutar la línea 9 se crea un nuevo objeto que contiene la tabla que exportamos desde QGIS.</a:t>
              </a:r>
            </a:p>
            <a:p>
              <a:r>
                <a:rPr lang="es-ES_tradnl" sz="1600" dirty="0" smtClean="0">
                  <a:solidFill>
                    <a:schemeClr val="bg1"/>
                  </a:solidFill>
                  <a:latin typeface="Arial"/>
                  <a:cs typeface="Arial"/>
                </a:rPr>
                <a:t>Hacemos </a:t>
              </a:r>
              <a:r>
                <a:rPr lang="es-ES_tradnl" sz="1600" dirty="0" err="1" smtClean="0">
                  <a:solidFill>
                    <a:schemeClr val="bg1"/>
                  </a:solidFill>
                  <a:latin typeface="Arial"/>
                  <a:cs typeface="Arial"/>
                </a:rPr>
                <a:t>click</a:t>
              </a:r>
              <a:r>
                <a:rPr lang="es-ES_tradnl" sz="1600" dirty="0" smtClean="0">
                  <a:solidFill>
                    <a:schemeClr val="bg1"/>
                  </a:solidFill>
                  <a:latin typeface="Arial"/>
                  <a:cs typeface="Arial"/>
                </a:rPr>
                <a:t> sobre ella</a:t>
              </a:r>
              <a:endParaRPr lang="es-ES" sz="1600" dirty="0">
                <a:solidFill>
                  <a:schemeClr val="bg1"/>
                </a:solidFill>
                <a:latin typeface="Arial"/>
                <a:cs typeface="Arial"/>
              </a:endParaRPr>
            </a:p>
          </p:txBody>
        </p:sp>
        <p:cxnSp>
          <p:nvCxnSpPr>
            <p:cNvPr id="15" name="Conector recto de flecha 14"/>
            <p:cNvCxnSpPr/>
            <p:nvPr/>
          </p:nvCxnSpPr>
          <p:spPr>
            <a:xfrm flipH="1" flipV="1">
              <a:off x="948166" y="2355657"/>
              <a:ext cx="104771" cy="997998"/>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3" name="Agrupar 12"/>
          <p:cNvGrpSpPr/>
          <p:nvPr/>
        </p:nvGrpSpPr>
        <p:grpSpPr>
          <a:xfrm>
            <a:off x="1320950" y="1476356"/>
            <a:ext cx="3162604" cy="4430645"/>
            <a:chOff x="803754" y="738892"/>
            <a:chExt cx="3162604" cy="4430645"/>
          </a:xfrm>
        </p:grpSpPr>
        <p:sp>
          <p:nvSpPr>
            <p:cNvPr id="18" name="Rectángulo 17"/>
            <p:cNvSpPr/>
            <p:nvPr/>
          </p:nvSpPr>
          <p:spPr>
            <a:xfrm>
              <a:off x="803754" y="3353655"/>
              <a:ext cx="3162604" cy="1815882"/>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Y se abre, mostrándonos su contenido. Hay un registro por punto. Cada punto tiene datos del bioma en el que está, de su precipitación y su temperatura</a:t>
              </a:r>
            </a:p>
            <a:p>
              <a:r>
                <a:rPr lang="es-ES_tradnl" sz="1600" dirty="0" smtClean="0">
                  <a:solidFill>
                    <a:schemeClr val="bg1"/>
                  </a:solidFill>
                  <a:latin typeface="Arial"/>
                  <a:cs typeface="Arial"/>
                </a:rPr>
                <a:t>Cerramos la tabla y volvemos al código.</a:t>
              </a:r>
              <a:endParaRPr lang="es-ES" sz="1600" dirty="0">
                <a:solidFill>
                  <a:schemeClr val="bg1"/>
                </a:solidFill>
                <a:latin typeface="Arial"/>
                <a:cs typeface="Arial"/>
              </a:endParaRPr>
            </a:p>
          </p:txBody>
        </p:sp>
        <p:cxnSp>
          <p:nvCxnSpPr>
            <p:cNvPr id="19" name="Conector recto de flecha 18"/>
            <p:cNvCxnSpPr/>
            <p:nvPr/>
          </p:nvCxnSpPr>
          <p:spPr>
            <a:xfrm flipV="1">
              <a:off x="1052938" y="738892"/>
              <a:ext cx="220945" cy="2614763"/>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1163361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9.22.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061" y="1156491"/>
            <a:ext cx="8261783" cy="4762877"/>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grpSp>
        <p:nvGrpSpPr>
          <p:cNvPr id="17" name="Agrupar 16"/>
          <p:cNvGrpSpPr/>
          <p:nvPr/>
        </p:nvGrpSpPr>
        <p:grpSpPr>
          <a:xfrm>
            <a:off x="837443" y="2631852"/>
            <a:ext cx="3273327" cy="1761583"/>
            <a:chOff x="693031" y="2423069"/>
            <a:chExt cx="3273327" cy="1761583"/>
          </a:xfrm>
        </p:grpSpPr>
        <p:sp>
          <p:nvSpPr>
            <p:cNvPr id="14" name="Rectángulo 13"/>
            <p:cNvSpPr/>
            <p:nvPr/>
          </p:nvSpPr>
          <p:spPr>
            <a:xfrm>
              <a:off x="803754" y="3353655"/>
              <a:ext cx="3162604" cy="830997"/>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Al ejecutar la línea 11 se ejecutan todas las líneas hasta la 15.</a:t>
              </a:r>
              <a:endParaRPr lang="es-ES" sz="1600" dirty="0">
                <a:solidFill>
                  <a:schemeClr val="bg1"/>
                </a:solidFill>
                <a:latin typeface="Arial"/>
                <a:cs typeface="Arial"/>
              </a:endParaRPr>
            </a:p>
          </p:txBody>
        </p:sp>
        <p:cxnSp>
          <p:nvCxnSpPr>
            <p:cNvPr id="15" name="Conector recto de flecha 14"/>
            <p:cNvCxnSpPr/>
            <p:nvPr/>
          </p:nvCxnSpPr>
          <p:spPr>
            <a:xfrm flipH="1" flipV="1">
              <a:off x="693031" y="2423069"/>
              <a:ext cx="359907" cy="930586"/>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3" name="Agrupar 12"/>
          <p:cNvGrpSpPr/>
          <p:nvPr/>
        </p:nvGrpSpPr>
        <p:grpSpPr>
          <a:xfrm>
            <a:off x="5149260" y="1643205"/>
            <a:ext cx="3162604" cy="1569895"/>
            <a:chOff x="803754" y="3353655"/>
            <a:chExt cx="3162604" cy="1569895"/>
          </a:xfrm>
        </p:grpSpPr>
        <p:sp>
          <p:nvSpPr>
            <p:cNvPr id="18" name="Rectángulo 17"/>
            <p:cNvSpPr/>
            <p:nvPr/>
          </p:nvSpPr>
          <p:spPr>
            <a:xfrm>
              <a:off x="803754" y="3353655"/>
              <a:ext cx="3162604" cy="1077218"/>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¡Y se muestra la gráfica que queríamos!</a:t>
              </a:r>
            </a:p>
            <a:p>
              <a:r>
                <a:rPr lang="es-ES_tradnl" sz="1600" dirty="0" smtClean="0">
                  <a:solidFill>
                    <a:schemeClr val="bg1"/>
                  </a:solidFill>
                  <a:latin typeface="Arial"/>
                  <a:cs typeface="Arial"/>
                </a:rPr>
                <a:t>Enhorabuena, ya tienes tu primera gráfica hecha con R </a:t>
              </a:r>
              <a:r>
                <a:rPr lang="es-ES_tradnl" sz="1600" dirty="0" smtClean="0">
                  <a:solidFill>
                    <a:schemeClr val="bg1"/>
                  </a:solidFill>
                  <a:latin typeface="Arial"/>
                  <a:cs typeface="Arial"/>
                  <a:sym typeface="Wingdings"/>
                </a:rPr>
                <a:t></a:t>
              </a:r>
              <a:endParaRPr lang="es-ES" sz="1600" dirty="0">
                <a:solidFill>
                  <a:schemeClr val="bg1"/>
                </a:solidFill>
                <a:latin typeface="Arial"/>
                <a:cs typeface="Arial"/>
              </a:endParaRPr>
            </a:p>
          </p:txBody>
        </p:sp>
        <p:cxnSp>
          <p:nvCxnSpPr>
            <p:cNvPr id="19" name="Conector recto de flecha 18"/>
            <p:cNvCxnSpPr/>
            <p:nvPr/>
          </p:nvCxnSpPr>
          <p:spPr>
            <a:xfrm>
              <a:off x="1052938" y="4430873"/>
              <a:ext cx="0" cy="492677"/>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387628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Screen Shot 2019-10-01 at 19.22.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061" y="1156491"/>
            <a:ext cx="8261783" cy="4762877"/>
          </a:xfrm>
          <a:prstGeom prst="rect">
            <a:avLst/>
          </a:prstGeom>
        </p:spPr>
      </p:pic>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r>
                <a:rPr lang="es-ES" sz="3600" dirty="0" smtClean="0">
                  <a:solidFill>
                    <a:schemeClr val="bg1"/>
                  </a:solidFill>
                  <a:latin typeface="Arial"/>
                  <a:cs typeface="Arial"/>
                </a:rPr>
                <a:t>6</a:t>
              </a: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Construir la gráfica</a:t>
            </a:r>
            <a:endParaRPr lang="es-ES" b="1" dirty="0">
              <a:solidFill>
                <a:srgbClr val="FFFFFF"/>
              </a:solidFill>
            </a:endParaRPr>
          </a:p>
        </p:txBody>
      </p:sp>
      <p:grpSp>
        <p:nvGrpSpPr>
          <p:cNvPr id="13" name="Agrupar 12"/>
          <p:cNvGrpSpPr/>
          <p:nvPr/>
        </p:nvGrpSpPr>
        <p:grpSpPr>
          <a:xfrm>
            <a:off x="1429104" y="2628901"/>
            <a:ext cx="4095396" cy="2296199"/>
            <a:chOff x="1084098" y="3338333"/>
            <a:chExt cx="4095396" cy="2296199"/>
          </a:xfrm>
        </p:grpSpPr>
        <p:sp>
          <p:nvSpPr>
            <p:cNvPr id="18" name="Rectángulo 17"/>
            <p:cNvSpPr/>
            <p:nvPr/>
          </p:nvSpPr>
          <p:spPr>
            <a:xfrm>
              <a:off x="1084098" y="3818650"/>
              <a:ext cx="3162604" cy="1815882"/>
            </a:xfrm>
            <a:prstGeom prst="rect">
              <a:avLst/>
            </a:prstGeom>
            <a:solidFill>
              <a:srgbClr val="9C3F97"/>
            </a:solidFill>
          </p:spPr>
          <p:txBody>
            <a:bodyPr wrap="square">
              <a:spAutoFit/>
            </a:bodyPr>
            <a:lstStyle/>
            <a:p>
              <a:r>
                <a:rPr lang="es-ES_tradnl" sz="1600" dirty="0" smtClean="0">
                  <a:solidFill>
                    <a:schemeClr val="bg1"/>
                  </a:solidFill>
                  <a:latin typeface="Arial"/>
                  <a:cs typeface="Arial"/>
                </a:rPr>
                <a:t>Ya solo nos queda exportar la gr</a:t>
              </a:r>
              <a:r>
                <a:rPr lang="es-ES_tradnl" sz="1600" dirty="0" smtClean="0">
                  <a:solidFill>
                    <a:schemeClr val="bg1"/>
                  </a:solidFill>
                  <a:latin typeface="Arial"/>
                  <a:cs typeface="Arial"/>
                </a:rPr>
                <a:t>áfica. Le damos al botón </a:t>
              </a:r>
              <a:r>
                <a:rPr lang="es-ES_tradnl" sz="1600" dirty="0" err="1" smtClean="0">
                  <a:solidFill>
                    <a:schemeClr val="bg1"/>
                  </a:solidFill>
                  <a:latin typeface="Arial"/>
                  <a:cs typeface="Arial"/>
                </a:rPr>
                <a:t>export</a:t>
              </a:r>
              <a:r>
                <a:rPr lang="es-ES_tradnl" sz="1600" dirty="0" smtClean="0">
                  <a:solidFill>
                    <a:schemeClr val="bg1"/>
                  </a:solidFill>
                  <a:latin typeface="Arial"/>
                  <a:cs typeface="Arial"/>
                </a:rPr>
                <a:t>, seleccionamos guardar como </a:t>
              </a:r>
              <a:r>
                <a:rPr lang="es-ES_tradnl" sz="1600" dirty="0" err="1" smtClean="0">
                  <a:solidFill>
                    <a:schemeClr val="bg1"/>
                  </a:solidFill>
                  <a:latin typeface="Arial"/>
                  <a:cs typeface="Arial"/>
                </a:rPr>
                <a:t>pdf</a:t>
              </a:r>
              <a:r>
                <a:rPr lang="es-ES_tradnl" sz="1600" dirty="0" smtClean="0">
                  <a:solidFill>
                    <a:schemeClr val="bg1"/>
                  </a:solidFill>
                  <a:latin typeface="Arial"/>
                  <a:cs typeface="Arial"/>
                </a:rPr>
                <a:t> y hacemos </a:t>
              </a:r>
              <a:r>
                <a:rPr lang="es-ES_tradnl" sz="1600" dirty="0" err="1" smtClean="0">
                  <a:solidFill>
                    <a:schemeClr val="bg1"/>
                  </a:solidFill>
                  <a:latin typeface="Arial"/>
                  <a:cs typeface="Arial"/>
                </a:rPr>
                <a:t>click</a:t>
              </a:r>
              <a:r>
                <a:rPr lang="es-ES_tradnl" sz="1600" dirty="0" smtClean="0">
                  <a:solidFill>
                    <a:schemeClr val="bg1"/>
                  </a:solidFill>
                  <a:latin typeface="Arial"/>
                  <a:cs typeface="Arial"/>
                </a:rPr>
                <a:t> en “</a:t>
              </a:r>
              <a:r>
                <a:rPr lang="es-ES_tradnl" sz="1600" dirty="0" err="1" smtClean="0">
                  <a:solidFill>
                    <a:schemeClr val="bg1"/>
                  </a:solidFill>
                  <a:latin typeface="Arial"/>
                  <a:cs typeface="Arial"/>
                </a:rPr>
                <a:t>save</a:t>
              </a:r>
              <a:r>
                <a:rPr lang="es-ES_tradnl" sz="1600" dirty="0" smtClean="0">
                  <a:solidFill>
                    <a:schemeClr val="bg1"/>
                  </a:solidFill>
                  <a:latin typeface="Arial"/>
                  <a:cs typeface="Arial"/>
                </a:rPr>
                <a:t> as PDF”. Creamos un archivo en la carpeta puntos y ya está.</a:t>
              </a:r>
              <a:endParaRPr lang="es-ES" sz="1600" dirty="0">
                <a:solidFill>
                  <a:schemeClr val="bg1"/>
                </a:solidFill>
                <a:latin typeface="Arial"/>
                <a:cs typeface="Arial"/>
              </a:endParaRPr>
            </a:p>
          </p:txBody>
        </p:sp>
        <p:cxnSp>
          <p:nvCxnSpPr>
            <p:cNvPr id="19" name="Conector recto de flecha 18"/>
            <p:cNvCxnSpPr/>
            <p:nvPr/>
          </p:nvCxnSpPr>
          <p:spPr>
            <a:xfrm flipV="1">
              <a:off x="4112694" y="3338333"/>
              <a:ext cx="1066800" cy="571499"/>
            </a:xfrm>
            <a:prstGeom prst="straightConnector1">
              <a:avLst/>
            </a:prstGeom>
            <a:ln>
              <a:solidFill>
                <a:srgbClr val="9C3F97"/>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519424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Agrupar 1"/>
          <p:cNvGrpSpPr/>
          <p:nvPr/>
        </p:nvGrpSpPr>
        <p:grpSpPr>
          <a:xfrm>
            <a:off x="385378" y="272974"/>
            <a:ext cx="671459" cy="671459"/>
            <a:chOff x="5581464" y="4190410"/>
            <a:chExt cx="250916" cy="250916"/>
          </a:xfrm>
        </p:grpSpPr>
        <p:sp>
          <p:nvSpPr>
            <p:cNvPr id="3" name="Elipse 2"/>
            <p:cNvSpPr/>
            <p:nvPr/>
          </p:nvSpPr>
          <p:spPr>
            <a:xfrm>
              <a:off x="5581464" y="4190410"/>
              <a:ext cx="250916" cy="250916"/>
            </a:xfrm>
            <a:prstGeom prst="ellipse">
              <a:avLst/>
            </a:prstGeom>
            <a:solidFill>
              <a:srgbClr val="9C3F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4400" dirty="0">
                <a:latin typeface="Arial"/>
                <a:cs typeface="Arial"/>
              </a:endParaRPr>
            </a:p>
          </p:txBody>
        </p:sp>
        <p:sp>
          <p:nvSpPr>
            <p:cNvPr id="4" name="CuadroTexto 3"/>
            <p:cNvSpPr txBox="1"/>
            <p:nvPr/>
          </p:nvSpPr>
          <p:spPr>
            <a:xfrm>
              <a:off x="5581510" y="4208146"/>
              <a:ext cx="250825" cy="207022"/>
            </a:xfrm>
            <a:prstGeom prst="rect">
              <a:avLst/>
            </a:prstGeom>
            <a:noFill/>
          </p:spPr>
          <p:txBody>
            <a:bodyPr wrap="square" lIns="0" tIns="0" rIns="0" bIns="0" rtlCol="0">
              <a:spAutoFit/>
            </a:bodyPr>
            <a:lstStyle/>
            <a:p>
              <a:pPr algn="ctr"/>
              <a:endParaRPr lang="es-ES" sz="3600" dirty="0">
                <a:solidFill>
                  <a:schemeClr val="bg1"/>
                </a:solidFill>
                <a:latin typeface="Arial"/>
                <a:cs typeface="Arial"/>
              </a:endParaRPr>
            </a:p>
          </p:txBody>
        </p:sp>
      </p:grpSp>
      <p:sp>
        <p:nvSpPr>
          <p:cNvPr id="5" name="CuadroTexto 4"/>
          <p:cNvSpPr txBox="1"/>
          <p:nvPr/>
        </p:nvSpPr>
        <p:spPr>
          <a:xfrm>
            <a:off x="948166" y="424037"/>
            <a:ext cx="7898678" cy="369332"/>
          </a:xfrm>
          <a:prstGeom prst="rect">
            <a:avLst/>
          </a:prstGeom>
          <a:solidFill>
            <a:srgbClr val="9C3F97"/>
          </a:solidFill>
          <a:ln>
            <a:noFill/>
          </a:ln>
        </p:spPr>
        <p:txBody>
          <a:bodyPr wrap="square" rtlCol="0">
            <a:spAutoFit/>
          </a:bodyPr>
          <a:lstStyle/>
          <a:p>
            <a:r>
              <a:rPr lang="es-ES" b="1" dirty="0" smtClean="0">
                <a:solidFill>
                  <a:srgbClr val="FFFFFF"/>
                </a:solidFill>
              </a:rPr>
              <a:t>Interpretaci</a:t>
            </a:r>
            <a:r>
              <a:rPr lang="es-ES" b="1" dirty="0" smtClean="0">
                <a:solidFill>
                  <a:srgbClr val="FFFFFF"/>
                </a:solidFill>
              </a:rPr>
              <a:t>ón ecológica</a:t>
            </a:r>
            <a:endParaRPr lang="es-ES" b="1" dirty="0">
              <a:solidFill>
                <a:srgbClr val="FFFFFF"/>
              </a:solidFill>
            </a:endParaRPr>
          </a:p>
        </p:txBody>
      </p:sp>
      <p:sp>
        <p:nvSpPr>
          <p:cNvPr id="12" name="CuadroTexto 11"/>
          <p:cNvSpPr txBox="1"/>
          <p:nvPr/>
        </p:nvSpPr>
        <p:spPr>
          <a:xfrm>
            <a:off x="651300" y="1025555"/>
            <a:ext cx="8195544" cy="707886"/>
          </a:xfrm>
          <a:prstGeom prst="rect">
            <a:avLst/>
          </a:prstGeom>
          <a:noFill/>
        </p:spPr>
        <p:txBody>
          <a:bodyPr wrap="square" rtlCol="0">
            <a:spAutoFit/>
          </a:bodyPr>
          <a:lstStyle/>
          <a:p>
            <a:pPr marL="342900" indent="-342900">
              <a:buFont typeface="Arial"/>
              <a:buChar char="•"/>
            </a:pPr>
            <a:r>
              <a:rPr lang="es-ES" sz="2000" dirty="0" smtClean="0">
                <a:solidFill>
                  <a:srgbClr val="9C3F97"/>
                </a:solidFill>
              </a:rPr>
              <a:t>Observa la gr</a:t>
            </a:r>
            <a:r>
              <a:rPr lang="es-ES" sz="2000" dirty="0" smtClean="0">
                <a:solidFill>
                  <a:srgbClr val="9C3F97"/>
                </a:solidFill>
              </a:rPr>
              <a:t>áfica con detenimiento. ¿crees que el resultado se ajusta a lo esperado en la gráfica teórica?</a:t>
            </a:r>
            <a:endParaRPr lang="es-ES" sz="1400" dirty="0">
              <a:solidFill>
                <a:srgbClr val="9C3F97"/>
              </a:solidFill>
            </a:endParaRPr>
          </a:p>
        </p:txBody>
      </p:sp>
      <p:pic>
        <p:nvPicPr>
          <p:cNvPr id="14" name="Imagen 13" descr="Macintosh HD:Users:fjbonet:Desktop:Screen Shot 2019-09-11 at 19.20.16.png"/>
          <p:cNvPicPr/>
          <p:nvPr/>
        </p:nvPicPr>
        <p:blipFill>
          <a:blip r:embed="rId2">
            <a:extLst>
              <a:ext uri="{28A0092B-C50C-407E-A947-70E740481C1C}">
                <a14:useLocalDpi xmlns:a14="http://schemas.microsoft.com/office/drawing/2010/main" val="0"/>
              </a:ext>
            </a:extLst>
          </a:blip>
          <a:srcRect/>
          <a:stretch>
            <a:fillRect/>
          </a:stretch>
        </p:blipFill>
        <p:spPr bwMode="auto">
          <a:xfrm>
            <a:off x="1056716" y="1869008"/>
            <a:ext cx="3361045" cy="3029794"/>
          </a:xfrm>
          <a:prstGeom prst="rect">
            <a:avLst/>
          </a:prstGeom>
          <a:ln>
            <a:solidFill>
              <a:srgbClr val="7F7F7F"/>
            </a:solidFill>
          </a:ln>
        </p:spPr>
      </p:pic>
      <p:sp>
        <p:nvSpPr>
          <p:cNvPr id="15" name="CuadroTexto 14"/>
          <p:cNvSpPr txBox="1"/>
          <p:nvPr/>
        </p:nvSpPr>
        <p:spPr>
          <a:xfrm>
            <a:off x="651300" y="5267355"/>
            <a:ext cx="8195544" cy="707886"/>
          </a:xfrm>
          <a:prstGeom prst="rect">
            <a:avLst/>
          </a:prstGeom>
          <a:noFill/>
        </p:spPr>
        <p:txBody>
          <a:bodyPr wrap="square" rtlCol="0">
            <a:spAutoFit/>
          </a:bodyPr>
          <a:lstStyle/>
          <a:p>
            <a:pPr marL="342900" indent="-342900">
              <a:buFont typeface="Arial"/>
              <a:buChar char="•"/>
            </a:pPr>
            <a:r>
              <a:rPr lang="es-ES" sz="2000" dirty="0" smtClean="0">
                <a:solidFill>
                  <a:srgbClr val="9C3F97"/>
                </a:solidFill>
              </a:rPr>
              <a:t>¿hay alg</a:t>
            </a:r>
            <a:r>
              <a:rPr lang="es-ES" sz="2000" dirty="0" smtClean="0">
                <a:solidFill>
                  <a:srgbClr val="9C3F97"/>
                </a:solidFill>
              </a:rPr>
              <a:t>ún bioma cuyos puntos estén demasiado dispersos? ¿Qué significa eso y por qué ocurre?</a:t>
            </a:r>
            <a:endParaRPr lang="es-ES" sz="1400" dirty="0">
              <a:solidFill>
                <a:srgbClr val="9C3F97"/>
              </a:solidFill>
            </a:endParaRPr>
          </a:p>
        </p:txBody>
      </p:sp>
    </p:spTree>
    <p:extLst>
      <p:ext uri="{BB962C8B-B14F-4D97-AF65-F5344CB8AC3E}">
        <p14:creationId xmlns:p14="http://schemas.microsoft.com/office/powerpoint/2010/main" val="14553985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25" name="Agrupar 24"/>
          <p:cNvGrpSpPr/>
          <p:nvPr/>
        </p:nvGrpSpPr>
        <p:grpSpPr>
          <a:xfrm>
            <a:off x="6571033" y="3102767"/>
            <a:ext cx="909332" cy="868952"/>
            <a:chOff x="6571033" y="3102767"/>
            <a:chExt cx="909332" cy="868952"/>
          </a:xfrm>
        </p:grpSpPr>
        <p:sp>
          <p:nvSpPr>
            <p:cNvPr id="16" name="Elipse 15"/>
            <p:cNvSpPr/>
            <p:nvPr/>
          </p:nvSpPr>
          <p:spPr>
            <a:xfrm>
              <a:off x="6934200" y="3321050"/>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Elipse 18"/>
            <p:cNvSpPr/>
            <p:nvPr/>
          </p:nvSpPr>
          <p:spPr>
            <a:xfrm>
              <a:off x="6715125" y="3813175"/>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Elipse 19"/>
            <p:cNvSpPr/>
            <p:nvPr/>
          </p:nvSpPr>
          <p:spPr>
            <a:xfrm>
              <a:off x="6979919" y="3496309"/>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CuadroTexto 16"/>
            <p:cNvSpPr txBox="1"/>
            <p:nvPr/>
          </p:nvSpPr>
          <p:spPr>
            <a:xfrm>
              <a:off x="6571033" y="3102767"/>
              <a:ext cx="341522" cy="246221"/>
            </a:xfrm>
            <a:prstGeom prst="rect">
              <a:avLst/>
            </a:prstGeom>
            <a:noFill/>
          </p:spPr>
          <p:txBody>
            <a:bodyPr wrap="none" rtlCol="0">
              <a:spAutoFit/>
            </a:bodyPr>
            <a:lstStyle/>
            <a:p>
              <a:r>
                <a:rPr lang="es-ES" sz="1000" b="1" dirty="0" smtClean="0">
                  <a:latin typeface="Arial"/>
                  <a:cs typeface="Arial"/>
                </a:rPr>
                <a:t>P1</a:t>
              </a:r>
              <a:endParaRPr lang="es-ES" sz="1000" b="1" dirty="0">
                <a:latin typeface="Arial"/>
                <a:cs typeface="Arial"/>
              </a:endParaRPr>
            </a:p>
          </p:txBody>
        </p:sp>
        <p:cxnSp>
          <p:nvCxnSpPr>
            <p:cNvPr id="21" name="Conector recto 20"/>
            <p:cNvCxnSpPr>
              <a:endCxn id="16" idx="1"/>
            </p:cNvCxnSpPr>
            <p:nvPr/>
          </p:nvCxnSpPr>
          <p:spPr>
            <a:xfrm>
              <a:off x="6816725" y="3251200"/>
              <a:ext cx="124170" cy="76545"/>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CuadroTexto 25"/>
            <p:cNvSpPr txBox="1"/>
            <p:nvPr/>
          </p:nvSpPr>
          <p:spPr>
            <a:xfrm>
              <a:off x="7138843" y="3416301"/>
              <a:ext cx="341522" cy="246221"/>
            </a:xfrm>
            <a:prstGeom prst="rect">
              <a:avLst/>
            </a:prstGeom>
            <a:noFill/>
          </p:spPr>
          <p:txBody>
            <a:bodyPr wrap="none" rtlCol="0">
              <a:spAutoFit/>
            </a:bodyPr>
            <a:lstStyle/>
            <a:p>
              <a:r>
                <a:rPr lang="es-ES" sz="1000" b="1" dirty="0" smtClean="0">
                  <a:latin typeface="Arial"/>
                  <a:cs typeface="Arial"/>
                </a:rPr>
                <a:t>P2</a:t>
              </a:r>
              <a:endParaRPr lang="es-ES" sz="1000" b="1" dirty="0">
                <a:latin typeface="Arial"/>
                <a:cs typeface="Arial"/>
              </a:endParaRPr>
            </a:p>
          </p:txBody>
        </p:sp>
        <p:cxnSp>
          <p:nvCxnSpPr>
            <p:cNvPr id="27" name="Conector recto 26"/>
            <p:cNvCxnSpPr/>
            <p:nvPr/>
          </p:nvCxnSpPr>
          <p:spPr>
            <a:xfrm>
              <a:off x="7030195" y="3526461"/>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6876256" y="3725498"/>
              <a:ext cx="341522" cy="246221"/>
            </a:xfrm>
            <a:prstGeom prst="rect">
              <a:avLst/>
            </a:prstGeom>
            <a:noFill/>
          </p:spPr>
          <p:txBody>
            <a:bodyPr wrap="none" rtlCol="0">
              <a:spAutoFit/>
            </a:bodyPr>
            <a:lstStyle/>
            <a:p>
              <a:r>
                <a:rPr lang="es-ES" sz="1000" b="1" dirty="0" smtClean="0">
                  <a:latin typeface="Arial"/>
                  <a:cs typeface="Arial"/>
                </a:rPr>
                <a:t>P3</a:t>
              </a:r>
              <a:endParaRPr lang="es-ES" sz="1000" b="1" dirty="0">
                <a:latin typeface="Arial"/>
                <a:cs typeface="Arial"/>
              </a:endParaRPr>
            </a:p>
          </p:txBody>
        </p:sp>
        <p:cxnSp>
          <p:nvCxnSpPr>
            <p:cNvPr id="30" name="Conector recto 29"/>
            <p:cNvCxnSpPr/>
            <p:nvPr/>
          </p:nvCxnSpPr>
          <p:spPr>
            <a:xfrm>
              <a:off x="6767608" y="3835658"/>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5" name="Llamada ovalada 4"/>
          <p:cNvSpPr/>
          <p:nvPr/>
        </p:nvSpPr>
        <p:spPr>
          <a:xfrm>
            <a:off x="1005891" y="4373303"/>
            <a:ext cx="3024562" cy="1565735"/>
          </a:xfrm>
          <a:prstGeom prst="wedgeEllipseCallout">
            <a:avLst>
              <a:gd name="adj1" fmla="val 34516"/>
              <a:gd name="adj2" fmla="val 11889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En realidad obtendremos una gráfica algo más modesta que la que ves ahora. </a:t>
            </a:r>
            <a:endParaRPr lang="es-ES" sz="1700" dirty="0">
              <a:solidFill>
                <a:schemeClr val="accent6">
                  <a:lumMod val="75000"/>
                </a:schemeClr>
              </a:solidFill>
              <a:latin typeface="Arial"/>
              <a:cs typeface="Arial"/>
            </a:endParaRPr>
          </a:p>
        </p:txBody>
      </p:sp>
    </p:spTree>
    <p:extLst>
      <p:ext uri="{BB962C8B-B14F-4D97-AF65-F5344CB8AC3E}">
        <p14:creationId xmlns:p14="http://schemas.microsoft.com/office/powerpoint/2010/main" val="35499004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263" y="1475308"/>
            <a:ext cx="4357876" cy="2454605"/>
          </a:xfrm>
          <a:prstGeom prst="rect">
            <a:avLst/>
          </a:prstGeom>
          <a:ln>
            <a:solidFill>
              <a:srgbClr val="7F7F7F"/>
            </a:solidFill>
          </a:ln>
        </p:spPr>
      </p:pic>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grpSp>
        <p:nvGrpSpPr>
          <p:cNvPr id="7" name="Agrupar 6"/>
          <p:cNvGrpSpPr/>
          <p:nvPr/>
        </p:nvGrpSpPr>
        <p:grpSpPr>
          <a:xfrm>
            <a:off x="4864022" y="1475308"/>
            <a:ext cx="3902429" cy="3029794"/>
            <a:chOff x="4864022" y="1475308"/>
            <a:chExt cx="3902429" cy="3029794"/>
          </a:xfrm>
        </p:grpSpPr>
        <p:grpSp>
          <p:nvGrpSpPr>
            <p:cNvPr id="6" name="Agrupar 5"/>
            <p:cNvGrpSpPr/>
            <p:nvPr/>
          </p:nvGrpSpPr>
          <p:grpSpPr>
            <a:xfrm>
              <a:off x="4864022" y="1475308"/>
              <a:ext cx="3902429" cy="3029794"/>
              <a:chOff x="4864022" y="1475308"/>
              <a:chExt cx="3902429" cy="3029794"/>
            </a:xfrm>
          </p:grpSpPr>
          <p:pic>
            <p:nvPicPr>
              <p:cNvPr id="4" name="Imagen 3" descr="Macintosh HD:Users:fjbonet:Desktop:Screen Shot 2019-09-11 at 19.20.16.png"/>
              <p:cNvPicPr/>
              <p:nvPr/>
            </p:nvPicPr>
            <p:blipFill>
              <a:blip r:embed="rId3">
                <a:extLst>
                  <a:ext uri="{28A0092B-C50C-407E-A947-70E740481C1C}">
                    <a14:useLocalDpi xmlns:a14="http://schemas.microsoft.com/office/drawing/2010/main" val="0"/>
                  </a:ext>
                </a:extLst>
              </a:blip>
              <a:srcRect/>
              <a:stretch>
                <a:fillRect/>
              </a:stretch>
            </p:blipFill>
            <p:spPr bwMode="auto">
              <a:xfrm>
                <a:off x="5405406" y="1475308"/>
                <a:ext cx="3361045" cy="3029794"/>
              </a:xfrm>
              <a:prstGeom prst="rect">
                <a:avLst/>
              </a:prstGeom>
              <a:ln>
                <a:solidFill>
                  <a:srgbClr val="7F7F7F"/>
                </a:solidFill>
              </a:ln>
            </p:spPr>
          </p:pic>
          <p:cxnSp>
            <p:nvCxnSpPr>
              <p:cNvPr id="3" name="Conector recto de flecha 2"/>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grpSp>
          <p:nvGrpSpPr>
            <p:cNvPr id="25" name="Agrupar 24"/>
            <p:cNvGrpSpPr/>
            <p:nvPr/>
          </p:nvGrpSpPr>
          <p:grpSpPr>
            <a:xfrm>
              <a:off x="6571033" y="3102767"/>
              <a:ext cx="909332" cy="868952"/>
              <a:chOff x="6571033" y="3102767"/>
              <a:chExt cx="909332" cy="868952"/>
            </a:xfrm>
          </p:grpSpPr>
          <p:sp>
            <p:nvSpPr>
              <p:cNvPr id="16" name="Elipse 15"/>
              <p:cNvSpPr/>
              <p:nvPr/>
            </p:nvSpPr>
            <p:spPr>
              <a:xfrm>
                <a:off x="6934200" y="3321050"/>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9" name="Elipse 18"/>
              <p:cNvSpPr/>
              <p:nvPr/>
            </p:nvSpPr>
            <p:spPr>
              <a:xfrm>
                <a:off x="6715125" y="3813175"/>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0" name="Elipse 19"/>
              <p:cNvSpPr/>
              <p:nvPr/>
            </p:nvSpPr>
            <p:spPr>
              <a:xfrm>
                <a:off x="6979919" y="3496309"/>
                <a:ext cx="45719" cy="45719"/>
              </a:xfrm>
              <a:prstGeom prst="ellipse">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CuadroTexto 16"/>
              <p:cNvSpPr txBox="1"/>
              <p:nvPr/>
            </p:nvSpPr>
            <p:spPr>
              <a:xfrm>
                <a:off x="6571033" y="3102767"/>
                <a:ext cx="341522" cy="246221"/>
              </a:xfrm>
              <a:prstGeom prst="rect">
                <a:avLst/>
              </a:prstGeom>
              <a:noFill/>
            </p:spPr>
            <p:txBody>
              <a:bodyPr wrap="none" rtlCol="0">
                <a:spAutoFit/>
              </a:bodyPr>
              <a:lstStyle/>
              <a:p>
                <a:r>
                  <a:rPr lang="es-ES" sz="1000" b="1" dirty="0" smtClean="0">
                    <a:latin typeface="Arial"/>
                    <a:cs typeface="Arial"/>
                  </a:rPr>
                  <a:t>P1</a:t>
                </a:r>
                <a:endParaRPr lang="es-ES" sz="1000" b="1" dirty="0">
                  <a:latin typeface="Arial"/>
                  <a:cs typeface="Arial"/>
                </a:endParaRPr>
              </a:p>
            </p:txBody>
          </p:sp>
          <p:cxnSp>
            <p:nvCxnSpPr>
              <p:cNvPr id="21" name="Conector recto 20"/>
              <p:cNvCxnSpPr>
                <a:endCxn id="16" idx="1"/>
              </p:cNvCxnSpPr>
              <p:nvPr/>
            </p:nvCxnSpPr>
            <p:spPr>
              <a:xfrm>
                <a:off x="6816725" y="3251200"/>
                <a:ext cx="124170" cy="76545"/>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CuadroTexto 25"/>
              <p:cNvSpPr txBox="1"/>
              <p:nvPr/>
            </p:nvSpPr>
            <p:spPr>
              <a:xfrm>
                <a:off x="7138843" y="3416301"/>
                <a:ext cx="341522" cy="246221"/>
              </a:xfrm>
              <a:prstGeom prst="rect">
                <a:avLst/>
              </a:prstGeom>
              <a:noFill/>
            </p:spPr>
            <p:txBody>
              <a:bodyPr wrap="none" rtlCol="0">
                <a:spAutoFit/>
              </a:bodyPr>
              <a:lstStyle/>
              <a:p>
                <a:r>
                  <a:rPr lang="es-ES" sz="1000" b="1" dirty="0" smtClean="0">
                    <a:latin typeface="Arial"/>
                    <a:cs typeface="Arial"/>
                  </a:rPr>
                  <a:t>P2</a:t>
                </a:r>
                <a:endParaRPr lang="es-ES" sz="1000" b="1" dirty="0">
                  <a:latin typeface="Arial"/>
                  <a:cs typeface="Arial"/>
                </a:endParaRPr>
              </a:p>
            </p:txBody>
          </p:sp>
          <p:cxnSp>
            <p:nvCxnSpPr>
              <p:cNvPr id="27" name="Conector recto 26"/>
              <p:cNvCxnSpPr/>
              <p:nvPr/>
            </p:nvCxnSpPr>
            <p:spPr>
              <a:xfrm>
                <a:off x="7030195" y="3526461"/>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6876256" y="3725498"/>
                <a:ext cx="341522" cy="246221"/>
              </a:xfrm>
              <a:prstGeom prst="rect">
                <a:avLst/>
              </a:prstGeom>
              <a:noFill/>
            </p:spPr>
            <p:txBody>
              <a:bodyPr wrap="none" rtlCol="0">
                <a:spAutoFit/>
              </a:bodyPr>
              <a:lstStyle/>
              <a:p>
                <a:r>
                  <a:rPr lang="es-ES" sz="1000" b="1" dirty="0" smtClean="0">
                    <a:latin typeface="Arial"/>
                    <a:cs typeface="Arial"/>
                  </a:rPr>
                  <a:t>P3</a:t>
                </a:r>
                <a:endParaRPr lang="es-ES" sz="1000" b="1" dirty="0">
                  <a:latin typeface="Arial"/>
                  <a:cs typeface="Arial"/>
                </a:endParaRPr>
              </a:p>
            </p:txBody>
          </p:sp>
          <p:cxnSp>
            <p:nvCxnSpPr>
              <p:cNvPr id="30" name="Conector recto 29"/>
              <p:cNvCxnSpPr/>
              <p:nvPr/>
            </p:nvCxnSpPr>
            <p:spPr>
              <a:xfrm>
                <a:off x="6767608" y="3835658"/>
                <a:ext cx="179172" cy="15567"/>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sp>
        <p:nvSpPr>
          <p:cNvPr id="5" name="Llamada ovalada 4"/>
          <p:cNvSpPr/>
          <p:nvPr/>
        </p:nvSpPr>
        <p:spPr>
          <a:xfrm>
            <a:off x="1005891" y="4373303"/>
            <a:ext cx="3024562" cy="1565735"/>
          </a:xfrm>
          <a:prstGeom prst="wedgeEllipseCallout">
            <a:avLst>
              <a:gd name="adj1" fmla="val 34516"/>
              <a:gd name="adj2" fmla="val 11889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En realidad obtendremos una gráfica algo más modesta que la que ves ahora. </a:t>
            </a:r>
            <a:endParaRPr lang="es-ES" sz="1700" dirty="0">
              <a:solidFill>
                <a:schemeClr val="accent6">
                  <a:lumMod val="75000"/>
                </a:schemeClr>
              </a:solidFill>
              <a:latin typeface="Arial"/>
              <a:cs typeface="Arial"/>
            </a:endParaRPr>
          </a:p>
        </p:txBody>
      </p:sp>
      <p:sp>
        <p:nvSpPr>
          <p:cNvPr id="31" name="Llamada ovalada 30"/>
          <p:cNvSpPr/>
          <p:nvPr/>
        </p:nvSpPr>
        <p:spPr>
          <a:xfrm>
            <a:off x="4355976" y="4373303"/>
            <a:ext cx="3024562" cy="1565735"/>
          </a:xfrm>
          <a:prstGeom prst="wedgeEllipseCallout">
            <a:avLst>
              <a:gd name="adj1" fmla="val 34516"/>
              <a:gd name="adj2" fmla="val 11889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Se parecerá más a esta de ahora</a:t>
            </a:r>
            <a:endParaRPr lang="es-ES" sz="1700" dirty="0">
              <a:solidFill>
                <a:schemeClr val="accent6">
                  <a:lumMod val="75000"/>
                </a:schemeClr>
              </a:solidFill>
              <a:latin typeface="Arial"/>
              <a:cs typeface="Arial"/>
            </a:endParaRPr>
          </a:p>
        </p:txBody>
      </p:sp>
    </p:spTree>
    <p:extLst>
      <p:ext uri="{BB962C8B-B14F-4D97-AF65-F5344CB8AC3E}">
        <p14:creationId xmlns:p14="http://schemas.microsoft.com/office/powerpoint/2010/main" val="2624028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Imagen 81" descr="Screen Shot 2019-09-28 at 16.23.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47" y="741649"/>
            <a:ext cx="4357876" cy="2454605"/>
          </a:xfrm>
          <a:prstGeom prst="rect">
            <a:avLst/>
          </a:prstGeom>
          <a:ln>
            <a:solidFill>
              <a:srgbClr val="7F7F7F"/>
            </a:solidFill>
          </a:ln>
        </p:spPr>
      </p:pic>
      <p:grpSp>
        <p:nvGrpSpPr>
          <p:cNvPr id="28" name="Agrupar 27"/>
          <p:cNvGrpSpPr/>
          <p:nvPr/>
        </p:nvGrpSpPr>
        <p:grpSpPr>
          <a:xfrm>
            <a:off x="859355" y="1545616"/>
            <a:ext cx="3720701" cy="828416"/>
            <a:chOff x="859355" y="1545616"/>
            <a:chExt cx="3720701" cy="828416"/>
          </a:xfrm>
        </p:grpSpPr>
        <p:grpSp>
          <p:nvGrpSpPr>
            <p:cNvPr id="9" name="Agrupar 8"/>
            <p:cNvGrpSpPr/>
            <p:nvPr/>
          </p:nvGrpSpPr>
          <p:grpSpPr>
            <a:xfrm>
              <a:off x="859355" y="1727196"/>
              <a:ext cx="753534" cy="423336"/>
              <a:chOff x="859355" y="1727196"/>
              <a:chExt cx="753534" cy="423336"/>
            </a:xfrm>
          </p:grpSpPr>
          <p:sp>
            <p:nvSpPr>
              <p:cNvPr id="2" name="CuadroTexto 1"/>
              <p:cNvSpPr txBox="1"/>
              <p:nvPr/>
            </p:nvSpPr>
            <p:spPr>
              <a:xfrm>
                <a:off x="859355" y="1727196"/>
                <a:ext cx="753534" cy="215444"/>
              </a:xfrm>
              <a:prstGeom prst="rect">
                <a:avLst/>
              </a:prstGeom>
              <a:noFill/>
            </p:spPr>
            <p:txBody>
              <a:bodyPr wrap="square" rtlCol="0">
                <a:spAutoFit/>
              </a:bodyPr>
              <a:lstStyle/>
              <a:p>
                <a:pPr algn="ctr"/>
                <a:r>
                  <a:rPr lang="es-ES" sz="800" b="1" dirty="0" smtClean="0">
                    <a:latin typeface="Arial"/>
                    <a:cs typeface="Arial"/>
                  </a:rPr>
                  <a:t>P1:(T1, P1)</a:t>
                </a:r>
                <a:endParaRPr lang="es-ES" sz="800" b="1" dirty="0">
                  <a:latin typeface="Arial"/>
                  <a:cs typeface="Arial"/>
                </a:endParaRPr>
              </a:p>
            </p:txBody>
          </p:sp>
          <p:cxnSp>
            <p:nvCxnSpPr>
              <p:cNvPr id="8" name="Conector recto 7"/>
              <p:cNvCxnSpPr/>
              <p:nvPr/>
            </p:nvCxnSpPr>
            <p:spPr>
              <a:xfrm>
                <a:off x="1236122" y="19087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 name="Agrupar 9"/>
            <p:cNvGrpSpPr/>
            <p:nvPr/>
          </p:nvGrpSpPr>
          <p:grpSpPr>
            <a:xfrm>
              <a:off x="2518172" y="1545616"/>
              <a:ext cx="753534" cy="423336"/>
              <a:chOff x="2518172" y="1545616"/>
              <a:chExt cx="753534" cy="423336"/>
            </a:xfrm>
          </p:grpSpPr>
          <p:sp>
            <p:nvSpPr>
              <p:cNvPr id="11" name="CuadroTexto 10"/>
              <p:cNvSpPr txBox="1"/>
              <p:nvPr/>
            </p:nvSpPr>
            <p:spPr>
              <a:xfrm>
                <a:off x="2518172" y="1545616"/>
                <a:ext cx="753534" cy="215444"/>
              </a:xfrm>
              <a:prstGeom prst="rect">
                <a:avLst/>
              </a:prstGeom>
              <a:noFill/>
            </p:spPr>
            <p:txBody>
              <a:bodyPr wrap="square" rtlCol="0">
                <a:spAutoFit/>
              </a:bodyPr>
              <a:lstStyle/>
              <a:p>
                <a:pPr algn="ctr"/>
                <a:r>
                  <a:rPr lang="es-ES" sz="800" b="1" dirty="0" smtClean="0">
                    <a:latin typeface="Arial"/>
                    <a:cs typeface="Arial"/>
                  </a:rPr>
                  <a:t>P2:(T2, P2)</a:t>
                </a:r>
                <a:endParaRPr lang="es-ES" sz="800" b="1" dirty="0">
                  <a:latin typeface="Arial"/>
                  <a:cs typeface="Arial"/>
                </a:endParaRPr>
              </a:p>
            </p:txBody>
          </p:sp>
          <p:cxnSp>
            <p:nvCxnSpPr>
              <p:cNvPr id="12" name="Conector recto 11"/>
              <p:cNvCxnSpPr/>
              <p:nvPr/>
            </p:nvCxnSpPr>
            <p:spPr>
              <a:xfrm>
                <a:off x="2894939" y="172719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Agrupar 14"/>
            <p:cNvGrpSpPr/>
            <p:nvPr/>
          </p:nvGrpSpPr>
          <p:grpSpPr>
            <a:xfrm>
              <a:off x="3826522" y="1950696"/>
              <a:ext cx="753534" cy="423336"/>
              <a:chOff x="3826522" y="1950696"/>
              <a:chExt cx="753534" cy="423336"/>
            </a:xfrm>
          </p:grpSpPr>
          <p:sp>
            <p:nvSpPr>
              <p:cNvPr id="13" name="CuadroTexto 12"/>
              <p:cNvSpPr txBox="1"/>
              <p:nvPr/>
            </p:nvSpPr>
            <p:spPr>
              <a:xfrm>
                <a:off x="3826522" y="1950696"/>
                <a:ext cx="753534" cy="215444"/>
              </a:xfrm>
              <a:prstGeom prst="rect">
                <a:avLst/>
              </a:prstGeom>
              <a:noFill/>
            </p:spPr>
            <p:txBody>
              <a:bodyPr wrap="square" rtlCol="0">
                <a:spAutoFit/>
              </a:bodyPr>
              <a:lstStyle/>
              <a:p>
                <a:pPr algn="ctr"/>
                <a:r>
                  <a:rPr lang="es-ES" sz="800" b="1" dirty="0" smtClean="0">
                    <a:latin typeface="Arial"/>
                    <a:cs typeface="Arial"/>
                  </a:rPr>
                  <a:t>P3:(T3, P3)</a:t>
                </a:r>
                <a:endParaRPr lang="es-ES" sz="800" b="1" dirty="0">
                  <a:latin typeface="Arial"/>
                  <a:cs typeface="Arial"/>
                </a:endParaRPr>
              </a:p>
            </p:txBody>
          </p:sp>
          <p:cxnSp>
            <p:nvCxnSpPr>
              <p:cNvPr id="14" name="Conector recto 13"/>
              <p:cNvCxnSpPr/>
              <p:nvPr/>
            </p:nvCxnSpPr>
            <p:spPr>
              <a:xfrm>
                <a:off x="4203289" y="2132276"/>
                <a:ext cx="0" cy="241756"/>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grpSp>
      </p:grpSp>
      <p:sp>
        <p:nvSpPr>
          <p:cNvPr id="5" name="Llamada ovalada 4"/>
          <p:cNvSpPr/>
          <p:nvPr/>
        </p:nvSpPr>
        <p:spPr>
          <a:xfrm>
            <a:off x="1005891" y="4373303"/>
            <a:ext cx="3024562" cy="1565735"/>
          </a:xfrm>
          <a:prstGeom prst="wedgeEllipseCallout">
            <a:avLst>
              <a:gd name="adj1" fmla="val 34516"/>
              <a:gd name="adj2" fmla="val 11889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En realidad obtendremos una gráfica algo más modesta que la que ves ahora. </a:t>
            </a:r>
            <a:endParaRPr lang="es-ES" sz="1700" dirty="0">
              <a:solidFill>
                <a:schemeClr val="accent6">
                  <a:lumMod val="75000"/>
                </a:schemeClr>
              </a:solidFill>
              <a:latin typeface="Arial"/>
              <a:cs typeface="Arial"/>
            </a:endParaRPr>
          </a:p>
        </p:txBody>
      </p:sp>
      <p:sp>
        <p:nvSpPr>
          <p:cNvPr id="31" name="Llamada ovalada 30"/>
          <p:cNvSpPr/>
          <p:nvPr/>
        </p:nvSpPr>
        <p:spPr>
          <a:xfrm>
            <a:off x="4355976" y="4373303"/>
            <a:ext cx="3024562" cy="1565735"/>
          </a:xfrm>
          <a:prstGeom prst="wedgeEllipseCallout">
            <a:avLst>
              <a:gd name="adj1" fmla="val 34516"/>
              <a:gd name="adj2" fmla="val 118896"/>
            </a:avLst>
          </a:prstGeom>
          <a:solidFill>
            <a:schemeClr val="bg1"/>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700" dirty="0" smtClean="0">
                <a:solidFill>
                  <a:schemeClr val="accent6">
                    <a:lumMod val="75000"/>
                  </a:schemeClr>
                </a:solidFill>
                <a:latin typeface="Arial"/>
                <a:cs typeface="Arial"/>
              </a:rPr>
              <a:t>Se parecerá más a esta de ahora</a:t>
            </a:r>
            <a:endParaRPr lang="es-ES" sz="1700" dirty="0">
              <a:solidFill>
                <a:schemeClr val="accent6">
                  <a:lumMod val="75000"/>
                </a:schemeClr>
              </a:solidFill>
              <a:latin typeface="Arial"/>
              <a:cs typeface="Arial"/>
            </a:endParaRPr>
          </a:p>
        </p:txBody>
      </p:sp>
      <p:grpSp>
        <p:nvGrpSpPr>
          <p:cNvPr id="22" name="Agrupar 21"/>
          <p:cNvGrpSpPr/>
          <p:nvPr/>
        </p:nvGrpSpPr>
        <p:grpSpPr>
          <a:xfrm>
            <a:off x="4864022" y="1434905"/>
            <a:ext cx="3896607" cy="2569862"/>
            <a:chOff x="4864022" y="1434905"/>
            <a:chExt cx="3896607" cy="2569862"/>
          </a:xfrm>
        </p:grpSpPr>
        <p:pic>
          <p:nvPicPr>
            <p:cNvPr id="18" name="Imagen 17" descr="scatterplot_temperatura_lluv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2842" y="1434905"/>
              <a:ext cx="3177787" cy="2569862"/>
            </a:xfrm>
            <a:prstGeom prst="rect">
              <a:avLst/>
            </a:prstGeom>
          </p:spPr>
        </p:pic>
        <p:cxnSp>
          <p:nvCxnSpPr>
            <p:cNvPr id="32" name="Conector recto de flecha 31"/>
            <p:cNvCxnSpPr/>
            <p:nvPr/>
          </p:nvCxnSpPr>
          <p:spPr>
            <a:xfrm>
              <a:off x="4864022" y="2719836"/>
              <a:ext cx="517424" cy="0"/>
            </a:xfrm>
            <a:prstGeom prst="straightConnector1">
              <a:avLst/>
            </a:prstGeom>
            <a:ln w="44450" cmpd="sng">
              <a:solidFill>
                <a:schemeClr val="accent6">
                  <a:lumMod val="75000"/>
                </a:schemeClr>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8255882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5360</TotalTime>
  <Words>4373</Words>
  <Application>Microsoft Macintosh PowerPoint</Application>
  <PresentationFormat>Presentación en pantalla (4:3)</PresentationFormat>
  <Paragraphs>714</Paragraphs>
  <Slides>66</Slides>
  <Notes>14</Notes>
  <HiddenSlides>0</HiddenSlides>
  <MMClips>0</MMClips>
  <ScaleCrop>false</ScaleCrop>
  <HeadingPairs>
    <vt:vector size="4" baseType="variant">
      <vt:variant>
        <vt:lpstr>Tema</vt:lpstr>
      </vt:variant>
      <vt:variant>
        <vt:i4>1</vt:i4>
      </vt:variant>
      <vt:variant>
        <vt:lpstr>Títulos de diapositiva</vt:lpstr>
      </vt:variant>
      <vt:variant>
        <vt:i4>66</vt:i4>
      </vt:variant>
    </vt:vector>
  </HeadingPairs>
  <TitlesOfParts>
    <vt:vector size="67"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Francisco Bonet</dc:creator>
  <cp:keywords/>
  <dc:description/>
  <cp:lastModifiedBy>Francisco Bonet</cp:lastModifiedBy>
  <cp:revision>419</cp:revision>
  <dcterms:created xsi:type="dcterms:W3CDTF">2019-09-27T12:05:12Z</dcterms:created>
  <dcterms:modified xsi:type="dcterms:W3CDTF">2019-10-01T17:39:57Z</dcterms:modified>
  <cp:category/>
</cp:coreProperties>
</file>