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677" r:id="rId2"/>
    <p:sldId id="678" r:id="rId3"/>
    <p:sldId id="679" r:id="rId4"/>
    <p:sldId id="258" r:id="rId5"/>
    <p:sldId id="259" r:id="rId6"/>
    <p:sldId id="688" r:id="rId7"/>
    <p:sldId id="261" r:id="rId8"/>
    <p:sldId id="262" r:id="rId9"/>
    <p:sldId id="263" r:id="rId10"/>
    <p:sldId id="680" r:id="rId11"/>
    <p:sldId id="264" r:id="rId12"/>
    <p:sldId id="675" r:id="rId13"/>
    <p:sldId id="265" r:id="rId14"/>
    <p:sldId id="267" r:id="rId15"/>
    <p:sldId id="268" r:id="rId16"/>
    <p:sldId id="689" r:id="rId17"/>
    <p:sldId id="681" r:id="rId18"/>
    <p:sldId id="270" r:id="rId19"/>
    <p:sldId id="271" r:id="rId20"/>
    <p:sldId id="272" r:id="rId21"/>
    <p:sldId id="273" r:id="rId22"/>
    <p:sldId id="682" r:id="rId23"/>
    <p:sldId id="287" r:id="rId24"/>
    <p:sldId id="275" r:id="rId25"/>
    <p:sldId id="276" r:id="rId26"/>
    <p:sldId id="277" r:id="rId27"/>
    <p:sldId id="683" r:id="rId28"/>
    <p:sldId id="670" r:id="rId29"/>
    <p:sldId id="676" r:id="rId30"/>
    <p:sldId id="673" r:id="rId31"/>
    <p:sldId id="690" r:id="rId32"/>
    <p:sldId id="691" r:id="rId33"/>
    <p:sldId id="692" r:id="rId34"/>
    <p:sldId id="693" r:id="rId35"/>
    <p:sldId id="694" r:id="rId3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88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9"/>
    <p:restoredTop sz="80136"/>
  </p:normalViewPr>
  <p:slideViewPr>
    <p:cSldViewPr snapToGrid="0" snapToObjects="1">
      <p:cViewPr varScale="1">
        <p:scale>
          <a:sx n="101" d="100"/>
          <a:sy n="101" d="100"/>
        </p:scale>
        <p:origin x="15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8E030E-4D80-FC47-8EAD-08EF0911E1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29E38E4-6ADB-5542-AD94-83D29F5900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8066EE-0970-9244-89D5-9204B2BFE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72EC2E4-01E2-CD44-81AD-3C2945ADF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3E4708-D1A0-CB4D-8C82-29D5B4173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830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3C4C74-3529-B649-83D0-43014F2B7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FD1AD97-8D3C-F041-B10C-CC4B32D6B8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4EF590A-3E9C-0948-A06E-506FF1432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37C089-5F90-9C4A-B8C8-4A59904BD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B32118-458A-1047-8A36-790F8793C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8392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136A528-AAF0-CB49-A1CD-298F79A043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0AFC3E2-64F3-9E40-99A2-85F4E6E08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1C760E1-7F1B-084A-A3F4-B9C04F593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370713-254D-9649-ABE2-74F28AE13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65E4411-853B-E94F-958C-17909BD25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46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1"/>
          </p:nvPr>
        </p:nvSpPr>
        <p:spPr>
          <a:xfrm>
            <a:off x="823398" y="1288694"/>
            <a:ext cx="10517716" cy="4719600"/>
          </a:xfrm>
        </p:spPr>
        <p:txBody>
          <a:bodyPr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26793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B99B32-0920-BB48-B703-CCF7B4DA1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F97CCE6-9706-A84D-8CC1-31F9675EE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F8B9DFD-1A71-014D-B4B6-A945B30BC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A3E70EF-FD48-D24B-BD01-07475B2C0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9A12ACF-9A76-2041-A155-84F690FD4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433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477F91-DFBC-4C44-95A1-EB4574D84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1A4FF-C261-7C47-B8AF-B1CF6F3B2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E43DF42-EB83-6448-9C6C-B5461073D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4CE95C1-3CFF-FD4F-A137-FEF82911D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E62AB7-464F-8B47-A94D-713D72791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580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304C04-38F2-B745-8928-052754C5A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196C6B7-F6E7-9F47-8A4C-375C34F7C5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49BCFE6-0A70-4A40-BC67-365EF63FA1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47B529C-ED0F-BD4C-893D-5B83BDACC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027A695-A5C8-7F41-BBE7-AE1368218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8887C0F-E06E-104D-947D-5EFA5A962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25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2C4966-8433-7D4D-A5E7-3451F0AD7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4AE78E2-A451-F54C-9AFF-BD6B992FC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D7785CA-4BA1-7845-BDCD-44140CFDE6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FE3AF35-4101-1643-8426-6E7DAD8F74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D3FCCD6-3B53-A640-92AD-ABF09CC192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ABE142F-C8C7-B841-AA66-62E0929B7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A9F3022-A383-D646-8360-A9A19A641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22C89BD-CA1E-384F-91EB-E76B29D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0131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C8D802-C1D7-FB48-91D6-7052D0613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76920B5-95ED-FA41-A61F-5C9E9BB71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00832B6-E7F5-3F45-9997-0B92F2F87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5735D12-BE80-DD41-BC7B-97245BC78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44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FE29DAE-362E-C74D-A609-FF7DDB1C4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98341E9-8D52-644A-B3C1-F7477E944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BC6379E-E83F-1046-B961-C4898C410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684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3728AA-8528-5549-8AF1-19ED6776D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E168622-8ED7-014E-AFC6-929401226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25D586E-1BBE-4448-B272-E6D0FDA7BB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1FB6373-7F5E-B44F-91B1-6C84EDE50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CD76BC5-87BD-1A46-B136-4BB238C3B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1373F71-1CD4-5346-97D0-3D9AF26BE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060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C65BD6-AB82-5942-BE17-FA3B86F6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8DC4A10-D263-174F-8D92-C6AB4F40F7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5DC968D-4939-3F44-9F0D-073C03913C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89E5644-0C80-D341-A25C-03E4F3224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6F85DC-38C7-C041-8529-9C3C9E215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9E6A140-E265-CE40-9CD8-97EEC2C5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453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70EF01F-3C18-1949-9F74-6CA6175F1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8D36280-2845-274B-8FC2-D6FC146DD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de-DE"/>
              <a:t>Mastertextformat bearbeiten
Zweite Ebene
Dritte Ebene
Vierte Ebene
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D85CFD-4E65-A34C-BDBC-68886FEE55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68B27-9464-2745-90E7-852E6FB16091}" type="datetimeFigureOut">
              <a:rPr lang="en-GB" smtClean="0"/>
              <a:t>25/09/2020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AC803B6-6DD8-584F-B1A3-FC1652CFCE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59E637-9E2A-B84E-BB56-456031975A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8CAB0-D478-7847-A947-7812E2408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19.png"/><Relationship Id="rId5" Type="http://schemas.openxmlformats.org/officeDocument/2006/relationships/image" Target="../media/image6.png"/><Relationship Id="rId10" Type="http://schemas.microsoft.com/office/2007/relationships/hdphoto" Target="../media/hdphoto11.wdp"/><Relationship Id="rId4" Type="http://schemas.microsoft.com/office/2007/relationships/hdphoto" Target="../media/hdphoto7.wdp"/><Relationship Id="rId9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5.jpeg"/><Relationship Id="rId5" Type="http://schemas.openxmlformats.org/officeDocument/2006/relationships/image" Target="../media/image6.png"/><Relationship Id="rId4" Type="http://schemas.openxmlformats.org/officeDocument/2006/relationships/hyperlink" Target="https://www.youtube.com/watch?v=wsK6U8c5Jso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dozO8i9zmy4" TargetMode="External"/><Relationship Id="rId3" Type="http://schemas.openxmlformats.org/officeDocument/2006/relationships/image" Target="../media/image53.png"/><Relationship Id="rId7" Type="http://schemas.openxmlformats.org/officeDocument/2006/relationships/hyperlink" Target="https://www.youtube.com/watch?v=eMg4h_eklm0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microsoft.com/office/2007/relationships/hdphoto" Target="../media/hdphoto12.wdp"/><Relationship Id="rId9" Type="http://schemas.openxmlformats.org/officeDocument/2006/relationships/hyperlink" Target="https://www.youtube.com/watch?v=tBv_3RIWELc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hyperlink" Target="https://www.youtube.com/watch?v=x-NP5evqE5o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12" Type="http://schemas.openxmlformats.org/officeDocument/2006/relationships/image" Target="../media/image19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11" Type="http://schemas.openxmlformats.org/officeDocument/2006/relationships/image" Target="../media/image73.jpeg"/><Relationship Id="rId5" Type="http://schemas.openxmlformats.org/officeDocument/2006/relationships/image" Target="../media/image68.jpeg"/><Relationship Id="rId10" Type="http://schemas.openxmlformats.org/officeDocument/2006/relationships/image" Target="../media/image72.jpeg"/><Relationship Id="rId4" Type="http://schemas.openxmlformats.org/officeDocument/2006/relationships/image" Target="../media/image67.jpeg"/><Relationship Id="rId9" Type="http://schemas.openxmlformats.org/officeDocument/2006/relationships/hyperlink" Target="https://www.youtube.com/watch?v=d0Sldmo--ew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6.png"/><Relationship Id="rId7" Type="http://schemas.openxmlformats.org/officeDocument/2006/relationships/hyperlink" Target="https://www.creativebloq.com/features/6-great-video-editing-apps-for-mobile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8.png"/><Relationship Id="rId5" Type="http://schemas.openxmlformats.org/officeDocument/2006/relationships/image" Target="../media/image6.png"/><Relationship Id="rId4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e4tiTgrTtw" TargetMode="External"/><Relationship Id="rId7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emiumbeat.com/" TargetMode="External"/><Relationship Id="rId2" Type="http://schemas.openxmlformats.org/officeDocument/2006/relationships/hyperlink" Target="https://audiojungle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8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5" Type="http://schemas.openxmlformats.org/officeDocument/2006/relationships/image" Target="../media/image85.png"/><Relationship Id="rId4" Type="http://schemas.openxmlformats.org/officeDocument/2006/relationships/hyperlink" Target="https://youtu.be/8kv85NhNdtI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farmdemo.eu/hub/app/project-outputs" TargetMode="Externa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9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9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6.png"/><Relationship Id="rId18" Type="http://schemas.openxmlformats.org/officeDocument/2006/relationships/image" Target="../media/image111.jpeg"/><Relationship Id="rId26" Type="http://schemas.openxmlformats.org/officeDocument/2006/relationships/image" Target="../media/image119.jpg"/><Relationship Id="rId3" Type="http://schemas.openxmlformats.org/officeDocument/2006/relationships/image" Target="../media/image96.jpeg"/><Relationship Id="rId21" Type="http://schemas.openxmlformats.org/officeDocument/2006/relationships/image" Target="../media/image114.jpeg"/><Relationship Id="rId7" Type="http://schemas.openxmlformats.org/officeDocument/2006/relationships/image" Target="../media/image100.png"/><Relationship Id="rId12" Type="http://schemas.openxmlformats.org/officeDocument/2006/relationships/image" Target="../media/image105.png"/><Relationship Id="rId17" Type="http://schemas.openxmlformats.org/officeDocument/2006/relationships/image" Target="../media/image110.jpeg"/><Relationship Id="rId25" Type="http://schemas.openxmlformats.org/officeDocument/2006/relationships/image" Target="../media/image118.jpeg"/><Relationship Id="rId33" Type="http://schemas.openxmlformats.org/officeDocument/2006/relationships/hyperlink" Target="http://www.legumestranslated.eu/" TargetMode="External"/><Relationship Id="rId2" Type="http://schemas.openxmlformats.org/officeDocument/2006/relationships/image" Target="../media/image95.png"/><Relationship Id="rId16" Type="http://schemas.openxmlformats.org/officeDocument/2006/relationships/image" Target="../media/image109.png"/><Relationship Id="rId20" Type="http://schemas.openxmlformats.org/officeDocument/2006/relationships/image" Target="../media/image113.png"/><Relationship Id="rId29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4.tiff"/><Relationship Id="rId24" Type="http://schemas.openxmlformats.org/officeDocument/2006/relationships/image" Target="../media/image117.jpeg"/><Relationship Id="rId32" Type="http://schemas.openxmlformats.org/officeDocument/2006/relationships/image" Target="../media/image124.png"/><Relationship Id="rId5" Type="http://schemas.openxmlformats.org/officeDocument/2006/relationships/image" Target="../media/image98.jpeg"/><Relationship Id="rId15" Type="http://schemas.openxmlformats.org/officeDocument/2006/relationships/image" Target="../media/image108.png"/><Relationship Id="rId23" Type="http://schemas.openxmlformats.org/officeDocument/2006/relationships/image" Target="../media/image116.png"/><Relationship Id="rId28" Type="http://schemas.openxmlformats.org/officeDocument/2006/relationships/image" Target="../media/image121.jpeg"/><Relationship Id="rId10" Type="http://schemas.openxmlformats.org/officeDocument/2006/relationships/image" Target="../media/image103.png"/><Relationship Id="rId19" Type="http://schemas.openxmlformats.org/officeDocument/2006/relationships/image" Target="../media/image112.png"/><Relationship Id="rId31" Type="http://schemas.openxmlformats.org/officeDocument/2006/relationships/image" Target="../media/image19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Relationship Id="rId14" Type="http://schemas.openxmlformats.org/officeDocument/2006/relationships/image" Target="../media/image107.png"/><Relationship Id="rId22" Type="http://schemas.openxmlformats.org/officeDocument/2006/relationships/image" Target="../media/image115.png"/><Relationship Id="rId27" Type="http://schemas.openxmlformats.org/officeDocument/2006/relationships/image" Target="../media/image120.emf"/><Relationship Id="rId30" Type="http://schemas.openxmlformats.org/officeDocument/2006/relationships/image" Target="../media/image123.png"/><Relationship Id="rId8" Type="http://schemas.openxmlformats.org/officeDocument/2006/relationships/image" Target="../media/image10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1.wdp"/><Relationship Id="rId18" Type="http://schemas.openxmlformats.org/officeDocument/2006/relationships/hyperlink" Target="https://www.youtube.com/watch?v=jHd_ZQclc34" TargetMode="External"/><Relationship Id="rId3" Type="http://schemas.openxmlformats.org/officeDocument/2006/relationships/image" Target="../media/image10.png"/><Relationship Id="rId21" Type="http://schemas.openxmlformats.org/officeDocument/2006/relationships/hyperlink" Target="https://www.youtube.com/watch?v=Se6LN49bSK8" TargetMode="External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17" Type="http://schemas.openxmlformats.org/officeDocument/2006/relationships/hyperlink" Target="https://www.youtube.com/watch?v=8xURGGTRzYQ" TargetMode="External"/><Relationship Id="rId2" Type="http://schemas.openxmlformats.org/officeDocument/2006/relationships/image" Target="../media/image9.jpeg"/><Relationship Id="rId16" Type="http://schemas.openxmlformats.org/officeDocument/2006/relationships/hyperlink" Target="https://www.youtube.com/watch?v=RdczCbcJe-8" TargetMode="External"/><Relationship Id="rId20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hyperlink" Target="https://www.youtube.com/watch?v=lCXVuiObBFU" TargetMode="External"/><Relationship Id="rId5" Type="http://schemas.openxmlformats.org/officeDocument/2006/relationships/image" Target="../media/image12.png"/><Relationship Id="rId15" Type="http://schemas.openxmlformats.org/officeDocument/2006/relationships/hyperlink" Target="https://www.youtube.com/watch?v=KmmLRuA9MxQ" TargetMode="External"/><Relationship Id="rId23" Type="http://schemas.openxmlformats.org/officeDocument/2006/relationships/image" Target="../media/image19.png"/><Relationship Id="rId10" Type="http://schemas.openxmlformats.org/officeDocument/2006/relationships/image" Target="../media/image16.png"/><Relationship Id="rId19" Type="http://schemas.openxmlformats.org/officeDocument/2006/relationships/hyperlink" Target="https://www.youtube.com/watch?v=xLnprzlj8aI" TargetMode="External"/><Relationship Id="rId4" Type="http://schemas.openxmlformats.org/officeDocument/2006/relationships/image" Target="../media/image11.png"/><Relationship Id="rId9" Type="http://schemas.openxmlformats.org/officeDocument/2006/relationships/image" Target="../media/image15.jpeg"/><Relationship Id="rId14" Type="http://schemas.openxmlformats.org/officeDocument/2006/relationships/hyperlink" Target="http://www.bioaktuell.ch/pflanzenbau/gemuesebau/unkraut-gemuese/hacktechnik-gemuesebau.html" TargetMode="External"/><Relationship Id="rId22" Type="http://schemas.openxmlformats.org/officeDocument/2006/relationships/hyperlink" Target="https://youtu.be/8kv85NhNdt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6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4.tiff"/><Relationship Id="rId7" Type="http://schemas.openxmlformats.org/officeDocument/2006/relationships/image" Target="../media/image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microsoft.com/office/2007/relationships/hdphoto" Target="../media/hdphoto2.wdp"/><Relationship Id="rId4" Type="http://schemas.openxmlformats.org/officeDocument/2006/relationships/image" Target="../media/image25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hyperlink" Target="https://www.youtube.com/watch?v=1uTFm-tu41s" TargetMode="External"/><Relationship Id="rId7" Type="http://schemas.openxmlformats.org/officeDocument/2006/relationships/hyperlink" Target="https://www.youtube.com/watch?v=HWL3mZkUnW8" TargetMode="External"/><Relationship Id="rId2" Type="http://schemas.openxmlformats.org/officeDocument/2006/relationships/hyperlink" Target="https://www.youtube.com/watch?v=yiWHsfdjHGQ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11" Type="http://schemas.openxmlformats.org/officeDocument/2006/relationships/image" Target="../media/image19.png"/><Relationship Id="rId5" Type="http://schemas.openxmlformats.org/officeDocument/2006/relationships/image" Target="../media/image30.jpg"/><Relationship Id="rId10" Type="http://schemas.openxmlformats.org/officeDocument/2006/relationships/image" Target="../media/image6.png"/><Relationship Id="rId4" Type="http://schemas.openxmlformats.org/officeDocument/2006/relationships/image" Target="../media/image29.jp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yCT9LnpHPJk" TargetMode="External"/><Relationship Id="rId3" Type="http://schemas.microsoft.com/office/2007/relationships/hdphoto" Target="../media/hdphoto3.wdp"/><Relationship Id="rId7" Type="http://schemas.openxmlformats.org/officeDocument/2006/relationships/hyperlink" Target="https://www.youtube.com/watch?v=b-eWH-boeXE" TargetMode="External"/><Relationship Id="rId12" Type="http://schemas.openxmlformats.org/officeDocument/2006/relationships/image" Target="../media/image1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tiff"/><Relationship Id="rId11" Type="http://schemas.openxmlformats.org/officeDocument/2006/relationships/image" Target="../media/image6.png"/><Relationship Id="rId5" Type="http://schemas.openxmlformats.org/officeDocument/2006/relationships/image" Target="../media/image36.tiff"/><Relationship Id="rId10" Type="http://schemas.openxmlformats.org/officeDocument/2006/relationships/hyperlink" Target="https://www.youtube.com/watch?v=oFTPxQMdmho" TargetMode="External"/><Relationship Id="rId4" Type="http://schemas.openxmlformats.org/officeDocument/2006/relationships/image" Target="../media/image35.tiff"/><Relationship Id="rId9" Type="http://schemas.openxmlformats.org/officeDocument/2006/relationships/hyperlink" Target="https://www.youtube.com/watch?v=AphESb06R8Q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4.wdp"/><Relationship Id="rId7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ronerush.com/international-drone-laws-16520/" TargetMode="External"/><Relationship Id="rId11" Type="http://schemas.openxmlformats.org/officeDocument/2006/relationships/hyperlink" Target="https://www.techradar.com/reviews/dji-osmo-pocket" TargetMode="External"/><Relationship Id="rId5" Type="http://schemas.openxmlformats.org/officeDocument/2006/relationships/image" Target="../media/image40.tiff"/><Relationship Id="rId10" Type="http://schemas.microsoft.com/office/2007/relationships/hdphoto" Target="../media/hdphoto5.wdp"/><Relationship Id="rId4" Type="http://schemas.openxmlformats.org/officeDocument/2006/relationships/image" Target="../media/image39.jpeg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 4" descr="csm_plaidflyer-cover-1098_f3f3d9266f.jpg">
            <a:extLst>
              <a:ext uri="{FF2B5EF4-FFF2-40B4-BE49-F238E27FC236}">
                <a16:creationId xmlns:a16="http://schemas.microsoft.com/office/drawing/2014/main" id="{736FE204-6870-B546-9C84-B8DE803B97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736" y="1075532"/>
            <a:ext cx="12198810" cy="4655409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6A2B6FC-9C02-234A-B8CA-D4EEBF97B997}"/>
              </a:ext>
            </a:extLst>
          </p:cNvPr>
          <p:cNvSpPr txBox="1">
            <a:spLocks/>
          </p:cNvSpPr>
          <p:nvPr/>
        </p:nvSpPr>
        <p:spPr>
          <a:xfrm>
            <a:off x="4761139" y="6161925"/>
            <a:ext cx="5902171" cy="275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b="1" dirty="0">
                <a:solidFill>
                  <a:schemeClr val="tx1"/>
                </a:solidFill>
              </a:rPr>
              <a:t>01.09.2020  </a:t>
            </a:r>
            <a:r>
              <a:rPr lang="de-DE" sz="2800" b="1" dirty="0">
                <a:solidFill>
                  <a:srgbClr val="28883C"/>
                </a:solidFill>
              </a:rPr>
              <a:t>14.00–15.30 PM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1FDFD54-D5B6-AB4F-AD24-B52BEB377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9009" y="285053"/>
            <a:ext cx="11643319" cy="700423"/>
          </a:xfrm>
        </p:spPr>
        <p:txBody>
          <a:bodyPr>
            <a:normAutofit fontScale="90000"/>
          </a:bodyPr>
          <a:lstStyle/>
          <a:p>
            <a:r>
              <a:rPr lang="de-CH" sz="4400" b="1" dirty="0"/>
              <a:t>How to </a:t>
            </a:r>
            <a:r>
              <a:rPr lang="de-CH" sz="4400" b="1" dirty="0" err="1"/>
              <a:t>produce</a:t>
            </a:r>
            <a:r>
              <a:rPr lang="de-CH" sz="4400" b="1" dirty="0"/>
              <a:t> informative &amp; low-</a:t>
            </a:r>
            <a:r>
              <a:rPr lang="de-CH" sz="4400" b="1" dirty="0" err="1"/>
              <a:t>cost</a:t>
            </a:r>
            <a:r>
              <a:rPr lang="de-CH" sz="4400" b="1" dirty="0"/>
              <a:t> videos</a:t>
            </a:r>
            <a:endParaRPr lang="de-CH" sz="2400" dirty="0">
              <a:solidFill>
                <a:schemeClr val="bg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7AEEE5A-B04F-F448-A669-79050F4D65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1774" y="6399922"/>
            <a:ext cx="573031" cy="240178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E2529CD9-221B-DD43-9330-92BA90A1831B}"/>
              </a:ext>
            </a:extLst>
          </p:cNvPr>
          <p:cNvSpPr/>
          <p:nvPr/>
        </p:nvSpPr>
        <p:spPr>
          <a:xfrm>
            <a:off x="4761139" y="1956067"/>
            <a:ext cx="2662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CH" dirty="0" err="1">
                <a:solidFill>
                  <a:schemeClr val="bg1"/>
                </a:solidFill>
              </a:rPr>
              <a:t>thomas.alfoeldi@fibl.org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9AD9B5F-60FD-4C4F-B036-3E1EADD280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53" y="5784665"/>
            <a:ext cx="2004128" cy="102786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8E4D7EF-4CD8-0942-80A7-D42FBC2A206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3137" y="5786726"/>
            <a:ext cx="2773133" cy="102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56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559CAC52-4A46-B541-855E-71ED36A918B7}"/>
              </a:ext>
            </a:extLst>
          </p:cNvPr>
          <p:cNvSpPr txBox="1">
            <a:spLocks/>
          </p:cNvSpPr>
          <p:nvPr/>
        </p:nvSpPr>
        <p:spPr>
          <a:xfrm>
            <a:off x="951911" y="217536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Time for exchange: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Equipment</a:t>
            </a:r>
            <a:endParaRPr lang="de-CH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0F644A7-82A7-284E-BCE6-4F39626D007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688" y="1186978"/>
            <a:ext cx="7324970" cy="549190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3B1442B-08D0-B446-BCA7-4AFF0FBA49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sp>
        <p:nvSpPr>
          <p:cNvPr id="13" name="Abgerundete rechteckige Legende 12">
            <a:extLst>
              <a:ext uri="{FF2B5EF4-FFF2-40B4-BE49-F238E27FC236}">
                <a16:creationId xmlns:a16="http://schemas.microsoft.com/office/drawing/2014/main" id="{FFA50954-F2B6-F246-AE7D-80B234B39912}"/>
              </a:ext>
            </a:extLst>
          </p:cNvPr>
          <p:cNvSpPr/>
          <p:nvPr/>
        </p:nvSpPr>
        <p:spPr>
          <a:xfrm>
            <a:off x="8428435" y="1186978"/>
            <a:ext cx="3665601" cy="1114033"/>
          </a:xfrm>
          <a:prstGeom prst="wedgeRoundRectCallout">
            <a:avLst>
              <a:gd name="adj1" fmla="val -53970"/>
              <a:gd name="adj2" fmla="val -76312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3000" b="1" dirty="0">
                <a:cs typeface="Calibri" panose="020F0502020204030204" pitchFamily="34" charset="0"/>
              </a:rPr>
              <a:t>Q &amp; A</a:t>
            </a:r>
          </a:p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3000" b="1" dirty="0">
                <a:cs typeface="Calibri" panose="020F0502020204030204" pitchFamily="34" charset="0"/>
              </a:rPr>
              <a:t>Your experiences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59BFF95-7BDE-FE41-8007-166FE3F49E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095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64CAA409-3952-104E-B6CA-867E8DDB4D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4163" y="4849856"/>
            <a:ext cx="2337973" cy="119663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BA7EA15-5E24-FF47-97BE-7A6F1535DF3D}"/>
              </a:ext>
            </a:extLst>
          </p:cNvPr>
          <p:cNvSpPr txBox="1">
            <a:spLocks/>
          </p:cNvSpPr>
          <p:nvPr/>
        </p:nvSpPr>
        <p:spPr>
          <a:xfrm>
            <a:off x="618342" y="201670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CH" b="1" dirty="0" err="1"/>
              <a:t>Planning</a:t>
            </a:r>
            <a:r>
              <a:rPr lang="de-CH" b="1" dirty="0"/>
              <a:t> </a:t>
            </a:r>
            <a:r>
              <a:rPr lang="de-CH" b="1" dirty="0" err="1"/>
              <a:t>and</a:t>
            </a:r>
            <a:r>
              <a:rPr lang="de-CH" b="1" dirty="0"/>
              <a:t> </a:t>
            </a:r>
            <a:r>
              <a:rPr lang="de-CH" b="1" dirty="0" err="1"/>
              <a:t>structuring</a:t>
            </a:r>
            <a:r>
              <a:rPr lang="de-CH" b="1" dirty="0"/>
              <a:t> </a:t>
            </a:r>
            <a:r>
              <a:rPr lang="de-CH" b="1" dirty="0" err="1"/>
              <a:t>your</a:t>
            </a:r>
            <a:r>
              <a:rPr lang="de-CH" b="1" dirty="0"/>
              <a:t> </a:t>
            </a:r>
            <a:r>
              <a:rPr lang="de-CH" b="1" dirty="0" err="1"/>
              <a:t>video</a:t>
            </a:r>
            <a:endParaRPr lang="de-CH" b="1" dirty="0"/>
          </a:p>
        </p:txBody>
      </p:sp>
      <p:sp>
        <p:nvSpPr>
          <p:cNvPr id="7" name="Abgerundete rechteckige Legende 6">
            <a:extLst>
              <a:ext uri="{FF2B5EF4-FFF2-40B4-BE49-F238E27FC236}">
                <a16:creationId xmlns:a16="http://schemas.microsoft.com/office/drawing/2014/main" id="{7661CEAC-4C37-4145-9C3D-6221568ABC4D}"/>
              </a:ext>
            </a:extLst>
          </p:cNvPr>
          <p:cNvSpPr/>
          <p:nvPr/>
        </p:nvSpPr>
        <p:spPr>
          <a:xfrm>
            <a:off x="3884178" y="1642683"/>
            <a:ext cx="3115434" cy="1432798"/>
          </a:xfrm>
          <a:prstGeom prst="wedgeRoundRectCallout">
            <a:avLst>
              <a:gd name="adj1" fmla="val -14097"/>
              <a:gd name="adj2" fmla="val 175397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Font typeface="Arial"/>
              <a:buChar char="•"/>
            </a:pPr>
            <a:r>
              <a:rPr lang="en-GB" sz="1400" dirty="0">
                <a:cs typeface="Calibri" panose="020F0502020204030204" pitchFamily="34" charset="0"/>
              </a:rPr>
              <a:t>Define main key messages and length for each part</a:t>
            </a:r>
          </a:p>
          <a:p>
            <a:pPr marL="285750" indent="-285750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Font typeface="Arial"/>
              <a:buChar char="•"/>
            </a:pPr>
            <a:r>
              <a:rPr lang="en-GB" sz="1400" dirty="0">
                <a:cs typeface="Calibri" panose="020F0502020204030204" pitchFamily="34" charset="0"/>
              </a:rPr>
              <a:t>Make chapters</a:t>
            </a:r>
          </a:p>
        </p:txBody>
      </p:sp>
      <p:sp>
        <p:nvSpPr>
          <p:cNvPr id="8" name="Abgerundete rechteckige Legende 7">
            <a:extLst>
              <a:ext uri="{FF2B5EF4-FFF2-40B4-BE49-F238E27FC236}">
                <a16:creationId xmlns:a16="http://schemas.microsoft.com/office/drawing/2014/main" id="{B91937C7-EAEF-B94C-9A5F-4948F09B30D3}"/>
              </a:ext>
            </a:extLst>
          </p:cNvPr>
          <p:cNvSpPr/>
          <p:nvPr/>
        </p:nvSpPr>
        <p:spPr>
          <a:xfrm>
            <a:off x="8634296" y="2472790"/>
            <a:ext cx="2917840" cy="1377522"/>
          </a:xfrm>
          <a:prstGeom prst="wedgeRoundRectCallout">
            <a:avLst>
              <a:gd name="adj1" fmla="val 5858"/>
              <a:gd name="adj2" fmla="val 121287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Font typeface="Arial"/>
              <a:buChar char="•"/>
            </a:pPr>
            <a:r>
              <a:rPr lang="en-GB" sz="1400" dirty="0">
                <a:cs typeface="Calibri" panose="020F0502020204030204" pitchFamily="34" charset="0"/>
              </a:rPr>
              <a:t>Conclusion </a:t>
            </a:r>
          </a:p>
          <a:p>
            <a:pPr marL="285750" indent="-285750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Font typeface="Arial"/>
              <a:buChar char="•"/>
            </a:pPr>
            <a:r>
              <a:rPr lang="en-GB" sz="1400" dirty="0">
                <a:cs typeface="Calibri" panose="020F0502020204030204" pitchFamily="34" charset="0"/>
              </a:rPr>
              <a:t>Call for action</a:t>
            </a:r>
            <a:br>
              <a:rPr lang="en-GB" sz="1400" dirty="0">
                <a:cs typeface="Calibri" panose="020F0502020204030204" pitchFamily="34" charset="0"/>
              </a:rPr>
            </a:br>
            <a:endParaRPr lang="en-GB" sz="1400" dirty="0">
              <a:cs typeface="Calibri" panose="020F0502020204030204" pitchFamily="34" charset="0"/>
            </a:endParaRPr>
          </a:p>
        </p:txBody>
      </p:sp>
      <p:sp>
        <p:nvSpPr>
          <p:cNvPr id="9" name="Abgerundete rechteckige Legende 8">
            <a:extLst>
              <a:ext uri="{FF2B5EF4-FFF2-40B4-BE49-F238E27FC236}">
                <a16:creationId xmlns:a16="http://schemas.microsoft.com/office/drawing/2014/main" id="{3259F4DF-EA2A-4F41-B175-A18D737251BF}"/>
              </a:ext>
            </a:extLst>
          </p:cNvPr>
          <p:cNvSpPr/>
          <p:nvPr/>
        </p:nvSpPr>
        <p:spPr>
          <a:xfrm>
            <a:off x="618342" y="1182802"/>
            <a:ext cx="2514781" cy="1456818"/>
          </a:xfrm>
          <a:prstGeom prst="wedgeRoundRectCallout">
            <a:avLst>
              <a:gd name="adj1" fmla="val -20519"/>
              <a:gd name="adj2" fmla="val 199128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1400" b="1" dirty="0">
                <a:cs typeface="Calibri" panose="020F0502020204030204" pitchFamily="34" charset="0"/>
              </a:rPr>
              <a:t>Tell the viewer</a:t>
            </a:r>
            <a:r>
              <a:rPr lang="mr-IN" sz="1400" b="1" dirty="0"/>
              <a:t>…</a:t>
            </a:r>
            <a:endParaRPr lang="en-GB" sz="1400" b="1" dirty="0">
              <a:cs typeface="Calibri" panose="020F0502020204030204" pitchFamily="34" charset="0"/>
            </a:endParaRPr>
          </a:p>
          <a:p>
            <a:pPr marL="361950" indent="-361950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Font typeface="Arial"/>
              <a:buChar char="•"/>
            </a:pPr>
            <a:r>
              <a:rPr lang="en-GB" sz="1400" dirty="0">
                <a:cs typeface="Calibri" panose="020F0502020204030204" pitchFamily="34" charset="0"/>
              </a:rPr>
              <a:t>Relevance of the topic</a:t>
            </a:r>
          </a:p>
          <a:p>
            <a:pPr marL="361950" indent="-361950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  <a:buFont typeface="Arial"/>
              <a:buChar char="•"/>
            </a:pPr>
            <a:r>
              <a:rPr lang="en-GB" sz="1400" dirty="0">
                <a:cs typeface="Calibri" panose="020F0502020204030204" pitchFamily="34" charset="0"/>
              </a:rPr>
              <a:t>What will he/she learn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8078A663-AF27-D34F-BD1F-192A8561D5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743" y="5070911"/>
            <a:ext cx="2337973" cy="1196631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E68DFB4-4A7F-9849-AAFD-BDAC22ECD1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DFA7BF5E-3D31-3242-A60B-9D2D51C5E1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4163" y="4849856"/>
            <a:ext cx="2337973" cy="1196631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5D2BD449-7C31-BB4C-992F-EBF3254388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411" y="4841961"/>
            <a:ext cx="2337973" cy="119663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C2A45232-884E-0C43-A890-42CD4225E4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AC080EDA-C44C-7546-8E58-C71515B595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3" b="99844" l="156" r="99688">
                        <a14:foregroundMark x1="1563" y1="3125" x2="91406" y2="22813"/>
                        <a14:foregroundMark x1="91406" y1="22500" x2="91406" y2="22500"/>
                        <a14:foregroundMark x1="17344" y1="33594" x2="0" y2="33750"/>
                        <a14:backgroundMark x1="7969" y1="15937" x2="3594" y2="15156"/>
                        <a14:backgroundMark x1="17813" y1="27969" x2="17813" y2="27969"/>
                        <a14:backgroundMark x1="17813" y1="28906" x2="4688" y2="14531"/>
                        <a14:backgroundMark x1="6719" y1="67969" x2="98281" y2="67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912" t="34474" r="30088" b="34817"/>
          <a:stretch/>
        </p:blipFill>
        <p:spPr>
          <a:xfrm>
            <a:off x="9295105" y="4849856"/>
            <a:ext cx="2337973" cy="1196631"/>
          </a:xfrm>
          <a:prstGeom prst="rect">
            <a:avLst/>
          </a:prstGeom>
        </p:spPr>
      </p:pic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493A7C76-390E-4D42-B389-8223F46E48EA}"/>
              </a:ext>
            </a:extLst>
          </p:cNvPr>
          <p:cNvGrpSpPr/>
          <p:nvPr/>
        </p:nvGrpSpPr>
        <p:grpSpPr>
          <a:xfrm>
            <a:off x="3290743" y="4853802"/>
            <a:ext cx="5192634" cy="1188736"/>
            <a:chOff x="230259" y="4812634"/>
            <a:chExt cx="6059586" cy="1248016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2FAFAA7C-3236-3F44-8EBD-369F35E9E6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13" b="99844" l="156" r="99688">
                          <a14:foregroundMark x1="1563" y1="3125" x2="91406" y2="22813"/>
                          <a14:foregroundMark x1="91406" y1="22500" x2="91406" y2="22500"/>
                          <a14:foregroundMark x1="17344" y1="33594" x2="0" y2="33750"/>
                          <a14:backgroundMark x1="7969" y1="15937" x2="3594" y2="15156"/>
                          <a14:backgroundMark x1="17813" y1="27969" x2="17813" y2="27969"/>
                          <a14:backgroundMark x1="17813" y1="28906" x2="4688" y2="14531"/>
                          <a14:backgroundMark x1="6719" y1="67969" x2="98281" y2="679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911" t="34474" r="10442" b="34817"/>
            <a:stretch/>
          </p:blipFill>
          <p:spPr>
            <a:xfrm>
              <a:off x="230259" y="4812634"/>
              <a:ext cx="3236814" cy="1248016"/>
            </a:xfrm>
            <a:prstGeom prst="rect">
              <a:avLst/>
            </a:prstGeom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3C00B225-EFAF-9741-B017-A4CB8D646B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13" b="99844" l="156" r="99688">
                          <a14:foregroundMark x1="1563" y1="3125" x2="91406" y2="22813"/>
                          <a14:foregroundMark x1="91406" y1="22500" x2="91406" y2="22500"/>
                          <a14:foregroundMark x1="17344" y1="33594" x2="0" y2="33750"/>
                          <a14:backgroundMark x1="7969" y1="15937" x2="3594" y2="15156"/>
                          <a14:backgroundMark x1="17813" y1="27969" x2="17813" y2="27969"/>
                          <a14:backgroundMark x1="17813" y1="28906" x2="4688" y2="14531"/>
                          <a14:backgroundMark x1="6719" y1="67969" x2="98281" y2="679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911" t="34474" r="10442" b="34817"/>
            <a:stretch/>
          </p:blipFill>
          <p:spPr>
            <a:xfrm>
              <a:off x="3053031" y="4812634"/>
              <a:ext cx="3236814" cy="1248016"/>
            </a:xfrm>
            <a:prstGeom prst="rect">
              <a:avLst/>
            </a:prstGeom>
          </p:spPr>
        </p:pic>
      </p:grpSp>
      <p:pic>
        <p:nvPicPr>
          <p:cNvPr id="29" name="Grafik 28">
            <a:extLst>
              <a:ext uri="{FF2B5EF4-FFF2-40B4-BE49-F238E27FC236}">
                <a16:creationId xmlns:a16="http://schemas.microsoft.com/office/drawing/2014/main" id="{7E66B3B4-A109-9146-BE94-9AE52E7E59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13" b="99844" l="156" r="99688">
                        <a14:foregroundMark x1="1563" y1="3125" x2="91406" y2="22813"/>
                        <a14:foregroundMark x1="91406" y1="22500" x2="91406" y2="22500"/>
                        <a14:foregroundMark x1="17344" y1="33594" x2="0" y2="33750"/>
                        <a14:backgroundMark x1="7969" y1="15937" x2="3594" y2="15156"/>
                        <a14:backgroundMark x1="17813" y1="27969" x2="17813" y2="27969"/>
                        <a14:backgroundMark x1="17813" y1="28906" x2="4688" y2="14531"/>
                        <a14:backgroundMark x1="6719" y1="67969" x2="98281" y2="67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912" t="34474" r="30088" b="34817"/>
          <a:stretch/>
        </p:blipFill>
        <p:spPr>
          <a:xfrm>
            <a:off x="618342" y="4849856"/>
            <a:ext cx="2337973" cy="1196631"/>
          </a:xfrm>
          <a:prstGeom prst="rect">
            <a:avLst/>
          </a:prstGeom>
        </p:spPr>
      </p:pic>
      <p:sp>
        <p:nvSpPr>
          <p:cNvPr id="30" name="Rechteck 29">
            <a:extLst>
              <a:ext uri="{FF2B5EF4-FFF2-40B4-BE49-F238E27FC236}">
                <a16:creationId xmlns:a16="http://schemas.microsoft.com/office/drawing/2014/main" id="{35C0FD99-A7A4-534F-9BC6-F49220B582B4}"/>
              </a:ext>
            </a:extLst>
          </p:cNvPr>
          <p:cNvSpPr/>
          <p:nvPr/>
        </p:nvSpPr>
        <p:spPr>
          <a:xfrm>
            <a:off x="3296006" y="5219222"/>
            <a:ext cx="5220058" cy="45000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Main Part 90‘‘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F1550479-744B-3B42-86D7-F22551430A60}"/>
              </a:ext>
            </a:extLst>
          </p:cNvPr>
          <p:cNvSpPr/>
          <p:nvPr/>
        </p:nvSpPr>
        <p:spPr>
          <a:xfrm>
            <a:off x="9498750" y="5219222"/>
            <a:ext cx="1800019" cy="4500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Outro</a:t>
            </a:r>
            <a:r>
              <a:rPr lang="de-DE" dirty="0"/>
              <a:t> 30‘‘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6CC851FE-A06B-7C45-8890-C114D3531A8E}"/>
              </a:ext>
            </a:extLst>
          </p:cNvPr>
          <p:cNvSpPr/>
          <p:nvPr/>
        </p:nvSpPr>
        <p:spPr>
          <a:xfrm>
            <a:off x="1019494" y="5223168"/>
            <a:ext cx="1260014" cy="4500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Intro 30‘‘ 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867271D-F86A-FD44-A23F-C0C41F82323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3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E51362E2-77B9-B847-8C58-88131A53643A}"/>
              </a:ext>
            </a:extLst>
          </p:cNvPr>
          <p:cNvSpPr txBox="1">
            <a:spLocks/>
          </p:cNvSpPr>
          <p:nvPr/>
        </p:nvSpPr>
        <p:spPr>
          <a:xfrm>
            <a:off x="618342" y="201670"/>
            <a:ext cx="11230758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CH" sz="7300" b="1" dirty="0" err="1"/>
              <a:t>Example</a:t>
            </a:r>
            <a:r>
              <a:rPr lang="de-CH" sz="7300" b="1" dirty="0"/>
              <a:t>: Intro </a:t>
            </a:r>
            <a:r>
              <a:rPr lang="de-CH" sz="7300" b="1" dirty="0" err="1"/>
              <a:t>Stubble</a:t>
            </a:r>
            <a:r>
              <a:rPr lang="de-CH" sz="7300" b="1" dirty="0"/>
              <a:t> </a:t>
            </a:r>
            <a:r>
              <a:rPr lang="de-CH" sz="7300" b="1" dirty="0" err="1"/>
              <a:t>cultivation</a:t>
            </a:r>
            <a:endParaRPr lang="de-CH" sz="7300" b="1" dirty="0"/>
          </a:p>
          <a:p>
            <a:pPr algn="l"/>
            <a:r>
              <a:rPr lang="de-CH" sz="3000" dirty="0">
                <a:hlinkClick r:id="rId4"/>
              </a:rPr>
              <a:t>https://www.youtube.com/watch?v=wsK6U8c5Jso</a:t>
            </a:r>
            <a:r>
              <a:rPr lang="de-CH" sz="3000" dirty="0"/>
              <a:t>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A29BDCC-47D2-5747-9E61-6C865EA95DDB}"/>
              </a:ext>
            </a:extLst>
          </p:cNvPr>
          <p:cNvSpPr txBox="1"/>
          <p:nvPr/>
        </p:nvSpPr>
        <p:spPr>
          <a:xfrm>
            <a:off x="10617200" y="1150144"/>
            <a:ext cx="1001236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Video 1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F23A5D8-7F71-F041-805B-E99B4C28A9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54BF0D7-768C-3B40-B465-7BEBE474879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191" y="1157896"/>
            <a:ext cx="8650386" cy="485540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2CDBC9D-EF66-9B4A-A2FA-948B6D774DB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  <p:pic>
        <p:nvPicPr>
          <p:cNvPr id="10" name="Video1_Stubble_short">
            <a:hlinkClick r:id="" action="ppaction://media"/>
            <a:extLst>
              <a:ext uri="{FF2B5EF4-FFF2-40B4-BE49-F238E27FC236}">
                <a16:creationId xmlns:a16="http://schemas.microsoft.com/office/drawing/2014/main" id="{4F792C39-0483-5C43-B990-6B405AECD8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0191" y="1120694"/>
            <a:ext cx="8901393" cy="500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00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4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166614-F707-F549-A395-62CD055F265B}"/>
              </a:ext>
            </a:extLst>
          </p:cNvPr>
          <p:cNvSpPr txBox="1">
            <a:spLocks/>
          </p:cNvSpPr>
          <p:nvPr/>
        </p:nvSpPr>
        <p:spPr>
          <a:xfrm>
            <a:off x="634652" y="25199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CH" b="1" dirty="0"/>
              <a:t>Understanding A- </a:t>
            </a:r>
            <a:r>
              <a:rPr lang="de-CH" b="1" dirty="0" err="1"/>
              <a:t>and</a:t>
            </a:r>
            <a:r>
              <a:rPr lang="de-CH" b="1" dirty="0"/>
              <a:t> B-roll (</a:t>
            </a:r>
            <a:r>
              <a:rPr lang="de-CH" b="1" dirty="0" err="1"/>
              <a:t>footage</a:t>
            </a:r>
            <a:r>
              <a:rPr lang="de-CH" b="1" dirty="0"/>
              <a:t>)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150734BB-3595-A046-B469-75D01A8C5894}"/>
              </a:ext>
            </a:extLst>
          </p:cNvPr>
          <p:cNvGrpSpPr/>
          <p:nvPr/>
        </p:nvGrpSpPr>
        <p:grpSpPr>
          <a:xfrm>
            <a:off x="1314863" y="1737494"/>
            <a:ext cx="9040634" cy="919727"/>
            <a:chOff x="839938" y="1130594"/>
            <a:chExt cx="7177150" cy="862588"/>
          </a:xfrm>
        </p:grpSpPr>
        <p:pic>
          <p:nvPicPr>
            <p:cNvPr id="4" name="Bild 8" descr="AA049692.png">
              <a:extLst>
                <a:ext uri="{FF2B5EF4-FFF2-40B4-BE49-F238E27FC236}">
                  <a16:creationId xmlns:a16="http://schemas.microsoft.com/office/drawing/2014/main" id="{622EB8E7-87BB-1C47-A04A-DBFC5FD7C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9938" y="1130594"/>
              <a:ext cx="877081" cy="784576"/>
            </a:xfrm>
            <a:prstGeom prst="rect">
              <a:avLst/>
            </a:prstGeom>
          </p:spPr>
        </p:pic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59C00E0F-D63C-5C4D-9CC5-25FA9D3636A6}"/>
                </a:ext>
              </a:extLst>
            </p:cNvPr>
            <p:cNvSpPr/>
            <p:nvPr/>
          </p:nvSpPr>
          <p:spPr>
            <a:xfrm>
              <a:off x="839938" y="1543177"/>
              <a:ext cx="720007" cy="45000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>
                  <a:cs typeface="Calibri" panose="020F0502020204030204" pitchFamily="34" charset="0"/>
                </a:rPr>
                <a:t>B-Roll</a:t>
              </a:r>
            </a:p>
          </p:txBody>
        </p:sp>
        <p:pic>
          <p:nvPicPr>
            <p:cNvPr id="6" name="Bild 23" descr="AA049692.png">
              <a:extLst>
                <a:ext uri="{FF2B5EF4-FFF2-40B4-BE49-F238E27FC236}">
                  <a16:creationId xmlns:a16="http://schemas.microsoft.com/office/drawing/2014/main" id="{F27731D0-3320-6248-AD06-9D489B4CA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69955" y="1130594"/>
              <a:ext cx="877081" cy="784576"/>
            </a:xfrm>
            <a:prstGeom prst="rect">
              <a:avLst/>
            </a:prstGeom>
          </p:spPr>
        </p:pic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1EE93FB3-E888-8641-BAF2-CA1FAF07611A}"/>
                </a:ext>
              </a:extLst>
            </p:cNvPr>
            <p:cNvSpPr/>
            <p:nvPr/>
          </p:nvSpPr>
          <p:spPr>
            <a:xfrm>
              <a:off x="2369955" y="1543177"/>
              <a:ext cx="720007" cy="45000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>
                  <a:cs typeface="Calibri" panose="020F0502020204030204" pitchFamily="34" charset="0"/>
                </a:rPr>
                <a:t>B-Roll</a:t>
              </a:r>
            </a:p>
          </p:txBody>
        </p:sp>
        <p:pic>
          <p:nvPicPr>
            <p:cNvPr id="8" name="Bild 39" descr="AA049692.png">
              <a:extLst>
                <a:ext uri="{FF2B5EF4-FFF2-40B4-BE49-F238E27FC236}">
                  <a16:creationId xmlns:a16="http://schemas.microsoft.com/office/drawing/2014/main" id="{2FF1B371-1688-0349-B0BE-3E2E73F7E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89973" y="1130594"/>
              <a:ext cx="877081" cy="784576"/>
            </a:xfrm>
            <a:prstGeom prst="rect">
              <a:avLst/>
            </a:prstGeom>
          </p:spPr>
        </p:pic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D031B82F-BF94-ED4A-9851-E36AFBADCD26}"/>
                </a:ext>
              </a:extLst>
            </p:cNvPr>
            <p:cNvSpPr/>
            <p:nvPr/>
          </p:nvSpPr>
          <p:spPr>
            <a:xfrm>
              <a:off x="3989973" y="1543177"/>
              <a:ext cx="1350015" cy="45000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>
                  <a:cs typeface="Calibri" panose="020F0502020204030204" pitchFamily="34" charset="0"/>
                </a:rPr>
                <a:t>B-Roll</a:t>
              </a:r>
            </a:p>
          </p:txBody>
        </p:sp>
        <p:pic>
          <p:nvPicPr>
            <p:cNvPr id="10" name="Bild 41" descr="AA049692.png">
              <a:extLst>
                <a:ext uri="{FF2B5EF4-FFF2-40B4-BE49-F238E27FC236}">
                  <a16:creationId xmlns:a16="http://schemas.microsoft.com/office/drawing/2014/main" id="{88C8524C-00A7-C04A-8A39-2A668CC386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9991" y="1130594"/>
              <a:ext cx="877081" cy="784576"/>
            </a:xfrm>
            <a:prstGeom prst="rect">
              <a:avLst/>
            </a:prstGeom>
          </p:spPr>
        </p:pic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A5305854-7CFF-774D-BED0-127634FB3716}"/>
                </a:ext>
              </a:extLst>
            </p:cNvPr>
            <p:cNvSpPr/>
            <p:nvPr/>
          </p:nvSpPr>
          <p:spPr>
            <a:xfrm>
              <a:off x="5609992" y="1543177"/>
              <a:ext cx="720007" cy="45000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>
                  <a:cs typeface="Calibri" panose="020F0502020204030204" pitchFamily="34" charset="0"/>
                </a:rPr>
                <a:t>B-Roll</a:t>
              </a:r>
            </a:p>
          </p:txBody>
        </p:sp>
        <p:pic>
          <p:nvPicPr>
            <p:cNvPr id="12" name="Bild 45" descr="AA049692.png">
              <a:extLst>
                <a:ext uri="{FF2B5EF4-FFF2-40B4-BE49-F238E27FC236}">
                  <a16:creationId xmlns:a16="http://schemas.microsoft.com/office/drawing/2014/main" id="{A5C9F7AB-3F83-194D-BA57-079723C071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0007" y="1130594"/>
              <a:ext cx="877081" cy="784576"/>
            </a:xfrm>
            <a:prstGeom prst="rect">
              <a:avLst/>
            </a:prstGeom>
          </p:spPr>
        </p:pic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2682E1F5-C955-9340-9C43-F1EC5A7C81A1}"/>
                </a:ext>
              </a:extLst>
            </p:cNvPr>
            <p:cNvSpPr/>
            <p:nvPr/>
          </p:nvSpPr>
          <p:spPr>
            <a:xfrm>
              <a:off x="7140008" y="1543177"/>
              <a:ext cx="720007" cy="45000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>
                  <a:cs typeface="Calibri" panose="020F0502020204030204" pitchFamily="34" charset="0"/>
                </a:rPr>
                <a:t>B-Roll</a:t>
              </a:r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C8ED60D-3B5E-C24C-A9C3-F7DC0704EA36}"/>
              </a:ext>
            </a:extLst>
          </p:cNvPr>
          <p:cNvGrpSpPr/>
          <p:nvPr/>
        </p:nvGrpSpPr>
        <p:grpSpPr>
          <a:xfrm>
            <a:off x="634652" y="3171941"/>
            <a:ext cx="10656682" cy="1400061"/>
            <a:chOff x="299932" y="2475924"/>
            <a:chExt cx="8460093" cy="1313080"/>
          </a:xfrm>
        </p:grpSpPr>
        <p:pic>
          <p:nvPicPr>
            <p:cNvPr id="15" name="Bild 27" descr="72884537.png">
              <a:extLst>
                <a:ext uri="{FF2B5EF4-FFF2-40B4-BE49-F238E27FC236}">
                  <a16:creationId xmlns:a16="http://schemas.microsoft.com/office/drawing/2014/main" id="{E2E133FB-C74F-964E-AF16-DA29632853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 rot="20126130">
              <a:off x="320193" y="2528504"/>
              <a:ext cx="628915" cy="910679"/>
            </a:xfrm>
            <a:prstGeom prst="rect">
              <a:avLst/>
            </a:prstGeom>
          </p:spPr>
        </p:pic>
        <p:pic>
          <p:nvPicPr>
            <p:cNvPr id="16" name="Bild 32" descr="72884537.png">
              <a:extLst>
                <a:ext uri="{FF2B5EF4-FFF2-40B4-BE49-F238E27FC236}">
                  <a16:creationId xmlns:a16="http://schemas.microsoft.com/office/drawing/2014/main" id="{CB08B24C-C799-6D4E-A66A-2E935C7BB0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 rot="20126130">
              <a:off x="1760209" y="2528504"/>
              <a:ext cx="628915" cy="910679"/>
            </a:xfrm>
            <a:prstGeom prst="rect">
              <a:avLst/>
            </a:prstGeom>
          </p:spPr>
        </p:pic>
        <p:pic>
          <p:nvPicPr>
            <p:cNvPr id="17" name="Bild 35" descr="72884537.png">
              <a:extLst>
                <a:ext uri="{FF2B5EF4-FFF2-40B4-BE49-F238E27FC236}">
                  <a16:creationId xmlns:a16="http://schemas.microsoft.com/office/drawing/2014/main" id="{D9100F04-444A-3840-9431-76F86AD26B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 rot="20126130">
              <a:off x="3520797" y="2528503"/>
              <a:ext cx="628915" cy="910679"/>
            </a:xfrm>
            <a:prstGeom prst="rect">
              <a:avLst/>
            </a:prstGeom>
          </p:spPr>
        </p:pic>
        <p:pic>
          <p:nvPicPr>
            <p:cNvPr id="18" name="Bild 37" descr="72884537.png">
              <a:extLst>
                <a:ext uri="{FF2B5EF4-FFF2-40B4-BE49-F238E27FC236}">
                  <a16:creationId xmlns:a16="http://schemas.microsoft.com/office/drawing/2014/main" id="{57E1C6EC-9FCF-3C47-BBCA-4EFB30AA36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 rot="20126130">
              <a:off x="6170258" y="2528503"/>
              <a:ext cx="628915" cy="910679"/>
            </a:xfrm>
            <a:prstGeom prst="rect">
              <a:avLst/>
            </a:prstGeom>
          </p:spPr>
        </p:pic>
        <p:pic>
          <p:nvPicPr>
            <p:cNvPr id="19" name="Bild 43" descr="72884537.png">
              <a:extLst>
                <a:ext uri="{FF2B5EF4-FFF2-40B4-BE49-F238E27FC236}">
                  <a16:creationId xmlns:a16="http://schemas.microsoft.com/office/drawing/2014/main" id="{84D509F6-0149-C54A-8DA7-5F3BA9FFAF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 rot="20126130">
              <a:off x="7880277" y="2528503"/>
              <a:ext cx="628915" cy="910679"/>
            </a:xfrm>
            <a:prstGeom prst="rect">
              <a:avLst/>
            </a:prstGeom>
          </p:spPr>
        </p:pic>
        <p:pic>
          <p:nvPicPr>
            <p:cNvPr id="20" name="Bild 47" descr="72884537.png">
              <a:extLst>
                <a:ext uri="{FF2B5EF4-FFF2-40B4-BE49-F238E27FC236}">
                  <a16:creationId xmlns:a16="http://schemas.microsoft.com/office/drawing/2014/main" id="{5CB53173-5BE7-CE46-B9FB-5A38A7E42B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 rot="20126130">
              <a:off x="910769" y="2475925"/>
              <a:ext cx="628915" cy="910679"/>
            </a:xfrm>
            <a:prstGeom prst="rect">
              <a:avLst/>
            </a:prstGeom>
          </p:spPr>
        </p:pic>
        <p:pic>
          <p:nvPicPr>
            <p:cNvPr id="21" name="Bild 48" descr="72884537.png">
              <a:extLst>
                <a:ext uri="{FF2B5EF4-FFF2-40B4-BE49-F238E27FC236}">
                  <a16:creationId xmlns:a16="http://schemas.microsoft.com/office/drawing/2014/main" id="{8730D465-20B4-514F-A87C-CD4533270C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 rot="20126130">
              <a:off x="2350786" y="2475925"/>
              <a:ext cx="628915" cy="910679"/>
            </a:xfrm>
            <a:prstGeom prst="rect">
              <a:avLst/>
            </a:prstGeom>
          </p:spPr>
        </p:pic>
        <p:pic>
          <p:nvPicPr>
            <p:cNvPr id="22" name="Bild 49" descr="72884537.png">
              <a:extLst>
                <a:ext uri="{FF2B5EF4-FFF2-40B4-BE49-F238E27FC236}">
                  <a16:creationId xmlns:a16="http://schemas.microsoft.com/office/drawing/2014/main" id="{0B477C85-472A-2D47-A54B-A457BAF8C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 rot="20126130">
              <a:off x="4510809" y="2475925"/>
              <a:ext cx="628915" cy="910679"/>
            </a:xfrm>
            <a:prstGeom prst="rect">
              <a:avLst/>
            </a:prstGeom>
          </p:spPr>
        </p:pic>
        <p:pic>
          <p:nvPicPr>
            <p:cNvPr id="23" name="Bild 50" descr="72884537.png">
              <a:extLst>
                <a:ext uri="{FF2B5EF4-FFF2-40B4-BE49-F238E27FC236}">
                  <a16:creationId xmlns:a16="http://schemas.microsoft.com/office/drawing/2014/main" id="{82506CDF-E624-484D-B722-09E6F3DAEE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 rot="20126130">
              <a:off x="5680821" y="2475925"/>
              <a:ext cx="628915" cy="910679"/>
            </a:xfrm>
            <a:prstGeom prst="rect">
              <a:avLst/>
            </a:prstGeom>
          </p:spPr>
        </p:pic>
        <p:pic>
          <p:nvPicPr>
            <p:cNvPr id="24" name="Bild 51" descr="72884537.png">
              <a:extLst>
                <a:ext uri="{FF2B5EF4-FFF2-40B4-BE49-F238E27FC236}">
                  <a16:creationId xmlns:a16="http://schemas.microsoft.com/office/drawing/2014/main" id="{F0BE5E47-C7A3-F048-86AF-B24DD496CF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 rot="20126130">
              <a:off x="7300840" y="2475924"/>
              <a:ext cx="628915" cy="910679"/>
            </a:xfrm>
            <a:prstGeom prst="rect">
              <a:avLst/>
            </a:prstGeom>
          </p:spPr>
        </p:pic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34338A2A-0ED2-DA45-89FE-E4DD7D3231CB}"/>
                </a:ext>
              </a:extLst>
            </p:cNvPr>
            <p:cNvSpPr/>
            <p:nvPr/>
          </p:nvSpPr>
          <p:spPr>
            <a:xfrm>
              <a:off x="299932" y="3068996"/>
              <a:ext cx="1260014" cy="72000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A-Roll</a:t>
              </a:r>
            </a:p>
            <a:p>
              <a:pPr algn="ctr"/>
              <a:r>
                <a:rPr lang="de-DE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Interview</a:t>
              </a:r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CB10F4D4-051D-1946-8484-B229B410BA17}"/>
                </a:ext>
              </a:extLst>
            </p:cNvPr>
            <p:cNvSpPr/>
            <p:nvPr/>
          </p:nvSpPr>
          <p:spPr>
            <a:xfrm>
              <a:off x="1739948" y="3068996"/>
              <a:ext cx="1260014" cy="72000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A-Roll</a:t>
              </a:r>
            </a:p>
            <a:p>
              <a:pPr algn="ctr"/>
              <a:r>
                <a:rPr lang="de-DE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Interview</a:t>
              </a:r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A58CBBA7-3229-4A48-AA5B-4267048FFC94}"/>
                </a:ext>
              </a:extLst>
            </p:cNvPr>
            <p:cNvSpPr/>
            <p:nvPr/>
          </p:nvSpPr>
          <p:spPr>
            <a:xfrm>
              <a:off x="3359966" y="3068996"/>
              <a:ext cx="1980022" cy="72000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A-Roll</a:t>
              </a:r>
            </a:p>
            <a:p>
              <a:pPr algn="ctr"/>
              <a:r>
                <a:rPr lang="de-DE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Interview</a:t>
              </a:r>
            </a:p>
          </p:txBody>
        </p:sp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9E6007F1-CDD2-5F46-934C-180043785625}"/>
                </a:ext>
              </a:extLst>
            </p:cNvPr>
            <p:cNvSpPr/>
            <p:nvPr/>
          </p:nvSpPr>
          <p:spPr>
            <a:xfrm>
              <a:off x="5609991" y="3068996"/>
              <a:ext cx="1260014" cy="72000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A-Roll</a:t>
              </a:r>
            </a:p>
            <a:p>
              <a:pPr algn="ctr"/>
              <a:r>
                <a:rPr lang="de-DE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Interview</a:t>
              </a:r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C3DA7CAC-A6A5-4C47-A0D3-CEDADDFD2737}"/>
                </a:ext>
              </a:extLst>
            </p:cNvPr>
            <p:cNvSpPr/>
            <p:nvPr/>
          </p:nvSpPr>
          <p:spPr>
            <a:xfrm>
              <a:off x="7190578" y="3068995"/>
              <a:ext cx="1569447" cy="72000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A-Roll</a:t>
              </a:r>
            </a:p>
            <a:p>
              <a:pPr algn="ctr"/>
              <a:r>
                <a:rPr lang="de-DE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Interview</a:t>
              </a:r>
            </a:p>
          </p:txBody>
        </p:sp>
      </p:grpSp>
      <p:grpSp>
        <p:nvGrpSpPr>
          <p:cNvPr id="30" name="Gruppierung 31">
            <a:extLst>
              <a:ext uri="{FF2B5EF4-FFF2-40B4-BE49-F238E27FC236}">
                <a16:creationId xmlns:a16="http://schemas.microsoft.com/office/drawing/2014/main" id="{FF109370-931F-E74B-B13C-F42EAB6F4218}"/>
              </a:ext>
            </a:extLst>
          </p:cNvPr>
          <p:cNvGrpSpPr/>
          <p:nvPr/>
        </p:nvGrpSpPr>
        <p:grpSpPr>
          <a:xfrm>
            <a:off x="634652" y="5325085"/>
            <a:ext cx="10656682" cy="479814"/>
            <a:chOff x="341953" y="4419011"/>
            <a:chExt cx="8460093" cy="450005"/>
          </a:xfrm>
        </p:grpSpPr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04AC6B98-D508-1144-9C7B-62BC498799B9}"/>
                </a:ext>
              </a:extLst>
            </p:cNvPr>
            <p:cNvSpPr/>
            <p:nvPr/>
          </p:nvSpPr>
          <p:spPr>
            <a:xfrm>
              <a:off x="341953" y="4419011"/>
              <a:ext cx="1260014" cy="450005"/>
            </a:xfrm>
            <a:prstGeom prst="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cs typeface="Calibri" panose="020F0502020204030204" pitchFamily="34" charset="0"/>
                </a:rPr>
                <a:t>Intro </a:t>
              </a:r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DC589912-7DEC-1B46-87D1-011354CA2081}"/>
                </a:ext>
              </a:extLst>
            </p:cNvPr>
            <p:cNvSpPr/>
            <p:nvPr/>
          </p:nvSpPr>
          <p:spPr>
            <a:xfrm>
              <a:off x="1781969" y="4419011"/>
              <a:ext cx="5130057" cy="450005"/>
            </a:xfrm>
            <a:prstGeom prst="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cs typeface="Calibri" panose="020F0502020204030204" pitchFamily="34" charset="0"/>
                </a:rPr>
                <a:t>Main </a:t>
              </a:r>
              <a:r>
                <a:rPr lang="de-DE" sz="1600" dirty="0" err="1">
                  <a:cs typeface="Calibri" panose="020F0502020204030204" pitchFamily="34" charset="0"/>
                </a:rPr>
                <a:t>part</a:t>
              </a:r>
              <a:endParaRPr lang="de-DE" sz="1600" dirty="0">
                <a:cs typeface="Calibri" panose="020F0502020204030204" pitchFamily="34" charset="0"/>
              </a:endParaRPr>
            </a:p>
          </p:txBody>
        </p:sp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5E1D0D1E-ABB9-8A47-9E8A-F10E42716D3B}"/>
                </a:ext>
              </a:extLst>
            </p:cNvPr>
            <p:cNvSpPr/>
            <p:nvPr/>
          </p:nvSpPr>
          <p:spPr>
            <a:xfrm>
              <a:off x="7232599" y="4419011"/>
              <a:ext cx="1569447" cy="450005"/>
            </a:xfrm>
            <a:prstGeom prst="rect">
              <a:avLst/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 err="1">
                  <a:cs typeface="Calibri" panose="020F0502020204030204" pitchFamily="34" charset="0"/>
                </a:rPr>
                <a:t>Outro</a:t>
              </a:r>
              <a:endParaRPr lang="de-DE" sz="1600" dirty="0">
                <a:cs typeface="Calibri" panose="020F0502020204030204" pitchFamily="34" charset="0"/>
              </a:endParaRPr>
            </a:p>
          </p:txBody>
        </p:sp>
      </p:grpSp>
      <p:pic>
        <p:nvPicPr>
          <p:cNvPr id="35" name="Grafik 34">
            <a:extLst>
              <a:ext uri="{FF2B5EF4-FFF2-40B4-BE49-F238E27FC236}">
                <a16:creationId xmlns:a16="http://schemas.microsoft.com/office/drawing/2014/main" id="{33268062-6DC4-0749-AE3B-8EB22F5E21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677A9C75-E911-704D-9AEB-91C9DEE498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029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BCDD76E6-43F6-B24A-A945-E624FF507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242" y="0"/>
            <a:ext cx="10872348" cy="843361"/>
          </a:xfrm>
        </p:spPr>
        <p:txBody>
          <a:bodyPr>
            <a:normAutofit/>
          </a:bodyPr>
          <a:lstStyle/>
          <a:p>
            <a:r>
              <a:rPr lang="de-DE" sz="3600" b="1" dirty="0" err="1"/>
              <a:t>Using</a:t>
            </a:r>
            <a:r>
              <a:rPr lang="de-DE" sz="3600" b="1" dirty="0"/>
              <a:t> A- </a:t>
            </a:r>
            <a:r>
              <a:rPr lang="de-DE" sz="3600" b="1" dirty="0" err="1"/>
              <a:t>and</a:t>
            </a:r>
            <a:r>
              <a:rPr lang="de-DE" sz="3600" b="1" dirty="0"/>
              <a:t> B-Roll in </a:t>
            </a:r>
            <a:r>
              <a:rPr lang="de-DE" sz="3600" b="1" dirty="0" err="1"/>
              <a:t>the</a:t>
            </a:r>
            <a:r>
              <a:rPr lang="de-DE" sz="3600" b="1" dirty="0"/>
              <a:t> </a:t>
            </a:r>
            <a:r>
              <a:rPr lang="de-DE" sz="3600" b="1" dirty="0" err="1"/>
              <a:t>editing</a:t>
            </a:r>
            <a:r>
              <a:rPr lang="de-DE" sz="3600" b="1" dirty="0"/>
              <a:t> </a:t>
            </a:r>
            <a:r>
              <a:rPr lang="de-DE" sz="3600" b="1" dirty="0" err="1"/>
              <a:t>program</a:t>
            </a:r>
            <a:r>
              <a:rPr lang="de-DE" sz="3600" b="1" dirty="0"/>
              <a:t> 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0361CE6A-2D98-6949-94CD-0879A0718C22}"/>
              </a:ext>
            </a:extLst>
          </p:cNvPr>
          <p:cNvGrpSpPr/>
          <p:nvPr/>
        </p:nvGrpSpPr>
        <p:grpSpPr>
          <a:xfrm>
            <a:off x="498454" y="843361"/>
            <a:ext cx="10075139" cy="5914097"/>
            <a:chOff x="242206" y="672820"/>
            <a:chExt cx="8775939" cy="5482492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84706FC7-237B-E442-8AB8-A16F6E95A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363" y="672820"/>
              <a:ext cx="8304782" cy="54824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B064EAA7-34B9-2547-8B44-08808AC6290E}"/>
                </a:ext>
              </a:extLst>
            </p:cNvPr>
            <p:cNvSpPr txBox="1"/>
            <p:nvPr/>
          </p:nvSpPr>
          <p:spPr>
            <a:xfrm>
              <a:off x="242206" y="5167110"/>
              <a:ext cx="1146468" cy="46166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de-DE" sz="2400" b="1" dirty="0">
                  <a:solidFill>
                    <a:schemeClr val="bg1"/>
                  </a:solidFill>
                </a:rPr>
                <a:t>A-roll</a:t>
              </a: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6B13D67B-B0DC-9441-B2B0-08FD483E0604}"/>
                </a:ext>
              </a:extLst>
            </p:cNvPr>
            <p:cNvSpPr txBox="1"/>
            <p:nvPr/>
          </p:nvSpPr>
          <p:spPr>
            <a:xfrm>
              <a:off x="242208" y="4178906"/>
              <a:ext cx="1141659" cy="46166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de-DE" sz="2400" b="1" dirty="0">
                  <a:solidFill>
                    <a:schemeClr val="bg1"/>
                  </a:solidFill>
                </a:rPr>
                <a:t>B-roll</a:t>
              </a:r>
            </a:p>
          </p:txBody>
        </p:sp>
      </p:grpSp>
      <p:pic>
        <p:nvPicPr>
          <p:cNvPr id="10" name="Grafik 9">
            <a:extLst>
              <a:ext uri="{FF2B5EF4-FFF2-40B4-BE49-F238E27FC236}">
                <a16:creationId xmlns:a16="http://schemas.microsoft.com/office/drawing/2014/main" id="{E2FB3898-77EA-3D43-BD50-8A1B87E414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FCAD201-8889-7D47-AC4C-049997E93C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744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44CA9425-8717-7046-A541-5B2A577FE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41" y="201670"/>
            <a:ext cx="10038869" cy="843361"/>
          </a:xfrm>
        </p:spPr>
        <p:txBody>
          <a:bodyPr>
            <a:normAutofit/>
          </a:bodyPr>
          <a:lstStyle/>
          <a:p>
            <a:r>
              <a:rPr lang="de-CH" b="1" dirty="0">
                <a:latin typeface="+mn-lt"/>
              </a:rPr>
              <a:t>Off-</a:t>
            </a:r>
            <a:r>
              <a:rPr lang="de-CH" b="1" dirty="0" err="1">
                <a:latin typeface="+mn-lt"/>
              </a:rPr>
              <a:t>speaker</a:t>
            </a:r>
            <a:r>
              <a:rPr lang="de-CH" b="1" dirty="0">
                <a:latin typeface="+mn-lt"/>
              </a:rPr>
              <a:t> </a:t>
            </a:r>
            <a:r>
              <a:rPr lang="de-CH" b="1" dirty="0" err="1">
                <a:latin typeface="+mn-lt"/>
              </a:rPr>
              <a:t>or</a:t>
            </a:r>
            <a:r>
              <a:rPr lang="de-CH" b="1" dirty="0">
                <a:latin typeface="+mn-lt"/>
              </a:rPr>
              <a:t> </a:t>
            </a:r>
            <a:r>
              <a:rPr lang="de-CH" b="1" dirty="0" err="1">
                <a:latin typeface="+mn-lt"/>
              </a:rPr>
              <a:t>presenter</a:t>
            </a:r>
            <a:r>
              <a:rPr lang="de-CH" b="1" dirty="0">
                <a:latin typeface="+mn-lt"/>
              </a:rPr>
              <a:t>?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CEE22C1-AE3C-3D42-9E34-538434477C8C}"/>
              </a:ext>
            </a:extLst>
          </p:cNvPr>
          <p:cNvSpPr/>
          <p:nvPr/>
        </p:nvSpPr>
        <p:spPr>
          <a:xfrm>
            <a:off x="2709239" y="1288696"/>
            <a:ext cx="3249085" cy="5104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cs typeface="Calibri" panose="020F0502020204030204" pitchFamily="34" charset="0"/>
              </a:rPr>
              <a:t>Advantages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86D1A45-4BA0-2F4F-B278-4D53049F45FE}"/>
              </a:ext>
            </a:extLst>
          </p:cNvPr>
          <p:cNvSpPr/>
          <p:nvPr/>
        </p:nvSpPr>
        <p:spPr>
          <a:xfrm>
            <a:off x="6063136" y="1288696"/>
            <a:ext cx="3249086" cy="5104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err="1">
                <a:cs typeface="Calibri" panose="020F0502020204030204" pitchFamily="34" charset="0"/>
              </a:rPr>
              <a:t>Disadvantages</a:t>
            </a:r>
            <a:endParaRPr lang="de-DE" sz="1600" dirty="0">
              <a:cs typeface="Calibri" panose="020F0502020204030204" pitchFamily="34" charset="0"/>
            </a:endParaRPr>
          </a:p>
        </p:txBody>
      </p:sp>
      <p:pic>
        <p:nvPicPr>
          <p:cNvPr id="7" name="Bild 27" descr="72884537.png">
            <a:extLst>
              <a:ext uri="{FF2B5EF4-FFF2-40B4-BE49-F238E27FC236}">
                <a16:creationId xmlns:a16="http://schemas.microsoft.com/office/drawing/2014/main" id="{41FD194C-85EA-5C48-BDA7-17E642E100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613057" y="1717423"/>
            <a:ext cx="1362520" cy="12849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1A7C7E6D-A078-C64C-8613-62B76F2426D3}"/>
              </a:ext>
            </a:extLst>
          </p:cNvPr>
          <p:cNvSpPr/>
          <p:nvPr/>
        </p:nvSpPr>
        <p:spPr>
          <a:xfrm>
            <a:off x="717864" y="5337056"/>
            <a:ext cx="1257711" cy="510404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cs typeface="Calibri" panose="020F0502020204030204" pitchFamily="34" charset="0"/>
              </a:rPr>
              <a:t>Speaker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79FB8A62-224E-064D-991C-F66E7208D39C}"/>
              </a:ext>
            </a:extLst>
          </p:cNvPr>
          <p:cNvSpPr/>
          <p:nvPr/>
        </p:nvSpPr>
        <p:spPr>
          <a:xfrm>
            <a:off x="717864" y="2990254"/>
            <a:ext cx="1257711" cy="510404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err="1">
                <a:cs typeface="Calibri" panose="020F0502020204030204" pitchFamily="34" charset="0"/>
              </a:rPr>
              <a:t>Presenter</a:t>
            </a:r>
            <a:endParaRPr lang="de-DE" b="1" dirty="0">
              <a:cs typeface="Calibri" panose="020F0502020204030204" pitchFamily="34" charset="0"/>
            </a:endParaRPr>
          </a:p>
        </p:txBody>
      </p:sp>
      <p:pic>
        <p:nvPicPr>
          <p:cNvPr id="10" name="Bild 34" descr="BU003715.png">
            <a:extLst>
              <a:ext uri="{FF2B5EF4-FFF2-40B4-BE49-F238E27FC236}">
                <a16:creationId xmlns:a16="http://schemas.microsoft.com/office/drawing/2014/main" id="{3B3CEF09-04CA-5D46-9F97-139C587A1F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7864" y="4054152"/>
            <a:ext cx="1048092" cy="1282901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953DC21F-775F-124B-9EE7-204B22BDF02B}"/>
              </a:ext>
            </a:extLst>
          </p:cNvPr>
          <p:cNvSpPr txBox="1"/>
          <p:nvPr/>
        </p:nvSpPr>
        <p:spPr>
          <a:xfrm>
            <a:off x="2709239" y="2145014"/>
            <a:ext cx="2515422" cy="1221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e-DE" sz="1600" dirty="0" err="1">
                <a:cs typeface="Calibri" panose="020F0502020204030204" pitchFamily="34" charset="0"/>
              </a:rPr>
              <a:t>efficient</a:t>
            </a:r>
            <a:endParaRPr lang="de-DE" sz="1600" dirty="0">
              <a:cs typeface="Calibri" panose="020F050202020403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de-DE" sz="1600" dirty="0" err="1">
                <a:cs typeface="Calibri" panose="020F0502020204030204" pitchFamily="34" charset="0"/>
              </a:rPr>
              <a:t>authentic</a:t>
            </a:r>
            <a:endParaRPr lang="de-DE" sz="1600" dirty="0">
              <a:cs typeface="Calibri" panose="020F0502020204030204" pitchFamily="34" charset="0"/>
            </a:endParaRPr>
          </a:p>
          <a:p>
            <a:r>
              <a:rPr lang="de-DE" sz="1600" dirty="0">
                <a:cs typeface="Calibri" panose="020F0502020204030204" pitchFamily="34" charset="0"/>
              </a:rPr>
              <a:t> </a:t>
            </a:r>
          </a:p>
          <a:p>
            <a:endParaRPr lang="de-DE" sz="1600" dirty="0">
              <a:cs typeface="Calibri" panose="020F0502020204030204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D43246DB-5A99-5A47-A351-403C765DF58F}"/>
              </a:ext>
            </a:extLst>
          </p:cNvPr>
          <p:cNvSpPr txBox="1"/>
          <p:nvPr/>
        </p:nvSpPr>
        <p:spPr>
          <a:xfrm>
            <a:off x="2709239" y="4593428"/>
            <a:ext cx="3563514" cy="1221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e-DE" sz="1600" dirty="0" err="1">
                <a:cs typeface="Calibri" panose="020F0502020204030204" pitchFamily="34" charset="0"/>
              </a:rPr>
              <a:t>writing</a:t>
            </a:r>
            <a:r>
              <a:rPr lang="de-DE" sz="1600" dirty="0">
                <a:cs typeface="Calibri" panose="020F0502020204030204" pitchFamily="34" charset="0"/>
              </a:rPr>
              <a:t> </a:t>
            </a:r>
            <a:r>
              <a:rPr lang="de-DE" sz="1600" dirty="0" err="1">
                <a:cs typeface="Calibri" panose="020F0502020204030204" pitchFamily="34" charset="0"/>
              </a:rPr>
              <a:t>afterwards</a:t>
            </a:r>
            <a:endParaRPr lang="de-DE" sz="1600" dirty="0">
              <a:cs typeface="Calibri" panose="020F050202020403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de-DE" sz="1600" dirty="0" err="1">
                <a:cs typeface="Calibri" panose="020F0502020204030204" pitchFamily="34" charset="0"/>
              </a:rPr>
              <a:t>precise</a:t>
            </a:r>
            <a:r>
              <a:rPr lang="de-DE" sz="1600" dirty="0">
                <a:cs typeface="Calibri" panose="020F0502020204030204" pitchFamily="34" charset="0"/>
              </a:rPr>
              <a:t> </a:t>
            </a:r>
            <a:r>
              <a:rPr lang="de-DE" sz="1600" dirty="0" err="1">
                <a:cs typeface="Calibri" panose="020F0502020204030204" pitchFamily="34" charset="0"/>
              </a:rPr>
              <a:t>formulations</a:t>
            </a:r>
            <a:endParaRPr lang="de-DE" sz="1600" dirty="0">
              <a:cs typeface="Calibri" panose="020F0502020204030204" pitchFamily="34" charset="0"/>
            </a:endParaRPr>
          </a:p>
          <a:p>
            <a:r>
              <a:rPr lang="de-DE" sz="1600" dirty="0">
                <a:cs typeface="Calibri" panose="020F0502020204030204" pitchFamily="34" charset="0"/>
              </a:rPr>
              <a:t> </a:t>
            </a:r>
          </a:p>
          <a:p>
            <a:pPr marL="285750" indent="-285750">
              <a:buFont typeface="Arial"/>
              <a:buChar char="•"/>
            </a:pPr>
            <a:endParaRPr lang="de-DE" sz="1600" dirty="0">
              <a:cs typeface="Calibri" panose="020F050202020403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2D3E534-8E16-9445-8987-41510F1F077F}"/>
              </a:ext>
            </a:extLst>
          </p:cNvPr>
          <p:cNvSpPr txBox="1"/>
          <p:nvPr/>
        </p:nvSpPr>
        <p:spPr>
          <a:xfrm>
            <a:off x="6063135" y="1799098"/>
            <a:ext cx="3563514" cy="2618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1600" dirty="0">
              <a:cs typeface="Calibri" panose="020F050202020403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de-DE" sz="1600" dirty="0" err="1">
                <a:cs typeface="Calibri" panose="020F0502020204030204" pitchFamily="34" charset="0"/>
              </a:rPr>
              <a:t>suitable</a:t>
            </a:r>
            <a:r>
              <a:rPr lang="de-DE" sz="1600" dirty="0">
                <a:cs typeface="Calibri" panose="020F0502020204030204" pitchFamily="34" charset="0"/>
              </a:rPr>
              <a:t> </a:t>
            </a:r>
            <a:r>
              <a:rPr lang="de-DE" sz="1600" dirty="0" err="1">
                <a:cs typeface="Calibri" panose="020F0502020204030204" pitchFamily="34" charset="0"/>
              </a:rPr>
              <a:t>person</a:t>
            </a:r>
            <a:endParaRPr lang="de-DE" sz="1600" dirty="0">
              <a:cs typeface="Calibri" panose="020F050202020403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de-DE" sz="1600" dirty="0" err="1">
                <a:cs typeface="Calibri" panose="020F0502020204030204" pitchFamily="34" charset="0"/>
              </a:rPr>
              <a:t>good</a:t>
            </a:r>
            <a:r>
              <a:rPr lang="de-DE" sz="1600" dirty="0">
                <a:cs typeface="Calibri" panose="020F0502020204030204" pitchFamily="34" charset="0"/>
              </a:rPr>
              <a:t> </a:t>
            </a:r>
            <a:r>
              <a:rPr lang="de-DE" sz="1600" dirty="0" err="1">
                <a:cs typeface="Calibri" panose="020F0502020204030204" pitchFamily="34" charset="0"/>
              </a:rPr>
              <a:t>planning</a:t>
            </a:r>
            <a:endParaRPr lang="de-DE" sz="1600" dirty="0">
              <a:cs typeface="Calibri" panose="020F050202020403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de-DE" sz="1600" dirty="0" err="1">
                <a:cs typeface="Calibri" panose="020F0502020204030204" pitchFamily="34" charset="0"/>
              </a:rPr>
              <a:t>no</a:t>
            </a:r>
            <a:r>
              <a:rPr lang="de-DE" sz="1600" dirty="0">
                <a:cs typeface="Calibri" panose="020F0502020204030204" pitchFamily="34" charset="0"/>
              </a:rPr>
              <a:t> </a:t>
            </a:r>
            <a:r>
              <a:rPr lang="de-DE" sz="1600" dirty="0" err="1">
                <a:cs typeface="Calibri" panose="020F0502020204030204" pitchFamily="34" charset="0"/>
              </a:rPr>
              <a:t>corrections</a:t>
            </a:r>
            <a:r>
              <a:rPr lang="de-DE" sz="1600" dirty="0">
                <a:cs typeface="Calibri" panose="020F0502020204030204" pitchFamily="34" charset="0"/>
              </a:rPr>
              <a:t> </a:t>
            </a:r>
            <a:r>
              <a:rPr lang="de-DE" sz="1600" dirty="0" err="1">
                <a:cs typeface="Calibri" panose="020F0502020204030204" pitchFamily="34" charset="0"/>
              </a:rPr>
              <a:t>afterwards</a:t>
            </a:r>
            <a:endParaRPr lang="de-DE" sz="1600" dirty="0">
              <a:cs typeface="Calibri" panose="020F050202020403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de-DE" sz="1600" dirty="0" err="1">
                <a:cs typeface="Calibri" panose="020F0502020204030204" pitchFamily="34" charset="0"/>
              </a:rPr>
              <a:t>editing</a:t>
            </a:r>
            <a:r>
              <a:rPr lang="de-DE" sz="1600" dirty="0">
                <a:cs typeface="Calibri" panose="020F0502020204030204" pitchFamily="34" charset="0"/>
              </a:rPr>
              <a:t> time </a:t>
            </a:r>
            <a:r>
              <a:rPr lang="de-DE" sz="1600" dirty="0" err="1">
                <a:cs typeface="Calibri" panose="020F0502020204030204" pitchFamily="34" charset="0"/>
              </a:rPr>
              <a:t>consuming</a:t>
            </a:r>
            <a:endParaRPr lang="de-DE" sz="1600" dirty="0">
              <a:cs typeface="Calibri" panose="020F0502020204030204" pitchFamily="34" charset="0"/>
            </a:endParaRPr>
          </a:p>
          <a:p>
            <a:r>
              <a:rPr lang="de-DE" sz="1600" dirty="0">
                <a:cs typeface="Calibri" panose="020F0502020204030204" pitchFamily="34" charset="0"/>
              </a:rPr>
              <a:t>  </a:t>
            </a:r>
          </a:p>
          <a:p>
            <a:r>
              <a:rPr lang="de-DE" sz="1600" dirty="0">
                <a:cs typeface="Calibri" panose="020F0502020204030204" pitchFamily="34" charset="0"/>
              </a:rPr>
              <a:t> </a:t>
            </a:r>
          </a:p>
          <a:p>
            <a:pPr marL="285750" indent="-285750">
              <a:buFont typeface="Arial"/>
              <a:buChar char="•"/>
            </a:pPr>
            <a:endParaRPr lang="de-DE" sz="1600" dirty="0">
              <a:cs typeface="Calibri" panose="020F0502020204030204" pitchFamily="34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63C107A-6458-DA4D-B1A5-237AF84C318D}"/>
              </a:ext>
            </a:extLst>
          </p:cNvPr>
          <p:cNvSpPr txBox="1"/>
          <p:nvPr/>
        </p:nvSpPr>
        <p:spPr>
          <a:xfrm>
            <a:off x="6063135" y="4593428"/>
            <a:ext cx="3982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e-DE" sz="1600" dirty="0" err="1">
                <a:cs typeface="Calibri" panose="020F0502020204030204" pitchFamily="34" charset="0"/>
              </a:rPr>
              <a:t>Less</a:t>
            </a:r>
            <a:r>
              <a:rPr lang="de-DE" sz="1600" dirty="0">
                <a:cs typeface="Calibri" panose="020F0502020204030204" pitchFamily="34" charset="0"/>
              </a:rPr>
              <a:t> </a:t>
            </a:r>
            <a:r>
              <a:rPr lang="de-DE" sz="1600">
                <a:cs typeface="Calibri" panose="020F0502020204030204" pitchFamily="34" charset="0"/>
              </a:rPr>
              <a:t>authentic</a:t>
            </a:r>
            <a:endParaRPr lang="de-DE" sz="1600" dirty="0">
              <a:cs typeface="Calibri" panose="020F050202020403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de-DE" sz="1600" dirty="0" err="1">
                <a:cs typeface="Calibri" panose="020F0502020204030204" pitchFamily="34" charset="0"/>
              </a:rPr>
              <a:t>writing</a:t>
            </a:r>
            <a:r>
              <a:rPr lang="de-DE" sz="1600" dirty="0">
                <a:cs typeface="Calibri" panose="020F0502020204030204" pitchFamily="34" charset="0"/>
              </a:rPr>
              <a:t> </a:t>
            </a:r>
            <a:r>
              <a:rPr lang="de-DE" sz="1600" dirty="0" err="1">
                <a:cs typeface="Calibri" panose="020F0502020204030204" pitchFamily="34" charset="0"/>
              </a:rPr>
              <a:t>needs</a:t>
            </a:r>
            <a:r>
              <a:rPr lang="de-DE" sz="1600" dirty="0">
                <a:cs typeface="Calibri" panose="020F0502020204030204" pitchFamily="34" charset="0"/>
              </a:rPr>
              <a:t> </a:t>
            </a:r>
            <a:r>
              <a:rPr lang="de-DE" sz="1600" dirty="0" err="1">
                <a:cs typeface="Calibri" panose="020F0502020204030204" pitchFamily="34" charset="0"/>
              </a:rPr>
              <a:t>more</a:t>
            </a:r>
            <a:r>
              <a:rPr lang="de-DE" sz="1600" dirty="0">
                <a:cs typeface="Calibri" panose="020F0502020204030204" pitchFamily="34" charset="0"/>
              </a:rPr>
              <a:t> time </a:t>
            </a:r>
          </a:p>
          <a:p>
            <a:r>
              <a:rPr lang="de-DE" sz="1600" dirty="0"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0B27399-6367-5949-93AB-6A213CDD951D}"/>
              </a:ext>
            </a:extLst>
          </p:cNvPr>
          <p:cNvSpPr/>
          <p:nvPr/>
        </p:nvSpPr>
        <p:spPr>
          <a:xfrm>
            <a:off x="2698333" y="5919702"/>
            <a:ext cx="7659472" cy="383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b="1" dirty="0" err="1">
                <a:cs typeface="Calibri" panose="020F0502020204030204" pitchFamily="34" charset="0"/>
              </a:rPr>
              <a:t>Combination</a:t>
            </a:r>
            <a:r>
              <a:rPr lang="de-DE" sz="1600" b="1" dirty="0">
                <a:cs typeface="Calibri" panose="020F0502020204030204" pitchFamily="34" charset="0"/>
              </a:rPr>
              <a:t>:  Moderator </a:t>
            </a:r>
            <a:r>
              <a:rPr lang="de-DE" sz="1600" b="1" dirty="0" err="1">
                <a:cs typeface="Calibri" panose="020F0502020204030204" pitchFamily="34" charset="0"/>
              </a:rPr>
              <a:t>and</a:t>
            </a:r>
            <a:r>
              <a:rPr lang="de-DE" sz="1600" b="1" dirty="0">
                <a:cs typeface="Calibri" panose="020F0502020204030204" pitchFamily="34" charset="0"/>
              </a:rPr>
              <a:t> off-</a:t>
            </a:r>
            <a:r>
              <a:rPr lang="de-DE" sz="1600" b="1" dirty="0" err="1">
                <a:cs typeface="Calibri" panose="020F0502020204030204" pitchFamily="34" charset="0"/>
              </a:rPr>
              <a:t>speaker</a:t>
            </a:r>
            <a:endParaRPr lang="de-DE" sz="1600" b="1" dirty="0">
              <a:cs typeface="Calibri" panose="020F0502020204030204" pitchFamily="34" charset="0"/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4D72B49C-42D3-914C-8972-2696D52328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51462BA8-650C-3C4C-B1E5-AD69A392772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43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BB7C6DF6-B33E-6948-A901-D50BFD21D77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72171">
            <a:off x="2233280" y="169536"/>
            <a:ext cx="5687541" cy="8120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3F3BD30-DBEA-9B41-A0A0-FF33041185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" b="89914" l="7292" r="100000">
                        <a14:foregroundMark x1="19742" y1="47354" x2="19866" y2="48413"/>
                        <a14:foregroundMark x1="19072" y1="47884" x2="21999" y2="50298"/>
                        <a14:foregroundMark x1="20139" y1="48578" x2="22396" y2="51356"/>
                        <a14:foregroundMark x1="81895" y1="9259" x2="93552" y2="25893"/>
                        <a14:foregroundMark x1="83606" y1="23810" x2="83606" y2="23810"/>
                        <a14:foregroundMark x1="66245" y1="80258" x2="67584" y2="82672"/>
                        <a14:foregroundMark x1="66121" y1="81812" x2="67584" y2="82870"/>
                        <a14:foregroundMark x1="62277" y1="79398" x2="66915" y2="83201"/>
                        <a14:foregroundMark x1="58309" y1="81283" x2="60020" y2="83036"/>
                        <a14:backgroundMark x1="33358" y1="26257" x2="39831" y2="29993"/>
                        <a14:backgroundMark x1="40203" y1="31614" x2="40203" y2="31614"/>
                        <a14:backgroundMark x1="62500" y1="13228" x2="62500" y2="13228"/>
                        <a14:backgroundMark x1="47049" y1="23975" x2="47049" y2="23975"/>
                        <a14:backgroundMark x1="61756" y1="12401" x2="61756" y2="12401"/>
                        <a14:backgroundMark x1="69469" y1="11111" x2="69469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7097484" y="3029919"/>
            <a:ext cx="5094516" cy="3898380"/>
          </a:xfrm>
          <a:prstGeom prst="rect">
            <a:avLst/>
          </a:prstGeom>
        </p:spPr>
      </p:pic>
      <p:sp>
        <p:nvSpPr>
          <p:cNvPr id="4" name="Abgerundete rechteckige Legende 3">
            <a:extLst>
              <a:ext uri="{FF2B5EF4-FFF2-40B4-BE49-F238E27FC236}">
                <a16:creationId xmlns:a16="http://schemas.microsoft.com/office/drawing/2014/main" id="{3CE22E2A-1C55-EB49-AE5B-FBB448CD4A38}"/>
              </a:ext>
            </a:extLst>
          </p:cNvPr>
          <p:cNvSpPr/>
          <p:nvPr/>
        </p:nvSpPr>
        <p:spPr>
          <a:xfrm>
            <a:off x="7633920" y="657612"/>
            <a:ext cx="2370966" cy="774838"/>
          </a:xfrm>
          <a:prstGeom prst="wedgeRoundRectCallout">
            <a:avLst>
              <a:gd name="adj1" fmla="val -143319"/>
              <a:gd name="adj2" fmla="val -52406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2400" b="1" dirty="0">
                <a:cs typeface="Calibri" panose="020F0502020204030204" pitchFamily="34" charset="0"/>
              </a:rPr>
              <a:t>Picture level</a:t>
            </a:r>
          </a:p>
        </p:txBody>
      </p:sp>
      <p:sp>
        <p:nvSpPr>
          <p:cNvPr id="6" name="Abgerundete rechteckige Legende 5">
            <a:extLst>
              <a:ext uri="{FF2B5EF4-FFF2-40B4-BE49-F238E27FC236}">
                <a16:creationId xmlns:a16="http://schemas.microsoft.com/office/drawing/2014/main" id="{3FF2FFB8-2993-084A-BA36-49370B1E64EE}"/>
              </a:ext>
            </a:extLst>
          </p:cNvPr>
          <p:cNvSpPr/>
          <p:nvPr/>
        </p:nvSpPr>
        <p:spPr>
          <a:xfrm>
            <a:off x="149580" y="5386101"/>
            <a:ext cx="2370966" cy="774838"/>
          </a:xfrm>
          <a:prstGeom prst="wedgeRoundRectCallout">
            <a:avLst>
              <a:gd name="adj1" fmla="val 14531"/>
              <a:gd name="adj2" fmla="val -366242"/>
              <a:gd name="adj3" fmla="val 16667"/>
            </a:avLst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2400" b="1" dirty="0">
                <a:cs typeface="Calibri" panose="020F0502020204030204" pitchFamily="34" charset="0"/>
              </a:rPr>
              <a:t>Content level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1712A8B6-3749-454E-9347-767FC9FB9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41" y="201670"/>
            <a:ext cx="10038869" cy="843361"/>
          </a:xfrm>
        </p:spPr>
        <p:txBody>
          <a:bodyPr>
            <a:normAutofit/>
          </a:bodyPr>
          <a:lstStyle/>
          <a:p>
            <a:r>
              <a:rPr lang="de-CH" b="1" dirty="0">
                <a:latin typeface="+mn-lt"/>
              </a:rPr>
              <a:t>Write an </a:t>
            </a:r>
            <a:r>
              <a:rPr lang="de-CH" b="1" dirty="0" err="1">
                <a:latin typeface="+mn-lt"/>
              </a:rPr>
              <a:t>outline</a:t>
            </a:r>
            <a:endParaRPr lang="de-CH" b="1" dirty="0">
              <a:latin typeface="+mn-lt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51043B7-0307-4848-93C8-964B2522E3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6C848B2-F24C-0344-B477-3E79C7C61A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DDB49D2A-4DB5-C04F-AE69-9D20A01F528D}"/>
              </a:ext>
            </a:extLst>
          </p:cNvPr>
          <p:cNvSpPr/>
          <p:nvPr/>
        </p:nvSpPr>
        <p:spPr>
          <a:xfrm>
            <a:off x="7097484" y="1634006"/>
            <a:ext cx="6096000" cy="9922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en-GB" sz="1200" b="1" kern="1400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See related video under:</a:t>
            </a:r>
            <a:endParaRPr lang="de-CH" sz="1200" b="1" kern="1400" dirty="0"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itchFamily="2" charset="2"/>
              <a:buChar char=""/>
            </a:pPr>
            <a:r>
              <a:rPr lang="en-GB" sz="1100" u="sng" dirty="0">
                <a:solidFill>
                  <a:srgbClr val="6A986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https://www.youtube.com/watch?v=eMg4h_eklm0</a:t>
            </a:r>
            <a:r>
              <a:rPr lang="fr-CH" sz="1100" u="sng" dirty="0">
                <a:solidFill>
                  <a:srgbClr val="6A98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(French) </a:t>
            </a:r>
            <a:endParaRPr lang="de-CH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itchFamily="2" charset="2"/>
              <a:buChar char=""/>
            </a:pPr>
            <a:r>
              <a:rPr lang="de-DE" sz="1100" u="sng" dirty="0">
                <a:solidFill>
                  <a:srgbClr val="6A986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https://www.youtube.com/watch?v=dozO8i9zmy4</a:t>
            </a:r>
            <a:r>
              <a:rPr lang="de-AT" sz="1100" u="sng" dirty="0">
                <a:solidFill>
                  <a:srgbClr val="6A98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(German)</a:t>
            </a:r>
            <a:endParaRPr lang="de-CH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itchFamily="2" charset="2"/>
              <a:buChar char=""/>
            </a:pPr>
            <a:r>
              <a:rPr lang="en-GB" sz="1100" u="sng" dirty="0">
                <a:solidFill>
                  <a:srgbClr val="6A986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https://www.youtube.com/watch?v=tBv_3RIWELc</a:t>
            </a:r>
            <a:r>
              <a:rPr lang="en-US" sz="1100" u="sng" dirty="0">
                <a:solidFill>
                  <a:srgbClr val="6A98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(English)</a:t>
            </a:r>
            <a:endParaRPr lang="de-CH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695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D0E2E08-D24F-7A41-9038-B4A192E7AAC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609" y="1164312"/>
            <a:ext cx="7355200" cy="5514574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559CAC52-4A46-B541-855E-71ED36A918B7}"/>
              </a:ext>
            </a:extLst>
          </p:cNvPr>
          <p:cNvSpPr txBox="1">
            <a:spLocks/>
          </p:cNvSpPr>
          <p:nvPr/>
        </p:nvSpPr>
        <p:spPr>
          <a:xfrm>
            <a:off x="951911" y="217536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Time for exchange: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Planning</a:t>
            </a:r>
            <a:endParaRPr lang="de-CH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3B1442B-08D0-B446-BCA7-4AFF0FBA49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sp>
        <p:nvSpPr>
          <p:cNvPr id="14" name="Abgerundete rechteckige Legende 13">
            <a:extLst>
              <a:ext uri="{FF2B5EF4-FFF2-40B4-BE49-F238E27FC236}">
                <a16:creationId xmlns:a16="http://schemas.microsoft.com/office/drawing/2014/main" id="{26CCF14F-57D6-1F43-A42A-45539CC8D978}"/>
              </a:ext>
            </a:extLst>
          </p:cNvPr>
          <p:cNvSpPr/>
          <p:nvPr/>
        </p:nvSpPr>
        <p:spPr>
          <a:xfrm>
            <a:off x="8492814" y="1179925"/>
            <a:ext cx="3553529" cy="1055628"/>
          </a:xfrm>
          <a:prstGeom prst="wedgeRoundRectCallout">
            <a:avLst>
              <a:gd name="adj1" fmla="val -48250"/>
              <a:gd name="adj2" fmla="val -78154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3000" b="1" dirty="0">
                <a:cs typeface="Calibri" panose="020F0502020204030204" pitchFamily="34" charset="0"/>
              </a:rPr>
              <a:t>Q &amp; A</a:t>
            </a:r>
          </a:p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3000" b="1" dirty="0">
                <a:cs typeface="Calibri" panose="020F0502020204030204" pitchFamily="34" charset="0"/>
              </a:rPr>
              <a:t>Your experiences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616224F-CBA8-E440-BEC0-AF4244EEC9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256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2565C3-A14F-C64B-922C-44FF613F2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42" y="201668"/>
            <a:ext cx="7887600" cy="843361"/>
          </a:xfrm>
        </p:spPr>
        <p:txBody>
          <a:bodyPr>
            <a:normAutofit/>
          </a:bodyPr>
          <a:lstStyle/>
          <a:p>
            <a:r>
              <a:rPr lang="de-CH" b="1" dirty="0"/>
              <a:t>Tipps </a:t>
            </a:r>
            <a:r>
              <a:rPr lang="de-CH" b="1" dirty="0" err="1"/>
              <a:t>for</a:t>
            </a:r>
            <a:r>
              <a:rPr lang="de-CH" b="1" dirty="0"/>
              <a:t> interview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A4671F4-DD29-D445-A259-0222302138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932725"/>
            <a:ext cx="12189409" cy="292527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ADE5BD0-3319-8F4F-B6E3-FE100E6B6631}"/>
              </a:ext>
            </a:extLst>
          </p:cNvPr>
          <p:cNvSpPr txBox="1"/>
          <p:nvPr/>
        </p:nvSpPr>
        <p:spPr>
          <a:xfrm rot="16200000">
            <a:off x="-1622318" y="4475226"/>
            <a:ext cx="3486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Photo: </a:t>
            </a:r>
            <a:r>
              <a:rPr lang="en-GB" sz="1400" dirty="0" err="1">
                <a:solidFill>
                  <a:schemeClr val="bg1"/>
                </a:solidFill>
              </a:rPr>
              <a:t>Donausoja</a:t>
            </a:r>
            <a:r>
              <a:rPr lang="en-GB" sz="1400" dirty="0">
                <a:solidFill>
                  <a:schemeClr val="bg1"/>
                </a:solidFill>
              </a:rPr>
              <a:t>/Ina Jaeger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7D751A-FC16-1146-86EA-3F5E8B5CF9BB}"/>
              </a:ext>
            </a:extLst>
          </p:cNvPr>
          <p:cNvSpPr txBox="1">
            <a:spLocks/>
          </p:cNvSpPr>
          <p:nvPr/>
        </p:nvSpPr>
        <p:spPr>
          <a:xfrm>
            <a:off x="220262" y="1153710"/>
            <a:ext cx="10324375" cy="25639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Interviewed person (IP): sitting or standing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Focus on IP and content -&gt; tripod, camera in auto mode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Always check sound via headphones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Let IP speak freely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Keep eye contact, mute, nod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Ensure relaxed atmosphere, little interruptions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Ask follow-up questions, let IP repeat if not </a:t>
            </a:r>
            <a:r>
              <a:rPr lang="en-US" sz="2400" dirty="0" err="1"/>
              <a:t>focussed</a:t>
            </a:r>
            <a:r>
              <a:rPr lang="en-US" sz="2400" dirty="0"/>
              <a:t> enough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B3FEC22-D051-DC46-9F63-8439B55FAD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1026" name="Grafik 28">
            <a:hlinkClick r:id="rId4"/>
            <a:extLst>
              <a:ext uri="{FF2B5EF4-FFF2-40B4-BE49-F238E27FC236}">
                <a16:creationId xmlns:a16="http://schemas.microsoft.com/office/drawing/2014/main" id="{E5F43E4D-C28C-3949-AC3A-BFBB28052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2917" y="388447"/>
            <a:ext cx="14986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Grafik 76">
            <a:extLst>
              <a:ext uri="{FF2B5EF4-FFF2-40B4-BE49-F238E27FC236}">
                <a16:creationId xmlns:a16="http://schemas.microsoft.com/office/drawing/2014/main" id="{CBE1D128-9572-8A4F-BBB9-F22617C4E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013783" y="372684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9587C422-A4A9-3742-9CEC-05A547AB4D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0" y="45846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4CE8CA0-652E-104A-980E-7C197C4DB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0" y="183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9CBAB609-A689-7041-A423-82E77B0CA4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501" y="1280987"/>
            <a:ext cx="305427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de-DE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Link to tutorial</a:t>
            </a:r>
            <a:r>
              <a:rPr kumimoji="0" lang="en-US" altLang="de-DE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“How to conduct interviews”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112BE6C7-DD62-0A49-92B5-9ECD6316DDB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248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fik 31">
            <a:extLst>
              <a:ext uri="{FF2B5EF4-FFF2-40B4-BE49-F238E27FC236}">
                <a16:creationId xmlns:a16="http://schemas.microsoft.com/office/drawing/2014/main" id="{8CA9033E-EFFA-2849-B6DB-A3ADCBFBE7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6862" y="724808"/>
            <a:ext cx="5620024" cy="3362258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42886C22-B40A-5945-B808-ABD5DA511D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6874" y="4463855"/>
            <a:ext cx="2755298" cy="154985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93D41B27-E7E4-BA47-BEF0-926EA835A8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6401" y="4459134"/>
            <a:ext cx="2814570" cy="1583196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96849066-9DAD-2745-B850-4B347BF094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5404" y="4463854"/>
            <a:ext cx="2796694" cy="1573755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1F2075D3-E31E-CC44-9F1D-FD841B33077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27" y="4459134"/>
            <a:ext cx="2778696" cy="1563017"/>
          </a:xfrm>
          <a:prstGeom prst="rect">
            <a:avLst/>
          </a:prstGeom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24E30F95-1B2A-D04C-AFF1-E2D9B7B70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459" y="57350"/>
            <a:ext cx="7887600" cy="843361"/>
          </a:xfrm>
        </p:spPr>
        <p:txBody>
          <a:bodyPr>
            <a:normAutofit/>
          </a:bodyPr>
          <a:lstStyle/>
          <a:p>
            <a:r>
              <a:rPr lang="en-US" sz="3000" b="1" dirty="0" err="1">
                <a:latin typeface="+mn-lt"/>
              </a:rPr>
              <a:t>Cadrage</a:t>
            </a:r>
            <a:r>
              <a:rPr lang="en-US" sz="3000" b="1" dirty="0">
                <a:latin typeface="+mn-lt"/>
              </a:rPr>
              <a:t>, Rule of third</a:t>
            </a:r>
            <a:endParaRPr lang="de-CH" sz="3000" b="1" dirty="0">
              <a:latin typeface="+mn-lt"/>
            </a:endParaRP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8097FF50-57D8-594C-BC37-0DF60AE0EFD7}"/>
              </a:ext>
            </a:extLst>
          </p:cNvPr>
          <p:cNvGrpSpPr/>
          <p:nvPr/>
        </p:nvGrpSpPr>
        <p:grpSpPr>
          <a:xfrm>
            <a:off x="688928" y="736375"/>
            <a:ext cx="5644409" cy="3358639"/>
            <a:chOff x="6547591" y="2536146"/>
            <a:chExt cx="4763396" cy="2618925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CEEEAE44-C34C-A54A-A9C0-5EF6A0C2D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47591" y="2536146"/>
              <a:ext cx="4655866" cy="2618925"/>
            </a:xfrm>
            <a:prstGeom prst="rect">
              <a:avLst/>
            </a:prstGeom>
          </p:spPr>
        </p:pic>
        <p:cxnSp>
          <p:nvCxnSpPr>
            <p:cNvPr id="9" name="Gerade Verbindung 5">
              <a:extLst>
                <a:ext uri="{FF2B5EF4-FFF2-40B4-BE49-F238E27FC236}">
                  <a16:creationId xmlns:a16="http://schemas.microsoft.com/office/drawing/2014/main" id="{24349280-7A2D-DB4C-887D-4446685360AE}"/>
                </a:ext>
              </a:extLst>
            </p:cNvPr>
            <p:cNvCxnSpPr>
              <a:cxnSpLocks/>
              <a:stCxn id="6" idx="1"/>
            </p:cNvCxnSpPr>
            <p:nvPr/>
          </p:nvCxnSpPr>
          <p:spPr bwMode="auto">
            <a:xfrm flipV="1">
              <a:off x="6547591" y="3845608"/>
              <a:ext cx="4655866" cy="1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E88F56EA-6EEE-9E4D-B159-DE069EF27595}"/>
                </a:ext>
              </a:extLst>
            </p:cNvPr>
            <p:cNvSpPr txBox="1"/>
            <p:nvPr/>
          </p:nvSpPr>
          <p:spPr>
            <a:xfrm>
              <a:off x="10074584" y="3610009"/>
              <a:ext cx="1236403" cy="455983"/>
            </a:xfrm>
            <a:prstGeom prst="rect">
              <a:avLst/>
            </a:prstGeom>
            <a:solidFill>
              <a:srgbClr val="FFFF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cs typeface="Calibri" panose="020F0502020204030204" pitchFamily="34" charset="0"/>
                </a:rPr>
                <a:t>Eye line </a:t>
              </a:r>
              <a:br>
                <a:rPr lang="en-GB" sz="1600" b="1" dirty="0">
                  <a:cs typeface="Calibri" panose="020F0502020204030204" pitchFamily="34" charset="0"/>
                </a:rPr>
              </a:br>
              <a:r>
                <a:rPr lang="en-GB" sz="1600" b="1" dirty="0">
                  <a:solidFill>
                    <a:srgbClr val="FF0000"/>
                  </a:solidFill>
                  <a:cs typeface="Calibri" panose="020F0502020204030204" pitchFamily="34" charset="0"/>
                </a:rPr>
                <a:t>too low</a:t>
              </a:r>
            </a:p>
          </p:txBody>
        </p:sp>
      </p:grpSp>
      <p:cxnSp>
        <p:nvCxnSpPr>
          <p:cNvPr id="7" name="Gerade Verbindung 5">
            <a:extLst>
              <a:ext uri="{FF2B5EF4-FFF2-40B4-BE49-F238E27FC236}">
                <a16:creationId xmlns:a16="http://schemas.microsoft.com/office/drawing/2014/main" id="{C659F95D-CF42-6541-BD54-C6F0A51E0604}"/>
              </a:ext>
            </a:extLst>
          </p:cNvPr>
          <p:cNvCxnSpPr>
            <a:cxnSpLocks/>
          </p:cNvCxnSpPr>
          <p:nvPr/>
        </p:nvCxnSpPr>
        <p:spPr bwMode="auto">
          <a:xfrm>
            <a:off x="6526862" y="3070223"/>
            <a:ext cx="5574737" cy="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5D0E1E72-E36D-134D-A7A5-D13F833A7A37}"/>
              </a:ext>
            </a:extLst>
          </p:cNvPr>
          <p:cNvSpPr txBox="1"/>
          <p:nvPr/>
        </p:nvSpPr>
        <p:spPr>
          <a:xfrm>
            <a:off x="10769365" y="1387032"/>
            <a:ext cx="1463094" cy="58477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cs typeface="Calibri" panose="020F0502020204030204" pitchFamily="34" charset="0"/>
              </a:rPr>
              <a:t>Eye line </a:t>
            </a:r>
            <a:br>
              <a:rPr lang="en-GB" sz="1600" b="1" dirty="0">
                <a:cs typeface="Calibri" panose="020F0502020204030204" pitchFamily="34" charset="0"/>
              </a:rPr>
            </a:br>
            <a:r>
              <a:rPr lang="en-GB" sz="1600" b="1" dirty="0">
                <a:solidFill>
                  <a:schemeClr val="accent6">
                    <a:lumMod val="75000"/>
                  </a:schemeClr>
                </a:solidFill>
                <a:cs typeface="Calibri" panose="020F0502020204030204" pitchFamily="34" charset="0"/>
              </a:rPr>
              <a:t>ok</a:t>
            </a:r>
          </a:p>
        </p:txBody>
      </p:sp>
      <p:cxnSp>
        <p:nvCxnSpPr>
          <p:cNvPr id="8" name="Gerade Verbindung 5">
            <a:extLst>
              <a:ext uri="{FF2B5EF4-FFF2-40B4-BE49-F238E27FC236}">
                <a16:creationId xmlns:a16="http://schemas.microsoft.com/office/drawing/2014/main" id="{608B99DA-7FBD-C94D-B62F-6693FBF3ADE5}"/>
              </a:ext>
            </a:extLst>
          </p:cNvPr>
          <p:cNvCxnSpPr>
            <a:cxnSpLocks/>
          </p:cNvCxnSpPr>
          <p:nvPr/>
        </p:nvCxnSpPr>
        <p:spPr bwMode="auto">
          <a:xfrm flipV="1">
            <a:off x="6526862" y="1689042"/>
            <a:ext cx="5574736" cy="7293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pic>
        <p:nvPicPr>
          <p:cNvPr id="20" name="Grafik 19">
            <a:extLst>
              <a:ext uri="{FF2B5EF4-FFF2-40B4-BE49-F238E27FC236}">
                <a16:creationId xmlns:a16="http://schemas.microsoft.com/office/drawing/2014/main" id="{DAA1E2EA-4368-144C-98BD-A0771958C65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sp>
        <p:nvSpPr>
          <p:cNvPr id="24" name="Rechteck 23">
            <a:extLst>
              <a:ext uri="{FF2B5EF4-FFF2-40B4-BE49-F238E27FC236}">
                <a16:creationId xmlns:a16="http://schemas.microsoft.com/office/drawing/2014/main" id="{ABA96B3E-2D57-374D-953D-956072431512}"/>
              </a:ext>
            </a:extLst>
          </p:cNvPr>
          <p:cNvSpPr/>
          <p:nvPr/>
        </p:nvSpPr>
        <p:spPr>
          <a:xfrm>
            <a:off x="4011106" y="561056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de-CH" b="1" dirty="0">
                <a:solidFill>
                  <a:schemeClr val="bg1"/>
                </a:solidFill>
              </a:rPr>
              <a:t>Medium Long</a:t>
            </a:r>
            <a:endParaRPr lang="de-CH" b="1" i="0" u="none" strike="noStrike" dirty="0">
              <a:solidFill>
                <a:schemeClr val="bg1"/>
              </a:solidFill>
              <a:effectLst/>
            </a:endParaRP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8B7C1389-8749-784B-AD1F-01188778236B}"/>
              </a:ext>
            </a:extLst>
          </p:cNvPr>
          <p:cNvSpPr/>
          <p:nvPr/>
        </p:nvSpPr>
        <p:spPr>
          <a:xfrm>
            <a:off x="6692074" y="5639692"/>
            <a:ext cx="2313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de-CH" b="1" dirty="0" err="1">
                <a:solidFill>
                  <a:schemeClr val="bg1"/>
                </a:solidFill>
              </a:rPr>
              <a:t>Shoulder</a:t>
            </a:r>
            <a:r>
              <a:rPr lang="de-CH" b="1" dirty="0">
                <a:solidFill>
                  <a:schemeClr val="bg1"/>
                </a:solidFill>
              </a:rPr>
              <a:t> Close </a:t>
            </a:r>
            <a:r>
              <a:rPr lang="de-CH" b="1" dirty="0" err="1">
                <a:solidFill>
                  <a:schemeClr val="bg1"/>
                </a:solidFill>
              </a:rPr>
              <a:t>Up</a:t>
            </a:r>
            <a:r>
              <a:rPr lang="de-CH" b="1" dirty="0">
                <a:solidFill>
                  <a:schemeClr val="bg1"/>
                </a:solidFill>
              </a:rPr>
              <a:t> </a:t>
            </a:r>
            <a:endParaRPr lang="de-CH" b="1" i="0" u="none" strike="noStrike" dirty="0">
              <a:solidFill>
                <a:schemeClr val="bg1"/>
              </a:solidFill>
              <a:effectLst/>
              <a:latin typeface="inherit"/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C6AFE696-9A19-FB46-B9E6-7F12DDAA2484}"/>
              </a:ext>
            </a:extLst>
          </p:cNvPr>
          <p:cNvSpPr/>
          <p:nvPr/>
        </p:nvSpPr>
        <p:spPr>
          <a:xfrm>
            <a:off x="10089993" y="5610560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de-CH" b="1" dirty="0">
                <a:solidFill>
                  <a:schemeClr val="bg1"/>
                </a:solidFill>
              </a:rPr>
              <a:t>Close </a:t>
            </a:r>
            <a:r>
              <a:rPr lang="de-CH" b="1" dirty="0" err="1">
                <a:solidFill>
                  <a:schemeClr val="bg1"/>
                </a:solidFill>
              </a:rPr>
              <a:t>Up</a:t>
            </a:r>
            <a:r>
              <a:rPr lang="de-CH" b="1" dirty="0">
                <a:solidFill>
                  <a:schemeClr val="bg1"/>
                </a:solidFill>
              </a:rPr>
              <a:t> </a:t>
            </a:r>
            <a:endParaRPr lang="de-CH" b="1" i="0" u="none" strike="noStrike" dirty="0">
              <a:solidFill>
                <a:schemeClr val="bg1"/>
              </a:solidFill>
              <a:effectLst/>
              <a:latin typeface="inherit"/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322FEF93-7D76-614C-B9BD-991F399A5593}"/>
              </a:ext>
            </a:extLst>
          </p:cNvPr>
          <p:cNvSpPr/>
          <p:nvPr/>
        </p:nvSpPr>
        <p:spPr>
          <a:xfrm>
            <a:off x="965003" y="5629522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de-CH" b="1" dirty="0">
                <a:solidFill>
                  <a:schemeClr val="bg1"/>
                </a:solidFill>
              </a:rPr>
              <a:t>Long </a:t>
            </a:r>
            <a:r>
              <a:rPr lang="de-CH" b="1" dirty="0" err="1">
                <a:solidFill>
                  <a:schemeClr val="bg1"/>
                </a:solidFill>
              </a:rPr>
              <a:t>establishing</a:t>
            </a:r>
            <a:endParaRPr lang="de-CH" b="1" i="0" u="none" strike="noStrike" dirty="0">
              <a:solidFill>
                <a:schemeClr val="bg1"/>
              </a:solidFill>
              <a:effectLst/>
            </a:endParaRP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E61DC32A-77D6-9A49-8865-64220F2357C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657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A1558A12-4E1B-5D46-913D-B1AAB0590BB3}"/>
              </a:ext>
            </a:extLst>
          </p:cNvPr>
          <p:cNvSpPr txBox="1">
            <a:spLocks/>
          </p:cNvSpPr>
          <p:nvPr/>
        </p:nvSpPr>
        <p:spPr>
          <a:xfrm>
            <a:off x="159145" y="801833"/>
            <a:ext cx="10848071" cy="47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b="1" dirty="0"/>
              <a:t>		</a:t>
            </a:r>
          </a:p>
          <a:p>
            <a:pPr marL="914400" lvl="1" indent="-457200">
              <a:lnSpc>
                <a:spcPct val="100000"/>
              </a:lnSpc>
              <a:buAutoNum type="arabicPeriod"/>
            </a:pPr>
            <a:r>
              <a:rPr lang="en-US" sz="2000" b="1" dirty="0"/>
              <a:t>Intro 5’</a:t>
            </a:r>
          </a:p>
          <a:p>
            <a:pPr marL="914400" lvl="1" indent="-457200">
              <a:lnSpc>
                <a:spcPct val="100000"/>
              </a:lnSpc>
              <a:buAutoNum type="arabicPeriod"/>
            </a:pPr>
            <a:r>
              <a:rPr lang="en-US" sz="2000" b="1" dirty="0"/>
              <a:t>Equipment 15’</a:t>
            </a:r>
          </a:p>
          <a:p>
            <a:pPr marL="914400" lvl="1" indent="-457200">
              <a:lnSpc>
                <a:spcPct val="100000"/>
              </a:lnSpc>
              <a:buAutoNum type="arabicPeriod"/>
            </a:pPr>
            <a:r>
              <a:rPr lang="en-US" sz="2000" b="1" dirty="0"/>
              <a:t>Planning 10’		</a:t>
            </a:r>
          </a:p>
          <a:p>
            <a:pPr marL="914400" lvl="1" indent="-457200">
              <a:lnSpc>
                <a:spcPct val="100000"/>
              </a:lnSpc>
              <a:buAutoNum type="arabicPeriod"/>
            </a:pPr>
            <a:r>
              <a:rPr lang="en-US" sz="2000" b="1" dirty="0"/>
              <a:t>Filming 10’</a:t>
            </a:r>
          </a:p>
          <a:p>
            <a:pPr marL="914400" lvl="1" indent="-457200">
              <a:lnSpc>
                <a:spcPct val="100000"/>
              </a:lnSpc>
              <a:buAutoNum type="arabicPeriod"/>
            </a:pPr>
            <a:r>
              <a:rPr lang="en-US" sz="2000" b="1" dirty="0"/>
              <a:t>Editing 10’</a:t>
            </a:r>
            <a:r>
              <a:rPr lang="en-US" sz="2400" b="1" dirty="0"/>
              <a:t>			</a:t>
            </a:r>
          </a:p>
          <a:p>
            <a:endParaRPr lang="de-CH" sz="24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D40F30D-F16B-CC48-9AE3-CC24A2AFBE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340747"/>
            <a:ext cx="12405193" cy="351725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5233DAD-057A-1A49-8570-09BA7191E685}"/>
              </a:ext>
            </a:extLst>
          </p:cNvPr>
          <p:cNvSpPr txBox="1"/>
          <p:nvPr/>
        </p:nvSpPr>
        <p:spPr>
          <a:xfrm rot="16200000">
            <a:off x="-1254864" y="4600868"/>
            <a:ext cx="2828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Photo: </a:t>
            </a:r>
            <a:r>
              <a:rPr lang="en-GB" sz="1400" dirty="0" err="1">
                <a:solidFill>
                  <a:schemeClr val="bg1"/>
                </a:solidFill>
              </a:rPr>
              <a:t>Donausoja</a:t>
            </a:r>
            <a:r>
              <a:rPr lang="en-GB" sz="1400" dirty="0">
                <a:solidFill>
                  <a:schemeClr val="bg1"/>
                </a:solidFill>
              </a:rPr>
              <a:t>/Ina Jaeger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97C61D9-8B15-F043-9D29-825D09030F90}"/>
              </a:ext>
            </a:extLst>
          </p:cNvPr>
          <p:cNvSpPr txBox="1">
            <a:spLocks/>
          </p:cNvSpPr>
          <p:nvPr/>
        </p:nvSpPr>
        <p:spPr>
          <a:xfrm>
            <a:off x="537421" y="167256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CH" sz="5000" b="1" dirty="0"/>
              <a:t>Content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29279BA-EA38-6A43-9CC7-4D7B811AA7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sp>
        <p:nvSpPr>
          <p:cNvPr id="9" name="Abgerundete rechteckige Legende 8">
            <a:extLst>
              <a:ext uri="{FF2B5EF4-FFF2-40B4-BE49-F238E27FC236}">
                <a16:creationId xmlns:a16="http://schemas.microsoft.com/office/drawing/2014/main" id="{B21A6CDA-3309-1C45-A036-729A719EB3BC}"/>
              </a:ext>
            </a:extLst>
          </p:cNvPr>
          <p:cNvSpPr/>
          <p:nvPr/>
        </p:nvSpPr>
        <p:spPr>
          <a:xfrm>
            <a:off x="6993198" y="1415807"/>
            <a:ext cx="4465123" cy="1176746"/>
          </a:xfrm>
          <a:prstGeom prst="wedgeRoundRectCallout">
            <a:avLst>
              <a:gd name="adj1" fmla="val -138507"/>
              <a:gd name="adj2" fmla="val 24920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3000" b="1" dirty="0">
                <a:cs typeface="Calibri" panose="020F0502020204030204" pitchFamily="34" charset="0"/>
              </a:rPr>
              <a:t>Q &amp; A</a:t>
            </a:r>
          </a:p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3000" b="1" dirty="0">
                <a:cs typeface="Calibri" panose="020F0502020204030204" pitchFamily="34" charset="0"/>
              </a:rPr>
              <a:t>Your experiences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DC7255D-2119-7146-8E9B-FE991372C6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8766"/>
            <a:ext cx="1133561" cy="57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337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569E33-5470-2340-BBE1-8A8BC290F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42" y="201668"/>
            <a:ext cx="10419194" cy="843361"/>
          </a:xfrm>
        </p:spPr>
        <p:txBody>
          <a:bodyPr>
            <a:normAutofit/>
          </a:bodyPr>
          <a:lstStyle/>
          <a:p>
            <a:r>
              <a:rPr lang="en-US" b="1" dirty="0"/>
              <a:t>Light at the interview</a:t>
            </a:r>
            <a:endParaRPr lang="de-CH" b="1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5CD07A6-050B-AF41-9CA5-929BAD598E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233" y="1174569"/>
            <a:ext cx="10251567" cy="5405813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A08F83A-F164-C647-B23F-77078A2DE717}"/>
              </a:ext>
            </a:extLst>
          </p:cNvPr>
          <p:cNvSpPr txBox="1">
            <a:spLocks/>
          </p:cNvSpPr>
          <p:nvPr/>
        </p:nvSpPr>
        <p:spPr>
          <a:xfrm>
            <a:off x="1687238" y="5074824"/>
            <a:ext cx="10504762" cy="15055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b="1" dirty="0">
                <a:solidFill>
                  <a:schemeClr val="bg1"/>
                </a:solidFill>
              </a:rPr>
              <a:t>Goal: </a:t>
            </a:r>
            <a:r>
              <a:rPr lang="en-US" sz="2400" dirty="0">
                <a:solidFill>
                  <a:schemeClr val="bg1"/>
                </a:solidFill>
              </a:rPr>
              <a:t>No hard shadows, eyes well lit</a:t>
            </a:r>
          </a:p>
          <a:p>
            <a:pPr lvl="1"/>
            <a:r>
              <a:rPr lang="en-US" sz="2400" b="1" dirty="0">
                <a:solidFill>
                  <a:schemeClr val="bg1"/>
                </a:solidFill>
              </a:rPr>
              <a:t>Inside: </a:t>
            </a:r>
            <a:r>
              <a:rPr lang="en-US" sz="2400" dirty="0">
                <a:solidFill>
                  <a:schemeClr val="bg1"/>
                </a:solidFill>
              </a:rPr>
              <a:t>Face towards light source (window, lamp) </a:t>
            </a:r>
          </a:p>
          <a:p>
            <a:pPr lvl="1"/>
            <a:r>
              <a:rPr lang="en-US" sz="2400" b="1" dirty="0">
                <a:solidFill>
                  <a:schemeClr val="bg1"/>
                </a:solidFill>
              </a:rPr>
              <a:t>Outside: </a:t>
            </a:r>
            <a:r>
              <a:rPr lang="en-US" sz="2400" dirty="0">
                <a:solidFill>
                  <a:schemeClr val="bg1"/>
                </a:solidFill>
              </a:rPr>
              <a:t>If possible in the shade, possibly brighten with a lamp 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If not possible: sun from the side; watch out with baseball caps</a:t>
            </a:r>
            <a:endParaRPr lang="de-CH" sz="2400" dirty="0">
              <a:solidFill>
                <a:schemeClr val="bg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14B988A-1C38-5B49-94BD-F389C34604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8DE7405-562A-2C44-886B-AA2E7DC4A6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4415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C081C3DD-A56F-3049-8DBC-309BA0D4BCD9}"/>
              </a:ext>
            </a:extLst>
          </p:cNvPr>
          <p:cNvSpPr txBox="1">
            <a:spLocks/>
          </p:cNvSpPr>
          <p:nvPr/>
        </p:nvSpPr>
        <p:spPr>
          <a:xfrm>
            <a:off x="158519" y="879436"/>
            <a:ext cx="11324080" cy="12497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/>
              <a:t>Sufficient footage, min 30 sec, no pan, no zoom!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/>
              <a:t>Various settings: Long, medium shot, close-ups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/>
              <a:t>Move camera slowly, avoid zooming 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D132141D-DD3E-364E-8B89-153936B59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42" y="201668"/>
            <a:ext cx="7887600" cy="843361"/>
          </a:xfrm>
        </p:spPr>
        <p:txBody>
          <a:bodyPr>
            <a:normAutofit/>
          </a:bodyPr>
          <a:lstStyle/>
          <a:p>
            <a:r>
              <a:rPr lang="de-CH" sz="3600" b="1" dirty="0"/>
              <a:t>Shooting B-roll/</a:t>
            </a:r>
            <a:r>
              <a:rPr lang="de-CH" sz="3600" b="1" dirty="0" err="1"/>
              <a:t>Footage</a:t>
            </a:r>
            <a:endParaRPr lang="de-CH" sz="3600" b="1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D9A61D3-D8DD-E840-8A34-759D1CE339F9}"/>
              </a:ext>
            </a:extLst>
          </p:cNvPr>
          <p:cNvGrpSpPr/>
          <p:nvPr/>
        </p:nvGrpSpPr>
        <p:grpSpPr>
          <a:xfrm>
            <a:off x="759951" y="2233401"/>
            <a:ext cx="10601267" cy="4478942"/>
            <a:chOff x="274428" y="2967330"/>
            <a:chExt cx="8547034" cy="3172173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B2AE7B00-6591-DB4D-A7CE-538F936280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045" y="4616710"/>
              <a:ext cx="2640761" cy="1485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id="{88D6C808-A853-BC4F-AD7C-E06A65802A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0701" y="4616710"/>
              <a:ext cx="2640761" cy="1485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01DBFB28-820C-064F-824E-29843F4097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29" y="4626002"/>
              <a:ext cx="2640761" cy="1485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BFDEB1B4-0567-8744-A130-CF65B9215798}"/>
                </a:ext>
              </a:extLst>
            </p:cNvPr>
            <p:cNvSpPr txBox="1"/>
            <p:nvPr/>
          </p:nvSpPr>
          <p:spPr>
            <a:xfrm>
              <a:off x="274428" y="5819928"/>
              <a:ext cx="2640761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>
                  <a:latin typeface="+mj-lt"/>
                  <a:cs typeface="Calibri" panose="020F0502020204030204" pitchFamily="34" charset="0"/>
                </a:rPr>
                <a:t>Close-</a:t>
              </a:r>
              <a:r>
                <a:rPr lang="de-CH" sz="1400" dirty="0" err="1">
                  <a:latin typeface="+mj-lt"/>
                  <a:cs typeface="Calibri" panose="020F0502020204030204" pitchFamily="34" charset="0"/>
                </a:rPr>
                <a:t>ups</a:t>
              </a:r>
              <a:r>
                <a:rPr lang="de-CH" sz="1400" dirty="0">
                  <a:latin typeface="+mj-lt"/>
                  <a:cs typeface="Calibri" panose="020F0502020204030204" pitchFamily="34" charset="0"/>
                </a:rPr>
                <a:t> </a:t>
              </a:r>
              <a:r>
                <a:rPr lang="de-CH" sz="1400" dirty="0" err="1">
                  <a:latin typeface="+mj-lt"/>
                  <a:cs typeface="Calibri" panose="020F0502020204030204" pitchFamily="34" charset="0"/>
                </a:rPr>
                <a:t>with</a:t>
              </a:r>
              <a:r>
                <a:rPr lang="de-CH" sz="1400" dirty="0">
                  <a:latin typeface="+mj-lt"/>
                  <a:cs typeface="Calibri" panose="020F0502020204030204" pitchFamily="34" charset="0"/>
                </a:rPr>
                <a:t> Action Cam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6E31CA75-6DD1-1D4B-9902-C428ACFCF70D}"/>
                </a:ext>
              </a:extLst>
            </p:cNvPr>
            <p:cNvSpPr txBox="1"/>
            <p:nvPr/>
          </p:nvSpPr>
          <p:spPr>
            <a:xfrm>
              <a:off x="6180701" y="5831726"/>
              <a:ext cx="2640761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 err="1">
                  <a:latin typeface="+mj-lt"/>
                  <a:cs typeface="Calibri" panose="020F0502020204030204" pitchFamily="34" charset="0"/>
                </a:rPr>
                <a:t>Footage</a:t>
              </a:r>
              <a:endParaRPr lang="de-CH" sz="1400" dirty="0"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85F8B31A-3D86-BC41-AF0E-040827802F3D}"/>
                </a:ext>
              </a:extLst>
            </p:cNvPr>
            <p:cNvSpPr txBox="1"/>
            <p:nvPr/>
          </p:nvSpPr>
          <p:spPr>
            <a:xfrm>
              <a:off x="3238529" y="5829220"/>
              <a:ext cx="2640761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>
                  <a:latin typeface="+mj-lt"/>
                  <a:cs typeface="Calibri" panose="020F0502020204030204" pitchFamily="34" charset="0"/>
                </a:rPr>
                <a:t>Close-</a:t>
              </a:r>
              <a:r>
                <a:rPr lang="de-CH" sz="1400" dirty="0" err="1">
                  <a:latin typeface="+mj-lt"/>
                  <a:cs typeface="Calibri" panose="020F0502020204030204" pitchFamily="34" charset="0"/>
                </a:rPr>
                <a:t>ups</a:t>
              </a:r>
              <a:r>
                <a:rPr lang="de-CH" sz="1400" dirty="0">
                  <a:latin typeface="+mj-lt"/>
                  <a:cs typeface="Calibri" panose="020F0502020204030204" pitchFamily="34" charset="0"/>
                </a:rPr>
                <a:t> </a:t>
              </a:r>
              <a:r>
                <a:rPr lang="de-CH" sz="1400" dirty="0" err="1">
                  <a:latin typeface="+mj-lt"/>
                  <a:cs typeface="Calibri" panose="020F0502020204030204" pitchFamily="34" charset="0"/>
                </a:rPr>
                <a:t>with</a:t>
              </a:r>
              <a:r>
                <a:rPr lang="de-CH" sz="1400" dirty="0">
                  <a:latin typeface="+mj-lt"/>
                  <a:cs typeface="Calibri" panose="020F0502020204030204" pitchFamily="34" charset="0"/>
                </a:rPr>
                <a:t> Tele</a:t>
              </a:r>
            </a:p>
          </p:txBody>
        </p:sp>
        <p:pic>
          <p:nvPicPr>
            <p:cNvPr id="11" name="Picture 5">
              <a:extLst>
                <a:ext uri="{FF2B5EF4-FFF2-40B4-BE49-F238E27FC236}">
                  <a16:creationId xmlns:a16="http://schemas.microsoft.com/office/drawing/2014/main" id="{8D38F620-F45D-3D4C-878D-BD30421473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045" y="2967330"/>
              <a:ext cx="2640761" cy="1485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B042A7DA-9527-DC4B-91A7-C7129468FC79}"/>
                </a:ext>
              </a:extLst>
            </p:cNvPr>
            <p:cNvSpPr txBox="1"/>
            <p:nvPr/>
          </p:nvSpPr>
          <p:spPr>
            <a:xfrm>
              <a:off x="276045" y="4170548"/>
              <a:ext cx="2640761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>
                  <a:latin typeface="+mj-lt"/>
                  <a:cs typeface="Calibri" panose="020F0502020204030204" pitchFamily="34" charset="0"/>
                </a:rPr>
                <a:t>Long </a:t>
              </a:r>
              <a:r>
                <a:rPr lang="de-CH" sz="1400" dirty="0" err="1">
                  <a:latin typeface="+mj-lt"/>
                  <a:cs typeface="Calibri" panose="020F0502020204030204" pitchFamily="34" charset="0"/>
                </a:rPr>
                <a:t>shot</a:t>
              </a:r>
              <a:r>
                <a:rPr lang="de-CH" sz="1400" dirty="0">
                  <a:latin typeface="+mj-lt"/>
                  <a:cs typeface="Calibri" panose="020F0502020204030204" pitchFamily="34" charset="0"/>
                </a:rPr>
                <a:t>, </a:t>
              </a:r>
              <a:r>
                <a:rPr lang="de-CH" sz="1400" dirty="0" err="1">
                  <a:latin typeface="+mj-lt"/>
                  <a:cs typeface="Calibri" panose="020F0502020204030204" pitchFamily="34" charset="0"/>
                </a:rPr>
                <a:t>establishing</a:t>
              </a:r>
              <a:endParaRPr lang="de-CH" sz="1400" dirty="0">
                <a:latin typeface="+mj-lt"/>
                <a:cs typeface="Calibri" panose="020F0502020204030204" pitchFamily="34" charset="0"/>
              </a:endParaRPr>
            </a:p>
          </p:txBody>
        </p:sp>
        <p:pic>
          <p:nvPicPr>
            <p:cNvPr id="13" name="Picture 6">
              <a:extLst>
                <a:ext uri="{FF2B5EF4-FFF2-40B4-BE49-F238E27FC236}">
                  <a16:creationId xmlns:a16="http://schemas.microsoft.com/office/drawing/2014/main" id="{A6BBD209-2109-5547-AC06-4CCDF26EBC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29" y="2967330"/>
              <a:ext cx="2640761" cy="1485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8E59660A-C60C-4649-B7A9-B26DC91311E3}"/>
                </a:ext>
              </a:extLst>
            </p:cNvPr>
            <p:cNvSpPr txBox="1"/>
            <p:nvPr/>
          </p:nvSpPr>
          <p:spPr>
            <a:xfrm>
              <a:off x="3238529" y="4170548"/>
              <a:ext cx="2640761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>
                  <a:latin typeface="+mj-lt"/>
                  <a:cs typeface="Calibri" panose="020F0502020204030204" pitchFamily="34" charset="0"/>
                </a:rPr>
                <a:t>Medium </a:t>
              </a:r>
              <a:r>
                <a:rPr lang="de-CH" sz="1400" dirty="0" err="1">
                  <a:latin typeface="+mj-lt"/>
                  <a:cs typeface="Calibri" panose="020F0502020204030204" pitchFamily="34" charset="0"/>
                </a:rPr>
                <a:t>long</a:t>
              </a:r>
              <a:r>
                <a:rPr lang="de-CH" sz="1400" dirty="0">
                  <a:latin typeface="+mj-lt"/>
                  <a:cs typeface="Calibri" panose="020F0502020204030204" pitchFamily="34" charset="0"/>
                </a:rPr>
                <a:t> </a:t>
              </a:r>
              <a:r>
                <a:rPr lang="de-CH" sz="1400" dirty="0" err="1">
                  <a:latin typeface="+mj-lt"/>
                  <a:cs typeface="Calibri" panose="020F0502020204030204" pitchFamily="34" charset="0"/>
                </a:rPr>
                <a:t>shot</a:t>
              </a:r>
              <a:endParaRPr lang="de-CH" sz="1400" dirty="0">
                <a:latin typeface="+mj-lt"/>
                <a:cs typeface="Calibri" panose="020F0502020204030204" pitchFamily="34" charset="0"/>
              </a:endParaRPr>
            </a:p>
          </p:txBody>
        </p:sp>
        <p:pic>
          <p:nvPicPr>
            <p:cNvPr id="15" name="Picture 7">
              <a:extLst>
                <a:ext uri="{FF2B5EF4-FFF2-40B4-BE49-F238E27FC236}">
                  <a16:creationId xmlns:a16="http://schemas.microsoft.com/office/drawing/2014/main" id="{4C49B6AD-21DC-7041-9B84-B36F4BB747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0701" y="2967330"/>
              <a:ext cx="2640761" cy="1485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F91F93F6-02DC-B147-B6DF-275F62BBF314}"/>
                </a:ext>
              </a:extLst>
            </p:cNvPr>
            <p:cNvSpPr txBox="1"/>
            <p:nvPr/>
          </p:nvSpPr>
          <p:spPr>
            <a:xfrm>
              <a:off x="6180701" y="4171996"/>
              <a:ext cx="2640761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>
                  <a:latin typeface="+mj-lt"/>
                  <a:cs typeface="Calibri" panose="020F0502020204030204" pitchFamily="34" charset="0"/>
                </a:rPr>
                <a:t>Close-</a:t>
              </a:r>
              <a:r>
                <a:rPr lang="de-CH" sz="1400" dirty="0" err="1">
                  <a:latin typeface="+mj-lt"/>
                  <a:cs typeface="Calibri" panose="020F0502020204030204" pitchFamily="34" charset="0"/>
                </a:rPr>
                <a:t>ups</a:t>
              </a:r>
              <a:endParaRPr lang="de-CH" sz="1400" dirty="0">
                <a:latin typeface="+mj-lt"/>
                <a:cs typeface="Calibri" panose="020F0502020204030204" pitchFamily="34" charset="0"/>
              </a:endParaRPr>
            </a:p>
          </p:txBody>
        </p:sp>
      </p:grpSp>
      <p:pic>
        <p:nvPicPr>
          <p:cNvPr id="18" name="Grafik 17">
            <a:extLst>
              <a:ext uri="{FF2B5EF4-FFF2-40B4-BE49-F238E27FC236}">
                <a16:creationId xmlns:a16="http://schemas.microsoft.com/office/drawing/2014/main" id="{DADC76E0-72C3-6B44-A815-DBF8124C90B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201" y="6394619"/>
            <a:ext cx="731649" cy="278086"/>
          </a:xfrm>
          <a:prstGeom prst="rect">
            <a:avLst/>
          </a:prstGeom>
        </p:spPr>
      </p:pic>
      <p:pic>
        <p:nvPicPr>
          <p:cNvPr id="2050" name="Grafik 82">
            <a:hlinkClick r:id="rId9"/>
            <a:extLst>
              <a:ext uri="{FF2B5EF4-FFF2-40B4-BE49-F238E27FC236}">
                <a16:creationId xmlns:a16="http://schemas.microsoft.com/office/drawing/2014/main" id="{84A41579-4B56-8D49-BCCA-28F30356E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48835" y="313353"/>
            <a:ext cx="14859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Grafik 83">
            <a:extLst>
              <a:ext uri="{FF2B5EF4-FFF2-40B4-BE49-F238E27FC236}">
                <a16:creationId xmlns:a16="http://schemas.microsoft.com/office/drawing/2014/main" id="{AC52A18C-F281-0F4A-A0FB-0D7454471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77628" y="289823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3">
            <a:extLst>
              <a:ext uri="{FF2B5EF4-FFF2-40B4-BE49-F238E27FC236}">
                <a16:creationId xmlns:a16="http://schemas.microsoft.com/office/drawing/2014/main" id="{3B7D055E-958E-C94E-A6D7-CA8BEB1EB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0500" y="-63667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1" name="Rectangle 5">
            <a:extLst>
              <a:ext uri="{FF2B5EF4-FFF2-40B4-BE49-F238E27FC236}">
                <a16:creationId xmlns:a16="http://schemas.microsoft.com/office/drawing/2014/main" id="{6C499786-10F4-C94A-85D9-85B8A887A4AB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8534670" y="1240200"/>
            <a:ext cx="324912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de-DE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Link to tutorial</a:t>
            </a:r>
            <a:r>
              <a:rPr kumimoji="0" lang="en-US" altLang="de-DE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“How to create varied footage”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3478D204-1B01-EA4C-B0D7-2C35E1792C9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3003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D542E788-6DAF-CB46-BD54-BC0D9FB3C7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122" y="1179925"/>
            <a:ext cx="7315511" cy="5486633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559CAC52-4A46-B541-855E-71ED36A918B7}"/>
              </a:ext>
            </a:extLst>
          </p:cNvPr>
          <p:cNvSpPr txBox="1">
            <a:spLocks/>
          </p:cNvSpPr>
          <p:nvPr/>
        </p:nvSpPr>
        <p:spPr>
          <a:xfrm>
            <a:off x="951911" y="217536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Time for exchange: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Filming</a:t>
            </a:r>
            <a:endParaRPr lang="de-CH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3B1442B-08D0-B446-BCA7-4AFF0FBA49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sp>
        <p:nvSpPr>
          <p:cNvPr id="13" name="Abgerundete rechteckige Legende 12">
            <a:extLst>
              <a:ext uri="{FF2B5EF4-FFF2-40B4-BE49-F238E27FC236}">
                <a16:creationId xmlns:a16="http://schemas.microsoft.com/office/drawing/2014/main" id="{33F3367F-2457-0541-BD9A-4DF984CED9CD}"/>
              </a:ext>
            </a:extLst>
          </p:cNvPr>
          <p:cNvSpPr/>
          <p:nvPr/>
        </p:nvSpPr>
        <p:spPr>
          <a:xfrm>
            <a:off x="8492814" y="1179925"/>
            <a:ext cx="3553529" cy="1055628"/>
          </a:xfrm>
          <a:prstGeom prst="wedgeRoundRectCallout">
            <a:avLst>
              <a:gd name="adj1" fmla="val -61974"/>
              <a:gd name="adj2" fmla="val -76229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3000" b="1" dirty="0">
                <a:cs typeface="Calibri" panose="020F0502020204030204" pitchFamily="34" charset="0"/>
              </a:rPr>
              <a:t>Q &amp; A</a:t>
            </a:r>
          </a:p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3000" b="1" dirty="0">
                <a:cs typeface="Calibri" panose="020F0502020204030204" pitchFamily="34" charset="0"/>
              </a:rPr>
              <a:t>Your experiences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F78B58C-DEAD-CF44-8453-9A95AA1104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36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3937" y="-61219"/>
            <a:ext cx="10515600" cy="1325563"/>
          </a:xfrm>
        </p:spPr>
        <p:txBody>
          <a:bodyPr/>
          <a:lstStyle/>
          <a:p>
            <a:r>
              <a:rPr lang="de-CH" b="1" dirty="0" err="1"/>
              <a:t>Editing</a:t>
            </a:r>
            <a:r>
              <a:rPr lang="de-CH" b="1" dirty="0"/>
              <a:t> </a:t>
            </a:r>
            <a:r>
              <a:rPr lang="de-CH" b="1" dirty="0" err="1"/>
              <a:t>software</a:t>
            </a:r>
            <a:endParaRPr lang="de-CH" b="1" dirty="0"/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C1195BDE-CC6C-8A41-9D05-430B5084DBD2}"/>
              </a:ext>
            </a:extLst>
          </p:cNvPr>
          <p:cNvGrpSpPr/>
          <p:nvPr/>
        </p:nvGrpSpPr>
        <p:grpSpPr>
          <a:xfrm>
            <a:off x="4783495" y="1225357"/>
            <a:ext cx="7045792" cy="5632643"/>
            <a:chOff x="4655652" y="823090"/>
            <a:chExt cx="7124700" cy="5740400"/>
          </a:xfrm>
        </p:grpSpPr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937542A0-AEC3-7E41-9F44-B9BF7310A9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55652" y="823090"/>
              <a:ext cx="7124700" cy="5740400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5685CBB6-E5F1-AF47-B1C9-DC4C396AAD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29655" y="3572433"/>
              <a:ext cx="6576693" cy="1419488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5A134BB0-EC10-7841-9472-CAD26C6A93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29654" y="1016388"/>
              <a:ext cx="6576693" cy="2883300"/>
            </a:xfrm>
            <a:prstGeom prst="rect">
              <a:avLst/>
            </a:prstGeom>
          </p:spPr>
        </p:pic>
      </p:grpSp>
      <p:pic>
        <p:nvPicPr>
          <p:cNvPr id="41" name="Grafik 40">
            <a:extLst>
              <a:ext uri="{FF2B5EF4-FFF2-40B4-BE49-F238E27FC236}">
                <a16:creationId xmlns:a16="http://schemas.microsoft.com/office/drawing/2014/main" id="{9FAEE46F-6A94-274B-8730-95602159A06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C065C66B-576B-5C43-A5F4-84ECD9DAF290}"/>
              </a:ext>
            </a:extLst>
          </p:cNvPr>
          <p:cNvGrpSpPr/>
          <p:nvPr/>
        </p:nvGrpSpPr>
        <p:grpSpPr>
          <a:xfrm rot="352753">
            <a:off x="202738" y="468694"/>
            <a:ext cx="3857475" cy="6488663"/>
            <a:chOff x="-31059" y="229271"/>
            <a:chExt cx="3857475" cy="6488663"/>
          </a:xfrm>
        </p:grpSpPr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2C0F8F21-461A-1042-B5B3-42B9D151EC0C}"/>
                </a:ext>
              </a:extLst>
            </p:cNvPr>
            <p:cNvGrpSpPr/>
            <p:nvPr/>
          </p:nvGrpSpPr>
          <p:grpSpPr>
            <a:xfrm>
              <a:off x="538827" y="229271"/>
              <a:ext cx="3287589" cy="6488663"/>
              <a:chOff x="538827" y="292771"/>
              <a:chExt cx="3287589" cy="6488663"/>
            </a:xfrm>
          </p:grpSpPr>
          <p:sp>
            <p:nvSpPr>
              <p:cNvPr id="22" name="Abgerundetes Rechteck 21">
                <a:extLst>
                  <a:ext uri="{FF2B5EF4-FFF2-40B4-BE49-F238E27FC236}">
                    <a16:creationId xmlns:a16="http://schemas.microsoft.com/office/drawing/2014/main" id="{24A2E9C1-20E9-B24A-9C95-E04241A5FEBF}"/>
                  </a:ext>
                </a:extLst>
              </p:cNvPr>
              <p:cNvSpPr/>
              <p:nvPr/>
            </p:nvSpPr>
            <p:spPr>
              <a:xfrm>
                <a:off x="878237" y="1264344"/>
                <a:ext cx="2406712" cy="4897367"/>
              </a:xfrm>
              <a:prstGeom prst="roundRect">
                <a:avLst>
                  <a:gd name="adj" fmla="val 9913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23" name="Grafik 22">
                <a:extLst>
                  <a:ext uri="{FF2B5EF4-FFF2-40B4-BE49-F238E27FC236}">
                    <a16:creationId xmlns:a16="http://schemas.microsoft.com/office/drawing/2014/main" id="{0FBC8824-0179-EE47-A1B9-A60C7C4D77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4912" r="36588"/>
              <a:stretch/>
            </p:blipFill>
            <p:spPr>
              <a:xfrm>
                <a:off x="538827" y="292771"/>
                <a:ext cx="3287589" cy="6488663"/>
              </a:xfrm>
              <a:prstGeom prst="rect">
                <a:avLst/>
              </a:prstGeom>
            </p:spPr>
          </p:pic>
        </p:grp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C6B04C6E-0376-134C-8451-D21C1B9DEF36}"/>
                </a:ext>
              </a:extLst>
            </p:cNvPr>
            <p:cNvSpPr/>
            <p:nvPr/>
          </p:nvSpPr>
          <p:spPr>
            <a:xfrm>
              <a:off x="-31059" y="1505717"/>
              <a:ext cx="3359406" cy="486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2"/>
              <a:r>
                <a:rPr lang="de-CH" sz="2400" b="1" dirty="0">
                  <a:solidFill>
                    <a:schemeClr val="bg1"/>
                  </a:solidFill>
                </a:rPr>
                <a:t>Android</a:t>
              </a:r>
            </a:p>
            <a:p>
              <a:pPr lvl="2"/>
              <a:r>
                <a:rPr lang="de-CH" dirty="0" err="1">
                  <a:solidFill>
                    <a:schemeClr val="bg1"/>
                  </a:solidFill>
                </a:rPr>
                <a:t>FilmoraGo</a:t>
              </a:r>
              <a:endParaRPr lang="de-CH" dirty="0">
                <a:solidFill>
                  <a:schemeClr val="bg1"/>
                </a:solidFill>
              </a:endParaRPr>
            </a:p>
            <a:p>
              <a:pPr lvl="2"/>
              <a:r>
                <a:rPr lang="de-CH" dirty="0" err="1">
                  <a:solidFill>
                    <a:schemeClr val="bg1"/>
                  </a:solidFill>
                </a:rPr>
                <a:t>KineMaster</a:t>
              </a:r>
              <a:endParaRPr lang="de-CH" dirty="0">
                <a:solidFill>
                  <a:schemeClr val="bg1"/>
                </a:solidFill>
              </a:endParaRPr>
            </a:p>
            <a:p>
              <a:pPr lvl="2"/>
              <a:r>
                <a:rPr lang="de-CH" dirty="0" err="1">
                  <a:solidFill>
                    <a:schemeClr val="bg1"/>
                  </a:solidFill>
                </a:rPr>
                <a:t>CuteCUT</a:t>
              </a:r>
              <a:r>
                <a:rPr lang="de-CH" dirty="0">
                  <a:solidFill>
                    <a:schemeClr val="bg1"/>
                  </a:solidFill>
                </a:rPr>
                <a:t> </a:t>
              </a:r>
            </a:p>
            <a:p>
              <a:pPr lvl="2"/>
              <a:endParaRPr lang="de-CH" b="1" dirty="0">
                <a:solidFill>
                  <a:schemeClr val="bg1"/>
                </a:solidFill>
              </a:endParaRPr>
            </a:p>
            <a:p>
              <a:pPr lvl="2"/>
              <a:r>
                <a:rPr lang="de-CH" sz="2400" b="1" dirty="0" err="1">
                  <a:solidFill>
                    <a:schemeClr val="bg1"/>
                  </a:solidFill>
                </a:rPr>
                <a:t>iphone</a:t>
              </a:r>
              <a:endParaRPr lang="de-CH" sz="2400" b="1" dirty="0">
                <a:solidFill>
                  <a:schemeClr val="bg1"/>
                </a:solidFill>
              </a:endParaRPr>
            </a:p>
            <a:p>
              <a:pPr lvl="2"/>
              <a:r>
                <a:rPr lang="de-CH" dirty="0" err="1">
                  <a:solidFill>
                    <a:schemeClr val="bg1"/>
                  </a:solidFill>
                </a:rPr>
                <a:t>iMovie</a:t>
              </a:r>
              <a:endParaRPr lang="de-CH" dirty="0">
                <a:solidFill>
                  <a:schemeClr val="bg1"/>
                </a:solidFill>
              </a:endParaRPr>
            </a:p>
            <a:p>
              <a:pPr lvl="2"/>
              <a:r>
                <a:rPr lang="de-CH" dirty="0" err="1">
                  <a:solidFill>
                    <a:schemeClr val="bg1"/>
                  </a:solidFill>
                </a:rPr>
                <a:t>LumaFusion</a:t>
              </a:r>
              <a:endParaRPr lang="de-CH" dirty="0">
                <a:solidFill>
                  <a:schemeClr val="bg1"/>
                </a:solidFill>
              </a:endParaRPr>
            </a:p>
            <a:p>
              <a:pPr lvl="2"/>
              <a:endParaRPr lang="de-CH" dirty="0">
                <a:solidFill>
                  <a:schemeClr val="bg1"/>
                </a:solidFill>
              </a:endParaRPr>
            </a:p>
            <a:p>
              <a:pPr lvl="2"/>
              <a:r>
                <a:rPr lang="de-CH" sz="2400" b="1" dirty="0" err="1">
                  <a:solidFill>
                    <a:schemeClr val="bg1"/>
                  </a:solidFill>
                </a:rPr>
                <a:t>Both</a:t>
              </a:r>
              <a:endParaRPr lang="de-CH" sz="2400" b="1" dirty="0">
                <a:solidFill>
                  <a:schemeClr val="bg1"/>
                </a:solidFill>
              </a:endParaRPr>
            </a:p>
            <a:p>
              <a:pPr lvl="2"/>
              <a:r>
                <a:rPr lang="de-CH" dirty="0">
                  <a:solidFill>
                    <a:schemeClr val="bg1"/>
                  </a:solidFill>
                </a:rPr>
                <a:t>Adobe Premiere Rush</a:t>
              </a:r>
            </a:p>
            <a:p>
              <a:pPr lvl="2"/>
              <a:endParaRPr lang="de-CH" dirty="0">
                <a:solidFill>
                  <a:schemeClr val="bg1"/>
                </a:solidFill>
              </a:endParaRPr>
            </a:p>
            <a:p>
              <a:pPr lvl="2"/>
              <a:r>
                <a:rPr lang="de-CH" sz="2400" b="1" dirty="0">
                  <a:solidFill>
                    <a:schemeClr val="bg1"/>
                  </a:solidFill>
                </a:rPr>
                <a:t>Review/Links</a:t>
              </a:r>
            </a:p>
            <a:p>
              <a:pPr lvl="2"/>
              <a:r>
                <a:rPr lang="de-CH" sz="800" dirty="0">
                  <a:solidFill>
                    <a:schemeClr val="bg1"/>
                  </a:solidFill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https://www.creativebloq.com/features/6-great-video-editing-apps-for-mobile</a:t>
              </a:r>
              <a:r>
                <a:rPr lang="de-CH" sz="800" b="1" dirty="0">
                  <a:solidFill>
                    <a:schemeClr val="bg1"/>
                  </a:solidFill>
                </a:rPr>
                <a:t>  </a:t>
              </a:r>
            </a:p>
            <a:p>
              <a:pPr lvl="2"/>
              <a:endParaRPr lang="de-CH" dirty="0">
                <a:solidFill>
                  <a:schemeClr val="bg1"/>
                </a:solidFill>
              </a:endParaRPr>
            </a:p>
            <a:p>
              <a:pPr lvl="2"/>
              <a:endParaRPr lang="de-CH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Textfeld 24">
            <a:extLst>
              <a:ext uri="{FF2B5EF4-FFF2-40B4-BE49-F238E27FC236}">
                <a16:creationId xmlns:a16="http://schemas.microsoft.com/office/drawing/2014/main" id="{B27361ED-5ABB-B54A-A1B7-6AB016FEE23D}"/>
              </a:ext>
            </a:extLst>
          </p:cNvPr>
          <p:cNvSpPr txBox="1"/>
          <p:nvPr/>
        </p:nvSpPr>
        <p:spPr>
          <a:xfrm>
            <a:off x="7792630" y="1155403"/>
            <a:ext cx="593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Price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BDC99A62-ADF7-FF44-A416-D9324334EDC2}"/>
              </a:ext>
            </a:extLst>
          </p:cNvPr>
          <p:cNvSpPr txBox="1"/>
          <p:nvPr/>
        </p:nvSpPr>
        <p:spPr>
          <a:xfrm>
            <a:off x="9239367" y="1152709"/>
            <a:ext cx="683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Points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C3DB50FD-4AF3-544B-90FD-D6A77C8E5F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6187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42A160-352B-D748-9C6A-D138F98A2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42" y="380156"/>
            <a:ext cx="11573658" cy="843361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Tips for editing</a:t>
            </a:r>
            <a:br>
              <a:rPr lang="de-CH" b="1" dirty="0"/>
            </a:br>
            <a:endParaRPr lang="de-CH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75F3AB-FFF7-B543-8AEB-B1803054FF01}"/>
              </a:ext>
            </a:extLst>
          </p:cNvPr>
          <p:cNvSpPr txBox="1">
            <a:spLocks/>
          </p:cNvSpPr>
          <p:nvPr/>
        </p:nvSpPr>
        <p:spPr>
          <a:xfrm>
            <a:off x="617334" y="1192452"/>
            <a:ext cx="11574666" cy="1628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 typeface="+mj-lt"/>
              <a:buAutoNum type="arabicPeriod"/>
            </a:pPr>
            <a:endParaRPr lang="en-US" sz="2400" b="1" dirty="0"/>
          </a:p>
          <a:p>
            <a:pPr marL="342900" lvl="1" indent="-342900">
              <a:buFont typeface="+mj-lt"/>
              <a:buAutoNum type="arabicPeriod"/>
            </a:pPr>
            <a:r>
              <a:rPr lang="en-US" sz="2400" b="1" dirty="0"/>
              <a:t>Decision: On Smartphone or Computer</a:t>
            </a:r>
          </a:p>
          <a:p>
            <a:pPr marL="342900" lvl="1" indent="-342900">
              <a:buFont typeface="+mj-lt"/>
              <a:buAutoNum type="arabicPeriod"/>
            </a:pPr>
            <a:r>
              <a:rPr lang="en-US" sz="2400" b="1" dirty="0"/>
              <a:t>Edit voice track first</a:t>
            </a:r>
          </a:p>
          <a:p>
            <a:pPr marL="342900" lvl="1" indent="-342900">
              <a:buFont typeface="+mj-lt"/>
              <a:buAutoNum type="arabicPeriod"/>
            </a:pPr>
            <a:r>
              <a:rPr lang="en-US" sz="2400" b="1" dirty="0"/>
              <a:t>Place B-roll pictures over audio track</a:t>
            </a:r>
          </a:p>
          <a:p>
            <a:pPr marL="342900" lvl="1" indent="-342900">
              <a:buFont typeface="+mj-lt"/>
              <a:buAutoNum type="arabicPeriod"/>
            </a:pPr>
            <a:r>
              <a:rPr lang="en-US" sz="2400" b="1" dirty="0"/>
              <a:t>Add titles and breaks</a:t>
            </a:r>
          </a:p>
          <a:p>
            <a:pPr marL="342900" lvl="1" indent="-342900">
              <a:buFont typeface="+mj-lt"/>
              <a:buAutoNum type="arabicPeriod"/>
            </a:pPr>
            <a:r>
              <a:rPr lang="en-US" sz="2400" b="1" dirty="0"/>
              <a:t>Use effects very sparingly</a:t>
            </a:r>
          </a:p>
          <a:p>
            <a:pPr marL="342900" lvl="1" indent="-342900">
              <a:buFont typeface="+mj-lt"/>
              <a:buAutoNum type="arabicPeriod"/>
            </a:pPr>
            <a:r>
              <a:rPr lang="en-US" sz="2400" b="1" dirty="0"/>
              <a:t>Add music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F16D8D2-B6E4-4D43-A9C3-D8F1E1C063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3074" name="Grafik 86">
            <a:hlinkClick r:id="rId3"/>
            <a:extLst>
              <a:ext uri="{FF2B5EF4-FFF2-40B4-BE49-F238E27FC236}">
                <a16:creationId xmlns:a16="http://schemas.microsoft.com/office/drawing/2014/main" id="{2B8277E6-B500-7F4A-9689-6345F7E2B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6494" y="331937"/>
            <a:ext cx="1676400" cy="93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Grafik 87">
            <a:extLst>
              <a:ext uri="{FF2B5EF4-FFF2-40B4-BE49-F238E27FC236}">
                <a16:creationId xmlns:a16="http://schemas.microsoft.com/office/drawing/2014/main" id="{51BF4B01-A317-5443-9159-C5C2E165B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74401" y="331937"/>
            <a:ext cx="927100" cy="92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A30FB287-D079-C440-80F1-26423E91A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4900" y="-50849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D68CF187-9500-914A-8709-1B2C5EA76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4900" y="96470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3E2F28B0-AC47-A84C-9A65-7720ADBEADD9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9060444" y="1339357"/>
            <a:ext cx="283945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de-DE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de-DE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Link to tutorial</a:t>
            </a:r>
            <a:r>
              <a:rPr kumimoji="0" lang="en-US" altLang="de-DE" sz="1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“How to edit your video”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9A3DB4C-5802-374D-9526-C279AD82CA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247" y="2239517"/>
            <a:ext cx="6321254" cy="3956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0DC6B4F-C95C-D84F-A158-DEA8602F8DB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7289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D7E031-4CDA-9C4D-A374-28FDB60DB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41" y="201668"/>
            <a:ext cx="10629587" cy="843361"/>
          </a:xfrm>
        </p:spPr>
        <p:txBody>
          <a:bodyPr>
            <a:normAutofit/>
          </a:bodyPr>
          <a:lstStyle/>
          <a:p>
            <a:r>
              <a:rPr lang="en-US" b="1" dirty="0"/>
              <a:t>Ideal length of a video...</a:t>
            </a:r>
            <a:endParaRPr lang="de-CH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882DA1-0975-354D-B994-DCB5D5485037}"/>
              </a:ext>
            </a:extLst>
          </p:cNvPr>
          <p:cNvSpPr txBox="1">
            <a:spLocks/>
          </p:cNvSpPr>
          <p:nvPr/>
        </p:nvSpPr>
        <p:spPr>
          <a:xfrm>
            <a:off x="124041" y="977409"/>
            <a:ext cx="11220993" cy="19654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/>
              <a:t>... does not exist -&gt;  </a:t>
            </a:r>
            <a:r>
              <a:rPr lang="en-US" sz="2400" b="1" dirty="0"/>
              <a:t>As short as possible, as long as necessary</a:t>
            </a:r>
          </a:p>
          <a:p>
            <a:pPr lvl="1"/>
            <a:r>
              <a:rPr lang="en-US" sz="2400" dirty="0"/>
              <a:t>Ideally 2-3 minutes -&gt; </a:t>
            </a:r>
            <a:r>
              <a:rPr lang="en-US" sz="2400" b="1" dirty="0"/>
              <a:t>YT-users are quickly lost</a:t>
            </a:r>
          </a:p>
          <a:p>
            <a:pPr lvl="1"/>
            <a:r>
              <a:rPr lang="en-US" sz="2400" dirty="0"/>
              <a:t>Show rough cut to a friend -&gt; </a:t>
            </a:r>
            <a:r>
              <a:rPr lang="en-US" sz="2400" b="1" dirty="0"/>
              <a:t>kill your darlings!</a:t>
            </a:r>
          </a:p>
          <a:p>
            <a:pPr lvl="1"/>
            <a:r>
              <a:rPr lang="en-US" sz="2400" dirty="0"/>
              <a:t>Rule of thumb: 1 min video -&gt; </a:t>
            </a:r>
            <a:r>
              <a:rPr lang="en-US" sz="2400" b="1" dirty="0"/>
              <a:t>100 words (650 characters)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7206F78-1E5E-AD4C-B03B-C632B12E5A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9940" y="2848396"/>
            <a:ext cx="6276069" cy="3810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4EBEAF9-0439-684A-B4F1-ECA79DDD5F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4AA81DA-0725-7A46-BD0C-C5541B8752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785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055EF7-CDC8-B048-8A71-DE27691F6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42" y="201668"/>
            <a:ext cx="7887600" cy="843361"/>
          </a:xfrm>
        </p:spPr>
        <p:txBody>
          <a:bodyPr>
            <a:normAutofit/>
          </a:bodyPr>
          <a:lstStyle/>
          <a:p>
            <a:r>
              <a:rPr lang="en-US" b="1" dirty="0"/>
              <a:t>Use only license-free music</a:t>
            </a:r>
            <a:endParaRPr lang="de-CH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6F04C6-BD97-C241-B93F-CF539FA53D08}"/>
              </a:ext>
            </a:extLst>
          </p:cNvPr>
          <p:cNvSpPr txBox="1">
            <a:spLocks/>
          </p:cNvSpPr>
          <p:nvPr/>
        </p:nvSpPr>
        <p:spPr>
          <a:xfrm>
            <a:off x="618342" y="1045029"/>
            <a:ext cx="7888287" cy="1464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>
                <a:solidFill>
                  <a:schemeClr val="tx1"/>
                </a:solidFill>
              </a:rPr>
              <a:t>Audio library in YouTube: </a:t>
            </a:r>
            <a:r>
              <a:rPr lang="en-US" sz="2000" dirty="0">
                <a:solidFill>
                  <a:schemeClr val="tx1"/>
                </a:solidFill>
              </a:rPr>
              <a:t>free of charge</a:t>
            </a: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r>
              <a:rPr lang="en-US" sz="2000" b="1" dirty="0">
                <a:solidFill>
                  <a:schemeClr val="tx1"/>
                </a:solidFill>
              </a:rPr>
              <a:t>Other music providers: 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https://audiojungle.net</a:t>
            </a:r>
            <a:r>
              <a:rPr lang="en-US" sz="2000" dirty="0">
                <a:solidFill>
                  <a:schemeClr val="tx1"/>
                </a:solidFill>
              </a:rPr>
              <a:t> ca. USD 20.-</a:t>
            </a:r>
          </a:p>
          <a:p>
            <a:pPr algn="l"/>
            <a:r>
              <a:rPr lang="en-US" sz="20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https://www.premiumbeat.com</a:t>
            </a:r>
            <a:r>
              <a:rPr lang="en-US" sz="2000" dirty="0">
                <a:solidFill>
                  <a:schemeClr val="tx1"/>
                </a:solidFill>
              </a:rPr>
              <a:t> ca. USD 50.-</a:t>
            </a:r>
            <a:endParaRPr lang="de-CH" sz="20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thomas.alfoeldi\Desktop\Witra_Tagung_Frankfurt\Screenshots\Bildschirmfoto 2016-03-31 um 19.18.48.png">
            <a:extLst>
              <a:ext uri="{FF2B5EF4-FFF2-40B4-BE49-F238E27FC236}">
                <a16:creationId xmlns:a16="http://schemas.microsoft.com/office/drawing/2014/main" id="{ACD241BD-DFA9-314A-B5BD-81C2E121DE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7260" y="2913133"/>
            <a:ext cx="9807611" cy="3317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72F855BB-924A-9C4E-BB77-192D0785F96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A2C2695-0466-3D47-95EA-3FD6B8CCDFF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737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DD7ED80A-424E-4044-A7C9-D0A3F85DD4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368" y="1060896"/>
            <a:ext cx="7491284" cy="5617989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559CAC52-4A46-B541-855E-71ED36A918B7}"/>
              </a:ext>
            </a:extLst>
          </p:cNvPr>
          <p:cNvSpPr txBox="1">
            <a:spLocks/>
          </p:cNvSpPr>
          <p:nvPr/>
        </p:nvSpPr>
        <p:spPr>
          <a:xfrm>
            <a:off x="951911" y="217536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Time for exchange: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Editing</a:t>
            </a:r>
            <a:endParaRPr lang="de-CH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3B1442B-08D0-B446-BCA7-4AFF0FBA49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sp>
        <p:nvSpPr>
          <p:cNvPr id="13" name="Abgerundete rechteckige Legende 12">
            <a:extLst>
              <a:ext uri="{FF2B5EF4-FFF2-40B4-BE49-F238E27FC236}">
                <a16:creationId xmlns:a16="http://schemas.microsoft.com/office/drawing/2014/main" id="{70B1AE6F-7B70-EE4E-8D30-C4F759C5BC9E}"/>
              </a:ext>
            </a:extLst>
          </p:cNvPr>
          <p:cNvSpPr/>
          <p:nvPr/>
        </p:nvSpPr>
        <p:spPr>
          <a:xfrm>
            <a:off x="8664109" y="1060896"/>
            <a:ext cx="3429927" cy="1129502"/>
          </a:xfrm>
          <a:prstGeom prst="wedgeRoundRectCallout">
            <a:avLst>
              <a:gd name="adj1" fmla="val -47020"/>
              <a:gd name="adj2" fmla="val -83508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3000" b="1" dirty="0">
                <a:cs typeface="Calibri" panose="020F0502020204030204" pitchFamily="34" charset="0"/>
              </a:rPr>
              <a:t>Q &amp; A</a:t>
            </a:r>
          </a:p>
          <a:p>
            <a:pPr algn="ctr" defTabSz="623888">
              <a:spcBef>
                <a:spcPct val="10000"/>
              </a:spcBef>
              <a:spcAft>
                <a:spcPct val="10000"/>
              </a:spcAft>
              <a:buClr>
                <a:schemeClr val="tx1"/>
              </a:buClr>
            </a:pPr>
            <a:r>
              <a:rPr lang="en-GB" sz="2800" b="1" dirty="0">
                <a:cs typeface="Calibri" panose="020F0502020204030204" pitchFamily="34" charset="0"/>
              </a:rPr>
              <a:t>Your experiences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FD7BA57-2E5D-D945-A104-18D485A7E5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032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458A91-A5B0-C545-8663-A57DBA6D6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404" y="-147584"/>
            <a:ext cx="12176796" cy="1143000"/>
          </a:xfrm>
        </p:spPr>
        <p:txBody>
          <a:bodyPr>
            <a:normAutofit/>
          </a:bodyPr>
          <a:lstStyle/>
          <a:p>
            <a:r>
              <a:rPr lang="de-DE" sz="3600" b="1" dirty="0" err="1"/>
              <a:t>Creating</a:t>
            </a:r>
            <a:r>
              <a:rPr lang="de-DE" sz="3600" b="1" dirty="0"/>
              <a:t> an </a:t>
            </a:r>
            <a:r>
              <a:rPr lang="de-DE" sz="3600" b="1" dirty="0" err="1"/>
              <a:t>animated</a:t>
            </a:r>
            <a:r>
              <a:rPr lang="de-DE" sz="3600" b="1" dirty="0"/>
              <a:t> </a:t>
            </a:r>
            <a:r>
              <a:rPr lang="de-DE" sz="3600" b="1" dirty="0" err="1"/>
              <a:t>Slideshow</a:t>
            </a:r>
            <a:r>
              <a:rPr lang="de-DE" sz="3600" b="1" dirty="0"/>
              <a:t> </a:t>
            </a:r>
            <a:r>
              <a:rPr lang="de-DE" sz="3600" b="1" dirty="0" err="1"/>
              <a:t>as</a:t>
            </a:r>
            <a:r>
              <a:rPr lang="de-DE" sz="3600" b="1" dirty="0"/>
              <a:t> </a:t>
            </a:r>
            <a:r>
              <a:rPr lang="de-DE" sz="3600" b="1" dirty="0" err="1"/>
              <a:t>video</a:t>
            </a:r>
            <a:r>
              <a:rPr lang="de-DE" sz="3600" b="1" dirty="0"/>
              <a:t> in PPT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60E0C890-ECC1-0847-8815-2C8C8D64AD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404" y="697260"/>
            <a:ext cx="8229600" cy="125383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de-CH" sz="2000" dirty="0" err="1"/>
              <a:t>Example</a:t>
            </a:r>
            <a:r>
              <a:rPr lang="de-CH" sz="2000" dirty="0"/>
              <a:t>: </a:t>
            </a:r>
            <a:r>
              <a:rPr lang="de-CH" sz="2000" dirty="0">
                <a:hlinkClick r:id="rId4"/>
              </a:rPr>
              <a:t>https://youtu.be/8kv85NhNdtI</a:t>
            </a:r>
            <a:r>
              <a:rPr lang="de-CH" sz="2000" dirty="0"/>
              <a:t> </a:t>
            </a:r>
            <a:endParaRPr lang="de-DE" sz="20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CE8543E-16B4-F749-822F-A74E20C65D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543" y="1324178"/>
            <a:ext cx="9099157" cy="531792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8A69540D-5A6D-8144-989C-257DF7E38A1D}"/>
              </a:ext>
            </a:extLst>
          </p:cNvPr>
          <p:cNvSpPr txBox="1"/>
          <p:nvPr/>
        </p:nvSpPr>
        <p:spPr>
          <a:xfrm>
            <a:off x="10642600" y="1001306"/>
            <a:ext cx="1001236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Video 2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603F01A5-0A67-4F4A-B091-490E0978053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53A02D6-5E4F-4B46-BA3D-0DA4A3C702E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  <p:pic>
        <p:nvPicPr>
          <p:cNvPr id="9" name="Video2_animatedPPT_short">
            <a:hlinkClick r:id="" action="ppaction://media"/>
            <a:extLst>
              <a:ext uri="{FF2B5EF4-FFF2-40B4-BE49-F238E27FC236}">
                <a16:creationId xmlns:a16="http://schemas.microsoft.com/office/drawing/2014/main" id="{E1313DED-9EA3-D04C-96BE-B5CA77744C0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8542" y="1324178"/>
            <a:ext cx="9454083" cy="5317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10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D7E031-4CDA-9C4D-A374-28FDB60DB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41" y="201668"/>
            <a:ext cx="10629587" cy="843361"/>
          </a:xfrm>
        </p:spPr>
        <p:txBody>
          <a:bodyPr>
            <a:normAutofit/>
          </a:bodyPr>
          <a:lstStyle/>
          <a:p>
            <a:r>
              <a:rPr lang="de-CH" b="1" dirty="0"/>
              <a:t>Summary &amp; </a:t>
            </a:r>
            <a:r>
              <a:rPr lang="de-CH" b="1" dirty="0" err="1"/>
              <a:t>recommendations</a:t>
            </a:r>
            <a:endParaRPr lang="de-CH" b="1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4EBEAF9-0439-684A-B4F1-ECA79DDD5F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BA322498-A9CF-0A49-BC42-2A9C371392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341" y="980292"/>
            <a:ext cx="8251825" cy="384125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b="1" dirty="0"/>
              <a:t>Start </a:t>
            </a:r>
            <a:r>
              <a:rPr lang="fr-CH" sz="2000" b="1" dirty="0" err="1"/>
              <a:t>with</a:t>
            </a:r>
            <a:r>
              <a:rPr lang="fr-CH" sz="2000" b="1" dirty="0"/>
              <a:t> a simple topic </a:t>
            </a:r>
            <a:r>
              <a:rPr lang="fr-CH" sz="2000" b="1" dirty="0" err="1"/>
              <a:t>suitable</a:t>
            </a:r>
            <a:r>
              <a:rPr lang="fr-CH" sz="2000" b="1" dirty="0"/>
              <a:t> for visualisation</a:t>
            </a:r>
          </a:p>
          <a:p>
            <a:pPr marL="342900" indent="-342900"/>
            <a:r>
              <a:rPr lang="fr-CH" sz="2000" b="1" dirty="0" err="1"/>
              <a:t>Prepare</a:t>
            </a:r>
            <a:r>
              <a:rPr lang="fr-CH" sz="2000" b="1" dirty="0"/>
              <a:t> </a:t>
            </a:r>
            <a:r>
              <a:rPr lang="fr-CH" sz="2000" b="1" dirty="0" err="1"/>
              <a:t>outline</a:t>
            </a:r>
            <a:r>
              <a:rPr lang="fr-CH" sz="2000" b="1" dirty="0"/>
              <a:t> </a:t>
            </a:r>
            <a:r>
              <a:rPr lang="fr-CH" sz="2000" b="1" dirty="0" err="1"/>
              <a:t>with</a:t>
            </a:r>
            <a:r>
              <a:rPr lang="fr-CH" sz="2000" b="1" dirty="0"/>
              <a:t> key messages  </a:t>
            </a:r>
          </a:p>
          <a:p>
            <a:pPr marL="342900" indent="-342900"/>
            <a:r>
              <a:rPr lang="fr-CH" sz="2000" b="1" dirty="0"/>
              <a:t>Select a </a:t>
            </a:r>
            <a:r>
              <a:rPr lang="fr-CH" sz="2000" b="1" dirty="0" err="1"/>
              <a:t>suitable</a:t>
            </a:r>
            <a:r>
              <a:rPr lang="fr-CH" sz="2000" b="1" dirty="0"/>
              <a:t> </a:t>
            </a:r>
            <a:r>
              <a:rPr lang="fr-CH" sz="2000" b="1" dirty="0" err="1"/>
              <a:t>presenter</a:t>
            </a:r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b="1" dirty="0"/>
              <a:t>Use </a:t>
            </a:r>
            <a:r>
              <a:rPr lang="fr-CH" sz="2000" b="1" dirty="0" err="1"/>
              <a:t>external</a:t>
            </a:r>
            <a:r>
              <a:rPr lang="fr-CH" sz="2000" b="1" dirty="0"/>
              <a:t> microphone and </a:t>
            </a:r>
            <a:r>
              <a:rPr lang="fr-CH" sz="2000" b="1" dirty="0" err="1"/>
              <a:t>tripod</a:t>
            </a:r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b="1" dirty="0"/>
              <a:t>Shoot </a:t>
            </a:r>
            <a:r>
              <a:rPr lang="fr-CH" sz="2000" b="1" dirty="0" err="1"/>
              <a:t>enough</a:t>
            </a:r>
            <a:r>
              <a:rPr lang="fr-CH" sz="2000" b="1" dirty="0"/>
              <a:t> </a:t>
            </a:r>
            <a:r>
              <a:rPr lang="fr-CH" sz="2000" b="1" dirty="0" err="1"/>
              <a:t>B-roll</a:t>
            </a:r>
            <a:r>
              <a:rPr lang="fr-CH" sz="2000" b="1" dirty="0"/>
              <a:t>/</a:t>
            </a:r>
            <a:r>
              <a:rPr lang="fr-CH" sz="2000" b="1" dirty="0" err="1"/>
              <a:t>footage</a:t>
            </a:r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b="1" dirty="0"/>
              <a:t>Plan approx. 1 day for </a:t>
            </a:r>
            <a:r>
              <a:rPr lang="fr-CH" sz="2000" b="1" dirty="0" err="1"/>
              <a:t>editing</a:t>
            </a:r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b="1" dirty="0" err="1"/>
              <a:t>Disseminate</a:t>
            </a:r>
            <a:r>
              <a:rPr lang="fr-CH" sz="2000" b="1" dirty="0"/>
              <a:t> via established channels</a:t>
            </a:r>
          </a:p>
          <a:p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CH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CH" sz="2000" b="1" dirty="0"/>
          </a:p>
        </p:txBody>
      </p:sp>
      <p:pic>
        <p:nvPicPr>
          <p:cNvPr id="8" name="Picture 2" descr="C:\Users\thomas.alfoeldi\Desktop\Witra_Tagung_Frankfurt\Bilder\verkl\Haemmerli_DreharbeitenAlfoeldi_Brütten.jpg">
            <a:extLst>
              <a:ext uri="{FF2B5EF4-FFF2-40B4-BE49-F238E27FC236}">
                <a16:creationId xmlns:a16="http://schemas.microsoft.com/office/drawing/2014/main" id="{D3B4C80D-1DB4-7542-B302-8E503CB8C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3885" y="3778982"/>
            <a:ext cx="10433347" cy="24688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CDD3777-91BB-3841-B717-5BA76F9C01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836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0409D8D0-3544-7A42-8FF9-4C1B0A5D59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136"/>
            <a:ext cx="12881853" cy="687413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2D6D5483-2B39-CD4A-9A69-F2F92AF0C9DC}"/>
              </a:ext>
            </a:extLst>
          </p:cNvPr>
          <p:cNvSpPr txBox="1"/>
          <p:nvPr/>
        </p:nvSpPr>
        <p:spPr>
          <a:xfrm rot="16200000">
            <a:off x="-1155517" y="4471952"/>
            <a:ext cx="2828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Photo: </a:t>
            </a:r>
            <a:r>
              <a:rPr lang="en-GB" sz="1400" dirty="0" err="1">
                <a:solidFill>
                  <a:schemeClr val="bg1"/>
                </a:solidFill>
              </a:rPr>
              <a:t>Donausoja</a:t>
            </a:r>
            <a:r>
              <a:rPr lang="en-GB" sz="1400" dirty="0">
                <a:solidFill>
                  <a:schemeClr val="bg1"/>
                </a:solidFill>
              </a:rPr>
              <a:t>/Ina Jaeger</a:t>
            </a:r>
          </a:p>
        </p:txBody>
      </p:sp>
      <p:sp>
        <p:nvSpPr>
          <p:cNvPr id="4" name="Inhaltsplatzhalter 7">
            <a:extLst>
              <a:ext uri="{FF2B5EF4-FFF2-40B4-BE49-F238E27FC236}">
                <a16:creationId xmlns:a16="http://schemas.microsoft.com/office/drawing/2014/main" id="{78C491B3-6CFC-274C-809E-774F006B0249}"/>
              </a:ext>
            </a:extLst>
          </p:cNvPr>
          <p:cNvSpPr txBox="1">
            <a:spLocks/>
          </p:cNvSpPr>
          <p:nvPr/>
        </p:nvSpPr>
        <p:spPr>
          <a:xfrm>
            <a:off x="551874" y="827225"/>
            <a:ext cx="8886923" cy="2043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b="1" dirty="0"/>
              <a:t>Powerful dissemination tool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b="1" dirty="0"/>
              <a:t>Knowledge of stakeholders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b="1" dirty="0"/>
              <a:t>Increasing the reach-out of field-days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2400" b="1" dirty="0"/>
              <a:t>Equipment is good, simple &amp; inexpensive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de-CH" sz="2400" b="1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A6370649-B5D6-D24F-94F6-DA866EE94987}"/>
              </a:ext>
            </a:extLst>
          </p:cNvPr>
          <p:cNvSpPr txBox="1">
            <a:spLocks/>
          </p:cNvSpPr>
          <p:nvPr/>
        </p:nvSpPr>
        <p:spPr>
          <a:xfrm>
            <a:off x="937415" y="-16136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Why to produce your own video?</a:t>
            </a:r>
            <a:endParaRPr lang="de-CH" b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D1EE6B6C-906C-2F4D-9EAD-AB98FCC9E8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AAD95F8-3295-0A4D-9F62-D7F15BB47C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8766"/>
            <a:ext cx="1133561" cy="57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2298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D9AB7254-F4F8-DD41-A3C3-25643F4792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6771">
            <a:off x="445390" y="459219"/>
            <a:ext cx="4027348" cy="5710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54791" cy="1325563"/>
          </a:xfrm>
        </p:spPr>
        <p:txBody>
          <a:bodyPr/>
          <a:lstStyle/>
          <a:p>
            <a:r>
              <a:rPr lang="de-CH" b="1" dirty="0"/>
              <a:t>Download </a:t>
            </a:r>
            <a:r>
              <a:rPr lang="de-CH" b="1" dirty="0" err="1"/>
              <a:t>our</a:t>
            </a:r>
            <a:r>
              <a:rPr lang="de-CH" b="1" dirty="0"/>
              <a:t> </a:t>
            </a:r>
            <a:r>
              <a:rPr lang="de-CH" b="1" dirty="0" err="1"/>
              <a:t>video</a:t>
            </a:r>
            <a:r>
              <a:rPr lang="de-CH" b="1" dirty="0"/>
              <a:t> </a:t>
            </a:r>
            <a:r>
              <a:rPr lang="de-CH" b="1" dirty="0" err="1"/>
              <a:t>guide</a:t>
            </a:r>
            <a:br>
              <a:rPr lang="de-CH" b="1" dirty="0"/>
            </a:br>
            <a:endParaRPr lang="de-CH" b="1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08BC6DE0-13C5-3D49-B2D0-15989F0182FC}"/>
              </a:ext>
            </a:extLst>
          </p:cNvPr>
          <p:cNvSpPr txBox="1"/>
          <p:nvPr/>
        </p:nvSpPr>
        <p:spPr>
          <a:xfrm>
            <a:off x="4526593" y="3523625"/>
            <a:ext cx="7665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In English, Polish, French, Italian, German, Spanish</a:t>
            </a:r>
          </a:p>
          <a:p>
            <a:r>
              <a:rPr lang="en-GB" dirty="0">
                <a:hlinkClick r:id="rId3"/>
              </a:rPr>
              <a:t>https://farmdemo.eu/hub/app/project-outputs</a:t>
            </a:r>
            <a:r>
              <a:rPr lang="en-GB" dirty="0"/>
              <a:t> </a:t>
            </a:r>
          </a:p>
          <a:p>
            <a:endParaRPr lang="en-GB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BFA03F1E-2A28-8C4C-9B77-546C30C840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2ABE9C00-6C2B-0243-A3E3-502A3A9FD6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7695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7880" y="-68085"/>
            <a:ext cx="10515600" cy="1175525"/>
          </a:xfrm>
        </p:spPr>
        <p:txBody>
          <a:bodyPr/>
          <a:lstStyle/>
          <a:p>
            <a:r>
              <a:rPr lang="fr-CH" b="1" dirty="0"/>
              <a:t>Tutorial style</a:t>
            </a:r>
            <a:endParaRPr lang="fr-CH" sz="10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17880" y="925812"/>
            <a:ext cx="9955878" cy="1825030"/>
          </a:xfrm>
        </p:spPr>
        <p:txBody>
          <a:bodyPr>
            <a:normAutofit fontScale="92500" lnSpcReduction="10000"/>
          </a:bodyPr>
          <a:lstStyle/>
          <a:p>
            <a:pPr marL="342900" indent="-342900"/>
            <a:r>
              <a:rPr lang="fr-CH" dirty="0"/>
              <a:t>For more </a:t>
            </a:r>
            <a:r>
              <a:rPr lang="fr-CH" dirty="0" err="1"/>
              <a:t>complex</a:t>
            </a:r>
            <a:r>
              <a:rPr lang="fr-CH" dirty="0"/>
              <a:t> content</a:t>
            </a:r>
          </a:p>
          <a:p>
            <a:pPr marL="342900" indent="-342900"/>
            <a:r>
              <a:rPr lang="fr-CH" dirty="0"/>
              <a:t>Good planning of content and visualisation</a:t>
            </a:r>
          </a:p>
          <a:p>
            <a:pPr marL="342900" indent="-342900"/>
            <a:r>
              <a:rPr lang="fr-CH" dirty="0"/>
              <a:t>Green </a:t>
            </a:r>
            <a:r>
              <a:rPr lang="fr-CH" dirty="0" err="1"/>
              <a:t>screen</a:t>
            </a:r>
            <a:r>
              <a:rPr lang="fr-CH" dirty="0"/>
              <a:t> technique, </a:t>
            </a:r>
            <a:r>
              <a:rPr lang="fr-CH" dirty="0" err="1"/>
              <a:t>lamps</a:t>
            </a:r>
            <a:r>
              <a:rPr lang="fr-CH" dirty="0"/>
              <a:t> not </a:t>
            </a:r>
            <a:r>
              <a:rPr lang="fr-CH" dirty="0" err="1"/>
              <a:t>needed</a:t>
            </a:r>
            <a:endParaRPr lang="fr-CH" dirty="0"/>
          </a:p>
          <a:p>
            <a:pPr marL="342900" indent="-342900"/>
            <a:r>
              <a:rPr lang="fr-CH" dirty="0"/>
              <a:t>Use </a:t>
            </a:r>
            <a:r>
              <a:rPr lang="fr-CH" dirty="0" err="1"/>
              <a:t>beamer</a:t>
            </a:r>
            <a:r>
              <a:rPr lang="fr-CH" dirty="0"/>
              <a:t>, </a:t>
            </a:r>
            <a:r>
              <a:rPr lang="fr-CH" dirty="0" err="1"/>
              <a:t>teleprompter</a:t>
            </a:r>
            <a:r>
              <a:rPr lang="fr-CH" dirty="0"/>
              <a:t> </a:t>
            </a:r>
            <a:r>
              <a:rPr lang="fr-CH" dirty="0" err="1"/>
              <a:t>app</a:t>
            </a:r>
            <a:r>
              <a:rPr lang="fr-CH" dirty="0"/>
              <a:t>, or </a:t>
            </a:r>
            <a:r>
              <a:rPr lang="fr-CH" dirty="0" err="1"/>
              <a:t>cards</a:t>
            </a:r>
            <a:r>
              <a:rPr lang="fr-CH" dirty="0"/>
              <a:t> to </a:t>
            </a:r>
            <a:r>
              <a:rPr lang="fr-CH" dirty="0" err="1"/>
              <a:t>remember</a:t>
            </a:r>
            <a:r>
              <a:rPr lang="fr-CH" dirty="0"/>
              <a:t> </a:t>
            </a:r>
            <a:r>
              <a:rPr lang="fr-CH" dirty="0" err="1"/>
              <a:t>text</a:t>
            </a:r>
            <a:endParaRPr lang="fr-CH" dirty="0"/>
          </a:p>
          <a:p>
            <a:pPr marL="342900" indent="-342900"/>
            <a:endParaRPr lang="fr-CH" dirty="0"/>
          </a:p>
          <a:p>
            <a:pPr marL="342900" indent="-342900"/>
            <a:endParaRPr lang="fr-CH" dirty="0"/>
          </a:p>
          <a:p>
            <a:pPr marL="342900" indent="-342900"/>
            <a:endParaRPr lang="fr-CH" dirty="0"/>
          </a:p>
          <a:p>
            <a:pPr marL="342900" indent="-342900"/>
            <a:endParaRPr lang="fr-CH" dirty="0"/>
          </a:p>
          <a:p>
            <a:pPr marL="342900" indent="-342900"/>
            <a:endParaRPr lang="fr-CH" dirty="0"/>
          </a:p>
          <a:p>
            <a:pPr marL="342900" indent="-342900"/>
            <a:endParaRPr lang="fr-CH" dirty="0"/>
          </a:p>
          <a:p>
            <a:pPr marL="342900" indent="-342900"/>
            <a:endParaRPr lang="fr-CH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6991" y="2750842"/>
            <a:ext cx="5965009" cy="3355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07FB0B6-EB70-E44B-9687-44E9A3799A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ECE1523-DF07-1E45-B0EB-2A3B567979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50842"/>
            <a:ext cx="6075680" cy="335531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E692F9D-341F-014E-89B8-472937320C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883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2530" y="-41770"/>
            <a:ext cx="11215950" cy="1325563"/>
          </a:xfrm>
        </p:spPr>
        <p:txBody>
          <a:bodyPr/>
          <a:lstStyle/>
          <a:p>
            <a:r>
              <a:rPr lang="fr-CH" b="1" dirty="0" err="1"/>
              <a:t>Filming</a:t>
            </a:r>
            <a:r>
              <a:rPr lang="fr-CH" b="1" dirty="0"/>
              <a:t> at </a:t>
            </a:r>
            <a:r>
              <a:rPr lang="fr-CH" b="1" dirty="0" err="1"/>
              <a:t>conferences</a:t>
            </a:r>
            <a:r>
              <a:rPr lang="fr-CH" b="1" dirty="0"/>
              <a:t>, </a:t>
            </a:r>
            <a:r>
              <a:rPr lang="fr-CH" b="1" dirty="0" err="1"/>
              <a:t>project</a:t>
            </a:r>
            <a:r>
              <a:rPr lang="fr-CH" b="1" dirty="0"/>
              <a:t> meetings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2530" y="1143271"/>
            <a:ext cx="10738430" cy="1830182"/>
          </a:xfrm>
        </p:spPr>
        <p:txBody>
          <a:bodyPr>
            <a:normAutofit/>
          </a:bodyPr>
          <a:lstStyle/>
          <a:p>
            <a:pPr marL="285750" indent="-285750"/>
            <a:r>
              <a:rPr lang="fr-CH" sz="2400" b="1" dirty="0" err="1"/>
              <a:t>Overview</a:t>
            </a:r>
            <a:r>
              <a:rPr lang="fr-CH" sz="2400" b="1" dirty="0"/>
              <a:t> or </a:t>
            </a:r>
            <a:r>
              <a:rPr lang="fr-CH" sz="2400" b="1" dirty="0" err="1"/>
              <a:t>selected</a:t>
            </a:r>
            <a:r>
              <a:rPr lang="fr-CH" sz="2400" b="1" dirty="0"/>
              <a:t> topics</a:t>
            </a:r>
          </a:p>
          <a:p>
            <a:pPr marL="285750" indent="-285750"/>
            <a:r>
              <a:rPr lang="fr-CH" sz="2400" b="1" dirty="0" err="1"/>
              <a:t>Footage</a:t>
            </a:r>
            <a:r>
              <a:rPr lang="fr-CH" sz="2400" b="1" dirty="0"/>
              <a:t>: Speakers, audiences etc. </a:t>
            </a:r>
          </a:p>
          <a:p>
            <a:pPr marL="285750" indent="-285750"/>
            <a:r>
              <a:rPr lang="fr-CH" sz="2400" b="1" dirty="0" err="1"/>
              <a:t>Footage</a:t>
            </a:r>
            <a:r>
              <a:rPr lang="fr-CH" sz="2400" b="1" dirty="0"/>
              <a:t>: Photos, PPT, </a:t>
            </a:r>
            <a:r>
              <a:rPr lang="fr-CH" sz="2400" b="1" dirty="0" err="1"/>
              <a:t>videoclips</a:t>
            </a:r>
            <a:r>
              <a:rPr lang="fr-CH" sz="2400" b="1" dirty="0"/>
              <a:t> </a:t>
            </a:r>
            <a:r>
              <a:rPr lang="fr-CH" sz="2400" b="1" dirty="0" err="1"/>
              <a:t>from</a:t>
            </a:r>
            <a:r>
              <a:rPr lang="fr-CH" sz="2400" b="1" dirty="0"/>
              <a:t> </a:t>
            </a:r>
            <a:r>
              <a:rPr lang="fr-CH" sz="2400" b="1" dirty="0" err="1"/>
              <a:t>interviewed</a:t>
            </a:r>
            <a:r>
              <a:rPr lang="fr-CH" sz="2400" b="1" dirty="0"/>
              <a:t> </a:t>
            </a:r>
            <a:r>
              <a:rPr lang="fr-CH" sz="2400" b="1" dirty="0" err="1"/>
              <a:t>partner</a:t>
            </a:r>
            <a:endParaRPr lang="fr-CH" sz="2400" b="1" dirty="0"/>
          </a:p>
          <a:p>
            <a:pPr marL="285750" indent="-285750"/>
            <a:endParaRPr lang="fr-CH" sz="2400" b="1" dirty="0"/>
          </a:p>
          <a:p>
            <a:pPr marL="285750" indent="-285750"/>
            <a:endParaRPr lang="fr-CH" sz="2400" b="1" dirty="0"/>
          </a:p>
          <a:p>
            <a:pPr marL="285750" indent="-285750"/>
            <a:endParaRPr lang="fr-CH" sz="2400" b="1" dirty="0"/>
          </a:p>
          <a:p>
            <a:pPr marL="285750" indent="-285750"/>
            <a:endParaRPr lang="fr-CH" sz="2400" b="1" dirty="0"/>
          </a:p>
          <a:p>
            <a:pPr marL="285750" indent="-285750"/>
            <a:endParaRPr lang="fr-CH" sz="2400" b="1" dirty="0"/>
          </a:p>
          <a:p>
            <a:pPr marL="285750" indent="-285750"/>
            <a:endParaRPr lang="fr-CH" sz="2400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9818688" y="6494464"/>
            <a:ext cx="508000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807130A-017D-4A97-80D7-1690E5258BC9}" type="slidenum">
              <a:rPr lang="de-DE" smtClean="0"/>
              <a:pPr>
                <a:defRPr/>
              </a:pPr>
              <a:t>32</a:t>
            </a:fld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E9D76E0-1F23-A942-8C51-B6951CAD83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6A80BB5-6EB4-594E-B1E4-EDD197DD17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960" y="2592188"/>
            <a:ext cx="6020638" cy="338660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560D6A9-6B35-AB48-8894-3BA385094A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92188"/>
            <a:ext cx="5994190" cy="337173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BFFA876-A87E-744A-A08C-857BBE9CF2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506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0A41BF1-EF88-F942-8F34-C51C0192B00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AD1CD8BB-CE1D-434B-B705-E78CAD5A1F8F}"/>
              </a:ext>
            </a:extLst>
          </p:cNvPr>
          <p:cNvSpPr txBox="1">
            <a:spLocks/>
          </p:cNvSpPr>
          <p:nvPr/>
        </p:nvSpPr>
        <p:spPr>
          <a:xfrm>
            <a:off x="709166" y="90339"/>
            <a:ext cx="10854791" cy="1310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sz="3200" b="1" dirty="0"/>
              <a:t>How to add </a:t>
            </a:r>
            <a:r>
              <a:rPr lang="de-CH" sz="3200" b="1" dirty="0" err="1"/>
              <a:t>subtitles</a:t>
            </a:r>
            <a:r>
              <a:rPr lang="de-CH" sz="3200" b="1" dirty="0"/>
              <a:t>/</a:t>
            </a:r>
            <a:r>
              <a:rPr lang="de-CH" sz="3200" b="1" dirty="0" err="1"/>
              <a:t>translations</a:t>
            </a:r>
            <a:r>
              <a:rPr lang="de-CH" sz="3200" b="1" dirty="0"/>
              <a:t> on YouTube</a:t>
            </a:r>
            <a:br>
              <a:rPr lang="de-CH" sz="3200" b="1" dirty="0"/>
            </a:br>
            <a:endParaRPr lang="de-CH" sz="3200" b="1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15DEF17-C142-D649-883A-5908A9216F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166" y="968174"/>
            <a:ext cx="9093200" cy="503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AC29C116-DCC0-E249-A535-84517D8595C6}"/>
              </a:ext>
            </a:extLst>
          </p:cNvPr>
          <p:cNvSpPr/>
          <p:nvPr/>
        </p:nvSpPr>
        <p:spPr>
          <a:xfrm>
            <a:off x="7061200" y="5090161"/>
            <a:ext cx="1584960" cy="111323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83932E-5311-8047-BD8E-E27831604C01}"/>
              </a:ext>
            </a:extLst>
          </p:cNvPr>
          <p:cNvSpPr/>
          <p:nvPr/>
        </p:nvSpPr>
        <p:spPr>
          <a:xfrm>
            <a:off x="6847840" y="843936"/>
            <a:ext cx="3281680" cy="332166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1D32CF3-7C62-C640-BAEF-FD1F32C895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0541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0A41BF1-EF88-F942-8F34-C51C0192B00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93EDDCD-EFF7-8841-9A83-48F0D6E179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2757" y="745446"/>
            <a:ext cx="6200671" cy="5933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AD1CD8BB-CE1D-434B-B705-E78CAD5A1F8F}"/>
              </a:ext>
            </a:extLst>
          </p:cNvPr>
          <p:cNvSpPr txBox="1">
            <a:spLocks/>
          </p:cNvSpPr>
          <p:nvPr/>
        </p:nvSpPr>
        <p:spPr>
          <a:xfrm>
            <a:off x="709166" y="90339"/>
            <a:ext cx="10854791" cy="1310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sz="3200" b="1" dirty="0"/>
              <a:t>Title, </a:t>
            </a:r>
            <a:r>
              <a:rPr lang="de-CH" sz="3200" b="1" dirty="0" err="1"/>
              <a:t>description</a:t>
            </a:r>
            <a:r>
              <a:rPr lang="de-CH" sz="3200" b="1" dirty="0"/>
              <a:t> </a:t>
            </a:r>
            <a:r>
              <a:rPr lang="de-CH" sz="3200" b="1" dirty="0" err="1"/>
              <a:t>and</a:t>
            </a:r>
            <a:r>
              <a:rPr lang="de-CH" sz="3200" b="1" dirty="0"/>
              <a:t> tags on YouTube</a:t>
            </a:r>
            <a:br>
              <a:rPr lang="de-CH" sz="3200" b="1" dirty="0"/>
            </a:br>
            <a:endParaRPr lang="de-CH" sz="3200" b="1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26D7A3F-103E-5F4F-A0BB-57F3D5F978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2907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AD1CD8BB-CE1D-434B-B705-E78CAD5A1F8F}"/>
              </a:ext>
            </a:extLst>
          </p:cNvPr>
          <p:cNvSpPr txBox="1">
            <a:spLocks/>
          </p:cNvSpPr>
          <p:nvPr/>
        </p:nvSpPr>
        <p:spPr>
          <a:xfrm>
            <a:off x="709166" y="442031"/>
            <a:ext cx="10854791" cy="1310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CH" sz="3200" b="1" dirty="0"/>
              <a:t>Thank you for </a:t>
            </a:r>
            <a:r>
              <a:rPr lang="de-CH" sz="3200" b="1" dirty="0" err="1"/>
              <a:t>your</a:t>
            </a:r>
            <a:r>
              <a:rPr lang="de-CH" sz="3200" b="1" dirty="0"/>
              <a:t> </a:t>
            </a:r>
            <a:r>
              <a:rPr lang="de-CH" sz="3200" b="1" dirty="0" err="1"/>
              <a:t>participation</a:t>
            </a:r>
            <a:br>
              <a:rPr lang="de-CH" sz="3200" b="1" dirty="0"/>
            </a:br>
            <a:endParaRPr lang="de-CH" sz="3200" b="1" dirty="0"/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7C376B71-5C95-3040-8AD9-904DF7CF8610}"/>
              </a:ext>
            </a:extLst>
          </p:cNvPr>
          <p:cNvGrpSpPr/>
          <p:nvPr/>
        </p:nvGrpSpPr>
        <p:grpSpPr>
          <a:xfrm>
            <a:off x="449268" y="3158247"/>
            <a:ext cx="5332230" cy="3400338"/>
            <a:chOff x="449267" y="994260"/>
            <a:chExt cx="8379478" cy="4785687"/>
          </a:xfrm>
        </p:grpSpPr>
        <p:pic>
          <p:nvPicPr>
            <p:cNvPr id="11" name="Grafik 10" descr="https://fibl.fibl.org/Vorlagen/Logos/PNG/FiBL.png">
              <a:extLst>
                <a:ext uri="{FF2B5EF4-FFF2-40B4-BE49-F238E27FC236}">
                  <a16:creationId xmlns:a16="http://schemas.microsoft.com/office/drawing/2014/main" id="{BA92C8D4-292A-8C4D-9F0D-60FB175F5EBD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6662" y="2556695"/>
              <a:ext cx="1422510" cy="4902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Bild 1" descr="BES BA Logo mit Farbe">
              <a:extLst>
                <a:ext uri="{FF2B5EF4-FFF2-40B4-BE49-F238E27FC236}">
                  <a16:creationId xmlns:a16="http://schemas.microsoft.com/office/drawing/2014/main" id="{2A7AABBF-F19B-9A4E-934A-6879E78C62D1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8601" y="3376758"/>
              <a:ext cx="879088" cy="10975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Picture 27">
              <a:extLst>
                <a:ext uri="{FF2B5EF4-FFF2-40B4-BE49-F238E27FC236}">
                  <a16:creationId xmlns:a16="http://schemas.microsoft.com/office/drawing/2014/main" id="{DFC58F96-9DBF-C04A-A0CA-E0282B6478F2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8745" y="4699947"/>
              <a:ext cx="1080000" cy="1080000"/>
            </a:xfrm>
            <a:prstGeom prst="rect">
              <a:avLst/>
            </a:prstGeom>
            <a:noFill/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BC2DAC11-4613-F443-B9B0-4D21BEB2C416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7068" y="2473818"/>
              <a:ext cx="1653332" cy="5731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Picture 2" descr="Donau Soja Logo">
              <a:extLst>
                <a:ext uri="{FF2B5EF4-FFF2-40B4-BE49-F238E27FC236}">
                  <a16:creationId xmlns:a16="http://schemas.microsoft.com/office/drawing/2014/main" id="{C4711A2B-2CB1-D04A-99E9-C4B59D3BDC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1726" y="1286651"/>
              <a:ext cx="1611762" cy="840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" descr="cid:image001.png@01CE2A22.73B7C0C0">
              <a:extLst>
                <a:ext uri="{FF2B5EF4-FFF2-40B4-BE49-F238E27FC236}">
                  <a16:creationId xmlns:a16="http://schemas.microsoft.com/office/drawing/2014/main" id="{0B56B568-DFE9-1140-8110-5E82A6CE7F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401" y="4822254"/>
              <a:ext cx="916241" cy="87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56">
              <a:extLst>
                <a:ext uri="{FF2B5EF4-FFF2-40B4-BE49-F238E27FC236}">
                  <a16:creationId xmlns:a16="http://schemas.microsoft.com/office/drawing/2014/main" id="{83E341F1-57D5-CB4E-B6FF-0FE1CF00AA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5276" y="4870961"/>
              <a:ext cx="1875392" cy="71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1">
              <a:extLst>
                <a:ext uri="{FF2B5EF4-FFF2-40B4-BE49-F238E27FC236}">
                  <a16:creationId xmlns:a16="http://schemas.microsoft.com/office/drawing/2014/main" id="{FBDDCDDE-30E4-C140-B86A-7EFC29445E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41"/>
            <a:stretch/>
          </p:blipFill>
          <p:spPr>
            <a:xfrm>
              <a:off x="5047966" y="994260"/>
              <a:ext cx="1263050" cy="1296085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81F27D17-5F8F-9C4E-82D5-20F05E23E0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0401" y="3377513"/>
              <a:ext cx="1143000" cy="1185306"/>
            </a:xfrm>
            <a:prstGeom prst="rect">
              <a:avLst/>
            </a:prstGeom>
            <a:noFill/>
          </p:spPr>
        </p:pic>
        <p:pic>
          <p:nvPicPr>
            <p:cNvPr id="20" name="Bildplatzhalter 6">
              <a:extLst>
                <a:ext uri="{FF2B5EF4-FFF2-40B4-BE49-F238E27FC236}">
                  <a16:creationId xmlns:a16="http://schemas.microsoft.com/office/drawing/2014/main" id="{E5FED3B5-9AF2-FD4E-BD6B-C1F9D9B720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8" r="748"/>
            <a:stretch>
              <a:fillRect/>
            </a:stretch>
          </p:blipFill>
          <p:spPr>
            <a:xfrm>
              <a:off x="1967966" y="4935610"/>
              <a:ext cx="1162800" cy="648000"/>
            </a:xfrm>
            <a:prstGeom prst="rect">
              <a:avLst/>
            </a:prstGeom>
          </p:spPr>
        </p:pic>
        <p:pic>
          <p:nvPicPr>
            <p:cNvPr id="21" name="Picture 3">
              <a:extLst>
                <a:ext uri="{FF2B5EF4-FFF2-40B4-BE49-F238E27FC236}">
                  <a16:creationId xmlns:a16="http://schemas.microsoft.com/office/drawing/2014/main" id="{191E8E18-60C2-0441-AD45-8EF8DC5F6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15834" y="3457892"/>
              <a:ext cx="1038878" cy="854561"/>
            </a:xfrm>
            <a:prstGeom prst="rect">
              <a:avLst/>
            </a:prstGeom>
          </p:spPr>
        </p:pic>
        <p:pic>
          <p:nvPicPr>
            <p:cNvPr id="22" name="Picture 4" descr="https://www.thuenen.de/fileadmin/templates/img/logo.png">
              <a:extLst>
                <a:ext uri="{FF2B5EF4-FFF2-40B4-BE49-F238E27FC236}">
                  <a16:creationId xmlns:a16="http://schemas.microsoft.com/office/drawing/2014/main" id="{7561E0BE-C6F6-7F4E-A4CC-9CB11FA39F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646" y="1385128"/>
              <a:ext cx="1876425" cy="5143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6" descr="Image result for The Circa Group Europe Limited">
              <a:extLst>
                <a:ext uri="{FF2B5EF4-FFF2-40B4-BE49-F238E27FC236}">
                  <a16:creationId xmlns:a16="http://schemas.microsoft.com/office/drawing/2014/main" id="{03909041-0589-5A4C-8D4E-833059A5C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9541" y="1186917"/>
              <a:ext cx="1242254" cy="1040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8" descr="http://www.ltz-bw.de/pb/site/pbs-bw-new/get/1817130/ltz-kopf-logo-neu-12-2014.PNG">
              <a:extLst>
                <a:ext uri="{FF2B5EF4-FFF2-40B4-BE49-F238E27FC236}">
                  <a16:creationId xmlns:a16="http://schemas.microsoft.com/office/drawing/2014/main" id="{9482593E-A012-6540-AEAD-B25395346E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67" y="2473818"/>
              <a:ext cx="4453993" cy="57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0" descr="Image result for THESGI Farmers' Cooperative of Thessaly">
              <a:extLst>
                <a:ext uri="{FF2B5EF4-FFF2-40B4-BE49-F238E27FC236}">
                  <a16:creationId xmlns:a16="http://schemas.microsoft.com/office/drawing/2014/main" id="{14F70094-C872-6D44-8190-74EC66F6C4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7805" y="3497008"/>
              <a:ext cx="1666121" cy="7763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12" descr="Image result for NIREUS Aquaculture">
              <a:extLst>
                <a:ext uri="{FF2B5EF4-FFF2-40B4-BE49-F238E27FC236}">
                  <a16:creationId xmlns:a16="http://schemas.microsoft.com/office/drawing/2014/main" id="{99BFD02D-3E4B-0242-ADCF-67CDA63C83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41540" y="3332546"/>
              <a:ext cx="1080120" cy="11052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0" descr="Related image">
              <a:extLst>
                <a:ext uri="{FF2B5EF4-FFF2-40B4-BE49-F238E27FC236}">
                  <a16:creationId xmlns:a16="http://schemas.microsoft.com/office/drawing/2014/main" id="{2EFA5E6A-97D9-BF43-995F-CEB5F552AEE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8249" y="4777182"/>
              <a:ext cx="1981406" cy="10027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9803F9EA-F91C-B649-9AF4-7BC189878A1C}"/>
              </a:ext>
            </a:extLst>
          </p:cNvPr>
          <p:cNvGrpSpPr/>
          <p:nvPr/>
        </p:nvGrpSpPr>
        <p:grpSpPr>
          <a:xfrm>
            <a:off x="6126683" y="3297155"/>
            <a:ext cx="5580547" cy="3313189"/>
            <a:chOff x="553419" y="1222372"/>
            <a:chExt cx="8361981" cy="4671289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F24424B8-FE21-704C-AB38-6CBA3204A3E1}"/>
                </a:ext>
              </a:extLst>
            </p:cNvPr>
            <p:cNvPicPr/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761579" y="1513993"/>
              <a:ext cx="1934528" cy="840423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0" name="Grafik 29" descr="https://fibl.fibl.org/Vorlagen/Logos/PNG/FiBL.png">
              <a:extLst>
                <a:ext uri="{FF2B5EF4-FFF2-40B4-BE49-F238E27FC236}">
                  <a16:creationId xmlns:a16="http://schemas.microsoft.com/office/drawing/2014/main" id="{83F88480-5AA2-F243-B9BD-DF9A2BF659F6}"/>
                </a:ext>
              </a:extLst>
            </p:cNvPr>
            <p:cNvPicPr/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21" y="4926646"/>
              <a:ext cx="1526533" cy="6317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Bild 1" descr="BES BA Logo mit Farbe">
              <a:extLst>
                <a:ext uri="{FF2B5EF4-FFF2-40B4-BE49-F238E27FC236}">
                  <a16:creationId xmlns:a16="http://schemas.microsoft.com/office/drawing/2014/main" id="{2331C1FF-BE46-5F4B-BADE-87C2CB65720D}"/>
                </a:ext>
              </a:extLst>
            </p:cNvPr>
            <p:cNvPicPr/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159" y="1222372"/>
              <a:ext cx="1040399" cy="14370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Picture 27">
              <a:extLst>
                <a:ext uri="{FF2B5EF4-FFF2-40B4-BE49-F238E27FC236}">
                  <a16:creationId xmlns:a16="http://schemas.microsoft.com/office/drawing/2014/main" id="{AE25646C-FE1C-D44E-9509-E39321CE9130}"/>
                </a:ext>
              </a:extLst>
            </p:cNvPr>
            <p:cNvPicPr/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3882" y="3043162"/>
              <a:ext cx="1300162" cy="1286340"/>
            </a:xfrm>
            <a:prstGeom prst="rect">
              <a:avLst/>
            </a:prstGeom>
            <a:noFill/>
          </p:spPr>
        </p:pic>
        <p:pic>
          <p:nvPicPr>
            <p:cNvPr id="33" name="Grafik 32" descr="logo">
              <a:extLst>
                <a:ext uri="{FF2B5EF4-FFF2-40B4-BE49-F238E27FC236}">
                  <a16:creationId xmlns:a16="http://schemas.microsoft.com/office/drawing/2014/main" id="{7F2AB596-3F9C-6F48-B575-0FA7D379F847}"/>
                </a:ext>
              </a:extLst>
            </p:cNvPr>
            <p:cNvPicPr/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2267" y="1361152"/>
              <a:ext cx="1298374" cy="1210245"/>
            </a:xfrm>
            <a:prstGeom prst="rect">
              <a:avLst/>
            </a:prstGeom>
            <a:noFill/>
          </p:spPr>
        </p:pic>
        <p:pic>
          <p:nvPicPr>
            <p:cNvPr id="34" name="Bild 1" descr="P:\0010-Allgemein\0016-Projekte\03-DemoNetErBo\09_Öffentlichkeitsarbeit\DemoNet_Vorlagen\Logo DemoNet ErBo\Logo DemoNet ErBo 4c.jpg">
              <a:extLst>
                <a:ext uri="{FF2B5EF4-FFF2-40B4-BE49-F238E27FC236}">
                  <a16:creationId xmlns:a16="http://schemas.microsoft.com/office/drawing/2014/main" id="{603D22DB-E5B8-6B47-93B4-C50EBF2F6585}"/>
                </a:ext>
              </a:extLst>
            </p:cNvPr>
            <p:cNvPicPr/>
            <p:nvPr/>
          </p:nvPicPr>
          <p:blipFill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2307" y="3175718"/>
              <a:ext cx="2087880" cy="91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Grafik 34">
              <a:extLst>
                <a:ext uri="{FF2B5EF4-FFF2-40B4-BE49-F238E27FC236}">
                  <a16:creationId xmlns:a16="http://schemas.microsoft.com/office/drawing/2014/main" id="{B90B1CBE-65DD-F445-9DB7-CDA23ECCE2DE}"/>
                </a:ext>
              </a:extLst>
            </p:cNvPr>
            <p:cNvPicPr/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0673" y="4889500"/>
              <a:ext cx="2094228" cy="70603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6" name="Group 12">
              <a:extLst>
                <a:ext uri="{FF2B5EF4-FFF2-40B4-BE49-F238E27FC236}">
                  <a16:creationId xmlns:a16="http://schemas.microsoft.com/office/drawing/2014/main" id="{B4200323-FFDB-BD4D-9A24-B00CA516EF5C}"/>
                </a:ext>
              </a:extLst>
            </p:cNvPr>
            <p:cNvGrpSpPr/>
            <p:nvPr/>
          </p:nvGrpSpPr>
          <p:grpSpPr>
            <a:xfrm>
              <a:off x="7578131" y="1290317"/>
              <a:ext cx="1337269" cy="1249999"/>
              <a:chOff x="0" y="0"/>
              <a:chExt cx="887375" cy="778717"/>
            </a:xfrm>
          </p:grpSpPr>
          <p:pic>
            <p:nvPicPr>
              <p:cNvPr id="43" name="Picture 22">
                <a:extLst>
                  <a:ext uri="{FF2B5EF4-FFF2-40B4-BE49-F238E27FC236}">
                    <a16:creationId xmlns:a16="http://schemas.microsoft.com/office/drawing/2014/main" id="{38F11F1D-437E-F74F-964D-78D5C02102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887375" cy="778717"/>
              </a:xfrm>
              <a:prstGeom prst="rect">
                <a:avLst/>
              </a:prstGeom>
            </p:spPr>
          </p:pic>
          <p:pic>
            <p:nvPicPr>
              <p:cNvPr id="44" name="Picture 24">
                <a:extLst>
                  <a:ext uri="{FF2B5EF4-FFF2-40B4-BE49-F238E27FC236}">
                    <a16:creationId xmlns:a16="http://schemas.microsoft.com/office/drawing/2014/main" id="{A8D61880-DDC0-004B-8AF9-CCE24EBD1F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8676" y="339373"/>
                <a:ext cx="102679" cy="107315"/>
              </a:xfrm>
              <a:prstGeom prst="rect">
                <a:avLst/>
              </a:prstGeom>
            </p:spPr>
          </p:pic>
        </p:grpSp>
        <p:pic>
          <p:nvPicPr>
            <p:cNvPr id="37" name="Picture 1" descr="C:\Documents and Settings\Ann Steele\My Documents\Primary Producers Work Stream\Cost Reduction &amp; Mitigation\WFP Logo Final.jpg">
              <a:extLst>
                <a:ext uri="{FF2B5EF4-FFF2-40B4-BE49-F238E27FC236}">
                  <a16:creationId xmlns:a16="http://schemas.microsoft.com/office/drawing/2014/main" id="{89BCEA83-C79D-F745-8B18-03CA25929C66}"/>
                </a:ext>
              </a:extLst>
            </p:cNvPr>
            <p:cNvPicPr/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1073" y="1341435"/>
              <a:ext cx="1179199" cy="1198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2" descr="Donau Soja Logo">
              <a:extLst>
                <a:ext uri="{FF2B5EF4-FFF2-40B4-BE49-F238E27FC236}">
                  <a16:creationId xmlns:a16="http://schemas.microsoft.com/office/drawing/2014/main" id="{8864A3BE-216E-4D47-88B9-7ECA0DD8B8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419" y="4708355"/>
              <a:ext cx="1875848" cy="978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3">
              <a:extLst>
                <a:ext uri="{FF2B5EF4-FFF2-40B4-BE49-F238E27FC236}">
                  <a16:creationId xmlns:a16="http://schemas.microsoft.com/office/drawing/2014/main" id="{3A9530FC-1D89-8647-9497-89399382A5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28187" y="3284641"/>
              <a:ext cx="1038878" cy="854561"/>
            </a:xfrm>
            <a:prstGeom prst="rect">
              <a:avLst/>
            </a:prstGeom>
          </p:spPr>
        </p:pic>
        <p:pic>
          <p:nvPicPr>
            <p:cNvPr id="40" name="Picture 1" descr="cid:image001.png@01CE2A22.73B7C0C0">
              <a:extLst>
                <a:ext uri="{FF2B5EF4-FFF2-40B4-BE49-F238E27FC236}">
                  <a16:creationId xmlns:a16="http://schemas.microsoft.com/office/drawing/2014/main" id="{6D829DB4-5C6F-934E-9282-F7384F2608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609" y="3214771"/>
              <a:ext cx="916241" cy="87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11">
              <a:extLst>
                <a:ext uri="{FF2B5EF4-FFF2-40B4-BE49-F238E27FC236}">
                  <a16:creationId xmlns:a16="http://schemas.microsoft.com/office/drawing/2014/main" id="{D62B9619-A437-8B46-88E8-D8E84D432F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41"/>
            <a:stretch/>
          </p:blipFill>
          <p:spPr>
            <a:xfrm>
              <a:off x="7490874" y="3214771"/>
              <a:ext cx="1263050" cy="1296085"/>
            </a:xfrm>
            <a:prstGeom prst="rect">
              <a:avLst/>
            </a:prstGeom>
          </p:spPr>
        </p:pic>
        <p:pic>
          <p:nvPicPr>
            <p:cNvPr id="42" name="Grafik 41">
              <a:extLst>
                <a:ext uri="{FF2B5EF4-FFF2-40B4-BE49-F238E27FC236}">
                  <a16:creationId xmlns:a16="http://schemas.microsoft.com/office/drawing/2014/main" id="{769ED14A-A745-334B-9E66-A61BD45229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18143" y="4708355"/>
              <a:ext cx="1143000" cy="1185306"/>
            </a:xfrm>
            <a:prstGeom prst="rect">
              <a:avLst/>
            </a:prstGeom>
            <a:noFill/>
          </p:spPr>
        </p:pic>
      </p:grpSp>
      <p:sp>
        <p:nvSpPr>
          <p:cNvPr id="45" name="Titel 1">
            <a:extLst>
              <a:ext uri="{FF2B5EF4-FFF2-40B4-BE49-F238E27FC236}">
                <a16:creationId xmlns:a16="http://schemas.microsoft.com/office/drawing/2014/main" id="{BE04CC30-43B8-6B43-AA14-7D5728C12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5849" y="2547100"/>
            <a:ext cx="7887600" cy="843361"/>
          </a:xfrm>
        </p:spPr>
        <p:txBody>
          <a:bodyPr>
            <a:noAutofit/>
          </a:bodyPr>
          <a:lstStyle/>
          <a:p>
            <a:r>
              <a:rPr lang="en-GB" altLang="zh-CN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Actor Groups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Titel 1">
            <a:extLst>
              <a:ext uri="{FF2B5EF4-FFF2-40B4-BE49-F238E27FC236}">
                <a16:creationId xmlns:a16="http://schemas.microsoft.com/office/drawing/2014/main" id="{2A161A61-9534-E04B-A05E-553E79801BA7}"/>
              </a:ext>
            </a:extLst>
          </p:cNvPr>
          <p:cNvSpPr txBox="1">
            <a:spLocks/>
          </p:cNvSpPr>
          <p:nvPr/>
        </p:nvSpPr>
        <p:spPr>
          <a:xfrm>
            <a:off x="389523" y="2566726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zh-CN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Consortium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7" name="Grafik 46">
            <a:extLst>
              <a:ext uri="{FF2B5EF4-FFF2-40B4-BE49-F238E27FC236}">
                <a16:creationId xmlns:a16="http://schemas.microsoft.com/office/drawing/2014/main" id="{A161514F-9CFE-9747-B499-7707BC41A18C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8104" y="1298973"/>
            <a:ext cx="2175003" cy="1115496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AADAECE7-ADA9-EF49-BED5-D50C4AFB8E17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2196" y="1502000"/>
            <a:ext cx="2320809" cy="858482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57AF6FC7-93E9-EA41-9098-F462F5D58776}"/>
              </a:ext>
            </a:extLst>
          </p:cNvPr>
          <p:cNvSpPr/>
          <p:nvPr/>
        </p:nvSpPr>
        <p:spPr>
          <a:xfrm>
            <a:off x="7328206" y="1651157"/>
            <a:ext cx="30060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33"/>
              </a:rPr>
              <a:t>www.legumestranslated.eu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3584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fik 48">
            <a:extLst>
              <a:ext uri="{FF2B5EF4-FFF2-40B4-BE49-F238E27FC236}">
                <a16:creationId xmlns:a16="http://schemas.microsoft.com/office/drawing/2014/main" id="{E574CFC4-0087-B649-A3E9-D628E19AC14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2687" y="3040514"/>
            <a:ext cx="2697321" cy="1514028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F0CB6904-5C59-7B45-B5E5-AAFFE1F527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8552" y="3037671"/>
            <a:ext cx="2667786" cy="1497449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E4E939AC-E04F-2746-BD20-5716DC426F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765" y="1047709"/>
            <a:ext cx="2707802" cy="1526349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86600CE4-0111-6A41-89A4-B7DA90FD00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9900" y="3081814"/>
            <a:ext cx="2694161" cy="1504912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1DE8EE54-3A7A-3744-BDD2-F988E7F4B27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9017" y="1081796"/>
            <a:ext cx="2670810" cy="1492262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6DD20226-F649-7B42-A4F9-F9D91F666A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7950" y="1052106"/>
            <a:ext cx="2656291" cy="1471047"/>
          </a:xfrm>
          <a:prstGeom prst="rect">
            <a:avLst/>
          </a:prstGeom>
        </p:spPr>
      </p:pic>
      <p:sp>
        <p:nvSpPr>
          <p:cNvPr id="29" name="Titel 1">
            <a:extLst>
              <a:ext uri="{FF2B5EF4-FFF2-40B4-BE49-F238E27FC236}">
                <a16:creationId xmlns:a16="http://schemas.microsoft.com/office/drawing/2014/main" id="{BC548BD2-3F94-7647-AE1F-5E86316A74C2}"/>
              </a:ext>
            </a:extLst>
          </p:cNvPr>
          <p:cNvSpPr txBox="1">
            <a:spLocks/>
          </p:cNvSpPr>
          <p:nvPr/>
        </p:nvSpPr>
        <p:spPr>
          <a:xfrm>
            <a:off x="1769260" y="180566"/>
            <a:ext cx="8607425" cy="7175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CH" b="1" dirty="0" err="1"/>
              <a:t>Video</a:t>
            </a:r>
            <a:r>
              <a:rPr lang="fr-CH" b="1" dirty="0"/>
              <a:t> applications in agriculture</a:t>
            </a:r>
          </a:p>
        </p:txBody>
      </p:sp>
      <p:pic>
        <p:nvPicPr>
          <p:cNvPr id="31" name="Grafik 30">
            <a:extLst>
              <a:ext uri="{FF2B5EF4-FFF2-40B4-BE49-F238E27FC236}">
                <a16:creationId xmlns:a16="http://schemas.microsoft.com/office/drawing/2014/main" id="{A0601098-298B-4B42-B7A4-A4C11951696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73FA98AD-E19C-EE49-A233-A507676ADED1}"/>
              </a:ext>
            </a:extLst>
          </p:cNvPr>
          <p:cNvGrpSpPr/>
          <p:nvPr/>
        </p:nvGrpSpPr>
        <p:grpSpPr>
          <a:xfrm>
            <a:off x="1779899" y="1064409"/>
            <a:ext cx="8790630" cy="5636038"/>
            <a:chOff x="1779899" y="1064409"/>
            <a:chExt cx="8790630" cy="5636038"/>
          </a:xfrm>
        </p:grpSpPr>
        <p:pic>
          <p:nvPicPr>
            <p:cNvPr id="2" name="Grafik 1">
              <a:extLst>
                <a:ext uri="{FF2B5EF4-FFF2-40B4-BE49-F238E27FC236}">
                  <a16:creationId xmlns:a16="http://schemas.microsoft.com/office/drawing/2014/main" id="{61A5AC96-C2C2-2649-8293-CA84DB018C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82687" y="5096786"/>
              <a:ext cx="2666831" cy="1519643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2DCC01C0-52F7-104A-80AD-D536E8B2FDC0}"/>
                </a:ext>
              </a:extLst>
            </p:cNvPr>
            <p:cNvSpPr txBox="1"/>
            <p:nvPr/>
          </p:nvSpPr>
          <p:spPr>
            <a:xfrm>
              <a:off x="1852729" y="2239838"/>
              <a:ext cx="2672652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marL="342900" indent="-342900" algn="ctr">
                <a:buAutoNum type="arabicParenR"/>
              </a:pPr>
              <a:r>
                <a:rPr lang="de-CH" sz="1400" dirty="0" err="1"/>
                <a:t>Machine</a:t>
              </a:r>
              <a:r>
                <a:rPr lang="de-CH" sz="1400" dirty="0"/>
                <a:t> </a:t>
              </a:r>
              <a:r>
                <a:rPr lang="de-CH" sz="1400" dirty="0" err="1"/>
                <a:t>demo</a:t>
              </a:r>
              <a:endParaRPr lang="de-CH" sz="1400" dirty="0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D03C0587-6EA6-AD44-80E3-68CDCE2B509C}"/>
                </a:ext>
              </a:extLst>
            </p:cNvPr>
            <p:cNvSpPr txBox="1"/>
            <p:nvPr/>
          </p:nvSpPr>
          <p:spPr>
            <a:xfrm>
              <a:off x="7907950" y="2229298"/>
              <a:ext cx="2662579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/>
                <a:t>3) Tutorial (</a:t>
              </a:r>
              <a:r>
                <a:rPr lang="de-CH" sz="1400" dirty="0" err="1"/>
                <a:t>field</a:t>
              </a:r>
              <a:r>
                <a:rPr lang="de-CH" sz="1400" dirty="0"/>
                <a:t>)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ED64E2A7-3E62-DB4C-8B1A-1CC834933C1E}"/>
                </a:ext>
              </a:extLst>
            </p:cNvPr>
            <p:cNvSpPr txBox="1"/>
            <p:nvPr/>
          </p:nvSpPr>
          <p:spPr>
            <a:xfrm>
              <a:off x="4869951" y="4300497"/>
              <a:ext cx="2656388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/>
                <a:t>5) Events</a:t>
              </a:r>
            </a:p>
          </p:txBody>
        </p:sp>
        <p:pic>
          <p:nvPicPr>
            <p:cNvPr id="10" name="Picture 13">
              <a:extLst>
                <a:ext uri="{FF2B5EF4-FFF2-40B4-BE49-F238E27FC236}">
                  <a16:creationId xmlns:a16="http://schemas.microsoft.com/office/drawing/2014/main" id="{82D3FE59-3BD7-3D45-BA03-F35BC1923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854464" y="5152633"/>
              <a:ext cx="2652072" cy="1547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265501E0-381D-CB4A-86EB-E6817F68151D}"/>
                </a:ext>
              </a:extLst>
            </p:cNvPr>
            <p:cNvSpPr txBox="1"/>
            <p:nvPr/>
          </p:nvSpPr>
          <p:spPr>
            <a:xfrm>
              <a:off x="4854464" y="6338889"/>
              <a:ext cx="2652072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/>
                <a:t>8) Online-texts, </a:t>
              </a:r>
              <a:r>
                <a:rPr lang="de-CH" sz="1400" dirty="0" err="1"/>
                <a:t>webinars</a:t>
              </a:r>
              <a:endParaRPr lang="de-CH" sz="1400" dirty="0"/>
            </a:p>
          </p:txBody>
        </p:sp>
        <p:pic>
          <p:nvPicPr>
            <p:cNvPr id="12" name="Picture 6" descr="C:\Users\thomas.alfoeldi\Desktop\images.jpg">
              <a:hlinkClick r:id="rId11"/>
              <a:extLst>
                <a:ext uri="{FF2B5EF4-FFF2-40B4-BE49-F238E27FC236}">
                  <a16:creationId xmlns:a16="http://schemas.microsoft.com/office/drawing/2014/main" id="{293BEAF3-FB5E-6442-8CFF-DDD6F6A294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7048" y="3421990"/>
              <a:ext cx="573593" cy="6170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C:\Users\thomas.alfoeldi\Desktop\images.jpg">
              <a:hlinkClick r:id="rId14"/>
              <a:extLst>
                <a:ext uri="{FF2B5EF4-FFF2-40B4-BE49-F238E27FC236}">
                  <a16:creationId xmlns:a16="http://schemas.microsoft.com/office/drawing/2014/main" id="{46EB03FD-68D7-A14D-9158-68E2D600D1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485" y="5505206"/>
              <a:ext cx="573593" cy="6170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 descr="C:\Users\thomas.alfoeldi\Desktop\images.jpg">
              <a:hlinkClick r:id="rId15"/>
              <a:extLst>
                <a:ext uri="{FF2B5EF4-FFF2-40B4-BE49-F238E27FC236}">
                  <a16:creationId xmlns:a16="http://schemas.microsoft.com/office/drawing/2014/main" id="{678625F9-32CE-C04D-ABD0-37A8BA751D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1248" y="1410155"/>
              <a:ext cx="573593" cy="6170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6" descr="C:\Users\thomas.alfoeldi\Desktop\images.jpg">
              <a:hlinkClick r:id="rId16"/>
              <a:extLst>
                <a:ext uri="{FF2B5EF4-FFF2-40B4-BE49-F238E27FC236}">
                  <a16:creationId xmlns:a16="http://schemas.microsoft.com/office/drawing/2014/main" id="{40BC71FA-42B7-7A44-A019-5248E70E87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16067" y="1312380"/>
              <a:ext cx="573593" cy="6170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9C3368FA-62E1-1048-A124-5BF7F76589C8}"/>
                </a:ext>
              </a:extLst>
            </p:cNvPr>
            <p:cNvSpPr txBox="1"/>
            <p:nvPr/>
          </p:nvSpPr>
          <p:spPr>
            <a:xfrm>
              <a:off x="1779899" y="4300497"/>
              <a:ext cx="2694163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/>
                <a:t>4) </a:t>
              </a:r>
              <a:r>
                <a:rPr lang="de-CH" sz="1400" dirty="0" err="1"/>
                <a:t>Tutorials</a:t>
              </a:r>
              <a:r>
                <a:rPr lang="de-CH" sz="1400" dirty="0"/>
                <a:t> (</a:t>
              </a:r>
              <a:r>
                <a:rPr lang="de-CH" sz="1400" dirty="0" err="1"/>
                <a:t>studio</a:t>
              </a:r>
              <a:r>
                <a:rPr lang="de-CH" sz="1400" dirty="0"/>
                <a:t>)</a:t>
              </a:r>
            </a:p>
          </p:txBody>
        </p:sp>
        <p:pic>
          <p:nvPicPr>
            <p:cNvPr id="18" name="Picture 6" descr="C:\Users\thomas.alfoeldi\Desktop\images.jpg">
              <a:hlinkClick r:id="rId17"/>
              <a:extLst>
                <a:ext uri="{FF2B5EF4-FFF2-40B4-BE49-F238E27FC236}">
                  <a16:creationId xmlns:a16="http://schemas.microsoft.com/office/drawing/2014/main" id="{C6A490F3-9C3C-6745-B91A-81E4293180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4841" y="3441431"/>
              <a:ext cx="573593" cy="6170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EEC92C66-4E1B-3B4F-A0B7-B3D51EEEB13C}"/>
                </a:ext>
              </a:extLst>
            </p:cNvPr>
            <p:cNvSpPr txBox="1"/>
            <p:nvPr/>
          </p:nvSpPr>
          <p:spPr>
            <a:xfrm>
              <a:off x="4874265" y="2244494"/>
              <a:ext cx="2696301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/>
                <a:t>2) Practice Innovation</a:t>
              </a:r>
            </a:p>
          </p:txBody>
        </p:sp>
        <p:pic>
          <p:nvPicPr>
            <p:cNvPr id="21" name="Picture 6" descr="C:\Users\thomas.alfoeldi\Desktop\images.jpg">
              <a:hlinkClick r:id="rId18"/>
              <a:extLst>
                <a:ext uri="{FF2B5EF4-FFF2-40B4-BE49-F238E27FC236}">
                  <a16:creationId xmlns:a16="http://schemas.microsoft.com/office/drawing/2014/main" id="{E739C91E-2CDF-434B-A25F-D3ADB2E3E5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7944" y="1064409"/>
              <a:ext cx="573593" cy="6170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1D7049E4-147B-654C-BA56-16BD07765773}"/>
                </a:ext>
              </a:extLst>
            </p:cNvPr>
            <p:cNvSpPr txBox="1"/>
            <p:nvPr/>
          </p:nvSpPr>
          <p:spPr>
            <a:xfrm>
              <a:off x="7887284" y="4300497"/>
              <a:ext cx="2682564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/>
                <a:t>6) Research </a:t>
              </a:r>
              <a:r>
                <a:rPr lang="de-CH" sz="1400" dirty="0" err="1"/>
                <a:t>projects</a:t>
              </a:r>
              <a:endParaRPr lang="de-CH" sz="1400" dirty="0"/>
            </a:p>
          </p:txBody>
        </p:sp>
        <p:pic>
          <p:nvPicPr>
            <p:cNvPr id="23" name="Picture 6" descr="C:\Users\thomas.alfoeldi\Desktop\images.jpg">
              <a:hlinkClick r:id="rId19"/>
              <a:extLst>
                <a:ext uri="{FF2B5EF4-FFF2-40B4-BE49-F238E27FC236}">
                  <a16:creationId xmlns:a16="http://schemas.microsoft.com/office/drawing/2014/main" id="{06620272-DCF1-4647-BBC5-0A4D07ECA1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7630" y="3383685"/>
              <a:ext cx="573593" cy="6170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1" descr="C:\Users\thomas.alfoeldi\Desktop\Witra_Tagung_Frankfurt\Titelbilder_YouTube_NEU\Folie5.JPG">
              <a:extLst>
                <a:ext uri="{FF2B5EF4-FFF2-40B4-BE49-F238E27FC236}">
                  <a16:creationId xmlns:a16="http://schemas.microsoft.com/office/drawing/2014/main" id="{30345B69-250A-6642-8BC1-62F35F8F84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1483" y="5152633"/>
              <a:ext cx="2662578" cy="154781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7BEC1849-5650-C64B-8640-A489A264DD38}"/>
                </a:ext>
              </a:extLst>
            </p:cNvPr>
            <p:cNvSpPr txBox="1"/>
            <p:nvPr/>
          </p:nvSpPr>
          <p:spPr>
            <a:xfrm>
              <a:off x="1811483" y="6368300"/>
              <a:ext cx="2662578" cy="3077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/>
                <a:t>7) Teaser, Promo</a:t>
              </a:r>
            </a:p>
          </p:txBody>
        </p:sp>
        <p:pic>
          <p:nvPicPr>
            <p:cNvPr id="26" name="Picture 6" descr="C:\Users\thomas.alfoeldi\Desktop\images.jpg">
              <a:hlinkClick r:id="rId21"/>
              <a:extLst>
                <a:ext uri="{FF2B5EF4-FFF2-40B4-BE49-F238E27FC236}">
                  <a16:creationId xmlns:a16="http://schemas.microsoft.com/office/drawing/2014/main" id="{B0B8A3CA-C4F2-FB48-9BEF-ABEB34F50B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7496" y="5467061"/>
              <a:ext cx="573593" cy="6170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1AF8FA57-0F7C-C240-991B-1A3569FC0C71}"/>
                </a:ext>
              </a:extLst>
            </p:cNvPr>
            <p:cNvSpPr txBox="1"/>
            <p:nvPr/>
          </p:nvSpPr>
          <p:spPr>
            <a:xfrm>
              <a:off x="7897444" y="6331935"/>
              <a:ext cx="2652072" cy="3360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CH" sz="1400" dirty="0"/>
                <a:t>9) </a:t>
              </a:r>
              <a:r>
                <a:rPr lang="de-CH" sz="1400" dirty="0" err="1"/>
                <a:t>Animated</a:t>
              </a:r>
              <a:r>
                <a:rPr lang="de-CH" sz="1400" dirty="0"/>
                <a:t> PPT</a:t>
              </a:r>
            </a:p>
          </p:txBody>
        </p:sp>
        <p:pic>
          <p:nvPicPr>
            <p:cNvPr id="33" name="Picture 6" descr="C:\Users\thomas.alfoeldi\Desktop\images.jpg">
              <a:hlinkClick r:id="rId22"/>
              <a:extLst>
                <a:ext uri="{FF2B5EF4-FFF2-40B4-BE49-F238E27FC236}">
                  <a16:creationId xmlns:a16="http://schemas.microsoft.com/office/drawing/2014/main" id="{4CD4E116-0BD5-8344-9455-77D2827F62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16067" y="5505206"/>
              <a:ext cx="573593" cy="61703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6" name="Grafik 35">
            <a:extLst>
              <a:ext uri="{FF2B5EF4-FFF2-40B4-BE49-F238E27FC236}">
                <a16:creationId xmlns:a16="http://schemas.microsoft.com/office/drawing/2014/main" id="{3E37753C-1585-F84C-B535-8727B7B7079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861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74E87268-6F70-5B42-BA98-50E6D5EEBD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  <p:pic>
        <p:nvPicPr>
          <p:cNvPr id="2" name="Bild 2" descr="Folie12.jpg">
            <a:extLst>
              <a:ext uri="{FF2B5EF4-FFF2-40B4-BE49-F238E27FC236}">
                <a16:creationId xmlns:a16="http://schemas.microsoft.com/office/drawing/2014/main" id="{FC8B4F9B-474B-4640-9634-52C1196FCF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806" y="2116032"/>
            <a:ext cx="3205251" cy="2156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Bild 10" descr="Bildschirmfoto 2018-01-03 um 12.27.03.png">
            <a:extLst>
              <a:ext uri="{FF2B5EF4-FFF2-40B4-BE49-F238E27FC236}">
                <a16:creationId xmlns:a16="http://schemas.microsoft.com/office/drawing/2014/main" id="{86F2A346-91CE-574A-BC89-17B3D3463E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0790" y="2933283"/>
            <a:ext cx="3197006" cy="2156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E6B68478-05E7-2B43-9078-DD0EE3B446FE}"/>
              </a:ext>
            </a:extLst>
          </p:cNvPr>
          <p:cNvSpPr/>
          <p:nvPr/>
        </p:nvSpPr>
        <p:spPr>
          <a:xfrm>
            <a:off x="691803" y="1240231"/>
            <a:ext cx="3157144" cy="875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sz="2800" b="1" dirty="0">
                <a:cs typeface="Calibri" panose="020F0502020204030204" pitchFamily="34" charset="0"/>
              </a:rPr>
              <a:t>1 </a:t>
            </a:r>
            <a:r>
              <a:rPr lang="de-CH" sz="1350" b="1" dirty="0" err="1">
                <a:cs typeface="Calibri" panose="020F0502020204030204" pitchFamily="34" charset="0"/>
              </a:rPr>
              <a:t>Pre-Production</a:t>
            </a:r>
            <a:r>
              <a:rPr lang="de-CH" sz="1350" b="1" dirty="0">
                <a:cs typeface="Calibri" panose="020F0502020204030204" pitchFamily="34" charset="0"/>
              </a:rPr>
              <a:t>: </a:t>
            </a:r>
          </a:p>
          <a:p>
            <a:r>
              <a:rPr lang="de-CH" sz="1350" dirty="0" err="1">
                <a:cs typeface="Calibri" panose="020F0502020204030204" pitchFamily="34" charset="0"/>
              </a:rPr>
              <a:t>planning</a:t>
            </a:r>
            <a:r>
              <a:rPr lang="de-CH" sz="1350" dirty="0">
                <a:cs typeface="Calibri" panose="020F0502020204030204" pitchFamily="34" charset="0"/>
              </a:rPr>
              <a:t>, </a:t>
            </a:r>
            <a:r>
              <a:rPr lang="de-CH" sz="1350" dirty="0" err="1">
                <a:cs typeface="Calibri" panose="020F0502020204030204" pitchFamily="34" charset="0"/>
              </a:rPr>
              <a:t>equipment</a:t>
            </a:r>
            <a:endParaRPr lang="de-DE" sz="1350" dirty="0">
              <a:cs typeface="Calibri" panose="020F0502020204030204" pitchFamily="34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550F2F2-B6CC-334B-8745-07CDC3E2FD36}"/>
              </a:ext>
            </a:extLst>
          </p:cNvPr>
          <p:cNvSpPr/>
          <p:nvPr/>
        </p:nvSpPr>
        <p:spPr>
          <a:xfrm>
            <a:off x="4448062" y="2057482"/>
            <a:ext cx="3197006" cy="875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sz="2800" b="1" dirty="0">
                <a:cs typeface="Calibri" panose="020F0502020204030204" pitchFamily="34" charset="0"/>
              </a:rPr>
              <a:t>2 </a:t>
            </a:r>
            <a:r>
              <a:rPr lang="de-CH" sz="1350" b="1" dirty="0" err="1">
                <a:cs typeface="Calibri" panose="020F0502020204030204" pitchFamily="34" charset="0"/>
              </a:rPr>
              <a:t>Production</a:t>
            </a:r>
            <a:r>
              <a:rPr lang="de-CH" sz="1350" b="1" dirty="0">
                <a:cs typeface="Calibri" panose="020F0502020204030204" pitchFamily="34" charset="0"/>
              </a:rPr>
              <a:t>: </a:t>
            </a:r>
          </a:p>
          <a:p>
            <a:r>
              <a:rPr lang="de-CH" sz="1350" dirty="0" err="1">
                <a:cs typeface="Calibri" panose="020F0502020204030204" pitchFamily="34" charset="0"/>
              </a:rPr>
              <a:t>shooting</a:t>
            </a:r>
            <a:endParaRPr lang="de-DE" sz="1350" dirty="0">
              <a:cs typeface="Calibri" panose="020F050202020403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DE7952F-FF69-0F46-96CE-5B2CC2225891}"/>
              </a:ext>
            </a:extLst>
          </p:cNvPr>
          <p:cNvSpPr txBox="1"/>
          <p:nvPr/>
        </p:nvSpPr>
        <p:spPr>
          <a:xfrm>
            <a:off x="8194957" y="3263150"/>
            <a:ext cx="3821714" cy="875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800" b="1" dirty="0">
                <a:cs typeface="Calibri" panose="020F0502020204030204" pitchFamily="34" charset="0"/>
              </a:rPr>
              <a:t>3 </a:t>
            </a:r>
            <a:r>
              <a:rPr lang="de-CH" sz="1350" b="1" dirty="0">
                <a:cs typeface="Calibri" panose="020F0502020204030204" pitchFamily="34" charset="0"/>
              </a:rPr>
              <a:t>Post-</a:t>
            </a:r>
            <a:r>
              <a:rPr lang="de-CH" sz="1350" b="1" dirty="0" err="1">
                <a:cs typeface="Calibri" panose="020F0502020204030204" pitchFamily="34" charset="0"/>
              </a:rPr>
              <a:t>Production</a:t>
            </a:r>
            <a:r>
              <a:rPr lang="de-CH" sz="1350" b="1" dirty="0">
                <a:cs typeface="Calibri" panose="020F0502020204030204" pitchFamily="34" charset="0"/>
              </a:rPr>
              <a:t>: </a:t>
            </a:r>
          </a:p>
          <a:p>
            <a:r>
              <a:rPr lang="de-CH" sz="1350" dirty="0" err="1">
                <a:cs typeface="Calibri" panose="020F0502020204030204" pitchFamily="34" charset="0"/>
              </a:rPr>
              <a:t>editing</a:t>
            </a:r>
            <a:r>
              <a:rPr lang="de-CH" sz="1350" dirty="0">
                <a:cs typeface="Calibri" panose="020F0502020204030204" pitchFamily="34" charset="0"/>
              </a:rPr>
              <a:t>/</a:t>
            </a:r>
            <a:r>
              <a:rPr lang="de-CH" sz="1350" dirty="0" err="1">
                <a:cs typeface="Calibri" panose="020F0502020204030204" pitchFamily="34" charset="0"/>
              </a:rPr>
              <a:t>dissemination</a:t>
            </a:r>
            <a:endParaRPr lang="de-CH" sz="1350" dirty="0">
              <a:cs typeface="Calibri" panose="020F0502020204030204" pitchFamily="34" charset="0"/>
            </a:endParaRP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1617639D-6EE9-D448-8584-0FB42F66E949}"/>
              </a:ext>
            </a:extLst>
          </p:cNvPr>
          <p:cNvSpPr txBox="1">
            <a:spLocks/>
          </p:cNvSpPr>
          <p:nvPr/>
        </p:nvSpPr>
        <p:spPr>
          <a:xfrm>
            <a:off x="616990" y="105262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/>
              <a:t>3 steps of each video production</a:t>
            </a:r>
            <a:endParaRPr lang="de-CH" sz="3600" b="1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19469264-B8B0-1149-945A-50D8946403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4" name="Picture 2" descr="C:\Users\thomas.alfoeldi\Desktop\Alfoeldi_FinalCutScreen.jpg">
            <a:extLst>
              <a:ext uri="{FF2B5EF4-FFF2-40B4-BE49-F238E27FC236}">
                <a16:creationId xmlns:a16="http://schemas.microsoft.com/office/drawing/2014/main" id="{581E1AC8-D451-444E-893A-A3E6804280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46529" y="4138951"/>
            <a:ext cx="3191892" cy="2156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55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A18639-A2D3-B141-8BB9-1CFAC72A5B12}"/>
              </a:ext>
            </a:extLst>
          </p:cNvPr>
          <p:cNvSpPr txBox="1">
            <a:spLocks/>
          </p:cNvSpPr>
          <p:nvPr/>
        </p:nvSpPr>
        <p:spPr>
          <a:xfrm>
            <a:off x="293690" y="217052"/>
            <a:ext cx="11779538" cy="54044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CH" b="1" dirty="0"/>
              <a:t>Smartphone, </a:t>
            </a:r>
            <a:r>
              <a:rPr lang="de-CH" b="1" dirty="0" err="1"/>
              <a:t>VideoCam</a:t>
            </a:r>
            <a:r>
              <a:rPr lang="de-CH" b="1" dirty="0"/>
              <a:t> </a:t>
            </a:r>
            <a:r>
              <a:rPr lang="de-CH" b="1" dirty="0" err="1"/>
              <a:t>or</a:t>
            </a:r>
            <a:r>
              <a:rPr lang="de-CH" b="1" dirty="0"/>
              <a:t> </a:t>
            </a:r>
            <a:r>
              <a:rPr lang="de-CH" b="1" dirty="0" err="1"/>
              <a:t>PhotoCam</a:t>
            </a:r>
            <a:r>
              <a:rPr lang="de-CH" b="1" dirty="0"/>
              <a:t>?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324EC97-6D38-4F4C-9289-9C4F136EFC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5838" y="1157281"/>
            <a:ext cx="1844106" cy="112430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A1F5B7C-C61F-8F4E-BDE2-479B5A36E3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897" y="1338409"/>
            <a:ext cx="2265187" cy="1802061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13A4A60-3708-1A4B-8AE9-1C4FC0AB6B47}"/>
              </a:ext>
            </a:extLst>
          </p:cNvPr>
          <p:cNvSpPr txBox="1"/>
          <p:nvPr/>
        </p:nvSpPr>
        <p:spPr>
          <a:xfrm>
            <a:off x="585897" y="3692703"/>
            <a:ext cx="1771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Smartphone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3FBBBF2-8EAB-9240-B87C-97FDBA2971B7}"/>
              </a:ext>
            </a:extLst>
          </p:cNvPr>
          <p:cNvSpPr txBox="1"/>
          <p:nvPr/>
        </p:nvSpPr>
        <p:spPr>
          <a:xfrm>
            <a:off x="4415838" y="3692703"/>
            <a:ext cx="241925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 err="1"/>
              <a:t>VideoCam</a:t>
            </a:r>
            <a:endParaRPr lang="de-CH" b="1" dirty="0"/>
          </a:p>
          <a:p>
            <a:r>
              <a:rPr lang="de-DE" sz="800" b="1" dirty="0" err="1"/>
              <a:t>From</a:t>
            </a:r>
            <a:r>
              <a:rPr lang="de-DE" sz="800" b="1" dirty="0"/>
              <a:t> 300 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€ </a:t>
            </a:r>
            <a:r>
              <a:rPr lang="de-CH" sz="800" dirty="0"/>
              <a:t>e.g. Sony HDR-CX625 Full HD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6C1C411-4544-9044-A520-67AFDD2023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893" y="2380509"/>
            <a:ext cx="717469" cy="111324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5AF73F6-8D43-5C4A-ACC3-6FF483361C9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1649" y="1502180"/>
            <a:ext cx="1587807" cy="158780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57F5F772-47BA-1348-9319-EA7993341F28}"/>
              </a:ext>
            </a:extLst>
          </p:cNvPr>
          <p:cNvSpPr/>
          <p:nvPr/>
        </p:nvSpPr>
        <p:spPr>
          <a:xfrm>
            <a:off x="7373825" y="1511266"/>
            <a:ext cx="654996" cy="88977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AC91283-5D3F-D64E-955F-9EDD300C9A3C}"/>
              </a:ext>
            </a:extLst>
          </p:cNvPr>
          <p:cNvSpPr/>
          <p:nvPr/>
        </p:nvSpPr>
        <p:spPr>
          <a:xfrm>
            <a:off x="5337891" y="2505061"/>
            <a:ext cx="654996" cy="88977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B975D98-8FD1-3E4F-9953-72121BF0979D}"/>
              </a:ext>
            </a:extLst>
          </p:cNvPr>
          <p:cNvSpPr txBox="1"/>
          <p:nvPr/>
        </p:nvSpPr>
        <p:spPr>
          <a:xfrm>
            <a:off x="585895" y="4234715"/>
            <a:ext cx="2432076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+  </a:t>
            </a:r>
            <a:r>
              <a:rPr lang="de-DE" sz="1400" dirty="0" err="1"/>
              <a:t>Cheap</a:t>
            </a:r>
            <a:r>
              <a:rPr lang="de-DE" sz="1400" dirty="0"/>
              <a:t>, </a:t>
            </a:r>
            <a:r>
              <a:rPr lang="de-DE" sz="1400" dirty="0" err="1"/>
              <a:t>always</a:t>
            </a:r>
            <a:r>
              <a:rPr lang="de-DE" sz="1400" dirty="0"/>
              <a:t> at </a:t>
            </a:r>
            <a:r>
              <a:rPr lang="de-DE" sz="1400" dirty="0" err="1"/>
              <a:t>hand</a:t>
            </a:r>
            <a:endParaRPr lang="de-DE" sz="1400" dirty="0"/>
          </a:p>
          <a:p>
            <a:r>
              <a:rPr lang="de-DE" sz="1400" dirty="0"/>
              <a:t>+  Picture </a:t>
            </a:r>
            <a:r>
              <a:rPr lang="de-DE" sz="1400" dirty="0" err="1"/>
              <a:t>quality</a:t>
            </a:r>
            <a:endParaRPr lang="de-DE" sz="1400" dirty="0"/>
          </a:p>
          <a:p>
            <a:r>
              <a:rPr lang="de-DE" sz="1400" dirty="0"/>
              <a:t>+  Easy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operate</a:t>
            </a:r>
            <a:endParaRPr lang="de-DE" sz="1400" dirty="0"/>
          </a:p>
          <a:p>
            <a:r>
              <a:rPr lang="de-DE" sz="1400" dirty="0"/>
              <a:t>-   </a:t>
            </a:r>
            <a:r>
              <a:rPr lang="de-DE" sz="1400" dirty="0" err="1"/>
              <a:t>External</a:t>
            </a:r>
            <a:r>
              <a:rPr lang="de-DE" sz="1400" dirty="0"/>
              <a:t> </a:t>
            </a:r>
            <a:r>
              <a:rPr lang="de-DE" sz="1400" dirty="0" err="1"/>
              <a:t>mic</a:t>
            </a:r>
            <a:r>
              <a:rPr lang="de-DE" sz="1400" dirty="0"/>
              <a:t> </a:t>
            </a:r>
            <a:r>
              <a:rPr lang="de-DE" sz="1400" dirty="0" err="1"/>
              <a:t>needed</a:t>
            </a:r>
            <a:r>
              <a:rPr lang="de-DE" sz="1400" dirty="0"/>
              <a:t>, </a:t>
            </a:r>
          </a:p>
          <a:p>
            <a:r>
              <a:rPr lang="de-DE" sz="1400" dirty="0"/>
              <a:t>-   Image </a:t>
            </a:r>
            <a:r>
              <a:rPr lang="de-DE" sz="1400" dirty="0" err="1"/>
              <a:t>control</a:t>
            </a:r>
            <a:r>
              <a:rPr lang="de-DE" sz="1400" dirty="0"/>
              <a:t> in </a:t>
            </a:r>
            <a:r>
              <a:rPr lang="de-DE" sz="1400" dirty="0" err="1"/>
              <a:t>sunshine</a:t>
            </a:r>
            <a:endParaRPr lang="de-DE" sz="1400" dirty="0"/>
          </a:p>
          <a:p>
            <a:r>
              <a:rPr lang="de-DE" sz="1400" dirty="0"/>
              <a:t>-   </a:t>
            </a:r>
            <a:r>
              <a:rPr lang="de-DE" sz="1400" dirty="0" err="1"/>
              <a:t>No</a:t>
            </a:r>
            <a:r>
              <a:rPr lang="de-DE" sz="1400" dirty="0"/>
              <a:t> zoom</a:t>
            </a:r>
          </a:p>
          <a:p>
            <a:pPr marL="285750" indent="-285750">
              <a:buFontTx/>
              <a:buChar char="-"/>
            </a:pPr>
            <a:endParaRPr lang="de-DE" sz="1400" dirty="0"/>
          </a:p>
          <a:p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BDBDF39-860D-EA44-98DA-517F4E9CBFD0}"/>
              </a:ext>
            </a:extLst>
          </p:cNvPr>
          <p:cNvSpPr txBox="1"/>
          <p:nvPr/>
        </p:nvSpPr>
        <p:spPr>
          <a:xfrm>
            <a:off x="4427702" y="4230323"/>
            <a:ext cx="2563459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+ Zoom </a:t>
            </a:r>
            <a:r>
              <a:rPr lang="de-DE" sz="1400" dirty="0" err="1"/>
              <a:t>wide</a:t>
            </a:r>
            <a:r>
              <a:rPr lang="de-DE" sz="1400" dirty="0"/>
              <a:t>/</a:t>
            </a:r>
            <a:r>
              <a:rPr lang="de-DE" sz="1400" dirty="0" err="1"/>
              <a:t>tele</a:t>
            </a:r>
            <a:endParaRPr lang="de-DE" sz="1400" dirty="0"/>
          </a:p>
          <a:p>
            <a:r>
              <a:rPr lang="de-DE" sz="1400" dirty="0"/>
              <a:t>+ </a:t>
            </a:r>
            <a:r>
              <a:rPr lang="de-DE" sz="1400" dirty="0" err="1"/>
              <a:t>Viewfinder</a:t>
            </a:r>
            <a:r>
              <a:rPr lang="de-DE" sz="1400" dirty="0"/>
              <a:t> </a:t>
            </a:r>
            <a:r>
              <a:rPr lang="de-DE" sz="1400" dirty="0" err="1"/>
              <a:t>for</a:t>
            </a:r>
            <a:r>
              <a:rPr lang="de-DE" sz="1400" dirty="0"/>
              <a:t> Image </a:t>
            </a:r>
            <a:r>
              <a:rPr lang="de-DE" sz="1400" dirty="0" err="1"/>
              <a:t>control</a:t>
            </a:r>
            <a:endParaRPr lang="de-DE" sz="1400" dirty="0"/>
          </a:p>
          <a:p>
            <a:r>
              <a:rPr lang="de-DE" sz="1400" dirty="0"/>
              <a:t>+ Handling </a:t>
            </a:r>
          </a:p>
          <a:p>
            <a:r>
              <a:rPr lang="de-DE" sz="1400" dirty="0"/>
              <a:t>-  Additional </a:t>
            </a:r>
            <a:r>
              <a:rPr lang="de-DE" sz="1400" dirty="0" err="1"/>
              <a:t>costs</a:t>
            </a:r>
            <a:br>
              <a:rPr lang="de-DE" sz="1400" dirty="0"/>
            </a:br>
            <a:endParaRPr lang="de-DE" sz="1400" dirty="0"/>
          </a:p>
          <a:p>
            <a:r>
              <a:rPr lang="de-DE" sz="1400" dirty="0" err="1"/>
              <a:t>Plugs</a:t>
            </a:r>
            <a:r>
              <a:rPr lang="de-DE" sz="1400" dirty="0"/>
              <a:t> </a:t>
            </a:r>
            <a:r>
              <a:rPr lang="de-DE" sz="1400" dirty="0" err="1"/>
              <a:t>for</a:t>
            </a:r>
            <a:r>
              <a:rPr lang="de-DE" sz="1400" dirty="0"/>
              <a:t> </a:t>
            </a:r>
            <a:r>
              <a:rPr lang="de-DE" sz="1400" dirty="0" err="1"/>
              <a:t>Mic</a:t>
            </a:r>
            <a:r>
              <a:rPr lang="de-DE" sz="1400" dirty="0"/>
              <a:t> </a:t>
            </a:r>
            <a:r>
              <a:rPr lang="de-DE" sz="1400" dirty="0" err="1"/>
              <a:t>and</a:t>
            </a:r>
            <a:r>
              <a:rPr lang="de-DE" sz="1400" dirty="0"/>
              <a:t> </a:t>
            </a:r>
            <a:r>
              <a:rPr lang="de-DE" sz="1400" dirty="0" err="1"/>
              <a:t>headphone</a:t>
            </a:r>
            <a:r>
              <a:rPr lang="de-DE" sz="1400" dirty="0"/>
              <a:t>!</a:t>
            </a:r>
          </a:p>
          <a:p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A29557E-3175-5440-A9CD-117E0170AA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1511" y="1053031"/>
            <a:ext cx="2075235" cy="229794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BC469CD8-4DBF-D744-976C-CECF800A0EC0}"/>
              </a:ext>
            </a:extLst>
          </p:cNvPr>
          <p:cNvSpPr txBox="1"/>
          <p:nvPr/>
        </p:nvSpPr>
        <p:spPr>
          <a:xfrm>
            <a:off x="8850929" y="3718754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 err="1"/>
              <a:t>PhotoCam</a:t>
            </a:r>
            <a:endParaRPr lang="de-CH" b="1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003149C-FD4B-D34C-85B4-B6631FB32F83}"/>
              </a:ext>
            </a:extLst>
          </p:cNvPr>
          <p:cNvSpPr txBox="1"/>
          <p:nvPr/>
        </p:nvSpPr>
        <p:spPr>
          <a:xfrm>
            <a:off x="8850931" y="4278294"/>
            <a:ext cx="23038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+ </a:t>
            </a:r>
            <a:r>
              <a:rPr lang="de-DE" sz="1400" dirty="0" err="1"/>
              <a:t>picture</a:t>
            </a:r>
            <a:r>
              <a:rPr lang="de-DE" sz="1400" dirty="0"/>
              <a:t> </a:t>
            </a:r>
            <a:r>
              <a:rPr lang="de-DE" sz="1400" dirty="0" err="1"/>
              <a:t>quality</a:t>
            </a:r>
            <a:endParaRPr lang="de-DE" sz="1400" dirty="0"/>
          </a:p>
          <a:p>
            <a:r>
              <a:rPr lang="de-DE" sz="1400" dirty="0"/>
              <a:t>-  Handling </a:t>
            </a:r>
            <a:r>
              <a:rPr lang="de-DE" sz="1400" dirty="0" err="1"/>
              <a:t>needs</a:t>
            </a:r>
            <a:r>
              <a:rPr lang="de-DE" sz="1400" dirty="0"/>
              <a:t> </a:t>
            </a:r>
            <a:r>
              <a:rPr lang="de-DE" sz="1400" dirty="0" err="1"/>
              <a:t>exercise</a:t>
            </a:r>
            <a:endParaRPr lang="de-DE" sz="1400" dirty="0"/>
          </a:p>
          <a:p>
            <a:r>
              <a:rPr lang="de-DE" sz="1400" dirty="0"/>
              <a:t>-  Picture </a:t>
            </a:r>
            <a:r>
              <a:rPr lang="de-DE" sz="1400" dirty="0" err="1"/>
              <a:t>control</a:t>
            </a:r>
            <a:r>
              <a:rPr lang="de-DE" sz="1400" dirty="0"/>
              <a:t> </a:t>
            </a:r>
          </a:p>
          <a:p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2A6131BC-B486-0A43-BF7E-73E5663F52A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67F1BEA3-F520-C74E-9C06-A53F8504786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85E3817E-3946-7844-A980-4099B368E47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33" b="96267" l="10000" r="90000">
                        <a14:foregroundMark x1="42333" y1="29267" x2="29800" y2="27200"/>
                        <a14:foregroundMark x1="30067" y1="26533" x2="30267" y2="1267"/>
                        <a14:foregroundMark x1="29933" y1="1333" x2="63467" y2="3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997" y="341450"/>
            <a:ext cx="3646054" cy="364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9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C5B689-0C0F-E640-B88E-45CAED32096E}"/>
              </a:ext>
            </a:extLst>
          </p:cNvPr>
          <p:cNvSpPr txBox="1">
            <a:spLocks/>
          </p:cNvSpPr>
          <p:nvPr/>
        </p:nvSpPr>
        <p:spPr>
          <a:xfrm>
            <a:off x="585897" y="-32301"/>
            <a:ext cx="10071237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External mic: Crisp sound without wind noise</a:t>
            </a:r>
            <a:endParaRPr lang="de-CH" b="1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855EFE6-5C7A-0C45-82DC-860DC497C2C8}"/>
              </a:ext>
            </a:extLst>
          </p:cNvPr>
          <p:cNvSpPr txBox="1"/>
          <p:nvPr/>
        </p:nvSpPr>
        <p:spPr>
          <a:xfrm>
            <a:off x="699261" y="5045815"/>
            <a:ext cx="251885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000" b="1" dirty="0" err="1">
                <a:cs typeface="Calibri" panose="020F0502020204030204" pitchFamily="34" charset="0"/>
              </a:rPr>
              <a:t>Lavalier</a:t>
            </a:r>
            <a:r>
              <a:rPr lang="de-CH" sz="2000" b="1" dirty="0">
                <a:cs typeface="Calibri" panose="020F0502020204030204" pitchFamily="34" charset="0"/>
              </a:rPr>
              <a:t> </a:t>
            </a:r>
            <a:r>
              <a:rPr lang="de-CH" sz="2000" b="1" dirty="0" err="1">
                <a:cs typeface="Calibri" panose="020F0502020204030204" pitchFamily="34" charset="0"/>
              </a:rPr>
              <a:t>mic</a:t>
            </a:r>
            <a:endParaRPr lang="de-CH" sz="2000" b="1" dirty="0">
              <a:cs typeface="Calibri" panose="020F0502020204030204" pitchFamily="34" charset="0"/>
            </a:endParaRPr>
          </a:p>
          <a:p>
            <a:r>
              <a:rPr lang="de-CH" sz="1350" b="1" dirty="0">
                <a:cs typeface="Calibri" panose="020F0502020204030204" pitchFamily="34" charset="0"/>
              </a:rPr>
              <a:t>20 Euro</a:t>
            </a:r>
          </a:p>
          <a:p>
            <a:r>
              <a:rPr lang="de-DE" sz="800" dirty="0">
                <a:hlinkClick r:id="rId2"/>
              </a:rPr>
              <a:t>https://www.youtube.com/watch?v=yiWHsfdjHGQ</a:t>
            </a:r>
            <a:r>
              <a:rPr lang="de-DE" sz="800" dirty="0"/>
              <a:t> </a:t>
            </a:r>
          </a:p>
          <a:p>
            <a:endParaRPr lang="de-CH" sz="1350" dirty="0">
              <a:cs typeface="Calibri" panose="020F050202020403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0F43303-761B-9F44-945E-63EDD02F4110}"/>
              </a:ext>
            </a:extLst>
          </p:cNvPr>
          <p:cNvSpPr txBox="1"/>
          <p:nvPr/>
        </p:nvSpPr>
        <p:spPr>
          <a:xfrm>
            <a:off x="8054728" y="4963276"/>
            <a:ext cx="4317303" cy="730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Wireless </a:t>
            </a:r>
            <a:r>
              <a:rPr lang="de-DE" sz="2000" b="1" dirty="0" err="1"/>
              <a:t>mic</a:t>
            </a:r>
            <a:endParaRPr lang="de-DE" sz="2000" b="1" dirty="0"/>
          </a:p>
          <a:p>
            <a:r>
              <a:rPr lang="de-DE" sz="1350" b="1" dirty="0"/>
              <a:t>160 Euro </a:t>
            </a:r>
          </a:p>
          <a:p>
            <a:r>
              <a:rPr lang="de-DE" sz="800" dirty="0">
                <a:hlinkClick r:id="rId3"/>
              </a:rPr>
              <a:t>https://www.youtube.com/watch?v=1uTFm-tu41s</a:t>
            </a:r>
            <a:r>
              <a:rPr lang="de-DE" sz="800" dirty="0"/>
              <a:t> 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FB72C1C-406C-FF47-9750-66C0B8FA4A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7154" y="1232940"/>
            <a:ext cx="3556958" cy="350953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E6208C6-24E0-3549-8038-5A9D2184A4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7901" y="1763221"/>
            <a:ext cx="2635844" cy="289779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266C71E-8097-E148-A232-5159926D4C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463" y="2490390"/>
            <a:ext cx="2628608" cy="2252083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996A4379-6493-F744-BE08-1DAE30F64A73}"/>
              </a:ext>
            </a:extLst>
          </p:cNvPr>
          <p:cNvSpPr txBox="1"/>
          <p:nvPr/>
        </p:nvSpPr>
        <p:spPr>
          <a:xfrm>
            <a:off x="4273230" y="4963276"/>
            <a:ext cx="306624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000" b="1" dirty="0" err="1">
                <a:cs typeface="Calibri" panose="020F0502020204030204" pitchFamily="34" charset="0"/>
              </a:rPr>
              <a:t>Shotgun</a:t>
            </a:r>
            <a:r>
              <a:rPr lang="de-CH" sz="2000" b="1" dirty="0">
                <a:cs typeface="Calibri" panose="020F0502020204030204" pitchFamily="34" charset="0"/>
              </a:rPr>
              <a:t> </a:t>
            </a:r>
            <a:r>
              <a:rPr lang="de-CH" sz="2000" b="1" dirty="0" err="1">
                <a:cs typeface="Calibri" panose="020F0502020204030204" pitchFamily="34" charset="0"/>
              </a:rPr>
              <a:t>mic</a:t>
            </a:r>
            <a:endParaRPr lang="de-CH" sz="2000" b="1" dirty="0">
              <a:cs typeface="Calibri" panose="020F0502020204030204" pitchFamily="34" charset="0"/>
            </a:endParaRPr>
          </a:p>
          <a:p>
            <a:r>
              <a:rPr lang="de-CH" sz="1350" b="1" dirty="0">
                <a:cs typeface="Calibri" panose="020F0502020204030204" pitchFamily="34" charset="0"/>
              </a:rPr>
              <a:t>50 Euro</a:t>
            </a:r>
          </a:p>
          <a:p>
            <a:r>
              <a:rPr lang="de-DE" sz="800" dirty="0">
                <a:hlinkClick r:id="rId7"/>
              </a:rPr>
              <a:t>https://www.youtube.com/watch?v=HWL3mZkUnW8</a:t>
            </a:r>
            <a:r>
              <a:rPr lang="de-DE" sz="800" dirty="0"/>
              <a:t> </a:t>
            </a:r>
          </a:p>
          <a:p>
            <a:endParaRPr lang="de-CH" sz="1350" dirty="0">
              <a:cs typeface="Calibri" panose="020F0502020204030204" pitchFamily="34" charset="0"/>
            </a:endParaRP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D81DC53D-A817-0C4F-B4F8-8CDF499033F8}"/>
              </a:ext>
            </a:extLst>
          </p:cNvPr>
          <p:cNvGrpSpPr/>
          <p:nvPr/>
        </p:nvGrpSpPr>
        <p:grpSpPr>
          <a:xfrm rot="5400000">
            <a:off x="1199126" y="817264"/>
            <a:ext cx="1519119" cy="1827134"/>
            <a:chOff x="495798" y="802777"/>
            <a:chExt cx="1519119" cy="1827134"/>
          </a:xfrm>
        </p:grpSpPr>
        <p:pic>
          <p:nvPicPr>
            <p:cNvPr id="4" name="Bild 15" descr="Bildschirmfoto 2018-01-02 um 15.09.27.png">
              <a:extLst>
                <a:ext uri="{FF2B5EF4-FFF2-40B4-BE49-F238E27FC236}">
                  <a16:creationId xmlns:a16="http://schemas.microsoft.com/office/drawing/2014/main" id="{54523417-5198-974B-8A7E-23DEC4781B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5798" y="802777"/>
              <a:ext cx="1519119" cy="182713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5" name="Bild 19" descr="Bildschirmfoto 2018-01-02 um 15.24.46.png">
              <a:extLst>
                <a:ext uri="{FF2B5EF4-FFF2-40B4-BE49-F238E27FC236}">
                  <a16:creationId xmlns:a16="http://schemas.microsoft.com/office/drawing/2014/main" id="{5EA44C6E-8295-5845-BBEF-F520833F8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844" y="802777"/>
              <a:ext cx="608650" cy="634290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18" name="Grafik 17">
            <a:extLst>
              <a:ext uri="{FF2B5EF4-FFF2-40B4-BE49-F238E27FC236}">
                <a16:creationId xmlns:a16="http://schemas.microsoft.com/office/drawing/2014/main" id="{C8947EBF-5F9B-FB41-82E8-CE15FC0E6B7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62315EC3-C864-B444-8010-D55437B254C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711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A9AD06-55F4-7C46-B67C-650D7A0F9897}"/>
              </a:ext>
            </a:extLst>
          </p:cNvPr>
          <p:cNvSpPr txBox="1">
            <a:spLocks/>
          </p:cNvSpPr>
          <p:nvPr/>
        </p:nvSpPr>
        <p:spPr>
          <a:xfrm>
            <a:off x="618342" y="201670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CH" b="1" dirty="0" err="1"/>
              <a:t>Stabilize</a:t>
            </a:r>
            <a:r>
              <a:rPr lang="de-CH" b="1" dirty="0"/>
              <a:t> </a:t>
            </a:r>
            <a:r>
              <a:rPr lang="de-CH" b="1" dirty="0" err="1"/>
              <a:t>your</a:t>
            </a:r>
            <a:r>
              <a:rPr lang="de-CH" b="1" dirty="0"/>
              <a:t> </a:t>
            </a:r>
            <a:r>
              <a:rPr lang="de-CH" b="1" dirty="0" err="1"/>
              <a:t>video</a:t>
            </a:r>
            <a:endParaRPr lang="de-CH" b="1" dirty="0"/>
          </a:p>
        </p:txBody>
      </p:sp>
      <p:pic>
        <p:nvPicPr>
          <p:cNvPr id="3" name="Bild 12" descr="s-l1600.jpg">
            <a:extLst>
              <a:ext uri="{FF2B5EF4-FFF2-40B4-BE49-F238E27FC236}">
                <a16:creationId xmlns:a16="http://schemas.microsoft.com/office/drawing/2014/main" id="{6382E205-6629-864B-A295-0A8F0AACB7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50" b="99625" l="0" r="100000">
                        <a14:foregroundMark x1="36403" y1="50750" x2="36403" y2="50750"/>
                        <a14:foregroundMark x1="31049" y1="52375" x2="31049" y2="52375"/>
                        <a14:foregroundMark x1="68308" y1="56875" x2="68308" y2="56875"/>
                        <a14:backgroundMark x1="25268" y1="39375" x2="25268" y2="3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6720"/>
          <a:stretch/>
        </p:blipFill>
        <p:spPr>
          <a:xfrm>
            <a:off x="465286" y="1671738"/>
            <a:ext cx="2101621" cy="300141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D3FD9B2E-679B-3D49-B687-31FEC2282B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4113" y="1495399"/>
            <a:ext cx="2153893" cy="294855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F57DED0-5F5E-BA49-AABF-E19E37E4E7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2213" y="1671738"/>
            <a:ext cx="2483996" cy="277222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CDA17DA-31B6-7449-9409-BCEAF16F8FC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5306" y="1591953"/>
            <a:ext cx="1800201" cy="293179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92B00EA-2F64-7E4F-BD75-636549F57B36}"/>
              </a:ext>
            </a:extLst>
          </p:cNvPr>
          <p:cNvSpPr txBox="1"/>
          <p:nvPr/>
        </p:nvSpPr>
        <p:spPr>
          <a:xfrm>
            <a:off x="211696" y="5029577"/>
            <a:ext cx="26088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Rig</a:t>
            </a:r>
            <a:endParaRPr lang="de-DE" b="1" dirty="0"/>
          </a:p>
          <a:p>
            <a:r>
              <a:rPr lang="de-DE" sz="800" b="1" dirty="0"/>
              <a:t>20 Euro</a:t>
            </a:r>
          </a:p>
          <a:p>
            <a:r>
              <a:rPr lang="de-DE" sz="800" dirty="0">
                <a:hlinkClick r:id="rId7"/>
              </a:rPr>
              <a:t>https://www.youtube.com/watch?v=b-eWH-boeXE</a:t>
            </a:r>
            <a:r>
              <a:rPr lang="de-DE" sz="800" dirty="0"/>
              <a:t> 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2FD785E-A5C2-054F-B513-211ABC3C11AC}"/>
              </a:ext>
            </a:extLst>
          </p:cNvPr>
          <p:cNvSpPr txBox="1"/>
          <p:nvPr/>
        </p:nvSpPr>
        <p:spPr>
          <a:xfrm>
            <a:off x="5986751" y="5029577"/>
            <a:ext cx="26088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Shoulder</a:t>
            </a:r>
            <a:r>
              <a:rPr lang="de-DE" b="1" dirty="0"/>
              <a:t> </a:t>
            </a:r>
            <a:r>
              <a:rPr lang="de-DE" b="1" dirty="0" err="1"/>
              <a:t>rig</a:t>
            </a:r>
            <a:r>
              <a:rPr lang="de-DE" b="1" dirty="0"/>
              <a:t> </a:t>
            </a:r>
          </a:p>
          <a:p>
            <a:r>
              <a:rPr lang="de-DE" sz="800" b="1" dirty="0"/>
              <a:t>50 Euro</a:t>
            </a:r>
          </a:p>
          <a:p>
            <a:r>
              <a:rPr lang="de-DE" sz="800" dirty="0">
                <a:hlinkClick r:id="rId8"/>
              </a:rPr>
              <a:t>https://www.youtube.com/watch?v=yCT9LnpHPJk</a:t>
            </a:r>
            <a:r>
              <a:rPr lang="de-DE" sz="800" dirty="0"/>
              <a:t> 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5404123-687A-8F44-8C75-8071E7990114}"/>
              </a:ext>
            </a:extLst>
          </p:cNvPr>
          <p:cNvSpPr txBox="1"/>
          <p:nvPr/>
        </p:nvSpPr>
        <p:spPr>
          <a:xfrm>
            <a:off x="2990980" y="5042092"/>
            <a:ext cx="260016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Gimbal</a:t>
            </a:r>
            <a:endParaRPr lang="de-DE" b="1" dirty="0"/>
          </a:p>
          <a:p>
            <a:r>
              <a:rPr lang="de-DE" sz="800" b="1" dirty="0"/>
              <a:t>150 Euro</a:t>
            </a:r>
            <a:endParaRPr lang="de-DE" sz="800" dirty="0"/>
          </a:p>
          <a:p>
            <a:r>
              <a:rPr lang="de-DE" sz="800" dirty="0">
                <a:hlinkClick r:id="rId9"/>
              </a:rPr>
              <a:t>https://www.youtube.com/watch?v=AphESb06R8Q</a:t>
            </a:r>
            <a:r>
              <a:rPr lang="de-DE" sz="800" dirty="0"/>
              <a:t>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4D2AB18-25C0-5740-A099-1D36CB40BC73}"/>
              </a:ext>
            </a:extLst>
          </p:cNvPr>
          <p:cNvSpPr txBox="1"/>
          <p:nvPr/>
        </p:nvSpPr>
        <p:spPr>
          <a:xfrm>
            <a:off x="9153005" y="5029579"/>
            <a:ext cx="279083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Tripod </a:t>
            </a:r>
            <a:r>
              <a:rPr lang="de-DE" b="1" dirty="0" err="1"/>
              <a:t>with</a:t>
            </a:r>
            <a:r>
              <a:rPr lang="de-DE" b="1" dirty="0"/>
              <a:t> </a:t>
            </a:r>
            <a:r>
              <a:rPr lang="de-DE" b="1" dirty="0" err="1"/>
              <a:t>video</a:t>
            </a:r>
            <a:r>
              <a:rPr lang="de-DE" b="1" dirty="0"/>
              <a:t> </a:t>
            </a:r>
            <a:r>
              <a:rPr lang="de-DE" b="1" dirty="0" err="1"/>
              <a:t>head</a:t>
            </a:r>
            <a:endParaRPr lang="de-DE" b="1" dirty="0"/>
          </a:p>
          <a:p>
            <a:r>
              <a:rPr lang="de-DE" sz="800" b="1" dirty="0"/>
              <a:t>200 Euro</a:t>
            </a:r>
            <a:endParaRPr lang="de-DE" sz="800" dirty="0"/>
          </a:p>
          <a:p>
            <a:r>
              <a:rPr lang="de-DE" sz="800" dirty="0">
                <a:hlinkClick r:id="rId10"/>
              </a:rPr>
              <a:t>https://www.youtube.com/watch?v=oFTPxQMdmho</a:t>
            </a:r>
            <a:r>
              <a:rPr lang="de-DE" sz="800" dirty="0"/>
              <a:t> 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97BA7B10-5FB7-C940-AB11-159253C8582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8103B8C-A76D-114F-89AA-D340E407F05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93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1322DDBA-290C-FC48-A9B2-8F77C6D03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82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28895" y="535322"/>
            <a:ext cx="5080000" cy="5080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77D3B90-F387-0D4F-A597-9FAF60337434}"/>
              </a:ext>
            </a:extLst>
          </p:cNvPr>
          <p:cNvSpPr txBox="1">
            <a:spLocks/>
          </p:cNvSpPr>
          <p:nvPr/>
        </p:nvSpPr>
        <p:spPr>
          <a:xfrm>
            <a:off x="747005" y="193260"/>
            <a:ext cx="7887600" cy="8433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/>
              <a:t>Nice-to-have equipment</a:t>
            </a:r>
            <a:endParaRPr lang="de-CH" b="1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3BFCC28-796E-4343-9DE6-7AB58BC208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496" y="1920829"/>
            <a:ext cx="2186747" cy="264743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E0074A6-CBB5-4C44-A150-3D6B013F8E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0805" y="1762762"/>
            <a:ext cx="3008258" cy="265434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CC7D466-BCD1-3C45-B0A6-B4E806CE2938}"/>
              </a:ext>
            </a:extLst>
          </p:cNvPr>
          <p:cNvSpPr txBox="1"/>
          <p:nvPr/>
        </p:nvSpPr>
        <p:spPr>
          <a:xfrm>
            <a:off x="839777" y="4836914"/>
            <a:ext cx="175881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Actioncam</a:t>
            </a:r>
            <a:endParaRPr lang="de-DE" sz="2400" b="1" dirty="0"/>
          </a:p>
          <a:p>
            <a:r>
              <a:rPr lang="de-DE" sz="1000" dirty="0"/>
              <a:t>e.g. </a:t>
            </a:r>
            <a:r>
              <a:rPr lang="de-DE" sz="1000" dirty="0" err="1"/>
              <a:t>GoPro</a:t>
            </a:r>
            <a:endParaRPr lang="de-DE" sz="10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5616489-5F15-264E-BC02-6C41FC2A3BF0}"/>
              </a:ext>
            </a:extLst>
          </p:cNvPr>
          <p:cNvSpPr txBox="1"/>
          <p:nvPr/>
        </p:nvSpPr>
        <p:spPr>
          <a:xfrm>
            <a:off x="5014726" y="4815636"/>
            <a:ext cx="32816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Drone</a:t>
            </a:r>
            <a:endParaRPr lang="de-DE" sz="2400" b="1" dirty="0"/>
          </a:p>
          <a:p>
            <a:r>
              <a:rPr lang="de-DE" sz="1000" dirty="0"/>
              <a:t>e.g. DJI </a:t>
            </a:r>
            <a:r>
              <a:rPr lang="de-DE" sz="1000" dirty="0" err="1"/>
              <a:t>Mavic</a:t>
            </a:r>
            <a:r>
              <a:rPr lang="de-DE" sz="1000" dirty="0"/>
              <a:t> </a:t>
            </a:r>
            <a:r>
              <a:rPr lang="de-DE" sz="1000" dirty="0" err="1"/>
              <a:t>air</a:t>
            </a:r>
            <a:r>
              <a:rPr lang="de-DE" sz="1000" dirty="0"/>
              <a:t> mini</a:t>
            </a:r>
          </a:p>
          <a:p>
            <a:r>
              <a:rPr lang="de-DE" sz="1000" dirty="0">
                <a:hlinkClick r:id="rId6"/>
              </a:rPr>
              <a:t>https://dronerush.com/international-drone-laws-16520/</a:t>
            </a:r>
            <a:r>
              <a:rPr lang="de-DE" sz="1000" dirty="0"/>
              <a:t> </a:t>
            </a:r>
          </a:p>
          <a:p>
            <a:endParaRPr lang="de-DE" sz="1000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76A1BF9-819F-8646-ACD8-8461C687E6C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262" y="6372225"/>
            <a:ext cx="731649" cy="30666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0291F2A3-773E-0341-915B-B907F81AFE0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40" y="6160939"/>
            <a:ext cx="1157562" cy="59368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3AC1864E-A764-E64D-95FA-1C80C9B189B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375" b="94250" l="6750" r="93667">
                        <a14:foregroundMark x1="27083" y1="83875" x2="15083" y2="93750"/>
                        <a14:foregroundMark x1="12750" y1="94250" x2="11583" y2="93875"/>
                        <a14:foregroundMark x1="37167" y1="79125" x2="38917" y2="85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519555">
            <a:off x="10603510" y="3510313"/>
            <a:ext cx="1916934" cy="1277956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74E4A07E-DE0A-D74B-AC92-B08278AE6F22}"/>
              </a:ext>
            </a:extLst>
          </p:cNvPr>
          <p:cNvSpPr txBox="1"/>
          <p:nvPr/>
        </p:nvSpPr>
        <p:spPr>
          <a:xfrm>
            <a:off x="8890441" y="4845881"/>
            <a:ext cx="31390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/>
              <a:t>DJI Osmo Pocket </a:t>
            </a:r>
          </a:p>
          <a:p>
            <a:r>
              <a:rPr lang="de-DE" sz="1000" dirty="0"/>
              <a:t>Compact </a:t>
            </a:r>
            <a:r>
              <a:rPr lang="de-DE" sz="1000" dirty="0" err="1"/>
              <a:t>stabilized</a:t>
            </a:r>
            <a:r>
              <a:rPr lang="de-DE" sz="1000" dirty="0"/>
              <a:t> </a:t>
            </a:r>
            <a:r>
              <a:rPr lang="de-DE" sz="1000" dirty="0" err="1"/>
              <a:t>handheld</a:t>
            </a:r>
            <a:r>
              <a:rPr lang="de-DE" sz="1000" dirty="0"/>
              <a:t> </a:t>
            </a:r>
            <a:r>
              <a:rPr lang="de-DE" sz="1000" dirty="0" err="1"/>
              <a:t>cam</a:t>
            </a:r>
            <a:endParaRPr lang="de-DE" sz="1000" dirty="0"/>
          </a:p>
          <a:p>
            <a:r>
              <a:rPr lang="de-DE" sz="1000" dirty="0">
                <a:hlinkClick r:id="rId11"/>
              </a:rPr>
              <a:t>https://www.techradar.com/reviews/dji-osmo-pocket</a:t>
            </a:r>
            <a:r>
              <a:rPr lang="de-DE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4381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1189</Words>
  <Application>Microsoft Macintosh PowerPoint</Application>
  <PresentationFormat>Widescreen</PresentationFormat>
  <Paragraphs>281</Paragraphs>
  <Slides>35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Calibri</vt:lpstr>
      <vt:lpstr>inherit</vt:lpstr>
      <vt:lpstr>Symbol</vt:lpstr>
      <vt:lpstr>Verdana</vt:lpstr>
      <vt:lpstr>Office</vt:lpstr>
      <vt:lpstr>How to produce informative &amp; low-cost videos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Using A- and B-Roll in the editing program </vt:lpstr>
      <vt:lpstr>Off-speaker or presenter?</vt:lpstr>
      <vt:lpstr>Write an outline</vt:lpstr>
      <vt:lpstr>PowerPoint Presentation</vt:lpstr>
      <vt:lpstr>Tipps for interview</vt:lpstr>
      <vt:lpstr>Cadrage, Rule of third</vt:lpstr>
      <vt:lpstr>Light at the interview</vt:lpstr>
      <vt:lpstr>Shooting B-roll/Footage</vt:lpstr>
      <vt:lpstr>PowerPoint Presentation</vt:lpstr>
      <vt:lpstr>Editing software</vt:lpstr>
      <vt:lpstr>Tips for editing </vt:lpstr>
      <vt:lpstr>Ideal length of a video...</vt:lpstr>
      <vt:lpstr>Use only license-free music</vt:lpstr>
      <vt:lpstr>PowerPoint Presentation</vt:lpstr>
      <vt:lpstr>Creating an animated Slideshow as video in PPT</vt:lpstr>
      <vt:lpstr>Summary &amp; recommendations</vt:lpstr>
      <vt:lpstr>Download our video guide </vt:lpstr>
      <vt:lpstr>Tutorial style</vt:lpstr>
      <vt:lpstr>Filming at conferences, project meetings</vt:lpstr>
      <vt:lpstr>PowerPoint Presentation</vt:lpstr>
      <vt:lpstr>PowerPoint Presentation</vt:lpstr>
      <vt:lpstr>Actor Groups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Alföldi</dc:creator>
  <cp:lastModifiedBy>lauren dietemann</cp:lastModifiedBy>
  <cp:revision>92</cp:revision>
  <dcterms:created xsi:type="dcterms:W3CDTF">2020-06-25T14:40:24Z</dcterms:created>
  <dcterms:modified xsi:type="dcterms:W3CDTF">2020-09-25T08:12:05Z</dcterms:modified>
</cp:coreProperties>
</file>