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0" r:id="rId2"/>
    <p:sldId id="257" r:id="rId3"/>
    <p:sldId id="272" r:id="rId4"/>
    <p:sldId id="258" r:id="rId5"/>
    <p:sldId id="279" r:id="rId6"/>
    <p:sldId id="259" r:id="rId7"/>
    <p:sldId id="261" r:id="rId8"/>
    <p:sldId id="262" r:id="rId9"/>
    <p:sldId id="264" r:id="rId10"/>
    <p:sldId id="278" r:id="rId11"/>
    <p:sldId id="265" r:id="rId12"/>
    <p:sldId id="267" r:id="rId13"/>
    <p:sldId id="287" r:id="rId14"/>
    <p:sldId id="274" r:id="rId15"/>
    <p:sldId id="282" r:id="rId16"/>
    <p:sldId id="266" r:id="rId17"/>
    <p:sldId id="276" r:id="rId18"/>
    <p:sldId id="283" r:id="rId19"/>
    <p:sldId id="285" r:id="rId2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1400" kern="1200">
        <a:solidFill>
          <a:srgbClr val="000000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" panose="020B0604020202020204" pitchFamily="34" charset="0"/>
      </a:defRPr>
    </a:lvl1pPr>
    <a:lvl2pPr algn="l" rtl="0" fontAlgn="base">
      <a:spcBef>
        <a:spcPct val="0"/>
      </a:spcBef>
      <a:spcAft>
        <a:spcPct val="0"/>
      </a:spcAft>
      <a:buFont typeface="Arial" panose="020B0604020202020204" pitchFamily="34" charset="0"/>
      <a:defRPr sz="1400" kern="1200">
        <a:solidFill>
          <a:srgbClr val="000000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" panose="020B0604020202020204" pitchFamily="34" charset="0"/>
      </a:defRPr>
    </a:lvl2pPr>
    <a:lvl3pPr algn="l" rtl="0" fontAlgn="base">
      <a:spcBef>
        <a:spcPct val="0"/>
      </a:spcBef>
      <a:spcAft>
        <a:spcPct val="0"/>
      </a:spcAft>
      <a:buFont typeface="Arial" panose="020B0604020202020204" pitchFamily="34" charset="0"/>
      <a:defRPr sz="1400" kern="1200">
        <a:solidFill>
          <a:srgbClr val="000000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" panose="020B0604020202020204" pitchFamily="34" charset="0"/>
      </a:defRPr>
    </a:lvl3pPr>
    <a:lvl4pPr algn="l" rtl="0" fontAlgn="base">
      <a:spcBef>
        <a:spcPct val="0"/>
      </a:spcBef>
      <a:spcAft>
        <a:spcPct val="0"/>
      </a:spcAft>
      <a:buFont typeface="Arial" panose="020B0604020202020204" pitchFamily="34" charset="0"/>
      <a:defRPr sz="1400" kern="1200">
        <a:solidFill>
          <a:srgbClr val="000000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" panose="020B0604020202020204" pitchFamily="34" charset="0"/>
      </a:defRPr>
    </a:lvl4pPr>
    <a:lvl5pPr algn="l" rtl="0" fontAlgn="base">
      <a:spcBef>
        <a:spcPct val="0"/>
      </a:spcBef>
      <a:spcAft>
        <a:spcPct val="0"/>
      </a:spcAft>
      <a:buFont typeface="Arial" panose="020B0604020202020204" pitchFamily="34" charset="0"/>
      <a:defRPr sz="1400" kern="1200">
        <a:solidFill>
          <a:srgbClr val="000000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7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doris Dani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901C3F-B470-4D58-8393-A62F9B954BEC}" v="33" dt="2020-09-22T09:25:32.8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77"/>
      </p:guideLst>
    </p:cSldViewPr>
  </p:slide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AA1B95-8096-483E-937F-B7117F22143A}" type="doc">
      <dgm:prSet loTypeId="urn:microsoft.com/office/officeart/2005/8/layout/process1" loCatId="process" qsTypeId="urn:microsoft.com/office/officeart/2005/8/quickstyle/simple1#1" qsCatId="simple" csTypeId="urn:microsoft.com/office/officeart/2005/8/colors/accent1_2#1" csCatId="accent1" phldr="1"/>
      <dgm:spPr/>
    </dgm:pt>
    <dgm:pt modelId="{B9356EF3-F2BD-44EF-8989-A8C6F68A9C26}">
      <dgm:prSet phldrT="[Text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dirty="0">
              <a:sym typeface="+mn-ea"/>
            </a:rPr>
            <a:t>DNA &amp;</a:t>
          </a: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dirty="0">
              <a:sym typeface="+mn-ea"/>
            </a:rPr>
            <a:t>RNA extraction</a:t>
          </a: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dirty="0">
              <a:sym typeface="+mn-ea"/>
            </a:rPr>
            <a:t>(6 tissues)</a:t>
          </a:r>
        </a:p>
      </dgm:t>
    </dgm:pt>
    <dgm:pt modelId="{42B40A37-3B74-4139-88E7-27DB8ADAFB3B}" type="parTrans" cxnId="{30B4B612-47F0-4D2C-9B88-7028453DD690}">
      <dgm:prSet/>
      <dgm:spPr/>
    </dgm:pt>
    <dgm:pt modelId="{E862CC6F-EE5F-4708-AD0C-4AFC083AC1E9}" type="sibTrans" cxnId="{30B4B612-47F0-4D2C-9B88-7028453DD690}">
      <dgm:prSet/>
      <dgm:spPr/>
      <dgm:t>
        <a:bodyPr/>
        <a:lstStyle/>
        <a:p>
          <a:endParaRPr lang="en-US"/>
        </a:p>
      </dgm:t>
    </dgm:pt>
    <dgm:pt modelId="{EDABB1AF-A433-4877-8BF8-9FA85F924A2C}">
      <dgm:prSet phldrT="[Text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dirty="0">
              <a:sym typeface="+mn-ea"/>
            </a:rPr>
            <a:t>Illumina PE-reads &amp;</a:t>
          </a: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dirty="0">
              <a:sym typeface="+mn-ea"/>
            </a:rPr>
            <a:t>Oxford Nanopore reads</a:t>
          </a:r>
          <a:endParaRPr lang="en-US" dirty="0"/>
        </a:p>
      </dgm:t>
    </dgm:pt>
    <dgm:pt modelId="{22507475-337D-4D08-A27D-19453A1EC4B8}" type="parTrans" cxnId="{1FA9A4C7-65C6-4E5E-B704-A4981779F985}">
      <dgm:prSet/>
      <dgm:spPr/>
    </dgm:pt>
    <dgm:pt modelId="{3E1956DE-23F8-4761-8F76-7ABD5A8AE770}" type="sibTrans" cxnId="{1FA9A4C7-65C6-4E5E-B704-A4981779F985}">
      <dgm:prSet/>
      <dgm:spPr/>
      <dgm:t>
        <a:bodyPr/>
        <a:lstStyle/>
        <a:p>
          <a:endParaRPr lang="en-US"/>
        </a:p>
      </dgm:t>
    </dgm:pt>
    <dgm:pt modelId="{23E08954-DEFC-4A8C-B951-725E72315086}" type="pres">
      <dgm:prSet presAssocID="{F3AA1B95-8096-483E-937F-B7117F22143A}" presName="Name0" presStyleCnt="0">
        <dgm:presLayoutVars>
          <dgm:dir/>
          <dgm:resizeHandles val="exact"/>
        </dgm:presLayoutVars>
      </dgm:prSet>
      <dgm:spPr/>
    </dgm:pt>
    <dgm:pt modelId="{A9558FAE-AE26-43A7-A5EC-E1594E2B2F93}" type="pres">
      <dgm:prSet presAssocID="{B9356EF3-F2BD-44EF-8989-A8C6F68A9C26}" presName="node" presStyleLbl="node1" presStyleIdx="0" presStyleCnt="2">
        <dgm:presLayoutVars>
          <dgm:bulletEnabled val="1"/>
        </dgm:presLayoutVars>
      </dgm:prSet>
      <dgm:spPr/>
    </dgm:pt>
    <dgm:pt modelId="{56077158-A490-49C0-92A3-E1F3F4A134D1}" type="pres">
      <dgm:prSet presAssocID="{E862CC6F-EE5F-4708-AD0C-4AFC083AC1E9}" presName="sibTrans" presStyleLbl="sibTrans2D1" presStyleIdx="0" presStyleCnt="1"/>
      <dgm:spPr/>
    </dgm:pt>
    <dgm:pt modelId="{866543E3-7169-4994-AA48-DBEAD952B2D7}" type="pres">
      <dgm:prSet presAssocID="{E862CC6F-EE5F-4708-AD0C-4AFC083AC1E9}" presName="connectorText" presStyleLbl="sibTrans2D1" presStyleIdx="0" presStyleCnt="1"/>
      <dgm:spPr/>
    </dgm:pt>
    <dgm:pt modelId="{0C6A0E2D-4913-46C1-A93F-3832E34B4A9D}" type="pres">
      <dgm:prSet presAssocID="{EDABB1AF-A433-4877-8BF8-9FA85F924A2C}" presName="node" presStyleLbl="node1" presStyleIdx="1" presStyleCnt="2">
        <dgm:presLayoutVars>
          <dgm:bulletEnabled val="1"/>
        </dgm:presLayoutVars>
      </dgm:prSet>
      <dgm:spPr/>
    </dgm:pt>
  </dgm:ptLst>
  <dgm:cxnLst>
    <dgm:cxn modelId="{30B4B612-47F0-4D2C-9B88-7028453DD690}" srcId="{F3AA1B95-8096-483E-937F-B7117F22143A}" destId="{B9356EF3-F2BD-44EF-8989-A8C6F68A9C26}" srcOrd="0" destOrd="0" parTransId="{42B40A37-3B74-4139-88E7-27DB8ADAFB3B}" sibTransId="{E862CC6F-EE5F-4708-AD0C-4AFC083AC1E9}"/>
    <dgm:cxn modelId="{87EF033B-119C-4404-B07F-3C745266E0ED}" type="presOf" srcId="{F3AA1B95-8096-483E-937F-B7117F22143A}" destId="{23E08954-DEFC-4A8C-B951-725E72315086}" srcOrd="0" destOrd="0" presId="urn:microsoft.com/office/officeart/2005/8/layout/process1"/>
    <dgm:cxn modelId="{20BDB148-5E64-44BD-9A17-219A0D552BBA}" type="presOf" srcId="{E862CC6F-EE5F-4708-AD0C-4AFC083AC1E9}" destId="{56077158-A490-49C0-92A3-E1F3F4A134D1}" srcOrd="0" destOrd="0" presId="urn:microsoft.com/office/officeart/2005/8/layout/process1"/>
    <dgm:cxn modelId="{4DECC069-B25D-4437-AF3E-50EC29063DC1}" type="presOf" srcId="{EDABB1AF-A433-4877-8BF8-9FA85F924A2C}" destId="{0C6A0E2D-4913-46C1-A93F-3832E34B4A9D}" srcOrd="0" destOrd="0" presId="urn:microsoft.com/office/officeart/2005/8/layout/process1"/>
    <dgm:cxn modelId="{1878BB4F-A549-4F5D-B438-B8623EC1947C}" type="presOf" srcId="{B9356EF3-F2BD-44EF-8989-A8C6F68A9C26}" destId="{A9558FAE-AE26-43A7-A5EC-E1594E2B2F93}" srcOrd="0" destOrd="0" presId="urn:microsoft.com/office/officeart/2005/8/layout/process1"/>
    <dgm:cxn modelId="{5BECC19E-BEB8-44D5-80F4-2045F91CF97A}" type="presOf" srcId="{E862CC6F-EE5F-4708-AD0C-4AFC083AC1E9}" destId="{866543E3-7169-4994-AA48-DBEAD952B2D7}" srcOrd="1" destOrd="0" presId="urn:microsoft.com/office/officeart/2005/8/layout/process1"/>
    <dgm:cxn modelId="{1FA9A4C7-65C6-4E5E-B704-A4981779F985}" srcId="{F3AA1B95-8096-483E-937F-B7117F22143A}" destId="{EDABB1AF-A433-4877-8BF8-9FA85F924A2C}" srcOrd="1" destOrd="0" parTransId="{22507475-337D-4D08-A27D-19453A1EC4B8}" sibTransId="{3E1956DE-23F8-4761-8F76-7ABD5A8AE770}"/>
    <dgm:cxn modelId="{1FC4413D-ACF1-4629-B016-0099D8D54B8D}" type="presParOf" srcId="{23E08954-DEFC-4A8C-B951-725E72315086}" destId="{A9558FAE-AE26-43A7-A5EC-E1594E2B2F93}" srcOrd="0" destOrd="0" presId="urn:microsoft.com/office/officeart/2005/8/layout/process1"/>
    <dgm:cxn modelId="{35362420-E8D9-4187-8E1B-6865AD6080F5}" type="presParOf" srcId="{23E08954-DEFC-4A8C-B951-725E72315086}" destId="{56077158-A490-49C0-92A3-E1F3F4A134D1}" srcOrd="1" destOrd="0" presId="urn:microsoft.com/office/officeart/2005/8/layout/process1"/>
    <dgm:cxn modelId="{3DC18FCC-A02A-4D8A-B04F-83594FA0FC5C}" type="presParOf" srcId="{56077158-A490-49C0-92A3-E1F3F4A134D1}" destId="{866543E3-7169-4994-AA48-DBEAD952B2D7}" srcOrd="0" destOrd="0" presId="urn:microsoft.com/office/officeart/2005/8/layout/process1"/>
    <dgm:cxn modelId="{C0274A6D-5497-49E0-932A-7B114AB00F52}" type="presParOf" srcId="{23E08954-DEFC-4A8C-B951-725E72315086}" destId="{0C6A0E2D-4913-46C1-A93F-3832E34B4A9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558FAE-AE26-43A7-A5EC-E1594E2B2F93}">
      <dsp:nvSpPr>
        <dsp:cNvPr id="0" name=""/>
        <dsp:cNvSpPr/>
      </dsp:nvSpPr>
      <dsp:spPr bwMode="white">
        <a:xfrm>
          <a:off x="1904" y="989806"/>
          <a:ext cx="4061354" cy="24368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3200" kern="1200" dirty="0">
              <a:sym typeface="+mn-ea"/>
            </a:rPr>
            <a:t>DNA &amp;</a:t>
          </a:r>
        </a:p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3200" kern="1200" dirty="0">
              <a:sym typeface="+mn-ea"/>
            </a:rPr>
            <a:t>RNA extraction</a:t>
          </a:r>
        </a:p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3200" kern="1200" dirty="0">
              <a:sym typeface="+mn-ea"/>
            </a:rPr>
            <a:t>(6 tissues)</a:t>
          </a:r>
        </a:p>
      </dsp:txBody>
      <dsp:txXfrm>
        <a:off x="73276" y="1061178"/>
        <a:ext cx="3918610" cy="2294068"/>
      </dsp:txXfrm>
    </dsp:sp>
    <dsp:sp modelId="{56077158-A490-49C0-92A3-E1F3F4A134D1}">
      <dsp:nvSpPr>
        <dsp:cNvPr id="0" name=""/>
        <dsp:cNvSpPr/>
      </dsp:nvSpPr>
      <dsp:spPr bwMode="white">
        <a:xfrm>
          <a:off x="4469394" y="1704604"/>
          <a:ext cx="861007" cy="10072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4469394" y="1906047"/>
        <a:ext cx="602705" cy="604329"/>
      </dsp:txXfrm>
    </dsp:sp>
    <dsp:sp modelId="{0C6A0E2D-4913-46C1-A93F-3832E34B4A9D}">
      <dsp:nvSpPr>
        <dsp:cNvPr id="0" name=""/>
        <dsp:cNvSpPr/>
      </dsp:nvSpPr>
      <dsp:spPr bwMode="white">
        <a:xfrm>
          <a:off x="5687800" y="989806"/>
          <a:ext cx="4061354" cy="24368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3200" kern="1200" dirty="0">
              <a:sym typeface="+mn-ea"/>
            </a:rPr>
            <a:t>Illumina PE-reads &amp;</a:t>
          </a:r>
        </a:p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3200" kern="1200" dirty="0">
              <a:sym typeface="+mn-ea"/>
            </a:rPr>
            <a:t>Oxford Nanopore reads</a:t>
          </a:r>
          <a:endParaRPr lang="en-US" sz="3200" kern="1200" dirty="0"/>
        </a:p>
      </dsp:txBody>
      <dsp:txXfrm>
        <a:off x="5759172" y="1061178"/>
        <a:ext cx="3918610" cy="2294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>
            <a:extLst>
              <a:ext uri="{FF2B5EF4-FFF2-40B4-BE49-F238E27FC236}">
                <a16:creationId xmlns:a16="http://schemas.microsoft.com/office/drawing/2014/main" id="{CD168229-F1D2-4E3B-ABAA-EAF33BA2AC90}"/>
              </a:ext>
            </a:extLst>
          </p:cNvPr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>
            <a:lvl1pPr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endParaRPr lang="en-US" altLang="el-GR"/>
          </a:p>
        </p:txBody>
      </p:sp>
      <p:sp>
        <p:nvSpPr>
          <p:cNvPr id="4" name="Google Shape;4;n">
            <a:extLst>
              <a:ext uri="{FF2B5EF4-FFF2-40B4-BE49-F238E27FC236}">
                <a16:creationId xmlns:a16="http://schemas.microsoft.com/office/drawing/2014/main" id="{B94DC3EF-2D51-4B1F-82C9-B0B7F169ABC8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endParaRPr lang="en-US" altLang="el-GR"/>
          </a:p>
        </p:txBody>
      </p:sp>
      <p:sp>
        <p:nvSpPr>
          <p:cNvPr id="5" name="Google Shape;5;n">
            <a:extLst>
              <a:ext uri="{FF2B5EF4-FFF2-40B4-BE49-F238E27FC236}">
                <a16:creationId xmlns:a16="http://schemas.microsoft.com/office/drawing/2014/main" id="{11353E51-6A49-420C-BEA5-3448C89210AC}"/>
              </a:ext>
            </a:extLst>
          </p:cNvPr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25" name="Google Shape;6;n">
            <a:extLst>
              <a:ext uri="{FF2B5EF4-FFF2-40B4-BE49-F238E27FC236}">
                <a16:creationId xmlns:a16="http://schemas.microsoft.com/office/drawing/2014/main" id="{0EB7A720-61D0-419C-96B6-7783D4CDA670}"/>
              </a:ext>
            </a:extLst>
          </p:cNvPr>
          <p:cNvSpPr txBox="1">
            <a:spLocks noGrp="1" noChangeArrowheads="1"/>
          </p:cNvSpPr>
          <p:nvPr>
            <p:ph type="body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l-GR">
              <a:sym typeface="Arial" panose="020B0604020202020204" pitchFamily="34" charset="0"/>
            </a:endParaRPr>
          </a:p>
        </p:txBody>
      </p:sp>
      <p:sp>
        <p:nvSpPr>
          <p:cNvPr id="7" name="Google Shape;7;n">
            <a:extLst>
              <a:ext uri="{FF2B5EF4-FFF2-40B4-BE49-F238E27FC236}">
                <a16:creationId xmlns:a16="http://schemas.microsoft.com/office/drawing/2014/main" id="{29916629-D952-4A3D-9AD4-CB1F835A662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  <a:noAutofit/>
          </a:bodyPr>
          <a:lstStyle>
            <a:lvl1pPr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endParaRPr lang="en-US" altLang="el-GR"/>
          </a:p>
        </p:txBody>
      </p:sp>
      <p:sp>
        <p:nvSpPr>
          <p:cNvPr id="8" name="Google Shape;8;n">
            <a:extLst>
              <a:ext uri="{FF2B5EF4-FFF2-40B4-BE49-F238E27FC236}">
                <a16:creationId xmlns:a16="http://schemas.microsoft.com/office/drawing/2014/main" id="{05061545-D64A-4040-BF91-98F44526D0B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  <a:noAutofit/>
          </a:bodyPr>
          <a:lstStyle>
            <a:lvl1pPr algn="r"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fld id="{CFAF8E50-AF74-4042-AD0E-3F9EEE06F5DB}" type="slidenum">
              <a:rPr lang="en-US" altLang="zh-CN"/>
              <a:pPr/>
              <a:t>‹#›</a:t>
            </a:fld>
            <a:endParaRPr lang="en-US" altLang="el-GR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1pPr>
    <a:lvl2pPr lvl="1" algn="l" rtl="0" fontAlgn="base">
      <a:spcBef>
        <a:spcPct val="0"/>
      </a:spcBef>
      <a:spcAft>
        <a:spcPct val="0"/>
      </a:spcAft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2pPr>
    <a:lvl3pPr lvl="2" algn="l" rtl="0" fontAlgn="base">
      <a:spcBef>
        <a:spcPct val="0"/>
      </a:spcBef>
      <a:spcAft>
        <a:spcPct val="0"/>
      </a:spcAft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3pPr>
    <a:lvl4pPr lvl="3" algn="l" rtl="0" fontAlgn="base">
      <a:spcBef>
        <a:spcPct val="0"/>
      </a:spcBef>
      <a:spcAft>
        <a:spcPct val="0"/>
      </a:spcAft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4pPr>
    <a:lvl5pPr lvl="4" algn="l" rtl="0" fontAlgn="base">
      <a:spcBef>
        <a:spcPct val="0"/>
      </a:spcBef>
      <a:spcAft>
        <a:spcPct val="0"/>
      </a:spcAft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Google Shape;34;p2:notes">
            <a:extLst>
              <a:ext uri="{FF2B5EF4-FFF2-40B4-BE49-F238E27FC236}">
                <a16:creationId xmlns:a16="http://schemas.microsoft.com/office/drawing/2014/main" id="{F56527F5-9052-4408-95D0-E25EDD57B00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el-GR" sz="1200"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35" name="Google Shape;35;p2:notes">
            <a:extLst>
              <a:ext uri="{FF2B5EF4-FFF2-40B4-BE49-F238E27FC236}">
                <a16:creationId xmlns:a16="http://schemas.microsoft.com/office/drawing/2014/main" id="{D2DFC8FC-2BC9-4132-B1D5-490FD5B5C80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ELIXIR">
  <p:cSld name="Title slide ELIXI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3;p7" descr="elixir_helix_200_2.eps">
            <a:extLst>
              <a:ext uri="{FF2B5EF4-FFF2-40B4-BE49-F238E27FC236}">
                <a16:creationId xmlns:a16="http://schemas.microsoft.com/office/drawing/2014/main" id="{15A7E858-6334-4EC1-9BB1-90D5B36549C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-26988"/>
            <a:ext cx="12241213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oogle Shape;14;p7">
            <a:extLst>
              <a:ext uri="{FF2B5EF4-FFF2-40B4-BE49-F238E27FC236}">
                <a16:creationId xmlns:a16="http://schemas.microsoft.com/office/drawing/2014/main" id="{0C17A754-ED00-4E80-81A7-FD59B62524B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4799013"/>
            <a:ext cx="2427287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Google Shape;15;p7">
            <a:extLst>
              <a:ext uri="{FF2B5EF4-FFF2-40B4-BE49-F238E27FC236}">
                <a16:creationId xmlns:a16="http://schemas.microsoft.com/office/drawing/2014/main" id="{6BEF4739-C35A-4DF3-9067-72B4DD10F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0613" y="6237288"/>
            <a:ext cx="39020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300" tIns="32650" rIns="65300" bIns="32650">
            <a:spAutoFit/>
          </a:bodyPr>
          <a:lstStyle/>
          <a:p>
            <a:pPr algn="r"/>
            <a:r>
              <a:rPr lang="en-US" altLang="zh-CN" sz="2400" i="1">
                <a:solidFill>
                  <a:srgbClr val="003F41"/>
                </a:solidFill>
                <a:latin typeface="Corbel" panose="020B0503020204020204" pitchFamily="34" charset="0"/>
                <a:sym typeface="Corbel" panose="020B0503020204020204" pitchFamily="34" charset="0"/>
              </a:rPr>
              <a:t>www.elixir-greece.org</a:t>
            </a:r>
            <a:endParaRPr lang="en-US" altLang="el-GR" sz="2400" i="1">
              <a:solidFill>
                <a:srgbClr val="003F41"/>
              </a:solidFill>
              <a:latin typeface="Corbel" panose="020B0503020204020204" pitchFamily="34" charset="0"/>
              <a:sym typeface="Corbel" panose="020B0503020204020204" pitchFamily="34" charset="0"/>
            </a:endParaRPr>
          </a:p>
        </p:txBody>
      </p:sp>
      <p:sp>
        <p:nvSpPr>
          <p:cNvPr id="16" name="Google Shape;16;p7"/>
          <p:cNvSpPr txBox="1">
            <a:spLocks noGrp="1"/>
          </p:cNvSpPr>
          <p:nvPr>
            <p:ph type="ctrTitle"/>
          </p:nvPr>
        </p:nvSpPr>
        <p:spPr>
          <a:xfrm>
            <a:off x="911424" y="3356993"/>
            <a:ext cx="10363200" cy="864096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5000" b="1">
                <a:solidFill>
                  <a:srgbClr val="003F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ubTitle" idx="1"/>
          </p:nvPr>
        </p:nvSpPr>
        <p:spPr>
          <a:xfrm>
            <a:off x="3503712" y="4293097"/>
            <a:ext cx="7755467" cy="899583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rmAutofit/>
          </a:bodyPr>
          <a:lstStyle>
            <a:lvl1pPr lvl="0" algn="r">
              <a:spcBef>
                <a:spcPts val="560"/>
              </a:spcBef>
              <a:spcAft>
                <a:spcPts val="0"/>
              </a:spcAft>
              <a:buSzPts val="2800"/>
              <a:buFont typeface="Corbel"/>
              <a:buNone/>
              <a:defRPr sz="2800" i="1"/>
            </a:lvl1pPr>
            <a:lvl2pPr lvl="1" algn="ctr"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body" idx="2"/>
          </p:nvPr>
        </p:nvSpPr>
        <p:spPr>
          <a:xfrm>
            <a:off x="6761891" y="5192680"/>
            <a:ext cx="4512733" cy="36004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228600" algn="r">
              <a:spcBef>
                <a:spcPts val="360"/>
              </a:spcBef>
              <a:spcAft>
                <a:spcPts val="0"/>
              </a:spcAft>
              <a:buSzPts val="1800"/>
              <a:buFont typeface="Corbel"/>
              <a:buNone/>
              <a:defRPr sz="1800">
                <a:solidFill>
                  <a:schemeClr val="dk2"/>
                </a:solidFill>
              </a:defRPr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0481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0;p8">
            <a:extLst>
              <a:ext uri="{FF2B5EF4-FFF2-40B4-BE49-F238E27FC236}">
                <a16:creationId xmlns:a16="http://schemas.microsoft.com/office/drawing/2014/main" id="{5240B5F4-A9D8-48DB-8EFF-6C64D482907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" b="603"/>
          <a:stretch>
            <a:fillRect/>
          </a:stretch>
        </p:blipFill>
        <p:spPr bwMode="auto">
          <a:xfrm>
            <a:off x="10514013" y="5743575"/>
            <a:ext cx="13208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Google Shape;21;p8"/>
          <p:cNvSpPr txBox="1">
            <a:spLocks noGrp="1"/>
          </p:cNvSpPr>
          <p:nvPr>
            <p:ph type="title"/>
          </p:nvPr>
        </p:nvSpPr>
        <p:spPr>
          <a:xfrm>
            <a:off x="719403" y="332656"/>
            <a:ext cx="10871200" cy="648072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1"/>
          </p:nvPr>
        </p:nvSpPr>
        <p:spPr>
          <a:xfrm>
            <a:off x="711200" y="1525589"/>
            <a:ext cx="10871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3880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24;p14">
            <a:extLst>
              <a:ext uri="{FF2B5EF4-FFF2-40B4-BE49-F238E27FC236}">
                <a16:creationId xmlns:a16="http://schemas.microsoft.com/office/drawing/2014/main" id="{3E19A46E-D3B8-4375-B951-9855FD0DBF4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" r="552"/>
          <a:stretch>
            <a:fillRect/>
          </a:stretch>
        </p:blipFill>
        <p:spPr bwMode="auto">
          <a:xfrm>
            <a:off x="10514013" y="5721350"/>
            <a:ext cx="132080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Google Shape;25;p14"/>
          <p:cNvSpPr txBox="1">
            <a:spLocks noGrp="1"/>
          </p:cNvSpPr>
          <p:nvPr>
            <p:ph type="title"/>
          </p:nvPr>
        </p:nvSpPr>
        <p:spPr>
          <a:xfrm>
            <a:off x="719403" y="332656"/>
            <a:ext cx="10871200" cy="576064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2888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;p6">
            <a:extLst>
              <a:ext uri="{FF2B5EF4-FFF2-40B4-BE49-F238E27FC236}">
                <a16:creationId xmlns:a16="http://schemas.microsoft.com/office/drawing/2014/main" id="{F2694462-261A-47AE-BAB4-8ED9AE6A3746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719138" y="333375"/>
            <a:ext cx="10871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l-GR">
              <a:sym typeface="Arial" panose="020B0604020202020204" pitchFamily="34" charset="0"/>
            </a:endParaRPr>
          </a:p>
        </p:txBody>
      </p:sp>
      <p:sp>
        <p:nvSpPr>
          <p:cNvPr id="1027" name="Google Shape;11;p6">
            <a:extLst>
              <a:ext uri="{FF2B5EF4-FFF2-40B4-BE49-F238E27FC236}">
                <a16:creationId xmlns:a16="http://schemas.microsoft.com/office/drawing/2014/main" id="{5BF2FDD1-2B5D-41CC-B9BB-4FED6B967CFF}"/>
              </a:ext>
            </a:extLst>
          </p:cNvPr>
          <p:cNvSpPr txBox="1">
            <a:spLocks noGrp="1" noChangeArrowheads="1"/>
          </p:cNvSpPr>
          <p:nvPr>
            <p:ph type="body" idx="4294967295"/>
          </p:nvPr>
        </p:nvSpPr>
        <p:spPr bwMode="auto">
          <a:xfrm>
            <a:off x="711200" y="1525588"/>
            <a:ext cx="10871200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l-GR">
              <a:sym typeface="Arial" panose="020B0604020202020204" pitchFamily="34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4.png"/><Relationship Id="rId7" Type="http://schemas.openxmlformats.org/officeDocument/2006/relationships/image" Target="../media/image1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Εικόνα 7">
            <a:extLst>
              <a:ext uri="{FF2B5EF4-FFF2-40B4-BE49-F238E27FC236}">
                <a16:creationId xmlns:a16="http://schemas.microsoft.com/office/drawing/2014/main" id="{207FC01B-606E-4456-A9DB-76AC44411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6184900"/>
            <a:ext cx="1806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TextBox 1">
            <a:extLst>
              <a:ext uri="{FF2B5EF4-FFF2-40B4-BE49-F238E27FC236}">
                <a16:creationId xmlns:a16="http://schemas.microsoft.com/office/drawing/2014/main" id="{A7FC02B9-F6BD-4860-BB6F-D957109BF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2366963"/>
            <a:ext cx="103060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800" b="1"/>
              <a:t>Exploring the genomes of non-model teleost species: </a:t>
            </a:r>
            <a:endParaRPr lang="el-GR" altLang="en-US"/>
          </a:p>
          <a:p>
            <a:pPr algn="just"/>
            <a:r>
              <a:rPr lang="en-US" altLang="zh-CN" sz="2800" b="1"/>
              <a:t>the case-study of </a:t>
            </a:r>
            <a:r>
              <a:rPr lang="en-US" altLang="zh-CN" sz="2800" b="1" i="1"/>
              <a:t>Lagocephalus sceleratus</a:t>
            </a:r>
          </a:p>
        </p:txBody>
      </p:sp>
      <p:sp>
        <p:nvSpPr>
          <p:cNvPr id="6147" name="TextBox 2">
            <a:extLst>
              <a:ext uri="{FF2B5EF4-FFF2-40B4-BE49-F238E27FC236}">
                <a16:creationId xmlns:a16="http://schemas.microsoft.com/office/drawing/2014/main" id="{E31345C9-AA6B-4394-9FF0-0E47264FC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975" y="3559175"/>
            <a:ext cx="10306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/>
              <a:t>Theodoros Danis, Alexandros Tsakogiannis, Jon B. Kristoffersen, Vasileios Papadogiannis, Nelina Angelova Daniel Golani, Dimitris Tsaparis, Panagiotis Kasapidis, Georgios Kotoulas, Antonios Magoulas, Costas S. Tsigenopoulos, Tereza Manousaki</a:t>
            </a:r>
            <a:endParaRPr lang="en-US" altLang="zh-CN" baseline="30000"/>
          </a:p>
        </p:txBody>
      </p:sp>
      <p:sp>
        <p:nvSpPr>
          <p:cNvPr id="6148" name="TextBox 3">
            <a:extLst>
              <a:ext uri="{FF2B5EF4-FFF2-40B4-BE49-F238E27FC236}">
                <a16:creationId xmlns:a16="http://schemas.microsoft.com/office/drawing/2014/main" id="{39793663-D7D2-48C1-AAF0-041EE4535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6938" y="822325"/>
            <a:ext cx="359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https://genomenerds.her.hcmr.gr/people/</a:t>
            </a:r>
          </a:p>
        </p:txBody>
      </p:sp>
      <p:pic>
        <p:nvPicPr>
          <p:cNvPr id="6149" name="Εικόνα 11">
            <a:extLst>
              <a:ext uri="{FF2B5EF4-FFF2-40B4-BE49-F238E27FC236}">
                <a16:creationId xmlns:a16="http://schemas.microsoft.com/office/drawing/2014/main" id="{B1BB6F8C-F8A0-4C4A-A1B9-A097567BE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342900"/>
            <a:ext cx="4295775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Εικόνα 12">
            <a:extLst>
              <a:ext uri="{FF2B5EF4-FFF2-40B4-BE49-F238E27FC236}">
                <a16:creationId xmlns:a16="http://schemas.microsoft.com/office/drawing/2014/main" id="{067EC4D0-F926-4987-9486-4A8F04601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225" y="296863"/>
            <a:ext cx="2433638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Box 12">
            <a:extLst>
              <a:ext uri="{FF2B5EF4-FFF2-40B4-BE49-F238E27FC236}">
                <a16:creationId xmlns:a16="http://schemas.microsoft.com/office/drawing/2014/main" id="{AC6CDBDD-461E-44A7-91AB-EA6EA4A3B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6975" y="511175"/>
            <a:ext cx="2743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altLang="en-US" sz="1600" b="1">
                <a:latin typeface="Times New Roman" panose="02020603050405020304" pitchFamily="18" charset="0"/>
                <a:ea typeface="MS PGothic" panose="020B0600070205080204" pitchFamily="34" charset="-128"/>
                <a:cs typeface="MS PGothic" panose="020B0600070205080204" pitchFamily="34" charset="-128"/>
              </a:rPr>
              <a:t>University of Crete</a:t>
            </a:r>
          </a:p>
          <a:p>
            <a:r>
              <a:rPr lang="el-GR" altLang="en-US" sz="1600" b="1">
                <a:latin typeface="Times New Roman" panose="02020603050405020304" pitchFamily="18" charset="0"/>
                <a:ea typeface="MS PGothic" panose="020B0600070205080204" pitchFamily="34" charset="-128"/>
                <a:cs typeface="MS PGothic" panose="020B0600070205080204" pitchFamily="34" charset="-128"/>
              </a:rPr>
              <a:t>School of Medicine</a:t>
            </a:r>
          </a:p>
        </p:txBody>
      </p:sp>
      <p:sp>
        <p:nvSpPr>
          <p:cNvPr id="6152" name="TextBox 8">
            <a:extLst>
              <a:ext uri="{FF2B5EF4-FFF2-40B4-BE49-F238E27FC236}">
                <a16:creationId xmlns:a16="http://schemas.microsoft.com/office/drawing/2014/main" id="{04C38B47-80A8-4336-BB47-9341DFCB9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6938" y="400050"/>
            <a:ext cx="35909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altLang="en-US" sz="1800" b="1">
                <a:solidFill>
                  <a:schemeClr val="bg2"/>
                </a:solidFill>
              </a:rPr>
              <a:t>Genome Nerds</a:t>
            </a:r>
            <a:endParaRPr lang="el-GR" altLang="en-US" sz="1200" b="1"/>
          </a:p>
          <a:p>
            <a:r>
              <a:rPr lang="el-GR" altLang="en-US" sz="1200" b="1">
                <a:solidFill>
                  <a:schemeClr val="tx1"/>
                </a:solidFill>
              </a:rPr>
              <a:t>Genomics &amp; Bioinformatics Lab IMBBC HCMR</a:t>
            </a:r>
          </a:p>
        </p:txBody>
      </p:sp>
      <p:grpSp>
        <p:nvGrpSpPr>
          <p:cNvPr id="6153" name="Ομάδα 13">
            <a:extLst>
              <a:ext uri="{FF2B5EF4-FFF2-40B4-BE49-F238E27FC236}">
                <a16:creationId xmlns:a16="http://schemas.microsoft.com/office/drawing/2014/main" id="{850565E7-CB3C-477A-A309-066F52B196EC}"/>
              </a:ext>
            </a:extLst>
          </p:cNvPr>
          <p:cNvGrpSpPr>
            <a:grpSpLocks/>
          </p:cNvGrpSpPr>
          <p:nvPr/>
        </p:nvGrpSpPr>
        <p:grpSpPr bwMode="auto">
          <a:xfrm>
            <a:off x="2352675" y="5957888"/>
            <a:ext cx="6178550" cy="906462"/>
            <a:chOff x="2279192" y="4937627"/>
            <a:chExt cx="7948861" cy="906587"/>
          </a:xfrm>
        </p:grpSpPr>
        <p:pic>
          <p:nvPicPr>
            <p:cNvPr id="6154" name="Εικόνα 9">
              <a:extLst>
                <a:ext uri="{FF2B5EF4-FFF2-40B4-BE49-F238E27FC236}">
                  <a16:creationId xmlns:a16="http://schemas.microsoft.com/office/drawing/2014/main" id="{FDE713D5-56B3-45EF-B854-6DA58CD1E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8401" y="4937627"/>
              <a:ext cx="7789652" cy="692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5" name="Εικόνα 13">
              <a:extLst>
                <a:ext uri="{FF2B5EF4-FFF2-40B4-BE49-F238E27FC236}">
                  <a16:creationId xmlns:a16="http://schemas.microsoft.com/office/drawing/2014/main" id="{2286F51A-B8E6-43BE-932B-1320831368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9192" y="4938805"/>
              <a:ext cx="5589916" cy="905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56" name="Ομάδα 17">
            <a:extLst>
              <a:ext uri="{FF2B5EF4-FFF2-40B4-BE49-F238E27FC236}">
                <a16:creationId xmlns:a16="http://schemas.microsoft.com/office/drawing/2014/main" id="{BA8410CC-4C0E-4805-8ADA-D0239C7865BF}"/>
              </a:ext>
            </a:extLst>
          </p:cNvPr>
          <p:cNvGrpSpPr>
            <a:grpSpLocks/>
          </p:cNvGrpSpPr>
          <p:nvPr/>
        </p:nvGrpSpPr>
        <p:grpSpPr bwMode="auto">
          <a:xfrm>
            <a:off x="4138613" y="5942013"/>
            <a:ext cx="4424362" cy="835025"/>
            <a:chOff x="4080354" y="5956001"/>
            <a:chExt cx="4424571" cy="835953"/>
          </a:xfrm>
        </p:grpSpPr>
        <p:pic>
          <p:nvPicPr>
            <p:cNvPr id="6157" name="Picture 1">
              <a:extLst>
                <a:ext uri="{FF2B5EF4-FFF2-40B4-BE49-F238E27FC236}">
                  <a16:creationId xmlns:a16="http://schemas.microsoft.com/office/drawing/2014/main" id="{66FEFD68-1FA6-4304-9FC9-7917B69B6F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354" y="5997934"/>
              <a:ext cx="2020018" cy="705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8" name="Εικόνα 16">
              <a:extLst>
                <a:ext uri="{FF2B5EF4-FFF2-40B4-BE49-F238E27FC236}">
                  <a16:creationId xmlns:a16="http://schemas.microsoft.com/office/drawing/2014/main" id="{B0C14205-6C95-46F2-AF03-DE236DA8A9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8508" y="5956001"/>
              <a:ext cx="3696417" cy="740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9" name="Εικόνα 17">
              <a:extLst>
                <a:ext uri="{FF2B5EF4-FFF2-40B4-BE49-F238E27FC236}">
                  <a16:creationId xmlns:a16="http://schemas.microsoft.com/office/drawing/2014/main" id="{993516DC-D622-42E2-A56D-15043BAA34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0035" y="6032650"/>
              <a:ext cx="764156" cy="759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0" name="Εικόνα 15">
              <a:extLst>
                <a:ext uri="{FF2B5EF4-FFF2-40B4-BE49-F238E27FC236}">
                  <a16:creationId xmlns:a16="http://schemas.microsoft.com/office/drawing/2014/main" id="{50641261-0E6F-494E-83A3-93B5677743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4860" y="6109569"/>
              <a:ext cx="1257300" cy="50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01758B5-1AE4-41CB-9D02-860C9843CA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noProof="1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1484725-5CCB-4947-83EF-2DABB6110E9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175" y="1084263"/>
            <a:ext cx="12188825" cy="3294062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noProof="1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3BA29BD-1539-469C-9884-8D26724C479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r="8214" b="45501"/>
          <a:stretch>
            <a:fillRect/>
          </a:stretch>
        </p:blipFill>
        <p:spPr>
          <a:xfrm flipV="1">
            <a:off x="0" y="0"/>
            <a:ext cx="12191999" cy="4473360"/>
          </a:xfrm>
          <a:custGeom>
            <a:avLst/>
            <a:gdLst>
              <a:gd name="connsiteX0" fmla="*/ 0 w 12191999"/>
              <a:gd name="connsiteY0" fmla="*/ 4473360 h 4473360"/>
              <a:gd name="connsiteX1" fmla="*/ 12191999 w 12191999"/>
              <a:gd name="connsiteY1" fmla="*/ 4473360 h 4473360"/>
              <a:gd name="connsiteX2" fmla="*/ 12191999 w 12191999"/>
              <a:gd name="connsiteY2" fmla="*/ 0 h 4473360"/>
              <a:gd name="connsiteX3" fmla="*/ 0 w 12191999"/>
              <a:gd name="connsiteY3" fmla="*/ 0 h 447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4473360">
                <a:moveTo>
                  <a:pt x="0" y="4473360"/>
                </a:moveTo>
                <a:lnTo>
                  <a:pt x="12191999" y="4473360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6389" name="Title 1">
            <a:extLst>
              <a:ext uri="{FF2B5EF4-FFF2-40B4-BE49-F238E27FC236}">
                <a16:creationId xmlns:a16="http://schemas.microsoft.com/office/drawing/2014/main" id="{478A2E5D-E364-40F8-AE8F-A722F1D2F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063" y="2076450"/>
            <a:ext cx="10683875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altLang="en-US" sz="5600">
                <a:solidFill>
                  <a:srgbClr val="FFFFFF"/>
                </a:solidFill>
                <a:latin typeface="Corbel" panose="020B0503020204020204" pitchFamily="34" charset="0"/>
              </a:rPr>
              <a:t>RESULTS</a:t>
            </a:r>
          </a:p>
        </p:txBody>
      </p:sp>
      <p:pic>
        <p:nvPicPr>
          <p:cNvPr id="16390" name="Εικόνα 2">
            <a:extLst>
              <a:ext uri="{FF2B5EF4-FFF2-40B4-BE49-F238E27FC236}">
                <a16:creationId xmlns:a16="http://schemas.microsoft.com/office/drawing/2014/main" id="{F8DFC868-B19F-4025-BD25-E698FEEBE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600" y="5554663"/>
            <a:ext cx="1809750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C8727-D70C-49ED-8111-99AB06113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03213"/>
            <a:ext cx="4587875" cy="8826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en-US" sz="36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17410" name="Text Box 38">
            <a:extLst>
              <a:ext uri="{FF2B5EF4-FFF2-40B4-BE49-F238E27FC236}">
                <a16:creationId xmlns:a16="http://schemas.microsoft.com/office/drawing/2014/main" id="{C4FA48BA-8D5F-459B-AA61-3BF71D88D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0" y="3275013"/>
            <a:ext cx="25400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/>
              <a:t>  </a:t>
            </a:r>
          </a:p>
        </p:txBody>
      </p: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34367538-2599-4B7C-A3D7-BD2CB6B4E305}"/>
              </a:ext>
            </a:extLst>
          </p:cNvPr>
          <p:cNvGraphicFramePr/>
          <p:nvPr/>
        </p:nvGraphicFramePr>
        <p:xfrm>
          <a:off x="906463" y="1758950"/>
          <a:ext cx="8634411" cy="947738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2878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8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8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7518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en-US" sz="1400"/>
                        <a:t>Sequencing Technology</a:t>
                      </a:r>
                    </a:p>
                  </a:txBody>
                  <a:tcPr marL="91450" marR="91450" marT="40570" marB="4057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400"/>
                        <a:t>Raw reads</a:t>
                      </a:r>
                    </a:p>
                  </a:txBody>
                  <a:tcPr marL="91450" marR="91450" marT="40570" marB="4057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400"/>
                        <a:t>Coverage</a:t>
                      </a:r>
                    </a:p>
                  </a:txBody>
                  <a:tcPr marL="91450" marR="91450" marT="40570" marB="40570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1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/>
                        <a:t>Illumina</a:t>
                      </a:r>
                    </a:p>
                  </a:txBody>
                  <a:tcPr marL="91450" marR="91450" marT="40570" marB="4057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/>
                        <a:t>114</a:t>
                      </a:r>
                      <a:r>
                        <a:rPr lang="en-US" altLang="en-US" sz="1600"/>
                        <a:t>,</a:t>
                      </a:r>
                      <a:r>
                        <a:rPr lang="en-US" sz="1600"/>
                        <a:t>606</a:t>
                      </a:r>
                      <a:r>
                        <a:rPr lang="en-US" altLang="en-US" sz="1600"/>
                        <a:t>,</a:t>
                      </a:r>
                      <a:r>
                        <a:rPr lang="en-US" sz="1600"/>
                        <a:t>280</a:t>
                      </a:r>
                    </a:p>
                  </a:txBody>
                  <a:tcPr marL="91450" marR="91450" marT="40570" marB="4057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b="1"/>
                        <a:t>~38x</a:t>
                      </a:r>
                    </a:p>
                  </a:txBody>
                  <a:tcPr marL="91450" marR="91450" marT="40570" marB="4057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1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/>
                        <a:t>MinION</a:t>
                      </a:r>
                    </a:p>
                  </a:txBody>
                  <a:tcPr marL="91450" marR="91450" marT="40570" marB="4057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/>
                        <a:t>552,476</a:t>
                      </a:r>
                    </a:p>
                  </a:txBody>
                  <a:tcPr marL="91450" marR="91450" marT="40570" marB="4057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b="1"/>
                        <a:t>~20x</a:t>
                      </a:r>
                    </a:p>
                  </a:txBody>
                  <a:tcPr marL="91450" marR="91450" marT="40570" marB="4057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429" name="Text Box 43">
            <a:extLst>
              <a:ext uri="{FF2B5EF4-FFF2-40B4-BE49-F238E27FC236}">
                <a16:creationId xmlns:a16="http://schemas.microsoft.com/office/drawing/2014/main" id="{45D8841F-63FB-4C16-BBDA-306201FCB2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913" y="1422400"/>
            <a:ext cx="38735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altLang="en-US" b="1"/>
              <a:t>Table 1</a:t>
            </a:r>
            <a:r>
              <a:rPr lang="el-GR" altLang="en-US"/>
              <a:t> . </a:t>
            </a:r>
            <a:r>
              <a:rPr lang="el-GR" altLang="en-US" sz="1600"/>
              <a:t>Sequencing results</a:t>
            </a:r>
          </a:p>
        </p:txBody>
      </p:sp>
      <p:sp>
        <p:nvSpPr>
          <p:cNvPr id="17430" name="Text Box 44">
            <a:extLst>
              <a:ext uri="{FF2B5EF4-FFF2-40B4-BE49-F238E27FC236}">
                <a16:creationId xmlns:a16="http://schemas.microsoft.com/office/drawing/2014/main" id="{BFD6A3E6-B0B1-42E6-8EF5-D09625432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913" y="3860800"/>
            <a:ext cx="52085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b="1"/>
              <a:t>Table </a:t>
            </a:r>
            <a:r>
              <a:rPr lang="el-GR" altLang="en-US" b="1"/>
              <a:t>2</a:t>
            </a:r>
            <a:r>
              <a:rPr lang="en-US" altLang="en-US"/>
              <a:t> .</a:t>
            </a:r>
            <a:r>
              <a:rPr lang="en-US" altLang="en-US" sz="1600"/>
              <a:t> </a:t>
            </a:r>
            <a:r>
              <a:rPr lang="el-GR" altLang="en-US" sz="1600"/>
              <a:t>Polished genome statistics</a:t>
            </a:r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7AD6D8B1-67BC-4820-B009-7DE9626E0A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0623906"/>
              </p:ext>
            </p:extLst>
          </p:nvPr>
        </p:nvGraphicFramePr>
        <p:xfrm>
          <a:off x="906463" y="4198938"/>
          <a:ext cx="5689600" cy="1720850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284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4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700" dirty="0"/>
                        <a:t>Total contigs</a:t>
                      </a:r>
                    </a:p>
                  </a:txBody>
                  <a:tcPr marT="42335" marB="42335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700" b="1" dirty="0"/>
                        <a:t>241</a:t>
                      </a:r>
                    </a:p>
                  </a:txBody>
                  <a:tcPr marT="42335" marB="4233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700" dirty="0"/>
                        <a:t>Totals bases</a:t>
                      </a:r>
                    </a:p>
                  </a:txBody>
                  <a:tcPr marT="42335" marB="42335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700" dirty="0"/>
                        <a:t>373,851,781 bp</a:t>
                      </a:r>
                    </a:p>
                  </a:txBody>
                  <a:tcPr marT="42335" marB="4233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700" dirty="0"/>
                        <a:t>GC % </a:t>
                      </a:r>
                      <a:endParaRPr lang="en-US" altLang="en-US" sz="1700"/>
                    </a:p>
                  </a:txBody>
                  <a:tcPr marT="42335" marB="42335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700" dirty="0"/>
                        <a:t>46,7</a:t>
                      </a:r>
                    </a:p>
                  </a:txBody>
                  <a:tcPr marT="42335" marB="4233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700" dirty="0"/>
                        <a:t>Contig N50</a:t>
                      </a:r>
                    </a:p>
                  </a:txBody>
                  <a:tcPr marT="42335" marB="42335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700" b="1" dirty="0"/>
                        <a:t>11,297,640 bp</a:t>
                      </a:r>
                    </a:p>
                  </a:txBody>
                  <a:tcPr marT="42335" marB="4233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1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700" dirty="0"/>
                        <a:t>Longest contig </a:t>
                      </a:r>
                    </a:p>
                  </a:txBody>
                  <a:tcPr marT="42335" marB="42335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700" dirty="0"/>
                        <a:t>17,085,954 bp</a:t>
                      </a:r>
                    </a:p>
                  </a:txBody>
                  <a:tcPr marT="42335" marB="4233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0B44F-A9C3-4E94-8D5D-FD64B2F28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03213"/>
            <a:ext cx="4587875" cy="8826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en-US" sz="36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18434" name="Text Box 38">
            <a:extLst>
              <a:ext uri="{FF2B5EF4-FFF2-40B4-BE49-F238E27FC236}">
                <a16:creationId xmlns:a16="http://schemas.microsoft.com/office/drawing/2014/main" id="{622FEC6F-0DFE-4D8B-8E81-85B6450D3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0" y="3275013"/>
            <a:ext cx="25400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/>
              <a:t> 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16E8CEB-DA96-49E6-B368-FAB9848A7617}"/>
              </a:ext>
            </a:extLst>
          </p:cNvPr>
          <p:cNvGraphicFramePr/>
          <p:nvPr/>
        </p:nvGraphicFramePr>
        <p:xfrm>
          <a:off x="1828800" y="1525588"/>
          <a:ext cx="8534400" cy="4330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839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2400" dirty="0"/>
                        <a:t>Busco </a:t>
                      </a:r>
                      <a:r>
                        <a:rPr lang="en-US" altLang="en-US" sz="2400"/>
                        <a:t>completeness</a:t>
                      </a:r>
                      <a:r>
                        <a:rPr lang="en-US" altLang="en-US" sz="2400" dirty="0"/>
                        <a:t> score</a:t>
                      </a:r>
                    </a:p>
                    <a:p>
                      <a:pPr algn="ctr">
                        <a:buNone/>
                      </a:pPr>
                      <a:r>
                        <a:rPr lang="en-US" altLang="en-US" sz="2400" dirty="0"/>
                        <a:t>(Actinopterygii ODB10)</a:t>
                      </a:r>
                    </a:p>
                  </a:txBody>
                  <a:tcPr marT="45713" marB="45713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57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dirty="0"/>
                        <a:t>Complete</a:t>
                      </a: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b="1" dirty="0"/>
                        <a:t>96.20%</a:t>
                      </a:r>
                    </a:p>
                  </a:txBody>
                  <a:tcPr marT="45713" marB="4571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57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dirty="0"/>
                        <a:t>Single</a:t>
                      </a: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dirty="0"/>
                        <a:t>94.40%</a:t>
                      </a:r>
                    </a:p>
                  </a:txBody>
                  <a:tcPr marT="45713" marB="4571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57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dirty="0"/>
                        <a:t>Duplicated</a:t>
                      </a: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dirty="0"/>
                        <a:t>2.20%</a:t>
                      </a:r>
                    </a:p>
                  </a:txBody>
                  <a:tcPr marT="45713" marB="4571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57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dirty="0"/>
                        <a:t>Fragmented</a:t>
                      </a: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dirty="0"/>
                        <a:t>1.40%</a:t>
                      </a:r>
                    </a:p>
                  </a:txBody>
                  <a:tcPr marT="45713" marB="4571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57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dirty="0"/>
                        <a:t>Missing</a:t>
                      </a: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 dirty="0"/>
                        <a:t>2.00%</a:t>
                      </a:r>
                    </a:p>
                  </a:txBody>
                  <a:tcPr marT="45713" marB="4571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B0BEAE9-CAA1-4CB2-8B85-13CB20B7C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33375"/>
            <a:ext cx="10871200" cy="6477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zh-CN" sz="3600">
                <a:solidFill>
                  <a:schemeClr val="accent1"/>
                </a:solidFill>
                <a:latin typeface="Corbel" panose="020B0503020204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Results</a:t>
            </a:r>
            <a:endParaRPr lang="el-GR" altLang="en-US" sz="3600">
              <a:solidFill>
                <a:schemeClr val="accent1"/>
              </a:solidFill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C21C577-BBF5-43A5-8AE5-ED26DE0E8E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1200" y="1525588"/>
            <a:ext cx="10871200" cy="4351337"/>
          </a:xfrm>
        </p:spPr>
        <p:txBody>
          <a:bodyPr/>
          <a:lstStyle/>
          <a:p>
            <a:pPr marL="114300" indent="0">
              <a:spcBef>
                <a:spcPts val="363"/>
              </a:spcBef>
              <a:spcAft>
                <a:spcPct val="0"/>
              </a:spcAft>
              <a:buSzTx/>
              <a:buFont typeface="Arial" panose="020B0604020202020204" pitchFamily="34" charset="0"/>
              <a:buNone/>
            </a:pPr>
            <a:endParaRPr lang="el-G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9E7A5437-843E-44B0-B857-64FBC6875D21}"/>
              </a:ext>
            </a:extLst>
          </p:cNvPr>
          <p:cNvGraphicFramePr/>
          <p:nvPr/>
        </p:nvGraphicFramePr>
        <p:xfrm>
          <a:off x="1828800" y="1525588"/>
          <a:ext cx="8534400" cy="3508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1675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l-GR" altLang="en-US" sz="2400"/>
                        <a:t>Gene prediction </a:t>
                      </a:r>
                      <a:endParaRPr lang="el-GR" altLang="en-US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6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en-US" sz="1600"/>
                        <a:t>Total genes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0" i="0" u="none" strike="noStrike" noProof="0">
                          <a:latin typeface="Arial"/>
                        </a:rPr>
                        <a:t>21.251</a:t>
                      </a:r>
                      <a:endParaRPr lang="en-US" alt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67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0" i="0" u="none" strike="noStrike" noProof="0">
                          <a:latin typeface="Arial"/>
                        </a:rPr>
                        <a:t>Average gene length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0" i="0" u="none" strike="noStrike" noProof="0">
                          <a:latin typeface="Arial"/>
                        </a:rPr>
                        <a:t>587.43 bp</a:t>
                      </a:r>
                      <a:endParaRPr lang="en-US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675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noProof="0">
                          <a:latin typeface="Arial"/>
                        </a:rPr>
                        <a:t>Exon number </a:t>
                      </a:r>
                      <a:endParaRPr lang="el-G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noProof="0">
                          <a:latin typeface="Arial"/>
                        </a:rPr>
                        <a:t> 449.939</a:t>
                      </a:r>
                      <a:endParaRPr lang="el-G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675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noProof="0">
                          <a:latin typeface="Arial"/>
                        </a:rPr>
                        <a:t>Average exon size</a:t>
                      </a:r>
                    </a:p>
                    <a:p>
                      <a:pPr lvl="0" algn="ctr">
                        <a:buNone/>
                      </a:pPr>
                      <a:endParaRPr lang="en-US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noProof="0">
                          <a:latin typeface="Arial"/>
                        </a:rPr>
                        <a:t> 249.62 bp </a:t>
                      </a:r>
                      <a:endParaRPr lang="en-US" sz="1600" b="0" i="0" u="none" strike="noStrike" noProof="0" dirty="0">
                        <a:latin typeface="Arial"/>
                      </a:endParaRPr>
                    </a:p>
                    <a:p>
                      <a:pPr lvl="0" algn="ctr">
                        <a:buNone/>
                      </a:pPr>
                      <a:endParaRPr lang="en-US" sz="1600" b="0" i="0" u="none" strike="noStrike" noProof="0" dirty="0">
                        <a:latin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2060B-D5AC-4A83-9297-8A992BB56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33375"/>
            <a:ext cx="10871200" cy="6477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l-GR" altLang="en-US" sz="36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Results</a:t>
            </a:r>
            <a:endParaRPr lang="el-GR" altLang="en-US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2" name="Picture 7">
            <a:extLst>
              <a:ext uri="{FF2B5EF4-FFF2-40B4-BE49-F238E27FC236}">
                <a16:creationId xmlns:a16="http://schemas.microsoft.com/office/drawing/2014/main" id="{1EA1C585-EB4E-4F6D-B07B-22F4EB57F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3" y="984250"/>
            <a:ext cx="5172075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8">
            <a:extLst>
              <a:ext uri="{FF2B5EF4-FFF2-40B4-BE49-F238E27FC236}">
                <a16:creationId xmlns:a16="http://schemas.microsoft.com/office/drawing/2014/main" id="{BFF700FB-FBEC-47E4-AA90-458103A62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8638" y="3076575"/>
            <a:ext cx="36242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l-GR" altLang="en-US" sz="2400"/>
              <a:t>Total genome size : </a:t>
            </a:r>
          </a:p>
          <a:p>
            <a:pPr algn="ctr"/>
            <a:r>
              <a:rPr lang="el-GR" altLang="en-US" sz="2400"/>
              <a:t>~373 Mbp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7B68443-4F76-4519-B70C-6BBB84838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475" y="174625"/>
            <a:ext cx="10871200" cy="647700"/>
          </a:xfrm>
        </p:spPr>
        <p:txBody>
          <a:bodyPr/>
          <a:lstStyle/>
          <a:p>
            <a:pPr>
              <a:buFont typeface="Arial" panose="02080604020202020204" pitchFamily="34" charset="0"/>
              <a:buNone/>
            </a:pPr>
            <a:r>
              <a:rPr lang="el-GR" sz="3600" noProof="1">
                <a:solidFill>
                  <a:schemeClr val="accent1"/>
                </a:solidFill>
              </a:rPr>
              <a:t>Results</a:t>
            </a:r>
          </a:p>
        </p:txBody>
      </p:sp>
      <p:pic>
        <p:nvPicPr>
          <p:cNvPr id="21506" name="Εικόνα 4" descr="Εικόνα που περιέχει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CAD7E002-9C7D-4C61-8D2A-B0827B39F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225" y="328613"/>
            <a:ext cx="6683375" cy="641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>
            <a:extLst>
              <a:ext uri="{FF2B5EF4-FFF2-40B4-BE49-F238E27FC236}">
                <a16:creationId xmlns:a16="http://schemas.microsoft.com/office/drawing/2014/main" id="{0D1C8D11-FDE9-400E-8F76-A9E5F2A89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075" y="1898650"/>
            <a:ext cx="297973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l-GR" altLang="en-US" sz="1800" b="1" i="1"/>
              <a:t>L.sceleratus</a:t>
            </a:r>
            <a:r>
              <a:rPr lang="el-GR" altLang="en-US" sz="1800" b="1"/>
              <a:t> </a:t>
            </a:r>
            <a:r>
              <a:rPr lang="el-GR" altLang="en-US" sz="1800"/>
              <a:t>(~373 Mbp)</a:t>
            </a:r>
          </a:p>
          <a:p>
            <a:pPr algn="ctr"/>
            <a:r>
              <a:rPr lang="el-GR" altLang="en-US" sz="1800"/>
              <a:t>VS</a:t>
            </a:r>
          </a:p>
          <a:p>
            <a:pPr algn="ctr"/>
            <a:r>
              <a:rPr lang="el-GR" altLang="en-US" sz="1800" b="1" i="1"/>
              <a:t>T.rubripes</a:t>
            </a:r>
            <a:r>
              <a:rPr lang="el-GR" altLang="en-US" sz="1800"/>
              <a:t> (~365 Mbp)</a:t>
            </a:r>
            <a:endParaRPr lang="el-GR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63F8A-CD3E-4C21-BC6B-1944731FF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03213"/>
            <a:ext cx="4587875" cy="8826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en-US" sz="36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22530" name="Text Box 38">
            <a:extLst>
              <a:ext uri="{FF2B5EF4-FFF2-40B4-BE49-F238E27FC236}">
                <a16:creationId xmlns:a16="http://schemas.microsoft.com/office/drawing/2014/main" id="{6C82AAB8-5886-483D-A135-B435FADCD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0" y="3275013"/>
            <a:ext cx="25400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/>
              <a:t>  </a:t>
            </a:r>
          </a:p>
        </p:txBody>
      </p:sp>
      <p:pic>
        <p:nvPicPr>
          <p:cNvPr id="22531" name="Picture 6" descr="final_plot">
            <a:extLst>
              <a:ext uri="{FF2B5EF4-FFF2-40B4-BE49-F238E27FC236}">
                <a16:creationId xmlns:a16="http://schemas.microsoft.com/office/drawing/2014/main" id="{8ABB25F8-BD14-4D4A-9850-281EB014E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1049338"/>
            <a:ext cx="890428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 Box 7">
            <a:extLst>
              <a:ext uri="{FF2B5EF4-FFF2-40B4-BE49-F238E27FC236}">
                <a16:creationId xmlns:a16="http://schemas.microsoft.com/office/drawing/2014/main" id="{2690CAA7-5A6B-4B24-A569-62BB06D79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574675"/>
            <a:ext cx="30622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/>
          <a:p>
            <a:r>
              <a:rPr lang="el-GR" altLang="en-US" sz="2400" dirty="0" err="1">
                <a:latin typeface="Arial"/>
                <a:ea typeface="SimSun"/>
                <a:cs typeface="Arial"/>
              </a:rPr>
              <a:t>Phylogenomic</a:t>
            </a:r>
            <a:r>
              <a:rPr lang="el-GR" altLang="en-US" sz="2400" dirty="0">
                <a:latin typeface="Arial"/>
                <a:ea typeface="SimSun"/>
                <a:cs typeface="Arial"/>
              </a:rPr>
              <a:t> </a:t>
            </a:r>
            <a:r>
              <a:rPr lang="el-GR" altLang="en-US" sz="2400" dirty="0" err="1">
                <a:latin typeface="Arial"/>
                <a:ea typeface="SimSun"/>
                <a:cs typeface="Arial"/>
              </a:rPr>
              <a:t>tree</a:t>
            </a:r>
            <a:endParaRPr lang="el-GR" altLang="en-US" sz="2400" dirty="0">
              <a:latin typeface="Arial"/>
              <a:ea typeface="SimSun"/>
              <a:cs typeface="Arial"/>
            </a:endParaRPr>
          </a:p>
        </p:txBody>
      </p:sp>
      <p:sp>
        <p:nvSpPr>
          <p:cNvPr id="22533" name="TextBox 2">
            <a:extLst>
              <a:ext uri="{FF2B5EF4-FFF2-40B4-BE49-F238E27FC236}">
                <a16:creationId xmlns:a16="http://schemas.microsoft.com/office/drawing/2014/main" id="{AD1E62B7-89F2-4880-AFB0-71010168D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5" y="2701925"/>
            <a:ext cx="34909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/>
              <a:t>30</a:t>
            </a:r>
            <a:r>
              <a:rPr lang="en-US" altLang="zh-CN" sz="2000"/>
              <a:t> </a:t>
            </a:r>
            <a:r>
              <a:rPr lang="el-GR" altLang="en-US" sz="1800"/>
              <a:t>proteomes</a:t>
            </a:r>
          </a:p>
          <a:p>
            <a:r>
              <a:rPr lang="el-GR" altLang="en-US" sz="2000" b="1"/>
              <a:t>731</a:t>
            </a:r>
            <a:r>
              <a:rPr lang="el-GR" altLang="en-US" sz="2000"/>
              <a:t> </a:t>
            </a:r>
            <a:r>
              <a:rPr lang="el-GR" altLang="en-US" sz="1800"/>
              <a:t>orthogroups </a:t>
            </a:r>
          </a:p>
          <a:p>
            <a:r>
              <a:rPr lang="el-GR" altLang="en-US" sz="2000" b="1"/>
              <a:t>252,477</a:t>
            </a:r>
            <a:r>
              <a:rPr lang="el-GR" altLang="en-US" sz="2000"/>
              <a:t> </a:t>
            </a:r>
            <a:r>
              <a:rPr lang="el-GR" altLang="en-US" sz="1800"/>
              <a:t>sites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9508D-BC3E-4463-8E3C-4EC8918DE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33375"/>
            <a:ext cx="10871200" cy="6477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en-US" sz="36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7611-796A-4FA5-965A-560D34FE4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1200" y="1344613"/>
            <a:ext cx="10871200" cy="5624512"/>
          </a:xfrm>
        </p:spPr>
        <p:txBody>
          <a:bodyPr/>
          <a:lstStyle/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</a:pPr>
            <a:r>
              <a:rPr lang="el-GR" altLang="en-US" sz="2400">
                <a:latin typeface="Corbel" panose="020B0503020204020204" pitchFamily="34" charset="0"/>
                <a:cs typeface="Arial" panose="020B0604020202020204" pitchFamily="34" charset="0"/>
                <a:sym typeface="Corbel" panose="020B0503020204020204" pitchFamily="34" charset="0"/>
              </a:rPr>
              <a:t>Extremely low cost n</a:t>
            </a: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  <a:sym typeface="Corbel" panose="020B0503020204020204" pitchFamily="34" charset="0"/>
              </a:rPr>
              <a:t>ear-chromosome level assembly </a:t>
            </a:r>
            <a:endParaRPr lang="el-GR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</a:pP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  <a:sym typeface="Corbel" panose="020B0503020204020204" pitchFamily="34" charset="0"/>
              </a:rPr>
              <a:t>      ( 1 ONT flow cell + half lane of Illumina data)</a:t>
            </a: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</a:pP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</a:rPr>
              <a:t>Annotated 21.251 genes</a:t>
            </a:r>
            <a:endParaRPr lang="el-GR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</a:pP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</a:rPr>
              <a:t>Conserved synteny with </a:t>
            </a:r>
            <a:r>
              <a:rPr lang="el-GR" altLang="en-US" sz="2400" i="1">
                <a:latin typeface="Arial" panose="020B0604020202020204" pitchFamily="34" charset="0"/>
                <a:cs typeface="Arial" panose="020B0604020202020204" pitchFamily="34" charset="0"/>
              </a:rPr>
              <a:t>T.rubripes</a:t>
            </a:r>
            <a:endParaRPr lang="el-GR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</a:pPr>
            <a:endParaRPr lang="el-GR" altLang="en-US" sz="2400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</a:pP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</a:rPr>
              <a:t>First phylogenomic analysis with </a:t>
            </a:r>
            <a:r>
              <a:rPr lang="el-GR" altLang="en-US" sz="2400" b="1" i="1">
                <a:latin typeface="Arial" panose="020B0604020202020204" pitchFamily="34" charset="0"/>
                <a:cs typeface="Arial" panose="020B0604020202020204" pitchFamily="34" charset="0"/>
              </a:rPr>
              <a:t>L.sceleratus</a:t>
            </a: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l-GR" altLang="en-US" sz="2400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</a:pP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</a:rPr>
              <a:t>Fast evolving rate </a:t>
            </a: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</a:pPr>
            <a:endParaRPr lang="el-GR" altLang="en-US" sz="2400">
              <a:latin typeface="Corbel" panose="020B0503020204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Corbel" panose="020B0503020204020204" pitchFamily="34" charset="0"/>
              <a:buChar char="•"/>
            </a:pPr>
            <a:endParaRPr lang="el-GR" altLang="en-US" sz="2400"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11BB3F9-40D5-4B0A-BBB6-29FD1008F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33375"/>
            <a:ext cx="10871200" cy="6477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zh-CN" sz="3600">
                <a:solidFill>
                  <a:schemeClr val="accent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Acknowledgements 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85869C24-5313-4202-B692-4B13F45E2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1200" y="1525588"/>
            <a:ext cx="10871200" cy="4351337"/>
          </a:xfrm>
        </p:spPr>
        <p:txBody>
          <a:bodyPr/>
          <a:lstStyle/>
          <a:p>
            <a:pPr marL="114300" indent="0">
              <a:spcBef>
                <a:spcPts val="363"/>
              </a:spcBef>
              <a:spcAft>
                <a:spcPct val="0"/>
              </a:spcAft>
              <a:buSzTx/>
              <a:buFont typeface="Arial" panose="020B0604020202020204" pitchFamily="34" charset="0"/>
              <a:buNone/>
            </a:pPr>
            <a:endParaRPr lang="el-GR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>
              <a:spcBef>
                <a:spcPts val="363"/>
              </a:spcBef>
              <a:spcAft>
                <a:spcPct val="0"/>
              </a:spcAft>
              <a:buSzTx/>
            </a:pPr>
            <a:endParaRPr lang="el-G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79" name="Εικόνα 4" descr="Εικόνα που περιέχει άτομο, εσωτερικό, ρούχα, ιδιοκτησία&#10;&#10;Περιγραφή που δημιουργήθηκε αυτόματα">
            <a:extLst>
              <a:ext uri="{FF2B5EF4-FFF2-40B4-BE49-F238E27FC236}">
                <a16:creationId xmlns:a16="http://schemas.microsoft.com/office/drawing/2014/main" id="{7D1EE667-BAFA-4F95-9978-E87CE1594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1985963"/>
            <a:ext cx="2039938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Εικόνα 6" descr="Εικόνα που περιέχει άτομο, άνδρας, εσωτερικό, χαμογελαστός&#10;&#10;Περιγραφή που δημιουργήθηκε αυτόματα">
            <a:extLst>
              <a:ext uri="{FF2B5EF4-FFF2-40B4-BE49-F238E27FC236}">
                <a16:creationId xmlns:a16="http://schemas.microsoft.com/office/drawing/2014/main" id="{EA03FC12-205D-4D21-9E20-8D182DD57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675" y="1981200"/>
            <a:ext cx="204311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Εικόνα 13" descr="Εικόνα που περιέχει υπογραφή&#10;&#10;Περιγραφή που δημιουργήθηκε αυτόματα">
            <a:extLst>
              <a:ext uri="{FF2B5EF4-FFF2-40B4-BE49-F238E27FC236}">
                <a16:creationId xmlns:a16="http://schemas.microsoft.com/office/drawing/2014/main" id="{8CA756E5-AC8E-40A4-BFC9-C65A2E732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75" y="3302000"/>
            <a:ext cx="2743200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13">
            <a:extLst>
              <a:ext uri="{FF2B5EF4-FFF2-40B4-BE49-F238E27FC236}">
                <a16:creationId xmlns:a16="http://schemas.microsoft.com/office/drawing/2014/main" id="{B44F1229-F30E-41EA-986F-429B4A8EA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5450" y="4073525"/>
            <a:ext cx="27432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l-GR" altLang="en-US"/>
              <a:t>Manousaki Tereza</a:t>
            </a:r>
          </a:p>
          <a:p>
            <a:endParaRPr lang="el-GR" altLang="en-US"/>
          </a:p>
        </p:txBody>
      </p:sp>
      <p:sp>
        <p:nvSpPr>
          <p:cNvPr id="24583" name="TextBox 14">
            <a:extLst>
              <a:ext uri="{FF2B5EF4-FFF2-40B4-BE49-F238E27FC236}">
                <a16:creationId xmlns:a16="http://schemas.microsoft.com/office/drawing/2014/main" id="{1B12AC30-AE88-4FD4-9590-B92DBF8D11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2075" y="4078288"/>
            <a:ext cx="27432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l-GR" altLang="en-US"/>
              <a:t>Tsigenopoulos Costas</a:t>
            </a:r>
          </a:p>
          <a:p>
            <a:endParaRPr lang="el-G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B9F967-BA13-49DA-B020-3256D6E0ED62}"/>
              </a:ext>
            </a:extLst>
          </p:cNvPr>
          <p:cNvSpPr txBox="1"/>
          <p:nvPr/>
        </p:nvSpPr>
        <p:spPr>
          <a:xfrm>
            <a:off x="887413" y="4946650"/>
            <a:ext cx="27432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l-GR" altLang="en-US" b="1"/>
              <a:t>Cluster Team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altLang="en-US"/>
              <a:t>Antonis Potirakis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altLang="en-US"/>
              <a:t>Stelios Ninidakis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altLang="en-US"/>
              <a:t>Vaggelis Pafilis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9E5077-A036-4F92-8F46-46C29A6F94EE}"/>
              </a:ext>
            </a:extLst>
          </p:cNvPr>
          <p:cNvSpPr txBox="1"/>
          <p:nvPr/>
        </p:nvSpPr>
        <p:spPr>
          <a:xfrm>
            <a:off x="4451350" y="4949825"/>
            <a:ext cx="2743200" cy="739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l-GR" altLang="en-US" b="1"/>
              <a:t>Colleagues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altLang="en-US"/>
              <a:t>Nelina Angelova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altLang="en-US"/>
              <a:t>Vasileios Papadogiannis</a:t>
            </a:r>
          </a:p>
        </p:txBody>
      </p:sp>
      <p:grpSp>
        <p:nvGrpSpPr>
          <p:cNvPr id="24586" name="Ομάδα 6">
            <a:extLst>
              <a:ext uri="{FF2B5EF4-FFF2-40B4-BE49-F238E27FC236}">
                <a16:creationId xmlns:a16="http://schemas.microsoft.com/office/drawing/2014/main" id="{07DE519B-356F-4FB0-B3A1-82D30F7986E5}"/>
              </a:ext>
            </a:extLst>
          </p:cNvPr>
          <p:cNvGrpSpPr>
            <a:grpSpLocks/>
          </p:cNvGrpSpPr>
          <p:nvPr/>
        </p:nvGrpSpPr>
        <p:grpSpPr bwMode="auto">
          <a:xfrm>
            <a:off x="557213" y="5899150"/>
            <a:ext cx="5373687" cy="835025"/>
            <a:chOff x="4080354" y="5956001"/>
            <a:chExt cx="4424571" cy="835953"/>
          </a:xfrm>
        </p:grpSpPr>
        <p:pic>
          <p:nvPicPr>
            <p:cNvPr id="24587" name="Picture 1">
              <a:extLst>
                <a:ext uri="{FF2B5EF4-FFF2-40B4-BE49-F238E27FC236}">
                  <a16:creationId xmlns:a16="http://schemas.microsoft.com/office/drawing/2014/main" id="{EBC58D9C-3452-45DE-9E80-56CD767FC9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354" y="5997934"/>
              <a:ext cx="2020018" cy="705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8" name="Εικόνα 16">
              <a:extLst>
                <a:ext uri="{FF2B5EF4-FFF2-40B4-BE49-F238E27FC236}">
                  <a16:creationId xmlns:a16="http://schemas.microsoft.com/office/drawing/2014/main" id="{7218D0B1-2B71-4485-89B8-2DD077D0DB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8508" y="5956001"/>
              <a:ext cx="3696417" cy="740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9" name="Εικόνα 17">
              <a:extLst>
                <a:ext uri="{FF2B5EF4-FFF2-40B4-BE49-F238E27FC236}">
                  <a16:creationId xmlns:a16="http://schemas.microsoft.com/office/drawing/2014/main" id="{48025CBA-579E-4A9E-9E25-3BA05EC139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0035" y="6032650"/>
              <a:ext cx="764156" cy="759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90" name="Εικόνα 15">
              <a:extLst>
                <a:ext uri="{FF2B5EF4-FFF2-40B4-BE49-F238E27FC236}">
                  <a16:creationId xmlns:a16="http://schemas.microsoft.com/office/drawing/2014/main" id="{09EC2A91-E422-440D-A48D-57647CDFEB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4860" y="6109569"/>
              <a:ext cx="1257300" cy="50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91" name="TextBox 7">
            <a:extLst>
              <a:ext uri="{FF2B5EF4-FFF2-40B4-BE49-F238E27FC236}">
                <a16:creationId xmlns:a16="http://schemas.microsoft.com/office/drawing/2014/main" id="{2A24C2B1-586C-4D51-A354-FF18B11F7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9738" y="5973763"/>
            <a:ext cx="35909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altLang="en-US" sz="1800" b="1">
                <a:solidFill>
                  <a:schemeClr val="bg2"/>
                </a:solidFill>
              </a:rPr>
              <a:t>Genome Nerds</a:t>
            </a:r>
            <a:endParaRPr lang="el-GR" altLang="en-US" sz="1200" b="1"/>
          </a:p>
          <a:p>
            <a:r>
              <a:rPr lang="el-GR" altLang="en-US" sz="1200" b="1">
                <a:solidFill>
                  <a:schemeClr val="tx1"/>
                </a:solidFill>
              </a:rPr>
              <a:t>Genomics &amp; Bioinformatics Lab IMBBC HCMR</a:t>
            </a:r>
          </a:p>
        </p:txBody>
      </p:sp>
      <p:sp>
        <p:nvSpPr>
          <p:cNvPr id="24592" name="TextBox 9">
            <a:extLst>
              <a:ext uri="{FF2B5EF4-FFF2-40B4-BE49-F238E27FC236}">
                <a16:creationId xmlns:a16="http://schemas.microsoft.com/office/drawing/2014/main" id="{8CBEA238-898F-4830-97A8-4A4D08616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9738" y="6380163"/>
            <a:ext cx="359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https://genomenerds.her.hcmr.gr/people/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>
            <a:extLst>
              <a:ext uri="{FF2B5EF4-FFF2-40B4-BE49-F238E27FC236}">
                <a16:creationId xmlns:a16="http://schemas.microsoft.com/office/drawing/2014/main" id="{63AE7DC6-E648-4C68-A7A7-57CD1F5AF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38" y="5954713"/>
            <a:ext cx="20193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Εικόνα 7">
            <a:extLst>
              <a:ext uri="{FF2B5EF4-FFF2-40B4-BE49-F238E27FC236}">
                <a16:creationId xmlns:a16="http://schemas.microsoft.com/office/drawing/2014/main" id="{09E4C077-3549-4CB9-A046-A0D0353A9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6184900"/>
            <a:ext cx="1806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Box 1">
            <a:extLst>
              <a:ext uri="{FF2B5EF4-FFF2-40B4-BE49-F238E27FC236}">
                <a16:creationId xmlns:a16="http://schemas.microsoft.com/office/drawing/2014/main" id="{FB27F97A-1139-4BA3-AFA1-7EE03C392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2366963"/>
            <a:ext cx="103060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800" b="1"/>
              <a:t>Exploring the genomes of non-model teleost species: </a:t>
            </a:r>
            <a:endParaRPr lang="el-GR" altLang="en-US"/>
          </a:p>
          <a:p>
            <a:pPr algn="just"/>
            <a:r>
              <a:rPr lang="en-US" altLang="zh-CN" sz="2800" b="1"/>
              <a:t>the case-study of </a:t>
            </a:r>
            <a:r>
              <a:rPr lang="en-US" altLang="zh-CN" sz="2800" b="1" i="1"/>
              <a:t>Lagocephalus sceleratus</a:t>
            </a:r>
          </a:p>
        </p:txBody>
      </p:sp>
      <p:sp>
        <p:nvSpPr>
          <p:cNvPr id="25604" name="TextBox 2">
            <a:extLst>
              <a:ext uri="{FF2B5EF4-FFF2-40B4-BE49-F238E27FC236}">
                <a16:creationId xmlns:a16="http://schemas.microsoft.com/office/drawing/2014/main" id="{6EFD180E-7F22-4248-9491-F0798F853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975" y="3559175"/>
            <a:ext cx="10306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/>
              <a:t>Theodoros Danis, Alexandros Tsakogiannis, Jon B. Kristoffersen, Vasileios Papadogiannis, Nelina Angelova Daniel Golani, Dimitris Tsaparis, Panagiotis Kasapidis, Georgios Kotoulas, Antonios Magoulas, Costas S. Tsigenopoulos, Tereza Manousaki</a:t>
            </a:r>
            <a:endParaRPr lang="en-US" altLang="zh-CN" baseline="30000"/>
          </a:p>
        </p:txBody>
      </p:sp>
      <p:sp>
        <p:nvSpPr>
          <p:cNvPr id="25605" name="TextBox 3">
            <a:extLst>
              <a:ext uri="{FF2B5EF4-FFF2-40B4-BE49-F238E27FC236}">
                <a16:creationId xmlns:a16="http://schemas.microsoft.com/office/drawing/2014/main" id="{A8032130-616E-4211-A331-1A2635489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6938" y="822325"/>
            <a:ext cx="359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https://genomenerds.her.hcmr.gr/people/</a:t>
            </a:r>
          </a:p>
        </p:txBody>
      </p:sp>
      <p:pic>
        <p:nvPicPr>
          <p:cNvPr id="25606" name="Εικόνα 11">
            <a:extLst>
              <a:ext uri="{FF2B5EF4-FFF2-40B4-BE49-F238E27FC236}">
                <a16:creationId xmlns:a16="http://schemas.microsoft.com/office/drawing/2014/main" id="{728601DA-285F-4FF5-A161-4557C68A5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342900"/>
            <a:ext cx="4295775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Εικόνα 12">
            <a:extLst>
              <a:ext uri="{FF2B5EF4-FFF2-40B4-BE49-F238E27FC236}">
                <a16:creationId xmlns:a16="http://schemas.microsoft.com/office/drawing/2014/main" id="{0C5BA342-5743-48E4-A626-D7386BE64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225" y="296863"/>
            <a:ext cx="2433638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Box 12">
            <a:extLst>
              <a:ext uri="{FF2B5EF4-FFF2-40B4-BE49-F238E27FC236}">
                <a16:creationId xmlns:a16="http://schemas.microsoft.com/office/drawing/2014/main" id="{5CC1E15A-9E7F-4DC9-8FC3-E1097E8E6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6975" y="511175"/>
            <a:ext cx="2743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altLang="en-US" sz="1600" b="1">
                <a:latin typeface="Times New Roman" panose="02020603050405020304" pitchFamily="18" charset="0"/>
                <a:ea typeface="MS PGothic" panose="020B0600070205080204" pitchFamily="34" charset="-128"/>
                <a:cs typeface="MS PGothic" panose="020B0600070205080204" pitchFamily="34" charset="-128"/>
              </a:rPr>
              <a:t>University of Crete</a:t>
            </a:r>
          </a:p>
          <a:p>
            <a:r>
              <a:rPr lang="el-GR" altLang="en-US" sz="1600" b="1">
                <a:latin typeface="Times New Roman" panose="02020603050405020304" pitchFamily="18" charset="0"/>
                <a:ea typeface="MS PGothic" panose="020B0600070205080204" pitchFamily="34" charset="-128"/>
                <a:cs typeface="MS PGothic" panose="020B0600070205080204" pitchFamily="34" charset="-128"/>
              </a:rPr>
              <a:t>School of Medicine</a:t>
            </a:r>
          </a:p>
        </p:txBody>
      </p:sp>
      <p:sp>
        <p:nvSpPr>
          <p:cNvPr id="25609" name="TextBox 8">
            <a:extLst>
              <a:ext uri="{FF2B5EF4-FFF2-40B4-BE49-F238E27FC236}">
                <a16:creationId xmlns:a16="http://schemas.microsoft.com/office/drawing/2014/main" id="{04CE733A-A71B-4040-88FB-BB00E7A30B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6938" y="400050"/>
            <a:ext cx="35909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altLang="en-US" sz="1800" b="1">
                <a:solidFill>
                  <a:schemeClr val="bg2"/>
                </a:solidFill>
              </a:rPr>
              <a:t>Genome Nerds</a:t>
            </a:r>
            <a:endParaRPr lang="el-GR" altLang="en-US" sz="1200" b="1"/>
          </a:p>
          <a:p>
            <a:r>
              <a:rPr lang="el-GR" altLang="en-US" sz="1200" b="1">
                <a:solidFill>
                  <a:schemeClr val="tx1"/>
                </a:solidFill>
              </a:rPr>
              <a:t>Genomics &amp; Bioinformatics Lab IMBBC HCMR</a:t>
            </a:r>
          </a:p>
        </p:txBody>
      </p:sp>
      <p:sp>
        <p:nvSpPr>
          <p:cNvPr id="25610" name="TextBox 5">
            <a:extLst>
              <a:ext uri="{FF2B5EF4-FFF2-40B4-BE49-F238E27FC236}">
                <a16:creationId xmlns:a16="http://schemas.microsoft.com/office/drawing/2014/main" id="{E6250A4C-EC40-41F0-8E55-55028D420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4862513"/>
            <a:ext cx="2743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altLang="en-US" sz="3600"/>
              <a:t>Thank you 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">
            <a:extLst>
              <a:ext uri="{FF2B5EF4-FFF2-40B4-BE49-F238E27FC236}">
                <a16:creationId xmlns:a16="http://schemas.microsoft.com/office/drawing/2014/main" id="{497998B1-9984-4107-BE71-C2D5A7385AB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138" y="333375"/>
            <a:ext cx="10871200" cy="6477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Font typeface="Arial" panose="02080604020202020204" pitchFamily="34" charset="0"/>
              <a:buNone/>
            </a:pPr>
            <a:r>
              <a:rPr lang="en-US" altLang="zh-CN" sz="3600" noProof="1">
                <a:solidFill>
                  <a:schemeClr val="accent1"/>
                </a:solidFill>
                <a:latin typeface="Corbel" panose="020B0503020204020204" pitchFamily="34" charset="0"/>
                <a:ea typeface="SimSun" pitchFamily="2" charset="-122"/>
                <a:cs typeface="Arial" panose="02080604020202020204" pitchFamily="34" charset="0"/>
                <a:sym typeface="Corbel" panose="020B0503020204020204" pitchFamily="34" charset="0"/>
              </a:rPr>
              <a:t>Background</a:t>
            </a:r>
            <a:endParaRPr lang="en-US" altLang="zh-CN" sz="3200" noProof="1">
              <a:solidFill>
                <a:schemeClr val="accent1"/>
              </a:solidFill>
              <a:latin typeface="Corbel" panose="020B0503020204020204" pitchFamily="34" charset="0"/>
              <a:ea typeface="SimSun" pitchFamily="2" charset="-122"/>
              <a:cs typeface="Arial" panose="02080604020202020204" pitchFamily="34" charset="0"/>
              <a:sym typeface="Corbel" panose="020B0503020204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0DC16FA-727E-419C-AC26-584EA6A5761A}"/>
              </a:ext>
            </a:extLst>
          </p:cNvPr>
          <p:cNvGrpSpPr>
            <a:grpSpLocks/>
          </p:cNvGrpSpPr>
          <p:nvPr/>
        </p:nvGrpSpPr>
        <p:grpSpPr bwMode="auto">
          <a:xfrm>
            <a:off x="604838" y="1241425"/>
            <a:ext cx="8142287" cy="5430838"/>
            <a:chOff x="1120" y="2164"/>
            <a:chExt cx="12822" cy="8552"/>
          </a:xfrm>
        </p:grpSpPr>
        <p:pic>
          <p:nvPicPr>
            <p:cNvPr id="7171" name="Picture 3" descr="suez-canal">
              <a:extLst>
                <a:ext uri="{FF2B5EF4-FFF2-40B4-BE49-F238E27FC236}">
                  <a16:creationId xmlns:a16="http://schemas.microsoft.com/office/drawing/2014/main" id="{660BD2F6-68E2-4C3E-A95D-BAEDF01797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" y="2164"/>
              <a:ext cx="12822" cy="8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2" name="Text Box 6">
              <a:extLst>
                <a:ext uri="{FF2B5EF4-FFF2-40B4-BE49-F238E27FC236}">
                  <a16:creationId xmlns:a16="http://schemas.microsoft.com/office/drawing/2014/main" id="{1490641D-245E-40E5-A3D8-D77A8EC24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0" y="10377"/>
              <a:ext cx="5132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800"/>
                <a:t>https://www.worldmapsonline.com/blog/a-man-a-plan-a-canal-suez/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0AD8BD-900A-4BA9-8B9C-41E1D33A5528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1943100"/>
            <a:ext cx="4967288" cy="3417888"/>
            <a:chOff x="3984" y="3061"/>
            <a:chExt cx="7824" cy="5382"/>
          </a:xfrm>
        </p:grpSpPr>
        <p:pic>
          <p:nvPicPr>
            <p:cNvPr id="7174" name="Picture 8" descr="suez_port">
              <a:extLst>
                <a:ext uri="{FF2B5EF4-FFF2-40B4-BE49-F238E27FC236}">
                  <a16:creationId xmlns:a16="http://schemas.microsoft.com/office/drawing/2014/main" id="{CC7613A2-2740-4131-BB2B-70BF2B46B2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3061"/>
              <a:ext cx="7564" cy="5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9">
              <a:extLst>
                <a:ext uri="{FF2B5EF4-FFF2-40B4-BE49-F238E27FC236}">
                  <a16:creationId xmlns:a16="http://schemas.microsoft.com/office/drawing/2014/main" id="{4FBB334F-DE4F-44AB-86EB-92101AF4BE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4" y="8104"/>
              <a:ext cx="782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00"/>
                <a:t>https://earthobservatory.nasa.gov/images/86994/suez-canal-port-said</a:t>
              </a:r>
              <a:endParaRPr lang="el-GR" altLang="en-US" sz="8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FB9526-606A-4157-AB43-6C075A3E6A22}"/>
              </a:ext>
            </a:extLst>
          </p:cNvPr>
          <p:cNvGrpSpPr>
            <a:grpSpLocks/>
          </p:cNvGrpSpPr>
          <p:nvPr/>
        </p:nvGrpSpPr>
        <p:grpSpPr bwMode="auto">
          <a:xfrm>
            <a:off x="6218238" y="2841625"/>
            <a:ext cx="5372100" cy="3097213"/>
            <a:chOff x="9299" y="-130"/>
            <a:chExt cx="10500" cy="6213"/>
          </a:xfrm>
        </p:grpSpPr>
        <p:pic>
          <p:nvPicPr>
            <p:cNvPr id="7177" name="Picture 11" descr="sceleratus">
              <a:extLst>
                <a:ext uri="{FF2B5EF4-FFF2-40B4-BE49-F238E27FC236}">
                  <a16:creationId xmlns:a16="http://schemas.microsoft.com/office/drawing/2014/main" id="{0081DD58-72A5-464F-9164-783EB3EDAD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99" y="-130"/>
              <a:ext cx="10500" cy="5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2">
              <a:extLst>
                <a:ext uri="{FF2B5EF4-FFF2-40B4-BE49-F238E27FC236}">
                  <a16:creationId xmlns:a16="http://schemas.microsoft.com/office/drawing/2014/main" id="{3E515FC7-6965-4162-9958-2B8D81D4D4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99" y="5651"/>
              <a:ext cx="1050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00"/>
                <a:t>http://www.marinespecies.org/aphia.php?p=image&amp;tid=219954&amp;pic=130378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38646 -0.0849074 " pathEditMode="relative" rAng="0" ptsTypes="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10516-6F99-422B-A81D-D4824BE54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33375"/>
            <a:ext cx="10871200" cy="6477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Font typeface="Arial" panose="02080604020202020204" pitchFamily="34" charset="0"/>
              <a:buNone/>
            </a:pPr>
            <a:r>
              <a:rPr lang="en-US" altLang="zh-CN" sz="3600" noProof="1">
                <a:solidFill>
                  <a:schemeClr val="accent1"/>
                </a:solidFill>
                <a:latin typeface="Corbel"/>
                <a:ea typeface="SimSun"/>
              </a:rPr>
              <a:t>Background</a:t>
            </a:r>
            <a:br>
              <a:rPr lang="en-US" altLang="zh-CN" sz="3200" dirty="0">
                <a:latin typeface="Corbel" panose="020B0503020204020204" pitchFamily="34" charset="0"/>
                <a:ea typeface="SimSun" pitchFamily="2" charset="-122"/>
                <a:cs typeface="Arial" panose="02080604020202020204" pitchFamily="34" charset="0"/>
              </a:rPr>
            </a:br>
            <a:endParaRPr lang="en-US" altLang="zh-CN" sz="3200" noProof="1">
              <a:solidFill>
                <a:schemeClr val="accent1"/>
              </a:solidFill>
              <a:latin typeface="Corbel" panose="020B0503020204020204" pitchFamily="34" charset="0"/>
              <a:ea typeface="SimSun" pitchFamily="2" charset="-122"/>
              <a:cs typeface="Arial" panose="02080604020202020204" pitchFamily="34" charset="0"/>
              <a:sym typeface="Corbel" panose="020B0503020204020204" pitchFamily="34" charset="0"/>
            </a:endParaRPr>
          </a:p>
        </p:txBody>
      </p:sp>
      <p:pic>
        <p:nvPicPr>
          <p:cNvPr id="9218" name="Picture 3">
            <a:extLst>
              <a:ext uri="{FF2B5EF4-FFF2-40B4-BE49-F238E27FC236}">
                <a16:creationId xmlns:a16="http://schemas.microsoft.com/office/drawing/2014/main" id="{298CD7FA-9A71-4ED8-9E97-B52F901A5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981075"/>
            <a:ext cx="7783513" cy="517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4">
            <a:extLst>
              <a:ext uri="{FF2B5EF4-FFF2-40B4-BE49-F238E27FC236}">
                <a16:creationId xmlns:a16="http://schemas.microsoft.com/office/drawing/2014/main" id="{B064D3A7-A3DC-4D0D-B4EC-8B69AB3E7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25" y="6157913"/>
            <a:ext cx="18923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altLang="en-US"/>
              <a:t>Azzurro et al. 2020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292F0-F087-42B0-8B0E-3E40BD356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33375"/>
            <a:ext cx="10871200" cy="6477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l-GR" altLang="en-US" sz="36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  <a:sym typeface="Corbel" panose="020B0503020204020204" pitchFamily="34" charset="0"/>
              </a:rPr>
              <a:t>AIM</a:t>
            </a:r>
            <a:r>
              <a:rPr lang="en-US" altLang="en-US" sz="36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  <a:sym typeface="Corbel" panose="020B0503020204020204" pitchFamily="34" charset="0"/>
              </a:rPr>
              <a:t> </a:t>
            </a:r>
            <a:endParaRPr lang="en-US" altLang="en-US" sz="3200">
              <a:solidFill>
                <a:schemeClr val="accent1"/>
              </a:solidFill>
              <a:latin typeface="Corbel" panose="020B0503020204020204" pitchFamily="34" charset="0"/>
              <a:cs typeface="Arial" panose="020B0604020202020204" pitchFamily="34" charset="0"/>
              <a:sym typeface="Corbel" panose="020B0503020204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5A3F5-A871-488B-B947-47EB0307E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1200" y="1163638"/>
            <a:ext cx="10871200" cy="3001962"/>
          </a:xfrm>
        </p:spPr>
        <p:txBody>
          <a:bodyPr/>
          <a:lstStyle/>
          <a:p>
            <a:pPr marL="628650" indent="-514350" algn="ctr"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AutoNum type="romanUcPeriod"/>
            </a:pPr>
            <a:endParaRPr lang="en-US" altLang="zh-CN" sz="2400">
              <a:latin typeface="Corbel" panose="020B0503020204020204" pitchFamily="34" charset="0"/>
              <a:ea typeface="SimSun" panose="02010600030101010101" pitchFamily="2" charset="-122"/>
              <a:cs typeface="Arial" panose="020B0604020202020204" pitchFamily="34" charset="0"/>
              <a:sym typeface="Corbel" panose="020B0503020204020204" pitchFamily="34" charset="0"/>
            </a:endParaRPr>
          </a:p>
          <a:p>
            <a:pPr marL="628650" indent="-514350"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AutoNum type="romanUcPeriod"/>
            </a:pPr>
            <a:r>
              <a:rPr lang="en-US" altLang="zh-CN" sz="2400" dirty="0">
                <a:latin typeface="Corbel"/>
                <a:ea typeface="SimSun"/>
                <a:sym typeface="Corbel" panose="020B0503020204020204" pitchFamily="34" charset="0"/>
              </a:rPr>
              <a:t>The construction and annotation of a high-quality reference genome assembly</a:t>
            </a:r>
            <a:endParaRPr lang="en-US" altLang="zh-CN" sz="2400" dirty="0">
              <a:latin typeface="Corbel"/>
              <a:ea typeface="SimSun"/>
            </a:endParaRPr>
          </a:p>
          <a:p>
            <a:pPr marL="628650" indent="-514350"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AutoNum type="romanUcPeriod"/>
            </a:pPr>
            <a:endParaRPr lang="en-US" altLang="zh-CN" sz="2400">
              <a:latin typeface="Corbel" panose="020B0503020204020204" pitchFamily="34" charset="0"/>
              <a:ea typeface="SimSun" panose="02010600030101010101" pitchFamily="2" charset="-122"/>
              <a:cs typeface="Arial" panose="020B0604020202020204" pitchFamily="34" charset="0"/>
              <a:sym typeface="Corbel" panose="020B0503020204020204" pitchFamily="34" charset="0"/>
            </a:endParaRPr>
          </a:p>
          <a:p>
            <a:pPr marL="628650" indent="-514350"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AutoNum type="romanUcPeriod"/>
            </a:pPr>
            <a:r>
              <a:rPr lang="el-GR" altLang="en-US" sz="2400" dirty="0">
                <a:latin typeface="Corbel"/>
              </a:rPr>
              <a:t>Comparative/</a:t>
            </a:r>
            <a:r>
              <a:rPr lang="el-GR" altLang="en-US" sz="2400" dirty="0" err="1">
                <a:latin typeface="Corbel"/>
              </a:rPr>
              <a:t>Synteny</a:t>
            </a:r>
            <a:r>
              <a:rPr lang="el-GR" altLang="en-US" sz="2400" dirty="0">
                <a:latin typeface="Corbel"/>
              </a:rPr>
              <a:t> </a:t>
            </a:r>
            <a:r>
              <a:rPr lang="el-GR" altLang="en-US" sz="2400" dirty="0" err="1">
                <a:latin typeface="Corbel"/>
              </a:rPr>
              <a:t>analysis</a:t>
            </a:r>
            <a:r>
              <a:rPr lang="el-GR" altLang="en-US" sz="2400" dirty="0">
                <a:latin typeface="Corbel"/>
              </a:rPr>
              <a:t> </a:t>
            </a:r>
            <a:r>
              <a:rPr lang="el-GR" altLang="en-US" sz="2400" dirty="0" err="1">
                <a:latin typeface="Corbel"/>
              </a:rPr>
              <a:t>with</a:t>
            </a:r>
            <a:r>
              <a:rPr lang="el-GR" altLang="en-US" sz="2400" dirty="0">
                <a:latin typeface="Corbel"/>
              </a:rPr>
              <a:t> </a:t>
            </a:r>
            <a:r>
              <a:rPr lang="el-GR" altLang="en-US" sz="2400" dirty="0" err="1">
                <a:latin typeface="Corbel"/>
              </a:rPr>
              <a:t>Tetraodontidae</a:t>
            </a:r>
            <a:r>
              <a:rPr lang="el-GR" altLang="en-US" sz="2400" dirty="0">
                <a:latin typeface="Corbel"/>
              </a:rPr>
              <a:t> </a:t>
            </a:r>
            <a:r>
              <a:rPr lang="el-GR" altLang="en-US" sz="2400" dirty="0" err="1">
                <a:latin typeface="Corbel"/>
              </a:rPr>
              <a:t>species</a:t>
            </a:r>
            <a:endParaRPr lang="el-GR" altLang="en-US" sz="2400" dirty="0" err="1">
              <a:latin typeface="Corbel" panose="020B0503020204020204" pitchFamily="34" charset="0"/>
              <a:cs typeface="Arial" panose="020B0604020202020204" pitchFamily="34" charset="0"/>
            </a:endParaRPr>
          </a:p>
          <a:p>
            <a:pPr marL="628650" indent="-514350"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AutoNum type="romanUcPeriod"/>
            </a:pPr>
            <a:endParaRPr lang="el-GR" altLang="en-US" sz="2400">
              <a:latin typeface="Corbel" panose="020B0503020204020204" pitchFamily="34" charset="0"/>
              <a:cs typeface="Arial" panose="020B0604020202020204" pitchFamily="34" charset="0"/>
            </a:endParaRPr>
          </a:p>
          <a:p>
            <a:pPr marL="628650" indent="-514350">
              <a:spcBef>
                <a:spcPts val="363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AutoNum type="romanUcPeriod"/>
            </a:pPr>
            <a:r>
              <a:rPr lang="el-GR" altLang="en-US" sz="2400" dirty="0" err="1">
                <a:latin typeface="Corbel"/>
              </a:rPr>
              <a:t>Evolutionary</a:t>
            </a:r>
            <a:r>
              <a:rPr lang="el-GR" altLang="en-US" sz="2400" dirty="0">
                <a:latin typeface="Corbel"/>
              </a:rPr>
              <a:t> </a:t>
            </a:r>
            <a:r>
              <a:rPr lang="el-GR" altLang="en-US" sz="2400" dirty="0" err="1">
                <a:latin typeface="Corbel"/>
              </a:rPr>
              <a:t>analysis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E669DD2-30E2-4232-AB2A-6083515D8A9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noProof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86B4C0-0F8A-4A5B-B663-A9E78C21A7A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175" y="1084263"/>
            <a:ext cx="12188825" cy="3294062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noProof="1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E9024F6-72AB-4312-B5D8-1F0173EB6E7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r="8214" b="45501"/>
          <a:stretch>
            <a:fillRect/>
          </a:stretch>
        </p:blipFill>
        <p:spPr>
          <a:xfrm flipV="1">
            <a:off x="0" y="0"/>
            <a:ext cx="12191999" cy="4473360"/>
          </a:xfrm>
          <a:custGeom>
            <a:avLst/>
            <a:gdLst>
              <a:gd name="connsiteX0" fmla="*/ 0 w 12191999"/>
              <a:gd name="connsiteY0" fmla="*/ 4473360 h 4473360"/>
              <a:gd name="connsiteX1" fmla="*/ 12191999 w 12191999"/>
              <a:gd name="connsiteY1" fmla="*/ 4473360 h 4473360"/>
              <a:gd name="connsiteX2" fmla="*/ 12191999 w 12191999"/>
              <a:gd name="connsiteY2" fmla="*/ 0 h 4473360"/>
              <a:gd name="connsiteX3" fmla="*/ 0 w 12191999"/>
              <a:gd name="connsiteY3" fmla="*/ 0 h 447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4473360">
                <a:moveTo>
                  <a:pt x="0" y="4473360"/>
                </a:moveTo>
                <a:lnTo>
                  <a:pt x="12191999" y="4473360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1269" name="Title 1">
            <a:extLst>
              <a:ext uri="{FF2B5EF4-FFF2-40B4-BE49-F238E27FC236}">
                <a16:creationId xmlns:a16="http://schemas.microsoft.com/office/drawing/2014/main" id="{5B204AD8-4C58-4548-A936-75514BB1B8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063" y="2076450"/>
            <a:ext cx="10683875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altLang="en-US" sz="5600">
                <a:solidFill>
                  <a:srgbClr val="FFFFFF"/>
                </a:solidFill>
                <a:latin typeface="Corbel" panose="020B0503020204020204" pitchFamily="34" charset="0"/>
              </a:rPr>
              <a:t>MATERIALS &amp; METHODS</a:t>
            </a:r>
          </a:p>
        </p:txBody>
      </p:sp>
      <p:pic>
        <p:nvPicPr>
          <p:cNvPr id="11270" name="Εικόνα 2">
            <a:extLst>
              <a:ext uri="{FF2B5EF4-FFF2-40B4-BE49-F238E27FC236}">
                <a16:creationId xmlns:a16="http://schemas.microsoft.com/office/drawing/2014/main" id="{9BBD9CDD-29A0-4D7E-B911-7F7FF4706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825" y="5181600"/>
            <a:ext cx="21685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DC9B8-D8FF-4A70-9E40-1CD671B09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50" y="1501775"/>
            <a:ext cx="3371850" cy="1485900"/>
          </a:xfrm>
        </p:spPr>
        <p:txBody>
          <a:bodyPr/>
          <a:lstStyle/>
          <a:p>
            <a:pPr algn="ctr" fontAlgn="auto">
              <a:buClr>
                <a:srgbClr val="000000"/>
              </a:buClr>
              <a:buFont typeface="Arial" panose="02080604020202020204" pitchFamily="34" charset="0"/>
              <a:buNone/>
            </a:pPr>
            <a:r>
              <a:rPr lang="en-US" altLang="en-US" sz="3600" noProof="1">
                <a:solidFill>
                  <a:schemeClr val="accent1"/>
                </a:solidFill>
                <a:latin typeface="Corbel"/>
                <a:ea typeface="Corbel"/>
                <a:cs typeface="Corbel"/>
              </a:rPr>
              <a:t>Library</a:t>
            </a:r>
            <a:br>
              <a:rPr lang="en-US" altLang="en-US" sz="3600" noProof="1">
                <a:solidFill>
                  <a:schemeClr val="accent1"/>
                </a:solidFill>
                <a:latin typeface="Corbel"/>
                <a:ea typeface="Corbel"/>
                <a:cs typeface="Corbel"/>
              </a:rPr>
            </a:br>
            <a:r>
              <a:rPr lang="en-US" altLang="en-US" sz="3600" noProof="1">
                <a:solidFill>
                  <a:schemeClr val="accent1"/>
                </a:solidFill>
                <a:latin typeface="Corbel"/>
                <a:ea typeface="Corbel"/>
                <a:cs typeface="Corbel"/>
              </a:rPr>
              <a:t> Construction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28CD3C3-2E5E-4E22-B698-124EF682CEDF}"/>
              </a:ext>
            </a:extLst>
          </p:cNvPr>
          <p:cNvGraphicFramePr/>
          <p:nvPr/>
        </p:nvGraphicFramePr>
        <p:xfrm>
          <a:off x="552450" y="1918970"/>
          <a:ext cx="9751060" cy="441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1" name="Text Box 6">
            <a:extLst>
              <a:ext uri="{FF2B5EF4-FFF2-40B4-BE49-F238E27FC236}">
                <a16:creationId xmlns:a16="http://schemas.microsoft.com/office/drawing/2014/main" id="{2597AEFA-3176-420B-B843-09647E6CF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3938" y="935038"/>
            <a:ext cx="48212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 </a:t>
            </a:r>
            <a:endParaRPr lang="en-US" altLang="zh-CN"/>
          </a:p>
        </p:txBody>
      </p:sp>
      <p:sp>
        <p:nvSpPr>
          <p:cNvPr id="12292" name="Title 1">
            <a:extLst>
              <a:ext uri="{FF2B5EF4-FFF2-40B4-BE49-F238E27FC236}">
                <a16:creationId xmlns:a16="http://schemas.microsoft.com/office/drawing/2014/main" id="{58D043C6-DD01-42ED-9756-7716653F65FF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6635750" y="1501775"/>
            <a:ext cx="33718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altLang="en-US" sz="3600">
                <a:solidFill>
                  <a:schemeClr val="accent1"/>
                </a:solidFill>
                <a:latin typeface="Corbel" panose="020B0503020204020204" pitchFamily="34" charset="0"/>
              </a:rPr>
              <a:t> Sequencing</a:t>
            </a:r>
            <a:endParaRPr lang="en-US" altLang="en-US" sz="3200">
              <a:solidFill>
                <a:schemeClr val="accent1"/>
              </a:solidFill>
              <a:latin typeface="Corbel" panose="020B0503020204020204" pitchFamily="34" charset="0"/>
            </a:endParaRPr>
          </a:p>
        </p:txBody>
      </p:sp>
      <p:sp>
        <p:nvSpPr>
          <p:cNvPr id="12293" name="Title 1">
            <a:extLst>
              <a:ext uri="{FF2B5EF4-FFF2-40B4-BE49-F238E27FC236}">
                <a16:creationId xmlns:a16="http://schemas.microsoft.com/office/drawing/2014/main" id="{61B09CD5-4C59-4238-A037-D2C062365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46063" y="187325"/>
            <a:ext cx="596106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altLang="en-US" sz="3600">
                <a:solidFill>
                  <a:schemeClr val="accent1"/>
                </a:solidFill>
                <a:latin typeface="Corbel" panose="020B0503020204020204" pitchFamily="34" charset="0"/>
              </a:rPr>
              <a:t>Sampling &amp; Sequencing</a:t>
            </a:r>
            <a:endParaRPr lang="en-US" altLang="en-US" sz="3200">
              <a:solidFill>
                <a:schemeClr val="accent1"/>
              </a:solidFill>
              <a:latin typeface="Corbel" panose="020B0503020204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9EA4113-0EC0-41D8-836C-25A223869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33375"/>
            <a:ext cx="10871200" cy="6477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en-US" sz="36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De novo assembly pipeline</a:t>
            </a:r>
          </a:p>
        </p:txBody>
      </p:sp>
      <p:pic>
        <p:nvPicPr>
          <p:cNvPr id="13314" name="Picture 5" descr="pipeline">
            <a:extLst>
              <a:ext uri="{FF2B5EF4-FFF2-40B4-BE49-F238E27FC236}">
                <a16:creationId xmlns:a16="http://schemas.microsoft.com/office/drawing/2014/main" id="{F0813BAE-B3AD-45F0-896B-D11E1E11E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" y="1023938"/>
            <a:ext cx="9618663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6">
            <a:extLst>
              <a:ext uri="{FF2B5EF4-FFF2-40B4-BE49-F238E27FC236}">
                <a16:creationId xmlns:a16="http://schemas.microsoft.com/office/drawing/2014/main" id="{4E4811FD-3379-4AAE-8EFC-BC28AB2CD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3013" y="5981700"/>
            <a:ext cx="1801812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Danis et al. 2020</a:t>
            </a:r>
          </a:p>
        </p:txBody>
      </p:sp>
      <p:pic>
        <p:nvPicPr>
          <p:cNvPr id="2" name="Εικόνα 2" descr="Εικόνα που περιέχει υπογραφή&#10;&#10;Περιγραφή που δημιουργήθηκε αυτόματα">
            <a:extLst>
              <a:ext uri="{FF2B5EF4-FFF2-40B4-BE49-F238E27FC236}">
                <a16:creationId xmlns:a16="http://schemas.microsoft.com/office/drawing/2014/main" id="{E0C16CD1-2469-4EBB-8005-54484888C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138113"/>
            <a:ext cx="15033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Βέλος: Καμπύλο προς τα επάνω 5">
            <a:extLst>
              <a:ext uri="{FF2B5EF4-FFF2-40B4-BE49-F238E27FC236}">
                <a16:creationId xmlns:a16="http://schemas.microsoft.com/office/drawing/2014/main" id="{2B0B1349-CE84-4EA7-9F79-B094A99EBAEA}"/>
              </a:ext>
            </a:extLst>
          </p:cNvPr>
          <p:cNvSpPr/>
          <p:nvPr/>
        </p:nvSpPr>
        <p:spPr>
          <a:xfrm rot="-2940000">
            <a:off x="10340181" y="2280445"/>
            <a:ext cx="2098675" cy="646112"/>
          </a:xfrm>
          <a:prstGeom prst="curvedUpArrow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l-GR" noProof="1">
              <a:solidFill>
                <a:schemeClr val="tx1"/>
              </a:solidFill>
            </a:endParaRPr>
          </a:p>
          <a:p>
            <a:pPr algn="ctr"/>
            <a:endParaRPr lang="el-GR" noProof="1">
              <a:solidFill>
                <a:schemeClr val="tx1"/>
              </a:solidFill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4FBB2-F226-476A-B9B2-E552D2DB5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03213"/>
            <a:ext cx="4587875" cy="8826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en-US" sz="36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  <a:sym typeface="Corbel" panose="020B0503020204020204" pitchFamily="34" charset="0"/>
              </a:rPr>
              <a:t>Genome Annotation</a:t>
            </a:r>
            <a:endParaRPr lang="en-US" altLang="en-US" sz="3400">
              <a:solidFill>
                <a:schemeClr val="accent1"/>
              </a:solidFill>
              <a:latin typeface="Corbel" panose="020B0503020204020204" pitchFamily="34" charset="0"/>
              <a:cs typeface="Arial" panose="020B0604020202020204" pitchFamily="34" charset="0"/>
              <a:sym typeface="Corbel" panose="020B0503020204020204" pitchFamily="34" charset="0"/>
            </a:endParaRPr>
          </a:p>
        </p:txBody>
      </p:sp>
      <p:sp>
        <p:nvSpPr>
          <p:cNvPr id="14424" name="Θέση κειμένου 14423">
            <a:extLst>
              <a:ext uri="{FF2B5EF4-FFF2-40B4-BE49-F238E27FC236}">
                <a16:creationId xmlns:a16="http://schemas.microsoft.com/office/drawing/2014/main" id="{A9F4EE68-0485-44F1-BA18-2FFCCF1C5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1200" y="1525588"/>
            <a:ext cx="10871200" cy="4711700"/>
          </a:xfrm>
        </p:spPr>
        <p:txBody>
          <a:bodyPr/>
          <a:lstStyle/>
          <a:p>
            <a:pPr>
              <a:spcBef>
                <a:spcPts val="363"/>
              </a:spcBef>
              <a:spcAft>
                <a:spcPct val="0"/>
              </a:spcAft>
              <a:buSzTx/>
            </a:pPr>
            <a:r>
              <a:rPr lang="el-GR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Repeat content annotation</a:t>
            </a: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240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RereatModeler2 (Flynn et al. 2020)  </a:t>
            </a: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</a:rPr>
              <a:t>&amp; </a:t>
            </a:r>
            <a:r>
              <a:rPr lang="en-US" altLang="zh-CN" sz="240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RepeatMasker v4.1.0 </a:t>
            </a: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(Tarailo-Graovac</a:t>
            </a:r>
            <a:r>
              <a:rPr lang="en-US" altLang="zh-CN" sz="240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and Chen 2009))</a:t>
            </a: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SzTx/>
            </a:pPr>
            <a:endParaRPr lang="en-US" altLang="zh-CN" sz="240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SzTx/>
            </a:pPr>
            <a:endParaRPr lang="en-US" altLang="zh-CN" sz="240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SzTx/>
            </a:pPr>
            <a:r>
              <a:rPr lang="el-GR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Gene prediction </a:t>
            </a: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</a:rPr>
              <a:t>(MAKER2 pipeline v2.31.10 (Holt and Yandell 2011))</a:t>
            </a:r>
          </a:p>
          <a:p>
            <a:pPr>
              <a:spcBef>
                <a:spcPts val="363"/>
              </a:spcBef>
              <a:spcAft>
                <a:spcPct val="0"/>
              </a:spcAft>
              <a:buSzTx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SzTx/>
              <a:buFont typeface="Arial" panose="020B0604020202020204" pitchFamily="34" charset="0"/>
              <a:buNone/>
            </a:pPr>
            <a:endParaRPr lang="el-G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SzTx/>
            </a:pPr>
            <a:r>
              <a:rPr lang="el-GR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Functional annotation</a:t>
            </a:r>
            <a:r>
              <a:rPr lang="el-GR" altLang="en-US" sz="2400">
                <a:latin typeface="Arial" panose="020B0604020202020204" pitchFamily="34" charset="0"/>
                <a:cs typeface="Arial" panose="020B0604020202020204" pitchFamily="34" charset="0"/>
              </a:rPr>
              <a:t> (Interproscan5 (Jones et al. 2014), BLAST v2.10.0+ (Altschul 1990))</a:t>
            </a:r>
            <a:endParaRPr lang="en-US" altLang="zh-CN" sz="240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spcBef>
                <a:spcPts val="363"/>
              </a:spcBef>
              <a:spcAft>
                <a:spcPct val="0"/>
              </a:spcAft>
              <a:buSzTx/>
            </a:pPr>
            <a:endParaRPr lang="el-GR" altLang="en-US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3D887-6874-4AF4-8682-30F3BAD66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03213"/>
            <a:ext cx="6005513" cy="8826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en-US" sz="36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Phylogenomic Analysis</a:t>
            </a:r>
            <a:r>
              <a:rPr lang="en-US" altLang="en-US" sz="3400">
                <a:solidFill>
                  <a:schemeClr val="accent1"/>
                </a:solidFill>
                <a:latin typeface="Corbel" panose="020B050302020402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5362" name="Text Box 11">
            <a:extLst>
              <a:ext uri="{FF2B5EF4-FFF2-40B4-BE49-F238E27FC236}">
                <a16:creationId xmlns:a16="http://schemas.microsoft.com/office/drawing/2014/main" id="{59E78BB6-40E1-47ED-B584-2D4FD43A3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9075" y="3925888"/>
            <a:ext cx="5457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800"/>
              <a:t> </a:t>
            </a:r>
          </a:p>
        </p:txBody>
      </p:sp>
      <p:sp>
        <p:nvSpPr>
          <p:cNvPr id="15363" name="Text Box 13">
            <a:extLst>
              <a:ext uri="{FF2B5EF4-FFF2-40B4-BE49-F238E27FC236}">
                <a16:creationId xmlns:a16="http://schemas.microsoft.com/office/drawing/2014/main" id="{7D0FCFEC-0ADD-49D8-BE62-AD5C81078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1381125"/>
            <a:ext cx="114268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>
              <a:defRPr sz="1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>
              <a:defRPr sz="1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>
              <a:defRPr sz="1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>
              <a:defRPr sz="1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zh-CN" sz="2400" b="1"/>
              <a:t>Orthology assignment</a:t>
            </a:r>
            <a:r>
              <a:rPr lang="en-US" altLang="zh-CN" sz="2400"/>
              <a:t>  of 30 whole-genome </a:t>
            </a:r>
            <a:r>
              <a:rPr lang="el-GR" altLang="en-US" sz="2400"/>
              <a:t>proteomes</a:t>
            </a:r>
            <a:r>
              <a:rPr lang="en-US" altLang="zh-CN" sz="2400"/>
              <a:t> from teleos</a:t>
            </a:r>
            <a:r>
              <a:rPr lang="el-GR" altLang="en-US" sz="2400"/>
              <a:t>ts </a:t>
            </a:r>
            <a:r>
              <a:rPr lang="en-US" altLang="zh-CN" sz="2400"/>
              <a:t>(Orthofinder v2.3.12 (Emms and Kelly 2015) via BLAST</a:t>
            </a:r>
            <a:r>
              <a:rPr lang="el-GR" altLang="en-US" sz="2400"/>
              <a:t>)</a:t>
            </a:r>
            <a:endParaRPr lang="en-US" altLang="zh-CN" sz="2400"/>
          </a:p>
          <a:p>
            <a:pPr>
              <a:buFont typeface="Arial" panose="020B0604020202020204" pitchFamily="34" charset="0"/>
              <a:buChar char="•"/>
            </a:pPr>
            <a:endParaRPr lang="el-GR" altLang="en-US" sz="2400"/>
          </a:p>
          <a:p>
            <a:pPr>
              <a:buFont typeface="Arial" panose="020B0604020202020204" pitchFamily="34" charset="0"/>
              <a:buChar char="•"/>
            </a:pPr>
            <a:endParaRPr lang="el-GR" altLang="en-US" sz="1800"/>
          </a:p>
          <a:p>
            <a:pPr>
              <a:buFont typeface="Arial" panose="020B0604020202020204" pitchFamily="34" charset="0"/>
              <a:buChar char="•"/>
            </a:pPr>
            <a:endParaRPr lang="el-GR" altLang="en-US" sz="1800"/>
          </a:p>
          <a:p>
            <a:pPr>
              <a:buFont typeface="Arial" panose="020B0604020202020204" pitchFamily="34" charset="0"/>
              <a:buChar char="•"/>
            </a:pPr>
            <a:r>
              <a:rPr lang="el-GR" altLang="en-US" sz="2400" b="1"/>
              <a:t>Alignment</a:t>
            </a:r>
            <a:r>
              <a:rPr lang="el-GR" altLang="en-US" sz="2400"/>
              <a:t> (MAFFT v7.453 (Katoh and Standley 2013))</a:t>
            </a:r>
          </a:p>
          <a:p>
            <a:pPr>
              <a:buFont typeface="Arial" panose="020B0604020202020204" pitchFamily="34" charset="0"/>
              <a:buChar char="•"/>
            </a:pPr>
            <a:endParaRPr lang="el-GR" altLang="en-US" sz="1800"/>
          </a:p>
          <a:p>
            <a:pPr>
              <a:buFont typeface="Arial" panose="020B0604020202020204" pitchFamily="34" charset="0"/>
              <a:buChar char="•"/>
            </a:pPr>
            <a:endParaRPr lang="el-GR" altLang="en-US" sz="1800"/>
          </a:p>
          <a:p>
            <a:pPr>
              <a:buFont typeface="Arial" panose="020B0604020202020204" pitchFamily="34" charset="0"/>
              <a:buChar char="•"/>
            </a:pPr>
            <a:endParaRPr lang="el-GR" altLang="en-US" sz="1800"/>
          </a:p>
          <a:p>
            <a:pPr>
              <a:buFont typeface="Arial" panose="020B0604020202020204" pitchFamily="34" charset="0"/>
              <a:buChar char="•"/>
            </a:pPr>
            <a:endParaRPr lang="el-GR" altLang="en-US" sz="1800"/>
          </a:p>
          <a:p>
            <a:pPr>
              <a:buFont typeface="Arial" panose="020B0604020202020204" pitchFamily="34" charset="0"/>
              <a:buChar char="•"/>
            </a:pPr>
            <a:r>
              <a:rPr lang="el-GR" altLang="en-US" sz="2400" b="1"/>
              <a:t>Tree building</a:t>
            </a:r>
            <a:r>
              <a:rPr lang="el-GR" altLang="en-US" sz="2400"/>
              <a:t> (RAxML-ng v0.9.0 (Kozlov et al. 2019), 100 Bootstraps)</a:t>
            </a:r>
          </a:p>
          <a:p>
            <a:pPr>
              <a:buFont typeface="Arial" panose="020B0604020202020204" pitchFamily="34" charset="0"/>
              <a:buChar char="•"/>
            </a:pPr>
            <a:endParaRPr lang="el-GR" altLang="en-US" sz="1800"/>
          </a:p>
          <a:p>
            <a:pPr>
              <a:buFont typeface="Arial" panose="020B0604020202020204" pitchFamily="34" charset="0"/>
              <a:buChar char="•"/>
            </a:pPr>
            <a:endParaRPr lang="el-GR" altLang="en-US" sz="1800"/>
          </a:p>
          <a:p>
            <a:pPr>
              <a:buFont typeface="Arial" panose="020B0604020202020204" pitchFamily="34" charset="0"/>
              <a:buChar char="•"/>
            </a:pPr>
            <a:endParaRPr lang="en-US" altLang="zh-CN"/>
          </a:p>
          <a:p>
            <a:pPr>
              <a:buFont typeface="Arial" panose="020B0604020202020204" pitchFamily="34" charset="0"/>
              <a:buChar char="•"/>
            </a:pPr>
            <a:endParaRPr lang="en-US" altLang="zh-CN"/>
          </a:p>
          <a:p>
            <a:pPr>
              <a:buFont typeface="Arial" panose="020B0604020202020204" pitchFamily="34" charset="0"/>
              <a:buChar char="•"/>
            </a:pPr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LIXIR_template">
  <a:themeElements>
    <a:clrScheme name="Executive">
      <a:dk1>
        <a:srgbClr val="000000"/>
      </a:dk1>
      <a:lt1>
        <a:srgbClr val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Words>3206</Words>
  <Application>Microsoft Office PowerPoint</Application>
  <PresentationFormat>Ευρεία οθόνη</PresentationFormat>
  <Paragraphs>264</Paragraphs>
  <Slides>19</Slides>
  <Notes>1</Notes>
  <HiddenSlides>0</HiddenSlide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19</vt:i4>
      </vt:variant>
    </vt:vector>
  </HeadingPairs>
  <TitlesOfParts>
    <vt:vector size="20" baseType="lpstr">
      <vt:lpstr>ELIXIR_template</vt:lpstr>
      <vt:lpstr>Παρουσίαση του PowerPoint</vt:lpstr>
      <vt:lpstr>Background</vt:lpstr>
      <vt:lpstr>Background </vt:lpstr>
      <vt:lpstr>AIM </vt:lpstr>
      <vt:lpstr>Παρουσίαση του PowerPoint</vt:lpstr>
      <vt:lpstr>Library  Construction</vt:lpstr>
      <vt:lpstr>De novo assembly pipeline</vt:lpstr>
      <vt:lpstr>Genome Annotation</vt:lpstr>
      <vt:lpstr>Phylogenomic Analysis </vt:lpstr>
      <vt:lpstr>Παρουσίαση του PowerPoint</vt:lpstr>
      <vt:lpstr>Results</vt:lpstr>
      <vt:lpstr>Results</vt:lpstr>
      <vt:lpstr>Results</vt:lpstr>
      <vt:lpstr>Results</vt:lpstr>
      <vt:lpstr>Results</vt:lpstr>
      <vt:lpstr>Results</vt:lpstr>
      <vt:lpstr>Conclusions</vt:lpstr>
      <vt:lpstr>Acknowledgements 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premysl.velek@elixir-europe.org</dc:creator>
  <cp:lastModifiedBy>thodoris</cp:lastModifiedBy>
  <cp:revision>1122</cp:revision>
  <dcterms:created xsi:type="dcterms:W3CDTF">2020-09-17T20:08:00Z</dcterms:created>
  <dcterms:modified xsi:type="dcterms:W3CDTF">2020-09-23T07:26:51Z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1033-11.1.0.9522</vt:lpwstr>
  </property>
</Properties>
</file>