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54" r:id="rId2"/>
  </p:sldMasterIdLst>
  <p:notesMasterIdLst>
    <p:notesMasterId r:id="rId23"/>
  </p:notesMasterIdLst>
  <p:handoutMasterIdLst>
    <p:handoutMasterId r:id="rId24"/>
  </p:handoutMasterIdLst>
  <p:sldIdLst>
    <p:sldId id="351" r:id="rId3"/>
    <p:sldId id="363" r:id="rId4"/>
    <p:sldId id="370" r:id="rId5"/>
    <p:sldId id="372" r:id="rId6"/>
    <p:sldId id="373" r:id="rId7"/>
    <p:sldId id="374" r:id="rId8"/>
    <p:sldId id="394" r:id="rId9"/>
    <p:sldId id="376" r:id="rId10"/>
    <p:sldId id="377" r:id="rId11"/>
    <p:sldId id="378" r:id="rId12"/>
    <p:sldId id="380" r:id="rId13"/>
    <p:sldId id="381" r:id="rId14"/>
    <p:sldId id="390" r:id="rId15"/>
    <p:sldId id="391" r:id="rId16"/>
    <p:sldId id="393" r:id="rId17"/>
    <p:sldId id="384" r:id="rId18"/>
    <p:sldId id="386" r:id="rId19"/>
    <p:sldId id="364" r:id="rId20"/>
    <p:sldId id="371" r:id="rId21"/>
    <p:sldId id="387" r:id="rId22"/>
  </p:sldIdLst>
  <p:sldSz cx="9144000" cy="6858000" type="screen4x3"/>
  <p:notesSz cx="6858000" cy="91440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ride" initials="" lastIdx="0" clrIdx="0"/>
  <p:cmAuthor id="2" name="Paride Gullo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33"/>
    <a:srgbClr val="660099"/>
    <a:srgbClr val="33CCFF"/>
    <a:srgbClr val="0000FF"/>
    <a:srgbClr val="0072BD"/>
    <a:srgbClr val="660066"/>
    <a:srgbClr val="990066"/>
    <a:srgbClr val="7E2F8E"/>
    <a:srgbClr val="EDB120"/>
    <a:srgbClr val="FBE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6163" autoAdjust="0"/>
  </p:normalViewPr>
  <p:slideViewPr>
    <p:cSldViewPr>
      <p:cViewPr varScale="1">
        <p:scale>
          <a:sx n="80" d="100"/>
          <a:sy n="80" d="100"/>
        </p:scale>
        <p:origin x="1454" y="6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B41680EA-025E-493B-9CCF-7E7EB9B1468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8CB01470-20AA-4A21-BA10-E204695C714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3492" name="Rectangle 4">
            <a:extLst>
              <a:ext uri="{FF2B5EF4-FFF2-40B4-BE49-F238E27FC236}">
                <a16:creationId xmlns:a16="http://schemas.microsoft.com/office/drawing/2014/main" id="{DEC71D6D-2D35-42F2-8469-BBB782527A8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3493" name="Rectangle 5">
            <a:extLst>
              <a:ext uri="{FF2B5EF4-FFF2-40B4-BE49-F238E27FC236}">
                <a16:creationId xmlns:a16="http://schemas.microsoft.com/office/drawing/2014/main" id="{E35F7476-B7D7-4159-9BFA-D6BD34F1647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D787C19-F5E0-4EE4-88E3-082E19FE6D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DF2B400-3A23-4C77-AC15-FC510EAFBAD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da-DK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707750DA-22F4-4218-822A-C7B95315A47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da-DK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F7DC9145-37EE-465D-BFC1-512E5593A40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en-US" noProof="0"/>
              <a:t>Click to edit Master text styles</a:t>
            </a:r>
          </a:p>
          <a:p>
            <a:pPr lvl="1"/>
            <a:r>
              <a:rPr lang="da-DK" altLang="en-US" noProof="0"/>
              <a:t>Second level</a:t>
            </a:r>
          </a:p>
          <a:p>
            <a:pPr lvl="2"/>
            <a:r>
              <a:rPr lang="da-DK" altLang="en-US" noProof="0"/>
              <a:t>Third level</a:t>
            </a:r>
          </a:p>
          <a:p>
            <a:pPr lvl="3"/>
            <a:r>
              <a:rPr lang="da-DK" altLang="en-US" noProof="0"/>
              <a:t>Fourth level</a:t>
            </a:r>
          </a:p>
          <a:p>
            <a:pPr lvl="4"/>
            <a:r>
              <a:rPr lang="da-DK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86B2C165-2887-4126-97D3-EC0CB093333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da-DK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1243442F-CE23-4F9B-900C-63316FF669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171FBF3-6946-46C9-8908-84D268DC79F3}" type="slidenum">
              <a:rPr lang="da-DK" altLang="en-US"/>
              <a:pPr>
                <a:defRPr/>
              </a:pPr>
              <a:t>‹#›</a:t>
            </a:fld>
            <a:endParaRPr lang="da-D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</a:t>
            </a:fld>
            <a:endParaRPr lang="da-DK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184240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10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9092603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11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75448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12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1654267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13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0981162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14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26999716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15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27483617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16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42025315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17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2463914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18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4900716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19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236128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2</a:t>
            </a:fld>
            <a:endParaRPr lang="da-DK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4605753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20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082969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3</a:t>
            </a:fld>
            <a:endParaRPr lang="da-DK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221109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4</a:t>
            </a:fld>
            <a:endParaRPr lang="da-DK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158859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5</a:t>
            </a:fld>
            <a:endParaRPr lang="da-DK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961289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6</a:t>
            </a:fld>
            <a:endParaRPr lang="da-DK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834220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7</a:t>
            </a:fld>
            <a:endParaRPr lang="da-DK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520260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8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38647546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a-DK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E2781ACC-9153-468C-9A52-8B16715B68EE}" type="slidenum">
              <a:rPr lang="da-DK" altLang="en-US" sz="1200" smtClean="0"/>
              <a:pPr/>
              <a:t>9</a:t>
            </a:fld>
            <a:endParaRPr lang="da-DK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2181156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DTU-DK-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2"/>
          <a:stretch>
            <a:fillRect/>
          </a:stretch>
        </p:blipFill>
        <p:spPr bwMode="auto">
          <a:xfrm>
            <a:off x="8270875" y="279400"/>
            <a:ext cx="4794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2" descr="C:\Users\cls\Desktop\DTU_ppt\Til PAW\DTU_LOGOS\Done\DTU Mekanik A U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6" t="34251" b="14568"/>
          <a:stretch>
            <a:fillRect/>
          </a:stretch>
        </p:blipFill>
        <p:spPr bwMode="auto">
          <a:xfrm>
            <a:off x="619125" y="6029325"/>
            <a:ext cx="52133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6" descr="DTU Mek frise RG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01"/>
          <a:stretch>
            <a:fillRect/>
          </a:stretch>
        </p:blipFill>
        <p:spPr bwMode="auto">
          <a:xfrm>
            <a:off x="4432300" y="4189413"/>
            <a:ext cx="47117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6402388" cy="838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altLang="en-US" noProof="0"/>
              <a:t>Klik for at redigere titeltypografi i masteren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2860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altLang="en-US" noProof="0"/>
              <a:t>Klik for at redigere undertiteltypografien i masteren</a:t>
            </a:r>
          </a:p>
        </p:txBody>
      </p:sp>
    </p:spTree>
    <p:extLst>
      <p:ext uri="{BB962C8B-B14F-4D97-AF65-F5344CB8AC3E}">
        <p14:creationId xmlns:p14="http://schemas.microsoft.com/office/powerpoint/2010/main" val="1168391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8390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8610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8610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0669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TU-DK-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2"/>
          <a:stretch>
            <a:fillRect/>
          </a:stretch>
        </p:blipFill>
        <p:spPr bwMode="auto">
          <a:xfrm>
            <a:off x="8270875" y="279400"/>
            <a:ext cx="4794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761519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28" t="43704"/>
          <a:stretch>
            <a:fillRect/>
          </a:stretch>
        </p:blipFill>
        <p:spPr bwMode="auto">
          <a:xfrm>
            <a:off x="6732588" y="2997200"/>
            <a:ext cx="2411412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DTU frise RG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0"/>
          <a:stretch>
            <a:fillRect/>
          </a:stretch>
        </p:blipFill>
        <p:spPr bwMode="auto">
          <a:xfrm>
            <a:off x="4432300" y="3124200"/>
            <a:ext cx="4711700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6402388" cy="838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altLang="en-US" noProof="0"/>
              <a:t>Click to edit Master title style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2860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GB" alt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30618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6453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2205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10000" cy="45656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3810000" cy="45656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3019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83738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7177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939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0792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00658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02160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3628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8610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8610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08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2841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10000" cy="45656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3810000" cy="45656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2636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10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9348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17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383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0141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Klik for at redigere titeltypografi i masteren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772400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Klik for at redigere teksttypografierne i masteren</a:t>
            </a:r>
          </a:p>
          <a:p>
            <a:pPr lvl="1"/>
            <a:r>
              <a:rPr lang="en-GB" altLang="en-US" smtClean="0"/>
              <a:t>Andet niveau</a:t>
            </a:r>
          </a:p>
          <a:p>
            <a:pPr lvl="2"/>
            <a:r>
              <a:rPr lang="en-GB" altLang="en-US" smtClean="0"/>
              <a:t>Tredje niveau</a:t>
            </a:r>
          </a:p>
          <a:p>
            <a:pPr lvl="3"/>
            <a:r>
              <a:rPr lang="en-GB" altLang="en-US" smtClean="0"/>
              <a:t>Fjerde niveau</a:t>
            </a:r>
          </a:p>
          <a:p>
            <a:pPr lvl="4"/>
            <a:r>
              <a:rPr lang="en-GB" altLang="en-US" smtClean="0"/>
              <a:t>Femte niveau</a:t>
            </a:r>
          </a:p>
        </p:txBody>
      </p:sp>
      <p:pic>
        <p:nvPicPr>
          <p:cNvPr id="1028" name="Picture 9" descr="DTU-DK-A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2"/>
          <a:stretch>
            <a:fillRect/>
          </a:stretch>
        </p:blipFill>
        <p:spPr bwMode="auto">
          <a:xfrm>
            <a:off x="8270875" y="279400"/>
            <a:ext cx="4794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11">
            <a:extLst>
              <a:ext uri="{FF2B5EF4-FFF2-40B4-BE49-F238E27FC236}">
                <a16:creationId xmlns:a16="http://schemas.microsoft.com/office/drawing/2014/main" id="{5423EF40-8890-4126-85B2-66CBC49FF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413" y="6477000"/>
            <a:ext cx="7635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r>
              <a:rPr lang="en-GB" altLang="en-US" sz="900" dirty="0"/>
              <a:t>20/05/2019</a:t>
            </a:r>
            <a:endParaRPr lang="da-DK" altLang="en-US" sz="900" dirty="0"/>
          </a:p>
        </p:txBody>
      </p:sp>
      <p:sp>
        <p:nvSpPr>
          <p:cNvPr id="1030" name="Rectangle 12">
            <a:extLst>
              <a:ext uri="{FF2B5EF4-FFF2-40B4-BE49-F238E27FC236}">
                <a16:creationId xmlns:a16="http://schemas.microsoft.com/office/drawing/2014/main" id="{9FD18EAE-5153-4717-B785-8C9F2D658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6477000"/>
            <a:ext cx="27416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r>
              <a:rPr lang="da-DK" altLang="en-US" sz="900" dirty="0"/>
              <a:t>TES Section Meeting</a:t>
            </a:r>
          </a:p>
        </p:txBody>
      </p:sp>
      <p:sp>
        <p:nvSpPr>
          <p:cNvPr id="1031" name="Rectangle 13">
            <a:extLst>
              <a:ext uri="{FF2B5EF4-FFF2-40B4-BE49-F238E27FC236}">
                <a16:creationId xmlns:a16="http://schemas.microsoft.com/office/drawing/2014/main" id="{21AE2043-0F7F-402A-8C87-98E3C8284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6477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fld id="{6E4ED893-DE60-4CDD-AEF6-F7673B53F802}" type="slidenum">
              <a:rPr lang="da-DK" altLang="en-US" sz="900" smtClean="0"/>
              <a:pPr>
                <a:defRPr/>
              </a:pPr>
              <a:t>‹#›</a:t>
            </a:fld>
            <a:endParaRPr lang="da-DK" altLang="en-US" sz="900"/>
          </a:p>
        </p:txBody>
      </p:sp>
      <p:sp>
        <p:nvSpPr>
          <p:cNvPr id="1032" name="Rectangle 14">
            <a:extLst>
              <a:ext uri="{FF2B5EF4-FFF2-40B4-BE49-F238E27FC236}">
                <a16:creationId xmlns:a16="http://schemas.microsoft.com/office/drawing/2014/main" id="{3DF7E18B-6139-4844-AD66-665911184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013" y="6477000"/>
            <a:ext cx="3692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GB" altLang="en-US" sz="800" b="1" dirty="0"/>
              <a:t>DTU Mechanical Engineering, Technical University of Denmark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4" r:id="rId1"/>
    <p:sldLayoutId id="2147484734" r:id="rId2"/>
    <p:sldLayoutId id="2147484735" r:id="rId3"/>
    <p:sldLayoutId id="2147484736" r:id="rId4"/>
    <p:sldLayoutId id="2147484737" r:id="rId5"/>
    <p:sldLayoutId id="2147484738" r:id="rId6"/>
    <p:sldLayoutId id="2147484739" r:id="rId7"/>
    <p:sldLayoutId id="2147484740" r:id="rId8"/>
    <p:sldLayoutId id="2147484741" r:id="rId9"/>
    <p:sldLayoutId id="2147484742" r:id="rId10"/>
    <p:sldLayoutId id="214748474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9pPr>
    </p:titleStyle>
    <p:bodyStyle>
      <a:lvl1pPr marL="188913" indent="-188913" algn="l" rtl="0" eaLnBrk="0" fontAlgn="base" hangingPunct="0">
        <a:spcBef>
          <a:spcPct val="20000"/>
        </a:spcBef>
        <a:spcAft>
          <a:spcPct val="0"/>
        </a:spcAft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195263" algn="l" rtl="0" eaLnBrk="0" fontAlgn="base" hangingPunct="0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525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98625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772400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pic>
        <p:nvPicPr>
          <p:cNvPr id="2052" name="Picture 7" descr="DTU-DK-A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2"/>
          <a:stretch>
            <a:fillRect/>
          </a:stretch>
        </p:blipFill>
        <p:spPr bwMode="auto">
          <a:xfrm>
            <a:off x="8270875" y="279400"/>
            <a:ext cx="4794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Rectangle 9">
            <a:extLst>
              <a:ext uri="{FF2B5EF4-FFF2-40B4-BE49-F238E27FC236}">
                <a16:creationId xmlns:a16="http://schemas.microsoft.com/office/drawing/2014/main" id="{BD4F9F78-3045-4D27-ADC2-BEE3D604B6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413" y="6477000"/>
            <a:ext cx="7635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r>
              <a:rPr lang="en-GB" altLang="en-US" sz="900"/>
              <a:t>17/04/2008</a:t>
            </a:r>
            <a:endParaRPr lang="da-DK" altLang="en-US" sz="900"/>
          </a:p>
        </p:txBody>
      </p:sp>
      <p:sp>
        <p:nvSpPr>
          <p:cNvPr id="2054" name="Rectangle 10">
            <a:extLst>
              <a:ext uri="{FF2B5EF4-FFF2-40B4-BE49-F238E27FC236}">
                <a16:creationId xmlns:a16="http://schemas.microsoft.com/office/drawing/2014/main" id="{53717444-F51E-4847-9B82-199A62028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6477000"/>
            <a:ext cx="27416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r>
              <a:rPr lang="da-DK" altLang="en-US" sz="900"/>
              <a:t>Presentation name</a:t>
            </a:r>
          </a:p>
        </p:txBody>
      </p:sp>
      <p:sp>
        <p:nvSpPr>
          <p:cNvPr id="2055" name="Rectangle 11">
            <a:extLst>
              <a:ext uri="{FF2B5EF4-FFF2-40B4-BE49-F238E27FC236}">
                <a16:creationId xmlns:a16="http://schemas.microsoft.com/office/drawing/2014/main" id="{0CCEF460-C831-4A9C-8AC5-5D85CB280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6477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fld id="{B398CA37-71A1-435C-96EE-7090A314F14B}" type="slidenum">
              <a:rPr lang="da-DK" altLang="en-US" sz="900" smtClean="0"/>
              <a:pPr>
                <a:defRPr/>
              </a:pPr>
              <a:t>‹#›</a:t>
            </a:fld>
            <a:endParaRPr lang="da-DK" altLang="en-US" sz="900"/>
          </a:p>
        </p:txBody>
      </p:sp>
      <p:sp>
        <p:nvSpPr>
          <p:cNvPr id="2056" name="Rectangle 12">
            <a:extLst>
              <a:ext uri="{FF2B5EF4-FFF2-40B4-BE49-F238E27FC236}">
                <a16:creationId xmlns:a16="http://schemas.microsoft.com/office/drawing/2014/main" id="{EAD05417-F3CA-44E8-A541-88A116679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013" y="6477000"/>
            <a:ext cx="3692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GB" altLang="en-US" sz="800" b="1"/>
              <a:t>DTU Mechanical Engineering, Technical University of Denmark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5" r:id="rId1"/>
    <p:sldLayoutId id="2147484744" r:id="rId2"/>
    <p:sldLayoutId id="2147484745" r:id="rId3"/>
    <p:sldLayoutId id="2147484746" r:id="rId4"/>
    <p:sldLayoutId id="2147484747" r:id="rId5"/>
    <p:sldLayoutId id="2147484748" r:id="rId6"/>
    <p:sldLayoutId id="2147484749" r:id="rId7"/>
    <p:sldLayoutId id="2147484750" r:id="rId8"/>
    <p:sldLayoutId id="2147484751" r:id="rId9"/>
    <p:sldLayoutId id="2147484752" r:id="rId10"/>
    <p:sldLayoutId id="21474847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anose="020B0604030504040204" pitchFamily="34" charset="0"/>
          <a:ea typeface="ＭＳ Ｐゴシック" panose="020B0600070205080204" pitchFamily="34" charset="-128"/>
        </a:defRPr>
      </a:lvl9pPr>
    </p:titleStyle>
    <p:bodyStyle>
      <a:lvl1pPr marL="188913" indent="-188913" algn="l" rtl="0" eaLnBrk="0" fontAlgn="base" hangingPunct="0">
        <a:spcBef>
          <a:spcPct val="20000"/>
        </a:spcBef>
        <a:spcAft>
          <a:spcPct val="0"/>
        </a:spcAft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195263" algn="l" rtl="0" eaLnBrk="0" fontAlgn="base" hangingPunct="0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525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98625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hyperlink" Target="https://www.youtube.com/watch?v=uCXT79wxfNk&amp;list=PLyk9QQFFEsXXguw7R1Hk4OyUkd2IxtSv7&amp;index=6&amp;t=0s" TargetMode="Externa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fif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ciencedirect.com/science/article/pii/S0306261919301588#f0005" TargetMode="Externa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ciencedirect.com/science/article/pii/S0306261919301588#f0005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endParaRPr lang="en-US" altLang="en-US" dirty="0" smtClean="0">
              <a:latin typeface="Cambria" panose="02040503050406030204" pitchFamily="18" charset="0"/>
            </a:endParaRP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B1B0B64E-88C3-4CB2-8E21-C6942D4B1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63" y="1428750"/>
            <a:ext cx="8393112" cy="4879975"/>
          </a:xfrm>
        </p:spPr>
        <p:txBody>
          <a:bodyPr/>
          <a:lstStyle/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dirty="0">
              <a:latin typeface="Cambria" panose="02040503050406030204" pitchFamily="18" charset="0"/>
            </a:endParaRP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it-IT" sz="900" dirty="0" smtClean="0"/>
              <a:t>CPOTE 2020 22/09/2020</a:t>
            </a:r>
            <a:endParaRPr lang="en-US" altLang="it-IT" sz="9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172400" y="188640"/>
            <a:ext cx="720775" cy="720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8" name="Picture 4" descr="slid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39152"/>
            <a:ext cx="817562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862434" y="2069327"/>
            <a:ext cx="7344816" cy="1863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da-DK" sz="3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en-US" altLang="da-DK" sz="3200" dirty="0" smtClean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en-US" altLang="da-DK" sz="3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New capacity control technique for two-phase ejectors in transcritical CO</a:t>
            </a:r>
            <a:r>
              <a:rPr lang="en-US" altLang="da-DK" sz="3200" baseline="-250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2</a:t>
            </a:r>
            <a:r>
              <a:rPr lang="en-US" altLang="da-DK" sz="3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 condensing units: Preliminary experimental outcomes</a:t>
            </a:r>
            <a:endParaRPr lang="en-US" altLang="en-US" sz="3200" b="0" dirty="0" smtClean="0"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62" y="4286126"/>
            <a:ext cx="81756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P. Gullo</a:t>
            </a:r>
            <a:r>
              <a:rPr lang="da-DK" sz="1800" b="1" baseline="30000" dirty="0" smtClean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da-DK" sz="1800" b="1" baseline="30000" dirty="0">
                <a:latin typeface="Cambria" panose="02040503050406030204" pitchFamily="18" charset="0"/>
                <a:ea typeface="Cambria" panose="02040503050406030204" pitchFamily="18" charset="0"/>
              </a:rPr>
              <a:t>*</a:t>
            </a:r>
            <a:r>
              <a:rPr lang="da-DK" sz="18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da-DK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M.R. Kærn</a:t>
            </a:r>
            <a:r>
              <a:rPr lang="da-DK" sz="1800" b="1" baseline="30000" dirty="0" smtClean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da-DK" sz="18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da-DK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M. Birkelund</a:t>
            </a:r>
            <a:r>
              <a:rPr lang="da-DK" sz="1800" b="1" baseline="30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da-DK" sz="1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, E.E. Kriezi</a:t>
            </a:r>
            <a:r>
              <a:rPr lang="da-DK" sz="1800" b="1" baseline="30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da-DK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baseline="30000" dirty="0" smtClean="0">
                <a:latin typeface="Cambria" panose="02040503050406030204" pitchFamily="18" charset="0"/>
                <a:ea typeface="Cambria" panose="02040503050406030204" pitchFamily="18" charset="0"/>
              </a:rPr>
              <a:t>1 </a:t>
            </a:r>
            <a:r>
              <a:rPr lang="en-GB" dirty="0" smtClean="0">
                <a:latin typeface="Cambria" panose="02040503050406030204" pitchFamily="18" charset="0"/>
                <a:ea typeface="Cambria" panose="02040503050406030204" pitchFamily="18" charset="0"/>
              </a:rPr>
              <a:t>Technical 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University of Denmark (DTU</a:t>
            </a:r>
            <a:r>
              <a:rPr lang="en-GB" dirty="0" smtClean="0">
                <a:latin typeface="Cambria" panose="02040503050406030204" pitchFamily="18" charset="0"/>
                <a:ea typeface="Cambria" panose="02040503050406030204" pitchFamily="18" charset="0"/>
              </a:rPr>
              <a:t>), Department of Mechanical Engineering 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 </a:t>
            </a:r>
            <a:endParaRPr lang="da-DK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baseline="30000" dirty="0" smtClean="0">
                <a:latin typeface="Cambria" panose="02040503050406030204" pitchFamily="18" charset="0"/>
                <a:ea typeface="Cambria" panose="02040503050406030204" pitchFamily="18" charset="0"/>
              </a:rPr>
              <a:t>2 </a:t>
            </a:r>
            <a:r>
              <a:rPr lang="en-GB" dirty="0" smtClean="0">
                <a:latin typeface="Cambria" panose="02040503050406030204" pitchFamily="18" charset="0"/>
                <a:ea typeface="Cambria" panose="02040503050406030204" pitchFamily="18" charset="0"/>
              </a:rPr>
              <a:t>Danfoss A/S</a:t>
            </a:r>
          </a:p>
          <a:p>
            <a:r>
              <a:rPr lang="da-DK" b="1" baseline="30000" dirty="0" smtClean="0">
                <a:latin typeface="Cambria" panose="02040503050406030204" pitchFamily="18" charset="0"/>
                <a:ea typeface="Cambria" panose="02040503050406030204" pitchFamily="18" charset="0"/>
              </a:rPr>
              <a:t>* </a:t>
            </a:r>
            <a:r>
              <a:rPr lang="da-DK" u="sng" dirty="0" smtClean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parigul@mek.dtu.dk</a:t>
            </a:r>
            <a:endParaRPr lang="da-DK" u="sng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49212" y="6165303"/>
            <a:ext cx="8571260" cy="62781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4" y="5724545"/>
            <a:ext cx="8175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  <a:r>
              <a:rPr lang="en-US" i="1" baseline="30000" dirty="0">
                <a:latin typeface="Cambria" panose="02040503050406030204" pitchFamily="18" charset="0"/>
                <a:ea typeface="Cambria" panose="02040503050406030204" pitchFamily="18" charset="0"/>
              </a:rPr>
              <a:t>th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 International Conference on Contemporary Problems of Thermal Engineering</a:t>
            </a:r>
          </a:p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CPOTE 2020, 20-24 September 2020, Poland</a:t>
            </a:r>
          </a:p>
        </p:txBody>
      </p:sp>
      <p:pic>
        <p:nvPicPr>
          <p:cNvPr id="14" name="Picture Placeholder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77" b="-3312"/>
          <a:stretch/>
        </p:blipFill>
        <p:spPr>
          <a:xfrm>
            <a:off x="179512" y="3123056"/>
            <a:ext cx="582032" cy="90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8225" y="3285056"/>
            <a:ext cx="1358271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98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>
                <a:latin typeface="Cambria" panose="02040503050406030204" pitchFamily="18" charset="0"/>
              </a:rPr>
              <a:t>Novel capacity control mechanism: PWM ejector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609600" y="1412776"/>
            <a:ext cx="3770188" cy="4248472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160"/>
              </a:lnSpc>
            </a:pPr>
            <a:r>
              <a:rPr lang="en-US" sz="1800" b="0" dirty="0">
                <a:latin typeface="Cambria" panose="02040503050406030204" pitchFamily="18" charset="0"/>
                <a:ea typeface="Cambria" panose="02040503050406030204" pitchFamily="18" charset="0"/>
              </a:rPr>
              <a:t>N</a:t>
            </a:r>
            <a:r>
              <a:rPr lang="en-US" sz="18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ovel </a:t>
            </a:r>
            <a:r>
              <a:rPr lang="en-US" sz="1800" b="0" dirty="0">
                <a:latin typeface="Cambria" panose="02040503050406030204" pitchFamily="18" charset="0"/>
                <a:ea typeface="Cambria" panose="02040503050406030204" pitchFamily="18" charset="0"/>
              </a:rPr>
              <a:t>capacity control methodology </a:t>
            </a:r>
            <a:r>
              <a:rPr lang="en-US" sz="18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based </a:t>
            </a:r>
            <a:r>
              <a:rPr lang="en-US" sz="1800" b="0" dirty="0">
                <a:latin typeface="Cambria" panose="02040503050406030204" pitchFamily="18" charset="0"/>
                <a:ea typeface="Cambria" panose="02040503050406030204" pitchFamily="18" charset="0"/>
              </a:rPr>
              <a:t>on pulse-width modulation (PWM) of </a:t>
            </a:r>
            <a:r>
              <a:rPr lang="en-US" sz="18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R744 flow </a:t>
            </a:r>
            <a:r>
              <a:rPr lang="en-US" sz="1800" b="0" dirty="0">
                <a:latin typeface="Cambria" panose="02040503050406030204" pitchFamily="18" charset="0"/>
                <a:ea typeface="Cambria" panose="02040503050406030204" pitchFamily="18" charset="0"/>
              </a:rPr>
              <a:t>through the </a:t>
            </a:r>
            <a:r>
              <a:rPr lang="en-US" sz="18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ejector</a:t>
            </a:r>
          </a:p>
          <a:p>
            <a:pPr marL="355600" indent="-173038" algn="just">
              <a:lnSpc>
                <a:spcPts val="2160"/>
              </a:lnSpc>
              <a:buFont typeface="Arial" panose="020B0604020202020204" pitchFamily="34" charset="0"/>
              <a:buChar char="•"/>
            </a:pPr>
            <a:r>
              <a:rPr lang="en-US" sz="16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Widely used methodology </a:t>
            </a:r>
            <a:r>
              <a:rPr lang="en-US" sz="1600" b="0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6"/>
              </a:rPr>
              <a:t>[link]</a:t>
            </a:r>
            <a:r>
              <a:rPr lang="en-US" sz="16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 in </a:t>
            </a:r>
            <a:r>
              <a:rPr lang="en-US" sz="1600" b="0" dirty="0">
                <a:latin typeface="Cambria" panose="02040503050406030204" pitchFamily="18" charset="0"/>
                <a:ea typeface="Cambria" panose="02040503050406030204" pitchFamily="18" charset="0"/>
              </a:rPr>
              <a:t>expansion </a:t>
            </a:r>
            <a:r>
              <a:rPr lang="en-US" sz="16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valves by Danfoss </a:t>
            </a:r>
          </a:p>
          <a:p>
            <a:pPr marL="355600" indent="-173038" algn="just">
              <a:lnSpc>
                <a:spcPts val="2160"/>
              </a:lnSpc>
              <a:buFont typeface="Arial" panose="020B0604020202020204" pitchFamily="34" charset="0"/>
              <a:buChar char="•"/>
            </a:pPr>
            <a:endParaRPr lang="en-US" sz="1600" b="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lnSpc>
                <a:spcPts val="2160"/>
              </a:lnSpc>
            </a:pPr>
            <a:r>
              <a:rPr lang="en-US" sz="18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PWM ejector features:</a:t>
            </a:r>
          </a:p>
          <a:p>
            <a:pPr marL="355600" indent="-173038" algn="just">
              <a:lnSpc>
                <a:spcPts val="2160"/>
              </a:lnSpc>
              <a:buFont typeface="Arial" panose="020B0604020202020204" pitchFamily="34" charset="0"/>
              <a:buChar char="•"/>
            </a:pPr>
            <a:r>
              <a:rPr lang="en-US" sz="16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simplicity and low cost</a:t>
            </a:r>
          </a:p>
          <a:p>
            <a:pPr marL="355600" indent="-173038" algn="just">
              <a:lnSpc>
                <a:spcPts val="2160"/>
              </a:lnSpc>
              <a:buFont typeface="Arial" panose="020B0604020202020204" pitchFamily="34" charset="0"/>
              <a:buChar char="•"/>
            </a:pPr>
            <a:r>
              <a:rPr lang="en-US" sz="16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low vulnerability to clogging</a:t>
            </a:r>
          </a:p>
          <a:p>
            <a:pPr marL="355600" indent="-173038" algn="just">
              <a:lnSpc>
                <a:spcPts val="2160"/>
              </a:lnSpc>
              <a:buFont typeface="Arial" panose="020B0604020202020204" pitchFamily="34" charset="0"/>
              <a:buChar char="•"/>
            </a:pPr>
            <a:r>
              <a:rPr lang="en-US" sz="1600" b="0" dirty="0" smtClean="0">
                <a:latin typeface="Cambria" panose="02040503050406030204" pitchFamily="18" charset="0"/>
                <a:ea typeface="Cambria" panose="02040503050406030204" pitchFamily="18" charset="0"/>
              </a:rPr>
              <a:t>no </a:t>
            </a:r>
            <a:r>
              <a:rPr lang="en-US" sz="1600" b="0" dirty="0">
                <a:latin typeface="Cambria" panose="02040503050406030204" pitchFamily="18" charset="0"/>
                <a:ea typeface="Cambria" panose="02040503050406030204" pitchFamily="18" charset="0"/>
              </a:rPr>
              <a:t>practical size or application constraints</a:t>
            </a:r>
            <a:endParaRPr lang="en-US" sz="1600" b="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1600" b="0" dirty="0"/>
          </a:p>
        </p:txBody>
      </p:sp>
      <p:pic>
        <p:nvPicPr>
          <p:cNvPr id="16" name="210DD5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54" end="884.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03508" y="1436070"/>
            <a:ext cx="4618011" cy="465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8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>
                <a:latin typeface="Cambria" panose="02040503050406030204" pitchFamily="18" charset="0"/>
              </a:rPr>
              <a:t>Novel capacity control mechanism: PWM </a:t>
            </a:r>
            <a:r>
              <a:rPr lang="en-US" altLang="en-US" dirty="0" smtClean="0">
                <a:latin typeface="Cambria" panose="02040503050406030204" pitchFamily="18" charset="0"/>
              </a:rPr>
              <a:t>ejector(2)</a:t>
            </a:r>
            <a:endParaRPr lang="en-US" altLang="en-US" dirty="0"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2" y="3286496"/>
            <a:ext cx="8458200" cy="2980944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2209059" y="2043559"/>
            <a:ext cx="1335250" cy="1384995"/>
          </a:xfrm>
          <a:prstGeom prst="rect">
            <a:avLst/>
          </a:prstGeom>
          <a:ln w="2540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GB" sz="14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Suction </a:t>
            </a:r>
            <a:r>
              <a:rPr lang="en-GB" sz="1400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check valve </a:t>
            </a:r>
            <a:r>
              <a:rPr lang="en-GB" sz="14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ensures pressure lift not </a:t>
            </a:r>
            <a:r>
              <a:rPr lang="en-GB" sz="1400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short-circuited upon </a:t>
            </a:r>
            <a:r>
              <a:rPr lang="en-GB" sz="14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closing</a:t>
            </a:r>
            <a:endParaRPr lang="da-DK" sz="1400" dirty="0"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1F40E74-8119-46F7-8157-20A4C9C08697}"/>
              </a:ext>
            </a:extLst>
          </p:cNvPr>
          <p:cNvCxnSpPr>
            <a:stCxn id="23" idx="3"/>
          </p:cNvCxnSpPr>
          <p:nvPr/>
        </p:nvCxnSpPr>
        <p:spPr bwMode="auto">
          <a:xfrm>
            <a:off x="3544309" y="2736057"/>
            <a:ext cx="2323835" cy="105298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Rectangle 24"/>
          <p:cNvSpPr/>
          <p:nvPr/>
        </p:nvSpPr>
        <p:spPr>
          <a:xfrm>
            <a:off x="2772072" y="931963"/>
            <a:ext cx="2448000" cy="95410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Motive solenoid valve (MSV) provides the PWM effect similarly to the valve coil pf PWM expansion valves</a:t>
            </a:r>
            <a:endParaRPr lang="da-DK" sz="14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1F40E74-8119-46F7-8157-20A4C9C08697}"/>
              </a:ext>
            </a:extLst>
          </p:cNvPr>
          <p:cNvCxnSpPr>
            <a:stCxn id="25" idx="2"/>
          </p:cNvCxnSpPr>
          <p:nvPr/>
        </p:nvCxnSpPr>
        <p:spPr bwMode="auto">
          <a:xfrm>
            <a:off x="3996072" y="1886070"/>
            <a:ext cx="124305" cy="289089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4418586" y="2094341"/>
            <a:ext cx="2160000" cy="738664"/>
          </a:xfrm>
          <a:prstGeom prst="rect">
            <a:avLst/>
          </a:prstGeom>
          <a:noFill/>
          <a:ln w="25400">
            <a:solidFill>
              <a:schemeClr val="accent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da-DK" sz="1400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Smallest ejector of the multi-ejector block (</a:t>
            </a:r>
            <a:r>
              <a:rPr lang="en-US" altLang="da-DK" sz="1400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3 kW low pressure lift ejector</a:t>
            </a:r>
            <a:r>
              <a:rPr lang="it-IT" altLang="da-DK" sz="1400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)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F40E74-8119-46F7-8157-20A4C9C08697}"/>
              </a:ext>
            </a:extLst>
          </p:cNvPr>
          <p:cNvCxnSpPr/>
          <p:nvPr/>
        </p:nvCxnSpPr>
        <p:spPr bwMode="auto">
          <a:xfrm flipH="1">
            <a:off x="4570430" y="2833005"/>
            <a:ext cx="793522" cy="227543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4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B46A3926-ACB2-4689-A400-9913ADB500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1772816"/>
            <a:ext cx="2293362" cy="1080000"/>
          </a:xfrm>
          <a:prstGeom prst="rect">
            <a:avLst/>
          </a:prstGeom>
          <a:ln w="25400">
            <a:noFill/>
          </a:ln>
        </p:spPr>
      </p:pic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6607501" y="2765682"/>
            <a:ext cx="100806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a-DK" sz="1100" b="1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Coil</a:t>
            </a:r>
            <a:endParaRPr lang="it-IT" altLang="da-DK" sz="1100" b="1" dirty="0"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sp>
        <p:nvSpPr>
          <p:cNvPr id="31" name="TextBox 14"/>
          <p:cNvSpPr txBox="1">
            <a:spLocks noChangeArrowheads="1"/>
          </p:cNvSpPr>
          <p:nvPr/>
        </p:nvSpPr>
        <p:spPr bwMode="auto">
          <a:xfrm>
            <a:off x="6835781" y="2681043"/>
            <a:ext cx="113573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da-DK" sz="1100" b="1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Motive flow inlet</a:t>
            </a:r>
          </a:p>
        </p:txBody>
      </p: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8357562" y="2360142"/>
            <a:ext cx="7642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da-DK" sz="1100" b="1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Outlet of diffuser</a:t>
            </a:r>
          </a:p>
        </p:txBody>
      </p:sp>
      <p:sp>
        <p:nvSpPr>
          <p:cNvPr id="33" name="TextBox 17"/>
          <p:cNvSpPr txBox="1">
            <a:spLocks noChangeArrowheads="1"/>
          </p:cNvSpPr>
          <p:nvPr/>
        </p:nvSpPr>
        <p:spPr bwMode="auto">
          <a:xfrm>
            <a:off x="7721445" y="2538508"/>
            <a:ext cx="9047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da-DK" sz="1100" b="1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Suction flow inlet</a:t>
            </a:r>
          </a:p>
        </p:txBody>
      </p: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82" y="1921116"/>
            <a:ext cx="1961998" cy="14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8" descr="Immagine correlat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9" t="9482" r="7217" b="18700"/>
          <a:stretch>
            <a:fillRect/>
          </a:stretch>
        </p:blipFill>
        <p:spPr bwMode="auto">
          <a:xfrm>
            <a:off x="1391174" y="1919611"/>
            <a:ext cx="681306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032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>
                <a:latin typeface="Cambria" panose="02040503050406030204" pitchFamily="18" charset="0"/>
              </a:rPr>
              <a:t>Preliminary experimental </a:t>
            </a:r>
            <a:r>
              <a:rPr lang="en-US" altLang="en-US" dirty="0" smtClean="0">
                <a:latin typeface="Cambria" panose="02040503050406030204" pitchFamily="18" charset="0"/>
              </a:rPr>
              <a:t>outcomes</a:t>
            </a:r>
            <a:endParaRPr lang="en-US" altLang="en-US" dirty="0">
              <a:latin typeface="Cambria" panose="020405030504060302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052736"/>
            <a:ext cx="7772400" cy="5113114"/>
          </a:xfrm>
        </p:spPr>
        <p:txBody>
          <a:bodyPr/>
          <a:lstStyle/>
          <a:p>
            <a:pPr marL="2066925" indent="-2066925" algn="just">
              <a:buNone/>
            </a:pP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Operating condition: PWM period = 2 s, 40 Hz, </a:t>
            </a:r>
            <a:r>
              <a:rPr lang="en-US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water,in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35 °C, </a:t>
            </a:r>
            <a:r>
              <a:rPr lang="en-US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evaporator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-5.5 °C, </a:t>
            </a:r>
            <a:r>
              <a:rPr lang="el-GR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Δ</a:t>
            </a:r>
            <a:r>
              <a:rPr lang="da-DK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da-DK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superheating</a:t>
            </a:r>
            <a:r>
              <a:rPr lang="da-DK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10 K</a:t>
            </a:r>
            <a:endParaRPr lang="da-DK" altLang="da-DK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55600" indent="-173038"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Despite the pressure equalization, the compressor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still draws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R744 from the intermediate pressure rather than from the low one</a:t>
            </a:r>
          </a:p>
          <a:p>
            <a:endParaRPr lang="en-US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6" name="Rectangle 5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44" y="2276872"/>
            <a:ext cx="8895152" cy="396044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36"/>
          <p:cNvSpPr txBox="1"/>
          <p:nvPr/>
        </p:nvSpPr>
        <p:spPr>
          <a:xfrm>
            <a:off x="899592" y="2215013"/>
            <a:ext cx="576064" cy="43204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OD =</a:t>
            </a:r>
          </a:p>
          <a:p>
            <a:pPr algn="ctr" hangingPunct="0">
              <a:spcAft>
                <a:spcPts val="0"/>
              </a:spcAft>
            </a:pPr>
            <a:r>
              <a:rPr lang="da-DK" sz="1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100%</a:t>
            </a:r>
          </a:p>
        </p:txBody>
      </p:sp>
      <p:sp>
        <p:nvSpPr>
          <p:cNvPr id="10" name="Text Box 37"/>
          <p:cNvSpPr txBox="1"/>
          <p:nvPr/>
        </p:nvSpPr>
        <p:spPr>
          <a:xfrm>
            <a:off x="2926894" y="2215013"/>
            <a:ext cx="564986" cy="432047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OD =</a:t>
            </a:r>
          </a:p>
          <a:p>
            <a:pPr algn="ctr" hangingPunct="0">
              <a:spcAft>
                <a:spcPts val="0"/>
              </a:spcAft>
            </a:pPr>
            <a:r>
              <a:rPr lang="da-DK" sz="11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80%</a:t>
            </a:r>
          </a:p>
        </p:txBody>
      </p:sp>
      <p:sp>
        <p:nvSpPr>
          <p:cNvPr id="11" name="Text Box 39"/>
          <p:cNvSpPr txBox="1"/>
          <p:nvPr/>
        </p:nvSpPr>
        <p:spPr>
          <a:xfrm>
            <a:off x="7655126" y="2216480"/>
            <a:ext cx="792089" cy="21268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OD = 30%</a:t>
            </a:r>
          </a:p>
        </p:txBody>
      </p:sp>
      <p:sp>
        <p:nvSpPr>
          <p:cNvPr id="12" name="Text Box 45"/>
          <p:cNvSpPr txBox="1"/>
          <p:nvPr/>
        </p:nvSpPr>
        <p:spPr>
          <a:xfrm>
            <a:off x="1907704" y="2215014"/>
            <a:ext cx="564985" cy="43204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OD =</a:t>
            </a:r>
          </a:p>
          <a:p>
            <a:pPr algn="ctr" hangingPunct="0">
              <a:spcAft>
                <a:spcPts val="0"/>
              </a:spcAft>
            </a:pPr>
            <a:r>
              <a:rPr lang="da-DK" sz="110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90%</a:t>
            </a:r>
          </a:p>
        </p:txBody>
      </p:sp>
      <p:sp>
        <p:nvSpPr>
          <p:cNvPr id="13" name="Text Box 47"/>
          <p:cNvSpPr txBox="1"/>
          <p:nvPr/>
        </p:nvSpPr>
        <p:spPr>
          <a:xfrm>
            <a:off x="6624628" y="2220290"/>
            <a:ext cx="792089" cy="21268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OD = 40%</a:t>
            </a:r>
          </a:p>
        </p:txBody>
      </p:sp>
      <p:sp>
        <p:nvSpPr>
          <p:cNvPr id="14" name="Text Box 48"/>
          <p:cNvSpPr txBox="1"/>
          <p:nvPr/>
        </p:nvSpPr>
        <p:spPr>
          <a:xfrm>
            <a:off x="5652120" y="2215013"/>
            <a:ext cx="792088" cy="214151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OD = 50%</a:t>
            </a:r>
          </a:p>
        </p:txBody>
      </p:sp>
      <p:sp>
        <p:nvSpPr>
          <p:cNvPr id="15" name="Text Box 49"/>
          <p:cNvSpPr txBox="1"/>
          <p:nvPr/>
        </p:nvSpPr>
        <p:spPr>
          <a:xfrm>
            <a:off x="4698112" y="2213140"/>
            <a:ext cx="792088" cy="21602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OD = 60%</a:t>
            </a:r>
          </a:p>
        </p:txBody>
      </p:sp>
      <p:sp>
        <p:nvSpPr>
          <p:cNvPr id="16" name="Text Box 50"/>
          <p:cNvSpPr txBox="1"/>
          <p:nvPr/>
        </p:nvSpPr>
        <p:spPr>
          <a:xfrm>
            <a:off x="3971206" y="2215013"/>
            <a:ext cx="564986" cy="432047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OD = 70%</a:t>
            </a:r>
          </a:p>
        </p:txBody>
      </p:sp>
      <p:sp>
        <p:nvSpPr>
          <p:cNvPr id="17" name="Text Box 40"/>
          <p:cNvSpPr txBox="1"/>
          <p:nvPr/>
        </p:nvSpPr>
        <p:spPr>
          <a:xfrm>
            <a:off x="630216" y="3283063"/>
            <a:ext cx="1069425" cy="27216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Motive</a:t>
            </a:r>
            <a:r>
              <a:rPr lang="da-DK" sz="1100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da-DK" sz="1100" dirty="0" err="1">
                <a:solidFill>
                  <a:srgbClr val="0070C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nozzle</a:t>
            </a:r>
            <a:endParaRPr lang="da-DK" sz="18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 Box 41"/>
          <p:cNvSpPr txBox="1"/>
          <p:nvPr/>
        </p:nvSpPr>
        <p:spPr>
          <a:xfrm>
            <a:off x="539552" y="5373216"/>
            <a:ext cx="1224136" cy="34417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 dirty="0" err="1">
                <a:solidFill>
                  <a:srgbClr val="FFC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Suction</a:t>
            </a:r>
            <a:r>
              <a:rPr lang="da-DK" sz="1100" dirty="0">
                <a:solidFill>
                  <a:srgbClr val="FFC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da-DK" sz="1100" dirty="0" err="1">
                <a:solidFill>
                  <a:srgbClr val="FFC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nozzle</a:t>
            </a:r>
            <a:endParaRPr lang="da-DK" sz="18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Text Box 42"/>
          <p:cNvSpPr txBox="1"/>
          <p:nvPr/>
        </p:nvSpPr>
        <p:spPr>
          <a:xfrm>
            <a:off x="833751" y="5003866"/>
            <a:ext cx="714336" cy="34417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da-DK" sz="1100" dirty="0" err="1">
                <a:solidFill>
                  <a:srgbClr val="7030A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Diffuser</a:t>
            </a:r>
            <a:endParaRPr lang="da-DK" sz="18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2411760" y="3429000"/>
            <a:ext cx="306235" cy="657995"/>
          </a:xfrm>
          <a:prstGeom prst="straightConnector1">
            <a:avLst/>
          </a:prstGeom>
          <a:ln w="9525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04198" y="4043174"/>
            <a:ext cx="984388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Fluid hammer</a:t>
            </a:r>
            <a:endParaRPr lang="en-US" sz="1100" dirty="0"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 flipV="1">
            <a:off x="2912350" y="3423514"/>
            <a:ext cx="207068" cy="307529"/>
          </a:xfrm>
          <a:prstGeom prst="straightConnector1">
            <a:avLst/>
          </a:prstGeom>
          <a:ln w="9525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853622" y="3671497"/>
            <a:ext cx="8064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 smtClean="0">
                <a:solidFill>
                  <a:schemeClr val="accent4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Pressure wave</a:t>
            </a:r>
            <a:endParaRPr lang="en-US" sz="1050" dirty="0">
              <a:solidFill>
                <a:schemeClr val="accent4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2401441" y="4949855"/>
            <a:ext cx="367421" cy="358521"/>
          </a:xfrm>
          <a:prstGeom prst="straightConnector1">
            <a:avLst/>
          </a:prstGeom>
          <a:ln w="952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720643" y="4593372"/>
            <a:ext cx="10482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Pressure equalization</a:t>
            </a:r>
            <a:endParaRPr lang="en-US" sz="1100" dirty="0">
              <a:solidFill>
                <a:schemeClr val="accent5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619004" y="5589240"/>
            <a:ext cx="203889" cy="0"/>
          </a:xfrm>
          <a:prstGeom prst="straightConnector1">
            <a:avLst/>
          </a:prstGeom>
          <a:ln w="9525">
            <a:solidFill>
              <a:srgbClr val="99CC33"/>
            </a:solidFill>
            <a:headEnd type="arrow" w="sm" len="sm"/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706632" y="5586225"/>
            <a:ext cx="264490" cy="714819"/>
          </a:xfrm>
          <a:prstGeom prst="straightConnector1">
            <a:avLst/>
          </a:prstGeom>
          <a:ln w="9525">
            <a:solidFill>
              <a:srgbClr val="99CC3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95537" y="6219083"/>
            <a:ext cx="3210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dirty="0" smtClean="0">
                <a:solidFill>
                  <a:srgbClr val="99CC33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MSV closes for 20% (0,4 s) of PWM period (2,0 s)</a:t>
            </a:r>
            <a:endParaRPr lang="en-US" sz="1100" dirty="0">
              <a:solidFill>
                <a:srgbClr val="99CC33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822893" y="5545134"/>
            <a:ext cx="782909" cy="0"/>
          </a:xfrm>
          <a:prstGeom prst="straightConnector1">
            <a:avLst/>
          </a:prstGeom>
          <a:ln w="9525">
            <a:solidFill>
              <a:srgbClr val="0000FF"/>
            </a:solidFill>
            <a:headEnd type="arrow" w="sm" len="sm"/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137475" y="5545134"/>
            <a:ext cx="649769" cy="1053310"/>
          </a:xfrm>
          <a:prstGeom prst="straightConnector1">
            <a:avLst/>
          </a:prstGeom>
          <a:ln w="9525"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116590" y="6525344"/>
            <a:ext cx="33276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MSV opens for 80% (1,6 s) of PWM period (2,0 s)</a:t>
            </a:r>
            <a:endParaRPr lang="en-US" sz="1100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93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>
                <a:latin typeface="Cambria" panose="02040503050406030204" pitchFamily="18" charset="0"/>
              </a:rPr>
              <a:t>Preliminary experimental </a:t>
            </a:r>
            <a:r>
              <a:rPr lang="en-US" altLang="en-US" dirty="0" smtClean="0">
                <a:latin typeface="Cambria" panose="02040503050406030204" pitchFamily="18" charset="0"/>
              </a:rPr>
              <a:t>outcomes(2)</a:t>
            </a:r>
            <a:endParaRPr lang="en-US" altLang="en-US" dirty="0">
              <a:latin typeface="Cambria" panose="020405030504060302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052736"/>
            <a:ext cx="7772400" cy="5113114"/>
          </a:xfrm>
        </p:spPr>
        <p:txBody>
          <a:bodyPr/>
          <a:lstStyle/>
          <a:p>
            <a:pPr marL="2066925" indent="-2066925" algn="just">
              <a:buNone/>
            </a:pP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Operating condition: PWM period = 2 s, 40 Hz, </a:t>
            </a:r>
            <a:r>
              <a:rPr lang="en-US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water,in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35 °C, </a:t>
            </a:r>
            <a:r>
              <a:rPr lang="en-US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evaporator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-5.5 °C, </a:t>
            </a:r>
            <a:r>
              <a:rPr lang="el-GR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Δ</a:t>
            </a:r>
            <a:r>
              <a:rPr lang="da-DK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da-DK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superheating</a:t>
            </a:r>
            <a:r>
              <a:rPr lang="da-DK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10 K</a:t>
            </a:r>
            <a:endParaRPr lang="da-DK" altLang="da-DK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55600" indent="-173038"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Passive ejector = ejector without capacity control technique</a:t>
            </a:r>
          </a:p>
          <a:p>
            <a:pPr marL="355600" indent="-173038"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PWM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ejector is capable of properly controlling the heat rejection pressure and permitting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a condensing unit to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accomplish the best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COP</a:t>
            </a:r>
          </a:p>
          <a:p>
            <a:pPr marL="355600" indent="-173038"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Low COP values due to the use of an old compressor</a:t>
            </a:r>
            <a:endParaRPr lang="en-US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8" y="2852936"/>
            <a:ext cx="9012536" cy="3550107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827584" y="6403043"/>
            <a:ext cx="7848872" cy="26668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0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>
                <a:latin typeface="Cambria" panose="02040503050406030204" pitchFamily="18" charset="0"/>
              </a:rPr>
              <a:t>Preliminary experimental </a:t>
            </a:r>
            <a:r>
              <a:rPr lang="en-US" altLang="en-US" dirty="0" smtClean="0">
                <a:latin typeface="Cambria" panose="02040503050406030204" pitchFamily="18" charset="0"/>
              </a:rPr>
              <a:t>outcomes(3)</a:t>
            </a:r>
            <a:endParaRPr lang="en-US" altLang="en-US" dirty="0">
              <a:latin typeface="Cambria" panose="020405030504060302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052736"/>
            <a:ext cx="7772400" cy="5113114"/>
          </a:xfrm>
        </p:spPr>
        <p:txBody>
          <a:bodyPr/>
          <a:lstStyle/>
          <a:p>
            <a:pPr marL="2066925" indent="-2066925" algn="just">
              <a:buNone/>
            </a:pP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Operating condition: PWM period = 2 s, 40 Hz, </a:t>
            </a:r>
            <a:r>
              <a:rPr lang="en-US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water,in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35 °C, </a:t>
            </a:r>
            <a:r>
              <a:rPr lang="en-US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evaporator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-5.5 °C, </a:t>
            </a:r>
            <a:r>
              <a:rPr lang="el-GR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Δ</a:t>
            </a:r>
            <a:r>
              <a:rPr lang="da-DK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da-DK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superheating</a:t>
            </a:r>
            <a:r>
              <a:rPr lang="da-DK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10 K</a:t>
            </a:r>
            <a:endParaRPr lang="da-DK" altLang="da-DK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55600" indent="-173038"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Ejector efficiency calculated as suggested in </a:t>
            </a:r>
            <a:r>
              <a:rPr lang="en-US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[9]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43" y="2276872"/>
            <a:ext cx="8910706" cy="345638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827584" y="6403043"/>
            <a:ext cx="7848872" cy="26668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22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>
                <a:latin typeface="Cambria" panose="02040503050406030204" pitchFamily="18" charset="0"/>
              </a:rPr>
              <a:t>Preliminary experimental </a:t>
            </a:r>
            <a:r>
              <a:rPr lang="en-US" altLang="en-US" dirty="0" smtClean="0">
                <a:latin typeface="Cambria" panose="02040503050406030204" pitchFamily="18" charset="0"/>
              </a:rPr>
              <a:t>outcomes(4)</a:t>
            </a:r>
            <a:endParaRPr lang="en-US" altLang="en-US" dirty="0">
              <a:latin typeface="Cambria" panose="020405030504060302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052736"/>
            <a:ext cx="7772400" cy="5113114"/>
          </a:xfrm>
        </p:spPr>
        <p:txBody>
          <a:bodyPr/>
          <a:lstStyle/>
          <a:p>
            <a:pPr marL="2066925" indent="-2066925" algn="just">
              <a:buNone/>
            </a:pP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Operating condition: PWM period = 2 s, 40 Hz, </a:t>
            </a:r>
            <a:r>
              <a:rPr lang="en-US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water,in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35 °C, </a:t>
            </a:r>
            <a:r>
              <a:rPr lang="en-US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evaporator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-5.5 °C, </a:t>
            </a:r>
            <a:r>
              <a:rPr lang="el-GR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Δ</a:t>
            </a:r>
            <a:r>
              <a:rPr lang="da-DK" alt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da-DK" altLang="en-US" sz="1800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superheating</a:t>
            </a:r>
            <a:r>
              <a:rPr lang="da-DK" alt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= 10 K</a:t>
            </a:r>
            <a:endParaRPr lang="da-DK" altLang="da-DK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55600" indent="-173038"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At present adjustable needle ejector offers COP enhancements up to 4% compared to passive ejector </a:t>
            </a:r>
            <a:r>
              <a:rPr lang="en-US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[8,9]</a:t>
            </a:r>
          </a:p>
          <a:p>
            <a:pPr marL="355600" indent="-173038" algn="just"/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PWM ejector has a much more considerable potential than its currently available </a:t>
            </a:r>
            <a:r>
              <a:rPr lang="en-US" u="sng" dirty="0" smtClean="0">
                <a:latin typeface="Cambria" panose="02040503050406030204" pitchFamily="18" charset="0"/>
                <a:ea typeface="Cambria" panose="02040503050406030204" pitchFamily="18" charset="0"/>
              </a:rPr>
              <a:t>competitor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27584" y="6403043"/>
            <a:ext cx="7848872" cy="26668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956452"/>
              </p:ext>
            </p:extLst>
          </p:nvPr>
        </p:nvGraphicFramePr>
        <p:xfrm>
          <a:off x="107504" y="2779100"/>
          <a:ext cx="8892480" cy="345821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15503958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49032646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343037360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515986026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066506508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894622257"/>
                    </a:ext>
                  </a:extLst>
                </a:gridCol>
                <a:gridCol w="1475656">
                  <a:extLst>
                    <a:ext uri="{9D8B030D-6E8A-4147-A177-3AD203B41FA5}">
                      <a16:colId xmlns:a16="http://schemas.microsoft.com/office/drawing/2014/main" val="3565170336"/>
                    </a:ext>
                  </a:extLst>
                </a:gridCol>
              </a:tblGrid>
              <a:tr h="1052538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Mode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COP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[-]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Enhancement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[%]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Enhancement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[%]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Cooling capacity</a:t>
                      </a:r>
                      <a:r>
                        <a:rPr lang="en-US" sz="1400" baseline="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[</a:t>
                      </a:r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kW]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Enhancement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[%]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Enhancement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[%]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4460257"/>
                  </a:ext>
                </a:extLst>
              </a:tr>
              <a:tr h="729274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Standard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(no ejector)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1.43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Taken as baseline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1.41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Taken as baseline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9078388"/>
                  </a:ext>
                </a:extLst>
              </a:tr>
              <a:tr h="729274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Passive</a:t>
                      </a:r>
                      <a:r>
                        <a:rPr lang="en-US" sz="1400" baseline="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e</a:t>
                      </a:r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jector 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(no active control)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1.63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+14.0%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Taken as baseline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1.60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+13.5%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Taken as baseline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1722861"/>
                  </a:ext>
                </a:extLst>
              </a:tr>
              <a:tr h="729274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PWM ejector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(at best condition)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1.85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+29.4%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+13.5%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1.88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+33.3%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+17.5%</a:t>
                      </a:r>
                      <a:endParaRPr lang="en-US" sz="1400" noProof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668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32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Conclusions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Gas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cooler pressure can be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properly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controlled by the PWM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ejector</a:t>
            </a: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US" sz="12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Cooling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capacity can be increased by up to about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17%</a:t>
            </a: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US" sz="12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Solution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using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PWM ejector offers COP enhancements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by 14% compared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to system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without ejector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control, i.e. </a:t>
            </a:r>
            <a:r>
              <a:rPr lang="en-US" sz="1800" u="sng" dirty="0">
                <a:latin typeface="Cambria" panose="02040503050406030204" pitchFamily="18" charset="0"/>
                <a:ea typeface="Cambria" panose="02040503050406030204" pitchFamily="18" charset="0"/>
              </a:rPr>
              <a:t>PWM ejector has a much more considerable potential than its currently available </a:t>
            </a:r>
            <a:r>
              <a:rPr lang="en-US" sz="1800" u="sng" dirty="0" smtClean="0">
                <a:latin typeface="Cambria" panose="02040503050406030204" pitchFamily="18" charset="0"/>
                <a:ea typeface="Cambria" panose="02040503050406030204" pitchFamily="18" charset="0"/>
              </a:rPr>
              <a:t>competitors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US" sz="12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Solution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using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PWM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ejector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offers COP improvements by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29% compared to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standard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unit (i.e. without ejector) 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16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Future developments 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Investigate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the influence of the compressor speed and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en-US" sz="1800" baseline="-25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water,gas</a:t>
            </a:r>
            <a:r>
              <a:rPr lang="en-US" sz="1800" baseline="-25000" dirty="0" smtClean="0">
                <a:latin typeface="Cambria" panose="02040503050406030204" pitchFamily="18" charset="0"/>
                <a:ea typeface="Cambria" panose="02040503050406030204" pitchFamily="18" charset="0"/>
              </a:rPr>
              <a:t> cooler inlet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on the performance of both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PWM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ejector and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overall system</a:t>
            </a: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Study optimal PWM period</a:t>
            </a: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valuate benefits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deriving from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use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of mufflers having different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size</a:t>
            </a: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Assess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energy advantageous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of PWM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ejector in air conditioning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applications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40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endParaRPr lang="en-US" altLang="en-US" dirty="0" smtClean="0">
              <a:latin typeface="Cambria" panose="02040503050406030204" pitchFamily="18" charset="0"/>
            </a:endParaRP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B1B0B64E-88C3-4CB2-8E21-C6942D4B1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63" y="1428750"/>
            <a:ext cx="8393112" cy="4879975"/>
          </a:xfrm>
        </p:spPr>
        <p:txBody>
          <a:bodyPr/>
          <a:lstStyle/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dirty="0">
              <a:latin typeface="Cambria" panose="02040503050406030204" pitchFamily="18" charset="0"/>
            </a:endParaRP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it-IT" sz="900" dirty="0" smtClean="0"/>
              <a:t>CPOTE 2020 22/09/2020</a:t>
            </a:r>
            <a:endParaRPr lang="en-US" altLang="it-IT" sz="9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172400" y="188640"/>
            <a:ext cx="720775" cy="720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8" name="Picture 4" descr="slid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39152"/>
            <a:ext cx="817562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860032" y="2167620"/>
            <a:ext cx="27363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Dr. Paride Gullo</a:t>
            </a:r>
          </a:p>
          <a:p>
            <a:r>
              <a:rPr lang="da-DK" sz="1800" u="sng" dirty="0" smtClean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parigul@mek.dtu.dk</a:t>
            </a:r>
            <a:endParaRPr lang="da-DK" sz="1800" u="sng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49212" y="6165303"/>
            <a:ext cx="8571260" cy="62781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4" y="6084585"/>
            <a:ext cx="8175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  <a:r>
              <a:rPr lang="en-US" i="1" baseline="30000" dirty="0">
                <a:latin typeface="Cambria" panose="02040503050406030204" pitchFamily="18" charset="0"/>
                <a:ea typeface="Cambria" panose="02040503050406030204" pitchFamily="18" charset="0"/>
              </a:rPr>
              <a:t>th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 International Conference on Contemporary Problems of Thermal Engineering</a:t>
            </a:r>
          </a:p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CPOTE 2020, 20-24 September 2020, Poland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8791" t="10426" r="16842" b="9062"/>
          <a:stretch/>
        </p:blipFill>
        <p:spPr>
          <a:xfrm>
            <a:off x="2253807" y="4114422"/>
            <a:ext cx="4885624" cy="1836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47862"/>
            <a:ext cx="2857500" cy="1905000"/>
          </a:xfrm>
          <a:prstGeom prst="rect">
            <a:avLst/>
          </a:prstGeom>
        </p:spPr>
      </p:pic>
      <p:pic>
        <p:nvPicPr>
          <p:cNvPr id="17" name="Picture 2" descr="About - Technical University of Denmark - Department of Management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19676"/>
            <a:ext cx="222987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00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References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266700" indent="-2667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Tassou </a:t>
            </a:r>
            <a:r>
              <a:rPr lang="da-DK" dirty="0">
                <a:latin typeface="Cambria" panose="02040503050406030204" pitchFamily="18" charset="0"/>
                <a:ea typeface="Cambria" panose="02040503050406030204" pitchFamily="18" charset="0"/>
              </a:rPr>
              <a:t>S.A., Ge Y.,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Hadawey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da-DK" dirty="0">
                <a:latin typeface="Cambria" panose="02040503050406030204" pitchFamily="18" charset="0"/>
                <a:ea typeface="Cambria" panose="02040503050406030204" pitchFamily="18" charset="0"/>
              </a:rPr>
              <a:t>A., Marriott D.: Energy </a:t>
            </a:r>
            <a:r>
              <a:rPr lang="da-DK" dirty="0" err="1">
                <a:latin typeface="Cambria" panose="02040503050406030204" pitchFamily="18" charset="0"/>
                <a:ea typeface="Cambria" panose="02040503050406030204" pitchFamily="18" charset="0"/>
              </a:rPr>
              <a:t>consumption</a:t>
            </a:r>
            <a:r>
              <a:rPr lang="da-DK" dirty="0">
                <a:latin typeface="Cambria" panose="02040503050406030204" pitchFamily="18" charset="0"/>
                <a:ea typeface="Cambria" panose="02040503050406030204" pitchFamily="18" charset="0"/>
              </a:rPr>
              <a:t> and </a:t>
            </a:r>
            <a:r>
              <a:rPr lang="da-DK" dirty="0" err="1">
                <a:latin typeface="Cambria" panose="02040503050406030204" pitchFamily="18" charset="0"/>
                <a:ea typeface="Cambria" panose="02040503050406030204" pitchFamily="18" charset="0"/>
              </a:rPr>
              <a:t>conservation</a:t>
            </a:r>
            <a:r>
              <a:rPr lang="da-DK" dirty="0">
                <a:latin typeface="Cambria" panose="02040503050406030204" pitchFamily="18" charset="0"/>
                <a:ea typeface="Cambria" panose="02040503050406030204" pitchFamily="18" charset="0"/>
              </a:rPr>
              <a:t> in </a:t>
            </a:r>
            <a:r>
              <a:rPr lang="da-DK" dirty="0" err="1">
                <a:latin typeface="Cambria" panose="02040503050406030204" pitchFamily="18" charset="0"/>
                <a:ea typeface="Cambria" panose="02040503050406030204" pitchFamily="18" charset="0"/>
              </a:rPr>
              <a:t>food</a:t>
            </a:r>
            <a:r>
              <a:rPr lang="da-DK" dirty="0">
                <a:latin typeface="Cambria" panose="02040503050406030204" pitchFamily="18" charset="0"/>
                <a:ea typeface="Cambria" panose="02040503050406030204" pitchFamily="18" charset="0"/>
              </a:rPr>
              <a:t> retailing. </a:t>
            </a:r>
            <a:r>
              <a:rPr lang="da-DK" dirty="0" err="1">
                <a:latin typeface="Cambria" panose="02040503050406030204" pitchFamily="18" charset="0"/>
                <a:ea typeface="Cambria" panose="02040503050406030204" pitchFamily="18" charset="0"/>
              </a:rPr>
              <a:t>Appl</a:t>
            </a:r>
            <a:r>
              <a:rPr lang="da-DK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da-DK" dirty="0" err="1">
                <a:latin typeface="Cambria" panose="02040503050406030204" pitchFamily="18" charset="0"/>
                <a:ea typeface="Cambria" panose="02040503050406030204" pitchFamily="18" charset="0"/>
              </a:rPr>
              <a:t>Therm</a:t>
            </a:r>
            <a:r>
              <a:rPr lang="da-DK" dirty="0">
                <a:latin typeface="Cambria" panose="02040503050406030204" pitchFamily="18" charset="0"/>
                <a:ea typeface="Cambria" panose="02040503050406030204" pitchFamily="18" charset="0"/>
              </a:rPr>
              <a:t> Eng Vol. 31 </a:t>
            </a:r>
            <a:r>
              <a:rPr lang="da-DK" dirty="0" err="1">
                <a:latin typeface="Cambria" panose="02040503050406030204" pitchFamily="18" charset="0"/>
                <a:ea typeface="Cambria" panose="02040503050406030204" pitchFamily="18" charset="0"/>
              </a:rPr>
              <a:t>Issue</a:t>
            </a:r>
            <a:r>
              <a:rPr lang="da-DK" dirty="0">
                <a:latin typeface="Cambria" panose="02040503050406030204" pitchFamily="18" charset="0"/>
                <a:ea typeface="Cambria" panose="02040503050406030204" pitchFamily="18" charset="0"/>
              </a:rPr>
              <a:t> 2-3, Feb. 2011, </a:t>
            </a:r>
            <a:r>
              <a:rPr lang="da-DK" dirty="0" err="1">
                <a:latin typeface="Cambria" panose="02040503050406030204" pitchFamily="18" charset="0"/>
                <a:ea typeface="Cambria" panose="02040503050406030204" pitchFamily="18" charset="0"/>
              </a:rPr>
              <a:t>pp</a:t>
            </a:r>
            <a:r>
              <a:rPr lang="da-DK" dirty="0">
                <a:latin typeface="Cambria" panose="02040503050406030204" pitchFamily="18" charset="0"/>
                <a:ea typeface="Cambria" panose="02040503050406030204" pitchFamily="18" charset="0"/>
              </a:rPr>
              <a:t>. 147-156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Zhang </a:t>
            </a: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</a:rPr>
              <a:t>Z., Tian L.: Effect of Suction Nozzle Pressure Drop on the Performance of an Ejector-Expansion Transcritical CO</a:t>
            </a:r>
            <a:r>
              <a:rPr lang="en-US" altLang="en-US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</a:rPr>
              <a:t> Refrigeration </a:t>
            </a: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Cycle. </a:t>
            </a: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</a:rPr>
              <a:t>Entropy </a:t>
            </a: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Vol. 16 Issue 8, Aug. 2014, pp. 4309-4321</a:t>
            </a: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en-US" alt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Elbel S., Lawrence N.: Review of recent developments in advanced ejector technology.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J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Refrig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Vol. 62, Feb. 2016, pp. 1-18</a:t>
            </a:r>
            <a:r>
              <a:rPr lang="en-GB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Lawrence N., Elbel S.: Experimental investigation on control methods and strategies for off-design operation of the transcritical R744 two-phase ejector cycle.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J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Refrig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Vol. 106, Oct. 2019, pp. 570-582.</a:t>
            </a:r>
            <a:endParaRPr lang="da-DK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Tashtoush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 B.M., Al-</a:t>
            </a:r>
            <a:r>
              <a:rPr lang="da-DK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Nimr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 M.A., </a:t>
            </a:r>
            <a:r>
              <a:rPr lang="da-DK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Khasawneh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 M.A.: A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comprehensive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da-DK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review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da-DK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ejector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 design, performance, and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applications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da-DK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Appl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. Energy Vol. 240, Apr. 2019, </a:t>
            </a:r>
            <a:r>
              <a:rPr lang="da-DK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pp</a:t>
            </a:r>
            <a:r>
              <a:rPr lang="da-DK" dirty="0" smtClean="0">
                <a:latin typeface="Cambria" panose="02040503050406030204" pitchFamily="18" charset="0"/>
                <a:ea typeface="Cambria" panose="02040503050406030204" pitchFamily="18" charset="0"/>
              </a:rPr>
              <a:t>. 138-172.</a:t>
            </a: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GB" dirty="0" smtClean="0">
                <a:latin typeface="Cambria" panose="02040503050406030204" pitchFamily="18" charset="0"/>
                <a:ea typeface="Cambria" panose="02040503050406030204" pitchFamily="18" charset="0"/>
              </a:rPr>
              <a:t>Lucas  C., Koehler J.: Experimental investigation of the COP improvement of a refrigeration cycle by use of an ejector.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J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Refrig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Vol. </a:t>
            </a:r>
            <a:r>
              <a:rPr lang="en-GB" dirty="0" smtClean="0">
                <a:latin typeface="Cambria" panose="02040503050406030204" pitchFamily="18" charset="0"/>
                <a:ea typeface="Cambria" panose="02040503050406030204" pitchFamily="18" charset="0"/>
              </a:rPr>
              <a:t>35 Issue 6, Sep. 2012, 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pp. </a:t>
            </a:r>
            <a:r>
              <a:rPr lang="en-GB" dirty="0" smtClean="0">
                <a:latin typeface="Cambria" panose="02040503050406030204" pitchFamily="18" charset="0"/>
                <a:ea typeface="Cambria" panose="02040503050406030204" pitchFamily="18" charset="0"/>
              </a:rPr>
              <a:t>1595-1603.</a:t>
            </a: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GB" dirty="0" smtClean="0">
                <a:latin typeface="Cambria" panose="02040503050406030204" pitchFamily="18" charset="0"/>
                <a:ea typeface="Cambria" panose="02040503050406030204" pitchFamily="18" charset="0"/>
              </a:rPr>
              <a:t>Madsen K.B., Kriezi E.E.: Financial aspects of ejector solutions in supermarket and smaller industrial systems. 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Proceedings of the 13</a:t>
            </a:r>
            <a:r>
              <a:rPr lang="en-GB" baseline="30000" dirty="0">
                <a:latin typeface="Cambria" panose="02040503050406030204" pitchFamily="18" charset="0"/>
                <a:ea typeface="Cambria" panose="02040503050406030204" pitchFamily="18" charset="0"/>
              </a:rPr>
              <a:t>th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IIR-Gustav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Lorentzen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Conference on Natural Refrigerants, Jun. 2018</a:t>
            </a:r>
            <a:r>
              <a:rPr lang="en-GB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GB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endParaRPr lang="da-DK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61950" indent="-36195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endParaRPr lang="en-US" altLang="en-US" dirty="0">
              <a:latin typeface="Cambria" panose="02040503050406030204" pitchFamily="18" charset="0"/>
            </a:endParaRP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56716" y="6393507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772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>
                <a:latin typeface="Cambria" panose="02040503050406030204" pitchFamily="18" charset="0"/>
              </a:rPr>
              <a:t>O</a:t>
            </a:r>
            <a:r>
              <a:rPr lang="en-US" altLang="en-US" dirty="0" smtClean="0">
                <a:latin typeface="Cambria" panose="02040503050406030204" pitchFamily="18" charset="0"/>
              </a:rPr>
              <a:t>utline 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B1B0B64E-88C3-4CB2-8E21-C6942D4B1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63" y="1428750"/>
            <a:ext cx="8393112" cy="4879975"/>
          </a:xfrm>
        </p:spPr>
        <p:txBody>
          <a:bodyPr/>
          <a:lstStyle/>
          <a:p>
            <a:pPr marL="360363" indent="-36036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1800" dirty="0" smtClean="0">
                <a:latin typeface="Cambria" panose="02040503050406030204" pitchFamily="18" charset="0"/>
              </a:rPr>
              <a:t>Background</a:t>
            </a:r>
          </a:p>
          <a:p>
            <a:pPr marL="360363" indent="-36036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en-US" altLang="en-US" sz="1200" dirty="0" smtClean="0">
              <a:latin typeface="Cambria" panose="02040503050406030204" pitchFamily="18" charset="0"/>
            </a:endParaRPr>
          </a:p>
          <a:p>
            <a:pPr marL="360363" indent="-36036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1800" dirty="0" smtClean="0">
                <a:latin typeface="Cambria" panose="02040503050406030204" pitchFamily="18" charset="0"/>
              </a:rPr>
              <a:t>Research motivation</a:t>
            </a:r>
          </a:p>
          <a:p>
            <a:pPr marL="360363" indent="-36036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en-US" altLang="en-US" sz="1200" dirty="0" smtClean="0">
              <a:latin typeface="Cambria" panose="02040503050406030204" pitchFamily="18" charset="0"/>
            </a:endParaRPr>
          </a:p>
          <a:p>
            <a:pPr marL="360363" indent="-36036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1800" dirty="0" smtClean="0">
                <a:latin typeface="Cambria" panose="02040503050406030204" pitchFamily="18" charset="0"/>
              </a:rPr>
              <a:t>Novel </a:t>
            </a:r>
            <a:r>
              <a:rPr lang="en-US" altLang="en-US" sz="1800" dirty="0">
                <a:latin typeface="Cambria" panose="02040503050406030204" pitchFamily="18" charset="0"/>
              </a:rPr>
              <a:t>capacity control mechanism </a:t>
            </a:r>
            <a:endParaRPr lang="en-US" altLang="en-US" sz="1800" dirty="0" smtClean="0">
              <a:latin typeface="Cambria" panose="02040503050406030204" pitchFamily="18" charset="0"/>
            </a:endParaRPr>
          </a:p>
          <a:p>
            <a:pPr marL="360363" indent="-36036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en-US" altLang="en-US" sz="1200" dirty="0" smtClean="0">
              <a:latin typeface="Cambria" panose="02040503050406030204" pitchFamily="18" charset="0"/>
            </a:endParaRPr>
          </a:p>
          <a:p>
            <a:pPr marL="360363" indent="-36036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1800" dirty="0" smtClean="0">
                <a:latin typeface="Cambria" panose="02040503050406030204" pitchFamily="18" charset="0"/>
              </a:rPr>
              <a:t>Preliminary experimental outcomes </a:t>
            </a:r>
          </a:p>
          <a:p>
            <a:pPr marL="360363" indent="-36036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en-US" altLang="en-US" sz="1200" dirty="0" smtClean="0">
              <a:latin typeface="Cambria" panose="02040503050406030204" pitchFamily="18" charset="0"/>
            </a:endParaRPr>
          </a:p>
          <a:p>
            <a:pPr marL="360363" indent="-360363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1800" dirty="0" smtClean="0">
                <a:latin typeface="Cambria" panose="02040503050406030204" pitchFamily="18" charset="0"/>
              </a:rPr>
              <a:t>Conclusions </a:t>
            </a:r>
            <a:r>
              <a:rPr lang="en-US" altLang="en-US" sz="1800" dirty="0">
                <a:latin typeface="Cambria" panose="02040503050406030204" pitchFamily="18" charset="0"/>
              </a:rPr>
              <a:t>and </a:t>
            </a:r>
            <a:r>
              <a:rPr lang="en-US" altLang="en-US" sz="1800" dirty="0" smtClean="0">
                <a:latin typeface="Cambria" panose="02040503050406030204" pitchFamily="18" charset="0"/>
              </a:rPr>
              <a:t>Future </a:t>
            </a:r>
            <a:r>
              <a:rPr lang="en-US" altLang="en-US" sz="1800" dirty="0">
                <a:latin typeface="Cambria" panose="02040503050406030204" pitchFamily="18" charset="0"/>
              </a:rPr>
              <a:t>developments </a:t>
            </a: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dirty="0">
              <a:latin typeface="Cambria" panose="02040503050406030204" pitchFamily="18" charset="0"/>
            </a:endParaRP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4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References(2)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8"/>
              <a:defRPr/>
            </a:pP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Zhu J., Elbel S.: Experimental investigation into the influence of vortex ejector control on transcritical R744 ejector and cycle performance.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Appl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Therm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Vol. 164, Jan. 2020, pp. 114418.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8"/>
              <a:defRPr/>
            </a:pP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Elbel S.,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Hrnjak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P.: Experimental validation of a prototype ejector design to reduce throttling losses encountered in transcritical R744 system operate.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J </a:t>
            </a:r>
            <a:r>
              <a:rPr lang="en-GB" dirty="0" err="1">
                <a:latin typeface="Cambria" panose="02040503050406030204" pitchFamily="18" charset="0"/>
                <a:ea typeface="Cambria" panose="02040503050406030204" pitchFamily="18" charset="0"/>
              </a:rPr>
              <a:t>Refrig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 Vol. 31 Issue 3, May 2008, pp. 411-422.</a:t>
            </a:r>
            <a:endParaRPr lang="da-DK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8"/>
              <a:defRPr/>
            </a:pPr>
            <a:endParaRPr 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8"/>
              <a:defRPr/>
            </a:pPr>
            <a:endParaRPr lang="da-DK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61950" indent="-36195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8"/>
              <a:defRPr/>
            </a:pPr>
            <a:endParaRPr lang="en-US" altLang="en-US" dirty="0">
              <a:latin typeface="Cambria" panose="02040503050406030204" pitchFamily="18" charset="0"/>
            </a:endParaRP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56716" y="6393507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872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Background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>
              <a:latin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sz="900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sz="2000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sz="500" dirty="0" smtClean="0">
              <a:latin typeface="Cambria" panose="02040503050406030204" pitchFamily="18" charset="0"/>
            </a:endParaRP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1"/>
          <a:stretch/>
        </p:blipFill>
        <p:spPr>
          <a:xfrm>
            <a:off x="5836817" y="992908"/>
            <a:ext cx="2407591" cy="1764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835128"/>
            <a:ext cx="6208000" cy="3492000"/>
          </a:xfrm>
          <a:prstGeom prst="rect">
            <a:avLst/>
          </a:prstGeom>
        </p:spPr>
      </p:pic>
      <p:sp>
        <p:nvSpPr>
          <p:cNvPr id="17" name="Content Placeholder 5"/>
          <p:cNvSpPr txBox="1">
            <a:spLocks/>
          </p:cNvSpPr>
          <p:nvPr/>
        </p:nvSpPr>
        <p:spPr bwMode="auto">
          <a:xfrm>
            <a:off x="611560" y="1106390"/>
            <a:ext cx="4968552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88913" indent="-188913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4675" indent="-19526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86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77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en-US" altLang="en-US" sz="1800" dirty="0" smtClean="0">
                <a:latin typeface="Cambria" panose="02040503050406030204" pitchFamily="18" charset="0"/>
              </a:rPr>
              <a:t>Small-format stores:</a:t>
            </a:r>
          </a:p>
          <a:p>
            <a:pPr marL="361950" indent="-180975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dirty="0" smtClean="0">
                <a:latin typeface="Cambria" panose="02040503050406030204" pitchFamily="18" charset="0"/>
              </a:rPr>
              <a:t>average sales area below 280 m</a:t>
            </a:r>
            <a:r>
              <a:rPr lang="en-US" altLang="en-US" baseline="30000" dirty="0" smtClean="0">
                <a:latin typeface="Cambria" panose="02040503050406030204" pitchFamily="18" charset="0"/>
              </a:rPr>
              <a:t>2</a:t>
            </a:r>
            <a:r>
              <a:rPr lang="en-US" altLang="en-US" dirty="0" smtClean="0">
                <a:latin typeface="Cambria" panose="02040503050406030204" pitchFamily="18" charset="0"/>
              </a:rPr>
              <a:t>  </a:t>
            </a:r>
            <a:r>
              <a:rPr lang="en-US" altLang="en-US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[1]</a:t>
            </a:r>
            <a:r>
              <a:rPr lang="en-US" altLang="en-US" dirty="0" smtClean="0">
                <a:latin typeface="Cambria" panose="02040503050406030204" pitchFamily="18" charset="0"/>
              </a:rPr>
              <a:t> , e.g. grocery and convenience stores</a:t>
            </a:r>
          </a:p>
          <a:p>
            <a:pPr marL="361950" indent="-180975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dirty="0" smtClean="0">
                <a:latin typeface="Cambria" panose="02040503050406030204" pitchFamily="18" charset="0"/>
              </a:rPr>
              <a:t>food preservation       essential in modern society </a:t>
            </a: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sz="2000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sz="500" dirty="0" smtClean="0">
              <a:latin typeface="Cambria" panose="02040503050406030204" pitchFamily="18" charset="0"/>
            </a:endParaRP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3" name="Right Arrow 2"/>
          <p:cNvSpPr/>
          <p:nvPr/>
        </p:nvSpPr>
        <p:spPr bwMode="auto">
          <a:xfrm>
            <a:off x="2555776" y="2260799"/>
            <a:ext cx="216024" cy="125662"/>
          </a:xfrm>
          <a:prstGeom prst="rightArrow">
            <a:avLst/>
          </a:prstGeom>
          <a:solidFill>
            <a:srgbClr val="00B0F0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77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Background(2)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en-US" altLang="en-US" sz="1800" dirty="0" smtClean="0">
                <a:latin typeface="Cambria" panose="02040503050406030204" pitchFamily="18" charset="0"/>
              </a:rPr>
              <a:t>However,… </a:t>
            </a:r>
            <a:endParaRPr lang="en-US" altLang="en-US" sz="1800" dirty="0">
              <a:latin typeface="Cambria" panose="02040503050406030204" pitchFamily="18" charset="0"/>
            </a:endParaRPr>
          </a:p>
          <a:p>
            <a:pPr marL="361950" indent="-180975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en-US" dirty="0" smtClean="0">
                <a:latin typeface="Cambria" panose="02040503050406030204" pitchFamily="18" charset="0"/>
              </a:rPr>
              <a:t>considerably electricity intensive </a:t>
            </a:r>
            <a:r>
              <a:rPr lang="en-US" altLang="en-US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[1]</a:t>
            </a:r>
            <a:r>
              <a:rPr lang="en-US" altLang="en-US" dirty="0" smtClean="0">
                <a:latin typeface="Cambria" panose="02040503050406030204" pitchFamily="18" charset="0"/>
              </a:rPr>
              <a:t>        significant contribution to global warming</a:t>
            </a:r>
            <a:endParaRPr lang="en-US" altLang="en-US" dirty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>
              <a:latin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sz="100" dirty="0" smtClean="0">
              <a:latin typeface="Cambria" panose="02040503050406030204" pitchFamily="18" charset="0"/>
            </a:endParaRPr>
          </a:p>
          <a:p>
            <a:pPr marL="361950" indent="-180975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en-US" u="sng" dirty="0" smtClean="0">
                <a:latin typeface="Cambria" panose="02040503050406030204" pitchFamily="18" charset="0"/>
              </a:rPr>
              <a:t>30-60% of required electricity is for their refrigeration system (i.e. condensing units)</a:t>
            </a:r>
            <a:r>
              <a:rPr lang="en-US" altLang="en-US" dirty="0" smtClean="0">
                <a:latin typeface="Cambria" panose="02040503050406030204" pitchFamily="18" charset="0"/>
              </a:rPr>
              <a:t> </a:t>
            </a:r>
            <a:r>
              <a:rPr lang="en-US" altLang="en-US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[1]</a:t>
            </a: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sz="900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sz="2000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sz="500" dirty="0" smtClean="0">
              <a:latin typeface="Cambria" panose="02040503050406030204" pitchFamily="18" charset="0"/>
            </a:endParaRPr>
          </a:p>
          <a:p>
            <a:pPr marL="266700" lvl="0" indent="0" algn="ctr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en-US" sz="1800" b="1" u="sng" dirty="0" smtClean="0">
                <a:solidFill>
                  <a:srgbClr val="FF0000"/>
                </a:solidFill>
                <a:latin typeface="Cambria" panose="02040503050406030204" pitchFamily="18" charset="0"/>
              </a:rPr>
              <a:t>Need to adopt highly efficient condensing units</a:t>
            </a:r>
            <a:endParaRPr lang="en-US" altLang="en-US" sz="1800" b="1" dirty="0" smtClean="0">
              <a:latin typeface="Cambria" panose="02040503050406030204" pitchFamily="18" charset="0"/>
            </a:endParaRPr>
          </a:p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948676"/>
            <a:ext cx="4331952" cy="2376000"/>
          </a:xfrm>
          <a:prstGeom prst="rect">
            <a:avLst/>
          </a:prstGeom>
          <a:solidFill>
            <a:schemeClr val="accent2"/>
          </a:solidFill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52476"/>
            <a:ext cx="4244480" cy="2376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Down Arrow 2"/>
          <p:cNvSpPr/>
          <p:nvPr/>
        </p:nvSpPr>
        <p:spPr bwMode="auto">
          <a:xfrm>
            <a:off x="4190882" y="4869160"/>
            <a:ext cx="976300" cy="1080120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1912476"/>
            <a:ext cx="2304256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pPr algn="ctr"/>
            <a:endParaRPr lang="en-US" sz="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Small-format stores </a:t>
            </a:r>
            <a:r>
              <a:rPr lang="en-US" sz="1200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[1]</a:t>
            </a:r>
            <a:endParaRPr lang="en-US" sz="1200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64088" y="1916832"/>
            <a:ext cx="3384376" cy="292388"/>
          </a:xfrm>
          <a:prstGeom prst="rect">
            <a:avLst/>
          </a:prstGeom>
          <a:solidFill>
            <a:schemeClr val="bg1"/>
          </a:solidFill>
        </p:spPr>
        <p:txBody>
          <a:bodyPr wrap="square" bIns="0" rtlCol="0">
            <a:spAutoFit/>
          </a:bodyPr>
          <a:lstStyle/>
          <a:p>
            <a:pPr algn="ctr"/>
            <a:endParaRPr lang="en-US" sz="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Hypermarkets (Sales area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5,000÷10,000 m</a:t>
            </a:r>
            <a:r>
              <a:rPr lang="en-US" sz="1200" baseline="30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12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[1]</a:t>
            </a:r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Right Arrow 14"/>
          <p:cNvSpPr/>
          <p:nvPr/>
        </p:nvSpPr>
        <p:spPr bwMode="auto">
          <a:xfrm>
            <a:off x="4211960" y="1631858"/>
            <a:ext cx="216024" cy="144016"/>
          </a:xfrm>
          <a:prstGeom prst="rightArrow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578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Background(3)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en-US" altLang="en-US" sz="1800" dirty="0">
                <a:latin typeface="Cambria" panose="02040503050406030204" pitchFamily="18" charset="0"/>
              </a:rPr>
              <a:t>Implementation of </a:t>
            </a:r>
            <a:r>
              <a:rPr lang="pt-BR" altLang="en-US" sz="1800" dirty="0" smtClean="0">
                <a:latin typeface="Cambria" panose="02040503050406030204" pitchFamily="18" charset="0"/>
              </a:rPr>
              <a:t>EU </a:t>
            </a:r>
            <a:r>
              <a:rPr lang="pt-BR" altLang="en-US" sz="1800" dirty="0">
                <a:latin typeface="Cambria" panose="02040503050406030204" pitchFamily="18" charset="0"/>
              </a:rPr>
              <a:t>F-Gas Regulation </a:t>
            </a:r>
            <a:r>
              <a:rPr lang="pt-BR" altLang="en-US" sz="1800" dirty="0" smtClean="0">
                <a:latin typeface="Cambria" panose="02040503050406030204" pitchFamily="18" charset="0"/>
              </a:rPr>
              <a:t>517/2014</a:t>
            </a:r>
            <a:endParaRPr lang="en-US" altLang="en-US" sz="1800" dirty="0">
              <a:latin typeface="Cambria" panose="02040503050406030204" pitchFamily="18" charset="0"/>
            </a:endParaRPr>
          </a:p>
          <a:p>
            <a:pPr marL="361950" indent="-180975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dirty="0" smtClean="0">
                <a:latin typeface="Cambria" panose="02040503050406030204" pitchFamily="18" charset="0"/>
              </a:rPr>
              <a:t>Similar regulations are being implemented worldwide </a:t>
            </a:r>
            <a:endParaRPr lang="en-US" altLang="en-US" dirty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>
              <a:latin typeface="Cambria" panose="02040503050406030204" pitchFamily="18" charset="0"/>
            </a:endParaRPr>
          </a:p>
          <a:p>
            <a:pPr marL="540000" indent="-360000" algn="just">
              <a:lnSpc>
                <a:spcPct val="150000"/>
              </a:lnSpc>
              <a:spcBef>
                <a:spcPts val="0"/>
              </a:spcBef>
              <a:defRPr/>
            </a:pPr>
            <a:endParaRPr lang="en-US" altLang="en-US" dirty="0" smtClean="0">
              <a:latin typeface="Cambria" panose="02040503050406030204" pitchFamily="18" charset="0"/>
            </a:endParaRPr>
          </a:p>
          <a:p>
            <a:pPr marL="266700" lvl="0" indent="0" algn="ctr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altLang="en-US" sz="400" dirty="0">
              <a:latin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altLang="en-US" sz="1800" b="1" dirty="0">
                <a:solidFill>
                  <a:srgbClr val="FF0000"/>
                </a:solidFill>
                <a:latin typeface="Cambria" panose="02040503050406030204" pitchFamily="18" charset="0"/>
              </a:rPr>
              <a:t>Need to adopt highly efficient condensing units </a:t>
            </a:r>
            <a:r>
              <a:rPr lang="en-US" altLang="en-US" sz="1800" b="1" u="sng" dirty="0">
                <a:solidFill>
                  <a:srgbClr val="FF0000"/>
                </a:solidFill>
                <a:latin typeface="Cambria" panose="02040503050406030204" pitchFamily="18" charset="0"/>
              </a:rPr>
              <a:t>relying on </a:t>
            </a:r>
            <a:r>
              <a:rPr lang="en-US" altLang="en-US" sz="1800" b="1" u="sng" dirty="0" smtClean="0">
                <a:solidFill>
                  <a:srgbClr val="FF0000"/>
                </a:solidFill>
                <a:latin typeface="Cambria" panose="02040503050406030204" pitchFamily="18" charset="0"/>
              </a:rPr>
              <a:t>low global warming potential (GWP) refrigerants</a:t>
            </a:r>
            <a:endParaRPr lang="en-US" sz="1800" b="1" dirty="0" smtClean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7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However, condensing units are easily accessible by the public</a:t>
            </a:r>
          </a:p>
          <a:p>
            <a:pPr marL="552450" indent="-285750" algn="just">
              <a:lnSpc>
                <a:spcPct val="150000"/>
              </a:lnSpc>
              <a:spcBef>
                <a:spcPts val="0"/>
              </a:spcBef>
              <a:defRPr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52450" indent="-285750" algn="just">
              <a:lnSpc>
                <a:spcPct val="150000"/>
              </a:lnSpc>
              <a:spcBef>
                <a:spcPts val="0"/>
              </a:spcBef>
              <a:defRPr/>
            </a:pPr>
            <a:endParaRPr 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52450" indent="-285750" algn="just">
              <a:lnSpc>
                <a:spcPct val="150000"/>
              </a:lnSpc>
              <a:spcBef>
                <a:spcPts val="0"/>
              </a:spcBef>
              <a:defRPr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0" algn="ctr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sz="1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Need to adopt highly efficient condensing units relying on </a:t>
            </a:r>
            <a:r>
              <a:rPr lang="en-US" sz="18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low GWP refrigerants </a:t>
            </a:r>
            <a:r>
              <a:rPr lang="en-US" sz="1800" b="1" u="sng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possibly non-toxic and non-flammable</a:t>
            </a:r>
            <a:endParaRPr lang="en-US" sz="1800" b="1" u="sng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52450" indent="-285750" algn="just">
              <a:lnSpc>
                <a:spcPct val="150000"/>
              </a:lnSpc>
              <a:spcBef>
                <a:spcPts val="0"/>
              </a:spcBef>
              <a:defRPr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Down Arrow 2"/>
          <p:cNvSpPr/>
          <p:nvPr/>
        </p:nvSpPr>
        <p:spPr bwMode="auto">
          <a:xfrm>
            <a:off x="4007650" y="1916832"/>
            <a:ext cx="976300" cy="1080120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" name="Down Arrow 15"/>
          <p:cNvSpPr/>
          <p:nvPr/>
        </p:nvSpPr>
        <p:spPr bwMode="auto">
          <a:xfrm>
            <a:off x="4007650" y="4437112"/>
            <a:ext cx="976300" cy="1080120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387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Background(4)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0" indent="0" algn="just">
              <a:lnSpc>
                <a:spcPts val="2900"/>
              </a:lnSpc>
              <a:buNone/>
              <a:defRPr/>
            </a:pPr>
            <a:r>
              <a:rPr lang="en-US" altLang="en-US" sz="18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CO</a:t>
            </a:r>
            <a:r>
              <a:rPr lang="en-US" altLang="en-US" sz="1800" baseline="-250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2</a:t>
            </a:r>
            <a:r>
              <a:rPr lang="en-US" altLang="en-US" sz="18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 as a refrigerant (R744)</a:t>
            </a: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Ozone depletion potential (ODP) </a:t>
            </a: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= </a:t>
            </a: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0</a:t>
            </a: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Global warming potential (GWP) </a:t>
            </a: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= 1</a:t>
            </a: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Non-toxic</a:t>
            </a: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Non-flammable</a:t>
            </a:r>
            <a:endParaRPr lang="en-US" altLang="en-US" dirty="0"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Inexpensive</a:t>
            </a: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Compactness </a:t>
            </a:r>
            <a:endParaRPr lang="en-US" altLang="en-US" dirty="0"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Low pressure drop</a:t>
            </a: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High heat transfer </a:t>
            </a: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Great performance </a:t>
            </a: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in heating mode</a:t>
            </a:r>
          </a:p>
          <a:p>
            <a:pPr marL="361950" indent="-180975" algn="just">
              <a:lnSpc>
                <a:spcPts val="29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…</a:t>
            </a:r>
          </a:p>
          <a:p>
            <a:pPr marL="552450" indent="-285750" algn="just">
              <a:lnSpc>
                <a:spcPct val="150000"/>
              </a:lnSpc>
              <a:spcBef>
                <a:spcPts val="0"/>
              </a:spcBef>
              <a:defRPr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83568" y="1556792"/>
            <a:ext cx="3528392" cy="1656184"/>
          </a:xfrm>
          <a:prstGeom prst="rect">
            <a:avLst/>
          </a:prstGeom>
          <a:noFill/>
          <a:ln w="25400">
            <a:solidFill>
              <a:srgbClr val="99CC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12" name="Rectangle 11"/>
          <p:cNvSpPr/>
          <p:nvPr/>
        </p:nvSpPr>
        <p:spPr>
          <a:xfrm>
            <a:off x="5164538" y="2004041"/>
            <a:ext cx="2791838" cy="801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  <a:defRPr/>
            </a:pPr>
            <a:r>
              <a:rPr lang="en-US" altLang="en-US" sz="2000" b="1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Eco-friendly and safe refrigerant</a:t>
            </a:r>
            <a:endParaRPr lang="en-US" altLang="en-US" sz="2000" b="1" dirty="0"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387265" y="2004041"/>
            <a:ext cx="872158" cy="761685"/>
          </a:xfrm>
          <a:prstGeom prst="rightArrow">
            <a:avLst/>
          </a:prstGeom>
          <a:gradFill>
            <a:gsLst>
              <a:gs pos="0">
                <a:srgbClr val="00B050"/>
              </a:gs>
              <a:gs pos="100000">
                <a:srgbClr val="92D050"/>
              </a:gs>
            </a:gsLst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pic>
        <p:nvPicPr>
          <p:cNvPr id="15" name="Picture 2" descr="https://sc02.alicdn.com/kf/HTB11MqgXhrvK1RjSszeq6yObFXa3.jpg_350x35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2" t="11077" r="18521" b="10295"/>
          <a:stretch/>
        </p:blipFill>
        <p:spPr bwMode="auto">
          <a:xfrm>
            <a:off x="6399464" y="3084007"/>
            <a:ext cx="2349000" cy="3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06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Background(5)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3096072"/>
          </a:xfrm>
        </p:spPr>
        <p:txBody>
          <a:bodyPr/>
          <a:lstStyle/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R744 two-phase ejectors for expansion work recovery </a:t>
            </a: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6700" indent="-26670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26" name="Picture 2" descr="Entropy 16 04309f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19"/>
          <a:stretch/>
        </p:blipFill>
        <p:spPr bwMode="auto">
          <a:xfrm>
            <a:off x="107500" y="1556792"/>
            <a:ext cx="5791214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643586" y="1639833"/>
            <a:ext cx="1584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Source: </a:t>
            </a:r>
            <a:r>
              <a:rPr lang="da-DK" sz="1200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[2]</a:t>
            </a:r>
            <a:endParaRPr lang="da-DK" sz="1200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0152" y="1556792"/>
            <a:ext cx="316835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R744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exiting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gas cooler is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expanded and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accelerated through motive nozzle (or primary nozzle)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R744 exiting evaporator is then entrained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into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suction nozzle (or suction chamber)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Both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streams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are blended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in the mixing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section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Part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of the remaining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kinetic energy of R744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is converted into a pressure increase through the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diffuser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12160" y="3327387"/>
            <a:ext cx="3096344" cy="648072"/>
          </a:xfrm>
          <a:prstGeom prst="rect">
            <a:avLst/>
          </a:prstGeom>
          <a:noFill/>
          <a:ln w="2540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" name="Bent-Up Arrow 3"/>
          <p:cNvSpPr/>
          <p:nvPr/>
        </p:nvSpPr>
        <p:spPr bwMode="auto">
          <a:xfrm rot="16200000" flipH="1">
            <a:off x="6276839" y="3463794"/>
            <a:ext cx="763058" cy="1871417"/>
          </a:xfrm>
          <a:prstGeom prst="bentUpArrow">
            <a:avLst/>
          </a:prstGeom>
          <a:solidFill>
            <a:srgbClr val="33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09221" y="405285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Significant pre-compression of R744, i.e. higher compressor suction pressure than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standard solution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(i.e. without ejector) </a:t>
            </a:r>
          </a:p>
        </p:txBody>
      </p:sp>
      <p:sp>
        <p:nvSpPr>
          <p:cNvPr id="9" name="Rectangle 8"/>
          <p:cNvSpPr/>
          <p:nvPr/>
        </p:nvSpPr>
        <p:spPr>
          <a:xfrm>
            <a:off x="916097" y="55172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1950" indent="-180975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en-US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COP improvements by up to </a:t>
            </a:r>
            <a:r>
              <a:rPr lang="en-US" altLang="en-US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30% </a:t>
            </a:r>
            <a:r>
              <a:rPr lang="en-US" altLang="en-US" b="1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at </a:t>
            </a:r>
            <a:r>
              <a:rPr lang="en-US" altLang="en-US" b="1" u="sng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DESIGN</a:t>
            </a:r>
            <a:r>
              <a:rPr lang="en-US" altLang="en-US" b="1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 </a:t>
            </a:r>
            <a:r>
              <a:rPr lang="en-US" altLang="en-US" b="1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conditions </a:t>
            </a:r>
            <a:r>
              <a:rPr lang="en-US" altLang="en-US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[3</a:t>
            </a:r>
            <a:r>
              <a:rPr lang="en-US" alt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]</a:t>
            </a:r>
            <a:endParaRPr lang="en-US" altLang="en-US" b="1" dirty="0"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152674" y="5545202"/>
            <a:ext cx="2955830" cy="795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  <a:defRPr/>
            </a:pPr>
            <a:r>
              <a:rPr lang="en-US" altLang="en-US" sz="1800" b="1" u="sng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Potentially</a:t>
            </a:r>
            <a:r>
              <a:rPr lang="en-US" altLang="en-US" sz="1800" b="1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 </a:t>
            </a:r>
            <a:r>
              <a:rPr lang="en-US" altLang="en-US" sz="18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highly </a:t>
            </a:r>
            <a:r>
              <a:rPr lang="en-US" altLang="en-US" sz="1800" b="1" dirty="0" smtClean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efficient condensing units</a:t>
            </a:r>
            <a:endParaRPr lang="en-US" altLang="en-US" sz="1800" b="1" dirty="0"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5488097" y="5711894"/>
            <a:ext cx="710494" cy="515257"/>
          </a:xfrm>
          <a:prstGeom prst="rightArrow">
            <a:avLst/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</a:gra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2" name="Right Arrow 21"/>
          <p:cNvSpPr/>
          <p:nvPr/>
        </p:nvSpPr>
        <p:spPr>
          <a:xfrm rot="5400000">
            <a:off x="2959693" y="5149471"/>
            <a:ext cx="355799" cy="515257"/>
          </a:xfrm>
          <a:prstGeom prst="rightArrow">
            <a:avLst/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</a:gra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3" name="Rectangle 22"/>
          <p:cNvSpPr/>
          <p:nvPr/>
        </p:nvSpPr>
        <p:spPr>
          <a:xfrm>
            <a:off x="1037703" y="4126134"/>
            <a:ext cx="4643517" cy="1044000"/>
          </a:xfrm>
          <a:prstGeom prst="rect">
            <a:avLst/>
          </a:prstGeom>
          <a:noFill/>
          <a:ln w="2540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4" name="Rectangle 23"/>
          <p:cNvSpPr/>
          <p:nvPr/>
        </p:nvSpPr>
        <p:spPr>
          <a:xfrm>
            <a:off x="1152096" y="5626147"/>
            <a:ext cx="4284000" cy="671421"/>
          </a:xfrm>
          <a:prstGeom prst="rect">
            <a:avLst/>
          </a:prstGeom>
          <a:noFill/>
          <a:ln w="2540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3157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7" grpId="0"/>
      <p:bldP spid="9" grpId="0"/>
      <p:bldP spid="19" grpId="0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Research motivation: Challenges with ejectors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Ejector-equipped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R744 condensing unit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performance dramatically penalized at off-design operations </a:t>
            </a:r>
            <a:r>
              <a:rPr lang="en-US" sz="1800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[4]</a:t>
            </a:r>
            <a:endParaRPr lang="en-US" sz="1800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55600" indent="-173038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4 ejector characteristic dimensions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need to be permanently suited to the operating conditions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Need to effectively control high pressure to maximize COP in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R744 condensing units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55600" indent="-173038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e.g. -3%÷-17% in COP as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r>
              <a:rPr lang="en-US" baseline="-25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gas</a:t>
            </a:r>
            <a:r>
              <a:rPr lang="en-US" baseline="-25000" dirty="0" smtClean="0">
                <a:latin typeface="Cambria" panose="02040503050406030204" pitchFamily="18" charset="0"/>
                <a:ea typeface="Cambria" panose="02040503050406030204" pitchFamily="18" charset="0"/>
              </a:rPr>
              <a:t> cooler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=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r>
              <a:rPr lang="en-US" baseline="-25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gas</a:t>
            </a:r>
            <a:r>
              <a:rPr lang="en-US" baseline="-25000" dirty="0" smtClean="0">
                <a:latin typeface="Cambria" panose="02040503050406030204" pitchFamily="18" charset="0"/>
                <a:ea typeface="Cambria" panose="02040503050406030204" pitchFamily="18" charset="0"/>
              </a:rPr>
              <a:t> cooler,optimal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±5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bar </a:t>
            </a:r>
            <a:r>
              <a:rPr lang="en-US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[6]</a:t>
            </a:r>
            <a:endParaRPr lang="en-US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2" descr="https://ars.els-cdn.com/content/image/1-s2.0-S0306261919301588-gr1_lr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18" y="2649440"/>
            <a:ext cx="5538828" cy="24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Arrow Connector 13"/>
          <p:cNvCxnSpPr/>
          <p:nvPr/>
        </p:nvCxnSpPr>
        <p:spPr>
          <a:xfrm>
            <a:off x="2513742" y="3355759"/>
            <a:ext cx="527709" cy="250093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419773" y="2247336"/>
            <a:ext cx="1182300" cy="1325680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419872" y="2247336"/>
            <a:ext cx="2520280" cy="893632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1835696" y="2247336"/>
            <a:ext cx="829000" cy="1860871"/>
            <a:chOff x="2552629" y="2361739"/>
            <a:chExt cx="606824" cy="1006591"/>
          </a:xfrm>
        </p:grpSpPr>
        <p:cxnSp>
          <p:nvCxnSpPr>
            <p:cNvPr id="21" name="Straight Arrow Connector 20"/>
            <p:cNvCxnSpPr/>
            <p:nvPr/>
          </p:nvCxnSpPr>
          <p:spPr>
            <a:xfrm>
              <a:off x="3058383" y="3070356"/>
              <a:ext cx="101070" cy="29797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552629" y="2361739"/>
              <a:ext cx="505754" cy="70861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Straight Connector 29"/>
          <p:cNvCxnSpPr/>
          <p:nvPr/>
        </p:nvCxnSpPr>
        <p:spPr bwMode="auto">
          <a:xfrm>
            <a:off x="1835696" y="2247336"/>
            <a:ext cx="678046" cy="110842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5721015" y="4442628"/>
            <a:ext cx="1584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Source: </a:t>
            </a:r>
            <a:r>
              <a:rPr lang="en-US" sz="1200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[5]</a:t>
            </a:r>
            <a:r>
              <a:rPr lang="da-DK" sz="1200" dirty="0" smtClean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  <a:hlinkClick r:id="rId5"/>
              </a:rPr>
              <a:t> </a:t>
            </a:r>
            <a:endParaRPr lang="da-DK" sz="1200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9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387350"/>
          </a:xfrm>
        </p:spPr>
        <p:txBody>
          <a:bodyPr/>
          <a:lstStyle/>
          <a:p>
            <a:r>
              <a:rPr lang="en-US" altLang="en-US" dirty="0" smtClean="0">
                <a:latin typeface="Cambria" panose="02040503050406030204" pitchFamily="18" charset="0"/>
              </a:rPr>
              <a:t>Research motivation: Current status  of ejectors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4129" y="6438900"/>
            <a:ext cx="2951560" cy="2308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en-US" altLang="it-IT" sz="9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27584" y="6438900"/>
            <a:ext cx="3744416" cy="230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995" y="6297568"/>
            <a:ext cx="1074485" cy="504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124744"/>
            <a:ext cx="8138864" cy="511256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000" b="1" dirty="0" smtClean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 </a:t>
            </a:r>
            <a:r>
              <a:rPr lang="en-US" sz="1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present, two-phase ejectors cannot be effectively capacity controlled without penalizing ejector and system efficiency in condensing units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4077072"/>
            <a:ext cx="7200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1269080"/>
            <a:ext cx="3588202" cy="2880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43467" y="4028871"/>
            <a:ext cx="4190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algn="just">
              <a:spcBef>
                <a:spcPts val="0"/>
              </a:spcBef>
              <a:defRPr/>
            </a:pPr>
            <a:r>
              <a:rPr lang="en-US" altLang="en-US" sz="1800" u="sng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Multi-ejector concept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: too </a:t>
            </a:r>
            <a:r>
              <a:rPr lang="en-US" altLang="en-US" sz="18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complicated </a:t>
            </a:r>
            <a:r>
              <a:rPr lang="en-US" altLang="en-US" sz="1800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[3]</a:t>
            </a:r>
            <a:r>
              <a:rPr lang="en-US" altLang="en-US" sz="18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, expensive </a:t>
            </a:r>
            <a:r>
              <a:rPr lang="en-US" altLang="en-US" sz="1800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[7] </a:t>
            </a:r>
            <a:r>
              <a:rPr lang="en-US" altLang="en-US" sz="18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and 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limited by manufacturing </a:t>
            </a:r>
            <a:r>
              <a:rPr lang="en-US" altLang="en-US" sz="18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size (i.e. not suitable for condensing units)</a:t>
            </a:r>
            <a:endParaRPr lang="en-US" altLang="en-US" sz="1800" dirty="0"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4472" y="4149080"/>
            <a:ext cx="417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algn="just">
              <a:spcBef>
                <a:spcPts val="0"/>
              </a:spcBef>
              <a:defRPr/>
            </a:pPr>
            <a:r>
              <a:rPr lang="en-US" altLang="en-US" sz="1800" u="sng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Adjustable needle</a:t>
            </a:r>
            <a:r>
              <a:rPr lang="en-US" altLang="en-US" sz="1800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: complicated and costly design, more friction losses are incurred, vulnerable to </a:t>
            </a:r>
            <a:r>
              <a:rPr lang="en-US" altLang="en-US" sz="18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clogging </a:t>
            </a:r>
            <a:r>
              <a:rPr lang="en-US" altLang="en-US" sz="1800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[8]</a:t>
            </a:r>
            <a:endParaRPr lang="pt-BR" altLang="en-US" sz="1800" dirty="0"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pic>
        <p:nvPicPr>
          <p:cNvPr id="24" name="Picture 2" descr="https://www.danfoss.com/media/5437/danfoss-multi-ejector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4" t="6645" r="17335" b="8689"/>
          <a:stretch/>
        </p:blipFill>
        <p:spPr bwMode="auto">
          <a:xfrm>
            <a:off x="755576" y="1231120"/>
            <a:ext cx="3236568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956376" y="1628801"/>
            <a:ext cx="1092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dirty="0" smtClean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Source: </a:t>
            </a:r>
            <a:r>
              <a:rPr lang="en-US" altLang="en-US" sz="12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[</a:t>
            </a:r>
            <a:r>
              <a:rPr lang="en-US" altLang="en-US" sz="1200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3]</a:t>
            </a:r>
            <a:r>
              <a:rPr lang="da-DK" sz="1200" dirty="0" smtClean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  <a:hlinkClick r:id="rId6"/>
              </a:rPr>
              <a:t> </a:t>
            </a:r>
            <a:endParaRPr lang="da-DK" sz="1200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47657" y="1228130"/>
            <a:ext cx="4086225" cy="4001070"/>
          </a:xfrm>
          <a:prstGeom prst="rect">
            <a:avLst/>
          </a:prstGeom>
          <a:noFill/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Rectangle 26"/>
          <p:cNvSpPr/>
          <p:nvPr/>
        </p:nvSpPr>
        <p:spPr>
          <a:xfrm>
            <a:off x="4734247" y="1249028"/>
            <a:ext cx="4086225" cy="3999600"/>
          </a:xfrm>
          <a:prstGeom prst="rect">
            <a:avLst/>
          </a:prstGeom>
          <a:noFill/>
          <a:ln w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96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TU_Mechanical_Engineering[1]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DTU_Mechanical_Engineering[1]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DTU_Mechanical_Engineering[1]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Mechanical_Engineering[1]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Mechanical_Engineering[1]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Mechanical_Engineering[1]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Mechanical_Engineering[1]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Mechanical_Engineering[1]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Mechanical_Engineering[1]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Mechanical_Engineering[1]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Mechanical_Engineering[1]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Mechanical_Engineering[1]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Mechanical_Engineering[1]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Mechanical_Engineering[1]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Mechanical_Engineering[1] 13">
        <a:dk1>
          <a:srgbClr val="000000"/>
        </a:dk1>
        <a:lt1>
          <a:srgbClr val="FFFFFF"/>
        </a:lt1>
        <a:dk2>
          <a:srgbClr val="990000"/>
        </a:dk2>
        <a:lt2>
          <a:srgbClr val="999999"/>
        </a:lt2>
        <a:accent1>
          <a:srgbClr val="FF9900"/>
        </a:accent1>
        <a:accent2>
          <a:srgbClr val="FF66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5C00"/>
        </a:accent6>
        <a:hlink>
          <a:srgbClr val="FF00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TU Corporate UK">
  <a:themeElements>
    <a:clrScheme name="DTU Corporate UK 13">
      <a:dk1>
        <a:srgbClr val="000000"/>
      </a:dk1>
      <a:lt1>
        <a:srgbClr val="FFFFFF"/>
      </a:lt1>
      <a:dk2>
        <a:srgbClr val="990000"/>
      </a:dk2>
      <a:lt2>
        <a:srgbClr val="999999"/>
      </a:lt2>
      <a:accent1>
        <a:srgbClr val="FF9900"/>
      </a:accent1>
      <a:accent2>
        <a:srgbClr val="FF66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5C00"/>
      </a:accent6>
      <a:hlink>
        <a:srgbClr val="FF0000"/>
      </a:hlink>
      <a:folHlink>
        <a:srgbClr val="990000"/>
      </a:folHlink>
    </a:clrScheme>
    <a:fontScheme name="DTU Corporate UK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DTU Corporate U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 Corporate U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 Corporate U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 Corporate U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 Corporate U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 Corporate U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 Corporate U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 Corporate U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 Corporate U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 Corporate U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 Corporate U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 Corporate U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 Corporate UK 13">
        <a:dk1>
          <a:srgbClr val="000000"/>
        </a:dk1>
        <a:lt1>
          <a:srgbClr val="FFFFFF"/>
        </a:lt1>
        <a:dk2>
          <a:srgbClr val="990000"/>
        </a:dk2>
        <a:lt2>
          <a:srgbClr val="999999"/>
        </a:lt2>
        <a:accent1>
          <a:srgbClr val="FF9900"/>
        </a:accent1>
        <a:accent2>
          <a:srgbClr val="FF66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5C00"/>
        </a:accent6>
        <a:hlink>
          <a:srgbClr val="FF00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DTU_Mechanical_Engineering[1]</Template>
  <TotalTime>7138</TotalTime>
  <Words>1521</Words>
  <Application>Microsoft Office PowerPoint</Application>
  <PresentationFormat>On-screen Show (4:3)</PresentationFormat>
  <Paragraphs>292</Paragraphs>
  <Slides>20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ＭＳ Ｐゴシック</vt:lpstr>
      <vt:lpstr>Arial</vt:lpstr>
      <vt:lpstr>Calibri</vt:lpstr>
      <vt:lpstr>Cambria</vt:lpstr>
      <vt:lpstr>Helvetica</vt:lpstr>
      <vt:lpstr>Verdana</vt:lpstr>
      <vt:lpstr>Wingdings</vt:lpstr>
      <vt:lpstr>DTU_Mechanical_Engineering[1]</vt:lpstr>
      <vt:lpstr>DTU Corporate UK</vt:lpstr>
      <vt:lpstr>PowerPoint Presentation</vt:lpstr>
      <vt:lpstr>Outline </vt:lpstr>
      <vt:lpstr>Background </vt:lpstr>
      <vt:lpstr>Background(2) </vt:lpstr>
      <vt:lpstr>Background(3) </vt:lpstr>
      <vt:lpstr>Background(4) </vt:lpstr>
      <vt:lpstr>Background(5) </vt:lpstr>
      <vt:lpstr>Research motivation: Challenges with ejectors</vt:lpstr>
      <vt:lpstr>Research motivation: Current status  of ejectors</vt:lpstr>
      <vt:lpstr>Novel capacity control mechanism: PWM ejector</vt:lpstr>
      <vt:lpstr>Novel capacity control mechanism: PWM ejector(2)</vt:lpstr>
      <vt:lpstr>Preliminary experimental outcomes</vt:lpstr>
      <vt:lpstr>Preliminary experimental outcomes(2)</vt:lpstr>
      <vt:lpstr>Preliminary experimental outcomes(3)</vt:lpstr>
      <vt:lpstr>Preliminary experimental outcomes(4)</vt:lpstr>
      <vt:lpstr>Conclusions </vt:lpstr>
      <vt:lpstr>Future developments  </vt:lpstr>
      <vt:lpstr>PowerPoint Presentation</vt:lpstr>
      <vt:lpstr>References </vt:lpstr>
      <vt:lpstr>References(2)</vt:lpstr>
    </vt:vector>
  </TitlesOfParts>
  <Company>DTU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ECO2-RAPJECT</dc:title>
  <dc:creator>Paride Gullo</dc:creator>
  <cp:lastModifiedBy>Paride Gullo</cp:lastModifiedBy>
  <cp:revision>559</cp:revision>
  <dcterms:created xsi:type="dcterms:W3CDTF">2010-11-11T10:07:06Z</dcterms:created>
  <dcterms:modified xsi:type="dcterms:W3CDTF">2020-09-17T07:19:36Z</dcterms:modified>
</cp:coreProperties>
</file>