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3" autoAdjust="0"/>
    <p:restoredTop sz="94660"/>
  </p:normalViewPr>
  <p:slideViewPr>
    <p:cSldViewPr snapToGrid="0">
      <p:cViewPr varScale="1">
        <p:scale>
          <a:sx n="93" d="100"/>
          <a:sy n="93" d="100"/>
        </p:scale>
        <p:origin x="72" y="27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hared%20drives\COKI%20Projects\PUB%20Australian%20OK%20indicators%20KH\spearman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bg2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spearman!$B$1:$AA$1</c:f>
              <c:strCache>
                <c:ptCount val="26"/>
                <c:pt idx="0">
                  <c:v>oa_total</c:v>
                </c:pt>
                <c:pt idx="1">
                  <c:v>oa_gold</c:v>
                </c:pt>
                <c:pt idx="2">
                  <c:v>oa_bronze</c:v>
                </c:pt>
                <c:pt idx="3">
                  <c:v>oa_green</c:v>
                </c:pt>
                <c:pt idx="4">
                  <c:v>oa_green_only</c:v>
                </c:pt>
                <c:pt idx="5">
                  <c:v>output_div</c:v>
                </c:pt>
                <c:pt idx="6">
                  <c:v>collab_total</c:v>
                </c:pt>
                <c:pt idx="7">
                  <c:v>collab_aus</c:v>
                </c:pt>
                <c:pt idx="8">
                  <c:v>collab_other</c:v>
                </c:pt>
                <c:pt idx="9">
                  <c:v>collab_ind</c:v>
                </c:pt>
                <c:pt idx="10">
                  <c:v>event_total</c:v>
                </c:pt>
                <c:pt idx="11">
                  <c:v>walk_score</c:v>
                </c:pt>
                <c:pt idx="12">
                  <c:v>web_score</c:v>
                </c:pt>
                <c:pt idx="13">
                  <c:v>indigenous</c:v>
                </c:pt>
                <c:pt idx="14">
                  <c:v>women_above_sl</c:v>
                </c:pt>
                <c:pt idx="15">
                  <c:v>women_sl</c:v>
                </c:pt>
                <c:pt idx="16">
                  <c:v>women_l</c:v>
                </c:pt>
                <c:pt idx="17">
                  <c:v>women_below_l</c:v>
                </c:pt>
                <c:pt idx="18">
                  <c:v>women_acad</c:v>
                </c:pt>
                <c:pt idx="19">
                  <c:v>women_non_acad</c:v>
                </c:pt>
                <c:pt idx="20">
                  <c:v>policy_lib</c:v>
                </c:pt>
                <c:pt idx="21">
                  <c:v>policy_oa</c:v>
                </c:pt>
                <c:pt idx="22">
                  <c:v>policy_div</c:v>
                </c:pt>
                <c:pt idx="23">
                  <c:v>ann_rep_diversity</c:v>
                </c:pt>
                <c:pt idx="24">
                  <c:v>ann_rep_comm</c:v>
                </c:pt>
                <c:pt idx="25">
                  <c:v>ann_rep_coord</c:v>
                </c:pt>
              </c:strCache>
            </c:strRef>
          </c:cat>
          <c:val>
            <c:numRef>
              <c:f>spearman!$B$28:$AA$28</c:f>
              <c:numCache>
                <c:formatCode>General</c:formatCode>
                <c:ptCount val="26"/>
                <c:pt idx="0">
                  <c:v>7.5910931174089105E-2</c:v>
                </c:pt>
                <c:pt idx="1">
                  <c:v>-5.7796447262641597E-2</c:v>
                </c:pt>
                <c:pt idx="2">
                  <c:v>0.48436076774113401</c:v>
                </c:pt>
                <c:pt idx="3">
                  <c:v>6.3967611336032404E-2</c:v>
                </c:pt>
                <c:pt idx="4">
                  <c:v>0.20355281163778</c:v>
                </c:pt>
                <c:pt idx="5">
                  <c:v>-0.155109693104134</c:v>
                </c:pt>
                <c:pt idx="6">
                  <c:v>0.15506072874493901</c:v>
                </c:pt>
                <c:pt idx="7">
                  <c:v>-0.51194331983805696</c:v>
                </c:pt>
                <c:pt idx="8">
                  <c:v>0.56655532226690297</c:v>
                </c:pt>
                <c:pt idx="9">
                  <c:v>-6.9520649864979397E-2</c:v>
                </c:pt>
                <c:pt idx="10">
                  <c:v>-7.7935222672064805E-2</c:v>
                </c:pt>
                <c:pt idx="11">
                  <c:v>0.586763977797359</c:v>
                </c:pt>
                <c:pt idx="12">
                  <c:v>0.22378647370058199</c:v>
                </c:pt>
                <c:pt idx="13">
                  <c:v>-0.57275902872175999</c:v>
                </c:pt>
                <c:pt idx="14">
                  <c:v>-0.28157894736842098</c:v>
                </c:pt>
                <c:pt idx="15">
                  <c:v>-0.34689746103424601</c:v>
                </c:pt>
                <c:pt idx="16">
                  <c:v>-0.494310099573257</c:v>
                </c:pt>
                <c:pt idx="17">
                  <c:v>-0.51461087162890995</c:v>
                </c:pt>
                <c:pt idx="18">
                  <c:v>-0.537932669511617</c:v>
                </c:pt>
                <c:pt idx="19">
                  <c:v>-0.43297953824269603</c:v>
                </c:pt>
                <c:pt idx="20">
                  <c:v>-0.274217246263943</c:v>
                </c:pt>
                <c:pt idx="21">
                  <c:v>0.27604783979438102</c:v>
                </c:pt>
                <c:pt idx="22">
                  <c:v>0.320316863213504</c:v>
                </c:pt>
                <c:pt idx="23">
                  <c:v>0.29106187929717298</c:v>
                </c:pt>
                <c:pt idx="24">
                  <c:v>0.23208556149732601</c:v>
                </c:pt>
                <c:pt idx="25">
                  <c:v>-1.7265087853323102E-2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866-4B17-B417-8A869F2F52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"/>
        <c:overlap val="-27"/>
        <c:axId val="863676072"/>
        <c:axId val="863678368"/>
      </c:barChart>
      <c:catAx>
        <c:axId val="86367607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1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863678368"/>
        <c:crosses val="autoZero"/>
        <c:auto val="1"/>
        <c:lblAlgn val="ctr"/>
        <c:lblOffset val="100"/>
        <c:noMultiLvlLbl val="0"/>
      </c:catAx>
      <c:valAx>
        <c:axId val="863678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/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AU"/>
                  <a:t>rank corr with "total_rev"</a:t>
                </a:r>
              </a:p>
            </c:rich>
          </c:tx>
          <c:layout>
            <c:manualLayout>
              <c:xMode val="edge"/>
              <c:yMode val="edge"/>
              <c:x val="2.2162252116320572E-2"/>
              <c:y val="2.3415584449161416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ysClr val="windowText" lastClr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863676072"/>
        <c:crosses val="autoZero"/>
        <c:crossBetween val="between"/>
      </c:valAx>
      <c:spPr>
        <a:solidFill>
          <a:schemeClr val="bg2"/>
        </a:solidFill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200">
          <a:solidFill>
            <a:sysClr val="windowText" lastClr="000000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13599-B1F6-45CD-B504-7DA413B42329}" type="datetimeFigureOut">
              <a:rPr lang="en-AU" smtClean="0"/>
              <a:t>16/09/2020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1DD4C-C621-4C73-9430-3324A439C59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649658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13599-B1F6-45CD-B504-7DA413B42329}" type="datetimeFigureOut">
              <a:rPr lang="en-AU" smtClean="0"/>
              <a:t>16/09/2020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1DD4C-C621-4C73-9430-3324A439C59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594354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13599-B1F6-45CD-B504-7DA413B42329}" type="datetimeFigureOut">
              <a:rPr lang="en-AU" smtClean="0"/>
              <a:t>16/09/2020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1DD4C-C621-4C73-9430-3324A439C59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639488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13599-B1F6-45CD-B504-7DA413B42329}" type="datetimeFigureOut">
              <a:rPr lang="en-AU" smtClean="0"/>
              <a:t>16/09/2020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1DD4C-C621-4C73-9430-3324A439C59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72638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13599-B1F6-45CD-B504-7DA413B42329}" type="datetimeFigureOut">
              <a:rPr lang="en-AU" smtClean="0"/>
              <a:t>16/09/2020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1DD4C-C621-4C73-9430-3324A439C59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77821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13599-B1F6-45CD-B504-7DA413B42329}" type="datetimeFigureOut">
              <a:rPr lang="en-AU" smtClean="0"/>
              <a:t>16/09/2020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1DD4C-C621-4C73-9430-3324A439C59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92717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13599-B1F6-45CD-B504-7DA413B42329}" type="datetimeFigureOut">
              <a:rPr lang="en-AU" smtClean="0"/>
              <a:t>16/09/2020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1DD4C-C621-4C73-9430-3324A439C59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308722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13599-B1F6-45CD-B504-7DA413B42329}" type="datetimeFigureOut">
              <a:rPr lang="en-AU" smtClean="0"/>
              <a:t>16/09/2020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1DD4C-C621-4C73-9430-3324A439C59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4160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13599-B1F6-45CD-B504-7DA413B42329}" type="datetimeFigureOut">
              <a:rPr lang="en-AU" smtClean="0"/>
              <a:t>16/09/2020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1DD4C-C621-4C73-9430-3324A439C59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28276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13599-B1F6-45CD-B504-7DA413B42329}" type="datetimeFigureOut">
              <a:rPr lang="en-AU" smtClean="0"/>
              <a:t>16/09/2020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1DD4C-C621-4C73-9430-3324A439C59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795979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13599-B1F6-45CD-B504-7DA413B42329}" type="datetimeFigureOut">
              <a:rPr lang="en-AU" smtClean="0"/>
              <a:t>16/09/2020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1DD4C-C621-4C73-9430-3324A439C59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08856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913599-B1F6-45CD-B504-7DA413B42329}" type="datetimeFigureOut">
              <a:rPr lang="en-AU" smtClean="0"/>
              <a:t>16/09/2020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A1DD4C-C621-4C73-9430-3324A439C59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45041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25441225"/>
              </p:ext>
            </p:extLst>
          </p:nvPr>
        </p:nvGraphicFramePr>
        <p:xfrm>
          <a:off x="2951048" y="1857375"/>
          <a:ext cx="6289904" cy="3143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294267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Curtin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Karl Huang</dc:creator>
  <cp:lastModifiedBy>Karl Huang</cp:lastModifiedBy>
  <cp:revision>1</cp:revision>
  <dcterms:created xsi:type="dcterms:W3CDTF">2020-09-16T07:08:08Z</dcterms:created>
  <dcterms:modified xsi:type="dcterms:W3CDTF">2020-09-16T07:08:36Z</dcterms:modified>
</cp:coreProperties>
</file>