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85" r:id="rId2"/>
    <p:sldId id="358" r:id="rId3"/>
    <p:sldId id="388" r:id="rId4"/>
    <p:sldId id="322" r:id="rId5"/>
    <p:sldId id="389" r:id="rId6"/>
    <p:sldId id="342" r:id="rId7"/>
    <p:sldId id="387" r:id="rId8"/>
    <p:sldId id="390" r:id="rId9"/>
    <p:sldId id="335" r:id="rId10"/>
    <p:sldId id="391" r:id="rId11"/>
    <p:sldId id="392" r:id="rId12"/>
    <p:sldId id="393" r:id="rId13"/>
    <p:sldId id="394" r:id="rId14"/>
    <p:sldId id="395" r:id="rId15"/>
    <p:sldId id="374" r:id="rId16"/>
    <p:sldId id="305" r:id="rId1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EAD7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22"/>
    <p:restoredTop sz="85701"/>
  </p:normalViewPr>
  <p:slideViewPr>
    <p:cSldViewPr snapToGrid="0" snapToObjects="1">
      <p:cViewPr>
        <p:scale>
          <a:sx n="110" d="100"/>
          <a:sy n="110" d="100"/>
        </p:scale>
        <p:origin x="1480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7" d="100"/>
          <a:sy n="137" d="100"/>
        </p:scale>
        <p:origin x="423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908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21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263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6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200" b="0" i="0" u="none" strike="noStrike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1" rtl="0" fontAlgn="base"/>
            <a:r>
              <a:rPr lang="en-GB" sz="2400" b="0" i="0" u="none" strike="noStrike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strengthened global solidarity, focussed in particular on the needs of the poorest and most vulnerable and with the participation of all countries, all stakeholders and all people.</a:t>
            </a:r>
            <a:endParaRPr lang="en-GB" sz="3200" b="0" i="0" u="none" strike="noStrike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078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200" b="0" i="0" u="none" strike="noStrike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1" rtl="0" fontAlgn="base"/>
            <a:r>
              <a:rPr lang="en-GB" sz="2400" b="0" i="0" u="none" strike="noStrike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Sustainable dev goals: strengthened global solidarity, focussed in particular on the needs of the poorest and most vulnerable and with the participation of all countries, all stakeholders and all people.</a:t>
            </a:r>
            <a:endParaRPr lang="en-GB" sz="3200" b="0" i="0" u="none" strike="noStrike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232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110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926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9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>
            <a:lvl1pPr>
              <a:defRPr>
                <a:latin typeface="Avenir Book" panose="02000503020000020003" pitchFamily="2" charset="0"/>
              </a:defRPr>
            </a:lvl1pPr>
          </a:lstStyle>
          <a:p>
            <a:r>
              <a:rPr dirty="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11" algn="ctr">
              <a:spcBef>
                <a:spcPts val="0"/>
              </a:spcBef>
              <a:buSzTx/>
              <a:buNone/>
              <a:defRPr sz="3200"/>
            </a:lvl2pPr>
            <a:lvl3pPr marL="0" indent="457223" algn="ctr">
              <a:spcBef>
                <a:spcPts val="0"/>
              </a:spcBef>
              <a:buSzTx/>
              <a:buNone/>
              <a:defRPr sz="3200"/>
            </a:lvl3pPr>
            <a:lvl4pPr marL="0" indent="685835" algn="ctr">
              <a:spcBef>
                <a:spcPts val="0"/>
              </a:spcBef>
              <a:buSzTx/>
              <a:buNone/>
              <a:defRPr sz="3200"/>
            </a:lvl4pPr>
            <a:lvl5pPr marL="0" indent="914446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17" indent="-342917">
              <a:spcBef>
                <a:spcPts val="3200"/>
              </a:spcBef>
              <a:defRPr sz="2801"/>
            </a:lvl1pPr>
            <a:lvl2pPr marL="685835" indent="-342917">
              <a:spcBef>
                <a:spcPts val="3200"/>
              </a:spcBef>
              <a:defRPr sz="2801"/>
            </a:lvl2pPr>
            <a:lvl3pPr marL="1028752" indent="-342917">
              <a:spcBef>
                <a:spcPts val="3200"/>
              </a:spcBef>
              <a:defRPr sz="2801"/>
            </a:lvl3pPr>
            <a:lvl4pPr marL="1371668" indent="-342917">
              <a:spcBef>
                <a:spcPts val="3200"/>
              </a:spcBef>
              <a:defRPr sz="2801"/>
            </a:lvl4pPr>
            <a:lvl5pPr marL="1714586" indent="-342917">
              <a:spcBef>
                <a:spcPts val="3200"/>
              </a:spcBef>
              <a:defRPr sz="280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9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1"/>
            <a:ext cx="10464800" cy="471924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6417"/>
            <a:ext cx="10464800" cy="68736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5" name="Shape 23">
            <a:extLst>
              <a:ext uri="{FF2B5EF4-FFF2-40B4-BE49-F238E27FC236}">
                <a16:creationId xmlns:a16="http://schemas.microsoft.com/office/drawing/2014/main" id="{5BE036F0-AE1B-204E-B5B5-97627918CD56}"/>
              </a:ext>
            </a:extLst>
          </p:cNvPr>
          <p:cNvSpPr txBox="1">
            <a:spLocks/>
          </p:cNvSpPr>
          <p:nvPr userDrawn="1"/>
        </p:nvSpPr>
        <p:spPr>
          <a:xfrm>
            <a:off x="12258675" y="9146294"/>
            <a:ext cx="519511" cy="379591"/>
          </a:xfrm>
          <a:prstGeom prst="rect">
            <a:avLst/>
          </a:prstGeom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/>
            <a:fld id="{86CB4B4D-7CA3-9044-876B-883B54F8677D}" type="slidenum">
              <a:rPr lang="en-GB" sz="1800" smtClean="0">
                <a:solidFill>
                  <a:schemeClr val="bg1">
                    <a:lumMod val="95000"/>
                  </a:schemeClr>
                </a:solidFill>
              </a:rPr>
              <a:pPr algn="l"/>
              <a:t>‹#›</a:t>
            </a:fld>
            <a:endParaRPr lang="en-GB" sz="1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Shape 23">
            <a:extLst>
              <a:ext uri="{FF2B5EF4-FFF2-40B4-BE49-F238E27FC236}">
                <a16:creationId xmlns:a16="http://schemas.microsoft.com/office/drawing/2014/main" id="{5C86704E-EE46-A24F-83B9-1BD5D183AF13}"/>
              </a:ext>
            </a:extLst>
          </p:cNvPr>
          <p:cNvSpPr txBox="1">
            <a:spLocks/>
          </p:cNvSpPr>
          <p:nvPr userDrawn="1"/>
        </p:nvSpPr>
        <p:spPr>
          <a:xfrm>
            <a:off x="226614" y="9155815"/>
            <a:ext cx="12136442" cy="34881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/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cassandra.gouldvanpraag@psych.ox.ac.uk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 |   @</a:t>
            </a:r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cassgvp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|  Our Networks September 2020 |   10.5281/zenodo.4021622 CC-BY 4.0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spd="med"/>
  <p:hf hdr="0" dt="0"/>
  <p:txStyles>
    <p:titleStyle>
      <a:lvl1pPr marL="0" marR="0" indent="0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bg1">
              <a:lumMod val="95000"/>
            </a:schemeClr>
          </a:solidFill>
          <a:uFillTx/>
          <a:latin typeface="Avenir Book" panose="02000503020000020003" pitchFamily="2" charset="0"/>
          <a:ea typeface="+mn-ea"/>
          <a:cs typeface="+mn-cs"/>
          <a:sym typeface="Helvetica Light"/>
        </a:defRPr>
      </a:lvl1pPr>
      <a:lvl2pPr marL="0" marR="0" indent="228611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23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35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46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57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68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80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92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22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chemeClr val="bg1">
              <a:lumMod val="95000"/>
            </a:schemeClr>
          </a:solidFill>
          <a:uFillTx/>
          <a:latin typeface="Avenir Book" panose="02000503020000020003" pitchFamily="2" charset="0"/>
          <a:ea typeface="+mn-ea"/>
          <a:cs typeface="+mn-cs"/>
          <a:sym typeface="Helvetica Light"/>
        </a:defRPr>
      </a:lvl1pPr>
      <a:lvl2pPr marL="889045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chemeClr val="bg1">
              <a:lumMod val="95000"/>
            </a:schemeClr>
          </a:solidFill>
          <a:uFillTx/>
          <a:latin typeface="Avenir Book" panose="02000503020000020003" pitchFamily="2" charset="0"/>
          <a:ea typeface="+mn-ea"/>
          <a:cs typeface="+mn-cs"/>
          <a:sym typeface="Helvetica Light"/>
        </a:defRPr>
      </a:lvl2pPr>
      <a:lvl3pPr marL="1333567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chemeClr val="bg1">
              <a:lumMod val="95000"/>
            </a:schemeClr>
          </a:solidFill>
          <a:uFillTx/>
          <a:latin typeface="Avenir Book" panose="02000503020000020003" pitchFamily="2" charset="0"/>
          <a:ea typeface="+mn-ea"/>
          <a:cs typeface="+mn-cs"/>
          <a:sym typeface="Helvetica Light"/>
        </a:defRPr>
      </a:lvl3pPr>
      <a:lvl4pPr marL="1778089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chemeClr val="bg1">
              <a:lumMod val="95000"/>
            </a:schemeClr>
          </a:solidFill>
          <a:uFillTx/>
          <a:latin typeface="Avenir Book" panose="02000503020000020003" pitchFamily="2" charset="0"/>
          <a:ea typeface="+mn-ea"/>
          <a:cs typeface="+mn-cs"/>
          <a:sym typeface="Helvetica Light"/>
        </a:defRPr>
      </a:lvl4pPr>
      <a:lvl5pPr marL="2222612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chemeClr val="bg1">
              <a:lumMod val="95000"/>
            </a:schemeClr>
          </a:solidFill>
          <a:uFillTx/>
          <a:latin typeface="Avenir Book" panose="02000503020000020003" pitchFamily="2" charset="0"/>
          <a:ea typeface="+mn-ea"/>
          <a:cs typeface="+mn-cs"/>
          <a:sym typeface="Helvetica Light"/>
        </a:defRPr>
      </a:lvl5pPr>
      <a:lvl6pPr marL="2667134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656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178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700" marR="0" indent="-444522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11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23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35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46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57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68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80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92" algn="ctr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0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8.tiff"/><Relationship Id="rId4" Type="http://schemas.openxmlformats.org/officeDocument/2006/relationships/image" Target="../media/image2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83B829-E89E-AF49-BE41-145C6A426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1" y="151201"/>
            <a:ext cx="12954000" cy="97536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BF79361-4D83-D641-BF23-4A048126B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171" y="1151559"/>
            <a:ext cx="10096495" cy="3437038"/>
          </a:xfrm>
        </p:spPr>
        <p:txBody>
          <a:bodyPr anchor="b">
            <a:noAutofit/>
          </a:bodyPr>
          <a:lstStyle/>
          <a:p>
            <a:pPr algn="l">
              <a:spcBef>
                <a:spcPts val="2400"/>
              </a:spcBef>
              <a:spcAft>
                <a:spcPts val="2400"/>
              </a:spcAft>
            </a:pPr>
            <a:br>
              <a:rPr lang="en-US" sz="7501" b="1" dirty="0"/>
            </a:br>
            <a:br>
              <a:rPr lang="en-US" sz="7501" b="1" i="1" dirty="0">
                <a:solidFill>
                  <a:schemeClr val="tx1"/>
                </a:solidFill>
              </a:rPr>
            </a:br>
            <a:r>
              <a:rPr lang="en-US" sz="1600" b="1" i="1" dirty="0"/>
              <a:t> </a:t>
            </a:r>
            <a:br>
              <a:rPr lang="en-US" sz="7501" b="1" i="1" dirty="0"/>
            </a:br>
            <a:r>
              <a:rPr lang="en-US" sz="6000" b="1" dirty="0"/>
              <a:t>Open Data and Collaboration in Action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C656D1-5087-BE49-A470-895AE6C0A67B}"/>
              </a:ext>
            </a:extLst>
          </p:cNvPr>
          <p:cNvCxnSpPr>
            <a:cxnSpLocks/>
          </p:cNvCxnSpPr>
          <p:nvPr/>
        </p:nvCxnSpPr>
        <p:spPr>
          <a:xfrm>
            <a:off x="1551980" y="2288838"/>
            <a:ext cx="0" cy="2587962"/>
          </a:xfrm>
          <a:prstGeom prst="line">
            <a:avLst/>
          </a:prstGeom>
          <a:noFill/>
          <a:ln w="7620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Shape 23">
            <a:extLst>
              <a:ext uri="{FF2B5EF4-FFF2-40B4-BE49-F238E27FC236}">
                <a16:creationId xmlns:a16="http://schemas.microsoft.com/office/drawing/2014/main" id="{C1BCF564-9A35-F44A-B21E-D79029747347}"/>
              </a:ext>
            </a:extLst>
          </p:cNvPr>
          <p:cNvSpPr txBox="1">
            <a:spLocks/>
          </p:cNvSpPr>
          <p:nvPr/>
        </p:nvSpPr>
        <p:spPr>
          <a:xfrm>
            <a:off x="12258675" y="9146292"/>
            <a:ext cx="519511" cy="379591"/>
          </a:xfrm>
          <a:prstGeom prst="rect">
            <a:avLst/>
          </a:prstGeom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/>
            <a:fld id="{86CB4B4D-7CA3-9044-876B-883B54F8677D}" type="slidenum">
              <a:rPr lang="en-GB" sz="1800"/>
              <a:pPr algn="l"/>
              <a:t>1</a:t>
            </a:fld>
            <a:endParaRPr lang="en-GB" sz="1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6DDA41-917A-424A-ACB5-D842FE1675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315" y="241340"/>
            <a:ext cx="2343871" cy="7343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F75DCE-8682-D64C-85C4-B2DA06A291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596" y="355507"/>
            <a:ext cx="4969488" cy="6201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9EE63F-B86A-4442-9345-CEFC1D49F5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554" y="217812"/>
            <a:ext cx="2833888" cy="933747"/>
          </a:xfrm>
          <a:prstGeom prst="rect">
            <a:avLst/>
          </a:prstGeom>
        </p:spPr>
      </p:pic>
      <p:sp>
        <p:nvSpPr>
          <p:cNvPr id="13" name="Shape 23">
            <a:extLst>
              <a:ext uri="{FF2B5EF4-FFF2-40B4-BE49-F238E27FC236}">
                <a16:creationId xmlns:a16="http://schemas.microsoft.com/office/drawing/2014/main" id="{81693844-7B78-8D46-83E3-89F362DC9C36}"/>
              </a:ext>
            </a:extLst>
          </p:cNvPr>
          <p:cNvSpPr txBox="1">
            <a:spLocks/>
          </p:cNvSpPr>
          <p:nvPr/>
        </p:nvSpPr>
        <p:spPr>
          <a:xfrm>
            <a:off x="226614" y="9155815"/>
            <a:ext cx="12136442" cy="34881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/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cassandra.gouldvanpraag@psych.ox.ac.uk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 |   @</a:t>
            </a:r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cassgvp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|  Our Networks September 2020 |   10.5281/zenodo.4021622 CC-BY 4.0</a:t>
            </a:r>
          </a:p>
        </p:txBody>
      </p:sp>
    </p:spTree>
    <p:extLst>
      <p:ext uri="{BB962C8B-B14F-4D97-AF65-F5344CB8AC3E}">
        <p14:creationId xmlns:p14="http://schemas.microsoft.com/office/powerpoint/2010/main" val="92961457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361637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FAIR Data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55C74CA3-BCEB-F74D-93BA-864C33919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17" y="2841498"/>
            <a:ext cx="11576965" cy="452856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3AF3C7F-6166-734C-AD98-A6A2D1B1F662}"/>
              </a:ext>
            </a:extLst>
          </p:cNvPr>
          <p:cNvSpPr/>
          <p:nvPr/>
        </p:nvSpPr>
        <p:spPr>
          <a:xfrm>
            <a:off x="7232508" y="7913062"/>
            <a:ext cx="62157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0" indent="-304800" algn="l"/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Image credit: https://</a:t>
            </a:r>
            <a:r>
              <a:rPr lang="en-GB" sz="2000" dirty="0" err="1">
                <a:solidFill>
                  <a:schemeClr val="bg1">
                    <a:lumMod val="95000"/>
                  </a:schemeClr>
                </a:solidFill>
              </a:rPr>
              <a:t>www.openaire.eu</a:t>
            </a:r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/</a:t>
            </a:r>
            <a:endParaRPr lang="en-GB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5989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361637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FAIR Data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0E303F9-EF0E-1A4D-AAFA-2FF3F9228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4149" y="2609174"/>
            <a:ext cx="11763403" cy="5867400"/>
          </a:xfrm>
        </p:spPr>
        <p:txBody>
          <a:bodyPr anchor="t">
            <a:normAutofit fontScale="92500"/>
          </a:bodyPr>
          <a:lstStyle/>
          <a:p>
            <a:pPr>
              <a:spcBef>
                <a:spcPts val="2400"/>
              </a:spcBef>
            </a:pPr>
            <a:r>
              <a:rPr lang="en-US" b="1" u="sng" dirty="0"/>
              <a:t>F</a:t>
            </a:r>
            <a:r>
              <a:rPr lang="en-US" b="1" dirty="0"/>
              <a:t>indable: </a:t>
            </a:r>
            <a:r>
              <a:rPr lang="en-US" dirty="0"/>
              <a:t>The first step in re(using) data  is to find them!</a:t>
            </a:r>
          </a:p>
          <a:p>
            <a:pPr lvl="1">
              <a:spcBef>
                <a:spcPts val="1800"/>
              </a:spcBef>
              <a:buFontTx/>
              <a:buChar char="-"/>
            </a:pPr>
            <a:r>
              <a:rPr lang="en-US" sz="3000" i="1" dirty="0">
                <a:solidFill>
                  <a:schemeClr val="bg1">
                    <a:lumMod val="75000"/>
                  </a:schemeClr>
                </a:solidFill>
              </a:rPr>
              <a:t>Metadata, machine readable, indexed</a:t>
            </a:r>
          </a:p>
          <a:p>
            <a:pPr>
              <a:spcBef>
                <a:spcPts val="2400"/>
              </a:spcBef>
            </a:pPr>
            <a:r>
              <a:rPr lang="en-US" b="1" u="sng" dirty="0"/>
              <a:t>A</a:t>
            </a:r>
            <a:r>
              <a:rPr lang="en-US" b="1" dirty="0"/>
              <a:t>ccessible: </a:t>
            </a:r>
            <a:r>
              <a:rPr lang="en-GB" b="1" dirty="0"/>
              <a:t>How can the data be accessed</a:t>
            </a:r>
            <a:endParaRPr lang="en-US" b="1" dirty="0"/>
          </a:p>
          <a:p>
            <a:pPr lvl="1">
              <a:spcBef>
                <a:spcPts val="1800"/>
              </a:spcBef>
              <a:buFontTx/>
              <a:buChar char="-"/>
            </a:pPr>
            <a:r>
              <a:rPr lang="en-US" sz="3000" i="1" dirty="0">
                <a:solidFill>
                  <a:schemeClr val="bg1">
                    <a:lumMod val="75000"/>
                  </a:schemeClr>
                </a:solidFill>
              </a:rPr>
              <a:t>Open and ?free communications protocol, archiving</a:t>
            </a:r>
          </a:p>
          <a:p>
            <a:pPr>
              <a:spcBef>
                <a:spcPts val="2400"/>
              </a:spcBef>
            </a:pPr>
            <a:r>
              <a:rPr lang="en-US" b="1" u="sng" dirty="0"/>
              <a:t>I</a:t>
            </a:r>
            <a:r>
              <a:rPr lang="en-US" b="1" dirty="0"/>
              <a:t>nteroperable: </a:t>
            </a:r>
            <a:r>
              <a:rPr lang="en-US" dirty="0"/>
              <a:t>Integration with other peoples workflows</a:t>
            </a:r>
          </a:p>
          <a:p>
            <a:pPr marL="889000" lvl="1" indent="-436563">
              <a:spcBef>
                <a:spcPts val="2400"/>
              </a:spcBef>
              <a:buNone/>
            </a:pPr>
            <a:r>
              <a:rPr lang="en-US" sz="3000" i="1" dirty="0">
                <a:solidFill>
                  <a:schemeClr val="bg1">
                    <a:lumMod val="75000"/>
                  </a:schemeClr>
                </a:solidFill>
              </a:rPr>
              <a:t>-	File types and agreed standards of knowledge representation</a:t>
            </a:r>
            <a:endParaRPr lang="en-US" sz="3000" b="1" dirty="0"/>
          </a:p>
          <a:p>
            <a:pPr>
              <a:spcBef>
                <a:spcPts val="2400"/>
              </a:spcBef>
            </a:pPr>
            <a:r>
              <a:rPr lang="en-US" b="1" u="sng" dirty="0"/>
              <a:t>R</a:t>
            </a:r>
            <a:r>
              <a:rPr lang="en-US" b="1" dirty="0"/>
              <a:t>eusable: </a:t>
            </a:r>
            <a:r>
              <a:rPr lang="en-US" dirty="0"/>
              <a:t>Well described so they can be replicated</a:t>
            </a:r>
          </a:p>
          <a:p>
            <a:pPr lvl="1">
              <a:spcBef>
                <a:spcPts val="1800"/>
              </a:spcBef>
              <a:buFontTx/>
              <a:buChar char="-"/>
            </a:pPr>
            <a:r>
              <a:rPr lang="en-US" sz="3000" i="1" dirty="0">
                <a:solidFill>
                  <a:schemeClr val="bg1">
                    <a:lumMod val="75000"/>
                  </a:schemeClr>
                </a:solidFill>
              </a:rPr>
              <a:t>Data usage license</a:t>
            </a:r>
          </a:p>
        </p:txBody>
      </p:sp>
    </p:spTree>
    <p:extLst>
      <p:ext uri="{BB962C8B-B14F-4D97-AF65-F5344CB8AC3E}">
        <p14:creationId xmlns:p14="http://schemas.microsoft.com/office/powerpoint/2010/main" val="50004240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8795678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Situated (data) openness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43D1B-6363-FA4B-A45C-8F6D8D6F5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54496" y="2603500"/>
            <a:ext cx="6525824" cy="6286500"/>
          </a:xfrm>
        </p:spPr>
        <p:txBody>
          <a:bodyPr/>
          <a:lstStyle/>
          <a:p>
            <a:r>
              <a:rPr lang="en-US" dirty="0"/>
              <a:t>Who is leading the open data agenda?</a:t>
            </a:r>
          </a:p>
          <a:p>
            <a:r>
              <a:rPr lang="en-US" dirty="0"/>
              <a:t>Who is able to contribute to and benefit from open data?</a:t>
            </a:r>
          </a:p>
          <a:p>
            <a:r>
              <a:rPr lang="en-US" dirty="0"/>
              <a:t>What barriers are we building into the system?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9D5DCD-A649-0C43-9AE1-286751BC51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500"/>
            <a:ext cx="62865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47100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5669822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Open by design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16E64-E2F6-6846-9A35-5165ABF29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519550" cy="6286500"/>
          </a:xfrm>
        </p:spPr>
        <p:txBody>
          <a:bodyPr/>
          <a:lstStyle/>
          <a:p>
            <a:r>
              <a:rPr lang="en-US" dirty="0"/>
              <a:t>Open source software</a:t>
            </a:r>
          </a:p>
          <a:p>
            <a:r>
              <a:rPr lang="en-US" dirty="0"/>
              <a:t>How to manage data collection and transfer within low resource communities</a:t>
            </a:r>
          </a:p>
          <a:p>
            <a:r>
              <a:rPr lang="en-US" dirty="0"/>
              <a:t>Co-create with global communities to understand challenges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11C6BD-BF41-FA45-93F6-E7A3A9145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274" y="3292025"/>
            <a:ext cx="4988026" cy="498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0196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7721666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Inclusive communities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16E64-E2F6-6846-9A35-5165ABF29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519550" cy="6286500"/>
          </a:xfrm>
        </p:spPr>
        <p:txBody>
          <a:bodyPr>
            <a:normAutofit/>
          </a:bodyPr>
          <a:lstStyle/>
          <a:p>
            <a:r>
              <a:rPr lang="en-US" dirty="0"/>
              <a:t>Build a sense of belonging for members of traditionally excluded groups</a:t>
            </a:r>
          </a:p>
          <a:p>
            <a:r>
              <a:rPr lang="en-US" dirty="0"/>
              <a:t>Make it easy for people to contribute</a:t>
            </a:r>
          </a:p>
          <a:p>
            <a:r>
              <a:rPr lang="en-US" dirty="0"/>
              <a:t>Make everyone's voice equally valued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763C9A-347A-414C-9067-36E132FA3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191" y="2919232"/>
            <a:ext cx="5715000" cy="5257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65B9F25-26C9-094B-A350-38B88E696E00}"/>
              </a:ext>
            </a:extLst>
          </p:cNvPr>
          <p:cNvSpPr/>
          <p:nvPr/>
        </p:nvSpPr>
        <p:spPr>
          <a:xfrm>
            <a:off x="6966290" y="8341325"/>
            <a:ext cx="5626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0" indent="-304800" algn="l"/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Image credit: http://</a:t>
            </a:r>
            <a:r>
              <a:rPr lang="en-GB" sz="2000" dirty="0" err="1">
                <a:solidFill>
                  <a:schemeClr val="bg1">
                    <a:lumMod val="95000"/>
                  </a:schemeClr>
                </a:solidFill>
              </a:rPr>
              <a:t>buddhafieldsoutheast.co.uk</a:t>
            </a:r>
            <a:endParaRPr lang="en-GB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3055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699F393-D07A-5244-AA80-920BCE134A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57" y="2253179"/>
            <a:ext cx="5758025" cy="2596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4084451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Over to you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CF474E29-9BE1-6543-8FDC-F2B16FAA19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04663" y="3818128"/>
            <a:ext cx="6138766" cy="46545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FEA176-0608-124E-8C3D-BDD48E7353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94" y="4633725"/>
            <a:ext cx="2311400" cy="30861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3B3A01-5F38-0A43-A4C2-0DEA67DE6F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35391" y="960840"/>
            <a:ext cx="5832282" cy="340477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5FD9307-865E-5A49-AEA2-40C93C353D20}"/>
              </a:ext>
            </a:extLst>
          </p:cNvPr>
          <p:cNvSpPr txBox="1"/>
          <p:nvPr/>
        </p:nvSpPr>
        <p:spPr>
          <a:xfrm>
            <a:off x="1534925" y="2821047"/>
            <a:ext cx="4435231" cy="915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400" i="1" dirty="0">
                <a:latin typeface="Avenir Book" panose="02000503020000020003" pitchFamily="2" charset="0"/>
              </a:rPr>
              <a:t>What data is or could be  shared in your work?</a:t>
            </a:r>
            <a:endParaRPr lang="en-US" sz="2400" dirty="0">
              <a:latin typeface="Avenir Book" panose="02000503020000020003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2C996D-9CD7-F84F-B81C-02254CF492B6}"/>
              </a:ext>
            </a:extLst>
          </p:cNvPr>
          <p:cNvSpPr txBox="1"/>
          <p:nvPr/>
        </p:nvSpPr>
        <p:spPr>
          <a:xfrm>
            <a:off x="8820067" y="2047055"/>
            <a:ext cx="3738997" cy="915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400" i="1" dirty="0">
                <a:latin typeface="Avenir Book" panose="02000503020000020003" pitchFamily="2" charset="0"/>
              </a:rPr>
              <a:t>Is your data sharing inclusive?</a:t>
            </a:r>
            <a:endParaRPr lang="en-US" sz="2400" dirty="0">
              <a:latin typeface="Avenir Book" panose="02000503020000020003" pitchFamily="2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47F3FE0-8FF5-E845-925D-858ED29566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157" y="3970883"/>
            <a:ext cx="2267387" cy="33824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B5E7D41-0DEB-C04F-A104-235197913D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44811" y="7892058"/>
            <a:ext cx="940438" cy="87652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447BB3D-9AF1-A249-AA83-6BA64D0EA105}"/>
              </a:ext>
            </a:extLst>
          </p:cNvPr>
          <p:cNvSpPr txBox="1"/>
          <p:nvPr/>
        </p:nvSpPr>
        <p:spPr>
          <a:xfrm>
            <a:off x="4765920" y="5490916"/>
            <a:ext cx="3932328" cy="5088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400" i="1" dirty="0">
                <a:latin typeface="Avenir Book" panose="02000503020000020003" pitchFamily="2" charset="0"/>
              </a:rPr>
              <a:t>Are those data FAIR?</a:t>
            </a:r>
            <a:endParaRPr lang="en-US" sz="24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173824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83B829-E89E-AF49-BE41-145C6A426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1" y="215132"/>
            <a:ext cx="12954000" cy="97536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BF79361-4D83-D641-BF23-4A048126B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3685" y="406583"/>
            <a:ext cx="7422587" cy="1773779"/>
          </a:xfrm>
        </p:spPr>
        <p:txBody>
          <a:bodyPr>
            <a:normAutofit/>
          </a:bodyPr>
          <a:lstStyle/>
          <a:p>
            <a:pPr algn="r"/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Thank you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C656D1-5087-BE49-A470-895AE6C0A67B}"/>
              </a:ext>
            </a:extLst>
          </p:cNvPr>
          <p:cNvCxnSpPr>
            <a:cxnSpLocks/>
          </p:cNvCxnSpPr>
          <p:nvPr/>
        </p:nvCxnSpPr>
        <p:spPr>
          <a:xfrm>
            <a:off x="7495356" y="406583"/>
            <a:ext cx="0" cy="1706891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Shape 23">
            <a:extLst>
              <a:ext uri="{FF2B5EF4-FFF2-40B4-BE49-F238E27FC236}">
                <a16:creationId xmlns:a16="http://schemas.microsoft.com/office/drawing/2014/main" id="{C1BCF564-9A35-F44A-B21E-D79029747347}"/>
              </a:ext>
            </a:extLst>
          </p:cNvPr>
          <p:cNvSpPr txBox="1">
            <a:spLocks/>
          </p:cNvSpPr>
          <p:nvPr/>
        </p:nvSpPr>
        <p:spPr>
          <a:xfrm>
            <a:off x="12258675" y="9146292"/>
            <a:ext cx="519511" cy="379591"/>
          </a:xfrm>
          <a:prstGeom prst="rect">
            <a:avLst/>
          </a:prstGeom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/>
            <a:fld id="{86CB4B4D-7CA3-9044-876B-883B54F8677D}" type="slidenum">
              <a:rPr lang="en-GB" sz="1800"/>
              <a:pPr algn="l"/>
              <a:t>16</a:t>
            </a:fld>
            <a:endParaRPr lang="en-GB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5A379B-A0E0-0745-8653-E9CD02791B97}"/>
              </a:ext>
            </a:extLst>
          </p:cNvPr>
          <p:cNvSpPr/>
          <p:nvPr/>
        </p:nvSpPr>
        <p:spPr>
          <a:xfrm>
            <a:off x="647618" y="1863931"/>
            <a:ext cx="7422587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Sara El-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Gebali</a:t>
            </a:r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Veronika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Cheplygina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algn="l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Kirstie Whitaker</a:t>
            </a:r>
          </a:p>
          <a:p>
            <a:pPr algn="l">
              <a:spcAft>
                <a:spcPts val="600"/>
              </a:spcAft>
            </a:pP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Malvika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Sharan</a:t>
            </a:r>
          </a:p>
          <a:p>
            <a:pPr algn="l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352E08-9F23-7249-AFE6-30A5E55C1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3227" y="4694391"/>
            <a:ext cx="1576481" cy="157648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2" name="Shape 23">
            <a:extLst>
              <a:ext uri="{FF2B5EF4-FFF2-40B4-BE49-F238E27FC236}">
                <a16:creationId xmlns:a16="http://schemas.microsoft.com/office/drawing/2014/main" id="{A74F188A-6B17-7D4B-A68C-73EB14DF4743}"/>
              </a:ext>
            </a:extLst>
          </p:cNvPr>
          <p:cNvSpPr txBox="1">
            <a:spLocks/>
          </p:cNvSpPr>
          <p:nvPr/>
        </p:nvSpPr>
        <p:spPr>
          <a:xfrm>
            <a:off x="226614" y="9155815"/>
            <a:ext cx="12136442" cy="34881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/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cassandra.gouldvanpraag@psych.ox.ac.uk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 |   @</a:t>
            </a:r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cassgvp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|  </a:t>
            </a:r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OpenMR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Benelux   |  January 2020  |   </a:t>
            </a:r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doi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: 10.5281/zenodo.3614070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12F3DA-FB1E-484C-B2B5-0EB72C6104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009" t="13341" r="2639" b="25918"/>
          <a:stretch/>
        </p:blipFill>
        <p:spPr>
          <a:xfrm>
            <a:off x="3820284" y="2835819"/>
            <a:ext cx="1569424" cy="15247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A51046-E015-3C47-9237-BD0FE6307F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208" b="30160"/>
          <a:stretch/>
        </p:blipFill>
        <p:spPr>
          <a:xfrm>
            <a:off x="5700816" y="2841915"/>
            <a:ext cx="1603168" cy="152470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335FC3-06FA-BB4C-913D-F0A0D015881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58"/>
          <a:stretch/>
        </p:blipFill>
        <p:spPr>
          <a:xfrm>
            <a:off x="5700816" y="4676279"/>
            <a:ext cx="1569424" cy="1581410"/>
          </a:xfrm>
          <a:prstGeom prst="rect">
            <a:avLst/>
          </a:prstGeom>
          <a:ln w="952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7262534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3443250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About 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FDDFEE7-F979-EE4A-85C9-876E467C9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4149" y="2609174"/>
            <a:ext cx="8027219" cy="5867400"/>
          </a:xfrm>
        </p:spPr>
        <p:txBody>
          <a:bodyPr anchor="t">
            <a:normAutofit/>
          </a:bodyPr>
          <a:lstStyle/>
          <a:p>
            <a:pPr>
              <a:spcBef>
                <a:spcPts val="2400"/>
              </a:spcBef>
            </a:pPr>
            <a:r>
              <a:rPr lang="en-US" b="1" dirty="0"/>
              <a:t>PhD (2010-2014)</a:t>
            </a:r>
          </a:p>
          <a:p>
            <a:pPr lvl="1">
              <a:spcBef>
                <a:spcPts val="1800"/>
              </a:spcBef>
              <a:buFontTx/>
              <a:buChar char="-"/>
            </a:pPr>
            <a:r>
              <a:rPr lang="en-US" sz="3000" i="1" dirty="0">
                <a:solidFill>
                  <a:schemeClr val="bg1">
                    <a:lumMod val="75000"/>
                  </a:schemeClr>
                </a:solidFill>
              </a:rPr>
              <a:t>Consciousness and experiences of </a:t>
            </a:r>
            <a:r>
              <a:rPr lang="en-US" sz="3000" i="1" dirty="0" err="1">
                <a:solidFill>
                  <a:schemeClr val="bg1">
                    <a:lumMod val="75000"/>
                  </a:schemeClr>
                </a:solidFill>
              </a:rPr>
              <a:t>synaesthsia</a:t>
            </a:r>
            <a:endParaRPr lang="en-US" sz="3000" i="1" dirty="0">
              <a:solidFill>
                <a:schemeClr val="bg1">
                  <a:lumMod val="75000"/>
                </a:schemeClr>
              </a:solidFill>
            </a:endParaRPr>
          </a:p>
          <a:p>
            <a:pPr>
              <a:spcBef>
                <a:spcPts val="2400"/>
              </a:spcBef>
            </a:pPr>
            <a:r>
              <a:rPr lang="en-US" b="1" dirty="0"/>
              <a:t>Postdocs (2013 - 2020)</a:t>
            </a:r>
          </a:p>
          <a:p>
            <a:pPr lvl="1">
              <a:spcBef>
                <a:spcPts val="1800"/>
              </a:spcBef>
              <a:buFontTx/>
              <a:buChar char="-"/>
            </a:pPr>
            <a:r>
              <a:rPr lang="en-US" sz="3000" dirty="0">
                <a:solidFill>
                  <a:schemeClr val="bg1">
                    <a:lumMod val="75000"/>
                  </a:schemeClr>
                </a:solidFill>
              </a:rPr>
              <a:t>Neuroimaging in Psychiatry</a:t>
            </a:r>
          </a:p>
          <a:p>
            <a:pPr>
              <a:spcBef>
                <a:spcPts val="2400"/>
              </a:spcBef>
            </a:pPr>
            <a:r>
              <a:rPr lang="en-US" b="1" dirty="0"/>
              <a:t>Open Science (2020 – 2022+)</a:t>
            </a:r>
          </a:p>
          <a:p>
            <a:pPr lvl="1">
              <a:spcBef>
                <a:spcPts val="1800"/>
              </a:spcBef>
              <a:buFontTx/>
              <a:buChar char="-"/>
            </a:pPr>
            <a:r>
              <a:rPr lang="en-US" sz="3000" i="1" dirty="0">
                <a:solidFill>
                  <a:schemeClr val="bg1">
                    <a:lumMod val="75000"/>
                  </a:schemeClr>
                </a:solidFill>
              </a:rPr>
              <a:t>Community Engagement</a:t>
            </a:r>
          </a:p>
          <a:p>
            <a:pPr lvl="1">
              <a:spcBef>
                <a:spcPts val="1800"/>
              </a:spcBef>
              <a:buFontTx/>
              <a:buChar char="-"/>
            </a:pPr>
            <a:r>
              <a:rPr lang="en-US" sz="3000" i="1" dirty="0">
                <a:solidFill>
                  <a:schemeClr val="bg1">
                    <a:lumMod val="75000"/>
                  </a:schemeClr>
                </a:solidFill>
              </a:rPr>
              <a:t>#</a:t>
            </a:r>
            <a:r>
              <a:rPr lang="en-US" sz="3000" i="1" dirty="0" err="1">
                <a:solidFill>
                  <a:schemeClr val="bg1">
                    <a:lumMod val="75000"/>
                  </a:schemeClr>
                </a:solidFill>
              </a:rPr>
              <a:t>COVIDHaircut</a:t>
            </a:r>
            <a:endParaRPr lang="en-US" sz="3000" i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CF2C0F-5939-234A-8375-83598BEB7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461" y="3335244"/>
            <a:ext cx="2174278" cy="289903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BC8B7C-E25C-D84D-8661-61AF4800C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859" y="1778179"/>
            <a:ext cx="3028615" cy="221381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50E018-DF89-3748-A465-B89EDE07D8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" r="13334"/>
          <a:stretch/>
        </p:blipFill>
        <p:spPr>
          <a:xfrm>
            <a:off x="8495336" y="5736138"/>
            <a:ext cx="2360208" cy="265827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4189394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4597412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High Tower Text" panose="020F0502020204030204" pitchFamily="34" charset="0"/>
                <a:sym typeface="Helvetica Light"/>
              </a:rPr>
              <a:t>The narrative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FDDFEE7-F979-EE4A-85C9-876E467C9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640" y="2121408"/>
            <a:ext cx="7123289" cy="6710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i="1" dirty="0" err="1">
                <a:latin typeface="Avenir Book" panose="02000503020000020003" pitchFamily="2" charset="0"/>
              </a:rPr>
              <a:t>Reproducibilty</a:t>
            </a:r>
            <a:r>
              <a:rPr lang="en-US" sz="3000" i="1" dirty="0">
                <a:latin typeface="Avenir Book" panose="02000503020000020003" pitchFamily="2" charset="0"/>
              </a:rPr>
              <a:t> crisis has led to a massive shift in why and how we share data in science.</a:t>
            </a:r>
          </a:p>
          <a:p>
            <a:pPr marL="0" indent="0">
              <a:buNone/>
            </a:pPr>
            <a:r>
              <a:rPr lang="en-US" sz="3000" i="1" dirty="0"/>
              <a:t>Data sharing has enabled rapid response to global crises, improved robustness of research and supports Global Agenda for Sustainable Development.</a:t>
            </a:r>
          </a:p>
          <a:p>
            <a:pPr marL="0" indent="0">
              <a:buNone/>
            </a:pPr>
            <a:r>
              <a:rPr lang="en-US" sz="3000" i="1" dirty="0"/>
              <a:t>What can we learn from each other to build better open data communities?</a:t>
            </a:r>
            <a:endParaRPr lang="en-US" i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EBFF55-4125-A84D-A100-7F4C11A3355B}"/>
              </a:ext>
            </a:extLst>
          </p:cNvPr>
          <p:cNvGrpSpPr/>
          <p:nvPr/>
        </p:nvGrpSpPr>
        <p:grpSpPr>
          <a:xfrm>
            <a:off x="1893473" y="2283825"/>
            <a:ext cx="3328427" cy="1921688"/>
            <a:chOff x="9593943" y="2737398"/>
            <a:chExt cx="3328427" cy="192168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7BBA7F5-7C96-0546-BDA5-BAC8EB38C9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93943" y="2737398"/>
              <a:ext cx="3328427" cy="192168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AA67CD6-BEA6-9943-9301-042F0B34FC9E}"/>
                </a:ext>
              </a:extLst>
            </p:cNvPr>
            <p:cNvSpPr txBox="1"/>
            <p:nvPr/>
          </p:nvSpPr>
          <p:spPr>
            <a:xfrm>
              <a:off x="9922306" y="3347707"/>
              <a:ext cx="2600258" cy="379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r>
                <a:rPr kumimoji="0" lang="en-US" sz="1800" b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Light"/>
                </a:rPr>
                <a:t>What’s going on?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5C072F0-CC81-CC48-B5D4-1043021720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48" y="4075344"/>
            <a:ext cx="3256236" cy="434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98010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08115F3-BBA8-FA41-8A56-08F302BE3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714" y="2344680"/>
            <a:ext cx="4786062" cy="62713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DE86615-013D-5245-BB2B-42EA68671B0B}"/>
              </a:ext>
            </a:extLst>
          </p:cNvPr>
          <p:cNvSpPr/>
          <p:nvPr/>
        </p:nvSpPr>
        <p:spPr>
          <a:xfrm>
            <a:off x="6380940" y="2825414"/>
            <a:ext cx="62206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“A rule of thumb among biotechnology venture-capitalists is that half of published research cannot be replicated.”</a:t>
            </a:r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47D474-DEB6-634A-BB5E-9AF7F482B376}"/>
              </a:ext>
            </a:extLst>
          </p:cNvPr>
          <p:cNvSpPr/>
          <p:nvPr/>
        </p:nvSpPr>
        <p:spPr>
          <a:xfrm>
            <a:off x="6629004" y="7455862"/>
            <a:ext cx="62157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0" indent="-304800" algn="l"/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”How science goes wrong” (2013). </a:t>
            </a:r>
            <a:r>
              <a:rPr lang="en-GB" sz="2000" i="1" dirty="0">
                <a:solidFill>
                  <a:schemeClr val="bg1">
                    <a:lumMod val="95000"/>
                  </a:schemeClr>
                </a:solidFill>
              </a:rPr>
              <a:t>The Economist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F32CE0-124C-D247-A02B-5B10D5589969}"/>
              </a:ext>
            </a:extLst>
          </p:cNvPr>
          <p:cNvSpPr txBox="1"/>
          <p:nvPr/>
        </p:nvSpPr>
        <p:spPr>
          <a:xfrm>
            <a:off x="802228" y="752172"/>
            <a:ext cx="7125349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 err="1">
                <a:solidFill>
                  <a:schemeClr val="bg1">
                    <a:lumMod val="95000"/>
                  </a:schemeClr>
                </a:solidFill>
                <a:latin typeface="+mj-lt"/>
                <a:cs typeface="High Tower Text" panose="020F0502020204030204" pitchFamily="34" charset="0"/>
              </a:rPr>
              <a:t>Reproducibilty</a:t>
            </a:r>
            <a:r>
              <a:rPr lang="en-US" sz="6000" b="1" dirty="0">
                <a:solidFill>
                  <a:schemeClr val="bg1">
                    <a:lumMod val="95000"/>
                  </a:schemeClr>
                </a:solidFill>
                <a:latin typeface="+mj-lt"/>
                <a:cs typeface="High Tower Text" panose="020F0502020204030204" pitchFamily="34" charset="0"/>
              </a:rPr>
              <a:t> crisis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9388DA-22A8-9745-8FBA-751D838769E4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Shape 23">
            <a:extLst>
              <a:ext uri="{FF2B5EF4-FFF2-40B4-BE49-F238E27FC236}">
                <a16:creationId xmlns:a16="http://schemas.microsoft.com/office/drawing/2014/main" id="{97CC84B8-1635-6742-80E3-2F36887C0AA6}"/>
              </a:ext>
            </a:extLst>
          </p:cNvPr>
          <p:cNvSpPr txBox="1">
            <a:spLocks/>
          </p:cNvSpPr>
          <p:nvPr/>
        </p:nvSpPr>
        <p:spPr>
          <a:xfrm>
            <a:off x="226614" y="9155815"/>
            <a:ext cx="12136442" cy="34881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/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cassandra.gouldvanpraag@psych.ox.ac.uk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 |   @</a:t>
            </a:r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cassgvp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venir Light" panose="020B0402020203020204" pitchFamily="34" charset="77"/>
              </a:rPr>
              <a:t>   |  Our Networks September 2020 |   10.5281/zenodo.4021622 CC-BY 4.0</a:t>
            </a:r>
          </a:p>
        </p:txBody>
      </p:sp>
    </p:spTree>
    <p:extLst>
      <p:ext uri="{BB962C8B-B14F-4D97-AF65-F5344CB8AC3E}">
        <p14:creationId xmlns:p14="http://schemas.microsoft.com/office/powerpoint/2010/main" val="287053512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E083B3F-04EF-FA47-8B6E-9ECD89342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762" y="2361884"/>
            <a:ext cx="4340091" cy="609631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3D9ABA9-2D87-8C47-A976-29EC1D8AE4C9}"/>
              </a:ext>
            </a:extLst>
          </p:cNvPr>
          <p:cNvSpPr/>
          <p:nvPr/>
        </p:nvSpPr>
        <p:spPr>
          <a:xfrm>
            <a:off x="6629005" y="7455862"/>
            <a:ext cx="62157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1" algn="l"/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”Irreproducibility: A $28B Year Problem with some Tangible Solutions” (2015). </a:t>
            </a:r>
            <a:r>
              <a:rPr lang="en-GB" sz="2000" i="1" dirty="0">
                <a:solidFill>
                  <a:schemeClr val="bg1">
                    <a:lumMod val="95000"/>
                  </a:schemeClr>
                </a:solidFill>
              </a:rPr>
              <a:t>Genetic Engineering and Biotechnology News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E21B0FA-46C4-7641-B428-F3433103B06C}"/>
              </a:ext>
            </a:extLst>
          </p:cNvPr>
          <p:cNvSpPr/>
          <p:nvPr/>
        </p:nvSpPr>
        <p:spPr>
          <a:xfrm>
            <a:off x="6342361" y="2677987"/>
            <a:ext cx="65024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“By now, most scientists are familiar with the global and enormously expensive problem of irreproducible biomedical research.”</a:t>
            </a:r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A6D38-B814-ED4B-BC5A-3704220BE673}"/>
              </a:ext>
            </a:extLst>
          </p:cNvPr>
          <p:cNvSpPr txBox="1"/>
          <p:nvPr/>
        </p:nvSpPr>
        <p:spPr>
          <a:xfrm>
            <a:off x="802228" y="752172"/>
            <a:ext cx="7125349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 err="1">
                <a:solidFill>
                  <a:schemeClr val="bg1">
                    <a:lumMod val="95000"/>
                  </a:schemeClr>
                </a:solidFill>
                <a:latin typeface="+mj-lt"/>
                <a:cs typeface="High Tower Text" panose="020F0502020204030204" pitchFamily="34" charset="0"/>
              </a:rPr>
              <a:t>Reproducibilty</a:t>
            </a:r>
            <a:r>
              <a:rPr lang="en-US" sz="6000" b="1" dirty="0">
                <a:solidFill>
                  <a:schemeClr val="bg1">
                    <a:lumMod val="95000"/>
                  </a:schemeClr>
                </a:solidFill>
                <a:latin typeface="+mj-lt"/>
                <a:cs typeface="High Tower Text" panose="020F0502020204030204" pitchFamily="34" charset="0"/>
              </a:rPr>
              <a:t> crisis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83734C-0CAB-134C-9AE9-67D27082C579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33502218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180043F-1C42-094E-8228-F224BC521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337" y="2262188"/>
            <a:ext cx="4341813" cy="64506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5056AD-A4CC-D746-B548-DF62978EF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563" y="2895599"/>
            <a:ext cx="5787241" cy="49053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2FC2EA3-2BC9-CB42-91FF-56665115E593}"/>
              </a:ext>
            </a:extLst>
          </p:cNvPr>
          <p:cNvSpPr/>
          <p:nvPr/>
        </p:nvSpPr>
        <p:spPr>
          <a:xfrm>
            <a:off x="3638162" y="8312772"/>
            <a:ext cx="3300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1" algn="l"/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Baker (2016) </a:t>
            </a:r>
            <a:r>
              <a:rPr lang="en-GB" sz="2000" i="1" dirty="0">
                <a:solidFill>
                  <a:schemeClr val="bg1">
                    <a:lumMod val="95000"/>
                  </a:schemeClr>
                </a:solidFill>
              </a:rPr>
              <a:t>Nature News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074D46-E648-D045-B489-260721767C6C}"/>
              </a:ext>
            </a:extLst>
          </p:cNvPr>
          <p:cNvSpPr txBox="1"/>
          <p:nvPr/>
        </p:nvSpPr>
        <p:spPr>
          <a:xfrm>
            <a:off x="802228" y="752172"/>
            <a:ext cx="7125349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 err="1">
                <a:solidFill>
                  <a:schemeClr val="bg1">
                    <a:lumMod val="95000"/>
                  </a:schemeClr>
                </a:solidFill>
                <a:latin typeface="+mj-lt"/>
                <a:cs typeface="High Tower Text" panose="020F0502020204030204" pitchFamily="34" charset="0"/>
              </a:rPr>
              <a:t>Reproducibilty</a:t>
            </a:r>
            <a:r>
              <a:rPr lang="en-US" sz="6000" b="1" dirty="0">
                <a:solidFill>
                  <a:schemeClr val="bg1">
                    <a:lumMod val="95000"/>
                  </a:schemeClr>
                </a:solidFill>
                <a:latin typeface="+mj-lt"/>
                <a:cs typeface="High Tower Text" panose="020F0502020204030204" pitchFamily="34" charset="0"/>
              </a:rPr>
              <a:t> crisis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4471D76-8427-A94D-82A7-2FE159366A23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09610525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5027017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Open Science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2B4F4A54-223E-2C4F-8F8E-01AD23D270B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86988" y="5608323"/>
            <a:ext cx="2896803" cy="21400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7ECC56F-B461-6741-855B-16764C465B7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006676" y="5608325"/>
            <a:ext cx="2896803" cy="21400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7FFF5E-6F13-3243-9B0B-B1DB0CCF9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238" y="2212453"/>
            <a:ext cx="10503382" cy="59081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1E1C559-E324-074D-93D9-CD1B42D0D5F8}"/>
              </a:ext>
            </a:extLst>
          </p:cNvPr>
          <p:cNvSpPr/>
          <p:nvPr/>
        </p:nvSpPr>
        <p:spPr>
          <a:xfrm>
            <a:off x="5186364" y="8154855"/>
            <a:ext cx="68586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15" indent="-304815" algn="r"/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Young European Research Universities Network (2018)</a:t>
            </a:r>
            <a:endParaRPr lang="en-GB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78768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5027017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Open Science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2B4F4A54-223E-2C4F-8F8E-01AD23D270B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86988" y="5608323"/>
            <a:ext cx="2896803" cy="21400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7ECC56F-B461-6741-855B-16764C465B7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006676" y="5608325"/>
            <a:ext cx="2896803" cy="21400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7FFF5E-6F13-3243-9B0B-B1DB0CCF9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238" y="2212453"/>
            <a:ext cx="10503382" cy="59081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1E1C559-E324-074D-93D9-CD1B42D0D5F8}"/>
              </a:ext>
            </a:extLst>
          </p:cNvPr>
          <p:cNvSpPr/>
          <p:nvPr/>
        </p:nvSpPr>
        <p:spPr>
          <a:xfrm>
            <a:off x="5186364" y="8154855"/>
            <a:ext cx="68586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15" indent="-304815" algn="r"/>
            <a:r>
              <a:rPr lang="en-GB" sz="2000" dirty="0">
                <a:solidFill>
                  <a:schemeClr val="bg1">
                    <a:lumMod val="95000"/>
                  </a:schemeClr>
                </a:solidFill>
              </a:rPr>
              <a:t>Young European Research Universities Network (2018)</a:t>
            </a:r>
            <a:endParaRPr lang="en-GB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05EFF76-3C95-C044-9DA1-88C7763CA9CD}"/>
              </a:ext>
            </a:extLst>
          </p:cNvPr>
          <p:cNvSpPr/>
          <p:nvPr/>
        </p:nvSpPr>
        <p:spPr>
          <a:xfrm>
            <a:off x="9308592" y="4005072"/>
            <a:ext cx="1554480" cy="694944"/>
          </a:xfrm>
          <a:prstGeom prst="ellipse">
            <a:avLst/>
          </a:prstGeom>
          <a:noFill/>
          <a:ln w="38100" cap="flat">
            <a:solidFill>
              <a:srgbClr val="00206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A6FE7A7-6029-D841-87DE-0CB655667FF3}"/>
              </a:ext>
            </a:extLst>
          </p:cNvPr>
          <p:cNvSpPr/>
          <p:nvPr/>
        </p:nvSpPr>
        <p:spPr>
          <a:xfrm>
            <a:off x="3438106" y="5821680"/>
            <a:ext cx="1901990" cy="981456"/>
          </a:xfrm>
          <a:prstGeom prst="ellipse">
            <a:avLst/>
          </a:prstGeom>
          <a:noFill/>
          <a:ln w="38100" cap="flat">
            <a:solidFill>
              <a:srgbClr val="00206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85859743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62493B-20A2-584F-9743-6671D2745DB2}"/>
              </a:ext>
            </a:extLst>
          </p:cNvPr>
          <p:cNvSpPr txBox="1"/>
          <p:nvPr/>
        </p:nvSpPr>
        <p:spPr>
          <a:xfrm>
            <a:off x="802228" y="752172"/>
            <a:ext cx="361637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sz="6000" b="1" dirty="0">
                <a:solidFill>
                  <a:schemeClr val="bg1"/>
                </a:solidFill>
                <a:latin typeface="+mj-lt"/>
                <a:cs typeface="High Tower Text" panose="020F0502020204030204" pitchFamily="34" charset="0"/>
              </a:rPr>
              <a:t>FAIR Data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498E40-3FC5-0D43-8486-1AA970B0A12F}"/>
              </a:ext>
            </a:extLst>
          </p:cNvPr>
          <p:cNvCxnSpPr>
            <a:cxnSpLocks/>
          </p:cNvCxnSpPr>
          <p:nvPr/>
        </p:nvCxnSpPr>
        <p:spPr>
          <a:xfrm>
            <a:off x="557217" y="687188"/>
            <a:ext cx="0" cy="1148058"/>
          </a:xfrm>
          <a:prstGeom prst="line">
            <a:avLst/>
          </a:prstGeom>
          <a:noFill/>
          <a:ln w="5715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C7985349-261E-A746-9D34-EC1CA4B17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099" y="5954447"/>
            <a:ext cx="3038945" cy="23551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5C196CA-9644-E84B-B30F-4E651EBBC8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981" y="3162740"/>
            <a:ext cx="5899863" cy="34281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773D6B5-0875-EB44-A3B2-D1C0BE00681C}"/>
              </a:ext>
            </a:extLst>
          </p:cNvPr>
          <p:cNvSpPr/>
          <p:nvPr/>
        </p:nvSpPr>
        <p:spPr>
          <a:xfrm>
            <a:off x="7398100" y="3723944"/>
            <a:ext cx="4321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Book" panose="02000503020000020003" pitchFamily="2" charset="0"/>
              </a:rPr>
              <a:t>How to make sure your shared data has value</a:t>
            </a:r>
          </a:p>
          <a:p>
            <a:endParaRPr lang="en-US" sz="12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367728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{15648772-7A64-BE44-89D4-A292F3594E91}tf10001062</Template>
  <TotalTime>5697</TotalTime>
  <Words>541</Words>
  <Application>Microsoft Macintosh PowerPoint</Application>
  <PresentationFormat>Custom</PresentationFormat>
  <Paragraphs>76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Avenir Book</vt:lpstr>
      <vt:lpstr>Avenir Light</vt:lpstr>
      <vt:lpstr>Helvetica Light</vt:lpstr>
      <vt:lpstr>Helvetica Neue</vt:lpstr>
      <vt:lpstr>White</vt:lpstr>
      <vt:lpstr>    Open Data and Collaboration in 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Cassandra Gould Van Praag</cp:lastModifiedBy>
  <cp:revision>149</cp:revision>
  <cp:lastPrinted>2020-01-20T17:56:19Z</cp:lastPrinted>
  <dcterms:modified xsi:type="dcterms:W3CDTF">2020-09-10T00:13:49Z</dcterms:modified>
</cp:coreProperties>
</file>