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sldIdLst>
    <p:sldId id="815" r:id="rId5"/>
    <p:sldId id="862" r:id="rId6"/>
    <p:sldId id="836" r:id="rId7"/>
    <p:sldId id="863" r:id="rId8"/>
    <p:sldId id="864" r:id="rId9"/>
    <p:sldId id="837" r:id="rId10"/>
    <p:sldId id="846" r:id="rId11"/>
    <p:sldId id="867" r:id="rId12"/>
    <p:sldId id="868" r:id="rId13"/>
    <p:sldId id="869" r:id="rId14"/>
    <p:sldId id="870" r:id="rId15"/>
    <p:sldId id="865" r:id="rId16"/>
    <p:sldId id="866" r:id="rId17"/>
    <p:sldId id="839" r:id="rId18"/>
    <p:sldId id="871" r:id="rId19"/>
    <p:sldId id="859" r:id="rId20"/>
  </p:sldIdLst>
  <p:sldSz cx="9144000" cy="5143500" type="screen16x9"/>
  <p:notesSz cx="6805613" cy="9944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43B75A66-9E91-4DD9-B746-828A96ED2253}">
          <p14:sldIdLst>
            <p14:sldId id="815"/>
            <p14:sldId id="862"/>
            <p14:sldId id="836"/>
            <p14:sldId id="863"/>
            <p14:sldId id="864"/>
            <p14:sldId id="837"/>
            <p14:sldId id="846"/>
            <p14:sldId id="867"/>
            <p14:sldId id="868"/>
            <p14:sldId id="869"/>
            <p14:sldId id="870"/>
            <p14:sldId id="865"/>
            <p14:sldId id="866"/>
            <p14:sldId id="839"/>
            <p14:sldId id="871"/>
            <p14:sldId id="8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B1600F"/>
    <a:srgbClr val="404040"/>
    <a:srgbClr val="1C1C1C"/>
    <a:srgbClr val="DEDEDE"/>
    <a:srgbClr val="66FFCC"/>
    <a:srgbClr val="3DF5A2"/>
    <a:srgbClr val="00FFFF"/>
    <a:srgbClr val="00FF4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93" autoAdjust="0"/>
    <p:restoredTop sz="89659" autoAdjust="0"/>
  </p:normalViewPr>
  <p:slideViewPr>
    <p:cSldViewPr snapToGrid="0">
      <p:cViewPr varScale="1">
        <p:scale>
          <a:sx n="97" d="100"/>
          <a:sy n="97" d="100"/>
        </p:scale>
        <p:origin x="758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4014" y="102"/>
      </p:cViewPr>
      <p:guideLst/>
    </p:cSldViewPr>
  </p:notesViewPr>
  <p:gridSpacing cx="719999" cy="719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4235226-B145-4E10-983B-1CC3FFD77C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FC5A7-8C8B-4687-B28B-5BF9AEB6A4D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E418932-800F-49B7-9B85-80D8118CABFE}" type="datetimeFigureOut">
              <a:rPr lang="en-GB"/>
              <a:pPr>
                <a:defRPr/>
              </a:pPr>
              <a:t>23/08/2020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6F1F158-007E-427F-8465-C2613159418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4E36E06-D37F-4889-B95F-01BE44729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15012-0BDA-4DFA-8088-A120A094BDD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E7443-C6D5-424B-AFA3-DE5D710955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0FE0A2-34EE-413D-B87D-BE548BE2D9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029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965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677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248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7314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2032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92876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3876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p slid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3560" cy="57151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Slidedeck</a:t>
            </a:r>
            <a:r>
              <a:rPr lang="en-US" dirty="0"/>
              <a:t>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35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3458B68-B602-4B1E-8CDB-6CDDA6530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416704"/>
            <a:ext cx="2174239" cy="953238"/>
          </a:xfrm>
          <a:prstGeom prst="rect">
            <a:avLst/>
          </a:prstGeom>
        </p:spPr>
      </p:pic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E7E58FB9-FEF2-4FAA-AB76-18AB01605D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3720363"/>
            <a:ext cx="4353560" cy="454025"/>
          </a:xfrm>
        </p:spPr>
        <p:txBody>
          <a:bodyPr/>
          <a:lstStyle>
            <a:lvl1pPr marL="0" indent="0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880E1784-6502-40DF-8151-F6A3B84DF5A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75648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image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3F70B52-F7B4-4FC4-9472-3F73A12A49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682940"/>
            <a:ext cx="3920400" cy="3660460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tx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1EFE4AFE-B570-485B-8926-6A4990AFE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1374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bullets, image (Dark) (Al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791076" y="683054"/>
            <a:ext cx="392112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682940"/>
            <a:ext cx="3921125" cy="545115"/>
          </a:xfr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57E95CB-6286-4E8D-8ABC-6A9BD85351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9" name="Text Placeholder 25">
            <a:extLst>
              <a:ext uri="{FF2B5EF4-FFF2-40B4-BE49-F238E27FC236}">
                <a16:creationId xmlns:a16="http://schemas.microsoft.com/office/drawing/2014/main" id="{FA79611A-8145-4287-999D-C17E624B80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1075" y="1294731"/>
            <a:ext cx="3921125" cy="304866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4 to 6 bullet 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609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  <p15:guide id="7" pos="27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bullets, image (Light) (Al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791076" y="683054"/>
            <a:ext cx="392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682940"/>
            <a:ext cx="3921125" cy="545115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E39823-F30B-468B-8008-58BE474301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1076" y="1294731"/>
            <a:ext cx="3921124" cy="3048668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bg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57E95CB-6286-4E8D-8ABC-6A9BD85351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00203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pos="27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image (Dark) (Al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1BA11250-F612-4164-9C20-CAEEC9CF7F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91076" y="682940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6DCB931-AF3E-493E-BBC5-0ACD78686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3268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2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image (Al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3F70B52-F7B4-4FC4-9472-3F73A12A49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7900" y="682940"/>
            <a:ext cx="3920400" cy="3660460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tx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819D4C3-6603-43E5-90D7-20E616ECF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41130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pos="27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5299B8-75C7-4CEB-9D2A-D2DB0A44F4D4}"/>
              </a:ext>
            </a:extLst>
          </p:cNvPr>
          <p:cNvCxnSpPr>
            <a:cxnSpLocks/>
          </p:cNvCxnSpPr>
          <p:nvPr userDrawn="1"/>
        </p:nvCxnSpPr>
        <p:spPr>
          <a:xfrm>
            <a:off x="1079500" y="3123886"/>
            <a:ext cx="3034585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3DD6AC7-34D2-4DCA-AEEA-3FFE241C7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9500" y="992188"/>
            <a:ext cx="3060700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DDC7B71-8338-4886-9324-FE10798586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3801" y="992188"/>
            <a:ext cx="3060699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0D6B7F-4D7A-4A69-8F7D-C94B97D75491}"/>
              </a:ext>
            </a:extLst>
          </p:cNvPr>
          <p:cNvCxnSpPr>
            <a:cxnSpLocks/>
          </p:cNvCxnSpPr>
          <p:nvPr userDrawn="1"/>
        </p:nvCxnSpPr>
        <p:spPr>
          <a:xfrm>
            <a:off x="5003803" y="3123886"/>
            <a:ext cx="30607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E9D6D81-F605-4611-878D-235C279E4A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500" y="3154366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7EC6CF01-8567-4E9F-AA45-61AA44F6B9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2" y="3154365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79347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 userDrawn="1">
          <p15:clr>
            <a:srgbClr val="FBAE40"/>
          </p15:clr>
        </p15:guide>
        <p15:guide id="7" pos="680" userDrawn="1">
          <p15:clr>
            <a:srgbClr val="FBAE40"/>
          </p15:clr>
        </p15:guide>
        <p15:guide id="8" pos="3152" userDrawn="1">
          <p15:clr>
            <a:srgbClr val="FBAE40"/>
          </p15:clr>
        </p15:guide>
        <p15:guide id="9" pos="508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AB5B7F-65EB-40B3-8ADF-96F4B0AC0201}"/>
              </a:ext>
            </a:extLst>
          </p:cNvPr>
          <p:cNvCxnSpPr>
            <a:cxnSpLocks/>
          </p:cNvCxnSpPr>
          <p:nvPr userDrawn="1"/>
        </p:nvCxnSpPr>
        <p:spPr>
          <a:xfrm>
            <a:off x="1079500" y="3123886"/>
            <a:ext cx="303458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D68D267A-F5EA-4642-8DED-8C076DFFD0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9500" y="992188"/>
            <a:ext cx="3060700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4ECC00A9-083C-4789-9FCC-AB8D7284A6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3801" y="992188"/>
            <a:ext cx="3060699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B7EF0F4-6140-4CA6-AC02-2ADC1F1CA43D}"/>
              </a:ext>
            </a:extLst>
          </p:cNvPr>
          <p:cNvCxnSpPr>
            <a:cxnSpLocks/>
          </p:cNvCxnSpPr>
          <p:nvPr userDrawn="1"/>
        </p:nvCxnSpPr>
        <p:spPr>
          <a:xfrm>
            <a:off x="5003803" y="3123886"/>
            <a:ext cx="30607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80CF1839-676C-46B5-A599-21AA96E532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500" y="3154366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0A1946A-052F-4EDE-BDC4-BAB850806D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2" y="3154365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435338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EC9224A-09C5-42AB-BE72-2D01A39D18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1525" y="3160713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23FD6B0-E4D1-480A-8912-97C55DB2C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2200" y="3160713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3132603"/>
            <a:ext cx="251936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0" y="1254440"/>
            <a:ext cx="2519363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F6DC436-4D86-413D-BBB3-A15CE4285A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20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337A4C9-22E2-49AC-B029-CC29936ED3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2200" y="1254442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3312000" y="3124983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2A627-4CB8-4EF2-85D8-B14D75F9C353}"/>
              </a:ext>
            </a:extLst>
          </p:cNvPr>
          <p:cNvCxnSpPr>
            <a:cxnSpLocks/>
          </p:cNvCxnSpPr>
          <p:nvPr userDrawn="1"/>
        </p:nvCxnSpPr>
        <p:spPr>
          <a:xfrm>
            <a:off x="6192200" y="3124983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B5972E1-EF4A-4234-99B1-AF32BAA9EA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850" y="3161758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15935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 userDrawn="1">
          <p15:clr>
            <a:srgbClr val="FBAE40"/>
          </p15:clr>
        </p15:guide>
        <p15:guide id="8" pos="3674" userDrawn="1">
          <p15:clr>
            <a:srgbClr val="FBAE40"/>
          </p15:clr>
        </p15:guide>
        <p15:guide id="9" pos="3901" userDrawn="1">
          <p15:clr>
            <a:srgbClr val="FBAE40"/>
          </p15:clr>
        </p15:guide>
        <p15:guide id="10" pos="2086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C9863077-8CC3-4BBF-B430-3855EC0D66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1525" y="3160713"/>
            <a:ext cx="2520950" cy="701302"/>
          </a:xfrm>
        </p:spPr>
        <p:txBody>
          <a:bodyPr/>
          <a:lstStyle>
            <a:lvl1pPr marL="288000" indent="-288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A455E2B-2D9B-44D5-AF1B-E5C2833F6E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2200" y="3160713"/>
            <a:ext cx="2520950" cy="701301"/>
          </a:xfrm>
        </p:spPr>
        <p:txBody>
          <a:bodyPr/>
          <a:lstStyle>
            <a:lvl1pPr marL="288000" indent="-288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5" name="Title 7">
            <a:extLst>
              <a:ext uri="{FF2B5EF4-FFF2-40B4-BE49-F238E27FC236}">
                <a16:creationId xmlns:a16="http://schemas.microsoft.com/office/drawing/2014/main" id="{40A893CA-5C26-4EC6-BAD0-71AE648588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3160713"/>
            <a:ext cx="2520000" cy="701304"/>
          </a:xfrm>
        </p:spPr>
        <p:txBody>
          <a:bodyPr/>
          <a:lstStyle>
            <a:lvl1pPr marL="288000" indent="-288000">
              <a:lnSpc>
                <a:spcPct val="100000"/>
              </a:lnSpc>
              <a:spcAft>
                <a:spcPts val="500"/>
              </a:spcAft>
              <a:buFontTx/>
              <a:buChar char="–"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71527B-53ED-44E4-B84A-A9BF95EDB67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13260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BB69E7F7-A753-4EE6-A6F6-2E1E773084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C756934B-E4E0-4141-9A7B-4932B5A304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20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9E943CD3-34B8-45E5-AFBD-CA8813D4B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2200" y="1254442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356D04E-96CE-42C6-8797-23AC35DCD5B2}"/>
              </a:ext>
            </a:extLst>
          </p:cNvPr>
          <p:cNvCxnSpPr>
            <a:cxnSpLocks/>
          </p:cNvCxnSpPr>
          <p:nvPr userDrawn="1"/>
        </p:nvCxnSpPr>
        <p:spPr>
          <a:xfrm>
            <a:off x="3312000" y="312498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5CABF2-DF5C-477C-A26C-AC42B4516332}"/>
              </a:ext>
            </a:extLst>
          </p:cNvPr>
          <p:cNvCxnSpPr>
            <a:cxnSpLocks/>
          </p:cNvCxnSpPr>
          <p:nvPr userDrawn="1"/>
        </p:nvCxnSpPr>
        <p:spPr>
          <a:xfrm>
            <a:off x="6192200" y="312498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589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 userDrawn="1">
          <p15:clr>
            <a:srgbClr val="FBAE40"/>
          </p15:clr>
        </p15:guide>
        <p15:guide id="7" pos="2086" userDrawn="1">
          <p15:clr>
            <a:srgbClr val="FBAE40"/>
          </p15:clr>
        </p15:guide>
        <p15:guide id="8" pos="3674" userDrawn="1">
          <p15:clr>
            <a:srgbClr val="FBAE40"/>
          </p15:clr>
        </p15:guide>
        <p15:guide id="9" pos="3901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box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5299B8-75C7-4CEB-9D2A-D2DB0A44F4D4}"/>
              </a:ext>
            </a:extLst>
          </p:cNvPr>
          <p:cNvCxnSpPr>
            <a:cxnSpLocks/>
          </p:cNvCxnSpPr>
          <p:nvPr userDrawn="1"/>
        </p:nvCxnSpPr>
        <p:spPr>
          <a:xfrm>
            <a:off x="1079498" y="1606370"/>
            <a:ext cx="3034585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0D6B7F-4D7A-4A69-8F7D-C94B97D75491}"/>
              </a:ext>
            </a:extLst>
          </p:cNvPr>
          <p:cNvCxnSpPr>
            <a:cxnSpLocks/>
          </p:cNvCxnSpPr>
          <p:nvPr userDrawn="1"/>
        </p:nvCxnSpPr>
        <p:spPr>
          <a:xfrm>
            <a:off x="5003801" y="1606370"/>
            <a:ext cx="30607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E9D6D81-F605-4611-878D-235C279E4A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498" y="1636850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7EC6CF01-8567-4E9F-AA45-61AA44F6B9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0" y="1636849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627973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p slide (Light)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3560" cy="571512"/>
          </a:xfrm>
        </p:spPr>
        <p:txBody>
          <a:bodyPr/>
          <a:lstStyle>
            <a:lvl1pPr>
              <a:lnSpc>
                <a:spcPct val="100000"/>
              </a:lnSpc>
              <a:defRPr sz="3400" b="1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Slidedeck</a:t>
            </a:r>
            <a:r>
              <a:rPr lang="en-US" dirty="0"/>
              <a:t> title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BD8555-5574-479C-8AEF-5074012734A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insert picture. Don’t change slide background colour on this layout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35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3458B68-B602-4B1E-8CDB-6CDDA6530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416704"/>
            <a:ext cx="2174240" cy="953238"/>
          </a:xfrm>
          <a:prstGeom prst="rect">
            <a:avLst/>
          </a:prstGeom>
        </p:spPr>
      </p:pic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E7E58FB9-FEF2-4FAA-AB76-18AB01605D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3720363"/>
            <a:ext cx="4353560" cy="454025"/>
          </a:xfrm>
        </p:spPr>
        <p:txBody>
          <a:bodyPr/>
          <a:lstStyle>
            <a:lvl1pPr marL="0" indent="0">
              <a:buNone/>
              <a:defRPr sz="2800" b="0"/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385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box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4C0798-3A00-4D85-AA21-D37CEDB1FA2D}"/>
              </a:ext>
            </a:extLst>
          </p:cNvPr>
          <p:cNvCxnSpPr>
            <a:cxnSpLocks/>
          </p:cNvCxnSpPr>
          <p:nvPr userDrawn="1"/>
        </p:nvCxnSpPr>
        <p:spPr>
          <a:xfrm>
            <a:off x="1079498" y="1606370"/>
            <a:ext cx="303458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6CB00C7-989B-45C7-AA4C-E065DBEAFA1C}"/>
              </a:ext>
            </a:extLst>
          </p:cNvPr>
          <p:cNvCxnSpPr>
            <a:cxnSpLocks/>
          </p:cNvCxnSpPr>
          <p:nvPr userDrawn="1"/>
        </p:nvCxnSpPr>
        <p:spPr>
          <a:xfrm>
            <a:off x="5003801" y="1606370"/>
            <a:ext cx="30607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48DA490F-DDDB-45E4-BA8E-6EAC2B08F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498" y="1636850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598B511-DCBF-4838-9F07-F0BAEBE4EA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0" y="1636849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00336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box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EC9224A-09C5-42AB-BE72-2D01A39D18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0575" y="1539436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23FD6B0-E4D1-480A-8912-97C55DB2C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1250" y="1539436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0850" y="1511326"/>
            <a:ext cx="251936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3311050" y="1503706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2A627-4CB8-4EF2-85D8-B14D75F9C353}"/>
              </a:ext>
            </a:extLst>
          </p:cNvPr>
          <p:cNvCxnSpPr>
            <a:cxnSpLocks/>
          </p:cNvCxnSpPr>
          <p:nvPr userDrawn="1"/>
        </p:nvCxnSpPr>
        <p:spPr>
          <a:xfrm>
            <a:off x="6191250" y="1503706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B5972E1-EF4A-4234-99B1-AF32BAA9EA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9900" y="1540481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245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>
          <p15:clr>
            <a:srgbClr val="FBAE40"/>
          </p15:clr>
        </p15:guide>
        <p15:guide id="8" pos="3674">
          <p15:clr>
            <a:srgbClr val="FBAE40"/>
          </p15:clr>
        </p15:guide>
        <p15:guide id="9" pos="3901">
          <p15:clr>
            <a:srgbClr val="FBAE40"/>
          </p15:clr>
        </p15:guide>
        <p15:guide id="10" pos="208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box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D9026A22-B87C-46F8-B2F4-6A0F11F9AF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0575" y="1539436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911C50-0DDD-4A01-9B6D-DC79062CAB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1250" y="1539436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FD4059-1CEA-431F-9737-E09AE1FE1EB5}"/>
              </a:ext>
            </a:extLst>
          </p:cNvPr>
          <p:cNvCxnSpPr>
            <a:cxnSpLocks/>
          </p:cNvCxnSpPr>
          <p:nvPr userDrawn="1"/>
        </p:nvCxnSpPr>
        <p:spPr>
          <a:xfrm>
            <a:off x="430850" y="1511326"/>
            <a:ext cx="25193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C88001-0B7A-4142-B613-954FB5D1A6C1}"/>
              </a:ext>
            </a:extLst>
          </p:cNvPr>
          <p:cNvCxnSpPr>
            <a:cxnSpLocks/>
          </p:cNvCxnSpPr>
          <p:nvPr userDrawn="1"/>
        </p:nvCxnSpPr>
        <p:spPr>
          <a:xfrm>
            <a:off x="3311050" y="1503706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A71E79-A98D-4A0F-8EA8-7B9B1469E422}"/>
              </a:ext>
            </a:extLst>
          </p:cNvPr>
          <p:cNvCxnSpPr>
            <a:cxnSpLocks/>
          </p:cNvCxnSpPr>
          <p:nvPr userDrawn="1"/>
        </p:nvCxnSpPr>
        <p:spPr>
          <a:xfrm>
            <a:off x="6191250" y="1503706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F94767EF-D844-43F5-980B-C5081407A3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9900" y="1540481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020719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>
          <p15:clr>
            <a:srgbClr val="FBAE40"/>
          </p15:clr>
        </p15:guide>
        <p15:guide id="7" pos="2086">
          <p15:clr>
            <a:srgbClr val="FBAE40"/>
          </p15:clr>
        </p15:guide>
        <p15:guide id="8" pos="3674">
          <p15:clr>
            <a:srgbClr val="FBAE40"/>
          </p15:clr>
        </p15:guide>
        <p15:guide id="9" pos="390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3471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3471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34709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34710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5010147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48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34709" y="4203347"/>
            <a:ext cx="2299138" cy="322707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0147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823412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 userDrawn="1">
          <p15:clr>
            <a:srgbClr val="FBAE40"/>
          </p15:clr>
        </p15:guide>
        <p15:guide id="7" orient="horz" pos="1620" userDrawn="1">
          <p15:clr>
            <a:srgbClr val="FBAE40"/>
          </p15:clr>
        </p15:guide>
        <p15:guide id="8" pos="3152" userDrawn="1">
          <p15:clr>
            <a:srgbClr val="FBAE40"/>
          </p15:clr>
        </p15:guide>
        <p15:guide id="9" pos="1156" userDrawn="1">
          <p15:clr>
            <a:srgbClr val="FBAE40"/>
          </p15:clr>
        </p15:guide>
        <p15:guide id="10" pos="4604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1062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41063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41062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062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5010150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1062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0150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262381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156" userDrawn="1">
          <p15:clr>
            <a:srgbClr val="FBAE40"/>
          </p15:clr>
        </p15:guide>
        <p15:guide id="7" orient="horz" pos="1620" userDrawn="1">
          <p15:clr>
            <a:srgbClr val="FBAE40"/>
          </p15:clr>
        </p15:guide>
        <p15:guide id="8" pos="2608" userDrawn="1">
          <p15:clr>
            <a:srgbClr val="FBAE40"/>
          </p15:clr>
        </p15:guide>
        <p15:guide id="9" pos="3152" userDrawn="1">
          <p15:clr>
            <a:srgbClr val="FBAE40"/>
          </p15:clr>
        </p15:guide>
        <p15:guide id="10" pos="4604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(Dark) (Al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3471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3471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34709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34710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34709" y="4203347"/>
            <a:ext cx="2299138" cy="322707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897341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3152">
          <p15:clr>
            <a:srgbClr val="FBAE40"/>
          </p15:clr>
        </p15:guide>
        <p15:guide id="9" pos="1156">
          <p15:clr>
            <a:srgbClr val="FBAE40"/>
          </p15:clr>
        </p15:guide>
        <p15:guide id="10" pos="460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(Light) (Al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1062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41063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41062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062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1062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29239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156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608">
          <p15:clr>
            <a:srgbClr val="FBAE40"/>
          </p15:clr>
        </p15:guide>
        <p15:guide id="9" pos="3152">
          <p15:clr>
            <a:srgbClr val="FBAE40"/>
          </p15:clr>
        </p15:guide>
        <p15:guide id="10" pos="460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6125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125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125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9712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9712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9712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4853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7" orient="horz" pos="2981" userDrawn="1">
          <p15:clr>
            <a:srgbClr val="FBAE40"/>
          </p15:clr>
        </p15:guide>
        <p15:guide id="8" pos="1723" userDrawn="1">
          <p15:clr>
            <a:srgbClr val="FBAE40"/>
          </p15:clr>
        </p15:guide>
        <p15:guide id="9" pos="2154" userDrawn="1">
          <p15:clr>
            <a:srgbClr val="FBAE40"/>
          </p15:clr>
        </p15:guide>
        <p15:guide id="10" pos="3606" userDrawn="1">
          <p15:clr>
            <a:srgbClr val="FBAE40"/>
          </p15:clr>
        </p15:guide>
        <p15:guide id="11" pos="4037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1799" y="4202205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1800" y="258428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799" y="420219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5386" y="4202205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5387" y="258428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5386" y="420219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92106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723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154" userDrawn="1">
          <p15:clr>
            <a:srgbClr val="FBAE40"/>
          </p15:clr>
        </p15:guide>
        <p15:guide id="9" pos="3606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1797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1798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6413061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062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797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3061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2425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2426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2425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538544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606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1723" userDrawn="1">
          <p15:clr>
            <a:srgbClr val="FBAE40"/>
          </p15:clr>
        </p15:guide>
        <p15:guide id="9" pos="2154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, no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82804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8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6124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125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6417388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7389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124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7388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6752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6753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6752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596812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723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154" userDrawn="1">
          <p15:clr>
            <a:srgbClr val="FBAE40"/>
          </p15:clr>
        </p15:guide>
        <p15:guide id="9" pos="3606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chart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B75E0450-A966-4DE2-A878-B35B1C17081C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4791077" y="682938"/>
            <a:ext cx="3921122" cy="366046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chart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226ACCD3-1FD3-493E-8616-B63E8A20F5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180869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44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chart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B75E0450-A966-4DE2-A878-B35B1C17081C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4791077" y="682939"/>
            <a:ext cx="3921122" cy="366046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chart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AB92DF82-0651-4A19-A491-404FD49C15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105343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44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eople circl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23FD6B0-E4D1-480A-8912-97C55DB2C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27933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3348537"/>
            <a:ext cx="1692000" cy="701304"/>
          </a:xfrm>
        </p:spPr>
        <p:txBody>
          <a:bodyPr/>
          <a:lstStyle>
            <a:lvl1pPr algn="ctr">
              <a:lnSpc>
                <a:spcPct val="100000"/>
              </a:lnSpc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name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318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8AD8BE2-39B8-493E-A60F-709B51DE326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627933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86CEE51E-47DA-420E-A605-A66715C1C73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24066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3DFB02D-3DF9-49E2-9A6D-B72407AD2A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202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AEE4AA6-C375-4A82-9820-15E9C81737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24066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E667011-FA77-499D-AD1E-64A45A637A6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20200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1934139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655" userDrawn="1">
          <p15:clr>
            <a:srgbClr val="FBAE40"/>
          </p15:clr>
        </p15:guide>
        <p15:guide id="7" pos="1338" userDrawn="1">
          <p15:clr>
            <a:srgbClr val="FBAE40"/>
          </p15:clr>
        </p15:guide>
        <p15:guide id="8" pos="2721" userDrawn="1">
          <p15:clr>
            <a:srgbClr val="FBAE40"/>
          </p15:clr>
        </p15:guide>
        <p15:guide id="9" pos="3039" userDrawn="1">
          <p15:clr>
            <a:srgbClr val="FBAE40"/>
          </p15:clr>
        </p15:guide>
        <p15:guide id="10" pos="4105" userDrawn="1">
          <p15:clr>
            <a:srgbClr val="FBAE40"/>
          </p15:clr>
        </p15:guide>
        <p15:guide id="11" pos="4422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eople circl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318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8AD8BE2-39B8-493E-A60F-709B51DE326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627933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86CEE51E-47DA-420E-A605-A66715C1C73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24066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3DFB02D-3DF9-49E2-9A6D-B72407AD2A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202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GB" dirty="0"/>
              <a:t>Click icon to add person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People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2DAB8DF6-73B0-465A-A5B5-63EB5EAE6B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27933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29" name="Title 7">
            <a:extLst>
              <a:ext uri="{FF2B5EF4-FFF2-40B4-BE49-F238E27FC236}">
                <a16:creationId xmlns:a16="http://schemas.microsoft.com/office/drawing/2014/main" id="{05F97DA4-1BA5-411A-8D02-EE02B66C0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3348537"/>
            <a:ext cx="1692000" cy="701304"/>
          </a:xfrm>
        </p:spPr>
        <p:txBody>
          <a:bodyPr/>
          <a:lstStyle>
            <a:lvl1pPr algn="ctr"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name</a:t>
            </a:r>
            <a:endParaRPr lang="en-GB" dirty="0"/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26AF3E9D-4783-429D-B30A-761E095F509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24066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BE3E3404-208A-4DD2-9535-DC848B6F642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20200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</p:spTree>
    <p:extLst>
      <p:ext uri="{BB962C8B-B14F-4D97-AF65-F5344CB8AC3E}">
        <p14:creationId xmlns:p14="http://schemas.microsoft.com/office/powerpoint/2010/main" val="1891434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338" userDrawn="1">
          <p15:clr>
            <a:srgbClr val="FBAE40"/>
          </p15:clr>
        </p15:guide>
        <p15:guide id="7" pos="1655" userDrawn="1">
          <p15:clr>
            <a:srgbClr val="FBAE40"/>
          </p15:clr>
        </p15:guide>
        <p15:guide id="8" pos="2721" userDrawn="1">
          <p15:clr>
            <a:srgbClr val="FBAE40"/>
          </p15:clr>
        </p15:guide>
        <p15:guide id="9" pos="3039" userDrawn="1">
          <p15:clr>
            <a:srgbClr val="FBAE40"/>
          </p15:clr>
        </p15:guide>
        <p15:guide id="10" pos="4105" userDrawn="1">
          <p15:clr>
            <a:srgbClr val="FBAE40"/>
          </p15:clr>
        </p15:guide>
        <p15:guide id="11" pos="4422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, titl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Slide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1447800"/>
            <a:ext cx="5645149" cy="289559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386212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, title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Slide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1447800"/>
            <a:ext cx="5645149" cy="289559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2058459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0" y="411163"/>
            <a:ext cx="5645149" cy="288000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49699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411162"/>
            <a:ext cx="5645149" cy="288000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719516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38DEE8-034B-4AA1-A8A7-6DFB691A44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2"/>
            <a:ext cx="8280398" cy="4321175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34259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, no image (Light)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82804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418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549AF7-992D-4DF7-8F38-87B6CA8397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2"/>
            <a:ext cx="8280398" cy="4321175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08362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,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61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61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BBD67C99-C0BD-4075-A538-B65ED75A43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3pPr marL="180975" indent="0">
              <a:buNone/>
              <a:defRPr/>
            </a:lvl3pPr>
            <a:lvl4pPr marL="612775" indent="0">
              <a:buNone/>
              <a:defRPr>
                <a:solidFill>
                  <a:schemeClr val="bg1"/>
                </a:solidFill>
              </a:defRPr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2095488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, image (Light)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61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6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BBD67C99-C0BD-4075-A538-B65ED75A43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1545122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Heading, bullets, image (L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31800" y="702773"/>
            <a:ext cx="392112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702659"/>
            <a:ext cx="3921125" cy="545115"/>
          </a:xfr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838B155-C9C2-4DB1-8588-E414A618F5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018247D9-5503-486A-97BE-69C90ACD67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1325887"/>
            <a:ext cx="3921124" cy="3017512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4 to 6 bullet 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743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>
          <p15:clr>
            <a:srgbClr val="FBAE40"/>
          </p15:clr>
        </p15:guide>
        <p15:guide id="6" pos="548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bullets, image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31800" y="702773"/>
            <a:ext cx="392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702659"/>
            <a:ext cx="3921125" cy="545115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E39823-F30B-468B-8008-58BE474301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1314449"/>
            <a:ext cx="3921124" cy="3028949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bg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838B155-C9C2-4DB1-8588-E414A618F5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37053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1BA11250-F612-4164-9C20-CAEEC9CF7F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70E3B20-94D5-4F38-BAE2-3DD3B53ED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7820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5FA0B099-D98B-4334-B69B-347B6181D5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31800" y="431800"/>
            <a:ext cx="82804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64EA9-55AA-41D3-854D-4E8DBDF87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223963"/>
            <a:ext cx="8280400" cy="14430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dirty="0"/>
              <a:t>Click to add sub-header text</a:t>
            </a:r>
          </a:p>
          <a:p>
            <a:pPr lvl="0"/>
            <a:endParaRPr lang="en-GB" dirty="0"/>
          </a:p>
          <a:p>
            <a:pPr marL="288000" marR="0" lvl="0" indent="-28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43" r:id="rId2"/>
    <p:sldLayoutId id="2147483945" r:id="rId3"/>
    <p:sldLayoutId id="2147483947" r:id="rId4"/>
    <p:sldLayoutId id="2147483946" r:id="rId5"/>
    <p:sldLayoutId id="2147483948" r:id="rId6"/>
    <p:sldLayoutId id="2147483989" r:id="rId7"/>
    <p:sldLayoutId id="2147483956" r:id="rId8"/>
    <p:sldLayoutId id="2147483955" r:id="rId9"/>
    <p:sldLayoutId id="2147483957" r:id="rId10"/>
    <p:sldLayoutId id="2147483988" r:id="rId11"/>
    <p:sldLayoutId id="2147483960" r:id="rId12"/>
    <p:sldLayoutId id="2147483961" r:id="rId13"/>
    <p:sldLayoutId id="2147483962" r:id="rId14"/>
    <p:sldLayoutId id="2147483970" r:id="rId15"/>
    <p:sldLayoutId id="2147483978" r:id="rId16"/>
    <p:sldLayoutId id="2147483951" r:id="rId17"/>
    <p:sldLayoutId id="2147483950" r:id="rId18"/>
    <p:sldLayoutId id="2147483981" r:id="rId19"/>
    <p:sldLayoutId id="2147483982" r:id="rId20"/>
    <p:sldLayoutId id="2147483983" r:id="rId21"/>
    <p:sldLayoutId id="2147483984" r:id="rId22"/>
    <p:sldLayoutId id="2147483971" r:id="rId23"/>
    <p:sldLayoutId id="2147483973" r:id="rId24"/>
    <p:sldLayoutId id="2147483985" r:id="rId25"/>
    <p:sldLayoutId id="2147483986" r:id="rId26"/>
    <p:sldLayoutId id="2147483976" r:id="rId27"/>
    <p:sldLayoutId id="2147483977" r:id="rId28"/>
    <p:sldLayoutId id="2147483975" r:id="rId29"/>
    <p:sldLayoutId id="2147483974" r:id="rId30"/>
    <p:sldLayoutId id="2147483964" r:id="rId31"/>
    <p:sldLayoutId id="2147483958" r:id="rId32"/>
    <p:sldLayoutId id="2147483954" r:id="rId33"/>
    <p:sldLayoutId id="2147483953" r:id="rId34"/>
    <p:sldLayoutId id="2147483965" r:id="rId35"/>
    <p:sldLayoutId id="2147483966" r:id="rId36"/>
    <p:sldLayoutId id="2147483967" r:id="rId37"/>
    <p:sldLayoutId id="2147483968" r:id="rId38"/>
    <p:sldLayoutId id="2147483979" r:id="rId39"/>
    <p:sldLayoutId id="2147483980" r:id="rId40"/>
  </p:sldLayoutIdLst>
  <p:hf hdr="0"/>
  <p:txStyles>
    <p:titleStyle>
      <a:lvl1pPr marL="0" indent="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88000" marR="0" indent="-288000" algn="l" defTabSz="914400" rtl="0" eaLnBrk="0" fontAlgn="base" latinLnBrk="0" hangingPunct="0">
        <a:lnSpc>
          <a:spcPct val="100000"/>
        </a:lnSpc>
        <a:spcBef>
          <a:spcPct val="0"/>
        </a:spcBef>
        <a:spcAft>
          <a:spcPts val="800"/>
        </a:spcAft>
        <a:buClrTx/>
        <a:buSzTx/>
        <a:buFont typeface="Arial" panose="020B0604020202020204" pitchFamily="34" charset="0"/>
        <a:buChar char="–"/>
        <a:tabLst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4318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8636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4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28000" indent="-252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160000" indent="-252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ansparenciapresupuestaria.gob.mx/" TargetMode="Externa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15EE4E3-78C2-485C-841F-23D9AB144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272" y="2285994"/>
            <a:ext cx="4353560" cy="57151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Budgeting for SDGs: </a:t>
            </a:r>
            <a:b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A Data-driven Approach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5E9F2E-64A6-4E32-B83C-4C8D0970EE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3916449"/>
            <a:ext cx="4731407" cy="45402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Daniele Guariso (University of Sussex, ATI)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Omar A. Guerrero (UCL, ATI)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Gonzalo </a:t>
            </a:r>
            <a:r>
              <a:rPr lang="en-GB" sz="2000" dirty="0" err="1">
                <a:solidFill>
                  <a:schemeClr val="bg1"/>
                </a:solidFill>
                <a:latin typeface="Garamond" panose="02020404030301010803" pitchFamily="18" charset="0"/>
              </a:rPr>
              <a:t>Castañeda</a:t>
            </a: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 (CIDE)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7" name="Picture Placeholder 6" descr="A picture containing umbrella&#10;&#10;Description automatically generated">
            <a:extLst>
              <a:ext uri="{FF2B5EF4-FFF2-40B4-BE49-F238E27FC236}">
                <a16:creationId xmlns:a16="http://schemas.microsoft.com/office/drawing/2014/main" id="{6940A7D8-8237-4262-A44B-7FD655FC9FD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4" r="24534"/>
          <a:stretch/>
        </p:blipFill>
        <p:spPr>
          <a:xfrm>
            <a:off x="5659755" y="-15766"/>
            <a:ext cx="3493714" cy="4573587"/>
          </a:xfrm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79C2D630-8038-43AB-A0B6-D9D54B6DD7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104" y="1201543"/>
            <a:ext cx="1707523" cy="598336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594DB753-9D43-4CCA-AE4F-39120AE628A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127" y="412961"/>
            <a:ext cx="1714500" cy="698659"/>
          </a:xfrm>
          <a:prstGeom prst="rect">
            <a:avLst/>
          </a:prstGeom>
        </p:spPr>
      </p:pic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EA704FE-2AC2-4C15-B4C5-E554F534807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9" b="12438"/>
          <a:stretch/>
        </p:blipFill>
        <p:spPr>
          <a:xfrm>
            <a:off x="4789832" y="409831"/>
            <a:ext cx="1442134" cy="64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20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16F177-B594-4D60-9A18-2520A8354E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Analysis and Results: Predicting Improvements in SDGs Indicators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12163-96E0-426E-AF5C-39E1F873C4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835052"/>
            <a:ext cx="8112991" cy="3855720"/>
          </a:xfrm>
        </p:spPr>
        <p:txBody>
          <a:bodyPr/>
          <a:lstStyle/>
          <a:p>
            <a:r>
              <a:rPr lang="en-GB" sz="1800" dirty="0">
                <a:solidFill>
                  <a:schemeClr val="bg1"/>
                </a:solidFill>
                <a:latin typeface="Garamond" panose="02020404030301010803" pitchFamily="18" charset="0"/>
              </a:rPr>
              <a:t>We compare three different classifiers:</a:t>
            </a:r>
          </a:p>
          <a:p>
            <a:r>
              <a:rPr lang="en-GB" sz="1800" dirty="0">
                <a:latin typeface="Garamond" panose="02020404030301010803" pitchFamily="18" charset="0"/>
              </a:rPr>
              <a:t>A Logistic Regression.</a:t>
            </a:r>
          </a:p>
          <a:p>
            <a:r>
              <a:rPr lang="en-GB" sz="1800" dirty="0">
                <a:solidFill>
                  <a:schemeClr val="bg1"/>
                </a:solidFill>
                <a:latin typeface="Garamond" panose="02020404030301010803" pitchFamily="18" charset="0"/>
              </a:rPr>
              <a:t>A Random </a:t>
            </a:r>
            <a:r>
              <a:rPr lang="en-GB" sz="1800" dirty="0">
                <a:latin typeface="Garamond" panose="02020404030301010803" pitchFamily="18" charset="0"/>
              </a:rPr>
              <a:t>Forest as in </a:t>
            </a:r>
            <a:r>
              <a:rPr lang="en-GB" sz="1800" dirty="0" err="1">
                <a:latin typeface="Garamond" panose="02020404030301010803" pitchFamily="18" charset="0"/>
              </a:rPr>
              <a:t>Breiman</a:t>
            </a:r>
            <a:r>
              <a:rPr lang="en-GB" sz="1800" dirty="0">
                <a:latin typeface="Garamond" panose="02020404030301010803" pitchFamily="18" charset="0"/>
              </a:rPr>
              <a:t> (2001).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The maximum number of random inputs variables considered at each split and the number of trees are optimized through grid search.</a:t>
            </a:r>
          </a:p>
          <a:p>
            <a:pPr lvl="2"/>
            <a:endParaRPr lang="en-GB" sz="14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GB" sz="1800" dirty="0">
                <a:latin typeface="Garamond" panose="02020404030301010803" pitchFamily="18" charset="0"/>
              </a:rPr>
              <a:t>A Multilayer Perceptron (MLP) with three hidden layers in which we alternate different activation functions (i.e., </a:t>
            </a:r>
            <a:r>
              <a:rPr lang="en-GB" sz="1800" dirty="0" err="1">
                <a:latin typeface="Garamond" panose="02020404030301010803" pitchFamily="18" charset="0"/>
              </a:rPr>
              <a:t>PReLU</a:t>
            </a:r>
            <a:r>
              <a:rPr lang="en-GB" sz="1800" dirty="0">
                <a:latin typeface="Garamond" panose="02020404030301010803" pitchFamily="18" charset="0"/>
              </a:rPr>
              <a:t>, </a:t>
            </a:r>
            <a:r>
              <a:rPr lang="en-GB" sz="1800" dirty="0" err="1">
                <a:latin typeface="Garamond" panose="02020404030301010803" pitchFamily="18" charset="0"/>
              </a:rPr>
              <a:t>Softplus</a:t>
            </a:r>
            <a:r>
              <a:rPr lang="en-GB" sz="1800" dirty="0">
                <a:latin typeface="Garamond" panose="02020404030301010803" pitchFamily="18" charset="0"/>
              </a:rPr>
              <a:t>, ELU).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The learning rate of the optimizer, the number of neurons in each hidden layer and the number of epochs are optimized through grid search.</a:t>
            </a:r>
          </a:p>
          <a:p>
            <a:pPr lvl="2"/>
            <a:endParaRPr lang="en-GB" sz="14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GB" sz="1800" dirty="0">
                <a:latin typeface="Garamond" panose="02020404030301010803" pitchFamily="18" charset="0"/>
              </a:rPr>
              <a:t>For the Random Forest and the MLP, the hyperparameters are optimized within a nested cross-validation framework (Varma and Simon, 2006).</a:t>
            </a:r>
            <a:endParaRPr lang="en-GB" sz="18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74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16F177-B594-4D60-9A18-2520A8354E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Analysis and Results: Predicting Improvements in SDGs Indicators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12163-96E0-426E-AF5C-39E1F873C4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1198734"/>
            <a:ext cx="3166918" cy="3855720"/>
          </a:xfrm>
        </p:spPr>
        <p:txBody>
          <a:bodyPr/>
          <a:lstStyle/>
          <a:p>
            <a:r>
              <a:rPr lang="en-GB" sz="1800" dirty="0">
                <a:solidFill>
                  <a:schemeClr val="bg1"/>
                </a:solidFill>
                <a:latin typeface="Garamond" panose="02020404030301010803" pitchFamily="18" charset="0"/>
              </a:rPr>
              <a:t>The Random Forest obtains the best performance across all metrics considered.</a:t>
            </a:r>
          </a:p>
          <a:p>
            <a:endParaRPr lang="en-GB" sz="18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GB" sz="1800" dirty="0">
                <a:latin typeface="Garamond" panose="02020404030301010803" pitchFamily="18" charset="0"/>
              </a:rPr>
              <a:t>Compared to a more traditional approach (i.e., the Logistic Regression), we observe an increase of 46.4% in the accuracy and 99.0% in the AUC.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627638DE-52C9-4F91-8423-68269619B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608" y="899133"/>
            <a:ext cx="3700593" cy="38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3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16F177-B594-4D60-9A18-2520A8354E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1799" y="411163"/>
            <a:ext cx="8350331" cy="701301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Analysis and Results: Which Expenditure Categories Matter the Most?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12163-96E0-426E-AF5C-39E1F873C4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1012001"/>
            <a:ext cx="3489036" cy="3855720"/>
          </a:xfrm>
        </p:spPr>
        <p:txBody>
          <a:bodyPr/>
          <a:lstStyle/>
          <a:p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We analyse features’ relevance based on their Mean Decrease Impurity (MDI) (</a:t>
            </a:r>
            <a:r>
              <a:rPr lang="en-GB" sz="2000" dirty="0" err="1">
                <a:solidFill>
                  <a:schemeClr val="bg1"/>
                </a:solidFill>
                <a:latin typeface="Garamond" panose="02020404030301010803" pitchFamily="18" charset="0"/>
              </a:rPr>
              <a:t>Louppe</a:t>
            </a: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 et al. 2013).</a:t>
            </a:r>
          </a:p>
          <a:p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We identify the 10 most relevant </a:t>
            </a:r>
            <a:r>
              <a:rPr lang="en-GB" sz="2000" i="1" dirty="0">
                <a:solidFill>
                  <a:schemeClr val="bg1"/>
                </a:solidFill>
                <a:latin typeface="Garamond" panose="02020404030301010803" pitchFamily="18" charset="0"/>
              </a:rPr>
              <a:t>Ramos</a:t>
            </a: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n-GB" sz="2000" dirty="0">
                <a:latin typeface="Garamond" panose="02020404030301010803" pitchFamily="18" charset="0"/>
              </a:rPr>
              <a:t>to</a:t>
            </a: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 building the predictive model (i.e., those macro-categories of expenditure that are </a:t>
            </a:r>
            <a:r>
              <a:rPr lang="en-GB" sz="2000" dirty="0">
                <a:latin typeface="Garamond" panose="02020404030301010803" pitchFamily="18" charset="0"/>
              </a:rPr>
              <a:t>the most </a:t>
            </a: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important to predict an improvement in the SDGs indicators).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A4F5516-E242-464F-90F6-1624BA577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958" y="1112464"/>
            <a:ext cx="3809187" cy="357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22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16F177-B594-4D60-9A18-2520A8354E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1799" y="411163"/>
            <a:ext cx="8350331" cy="701301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Analysis and Results: Which Expenditure Categories Matter the Most?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12163-96E0-426E-AF5C-39E1F873C4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799" y="1065414"/>
            <a:ext cx="3958897" cy="3855720"/>
          </a:xfrm>
        </p:spPr>
        <p:txBody>
          <a:bodyPr/>
          <a:lstStyle/>
          <a:p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We perform the same analysis at the SDG level, replacing the dummies for the </a:t>
            </a:r>
            <a:r>
              <a:rPr lang="en-GB" sz="2000" i="1" dirty="0">
                <a:solidFill>
                  <a:schemeClr val="bg1"/>
                </a:solidFill>
                <a:latin typeface="Garamond" panose="02020404030301010803" pitchFamily="18" charset="0"/>
              </a:rPr>
              <a:t>Ramos </a:t>
            </a:r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with a full set of binary variables for the individual </a:t>
            </a:r>
            <a:r>
              <a:rPr lang="en-GB" sz="2000" dirty="0">
                <a:latin typeface="Garamond" panose="02020404030301010803" pitchFamily="18" charset="0"/>
              </a:rPr>
              <a:t>budget programmes (</a:t>
            </a:r>
            <a:r>
              <a:rPr lang="en-GB" sz="2000" i="1" dirty="0" err="1">
                <a:latin typeface="Garamond" panose="02020404030301010803" pitchFamily="18" charset="0"/>
              </a:rPr>
              <a:t>Programas</a:t>
            </a:r>
            <a:r>
              <a:rPr lang="en-GB" sz="2000" i="1" dirty="0">
                <a:latin typeface="Garamond" panose="02020404030301010803" pitchFamily="18" charset="0"/>
              </a:rPr>
              <a:t> </a:t>
            </a:r>
            <a:r>
              <a:rPr lang="en-GB" sz="2000" i="1" dirty="0" err="1">
                <a:latin typeface="Garamond" panose="02020404030301010803" pitchFamily="18" charset="0"/>
              </a:rPr>
              <a:t>Presupuestarios</a:t>
            </a:r>
            <a:r>
              <a:rPr lang="en-GB" sz="2000" dirty="0">
                <a:latin typeface="Garamond" panose="02020404030301010803" pitchFamily="18" charset="0"/>
              </a:rPr>
              <a:t>)</a:t>
            </a:r>
            <a:r>
              <a:rPr lang="en-GB" sz="2000" i="1" dirty="0">
                <a:latin typeface="Garamond" panose="02020404030301010803" pitchFamily="18" charset="0"/>
              </a:rPr>
              <a:t>.</a:t>
            </a:r>
          </a:p>
          <a:p>
            <a:endParaRPr lang="en-GB" sz="2000" i="1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Same budget programmes might be relevant to different SDGs, suggesting broader impact and </a:t>
            </a:r>
            <a:r>
              <a:rPr lang="en-GB" sz="2000" dirty="0" err="1">
                <a:latin typeface="Garamond" panose="02020404030301010803" pitchFamily="18" charset="0"/>
              </a:rPr>
              <a:t>spillovers</a:t>
            </a:r>
            <a:r>
              <a:rPr lang="en-GB" sz="2000" dirty="0">
                <a:latin typeface="Garamond" panose="02020404030301010803" pitchFamily="18" charset="0"/>
              </a:rPr>
              <a:t>.</a:t>
            </a:r>
          </a:p>
          <a:p>
            <a:endParaRPr lang="en-GB" sz="2000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1563A4C-FC20-4167-B677-1FEDB418B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305" y="1069941"/>
            <a:ext cx="3838908" cy="373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0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4B12231-3170-4309-A3FB-956E7684D70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ACAC9-3CC6-4380-9259-7C50FC2070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1210446"/>
            <a:ext cx="8280399" cy="3178674"/>
          </a:xfrm>
        </p:spPr>
        <p:txBody>
          <a:bodyPr/>
          <a:lstStyle/>
          <a:p>
            <a:r>
              <a:rPr lang="en-GB" sz="2400" dirty="0">
                <a:latin typeface="Garamond" panose="02020404030301010803" pitchFamily="18" charset="0"/>
              </a:rPr>
              <a:t>Let’s analyse the trend in public expenditure for those </a:t>
            </a:r>
            <a:r>
              <a:rPr lang="en-GB" sz="2400" i="1" dirty="0">
                <a:latin typeface="Garamond" panose="02020404030301010803" pitchFamily="18" charset="0"/>
              </a:rPr>
              <a:t>Ramos </a:t>
            </a:r>
            <a:r>
              <a:rPr lang="en-GB" sz="2400" dirty="0">
                <a:latin typeface="Garamond" panose="02020404030301010803" pitchFamily="18" charset="0"/>
              </a:rPr>
              <a:t>that we identified as the most relevant to the SDGs indicators.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F9666604-D386-4DD9-B1A0-CB9E200E1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2172012"/>
            <a:ext cx="3840488" cy="2560325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5AFEC6E1-892B-4677-8C24-EA2F9E4F8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711" y="2172012"/>
            <a:ext cx="3840488" cy="256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61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4B12231-3170-4309-A3FB-956E7684D70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ACAC9-3CC6-4380-9259-7C50FC2070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1210446"/>
            <a:ext cx="2490389" cy="3178674"/>
          </a:xfrm>
        </p:spPr>
        <p:txBody>
          <a:bodyPr/>
          <a:lstStyle/>
          <a:p>
            <a:r>
              <a:rPr lang="en-GB" sz="2400" dirty="0">
                <a:latin typeface="Garamond" panose="02020404030301010803" pitchFamily="18" charset="0"/>
              </a:rPr>
              <a:t>On average, systematic disinvestment in those budget programmes that belong to the most relevant </a:t>
            </a:r>
            <a:r>
              <a:rPr lang="en-GB" sz="2400" i="1" dirty="0">
                <a:latin typeface="Garamond" panose="02020404030301010803" pitchFamily="18" charset="0"/>
              </a:rPr>
              <a:t>Ramos</a:t>
            </a:r>
            <a:r>
              <a:rPr lang="en-GB" sz="2400" dirty="0">
                <a:latin typeface="Garamond" panose="02020404030301010803" pitchFamily="18" charset="0"/>
              </a:rPr>
              <a:t>.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32B599F-CED2-4B03-94AC-2DF863828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453" y="1040526"/>
            <a:ext cx="2887849" cy="383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09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16005A-E8CB-45A5-8513-1E748BF3468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DF9D1-08B5-4423-A8A5-DFA871AC88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1" y="1370118"/>
            <a:ext cx="8280399" cy="3264273"/>
          </a:xfrm>
        </p:spPr>
        <p:txBody>
          <a:bodyPr/>
          <a:lstStyle/>
          <a:p>
            <a:r>
              <a:rPr lang="en-GB" sz="2400" dirty="0">
                <a:latin typeface="Garamond" panose="02020404030301010803" pitchFamily="18" charset="0"/>
              </a:rPr>
              <a:t>Data-driven framework to identify those expenditure categories that are the most relevant to improving the SDGs indicators.</a:t>
            </a:r>
          </a:p>
          <a:p>
            <a:r>
              <a:rPr lang="en-US" sz="2400" dirty="0">
                <a:latin typeface="Garamond" panose="02020404030301010803" pitchFamily="18" charset="0"/>
              </a:rPr>
              <a:t>This framework could be useful to help treasuries around the world in making the best use of their resources to achieve the SDGs </a:t>
            </a:r>
            <a:r>
              <a:rPr lang="en-GB" sz="2400" dirty="0">
                <a:latin typeface="Garamond" panose="02020404030301010803" pitchFamily="18" charset="0"/>
              </a:rPr>
              <a:t>and thinking about potential </a:t>
            </a:r>
            <a:r>
              <a:rPr lang="en-GB" sz="2400" dirty="0" err="1">
                <a:latin typeface="Garamond" panose="02020404030301010803" pitchFamily="18" charset="0"/>
              </a:rPr>
              <a:t>spillovers</a:t>
            </a:r>
            <a:r>
              <a:rPr lang="en-GB" sz="2400">
                <a:latin typeface="Garamond" panose="02020404030301010803" pitchFamily="18" charset="0"/>
              </a:rPr>
              <a:t> of </a:t>
            </a:r>
            <a:r>
              <a:rPr lang="en-GB" sz="2400" dirty="0">
                <a:latin typeface="Garamond" panose="02020404030301010803" pitchFamily="18" charset="0"/>
              </a:rPr>
              <a:t>budget programmes.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Importance of open fiscal data.</a:t>
            </a:r>
          </a:p>
          <a:p>
            <a:pPr marL="0" indent="0">
              <a:buNone/>
            </a:pP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81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D93CCB-9EFC-449F-B037-92E15C9DD9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Outline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E76AC-CFCF-4DFC-890A-81B40C99B2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895630"/>
            <a:ext cx="8280399" cy="2895598"/>
          </a:xfrm>
        </p:spPr>
        <p:txBody>
          <a:bodyPr/>
          <a:lstStyle/>
          <a:p>
            <a:r>
              <a:rPr lang="en-GB" sz="1800" dirty="0">
                <a:latin typeface="Garamond" panose="02020404030301010803" pitchFamily="18" charset="0"/>
              </a:rPr>
              <a:t>Introduction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The 2030 Agenda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Incorporating SDGs into the Budget Process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The Aim of the Study</a:t>
            </a:r>
          </a:p>
          <a:p>
            <a:pPr lvl="2"/>
            <a:endParaRPr lang="en-GB" sz="9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GB" sz="1800" dirty="0">
                <a:latin typeface="Garamond" panose="02020404030301010803" pitchFamily="18" charset="0"/>
              </a:rPr>
              <a:t>Data Description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Development Indicators Data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Government Expenditure Data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Construction of the Dataset</a:t>
            </a:r>
          </a:p>
          <a:p>
            <a:pPr lvl="2"/>
            <a:endParaRPr lang="en-GB" sz="9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GB" sz="1800" dirty="0">
                <a:latin typeface="Garamond" panose="02020404030301010803" pitchFamily="18" charset="0"/>
              </a:rPr>
              <a:t>Analysis and Results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Predicting Improvements in SDGs Indicators</a:t>
            </a:r>
          </a:p>
          <a:p>
            <a:pPr lvl="2"/>
            <a:r>
              <a:rPr lang="en-GB" sz="1400" dirty="0">
                <a:solidFill>
                  <a:schemeClr val="bg1"/>
                </a:solidFill>
                <a:latin typeface="Garamond" panose="02020404030301010803" pitchFamily="18" charset="0"/>
              </a:rPr>
              <a:t>Which Expenditure Categories Matter the Most?</a:t>
            </a:r>
          </a:p>
          <a:p>
            <a:pPr lvl="2"/>
            <a:endParaRPr lang="en-GB" sz="9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GB" sz="1800" dirty="0">
                <a:latin typeface="Garamond" panose="02020404030301010803" pitchFamily="18" charset="0"/>
              </a:rPr>
              <a:t>Discussion</a:t>
            </a:r>
          </a:p>
          <a:p>
            <a:r>
              <a:rPr lang="en-GB" sz="1800" dirty="0">
                <a:latin typeface="Garamond" panose="02020404030301010803" pitchFamily="18" charset="0"/>
              </a:rPr>
              <a:t>Conclusion</a:t>
            </a: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442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D93CCB-9EFC-449F-B037-92E15C9DD9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Introduction : The 2030 Agenda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E76AC-CFCF-4DFC-890A-81B40C99B2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1561782"/>
            <a:ext cx="4368800" cy="3440081"/>
          </a:xfrm>
        </p:spPr>
        <p:txBody>
          <a:bodyPr/>
          <a:lstStyle/>
          <a:p>
            <a:r>
              <a:rPr lang="en-GB" sz="2000" dirty="0">
                <a:latin typeface="Garamond" panose="02020404030301010803" pitchFamily="18" charset="0"/>
              </a:rPr>
              <a:t>In  2015  the  United  Nations  adopted  the  17  Sustainable  Development  Goals  (SDGs).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Further divided into 169 targets measured through relevant indicators.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Pivotal role of governments.</a:t>
            </a:r>
          </a:p>
          <a:p>
            <a:r>
              <a:rPr lang="en-GB" sz="2000" dirty="0" err="1">
                <a:latin typeface="Garamond" panose="02020404030301010803" pitchFamily="18" charset="0"/>
              </a:rPr>
              <a:t>Spillovers</a:t>
            </a:r>
            <a:r>
              <a:rPr lang="en-GB" sz="2000" dirty="0">
                <a:latin typeface="Garamond" panose="02020404030301010803" pitchFamily="18" charset="0"/>
              </a:rPr>
              <a:t> of government programmes.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2E85BD-0BC4-444F-908F-FD5364581B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965" y="1641737"/>
            <a:ext cx="3804234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23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D93CCB-9EFC-449F-B037-92E15C9DD9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sz="2800" dirty="0">
                <a:latin typeface="Garamond" panose="02020404030301010803" pitchFamily="18" charset="0"/>
              </a:rPr>
              <a:t>Introduction :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Incorporating SDGs into the Budget Process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E76AC-CFCF-4DFC-890A-81B40C99B2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1356830"/>
            <a:ext cx="8280399" cy="2895598"/>
          </a:xfrm>
        </p:spPr>
        <p:txBody>
          <a:bodyPr/>
          <a:lstStyle/>
          <a:p>
            <a:r>
              <a:rPr lang="en-GB" sz="2000" dirty="0">
                <a:latin typeface="Garamond" panose="02020404030301010803" pitchFamily="18" charset="0"/>
              </a:rPr>
              <a:t>Why should we include SDGs into the budget process (Hege et al., 2019)?</a:t>
            </a:r>
          </a:p>
          <a:p>
            <a:pPr lvl="2"/>
            <a:r>
              <a:rPr lang="en-US" sz="2000" dirty="0">
                <a:solidFill>
                  <a:schemeClr val="bg1"/>
                </a:solidFill>
                <a:latin typeface="Garamond" panose="02020404030301010803" pitchFamily="18" charset="0"/>
              </a:rPr>
              <a:t>Align budgets with the medium-term objectives of governments.</a:t>
            </a:r>
            <a:endParaRPr lang="en-GB" sz="20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2"/>
            <a:endParaRPr lang="en-GB" sz="20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2"/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Coherence in the allocation of resources within a sustainable framework.</a:t>
            </a:r>
          </a:p>
          <a:p>
            <a:pPr lvl="2"/>
            <a:endParaRPr lang="en-GB" sz="20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2"/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Coherence with international commitments, increased comparability. </a:t>
            </a:r>
          </a:p>
          <a:p>
            <a:pPr lvl="2"/>
            <a:endParaRPr lang="en-GB" sz="20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2"/>
            <a:r>
              <a:rPr lang="en-GB" sz="2000" dirty="0">
                <a:solidFill>
                  <a:schemeClr val="bg1"/>
                </a:solidFill>
                <a:latin typeface="Garamond" panose="02020404030301010803" pitchFamily="18" charset="0"/>
              </a:rPr>
              <a:t>From the principal-agent perspective: Increased accountability, quantified evaluation of governments’ performance.</a:t>
            </a:r>
          </a:p>
        </p:txBody>
      </p:sp>
    </p:spTree>
    <p:extLst>
      <p:ext uri="{BB962C8B-B14F-4D97-AF65-F5344CB8AC3E}">
        <p14:creationId xmlns:p14="http://schemas.microsoft.com/office/powerpoint/2010/main" val="417748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D93CCB-9EFC-449F-B037-92E15C9DD9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sz="2800" dirty="0">
                <a:latin typeface="Garamond" panose="02020404030301010803" pitchFamily="18" charset="0"/>
              </a:rPr>
              <a:t>Introduction :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The Aim of the Study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E76AC-CFCF-4DFC-890A-81B40C99B2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1112464"/>
            <a:ext cx="8280399" cy="2895598"/>
          </a:xfrm>
        </p:spPr>
        <p:txBody>
          <a:bodyPr/>
          <a:lstStyle/>
          <a:p>
            <a:r>
              <a:rPr lang="en-GB" sz="2000" dirty="0">
                <a:latin typeface="Garamond" panose="02020404030301010803" pitchFamily="18" charset="0"/>
              </a:rPr>
              <a:t>A flexible, data-driven approach </a:t>
            </a:r>
            <a:r>
              <a:rPr lang="en-US" sz="2000" dirty="0">
                <a:latin typeface="Garamond" panose="02020404030301010803" pitchFamily="18" charset="0"/>
              </a:rPr>
              <a:t>to </a:t>
            </a:r>
            <a:r>
              <a:rPr lang="en-US" sz="2000" dirty="0" err="1">
                <a:latin typeface="Garamond" panose="02020404030301010803" pitchFamily="18" charset="0"/>
              </a:rPr>
              <a:t>analyse</a:t>
            </a:r>
            <a:r>
              <a:rPr lang="en-US" sz="2000" dirty="0">
                <a:latin typeface="Garamond" panose="02020404030301010803" pitchFamily="18" charset="0"/>
              </a:rPr>
              <a:t> the relationship between the allocation of public investments and improvement in SDGs indicators. 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Two steps:</a:t>
            </a:r>
          </a:p>
          <a:p>
            <a:pPr lvl="2"/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</a:rPr>
              <a:t>Predictive model for the SDGs indicators.</a:t>
            </a:r>
          </a:p>
          <a:p>
            <a:pPr lvl="2"/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</a:rPr>
              <a:t>Identify the most relevant expenditure categories.</a:t>
            </a:r>
          </a:p>
          <a:p>
            <a:pPr lvl="1"/>
            <a:endParaRPr lang="en-US" sz="1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Such a framework could complement contextual expertise and assist policymakers when developing national plans to support effective budgeting for SDGs.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Focus on Mexico: Why? </a:t>
            </a:r>
            <a:r>
              <a:rPr lang="en-GB" sz="2000" dirty="0">
                <a:latin typeface="Garamond" panose="020204040303010108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fiscal data</a:t>
            </a: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26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FECCEE-E4BA-47C2-9F53-B50C78091A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1" y="1190666"/>
            <a:ext cx="3575996" cy="3385225"/>
          </a:xfrm>
        </p:spPr>
        <p:txBody>
          <a:bodyPr/>
          <a:lstStyle/>
          <a:p>
            <a:r>
              <a:rPr lang="en-GB" sz="2000" dirty="0">
                <a:latin typeface="Garamond" panose="02020404030301010803" pitchFamily="18" charset="0"/>
              </a:rPr>
              <a:t>456 indicators, spanning the period 2008-2019.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Sources: Mexican National Statistics Institute, World Bank, Sustainable Development Solutions Network.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Diverse in their nature and measurement (e.g., the prison population per 100,000 people (SDG 16), the forest area in square kilometres (SDG 15), …).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F12A5-3C85-40D2-B06D-0A403BB8660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Data Description: Development Indicators Data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0A300C0E-6522-48FE-9F08-FD714147E5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070" y="1493782"/>
            <a:ext cx="4389129" cy="29260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F0F933-9811-4D78-B75D-D1EC191129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32" y="4108274"/>
            <a:ext cx="3413793" cy="20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5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FECCEE-E4BA-47C2-9F53-B50C78091A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1" y="1101497"/>
            <a:ext cx="3716074" cy="3237040"/>
          </a:xfrm>
        </p:spPr>
        <p:txBody>
          <a:bodyPr/>
          <a:lstStyle/>
          <a:p>
            <a:pPr lvl="2"/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Data on highly disaggregated government spending  coming from the Mexican Treasury and covering the period 2008-2019.</a:t>
            </a:r>
          </a:p>
          <a:p>
            <a:pPr lvl="2"/>
            <a:endParaRPr lang="en-GB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2"/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803 budget programmes (</a:t>
            </a:r>
            <a:r>
              <a:rPr lang="en-GB" i="1" dirty="0" err="1">
                <a:solidFill>
                  <a:schemeClr val="bg1"/>
                </a:solidFill>
                <a:latin typeface="Garamond" panose="02020404030301010803" pitchFamily="18" charset="0"/>
              </a:rPr>
              <a:t>Programas</a:t>
            </a:r>
            <a:r>
              <a:rPr lang="en-GB" i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n-GB" i="1" dirty="0" err="1">
                <a:solidFill>
                  <a:schemeClr val="bg1"/>
                </a:solidFill>
                <a:latin typeface="Garamond" panose="02020404030301010803" pitchFamily="18" charset="0"/>
              </a:rPr>
              <a:t>Presupuestarios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), characterised by the type of services/products they provide (</a:t>
            </a:r>
            <a:r>
              <a:rPr lang="en-GB" i="1" dirty="0" err="1">
                <a:solidFill>
                  <a:schemeClr val="bg1"/>
                </a:solidFill>
                <a:latin typeface="Garamond" panose="02020404030301010803" pitchFamily="18" charset="0"/>
              </a:rPr>
              <a:t>Modalidad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).</a:t>
            </a:r>
          </a:p>
          <a:p>
            <a:pPr lvl="2"/>
            <a:endParaRPr lang="en-GB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2"/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They belong to 41 </a:t>
            </a:r>
            <a:r>
              <a:rPr lang="en-GB" i="1" dirty="0">
                <a:solidFill>
                  <a:schemeClr val="bg1"/>
                </a:solidFill>
                <a:latin typeface="Garamond" panose="02020404030301010803" pitchFamily="18" charset="0"/>
              </a:rPr>
              <a:t>Ramos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, macro-categories of expenditure (i.e., Work and Social Welfare, Public Education…).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F12A5-3C85-40D2-B06D-0A403BB8660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1800" y="411163"/>
            <a:ext cx="8381460" cy="701301"/>
          </a:xfrm>
        </p:spPr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Data Description: Government Expenditure Data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0D2A78BA-1862-4C0F-9A67-71CC24E653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767" y="1511485"/>
            <a:ext cx="3840488" cy="256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2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0FECCEE-E4BA-47C2-9F53-B50C78091A30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385819" y="1607014"/>
                <a:ext cx="3897117" cy="3237040"/>
              </a:xfrm>
            </p:spPr>
            <p:txBody>
              <a:bodyPr/>
              <a:lstStyle/>
              <a:p>
                <a:pPr lvl="2"/>
                <a:r>
                  <a:rPr lang="en-GB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We combine each development indicator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𝐼𝑛𝑑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) with every budget programme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𝑃𝑃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), in every year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.</a:t>
                </a:r>
              </a:p>
              <a:p>
                <a:pPr lvl="2"/>
                <a:endParaRPr lang="en-GB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  <a:p>
                <a:pPr lvl="2"/>
                <a:endParaRPr lang="en-GB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  <a:p>
                <a:pPr lvl="2"/>
                <a:r>
                  <a:rPr lang="en-GB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Hence, we allow for all possible combinations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𝐼𝑛𝑑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GB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b="0" i="0" smtClean="0">
                        <a:solidFill>
                          <a:schemeClr val="bg1"/>
                        </a:solidFill>
                        <a:latin typeface="Garamond" panose="02020404030301010803" pitchFamily="18" charset="0"/>
                      </a:rPr>
                      <m:t>and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𝑃𝑃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, obtaining 1118073 unique observations for the final dataset.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0FECCEE-E4BA-47C2-9F53-B50C78091A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385819" y="1607014"/>
                <a:ext cx="3897117" cy="3237040"/>
              </a:xfrm>
              <a:blipFill>
                <a:blip r:embed="rId2"/>
                <a:stretch>
                  <a:fillRect t="-2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F12A5-3C85-40D2-B06D-0A403BB8660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1800" y="411163"/>
            <a:ext cx="8381460" cy="701301"/>
          </a:xfrm>
        </p:spPr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Data Description: Construction of the Dataset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9BDFB92E-371D-418B-815D-34586AF8657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7747508"/>
                  </p:ext>
                </p:extLst>
              </p:nvPr>
            </p:nvGraphicFramePr>
            <p:xfrm>
              <a:off x="4525316" y="1076997"/>
              <a:ext cx="1229576" cy="1152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29576">
                      <a:extLst>
                        <a:ext uri="{9D8B030D-6E8A-4147-A177-3AD203B41FA5}">
                          <a16:colId xmlns:a16="http://schemas.microsoft.com/office/drawing/2014/main" val="1775403981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1,2008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16780712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1,2009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77824483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...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701672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1,2019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530124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9BDFB92E-371D-418B-815D-34586AF8657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7747508"/>
                  </p:ext>
                </p:extLst>
              </p:nvPr>
            </p:nvGraphicFramePr>
            <p:xfrm>
              <a:off x="4525316" y="1076997"/>
              <a:ext cx="1229576" cy="1152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29576">
                      <a:extLst>
                        <a:ext uri="{9D8B030D-6E8A-4147-A177-3AD203B41FA5}">
                          <a16:colId xmlns:a16="http://schemas.microsoft.com/office/drawing/2014/main" val="1775403981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b="-29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6780712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102128" b="-2021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7824483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...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701672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3042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301248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8C93E9EB-B4DB-4B29-87B7-42D8C38643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0719027"/>
                  </p:ext>
                </p:extLst>
              </p:nvPr>
            </p:nvGraphicFramePr>
            <p:xfrm>
              <a:off x="7035160" y="1201509"/>
              <a:ext cx="1229576" cy="3456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29576">
                      <a:extLst>
                        <a:ext uri="{9D8B030D-6E8A-4147-A177-3AD203B41FA5}">
                          <a16:colId xmlns:a16="http://schemas.microsoft.com/office/drawing/2014/main" val="1775403981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𝑃𝑃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1,2008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16780712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𝑃𝑃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2,2008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77824483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...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701672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𝑃𝑃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803,2008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5301248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𝑃𝑃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1,2009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1510652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𝑃𝑃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2,2009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0025657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8811265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𝑃𝑃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803,2009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32984578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41076731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𝑃𝑃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1,2019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69806130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7907052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𝑃𝑃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803,2019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93902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8C93E9EB-B4DB-4B29-87B7-42D8C38643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0719027"/>
                  </p:ext>
                </p:extLst>
              </p:nvPr>
            </p:nvGraphicFramePr>
            <p:xfrm>
              <a:off x="7035160" y="1201509"/>
              <a:ext cx="1229576" cy="3456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29576">
                      <a:extLst>
                        <a:ext uri="{9D8B030D-6E8A-4147-A177-3AD203B41FA5}">
                          <a16:colId xmlns:a16="http://schemas.microsoft.com/office/drawing/2014/main" val="1775403981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b="-11085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6780712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97917" b="-9854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7824483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...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701672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302128" b="-8063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301248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393750" b="-6895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1510652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504255" b="-6042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025657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8811265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689583" b="-393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2984578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41076731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906383" b="-2021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9806130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7907052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11085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9390268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196A07-DC28-4BAC-8878-437B155910B2}"/>
              </a:ext>
            </a:extLst>
          </p:cNvPr>
          <p:cNvCxnSpPr>
            <a:cxnSpLocks/>
          </p:cNvCxnSpPr>
          <p:nvPr/>
        </p:nvCxnSpPr>
        <p:spPr>
          <a:xfrm>
            <a:off x="5455280" y="1276269"/>
            <a:ext cx="1789890" cy="116737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9CE78A8-F068-432B-8CB4-389385454DA9}"/>
              </a:ext>
            </a:extLst>
          </p:cNvPr>
          <p:cNvCxnSpPr>
            <a:cxnSpLocks/>
          </p:cNvCxnSpPr>
          <p:nvPr/>
        </p:nvCxnSpPr>
        <p:spPr>
          <a:xfrm>
            <a:off x="5455280" y="1268074"/>
            <a:ext cx="1774325" cy="338940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EF5BE4-F36A-4187-B316-1F5901C7AECD}"/>
              </a:ext>
            </a:extLst>
          </p:cNvPr>
          <p:cNvCxnSpPr>
            <a:cxnSpLocks/>
          </p:cNvCxnSpPr>
          <p:nvPr/>
        </p:nvCxnSpPr>
        <p:spPr>
          <a:xfrm>
            <a:off x="5455280" y="1268074"/>
            <a:ext cx="1739306" cy="622988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7A5AC3C-E3B2-4102-B571-CBFF436D92E5}"/>
              </a:ext>
            </a:extLst>
          </p:cNvPr>
          <p:cNvCxnSpPr>
            <a:cxnSpLocks/>
          </p:cNvCxnSpPr>
          <p:nvPr/>
        </p:nvCxnSpPr>
        <p:spPr>
          <a:xfrm>
            <a:off x="5470845" y="1275717"/>
            <a:ext cx="1704286" cy="903284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C79AB98-5D57-4386-9B69-35E33D78C9C1}"/>
              </a:ext>
            </a:extLst>
          </p:cNvPr>
          <p:cNvCxnSpPr>
            <a:cxnSpLocks/>
          </p:cNvCxnSpPr>
          <p:nvPr/>
        </p:nvCxnSpPr>
        <p:spPr>
          <a:xfrm>
            <a:off x="5448576" y="1557133"/>
            <a:ext cx="1796594" cy="917589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01C0BCA-34E1-4AFB-8D2B-924607F97F36}"/>
              </a:ext>
            </a:extLst>
          </p:cNvPr>
          <p:cNvCxnSpPr>
            <a:cxnSpLocks/>
          </p:cNvCxnSpPr>
          <p:nvPr/>
        </p:nvCxnSpPr>
        <p:spPr>
          <a:xfrm>
            <a:off x="5455280" y="1568381"/>
            <a:ext cx="1774325" cy="1174824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46D4A3F-3430-43C0-A9F4-CED5B5DCFEA4}"/>
              </a:ext>
            </a:extLst>
          </p:cNvPr>
          <p:cNvCxnSpPr>
            <a:cxnSpLocks/>
          </p:cNvCxnSpPr>
          <p:nvPr/>
        </p:nvCxnSpPr>
        <p:spPr>
          <a:xfrm>
            <a:off x="5455280" y="1558533"/>
            <a:ext cx="1774325" cy="1511521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DEDD90A-C500-480E-A06C-E431A78DBB0B}"/>
              </a:ext>
            </a:extLst>
          </p:cNvPr>
          <p:cNvCxnSpPr>
            <a:cxnSpLocks/>
          </p:cNvCxnSpPr>
          <p:nvPr/>
        </p:nvCxnSpPr>
        <p:spPr>
          <a:xfrm>
            <a:off x="5451389" y="1566315"/>
            <a:ext cx="1778216" cy="1756658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1C0E40C-404F-42F2-8888-6B519FBDC208}"/>
              </a:ext>
            </a:extLst>
          </p:cNvPr>
          <p:cNvCxnSpPr>
            <a:cxnSpLocks/>
          </p:cNvCxnSpPr>
          <p:nvPr/>
        </p:nvCxnSpPr>
        <p:spPr>
          <a:xfrm>
            <a:off x="5433011" y="2136557"/>
            <a:ext cx="1862743" cy="1773967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49E9A1B-593C-475E-B795-C8803B543315}"/>
              </a:ext>
            </a:extLst>
          </p:cNvPr>
          <p:cNvCxnSpPr>
            <a:cxnSpLocks/>
          </p:cNvCxnSpPr>
          <p:nvPr/>
        </p:nvCxnSpPr>
        <p:spPr>
          <a:xfrm>
            <a:off x="5441872" y="2141864"/>
            <a:ext cx="1803298" cy="2079945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8D74AA6-4C10-469F-94B1-963612EE4F85}"/>
              </a:ext>
            </a:extLst>
          </p:cNvPr>
          <p:cNvCxnSpPr>
            <a:cxnSpLocks/>
          </p:cNvCxnSpPr>
          <p:nvPr/>
        </p:nvCxnSpPr>
        <p:spPr>
          <a:xfrm>
            <a:off x="5435824" y="2136005"/>
            <a:ext cx="1793781" cy="2377634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A9954CC-B598-451E-8635-52CFB7D9E960}"/>
              </a:ext>
            </a:extLst>
          </p:cNvPr>
          <p:cNvCxnSpPr>
            <a:cxnSpLocks/>
          </p:cNvCxnSpPr>
          <p:nvPr/>
        </p:nvCxnSpPr>
        <p:spPr>
          <a:xfrm flipV="1">
            <a:off x="5451389" y="1424134"/>
            <a:ext cx="1793781" cy="990586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546C631-923D-4A8B-9867-EFD484D28A9D}"/>
              </a:ext>
            </a:extLst>
          </p:cNvPr>
          <p:cNvCxnSpPr>
            <a:cxnSpLocks/>
          </p:cNvCxnSpPr>
          <p:nvPr/>
        </p:nvCxnSpPr>
        <p:spPr>
          <a:xfrm flipV="1">
            <a:off x="5451389" y="1642034"/>
            <a:ext cx="1793781" cy="772376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A01FBAD-B100-4898-BC3D-A99A633CDBA9}"/>
              </a:ext>
            </a:extLst>
          </p:cNvPr>
          <p:cNvCxnSpPr>
            <a:cxnSpLocks/>
          </p:cNvCxnSpPr>
          <p:nvPr/>
        </p:nvCxnSpPr>
        <p:spPr>
          <a:xfrm flipV="1">
            <a:off x="5455280" y="1933864"/>
            <a:ext cx="1739306" cy="480546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B907215-EA47-4E03-9B6F-0EFDCF2E892F}"/>
              </a:ext>
            </a:extLst>
          </p:cNvPr>
          <p:cNvCxnSpPr>
            <a:cxnSpLocks/>
          </p:cNvCxnSpPr>
          <p:nvPr/>
        </p:nvCxnSpPr>
        <p:spPr>
          <a:xfrm flipV="1">
            <a:off x="5470845" y="2217912"/>
            <a:ext cx="1704286" cy="194097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4B0D2BA-D965-4416-9E07-ADC790D77FB2}"/>
              </a:ext>
            </a:extLst>
          </p:cNvPr>
          <p:cNvCxnSpPr>
            <a:cxnSpLocks/>
          </p:cNvCxnSpPr>
          <p:nvPr/>
        </p:nvCxnSpPr>
        <p:spPr>
          <a:xfrm flipV="1">
            <a:off x="5441872" y="2513632"/>
            <a:ext cx="1803298" cy="204281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BD5256F-09F1-4880-9153-349956BE2C63}"/>
              </a:ext>
            </a:extLst>
          </p:cNvPr>
          <p:cNvCxnSpPr>
            <a:cxnSpLocks/>
          </p:cNvCxnSpPr>
          <p:nvPr/>
        </p:nvCxnSpPr>
        <p:spPr>
          <a:xfrm>
            <a:off x="5455280" y="2717792"/>
            <a:ext cx="1774325" cy="56541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AF47DD3-C898-4CA0-9C89-6928A000CD9B}"/>
              </a:ext>
            </a:extLst>
          </p:cNvPr>
          <p:cNvCxnSpPr>
            <a:cxnSpLocks/>
          </p:cNvCxnSpPr>
          <p:nvPr/>
        </p:nvCxnSpPr>
        <p:spPr>
          <a:xfrm>
            <a:off x="5455280" y="2713348"/>
            <a:ext cx="1774325" cy="399508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55B1399-3334-4F04-A397-A4CF2472B563}"/>
              </a:ext>
            </a:extLst>
          </p:cNvPr>
          <p:cNvCxnSpPr>
            <a:cxnSpLocks/>
          </p:cNvCxnSpPr>
          <p:nvPr/>
        </p:nvCxnSpPr>
        <p:spPr>
          <a:xfrm>
            <a:off x="5461984" y="2712700"/>
            <a:ext cx="1732602" cy="668639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54D1647-106C-489E-A504-92D395F606D7}"/>
              </a:ext>
            </a:extLst>
          </p:cNvPr>
          <p:cNvCxnSpPr>
            <a:cxnSpLocks/>
          </p:cNvCxnSpPr>
          <p:nvPr/>
        </p:nvCxnSpPr>
        <p:spPr>
          <a:xfrm>
            <a:off x="5429120" y="3301011"/>
            <a:ext cx="1866634" cy="663988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E2C0139-9FF9-4FFB-95F2-36E459AD487A}"/>
              </a:ext>
            </a:extLst>
          </p:cNvPr>
          <p:cNvCxnSpPr>
            <a:cxnSpLocks/>
          </p:cNvCxnSpPr>
          <p:nvPr/>
        </p:nvCxnSpPr>
        <p:spPr>
          <a:xfrm>
            <a:off x="5435824" y="3303324"/>
            <a:ext cx="1793781" cy="972961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2A3162D-D72F-4B6A-961D-34264DFF3FBE}"/>
              </a:ext>
            </a:extLst>
          </p:cNvPr>
          <p:cNvCxnSpPr>
            <a:cxnSpLocks/>
          </p:cNvCxnSpPr>
          <p:nvPr/>
        </p:nvCxnSpPr>
        <p:spPr>
          <a:xfrm>
            <a:off x="5429120" y="3298945"/>
            <a:ext cx="1765466" cy="1261387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95CDF94-65BD-4E96-B59E-A361AE45C855}"/>
              </a:ext>
            </a:extLst>
          </p:cNvPr>
          <p:cNvCxnSpPr>
            <a:cxnSpLocks/>
          </p:cNvCxnSpPr>
          <p:nvPr/>
        </p:nvCxnSpPr>
        <p:spPr>
          <a:xfrm flipV="1">
            <a:off x="5524500" y="1463045"/>
            <a:ext cx="1771254" cy="2394580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42F8039-E77B-4A64-9940-5BF1F5262ABC}"/>
              </a:ext>
            </a:extLst>
          </p:cNvPr>
          <p:cNvCxnSpPr>
            <a:cxnSpLocks/>
          </p:cNvCxnSpPr>
          <p:nvPr/>
        </p:nvCxnSpPr>
        <p:spPr>
          <a:xfrm flipV="1">
            <a:off x="5538824" y="1692620"/>
            <a:ext cx="1706346" cy="2153727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24393D0-1191-4EC3-BF15-A72C23C97827}"/>
              </a:ext>
            </a:extLst>
          </p:cNvPr>
          <p:cNvCxnSpPr>
            <a:cxnSpLocks/>
          </p:cNvCxnSpPr>
          <p:nvPr/>
        </p:nvCxnSpPr>
        <p:spPr>
          <a:xfrm flipV="1">
            <a:off x="5539019" y="1984205"/>
            <a:ext cx="1690586" cy="1856947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251CDB9E-5D93-452A-8451-996D2BBFB70C}"/>
              </a:ext>
            </a:extLst>
          </p:cNvPr>
          <p:cNvCxnSpPr>
            <a:cxnSpLocks/>
          </p:cNvCxnSpPr>
          <p:nvPr/>
        </p:nvCxnSpPr>
        <p:spPr>
          <a:xfrm flipV="1">
            <a:off x="5530158" y="2268253"/>
            <a:ext cx="1644973" cy="1585786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347E7C7-E331-46ED-B072-CF064EBE5ED3}"/>
              </a:ext>
            </a:extLst>
          </p:cNvPr>
          <p:cNvCxnSpPr>
            <a:cxnSpLocks/>
          </p:cNvCxnSpPr>
          <p:nvPr/>
        </p:nvCxnSpPr>
        <p:spPr>
          <a:xfrm flipV="1">
            <a:off x="5558474" y="4000020"/>
            <a:ext cx="1745062" cy="719625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00C3DC8-9A1D-4502-8E84-65102D78390D}"/>
              </a:ext>
            </a:extLst>
          </p:cNvPr>
          <p:cNvCxnSpPr>
            <a:cxnSpLocks/>
          </p:cNvCxnSpPr>
          <p:nvPr/>
        </p:nvCxnSpPr>
        <p:spPr>
          <a:xfrm flipV="1">
            <a:off x="5578796" y="4319086"/>
            <a:ext cx="1650809" cy="394269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D9BE118-9F49-4D04-B9AF-516E4F074FCE}"/>
              </a:ext>
            </a:extLst>
          </p:cNvPr>
          <p:cNvCxnSpPr>
            <a:cxnSpLocks/>
          </p:cNvCxnSpPr>
          <p:nvPr/>
        </p:nvCxnSpPr>
        <p:spPr>
          <a:xfrm flipV="1">
            <a:off x="5567202" y="4601067"/>
            <a:ext cx="1607929" cy="113154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3" name="Table 2">
                <a:extLst>
                  <a:ext uri="{FF2B5EF4-FFF2-40B4-BE49-F238E27FC236}">
                    <a16:creationId xmlns:a16="http://schemas.microsoft.com/office/drawing/2014/main" id="{B17DA4F4-C64B-4605-BD10-31867BEC4DD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9762072"/>
                  </p:ext>
                </p:extLst>
              </p:nvPr>
            </p:nvGraphicFramePr>
            <p:xfrm>
              <a:off x="4521318" y="2243358"/>
              <a:ext cx="1229576" cy="1152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29576">
                      <a:extLst>
                        <a:ext uri="{9D8B030D-6E8A-4147-A177-3AD203B41FA5}">
                          <a16:colId xmlns:a16="http://schemas.microsoft.com/office/drawing/2014/main" val="1775403981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2,2008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1510652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2,2009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0025657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8811265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2,2019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3298457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3" name="Table 2">
                <a:extLst>
                  <a:ext uri="{FF2B5EF4-FFF2-40B4-BE49-F238E27FC236}">
                    <a16:creationId xmlns:a16="http://schemas.microsoft.com/office/drawing/2014/main" id="{B17DA4F4-C64B-4605-BD10-31867BEC4DD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9762072"/>
                  </p:ext>
                </p:extLst>
              </p:nvPr>
            </p:nvGraphicFramePr>
            <p:xfrm>
              <a:off x="4521318" y="2243358"/>
              <a:ext cx="1229576" cy="1152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29576">
                      <a:extLst>
                        <a:ext uri="{9D8B030D-6E8A-4147-A177-3AD203B41FA5}">
                          <a16:colId xmlns:a16="http://schemas.microsoft.com/office/drawing/2014/main" val="1775403981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b="-3021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1510652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t="-97917" b="-19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025657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8811265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t="-3021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298457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5" name="Table 2">
                <a:extLst>
                  <a:ext uri="{FF2B5EF4-FFF2-40B4-BE49-F238E27FC236}">
                    <a16:creationId xmlns:a16="http://schemas.microsoft.com/office/drawing/2014/main" id="{39EF58C4-9A09-4288-8245-E29A542381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9024326"/>
                  </p:ext>
                </p:extLst>
              </p:nvPr>
            </p:nvGraphicFramePr>
            <p:xfrm>
              <a:off x="4536883" y="3673447"/>
              <a:ext cx="1229576" cy="1152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29576">
                      <a:extLst>
                        <a:ext uri="{9D8B030D-6E8A-4147-A177-3AD203B41FA5}">
                          <a16:colId xmlns:a16="http://schemas.microsoft.com/office/drawing/2014/main" val="1775403981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456,2008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69806130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456,2009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7907052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9390268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𝐼𝑛𝑑</m:t>
                                    </m:r>
                                  </m:e>
                                  <m:sub>
                                    <m:r>
                                      <a:rPr lang="en-GB" sz="12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456,2019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19459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5" name="Table 2">
                <a:extLst>
                  <a:ext uri="{FF2B5EF4-FFF2-40B4-BE49-F238E27FC236}">
                    <a16:creationId xmlns:a16="http://schemas.microsoft.com/office/drawing/2014/main" id="{39EF58C4-9A09-4288-8245-E29A542381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9024326"/>
                  </p:ext>
                </p:extLst>
              </p:nvPr>
            </p:nvGraphicFramePr>
            <p:xfrm>
              <a:off x="4536883" y="3673447"/>
              <a:ext cx="1229576" cy="1152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29576">
                      <a:extLst>
                        <a:ext uri="{9D8B030D-6E8A-4147-A177-3AD203B41FA5}">
                          <a16:colId xmlns:a16="http://schemas.microsoft.com/office/drawing/2014/main" val="1775403981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b="-29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9806130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t="-102128" b="-2021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907052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>
                              <a:solidFill>
                                <a:schemeClr val="bg1"/>
                              </a:solidFill>
                            </a:rPr>
                            <a:t>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9390268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t="-3042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1945909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77" name="Table 2">
            <a:extLst>
              <a:ext uri="{FF2B5EF4-FFF2-40B4-BE49-F238E27FC236}">
                <a16:creationId xmlns:a16="http://schemas.microsoft.com/office/drawing/2014/main" id="{C9967E83-06A1-4632-97A6-62C575274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512659"/>
              </p:ext>
            </p:extLst>
          </p:nvPr>
        </p:nvGraphicFramePr>
        <p:xfrm>
          <a:off x="4529100" y="3403140"/>
          <a:ext cx="1229576" cy="28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9576">
                  <a:extLst>
                    <a:ext uri="{9D8B030D-6E8A-4147-A177-3AD203B41FA5}">
                      <a16:colId xmlns:a16="http://schemas.microsoft.com/office/drawing/2014/main" val="1775403981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1076731"/>
                  </a:ext>
                </a:extLst>
              </a:tr>
            </a:tbl>
          </a:graphicData>
        </a:graphic>
      </p:graphicFrame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BE9E1D4-C8D4-46B5-81C3-920833A0A160}"/>
              </a:ext>
            </a:extLst>
          </p:cNvPr>
          <p:cNvCxnSpPr>
            <a:cxnSpLocks/>
          </p:cNvCxnSpPr>
          <p:nvPr/>
        </p:nvCxnSpPr>
        <p:spPr>
          <a:xfrm flipV="1">
            <a:off x="5548207" y="2559124"/>
            <a:ext cx="1716418" cy="1579489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66D4C7C-D212-4039-95A3-77A3EB6A6B36}"/>
              </a:ext>
            </a:extLst>
          </p:cNvPr>
          <p:cNvCxnSpPr>
            <a:cxnSpLocks/>
          </p:cNvCxnSpPr>
          <p:nvPr/>
        </p:nvCxnSpPr>
        <p:spPr>
          <a:xfrm flipV="1">
            <a:off x="5544545" y="2821026"/>
            <a:ext cx="1700625" cy="1312163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B2A23283-9609-4C02-954A-02836DAF9B47}"/>
              </a:ext>
            </a:extLst>
          </p:cNvPr>
          <p:cNvCxnSpPr>
            <a:cxnSpLocks/>
          </p:cNvCxnSpPr>
          <p:nvPr/>
        </p:nvCxnSpPr>
        <p:spPr>
          <a:xfrm flipV="1">
            <a:off x="5558474" y="3143076"/>
            <a:ext cx="1677835" cy="992426"/>
          </a:xfrm>
          <a:prstGeom prst="straightConnector1">
            <a:avLst/>
          </a:prstGeom>
          <a:ln w="635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F648C132-FF63-442C-825F-43C7DFF58CE4}"/>
              </a:ext>
            </a:extLst>
          </p:cNvPr>
          <p:cNvCxnSpPr>
            <a:cxnSpLocks/>
          </p:cNvCxnSpPr>
          <p:nvPr/>
        </p:nvCxnSpPr>
        <p:spPr>
          <a:xfrm flipV="1">
            <a:off x="5558474" y="3416027"/>
            <a:ext cx="1643894" cy="715038"/>
          </a:xfrm>
          <a:prstGeom prst="straightConnector1">
            <a:avLst/>
          </a:prstGeom>
          <a:ln w="63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3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16F177-B594-4D60-9A18-2520A8354E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Analysis and Results: Predicting Improvements in SDGs Indicators</a:t>
            </a:r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9612163-96E0-426E-AF5C-39E1F873C4AE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431800" y="956289"/>
                <a:ext cx="8112991" cy="3855720"/>
              </a:xfrm>
            </p:spPr>
            <p:txBody>
              <a:bodyPr/>
              <a:lstStyle/>
              <a:p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Classification task:  we want to predict an improvement in the development indicators given their historical trends and changes in public expenditure.</a:t>
                </a:r>
              </a:p>
              <a:p>
                <a:r>
                  <a:rPr lang="en-GB" sz="1800" dirty="0">
                    <a:latin typeface="Garamond" panose="02020404030301010803" pitchFamily="18" charset="0"/>
                  </a:rPr>
                  <a:t>The model: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𝐼𝑛𝑐𝑟𝐼𝑛𝑑</m:t>
                              </m:r>
                            </m:e>
                          </m:ac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(∆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𝐼𝑛𝑑</m:t>
                                  </m:r>
                                </m:e>
                              </m:d>
                            </m:e>
                          </m:fun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𝐼𝑛𝑑</m:t>
                                  </m:r>
                                </m:e>
                              </m:d>
                            </m:e>
                          </m:fun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𝐸𝑥𝑝</m:t>
                                  </m:r>
                                </m:e>
                              </m:d>
                            </m:e>
                          </m:fun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𝐸𝑥𝑝</m:t>
                                  </m:r>
                                </m:e>
                              </m:d>
                            </m:e>
                          </m:fun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𝐸𝑥𝑝</m:t>
                                  </m:r>
                                </m:e>
                              </m:d>
                            </m:e>
                          </m:fun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𝐸𝑥𝑝</m:t>
                                  </m:r>
                                </m:e>
                              </m:d>
                            </m:e>
                          </m:fun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i="1" dirty="0">
                  <a:latin typeface="Garamond" panose="02020404030301010803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𝐼𝑛𝑐𝑟𝐼𝑛𝑑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GB" sz="1800" i="1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</a:t>
                </a:r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is a dummy variable that takes the value of </a:t>
                </a:r>
                <a:r>
                  <a:rPr lang="en-GB" sz="16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1</a:t>
                </a:r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if indicator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improves in year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6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+ 1</m:t>
                    </m:r>
                  </m:oMath>
                </a14:m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.</a:t>
                </a:r>
              </a:p>
              <a:p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Relative change of the indicator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in year</a:t>
                </a:r>
                <a:r>
                  <a:rPr lang="en-GB" sz="1800" i="1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sz="1800" i="1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</a:t>
                </a:r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1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func>
                          <m:funcPr>
                            <m:ctrlPr>
                              <a:rPr lang="en-GB" sz="1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60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16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6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𝐼𝑛𝑑</m:t>
                                </m:r>
                              </m:e>
                            </m:d>
                          </m:e>
                        </m:func>
                      </m:e>
                      <m:sub>
                        <m:r>
                          <a:rPr lang="en-GB" sz="1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GB" sz="1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)</a:t>
                </a:r>
                <a:r>
                  <a:rPr lang="en-GB" sz="1800" i="1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 </a:t>
                </a:r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and one lag of it</a:t>
                </a:r>
                <a:r>
                  <a:rPr lang="en-GB" sz="1800" i="1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.</a:t>
                </a:r>
              </a:p>
              <a:p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aramond" panose="02020404030301010803" pitchFamily="18" charset="0"/>
                  </a:rPr>
                  <a:t>Relative change in the expenditure level for budget programme </a:t>
                </a:r>
                <a14:m>
                  <m:oMath xmlns:m="http://schemas.openxmlformats.org/officeDocument/2006/math">
                    <m:r>
                      <a:rPr kumimoji="0" lang="en-GB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𝑗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aramond" panose="02020404030301010803" pitchFamily="18" charset="0"/>
                    <a:ea typeface="+mn-ea"/>
                    <a:cs typeface="+mn-cs"/>
                  </a:rPr>
                  <a:t> in year</a:t>
                </a:r>
                <a:r>
                  <a:rPr kumimoji="0" lang="en-GB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aramond" panose="02020404030301010803" pitchFamily="18" charset="0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GB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</m:oMath>
                </a14:m>
                <a:r>
                  <a:rPr kumimoji="0" lang="en-GB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aramond" panose="02020404030301010803" pitchFamily="18" charset="0"/>
                    <a:ea typeface="+mn-ea"/>
                    <a:cs typeface="+mn-cs"/>
                  </a:rPr>
                  <a:t>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aramond" panose="02020404030301010803" pitchFamily="18" charset="0"/>
                    <a:ea typeface="+mn-ea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0" lang="en-GB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b>
                      <m:sSubPr>
                        <m:ctrlP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func>
                          <m:funcPr>
                            <m:ctrlPr>
                              <a:rPr kumimoji="0" lang="en-GB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0" lang="en-GB" sz="16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kumimoji="0" lang="en-GB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en-GB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𝐸𝑥𝑝</m:t>
                                </m:r>
                              </m:e>
                            </m:d>
                          </m:e>
                        </m:func>
                      </m:e>
                      <m:sub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𝑗</m:t>
                        </m:r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sub>
                    </m:sSub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aramond" panose="02020404030301010803" pitchFamily="18" charset="0"/>
                  </a:rPr>
                  <a:t>)</a:t>
                </a:r>
                <a:r>
                  <a:rPr kumimoji="0" lang="en-GB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aramond" panose="02020404030301010803" pitchFamily="18" charset="0"/>
                  </a:rPr>
                  <a:t>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aramond" panose="02020404030301010803" pitchFamily="18" charset="0"/>
                  </a:rPr>
                  <a:t>and three lags of it</a:t>
                </a:r>
                <a:r>
                  <a:rPr lang="en-GB" sz="1800" dirty="0">
                    <a:solidFill>
                      <a:prstClr val="white"/>
                    </a:solidFill>
                    <a:latin typeface="Garamond" panose="02020404030301010803" pitchFamily="18" charset="0"/>
                  </a:rPr>
                  <a:t>.</a:t>
                </a:r>
              </a:p>
              <a:p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Vector containing </a:t>
                </a:r>
                <a:r>
                  <a:rPr lang="en-GB" sz="1800" dirty="0">
                    <a:latin typeface="Garamond" panose="02020404030301010803" pitchFamily="18" charset="0"/>
                  </a:rPr>
                  <a:t>binary variables for the individual </a:t>
                </a:r>
                <a:r>
                  <a:rPr lang="en-GB" sz="1800" i="1" dirty="0">
                    <a:latin typeface="Garamond" panose="02020404030301010803" pitchFamily="18" charset="0"/>
                  </a:rPr>
                  <a:t>R</a:t>
                </a:r>
                <a:r>
                  <a:rPr lang="en-GB" sz="1800" i="1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amos </a:t>
                </a:r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sz="18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).</a:t>
                </a:r>
                <a:endParaRPr lang="en-GB" sz="1800" i="1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9612163-96E0-426E-AF5C-39E1F873C4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431800" y="956289"/>
                <a:ext cx="8112991" cy="3855720"/>
              </a:xfrm>
              <a:blipFill>
                <a:blip r:embed="rId3"/>
                <a:stretch>
                  <a:fillRect l="-1653" t="-2057" r="-14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382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Turing Presentation Palette">
      <a:dk1>
        <a:srgbClr val="1C1C1C"/>
      </a:dk1>
      <a:lt1>
        <a:sysClr val="window" lastClr="FFFFFF"/>
      </a:lt1>
      <a:dk2>
        <a:srgbClr val="404040"/>
      </a:dk2>
      <a:lt2>
        <a:srgbClr val="DEDEDE"/>
      </a:lt2>
      <a:accent1>
        <a:srgbClr val="00B0F0"/>
      </a:accent1>
      <a:accent2>
        <a:srgbClr val="0070C0"/>
      </a:accent2>
      <a:accent3>
        <a:srgbClr val="06CA7B"/>
      </a:accent3>
      <a:accent4>
        <a:srgbClr val="002060"/>
      </a:accent4>
      <a:accent5>
        <a:srgbClr val="7D02C2"/>
      </a:accent5>
      <a:accent6>
        <a:srgbClr val="FF007D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16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he Alan Turing Master PPT with intro slides_widescreen_v3" id="{5DFD5C9A-0A2C-4E03-B4D8-1CB4749D4479}" vid="{9C62355F-E4EE-46CD-BECD-0FFB3DDDDA0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AA62DCEA4FAE4394823B509BA2709F" ma:contentTypeVersion="" ma:contentTypeDescription="Create a new document." ma:contentTypeScope="" ma:versionID="f5f144880e0222ce0d875f5b6d538bcd">
  <xsd:schema xmlns:xsd="http://www.w3.org/2001/XMLSchema" xmlns:xs="http://www.w3.org/2001/XMLSchema" xmlns:p="http://schemas.microsoft.com/office/2006/metadata/properties" xmlns:ns2="ddc16f2e-ac79-420b-bf02-152a3fab2b22" xmlns:ns3="e5618448-e42b-40ea-80d2-fe7c2030a18b" targetNamespace="http://schemas.microsoft.com/office/2006/metadata/properties" ma:root="true" ma:fieldsID="d8f14032b450dcf0b5dfeee191d447cb" ns2:_="" ns3:_="">
    <xsd:import namespace="ddc16f2e-ac79-420b-bf02-152a3fab2b22"/>
    <xsd:import namespace="e5618448-e42b-40ea-80d2-fe7c2030a18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16f2e-ac79-420b-bf02-152a3fab2b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618448-e42b-40ea-80d2-fe7c2030a1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A361FC-9574-4D3A-922B-90EB7E3EAC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AED0E6-9361-461C-840A-5546723953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16f2e-ac79-420b-bf02-152a3fab2b22"/>
    <ds:schemaRef ds:uri="e5618448-e42b-40ea-80d2-fe7c2030a1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D3EDB7-0ABD-4BC6-9C2A-32E4FC10473A}">
  <ds:schemaRefs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e5618448-e42b-40ea-80d2-fe7c2030a18b"/>
    <ds:schemaRef ds:uri="ddc16f2e-ac79-420b-bf02-152a3fab2b22"/>
    <ds:schemaRef ds:uri="http://schemas.microsoft.com/office/2006/documentManagement/types"/>
    <ds:schemaRef ds:uri="http://purl.org/dc/terms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35664</TotalTime>
  <Words>1005</Words>
  <Application>Microsoft Office PowerPoint</Application>
  <PresentationFormat>On-screen Show (16:9)</PresentationFormat>
  <Paragraphs>128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Garamond</vt:lpstr>
      <vt:lpstr>Office Theme</vt:lpstr>
      <vt:lpstr>Budgeting for SDGs:  A Data-driven Approach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Yellow Balloon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Alan Turing Institute</dc:title>
  <dc:creator>Sophie Mclvor</dc:creator>
  <cp:lastModifiedBy>daniele.guariso@gmail.com</cp:lastModifiedBy>
  <cp:revision>362</cp:revision>
  <cp:lastPrinted>2017-11-14T13:34:51Z</cp:lastPrinted>
  <dcterms:created xsi:type="dcterms:W3CDTF">2017-03-06T16:45:41Z</dcterms:created>
  <dcterms:modified xsi:type="dcterms:W3CDTF">2020-08-23T22:16:31Z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0x01010059AA62DCEA4FAE4394823B509BA2709F</vt:lpwstr>
  </property>
  <property fmtid="{D5CDD505-2E9C-101B-9397-08002B2CF9AE}" pid="3" name="Document Keywords">
    <vt:lpwstr/>
  </property>
</Properties>
</file>