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61" r:id="rId2"/>
    <p:sldId id="262" r:id="rId3"/>
    <p:sldId id="263" r:id="rId4"/>
    <p:sldId id="259" r:id="rId5"/>
    <p:sldId id="258" r:id="rId6"/>
    <p:sldId id="260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105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DFD13-7FBE-42F1-8DD8-429729DA71D9}" type="datetimeFigureOut">
              <a:rPr lang="en-GB" smtClean="0"/>
              <a:t>13/08/2020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0083E-51F1-498A-962B-1A6C87CFF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51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97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Pics 2015-5, pic</a:t>
            </a:r>
            <a:r>
              <a:rPr lang="en-GB" baseline="0" dirty="0"/>
              <a:t> 224.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64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 2015.5, pic 225, overall of </a:t>
            </a:r>
            <a:r>
              <a:rPr lang="en-GB" dirty="0" err="1"/>
              <a:t>Bernabo</a:t>
            </a:r>
            <a:r>
              <a:rPr lang="en-GB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360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Pics</a:t>
            </a:r>
            <a:r>
              <a:rPr lang="en-GB" baseline="0" dirty="0"/>
              <a:t> 2016.05, pic 02794. Overall view of high altar and context of Sebastiano altarpiece.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6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Pics 2015-5, pic</a:t>
            </a:r>
            <a:r>
              <a:rPr lang="en-GB" baseline="0" dirty="0"/>
              <a:t> 80. Overview of main altar.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510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Pics 2015.5, pic 81.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890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Pics 2017-05, pic 09702, pic of </a:t>
            </a:r>
            <a:r>
              <a:rPr lang="en-GB" dirty="0" err="1"/>
              <a:t>Diletti</a:t>
            </a:r>
            <a:r>
              <a:rPr lang="en-GB" dirty="0"/>
              <a:t> chapel</a:t>
            </a:r>
            <a:r>
              <a:rPr lang="en-GB" baseline="0" dirty="0"/>
              <a:t> and lighting.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0083E-51F1-498A-962B-1A6C87CFFAA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003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1" y="685800"/>
            <a:ext cx="160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2.</a:t>
            </a:r>
          </a:p>
          <a:p>
            <a:r>
              <a:rPr lang="en-GB" dirty="0"/>
              <a:t>The </a:t>
            </a:r>
            <a:r>
              <a:rPr lang="en-GB" dirty="0" err="1"/>
              <a:t>Modonna</a:t>
            </a:r>
            <a:r>
              <a:rPr lang="en-GB" dirty="0"/>
              <a:t> </a:t>
            </a:r>
            <a:r>
              <a:rPr lang="en-GB" dirty="0" err="1"/>
              <a:t>Greca</a:t>
            </a:r>
            <a:r>
              <a:rPr lang="en-GB" dirty="0"/>
              <a:t>, legacy of Giacomo de’ </a:t>
            </a:r>
            <a:r>
              <a:rPr lang="en-GB" dirty="0" err="1"/>
              <a:t>Bernabò</a:t>
            </a:r>
            <a:r>
              <a:rPr lang="en-GB" dirty="0"/>
              <a:t>, d. 1438; below, altarpiece by </a:t>
            </a:r>
            <a:r>
              <a:rPr lang="en-GB" dirty="0" err="1"/>
              <a:t>Tullio</a:t>
            </a:r>
            <a:r>
              <a:rPr lang="en-GB" dirty="0"/>
              <a:t> Lombardo, inserted 1506.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FC1973-F22D-4D39-836A-23A1FBED29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93" y="0"/>
            <a:ext cx="49824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85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" y="6096000"/>
            <a:ext cx="9067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3. The </a:t>
            </a:r>
            <a:r>
              <a:rPr lang="en-GB" dirty="0" err="1"/>
              <a:t>Bernab</a:t>
            </a:r>
            <a:r>
              <a:rPr lang="en-GB" dirty="0" err="1">
                <a:latin typeface="Times New Roman"/>
                <a:cs typeface="Times New Roman"/>
              </a:rPr>
              <a:t>ò</a:t>
            </a:r>
            <a:r>
              <a:rPr lang="en-GB" dirty="0">
                <a:latin typeface="Times New Roman"/>
                <a:cs typeface="Times New Roman"/>
              </a:rPr>
              <a:t> Chapel and altarpiece; Pulpit donated by Ludovico </a:t>
            </a:r>
            <a:r>
              <a:rPr lang="en-GB" dirty="0" err="1">
                <a:latin typeface="Times New Roman"/>
                <a:cs typeface="Times New Roman"/>
              </a:rPr>
              <a:t>Talenti</a:t>
            </a:r>
            <a:r>
              <a:rPr lang="en-GB" dirty="0">
                <a:latin typeface="Times New Roman"/>
                <a:cs typeface="Times New Roman"/>
              </a:rPr>
              <a:t>; Monument to </a:t>
            </a:r>
            <a:r>
              <a:rPr lang="en-GB" dirty="0" err="1">
                <a:latin typeface="Times New Roman"/>
                <a:cs typeface="Times New Roman"/>
              </a:rPr>
              <a:t>Talenti</a:t>
            </a:r>
            <a:r>
              <a:rPr lang="en-GB" dirty="0">
                <a:latin typeface="Times New Roman"/>
                <a:cs typeface="Times New Roman"/>
              </a:rPr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2642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609600"/>
            <a:ext cx="17508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Figure 4. </a:t>
            </a:r>
          </a:p>
          <a:p>
            <a:r>
              <a:rPr lang="en-GB" dirty="0"/>
              <a:t>View of the </a:t>
            </a:r>
          </a:p>
          <a:p>
            <a:r>
              <a:rPr lang="en-GB" dirty="0" err="1"/>
              <a:t>Bernab</a:t>
            </a:r>
            <a:r>
              <a:rPr lang="en-GB" dirty="0" err="1">
                <a:latin typeface="Times New Roman"/>
                <a:cs typeface="Times New Roman"/>
              </a:rPr>
              <a:t>ò</a:t>
            </a:r>
            <a:r>
              <a:rPr lang="en-GB" dirty="0">
                <a:latin typeface="Times New Roman"/>
                <a:cs typeface="Times New Roman"/>
              </a:rPr>
              <a:t> chapel.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4977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8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6248400"/>
            <a:ext cx="8960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Figure 5. High altar, and Sebastiano </a:t>
            </a:r>
            <a:r>
              <a:rPr lang="en-GB" dirty="0" err="1"/>
              <a:t>Luciani’s</a:t>
            </a:r>
            <a:r>
              <a:rPr lang="en-GB" dirty="0"/>
              <a:t> altarpiece. Note its framing pillars, and the steps </a:t>
            </a:r>
          </a:p>
          <a:p>
            <a:r>
              <a:rPr lang="en-GB" dirty="0"/>
              <a:t>leading to the altar area: these are echoed by the pillar, and the steps, in the painting.  </a:t>
            </a:r>
          </a:p>
        </p:txBody>
      </p:sp>
    </p:spTree>
    <p:extLst>
      <p:ext uri="{BB962C8B-B14F-4D97-AF65-F5344CB8AC3E}">
        <p14:creationId xmlns:p14="http://schemas.microsoft.com/office/powerpoint/2010/main" val="3301078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1143000"/>
            <a:ext cx="196650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Figure 6.</a:t>
            </a:r>
          </a:p>
          <a:p>
            <a:r>
              <a:rPr lang="en-GB" dirty="0"/>
              <a:t>Nave of </a:t>
            </a:r>
          </a:p>
          <a:p>
            <a:r>
              <a:rPr lang="en-IE" dirty="0"/>
              <a:t>San Giovanni </a:t>
            </a:r>
            <a:br>
              <a:rPr lang="en-IE" dirty="0"/>
            </a:br>
            <a:r>
              <a:rPr lang="en-IE" dirty="0"/>
              <a:t>Crisostomo</a:t>
            </a:r>
            <a:r>
              <a:rPr lang="en-GB" dirty="0"/>
              <a:t>, </a:t>
            </a:r>
          </a:p>
          <a:p>
            <a:r>
              <a:rPr lang="en-GB" dirty="0"/>
              <a:t>showing steps and </a:t>
            </a:r>
          </a:p>
          <a:p>
            <a:r>
              <a:rPr lang="en-GB" dirty="0"/>
              <a:t>tiled floor, both </a:t>
            </a:r>
          </a:p>
          <a:p>
            <a:r>
              <a:rPr lang="en-GB" dirty="0"/>
              <a:t>echoed in the </a:t>
            </a:r>
          </a:p>
          <a:p>
            <a:r>
              <a:rPr lang="en-GB" dirty="0"/>
              <a:t>altarpiece. </a:t>
            </a:r>
          </a:p>
        </p:txBody>
      </p:sp>
    </p:spTree>
    <p:extLst>
      <p:ext uri="{BB962C8B-B14F-4D97-AF65-F5344CB8AC3E}">
        <p14:creationId xmlns:p14="http://schemas.microsoft.com/office/powerpoint/2010/main" val="2539055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1" y="990600"/>
            <a:ext cx="1981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Figure 7. </a:t>
            </a:r>
            <a:r>
              <a:rPr lang="en-GB" dirty="0" err="1"/>
              <a:t>Diletti</a:t>
            </a:r>
            <a:r>
              <a:rPr lang="en-GB" dirty="0"/>
              <a:t> Chapel </a:t>
            </a:r>
          </a:p>
          <a:p>
            <a:r>
              <a:rPr lang="en-GB" dirty="0"/>
              <a:t>(viewed from the </a:t>
            </a:r>
          </a:p>
          <a:p>
            <a:r>
              <a:rPr lang="en-GB" dirty="0" err="1"/>
              <a:t>Bernab</a:t>
            </a:r>
            <a:r>
              <a:rPr lang="en-GB" dirty="0" err="1">
                <a:latin typeface="Times New Roman"/>
                <a:cs typeface="Times New Roman"/>
              </a:rPr>
              <a:t>ò</a:t>
            </a:r>
            <a:r>
              <a:rPr lang="en-GB" dirty="0">
                <a:latin typeface="Times New Roman"/>
                <a:cs typeface="Times New Roman"/>
              </a:rPr>
              <a:t> Chapel)</a:t>
            </a:r>
          </a:p>
          <a:p>
            <a:r>
              <a:rPr lang="en-GB" dirty="0">
                <a:latin typeface="Times New Roman"/>
                <a:cs typeface="Times New Roman"/>
              </a:rPr>
              <a:t>showing the light </a:t>
            </a:r>
          </a:p>
          <a:p>
            <a:r>
              <a:rPr lang="en-GB" dirty="0">
                <a:latin typeface="Times New Roman"/>
                <a:cs typeface="Times New Roman"/>
              </a:rPr>
              <a:t>from the </a:t>
            </a:r>
          </a:p>
          <a:p>
            <a:r>
              <a:rPr lang="en-GB" dirty="0">
                <a:latin typeface="Times New Roman"/>
                <a:cs typeface="Times New Roman"/>
              </a:rPr>
              <a:t>side windows.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245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7" y="0"/>
            <a:ext cx="91440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68" y="6096000"/>
            <a:ext cx="962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         Figure 8. </a:t>
            </a:r>
            <a:r>
              <a:rPr lang="en-GB" dirty="0" err="1"/>
              <a:t>Diletti</a:t>
            </a:r>
            <a:r>
              <a:rPr lang="en-GB" dirty="0"/>
              <a:t> Chapel,  showing  St Christopher and St Louis of Toulouse </a:t>
            </a:r>
          </a:p>
          <a:p>
            <a:r>
              <a:rPr lang="en-GB" dirty="0"/>
              <a:t>standing inside the painted chancel, and looking across the nave towards the </a:t>
            </a:r>
            <a:r>
              <a:rPr lang="en-GB" dirty="0" err="1"/>
              <a:t>Bernab</a:t>
            </a:r>
            <a:r>
              <a:rPr lang="en-GB" dirty="0" err="1">
                <a:latin typeface="Times New Roman"/>
                <a:cs typeface="Times New Roman"/>
              </a:rPr>
              <a:t>ò</a:t>
            </a:r>
            <a:r>
              <a:rPr lang="en-GB" dirty="0">
                <a:latin typeface="Times New Roman"/>
                <a:cs typeface="Times New Roman"/>
              </a:rPr>
              <a:t> Chapel.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0229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</Words>
  <Application>Microsoft Office PowerPoint</Application>
  <PresentationFormat>On-screen Show (4:3)</PresentationFormat>
  <Paragraphs>36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2020-08-13T09:21:12Z</dcterms:created>
  <dcterms:modified xsi:type="dcterms:W3CDTF">2020-08-13T09:21:26Z</dcterms:modified>
</cp:coreProperties>
</file>