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3" r:id="rId12"/>
  </p:sldIdLst>
  <p:sldSz cx="9144000" cy="6858000" type="screen4x3"/>
  <p:notesSz cx="6858000" cy="9144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na Neumann" initials="JN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5" autoAdjust="0"/>
    <p:restoredTop sz="94660"/>
  </p:normalViewPr>
  <p:slideViewPr>
    <p:cSldViewPr>
      <p:cViewPr varScale="1">
        <p:scale>
          <a:sx n="64" d="100"/>
          <a:sy n="64" d="100"/>
        </p:scale>
        <p:origin x="6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A765267-8E44-45A0-8CC2-306C47BAF9AB}" type="datetimeFigureOut">
              <a:rPr lang="de-DE"/>
              <a:t>15.06.2020</a:t>
            </a:fld>
            <a:endParaRPr lang="de-DE"/>
          </a:p>
        </p:txBody>
      </p:sp>
      <p:sp>
        <p:nvSpPr>
          <p:cNvPr id="6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092E2CC-1CFC-4625-BC0A-AE5FBF0708D5}" type="slidenum">
              <a:rPr lang="de-DE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research/participants/docs/h2020-funding-guide/cross-cutting-issues/open-access-dissemination_en.htm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research/participants/data/ref/h2020/grants_manual/hi/oa_pilot/h2020-hi-oa-data-mgt_en.pdf" TargetMode="External"/><Relationship Id="rId7" Type="http://schemas.openxmlformats.org/officeDocument/2006/relationships/hyperlink" Target="https://wellcome.ac.uk/funding/guidance/developing-outputs-management-plan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nsf.gov/eng/general/dmp.jsp" TargetMode="External"/><Relationship Id="rId5" Type="http://schemas.openxmlformats.org/officeDocument/2006/relationships/hyperlink" Target="https://www.bmbf.de/pub/Leitfaden_zur_Antragstellung.pdf" TargetMode="External"/><Relationship Id="rId4" Type="http://schemas.openxmlformats.org/officeDocument/2006/relationships/hyperlink" Target="http://www.dfg.de/download/pdf/foerderung/antragstellung/forschungsdaten/richtlinien_forschungsdaten.pdf" TargetMode="Externa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jdc.net/index.php/ijdc/article/view/137/165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/>
              <a:t>EU: </a:t>
            </a:r>
            <a:r>
              <a:rPr lang="de-DE" sz="1200" u="sng">
                <a:hlinkClick r:id="rId3"/>
              </a:rPr>
              <a:t>http://ec.europa.eu/research/participants/docs/h2020-funding-guide/cross-cutting-issues/open-access-dissemination_en.htm</a:t>
            </a:r>
            <a:r>
              <a:rPr lang="de-DE" sz="1200"/>
              <a:t> </a:t>
            </a:r>
            <a:endParaRPr/>
          </a:p>
          <a:p>
            <a:pPr>
              <a:defRPr/>
            </a:pPr>
            <a:endParaRPr lang="de-DE"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092E2CC-1CFC-4625-BC0A-AE5FBF0708D5}" type="slidenum">
              <a:rPr lang="de-DE"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171450" indent="-171450">
              <a:buFont typeface="Arial"/>
              <a:buChar char="•"/>
              <a:defRPr/>
            </a:pPr>
            <a:r>
              <a:rPr lang="de-DE"/>
              <a:t>EU (2016), „</a:t>
            </a:r>
            <a:r>
              <a:rPr lang="en-US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H2020 – Programme Guidelines on FAIR Data Management in Horizon 2020,” </a:t>
            </a:r>
            <a:r>
              <a:rPr lang="de-DE" sz="1200" u="sng">
                <a:hlinkClick r:id="rId3"/>
              </a:rPr>
              <a:t>http://ec.europa.eu/research/participants/data/ref/h2020/grants_manual/hi/oa_pilot/h2020-hi-oa-data-mgt_en.pdf</a:t>
            </a:r>
            <a:r>
              <a:rPr lang="de-DE" sz="1200"/>
              <a:t>. </a:t>
            </a:r>
            <a:endParaRPr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de-DE" sz="1200"/>
              <a:t>DFG (2015), „Leitlinien zum Umgang mit Forschungsdaten,“ </a:t>
            </a:r>
            <a:r>
              <a:rPr lang="de-DE" sz="1200" u="sng">
                <a:hlinkClick r:id="rId4"/>
              </a:rPr>
              <a:t>http://www.dfg.de/download/pdf/foerderung/antragstellung/forschungsdaten/richtlinien_forschungsdaten.pdf</a:t>
            </a:r>
            <a:r>
              <a:rPr lang="de-DE" sz="1200"/>
              <a:t>.</a:t>
            </a:r>
            <a:endParaRPr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de-DE" sz="1200"/>
              <a:t>BMBF (2015) „</a:t>
            </a:r>
            <a:r>
              <a:rPr lang="de-DE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Leitfaden zur Antragstellung Validierung des technologischen und gesellschaftlichen Innovationspotenzials </a:t>
            </a:r>
            <a:r>
              <a:rPr lang="de-DE"/>
              <a:t>wissenschaftlicher Forschung – VIP+,“</a:t>
            </a:r>
            <a:r>
              <a:rPr lang="de-DE" sz="1200" u="sng">
                <a:hlinkClick r:id="rId5"/>
              </a:rPr>
              <a:t>https://www.bmbf.de/pub/Leitfaden_zur_Antragstellung.pdf</a:t>
            </a:r>
            <a:r>
              <a:rPr lang="de-DE" sz="1200"/>
              <a:t>. 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de-DE" sz="1200"/>
              <a:t>National Science Foundation</a:t>
            </a:r>
            <a:r>
              <a:rPr lang="de-DE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„</a:t>
            </a:r>
            <a:r>
              <a:rPr lang="en-US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NSF ENG Data Management Plan Requirements,” </a:t>
            </a:r>
            <a:r>
              <a:rPr lang="de-DE" sz="1200" u="sng">
                <a:hlinkClick r:id="rId6"/>
              </a:rPr>
              <a:t>https://www.nsf.gov/eng/general/dmp.jsp</a:t>
            </a:r>
            <a:r>
              <a:rPr lang="de-DE" sz="1200"/>
              <a:t>.</a:t>
            </a:r>
            <a:endParaRPr/>
          </a:p>
          <a:p>
            <a:pPr marL="171450" indent="-171450">
              <a:buFont typeface="Arial"/>
              <a:buChar char="•"/>
              <a:defRPr/>
            </a:pPr>
            <a:r>
              <a:rPr lang="de-DE" sz="1200"/>
              <a:t>Wellcome Trust, </a:t>
            </a:r>
            <a:r>
              <a:rPr lang="de-DE"/>
              <a:t>„</a:t>
            </a:r>
            <a:r>
              <a:rPr lang="en-US"/>
              <a:t>Developing an outputs management plan,” </a:t>
            </a:r>
            <a:r>
              <a:rPr lang="en-US" u="sng">
                <a:hlinkClick r:id="rId7"/>
              </a:rPr>
              <a:t>https://wellcome.ac.uk/funding/guidance/developing-outputs-management-plan</a:t>
            </a:r>
            <a:r>
              <a:rPr lang="en-US"/>
              <a:t>. </a:t>
            </a: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/>
              <a:t> 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endParaRPr lang="de-DE"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092E2CC-1CFC-4625-BC0A-AE5FBF0708D5}" type="slidenum">
              <a:rPr lang="de-DE"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 sz="1200"/>
              <a:t>Mehr zu DCP, z.B.: </a:t>
            </a:r>
            <a:r>
              <a:rPr lang="de-DE" sz="1200" i="0"/>
              <a:t>Witt,</a:t>
            </a:r>
            <a:r>
              <a:rPr lang="de-DE" sz="1200" i="1"/>
              <a:t> </a:t>
            </a:r>
            <a:r>
              <a:rPr lang="de-DE" sz="1200"/>
              <a:t>Michael, et al. (2009): Constructing data curation profiles, International Journal of Digital Curation 4:3, 93–103</a:t>
            </a:r>
            <a:r>
              <a:rPr lang="de-DE"/>
              <a:t>, letzter Zugriff: 10.07.2016, online </a:t>
            </a:r>
            <a:r>
              <a:rPr lang="de-DE" sz="1200"/>
              <a:t>abrufbar unter: </a:t>
            </a:r>
            <a:r>
              <a:rPr lang="de-DE" sz="1200" u="sng">
                <a:hlinkClick r:id="rId3"/>
              </a:rPr>
              <a:t>http://www.ijdc.net/index.php/ijdc/article/view/137/165</a:t>
            </a:r>
            <a:r>
              <a:rPr lang="de-DE" sz="1200"/>
              <a:t>.</a:t>
            </a:r>
            <a:endParaRPr/>
          </a:p>
          <a:p>
            <a:pPr>
              <a:defRPr/>
            </a:pPr>
            <a:endParaRPr lang="de-DE"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092E2CC-1CFC-4625-BC0A-AE5FBF0708D5}" type="slidenum">
              <a:rPr lang="de-DE"/>
              <a:t>10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DE"/>
              <a:t>Formatvorlage des Untertitelmasters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5BF3CB-8F55-4750-AE9B-261F98CA41DF}" type="datetimeFigureOut">
              <a:rPr lang="de-DE"/>
              <a:t>15.06.2020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1E541B7-5C10-4B01-9635-694C1068EA4D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  <p:hf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el und vertikaler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Vertikaler Textplatzhalt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5BF3CB-8F55-4750-AE9B-261F98CA41DF}" type="datetimeFigureOut">
              <a:rPr lang="de-DE"/>
              <a:t>15.06.2020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1E541B7-5C10-4B01-9635-694C1068EA4D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  <p:hf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kaler Titel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kaler Titel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Vertikaler Textplatzhalter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5BF3CB-8F55-4750-AE9B-261F98CA41DF}" type="datetimeFigureOut">
              <a:rPr lang="de-DE"/>
              <a:t>15.06.2020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1E541B7-5C10-4B01-9635-694C1068EA4D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  <p:hf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5BF3CB-8F55-4750-AE9B-261F98CA41DF}" type="datetimeFigureOut">
              <a:rPr lang="de-DE"/>
              <a:t>15.06.2020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1E541B7-5C10-4B01-9635-694C1068EA4D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  <p:hf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Abschnitts-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5BF3CB-8F55-4750-AE9B-261F98CA41DF}" type="datetimeFigureOut">
              <a:rPr lang="de-DE"/>
              <a:t>15.06.2020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1E541B7-5C10-4B01-9635-694C1068EA4D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  <p:hf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5BF3CB-8F55-4750-AE9B-261F98CA41DF}" type="datetimeFigureOut">
              <a:rPr lang="de-DE"/>
              <a:t>15.06.2020</a:t>
            </a:fld>
            <a:endParaRPr lang="de-DE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1E541B7-5C10-4B01-9635-694C1068EA4D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  <p:hf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6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8" name="Inhaltsplatzhalter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9" name="Datumsplatzhalt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5BF3CB-8F55-4750-AE9B-261F98CA41DF}" type="datetimeFigureOut">
              <a:rPr lang="de-DE"/>
              <a:t>15.06.2020</a:t>
            </a:fld>
            <a:endParaRPr lang="de-DE"/>
          </a:p>
        </p:txBody>
      </p:sp>
      <p:sp>
        <p:nvSpPr>
          <p:cNvPr id="10" name="Fußzeilenplatzhalt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1E541B7-5C10-4B01-9635-694C1068EA4D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  <p:hf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5BF3CB-8F55-4750-AE9B-261F98CA41DF}" type="datetimeFigureOut">
              <a:rPr lang="de-DE"/>
              <a:t>15.06.2020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1E541B7-5C10-4B01-9635-694C1068EA4D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  <p:hf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umsplatzhalt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5BF3CB-8F55-4750-AE9B-261F98CA41DF}" type="datetimeFigureOut">
              <a:rPr lang="de-DE"/>
              <a:t>15.06.2020</a:t>
            </a:fld>
            <a:endParaRPr lang="de-DE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1E541B7-5C10-4B01-9635-694C1068EA4D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  <p:hf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5BF3CB-8F55-4750-AE9B-261F98CA41DF}" type="datetimeFigureOut">
              <a:rPr lang="de-DE"/>
              <a:t>15.06.2020</a:t>
            </a:fld>
            <a:endParaRPr lang="de-DE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1E541B7-5C10-4B01-9635-694C1068EA4D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  <p:hf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Bild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de-DE"/>
          </a:p>
        </p:txBody>
      </p:sp>
      <p:sp>
        <p:nvSpPr>
          <p:cNvPr id="6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5BF3CB-8F55-4750-AE9B-261F98CA41DF}" type="datetimeFigureOut">
              <a:rPr lang="de-DE"/>
              <a:t>15.06.2020</a:t>
            </a:fld>
            <a:endParaRPr lang="de-DE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1E541B7-5C10-4B01-9635-694C1068EA4D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5BF3CB-8F55-4750-AE9B-261F98CA41DF}" type="datetimeFigureOut">
              <a:rPr lang="de-DE"/>
              <a:t>15.06.2020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1E541B7-5C10-4B01-9635-694C1068EA4D}" type="slidenum">
              <a:rPr lang="de-DE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/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jdc.net/index.php/ijdc/article/view/137/165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dmptool.org" TargetMode="External"/><Relationship Id="rId3" Type="http://schemas.openxmlformats.org/officeDocument/2006/relationships/hyperlink" Target="http://ec.europa.eu/research/participants/data/ref/h2020/grants_manual/hi/oa_pilot/h2020-hi-oa-data-mgt_en.pdf" TargetMode="External"/><Relationship Id="rId7" Type="http://schemas.openxmlformats.org/officeDocument/2006/relationships/hyperlink" Target="dmponline.dcc.ac.uk" TargetMode="External"/><Relationship Id="rId2" Type="http://schemas.openxmlformats.org/officeDocument/2006/relationships/hyperlink" Target="http://www.dcc.ac.uk/resources/data-management-plans/checklis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ms.hu-berlin.de/de/dl/dataman/arbeiten/dmp_erstellen" TargetMode="External"/><Relationship Id="rId5" Type="http://schemas.openxmlformats.org/officeDocument/2006/relationships/hyperlink" Target="https://libereurope.eu/dmpcatalogue/" TargetMode="External"/><Relationship Id="rId10" Type="http://schemas.openxmlformats.org/officeDocument/2006/relationships/hyperlink" Target="szf.tu-berlin.de/menue/dienste_tools/datenmanagementplan_tub_dmp" TargetMode="External"/><Relationship Id="rId4" Type="http://schemas.openxmlformats.org/officeDocument/2006/relationships/hyperlink" Target="http://www.dcc.ac.uk/resources/data-management-plans/guidance-examples" TargetMode="External"/><Relationship Id="rId9" Type="http://schemas.openxmlformats.org/officeDocument/2006/relationships/hyperlink" Target="rdmorganiser.github.io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sf.gov/publications/pub_summ.jsp?ods_key=pap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ellcome.ac.uk/funding/guidance/how-complete-outputs-management-plan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research/participants/docs/h2020-funding-guide/cross-cutting-issues/open-access-dissemination_en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Untertitel 1"/>
          <p:cNvSpPr>
            <a:spLocks noGrp="1"/>
          </p:cNvSpPr>
          <p:nvPr>
            <p:ph type="subTitle" idx="1"/>
          </p:nvPr>
        </p:nvSpPr>
        <p:spPr bwMode="auto">
          <a:xfrm>
            <a:off x="468313" y="3068960"/>
            <a:ext cx="8207375" cy="1655762"/>
          </a:xfrm>
        </p:spPr>
        <p:txBody>
          <a:bodyPr/>
          <a:lstStyle/>
          <a:p>
            <a:pPr>
              <a:defRPr/>
            </a:pPr>
            <a:r>
              <a:rPr lang="de-DE" b="1" dirty="0" smtClean="0">
                <a:solidFill>
                  <a:schemeClr val="tx1"/>
                </a:solidFill>
              </a:rPr>
              <a:t>Datenmanagementplan (DMP)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59113" y="333375"/>
            <a:ext cx="3025778" cy="189111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61135" y="6175244"/>
            <a:ext cx="1021730" cy="360000"/>
          </a:xfrm>
          <a:prstGeom prst="rect">
            <a:avLst/>
          </a:prstGeom>
        </p:spPr>
      </p:pic>
      <p:sp>
        <p:nvSpPr>
          <p:cNvPr id="8" name="Untertitel 1"/>
          <p:cNvSpPr txBox="1">
            <a:spLocks/>
          </p:cNvSpPr>
          <p:nvPr/>
        </p:nvSpPr>
        <p:spPr bwMode="auto">
          <a:xfrm>
            <a:off x="468313" y="3922182"/>
            <a:ext cx="8207375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>
              <a:spcBef>
                <a:spcPts val="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>
              <a:spcBef>
                <a:spcPts val="0"/>
              </a:spcBef>
              <a:buFont typeface="Arial"/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>
              <a:spcBef>
                <a:spcPts val="0"/>
              </a:spcBef>
              <a:buFont typeface="Arial"/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2400" b="1" dirty="0" smtClean="0">
                <a:solidFill>
                  <a:schemeClr val="tx1"/>
                </a:solidFill>
              </a:rPr>
              <a:t>Definition, Inhalt, Anleitungen, Beispiele, Tools</a:t>
            </a:r>
            <a:endParaRPr lang="de-DE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353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de-DE" sz="3600" dirty="0"/>
              <a:t>Inhalt eines </a:t>
            </a:r>
            <a:r>
              <a:rPr lang="de-DE" sz="3600" dirty="0" smtClean="0"/>
              <a:t>DMP [alternativ]</a:t>
            </a:r>
            <a:endParaRPr lang="de-DE" sz="3600" dirty="0"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de-DE" sz="2800" dirty="0"/>
              <a:t>Data </a:t>
            </a:r>
            <a:r>
              <a:rPr lang="de-DE" sz="2800" dirty="0" err="1"/>
              <a:t>Curation</a:t>
            </a:r>
            <a:r>
              <a:rPr lang="de-DE" sz="2800" dirty="0"/>
              <a:t> </a:t>
            </a:r>
            <a:r>
              <a:rPr lang="de-DE" sz="2800" dirty="0" smtClean="0"/>
              <a:t>Profile*</a:t>
            </a:r>
            <a:r>
              <a:rPr lang="de-DE" sz="2000" b="1" dirty="0" smtClean="0"/>
              <a:t> </a:t>
            </a:r>
            <a:endParaRPr dirty="0"/>
          </a:p>
          <a:p>
            <a:pPr>
              <a:defRPr/>
            </a:pPr>
            <a:r>
              <a:rPr lang="de-DE" sz="1600" dirty="0"/>
              <a:t>Das DCP betrachtet einen Teilaspekt (Datenhaltung &amp; -verarbeitung) des DMP mit Fokus auf dem produzierten Datensatz </a:t>
            </a:r>
            <a:endParaRPr dirty="0"/>
          </a:p>
          <a:p>
            <a:pPr>
              <a:defRPr/>
            </a:pPr>
            <a:r>
              <a:rPr lang="de-DE" sz="1600" dirty="0"/>
              <a:t>Hilfe bei der Dokumentation von Datenveränderungen im Laufe des Datenlebenszyklus</a:t>
            </a:r>
            <a:endParaRPr dirty="0"/>
          </a:p>
          <a:p>
            <a:pPr>
              <a:defRPr/>
            </a:pPr>
            <a:r>
              <a:rPr lang="de-DE" sz="1600" dirty="0"/>
              <a:t>Drei zentrale Elemente:</a:t>
            </a:r>
            <a:endParaRPr dirty="0"/>
          </a:p>
          <a:p>
            <a:pPr>
              <a:defRPr/>
            </a:pPr>
            <a:endParaRPr lang="de-DE" sz="1600" dirty="0"/>
          </a:p>
          <a:p>
            <a:pPr>
              <a:defRPr/>
            </a:pPr>
            <a:endParaRPr lang="de-DE" sz="1600" dirty="0"/>
          </a:p>
          <a:p>
            <a:pPr>
              <a:defRPr/>
            </a:pPr>
            <a:endParaRPr lang="de-DE" sz="1600" dirty="0"/>
          </a:p>
          <a:p>
            <a:pPr>
              <a:defRPr/>
            </a:pPr>
            <a:endParaRPr lang="de-DE" sz="1600" dirty="0"/>
          </a:p>
          <a:p>
            <a:pPr>
              <a:defRPr/>
            </a:pPr>
            <a:endParaRPr lang="de-DE" sz="1600" dirty="0"/>
          </a:p>
          <a:p>
            <a:pPr>
              <a:defRPr/>
            </a:pPr>
            <a:endParaRPr lang="de-DE" sz="1600" dirty="0"/>
          </a:p>
          <a:p>
            <a:pPr>
              <a:defRPr/>
            </a:pPr>
            <a:endParaRPr lang="de-DE" sz="1600" dirty="0"/>
          </a:p>
          <a:p>
            <a:pPr marL="0" indent="0">
              <a:buNone/>
              <a:defRPr/>
            </a:pPr>
            <a:endParaRPr lang="de-DE" sz="1600" dirty="0"/>
          </a:p>
          <a:p>
            <a:pPr marL="0" indent="0">
              <a:buNone/>
              <a:defRPr/>
            </a:pPr>
            <a:endParaRPr lang="de-DE" sz="1600" dirty="0" smtClean="0"/>
          </a:p>
          <a:p>
            <a:pPr marL="0" indent="0">
              <a:buNone/>
              <a:defRPr/>
            </a:pPr>
            <a:endParaRPr lang="de-DE" sz="1600" dirty="0"/>
          </a:p>
          <a:p>
            <a:pPr marL="0" indent="0">
              <a:buNone/>
              <a:defRPr/>
            </a:pPr>
            <a:endParaRPr lang="de-DE" sz="1600" dirty="0" smtClean="0"/>
          </a:p>
          <a:p>
            <a:pPr marL="0" indent="0">
              <a:buNone/>
              <a:defRPr/>
            </a:pPr>
            <a:endParaRPr lang="de-DE" sz="1600" dirty="0"/>
          </a:p>
          <a:p>
            <a:pPr marL="0" indent="0">
              <a:buNone/>
              <a:defRPr/>
            </a:pPr>
            <a:endParaRPr lang="de-DE" sz="1600" dirty="0"/>
          </a:p>
          <a:p>
            <a:pPr marL="0" indent="0">
              <a:buNone/>
              <a:defRPr/>
            </a:pPr>
            <a:r>
              <a:rPr lang="de-DE" sz="1200" dirty="0" smtClean="0"/>
              <a:t>* Witt</a:t>
            </a:r>
            <a:r>
              <a:rPr lang="de-DE" sz="1200" dirty="0"/>
              <a:t>,</a:t>
            </a:r>
            <a:r>
              <a:rPr lang="de-DE" sz="1200" i="1" dirty="0"/>
              <a:t> </a:t>
            </a:r>
            <a:r>
              <a:rPr lang="de-DE" sz="1200" dirty="0"/>
              <a:t>Michael et al. (2009). </a:t>
            </a:r>
            <a:r>
              <a:rPr lang="de-DE" sz="1200" dirty="0" err="1"/>
              <a:t>Constructing</a:t>
            </a:r>
            <a:r>
              <a:rPr lang="de-DE" sz="1200" dirty="0"/>
              <a:t> </a:t>
            </a:r>
            <a:r>
              <a:rPr lang="de-DE" sz="1200" dirty="0" smtClean="0"/>
              <a:t>Data </a:t>
            </a:r>
            <a:r>
              <a:rPr lang="de-DE" sz="1200" dirty="0" err="1" smtClean="0"/>
              <a:t>Curation</a:t>
            </a:r>
            <a:r>
              <a:rPr lang="de-DE" sz="1200" dirty="0" smtClean="0"/>
              <a:t> </a:t>
            </a:r>
            <a:r>
              <a:rPr lang="de-DE" sz="1200" dirty="0" err="1" smtClean="0"/>
              <a:t>Profiles</a:t>
            </a:r>
            <a:r>
              <a:rPr lang="de-DE" sz="1200" dirty="0"/>
              <a:t>, </a:t>
            </a:r>
            <a:r>
              <a:rPr lang="de-DE" sz="1200" i="1" dirty="0"/>
              <a:t>The International Journal </a:t>
            </a:r>
            <a:r>
              <a:rPr lang="de-DE" sz="1200" i="1" dirty="0" err="1"/>
              <a:t>of</a:t>
            </a:r>
            <a:r>
              <a:rPr lang="de-DE" sz="1200" i="1" dirty="0"/>
              <a:t> Digital </a:t>
            </a:r>
            <a:r>
              <a:rPr lang="de-DE" sz="1200" i="1" dirty="0" err="1"/>
              <a:t>Curation</a:t>
            </a:r>
            <a:r>
              <a:rPr lang="de-DE" sz="1200" i="1" dirty="0"/>
              <a:t>, 4(</a:t>
            </a:r>
            <a:r>
              <a:rPr lang="de-DE" sz="1200" dirty="0"/>
              <a:t>3), 93-103. </a:t>
            </a:r>
            <a:r>
              <a:rPr lang="de-DE" sz="1200" dirty="0" smtClean="0"/>
              <a:t>Online abrufbar unter: </a:t>
            </a:r>
            <a:r>
              <a:rPr lang="de-DE" sz="1200" dirty="0">
                <a:hlinkClick r:id="rId3"/>
              </a:rPr>
              <a:t>http://</a:t>
            </a:r>
            <a:r>
              <a:rPr lang="de-DE" sz="1200" dirty="0" smtClean="0">
                <a:hlinkClick r:id="rId3"/>
              </a:rPr>
              <a:t>www.ijdc.net/index.php/ijdc/article/view/137/165</a:t>
            </a:r>
            <a:r>
              <a:rPr lang="de-DE" sz="1200" dirty="0" smtClean="0"/>
              <a:t> (letzter Zugriff: 14.09.2019).</a:t>
            </a:r>
            <a:endParaRPr lang="de-DE" sz="1200" dirty="0"/>
          </a:p>
        </p:txBody>
      </p:sp>
      <p:pic>
        <p:nvPicPr>
          <p:cNvPr id="6" name="Grafik 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232211" y="3212976"/>
            <a:ext cx="6145428" cy="26302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3600"/>
              <a:t>Anleitungen, Checklisten, Beispiele, Tools</a:t>
            </a:r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>
          <a:xfrm>
            <a:off x="457200" y="1412776"/>
            <a:ext cx="822960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err="1"/>
              <a:t>Checkliste</a:t>
            </a:r>
            <a:r>
              <a:rPr lang="en-US" sz="1600" dirty="0"/>
              <a:t> des Digital Curation Center (</a:t>
            </a:r>
            <a:r>
              <a:rPr lang="en-US" sz="1600" dirty="0" err="1"/>
              <a:t>Großbritannien</a:t>
            </a:r>
            <a:r>
              <a:rPr lang="en-US" sz="1600" dirty="0"/>
              <a:t>)</a:t>
            </a:r>
          </a:p>
          <a:p>
            <a:pPr lvl="1">
              <a:defRPr/>
            </a:pPr>
            <a:r>
              <a:rPr lang="en-US" sz="1600" dirty="0">
                <a:hlinkClick r:id="rId2"/>
              </a:rPr>
              <a:t>Checklist for a Data Management Plan</a:t>
            </a:r>
            <a:r>
              <a:rPr lang="en-US" sz="1600" dirty="0"/>
              <a:t> </a:t>
            </a:r>
            <a:r>
              <a:rPr lang="de-DE" sz="1600" dirty="0"/>
              <a:t>(v. 4.0, </a:t>
            </a:r>
            <a:r>
              <a:rPr lang="de-DE" sz="1600" dirty="0" smtClean="0"/>
              <a:t>2013)</a:t>
            </a:r>
            <a:r>
              <a:rPr lang="en-US" sz="1600" dirty="0"/>
              <a:t/>
            </a:r>
            <a:br>
              <a:rPr lang="en-US" sz="1600" dirty="0"/>
            </a:br>
            <a:endParaRPr lang="en-US" sz="800" dirty="0"/>
          </a:p>
          <a:p>
            <a:pPr>
              <a:defRPr/>
            </a:pPr>
            <a:r>
              <a:rPr lang="en-US" sz="1600" dirty="0" err="1"/>
              <a:t>Informationen</a:t>
            </a:r>
            <a:r>
              <a:rPr lang="en-US" sz="1600" dirty="0"/>
              <a:t> </a:t>
            </a:r>
            <a:r>
              <a:rPr lang="en-US" sz="1600" dirty="0" err="1"/>
              <a:t>zu</a:t>
            </a:r>
            <a:r>
              <a:rPr lang="en-US" sz="1600" dirty="0"/>
              <a:t> DMPs </a:t>
            </a:r>
            <a:r>
              <a:rPr lang="en-US" sz="1600" dirty="0" err="1"/>
              <a:t>im</a:t>
            </a:r>
            <a:r>
              <a:rPr lang="en-US" sz="1600" dirty="0"/>
              <a:t> </a:t>
            </a:r>
            <a:r>
              <a:rPr lang="en-US" sz="1600" dirty="0" err="1"/>
              <a:t>Rahmen</a:t>
            </a:r>
            <a:r>
              <a:rPr lang="en-US" sz="1600" dirty="0"/>
              <a:t> von H2020 (EU)</a:t>
            </a:r>
          </a:p>
          <a:p>
            <a:pPr lvl="1">
              <a:defRPr/>
            </a:pPr>
            <a:r>
              <a:rPr lang="en-US" sz="1600" dirty="0">
                <a:hlinkClick r:id="rId3"/>
              </a:rPr>
              <a:t>Guidelines on Data Management in Horizon 2020</a:t>
            </a:r>
            <a:r>
              <a:rPr lang="en-US" sz="1600" dirty="0"/>
              <a:t> (v. 3.0, 2016</a:t>
            </a:r>
            <a:r>
              <a:rPr lang="en-US" sz="1600" dirty="0" smtClean="0"/>
              <a:t>)</a:t>
            </a:r>
            <a:br>
              <a:rPr lang="en-US" sz="1600" dirty="0" smtClean="0"/>
            </a:br>
            <a:endParaRPr lang="en-US" sz="800" dirty="0"/>
          </a:p>
          <a:p>
            <a:pPr>
              <a:defRPr/>
            </a:pPr>
            <a:r>
              <a:rPr lang="en-US" sz="1600" dirty="0" err="1" smtClean="0"/>
              <a:t>Anleitungen</a:t>
            </a:r>
            <a:r>
              <a:rPr lang="en-US" sz="1600" dirty="0"/>
              <a:t> </a:t>
            </a:r>
            <a:r>
              <a:rPr lang="en-US" sz="1600" dirty="0" smtClean="0"/>
              <a:t>und </a:t>
            </a:r>
            <a:r>
              <a:rPr lang="en-US" sz="1600" dirty="0" err="1" smtClean="0"/>
              <a:t>Beispiele</a:t>
            </a:r>
            <a:endParaRPr lang="en-US" sz="1600" dirty="0"/>
          </a:p>
          <a:p>
            <a:pPr lvl="1">
              <a:defRPr/>
            </a:pPr>
            <a:r>
              <a:rPr lang="en-US" sz="1600" dirty="0" err="1">
                <a:hlinkClick r:id="rId4"/>
              </a:rPr>
              <a:t>Beispiel</a:t>
            </a:r>
            <a:r>
              <a:rPr lang="en-US" sz="1600" dirty="0">
                <a:hlinkClick r:id="rId4"/>
              </a:rPr>
              <a:t>-DMPs und </a:t>
            </a:r>
            <a:r>
              <a:rPr lang="en-US" sz="1600" dirty="0" err="1">
                <a:hlinkClick r:id="rId4"/>
              </a:rPr>
              <a:t>Anleitungen</a:t>
            </a:r>
            <a:r>
              <a:rPr lang="en-US" sz="1600" dirty="0"/>
              <a:t> (DCC</a:t>
            </a:r>
            <a:r>
              <a:rPr lang="en-US" sz="1600" dirty="0" smtClean="0"/>
              <a:t>)</a:t>
            </a:r>
            <a:br>
              <a:rPr lang="en-US" sz="1600" dirty="0" smtClean="0"/>
            </a:br>
            <a:r>
              <a:rPr lang="en-US" sz="1400" dirty="0" err="1" smtClean="0"/>
              <a:t>Anleitung</a:t>
            </a:r>
            <a:r>
              <a:rPr lang="en-US" sz="1400" dirty="0" smtClean="0"/>
              <a:t> </a:t>
            </a:r>
            <a:r>
              <a:rPr lang="en-US" sz="1400" dirty="0" err="1" smtClean="0"/>
              <a:t>zur</a:t>
            </a:r>
            <a:r>
              <a:rPr lang="en-US" sz="1400" dirty="0" smtClean="0"/>
              <a:t> </a:t>
            </a:r>
            <a:r>
              <a:rPr lang="en-US" sz="1400" dirty="0" err="1" smtClean="0"/>
              <a:t>Erstellung</a:t>
            </a:r>
            <a:r>
              <a:rPr lang="en-US" sz="1400" dirty="0" smtClean="0"/>
              <a:t> </a:t>
            </a:r>
            <a:r>
              <a:rPr lang="en-US" sz="1400" dirty="0" err="1" smtClean="0"/>
              <a:t>eines</a:t>
            </a:r>
            <a:r>
              <a:rPr lang="en-US" sz="1400" dirty="0" smtClean="0"/>
              <a:t> DMPs und </a:t>
            </a:r>
            <a:r>
              <a:rPr lang="en-US" sz="1400" dirty="0" err="1" smtClean="0"/>
              <a:t>eine</a:t>
            </a:r>
            <a:r>
              <a:rPr lang="en-US" sz="1400" dirty="0" smtClean="0"/>
              <a:t> </a:t>
            </a:r>
            <a:r>
              <a:rPr lang="en-US" sz="1400" dirty="0" err="1" smtClean="0"/>
              <a:t>umfangreiche</a:t>
            </a:r>
            <a:r>
              <a:rPr lang="en-US" sz="1400" dirty="0" smtClean="0"/>
              <a:t> </a:t>
            </a:r>
            <a:r>
              <a:rPr lang="en-US" sz="1400" dirty="0" err="1" smtClean="0"/>
              <a:t>Sammlung</a:t>
            </a:r>
            <a:r>
              <a:rPr lang="en-US" sz="1400" dirty="0" smtClean="0"/>
              <a:t> </a:t>
            </a:r>
            <a:r>
              <a:rPr lang="en-US" sz="1400" dirty="0" err="1" smtClean="0"/>
              <a:t>fachspezifischer</a:t>
            </a:r>
            <a:r>
              <a:rPr lang="en-US" sz="1400" dirty="0" smtClean="0"/>
              <a:t> DMP-</a:t>
            </a:r>
            <a:r>
              <a:rPr lang="en-US" sz="1400" dirty="0" err="1" smtClean="0"/>
              <a:t>Beispiele</a:t>
            </a:r>
            <a:r>
              <a:rPr lang="en-US" sz="1400" dirty="0" smtClean="0"/>
              <a:t> </a:t>
            </a:r>
            <a:r>
              <a:rPr lang="en-US" sz="1400" dirty="0" err="1" smtClean="0"/>
              <a:t>aus</a:t>
            </a:r>
            <a:r>
              <a:rPr lang="en-US" sz="1400" dirty="0" smtClean="0"/>
              <a:t> der </a:t>
            </a:r>
            <a:r>
              <a:rPr lang="en-US" sz="1400" dirty="0" err="1" smtClean="0"/>
              <a:t>universitären</a:t>
            </a:r>
            <a:r>
              <a:rPr lang="en-US" sz="1400" dirty="0" smtClean="0"/>
              <a:t> Praxis</a:t>
            </a:r>
            <a:r>
              <a:rPr lang="en-US" sz="1600" dirty="0" smtClean="0"/>
              <a:t> </a:t>
            </a:r>
          </a:p>
          <a:p>
            <a:pPr lvl="1">
              <a:defRPr/>
            </a:pPr>
            <a:r>
              <a:rPr lang="de-DE" sz="1600" dirty="0" smtClean="0">
                <a:hlinkClick r:id="rId5"/>
              </a:rPr>
              <a:t>Data </a:t>
            </a:r>
            <a:r>
              <a:rPr lang="de-DE" sz="1600" dirty="0">
                <a:hlinkClick r:id="rId5"/>
              </a:rPr>
              <a:t>Management Plan Catalogue</a:t>
            </a:r>
            <a:r>
              <a:rPr lang="de-DE" sz="1600" dirty="0"/>
              <a:t> (LIBER</a:t>
            </a:r>
            <a:r>
              <a:rPr lang="de-DE" sz="1600" dirty="0" smtClean="0"/>
              <a:t>)</a:t>
            </a:r>
          </a:p>
          <a:p>
            <a:pPr marL="715963" lvl="1" indent="0">
              <a:buNone/>
            </a:pPr>
            <a:r>
              <a:rPr lang="de-DE" sz="1400" dirty="0" smtClean="0"/>
              <a:t>D</a:t>
            </a:r>
            <a:r>
              <a:rPr lang="en-US" sz="1400" dirty="0" smtClean="0"/>
              <a:t>MPs </a:t>
            </a:r>
            <a:r>
              <a:rPr lang="en-US" sz="1400" dirty="0" err="1" smtClean="0"/>
              <a:t>aus</a:t>
            </a:r>
            <a:r>
              <a:rPr lang="en-US" sz="1400" dirty="0" smtClean="0"/>
              <a:t> </a:t>
            </a:r>
            <a:r>
              <a:rPr lang="en-US" sz="1400" dirty="0" err="1" smtClean="0"/>
              <a:t>verschiedenen</a:t>
            </a:r>
            <a:r>
              <a:rPr lang="en-US" sz="1400" dirty="0" smtClean="0"/>
              <a:t> </a:t>
            </a:r>
            <a:r>
              <a:rPr lang="en-US" sz="1400" dirty="0" err="1" smtClean="0"/>
              <a:t>Disziplinen</a:t>
            </a:r>
            <a:r>
              <a:rPr lang="en-US" sz="1400" dirty="0" smtClean="0"/>
              <a:t> und </a:t>
            </a:r>
            <a:r>
              <a:rPr lang="en-US" sz="1400" dirty="0" err="1" smtClean="0"/>
              <a:t>Qualitätsüberprüfungen</a:t>
            </a:r>
            <a:r>
              <a:rPr lang="en-US" sz="1400" dirty="0" smtClean="0"/>
              <a:t> der DMPs </a:t>
            </a:r>
            <a:r>
              <a:rPr lang="en-US" sz="1400" dirty="0" err="1" smtClean="0"/>
              <a:t>mit</a:t>
            </a:r>
            <a:r>
              <a:rPr lang="en-US" sz="1400" dirty="0" smtClean="0"/>
              <a:t> </a:t>
            </a:r>
            <a:r>
              <a:rPr lang="en-US" sz="1400" dirty="0" err="1" smtClean="0"/>
              <a:t>Bewertungen</a:t>
            </a:r>
            <a:r>
              <a:rPr lang="en-US" sz="1400" dirty="0" smtClean="0"/>
              <a:t> der </a:t>
            </a:r>
            <a:r>
              <a:rPr lang="en-US" sz="1400" dirty="0" err="1" smtClean="0"/>
              <a:t>Qualität</a:t>
            </a:r>
            <a:r>
              <a:rPr lang="en-US" sz="1400" dirty="0"/>
              <a:t> </a:t>
            </a:r>
            <a:r>
              <a:rPr lang="en-US" sz="1400" dirty="0" smtClean="0"/>
              <a:t>der </a:t>
            </a:r>
            <a:r>
              <a:rPr lang="en-US" sz="1400" dirty="0" err="1" smtClean="0"/>
              <a:t>verschiedenen</a:t>
            </a:r>
            <a:r>
              <a:rPr lang="en-US" sz="1400" dirty="0" smtClean="0"/>
              <a:t> </a:t>
            </a:r>
            <a:r>
              <a:rPr lang="en-US" sz="1400" dirty="0" err="1" smtClean="0"/>
              <a:t>Teile</a:t>
            </a:r>
            <a:endParaRPr lang="de-DE" sz="1600" dirty="0" smtClean="0"/>
          </a:p>
          <a:p>
            <a:pPr lvl="1">
              <a:defRPr/>
            </a:pPr>
            <a:r>
              <a:rPr lang="de-DE" sz="1600" dirty="0" smtClean="0">
                <a:hlinkClick r:id="rId6"/>
              </a:rPr>
              <a:t>Anleitung </a:t>
            </a:r>
            <a:r>
              <a:rPr lang="de-DE" sz="1600" dirty="0">
                <a:hlinkClick r:id="rId6"/>
              </a:rPr>
              <a:t>und Muster-DMP</a:t>
            </a:r>
            <a:r>
              <a:rPr lang="de-DE" sz="1600" dirty="0"/>
              <a:t> (HU Berlin)</a:t>
            </a:r>
            <a:br>
              <a:rPr lang="de-DE" sz="1600" dirty="0"/>
            </a:br>
            <a:r>
              <a:rPr lang="de-DE" sz="1400" dirty="0" smtClean="0"/>
              <a:t>Anleitung zur Erstellung eines DMPs, Anforderungen der Förderorganisationen, Muster-D</a:t>
            </a:r>
            <a:r>
              <a:rPr lang="en-US" sz="1400" dirty="0"/>
              <a:t>MPs </a:t>
            </a:r>
            <a:r>
              <a:rPr lang="en-US" sz="1400" dirty="0" err="1" smtClean="0"/>
              <a:t>für</a:t>
            </a:r>
            <a:r>
              <a:rPr lang="en-US" sz="1400" dirty="0" smtClean="0"/>
              <a:t> Horizon 2020, DFG und BMBF</a:t>
            </a:r>
            <a:endParaRPr lang="de-DE" sz="1400" dirty="0"/>
          </a:p>
          <a:p>
            <a:pPr lvl="1">
              <a:defRPr/>
            </a:pPr>
            <a:endParaRPr lang="de-DE" sz="800" dirty="0"/>
          </a:p>
          <a:p>
            <a:pPr>
              <a:defRPr/>
            </a:pPr>
            <a:r>
              <a:rPr lang="en-US" sz="1600" dirty="0" err="1" smtClean="0"/>
              <a:t>Kostenfreie</a:t>
            </a:r>
            <a:r>
              <a:rPr lang="en-US" sz="1600" dirty="0" smtClean="0"/>
              <a:t> Tools </a:t>
            </a:r>
            <a:r>
              <a:rPr lang="en-US" sz="1600" dirty="0" err="1"/>
              <a:t>zur</a:t>
            </a:r>
            <a:r>
              <a:rPr lang="en-US" sz="1600" dirty="0"/>
              <a:t> </a:t>
            </a:r>
            <a:r>
              <a:rPr lang="en-US" sz="1600" dirty="0" err="1"/>
              <a:t>Erstellung</a:t>
            </a:r>
            <a:r>
              <a:rPr lang="en-US" sz="1600" dirty="0"/>
              <a:t> von </a:t>
            </a:r>
            <a:r>
              <a:rPr lang="en-US" sz="1600" dirty="0" err="1"/>
              <a:t>Datenmanagementplänen</a:t>
            </a:r>
            <a:endParaRPr lang="en-US" sz="1600" dirty="0"/>
          </a:p>
          <a:p>
            <a:pPr lvl="1">
              <a:defRPr/>
            </a:pPr>
            <a:r>
              <a:rPr lang="de-DE" sz="1600" dirty="0" err="1" smtClean="0">
                <a:hlinkClick r:id="rId7" action="ppaction://hlinkfile"/>
              </a:rPr>
              <a:t>DMPonline</a:t>
            </a:r>
            <a:r>
              <a:rPr lang="de-DE" sz="1600" dirty="0" smtClean="0"/>
              <a:t> </a:t>
            </a:r>
            <a:endParaRPr dirty="0"/>
          </a:p>
          <a:p>
            <a:pPr lvl="1">
              <a:defRPr/>
            </a:pPr>
            <a:r>
              <a:rPr lang="de-DE" sz="1600" dirty="0" err="1" smtClean="0">
                <a:hlinkClick r:id="rId8" action="ppaction://hlinkfile"/>
              </a:rPr>
              <a:t>DMPTool</a:t>
            </a:r>
            <a:endParaRPr dirty="0"/>
          </a:p>
          <a:p>
            <a:pPr lvl="1">
              <a:defRPr/>
            </a:pPr>
            <a:r>
              <a:rPr lang="de-DE" sz="1600" dirty="0" smtClean="0">
                <a:hlinkClick r:id="rId9" action="ppaction://hlinkfile"/>
              </a:rPr>
              <a:t>RDMO</a:t>
            </a:r>
            <a:r>
              <a:rPr lang="de-DE" sz="1600" dirty="0" smtClean="0"/>
              <a:t> </a:t>
            </a:r>
            <a:endParaRPr dirty="0"/>
          </a:p>
          <a:p>
            <a:pPr lvl="1">
              <a:defRPr/>
            </a:pPr>
            <a:r>
              <a:rPr lang="de-DE" sz="1600" dirty="0" smtClean="0">
                <a:hlinkClick r:id="rId10" action="ppaction://hlinkfile"/>
              </a:rPr>
              <a:t>TUB-DMP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de-DE" sz="3600"/>
              <a:t>Gründe für einen DMP</a:t>
            </a:r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>
          <a:xfrm>
            <a:off x="457200" y="1556792"/>
            <a:ext cx="82296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de-DE" sz="2800" b="1" dirty="0"/>
              <a:t>Warum sollte man einen DMP haben?</a:t>
            </a:r>
            <a:endParaRPr lang="de-DE" sz="1600" dirty="0"/>
          </a:p>
          <a:p>
            <a:pPr>
              <a:defRPr/>
            </a:pPr>
            <a:endParaRPr lang="de-DE" sz="1600" dirty="0" smtClean="0"/>
          </a:p>
          <a:p>
            <a:pPr>
              <a:defRPr/>
            </a:pPr>
            <a:r>
              <a:rPr lang="de-DE" sz="1600" dirty="0" smtClean="0"/>
              <a:t>Verfügbarkeit </a:t>
            </a:r>
            <a:r>
              <a:rPr lang="de-DE" sz="1600" dirty="0"/>
              <a:t>gut organisierter und gepflegter Daten gehört zur guten wissenschaftlichen Praxis</a:t>
            </a:r>
            <a:endParaRPr dirty="0"/>
          </a:p>
          <a:p>
            <a:pPr lvl="1">
              <a:defRPr/>
            </a:pPr>
            <a:r>
              <a:rPr lang="de-DE" sz="1600" dirty="0"/>
              <a:t>Gewährleistet die Transparenz / Nachnutzbarkeit der Forschungsergebnisse</a:t>
            </a:r>
            <a:endParaRPr dirty="0"/>
          </a:p>
          <a:p>
            <a:pPr>
              <a:defRPr/>
            </a:pPr>
            <a:endParaRPr lang="de-DE" sz="800" dirty="0" smtClean="0"/>
          </a:p>
          <a:p>
            <a:pPr>
              <a:defRPr/>
            </a:pPr>
            <a:r>
              <a:rPr lang="de-DE" sz="1600" dirty="0" smtClean="0"/>
              <a:t>Steigerung </a:t>
            </a:r>
            <a:r>
              <a:rPr lang="de-DE" sz="1600" dirty="0"/>
              <a:t>der Qualität und Effizienz der Forschungsarbeit</a:t>
            </a:r>
            <a:endParaRPr dirty="0"/>
          </a:p>
          <a:p>
            <a:pPr lvl="1">
              <a:defRPr/>
            </a:pPr>
            <a:r>
              <a:rPr lang="de-DE" sz="1600" dirty="0"/>
              <a:t>Stellt sicher, dass die Forschenden selbst sowie andere die </a:t>
            </a:r>
            <a:r>
              <a:rPr lang="de-DE" sz="1600" dirty="0" smtClean="0"/>
              <a:t>Forschungsdaten </a:t>
            </a:r>
            <a:r>
              <a:rPr lang="de-DE" sz="1600" dirty="0"/>
              <a:t>auch in der Zukunft verstehen und nutzen können</a:t>
            </a:r>
            <a:endParaRPr lang="en-US" sz="1600" dirty="0"/>
          </a:p>
          <a:p>
            <a:pPr lvl="1">
              <a:defRPr/>
            </a:pPr>
            <a:r>
              <a:rPr lang="en-US" sz="1600" dirty="0" err="1"/>
              <a:t>Forschungsdaten</a:t>
            </a:r>
            <a:r>
              <a:rPr lang="en-US" sz="1600" dirty="0"/>
              <a:t> </a:t>
            </a:r>
            <a:r>
              <a:rPr lang="en-US" sz="1600" dirty="0" err="1"/>
              <a:t>behalten</a:t>
            </a:r>
            <a:r>
              <a:rPr lang="en-US" sz="1600" dirty="0"/>
              <a:t> </a:t>
            </a:r>
            <a:r>
              <a:rPr lang="en-US" sz="1600" dirty="0" err="1"/>
              <a:t>langfristig</a:t>
            </a:r>
            <a:r>
              <a:rPr lang="en-US" sz="1600" dirty="0"/>
              <a:t> </a:t>
            </a:r>
            <a:r>
              <a:rPr lang="en-US" sz="1600" dirty="0" err="1"/>
              <a:t>ihren</a:t>
            </a:r>
            <a:r>
              <a:rPr lang="en-US" sz="1600" dirty="0"/>
              <a:t> Wert</a:t>
            </a:r>
            <a:endParaRPr dirty="0"/>
          </a:p>
          <a:p>
            <a:pPr>
              <a:defRPr/>
            </a:pPr>
            <a:endParaRPr lang="en-US" sz="800" dirty="0" smtClean="0"/>
          </a:p>
          <a:p>
            <a:pPr>
              <a:defRPr/>
            </a:pPr>
            <a:r>
              <a:rPr lang="en-US" sz="1600" dirty="0" err="1" smtClean="0"/>
              <a:t>Effiziente</a:t>
            </a:r>
            <a:r>
              <a:rPr lang="en-US" sz="1600" dirty="0" smtClean="0"/>
              <a:t> </a:t>
            </a:r>
            <a:r>
              <a:rPr lang="en-US" sz="1600" dirty="0" err="1"/>
              <a:t>Organisation</a:t>
            </a:r>
            <a:r>
              <a:rPr lang="en-US" sz="1600" dirty="0"/>
              <a:t> / </a:t>
            </a:r>
            <a:r>
              <a:rPr lang="en-US" sz="1600" dirty="0" err="1"/>
              <a:t>Optimierung</a:t>
            </a:r>
            <a:r>
              <a:rPr lang="en-US" sz="1600" dirty="0"/>
              <a:t> </a:t>
            </a:r>
            <a:r>
              <a:rPr lang="en-US" sz="1600" dirty="0" err="1"/>
              <a:t>eines</a:t>
            </a:r>
            <a:r>
              <a:rPr lang="en-US" sz="1600" dirty="0"/>
              <a:t> </a:t>
            </a:r>
            <a:r>
              <a:rPr lang="en-US" sz="1600" dirty="0" err="1"/>
              <a:t>Forschungsvorhabens</a:t>
            </a:r>
            <a:r>
              <a:rPr lang="en-US" sz="1600" dirty="0"/>
              <a:t> von </a:t>
            </a:r>
            <a:r>
              <a:rPr lang="en-US" sz="1600" dirty="0" err="1"/>
              <a:t>Anfang</a:t>
            </a:r>
            <a:r>
              <a:rPr lang="en-US" sz="1600" dirty="0"/>
              <a:t> an</a:t>
            </a:r>
            <a:endParaRPr dirty="0"/>
          </a:p>
          <a:p>
            <a:pPr lvl="1">
              <a:defRPr/>
            </a:pPr>
            <a:r>
              <a:rPr lang="en-US" sz="1600" dirty="0" err="1"/>
              <a:t>Frühzeitige</a:t>
            </a:r>
            <a:r>
              <a:rPr lang="en-US" sz="1600" dirty="0"/>
              <a:t> </a:t>
            </a:r>
            <a:r>
              <a:rPr lang="en-US" sz="1600" dirty="0" err="1"/>
              <a:t>Identifikation</a:t>
            </a:r>
            <a:r>
              <a:rPr lang="en-US" sz="1600" dirty="0"/>
              <a:t> </a:t>
            </a:r>
            <a:r>
              <a:rPr lang="en-US" sz="1600" dirty="0" err="1"/>
              <a:t>kritischer</a:t>
            </a:r>
            <a:r>
              <a:rPr lang="en-US" sz="1600" dirty="0"/>
              <a:t> </a:t>
            </a:r>
            <a:r>
              <a:rPr lang="en-US" sz="1600" dirty="0" err="1"/>
              <a:t>Punkte</a:t>
            </a:r>
            <a:r>
              <a:rPr lang="en-US" sz="1600" dirty="0"/>
              <a:t> und </a:t>
            </a:r>
            <a:r>
              <a:rPr lang="en-US" sz="1600" dirty="0" err="1"/>
              <a:t>somit</a:t>
            </a:r>
            <a:r>
              <a:rPr lang="en-US" sz="1600" dirty="0"/>
              <a:t> </a:t>
            </a:r>
            <a:r>
              <a:rPr lang="en-US" sz="1600" dirty="0" err="1"/>
              <a:t>Zeit</a:t>
            </a:r>
            <a:r>
              <a:rPr lang="en-US" sz="1600" dirty="0"/>
              <a:t>, um </a:t>
            </a:r>
            <a:r>
              <a:rPr lang="en-US" sz="1600" dirty="0" err="1"/>
              <a:t>Lösungen</a:t>
            </a:r>
            <a:r>
              <a:rPr lang="en-US" sz="1600" dirty="0"/>
              <a:t> </a:t>
            </a:r>
            <a:r>
              <a:rPr lang="en-US" sz="1600" dirty="0" err="1"/>
              <a:t>zu</a:t>
            </a:r>
            <a:r>
              <a:rPr lang="en-US" sz="1600" dirty="0"/>
              <a:t> </a:t>
            </a:r>
            <a:r>
              <a:rPr lang="en-US" sz="1600" dirty="0" err="1"/>
              <a:t>finden</a:t>
            </a:r>
            <a:endParaRPr lang="de-DE" sz="1600" dirty="0"/>
          </a:p>
          <a:p>
            <a:pPr lvl="1">
              <a:defRPr/>
            </a:pPr>
            <a:r>
              <a:rPr lang="de-DE" sz="1600" dirty="0"/>
              <a:t>Verhindert Doppelarbeit</a:t>
            </a:r>
            <a:endParaRPr dirty="0"/>
          </a:p>
          <a:p>
            <a:pPr lvl="1">
              <a:defRPr/>
            </a:pPr>
            <a:r>
              <a:rPr lang="de-DE" sz="1600" dirty="0"/>
              <a:t>Zeitersparnis (weniger Reorganisation bei einer späteren Anwendung im EU-Rahmen)</a:t>
            </a:r>
            <a:endParaRPr dirty="0"/>
          </a:p>
          <a:p>
            <a:pPr>
              <a:defRPr/>
            </a:pPr>
            <a:endParaRPr lang="en-US" sz="800" dirty="0" smtClean="0"/>
          </a:p>
          <a:p>
            <a:pPr>
              <a:defRPr/>
            </a:pPr>
            <a:r>
              <a:rPr lang="en-US" sz="1600" dirty="0" err="1" smtClean="0"/>
              <a:t>Abschluss</a:t>
            </a:r>
            <a:r>
              <a:rPr lang="en-US" sz="1600" dirty="0" smtClean="0"/>
              <a:t> </a:t>
            </a:r>
            <a:r>
              <a:rPr lang="en-US" sz="1600" dirty="0"/>
              <a:t>von </a:t>
            </a:r>
            <a:r>
              <a:rPr lang="en-US" sz="1600" dirty="0" err="1"/>
              <a:t>Vereinbarungen</a:t>
            </a:r>
            <a:r>
              <a:rPr lang="en-US" sz="1600" dirty="0"/>
              <a:t> </a:t>
            </a:r>
            <a:r>
              <a:rPr lang="en-US" sz="1600" dirty="0" err="1"/>
              <a:t>mit</a:t>
            </a:r>
            <a:r>
              <a:rPr lang="en-US" sz="1600" dirty="0"/>
              <a:t> </a:t>
            </a:r>
            <a:r>
              <a:rPr lang="en-US" sz="1600" dirty="0" err="1"/>
              <a:t>allen</a:t>
            </a:r>
            <a:r>
              <a:rPr lang="en-US" sz="1600" dirty="0"/>
              <a:t> </a:t>
            </a:r>
            <a:r>
              <a:rPr lang="en-US" sz="1600" dirty="0" err="1"/>
              <a:t>Beteiligten</a:t>
            </a:r>
            <a:r>
              <a:rPr lang="en-US" sz="1600" dirty="0"/>
              <a:t> </a:t>
            </a:r>
            <a:endParaRPr dirty="0"/>
          </a:p>
          <a:p>
            <a:pPr>
              <a:defRPr/>
            </a:pPr>
            <a:endParaRPr lang="de-DE" sz="800" dirty="0" smtClean="0"/>
          </a:p>
          <a:p>
            <a:pPr>
              <a:defRPr/>
            </a:pPr>
            <a:r>
              <a:rPr lang="de-DE" sz="1600" dirty="0" smtClean="0"/>
              <a:t>Anforderung </a:t>
            </a:r>
            <a:r>
              <a:rPr lang="de-DE" sz="1600" dirty="0"/>
              <a:t>der Förderorganisationen </a:t>
            </a:r>
            <a:endParaRPr dirty="0"/>
          </a:p>
          <a:p>
            <a:pPr>
              <a:defRPr/>
            </a:pPr>
            <a:endParaRPr lang="de-DE" sz="800" dirty="0" smtClean="0"/>
          </a:p>
          <a:p>
            <a:pPr>
              <a:defRPr/>
            </a:pPr>
            <a:r>
              <a:rPr lang="de-DE" sz="1600" dirty="0" smtClean="0"/>
              <a:t>Erleichterung </a:t>
            </a:r>
            <a:r>
              <a:rPr lang="de-DE" sz="1600" dirty="0"/>
              <a:t>von Nachweis- und Berichtspflichten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de-DE" sz="3600"/>
              <a:t>Definition</a:t>
            </a:r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de-DE" sz="2800" dirty="0"/>
              <a:t>Was ist ein Datenmanagementplan?</a:t>
            </a:r>
          </a:p>
          <a:p>
            <a:pPr>
              <a:defRPr/>
            </a:pPr>
            <a:endParaRPr lang="de-DE" sz="1600" dirty="0" smtClean="0"/>
          </a:p>
          <a:p>
            <a:pPr>
              <a:defRPr/>
            </a:pPr>
            <a:r>
              <a:rPr lang="de-DE" sz="1600" dirty="0" smtClean="0"/>
              <a:t>Systematische </a:t>
            </a:r>
            <a:r>
              <a:rPr lang="de-DE" sz="1600" dirty="0"/>
              <a:t>Beschreibung des Umgangs mit </a:t>
            </a:r>
            <a:br>
              <a:rPr lang="de-DE" sz="1600" dirty="0"/>
            </a:br>
            <a:r>
              <a:rPr lang="de-DE" sz="1600" dirty="0"/>
              <a:t>Forschungsdaten während des Projektverlaufs </a:t>
            </a:r>
            <a:br>
              <a:rPr lang="de-DE" sz="1600" dirty="0"/>
            </a:br>
            <a:r>
              <a:rPr lang="de-DE" sz="1600" dirty="0"/>
              <a:t>und darüber hinaus</a:t>
            </a:r>
            <a:endParaRPr dirty="0"/>
          </a:p>
          <a:p>
            <a:pPr>
              <a:defRPr/>
            </a:pPr>
            <a:endParaRPr lang="de-DE" sz="1600" dirty="0" smtClean="0"/>
          </a:p>
          <a:p>
            <a:pPr>
              <a:defRPr/>
            </a:pPr>
            <a:r>
              <a:rPr lang="de-DE" sz="1600" dirty="0" smtClean="0"/>
              <a:t>Instrument </a:t>
            </a:r>
            <a:r>
              <a:rPr lang="de-DE" sz="1600" dirty="0"/>
              <a:t>zur effizienten Organisation eines </a:t>
            </a:r>
            <a:br>
              <a:rPr lang="de-DE" sz="1600" dirty="0"/>
            </a:br>
            <a:r>
              <a:rPr lang="de-DE" sz="1600" dirty="0"/>
              <a:t>Forschungsvorhabens (projekt-spezifisch)</a:t>
            </a:r>
            <a:endParaRPr dirty="0"/>
          </a:p>
          <a:p>
            <a:pPr>
              <a:defRPr/>
            </a:pPr>
            <a:endParaRPr lang="de-DE" sz="1600" dirty="0" smtClean="0"/>
          </a:p>
          <a:p>
            <a:pPr>
              <a:defRPr/>
            </a:pPr>
            <a:r>
              <a:rPr lang="de-DE" sz="1600" dirty="0" smtClean="0"/>
              <a:t>Gewähr für die Nachvollziehbarkeit </a:t>
            </a:r>
            <a:r>
              <a:rPr lang="de-DE" sz="1600" dirty="0"/>
              <a:t>und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Interpretierbarkeit der Forschungsergebnisse</a:t>
            </a:r>
            <a:br>
              <a:rPr lang="de-DE" sz="1600" dirty="0" smtClean="0"/>
            </a:br>
            <a:r>
              <a:rPr lang="de-DE" sz="1600" dirty="0" smtClean="0"/>
              <a:t>(für </a:t>
            </a:r>
            <a:r>
              <a:rPr lang="de-DE" sz="1600" dirty="0"/>
              <a:t>die eigene </a:t>
            </a:r>
            <a:r>
              <a:rPr lang="de-DE" sz="1600" dirty="0" smtClean="0"/>
              <a:t>Projektarbeit </a:t>
            </a:r>
            <a:r>
              <a:rPr lang="de-DE" sz="1600" dirty="0"/>
              <a:t>und </a:t>
            </a:r>
            <a:r>
              <a:rPr lang="de-DE" sz="1600" dirty="0" smtClean="0"/>
              <a:t>für Dritte) </a:t>
            </a:r>
            <a:endParaRPr dirty="0"/>
          </a:p>
          <a:p>
            <a:pPr>
              <a:defRPr/>
            </a:pPr>
            <a:endParaRPr lang="de-DE" sz="1600" dirty="0" smtClean="0"/>
          </a:p>
          <a:p>
            <a:pPr>
              <a:defRPr/>
            </a:pPr>
            <a:r>
              <a:rPr lang="de-DE" sz="1600" dirty="0" smtClean="0"/>
              <a:t>Lebendes </a:t>
            </a:r>
            <a:r>
              <a:rPr lang="de-DE" sz="1600" dirty="0"/>
              <a:t>Dokument, das im Laufe eines </a:t>
            </a:r>
            <a:br>
              <a:rPr lang="de-DE" sz="1600" dirty="0"/>
            </a:br>
            <a:r>
              <a:rPr lang="de-DE" sz="1600" dirty="0"/>
              <a:t>Projekts aktualisiert werden sollte</a:t>
            </a:r>
          </a:p>
          <a:p>
            <a:pPr>
              <a:defRPr/>
            </a:pPr>
            <a:endParaRPr lang="de-DE" sz="1600" dirty="0"/>
          </a:p>
        </p:txBody>
      </p:sp>
      <p:pic>
        <p:nvPicPr>
          <p:cNvPr id="6" name="Grafik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932039" y="2110370"/>
            <a:ext cx="3600401" cy="36243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de-DE" sz="3600" dirty="0" smtClean="0"/>
              <a:t>Definition [alternativ]</a:t>
            </a:r>
            <a:endParaRPr lang="de-DE" sz="3600" dirty="0"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de-DE" sz="2800" dirty="0"/>
              <a:t>Was ist ein Datenmanagementplan? </a:t>
            </a:r>
            <a:endParaRPr dirty="0"/>
          </a:p>
          <a:p>
            <a:pPr marL="0" indent="0">
              <a:buNone/>
              <a:defRPr/>
            </a:pPr>
            <a:endParaRPr lang="de-DE" sz="1600" dirty="0" smtClean="0"/>
          </a:p>
          <a:p>
            <a:pPr marL="0" indent="0">
              <a:buNone/>
              <a:defRPr/>
            </a:pPr>
            <a:r>
              <a:rPr lang="de-DE" sz="1600" dirty="0" smtClean="0"/>
              <a:t>Der </a:t>
            </a:r>
            <a:r>
              <a:rPr lang="de-DE" sz="1600" dirty="0"/>
              <a:t>DMP ... </a:t>
            </a:r>
            <a:endParaRPr dirty="0"/>
          </a:p>
          <a:p>
            <a:pPr marL="400050" lvl="1" indent="0">
              <a:buNone/>
              <a:defRPr/>
            </a:pPr>
            <a:endParaRPr lang="de-DE" sz="1600" dirty="0" smtClean="0"/>
          </a:p>
          <a:p>
            <a:pPr marL="400050" lvl="1" indent="0">
              <a:buNone/>
              <a:defRPr/>
            </a:pPr>
            <a:r>
              <a:rPr lang="de-DE" sz="1600" dirty="0" smtClean="0"/>
              <a:t>... </a:t>
            </a:r>
            <a:r>
              <a:rPr lang="de-DE" sz="1600" dirty="0"/>
              <a:t>dokumentiert den </a:t>
            </a:r>
            <a:r>
              <a:rPr lang="de-DE" sz="1600" b="1" dirty="0"/>
              <a:t>Kontext, in dem Forschungsdaten entstanden sind</a:t>
            </a:r>
            <a:r>
              <a:rPr lang="de-DE" sz="1600" dirty="0"/>
              <a:t>, sowie den </a:t>
            </a:r>
            <a:r>
              <a:rPr lang="de-DE" sz="1600" b="1" dirty="0"/>
              <a:t>Umgang mit den Forschungsdaten</a:t>
            </a:r>
            <a:r>
              <a:rPr lang="de-DE" sz="1600" dirty="0"/>
              <a:t>. </a:t>
            </a:r>
            <a:endParaRPr dirty="0"/>
          </a:p>
          <a:p>
            <a:pPr marL="400050" lvl="1" indent="0">
              <a:buNone/>
              <a:defRPr/>
            </a:pPr>
            <a:endParaRPr lang="de-DE" sz="1600" dirty="0" smtClean="0"/>
          </a:p>
          <a:p>
            <a:pPr marL="400050" lvl="1" indent="0">
              <a:buNone/>
              <a:defRPr/>
            </a:pPr>
            <a:r>
              <a:rPr lang="de-DE" sz="1600" dirty="0" smtClean="0"/>
              <a:t>... </a:t>
            </a:r>
            <a:r>
              <a:rPr lang="de-DE" sz="1600" dirty="0"/>
              <a:t>enthält Angaben zu Projektleitung, Projekttitel, Projektbeschreibung, Förderorganisation, Art und Umfang der entstandenen Forschungsdaten, Speicherung, Aufbewahrungsdauer usw. </a:t>
            </a:r>
            <a:endParaRPr dirty="0"/>
          </a:p>
          <a:p>
            <a:pPr marL="400050" lvl="1" indent="0">
              <a:buNone/>
              <a:defRPr/>
            </a:pPr>
            <a:endParaRPr lang="de-DE" sz="1600" dirty="0" smtClean="0"/>
          </a:p>
          <a:p>
            <a:pPr marL="400050" lvl="1" indent="0">
              <a:buNone/>
              <a:defRPr/>
            </a:pPr>
            <a:r>
              <a:rPr lang="de-DE" sz="1600" dirty="0" smtClean="0"/>
              <a:t>... </a:t>
            </a:r>
            <a:r>
              <a:rPr lang="de-DE" sz="1600" dirty="0"/>
              <a:t>dient insbesondere dazu, Forschungsergebnisse in späteren Jahren </a:t>
            </a:r>
            <a:r>
              <a:rPr lang="de-DE" sz="1600" b="1" dirty="0"/>
              <a:t>interpretieren</a:t>
            </a:r>
            <a:r>
              <a:rPr lang="de-DE" sz="1600" dirty="0"/>
              <a:t>, </a:t>
            </a:r>
            <a:r>
              <a:rPr lang="de-DE" sz="1600" b="1" dirty="0"/>
              <a:t>nachvollziehen </a:t>
            </a:r>
            <a:r>
              <a:rPr lang="de-DE" sz="1600" dirty="0"/>
              <a:t>und damit auch </a:t>
            </a:r>
            <a:r>
              <a:rPr lang="de-DE" sz="1600" b="1" dirty="0"/>
              <a:t>nachnutzen </a:t>
            </a:r>
            <a:r>
              <a:rPr lang="de-DE" sz="1600" dirty="0"/>
              <a:t>zu können. </a:t>
            </a:r>
          </a:p>
          <a:p>
            <a:pPr marL="400050" lvl="1" indent="0">
              <a:buNone/>
              <a:defRPr/>
            </a:pPr>
            <a:endParaRPr lang="de-DE" sz="1600" dirty="0" smtClean="0"/>
          </a:p>
          <a:p>
            <a:pPr marL="400050" lvl="1" indent="0">
              <a:buNone/>
              <a:defRPr/>
            </a:pPr>
            <a:r>
              <a:rPr lang="de-DE" sz="1600" dirty="0" smtClean="0"/>
              <a:t>… </a:t>
            </a:r>
            <a:r>
              <a:rPr lang="de-DE" sz="1600" dirty="0"/>
              <a:t>ist ein </a:t>
            </a:r>
            <a:r>
              <a:rPr lang="de-DE" sz="1600" b="1" dirty="0"/>
              <a:t>dynamisches Dokument </a:t>
            </a:r>
            <a:r>
              <a:rPr lang="de-DE" sz="1600" dirty="0"/>
              <a:t>und sollte, falls erforderlich, während der Projektlaufzeit aktualisiert werden. </a:t>
            </a:r>
            <a:r>
              <a:rPr lang="de-DE" sz="1600" dirty="0" err="1"/>
              <a:t>Horizon</a:t>
            </a:r>
            <a:r>
              <a:rPr lang="de-DE" sz="1600" dirty="0"/>
              <a:t> 2020 empfiehlt, neue Versionen zu erstellen, wann immer es signifikante Änderungen im Projekt gibt, wie neue Forschungsdaten, strategische Änderungen oder Änderungen externer Faktoren.</a:t>
            </a:r>
          </a:p>
          <a:p>
            <a:pPr marL="0" indent="0">
              <a:buNone/>
              <a:defRPr/>
            </a:pPr>
            <a:endParaRPr lang="de-DE" sz="1000" dirty="0"/>
          </a:p>
          <a:p>
            <a:pPr marL="0" indent="0">
              <a:buNone/>
              <a:defRPr/>
            </a:pPr>
            <a:r>
              <a:rPr lang="de-DE" sz="1600" dirty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de-DE" sz="3200" dirty="0"/>
              <a:t>Definition [</a:t>
            </a:r>
            <a:r>
              <a:rPr lang="de-DE" sz="3200" dirty="0" smtClean="0"/>
              <a:t>alternativ] – 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dirty="0" smtClean="0"/>
              <a:t>Verschiedene </a:t>
            </a:r>
            <a:r>
              <a:rPr lang="de-DE" sz="3200" dirty="0"/>
              <a:t>weitere Aspekte/Formulierungen</a:t>
            </a:r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>
          <a:xfrm>
            <a:off x="457200" y="1901842"/>
            <a:ext cx="82296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de-DE" sz="2800" dirty="0"/>
              <a:t>Was ist ein Datenmanagementplan?</a:t>
            </a:r>
            <a:endParaRPr dirty="0"/>
          </a:p>
          <a:p>
            <a:pPr>
              <a:defRPr/>
            </a:pPr>
            <a:endParaRPr lang="de-DE" sz="1600" dirty="0" smtClean="0"/>
          </a:p>
          <a:p>
            <a:pPr>
              <a:defRPr/>
            </a:pPr>
            <a:r>
              <a:rPr lang="de-DE" sz="1600" dirty="0" smtClean="0"/>
              <a:t>Leitfaden </a:t>
            </a:r>
            <a:r>
              <a:rPr lang="de-DE" sz="1600" dirty="0"/>
              <a:t>für den strukturierten Umgang mit Forschungsdaten während des Projektverlaufs und darüber </a:t>
            </a:r>
            <a:r>
              <a:rPr lang="de-DE" sz="1600" dirty="0" smtClean="0"/>
              <a:t>hinaus</a:t>
            </a:r>
            <a:endParaRPr lang="de-DE" dirty="0"/>
          </a:p>
          <a:p>
            <a:pPr>
              <a:defRPr/>
            </a:pPr>
            <a:endParaRPr lang="de-DE" sz="1600" dirty="0" smtClean="0"/>
          </a:p>
          <a:p>
            <a:pPr>
              <a:defRPr/>
            </a:pPr>
            <a:r>
              <a:rPr lang="de-DE" sz="1600" dirty="0" smtClean="0"/>
              <a:t>Entwicklung </a:t>
            </a:r>
            <a:r>
              <a:rPr lang="de-DE" sz="1600" dirty="0"/>
              <a:t>und Beschreibung einer Strategie zur</a:t>
            </a:r>
            <a:endParaRPr dirty="0"/>
          </a:p>
          <a:p>
            <a:pPr lvl="1">
              <a:defRPr/>
            </a:pPr>
            <a:r>
              <a:rPr lang="de-DE" sz="1600" dirty="0"/>
              <a:t>projekt-internen Qualitätssicherung</a:t>
            </a:r>
            <a:endParaRPr dirty="0"/>
          </a:p>
          <a:p>
            <a:pPr lvl="1">
              <a:defRPr/>
            </a:pPr>
            <a:r>
              <a:rPr lang="de-DE" sz="1600" dirty="0"/>
              <a:t>Nachvollziehbarkeit der Forschungsdaten</a:t>
            </a:r>
            <a:endParaRPr dirty="0"/>
          </a:p>
          <a:p>
            <a:pPr lvl="1">
              <a:defRPr/>
            </a:pPr>
            <a:r>
              <a:rPr lang="de-DE" sz="1600" dirty="0"/>
              <a:t>Verfügbarmachung der Forschungsdaten für Dritte</a:t>
            </a:r>
            <a:endParaRPr dirty="0"/>
          </a:p>
          <a:p>
            <a:pPr>
              <a:defRPr/>
            </a:pPr>
            <a:endParaRPr lang="de-DE" sz="1600" dirty="0" smtClean="0"/>
          </a:p>
          <a:p>
            <a:pPr>
              <a:defRPr/>
            </a:pPr>
            <a:r>
              <a:rPr lang="de-DE" sz="1600" dirty="0" smtClean="0"/>
              <a:t>Alle </a:t>
            </a:r>
            <a:r>
              <a:rPr lang="de-DE" sz="1600" dirty="0"/>
              <a:t>Informationen, die die Sammlung, Aufbereitung, Speicherung, Archivierung und Veröffentlichung von Forschungsdaten im Rahmen eines Forschungsprojekts hinreichend beschreiben und dokumentieren</a:t>
            </a:r>
            <a:endParaRPr dirty="0"/>
          </a:p>
          <a:p>
            <a:pPr>
              <a:defRPr/>
            </a:pPr>
            <a:endParaRPr lang="de-DE" sz="1600" dirty="0" smtClean="0"/>
          </a:p>
          <a:p>
            <a:pPr>
              <a:defRPr/>
            </a:pPr>
            <a:r>
              <a:rPr lang="de-DE" sz="1600" dirty="0" smtClean="0"/>
              <a:t>„[…] </a:t>
            </a:r>
            <a:r>
              <a:rPr lang="de-DE" sz="1600" dirty="0"/>
              <a:t>Analyse des Workflows von der Erzeugung der Daten bis zu deren Nutzung</a:t>
            </a:r>
            <a:r>
              <a:rPr lang="de-DE" sz="1600" dirty="0" smtClean="0"/>
              <a:t>“*</a:t>
            </a:r>
            <a:r>
              <a:rPr lang="de-DE" sz="1600" dirty="0"/>
              <a:t/>
            </a:r>
            <a:br>
              <a:rPr lang="de-DE" sz="1600" dirty="0"/>
            </a:br>
            <a:r>
              <a:rPr lang="de-DE" sz="800" dirty="0"/>
              <a:t/>
            </a:r>
            <a:br>
              <a:rPr lang="de-DE" sz="800" dirty="0"/>
            </a:br>
            <a:r>
              <a:rPr lang="de-DE" sz="1200" dirty="0" smtClean="0"/>
              <a:t>* </a:t>
            </a:r>
            <a:r>
              <a:rPr lang="de-DE" sz="1200" dirty="0"/>
              <a:t>J. Ludwig, H. Enke (Hrsg.) </a:t>
            </a:r>
            <a:r>
              <a:rPr lang="de-DE" sz="1200" i="1" dirty="0"/>
              <a:t>Leitfaden zum Forschungsdaten-Management. Handreichungen aus dem </a:t>
            </a:r>
            <a:r>
              <a:rPr lang="de-DE" sz="1200" i="1" dirty="0" err="1"/>
              <a:t>WissGrid</a:t>
            </a:r>
            <a:r>
              <a:rPr lang="de-DE" sz="1200" i="1" dirty="0"/>
              <a:t>-Projekt. </a:t>
            </a:r>
            <a:r>
              <a:rPr lang="de-DE" sz="1200" dirty="0"/>
              <a:t>Verlag Werner Hülsbusch: Glückstadt, 2013.</a:t>
            </a:r>
            <a:endParaRPr dirty="0"/>
          </a:p>
          <a:p>
            <a:pPr>
              <a:defRPr/>
            </a:pPr>
            <a:endParaRPr lang="de-DE" sz="1600" dirty="0"/>
          </a:p>
          <a:p>
            <a:pPr>
              <a:defRPr/>
            </a:pPr>
            <a:endParaRPr lang="de-DE" sz="1600" dirty="0"/>
          </a:p>
          <a:p>
            <a:pPr>
              <a:defRPr/>
            </a:pPr>
            <a:endParaRPr lang="de-DE" sz="1600" dirty="0"/>
          </a:p>
          <a:p>
            <a:pPr marL="0" indent="0">
              <a:buNone/>
              <a:defRPr/>
            </a:pPr>
            <a:endParaRPr lang="de-DE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de-DE" sz="3600"/>
              <a:t>Anforderungen der Förderorganisationen</a:t>
            </a:r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600" dirty="0"/>
              <a:t>Forschungsförderer wie EU, DFG und BMBF erwarten zunehmend </a:t>
            </a:r>
            <a:r>
              <a:rPr lang="de-DE" sz="1600" dirty="0" smtClean="0"/>
              <a:t>die Erstellung </a:t>
            </a:r>
            <a:r>
              <a:rPr lang="de-DE" sz="1600" dirty="0"/>
              <a:t>eines </a:t>
            </a:r>
            <a:r>
              <a:rPr lang="de-DE" sz="1600" dirty="0" smtClean="0"/>
              <a:t>Datenmanagementplans </a:t>
            </a:r>
            <a:endParaRPr lang="de-DE" sz="1600" dirty="0"/>
          </a:p>
          <a:p>
            <a:pPr lvl="1">
              <a:defRPr/>
            </a:pPr>
            <a:r>
              <a:rPr lang="de-DE" sz="1600" dirty="0" smtClean="0"/>
              <a:t>zum Zeitpunkt der </a:t>
            </a:r>
            <a:r>
              <a:rPr lang="de-DE" sz="1600" dirty="0"/>
              <a:t>Antragstellung </a:t>
            </a:r>
            <a:r>
              <a:rPr lang="de-DE" sz="1600" dirty="0" smtClean="0"/>
              <a:t>im Rahmen des „Open Data Pilot“ (EU</a:t>
            </a:r>
            <a:r>
              <a:rPr lang="de-DE" sz="1600" dirty="0"/>
              <a:t>)</a:t>
            </a:r>
            <a:endParaRPr dirty="0"/>
          </a:p>
          <a:p>
            <a:pPr lvl="1">
              <a:defRPr/>
            </a:pPr>
            <a:r>
              <a:rPr lang="de-DE" sz="1600" dirty="0"/>
              <a:t>Angaben zum Umgang mit zu erhebenden Forschungsdaten (DFG)</a:t>
            </a:r>
            <a:endParaRPr dirty="0"/>
          </a:p>
          <a:p>
            <a:pPr lvl="1">
              <a:defRPr/>
            </a:pPr>
            <a:r>
              <a:rPr lang="de-DE" sz="1600" dirty="0"/>
              <a:t>Verwertungsplan für Projektergebnisse (BMBF</a:t>
            </a:r>
            <a:r>
              <a:rPr lang="de-DE" sz="1600" dirty="0" smtClean="0"/>
              <a:t>)</a:t>
            </a:r>
          </a:p>
          <a:p>
            <a:pPr lvl="1">
              <a:defRPr/>
            </a:pPr>
            <a:endParaRPr lang="de-DE" sz="1600" dirty="0"/>
          </a:p>
          <a:p>
            <a:pPr>
              <a:defRPr/>
            </a:pPr>
            <a:r>
              <a:rPr lang="de-DE" sz="1600" dirty="0"/>
              <a:t>Länder wie USA, UK und Australien haben bereits verpflichtende Datenmanagementpläne und langjährige Erfahrung (siehe z.B. </a:t>
            </a:r>
            <a:r>
              <a:rPr lang="de-DE" sz="1600" dirty="0">
                <a:hlinkClick r:id="rId3"/>
              </a:rPr>
              <a:t>National Science </a:t>
            </a:r>
            <a:r>
              <a:rPr lang="de-DE" sz="1600" dirty="0" err="1">
                <a:hlinkClick r:id="rId3"/>
              </a:rPr>
              <a:t>Foundation</a:t>
            </a:r>
            <a:r>
              <a:rPr lang="de-DE" sz="1600" dirty="0"/>
              <a:t> oder </a:t>
            </a:r>
            <a:r>
              <a:rPr lang="de-DE" sz="1600" dirty="0">
                <a:hlinkClick r:id="rId4"/>
              </a:rPr>
              <a:t>Wellcome Trust</a:t>
            </a:r>
            <a:r>
              <a:rPr lang="de-DE" sz="1600" dirty="0"/>
              <a:t>)</a:t>
            </a:r>
            <a:endParaRPr dirty="0"/>
          </a:p>
          <a:p>
            <a:pPr>
              <a:defRPr/>
            </a:pPr>
            <a:endParaRPr lang="de-DE" sz="1600" dirty="0"/>
          </a:p>
          <a:p>
            <a:pPr>
              <a:defRPr/>
            </a:pPr>
            <a:r>
              <a:rPr lang="de-DE" sz="1600" dirty="0"/>
              <a:t>Anforderungen an die Erstellung / Aktualisierung eines DMP </a:t>
            </a:r>
          </a:p>
          <a:p>
            <a:pPr lvl="1">
              <a:defRPr/>
            </a:pPr>
            <a:r>
              <a:rPr lang="de-DE" sz="1600" dirty="0"/>
              <a:t>Erster Entwurf: Strategie zur Generierung verfügbarer Forschungsdaten</a:t>
            </a:r>
            <a:endParaRPr dirty="0"/>
          </a:p>
          <a:p>
            <a:pPr lvl="2">
              <a:defRPr/>
            </a:pPr>
            <a:r>
              <a:rPr lang="de-DE" sz="1600" dirty="0"/>
              <a:t>EU: </a:t>
            </a:r>
            <a:r>
              <a:rPr lang="de-DE" sz="1600" dirty="0" smtClean="0"/>
              <a:t>im „Open Data Pilot“ innerhalb </a:t>
            </a:r>
            <a:r>
              <a:rPr lang="de-DE" sz="1600" dirty="0"/>
              <a:t>der ersten 6 Projektmonate</a:t>
            </a:r>
            <a:endParaRPr dirty="0"/>
          </a:p>
          <a:p>
            <a:pPr lvl="2">
              <a:defRPr/>
            </a:pPr>
            <a:r>
              <a:rPr lang="de-DE" sz="1600" dirty="0"/>
              <a:t>BMBF: Teil des Förderantrags</a:t>
            </a:r>
            <a:endParaRPr dirty="0"/>
          </a:p>
          <a:p>
            <a:pPr lvl="1">
              <a:defRPr/>
            </a:pPr>
            <a:r>
              <a:rPr lang="de-DE" sz="1600" dirty="0"/>
              <a:t>Aktualisierter DMP in Zwischenberichten: Sicherstellung der Umsetzung der Strategie</a:t>
            </a:r>
            <a:endParaRPr dirty="0"/>
          </a:p>
          <a:p>
            <a:pPr lvl="1">
              <a:defRPr/>
            </a:pPr>
            <a:r>
              <a:rPr lang="de-DE" sz="1600" dirty="0"/>
              <a:t>Abschlussbericht: Erklärung, wann und wie die Daten archiviert werden bzw. wurden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de-DE" sz="3600" dirty="0"/>
              <a:t>Anforderungen der </a:t>
            </a:r>
            <a:r>
              <a:rPr lang="de-DE" sz="3600" dirty="0" smtClean="0"/>
              <a:t>Förderorganisationen</a:t>
            </a:r>
            <a:br>
              <a:rPr lang="de-DE" sz="3600" dirty="0" smtClean="0"/>
            </a:br>
            <a:r>
              <a:rPr lang="de-DE" sz="3600" dirty="0" smtClean="0"/>
              <a:t>- Beispiel -</a:t>
            </a:r>
            <a:endParaRPr lang="de-DE" sz="3600" dirty="0"/>
          </a:p>
        </p:txBody>
      </p:sp>
      <p:sp>
        <p:nvSpPr>
          <p:cNvPr id="5" name="Rectangle 2"/>
          <p:cNvSpPr>
            <a:spLocks/>
          </p:cNvSpPr>
          <p:nvPr/>
        </p:nvSpPr>
        <p:spPr bwMode="auto">
          <a:xfrm>
            <a:off x="539750" y="1767585"/>
            <a:ext cx="8061325" cy="3847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de-DE" sz="2800"/>
              <a:t>Horizon 2020</a:t>
            </a:r>
          </a:p>
        </p:txBody>
      </p:sp>
      <p:grpSp>
        <p:nvGrpSpPr>
          <p:cNvPr id="6" name="Gruppieren 5"/>
          <p:cNvGrpSpPr/>
          <p:nvPr/>
        </p:nvGrpSpPr>
        <p:grpSpPr bwMode="auto">
          <a:xfrm>
            <a:off x="611560" y="3262149"/>
            <a:ext cx="3528392" cy="2224979"/>
            <a:chOff x="611560" y="2708920"/>
            <a:chExt cx="3528392" cy="2571022"/>
          </a:xfrm>
        </p:grpSpPr>
        <p:grpSp>
          <p:nvGrpSpPr>
            <p:cNvPr id="7" name="Gruppieren 6"/>
            <p:cNvGrpSpPr/>
            <p:nvPr/>
          </p:nvGrpSpPr>
          <p:grpSpPr bwMode="auto">
            <a:xfrm>
              <a:off x="611560" y="2708920"/>
              <a:ext cx="3528392" cy="416736"/>
              <a:chOff x="35" y="35152"/>
              <a:chExt cx="3398382" cy="662400"/>
            </a:xfrm>
          </p:grpSpPr>
          <p:sp>
            <p:nvSpPr>
              <p:cNvPr id="8" name="Rechteck 8"/>
              <p:cNvSpPr/>
              <p:nvPr/>
            </p:nvSpPr>
            <p:spPr bwMode="auto">
              <a:xfrm>
                <a:off x="35" y="35152"/>
                <a:ext cx="3398382" cy="662400"/>
              </a:xfrm>
              <a:prstGeom prst="rect">
                <a:avLst/>
              </a:prstGeom>
              <a:solidFill>
                <a:srgbClr val="C50E1F"/>
              </a:solidFill>
              <a:ln>
                <a:noFill/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9" name="Rechteck 9"/>
              <p:cNvSpPr/>
              <p:nvPr/>
            </p:nvSpPr>
            <p:spPr bwMode="auto">
              <a:xfrm>
                <a:off x="35" y="35152"/>
                <a:ext cx="3398382" cy="662400"/>
              </a:xfrm>
              <a:prstGeom prst="rect">
                <a:avLst/>
              </a:prstGeom>
              <a:ln>
                <a:solidFill>
                  <a:srgbClr val="C50E1F"/>
                </a:solidFill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spcFirstLastPara="0" vert="horz" wrap="square" lIns="163576" tIns="93472" rIns="163576" bIns="93472" numCol="1" spcCol="1270" anchor="ctr" anchorCtr="0">
                <a:noAutofit/>
              </a:bodyPr>
              <a:lstStyle/>
              <a:p>
                <a:pPr lvl="0" algn="ctr" defTabSz="102235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600"/>
                  <a:t>Forschungsdaten</a:t>
                </a:r>
              </a:p>
            </p:txBody>
          </p:sp>
        </p:grpSp>
        <p:sp>
          <p:nvSpPr>
            <p:cNvPr id="10" name="Rechteck 7"/>
            <p:cNvSpPr/>
            <p:nvPr/>
          </p:nvSpPr>
          <p:spPr bwMode="auto">
            <a:xfrm>
              <a:off x="611560" y="3125657"/>
              <a:ext cx="3528392" cy="2154285"/>
            </a:xfrm>
            <a:prstGeom prst="rect">
              <a:avLst/>
            </a:prstGeom>
            <a:ln>
              <a:solidFill>
                <a:srgbClr val="C50E1F"/>
              </a:solidFill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2682" tIns="122682" rIns="163576" bIns="184023" numCol="1" spcCol="1270" anchor="t" anchorCtr="0">
              <a:noAutofit/>
            </a:bodyPr>
            <a:lstStyle/>
            <a:p>
              <a:pPr marL="228600" lvl="1" indent="-228600" algn="l" defTabSz="102235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har char="••"/>
                <a:defRPr/>
              </a:pPr>
              <a:r>
                <a:rPr lang="de-DE" sz="1600"/>
                <a:t>Open Research Data (ORD) Pilot</a:t>
              </a:r>
            </a:p>
            <a:p>
              <a:pPr marL="228600" lvl="1" indent="-228600" algn="l" defTabSz="102235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har char="••"/>
                <a:defRPr/>
              </a:pPr>
              <a:r>
                <a:rPr lang="de-DE" sz="1600"/>
                <a:t>Opt-out möglich</a:t>
              </a:r>
            </a:p>
            <a:p>
              <a:pPr marL="228600" lvl="1" indent="-228600" algn="l" defTabSz="1022350">
                <a:spcBef>
                  <a:spcPts val="0"/>
                </a:spcBef>
                <a:spcAft>
                  <a:spcPts val="0"/>
                </a:spcAft>
                <a:buChar char="••"/>
                <a:defRPr/>
              </a:pPr>
              <a:r>
                <a:rPr lang="de-DE" sz="1600"/>
                <a:t>Ziele: Zugang und Nachnutzung, Verifizierung von Ergebnissen in wissenschaftlichen Publikationen</a:t>
              </a:r>
            </a:p>
          </p:txBody>
        </p:sp>
      </p:grpSp>
      <p:grpSp>
        <p:nvGrpSpPr>
          <p:cNvPr id="11" name="Gruppieren 10"/>
          <p:cNvGrpSpPr/>
          <p:nvPr/>
        </p:nvGrpSpPr>
        <p:grpSpPr bwMode="auto">
          <a:xfrm>
            <a:off x="4572000" y="3262149"/>
            <a:ext cx="3528392" cy="2224979"/>
            <a:chOff x="4572000" y="2708920"/>
            <a:chExt cx="3528392" cy="2571022"/>
          </a:xfrm>
        </p:grpSpPr>
        <p:grpSp>
          <p:nvGrpSpPr>
            <p:cNvPr id="12" name="Gruppieren 11"/>
            <p:cNvGrpSpPr/>
            <p:nvPr/>
          </p:nvGrpSpPr>
          <p:grpSpPr bwMode="auto">
            <a:xfrm>
              <a:off x="4572000" y="2708920"/>
              <a:ext cx="3528392" cy="415032"/>
              <a:chOff x="35" y="138502"/>
              <a:chExt cx="3398382" cy="559049"/>
            </a:xfrm>
          </p:grpSpPr>
          <p:sp>
            <p:nvSpPr>
              <p:cNvPr id="13" name="Rechteck 13"/>
              <p:cNvSpPr/>
              <p:nvPr/>
            </p:nvSpPr>
            <p:spPr bwMode="auto">
              <a:xfrm>
                <a:off x="35" y="138502"/>
                <a:ext cx="3398382" cy="559049"/>
              </a:xfrm>
              <a:prstGeom prst="rect">
                <a:avLst/>
              </a:prstGeom>
              <a:solidFill>
                <a:srgbClr val="C50E1F"/>
              </a:solidFill>
              <a:ln>
                <a:noFill/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" name="Rechteck 14"/>
              <p:cNvSpPr/>
              <p:nvPr/>
            </p:nvSpPr>
            <p:spPr bwMode="auto">
              <a:xfrm>
                <a:off x="6608" y="138502"/>
                <a:ext cx="3391809" cy="545401"/>
              </a:xfrm>
              <a:prstGeom prst="rect">
                <a:avLst/>
              </a:prstGeom>
              <a:noFill/>
              <a:ln>
                <a:solidFill>
                  <a:srgbClr val="C50E1F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63576" tIns="93472" rIns="163576" bIns="93472" numCol="1" spcCol="1270" anchor="ctr" anchorCtr="0">
                <a:noAutofit/>
              </a:bodyPr>
              <a:lstStyle/>
              <a:p>
                <a:pPr lvl="0" algn="ctr" defTabSz="102235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1600"/>
                  <a:t>Datenmanagementplan</a:t>
                </a:r>
              </a:p>
            </p:txBody>
          </p:sp>
        </p:grpSp>
        <p:sp>
          <p:nvSpPr>
            <p:cNvPr id="15" name="Rechteck 12"/>
            <p:cNvSpPr/>
            <p:nvPr/>
          </p:nvSpPr>
          <p:spPr bwMode="auto">
            <a:xfrm>
              <a:off x="4572000" y="3113321"/>
              <a:ext cx="3528392" cy="2166621"/>
            </a:xfrm>
            <a:prstGeom prst="rect">
              <a:avLst/>
            </a:prstGeom>
            <a:noFill/>
            <a:ln>
              <a:solidFill>
                <a:srgbClr val="C50E1F"/>
              </a:solidFill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2682" tIns="122682" rIns="163576" bIns="184023" numCol="1" spcCol="1270" anchor="t" anchorCtr="0">
              <a:noAutofit/>
            </a:bodyPr>
            <a:lstStyle/>
            <a:p>
              <a:pPr marL="228600" lvl="1" indent="-228600" algn="l" defTabSz="102235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har char="••"/>
                <a:defRPr/>
              </a:pPr>
              <a:r>
                <a:rPr lang="de-DE" sz="1600"/>
                <a:t>Obligatorisch im ORD Pilot</a:t>
              </a:r>
              <a:endParaRPr/>
            </a:p>
            <a:p>
              <a:pPr marL="228600" lvl="1" indent="-228600" algn="l" defTabSz="102235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har char="••"/>
                <a:defRPr/>
              </a:pPr>
              <a:r>
                <a:rPr lang="de-DE" sz="1600"/>
                <a:t>Empfohlen bei opt-out</a:t>
              </a:r>
            </a:p>
            <a:p>
              <a:pPr marL="228600" lvl="1" indent="-228600" algn="l" defTabSz="1022350">
                <a:spcBef>
                  <a:spcPts val="0"/>
                </a:spcBef>
                <a:spcAft>
                  <a:spcPts val="0"/>
                </a:spcAft>
                <a:buChar char="••"/>
                <a:defRPr/>
              </a:pPr>
              <a:r>
                <a:rPr lang="de-DE" sz="1600"/>
                <a:t>Aussagen zu Generierung, Auswertung, Zugang, Pflege und Aufbewahrung der Daten</a:t>
              </a:r>
            </a:p>
          </p:txBody>
        </p:sp>
      </p:grpSp>
      <p:grpSp>
        <p:nvGrpSpPr>
          <p:cNvPr id="16" name="Gruppieren 15"/>
          <p:cNvGrpSpPr/>
          <p:nvPr/>
        </p:nvGrpSpPr>
        <p:grpSpPr bwMode="auto">
          <a:xfrm>
            <a:off x="2019820" y="2571544"/>
            <a:ext cx="4680521" cy="450890"/>
            <a:chOff x="35" y="35152"/>
            <a:chExt cx="3398382" cy="662400"/>
          </a:xfrm>
        </p:grpSpPr>
        <p:sp>
          <p:nvSpPr>
            <p:cNvPr id="17" name="Rechteck 16"/>
            <p:cNvSpPr/>
            <p:nvPr/>
          </p:nvSpPr>
          <p:spPr bwMode="auto">
            <a:xfrm>
              <a:off x="35" y="35152"/>
              <a:ext cx="3398382" cy="662400"/>
            </a:xfrm>
            <a:prstGeom prst="rect">
              <a:avLst/>
            </a:prstGeom>
            <a:solidFill>
              <a:srgbClr val="C50E1F"/>
            </a:solidFill>
            <a:ln>
              <a:solidFill>
                <a:srgbClr val="C50E1F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chteck 17"/>
            <p:cNvSpPr/>
            <p:nvPr/>
          </p:nvSpPr>
          <p:spPr bwMode="auto">
            <a:xfrm>
              <a:off x="35" y="35152"/>
              <a:ext cx="3398382" cy="662400"/>
            </a:xfrm>
            <a:prstGeom prst="rect">
              <a:avLst/>
            </a:prstGeom>
            <a:ln>
              <a:solidFill>
                <a:srgbClr val="C50E1F"/>
              </a:solidFill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63576" tIns="93472" rIns="163576" bIns="93472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800"/>
                <a:t>Research Data Sharing – Open Access</a:t>
              </a:r>
            </a:p>
          </p:txBody>
        </p:sp>
      </p:grpSp>
      <p:sp>
        <p:nvSpPr>
          <p:cNvPr id="19" name="Pfeil nach links, rechts und oben 18"/>
          <p:cNvSpPr/>
          <p:nvPr/>
        </p:nvSpPr>
        <p:spPr bwMode="auto">
          <a:xfrm>
            <a:off x="4180060" y="3073178"/>
            <a:ext cx="360040" cy="322908"/>
          </a:xfrm>
          <a:prstGeom prst="leftRightUpArrow">
            <a:avLst>
              <a:gd name="adj1" fmla="val 25000"/>
              <a:gd name="adj2" fmla="val 25000"/>
              <a:gd name="adj3" fmla="val 25000"/>
            </a:avLst>
          </a:prstGeom>
          <a:solidFill>
            <a:srgbClr val="C50E1F">
              <a:alpha val="89804"/>
            </a:srgbClr>
          </a:solidFill>
          <a:ln>
            <a:solidFill>
              <a:srgbClr val="C50E1F"/>
            </a:solidFill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200" b="0" i="0" u="none" strike="noStrike" cap="none">
              <a:ln>
                <a:noFill/>
              </a:ln>
              <a:solidFill>
                <a:schemeClr val="tx1"/>
              </a:solidFill>
              <a:latin typeface="Arial"/>
            </a:endParaRPr>
          </a:p>
        </p:txBody>
      </p:sp>
      <p:sp>
        <p:nvSpPr>
          <p:cNvPr id="20" name="Textfeld 20"/>
          <p:cNvSpPr>
            <a:spLocks/>
          </p:cNvSpPr>
          <p:nvPr/>
        </p:nvSpPr>
        <p:spPr bwMode="auto">
          <a:xfrm>
            <a:off x="0" y="5792608"/>
            <a:ext cx="9157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u="sng">
                <a:hlinkClick r:id="rId2"/>
              </a:rPr>
              <a:t>http://ec.europa.eu/research/participants/docs/h2020-funding-guide/cross-cutting-issues/open-access-dissemination_en.htm</a:t>
            </a:r>
            <a:r>
              <a:rPr lang="de-DE" sz="120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de-DE" sz="3600"/>
              <a:t>Inhalt eines DMP</a:t>
            </a:r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600" dirty="0"/>
              <a:t>Administrative Informationen (Projektname, Datenurheber, weitere Mitwirkende, Kontakt, Förderprogramm usw.)</a:t>
            </a:r>
            <a:endParaRPr dirty="0"/>
          </a:p>
          <a:p>
            <a:pPr>
              <a:lnSpc>
                <a:spcPct val="150000"/>
              </a:lnSpc>
              <a:defRPr/>
            </a:pPr>
            <a:r>
              <a:rPr lang="de-DE" sz="1600" dirty="0"/>
              <a:t>Projektbeschreibung (Abstract)</a:t>
            </a:r>
            <a:endParaRPr dirty="0"/>
          </a:p>
          <a:p>
            <a:pPr>
              <a:lnSpc>
                <a:spcPct val="150000"/>
              </a:lnSpc>
              <a:defRPr/>
            </a:pPr>
            <a:r>
              <a:rPr lang="de-DE" sz="1600" dirty="0"/>
              <a:t>Angaben zu den </a:t>
            </a:r>
            <a:r>
              <a:rPr lang="de-DE" sz="1600" dirty="0" smtClean="0"/>
              <a:t>Forschungsdaten</a:t>
            </a:r>
            <a:endParaRPr lang="de-DE" sz="1600" dirty="0"/>
          </a:p>
          <a:p>
            <a:pPr lvl="1">
              <a:defRPr/>
            </a:pPr>
            <a:r>
              <a:rPr lang="en-US" sz="1600" dirty="0" err="1"/>
              <a:t>Welche</a:t>
            </a:r>
            <a:r>
              <a:rPr lang="en-US" sz="1600" dirty="0"/>
              <a:t> </a:t>
            </a:r>
            <a:r>
              <a:rPr lang="en-US" sz="1600" dirty="0" err="1"/>
              <a:t>Daten</a:t>
            </a:r>
            <a:r>
              <a:rPr lang="en-US" sz="1600" dirty="0"/>
              <a:t> </a:t>
            </a:r>
            <a:r>
              <a:rPr lang="en-US" sz="1600" dirty="0" err="1"/>
              <a:t>werden</a:t>
            </a:r>
            <a:r>
              <a:rPr lang="en-US" sz="1600" dirty="0"/>
              <a:t> </a:t>
            </a:r>
            <a:r>
              <a:rPr lang="en-US" sz="1600" dirty="0" err="1"/>
              <a:t>produziert</a:t>
            </a:r>
            <a:r>
              <a:rPr lang="en-US" sz="1600" dirty="0"/>
              <a:t> (</a:t>
            </a:r>
            <a:r>
              <a:rPr lang="en-US" sz="1600" dirty="0" err="1"/>
              <a:t>Datentyp</a:t>
            </a:r>
            <a:r>
              <a:rPr lang="en-US" sz="1600" dirty="0"/>
              <a:t> / </a:t>
            </a:r>
            <a:r>
              <a:rPr lang="en-US" sz="1600" dirty="0" err="1"/>
              <a:t>Formate</a:t>
            </a:r>
            <a:r>
              <a:rPr lang="en-US" sz="1600" dirty="0"/>
              <a:t>)</a:t>
            </a:r>
          </a:p>
          <a:p>
            <a:pPr lvl="1">
              <a:defRPr/>
            </a:pPr>
            <a:r>
              <a:rPr lang="en-US" sz="1600" dirty="0" err="1"/>
              <a:t>Wie</a:t>
            </a:r>
            <a:r>
              <a:rPr lang="en-US" sz="1600" dirty="0"/>
              <a:t> </a:t>
            </a:r>
            <a:r>
              <a:rPr lang="en-US" sz="1600" dirty="0" err="1"/>
              <a:t>werden</a:t>
            </a:r>
            <a:r>
              <a:rPr lang="en-US" sz="1600" dirty="0"/>
              <a:t> die </a:t>
            </a:r>
            <a:r>
              <a:rPr lang="en-US" sz="1600" dirty="0" err="1"/>
              <a:t>Daten</a:t>
            </a:r>
            <a:r>
              <a:rPr lang="en-US" sz="1600" dirty="0"/>
              <a:t> </a:t>
            </a:r>
            <a:r>
              <a:rPr lang="en-US" sz="1600" dirty="0" err="1"/>
              <a:t>produziert</a:t>
            </a:r>
            <a:r>
              <a:rPr lang="en-US" sz="1600" dirty="0"/>
              <a:t> und </a:t>
            </a:r>
            <a:r>
              <a:rPr lang="en-US" sz="1600" dirty="0" err="1"/>
              <a:t>wie</a:t>
            </a:r>
            <a:r>
              <a:rPr lang="en-US" sz="1600" dirty="0"/>
              <a:t> </a:t>
            </a:r>
            <a:r>
              <a:rPr lang="en-US" sz="1600" dirty="0" err="1"/>
              <a:t>viele</a:t>
            </a:r>
            <a:r>
              <a:rPr lang="en-US" sz="1600" dirty="0"/>
              <a:t>?</a:t>
            </a:r>
            <a:endParaRPr dirty="0"/>
          </a:p>
          <a:p>
            <a:pPr lvl="1">
              <a:defRPr/>
            </a:pPr>
            <a:r>
              <a:rPr lang="en-US" sz="1600" dirty="0" err="1" smtClean="0"/>
              <a:t>Nachnutzung</a:t>
            </a:r>
            <a:r>
              <a:rPr lang="en-US" sz="1600" dirty="0" smtClean="0"/>
              <a:t> </a:t>
            </a:r>
            <a:r>
              <a:rPr lang="en-US" sz="1600" dirty="0" err="1" smtClean="0"/>
              <a:t>vorhandener</a:t>
            </a:r>
            <a:r>
              <a:rPr lang="en-US" sz="1600" dirty="0" smtClean="0"/>
              <a:t> </a:t>
            </a:r>
            <a:r>
              <a:rPr lang="en-US" sz="1600" dirty="0" err="1"/>
              <a:t>Daten</a:t>
            </a:r>
            <a:r>
              <a:rPr lang="en-US" sz="1600" dirty="0"/>
              <a:t>?</a:t>
            </a:r>
          </a:p>
          <a:p>
            <a:pPr>
              <a:lnSpc>
                <a:spcPct val="150000"/>
              </a:lnSpc>
              <a:defRPr/>
            </a:pPr>
            <a:r>
              <a:rPr lang="de-DE" sz="1600" dirty="0"/>
              <a:t>Angaben zu Metadaten und Standards</a:t>
            </a:r>
            <a:endParaRPr dirty="0"/>
          </a:p>
          <a:p>
            <a:pPr>
              <a:lnSpc>
                <a:spcPct val="150000"/>
              </a:lnSpc>
              <a:defRPr/>
            </a:pPr>
            <a:r>
              <a:rPr lang="de-DE" sz="1600" dirty="0"/>
              <a:t>Datenschutz und rechtliche Aspekte </a:t>
            </a:r>
          </a:p>
          <a:p>
            <a:pPr>
              <a:lnSpc>
                <a:spcPct val="150000"/>
              </a:lnSpc>
              <a:defRPr/>
            </a:pPr>
            <a:r>
              <a:rPr lang="de-DE" sz="1600" dirty="0"/>
              <a:t>Archivierung und Sicherung der </a:t>
            </a:r>
            <a:r>
              <a:rPr lang="de-DE" sz="1600" dirty="0" smtClean="0"/>
              <a:t>Forschungsdaten</a:t>
            </a:r>
            <a:endParaRPr dirty="0"/>
          </a:p>
          <a:p>
            <a:pPr>
              <a:lnSpc>
                <a:spcPct val="150000"/>
              </a:lnSpc>
              <a:defRPr/>
            </a:pPr>
            <a:r>
              <a:rPr lang="en-US" sz="1600" dirty="0" err="1"/>
              <a:t>Angaben</a:t>
            </a:r>
            <a:r>
              <a:rPr lang="en-US" sz="1600" dirty="0"/>
              <a:t> </a:t>
            </a:r>
            <a:r>
              <a:rPr lang="en-US" sz="1600" dirty="0" err="1"/>
              <a:t>zum</a:t>
            </a:r>
            <a:r>
              <a:rPr lang="en-US" sz="1600" dirty="0"/>
              <a:t> </a:t>
            </a:r>
            <a:r>
              <a:rPr lang="en-US" sz="1600" dirty="0" err="1"/>
              <a:t>Teilen</a:t>
            </a:r>
            <a:r>
              <a:rPr lang="en-US" sz="1600" dirty="0"/>
              <a:t> / </a:t>
            </a:r>
            <a:r>
              <a:rPr lang="en-US" sz="1600" dirty="0" err="1"/>
              <a:t>Nachnutzen</a:t>
            </a:r>
            <a:r>
              <a:rPr lang="en-US" sz="1600" dirty="0"/>
              <a:t> der </a:t>
            </a:r>
            <a:r>
              <a:rPr lang="en-US" sz="1600" dirty="0" err="1" smtClean="0"/>
              <a:t>Forschungsdaten</a:t>
            </a:r>
            <a:endParaRPr lang="en-US" sz="1600" dirty="0"/>
          </a:p>
          <a:p>
            <a:pPr lvl="1">
              <a:defRPr/>
            </a:pPr>
            <a:r>
              <a:rPr lang="en-US" sz="1600" dirty="0" err="1"/>
              <a:t>Welche</a:t>
            </a:r>
            <a:r>
              <a:rPr lang="en-US" sz="1600" dirty="0"/>
              <a:t> </a:t>
            </a:r>
            <a:r>
              <a:rPr lang="en-US" sz="1600" dirty="0" err="1"/>
              <a:t>Daten</a:t>
            </a:r>
            <a:r>
              <a:rPr lang="en-US" sz="1600" dirty="0"/>
              <a:t> </a:t>
            </a:r>
            <a:r>
              <a:rPr lang="en-US" sz="1600" dirty="0" err="1"/>
              <a:t>sollen</a:t>
            </a:r>
            <a:r>
              <a:rPr lang="en-US" sz="1600" dirty="0"/>
              <a:t> </a:t>
            </a:r>
            <a:r>
              <a:rPr lang="en-US" sz="1600" dirty="0" err="1"/>
              <a:t>geteilt</a:t>
            </a:r>
            <a:r>
              <a:rPr lang="en-US" sz="1600" dirty="0"/>
              <a:t> </a:t>
            </a:r>
            <a:r>
              <a:rPr lang="en-US" sz="1600" dirty="0" err="1" smtClean="0"/>
              <a:t>werden</a:t>
            </a:r>
            <a:r>
              <a:rPr lang="en-US" sz="1600" dirty="0"/>
              <a:t>? </a:t>
            </a:r>
            <a:endParaRPr dirty="0"/>
          </a:p>
          <a:p>
            <a:pPr lvl="1">
              <a:defRPr/>
            </a:pPr>
            <a:r>
              <a:rPr lang="en-US" sz="1600" dirty="0"/>
              <a:t>Ab </a:t>
            </a:r>
            <a:r>
              <a:rPr lang="en-US" sz="1600" dirty="0" err="1"/>
              <a:t>wann</a:t>
            </a:r>
            <a:r>
              <a:rPr lang="en-US" sz="1600" dirty="0"/>
              <a:t> und wo </a:t>
            </a:r>
            <a:r>
              <a:rPr lang="en-US" sz="1600" dirty="0" err="1"/>
              <a:t>stehen</a:t>
            </a:r>
            <a:r>
              <a:rPr lang="en-US" sz="1600" dirty="0"/>
              <a:t> die </a:t>
            </a:r>
            <a:r>
              <a:rPr lang="en-US" sz="1600" dirty="0" err="1"/>
              <a:t>Daten</a:t>
            </a:r>
            <a:r>
              <a:rPr lang="en-US" sz="1600" dirty="0"/>
              <a:t> </a:t>
            </a:r>
            <a:r>
              <a:rPr lang="en-US" sz="1600" dirty="0" err="1"/>
              <a:t>zur</a:t>
            </a:r>
            <a:r>
              <a:rPr lang="en-US" sz="1600" dirty="0"/>
              <a:t> </a:t>
            </a:r>
            <a:r>
              <a:rPr lang="en-US" sz="1600" dirty="0" err="1"/>
              <a:t>Verfügung</a:t>
            </a:r>
            <a:r>
              <a:rPr lang="en-US" sz="1600" dirty="0"/>
              <a:t>?</a:t>
            </a:r>
          </a:p>
          <a:p>
            <a:pPr>
              <a:lnSpc>
                <a:spcPct val="150000"/>
              </a:lnSpc>
              <a:defRPr/>
            </a:pPr>
            <a:r>
              <a:rPr lang="de-DE" sz="1600" dirty="0"/>
              <a:t>Klärung der Verantwortlichkeiten (während des Projekts und danach) </a:t>
            </a:r>
            <a:endParaRPr dirty="0"/>
          </a:p>
          <a:p>
            <a:pPr>
              <a:lnSpc>
                <a:spcPct val="150000"/>
              </a:lnSpc>
              <a:defRPr/>
            </a:pPr>
            <a:r>
              <a:rPr lang="de-DE" sz="1600" dirty="0"/>
              <a:t>Kostenberechnung für das Datenmanagement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de-DE" sz="3600" dirty="0" smtClean="0"/>
              <a:t>Inhalt </a:t>
            </a:r>
            <a:r>
              <a:rPr lang="de-DE" sz="3600" dirty="0"/>
              <a:t>eines </a:t>
            </a:r>
            <a:r>
              <a:rPr lang="de-DE" sz="3600" dirty="0" smtClean="0"/>
              <a:t>DMP [alternativ]</a:t>
            </a:r>
            <a:endParaRPr lang="de-DE" sz="3600" dirty="0"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de-DE" sz="2800" dirty="0"/>
              <a:t>Aufbau des DMP</a:t>
            </a:r>
            <a:endParaRPr dirty="0"/>
          </a:p>
          <a:p>
            <a:pPr>
              <a:defRPr/>
            </a:pPr>
            <a:endParaRPr lang="de-DE" sz="1600" dirty="0"/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de-DE" sz="1600" dirty="0"/>
              <a:t>1. Beschreibung der Forschungsdaten:</a:t>
            </a:r>
            <a:endParaRPr dirty="0"/>
          </a:p>
          <a:p>
            <a:pPr marL="400050" lvl="1" indent="0">
              <a:buNone/>
              <a:defRPr/>
            </a:pPr>
            <a:r>
              <a:rPr lang="de-DE" sz="1600" dirty="0"/>
              <a:t>⇒ Projektkontext, Art der Daten, Datengenerierung, Verfügbarkeit der generierten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Daten </a:t>
            </a:r>
            <a:r>
              <a:rPr lang="de-DE" sz="1600" dirty="0"/>
              <a:t>etc.</a:t>
            </a:r>
            <a:endParaRPr dirty="0"/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de-DE" sz="1600" dirty="0"/>
              <a:t>2. Einschränkungen in der Verfügbarkeit der Daten</a:t>
            </a:r>
            <a:endParaRPr dirty="0"/>
          </a:p>
          <a:p>
            <a:pPr marL="400050" lvl="1" indent="0">
              <a:buNone/>
              <a:defRPr/>
            </a:pPr>
            <a:r>
              <a:rPr lang="de-DE" sz="1600" dirty="0"/>
              <a:t>⇒ projektinterne und/oder rechtlicher Aspekte</a:t>
            </a:r>
            <a:endParaRPr dirty="0"/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de-DE" sz="1600" dirty="0"/>
              <a:t>3. Verfügbarkeit und Gewährleistung </a:t>
            </a:r>
            <a:r>
              <a:rPr lang="de-DE" sz="1600" dirty="0" smtClean="0"/>
              <a:t>der FAIR-Prinzipien</a:t>
            </a:r>
            <a:endParaRPr dirty="0"/>
          </a:p>
          <a:p>
            <a:pPr marL="400050" lvl="1" indent="0">
              <a:buNone/>
              <a:defRPr/>
            </a:pPr>
            <a:r>
              <a:rPr lang="de-DE" sz="1600" dirty="0"/>
              <a:t>⇒ (Dauer der) Auffindbarkeit und Zugänglichkeit, Interoperabilität und Nachnutzbarkeit</a:t>
            </a:r>
            <a:endParaRPr dirty="0"/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de-DE" sz="1600" dirty="0"/>
              <a:t>4. Verantwortlichkeiten und Ressourcen für das FDM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1136</Words>
  <Application>Microsoft Office PowerPoint</Application>
  <DocSecurity>0</DocSecurity>
  <PresentationFormat>Bildschirmpräsentation (4:3)</PresentationFormat>
  <Paragraphs>159</Paragraphs>
  <Slides>11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4" baseType="lpstr">
      <vt:lpstr>Arial</vt:lpstr>
      <vt:lpstr>Calibri</vt:lpstr>
      <vt:lpstr>Larissa</vt:lpstr>
      <vt:lpstr>PowerPoint-Präsentation</vt:lpstr>
      <vt:lpstr>Gründe für einen DMP</vt:lpstr>
      <vt:lpstr>Definition</vt:lpstr>
      <vt:lpstr>Definition [alternativ]</vt:lpstr>
      <vt:lpstr>Definition [alternativ] –  Verschiedene weitere Aspekte/Formulierungen</vt:lpstr>
      <vt:lpstr>Anforderungen der Förderorganisationen</vt:lpstr>
      <vt:lpstr>Anforderungen der Förderorganisationen - Beispiel -</vt:lpstr>
      <vt:lpstr>Inhalt eines DMP</vt:lpstr>
      <vt:lpstr>Inhalt eines DMP [alternativ]</vt:lpstr>
      <vt:lpstr>Inhalt eines DMP [alternativ]</vt:lpstr>
      <vt:lpstr>Anleitungen, Checklisten, Beispiele, Tools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Datenmanagementplan (DMP)</dc:title>
  <dc:subject/>
  <dc:creator>Monika Kuberek</dc:creator>
  <cp:keywords/>
  <dc:description/>
  <cp:lastModifiedBy>mk</cp:lastModifiedBy>
  <cp:revision>137</cp:revision>
  <dcterms:created xsi:type="dcterms:W3CDTF">2018-09-10T13:37:07Z</dcterms:created>
  <dcterms:modified xsi:type="dcterms:W3CDTF">2020-06-15T09:28:06Z</dcterms:modified>
  <cp:category/>
  <dc:identifier/>
  <cp:contentStatus/>
  <dc:language/>
  <cp:version/>
</cp:coreProperties>
</file>