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1" r:id="rId1"/>
  </p:sldMasterIdLst>
  <p:notesMasterIdLst>
    <p:notesMasterId r:id="rId4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Lst>
  <p:sldSz cx="9144000" cy="5143500" type="screen16x9"/>
  <p:notesSz cx="6858000" cy="9144000"/>
  <p:embeddedFontLst>
    <p:embeddedFont>
      <p:font typeface="Raleway Light" panose="020B0403030101060003" pitchFamily="34" charset="0"/>
      <p:regular r:id="rId41"/>
      <p:italic r:id="rId42"/>
    </p:embeddedFont>
    <p:embeddedFont>
      <p:font typeface="Raleway Medium" panose="020B0603030101060003" pitchFamily="34" charset="0"/>
      <p:regular r:id="rId43"/>
      <p:italic r:id="rId44"/>
    </p:embeddedFont>
    <p:embeddedFont>
      <p:font typeface="Raleway Black" panose="020B0A03030101060003" pitchFamily="34" charset="0"/>
      <p:bold r:id="rId45"/>
      <p:boldItalic r:id="rId46"/>
    </p:embeddedFont>
    <p:embeddedFont>
      <p:font typeface="Raleway ExtraBold" panose="020B0903030101060003" pitchFamily="34" charset="0"/>
      <p:bold r:id="rId47"/>
      <p:boldItalic r:id="rId48"/>
    </p:embeddedFont>
    <p:embeddedFont>
      <p:font typeface="Raleway" panose="020B0503030101060003" pitchFamily="34" charset="0"/>
      <p:regular r:id="rId49"/>
      <p:bold r:id="rId50"/>
      <p:italic r:id="rId51"/>
      <p:boldItalic r:id="rId52"/>
    </p:embeddedFont>
    <p:embeddedFont>
      <p:font typeface="Roboto" panose="02000000000000000000" pitchFamily="2"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9" d="100"/>
          <a:sy n="149" d="100"/>
        </p:scale>
        <p:origin x="-534" y="-9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font" Target="fonts/font1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fntdata"/><Relationship Id="rId54"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font" Target="fonts/font11.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42018773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35f391192_0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8a396ac8f7_1_1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8a396ac8f7_1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8b9c47510c_0_1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8b9c47510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8b9c47510c_0_4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8b9c47510c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7e3d2a70b2_0_201: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7e3d2a70b2_0_2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8a396ac8f7_2_6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8a396ac8f7_2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8a396ac8f7_2_5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8a396ac8f7_2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8a396ac8f7_2_4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8a396ac8f7_2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8b9c47510c_0_2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8b9c47510c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8b9c47510c_3_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8b9c47510c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8a396ac8f7_2_7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8a396ac8f7_2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g6efd755fb5_0_1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 name="Google Shape;85;g6efd755fb5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8a396ac8f7_2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8a396ac8f7_2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8b9c47510c_0_13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8b9c47510c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8b9c47510c_0_6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3" name="Google Shape;263;g8b9c47510c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8b9c47510c_0_10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8b9c47510c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8b9c47510c_0_29: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2" name="Google Shape;282;g8b9c47510c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8b9c47510c_3_2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8b9c47510c_3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8a396ac8f7_2_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8a396ac8f7_2_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8b9c47510c_3_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 name="Google Shape;308;g8b9c47510c_3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8b9c47510c_3_15: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8b9c47510c_3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8a396ac8f7_2_1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8a396ac8f7_2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7e3d2a70b2_0_10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7e3d2a70b2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8a396ac8f7_2_1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8a396ac8f7_2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8b9c47510c_0_3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8b9c47510c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8a396ac8f7_2_36: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8a396ac8f7_2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8a396ac8f7_2_3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8a396ac8f7_2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8b9c47510c_0_74: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8b9c47510c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7e3d2a70b2_0_24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7e3d2a70b2_0_2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4ba881084c_0_42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4ba881084c_0_4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solidFill>
                  <a:schemeClr val="dk1"/>
                </a:solidFill>
              </a:rPr>
              <a:t>Sophie</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4ba881084c_0_43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7" name="Google Shape;387;g4ba881084c_0_4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4ba881084c_0_437: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4ba881084c_0_4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8a396ac8f7_0_22: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8a396ac8f7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7e3d2a70b2_0_17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7e3d2a70b2_0_1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7e3d2a70b2_0_153: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7e3d2a70b2_0_1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8b9c47510c_0_1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8b9c47510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8a396ac8f7_0_0: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8a396ac8f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8a396ac8f7_0_8:notes"/>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8a396ac8f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rgbClr val="FFFFFF"/>
        </a:solidFill>
        <a:effectLst/>
      </p:bgPr>
    </p:bg>
    <p:spTree>
      <p:nvGrpSpPr>
        <p:cNvPr id="1" name="Shape 9"/>
        <p:cNvGrpSpPr/>
        <p:nvPr/>
      </p:nvGrpSpPr>
      <p:grpSpPr>
        <a:xfrm>
          <a:off x="0" y="0"/>
          <a:ext cx="0" cy="0"/>
          <a:chOff x="0" y="0"/>
          <a:chExt cx="0" cy="0"/>
        </a:xfrm>
      </p:grpSpPr>
      <p:sp>
        <p:nvSpPr>
          <p:cNvPr id="10" name="Google Shape;10;p2"/>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solidFill>
            <a:srgbClr val="000000"/>
          </a:solidFill>
          <a:ln w="19050" cap="flat" cmpd="sng">
            <a:solidFill>
              <a:srgbClr val="892A69"/>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685800" y="3287213"/>
            <a:ext cx="7772400" cy="1159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000000"/>
              </a:buClr>
              <a:buSzPts val="6000"/>
              <a:buNone/>
              <a:defRPr sz="6000">
                <a:solidFill>
                  <a:srgbClr val="000000"/>
                </a:solidFill>
              </a:defRPr>
            </a:lvl1pPr>
            <a:lvl2pPr lvl="1" rtl="0">
              <a:spcBef>
                <a:spcPts val="0"/>
              </a:spcBef>
              <a:spcAft>
                <a:spcPts val="0"/>
              </a:spcAft>
              <a:buClr>
                <a:srgbClr val="000000"/>
              </a:buClr>
              <a:buSzPts val="6000"/>
              <a:buNone/>
              <a:defRPr sz="6000">
                <a:solidFill>
                  <a:srgbClr val="000000"/>
                </a:solidFill>
              </a:defRPr>
            </a:lvl2pPr>
            <a:lvl3pPr lvl="2" rtl="0">
              <a:spcBef>
                <a:spcPts val="0"/>
              </a:spcBef>
              <a:spcAft>
                <a:spcPts val="0"/>
              </a:spcAft>
              <a:buClr>
                <a:srgbClr val="000000"/>
              </a:buClr>
              <a:buSzPts val="6000"/>
              <a:buNone/>
              <a:defRPr sz="6000">
                <a:solidFill>
                  <a:srgbClr val="000000"/>
                </a:solidFill>
              </a:defRPr>
            </a:lvl3pPr>
            <a:lvl4pPr lvl="3" rtl="0">
              <a:spcBef>
                <a:spcPts val="0"/>
              </a:spcBef>
              <a:spcAft>
                <a:spcPts val="0"/>
              </a:spcAft>
              <a:buClr>
                <a:srgbClr val="000000"/>
              </a:buClr>
              <a:buSzPts val="6000"/>
              <a:buNone/>
              <a:defRPr sz="6000">
                <a:solidFill>
                  <a:srgbClr val="000000"/>
                </a:solidFill>
              </a:defRPr>
            </a:lvl4pPr>
            <a:lvl5pPr lvl="4" rtl="0">
              <a:spcBef>
                <a:spcPts val="0"/>
              </a:spcBef>
              <a:spcAft>
                <a:spcPts val="0"/>
              </a:spcAft>
              <a:buClr>
                <a:srgbClr val="000000"/>
              </a:buClr>
              <a:buSzPts val="6000"/>
              <a:buNone/>
              <a:defRPr sz="6000">
                <a:solidFill>
                  <a:srgbClr val="000000"/>
                </a:solidFill>
              </a:defRPr>
            </a:lvl5pPr>
            <a:lvl6pPr lvl="5" rtl="0">
              <a:spcBef>
                <a:spcPts val="0"/>
              </a:spcBef>
              <a:spcAft>
                <a:spcPts val="0"/>
              </a:spcAft>
              <a:buClr>
                <a:srgbClr val="000000"/>
              </a:buClr>
              <a:buSzPts val="6000"/>
              <a:buNone/>
              <a:defRPr sz="6000">
                <a:solidFill>
                  <a:srgbClr val="000000"/>
                </a:solidFill>
              </a:defRPr>
            </a:lvl6pPr>
            <a:lvl7pPr lvl="6" rtl="0">
              <a:spcBef>
                <a:spcPts val="0"/>
              </a:spcBef>
              <a:spcAft>
                <a:spcPts val="0"/>
              </a:spcAft>
              <a:buClr>
                <a:srgbClr val="000000"/>
              </a:buClr>
              <a:buSzPts val="6000"/>
              <a:buNone/>
              <a:defRPr sz="6000">
                <a:solidFill>
                  <a:srgbClr val="000000"/>
                </a:solidFill>
              </a:defRPr>
            </a:lvl7pPr>
            <a:lvl8pPr lvl="7" rtl="0">
              <a:spcBef>
                <a:spcPts val="0"/>
              </a:spcBef>
              <a:spcAft>
                <a:spcPts val="0"/>
              </a:spcAft>
              <a:buClr>
                <a:srgbClr val="000000"/>
              </a:buClr>
              <a:buSzPts val="6000"/>
              <a:buNone/>
              <a:defRPr sz="6000">
                <a:solidFill>
                  <a:srgbClr val="000000"/>
                </a:solidFill>
              </a:defRPr>
            </a:lvl8pPr>
            <a:lvl9pPr lvl="8" rtl="0">
              <a:spcBef>
                <a:spcPts val="0"/>
              </a:spcBef>
              <a:spcAft>
                <a:spcPts val="0"/>
              </a:spcAft>
              <a:buClr>
                <a:srgbClr val="000000"/>
              </a:buClr>
              <a:buSzPts val="6000"/>
              <a:buNone/>
              <a:defRPr sz="6000">
                <a:solidFill>
                  <a:srgbClr val="000000"/>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colored 2 1">
  <p:cSld name="BLANK_1_2_1">
    <p:bg>
      <p:bgPr>
        <a:solidFill>
          <a:srgbClr val="892A69"/>
        </a:solidFill>
        <a:effectLst/>
      </p:bgPr>
    </p:bg>
    <p:spTree>
      <p:nvGrpSpPr>
        <p:cNvPr id="1" name="Shape 55"/>
        <p:cNvGrpSpPr/>
        <p:nvPr/>
      </p:nvGrpSpPr>
      <p:grpSpPr>
        <a:xfrm>
          <a:off x="0" y="0"/>
          <a:ext cx="0" cy="0"/>
          <a:chOff x="0" y="0"/>
          <a:chExt cx="0" cy="0"/>
        </a:xfrm>
      </p:grpSpPr>
      <p:sp>
        <p:nvSpPr>
          <p:cNvPr id="56" name="Google Shape;56;p11"/>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rgbClr val="FFFFFF"/>
                </a:solidFill>
                <a:latin typeface="Raleway"/>
                <a:ea typeface="Raleway"/>
                <a:cs typeface="Raleway"/>
                <a:sym typeface="Raleway"/>
              </a:rPr>
              <a:t>Linked Open Geodata in GIS? Timo Homburg </a:t>
            </a:r>
            <a:r>
              <a:rPr lang="en" sz="800" i="1" u="sng">
                <a:solidFill>
                  <a:srgbClr val="FFFFFF"/>
                </a:solidFill>
                <a:latin typeface="Raleway"/>
                <a:ea typeface="Raleway"/>
                <a:cs typeface="Raleway"/>
                <a:sym typeface="Raleway"/>
              </a:rPr>
              <a:t>timo.homburg@hs-mainz.de</a:t>
            </a:r>
            <a:r>
              <a:rPr lang="en" sz="800" i="1">
                <a:solidFill>
                  <a:srgbClr val="FFFFFF"/>
                </a:solidFill>
                <a:latin typeface="Raleway"/>
                <a:ea typeface="Raleway"/>
                <a:cs typeface="Raleway"/>
                <a:sym typeface="Raleway"/>
              </a:rPr>
              <a:t> @situxxx &amp; Florian Thiery </a:t>
            </a:r>
            <a:r>
              <a:rPr lang="en" sz="800" i="1" u="sng">
                <a:solidFill>
                  <a:srgbClr val="FFFFFF"/>
                </a:solidFill>
                <a:latin typeface="Raleway"/>
                <a:ea typeface="Raleway"/>
                <a:cs typeface="Raleway"/>
                <a:sym typeface="Raleway"/>
              </a:rPr>
              <a:t>rse@fthiery.de</a:t>
            </a:r>
            <a:r>
              <a:rPr lang="en" sz="800" i="1">
                <a:solidFill>
                  <a:srgbClr val="FFFFFF"/>
                </a:solidFill>
                <a:latin typeface="Raleway"/>
                <a:ea typeface="Raleway"/>
                <a:cs typeface="Raleway"/>
                <a:sym typeface="Raleway"/>
              </a:rPr>
              <a:t> @fthierygeo</a:t>
            </a:r>
            <a:endParaRPr sz="800" i="1">
              <a:solidFill>
                <a:srgbClr val="FFFFFF"/>
              </a:solidFill>
              <a:latin typeface="Raleway"/>
              <a:ea typeface="Raleway"/>
              <a:cs typeface="Raleway"/>
              <a:sym typeface="Raleway"/>
            </a:endParaRPr>
          </a:p>
        </p:txBody>
      </p:sp>
      <p:sp>
        <p:nvSpPr>
          <p:cNvPr id="57" name="Google Shape;57;p1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C94FA0"/>
                </a:solidFill>
              </a:defRPr>
            </a:lvl1pPr>
            <a:lvl2pPr lvl="1" rtl="0">
              <a:buNone/>
              <a:defRPr>
                <a:solidFill>
                  <a:srgbClr val="C94FA0"/>
                </a:solidFill>
              </a:defRPr>
            </a:lvl2pPr>
            <a:lvl3pPr lvl="2" rtl="0">
              <a:buNone/>
              <a:defRPr>
                <a:solidFill>
                  <a:srgbClr val="C94FA0"/>
                </a:solidFill>
              </a:defRPr>
            </a:lvl3pPr>
            <a:lvl4pPr lvl="3" rtl="0">
              <a:buNone/>
              <a:defRPr>
                <a:solidFill>
                  <a:srgbClr val="C94FA0"/>
                </a:solidFill>
              </a:defRPr>
            </a:lvl4pPr>
            <a:lvl5pPr lvl="4" rtl="0">
              <a:buNone/>
              <a:defRPr>
                <a:solidFill>
                  <a:srgbClr val="C94FA0"/>
                </a:solidFill>
              </a:defRPr>
            </a:lvl5pPr>
            <a:lvl6pPr lvl="5" rtl="0">
              <a:buNone/>
              <a:defRPr>
                <a:solidFill>
                  <a:srgbClr val="C94FA0"/>
                </a:solidFill>
              </a:defRPr>
            </a:lvl6pPr>
            <a:lvl7pPr lvl="6" rtl="0">
              <a:buNone/>
              <a:defRPr>
                <a:solidFill>
                  <a:srgbClr val="C94FA0"/>
                </a:solidFill>
              </a:defRPr>
            </a:lvl7pPr>
            <a:lvl8pPr lvl="7" rtl="0">
              <a:buNone/>
              <a:defRPr>
                <a:solidFill>
                  <a:srgbClr val="C94FA0"/>
                </a:solidFill>
              </a:defRPr>
            </a:lvl8pPr>
            <a:lvl9pPr lvl="8" rtl="0">
              <a:buNone/>
              <a:defRPr>
                <a:solidFill>
                  <a:srgbClr val="C94FA0"/>
                </a:solidFill>
              </a:defRPr>
            </a:lvl9pPr>
          </a:lstStyle>
          <a:p>
            <a:pPr marL="0" lvl="0" indent="0" algn="ctr" rtl="0">
              <a:spcBef>
                <a:spcPts val="0"/>
              </a:spcBef>
              <a:spcAft>
                <a:spcPts val="0"/>
              </a:spcAft>
              <a:buNone/>
            </a:pPr>
            <a:fld id="{00000000-1234-1234-1234-123412341234}" type="slidenum">
              <a:rPr lang="en"/>
              <a:t>‹Nr.›</a:t>
            </a:fld>
            <a:endParaRPr/>
          </a:p>
        </p:txBody>
      </p:sp>
      <p:sp>
        <p:nvSpPr>
          <p:cNvPr id="58" name="Google Shape;58;p11"/>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solidFill>
            <a:srgbClr val="FFFFFF"/>
          </a:solidFill>
          <a:ln w="19050" cap="flat" cmpd="sng">
            <a:solidFill>
              <a:srgbClr val="FFFFFF"/>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pic>
        <p:nvPicPr>
          <p:cNvPr id="59" name="Google Shape;59;p11"/>
          <p:cNvPicPr preferRelativeResize="0"/>
          <p:nvPr/>
        </p:nvPicPr>
        <p:blipFill>
          <a:blip r:embed="rId2">
            <a:alphaModFix/>
          </a:blip>
          <a:stretch>
            <a:fillRect/>
          </a:stretch>
        </p:blipFill>
        <p:spPr>
          <a:xfrm>
            <a:off x="7915075" y="303675"/>
            <a:ext cx="914400" cy="9144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colored 1">
  <p:cSld name="BLANK_1_1">
    <p:bg>
      <p:bgPr>
        <a:solidFill>
          <a:srgbClr val="FFFFFF"/>
        </a:solidFill>
        <a:effectLst/>
      </p:bgPr>
    </p:bg>
    <p:spTree>
      <p:nvGrpSpPr>
        <p:cNvPr id="1" name="Shape 60"/>
        <p:cNvGrpSpPr/>
        <p:nvPr/>
      </p:nvGrpSpPr>
      <p:grpSpPr>
        <a:xfrm>
          <a:off x="0" y="0"/>
          <a:ext cx="0" cy="0"/>
          <a:chOff x="0" y="0"/>
          <a:chExt cx="0" cy="0"/>
        </a:xfrm>
      </p:grpSpPr>
      <p:sp>
        <p:nvSpPr>
          <p:cNvPr id="61" name="Google Shape;61;p1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‹Nr.›</a:t>
            </a:fld>
            <a:endParaRPr/>
          </a:p>
        </p:txBody>
      </p:sp>
      <p:sp>
        <p:nvSpPr>
          <p:cNvPr id="62" name="Google Shape;62;p12"/>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892A69"/>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12"/>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chemeClr val="dk1"/>
                </a:solidFill>
                <a:latin typeface="Raleway"/>
                <a:ea typeface="Raleway"/>
                <a:cs typeface="Raleway"/>
                <a:sym typeface="Raleway"/>
              </a:rPr>
              <a:t>Linked Open Geodata in GIS? Timo Homburg </a:t>
            </a:r>
            <a:r>
              <a:rPr lang="en" sz="800" i="1" u="sng">
                <a:solidFill>
                  <a:schemeClr val="dk1"/>
                </a:solidFill>
                <a:latin typeface="Raleway"/>
                <a:ea typeface="Raleway"/>
                <a:cs typeface="Raleway"/>
                <a:sym typeface="Raleway"/>
              </a:rPr>
              <a:t>timo.homburg@hs-mainz.de</a:t>
            </a:r>
            <a:r>
              <a:rPr lang="en" sz="800" i="1">
                <a:solidFill>
                  <a:schemeClr val="dk1"/>
                </a:solidFill>
                <a:latin typeface="Raleway"/>
                <a:ea typeface="Raleway"/>
                <a:cs typeface="Raleway"/>
                <a:sym typeface="Raleway"/>
              </a:rPr>
              <a:t> @situxxx &amp; Florian Thiery </a:t>
            </a:r>
            <a:r>
              <a:rPr lang="en" sz="800" i="1" u="sng">
                <a:solidFill>
                  <a:schemeClr val="dk1"/>
                </a:solidFill>
                <a:latin typeface="Raleway"/>
                <a:ea typeface="Raleway"/>
                <a:cs typeface="Raleway"/>
                <a:sym typeface="Raleway"/>
              </a:rPr>
              <a:t>rse@fthiery.de</a:t>
            </a:r>
            <a:r>
              <a:rPr lang="en" sz="800" i="1">
                <a:solidFill>
                  <a:schemeClr val="dk1"/>
                </a:solidFill>
                <a:latin typeface="Raleway"/>
                <a:ea typeface="Raleway"/>
                <a:cs typeface="Raleway"/>
                <a:sym typeface="Raleway"/>
              </a:rPr>
              <a:t> @fthierygeo</a:t>
            </a:r>
            <a:endParaRPr sz="800" i="1">
              <a:solidFill>
                <a:schemeClr val="dk1"/>
              </a:solidFill>
              <a:latin typeface="Raleway"/>
              <a:ea typeface="Raleway"/>
              <a:cs typeface="Raleway"/>
              <a:sym typeface="Raleway"/>
            </a:endParaRPr>
          </a:p>
        </p:txBody>
      </p:sp>
      <p:pic>
        <p:nvPicPr>
          <p:cNvPr id="64" name="Google Shape;64;p12"/>
          <p:cNvPicPr preferRelativeResize="0"/>
          <p:nvPr/>
        </p:nvPicPr>
        <p:blipFill>
          <a:blip r:embed="rId2">
            <a:alphaModFix/>
          </a:blip>
          <a:stretch>
            <a:fillRect/>
          </a:stretch>
        </p:blipFill>
        <p:spPr>
          <a:xfrm>
            <a:off x="7915075" y="303675"/>
            <a:ext cx="914400" cy="914400"/>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colored 1 2">
  <p:cSld name="BLANK_1_1_2">
    <p:bg>
      <p:bgPr>
        <a:solidFill>
          <a:srgbClr val="000000"/>
        </a:solidFill>
        <a:effectLst/>
      </p:bgPr>
    </p:bg>
    <p:spTree>
      <p:nvGrpSpPr>
        <p:cNvPr id="1" name="Shape 65"/>
        <p:cNvGrpSpPr/>
        <p:nvPr/>
      </p:nvGrpSpPr>
      <p:grpSpPr>
        <a:xfrm>
          <a:off x="0" y="0"/>
          <a:ext cx="0" cy="0"/>
          <a:chOff x="0" y="0"/>
          <a:chExt cx="0" cy="0"/>
        </a:xfrm>
      </p:grpSpPr>
      <p:sp>
        <p:nvSpPr>
          <p:cNvPr id="66" name="Google Shape;66;p1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‹Nr.›</a:t>
            </a:fld>
            <a:endParaRPr/>
          </a:p>
        </p:txBody>
      </p:sp>
      <p:sp>
        <p:nvSpPr>
          <p:cNvPr id="67" name="Google Shape;67;p13"/>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FFFFFF"/>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3"/>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rgbClr val="FFFFFF"/>
                </a:solidFill>
                <a:latin typeface="Raleway"/>
                <a:ea typeface="Raleway"/>
                <a:cs typeface="Raleway"/>
                <a:sym typeface="Raleway"/>
              </a:rPr>
              <a:t>QGIS - A SPARQLing Unicorn? Timo Homburg </a:t>
            </a:r>
            <a:r>
              <a:rPr lang="en" sz="800" i="1" u="sng">
                <a:solidFill>
                  <a:srgbClr val="FFFFFF"/>
                </a:solidFill>
                <a:latin typeface="Raleway"/>
                <a:ea typeface="Raleway"/>
                <a:cs typeface="Raleway"/>
                <a:sym typeface="Raleway"/>
              </a:rPr>
              <a:t>timo.homburg@hs-mainz.de</a:t>
            </a:r>
            <a:r>
              <a:rPr lang="en" sz="800" i="1">
                <a:solidFill>
                  <a:srgbClr val="FFFFFF"/>
                </a:solidFill>
                <a:latin typeface="Raleway"/>
                <a:ea typeface="Raleway"/>
                <a:cs typeface="Raleway"/>
                <a:sym typeface="Raleway"/>
              </a:rPr>
              <a:t> @situxxx &amp; Florian Thiery </a:t>
            </a:r>
            <a:r>
              <a:rPr lang="en" sz="800" i="1" u="sng">
                <a:solidFill>
                  <a:srgbClr val="FFFFFF"/>
                </a:solidFill>
                <a:latin typeface="Raleway"/>
                <a:ea typeface="Raleway"/>
                <a:cs typeface="Raleway"/>
                <a:sym typeface="Raleway"/>
              </a:rPr>
              <a:t>rse@fthiery.de</a:t>
            </a:r>
            <a:r>
              <a:rPr lang="en" sz="800" i="1">
                <a:solidFill>
                  <a:srgbClr val="FFFFFF"/>
                </a:solidFill>
                <a:latin typeface="Raleway"/>
                <a:ea typeface="Raleway"/>
                <a:cs typeface="Raleway"/>
                <a:sym typeface="Raleway"/>
              </a:rPr>
              <a:t> @fthierygeo</a:t>
            </a:r>
            <a:endParaRPr sz="800" i="1">
              <a:solidFill>
                <a:srgbClr val="FFFFFF"/>
              </a:solidFill>
              <a:latin typeface="Raleway"/>
              <a:ea typeface="Raleway"/>
              <a:cs typeface="Raleway"/>
              <a:sym typeface="Raleway"/>
            </a:endParaRPr>
          </a:p>
        </p:txBody>
      </p:sp>
      <p:pic>
        <p:nvPicPr>
          <p:cNvPr id="69" name="Google Shape;69;p13"/>
          <p:cNvPicPr preferRelativeResize="0"/>
          <p:nvPr/>
        </p:nvPicPr>
        <p:blipFill>
          <a:blip r:embed="rId2">
            <a:alphaModFix/>
          </a:blip>
          <a:stretch>
            <a:fillRect/>
          </a:stretch>
        </p:blipFill>
        <p:spPr>
          <a:xfrm>
            <a:off x="7915075" y="303675"/>
            <a:ext cx="914400" cy="914400"/>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colored 1 1">
  <p:cSld name="BLANK_1_1_1">
    <p:bg>
      <p:bgPr>
        <a:solidFill>
          <a:srgbClr val="FFFFFF"/>
        </a:solidFill>
        <a:effectLst/>
      </p:bgPr>
    </p:bg>
    <p:spTree>
      <p:nvGrpSpPr>
        <p:cNvPr id="1" name="Shape 70"/>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bg>
      <p:bgPr>
        <a:solidFill>
          <a:srgbClr val="000000"/>
        </a:solidFill>
        <a:effectLst/>
      </p:bgPr>
    </p:bg>
    <p:spTree>
      <p:nvGrpSpPr>
        <p:cNvPr id="1" name="Shape 12"/>
        <p:cNvGrpSpPr/>
        <p:nvPr/>
      </p:nvGrpSpPr>
      <p:grpSpPr>
        <a:xfrm>
          <a:off x="0" y="0"/>
          <a:ext cx="0" cy="0"/>
          <a:chOff x="0" y="0"/>
          <a:chExt cx="0" cy="0"/>
        </a:xfrm>
      </p:grpSpPr>
      <p:sp>
        <p:nvSpPr>
          <p:cNvPr id="13" name="Google Shape;13;p3"/>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FFFFFF"/>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3"/>
          <p:cNvSpPr txBox="1">
            <a:spLocks noGrp="1"/>
          </p:cNvSpPr>
          <p:nvPr>
            <p:ph type="ctrTitle"/>
          </p:nvPr>
        </p:nvSpPr>
        <p:spPr>
          <a:xfrm>
            <a:off x="685800" y="2726342"/>
            <a:ext cx="7772400" cy="1159800"/>
          </a:xfrm>
          <a:prstGeom prst="rect">
            <a:avLst/>
          </a:prstGeom>
        </p:spPr>
        <p:txBody>
          <a:bodyPr spcFirstLastPara="1" wrap="square" lIns="91425" tIns="91425" rIns="91425" bIns="91425" anchor="b"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5" name="Google Shape;15;p3"/>
          <p:cNvSpPr txBox="1">
            <a:spLocks noGrp="1"/>
          </p:cNvSpPr>
          <p:nvPr>
            <p:ph type="subTitle" idx="1"/>
          </p:nvPr>
        </p:nvSpPr>
        <p:spPr>
          <a:xfrm>
            <a:off x="685800" y="3830653"/>
            <a:ext cx="7772400" cy="7848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FFFFFF"/>
              </a:buClr>
              <a:buSzPts val="1800"/>
              <a:buNone/>
              <a:defRPr>
                <a:solidFill>
                  <a:srgbClr val="FFFFFF"/>
                </a:solidFill>
              </a:defRPr>
            </a:lvl1pPr>
            <a:lvl2pPr lvl="1" rtl="0">
              <a:spcBef>
                <a:spcPts val="0"/>
              </a:spcBef>
              <a:spcAft>
                <a:spcPts val="0"/>
              </a:spcAft>
              <a:buClr>
                <a:srgbClr val="FFFFFF"/>
              </a:buClr>
              <a:buSzPts val="3000"/>
              <a:buNone/>
              <a:defRPr sz="3000">
                <a:solidFill>
                  <a:srgbClr val="FFFFFF"/>
                </a:solidFill>
              </a:defRPr>
            </a:lvl2pPr>
            <a:lvl3pPr lvl="2" rtl="0">
              <a:spcBef>
                <a:spcPts val="0"/>
              </a:spcBef>
              <a:spcAft>
                <a:spcPts val="0"/>
              </a:spcAft>
              <a:buClr>
                <a:srgbClr val="FFFFFF"/>
              </a:buClr>
              <a:buSzPts val="3000"/>
              <a:buNone/>
              <a:defRPr sz="3000">
                <a:solidFill>
                  <a:srgbClr val="FFFFFF"/>
                </a:solidFill>
              </a:defRPr>
            </a:lvl3pPr>
            <a:lvl4pPr lvl="3" rtl="0">
              <a:spcBef>
                <a:spcPts val="0"/>
              </a:spcBef>
              <a:spcAft>
                <a:spcPts val="0"/>
              </a:spcAft>
              <a:buClr>
                <a:srgbClr val="FFFFFF"/>
              </a:buClr>
              <a:buSzPts val="3000"/>
              <a:buNone/>
              <a:defRPr sz="3000">
                <a:solidFill>
                  <a:srgbClr val="FFFFFF"/>
                </a:solidFill>
              </a:defRPr>
            </a:lvl4pPr>
            <a:lvl5pPr lvl="4" rtl="0">
              <a:spcBef>
                <a:spcPts val="0"/>
              </a:spcBef>
              <a:spcAft>
                <a:spcPts val="0"/>
              </a:spcAft>
              <a:buClr>
                <a:srgbClr val="FFFFFF"/>
              </a:buClr>
              <a:buSzPts val="3000"/>
              <a:buNone/>
              <a:defRPr sz="3000">
                <a:solidFill>
                  <a:srgbClr val="FFFFFF"/>
                </a:solidFill>
              </a:defRPr>
            </a:lvl5pPr>
            <a:lvl6pPr lvl="5" rtl="0">
              <a:spcBef>
                <a:spcPts val="0"/>
              </a:spcBef>
              <a:spcAft>
                <a:spcPts val="0"/>
              </a:spcAft>
              <a:buClr>
                <a:srgbClr val="FFFFFF"/>
              </a:buClr>
              <a:buSzPts val="3000"/>
              <a:buNone/>
              <a:defRPr sz="3000">
                <a:solidFill>
                  <a:srgbClr val="FFFFFF"/>
                </a:solidFill>
              </a:defRPr>
            </a:lvl6pPr>
            <a:lvl7pPr lvl="6" rtl="0">
              <a:spcBef>
                <a:spcPts val="0"/>
              </a:spcBef>
              <a:spcAft>
                <a:spcPts val="0"/>
              </a:spcAft>
              <a:buClr>
                <a:srgbClr val="FFFFFF"/>
              </a:buClr>
              <a:buSzPts val="3000"/>
              <a:buNone/>
              <a:defRPr sz="3000">
                <a:solidFill>
                  <a:srgbClr val="FFFFFF"/>
                </a:solidFill>
              </a:defRPr>
            </a:lvl7pPr>
            <a:lvl8pPr lvl="7" rtl="0">
              <a:spcBef>
                <a:spcPts val="0"/>
              </a:spcBef>
              <a:spcAft>
                <a:spcPts val="0"/>
              </a:spcAft>
              <a:buClr>
                <a:srgbClr val="FFFFFF"/>
              </a:buClr>
              <a:buSzPts val="3000"/>
              <a:buNone/>
              <a:defRPr sz="3000">
                <a:solidFill>
                  <a:srgbClr val="FFFFFF"/>
                </a:solidFill>
              </a:defRPr>
            </a:lvl8pPr>
            <a:lvl9pPr lvl="8" rtl="0">
              <a:spcBef>
                <a:spcPts val="0"/>
              </a:spcBef>
              <a:spcAft>
                <a:spcPts val="0"/>
              </a:spcAft>
              <a:buClr>
                <a:srgbClr val="FFFFFF"/>
              </a:buClr>
              <a:buSzPts val="3000"/>
              <a:buNone/>
              <a:defRPr sz="3000">
                <a:solidFill>
                  <a:srgbClr val="FFFFFF"/>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bg>
      <p:bgPr>
        <a:solidFill>
          <a:srgbClr val="000000"/>
        </a:solidFill>
        <a:effectLst/>
      </p:bgPr>
    </p:bg>
    <p:spTree>
      <p:nvGrpSpPr>
        <p:cNvPr id="1" name="Shape 16"/>
        <p:cNvGrpSpPr/>
        <p:nvPr/>
      </p:nvGrpSpPr>
      <p:grpSpPr>
        <a:xfrm>
          <a:off x="0" y="0"/>
          <a:ext cx="0" cy="0"/>
          <a:chOff x="0" y="0"/>
          <a:chExt cx="0" cy="0"/>
        </a:xfrm>
      </p:grpSpPr>
      <p:sp>
        <p:nvSpPr>
          <p:cNvPr id="17" name="Google Shape;17;p4"/>
          <p:cNvSpPr/>
          <p:nvPr/>
        </p:nvSpPr>
        <p:spPr>
          <a:xfrm flipH="1">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FFFFFF"/>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4"/>
          <p:cNvSpPr txBox="1">
            <a:spLocks noGrp="1"/>
          </p:cNvSpPr>
          <p:nvPr>
            <p:ph type="body" idx="1"/>
          </p:nvPr>
        </p:nvSpPr>
        <p:spPr>
          <a:xfrm>
            <a:off x="1757200" y="2161800"/>
            <a:ext cx="5629800" cy="819900"/>
          </a:xfrm>
          <a:prstGeom prst="rect">
            <a:avLst/>
          </a:prstGeom>
        </p:spPr>
        <p:txBody>
          <a:bodyPr spcFirstLastPara="1" wrap="square" lIns="91425" tIns="91425" rIns="91425" bIns="91425" anchor="ctr" anchorCtr="0">
            <a:noAutofit/>
          </a:bodyPr>
          <a:lstStyle>
            <a:lvl1pPr marL="457200" lvl="0" indent="-419100" algn="ctr" rtl="0">
              <a:spcBef>
                <a:spcPts val="600"/>
              </a:spcBef>
              <a:spcAft>
                <a:spcPts val="0"/>
              </a:spcAft>
              <a:buClr>
                <a:srgbClr val="434343"/>
              </a:buClr>
              <a:buSzPts val="3000"/>
              <a:buChar char="●"/>
              <a:defRPr sz="3000" i="1">
                <a:solidFill>
                  <a:srgbClr val="434343"/>
                </a:solidFill>
              </a:defRPr>
            </a:lvl1pPr>
            <a:lvl2pPr marL="914400" lvl="1" indent="-419100" algn="ctr" rtl="0">
              <a:spcBef>
                <a:spcPts val="0"/>
              </a:spcBef>
              <a:spcAft>
                <a:spcPts val="0"/>
              </a:spcAft>
              <a:buClr>
                <a:srgbClr val="434343"/>
              </a:buClr>
              <a:buSzPts val="3000"/>
              <a:buChar char="○"/>
              <a:defRPr sz="3000" i="1">
                <a:solidFill>
                  <a:srgbClr val="434343"/>
                </a:solidFill>
              </a:defRPr>
            </a:lvl2pPr>
            <a:lvl3pPr marL="1371600" lvl="2" indent="-419100" algn="ctr" rtl="0">
              <a:spcBef>
                <a:spcPts val="0"/>
              </a:spcBef>
              <a:spcAft>
                <a:spcPts val="0"/>
              </a:spcAft>
              <a:buClr>
                <a:srgbClr val="434343"/>
              </a:buClr>
              <a:buSzPts val="3000"/>
              <a:buChar char="■"/>
              <a:defRPr sz="3000" i="1">
                <a:solidFill>
                  <a:srgbClr val="434343"/>
                </a:solidFill>
              </a:defRPr>
            </a:lvl3pPr>
            <a:lvl4pPr marL="1828800" lvl="3" indent="-419100" algn="ctr" rtl="0">
              <a:spcBef>
                <a:spcPts val="0"/>
              </a:spcBef>
              <a:spcAft>
                <a:spcPts val="0"/>
              </a:spcAft>
              <a:buClr>
                <a:srgbClr val="434343"/>
              </a:buClr>
              <a:buSzPts val="3000"/>
              <a:buChar char="●"/>
              <a:defRPr sz="3000" i="1">
                <a:solidFill>
                  <a:srgbClr val="434343"/>
                </a:solidFill>
              </a:defRPr>
            </a:lvl4pPr>
            <a:lvl5pPr marL="2286000" lvl="4" indent="-419100" algn="ctr" rtl="0">
              <a:spcBef>
                <a:spcPts val="0"/>
              </a:spcBef>
              <a:spcAft>
                <a:spcPts val="0"/>
              </a:spcAft>
              <a:buClr>
                <a:srgbClr val="434343"/>
              </a:buClr>
              <a:buSzPts val="3000"/>
              <a:buChar char="○"/>
              <a:defRPr sz="3000" i="1">
                <a:solidFill>
                  <a:srgbClr val="434343"/>
                </a:solidFill>
              </a:defRPr>
            </a:lvl5pPr>
            <a:lvl6pPr marL="2743200" lvl="5" indent="-419100" algn="ctr" rtl="0">
              <a:spcBef>
                <a:spcPts val="0"/>
              </a:spcBef>
              <a:spcAft>
                <a:spcPts val="0"/>
              </a:spcAft>
              <a:buClr>
                <a:srgbClr val="434343"/>
              </a:buClr>
              <a:buSzPts val="3000"/>
              <a:buChar char="■"/>
              <a:defRPr sz="3000" i="1">
                <a:solidFill>
                  <a:srgbClr val="434343"/>
                </a:solidFill>
              </a:defRPr>
            </a:lvl6pPr>
            <a:lvl7pPr marL="3200400" lvl="6" indent="-419100" algn="ctr" rtl="0">
              <a:spcBef>
                <a:spcPts val="0"/>
              </a:spcBef>
              <a:spcAft>
                <a:spcPts val="0"/>
              </a:spcAft>
              <a:buClr>
                <a:srgbClr val="434343"/>
              </a:buClr>
              <a:buSzPts val="3000"/>
              <a:buChar char="●"/>
              <a:defRPr sz="3000" i="1">
                <a:solidFill>
                  <a:srgbClr val="434343"/>
                </a:solidFill>
              </a:defRPr>
            </a:lvl7pPr>
            <a:lvl8pPr marL="3657600" lvl="7" indent="-419100" algn="ctr" rtl="0">
              <a:spcBef>
                <a:spcPts val="0"/>
              </a:spcBef>
              <a:spcAft>
                <a:spcPts val="0"/>
              </a:spcAft>
              <a:buClr>
                <a:srgbClr val="434343"/>
              </a:buClr>
              <a:buSzPts val="3000"/>
              <a:buChar char="○"/>
              <a:defRPr sz="3000" i="1">
                <a:solidFill>
                  <a:srgbClr val="434343"/>
                </a:solidFill>
              </a:defRPr>
            </a:lvl8pPr>
            <a:lvl9pPr marL="4114800" lvl="8" indent="-419100" algn="ctr" rtl="0">
              <a:spcBef>
                <a:spcPts val="0"/>
              </a:spcBef>
              <a:spcAft>
                <a:spcPts val="0"/>
              </a:spcAft>
              <a:buClr>
                <a:srgbClr val="434343"/>
              </a:buClr>
              <a:buSzPts val="3000"/>
              <a:buChar char="■"/>
              <a:defRPr sz="3000" i="1">
                <a:solidFill>
                  <a:srgbClr val="434343"/>
                </a:solidFill>
              </a:defRPr>
            </a:lvl9pPr>
          </a:lstStyle>
          <a:p>
            <a:endParaRPr/>
          </a:p>
        </p:txBody>
      </p:sp>
      <p:sp>
        <p:nvSpPr>
          <p:cNvPr id="19" name="Google Shape;19;p4"/>
          <p:cNvSpPr txBox="1"/>
          <p:nvPr/>
        </p:nvSpPr>
        <p:spPr>
          <a:xfrm>
            <a:off x="205550" y="75075"/>
            <a:ext cx="799500" cy="653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2000" b="1">
                <a:solidFill>
                  <a:srgbClr val="FFFFFF"/>
                </a:solidFill>
                <a:latin typeface="Raleway"/>
                <a:ea typeface="Raleway"/>
                <a:cs typeface="Raleway"/>
                <a:sym typeface="Raleway"/>
              </a:rPr>
              <a:t>“</a:t>
            </a:r>
            <a:endParaRPr sz="12000" b="1">
              <a:solidFill>
                <a:srgbClr val="FFFFFF"/>
              </a:solidFill>
              <a:latin typeface="Raleway"/>
              <a:ea typeface="Raleway"/>
              <a:cs typeface="Raleway"/>
              <a:sym typeface="Raleway"/>
            </a:endParaRPr>
          </a:p>
        </p:txBody>
      </p:sp>
      <p:sp>
        <p:nvSpPr>
          <p:cNvPr id="20" name="Google Shape;20;p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1"/>
        <p:cNvGrpSpPr/>
        <p:nvPr/>
      </p:nvGrpSpPr>
      <p:grpSpPr>
        <a:xfrm>
          <a:off x="0" y="0"/>
          <a:ext cx="0" cy="0"/>
          <a:chOff x="0" y="0"/>
          <a:chExt cx="0" cy="0"/>
        </a:xfrm>
      </p:grpSpPr>
      <p:sp>
        <p:nvSpPr>
          <p:cNvPr id="22" name="Google Shape;22;p5"/>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00000"/>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5"/>
          <p:cNvSpPr txBox="1">
            <a:spLocks noGrp="1"/>
          </p:cNvSpPr>
          <p:nvPr>
            <p:ph type="title"/>
          </p:nvPr>
        </p:nvSpPr>
        <p:spPr>
          <a:xfrm>
            <a:off x="922000" y="891775"/>
            <a:ext cx="6866100" cy="857400"/>
          </a:xfrm>
          <a:prstGeom prst="rect">
            <a:avLst/>
          </a:prstGeom>
        </p:spPr>
        <p:txBody>
          <a:bodyPr spcFirstLastPara="1" wrap="square" lIns="91425" tIns="91425" rIns="91425" bIns="91425" anchor="t" anchorCtr="0">
            <a:noAutofit/>
          </a:bodyPr>
          <a:lstStyle>
            <a:lvl1pPr lvl="0" rtl="0">
              <a:spcBef>
                <a:spcPts val="0"/>
              </a:spcBef>
              <a:spcAft>
                <a:spcPts val="0"/>
              </a:spcAft>
              <a:buSzPts val="5800"/>
              <a:buNone/>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24" name="Google Shape;24;p5"/>
          <p:cNvSpPr txBox="1">
            <a:spLocks noGrp="1"/>
          </p:cNvSpPr>
          <p:nvPr>
            <p:ph type="body" idx="1"/>
          </p:nvPr>
        </p:nvSpPr>
        <p:spPr>
          <a:xfrm>
            <a:off x="922000" y="1885951"/>
            <a:ext cx="6866100" cy="23661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Clr>
                <a:srgbClr val="AB2430"/>
              </a:buClr>
              <a:buSzPts val="1800"/>
              <a:buChar char="●"/>
              <a:defRPr/>
            </a:lvl1pPr>
            <a:lvl2pPr marL="914400" lvl="1" indent="-342900" rtl="0">
              <a:spcBef>
                <a:spcPts val="0"/>
              </a:spcBef>
              <a:spcAft>
                <a:spcPts val="0"/>
              </a:spcAft>
              <a:buClr>
                <a:srgbClr val="FFB600"/>
              </a:buClr>
              <a:buSzPts val="1800"/>
              <a:buChar char="○"/>
              <a:defRPr/>
            </a:lvl2pPr>
            <a:lvl3pPr marL="1371600" lvl="2" indent="-342900" rtl="0">
              <a:spcBef>
                <a:spcPts val="0"/>
              </a:spcBef>
              <a:spcAft>
                <a:spcPts val="0"/>
              </a:spcAft>
              <a:buClr>
                <a:srgbClr val="FFB600"/>
              </a:buClr>
              <a:buSzPts val="1800"/>
              <a:buChar char="■"/>
              <a:defRPr/>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25" name="Google Shape;25;p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000000"/>
                </a:solidFill>
              </a:defRPr>
            </a:lvl1pPr>
            <a:lvl2pPr lvl="1" rtl="0">
              <a:buNone/>
              <a:defRPr>
                <a:solidFill>
                  <a:srgbClr val="000000"/>
                </a:solidFill>
              </a:defRPr>
            </a:lvl2pPr>
            <a:lvl3pPr lvl="2" rtl="0">
              <a:buNone/>
              <a:defRPr>
                <a:solidFill>
                  <a:srgbClr val="000000"/>
                </a:solidFill>
              </a:defRPr>
            </a:lvl3pPr>
            <a:lvl4pPr lvl="3" rtl="0">
              <a:buNone/>
              <a:defRPr>
                <a:solidFill>
                  <a:srgbClr val="000000"/>
                </a:solidFill>
              </a:defRPr>
            </a:lvl4pPr>
            <a:lvl5pPr lvl="4" rtl="0">
              <a:buNone/>
              <a:defRPr>
                <a:solidFill>
                  <a:srgbClr val="000000"/>
                </a:solidFill>
              </a:defRPr>
            </a:lvl5pPr>
            <a:lvl6pPr lvl="5" rtl="0">
              <a:buNone/>
              <a:defRPr>
                <a:solidFill>
                  <a:srgbClr val="000000"/>
                </a:solidFill>
              </a:defRPr>
            </a:lvl6pPr>
            <a:lvl7pPr lvl="6" rtl="0">
              <a:buNone/>
              <a:defRPr>
                <a:solidFill>
                  <a:srgbClr val="000000"/>
                </a:solidFill>
              </a:defRPr>
            </a:lvl7pPr>
            <a:lvl8pPr lvl="7" rtl="0">
              <a:buNone/>
              <a:defRPr>
                <a:solidFill>
                  <a:srgbClr val="000000"/>
                </a:solidFill>
              </a:defRPr>
            </a:lvl8pPr>
            <a:lvl9pPr lvl="8" rtl="0">
              <a:buNone/>
              <a:defRPr>
                <a:solidFill>
                  <a:srgbClr val="000000"/>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26"/>
        <p:cNvGrpSpPr/>
        <p:nvPr/>
      </p:nvGrpSpPr>
      <p:grpSpPr>
        <a:xfrm>
          <a:off x="0" y="0"/>
          <a:ext cx="0" cy="0"/>
          <a:chOff x="0" y="0"/>
          <a:chExt cx="0" cy="0"/>
        </a:xfrm>
      </p:grpSpPr>
      <p:sp>
        <p:nvSpPr>
          <p:cNvPr id="27" name="Google Shape;27;p6"/>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00000"/>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6"/>
          <p:cNvSpPr txBox="1">
            <a:spLocks noGrp="1"/>
          </p:cNvSpPr>
          <p:nvPr>
            <p:ph type="title"/>
          </p:nvPr>
        </p:nvSpPr>
        <p:spPr>
          <a:xfrm>
            <a:off x="922000" y="891775"/>
            <a:ext cx="6866100" cy="857400"/>
          </a:xfrm>
          <a:prstGeom prst="rect">
            <a:avLst/>
          </a:prstGeom>
        </p:spPr>
        <p:txBody>
          <a:bodyPr spcFirstLastPara="1" wrap="square" lIns="91425" tIns="91425" rIns="91425" bIns="91425" anchor="t" anchorCtr="0">
            <a:noAutofit/>
          </a:bodyPr>
          <a:lstStyle>
            <a:lvl1pPr lvl="0" rtl="0">
              <a:spcBef>
                <a:spcPts val="0"/>
              </a:spcBef>
              <a:spcAft>
                <a:spcPts val="0"/>
              </a:spcAft>
              <a:buSzPts val="5800"/>
              <a:buNone/>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29" name="Google Shape;29;p6"/>
          <p:cNvSpPr txBox="1">
            <a:spLocks noGrp="1"/>
          </p:cNvSpPr>
          <p:nvPr>
            <p:ph type="body" idx="1"/>
          </p:nvPr>
        </p:nvSpPr>
        <p:spPr>
          <a:xfrm>
            <a:off x="922000" y="1887378"/>
            <a:ext cx="3543300" cy="30276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a:lvl1pPr>
            <a:lvl2pPr marL="914400" lvl="1" indent="-342900" rtl="0">
              <a:spcBef>
                <a:spcPts val="0"/>
              </a:spcBef>
              <a:spcAft>
                <a:spcPts val="0"/>
              </a:spcAft>
              <a:buSzPts val="1800"/>
              <a:buChar char="○"/>
              <a:defRPr/>
            </a:lvl2pPr>
            <a:lvl3pPr marL="1371600" lvl="2" indent="-342900" rtl="0">
              <a:spcBef>
                <a:spcPts val="0"/>
              </a:spcBef>
              <a:spcAft>
                <a:spcPts val="0"/>
              </a:spcAft>
              <a:buSzPts val="1800"/>
              <a:buChar char="■"/>
              <a:defRPr/>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30" name="Google Shape;30;p6"/>
          <p:cNvSpPr txBox="1">
            <a:spLocks noGrp="1"/>
          </p:cNvSpPr>
          <p:nvPr>
            <p:ph type="body" idx="2"/>
          </p:nvPr>
        </p:nvSpPr>
        <p:spPr>
          <a:xfrm>
            <a:off x="4678687" y="1887378"/>
            <a:ext cx="3543300" cy="30276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a:lvl1pPr>
            <a:lvl2pPr marL="914400" lvl="1" indent="-342900" rtl="0">
              <a:spcBef>
                <a:spcPts val="0"/>
              </a:spcBef>
              <a:spcAft>
                <a:spcPts val="0"/>
              </a:spcAft>
              <a:buSzPts val="1800"/>
              <a:buChar char="○"/>
              <a:defRPr/>
            </a:lvl2pPr>
            <a:lvl3pPr marL="1371600" lvl="2" indent="-342900" rtl="0">
              <a:spcBef>
                <a:spcPts val="0"/>
              </a:spcBef>
              <a:spcAft>
                <a:spcPts val="0"/>
              </a:spcAft>
              <a:buSzPts val="1800"/>
              <a:buChar char="■"/>
              <a:defRPr/>
            </a:lvl3pPr>
            <a:lvl4pPr marL="1828800" lvl="3" indent="-342900" rtl="0">
              <a:spcBef>
                <a:spcPts val="0"/>
              </a:spcBef>
              <a:spcAft>
                <a:spcPts val="0"/>
              </a:spcAft>
              <a:buSzPts val="1800"/>
              <a:buChar char="●"/>
              <a:defRPr/>
            </a:lvl4pPr>
            <a:lvl5pPr marL="2286000" lvl="4" indent="-342900" rtl="0">
              <a:spcBef>
                <a:spcPts val="0"/>
              </a:spcBef>
              <a:spcAft>
                <a:spcPts val="0"/>
              </a:spcAft>
              <a:buSzPts val="1800"/>
              <a:buChar char="○"/>
              <a:defRPr/>
            </a:lvl5pPr>
            <a:lvl6pPr marL="2743200" lvl="5" indent="-342900" rtl="0">
              <a:spcBef>
                <a:spcPts val="0"/>
              </a:spcBef>
              <a:spcAft>
                <a:spcPts val="0"/>
              </a:spcAft>
              <a:buSzPts val="1800"/>
              <a:buChar char="■"/>
              <a:defRPr/>
            </a:lvl6pPr>
            <a:lvl7pPr marL="3200400" lvl="6" indent="-342900" rtl="0">
              <a:spcBef>
                <a:spcPts val="0"/>
              </a:spcBef>
              <a:spcAft>
                <a:spcPts val="0"/>
              </a:spcAft>
              <a:buSzPts val="1800"/>
              <a:buChar char="●"/>
              <a:defRPr/>
            </a:lvl7pPr>
            <a:lvl8pPr marL="3657600" lvl="7" indent="-342900" rtl="0">
              <a:spcBef>
                <a:spcPts val="0"/>
              </a:spcBef>
              <a:spcAft>
                <a:spcPts val="0"/>
              </a:spcAft>
              <a:buSzPts val="1800"/>
              <a:buChar char="○"/>
              <a:defRPr/>
            </a:lvl8pPr>
            <a:lvl9pPr marL="4114800" lvl="8" indent="-342900" rtl="0">
              <a:spcBef>
                <a:spcPts val="0"/>
              </a:spcBef>
              <a:spcAft>
                <a:spcPts val="0"/>
              </a:spcAft>
              <a:buSzPts val="1800"/>
              <a:buChar char="■"/>
              <a:defRPr/>
            </a:lvl9pPr>
          </a:lstStyle>
          <a:p>
            <a:endParaRPr/>
          </a:p>
        </p:txBody>
      </p:sp>
      <p:sp>
        <p:nvSpPr>
          <p:cNvPr id="31" name="Google Shape;31;p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17245F"/>
                </a:solidFill>
              </a:defRPr>
            </a:lvl1pPr>
            <a:lvl2pPr lvl="1" rtl="0">
              <a:buNone/>
              <a:defRPr>
                <a:solidFill>
                  <a:srgbClr val="17245F"/>
                </a:solidFill>
              </a:defRPr>
            </a:lvl2pPr>
            <a:lvl3pPr lvl="2" rtl="0">
              <a:buNone/>
              <a:defRPr>
                <a:solidFill>
                  <a:srgbClr val="17245F"/>
                </a:solidFill>
              </a:defRPr>
            </a:lvl3pPr>
            <a:lvl4pPr lvl="3" rtl="0">
              <a:buNone/>
              <a:defRPr>
                <a:solidFill>
                  <a:srgbClr val="17245F"/>
                </a:solidFill>
              </a:defRPr>
            </a:lvl4pPr>
            <a:lvl5pPr lvl="4" rtl="0">
              <a:buNone/>
              <a:defRPr>
                <a:solidFill>
                  <a:srgbClr val="17245F"/>
                </a:solidFill>
              </a:defRPr>
            </a:lvl5pPr>
            <a:lvl6pPr lvl="5" rtl="0">
              <a:buNone/>
              <a:defRPr>
                <a:solidFill>
                  <a:srgbClr val="17245F"/>
                </a:solidFill>
              </a:defRPr>
            </a:lvl6pPr>
            <a:lvl7pPr lvl="6" rtl="0">
              <a:buNone/>
              <a:defRPr>
                <a:solidFill>
                  <a:srgbClr val="17245F"/>
                </a:solidFill>
              </a:defRPr>
            </a:lvl7pPr>
            <a:lvl8pPr lvl="7" rtl="0">
              <a:buNone/>
              <a:defRPr>
                <a:solidFill>
                  <a:srgbClr val="17245F"/>
                </a:solidFill>
              </a:defRPr>
            </a:lvl8pPr>
            <a:lvl9pPr lvl="8" rtl="0">
              <a:buNone/>
              <a:defRPr>
                <a:solidFill>
                  <a:srgbClr val="17245F"/>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32"/>
        <p:cNvGrpSpPr/>
        <p:nvPr/>
      </p:nvGrpSpPr>
      <p:grpSpPr>
        <a:xfrm>
          <a:off x="0" y="0"/>
          <a:ext cx="0" cy="0"/>
          <a:chOff x="0" y="0"/>
          <a:chExt cx="0" cy="0"/>
        </a:xfrm>
      </p:grpSpPr>
      <p:sp>
        <p:nvSpPr>
          <p:cNvPr id="33" name="Google Shape;33;p7"/>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00000"/>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7"/>
          <p:cNvSpPr txBox="1">
            <a:spLocks noGrp="1"/>
          </p:cNvSpPr>
          <p:nvPr>
            <p:ph type="title"/>
          </p:nvPr>
        </p:nvSpPr>
        <p:spPr>
          <a:xfrm>
            <a:off x="922000" y="891775"/>
            <a:ext cx="6866100" cy="857400"/>
          </a:xfrm>
          <a:prstGeom prst="rect">
            <a:avLst/>
          </a:prstGeom>
        </p:spPr>
        <p:txBody>
          <a:bodyPr spcFirstLastPara="1" wrap="square" lIns="91425" tIns="91425" rIns="91425" bIns="91425" anchor="t" anchorCtr="0">
            <a:noAutofit/>
          </a:bodyPr>
          <a:lstStyle>
            <a:lvl1pPr lvl="0" rtl="0">
              <a:spcBef>
                <a:spcPts val="0"/>
              </a:spcBef>
              <a:spcAft>
                <a:spcPts val="0"/>
              </a:spcAft>
              <a:buSzPts val="5800"/>
              <a:buNone/>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35" name="Google Shape;35;p7"/>
          <p:cNvSpPr txBox="1">
            <a:spLocks noGrp="1"/>
          </p:cNvSpPr>
          <p:nvPr>
            <p:ph type="body" idx="1"/>
          </p:nvPr>
        </p:nvSpPr>
        <p:spPr>
          <a:xfrm>
            <a:off x="922000" y="1930500"/>
            <a:ext cx="2332200" cy="29190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36" name="Google Shape;36;p7"/>
          <p:cNvSpPr txBox="1">
            <a:spLocks noGrp="1"/>
          </p:cNvSpPr>
          <p:nvPr>
            <p:ph type="body" idx="2"/>
          </p:nvPr>
        </p:nvSpPr>
        <p:spPr>
          <a:xfrm>
            <a:off x="3373778" y="1930500"/>
            <a:ext cx="2332200" cy="29190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37" name="Google Shape;37;p7"/>
          <p:cNvSpPr txBox="1">
            <a:spLocks noGrp="1"/>
          </p:cNvSpPr>
          <p:nvPr>
            <p:ph type="body" idx="3"/>
          </p:nvPr>
        </p:nvSpPr>
        <p:spPr>
          <a:xfrm>
            <a:off x="5825557" y="1930500"/>
            <a:ext cx="2332200" cy="2919000"/>
          </a:xfrm>
          <a:prstGeom prst="rect">
            <a:avLst/>
          </a:prstGeom>
        </p:spPr>
        <p:txBody>
          <a:bodyPr spcFirstLastPara="1" wrap="square" lIns="91425" tIns="91425" rIns="91425" bIns="91425" anchor="t" anchorCtr="0">
            <a:noAutofit/>
          </a:bodyPr>
          <a:lstStyle>
            <a:lvl1pPr marL="457200" lvl="0" indent="-317500" rtl="0">
              <a:spcBef>
                <a:spcPts val="600"/>
              </a:spcBef>
              <a:spcAft>
                <a:spcPts val="0"/>
              </a:spcAft>
              <a:buSzPts val="1400"/>
              <a:buChar char="●"/>
              <a:defRPr sz="1400"/>
            </a:lvl1pPr>
            <a:lvl2pPr marL="914400" lvl="1" indent="-317500" rtl="0">
              <a:spcBef>
                <a:spcPts val="0"/>
              </a:spcBef>
              <a:spcAft>
                <a:spcPts val="0"/>
              </a:spcAft>
              <a:buSzPts val="1400"/>
              <a:buChar char="○"/>
              <a:defRPr sz="1400"/>
            </a:lvl2pPr>
            <a:lvl3pPr marL="1371600" lvl="2" indent="-317500" rtl="0">
              <a:spcBef>
                <a:spcPts val="0"/>
              </a:spcBef>
              <a:spcAft>
                <a:spcPts val="0"/>
              </a:spcAft>
              <a:buSzPts val="1400"/>
              <a:buChar char="■"/>
              <a:defRPr sz="1400"/>
            </a:lvl3pPr>
            <a:lvl4pPr marL="1828800" lvl="3" indent="-317500" rtl="0">
              <a:spcBef>
                <a:spcPts val="0"/>
              </a:spcBef>
              <a:spcAft>
                <a:spcPts val="0"/>
              </a:spcAft>
              <a:buSzPts val="1400"/>
              <a:buChar char="●"/>
              <a:defRPr sz="1400"/>
            </a:lvl4pPr>
            <a:lvl5pPr marL="2286000" lvl="4" indent="-317500" rtl="0">
              <a:spcBef>
                <a:spcPts val="0"/>
              </a:spcBef>
              <a:spcAft>
                <a:spcPts val="0"/>
              </a:spcAft>
              <a:buSzPts val="1400"/>
              <a:buChar char="○"/>
              <a:defRPr sz="1400"/>
            </a:lvl5pPr>
            <a:lvl6pPr marL="2743200" lvl="5" indent="-317500" rtl="0">
              <a:spcBef>
                <a:spcPts val="0"/>
              </a:spcBef>
              <a:spcAft>
                <a:spcPts val="0"/>
              </a:spcAft>
              <a:buSzPts val="1400"/>
              <a:buChar char="■"/>
              <a:defRPr sz="1400"/>
            </a:lvl6pPr>
            <a:lvl7pPr marL="3200400" lvl="6" indent="-317500" rtl="0">
              <a:spcBef>
                <a:spcPts val="0"/>
              </a:spcBef>
              <a:spcAft>
                <a:spcPts val="0"/>
              </a:spcAft>
              <a:buSzPts val="1400"/>
              <a:buChar char="●"/>
              <a:defRPr sz="1400"/>
            </a:lvl7pPr>
            <a:lvl8pPr marL="3657600" lvl="7" indent="-317500" rtl="0">
              <a:spcBef>
                <a:spcPts val="0"/>
              </a:spcBef>
              <a:spcAft>
                <a:spcPts val="0"/>
              </a:spcAft>
              <a:buSzPts val="1400"/>
              <a:buChar char="○"/>
              <a:defRPr sz="1400"/>
            </a:lvl8pPr>
            <a:lvl9pPr marL="4114800" lvl="8" indent="-317500" rtl="0">
              <a:spcBef>
                <a:spcPts val="0"/>
              </a:spcBef>
              <a:spcAft>
                <a:spcPts val="0"/>
              </a:spcAft>
              <a:buSzPts val="1400"/>
              <a:buChar char="■"/>
              <a:defRPr sz="1400"/>
            </a:lvl9pPr>
          </a:lstStyle>
          <a:p>
            <a:endParaRPr/>
          </a:p>
        </p:txBody>
      </p:sp>
      <p:sp>
        <p:nvSpPr>
          <p:cNvPr id="38" name="Google Shape;38;p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17245F"/>
                </a:solidFill>
              </a:defRPr>
            </a:lvl1pPr>
            <a:lvl2pPr lvl="1" rtl="0">
              <a:buNone/>
              <a:defRPr>
                <a:solidFill>
                  <a:srgbClr val="17245F"/>
                </a:solidFill>
              </a:defRPr>
            </a:lvl2pPr>
            <a:lvl3pPr lvl="2" rtl="0">
              <a:buNone/>
              <a:defRPr>
                <a:solidFill>
                  <a:srgbClr val="17245F"/>
                </a:solidFill>
              </a:defRPr>
            </a:lvl3pPr>
            <a:lvl4pPr lvl="3" rtl="0">
              <a:buNone/>
              <a:defRPr>
                <a:solidFill>
                  <a:srgbClr val="17245F"/>
                </a:solidFill>
              </a:defRPr>
            </a:lvl4pPr>
            <a:lvl5pPr lvl="4" rtl="0">
              <a:buNone/>
              <a:defRPr>
                <a:solidFill>
                  <a:srgbClr val="17245F"/>
                </a:solidFill>
              </a:defRPr>
            </a:lvl5pPr>
            <a:lvl6pPr lvl="5" rtl="0">
              <a:buNone/>
              <a:defRPr>
                <a:solidFill>
                  <a:srgbClr val="17245F"/>
                </a:solidFill>
              </a:defRPr>
            </a:lvl6pPr>
            <a:lvl7pPr lvl="6" rtl="0">
              <a:buNone/>
              <a:defRPr>
                <a:solidFill>
                  <a:srgbClr val="17245F"/>
                </a:solidFill>
              </a:defRPr>
            </a:lvl7pPr>
            <a:lvl8pPr lvl="7" rtl="0">
              <a:buNone/>
              <a:defRPr>
                <a:solidFill>
                  <a:srgbClr val="17245F"/>
                </a:solidFill>
              </a:defRPr>
            </a:lvl8pPr>
            <a:lvl9pPr lvl="8" rtl="0">
              <a:buNone/>
              <a:defRPr>
                <a:solidFill>
                  <a:srgbClr val="17245F"/>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9"/>
        <p:cNvGrpSpPr/>
        <p:nvPr/>
      </p:nvGrpSpPr>
      <p:grpSpPr>
        <a:xfrm>
          <a:off x="0" y="0"/>
          <a:ext cx="0" cy="0"/>
          <a:chOff x="0" y="0"/>
          <a:chExt cx="0" cy="0"/>
        </a:xfrm>
      </p:grpSpPr>
      <p:sp>
        <p:nvSpPr>
          <p:cNvPr id="40" name="Google Shape;40;p8"/>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000000"/>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8"/>
          <p:cNvSpPr txBox="1">
            <a:spLocks noGrp="1"/>
          </p:cNvSpPr>
          <p:nvPr>
            <p:ph type="title"/>
          </p:nvPr>
        </p:nvSpPr>
        <p:spPr>
          <a:xfrm>
            <a:off x="922000" y="891775"/>
            <a:ext cx="6866100" cy="857400"/>
          </a:xfrm>
          <a:prstGeom prst="rect">
            <a:avLst/>
          </a:prstGeom>
        </p:spPr>
        <p:txBody>
          <a:bodyPr spcFirstLastPara="1" wrap="square" lIns="91425" tIns="91425" rIns="91425" bIns="91425" anchor="t" anchorCtr="0">
            <a:noAutofit/>
          </a:bodyPr>
          <a:lstStyle>
            <a:lvl1pPr lvl="0" rtl="0">
              <a:spcBef>
                <a:spcPts val="0"/>
              </a:spcBef>
              <a:spcAft>
                <a:spcPts val="0"/>
              </a:spcAft>
              <a:buSzPts val="5800"/>
              <a:buNone/>
              <a:defRPr/>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42" name="Google Shape;42;p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17245F"/>
                </a:solidFill>
              </a:defRPr>
            </a:lvl1pPr>
            <a:lvl2pPr lvl="1" rtl="0">
              <a:buNone/>
              <a:defRPr>
                <a:solidFill>
                  <a:srgbClr val="17245F"/>
                </a:solidFill>
              </a:defRPr>
            </a:lvl2pPr>
            <a:lvl3pPr lvl="2" rtl="0">
              <a:buNone/>
              <a:defRPr>
                <a:solidFill>
                  <a:srgbClr val="17245F"/>
                </a:solidFill>
              </a:defRPr>
            </a:lvl3pPr>
            <a:lvl4pPr lvl="3" rtl="0">
              <a:buNone/>
              <a:defRPr>
                <a:solidFill>
                  <a:srgbClr val="17245F"/>
                </a:solidFill>
              </a:defRPr>
            </a:lvl4pPr>
            <a:lvl5pPr lvl="4" rtl="0">
              <a:buNone/>
              <a:defRPr>
                <a:solidFill>
                  <a:srgbClr val="17245F"/>
                </a:solidFill>
              </a:defRPr>
            </a:lvl5pPr>
            <a:lvl6pPr lvl="5" rtl="0">
              <a:buNone/>
              <a:defRPr>
                <a:solidFill>
                  <a:srgbClr val="17245F"/>
                </a:solidFill>
              </a:defRPr>
            </a:lvl6pPr>
            <a:lvl7pPr lvl="6" rtl="0">
              <a:buNone/>
              <a:defRPr>
                <a:solidFill>
                  <a:srgbClr val="17245F"/>
                </a:solidFill>
              </a:defRPr>
            </a:lvl7pPr>
            <a:lvl8pPr lvl="7" rtl="0">
              <a:buNone/>
              <a:defRPr>
                <a:solidFill>
                  <a:srgbClr val="17245F"/>
                </a:solidFill>
              </a:defRPr>
            </a:lvl8pPr>
            <a:lvl9pPr lvl="8" rtl="0">
              <a:buNone/>
              <a:defRPr>
                <a:solidFill>
                  <a:srgbClr val="17245F"/>
                </a:solidFill>
              </a:defRPr>
            </a:lvl9pPr>
          </a:lstStyle>
          <a:p>
            <a:pPr marL="0" lvl="0" indent="0" algn="ctr" rtl="0">
              <a:spcBef>
                <a:spcPts val="0"/>
              </a:spcBef>
              <a:spcAft>
                <a:spcPts val="0"/>
              </a:spcAft>
              <a:buNone/>
            </a:pPr>
            <a:fld id="{00000000-1234-1234-1234-123412341234}" type="slidenum">
              <a:rPr lang="en"/>
              <a:t>‹Nr.›</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3"/>
        <p:cNvGrpSpPr/>
        <p:nvPr/>
      </p:nvGrpSpPr>
      <p:grpSpPr>
        <a:xfrm>
          <a:off x="0" y="0"/>
          <a:ext cx="0" cy="0"/>
          <a:chOff x="0" y="0"/>
          <a:chExt cx="0" cy="0"/>
        </a:xfrm>
      </p:grpSpPr>
      <p:sp>
        <p:nvSpPr>
          <p:cNvPr id="44" name="Google Shape;44;p9"/>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noFill/>
          <a:ln w="19050" cap="flat" cmpd="sng">
            <a:solidFill>
              <a:srgbClr val="892A69"/>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9"/>
          <p:cNvSpPr txBox="1">
            <a:spLocks noGrp="1"/>
          </p:cNvSpPr>
          <p:nvPr>
            <p:ph type="body" idx="1"/>
          </p:nvPr>
        </p:nvSpPr>
        <p:spPr>
          <a:xfrm>
            <a:off x="457200" y="4253909"/>
            <a:ext cx="8229600" cy="519600"/>
          </a:xfrm>
          <a:prstGeom prst="rect">
            <a:avLst/>
          </a:prstGeom>
        </p:spPr>
        <p:txBody>
          <a:bodyPr spcFirstLastPara="1" wrap="square" lIns="91425" tIns="91425" rIns="91425" bIns="91425" anchor="t" anchorCtr="0">
            <a:noAutofit/>
          </a:bodyPr>
          <a:lstStyle>
            <a:lvl1pPr marL="457200" lvl="0" indent="-228600" algn="ctr" rtl="0">
              <a:spcBef>
                <a:spcPts val="360"/>
              </a:spcBef>
              <a:spcAft>
                <a:spcPts val="0"/>
              </a:spcAft>
              <a:buSzPts val="1400"/>
              <a:buNone/>
              <a:defRPr sz="1400"/>
            </a:lvl1pPr>
          </a:lstStyle>
          <a:p>
            <a:endParaRPr/>
          </a:p>
        </p:txBody>
      </p:sp>
      <p:sp>
        <p:nvSpPr>
          <p:cNvPr id="46" name="Google Shape;46;p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a:solidFill>
                  <a:srgbClr val="17245F"/>
                </a:solidFill>
              </a:defRPr>
            </a:lvl1pPr>
            <a:lvl2pPr lvl="1" rtl="0">
              <a:buNone/>
              <a:defRPr>
                <a:solidFill>
                  <a:srgbClr val="17245F"/>
                </a:solidFill>
              </a:defRPr>
            </a:lvl2pPr>
            <a:lvl3pPr lvl="2" rtl="0">
              <a:buNone/>
              <a:defRPr>
                <a:solidFill>
                  <a:srgbClr val="17245F"/>
                </a:solidFill>
              </a:defRPr>
            </a:lvl3pPr>
            <a:lvl4pPr lvl="3" rtl="0">
              <a:buNone/>
              <a:defRPr>
                <a:solidFill>
                  <a:srgbClr val="17245F"/>
                </a:solidFill>
              </a:defRPr>
            </a:lvl4pPr>
            <a:lvl5pPr lvl="4" rtl="0">
              <a:buNone/>
              <a:defRPr>
                <a:solidFill>
                  <a:srgbClr val="17245F"/>
                </a:solidFill>
              </a:defRPr>
            </a:lvl5pPr>
            <a:lvl6pPr lvl="5" rtl="0">
              <a:buNone/>
              <a:defRPr>
                <a:solidFill>
                  <a:srgbClr val="17245F"/>
                </a:solidFill>
              </a:defRPr>
            </a:lvl6pPr>
            <a:lvl7pPr lvl="6" rtl="0">
              <a:buNone/>
              <a:defRPr>
                <a:solidFill>
                  <a:srgbClr val="17245F"/>
                </a:solidFill>
              </a:defRPr>
            </a:lvl7pPr>
            <a:lvl8pPr lvl="7" rtl="0">
              <a:buNone/>
              <a:defRPr>
                <a:solidFill>
                  <a:srgbClr val="17245F"/>
                </a:solidFill>
              </a:defRPr>
            </a:lvl8pPr>
            <a:lvl9pPr lvl="8" rtl="0">
              <a:buNone/>
              <a:defRPr>
                <a:solidFill>
                  <a:srgbClr val="17245F"/>
                </a:solidFill>
              </a:defRPr>
            </a:lvl9pPr>
          </a:lstStyle>
          <a:p>
            <a:pPr marL="0" lvl="0" indent="0" algn="ctr" rtl="0">
              <a:spcBef>
                <a:spcPts val="0"/>
              </a:spcBef>
              <a:spcAft>
                <a:spcPts val="0"/>
              </a:spcAft>
              <a:buNone/>
            </a:pPr>
            <a:fld id="{00000000-1234-1234-1234-123412341234}" type="slidenum">
              <a:rPr lang="en"/>
              <a:t>‹Nr.›</a:t>
            </a:fld>
            <a:endParaRPr/>
          </a:p>
        </p:txBody>
      </p:sp>
      <p:sp>
        <p:nvSpPr>
          <p:cNvPr id="47" name="Google Shape;47;p9"/>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800" i="1">
                <a:solidFill>
                  <a:schemeClr val="dk1"/>
                </a:solidFill>
                <a:latin typeface="Raleway"/>
                <a:ea typeface="Raleway"/>
                <a:cs typeface="Raleway"/>
                <a:sym typeface="Raleway"/>
              </a:rPr>
              <a:t>Linked Open Geodata in GIS? Timo Homburg </a:t>
            </a:r>
            <a:r>
              <a:rPr lang="en" sz="800" i="1" u="sng">
                <a:solidFill>
                  <a:schemeClr val="dk1"/>
                </a:solidFill>
                <a:latin typeface="Raleway"/>
                <a:ea typeface="Raleway"/>
                <a:cs typeface="Raleway"/>
                <a:sym typeface="Raleway"/>
              </a:rPr>
              <a:t>timo.homburg@hs-mainz.de</a:t>
            </a:r>
            <a:r>
              <a:rPr lang="en" sz="800" i="1">
                <a:solidFill>
                  <a:schemeClr val="dk1"/>
                </a:solidFill>
                <a:latin typeface="Raleway"/>
                <a:ea typeface="Raleway"/>
                <a:cs typeface="Raleway"/>
                <a:sym typeface="Raleway"/>
              </a:rPr>
              <a:t> @situxxx &amp; Florian Thiery </a:t>
            </a:r>
            <a:r>
              <a:rPr lang="en" sz="800" i="1" u="sng">
                <a:solidFill>
                  <a:schemeClr val="dk1"/>
                </a:solidFill>
                <a:latin typeface="Raleway"/>
                <a:ea typeface="Raleway"/>
                <a:cs typeface="Raleway"/>
                <a:sym typeface="Raleway"/>
              </a:rPr>
              <a:t>rse@fthiery.de</a:t>
            </a:r>
            <a:r>
              <a:rPr lang="en" sz="800" i="1">
                <a:solidFill>
                  <a:schemeClr val="dk1"/>
                </a:solidFill>
                <a:latin typeface="Raleway"/>
                <a:ea typeface="Raleway"/>
                <a:cs typeface="Raleway"/>
                <a:sym typeface="Raleway"/>
              </a:rPr>
              <a:t> @fthierygeo</a:t>
            </a:r>
            <a:endParaRPr sz="800" i="1">
              <a:latin typeface="Raleway"/>
              <a:ea typeface="Raleway"/>
              <a:cs typeface="Raleway"/>
              <a:sym typeface="Raleway"/>
            </a:endParaRPr>
          </a:p>
        </p:txBody>
      </p:sp>
      <p:pic>
        <p:nvPicPr>
          <p:cNvPr id="48" name="Google Shape;48;p9"/>
          <p:cNvPicPr preferRelativeResize="0"/>
          <p:nvPr/>
        </p:nvPicPr>
        <p:blipFill>
          <a:blip r:embed="rId2">
            <a:alphaModFix/>
          </a:blip>
          <a:stretch>
            <a:fillRect/>
          </a:stretch>
        </p:blipFill>
        <p:spPr>
          <a:xfrm>
            <a:off x="7915075" y="303675"/>
            <a:ext cx="914400" cy="914400"/>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White normal" type="blank">
  <p:cSld name="BLANK">
    <p:spTree>
      <p:nvGrpSpPr>
        <p:cNvPr id="1" name="Shape 49"/>
        <p:cNvGrpSpPr/>
        <p:nvPr/>
      </p:nvGrpSpPr>
      <p:grpSpPr>
        <a:xfrm>
          <a:off x="0" y="0"/>
          <a:ext cx="0" cy="0"/>
          <a:chOff x="0" y="0"/>
          <a:chExt cx="0" cy="0"/>
        </a:xfrm>
      </p:grpSpPr>
      <p:sp>
        <p:nvSpPr>
          <p:cNvPr id="50" name="Google Shape;50;p1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lvl1pPr lvl="0" rtl="0">
              <a:buNone/>
              <a:defRPr i="1"/>
            </a:lvl1pPr>
            <a:lvl2pPr lvl="1" rtl="0">
              <a:buNone/>
              <a:defRPr i="1"/>
            </a:lvl2pPr>
            <a:lvl3pPr lvl="2" rtl="0">
              <a:buNone/>
              <a:defRPr i="1"/>
            </a:lvl3pPr>
            <a:lvl4pPr lvl="3" rtl="0">
              <a:buNone/>
              <a:defRPr i="1"/>
            </a:lvl4pPr>
            <a:lvl5pPr lvl="4" rtl="0">
              <a:buNone/>
              <a:defRPr i="1"/>
            </a:lvl5pPr>
            <a:lvl6pPr lvl="5" rtl="0">
              <a:buNone/>
              <a:defRPr i="1"/>
            </a:lvl6pPr>
            <a:lvl7pPr lvl="6" rtl="0">
              <a:buNone/>
              <a:defRPr i="1"/>
            </a:lvl7pPr>
            <a:lvl8pPr lvl="7" rtl="0">
              <a:buNone/>
              <a:defRPr i="1"/>
            </a:lvl8pPr>
            <a:lvl9pPr lvl="8" rtl="0">
              <a:buNone/>
              <a:defRPr i="1"/>
            </a:lvl9pPr>
          </a:lstStyle>
          <a:p>
            <a:pPr marL="0" lvl="0" indent="0" algn="ctr" rtl="0">
              <a:spcBef>
                <a:spcPts val="0"/>
              </a:spcBef>
              <a:spcAft>
                <a:spcPts val="0"/>
              </a:spcAft>
              <a:buNone/>
            </a:pPr>
            <a:fld id="{00000000-1234-1234-1234-123412341234}" type="slidenum">
              <a:rPr lang="en"/>
              <a:t>‹Nr.›</a:t>
            </a:fld>
            <a:endParaRPr/>
          </a:p>
        </p:txBody>
      </p:sp>
      <p:sp>
        <p:nvSpPr>
          <p:cNvPr id="51" name="Google Shape;51;p10"/>
          <p:cNvSpPr/>
          <p:nvPr/>
        </p:nvSpPr>
        <p:spPr>
          <a:xfrm>
            <a:off x="390735" y="379877"/>
            <a:ext cx="8362529" cy="4383746"/>
          </a:xfrm>
          <a:custGeom>
            <a:avLst/>
            <a:gdLst/>
            <a:ahLst/>
            <a:cxnLst/>
            <a:rect l="l" t="t" r="r" b="b"/>
            <a:pathLst>
              <a:path w="285508" h="149667" fill="none" extrusionOk="0">
                <a:moveTo>
                  <a:pt x="252882" y="0"/>
                </a:moveTo>
                <a:lnTo>
                  <a:pt x="13220" y="0"/>
                </a:lnTo>
                <a:lnTo>
                  <a:pt x="13220" y="0"/>
                </a:lnTo>
                <a:lnTo>
                  <a:pt x="11826" y="61"/>
                </a:lnTo>
                <a:lnTo>
                  <a:pt x="10552" y="243"/>
                </a:lnTo>
                <a:lnTo>
                  <a:pt x="9279" y="607"/>
                </a:lnTo>
                <a:lnTo>
                  <a:pt x="8066" y="1031"/>
                </a:lnTo>
                <a:lnTo>
                  <a:pt x="6914" y="1577"/>
                </a:lnTo>
                <a:lnTo>
                  <a:pt x="5822" y="2244"/>
                </a:lnTo>
                <a:lnTo>
                  <a:pt x="4791" y="3032"/>
                </a:lnTo>
                <a:lnTo>
                  <a:pt x="3881" y="3881"/>
                </a:lnTo>
                <a:lnTo>
                  <a:pt x="3032" y="4791"/>
                </a:lnTo>
                <a:lnTo>
                  <a:pt x="2244" y="5822"/>
                </a:lnTo>
                <a:lnTo>
                  <a:pt x="1577" y="6914"/>
                </a:lnTo>
                <a:lnTo>
                  <a:pt x="1031" y="8066"/>
                </a:lnTo>
                <a:lnTo>
                  <a:pt x="607" y="9279"/>
                </a:lnTo>
                <a:lnTo>
                  <a:pt x="243" y="10552"/>
                </a:lnTo>
                <a:lnTo>
                  <a:pt x="61" y="11826"/>
                </a:lnTo>
                <a:lnTo>
                  <a:pt x="0" y="13220"/>
                </a:lnTo>
                <a:lnTo>
                  <a:pt x="0" y="136447"/>
                </a:lnTo>
                <a:lnTo>
                  <a:pt x="0" y="136447"/>
                </a:lnTo>
                <a:lnTo>
                  <a:pt x="61" y="137841"/>
                </a:lnTo>
                <a:lnTo>
                  <a:pt x="243" y="139115"/>
                </a:lnTo>
                <a:lnTo>
                  <a:pt x="607" y="140388"/>
                </a:lnTo>
                <a:lnTo>
                  <a:pt x="1031" y="141601"/>
                </a:lnTo>
                <a:lnTo>
                  <a:pt x="1577" y="142753"/>
                </a:lnTo>
                <a:lnTo>
                  <a:pt x="2244" y="143845"/>
                </a:lnTo>
                <a:lnTo>
                  <a:pt x="3032" y="144876"/>
                </a:lnTo>
                <a:lnTo>
                  <a:pt x="3881" y="145786"/>
                </a:lnTo>
                <a:lnTo>
                  <a:pt x="4791" y="146635"/>
                </a:lnTo>
                <a:lnTo>
                  <a:pt x="5822" y="147423"/>
                </a:lnTo>
                <a:lnTo>
                  <a:pt x="6914" y="148090"/>
                </a:lnTo>
                <a:lnTo>
                  <a:pt x="8066" y="148636"/>
                </a:lnTo>
                <a:lnTo>
                  <a:pt x="9279" y="149060"/>
                </a:lnTo>
                <a:lnTo>
                  <a:pt x="10552" y="149424"/>
                </a:lnTo>
                <a:lnTo>
                  <a:pt x="11826" y="149606"/>
                </a:lnTo>
                <a:lnTo>
                  <a:pt x="13220" y="149667"/>
                </a:lnTo>
                <a:lnTo>
                  <a:pt x="272288" y="149667"/>
                </a:lnTo>
                <a:lnTo>
                  <a:pt x="272288" y="149667"/>
                </a:lnTo>
                <a:lnTo>
                  <a:pt x="273682" y="149606"/>
                </a:lnTo>
                <a:lnTo>
                  <a:pt x="274956" y="149424"/>
                </a:lnTo>
                <a:lnTo>
                  <a:pt x="276229" y="149060"/>
                </a:lnTo>
                <a:lnTo>
                  <a:pt x="277442" y="148636"/>
                </a:lnTo>
                <a:lnTo>
                  <a:pt x="278594" y="148090"/>
                </a:lnTo>
                <a:lnTo>
                  <a:pt x="279686" y="147423"/>
                </a:lnTo>
                <a:lnTo>
                  <a:pt x="280717" y="146635"/>
                </a:lnTo>
                <a:lnTo>
                  <a:pt x="281627" y="145786"/>
                </a:lnTo>
                <a:lnTo>
                  <a:pt x="282476" y="144876"/>
                </a:lnTo>
                <a:lnTo>
                  <a:pt x="283264" y="143845"/>
                </a:lnTo>
                <a:lnTo>
                  <a:pt x="283931" y="142753"/>
                </a:lnTo>
                <a:lnTo>
                  <a:pt x="284477" y="141601"/>
                </a:lnTo>
                <a:lnTo>
                  <a:pt x="284901" y="140388"/>
                </a:lnTo>
                <a:lnTo>
                  <a:pt x="285265" y="139115"/>
                </a:lnTo>
                <a:lnTo>
                  <a:pt x="285447" y="137841"/>
                </a:lnTo>
                <a:lnTo>
                  <a:pt x="285508" y="136447"/>
                </a:lnTo>
                <a:lnTo>
                  <a:pt x="285508" y="32626"/>
                </a:lnTo>
              </a:path>
            </a:pathLst>
          </a:custGeom>
          <a:solidFill>
            <a:srgbClr val="5E2028"/>
          </a:solidFill>
          <a:ln w="19050" cap="flat" cmpd="sng">
            <a:solidFill>
              <a:srgbClr val="892A69"/>
            </a:solidFill>
            <a:prstDash val="dot"/>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10"/>
          <p:cNvSpPr txBox="1">
            <a:spLocks noGrp="1"/>
          </p:cNvSpPr>
          <p:nvPr>
            <p:ph type="title"/>
          </p:nvPr>
        </p:nvSpPr>
        <p:spPr>
          <a:xfrm>
            <a:off x="1138950" y="3764300"/>
            <a:ext cx="6866100" cy="857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000"/>
            </a:lvl1pPr>
            <a:lvl2pPr lvl="1" rtl="0">
              <a:spcBef>
                <a:spcPts val="0"/>
              </a:spcBef>
              <a:spcAft>
                <a:spcPts val="0"/>
              </a:spcAft>
              <a:buSzPts val="5800"/>
              <a:buNone/>
              <a:defRPr/>
            </a:lvl2pPr>
            <a:lvl3pPr lvl="2" rtl="0">
              <a:spcBef>
                <a:spcPts val="0"/>
              </a:spcBef>
              <a:spcAft>
                <a:spcPts val="0"/>
              </a:spcAft>
              <a:buSzPts val="5800"/>
              <a:buNone/>
              <a:defRPr/>
            </a:lvl3pPr>
            <a:lvl4pPr lvl="3" rtl="0">
              <a:spcBef>
                <a:spcPts val="0"/>
              </a:spcBef>
              <a:spcAft>
                <a:spcPts val="0"/>
              </a:spcAft>
              <a:buSzPts val="5800"/>
              <a:buNone/>
              <a:defRPr/>
            </a:lvl4pPr>
            <a:lvl5pPr lvl="4" rtl="0">
              <a:spcBef>
                <a:spcPts val="0"/>
              </a:spcBef>
              <a:spcAft>
                <a:spcPts val="0"/>
              </a:spcAft>
              <a:buSzPts val="5800"/>
              <a:buNone/>
              <a:defRPr/>
            </a:lvl5pPr>
            <a:lvl6pPr lvl="5" rtl="0">
              <a:spcBef>
                <a:spcPts val="0"/>
              </a:spcBef>
              <a:spcAft>
                <a:spcPts val="0"/>
              </a:spcAft>
              <a:buSzPts val="5800"/>
              <a:buNone/>
              <a:defRPr/>
            </a:lvl6pPr>
            <a:lvl7pPr lvl="6" rtl="0">
              <a:spcBef>
                <a:spcPts val="0"/>
              </a:spcBef>
              <a:spcAft>
                <a:spcPts val="0"/>
              </a:spcAft>
              <a:buSzPts val="5800"/>
              <a:buNone/>
              <a:defRPr/>
            </a:lvl7pPr>
            <a:lvl8pPr lvl="7" rtl="0">
              <a:spcBef>
                <a:spcPts val="0"/>
              </a:spcBef>
              <a:spcAft>
                <a:spcPts val="0"/>
              </a:spcAft>
              <a:buSzPts val="5800"/>
              <a:buNone/>
              <a:defRPr/>
            </a:lvl8pPr>
            <a:lvl9pPr lvl="8" rtl="0">
              <a:spcBef>
                <a:spcPts val="0"/>
              </a:spcBef>
              <a:spcAft>
                <a:spcPts val="0"/>
              </a:spcAft>
              <a:buSzPts val="5800"/>
              <a:buNone/>
              <a:defRPr/>
            </a:lvl9pPr>
          </a:lstStyle>
          <a:p>
            <a:endParaRPr/>
          </a:p>
        </p:txBody>
      </p:sp>
      <p:sp>
        <p:nvSpPr>
          <p:cNvPr id="53" name="Google Shape;53;p10"/>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r>
              <a:rPr lang="en" sz="800" i="1">
                <a:solidFill>
                  <a:schemeClr val="dk1"/>
                </a:solidFill>
                <a:latin typeface="Raleway"/>
                <a:ea typeface="Raleway"/>
                <a:cs typeface="Raleway"/>
                <a:sym typeface="Raleway"/>
              </a:rPr>
              <a:t>Linked Open Geodata in GIS? Timo Homburg </a:t>
            </a:r>
            <a:r>
              <a:rPr lang="en" sz="800" i="1" u="sng">
                <a:solidFill>
                  <a:schemeClr val="dk1"/>
                </a:solidFill>
                <a:latin typeface="Raleway"/>
                <a:ea typeface="Raleway"/>
                <a:cs typeface="Raleway"/>
                <a:sym typeface="Raleway"/>
              </a:rPr>
              <a:t>timo.homburg@hs-mainz.de</a:t>
            </a:r>
            <a:r>
              <a:rPr lang="en" sz="800" i="1">
                <a:solidFill>
                  <a:schemeClr val="dk1"/>
                </a:solidFill>
                <a:latin typeface="Raleway"/>
                <a:ea typeface="Raleway"/>
                <a:cs typeface="Raleway"/>
                <a:sym typeface="Raleway"/>
              </a:rPr>
              <a:t> @situxxx &amp; Florian Thiery </a:t>
            </a:r>
            <a:r>
              <a:rPr lang="en" sz="800" i="1" u="sng">
                <a:solidFill>
                  <a:schemeClr val="dk1"/>
                </a:solidFill>
                <a:latin typeface="Raleway"/>
                <a:ea typeface="Raleway"/>
                <a:cs typeface="Raleway"/>
                <a:sym typeface="Raleway"/>
              </a:rPr>
              <a:t>rse@fthiery.de</a:t>
            </a:r>
            <a:r>
              <a:rPr lang="en" sz="800" i="1">
                <a:solidFill>
                  <a:schemeClr val="dk1"/>
                </a:solidFill>
                <a:latin typeface="Raleway"/>
                <a:ea typeface="Raleway"/>
                <a:cs typeface="Raleway"/>
                <a:sym typeface="Raleway"/>
              </a:rPr>
              <a:t> @fthierygeo</a:t>
            </a:r>
            <a:endParaRPr sz="800" i="1">
              <a:solidFill>
                <a:srgbClr val="000000"/>
              </a:solidFill>
              <a:latin typeface="Raleway"/>
              <a:ea typeface="Raleway"/>
              <a:cs typeface="Raleway"/>
              <a:sym typeface="Raleway"/>
            </a:endParaRPr>
          </a:p>
        </p:txBody>
      </p:sp>
      <p:pic>
        <p:nvPicPr>
          <p:cNvPr id="54" name="Google Shape;54;p10"/>
          <p:cNvPicPr preferRelativeResize="0"/>
          <p:nvPr/>
        </p:nvPicPr>
        <p:blipFill>
          <a:blip r:embed="rId2">
            <a:alphaModFix/>
          </a:blip>
          <a:stretch>
            <a:fillRect/>
          </a:stretch>
        </p:blipFill>
        <p:spPr>
          <a:xfrm>
            <a:off x="7915075" y="303675"/>
            <a:ext cx="914400" cy="9144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22000" y="891775"/>
            <a:ext cx="6866100" cy="8574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1pPr>
            <a:lvl2pPr lvl="1"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2pPr>
            <a:lvl3pPr lvl="2"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3pPr>
            <a:lvl4pPr lvl="3"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4pPr>
            <a:lvl5pPr lvl="4"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5pPr>
            <a:lvl6pPr lvl="5"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6pPr>
            <a:lvl7pPr lvl="6"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7pPr>
            <a:lvl8pPr lvl="7"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8pPr>
            <a:lvl9pPr lvl="8" rtl="0">
              <a:spcBef>
                <a:spcPts val="0"/>
              </a:spcBef>
              <a:spcAft>
                <a:spcPts val="0"/>
              </a:spcAft>
              <a:buClr>
                <a:srgbClr val="434343"/>
              </a:buClr>
              <a:buSzPts val="5800"/>
              <a:buFont typeface="Raleway ExtraBold"/>
              <a:buNone/>
              <a:defRPr sz="5800">
                <a:solidFill>
                  <a:srgbClr val="434343"/>
                </a:solidFill>
                <a:latin typeface="Raleway ExtraBold"/>
                <a:ea typeface="Raleway ExtraBold"/>
                <a:cs typeface="Raleway ExtraBold"/>
                <a:sym typeface="Raleway ExtraBold"/>
              </a:defRPr>
            </a:lvl9pPr>
          </a:lstStyle>
          <a:p>
            <a:endParaRPr/>
          </a:p>
        </p:txBody>
      </p:sp>
      <p:sp>
        <p:nvSpPr>
          <p:cNvPr id="7" name="Google Shape;7;p1"/>
          <p:cNvSpPr txBox="1">
            <a:spLocks noGrp="1"/>
          </p:cNvSpPr>
          <p:nvPr>
            <p:ph type="body" idx="1"/>
          </p:nvPr>
        </p:nvSpPr>
        <p:spPr>
          <a:xfrm>
            <a:off x="922000" y="1885951"/>
            <a:ext cx="6866100" cy="2366100"/>
          </a:xfrm>
          <a:prstGeom prst="rect">
            <a:avLst/>
          </a:prstGeom>
          <a:noFill/>
          <a:ln>
            <a:noFill/>
          </a:ln>
        </p:spPr>
        <p:txBody>
          <a:bodyPr spcFirstLastPara="1" wrap="square" lIns="91425" tIns="91425" rIns="91425" bIns="91425" anchor="t" anchorCtr="0">
            <a:noAutofit/>
          </a:bodyPr>
          <a:lstStyle>
            <a:lvl1pPr marL="457200" lvl="0" indent="-342900" rtl="0">
              <a:spcBef>
                <a:spcPts val="60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1pPr>
            <a:lvl2pPr marL="914400" lvl="1" indent="-342900" rtl="0">
              <a:spcBef>
                <a:spcPts val="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2pPr>
            <a:lvl3pPr marL="1371600" lvl="2" indent="-342900" rtl="0">
              <a:spcBef>
                <a:spcPts val="0"/>
              </a:spcBef>
              <a:spcAft>
                <a:spcPts val="0"/>
              </a:spcAft>
              <a:buClr>
                <a:srgbClr val="FFB600"/>
              </a:buClr>
              <a:buSzPts val="1800"/>
              <a:buFont typeface="Raleway Light"/>
              <a:buChar char="■"/>
              <a:defRPr sz="1800">
                <a:solidFill>
                  <a:srgbClr val="666666"/>
                </a:solidFill>
                <a:latin typeface="Raleway Light"/>
                <a:ea typeface="Raleway Light"/>
                <a:cs typeface="Raleway Light"/>
                <a:sym typeface="Raleway Light"/>
              </a:defRPr>
            </a:lvl3pPr>
            <a:lvl4pPr marL="1828800" lvl="3" indent="-342900" rtl="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4pPr>
            <a:lvl5pPr marL="2286000" lvl="4" indent="-342900" rtl="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5pPr>
            <a:lvl6pPr marL="2743200" lvl="5" indent="-342900" rtl="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6pPr>
            <a:lvl7pPr marL="3200400" lvl="6" indent="-342900" rtl="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7pPr>
            <a:lvl8pPr marL="3657600" lvl="7" indent="-342900" rtl="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8pPr>
            <a:lvl9pPr marL="4114800" lvl="8" indent="-342900" rtl="0">
              <a:spcBef>
                <a:spcPts val="0"/>
              </a:spcBef>
              <a:spcAft>
                <a:spcPts val="0"/>
              </a:spcAft>
              <a:buClr>
                <a:srgbClr val="666666"/>
              </a:buClr>
              <a:buSzPts val="1800"/>
              <a:buFont typeface="Raleway Light"/>
              <a:buChar char="■"/>
              <a:defRPr sz="1800">
                <a:solidFill>
                  <a:srgbClr val="666666"/>
                </a:solidFill>
                <a:latin typeface="Raleway Light"/>
                <a:ea typeface="Raleway Light"/>
                <a:cs typeface="Raleway Light"/>
                <a:sym typeface="Raleway Light"/>
              </a:defRPr>
            </a:lvl9pPr>
          </a:lstStyle>
          <a:p>
            <a:endParaRPr/>
          </a:p>
        </p:txBody>
      </p:sp>
      <p:sp>
        <p:nvSpPr>
          <p:cNvPr id="8" name="Google Shape;8;p1"/>
          <p:cNvSpPr txBox="1">
            <a:spLocks noGrp="1"/>
          </p:cNvSpPr>
          <p:nvPr>
            <p:ph type="sldNum" idx="12"/>
          </p:nvPr>
        </p:nvSpPr>
        <p:spPr>
          <a:xfrm>
            <a:off x="8604400" y="4590300"/>
            <a:ext cx="539700" cy="553200"/>
          </a:xfrm>
          <a:prstGeom prst="rect">
            <a:avLst/>
          </a:prstGeom>
          <a:noFill/>
          <a:ln>
            <a:noFill/>
          </a:ln>
        </p:spPr>
        <p:txBody>
          <a:bodyPr spcFirstLastPara="1" wrap="square" lIns="91425" tIns="91425" rIns="91425" bIns="91425" anchor="ctr" anchorCtr="0">
            <a:noAutofit/>
          </a:bodyPr>
          <a:lstStyle>
            <a:lvl1pPr lvl="0" algn="ctr" rtl="0">
              <a:buNone/>
              <a:defRPr sz="1300">
                <a:latin typeface="Raleway ExtraBold"/>
                <a:ea typeface="Raleway ExtraBold"/>
                <a:cs typeface="Raleway ExtraBold"/>
                <a:sym typeface="Raleway ExtraBold"/>
              </a:defRPr>
            </a:lvl1pPr>
            <a:lvl2pPr lvl="1" algn="ctr" rtl="0">
              <a:buNone/>
              <a:defRPr sz="1300">
                <a:latin typeface="Raleway ExtraBold"/>
                <a:ea typeface="Raleway ExtraBold"/>
                <a:cs typeface="Raleway ExtraBold"/>
                <a:sym typeface="Raleway ExtraBold"/>
              </a:defRPr>
            </a:lvl2pPr>
            <a:lvl3pPr lvl="2" algn="ctr" rtl="0">
              <a:buNone/>
              <a:defRPr sz="1300">
                <a:latin typeface="Raleway ExtraBold"/>
                <a:ea typeface="Raleway ExtraBold"/>
                <a:cs typeface="Raleway ExtraBold"/>
                <a:sym typeface="Raleway ExtraBold"/>
              </a:defRPr>
            </a:lvl3pPr>
            <a:lvl4pPr lvl="3" algn="ctr" rtl="0">
              <a:buNone/>
              <a:defRPr sz="1300">
                <a:latin typeface="Raleway ExtraBold"/>
                <a:ea typeface="Raleway ExtraBold"/>
                <a:cs typeface="Raleway ExtraBold"/>
                <a:sym typeface="Raleway ExtraBold"/>
              </a:defRPr>
            </a:lvl4pPr>
            <a:lvl5pPr lvl="4" algn="ctr" rtl="0">
              <a:buNone/>
              <a:defRPr sz="1300">
                <a:latin typeface="Raleway ExtraBold"/>
                <a:ea typeface="Raleway ExtraBold"/>
                <a:cs typeface="Raleway ExtraBold"/>
                <a:sym typeface="Raleway ExtraBold"/>
              </a:defRPr>
            </a:lvl5pPr>
            <a:lvl6pPr lvl="5" algn="ctr" rtl="0">
              <a:buNone/>
              <a:defRPr sz="1300">
                <a:latin typeface="Raleway ExtraBold"/>
                <a:ea typeface="Raleway ExtraBold"/>
                <a:cs typeface="Raleway ExtraBold"/>
                <a:sym typeface="Raleway ExtraBold"/>
              </a:defRPr>
            </a:lvl6pPr>
            <a:lvl7pPr lvl="6" algn="ctr" rtl="0">
              <a:buNone/>
              <a:defRPr sz="1300">
                <a:latin typeface="Raleway ExtraBold"/>
                <a:ea typeface="Raleway ExtraBold"/>
                <a:cs typeface="Raleway ExtraBold"/>
                <a:sym typeface="Raleway ExtraBold"/>
              </a:defRPr>
            </a:lvl7pPr>
            <a:lvl8pPr lvl="7" algn="ctr" rtl="0">
              <a:buNone/>
              <a:defRPr sz="1300">
                <a:latin typeface="Raleway ExtraBold"/>
                <a:ea typeface="Raleway ExtraBold"/>
                <a:cs typeface="Raleway ExtraBold"/>
                <a:sym typeface="Raleway ExtraBold"/>
              </a:defRPr>
            </a:lvl8pPr>
            <a:lvl9pPr lvl="8" algn="ctr" rtl="0">
              <a:buNone/>
              <a:defRPr sz="1300">
                <a:latin typeface="Raleway ExtraBold"/>
                <a:ea typeface="Raleway ExtraBold"/>
                <a:cs typeface="Raleway ExtraBold"/>
                <a:sym typeface="Raleway ExtraBold"/>
              </a:defRPr>
            </a:lvl9pPr>
          </a:lstStyle>
          <a:p>
            <a:pPr marL="0" lvl="0" indent="0" algn="ctr" rtl="0">
              <a:spcBef>
                <a:spcPts val="0"/>
              </a:spcBef>
              <a:spcAft>
                <a:spcPts val="0"/>
              </a:spcAft>
              <a:buNone/>
            </a:pPr>
            <a:fld id="{00000000-1234-1234-1234-123412341234}" type="slidenum">
              <a:rPr lang="en"/>
              <a:t>‹Nr.›</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spd="med">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15.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1.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7.png"/><Relationship Id="rId5" Type="http://schemas.openxmlformats.org/officeDocument/2006/relationships/hyperlink" Target="http://squirrel.link/" TargetMode="Externa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1.xml"/><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hyperlink" Target="http://lod.squirrel.link/data/limes/limes_7"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11.xml"/><Relationship Id="rId5" Type="http://schemas.openxmlformats.org/officeDocument/2006/relationships/image" Target="../media/image29.pn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11.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11.xml"/><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11.xml"/><Relationship Id="rId6" Type="http://schemas.openxmlformats.org/officeDocument/2006/relationships/image" Target="../media/image39.png"/><Relationship Id="rId5" Type="http://schemas.openxmlformats.org/officeDocument/2006/relationships/image" Target="../media/image38.jp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8.xml"/><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8" Type="http://schemas.openxmlformats.org/officeDocument/2006/relationships/hyperlink" Target="https://github.com/i3mainz/semanticwfs" TargetMode="External"/><Relationship Id="rId3" Type="http://schemas.openxmlformats.org/officeDocument/2006/relationships/hyperlink" Target="mailto:timo.homburg@hs-mainz.de" TargetMode="External"/><Relationship Id="rId7" Type="http://schemas.openxmlformats.org/officeDocument/2006/relationships/hyperlink" Target="https://github.com/sparqlunicorn/sparqlunicornGoesGIS" TargetMode="External"/><Relationship Id="rId2" Type="http://schemas.openxmlformats.org/officeDocument/2006/relationships/notesSlide" Target="../notesSlides/notesSlide36.xml"/><Relationship Id="rId1" Type="http://schemas.openxmlformats.org/officeDocument/2006/relationships/slideLayout" Target="../slideLayouts/slideLayout9.xml"/><Relationship Id="rId6" Type="http://schemas.openxmlformats.org/officeDocument/2006/relationships/hyperlink" Target="https://plugins.qgis.org/plugins/sparqlunicorn/" TargetMode="External"/><Relationship Id="rId11" Type="http://schemas.openxmlformats.org/officeDocument/2006/relationships/image" Target="../media/image4.png"/><Relationship Id="rId5" Type="http://schemas.openxmlformats.org/officeDocument/2006/relationships/hyperlink" Target="http://sparqlunicorn.link" TargetMode="External"/><Relationship Id="rId10" Type="http://schemas.openxmlformats.org/officeDocument/2006/relationships/image" Target="../media/image1.png"/><Relationship Id="rId4" Type="http://schemas.openxmlformats.org/officeDocument/2006/relationships/hyperlink" Target="mailto:rse@fthiery.de" TargetMode="External"/><Relationship Id="rId9" Type="http://schemas.openxmlformats.org/officeDocument/2006/relationships/hyperlink" Target="https://github.com/i3mainz/geopubby"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www.slidescarnival.com/" TargetMode="External"/><Relationship Id="rId2" Type="http://schemas.openxmlformats.org/officeDocument/2006/relationships/notesSlide" Target="../notesSlides/notesSlide37.xml"/><Relationship Id="rId1" Type="http://schemas.openxmlformats.org/officeDocument/2006/relationships/slideLayout" Target="../slideLayouts/slideLayout9.xml"/><Relationship Id="rId4" Type="http://schemas.openxmlformats.org/officeDocument/2006/relationships/hyperlink" Target="http://pixabay.com"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1.xml"/><Relationship Id="rId5" Type="http://schemas.openxmlformats.org/officeDocument/2006/relationships/image" Target="../media/image13.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74"/>
        <p:cNvGrpSpPr/>
        <p:nvPr/>
      </p:nvGrpSpPr>
      <p:grpSpPr>
        <a:xfrm>
          <a:off x="0" y="0"/>
          <a:ext cx="0" cy="0"/>
          <a:chOff x="0" y="0"/>
          <a:chExt cx="0" cy="0"/>
        </a:xfrm>
      </p:grpSpPr>
      <p:sp>
        <p:nvSpPr>
          <p:cNvPr id="75" name="Google Shape;75;p15"/>
          <p:cNvSpPr txBox="1">
            <a:spLocks noGrp="1"/>
          </p:cNvSpPr>
          <p:nvPr>
            <p:ph type="ctrTitle"/>
          </p:nvPr>
        </p:nvSpPr>
        <p:spPr>
          <a:xfrm>
            <a:off x="603750" y="3413775"/>
            <a:ext cx="7936500" cy="1075200"/>
          </a:xfrm>
          <a:prstGeom prst="rect">
            <a:avLst/>
          </a:prstGeom>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r>
              <a:rPr lang="en" sz="2800"/>
              <a:t>Linked Open Geodata in GIS?</a:t>
            </a:r>
            <a:r>
              <a:rPr lang="en" sz="3000">
                <a:latin typeface="Raleway"/>
                <a:ea typeface="Raleway"/>
                <a:cs typeface="Raleway"/>
                <a:sym typeface="Raleway"/>
              </a:rPr>
              <a:t/>
            </a:r>
            <a:br>
              <a:rPr lang="en" sz="3000">
                <a:latin typeface="Raleway"/>
                <a:ea typeface="Raleway"/>
                <a:cs typeface="Raleway"/>
                <a:sym typeface="Raleway"/>
              </a:rPr>
            </a:br>
            <a:r>
              <a:rPr lang="en" sz="2000">
                <a:latin typeface="Raleway"/>
                <a:ea typeface="Raleway"/>
                <a:cs typeface="Raleway"/>
                <a:sym typeface="Raleway"/>
              </a:rPr>
              <a:t>Ein Überblick über Linked Geodata Open Source Software</a:t>
            </a:r>
            <a:endParaRPr sz="2000">
              <a:latin typeface="Raleway"/>
              <a:ea typeface="Raleway"/>
              <a:cs typeface="Raleway"/>
              <a:sym typeface="Raleway"/>
            </a:endParaRPr>
          </a:p>
        </p:txBody>
      </p:sp>
      <p:sp>
        <p:nvSpPr>
          <p:cNvPr id="76" name="Google Shape;76;p15"/>
          <p:cNvSpPr txBox="1">
            <a:spLocks noGrp="1"/>
          </p:cNvSpPr>
          <p:nvPr>
            <p:ph type="subTitle" idx="4294967295"/>
          </p:nvPr>
        </p:nvSpPr>
        <p:spPr>
          <a:xfrm>
            <a:off x="3467175" y="472775"/>
            <a:ext cx="4349100" cy="510600"/>
          </a:xfrm>
          <a:prstGeom prst="rect">
            <a:avLst/>
          </a:prstGeom>
        </p:spPr>
        <p:txBody>
          <a:bodyPr spcFirstLastPara="1" wrap="square" lIns="91425" tIns="91425" rIns="91425" bIns="91425" anchor="t" anchorCtr="0">
            <a:noAutofit/>
          </a:bodyPr>
          <a:lstStyle/>
          <a:p>
            <a:pPr marL="457200" lvl="0" indent="0" algn="r" rtl="0">
              <a:spcBef>
                <a:spcPts val="600"/>
              </a:spcBef>
              <a:spcAft>
                <a:spcPts val="0"/>
              </a:spcAft>
              <a:buNone/>
            </a:pPr>
            <a:r>
              <a:rPr lang="en" sz="1600" b="1" i="1">
                <a:solidFill>
                  <a:srgbClr val="000000"/>
                </a:solidFill>
                <a:latin typeface="Raleway"/>
                <a:ea typeface="Raleway"/>
                <a:cs typeface="Raleway"/>
                <a:sym typeface="Raleway"/>
              </a:rPr>
              <a:t>Timo Homburg</a:t>
            </a:r>
            <a:r>
              <a:rPr lang="en" sz="1600" b="1" i="1">
                <a:solidFill>
                  <a:schemeClr val="dk1"/>
                </a:solidFill>
                <a:latin typeface="Raleway"/>
                <a:ea typeface="Raleway"/>
                <a:cs typeface="Raleway"/>
                <a:sym typeface="Raleway"/>
              </a:rPr>
              <a:t> &amp;. Florian Thiery</a:t>
            </a:r>
            <a:endParaRPr sz="1600" b="1" i="1" baseline="30000">
              <a:solidFill>
                <a:srgbClr val="000000"/>
              </a:solidFill>
              <a:latin typeface="Raleway"/>
              <a:ea typeface="Raleway"/>
              <a:cs typeface="Raleway"/>
              <a:sym typeface="Raleway"/>
            </a:endParaRPr>
          </a:p>
        </p:txBody>
      </p:sp>
      <p:pic>
        <p:nvPicPr>
          <p:cNvPr id="77" name="Google Shape;77;p15"/>
          <p:cNvPicPr preferRelativeResize="0"/>
          <p:nvPr/>
        </p:nvPicPr>
        <p:blipFill>
          <a:blip r:embed="rId3">
            <a:alphaModFix/>
          </a:blip>
          <a:stretch>
            <a:fillRect/>
          </a:stretch>
        </p:blipFill>
        <p:spPr>
          <a:xfrm>
            <a:off x="7893950" y="4573841"/>
            <a:ext cx="1028270" cy="365759"/>
          </a:xfrm>
          <a:prstGeom prst="rect">
            <a:avLst/>
          </a:prstGeom>
          <a:noFill/>
          <a:ln>
            <a:noFill/>
          </a:ln>
        </p:spPr>
      </p:pic>
      <p:sp>
        <p:nvSpPr>
          <p:cNvPr id="78" name="Google Shape;78;p15"/>
          <p:cNvSpPr txBox="1"/>
          <p:nvPr/>
        </p:nvSpPr>
        <p:spPr>
          <a:xfrm>
            <a:off x="0" y="4768075"/>
            <a:ext cx="9144000" cy="3756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800" i="1">
                <a:latin typeface="Raleway"/>
                <a:ea typeface="Raleway"/>
                <a:cs typeface="Raleway"/>
                <a:sym typeface="Raleway"/>
              </a:rPr>
              <a:t>AGIT 2020 connecting spatially – virtually</a:t>
            </a:r>
            <a:r>
              <a:rPr lang="en" sz="800" i="1">
                <a:solidFill>
                  <a:srgbClr val="000000"/>
                </a:solidFill>
                <a:latin typeface="Raleway"/>
                <a:ea typeface="Raleway"/>
                <a:cs typeface="Raleway"/>
                <a:sym typeface="Raleway"/>
              </a:rPr>
              <a:t>, </a:t>
            </a:r>
            <a:r>
              <a:rPr lang="en" sz="800" i="1">
                <a:solidFill>
                  <a:schemeClr val="dk1"/>
                </a:solidFill>
                <a:latin typeface="Raleway"/>
                <a:ea typeface="Raleway"/>
                <a:cs typeface="Raleway"/>
                <a:sym typeface="Raleway"/>
              </a:rPr>
              <a:t>Virtuelle Konferenz</a:t>
            </a:r>
            <a:r>
              <a:rPr lang="en" sz="800" i="1">
                <a:solidFill>
                  <a:srgbClr val="000000"/>
                </a:solidFill>
                <a:latin typeface="Raleway"/>
                <a:ea typeface="Raleway"/>
                <a:cs typeface="Raleway"/>
                <a:sym typeface="Raleway"/>
              </a:rPr>
              <a:t> - </a:t>
            </a:r>
            <a:r>
              <a:rPr lang="en" sz="800" i="1">
                <a:latin typeface="Raleway"/>
                <a:ea typeface="Raleway"/>
                <a:cs typeface="Raleway"/>
                <a:sym typeface="Raleway"/>
              </a:rPr>
              <a:t>06.-10. Juli 2020</a:t>
            </a:r>
            <a:endParaRPr sz="800" i="1">
              <a:solidFill>
                <a:srgbClr val="000000"/>
              </a:solidFill>
              <a:latin typeface="Raleway"/>
              <a:ea typeface="Raleway"/>
              <a:cs typeface="Raleway"/>
              <a:sym typeface="Raleway"/>
            </a:endParaRPr>
          </a:p>
        </p:txBody>
      </p:sp>
      <p:pic>
        <p:nvPicPr>
          <p:cNvPr id="79" name="Google Shape;79;p15"/>
          <p:cNvPicPr preferRelativeResize="0"/>
          <p:nvPr/>
        </p:nvPicPr>
        <p:blipFill>
          <a:blip r:embed="rId4">
            <a:alphaModFix/>
          </a:blip>
          <a:stretch>
            <a:fillRect/>
          </a:stretch>
        </p:blipFill>
        <p:spPr>
          <a:xfrm>
            <a:off x="3576625" y="1220125"/>
            <a:ext cx="1990750" cy="1990750"/>
          </a:xfrm>
          <a:prstGeom prst="rect">
            <a:avLst/>
          </a:prstGeom>
          <a:noFill/>
          <a:ln>
            <a:noFill/>
          </a:ln>
        </p:spPr>
      </p:pic>
      <p:pic>
        <p:nvPicPr>
          <p:cNvPr id="80" name="Google Shape;80;p15"/>
          <p:cNvPicPr preferRelativeResize="0"/>
          <p:nvPr/>
        </p:nvPicPr>
        <p:blipFill>
          <a:blip r:embed="rId5">
            <a:alphaModFix/>
          </a:blip>
          <a:stretch>
            <a:fillRect/>
          </a:stretch>
        </p:blipFill>
        <p:spPr>
          <a:xfrm>
            <a:off x="603750" y="558700"/>
            <a:ext cx="1107163" cy="365760"/>
          </a:xfrm>
          <a:prstGeom prst="rect">
            <a:avLst/>
          </a:prstGeom>
          <a:noFill/>
          <a:ln>
            <a:noFill/>
          </a:ln>
        </p:spPr>
      </p:pic>
      <p:pic>
        <p:nvPicPr>
          <p:cNvPr id="81" name="Google Shape;81;p15"/>
          <p:cNvPicPr preferRelativeResize="0"/>
          <p:nvPr/>
        </p:nvPicPr>
        <p:blipFill>
          <a:blip r:embed="rId6">
            <a:alphaModFix/>
          </a:blip>
          <a:stretch>
            <a:fillRect/>
          </a:stretch>
        </p:blipFill>
        <p:spPr>
          <a:xfrm>
            <a:off x="559927" y="983375"/>
            <a:ext cx="1194816" cy="365760"/>
          </a:xfrm>
          <a:prstGeom prst="rect">
            <a:avLst/>
          </a:prstGeom>
          <a:noFill/>
          <a:ln>
            <a:noFill/>
          </a:ln>
        </p:spPr>
      </p:pic>
      <p:pic>
        <p:nvPicPr>
          <p:cNvPr id="82" name="Google Shape;82;p15"/>
          <p:cNvPicPr preferRelativeResize="0"/>
          <p:nvPr/>
        </p:nvPicPr>
        <p:blipFill>
          <a:blip r:embed="rId7">
            <a:alphaModFix/>
          </a:blip>
          <a:stretch>
            <a:fillRect/>
          </a:stretch>
        </p:blipFill>
        <p:spPr>
          <a:xfrm>
            <a:off x="7915075" y="303675"/>
            <a:ext cx="914400" cy="9144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pic>
        <p:nvPicPr>
          <p:cNvPr id="169" name="Google Shape;169;p24"/>
          <p:cNvPicPr preferRelativeResize="0"/>
          <p:nvPr/>
        </p:nvPicPr>
        <p:blipFill>
          <a:blip r:embed="rId3">
            <a:alphaModFix/>
          </a:blip>
          <a:stretch>
            <a:fillRect/>
          </a:stretch>
        </p:blipFill>
        <p:spPr>
          <a:xfrm>
            <a:off x="782612" y="605787"/>
            <a:ext cx="7578776" cy="3931919"/>
          </a:xfrm>
          <a:prstGeom prst="rect">
            <a:avLst/>
          </a:prstGeom>
          <a:noFill/>
          <a:ln>
            <a:noFill/>
          </a:ln>
          <a:effectLst>
            <a:outerShdw blurRad="57150" dist="19050" dir="5400000" algn="bl" rotWithShape="0">
              <a:srgbClr val="000000">
                <a:alpha val="50000"/>
              </a:srgbClr>
            </a:outerShdw>
          </a:effectLst>
        </p:spPr>
      </p:pic>
      <p:sp>
        <p:nvSpPr>
          <p:cNvPr id="170" name="Google Shape;170;p24"/>
          <p:cNvSpPr txBox="1">
            <a:spLocks noGrp="1"/>
          </p:cNvSpPr>
          <p:nvPr>
            <p:ph type="title" idx="4294967295"/>
          </p:nvPr>
        </p:nvSpPr>
        <p:spPr>
          <a:xfrm>
            <a:off x="3395750" y="834125"/>
            <a:ext cx="4598700" cy="7764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sz="2000">
                <a:solidFill>
                  <a:srgbClr val="892A69"/>
                </a:solidFill>
              </a:rPr>
              <a:t>Manuelle Erstellung von</a:t>
            </a:r>
            <a:br>
              <a:rPr lang="en" sz="2000">
                <a:solidFill>
                  <a:srgbClr val="892A69"/>
                </a:solidFill>
              </a:rPr>
            </a:br>
            <a:r>
              <a:rPr lang="en" sz="2000">
                <a:solidFill>
                  <a:srgbClr val="892A69"/>
                </a:solidFill>
              </a:rPr>
              <a:t>Line Strings der Limes-Kastelle</a:t>
            </a:r>
            <a:endParaRPr sz="2000">
              <a:solidFill>
                <a:srgbClr val="892A69"/>
              </a:solidFill>
            </a:endParaRPr>
          </a:p>
        </p:txBody>
      </p:sp>
      <p:sp>
        <p:nvSpPr>
          <p:cNvPr id="171" name="Google Shape;171;p2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10</a:t>
            </a:fld>
            <a:endParaRPr/>
          </a:p>
        </p:txBody>
      </p:sp>
      <p:pic>
        <p:nvPicPr>
          <p:cNvPr id="172" name="Google Shape;172;p24"/>
          <p:cNvPicPr preferRelativeResize="0"/>
          <p:nvPr/>
        </p:nvPicPr>
        <p:blipFill>
          <a:blip r:embed="rId4">
            <a:alphaModFix/>
          </a:blip>
          <a:stretch>
            <a:fillRect/>
          </a:stretch>
        </p:blipFill>
        <p:spPr>
          <a:xfrm>
            <a:off x="7915075" y="303675"/>
            <a:ext cx="914400" cy="914400"/>
          </a:xfrm>
          <a:prstGeom prst="rect">
            <a:avLst/>
          </a:prstGeom>
          <a:noFill/>
          <a:ln>
            <a:noFill/>
          </a:ln>
        </p:spPr>
      </p:pic>
      <p:pic>
        <p:nvPicPr>
          <p:cNvPr id="173" name="Google Shape;173;p24"/>
          <p:cNvPicPr preferRelativeResize="0"/>
          <p:nvPr/>
        </p:nvPicPr>
        <p:blipFill>
          <a:blip r:embed="rId5">
            <a:alphaModFix/>
          </a:blip>
          <a:stretch>
            <a:fillRect/>
          </a:stretch>
        </p:blipFill>
        <p:spPr>
          <a:xfrm>
            <a:off x="3322625" y="834124"/>
            <a:ext cx="1240851" cy="3691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5E2028"/>
                </a:solidFill>
              </a:rPr>
              <a:t>11</a:t>
            </a:fld>
            <a:endParaRPr>
              <a:solidFill>
                <a:srgbClr val="5E2028"/>
              </a:solidFill>
            </a:endParaRPr>
          </a:p>
        </p:txBody>
      </p:sp>
      <p:sp>
        <p:nvSpPr>
          <p:cNvPr id="179" name="Google Shape;179;p25"/>
          <p:cNvSpPr txBox="1">
            <a:spLocks noGrp="1"/>
          </p:cNvSpPr>
          <p:nvPr>
            <p:ph type="title" idx="4294967295"/>
          </p:nvPr>
        </p:nvSpPr>
        <p:spPr>
          <a:xfrm>
            <a:off x="1625850" y="1287750"/>
            <a:ext cx="5892300" cy="2568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a:solidFill>
                  <a:srgbClr val="FFFFFF"/>
                </a:solidFill>
                <a:latin typeface="Raleway Black"/>
                <a:ea typeface="Raleway Black"/>
                <a:cs typeface="Raleway Black"/>
                <a:sym typeface="Raleway Black"/>
              </a:rPr>
              <a:t>Enrichment</a:t>
            </a:r>
            <a:endParaRPr sz="3600">
              <a:solidFill>
                <a:srgbClr val="FFFFFF"/>
              </a:solidFill>
              <a:latin typeface="Raleway Black"/>
              <a:ea typeface="Raleway Black"/>
              <a:cs typeface="Raleway Black"/>
              <a:sym typeface="Raleway Black"/>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5E2028"/>
                </a:solidFill>
              </a:rPr>
              <a:t>12</a:t>
            </a:fld>
            <a:endParaRPr>
              <a:solidFill>
                <a:srgbClr val="5E2028"/>
              </a:solidFill>
            </a:endParaRPr>
          </a:p>
        </p:txBody>
      </p:sp>
      <p:sp>
        <p:nvSpPr>
          <p:cNvPr id="185" name="Google Shape;185;p26"/>
          <p:cNvSpPr txBox="1">
            <a:spLocks noGrp="1"/>
          </p:cNvSpPr>
          <p:nvPr>
            <p:ph type="title" idx="4294967295"/>
          </p:nvPr>
        </p:nvSpPr>
        <p:spPr>
          <a:xfrm>
            <a:off x="611100" y="1287750"/>
            <a:ext cx="7921800" cy="2568000"/>
          </a:xfrm>
          <a:prstGeom prst="rect">
            <a:avLst/>
          </a:prstGeom>
        </p:spPr>
        <p:txBody>
          <a:bodyPr spcFirstLastPara="1" wrap="square" lIns="91425" tIns="91425" rIns="91425" bIns="91425" anchor="ctr" anchorCtr="0">
            <a:noAutofit/>
          </a:bodyPr>
          <a:lstStyle/>
          <a:p>
            <a:pPr marL="0" lvl="0" indent="0" algn="ctr" rtl="0">
              <a:spcBef>
                <a:spcPts val="600"/>
              </a:spcBef>
              <a:spcAft>
                <a:spcPts val="0"/>
              </a:spcAft>
              <a:buNone/>
            </a:pPr>
            <a:r>
              <a:rPr lang="en" sz="2400" b="1">
                <a:solidFill>
                  <a:srgbClr val="FFFFFF"/>
                </a:solidFill>
                <a:latin typeface="Raleway"/>
                <a:ea typeface="Raleway"/>
                <a:cs typeface="Raleway"/>
                <a:sym typeface="Raleway"/>
              </a:rPr>
              <a:t>Ich habe ein Geodaten-Set und möchte</a:t>
            </a:r>
            <a:br>
              <a:rPr lang="en" sz="2400" b="1">
                <a:solidFill>
                  <a:srgbClr val="FFFFFF"/>
                </a:solidFill>
                <a:latin typeface="Raleway"/>
                <a:ea typeface="Raleway"/>
                <a:cs typeface="Raleway"/>
                <a:sym typeface="Raleway"/>
              </a:rPr>
            </a:br>
            <a:r>
              <a:rPr lang="en" sz="2400" b="1">
                <a:solidFill>
                  <a:srgbClr val="FFFFFF"/>
                </a:solidFill>
                <a:latin typeface="Raleway"/>
                <a:ea typeface="Raleway"/>
                <a:cs typeface="Raleway"/>
                <a:sym typeface="Raleway"/>
              </a:rPr>
              <a:t>Linked Data dazu anreichern.</a:t>
            </a:r>
            <a:endParaRPr sz="2400" b="1">
              <a:solidFill>
                <a:srgbClr val="FFFFFF"/>
              </a:solidFill>
              <a:latin typeface="Raleway"/>
              <a:ea typeface="Raleway"/>
              <a:cs typeface="Raleway"/>
              <a:sym typeface="Raleway"/>
            </a:endParaRPr>
          </a:p>
          <a:p>
            <a:pPr marL="0" lvl="0" indent="0" algn="ctr" rtl="0">
              <a:spcBef>
                <a:spcPts val="600"/>
              </a:spcBef>
              <a:spcAft>
                <a:spcPts val="0"/>
              </a:spcAft>
              <a:buClr>
                <a:schemeClr val="dk1"/>
              </a:buClr>
              <a:buSzPts val="1100"/>
              <a:buFont typeface="Arial"/>
              <a:buNone/>
            </a:pPr>
            <a:endParaRPr sz="2400">
              <a:solidFill>
                <a:srgbClr val="FFFFFF"/>
              </a:solidFill>
              <a:latin typeface="Raleway Light"/>
              <a:ea typeface="Raleway Light"/>
              <a:cs typeface="Raleway Light"/>
              <a:sym typeface="Raleway Light"/>
            </a:endParaRPr>
          </a:p>
          <a:p>
            <a:pPr marL="457200" lvl="0" indent="-381000" algn="ctr" rtl="0">
              <a:spcBef>
                <a:spcPts val="600"/>
              </a:spcBef>
              <a:spcAft>
                <a:spcPts val="0"/>
              </a:spcAft>
              <a:buClr>
                <a:srgbClr val="FFFFFF"/>
              </a:buClr>
              <a:buSzPts val="2400"/>
              <a:buFont typeface="Raleway Light"/>
              <a:buChar char="●"/>
            </a:pPr>
            <a:r>
              <a:rPr lang="en" sz="2400">
                <a:solidFill>
                  <a:srgbClr val="FFFFFF"/>
                </a:solidFill>
                <a:latin typeface="Raleway Light"/>
                <a:ea typeface="Raleway Light"/>
                <a:cs typeface="Raleway Light"/>
                <a:sym typeface="Raleway Light"/>
              </a:rPr>
              <a:t>Welche Daten kann ich anreichern?</a:t>
            </a:r>
            <a:endParaRPr sz="2400">
              <a:solidFill>
                <a:srgbClr val="FFFFFF"/>
              </a:solidFill>
              <a:latin typeface="Raleway Light"/>
              <a:ea typeface="Raleway Light"/>
              <a:cs typeface="Raleway Light"/>
              <a:sym typeface="Raleway Light"/>
            </a:endParaRPr>
          </a:p>
          <a:p>
            <a:pPr marL="457200" lvl="0" indent="-381000" algn="ctr" rtl="0">
              <a:spcBef>
                <a:spcPts val="0"/>
              </a:spcBef>
              <a:spcAft>
                <a:spcPts val="0"/>
              </a:spcAft>
              <a:buClr>
                <a:srgbClr val="FFFFFF"/>
              </a:buClr>
              <a:buSzPts val="2400"/>
              <a:buFont typeface="Raleway Light"/>
              <a:buChar char="●"/>
            </a:pPr>
            <a:r>
              <a:rPr lang="en" sz="2400">
                <a:solidFill>
                  <a:srgbClr val="FFFFFF"/>
                </a:solidFill>
                <a:latin typeface="Raleway Light"/>
                <a:ea typeface="Raleway Light"/>
                <a:cs typeface="Raleway Light"/>
                <a:sym typeface="Raleway Light"/>
              </a:rPr>
              <a:t>Beispiel: Anreicherung von Höhenangaben</a:t>
            </a:r>
            <a:endParaRPr sz="2400">
              <a:solidFill>
                <a:srgbClr val="FFFFFF"/>
              </a:solidFill>
              <a:latin typeface="Raleway Light"/>
              <a:ea typeface="Raleway Light"/>
              <a:cs typeface="Raleway Light"/>
              <a:sym typeface="Raleway Light"/>
            </a:endParaRPr>
          </a:p>
          <a:p>
            <a:pPr marL="457200" lvl="0" indent="-381000" algn="ctr" rtl="0">
              <a:spcBef>
                <a:spcPts val="0"/>
              </a:spcBef>
              <a:spcAft>
                <a:spcPts val="0"/>
              </a:spcAft>
              <a:buClr>
                <a:srgbClr val="FFFFFF"/>
              </a:buClr>
              <a:buSzPts val="2400"/>
              <a:buFont typeface="Raleway Light"/>
              <a:buChar char="●"/>
            </a:pPr>
            <a:r>
              <a:rPr lang="en" sz="2400">
                <a:solidFill>
                  <a:srgbClr val="FFFFFF"/>
                </a:solidFill>
                <a:latin typeface="Raleway Light"/>
                <a:ea typeface="Raleway Light"/>
                <a:cs typeface="Raleway Light"/>
                <a:sym typeface="Raleway Light"/>
              </a:rPr>
              <a:t>Ergebnis: Layer in QGIS</a:t>
            </a:r>
            <a:endParaRPr sz="2400">
              <a:solidFill>
                <a:srgbClr val="FFFFFF"/>
              </a:solidFill>
              <a:latin typeface="Raleway Black"/>
              <a:ea typeface="Raleway Black"/>
              <a:cs typeface="Raleway Black"/>
              <a:sym typeface="Raleway Black"/>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13</a:t>
            </a:fld>
            <a:endParaRPr/>
          </a:p>
        </p:txBody>
      </p:sp>
      <p:sp>
        <p:nvSpPr>
          <p:cNvPr id="191" name="Google Shape;191;p27"/>
          <p:cNvSpPr txBox="1">
            <a:spLocks noGrp="1"/>
          </p:cNvSpPr>
          <p:nvPr>
            <p:ph type="title" idx="4294967295"/>
          </p:nvPr>
        </p:nvSpPr>
        <p:spPr>
          <a:xfrm>
            <a:off x="391050" y="3964600"/>
            <a:ext cx="8361900" cy="7053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rgbClr val="892A69"/>
                </a:solidFill>
              </a:rPr>
              <a:t>Das SPARQLing Unicorn QGIS Plugin</a:t>
            </a:r>
            <a:endParaRPr sz="1800">
              <a:solidFill>
                <a:srgbClr val="892A69"/>
              </a:solidFill>
            </a:endParaRPr>
          </a:p>
          <a:p>
            <a:pPr marL="0" lvl="0" indent="0" algn="ctr" rtl="0">
              <a:spcBef>
                <a:spcPts val="0"/>
              </a:spcBef>
              <a:spcAft>
                <a:spcPts val="0"/>
              </a:spcAft>
              <a:buNone/>
            </a:pPr>
            <a:r>
              <a:rPr lang="en" sz="1800">
                <a:solidFill>
                  <a:srgbClr val="892A69"/>
                </a:solidFill>
              </a:rPr>
              <a:t>- a Linked Data Access Point for QGIS</a:t>
            </a:r>
            <a:endParaRPr sz="1800">
              <a:solidFill>
                <a:srgbClr val="892A69"/>
              </a:solidFill>
            </a:endParaRPr>
          </a:p>
        </p:txBody>
      </p:sp>
      <p:pic>
        <p:nvPicPr>
          <p:cNvPr id="192" name="Google Shape;192;p27"/>
          <p:cNvPicPr preferRelativeResize="0"/>
          <p:nvPr/>
        </p:nvPicPr>
        <p:blipFill>
          <a:blip r:embed="rId3">
            <a:alphaModFix/>
          </a:blip>
          <a:stretch>
            <a:fillRect/>
          </a:stretch>
        </p:blipFill>
        <p:spPr>
          <a:xfrm>
            <a:off x="2074938" y="383195"/>
            <a:ext cx="3657600" cy="3657600"/>
          </a:xfrm>
          <a:prstGeom prst="rect">
            <a:avLst/>
          </a:prstGeom>
          <a:noFill/>
          <a:ln>
            <a:noFill/>
          </a:ln>
        </p:spPr>
      </p:pic>
      <p:pic>
        <p:nvPicPr>
          <p:cNvPr id="193" name="Google Shape;193;p27"/>
          <p:cNvPicPr preferRelativeResize="0"/>
          <p:nvPr/>
        </p:nvPicPr>
        <p:blipFill>
          <a:blip r:embed="rId4">
            <a:alphaModFix/>
          </a:blip>
          <a:stretch>
            <a:fillRect/>
          </a:stretch>
        </p:blipFill>
        <p:spPr>
          <a:xfrm>
            <a:off x="5087438" y="3096100"/>
            <a:ext cx="868500" cy="868500"/>
          </a:xfrm>
          <a:prstGeom prst="rect">
            <a:avLst/>
          </a:prstGeom>
          <a:noFill/>
          <a:ln>
            <a:noFill/>
          </a:ln>
        </p:spPr>
      </p:pic>
      <p:pic>
        <p:nvPicPr>
          <p:cNvPr id="194" name="Google Shape;194;p27"/>
          <p:cNvPicPr preferRelativeResize="0"/>
          <p:nvPr/>
        </p:nvPicPr>
        <p:blipFill>
          <a:blip r:embed="rId5">
            <a:alphaModFix/>
          </a:blip>
          <a:stretch>
            <a:fillRect/>
          </a:stretch>
        </p:blipFill>
        <p:spPr>
          <a:xfrm>
            <a:off x="6220038" y="3115575"/>
            <a:ext cx="829550" cy="829550"/>
          </a:xfrm>
          <a:prstGeom prst="rect">
            <a:avLst/>
          </a:prstGeom>
          <a:noFill/>
          <a:ln>
            <a:noFill/>
          </a:ln>
        </p:spPr>
      </p:pic>
      <p:sp>
        <p:nvSpPr>
          <p:cNvPr id="195" name="Google Shape;195;p27"/>
          <p:cNvSpPr txBox="1">
            <a:spLocks noGrp="1"/>
          </p:cNvSpPr>
          <p:nvPr>
            <p:ph type="title" idx="4294967295"/>
          </p:nvPr>
        </p:nvSpPr>
        <p:spPr>
          <a:xfrm>
            <a:off x="5087438" y="2866575"/>
            <a:ext cx="868500" cy="32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rgbClr val="892A69"/>
                </a:solidFill>
              </a:rPr>
              <a:t>QGIS</a:t>
            </a:r>
            <a:endParaRPr sz="1000">
              <a:solidFill>
                <a:srgbClr val="892A69"/>
              </a:solidFill>
            </a:endParaRPr>
          </a:p>
        </p:txBody>
      </p:sp>
      <p:sp>
        <p:nvSpPr>
          <p:cNvPr id="196" name="Google Shape;196;p27"/>
          <p:cNvSpPr txBox="1">
            <a:spLocks noGrp="1"/>
          </p:cNvSpPr>
          <p:nvPr>
            <p:ph type="title" idx="4294967295"/>
          </p:nvPr>
        </p:nvSpPr>
        <p:spPr>
          <a:xfrm>
            <a:off x="6200563" y="2866575"/>
            <a:ext cx="868500" cy="32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000">
                <a:solidFill>
                  <a:srgbClr val="892A69"/>
                </a:solidFill>
              </a:rPr>
              <a:t>GitHub</a:t>
            </a:r>
            <a:endParaRPr sz="1000">
              <a:solidFill>
                <a:srgbClr val="892A69"/>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14</a:t>
            </a:fld>
            <a:endParaRPr/>
          </a:p>
        </p:txBody>
      </p:sp>
      <p:pic>
        <p:nvPicPr>
          <p:cNvPr id="202" name="Google Shape;202;p28"/>
          <p:cNvPicPr preferRelativeResize="0"/>
          <p:nvPr/>
        </p:nvPicPr>
        <p:blipFill>
          <a:blip r:embed="rId3">
            <a:alphaModFix/>
          </a:blip>
          <a:stretch>
            <a:fillRect/>
          </a:stretch>
        </p:blipFill>
        <p:spPr>
          <a:xfrm>
            <a:off x="539212" y="1771500"/>
            <a:ext cx="3454601" cy="2818799"/>
          </a:xfrm>
          <a:prstGeom prst="rect">
            <a:avLst/>
          </a:prstGeom>
          <a:noFill/>
          <a:ln>
            <a:noFill/>
          </a:ln>
          <a:effectLst>
            <a:outerShdw blurRad="57150" dist="19050" dir="5400000" algn="bl" rotWithShape="0">
              <a:srgbClr val="000000">
                <a:alpha val="50000"/>
              </a:srgbClr>
            </a:outerShdw>
          </a:effectLst>
        </p:spPr>
      </p:pic>
      <p:pic>
        <p:nvPicPr>
          <p:cNvPr id="203" name="Google Shape;203;p28"/>
          <p:cNvPicPr preferRelativeResize="0"/>
          <p:nvPr/>
        </p:nvPicPr>
        <p:blipFill>
          <a:blip r:embed="rId4">
            <a:alphaModFix/>
          </a:blip>
          <a:stretch>
            <a:fillRect/>
          </a:stretch>
        </p:blipFill>
        <p:spPr>
          <a:xfrm>
            <a:off x="4238038" y="1856300"/>
            <a:ext cx="4301399" cy="2734000"/>
          </a:xfrm>
          <a:prstGeom prst="rect">
            <a:avLst/>
          </a:prstGeom>
          <a:noFill/>
          <a:ln>
            <a:noFill/>
          </a:ln>
          <a:effectLst>
            <a:outerShdw blurRad="57150" dist="19050" dir="5400000" algn="bl" rotWithShape="0">
              <a:srgbClr val="000000">
                <a:alpha val="50000"/>
              </a:srgbClr>
            </a:outerShdw>
          </a:effectLst>
        </p:spPr>
      </p:pic>
      <p:sp>
        <p:nvSpPr>
          <p:cNvPr id="204" name="Google Shape;204;p28"/>
          <p:cNvSpPr txBox="1">
            <a:spLocks noGrp="1"/>
          </p:cNvSpPr>
          <p:nvPr>
            <p:ph type="title" idx="4294967295"/>
          </p:nvPr>
        </p:nvSpPr>
        <p:spPr>
          <a:xfrm>
            <a:off x="5086000" y="820850"/>
            <a:ext cx="2967000" cy="819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000">
                <a:solidFill>
                  <a:srgbClr val="892A69"/>
                </a:solidFill>
              </a:rPr>
              <a:t>Enrichment Suche</a:t>
            </a:r>
            <a:br>
              <a:rPr lang="en" sz="2000">
                <a:solidFill>
                  <a:srgbClr val="892A69"/>
                </a:solidFill>
              </a:rPr>
            </a:br>
            <a:r>
              <a:rPr lang="en" sz="2000">
                <a:solidFill>
                  <a:srgbClr val="892A69"/>
                </a:solidFill>
              </a:rPr>
              <a:t>im SPARQLing Unicorn</a:t>
            </a:r>
            <a:endParaRPr sz="2000">
              <a:solidFill>
                <a:srgbClr val="892A69"/>
              </a:solidFill>
            </a:endParaRPr>
          </a:p>
        </p:txBody>
      </p:sp>
      <p:pic>
        <p:nvPicPr>
          <p:cNvPr id="205" name="Google Shape;205;p28"/>
          <p:cNvPicPr preferRelativeResize="0"/>
          <p:nvPr/>
        </p:nvPicPr>
        <p:blipFill>
          <a:blip r:embed="rId5">
            <a:alphaModFix/>
          </a:blip>
          <a:stretch>
            <a:fillRect/>
          </a:stretch>
        </p:blipFill>
        <p:spPr>
          <a:xfrm>
            <a:off x="605203" y="535100"/>
            <a:ext cx="4147426" cy="1018175"/>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2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15</a:t>
            </a:fld>
            <a:endParaRPr/>
          </a:p>
        </p:txBody>
      </p:sp>
      <p:pic>
        <p:nvPicPr>
          <p:cNvPr id="211" name="Google Shape;211;p29"/>
          <p:cNvPicPr preferRelativeResize="0"/>
          <p:nvPr/>
        </p:nvPicPr>
        <p:blipFill>
          <a:blip r:embed="rId3">
            <a:alphaModFix/>
          </a:blip>
          <a:stretch>
            <a:fillRect/>
          </a:stretch>
        </p:blipFill>
        <p:spPr>
          <a:xfrm>
            <a:off x="1448388" y="596988"/>
            <a:ext cx="6247225" cy="3949525"/>
          </a:xfrm>
          <a:prstGeom prst="rect">
            <a:avLst/>
          </a:prstGeom>
          <a:noFill/>
          <a:ln>
            <a:noFill/>
          </a:ln>
        </p:spPr>
      </p:pic>
      <p:sp>
        <p:nvSpPr>
          <p:cNvPr id="212" name="Google Shape;212;p29"/>
          <p:cNvSpPr txBox="1">
            <a:spLocks noGrp="1"/>
          </p:cNvSpPr>
          <p:nvPr>
            <p:ph type="title" idx="4294967295"/>
          </p:nvPr>
        </p:nvSpPr>
        <p:spPr>
          <a:xfrm>
            <a:off x="3088500" y="3014100"/>
            <a:ext cx="2967000" cy="819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000">
                <a:solidFill>
                  <a:srgbClr val="892A69"/>
                </a:solidFill>
              </a:rPr>
              <a:t>Enrichment Dialog</a:t>
            </a:r>
            <a:br>
              <a:rPr lang="en" sz="2000">
                <a:solidFill>
                  <a:srgbClr val="892A69"/>
                </a:solidFill>
              </a:rPr>
            </a:br>
            <a:r>
              <a:rPr lang="en" sz="2000">
                <a:solidFill>
                  <a:srgbClr val="892A69"/>
                </a:solidFill>
              </a:rPr>
              <a:t>im SPARQLing Unicorn</a:t>
            </a:r>
            <a:endParaRPr sz="2000">
              <a:solidFill>
                <a:srgbClr val="892A69"/>
              </a:solidFill>
            </a:endParaRPr>
          </a:p>
        </p:txBody>
      </p:sp>
      <p:sp>
        <p:nvSpPr>
          <p:cNvPr id="213" name="Google Shape;213;p29"/>
          <p:cNvSpPr/>
          <p:nvPr/>
        </p:nvSpPr>
        <p:spPr>
          <a:xfrm>
            <a:off x="1574250" y="2611650"/>
            <a:ext cx="6014100" cy="217800"/>
          </a:xfrm>
          <a:prstGeom prst="rect">
            <a:avLst/>
          </a:prstGeom>
          <a:noFill/>
          <a:ln w="38100" cap="flat" cmpd="sng">
            <a:solidFill>
              <a:srgbClr val="C94FA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16</a:t>
            </a:fld>
            <a:endParaRPr/>
          </a:p>
        </p:txBody>
      </p:sp>
      <p:pic>
        <p:nvPicPr>
          <p:cNvPr id="219" name="Google Shape;219;p30"/>
          <p:cNvPicPr preferRelativeResize="0"/>
          <p:nvPr/>
        </p:nvPicPr>
        <p:blipFill>
          <a:blip r:embed="rId3">
            <a:alphaModFix/>
          </a:blip>
          <a:stretch>
            <a:fillRect/>
          </a:stretch>
        </p:blipFill>
        <p:spPr>
          <a:xfrm>
            <a:off x="1371359" y="681187"/>
            <a:ext cx="6401275" cy="3781125"/>
          </a:xfrm>
          <a:prstGeom prst="rect">
            <a:avLst/>
          </a:prstGeom>
          <a:noFill/>
          <a:ln>
            <a:noFill/>
          </a:ln>
          <a:effectLst>
            <a:outerShdw blurRad="57150" dist="19050" dir="5400000" algn="bl" rotWithShape="0">
              <a:srgbClr val="000000">
                <a:alpha val="50000"/>
              </a:srgbClr>
            </a:outerShdw>
          </a:effectLst>
        </p:spPr>
      </p:pic>
      <p:sp>
        <p:nvSpPr>
          <p:cNvPr id="220" name="Google Shape;220;p30"/>
          <p:cNvSpPr txBox="1">
            <a:spLocks noGrp="1"/>
          </p:cNvSpPr>
          <p:nvPr>
            <p:ph type="title" idx="4294967295"/>
          </p:nvPr>
        </p:nvSpPr>
        <p:spPr>
          <a:xfrm>
            <a:off x="4626475" y="3424225"/>
            <a:ext cx="2967000" cy="380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a:solidFill>
                  <a:srgbClr val="892A69"/>
                </a:solidFill>
              </a:rPr>
              <a:t>Enrichment Ergebnis</a:t>
            </a:r>
            <a:endParaRPr sz="2000">
              <a:solidFill>
                <a:srgbClr val="892A69"/>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5E2028"/>
                </a:solidFill>
              </a:rPr>
              <a:t>17</a:t>
            </a:fld>
            <a:endParaRPr>
              <a:solidFill>
                <a:srgbClr val="5E2028"/>
              </a:solidFill>
            </a:endParaRPr>
          </a:p>
        </p:txBody>
      </p:sp>
      <p:sp>
        <p:nvSpPr>
          <p:cNvPr id="226" name="Google Shape;226;p31"/>
          <p:cNvSpPr txBox="1">
            <a:spLocks noGrp="1"/>
          </p:cNvSpPr>
          <p:nvPr>
            <p:ph type="title" idx="4294967295"/>
          </p:nvPr>
        </p:nvSpPr>
        <p:spPr>
          <a:xfrm>
            <a:off x="1625850" y="1287750"/>
            <a:ext cx="5892300" cy="2568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a:solidFill>
                  <a:srgbClr val="FFFFFF"/>
                </a:solidFill>
                <a:latin typeface="Raleway Black"/>
                <a:ea typeface="Raleway Black"/>
                <a:cs typeface="Raleway Black"/>
                <a:sym typeface="Raleway Black"/>
              </a:rPr>
              <a:t>Semantic Uplift</a:t>
            </a:r>
            <a:endParaRPr sz="3600">
              <a:solidFill>
                <a:srgbClr val="FFFFFF"/>
              </a:solidFill>
              <a:latin typeface="Raleway Black"/>
              <a:ea typeface="Raleway Black"/>
              <a:cs typeface="Raleway Black"/>
              <a:sym typeface="Raleway Black"/>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5E2028"/>
                </a:solidFill>
              </a:rPr>
              <a:t>18</a:t>
            </a:fld>
            <a:endParaRPr>
              <a:solidFill>
                <a:srgbClr val="5E2028"/>
              </a:solidFill>
            </a:endParaRPr>
          </a:p>
        </p:txBody>
      </p:sp>
      <p:sp>
        <p:nvSpPr>
          <p:cNvPr id="232" name="Google Shape;232;p32"/>
          <p:cNvSpPr txBox="1">
            <a:spLocks noGrp="1"/>
          </p:cNvSpPr>
          <p:nvPr>
            <p:ph type="title" idx="4294967295"/>
          </p:nvPr>
        </p:nvSpPr>
        <p:spPr>
          <a:xfrm>
            <a:off x="611100" y="1287750"/>
            <a:ext cx="7921800" cy="2568000"/>
          </a:xfrm>
          <a:prstGeom prst="rect">
            <a:avLst/>
          </a:prstGeom>
        </p:spPr>
        <p:txBody>
          <a:bodyPr spcFirstLastPara="1" wrap="square" lIns="91425" tIns="91425" rIns="91425" bIns="91425" anchor="ctr" anchorCtr="0">
            <a:noAutofit/>
          </a:bodyPr>
          <a:lstStyle/>
          <a:p>
            <a:pPr marL="0" lvl="0" indent="0" algn="ctr" rtl="0">
              <a:spcBef>
                <a:spcPts val="600"/>
              </a:spcBef>
              <a:spcAft>
                <a:spcPts val="0"/>
              </a:spcAft>
              <a:buNone/>
            </a:pPr>
            <a:r>
              <a:rPr lang="en" sz="2400" b="1">
                <a:solidFill>
                  <a:srgbClr val="FFFFFF"/>
                </a:solidFill>
                <a:latin typeface="Raleway"/>
                <a:ea typeface="Raleway"/>
                <a:cs typeface="Raleway"/>
                <a:sym typeface="Raleway"/>
              </a:rPr>
              <a:t>Ich habe ein Geodaten-Set und möchte</a:t>
            </a:r>
            <a:br>
              <a:rPr lang="en" sz="2400" b="1">
                <a:solidFill>
                  <a:srgbClr val="FFFFFF"/>
                </a:solidFill>
                <a:latin typeface="Raleway"/>
                <a:ea typeface="Raleway"/>
                <a:cs typeface="Raleway"/>
                <a:sym typeface="Raleway"/>
              </a:rPr>
            </a:br>
            <a:r>
              <a:rPr lang="en" sz="2400" b="1">
                <a:solidFill>
                  <a:srgbClr val="FFFFFF"/>
                </a:solidFill>
                <a:latin typeface="Raleway"/>
                <a:ea typeface="Raleway"/>
                <a:cs typeface="Raleway"/>
                <a:sym typeface="Raleway"/>
              </a:rPr>
              <a:t>das es als Linked Data publizieren.</a:t>
            </a:r>
            <a:endParaRPr sz="2400" b="1">
              <a:solidFill>
                <a:srgbClr val="FFFFFF"/>
              </a:solidFill>
              <a:latin typeface="Raleway"/>
              <a:ea typeface="Raleway"/>
              <a:cs typeface="Raleway"/>
              <a:sym typeface="Raleway"/>
            </a:endParaRPr>
          </a:p>
          <a:p>
            <a:pPr marL="0" lvl="0" indent="0" algn="ctr" rtl="0">
              <a:spcBef>
                <a:spcPts val="600"/>
              </a:spcBef>
              <a:spcAft>
                <a:spcPts val="0"/>
              </a:spcAft>
              <a:buClr>
                <a:schemeClr val="dk1"/>
              </a:buClr>
              <a:buSzPts val="1100"/>
              <a:buFont typeface="Arial"/>
              <a:buNone/>
            </a:pPr>
            <a:endParaRPr sz="2400">
              <a:solidFill>
                <a:srgbClr val="FFFFFF"/>
              </a:solidFill>
              <a:latin typeface="Raleway Light"/>
              <a:ea typeface="Raleway Light"/>
              <a:cs typeface="Raleway Light"/>
              <a:sym typeface="Raleway Light"/>
            </a:endParaRPr>
          </a:p>
          <a:p>
            <a:pPr marL="457200" lvl="0" indent="-381000" algn="ctr" rtl="0">
              <a:spcBef>
                <a:spcPts val="600"/>
              </a:spcBef>
              <a:spcAft>
                <a:spcPts val="0"/>
              </a:spcAft>
              <a:buClr>
                <a:srgbClr val="FFFFFF"/>
              </a:buClr>
              <a:buSzPts val="2400"/>
              <a:buFont typeface="Raleway Light"/>
              <a:buChar char="●"/>
            </a:pPr>
            <a:r>
              <a:rPr lang="en" sz="2400">
                <a:solidFill>
                  <a:srgbClr val="FFFFFF"/>
                </a:solidFill>
                <a:latin typeface="Raleway Light"/>
                <a:ea typeface="Raleway Light"/>
                <a:cs typeface="Raleway Light"/>
                <a:sym typeface="Raleway Light"/>
              </a:rPr>
              <a:t>Welche Elemente des Geodaten-Sets</a:t>
            </a:r>
            <a:br>
              <a:rPr lang="en" sz="2400">
                <a:solidFill>
                  <a:srgbClr val="FFFFFF"/>
                </a:solidFill>
                <a:latin typeface="Raleway Light"/>
                <a:ea typeface="Raleway Light"/>
                <a:cs typeface="Raleway Light"/>
                <a:sym typeface="Raleway Light"/>
              </a:rPr>
            </a:br>
            <a:r>
              <a:rPr lang="en" sz="2400">
                <a:solidFill>
                  <a:srgbClr val="FFFFFF"/>
                </a:solidFill>
                <a:latin typeface="Raleway Light"/>
                <a:ea typeface="Raleway Light"/>
                <a:cs typeface="Raleway Light"/>
                <a:sym typeface="Raleway Light"/>
              </a:rPr>
              <a:t>werden wie im Semantic Web dargestellt?</a:t>
            </a:r>
            <a:endParaRPr sz="2400">
              <a:solidFill>
                <a:srgbClr val="FFFFFF"/>
              </a:solidFill>
              <a:latin typeface="Raleway Light"/>
              <a:ea typeface="Raleway Light"/>
              <a:cs typeface="Raleway Light"/>
              <a:sym typeface="Raleway Light"/>
            </a:endParaRPr>
          </a:p>
          <a:p>
            <a:pPr marL="457200" lvl="0" indent="-381000" algn="ctr" rtl="0">
              <a:spcBef>
                <a:spcPts val="0"/>
              </a:spcBef>
              <a:spcAft>
                <a:spcPts val="0"/>
              </a:spcAft>
              <a:buClr>
                <a:srgbClr val="FFFFFF"/>
              </a:buClr>
              <a:buSzPts val="2400"/>
              <a:buFont typeface="Raleway Light"/>
              <a:buChar char="●"/>
            </a:pPr>
            <a:r>
              <a:rPr lang="en" sz="2400">
                <a:solidFill>
                  <a:srgbClr val="FFFFFF"/>
                </a:solidFill>
                <a:latin typeface="Raleway Light"/>
                <a:ea typeface="Raleway Light"/>
                <a:cs typeface="Raleway Light"/>
                <a:sym typeface="Raleway Light"/>
              </a:rPr>
              <a:t>Wie kann ich das Geodaten-Set</a:t>
            </a:r>
            <a:br>
              <a:rPr lang="en" sz="2400">
                <a:solidFill>
                  <a:srgbClr val="FFFFFF"/>
                </a:solidFill>
                <a:latin typeface="Raleway Light"/>
                <a:ea typeface="Raleway Light"/>
                <a:cs typeface="Raleway Light"/>
                <a:sym typeface="Raleway Light"/>
              </a:rPr>
            </a:br>
            <a:r>
              <a:rPr lang="en" sz="2400">
                <a:solidFill>
                  <a:srgbClr val="FFFFFF"/>
                </a:solidFill>
                <a:latin typeface="Raleway Light"/>
                <a:ea typeface="Raleway Light"/>
                <a:cs typeface="Raleway Light"/>
                <a:sym typeface="Raleway Light"/>
              </a:rPr>
              <a:t>nach RDF konvertieren?</a:t>
            </a:r>
            <a:endParaRPr sz="2400">
              <a:solidFill>
                <a:srgbClr val="FFFFFF"/>
              </a:solidFill>
              <a:latin typeface="Raleway Light"/>
              <a:ea typeface="Raleway Light"/>
              <a:cs typeface="Raleway Light"/>
              <a:sym typeface="Raleway Light"/>
            </a:endParaRPr>
          </a:p>
          <a:p>
            <a:pPr marL="457200" lvl="0" indent="-381000" algn="ctr" rtl="0">
              <a:spcBef>
                <a:spcPts val="0"/>
              </a:spcBef>
              <a:spcAft>
                <a:spcPts val="0"/>
              </a:spcAft>
              <a:buClr>
                <a:srgbClr val="FFFFFF"/>
              </a:buClr>
              <a:buSzPts val="2400"/>
              <a:buFont typeface="Raleway Light"/>
              <a:buChar char="●"/>
            </a:pPr>
            <a:r>
              <a:rPr lang="en" sz="2400">
                <a:solidFill>
                  <a:srgbClr val="FFFFFF"/>
                </a:solidFill>
                <a:latin typeface="Raleway Light"/>
                <a:ea typeface="Raleway Light"/>
                <a:cs typeface="Raleway Light"/>
                <a:sym typeface="Raleway Light"/>
              </a:rPr>
              <a:t>Beispiel: Exportieren des</a:t>
            </a:r>
            <a:br>
              <a:rPr lang="en" sz="2400">
                <a:solidFill>
                  <a:srgbClr val="FFFFFF"/>
                </a:solidFill>
                <a:latin typeface="Raleway Light"/>
                <a:ea typeface="Raleway Light"/>
                <a:cs typeface="Raleway Light"/>
                <a:sym typeface="Raleway Light"/>
              </a:rPr>
            </a:br>
            <a:r>
              <a:rPr lang="en" sz="2400">
                <a:solidFill>
                  <a:srgbClr val="FFFFFF"/>
                </a:solidFill>
                <a:latin typeface="Raleway Light"/>
                <a:ea typeface="Raleway Light"/>
                <a:cs typeface="Raleway Light"/>
                <a:sym typeface="Raleway Light"/>
              </a:rPr>
              <a:t>Limesdatensets nach RDF</a:t>
            </a:r>
            <a:endParaRPr sz="2400">
              <a:solidFill>
                <a:srgbClr val="FFFFFF"/>
              </a:solidFill>
              <a:latin typeface="Raleway Black"/>
              <a:ea typeface="Raleway Black"/>
              <a:cs typeface="Raleway Black"/>
              <a:sym typeface="Raleway Black"/>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19</a:t>
            </a:fld>
            <a:endParaRPr/>
          </a:p>
        </p:txBody>
      </p:sp>
      <p:pic>
        <p:nvPicPr>
          <p:cNvPr id="238" name="Google Shape;238;p33"/>
          <p:cNvPicPr preferRelativeResize="0"/>
          <p:nvPr/>
        </p:nvPicPr>
        <p:blipFill>
          <a:blip r:embed="rId3">
            <a:alphaModFix/>
          </a:blip>
          <a:stretch>
            <a:fillRect/>
          </a:stretch>
        </p:blipFill>
        <p:spPr>
          <a:xfrm>
            <a:off x="656525" y="504200"/>
            <a:ext cx="5748500" cy="3630925"/>
          </a:xfrm>
          <a:prstGeom prst="rect">
            <a:avLst/>
          </a:prstGeom>
          <a:noFill/>
          <a:ln>
            <a:noFill/>
          </a:ln>
          <a:effectLst>
            <a:outerShdw blurRad="57150" dist="19050" dir="5400000" algn="bl" rotWithShape="0">
              <a:srgbClr val="000000">
                <a:alpha val="50000"/>
              </a:srgbClr>
            </a:outerShdw>
          </a:effectLst>
        </p:spPr>
      </p:pic>
      <p:pic>
        <p:nvPicPr>
          <p:cNvPr id="239" name="Google Shape;239;p33"/>
          <p:cNvPicPr preferRelativeResize="0"/>
          <p:nvPr/>
        </p:nvPicPr>
        <p:blipFill>
          <a:blip r:embed="rId4">
            <a:alphaModFix/>
          </a:blip>
          <a:stretch>
            <a:fillRect/>
          </a:stretch>
        </p:blipFill>
        <p:spPr>
          <a:xfrm>
            <a:off x="3757870" y="3428450"/>
            <a:ext cx="4810250" cy="1040375"/>
          </a:xfrm>
          <a:prstGeom prst="rect">
            <a:avLst/>
          </a:prstGeom>
          <a:noFill/>
          <a:ln>
            <a:noFill/>
          </a:ln>
          <a:effectLst>
            <a:outerShdw blurRad="57150" dist="19050" dir="5400000" algn="bl" rotWithShape="0">
              <a:srgbClr val="000000">
                <a:alpha val="50000"/>
              </a:srgbClr>
            </a:outerShdw>
          </a:effectLst>
        </p:spPr>
      </p:pic>
      <p:sp>
        <p:nvSpPr>
          <p:cNvPr id="240" name="Google Shape;240;p33"/>
          <p:cNvSpPr/>
          <p:nvPr/>
        </p:nvSpPr>
        <p:spPr>
          <a:xfrm>
            <a:off x="703700" y="1516200"/>
            <a:ext cx="3656400" cy="1262400"/>
          </a:xfrm>
          <a:prstGeom prst="rect">
            <a:avLst/>
          </a:prstGeom>
          <a:noFill/>
          <a:ln w="38100" cap="flat" cmpd="sng">
            <a:solidFill>
              <a:srgbClr val="C94FA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33"/>
          <p:cNvSpPr txBox="1">
            <a:spLocks noGrp="1"/>
          </p:cNvSpPr>
          <p:nvPr>
            <p:ph type="title" idx="4294967295"/>
          </p:nvPr>
        </p:nvSpPr>
        <p:spPr>
          <a:xfrm>
            <a:off x="5417225" y="2473750"/>
            <a:ext cx="2967000" cy="819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000">
                <a:solidFill>
                  <a:srgbClr val="892A69"/>
                </a:solidFill>
              </a:rPr>
              <a:t>Semantic Uplift im</a:t>
            </a:r>
            <a:br>
              <a:rPr lang="en" sz="2000">
                <a:solidFill>
                  <a:srgbClr val="892A69"/>
                </a:solidFill>
              </a:rPr>
            </a:br>
            <a:r>
              <a:rPr lang="en" sz="2000">
                <a:solidFill>
                  <a:srgbClr val="892A69"/>
                </a:solidFill>
              </a:rPr>
              <a:t>SPARQLing Unicorn</a:t>
            </a:r>
            <a:endParaRPr sz="2000">
              <a:solidFill>
                <a:srgbClr val="892A69"/>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1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2</a:t>
            </a:fld>
            <a:endParaRPr/>
          </a:p>
        </p:txBody>
      </p:sp>
      <p:sp>
        <p:nvSpPr>
          <p:cNvPr id="88" name="Google Shape;88;p16"/>
          <p:cNvSpPr/>
          <p:nvPr/>
        </p:nvSpPr>
        <p:spPr>
          <a:xfrm flipH="1">
            <a:off x="4264675" y="895425"/>
            <a:ext cx="3908700" cy="1986300"/>
          </a:xfrm>
          <a:prstGeom prst="wedgeEllipseCallout">
            <a:avLst>
              <a:gd name="adj1" fmla="val 69503"/>
              <a:gd name="adj2" fmla="val 57635"/>
            </a:avLst>
          </a:prstGeom>
          <a:solidFill>
            <a:srgbClr val="FCE5C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500">
                <a:solidFill>
                  <a:schemeClr val="dk1"/>
                </a:solidFill>
                <a:latin typeface="Raleway Medium"/>
                <a:ea typeface="Raleway Medium"/>
                <a:cs typeface="Raleway Medium"/>
                <a:sym typeface="Raleway Medium"/>
              </a:rPr>
              <a:t>We are Research Squirrels and interested in Open Science and </a:t>
            </a:r>
            <a:r>
              <a:rPr lang="en" sz="1800" b="1">
                <a:solidFill>
                  <a:srgbClr val="A64D79"/>
                </a:solidFill>
                <a:latin typeface="Raleway"/>
                <a:ea typeface="Raleway"/>
                <a:cs typeface="Raleway"/>
                <a:sym typeface="Raleway"/>
              </a:rPr>
              <a:t>Linked Data</a:t>
            </a:r>
            <a:endParaRPr sz="3600" b="1">
              <a:latin typeface="Raleway"/>
              <a:ea typeface="Raleway"/>
              <a:cs typeface="Raleway"/>
              <a:sym typeface="Raleway"/>
            </a:endParaRPr>
          </a:p>
        </p:txBody>
      </p:sp>
      <p:pic>
        <p:nvPicPr>
          <p:cNvPr id="89" name="Google Shape;89;p16"/>
          <p:cNvPicPr preferRelativeResize="0"/>
          <p:nvPr/>
        </p:nvPicPr>
        <p:blipFill>
          <a:blip r:embed="rId3">
            <a:alphaModFix/>
          </a:blip>
          <a:stretch>
            <a:fillRect/>
          </a:stretch>
        </p:blipFill>
        <p:spPr>
          <a:xfrm>
            <a:off x="6121775" y="3015200"/>
            <a:ext cx="2312979" cy="762000"/>
          </a:xfrm>
          <a:prstGeom prst="rect">
            <a:avLst/>
          </a:prstGeom>
          <a:noFill/>
          <a:ln>
            <a:noFill/>
          </a:ln>
        </p:spPr>
      </p:pic>
      <p:pic>
        <p:nvPicPr>
          <p:cNvPr id="90" name="Google Shape;90;p16"/>
          <p:cNvPicPr preferRelativeResize="0"/>
          <p:nvPr/>
        </p:nvPicPr>
        <p:blipFill>
          <a:blip r:embed="rId4">
            <a:alphaModFix/>
          </a:blip>
          <a:stretch>
            <a:fillRect/>
          </a:stretch>
        </p:blipFill>
        <p:spPr>
          <a:xfrm>
            <a:off x="2127876" y="2281113"/>
            <a:ext cx="1371601" cy="1371601"/>
          </a:xfrm>
          <a:prstGeom prst="rect">
            <a:avLst/>
          </a:prstGeom>
          <a:noFill/>
          <a:ln>
            <a:noFill/>
          </a:ln>
        </p:spPr>
      </p:pic>
      <p:sp>
        <p:nvSpPr>
          <p:cNvPr id="91" name="Google Shape;91;p16"/>
          <p:cNvSpPr txBox="1"/>
          <p:nvPr/>
        </p:nvSpPr>
        <p:spPr>
          <a:xfrm>
            <a:off x="832475" y="3652725"/>
            <a:ext cx="2743200" cy="102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000" b="1">
                <a:latin typeface="Raleway"/>
                <a:ea typeface="Raleway"/>
                <a:cs typeface="Raleway"/>
                <a:sym typeface="Raleway"/>
              </a:rPr>
              <a:t>Timo &amp; Florian</a:t>
            </a:r>
            <a:endParaRPr sz="2000">
              <a:latin typeface="Raleway"/>
              <a:ea typeface="Raleway"/>
              <a:cs typeface="Raleway"/>
              <a:sym typeface="Raleway"/>
            </a:endParaRPr>
          </a:p>
          <a:p>
            <a:pPr marL="0" lvl="0" indent="0" algn="ctr" rtl="0">
              <a:spcBef>
                <a:spcPts val="0"/>
              </a:spcBef>
              <a:spcAft>
                <a:spcPts val="0"/>
              </a:spcAft>
              <a:buNone/>
            </a:pPr>
            <a:r>
              <a:rPr lang="en" i="1">
                <a:latin typeface="Raleway"/>
                <a:ea typeface="Raleway"/>
                <a:cs typeface="Raleway"/>
                <a:sym typeface="Raleway"/>
              </a:rPr>
              <a:t>@situxxx &amp; @fthierygeo</a:t>
            </a:r>
            <a:endParaRPr i="1">
              <a:latin typeface="Raleway"/>
              <a:ea typeface="Raleway"/>
              <a:cs typeface="Raleway"/>
              <a:sym typeface="Raleway"/>
            </a:endParaRPr>
          </a:p>
        </p:txBody>
      </p:sp>
      <p:sp>
        <p:nvSpPr>
          <p:cNvPr id="92" name="Google Shape;92;p16"/>
          <p:cNvSpPr txBox="1"/>
          <p:nvPr/>
        </p:nvSpPr>
        <p:spPr>
          <a:xfrm>
            <a:off x="7137050" y="3777200"/>
            <a:ext cx="1504800" cy="29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u="sng">
                <a:solidFill>
                  <a:schemeClr val="hlink"/>
                </a:solidFill>
                <a:latin typeface="Raleway Light"/>
                <a:ea typeface="Raleway Light"/>
                <a:cs typeface="Raleway Light"/>
                <a:sym typeface="Raleway Light"/>
                <a:hlinkClick r:id="rId5"/>
              </a:rPr>
              <a:t>http://squirrel.link</a:t>
            </a:r>
            <a:endParaRPr sz="1200">
              <a:latin typeface="Raleway Light"/>
              <a:ea typeface="Raleway Light"/>
              <a:cs typeface="Raleway Light"/>
              <a:sym typeface="Raleway Light"/>
            </a:endParaRPr>
          </a:p>
        </p:txBody>
      </p:sp>
      <p:sp>
        <p:nvSpPr>
          <p:cNvPr id="93" name="Google Shape;93;p16"/>
          <p:cNvSpPr txBox="1"/>
          <p:nvPr/>
        </p:nvSpPr>
        <p:spPr>
          <a:xfrm>
            <a:off x="4103375" y="3851700"/>
            <a:ext cx="1287900" cy="506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b="1">
                <a:latin typeface="Raleway"/>
                <a:ea typeface="Raleway"/>
                <a:cs typeface="Raleway"/>
                <a:sym typeface="Raleway"/>
              </a:rPr>
              <a:t>Sophie &amp; Martina</a:t>
            </a:r>
            <a:endParaRPr sz="1000" i="1">
              <a:latin typeface="Raleway"/>
              <a:ea typeface="Raleway"/>
              <a:cs typeface="Raleway"/>
              <a:sym typeface="Raleway"/>
            </a:endParaRPr>
          </a:p>
        </p:txBody>
      </p:sp>
      <p:cxnSp>
        <p:nvCxnSpPr>
          <p:cNvPr id="94" name="Google Shape;94;p16"/>
          <p:cNvCxnSpPr/>
          <p:nvPr/>
        </p:nvCxnSpPr>
        <p:spPr>
          <a:xfrm>
            <a:off x="3417150" y="3552150"/>
            <a:ext cx="3594900" cy="362400"/>
          </a:xfrm>
          <a:prstGeom prst="curvedConnector3">
            <a:avLst>
              <a:gd name="adj1" fmla="val 46836"/>
            </a:avLst>
          </a:prstGeom>
          <a:noFill/>
          <a:ln w="28575" cap="flat" cmpd="sng">
            <a:solidFill>
              <a:srgbClr val="D5A6BD"/>
            </a:solidFill>
            <a:prstDash val="solid"/>
            <a:round/>
            <a:headEnd type="none" w="med" len="med"/>
            <a:tailEnd type="triangle" w="med" len="med"/>
          </a:ln>
        </p:spPr>
      </p:cxnSp>
      <p:pic>
        <p:nvPicPr>
          <p:cNvPr id="95" name="Google Shape;95;p16"/>
          <p:cNvPicPr preferRelativeResize="0"/>
          <p:nvPr/>
        </p:nvPicPr>
        <p:blipFill>
          <a:blip r:embed="rId6">
            <a:alphaModFix/>
          </a:blip>
          <a:stretch>
            <a:fillRect/>
          </a:stretch>
        </p:blipFill>
        <p:spPr>
          <a:xfrm>
            <a:off x="4188475" y="3211620"/>
            <a:ext cx="636771" cy="640079"/>
          </a:xfrm>
          <a:prstGeom prst="rect">
            <a:avLst/>
          </a:prstGeom>
          <a:noFill/>
          <a:ln>
            <a:noFill/>
          </a:ln>
        </p:spPr>
      </p:pic>
      <p:pic>
        <p:nvPicPr>
          <p:cNvPr id="96" name="Google Shape;96;p16"/>
          <p:cNvPicPr preferRelativeResize="0"/>
          <p:nvPr/>
        </p:nvPicPr>
        <p:blipFill>
          <a:blip r:embed="rId4">
            <a:alphaModFix/>
          </a:blip>
          <a:stretch>
            <a:fillRect/>
          </a:stretch>
        </p:blipFill>
        <p:spPr>
          <a:xfrm>
            <a:off x="908676" y="2281113"/>
            <a:ext cx="1371601" cy="1371601"/>
          </a:xfrm>
          <a:prstGeom prst="rect">
            <a:avLst/>
          </a:prstGeom>
          <a:noFill/>
          <a:ln>
            <a:noFill/>
          </a:ln>
        </p:spPr>
      </p:pic>
      <p:pic>
        <p:nvPicPr>
          <p:cNvPr id="97" name="Google Shape;97;p16"/>
          <p:cNvPicPr preferRelativeResize="0"/>
          <p:nvPr/>
        </p:nvPicPr>
        <p:blipFill>
          <a:blip r:embed="rId6">
            <a:alphaModFix/>
          </a:blip>
          <a:stretch>
            <a:fillRect/>
          </a:stretch>
        </p:blipFill>
        <p:spPr>
          <a:xfrm>
            <a:off x="4754500" y="3211633"/>
            <a:ext cx="636771" cy="64007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20</a:t>
            </a:fld>
            <a:endParaRPr/>
          </a:p>
        </p:txBody>
      </p:sp>
      <p:grpSp>
        <p:nvGrpSpPr>
          <p:cNvPr id="247" name="Google Shape;247;p34"/>
          <p:cNvGrpSpPr/>
          <p:nvPr/>
        </p:nvGrpSpPr>
        <p:grpSpPr>
          <a:xfrm>
            <a:off x="1456623" y="617830"/>
            <a:ext cx="6230763" cy="1066850"/>
            <a:chOff x="4120600" y="813675"/>
            <a:chExt cx="3467700" cy="593750"/>
          </a:xfrm>
        </p:grpSpPr>
        <p:pic>
          <p:nvPicPr>
            <p:cNvPr id="248" name="Google Shape;248;p34"/>
            <p:cNvPicPr preferRelativeResize="0"/>
            <p:nvPr/>
          </p:nvPicPr>
          <p:blipFill rotWithShape="1">
            <a:blip r:embed="rId3">
              <a:alphaModFix/>
            </a:blip>
            <a:srcRect b="89911"/>
            <a:stretch/>
          </p:blipFill>
          <p:spPr>
            <a:xfrm>
              <a:off x="4120600" y="813675"/>
              <a:ext cx="3467626" cy="129425"/>
            </a:xfrm>
            <a:prstGeom prst="rect">
              <a:avLst/>
            </a:prstGeom>
            <a:noFill/>
            <a:ln>
              <a:noFill/>
            </a:ln>
          </p:spPr>
        </p:pic>
        <p:pic>
          <p:nvPicPr>
            <p:cNvPr id="249" name="Google Shape;249;p34"/>
            <p:cNvPicPr preferRelativeResize="0"/>
            <p:nvPr/>
          </p:nvPicPr>
          <p:blipFill rotWithShape="1">
            <a:blip r:embed="rId3">
              <a:alphaModFix/>
            </a:blip>
            <a:srcRect t="63806"/>
            <a:stretch/>
          </p:blipFill>
          <p:spPr>
            <a:xfrm>
              <a:off x="4120600" y="943100"/>
              <a:ext cx="3467626" cy="464325"/>
            </a:xfrm>
            <a:prstGeom prst="rect">
              <a:avLst/>
            </a:prstGeom>
            <a:noFill/>
            <a:ln>
              <a:noFill/>
            </a:ln>
          </p:spPr>
        </p:pic>
        <p:sp>
          <p:nvSpPr>
            <p:cNvPr id="250" name="Google Shape;250;p34"/>
            <p:cNvSpPr/>
            <p:nvPr/>
          </p:nvSpPr>
          <p:spPr>
            <a:xfrm>
              <a:off x="4120600" y="1088200"/>
              <a:ext cx="3467700" cy="174300"/>
            </a:xfrm>
            <a:prstGeom prst="rect">
              <a:avLst/>
            </a:prstGeom>
            <a:noFill/>
            <a:ln w="19050" cap="flat" cmpd="sng">
              <a:solidFill>
                <a:srgbClr val="C94FA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1" name="Google Shape;251;p34"/>
          <p:cNvSpPr/>
          <p:nvPr/>
        </p:nvSpPr>
        <p:spPr>
          <a:xfrm rot="5400000">
            <a:off x="5600410" y="1826300"/>
            <a:ext cx="518700" cy="304800"/>
          </a:xfrm>
          <a:prstGeom prst="stripedRightArrow">
            <a:avLst>
              <a:gd name="adj1" fmla="val 50000"/>
              <a:gd name="adj2" fmla="val 50000"/>
            </a:avLst>
          </a:prstGeom>
          <a:solidFill>
            <a:srgbClr val="C94FA0"/>
          </a:solidFill>
          <a:ln w="9525" cap="flat" cmpd="sng">
            <a:solidFill>
              <a:srgbClr val="892A6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34"/>
          <p:cNvSpPr txBox="1">
            <a:spLocks noGrp="1"/>
          </p:cNvSpPr>
          <p:nvPr>
            <p:ph type="title" idx="4294967295"/>
          </p:nvPr>
        </p:nvSpPr>
        <p:spPr>
          <a:xfrm>
            <a:off x="2683860" y="1568750"/>
            <a:ext cx="3259200" cy="819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1600" dirty="0">
                <a:solidFill>
                  <a:srgbClr val="892A69"/>
                </a:solidFill>
              </a:rPr>
              <a:t>Semantic Uplift Transformationsprozess</a:t>
            </a:r>
            <a:endParaRPr sz="1600" dirty="0">
              <a:solidFill>
                <a:srgbClr val="892A69"/>
              </a:solidFill>
            </a:endParaRPr>
          </a:p>
        </p:txBody>
      </p:sp>
      <p:pic>
        <p:nvPicPr>
          <p:cNvPr id="253" name="Google Shape;253;p34"/>
          <p:cNvPicPr preferRelativeResize="0"/>
          <p:nvPr/>
        </p:nvPicPr>
        <p:blipFill>
          <a:blip r:embed="rId4">
            <a:alphaModFix/>
          </a:blip>
          <a:stretch>
            <a:fillRect/>
          </a:stretch>
        </p:blipFill>
        <p:spPr>
          <a:xfrm>
            <a:off x="2491553" y="2238050"/>
            <a:ext cx="4160895" cy="245762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5"/>
          <p:cNvSpPr txBox="1">
            <a:spLocks noGrp="1"/>
          </p:cNvSpPr>
          <p:nvPr>
            <p:ph type="title" idx="4294967295"/>
          </p:nvPr>
        </p:nvSpPr>
        <p:spPr>
          <a:xfrm>
            <a:off x="693400" y="663175"/>
            <a:ext cx="6866100" cy="1810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a:solidFill>
                  <a:srgbClr val="892A69"/>
                </a:solidFill>
              </a:rPr>
              <a:t>Darstellung der</a:t>
            </a:r>
            <a:br>
              <a:rPr lang="en" sz="3500">
                <a:solidFill>
                  <a:srgbClr val="892A69"/>
                </a:solidFill>
              </a:rPr>
            </a:br>
            <a:r>
              <a:rPr lang="en" sz="3500">
                <a:solidFill>
                  <a:srgbClr val="892A69"/>
                </a:solidFill>
              </a:rPr>
              <a:t>importierten Daten</a:t>
            </a:r>
            <a:br>
              <a:rPr lang="en" sz="3500">
                <a:solidFill>
                  <a:srgbClr val="892A69"/>
                </a:solidFill>
              </a:rPr>
            </a:br>
            <a:r>
              <a:rPr lang="en" sz="3500">
                <a:solidFill>
                  <a:srgbClr val="892A69"/>
                </a:solidFill>
              </a:rPr>
              <a:t>im Triple Store: GeoPubby</a:t>
            </a:r>
            <a:endParaRPr sz="3500">
              <a:solidFill>
                <a:srgbClr val="892A69"/>
              </a:solidFill>
            </a:endParaRPr>
          </a:p>
        </p:txBody>
      </p:sp>
      <p:sp>
        <p:nvSpPr>
          <p:cNvPr id="259" name="Google Shape;259;p35"/>
          <p:cNvSpPr txBox="1">
            <a:spLocks noGrp="1"/>
          </p:cNvSpPr>
          <p:nvPr>
            <p:ph type="body" idx="4294967295"/>
          </p:nvPr>
        </p:nvSpPr>
        <p:spPr>
          <a:xfrm>
            <a:off x="922000" y="2550075"/>
            <a:ext cx="6866100" cy="2052300"/>
          </a:xfrm>
          <a:prstGeom prst="rect">
            <a:avLst/>
          </a:prstGeom>
        </p:spPr>
        <p:txBody>
          <a:bodyPr spcFirstLastPara="1" wrap="square" lIns="91425" tIns="91425" rIns="91425" bIns="91425" anchor="t" anchorCtr="0">
            <a:noAutofit/>
          </a:bodyPr>
          <a:lstStyle/>
          <a:p>
            <a:pPr marL="457200" lvl="0" indent="-342900" algn="l" rtl="0">
              <a:spcBef>
                <a:spcPts val="600"/>
              </a:spcBef>
              <a:spcAft>
                <a:spcPts val="0"/>
              </a:spcAft>
              <a:buClr>
                <a:srgbClr val="892A69"/>
              </a:buClr>
              <a:buSzPts val="1800"/>
              <a:buFont typeface="Raleway"/>
              <a:buChar char="●"/>
            </a:pPr>
            <a:r>
              <a:rPr lang="en">
                <a:solidFill>
                  <a:srgbClr val="892A69"/>
                </a:solidFill>
              </a:rPr>
              <a:t>Fork des Pubby Linked Data Browsers</a:t>
            </a:r>
            <a:endParaRPr>
              <a:solidFill>
                <a:srgbClr val="892A69"/>
              </a:solidFill>
            </a:endParaRPr>
          </a:p>
          <a:p>
            <a:pPr marL="457200" lvl="0" indent="-342900" algn="l" rtl="0">
              <a:spcBef>
                <a:spcPts val="0"/>
              </a:spcBef>
              <a:spcAft>
                <a:spcPts val="0"/>
              </a:spcAft>
              <a:buClr>
                <a:srgbClr val="892A69"/>
              </a:buClr>
              <a:buSzPts val="1800"/>
              <a:buFont typeface="Raleway"/>
              <a:buChar char="●"/>
            </a:pPr>
            <a:r>
              <a:rPr lang="en">
                <a:solidFill>
                  <a:srgbClr val="892A69"/>
                </a:solidFill>
              </a:rPr>
              <a:t>Frontend für Linked Data Repositories</a:t>
            </a:r>
            <a:endParaRPr>
              <a:solidFill>
                <a:srgbClr val="892A69"/>
              </a:solidFill>
            </a:endParaRPr>
          </a:p>
          <a:p>
            <a:pPr marL="457200" lvl="0" indent="-342900" algn="l" rtl="0">
              <a:spcBef>
                <a:spcPts val="0"/>
              </a:spcBef>
              <a:spcAft>
                <a:spcPts val="0"/>
              </a:spcAft>
              <a:buClr>
                <a:srgbClr val="892A69"/>
              </a:buClr>
              <a:buSzPts val="1800"/>
              <a:buChar char="●"/>
            </a:pPr>
            <a:r>
              <a:rPr lang="en">
                <a:solidFill>
                  <a:srgbClr val="892A69"/>
                </a:solidFill>
              </a:rPr>
              <a:t>erlaubt das Navigieren durch den Semantic Web Graphen</a:t>
            </a:r>
            <a:endParaRPr>
              <a:solidFill>
                <a:srgbClr val="892A69"/>
              </a:solidFill>
            </a:endParaRPr>
          </a:p>
          <a:p>
            <a:pPr marL="457200" lvl="0" indent="-342900" algn="l" rtl="0">
              <a:spcBef>
                <a:spcPts val="0"/>
              </a:spcBef>
              <a:spcAft>
                <a:spcPts val="0"/>
              </a:spcAft>
              <a:buClr>
                <a:srgbClr val="892A69"/>
              </a:buClr>
              <a:buSzPts val="1800"/>
              <a:buChar char="●"/>
            </a:pPr>
            <a:r>
              <a:rPr lang="en">
                <a:solidFill>
                  <a:srgbClr val="892A69"/>
                </a:solidFill>
              </a:rPr>
              <a:t>kann Geometrien im Semantic Web Graphen</a:t>
            </a:r>
            <a:br>
              <a:rPr lang="en">
                <a:solidFill>
                  <a:srgbClr val="892A69"/>
                </a:solidFill>
              </a:rPr>
            </a:br>
            <a:r>
              <a:rPr lang="en">
                <a:solidFill>
                  <a:srgbClr val="892A69"/>
                </a:solidFill>
              </a:rPr>
              <a:t>(WKT, GeoJSON) anzeigen</a:t>
            </a:r>
            <a:endParaRPr sz="1400">
              <a:solidFill>
                <a:srgbClr val="892A69"/>
              </a:solidFill>
            </a:endParaRPr>
          </a:p>
        </p:txBody>
      </p:sp>
      <p:sp>
        <p:nvSpPr>
          <p:cNvPr id="260" name="Google Shape;260;p3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pic>
        <p:nvPicPr>
          <p:cNvPr id="265" name="Google Shape;265;p36"/>
          <p:cNvPicPr preferRelativeResize="0"/>
          <p:nvPr/>
        </p:nvPicPr>
        <p:blipFill>
          <a:blip r:embed="rId3">
            <a:alphaModFix/>
          </a:blip>
          <a:stretch>
            <a:fillRect/>
          </a:stretch>
        </p:blipFill>
        <p:spPr>
          <a:xfrm>
            <a:off x="768100" y="619938"/>
            <a:ext cx="7607810" cy="3446428"/>
          </a:xfrm>
          <a:prstGeom prst="rect">
            <a:avLst/>
          </a:prstGeom>
          <a:noFill/>
          <a:ln>
            <a:noFill/>
          </a:ln>
          <a:effectLst>
            <a:outerShdw blurRad="57150" dist="19050" dir="5400000" algn="bl" rotWithShape="0">
              <a:srgbClr val="000000">
                <a:alpha val="50000"/>
              </a:srgbClr>
            </a:outerShdw>
          </a:effectLst>
        </p:spPr>
      </p:pic>
      <p:sp>
        <p:nvSpPr>
          <p:cNvPr id="266" name="Google Shape;266;p3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22</a:t>
            </a:fld>
            <a:endParaRPr/>
          </a:p>
        </p:txBody>
      </p:sp>
      <p:sp>
        <p:nvSpPr>
          <p:cNvPr id="267" name="Google Shape;267;p36"/>
          <p:cNvSpPr txBox="1">
            <a:spLocks noGrp="1"/>
          </p:cNvSpPr>
          <p:nvPr>
            <p:ph type="title" idx="4294967295"/>
          </p:nvPr>
        </p:nvSpPr>
        <p:spPr>
          <a:xfrm>
            <a:off x="1303800" y="4182525"/>
            <a:ext cx="6536400" cy="518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a:solidFill>
                  <a:srgbClr val="892A69"/>
                </a:solidFill>
              </a:rPr>
              <a:t>Semantic Uplift Ergebnis eines Limes-Teils</a:t>
            </a:r>
            <a:endParaRPr sz="2000">
              <a:solidFill>
                <a:srgbClr val="892A69"/>
              </a:solidFill>
            </a:endParaRPr>
          </a:p>
        </p:txBody>
      </p:sp>
      <p:sp>
        <p:nvSpPr>
          <p:cNvPr id="268" name="Google Shape;268;p36"/>
          <p:cNvSpPr txBox="1"/>
          <p:nvPr/>
        </p:nvSpPr>
        <p:spPr>
          <a:xfrm>
            <a:off x="5095450" y="624525"/>
            <a:ext cx="2595000" cy="2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u="sng">
                <a:solidFill>
                  <a:srgbClr val="C94FA0"/>
                </a:solidFill>
                <a:latin typeface="Roboto"/>
                <a:ea typeface="Roboto"/>
                <a:cs typeface="Roboto"/>
                <a:sym typeface="Roboto"/>
                <a:hlinkClick r:id="rId4"/>
              </a:rPr>
              <a:t>http://lod.squirrel.link/data/limes/limes_7</a:t>
            </a:r>
            <a:endParaRPr sz="1000">
              <a:solidFill>
                <a:srgbClr val="C94FA0"/>
              </a:solidFill>
              <a:latin typeface="Roboto"/>
              <a:ea typeface="Roboto"/>
              <a:cs typeface="Roboto"/>
              <a:sym typeface="Roboto"/>
            </a:endParaRPr>
          </a:p>
        </p:txBody>
      </p:sp>
      <p:sp>
        <p:nvSpPr>
          <p:cNvPr id="269" name="Google Shape;269;p36"/>
          <p:cNvSpPr/>
          <p:nvPr/>
        </p:nvSpPr>
        <p:spPr>
          <a:xfrm>
            <a:off x="3046925" y="3449625"/>
            <a:ext cx="819900" cy="272700"/>
          </a:xfrm>
          <a:prstGeom prst="rect">
            <a:avLst/>
          </a:prstGeom>
          <a:noFill/>
          <a:ln w="28575" cap="flat" cmpd="sng">
            <a:solidFill>
              <a:srgbClr val="C94FA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23</a:t>
            </a:fld>
            <a:endParaRPr/>
          </a:p>
        </p:txBody>
      </p:sp>
      <p:sp>
        <p:nvSpPr>
          <p:cNvPr id="275" name="Google Shape;275;p37"/>
          <p:cNvSpPr txBox="1"/>
          <p:nvPr/>
        </p:nvSpPr>
        <p:spPr>
          <a:xfrm>
            <a:off x="5673425" y="1472900"/>
            <a:ext cx="2470500" cy="52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Raleway Light"/>
                <a:ea typeface="Raleway Light"/>
                <a:cs typeface="Raleway Light"/>
                <a:sym typeface="Raleway Light"/>
              </a:rPr>
              <a:t>Screenshot query fenster</a:t>
            </a:r>
            <a:endParaRPr>
              <a:latin typeface="Raleway Light"/>
              <a:ea typeface="Raleway Light"/>
              <a:cs typeface="Raleway Light"/>
              <a:sym typeface="Raleway Light"/>
            </a:endParaRPr>
          </a:p>
        </p:txBody>
      </p:sp>
      <p:pic>
        <p:nvPicPr>
          <p:cNvPr id="276" name="Google Shape;276;p37"/>
          <p:cNvPicPr preferRelativeResize="0"/>
          <p:nvPr/>
        </p:nvPicPr>
        <p:blipFill>
          <a:blip r:embed="rId3">
            <a:alphaModFix/>
          </a:blip>
          <a:stretch>
            <a:fillRect/>
          </a:stretch>
        </p:blipFill>
        <p:spPr>
          <a:xfrm>
            <a:off x="4338200" y="672954"/>
            <a:ext cx="4266201" cy="2694646"/>
          </a:xfrm>
          <a:prstGeom prst="rect">
            <a:avLst/>
          </a:prstGeom>
          <a:noFill/>
          <a:ln>
            <a:noFill/>
          </a:ln>
        </p:spPr>
      </p:pic>
      <p:pic>
        <p:nvPicPr>
          <p:cNvPr id="277" name="Google Shape;277;p37"/>
          <p:cNvPicPr preferRelativeResize="0"/>
          <p:nvPr/>
        </p:nvPicPr>
        <p:blipFill>
          <a:blip r:embed="rId4">
            <a:alphaModFix/>
          </a:blip>
          <a:stretch>
            <a:fillRect/>
          </a:stretch>
        </p:blipFill>
        <p:spPr>
          <a:xfrm>
            <a:off x="2664518" y="459050"/>
            <a:ext cx="5939881" cy="3575251"/>
          </a:xfrm>
          <a:prstGeom prst="rect">
            <a:avLst/>
          </a:prstGeom>
          <a:noFill/>
          <a:ln>
            <a:noFill/>
          </a:ln>
          <a:effectLst>
            <a:outerShdw blurRad="57150" dist="19050" dir="5400000" algn="bl" rotWithShape="0">
              <a:srgbClr val="000000">
                <a:alpha val="50000"/>
              </a:srgbClr>
            </a:outerShdw>
          </a:effectLst>
        </p:spPr>
      </p:pic>
      <p:sp>
        <p:nvSpPr>
          <p:cNvPr id="278" name="Google Shape;278;p37"/>
          <p:cNvSpPr txBox="1"/>
          <p:nvPr/>
        </p:nvSpPr>
        <p:spPr>
          <a:xfrm>
            <a:off x="516600" y="4007050"/>
            <a:ext cx="8474100" cy="36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000">
                <a:solidFill>
                  <a:srgbClr val="892A69"/>
                </a:solidFill>
                <a:latin typeface="Raleway ExtraBold"/>
                <a:ea typeface="Raleway ExtraBold"/>
                <a:cs typeface="Raleway ExtraBold"/>
                <a:sym typeface="Raleway ExtraBold"/>
              </a:rPr>
              <a:t>Triple Store Konfiguration und Querying</a:t>
            </a:r>
            <a:br>
              <a:rPr lang="en" sz="2000">
                <a:solidFill>
                  <a:srgbClr val="892A69"/>
                </a:solidFill>
                <a:latin typeface="Raleway ExtraBold"/>
                <a:ea typeface="Raleway ExtraBold"/>
                <a:cs typeface="Raleway ExtraBold"/>
                <a:sym typeface="Raleway ExtraBold"/>
              </a:rPr>
            </a:br>
            <a:r>
              <a:rPr lang="en" sz="2000">
                <a:solidFill>
                  <a:srgbClr val="892A69"/>
                </a:solidFill>
                <a:latin typeface="Raleway ExtraBold"/>
                <a:ea typeface="Raleway ExtraBold"/>
                <a:cs typeface="Raleway ExtraBold"/>
                <a:sym typeface="Raleway ExtraBold"/>
              </a:rPr>
              <a:t>des Limes Layers mit dem SPARQLing Unicorn QGIS Plugin</a:t>
            </a:r>
            <a:endParaRPr>
              <a:latin typeface="Raleway Light"/>
              <a:ea typeface="Raleway Light"/>
              <a:cs typeface="Raleway Light"/>
              <a:sym typeface="Raleway Light"/>
            </a:endParaRPr>
          </a:p>
        </p:txBody>
      </p:sp>
      <p:pic>
        <p:nvPicPr>
          <p:cNvPr id="279" name="Google Shape;279;p37"/>
          <p:cNvPicPr preferRelativeResize="0"/>
          <p:nvPr/>
        </p:nvPicPr>
        <p:blipFill>
          <a:blip r:embed="rId5">
            <a:alphaModFix/>
          </a:blip>
          <a:stretch>
            <a:fillRect/>
          </a:stretch>
        </p:blipFill>
        <p:spPr>
          <a:xfrm>
            <a:off x="516600" y="535250"/>
            <a:ext cx="3239549" cy="2455050"/>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3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5E2028"/>
                </a:solidFill>
              </a:rPr>
              <a:t>24</a:t>
            </a:fld>
            <a:endParaRPr>
              <a:solidFill>
                <a:srgbClr val="5E2028"/>
              </a:solidFill>
            </a:endParaRPr>
          </a:p>
        </p:txBody>
      </p:sp>
      <p:sp>
        <p:nvSpPr>
          <p:cNvPr id="285" name="Google Shape;285;p38"/>
          <p:cNvSpPr txBox="1">
            <a:spLocks noGrp="1"/>
          </p:cNvSpPr>
          <p:nvPr>
            <p:ph type="title" idx="4294967295"/>
          </p:nvPr>
        </p:nvSpPr>
        <p:spPr>
          <a:xfrm>
            <a:off x="1625850" y="1287750"/>
            <a:ext cx="5892300" cy="2568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a:solidFill>
                  <a:srgbClr val="FFFFFF"/>
                </a:solidFill>
                <a:latin typeface="Raleway Black"/>
                <a:ea typeface="Raleway Black"/>
                <a:cs typeface="Raleway Black"/>
                <a:sym typeface="Raleway Black"/>
              </a:rPr>
              <a:t>GeoSPARQL Query Capabilities</a:t>
            </a:r>
            <a:endParaRPr sz="3600">
              <a:solidFill>
                <a:srgbClr val="FFFFFF"/>
              </a:solidFill>
              <a:latin typeface="Raleway Black"/>
              <a:ea typeface="Raleway Black"/>
              <a:cs typeface="Raleway Black"/>
              <a:sym typeface="Raleway Black"/>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3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5E2028"/>
                </a:solidFill>
              </a:rPr>
              <a:t>25</a:t>
            </a:fld>
            <a:endParaRPr>
              <a:solidFill>
                <a:srgbClr val="5E2028"/>
              </a:solidFill>
            </a:endParaRPr>
          </a:p>
        </p:txBody>
      </p:sp>
      <p:sp>
        <p:nvSpPr>
          <p:cNvPr id="291" name="Google Shape;291;p39"/>
          <p:cNvSpPr txBox="1">
            <a:spLocks noGrp="1"/>
          </p:cNvSpPr>
          <p:nvPr>
            <p:ph type="title" idx="4294967295"/>
          </p:nvPr>
        </p:nvSpPr>
        <p:spPr>
          <a:xfrm>
            <a:off x="611100" y="387450"/>
            <a:ext cx="7921800" cy="4512600"/>
          </a:xfrm>
          <a:prstGeom prst="rect">
            <a:avLst/>
          </a:prstGeom>
        </p:spPr>
        <p:txBody>
          <a:bodyPr spcFirstLastPara="1" wrap="square" lIns="91425" tIns="91425" rIns="91425" bIns="91425" anchor="ctr" anchorCtr="0">
            <a:noAutofit/>
          </a:bodyPr>
          <a:lstStyle/>
          <a:p>
            <a:pPr marL="0" lvl="0" indent="0" algn="ctr" rtl="0">
              <a:spcBef>
                <a:spcPts val="600"/>
              </a:spcBef>
              <a:spcAft>
                <a:spcPts val="0"/>
              </a:spcAft>
              <a:buNone/>
            </a:pPr>
            <a:r>
              <a:rPr lang="en" sz="2400" b="1">
                <a:solidFill>
                  <a:srgbClr val="FFFFFF"/>
                </a:solidFill>
                <a:latin typeface="Raleway"/>
                <a:ea typeface="Raleway"/>
                <a:cs typeface="Raleway"/>
                <a:sym typeface="Raleway"/>
              </a:rPr>
              <a:t>Ich habe ein Geodaten-Set als Linked Data</a:t>
            </a:r>
            <a:br>
              <a:rPr lang="en" sz="2400" b="1">
                <a:solidFill>
                  <a:srgbClr val="FFFFFF"/>
                </a:solidFill>
                <a:latin typeface="Raleway"/>
                <a:ea typeface="Raleway"/>
                <a:cs typeface="Raleway"/>
                <a:sym typeface="Raleway"/>
              </a:rPr>
            </a:br>
            <a:r>
              <a:rPr lang="en" sz="2400" b="1">
                <a:solidFill>
                  <a:srgbClr val="FFFFFF"/>
                </a:solidFill>
                <a:latin typeface="Raleway"/>
                <a:ea typeface="Raleway"/>
                <a:cs typeface="Raleway"/>
                <a:sym typeface="Raleway"/>
              </a:rPr>
              <a:t>publiziert und möchte es nun</a:t>
            </a:r>
            <a:br>
              <a:rPr lang="en" sz="2400" b="1">
                <a:solidFill>
                  <a:srgbClr val="FFFFFF"/>
                </a:solidFill>
                <a:latin typeface="Raleway"/>
                <a:ea typeface="Raleway"/>
                <a:cs typeface="Raleway"/>
                <a:sym typeface="Raleway"/>
              </a:rPr>
            </a:br>
            <a:r>
              <a:rPr lang="en" sz="2400" b="1">
                <a:solidFill>
                  <a:srgbClr val="FFFFFF"/>
                </a:solidFill>
                <a:latin typeface="Raleway"/>
                <a:ea typeface="Raleway"/>
                <a:cs typeface="Raleway"/>
                <a:sym typeface="Raleway"/>
              </a:rPr>
              <a:t>wie mit PostGIS anfragen können</a:t>
            </a:r>
            <a:endParaRPr sz="2400" b="1">
              <a:solidFill>
                <a:srgbClr val="FFFFFF"/>
              </a:solidFill>
              <a:latin typeface="Raleway"/>
              <a:ea typeface="Raleway"/>
              <a:cs typeface="Raleway"/>
              <a:sym typeface="Raleway"/>
            </a:endParaRPr>
          </a:p>
          <a:p>
            <a:pPr marL="457200" lvl="0" indent="-349250" algn="ctr" rtl="0">
              <a:spcBef>
                <a:spcPts val="600"/>
              </a:spcBef>
              <a:spcAft>
                <a:spcPts val="0"/>
              </a:spcAft>
              <a:buClr>
                <a:srgbClr val="FFFFFF"/>
              </a:buClr>
              <a:buSzPts val="1900"/>
              <a:buFont typeface="Raleway Light"/>
              <a:buChar char="●"/>
            </a:pPr>
            <a:r>
              <a:rPr lang="en" sz="1900">
                <a:solidFill>
                  <a:srgbClr val="FFFFFF"/>
                </a:solidFill>
                <a:latin typeface="Raleway Light"/>
                <a:ea typeface="Raleway Light"/>
                <a:cs typeface="Raleway Light"/>
                <a:sym typeface="Raleway Light"/>
              </a:rPr>
              <a:t>Kann ich in (Geo)SPARQL alle Anfragen stellen,</a:t>
            </a:r>
            <a:br>
              <a:rPr lang="en" sz="1900">
                <a:solidFill>
                  <a:srgbClr val="FFFFFF"/>
                </a:solidFill>
                <a:latin typeface="Raleway Light"/>
                <a:ea typeface="Raleway Light"/>
                <a:cs typeface="Raleway Light"/>
                <a:sym typeface="Raleway Light"/>
              </a:rPr>
            </a:br>
            <a:r>
              <a:rPr lang="en" sz="1900">
                <a:solidFill>
                  <a:srgbClr val="FFFFFF"/>
                </a:solidFill>
                <a:latin typeface="Raleway Light"/>
                <a:ea typeface="Raleway Light"/>
                <a:cs typeface="Raleway Light"/>
                <a:sym typeface="Raleway Light"/>
              </a:rPr>
              <a:t>die ich auch in PostGIS stellen könnte?</a:t>
            </a:r>
            <a:endParaRPr sz="1900">
              <a:solidFill>
                <a:srgbClr val="FFFFFF"/>
              </a:solidFill>
              <a:latin typeface="Raleway Light"/>
              <a:ea typeface="Raleway Light"/>
              <a:cs typeface="Raleway Light"/>
              <a:sym typeface="Raleway Light"/>
            </a:endParaRPr>
          </a:p>
          <a:p>
            <a:pPr marL="457200" lvl="0" indent="-355600" algn="ctr" rtl="0">
              <a:spcBef>
                <a:spcPts val="0"/>
              </a:spcBef>
              <a:spcAft>
                <a:spcPts val="0"/>
              </a:spcAft>
              <a:buClr>
                <a:schemeClr val="lt1"/>
              </a:buClr>
              <a:buSzPts val="2000"/>
              <a:buFont typeface="Raleway Light"/>
              <a:buChar char="●"/>
            </a:pPr>
            <a:r>
              <a:rPr lang="en" sz="2000">
                <a:solidFill>
                  <a:schemeClr val="lt1"/>
                </a:solidFill>
                <a:latin typeface="Raleway Light"/>
                <a:ea typeface="Raleway Light"/>
                <a:cs typeface="Raleway Light"/>
                <a:sym typeface="Raleway Light"/>
              </a:rPr>
              <a:t>GeoSPARQL bietet Abbildungen von</a:t>
            </a:r>
            <a:br>
              <a:rPr lang="en" sz="2000">
                <a:solidFill>
                  <a:schemeClr val="lt1"/>
                </a:solidFill>
                <a:latin typeface="Raleway Light"/>
                <a:ea typeface="Raleway Light"/>
                <a:cs typeface="Raleway Light"/>
                <a:sym typeface="Raleway Light"/>
              </a:rPr>
            </a:br>
            <a:r>
              <a:rPr lang="en" sz="2000">
                <a:solidFill>
                  <a:schemeClr val="lt1"/>
                </a:solidFill>
                <a:latin typeface="Raleway Light"/>
                <a:ea typeface="Raleway Light"/>
                <a:cs typeface="Raleway Light"/>
                <a:sym typeface="Raleway Light"/>
              </a:rPr>
              <a:t>Beziehungen zwischen Geometrien aber</a:t>
            </a:r>
            <a:endParaRPr sz="2000">
              <a:solidFill>
                <a:schemeClr val="lt1"/>
              </a:solidFill>
              <a:latin typeface="Raleway Light"/>
              <a:ea typeface="Raleway Light"/>
              <a:cs typeface="Raleway Light"/>
              <a:sym typeface="Raleway Light"/>
            </a:endParaRPr>
          </a:p>
          <a:p>
            <a:pPr marL="914400" lvl="1" indent="-355600" algn="ctr" rtl="0">
              <a:spcBef>
                <a:spcPts val="0"/>
              </a:spcBef>
              <a:spcAft>
                <a:spcPts val="0"/>
              </a:spcAft>
              <a:buClr>
                <a:schemeClr val="lt1"/>
              </a:buClr>
              <a:buSzPts val="2000"/>
              <a:buFont typeface="Raleway Light"/>
              <a:buChar char="○"/>
            </a:pPr>
            <a:r>
              <a:rPr lang="en" sz="2000">
                <a:solidFill>
                  <a:schemeClr val="lt1"/>
                </a:solidFill>
                <a:latin typeface="Raleway Light"/>
                <a:ea typeface="Raleway Light"/>
                <a:cs typeface="Raleway Light"/>
                <a:sym typeface="Raleway Light"/>
              </a:rPr>
              <a:t>keine Geometriekonstruktoren</a:t>
            </a:r>
            <a:endParaRPr sz="2000">
              <a:solidFill>
                <a:schemeClr val="lt1"/>
              </a:solidFill>
              <a:latin typeface="Raleway Light"/>
              <a:ea typeface="Raleway Light"/>
              <a:cs typeface="Raleway Light"/>
              <a:sym typeface="Raleway Light"/>
            </a:endParaRPr>
          </a:p>
          <a:p>
            <a:pPr marL="914400" lvl="1" indent="-355600" algn="ctr" rtl="0">
              <a:spcBef>
                <a:spcPts val="0"/>
              </a:spcBef>
              <a:spcAft>
                <a:spcPts val="0"/>
              </a:spcAft>
              <a:buClr>
                <a:schemeClr val="lt1"/>
              </a:buClr>
              <a:buSzPts val="2000"/>
              <a:buFont typeface="Raleway Light"/>
              <a:buChar char="○"/>
            </a:pPr>
            <a:r>
              <a:rPr lang="en" sz="2000">
                <a:solidFill>
                  <a:schemeClr val="lt1"/>
                </a:solidFill>
                <a:latin typeface="Raleway Light"/>
                <a:ea typeface="Raleway Light"/>
                <a:cs typeface="Raleway Light"/>
                <a:sym typeface="Raleway Light"/>
              </a:rPr>
              <a:t>keinen Rasterdatensupport</a:t>
            </a:r>
            <a:endParaRPr sz="2000">
              <a:solidFill>
                <a:schemeClr val="lt1"/>
              </a:solidFill>
              <a:latin typeface="Raleway Light"/>
              <a:ea typeface="Raleway Light"/>
              <a:cs typeface="Raleway Light"/>
              <a:sym typeface="Raleway Light"/>
            </a:endParaRPr>
          </a:p>
          <a:p>
            <a:pPr marL="914400" lvl="1" indent="-355600" algn="ctr" rtl="0">
              <a:spcBef>
                <a:spcPts val="0"/>
              </a:spcBef>
              <a:spcAft>
                <a:spcPts val="0"/>
              </a:spcAft>
              <a:buClr>
                <a:schemeClr val="lt1"/>
              </a:buClr>
              <a:buSzPts val="2000"/>
              <a:buFont typeface="Raleway Light"/>
              <a:buChar char="○"/>
            </a:pPr>
            <a:r>
              <a:rPr lang="en" sz="2000">
                <a:solidFill>
                  <a:schemeClr val="lt1"/>
                </a:solidFill>
                <a:latin typeface="Raleway Light"/>
                <a:ea typeface="Raleway Light"/>
                <a:cs typeface="Raleway Light"/>
                <a:sym typeface="Raleway Light"/>
              </a:rPr>
              <a:t>keine Geometriemanipulationen</a:t>
            </a:r>
            <a:endParaRPr sz="2000">
              <a:solidFill>
                <a:schemeClr val="lt1"/>
              </a:solidFill>
              <a:latin typeface="Raleway Light"/>
              <a:ea typeface="Raleway Light"/>
              <a:cs typeface="Raleway Light"/>
              <a:sym typeface="Raleway Light"/>
            </a:endParaRPr>
          </a:p>
          <a:p>
            <a:pPr marL="0" lvl="0" indent="0" algn="ctr" rtl="0">
              <a:spcBef>
                <a:spcPts val="600"/>
              </a:spcBef>
              <a:spcAft>
                <a:spcPts val="0"/>
              </a:spcAft>
              <a:buNone/>
            </a:pPr>
            <a:r>
              <a:rPr lang="en" sz="2000" b="1">
                <a:solidFill>
                  <a:schemeClr val="lt1"/>
                </a:solidFill>
                <a:latin typeface="Raleway"/>
                <a:ea typeface="Raleway"/>
                <a:cs typeface="Raleway"/>
                <a:sym typeface="Raleway"/>
              </a:rPr>
              <a:t>⇒ Die Lösung: rdf4j-postgis</a:t>
            </a:r>
            <a:endParaRPr sz="2400">
              <a:solidFill>
                <a:srgbClr val="FFFFFF"/>
              </a:solidFill>
              <a:latin typeface="Raleway Light"/>
              <a:ea typeface="Raleway Light"/>
              <a:cs typeface="Raleway Light"/>
              <a:sym typeface="Raleway Light"/>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26</a:t>
            </a:fld>
            <a:endParaRPr/>
          </a:p>
        </p:txBody>
      </p:sp>
      <p:sp>
        <p:nvSpPr>
          <p:cNvPr id="297" name="Google Shape;297;p40"/>
          <p:cNvSpPr txBox="1">
            <a:spLocks noGrp="1"/>
          </p:cNvSpPr>
          <p:nvPr>
            <p:ph type="body" idx="4294967295"/>
          </p:nvPr>
        </p:nvSpPr>
        <p:spPr>
          <a:xfrm>
            <a:off x="813875" y="1034925"/>
            <a:ext cx="7780500" cy="387000"/>
          </a:xfrm>
          <a:prstGeom prst="rect">
            <a:avLst/>
          </a:prstGeom>
        </p:spPr>
        <p:txBody>
          <a:bodyPr spcFirstLastPara="1" wrap="square" lIns="91425" tIns="91425" rIns="91425" bIns="91425" anchor="ctr" anchorCtr="0">
            <a:noAutofit/>
          </a:bodyPr>
          <a:lstStyle/>
          <a:p>
            <a:pPr marL="0" lvl="0" indent="0" algn="l" rtl="0">
              <a:spcBef>
                <a:spcPts val="600"/>
              </a:spcBef>
              <a:spcAft>
                <a:spcPts val="0"/>
              </a:spcAft>
              <a:buNone/>
            </a:pPr>
            <a:r>
              <a:rPr lang="en" sz="1600" b="1">
                <a:solidFill>
                  <a:srgbClr val="892A69"/>
                </a:solidFill>
                <a:latin typeface="Raleway"/>
                <a:ea typeface="Raleway"/>
                <a:cs typeface="Raleway"/>
                <a:sym typeface="Raleway"/>
              </a:rPr>
              <a:t>Beispiel Handelswegenetz</a:t>
            </a:r>
            <a:r>
              <a:rPr lang="en" sz="1600">
                <a:solidFill>
                  <a:srgbClr val="892A69"/>
                </a:solidFill>
              </a:rPr>
              <a:t>: Einzugsgebiet und Handelstrends</a:t>
            </a:r>
            <a:endParaRPr sz="1600" b="1">
              <a:solidFill>
                <a:srgbClr val="892A69"/>
              </a:solidFill>
              <a:latin typeface="Raleway"/>
              <a:ea typeface="Raleway"/>
              <a:cs typeface="Raleway"/>
              <a:sym typeface="Raleway"/>
            </a:endParaRPr>
          </a:p>
        </p:txBody>
      </p:sp>
      <p:sp>
        <p:nvSpPr>
          <p:cNvPr id="298" name="Google Shape;298;p40"/>
          <p:cNvSpPr txBox="1">
            <a:spLocks noGrp="1"/>
          </p:cNvSpPr>
          <p:nvPr>
            <p:ph type="title" idx="4294967295"/>
          </p:nvPr>
        </p:nvSpPr>
        <p:spPr>
          <a:xfrm>
            <a:off x="617200" y="321600"/>
            <a:ext cx="6866100" cy="817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800">
                <a:solidFill>
                  <a:srgbClr val="892A69"/>
                </a:solidFill>
              </a:rPr>
              <a:t>Erweitertes GeoSPARQL: rdf4j-postgis</a:t>
            </a:r>
            <a:endParaRPr sz="2800">
              <a:solidFill>
                <a:srgbClr val="892A69"/>
              </a:solidFill>
            </a:endParaRPr>
          </a:p>
          <a:p>
            <a:pPr marL="0" lvl="0" indent="0" algn="l" rtl="0">
              <a:spcBef>
                <a:spcPts val="0"/>
              </a:spcBef>
              <a:spcAft>
                <a:spcPts val="0"/>
              </a:spcAft>
              <a:buNone/>
            </a:pPr>
            <a:r>
              <a:rPr lang="en" sz="1400">
                <a:solidFill>
                  <a:srgbClr val="892A69"/>
                </a:solidFill>
              </a:rPr>
              <a:t>rdf4j-postgis erweitert GeoSPARQL um ca. 250 GIS Funktionen aus POSTGIS</a:t>
            </a:r>
            <a:endParaRPr sz="2800">
              <a:solidFill>
                <a:srgbClr val="892A69"/>
              </a:solidFill>
            </a:endParaRPr>
          </a:p>
        </p:txBody>
      </p:sp>
      <p:pic>
        <p:nvPicPr>
          <p:cNvPr id="299" name="Google Shape;299;p40"/>
          <p:cNvPicPr preferRelativeResize="0"/>
          <p:nvPr/>
        </p:nvPicPr>
        <p:blipFill>
          <a:blip r:embed="rId3">
            <a:alphaModFix/>
          </a:blip>
          <a:stretch>
            <a:fillRect/>
          </a:stretch>
        </p:blipFill>
        <p:spPr>
          <a:xfrm>
            <a:off x="648312" y="1537950"/>
            <a:ext cx="2445176" cy="2540750"/>
          </a:xfrm>
          <a:prstGeom prst="rect">
            <a:avLst/>
          </a:prstGeom>
          <a:noFill/>
          <a:ln>
            <a:noFill/>
          </a:ln>
          <a:effectLst>
            <a:outerShdw blurRad="57150" dist="19050" dir="5400000" algn="bl" rotWithShape="0">
              <a:srgbClr val="000000">
                <a:alpha val="50000"/>
              </a:srgbClr>
            </a:outerShdw>
          </a:effectLst>
        </p:spPr>
      </p:pic>
      <p:pic>
        <p:nvPicPr>
          <p:cNvPr id="300" name="Google Shape;300;p40"/>
          <p:cNvPicPr preferRelativeResize="0"/>
          <p:nvPr/>
        </p:nvPicPr>
        <p:blipFill>
          <a:blip r:embed="rId4">
            <a:alphaModFix/>
          </a:blip>
          <a:stretch>
            <a:fillRect/>
          </a:stretch>
        </p:blipFill>
        <p:spPr>
          <a:xfrm>
            <a:off x="6476508" y="1461750"/>
            <a:ext cx="2164895" cy="2728175"/>
          </a:xfrm>
          <a:prstGeom prst="rect">
            <a:avLst/>
          </a:prstGeom>
          <a:noFill/>
          <a:ln>
            <a:noFill/>
          </a:ln>
          <a:effectLst>
            <a:outerShdw blurRad="57150" dist="19050" dir="5400000" algn="bl" rotWithShape="0">
              <a:srgbClr val="000000">
                <a:alpha val="50000"/>
              </a:srgbClr>
            </a:outerShdw>
          </a:effectLst>
        </p:spPr>
      </p:pic>
      <p:sp>
        <p:nvSpPr>
          <p:cNvPr id="301" name="Google Shape;301;p40"/>
          <p:cNvSpPr txBox="1">
            <a:spLocks noGrp="1"/>
          </p:cNvSpPr>
          <p:nvPr>
            <p:ph type="title" idx="4294967295"/>
          </p:nvPr>
        </p:nvSpPr>
        <p:spPr>
          <a:xfrm>
            <a:off x="573550" y="4189950"/>
            <a:ext cx="3234600" cy="465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000" dirty="0">
                <a:solidFill>
                  <a:srgbClr val="892A69"/>
                </a:solidFill>
              </a:rPr>
              <a:t>Query 1: Simplication (</a:t>
            </a:r>
            <a:r>
              <a:rPr lang="en" sz="1000" dirty="0" smtClean="0">
                <a:solidFill>
                  <a:srgbClr val="892A69"/>
                </a:solidFill>
              </a:rPr>
              <a:t>ST_Simplify),</a:t>
            </a:r>
            <a:br>
              <a:rPr lang="en" sz="1000" dirty="0" smtClean="0">
                <a:solidFill>
                  <a:srgbClr val="892A69"/>
                </a:solidFill>
              </a:rPr>
            </a:br>
            <a:r>
              <a:rPr lang="en" sz="1000" dirty="0" smtClean="0">
                <a:solidFill>
                  <a:srgbClr val="892A69"/>
                </a:solidFill>
              </a:rPr>
              <a:t>um </a:t>
            </a:r>
            <a:r>
              <a:rPr lang="en" sz="1000" dirty="0">
                <a:solidFill>
                  <a:srgbClr val="892A69"/>
                </a:solidFill>
              </a:rPr>
              <a:t>Orte zwischen denen </a:t>
            </a:r>
            <a:r>
              <a:rPr lang="en" sz="1000" dirty="0" smtClean="0">
                <a:solidFill>
                  <a:srgbClr val="892A69"/>
                </a:solidFill>
              </a:rPr>
              <a:t>gehandelt</a:t>
            </a:r>
            <a:br>
              <a:rPr lang="en" sz="1000" dirty="0" smtClean="0">
                <a:solidFill>
                  <a:srgbClr val="892A69"/>
                </a:solidFill>
              </a:rPr>
            </a:br>
            <a:r>
              <a:rPr lang="en" sz="1000" dirty="0" smtClean="0">
                <a:solidFill>
                  <a:srgbClr val="892A69"/>
                </a:solidFill>
              </a:rPr>
              <a:t>wurde </a:t>
            </a:r>
            <a:r>
              <a:rPr lang="en" sz="1000" dirty="0">
                <a:solidFill>
                  <a:srgbClr val="892A69"/>
                </a:solidFill>
              </a:rPr>
              <a:t>herauszustellen</a:t>
            </a:r>
            <a:endParaRPr sz="1000" dirty="0">
              <a:solidFill>
                <a:srgbClr val="892A69"/>
              </a:solidFill>
            </a:endParaRPr>
          </a:p>
        </p:txBody>
      </p:sp>
      <p:sp>
        <p:nvSpPr>
          <p:cNvPr id="302" name="Google Shape;302;p40"/>
          <p:cNvSpPr txBox="1">
            <a:spLocks noGrp="1"/>
          </p:cNvSpPr>
          <p:nvPr>
            <p:ph type="title" idx="4294967295"/>
          </p:nvPr>
        </p:nvSpPr>
        <p:spPr>
          <a:xfrm>
            <a:off x="3347864" y="4135300"/>
            <a:ext cx="5293536" cy="63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sz="1000" dirty="0">
                <a:solidFill>
                  <a:srgbClr val="892A69"/>
                </a:solidFill>
              </a:rPr>
              <a:t>Query 2: ST_BoundingBox und ST_Area und ST_C0llection um die Fläche,</a:t>
            </a:r>
            <a:br>
              <a:rPr lang="en" sz="1000" dirty="0">
                <a:solidFill>
                  <a:srgbClr val="892A69"/>
                </a:solidFill>
              </a:rPr>
            </a:br>
            <a:r>
              <a:rPr lang="en" sz="1000" dirty="0">
                <a:solidFill>
                  <a:srgbClr val="892A69"/>
                </a:solidFill>
              </a:rPr>
              <a:t>sowie die Flächengeometrie des Einzugsgebietes des Handelswege zu ermitteln</a:t>
            </a:r>
            <a:endParaRPr sz="1000" dirty="0">
              <a:solidFill>
                <a:srgbClr val="892A69"/>
              </a:solidFill>
            </a:endParaRPr>
          </a:p>
        </p:txBody>
      </p:sp>
      <p:sp>
        <p:nvSpPr>
          <p:cNvPr id="303" name="Google Shape;303;p40"/>
          <p:cNvSpPr txBox="1"/>
          <p:nvPr/>
        </p:nvSpPr>
        <p:spPr>
          <a:xfrm>
            <a:off x="3129900" y="1842750"/>
            <a:ext cx="3310200" cy="145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Roboto"/>
                <a:ea typeface="Roboto"/>
                <a:cs typeface="Roboto"/>
                <a:sym typeface="Roboto"/>
              </a:rPr>
              <a:t>SELECT ?simplified_geom ?the_geom WHERE {</a:t>
            </a:r>
            <a:endParaRPr sz="1200" b="1">
              <a:latin typeface="Roboto"/>
              <a:ea typeface="Roboto"/>
              <a:cs typeface="Roboto"/>
              <a:sym typeface="Roboto"/>
            </a:endParaRPr>
          </a:p>
          <a:p>
            <a:pPr marL="0" lvl="0" indent="0" algn="l" rtl="0">
              <a:spcBef>
                <a:spcPts val="0"/>
              </a:spcBef>
              <a:spcAft>
                <a:spcPts val="0"/>
              </a:spcAft>
              <a:buNone/>
            </a:pPr>
            <a:r>
              <a:rPr lang="en" sz="1200" b="1">
                <a:latin typeface="Roboto"/>
                <a:ea typeface="Roboto"/>
                <a:cs typeface="Roboto"/>
                <a:sym typeface="Roboto"/>
              </a:rPr>
              <a:t> ?geom geo:asWKT ?the_geom .</a:t>
            </a:r>
            <a:endParaRPr sz="1200" b="1">
              <a:latin typeface="Roboto"/>
              <a:ea typeface="Roboto"/>
              <a:cs typeface="Roboto"/>
              <a:sym typeface="Roboto"/>
            </a:endParaRPr>
          </a:p>
          <a:p>
            <a:pPr marL="0" lvl="0" indent="0" algn="l" rtl="0">
              <a:spcBef>
                <a:spcPts val="0"/>
              </a:spcBef>
              <a:spcAft>
                <a:spcPts val="0"/>
              </a:spcAft>
              <a:buNone/>
            </a:pPr>
            <a:r>
              <a:rPr lang="en" sz="1200" b="1">
                <a:latin typeface="Roboto"/>
                <a:ea typeface="Roboto"/>
                <a:cs typeface="Roboto"/>
                <a:sym typeface="Roboto"/>
              </a:rPr>
              <a:t>BIND(</a:t>
            </a:r>
            <a:endParaRPr sz="1200" b="1">
              <a:latin typeface="Roboto"/>
              <a:ea typeface="Roboto"/>
              <a:cs typeface="Roboto"/>
              <a:sym typeface="Roboto"/>
            </a:endParaRPr>
          </a:p>
          <a:p>
            <a:pPr marL="0" lvl="0" indent="0" algn="l" rtl="0">
              <a:spcBef>
                <a:spcPts val="0"/>
              </a:spcBef>
              <a:spcAft>
                <a:spcPts val="0"/>
              </a:spcAft>
              <a:buNone/>
            </a:pPr>
            <a:r>
              <a:rPr lang="en" sz="1200" b="1">
                <a:latin typeface="Roboto"/>
                <a:ea typeface="Roboto"/>
                <a:cs typeface="Roboto"/>
                <a:sym typeface="Roboto"/>
              </a:rPr>
              <a:t>geo:ST_Simplify(?the_geom,30,true) AS ?simplified_geom) </a:t>
            </a:r>
            <a:endParaRPr sz="1200" b="1">
              <a:latin typeface="Roboto"/>
              <a:ea typeface="Roboto"/>
              <a:cs typeface="Roboto"/>
              <a:sym typeface="Roboto"/>
            </a:endParaRPr>
          </a:p>
          <a:p>
            <a:pPr marL="0" lvl="0" indent="0" algn="l" rtl="0">
              <a:spcBef>
                <a:spcPts val="0"/>
              </a:spcBef>
              <a:spcAft>
                <a:spcPts val="0"/>
              </a:spcAft>
              <a:buNone/>
            </a:pPr>
            <a:r>
              <a:rPr lang="en" sz="1200" b="1">
                <a:latin typeface="Roboto"/>
                <a:ea typeface="Roboto"/>
                <a:cs typeface="Roboto"/>
                <a:sym typeface="Roboto"/>
              </a:rPr>
              <a:t>}</a:t>
            </a:r>
            <a:endParaRPr sz="1200" b="1">
              <a:latin typeface="Roboto"/>
              <a:ea typeface="Roboto"/>
              <a:cs typeface="Roboto"/>
              <a:sym typeface="Roboto"/>
            </a:endParaRPr>
          </a:p>
        </p:txBody>
      </p:sp>
      <p:sp>
        <p:nvSpPr>
          <p:cNvPr id="304" name="Google Shape;304;p40"/>
          <p:cNvSpPr txBox="1">
            <a:spLocks noGrp="1"/>
          </p:cNvSpPr>
          <p:nvPr>
            <p:ph type="title" idx="4294967295"/>
          </p:nvPr>
        </p:nvSpPr>
        <p:spPr>
          <a:xfrm>
            <a:off x="3167700" y="3161700"/>
            <a:ext cx="3234600" cy="553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000">
                <a:solidFill>
                  <a:srgbClr val="892A69"/>
                </a:solidFill>
              </a:rPr>
              <a:t>Query 1 in SPARQL mit rdf4j-postgis Erweiterungsfunktion ST_Simplify</a:t>
            </a:r>
            <a:endParaRPr sz="1000">
              <a:solidFill>
                <a:srgbClr val="892A69"/>
              </a:solidFill>
            </a:endParaRPr>
          </a:p>
        </p:txBody>
      </p:sp>
      <p:sp>
        <p:nvSpPr>
          <p:cNvPr id="305" name="Google Shape;305;p40"/>
          <p:cNvSpPr txBox="1"/>
          <p:nvPr/>
        </p:nvSpPr>
        <p:spPr>
          <a:xfrm>
            <a:off x="3205525" y="2664825"/>
            <a:ext cx="2790300" cy="387000"/>
          </a:xfrm>
          <a:prstGeom prst="rect">
            <a:avLst/>
          </a:prstGeom>
          <a:noFill/>
          <a:ln w="28575" cap="flat" cmpd="sng">
            <a:solidFill>
              <a:srgbClr val="B03686"/>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b="1"/>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4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5E2028"/>
                </a:solidFill>
              </a:rPr>
              <a:t>27</a:t>
            </a:fld>
            <a:endParaRPr>
              <a:solidFill>
                <a:srgbClr val="5E2028"/>
              </a:solidFill>
            </a:endParaRPr>
          </a:p>
        </p:txBody>
      </p:sp>
      <p:sp>
        <p:nvSpPr>
          <p:cNvPr id="311" name="Google Shape;311;p41"/>
          <p:cNvSpPr txBox="1">
            <a:spLocks noGrp="1"/>
          </p:cNvSpPr>
          <p:nvPr>
            <p:ph type="title" idx="4294967295"/>
          </p:nvPr>
        </p:nvSpPr>
        <p:spPr>
          <a:xfrm>
            <a:off x="1625850" y="1287750"/>
            <a:ext cx="5892300" cy="2568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a:solidFill>
                  <a:srgbClr val="FFFFFF"/>
                </a:solidFill>
                <a:latin typeface="Raleway Black"/>
                <a:ea typeface="Raleway Black"/>
                <a:cs typeface="Raleway Black"/>
                <a:sym typeface="Raleway Black"/>
              </a:rPr>
              <a:t>SemanticWFS</a:t>
            </a:r>
            <a:endParaRPr sz="3600">
              <a:solidFill>
                <a:srgbClr val="FFFFFF"/>
              </a:solidFill>
              <a:latin typeface="Raleway Black"/>
              <a:ea typeface="Raleway Black"/>
              <a:cs typeface="Raleway Black"/>
              <a:sym typeface="Raleway Black"/>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4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5E2028"/>
                </a:solidFill>
              </a:rPr>
              <a:t>28</a:t>
            </a:fld>
            <a:endParaRPr>
              <a:solidFill>
                <a:srgbClr val="5E2028"/>
              </a:solidFill>
            </a:endParaRPr>
          </a:p>
        </p:txBody>
      </p:sp>
      <p:sp>
        <p:nvSpPr>
          <p:cNvPr id="317" name="Google Shape;317;p42"/>
          <p:cNvSpPr txBox="1">
            <a:spLocks noGrp="1"/>
          </p:cNvSpPr>
          <p:nvPr>
            <p:ph type="title" idx="4294967295"/>
          </p:nvPr>
        </p:nvSpPr>
        <p:spPr>
          <a:xfrm>
            <a:off x="611100" y="1287750"/>
            <a:ext cx="7921800" cy="2568000"/>
          </a:xfrm>
          <a:prstGeom prst="rect">
            <a:avLst/>
          </a:prstGeom>
        </p:spPr>
        <p:txBody>
          <a:bodyPr spcFirstLastPara="1" wrap="square" lIns="91425" tIns="91425" rIns="91425" bIns="91425" anchor="ctr" anchorCtr="0">
            <a:noAutofit/>
          </a:bodyPr>
          <a:lstStyle/>
          <a:p>
            <a:pPr marL="0" lvl="0" indent="0" algn="ctr" rtl="0">
              <a:spcBef>
                <a:spcPts val="600"/>
              </a:spcBef>
              <a:spcAft>
                <a:spcPts val="0"/>
              </a:spcAft>
              <a:buNone/>
            </a:pPr>
            <a:r>
              <a:rPr lang="en" sz="2400" b="1">
                <a:solidFill>
                  <a:srgbClr val="FFFFFF"/>
                </a:solidFill>
                <a:latin typeface="Raleway"/>
                <a:ea typeface="Raleway"/>
                <a:cs typeface="Raleway"/>
                <a:sym typeface="Raleway"/>
              </a:rPr>
              <a:t>Ich habe ein Geodaten-Set als Linked Data</a:t>
            </a:r>
            <a:br>
              <a:rPr lang="en" sz="2400" b="1">
                <a:solidFill>
                  <a:srgbClr val="FFFFFF"/>
                </a:solidFill>
                <a:latin typeface="Raleway"/>
                <a:ea typeface="Raleway"/>
                <a:cs typeface="Raleway"/>
                <a:sym typeface="Raleway"/>
              </a:rPr>
            </a:br>
            <a:r>
              <a:rPr lang="en" sz="2400" b="1">
                <a:solidFill>
                  <a:srgbClr val="FFFFFF"/>
                </a:solidFill>
                <a:latin typeface="Raleway"/>
                <a:ea typeface="Raleway"/>
                <a:cs typeface="Raleway"/>
                <a:sym typeface="Raleway"/>
              </a:rPr>
              <a:t>publiziert und möchte es der Geocommunity</a:t>
            </a:r>
            <a:br>
              <a:rPr lang="en" sz="2400" b="1">
                <a:solidFill>
                  <a:srgbClr val="FFFFFF"/>
                </a:solidFill>
                <a:latin typeface="Raleway"/>
                <a:ea typeface="Raleway"/>
                <a:cs typeface="Raleway"/>
                <a:sym typeface="Raleway"/>
              </a:rPr>
            </a:br>
            <a:r>
              <a:rPr lang="en" sz="2400" b="1">
                <a:solidFill>
                  <a:srgbClr val="FFFFFF"/>
                </a:solidFill>
                <a:latin typeface="Raleway"/>
                <a:ea typeface="Raleway"/>
                <a:cs typeface="Raleway"/>
                <a:sym typeface="Raleway"/>
              </a:rPr>
              <a:t>als WFS FeatureType zur Verfügung stellen</a:t>
            </a:r>
            <a:endParaRPr sz="2400" b="1">
              <a:solidFill>
                <a:srgbClr val="FFFFFF"/>
              </a:solidFill>
              <a:latin typeface="Raleway"/>
              <a:ea typeface="Raleway"/>
              <a:cs typeface="Raleway"/>
              <a:sym typeface="Raleway"/>
            </a:endParaRPr>
          </a:p>
          <a:p>
            <a:pPr marL="0" lvl="0" indent="0" algn="ctr" rtl="0">
              <a:spcBef>
                <a:spcPts val="600"/>
              </a:spcBef>
              <a:spcAft>
                <a:spcPts val="0"/>
              </a:spcAft>
              <a:buNone/>
            </a:pPr>
            <a:endParaRPr sz="2000" b="1">
              <a:solidFill>
                <a:srgbClr val="FFFFFF"/>
              </a:solidFill>
              <a:latin typeface="Raleway"/>
              <a:ea typeface="Raleway"/>
              <a:cs typeface="Raleway"/>
              <a:sym typeface="Raleway"/>
            </a:endParaRPr>
          </a:p>
          <a:p>
            <a:pPr marL="0" lvl="0" indent="0" algn="ctr" rtl="0">
              <a:spcBef>
                <a:spcPts val="600"/>
              </a:spcBef>
              <a:spcAft>
                <a:spcPts val="0"/>
              </a:spcAft>
              <a:buClr>
                <a:schemeClr val="dk1"/>
              </a:buClr>
              <a:buSzPts val="1100"/>
              <a:buFont typeface="Arial"/>
              <a:buNone/>
            </a:pPr>
            <a:r>
              <a:rPr lang="en" sz="2000">
                <a:solidFill>
                  <a:srgbClr val="FFFFFF"/>
                </a:solidFill>
                <a:latin typeface="Raleway Light"/>
                <a:ea typeface="Raleway Light"/>
                <a:cs typeface="Raleway Light"/>
                <a:sym typeface="Raleway Light"/>
              </a:rPr>
              <a:t>Ich brauche:</a:t>
            </a:r>
            <a:endParaRPr sz="2000">
              <a:solidFill>
                <a:srgbClr val="FFFFFF"/>
              </a:solidFill>
              <a:latin typeface="Raleway Light"/>
              <a:ea typeface="Raleway Light"/>
              <a:cs typeface="Raleway Light"/>
              <a:sym typeface="Raleway Light"/>
            </a:endParaRPr>
          </a:p>
          <a:p>
            <a:pPr marL="457200" lvl="0" indent="-355600" algn="ctr" rtl="0">
              <a:spcBef>
                <a:spcPts val="600"/>
              </a:spcBef>
              <a:spcAft>
                <a:spcPts val="0"/>
              </a:spcAft>
              <a:buClr>
                <a:srgbClr val="FFFFFF"/>
              </a:buClr>
              <a:buSzPts val="2000"/>
              <a:buFont typeface="Raleway Light"/>
              <a:buChar char="●"/>
            </a:pPr>
            <a:r>
              <a:rPr lang="en" sz="2000">
                <a:solidFill>
                  <a:srgbClr val="FFFFFF"/>
                </a:solidFill>
                <a:latin typeface="Raleway Light"/>
                <a:ea typeface="Raleway Light"/>
                <a:cs typeface="Raleway Light"/>
                <a:sym typeface="Raleway Light"/>
              </a:rPr>
              <a:t>ein SPARQL Query welches das</a:t>
            </a:r>
            <a:br>
              <a:rPr lang="en" sz="2000">
                <a:solidFill>
                  <a:srgbClr val="FFFFFF"/>
                </a:solidFill>
                <a:latin typeface="Raleway Light"/>
                <a:ea typeface="Raleway Light"/>
                <a:cs typeface="Raleway Light"/>
                <a:sym typeface="Raleway Light"/>
              </a:rPr>
            </a:br>
            <a:r>
              <a:rPr lang="en" sz="2000">
                <a:solidFill>
                  <a:srgbClr val="FFFFFF"/>
                </a:solidFill>
                <a:latin typeface="Raleway Light"/>
                <a:ea typeface="Raleway Light"/>
                <a:cs typeface="Raleway Light"/>
                <a:sym typeface="Raleway Light"/>
              </a:rPr>
              <a:t>Datenset in Linked Data anfragt</a:t>
            </a:r>
            <a:endParaRPr sz="2000">
              <a:solidFill>
                <a:srgbClr val="FFFFFF"/>
              </a:solidFill>
              <a:latin typeface="Raleway Light"/>
              <a:ea typeface="Raleway Light"/>
              <a:cs typeface="Raleway Light"/>
              <a:sym typeface="Raleway Light"/>
            </a:endParaRPr>
          </a:p>
          <a:p>
            <a:pPr marL="457200" lvl="0" indent="-355600" algn="ctr" rtl="0">
              <a:spcBef>
                <a:spcPts val="0"/>
              </a:spcBef>
              <a:spcAft>
                <a:spcPts val="0"/>
              </a:spcAft>
              <a:buClr>
                <a:srgbClr val="FFFFFF"/>
              </a:buClr>
              <a:buSzPts val="2000"/>
              <a:buFont typeface="Raleway Light"/>
              <a:buChar char="●"/>
            </a:pPr>
            <a:r>
              <a:rPr lang="en" sz="2000">
                <a:solidFill>
                  <a:srgbClr val="FFFFFF"/>
                </a:solidFill>
                <a:latin typeface="Raleway Light"/>
                <a:ea typeface="Raleway Light"/>
                <a:cs typeface="Raleway Light"/>
                <a:sym typeface="Raleway Light"/>
              </a:rPr>
              <a:t>einen </a:t>
            </a:r>
            <a:r>
              <a:rPr lang="en" sz="2000" b="1">
                <a:solidFill>
                  <a:srgbClr val="FFFFFF"/>
                </a:solidFill>
                <a:latin typeface="Raleway"/>
                <a:ea typeface="Raleway"/>
                <a:cs typeface="Raleway"/>
                <a:sym typeface="Raleway"/>
              </a:rPr>
              <a:t>Konvertierungsservice,</a:t>
            </a:r>
            <a:r>
              <a:rPr lang="en" sz="2000">
                <a:solidFill>
                  <a:srgbClr val="FFFFFF"/>
                </a:solidFill>
                <a:latin typeface="Raleway Light"/>
                <a:ea typeface="Raleway Light"/>
                <a:cs typeface="Raleway Light"/>
                <a:sym typeface="Raleway Light"/>
              </a:rPr>
              <a:t> der Ergebnisse von Linked Data zu GML/GeoJSON etc. konvertiert</a:t>
            </a:r>
            <a:endParaRPr sz="2000">
              <a:solidFill>
                <a:srgbClr val="FFFFFF"/>
              </a:solidFill>
              <a:latin typeface="Raleway Light"/>
              <a:ea typeface="Raleway Light"/>
              <a:cs typeface="Raleway Light"/>
              <a:sym typeface="Raleway Light"/>
            </a:endParaRPr>
          </a:p>
          <a:p>
            <a:pPr marL="457200" lvl="0" indent="0" algn="ctr" rtl="0">
              <a:spcBef>
                <a:spcPts val="600"/>
              </a:spcBef>
              <a:spcAft>
                <a:spcPts val="0"/>
              </a:spcAft>
              <a:buNone/>
            </a:pPr>
            <a:r>
              <a:rPr lang="en" sz="2000" b="1">
                <a:solidFill>
                  <a:schemeClr val="lt1"/>
                </a:solidFill>
                <a:latin typeface="Raleway"/>
                <a:ea typeface="Raleway"/>
                <a:cs typeface="Raleway"/>
                <a:sym typeface="Raleway"/>
              </a:rPr>
              <a:t/>
            </a:r>
            <a:br>
              <a:rPr lang="en" sz="2000" b="1">
                <a:solidFill>
                  <a:schemeClr val="lt1"/>
                </a:solidFill>
                <a:latin typeface="Raleway"/>
                <a:ea typeface="Raleway"/>
                <a:cs typeface="Raleway"/>
                <a:sym typeface="Raleway"/>
              </a:rPr>
            </a:br>
            <a:r>
              <a:rPr lang="en" sz="2000" b="1">
                <a:solidFill>
                  <a:schemeClr val="lt1"/>
                </a:solidFill>
                <a:latin typeface="Raleway"/>
                <a:ea typeface="Raleway"/>
                <a:cs typeface="Raleway"/>
                <a:sym typeface="Raleway"/>
              </a:rPr>
              <a:t>⇒ Die Lösung: </a:t>
            </a:r>
            <a:r>
              <a:rPr lang="en" sz="2000" b="1">
                <a:solidFill>
                  <a:srgbClr val="FFFFFF"/>
                </a:solidFill>
                <a:latin typeface="Raleway"/>
                <a:ea typeface="Raleway"/>
                <a:cs typeface="Raleway"/>
                <a:sym typeface="Raleway"/>
              </a:rPr>
              <a:t>Der SemanticWFS</a:t>
            </a:r>
            <a:endParaRPr sz="2000" b="1">
              <a:solidFill>
                <a:srgbClr val="FFFFFF"/>
              </a:solidFill>
              <a:latin typeface="Raleway"/>
              <a:ea typeface="Raleway"/>
              <a:cs typeface="Raleway"/>
              <a:sym typeface="Raleway"/>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3"/>
          <p:cNvSpPr txBox="1">
            <a:spLocks noGrp="1"/>
          </p:cNvSpPr>
          <p:nvPr>
            <p:ph type="title" idx="4294967295"/>
          </p:nvPr>
        </p:nvSpPr>
        <p:spPr>
          <a:xfrm>
            <a:off x="617200" y="510775"/>
            <a:ext cx="6866100" cy="857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a:solidFill>
                  <a:srgbClr val="892A69"/>
                </a:solidFill>
              </a:rPr>
              <a:t>SemanticWFS</a:t>
            </a:r>
            <a:endParaRPr sz="3500">
              <a:solidFill>
                <a:srgbClr val="892A69"/>
              </a:solidFill>
            </a:endParaRPr>
          </a:p>
        </p:txBody>
      </p:sp>
      <p:sp>
        <p:nvSpPr>
          <p:cNvPr id="323" name="Google Shape;323;p43"/>
          <p:cNvSpPr txBox="1">
            <a:spLocks noGrp="1"/>
          </p:cNvSpPr>
          <p:nvPr>
            <p:ph type="body" idx="4294967295"/>
          </p:nvPr>
        </p:nvSpPr>
        <p:spPr>
          <a:xfrm>
            <a:off x="541000" y="1303950"/>
            <a:ext cx="6866100" cy="3069900"/>
          </a:xfrm>
          <a:prstGeom prst="rect">
            <a:avLst/>
          </a:prstGeom>
        </p:spPr>
        <p:txBody>
          <a:bodyPr spcFirstLastPara="1" wrap="square" lIns="91425" tIns="91425" rIns="91425" bIns="91425" anchor="t" anchorCtr="0">
            <a:noAutofit/>
          </a:bodyPr>
          <a:lstStyle/>
          <a:p>
            <a:pPr marL="457200" lvl="0" indent="-317500" algn="l" rtl="0">
              <a:spcBef>
                <a:spcPts val="600"/>
              </a:spcBef>
              <a:spcAft>
                <a:spcPts val="0"/>
              </a:spcAft>
              <a:buClr>
                <a:srgbClr val="892A69"/>
              </a:buClr>
              <a:buSzPts val="1400"/>
              <a:buChar char="●"/>
            </a:pPr>
            <a:r>
              <a:rPr lang="en" sz="1400">
                <a:solidFill>
                  <a:srgbClr val="892A69"/>
                </a:solidFill>
              </a:rPr>
              <a:t>Exploration des Semantic Web für FeatureTypes</a:t>
            </a:r>
            <a:endParaRPr sz="1400">
              <a:solidFill>
                <a:srgbClr val="892A69"/>
              </a:solidFill>
            </a:endParaRPr>
          </a:p>
          <a:p>
            <a:pPr marL="457200" lvl="0" indent="-317500" algn="l" rtl="0">
              <a:spcBef>
                <a:spcPts val="0"/>
              </a:spcBef>
              <a:spcAft>
                <a:spcPts val="0"/>
              </a:spcAft>
              <a:buClr>
                <a:srgbClr val="892A69"/>
              </a:buClr>
              <a:buSzPts val="1400"/>
              <a:buChar char="●"/>
            </a:pPr>
            <a:r>
              <a:rPr lang="en" sz="1400">
                <a:solidFill>
                  <a:srgbClr val="892A69"/>
                </a:solidFill>
              </a:rPr>
              <a:t>Bereitstellung dieser FeatureTypes über:</a:t>
            </a:r>
            <a:endParaRPr sz="1400">
              <a:solidFill>
                <a:srgbClr val="892A69"/>
              </a:solidFill>
            </a:endParaRPr>
          </a:p>
          <a:p>
            <a:pPr marL="914400" lvl="1" indent="-317500" algn="l" rtl="0">
              <a:spcBef>
                <a:spcPts val="0"/>
              </a:spcBef>
              <a:spcAft>
                <a:spcPts val="0"/>
              </a:spcAft>
              <a:buClr>
                <a:srgbClr val="892A69"/>
              </a:buClr>
              <a:buSzPts val="1400"/>
              <a:buChar char="○"/>
            </a:pPr>
            <a:r>
              <a:rPr lang="en" sz="1400">
                <a:solidFill>
                  <a:srgbClr val="892A69"/>
                </a:solidFill>
              </a:rPr>
              <a:t>WFS 1.0,1.1,2.0 oder OGC API Features</a:t>
            </a:r>
            <a:endParaRPr sz="1400">
              <a:solidFill>
                <a:srgbClr val="892A69"/>
              </a:solidFill>
            </a:endParaRPr>
          </a:p>
          <a:p>
            <a:pPr marL="914400" lvl="1" indent="-317500" algn="l" rtl="0">
              <a:spcBef>
                <a:spcPts val="0"/>
              </a:spcBef>
              <a:spcAft>
                <a:spcPts val="0"/>
              </a:spcAft>
              <a:buClr>
                <a:srgbClr val="892A69"/>
              </a:buClr>
              <a:buSzPts val="1400"/>
              <a:buChar char="○"/>
            </a:pPr>
            <a:r>
              <a:rPr lang="en" sz="1400">
                <a:solidFill>
                  <a:srgbClr val="892A69"/>
                </a:solidFill>
              </a:rPr>
              <a:t>Als: </a:t>
            </a:r>
            <a:r>
              <a:rPr lang="en" sz="1400" b="1" i="1">
                <a:solidFill>
                  <a:srgbClr val="892A69"/>
                </a:solidFill>
                <a:latin typeface="Raleway"/>
                <a:ea typeface="Raleway"/>
                <a:cs typeface="Raleway"/>
                <a:sym typeface="Raleway"/>
              </a:rPr>
              <a:t>GeoJSON, GML, KML,</a:t>
            </a:r>
            <a:br>
              <a:rPr lang="en" sz="1400" b="1" i="1">
                <a:solidFill>
                  <a:srgbClr val="892A69"/>
                </a:solidFill>
                <a:latin typeface="Raleway"/>
                <a:ea typeface="Raleway"/>
                <a:cs typeface="Raleway"/>
                <a:sym typeface="Raleway"/>
              </a:rPr>
            </a:br>
            <a:r>
              <a:rPr lang="en" sz="1400" b="1" i="1">
                <a:solidFill>
                  <a:srgbClr val="892A69"/>
                </a:solidFill>
                <a:latin typeface="Raleway"/>
                <a:ea typeface="Raleway"/>
                <a:cs typeface="Raleway"/>
                <a:sym typeface="Raleway"/>
              </a:rPr>
              <a:t>GPX,(Geo)JSON-LD, HTML</a:t>
            </a:r>
            <a:endParaRPr sz="1400" b="1" i="1">
              <a:solidFill>
                <a:srgbClr val="892A69"/>
              </a:solidFill>
              <a:latin typeface="Raleway"/>
              <a:ea typeface="Raleway"/>
              <a:cs typeface="Raleway"/>
              <a:sym typeface="Raleway"/>
            </a:endParaRPr>
          </a:p>
          <a:p>
            <a:pPr marL="457200" lvl="0" indent="-317500" algn="l" rtl="0">
              <a:spcBef>
                <a:spcPts val="0"/>
              </a:spcBef>
              <a:spcAft>
                <a:spcPts val="0"/>
              </a:spcAft>
              <a:buClr>
                <a:srgbClr val="892A69"/>
              </a:buClr>
              <a:buSzPts val="1400"/>
              <a:buChar char="●"/>
            </a:pPr>
            <a:r>
              <a:rPr lang="en" sz="1400">
                <a:solidFill>
                  <a:srgbClr val="892A69"/>
                </a:solidFill>
              </a:rPr>
              <a:t>FeatureType Konfiguration</a:t>
            </a:r>
            <a:br>
              <a:rPr lang="en" sz="1400">
                <a:solidFill>
                  <a:srgbClr val="892A69"/>
                </a:solidFill>
              </a:rPr>
            </a:br>
            <a:r>
              <a:rPr lang="en" sz="1400">
                <a:solidFill>
                  <a:srgbClr val="892A69"/>
                </a:solidFill>
              </a:rPr>
              <a:t>mit speziellen SPARQL Queries</a:t>
            </a:r>
            <a:endParaRPr sz="1400">
              <a:solidFill>
                <a:srgbClr val="892A69"/>
              </a:solidFill>
            </a:endParaRPr>
          </a:p>
          <a:p>
            <a:pPr marL="914400" lvl="1" indent="-317500" algn="l" rtl="0">
              <a:spcBef>
                <a:spcPts val="0"/>
              </a:spcBef>
              <a:spcAft>
                <a:spcPts val="0"/>
              </a:spcAft>
              <a:buClr>
                <a:srgbClr val="892A69"/>
              </a:buClr>
              <a:buSzPts val="1400"/>
              <a:buChar char="○"/>
            </a:pPr>
            <a:r>
              <a:rPr lang="en" sz="1400" b="1">
                <a:solidFill>
                  <a:srgbClr val="892A69"/>
                </a:solidFill>
                <a:latin typeface="Raleway"/>
                <a:ea typeface="Raleway"/>
                <a:cs typeface="Raleway"/>
                <a:sym typeface="Raleway"/>
              </a:rPr>
              <a:t>Einfaches Query:</a:t>
            </a:r>
            <a:r>
              <a:rPr lang="en" sz="1400">
                <a:solidFill>
                  <a:srgbClr val="892A69"/>
                </a:solidFill>
              </a:rPr>
              <a:t> SPARQL Query mit</a:t>
            </a:r>
            <a:br>
              <a:rPr lang="en" sz="1400">
                <a:solidFill>
                  <a:srgbClr val="892A69"/>
                </a:solidFill>
              </a:rPr>
            </a:br>
            <a:r>
              <a:rPr lang="en" sz="1400">
                <a:solidFill>
                  <a:srgbClr val="892A69"/>
                </a:solidFill>
              </a:rPr>
              <a:t>mindestens einer Geometrievariable (_geom) </a:t>
            </a:r>
            <a:endParaRPr sz="1400">
              <a:solidFill>
                <a:srgbClr val="892A69"/>
              </a:solidFill>
            </a:endParaRPr>
          </a:p>
          <a:p>
            <a:pPr marL="914400" lvl="1" indent="-317500" algn="l" rtl="0">
              <a:spcBef>
                <a:spcPts val="0"/>
              </a:spcBef>
              <a:spcAft>
                <a:spcPts val="0"/>
              </a:spcAft>
              <a:buClr>
                <a:srgbClr val="892A69"/>
              </a:buClr>
              <a:buSzPts val="1400"/>
              <a:buChar char="○"/>
            </a:pPr>
            <a:r>
              <a:rPr lang="en" sz="1400" b="1">
                <a:solidFill>
                  <a:srgbClr val="892A69"/>
                </a:solidFill>
                <a:latin typeface="Raleway"/>
                <a:ea typeface="Raleway"/>
                <a:cs typeface="Raleway"/>
                <a:sym typeface="Raleway"/>
              </a:rPr>
              <a:t>Rel/Val Query:</a:t>
            </a:r>
            <a:r>
              <a:rPr lang="en" sz="1400">
                <a:solidFill>
                  <a:srgbClr val="892A69"/>
                </a:solidFill>
              </a:rPr>
              <a:t> Query für alle</a:t>
            </a:r>
            <a:br>
              <a:rPr lang="en" sz="1400">
                <a:solidFill>
                  <a:srgbClr val="892A69"/>
                </a:solidFill>
              </a:rPr>
            </a:br>
            <a:r>
              <a:rPr lang="en" sz="1400">
                <a:solidFill>
                  <a:srgbClr val="892A69"/>
                </a:solidFill>
              </a:rPr>
              <a:t>FeatureType Attribute </a:t>
            </a:r>
            <a:endParaRPr sz="1400">
              <a:solidFill>
                <a:srgbClr val="892A69"/>
              </a:solidFill>
            </a:endParaRPr>
          </a:p>
          <a:p>
            <a:pPr marL="914400" lvl="1" indent="-317500" algn="l" rtl="0">
              <a:spcBef>
                <a:spcPts val="0"/>
              </a:spcBef>
              <a:spcAft>
                <a:spcPts val="0"/>
              </a:spcAft>
              <a:buClr>
                <a:srgbClr val="892A69"/>
              </a:buClr>
              <a:buSzPts val="1400"/>
              <a:buChar char="○"/>
            </a:pPr>
            <a:r>
              <a:rPr lang="en" sz="1400" b="1">
                <a:solidFill>
                  <a:srgbClr val="892A69"/>
                </a:solidFill>
                <a:latin typeface="Raleway"/>
                <a:ea typeface="Raleway"/>
                <a:cs typeface="Raleway"/>
                <a:sym typeface="Raleway"/>
              </a:rPr>
              <a:t>Hierarchisches Rel/Val Query:</a:t>
            </a:r>
            <a:r>
              <a:rPr lang="en" sz="1400">
                <a:solidFill>
                  <a:srgbClr val="892A69"/>
                </a:solidFill>
              </a:rPr>
              <a:t> </a:t>
            </a:r>
            <a:br>
              <a:rPr lang="en" sz="1400">
                <a:solidFill>
                  <a:srgbClr val="892A69"/>
                </a:solidFill>
              </a:rPr>
            </a:br>
            <a:r>
              <a:rPr lang="en" sz="1400">
                <a:solidFill>
                  <a:srgbClr val="892A69"/>
                </a:solidFill>
              </a:rPr>
              <a:t>Rel/Val Query für hierarchische Daten</a:t>
            </a:r>
            <a:endParaRPr sz="1400">
              <a:solidFill>
                <a:srgbClr val="892A69"/>
              </a:solidFill>
            </a:endParaRPr>
          </a:p>
        </p:txBody>
      </p:sp>
      <p:sp>
        <p:nvSpPr>
          <p:cNvPr id="324" name="Google Shape;324;p4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29</a:t>
            </a:fld>
            <a:endParaRPr/>
          </a:p>
        </p:txBody>
      </p:sp>
      <p:pic>
        <p:nvPicPr>
          <p:cNvPr id="325" name="Google Shape;325;p43"/>
          <p:cNvPicPr preferRelativeResize="0"/>
          <p:nvPr/>
        </p:nvPicPr>
        <p:blipFill>
          <a:blip r:embed="rId3">
            <a:alphaModFix/>
          </a:blip>
          <a:stretch>
            <a:fillRect/>
          </a:stretch>
        </p:blipFill>
        <p:spPr>
          <a:xfrm>
            <a:off x="5256500" y="1640200"/>
            <a:ext cx="3421201" cy="2397400"/>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3</a:t>
            </a:fld>
            <a:endParaRPr/>
          </a:p>
        </p:txBody>
      </p:sp>
      <p:pic>
        <p:nvPicPr>
          <p:cNvPr id="103" name="Google Shape;103;p17"/>
          <p:cNvPicPr preferRelativeResize="0"/>
          <p:nvPr/>
        </p:nvPicPr>
        <p:blipFill>
          <a:blip r:embed="rId3">
            <a:alphaModFix/>
          </a:blip>
          <a:stretch>
            <a:fillRect/>
          </a:stretch>
        </p:blipFill>
        <p:spPr>
          <a:xfrm>
            <a:off x="3812165" y="2734039"/>
            <a:ext cx="1532565" cy="1658249"/>
          </a:xfrm>
          <a:prstGeom prst="rect">
            <a:avLst/>
          </a:prstGeom>
          <a:noFill/>
          <a:ln>
            <a:noFill/>
          </a:ln>
        </p:spPr>
      </p:pic>
      <p:sp>
        <p:nvSpPr>
          <p:cNvPr id="104" name="Google Shape;104;p17"/>
          <p:cNvSpPr/>
          <p:nvPr/>
        </p:nvSpPr>
        <p:spPr>
          <a:xfrm>
            <a:off x="1212025" y="1360813"/>
            <a:ext cx="1828800" cy="1828800"/>
          </a:xfrm>
          <a:prstGeom prst="ellipse">
            <a:avLst/>
          </a:prstGeom>
          <a:solidFill>
            <a:srgbClr val="B036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7"/>
          <p:cNvSpPr/>
          <p:nvPr/>
        </p:nvSpPr>
        <p:spPr>
          <a:xfrm>
            <a:off x="6103175" y="1360813"/>
            <a:ext cx="1828800" cy="1828800"/>
          </a:xfrm>
          <a:prstGeom prst="ellipse">
            <a:avLst/>
          </a:prstGeom>
          <a:solidFill>
            <a:srgbClr val="C94F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06" name="Google Shape;106;p17"/>
          <p:cNvCxnSpPr>
            <a:stCxn id="104" idx="6"/>
            <a:endCxn id="105" idx="2"/>
          </p:cNvCxnSpPr>
          <p:nvPr/>
        </p:nvCxnSpPr>
        <p:spPr>
          <a:xfrm>
            <a:off x="3040825" y="2275213"/>
            <a:ext cx="3062400" cy="0"/>
          </a:xfrm>
          <a:prstGeom prst="straightConnector1">
            <a:avLst/>
          </a:prstGeom>
          <a:noFill/>
          <a:ln w="114300" cap="flat" cmpd="sng">
            <a:solidFill>
              <a:srgbClr val="892A69"/>
            </a:solidFill>
            <a:prstDash val="solid"/>
            <a:round/>
            <a:headEnd type="none" w="sm" len="sm"/>
            <a:tailEnd type="triangle" w="sm" len="sm"/>
          </a:ln>
        </p:spPr>
      </p:cxnSp>
      <p:sp>
        <p:nvSpPr>
          <p:cNvPr id="107" name="Google Shape;107;p17"/>
          <p:cNvSpPr txBox="1"/>
          <p:nvPr/>
        </p:nvSpPr>
        <p:spPr>
          <a:xfrm>
            <a:off x="1212025" y="3317350"/>
            <a:ext cx="1828800" cy="55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Raleway Black"/>
                <a:ea typeface="Raleway Black"/>
                <a:cs typeface="Raleway Black"/>
                <a:sym typeface="Raleway Black"/>
              </a:rPr>
              <a:t>Subjekt</a:t>
            </a:r>
            <a:endParaRPr sz="2400">
              <a:latin typeface="Raleway Black"/>
              <a:ea typeface="Raleway Black"/>
              <a:cs typeface="Raleway Black"/>
              <a:sym typeface="Raleway Black"/>
            </a:endParaRPr>
          </a:p>
        </p:txBody>
      </p:sp>
      <p:sp>
        <p:nvSpPr>
          <p:cNvPr id="108" name="Google Shape;108;p17"/>
          <p:cNvSpPr txBox="1"/>
          <p:nvPr/>
        </p:nvSpPr>
        <p:spPr>
          <a:xfrm>
            <a:off x="6103175" y="3317350"/>
            <a:ext cx="1828800" cy="55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Raleway Black"/>
                <a:ea typeface="Raleway Black"/>
                <a:cs typeface="Raleway Black"/>
                <a:sym typeface="Raleway Black"/>
              </a:rPr>
              <a:t>Objekt</a:t>
            </a:r>
            <a:endParaRPr sz="2400">
              <a:latin typeface="Raleway Black"/>
              <a:ea typeface="Raleway Black"/>
              <a:cs typeface="Raleway Black"/>
              <a:sym typeface="Raleway Black"/>
            </a:endParaRPr>
          </a:p>
        </p:txBody>
      </p:sp>
      <p:sp>
        <p:nvSpPr>
          <p:cNvPr id="109" name="Google Shape;109;p17"/>
          <p:cNvSpPr txBox="1"/>
          <p:nvPr/>
        </p:nvSpPr>
        <p:spPr>
          <a:xfrm>
            <a:off x="3341238" y="1550825"/>
            <a:ext cx="1828800" cy="55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Raleway Black"/>
                <a:ea typeface="Raleway Black"/>
                <a:cs typeface="Raleway Black"/>
                <a:sym typeface="Raleway Black"/>
              </a:rPr>
              <a:t>Prädikat</a:t>
            </a:r>
            <a:endParaRPr sz="2400">
              <a:latin typeface="Raleway Black"/>
              <a:ea typeface="Raleway Black"/>
              <a:cs typeface="Raleway Black"/>
              <a:sym typeface="Raleway Black"/>
            </a:endParaRPr>
          </a:p>
        </p:txBody>
      </p:sp>
      <p:sp>
        <p:nvSpPr>
          <p:cNvPr id="110" name="Google Shape;110;p17"/>
          <p:cNvSpPr txBox="1"/>
          <p:nvPr/>
        </p:nvSpPr>
        <p:spPr>
          <a:xfrm>
            <a:off x="3220353" y="596500"/>
            <a:ext cx="2223000" cy="553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4000" u="sng">
                <a:solidFill>
                  <a:srgbClr val="892A69"/>
                </a:solidFill>
                <a:latin typeface="Raleway Black"/>
                <a:ea typeface="Raleway Black"/>
                <a:cs typeface="Raleway Black"/>
                <a:sym typeface="Raleway Black"/>
              </a:rPr>
              <a:t>Triple?!</a:t>
            </a:r>
            <a:endParaRPr sz="4000" u="sng">
              <a:solidFill>
                <a:srgbClr val="892A69"/>
              </a:solidFill>
              <a:latin typeface="Raleway Black"/>
              <a:ea typeface="Raleway Black"/>
              <a:cs typeface="Raleway Black"/>
              <a:sym typeface="Raleway Black"/>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44"/>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30</a:t>
            </a:fld>
            <a:endParaRPr/>
          </a:p>
        </p:txBody>
      </p:sp>
      <p:pic>
        <p:nvPicPr>
          <p:cNvPr id="331" name="Google Shape;331;p44"/>
          <p:cNvPicPr preferRelativeResize="0"/>
          <p:nvPr/>
        </p:nvPicPr>
        <p:blipFill>
          <a:blip r:embed="rId3">
            <a:alphaModFix/>
          </a:blip>
          <a:stretch>
            <a:fillRect/>
          </a:stretch>
        </p:blipFill>
        <p:spPr>
          <a:xfrm>
            <a:off x="2945750" y="1798700"/>
            <a:ext cx="5479500" cy="2717103"/>
          </a:xfrm>
          <a:prstGeom prst="rect">
            <a:avLst/>
          </a:prstGeom>
          <a:noFill/>
          <a:ln>
            <a:noFill/>
          </a:ln>
          <a:effectLst>
            <a:outerShdw blurRad="57150" dist="19050" dir="5400000" algn="bl" rotWithShape="0">
              <a:srgbClr val="000000">
                <a:alpha val="50000"/>
              </a:srgbClr>
            </a:outerShdw>
          </a:effectLst>
        </p:spPr>
      </p:pic>
      <p:pic>
        <p:nvPicPr>
          <p:cNvPr id="332" name="Google Shape;332;p44"/>
          <p:cNvPicPr preferRelativeResize="0"/>
          <p:nvPr/>
        </p:nvPicPr>
        <p:blipFill rotWithShape="1">
          <a:blip r:embed="rId4">
            <a:alphaModFix/>
          </a:blip>
          <a:srcRect t="21460" b="27024"/>
          <a:stretch/>
        </p:blipFill>
        <p:spPr>
          <a:xfrm>
            <a:off x="686950" y="1415125"/>
            <a:ext cx="2037600" cy="2649676"/>
          </a:xfrm>
          <a:prstGeom prst="rect">
            <a:avLst/>
          </a:prstGeom>
          <a:noFill/>
          <a:ln>
            <a:noFill/>
          </a:ln>
          <a:effectLst>
            <a:outerShdw blurRad="57150" dist="19050" dir="5400000" algn="bl" rotWithShape="0">
              <a:srgbClr val="000000">
                <a:alpha val="50000"/>
              </a:srgbClr>
            </a:outerShdw>
          </a:effectLst>
        </p:spPr>
      </p:pic>
      <p:sp>
        <p:nvSpPr>
          <p:cNvPr id="333" name="Google Shape;333;p44"/>
          <p:cNvSpPr txBox="1">
            <a:spLocks noGrp="1"/>
          </p:cNvSpPr>
          <p:nvPr>
            <p:ph type="title" idx="4294967295"/>
          </p:nvPr>
        </p:nvSpPr>
        <p:spPr>
          <a:xfrm>
            <a:off x="617200" y="510775"/>
            <a:ext cx="6866100" cy="857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a:solidFill>
                  <a:srgbClr val="892A69"/>
                </a:solidFill>
              </a:rPr>
              <a:t>SemanticWFS</a:t>
            </a:r>
            <a:endParaRPr sz="3500">
              <a:solidFill>
                <a:srgbClr val="892A69"/>
              </a:solidFill>
            </a:endParaRPr>
          </a:p>
        </p:txBody>
      </p:sp>
      <p:sp>
        <p:nvSpPr>
          <p:cNvPr id="334" name="Google Shape;334;p44"/>
          <p:cNvSpPr txBox="1">
            <a:spLocks noGrp="1"/>
          </p:cNvSpPr>
          <p:nvPr>
            <p:ph type="title" idx="4294967295"/>
          </p:nvPr>
        </p:nvSpPr>
        <p:spPr>
          <a:xfrm>
            <a:off x="610750" y="4082200"/>
            <a:ext cx="2218200" cy="518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400">
                <a:solidFill>
                  <a:srgbClr val="892A69"/>
                </a:solidFill>
              </a:rPr>
              <a:t>Einbindung des</a:t>
            </a:r>
            <a:br>
              <a:rPr lang="en" sz="1400">
                <a:solidFill>
                  <a:srgbClr val="892A69"/>
                </a:solidFill>
              </a:rPr>
            </a:br>
            <a:r>
              <a:rPr lang="en" sz="1400">
                <a:solidFill>
                  <a:srgbClr val="892A69"/>
                </a:solidFill>
              </a:rPr>
              <a:t>SemanticWFS in QGIS</a:t>
            </a:r>
            <a:endParaRPr sz="1400">
              <a:solidFill>
                <a:srgbClr val="892A69"/>
              </a:solidFill>
            </a:endParaRPr>
          </a:p>
        </p:txBody>
      </p:sp>
      <p:sp>
        <p:nvSpPr>
          <p:cNvPr id="335" name="Google Shape;335;p44"/>
          <p:cNvSpPr txBox="1">
            <a:spLocks noGrp="1"/>
          </p:cNvSpPr>
          <p:nvPr>
            <p:ph type="title" idx="4294967295"/>
          </p:nvPr>
        </p:nvSpPr>
        <p:spPr>
          <a:xfrm>
            <a:off x="4025150" y="1194275"/>
            <a:ext cx="4400100" cy="5187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sz="1400">
                <a:solidFill>
                  <a:srgbClr val="892A69"/>
                </a:solidFill>
              </a:rPr>
              <a:t>FeatureType Collection des Limes in</a:t>
            </a:r>
            <a:br>
              <a:rPr lang="en" sz="1400">
                <a:solidFill>
                  <a:srgbClr val="892A69"/>
                </a:solidFill>
              </a:rPr>
            </a:br>
            <a:r>
              <a:rPr lang="en" sz="1400">
                <a:solidFill>
                  <a:srgbClr val="892A69"/>
                </a:solidFill>
              </a:rPr>
              <a:t>OGC API Features kompatiblem Webinterface</a:t>
            </a:r>
            <a:endParaRPr sz="1400">
              <a:solidFill>
                <a:srgbClr val="892A69"/>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45"/>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5E2028"/>
                </a:solidFill>
              </a:rPr>
              <a:t>31</a:t>
            </a:fld>
            <a:endParaRPr>
              <a:solidFill>
                <a:srgbClr val="5E2028"/>
              </a:solidFill>
            </a:endParaRPr>
          </a:p>
        </p:txBody>
      </p:sp>
      <p:sp>
        <p:nvSpPr>
          <p:cNvPr id="341" name="Google Shape;341;p45"/>
          <p:cNvSpPr txBox="1">
            <a:spLocks noGrp="1"/>
          </p:cNvSpPr>
          <p:nvPr>
            <p:ph type="title" idx="4294967295"/>
          </p:nvPr>
        </p:nvSpPr>
        <p:spPr>
          <a:xfrm>
            <a:off x="1625850" y="1287750"/>
            <a:ext cx="5892300" cy="2568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a:solidFill>
                  <a:srgbClr val="FFFFFF"/>
                </a:solidFill>
                <a:latin typeface="Raleway Black"/>
                <a:ea typeface="Raleway Black"/>
                <a:cs typeface="Raleway Black"/>
                <a:sym typeface="Raleway Black"/>
              </a:rPr>
              <a:t>Gesamtsystem</a:t>
            </a:r>
            <a:endParaRPr sz="3600">
              <a:solidFill>
                <a:srgbClr val="FFFFFF"/>
              </a:solidFill>
              <a:latin typeface="Raleway Black"/>
              <a:ea typeface="Raleway Black"/>
              <a:cs typeface="Raleway Black"/>
              <a:sym typeface="Raleway Black"/>
            </a:endParaRPr>
          </a:p>
          <a:p>
            <a:pPr marL="0" lvl="0" indent="0" algn="ctr" rtl="0">
              <a:spcBef>
                <a:spcPts val="0"/>
              </a:spcBef>
              <a:spcAft>
                <a:spcPts val="0"/>
              </a:spcAft>
              <a:buNone/>
            </a:pPr>
            <a:r>
              <a:rPr lang="en" sz="3600">
                <a:solidFill>
                  <a:srgbClr val="FFFFFF"/>
                </a:solidFill>
                <a:latin typeface="Raleway Black"/>
                <a:ea typeface="Raleway Black"/>
                <a:cs typeface="Raleway Black"/>
                <a:sym typeface="Raleway Black"/>
              </a:rPr>
              <a:t/>
            </a:r>
            <a:br>
              <a:rPr lang="en" sz="3600">
                <a:solidFill>
                  <a:srgbClr val="FFFFFF"/>
                </a:solidFill>
                <a:latin typeface="Raleway Black"/>
                <a:ea typeface="Raleway Black"/>
                <a:cs typeface="Raleway Black"/>
                <a:sym typeface="Raleway Black"/>
              </a:rPr>
            </a:br>
            <a:r>
              <a:rPr lang="en" sz="3600">
                <a:solidFill>
                  <a:srgbClr val="FFFFFF"/>
                </a:solidFill>
                <a:latin typeface="Raleway Black"/>
                <a:ea typeface="Raleway Black"/>
                <a:cs typeface="Raleway Black"/>
                <a:sym typeface="Raleway Black"/>
              </a:rPr>
              <a:t>Fazit und Ausblick</a:t>
            </a:r>
            <a:endParaRPr sz="3600">
              <a:solidFill>
                <a:srgbClr val="FFFFFF"/>
              </a:solidFill>
              <a:latin typeface="Raleway Black"/>
              <a:ea typeface="Raleway Black"/>
              <a:cs typeface="Raleway Black"/>
              <a:sym typeface="Raleway Black"/>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46"/>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32</a:t>
            </a:fld>
            <a:endParaRPr/>
          </a:p>
        </p:txBody>
      </p:sp>
      <p:sp>
        <p:nvSpPr>
          <p:cNvPr id="347" name="Google Shape;347;p46"/>
          <p:cNvSpPr txBox="1">
            <a:spLocks noGrp="1"/>
          </p:cNvSpPr>
          <p:nvPr>
            <p:ph type="title" idx="4294967295"/>
          </p:nvPr>
        </p:nvSpPr>
        <p:spPr>
          <a:xfrm>
            <a:off x="1303800" y="4258725"/>
            <a:ext cx="6536400" cy="518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a:solidFill>
                  <a:srgbClr val="892A69"/>
                </a:solidFill>
              </a:rPr>
              <a:t>Übersicht des Gesamtsystems</a:t>
            </a:r>
            <a:endParaRPr sz="2000">
              <a:solidFill>
                <a:srgbClr val="892A69"/>
              </a:solidFill>
            </a:endParaRPr>
          </a:p>
        </p:txBody>
      </p:sp>
      <p:pic>
        <p:nvPicPr>
          <p:cNvPr id="348" name="Google Shape;348;p46"/>
          <p:cNvPicPr preferRelativeResize="0"/>
          <p:nvPr/>
        </p:nvPicPr>
        <p:blipFill>
          <a:blip r:embed="rId3">
            <a:alphaModFix/>
          </a:blip>
          <a:stretch>
            <a:fillRect/>
          </a:stretch>
        </p:blipFill>
        <p:spPr>
          <a:xfrm>
            <a:off x="1467523" y="407225"/>
            <a:ext cx="6280926" cy="39274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47"/>
          <p:cNvSpPr txBox="1">
            <a:spLocks noGrp="1"/>
          </p:cNvSpPr>
          <p:nvPr>
            <p:ph type="body" idx="4294967295"/>
          </p:nvPr>
        </p:nvSpPr>
        <p:spPr>
          <a:xfrm>
            <a:off x="922000" y="1460500"/>
            <a:ext cx="6866100" cy="3014100"/>
          </a:xfrm>
          <a:prstGeom prst="rect">
            <a:avLst/>
          </a:prstGeom>
        </p:spPr>
        <p:txBody>
          <a:bodyPr spcFirstLastPara="1" wrap="square" lIns="91425" tIns="91425" rIns="91425" bIns="91425" anchor="t" anchorCtr="0">
            <a:noAutofit/>
          </a:bodyPr>
          <a:lstStyle/>
          <a:p>
            <a:pPr marL="457200" lvl="0" indent="-342900" algn="l" rtl="0">
              <a:spcBef>
                <a:spcPts val="600"/>
              </a:spcBef>
              <a:spcAft>
                <a:spcPts val="0"/>
              </a:spcAft>
              <a:buClr>
                <a:srgbClr val="892A69"/>
              </a:buClr>
              <a:buSzPts val="1800"/>
              <a:buFont typeface="Raleway"/>
              <a:buChar char="●"/>
            </a:pPr>
            <a:r>
              <a:rPr lang="en" b="1">
                <a:solidFill>
                  <a:srgbClr val="892A69"/>
                </a:solidFill>
                <a:latin typeface="Raleway"/>
                <a:ea typeface="Raleway"/>
                <a:cs typeface="Raleway"/>
                <a:sym typeface="Raleway"/>
              </a:rPr>
              <a:t>für die Semantic Web Community</a:t>
            </a:r>
            <a:endParaRPr b="1">
              <a:solidFill>
                <a:srgbClr val="892A69"/>
              </a:solidFill>
              <a:latin typeface="Raleway"/>
              <a:ea typeface="Raleway"/>
              <a:cs typeface="Raleway"/>
              <a:sym typeface="Raleway"/>
            </a:endParaRPr>
          </a:p>
          <a:p>
            <a:pPr marL="914400" lvl="1" indent="-342900" algn="l" rtl="0">
              <a:spcBef>
                <a:spcPts val="0"/>
              </a:spcBef>
              <a:spcAft>
                <a:spcPts val="0"/>
              </a:spcAft>
              <a:buClr>
                <a:srgbClr val="892A69"/>
              </a:buClr>
              <a:buSzPts val="1800"/>
              <a:buChar char="○"/>
            </a:pPr>
            <a:r>
              <a:rPr lang="en">
                <a:solidFill>
                  <a:srgbClr val="892A69"/>
                </a:solidFill>
              </a:rPr>
              <a:t>effiziente Bearbeitung/Änderung von</a:t>
            </a:r>
            <a:br>
              <a:rPr lang="en">
                <a:solidFill>
                  <a:srgbClr val="892A69"/>
                </a:solidFill>
              </a:rPr>
            </a:br>
            <a:r>
              <a:rPr lang="en">
                <a:solidFill>
                  <a:srgbClr val="892A69"/>
                </a:solidFill>
              </a:rPr>
              <a:t>Linked Geodata z.B. Reprojektion</a:t>
            </a:r>
            <a:endParaRPr>
              <a:solidFill>
                <a:srgbClr val="892A69"/>
              </a:solidFill>
            </a:endParaRPr>
          </a:p>
          <a:p>
            <a:pPr marL="914400" lvl="1" indent="-342900" algn="l" rtl="0">
              <a:spcBef>
                <a:spcPts val="0"/>
              </a:spcBef>
              <a:spcAft>
                <a:spcPts val="0"/>
              </a:spcAft>
              <a:buClr>
                <a:srgbClr val="892A69"/>
              </a:buClr>
              <a:buSzPts val="1800"/>
              <a:buChar char="○"/>
            </a:pPr>
            <a:r>
              <a:rPr lang="en">
                <a:solidFill>
                  <a:srgbClr val="892A69"/>
                </a:solidFill>
              </a:rPr>
              <a:t>einfache Integration von neuen Geodaten</a:t>
            </a:r>
            <a:br>
              <a:rPr lang="en">
                <a:solidFill>
                  <a:srgbClr val="892A69"/>
                </a:solidFill>
              </a:rPr>
            </a:br>
            <a:r>
              <a:rPr lang="en">
                <a:solidFill>
                  <a:srgbClr val="892A69"/>
                </a:solidFill>
              </a:rPr>
              <a:t>in die Linked Open Data Cloud</a:t>
            </a:r>
            <a:endParaRPr>
              <a:solidFill>
                <a:srgbClr val="892A69"/>
              </a:solidFill>
            </a:endParaRPr>
          </a:p>
          <a:p>
            <a:pPr marL="457200" lvl="0" indent="-342900" algn="l" rtl="0">
              <a:spcBef>
                <a:spcPts val="0"/>
              </a:spcBef>
              <a:spcAft>
                <a:spcPts val="0"/>
              </a:spcAft>
              <a:buClr>
                <a:srgbClr val="892A69"/>
              </a:buClr>
              <a:buSzPts val="1800"/>
              <a:buChar char="●"/>
            </a:pPr>
            <a:r>
              <a:rPr lang="en" b="1">
                <a:solidFill>
                  <a:srgbClr val="892A69"/>
                </a:solidFill>
                <a:latin typeface="Raleway"/>
                <a:ea typeface="Raleway"/>
                <a:cs typeface="Raleway"/>
                <a:sym typeface="Raleway"/>
              </a:rPr>
              <a:t>für die GIS Community</a:t>
            </a:r>
            <a:endParaRPr>
              <a:solidFill>
                <a:srgbClr val="892A69"/>
              </a:solidFill>
            </a:endParaRPr>
          </a:p>
          <a:p>
            <a:pPr marL="914400" lvl="1" indent="-342900" algn="l" rtl="0">
              <a:spcBef>
                <a:spcPts val="0"/>
              </a:spcBef>
              <a:spcAft>
                <a:spcPts val="0"/>
              </a:spcAft>
              <a:buClr>
                <a:srgbClr val="892A69"/>
              </a:buClr>
              <a:buSzPts val="1800"/>
              <a:buChar char="○"/>
            </a:pPr>
            <a:r>
              <a:rPr lang="en">
                <a:solidFill>
                  <a:srgbClr val="892A69"/>
                </a:solidFill>
              </a:rPr>
              <a:t>Zugriff/Querying von Linked Data nach QGIS</a:t>
            </a:r>
            <a:endParaRPr>
              <a:solidFill>
                <a:srgbClr val="892A69"/>
              </a:solidFill>
            </a:endParaRPr>
          </a:p>
          <a:p>
            <a:pPr marL="914400" lvl="1" indent="-342900" algn="l" rtl="0">
              <a:spcBef>
                <a:spcPts val="0"/>
              </a:spcBef>
              <a:spcAft>
                <a:spcPts val="0"/>
              </a:spcAft>
              <a:buClr>
                <a:srgbClr val="892A69"/>
              </a:buClr>
              <a:buSzPts val="1800"/>
              <a:buChar char="○"/>
            </a:pPr>
            <a:r>
              <a:rPr lang="en">
                <a:solidFill>
                  <a:srgbClr val="892A69"/>
                </a:solidFill>
              </a:rPr>
              <a:t>Bereitstellung von Linked Data Inhalten als</a:t>
            </a:r>
            <a:br>
              <a:rPr lang="en">
                <a:solidFill>
                  <a:srgbClr val="892A69"/>
                </a:solidFill>
              </a:rPr>
            </a:br>
            <a:r>
              <a:rPr lang="en">
                <a:solidFill>
                  <a:srgbClr val="892A69"/>
                </a:solidFill>
              </a:rPr>
              <a:t>WFS Service  oder OGC API Features</a:t>
            </a:r>
            <a:endParaRPr>
              <a:solidFill>
                <a:srgbClr val="892A69"/>
              </a:solidFill>
            </a:endParaRPr>
          </a:p>
          <a:p>
            <a:pPr marL="914400" lvl="1" indent="-342900" algn="l" rtl="0">
              <a:spcBef>
                <a:spcPts val="0"/>
              </a:spcBef>
              <a:spcAft>
                <a:spcPts val="0"/>
              </a:spcAft>
              <a:buClr>
                <a:srgbClr val="892A69"/>
              </a:buClr>
              <a:buSzPts val="1800"/>
              <a:buChar char="○"/>
            </a:pPr>
            <a:r>
              <a:rPr lang="en">
                <a:solidFill>
                  <a:srgbClr val="892A69"/>
                </a:solidFill>
              </a:rPr>
              <a:t>Anreicherung von Geodaten mit Linked Data</a:t>
            </a:r>
            <a:endParaRPr>
              <a:solidFill>
                <a:srgbClr val="892A69"/>
              </a:solidFill>
            </a:endParaRPr>
          </a:p>
        </p:txBody>
      </p:sp>
      <p:sp>
        <p:nvSpPr>
          <p:cNvPr id="354" name="Google Shape;354;p47"/>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33</a:t>
            </a:fld>
            <a:endParaRPr/>
          </a:p>
        </p:txBody>
      </p:sp>
      <p:sp>
        <p:nvSpPr>
          <p:cNvPr id="355" name="Google Shape;355;p47"/>
          <p:cNvSpPr txBox="1">
            <a:spLocks noGrp="1"/>
          </p:cNvSpPr>
          <p:nvPr>
            <p:ph type="title" idx="4294967295"/>
          </p:nvPr>
        </p:nvSpPr>
        <p:spPr>
          <a:xfrm>
            <a:off x="617200" y="663175"/>
            <a:ext cx="6866100" cy="857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500">
                <a:solidFill>
                  <a:srgbClr val="892A69"/>
                </a:solidFill>
              </a:rPr>
              <a:t>Fazit / Nutzen des Systems</a:t>
            </a:r>
            <a:endParaRPr sz="3500">
              <a:solidFill>
                <a:srgbClr val="892A69"/>
              </a:solidFill>
            </a:endParaRPr>
          </a:p>
        </p:txBody>
      </p:sp>
      <p:pic>
        <p:nvPicPr>
          <p:cNvPr id="356" name="Google Shape;356;p47"/>
          <p:cNvPicPr preferRelativeResize="0"/>
          <p:nvPr/>
        </p:nvPicPr>
        <p:blipFill>
          <a:blip r:embed="rId3">
            <a:alphaModFix/>
          </a:blip>
          <a:stretch>
            <a:fillRect/>
          </a:stretch>
        </p:blipFill>
        <p:spPr>
          <a:xfrm>
            <a:off x="6265175" y="1703000"/>
            <a:ext cx="2472125" cy="15458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4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34</a:t>
            </a:fld>
            <a:endParaRPr/>
          </a:p>
        </p:txBody>
      </p:sp>
      <p:pic>
        <p:nvPicPr>
          <p:cNvPr id="362" name="Google Shape;362;p48"/>
          <p:cNvPicPr preferRelativeResize="0"/>
          <p:nvPr/>
        </p:nvPicPr>
        <p:blipFill>
          <a:blip r:embed="rId3">
            <a:alphaModFix/>
          </a:blip>
          <a:stretch>
            <a:fillRect/>
          </a:stretch>
        </p:blipFill>
        <p:spPr>
          <a:xfrm>
            <a:off x="3888800" y="1951475"/>
            <a:ext cx="4681899" cy="1322525"/>
          </a:xfrm>
          <a:prstGeom prst="rect">
            <a:avLst/>
          </a:prstGeom>
          <a:noFill/>
          <a:ln>
            <a:noFill/>
          </a:ln>
          <a:effectLst>
            <a:outerShdw blurRad="57150" dist="19050" dir="5400000" algn="bl" rotWithShape="0">
              <a:srgbClr val="000000">
                <a:alpha val="50000"/>
              </a:srgbClr>
            </a:outerShdw>
          </a:effectLst>
        </p:spPr>
      </p:pic>
      <p:pic>
        <p:nvPicPr>
          <p:cNvPr id="363" name="Google Shape;363;p48"/>
          <p:cNvPicPr preferRelativeResize="0"/>
          <p:nvPr/>
        </p:nvPicPr>
        <p:blipFill>
          <a:blip r:embed="rId4">
            <a:alphaModFix/>
          </a:blip>
          <a:stretch>
            <a:fillRect/>
          </a:stretch>
        </p:blipFill>
        <p:spPr>
          <a:xfrm>
            <a:off x="3888800" y="3344501"/>
            <a:ext cx="2907792" cy="741018"/>
          </a:xfrm>
          <a:prstGeom prst="rect">
            <a:avLst/>
          </a:prstGeom>
          <a:noFill/>
          <a:ln>
            <a:noFill/>
          </a:ln>
          <a:effectLst>
            <a:outerShdw blurRad="57150" dist="19050" dir="5400000" algn="bl" rotWithShape="0">
              <a:srgbClr val="000000">
                <a:alpha val="50000"/>
              </a:srgbClr>
            </a:outerShdw>
          </a:effectLst>
        </p:spPr>
      </p:pic>
      <p:pic>
        <p:nvPicPr>
          <p:cNvPr id="364" name="Google Shape;364;p48"/>
          <p:cNvPicPr preferRelativeResize="0"/>
          <p:nvPr/>
        </p:nvPicPr>
        <p:blipFill>
          <a:blip r:embed="rId5">
            <a:alphaModFix/>
          </a:blip>
          <a:stretch>
            <a:fillRect/>
          </a:stretch>
        </p:blipFill>
        <p:spPr>
          <a:xfrm>
            <a:off x="836750" y="557213"/>
            <a:ext cx="2849425" cy="4029073"/>
          </a:xfrm>
          <a:prstGeom prst="rect">
            <a:avLst/>
          </a:prstGeom>
          <a:noFill/>
          <a:ln>
            <a:noFill/>
          </a:ln>
          <a:effectLst>
            <a:outerShdw blurRad="57150" dist="19050" dir="5400000" algn="bl" rotWithShape="0">
              <a:srgbClr val="000000">
                <a:alpha val="50000"/>
              </a:srgbClr>
            </a:outerShdw>
          </a:effectLst>
        </p:spPr>
      </p:pic>
      <p:sp>
        <p:nvSpPr>
          <p:cNvPr id="365" name="Google Shape;365;p48"/>
          <p:cNvSpPr txBox="1">
            <a:spLocks noGrp="1"/>
          </p:cNvSpPr>
          <p:nvPr>
            <p:ph type="title" idx="4294967295"/>
          </p:nvPr>
        </p:nvSpPr>
        <p:spPr>
          <a:xfrm>
            <a:off x="3888800" y="1362275"/>
            <a:ext cx="4681800" cy="518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a:solidFill>
                  <a:srgbClr val="892A69"/>
                </a:solidFill>
              </a:rPr>
              <a:t>Poster Session Mi. 08.07.2020</a:t>
            </a:r>
            <a:endParaRPr sz="2000">
              <a:solidFill>
                <a:srgbClr val="892A69"/>
              </a:solidFill>
            </a:endParaRPr>
          </a:p>
        </p:txBody>
      </p:sp>
      <p:sp>
        <p:nvSpPr>
          <p:cNvPr id="366" name="Google Shape;366;p48"/>
          <p:cNvSpPr txBox="1">
            <a:spLocks noGrp="1"/>
          </p:cNvSpPr>
          <p:nvPr>
            <p:ph type="title" idx="4294967295"/>
          </p:nvPr>
        </p:nvSpPr>
        <p:spPr>
          <a:xfrm>
            <a:off x="3888800" y="625475"/>
            <a:ext cx="4715700" cy="736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a:solidFill>
                  <a:srgbClr val="892A69"/>
                </a:solidFill>
              </a:rPr>
              <a:t>Linked Open Geodata</a:t>
            </a:r>
            <a:br>
              <a:rPr lang="en" sz="2000">
                <a:solidFill>
                  <a:srgbClr val="892A69"/>
                </a:solidFill>
              </a:rPr>
            </a:br>
            <a:r>
              <a:rPr lang="en" sz="2000">
                <a:solidFill>
                  <a:srgbClr val="892A69"/>
                </a:solidFill>
              </a:rPr>
              <a:t>in Action</a:t>
            </a:r>
            <a:endParaRPr sz="2000">
              <a:solidFill>
                <a:srgbClr val="892A69"/>
              </a:solidFill>
            </a:endParaRPr>
          </a:p>
        </p:txBody>
      </p:sp>
      <p:pic>
        <p:nvPicPr>
          <p:cNvPr id="367" name="Google Shape;367;p48"/>
          <p:cNvPicPr preferRelativeResize="0"/>
          <p:nvPr/>
        </p:nvPicPr>
        <p:blipFill rotWithShape="1">
          <a:blip r:embed="rId6">
            <a:alphaModFix/>
          </a:blip>
          <a:srcRect t="3100"/>
          <a:stretch/>
        </p:blipFill>
        <p:spPr>
          <a:xfrm>
            <a:off x="3888800" y="4235375"/>
            <a:ext cx="3308675" cy="3509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p4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35</a:t>
            </a:fld>
            <a:endParaRPr/>
          </a:p>
        </p:txBody>
      </p:sp>
      <p:sp>
        <p:nvSpPr>
          <p:cNvPr id="373" name="Google Shape;373;p49"/>
          <p:cNvSpPr txBox="1">
            <a:spLocks noGrp="1"/>
          </p:cNvSpPr>
          <p:nvPr>
            <p:ph type="title" idx="4294967295"/>
          </p:nvPr>
        </p:nvSpPr>
        <p:spPr>
          <a:xfrm>
            <a:off x="391050" y="3888400"/>
            <a:ext cx="8361900" cy="472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rgbClr val="892A69"/>
                </a:solidFill>
              </a:rPr>
              <a:t>Das Unicorn freut sich auf Mithilfe aus der Geo-Community!</a:t>
            </a:r>
            <a:endParaRPr sz="1000" i="1">
              <a:solidFill>
                <a:srgbClr val="892A69"/>
              </a:solidFill>
              <a:latin typeface="Raleway"/>
              <a:ea typeface="Raleway"/>
              <a:cs typeface="Raleway"/>
              <a:sym typeface="Raleway"/>
            </a:endParaRPr>
          </a:p>
        </p:txBody>
      </p:sp>
      <p:pic>
        <p:nvPicPr>
          <p:cNvPr id="374" name="Google Shape;374;p49"/>
          <p:cNvPicPr preferRelativeResize="0"/>
          <p:nvPr/>
        </p:nvPicPr>
        <p:blipFill>
          <a:blip r:embed="rId3">
            <a:alphaModFix/>
          </a:blip>
          <a:stretch>
            <a:fillRect/>
          </a:stretch>
        </p:blipFill>
        <p:spPr>
          <a:xfrm>
            <a:off x="2253350" y="971545"/>
            <a:ext cx="2743200" cy="2743200"/>
          </a:xfrm>
          <a:prstGeom prst="rect">
            <a:avLst/>
          </a:prstGeom>
          <a:noFill/>
          <a:ln>
            <a:noFill/>
          </a:ln>
        </p:spPr>
      </p:pic>
      <p:pic>
        <p:nvPicPr>
          <p:cNvPr id="375" name="Google Shape;375;p49"/>
          <p:cNvPicPr preferRelativeResize="0"/>
          <p:nvPr/>
        </p:nvPicPr>
        <p:blipFill>
          <a:blip r:embed="rId4">
            <a:alphaModFix/>
          </a:blip>
          <a:stretch>
            <a:fillRect/>
          </a:stretch>
        </p:blipFill>
        <p:spPr>
          <a:xfrm>
            <a:off x="4440538" y="3030125"/>
            <a:ext cx="2450091" cy="54864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79"/>
        <p:cNvGrpSpPr/>
        <p:nvPr/>
      </p:nvGrpSpPr>
      <p:grpSpPr>
        <a:xfrm>
          <a:off x="0" y="0"/>
          <a:ext cx="0" cy="0"/>
          <a:chOff x="0" y="0"/>
          <a:chExt cx="0" cy="0"/>
        </a:xfrm>
      </p:grpSpPr>
      <p:sp>
        <p:nvSpPr>
          <p:cNvPr id="380" name="Google Shape;380;p5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solidFill>
                  <a:srgbClr val="000000"/>
                </a:solidFill>
              </a:rPr>
              <a:t>36</a:t>
            </a:fld>
            <a:endParaRPr i="1">
              <a:solidFill>
                <a:srgbClr val="000000"/>
              </a:solidFill>
            </a:endParaRPr>
          </a:p>
        </p:txBody>
      </p:sp>
      <p:sp>
        <p:nvSpPr>
          <p:cNvPr id="381" name="Google Shape;381;p50"/>
          <p:cNvSpPr txBox="1">
            <a:spLocks noGrp="1"/>
          </p:cNvSpPr>
          <p:nvPr>
            <p:ph type="title"/>
          </p:nvPr>
        </p:nvSpPr>
        <p:spPr>
          <a:xfrm>
            <a:off x="850600" y="350700"/>
            <a:ext cx="4416600" cy="1685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8000">
                <a:solidFill>
                  <a:srgbClr val="B03686"/>
                </a:solidFill>
              </a:rPr>
              <a:t>Thx!</a:t>
            </a:r>
            <a:endParaRPr sz="8000">
              <a:solidFill>
                <a:srgbClr val="B03686"/>
              </a:solidFill>
            </a:endParaRPr>
          </a:p>
        </p:txBody>
      </p:sp>
      <p:sp>
        <p:nvSpPr>
          <p:cNvPr id="382" name="Google Shape;382;p50"/>
          <p:cNvSpPr txBox="1">
            <a:spLocks noGrp="1"/>
          </p:cNvSpPr>
          <p:nvPr>
            <p:ph type="subTitle" idx="4294967295"/>
          </p:nvPr>
        </p:nvSpPr>
        <p:spPr>
          <a:xfrm>
            <a:off x="850600" y="1426500"/>
            <a:ext cx="4752600" cy="25602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en" sz="3600" b="1">
                <a:solidFill>
                  <a:srgbClr val="892A69"/>
                </a:solidFill>
              </a:rPr>
              <a:t>Any questions?</a:t>
            </a:r>
            <a:endParaRPr>
              <a:solidFill>
                <a:srgbClr val="892A69"/>
              </a:solidFill>
            </a:endParaRPr>
          </a:p>
          <a:p>
            <a:pPr marL="0" lvl="0" indent="0" algn="l" rtl="0">
              <a:spcBef>
                <a:spcPts val="600"/>
              </a:spcBef>
              <a:spcAft>
                <a:spcPts val="0"/>
              </a:spcAft>
              <a:buNone/>
            </a:pPr>
            <a:r>
              <a:rPr lang="en" sz="1000">
                <a:solidFill>
                  <a:srgbClr val="000000"/>
                </a:solidFill>
              </a:rPr>
              <a:t/>
            </a:r>
            <a:br>
              <a:rPr lang="en" sz="1000">
                <a:solidFill>
                  <a:srgbClr val="000000"/>
                </a:solidFill>
              </a:rPr>
            </a:br>
            <a:r>
              <a:rPr lang="en" b="1" u="sng">
                <a:solidFill>
                  <a:schemeClr val="hlink"/>
                </a:solidFill>
                <a:latin typeface="Raleway"/>
                <a:ea typeface="Raleway"/>
                <a:cs typeface="Raleway"/>
                <a:sym typeface="Raleway"/>
                <a:hlinkClick r:id="rId3"/>
              </a:rPr>
              <a:t>timo.homburg@hs-mainz.de</a:t>
            </a:r>
            <a:r>
              <a:rPr lang="en">
                <a:solidFill>
                  <a:srgbClr val="000000"/>
                </a:solidFill>
              </a:rPr>
              <a:t/>
            </a:r>
            <a:br>
              <a:rPr lang="en">
                <a:solidFill>
                  <a:srgbClr val="000000"/>
                </a:solidFill>
              </a:rPr>
            </a:br>
            <a:r>
              <a:rPr lang="en" b="1" u="sng">
                <a:solidFill>
                  <a:schemeClr val="hlink"/>
                </a:solidFill>
                <a:latin typeface="Raleway"/>
                <a:ea typeface="Raleway"/>
                <a:cs typeface="Raleway"/>
                <a:sym typeface="Raleway"/>
                <a:hlinkClick r:id="rId4"/>
              </a:rPr>
              <a:t>rse</a:t>
            </a:r>
            <a:r>
              <a:rPr lang="en" b="1" u="sng">
                <a:solidFill>
                  <a:schemeClr val="hlink"/>
                </a:solidFill>
                <a:latin typeface="Raleway"/>
                <a:ea typeface="Raleway"/>
                <a:cs typeface="Raleway"/>
                <a:sym typeface="Raleway"/>
                <a:hlinkClick r:id="rId4"/>
              </a:rPr>
              <a:t>@fth</a:t>
            </a:r>
            <a:r>
              <a:rPr lang="en" b="1" u="sng">
                <a:solidFill>
                  <a:schemeClr val="hlink"/>
                </a:solidFill>
                <a:latin typeface="Raleway"/>
                <a:ea typeface="Raleway"/>
                <a:cs typeface="Raleway"/>
                <a:sym typeface="Raleway"/>
                <a:hlinkClick r:id="rId4"/>
              </a:rPr>
              <a:t>iery.de</a:t>
            </a:r>
            <a:endParaRPr sz="1400">
              <a:solidFill>
                <a:srgbClr val="000000"/>
              </a:solidFill>
            </a:endParaRPr>
          </a:p>
          <a:p>
            <a:pPr marL="0" lvl="0" indent="0" algn="l" rtl="0">
              <a:spcBef>
                <a:spcPts val="600"/>
              </a:spcBef>
              <a:spcAft>
                <a:spcPts val="0"/>
              </a:spcAft>
              <a:buClr>
                <a:schemeClr val="dk1"/>
              </a:buClr>
              <a:buSzPts val="1100"/>
              <a:buFont typeface="Arial"/>
              <a:buNone/>
            </a:pPr>
            <a:endParaRPr sz="500" b="1" u="sng">
              <a:solidFill>
                <a:schemeClr val="hlink"/>
              </a:solidFill>
              <a:latin typeface="Raleway"/>
              <a:ea typeface="Raleway"/>
              <a:cs typeface="Raleway"/>
              <a:sym typeface="Raleway"/>
            </a:endParaRPr>
          </a:p>
          <a:p>
            <a:pPr marL="0" lvl="0" indent="0" algn="l" rtl="0">
              <a:spcBef>
                <a:spcPts val="600"/>
              </a:spcBef>
              <a:spcAft>
                <a:spcPts val="0"/>
              </a:spcAft>
              <a:buClr>
                <a:schemeClr val="dk1"/>
              </a:buClr>
              <a:buSzPts val="1100"/>
              <a:buFont typeface="Arial"/>
              <a:buNone/>
            </a:pPr>
            <a:r>
              <a:rPr lang="en" sz="1200" b="1" u="sng">
                <a:solidFill>
                  <a:schemeClr val="hlink"/>
                </a:solidFill>
                <a:latin typeface="Raleway"/>
                <a:ea typeface="Raleway"/>
                <a:cs typeface="Raleway"/>
                <a:sym typeface="Raleway"/>
                <a:hlinkClick r:id="rId5"/>
              </a:rPr>
              <a:t>http://sparqlunicorn.link</a:t>
            </a:r>
            <a:endParaRPr sz="1200" b="1" u="sng">
              <a:solidFill>
                <a:schemeClr val="hlink"/>
              </a:solidFill>
              <a:latin typeface="Raleway"/>
              <a:ea typeface="Raleway"/>
              <a:cs typeface="Raleway"/>
              <a:sym typeface="Raleway"/>
            </a:endParaRPr>
          </a:p>
          <a:p>
            <a:pPr marL="0" lvl="0" indent="0" algn="l" rtl="0">
              <a:spcBef>
                <a:spcPts val="600"/>
              </a:spcBef>
              <a:spcAft>
                <a:spcPts val="0"/>
              </a:spcAft>
              <a:buClr>
                <a:schemeClr val="dk1"/>
              </a:buClr>
              <a:buSzPts val="1100"/>
              <a:buFont typeface="Arial"/>
              <a:buNone/>
            </a:pPr>
            <a:r>
              <a:rPr lang="en" sz="1200" b="1" u="sng">
                <a:solidFill>
                  <a:schemeClr val="hlink"/>
                </a:solidFill>
                <a:latin typeface="Raleway"/>
                <a:ea typeface="Raleway"/>
                <a:cs typeface="Raleway"/>
                <a:sym typeface="Raleway"/>
                <a:hlinkClick r:id="rId6"/>
              </a:rPr>
              <a:t>https://plugins.qgis.org/plugins/sparqlunicorn</a:t>
            </a:r>
            <a:endParaRPr sz="1200">
              <a:solidFill>
                <a:srgbClr val="000000"/>
              </a:solidFill>
            </a:endParaRPr>
          </a:p>
          <a:p>
            <a:pPr marL="0" lvl="0" indent="0" algn="l" rtl="0">
              <a:spcBef>
                <a:spcPts val="600"/>
              </a:spcBef>
              <a:spcAft>
                <a:spcPts val="0"/>
              </a:spcAft>
              <a:buClr>
                <a:schemeClr val="dk1"/>
              </a:buClr>
              <a:buSzPts val="1100"/>
              <a:buFont typeface="Arial"/>
              <a:buNone/>
            </a:pPr>
            <a:r>
              <a:rPr lang="en" sz="1200" b="1" u="sng">
                <a:solidFill>
                  <a:schemeClr val="hlink"/>
                </a:solidFill>
                <a:latin typeface="Raleway"/>
                <a:ea typeface="Raleway"/>
                <a:cs typeface="Raleway"/>
                <a:sym typeface="Raleway"/>
                <a:hlinkClick r:id="rId7"/>
              </a:rPr>
              <a:t>https://github.com/sparqlunicorn/sparqlunicornGoesGIS</a:t>
            </a:r>
            <a:endParaRPr sz="1200">
              <a:solidFill>
                <a:srgbClr val="000000"/>
              </a:solidFill>
            </a:endParaRPr>
          </a:p>
          <a:p>
            <a:pPr marL="0" lvl="0" indent="0" algn="l" rtl="0">
              <a:spcBef>
                <a:spcPts val="600"/>
              </a:spcBef>
              <a:spcAft>
                <a:spcPts val="0"/>
              </a:spcAft>
              <a:buClr>
                <a:schemeClr val="dk1"/>
              </a:buClr>
              <a:buSzPts val="1100"/>
              <a:buFont typeface="Arial"/>
              <a:buNone/>
            </a:pPr>
            <a:r>
              <a:rPr lang="en" sz="1200" b="1" u="sng">
                <a:solidFill>
                  <a:schemeClr val="hlink"/>
                </a:solidFill>
                <a:latin typeface="Raleway"/>
                <a:ea typeface="Raleway"/>
                <a:cs typeface="Raleway"/>
                <a:sym typeface="Raleway"/>
                <a:hlinkClick r:id="rId8"/>
              </a:rPr>
              <a:t>https://github.com/i3mainz/semanticwfs</a:t>
            </a:r>
            <a:endParaRPr sz="1200" b="1" u="sng">
              <a:solidFill>
                <a:schemeClr val="hlink"/>
              </a:solidFill>
              <a:latin typeface="Raleway"/>
              <a:ea typeface="Raleway"/>
              <a:cs typeface="Raleway"/>
              <a:sym typeface="Raleway"/>
            </a:endParaRPr>
          </a:p>
          <a:p>
            <a:pPr marL="0" lvl="0" indent="0" algn="l" rtl="0">
              <a:spcBef>
                <a:spcPts val="600"/>
              </a:spcBef>
              <a:spcAft>
                <a:spcPts val="0"/>
              </a:spcAft>
              <a:buClr>
                <a:schemeClr val="dk1"/>
              </a:buClr>
              <a:buSzPts val="1100"/>
              <a:buFont typeface="Arial"/>
              <a:buNone/>
            </a:pPr>
            <a:r>
              <a:rPr lang="en" sz="1200" b="1" u="sng">
                <a:solidFill>
                  <a:schemeClr val="hlink"/>
                </a:solidFill>
                <a:latin typeface="Raleway"/>
                <a:ea typeface="Raleway"/>
                <a:cs typeface="Raleway"/>
                <a:sym typeface="Raleway"/>
                <a:hlinkClick r:id="rId9"/>
              </a:rPr>
              <a:t>https://github.com/i3mainz/geopubby</a:t>
            </a:r>
            <a:endParaRPr sz="1200" b="1" u="sng">
              <a:solidFill>
                <a:schemeClr val="hlink"/>
              </a:solidFill>
              <a:latin typeface="Raleway"/>
              <a:ea typeface="Raleway"/>
              <a:cs typeface="Raleway"/>
              <a:sym typeface="Raleway"/>
            </a:endParaRPr>
          </a:p>
          <a:p>
            <a:pPr marL="0" lvl="0" indent="0" algn="l" rtl="0">
              <a:spcBef>
                <a:spcPts val="600"/>
              </a:spcBef>
              <a:spcAft>
                <a:spcPts val="0"/>
              </a:spcAft>
              <a:buClr>
                <a:schemeClr val="dk1"/>
              </a:buClr>
              <a:buSzPts val="1100"/>
              <a:buFont typeface="Arial"/>
              <a:buNone/>
            </a:pPr>
            <a:r>
              <a:rPr lang="en" sz="1200" b="1" u="sng">
                <a:solidFill>
                  <a:schemeClr val="hlink"/>
                </a:solidFill>
                <a:latin typeface="Raleway"/>
                <a:ea typeface="Raleway"/>
                <a:cs typeface="Raleway"/>
                <a:sym typeface="Raleway"/>
              </a:rPr>
              <a:t>https://github.com/i3mainz/rdf4j-geo</a:t>
            </a:r>
            <a:endParaRPr sz="1200">
              <a:solidFill>
                <a:srgbClr val="000000"/>
              </a:solidFill>
            </a:endParaRPr>
          </a:p>
          <a:p>
            <a:pPr marL="0" lvl="0" indent="0" algn="l" rtl="0">
              <a:spcBef>
                <a:spcPts val="600"/>
              </a:spcBef>
              <a:spcAft>
                <a:spcPts val="0"/>
              </a:spcAft>
              <a:buClr>
                <a:schemeClr val="dk1"/>
              </a:buClr>
              <a:buSzPts val="1100"/>
              <a:buFont typeface="Arial"/>
              <a:buNone/>
            </a:pPr>
            <a:endParaRPr sz="1200">
              <a:solidFill>
                <a:srgbClr val="000000"/>
              </a:solidFill>
            </a:endParaRPr>
          </a:p>
          <a:p>
            <a:pPr marL="0" lvl="0" indent="0" algn="l" rtl="0">
              <a:spcBef>
                <a:spcPts val="600"/>
              </a:spcBef>
              <a:spcAft>
                <a:spcPts val="0"/>
              </a:spcAft>
              <a:buClr>
                <a:schemeClr val="dk1"/>
              </a:buClr>
              <a:buSzPts val="1100"/>
              <a:buFont typeface="Arial"/>
              <a:buNone/>
            </a:pPr>
            <a:endParaRPr sz="1200">
              <a:solidFill>
                <a:srgbClr val="000000"/>
              </a:solidFill>
            </a:endParaRPr>
          </a:p>
          <a:p>
            <a:pPr marL="0" lvl="0" indent="0" algn="l" rtl="0">
              <a:spcBef>
                <a:spcPts val="600"/>
              </a:spcBef>
              <a:spcAft>
                <a:spcPts val="0"/>
              </a:spcAft>
              <a:buClr>
                <a:schemeClr val="dk1"/>
              </a:buClr>
              <a:buSzPts val="1100"/>
              <a:buFont typeface="Arial"/>
              <a:buNone/>
            </a:pPr>
            <a:endParaRPr sz="1400">
              <a:solidFill>
                <a:srgbClr val="000000"/>
              </a:solidFill>
            </a:endParaRPr>
          </a:p>
        </p:txBody>
      </p:sp>
      <p:pic>
        <p:nvPicPr>
          <p:cNvPr id="383" name="Google Shape;383;p50"/>
          <p:cNvPicPr preferRelativeResize="0"/>
          <p:nvPr/>
        </p:nvPicPr>
        <p:blipFill>
          <a:blip r:embed="rId10">
            <a:alphaModFix/>
          </a:blip>
          <a:stretch>
            <a:fillRect/>
          </a:stretch>
        </p:blipFill>
        <p:spPr>
          <a:xfrm>
            <a:off x="4795975" y="747920"/>
            <a:ext cx="2743200" cy="2743200"/>
          </a:xfrm>
          <a:prstGeom prst="rect">
            <a:avLst/>
          </a:prstGeom>
          <a:noFill/>
          <a:ln>
            <a:noFill/>
          </a:ln>
        </p:spPr>
      </p:pic>
      <p:pic>
        <p:nvPicPr>
          <p:cNvPr id="384" name="Google Shape;384;p50"/>
          <p:cNvPicPr preferRelativeResize="0"/>
          <p:nvPr/>
        </p:nvPicPr>
        <p:blipFill>
          <a:blip r:embed="rId11">
            <a:alphaModFix/>
          </a:blip>
          <a:stretch>
            <a:fillRect/>
          </a:stretch>
        </p:blipFill>
        <p:spPr>
          <a:xfrm>
            <a:off x="6195850" y="3712375"/>
            <a:ext cx="2216508" cy="73152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51"/>
          <p:cNvSpPr txBox="1">
            <a:spLocks noGrp="1"/>
          </p:cNvSpPr>
          <p:nvPr>
            <p:ph type="body" idx="4294967295"/>
          </p:nvPr>
        </p:nvSpPr>
        <p:spPr>
          <a:xfrm>
            <a:off x="922000" y="1962150"/>
            <a:ext cx="7527000" cy="2350500"/>
          </a:xfrm>
          <a:prstGeom prst="rect">
            <a:avLst/>
          </a:prstGeom>
        </p:spPr>
        <p:txBody>
          <a:bodyPr spcFirstLastPara="1" wrap="square" lIns="91425" tIns="91425" rIns="91425" bIns="91425" anchor="t" anchorCtr="0">
            <a:noAutofit/>
          </a:bodyPr>
          <a:lstStyle/>
          <a:p>
            <a:pPr marL="457200" lvl="0" indent="-381000" algn="l" rtl="0">
              <a:lnSpc>
                <a:spcPct val="115000"/>
              </a:lnSpc>
              <a:spcBef>
                <a:spcPts val="600"/>
              </a:spcBef>
              <a:spcAft>
                <a:spcPts val="0"/>
              </a:spcAft>
              <a:buClr>
                <a:srgbClr val="892A69"/>
              </a:buClr>
              <a:buSzPts val="2400"/>
              <a:buChar char="●"/>
            </a:pPr>
            <a:r>
              <a:rPr lang="en" sz="2400">
                <a:solidFill>
                  <a:srgbClr val="892A69"/>
                </a:solidFill>
              </a:rPr>
              <a:t>title image by Wikimedia Foundation, Inc.</a:t>
            </a:r>
            <a:endParaRPr sz="2400">
              <a:solidFill>
                <a:srgbClr val="892A69"/>
              </a:solidFill>
            </a:endParaRPr>
          </a:p>
          <a:p>
            <a:pPr marL="457200" lvl="0" indent="-381000" algn="l" rtl="0">
              <a:lnSpc>
                <a:spcPct val="115000"/>
              </a:lnSpc>
              <a:spcBef>
                <a:spcPts val="0"/>
              </a:spcBef>
              <a:spcAft>
                <a:spcPts val="0"/>
              </a:spcAft>
              <a:buClr>
                <a:srgbClr val="892A69"/>
              </a:buClr>
              <a:buSzPts val="2400"/>
              <a:buChar char="●"/>
            </a:pPr>
            <a:r>
              <a:rPr lang="en" sz="2400">
                <a:solidFill>
                  <a:srgbClr val="892A69"/>
                </a:solidFill>
              </a:rPr>
              <a:t>presentation template by </a:t>
            </a:r>
            <a:r>
              <a:rPr lang="en" sz="2400" u="sng">
                <a:solidFill>
                  <a:srgbClr val="892A69"/>
                </a:solidFill>
                <a:hlinkClick r:id="rId3"/>
              </a:rPr>
              <a:t>SlidesCarnival</a:t>
            </a:r>
            <a:endParaRPr sz="2400">
              <a:solidFill>
                <a:srgbClr val="892A69"/>
              </a:solidFill>
            </a:endParaRPr>
          </a:p>
          <a:p>
            <a:pPr marL="457200" lvl="0" indent="-381000" algn="l" rtl="0">
              <a:lnSpc>
                <a:spcPct val="115000"/>
              </a:lnSpc>
              <a:spcBef>
                <a:spcPts val="0"/>
              </a:spcBef>
              <a:spcAft>
                <a:spcPts val="0"/>
              </a:spcAft>
              <a:buClr>
                <a:srgbClr val="892A69"/>
              </a:buClr>
              <a:buSzPts val="2400"/>
              <a:buChar char="●"/>
            </a:pPr>
            <a:r>
              <a:rPr lang="en" sz="2400">
                <a:solidFill>
                  <a:srgbClr val="892A69"/>
                </a:solidFill>
              </a:rPr>
              <a:t>photos not referenced by </a:t>
            </a:r>
            <a:r>
              <a:rPr lang="en" sz="2400" u="sng">
                <a:solidFill>
                  <a:srgbClr val="892A69"/>
                </a:solidFill>
                <a:hlinkClick r:id="rId4"/>
              </a:rPr>
              <a:t>Pixabay</a:t>
            </a:r>
            <a:r>
              <a:rPr lang="en" sz="2400">
                <a:solidFill>
                  <a:srgbClr val="892A69"/>
                </a:solidFill>
              </a:rPr>
              <a:t/>
            </a:r>
            <a:br>
              <a:rPr lang="en" sz="2400">
                <a:solidFill>
                  <a:srgbClr val="892A69"/>
                </a:solidFill>
              </a:rPr>
            </a:br>
            <a:r>
              <a:rPr lang="en" sz="2400">
                <a:solidFill>
                  <a:srgbClr val="892A69"/>
                </a:solidFill>
              </a:rPr>
              <a:t>or </a:t>
            </a:r>
            <a:r>
              <a:rPr lang="en" sz="2400" u="sng">
                <a:solidFill>
                  <a:srgbClr val="892A69"/>
                </a:solidFill>
              </a:rPr>
              <a:t>Florian Thiery/Timo Homburg</a:t>
            </a:r>
            <a:r>
              <a:rPr lang="en" sz="2400">
                <a:solidFill>
                  <a:srgbClr val="892A69"/>
                </a:solidFill>
              </a:rPr>
              <a:t> [CC BY 4.0]</a:t>
            </a:r>
            <a:endParaRPr sz="2400">
              <a:solidFill>
                <a:srgbClr val="892A69"/>
              </a:solidFill>
            </a:endParaRPr>
          </a:p>
        </p:txBody>
      </p:sp>
      <p:sp>
        <p:nvSpPr>
          <p:cNvPr id="390" name="Google Shape;390;p5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t>37</a:t>
            </a:fld>
            <a:endParaRPr i="1"/>
          </a:p>
        </p:txBody>
      </p:sp>
      <p:sp>
        <p:nvSpPr>
          <p:cNvPr id="391" name="Google Shape;391;p51"/>
          <p:cNvSpPr txBox="1"/>
          <p:nvPr/>
        </p:nvSpPr>
        <p:spPr>
          <a:xfrm>
            <a:off x="922000" y="1003225"/>
            <a:ext cx="6866100" cy="97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5800">
                <a:solidFill>
                  <a:srgbClr val="892A69"/>
                </a:solidFill>
                <a:latin typeface="Raleway ExtraBold"/>
                <a:ea typeface="Raleway ExtraBold"/>
                <a:cs typeface="Raleway ExtraBold"/>
                <a:sym typeface="Raleway ExtraBold"/>
              </a:rPr>
              <a:t>Credits</a:t>
            </a:r>
            <a:endParaRPr sz="5800">
              <a:solidFill>
                <a:srgbClr val="892A69"/>
              </a:solidFill>
              <a:latin typeface="Raleway ExtraBold"/>
              <a:ea typeface="Raleway ExtraBold"/>
              <a:cs typeface="Raleway ExtraBold"/>
              <a:sym typeface="Raleway ExtraBold"/>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52"/>
          <p:cNvSpPr txBox="1">
            <a:spLocks noGrp="1"/>
          </p:cNvSpPr>
          <p:nvPr>
            <p:ph type="body" idx="4294967295"/>
          </p:nvPr>
        </p:nvSpPr>
        <p:spPr>
          <a:xfrm>
            <a:off x="922000" y="2724150"/>
            <a:ext cx="7464600" cy="1476300"/>
          </a:xfrm>
          <a:prstGeom prst="rect">
            <a:avLst/>
          </a:prstGeom>
        </p:spPr>
        <p:txBody>
          <a:bodyPr spcFirstLastPara="1" wrap="square" lIns="91425" tIns="91425" rIns="91425" bIns="91425" anchor="t" anchorCtr="0">
            <a:noAutofit/>
          </a:bodyPr>
          <a:lstStyle/>
          <a:p>
            <a:pPr marL="0" lvl="0" indent="0" algn="l" rtl="0">
              <a:lnSpc>
                <a:spcPct val="115000"/>
              </a:lnSpc>
              <a:spcBef>
                <a:spcPts val="600"/>
              </a:spcBef>
              <a:spcAft>
                <a:spcPts val="0"/>
              </a:spcAft>
              <a:buNone/>
            </a:pPr>
            <a:r>
              <a:rPr lang="en">
                <a:solidFill>
                  <a:srgbClr val="892A69"/>
                </a:solidFill>
              </a:rPr>
              <a:t>Except where otherwise noted, content on this presentation "Linked Open Geodata in GIS? Ein Überblick über Linked Geodata Open Source Software" is licensed under a </a:t>
            </a:r>
            <a:r>
              <a:rPr lang="en" b="1">
                <a:solidFill>
                  <a:srgbClr val="892A69"/>
                </a:solidFill>
                <a:latin typeface="Raleway"/>
                <a:ea typeface="Raleway"/>
                <a:cs typeface="Raleway"/>
                <a:sym typeface="Raleway"/>
              </a:rPr>
              <a:t>Creative Commons Attribution 4.0 International license</a:t>
            </a:r>
            <a:r>
              <a:rPr lang="en">
                <a:solidFill>
                  <a:srgbClr val="892A69"/>
                </a:solidFill>
              </a:rPr>
              <a:t>.</a:t>
            </a:r>
            <a:endParaRPr>
              <a:solidFill>
                <a:srgbClr val="892A69"/>
              </a:solidFill>
            </a:endParaRPr>
          </a:p>
        </p:txBody>
      </p:sp>
      <p:sp>
        <p:nvSpPr>
          <p:cNvPr id="397" name="Google Shape;397;p5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i="1"/>
              <a:t>38</a:t>
            </a:fld>
            <a:endParaRPr i="1"/>
          </a:p>
        </p:txBody>
      </p:sp>
      <p:pic>
        <p:nvPicPr>
          <p:cNvPr id="398" name="Google Shape;398;p52"/>
          <p:cNvPicPr preferRelativeResize="0"/>
          <p:nvPr/>
        </p:nvPicPr>
        <p:blipFill>
          <a:blip r:embed="rId3">
            <a:alphaModFix/>
          </a:blip>
          <a:stretch>
            <a:fillRect/>
          </a:stretch>
        </p:blipFill>
        <p:spPr>
          <a:xfrm>
            <a:off x="4360275" y="1596779"/>
            <a:ext cx="2590800" cy="914401"/>
          </a:xfrm>
          <a:prstGeom prst="rect">
            <a:avLst/>
          </a:prstGeom>
          <a:noFill/>
          <a:ln>
            <a:noFill/>
          </a:ln>
        </p:spPr>
      </p:pic>
      <p:sp>
        <p:nvSpPr>
          <p:cNvPr id="399" name="Google Shape;399;p52"/>
          <p:cNvSpPr txBox="1"/>
          <p:nvPr/>
        </p:nvSpPr>
        <p:spPr>
          <a:xfrm>
            <a:off x="922000" y="1612825"/>
            <a:ext cx="6866100" cy="97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5800">
                <a:solidFill>
                  <a:srgbClr val="892A69"/>
                </a:solidFill>
                <a:latin typeface="Raleway ExtraBold"/>
                <a:ea typeface="Raleway ExtraBold"/>
                <a:cs typeface="Raleway ExtraBold"/>
                <a:sym typeface="Raleway ExtraBold"/>
              </a:rPr>
              <a:t>License</a:t>
            </a:r>
            <a:endParaRPr sz="5800">
              <a:solidFill>
                <a:srgbClr val="892A69"/>
              </a:solidFill>
              <a:latin typeface="Raleway ExtraBold"/>
              <a:ea typeface="Raleway ExtraBold"/>
              <a:cs typeface="Raleway ExtraBold"/>
              <a:sym typeface="Raleway ExtraBo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8"/>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4</a:t>
            </a:fld>
            <a:endParaRPr/>
          </a:p>
        </p:txBody>
      </p:sp>
      <p:pic>
        <p:nvPicPr>
          <p:cNvPr id="116" name="Google Shape;116;p18"/>
          <p:cNvPicPr preferRelativeResize="0"/>
          <p:nvPr/>
        </p:nvPicPr>
        <p:blipFill>
          <a:blip r:embed="rId3">
            <a:alphaModFix/>
          </a:blip>
          <a:stretch>
            <a:fillRect/>
          </a:stretch>
        </p:blipFill>
        <p:spPr>
          <a:xfrm>
            <a:off x="3343863" y="3238213"/>
            <a:ext cx="1188720" cy="1188720"/>
          </a:xfrm>
          <a:prstGeom prst="rect">
            <a:avLst/>
          </a:prstGeom>
          <a:noFill/>
          <a:ln>
            <a:noFill/>
          </a:ln>
        </p:spPr>
      </p:pic>
      <p:sp>
        <p:nvSpPr>
          <p:cNvPr id="117" name="Google Shape;117;p18"/>
          <p:cNvSpPr txBox="1"/>
          <p:nvPr/>
        </p:nvSpPr>
        <p:spPr>
          <a:xfrm>
            <a:off x="3800573" y="3493325"/>
            <a:ext cx="3645600" cy="78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4200" b="1">
                <a:solidFill>
                  <a:srgbClr val="892A69"/>
                </a:solidFill>
                <a:latin typeface="Roboto"/>
                <a:ea typeface="Roboto"/>
                <a:cs typeface="Roboto"/>
                <a:sym typeface="Roboto"/>
              </a:rPr>
              <a:t>SELECT</a:t>
            </a:r>
            <a:endParaRPr sz="4200" b="1">
              <a:solidFill>
                <a:srgbClr val="892A69"/>
              </a:solidFill>
              <a:latin typeface="Roboto"/>
              <a:ea typeface="Roboto"/>
              <a:cs typeface="Roboto"/>
              <a:sym typeface="Roboto"/>
            </a:endParaRPr>
          </a:p>
        </p:txBody>
      </p:sp>
      <p:grpSp>
        <p:nvGrpSpPr>
          <p:cNvPr id="118" name="Google Shape;118;p18"/>
          <p:cNvGrpSpPr/>
          <p:nvPr/>
        </p:nvGrpSpPr>
        <p:grpSpPr>
          <a:xfrm>
            <a:off x="536775" y="471225"/>
            <a:ext cx="7801255" cy="2936402"/>
            <a:chOff x="460575" y="471225"/>
            <a:chExt cx="7801255" cy="2936402"/>
          </a:xfrm>
        </p:grpSpPr>
        <p:grpSp>
          <p:nvGrpSpPr>
            <p:cNvPr id="119" name="Google Shape;119;p18"/>
            <p:cNvGrpSpPr/>
            <p:nvPr/>
          </p:nvGrpSpPr>
          <p:grpSpPr>
            <a:xfrm>
              <a:off x="1695413" y="1888260"/>
              <a:ext cx="5582934" cy="1519367"/>
              <a:chOff x="1212025" y="1056013"/>
              <a:chExt cx="6719950" cy="1828800"/>
            </a:xfrm>
          </p:grpSpPr>
          <p:sp>
            <p:nvSpPr>
              <p:cNvPr id="120" name="Google Shape;120;p18"/>
              <p:cNvSpPr/>
              <p:nvPr/>
            </p:nvSpPr>
            <p:spPr>
              <a:xfrm>
                <a:off x="1212025" y="1056013"/>
                <a:ext cx="1828800" cy="1828800"/>
              </a:xfrm>
              <a:prstGeom prst="ellipse">
                <a:avLst/>
              </a:prstGeom>
              <a:solidFill>
                <a:srgbClr val="B036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8"/>
              <p:cNvSpPr/>
              <p:nvPr/>
            </p:nvSpPr>
            <p:spPr>
              <a:xfrm>
                <a:off x="6103175" y="1056013"/>
                <a:ext cx="1828800" cy="1828800"/>
              </a:xfrm>
              <a:prstGeom prst="ellipse">
                <a:avLst/>
              </a:prstGeom>
              <a:solidFill>
                <a:srgbClr val="C94F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2" name="Google Shape;122;p18"/>
              <p:cNvCxnSpPr>
                <a:stCxn id="120" idx="6"/>
                <a:endCxn id="121" idx="2"/>
              </p:cNvCxnSpPr>
              <p:nvPr/>
            </p:nvCxnSpPr>
            <p:spPr>
              <a:xfrm>
                <a:off x="3040825" y="1970413"/>
                <a:ext cx="3062400" cy="0"/>
              </a:xfrm>
              <a:prstGeom prst="straightConnector1">
                <a:avLst/>
              </a:prstGeom>
              <a:noFill/>
              <a:ln w="114300" cap="flat" cmpd="sng">
                <a:solidFill>
                  <a:srgbClr val="892A69"/>
                </a:solidFill>
                <a:prstDash val="solid"/>
                <a:round/>
                <a:headEnd type="none" w="sm" len="sm"/>
                <a:tailEnd type="triangle" w="sm" len="sm"/>
              </a:ln>
            </p:spPr>
          </p:cxnSp>
        </p:grpSp>
        <p:sp>
          <p:nvSpPr>
            <p:cNvPr id="123" name="Google Shape;123;p18"/>
            <p:cNvSpPr txBox="1"/>
            <p:nvPr/>
          </p:nvSpPr>
          <p:spPr>
            <a:xfrm>
              <a:off x="460575" y="471225"/>
              <a:ext cx="936000" cy="189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5000">
                  <a:solidFill>
                    <a:srgbClr val="892A69"/>
                  </a:solidFill>
                  <a:latin typeface="Roboto"/>
                  <a:ea typeface="Roboto"/>
                  <a:cs typeface="Roboto"/>
                  <a:sym typeface="Roboto"/>
                </a:rPr>
                <a:t>{</a:t>
              </a:r>
              <a:endParaRPr sz="25000">
                <a:solidFill>
                  <a:srgbClr val="892A69"/>
                </a:solidFill>
                <a:latin typeface="Roboto"/>
                <a:ea typeface="Roboto"/>
                <a:cs typeface="Roboto"/>
                <a:sym typeface="Roboto"/>
              </a:endParaRPr>
            </a:p>
          </p:txBody>
        </p:sp>
        <p:sp>
          <p:nvSpPr>
            <p:cNvPr id="124" name="Google Shape;124;p18"/>
            <p:cNvSpPr txBox="1"/>
            <p:nvPr/>
          </p:nvSpPr>
          <p:spPr>
            <a:xfrm>
              <a:off x="7325830" y="471225"/>
              <a:ext cx="936000" cy="189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5000">
                  <a:solidFill>
                    <a:srgbClr val="892A69"/>
                  </a:solidFill>
                  <a:latin typeface="Roboto"/>
                  <a:ea typeface="Roboto"/>
                  <a:cs typeface="Roboto"/>
                  <a:sym typeface="Roboto"/>
                </a:rPr>
                <a:t>}</a:t>
              </a:r>
              <a:endParaRPr sz="25000">
                <a:solidFill>
                  <a:srgbClr val="892A69"/>
                </a:solidFill>
                <a:latin typeface="Roboto"/>
                <a:ea typeface="Roboto"/>
                <a:cs typeface="Roboto"/>
                <a:sym typeface="Roboto"/>
              </a:endParaRPr>
            </a:p>
          </p:txBody>
        </p:sp>
      </p:grpSp>
      <p:sp>
        <p:nvSpPr>
          <p:cNvPr id="125" name="Google Shape;125;p18"/>
          <p:cNvSpPr txBox="1"/>
          <p:nvPr/>
        </p:nvSpPr>
        <p:spPr>
          <a:xfrm>
            <a:off x="3136475" y="494150"/>
            <a:ext cx="2670300" cy="781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4000" u="sng">
                <a:solidFill>
                  <a:srgbClr val="892A69"/>
                </a:solidFill>
                <a:latin typeface="Raleway Black"/>
                <a:ea typeface="Raleway Black"/>
                <a:cs typeface="Raleway Black"/>
                <a:sym typeface="Raleway Black"/>
              </a:rPr>
              <a:t>SPARQL?!</a:t>
            </a:r>
            <a:endParaRPr sz="4000" u="sng">
              <a:solidFill>
                <a:srgbClr val="892A69"/>
              </a:solidFill>
              <a:latin typeface="Raleway Black"/>
              <a:ea typeface="Raleway Black"/>
              <a:cs typeface="Raleway Black"/>
              <a:sym typeface="Raleway Black"/>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19"/>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5</a:t>
            </a:fld>
            <a:endParaRPr/>
          </a:p>
        </p:txBody>
      </p:sp>
      <p:pic>
        <p:nvPicPr>
          <p:cNvPr id="131" name="Google Shape;131;p19"/>
          <p:cNvPicPr preferRelativeResize="0"/>
          <p:nvPr/>
        </p:nvPicPr>
        <p:blipFill rotWithShape="1">
          <a:blip r:embed="rId3">
            <a:alphaModFix/>
          </a:blip>
          <a:srcRect l="238" r="248"/>
          <a:stretch/>
        </p:blipFill>
        <p:spPr>
          <a:xfrm>
            <a:off x="1506925" y="742950"/>
            <a:ext cx="6130140" cy="36576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0"/>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6</a:t>
            </a:fld>
            <a:endParaRPr/>
          </a:p>
        </p:txBody>
      </p:sp>
      <p:pic>
        <p:nvPicPr>
          <p:cNvPr id="137" name="Google Shape;137;p20"/>
          <p:cNvPicPr preferRelativeResize="0"/>
          <p:nvPr/>
        </p:nvPicPr>
        <p:blipFill>
          <a:blip r:embed="rId3">
            <a:alphaModFix/>
          </a:blip>
          <a:stretch>
            <a:fillRect/>
          </a:stretch>
        </p:blipFill>
        <p:spPr>
          <a:xfrm>
            <a:off x="1369400" y="814625"/>
            <a:ext cx="3136393" cy="3200400"/>
          </a:xfrm>
          <a:prstGeom prst="rect">
            <a:avLst/>
          </a:prstGeom>
          <a:noFill/>
          <a:ln>
            <a:noFill/>
          </a:ln>
        </p:spPr>
      </p:pic>
      <p:sp>
        <p:nvSpPr>
          <p:cNvPr id="138" name="Google Shape;138;p20"/>
          <p:cNvSpPr txBox="1">
            <a:spLocks noGrp="1"/>
          </p:cNvSpPr>
          <p:nvPr>
            <p:ph type="title" idx="4294967295"/>
          </p:nvPr>
        </p:nvSpPr>
        <p:spPr>
          <a:xfrm>
            <a:off x="391050" y="4193200"/>
            <a:ext cx="8361900" cy="472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800">
                <a:solidFill>
                  <a:srgbClr val="892A69"/>
                </a:solidFill>
              </a:rPr>
              <a:t>Geodaten sind Teil der Linked Open Data Cloud</a:t>
            </a:r>
            <a:endParaRPr sz="1000" i="1">
              <a:solidFill>
                <a:srgbClr val="892A69"/>
              </a:solidFill>
              <a:latin typeface="Raleway"/>
              <a:ea typeface="Raleway"/>
              <a:cs typeface="Raleway"/>
              <a:sym typeface="Raleway"/>
            </a:endParaRPr>
          </a:p>
        </p:txBody>
      </p:sp>
      <p:pic>
        <p:nvPicPr>
          <p:cNvPr id="139" name="Google Shape;139;p20"/>
          <p:cNvPicPr preferRelativeResize="0"/>
          <p:nvPr/>
        </p:nvPicPr>
        <p:blipFill>
          <a:blip r:embed="rId4">
            <a:alphaModFix/>
          </a:blip>
          <a:stretch>
            <a:fillRect/>
          </a:stretch>
        </p:blipFill>
        <p:spPr>
          <a:xfrm>
            <a:off x="4840893" y="814625"/>
            <a:ext cx="2933700" cy="32004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1"/>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solidFill>
                  <a:srgbClr val="5E2028"/>
                </a:solidFill>
              </a:rPr>
              <a:t>7</a:t>
            </a:fld>
            <a:endParaRPr>
              <a:solidFill>
                <a:srgbClr val="5E2028"/>
              </a:solidFill>
            </a:endParaRPr>
          </a:p>
        </p:txBody>
      </p:sp>
      <p:sp>
        <p:nvSpPr>
          <p:cNvPr id="145" name="Google Shape;145;p21"/>
          <p:cNvSpPr txBox="1">
            <a:spLocks noGrp="1"/>
          </p:cNvSpPr>
          <p:nvPr>
            <p:ph type="title" idx="4294967295"/>
          </p:nvPr>
        </p:nvSpPr>
        <p:spPr>
          <a:xfrm>
            <a:off x="1625850" y="1287750"/>
            <a:ext cx="5892300" cy="2568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600">
                <a:solidFill>
                  <a:srgbClr val="FFFFFF"/>
                </a:solidFill>
                <a:latin typeface="Raleway Black"/>
                <a:ea typeface="Raleway Black"/>
                <a:cs typeface="Raleway Black"/>
                <a:sym typeface="Raleway Black"/>
              </a:rPr>
              <a:t>Datengrundlage</a:t>
            </a:r>
            <a:endParaRPr sz="3600">
              <a:solidFill>
                <a:srgbClr val="FFFFFF"/>
              </a:solidFill>
              <a:latin typeface="Raleway Black"/>
              <a:ea typeface="Raleway Black"/>
              <a:cs typeface="Raleway Black"/>
              <a:sym typeface="Raleway Black"/>
            </a:endParaRPr>
          </a:p>
          <a:p>
            <a:pPr marL="0" lvl="0" indent="0" algn="ctr" rtl="0">
              <a:spcBef>
                <a:spcPts val="0"/>
              </a:spcBef>
              <a:spcAft>
                <a:spcPts val="0"/>
              </a:spcAft>
              <a:buNone/>
            </a:pPr>
            <a:endParaRPr sz="3600">
              <a:solidFill>
                <a:srgbClr val="FFFFFF"/>
              </a:solidFill>
              <a:latin typeface="Raleway Black"/>
              <a:ea typeface="Raleway Black"/>
              <a:cs typeface="Raleway Black"/>
              <a:sym typeface="Raleway Black"/>
            </a:endParaRPr>
          </a:p>
          <a:p>
            <a:pPr marL="0" lvl="0" indent="0" algn="ctr" rtl="0">
              <a:spcBef>
                <a:spcPts val="0"/>
              </a:spcBef>
              <a:spcAft>
                <a:spcPts val="0"/>
              </a:spcAft>
              <a:buNone/>
            </a:pPr>
            <a:r>
              <a:rPr lang="en" sz="1100" b="1">
                <a:solidFill>
                  <a:srgbClr val="C94FA0"/>
                </a:solidFill>
                <a:latin typeface="Raleway"/>
                <a:ea typeface="Raleway"/>
                <a:cs typeface="Raleway"/>
                <a:sym typeface="Raleway"/>
              </a:rPr>
              <a:t>https://github.com/Research-Squirrel-Engineers/limes</a:t>
            </a:r>
            <a:endParaRPr sz="3600">
              <a:solidFill>
                <a:srgbClr val="C94FA0"/>
              </a:solidFill>
              <a:latin typeface="Raleway Black"/>
              <a:ea typeface="Raleway Black"/>
              <a:cs typeface="Raleway Black"/>
              <a:sym typeface="Raleway Black"/>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2"/>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8</a:t>
            </a:fld>
            <a:endParaRPr/>
          </a:p>
        </p:txBody>
      </p:sp>
      <p:pic>
        <p:nvPicPr>
          <p:cNvPr id="151" name="Google Shape;151;p22"/>
          <p:cNvPicPr preferRelativeResize="0"/>
          <p:nvPr/>
        </p:nvPicPr>
        <p:blipFill>
          <a:blip r:embed="rId3">
            <a:alphaModFix/>
          </a:blip>
          <a:stretch>
            <a:fillRect/>
          </a:stretch>
        </p:blipFill>
        <p:spPr>
          <a:xfrm>
            <a:off x="1374649" y="541350"/>
            <a:ext cx="6394699" cy="4060775"/>
          </a:xfrm>
          <a:prstGeom prst="rect">
            <a:avLst/>
          </a:prstGeom>
          <a:noFill/>
          <a:ln>
            <a:noFill/>
          </a:ln>
          <a:effectLst>
            <a:outerShdw blurRad="57150" dist="19050" dir="5400000" algn="bl" rotWithShape="0">
              <a:srgbClr val="000000">
                <a:alpha val="50000"/>
              </a:srgbClr>
            </a:outerShdw>
          </a:effectLst>
        </p:spPr>
      </p:pic>
      <p:sp>
        <p:nvSpPr>
          <p:cNvPr id="152" name="Google Shape;152;p22"/>
          <p:cNvSpPr txBox="1">
            <a:spLocks noGrp="1"/>
          </p:cNvSpPr>
          <p:nvPr>
            <p:ph type="title" idx="4294967295"/>
          </p:nvPr>
        </p:nvSpPr>
        <p:spPr>
          <a:xfrm>
            <a:off x="3083625" y="2575213"/>
            <a:ext cx="4598700" cy="7764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sz="2000">
                <a:solidFill>
                  <a:srgbClr val="FF0000"/>
                </a:solidFill>
                <a:highlight>
                  <a:srgbClr val="D9EAD3"/>
                </a:highlight>
              </a:rPr>
              <a:t>Obergermanischer Limes</a:t>
            </a:r>
            <a:endParaRPr sz="2000">
              <a:solidFill>
                <a:srgbClr val="FF0000"/>
              </a:solidFill>
              <a:highlight>
                <a:srgbClr val="D9EAD3"/>
              </a:highlight>
            </a:endParaRPr>
          </a:p>
        </p:txBody>
      </p:sp>
      <p:cxnSp>
        <p:nvCxnSpPr>
          <p:cNvPr id="153" name="Google Shape;153;p22"/>
          <p:cNvCxnSpPr/>
          <p:nvPr/>
        </p:nvCxnSpPr>
        <p:spPr>
          <a:xfrm flipH="1">
            <a:off x="5992325" y="3039663"/>
            <a:ext cx="602100" cy="609600"/>
          </a:xfrm>
          <a:prstGeom prst="straightConnector1">
            <a:avLst/>
          </a:prstGeom>
          <a:noFill/>
          <a:ln w="38100" cap="flat" cmpd="sng">
            <a:solidFill>
              <a:srgbClr val="FF0000"/>
            </a:solidFill>
            <a:prstDash val="solid"/>
            <a:round/>
            <a:headEnd type="none" w="med" len="med"/>
            <a:tailEnd type="triangle" w="med" len="med"/>
          </a:ln>
        </p:spPr>
      </p:cxnSp>
      <p:sp>
        <p:nvSpPr>
          <p:cNvPr id="154" name="Google Shape;154;p22"/>
          <p:cNvSpPr txBox="1">
            <a:spLocks noGrp="1"/>
          </p:cNvSpPr>
          <p:nvPr>
            <p:ph type="title" idx="4294967295"/>
          </p:nvPr>
        </p:nvSpPr>
        <p:spPr>
          <a:xfrm>
            <a:off x="3003400" y="921213"/>
            <a:ext cx="2437500" cy="7764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sz="2000">
                <a:solidFill>
                  <a:srgbClr val="892A69"/>
                </a:solidFill>
              </a:rPr>
              <a:t>Handelswegenetz</a:t>
            </a:r>
            <a:endParaRPr sz="2000">
              <a:solidFill>
                <a:srgbClr val="892A69"/>
              </a:solidFill>
            </a:endParaRPr>
          </a:p>
        </p:txBody>
      </p:sp>
      <p:cxnSp>
        <p:nvCxnSpPr>
          <p:cNvPr id="155" name="Google Shape;155;p22"/>
          <p:cNvCxnSpPr/>
          <p:nvPr/>
        </p:nvCxnSpPr>
        <p:spPr>
          <a:xfrm flipH="1">
            <a:off x="3424275" y="1414688"/>
            <a:ext cx="602100" cy="609600"/>
          </a:xfrm>
          <a:prstGeom prst="straightConnector1">
            <a:avLst/>
          </a:prstGeom>
          <a:noFill/>
          <a:ln w="38100" cap="flat" cmpd="sng">
            <a:solidFill>
              <a:srgbClr val="892A69"/>
            </a:solidFill>
            <a:prstDash val="solid"/>
            <a:round/>
            <a:headEnd type="none" w="med" len="med"/>
            <a:tailEnd type="triangle" w="med" len="med"/>
          </a:ln>
        </p:spPr>
      </p:cxnSp>
      <p:pic>
        <p:nvPicPr>
          <p:cNvPr id="156" name="Google Shape;156;p22"/>
          <p:cNvPicPr preferRelativeResize="0"/>
          <p:nvPr/>
        </p:nvPicPr>
        <p:blipFill>
          <a:blip r:embed="rId4">
            <a:alphaModFix/>
          </a:blip>
          <a:stretch>
            <a:fillRect/>
          </a:stretch>
        </p:blipFill>
        <p:spPr>
          <a:xfrm>
            <a:off x="7915075" y="303675"/>
            <a:ext cx="914400" cy="9144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3"/>
          <p:cNvSpPr txBox="1">
            <a:spLocks noGrp="1"/>
          </p:cNvSpPr>
          <p:nvPr>
            <p:ph type="sldNum" idx="12"/>
          </p:nvPr>
        </p:nvSpPr>
        <p:spPr>
          <a:xfrm>
            <a:off x="8604400" y="4590300"/>
            <a:ext cx="539700" cy="553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9</a:t>
            </a:fld>
            <a:endParaRPr/>
          </a:p>
        </p:txBody>
      </p:sp>
      <p:pic>
        <p:nvPicPr>
          <p:cNvPr id="162" name="Google Shape;162;p23"/>
          <p:cNvPicPr preferRelativeResize="0"/>
          <p:nvPr/>
        </p:nvPicPr>
        <p:blipFill rotWithShape="1">
          <a:blip r:embed="rId3">
            <a:alphaModFix/>
          </a:blip>
          <a:srcRect l="59274" t="61164" r="11909" b="4712"/>
          <a:stretch/>
        </p:blipFill>
        <p:spPr>
          <a:xfrm>
            <a:off x="2931538" y="624100"/>
            <a:ext cx="3280926" cy="2467125"/>
          </a:xfrm>
          <a:prstGeom prst="rect">
            <a:avLst/>
          </a:prstGeom>
          <a:noFill/>
          <a:ln>
            <a:noFill/>
          </a:ln>
          <a:effectLst>
            <a:outerShdw blurRad="57150" dist="19050" dir="5400000" algn="bl" rotWithShape="0">
              <a:srgbClr val="000000">
                <a:alpha val="50000"/>
              </a:srgbClr>
            </a:outerShdw>
          </a:effectLst>
        </p:spPr>
      </p:pic>
      <p:pic>
        <p:nvPicPr>
          <p:cNvPr id="163" name="Google Shape;163;p23"/>
          <p:cNvPicPr preferRelativeResize="0"/>
          <p:nvPr/>
        </p:nvPicPr>
        <p:blipFill>
          <a:blip r:embed="rId4">
            <a:alphaModFix/>
          </a:blip>
          <a:stretch>
            <a:fillRect/>
          </a:stretch>
        </p:blipFill>
        <p:spPr>
          <a:xfrm>
            <a:off x="7915075" y="303675"/>
            <a:ext cx="914400" cy="914400"/>
          </a:xfrm>
          <a:prstGeom prst="rect">
            <a:avLst/>
          </a:prstGeom>
          <a:noFill/>
          <a:ln>
            <a:noFill/>
          </a:ln>
        </p:spPr>
      </p:pic>
      <p:pic>
        <p:nvPicPr>
          <p:cNvPr id="164" name="Google Shape;164;p23"/>
          <p:cNvPicPr preferRelativeResize="0"/>
          <p:nvPr/>
        </p:nvPicPr>
        <p:blipFill>
          <a:blip r:embed="rId5">
            <a:alphaModFix/>
          </a:blip>
          <a:stretch>
            <a:fillRect/>
          </a:stretch>
        </p:blipFill>
        <p:spPr>
          <a:xfrm>
            <a:off x="1905625" y="3234375"/>
            <a:ext cx="5332750" cy="1309150"/>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theme/theme1.xml><?xml version="1.0" encoding="utf-8"?>
<a:theme xmlns:a="http://schemas.openxmlformats.org/drawingml/2006/main" name="Intergeo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424</Words>
  <Application>Microsoft Office PowerPoint</Application>
  <PresentationFormat>Bildschirmpräsentation (16:9)</PresentationFormat>
  <Paragraphs>160</Paragraphs>
  <Slides>38</Slides>
  <Notes>38</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38</vt:i4>
      </vt:variant>
    </vt:vector>
  </HeadingPairs>
  <TitlesOfParts>
    <vt:vector size="46" baseType="lpstr">
      <vt:lpstr>Arial</vt:lpstr>
      <vt:lpstr>Raleway Light</vt:lpstr>
      <vt:lpstr>Raleway Medium</vt:lpstr>
      <vt:lpstr>Raleway Black</vt:lpstr>
      <vt:lpstr>Raleway ExtraBold</vt:lpstr>
      <vt:lpstr>Raleway</vt:lpstr>
      <vt:lpstr>Roboto</vt:lpstr>
      <vt:lpstr>Intergeo Template</vt:lpstr>
      <vt:lpstr>Linked Open Geodata in GIS? Ein Überblick über Linked Geodata Open Source Software</vt:lpstr>
      <vt:lpstr>PowerPoint-Präsentation</vt:lpstr>
      <vt:lpstr>PowerPoint-Präsentation</vt:lpstr>
      <vt:lpstr>PowerPoint-Präsentation</vt:lpstr>
      <vt:lpstr>PowerPoint-Präsentation</vt:lpstr>
      <vt:lpstr>Geodaten sind Teil der Linked Open Data Cloud</vt:lpstr>
      <vt:lpstr>Datengrundlage  https://github.com/Research-Squirrel-Engineers/limes</vt:lpstr>
      <vt:lpstr>Obergermanischer Limes</vt:lpstr>
      <vt:lpstr>PowerPoint-Präsentation</vt:lpstr>
      <vt:lpstr>Manuelle Erstellung von Line Strings der Limes-Kastelle</vt:lpstr>
      <vt:lpstr>Enrichment</vt:lpstr>
      <vt:lpstr>Ich habe ein Geodaten-Set und möchte Linked Data dazu anreichern.  Welche Daten kann ich anreichern? Beispiel: Anreicherung von Höhenangaben Ergebnis: Layer in QGIS</vt:lpstr>
      <vt:lpstr>Das SPARQLing Unicorn QGIS Plugin - a Linked Data Access Point for QGIS</vt:lpstr>
      <vt:lpstr>Enrichment Suche im SPARQLing Unicorn</vt:lpstr>
      <vt:lpstr>Enrichment Dialog im SPARQLing Unicorn</vt:lpstr>
      <vt:lpstr>Enrichment Ergebnis</vt:lpstr>
      <vt:lpstr>Semantic Uplift</vt:lpstr>
      <vt:lpstr>Ich habe ein Geodaten-Set und möchte das es als Linked Data publizieren.  Welche Elemente des Geodaten-Sets werden wie im Semantic Web dargestellt? Wie kann ich das Geodaten-Set nach RDF konvertieren? Beispiel: Exportieren des Limesdatensets nach RDF</vt:lpstr>
      <vt:lpstr>Semantic Uplift im SPARQLing Unicorn</vt:lpstr>
      <vt:lpstr>Semantic Uplift Transformationsprozess</vt:lpstr>
      <vt:lpstr>Darstellung der importierten Daten im Triple Store: GeoPubby</vt:lpstr>
      <vt:lpstr>Semantic Uplift Ergebnis eines Limes-Teils</vt:lpstr>
      <vt:lpstr>PowerPoint-Präsentation</vt:lpstr>
      <vt:lpstr>GeoSPARQL Query Capabilities</vt:lpstr>
      <vt:lpstr>Ich habe ein Geodaten-Set als Linked Data publiziert und möchte es nun wie mit PostGIS anfragen können Kann ich in (Geo)SPARQL alle Anfragen stellen, die ich auch in PostGIS stellen könnte? GeoSPARQL bietet Abbildungen von Beziehungen zwischen Geometrien aber keine Geometriekonstruktoren keinen Rasterdatensupport keine Geometriemanipulationen ⇒ Die Lösung: rdf4j-postgis</vt:lpstr>
      <vt:lpstr>Erweitertes GeoSPARQL: rdf4j-postgis rdf4j-postgis erweitert GeoSPARQL um ca. 250 GIS Funktionen aus POSTGIS</vt:lpstr>
      <vt:lpstr>SemanticWFS</vt:lpstr>
      <vt:lpstr>Ich habe ein Geodaten-Set als Linked Data publiziert und möchte es der Geocommunity als WFS FeatureType zur Verfügung stellen  Ich brauche: ein SPARQL Query welches das Datenset in Linked Data anfragt einen Konvertierungsservice, der Ergebnisse von Linked Data zu GML/GeoJSON etc. konvertiert  ⇒ Die Lösung: Der SemanticWFS</vt:lpstr>
      <vt:lpstr>SemanticWFS</vt:lpstr>
      <vt:lpstr>SemanticWFS</vt:lpstr>
      <vt:lpstr>Gesamtsystem  Fazit und Ausblick</vt:lpstr>
      <vt:lpstr>Übersicht des Gesamtsystems</vt:lpstr>
      <vt:lpstr>Fazit / Nutzen des Systems</vt:lpstr>
      <vt:lpstr>Poster Session Mi. 08.07.2020</vt:lpstr>
      <vt:lpstr>Das Unicorn freut sich auf Mithilfe aus der Geo-Community!</vt:lpstr>
      <vt:lpstr>Thx!</vt:lpstr>
      <vt:lpstr>PowerPoint-Präsentation</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Linked Open Geodata in GIS? Ein Überblick über Linked Geodata Open Source Software</dc:title>
  <dc:creator>Florian Thiery;Timo Homburg</dc:creator>
  <cp:lastModifiedBy>Florian Thiery</cp:lastModifiedBy>
  <cp:revision>2</cp:revision>
  <dcterms:modified xsi:type="dcterms:W3CDTF">2020-07-06T07:15:18Z</dcterms:modified>
</cp:coreProperties>
</file>