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rels" ContentType="application/vnd.openxmlformats-package.relationships+xml"/>
  <Default Extension="tmp" ContentType="image/png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embeddings/oleObject1.bin" ContentType="application/vnd.openxmlformats-officedocument.oleObject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embeddings/oleObject2.bin" ContentType="application/vnd.openxmlformats-officedocument.oleObject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  <p:sldMasterId id="2147483650" r:id="rId2"/>
    <p:sldMasterId id="2147483651" r:id="rId3"/>
    <p:sldMasterId id="2147484586" r:id="rId4"/>
  </p:sldMasterIdLst>
  <p:notesMasterIdLst>
    <p:notesMasterId r:id="rId55"/>
  </p:notesMasterIdLst>
  <p:handoutMasterIdLst>
    <p:handoutMasterId r:id="rId56"/>
  </p:handoutMasterIdLst>
  <p:sldIdLst>
    <p:sldId id="779" r:id="rId5"/>
    <p:sldId id="297" r:id="rId6"/>
    <p:sldId id="456" r:id="rId7"/>
    <p:sldId id="525" r:id="rId8"/>
    <p:sldId id="390" r:id="rId9"/>
    <p:sldId id="566" r:id="rId10"/>
    <p:sldId id="579" r:id="rId11"/>
    <p:sldId id="584" r:id="rId12"/>
    <p:sldId id="548" r:id="rId13"/>
    <p:sldId id="519" r:id="rId14"/>
    <p:sldId id="517" r:id="rId15"/>
    <p:sldId id="594" r:id="rId16"/>
    <p:sldId id="597" r:id="rId17"/>
    <p:sldId id="599" r:id="rId18"/>
    <p:sldId id="591" r:id="rId19"/>
    <p:sldId id="768" r:id="rId20"/>
    <p:sldId id="776" r:id="rId21"/>
    <p:sldId id="765" r:id="rId22"/>
    <p:sldId id="766" r:id="rId23"/>
    <p:sldId id="770" r:id="rId24"/>
    <p:sldId id="593" r:id="rId25"/>
    <p:sldId id="600" r:id="rId26"/>
    <p:sldId id="598" r:id="rId27"/>
    <p:sldId id="596" r:id="rId28"/>
    <p:sldId id="555" r:id="rId29"/>
    <p:sldId id="769" r:id="rId30"/>
    <p:sldId id="775" r:id="rId31"/>
    <p:sldId id="777" r:id="rId32"/>
    <p:sldId id="774" r:id="rId33"/>
    <p:sldId id="707" r:id="rId34"/>
    <p:sldId id="713" r:id="rId35"/>
    <p:sldId id="715" r:id="rId36"/>
    <p:sldId id="719" r:id="rId37"/>
    <p:sldId id="718" r:id="rId38"/>
    <p:sldId id="720" r:id="rId39"/>
    <p:sldId id="723" r:id="rId40"/>
    <p:sldId id="515" r:id="rId41"/>
    <p:sldId id="565" r:id="rId42"/>
    <p:sldId id="516" r:id="rId43"/>
    <p:sldId id="772" r:id="rId44"/>
    <p:sldId id="757" r:id="rId45"/>
    <p:sldId id="748" r:id="rId46"/>
    <p:sldId id="758" r:id="rId47"/>
    <p:sldId id="778" r:id="rId48"/>
    <p:sldId id="773" r:id="rId49"/>
    <p:sldId id="577" r:id="rId50"/>
    <p:sldId id="554" r:id="rId51"/>
    <p:sldId id="592" r:id="rId52"/>
    <p:sldId id="771" r:id="rId53"/>
    <p:sldId id="589" r:id="rId54"/>
  </p:sldIdLst>
  <p:sldSz cx="9144000" cy="6858000" type="screen4x3"/>
  <p:notesSz cx="9906000" cy="67945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141">
          <p15:clr>
            <a:srgbClr val="A4A3A4"/>
          </p15:clr>
        </p15:guide>
        <p15:guide id="2" pos="312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hwarz, Hannah" initials="schwarhh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FF9900"/>
    <a:srgbClr val="F38025"/>
    <a:srgbClr val="98A6CD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161" autoAdjust="0"/>
    <p:restoredTop sz="81637" autoAdjust="0"/>
  </p:normalViewPr>
  <p:slideViewPr>
    <p:cSldViewPr>
      <p:cViewPr varScale="1">
        <p:scale>
          <a:sx n="89" d="100"/>
          <a:sy n="89" d="100"/>
        </p:scale>
        <p:origin x="-154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112"/>
    </p:cViewPr>
  </p:outlineViewPr>
  <p:notesTextViewPr>
    <p:cViewPr>
      <p:scale>
        <a:sx n="200" d="100"/>
        <a:sy n="2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12" d="100"/>
          <a:sy n="112" d="100"/>
        </p:scale>
        <p:origin x="-1398" y="-90"/>
      </p:cViewPr>
      <p:guideLst>
        <p:guide orient="horz" pos="2141"/>
        <p:guide pos="31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50" Type="http://schemas.openxmlformats.org/officeDocument/2006/relationships/slide" Target="slides/slide46.xml"/><Relationship Id="rId51" Type="http://schemas.openxmlformats.org/officeDocument/2006/relationships/slide" Target="slides/slide47.xml"/><Relationship Id="rId52" Type="http://schemas.openxmlformats.org/officeDocument/2006/relationships/slide" Target="slides/slide48.xml"/><Relationship Id="rId53" Type="http://schemas.openxmlformats.org/officeDocument/2006/relationships/slide" Target="slides/slide49.xml"/><Relationship Id="rId54" Type="http://schemas.openxmlformats.org/officeDocument/2006/relationships/slide" Target="slides/slide50.xml"/><Relationship Id="rId55" Type="http://schemas.openxmlformats.org/officeDocument/2006/relationships/notesMaster" Target="notesMasters/notesMaster1.xml"/><Relationship Id="rId56" Type="http://schemas.openxmlformats.org/officeDocument/2006/relationships/handoutMaster" Target="handoutMasters/handoutMaster1.xml"/><Relationship Id="rId57" Type="http://schemas.openxmlformats.org/officeDocument/2006/relationships/printerSettings" Target="printerSettings/printerSettings1.bin"/><Relationship Id="rId58" Type="http://schemas.openxmlformats.org/officeDocument/2006/relationships/commentAuthors" Target="commentAuthors.xml"/><Relationship Id="rId59" Type="http://schemas.openxmlformats.org/officeDocument/2006/relationships/presProps" Target="presProps.xml"/><Relationship Id="rId40" Type="http://schemas.openxmlformats.org/officeDocument/2006/relationships/slide" Target="slides/slide36.xml"/><Relationship Id="rId41" Type="http://schemas.openxmlformats.org/officeDocument/2006/relationships/slide" Target="slides/slide37.xml"/><Relationship Id="rId42" Type="http://schemas.openxmlformats.org/officeDocument/2006/relationships/slide" Target="slides/slide38.xml"/><Relationship Id="rId43" Type="http://schemas.openxmlformats.org/officeDocument/2006/relationships/slide" Target="slides/slide39.xml"/><Relationship Id="rId44" Type="http://schemas.openxmlformats.org/officeDocument/2006/relationships/slide" Target="slides/slide40.xml"/><Relationship Id="rId45" Type="http://schemas.openxmlformats.org/officeDocument/2006/relationships/slide" Target="slides/slide41.xml"/><Relationship Id="rId46" Type="http://schemas.openxmlformats.org/officeDocument/2006/relationships/slide" Target="slides/slide42.xml"/><Relationship Id="rId47" Type="http://schemas.openxmlformats.org/officeDocument/2006/relationships/slide" Target="slides/slide43.xml"/><Relationship Id="rId48" Type="http://schemas.openxmlformats.org/officeDocument/2006/relationships/slide" Target="slides/slide44.xml"/><Relationship Id="rId49" Type="http://schemas.openxmlformats.org/officeDocument/2006/relationships/slide" Target="slides/slide45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30" Type="http://schemas.openxmlformats.org/officeDocument/2006/relationships/slide" Target="slides/slide26.xml"/><Relationship Id="rId31" Type="http://schemas.openxmlformats.org/officeDocument/2006/relationships/slide" Target="slides/slide27.xml"/><Relationship Id="rId32" Type="http://schemas.openxmlformats.org/officeDocument/2006/relationships/slide" Target="slides/slide28.xml"/><Relationship Id="rId33" Type="http://schemas.openxmlformats.org/officeDocument/2006/relationships/slide" Target="slides/slide29.xml"/><Relationship Id="rId34" Type="http://schemas.openxmlformats.org/officeDocument/2006/relationships/slide" Target="slides/slide30.xml"/><Relationship Id="rId35" Type="http://schemas.openxmlformats.org/officeDocument/2006/relationships/slide" Target="slides/slide31.xml"/><Relationship Id="rId36" Type="http://schemas.openxmlformats.org/officeDocument/2006/relationships/slide" Target="slides/slide32.xml"/><Relationship Id="rId37" Type="http://schemas.openxmlformats.org/officeDocument/2006/relationships/slide" Target="slides/slide33.xml"/><Relationship Id="rId38" Type="http://schemas.openxmlformats.org/officeDocument/2006/relationships/slide" Target="slides/slide34.xml"/><Relationship Id="rId39" Type="http://schemas.openxmlformats.org/officeDocument/2006/relationships/slide" Target="slides/slide3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<Relationship Id="rId26" Type="http://schemas.openxmlformats.org/officeDocument/2006/relationships/slide" Target="slides/slide22.xml"/><Relationship Id="rId27" Type="http://schemas.openxmlformats.org/officeDocument/2006/relationships/slide" Target="slides/slide23.xml"/><Relationship Id="rId28" Type="http://schemas.openxmlformats.org/officeDocument/2006/relationships/slide" Target="slides/slide24.xml"/><Relationship Id="rId29" Type="http://schemas.openxmlformats.org/officeDocument/2006/relationships/slide" Target="slides/slide25.xml"/><Relationship Id="rId60" Type="http://schemas.openxmlformats.org/officeDocument/2006/relationships/viewProps" Target="viewProps.xml"/><Relationship Id="rId61" Type="http://schemas.openxmlformats.org/officeDocument/2006/relationships/theme" Target="theme/theme1.xml"/><Relationship Id="rId62" Type="http://schemas.openxmlformats.org/officeDocument/2006/relationships/tableStyles" Target="tableStyles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293372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I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5610315" y="0"/>
            <a:ext cx="4293372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E6FAB64-87F7-4396-9BEF-AAE5BD45304C}" type="datetimeFigureOut">
              <a:rPr lang="en-IE"/>
              <a:pPr>
                <a:defRPr/>
              </a:pPr>
              <a:t>29.06.20</a:t>
            </a:fld>
            <a:endParaRPr lang="en-I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1" y="6453686"/>
            <a:ext cx="4293372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I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5610315" y="6453686"/>
            <a:ext cx="4293372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A12B8DB-9755-459C-913B-CE1B83006148}" type="slidenum">
              <a:rPr lang="en-IE"/>
              <a:pPr>
                <a:defRPr/>
              </a:pPr>
              <a:t>‹Nr.›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909503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293372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10315" y="0"/>
            <a:ext cx="4293372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78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54375" y="509588"/>
            <a:ext cx="3397250" cy="25479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0600" y="3227388"/>
            <a:ext cx="7924800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12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453686"/>
            <a:ext cx="4293372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10315" y="6453686"/>
            <a:ext cx="4293372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7C79C15-FC78-4EB7-89E3-FD329D35CB98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7789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254375" y="509588"/>
            <a:ext cx="3397250" cy="2547937"/>
          </a:xfrm>
          <a:ln/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9795223-2E9D-4B4E-9C6F-BD507FD9DBCE}" type="slidenum">
              <a:rPr lang="en-US" altLang="en-US" smtClean="0"/>
              <a:pPr eaLnBrk="1" hangingPunct="1">
                <a:spcBef>
                  <a:spcPct val="0"/>
                </a:spcBef>
              </a:pPr>
              <a:t>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62CFE40-3C13-4CEA-89FB-9AAF792D26A5}" type="slidenum">
              <a:rPr lang="en-US" altLang="en-US" smtClean="0"/>
              <a:pPr eaLnBrk="1" hangingPunct="1"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33800" y="501650"/>
            <a:ext cx="2308225" cy="1730375"/>
          </a:xfrm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711450"/>
            <a:ext cx="9220200" cy="3810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algn="just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US" altLang="en-US" sz="20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62CFE40-3C13-4CEA-89FB-9AAF792D26A5}" type="slidenum">
              <a:rPr lang="en-US" altLang="en-US" smtClean="0"/>
              <a:pPr eaLnBrk="1" hangingPunct="1"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33800" y="501650"/>
            <a:ext cx="2308225" cy="1730375"/>
          </a:xfrm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711450"/>
            <a:ext cx="9220200" cy="3810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algn="just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2948715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33800" y="501650"/>
            <a:ext cx="2308225" cy="1730375"/>
          </a:xfrm>
          <a:ln/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>
          <a:xfrm>
            <a:off x="609600" y="2406650"/>
            <a:ext cx="8915400" cy="4038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lnSpc>
                <a:spcPct val="120000"/>
              </a:lnSpc>
              <a:spcBef>
                <a:spcPts val="0"/>
              </a:spcBef>
            </a:pPr>
            <a:endParaRPr lang="en-US" altLang="en-US" sz="2200" dirty="0"/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A76D442-780F-43B7-8650-D58C61574520}" type="slidenum">
              <a:rPr lang="en-US" altLang="en-US" smtClean="0"/>
              <a:pPr eaLnBrk="1" hangingPunct="1">
                <a:spcBef>
                  <a:spcPct val="0"/>
                </a:spcBef>
              </a:pPr>
              <a:t>15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62CFE40-3C13-4CEA-89FB-9AAF792D26A5}" type="slidenum">
              <a:rPr lang="en-US" altLang="en-US" smtClean="0"/>
              <a:pPr eaLnBrk="1" hangingPunct="1"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33800" y="501650"/>
            <a:ext cx="2308225" cy="1730375"/>
          </a:xfrm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711450"/>
            <a:ext cx="9220200" cy="3810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algn="just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7652979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C79C15-FC78-4EB7-89E3-FD329D35CB98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9195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C79C15-FC78-4EB7-89E3-FD329D35CB98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7179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62CFE40-3C13-4CEA-89FB-9AAF792D26A5}" type="slidenum">
              <a:rPr lang="en-US" altLang="en-US" smtClean="0"/>
              <a:pPr eaLnBrk="1" hangingPunct="1">
                <a:spcBef>
                  <a:spcPct val="0"/>
                </a:spcBef>
              </a:pPr>
              <a:t>21</a:t>
            </a:fld>
            <a:endParaRPr lang="en-US" altLang="en-US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33800" y="501650"/>
            <a:ext cx="2308225" cy="1730375"/>
          </a:xfrm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711450"/>
            <a:ext cx="9220200" cy="3810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algn="just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6241963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62CFE40-3C13-4CEA-89FB-9AAF792D26A5}" type="slidenum">
              <a:rPr lang="en-US" altLang="en-US" smtClean="0"/>
              <a:pPr eaLnBrk="1" hangingPunct="1">
                <a:spcBef>
                  <a:spcPct val="0"/>
                </a:spcBef>
              </a:pPr>
              <a:t>22</a:t>
            </a:fld>
            <a:endParaRPr lang="en-US" altLang="en-US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33800" y="501650"/>
            <a:ext cx="2308225" cy="1730375"/>
          </a:xfrm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711450"/>
            <a:ext cx="9220200" cy="3810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algn="just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3056433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33800" y="501650"/>
            <a:ext cx="2308225" cy="1730375"/>
          </a:xfrm>
          <a:ln/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>
          <a:xfrm>
            <a:off x="609600" y="2406650"/>
            <a:ext cx="8915400" cy="4038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lnSpc>
                <a:spcPct val="120000"/>
              </a:lnSpc>
              <a:spcBef>
                <a:spcPts val="0"/>
              </a:spcBef>
            </a:pPr>
            <a:endParaRPr lang="en-US" altLang="en-US" sz="2200" dirty="0"/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A76D442-780F-43B7-8650-D58C61574520}" type="slidenum">
              <a:rPr lang="en-US" altLang="en-US" smtClean="0"/>
              <a:pPr eaLnBrk="1" hangingPunct="1">
                <a:spcBef>
                  <a:spcPct val="0"/>
                </a:spcBef>
              </a:pPr>
              <a:t>23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62CFE40-3C13-4CEA-89FB-9AAF792D26A5}" type="slidenum">
              <a:rPr lang="en-US" altLang="en-US" smtClean="0"/>
              <a:pPr eaLnBrk="1" hangingPunct="1">
                <a:spcBef>
                  <a:spcPct val="0"/>
                </a:spcBef>
              </a:pPr>
              <a:t>24</a:t>
            </a:fld>
            <a:endParaRPr lang="en-US" altLang="en-US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33800" y="501650"/>
            <a:ext cx="2308225" cy="1730375"/>
          </a:xfrm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711450"/>
            <a:ext cx="9220200" cy="3810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algn="just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6912166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254375" y="509588"/>
            <a:ext cx="3397250" cy="2547937"/>
          </a:xfrm>
          <a:ln/>
        </p:spPr>
      </p:sp>
      <p:sp>
        <p:nvSpPr>
          <p:cNvPr id="79875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IE" altLang="en-US" dirty="0"/>
          </a:p>
        </p:txBody>
      </p:sp>
      <p:sp>
        <p:nvSpPr>
          <p:cNvPr id="79876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0546E69-6D2D-4740-B264-76390140C39F}" type="slidenum">
              <a:rPr lang="en-US" altLang="en-US" smtClean="0"/>
              <a:pPr eaLnBrk="1" hangingPunct="1">
                <a:spcBef>
                  <a:spcPct val="0"/>
                </a:spcBef>
              </a:pPr>
              <a:t>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C79C15-FC78-4EB7-89E3-FD329D35CB98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3422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C79C15-FC78-4EB7-89E3-FD329D35CB98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431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C79C15-FC78-4EB7-89E3-FD329D35CB98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4795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C79C15-FC78-4EB7-89E3-FD329D35CB98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73295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izenplatzhalter 2"/>
          <p:cNvSpPr>
            <a:spLocks noGrp="1"/>
          </p:cNvSpPr>
          <p:nvPr>
            <p:ph type="body" idx="1"/>
          </p:nvPr>
        </p:nvSpPr>
        <p:spPr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en-IE" altLang="en-US" dirty="0"/>
          </a:p>
        </p:txBody>
      </p:sp>
      <p:sp>
        <p:nvSpPr>
          <p:cNvPr id="54276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B08555E-78C4-45D8-AEA5-75581AEC3EC6}" type="slidenum">
              <a:rPr lang="en-US" altLang="en-US" smtClean="0"/>
              <a:pPr eaLnBrk="1" hangingPunct="1">
                <a:spcBef>
                  <a:spcPct val="0"/>
                </a:spcBef>
              </a:pPr>
              <a:t>30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359762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izenplatzhalter 2"/>
          <p:cNvSpPr>
            <a:spLocks noGrp="1"/>
          </p:cNvSpPr>
          <p:nvPr>
            <p:ph type="body" idx="1"/>
          </p:nvPr>
        </p:nvSpPr>
        <p:spPr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en-IE" altLang="en-US" dirty="0"/>
          </a:p>
        </p:txBody>
      </p:sp>
      <p:sp>
        <p:nvSpPr>
          <p:cNvPr id="54276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B08555E-78C4-45D8-AEA5-75581AEC3EC6}" type="slidenum">
              <a:rPr lang="en-US" altLang="en-US" smtClean="0"/>
              <a:pPr eaLnBrk="1" hangingPunct="1">
                <a:spcBef>
                  <a:spcPct val="0"/>
                </a:spcBef>
              </a:pPr>
              <a:t>31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3641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izenplatzhalter 2"/>
          <p:cNvSpPr>
            <a:spLocks noGrp="1"/>
          </p:cNvSpPr>
          <p:nvPr>
            <p:ph type="body" idx="1"/>
          </p:nvPr>
        </p:nvSpPr>
        <p:spPr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en-IE" altLang="en-US" dirty="0"/>
          </a:p>
        </p:txBody>
      </p:sp>
      <p:sp>
        <p:nvSpPr>
          <p:cNvPr id="54276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B08555E-78C4-45D8-AEA5-75581AEC3EC6}" type="slidenum">
              <a:rPr lang="en-US" altLang="en-US" smtClean="0"/>
              <a:pPr eaLnBrk="1" hangingPunct="1">
                <a:spcBef>
                  <a:spcPct val="0"/>
                </a:spcBef>
              </a:pPr>
              <a:t>32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202740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izenplatzhalter 2"/>
          <p:cNvSpPr>
            <a:spLocks noGrp="1"/>
          </p:cNvSpPr>
          <p:nvPr>
            <p:ph type="body" idx="1"/>
          </p:nvPr>
        </p:nvSpPr>
        <p:spPr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en-IE" altLang="en-US" dirty="0"/>
          </a:p>
        </p:txBody>
      </p:sp>
      <p:sp>
        <p:nvSpPr>
          <p:cNvPr id="54276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B08555E-78C4-45D8-AEA5-75581AEC3EC6}" type="slidenum">
              <a:rPr lang="en-US" altLang="en-US" smtClean="0"/>
              <a:pPr eaLnBrk="1" hangingPunct="1">
                <a:spcBef>
                  <a:spcPct val="0"/>
                </a:spcBef>
              </a:pPr>
              <a:t>33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464298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izenplatzhalter 2"/>
          <p:cNvSpPr>
            <a:spLocks noGrp="1"/>
          </p:cNvSpPr>
          <p:nvPr>
            <p:ph type="body" idx="1"/>
          </p:nvPr>
        </p:nvSpPr>
        <p:spPr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en-IE" altLang="en-US" dirty="0"/>
          </a:p>
        </p:txBody>
      </p:sp>
      <p:sp>
        <p:nvSpPr>
          <p:cNvPr id="54276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B08555E-78C4-45D8-AEA5-75581AEC3EC6}" type="slidenum">
              <a:rPr lang="en-US" altLang="en-US" smtClean="0"/>
              <a:pPr eaLnBrk="1" hangingPunct="1">
                <a:spcBef>
                  <a:spcPct val="0"/>
                </a:spcBef>
              </a:pPr>
              <a:t>34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490529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izenplatzhalter 2"/>
          <p:cNvSpPr>
            <a:spLocks noGrp="1"/>
          </p:cNvSpPr>
          <p:nvPr>
            <p:ph type="body" idx="1"/>
          </p:nvPr>
        </p:nvSpPr>
        <p:spPr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en-IE" altLang="en-US" dirty="0"/>
          </a:p>
        </p:txBody>
      </p:sp>
      <p:sp>
        <p:nvSpPr>
          <p:cNvPr id="54276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B08555E-78C4-45D8-AEA5-75581AEC3EC6}" type="slidenum">
              <a:rPr lang="en-US" altLang="en-US" smtClean="0"/>
              <a:pPr eaLnBrk="1" hangingPunct="1">
                <a:spcBef>
                  <a:spcPct val="0"/>
                </a:spcBef>
              </a:pPr>
              <a:t>35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90062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7C79C15-FC78-4EB7-89E3-FD329D35CB98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44728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izenplatzhalter 2"/>
          <p:cNvSpPr>
            <a:spLocks noGrp="1"/>
          </p:cNvSpPr>
          <p:nvPr>
            <p:ph type="body" idx="1"/>
          </p:nvPr>
        </p:nvSpPr>
        <p:spPr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en-IE" altLang="en-US" dirty="0"/>
          </a:p>
        </p:txBody>
      </p:sp>
      <p:sp>
        <p:nvSpPr>
          <p:cNvPr id="54276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B08555E-78C4-45D8-AEA5-75581AEC3EC6}" type="slidenum">
              <a:rPr lang="en-US" altLang="en-US" smtClean="0"/>
              <a:pPr eaLnBrk="1" hangingPunct="1">
                <a:spcBef>
                  <a:spcPct val="0"/>
                </a:spcBef>
              </a:pPr>
              <a:t>36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835778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C19D861-478A-4DD2-8A4C-3E130391D043}" type="slidenum">
              <a:rPr lang="en-US" altLang="en-US" smtClean="0"/>
              <a:pPr eaLnBrk="1" hangingPunct="1">
                <a:spcBef>
                  <a:spcPct val="0"/>
                </a:spcBef>
              </a:pPr>
              <a:t>37</a:t>
            </a:fld>
            <a:endParaRPr lang="en-US" altLang="en-US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4375" y="509588"/>
            <a:ext cx="3397250" cy="2547937"/>
          </a:xfrm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C19D861-478A-4DD2-8A4C-3E130391D043}" type="slidenum">
              <a:rPr lang="en-US" altLang="en-US" smtClean="0"/>
              <a:pPr eaLnBrk="1" hangingPunct="1">
                <a:spcBef>
                  <a:spcPct val="0"/>
                </a:spcBef>
              </a:pPr>
              <a:t>38</a:t>
            </a:fld>
            <a:endParaRPr lang="en-US" altLang="en-US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4375" y="509588"/>
            <a:ext cx="3397250" cy="2547937"/>
          </a:xfrm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85CAC6BC-DA7D-48B7-833C-874ED478EC90}" type="slidenum">
              <a:rPr lang="en-US" altLang="en-US" smtClean="0"/>
              <a:pPr eaLnBrk="1" hangingPunct="1">
                <a:spcBef>
                  <a:spcPct val="0"/>
                </a:spcBef>
              </a:pPr>
              <a:t>39</a:t>
            </a:fld>
            <a:endParaRPr lang="en-US" altLang="en-US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4375" y="509588"/>
            <a:ext cx="3397250" cy="2547937"/>
          </a:xfrm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33800" y="501650"/>
            <a:ext cx="2308225" cy="1730375"/>
          </a:xfrm>
          <a:ln/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>
          <a:xfrm>
            <a:off x="609600" y="2406650"/>
            <a:ext cx="8915400" cy="4038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lnSpc>
                <a:spcPct val="120000"/>
              </a:lnSpc>
              <a:spcBef>
                <a:spcPts val="0"/>
              </a:spcBef>
            </a:pPr>
            <a:endParaRPr lang="en-US" altLang="en-US" sz="2200" dirty="0"/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A76D442-780F-43B7-8650-D58C61574520}" type="slidenum">
              <a:rPr lang="en-US" altLang="en-US" smtClean="0"/>
              <a:pPr eaLnBrk="1" hangingPunct="1">
                <a:spcBef>
                  <a:spcPct val="0"/>
                </a:spcBef>
              </a:pPr>
              <a:t>40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072392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Rectangle 7">
            <a:extLst>
              <a:ext uri="{FF2B5EF4-FFF2-40B4-BE49-F238E27FC236}">
                <a16:creationId xmlns="" xmlns:a16="http://schemas.microsoft.com/office/drawing/2014/main" id="{39D0FFF9-8187-1C41-9DE9-E02FD91E01A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B5999AA-ED8A-E14C-9E24-D3940C6B065D}" type="slidenum">
              <a:rPr lang="en-US" altLang="en-US" smtClean="0"/>
              <a:pPr>
                <a:spcBef>
                  <a:spcPct val="0"/>
                </a:spcBef>
              </a:pPr>
              <a:t>41</a:t>
            </a:fld>
            <a:endParaRPr lang="en-US" altLang="en-US"/>
          </a:p>
        </p:txBody>
      </p:sp>
      <p:sp>
        <p:nvSpPr>
          <p:cNvPr id="116738" name="Rectangle 2">
            <a:extLst>
              <a:ext uri="{FF2B5EF4-FFF2-40B4-BE49-F238E27FC236}">
                <a16:creationId xmlns="" xmlns:a16="http://schemas.microsoft.com/office/drawing/2014/main" id="{E0527C2C-3619-D54F-A5E7-E55CB99F2C1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39" name="Rectangle 3">
            <a:extLst>
              <a:ext uri="{FF2B5EF4-FFF2-40B4-BE49-F238E27FC236}">
                <a16:creationId xmlns="" xmlns:a16="http://schemas.microsoft.com/office/drawing/2014/main" id="{DB0202C7-6070-AB4E-9542-75ABF71CE50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834501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Rectangle 7">
            <a:extLst>
              <a:ext uri="{FF2B5EF4-FFF2-40B4-BE49-F238E27FC236}">
                <a16:creationId xmlns="" xmlns:a16="http://schemas.microsoft.com/office/drawing/2014/main" id="{39D0FFF9-8187-1C41-9DE9-E02FD91E01A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B5999AA-ED8A-E14C-9E24-D3940C6B065D}" type="slidenum">
              <a:rPr lang="en-US" altLang="en-US" smtClean="0"/>
              <a:pPr>
                <a:spcBef>
                  <a:spcPct val="0"/>
                </a:spcBef>
              </a:pPr>
              <a:t>42</a:t>
            </a:fld>
            <a:endParaRPr lang="en-US" altLang="en-US"/>
          </a:p>
        </p:txBody>
      </p:sp>
      <p:sp>
        <p:nvSpPr>
          <p:cNvPr id="116738" name="Rectangle 2">
            <a:extLst>
              <a:ext uri="{FF2B5EF4-FFF2-40B4-BE49-F238E27FC236}">
                <a16:creationId xmlns="" xmlns:a16="http://schemas.microsoft.com/office/drawing/2014/main" id="{E0527C2C-3619-D54F-A5E7-E55CB99F2C1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39" name="Rectangle 3">
            <a:extLst>
              <a:ext uri="{FF2B5EF4-FFF2-40B4-BE49-F238E27FC236}">
                <a16:creationId xmlns="" xmlns:a16="http://schemas.microsoft.com/office/drawing/2014/main" id="{DB0202C7-6070-AB4E-9542-75ABF71CE50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984422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Rectangle 7">
            <a:extLst>
              <a:ext uri="{FF2B5EF4-FFF2-40B4-BE49-F238E27FC236}">
                <a16:creationId xmlns="" xmlns:a16="http://schemas.microsoft.com/office/drawing/2014/main" id="{39D0FFF9-8187-1C41-9DE9-E02FD91E01A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B5999AA-ED8A-E14C-9E24-D3940C6B065D}" type="slidenum">
              <a:rPr lang="en-US" altLang="en-US" smtClean="0"/>
              <a:pPr>
                <a:spcBef>
                  <a:spcPct val="0"/>
                </a:spcBef>
              </a:pPr>
              <a:t>43</a:t>
            </a:fld>
            <a:endParaRPr lang="en-US" altLang="en-US"/>
          </a:p>
        </p:txBody>
      </p:sp>
      <p:sp>
        <p:nvSpPr>
          <p:cNvPr id="116738" name="Rectangle 2">
            <a:extLst>
              <a:ext uri="{FF2B5EF4-FFF2-40B4-BE49-F238E27FC236}">
                <a16:creationId xmlns="" xmlns:a16="http://schemas.microsoft.com/office/drawing/2014/main" id="{E0527C2C-3619-D54F-A5E7-E55CB99F2C1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39" name="Rectangle 3">
            <a:extLst>
              <a:ext uri="{FF2B5EF4-FFF2-40B4-BE49-F238E27FC236}">
                <a16:creationId xmlns="" xmlns:a16="http://schemas.microsoft.com/office/drawing/2014/main" id="{DB0202C7-6070-AB4E-9542-75ABF71CE50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629124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33800" y="501650"/>
            <a:ext cx="2308225" cy="1730375"/>
          </a:xfrm>
          <a:ln/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>
          <a:xfrm>
            <a:off x="609600" y="2406650"/>
            <a:ext cx="8915400" cy="4038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lnSpc>
                <a:spcPct val="120000"/>
              </a:lnSpc>
              <a:spcBef>
                <a:spcPts val="0"/>
              </a:spcBef>
            </a:pPr>
            <a:endParaRPr lang="en-US" altLang="en-US" sz="2200" dirty="0"/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A76D442-780F-43B7-8650-D58C61574520}" type="slidenum">
              <a:rPr lang="en-US" altLang="en-US" smtClean="0"/>
              <a:pPr eaLnBrk="1" hangingPunct="1">
                <a:spcBef>
                  <a:spcPct val="0"/>
                </a:spcBef>
              </a:pPr>
              <a:t>44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540512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85CAC6BC-DA7D-48B7-833C-874ED478EC90}" type="slidenum">
              <a:rPr lang="en-US" altLang="en-US" smtClean="0"/>
              <a:pPr eaLnBrk="1" hangingPunct="1">
                <a:spcBef>
                  <a:spcPct val="0"/>
                </a:spcBef>
              </a:pPr>
              <a:t>45</a:t>
            </a:fld>
            <a:endParaRPr lang="en-US" altLang="en-US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4375" y="509588"/>
            <a:ext cx="3397250" cy="2547937"/>
          </a:xfrm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431058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2400" y="501650"/>
            <a:ext cx="2133600" cy="16002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533400" y="2254250"/>
            <a:ext cx="8915400" cy="4191000"/>
          </a:xfrm>
        </p:spPr>
        <p:txBody>
          <a:bodyPr/>
          <a:lstStyle/>
          <a:p>
            <a:pPr marL="0" marR="0" lvl="1" indent="0" algn="just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en-US" sz="2200" baseline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7C79C15-FC78-4EB7-89E3-FD329D35CB98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46728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>
          <a:xfrm>
            <a:off x="609600" y="3227389"/>
            <a:ext cx="8763000" cy="2836862"/>
          </a:xfrm>
        </p:spPr>
        <p:txBody>
          <a:bodyPr/>
          <a:lstStyle/>
          <a:p>
            <a:pPr marL="0" marR="0" indent="0" algn="just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en-US" sz="2200" i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7C79C15-FC78-4EB7-89E3-FD329D35CB98}" type="slidenum">
              <a:rPr lang="en-US" smtClean="0"/>
              <a:pPr>
                <a:defRPr/>
              </a:pPr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60234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7C79C15-FC78-4EB7-89E3-FD329D35CB98}" type="slidenum">
              <a:rPr lang="en-US" smtClean="0"/>
              <a:pPr>
                <a:defRPr/>
              </a:pPr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40614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>
          <a:xfrm>
            <a:off x="609600" y="3227389"/>
            <a:ext cx="8763000" cy="2836862"/>
          </a:xfrm>
        </p:spPr>
        <p:txBody>
          <a:bodyPr/>
          <a:lstStyle/>
          <a:p>
            <a:pPr marL="0" marR="0" indent="0" algn="just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en-US" sz="2200" i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7C79C15-FC78-4EB7-89E3-FD329D35CB98}" type="slidenum">
              <a:rPr lang="en-US" smtClean="0"/>
              <a:pPr>
                <a:defRPr/>
              </a:pPr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60234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>
          <a:xfrm>
            <a:off x="609600" y="3227389"/>
            <a:ext cx="8763000" cy="2836862"/>
          </a:xfrm>
        </p:spPr>
        <p:txBody>
          <a:bodyPr/>
          <a:lstStyle/>
          <a:p>
            <a:pPr marL="0" marR="0" indent="0" algn="just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en-US" sz="2200" i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7C79C15-FC78-4EB7-89E3-FD329D35CB98}" type="slidenum">
              <a:rPr lang="en-US" smtClean="0"/>
              <a:pPr>
                <a:defRPr/>
              </a:pPr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99904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7C79C15-FC78-4EB7-89E3-FD329D35CB98}" type="slidenum">
              <a:rPr lang="en-US" smtClean="0"/>
              <a:pPr>
                <a:defRPr/>
              </a:pPr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4061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3958C3A-BC3D-4AB7-A8E4-2570DC7A0BF1}" type="slidenum">
              <a:rPr lang="en-US" altLang="en-US" smtClean="0"/>
              <a:pPr eaLnBrk="1" hangingPunct="1"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4375" y="509588"/>
            <a:ext cx="3397250" cy="2547937"/>
          </a:xfrm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3227388"/>
            <a:ext cx="9296400" cy="30575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lvl="1" indent="0" algn="just">
              <a:lnSpc>
                <a:spcPct val="125000"/>
              </a:lnSpc>
              <a:spcBef>
                <a:spcPts val="0"/>
              </a:spcBef>
              <a:buSzPct val="120000"/>
              <a:buFont typeface="Arial"/>
              <a:buNone/>
            </a:pPr>
            <a:endParaRPr lang="en-US" altLang="en-US" sz="5000" dirty="0">
              <a:latin typeface="Arial"/>
              <a:cs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3958C3A-BC3D-4AB7-A8E4-2570DC7A0BF1}" type="slidenum">
              <a:rPr lang="en-US" altLang="en-US" smtClean="0"/>
              <a:pPr eaLnBrk="1" hangingPunct="1"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54375" y="509588"/>
            <a:ext cx="3397250" cy="2547937"/>
          </a:xfrm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3227388"/>
            <a:ext cx="9296400" cy="30575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lvl="1" indent="0" algn="just">
              <a:lnSpc>
                <a:spcPct val="125000"/>
              </a:lnSpc>
              <a:spcBef>
                <a:spcPts val="0"/>
              </a:spcBef>
              <a:buSzPct val="120000"/>
              <a:buFont typeface="Arial"/>
              <a:buNone/>
            </a:pPr>
            <a:endParaRPr lang="en-US" altLang="en-US" sz="2200" dirty="0">
              <a:latin typeface="Arial"/>
              <a:cs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C79C15-FC78-4EB7-89E3-FD329D35CB98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5135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33800" y="501650"/>
            <a:ext cx="2308225" cy="1730375"/>
          </a:xfrm>
          <a:ln/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>
          <a:xfrm>
            <a:off x="609600" y="2406650"/>
            <a:ext cx="8915400" cy="4038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lnSpc>
                <a:spcPct val="120000"/>
              </a:lnSpc>
              <a:spcBef>
                <a:spcPts val="0"/>
              </a:spcBef>
            </a:pPr>
            <a:endParaRPr lang="en-US" altLang="en-US" sz="2200" dirty="0"/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A76D442-780F-43B7-8650-D58C61574520}" type="slidenum">
              <a:rPr lang="en-US" altLang="en-US" smtClean="0"/>
              <a:pPr eaLnBrk="1" hangingPunct="1">
                <a:spcBef>
                  <a:spcPct val="0"/>
                </a:spcBef>
              </a:pPr>
              <a:t>11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62CFE40-3C13-4CEA-89FB-9AAF792D26A5}" type="slidenum">
              <a:rPr lang="en-US" altLang="en-US" smtClean="0"/>
              <a:pPr eaLnBrk="1" hangingPunct="1"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33800" y="501650"/>
            <a:ext cx="2308225" cy="1730375"/>
          </a:xfrm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711450"/>
            <a:ext cx="9220200" cy="3810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algn="just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US" altLang="en-US" sz="20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jpe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9.png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9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2" y="2130429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5591777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5997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3" y="228600"/>
            <a:ext cx="2057401" cy="6248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4" y="228600"/>
            <a:ext cx="6019801" cy="6248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336682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2" y="2130429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21173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522919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4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4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229712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767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1" y="1447800"/>
            <a:ext cx="40767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312973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4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685644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1095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31629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6" y="273054"/>
            <a:ext cx="511174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02762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011523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2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656862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827923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076450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6076949" cy="5638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25542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152400"/>
            <a:ext cx="8305801" cy="762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5" y="1447800"/>
            <a:ext cx="8305801" cy="43434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5383791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5" y="1600201"/>
            <a:ext cx="4038601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1" y="1600201"/>
            <a:ext cx="4038601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2" y="6245225"/>
            <a:ext cx="2895600" cy="476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58D745-26D6-4BF5-B05C-004817591AC5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2972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2" y="2130429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91410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8872180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4" y="4406901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4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667418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6400"/>
            <a:ext cx="4076700" cy="83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1" y="1676400"/>
            <a:ext cx="4076700" cy="83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9668554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4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185862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4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4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5290558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3867728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265269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73049"/>
            <a:ext cx="3008313" cy="116205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6" y="273054"/>
            <a:ext cx="511174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4807151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2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2513981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9516351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274637"/>
            <a:ext cx="2076450" cy="2239963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7"/>
            <a:ext cx="6076949" cy="22399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6761017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42149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3615664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(Alternate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Text"/>
          <p:cNvSpPr txBox="1">
            <a:spLocks noGrp="1"/>
          </p:cNvSpPr>
          <p:nvPr>
            <p:ph type="body" sz="quarter" idx="13" hasCustomPrompt="1"/>
          </p:nvPr>
        </p:nvSpPr>
        <p:spPr>
          <a:xfrm>
            <a:off x="1297781" y="2272978"/>
            <a:ext cx="7358063" cy="986359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0"/>
              </a:spcBef>
              <a:buSzTx/>
              <a:buNone/>
              <a:defRPr sz="5600">
                <a:solidFill>
                  <a:srgbClr val="6A6C77"/>
                </a:solidFill>
                <a:latin typeface="+mn-lt"/>
              </a:defRPr>
            </a:lvl1pPr>
          </a:lstStyle>
          <a:p>
            <a:r>
              <a:rPr lang="nb-NO" dirty="0" err="1"/>
              <a:t>Title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dirty="0"/>
          </a:p>
        </p:txBody>
      </p:sp>
      <p:sp>
        <p:nvSpPr>
          <p:cNvPr id="44" name="Body Level One"/>
          <p:cNvSpPr txBox="1">
            <a:spLocks noGrp="1"/>
          </p:cNvSpPr>
          <p:nvPr>
            <p:ph type="body" sz="quarter" idx="14" hasCustomPrompt="1"/>
          </p:nvPr>
        </p:nvSpPr>
        <p:spPr>
          <a:xfrm>
            <a:off x="5465782" y="3324821"/>
            <a:ext cx="3437093" cy="569640"/>
          </a:xfrm>
          <a:prstGeom prst="rect">
            <a:avLst/>
          </a:prstGeom>
        </p:spPr>
        <p:txBody>
          <a:bodyPr anchor="t"/>
          <a:lstStyle>
            <a:lvl1pPr marL="0" indent="0" defTabSz="283418">
              <a:spcBef>
                <a:spcPts val="0"/>
              </a:spcBef>
              <a:buSzTx/>
              <a:buNone/>
              <a:defRPr sz="2900">
                <a:solidFill>
                  <a:srgbClr val="94C2E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</a:lstStyle>
          <a:p>
            <a:r>
              <a:rPr lang="nb-NO" dirty="0" err="1"/>
              <a:t>Subtitle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dirty="0"/>
          </a:p>
        </p:txBody>
      </p:sp>
      <p:sp>
        <p:nvSpPr>
          <p:cNvPr id="45" name="Line"/>
          <p:cNvSpPr/>
          <p:nvPr/>
        </p:nvSpPr>
        <p:spPr>
          <a:xfrm>
            <a:off x="1343080" y="3292078"/>
            <a:ext cx="6696618" cy="1"/>
          </a:xfrm>
          <a:prstGeom prst="line">
            <a:avLst/>
          </a:prstGeom>
          <a:ln w="25400">
            <a:solidFill>
              <a:srgbClr val="6A6C77"/>
            </a:solidFill>
            <a:miter lim="400000"/>
          </a:ln>
        </p:spPr>
        <p:txBody>
          <a:bodyPr lIns="35717" tIns="35717" rIns="35717" bIns="35717" anchor="ctr"/>
          <a:lstStyle/>
          <a:p>
            <a:pPr algn="ctr" defTabSz="410751" fontAlgn="auto" hangingPunct="0">
              <a:spcBef>
                <a:spcPts val="0"/>
              </a:spcBef>
              <a:spcAft>
                <a:spcPts val="0"/>
              </a:spcAft>
              <a:defRPr sz="2200" b="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2200" kern="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6" name="Line"/>
          <p:cNvSpPr/>
          <p:nvPr/>
        </p:nvSpPr>
        <p:spPr>
          <a:xfrm>
            <a:off x="1343080" y="3292078"/>
            <a:ext cx="1090674" cy="1"/>
          </a:xfrm>
          <a:prstGeom prst="line">
            <a:avLst/>
          </a:prstGeom>
          <a:ln w="88900">
            <a:solidFill>
              <a:srgbClr val="B7D2EB"/>
            </a:solidFill>
            <a:miter lim="400000"/>
          </a:ln>
        </p:spPr>
        <p:txBody>
          <a:bodyPr lIns="35717" tIns="35717" rIns="35717" bIns="35717" anchor="ctr"/>
          <a:lstStyle/>
          <a:p>
            <a:pPr algn="ctr" defTabSz="410751" fontAlgn="auto" hangingPunct="0">
              <a:spcBef>
                <a:spcPts val="0"/>
              </a:spcBef>
              <a:spcAft>
                <a:spcPts val="0"/>
              </a:spcAft>
              <a:defRPr sz="2200" b="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2200" kern="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7" name="cessda.eu"/>
          <p:cNvSpPr txBox="1"/>
          <p:nvPr/>
        </p:nvSpPr>
        <p:spPr>
          <a:xfrm>
            <a:off x="2151795" y="5632203"/>
            <a:ext cx="1241322" cy="37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5717" tIns="35717" rIns="35717" bIns="35717" anchor="ctr">
            <a:spAutoFit/>
          </a:bodyPr>
          <a:lstStyle>
            <a:lvl1pPr>
              <a:defRPr sz="2000" b="0">
                <a:solidFill>
                  <a:srgbClr val="6A6C77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algn="ctr" defTabSz="410751" fontAlgn="auto" hangingPunct="0">
              <a:spcBef>
                <a:spcPts val="0"/>
              </a:spcBef>
              <a:spcAft>
                <a:spcPts val="0"/>
              </a:spcAft>
            </a:pPr>
            <a:r>
              <a:rPr kern="0">
                <a:latin typeface="Helvetica"/>
                <a:ea typeface="Helvetica"/>
                <a:cs typeface="Helvetica"/>
              </a:rPr>
              <a:t>cessda.eu</a:t>
            </a:r>
          </a:p>
        </p:txBody>
      </p:sp>
      <p:sp>
        <p:nvSpPr>
          <p:cNvPr id="48" name="@CESSDA_Data"/>
          <p:cNvSpPr txBox="1"/>
          <p:nvPr/>
        </p:nvSpPr>
        <p:spPr>
          <a:xfrm>
            <a:off x="3795773" y="5622122"/>
            <a:ext cx="2071627" cy="37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5717" tIns="35717" rIns="35717" bIns="35717" anchor="ctr">
            <a:spAutoFit/>
          </a:bodyPr>
          <a:lstStyle>
            <a:lvl1pPr>
              <a:defRPr sz="2000" b="0">
                <a:solidFill>
                  <a:srgbClr val="6A6C77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algn="ctr" defTabSz="410751" fontAlgn="auto" hangingPunct="0">
              <a:spcBef>
                <a:spcPts val="0"/>
              </a:spcBef>
              <a:spcAft>
                <a:spcPts val="0"/>
              </a:spcAft>
            </a:pPr>
            <a:r>
              <a:rPr kern="0" dirty="0">
                <a:latin typeface="Helvetica"/>
                <a:ea typeface="Helvetica"/>
                <a:cs typeface="Helvetica"/>
              </a:rPr>
              <a:t>@CESSDA_Data</a:t>
            </a:r>
          </a:p>
        </p:txBody>
      </p:sp>
      <p:pic>
        <p:nvPicPr>
          <p:cNvPr id="49" name="Twitter_Logo_Blue.png" descr="Twitter_Logo_Blu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288584" y="5549773"/>
            <a:ext cx="544767" cy="544767"/>
          </a:xfrm>
          <a:prstGeom prst="rect">
            <a:avLst/>
          </a:prstGeom>
          <a:ln w="12700">
            <a:miter lim="400000"/>
          </a:ln>
        </p:spPr>
      </p:pic>
      <p:pic>
        <p:nvPicPr>
          <p:cNvPr id="50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828800" y="5733427"/>
            <a:ext cx="164782" cy="177458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Text Placeholder 2">
            <a:extLst>
              <a:ext uri="{FF2B5EF4-FFF2-40B4-BE49-F238E27FC236}">
                <a16:creationId xmlns="" xmlns:a16="http://schemas.microsoft.com/office/drawing/2014/main" id="{97613DFD-A341-194D-B0E7-9A6B9D52CF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62435" y="4205883"/>
            <a:ext cx="2863081" cy="366117"/>
          </a:xfrm>
        </p:spPr>
        <p:txBody>
          <a:bodyPr>
            <a:normAutofit/>
          </a:bodyPr>
          <a:lstStyle>
            <a:lvl1pPr marL="0" indent="0">
              <a:buNone/>
              <a:defRPr sz="1400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Name </a:t>
            </a:r>
            <a:r>
              <a:rPr lang="nb-NO" dirty="0"/>
              <a:t>|  </a:t>
            </a:r>
            <a:r>
              <a:rPr lang="nb-NO" dirty="0" err="1"/>
              <a:t>Affiliation</a:t>
            </a:r>
            <a:r>
              <a:rPr lang="nb-NO" dirty="0"/>
              <a:t> </a:t>
            </a:r>
            <a:endParaRPr lang="en-GB" dirty="0"/>
          </a:p>
        </p:txBody>
      </p:sp>
      <p:sp>
        <p:nvSpPr>
          <p:cNvPr id="11" name="Text Placeholder 2">
            <a:extLst>
              <a:ext uri="{FF2B5EF4-FFF2-40B4-BE49-F238E27FC236}">
                <a16:creationId xmlns="" xmlns:a16="http://schemas.microsoft.com/office/drawing/2014/main" id="{A83F7A39-B61E-9F4B-A752-D807C05BB80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71365" y="4857750"/>
            <a:ext cx="2863081" cy="366117"/>
          </a:xfrm>
        </p:spPr>
        <p:txBody>
          <a:bodyPr>
            <a:normAutofit/>
          </a:bodyPr>
          <a:lstStyle>
            <a:lvl1pPr marL="0" indent="0">
              <a:buNone/>
              <a:defRPr sz="1400"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Date </a:t>
            </a:r>
            <a:r>
              <a:rPr lang="nb-NO" dirty="0"/>
              <a:t>|  </a:t>
            </a:r>
            <a:r>
              <a:rPr lang="nb-NO" dirty="0" err="1"/>
              <a:t>Event</a:t>
            </a:r>
            <a:endParaRPr lang="en-GB" dirty="0"/>
          </a:p>
        </p:txBody>
      </p:sp>
      <p:pic>
        <p:nvPicPr>
          <p:cNvPr id="12" name="Image" descr="Image">
            <a:extLst>
              <a:ext uri="{FF2B5EF4-FFF2-40B4-BE49-F238E27FC236}">
                <a16:creationId xmlns="" xmlns:a16="http://schemas.microsoft.com/office/drawing/2014/main" id="{25ECF7AA-A11B-584E-A4EC-4F7337459DF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/>
          </a:blip>
          <a:stretch>
            <a:fillRect/>
          </a:stretch>
        </p:blipFill>
        <p:spPr>
          <a:xfrm>
            <a:off x="731952" y="6177080"/>
            <a:ext cx="1752808" cy="46970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136505550"/>
      </p:ext>
    </p:extLst>
  </p:cSld>
  <p:clrMapOvr>
    <a:masterClrMapping/>
  </p:clrMapOvr>
  <p:transition xmlns:p14="http://schemas.microsoft.com/office/powerpoint/2010/main"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(standar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Body Level One…"/>
          <p:cNvSpPr txBox="1">
            <a:spLocks noGrp="1"/>
          </p:cNvSpPr>
          <p:nvPr>
            <p:ph type="body" idx="1"/>
          </p:nvPr>
        </p:nvSpPr>
        <p:spPr>
          <a:xfrm>
            <a:off x="479225" y="1755148"/>
            <a:ext cx="7760422" cy="3514856"/>
          </a:xfrm>
          <a:prstGeom prst="rect">
            <a:avLst/>
          </a:prstGeom>
        </p:spPr>
        <p:txBody>
          <a:bodyPr/>
          <a:lstStyle>
            <a:lvl1pPr marL="410751" indent="-410751">
              <a:buSzPct val="73000"/>
              <a:buBlip>
                <a:blip r:embed="rId2"/>
              </a:buBlip>
            </a:lvl1pPr>
            <a:lvl2pPr>
              <a:buSzPct val="50000"/>
              <a:buBlip>
                <a:blip r:embed="rId2"/>
              </a:buBlip>
            </a:lvl2pPr>
            <a:lvl3pPr>
              <a:buSzPct val="50000"/>
              <a:buBlip>
                <a:blip r:embed="rId2"/>
              </a:buBlip>
            </a:lvl3pPr>
            <a:lvl4pPr>
              <a:buSzPct val="50000"/>
              <a:buBlip>
                <a:blip r:embed="rId2"/>
              </a:buBlip>
            </a:lvl4pPr>
            <a:lvl5pPr>
              <a:buSzPct val="50000"/>
              <a:buBlip>
                <a:blip r:embed="rId2"/>
              </a:buBlip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116" name="Rectangle"/>
          <p:cNvSpPr/>
          <p:nvPr/>
        </p:nvSpPr>
        <p:spPr>
          <a:xfrm>
            <a:off x="0" y="622613"/>
            <a:ext cx="314261" cy="701071"/>
          </a:xfrm>
          <a:prstGeom prst="rect">
            <a:avLst/>
          </a:prstGeom>
          <a:solidFill>
            <a:srgbClr val="6A6C77"/>
          </a:solidFill>
          <a:ln w="12700">
            <a:miter lim="400000"/>
          </a:ln>
        </p:spPr>
        <p:txBody>
          <a:bodyPr lIns="35717" tIns="35717" rIns="35717" bIns="35717" anchor="ctr"/>
          <a:lstStyle/>
          <a:p>
            <a:pPr algn="ctr" defTabSz="410751" fontAlgn="auto" hangingPunct="0">
              <a:spcBef>
                <a:spcPts val="0"/>
              </a:spcBef>
              <a:spcAft>
                <a:spcPts val="0"/>
              </a:spcAft>
              <a:defRPr sz="2200" b="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2200" kern="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17" name="Line"/>
          <p:cNvSpPr/>
          <p:nvPr/>
        </p:nvSpPr>
        <p:spPr>
          <a:xfrm>
            <a:off x="904353" y="6412419"/>
            <a:ext cx="7335294" cy="1"/>
          </a:xfrm>
          <a:prstGeom prst="line">
            <a:avLst/>
          </a:prstGeom>
          <a:ln w="25400">
            <a:solidFill>
              <a:srgbClr val="98C5E8"/>
            </a:solidFill>
            <a:miter lim="400000"/>
          </a:ln>
        </p:spPr>
        <p:txBody>
          <a:bodyPr lIns="35717" tIns="35717" rIns="35717" bIns="35717" anchor="ctr"/>
          <a:lstStyle/>
          <a:p>
            <a:pPr algn="ctr" defTabSz="410751" fontAlgn="auto" hangingPunct="0">
              <a:spcBef>
                <a:spcPts val="0"/>
              </a:spcBef>
              <a:spcAft>
                <a:spcPts val="0"/>
              </a:spcAft>
              <a:defRPr sz="2200" b="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2200" kern="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120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52209" y="6480488"/>
            <a:ext cx="1013716" cy="276964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Slide Number">
            <a:extLst>
              <a:ext uri="{FF2B5EF4-FFF2-40B4-BE49-F238E27FC236}">
                <a16:creationId xmlns="" xmlns:a16="http://schemas.microsoft.com/office/drawing/2014/main" id="{5C7323E1-68AA-F44D-A64A-BA4B606E8F80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8426684" y="6298406"/>
            <a:ext cx="319812" cy="228028"/>
          </a:xfrm>
          <a:prstGeom prst="rect">
            <a:avLst/>
          </a:prstGeom>
        </p:spPr>
        <p:txBody>
          <a:bodyPr lIns="64291" tIns="32146" rIns="64291" bIns="32146"/>
          <a:lstStyle>
            <a:lvl1pPr>
              <a:defRPr sz="800">
                <a:solidFill>
                  <a:srgbClr val="98C5E8"/>
                </a:solidFill>
              </a:defRPr>
            </a:lvl1pPr>
          </a:lstStyle>
          <a:p>
            <a:pPr algn="ctr" defTabSz="410751" fontAlgn="auto" hangingPunct="0">
              <a:spcBef>
                <a:spcPts val="0"/>
              </a:spcBef>
              <a:spcAft>
                <a:spcPts val="0"/>
              </a:spcAft>
            </a:pPr>
            <a:fld id="{86CB4B4D-7CA3-9044-876B-883B54F8677D}" type="slidenum">
              <a:rPr lang="it-IT" b="1" kern="0" smtClean="0">
                <a:latin typeface="Helvetica Neue"/>
                <a:ea typeface="Helvetica Neue"/>
                <a:cs typeface="Helvetica Neue"/>
                <a:sym typeface="Helvetica Neue"/>
              </a:rPr>
              <a:pPr algn="ctr" defTabSz="410751" fontAlgn="auto" hangingPunct="0">
                <a:spcBef>
                  <a:spcPts val="0"/>
                </a:spcBef>
                <a:spcAft>
                  <a:spcPts val="0"/>
                </a:spcAft>
              </a:pPr>
              <a:t>‹Nr.›</a:t>
            </a:fld>
            <a:endParaRPr lang="it-IT" b="1" kern="0" dirty="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" name="Title Text">
            <a:extLst>
              <a:ext uri="{FF2B5EF4-FFF2-40B4-BE49-F238E27FC236}">
                <a16:creationId xmlns="" xmlns:a16="http://schemas.microsoft.com/office/drawing/2014/main" id="{94E0C260-697D-8741-AF6F-EFA2BE5C49F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225" y="622613"/>
            <a:ext cx="7760422" cy="70107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100"/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5015753"/>
      </p:ext>
    </p:extLst>
  </p:cSld>
  <p:clrMapOvr>
    <a:masterClrMapping/>
  </p:clrMapOvr>
  <p:transition xmlns:p14="http://schemas.microsoft.com/office/powerpoint/2010/main"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5" y="2209800"/>
            <a:ext cx="4038601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1" y="2209800"/>
            <a:ext cx="4038601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3997452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(empt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itle Text"/>
          <p:cNvSpPr txBox="1">
            <a:spLocks noGrp="1"/>
          </p:cNvSpPr>
          <p:nvPr>
            <p:ph type="title"/>
          </p:nvPr>
        </p:nvSpPr>
        <p:spPr>
          <a:xfrm>
            <a:off x="479226" y="622613"/>
            <a:ext cx="7760421" cy="70107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100"/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94" name="Rectangle"/>
          <p:cNvSpPr/>
          <p:nvPr/>
        </p:nvSpPr>
        <p:spPr>
          <a:xfrm>
            <a:off x="0" y="622613"/>
            <a:ext cx="314261" cy="701071"/>
          </a:xfrm>
          <a:prstGeom prst="rect">
            <a:avLst/>
          </a:prstGeom>
          <a:solidFill>
            <a:srgbClr val="6A6C77"/>
          </a:solidFill>
          <a:ln w="12700">
            <a:miter lim="400000"/>
          </a:ln>
        </p:spPr>
        <p:txBody>
          <a:bodyPr lIns="35717" tIns="35717" rIns="35717" bIns="35717" anchor="ctr"/>
          <a:lstStyle/>
          <a:p>
            <a:pPr algn="ctr" defTabSz="410751" fontAlgn="auto" hangingPunct="0">
              <a:spcBef>
                <a:spcPts val="0"/>
              </a:spcBef>
              <a:spcAft>
                <a:spcPts val="0"/>
              </a:spcAft>
              <a:defRPr sz="2200" b="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2200" kern="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95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2209" y="6480488"/>
            <a:ext cx="1013716" cy="276964"/>
          </a:xfrm>
          <a:prstGeom prst="rect">
            <a:avLst/>
          </a:prstGeom>
          <a:ln w="12700">
            <a:miter lim="400000"/>
          </a:ln>
        </p:spPr>
      </p:pic>
      <p:sp>
        <p:nvSpPr>
          <p:cNvPr id="96" name="Line"/>
          <p:cNvSpPr/>
          <p:nvPr/>
        </p:nvSpPr>
        <p:spPr>
          <a:xfrm>
            <a:off x="904353" y="6412419"/>
            <a:ext cx="7335294" cy="1"/>
          </a:xfrm>
          <a:prstGeom prst="line">
            <a:avLst/>
          </a:prstGeom>
          <a:ln w="25400">
            <a:solidFill>
              <a:srgbClr val="98C5E8"/>
            </a:solidFill>
            <a:miter lim="400000"/>
          </a:ln>
        </p:spPr>
        <p:txBody>
          <a:bodyPr lIns="35717" tIns="35717" rIns="35717" bIns="35717" anchor="ctr"/>
          <a:lstStyle/>
          <a:p>
            <a:pPr algn="ctr" defTabSz="410751" fontAlgn="auto" hangingPunct="0">
              <a:spcBef>
                <a:spcPts val="0"/>
              </a:spcBef>
              <a:spcAft>
                <a:spcPts val="0"/>
              </a:spcAft>
              <a:defRPr sz="2200" b="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2200" kern="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9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6684" y="6298406"/>
            <a:ext cx="319812" cy="228028"/>
          </a:xfrm>
          <a:prstGeom prst="rect">
            <a:avLst/>
          </a:prstGeom>
        </p:spPr>
        <p:txBody>
          <a:bodyPr lIns="64291" tIns="32146" rIns="64291" bIns="32146"/>
          <a:lstStyle>
            <a:lvl1pPr>
              <a:defRPr sz="800">
                <a:solidFill>
                  <a:srgbClr val="98C5E8"/>
                </a:solidFill>
              </a:defRPr>
            </a:lvl1pPr>
          </a:lstStyle>
          <a:p>
            <a:pPr algn="ctr" defTabSz="410751" fontAlgn="auto" hangingPunct="0">
              <a:spcBef>
                <a:spcPts val="0"/>
              </a:spcBef>
              <a:spcAft>
                <a:spcPts val="0"/>
              </a:spcAft>
            </a:pPr>
            <a:fld id="{86CB4B4D-7CA3-9044-876B-883B54F8677D}" type="slidenum">
              <a:rPr lang="it-IT" b="1" kern="0" smtClean="0">
                <a:latin typeface="Helvetica Neue"/>
                <a:ea typeface="Helvetica Neue"/>
                <a:cs typeface="Helvetica Neue"/>
                <a:sym typeface="Helvetica Neue"/>
              </a:rPr>
              <a:pPr algn="ctr" defTabSz="410751" fontAlgn="auto" hangingPunct="0">
                <a:spcBef>
                  <a:spcPts val="0"/>
                </a:spcBef>
                <a:spcAft>
                  <a:spcPts val="0"/>
                </a:spcAft>
              </a:pPr>
              <a:t>‹Nr.›</a:t>
            </a:fld>
            <a:endParaRPr lang="it-IT" b="1" kern="0" dirty="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342936552"/>
      </p:ext>
    </p:extLst>
  </p:cSld>
  <p:clrMapOvr>
    <a:masterClrMapping/>
  </p:clrMapOvr>
  <p:transition xmlns:p14="http://schemas.microsoft.com/office/powerpoint/2010/main"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mpt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">
            <a:extLst>
              <a:ext uri="{FF2B5EF4-FFF2-40B4-BE49-F238E27FC236}">
                <a16:creationId xmlns="" xmlns:a16="http://schemas.microsoft.com/office/drawing/2014/main" id="{A9633C58-AFEB-3B48-9719-690C6ADCE2A5}"/>
              </a:ext>
            </a:extLst>
          </p:cNvPr>
          <p:cNvSpPr/>
          <p:nvPr userDrawn="1"/>
        </p:nvSpPr>
        <p:spPr>
          <a:xfrm>
            <a:off x="0" y="622613"/>
            <a:ext cx="314261" cy="701071"/>
          </a:xfrm>
          <a:prstGeom prst="rect">
            <a:avLst/>
          </a:prstGeom>
          <a:solidFill>
            <a:srgbClr val="6A6C77"/>
          </a:solidFill>
          <a:ln w="12700">
            <a:miter lim="400000"/>
          </a:ln>
        </p:spPr>
        <p:txBody>
          <a:bodyPr lIns="35717" tIns="35717" rIns="35717" bIns="35717" anchor="ctr"/>
          <a:lstStyle/>
          <a:p>
            <a:pPr algn="ctr" defTabSz="410751" fontAlgn="auto" hangingPunct="0">
              <a:spcBef>
                <a:spcPts val="0"/>
              </a:spcBef>
              <a:spcAft>
                <a:spcPts val="0"/>
              </a:spcAft>
              <a:defRPr sz="2200" b="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2200" kern="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Line">
            <a:extLst>
              <a:ext uri="{FF2B5EF4-FFF2-40B4-BE49-F238E27FC236}">
                <a16:creationId xmlns="" xmlns:a16="http://schemas.microsoft.com/office/drawing/2014/main" id="{F4194387-E31E-7346-8004-708C6DFDD605}"/>
              </a:ext>
            </a:extLst>
          </p:cNvPr>
          <p:cNvSpPr/>
          <p:nvPr userDrawn="1"/>
        </p:nvSpPr>
        <p:spPr>
          <a:xfrm>
            <a:off x="904353" y="6412419"/>
            <a:ext cx="7335294" cy="1"/>
          </a:xfrm>
          <a:prstGeom prst="line">
            <a:avLst/>
          </a:prstGeom>
          <a:ln w="25400">
            <a:solidFill>
              <a:srgbClr val="98C5E8"/>
            </a:solidFill>
            <a:miter lim="400000"/>
          </a:ln>
        </p:spPr>
        <p:txBody>
          <a:bodyPr lIns="35717" tIns="35717" rIns="35717" bIns="35717" anchor="ctr"/>
          <a:lstStyle/>
          <a:p>
            <a:pPr algn="ctr" defTabSz="410751" fontAlgn="auto" hangingPunct="0">
              <a:spcBef>
                <a:spcPts val="0"/>
              </a:spcBef>
              <a:spcAft>
                <a:spcPts val="0"/>
              </a:spcAft>
              <a:defRPr sz="2200" b="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2200" kern="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4" name="Image" descr="Image">
            <a:extLst>
              <a:ext uri="{FF2B5EF4-FFF2-40B4-BE49-F238E27FC236}">
                <a16:creationId xmlns="" xmlns:a16="http://schemas.microsoft.com/office/drawing/2014/main" id="{1F108C74-AD76-E846-8686-6AC860E2AA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/>
          </a:blip>
          <a:stretch>
            <a:fillRect/>
          </a:stretch>
        </p:blipFill>
        <p:spPr>
          <a:xfrm>
            <a:off x="152209" y="6480488"/>
            <a:ext cx="1013716" cy="276964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27065C17-7A4F-8148-817E-DBFC208A0496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8426684" y="6298406"/>
            <a:ext cx="319812" cy="228028"/>
          </a:xfrm>
          <a:prstGeom prst="rect">
            <a:avLst/>
          </a:prstGeom>
        </p:spPr>
        <p:txBody>
          <a:bodyPr lIns="64291" tIns="32146" rIns="64291" bIns="32146"/>
          <a:lstStyle>
            <a:lvl1pPr>
              <a:defRPr sz="800">
                <a:solidFill>
                  <a:srgbClr val="98C5E8"/>
                </a:solidFill>
              </a:defRPr>
            </a:lvl1pPr>
          </a:lstStyle>
          <a:p>
            <a:pPr algn="ctr" defTabSz="410751" fontAlgn="auto" hangingPunct="0">
              <a:spcBef>
                <a:spcPts val="0"/>
              </a:spcBef>
              <a:spcAft>
                <a:spcPts val="0"/>
              </a:spcAft>
            </a:pPr>
            <a:fld id="{86CB4B4D-7CA3-9044-876B-883B54F8677D}" type="slidenum">
              <a:rPr lang="it-IT" b="1" kern="0" smtClean="0">
                <a:latin typeface="Helvetica Neue"/>
                <a:ea typeface="Helvetica Neue"/>
                <a:cs typeface="Helvetica Neue"/>
                <a:sym typeface="Helvetica Neue"/>
              </a:rPr>
              <a:pPr algn="ctr" defTabSz="410751" fontAlgn="auto" hangingPunct="0">
                <a:spcBef>
                  <a:spcPts val="0"/>
                </a:spcBef>
                <a:spcAft>
                  <a:spcPts val="0"/>
                </a:spcAft>
              </a:pPr>
              <a:t>‹Nr.›</a:t>
            </a:fld>
            <a:endParaRPr lang="it-IT" b="1" kern="0" dirty="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009657460"/>
      </p:ext>
    </p:extLst>
  </p:cSld>
  <p:clrMapOvr>
    <a:masterClrMapping/>
  </p:clrMapOvr>
  <p:transition xmlns:p14="http://schemas.microsoft.com/office/powerpoint/2010/main"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(Alternate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cessda.eu"/>
          <p:cNvSpPr txBox="1"/>
          <p:nvPr/>
        </p:nvSpPr>
        <p:spPr>
          <a:xfrm>
            <a:off x="2151795" y="5150000"/>
            <a:ext cx="1241322" cy="37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5717" tIns="35717" rIns="35717" bIns="35717" anchor="ctr">
            <a:spAutoFit/>
          </a:bodyPr>
          <a:lstStyle>
            <a:lvl1pPr>
              <a:defRPr sz="2000" b="0">
                <a:solidFill>
                  <a:srgbClr val="6A6C77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algn="ctr" defTabSz="410751" fontAlgn="auto" hangingPunct="0">
              <a:spcBef>
                <a:spcPts val="0"/>
              </a:spcBef>
              <a:spcAft>
                <a:spcPts val="0"/>
              </a:spcAft>
            </a:pPr>
            <a:r>
              <a:rPr kern="0">
                <a:latin typeface="Helvetica"/>
                <a:ea typeface="Helvetica"/>
                <a:cs typeface="Helvetica"/>
              </a:rPr>
              <a:t>cessda.eu</a:t>
            </a:r>
          </a:p>
        </p:txBody>
      </p:sp>
      <p:sp>
        <p:nvSpPr>
          <p:cNvPr id="48" name="@CESSDA_Data"/>
          <p:cNvSpPr txBox="1"/>
          <p:nvPr/>
        </p:nvSpPr>
        <p:spPr>
          <a:xfrm>
            <a:off x="3436372" y="5139919"/>
            <a:ext cx="2071627" cy="379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5717" tIns="35717" rIns="35717" bIns="35717" anchor="ctr">
            <a:spAutoFit/>
          </a:bodyPr>
          <a:lstStyle>
            <a:lvl1pPr>
              <a:defRPr sz="2000" b="0">
                <a:solidFill>
                  <a:srgbClr val="6A6C77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 algn="ctr" defTabSz="410751" fontAlgn="auto" hangingPunct="0">
              <a:spcBef>
                <a:spcPts val="0"/>
              </a:spcBef>
              <a:spcAft>
                <a:spcPts val="0"/>
              </a:spcAft>
            </a:pPr>
            <a:r>
              <a:rPr kern="0">
                <a:latin typeface="Helvetica"/>
                <a:ea typeface="Helvetica"/>
                <a:cs typeface="Helvetica"/>
              </a:rPr>
              <a:t>@CESSDA_Data</a:t>
            </a:r>
          </a:p>
        </p:txBody>
      </p:sp>
      <p:pic>
        <p:nvPicPr>
          <p:cNvPr id="49" name="Twitter_Logo_Blue.png" descr="Twitter_Logo_Blu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288584" y="5067570"/>
            <a:ext cx="544767" cy="544767"/>
          </a:xfrm>
          <a:prstGeom prst="rect">
            <a:avLst/>
          </a:prstGeom>
          <a:ln w="12700">
            <a:miter lim="400000"/>
          </a:ln>
        </p:spPr>
      </p:pic>
      <p:pic>
        <p:nvPicPr>
          <p:cNvPr id="50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061853" y="5251224"/>
            <a:ext cx="164782" cy="177458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Image" descr="Image">
            <a:extLst>
              <a:ext uri="{FF2B5EF4-FFF2-40B4-BE49-F238E27FC236}">
                <a16:creationId xmlns="" xmlns:a16="http://schemas.microsoft.com/office/drawing/2014/main" id="{DFF43F38-F9DB-4D4A-9C3B-45C00F9223A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/>
          </a:blip>
          <a:stretch>
            <a:fillRect/>
          </a:stretch>
        </p:blipFill>
        <p:spPr>
          <a:xfrm>
            <a:off x="731952" y="5989557"/>
            <a:ext cx="1752808" cy="469707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Line">
            <a:extLst>
              <a:ext uri="{FF2B5EF4-FFF2-40B4-BE49-F238E27FC236}">
                <a16:creationId xmlns="" xmlns:a16="http://schemas.microsoft.com/office/drawing/2014/main" id="{F36FD28B-4732-9D43-AF88-09E0C40A2E2B}"/>
              </a:ext>
            </a:extLst>
          </p:cNvPr>
          <p:cNvSpPr/>
          <p:nvPr userDrawn="1"/>
        </p:nvSpPr>
        <p:spPr>
          <a:xfrm>
            <a:off x="1343080" y="3292078"/>
            <a:ext cx="6696618" cy="1"/>
          </a:xfrm>
          <a:prstGeom prst="line">
            <a:avLst/>
          </a:prstGeom>
          <a:ln w="25400">
            <a:solidFill>
              <a:srgbClr val="6A6C77"/>
            </a:solidFill>
            <a:miter lim="400000"/>
          </a:ln>
        </p:spPr>
        <p:txBody>
          <a:bodyPr lIns="35717" tIns="35717" rIns="35717" bIns="35717" anchor="ctr"/>
          <a:lstStyle/>
          <a:p>
            <a:pPr algn="ctr" defTabSz="410751" fontAlgn="auto" hangingPunct="0">
              <a:spcBef>
                <a:spcPts val="0"/>
              </a:spcBef>
              <a:spcAft>
                <a:spcPts val="0"/>
              </a:spcAft>
              <a:defRPr sz="2200" b="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2200" kern="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Line">
            <a:extLst>
              <a:ext uri="{FF2B5EF4-FFF2-40B4-BE49-F238E27FC236}">
                <a16:creationId xmlns="" xmlns:a16="http://schemas.microsoft.com/office/drawing/2014/main" id="{00692688-3221-6B44-AA39-6ED724A6C7FF}"/>
              </a:ext>
            </a:extLst>
          </p:cNvPr>
          <p:cNvSpPr/>
          <p:nvPr userDrawn="1"/>
        </p:nvSpPr>
        <p:spPr>
          <a:xfrm>
            <a:off x="1343080" y="3292078"/>
            <a:ext cx="1090674" cy="1"/>
          </a:xfrm>
          <a:prstGeom prst="line">
            <a:avLst/>
          </a:prstGeom>
          <a:ln w="88900">
            <a:solidFill>
              <a:srgbClr val="B7D2EB"/>
            </a:solidFill>
            <a:miter lim="400000"/>
          </a:ln>
        </p:spPr>
        <p:txBody>
          <a:bodyPr lIns="35717" tIns="35717" rIns="35717" bIns="35717" anchor="ctr"/>
          <a:lstStyle/>
          <a:p>
            <a:pPr algn="ctr" defTabSz="410751" fontAlgn="auto" hangingPunct="0">
              <a:spcBef>
                <a:spcPts val="0"/>
              </a:spcBef>
              <a:spcAft>
                <a:spcPts val="0"/>
              </a:spcAft>
              <a:defRPr sz="2200" b="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2200" kern="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="" xmlns:a16="http://schemas.microsoft.com/office/drawing/2014/main" id="{5A8F8198-6A16-854C-8206-0BC7D2F0CC2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42802" y="2437805"/>
            <a:ext cx="6697266" cy="853902"/>
          </a:xfrm>
        </p:spPr>
        <p:txBody>
          <a:bodyPr>
            <a:noAutofit/>
          </a:bodyPr>
          <a:lstStyle>
            <a:lvl1pPr marL="0" indent="0">
              <a:buNone/>
              <a:defRPr sz="5600"/>
            </a:lvl1pPr>
            <a:lvl2pPr marL="312528" indent="0">
              <a:buNone/>
              <a:defRPr/>
            </a:lvl2pPr>
          </a:lstStyle>
          <a:p>
            <a:pPr lvl="0"/>
            <a:r>
              <a:rPr lang="en-US" dirty="0"/>
              <a:t>Add thank you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="" xmlns:a16="http://schemas.microsoft.com/office/drawing/2014/main" id="{5F47BF14-C4B7-DE4F-9844-F4446785C95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36156" y="3759399"/>
            <a:ext cx="4503542" cy="562570"/>
          </a:xfrm>
        </p:spPr>
        <p:txBody>
          <a:bodyPr>
            <a:normAutofit/>
          </a:bodyPr>
          <a:lstStyle>
            <a:lvl1pPr marL="0" indent="0">
              <a:buNone/>
              <a:defRPr sz="1400" i="1"/>
            </a:lvl1pPr>
          </a:lstStyle>
          <a:p>
            <a:r>
              <a:rPr lang="nb-NO" dirty="0" err="1"/>
              <a:t>firstname.surname@cessda.eu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392638955"/>
      </p:ext>
    </p:extLst>
  </p:cSld>
  <p:clrMapOvr>
    <a:masterClrMapping/>
  </p:clrMapOvr>
  <p:transition xmlns:p14="http://schemas.microsoft.com/office/powerpoint/2010/main"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4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70940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87591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7448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6" y="273054"/>
            <a:ext cx="511174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676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2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16172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vmlDrawing" Target="../drawings/vmlDrawing1.vml"/><Relationship Id="rId14" Type="http://schemas.openxmlformats.org/officeDocument/2006/relationships/oleObject" Target="../embeddings/oleObject1.bin"/><Relationship Id="rId15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<Relationship Id="rId14" Type="http://schemas.openxmlformats.org/officeDocument/2006/relationships/theme" Target="../theme/theme2.xml"/><Relationship Id="rId15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37.xml"/><Relationship Id="rId14" Type="http://schemas.openxmlformats.org/officeDocument/2006/relationships/theme" Target="../theme/theme3.xml"/><Relationship Id="rId15" Type="http://schemas.openxmlformats.org/officeDocument/2006/relationships/vmlDrawing" Target="../drawings/vmlDrawing2.vml"/><Relationship Id="rId16" Type="http://schemas.openxmlformats.org/officeDocument/2006/relationships/oleObject" Target="../embeddings/oleObject2.bin"/><Relationship Id="rId17" Type="http://schemas.openxmlformats.org/officeDocument/2006/relationships/image" Target="../media/image1.png"/><Relationship Id="rId1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2.xml"/><Relationship Id="rId6" Type="http://schemas.openxmlformats.org/officeDocument/2006/relationships/theme" Target="../theme/theme4.xml"/><Relationship Id="rId7" Type="http://schemas.openxmlformats.org/officeDocument/2006/relationships/image" Target="../media/image3.jpeg"/><Relationship Id="rId1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657601" y="228601"/>
            <a:ext cx="5029200" cy="140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 style style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209800"/>
            <a:ext cx="82296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</p:txBody>
      </p:sp>
      <p:sp>
        <p:nvSpPr>
          <p:cNvPr id="1028" name="Line 7"/>
          <p:cNvSpPr>
            <a:spLocks noChangeShapeType="1"/>
          </p:cNvSpPr>
          <p:nvPr userDrawn="1"/>
        </p:nvSpPr>
        <p:spPr bwMode="auto">
          <a:xfrm>
            <a:off x="381003" y="1905000"/>
            <a:ext cx="8458201" cy="0"/>
          </a:xfrm>
          <a:prstGeom prst="line">
            <a:avLst/>
          </a:prstGeom>
          <a:noFill/>
          <a:ln w="63500">
            <a:solidFill>
              <a:srgbClr val="F3802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E"/>
          </a:p>
        </p:txBody>
      </p:sp>
      <p:graphicFrame>
        <p:nvGraphicFramePr>
          <p:cNvPr id="1029" name="Object 9"/>
          <p:cNvGraphicFramePr>
            <a:graphicFrameLocks noChangeAspect="1"/>
          </p:cNvGraphicFramePr>
          <p:nvPr userDrawn="1"/>
        </p:nvGraphicFramePr>
        <p:xfrm>
          <a:off x="179393" y="476252"/>
          <a:ext cx="3124201" cy="1090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1" name="Document" r:id="rId14" imgW="1828786" imgH="658329" progId="Word.Document.8">
                  <p:embed/>
                </p:oleObj>
              </mc:Choice>
              <mc:Fallback>
                <p:oleObj name="Document" r:id="rId14" imgW="1828786" imgH="658329" progId="Word.Documen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93" y="476252"/>
                        <a:ext cx="3124201" cy="1090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4549" r:id="rId1"/>
    <p:sldLayoutId id="2147484550" r:id="rId2"/>
    <p:sldLayoutId id="2147484551" r:id="rId3"/>
    <p:sldLayoutId id="2147484552" r:id="rId4"/>
    <p:sldLayoutId id="2147484553" r:id="rId5"/>
    <p:sldLayoutId id="2147484554" r:id="rId6"/>
    <p:sldLayoutId id="2147484555" r:id="rId7"/>
    <p:sldLayoutId id="2147484556" r:id="rId8"/>
    <p:sldLayoutId id="2147484557" r:id="rId9"/>
    <p:sldLayoutId id="2147484558" r:id="rId10"/>
    <p:sldLayoutId id="21474845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5" y="152400"/>
            <a:ext cx="8305801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David Howell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5" y="1447800"/>
            <a:ext cx="8305801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 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pic>
        <p:nvPicPr>
          <p:cNvPr id="2052" name="Picture 4" descr="cses_logo_c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5" y="6096001"/>
            <a:ext cx="1600201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Line 5"/>
          <p:cNvSpPr>
            <a:spLocks noChangeShapeType="1"/>
          </p:cNvSpPr>
          <p:nvPr userDrawn="1"/>
        </p:nvSpPr>
        <p:spPr bwMode="auto">
          <a:xfrm>
            <a:off x="381003" y="1066800"/>
            <a:ext cx="8458201" cy="0"/>
          </a:xfrm>
          <a:prstGeom prst="line">
            <a:avLst/>
          </a:prstGeom>
          <a:noFill/>
          <a:ln w="63500">
            <a:solidFill>
              <a:srgbClr val="F3802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E"/>
          </a:p>
        </p:txBody>
      </p:sp>
      <p:sp>
        <p:nvSpPr>
          <p:cNvPr id="2054" name="Line 6"/>
          <p:cNvSpPr>
            <a:spLocks noChangeShapeType="1"/>
          </p:cNvSpPr>
          <p:nvPr userDrawn="1"/>
        </p:nvSpPr>
        <p:spPr bwMode="auto">
          <a:xfrm>
            <a:off x="381003" y="6400800"/>
            <a:ext cx="6934201" cy="0"/>
          </a:xfrm>
          <a:prstGeom prst="line">
            <a:avLst/>
          </a:prstGeom>
          <a:noFill/>
          <a:ln w="63500">
            <a:solidFill>
              <a:srgbClr val="F3802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I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60" r:id="rId1"/>
    <p:sldLayoutId id="2147484561" r:id="rId2"/>
    <p:sldLayoutId id="2147484562" r:id="rId3"/>
    <p:sldLayoutId id="2147484563" r:id="rId4"/>
    <p:sldLayoutId id="2147484564" r:id="rId5"/>
    <p:sldLayoutId id="2147484565" r:id="rId6"/>
    <p:sldLayoutId id="2147484566" r:id="rId7"/>
    <p:sldLayoutId id="2147484567" r:id="rId8"/>
    <p:sldLayoutId id="2147484568" r:id="rId9"/>
    <p:sldLayoutId id="2147484569" r:id="rId10"/>
    <p:sldLayoutId id="2147484570" r:id="rId11"/>
    <p:sldLayoutId id="2147484571" r:id="rId12"/>
    <p:sldLayoutId id="2147484585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—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8"/>
          <p:cNvSpPr>
            <a:spLocks noChangeArrowheads="1"/>
          </p:cNvSpPr>
          <p:nvPr userDrawn="1"/>
        </p:nvSpPr>
        <p:spPr bwMode="auto">
          <a:xfrm>
            <a:off x="609600" y="838200"/>
            <a:ext cx="79248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defRPr/>
            </a:pPr>
            <a:endParaRPr lang="en-US" altLang="en-US" sz="6600" b="1"/>
          </a:p>
          <a:p>
            <a:pPr algn="ctr" eaLnBrk="1" hangingPunct="1">
              <a:spcBef>
                <a:spcPct val="20000"/>
              </a:spcBef>
              <a:defRPr/>
            </a:pPr>
            <a:endParaRPr lang="en-US" altLang="en-US" sz="6600"/>
          </a:p>
        </p:txBody>
      </p:sp>
      <p:graphicFrame>
        <p:nvGraphicFramePr>
          <p:cNvPr id="3075" name="Object 10"/>
          <p:cNvGraphicFramePr>
            <a:graphicFrameLocks noChangeAspect="1"/>
          </p:cNvGraphicFramePr>
          <p:nvPr userDrawn="1"/>
        </p:nvGraphicFramePr>
        <p:xfrm>
          <a:off x="3124204" y="4800601"/>
          <a:ext cx="2819401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88" name="Document" r:id="rId16" imgW="1828786" imgH="658329" progId="Word.Document.8">
                  <p:embed/>
                </p:oleObj>
              </mc:Choice>
              <mc:Fallback>
                <p:oleObj name="Document" r:id="rId16" imgW="1828786" imgH="658329" progId="Word.Document.8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4" y="4800601"/>
                        <a:ext cx="2819401" cy="101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6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5" y="1676400"/>
            <a:ext cx="8305801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72" r:id="rId1"/>
    <p:sldLayoutId id="2147484573" r:id="rId2"/>
    <p:sldLayoutId id="2147484574" r:id="rId3"/>
    <p:sldLayoutId id="2147484575" r:id="rId4"/>
    <p:sldLayoutId id="2147484576" r:id="rId5"/>
    <p:sldLayoutId id="2147484577" r:id="rId6"/>
    <p:sldLayoutId id="2147484578" r:id="rId7"/>
    <p:sldLayoutId id="2147484579" r:id="rId8"/>
    <p:sldLayoutId id="2147484580" r:id="rId9"/>
    <p:sldLayoutId id="2147484581" r:id="rId10"/>
    <p:sldLayoutId id="2147484582" r:id="rId11"/>
    <p:sldLayoutId id="2147484583" r:id="rId12"/>
    <p:sldLayoutId id="214748458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defRPr sz="4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669727" y="178594"/>
            <a:ext cx="7804547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5717" tIns="35717" rIns="35717" bIns="35717" anchor="ctr">
            <a:normAutofit/>
          </a:bodyPr>
          <a:lstStyle/>
          <a:p>
            <a:r>
              <a:rPr dirty="0"/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669727" y="1821656"/>
            <a:ext cx="7804547" cy="44201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5717" tIns="35717" rIns="35717" bIns="35717" anchor="ctr">
            <a:normAutofit/>
          </a:bodyPr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2200571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87" r:id="rId1"/>
    <p:sldLayoutId id="2147484588" r:id="rId2"/>
    <p:sldLayoutId id="2147484589" r:id="rId3"/>
    <p:sldLayoutId id="2147484590" r:id="rId4"/>
    <p:sldLayoutId id="2147484591" r:id="rId5"/>
  </p:sldLayoutIdLst>
  <p:transition xmlns:p14="http://schemas.microsoft.com/office/powerpoint/2010/main" spd="med"/>
  <p:txStyles>
    <p:titleStyle>
      <a:lvl1pPr marL="0" marR="0" indent="0" algn="l" defTabSz="41075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6A6C77"/>
          </a:solidFill>
          <a:uFillTx/>
          <a:latin typeface="+mn-lt"/>
          <a:ea typeface="+mj-ea"/>
          <a:cs typeface="+mj-cs"/>
          <a:sym typeface="Helvetica"/>
        </a:defRPr>
      </a:lvl1pPr>
      <a:lvl2pPr marL="0" marR="0" indent="0" algn="l" defTabSz="41075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6A6C77"/>
          </a:solidFill>
          <a:uFillTx/>
          <a:latin typeface="+mj-lt"/>
          <a:ea typeface="+mj-ea"/>
          <a:cs typeface="+mj-cs"/>
          <a:sym typeface="Helvetica"/>
        </a:defRPr>
      </a:lvl2pPr>
      <a:lvl3pPr marL="0" marR="0" indent="0" algn="l" defTabSz="41075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6A6C77"/>
          </a:solidFill>
          <a:uFillTx/>
          <a:latin typeface="+mj-lt"/>
          <a:ea typeface="+mj-ea"/>
          <a:cs typeface="+mj-cs"/>
          <a:sym typeface="Helvetica"/>
        </a:defRPr>
      </a:lvl3pPr>
      <a:lvl4pPr marL="0" marR="0" indent="0" algn="l" defTabSz="41075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6A6C77"/>
          </a:solidFill>
          <a:uFillTx/>
          <a:latin typeface="+mj-lt"/>
          <a:ea typeface="+mj-ea"/>
          <a:cs typeface="+mj-cs"/>
          <a:sym typeface="Helvetica"/>
        </a:defRPr>
      </a:lvl4pPr>
      <a:lvl5pPr marL="0" marR="0" indent="0" algn="l" defTabSz="41075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6A6C77"/>
          </a:solidFill>
          <a:uFillTx/>
          <a:latin typeface="+mj-lt"/>
          <a:ea typeface="+mj-ea"/>
          <a:cs typeface="+mj-cs"/>
          <a:sym typeface="Helvetica"/>
        </a:defRPr>
      </a:lvl5pPr>
      <a:lvl6pPr marL="0" marR="0" indent="0" algn="l" defTabSz="41075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6A6C77"/>
          </a:solidFill>
          <a:uFillTx/>
          <a:latin typeface="+mj-lt"/>
          <a:ea typeface="+mj-ea"/>
          <a:cs typeface="+mj-cs"/>
          <a:sym typeface="Helvetica"/>
        </a:defRPr>
      </a:lvl6pPr>
      <a:lvl7pPr marL="0" marR="0" indent="0" algn="l" defTabSz="41075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6A6C77"/>
          </a:solidFill>
          <a:uFillTx/>
          <a:latin typeface="+mj-lt"/>
          <a:ea typeface="+mj-ea"/>
          <a:cs typeface="+mj-cs"/>
          <a:sym typeface="Helvetica"/>
        </a:defRPr>
      </a:lvl7pPr>
      <a:lvl8pPr marL="0" marR="0" indent="0" algn="l" defTabSz="41075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6A6C77"/>
          </a:solidFill>
          <a:uFillTx/>
          <a:latin typeface="+mj-lt"/>
          <a:ea typeface="+mj-ea"/>
          <a:cs typeface="+mj-cs"/>
          <a:sym typeface="Helvetica"/>
        </a:defRPr>
      </a:lvl8pPr>
      <a:lvl9pPr marL="0" marR="0" indent="0" algn="l" defTabSz="41075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6A6C77"/>
          </a:solidFill>
          <a:uFillTx/>
          <a:latin typeface="+mj-lt"/>
          <a:ea typeface="+mj-ea"/>
          <a:cs typeface="+mj-cs"/>
          <a:sym typeface="Helvetica"/>
        </a:defRPr>
      </a:lvl9pPr>
    </p:titleStyle>
    <p:bodyStyle>
      <a:lvl1pPr marL="312528" marR="0" indent="-312528" algn="l" defTabSz="410751" rtl="0" eaLnBrk="1" latinLnBrk="0" hangingPunct="1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6A6C76"/>
          </a:solidFill>
          <a:uFillTx/>
          <a:latin typeface="+mn-lt"/>
          <a:ea typeface="+mj-ea"/>
          <a:cs typeface="+mj-cs"/>
          <a:sym typeface="Helvetica"/>
        </a:defRPr>
      </a:lvl1pPr>
      <a:lvl2pPr marL="625056" marR="0" indent="-312528" algn="l" defTabSz="410751" rtl="0" eaLnBrk="1" latinLnBrk="0" hangingPunct="1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6A6C76"/>
          </a:solidFill>
          <a:uFillTx/>
          <a:latin typeface="+mn-lt"/>
          <a:ea typeface="+mj-ea"/>
          <a:cs typeface="+mj-cs"/>
          <a:sym typeface="Helvetica"/>
        </a:defRPr>
      </a:lvl2pPr>
      <a:lvl3pPr marL="937584" marR="0" indent="-312528" algn="l" defTabSz="410751" rtl="0" eaLnBrk="1" latinLnBrk="0" hangingPunct="1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6A6C76"/>
          </a:solidFill>
          <a:uFillTx/>
          <a:latin typeface="+mn-lt"/>
          <a:ea typeface="+mj-ea"/>
          <a:cs typeface="+mj-cs"/>
          <a:sym typeface="Helvetica"/>
        </a:defRPr>
      </a:lvl3pPr>
      <a:lvl4pPr marL="1250112" marR="0" indent="-312528" algn="l" defTabSz="410751" rtl="0" eaLnBrk="1" latinLnBrk="0" hangingPunct="1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6A6C76"/>
          </a:solidFill>
          <a:uFillTx/>
          <a:latin typeface="+mn-lt"/>
          <a:ea typeface="+mj-ea"/>
          <a:cs typeface="+mj-cs"/>
          <a:sym typeface="Helvetica"/>
        </a:defRPr>
      </a:lvl4pPr>
      <a:lvl5pPr marL="1562640" marR="0" indent="-312528" algn="l" defTabSz="410751" rtl="0" eaLnBrk="1" latinLnBrk="0" hangingPunct="1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6A6C76"/>
          </a:solidFill>
          <a:uFillTx/>
          <a:latin typeface="+mn-lt"/>
          <a:ea typeface="+mj-ea"/>
          <a:cs typeface="+mj-cs"/>
          <a:sym typeface="Helvetica"/>
        </a:defRPr>
      </a:lvl5pPr>
      <a:lvl6pPr marL="1875168" marR="0" indent="-312528" algn="l" defTabSz="410751" rtl="0" eaLnBrk="1" latinLnBrk="0" hangingPunct="1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6A6C76"/>
          </a:solidFill>
          <a:uFillTx/>
          <a:latin typeface="+mj-lt"/>
          <a:ea typeface="+mj-ea"/>
          <a:cs typeface="+mj-cs"/>
          <a:sym typeface="Helvetica"/>
        </a:defRPr>
      </a:lvl6pPr>
      <a:lvl7pPr marL="2187696" marR="0" indent="-312528" algn="l" defTabSz="410751" rtl="0" eaLnBrk="1" latinLnBrk="0" hangingPunct="1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6A6C76"/>
          </a:solidFill>
          <a:uFillTx/>
          <a:latin typeface="+mj-lt"/>
          <a:ea typeface="+mj-ea"/>
          <a:cs typeface="+mj-cs"/>
          <a:sym typeface="Helvetica"/>
        </a:defRPr>
      </a:lvl7pPr>
      <a:lvl8pPr marL="2500224" marR="0" indent="-312528" algn="l" defTabSz="410751" rtl="0" eaLnBrk="1" latinLnBrk="0" hangingPunct="1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6A6C76"/>
          </a:solidFill>
          <a:uFillTx/>
          <a:latin typeface="+mj-lt"/>
          <a:ea typeface="+mj-ea"/>
          <a:cs typeface="+mj-cs"/>
          <a:sym typeface="Helvetica"/>
        </a:defRPr>
      </a:lvl8pPr>
      <a:lvl9pPr marL="2812752" marR="0" indent="-312528" algn="l" defTabSz="410751" rtl="0" eaLnBrk="1" latinLnBrk="0" hangingPunct="1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6A6C76"/>
          </a:solidFill>
          <a:uFillTx/>
          <a:latin typeface="+mj-lt"/>
          <a:ea typeface="+mj-ea"/>
          <a:cs typeface="+mj-cs"/>
          <a:sym typeface="Helvetica"/>
        </a:defRPr>
      </a:lvl9pPr>
    </p:bodyStyle>
    <p:otherStyle>
      <a:lvl1pPr marL="0" marR="0" indent="0" algn="ctr" defTabSz="41075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60729" algn="ctr" defTabSz="41075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321457" algn="ctr" defTabSz="41075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482186" algn="ctr" defTabSz="41075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642915" algn="ctr" defTabSz="41075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803643" algn="ctr" defTabSz="41075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964372" algn="ctr" defTabSz="41075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125101" algn="ctr" defTabSz="41075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285829" algn="ctr" defTabSz="410751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tmp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4.tmp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6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3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3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3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3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3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3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3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3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ses.org/" TargetMode="External"/><Relationship Id="rId4" Type="http://schemas.openxmlformats.org/officeDocument/2006/relationships/hyperlink" Target="https://dbk.gesis.org/dbksearch/GDESC2.asp?no=0091&amp;DB=D" TargetMode="External"/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40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ses.org/" TargetMode="External"/><Relationship Id="rId4" Type="http://schemas.openxmlformats.org/officeDocument/2006/relationships/hyperlink" Target="mailto:cses@umich.edu" TargetMode="External"/><Relationship Id="rId5" Type="http://schemas.openxmlformats.org/officeDocument/2006/relationships/image" Target="../media/image20.jpeg"/><Relationship Id="rId6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s://ccsg.isr.umich.edu/index.php/chapters/data-harmonization-chapter" TargetMode="External"/><Relationship Id="rId4" Type="http://schemas.openxmlformats.org/officeDocument/2006/relationships/hyperlink" Target="https://cses.org/wp-content/uploads/2019/03/CSES5_ContentSubcommittee_FinalReport.pdf" TargetMode="External"/><Relationship Id="rId5" Type="http://schemas.openxmlformats.org/officeDocument/2006/relationships/image" Target="../media/image22.png"/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4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4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cses.org/data-download/download-data-documentation/election-studies/" TargetMode="External"/><Relationship Id="rId4" Type="http://schemas.openxmlformats.org/officeDocument/2006/relationships/image" Target="../media/image12.tiff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585092D-D1EF-F648-87C4-8101E6A6A0E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Autofit/>
          </a:bodyPr>
          <a:lstStyle/>
          <a:p>
            <a:r>
              <a:rPr lang="en-GB" sz="1100" dirty="0">
                <a:latin typeface="Calibri"/>
                <a:cs typeface="Calibri"/>
              </a:rPr>
              <a:t>CESSDA Training Day </a:t>
            </a:r>
            <a:br>
              <a:rPr lang="en-GB" sz="1100" dirty="0">
                <a:latin typeface="Calibri"/>
                <a:cs typeface="Calibri"/>
              </a:rPr>
            </a:br>
            <a:r>
              <a:rPr lang="en-GB" sz="1100" dirty="0">
                <a:latin typeface="Calibri"/>
                <a:cs typeface="Calibri"/>
              </a:rPr>
              <a:t>27-28 November 2019, Cologne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083C17D9-D7D3-994E-AAF1-590297E8987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Data Harmonization in Practice:</a:t>
            </a:r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="" xmlns:a16="http://schemas.microsoft.com/office/drawing/2014/main" id="{CFC09F47-C759-3140-86D3-162F159A502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2262" y="3324821"/>
            <a:ext cx="3949512" cy="56964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The Comparative Study of Electoral Systems</a:t>
            </a:r>
            <a:endParaRPr lang="en-GB" dirty="0"/>
          </a:p>
        </p:txBody>
      </p:sp>
      <p:pic>
        <p:nvPicPr>
          <p:cNvPr id="6" name="Bild 5" descr="120px-CC-BY_icon.sv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0442" y="5552538"/>
            <a:ext cx="765402" cy="267891"/>
          </a:xfrm>
          <a:prstGeom prst="rect">
            <a:avLst/>
          </a:prstGeom>
        </p:spPr>
      </p:pic>
      <p:sp>
        <p:nvSpPr>
          <p:cNvPr id="8" name="Text Placeholder 1">
            <a:extLst>
              <a:ext uri="{FF2B5EF4-FFF2-40B4-BE49-F238E27FC236}">
                <a16:creationId xmlns:a16="http://schemas.microsoft.com/office/drawing/2014/main" xmlns="" id="{2F187BD4-F960-0F47-94BC-C6FE3D51DD0F}"/>
              </a:ext>
            </a:extLst>
          </p:cNvPr>
          <p:cNvSpPr txBox="1">
            <a:spLocks/>
          </p:cNvSpPr>
          <p:nvPr/>
        </p:nvSpPr>
        <p:spPr>
          <a:xfrm>
            <a:off x="1216726" y="4114800"/>
            <a:ext cx="4422074" cy="6518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rgbClr val="58748F"/>
              </a:buClr>
              <a:buFont typeface="Wingdings" panose="05000000000000000000" pitchFamily="2" charset="2"/>
              <a:buNone/>
              <a:defRPr sz="1400" i="1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58748F"/>
              </a:buClr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58748F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58748F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58748F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8748F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de-DE" sz="1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59749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Katharina </a:t>
            </a:r>
            <a:r>
              <a:rPr kumimoji="0" lang="de-DE" sz="1400" b="0" i="1" u="none" strike="noStrike" kern="1200" cap="none" spc="0" normalizeH="0" baseline="0" noProof="0" smtClean="0">
                <a:ln>
                  <a:noFill/>
                </a:ln>
                <a:solidFill>
                  <a:srgbClr val="59749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Blinzler, </a:t>
            </a:r>
            <a:endParaRPr kumimoji="0" lang="de-DE" sz="1400" b="0" i="1" u="none" strike="noStrike" kern="1200" cap="none" spc="0" normalizeH="0" baseline="0" noProof="0" dirty="0" smtClean="0">
              <a:ln>
                <a:noFill/>
              </a:ln>
              <a:solidFill>
                <a:srgbClr val="59749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8748F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de-DE" sz="1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59749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GESIS Data Archive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8748F"/>
              </a:buClr>
              <a:buSzTx/>
              <a:buFont typeface="Wingdings" panose="05000000000000000000" pitchFamily="2" charset="2"/>
              <a:buNone/>
              <a:tabLst/>
              <a:defRPr/>
            </a:pPr>
            <a:endParaRPr kumimoji="0" lang="de-DE" sz="1400" b="0" i="1" u="none" strike="noStrike" kern="1200" cap="none" spc="0" normalizeH="0" baseline="0" noProof="0" dirty="0">
              <a:ln>
                <a:noFill/>
              </a:ln>
              <a:solidFill>
                <a:srgbClr val="59749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5172258"/>
      </p:ext>
    </p:extLst>
  </p:cSld>
  <p:clrMapOvr>
    <a:masterClrMapping/>
  </p:clrMapOvr>
  <p:transition xmlns:p14="http://schemas.microsoft.com/office/powerpoint/2010/main"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>
            <a:extLst>
              <a:ext uri="{FF2B5EF4-FFF2-40B4-BE49-F238E27FC236}">
                <a16:creationId xmlns="" xmlns:a16="http://schemas.microsoft.com/office/drawing/2014/main" id="{7999A6A4-1098-A04E-A51D-335A19B10DC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400">
                <a:solidFill>
                  <a:srgbClr val="98A6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Organization and Governance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="" xmlns:a16="http://schemas.microsoft.com/office/drawing/2014/main" id="{86B90225-2F97-0F4D-B631-10E162AC0B15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304800" y="1447800"/>
            <a:ext cx="8534400" cy="4724400"/>
          </a:xfrm>
        </p:spPr>
        <p:txBody>
          <a:bodyPr/>
          <a:lstStyle/>
          <a:p>
            <a:pPr lvl="1" algn="just">
              <a:lnSpc>
                <a:spcPct val="125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	- Collaborators	- Planning Committee</a:t>
            </a:r>
          </a:p>
          <a:p>
            <a:pPr lvl="1" algn="just">
              <a:lnSpc>
                <a:spcPct val="125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	- Secretariat		- Users</a:t>
            </a:r>
          </a:p>
          <a:p>
            <a:pPr lvl="1" algn="just">
              <a:lnSpc>
                <a:spcPct val="125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endParaRPr lang="en-GB" altLang="en-US" sz="1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• Planning Committee (PC), elected at Plenary, oversees study. </a:t>
            </a:r>
          </a:p>
          <a:p>
            <a:pPr algn="just">
              <a:lnSpc>
                <a:spcPct val="125000"/>
              </a:lnSpc>
              <a:spcBef>
                <a:spcPct val="0"/>
              </a:spcBef>
              <a:buFontTx/>
              <a:buNone/>
            </a:pPr>
            <a:endParaRPr lang="en-GB" alt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•  Chair of PC oversees Secretariat.</a:t>
            </a:r>
          </a:p>
          <a:p>
            <a:pPr algn="just">
              <a:lnSpc>
                <a:spcPct val="125000"/>
              </a:lnSpc>
              <a:spcBef>
                <a:spcPct val="0"/>
              </a:spcBef>
              <a:buFontTx/>
              <a:buNone/>
            </a:pPr>
            <a:endParaRPr lang="en-GB" alt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25000"/>
              </a:lnSpc>
              <a:spcBef>
                <a:spcPct val="0"/>
              </a:spcBef>
            </a:pPr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Secretariat consists of 6 staff members (2.5 FT). </a:t>
            </a:r>
          </a:p>
          <a:p>
            <a:pPr algn="just">
              <a:lnSpc>
                <a:spcPct val="125000"/>
              </a:lnSpc>
              <a:spcBef>
                <a:spcPct val="0"/>
              </a:spcBef>
              <a:buFontTx/>
              <a:buNone/>
            </a:pPr>
            <a:endParaRPr lang="en-GB" altLang="en-US" sz="1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25000"/>
              </a:lnSpc>
              <a:spcBef>
                <a:spcPct val="0"/>
              </a:spcBef>
              <a:buFontTx/>
              <a:buNone/>
            </a:pPr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00221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28602" y="2667000"/>
            <a:ext cx="8686800" cy="1905000"/>
          </a:xfrm>
        </p:spPr>
        <p:txBody>
          <a:bodyPr/>
          <a:lstStyle/>
          <a:p>
            <a:pPr marL="0" indent="0" eaLnBrk="1" hangingPunct="1">
              <a:lnSpc>
                <a:spcPct val="125000"/>
              </a:lnSpc>
              <a:spcBef>
                <a:spcPct val="0"/>
              </a:spcBef>
            </a:pPr>
            <a:r>
              <a:rPr lang="de-DE" altLang="en-US" sz="5000" dirty="0">
                <a:solidFill>
                  <a:srgbClr val="98A6CD"/>
                </a:solidFill>
                <a:cs typeface="Arial" charset="0"/>
              </a:rPr>
              <a:t>Data </a:t>
            </a:r>
            <a:r>
              <a:rPr lang="de-DE" altLang="en-US" sz="5000" dirty="0" err="1">
                <a:solidFill>
                  <a:srgbClr val="98A6CD"/>
                </a:solidFill>
                <a:cs typeface="Arial" charset="0"/>
              </a:rPr>
              <a:t>Harmonization</a:t>
            </a:r>
            <a:r>
              <a:rPr lang="de-DE" altLang="en-US" sz="5000" dirty="0">
                <a:solidFill>
                  <a:srgbClr val="98A6CD"/>
                </a:solidFill>
                <a:cs typeface="Arial" charset="0"/>
              </a:rPr>
              <a:t> </a:t>
            </a:r>
            <a:r>
              <a:rPr lang="de-DE" altLang="en-US" sz="5000" dirty="0" err="1">
                <a:solidFill>
                  <a:srgbClr val="98A6CD"/>
                </a:solidFill>
                <a:cs typeface="Arial" charset="0"/>
              </a:rPr>
              <a:t>Approaches</a:t>
            </a:r>
            <a:endParaRPr lang="de-DE" altLang="en-US" sz="5000" dirty="0">
              <a:solidFill>
                <a:srgbClr val="98A6CD"/>
              </a:solidFill>
              <a:cs typeface="Arial" charset="0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28602" y="1752600"/>
            <a:ext cx="86868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ctr" rtl="0" eaLnBrk="0" fontAlgn="base" hangingPunct="0">
              <a:spcBef>
                <a:spcPct val="2000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de-DE" altLang="en-US" sz="5500" kern="0" dirty="0">
                <a:solidFill>
                  <a:srgbClr val="F38025"/>
                </a:solidFill>
              </a:rPr>
              <a:t>2</a:t>
            </a:r>
            <a:endParaRPr lang="en-US" altLang="en-US" sz="5500" kern="0" dirty="0">
              <a:solidFill>
                <a:srgbClr val="F38025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3" y="152400"/>
            <a:ext cx="8458201" cy="762000"/>
          </a:xfrm>
        </p:spPr>
        <p:txBody>
          <a:bodyPr/>
          <a:lstStyle/>
          <a:p>
            <a:r>
              <a:rPr lang="en-US" altLang="en-US" sz="3550" dirty="0">
                <a:solidFill>
                  <a:srgbClr val="98A6CD"/>
                </a:solidFill>
                <a:latin typeface="Arial" charset="0"/>
                <a:cs typeface="Arial" charset="0"/>
              </a:rPr>
              <a:t>Data Harmonization in “3MC” Surveys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81003" y="1371600"/>
            <a:ext cx="8458201" cy="4724400"/>
          </a:xfrm>
        </p:spPr>
        <p:txBody>
          <a:bodyPr/>
          <a:lstStyle/>
          <a:p>
            <a:pPr algn="just">
              <a:lnSpc>
                <a:spcPct val="125000"/>
              </a:lnSpc>
              <a:spcBef>
                <a:spcPct val="0"/>
              </a:spcBef>
              <a:buSzPct val="120000"/>
            </a:pPr>
            <a:endParaRPr lang="en-US" altLang="en-US" sz="1800" dirty="0">
              <a:latin typeface="Arial" charset="0"/>
              <a:cs typeface="Arial" charset="0"/>
            </a:endParaRPr>
          </a:p>
          <a:p>
            <a:pPr algn="just">
              <a:lnSpc>
                <a:spcPct val="125000"/>
              </a:lnSpc>
              <a:spcBef>
                <a:spcPct val="0"/>
              </a:spcBef>
            </a:pPr>
            <a:endParaRPr lang="en-US" altLang="en-US" dirty="0">
              <a:latin typeface="Arial" charset="0"/>
              <a:cs typeface="Arial" charset="0"/>
            </a:endParaRPr>
          </a:p>
          <a:p>
            <a:pPr marL="0" indent="0" algn="just">
              <a:lnSpc>
                <a:spcPct val="125000"/>
              </a:lnSpc>
              <a:spcBef>
                <a:spcPct val="0"/>
              </a:spcBef>
              <a:buSzPct val="120000"/>
              <a:buNone/>
            </a:pPr>
            <a:endParaRPr lang="en-US" altLang="en-US" dirty="0">
              <a:latin typeface="Arial" charset="0"/>
              <a:cs typeface="Arial" charset="0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533403" y="1524000"/>
            <a:ext cx="8458201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—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just">
              <a:lnSpc>
                <a:spcPct val="125000"/>
              </a:lnSpc>
              <a:spcBef>
                <a:spcPct val="0"/>
              </a:spcBef>
              <a:buSzPct val="120000"/>
            </a:pPr>
            <a:endParaRPr lang="en-US" altLang="en-US" sz="1800" kern="0" dirty="0">
              <a:latin typeface="Arial" charset="0"/>
              <a:cs typeface="Arial" charset="0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="" xmlns:a16="http://schemas.microsoft.com/office/drawing/2014/main" id="{ABF15150-3F6B-1441-B026-C0253092CB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3" y="1377244"/>
            <a:ext cx="8458201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—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just">
              <a:lnSpc>
                <a:spcPct val="125000"/>
              </a:lnSpc>
              <a:spcBef>
                <a:spcPct val="0"/>
              </a:spcBef>
              <a:spcAft>
                <a:spcPts val="1500"/>
              </a:spcAft>
              <a:buSzPct val="120000"/>
              <a:buNone/>
            </a:pPr>
            <a:r>
              <a:rPr lang="en-US" altLang="en-US" sz="2000" i="1" kern="0" dirty="0">
                <a:latin typeface="Arial" charset="0"/>
                <a:cs typeface="Arial" charset="0"/>
              </a:rPr>
              <a:t>”…generic term for </a:t>
            </a:r>
            <a:r>
              <a:rPr lang="en-US" altLang="en-US" sz="2000" b="1" i="1" kern="0" dirty="0">
                <a:latin typeface="Arial" charset="0"/>
                <a:cs typeface="Arial" charset="0"/>
              </a:rPr>
              <a:t>procedures aimed at </a:t>
            </a:r>
            <a:r>
              <a:rPr lang="en-US" altLang="en-US" sz="2000" i="1" kern="0" dirty="0">
                <a:latin typeface="Arial" charset="0"/>
                <a:cs typeface="Arial" charset="0"/>
              </a:rPr>
              <a:t>achieving or at least </a:t>
            </a:r>
            <a:r>
              <a:rPr lang="en-US" altLang="en-US" sz="2000" b="1" i="1" kern="0" dirty="0">
                <a:latin typeface="Arial" charset="0"/>
                <a:cs typeface="Arial" charset="0"/>
              </a:rPr>
              <a:t>improving the comparability</a:t>
            </a:r>
            <a:r>
              <a:rPr lang="en-US" altLang="en-US" sz="2000" i="1" kern="0" dirty="0">
                <a:latin typeface="Arial" charset="0"/>
                <a:cs typeface="Arial" charset="0"/>
              </a:rPr>
              <a:t> of different surveys” </a:t>
            </a:r>
            <a:r>
              <a:rPr lang="en-US" altLang="en-US" sz="1400" kern="0" dirty="0">
                <a:latin typeface="Arial" charset="0"/>
                <a:cs typeface="Arial" charset="0"/>
              </a:rPr>
              <a:t>(</a:t>
            </a:r>
            <a:r>
              <a:rPr lang="en-US" altLang="en-US" sz="1400" kern="0" dirty="0" err="1">
                <a:latin typeface="Arial" charset="0"/>
                <a:cs typeface="Arial" charset="0"/>
              </a:rPr>
              <a:t>Granda</a:t>
            </a:r>
            <a:r>
              <a:rPr lang="en-US" altLang="en-US" sz="1400" kern="0" dirty="0">
                <a:latin typeface="Arial" charset="0"/>
                <a:cs typeface="Arial" charset="0"/>
              </a:rPr>
              <a:t> et al. 2010, p.315)</a:t>
            </a:r>
          </a:p>
          <a:p>
            <a:pPr marL="0" indent="0" algn="just">
              <a:lnSpc>
                <a:spcPct val="125000"/>
              </a:lnSpc>
              <a:spcBef>
                <a:spcPct val="0"/>
              </a:spcBef>
              <a:spcAft>
                <a:spcPts val="1500"/>
              </a:spcAft>
              <a:buSzPct val="120000"/>
              <a:buNone/>
            </a:pPr>
            <a:r>
              <a:rPr lang="en-US" altLang="en-US" sz="2000" kern="0" dirty="0">
                <a:latin typeface="Arial" charset="0"/>
                <a:cs typeface="Arial" charset="0"/>
              </a:rPr>
              <a:t>“…</a:t>
            </a:r>
            <a:r>
              <a:rPr lang="de-DE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refers</a:t>
            </a:r>
            <a:r>
              <a:rPr lang="de-DE" sz="2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DE" sz="2000" i="1" dirty="0">
                <a:latin typeface="Arial" panose="020B0604020202020204" pitchFamily="34" charset="0"/>
                <a:cs typeface="Arial" panose="020B0604020202020204" pitchFamily="34" charset="0"/>
              </a:rPr>
              <a:t> all </a:t>
            </a:r>
            <a:r>
              <a:rPr lang="de-DE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efforts</a:t>
            </a:r>
            <a:r>
              <a:rPr lang="de-DE" sz="2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that</a:t>
            </a:r>
            <a:r>
              <a:rPr lang="de-DE" sz="20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standardize</a:t>
            </a:r>
            <a:r>
              <a:rPr lang="de-DE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inputs</a:t>
            </a:r>
            <a:r>
              <a:rPr lang="de-DE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de-DE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outputs</a:t>
            </a:r>
            <a:r>
              <a:rPr lang="de-DE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i="1" dirty="0">
                <a:latin typeface="Arial" panose="020B0604020202020204" pitchFamily="34" charset="0"/>
                <a:cs typeface="Arial" panose="020B0604020202020204" pitchFamily="34" charset="0"/>
              </a:rPr>
              <a:t>in … ‚3MC‘ </a:t>
            </a:r>
            <a:r>
              <a:rPr lang="de-DE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surveys</a:t>
            </a:r>
            <a:r>
              <a:rPr lang="de-DE" sz="2000" i="1" dirty="0">
                <a:latin typeface="Arial" panose="020B0604020202020204" pitchFamily="34" charset="0"/>
                <a:cs typeface="Arial" panose="020B0604020202020204" pitchFamily="34" charset="0"/>
              </a:rPr>
              <a:t>.“ 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Granda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&amp;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Blasczyk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, 2016)</a:t>
            </a:r>
            <a:endParaRPr lang="en-US" altLang="en-US" sz="1400" kern="0" dirty="0">
              <a:solidFill>
                <a:srgbClr val="98A6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" indent="0" algn="just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en-US" sz="2000" i="1" kern="0" dirty="0">
                <a:latin typeface="Arial" charset="0"/>
                <a:cs typeface="Arial" charset="0"/>
              </a:rPr>
              <a:t>“We consider measures to be </a:t>
            </a:r>
            <a:r>
              <a:rPr lang="en-US" altLang="en-US" sz="2000" b="1" i="1" kern="0" dirty="0">
                <a:latin typeface="Arial" charset="0"/>
                <a:cs typeface="Arial" charset="0"/>
              </a:rPr>
              <a:t>comparable if similarities or differences in measurements … across countries reflect similarities in the measured trait</a:t>
            </a:r>
            <a:r>
              <a:rPr lang="en-US" altLang="en-US" sz="2000" i="1" kern="0" dirty="0">
                <a:latin typeface="Arial" charset="0"/>
                <a:cs typeface="Arial" charset="0"/>
              </a:rPr>
              <a:t> and cannot be attributed to method” </a:t>
            </a:r>
            <a:r>
              <a:rPr lang="en-US" altLang="en-US" sz="1400" kern="0" dirty="0">
                <a:latin typeface="Arial" charset="0"/>
                <a:cs typeface="Arial" charset="0"/>
              </a:rPr>
              <a:t>(Wolf et al. 2016, p. 503)</a:t>
            </a:r>
            <a:endParaRPr lang="en-US" altLang="en-US" sz="2000" kern="0" dirty="0">
              <a:latin typeface="Arial" charset="0"/>
              <a:cs typeface="Arial" charset="0"/>
            </a:endParaRPr>
          </a:p>
          <a:p>
            <a:pPr marL="57150" indent="0" algn="just" eaLnBrk="1" hangingPunct="1">
              <a:lnSpc>
                <a:spcPct val="125000"/>
              </a:lnSpc>
              <a:spcBef>
                <a:spcPct val="0"/>
              </a:spcBef>
              <a:buNone/>
            </a:pPr>
            <a:endParaRPr lang="en-US" altLang="en-US" sz="2000" i="1" kern="0" dirty="0">
              <a:latin typeface="Arial" charset="0"/>
              <a:cs typeface="Arial" charset="0"/>
            </a:endParaRPr>
          </a:p>
          <a:p>
            <a:pPr marL="57150" indent="0" algn="just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en-US" kern="0" dirty="0">
                <a:latin typeface="Arial" charset="0"/>
                <a:cs typeface="Arial" charset="0"/>
                <a:sym typeface="Wingdings" pitchFamily="2" charset="2"/>
              </a:rPr>
              <a:t> O</a:t>
            </a:r>
            <a:r>
              <a:rPr lang="en-US" altLang="en-US" kern="0" dirty="0">
                <a:latin typeface="Arial" charset="0"/>
                <a:cs typeface="Arial" charset="0"/>
              </a:rPr>
              <a:t>verreaching Goal: (Functional) </a:t>
            </a:r>
            <a:r>
              <a:rPr lang="en-US" altLang="en-US" b="1" kern="0" dirty="0">
                <a:solidFill>
                  <a:srgbClr val="F38025"/>
                </a:solidFill>
                <a:latin typeface="Arial" charset="0"/>
                <a:cs typeface="Arial" charset="0"/>
              </a:rPr>
              <a:t>Comparability! </a:t>
            </a:r>
            <a:r>
              <a:rPr lang="en-US" altLang="en-US" kern="0" dirty="0" smtClean="0">
                <a:solidFill>
                  <a:srgbClr val="98A6CD"/>
                </a:solidFill>
                <a:latin typeface="Arial" charset="0"/>
                <a:cs typeface="Arial" charset="0"/>
              </a:rPr>
              <a:t>(Spatial </a:t>
            </a:r>
            <a:r>
              <a:rPr lang="en-US" altLang="en-US" kern="0" dirty="0">
                <a:solidFill>
                  <a:srgbClr val="98A6CD"/>
                </a:solidFill>
                <a:latin typeface="Arial" charset="0"/>
                <a:cs typeface="Arial" charset="0"/>
              </a:rPr>
              <a:t>/ Temporal) </a:t>
            </a:r>
          </a:p>
          <a:p>
            <a:pPr marL="57150" indent="0" algn="just" eaLnBrk="1" hangingPunct="1">
              <a:lnSpc>
                <a:spcPct val="125000"/>
              </a:lnSpc>
              <a:spcBef>
                <a:spcPct val="0"/>
              </a:spcBef>
              <a:buNone/>
            </a:pPr>
            <a:endParaRPr lang="en-US" altLang="en-US" sz="1400" i="1" kern="0" dirty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30604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3" y="152400"/>
            <a:ext cx="8458201" cy="762000"/>
          </a:xfrm>
        </p:spPr>
        <p:txBody>
          <a:bodyPr/>
          <a:lstStyle/>
          <a:p>
            <a:r>
              <a:rPr lang="de-DE" altLang="en-US" dirty="0" err="1">
                <a:solidFill>
                  <a:srgbClr val="98A6CD"/>
                </a:solidFill>
                <a:latin typeface="Arial" charset="0"/>
                <a:cs typeface="Arial" charset="0"/>
              </a:rPr>
              <a:t>How</a:t>
            </a:r>
            <a:r>
              <a:rPr lang="de-DE" altLang="en-US" dirty="0">
                <a:solidFill>
                  <a:srgbClr val="98A6CD"/>
                </a:solidFill>
                <a:latin typeface="Arial" charset="0"/>
                <a:cs typeface="Arial" charset="0"/>
              </a:rPr>
              <a:t> </a:t>
            </a:r>
            <a:r>
              <a:rPr lang="de-DE" altLang="en-US" dirty="0" err="1">
                <a:solidFill>
                  <a:srgbClr val="98A6CD"/>
                </a:solidFill>
                <a:latin typeface="Arial" charset="0"/>
                <a:cs typeface="Arial" charset="0"/>
              </a:rPr>
              <a:t>to</a:t>
            </a:r>
            <a:r>
              <a:rPr lang="de-DE" altLang="en-US" dirty="0">
                <a:solidFill>
                  <a:srgbClr val="98A6CD"/>
                </a:solidFill>
                <a:latin typeface="Arial" charset="0"/>
                <a:cs typeface="Arial" charset="0"/>
              </a:rPr>
              <a:t> Think </a:t>
            </a:r>
            <a:r>
              <a:rPr lang="de-DE" altLang="en-US" dirty="0" err="1">
                <a:solidFill>
                  <a:srgbClr val="98A6CD"/>
                </a:solidFill>
                <a:latin typeface="Arial" charset="0"/>
                <a:cs typeface="Arial" charset="0"/>
              </a:rPr>
              <a:t>About</a:t>
            </a:r>
            <a:r>
              <a:rPr lang="de-DE" altLang="en-US" dirty="0">
                <a:solidFill>
                  <a:srgbClr val="98A6CD"/>
                </a:solidFill>
                <a:latin typeface="Arial" charset="0"/>
                <a:cs typeface="Arial" charset="0"/>
              </a:rPr>
              <a:t> </a:t>
            </a:r>
            <a:r>
              <a:rPr lang="de-DE" altLang="en-US" dirty="0" err="1">
                <a:solidFill>
                  <a:srgbClr val="98A6CD"/>
                </a:solidFill>
                <a:latin typeface="Arial" charset="0"/>
                <a:cs typeface="Arial" charset="0"/>
              </a:rPr>
              <a:t>Harmonization</a:t>
            </a:r>
            <a:r>
              <a:rPr lang="de-DE" altLang="en-US" dirty="0">
                <a:solidFill>
                  <a:srgbClr val="98A6CD"/>
                </a:solidFill>
                <a:latin typeface="Arial" charset="0"/>
                <a:cs typeface="Arial" charset="0"/>
              </a:rPr>
              <a:t> I</a:t>
            </a:r>
            <a:endParaRPr lang="en-US" altLang="en-US" dirty="0">
              <a:solidFill>
                <a:srgbClr val="98A6CD"/>
              </a:solidFill>
              <a:latin typeface="Arial" charset="0"/>
              <a:cs typeface="Arial" charset="0"/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81003" y="1371600"/>
            <a:ext cx="8458201" cy="4724400"/>
          </a:xfrm>
        </p:spPr>
        <p:txBody>
          <a:bodyPr/>
          <a:lstStyle/>
          <a:p>
            <a:pPr algn="just">
              <a:lnSpc>
                <a:spcPct val="125000"/>
              </a:lnSpc>
              <a:spcBef>
                <a:spcPct val="0"/>
              </a:spcBef>
              <a:buSzPct val="120000"/>
            </a:pPr>
            <a:endParaRPr lang="en-US" altLang="en-US" sz="1800" dirty="0">
              <a:latin typeface="Arial" charset="0"/>
              <a:cs typeface="Arial" charset="0"/>
            </a:endParaRPr>
          </a:p>
          <a:p>
            <a:pPr algn="just">
              <a:lnSpc>
                <a:spcPct val="125000"/>
              </a:lnSpc>
              <a:spcBef>
                <a:spcPct val="0"/>
              </a:spcBef>
            </a:pPr>
            <a:endParaRPr lang="en-US" altLang="en-US" dirty="0">
              <a:latin typeface="Arial" charset="0"/>
              <a:cs typeface="Arial" charset="0"/>
            </a:endParaRPr>
          </a:p>
          <a:p>
            <a:pPr marL="0" indent="0" algn="just">
              <a:lnSpc>
                <a:spcPct val="125000"/>
              </a:lnSpc>
              <a:spcBef>
                <a:spcPct val="0"/>
              </a:spcBef>
              <a:buSzPct val="120000"/>
              <a:buNone/>
            </a:pPr>
            <a:endParaRPr lang="en-US" altLang="en-US" dirty="0">
              <a:latin typeface="Arial" charset="0"/>
              <a:cs typeface="Arial" charset="0"/>
            </a:endParaRPr>
          </a:p>
        </p:txBody>
      </p:sp>
      <p:pic>
        <p:nvPicPr>
          <p:cNvPr id="11" name="Grafik 10" descr="Bildschirmausschnitt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371600"/>
            <a:ext cx="6597352" cy="4323109"/>
          </a:xfrm>
          <a:prstGeom prst="rect">
            <a:avLst/>
          </a:prstGeom>
        </p:spPr>
      </p:pic>
      <p:sp>
        <p:nvSpPr>
          <p:cNvPr id="12" name="Textfeld 11"/>
          <p:cNvSpPr txBox="1"/>
          <p:nvPr/>
        </p:nvSpPr>
        <p:spPr>
          <a:xfrm>
            <a:off x="746051" y="5851425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i="1" dirty="0" err="1"/>
              <a:t>Granda</a:t>
            </a:r>
            <a:r>
              <a:rPr lang="de-DE" i="1" dirty="0"/>
              <a:t> et al. 2010, p. 318. </a:t>
            </a:r>
          </a:p>
        </p:txBody>
      </p:sp>
      <p:sp>
        <p:nvSpPr>
          <p:cNvPr id="2" name="Rechteck 1"/>
          <p:cNvSpPr/>
          <p:nvPr/>
        </p:nvSpPr>
        <p:spPr>
          <a:xfrm>
            <a:off x="4953000" y="1447800"/>
            <a:ext cx="3733800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de-DE" altLang="en-US" b="1" dirty="0" err="1">
                <a:solidFill>
                  <a:srgbClr val="F38025"/>
                </a:solidFill>
                <a:cs typeface="Arial" charset="0"/>
              </a:rPr>
              <a:t>Strategies</a:t>
            </a:r>
            <a:r>
              <a:rPr lang="de-DE" altLang="en-US" b="1" dirty="0">
                <a:solidFill>
                  <a:srgbClr val="F38025"/>
                </a:solidFill>
                <a:cs typeface="Arial" charset="0"/>
              </a:rPr>
              <a:t> </a:t>
            </a:r>
            <a:r>
              <a:rPr lang="de-DE" altLang="en-US" b="1" dirty="0" err="1">
                <a:solidFill>
                  <a:srgbClr val="F38025"/>
                </a:solidFill>
                <a:cs typeface="Arial" charset="0"/>
              </a:rPr>
              <a:t>according</a:t>
            </a:r>
            <a:r>
              <a:rPr lang="de-DE" altLang="en-US" b="1" dirty="0">
                <a:solidFill>
                  <a:srgbClr val="F38025"/>
                </a:solidFill>
                <a:cs typeface="Arial" charset="0"/>
              </a:rPr>
              <a:t> </a:t>
            </a:r>
            <a:r>
              <a:rPr lang="de-DE" altLang="en-US" b="1" dirty="0" err="1">
                <a:solidFill>
                  <a:srgbClr val="F38025"/>
                </a:solidFill>
                <a:cs typeface="Arial" charset="0"/>
              </a:rPr>
              <a:t>to</a:t>
            </a:r>
            <a:r>
              <a:rPr lang="de-DE" altLang="en-US" b="1" dirty="0">
                <a:solidFill>
                  <a:srgbClr val="F38025"/>
                </a:solidFill>
                <a:cs typeface="Arial" charset="0"/>
              </a:rPr>
              <a:t> time </a:t>
            </a:r>
            <a:r>
              <a:rPr lang="de-DE" altLang="en-US" b="1" dirty="0" err="1">
                <a:solidFill>
                  <a:srgbClr val="F38025"/>
                </a:solidFill>
                <a:cs typeface="Arial" charset="0"/>
              </a:rPr>
              <a:t>point</a:t>
            </a:r>
            <a:r>
              <a:rPr lang="de-DE" altLang="en-US" b="1" dirty="0">
                <a:solidFill>
                  <a:srgbClr val="F38025"/>
                </a:solidFill>
                <a:cs typeface="Arial" charset="0"/>
              </a:rPr>
              <a:t> </a:t>
            </a:r>
            <a:r>
              <a:rPr lang="de-DE" altLang="en-US" b="1" dirty="0" err="1">
                <a:solidFill>
                  <a:srgbClr val="F38025"/>
                </a:solidFill>
                <a:cs typeface="Arial" charset="0"/>
              </a:rPr>
              <a:t>of</a:t>
            </a:r>
            <a:r>
              <a:rPr lang="de-DE" altLang="en-US" b="1" dirty="0">
                <a:solidFill>
                  <a:srgbClr val="F38025"/>
                </a:solidFill>
                <a:cs typeface="Arial" charset="0"/>
              </a:rPr>
              <a:t> </a:t>
            </a:r>
            <a:r>
              <a:rPr lang="de-DE" altLang="en-US" b="1" dirty="0" err="1">
                <a:solidFill>
                  <a:srgbClr val="F38025"/>
                </a:solidFill>
                <a:cs typeface="Arial" charset="0"/>
              </a:rPr>
              <a:t>harmonization</a:t>
            </a:r>
            <a:r>
              <a:rPr lang="de-DE" altLang="en-US" b="1" dirty="0">
                <a:solidFill>
                  <a:srgbClr val="F38025"/>
                </a:solidFill>
                <a:cs typeface="Arial" charset="0"/>
              </a:rPr>
              <a:t> – </a:t>
            </a:r>
          </a:p>
          <a:p>
            <a:pPr algn="just">
              <a:lnSpc>
                <a:spcPct val="125000"/>
              </a:lnSpc>
            </a:pPr>
            <a:r>
              <a:rPr lang="de-DE" altLang="en-US" b="1" dirty="0" err="1">
                <a:solidFill>
                  <a:srgbClr val="F38025"/>
                </a:solidFill>
                <a:cs typeface="Arial" charset="0"/>
              </a:rPr>
              <a:t>Pre</a:t>
            </a:r>
            <a:r>
              <a:rPr lang="de-DE" altLang="en-US" b="1" dirty="0">
                <a:solidFill>
                  <a:srgbClr val="F38025"/>
                </a:solidFill>
                <a:cs typeface="Arial" charset="0"/>
              </a:rPr>
              <a:t> </a:t>
            </a:r>
            <a:r>
              <a:rPr lang="de-DE" altLang="en-US" b="1" dirty="0" err="1">
                <a:solidFill>
                  <a:srgbClr val="F38025"/>
                </a:solidFill>
                <a:cs typeface="Arial" charset="0"/>
              </a:rPr>
              <a:t>or</a:t>
            </a:r>
            <a:r>
              <a:rPr lang="de-DE" altLang="en-US" b="1" dirty="0">
                <a:solidFill>
                  <a:srgbClr val="F38025"/>
                </a:solidFill>
                <a:cs typeface="Arial" charset="0"/>
              </a:rPr>
              <a:t> </a:t>
            </a:r>
            <a:r>
              <a:rPr lang="de-DE" altLang="en-US" b="1" dirty="0" err="1" smtClean="0">
                <a:solidFill>
                  <a:srgbClr val="F38025"/>
                </a:solidFill>
                <a:cs typeface="Arial" charset="0"/>
              </a:rPr>
              <a:t>post</a:t>
            </a:r>
            <a:r>
              <a:rPr lang="de-DE" altLang="en-US" b="1" dirty="0" smtClean="0">
                <a:solidFill>
                  <a:srgbClr val="F38025"/>
                </a:solidFill>
                <a:cs typeface="Arial" charset="0"/>
              </a:rPr>
              <a:t> </a:t>
            </a:r>
            <a:r>
              <a:rPr lang="de-DE" altLang="en-US" b="1" dirty="0" err="1">
                <a:solidFill>
                  <a:srgbClr val="F38025"/>
                </a:solidFill>
                <a:cs typeface="Arial" charset="0"/>
              </a:rPr>
              <a:t>d</a:t>
            </a:r>
            <a:r>
              <a:rPr lang="de-DE" altLang="en-US" b="1" dirty="0" err="1" smtClean="0">
                <a:solidFill>
                  <a:srgbClr val="F38025"/>
                </a:solidFill>
                <a:cs typeface="Arial" charset="0"/>
              </a:rPr>
              <a:t>ata</a:t>
            </a:r>
            <a:r>
              <a:rPr lang="de-DE" altLang="en-US" b="1" dirty="0" smtClean="0">
                <a:solidFill>
                  <a:srgbClr val="F38025"/>
                </a:solidFill>
                <a:cs typeface="Arial" charset="0"/>
              </a:rPr>
              <a:t> </a:t>
            </a:r>
            <a:r>
              <a:rPr lang="de-DE" altLang="en-US" b="1" dirty="0" err="1">
                <a:solidFill>
                  <a:srgbClr val="F38025"/>
                </a:solidFill>
                <a:cs typeface="Arial" charset="0"/>
              </a:rPr>
              <a:t>c</a:t>
            </a:r>
            <a:r>
              <a:rPr lang="de-DE" altLang="en-US" b="1" dirty="0" err="1" smtClean="0">
                <a:solidFill>
                  <a:srgbClr val="F38025"/>
                </a:solidFill>
                <a:cs typeface="Arial" charset="0"/>
              </a:rPr>
              <a:t>ollection</a:t>
            </a:r>
            <a:r>
              <a:rPr lang="de-DE" altLang="en-US" b="1" dirty="0">
                <a:solidFill>
                  <a:srgbClr val="F38025"/>
                </a:solidFill>
                <a:cs typeface="Arial" charset="0"/>
              </a:rPr>
              <a:t>? </a:t>
            </a:r>
            <a:endParaRPr lang="en-US" altLang="en-US" b="1" dirty="0">
              <a:solidFill>
                <a:srgbClr val="F38025"/>
              </a:solidFill>
              <a:cs typeface="Arial" charset="0"/>
            </a:endParaRPr>
          </a:p>
        </p:txBody>
      </p:sp>
      <p:sp>
        <p:nvSpPr>
          <p:cNvPr id="14" name="Ellipse 13"/>
          <p:cNvSpPr/>
          <p:nvPr/>
        </p:nvSpPr>
        <p:spPr>
          <a:xfrm>
            <a:off x="2133600" y="4038600"/>
            <a:ext cx="5791200" cy="1295400"/>
          </a:xfrm>
          <a:prstGeom prst="ellipse">
            <a:avLst/>
          </a:prstGeom>
          <a:noFill/>
          <a:ln w="57150">
            <a:solidFill>
              <a:srgbClr val="FF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5683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3" y="152400"/>
            <a:ext cx="8458201" cy="762000"/>
          </a:xfrm>
        </p:spPr>
        <p:txBody>
          <a:bodyPr/>
          <a:lstStyle/>
          <a:p>
            <a:r>
              <a:rPr lang="de-DE" altLang="en-US" dirty="0" err="1">
                <a:solidFill>
                  <a:srgbClr val="98A6CD"/>
                </a:solidFill>
                <a:latin typeface="Arial" charset="0"/>
                <a:cs typeface="Arial" charset="0"/>
              </a:rPr>
              <a:t>How</a:t>
            </a:r>
            <a:r>
              <a:rPr lang="de-DE" altLang="en-US" dirty="0">
                <a:solidFill>
                  <a:srgbClr val="98A6CD"/>
                </a:solidFill>
                <a:latin typeface="Arial" charset="0"/>
                <a:cs typeface="Arial" charset="0"/>
              </a:rPr>
              <a:t> </a:t>
            </a:r>
            <a:r>
              <a:rPr lang="de-DE" altLang="en-US" dirty="0" err="1">
                <a:solidFill>
                  <a:srgbClr val="98A6CD"/>
                </a:solidFill>
                <a:latin typeface="Arial" charset="0"/>
                <a:cs typeface="Arial" charset="0"/>
              </a:rPr>
              <a:t>to</a:t>
            </a:r>
            <a:r>
              <a:rPr lang="de-DE" altLang="en-US" dirty="0">
                <a:solidFill>
                  <a:srgbClr val="98A6CD"/>
                </a:solidFill>
                <a:latin typeface="Arial" charset="0"/>
                <a:cs typeface="Arial" charset="0"/>
              </a:rPr>
              <a:t> Think </a:t>
            </a:r>
            <a:r>
              <a:rPr lang="de-DE" altLang="en-US" dirty="0" err="1">
                <a:solidFill>
                  <a:srgbClr val="98A6CD"/>
                </a:solidFill>
                <a:latin typeface="Arial" charset="0"/>
                <a:cs typeface="Arial" charset="0"/>
              </a:rPr>
              <a:t>About</a:t>
            </a:r>
            <a:r>
              <a:rPr lang="de-DE" altLang="en-US" dirty="0">
                <a:solidFill>
                  <a:srgbClr val="98A6CD"/>
                </a:solidFill>
                <a:latin typeface="Arial" charset="0"/>
                <a:cs typeface="Arial" charset="0"/>
              </a:rPr>
              <a:t> </a:t>
            </a:r>
            <a:r>
              <a:rPr lang="de-DE" altLang="en-US" dirty="0" err="1">
                <a:solidFill>
                  <a:srgbClr val="98A6CD"/>
                </a:solidFill>
                <a:latin typeface="Arial" charset="0"/>
                <a:cs typeface="Arial" charset="0"/>
              </a:rPr>
              <a:t>Harmonization</a:t>
            </a:r>
            <a:r>
              <a:rPr lang="de-DE" altLang="en-US" dirty="0">
                <a:solidFill>
                  <a:srgbClr val="98A6CD"/>
                </a:solidFill>
                <a:latin typeface="Arial" charset="0"/>
                <a:cs typeface="Arial" charset="0"/>
              </a:rPr>
              <a:t> II</a:t>
            </a:r>
            <a:endParaRPr lang="en-US" altLang="en-US" dirty="0">
              <a:solidFill>
                <a:srgbClr val="98A6CD"/>
              </a:solidFill>
              <a:latin typeface="Arial" charset="0"/>
              <a:cs typeface="Arial" charset="0"/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81003" y="1371600"/>
            <a:ext cx="8458201" cy="4724400"/>
          </a:xfrm>
        </p:spPr>
        <p:txBody>
          <a:bodyPr/>
          <a:lstStyle/>
          <a:p>
            <a:pPr algn="just">
              <a:lnSpc>
                <a:spcPct val="125000"/>
              </a:lnSpc>
              <a:spcBef>
                <a:spcPct val="0"/>
              </a:spcBef>
              <a:buSzPct val="120000"/>
            </a:pPr>
            <a:endParaRPr lang="en-US" altLang="en-US" sz="1800" dirty="0">
              <a:latin typeface="Arial" charset="0"/>
              <a:cs typeface="Arial" charset="0"/>
            </a:endParaRPr>
          </a:p>
          <a:p>
            <a:pPr algn="just">
              <a:lnSpc>
                <a:spcPct val="125000"/>
              </a:lnSpc>
              <a:spcBef>
                <a:spcPct val="0"/>
              </a:spcBef>
            </a:pPr>
            <a:endParaRPr lang="en-US" altLang="en-US" dirty="0">
              <a:latin typeface="Arial" charset="0"/>
              <a:cs typeface="Arial" charset="0"/>
            </a:endParaRPr>
          </a:p>
          <a:p>
            <a:pPr marL="0" indent="0" algn="just">
              <a:lnSpc>
                <a:spcPct val="125000"/>
              </a:lnSpc>
              <a:spcBef>
                <a:spcPct val="0"/>
              </a:spcBef>
              <a:buSzPct val="120000"/>
              <a:buNone/>
            </a:pPr>
            <a:endParaRPr lang="en-US" altLang="en-US" dirty="0">
              <a:latin typeface="Arial" charset="0"/>
              <a:cs typeface="Arial" charset="0"/>
            </a:endParaRPr>
          </a:p>
        </p:txBody>
      </p:sp>
      <p:pic>
        <p:nvPicPr>
          <p:cNvPr id="8" name="Grafik 7" descr="Bildschirmausschnitt">
            <a:extLst>
              <a:ext uri="{FF2B5EF4-FFF2-40B4-BE49-F238E27FC236}">
                <a16:creationId xmlns="" xmlns:a16="http://schemas.microsoft.com/office/drawing/2014/main" id="{5DD87291-31AF-9940-8FB8-5924B45428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96" y="1286181"/>
            <a:ext cx="6072336" cy="4895237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="" xmlns:a16="http://schemas.microsoft.com/office/drawing/2014/main" id="{A5E39C5E-7804-AA4D-82BD-89C0DE9732E7}"/>
              </a:ext>
            </a:extLst>
          </p:cNvPr>
          <p:cNvSpPr/>
          <p:nvPr/>
        </p:nvSpPr>
        <p:spPr>
          <a:xfrm>
            <a:off x="6453339" y="1371600"/>
            <a:ext cx="2250677" cy="1823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de-DE" altLang="en-US" b="1" dirty="0" err="1">
                <a:solidFill>
                  <a:srgbClr val="F38025"/>
                </a:solidFill>
                <a:cs typeface="Arial" charset="0"/>
              </a:rPr>
              <a:t>Strategies</a:t>
            </a:r>
            <a:r>
              <a:rPr lang="de-DE" altLang="en-US" b="1" dirty="0">
                <a:solidFill>
                  <a:srgbClr val="F38025"/>
                </a:solidFill>
                <a:cs typeface="Arial" charset="0"/>
              </a:rPr>
              <a:t> </a:t>
            </a:r>
            <a:r>
              <a:rPr lang="de-DE" altLang="en-US" b="1" dirty="0" err="1">
                <a:solidFill>
                  <a:srgbClr val="F38025"/>
                </a:solidFill>
                <a:cs typeface="Arial" charset="0"/>
              </a:rPr>
              <a:t>according</a:t>
            </a:r>
            <a:r>
              <a:rPr lang="de-DE" altLang="en-US" b="1" dirty="0">
                <a:solidFill>
                  <a:srgbClr val="F38025"/>
                </a:solidFill>
                <a:cs typeface="Arial" charset="0"/>
              </a:rPr>
              <a:t> </a:t>
            </a:r>
          </a:p>
          <a:p>
            <a:pPr>
              <a:lnSpc>
                <a:spcPct val="125000"/>
              </a:lnSpc>
            </a:pPr>
            <a:r>
              <a:rPr lang="de-DE" altLang="en-US" b="1" dirty="0" err="1">
                <a:solidFill>
                  <a:srgbClr val="F38025"/>
                </a:solidFill>
                <a:cs typeface="Arial" charset="0"/>
              </a:rPr>
              <a:t>to</a:t>
            </a:r>
            <a:r>
              <a:rPr lang="de-DE" altLang="en-US" b="1" dirty="0">
                <a:solidFill>
                  <a:srgbClr val="F38025"/>
                </a:solidFill>
                <a:cs typeface="Arial" charset="0"/>
              </a:rPr>
              <a:t> </a:t>
            </a:r>
            <a:r>
              <a:rPr lang="de-DE" altLang="en-US" b="1" dirty="0" err="1">
                <a:solidFill>
                  <a:srgbClr val="F38025"/>
                </a:solidFill>
                <a:cs typeface="Arial" charset="0"/>
              </a:rPr>
              <a:t>study</a:t>
            </a:r>
            <a:r>
              <a:rPr lang="de-DE" altLang="en-US" b="1" dirty="0">
                <a:solidFill>
                  <a:srgbClr val="F38025"/>
                </a:solidFill>
                <a:cs typeface="Arial" charset="0"/>
              </a:rPr>
              <a:t> design – national </a:t>
            </a:r>
            <a:r>
              <a:rPr lang="de-DE" altLang="en-US" b="1" dirty="0" err="1">
                <a:solidFill>
                  <a:srgbClr val="F38025"/>
                </a:solidFill>
                <a:cs typeface="Arial" charset="0"/>
              </a:rPr>
              <a:t>or</a:t>
            </a:r>
            <a:r>
              <a:rPr lang="de-DE" altLang="en-US" b="1" dirty="0">
                <a:solidFill>
                  <a:srgbClr val="F38025"/>
                </a:solidFill>
                <a:cs typeface="Arial" charset="0"/>
              </a:rPr>
              <a:t> </a:t>
            </a:r>
            <a:r>
              <a:rPr lang="de-DE" altLang="en-US" b="1" dirty="0" smtClean="0">
                <a:solidFill>
                  <a:srgbClr val="F38025"/>
                </a:solidFill>
                <a:cs typeface="Arial" charset="0"/>
              </a:rPr>
              <a:t>international</a:t>
            </a:r>
            <a:r>
              <a:rPr lang="de-DE" altLang="en-US" b="1" dirty="0">
                <a:solidFill>
                  <a:srgbClr val="F38025"/>
                </a:solidFill>
                <a:cs typeface="Arial" charset="0"/>
              </a:rPr>
              <a:t>?</a:t>
            </a:r>
            <a:endParaRPr lang="en-US" altLang="en-US" b="1" dirty="0">
              <a:solidFill>
                <a:srgbClr val="F38025"/>
              </a:solidFill>
              <a:cs typeface="Arial" charset="0"/>
            </a:endParaRPr>
          </a:p>
        </p:txBody>
      </p:sp>
      <p:sp>
        <p:nvSpPr>
          <p:cNvPr id="3" name="Abgerundetes Rechteck 2">
            <a:extLst>
              <a:ext uri="{FF2B5EF4-FFF2-40B4-BE49-F238E27FC236}">
                <a16:creationId xmlns="" xmlns:a16="http://schemas.microsoft.com/office/drawing/2014/main" id="{1B0802D6-048D-E04F-9F2D-4780D5D50E01}"/>
              </a:ext>
            </a:extLst>
          </p:cNvPr>
          <p:cNvSpPr/>
          <p:nvPr/>
        </p:nvSpPr>
        <p:spPr>
          <a:xfrm>
            <a:off x="381003" y="1286181"/>
            <a:ext cx="3886197" cy="4505019"/>
          </a:xfrm>
          <a:prstGeom prst="roundRect">
            <a:avLst/>
          </a:prstGeom>
          <a:noFill/>
          <a:ln w="76200">
            <a:solidFill>
              <a:srgbClr val="F380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FF9933"/>
              </a:solidFill>
            </a:endParaRPr>
          </a:p>
        </p:txBody>
      </p:sp>
      <p:sp>
        <p:nvSpPr>
          <p:cNvPr id="4" name="Rechteck 3">
            <a:extLst>
              <a:ext uri="{FF2B5EF4-FFF2-40B4-BE49-F238E27FC236}">
                <a16:creationId xmlns="" xmlns:a16="http://schemas.microsoft.com/office/drawing/2014/main" id="{A13A42D4-6098-3240-81CC-D44CD53B3B41}"/>
              </a:ext>
            </a:extLst>
          </p:cNvPr>
          <p:cNvSpPr/>
          <p:nvPr/>
        </p:nvSpPr>
        <p:spPr>
          <a:xfrm>
            <a:off x="6505606" y="5286345"/>
            <a:ext cx="21723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i="1" dirty="0" err="1"/>
              <a:t>Ehling</a:t>
            </a:r>
            <a:r>
              <a:rPr lang="de-DE" i="1" dirty="0"/>
              <a:t> 2003, p. 23. </a:t>
            </a:r>
            <a:endParaRPr lang="de-DE" sz="2000" i="1" dirty="0"/>
          </a:p>
        </p:txBody>
      </p:sp>
    </p:spTree>
    <p:extLst>
      <p:ext uri="{BB962C8B-B14F-4D97-AF65-F5344CB8AC3E}">
        <p14:creationId xmlns:p14="http://schemas.microsoft.com/office/powerpoint/2010/main" val="20155924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28602" y="2667000"/>
            <a:ext cx="8686800" cy="1905000"/>
          </a:xfrm>
        </p:spPr>
        <p:txBody>
          <a:bodyPr/>
          <a:lstStyle/>
          <a:p>
            <a:pPr marL="0" indent="0" eaLnBrk="1" hangingPunct="1">
              <a:lnSpc>
                <a:spcPct val="125000"/>
              </a:lnSpc>
              <a:spcBef>
                <a:spcPct val="0"/>
              </a:spcBef>
            </a:pPr>
            <a:r>
              <a:rPr lang="de-DE" altLang="en-US" sz="5000" dirty="0">
                <a:solidFill>
                  <a:srgbClr val="98A6CD"/>
                </a:solidFill>
                <a:cs typeface="Arial" charset="0"/>
              </a:rPr>
              <a:t>Input </a:t>
            </a:r>
            <a:r>
              <a:rPr lang="de-DE" altLang="en-US" sz="5000" dirty="0" err="1">
                <a:solidFill>
                  <a:srgbClr val="98A6CD"/>
                </a:solidFill>
                <a:cs typeface="Arial" charset="0"/>
              </a:rPr>
              <a:t>Harmonization</a:t>
            </a:r>
            <a:r>
              <a:rPr lang="de-DE" altLang="en-US" sz="5000" dirty="0">
                <a:solidFill>
                  <a:srgbClr val="98A6CD"/>
                </a:solidFill>
                <a:cs typeface="Arial" charset="0"/>
              </a:rPr>
              <a:t> in </a:t>
            </a:r>
            <a:r>
              <a:rPr lang="de-DE" altLang="en-US" sz="5000" dirty="0" err="1">
                <a:solidFill>
                  <a:srgbClr val="98A6CD"/>
                </a:solidFill>
                <a:cs typeface="Arial" charset="0"/>
              </a:rPr>
              <a:t>the</a:t>
            </a:r>
            <a:r>
              <a:rPr lang="de-DE" altLang="en-US" sz="5000" dirty="0">
                <a:solidFill>
                  <a:srgbClr val="98A6CD"/>
                </a:solidFill>
                <a:cs typeface="Arial" charset="0"/>
              </a:rPr>
              <a:t> CSES</a:t>
            </a:r>
            <a:endParaRPr lang="en-US" altLang="en-US" sz="5000" dirty="0">
              <a:solidFill>
                <a:srgbClr val="98A6CD"/>
              </a:solidFill>
              <a:cs typeface="Arial" charset="0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28602" y="1752600"/>
            <a:ext cx="86868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ctr" rtl="0" eaLnBrk="0" fontAlgn="base" hangingPunct="0">
              <a:spcBef>
                <a:spcPct val="2000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en-US" altLang="en-US" sz="5500" kern="0" dirty="0">
                <a:solidFill>
                  <a:srgbClr val="F38025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7332209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3" y="152400"/>
            <a:ext cx="8458201" cy="762000"/>
          </a:xfrm>
        </p:spPr>
        <p:txBody>
          <a:bodyPr/>
          <a:lstStyle/>
          <a:p>
            <a:r>
              <a:rPr lang="de-DE" altLang="en-US" sz="3200" dirty="0">
                <a:solidFill>
                  <a:srgbClr val="98A6CD"/>
                </a:solidFill>
                <a:latin typeface="Arial" charset="0"/>
                <a:cs typeface="Arial" charset="0"/>
              </a:rPr>
              <a:t>3 </a:t>
            </a:r>
            <a:r>
              <a:rPr lang="de-DE" altLang="en-US" sz="3200" dirty="0" err="1">
                <a:solidFill>
                  <a:srgbClr val="98A6CD"/>
                </a:solidFill>
                <a:latin typeface="Arial" charset="0"/>
                <a:cs typeface="Arial" charset="0"/>
              </a:rPr>
              <a:t>Steps</a:t>
            </a:r>
            <a:r>
              <a:rPr lang="de-DE" altLang="en-US" sz="3200" dirty="0">
                <a:solidFill>
                  <a:srgbClr val="98A6CD"/>
                </a:solidFill>
                <a:latin typeface="Arial" charset="0"/>
                <a:cs typeface="Arial" charset="0"/>
              </a:rPr>
              <a:t> </a:t>
            </a:r>
            <a:r>
              <a:rPr lang="de-DE" altLang="en-US" sz="3200" dirty="0" err="1">
                <a:solidFill>
                  <a:srgbClr val="98A6CD"/>
                </a:solidFill>
                <a:latin typeface="Arial" charset="0"/>
                <a:cs typeface="Arial" charset="0"/>
              </a:rPr>
              <a:t>to</a:t>
            </a:r>
            <a:r>
              <a:rPr lang="de-DE" altLang="en-US" sz="3200" dirty="0">
                <a:solidFill>
                  <a:srgbClr val="98A6CD"/>
                </a:solidFill>
                <a:latin typeface="Arial" charset="0"/>
                <a:cs typeface="Arial" charset="0"/>
              </a:rPr>
              <a:t> Input </a:t>
            </a:r>
            <a:r>
              <a:rPr lang="de-DE" altLang="en-US" sz="3200" dirty="0" err="1">
                <a:solidFill>
                  <a:srgbClr val="98A6CD"/>
                </a:solidFill>
                <a:latin typeface="Arial" charset="0"/>
                <a:cs typeface="Arial" charset="0"/>
              </a:rPr>
              <a:t>Harmonization</a:t>
            </a:r>
            <a:r>
              <a:rPr lang="de-DE" altLang="en-US" sz="3200" dirty="0">
                <a:solidFill>
                  <a:srgbClr val="98A6CD"/>
                </a:solidFill>
                <a:latin typeface="Arial" charset="0"/>
                <a:cs typeface="Arial" charset="0"/>
              </a:rPr>
              <a:t> </a:t>
            </a:r>
            <a:r>
              <a:rPr lang="de-DE" altLang="en-US" sz="2000" dirty="0">
                <a:solidFill>
                  <a:srgbClr val="98A6CD"/>
                </a:solidFill>
                <a:latin typeface="Arial" charset="0"/>
                <a:cs typeface="Arial" charset="0"/>
              </a:rPr>
              <a:t>(Wolf et al. 2016)</a:t>
            </a:r>
            <a:endParaRPr lang="en-US" altLang="en-US" sz="2000" dirty="0">
              <a:solidFill>
                <a:srgbClr val="98A6CD"/>
              </a:solidFill>
              <a:latin typeface="Arial" charset="0"/>
              <a:cs typeface="Arial" charset="0"/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81003" y="1371600"/>
            <a:ext cx="8458201" cy="4724400"/>
          </a:xfrm>
        </p:spPr>
        <p:txBody>
          <a:bodyPr/>
          <a:lstStyle/>
          <a:p>
            <a:pPr algn="just">
              <a:lnSpc>
                <a:spcPct val="125000"/>
              </a:lnSpc>
              <a:spcBef>
                <a:spcPct val="0"/>
              </a:spcBef>
              <a:buSzPct val="120000"/>
            </a:pPr>
            <a:endParaRPr lang="en-US" altLang="en-US" sz="1800" dirty="0">
              <a:latin typeface="Arial" charset="0"/>
              <a:cs typeface="Arial" charset="0"/>
            </a:endParaRPr>
          </a:p>
          <a:p>
            <a:pPr algn="just">
              <a:lnSpc>
                <a:spcPct val="125000"/>
              </a:lnSpc>
              <a:spcBef>
                <a:spcPct val="0"/>
              </a:spcBef>
            </a:pPr>
            <a:endParaRPr lang="en-US" altLang="en-US" dirty="0">
              <a:latin typeface="Arial" charset="0"/>
              <a:cs typeface="Arial" charset="0"/>
            </a:endParaRPr>
          </a:p>
          <a:p>
            <a:pPr marL="0" indent="0" algn="just">
              <a:lnSpc>
                <a:spcPct val="125000"/>
              </a:lnSpc>
              <a:spcBef>
                <a:spcPct val="0"/>
              </a:spcBef>
              <a:buSzPct val="120000"/>
              <a:buNone/>
            </a:pPr>
            <a:endParaRPr lang="en-US" altLang="en-US" dirty="0">
              <a:latin typeface="Arial" charset="0"/>
              <a:cs typeface="Arial" charset="0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533403" y="1524000"/>
            <a:ext cx="8458201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—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just">
              <a:lnSpc>
                <a:spcPct val="125000"/>
              </a:lnSpc>
              <a:spcBef>
                <a:spcPct val="0"/>
              </a:spcBef>
              <a:buSzPct val="120000"/>
              <a:buNone/>
            </a:pPr>
            <a:r>
              <a:rPr lang="de-DE" altLang="en-US" sz="2500" i="1" kern="0" dirty="0" err="1">
                <a:latin typeface="Arial" charset="0"/>
                <a:cs typeface="Arial" charset="0"/>
              </a:rPr>
              <a:t>For</a:t>
            </a:r>
            <a:r>
              <a:rPr lang="de-DE" altLang="en-US" sz="2500" i="1" kern="0" dirty="0">
                <a:latin typeface="Arial" charset="0"/>
                <a:cs typeface="Arial" charset="0"/>
              </a:rPr>
              <a:t> </a:t>
            </a:r>
            <a:r>
              <a:rPr lang="de-DE" altLang="en-US" sz="2500" i="1" kern="0" dirty="0" err="1">
                <a:latin typeface="Arial" charset="0"/>
                <a:cs typeface="Arial" charset="0"/>
              </a:rPr>
              <a:t>every</a:t>
            </a:r>
            <a:r>
              <a:rPr lang="de-DE" altLang="en-US" sz="2500" i="1" kern="0" dirty="0">
                <a:latin typeface="Arial" charset="0"/>
                <a:cs typeface="Arial" charset="0"/>
              </a:rPr>
              <a:t> </a:t>
            </a:r>
            <a:r>
              <a:rPr lang="de-DE" altLang="en-US" sz="2500" i="1" kern="0" dirty="0" err="1">
                <a:latin typeface="Arial" charset="0"/>
                <a:cs typeface="Arial" charset="0"/>
              </a:rPr>
              <a:t>single</a:t>
            </a:r>
            <a:r>
              <a:rPr lang="de-DE" altLang="en-US" sz="2500" i="1" kern="0" dirty="0">
                <a:latin typeface="Arial" charset="0"/>
                <a:cs typeface="Arial" charset="0"/>
              </a:rPr>
              <a:t> variable: </a:t>
            </a:r>
          </a:p>
          <a:p>
            <a:pPr algn="just">
              <a:lnSpc>
                <a:spcPct val="125000"/>
              </a:lnSpc>
              <a:spcBef>
                <a:spcPct val="0"/>
              </a:spcBef>
              <a:buSzPct val="120000"/>
              <a:buAutoNum type="arabicPeriod"/>
            </a:pPr>
            <a:r>
              <a:rPr lang="de-DE" altLang="en-US" sz="2500" kern="0" dirty="0" err="1">
                <a:latin typeface="Arial" charset="0"/>
                <a:cs typeface="Arial" charset="0"/>
              </a:rPr>
              <a:t>Establish</a:t>
            </a:r>
            <a:r>
              <a:rPr lang="de-DE" altLang="en-US" sz="2500" kern="0" dirty="0">
                <a:latin typeface="Arial" charset="0"/>
                <a:cs typeface="Arial" charset="0"/>
              </a:rPr>
              <a:t> a </a:t>
            </a:r>
            <a:r>
              <a:rPr lang="de-DE" altLang="en-US" sz="2500" kern="0" dirty="0" err="1">
                <a:latin typeface="Arial" charset="0"/>
                <a:cs typeface="Arial" charset="0"/>
              </a:rPr>
              <a:t>common</a:t>
            </a:r>
            <a:r>
              <a:rPr lang="de-DE" altLang="en-US" sz="2500" kern="0" dirty="0">
                <a:latin typeface="Arial" charset="0"/>
                <a:cs typeface="Arial" charset="0"/>
              </a:rPr>
              <a:t> </a:t>
            </a:r>
            <a:r>
              <a:rPr lang="de-DE" altLang="en-US" sz="2500" kern="0" dirty="0" err="1">
                <a:latin typeface="Arial" charset="0"/>
                <a:cs typeface="Arial" charset="0"/>
              </a:rPr>
              <a:t>understaning</a:t>
            </a:r>
            <a:r>
              <a:rPr lang="de-DE" altLang="en-US" sz="2500" kern="0" dirty="0">
                <a:latin typeface="Arial" charset="0"/>
                <a:cs typeface="Arial" charset="0"/>
              </a:rPr>
              <a:t> </a:t>
            </a:r>
            <a:r>
              <a:rPr lang="de-DE" altLang="en-US" sz="2500" kern="0" dirty="0" err="1">
                <a:latin typeface="Arial" charset="0"/>
                <a:cs typeface="Arial" charset="0"/>
              </a:rPr>
              <a:t>of</a:t>
            </a:r>
            <a:r>
              <a:rPr lang="de-DE" altLang="en-US" sz="2500" kern="0" dirty="0">
                <a:latin typeface="Arial" charset="0"/>
                <a:cs typeface="Arial" charset="0"/>
              </a:rPr>
              <a:t> </a:t>
            </a:r>
            <a:r>
              <a:rPr lang="de-DE" altLang="en-US" sz="2500" kern="0" dirty="0" err="1">
                <a:latin typeface="Arial" charset="0"/>
                <a:cs typeface="Arial" charset="0"/>
              </a:rPr>
              <a:t>the</a:t>
            </a:r>
            <a:r>
              <a:rPr lang="de-DE" altLang="en-US" sz="2500" kern="0" dirty="0">
                <a:latin typeface="Arial" charset="0"/>
                <a:cs typeface="Arial" charset="0"/>
              </a:rPr>
              <a:t> </a:t>
            </a:r>
            <a:r>
              <a:rPr lang="de-DE" altLang="en-US" sz="2500" b="1" kern="0" dirty="0" err="1">
                <a:solidFill>
                  <a:srgbClr val="FF9900"/>
                </a:solidFill>
                <a:latin typeface="Arial" charset="0"/>
                <a:cs typeface="Arial" charset="0"/>
              </a:rPr>
              <a:t>theoretical</a:t>
            </a:r>
            <a:r>
              <a:rPr lang="de-DE" altLang="en-US" sz="2500" b="1" kern="0" dirty="0">
                <a:solidFill>
                  <a:srgbClr val="FF9900"/>
                </a:solidFill>
                <a:latin typeface="Arial" charset="0"/>
                <a:cs typeface="Arial" charset="0"/>
              </a:rPr>
              <a:t> </a:t>
            </a:r>
            <a:r>
              <a:rPr lang="de-DE" altLang="en-US" sz="2500" b="1" kern="0" dirty="0" err="1">
                <a:solidFill>
                  <a:srgbClr val="FF9900"/>
                </a:solidFill>
                <a:latin typeface="Arial" charset="0"/>
                <a:cs typeface="Arial" charset="0"/>
              </a:rPr>
              <a:t>concept</a:t>
            </a:r>
            <a:r>
              <a:rPr lang="de-DE" altLang="en-US" sz="2500" b="1" kern="0" dirty="0">
                <a:solidFill>
                  <a:srgbClr val="FF9900"/>
                </a:solidFill>
                <a:latin typeface="Arial" charset="0"/>
                <a:cs typeface="Arial" charset="0"/>
              </a:rPr>
              <a:t> </a:t>
            </a:r>
            <a:r>
              <a:rPr lang="de-DE" altLang="en-US" sz="2500" kern="0" dirty="0" err="1">
                <a:latin typeface="Arial" charset="0"/>
                <a:cs typeface="Arial" charset="0"/>
              </a:rPr>
              <a:t>to</a:t>
            </a:r>
            <a:r>
              <a:rPr lang="de-DE" altLang="en-US" sz="2500" kern="0" dirty="0">
                <a:latin typeface="Arial" charset="0"/>
                <a:cs typeface="Arial" charset="0"/>
              </a:rPr>
              <a:t> </a:t>
            </a:r>
            <a:r>
              <a:rPr lang="de-DE" altLang="en-US" sz="2500" kern="0" dirty="0" err="1">
                <a:latin typeface="Arial" charset="0"/>
                <a:cs typeface="Arial" charset="0"/>
              </a:rPr>
              <a:t>be</a:t>
            </a:r>
            <a:r>
              <a:rPr lang="de-DE" altLang="en-US" sz="2500" kern="0" dirty="0">
                <a:latin typeface="Arial" charset="0"/>
                <a:cs typeface="Arial" charset="0"/>
              </a:rPr>
              <a:t> </a:t>
            </a:r>
            <a:r>
              <a:rPr lang="de-DE" altLang="en-US" sz="2500" kern="0" dirty="0" err="1">
                <a:latin typeface="Arial" charset="0"/>
                <a:cs typeface="Arial" charset="0"/>
              </a:rPr>
              <a:t>measured</a:t>
            </a:r>
            <a:r>
              <a:rPr lang="de-DE" altLang="en-US" sz="2500" kern="0" dirty="0">
                <a:latin typeface="Arial" charset="0"/>
                <a:cs typeface="Arial" charset="0"/>
              </a:rPr>
              <a:t> (</a:t>
            </a:r>
            <a:r>
              <a:rPr lang="de-DE" altLang="en-US" sz="2500" kern="0" dirty="0" err="1">
                <a:latin typeface="Arial" charset="0"/>
                <a:cs typeface="Arial" charset="0"/>
              </a:rPr>
              <a:t>What</a:t>
            </a:r>
            <a:r>
              <a:rPr lang="de-DE" altLang="en-US" sz="2500" kern="0" dirty="0">
                <a:latin typeface="Arial" charset="0"/>
                <a:cs typeface="Arial" charset="0"/>
              </a:rPr>
              <a:t> </a:t>
            </a:r>
            <a:r>
              <a:rPr lang="de-DE" altLang="en-US" sz="2500" kern="0" dirty="0" err="1">
                <a:latin typeface="Arial" charset="0"/>
                <a:cs typeface="Arial" charset="0"/>
              </a:rPr>
              <a:t>to</a:t>
            </a:r>
            <a:r>
              <a:rPr lang="de-DE" altLang="en-US" sz="2500" kern="0" dirty="0">
                <a:latin typeface="Arial" charset="0"/>
                <a:cs typeface="Arial" charset="0"/>
              </a:rPr>
              <a:t> </a:t>
            </a:r>
            <a:r>
              <a:rPr lang="de-DE" altLang="en-US" sz="2500" kern="0" dirty="0" err="1">
                <a:latin typeface="Arial" charset="0"/>
                <a:cs typeface="Arial" charset="0"/>
              </a:rPr>
              <a:t>measure</a:t>
            </a:r>
            <a:r>
              <a:rPr lang="de-DE" altLang="en-US" sz="2500" kern="0" dirty="0">
                <a:latin typeface="Arial" charset="0"/>
                <a:cs typeface="Arial" charset="0"/>
              </a:rPr>
              <a:t>?)</a:t>
            </a:r>
          </a:p>
          <a:p>
            <a:pPr algn="just">
              <a:lnSpc>
                <a:spcPct val="125000"/>
              </a:lnSpc>
              <a:spcBef>
                <a:spcPct val="0"/>
              </a:spcBef>
              <a:buSzPct val="120000"/>
              <a:buAutoNum type="arabicPeriod"/>
            </a:pPr>
            <a:r>
              <a:rPr lang="de-DE" altLang="en-US" sz="2500" kern="0" dirty="0" err="1">
                <a:latin typeface="Arial" charset="0"/>
                <a:cs typeface="Arial" charset="0"/>
              </a:rPr>
              <a:t>Specify</a:t>
            </a:r>
            <a:r>
              <a:rPr lang="de-DE" altLang="en-US" sz="2500" kern="0" dirty="0">
                <a:latin typeface="Arial" charset="0"/>
                <a:cs typeface="Arial" charset="0"/>
              </a:rPr>
              <a:t> </a:t>
            </a:r>
            <a:r>
              <a:rPr lang="de-DE" altLang="en-US" sz="2500" kern="0" dirty="0" err="1">
                <a:latin typeface="Arial" charset="0"/>
                <a:cs typeface="Arial" charset="0"/>
              </a:rPr>
              <a:t>cross-culturally</a:t>
            </a:r>
            <a:r>
              <a:rPr lang="de-DE" altLang="en-US" sz="2500" kern="0" dirty="0">
                <a:latin typeface="Arial" charset="0"/>
                <a:cs typeface="Arial" charset="0"/>
              </a:rPr>
              <a:t> </a:t>
            </a:r>
            <a:r>
              <a:rPr lang="de-DE" altLang="en-US" sz="2500" b="1" kern="0" dirty="0" err="1">
                <a:solidFill>
                  <a:srgbClr val="FF9900"/>
                </a:solidFill>
                <a:latin typeface="Arial" charset="0"/>
                <a:cs typeface="Arial" charset="0"/>
              </a:rPr>
              <a:t>comparable</a:t>
            </a:r>
            <a:r>
              <a:rPr lang="de-DE" altLang="en-US" sz="2500" b="1" kern="0" dirty="0">
                <a:solidFill>
                  <a:srgbClr val="FF9900"/>
                </a:solidFill>
                <a:latin typeface="Arial" charset="0"/>
                <a:cs typeface="Arial" charset="0"/>
              </a:rPr>
              <a:t> </a:t>
            </a:r>
            <a:r>
              <a:rPr lang="de-DE" altLang="en-US" sz="2500" b="1" kern="0" dirty="0" err="1">
                <a:solidFill>
                  <a:srgbClr val="FF9900"/>
                </a:solidFill>
                <a:latin typeface="Arial" charset="0"/>
                <a:cs typeface="Arial" charset="0"/>
              </a:rPr>
              <a:t>empirical</a:t>
            </a:r>
            <a:r>
              <a:rPr lang="de-DE" altLang="en-US" sz="2500" b="1" kern="0" dirty="0">
                <a:solidFill>
                  <a:srgbClr val="FF9900"/>
                </a:solidFill>
                <a:latin typeface="Arial" charset="0"/>
                <a:cs typeface="Arial" charset="0"/>
              </a:rPr>
              <a:t> </a:t>
            </a:r>
            <a:r>
              <a:rPr lang="de-DE" altLang="en-US" sz="2500" b="1" kern="0" dirty="0" err="1">
                <a:solidFill>
                  <a:srgbClr val="FF9900"/>
                </a:solidFill>
                <a:latin typeface="Arial" charset="0"/>
                <a:cs typeface="Arial" charset="0"/>
              </a:rPr>
              <a:t>indicators</a:t>
            </a:r>
            <a:r>
              <a:rPr lang="de-DE" altLang="en-US" sz="2500" b="1" kern="0" dirty="0">
                <a:latin typeface="Arial" charset="0"/>
                <a:cs typeface="Arial" charset="0"/>
              </a:rPr>
              <a:t> </a:t>
            </a:r>
            <a:r>
              <a:rPr lang="de-DE" altLang="en-US" sz="2500" kern="0" dirty="0" err="1">
                <a:latin typeface="Arial" charset="0"/>
                <a:cs typeface="Arial" charset="0"/>
              </a:rPr>
              <a:t>of</a:t>
            </a:r>
            <a:r>
              <a:rPr lang="de-DE" altLang="en-US" sz="2500" kern="0" dirty="0">
                <a:latin typeface="Arial" charset="0"/>
                <a:cs typeface="Arial" charset="0"/>
              </a:rPr>
              <a:t> </a:t>
            </a:r>
            <a:r>
              <a:rPr lang="de-DE" altLang="en-US" sz="2500" kern="0" dirty="0" err="1">
                <a:latin typeface="Arial" charset="0"/>
                <a:cs typeface="Arial" charset="0"/>
              </a:rPr>
              <a:t>that</a:t>
            </a:r>
            <a:r>
              <a:rPr lang="de-DE" altLang="en-US" sz="2500" kern="0" dirty="0">
                <a:latin typeface="Arial" charset="0"/>
                <a:cs typeface="Arial" charset="0"/>
              </a:rPr>
              <a:t> </a:t>
            </a:r>
            <a:r>
              <a:rPr lang="de-DE" altLang="en-US" sz="2500" kern="0" dirty="0" err="1">
                <a:latin typeface="Arial" charset="0"/>
                <a:cs typeface="Arial" charset="0"/>
              </a:rPr>
              <a:t>concept</a:t>
            </a:r>
            <a:r>
              <a:rPr lang="de-DE" altLang="en-US" sz="2500" kern="0" dirty="0">
                <a:latin typeface="Arial" charset="0"/>
                <a:cs typeface="Arial" charset="0"/>
              </a:rPr>
              <a:t> (</a:t>
            </a:r>
            <a:r>
              <a:rPr lang="de-DE" altLang="en-US" sz="2500" kern="0" dirty="0" err="1">
                <a:latin typeface="Arial" charset="0"/>
                <a:cs typeface="Arial" charset="0"/>
              </a:rPr>
              <a:t>How</a:t>
            </a:r>
            <a:r>
              <a:rPr lang="de-DE" altLang="en-US" sz="2500" kern="0" dirty="0">
                <a:latin typeface="Arial" charset="0"/>
                <a:cs typeface="Arial" charset="0"/>
              </a:rPr>
              <a:t> </a:t>
            </a:r>
            <a:r>
              <a:rPr lang="de-DE" altLang="en-US" sz="2500" kern="0" dirty="0" err="1">
                <a:latin typeface="Arial" charset="0"/>
                <a:cs typeface="Arial" charset="0"/>
              </a:rPr>
              <a:t>to</a:t>
            </a:r>
            <a:r>
              <a:rPr lang="de-DE" altLang="en-US" sz="2500" kern="0" dirty="0">
                <a:latin typeface="Arial" charset="0"/>
                <a:cs typeface="Arial" charset="0"/>
              </a:rPr>
              <a:t> </a:t>
            </a:r>
            <a:r>
              <a:rPr lang="de-DE" altLang="en-US" sz="2500" kern="0" dirty="0" err="1">
                <a:latin typeface="Arial" charset="0"/>
                <a:cs typeface="Arial" charset="0"/>
              </a:rPr>
              <a:t>measure</a:t>
            </a:r>
            <a:r>
              <a:rPr lang="de-DE" altLang="en-US" sz="2500" kern="0" dirty="0">
                <a:latin typeface="Arial" charset="0"/>
                <a:cs typeface="Arial" charset="0"/>
              </a:rPr>
              <a:t>?)</a:t>
            </a:r>
          </a:p>
          <a:p>
            <a:pPr algn="just">
              <a:lnSpc>
                <a:spcPct val="125000"/>
              </a:lnSpc>
              <a:spcBef>
                <a:spcPct val="0"/>
              </a:spcBef>
              <a:buSzPct val="120000"/>
              <a:buFontTx/>
              <a:buAutoNum type="arabicPeriod"/>
            </a:pPr>
            <a:r>
              <a:rPr lang="de-DE" altLang="en-US" sz="2500" kern="0" dirty="0" err="1">
                <a:latin typeface="Arial" charset="0"/>
                <a:cs typeface="Arial" charset="0"/>
              </a:rPr>
              <a:t>Choose</a:t>
            </a:r>
            <a:r>
              <a:rPr lang="de-DE" altLang="en-US" sz="2500" kern="0" dirty="0">
                <a:latin typeface="Arial" charset="0"/>
                <a:cs typeface="Arial" charset="0"/>
              </a:rPr>
              <a:t> </a:t>
            </a:r>
            <a:r>
              <a:rPr lang="de-DE" altLang="en-US" sz="2500" b="1" kern="0" dirty="0" err="1">
                <a:solidFill>
                  <a:srgbClr val="FF9900"/>
                </a:solidFill>
                <a:latin typeface="Arial" charset="0"/>
                <a:cs typeface="Arial" charset="0"/>
              </a:rPr>
              <a:t>questionnaire</a:t>
            </a:r>
            <a:r>
              <a:rPr lang="de-DE" altLang="en-US" sz="2500" b="1" kern="0" dirty="0">
                <a:solidFill>
                  <a:srgbClr val="FF9900"/>
                </a:solidFill>
                <a:latin typeface="Arial" charset="0"/>
                <a:cs typeface="Arial" charset="0"/>
              </a:rPr>
              <a:t> </a:t>
            </a:r>
            <a:r>
              <a:rPr lang="de-DE" altLang="en-US" sz="2500" b="1" kern="0" dirty="0" err="1">
                <a:solidFill>
                  <a:srgbClr val="FF9900"/>
                </a:solidFill>
                <a:latin typeface="Arial" charset="0"/>
                <a:cs typeface="Arial" charset="0"/>
              </a:rPr>
              <a:t>items</a:t>
            </a:r>
            <a:r>
              <a:rPr lang="de-DE" altLang="en-US" sz="2500" b="1" kern="0" dirty="0">
                <a:solidFill>
                  <a:srgbClr val="FF9900"/>
                </a:solidFill>
                <a:latin typeface="Arial" charset="0"/>
                <a:cs typeface="Arial" charset="0"/>
              </a:rPr>
              <a:t> </a:t>
            </a:r>
            <a:r>
              <a:rPr lang="de-DE" altLang="en-US" sz="2500" kern="0" dirty="0" err="1">
                <a:latin typeface="Arial" charset="0"/>
                <a:cs typeface="Arial" charset="0"/>
              </a:rPr>
              <a:t>that</a:t>
            </a:r>
            <a:r>
              <a:rPr lang="de-DE" altLang="en-US" sz="2500" kern="0" dirty="0">
                <a:latin typeface="Arial" charset="0"/>
                <a:cs typeface="Arial" charset="0"/>
              </a:rPr>
              <a:t> </a:t>
            </a:r>
            <a:r>
              <a:rPr lang="de-DE" altLang="en-US" sz="2500" kern="0" dirty="0" err="1">
                <a:latin typeface="Arial" charset="0"/>
                <a:cs typeface="Arial" charset="0"/>
              </a:rPr>
              <a:t>capture</a:t>
            </a:r>
            <a:r>
              <a:rPr lang="de-DE" altLang="en-US" sz="2500" kern="0" dirty="0">
                <a:latin typeface="Arial" charset="0"/>
                <a:cs typeface="Arial" charset="0"/>
              </a:rPr>
              <a:t> </a:t>
            </a:r>
            <a:r>
              <a:rPr lang="de-DE" altLang="en-US" sz="2500" kern="0" dirty="0" err="1">
                <a:latin typeface="Arial" charset="0"/>
                <a:cs typeface="Arial" charset="0"/>
              </a:rPr>
              <a:t>the</a:t>
            </a:r>
            <a:r>
              <a:rPr lang="de-DE" altLang="en-US" sz="2500" kern="0" dirty="0">
                <a:latin typeface="Arial" charset="0"/>
                <a:cs typeface="Arial" charset="0"/>
              </a:rPr>
              <a:t> </a:t>
            </a:r>
            <a:r>
              <a:rPr lang="de-DE" altLang="en-US" sz="2500" kern="0" dirty="0" err="1">
                <a:latin typeface="Arial" charset="0"/>
                <a:cs typeface="Arial" charset="0"/>
              </a:rPr>
              <a:t>indicators</a:t>
            </a:r>
            <a:r>
              <a:rPr lang="de-DE" altLang="en-US" sz="2500" kern="0" dirty="0">
                <a:latin typeface="Arial" charset="0"/>
                <a:cs typeface="Arial" charset="0"/>
              </a:rPr>
              <a:t> </a:t>
            </a:r>
            <a:r>
              <a:rPr lang="de-DE" altLang="en-US" sz="2500" kern="0" dirty="0" err="1">
                <a:latin typeface="Arial" charset="0"/>
                <a:cs typeface="Arial" charset="0"/>
              </a:rPr>
              <a:t>of</a:t>
            </a:r>
            <a:r>
              <a:rPr lang="de-DE" altLang="en-US" sz="2500" kern="0" dirty="0">
                <a:latin typeface="Arial" charset="0"/>
                <a:cs typeface="Arial" charset="0"/>
              </a:rPr>
              <a:t> </a:t>
            </a:r>
            <a:r>
              <a:rPr lang="de-DE" altLang="en-US" sz="2500" kern="0" dirty="0" err="1">
                <a:latin typeface="Arial" charset="0"/>
                <a:cs typeface="Arial" charset="0"/>
              </a:rPr>
              <a:t>interest</a:t>
            </a:r>
            <a:r>
              <a:rPr lang="de-DE" altLang="en-US" sz="2500" kern="0" dirty="0">
                <a:latin typeface="Arial" charset="0"/>
                <a:cs typeface="Arial" charset="0"/>
              </a:rPr>
              <a:t> (</a:t>
            </a:r>
            <a:r>
              <a:rPr lang="de-DE" altLang="en-US" sz="2500" kern="0" dirty="0" err="1">
                <a:latin typeface="Arial" charset="0"/>
                <a:cs typeface="Arial" charset="0"/>
              </a:rPr>
              <a:t>How</a:t>
            </a:r>
            <a:r>
              <a:rPr lang="de-DE" altLang="en-US" sz="2500" kern="0" dirty="0">
                <a:latin typeface="Arial" charset="0"/>
                <a:cs typeface="Arial" charset="0"/>
              </a:rPr>
              <a:t> </a:t>
            </a:r>
            <a:r>
              <a:rPr lang="de-DE" altLang="en-US" sz="2500" kern="0" dirty="0" err="1">
                <a:latin typeface="Arial" charset="0"/>
                <a:cs typeface="Arial" charset="0"/>
              </a:rPr>
              <a:t>to</a:t>
            </a:r>
            <a:r>
              <a:rPr lang="de-DE" altLang="en-US" sz="2500" kern="0" dirty="0">
                <a:latin typeface="Arial" charset="0"/>
                <a:cs typeface="Arial" charset="0"/>
              </a:rPr>
              <a:t> </a:t>
            </a:r>
            <a:r>
              <a:rPr lang="de-DE" altLang="en-US" sz="2500" kern="0" dirty="0" err="1">
                <a:latin typeface="Arial" charset="0"/>
                <a:cs typeface="Arial" charset="0"/>
              </a:rPr>
              <a:t>measure</a:t>
            </a:r>
            <a:r>
              <a:rPr lang="de-DE" altLang="en-US" sz="2500" kern="0" dirty="0">
                <a:latin typeface="Arial" charset="0"/>
                <a:cs typeface="Arial" charset="0"/>
              </a:rPr>
              <a:t>?)</a:t>
            </a:r>
          </a:p>
        </p:txBody>
      </p:sp>
    </p:spTree>
    <p:extLst>
      <p:ext uri="{BB962C8B-B14F-4D97-AF65-F5344CB8AC3E}">
        <p14:creationId xmlns:p14="http://schemas.microsoft.com/office/powerpoint/2010/main" val="21547715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Title 1">
            <a:extLst>
              <a:ext uri="{FF2B5EF4-FFF2-40B4-BE49-F238E27FC236}">
                <a16:creationId xmlns="" xmlns:a16="http://schemas.microsoft.com/office/drawing/2014/main" id="{B28B2E08-C73B-A748-84CA-A1EA339044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458200" cy="762000"/>
          </a:xfrm>
        </p:spPr>
        <p:txBody>
          <a:bodyPr/>
          <a:lstStyle/>
          <a:p>
            <a:r>
              <a:rPr lang="en-US" altLang="en-US" sz="4000">
                <a:solidFill>
                  <a:srgbClr val="98A6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CSES Design Process: Module 5 I</a:t>
            </a:r>
          </a:p>
        </p:txBody>
      </p:sp>
      <p:sp>
        <p:nvSpPr>
          <p:cNvPr id="12291" name="Content Placeholder 3">
            <a:extLst>
              <a:ext uri="{FF2B5EF4-FFF2-40B4-BE49-F238E27FC236}">
                <a16:creationId xmlns="" xmlns:a16="http://schemas.microsoft.com/office/drawing/2014/main" id="{4D95716F-E7CA-0540-9FB6-11F00E83E19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382000" cy="4953000"/>
          </a:xfrm>
        </p:spPr>
        <p:txBody>
          <a:bodyPr/>
          <a:lstStyle/>
          <a:p>
            <a:pPr marL="0" indent="0" algn="just">
              <a:spcBef>
                <a:spcPct val="0"/>
              </a:spcBef>
              <a:buNone/>
            </a:pPr>
            <a:r>
              <a:rPr lang="en-GB" altLang="en-US" sz="2500" b="1" dirty="0">
                <a:latin typeface="Arial" panose="020B0604020202020204" pitchFamily="34" charset="0"/>
                <a:cs typeface="Arial" panose="020B0604020202020204" pitchFamily="34" charset="0"/>
              </a:rPr>
              <a:t>Multiple years of effort go into a CSES Module before any data are collected. </a:t>
            </a:r>
          </a:p>
          <a:p>
            <a:pPr marL="0" indent="0" algn="just">
              <a:lnSpc>
                <a:spcPct val="110000"/>
              </a:lnSpc>
              <a:spcBef>
                <a:spcPct val="0"/>
              </a:spcBef>
              <a:buNone/>
            </a:pPr>
            <a:endParaRPr lang="en-GB" altLang="en-US" sz="1400" b="1" dirty="0">
              <a:solidFill>
                <a:srgbClr val="F38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10000"/>
              </a:lnSpc>
              <a:spcBef>
                <a:spcPct val="0"/>
              </a:spcBef>
              <a:buNone/>
            </a:pPr>
            <a:r>
              <a:rPr lang="en-GB" altLang="en-US" b="1" dirty="0">
                <a:solidFill>
                  <a:srgbClr val="F38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Idea development </a:t>
            </a:r>
          </a:p>
          <a:p>
            <a:pPr marL="514350" indent="-514350" algn="just">
              <a:lnSpc>
                <a:spcPct val="110000"/>
              </a:lnSpc>
              <a:spcBef>
                <a:spcPct val="0"/>
              </a:spcBef>
              <a:buFont typeface="Tahoma" panose="020B0604030504040204" pitchFamily="34" charset="0"/>
              <a:buAutoNum type="arabicPeriod" startAt="2"/>
            </a:pPr>
            <a:endParaRPr lang="en-GB" altLang="en-US" sz="800" b="1" dirty="0">
              <a:solidFill>
                <a:srgbClr val="F38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90513" indent="-290513" algn="just">
              <a:lnSpc>
                <a:spcPct val="110000"/>
              </a:lnSpc>
              <a:spcBef>
                <a:spcPct val="0"/>
              </a:spcBef>
            </a:pPr>
            <a:r>
              <a:rPr lang="en-GB" altLang="en-US" sz="2200" dirty="0">
                <a:latin typeface="Arial" panose="020B0604020202020204" pitchFamily="34" charset="0"/>
                <a:cs typeface="Arial" panose="020B0604020202020204" pitchFamily="34" charset="0"/>
              </a:rPr>
              <a:t>Transparent process - Open call to user community via e-mail list and social media soliciting ideas (start: June 2013)</a:t>
            </a:r>
          </a:p>
          <a:p>
            <a:pPr marL="0" indent="0" algn="just">
              <a:lnSpc>
                <a:spcPct val="110000"/>
              </a:lnSpc>
              <a:spcBef>
                <a:spcPct val="0"/>
              </a:spcBef>
              <a:buNone/>
            </a:pPr>
            <a:endParaRPr lang="en-GB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90513" indent="-290513" algn="just">
              <a:lnSpc>
                <a:spcPct val="110000"/>
              </a:lnSpc>
              <a:spcBef>
                <a:spcPct val="0"/>
              </a:spcBef>
            </a:pPr>
            <a:r>
              <a:rPr lang="en-GB" altLang="en-US" sz="2200" dirty="0">
                <a:latin typeface="Arial" panose="020B0604020202020204" pitchFamily="34" charset="0"/>
                <a:cs typeface="Arial" panose="020B0604020202020204" pitchFamily="34" charset="0"/>
              </a:rPr>
              <a:t>Special Subcommittee of Planning Committee (PC) setup to evaluate proposals and present them to the wider PC. </a:t>
            </a:r>
          </a:p>
          <a:p>
            <a:pPr marL="290513" indent="-290513" algn="just">
              <a:lnSpc>
                <a:spcPct val="110000"/>
              </a:lnSpc>
              <a:spcBef>
                <a:spcPct val="0"/>
              </a:spcBef>
            </a:pPr>
            <a:r>
              <a:rPr lang="en-GB" altLang="en-US" sz="2200" dirty="0">
                <a:latin typeface="Arial" panose="020B0604020202020204" pitchFamily="34" charset="0"/>
                <a:cs typeface="Arial" panose="020B0604020202020204" pitchFamily="34" charset="0"/>
              </a:rPr>
              <a:t>Proposals also presented and discussed in Plenary meeting (October 2014)</a:t>
            </a:r>
          </a:p>
          <a:p>
            <a:pPr marL="290513" indent="-290513" algn="just">
              <a:lnSpc>
                <a:spcPct val="110000"/>
              </a:lnSpc>
              <a:spcBef>
                <a:spcPct val="0"/>
              </a:spcBef>
            </a:pPr>
            <a:r>
              <a:rPr lang="en-GB" altLang="en-US" sz="2200" dirty="0">
                <a:latin typeface="Arial" panose="020B0604020202020204" pitchFamily="34" charset="0"/>
                <a:cs typeface="Arial" panose="020B0604020202020204" pitchFamily="34" charset="0"/>
              </a:rPr>
              <a:t>Planning Committee selects themes at PC meeting (March 2015)</a:t>
            </a:r>
          </a:p>
          <a:p>
            <a:pPr marL="514350" indent="-514350" algn="just">
              <a:lnSpc>
                <a:spcPct val="135000"/>
              </a:lnSpc>
              <a:spcBef>
                <a:spcPct val="0"/>
              </a:spcBef>
              <a:buFontTx/>
              <a:buNone/>
            </a:pP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9586174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2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2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Title 1">
            <a:extLst>
              <a:ext uri="{FF2B5EF4-FFF2-40B4-BE49-F238E27FC236}">
                <a16:creationId xmlns="" xmlns:a16="http://schemas.microsoft.com/office/drawing/2014/main" id="{3AA9EB6E-4EAD-D44A-ABD5-328CA3F342B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800" dirty="0">
                <a:solidFill>
                  <a:srgbClr val="98A6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CSES Design Process: Module 5 II</a:t>
            </a:r>
          </a:p>
        </p:txBody>
      </p:sp>
      <p:sp>
        <p:nvSpPr>
          <p:cNvPr id="12291" name="Content Placeholder 3">
            <a:extLst>
              <a:ext uri="{FF2B5EF4-FFF2-40B4-BE49-F238E27FC236}">
                <a16:creationId xmlns="" xmlns:a16="http://schemas.microsoft.com/office/drawing/2014/main" id="{2F30B78B-58DC-124D-80C0-0A3C6EA3633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143000"/>
            <a:ext cx="8382000" cy="5486400"/>
          </a:xfrm>
        </p:spPr>
        <p:txBody>
          <a:bodyPr/>
          <a:lstStyle/>
          <a:p>
            <a:pPr marL="0" indent="0" algn="just">
              <a:lnSpc>
                <a:spcPct val="110000"/>
              </a:lnSpc>
              <a:spcBef>
                <a:spcPct val="0"/>
              </a:spcBef>
              <a:buNone/>
            </a:pPr>
            <a:r>
              <a:rPr lang="en-US" altLang="en-US" sz="2600" b="1" dirty="0">
                <a:solidFill>
                  <a:srgbClr val="F38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Module development</a:t>
            </a:r>
            <a:endParaRPr lang="en-US" altLang="en-US" sz="800" b="1" dirty="0">
              <a:solidFill>
                <a:srgbClr val="F38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90513" indent="-290513" algn="just">
              <a:lnSpc>
                <a:spcPct val="110000"/>
              </a:lnSpc>
              <a:spcBef>
                <a:spcPct val="0"/>
              </a:spcBef>
            </a:pPr>
            <a:r>
              <a:rPr lang="en-US" altLang="en-US" sz="2200" dirty="0">
                <a:latin typeface="Arial" panose="020B0604020202020204" pitchFamily="34" charset="0"/>
                <a:cs typeface="Arial" panose="020B0604020202020204" pitchFamily="34" charset="0"/>
              </a:rPr>
              <a:t>Having decided on a theme, PC breaks into several subcommittees (March 2015):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Theme and Module Specific Questions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Methods 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Demographics Data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Macro and District Data 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Political Knowledge 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buFont typeface="Courier New" panose="02070309020205020404" pitchFamily="49" charset="0"/>
              <a:buChar char="o"/>
            </a:pPr>
            <a:endParaRPr lang="en-US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en-US" sz="2200" dirty="0">
                <a:latin typeface="Arial" panose="020B0604020202020204" pitchFamily="34" charset="0"/>
                <a:cs typeface="Arial" panose="020B0604020202020204" pitchFamily="34" charset="0"/>
              </a:rPr>
              <a:t>Subcommittees present two reports to PC – one preliminary for initial feedback and one final report with recommendations incorporating feedback, which is eventually presented to the Plenary (after pre-testing). </a:t>
            </a:r>
          </a:p>
          <a:p>
            <a:pPr algn="just">
              <a:lnSpc>
                <a:spcPct val="110000"/>
              </a:lnSpc>
              <a:spcBef>
                <a:spcPct val="0"/>
              </a:spcBef>
              <a:buFont typeface="Courier New" panose="02070309020205020404" pitchFamily="49" charset="0"/>
              <a:buChar char="o"/>
            </a:pPr>
            <a:endParaRPr lang="en-US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0000"/>
              </a:lnSpc>
              <a:spcBef>
                <a:spcPct val="0"/>
              </a:spcBef>
              <a:buFont typeface="Courier New" panose="02070309020205020404" pitchFamily="49" charset="0"/>
              <a:buChar char="o"/>
            </a:pPr>
            <a:endParaRPr lang="en-US" alt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0000"/>
              </a:lnSpc>
              <a:spcBef>
                <a:spcPct val="0"/>
              </a:spcBef>
              <a:buFont typeface="Courier New" panose="02070309020205020404" pitchFamily="49" charset="0"/>
              <a:buChar char="o"/>
            </a:pPr>
            <a:endParaRPr lang="en-US" alt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>
              <a:lnSpc>
                <a:spcPct val="110000"/>
              </a:lnSpc>
              <a:spcBef>
                <a:spcPct val="0"/>
              </a:spcBef>
              <a:buFont typeface="Courier New" panose="02070309020205020404" pitchFamily="49" charset="0"/>
              <a:buChar char="o"/>
            </a:pP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>
              <a:lnSpc>
                <a:spcPct val="110000"/>
              </a:lnSpc>
              <a:spcBef>
                <a:spcPct val="0"/>
              </a:spcBef>
              <a:buFont typeface="Courier New" panose="02070309020205020404" pitchFamily="49" charset="0"/>
              <a:buChar char="o"/>
            </a:pP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algn="just">
              <a:lnSpc>
                <a:spcPct val="110000"/>
              </a:lnSpc>
              <a:spcBef>
                <a:spcPct val="0"/>
              </a:spcBef>
            </a:pP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Timetable: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March 2015: subcommittees formed – main theme, secondary theme, knowledge questions.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October 2015: Draft questions debated at PC &amp; first full questionnaire assembled. 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Nov 2015-Jan 2016: Questionnaire pretested. 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Summer 2016: Plenary hears pretest results. 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Autumn 2016: Questionnaire finalized and in the field. 	</a:t>
            </a:r>
          </a:p>
        </p:txBody>
      </p:sp>
    </p:spTree>
    <p:extLst>
      <p:ext uri="{BB962C8B-B14F-4D97-AF65-F5344CB8AC3E}">
        <p14:creationId xmlns:p14="http://schemas.microsoft.com/office/powerpoint/2010/main" val="32479216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29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29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29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29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291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291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291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291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291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291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291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291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Title 1">
            <a:extLst>
              <a:ext uri="{FF2B5EF4-FFF2-40B4-BE49-F238E27FC236}">
                <a16:creationId xmlns="" xmlns:a16="http://schemas.microsoft.com/office/drawing/2014/main" id="{3AA9EB6E-4EAD-D44A-ABD5-328CA3F342B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800" dirty="0">
                <a:solidFill>
                  <a:srgbClr val="98A6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CSES Design Process: Module 5 III</a:t>
            </a:r>
          </a:p>
        </p:txBody>
      </p:sp>
      <p:sp>
        <p:nvSpPr>
          <p:cNvPr id="12291" name="Content Placeholder 3">
            <a:extLst>
              <a:ext uri="{FF2B5EF4-FFF2-40B4-BE49-F238E27FC236}">
                <a16:creationId xmlns="" xmlns:a16="http://schemas.microsoft.com/office/drawing/2014/main" id="{2F30B78B-58DC-124D-80C0-0A3C6EA3633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143000"/>
            <a:ext cx="8382000" cy="5486400"/>
          </a:xfrm>
        </p:spPr>
        <p:txBody>
          <a:bodyPr/>
          <a:lstStyle/>
          <a:p>
            <a:pPr marL="15875" lvl="1" indent="0" algn="just">
              <a:lnSpc>
                <a:spcPct val="110000"/>
              </a:lnSpc>
              <a:spcBef>
                <a:spcPct val="0"/>
              </a:spcBef>
              <a:buNone/>
            </a:pPr>
            <a:r>
              <a:rPr lang="en-US" altLang="en-US" sz="2600" b="1" dirty="0">
                <a:solidFill>
                  <a:srgbClr val="F38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Pretesting:</a:t>
            </a:r>
          </a:p>
          <a:p>
            <a:pPr marL="358775" lvl="1" indent="-342900" algn="just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en-US" sz="2200" dirty="0">
                <a:latin typeface="Arial" panose="020B0604020202020204" pitchFamily="34" charset="0"/>
                <a:cs typeface="Arial" panose="020B0604020202020204" pitchFamily="34" charset="0"/>
              </a:rPr>
              <a:t>PC signs off on draft module questionnaire for pre-testing (October 2015). </a:t>
            </a:r>
          </a:p>
          <a:p>
            <a:pPr marL="358775" lvl="1" indent="-342900" algn="just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en-US" sz="2200" dirty="0">
                <a:latin typeface="Arial" panose="020B0604020202020204" pitchFamily="34" charset="0"/>
                <a:cs typeface="Arial" panose="020B0604020202020204" pitchFamily="34" charset="0"/>
              </a:rPr>
              <a:t>Nov 2015-Jan 2016: Draft questionnaire pretested in several polities: Greece, Ireland, South Korea, Sweden, Switzerland, and Taiwan. </a:t>
            </a:r>
          </a:p>
          <a:p>
            <a:pPr marL="15875" lvl="1" indent="0" algn="just">
              <a:lnSpc>
                <a:spcPct val="110000"/>
              </a:lnSpc>
              <a:spcBef>
                <a:spcPct val="0"/>
              </a:spcBef>
              <a:buNone/>
            </a:pPr>
            <a:endParaRPr lang="en-US" alt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5875" lvl="1" indent="0" algn="just">
              <a:lnSpc>
                <a:spcPct val="110000"/>
              </a:lnSpc>
              <a:spcBef>
                <a:spcPct val="0"/>
              </a:spcBef>
              <a:spcAft>
                <a:spcPts val="500"/>
              </a:spcAft>
              <a:buNone/>
            </a:pPr>
            <a:r>
              <a:rPr lang="en-US" altLang="en-US" sz="2600" b="1" dirty="0">
                <a:solidFill>
                  <a:srgbClr val="F38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Finalization:</a:t>
            </a: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en-US" sz="2200" dirty="0">
                <a:latin typeface="Arial" panose="020B0604020202020204" pitchFamily="34" charset="0"/>
                <a:cs typeface="Arial" panose="020B0604020202020204" pitchFamily="34" charset="0"/>
              </a:rPr>
              <a:t>Complete Subcommittee reports and Pretest results presented to Plenary meeting (Summer 2016)</a:t>
            </a:r>
          </a:p>
          <a:p>
            <a:pPr algn="just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en-US" sz="2200" dirty="0">
                <a:latin typeface="Arial" panose="020B0604020202020204" pitchFamily="34" charset="0"/>
                <a:cs typeface="Arial" panose="020B0604020202020204" pitchFamily="34" charset="0"/>
              </a:rPr>
              <a:t>Plenary adopts (or make suggested changes) to Module. </a:t>
            </a:r>
          </a:p>
          <a:p>
            <a:pPr algn="just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en-US" sz="2200" dirty="0">
                <a:latin typeface="Arial" panose="020B0604020202020204" pitchFamily="34" charset="0"/>
                <a:cs typeface="Arial" panose="020B0604020202020204" pitchFamily="34" charset="0"/>
              </a:rPr>
              <a:t>Autumn 2016: Module finalized and available for field. </a:t>
            </a:r>
          </a:p>
          <a:p>
            <a:pPr lvl="1" algn="just">
              <a:lnSpc>
                <a:spcPct val="110000"/>
              </a:lnSpc>
              <a:spcBef>
                <a:spcPct val="0"/>
              </a:spcBef>
              <a:buFont typeface="Courier New" panose="02070309020205020404" pitchFamily="49" charset="0"/>
              <a:buChar char="o"/>
            </a:pP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66775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2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2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5" y="2667000"/>
            <a:ext cx="8305801" cy="838200"/>
          </a:xfrm>
        </p:spPr>
        <p:txBody>
          <a:bodyPr/>
          <a:lstStyle/>
          <a:p>
            <a:pPr eaLnBrk="1" hangingPunct="1"/>
            <a:r>
              <a:rPr lang="en-US" altLang="en-US" sz="5500">
                <a:solidFill>
                  <a:srgbClr val="98A6CD"/>
                </a:solidFill>
              </a:rPr>
              <a:t>Project Overview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28602" y="1600200"/>
            <a:ext cx="86868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ctr" rtl="0" eaLnBrk="0" fontAlgn="base" hangingPunct="0">
              <a:spcBef>
                <a:spcPct val="2000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en-US" altLang="en-US" sz="5500" kern="0" dirty="0">
                <a:solidFill>
                  <a:srgbClr val="F38025"/>
                </a:solidFill>
              </a:rPr>
              <a:t>1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Title 1">
            <a:extLst>
              <a:ext uri="{FF2B5EF4-FFF2-40B4-BE49-F238E27FC236}">
                <a16:creationId xmlns="" xmlns:a16="http://schemas.microsoft.com/office/drawing/2014/main" id="{6B519437-FE39-DC44-BBC3-E4EED89090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800" dirty="0">
                <a:solidFill>
                  <a:srgbClr val="98A6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Collective International Questionnaire Design Matters </a:t>
            </a:r>
          </a:p>
        </p:txBody>
      </p:sp>
      <p:sp>
        <p:nvSpPr>
          <p:cNvPr id="12291" name="Content Placeholder 3">
            <a:extLst>
              <a:ext uri="{FF2B5EF4-FFF2-40B4-BE49-F238E27FC236}">
                <a16:creationId xmlns="" xmlns:a16="http://schemas.microsoft.com/office/drawing/2014/main" id="{16F3320C-914D-694F-8DC2-78DCB477DD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19200"/>
            <a:ext cx="8305800" cy="5029200"/>
          </a:xfrm>
        </p:spPr>
        <p:txBody>
          <a:bodyPr/>
          <a:lstStyle/>
          <a:p>
            <a:pPr marL="0" indent="0" algn="just">
              <a:lnSpc>
                <a:spcPct val="130000"/>
              </a:lnSpc>
              <a:spcBef>
                <a:spcPct val="0"/>
              </a:spcBef>
              <a:buClr>
                <a:schemeClr val="tx1"/>
              </a:buClr>
              <a:buNone/>
              <a:defRPr/>
            </a:pPr>
            <a:r>
              <a:rPr lang="en-GB" alt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Not all concepts or indicators are equally relevant in or have the same meaning across all polities &amp; cultures!</a:t>
            </a:r>
          </a:p>
          <a:p>
            <a:pPr algn="just">
              <a:lnSpc>
                <a:spcPct val="130000"/>
              </a:lnSpc>
              <a:spcBef>
                <a:spcPct val="0"/>
              </a:spcBef>
              <a:buClr>
                <a:schemeClr val="tx1"/>
              </a:buClr>
              <a:defRPr/>
            </a:pPr>
            <a:r>
              <a:rPr lang="en-GB" alt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  Left-right ideological party placements </a:t>
            </a:r>
          </a:p>
          <a:p>
            <a:pPr algn="just">
              <a:lnSpc>
                <a:spcPct val="130000"/>
              </a:lnSpc>
              <a:spcBef>
                <a:spcPct val="0"/>
              </a:spcBef>
              <a:buClr>
                <a:schemeClr val="tx1"/>
              </a:buClr>
              <a:defRPr/>
            </a:pPr>
            <a:r>
              <a:rPr lang="en-GB" alt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 Turnout as general indicator for political participation</a:t>
            </a:r>
            <a:endParaRPr lang="en-GB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3400" indent="-533400" algn="just">
              <a:lnSpc>
                <a:spcPct val="130000"/>
              </a:lnSpc>
              <a:spcBef>
                <a:spcPct val="0"/>
              </a:spcBef>
              <a:buClr>
                <a:schemeClr val="tx1"/>
              </a:buClr>
              <a:defRPr/>
            </a:pPr>
            <a:r>
              <a:rPr lang="en-GB" altLang="en-US" sz="2200" dirty="0">
                <a:latin typeface="Arial" panose="020B0604020202020204" pitchFamily="34" charset="0"/>
                <a:cs typeface="Arial" panose="020B0604020202020204" pitchFamily="34" charset="0"/>
              </a:rPr>
              <a:t>M5: Asking about National Identity in Montenegro collides with main cleavage (”pro Montenegrin” vs. “pro Serbian”) </a:t>
            </a:r>
          </a:p>
          <a:p>
            <a:pPr marL="533400" indent="-533400" algn="just">
              <a:lnSpc>
                <a:spcPct val="130000"/>
              </a:lnSpc>
              <a:spcBef>
                <a:spcPct val="0"/>
              </a:spcBef>
              <a:buClr>
                <a:schemeClr val="tx1"/>
              </a:buClr>
              <a:defRPr/>
            </a:pPr>
            <a:r>
              <a:rPr lang="en-GB" altLang="en-US" sz="2200" dirty="0">
                <a:latin typeface="Arial" panose="020B0604020202020204" pitchFamily="34" charset="0"/>
                <a:cs typeface="Arial" panose="020B0604020202020204" pitchFamily="34" charset="0"/>
              </a:rPr>
              <a:t>M5: ”Ethnic Minorities” in Italy refers to linguistic </a:t>
            </a:r>
            <a:r>
              <a:rPr lang="en-GB" alt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minorites</a:t>
            </a:r>
            <a:r>
              <a:rPr lang="en-GB" alt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living close to Austrian, French, and Slovenian Borders</a:t>
            </a:r>
          </a:p>
          <a:p>
            <a:pPr marL="533400" indent="-533400" algn="just">
              <a:lnSpc>
                <a:spcPct val="130000"/>
              </a:lnSpc>
              <a:spcBef>
                <a:spcPct val="0"/>
              </a:spcBef>
              <a:buClr>
                <a:schemeClr val="tx1"/>
              </a:buClr>
              <a:defRPr/>
            </a:pPr>
            <a:r>
              <a:rPr lang="en-GB" altLang="en-US" sz="2200" dirty="0">
                <a:latin typeface="Arial" panose="020B0604020202020204" pitchFamily="34" charset="0"/>
                <a:cs typeface="Arial" panose="020B0604020202020204" pitchFamily="34" charset="0"/>
              </a:rPr>
              <a:t>M5: “Dominant Religion” as aspect of national identity: No such dominant religion in South Korea or Hong Kong</a:t>
            </a:r>
            <a:endParaRPr lang="en-GB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3400" indent="-533400" algn="just">
              <a:lnSpc>
                <a:spcPct val="130000"/>
              </a:lnSpc>
              <a:spcBef>
                <a:spcPct val="0"/>
              </a:spcBef>
              <a:buClr>
                <a:schemeClr val="tx1"/>
              </a:buClr>
              <a:defRPr/>
            </a:pPr>
            <a:endParaRPr lang="en-GB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algn="just">
              <a:lnSpc>
                <a:spcPct val="130000"/>
              </a:lnSpc>
              <a:spcBef>
                <a:spcPct val="0"/>
              </a:spcBef>
              <a:buClr>
                <a:schemeClr val="tx1"/>
              </a:buClr>
              <a:buFont typeface="Arial" panose="020B0604020202020204" pitchFamily="34" charset="0"/>
              <a:buNone/>
              <a:defRPr/>
            </a:pPr>
            <a:endParaRPr lang="en-GB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3400" indent="-533400" algn="just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9002753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3" y="152400"/>
            <a:ext cx="8458201" cy="762000"/>
          </a:xfrm>
        </p:spPr>
        <p:txBody>
          <a:bodyPr/>
          <a:lstStyle/>
          <a:p>
            <a:r>
              <a:rPr lang="en-US" altLang="en-US" sz="3300" dirty="0">
                <a:solidFill>
                  <a:srgbClr val="98A6CD"/>
                </a:solidFill>
                <a:latin typeface="Arial" charset="0"/>
                <a:cs typeface="Arial" charset="0"/>
              </a:rPr>
              <a:t>Beyond Questionnaire Design – </a:t>
            </a:r>
            <a:br>
              <a:rPr lang="en-US" altLang="en-US" sz="3300" dirty="0">
                <a:solidFill>
                  <a:srgbClr val="98A6CD"/>
                </a:solidFill>
                <a:latin typeface="Arial" charset="0"/>
                <a:cs typeface="Arial" charset="0"/>
              </a:rPr>
            </a:br>
            <a:r>
              <a:rPr lang="en-US" altLang="en-US" sz="3300" dirty="0">
                <a:solidFill>
                  <a:srgbClr val="98A6CD"/>
                </a:solidFill>
                <a:latin typeface="Arial" charset="0"/>
                <a:cs typeface="Arial" charset="0"/>
              </a:rPr>
              <a:t>Crucial Role of </a:t>
            </a:r>
            <a:r>
              <a:rPr lang="en-US" altLang="en-US" sz="3300" dirty="0" smtClean="0">
                <a:solidFill>
                  <a:srgbClr val="98A6CD"/>
                </a:solidFill>
                <a:latin typeface="Arial" charset="0"/>
                <a:cs typeface="Arial" charset="0"/>
              </a:rPr>
              <a:t>CSES Collaborators</a:t>
            </a:r>
            <a:endParaRPr lang="en-US" altLang="en-US" sz="3300" dirty="0">
              <a:solidFill>
                <a:srgbClr val="98A6CD"/>
              </a:solidFill>
              <a:latin typeface="Arial" charset="0"/>
              <a:cs typeface="Arial" charset="0"/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81003" y="1371600"/>
            <a:ext cx="8458201" cy="4724400"/>
          </a:xfrm>
        </p:spPr>
        <p:txBody>
          <a:bodyPr/>
          <a:lstStyle/>
          <a:p>
            <a:pPr marL="0" indent="0" algn="just">
              <a:spcBef>
                <a:spcPct val="0"/>
              </a:spcBef>
              <a:buSzPct val="120000"/>
              <a:buNone/>
            </a:pPr>
            <a:r>
              <a:rPr lang="en-US" altLang="en-US" sz="2200" b="1" dirty="0">
                <a:solidFill>
                  <a:srgbClr val="FF9900"/>
                </a:solidFill>
                <a:latin typeface="Arial" charset="0"/>
                <a:cs typeface="Arial" charset="0"/>
              </a:rPr>
              <a:t>Decentralized Structure of the CSES: </a:t>
            </a:r>
            <a:r>
              <a:rPr lang="en-US" altLang="en-US" sz="2200" dirty="0">
                <a:latin typeface="Arial" charset="0"/>
                <a:cs typeface="Arial" charset="0"/>
              </a:rPr>
              <a:t>Collaborators participating in the CSES project must raise their own local funding</a:t>
            </a:r>
          </a:p>
          <a:p>
            <a:pPr marL="0" indent="0" algn="just">
              <a:spcBef>
                <a:spcPct val="0"/>
              </a:spcBef>
              <a:buSzPct val="120000"/>
              <a:buNone/>
            </a:pPr>
            <a:endParaRPr lang="en-US" altLang="en-US" sz="1200" dirty="0">
              <a:latin typeface="Arial" charset="0"/>
              <a:cs typeface="Arial" charset="0"/>
            </a:endParaRPr>
          </a:p>
          <a:p>
            <a:pPr algn="just">
              <a:spcBef>
                <a:spcPct val="0"/>
              </a:spcBef>
              <a:buSzPct val="120000"/>
              <a:buFont typeface="Wingdings" pitchFamily="2" charset="2"/>
              <a:buChar char="à"/>
            </a:pPr>
            <a:r>
              <a:rPr lang="en-US" altLang="en-US" sz="2200" dirty="0">
                <a:latin typeface="Arial" charset="0"/>
                <a:cs typeface="Arial" charset="0"/>
                <a:sym typeface="Wingdings" pitchFamily="2" charset="2"/>
              </a:rPr>
              <a:t>in the end it is collaborators who collect high quality datasets suitable for comparative analysis</a:t>
            </a:r>
          </a:p>
          <a:p>
            <a:pPr algn="just">
              <a:spcBef>
                <a:spcPct val="0"/>
              </a:spcBef>
              <a:buSzPct val="120000"/>
              <a:buFont typeface="Wingdings" pitchFamily="2" charset="2"/>
              <a:buChar char="à"/>
            </a:pPr>
            <a:endParaRPr lang="en-US" altLang="en-US" sz="1200" dirty="0">
              <a:latin typeface="Arial" charset="0"/>
              <a:cs typeface="Arial" charset="0"/>
              <a:sym typeface="Wingdings" pitchFamily="2" charset="2"/>
            </a:endParaRPr>
          </a:p>
          <a:p>
            <a:pPr algn="just">
              <a:spcBef>
                <a:spcPct val="0"/>
              </a:spcBef>
              <a:buSzPct val="120000"/>
              <a:buFont typeface="Wingdings" pitchFamily="2" charset="2"/>
              <a:buChar char="à"/>
            </a:pPr>
            <a:r>
              <a:rPr lang="en-US" altLang="en-US" sz="2000" i="1" dirty="0">
                <a:latin typeface="Arial" charset="0"/>
                <a:cs typeface="Arial" charset="0"/>
                <a:sym typeface="Wingdings" pitchFamily="2" charset="2"/>
              </a:rPr>
              <a:t>“…</a:t>
            </a:r>
            <a:r>
              <a:rPr lang="en-US" altLang="en-US" sz="2000" b="1" i="1" dirty="0">
                <a:latin typeface="Arial" charset="0"/>
                <a:cs typeface="Arial" charset="0"/>
                <a:sym typeface="Wingdings" pitchFamily="2" charset="2"/>
              </a:rPr>
              <a:t>as much attention needs to be given to developing the collaborative network and making participation rewarding </a:t>
            </a:r>
            <a:r>
              <a:rPr lang="en-US" altLang="en-US" sz="2000" i="1" dirty="0">
                <a:latin typeface="Arial" charset="0"/>
                <a:cs typeface="Arial" charset="0"/>
                <a:sym typeface="Wingdings" pitchFamily="2" charset="2"/>
              </a:rPr>
              <a:t>… as is given to the development of the scientific instruments themselves.” </a:t>
            </a:r>
            <a:r>
              <a:rPr lang="en-US" altLang="en-US" sz="1400" i="1" dirty="0">
                <a:latin typeface="Arial" charset="0"/>
                <a:cs typeface="Arial" charset="0"/>
                <a:sym typeface="Wingdings" pitchFamily="2" charset="2"/>
              </a:rPr>
              <a:t>(Howell 2010, 527)</a:t>
            </a:r>
          </a:p>
          <a:p>
            <a:pPr algn="just">
              <a:spcBef>
                <a:spcPct val="0"/>
              </a:spcBef>
              <a:buSzPct val="120000"/>
              <a:buFont typeface="Wingdings" pitchFamily="2" charset="2"/>
              <a:buChar char="à"/>
            </a:pPr>
            <a:endParaRPr lang="en-US" altLang="en-US" sz="1400" i="1" dirty="0">
              <a:latin typeface="Arial" charset="0"/>
              <a:cs typeface="Arial" charset="0"/>
              <a:sym typeface="Wingdings" pitchFamily="2" charset="2"/>
            </a:endParaRPr>
          </a:p>
          <a:p>
            <a:pPr marL="0" indent="0" algn="just">
              <a:spcBef>
                <a:spcPct val="0"/>
              </a:spcBef>
              <a:buSzPct val="120000"/>
              <a:buNone/>
            </a:pPr>
            <a:r>
              <a:rPr lang="en-US" altLang="en-US" sz="2200" dirty="0">
                <a:latin typeface="Arial" charset="0"/>
                <a:cs typeface="Arial" charset="0"/>
                <a:sym typeface="Wingdings" pitchFamily="2" charset="2"/>
              </a:rPr>
              <a:t> No formal application process: recruited from among their country’s foremost social scientists; often recommended by existing network, usually interested in academic research, should be capable of running a high quality national survey</a:t>
            </a:r>
            <a:endParaRPr lang="en-US" altLang="en-US" sz="2200" dirty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57786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3" y="152400"/>
            <a:ext cx="8458201" cy="762000"/>
          </a:xfrm>
        </p:spPr>
        <p:txBody>
          <a:bodyPr/>
          <a:lstStyle/>
          <a:p>
            <a:r>
              <a:rPr lang="en-US" altLang="en-US" sz="3300" dirty="0">
                <a:solidFill>
                  <a:srgbClr val="98A6CD"/>
                </a:solidFill>
                <a:latin typeface="Arial" charset="0"/>
                <a:cs typeface="Arial" charset="0"/>
              </a:rPr>
              <a:t>Beyond Questionnaire Design – </a:t>
            </a:r>
            <a:br>
              <a:rPr lang="en-US" altLang="en-US" sz="3300" dirty="0">
                <a:solidFill>
                  <a:srgbClr val="98A6CD"/>
                </a:solidFill>
                <a:latin typeface="Arial" charset="0"/>
                <a:cs typeface="Arial" charset="0"/>
              </a:rPr>
            </a:br>
            <a:r>
              <a:rPr lang="en-US" altLang="en-US" sz="3300" dirty="0">
                <a:solidFill>
                  <a:srgbClr val="98A6CD"/>
                </a:solidFill>
                <a:latin typeface="Arial" charset="0"/>
                <a:cs typeface="Arial" charset="0"/>
              </a:rPr>
              <a:t>CSES Standards for Including Studies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81003" y="1371600"/>
            <a:ext cx="8458201" cy="4724400"/>
          </a:xfrm>
        </p:spPr>
        <p:txBody>
          <a:bodyPr/>
          <a:lstStyle/>
          <a:p>
            <a:pPr algn="just">
              <a:lnSpc>
                <a:spcPct val="125000"/>
              </a:lnSpc>
              <a:spcBef>
                <a:spcPct val="0"/>
              </a:spcBef>
              <a:buSzPct val="120000"/>
            </a:pPr>
            <a:r>
              <a:rPr lang="en-US" altLang="en-US" sz="2500" dirty="0">
                <a:latin typeface="Arial" charset="0"/>
                <a:cs typeface="Arial" charset="0"/>
              </a:rPr>
              <a:t>Only post-election studies accepted</a:t>
            </a:r>
          </a:p>
          <a:p>
            <a:pPr algn="just">
              <a:lnSpc>
                <a:spcPct val="125000"/>
              </a:lnSpc>
              <a:spcBef>
                <a:spcPct val="0"/>
              </a:spcBef>
              <a:buSzPct val="120000"/>
            </a:pPr>
            <a:r>
              <a:rPr lang="en-US" altLang="en-US" sz="2500" dirty="0">
                <a:latin typeface="Arial" charset="0"/>
                <a:cs typeface="Arial" charset="0"/>
              </a:rPr>
              <a:t>Random sampling procedures at all stages with adequate coverage (voting eligible population)</a:t>
            </a:r>
          </a:p>
          <a:p>
            <a:pPr algn="just">
              <a:lnSpc>
                <a:spcPct val="125000"/>
              </a:lnSpc>
              <a:spcBef>
                <a:spcPct val="0"/>
              </a:spcBef>
              <a:buSzPct val="120000"/>
            </a:pPr>
            <a:r>
              <a:rPr lang="en-US" altLang="en-US" sz="2500" dirty="0">
                <a:latin typeface="Arial" charset="0"/>
                <a:cs typeface="Arial" charset="0"/>
              </a:rPr>
              <a:t>No fewer than 1,000 interviews (required since M5)</a:t>
            </a:r>
          </a:p>
          <a:p>
            <a:pPr algn="just">
              <a:lnSpc>
                <a:spcPct val="125000"/>
              </a:lnSpc>
              <a:spcBef>
                <a:spcPct val="0"/>
              </a:spcBef>
              <a:buSzPct val="120000"/>
            </a:pPr>
            <a:r>
              <a:rPr lang="en-US" altLang="en-US" sz="2500" dirty="0">
                <a:latin typeface="Arial" charset="0"/>
                <a:cs typeface="Arial" charset="0"/>
              </a:rPr>
              <a:t>Interviews conducted within 6 months after the election</a:t>
            </a:r>
          </a:p>
          <a:p>
            <a:pPr algn="just">
              <a:lnSpc>
                <a:spcPct val="125000"/>
              </a:lnSpc>
              <a:spcBef>
                <a:spcPct val="0"/>
              </a:spcBef>
              <a:buSzPct val="120000"/>
            </a:pPr>
            <a:r>
              <a:rPr lang="en-US" altLang="en-US" sz="2500" dirty="0">
                <a:latin typeface="Arial" charset="0"/>
                <a:cs typeface="Arial" charset="0"/>
              </a:rPr>
              <a:t>Aiming for face-to-face interviews</a:t>
            </a:r>
          </a:p>
          <a:p>
            <a:pPr algn="just">
              <a:lnSpc>
                <a:spcPct val="125000"/>
              </a:lnSpc>
              <a:spcBef>
                <a:spcPct val="0"/>
              </a:spcBef>
              <a:buSzPct val="120000"/>
            </a:pPr>
            <a:r>
              <a:rPr lang="en-US" altLang="en-US" sz="2500" dirty="0">
                <a:latin typeface="Arial" charset="0"/>
                <a:cs typeface="Arial" charset="0"/>
              </a:rPr>
              <a:t>Detailed documentation of sampling procedures</a:t>
            </a:r>
          </a:p>
          <a:p>
            <a:pPr marL="0" indent="0" algn="just">
              <a:lnSpc>
                <a:spcPct val="125000"/>
              </a:lnSpc>
              <a:spcBef>
                <a:spcPct val="0"/>
              </a:spcBef>
              <a:buSzPct val="120000"/>
              <a:buNone/>
            </a:pPr>
            <a:r>
              <a:rPr lang="en-US" altLang="en-US" sz="2700" b="1" dirty="0">
                <a:solidFill>
                  <a:srgbClr val="FF9933"/>
                </a:solidFill>
                <a:latin typeface="Arial" charset="0"/>
                <a:cs typeface="Arial" charset="0"/>
                <a:sym typeface="Wingdings" pitchFamily="2" charset="2"/>
              </a:rPr>
              <a:t></a:t>
            </a:r>
            <a:r>
              <a:rPr lang="en-US" altLang="en-US" sz="2700" dirty="0">
                <a:latin typeface="Arial" charset="0"/>
                <a:cs typeface="Arial" charset="0"/>
                <a:sym typeface="Wingdings" pitchFamily="2" charset="2"/>
              </a:rPr>
              <a:t> </a:t>
            </a:r>
            <a:r>
              <a:rPr lang="en-US" altLang="en-US" sz="2600" b="1" dirty="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Detailed documentation of sampling procedures provided in Design Reports made public to users. </a:t>
            </a:r>
          </a:p>
          <a:p>
            <a:pPr marL="0" indent="0" algn="just">
              <a:lnSpc>
                <a:spcPct val="125000"/>
              </a:lnSpc>
              <a:spcBef>
                <a:spcPct val="0"/>
              </a:spcBef>
              <a:buSzPct val="120000"/>
              <a:buNone/>
            </a:pPr>
            <a:endParaRPr lang="en-US" altLang="en-US" dirty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65757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28602" y="2667000"/>
            <a:ext cx="8686800" cy="1905000"/>
          </a:xfrm>
        </p:spPr>
        <p:txBody>
          <a:bodyPr/>
          <a:lstStyle/>
          <a:p>
            <a:pPr marL="0" indent="0" eaLnBrk="1" hangingPunct="1">
              <a:lnSpc>
                <a:spcPct val="125000"/>
              </a:lnSpc>
              <a:spcBef>
                <a:spcPct val="0"/>
              </a:spcBef>
            </a:pPr>
            <a:r>
              <a:rPr lang="en-US" altLang="en-US" sz="5000" dirty="0">
                <a:solidFill>
                  <a:srgbClr val="98A6CD"/>
                </a:solidFill>
                <a:cs typeface="Arial" charset="0"/>
              </a:rPr>
              <a:t>(Ex-ante) Output Harmonization in CSES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28602" y="1752600"/>
            <a:ext cx="86868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ctr" rtl="0" eaLnBrk="0" fontAlgn="base" hangingPunct="0">
              <a:spcBef>
                <a:spcPct val="2000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en-US" altLang="en-US" sz="5500" kern="0" dirty="0">
                <a:solidFill>
                  <a:srgbClr val="F38025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2268830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3" y="152400"/>
            <a:ext cx="8458201" cy="762000"/>
          </a:xfrm>
        </p:spPr>
        <p:txBody>
          <a:bodyPr/>
          <a:lstStyle/>
          <a:p>
            <a:r>
              <a:rPr lang="de-DE" altLang="en-US" sz="3300" dirty="0">
                <a:solidFill>
                  <a:srgbClr val="98A6CD"/>
                </a:solidFill>
                <a:latin typeface="Arial" charset="0"/>
                <a:cs typeface="Arial" charset="0"/>
              </a:rPr>
              <a:t>3 </a:t>
            </a:r>
            <a:r>
              <a:rPr lang="de-DE" altLang="en-US" sz="3300" dirty="0" err="1">
                <a:solidFill>
                  <a:srgbClr val="98A6CD"/>
                </a:solidFill>
                <a:latin typeface="Arial" charset="0"/>
                <a:cs typeface="Arial" charset="0"/>
              </a:rPr>
              <a:t>Steps</a:t>
            </a:r>
            <a:r>
              <a:rPr lang="de-DE" altLang="en-US" sz="3300" dirty="0">
                <a:solidFill>
                  <a:srgbClr val="98A6CD"/>
                </a:solidFill>
                <a:latin typeface="Arial" charset="0"/>
                <a:cs typeface="Arial" charset="0"/>
              </a:rPr>
              <a:t> </a:t>
            </a:r>
            <a:r>
              <a:rPr lang="de-DE" altLang="en-US" sz="3300" dirty="0" err="1">
                <a:solidFill>
                  <a:srgbClr val="98A6CD"/>
                </a:solidFill>
                <a:latin typeface="Arial" charset="0"/>
                <a:cs typeface="Arial" charset="0"/>
              </a:rPr>
              <a:t>to</a:t>
            </a:r>
            <a:r>
              <a:rPr lang="de-DE" altLang="en-US" sz="3300" dirty="0">
                <a:solidFill>
                  <a:srgbClr val="98A6CD"/>
                </a:solidFill>
                <a:latin typeface="Arial" charset="0"/>
                <a:cs typeface="Arial" charset="0"/>
              </a:rPr>
              <a:t> Ex-Ante Output </a:t>
            </a:r>
            <a:r>
              <a:rPr lang="de-DE" altLang="en-US" sz="3300" dirty="0" err="1">
                <a:solidFill>
                  <a:srgbClr val="98A6CD"/>
                </a:solidFill>
                <a:latin typeface="Arial" charset="0"/>
                <a:cs typeface="Arial" charset="0"/>
              </a:rPr>
              <a:t>Harmonization</a:t>
            </a:r>
            <a:r>
              <a:rPr lang="de-DE" altLang="en-US" sz="3300" dirty="0">
                <a:solidFill>
                  <a:srgbClr val="98A6CD"/>
                </a:solidFill>
                <a:latin typeface="Arial" charset="0"/>
                <a:cs typeface="Arial" charset="0"/>
              </a:rPr>
              <a:t> </a:t>
            </a:r>
            <a:r>
              <a:rPr lang="de-DE" altLang="en-US" sz="2000" dirty="0">
                <a:solidFill>
                  <a:srgbClr val="98A6CD"/>
                </a:solidFill>
                <a:latin typeface="Arial" charset="0"/>
                <a:cs typeface="Arial" charset="0"/>
              </a:rPr>
              <a:t>(Wolf et al. 2016)</a:t>
            </a:r>
            <a:endParaRPr lang="en-US" altLang="en-US" sz="2000" dirty="0">
              <a:solidFill>
                <a:srgbClr val="98A6CD"/>
              </a:solidFill>
              <a:latin typeface="Arial" charset="0"/>
              <a:cs typeface="Arial" charset="0"/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81003" y="1371600"/>
            <a:ext cx="8458201" cy="4724400"/>
          </a:xfrm>
        </p:spPr>
        <p:txBody>
          <a:bodyPr/>
          <a:lstStyle/>
          <a:p>
            <a:pPr algn="just">
              <a:lnSpc>
                <a:spcPct val="125000"/>
              </a:lnSpc>
              <a:spcBef>
                <a:spcPct val="0"/>
              </a:spcBef>
              <a:buSzPct val="120000"/>
            </a:pPr>
            <a:endParaRPr lang="en-US" altLang="en-US" sz="1800" dirty="0">
              <a:latin typeface="Arial" charset="0"/>
              <a:cs typeface="Arial" charset="0"/>
            </a:endParaRPr>
          </a:p>
          <a:p>
            <a:pPr algn="just">
              <a:lnSpc>
                <a:spcPct val="125000"/>
              </a:lnSpc>
              <a:spcBef>
                <a:spcPct val="0"/>
              </a:spcBef>
            </a:pPr>
            <a:endParaRPr lang="en-US" altLang="en-US" dirty="0">
              <a:latin typeface="Arial" charset="0"/>
              <a:cs typeface="Arial" charset="0"/>
            </a:endParaRPr>
          </a:p>
          <a:p>
            <a:pPr marL="0" indent="0" algn="just">
              <a:lnSpc>
                <a:spcPct val="125000"/>
              </a:lnSpc>
              <a:spcBef>
                <a:spcPct val="0"/>
              </a:spcBef>
              <a:buSzPct val="120000"/>
              <a:buNone/>
            </a:pPr>
            <a:endParaRPr lang="en-US" altLang="en-US" dirty="0">
              <a:latin typeface="Arial" charset="0"/>
              <a:cs typeface="Arial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33403" y="1524000"/>
            <a:ext cx="8458201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—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just">
              <a:lnSpc>
                <a:spcPct val="125000"/>
              </a:lnSpc>
              <a:spcBef>
                <a:spcPct val="0"/>
              </a:spcBef>
              <a:buSzPct val="120000"/>
              <a:buAutoNum type="arabicPeriod"/>
            </a:pPr>
            <a:r>
              <a:rPr lang="de-DE" altLang="en-US" sz="2500" kern="0" dirty="0" err="1">
                <a:latin typeface="Arial" charset="0"/>
                <a:cs typeface="Arial" charset="0"/>
              </a:rPr>
              <a:t>Specification</a:t>
            </a:r>
            <a:r>
              <a:rPr lang="de-DE" altLang="en-US" sz="2500" kern="0" dirty="0">
                <a:latin typeface="Arial" charset="0"/>
                <a:cs typeface="Arial" charset="0"/>
              </a:rPr>
              <a:t> </a:t>
            </a:r>
            <a:r>
              <a:rPr lang="de-DE" altLang="en-US" sz="2500" kern="0" dirty="0" err="1">
                <a:latin typeface="Arial" charset="0"/>
                <a:cs typeface="Arial" charset="0"/>
              </a:rPr>
              <a:t>of</a:t>
            </a:r>
            <a:r>
              <a:rPr lang="de-DE" altLang="en-US" sz="2500" kern="0" dirty="0">
                <a:latin typeface="Arial" charset="0"/>
                <a:cs typeface="Arial" charset="0"/>
              </a:rPr>
              <a:t> a </a:t>
            </a:r>
            <a:r>
              <a:rPr lang="de-DE" altLang="en-US" sz="2500" b="1" kern="0" dirty="0" err="1">
                <a:solidFill>
                  <a:srgbClr val="FF9933"/>
                </a:solidFill>
                <a:latin typeface="Arial" charset="0"/>
                <a:cs typeface="Arial" charset="0"/>
              </a:rPr>
              <a:t>comparative</a:t>
            </a:r>
            <a:r>
              <a:rPr lang="de-DE" altLang="en-US" sz="2500" b="1" kern="0" dirty="0">
                <a:solidFill>
                  <a:srgbClr val="FF9933"/>
                </a:solidFill>
                <a:latin typeface="Arial" charset="0"/>
                <a:cs typeface="Arial" charset="0"/>
              </a:rPr>
              <a:t> </a:t>
            </a:r>
            <a:r>
              <a:rPr lang="de-DE" altLang="en-US" sz="2500" b="1" kern="0" dirty="0" err="1">
                <a:solidFill>
                  <a:srgbClr val="FF9933"/>
                </a:solidFill>
                <a:latin typeface="Arial" charset="0"/>
                <a:cs typeface="Arial" charset="0"/>
              </a:rPr>
              <a:t>target</a:t>
            </a:r>
            <a:r>
              <a:rPr lang="de-DE" altLang="en-US" sz="2500" b="1" kern="0" dirty="0">
                <a:solidFill>
                  <a:srgbClr val="FF9933"/>
                </a:solidFill>
                <a:latin typeface="Arial" charset="0"/>
                <a:cs typeface="Arial" charset="0"/>
              </a:rPr>
              <a:t> variable </a:t>
            </a:r>
            <a:r>
              <a:rPr lang="de-DE" altLang="en-US" sz="2500" kern="0" dirty="0" err="1">
                <a:latin typeface="Arial" charset="0"/>
                <a:cs typeface="Arial" charset="0"/>
              </a:rPr>
              <a:t>to</a:t>
            </a:r>
            <a:r>
              <a:rPr lang="de-DE" altLang="en-US" sz="2500" kern="0" dirty="0">
                <a:latin typeface="Arial" charset="0"/>
                <a:cs typeface="Arial" charset="0"/>
              </a:rPr>
              <a:t> </a:t>
            </a:r>
            <a:r>
              <a:rPr lang="de-DE" altLang="en-US" sz="2500" kern="0" dirty="0" err="1">
                <a:latin typeface="Arial" charset="0"/>
                <a:cs typeface="Arial" charset="0"/>
              </a:rPr>
              <a:t>represent</a:t>
            </a:r>
            <a:r>
              <a:rPr lang="de-DE" altLang="en-US" sz="2500" kern="0" dirty="0">
                <a:latin typeface="Arial" charset="0"/>
                <a:cs typeface="Arial" charset="0"/>
              </a:rPr>
              <a:t> </a:t>
            </a:r>
            <a:r>
              <a:rPr lang="de-DE" altLang="en-US" sz="2500" kern="0" dirty="0" err="1">
                <a:latin typeface="Arial" charset="0"/>
                <a:cs typeface="Arial" charset="0"/>
              </a:rPr>
              <a:t>the</a:t>
            </a:r>
            <a:r>
              <a:rPr lang="de-DE" altLang="en-US" sz="2500" kern="0" dirty="0">
                <a:latin typeface="Arial" charset="0"/>
                <a:cs typeface="Arial" charset="0"/>
              </a:rPr>
              <a:t> </a:t>
            </a:r>
            <a:r>
              <a:rPr lang="de-DE" altLang="en-US" sz="2500" kern="0" dirty="0" err="1">
                <a:latin typeface="Arial" charset="0"/>
                <a:cs typeface="Arial" charset="0"/>
              </a:rPr>
              <a:t>identified</a:t>
            </a:r>
            <a:r>
              <a:rPr lang="de-DE" altLang="en-US" sz="2500" kern="0" dirty="0">
                <a:latin typeface="Arial" charset="0"/>
                <a:cs typeface="Arial" charset="0"/>
              </a:rPr>
              <a:t> </a:t>
            </a:r>
            <a:r>
              <a:rPr lang="de-DE" altLang="en-US" sz="2500" kern="0" dirty="0" err="1">
                <a:latin typeface="Arial" charset="0"/>
                <a:cs typeface="Arial" charset="0"/>
              </a:rPr>
              <a:t>concepts</a:t>
            </a:r>
            <a:endParaRPr lang="de-DE" altLang="en-US" sz="2500" kern="0" dirty="0">
              <a:solidFill>
                <a:srgbClr val="98A6CD"/>
              </a:solidFill>
              <a:latin typeface="Arial" charset="0"/>
              <a:cs typeface="Arial" charset="0"/>
            </a:endParaRPr>
          </a:p>
          <a:p>
            <a:pPr algn="just">
              <a:lnSpc>
                <a:spcPct val="125000"/>
              </a:lnSpc>
              <a:spcBef>
                <a:spcPct val="0"/>
              </a:spcBef>
              <a:buSzPct val="120000"/>
              <a:buAutoNum type="arabicPeriod"/>
            </a:pPr>
            <a:r>
              <a:rPr lang="de-DE" altLang="en-US" sz="2500" kern="0" dirty="0">
                <a:latin typeface="Arial" charset="0"/>
                <a:cs typeface="Arial" charset="0"/>
              </a:rPr>
              <a:t> Development </a:t>
            </a:r>
            <a:r>
              <a:rPr lang="de-DE" altLang="en-US" sz="2500" kern="0" dirty="0" err="1">
                <a:latin typeface="Arial" charset="0"/>
                <a:cs typeface="Arial" charset="0"/>
              </a:rPr>
              <a:t>of</a:t>
            </a:r>
            <a:r>
              <a:rPr lang="de-DE" altLang="en-US" sz="2500" kern="0" dirty="0">
                <a:latin typeface="Arial" charset="0"/>
                <a:cs typeface="Arial" charset="0"/>
              </a:rPr>
              <a:t> </a:t>
            </a:r>
            <a:r>
              <a:rPr lang="de-DE" altLang="en-US" sz="2500" b="1" kern="0" dirty="0" err="1">
                <a:solidFill>
                  <a:srgbClr val="FF9933"/>
                </a:solidFill>
                <a:latin typeface="Arial" charset="0"/>
                <a:cs typeface="Arial" charset="0"/>
              </a:rPr>
              <a:t>country-specific</a:t>
            </a:r>
            <a:r>
              <a:rPr lang="de-DE" altLang="en-US" sz="2500" b="1" kern="0" dirty="0">
                <a:solidFill>
                  <a:srgbClr val="FF9933"/>
                </a:solidFill>
                <a:latin typeface="Arial" charset="0"/>
                <a:cs typeface="Arial" charset="0"/>
              </a:rPr>
              <a:t> </a:t>
            </a:r>
            <a:r>
              <a:rPr lang="de-DE" altLang="en-US" sz="2500" b="1" kern="0" dirty="0" err="1">
                <a:solidFill>
                  <a:srgbClr val="FF9933"/>
                </a:solidFill>
                <a:latin typeface="Arial" charset="0"/>
                <a:cs typeface="Arial" charset="0"/>
              </a:rPr>
              <a:t>questionnaire</a:t>
            </a:r>
            <a:r>
              <a:rPr lang="de-DE" altLang="en-US" sz="2500" b="1" kern="0" dirty="0">
                <a:solidFill>
                  <a:srgbClr val="FF9933"/>
                </a:solidFill>
                <a:latin typeface="Arial" charset="0"/>
                <a:cs typeface="Arial" charset="0"/>
              </a:rPr>
              <a:t> </a:t>
            </a:r>
            <a:r>
              <a:rPr lang="de-DE" altLang="en-US" sz="2500" b="1" kern="0" dirty="0" err="1">
                <a:solidFill>
                  <a:srgbClr val="FF9933"/>
                </a:solidFill>
                <a:latin typeface="Arial" charset="0"/>
                <a:cs typeface="Arial" charset="0"/>
              </a:rPr>
              <a:t>items</a:t>
            </a:r>
            <a:r>
              <a:rPr lang="de-DE" altLang="en-US" sz="2500" kern="0" dirty="0">
                <a:latin typeface="Arial" charset="0"/>
                <a:cs typeface="Arial" charset="0"/>
              </a:rPr>
              <a:t>, </a:t>
            </a:r>
            <a:r>
              <a:rPr lang="de-DE" altLang="en-US" sz="2500" kern="0" dirty="0" err="1">
                <a:latin typeface="Arial" charset="0"/>
                <a:cs typeface="Arial" charset="0"/>
              </a:rPr>
              <a:t>response</a:t>
            </a:r>
            <a:r>
              <a:rPr lang="de-DE" altLang="en-US" sz="2500" kern="0" dirty="0">
                <a:latin typeface="Arial" charset="0"/>
                <a:cs typeface="Arial" charset="0"/>
              </a:rPr>
              <a:t> </a:t>
            </a:r>
            <a:r>
              <a:rPr lang="de-DE" altLang="en-US" sz="2500" kern="0" dirty="0" err="1">
                <a:latin typeface="Arial" charset="0"/>
                <a:cs typeface="Arial" charset="0"/>
              </a:rPr>
              <a:t>categories</a:t>
            </a:r>
            <a:r>
              <a:rPr lang="de-DE" altLang="en-US" sz="2500" kern="0" dirty="0">
                <a:latin typeface="Arial" charset="0"/>
                <a:cs typeface="Arial" charset="0"/>
              </a:rPr>
              <a:t>, </a:t>
            </a:r>
            <a:r>
              <a:rPr lang="de-DE" altLang="en-US" sz="2500" kern="0" dirty="0" err="1">
                <a:latin typeface="Arial" charset="0"/>
                <a:cs typeface="Arial" charset="0"/>
              </a:rPr>
              <a:t>and</a:t>
            </a:r>
            <a:r>
              <a:rPr lang="de-DE" altLang="en-US" sz="2500" kern="0" dirty="0">
                <a:latin typeface="Arial" charset="0"/>
                <a:cs typeface="Arial" charset="0"/>
              </a:rPr>
              <a:t> </a:t>
            </a:r>
            <a:r>
              <a:rPr lang="de-DE" altLang="en-US" sz="2500" kern="0" dirty="0" err="1">
                <a:latin typeface="Arial" charset="0"/>
                <a:cs typeface="Arial" charset="0"/>
              </a:rPr>
              <a:t>their</a:t>
            </a:r>
            <a:r>
              <a:rPr lang="de-DE" altLang="en-US" sz="2500" kern="0" dirty="0">
                <a:latin typeface="Arial" charset="0"/>
                <a:cs typeface="Arial" charset="0"/>
              </a:rPr>
              <a:t> </a:t>
            </a:r>
            <a:r>
              <a:rPr lang="de-DE" altLang="en-US" sz="2500" kern="0" dirty="0" err="1">
                <a:latin typeface="Arial" charset="0"/>
                <a:cs typeface="Arial" charset="0"/>
              </a:rPr>
              <a:t>mapping</a:t>
            </a:r>
            <a:r>
              <a:rPr lang="de-DE" altLang="en-US" sz="2500" kern="0" dirty="0">
                <a:latin typeface="Arial" charset="0"/>
                <a:cs typeface="Arial" charset="0"/>
              </a:rPr>
              <a:t> </a:t>
            </a:r>
            <a:r>
              <a:rPr lang="de-DE" altLang="en-US" sz="2500" kern="0" dirty="0" err="1">
                <a:latin typeface="Arial" charset="0"/>
                <a:cs typeface="Arial" charset="0"/>
              </a:rPr>
              <a:t>to</a:t>
            </a:r>
            <a:r>
              <a:rPr lang="de-DE" altLang="en-US" sz="2500" kern="0" dirty="0">
                <a:latin typeface="Arial" charset="0"/>
                <a:cs typeface="Arial" charset="0"/>
              </a:rPr>
              <a:t> </a:t>
            </a:r>
            <a:r>
              <a:rPr lang="de-DE" altLang="en-US" sz="2500" kern="0" dirty="0" err="1">
                <a:latin typeface="Arial" charset="0"/>
                <a:cs typeface="Arial" charset="0"/>
              </a:rPr>
              <a:t>the</a:t>
            </a:r>
            <a:r>
              <a:rPr lang="de-DE" altLang="en-US" sz="2500" kern="0" dirty="0">
                <a:latin typeface="Arial" charset="0"/>
                <a:cs typeface="Arial" charset="0"/>
              </a:rPr>
              <a:t> </a:t>
            </a:r>
            <a:r>
              <a:rPr lang="de-DE" altLang="en-US" sz="2500" kern="0" dirty="0" err="1">
                <a:latin typeface="Arial" charset="0"/>
                <a:cs typeface="Arial" charset="0"/>
              </a:rPr>
              <a:t>target</a:t>
            </a:r>
            <a:r>
              <a:rPr lang="de-DE" altLang="en-US" sz="2500" kern="0" dirty="0">
                <a:latin typeface="Arial" charset="0"/>
                <a:cs typeface="Arial" charset="0"/>
              </a:rPr>
              <a:t> variable</a:t>
            </a:r>
            <a:endParaRPr lang="de-DE" altLang="en-US" sz="2500" kern="0" dirty="0">
              <a:solidFill>
                <a:srgbClr val="98A6CD"/>
              </a:solidFill>
              <a:latin typeface="Arial" charset="0"/>
              <a:cs typeface="Arial" charset="0"/>
            </a:endParaRPr>
          </a:p>
          <a:p>
            <a:pPr algn="just">
              <a:lnSpc>
                <a:spcPct val="125000"/>
              </a:lnSpc>
              <a:spcBef>
                <a:spcPct val="0"/>
              </a:spcBef>
              <a:buSzPct val="120000"/>
              <a:buAutoNum type="arabicPeriod"/>
            </a:pPr>
            <a:r>
              <a:rPr lang="de-DE" altLang="en-US" sz="2500" kern="0" dirty="0">
                <a:latin typeface="Arial" charset="0"/>
                <a:cs typeface="Arial" charset="0"/>
              </a:rPr>
              <a:t>After </a:t>
            </a:r>
            <a:r>
              <a:rPr lang="de-DE" altLang="en-US" sz="2500" kern="0" dirty="0" err="1">
                <a:latin typeface="Arial" charset="0"/>
                <a:cs typeface="Arial" charset="0"/>
              </a:rPr>
              <a:t>data</a:t>
            </a:r>
            <a:r>
              <a:rPr lang="de-DE" altLang="en-US" sz="2500" kern="0" dirty="0">
                <a:latin typeface="Arial" charset="0"/>
                <a:cs typeface="Arial" charset="0"/>
              </a:rPr>
              <a:t> </a:t>
            </a:r>
            <a:r>
              <a:rPr lang="de-DE" altLang="en-US" sz="2500" kern="0" dirty="0" err="1">
                <a:latin typeface="Arial" charset="0"/>
                <a:cs typeface="Arial" charset="0"/>
              </a:rPr>
              <a:t>collection</a:t>
            </a:r>
            <a:r>
              <a:rPr lang="de-DE" altLang="en-US" sz="2500" kern="0" dirty="0">
                <a:latin typeface="Arial" charset="0"/>
                <a:cs typeface="Arial" charset="0"/>
              </a:rPr>
              <a:t>: </a:t>
            </a:r>
            <a:r>
              <a:rPr lang="de-DE" altLang="en-US" sz="2500" b="1" kern="0" dirty="0" err="1">
                <a:solidFill>
                  <a:srgbClr val="FF9933"/>
                </a:solidFill>
                <a:latin typeface="Arial" charset="0"/>
                <a:cs typeface="Arial" charset="0"/>
              </a:rPr>
              <a:t>Execution</a:t>
            </a:r>
            <a:r>
              <a:rPr lang="de-DE" altLang="en-US" sz="2500" b="1" kern="0" dirty="0">
                <a:solidFill>
                  <a:srgbClr val="FF9933"/>
                </a:solidFill>
                <a:latin typeface="Arial" charset="0"/>
                <a:cs typeface="Arial" charset="0"/>
              </a:rPr>
              <a:t> </a:t>
            </a:r>
            <a:r>
              <a:rPr lang="de-DE" altLang="en-US" sz="2500" b="1" kern="0" dirty="0" err="1">
                <a:solidFill>
                  <a:srgbClr val="FF9933"/>
                </a:solidFill>
                <a:latin typeface="Arial" charset="0"/>
                <a:cs typeface="Arial" charset="0"/>
              </a:rPr>
              <a:t>of</a:t>
            </a:r>
            <a:r>
              <a:rPr lang="de-DE" altLang="en-US" sz="2500" b="1" kern="0" dirty="0">
                <a:solidFill>
                  <a:srgbClr val="FF9933"/>
                </a:solidFill>
                <a:latin typeface="Arial" charset="0"/>
                <a:cs typeface="Arial" charset="0"/>
              </a:rPr>
              <a:t> </a:t>
            </a:r>
            <a:r>
              <a:rPr lang="de-DE" altLang="en-US" sz="2500" b="1" kern="0" dirty="0" err="1">
                <a:solidFill>
                  <a:srgbClr val="FF9933"/>
                </a:solidFill>
                <a:latin typeface="Arial" charset="0"/>
                <a:cs typeface="Arial" charset="0"/>
              </a:rPr>
              <a:t>harmonization</a:t>
            </a:r>
            <a:r>
              <a:rPr lang="de-DE" altLang="en-US" sz="2500" b="1" kern="0" dirty="0">
                <a:solidFill>
                  <a:srgbClr val="FF9933"/>
                </a:solidFill>
                <a:latin typeface="Arial" charset="0"/>
                <a:cs typeface="Arial" charset="0"/>
              </a:rPr>
              <a:t> </a:t>
            </a:r>
            <a:r>
              <a:rPr lang="de-DE" altLang="en-US" sz="2500" b="1" kern="0" dirty="0" err="1">
                <a:solidFill>
                  <a:srgbClr val="FF9933"/>
                </a:solidFill>
                <a:latin typeface="Arial" charset="0"/>
                <a:cs typeface="Arial" charset="0"/>
              </a:rPr>
              <a:t>recodes</a:t>
            </a:r>
            <a:endParaRPr lang="en-US" altLang="en-US" sz="2500" kern="0" dirty="0">
              <a:solidFill>
                <a:srgbClr val="98A6CD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81907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>
            <a:extLst>
              <a:ext uri="{FF2B5EF4-FFF2-40B4-BE49-F238E27FC236}">
                <a16:creationId xmlns="" xmlns:a16="http://schemas.microsoft.com/office/drawing/2014/main" id="{9EE6EEC2-6BB6-F944-B2ED-FB7D6D6FE6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solidFill>
                  <a:srgbClr val="98A6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(Ex-ante) Output Harmonization in CSES - Demographics</a:t>
            </a:r>
          </a:p>
        </p:txBody>
      </p:sp>
      <p:sp>
        <p:nvSpPr>
          <p:cNvPr id="26627" name="Rectangle 3">
            <a:extLst>
              <a:ext uri="{FF2B5EF4-FFF2-40B4-BE49-F238E27FC236}">
                <a16:creationId xmlns="" xmlns:a16="http://schemas.microsoft.com/office/drawing/2014/main" id="{E48BBBD0-0567-CA4A-BABC-3BA6DFA226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1143000"/>
            <a:ext cx="8458200" cy="5029200"/>
          </a:xfrm>
        </p:spPr>
        <p:txBody>
          <a:bodyPr/>
          <a:lstStyle/>
          <a:p>
            <a:pPr marL="171450" lvl="1" indent="-171450" algn="just" eaLnBrk="1" hangingPunct="1">
              <a:lnSpc>
                <a:spcPct val="125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There is great international variation in the ways that collaborators will go about soliciting this information from respondents. </a:t>
            </a:r>
          </a:p>
          <a:p>
            <a:pPr marL="171450" lvl="1" indent="-171450" algn="just" eaLnBrk="1" hangingPunct="1">
              <a:lnSpc>
                <a:spcPct val="125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indent="-171450" algn="just" eaLnBrk="1" hangingPunct="1">
              <a:lnSpc>
                <a:spcPct val="125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CSES objective with demographic is not standardization of the way collaborators ask the questions.  Instead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we go for standardization to a common, cross-national scheme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which is achieved by the CSES Secretariat. </a:t>
            </a:r>
          </a:p>
          <a:p>
            <a:pPr marL="171450" lvl="1" indent="-171450" algn="just" eaLnBrk="1" hangingPunct="1">
              <a:lnSpc>
                <a:spcPct val="125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indent="-171450" algn="just" eaLnBrk="1" hangingPunct="1">
              <a:lnSpc>
                <a:spcPct val="125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2400" dirty="0">
                <a:solidFill>
                  <a:srgbClr val="F38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is up to the collaborators to what extent they ask specific demographic variables and its their choice how!  </a:t>
            </a:r>
            <a:endParaRPr lang="en-GB" altLang="en-US" sz="2400" dirty="0">
              <a:solidFill>
                <a:srgbClr val="F3802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35000" lvl="1" indent="-361950" algn="just" eaLnBrk="1" hangingPunct="1">
              <a:lnSpc>
                <a:spcPct val="125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en-GB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1665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>
            <a:extLst>
              <a:ext uri="{FF2B5EF4-FFF2-40B4-BE49-F238E27FC236}">
                <a16:creationId xmlns="" xmlns:a16="http://schemas.microsoft.com/office/drawing/2014/main" id="{9EE6EEC2-6BB6-F944-B2ED-FB7D6D6FE6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solidFill>
                  <a:srgbClr val="98A6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Examples of </a:t>
            </a:r>
            <a:r>
              <a:rPr lang="en-US" altLang="en-US" dirty="0" smtClean="0">
                <a:solidFill>
                  <a:srgbClr val="98A6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Harmonized </a:t>
            </a:r>
            <a:r>
              <a:rPr lang="en-US" altLang="en-US" dirty="0">
                <a:solidFill>
                  <a:srgbClr val="98A6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en-US" altLang="en-US" dirty="0" smtClean="0">
                <a:solidFill>
                  <a:srgbClr val="98A6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ariables </a:t>
            </a:r>
            <a:r>
              <a:rPr lang="en-US" altLang="en-US" dirty="0">
                <a:solidFill>
                  <a:srgbClr val="98A6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CSES </a:t>
            </a:r>
            <a:r>
              <a:rPr lang="en-US" altLang="en-US" dirty="0" smtClean="0">
                <a:solidFill>
                  <a:srgbClr val="98A6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Survey </a:t>
            </a:r>
            <a:r>
              <a:rPr lang="en-US" altLang="en-US" dirty="0">
                <a:solidFill>
                  <a:srgbClr val="98A6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altLang="en-US" dirty="0" smtClean="0">
                <a:solidFill>
                  <a:srgbClr val="98A6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ata</a:t>
            </a:r>
            <a:endParaRPr lang="en-US" altLang="en-US" dirty="0">
              <a:solidFill>
                <a:srgbClr val="98A6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627" name="Rectangle 3">
            <a:extLst>
              <a:ext uri="{FF2B5EF4-FFF2-40B4-BE49-F238E27FC236}">
                <a16:creationId xmlns="" xmlns:a16="http://schemas.microsoft.com/office/drawing/2014/main" id="{E48BBBD0-0567-CA4A-BABC-3BA6DFA226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1143000"/>
            <a:ext cx="8458200" cy="5029200"/>
          </a:xfrm>
        </p:spPr>
        <p:txBody>
          <a:bodyPr/>
          <a:lstStyle/>
          <a:p>
            <a:pPr marL="171450" lvl="1" indent="-171450" algn="just" eaLnBrk="1" hangingPunct="1">
              <a:lnSpc>
                <a:spcPct val="125000"/>
              </a:lnSpc>
              <a:spcBef>
                <a:spcPct val="0"/>
              </a:spcBef>
              <a:spcAft>
                <a:spcPts val="20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Retaining original idiosyncrasies: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Ethnicity, Race, Region of Residence, Primary Electoral District…</a:t>
            </a:r>
          </a:p>
          <a:p>
            <a:pPr marL="171450" lvl="1" indent="-171450" algn="just" eaLnBrk="1" hangingPunct="1">
              <a:lnSpc>
                <a:spcPct val="125000"/>
              </a:lnSpc>
              <a:spcBef>
                <a:spcPct val="0"/>
              </a:spcBef>
              <a:spcAft>
                <a:spcPts val="20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Harmonized variables including (limited) number of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election study specific codes: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Employment Status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indent="-171450" algn="just" eaLnBrk="1" hangingPunct="1">
              <a:lnSpc>
                <a:spcPct val="125000"/>
              </a:lnSpc>
              <a:spcBef>
                <a:spcPct val="0"/>
              </a:spcBef>
              <a:spcAft>
                <a:spcPts val="20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Applications of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international standards: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ducation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(ISCED 2011) and Occupation (ISCO08)</a:t>
            </a:r>
          </a:p>
          <a:p>
            <a:pPr marL="171450" lvl="1" indent="-171450" algn="just" eaLnBrk="1" hangingPunct="1">
              <a:lnSpc>
                <a:spcPct val="125000"/>
              </a:lnSpc>
              <a:spcBef>
                <a:spcPct val="0"/>
              </a:spcBef>
              <a:spcAft>
                <a:spcPts val="20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Hierarchical Coding: 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Occupation (ISCO08) and Religious Denomination</a:t>
            </a:r>
          </a:p>
        </p:txBody>
      </p:sp>
    </p:spTree>
    <p:extLst>
      <p:ext uri="{BB962C8B-B14F-4D97-AF65-F5344CB8AC3E}">
        <p14:creationId xmlns:p14="http://schemas.microsoft.com/office/powerpoint/2010/main" val="17301089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>
            <a:extLst>
              <a:ext uri="{FF2B5EF4-FFF2-40B4-BE49-F238E27FC236}">
                <a16:creationId xmlns="" xmlns:a16="http://schemas.microsoft.com/office/drawing/2014/main" id="{9EE6EEC2-6BB6-F944-B2ED-FB7D6D6FE6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solidFill>
                  <a:srgbClr val="98A6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Strategy for Complex Variables: Hierarchical Coding </a:t>
            </a:r>
          </a:p>
        </p:txBody>
      </p:sp>
      <p:sp>
        <p:nvSpPr>
          <p:cNvPr id="26627" name="Rectangle 3">
            <a:extLst>
              <a:ext uri="{FF2B5EF4-FFF2-40B4-BE49-F238E27FC236}">
                <a16:creationId xmlns="" xmlns:a16="http://schemas.microsoft.com/office/drawing/2014/main" id="{E48BBBD0-0567-CA4A-BABC-3BA6DFA226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1143000"/>
            <a:ext cx="8458200" cy="5029200"/>
          </a:xfrm>
        </p:spPr>
        <p:txBody>
          <a:bodyPr/>
          <a:lstStyle/>
          <a:p>
            <a:pPr marL="171450" lvl="1" indent="-171450" algn="just" eaLnBrk="1" hangingPunct="1">
              <a:lnSpc>
                <a:spcPct val="125000"/>
              </a:lnSpc>
              <a:spcBef>
                <a:spcPct val="0"/>
              </a:spcBef>
              <a:spcAft>
                <a:spcPts val="20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Useful for complex variables with a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great number of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codes </a:t>
            </a:r>
          </a:p>
          <a:p>
            <a:pPr marL="171450" lvl="1" indent="-171450" algn="just" eaLnBrk="1" hangingPunct="1">
              <a:lnSpc>
                <a:spcPct val="125000"/>
              </a:lnSpc>
              <a:spcBef>
                <a:spcPct val="0"/>
              </a:spcBef>
              <a:spcAft>
                <a:spcPts val="20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Idea: Most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studies will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provide data on the first and most general level – more diverse studies may be collapsed to this level by users to allow for an extensive comparative analysis</a:t>
            </a:r>
          </a:p>
          <a:p>
            <a:pPr marL="171450" lvl="1" indent="-171450" algn="just" eaLnBrk="1" hangingPunct="1">
              <a:lnSpc>
                <a:spcPct val="125000"/>
              </a:lnSpc>
              <a:spcBef>
                <a:spcPct val="0"/>
              </a:spcBef>
              <a:spcAft>
                <a:spcPts val="20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More specific codes not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relevant / employed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in all countries are retained at the lower levels 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 allowing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an in-depth analysis</a:t>
            </a:r>
          </a:p>
          <a:p>
            <a:pPr marL="171450" lvl="1" indent="-171450" algn="just" eaLnBrk="1" hangingPunct="1">
              <a:lnSpc>
                <a:spcPct val="125000"/>
              </a:lnSpc>
              <a:spcBef>
                <a:spcPct val="0"/>
              </a:spcBef>
              <a:spcAft>
                <a:spcPts val="20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Example in CSES: Religious Denomination</a:t>
            </a:r>
          </a:p>
        </p:txBody>
      </p:sp>
    </p:spTree>
    <p:extLst>
      <p:ext uri="{BB962C8B-B14F-4D97-AF65-F5344CB8AC3E}">
        <p14:creationId xmlns:p14="http://schemas.microsoft.com/office/powerpoint/2010/main" val="39983571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>
            <a:extLst>
              <a:ext uri="{FF2B5EF4-FFF2-40B4-BE49-F238E27FC236}">
                <a16:creationId xmlns="" xmlns:a16="http://schemas.microsoft.com/office/drawing/2014/main" id="{9EE6EEC2-6BB6-F944-B2ED-FB7D6D6FE6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solidFill>
                  <a:srgbClr val="98A6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Hierarchical Coding – Example Religious Denomination 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="" xmlns:a16="http://schemas.microsoft.com/office/drawing/2014/main" id="{4EB733BB-8AB7-CD4C-86C8-7CBD6B0BF4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5" y="1219200"/>
            <a:ext cx="7696200" cy="5273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6665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>
            <a:extLst>
              <a:ext uri="{FF2B5EF4-FFF2-40B4-BE49-F238E27FC236}">
                <a16:creationId xmlns="" xmlns:a16="http://schemas.microsoft.com/office/drawing/2014/main" id="{9EE6EEC2-6BB6-F944-B2ED-FB7D6D6FE6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solidFill>
                  <a:srgbClr val="98A6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Applying International Standards … Isn’t it Straightforward?</a:t>
            </a:r>
          </a:p>
        </p:txBody>
      </p:sp>
      <p:sp>
        <p:nvSpPr>
          <p:cNvPr id="26627" name="Rectangle 3">
            <a:extLst>
              <a:ext uri="{FF2B5EF4-FFF2-40B4-BE49-F238E27FC236}">
                <a16:creationId xmlns="" xmlns:a16="http://schemas.microsoft.com/office/drawing/2014/main" id="{E48BBBD0-0567-CA4A-BABC-3BA6DFA226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1143000"/>
            <a:ext cx="8458200" cy="5029200"/>
          </a:xfrm>
        </p:spPr>
        <p:txBody>
          <a:bodyPr/>
          <a:lstStyle/>
          <a:p>
            <a:pPr marL="171450" lvl="1" indent="-171450" algn="just" eaLnBrk="1" hangingPunct="1">
              <a:lnSpc>
                <a:spcPct val="125000"/>
              </a:lnSpc>
              <a:spcBef>
                <a:spcPct val="0"/>
              </a:spcBef>
              <a:spcAft>
                <a:spcPts val="20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Applying international standards is </a:t>
            </a:r>
            <a:r>
              <a:rPr lang="en-US" sz="2400" b="1" u="sng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straightforward –   </a:t>
            </a:r>
            <a:r>
              <a:rPr lang="en-US" sz="2400" b="1" dirty="0">
                <a:solidFill>
                  <a:srgbClr val="F38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</a:t>
            </a:r>
            <a:r>
              <a:rPr lang="en-US" sz="2400" b="1" dirty="0" smtClean="0">
                <a:solidFill>
                  <a:srgbClr val="F38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CSES Secretariat staff </a:t>
            </a:r>
            <a:r>
              <a:rPr lang="en-US" sz="2400" b="1" dirty="0">
                <a:solidFill>
                  <a:srgbClr val="F38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receive a special training on how to do this!</a:t>
            </a:r>
          </a:p>
          <a:p>
            <a:pPr marL="0" lvl="1" indent="0" algn="just" eaLnBrk="1" hangingPunct="1">
              <a:lnSpc>
                <a:spcPct val="125000"/>
              </a:lnSpc>
              <a:spcBef>
                <a:spcPct val="0"/>
              </a:spcBef>
              <a:spcAft>
                <a:spcPts val="2000"/>
              </a:spcAft>
              <a:buNone/>
              <a:defRPr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Example: Harmonizing Education: </a:t>
            </a:r>
            <a:r>
              <a:rPr lang="en-US" altLang="en-US" sz="2400" b="1" dirty="0">
                <a:solidFill>
                  <a:srgbClr val="F38025"/>
                </a:solidFill>
                <a:latin typeface="Arial" charset="0"/>
                <a:cs typeface="Arial" charset="0"/>
              </a:rPr>
              <a:t>I</a:t>
            </a:r>
            <a:r>
              <a:rPr lang="en-US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nternational </a:t>
            </a:r>
            <a:r>
              <a:rPr lang="en-US" altLang="en-US" sz="2400" b="1" dirty="0">
                <a:solidFill>
                  <a:srgbClr val="F38025"/>
                </a:solidFill>
                <a:latin typeface="Arial" charset="0"/>
                <a:cs typeface="Arial" charset="0"/>
              </a:rPr>
              <a:t>S</a:t>
            </a:r>
            <a:r>
              <a:rPr lang="en-US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tandard </a:t>
            </a:r>
            <a:r>
              <a:rPr lang="en-US" altLang="en-US" sz="2400" b="1" dirty="0">
                <a:solidFill>
                  <a:srgbClr val="F38025"/>
                </a:solidFill>
                <a:latin typeface="Arial" charset="0"/>
                <a:cs typeface="Arial" charset="0"/>
              </a:rPr>
              <a:t>C</a:t>
            </a:r>
            <a:r>
              <a:rPr lang="en-US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lassification of </a:t>
            </a:r>
            <a:r>
              <a:rPr lang="en-US" altLang="en-US" sz="2400" b="1" dirty="0">
                <a:solidFill>
                  <a:srgbClr val="F38025"/>
                </a:solidFill>
                <a:latin typeface="Arial" charset="0"/>
                <a:cs typeface="Arial" charset="0"/>
              </a:rPr>
              <a:t>Ed</a:t>
            </a:r>
            <a:r>
              <a:rPr lang="en-US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ucation (ISCED) by the UNESCO Institute for Statistics (UIS)</a:t>
            </a:r>
          </a:p>
          <a:p>
            <a:pPr marL="0" lvl="1" indent="0" algn="just" eaLnBrk="1" hangingPunct="1">
              <a:lnSpc>
                <a:spcPct val="125000"/>
              </a:lnSpc>
              <a:spcBef>
                <a:spcPct val="0"/>
              </a:spcBef>
              <a:spcAft>
                <a:spcPts val="2000"/>
              </a:spcAft>
              <a:buNone/>
              <a:defRPr/>
            </a:pPr>
            <a:r>
              <a:rPr lang="en-US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Its structure is derived from patterns of education found to exist in many countries but does not reflect the conditions in any one country.</a:t>
            </a:r>
          </a:p>
        </p:txBody>
      </p:sp>
    </p:spTree>
    <p:extLst>
      <p:ext uri="{BB962C8B-B14F-4D97-AF65-F5344CB8AC3E}">
        <p14:creationId xmlns:p14="http://schemas.microsoft.com/office/powerpoint/2010/main" val="4906508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2">
            <a:extLst>
              <a:ext uri="{FF2B5EF4-FFF2-40B4-BE49-F238E27FC236}">
                <a16:creationId xmlns="" xmlns:a16="http://schemas.microsoft.com/office/drawing/2014/main" id="{039AAA12-C3BE-C446-A380-84A0734393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/>
          <a:p>
            <a:pPr eaLnBrk="1" hangingPunct="1"/>
            <a:r>
              <a:rPr lang="en-GB" altLang="en-US" sz="4400" dirty="0">
                <a:solidFill>
                  <a:srgbClr val="98A6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Origins of the CSES</a:t>
            </a:r>
            <a:endParaRPr lang="en-US" altLang="en-US" sz="4400" dirty="0">
              <a:solidFill>
                <a:srgbClr val="98A6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95" name="Rectangle 3">
            <a:extLst>
              <a:ext uri="{FF2B5EF4-FFF2-40B4-BE49-F238E27FC236}">
                <a16:creationId xmlns="" xmlns:a16="http://schemas.microsoft.com/office/drawing/2014/main" id="{5C846EA5-3C77-A641-9552-0768AA4D73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8305800" cy="4800600"/>
          </a:xfrm>
        </p:spPr>
        <p:txBody>
          <a:bodyPr/>
          <a:lstStyle/>
          <a:p>
            <a:pPr algn="just" eaLnBrk="1" hangingPunct="1">
              <a:lnSpc>
                <a:spcPct val="125000"/>
              </a:lnSpc>
              <a:spcBef>
                <a:spcPct val="0"/>
              </a:spcBef>
            </a:pPr>
            <a:r>
              <a:rPr lang="en-US" altLang="en-US" sz="3000" dirty="0">
                <a:latin typeface="Arial" panose="020B0604020202020204" pitchFamily="34" charset="0"/>
                <a:cs typeface="Arial" panose="020B0604020202020204" pitchFamily="34" charset="0"/>
              </a:rPr>
              <a:t>The project was founded in </a:t>
            </a:r>
            <a:r>
              <a:rPr lang="en-GB" altLang="en-US" sz="3000" dirty="0">
                <a:latin typeface="Arial" panose="020B0604020202020204" pitchFamily="34" charset="0"/>
                <a:cs typeface="Arial" panose="020B0604020202020204" pitchFamily="34" charset="0"/>
              </a:rPr>
              <a:t>1994. </a:t>
            </a:r>
          </a:p>
          <a:p>
            <a:pPr algn="just" eaLnBrk="1" hangingPunct="1">
              <a:lnSpc>
                <a:spcPct val="125000"/>
              </a:lnSpc>
              <a:spcBef>
                <a:spcPct val="0"/>
              </a:spcBef>
            </a:pP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1" hangingPunct="1">
              <a:lnSpc>
                <a:spcPct val="125000"/>
              </a:lnSpc>
              <a:spcBef>
                <a:spcPct val="0"/>
              </a:spcBef>
            </a:pPr>
            <a:r>
              <a:rPr lang="en-GB" altLang="en-US" sz="3000" dirty="0">
                <a:latin typeface="Arial" panose="020B0604020202020204" pitchFamily="34" charset="0"/>
                <a:cs typeface="Arial" panose="020B0604020202020204" pitchFamily="34" charset="0"/>
              </a:rPr>
              <a:t>Objectives:</a:t>
            </a:r>
          </a:p>
          <a:p>
            <a:pPr lvl="1" algn="just" eaLnBrk="1" hangingPunct="1">
              <a:lnSpc>
                <a:spcPct val="125000"/>
              </a:lnSpc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GB" altLang="en-US" sz="2500" dirty="0">
                <a:latin typeface="Arial" panose="020B0604020202020204" pitchFamily="34" charset="0"/>
                <a:cs typeface="Arial" panose="020B0604020202020204" pitchFamily="34" charset="0"/>
              </a:rPr>
              <a:t>To promote international collaboration among national election studies. </a:t>
            </a:r>
          </a:p>
          <a:p>
            <a:pPr lvl="1" algn="just" eaLnBrk="1" hangingPunct="1">
              <a:lnSpc>
                <a:spcPct val="125000"/>
              </a:lnSpc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GB" altLang="en-US" sz="2500" dirty="0">
                <a:latin typeface="Arial" panose="020B0604020202020204" pitchFamily="34" charset="0"/>
                <a:cs typeface="Arial" panose="020B0604020202020204" pitchFamily="34" charset="0"/>
              </a:rPr>
              <a:t>Micro-macro design, to study variations in electoral systems (and other political institutions). </a:t>
            </a:r>
          </a:p>
          <a:p>
            <a:pPr lvl="1" algn="just" eaLnBrk="1" hangingPunct="1">
              <a:lnSpc>
                <a:spcPct val="125000"/>
              </a:lnSpc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altLang="en-US" sz="2500" dirty="0">
                <a:latin typeface="Arial" panose="020B0604020202020204" pitchFamily="34" charset="0"/>
                <a:cs typeface="Arial" panose="020B0604020202020204" pitchFamily="34" charset="0"/>
              </a:rPr>
              <a:t>Foremost a comparative project, but serves other purposes also.</a:t>
            </a:r>
          </a:p>
          <a:p>
            <a:pPr algn="just" eaLnBrk="1" hangingPunct="1">
              <a:lnSpc>
                <a:spcPct val="125000"/>
              </a:lnSpc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 eaLnBrk="1" hangingPunct="1">
              <a:lnSpc>
                <a:spcPct val="125000"/>
              </a:lnSpc>
              <a:spcBef>
                <a:spcPct val="0"/>
              </a:spcBef>
            </a:pP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52667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/>
          <a:p>
            <a:pPr eaLnBrk="1" hangingPunct="1"/>
            <a:r>
              <a:rPr lang="en-GB" altLang="en-US" dirty="0">
                <a:solidFill>
                  <a:srgbClr val="98A6CD"/>
                </a:solidFill>
                <a:latin typeface="Arial" charset="0"/>
                <a:cs typeface="Arial" charset="0"/>
              </a:rPr>
              <a:t>Measuring Education in M4-M5 (ISCED 2011)</a:t>
            </a:r>
            <a:endParaRPr lang="en-US" altLang="en-US" dirty="0">
              <a:solidFill>
                <a:srgbClr val="98A6CD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336280" cy="4312920"/>
          </a:xfrm>
        </p:spPr>
        <p:txBody>
          <a:bodyPr anchor="t"/>
          <a:lstStyle/>
          <a:p>
            <a:pPr lvl="1" algn="just"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01. </a:t>
            </a:r>
            <a:r>
              <a:rPr lang="en-US" altLang="en-US" sz="2000" dirty="0">
                <a:solidFill>
                  <a:srgbClr val="F38025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Level 0</a:t>
            </a:r>
            <a:r>
              <a:rPr lang="en-US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 Early childhood education </a:t>
            </a:r>
          </a:p>
          <a:p>
            <a:pPr lvl="1" algn="just"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02. </a:t>
            </a:r>
            <a:r>
              <a:rPr lang="en-US" altLang="en-US" sz="2000" dirty="0">
                <a:solidFill>
                  <a:srgbClr val="F38025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Level 1</a:t>
            </a:r>
            <a:r>
              <a:rPr lang="en-US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 Primary education</a:t>
            </a:r>
          </a:p>
          <a:p>
            <a:pPr lvl="1" algn="just"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03. </a:t>
            </a:r>
            <a:r>
              <a:rPr lang="en-US" altLang="en-US" sz="2000" dirty="0">
                <a:solidFill>
                  <a:srgbClr val="F38025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Level 2</a:t>
            </a:r>
            <a:r>
              <a:rPr lang="en-US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 Lower secondary education</a:t>
            </a:r>
          </a:p>
          <a:p>
            <a:pPr lvl="1" algn="just"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04. </a:t>
            </a:r>
            <a:r>
              <a:rPr lang="en-US" altLang="en-US" sz="2000" dirty="0">
                <a:solidFill>
                  <a:srgbClr val="F38025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Level 3</a:t>
            </a:r>
            <a:r>
              <a:rPr lang="en-US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 Upper secondary education</a:t>
            </a:r>
          </a:p>
          <a:p>
            <a:pPr lvl="1"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05. </a:t>
            </a:r>
            <a:r>
              <a:rPr lang="en-US" altLang="en-US" sz="2000" dirty="0">
                <a:solidFill>
                  <a:srgbClr val="F38025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Level 4</a:t>
            </a:r>
            <a:r>
              <a:rPr lang="en-US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 Post-secondary non-tertiary  	 				 education</a:t>
            </a:r>
          </a:p>
          <a:p>
            <a:pPr lvl="1" algn="just"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06. </a:t>
            </a:r>
            <a:r>
              <a:rPr lang="en-US" altLang="en-US" sz="2000" dirty="0">
                <a:solidFill>
                  <a:srgbClr val="F38025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Level 5</a:t>
            </a:r>
            <a:r>
              <a:rPr lang="en-US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 Short-cycle tertiary education</a:t>
            </a:r>
          </a:p>
          <a:p>
            <a:pPr lvl="1" algn="just"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07. </a:t>
            </a:r>
            <a:r>
              <a:rPr lang="en-US" altLang="en-US" sz="2000" dirty="0">
                <a:solidFill>
                  <a:srgbClr val="F38025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Level 6</a:t>
            </a:r>
            <a:r>
              <a:rPr lang="en-US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 Bachelor or equivalent</a:t>
            </a:r>
          </a:p>
          <a:p>
            <a:pPr lvl="1" algn="just"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08. </a:t>
            </a:r>
            <a:r>
              <a:rPr lang="en-US" altLang="en-US" sz="2000" dirty="0">
                <a:solidFill>
                  <a:srgbClr val="F38025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Level 7</a:t>
            </a:r>
            <a:r>
              <a:rPr lang="en-US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- Master or equivalent</a:t>
            </a:r>
          </a:p>
          <a:p>
            <a:pPr lvl="1" algn="just"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09. </a:t>
            </a:r>
            <a:r>
              <a:rPr lang="en-US" altLang="en-US" sz="2000" dirty="0">
                <a:solidFill>
                  <a:srgbClr val="F38025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Level 8 </a:t>
            </a:r>
            <a:r>
              <a:rPr lang="en-US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 Doctoral or equivalent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="" xmlns:a16="http://schemas.microsoft.com/office/drawing/2014/main" id="{462D13C6-F994-684C-B49C-71A32FFBFC77}"/>
              </a:ext>
            </a:extLst>
          </p:cNvPr>
          <p:cNvSpPr/>
          <p:nvPr/>
        </p:nvSpPr>
        <p:spPr>
          <a:xfrm>
            <a:off x="609600" y="1044714"/>
            <a:ext cx="7696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 eaLnBrk="1" hangingPunct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b="1" i="1" dirty="0">
                <a:solidFill>
                  <a:srgbClr val="F38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“This item (education) should report the respondent's highest level of education </a:t>
            </a:r>
            <a:r>
              <a:rPr lang="en-US" sz="2000" b="1" i="1" u="sng" dirty="0">
                <a:solidFill>
                  <a:srgbClr val="F38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has been completed</a:t>
            </a:r>
            <a:r>
              <a:rPr lang="en-US" sz="2000" b="1" i="1" dirty="0">
                <a:solidFill>
                  <a:srgbClr val="F38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.”</a:t>
            </a:r>
          </a:p>
        </p:txBody>
      </p:sp>
    </p:spTree>
    <p:extLst>
      <p:ext uri="{BB962C8B-B14F-4D97-AF65-F5344CB8AC3E}">
        <p14:creationId xmlns:p14="http://schemas.microsoft.com/office/powerpoint/2010/main" val="17402520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/>
          <a:p>
            <a:pPr eaLnBrk="1" hangingPunct="1"/>
            <a:r>
              <a:rPr lang="en-GB" altLang="en-US" sz="3000" dirty="0">
                <a:solidFill>
                  <a:srgbClr val="98A6CD"/>
                </a:solidFill>
                <a:latin typeface="Arial" charset="0"/>
                <a:cs typeface="Arial" charset="0"/>
              </a:rPr>
              <a:t>Why Application Isn’t Always Straightforward - Example I</a:t>
            </a:r>
            <a:endParaRPr lang="en-US" altLang="en-US" sz="3000" dirty="0">
              <a:solidFill>
                <a:srgbClr val="98A6CD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8412480" cy="4846320"/>
          </a:xfrm>
        </p:spPr>
        <p:txBody>
          <a:bodyPr anchor="t"/>
          <a:lstStyle/>
          <a:p>
            <a:pPr algn="just" eaLnBrk="1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CSES Module 4, the 2013 Australian election study presented the biggest challenge.</a:t>
            </a:r>
          </a:p>
          <a:p>
            <a:pPr marL="0" indent="0" algn="just" eaLnBrk="1" hangingPunct="1">
              <a:spcBef>
                <a:spcPts val="300"/>
              </a:spcBef>
              <a:spcAft>
                <a:spcPts val="300"/>
              </a:spcAft>
              <a:buNone/>
              <a:defRPr/>
            </a:pPr>
            <a:endParaRPr lang="en-US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1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collaborators used 3 items to collect educational background information from respondents via mail-back questionnaire.</a:t>
            </a:r>
          </a:p>
          <a:p>
            <a:pPr lvl="1" algn="just" eaLnBrk="1" hangingPunct="1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  <a:defRPr/>
            </a:pPr>
            <a:r>
              <a:rPr lang="en-AU" sz="2000" i="1" dirty="0">
                <a:latin typeface="Arial" panose="020B0604020202020204" pitchFamily="34" charset="0"/>
                <a:cs typeface="Arial" panose="020B0604020202020204" pitchFamily="34" charset="0"/>
              </a:rPr>
              <a:t>G1. How old were you when you left secondary school?</a:t>
            </a:r>
          </a:p>
          <a:p>
            <a:pPr lvl="2" algn="just" eaLnBrk="1" hangingPunct="1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  <a:defRPr/>
            </a:pP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AGE given</a:t>
            </a:r>
          </a:p>
          <a:p>
            <a:pPr lvl="2" algn="just" eaLnBrk="1" hangingPunct="1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  <a:defRPr/>
            </a:pPr>
            <a:r>
              <a:rPr lang="en-AU" sz="2000" dirty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No formal schooling</a:t>
            </a:r>
          </a:p>
          <a:p>
            <a:pPr lvl="2" algn="just" eaLnBrk="1" hangingPunct="1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2. Went to primary school only</a:t>
            </a:r>
          </a:p>
          <a:p>
            <a:pPr lvl="2" algn="just" eaLnBrk="1" hangingPunct="1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3. Still at school</a:t>
            </a:r>
          </a:p>
          <a:p>
            <a:pPr lvl="1" algn="just" eaLnBrk="1" hangingPunct="1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  <a:defRPr/>
            </a:pPr>
            <a:r>
              <a:rPr lang="en-US" altLang="en-US" sz="2000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G2. In all, how many years of tertiary study have you completed since you left secondary school? If your tertiary study was part-time, give the number of years of equivalent full-time study.</a:t>
            </a:r>
          </a:p>
          <a:p>
            <a:pPr algn="just" eaLnBrk="1" hangingPunct="1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  <a:defRPr/>
            </a:pPr>
            <a:endParaRPr lang="en-US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05201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/>
          <a:p>
            <a:pPr eaLnBrk="1" hangingPunct="1"/>
            <a:r>
              <a:rPr lang="en-GB" altLang="en-US" sz="2800" dirty="0">
                <a:solidFill>
                  <a:srgbClr val="98A6CD"/>
                </a:solidFill>
                <a:latin typeface="Arial" charset="0"/>
                <a:cs typeface="Arial" charset="0"/>
              </a:rPr>
              <a:t>Why Application Isn’t Always Straightforward - Example II</a:t>
            </a:r>
            <a:endParaRPr lang="en-US" altLang="en-US" sz="2900" dirty="0">
              <a:solidFill>
                <a:srgbClr val="98A6CD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8412480" cy="4846320"/>
          </a:xfrm>
        </p:spPr>
        <p:txBody>
          <a:bodyPr anchor="t"/>
          <a:lstStyle/>
          <a:p>
            <a:pPr lvl="1" algn="just" eaLnBrk="1" hangingPunct="1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defRPr/>
            </a:pPr>
            <a:r>
              <a:rPr lang="en-US" altLang="en-US" sz="2000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G3. Have you obtained a trade qualification, a degree or a diploma, or any other qualification since leaving school? What is your highest qualification?</a:t>
            </a:r>
          </a:p>
          <a:p>
            <a:pPr lvl="2" algn="just" eaLnBrk="1" hangingPunct="1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defRPr/>
            </a:pPr>
            <a:r>
              <a:rPr lang="en-US" alt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1. No qualification since leaving school</a:t>
            </a:r>
          </a:p>
          <a:p>
            <a:pPr lvl="2" algn="just" eaLnBrk="1" hangingPunct="1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defRPr/>
            </a:pPr>
            <a:r>
              <a:rPr lang="en-US" alt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2. Postgraduate Degree or Postgraduate Diploma	</a:t>
            </a:r>
          </a:p>
          <a:p>
            <a:pPr lvl="2" algn="just" eaLnBrk="1" hangingPunct="1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defRPr/>
            </a:pPr>
            <a:r>
              <a:rPr lang="en-US" alt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3. Bachelor Degree (including </a:t>
            </a:r>
            <a:r>
              <a:rPr lang="en-US" altLang="en-US" sz="1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Honours</a:t>
            </a:r>
            <a:r>
              <a:rPr lang="en-US" alt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)</a:t>
            </a:r>
          </a:p>
          <a:p>
            <a:pPr lvl="2" algn="just" eaLnBrk="1" hangingPunct="1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defRPr/>
            </a:pPr>
            <a:r>
              <a:rPr lang="en-US" alt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4. Undergraduate Diploma</a:t>
            </a:r>
          </a:p>
          <a:p>
            <a:pPr lvl="2" algn="just" eaLnBrk="1" hangingPunct="1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defRPr/>
            </a:pPr>
            <a:r>
              <a:rPr lang="en-US" alt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5. Associate Diploma</a:t>
            </a:r>
          </a:p>
          <a:p>
            <a:pPr lvl="2" algn="just" eaLnBrk="1" hangingPunct="1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defRPr/>
            </a:pPr>
            <a:r>
              <a:rPr lang="en-US" alt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6. Trade qualification</a:t>
            </a:r>
          </a:p>
          <a:p>
            <a:pPr lvl="2" algn="just" eaLnBrk="1" hangingPunct="1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defRPr/>
            </a:pPr>
            <a:r>
              <a:rPr lang="en-US" alt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7. Non-trade qualification</a:t>
            </a:r>
          </a:p>
          <a:p>
            <a:pPr algn="just"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The collaborators did not provide us (at the time) with a recoding schema.</a:t>
            </a:r>
          </a:p>
          <a:p>
            <a:pPr lvl="1" algn="just" eaLnBrk="1" hangingPunct="1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defRPr/>
            </a:pPr>
            <a:endParaRPr lang="en-US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31445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/>
          <a:p>
            <a:pPr eaLnBrk="1" hangingPunct="1"/>
            <a:r>
              <a:rPr lang="en-GB" altLang="en-US" sz="2800" dirty="0">
                <a:solidFill>
                  <a:srgbClr val="98A6CD"/>
                </a:solidFill>
                <a:latin typeface="Arial" charset="0"/>
                <a:cs typeface="Arial" charset="0"/>
              </a:rPr>
              <a:t>Why Application Isn’t Always Straightforward - Example III</a:t>
            </a:r>
            <a:endParaRPr lang="en-US" altLang="en-US" sz="2900" dirty="0">
              <a:solidFill>
                <a:srgbClr val="98A6CD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8412480" cy="4846320"/>
          </a:xfrm>
        </p:spPr>
        <p:txBody>
          <a:bodyPr anchor="t"/>
          <a:lstStyle/>
          <a:p>
            <a:pPr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The solution was to combine the information about the number of years of completed education with that about particular qualifications obtained by respondents.</a:t>
            </a:r>
          </a:p>
          <a:p>
            <a:pPr marL="0" indent="0" algn="just" eaLnBrk="1" hangingPunct="1">
              <a:spcBef>
                <a:spcPts val="600"/>
              </a:spcBef>
              <a:spcAft>
                <a:spcPts val="600"/>
              </a:spcAft>
              <a:buNone/>
              <a:defRPr/>
            </a:pPr>
            <a:endParaRPr lang="en-US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Arial" charset="0"/>
              <a:cs typeface="Arial" charset="0"/>
            </a:endParaRPr>
          </a:p>
          <a:p>
            <a:pPr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For this, we used the ISCED 2011 specifications about the duration of each education level to approximate placement of respondents into the different ISCED categories </a:t>
            </a:r>
            <a:r>
              <a:rPr lang="en-US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(Stata-code </a:t>
            </a:r>
            <a:r>
              <a:rPr lang="en-US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on next slides).</a:t>
            </a:r>
          </a:p>
          <a:p>
            <a:pPr marL="0" indent="0" algn="just" eaLnBrk="1" hangingPunct="1">
              <a:spcBef>
                <a:spcPts val="600"/>
              </a:spcBef>
              <a:spcAft>
                <a:spcPts val="600"/>
              </a:spcAft>
              <a:buNone/>
              <a:defRPr/>
            </a:pPr>
            <a:endParaRPr lang="en-US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Arial" charset="0"/>
              <a:cs typeface="Arial" charset="0"/>
            </a:endParaRPr>
          </a:p>
          <a:p>
            <a:pPr marL="0" indent="0" algn="just" eaLnBrk="1" hangingPunct="1">
              <a:spcBef>
                <a:spcPts val="600"/>
              </a:spcBef>
              <a:spcAft>
                <a:spcPts val="600"/>
              </a:spcAft>
              <a:buNone/>
              <a:defRPr/>
            </a:pPr>
            <a:endParaRPr lang="en-US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71422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/>
          <a:p>
            <a:pPr eaLnBrk="1" hangingPunct="1"/>
            <a:r>
              <a:rPr lang="en-GB" altLang="en-US" sz="2800" dirty="0">
                <a:solidFill>
                  <a:srgbClr val="98A6CD"/>
                </a:solidFill>
                <a:latin typeface="Arial" charset="0"/>
                <a:cs typeface="Arial" charset="0"/>
              </a:rPr>
              <a:t>Why Application Isn’t Always Straightforward - Example IV</a:t>
            </a:r>
            <a:endParaRPr lang="en-US" altLang="en-US" sz="2900" dirty="0">
              <a:solidFill>
                <a:srgbClr val="98A6CD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8412480" cy="4846320"/>
          </a:xfrm>
        </p:spPr>
        <p:txBody>
          <a:bodyPr anchor="t"/>
          <a:lstStyle/>
          <a:p>
            <a:pPr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First, we assumed that the theoretical starting age of all children, based on Australian ISCED data, is 4.</a:t>
            </a:r>
          </a:p>
          <a:p>
            <a:pPr lvl="1" algn="just" eaLnBrk="1" hangingPunct="1"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defRPr/>
            </a:pPr>
            <a:r>
              <a:rPr lang="en-US" alt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by subtracting ‘4 years’ from the age of the Australian respondent at which they left school, we obtained the years of secondary education they had.</a:t>
            </a:r>
          </a:p>
          <a:p>
            <a:pPr marL="457200" lvl="1" indent="0" algn="just" eaLnBrk="1" hangingPunct="1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1800" b="1" dirty="0">
                <a:solidFill>
                  <a:srgbClr val="3399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gen years = G1age - 4 if G1age &gt; 0</a:t>
            </a:r>
          </a:p>
          <a:p>
            <a:pPr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Second, we coded respondents who mentioned to have no education as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‘96. NONE (NO EDUCATION)’</a:t>
            </a:r>
            <a:r>
              <a:rPr lang="en-US" alt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those who said they went to ‘primary school’ as </a:t>
            </a:r>
            <a:r>
              <a:rPr lang="en-US" sz="1800" dirty="0"/>
              <a:t>‘02. ISCED LEVEL 1 – PRIMARY’</a:t>
            </a:r>
            <a:r>
              <a:rPr lang="en-US" alt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We also separated the ‘don’t know’ and ‘missing’ answers into the appropriate categories. </a:t>
            </a:r>
          </a:p>
          <a:p>
            <a:pPr marL="0" indent="0" algn="just" eaLnBrk="1" hangingPunct="1">
              <a:spcBef>
                <a:spcPts val="300"/>
              </a:spcBef>
              <a:spcAft>
                <a:spcPts val="300"/>
              </a:spcAft>
              <a:buNone/>
              <a:defRPr/>
            </a:pPr>
            <a:r>
              <a:rPr lang="en-US" altLang="en-US" sz="1800" b="1" dirty="0">
                <a:solidFill>
                  <a:srgbClr val="3399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gen D2003 = 96 if G1 == 2</a:t>
            </a:r>
          </a:p>
          <a:p>
            <a:pPr marL="0" indent="0" algn="just" eaLnBrk="1" hangingPunct="1">
              <a:spcBef>
                <a:spcPts val="300"/>
              </a:spcBef>
              <a:spcAft>
                <a:spcPts val="300"/>
              </a:spcAft>
              <a:buNone/>
              <a:defRPr/>
            </a:pPr>
            <a:r>
              <a:rPr lang="en-US" altLang="en-US" sz="1800" b="1" dirty="0">
                <a:solidFill>
                  <a:srgbClr val="3399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recode D2003 .= 2 if G1 == 3</a:t>
            </a:r>
          </a:p>
          <a:p>
            <a:pPr marL="0" indent="0" algn="just" eaLnBrk="1" hangingPunct="1">
              <a:spcBef>
                <a:spcPts val="300"/>
              </a:spcBef>
              <a:spcAft>
                <a:spcPts val="300"/>
              </a:spcAft>
              <a:buNone/>
              <a:defRPr/>
            </a:pPr>
            <a:r>
              <a:rPr lang="en-US" altLang="en-US" sz="1800" b="1" dirty="0">
                <a:solidFill>
                  <a:srgbClr val="3399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recode D2003 .=98 if G1 == 4</a:t>
            </a:r>
          </a:p>
          <a:p>
            <a:pPr marL="0" indent="0" algn="just" eaLnBrk="1" hangingPunct="1">
              <a:spcBef>
                <a:spcPts val="300"/>
              </a:spcBef>
              <a:spcAft>
                <a:spcPts val="300"/>
              </a:spcAft>
              <a:buNone/>
              <a:defRPr/>
            </a:pPr>
            <a:r>
              <a:rPr lang="en-US" altLang="en-US" sz="1800" b="1" dirty="0">
                <a:solidFill>
                  <a:srgbClr val="3399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recode D2003 .=99 if G1 == -1</a:t>
            </a:r>
          </a:p>
        </p:txBody>
      </p:sp>
    </p:spTree>
    <p:extLst>
      <p:ext uri="{BB962C8B-B14F-4D97-AF65-F5344CB8AC3E}">
        <p14:creationId xmlns:p14="http://schemas.microsoft.com/office/powerpoint/2010/main" val="6792953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/>
          <a:p>
            <a:pPr eaLnBrk="1" hangingPunct="1"/>
            <a:r>
              <a:rPr lang="en-GB" altLang="en-US" sz="2800" dirty="0">
                <a:solidFill>
                  <a:srgbClr val="98A6CD"/>
                </a:solidFill>
                <a:latin typeface="Arial" charset="0"/>
                <a:cs typeface="Arial" charset="0"/>
              </a:rPr>
              <a:t>Why Application Isn’t Always Straightforward - Example V</a:t>
            </a:r>
            <a:endParaRPr lang="en-US" altLang="en-US" sz="2900" dirty="0">
              <a:solidFill>
                <a:srgbClr val="98A6CD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8412480" cy="4846320"/>
          </a:xfrm>
        </p:spPr>
        <p:txBody>
          <a:bodyPr anchor="t"/>
          <a:lstStyle/>
          <a:p>
            <a:pPr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Third, we sorted people into the different ISCED levels by virtue of how many years they spent in school.</a:t>
            </a:r>
          </a:p>
          <a:p>
            <a:pPr marL="857250" lvl="2" indent="0" algn="just" ea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en-US" sz="1800" b="1" dirty="0">
                <a:solidFill>
                  <a:srgbClr val="3399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gen D2003s = 96 if years &lt; 4</a:t>
            </a:r>
          </a:p>
          <a:p>
            <a:pPr marL="857250" lvl="2" indent="0" algn="just" ea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en-US" sz="1800" b="1" dirty="0">
                <a:solidFill>
                  <a:srgbClr val="3399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recode D2003s .= 1 if years &lt;= 7</a:t>
            </a:r>
          </a:p>
          <a:p>
            <a:pPr marL="857250" lvl="2" indent="0" algn="just" ea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en-US" sz="1800" b="1" dirty="0">
                <a:solidFill>
                  <a:srgbClr val="3399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recode D2003s .= 2 if years &lt;= 9</a:t>
            </a:r>
          </a:p>
          <a:p>
            <a:pPr marL="857250" lvl="2" indent="0" algn="just" ea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en-US" sz="1800" b="1" dirty="0">
                <a:solidFill>
                  <a:srgbClr val="3399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recode D2003s .= 3 if years &lt;= 13</a:t>
            </a:r>
          </a:p>
          <a:p>
            <a:pPr marL="857250" lvl="2" indent="0" algn="just" ea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en-US" sz="1800" b="1" dirty="0">
                <a:solidFill>
                  <a:srgbClr val="3399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recode D2003s .= 4 if years &lt;= 15</a:t>
            </a:r>
          </a:p>
          <a:p>
            <a:pPr marL="857250" lvl="2" indent="0" algn="just" ea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en-US" sz="1800" b="1" dirty="0">
                <a:solidFill>
                  <a:srgbClr val="3399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recode D2003s .= 5 if years &lt;= 15</a:t>
            </a:r>
          </a:p>
          <a:p>
            <a:pPr marL="857250" lvl="2" indent="0" algn="just" ea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en-US" sz="1800" b="1" dirty="0">
                <a:solidFill>
                  <a:srgbClr val="3399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recode D2003s .= 6 if years &lt;= 22</a:t>
            </a:r>
          </a:p>
          <a:p>
            <a:pPr marL="857250" lvl="2" indent="0" algn="just" ea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en-US" sz="1800" b="1" dirty="0">
                <a:solidFill>
                  <a:srgbClr val="3399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recode D2003s .= 7 if years &gt; 22</a:t>
            </a:r>
          </a:p>
          <a:p>
            <a:pPr marL="40005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Fourth, we took into account the information about years of tertiary studies.</a:t>
            </a:r>
          </a:p>
          <a:p>
            <a:pPr marL="857250" lvl="2" indent="0" algn="just" ea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en-US" sz="1800" b="1" dirty="0">
                <a:solidFill>
                  <a:srgbClr val="3399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replace D2003s = 5 if G2 == 0</a:t>
            </a:r>
          </a:p>
          <a:p>
            <a:pPr marL="857250" lvl="2" indent="0" algn="just" ea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en-US" sz="1800" b="1" dirty="0">
                <a:solidFill>
                  <a:srgbClr val="3399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replace D2003s = 6 if G2 &gt; 0 &amp; G2 &lt;= 2</a:t>
            </a:r>
          </a:p>
          <a:p>
            <a:pPr marL="857250" lvl="2" indent="0" algn="just" ea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en-US" sz="1800" b="1" dirty="0">
                <a:solidFill>
                  <a:srgbClr val="3399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replace D2003s = 7 if G2 &gt; 2</a:t>
            </a:r>
          </a:p>
        </p:txBody>
      </p:sp>
    </p:spTree>
    <p:extLst>
      <p:ext uri="{BB962C8B-B14F-4D97-AF65-F5344CB8AC3E}">
        <p14:creationId xmlns:p14="http://schemas.microsoft.com/office/powerpoint/2010/main" val="30631738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/>
          <a:p>
            <a:pPr eaLnBrk="1" hangingPunct="1"/>
            <a:r>
              <a:rPr lang="en-GB" altLang="en-US" sz="2800" dirty="0">
                <a:solidFill>
                  <a:srgbClr val="98A6CD"/>
                </a:solidFill>
                <a:latin typeface="Arial" charset="0"/>
                <a:cs typeface="Arial" charset="0"/>
              </a:rPr>
              <a:t>Why Application Isn’t Always Straightforward – Example </a:t>
            </a:r>
            <a:r>
              <a:rPr lang="en-GB" altLang="en-US" sz="2900" dirty="0">
                <a:solidFill>
                  <a:srgbClr val="98A6CD"/>
                </a:solidFill>
                <a:latin typeface="Arial" charset="0"/>
                <a:cs typeface="Arial" charset="0"/>
              </a:rPr>
              <a:t>VI</a:t>
            </a:r>
            <a:endParaRPr lang="en-US" altLang="en-US" sz="2900" dirty="0">
              <a:solidFill>
                <a:srgbClr val="98A6CD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8412480" cy="4846320"/>
          </a:xfrm>
        </p:spPr>
        <p:txBody>
          <a:bodyPr anchor="t"/>
          <a:lstStyle/>
          <a:p>
            <a:pPr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Finally, we took into account the qualifications obtained by respondents.</a:t>
            </a:r>
          </a:p>
          <a:p>
            <a:pPr marL="800100" lvl="2" indent="0" algn="just" ea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en-US" sz="1800" b="1" dirty="0">
                <a:solidFill>
                  <a:srgbClr val="3399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replace D2003s = 7 if G3==6 | G3==7 | G3==3</a:t>
            </a:r>
          </a:p>
          <a:p>
            <a:pPr marL="800100" lvl="2" indent="0" algn="just" ea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en-US" sz="1800" b="1" dirty="0">
                <a:solidFill>
                  <a:srgbClr val="3399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replace D2003s = 8 if G3==4 | G3==5</a:t>
            </a:r>
          </a:p>
          <a:p>
            <a:pPr marL="800100" lvl="2" indent="0" algn="just" ea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en-US" sz="1800" b="1" dirty="0">
                <a:solidFill>
                  <a:srgbClr val="33993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replace D2003s = 9 if G3==2</a:t>
            </a:r>
          </a:p>
          <a:p>
            <a:pPr algn="just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final distribution of education among respondents is: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3352800"/>
            <a:ext cx="4249959" cy="2987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9893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3" y="152400"/>
            <a:ext cx="8458201" cy="762000"/>
          </a:xfrm>
        </p:spPr>
        <p:txBody>
          <a:bodyPr/>
          <a:lstStyle/>
          <a:p>
            <a:r>
              <a:rPr lang="en-US" altLang="en-US" dirty="0">
                <a:solidFill>
                  <a:srgbClr val="98A6CD"/>
                </a:solidFill>
                <a:latin typeface="Arial" charset="0"/>
                <a:cs typeface="Arial" charset="0"/>
              </a:rPr>
              <a:t>CSES Philosophy of Documentation I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81003" y="1143000"/>
            <a:ext cx="8458201" cy="5029200"/>
          </a:xfrm>
        </p:spPr>
        <p:txBody>
          <a:bodyPr/>
          <a:lstStyle/>
          <a:p>
            <a:pPr marL="0" indent="0" algn="just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en-US" b="1" dirty="0">
                <a:solidFill>
                  <a:srgbClr val="F38025"/>
                </a:solidFill>
                <a:latin typeface="Arial" charset="0"/>
                <a:cs typeface="Arial" charset="0"/>
                <a:sym typeface="Wingdings" pitchFamily="2" charset="2"/>
              </a:rPr>
              <a:t> Thorough </a:t>
            </a:r>
            <a:r>
              <a:rPr lang="en-US" altLang="en-US" b="1" dirty="0" smtClean="0">
                <a:solidFill>
                  <a:srgbClr val="F38025"/>
                </a:solidFill>
                <a:latin typeface="Arial" charset="0"/>
                <a:cs typeface="Arial" charset="0"/>
                <a:sym typeface="Wingdings" pitchFamily="2" charset="2"/>
              </a:rPr>
              <a:t>documentation </a:t>
            </a:r>
            <a:r>
              <a:rPr lang="en-US" altLang="en-US" b="1" dirty="0">
                <a:solidFill>
                  <a:srgbClr val="F38025"/>
                </a:solidFill>
                <a:latin typeface="Arial" charset="0"/>
                <a:cs typeface="Arial" charset="0"/>
                <a:sym typeface="Wingdings" pitchFamily="2" charset="2"/>
              </a:rPr>
              <a:t>is key!</a:t>
            </a:r>
            <a:endParaRPr lang="en-US" altLang="en-US" b="1" dirty="0">
              <a:solidFill>
                <a:srgbClr val="F38025"/>
              </a:solidFill>
              <a:latin typeface="Arial" charset="0"/>
              <a:cs typeface="Arial" charset="0"/>
            </a:endParaRPr>
          </a:p>
          <a:p>
            <a:pPr algn="just" eaLnBrk="1" hangingPunct="1">
              <a:lnSpc>
                <a:spcPct val="125000"/>
              </a:lnSpc>
              <a:spcBef>
                <a:spcPct val="0"/>
              </a:spcBef>
            </a:pPr>
            <a:r>
              <a:rPr lang="en-US" altLang="en-US" b="1" dirty="0">
                <a:latin typeface="Arial" charset="0"/>
                <a:cs typeface="Arial" charset="0"/>
              </a:rPr>
              <a:t>The imperfections of a study should not be hidden, but highlighted</a:t>
            </a:r>
            <a:r>
              <a:rPr lang="en-US" altLang="en-US" dirty="0">
                <a:latin typeface="Arial" charset="0"/>
                <a:cs typeface="Arial" charset="0"/>
              </a:rPr>
              <a:t>:</a:t>
            </a:r>
          </a:p>
          <a:p>
            <a:pPr lvl="1" algn="just" eaLnBrk="1" hangingPunct="1">
              <a:lnSpc>
                <a:spcPct val="125000"/>
              </a:lnSpc>
              <a:spcBef>
                <a:spcPct val="0"/>
              </a:spcBef>
              <a:buFont typeface="Courier New" pitchFamily="49" charset="0"/>
              <a:buChar char="o"/>
            </a:pPr>
            <a:r>
              <a:rPr lang="en-US" altLang="en-US" sz="2400" dirty="0">
                <a:latin typeface="Arial" charset="0"/>
                <a:cs typeface="Arial" charset="0"/>
              </a:rPr>
              <a:t>Improves the quality of resulting analyses</a:t>
            </a:r>
          </a:p>
          <a:p>
            <a:pPr lvl="1" algn="just" eaLnBrk="1" hangingPunct="1">
              <a:lnSpc>
                <a:spcPct val="125000"/>
              </a:lnSpc>
              <a:spcBef>
                <a:spcPct val="0"/>
              </a:spcBef>
              <a:buFont typeface="Courier New" pitchFamily="49" charset="0"/>
              <a:buChar char="o"/>
            </a:pPr>
            <a:r>
              <a:rPr lang="en-US" altLang="en-US" sz="2400" dirty="0">
                <a:latin typeface="Arial" charset="0"/>
                <a:cs typeface="Arial" charset="0"/>
              </a:rPr>
              <a:t>Allows proper comparisons using the data</a:t>
            </a:r>
          </a:p>
          <a:p>
            <a:pPr lvl="1" algn="just" eaLnBrk="1" hangingPunct="1">
              <a:lnSpc>
                <a:spcPct val="125000"/>
              </a:lnSpc>
              <a:spcBef>
                <a:spcPct val="0"/>
              </a:spcBef>
              <a:buFont typeface="Arial" charset="0"/>
              <a:buNone/>
            </a:pPr>
            <a:endParaRPr lang="en-US" altLang="en-US" sz="600" dirty="0">
              <a:latin typeface="Arial" charset="0"/>
              <a:cs typeface="Arial" charset="0"/>
            </a:endParaRPr>
          </a:p>
          <a:p>
            <a:pPr algn="just" eaLnBrk="1" hangingPunct="1">
              <a:lnSpc>
                <a:spcPct val="125000"/>
              </a:lnSpc>
              <a:spcBef>
                <a:spcPct val="0"/>
              </a:spcBef>
            </a:pPr>
            <a:endParaRPr lang="en-US" altLang="en-US" sz="1400" dirty="0">
              <a:latin typeface="Arial" charset="0"/>
              <a:cs typeface="Arial" charset="0"/>
            </a:endParaRPr>
          </a:p>
          <a:p>
            <a:pPr algn="just" eaLnBrk="1" hangingPunct="1">
              <a:lnSpc>
                <a:spcPct val="125000"/>
              </a:lnSpc>
              <a:spcBef>
                <a:spcPct val="0"/>
              </a:spcBef>
            </a:pPr>
            <a:r>
              <a:rPr lang="en-US" altLang="en-US" dirty="0">
                <a:latin typeface="Arial" charset="0"/>
                <a:cs typeface="Arial" charset="0"/>
              </a:rPr>
              <a:t>Codebook notes anything we know of that has a possible impact on quality, comparability, or analytical outcomes </a:t>
            </a:r>
            <a:r>
              <a:rPr lang="en-US" altLang="en-US" dirty="0">
                <a:latin typeface="Arial" charset="0"/>
                <a:cs typeface="Arial" charset="0"/>
                <a:sym typeface="Wingdings" pitchFamily="2" charset="2"/>
              </a:rPr>
              <a:t> large codebooks</a:t>
            </a:r>
            <a:endParaRPr lang="en-US" altLang="en-US" dirty="0">
              <a:latin typeface="Arial" charset="0"/>
              <a:cs typeface="Arial" charset="0"/>
            </a:endParaRPr>
          </a:p>
          <a:p>
            <a:pPr algn="just">
              <a:lnSpc>
                <a:spcPct val="114000"/>
              </a:lnSpc>
              <a:spcBef>
                <a:spcPct val="0"/>
              </a:spcBef>
              <a:buFontTx/>
              <a:buNone/>
            </a:pPr>
            <a:endParaRPr lang="en-US" altLang="en-US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D:\Temp\Temporäre Internetdateien\Content.Word\Unbenannt.png">
            <a:extLst>
              <a:ext uri="{FF2B5EF4-FFF2-40B4-BE49-F238E27FC236}">
                <a16:creationId xmlns="" xmlns:a16="http://schemas.microsoft.com/office/drawing/2014/main" id="{A855CE13-D4DD-A242-9E25-D21A605D6F72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399" y="1371600"/>
            <a:ext cx="5806069" cy="4457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0"/>
            <a:ext cx="580606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X:\schwarhh\CSES\Teaching CSES\D2028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710414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10658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3" y="152400"/>
            <a:ext cx="8458201" cy="762000"/>
          </a:xfrm>
        </p:spPr>
        <p:txBody>
          <a:bodyPr/>
          <a:lstStyle/>
          <a:p>
            <a:r>
              <a:rPr lang="en-US" altLang="en-US" dirty="0">
                <a:solidFill>
                  <a:srgbClr val="98A6CD"/>
                </a:solidFill>
                <a:latin typeface="Arial" charset="0"/>
                <a:cs typeface="Arial" charset="0"/>
              </a:rPr>
              <a:t>CSES Philosophy of Documentation II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81003" y="1219200"/>
            <a:ext cx="8458201" cy="5105400"/>
          </a:xfrm>
        </p:spPr>
        <p:txBody>
          <a:bodyPr/>
          <a:lstStyle/>
          <a:p>
            <a:pPr algn="just" eaLnBrk="1" hangingPunct="1">
              <a:lnSpc>
                <a:spcPct val="125000"/>
              </a:lnSpc>
              <a:spcBef>
                <a:spcPct val="0"/>
              </a:spcBef>
            </a:pPr>
            <a:r>
              <a:rPr lang="en-US" altLang="en-US" sz="3000" b="1" dirty="0">
                <a:solidFill>
                  <a:srgbClr val="F38025"/>
                </a:solidFill>
                <a:latin typeface="Arial" charset="0"/>
                <a:cs typeface="Arial" charset="0"/>
              </a:rPr>
              <a:t>More is better – let the practitioner(s) decide.</a:t>
            </a:r>
          </a:p>
          <a:p>
            <a:pPr algn="just" eaLnBrk="1" hangingPunct="1">
              <a:lnSpc>
                <a:spcPct val="125000"/>
              </a:lnSpc>
              <a:spcBef>
                <a:spcPct val="0"/>
              </a:spcBef>
            </a:pPr>
            <a:endParaRPr lang="en-US" altLang="en-US" sz="1800" dirty="0">
              <a:latin typeface="Arial" charset="0"/>
              <a:cs typeface="Arial" charset="0"/>
            </a:endParaRPr>
          </a:p>
          <a:p>
            <a:pPr algn="just" eaLnBrk="1" hangingPunct="1">
              <a:lnSpc>
                <a:spcPct val="125000"/>
              </a:lnSpc>
              <a:spcBef>
                <a:spcPct val="0"/>
              </a:spcBef>
            </a:pPr>
            <a:r>
              <a:rPr lang="en-US" altLang="en-US" dirty="0">
                <a:latin typeface="Arial" charset="0"/>
                <a:cs typeface="Arial" charset="0"/>
              </a:rPr>
              <a:t>Original collaborator documents are made available for public download:</a:t>
            </a:r>
          </a:p>
          <a:p>
            <a:pPr lvl="1" algn="just" eaLnBrk="1" hangingPunct="1">
              <a:lnSpc>
                <a:spcPct val="125000"/>
              </a:lnSpc>
              <a:spcBef>
                <a:spcPct val="0"/>
              </a:spcBef>
              <a:buFont typeface="Courier New" pitchFamily="49" charset="0"/>
              <a:buChar char="o"/>
            </a:pPr>
            <a:r>
              <a:rPr lang="en-US" altLang="en-US" sz="2400" dirty="0">
                <a:latin typeface="Arial" charset="0"/>
                <a:cs typeface="Arial" charset="0"/>
              </a:rPr>
              <a:t>Original language questionnaire</a:t>
            </a:r>
          </a:p>
          <a:p>
            <a:pPr lvl="1" algn="just" eaLnBrk="1" hangingPunct="1">
              <a:lnSpc>
                <a:spcPct val="125000"/>
              </a:lnSpc>
              <a:spcBef>
                <a:spcPct val="0"/>
              </a:spcBef>
              <a:buFont typeface="Courier New" pitchFamily="49" charset="0"/>
              <a:buChar char="o"/>
            </a:pPr>
            <a:r>
              <a:rPr lang="en-US" altLang="en-US" sz="2400" dirty="0">
                <a:latin typeface="Arial" charset="0"/>
                <a:cs typeface="Arial" charset="0"/>
              </a:rPr>
              <a:t>English language questionnaire translations</a:t>
            </a:r>
          </a:p>
          <a:p>
            <a:pPr lvl="1" algn="just" eaLnBrk="1" hangingPunct="1">
              <a:lnSpc>
                <a:spcPct val="125000"/>
              </a:lnSpc>
              <a:spcBef>
                <a:spcPct val="0"/>
              </a:spcBef>
              <a:buFont typeface="Courier New" pitchFamily="49" charset="0"/>
              <a:buChar char="o"/>
            </a:pPr>
            <a:r>
              <a:rPr lang="en-US" altLang="en-US" sz="2400" dirty="0">
                <a:latin typeface="Arial" charset="0"/>
                <a:cs typeface="Arial" charset="0"/>
              </a:rPr>
              <a:t>Macro report</a:t>
            </a:r>
          </a:p>
          <a:p>
            <a:pPr lvl="1" algn="just" eaLnBrk="1" hangingPunct="1">
              <a:lnSpc>
                <a:spcPct val="125000"/>
              </a:lnSpc>
              <a:spcBef>
                <a:spcPct val="0"/>
              </a:spcBef>
              <a:buFont typeface="Courier New" pitchFamily="49" charset="0"/>
              <a:buChar char="o"/>
            </a:pPr>
            <a:r>
              <a:rPr lang="en-US" altLang="en-US" sz="2400" dirty="0">
                <a:latin typeface="Arial" charset="0"/>
                <a:cs typeface="Arial" charset="0"/>
              </a:rPr>
              <a:t>Sample design and data collection (methodology) report</a:t>
            </a:r>
            <a:endParaRPr lang="en-US" altLang="en-US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el 1"/>
          <p:cNvSpPr>
            <a:spLocks noGrp="1"/>
          </p:cNvSpPr>
          <p:nvPr>
            <p:ph type="title"/>
          </p:nvPr>
        </p:nvSpPr>
        <p:spPr>
          <a:xfrm>
            <a:off x="457201" y="76201"/>
            <a:ext cx="8382000" cy="893763"/>
          </a:xfrm>
        </p:spPr>
        <p:txBody>
          <a:bodyPr/>
          <a:lstStyle/>
          <a:p>
            <a:r>
              <a:rPr lang="de-DE" altLang="de-DE" sz="4400" dirty="0">
                <a:solidFill>
                  <a:srgbClr val="98A6CD"/>
                </a:solidFill>
                <a:latin typeface="Arial" charset="0"/>
                <a:cs typeface="Arial" charset="0"/>
              </a:rPr>
              <a:t>The Rationale </a:t>
            </a:r>
            <a:r>
              <a:rPr lang="de-DE" altLang="de-DE" sz="4400" dirty="0" err="1">
                <a:solidFill>
                  <a:srgbClr val="98A6CD"/>
                </a:solidFill>
                <a:latin typeface="Arial" charset="0"/>
                <a:cs typeface="Arial" charset="0"/>
              </a:rPr>
              <a:t>for</a:t>
            </a:r>
            <a:r>
              <a:rPr lang="de-DE" altLang="de-DE" sz="4400" dirty="0">
                <a:solidFill>
                  <a:srgbClr val="98A6CD"/>
                </a:solidFill>
                <a:latin typeface="Arial" charset="0"/>
                <a:cs typeface="Arial" charset="0"/>
              </a:rPr>
              <a:t> </a:t>
            </a:r>
            <a:r>
              <a:rPr lang="de-DE" altLang="de-DE" sz="4400" dirty="0" err="1">
                <a:solidFill>
                  <a:srgbClr val="98A6CD"/>
                </a:solidFill>
                <a:latin typeface="Arial" charset="0"/>
                <a:cs typeface="Arial" charset="0"/>
              </a:rPr>
              <a:t>the</a:t>
            </a:r>
            <a:r>
              <a:rPr lang="de-DE" altLang="de-DE" sz="4400" dirty="0">
                <a:solidFill>
                  <a:srgbClr val="98A6CD"/>
                </a:solidFill>
                <a:latin typeface="Arial" charset="0"/>
                <a:cs typeface="Arial" charset="0"/>
              </a:rPr>
              <a:t> CSES…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1" y="1143000"/>
            <a:ext cx="8382000" cy="5029200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de-DE" sz="3000" b="1" i="1" dirty="0">
                <a:solidFill>
                  <a:srgbClr val="98A6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r>
              <a:rPr lang="de-DE" sz="3000" b="1" i="1" dirty="0" err="1">
                <a:solidFill>
                  <a:srgbClr val="98A6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</a:t>
            </a:r>
            <a:r>
              <a:rPr lang="de-DE" sz="3000" b="1" i="1" dirty="0">
                <a:solidFill>
                  <a:srgbClr val="98A6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3000" b="1" i="1" dirty="0" err="1">
                <a:solidFill>
                  <a:srgbClr val="98A6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electoral</a:t>
            </a:r>
            <a:r>
              <a:rPr lang="de-DE" sz="3000" b="1" i="1" dirty="0">
                <a:solidFill>
                  <a:srgbClr val="98A6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3000" b="1" i="1" dirty="0" err="1">
                <a:solidFill>
                  <a:srgbClr val="98A6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</a:t>
            </a:r>
            <a:r>
              <a:rPr lang="de-DE" sz="3000" b="1" i="1" dirty="0">
                <a:solidFill>
                  <a:srgbClr val="98A6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global.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defRPr/>
            </a:pPr>
            <a:endParaRPr lang="de-D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en-GB" altLang="en-US" sz="2700" b="1" dirty="0">
                <a:latin typeface="Arial" charset="0"/>
                <a:cs typeface="Arial" charset="0"/>
              </a:rPr>
              <a:t>There is wide variation across countries on…</a:t>
            </a:r>
          </a:p>
          <a:p>
            <a:pPr lvl="1" algn="just" eaLnBrk="1" hangingPunct="1">
              <a:lnSpc>
                <a:spcPct val="120000"/>
              </a:lnSpc>
              <a:spcBef>
                <a:spcPts val="0"/>
              </a:spcBef>
              <a:buFont typeface="Courier New" pitchFamily="49" charset="0"/>
              <a:buChar char="o"/>
              <a:defRPr/>
            </a:pPr>
            <a:r>
              <a:rPr lang="en-GB" altLang="en-US" sz="2000" dirty="0">
                <a:latin typeface="Arial" charset="0"/>
                <a:cs typeface="Arial" charset="0"/>
              </a:rPr>
              <a:t>Electoral rules</a:t>
            </a:r>
          </a:p>
          <a:p>
            <a:pPr lvl="1" algn="just" eaLnBrk="1" hangingPunct="1">
              <a:lnSpc>
                <a:spcPct val="120000"/>
              </a:lnSpc>
              <a:spcBef>
                <a:spcPts val="0"/>
              </a:spcBef>
              <a:buFont typeface="Courier New" pitchFamily="49" charset="0"/>
              <a:buChar char="o"/>
              <a:defRPr/>
            </a:pPr>
            <a:r>
              <a:rPr lang="en-GB" altLang="en-US" sz="2000" dirty="0">
                <a:latin typeface="Arial" charset="0"/>
                <a:cs typeface="Arial" charset="0"/>
              </a:rPr>
              <a:t>Systems of governance (Presidential/parliamentary/mixed)</a:t>
            </a:r>
          </a:p>
          <a:p>
            <a:pPr lvl="1" algn="just" eaLnBrk="1" hangingPunct="1">
              <a:lnSpc>
                <a:spcPct val="120000"/>
              </a:lnSpc>
              <a:spcBef>
                <a:spcPts val="0"/>
              </a:spcBef>
              <a:buFont typeface="Courier New" pitchFamily="49" charset="0"/>
              <a:buChar char="o"/>
              <a:defRPr/>
            </a:pPr>
            <a:r>
              <a:rPr lang="en-GB" altLang="en-US" sz="2000" dirty="0">
                <a:latin typeface="Arial" charset="0"/>
                <a:cs typeface="Arial" charset="0"/>
              </a:rPr>
              <a:t>Federalism vs. unitary governments</a:t>
            </a:r>
          </a:p>
          <a:p>
            <a:pPr lvl="1" algn="just" eaLnBrk="1" hangingPunct="1">
              <a:lnSpc>
                <a:spcPct val="120000"/>
              </a:lnSpc>
              <a:spcBef>
                <a:spcPts val="0"/>
              </a:spcBef>
              <a:buFont typeface="Courier New" pitchFamily="49" charset="0"/>
              <a:buChar char="o"/>
              <a:defRPr/>
            </a:pPr>
            <a:r>
              <a:rPr lang="en-GB" altLang="en-US" sz="2000" dirty="0">
                <a:latin typeface="Arial" charset="0"/>
                <a:cs typeface="Arial" charset="0"/>
              </a:rPr>
              <a:t>Lines of political conflict …and more</a:t>
            </a:r>
          </a:p>
          <a:p>
            <a:pPr algn="just" eaLnBrk="1" hangingPunct="1">
              <a:lnSpc>
                <a:spcPct val="120000"/>
              </a:lnSpc>
              <a:spcBef>
                <a:spcPts val="0"/>
              </a:spcBef>
              <a:buFont typeface="Courier New" pitchFamily="49" charset="0"/>
              <a:buChar char="o"/>
              <a:defRPr/>
            </a:pPr>
            <a:endParaRPr lang="en-GB" altLang="en-US" sz="2400" dirty="0">
              <a:latin typeface="Arial" charset="0"/>
              <a:cs typeface="Arial" charset="0"/>
            </a:endParaRPr>
          </a:p>
          <a:p>
            <a:pPr algn="just" eaLnBrk="1" hangingPunct="1">
              <a:lnSpc>
                <a:spcPct val="120000"/>
              </a:lnSpc>
              <a:spcBef>
                <a:spcPts val="0"/>
              </a:spcBef>
              <a:defRPr/>
            </a:pPr>
            <a:r>
              <a:rPr lang="en-GB" altLang="en-US" sz="3000" i="1" dirty="0">
                <a:solidFill>
                  <a:srgbClr val="F38025"/>
                </a:solidFill>
                <a:latin typeface="Arial" charset="0"/>
                <a:cs typeface="Arial" charset="0"/>
              </a:rPr>
              <a:t>How do these variations impact individual attitudes and behaviours, especially voting and turnout?</a:t>
            </a:r>
            <a:endParaRPr lang="en-IE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28602" y="2667000"/>
            <a:ext cx="8686800" cy="1905000"/>
          </a:xfrm>
        </p:spPr>
        <p:txBody>
          <a:bodyPr/>
          <a:lstStyle/>
          <a:p>
            <a:pPr marL="0" indent="0" eaLnBrk="1" hangingPunct="1">
              <a:lnSpc>
                <a:spcPct val="125000"/>
              </a:lnSpc>
              <a:spcBef>
                <a:spcPct val="0"/>
              </a:spcBef>
            </a:pPr>
            <a:r>
              <a:rPr lang="en-US" altLang="en-US" sz="4500" dirty="0">
                <a:solidFill>
                  <a:srgbClr val="98A6CD"/>
                </a:solidFill>
                <a:cs typeface="Arial" charset="0"/>
              </a:rPr>
              <a:t>Also Part of Harmonization – </a:t>
            </a:r>
          </a:p>
          <a:p>
            <a:pPr marL="0" indent="0" eaLnBrk="1" hangingPunct="1">
              <a:lnSpc>
                <a:spcPct val="125000"/>
              </a:lnSpc>
              <a:spcBef>
                <a:spcPct val="0"/>
              </a:spcBef>
            </a:pPr>
            <a:r>
              <a:rPr lang="en-US" altLang="en-US" sz="4500" dirty="0">
                <a:solidFill>
                  <a:srgbClr val="98A6CD"/>
                </a:solidFill>
                <a:cs typeface="Arial" charset="0"/>
              </a:rPr>
              <a:t>Data Quality Controls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28602" y="1752600"/>
            <a:ext cx="86868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ctr" rtl="0" eaLnBrk="0" fontAlgn="base" hangingPunct="0">
              <a:spcBef>
                <a:spcPct val="2000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en-US" altLang="en-US" sz="5500" kern="0" dirty="0">
                <a:solidFill>
                  <a:srgbClr val="F38025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6243855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Rectangle 2">
            <a:extLst>
              <a:ext uri="{FF2B5EF4-FFF2-40B4-BE49-F238E27FC236}">
                <a16:creationId xmlns="" xmlns:a16="http://schemas.microsoft.com/office/drawing/2014/main" id="{E5E1C23A-7D4D-834B-BCFB-8EDD9284571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400">
                <a:solidFill>
                  <a:srgbClr val="AAABD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Quality Controls I</a:t>
            </a:r>
          </a:p>
        </p:txBody>
      </p:sp>
      <p:sp>
        <p:nvSpPr>
          <p:cNvPr id="115714" name="Rectangle 3">
            <a:extLst>
              <a:ext uri="{FF2B5EF4-FFF2-40B4-BE49-F238E27FC236}">
                <a16:creationId xmlns="" xmlns:a16="http://schemas.microsoft.com/office/drawing/2014/main" id="{1A5D49B9-BEAD-0E44-9323-417923B1B26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381000" y="1219200"/>
            <a:ext cx="8534400" cy="5181600"/>
          </a:xfrm>
        </p:spPr>
        <p:txBody>
          <a:bodyPr/>
          <a:lstStyle/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en-US" altLang="en-US" sz="2300" dirty="0">
                <a:latin typeface="Arial" panose="020B0604020202020204" pitchFamily="34" charset="0"/>
                <a:cs typeface="Arial" panose="020B0604020202020204" pitchFamily="34" charset="0"/>
              </a:rPr>
              <a:t>Quality doesn’t end after with data collection guidelines. 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endParaRPr lang="en-US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en-US" altLang="en-US" sz="2300" dirty="0">
                <a:latin typeface="Arial" panose="020B0604020202020204" pitchFamily="34" charset="0"/>
                <a:cs typeface="Arial" panose="020B0604020202020204" pitchFamily="34" charset="0"/>
              </a:rPr>
              <a:t>Collaborators clean data to their national standard and then pass it on to the Secretariat, who reviews, cleans, and harmonizes the data to a cross-national standard. </a:t>
            </a:r>
          </a:p>
          <a:p>
            <a:pPr algn="just" eaLnBrk="1" hangingPunct="1">
              <a:lnSpc>
                <a:spcPct val="110000"/>
              </a:lnSpc>
              <a:spcBef>
                <a:spcPts val="0"/>
              </a:spcBef>
            </a:pPr>
            <a:endParaRPr lang="en-US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1" hangingPunct="1">
              <a:lnSpc>
                <a:spcPct val="110000"/>
              </a:lnSpc>
              <a:spcBef>
                <a:spcPts val="0"/>
              </a:spcBef>
            </a:pPr>
            <a:r>
              <a:rPr lang="en-US" altLang="en-US" sz="2300" dirty="0">
                <a:latin typeface="Arial" panose="020B0604020202020204" pitchFamily="34" charset="0"/>
                <a:cs typeface="Arial" panose="020B0604020202020204" pitchFamily="34" charset="0"/>
              </a:rPr>
              <a:t>Each election study is gone through meticulously by a data processing specialist (mean 30hrs per election study). </a:t>
            </a:r>
          </a:p>
          <a:p>
            <a:pPr algn="just" eaLnBrk="1" hangingPunct="1">
              <a:lnSpc>
                <a:spcPct val="110000"/>
              </a:lnSpc>
              <a:spcBef>
                <a:spcPts val="0"/>
              </a:spcBef>
            </a:pPr>
            <a:endParaRPr lang="en-US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1" hangingPunct="1">
              <a:lnSpc>
                <a:spcPct val="110000"/>
              </a:lnSpc>
              <a:spcBef>
                <a:spcPts val="0"/>
              </a:spcBef>
            </a:pPr>
            <a:r>
              <a:rPr lang="en-US" altLang="en-US" sz="2300" dirty="0">
                <a:latin typeface="Arial" panose="020B0604020202020204" pitchFamily="34" charset="0"/>
                <a:cs typeface="Arial" panose="020B0604020202020204" pitchFamily="34" charset="0"/>
              </a:rPr>
              <a:t>Secretariat usually asks 15-35 questions of each national collaborator prior to finalizing a single election study. </a:t>
            </a:r>
          </a:p>
          <a:p>
            <a:pPr algn="just" eaLnBrk="1" hangingPunct="1">
              <a:lnSpc>
                <a:spcPct val="110000"/>
              </a:lnSpc>
              <a:spcBef>
                <a:spcPts val="0"/>
              </a:spcBef>
            </a:pPr>
            <a:endParaRPr lang="en-US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1" hangingPunct="1">
              <a:lnSpc>
                <a:spcPct val="110000"/>
              </a:lnSpc>
              <a:spcBef>
                <a:spcPts val="0"/>
              </a:spcBef>
            </a:pPr>
            <a:r>
              <a:rPr lang="en-US" altLang="en-US" sz="2300" dirty="0">
                <a:latin typeface="Arial" panose="020B0604020202020204" pitchFamily="34" charset="0"/>
                <a:cs typeface="Arial" panose="020B0604020202020204" pitchFamily="34" charset="0"/>
              </a:rPr>
              <a:t>Processed election study returned to collaborator for a last review as a final check on data quality and documentation. </a:t>
            </a:r>
          </a:p>
          <a:p>
            <a:pPr algn="just" eaLnBrk="1" hangingPunct="1">
              <a:lnSpc>
                <a:spcPct val="110000"/>
              </a:lnSpc>
              <a:spcBef>
                <a:spcPts val="0"/>
              </a:spcBef>
            </a:pPr>
            <a:endParaRPr lang="en-US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1" hangingPunct="1">
              <a:lnSpc>
                <a:spcPct val="110000"/>
              </a:lnSpc>
              <a:spcBef>
                <a:spcPts val="0"/>
              </a:spcBef>
            </a:pPr>
            <a:r>
              <a:rPr lang="en-US" altLang="en-US" sz="2300" dirty="0">
                <a:latin typeface="Arial" panose="020B0604020202020204" pitchFamily="34" charset="0"/>
                <a:cs typeface="Arial" panose="020B0604020202020204" pitchFamily="34" charset="0"/>
              </a:rPr>
              <a:t>Additional quality controls at the cross-national level. </a:t>
            </a:r>
          </a:p>
          <a:p>
            <a:pPr algn="just" eaLnBrk="1" hangingPunct="1">
              <a:lnSpc>
                <a:spcPct val="110000"/>
              </a:lnSpc>
              <a:spcBef>
                <a:spcPts val="0"/>
              </a:spcBef>
            </a:pPr>
            <a:endParaRPr lang="en-U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1" hangingPunct="1">
              <a:lnSpc>
                <a:spcPct val="110000"/>
              </a:lnSpc>
              <a:spcBef>
                <a:spcPts val="0"/>
              </a:spcBef>
            </a:pPr>
            <a:endParaRPr lang="en-U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 eaLnBrk="1" hangingPunct="1">
              <a:lnSpc>
                <a:spcPct val="110000"/>
              </a:lnSpc>
              <a:spcBef>
                <a:spcPts val="0"/>
              </a:spcBef>
            </a:pP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reviews and cleans it anew</a:t>
            </a:r>
          </a:p>
          <a:p>
            <a:pPr lvl="1" algn="just" eaLnBrk="1" hangingPunct="1">
              <a:lnSpc>
                <a:spcPct val="110000"/>
              </a:lnSpc>
              <a:spcBef>
                <a:spcPts val="0"/>
              </a:spcBef>
            </a:pP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reconciles against other data sources</a:t>
            </a:r>
          </a:p>
          <a:p>
            <a:pPr lvl="1" algn="just" eaLnBrk="1" hangingPunct="1">
              <a:lnSpc>
                <a:spcPct val="110000"/>
              </a:lnSpc>
              <a:spcBef>
                <a:spcPts val="0"/>
              </a:spcBef>
            </a:pP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does cross-national comparisons</a:t>
            </a:r>
          </a:p>
          <a:p>
            <a:pPr lvl="1" algn="just" eaLnBrk="1" hangingPunct="1">
              <a:lnSpc>
                <a:spcPct val="110000"/>
              </a:lnSpc>
              <a:spcBef>
                <a:spcPts val="0"/>
              </a:spcBef>
            </a:pP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replicates known analytical models</a:t>
            </a:r>
          </a:p>
          <a:p>
            <a:pPr lvl="1" algn="just" eaLnBrk="1" hangingPunct="1">
              <a:lnSpc>
                <a:spcPct val="110000"/>
              </a:lnSpc>
              <a:spcBef>
                <a:spcPts val="0"/>
              </a:spcBef>
            </a:pP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monitors uses of data and acts on issues reported by users</a:t>
            </a:r>
          </a:p>
          <a:p>
            <a:pPr algn="just" eaLnBrk="1" hangingPunct="1">
              <a:lnSpc>
                <a:spcPct val="110000"/>
              </a:lnSpc>
              <a:spcBef>
                <a:spcPts val="0"/>
              </a:spcBef>
            </a:pPr>
            <a:endParaRPr lang="en-U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1" hangingPunct="1">
              <a:lnSpc>
                <a:spcPct val="110000"/>
              </a:lnSpc>
              <a:spcBef>
                <a:spcPts val="0"/>
              </a:spcBef>
            </a:pPr>
            <a:endParaRPr lang="en-U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1" hangingPunct="1">
              <a:lnSpc>
                <a:spcPct val="110000"/>
              </a:lnSpc>
              <a:spcBef>
                <a:spcPts val="0"/>
              </a:spcBef>
            </a:pPr>
            <a:endParaRPr lang="en-U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0000"/>
              </a:lnSpc>
              <a:spcBef>
                <a:spcPts val="0"/>
              </a:spcBef>
              <a:buFontTx/>
              <a:buNone/>
            </a:pPr>
            <a:endParaRPr lang="en-U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0000"/>
              </a:lnSpc>
              <a:spcBef>
                <a:spcPts val="0"/>
              </a:spcBef>
              <a:buFontTx/>
              <a:buNone/>
            </a:pPr>
            <a:endParaRPr lang="en-U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7379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5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5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57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57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57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57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57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57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57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57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57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57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Rectangle 2">
            <a:extLst>
              <a:ext uri="{FF2B5EF4-FFF2-40B4-BE49-F238E27FC236}">
                <a16:creationId xmlns="" xmlns:a16="http://schemas.microsoft.com/office/drawing/2014/main" id="{E5E1C23A-7D4D-834B-BCFB-8EDD9284571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400">
                <a:solidFill>
                  <a:srgbClr val="AAABD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Quality Controls II</a:t>
            </a:r>
          </a:p>
        </p:txBody>
      </p:sp>
      <p:sp>
        <p:nvSpPr>
          <p:cNvPr id="115714" name="Rectangle 3">
            <a:extLst>
              <a:ext uri="{FF2B5EF4-FFF2-40B4-BE49-F238E27FC236}">
                <a16:creationId xmlns="" xmlns:a16="http://schemas.microsoft.com/office/drawing/2014/main" id="{1A5D49B9-BEAD-0E44-9323-417923B1B26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381000" y="1219200"/>
            <a:ext cx="8534400" cy="5181600"/>
          </a:xfrm>
        </p:spPr>
        <p:txBody>
          <a:bodyPr/>
          <a:lstStyle/>
          <a:p>
            <a:pPr>
              <a:lnSpc>
                <a:spcPct val="114000"/>
              </a:lnSpc>
              <a:spcBef>
                <a:spcPts val="0"/>
              </a:spcBef>
            </a:pPr>
            <a:r>
              <a:rPr lang="en-US" altLang="en-US" sz="2600" dirty="0">
                <a:latin typeface="Arial" panose="020B0604020202020204" pitchFamily="34" charset="0"/>
                <a:cs typeface="Arial" panose="020B0604020202020204" pitchFamily="34" charset="0"/>
              </a:rPr>
              <a:t>Cross-National Checks: conducted </a:t>
            </a:r>
            <a:r>
              <a:rPr lang="en-US" alt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by CSES Secretariat. </a:t>
            </a:r>
            <a:r>
              <a:rPr lang="en-US" altLang="en-US" sz="2600" dirty="0">
                <a:latin typeface="Arial" panose="020B0604020202020204" pitchFamily="34" charset="0"/>
                <a:cs typeface="Arial" panose="020B0604020202020204" pitchFamily="34" charset="0"/>
              </a:rPr>
              <a:t>Takes about 20-30hrs. </a:t>
            </a:r>
          </a:p>
          <a:p>
            <a:pPr algn="just">
              <a:lnSpc>
                <a:spcPct val="114000"/>
              </a:lnSpc>
              <a:spcBef>
                <a:spcPts val="0"/>
              </a:spcBef>
            </a:pPr>
            <a:endParaRPr lang="en-US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4000"/>
              </a:lnSpc>
              <a:spcBef>
                <a:spcPts val="0"/>
              </a:spcBef>
            </a:pPr>
            <a:r>
              <a:rPr lang="en-US" altLang="en-US" sz="2600" dirty="0">
                <a:latin typeface="Arial" panose="020B0604020202020204" pitchFamily="34" charset="0"/>
                <a:cs typeface="Arial" panose="020B0604020202020204" pitchFamily="34" charset="0"/>
              </a:rPr>
              <a:t>Duplicates Check: </a:t>
            </a:r>
          </a:p>
          <a:p>
            <a:pPr indent="0" algn="just">
              <a:lnSpc>
                <a:spcPct val="114000"/>
              </a:lnSpc>
              <a:spcBef>
                <a:spcPts val="0"/>
              </a:spcBef>
              <a:buNone/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Classification of respondents with corresponding answers to all </a:t>
            </a:r>
            <a:r>
              <a:rPr lang="en-US" alt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questions. </a:t>
            </a: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4000"/>
              </a:lnSpc>
              <a:spcBef>
                <a:spcPts val="0"/>
              </a:spcBef>
            </a:pPr>
            <a:endParaRPr lang="en-US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4000"/>
              </a:lnSpc>
              <a:spcBef>
                <a:spcPts val="0"/>
              </a:spcBef>
            </a:pPr>
            <a:r>
              <a:rPr lang="en-US" altLang="en-US" sz="2600" dirty="0">
                <a:latin typeface="Arial" panose="020B0604020202020204" pitchFamily="34" charset="0"/>
                <a:cs typeface="Arial" panose="020B0604020202020204" pitchFamily="34" charset="0"/>
              </a:rPr>
              <a:t>Inconsistency Checks: </a:t>
            </a:r>
          </a:p>
          <a:p>
            <a:pPr marL="685800" algn="just">
              <a:lnSpc>
                <a:spcPct val="114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Identifies sets of variables which are inconsistent, or could be perceived as inconsistent (e.g., strange skip pattern, incompatible answers to related questions). </a:t>
            </a:r>
          </a:p>
          <a:p>
            <a:pPr marL="685800" algn="just">
              <a:lnSpc>
                <a:spcPct val="114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CSES convention is not to change data. Instead, inconsistencies are noted in the CSES codebook, allowing  users to make the final determination. </a:t>
            </a:r>
          </a:p>
          <a:p>
            <a:pPr algn="just">
              <a:lnSpc>
                <a:spcPct val="114000"/>
              </a:lnSpc>
              <a:spcBef>
                <a:spcPts val="0"/>
              </a:spcBef>
            </a:pPr>
            <a:r>
              <a:rPr lang="en-US" alt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en-U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4000"/>
              </a:lnSpc>
              <a:spcBef>
                <a:spcPts val="0"/>
              </a:spcBef>
              <a:buFontTx/>
              <a:buNone/>
            </a:pPr>
            <a:endParaRPr lang="en-U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9954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5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5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57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57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57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57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57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57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57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57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57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57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Rectangle 2">
            <a:extLst>
              <a:ext uri="{FF2B5EF4-FFF2-40B4-BE49-F238E27FC236}">
                <a16:creationId xmlns="" xmlns:a16="http://schemas.microsoft.com/office/drawing/2014/main" id="{E5E1C23A-7D4D-834B-BCFB-8EDD9284571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400">
                <a:solidFill>
                  <a:srgbClr val="AAABD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Quality Controls III</a:t>
            </a:r>
          </a:p>
        </p:txBody>
      </p:sp>
      <p:sp>
        <p:nvSpPr>
          <p:cNvPr id="115714" name="Rectangle 3">
            <a:extLst>
              <a:ext uri="{FF2B5EF4-FFF2-40B4-BE49-F238E27FC236}">
                <a16:creationId xmlns="" xmlns:a16="http://schemas.microsoft.com/office/drawing/2014/main" id="{1A5D49B9-BEAD-0E44-9323-417923B1B26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381000" y="1219200"/>
            <a:ext cx="8534400" cy="5181600"/>
          </a:xfrm>
        </p:spPr>
        <p:txBody>
          <a:bodyPr/>
          <a:lstStyle/>
          <a:p>
            <a:pPr algn="just">
              <a:lnSpc>
                <a:spcPct val="114000"/>
              </a:lnSpc>
              <a:spcBef>
                <a:spcPts val="0"/>
              </a:spcBef>
            </a:pPr>
            <a:r>
              <a:rPr lang="en-US" altLang="en-US" sz="2600">
                <a:latin typeface="Arial" panose="020B0604020202020204" pitchFamily="34" charset="0"/>
                <a:cs typeface="Arial" panose="020B0604020202020204" pitchFamily="34" charset="0"/>
              </a:rPr>
              <a:t>Irregular code checks: </a:t>
            </a:r>
          </a:p>
          <a:p>
            <a:pPr indent="0" algn="just">
              <a:lnSpc>
                <a:spcPct val="114000"/>
              </a:lnSpc>
              <a:spcBef>
                <a:spcPts val="0"/>
              </a:spcBef>
              <a:buNone/>
            </a:pPr>
            <a:r>
              <a:rPr lang="en-US" altLang="en-US" sz="2000">
                <a:latin typeface="Arial" panose="020B0604020202020204" pitchFamily="34" charset="0"/>
                <a:cs typeface="Arial" panose="020B0604020202020204" pitchFamily="34" charset="0"/>
              </a:rPr>
              <a:t>Sometimes these irregular codes are legitimate in the sense that they may be accounted for by a polity deviation on a particular variable.</a:t>
            </a:r>
          </a:p>
          <a:p>
            <a:pPr algn="just">
              <a:lnSpc>
                <a:spcPct val="114000"/>
              </a:lnSpc>
              <a:spcBef>
                <a:spcPts val="0"/>
              </a:spcBef>
            </a:pPr>
            <a:endParaRPr lang="en-US" altLang="en-US" sz="1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4000"/>
              </a:lnSpc>
              <a:spcBef>
                <a:spcPts val="0"/>
              </a:spcBef>
            </a:pPr>
            <a:r>
              <a:rPr lang="en-US" altLang="en-US" sz="2600">
                <a:latin typeface="Arial" panose="020B0604020202020204" pitchFamily="34" charset="0"/>
                <a:cs typeface="Arial" panose="020B0604020202020204" pitchFamily="34" charset="0"/>
              </a:rPr>
              <a:t>Variable and value label checks. </a:t>
            </a:r>
            <a:endParaRPr lang="en-US" altLang="en-US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4000"/>
              </a:lnSpc>
              <a:spcBef>
                <a:spcPts val="0"/>
              </a:spcBef>
            </a:pPr>
            <a:endParaRPr lang="en-US" altLang="en-US" sz="1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4000"/>
              </a:lnSpc>
              <a:spcBef>
                <a:spcPts val="0"/>
              </a:spcBef>
            </a:pPr>
            <a:r>
              <a:rPr lang="en-US" altLang="en-US" sz="2400">
                <a:latin typeface="Arial" panose="020B0604020202020204" pitchFamily="34" charset="0"/>
                <a:cs typeface="Arial" panose="020B0604020202020204" pitchFamily="34" charset="0"/>
              </a:rPr>
              <a:t>Theoretical Checks: </a:t>
            </a:r>
          </a:p>
          <a:p>
            <a:pPr marL="582613" indent="-239713" algn="just">
              <a:lnSpc>
                <a:spcPct val="114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en-US" sz="2200">
                <a:latin typeface="Arial" panose="020B0604020202020204" pitchFamily="34" charset="0"/>
                <a:cs typeface="Arial" panose="020B0604020202020204" pitchFamily="34" charset="0"/>
              </a:rPr>
              <a:t>Explore theoretically expected relationships between variables (e.g., correlation between Political Efficacy and Satisfaction with Democracy; turnout and age; religiosity and religious service attendance). </a:t>
            </a:r>
          </a:p>
          <a:p>
            <a:pPr marL="582613" indent="-239713" algn="just">
              <a:lnSpc>
                <a:spcPct val="114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en-US" sz="2200">
                <a:latin typeface="Arial" panose="020B0604020202020204" pitchFamily="34" charset="0"/>
                <a:cs typeface="Arial" panose="020B0604020202020204" pitchFamily="34" charset="0"/>
              </a:rPr>
              <a:t>Examine distributions, correlations, and undertake regression analysis. </a:t>
            </a:r>
          </a:p>
          <a:p>
            <a:pPr marL="582613" indent="-239713" algn="just">
              <a:lnSpc>
                <a:spcPct val="114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altLang="en-US" sz="2200">
                <a:latin typeface="Arial" panose="020B0604020202020204" pitchFamily="34" charset="0"/>
                <a:cs typeface="Arial" panose="020B0604020202020204" pitchFamily="34" charset="0"/>
              </a:rPr>
              <a:t>Relatively unique to CSES to our knowledge. </a:t>
            </a:r>
          </a:p>
        </p:txBody>
      </p:sp>
    </p:spTree>
    <p:extLst>
      <p:ext uri="{BB962C8B-B14F-4D97-AF65-F5344CB8AC3E}">
        <p14:creationId xmlns:p14="http://schemas.microsoft.com/office/powerpoint/2010/main" val="40877770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5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5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57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57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57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57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57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57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57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57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57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57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57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57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28602" y="2667000"/>
            <a:ext cx="8686800" cy="1905000"/>
          </a:xfrm>
        </p:spPr>
        <p:txBody>
          <a:bodyPr/>
          <a:lstStyle/>
          <a:p>
            <a:pPr marL="0" indent="0" eaLnBrk="1" hangingPunct="1">
              <a:lnSpc>
                <a:spcPct val="125000"/>
              </a:lnSpc>
              <a:spcBef>
                <a:spcPct val="0"/>
              </a:spcBef>
            </a:pPr>
            <a:r>
              <a:rPr lang="en-US" altLang="en-US" sz="4500" dirty="0">
                <a:solidFill>
                  <a:srgbClr val="98A6CD"/>
                </a:solidFill>
                <a:cs typeface="Arial" charset="0"/>
              </a:rPr>
              <a:t>Key Takeaway Points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28602" y="1752600"/>
            <a:ext cx="86868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ctr" rtl="0" eaLnBrk="0" fontAlgn="base" hangingPunct="0">
              <a:spcBef>
                <a:spcPct val="2000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en-US" altLang="en-US" sz="5500" kern="0" dirty="0">
                <a:solidFill>
                  <a:srgbClr val="F38025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3832413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3" y="152400"/>
            <a:ext cx="8458201" cy="762000"/>
          </a:xfrm>
        </p:spPr>
        <p:txBody>
          <a:bodyPr/>
          <a:lstStyle/>
          <a:p>
            <a:r>
              <a:rPr lang="en-US" altLang="en-US" dirty="0">
                <a:solidFill>
                  <a:srgbClr val="98A6CD"/>
                </a:solidFill>
                <a:latin typeface="Arial" charset="0"/>
                <a:cs typeface="Arial" charset="0"/>
              </a:rPr>
              <a:t>Key Takeaway Points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81003" y="1219200"/>
            <a:ext cx="8458201" cy="5105400"/>
          </a:xfrm>
        </p:spPr>
        <p:txBody>
          <a:bodyPr/>
          <a:lstStyle/>
          <a:p>
            <a:pPr algn="just" eaLnBrk="1" hangingPunct="1">
              <a:spcBef>
                <a:spcPct val="0"/>
              </a:spcBef>
              <a:spcAft>
                <a:spcPts val="1000"/>
              </a:spcAft>
            </a:pPr>
            <a:r>
              <a:rPr lang="en-US" altLang="en-US" sz="2400" dirty="0">
                <a:latin typeface="Arial" charset="0"/>
                <a:cs typeface="Arial" charset="0"/>
              </a:rPr>
              <a:t>Harmonization is about making data </a:t>
            </a:r>
            <a:r>
              <a:rPr lang="en-US" altLang="en-US" sz="2400" b="1" dirty="0">
                <a:latin typeface="Arial" charset="0"/>
                <a:cs typeface="Arial" charset="0"/>
              </a:rPr>
              <a:t>comparable</a:t>
            </a:r>
          </a:p>
          <a:p>
            <a:pPr algn="just" eaLnBrk="1" hangingPunct="1">
              <a:spcBef>
                <a:spcPct val="0"/>
              </a:spcBef>
              <a:spcAft>
                <a:spcPts val="1000"/>
              </a:spcAft>
            </a:pPr>
            <a:r>
              <a:rPr lang="en-US" altLang="en-US" sz="2400" dirty="0">
                <a:latin typeface="Arial" charset="0"/>
                <a:cs typeface="Arial" charset="0"/>
              </a:rPr>
              <a:t>Harmonization strategies vary according to time point and study design and are not always straightforward to apply</a:t>
            </a:r>
          </a:p>
          <a:p>
            <a:pPr algn="just" eaLnBrk="1" hangingPunct="1">
              <a:spcBef>
                <a:spcPct val="0"/>
              </a:spcBef>
              <a:spcAft>
                <a:spcPts val="1000"/>
              </a:spcAft>
            </a:pPr>
            <a:r>
              <a:rPr lang="en-US" altLang="en-US" sz="2400" dirty="0">
                <a:latin typeface="Arial" charset="0"/>
                <a:cs typeface="Arial" charset="0"/>
              </a:rPr>
              <a:t>Harmonization matters throughout the complete survey lifecycle and comprises more than designing / harmonizing questionnaire items – </a:t>
            </a:r>
            <a:r>
              <a:rPr lang="en-US" altLang="en-US" sz="2400" b="1" dirty="0">
                <a:latin typeface="Arial" charset="0"/>
                <a:cs typeface="Arial" charset="0"/>
              </a:rPr>
              <a:t>the earlier in the process you engage with it, the better</a:t>
            </a:r>
          </a:p>
          <a:p>
            <a:pPr algn="just" eaLnBrk="1" hangingPunct="1">
              <a:spcBef>
                <a:spcPct val="0"/>
              </a:spcBef>
              <a:spcAft>
                <a:spcPts val="1000"/>
              </a:spcAft>
            </a:pPr>
            <a:r>
              <a:rPr lang="en-US" altLang="en-US" sz="2400" dirty="0">
                <a:latin typeface="Arial" charset="0"/>
                <a:cs typeface="Arial" charset="0"/>
              </a:rPr>
              <a:t>In “3MC” Surveys, engage international experts already in study design phase to ensure cross-cultural applicability </a:t>
            </a:r>
          </a:p>
          <a:p>
            <a:pPr algn="just" eaLnBrk="1" hangingPunct="1">
              <a:spcBef>
                <a:spcPct val="0"/>
              </a:spcBef>
              <a:spcAft>
                <a:spcPts val="1000"/>
              </a:spcAft>
            </a:pPr>
            <a:r>
              <a:rPr lang="en-US" altLang="en-US" sz="2400" b="1" dirty="0">
                <a:latin typeface="Arial" charset="0"/>
                <a:cs typeface="Arial" charset="0"/>
              </a:rPr>
              <a:t>Thorough documentation of both the harmonization process &amp; data imperfections </a:t>
            </a:r>
            <a:r>
              <a:rPr lang="en-US" altLang="en-US" sz="2400" dirty="0">
                <a:latin typeface="Arial" charset="0"/>
                <a:cs typeface="Arial" charset="0"/>
              </a:rPr>
              <a:t>empowers other researchers to make best use of your data </a:t>
            </a:r>
          </a:p>
        </p:txBody>
      </p:sp>
    </p:spTree>
    <p:extLst>
      <p:ext uri="{BB962C8B-B14F-4D97-AF65-F5344CB8AC3E}">
        <p14:creationId xmlns:p14="http://schemas.microsoft.com/office/powerpoint/2010/main" val="9803798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400">
                <a:solidFill>
                  <a:srgbClr val="98A6CD"/>
                </a:solidFill>
                <a:latin typeface="Arial" charset="0"/>
                <a:cs typeface="Arial" charset="0"/>
              </a:rPr>
              <a:t>Data Availability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81003" y="1143000"/>
            <a:ext cx="8458201" cy="5181600"/>
          </a:xfrm>
        </p:spPr>
        <p:txBody>
          <a:bodyPr/>
          <a:lstStyle/>
          <a:p>
            <a:pPr algn="just"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20000"/>
              <a:buFont typeface="Arial" panose="020B0604020202020204" pitchFamily="34" charset="0"/>
              <a:buChar char="•"/>
              <a:defRPr/>
            </a:pPr>
            <a:r>
              <a:rPr lang="en-GB" altLang="en-US" sz="2600" dirty="0">
                <a:latin typeface="Arial" panose="020B0604020202020204" pitchFamily="34" charset="0"/>
                <a:cs typeface="Arial" panose="020B0604020202020204" pitchFamily="34" charset="0"/>
              </a:rPr>
              <a:t>Public access, </a:t>
            </a:r>
            <a:r>
              <a:rPr lang="en-GB" altLang="en-US" sz="2600" b="1" dirty="0">
                <a:solidFill>
                  <a:srgbClr val="98A6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free of charge</a:t>
            </a:r>
          </a:p>
          <a:p>
            <a:pPr algn="just"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20000"/>
              <a:buFont typeface="Arial" panose="020B0604020202020204" pitchFamily="34" charset="0"/>
              <a:buChar char="•"/>
              <a:defRPr/>
            </a:pPr>
            <a:endParaRPr lang="en-GB" altLang="en-US" sz="1400" b="1" dirty="0">
              <a:solidFill>
                <a:srgbClr val="98A6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20000"/>
              <a:buFont typeface="Arial" panose="020B0604020202020204" pitchFamily="34" charset="0"/>
              <a:buChar char="•"/>
              <a:defRPr/>
            </a:pPr>
            <a:r>
              <a:rPr lang="en-GB" altLang="en-US" sz="2600" dirty="0">
                <a:latin typeface="Arial" panose="020B0604020202020204" pitchFamily="34" charset="0"/>
                <a:cs typeface="Arial" panose="020B0604020202020204" pitchFamily="34" charset="0"/>
              </a:rPr>
              <a:t>Download from CSES website: </a:t>
            </a:r>
            <a:r>
              <a:rPr lang="en-US" altLang="en-US" sz="2600" b="1" dirty="0">
                <a:solidFill>
                  <a:srgbClr val="F38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600" dirty="0">
                <a:solidFill>
                  <a:srgbClr val="F38025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www.cses.org</a:t>
            </a:r>
            <a:r>
              <a:rPr lang="en-US" altLang="en-US" sz="2600" b="1" dirty="0">
                <a:solidFill>
                  <a:srgbClr val="F38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600" dirty="0"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lang="en-US" altLang="en-US" sz="2600" b="1" dirty="0">
                <a:solidFill>
                  <a:srgbClr val="F38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u="sng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via the GESIS data catalogue</a:t>
            </a:r>
            <a:r>
              <a:rPr lang="en-US" sz="2600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20000"/>
              <a:buFont typeface="Arial" panose="020B0604020202020204" pitchFamily="34" charset="0"/>
              <a:buChar char="•"/>
              <a:defRPr/>
            </a:pPr>
            <a:endParaRPr lang="en-US" sz="1400" u="sng" dirty="0"/>
          </a:p>
          <a:p>
            <a:pPr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20000"/>
              <a:buFont typeface="Arial" panose="020B0604020202020204" pitchFamily="34" charset="0"/>
              <a:buChar char="•"/>
              <a:defRPr/>
            </a:pPr>
            <a:r>
              <a:rPr lang="en-US" altLang="en-US" sz="2600" dirty="0">
                <a:latin typeface="Arial" panose="020B0604020202020204" pitchFamily="34" charset="0"/>
                <a:cs typeface="Arial" panose="020B0604020202020204" pitchFamily="34" charset="0"/>
              </a:rPr>
              <a:t>Archived at GESIS &amp; ICPSR</a:t>
            </a:r>
          </a:p>
          <a:p>
            <a:pPr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20000"/>
              <a:buFont typeface="Arial" panose="020B0604020202020204" pitchFamily="34" charset="0"/>
              <a:buChar char="•"/>
              <a:defRPr/>
            </a:pP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20000"/>
              <a:buFont typeface="Arial" panose="020B0604020202020204" pitchFamily="34" charset="0"/>
              <a:buChar char="•"/>
              <a:defRPr/>
            </a:pPr>
            <a:r>
              <a:rPr lang="en-US" altLang="en-US" sz="2600" dirty="0">
                <a:latin typeface="Arial" panose="020B0604020202020204" pitchFamily="34" charset="0"/>
                <a:cs typeface="Arial" panose="020B0604020202020204" pitchFamily="34" charset="0"/>
              </a:rPr>
              <a:t>Full release every five years but advance releases of data every year</a:t>
            </a:r>
          </a:p>
          <a:p>
            <a:pPr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20000"/>
              <a:buFont typeface="Arial" panose="020B0604020202020204" pitchFamily="34" charset="0"/>
              <a:buChar char="•"/>
              <a:defRPr/>
            </a:pP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72876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hteck 1"/>
          <p:cNvSpPr>
            <a:spLocks noChangeArrowheads="1"/>
          </p:cNvSpPr>
          <p:nvPr/>
        </p:nvSpPr>
        <p:spPr bwMode="auto">
          <a:xfrm>
            <a:off x="381002" y="1905000"/>
            <a:ext cx="8470900" cy="430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endParaRPr lang="en-US" altLang="en-US" sz="2000" dirty="0">
              <a:cs typeface="Arial" charset="0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en-US" altLang="en-US" sz="3600" dirty="0">
                <a:cs typeface="Arial" charset="0"/>
              </a:rPr>
              <a:t>To learn more about CSES, or to download data:</a:t>
            </a:r>
          </a:p>
          <a:p>
            <a:pPr algn="ctr" eaLnBrk="1" hangingPunct="1">
              <a:lnSpc>
                <a:spcPct val="120000"/>
              </a:lnSpc>
            </a:pPr>
            <a:r>
              <a:rPr lang="en-US" altLang="en-US" sz="4000" i="1" dirty="0">
                <a:solidFill>
                  <a:srgbClr val="F38025"/>
                </a:solidFill>
                <a:cs typeface="Arial" charset="0"/>
                <a:hlinkClick r:id="rId3"/>
              </a:rPr>
              <a:t>www.cses.org</a:t>
            </a:r>
            <a:endParaRPr lang="en-US" altLang="en-US" sz="4000" i="1" dirty="0">
              <a:solidFill>
                <a:srgbClr val="F38025"/>
              </a:solidFill>
              <a:cs typeface="Arial" charset="0"/>
            </a:endParaRPr>
          </a:p>
          <a:p>
            <a:pPr algn="ctr" eaLnBrk="1" hangingPunct="1">
              <a:lnSpc>
                <a:spcPct val="120000"/>
              </a:lnSpc>
            </a:pPr>
            <a:endParaRPr lang="en-US" altLang="en-US" sz="2000" dirty="0">
              <a:cs typeface="Arial" charset="0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en-US" altLang="en-US" sz="3600" dirty="0">
                <a:cs typeface="Arial" charset="0"/>
              </a:rPr>
              <a:t>...or email your questions to:</a:t>
            </a:r>
          </a:p>
          <a:p>
            <a:pPr algn="ctr" eaLnBrk="1" hangingPunct="1">
              <a:lnSpc>
                <a:spcPct val="120000"/>
              </a:lnSpc>
            </a:pPr>
            <a:r>
              <a:rPr lang="en-US" altLang="en-US" sz="4000" i="1" dirty="0">
                <a:solidFill>
                  <a:srgbClr val="F38025"/>
                </a:solidFill>
                <a:cs typeface="Arial" charset="0"/>
                <a:hlinkClick r:id="rId4"/>
              </a:rPr>
              <a:t>cses@umich.edu</a:t>
            </a:r>
            <a:endParaRPr lang="en-US" altLang="en-US" sz="4000" i="1" dirty="0">
              <a:solidFill>
                <a:srgbClr val="F38025"/>
              </a:solidFill>
              <a:cs typeface="Arial" charset="0"/>
            </a:endParaRPr>
          </a:p>
        </p:txBody>
      </p:sp>
      <p:pic>
        <p:nvPicPr>
          <p:cNvPr id="76803" name="Grafik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523875"/>
            <a:ext cx="3322638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4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1" y="461963"/>
            <a:ext cx="13081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400" dirty="0">
                <a:solidFill>
                  <a:srgbClr val="98A6CD"/>
                </a:solidFill>
                <a:latin typeface="Arial" charset="0"/>
                <a:cs typeface="Arial" charset="0"/>
              </a:rPr>
              <a:t>References 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81003" y="1143000"/>
            <a:ext cx="8458201" cy="5181600"/>
          </a:xfrm>
        </p:spPr>
        <p:txBody>
          <a:bodyPr/>
          <a:lstStyle/>
          <a:p>
            <a:pPr marL="0" indent="0"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20000"/>
              <a:buNone/>
              <a:defRPr/>
            </a:pP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20000"/>
              <a:defRPr/>
            </a:pP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Ehling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Manfred. 2003. “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Harmonising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Data in Official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Statistics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. Development,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Procedures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Data Quality.“ In: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Jürgen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H. P. Hoffmeyer-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Zlotnik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/ Christof </a:t>
            </a:r>
            <a:r>
              <a:rPr lang="de-DE" sz="1400" dirty="0"/>
              <a:t>Wolf (Ed.). </a:t>
            </a:r>
            <a:r>
              <a:rPr lang="de-DE" sz="1400" i="1" dirty="0" err="1"/>
              <a:t>Advances</a:t>
            </a:r>
            <a:r>
              <a:rPr lang="de-DE" sz="1400" i="1" dirty="0"/>
              <a:t> in Cross-National </a:t>
            </a:r>
            <a:r>
              <a:rPr lang="de-DE" sz="1400" i="1" dirty="0" err="1"/>
              <a:t>Comparison</a:t>
            </a:r>
            <a:r>
              <a:rPr lang="de-DE" sz="1400" i="1" dirty="0"/>
              <a:t>. A European Working Book </a:t>
            </a:r>
            <a:r>
              <a:rPr lang="de-DE" sz="1400" i="1" dirty="0" err="1"/>
              <a:t>for</a:t>
            </a:r>
            <a:r>
              <a:rPr lang="de-DE" sz="1400" i="1" dirty="0"/>
              <a:t> </a:t>
            </a:r>
            <a:r>
              <a:rPr lang="de-DE" sz="1400" i="1" dirty="0" err="1"/>
              <a:t>Demographic</a:t>
            </a:r>
            <a:r>
              <a:rPr lang="de-DE" sz="1400" i="1" dirty="0"/>
              <a:t> </a:t>
            </a:r>
            <a:r>
              <a:rPr lang="de-DE" sz="1400" i="1" dirty="0" err="1"/>
              <a:t>and</a:t>
            </a:r>
            <a:r>
              <a:rPr lang="de-DE" sz="1400" i="1" dirty="0"/>
              <a:t> </a:t>
            </a:r>
            <a:r>
              <a:rPr lang="de-DE" sz="1400" i="1" dirty="0" err="1"/>
              <a:t>Socio-Economic</a:t>
            </a:r>
            <a:r>
              <a:rPr lang="de-DE" sz="1400" i="1" dirty="0"/>
              <a:t> Variables. </a:t>
            </a:r>
            <a:r>
              <a:rPr lang="de-DE" sz="1400" dirty="0"/>
              <a:t>New York: Springer Science + Business Media: 17 – 32. </a:t>
            </a:r>
          </a:p>
          <a:p>
            <a:pPr eaLnBrk="1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20000"/>
              <a:defRPr/>
            </a:pP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Granda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Peter/Christof Wolf/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Reto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Hadorn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2010. “Harmonizing Survey Data”. In: Janet A. Harkness/Michael Braun/Brad Edwards/Timothy P. Johnson/Lars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Lyberg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/Peter Ph. Mohler/Beth-Ellen Pennell/Tom W. Smith (Ed.). </a:t>
            </a:r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Survey Methods in Multinational, Multiregional, and Multicultural Contexts.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Hoboken: Wiley: 315-332.</a:t>
            </a:r>
          </a:p>
          <a:p>
            <a:pPr eaLnBrk="1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20000"/>
              <a:defRPr/>
            </a:pP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Granda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Peter/Emily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Blasczyk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2016. Data Harmonization. In: </a:t>
            </a:r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Cross-Cultural Survey Guidelines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: 617 – 635. (Online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Ressource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https://ccsg.isr.umich.edu/index.php/chapters/data-harmonization-chapter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; Last accessed: November 26, 2019)</a:t>
            </a:r>
            <a:endParaRPr lang="de-DE" sz="1400" dirty="0"/>
          </a:p>
          <a:p>
            <a:pPr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20000"/>
              <a:buFont typeface="Arial" panose="020B0604020202020204" pitchFamily="34" charset="0"/>
              <a:buChar char="•"/>
              <a:defRPr/>
            </a:pP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Hobolt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, Sara/Eva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Anduiza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/Ali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Carkoglu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/Georg Lutz/Nicolas Sauger. 2016. </a:t>
            </a:r>
            <a:r>
              <a:rPr lang="de-DE" sz="1400" i="1" dirty="0">
                <a:latin typeface="Arial" panose="020B0604020202020204" pitchFamily="34" charset="0"/>
                <a:cs typeface="Arial" panose="020B0604020202020204" pitchFamily="34" charset="0"/>
              </a:rPr>
              <a:t>CSES </a:t>
            </a:r>
            <a:r>
              <a:rPr lang="de-DE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Planning</a:t>
            </a:r>
            <a:r>
              <a:rPr lang="de-DE" sz="14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Committee</a:t>
            </a:r>
            <a:r>
              <a:rPr lang="de-DE" sz="1400" i="1" dirty="0">
                <a:latin typeface="Arial" panose="020B0604020202020204" pitchFamily="34" charset="0"/>
                <a:cs typeface="Arial" panose="020B0604020202020204" pitchFamily="34" charset="0"/>
              </a:rPr>
              <a:t> Module 5 Final Report. CSES Module 5: Democracy </a:t>
            </a:r>
            <a:r>
              <a:rPr lang="de-DE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Divided</a:t>
            </a:r>
            <a:r>
              <a:rPr lang="de-DE" sz="1400" i="1" dirty="0">
                <a:latin typeface="Arial" panose="020B0604020202020204" pitchFamily="34" charset="0"/>
                <a:cs typeface="Arial" panose="020B0604020202020204" pitchFamily="34" charset="0"/>
              </a:rPr>
              <a:t>? People, </a:t>
            </a:r>
            <a:r>
              <a:rPr lang="de-DE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Politicians</a:t>
            </a:r>
            <a:r>
              <a:rPr lang="de-DE" sz="1400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de-DE" sz="14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sz="1400" i="1" dirty="0">
                <a:latin typeface="Arial" panose="020B0604020202020204" pitchFamily="34" charset="0"/>
                <a:cs typeface="Arial" panose="020B0604020202020204" pitchFamily="34" charset="0"/>
              </a:rPr>
              <a:t> Politics </a:t>
            </a:r>
            <a:r>
              <a:rPr lang="de-DE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sz="14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Populism</a:t>
            </a:r>
            <a:r>
              <a:rPr lang="de-DE" sz="1400" i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(Online Ressource: 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https://cses.org/wp-content/uploads/2019/03/CSES5_ContentSubcommittee_FinalReport.pdf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; Last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accessed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: November 22, 2019)</a:t>
            </a:r>
          </a:p>
          <a:p>
            <a:pPr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20000"/>
              <a:buFont typeface="Arial" panose="020B0604020202020204" pitchFamily="34" charset="0"/>
              <a:buChar char="•"/>
              <a:defRPr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20000"/>
              <a:buFont typeface="Arial" panose="020B0604020202020204" pitchFamily="34" charset="0"/>
              <a:buChar char="•"/>
              <a:defRPr/>
            </a:pP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7" name="Picture 1" descr="page2image3574099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469300" cy="704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48199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400" dirty="0">
                <a:solidFill>
                  <a:srgbClr val="98A6CD"/>
                </a:solidFill>
                <a:latin typeface="Arial" charset="0"/>
                <a:cs typeface="Arial" charset="0"/>
              </a:rPr>
              <a:t>References 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81003" y="1143000"/>
            <a:ext cx="8458201" cy="5181600"/>
          </a:xfrm>
        </p:spPr>
        <p:txBody>
          <a:bodyPr/>
          <a:lstStyle/>
          <a:p>
            <a:pPr marL="0" indent="0"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20000"/>
              <a:buNone/>
              <a:defRPr/>
            </a:pP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20000"/>
              <a:buFont typeface="Arial" panose="020B0604020202020204" pitchFamily="34" charset="0"/>
              <a:buChar char="•"/>
              <a:defRPr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20000"/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Howell, David A. 2010. “Enhancing Quality and Comparability in the Comparative Study of Electoral Systems (CSES).” In: Janet A. Harkness/Michael Braun/Brad Edwards/Timothy P. Johnson/Lars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Lyberg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/Peter Ph. Mohler/Beth-Ellen Pennell/Tom W. Smith (Ed.). </a:t>
            </a:r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Survey Methods in Multinational, Multiregional, and Multicultural Contexts.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Hoboken: Wiley: 525-534. </a:t>
            </a:r>
          </a:p>
          <a:p>
            <a:pPr marL="0" indent="0"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20000"/>
              <a:buNone/>
              <a:defRPr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20000"/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Wolf, Christof/Silke L. Schneider/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Dorothée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Behr/Dominique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Joye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2016. “Harmonizing Survey Questions Between Cultures and Over Time.” In: Christof Wolf/Dominique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Joye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/Tom W. Smith/Yang-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chih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Fu (Ed.). </a:t>
            </a:r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The SAGE Handbook of Survey Methodology.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SAGE: 502-524.</a:t>
            </a:r>
          </a:p>
          <a:p>
            <a:pPr marL="0" indent="0"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20000"/>
              <a:buNone/>
              <a:defRPr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20000"/>
              <a:buFont typeface="Arial" panose="020B0604020202020204" pitchFamily="34" charset="0"/>
              <a:buChar char="•"/>
              <a:defRPr/>
            </a:pPr>
            <a:endParaRPr lang="de-DE" sz="1400" dirty="0"/>
          </a:p>
          <a:p>
            <a:pPr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20000"/>
              <a:buFont typeface="Arial" panose="020B0604020202020204" pitchFamily="34" charset="0"/>
              <a:buChar char="•"/>
              <a:defRPr/>
            </a:pP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94977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400" dirty="0">
                <a:solidFill>
                  <a:srgbClr val="98A6CD"/>
                </a:solidFill>
                <a:latin typeface="Arial" charset="0"/>
                <a:cs typeface="Arial" charset="0"/>
              </a:rPr>
              <a:t>The CSES Project in Brief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3" y="1219200"/>
            <a:ext cx="8458201" cy="5029200"/>
          </a:xfrm>
        </p:spPr>
        <p:txBody>
          <a:bodyPr/>
          <a:lstStyle/>
          <a:p>
            <a:pPr algn="just" eaLnBrk="1" hangingPunct="1">
              <a:lnSpc>
                <a:spcPct val="120000"/>
              </a:lnSpc>
              <a:spcBef>
                <a:spcPct val="0"/>
              </a:spcBef>
              <a:buSzPct val="120000"/>
            </a:pPr>
            <a:endParaRPr lang="en-US" altLang="en-US" sz="1200" dirty="0">
              <a:latin typeface="Arial" charset="0"/>
              <a:cs typeface="Arial" charset="0"/>
            </a:endParaRP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SzPct val="120000"/>
            </a:pPr>
            <a:r>
              <a:rPr lang="en-US" altLang="en-US" sz="2600" dirty="0">
                <a:latin typeface="Arial" charset="0"/>
                <a:cs typeface="Arial" charset="0"/>
              </a:rPr>
              <a:t>A CSES Module is a 10-15 minute questionnaire with a specific substantive theme that asks the same questions in different countries.</a:t>
            </a: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SzPct val="120000"/>
            </a:pPr>
            <a:r>
              <a:rPr lang="en-US" altLang="en-US" sz="2600" dirty="0">
                <a:latin typeface="Arial" panose="020B0604020202020204" pitchFamily="34" charset="0"/>
                <a:cs typeface="Arial" panose="020B0604020202020204" pitchFamily="34" charset="0"/>
              </a:rPr>
              <a:t>The CSES Module is included in high quality national post-election surveys around the world.</a:t>
            </a:r>
            <a:endParaRPr lang="en-US" altLang="en-US" sz="2600" dirty="0">
              <a:latin typeface="Arial" charset="0"/>
              <a:cs typeface="Arial" charset="0"/>
            </a:endParaRP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SzPct val="120000"/>
              <a:buFontTx/>
              <a:buNone/>
            </a:pPr>
            <a:endParaRPr lang="en-US" altLang="en-US" sz="1400" dirty="0">
              <a:latin typeface="Arial" charset="0"/>
              <a:cs typeface="Arial" charset="0"/>
            </a:endParaRP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SzPct val="120000"/>
            </a:pPr>
            <a:r>
              <a:rPr lang="en-US" altLang="en-US" sz="2600" dirty="0">
                <a:latin typeface="Arial" charset="0"/>
                <a:cs typeface="Arial" charset="0"/>
              </a:rPr>
              <a:t>The data from all countries are merged into a single dataset along with administrative, demographic, district, and macro variables.</a:t>
            </a:r>
            <a:endParaRPr lang="en-US" altLang="en-US" sz="1600" dirty="0">
              <a:latin typeface="Arial" charset="0"/>
              <a:cs typeface="Arial" charset="0"/>
            </a:endParaRP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SzPct val="120000"/>
            </a:pPr>
            <a:r>
              <a:rPr lang="en-US" altLang="en-US" sz="2600" dirty="0">
                <a:latin typeface="Arial" charset="0"/>
                <a:cs typeface="Arial" charset="0"/>
              </a:rPr>
              <a:t>A new theme &amp; questionnaire every 5 years</a:t>
            </a: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SzPct val="120000"/>
            </a:pPr>
            <a:endParaRPr lang="en-US" altLang="en-US" sz="2600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hteck 1"/>
          <p:cNvSpPr>
            <a:spLocks noChangeArrowheads="1"/>
          </p:cNvSpPr>
          <p:nvPr/>
        </p:nvSpPr>
        <p:spPr bwMode="auto">
          <a:xfrm>
            <a:off x="381002" y="1905000"/>
            <a:ext cx="8470900" cy="2643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20000"/>
              </a:lnSpc>
            </a:pPr>
            <a:endParaRPr lang="en-US" altLang="en-US" sz="2000" dirty="0">
              <a:cs typeface="Arial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en-US" sz="2000" dirty="0">
                <a:cs typeface="Arial" charset="0"/>
              </a:rPr>
              <a:t>This presentation is property of the CSES Secretariat. It should be cited as follows: </a:t>
            </a:r>
          </a:p>
          <a:p>
            <a:pPr eaLnBrk="1" hangingPunct="1">
              <a:lnSpc>
                <a:spcPct val="120000"/>
              </a:lnSpc>
            </a:pPr>
            <a:endParaRPr lang="en-US" altLang="en-US" sz="2000" dirty="0">
              <a:cs typeface="Arial" charset="0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en-US" sz="2000" dirty="0">
                <a:cs typeface="Arial" charset="0"/>
              </a:rPr>
              <a:t>CSES (2019). Harmonization in Practice: The Comparative Study of Electoral Systems. Presentation at CESSDA Training Days, 28 November 2019. </a:t>
            </a:r>
          </a:p>
        </p:txBody>
      </p:sp>
      <p:pic>
        <p:nvPicPr>
          <p:cNvPr id="76803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523875"/>
            <a:ext cx="3322638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4" name="Grafi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1" y="461963"/>
            <a:ext cx="13081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6935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400" dirty="0">
                <a:solidFill>
                  <a:srgbClr val="98A6CD"/>
                </a:solidFill>
                <a:latin typeface="Arial" charset="0"/>
                <a:cs typeface="Arial" charset="0"/>
              </a:rPr>
              <a:t>Common questions/variables available in all CSES releases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143000"/>
            <a:ext cx="8458201" cy="5105400"/>
          </a:xfrm>
        </p:spPr>
        <p:txBody>
          <a:bodyPr/>
          <a:lstStyle/>
          <a:p>
            <a:pPr marL="357188" lvl="1" indent="-342900" algn="just">
              <a:lnSpc>
                <a:spcPct val="130000"/>
              </a:lnSpc>
              <a:spcBef>
                <a:spcPts val="0"/>
              </a:spcBef>
              <a:buSzPct val="120000"/>
              <a:buFont typeface="Arial"/>
              <a:buChar char="•"/>
              <a:tabLst>
                <a:tab pos="688975" algn="l"/>
              </a:tabLst>
            </a:pPr>
            <a:r>
              <a:rPr lang="en-US" altLang="en-US" sz="2600" dirty="0">
                <a:latin typeface="Arial" panose="020B0604020202020204" pitchFamily="34" charset="0"/>
                <a:cs typeface="Arial" panose="020B0604020202020204" pitchFamily="34" charset="0"/>
              </a:rPr>
              <a:t>Voter turnout (current and past election)</a:t>
            </a:r>
          </a:p>
          <a:p>
            <a:pPr marL="357188" lvl="1" indent="-342900" algn="just">
              <a:lnSpc>
                <a:spcPct val="130000"/>
              </a:lnSpc>
              <a:spcBef>
                <a:spcPts val="0"/>
              </a:spcBef>
              <a:buSzPct val="120000"/>
              <a:buFont typeface="Arial"/>
              <a:buChar char="•"/>
              <a:tabLst>
                <a:tab pos="688975" algn="l"/>
              </a:tabLst>
            </a:pPr>
            <a:endParaRPr lang="en-US" altLang="en-US"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7188" lvl="1" indent="-342900" algn="just">
              <a:lnSpc>
                <a:spcPct val="130000"/>
              </a:lnSpc>
              <a:spcBef>
                <a:spcPts val="0"/>
              </a:spcBef>
              <a:buSzPct val="120000"/>
              <a:buFont typeface="Arial"/>
              <a:buChar char="•"/>
              <a:tabLst>
                <a:tab pos="688975" algn="l"/>
              </a:tabLst>
            </a:pPr>
            <a:r>
              <a:rPr lang="en-US" altLang="en-US" sz="2600" dirty="0">
                <a:latin typeface="Arial" panose="020B0604020202020204" pitchFamily="34" charset="0"/>
                <a:cs typeface="Arial" panose="020B0604020202020204" pitchFamily="34" charset="0"/>
              </a:rPr>
              <a:t>Vote choice</a:t>
            </a:r>
          </a:p>
          <a:p>
            <a:pPr marL="357188" lvl="1" indent="-342900" algn="just">
              <a:lnSpc>
                <a:spcPct val="130000"/>
              </a:lnSpc>
              <a:spcBef>
                <a:spcPts val="0"/>
              </a:spcBef>
              <a:buSzPct val="120000"/>
              <a:buFont typeface="Arial"/>
              <a:buChar char="•"/>
              <a:tabLst>
                <a:tab pos="688975" algn="l"/>
              </a:tabLst>
            </a:pPr>
            <a:endParaRPr lang="en-US" altLang="en-US"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7188" lvl="1" indent="-342900" algn="just">
              <a:lnSpc>
                <a:spcPct val="130000"/>
              </a:lnSpc>
              <a:spcBef>
                <a:spcPts val="0"/>
              </a:spcBef>
              <a:buSzPct val="120000"/>
              <a:buFont typeface="Arial"/>
              <a:buChar char="•"/>
              <a:tabLst>
                <a:tab pos="688975" algn="l"/>
              </a:tabLst>
            </a:pPr>
            <a:r>
              <a:rPr lang="en-US" altLang="en-US" sz="2600" dirty="0">
                <a:latin typeface="Arial" panose="020B0604020202020204" pitchFamily="34" charset="0"/>
                <a:cs typeface="Arial" panose="020B0604020202020204" pitchFamily="34" charset="0"/>
              </a:rPr>
              <a:t>Satisfaction with democracy</a:t>
            </a:r>
          </a:p>
          <a:p>
            <a:pPr marL="357188" lvl="1" indent="-342900" algn="just">
              <a:lnSpc>
                <a:spcPct val="130000"/>
              </a:lnSpc>
              <a:spcBef>
                <a:spcPts val="0"/>
              </a:spcBef>
              <a:buSzPct val="120000"/>
              <a:buFont typeface="Arial"/>
              <a:buChar char="•"/>
              <a:tabLst>
                <a:tab pos="688975" algn="l"/>
              </a:tabLst>
            </a:pPr>
            <a:endParaRPr lang="en-GB" altLang="en-US"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7188" lvl="1" indent="-342900" algn="just">
              <a:lnSpc>
                <a:spcPct val="130000"/>
              </a:lnSpc>
              <a:spcBef>
                <a:spcPts val="0"/>
              </a:spcBef>
              <a:buSzPct val="120000"/>
              <a:buFont typeface="Arial"/>
              <a:buChar char="•"/>
              <a:tabLst>
                <a:tab pos="688975" algn="l"/>
              </a:tabLst>
            </a:pPr>
            <a:r>
              <a:rPr lang="en-GB" altLang="en-US" sz="2600" dirty="0">
                <a:latin typeface="Arial" panose="020B0604020202020204" pitchFamily="34" charset="0"/>
                <a:cs typeface="Arial" panose="020B0604020202020204" pitchFamily="34" charset="0"/>
              </a:rPr>
              <a:t>Political efficacy</a:t>
            </a:r>
          </a:p>
          <a:p>
            <a:pPr marL="357188" lvl="1" indent="-342900" algn="just">
              <a:lnSpc>
                <a:spcPct val="130000"/>
              </a:lnSpc>
              <a:spcBef>
                <a:spcPts val="0"/>
              </a:spcBef>
              <a:buSzPct val="120000"/>
              <a:buFont typeface="Arial"/>
              <a:buChar char="•"/>
              <a:tabLst>
                <a:tab pos="688975" algn="l"/>
              </a:tabLst>
            </a:pPr>
            <a:endParaRPr lang="en-GB" altLang="en-US"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7188" lvl="1" indent="-342900" algn="just">
              <a:lnSpc>
                <a:spcPct val="130000"/>
              </a:lnSpc>
              <a:spcBef>
                <a:spcPts val="0"/>
              </a:spcBef>
              <a:buSzPct val="120000"/>
              <a:buFont typeface="Arial"/>
              <a:buChar char="•"/>
              <a:tabLst>
                <a:tab pos="688975" algn="l"/>
              </a:tabLst>
            </a:pPr>
            <a:r>
              <a:rPr lang="en-GB" altLang="en-US" sz="2600" dirty="0">
                <a:latin typeface="Arial" panose="020B0604020202020204" pitchFamily="34" charset="0"/>
                <a:cs typeface="Arial" panose="020B0604020202020204" pitchFamily="34" charset="0"/>
              </a:rPr>
              <a:t>Party attachment</a:t>
            </a:r>
          </a:p>
          <a:p>
            <a:pPr marL="357188" lvl="1" indent="-342900" algn="just">
              <a:lnSpc>
                <a:spcPct val="130000"/>
              </a:lnSpc>
              <a:spcBef>
                <a:spcPts val="0"/>
              </a:spcBef>
              <a:buSzPct val="120000"/>
              <a:buFont typeface="Arial"/>
              <a:buChar char="•"/>
              <a:tabLst>
                <a:tab pos="688975" algn="l"/>
              </a:tabLst>
            </a:pPr>
            <a:endParaRPr lang="en-GB" altLang="en-US"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7188" lvl="1" indent="-342900" algn="just">
              <a:lnSpc>
                <a:spcPct val="130000"/>
              </a:lnSpc>
              <a:spcBef>
                <a:spcPts val="0"/>
              </a:spcBef>
              <a:buSzPct val="120000"/>
              <a:buFont typeface="Arial"/>
              <a:buChar char="•"/>
              <a:tabLst>
                <a:tab pos="688975" algn="l"/>
              </a:tabLst>
            </a:pPr>
            <a:r>
              <a:rPr lang="en-GB" altLang="en-US" sz="2600" dirty="0">
                <a:latin typeface="Arial" panose="020B0604020202020204" pitchFamily="34" charset="0"/>
                <a:cs typeface="Arial" panose="020B0604020202020204" pitchFamily="34" charset="0"/>
              </a:rPr>
              <a:t>Evaluations of parties (like-dislike scale)</a:t>
            </a:r>
          </a:p>
          <a:p>
            <a:pPr marL="357188" lvl="1" indent="-342900" algn="just">
              <a:lnSpc>
                <a:spcPct val="130000"/>
              </a:lnSpc>
              <a:spcBef>
                <a:spcPts val="0"/>
              </a:spcBef>
              <a:buSzPct val="120000"/>
              <a:buFont typeface="Arial"/>
              <a:buChar char="•"/>
              <a:tabLst>
                <a:tab pos="688975" algn="l"/>
              </a:tabLst>
            </a:pPr>
            <a:endParaRPr lang="en-GB" altLang="en-US"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7188" lvl="1" indent="-342900" algn="just">
              <a:lnSpc>
                <a:spcPct val="130000"/>
              </a:lnSpc>
              <a:spcBef>
                <a:spcPts val="0"/>
              </a:spcBef>
              <a:buSzPct val="120000"/>
              <a:buFont typeface="Arial"/>
              <a:buChar char="•"/>
              <a:tabLst>
                <a:tab pos="688975" algn="l"/>
              </a:tabLst>
            </a:pPr>
            <a:r>
              <a:rPr lang="en-GB" altLang="en-US" sz="2600" dirty="0">
                <a:latin typeface="Arial" panose="020B0604020202020204" pitchFamily="34" charset="0"/>
                <a:cs typeface="Arial" panose="020B0604020202020204" pitchFamily="34" charset="0"/>
              </a:rPr>
              <a:t>Ideological assessments of parties (left-right scale)</a:t>
            </a:r>
          </a:p>
          <a:p>
            <a:pPr marL="357188" lvl="1" indent="-342900" algn="just">
              <a:lnSpc>
                <a:spcPct val="130000"/>
              </a:lnSpc>
              <a:spcBef>
                <a:spcPts val="0"/>
              </a:spcBef>
              <a:buSzPct val="120000"/>
              <a:buFont typeface="Arial"/>
              <a:buChar char="•"/>
              <a:tabLst>
                <a:tab pos="688975" algn="l"/>
              </a:tabLst>
            </a:pPr>
            <a:endParaRPr lang="en-GB" altLang="en-US" sz="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7188" lvl="1" indent="-342900" algn="just">
              <a:lnSpc>
                <a:spcPct val="130000"/>
              </a:lnSpc>
              <a:spcBef>
                <a:spcPts val="0"/>
              </a:spcBef>
              <a:buSzPct val="120000"/>
              <a:buFont typeface="Arial"/>
              <a:buChar char="•"/>
              <a:tabLst>
                <a:tab pos="688975" algn="l"/>
              </a:tabLst>
            </a:pPr>
            <a:r>
              <a:rPr lang="en-GB" altLang="en-US" sz="2600" dirty="0">
                <a:latin typeface="Arial" panose="020B0604020202020204" pitchFamily="34" charset="0"/>
                <a:cs typeface="Arial" panose="020B0604020202020204" pitchFamily="34" charset="0"/>
              </a:rPr>
              <a:t>Demographics (e.g.: age, gender, education etc.)</a:t>
            </a:r>
            <a:endParaRPr lang="en-U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34496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300" dirty="0">
                <a:solidFill>
                  <a:srgbClr val="98A6CD"/>
                </a:solidFill>
                <a:latin typeface="Arial"/>
                <a:cs typeface="Arial"/>
              </a:rPr>
              <a:t>Currently - Module 5: 2016-2021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143000"/>
            <a:ext cx="8534399" cy="5181600"/>
          </a:xfrm>
        </p:spPr>
        <p:txBody>
          <a:bodyPr/>
          <a:lstStyle/>
          <a:p>
            <a:pPr marL="0" indent="0" eaLnBrk="1" hangingPunct="1">
              <a:lnSpc>
                <a:spcPct val="110000"/>
              </a:lnSpc>
              <a:spcBef>
                <a:spcPts val="0"/>
              </a:spcBef>
              <a:buNone/>
            </a:pPr>
            <a:r>
              <a:rPr lang="en-GB" altLang="en-US" dirty="0">
                <a:solidFill>
                  <a:srgbClr val="F3802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Theme: Democracy Divided? People, Politicians and the Politics of Populism</a:t>
            </a:r>
          </a:p>
          <a:p>
            <a:pPr marL="173038" lvl="1" indent="0" algn="just">
              <a:lnSpc>
                <a:spcPct val="110000"/>
              </a:lnSpc>
              <a:spcBef>
                <a:spcPts val="0"/>
              </a:spcBef>
              <a:buSzPct val="120000"/>
              <a:buNone/>
              <a:tabLst>
                <a:tab pos="688975" algn="l"/>
              </a:tabLst>
            </a:pPr>
            <a:endParaRPr lang="en-US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3038" lvl="1" indent="0" algn="just">
              <a:lnSpc>
                <a:spcPct val="110000"/>
              </a:lnSpc>
              <a:spcBef>
                <a:spcPts val="0"/>
              </a:spcBef>
              <a:buSzPct val="120000"/>
              <a:buNone/>
              <a:tabLst>
                <a:tab pos="688975" algn="l"/>
              </a:tabLst>
            </a:pP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="" xmlns:a16="http://schemas.microsoft.com/office/drawing/2014/main" id="{FBDAA411-F5FC-AC45-891D-55585ECF2E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2133600"/>
            <a:ext cx="6324600" cy="4089232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="" xmlns:a16="http://schemas.microsoft.com/office/drawing/2014/main" id="{C3C6748B-67C0-5949-B659-8E4EA00EA158}"/>
              </a:ext>
            </a:extLst>
          </p:cNvPr>
          <p:cNvSpPr/>
          <p:nvPr/>
        </p:nvSpPr>
        <p:spPr>
          <a:xfrm>
            <a:off x="6858000" y="5105400"/>
            <a:ext cx="152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i="1" dirty="0">
                <a:latin typeface="Arial" panose="020B0604020202020204" pitchFamily="34" charset="0"/>
                <a:cs typeface="Arial" panose="020B0604020202020204" pitchFamily="34" charset="0"/>
              </a:rPr>
              <a:t>CSES </a:t>
            </a:r>
            <a:r>
              <a:rPr lang="de-DE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Planning</a:t>
            </a:r>
            <a:r>
              <a:rPr lang="de-DE" sz="14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Committee</a:t>
            </a:r>
            <a:r>
              <a:rPr lang="de-DE" sz="1400" i="1" dirty="0">
                <a:latin typeface="Arial" panose="020B0604020202020204" pitchFamily="34" charset="0"/>
                <a:cs typeface="Arial" panose="020B0604020202020204" pitchFamily="34" charset="0"/>
              </a:rPr>
              <a:t> Module 5 Final Report, p. 6</a:t>
            </a:r>
          </a:p>
        </p:txBody>
      </p:sp>
    </p:spTree>
    <p:extLst>
      <p:ext uri="{BB962C8B-B14F-4D97-AF65-F5344CB8AC3E}">
        <p14:creationId xmlns:p14="http://schemas.microsoft.com/office/powerpoint/2010/main" val="11026413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300" dirty="0">
                <a:solidFill>
                  <a:srgbClr val="98A6CD"/>
                </a:solidFill>
                <a:latin typeface="Arial"/>
                <a:cs typeface="Arial"/>
              </a:rPr>
              <a:t>Module 5: 2016-2021 – specific variables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143000"/>
            <a:ext cx="8534399" cy="5181600"/>
          </a:xfrm>
        </p:spPr>
        <p:txBody>
          <a:bodyPr/>
          <a:lstStyle/>
          <a:p>
            <a:pPr marL="342900" lvl="1" indent="-342900" algn="just">
              <a:lnSpc>
                <a:spcPct val="125000"/>
              </a:lnSpc>
              <a:spcBef>
                <a:spcPts val="0"/>
              </a:spcBef>
              <a:buSzPct val="120000"/>
              <a:buFont typeface="Arial"/>
              <a:buChar char="•"/>
            </a:pPr>
            <a:endParaRPr lang="en-I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1" indent="-342900" algn="just">
              <a:lnSpc>
                <a:spcPct val="125000"/>
              </a:lnSpc>
              <a:spcBef>
                <a:spcPts val="0"/>
              </a:spcBef>
              <a:buSzPct val="120000"/>
              <a:buFont typeface="Arial"/>
              <a:buChar char="•"/>
            </a:pPr>
            <a:r>
              <a:rPr lang="en-IE" sz="2600" dirty="0">
                <a:latin typeface="Arial" panose="020B0604020202020204" pitchFamily="34" charset="0"/>
                <a:cs typeface="Arial" panose="020B0604020202020204" pitchFamily="34" charset="0"/>
              </a:rPr>
              <a:t>Political interest</a:t>
            </a:r>
          </a:p>
          <a:p>
            <a:pPr marL="342900" lvl="1" indent="-342900" algn="just">
              <a:lnSpc>
                <a:spcPct val="125000"/>
              </a:lnSpc>
              <a:spcBef>
                <a:spcPts val="0"/>
              </a:spcBef>
              <a:buSzPct val="120000"/>
              <a:buFont typeface="Arial"/>
              <a:buChar char="•"/>
            </a:pPr>
            <a:endParaRPr lang="en-IE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1" indent="-342900" algn="just">
              <a:lnSpc>
                <a:spcPct val="125000"/>
              </a:lnSpc>
              <a:spcBef>
                <a:spcPts val="0"/>
              </a:spcBef>
              <a:buSzPct val="120000"/>
              <a:buFont typeface="Arial"/>
              <a:buChar char="•"/>
            </a:pPr>
            <a:r>
              <a:rPr lang="en-IE" sz="2600" dirty="0">
                <a:latin typeface="Arial" panose="020B0604020202020204" pitchFamily="34" charset="0"/>
                <a:cs typeface="Arial" panose="020B0604020202020204" pitchFamily="34" charset="0"/>
              </a:rPr>
              <a:t>Agreement with attitudinal statements (for example):</a:t>
            </a:r>
          </a:p>
          <a:p>
            <a:pPr marL="742950" lvl="2" indent="-342900" algn="just">
              <a:lnSpc>
                <a:spcPct val="125000"/>
              </a:lnSpc>
              <a:spcBef>
                <a:spcPts val="0"/>
              </a:spcBef>
              <a:buSzPct val="120000"/>
              <a:buFont typeface="Courier New" panose="02070309020205020404" pitchFamily="49" charset="0"/>
              <a:buChar char="o"/>
            </a:pPr>
            <a:r>
              <a:rPr lang="en-IE" sz="2050" dirty="0">
                <a:latin typeface="Arial" panose="020B0604020202020204" pitchFamily="34" charset="0"/>
                <a:cs typeface="Arial" panose="020B0604020202020204" pitchFamily="34" charset="0"/>
              </a:rPr>
              <a:t>Most politicians do not care about the people</a:t>
            </a:r>
          </a:p>
          <a:p>
            <a:pPr marL="742950" lvl="2" indent="-342900" algn="just">
              <a:lnSpc>
                <a:spcPct val="125000"/>
              </a:lnSpc>
              <a:spcBef>
                <a:spcPts val="0"/>
              </a:spcBef>
              <a:buSzPct val="120000"/>
              <a:buFont typeface="Courier New" panose="02070309020205020404" pitchFamily="49" charset="0"/>
              <a:buChar char="o"/>
            </a:pPr>
            <a:r>
              <a:rPr lang="en-IE" sz="2050" dirty="0">
                <a:latin typeface="Arial" panose="020B0604020202020204" pitchFamily="34" charset="0"/>
                <a:cs typeface="Arial" panose="020B0604020202020204" pitchFamily="34" charset="0"/>
              </a:rPr>
              <a:t>The people, not politicians, should make most important decisions</a:t>
            </a:r>
          </a:p>
          <a:p>
            <a:pPr marL="742950" lvl="2" indent="-342900" algn="just">
              <a:lnSpc>
                <a:spcPct val="125000"/>
              </a:lnSpc>
              <a:spcBef>
                <a:spcPts val="0"/>
              </a:spcBef>
              <a:buSzPct val="120000"/>
              <a:buFont typeface="Courier New" panose="02070309020205020404" pitchFamily="49" charset="0"/>
              <a:buChar char="o"/>
            </a:pPr>
            <a:r>
              <a:rPr lang="en-IE" sz="2050" dirty="0">
                <a:latin typeface="Arial" panose="020B0604020202020204" pitchFamily="34" charset="0"/>
                <a:cs typeface="Arial" panose="020B0604020202020204" pitchFamily="34" charset="0"/>
              </a:rPr>
              <a:t>Minorities should adapt to the customs and traditions of [country]</a:t>
            </a:r>
          </a:p>
          <a:p>
            <a:pPr marL="742950" lvl="2" indent="-342900" algn="just">
              <a:lnSpc>
                <a:spcPct val="125000"/>
              </a:lnSpc>
              <a:spcBef>
                <a:spcPts val="0"/>
              </a:spcBef>
              <a:buSzPct val="120000"/>
              <a:buFont typeface="Courier New" panose="02070309020205020404" pitchFamily="49" charset="0"/>
              <a:buChar char="o"/>
            </a:pPr>
            <a:r>
              <a:rPr lang="en-IE" sz="2050" dirty="0">
                <a:latin typeface="Arial" panose="020B0604020202020204" pitchFamily="34" charset="0"/>
                <a:cs typeface="Arial" panose="020B0604020202020204" pitchFamily="34" charset="0"/>
              </a:rPr>
              <a:t>The will of the majority should always prevail, even over the rights of minorities</a:t>
            </a:r>
          </a:p>
          <a:p>
            <a:pPr marL="742950" lvl="2" indent="-342900" algn="just">
              <a:lnSpc>
                <a:spcPct val="125000"/>
              </a:lnSpc>
              <a:spcBef>
                <a:spcPts val="0"/>
              </a:spcBef>
              <a:buSzPct val="120000"/>
              <a:buFont typeface="Courier New" panose="02070309020205020404" pitchFamily="49" charset="0"/>
              <a:buChar char="o"/>
            </a:pPr>
            <a:r>
              <a:rPr lang="en-IE" sz="2050" dirty="0">
                <a:latin typeface="Arial" panose="020B0604020202020204" pitchFamily="34" charset="0"/>
                <a:cs typeface="Arial" panose="020B0604020202020204" pitchFamily="34" charset="0"/>
              </a:rPr>
              <a:t>Immigrants are generally good for [country]’s economy</a:t>
            </a:r>
          </a:p>
          <a:p>
            <a:pPr marL="342900" lvl="1" indent="-342900" algn="just">
              <a:lnSpc>
                <a:spcPct val="125000"/>
              </a:lnSpc>
              <a:spcBef>
                <a:spcPts val="0"/>
              </a:spcBef>
              <a:buSzPct val="120000"/>
              <a:buFont typeface="Arial"/>
              <a:buChar char="•"/>
            </a:pPr>
            <a:endParaRPr lang="en-I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1" indent="-342900" algn="just">
              <a:lnSpc>
                <a:spcPct val="125000"/>
              </a:lnSpc>
              <a:spcBef>
                <a:spcPts val="0"/>
              </a:spcBef>
              <a:buSzPct val="120000"/>
              <a:buFont typeface="Arial"/>
              <a:buChar char="•"/>
            </a:pPr>
            <a:r>
              <a:rPr lang="en-IE" sz="2600" dirty="0">
                <a:latin typeface="Arial" panose="020B0604020202020204" pitchFamily="34" charset="0"/>
                <a:cs typeface="Arial" panose="020B0604020202020204" pitchFamily="34" charset="0"/>
              </a:rPr>
              <a:t>How widespread is corruption?</a:t>
            </a:r>
          </a:p>
        </p:txBody>
      </p:sp>
    </p:spTree>
    <p:extLst>
      <p:ext uri="{BB962C8B-B14F-4D97-AF65-F5344CB8AC3E}">
        <p14:creationId xmlns:p14="http://schemas.microsoft.com/office/powerpoint/2010/main" val="34915005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="" xmlns:a16="http://schemas.microsoft.com/office/drawing/2014/main" id="{320CADD9-541F-884B-95C4-7BA0D61AB4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152400"/>
            <a:ext cx="84582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eaLnBrk="1" hangingPunct="1">
              <a:defRPr/>
            </a:pPr>
            <a:r>
              <a:rPr kumimoji="1" lang="en-US" sz="3500" b="1" kern="0" dirty="0">
                <a:solidFill>
                  <a:srgbClr val="98A6CD"/>
                </a:solidFill>
                <a:ea typeface="ＭＳ Ｐゴシック" pitchFamily="-107" charset="-128"/>
                <a:cs typeface="Arial" panose="020B0604020202020204" pitchFamily="34" charset="0"/>
              </a:rPr>
              <a:t>Coverage: </a:t>
            </a:r>
          </a:p>
          <a:p>
            <a:pPr algn="ctr" eaLnBrk="1" hangingPunct="1">
              <a:defRPr/>
            </a:pPr>
            <a:r>
              <a:rPr kumimoji="1" lang="en-US" sz="3500" b="1" kern="0" dirty="0">
                <a:solidFill>
                  <a:srgbClr val="98A6CD"/>
                </a:solidFill>
                <a:ea typeface="ＭＳ Ｐゴシック" pitchFamily="-107" charset="-128"/>
                <a:cs typeface="Arial" panose="020B0604020202020204" pitchFamily="34" charset="0"/>
              </a:rPr>
              <a:t>Module 5 </a:t>
            </a:r>
            <a:r>
              <a:rPr kumimoji="1" lang="en-US" sz="3500" b="1" kern="0" dirty="0" smtClean="0">
                <a:solidFill>
                  <a:srgbClr val="98A6CD"/>
                </a:solidFill>
                <a:ea typeface="ＭＳ Ｐゴシック" pitchFamily="-107" charset="-128"/>
                <a:cs typeface="Arial" panose="020B0604020202020204" pitchFamily="34" charset="0"/>
              </a:rPr>
              <a:t>Expressions </a:t>
            </a:r>
            <a:r>
              <a:rPr kumimoji="1" lang="en-US" sz="3500" b="1" kern="0" dirty="0">
                <a:solidFill>
                  <a:srgbClr val="98A6CD"/>
                </a:solidFill>
                <a:ea typeface="ＭＳ Ｐゴシック" pitchFamily="-107" charset="-128"/>
                <a:cs typeface="Arial" panose="020B0604020202020204" pitchFamily="34" charset="0"/>
              </a:rPr>
              <a:t>of </a:t>
            </a:r>
            <a:r>
              <a:rPr kumimoji="1" lang="en-US" sz="3500" b="1" kern="0" dirty="0" smtClean="0">
                <a:solidFill>
                  <a:srgbClr val="98A6CD"/>
                </a:solidFill>
                <a:ea typeface="ＭＳ Ｐゴシック" pitchFamily="-107" charset="-128"/>
                <a:cs typeface="Arial" panose="020B0604020202020204" pitchFamily="34" charset="0"/>
              </a:rPr>
              <a:t>Interest</a:t>
            </a:r>
            <a:endParaRPr kumimoji="1" lang="en-US" sz="3500" b="1" kern="0" dirty="0">
              <a:solidFill>
                <a:srgbClr val="98A6CD"/>
              </a:solidFill>
              <a:ea typeface="ＭＳ Ｐゴシック" pitchFamily="-107" charset="-128"/>
              <a:cs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="" xmlns:a16="http://schemas.microsoft.com/office/drawing/2014/main" id="{A06E6140-9CA6-034F-8A6A-3105A298822C}"/>
              </a:ext>
            </a:extLst>
          </p:cNvPr>
          <p:cNvSpPr txBox="1"/>
          <p:nvPr/>
        </p:nvSpPr>
        <p:spPr>
          <a:xfrm>
            <a:off x="166743" y="5525534"/>
            <a:ext cx="82253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comprehensive</a:t>
            </a:r>
            <a:r>
              <a:rPr lang="de-DE" dirty="0"/>
              <a:t> </a:t>
            </a:r>
            <a:r>
              <a:rPr lang="de-DE" dirty="0" err="1"/>
              <a:t>coverage</a:t>
            </a:r>
            <a:r>
              <a:rPr lang="de-DE" dirty="0"/>
              <a:t> </a:t>
            </a:r>
            <a:r>
              <a:rPr lang="de-DE" dirty="0" err="1"/>
              <a:t>overview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all CSES Modules </a:t>
            </a:r>
            <a:r>
              <a:rPr lang="de-DE" dirty="0" err="1"/>
              <a:t>see</a:t>
            </a:r>
            <a:r>
              <a:rPr lang="de-DE" dirty="0"/>
              <a:t>: </a:t>
            </a:r>
          </a:p>
          <a:p>
            <a:r>
              <a:rPr lang="de-DE" dirty="0">
                <a:hlinkClick r:id="rId3"/>
              </a:rPr>
              <a:t>https://cses.org/data-download/download-data-documentation/election-studies/</a:t>
            </a:r>
            <a:r>
              <a:rPr lang="de-DE" dirty="0"/>
              <a:t> </a:t>
            </a:r>
            <a:endParaRPr lang="en-US" altLang="en-US" dirty="0"/>
          </a:p>
        </p:txBody>
      </p:sp>
      <p:pic>
        <p:nvPicPr>
          <p:cNvPr id="2" name="Grafik 1">
            <a:extLst>
              <a:ext uri="{FF2B5EF4-FFF2-40B4-BE49-F238E27FC236}">
                <a16:creationId xmlns="" xmlns:a16="http://schemas.microsoft.com/office/drawing/2014/main" id="{9196D0F8-15CE-5C4D-9EC7-ED76111C39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" y="1343450"/>
            <a:ext cx="7706272" cy="4151366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="" xmlns:a16="http://schemas.microsoft.com/office/drawing/2014/main" id="{6CA08DC8-3E3C-8A41-9388-AC32A209FA5C}"/>
              </a:ext>
            </a:extLst>
          </p:cNvPr>
          <p:cNvSpPr txBox="1"/>
          <p:nvPr/>
        </p:nvSpPr>
        <p:spPr>
          <a:xfrm>
            <a:off x="172319" y="5156202"/>
            <a:ext cx="2300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en-US" i="1" dirty="0"/>
              <a:t>As of June 14, 2019.</a:t>
            </a:r>
          </a:p>
        </p:txBody>
      </p:sp>
    </p:spTree>
    <p:extLst>
      <p:ext uri="{BB962C8B-B14F-4D97-AF65-F5344CB8AC3E}">
        <p14:creationId xmlns:p14="http://schemas.microsoft.com/office/powerpoint/2010/main" val="12211648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6">
      <a:dk1>
        <a:srgbClr val="000000"/>
      </a:dk1>
      <a:lt1>
        <a:srgbClr val="FFFFFF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FF"/>
      </a:accent3>
      <a:accent4>
        <a:srgbClr val="000000"/>
      </a:accent4>
      <a:accent5>
        <a:srgbClr val="FFFFFA"/>
      </a:accent5>
      <a:accent6>
        <a:srgbClr val="2DB9B9"/>
      </a:accent6>
      <a:hlink>
        <a:srgbClr val="FF5050"/>
      </a:hlink>
      <a:folHlink>
        <a:srgbClr val="FF9900"/>
      </a:folHlink>
    </a:clrScheme>
    <a:fontScheme name="2_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3">
        <a:dk1>
          <a:srgbClr val="000000"/>
        </a:dk1>
        <a:lt1>
          <a:srgbClr val="F38025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8C0AC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14">
        <a:dk1>
          <a:srgbClr val="000000"/>
        </a:dk1>
        <a:lt1>
          <a:srgbClr val="FACFAC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CE4D2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15">
        <a:dk1>
          <a:srgbClr val="000000"/>
        </a:dk1>
        <a:lt1>
          <a:srgbClr val="FCE0C8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DEDE0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16">
        <a:dk1>
          <a:srgbClr val="000000"/>
        </a:dk1>
        <a:lt1>
          <a:srgbClr val="FFFFFF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FF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Open Sans"/>
        <a:ea typeface="Open Sans"/>
        <a:cs typeface="Open San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ln w="12700">
          <a:miter lim="400000"/>
        </a:ln>
        <a:extLst>
          <a:ext uri="{C572A759-6A51-4108-AA02-DFA0A04FC94B}">
            <ma14:wrappingTextBoxFlag xmlns:ma14="http://schemas.microsoft.com/office/mac/drawingml/2011/main" val="1"/>
          </a:ext>
        </a:extLst>
      </a:spPr>
      <a:bodyPr lIns="50800" tIns="50800" rIns="50800" bIns="50800">
        <a:normAutofit/>
      </a:bodyPr>
      <a:lstStyle>
        <a:defPPr algn="l">
          <a:defRPr dirty="0" err="1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Cessda_PPT_template_ES_CT" id="{875927C1-7514-4543-AA4F-18A4A34180FB}" vid="{41C475E7-BA75-AF42-96A5-E080FB1F273C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3343</Words>
  <Application>Microsoft Macintosh PowerPoint</Application>
  <PresentationFormat>Bildschirmpräsentation (4:3)</PresentationFormat>
  <Paragraphs>408</Paragraphs>
  <Slides>50</Slides>
  <Notes>44</Notes>
  <HiddenSlides>0</HiddenSlides>
  <MMClips>0</MMClips>
  <ScaleCrop>false</ScaleCrop>
  <HeadingPairs>
    <vt:vector size="6" baseType="variant">
      <vt:variant>
        <vt:lpstr>Design</vt:lpstr>
      </vt:variant>
      <vt:variant>
        <vt:i4>4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50</vt:i4>
      </vt:variant>
    </vt:vector>
  </HeadingPairs>
  <TitlesOfParts>
    <vt:vector size="55" baseType="lpstr">
      <vt:lpstr>Custom Design</vt:lpstr>
      <vt:lpstr>2_Default Design</vt:lpstr>
      <vt:lpstr>Default Design</vt:lpstr>
      <vt:lpstr>White</vt:lpstr>
      <vt:lpstr>Document</vt:lpstr>
      <vt:lpstr>PowerPoint-Präsentation</vt:lpstr>
      <vt:lpstr>PowerPoint-Präsentation</vt:lpstr>
      <vt:lpstr>The Origins of the CSES</vt:lpstr>
      <vt:lpstr>The Rationale for the CSES…</vt:lpstr>
      <vt:lpstr>The CSES Project in Brief</vt:lpstr>
      <vt:lpstr>Common questions/variables available in all CSES releases</vt:lpstr>
      <vt:lpstr>Currently - Module 5: 2016-2021</vt:lpstr>
      <vt:lpstr>Module 5: 2016-2021 – specific variables</vt:lpstr>
      <vt:lpstr>PowerPoint-Präsentation</vt:lpstr>
      <vt:lpstr>Organization and Governance</vt:lpstr>
      <vt:lpstr>PowerPoint-Präsentation</vt:lpstr>
      <vt:lpstr>Data Harmonization in “3MC” Surveys</vt:lpstr>
      <vt:lpstr>How to Think About Harmonization I</vt:lpstr>
      <vt:lpstr>How to Think About Harmonization II</vt:lpstr>
      <vt:lpstr>PowerPoint-Präsentation</vt:lpstr>
      <vt:lpstr>3 Steps to Input Harmonization (Wolf et al. 2016)</vt:lpstr>
      <vt:lpstr>CSES Design Process: Module 5 I</vt:lpstr>
      <vt:lpstr>CSES Design Process: Module 5 II</vt:lpstr>
      <vt:lpstr>CSES Design Process: Module 5 III</vt:lpstr>
      <vt:lpstr>Why Collective International Questionnaire Design Matters </vt:lpstr>
      <vt:lpstr>Beyond Questionnaire Design –  Crucial Role of CSES Collaborators</vt:lpstr>
      <vt:lpstr>Beyond Questionnaire Design –  CSES Standards for Including Studies</vt:lpstr>
      <vt:lpstr>PowerPoint-Präsentation</vt:lpstr>
      <vt:lpstr>3 Steps to Ex-Ante Output Harmonization (Wolf et al. 2016)</vt:lpstr>
      <vt:lpstr>(Ex-ante) Output Harmonization in CSES - Demographics</vt:lpstr>
      <vt:lpstr>Examples of Harmonized Variables in CSES Survey Data</vt:lpstr>
      <vt:lpstr>Strategy for Complex Variables: Hierarchical Coding </vt:lpstr>
      <vt:lpstr>Hierarchical Coding – Example Religious Denomination </vt:lpstr>
      <vt:lpstr>Applying International Standards … Isn’t it Straightforward?</vt:lpstr>
      <vt:lpstr>Measuring Education in M4-M5 (ISCED 2011)</vt:lpstr>
      <vt:lpstr>Why Application Isn’t Always Straightforward - Example I</vt:lpstr>
      <vt:lpstr>Why Application Isn’t Always Straightforward - Example II</vt:lpstr>
      <vt:lpstr>Why Application Isn’t Always Straightforward - Example III</vt:lpstr>
      <vt:lpstr>Why Application Isn’t Always Straightforward - Example IV</vt:lpstr>
      <vt:lpstr>Why Application Isn’t Always Straightforward - Example V</vt:lpstr>
      <vt:lpstr>Why Application Isn’t Always Straightforward – Example VI</vt:lpstr>
      <vt:lpstr>CSES Philosophy of Documentation I</vt:lpstr>
      <vt:lpstr>PowerPoint-Präsentation</vt:lpstr>
      <vt:lpstr>CSES Philosophy of Documentation II</vt:lpstr>
      <vt:lpstr>PowerPoint-Präsentation</vt:lpstr>
      <vt:lpstr>Data Quality Controls I</vt:lpstr>
      <vt:lpstr>Data Quality Controls II</vt:lpstr>
      <vt:lpstr>Data Quality Controls III</vt:lpstr>
      <vt:lpstr>PowerPoint-Präsentation</vt:lpstr>
      <vt:lpstr>Key Takeaway Points</vt:lpstr>
      <vt:lpstr>Data Availability</vt:lpstr>
      <vt:lpstr>PowerPoint-Präsentation</vt:lpstr>
      <vt:lpstr>References </vt:lpstr>
      <vt:lpstr>References </vt:lpstr>
      <vt:lpstr>PowerPoint-Präsentation</vt:lpstr>
    </vt:vector>
  </TitlesOfParts>
  <Company>Comparative Study of Electoral Systems (CSES)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David A. Howell</dc:creator>
  <cp:lastModifiedBy>Ann-Kathrin Reinl</cp:lastModifiedBy>
  <cp:revision>1382</cp:revision>
  <cp:lastPrinted>2015-02-16T08:08:04Z</cp:lastPrinted>
  <dcterms:created xsi:type="dcterms:W3CDTF">2007-07-15T19:30:27Z</dcterms:created>
  <dcterms:modified xsi:type="dcterms:W3CDTF">2020-06-29T15:16:59Z</dcterms:modified>
</cp:coreProperties>
</file>