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 id="2147483656" r:id="rId3"/>
    <p:sldMasterId id="2147483660" r:id="rId4"/>
  </p:sldMasterIdLst>
  <p:notesMasterIdLst>
    <p:notesMasterId r:id="rId78"/>
  </p:notesMasterIdLst>
  <p:sldIdLst>
    <p:sldId id="257" r:id="rId5"/>
    <p:sldId id="269" r:id="rId6"/>
    <p:sldId id="262" r:id="rId7"/>
    <p:sldId id="263" r:id="rId8"/>
    <p:sldId id="264" r:id="rId9"/>
    <p:sldId id="265" r:id="rId10"/>
    <p:sldId id="266" r:id="rId11"/>
    <p:sldId id="267" r:id="rId12"/>
    <p:sldId id="268"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315" r:id="rId31"/>
    <p:sldId id="316" r:id="rId32"/>
    <p:sldId id="317" r:id="rId33"/>
    <p:sldId id="318" r:id="rId34"/>
    <p:sldId id="287" r:id="rId35"/>
    <p:sldId id="288" r:id="rId36"/>
    <p:sldId id="289" r:id="rId37"/>
    <p:sldId id="290" r:id="rId38"/>
    <p:sldId id="291" r:id="rId39"/>
    <p:sldId id="292" r:id="rId40"/>
    <p:sldId id="293" r:id="rId41"/>
    <p:sldId id="294" r:id="rId42"/>
    <p:sldId id="295" r:id="rId43"/>
    <p:sldId id="319" r:id="rId44"/>
    <p:sldId id="320" r:id="rId45"/>
    <p:sldId id="321" r:id="rId46"/>
    <p:sldId id="322" r:id="rId47"/>
    <p:sldId id="296" r:id="rId48"/>
    <p:sldId id="297" r:id="rId49"/>
    <p:sldId id="298" r:id="rId50"/>
    <p:sldId id="299" r:id="rId51"/>
    <p:sldId id="300" r:id="rId52"/>
    <p:sldId id="332" r:id="rId53"/>
    <p:sldId id="333" r:id="rId54"/>
    <p:sldId id="334" r:id="rId55"/>
    <p:sldId id="335" r:id="rId56"/>
    <p:sldId id="301" r:id="rId57"/>
    <p:sldId id="302" r:id="rId58"/>
    <p:sldId id="303" r:id="rId59"/>
    <p:sldId id="304" r:id="rId60"/>
    <p:sldId id="305" r:id="rId61"/>
    <p:sldId id="306" r:id="rId62"/>
    <p:sldId id="307" r:id="rId63"/>
    <p:sldId id="308" r:id="rId64"/>
    <p:sldId id="323" r:id="rId65"/>
    <p:sldId id="324" r:id="rId66"/>
    <p:sldId id="325" r:id="rId67"/>
    <p:sldId id="326" r:id="rId68"/>
    <p:sldId id="328" r:id="rId69"/>
    <p:sldId id="329" r:id="rId70"/>
    <p:sldId id="330" r:id="rId71"/>
    <p:sldId id="331" r:id="rId72"/>
    <p:sldId id="309" r:id="rId73"/>
    <p:sldId id="310" r:id="rId74"/>
    <p:sldId id="311" r:id="rId75"/>
    <p:sldId id="312" r:id="rId76"/>
    <p:sldId id="313" r:id="rId77"/>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597" autoAdjust="0"/>
  </p:normalViewPr>
  <p:slideViewPr>
    <p:cSldViewPr snapToGrid="0" snapToObjects="1">
      <p:cViewPr varScale="1">
        <p:scale>
          <a:sx n="81" d="100"/>
          <a:sy n="81" d="100"/>
        </p:scale>
        <p:origin x="96" y="708"/>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4" name="Shape 114"/>
          <p:cNvSpPr>
            <a:spLocks noGrp="1" noRot="1" noChangeAspect="1"/>
          </p:cNvSpPr>
          <p:nvPr>
            <p:ph type="sldImg"/>
          </p:nvPr>
        </p:nvSpPr>
        <p:spPr>
          <a:xfrm>
            <a:off x="1143000" y="685800"/>
            <a:ext cx="4572000" cy="3429000"/>
          </a:xfrm>
          <a:prstGeom prst="rect">
            <a:avLst/>
          </a:prstGeom>
        </p:spPr>
        <p:txBody>
          <a:bodyPr/>
          <a:lstStyle/>
          <a:p>
            <a:endParaRPr/>
          </a:p>
        </p:txBody>
      </p:sp>
      <p:sp>
        <p:nvSpPr>
          <p:cNvPr id="115" name="Shape 115"/>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4223667900"/>
      </p:ext>
    </p:extLst>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dirty="0" smtClean="0">
                <a:latin typeface="+mn-lt"/>
                <a:ea typeface="+mn-ea"/>
                <a:cs typeface="+mn-cs"/>
                <a:sym typeface="Calibri"/>
              </a:rPr>
              <a:t>Benin,</a:t>
            </a:r>
            <a:r>
              <a:rPr lang="en-US" sz="1200" baseline="0" dirty="0" smtClean="0">
                <a:latin typeface="+mn-lt"/>
                <a:ea typeface="+mn-ea"/>
                <a:cs typeface="+mn-cs"/>
                <a:sym typeface="Calibri"/>
              </a:rPr>
              <a:t> </a:t>
            </a:r>
            <a:r>
              <a:rPr lang="en-US" sz="1200" dirty="0" smtClean="0">
                <a:latin typeface="+mn-lt"/>
                <a:ea typeface="+mn-ea"/>
                <a:cs typeface="+mn-cs"/>
                <a:sym typeface="Calibri"/>
              </a:rPr>
              <a:t>Burkina Faso, Cameroun, Côte d’Ivoire, Ghana, Kenya, Morocco, Nigeria, South Africa and Uganda</a:t>
            </a:r>
            <a:endParaRPr lang="en-US" dirty="0"/>
          </a:p>
        </p:txBody>
      </p:sp>
    </p:spTree>
    <p:extLst>
      <p:ext uri="{BB962C8B-B14F-4D97-AF65-F5344CB8AC3E}">
        <p14:creationId xmlns:p14="http://schemas.microsoft.com/office/powerpoint/2010/main" val="423044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5484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54482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6066184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818294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397643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840003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47842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455552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311852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25047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250473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426943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628166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Prior in 2018</a:t>
            </a:r>
          </a:p>
          <a:p>
            <a:pPr marL="0" marR="0" lvl="0" indent="0" defTabSz="914400" eaLnBrk="1" fontAlgn="auto" latinLnBrk="0" hangingPunct="1">
              <a:lnSpc>
                <a:spcPct val="100000"/>
              </a:lnSpc>
              <a:spcBef>
                <a:spcPts val="0"/>
              </a:spcBef>
              <a:spcAft>
                <a:spcPts val="0"/>
              </a:spcAft>
              <a:buClrTx/>
              <a:buSzTx/>
              <a:buFontTx/>
              <a:buNone/>
              <a:tabLst/>
              <a:defRPr/>
            </a:pPr>
            <a:endParaRPr lang="en-US" sz="1200" dirty="0" smtClean="0">
              <a:effectLst/>
              <a:latin typeface="+mn-lt"/>
              <a:ea typeface="+mn-ea"/>
              <a:cs typeface="+mn-cs"/>
              <a:sym typeface="Calibri"/>
            </a:endParaRPr>
          </a:p>
          <a:p>
            <a:pPr marL="0" marR="0" lvl="0" indent="0" defTabSz="914400" eaLnBrk="1" fontAlgn="auto" latinLnBrk="0" hangingPunct="1">
              <a:lnSpc>
                <a:spcPct val="100000"/>
              </a:lnSpc>
              <a:spcBef>
                <a:spcPts val="0"/>
              </a:spcBef>
              <a:spcAft>
                <a:spcPts val="0"/>
              </a:spcAft>
              <a:buClrTx/>
              <a:buSzTx/>
              <a:buFontTx/>
              <a:buNone/>
              <a:tabLst/>
              <a:defRPr/>
            </a:pPr>
            <a:r>
              <a:rPr lang="en-US" sz="1200" dirty="0" smtClean="0">
                <a:effectLst/>
                <a:latin typeface="+mn-lt"/>
                <a:ea typeface="+mn-ea"/>
                <a:cs typeface="+mn-cs"/>
                <a:sym typeface="Calibri"/>
              </a:rPr>
              <a:t>Conducted a two days training for Repository Administrators in universities on 28</a:t>
            </a:r>
            <a:r>
              <a:rPr lang="en-US" sz="1200" baseline="30000" dirty="0" smtClean="0">
                <a:effectLst/>
                <a:latin typeface="+mn-lt"/>
                <a:ea typeface="+mn-ea"/>
                <a:cs typeface="+mn-cs"/>
                <a:sym typeface="Calibri"/>
              </a:rPr>
              <a:t>th</a:t>
            </a:r>
            <a:r>
              <a:rPr lang="en-US" sz="1200" dirty="0" smtClean="0">
                <a:effectLst/>
                <a:latin typeface="+mn-lt"/>
                <a:ea typeface="+mn-ea"/>
                <a:cs typeface="+mn-cs"/>
                <a:sym typeface="Calibri"/>
              </a:rPr>
              <a:t> and 29</a:t>
            </a:r>
            <a:r>
              <a:rPr lang="en-US" sz="1200" baseline="30000" dirty="0" smtClean="0">
                <a:effectLst/>
                <a:latin typeface="+mn-lt"/>
                <a:ea typeface="+mn-ea"/>
                <a:cs typeface="+mn-cs"/>
                <a:sym typeface="Calibri"/>
              </a:rPr>
              <a:t>th</a:t>
            </a:r>
            <a:r>
              <a:rPr lang="en-US" sz="1200" dirty="0" smtClean="0">
                <a:effectLst/>
                <a:latin typeface="+mn-lt"/>
                <a:ea typeface="+mn-ea"/>
                <a:cs typeface="+mn-cs"/>
                <a:sym typeface="Calibri"/>
              </a:rPr>
              <a:t> November 2018 at the University of Nairobi. Twenty one (21) participants from various institutions with knowledge in repository management attended the workshop. The workshop was hosted by </a:t>
            </a:r>
            <a:r>
              <a:rPr lang="en-US" sz="1200" dirty="0" err="1" smtClean="0">
                <a:effectLst/>
                <a:latin typeface="+mn-lt"/>
                <a:ea typeface="+mn-ea"/>
                <a:cs typeface="+mn-cs"/>
                <a:sym typeface="Calibri"/>
              </a:rPr>
              <a:t>Klisc</a:t>
            </a:r>
            <a:r>
              <a:rPr lang="en-US" sz="1200" dirty="0" smtClean="0">
                <a:effectLst/>
                <a:latin typeface="+mn-lt"/>
                <a:ea typeface="+mn-ea"/>
                <a:cs typeface="+mn-cs"/>
                <a:sym typeface="Calibri"/>
              </a:rPr>
              <a:t> and </a:t>
            </a:r>
            <a:r>
              <a:rPr lang="en-US" sz="1200" dirty="0" err="1" smtClean="0">
                <a:effectLst/>
                <a:latin typeface="+mn-lt"/>
                <a:ea typeface="+mn-ea"/>
                <a:cs typeface="+mn-cs"/>
                <a:sym typeface="Calibri"/>
              </a:rPr>
              <a:t>Eifl</a:t>
            </a:r>
            <a:r>
              <a:rPr lang="en-US" sz="1200" dirty="0" smtClean="0">
                <a:effectLst/>
                <a:latin typeface="+mn-lt"/>
                <a:ea typeface="+mn-ea"/>
                <a:cs typeface="+mn-cs"/>
                <a:sym typeface="Calibri"/>
              </a:rPr>
              <a:t>  </a:t>
            </a:r>
          </a:p>
          <a:p>
            <a:endParaRPr lang="en-US" dirty="0" smtClean="0"/>
          </a:p>
          <a:p>
            <a:endParaRPr lang="en-US" dirty="0" smtClean="0"/>
          </a:p>
          <a:p>
            <a:r>
              <a:rPr lang="en-US" dirty="0" smtClean="0"/>
              <a:t>OJS – Open Journal System,</a:t>
            </a:r>
            <a:r>
              <a:rPr lang="en-US" baseline="0" dirty="0" smtClean="0"/>
              <a:t> a Platform for publishing Journals</a:t>
            </a:r>
            <a:endParaRPr lang="en-US" dirty="0"/>
          </a:p>
        </p:txBody>
      </p:sp>
    </p:spTree>
    <p:extLst>
      <p:ext uri="{BB962C8B-B14F-4D97-AF65-F5344CB8AC3E}">
        <p14:creationId xmlns:p14="http://schemas.microsoft.com/office/powerpoint/2010/main" val="36217745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463940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CUE – Commission for University </a:t>
            </a:r>
          </a:p>
          <a:p>
            <a:r>
              <a:rPr lang="en-US" dirty="0" smtClean="0"/>
              <a:t>The </a:t>
            </a:r>
            <a:r>
              <a:rPr lang="en-US" i="1" dirty="0" smtClean="0"/>
              <a:t>Kenya</a:t>
            </a:r>
            <a:r>
              <a:rPr lang="en-US" dirty="0" smtClean="0"/>
              <a:t> Institute for Public Policy Research and Analysis (</a:t>
            </a:r>
            <a:r>
              <a:rPr lang="en-US" i="1" dirty="0" smtClean="0"/>
              <a:t>KIPPRA</a:t>
            </a:r>
            <a:r>
              <a:rPr lang="en-US" dirty="0" smtClean="0"/>
              <a:t>) is an autonomous public institute that was established in May 1997 through a Legal Notice and commenced operations in June 1999</a:t>
            </a:r>
          </a:p>
          <a:p>
            <a:r>
              <a:rPr lang="en-US" dirty="0" smtClean="0"/>
              <a:t>NRF – National Research Fund</a:t>
            </a:r>
            <a:endParaRPr lang="en-US" dirty="0"/>
          </a:p>
        </p:txBody>
      </p:sp>
    </p:spTree>
    <p:extLst>
      <p:ext uri="{BB962C8B-B14F-4D97-AF65-F5344CB8AC3E}">
        <p14:creationId xmlns:p14="http://schemas.microsoft.com/office/powerpoint/2010/main" val="22211786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011494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294063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624631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952117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02757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250473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859976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878206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x-none" dirty="0"/>
              <a:t>2019 Eko-Konnect User’s conference themed Role of Library in “Open Science and Open Access” - advocacy helped by the LIBSENSE project;</a:t>
            </a:r>
            <a:br>
              <a:rPr lang="x-none" dirty="0"/>
            </a:br>
            <a:r>
              <a:rPr lang="x-none" dirty="0"/>
              <a:t>NiCLOR established - </a:t>
            </a:r>
            <a:r>
              <a:rPr lang="en-GB" dirty="0"/>
              <a:t>Champions from select institutions to promote Open Science advocacy and earmarked as pilot contributors to the development of National Repository</a:t>
            </a:r>
          </a:p>
          <a:p>
            <a:pPr marL="0" marR="0" lvl="0" indent="0" defTabSz="914400" eaLnBrk="1" fontAlgn="auto" latinLnBrk="0" hangingPunct="1">
              <a:lnSpc>
                <a:spcPct val="100000"/>
              </a:lnSpc>
              <a:spcBef>
                <a:spcPts val="0"/>
              </a:spcBef>
              <a:spcAft>
                <a:spcPts val="0"/>
              </a:spcAft>
              <a:buClrTx/>
              <a:buSzTx/>
              <a:buFontTx/>
              <a:buNone/>
              <a:tabLst/>
              <a:defRPr/>
            </a:pPr>
            <a:r>
              <a:rPr lang="en-GB" dirty="0" err="1"/>
              <a:t>eduID</a:t>
            </a:r>
            <a:r>
              <a:rPr lang="en-GB" dirty="0"/>
              <a:t> WS - Important in providing infrastructure for secure federated repositories was emphasised in this technical workshop aimed at </a:t>
            </a:r>
            <a:r>
              <a:rPr lang="en-GB" dirty="0" err="1"/>
              <a:t>buiding</a:t>
            </a:r>
            <a:r>
              <a:rPr lang="en-GB" dirty="0"/>
              <a:t> academic identity </a:t>
            </a:r>
            <a:r>
              <a:rPr lang="en-GB" dirty="0" err="1"/>
              <a:t>infrastrcutre</a:t>
            </a:r>
            <a:r>
              <a:rPr lang="en-GB" dirty="0"/>
              <a:t> for researchers.</a:t>
            </a:r>
            <a:br>
              <a:rPr lang="en-GB" dirty="0"/>
            </a:br>
            <a:r>
              <a:rPr lang="en-GB" dirty="0"/>
              <a:t>Repository Workshop – pre- conference workshop to understand more about repositories and discuss </a:t>
            </a:r>
            <a:r>
              <a:rPr lang="en-GB" dirty="0" err="1"/>
              <a:t>eduID</a:t>
            </a:r>
            <a:r>
              <a:rPr lang="en-GB" dirty="0"/>
              <a:t> policy</a:t>
            </a:r>
          </a:p>
          <a:p>
            <a:pPr marL="0" marR="0" lvl="0" indent="0" defTabSz="914400" eaLnBrk="1" fontAlgn="auto" latinLnBrk="0" hangingPunct="1">
              <a:lnSpc>
                <a:spcPct val="100000"/>
              </a:lnSpc>
              <a:spcBef>
                <a:spcPts val="0"/>
              </a:spcBef>
              <a:spcAft>
                <a:spcPts val="0"/>
              </a:spcAft>
              <a:buClrTx/>
              <a:buSzTx/>
              <a:buFontTx/>
              <a:buNone/>
              <a:tabLst/>
              <a:defRPr/>
            </a:pPr>
            <a:r>
              <a:rPr lang="en-GB" dirty="0"/>
              <a:t>LIBSENSE themes and support in all the workshops held by Eko-Konnect</a:t>
            </a:r>
            <a:br>
              <a:rPr lang="en-GB" dirty="0"/>
            </a:br>
            <a:endParaRPr lang="en-GB" dirty="0"/>
          </a:p>
          <a:p>
            <a:endParaRPr lang="x-none" dirty="0"/>
          </a:p>
        </p:txBody>
      </p:sp>
    </p:spTree>
    <p:extLst>
      <p:ext uri="{BB962C8B-B14F-4D97-AF65-F5344CB8AC3E}">
        <p14:creationId xmlns:p14="http://schemas.microsoft.com/office/powerpoint/2010/main" val="8930864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867367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Leverage WACREN MoU with NII Japan for the collaboration based on </a:t>
            </a:r>
            <a:r>
              <a:rPr lang="en-US" dirty="0" err="1"/>
              <a:t>Inveni</a:t>
            </a:r>
            <a:r>
              <a:rPr lang="en-US" dirty="0"/>
              <a:t> and WEKO3</a:t>
            </a:r>
          </a:p>
          <a:p>
            <a:r>
              <a:rPr lang="en-US" dirty="0"/>
              <a:t>Most of the activities based on communique that emerged from the Repository and </a:t>
            </a:r>
            <a:r>
              <a:rPr lang="en-US" dirty="0" err="1"/>
              <a:t>eduID</a:t>
            </a:r>
            <a:r>
              <a:rPr lang="en-US" dirty="0"/>
              <a:t> workshop and 2020 Workshop</a:t>
            </a:r>
          </a:p>
        </p:txBody>
      </p:sp>
    </p:spTree>
    <p:extLst>
      <p:ext uri="{BB962C8B-B14F-4D97-AF65-F5344CB8AC3E}">
        <p14:creationId xmlns:p14="http://schemas.microsoft.com/office/powerpoint/2010/main" val="24985069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604797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560774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We have number of the institutions which have the repository, but the repositories are either operating locally as it wait for official operating procedures and policy. Local government training Institute, Hubert </a:t>
            </a:r>
            <a:r>
              <a:rPr lang="en-US" dirty="0" err="1"/>
              <a:t>Kariukki</a:t>
            </a:r>
            <a:r>
              <a:rPr lang="en-US" dirty="0"/>
              <a:t> University, ADEM and Moshi Cooperative .</a:t>
            </a:r>
          </a:p>
          <a:p>
            <a:endParaRPr lang="en-US" dirty="0"/>
          </a:p>
          <a:p>
            <a:r>
              <a:rPr lang="en-US" dirty="0"/>
              <a:t>Despite the legal Challenges that some institutions are facing we have some institutions which are embarking on Research Data management e.g. the NM_AIST, </a:t>
            </a:r>
            <a:endParaRPr lang="aa-ET" dirty="0"/>
          </a:p>
        </p:txBody>
      </p:sp>
    </p:spTree>
    <p:extLst>
      <p:ext uri="{BB962C8B-B14F-4D97-AF65-F5344CB8AC3E}">
        <p14:creationId xmlns:p14="http://schemas.microsoft.com/office/powerpoint/2010/main" val="780698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442613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Indexing</a:t>
            </a:r>
          </a:p>
        </p:txBody>
      </p:sp>
    </p:spTree>
    <p:extLst>
      <p:ext uri="{BB962C8B-B14F-4D97-AF65-F5344CB8AC3E}">
        <p14:creationId xmlns:p14="http://schemas.microsoft.com/office/powerpoint/2010/main" val="3256243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250473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 name="Google Shape;7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57818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37912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4" name="Google Shape;94;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51315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2" name="Google Shape;102;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32301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167335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61689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25047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25047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25047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21923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2504738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11.jpeg"/><Relationship Id="rId12"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5.png"/><Relationship Id="rId5" Type="http://schemas.openxmlformats.org/officeDocument/2006/relationships/image" Target="../media/image4.png"/><Relationship Id="rId10" Type="http://schemas.openxmlformats.org/officeDocument/2006/relationships/image" Target="../media/image14.jpeg"/><Relationship Id="rId4" Type="http://schemas.openxmlformats.org/officeDocument/2006/relationships/image" Target="../media/image3.png"/><Relationship Id="rId9"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11.jpeg"/><Relationship Id="rId12"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5.png"/><Relationship Id="rId5" Type="http://schemas.openxmlformats.org/officeDocument/2006/relationships/image" Target="../media/image4.png"/><Relationship Id="rId10" Type="http://schemas.openxmlformats.org/officeDocument/2006/relationships/image" Target="../media/image14.jpeg"/><Relationship Id="rId4" Type="http://schemas.openxmlformats.org/officeDocument/2006/relationships/image" Target="../media/image3.png"/><Relationship Id="rId9" Type="http://schemas.openxmlformats.org/officeDocument/2006/relationships/image" Target="../media/image13.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2.png"/><Relationship Id="rId3" Type="http://schemas.openxmlformats.org/officeDocument/2006/relationships/image" Target="../media/image19.png"/><Relationship Id="rId7" Type="http://schemas.openxmlformats.org/officeDocument/2006/relationships/image" Target="../media/image33.jpeg"/><Relationship Id="rId12" Type="http://schemas.openxmlformats.org/officeDocument/2006/relationships/image" Target="../media/image31.png"/><Relationship Id="rId2" Type="http://schemas.openxmlformats.org/officeDocument/2006/relationships/image" Target="../media/image18.png"/><Relationship Id="rId1" Type="http://schemas.openxmlformats.org/officeDocument/2006/relationships/slideMaster" Target="../slideMasters/slideMaster3.xml"/><Relationship Id="rId6" Type="http://schemas.openxmlformats.org/officeDocument/2006/relationships/image" Target="../media/image5.png"/><Relationship Id="rId11" Type="http://schemas.openxmlformats.org/officeDocument/2006/relationships/image" Target="../media/image30.png"/><Relationship Id="rId5" Type="http://schemas.openxmlformats.org/officeDocument/2006/relationships/image" Target="../media/image21.png"/><Relationship Id="rId10" Type="http://schemas.openxmlformats.org/officeDocument/2006/relationships/image" Target="../media/image29.jpeg"/><Relationship Id="rId4" Type="http://schemas.openxmlformats.org/officeDocument/2006/relationships/image" Target="../media/image20.png"/><Relationship Id="rId9" Type="http://schemas.openxmlformats.org/officeDocument/2006/relationships/image" Target="../media/image28.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jpeg"/><Relationship Id="rId7" Type="http://schemas.openxmlformats.org/officeDocument/2006/relationships/image" Target="../media/image39.png"/><Relationship Id="rId2" Type="http://schemas.openxmlformats.org/officeDocument/2006/relationships/image" Target="../media/image34.jpeg"/><Relationship Id="rId1" Type="http://schemas.openxmlformats.org/officeDocument/2006/relationships/slideMaster" Target="../slideMasters/slideMaster3.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2.png"/><Relationship Id="rId3" Type="http://schemas.openxmlformats.org/officeDocument/2006/relationships/image" Target="../media/image19.png"/><Relationship Id="rId7" Type="http://schemas.openxmlformats.org/officeDocument/2006/relationships/image" Target="../media/image33.jpeg"/><Relationship Id="rId12" Type="http://schemas.openxmlformats.org/officeDocument/2006/relationships/image" Target="../media/image31.png"/><Relationship Id="rId2" Type="http://schemas.openxmlformats.org/officeDocument/2006/relationships/image" Target="../media/image18.png"/><Relationship Id="rId1" Type="http://schemas.openxmlformats.org/officeDocument/2006/relationships/slideMaster" Target="../slideMasters/slideMaster4.xml"/><Relationship Id="rId6" Type="http://schemas.openxmlformats.org/officeDocument/2006/relationships/image" Target="../media/image5.png"/><Relationship Id="rId11" Type="http://schemas.openxmlformats.org/officeDocument/2006/relationships/image" Target="../media/image30.png"/><Relationship Id="rId5" Type="http://schemas.openxmlformats.org/officeDocument/2006/relationships/image" Target="../media/image21.png"/><Relationship Id="rId10" Type="http://schemas.openxmlformats.org/officeDocument/2006/relationships/image" Target="../media/image42.jpg"/><Relationship Id="rId4" Type="http://schemas.openxmlformats.org/officeDocument/2006/relationships/image" Target="../media/image20.png"/><Relationship Id="rId9"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4.jpg"/><Relationship Id="rId7" Type="http://schemas.openxmlformats.org/officeDocument/2006/relationships/image" Target="../media/image39.png"/><Relationship Id="rId2" Type="http://schemas.openxmlformats.org/officeDocument/2006/relationships/image" Target="../media/image43.jpg"/><Relationship Id="rId1" Type="http://schemas.openxmlformats.org/officeDocument/2006/relationships/slideMaster" Target="../slideMasters/slideMaster4.xml"/><Relationship Id="rId6" Type="http://schemas.openxmlformats.org/officeDocument/2006/relationships/image" Target="../media/image38.png"/><Relationship Id="rId5" Type="http://schemas.openxmlformats.org/officeDocument/2006/relationships/image" Target="../media/image45.jpg"/><Relationship Id="rId4" Type="http://schemas.openxmlformats.org/officeDocument/2006/relationships/image" Target="../media/image36.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Opening Slide B">
    <p:spTree>
      <p:nvGrpSpPr>
        <p:cNvPr id="1" name=""/>
        <p:cNvGrpSpPr/>
        <p:nvPr/>
      </p:nvGrpSpPr>
      <p:grpSpPr>
        <a:xfrm>
          <a:off x="0" y="0"/>
          <a:ext cx="0" cy="0"/>
          <a:chOff x="0" y="0"/>
          <a:chExt cx="0" cy="0"/>
        </a:xfrm>
      </p:grpSpPr>
      <p:sp>
        <p:nvSpPr>
          <p:cNvPr id="41" name="Straight Connector 8"/>
          <p:cNvSpPr/>
          <p:nvPr/>
        </p:nvSpPr>
        <p:spPr>
          <a:xfrm>
            <a:off x="10779759" y="6393824"/>
            <a:ext cx="1" cy="291789"/>
          </a:xfrm>
          <a:prstGeom prst="line">
            <a:avLst/>
          </a:prstGeom>
          <a:ln w="12700">
            <a:solidFill>
              <a:srgbClr val="002060"/>
            </a:solidFill>
            <a:miter/>
          </a:ln>
        </p:spPr>
        <p:txBody>
          <a:bodyPr lIns="45719" rIns="45719"/>
          <a:lstStyle/>
          <a:p>
            <a:endParaRPr/>
          </a:p>
        </p:txBody>
      </p:sp>
      <p:pic>
        <p:nvPicPr>
          <p:cNvPr id="42" name="Picture 13" descr="Picture 13"/>
          <p:cNvPicPr>
            <a:picLocks noChangeAspect="1"/>
          </p:cNvPicPr>
          <p:nvPr/>
        </p:nvPicPr>
        <p:blipFill>
          <a:blip r:embed="rId2">
            <a:extLst/>
          </a:blip>
          <a:stretch>
            <a:fillRect/>
          </a:stretch>
        </p:blipFill>
        <p:spPr>
          <a:xfrm>
            <a:off x="2071302" y="6436188"/>
            <a:ext cx="779255" cy="203839"/>
          </a:xfrm>
          <a:prstGeom prst="rect">
            <a:avLst/>
          </a:prstGeom>
          <a:ln w="12700">
            <a:miter lim="400000"/>
          </a:ln>
        </p:spPr>
      </p:pic>
      <p:pic>
        <p:nvPicPr>
          <p:cNvPr id="43" name="Picture 14" descr="Picture 14"/>
          <p:cNvPicPr>
            <a:picLocks noChangeAspect="1"/>
          </p:cNvPicPr>
          <p:nvPr/>
        </p:nvPicPr>
        <p:blipFill>
          <a:blip r:embed="rId3">
            <a:extLst/>
          </a:blip>
          <a:stretch>
            <a:fillRect/>
          </a:stretch>
        </p:blipFill>
        <p:spPr>
          <a:xfrm>
            <a:off x="3890229" y="6354543"/>
            <a:ext cx="673262" cy="303352"/>
          </a:xfrm>
          <a:prstGeom prst="rect">
            <a:avLst/>
          </a:prstGeom>
          <a:ln w="12700">
            <a:miter lim="400000"/>
          </a:ln>
        </p:spPr>
      </p:pic>
      <p:pic>
        <p:nvPicPr>
          <p:cNvPr id="44" name="Picture 15" descr="Picture 15"/>
          <p:cNvPicPr>
            <a:picLocks noChangeAspect="1"/>
          </p:cNvPicPr>
          <p:nvPr/>
        </p:nvPicPr>
        <p:blipFill>
          <a:blip r:embed="rId4">
            <a:extLst/>
          </a:blip>
          <a:stretch>
            <a:fillRect/>
          </a:stretch>
        </p:blipFill>
        <p:spPr>
          <a:xfrm>
            <a:off x="4883032" y="6356351"/>
            <a:ext cx="586305" cy="254915"/>
          </a:xfrm>
          <a:prstGeom prst="rect">
            <a:avLst/>
          </a:prstGeom>
          <a:ln w="12700">
            <a:miter lim="400000"/>
          </a:ln>
        </p:spPr>
      </p:pic>
      <p:pic>
        <p:nvPicPr>
          <p:cNvPr id="45" name="Picture 16" descr="Picture 16"/>
          <p:cNvPicPr>
            <a:picLocks noChangeAspect="1"/>
          </p:cNvPicPr>
          <p:nvPr/>
        </p:nvPicPr>
        <p:blipFill>
          <a:blip r:embed="rId5">
            <a:extLst/>
          </a:blip>
          <a:stretch>
            <a:fillRect/>
          </a:stretch>
        </p:blipFill>
        <p:spPr>
          <a:xfrm>
            <a:off x="3130227" y="6356351"/>
            <a:ext cx="440461" cy="328436"/>
          </a:xfrm>
          <a:prstGeom prst="rect">
            <a:avLst/>
          </a:prstGeom>
          <a:ln w="12700">
            <a:miter lim="400000"/>
          </a:ln>
        </p:spPr>
      </p:pic>
      <p:pic>
        <p:nvPicPr>
          <p:cNvPr id="46" name="Picture 10" descr="Picture 10"/>
          <p:cNvPicPr>
            <a:picLocks noChangeAspect="1"/>
          </p:cNvPicPr>
          <p:nvPr/>
        </p:nvPicPr>
        <p:blipFill>
          <a:blip r:embed="rId6">
            <a:extLst/>
          </a:blip>
          <a:stretch>
            <a:fillRect/>
          </a:stretch>
        </p:blipFill>
        <p:spPr>
          <a:xfrm>
            <a:off x="838199" y="6387903"/>
            <a:ext cx="409809" cy="259546"/>
          </a:xfrm>
          <a:prstGeom prst="rect">
            <a:avLst/>
          </a:prstGeom>
          <a:ln w="12700">
            <a:miter lim="400000"/>
          </a:ln>
        </p:spPr>
      </p:pic>
      <p:sp>
        <p:nvSpPr>
          <p:cNvPr id="47" name="Rectangle 27"/>
          <p:cNvSpPr/>
          <p:nvPr/>
        </p:nvSpPr>
        <p:spPr>
          <a:xfrm>
            <a:off x="-977902" y="-256588"/>
            <a:ext cx="12987407" cy="7371176"/>
          </a:xfrm>
          <a:prstGeom prst="rect">
            <a:avLst/>
          </a:prstGeom>
          <a:solidFill>
            <a:srgbClr val="9EA1B2"/>
          </a:solidFill>
          <a:ln w="12700">
            <a:miter lim="400000"/>
          </a:ln>
          <a:effectLst>
            <a:outerShdw blurRad="101600" dist="25400" dir="5400000" rotWithShape="0">
              <a:srgbClr val="000000">
                <a:alpha val="75000"/>
              </a:srgbClr>
            </a:outerShdw>
          </a:effectLst>
        </p:spPr>
        <p:txBody>
          <a:bodyPr lIns="45719" rIns="45719" anchor="ctr"/>
          <a:lstStyle/>
          <a:p>
            <a:pPr>
              <a:defRPr>
                <a:solidFill>
                  <a:srgbClr val="FFFFFF"/>
                </a:solidFill>
              </a:defRPr>
            </a:pPr>
            <a:endParaRPr/>
          </a:p>
        </p:txBody>
      </p:sp>
      <p:sp>
        <p:nvSpPr>
          <p:cNvPr id="48" name="Oval 28"/>
          <p:cNvSpPr/>
          <p:nvPr/>
        </p:nvSpPr>
        <p:spPr>
          <a:xfrm>
            <a:off x="-10536965" y="-6756711"/>
            <a:ext cx="19348705" cy="19348705"/>
          </a:xfrm>
          <a:prstGeom prst="ellipse">
            <a:avLst/>
          </a:prstGeom>
          <a:solidFill>
            <a:srgbClr val="1F4DA8"/>
          </a:solidFill>
          <a:ln w="12700">
            <a:miter lim="400000"/>
          </a:ln>
          <a:effectLst>
            <a:outerShdw blurRad="241300" dist="64300" dir="5400000" rotWithShape="0">
              <a:srgbClr val="000000">
                <a:alpha val="71589"/>
              </a:srgbClr>
            </a:outerShdw>
          </a:effectLst>
        </p:spPr>
        <p:txBody>
          <a:bodyPr lIns="45719" rIns="45719" anchor="ctr"/>
          <a:lstStyle/>
          <a:p>
            <a:pPr algn="ctr">
              <a:defRPr>
                <a:solidFill>
                  <a:srgbClr val="FFFFFF"/>
                </a:solidFill>
              </a:defRPr>
            </a:pPr>
            <a:endParaRPr/>
          </a:p>
        </p:txBody>
      </p:sp>
      <p:sp>
        <p:nvSpPr>
          <p:cNvPr id="49" name="Oval 29"/>
          <p:cNvSpPr/>
          <p:nvPr/>
        </p:nvSpPr>
        <p:spPr>
          <a:xfrm>
            <a:off x="-2093422" y="4447445"/>
            <a:ext cx="16132847" cy="16132847"/>
          </a:xfrm>
          <a:prstGeom prst="ellipse">
            <a:avLst/>
          </a:prstGeom>
          <a:solidFill>
            <a:srgbClr val="FFFFFF">
              <a:alpha val="17353"/>
            </a:srgbClr>
          </a:solidFill>
          <a:ln w="12700">
            <a:miter lim="400000"/>
          </a:ln>
          <a:effectLst>
            <a:reflection stA="49224" endPos="40000" dir="5400000" sy="-100000" algn="bl" rotWithShape="0"/>
          </a:effectLst>
        </p:spPr>
        <p:txBody>
          <a:bodyPr lIns="45719" rIns="45719" anchor="ctr"/>
          <a:lstStyle/>
          <a:p>
            <a:pPr algn="ctr">
              <a:defRPr>
                <a:solidFill>
                  <a:srgbClr val="FFFFFF"/>
                </a:solidFill>
              </a:defRPr>
            </a:pPr>
            <a:endParaRPr/>
          </a:p>
        </p:txBody>
      </p:sp>
      <p:sp>
        <p:nvSpPr>
          <p:cNvPr id="50" name="Rectangle 1"/>
          <p:cNvSpPr/>
          <p:nvPr/>
        </p:nvSpPr>
        <p:spPr>
          <a:xfrm flipV="1">
            <a:off x="-10529237" y="-11052031"/>
            <a:ext cx="23132718" cy="10951928"/>
          </a:xfrm>
          <a:prstGeom prst="rect">
            <a:avLst/>
          </a:prstGeom>
          <a:solidFill>
            <a:srgbClr val="ECECEC"/>
          </a:solidFill>
          <a:ln w="12700">
            <a:miter lim="400000"/>
          </a:ln>
        </p:spPr>
        <p:txBody>
          <a:bodyPr lIns="45719" rIns="45719" anchor="ctr"/>
          <a:lstStyle/>
          <a:p>
            <a:pPr algn="ctr">
              <a:defRPr>
                <a:solidFill>
                  <a:srgbClr val="FFFFFF"/>
                </a:solidFill>
              </a:defRPr>
            </a:pPr>
            <a:endParaRPr/>
          </a:p>
        </p:txBody>
      </p:sp>
      <p:sp>
        <p:nvSpPr>
          <p:cNvPr id="51" name="Rectangle 43"/>
          <p:cNvSpPr/>
          <p:nvPr/>
        </p:nvSpPr>
        <p:spPr>
          <a:xfrm>
            <a:off x="-6978315" y="7041591"/>
            <a:ext cx="19170316" cy="4772355"/>
          </a:xfrm>
          <a:prstGeom prst="rect">
            <a:avLst/>
          </a:prstGeom>
          <a:solidFill>
            <a:srgbClr val="ECECEC"/>
          </a:solidFill>
          <a:ln w="12700">
            <a:miter lim="400000"/>
          </a:ln>
        </p:spPr>
        <p:txBody>
          <a:bodyPr lIns="45719" rIns="45719" anchor="ctr"/>
          <a:lstStyle/>
          <a:p>
            <a:pPr algn="ctr">
              <a:defRPr>
                <a:solidFill>
                  <a:srgbClr val="FFFFFF"/>
                </a:solidFill>
              </a:defRPr>
            </a:pPr>
            <a:endParaRPr/>
          </a:p>
        </p:txBody>
      </p:sp>
      <p:sp>
        <p:nvSpPr>
          <p:cNvPr id="52" name="Rectangle 45"/>
          <p:cNvSpPr/>
          <p:nvPr/>
        </p:nvSpPr>
        <p:spPr>
          <a:xfrm flipH="1">
            <a:off x="-11940468" y="-224124"/>
            <a:ext cx="11678654" cy="7383875"/>
          </a:xfrm>
          <a:prstGeom prst="rect">
            <a:avLst/>
          </a:prstGeom>
          <a:solidFill>
            <a:srgbClr val="ECECEC"/>
          </a:solidFill>
          <a:ln w="12700">
            <a:miter lim="400000"/>
          </a:ln>
        </p:spPr>
        <p:txBody>
          <a:bodyPr lIns="45719" rIns="45719" anchor="ctr"/>
          <a:lstStyle/>
          <a:p>
            <a:pPr algn="ctr">
              <a:defRPr>
                <a:solidFill>
                  <a:srgbClr val="FFFFFF"/>
                </a:solidFill>
              </a:defRPr>
            </a:pPr>
            <a:endParaRPr/>
          </a:p>
        </p:txBody>
      </p:sp>
      <p:grpSp>
        <p:nvGrpSpPr>
          <p:cNvPr id="55" name="Group"/>
          <p:cNvGrpSpPr/>
          <p:nvPr/>
        </p:nvGrpSpPr>
        <p:grpSpPr>
          <a:xfrm>
            <a:off x="7990278" y="259605"/>
            <a:ext cx="4000501" cy="1361528"/>
            <a:chOff x="0" y="0"/>
            <a:chExt cx="4000500" cy="1361527"/>
          </a:xfrm>
        </p:grpSpPr>
        <p:sp>
          <p:nvSpPr>
            <p:cNvPr id="53" name="Rounded Rectangle"/>
            <p:cNvSpPr/>
            <p:nvPr/>
          </p:nvSpPr>
          <p:spPr>
            <a:xfrm>
              <a:off x="0" y="0"/>
              <a:ext cx="4000500" cy="1361528"/>
            </a:xfrm>
            <a:prstGeom prst="roundRect">
              <a:avLst>
                <a:gd name="adj" fmla="val 16020"/>
              </a:avLst>
            </a:prstGeom>
            <a:noFill/>
            <a:ln w="12700" cap="flat">
              <a:solidFill>
                <a:schemeClr val="accent1"/>
              </a:solidFill>
              <a:prstDash val="solid"/>
              <a:miter lim="800000"/>
            </a:ln>
            <a:effectLst/>
          </p:spPr>
          <p:txBody>
            <a:bodyPr wrap="square" lIns="45719" tIns="45719" rIns="45719" bIns="45719" numCol="1" anchor="ctr">
              <a:noAutofit/>
            </a:bodyPr>
            <a:lstStyle/>
            <a:p>
              <a:endParaRPr/>
            </a:p>
          </p:txBody>
        </p:sp>
        <p:pic>
          <p:nvPicPr>
            <p:cNvPr id="54" name="LIBSENSE 1.jpg" descr="LIBSENSE 1.jpg"/>
            <p:cNvPicPr>
              <a:picLocks noChangeAspect="1"/>
            </p:cNvPicPr>
            <p:nvPr/>
          </p:nvPicPr>
          <p:blipFill>
            <a:blip r:embed="rId7">
              <a:extLst/>
            </a:blip>
            <a:srcRect/>
            <a:stretch>
              <a:fillRect/>
            </a:stretch>
          </p:blipFill>
          <p:spPr>
            <a:xfrm>
              <a:off x="179885" y="95604"/>
              <a:ext cx="3640730" cy="1170275"/>
            </a:xfrm>
            <a:prstGeom prst="rect">
              <a:avLst/>
            </a:prstGeom>
            <a:ln w="12700" cap="flat">
              <a:noFill/>
              <a:miter lim="400000"/>
            </a:ln>
            <a:effectLst>
              <a:outerShdw blurRad="241300" dist="64300" dir="5400000" rotWithShape="0">
                <a:srgbClr val="000000">
                  <a:alpha val="71589"/>
                </a:srgbClr>
              </a:outerShdw>
            </a:effectLst>
          </p:spPr>
        </p:pic>
      </p:grpSp>
      <p:grpSp>
        <p:nvGrpSpPr>
          <p:cNvPr id="63" name="Group"/>
          <p:cNvGrpSpPr/>
          <p:nvPr/>
        </p:nvGrpSpPr>
        <p:grpSpPr>
          <a:xfrm>
            <a:off x="2352302" y="5616670"/>
            <a:ext cx="7487396" cy="1065212"/>
            <a:chOff x="0" y="0"/>
            <a:chExt cx="7487394" cy="1065211"/>
          </a:xfrm>
        </p:grpSpPr>
        <p:sp>
          <p:nvSpPr>
            <p:cNvPr id="56" name="Rounded Rectangle"/>
            <p:cNvSpPr/>
            <p:nvPr/>
          </p:nvSpPr>
          <p:spPr>
            <a:xfrm>
              <a:off x="0" y="0"/>
              <a:ext cx="7487395" cy="1065212"/>
            </a:xfrm>
            <a:prstGeom prst="roundRect">
              <a:avLst>
                <a:gd name="adj" fmla="val 15000"/>
              </a:avLst>
            </a:prstGeom>
            <a:solidFill>
              <a:srgbClr val="FFFFFF"/>
            </a:solidFill>
            <a:ln w="12700" cap="flat">
              <a:solidFill>
                <a:schemeClr val="accent1"/>
              </a:solidFill>
              <a:prstDash val="solid"/>
              <a:miter lim="800000"/>
            </a:ln>
            <a:effectLst>
              <a:outerShdw blurRad="101600" dist="25400" dir="5400000" rotWithShape="0">
                <a:srgbClr val="000000">
                  <a:alpha val="75000"/>
                </a:srgbClr>
              </a:outerShdw>
            </a:effectLst>
          </p:spPr>
          <p:txBody>
            <a:bodyPr wrap="square" lIns="45719" tIns="45719" rIns="45719" bIns="45719" numCol="1" anchor="ctr">
              <a:noAutofit/>
            </a:bodyPr>
            <a:lstStyle/>
            <a:p>
              <a:endParaRPr/>
            </a:p>
          </p:txBody>
        </p:sp>
        <p:pic>
          <p:nvPicPr>
            <p:cNvPr id="57" name="EIFL_BTag_Blue.jpg" descr="EIFL_BTag_Blue.jpg"/>
            <p:cNvPicPr>
              <a:picLocks noChangeAspect="1"/>
            </p:cNvPicPr>
            <p:nvPr/>
          </p:nvPicPr>
          <p:blipFill>
            <a:blip r:embed="rId8">
              <a:extLst/>
            </a:blip>
            <a:stretch>
              <a:fillRect/>
            </a:stretch>
          </p:blipFill>
          <p:spPr>
            <a:xfrm>
              <a:off x="1515080" y="323015"/>
              <a:ext cx="969683" cy="506821"/>
            </a:xfrm>
            <a:prstGeom prst="rect">
              <a:avLst/>
            </a:prstGeom>
            <a:ln w="12700" cap="flat">
              <a:noFill/>
              <a:miter lim="400000"/>
            </a:ln>
            <a:effectLst/>
          </p:spPr>
        </p:pic>
        <p:pic>
          <p:nvPicPr>
            <p:cNvPr id="58" name="11_COAR.png" descr="11_COAR.png"/>
            <p:cNvPicPr>
              <a:picLocks noChangeAspect="1"/>
            </p:cNvPicPr>
            <p:nvPr/>
          </p:nvPicPr>
          <p:blipFill>
            <a:blip r:embed="rId9">
              <a:extLst/>
            </a:blip>
            <a:stretch>
              <a:fillRect/>
            </a:stretch>
          </p:blipFill>
          <p:spPr>
            <a:xfrm>
              <a:off x="2716640" y="323015"/>
              <a:ext cx="1165106" cy="506821"/>
            </a:xfrm>
            <a:prstGeom prst="rect">
              <a:avLst/>
            </a:prstGeom>
            <a:ln w="12700" cap="flat">
              <a:noFill/>
              <a:miter lim="400000"/>
            </a:ln>
            <a:effectLst/>
          </p:spPr>
        </p:pic>
        <p:pic>
          <p:nvPicPr>
            <p:cNvPr id="59" name="AC3_logo.jpg" descr="AC3_logo.jpg"/>
            <p:cNvPicPr>
              <a:picLocks noChangeAspect="1"/>
            </p:cNvPicPr>
            <p:nvPr/>
          </p:nvPicPr>
          <p:blipFill>
            <a:blip r:embed="rId10">
              <a:extLst/>
            </a:blip>
            <a:stretch>
              <a:fillRect/>
            </a:stretch>
          </p:blipFill>
          <p:spPr>
            <a:xfrm>
              <a:off x="5225758" y="271944"/>
              <a:ext cx="859799" cy="608963"/>
            </a:xfrm>
            <a:prstGeom prst="rect">
              <a:avLst/>
            </a:prstGeom>
            <a:ln w="12700" cap="flat">
              <a:noFill/>
              <a:miter lim="400000"/>
            </a:ln>
            <a:effectLst/>
          </p:spPr>
        </p:pic>
        <p:pic>
          <p:nvPicPr>
            <p:cNvPr id="60" name="EU logo.png" descr="EU logo.png"/>
            <p:cNvPicPr>
              <a:picLocks noChangeAspect="1"/>
            </p:cNvPicPr>
            <p:nvPr/>
          </p:nvPicPr>
          <p:blipFill>
            <a:blip r:embed="rId11">
              <a:extLst/>
            </a:blip>
            <a:stretch>
              <a:fillRect/>
            </a:stretch>
          </p:blipFill>
          <p:spPr>
            <a:xfrm>
              <a:off x="6327242" y="249428"/>
              <a:ext cx="917026" cy="608963"/>
            </a:xfrm>
            <a:prstGeom prst="rect">
              <a:avLst/>
            </a:prstGeom>
            <a:ln w="12700" cap="flat">
              <a:noFill/>
              <a:miter lim="400000"/>
            </a:ln>
            <a:effectLst/>
          </p:spPr>
        </p:pic>
        <p:pic>
          <p:nvPicPr>
            <p:cNvPr id="61" name="WACREN logo.png" descr="WACREN logo.png"/>
            <p:cNvPicPr>
              <a:picLocks noChangeAspect="1"/>
            </p:cNvPicPr>
            <p:nvPr/>
          </p:nvPicPr>
          <p:blipFill>
            <a:blip r:embed="rId12">
              <a:extLst/>
            </a:blip>
            <a:stretch>
              <a:fillRect/>
            </a:stretch>
          </p:blipFill>
          <p:spPr>
            <a:xfrm>
              <a:off x="110975" y="42789"/>
              <a:ext cx="1279581" cy="979633"/>
            </a:xfrm>
            <a:prstGeom prst="rect">
              <a:avLst/>
            </a:prstGeom>
            <a:ln w="12700" cap="flat">
              <a:noFill/>
              <a:miter lim="400000"/>
            </a:ln>
            <a:effectLst/>
          </p:spPr>
        </p:pic>
        <p:pic>
          <p:nvPicPr>
            <p:cNvPr id="62" name="Logo_Vertical.png" descr="Logo_Vertical.png"/>
            <p:cNvPicPr>
              <a:picLocks noChangeAspect="1"/>
            </p:cNvPicPr>
            <p:nvPr/>
          </p:nvPicPr>
          <p:blipFill>
            <a:blip r:embed="rId13">
              <a:extLst/>
            </a:blip>
            <a:stretch>
              <a:fillRect/>
            </a:stretch>
          </p:blipFill>
          <p:spPr>
            <a:xfrm>
              <a:off x="4157437" y="209469"/>
              <a:ext cx="817680" cy="670000"/>
            </a:xfrm>
            <a:prstGeom prst="rect">
              <a:avLst/>
            </a:prstGeom>
            <a:ln w="12700" cap="flat">
              <a:noFill/>
              <a:miter lim="400000"/>
            </a:ln>
            <a:effectLst/>
          </p:spPr>
        </p:pic>
      </p:gr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content slide A">
    <p:spTree>
      <p:nvGrpSpPr>
        <p:cNvPr id="1" name=""/>
        <p:cNvGrpSpPr/>
        <p:nvPr/>
      </p:nvGrpSpPr>
      <p:grpSpPr>
        <a:xfrm>
          <a:off x="0" y="0"/>
          <a:ext cx="0" cy="0"/>
          <a:chOff x="0" y="0"/>
          <a:chExt cx="0" cy="0"/>
        </a:xfrm>
      </p:grpSpPr>
      <p:sp>
        <p:nvSpPr>
          <p:cNvPr id="71" name="Straight Connector 8"/>
          <p:cNvSpPr/>
          <p:nvPr/>
        </p:nvSpPr>
        <p:spPr>
          <a:xfrm>
            <a:off x="10779759" y="6393824"/>
            <a:ext cx="1" cy="291789"/>
          </a:xfrm>
          <a:prstGeom prst="line">
            <a:avLst/>
          </a:prstGeom>
          <a:ln w="12700">
            <a:solidFill>
              <a:srgbClr val="002060"/>
            </a:solidFill>
            <a:miter/>
          </a:ln>
        </p:spPr>
        <p:txBody>
          <a:bodyPr lIns="45719" rIns="45719"/>
          <a:lstStyle/>
          <a:p>
            <a:endParaRPr/>
          </a:p>
        </p:txBody>
      </p:sp>
      <p:sp>
        <p:nvSpPr>
          <p:cNvPr id="72" name="Slide Number"/>
          <p:cNvSpPr txBox="1">
            <a:spLocks noGrp="1"/>
          </p:cNvSpPr>
          <p:nvPr>
            <p:ph type="sldNum" sz="quarter" idx="2"/>
          </p:nvPr>
        </p:nvSpPr>
        <p:spPr>
          <a:xfrm>
            <a:off x="10871202" y="6391594"/>
            <a:ext cx="290622" cy="294641"/>
          </a:xfrm>
          <a:prstGeom prst="rect">
            <a:avLst/>
          </a:prstGeom>
        </p:spPr>
        <p:txBody>
          <a:bodyPr/>
          <a:lstStyle/>
          <a:p>
            <a:fld id="{86CB4B4D-7CA3-9044-876B-883B54F8677D}" type="slidenum">
              <a:t>‹#›</a:t>
            </a:fld>
            <a:endParaRPr/>
          </a:p>
        </p:txBody>
      </p:sp>
      <p:sp>
        <p:nvSpPr>
          <p:cNvPr id="73" name="Line"/>
          <p:cNvSpPr/>
          <p:nvPr/>
        </p:nvSpPr>
        <p:spPr>
          <a:xfrm>
            <a:off x="1079185" y="1314450"/>
            <a:ext cx="1664330" cy="0"/>
          </a:xfrm>
          <a:prstGeom prst="line">
            <a:avLst/>
          </a:prstGeom>
          <a:ln w="38100">
            <a:solidFill>
              <a:srgbClr val="2E47B0"/>
            </a:solidFill>
            <a:miter lim="400000"/>
          </a:ln>
        </p:spPr>
        <p:txBody>
          <a:bodyPr lIns="45719" rIns="45719"/>
          <a:lstStyle/>
          <a:p>
            <a:endParaRPr/>
          </a:p>
        </p:txBody>
      </p:sp>
      <p:sp>
        <p:nvSpPr>
          <p:cNvPr id="74" name="Line"/>
          <p:cNvSpPr/>
          <p:nvPr/>
        </p:nvSpPr>
        <p:spPr>
          <a:xfrm>
            <a:off x="3238185" y="1314450"/>
            <a:ext cx="1664329" cy="0"/>
          </a:xfrm>
          <a:prstGeom prst="line">
            <a:avLst/>
          </a:prstGeom>
          <a:ln w="38100">
            <a:solidFill>
              <a:srgbClr val="42C4AF"/>
            </a:solidFill>
            <a:miter lim="400000"/>
          </a:ln>
        </p:spPr>
        <p:txBody>
          <a:bodyPr lIns="45719" rIns="45719"/>
          <a:lstStyle/>
          <a:p>
            <a:endParaRPr/>
          </a:p>
        </p:txBody>
      </p:sp>
      <p:sp>
        <p:nvSpPr>
          <p:cNvPr id="75" name="Line"/>
          <p:cNvSpPr/>
          <p:nvPr/>
        </p:nvSpPr>
        <p:spPr>
          <a:xfrm>
            <a:off x="5384485" y="1314450"/>
            <a:ext cx="1664330" cy="0"/>
          </a:xfrm>
          <a:prstGeom prst="line">
            <a:avLst/>
          </a:prstGeom>
          <a:ln w="38100">
            <a:solidFill>
              <a:schemeClr val="accent3">
                <a:lumOff val="-12941"/>
              </a:schemeClr>
            </a:solidFill>
            <a:miter lim="400000"/>
          </a:ln>
        </p:spPr>
        <p:txBody>
          <a:bodyPr lIns="45719" rIns="45719"/>
          <a:lstStyle/>
          <a:p>
            <a:endParaRPr/>
          </a:p>
        </p:txBody>
      </p:sp>
      <p:sp>
        <p:nvSpPr>
          <p:cNvPr id="76" name="Line"/>
          <p:cNvSpPr/>
          <p:nvPr/>
        </p:nvSpPr>
        <p:spPr>
          <a:xfrm>
            <a:off x="7302185" y="1314450"/>
            <a:ext cx="1664329" cy="0"/>
          </a:xfrm>
          <a:prstGeom prst="line">
            <a:avLst/>
          </a:prstGeom>
          <a:ln w="38100">
            <a:solidFill>
              <a:srgbClr val="000000"/>
            </a:solidFill>
            <a:miter lim="400000"/>
          </a:ln>
        </p:spPr>
        <p:txBody>
          <a:bodyPr lIns="45719" rIns="45719"/>
          <a:lstStyle/>
          <a:p>
            <a:endParaRPr/>
          </a:p>
        </p:txBody>
      </p:sp>
      <p:sp>
        <p:nvSpPr>
          <p:cNvPr id="77" name="Line"/>
          <p:cNvSpPr/>
          <p:nvPr/>
        </p:nvSpPr>
        <p:spPr>
          <a:xfrm>
            <a:off x="9219885" y="1314450"/>
            <a:ext cx="1664329" cy="0"/>
          </a:xfrm>
          <a:prstGeom prst="line">
            <a:avLst/>
          </a:prstGeom>
          <a:ln w="38100">
            <a:solidFill>
              <a:schemeClr val="accent1">
                <a:satOff val="-3547"/>
                <a:lumOff val="-10352"/>
              </a:schemeClr>
            </a:solidFill>
            <a:miter lim="400000"/>
          </a:ln>
        </p:spPr>
        <p:txBody>
          <a:bodyPr lIns="45719" rIns="45719"/>
          <a:lstStyle/>
          <a:p>
            <a:endParaRPr/>
          </a:p>
        </p:txBody>
      </p:sp>
      <p:sp>
        <p:nvSpPr>
          <p:cNvPr id="78" name="Rounded Rectangle"/>
          <p:cNvSpPr/>
          <p:nvPr/>
        </p:nvSpPr>
        <p:spPr>
          <a:xfrm>
            <a:off x="9872847" y="132605"/>
            <a:ext cx="2287332" cy="757867"/>
          </a:xfrm>
          <a:prstGeom prst="roundRect">
            <a:avLst>
              <a:gd name="adj" fmla="val 18058"/>
            </a:avLst>
          </a:prstGeom>
          <a:ln w="12700">
            <a:solidFill>
              <a:schemeClr val="accent1"/>
            </a:solidFill>
            <a:miter/>
          </a:ln>
        </p:spPr>
        <p:txBody>
          <a:bodyPr lIns="45719" rIns="45719" anchor="ctr"/>
          <a:lstStyle/>
          <a:p>
            <a:endParaRPr/>
          </a:p>
        </p:txBody>
      </p:sp>
      <p:pic>
        <p:nvPicPr>
          <p:cNvPr id="79" name="LIBSENSE 1.jpg" descr="LIBSENSE 1.jpg"/>
          <p:cNvPicPr>
            <a:picLocks noChangeAspect="1"/>
          </p:cNvPicPr>
          <p:nvPr/>
        </p:nvPicPr>
        <p:blipFill>
          <a:blip r:embed="rId2">
            <a:extLst/>
          </a:blip>
          <a:stretch>
            <a:fillRect/>
          </a:stretch>
        </p:blipFill>
        <p:spPr>
          <a:xfrm>
            <a:off x="9946408" y="167546"/>
            <a:ext cx="2140136" cy="687925"/>
          </a:xfrm>
          <a:prstGeom prst="rect">
            <a:avLst/>
          </a:prstGeom>
          <a:ln w="12700">
            <a:miter lim="400000"/>
          </a:ln>
          <a:effectLst>
            <a:outerShdw blurRad="101600" dist="25400" dir="5400000" rotWithShape="0">
              <a:srgbClr val="000000">
                <a:alpha val="75000"/>
              </a:srgbClr>
            </a:outerShdw>
          </a:effectLst>
        </p:spPr>
      </p:pic>
      <p:grpSp>
        <p:nvGrpSpPr>
          <p:cNvPr id="87" name="Group"/>
          <p:cNvGrpSpPr/>
          <p:nvPr/>
        </p:nvGrpSpPr>
        <p:grpSpPr>
          <a:xfrm>
            <a:off x="326652" y="6281780"/>
            <a:ext cx="3169396" cy="450902"/>
            <a:chOff x="0" y="0"/>
            <a:chExt cx="3169394" cy="450901"/>
          </a:xfrm>
        </p:grpSpPr>
        <p:sp>
          <p:nvSpPr>
            <p:cNvPr id="80" name="Rounded Rectangle"/>
            <p:cNvSpPr/>
            <p:nvPr/>
          </p:nvSpPr>
          <p:spPr>
            <a:xfrm>
              <a:off x="0" y="0"/>
              <a:ext cx="3169395" cy="450902"/>
            </a:xfrm>
            <a:prstGeom prst="roundRect">
              <a:avLst>
                <a:gd name="adj" fmla="val 15000"/>
              </a:avLst>
            </a:prstGeom>
            <a:solidFill>
              <a:srgbClr val="FFFFFF"/>
            </a:solidFill>
            <a:ln w="12700" cap="flat">
              <a:solidFill>
                <a:schemeClr val="accent1"/>
              </a:solidFill>
              <a:prstDash val="solid"/>
              <a:miter lim="800000"/>
            </a:ln>
            <a:effectLst>
              <a:outerShdw blurRad="101600" dist="25400" dir="5400000" rotWithShape="0">
                <a:srgbClr val="000000">
                  <a:alpha val="75000"/>
                </a:srgbClr>
              </a:outerShdw>
            </a:effectLst>
          </p:spPr>
          <p:txBody>
            <a:bodyPr wrap="square" lIns="45719" tIns="45719" rIns="45719" bIns="45719" numCol="1" anchor="ctr">
              <a:noAutofit/>
            </a:bodyPr>
            <a:lstStyle/>
            <a:p>
              <a:endParaRPr/>
            </a:p>
          </p:txBody>
        </p:sp>
        <p:pic>
          <p:nvPicPr>
            <p:cNvPr id="81" name="EIFL_BTag_Blue.jpg" descr="EIFL_BTag_Blue.jpg"/>
            <p:cNvPicPr>
              <a:picLocks noChangeAspect="1"/>
            </p:cNvPicPr>
            <p:nvPr/>
          </p:nvPicPr>
          <p:blipFill>
            <a:blip r:embed="rId3">
              <a:extLst/>
            </a:blip>
            <a:stretch>
              <a:fillRect/>
            </a:stretch>
          </p:blipFill>
          <p:spPr>
            <a:xfrm>
              <a:off x="641329" y="136731"/>
              <a:ext cx="410465" cy="214537"/>
            </a:xfrm>
            <a:prstGeom prst="rect">
              <a:avLst/>
            </a:prstGeom>
            <a:ln w="12700" cap="flat">
              <a:noFill/>
              <a:miter lim="400000"/>
            </a:ln>
            <a:effectLst/>
          </p:spPr>
        </p:pic>
        <p:pic>
          <p:nvPicPr>
            <p:cNvPr id="82" name="11_COAR.png" descr="11_COAR.png"/>
            <p:cNvPicPr>
              <a:picLocks noChangeAspect="1"/>
            </p:cNvPicPr>
            <p:nvPr/>
          </p:nvPicPr>
          <p:blipFill>
            <a:blip r:embed="rId4">
              <a:extLst/>
            </a:blip>
            <a:stretch>
              <a:fillRect/>
            </a:stretch>
          </p:blipFill>
          <p:spPr>
            <a:xfrm>
              <a:off x="1149946" y="136731"/>
              <a:ext cx="493187" cy="214537"/>
            </a:xfrm>
            <a:prstGeom prst="rect">
              <a:avLst/>
            </a:prstGeom>
            <a:ln w="12700" cap="flat">
              <a:noFill/>
              <a:miter lim="400000"/>
            </a:ln>
            <a:effectLst/>
          </p:spPr>
        </p:pic>
        <p:pic>
          <p:nvPicPr>
            <p:cNvPr id="83" name="AC3_logo.jpg" descr="AC3_logo.jpg"/>
            <p:cNvPicPr>
              <a:picLocks noChangeAspect="1"/>
            </p:cNvPicPr>
            <p:nvPr/>
          </p:nvPicPr>
          <p:blipFill>
            <a:blip r:embed="rId5">
              <a:extLst/>
            </a:blip>
            <a:stretch>
              <a:fillRect/>
            </a:stretch>
          </p:blipFill>
          <p:spPr>
            <a:xfrm>
              <a:off x="2212049" y="115113"/>
              <a:ext cx="363952" cy="257773"/>
            </a:xfrm>
            <a:prstGeom prst="rect">
              <a:avLst/>
            </a:prstGeom>
            <a:ln w="12700" cap="flat">
              <a:noFill/>
              <a:miter lim="400000"/>
            </a:ln>
            <a:effectLst/>
          </p:spPr>
        </p:pic>
        <p:pic>
          <p:nvPicPr>
            <p:cNvPr id="84" name="EU logo.png" descr="EU logo.png"/>
            <p:cNvPicPr>
              <a:picLocks noChangeAspect="1"/>
            </p:cNvPicPr>
            <p:nvPr/>
          </p:nvPicPr>
          <p:blipFill>
            <a:blip r:embed="rId6">
              <a:extLst/>
            </a:blip>
            <a:stretch>
              <a:fillRect/>
            </a:stretch>
          </p:blipFill>
          <p:spPr>
            <a:xfrm>
              <a:off x="2678305" y="105582"/>
              <a:ext cx="388175" cy="257773"/>
            </a:xfrm>
            <a:prstGeom prst="rect">
              <a:avLst/>
            </a:prstGeom>
            <a:ln w="12700" cap="flat">
              <a:noFill/>
              <a:miter lim="400000"/>
            </a:ln>
            <a:effectLst/>
          </p:spPr>
        </p:pic>
        <p:pic>
          <p:nvPicPr>
            <p:cNvPr id="85" name="WACREN logo.png" descr="WACREN logo.png"/>
            <p:cNvPicPr>
              <a:picLocks noChangeAspect="1"/>
            </p:cNvPicPr>
            <p:nvPr/>
          </p:nvPicPr>
          <p:blipFill>
            <a:blip r:embed="rId7">
              <a:extLst/>
            </a:blip>
            <a:stretch>
              <a:fillRect/>
            </a:stretch>
          </p:blipFill>
          <p:spPr>
            <a:xfrm>
              <a:off x="46975" y="18112"/>
              <a:ext cx="541644" cy="414677"/>
            </a:xfrm>
            <a:prstGeom prst="rect">
              <a:avLst/>
            </a:prstGeom>
            <a:ln w="12700" cap="flat">
              <a:noFill/>
              <a:miter lim="400000"/>
            </a:ln>
            <a:effectLst/>
          </p:spPr>
        </p:pic>
        <p:pic>
          <p:nvPicPr>
            <p:cNvPr id="86" name="Logo_Vertical.png" descr="Logo_Vertical.png"/>
            <p:cNvPicPr>
              <a:picLocks noChangeAspect="1"/>
            </p:cNvPicPr>
            <p:nvPr/>
          </p:nvPicPr>
          <p:blipFill>
            <a:blip r:embed="rId8">
              <a:extLst/>
            </a:blip>
            <a:stretch>
              <a:fillRect/>
            </a:stretch>
          </p:blipFill>
          <p:spPr>
            <a:xfrm>
              <a:off x="1759832" y="88667"/>
              <a:ext cx="346122" cy="283610"/>
            </a:xfrm>
            <a:prstGeom prst="rect">
              <a:avLst/>
            </a:prstGeom>
            <a:ln w="12700" cap="flat">
              <a:noFill/>
              <a:miter lim="400000"/>
            </a:ln>
            <a:effectLst/>
          </p:spPr>
        </p:pic>
      </p:gr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Opening Slide A">
    <p:spTree>
      <p:nvGrpSpPr>
        <p:cNvPr id="1" name=""/>
        <p:cNvGrpSpPr/>
        <p:nvPr/>
      </p:nvGrpSpPr>
      <p:grpSpPr>
        <a:xfrm>
          <a:off x="0" y="0"/>
          <a:ext cx="0" cy="0"/>
          <a:chOff x="0" y="0"/>
          <a:chExt cx="0" cy="0"/>
        </a:xfrm>
      </p:grpSpPr>
      <p:sp>
        <p:nvSpPr>
          <p:cNvPr id="34" name="Slide Number"/>
          <p:cNvSpPr txBox="1">
            <a:spLocks noGrp="1"/>
          </p:cNvSpPr>
          <p:nvPr>
            <p:ph type="sldNum" sz="quarter" idx="2"/>
          </p:nvPr>
        </p:nvSpPr>
        <p:spPr>
          <a:prstGeom prst="rect">
            <a:avLst/>
          </a:prstGeom>
        </p:spPr>
        <p:txBody>
          <a:bodyPr/>
          <a:lstStyle/>
          <a:p>
            <a:fld id="{86CB4B4D-7CA3-9044-876B-883B54F8677D}" type="slidenum">
              <a:rPr>
                <a:latin typeface="Calibri"/>
                <a:ea typeface="Calibri"/>
                <a:cs typeface="Calibri"/>
              </a:rPr>
              <a:pPr/>
              <a:t>‹#›</a:t>
            </a:fld>
            <a:endParaRPr>
              <a:latin typeface="Calibri"/>
              <a:ea typeface="Calibri"/>
              <a:cs typeface="Calibri"/>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Opening Slide B">
    <p:spTree>
      <p:nvGrpSpPr>
        <p:cNvPr id="1" name=""/>
        <p:cNvGrpSpPr/>
        <p:nvPr/>
      </p:nvGrpSpPr>
      <p:grpSpPr>
        <a:xfrm>
          <a:off x="0" y="0"/>
          <a:ext cx="0" cy="0"/>
          <a:chOff x="0" y="0"/>
          <a:chExt cx="0" cy="0"/>
        </a:xfrm>
      </p:grpSpPr>
      <p:sp>
        <p:nvSpPr>
          <p:cNvPr id="41" name="Straight Connector 8"/>
          <p:cNvSpPr/>
          <p:nvPr/>
        </p:nvSpPr>
        <p:spPr>
          <a:xfrm>
            <a:off x="10779759" y="6393824"/>
            <a:ext cx="1" cy="291789"/>
          </a:xfrm>
          <a:prstGeom prst="line">
            <a:avLst/>
          </a:prstGeom>
          <a:ln w="12700">
            <a:solidFill>
              <a:srgbClr val="002060"/>
            </a:solidFill>
            <a:miter/>
          </a:ln>
        </p:spPr>
        <p:txBody>
          <a:bodyPr lIns="45719" rIns="45719"/>
          <a:lstStyle/>
          <a:p>
            <a:endParaRPr>
              <a:latin typeface="Calibri"/>
              <a:ea typeface="Calibri"/>
              <a:cs typeface="Calibri"/>
            </a:endParaRPr>
          </a:p>
        </p:txBody>
      </p:sp>
      <p:pic>
        <p:nvPicPr>
          <p:cNvPr id="42" name="Picture 13" descr="Picture 13"/>
          <p:cNvPicPr>
            <a:picLocks noChangeAspect="1"/>
          </p:cNvPicPr>
          <p:nvPr/>
        </p:nvPicPr>
        <p:blipFill>
          <a:blip r:embed="rId2">
            <a:extLst/>
          </a:blip>
          <a:stretch>
            <a:fillRect/>
          </a:stretch>
        </p:blipFill>
        <p:spPr>
          <a:xfrm>
            <a:off x="2071302" y="6436188"/>
            <a:ext cx="779255" cy="203839"/>
          </a:xfrm>
          <a:prstGeom prst="rect">
            <a:avLst/>
          </a:prstGeom>
          <a:ln w="12700">
            <a:miter lim="400000"/>
          </a:ln>
        </p:spPr>
      </p:pic>
      <p:pic>
        <p:nvPicPr>
          <p:cNvPr id="43" name="Picture 14" descr="Picture 14"/>
          <p:cNvPicPr>
            <a:picLocks noChangeAspect="1"/>
          </p:cNvPicPr>
          <p:nvPr/>
        </p:nvPicPr>
        <p:blipFill>
          <a:blip r:embed="rId3">
            <a:extLst/>
          </a:blip>
          <a:stretch>
            <a:fillRect/>
          </a:stretch>
        </p:blipFill>
        <p:spPr>
          <a:xfrm>
            <a:off x="3890229" y="6354543"/>
            <a:ext cx="673262" cy="303352"/>
          </a:xfrm>
          <a:prstGeom prst="rect">
            <a:avLst/>
          </a:prstGeom>
          <a:ln w="12700">
            <a:miter lim="400000"/>
          </a:ln>
        </p:spPr>
      </p:pic>
      <p:pic>
        <p:nvPicPr>
          <p:cNvPr id="44" name="Picture 15" descr="Picture 15"/>
          <p:cNvPicPr>
            <a:picLocks noChangeAspect="1"/>
          </p:cNvPicPr>
          <p:nvPr/>
        </p:nvPicPr>
        <p:blipFill>
          <a:blip r:embed="rId4">
            <a:extLst/>
          </a:blip>
          <a:stretch>
            <a:fillRect/>
          </a:stretch>
        </p:blipFill>
        <p:spPr>
          <a:xfrm>
            <a:off x="4883032" y="6356351"/>
            <a:ext cx="586305" cy="254915"/>
          </a:xfrm>
          <a:prstGeom prst="rect">
            <a:avLst/>
          </a:prstGeom>
          <a:ln w="12700">
            <a:miter lim="400000"/>
          </a:ln>
        </p:spPr>
      </p:pic>
      <p:pic>
        <p:nvPicPr>
          <p:cNvPr id="45" name="Picture 16" descr="Picture 16"/>
          <p:cNvPicPr>
            <a:picLocks noChangeAspect="1"/>
          </p:cNvPicPr>
          <p:nvPr/>
        </p:nvPicPr>
        <p:blipFill>
          <a:blip r:embed="rId5">
            <a:extLst/>
          </a:blip>
          <a:stretch>
            <a:fillRect/>
          </a:stretch>
        </p:blipFill>
        <p:spPr>
          <a:xfrm>
            <a:off x="3130227" y="6356351"/>
            <a:ext cx="440461" cy="328436"/>
          </a:xfrm>
          <a:prstGeom prst="rect">
            <a:avLst/>
          </a:prstGeom>
          <a:ln w="12700">
            <a:miter lim="400000"/>
          </a:ln>
        </p:spPr>
      </p:pic>
      <p:pic>
        <p:nvPicPr>
          <p:cNvPr id="46" name="Picture 10" descr="Picture 10"/>
          <p:cNvPicPr>
            <a:picLocks noChangeAspect="1"/>
          </p:cNvPicPr>
          <p:nvPr/>
        </p:nvPicPr>
        <p:blipFill>
          <a:blip r:embed="rId6">
            <a:extLst/>
          </a:blip>
          <a:stretch>
            <a:fillRect/>
          </a:stretch>
        </p:blipFill>
        <p:spPr>
          <a:xfrm>
            <a:off x="838199" y="6387903"/>
            <a:ext cx="409809" cy="259546"/>
          </a:xfrm>
          <a:prstGeom prst="rect">
            <a:avLst/>
          </a:prstGeom>
          <a:ln w="12700">
            <a:miter lim="400000"/>
          </a:ln>
        </p:spPr>
      </p:pic>
      <p:sp>
        <p:nvSpPr>
          <p:cNvPr id="47" name="Rectangle 27"/>
          <p:cNvSpPr/>
          <p:nvPr/>
        </p:nvSpPr>
        <p:spPr>
          <a:xfrm>
            <a:off x="-977902" y="-256588"/>
            <a:ext cx="12987407" cy="7371176"/>
          </a:xfrm>
          <a:prstGeom prst="rect">
            <a:avLst/>
          </a:prstGeom>
          <a:solidFill>
            <a:srgbClr val="9EA1B2"/>
          </a:solidFill>
          <a:ln w="12700">
            <a:miter lim="400000"/>
          </a:ln>
          <a:effectLst>
            <a:outerShdw blurRad="101600" dist="25400" dir="5400000" rotWithShape="0">
              <a:srgbClr val="000000">
                <a:alpha val="75000"/>
              </a:srgbClr>
            </a:outerShdw>
          </a:effectLst>
        </p:spPr>
        <p:txBody>
          <a:bodyPr lIns="45719" rIns="45719" anchor="ctr"/>
          <a:lstStyle/>
          <a:p>
            <a:pPr>
              <a:defRPr>
                <a:solidFill>
                  <a:srgbClr val="FFFFFF"/>
                </a:solidFill>
              </a:defRPr>
            </a:pPr>
            <a:endParaRPr>
              <a:solidFill>
                <a:srgbClr val="FFFFFF"/>
              </a:solidFill>
              <a:latin typeface="Calibri"/>
              <a:ea typeface="Calibri"/>
              <a:cs typeface="Calibri"/>
            </a:endParaRPr>
          </a:p>
        </p:txBody>
      </p:sp>
      <p:sp>
        <p:nvSpPr>
          <p:cNvPr id="48" name="Oval 28"/>
          <p:cNvSpPr/>
          <p:nvPr/>
        </p:nvSpPr>
        <p:spPr>
          <a:xfrm>
            <a:off x="-10536965" y="-6756711"/>
            <a:ext cx="19348705" cy="19348705"/>
          </a:xfrm>
          <a:prstGeom prst="ellipse">
            <a:avLst/>
          </a:prstGeom>
          <a:solidFill>
            <a:srgbClr val="1F4DA8"/>
          </a:solidFill>
          <a:ln w="12700">
            <a:miter lim="400000"/>
          </a:ln>
          <a:effectLst>
            <a:outerShdw blurRad="241300" dist="64300" dir="5400000" rotWithShape="0">
              <a:srgbClr val="000000">
                <a:alpha val="71589"/>
              </a:srgbClr>
            </a:outerShdw>
          </a:effectLst>
        </p:spPr>
        <p:txBody>
          <a:bodyPr lIns="45719" rIns="45719" anchor="ctr"/>
          <a:lstStyle/>
          <a:p>
            <a:pPr algn="ctr">
              <a:defRPr>
                <a:solidFill>
                  <a:srgbClr val="FFFFFF"/>
                </a:solidFill>
              </a:defRPr>
            </a:pPr>
            <a:endParaRPr>
              <a:solidFill>
                <a:srgbClr val="FFFFFF"/>
              </a:solidFill>
              <a:latin typeface="Calibri"/>
              <a:ea typeface="Calibri"/>
              <a:cs typeface="Calibri"/>
            </a:endParaRPr>
          </a:p>
        </p:txBody>
      </p:sp>
      <p:sp>
        <p:nvSpPr>
          <p:cNvPr id="49" name="Oval 29"/>
          <p:cNvSpPr/>
          <p:nvPr/>
        </p:nvSpPr>
        <p:spPr>
          <a:xfrm>
            <a:off x="-2093422" y="4447445"/>
            <a:ext cx="16132847" cy="16132847"/>
          </a:xfrm>
          <a:prstGeom prst="ellipse">
            <a:avLst/>
          </a:prstGeom>
          <a:solidFill>
            <a:srgbClr val="FFFFFF">
              <a:alpha val="17353"/>
            </a:srgbClr>
          </a:solidFill>
          <a:ln w="12700">
            <a:miter lim="400000"/>
          </a:ln>
          <a:effectLst>
            <a:reflection stA="49224" endPos="40000" dir="5400000" sy="-100000" algn="bl" rotWithShape="0"/>
          </a:effectLst>
        </p:spPr>
        <p:txBody>
          <a:bodyPr lIns="45719" rIns="45719" anchor="ctr"/>
          <a:lstStyle/>
          <a:p>
            <a:pPr algn="ctr">
              <a:defRPr>
                <a:solidFill>
                  <a:srgbClr val="FFFFFF"/>
                </a:solidFill>
              </a:defRPr>
            </a:pPr>
            <a:endParaRPr>
              <a:solidFill>
                <a:srgbClr val="FFFFFF"/>
              </a:solidFill>
              <a:latin typeface="Calibri"/>
              <a:ea typeface="Calibri"/>
              <a:cs typeface="Calibri"/>
            </a:endParaRPr>
          </a:p>
        </p:txBody>
      </p:sp>
      <p:sp>
        <p:nvSpPr>
          <p:cNvPr id="50" name="Rectangle 1"/>
          <p:cNvSpPr/>
          <p:nvPr/>
        </p:nvSpPr>
        <p:spPr>
          <a:xfrm flipV="1">
            <a:off x="-10529237" y="-11052031"/>
            <a:ext cx="23132718" cy="10951928"/>
          </a:xfrm>
          <a:prstGeom prst="rect">
            <a:avLst/>
          </a:prstGeom>
          <a:solidFill>
            <a:srgbClr val="ECECEC"/>
          </a:solidFill>
          <a:ln w="12700">
            <a:miter lim="400000"/>
          </a:ln>
        </p:spPr>
        <p:txBody>
          <a:bodyPr lIns="45719" rIns="45719" anchor="ctr"/>
          <a:lstStyle/>
          <a:p>
            <a:pPr algn="ctr">
              <a:defRPr>
                <a:solidFill>
                  <a:srgbClr val="FFFFFF"/>
                </a:solidFill>
              </a:defRPr>
            </a:pPr>
            <a:endParaRPr>
              <a:solidFill>
                <a:srgbClr val="FFFFFF"/>
              </a:solidFill>
              <a:latin typeface="Calibri"/>
              <a:ea typeface="Calibri"/>
              <a:cs typeface="Calibri"/>
            </a:endParaRPr>
          </a:p>
        </p:txBody>
      </p:sp>
      <p:sp>
        <p:nvSpPr>
          <p:cNvPr id="51" name="Rectangle 43"/>
          <p:cNvSpPr/>
          <p:nvPr/>
        </p:nvSpPr>
        <p:spPr>
          <a:xfrm>
            <a:off x="-6978315" y="7041591"/>
            <a:ext cx="19170316" cy="4772355"/>
          </a:xfrm>
          <a:prstGeom prst="rect">
            <a:avLst/>
          </a:prstGeom>
          <a:solidFill>
            <a:srgbClr val="ECECEC"/>
          </a:solidFill>
          <a:ln w="12700">
            <a:miter lim="400000"/>
          </a:ln>
        </p:spPr>
        <p:txBody>
          <a:bodyPr lIns="45719" rIns="45719" anchor="ctr"/>
          <a:lstStyle/>
          <a:p>
            <a:pPr algn="ctr">
              <a:defRPr>
                <a:solidFill>
                  <a:srgbClr val="FFFFFF"/>
                </a:solidFill>
              </a:defRPr>
            </a:pPr>
            <a:endParaRPr>
              <a:solidFill>
                <a:srgbClr val="FFFFFF"/>
              </a:solidFill>
              <a:latin typeface="Calibri"/>
              <a:ea typeface="Calibri"/>
              <a:cs typeface="Calibri"/>
            </a:endParaRPr>
          </a:p>
        </p:txBody>
      </p:sp>
      <p:sp>
        <p:nvSpPr>
          <p:cNvPr id="52" name="Rectangle 45"/>
          <p:cNvSpPr/>
          <p:nvPr/>
        </p:nvSpPr>
        <p:spPr>
          <a:xfrm flipH="1">
            <a:off x="-11940468" y="-224124"/>
            <a:ext cx="11678654" cy="7383875"/>
          </a:xfrm>
          <a:prstGeom prst="rect">
            <a:avLst/>
          </a:prstGeom>
          <a:solidFill>
            <a:srgbClr val="ECECEC"/>
          </a:solidFill>
          <a:ln w="12700">
            <a:miter lim="400000"/>
          </a:ln>
        </p:spPr>
        <p:txBody>
          <a:bodyPr lIns="45719" rIns="45719" anchor="ctr"/>
          <a:lstStyle/>
          <a:p>
            <a:pPr algn="ctr">
              <a:defRPr>
                <a:solidFill>
                  <a:srgbClr val="FFFFFF"/>
                </a:solidFill>
              </a:defRPr>
            </a:pPr>
            <a:endParaRPr>
              <a:solidFill>
                <a:srgbClr val="FFFFFF"/>
              </a:solidFill>
              <a:latin typeface="Calibri"/>
              <a:ea typeface="Calibri"/>
              <a:cs typeface="Calibri"/>
            </a:endParaRPr>
          </a:p>
        </p:txBody>
      </p:sp>
      <p:grpSp>
        <p:nvGrpSpPr>
          <p:cNvPr id="55" name="Group"/>
          <p:cNvGrpSpPr/>
          <p:nvPr/>
        </p:nvGrpSpPr>
        <p:grpSpPr>
          <a:xfrm>
            <a:off x="7990278" y="259605"/>
            <a:ext cx="4000501" cy="1361528"/>
            <a:chOff x="0" y="0"/>
            <a:chExt cx="4000500" cy="1361527"/>
          </a:xfrm>
        </p:grpSpPr>
        <p:sp>
          <p:nvSpPr>
            <p:cNvPr id="53" name="Rounded Rectangle"/>
            <p:cNvSpPr/>
            <p:nvPr/>
          </p:nvSpPr>
          <p:spPr>
            <a:xfrm>
              <a:off x="0" y="0"/>
              <a:ext cx="4000500" cy="1361528"/>
            </a:xfrm>
            <a:prstGeom prst="roundRect">
              <a:avLst>
                <a:gd name="adj" fmla="val 16020"/>
              </a:avLst>
            </a:prstGeom>
            <a:noFill/>
            <a:ln w="12700" cap="flat">
              <a:solidFill>
                <a:schemeClr val="accent1"/>
              </a:solidFill>
              <a:prstDash val="solid"/>
              <a:miter lim="800000"/>
            </a:ln>
            <a:effectLst/>
          </p:spPr>
          <p:txBody>
            <a:bodyPr wrap="square" lIns="45719" tIns="45719" rIns="45719" bIns="45719" numCol="1" anchor="ctr">
              <a:noAutofit/>
            </a:bodyPr>
            <a:lstStyle/>
            <a:p>
              <a:endParaRPr>
                <a:latin typeface="Calibri"/>
                <a:ea typeface="Calibri"/>
                <a:cs typeface="Calibri"/>
              </a:endParaRPr>
            </a:p>
          </p:txBody>
        </p:sp>
        <p:pic>
          <p:nvPicPr>
            <p:cNvPr id="54" name="LIBSENSE 1.jpg" descr="LIBSENSE 1.jpg"/>
            <p:cNvPicPr>
              <a:picLocks noChangeAspect="1"/>
            </p:cNvPicPr>
            <p:nvPr/>
          </p:nvPicPr>
          <p:blipFill>
            <a:blip r:embed="rId7">
              <a:extLst/>
            </a:blip>
            <a:srcRect/>
            <a:stretch>
              <a:fillRect/>
            </a:stretch>
          </p:blipFill>
          <p:spPr>
            <a:xfrm>
              <a:off x="179885" y="95604"/>
              <a:ext cx="3640730" cy="1170275"/>
            </a:xfrm>
            <a:prstGeom prst="rect">
              <a:avLst/>
            </a:prstGeom>
            <a:ln w="12700" cap="flat">
              <a:noFill/>
              <a:miter lim="400000"/>
            </a:ln>
            <a:effectLst>
              <a:outerShdw blurRad="241300" dist="64300" dir="5400000" rotWithShape="0">
                <a:srgbClr val="000000">
                  <a:alpha val="71589"/>
                </a:srgbClr>
              </a:outerShdw>
            </a:effectLst>
          </p:spPr>
        </p:pic>
      </p:grpSp>
      <p:grpSp>
        <p:nvGrpSpPr>
          <p:cNvPr id="63" name="Group"/>
          <p:cNvGrpSpPr/>
          <p:nvPr/>
        </p:nvGrpSpPr>
        <p:grpSpPr>
          <a:xfrm>
            <a:off x="2352302" y="5616670"/>
            <a:ext cx="7487396" cy="1065212"/>
            <a:chOff x="0" y="0"/>
            <a:chExt cx="7487394" cy="1065211"/>
          </a:xfrm>
        </p:grpSpPr>
        <p:sp>
          <p:nvSpPr>
            <p:cNvPr id="56" name="Rounded Rectangle"/>
            <p:cNvSpPr/>
            <p:nvPr/>
          </p:nvSpPr>
          <p:spPr>
            <a:xfrm>
              <a:off x="0" y="0"/>
              <a:ext cx="7487395" cy="1065212"/>
            </a:xfrm>
            <a:prstGeom prst="roundRect">
              <a:avLst>
                <a:gd name="adj" fmla="val 15000"/>
              </a:avLst>
            </a:prstGeom>
            <a:solidFill>
              <a:srgbClr val="FFFFFF"/>
            </a:solidFill>
            <a:ln w="12700" cap="flat">
              <a:solidFill>
                <a:schemeClr val="accent1"/>
              </a:solidFill>
              <a:prstDash val="solid"/>
              <a:miter lim="800000"/>
            </a:ln>
            <a:effectLst>
              <a:outerShdw blurRad="101600" dist="25400" dir="5400000" rotWithShape="0">
                <a:srgbClr val="000000">
                  <a:alpha val="75000"/>
                </a:srgbClr>
              </a:outerShdw>
            </a:effectLst>
          </p:spPr>
          <p:txBody>
            <a:bodyPr wrap="square" lIns="45719" tIns="45719" rIns="45719" bIns="45719" numCol="1" anchor="ctr">
              <a:noAutofit/>
            </a:bodyPr>
            <a:lstStyle/>
            <a:p>
              <a:endParaRPr>
                <a:latin typeface="Calibri"/>
                <a:ea typeface="Calibri"/>
                <a:cs typeface="Calibri"/>
              </a:endParaRPr>
            </a:p>
          </p:txBody>
        </p:sp>
        <p:pic>
          <p:nvPicPr>
            <p:cNvPr id="57" name="EIFL_BTag_Blue.jpg" descr="EIFL_BTag_Blue.jpg"/>
            <p:cNvPicPr>
              <a:picLocks noChangeAspect="1"/>
            </p:cNvPicPr>
            <p:nvPr/>
          </p:nvPicPr>
          <p:blipFill>
            <a:blip r:embed="rId8">
              <a:extLst/>
            </a:blip>
            <a:stretch>
              <a:fillRect/>
            </a:stretch>
          </p:blipFill>
          <p:spPr>
            <a:xfrm>
              <a:off x="1515080" y="323015"/>
              <a:ext cx="969683" cy="506821"/>
            </a:xfrm>
            <a:prstGeom prst="rect">
              <a:avLst/>
            </a:prstGeom>
            <a:ln w="12700" cap="flat">
              <a:noFill/>
              <a:miter lim="400000"/>
            </a:ln>
            <a:effectLst/>
          </p:spPr>
        </p:pic>
        <p:pic>
          <p:nvPicPr>
            <p:cNvPr id="58" name="11_COAR.png" descr="11_COAR.png"/>
            <p:cNvPicPr>
              <a:picLocks noChangeAspect="1"/>
            </p:cNvPicPr>
            <p:nvPr/>
          </p:nvPicPr>
          <p:blipFill>
            <a:blip r:embed="rId9">
              <a:extLst/>
            </a:blip>
            <a:stretch>
              <a:fillRect/>
            </a:stretch>
          </p:blipFill>
          <p:spPr>
            <a:xfrm>
              <a:off x="2716640" y="323015"/>
              <a:ext cx="1165106" cy="506821"/>
            </a:xfrm>
            <a:prstGeom prst="rect">
              <a:avLst/>
            </a:prstGeom>
            <a:ln w="12700" cap="flat">
              <a:noFill/>
              <a:miter lim="400000"/>
            </a:ln>
            <a:effectLst/>
          </p:spPr>
        </p:pic>
        <p:pic>
          <p:nvPicPr>
            <p:cNvPr id="59" name="AC3_logo.jpg" descr="AC3_logo.jpg"/>
            <p:cNvPicPr>
              <a:picLocks noChangeAspect="1"/>
            </p:cNvPicPr>
            <p:nvPr/>
          </p:nvPicPr>
          <p:blipFill>
            <a:blip r:embed="rId10">
              <a:extLst/>
            </a:blip>
            <a:stretch>
              <a:fillRect/>
            </a:stretch>
          </p:blipFill>
          <p:spPr>
            <a:xfrm>
              <a:off x="5225758" y="271944"/>
              <a:ext cx="859799" cy="608963"/>
            </a:xfrm>
            <a:prstGeom prst="rect">
              <a:avLst/>
            </a:prstGeom>
            <a:ln w="12700" cap="flat">
              <a:noFill/>
              <a:miter lim="400000"/>
            </a:ln>
            <a:effectLst/>
          </p:spPr>
        </p:pic>
        <p:pic>
          <p:nvPicPr>
            <p:cNvPr id="60" name="EU logo.png" descr="EU logo.png"/>
            <p:cNvPicPr>
              <a:picLocks noChangeAspect="1"/>
            </p:cNvPicPr>
            <p:nvPr/>
          </p:nvPicPr>
          <p:blipFill>
            <a:blip r:embed="rId11">
              <a:extLst/>
            </a:blip>
            <a:stretch>
              <a:fillRect/>
            </a:stretch>
          </p:blipFill>
          <p:spPr>
            <a:xfrm>
              <a:off x="6327242" y="249428"/>
              <a:ext cx="917026" cy="608963"/>
            </a:xfrm>
            <a:prstGeom prst="rect">
              <a:avLst/>
            </a:prstGeom>
            <a:ln w="12700" cap="flat">
              <a:noFill/>
              <a:miter lim="400000"/>
            </a:ln>
            <a:effectLst/>
          </p:spPr>
        </p:pic>
        <p:pic>
          <p:nvPicPr>
            <p:cNvPr id="61" name="WACREN logo.png" descr="WACREN logo.png"/>
            <p:cNvPicPr>
              <a:picLocks noChangeAspect="1"/>
            </p:cNvPicPr>
            <p:nvPr/>
          </p:nvPicPr>
          <p:blipFill>
            <a:blip r:embed="rId12">
              <a:extLst/>
            </a:blip>
            <a:stretch>
              <a:fillRect/>
            </a:stretch>
          </p:blipFill>
          <p:spPr>
            <a:xfrm>
              <a:off x="110975" y="42789"/>
              <a:ext cx="1279581" cy="979633"/>
            </a:xfrm>
            <a:prstGeom prst="rect">
              <a:avLst/>
            </a:prstGeom>
            <a:ln w="12700" cap="flat">
              <a:noFill/>
              <a:miter lim="400000"/>
            </a:ln>
            <a:effectLst/>
          </p:spPr>
        </p:pic>
        <p:pic>
          <p:nvPicPr>
            <p:cNvPr id="62" name="Logo_Vertical.png" descr="Logo_Vertical.png"/>
            <p:cNvPicPr>
              <a:picLocks noChangeAspect="1"/>
            </p:cNvPicPr>
            <p:nvPr/>
          </p:nvPicPr>
          <p:blipFill>
            <a:blip r:embed="rId13">
              <a:extLst/>
            </a:blip>
            <a:stretch>
              <a:fillRect/>
            </a:stretch>
          </p:blipFill>
          <p:spPr>
            <a:xfrm>
              <a:off x="4157437" y="209469"/>
              <a:ext cx="817680" cy="670000"/>
            </a:xfrm>
            <a:prstGeom prst="rect">
              <a:avLst/>
            </a:prstGeom>
            <a:ln w="12700" cap="flat">
              <a:noFill/>
              <a:miter lim="400000"/>
            </a:ln>
            <a:effectLst/>
          </p:spPr>
        </p:pic>
      </p:grpSp>
      <p:sp>
        <p:nvSpPr>
          <p:cNvPr id="64" name="Slide Number"/>
          <p:cNvSpPr txBox="1">
            <a:spLocks noGrp="1"/>
          </p:cNvSpPr>
          <p:nvPr>
            <p:ph type="sldNum" sz="quarter" idx="2"/>
          </p:nvPr>
        </p:nvSpPr>
        <p:spPr>
          <a:prstGeom prst="rect">
            <a:avLst/>
          </a:prstGeom>
        </p:spPr>
        <p:txBody>
          <a:bodyPr/>
          <a:lstStyle/>
          <a:p>
            <a:fld id="{86CB4B4D-7CA3-9044-876B-883B54F8677D}" type="slidenum">
              <a:rPr>
                <a:latin typeface="Calibri"/>
                <a:ea typeface="Calibri"/>
                <a:cs typeface="Calibri"/>
              </a:rPr>
              <a:pPr/>
              <a:t>‹#›</a:t>
            </a:fld>
            <a:endParaRPr>
              <a:latin typeface="Calibri"/>
              <a:ea typeface="Calibri"/>
              <a:cs typeface="Calibri"/>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ontent slide A">
    <p:spTree>
      <p:nvGrpSpPr>
        <p:cNvPr id="1" name=""/>
        <p:cNvGrpSpPr/>
        <p:nvPr/>
      </p:nvGrpSpPr>
      <p:grpSpPr>
        <a:xfrm>
          <a:off x="0" y="0"/>
          <a:ext cx="0" cy="0"/>
          <a:chOff x="0" y="0"/>
          <a:chExt cx="0" cy="0"/>
        </a:xfrm>
      </p:grpSpPr>
      <p:sp>
        <p:nvSpPr>
          <p:cNvPr id="71" name="Straight Connector 8"/>
          <p:cNvSpPr/>
          <p:nvPr/>
        </p:nvSpPr>
        <p:spPr>
          <a:xfrm>
            <a:off x="10779759" y="6393824"/>
            <a:ext cx="1" cy="291789"/>
          </a:xfrm>
          <a:prstGeom prst="line">
            <a:avLst/>
          </a:prstGeom>
          <a:ln w="12700">
            <a:solidFill>
              <a:srgbClr val="002060"/>
            </a:solidFill>
            <a:miter/>
          </a:ln>
        </p:spPr>
        <p:txBody>
          <a:bodyPr lIns="45719" rIns="45719"/>
          <a:lstStyle/>
          <a:p>
            <a:endParaRPr>
              <a:latin typeface="Calibri"/>
              <a:ea typeface="Calibri"/>
              <a:cs typeface="Calibri"/>
            </a:endParaRPr>
          </a:p>
        </p:txBody>
      </p:sp>
      <p:sp>
        <p:nvSpPr>
          <p:cNvPr id="72" name="Slide Number"/>
          <p:cNvSpPr txBox="1">
            <a:spLocks noGrp="1"/>
          </p:cNvSpPr>
          <p:nvPr>
            <p:ph type="sldNum" sz="quarter" idx="2"/>
          </p:nvPr>
        </p:nvSpPr>
        <p:spPr>
          <a:xfrm>
            <a:off x="10871202" y="6391594"/>
            <a:ext cx="290622" cy="294641"/>
          </a:xfrm>
          <a:prstGeom prst="rect">
            <a:avLst/>
          </a:prstGeom>
        </p:spPr>
        <p:txBody>
          <a:bodyPr/>
          <a:lstStyle/>
          <a:p>
            <a:fld id="{86CB4B4D-7CA3-9044-876B-883B54F8677D}" type="slidenum">
              <a:rPr>
                <a:latin typeface="Calibri"/>
                <a:ea typeface="Calibri"/>
                <a:cs typeface="Calibri"/>
              </a:rPr>
              <a:pPr/>
              <a:t>‹#›</a:t>
            </a:fld>
            <a:endParaRPr>
              <a:latin typeface="Calibri"/>
              <a:ea typeface="Calibri"/>
              <a:cs typeface="Calibri"/>
            </a:endParaRPr>
          </a:p>
        </p:txBody>
      </p:sp>
      <p:sp>
        <p:nvSpPr>
          <p:cNvPr id="73" name="Line"/>
          <p:cNvSpPr/>
          <p:nvPr/>
        </p:nvSpPr>
        <p:spPr>
          <a:xfrm>
            <a:off x="1079185" y="1314450"/>
            <a:ext cx="1664330" cy="0"/>
          </a:xfrm>
          <a:prstGeom prst="line">
            <a:avLst/>
          </a:prstGeom>
          <a:ln w="38100">
            <a:solidFill>
              <a:srgbClr val="2E47B0"/>
            </a:solidFill>
            <a:miter lim="400000"/>
          </a:ln>
        </p:spPr>
        <p:txBody>
          <a:bodyPr lIns="45719" rIns="45719"/>
          <a:lstStyle/>
          <a:p>
            <a:endParaRPr>
              <a:latin typeface="Calibri"/>
              <a:ea typeface="Calibri"/>
              <a:cs typeface="Calibri"/>
            </a:endParaRPr>
          </a:p>
        </p:txBody>
      </p:sp>
      <p:sp>
        <p:nvSpPr>
          <p:cNvPr id="74" name="Line"/>
          <p:cNvSpPr/>
          <p:nvPr/>
        </p:nvSpPr>
        <p:spPr>
          <a:xfrm>
            <a:off x="3238185" y="1314450"/>
            <a:ext cx="1664329" cy="0"/>
          </a:xfrm>
          <a:prstGeom prst="line">
            <a:avLst/>
          </a:prstGeom>
          <a:ln w="38100">
            <a:solidFill>
              <a:srgbClr val="42C4AF"/>
            </a:solidFill>
            <a:miter lim="400000"/>
          </a:ln>
        </p:spPr>
        <p:txBody>
          <a:bodyPr lIns="45719" rIns="45719"/>
          <a:lstStyle/>
          <a:p>
            <a:endParaRPr>
              <a:latin typeface="Calibri"/>
              <a:ea typeface="Calibri"/>
              <a:cs typeface="Calibri"/>
            </a:endParaRPr>
          </a:p>
        </p:txBody>
      </p:sp>
      <p:sp>
        <p:nvSpPr>
          <p:cNvPr id="75" name="Line"/>
          <p:cNvSpPr/>
          <p:nvPr/>
        </p:nvSpPr>
        <p:spPr>
          <a:xfrm>
            <a:off x="5384485" y="1314450"/>
            <a:ext cx="1664330" cy="0"/>
          </a:xfrm>
          <a:prstGeom prst="line">
            <a:avLst/>
          </a:prstGeom>
          <a:ln w="38100">
            <a:solidFill>
              <a:schemeClr val="accent3">
                <a:lumOff val="-12941"/>
              </a:schemeClr>
            </a:solidFill>
            <a:miter lim="400000"/>
          </a:ln>
        </p:spPr>
        <p:txBody>
          <a:bodyPr lIns="45719" rIns="45719"/>
          <a:lstStyle/>
          <a:p>
            <a:endParaRPr>
              <a:latin typeface="Calibri"/>
              <a:ea typeface="Calibri"/>
              <a:cs typeface="Calibri"/>
            </a:endParaRPr>
          </a:p>
        </p:txBody>
      </p:sp>
      <p:sp>
        <p:nvSpPr>
          <p:cNvPr id="76" name="Line"/>
          <p:cNvSpPr/>
          <p:nvPr/>
        </p:nvSpPr>
        <p:spPr>
          <a:xfrm>
            <a:off x="7302185" y="1314450"/>
            <a:ext cx="1664329" cy="0"/>
          </a:xfrm>
          <a:prstGeom prst="line">
            <a:avLst/>
          </a:prstGeom>
          <a:ln w="38100">
            <a:solidFill>
              <a:srgbClr val="000000"/>
            </a:solidFill>
            <a:miter lim="400000"/>
          </a:ln>
        </p:spPr>
        <p:txBody>
          <a:bodyPr lIns="45719" rIns="45719"/>
          <a:lstStyle/>
          <a:p>
            <a:endParaRPr>
              <a:latin typeface="Calibri"/>
              <a:ea typeface="Calibri"/>
              <a:cs typeface="Calibri"/>
            </a:endParaRPr>
          </a:p>
        </p:txBody>
      </p:sp>
      <p:sp>
        <p:nvSpPr>
          <p:cNvPr id="77" name="Line"/>
          <p:cNvSpPr/>
          <p:nvPr/>
        </p:nvSpPr>
        <p:spPr>
          <a:xfrm>
            <a:off x="9219885" y="1314450"/>
            <a:ext cx="1664329" cy="0"/>
          </a:xfrm>
          <a:prstGeom prst="line">
            <a:avLst/>
          </a:prstGeom>
          <a:ln w="38100">
            <a:solidFill>
              <a:schemeClr val="accent1">
                <a:satOff val="-3547"/>
                <a:lumOff val="-10352"/>
              </a:schemeClr>
            </a:solidFill>
            <a:miter lim="400000"/>
          </a:ln>
        </p:spPr>
        <p:txBody>
          <a:bodyPr lIns="45719" rIns="45719"/>
          <a:lstStyle/>
          <a:p>
            <a:endParaRPr>
              <a:latin typeface="Calibri"/>
              <a:ea typeface="Calibri"/>
              <a:cs typeface="Calibri"/>
            </a:endParaRPr>
          </a:p>
        </p:txBody>
      </p:sp>
      <p:sp>
        <p:nvSpPr>
          <p:cNvPr id="78" name="Rounded Rectangle"/>
          <p:cNvSpPr/>
          <p:nvPr/>
        </p:nvSpPr>
        <p:spPr>
          <a:xfrm>
            <a:off x="9872847" y="132605"/>
            <a:ext cx="2287332" cy="757867"/>
          </a:xfrm>
          <a:prstGeom prst="roundRect">
            <a:avLst>
              <a:gd name="adj" fmla="val 18058"/>
            </a:avLst>
          </a:prstGeom>
          <a:ln w="12700">
            <a:solidFill>
              <a:schemeClr val="accent1"/>
            </a:solidFill>
            <a:miter/>
          </a:ln>
        </p:spPr>
        <p:txBody>
          <a:bodyPr lIns="45719" rIns="45719" anchor="ctr"/>
          <a:lstStyle/>
          <a:p>
            <a:endParaRPr>
              <a:latin typeface="Calibri"/>
              <a:ea typeface="Calibri"/>
              <a:cs typeface="Calibri"/>
            </a:endParaRPr>
          </a:p>
        </p:txBody>
      </p:sp>
      <p:pic>
        <p:nvPicPr>
          <p:cNvPr id="79" name="LIBSENSE 1.jpg" descr="LIBSENSE 1.jpg"/>
          <p:cNvPicPr>
            <a:picLocks noChangeAspect="1"/>
          </p:cNvPicPr>
          <p:nvPr/>
        </p:nvPicPr>
        <p:blipFill>
          <a:blip r:embed="rId2">
            <a:extLst/>
          </a:blip>
          <a:stretch>
            <a:fillRect/>
          </a:stretch>
        </p:blipFill>
        <p:spPr>
          <a:xfrm>
            <a:off x="9946408" y="167546"/>
            <a:ext cx="2140136" cy="687925"/>
          </a:xfrm>
          <a:prstGeom prst="rect">
            <a:avLst/>
          </a:prstGeom>
          <a:ln w="12700">
            <a:miter lim="400000"/>
          </a:ln>
          <a:effectLst>
            <a:outerShdw blurRad="101600" dist="25400" dir="5400000" rotWithShape="0">
              <a:srgbClr val="000000">
                <a:alpha val="75000"/>
              </a:srgbClr>
            </a:outerShdw>
          </a:effectLst>
        </p:spPr>
      </p:pic>
      <p:grpSp>
        <p:nvGrpSpPr>
          <p:cNvPr id="87" name="Group"/>
          <p:cNvGrpSpPr/>
          <p:nvPr/>
        </p:nvGrpSpPr>
        <p:grpSpPr>
          <a:xfrm>
            <a:off x="326652" y="6281780"/>
            <a:ext cx="3169396" cy="450902"/>
            <a:chOff x="0" y="0"/>
            <a:chExt cx="3169394" cy="450901"/>
          </a:xfrm>
        </p:grpSpPr>
        <p:sp>
          <p:nvSpPr>
            <p:cNvPr id="80" name="Rounded Rectangle"/>
            <p:cNvSpPr/>
            <p:nvPr/>
          </p:nvSpPr>
          <p:spPr>
            <a:xfrm>
              <a:off x="0" y="0"/>
              <a:ext cx="3169395" cy="450902"/>
            </a:xfrm>
            <a:prstGeom prst="roundRect">
              <a:avLst>
                <a:gd name="adj" fmla="val 15000"/>
              </a:avLst>
            </a:prstGeom>
            <a:solidFill>
              <a:srgbClr val="FFFFFF"/>
            </a:solidFill>
            <a:ln w="12700" cap="flat">
              <a:solidFill>
                <a:schemeClr val="accent1"/>
              </a:solidFill>
              <a:prstDash val="solid"/>
              <a:miter lim="800000"/>
            </a:ln>
            <a:effectLst>
              <a:outerShdw blurRad="101600" dist="25400" dir="5400000" rotWithShape="0">
                <a:srgbClr val="000000">
                  <a:alpha val="75000"/>
                </a:srgbClr>
              </a:outerShdw>
            </a:effectLst>
          </p:spPr>
          <p:txBody>
            <a:bodyPr wrap="square" lIns="45719" tIns="45719" rIns="45719" bIns="45719" numCol="1" anchor="ctr">
              <a:noAutofit/>
            </a:bodyPr>
            <a:lstStyle/>
            <a:p>
              <a:endParaRPr>
                <a:latin typeface="Calibri"/>
                <a:ea typeface="Calibri"/>
                <a:cs typeface="Calibri"/>
              </a:endParaRPr>
            </a:p>
          </p:txBody>
        </p:sp>
        <p:pic>
          <p:nvPicPr>
            <p:cNvPr id="81" name="EIFL_BTag_Blue.jpg" descr="EIFL_BTag_Blue.jpg"/>
            <p:cNvPicPr>
              <a:picLocks noChangeAspect="1"/>
            </p:cNvPicPr>
            <p:nvPr/>
          </p:nvPicPr>
          <p:blipFill>
            <a:blip r:embed="rId3">
              <a:extLst/>
            </a:blip>
            <a:stretch>
              <a:fillRect/>
            </a:stretch>
          </p:blipFill>
          <p:spPr>
            <a:xfrm>
              <a:off x="641329" y="136731"/>
              <a:ext cx="410465" cy="214537"/>
            </a:xfrm>
            <a:prstGeom prst="rect">
              <a:avLst/>
            </a:prstGeom>
            <a:ln w="12700" cap="flat">
              <a:noFill/>
              <a:miter lim="400000"/>
            </a:ln>
            <a:effectLst/>
          </p:spPr>
        </p:pic>
        <p:pic>
          <p:nvPicPr>
            <p:cNvPr id="82" name="11_COAR.png" descr="11_COAR.png"/>
            <p:cNvPicPr>
              <a:picLocks noChangeAspect="1"/>
            </p:cNvPicPr>
            <p:nvPr/>
          </p:nvPicPr>
          <p:blipFill>
            <a:blip r:embed="rId4">
              <a:extLst/>
            </a:blip>
            <a:stretch>
              <a:fillRect/>
            </a:stretch>
          </p:blipFill>
          <p:spPr>
            <a:xfrm>
              <a:off x="1149946" y="136731"/>
              <a:ext cx="493187" cy="214537"/>
            </a:xfrm>
            <a:prstGeom prst="rect">
              <a:avLst/>
            </a:prstGeom>
            <a:ln w="12700" cap="flat">
              <a:noFill/>
              <a:miter lim="400000"/>
            </a:ln>
            <a:effectLst/>
          </p:spPr>
        </p:pic>
        <p:pic>
          <p:nvPicPr>
            <p:cNvPr id="83" name="AC3_logo.jpg" descr="AC3_logo.jpg"/>
            <p:cNvPicPr>
              <a:picLocks noChangeAspect="1"/>
            </p:cNvPicPr>
            <p:nvPr/>
          </p:nvPicPr>
          <p:blipFill>
            <a:blip r:embed="rId5">
              <a:extLst/>
            </a:blip>
            <a:stretch>
              <a:fillRect/>
            </a:stretch>
          </p:blipFill>
          <p:spPr>
            <a:xfrm>
              <a:off x="2212049" y="115113"/>
              <a:ext cx="363952" cy="257773"/>
            </a:xfrm>
            <a:prstGeom prst="rect">
              <a:avLst/>
            </a:prstGeom>
            <a:ln w="12700" cap="flat">
              <a:noFill/>
              <a:miter lim="400000"/>
            </a:ln>
            <a:effectLst/>
          </p:spPr>
        </p:pic>
        <p:pic>
          <p:nvPicPr>
            <p:cNvPr id="84" name="EU logo.png" descr="EU logo.png"/>
            <p:cNvPicPr>
              <a:picLocks noChangeAspect="1"/>
            </p:cNvPicPr>
            <p:nvPr/>
          </p:nvPicPr>
          <p:blipFill>
            <a:blip r:embed="rId6">
              <a:extLst/>
            </a:blip>
            <a:stretch>
              <a:fillRect/>
            </a:stretch>
          </p:blipFill>
          <p:spPr>
            <a:xfrm>
              <a:off x="2678305" y="105582"/>
              <a:ext cx="388175" cy="257773"/>
            </a:xfrm>
            <a:prstGeom prst="rect">
              <a:avLst/>
            </a:prstGeom>
            <a:ln w="12700" cap="flat">
              <a:noFill/>
              <a:miter lim="400000"/>
            </a:ln>
            <a:effectLst/>
          </p:spPr>
        </p:pic>
        <p:pic>
          <p:nvPicPr>
            <p:cNvPr id="85" name="WACREN logo.png" descr="WACREN logo.png"/>
            <p:cNvPicPr>
              <a:picLocks noChangeAspect="1"/>
            </p:cNvPicPr>
            <p:nvPr/>
          </p:nvPicPr>
          <p:blipFill>
            <a:blip r:embed="rId7">
              <a:extLst/>
            </a:blip>
            <a:stretch>
              <a:fillRect/>
            </a:stretch>
          </p:blipFill>
          <p:spPr>
            <a:xfrm>
              <a:off x="46975" y="18112"/>
              <a:ext cx="541644" cy="414677"/>
            </a:xfrm>
            <a:prstGeom prst="rect">
              <a:avLst/>
            </a:prstGeom>
            <a:ln w="12700" cap="flat">
              <a:noFill/>
              <a:miter lim="400000"/>
            </a:ln>
            <a:effectLst/>
          </p:spPr>
        </p:pic>
        <p:pic>
          <p:nvPicPr>
            <p:cNvPr id="86" name="Logo_Vertical.png" descr="Logo_Vertical.png"/>
            <p:cNvPicPr>
              <a:picLocks noChangeAspect="1"/>
            </p:cNvPicPr>
            <p:nvPr/>
          </p:nvPicPr>
          <p:blipFill>
            <a:blip r:embed="rId8">
              <a:extLst/>
            </a:blip>
            <a:stretch>
              <a:fillRect/>
            </a:stretch>
          </p:blipFill>
          <p:spPr>
            <a:xfrm>
              <a:off x="1759832" y="88667"/>
              <a:ext cx="346122" cy="283610"/>
            </a:xfrm>
            <a:prstGeom prst="rect">
              <a:avLst/>
            </a:prstGeom>
            <a:ln w="12700" cap="flat">
              <a:noFill/>
              <a:miter lim="400000"/>
            </a:ln>
            <a:effectLst/>
          </p:spPr>
        </p:pic>
      </p:gr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Opening Slide B">
    <p:spTree>
      <p:nvGrpSpPr>
        <p:cNvPr id="1" name=""/>
        <p:cNvGrpSpPr/>
        <p:nvPr/>
      </p:nvGrpSpPr>
      <p:grpSpPr>
        <a:xfrm>
          <a:off x="0" y="0"/>
          <a:ext cx="0" cy="0"/>
          <a:chOff x="0" y="0"/>
          <a:chExt cx="0" cy="0"/>
        </a:xfrm>
      </p:grpSpPr>
      <p:sp>
        <p:nvSpPr>
          <p:cNvPr id="41" name="Straight Connector 8"/>
          <p:cNvSpPr/>
          <p:nvPr/>
        </p:nvSpPr>
        <p:spPr>
          <a:xfrm>
            <a:off x="10779759" y="6393824"/>
            <a:ext cx="1" cy="291789"/>
          </a:xfrm>
          <a:prstGeom prst="line">
            <a:avLst/>
          </a:prstGeom>
          <a:ln w="12700">
            <a:solidFill>
              <a:srgbClr val="002060"/>
            </a:solidFill>
            <a:miter/>
          </a:ln>
        </p:spPr>
        <p:txBody>
          <a:bodyPr lIns="45719" rIns="45719"/>
          <a:lstStyle/>
          <a:p>
            <a:endParaRPr/>
          </a:p>
        </p:txBody>
      </p:sp>
      <p:pic>
        <p:nvPicPr>
          <p:cNvPr id="42" name="Picture 13" descr="Picture 13"/>
          <p:cNvPicPr>
            <a:picLocks noChangeAspect="1"/>
          </p:cNvPicPr>
          <p:nvPr/>
        </p:nvPicPr>
        <p:blipFill>
          <a:blip r:embed="rId2" cstate="print">
            <a:extLst/>
          </a:blip>
          <a:stretch>
            <a:fillRect/>
          </a:stretch>
        </p:blipFill>
        <p:spPr>
          <a:xfrm>
            <a:off x="2071302" y="6436188"/>
            <a:ext cx="779255" cy="203839"/>
          </a:xfrm>
          <a:prstGeom prst="rect">
            <a:avLst/>
          </a:prstGeom>
          <a:ln w="12700">
            <a:miter lim="400000"/>
          </a:ln>
        </p:spPr>
      </p:pic>
      <p:pic>
        <p:nvPicPr>
          <p:cNvPr id="43" name="Picture 14" descr="Picture 14"/>
          <p:cNvPicPr>
            <a:picLocks noChangeAspect="1"/>
          </p:cNvPicPr>
          <p:nvPr/>
        </p:nvPicPr>
        <p:blipFill>
          <a:blip r:embed="rId3" cstate="print">
            <a:extLst/>
          </a:blip>
          <a:stretch>
            <a:fillRect/>
          </a:stretch>
        </p:blipFill>
        <p:spPr>
          <a:xfrm>
            <a:off x="3890229" y="6354543"/>
            <a:ext cx="673262" cy="303352"/>
          </a:xfrm>
          <a:prstGeom prst="rect">
            <a:avLst/>
          </a:prstGeom>
          <a:ln w="12700">
            <a:miter lim="400000"/>
          </a:ln>
        </p:spPr>
      </p:pic>
      <p:pic>
        <p:nvPicPr>
          <p:cNvPr id="44" name="Picture 15" descr="Picture 15"/>
          <p:cNvPicPr>
            <a:picLocks noChangeAspect="1"/>
          </p:cNvPicPr>
          <p:nvPr/>
        </p:nvPicPr>
        <p:blipFill>
          <a:blip r:embed="rId4" cstate="print">
            <a:extLst/>
          </a:blip>
          <a:stretch>
            <a:fillRect/>
          </a:stretch>
        </p:blipFill>
        <p:spPr>
          <a:xfrm>
            <a:off x="4883032" y="6356351"/>
            <a:ext cx="586305" cy="254915"/>
          </a:xfrm>
          <a:prstGeom prst="rect">
            <a:avLst/>
          </a:prstGeom>
          <a:ln w="12700">
            <a:miter lim="400000"/>
          </a:ln>
        </p:spPr>
      </p:pic>
      <p:pic>
        <p:nvPicPr>
          <p:cNvPr id="45" name="Picture 16" descr="Picture 16"/>
          <p:cNvPicPr>
            <a:picLocks noChangeAspect="1"/>
          </p:cNvPicPr>
          <p:nvPr/>
        </p:nvPicPr>
        <p:blipFill>
          <a:blip r:embed="rId5" cstate="print">
            <a:extLst/>
          </a:blip>
          <a:stretch>
            <a:fillRect/>
          </a:stretch>
        </p:blipFill>
        <p:spPr>
          <a:xfrm>
            <a:off x="3130227" y="6356351"/>
            <a:ext cx="440461" cy="328436"/>
          </a:xfrm>
          <a:prstGeom prst="rect">
            <a:avLst/>
          </a:prstGeom>
          <a:ln w="12700">
            <a:miter lim="400000"/>
          </a:ln>
        </p:spPr>
      </p:pic>
      <p:pic>
        <p:nvPicPr>
          <p:cNvPr id="46" name="Picture 10" descr="Picture 10"/>
          <p:cNvPicPr>
            <a:picLocks noChangeAspect="1"/>
          </p:cNvPicPr>
          <p:nvPr/>
        </p:nvPicPr>
        <p:blipFill>
          <a:blip r:embed="rId6">
            <a:extLst/>
          </a:blip>
          <a:stretch>
            <a:fillRect/>
          </a:stretch>
        </p:blipFill>
        <p:spPr>
          <a:xfrm>
            <a:off x="838199" y="6387903"/>
            <a:ext cx="409809" cy="259546"/>
          </a:xfrm>
          <a:prstGeom prst="rect">
            <a:avLst/>
          </a:prstGeom>
          <a:ln w="12700">
            <a:miter lim="400000"/>
          </a:ln>
        </p:spPr>
      </p:pic>
      <p:sp>
        <p:nvSpPr>
          <p:cNvPr id="47" name="Rectangle 27"/>
          <p:cNvSpPr/>
          <p:nvPr/>
        </p:nvSpPr>
        <p:spPr>
          <a:xfrm>
            <a:off x="-977902" y="-256588"/>
            <a:ext cx="12987407" cy="7371176"/>
          </a:xfrm>
          <a:prstGeom prst="rect">
            <a:avLst/>
          </a:prstGeom>
          <a:solidFill>
            <a:srgbClr val="9EA1B2"/>
          </a:solidFill>
          <a:ln w="12700">
            <a:miter lim="400000"/>
          </a:ln>
          <a:effectLst>
            <a:outerShdw blurRad="101600" dist="25400" dir="5400000" rotWithShape="0">
              <a:srgbClr val="000000">
                <a:alpha val="75000"/>
              </a:srgbClr>
            </a:outerShdw>
          </a:effectLst>
        </p:spPr>
        <p:txBody>
          <a:bodyPr lIns="45719" rIns="45719" anchor="ctr"/>
          <a:lstStyle/>
          <a:p>
            <a:pPr>
              <a:defRPr>
                <a:solidFill>
                  <a:srgbClr val="FFFFFF"/>
                </a:solidFill>
              </a:defRPr>
            </a:pPr>
            <a:endParaRPr>
              <a:solidFill>
                <a:srgbClr val="FFFFFF"/>
              </a:solidFill>
            </a:endParaRPr>
          </a:p>
        </p:txBody>
      </p:sp>
      <p:sp>
        <p:nvSpPr>
          <p:cNvPr id="48" name="Oval 28"/>
          <p:cNvSpPr/>
          <p:nvPr/>
        </p:nvSpPr>
        <p:spPr>
          <a:xfrm>
            <a:off x="-10536965" y="-6756711"/>
            <a:ext cx="19348705" cy="19348705"/>
          </a:xfrm>
          <a:prstGeom prst="ellipse">
            <a:avLst/>
          </a:prstGeom>
          <a:solidFill>
            <a:srgbClr val="1F4DA8"/>
          </a:solidFill>
          <a:ln w="12700">
            <a:miter lim="400000"/>
          </a:ln>
          <a:effectLst>
            <a:outerShdw blurRad="241300" dist="64300" dir="5400000" rotWithShape="0">
              <a:srgbClr val="000000">
                <a:alpha val="71589"/>
              </a:srgbClr>
            </a:outerShdw>
          </a:effectLst>
        </p:spPr>
        <p:txBody>
          <a:bodyPr lIns="45719" rIns="45719" anchor="ctr"/>
          <a:lstStyle/>
          <a:p>
            <a:pPr algn="ctr">
              <a:defRPr>
                <a:solidFill>
                  <a:srgbClr val="FFFFFF"/>
                </a:solidFill>
              </a:defRPr>
            </a:pPr>
            <a:endParaRPr>
              <a:solidFill>
                <a:srgbClr val="FFFFFF"/>
              </a:solidFill>
            </a:endParaRPr>
          </a:p>
        </p:txBody>
      </p:sp>
      <p:sp>
        <p:nvSpPr>
          <p:cNvPr id="49" name="Oval 29"/>
          <p:cNvSpPr/>
          <p:nvPr/>
        </p:nvSpPr>
        <p:spPr>
          <a:xfrm>
            <a:off x="-2093422" y="4447445"/>
            <a:ext cx="16132847" cy="16132847"/>
          </a:xfrm>
          <a:prstGeom prst="ellipse">
            <a:avLst/>
          </a:prstGeom>
          <a:solidFill>
            <a:srgbClr val="FFFFFF">
              <a:alpha val="17353"/>
            </a:srgbClr>
          </a:solidFill>
          <a:ln w="12700">
            <a:miter lim="400000"/>
          </a:ln>
          <a:effectLst>
            <a:reflection stA="49224" endPos="40000" dir="5400000" sy="-100000" algn="bl" rotWithShape="0"/>
          </a:effectLst>
        </p:spPr>
        <p:txBody>
          <a:bodyPr lIns="45719" rIns="45719" anchor="ctr"/>
          <a:lstStyle/>
          <a:p>
            <a:pPr algn="ctr">
              <a:defRPr>
                <a:solidFill>
                  <a:srgbClr val="FFFFFF"/>
                </a:solidFill>
              </a:defRPr>
            </a:pPr>
            <a:endParaRPr>
              <a:solidFill>
                <a:srgbClr val="FFFFFF"/>
              </a:solidFill>
            </a:endParaRPr>
          </a:p>
        </p:txBody>
      </p:sp>
      <p:sp>
        <p:nvSpPr>
          <p:cNvPr id="50" name="Rectangle 1"/>
          <p:cNvSpPr/>
          <p:nvPr/>
        </p:nvSpPr>
        <p:spPr>
          <a:xfrm flipV="1">
            <a:off x="-10529237" y="-11052031"/>
            <a:ext cx="23132718" cy="10951928"/>
          </a:xfrm>
          <a:prstGeom prst="rect">
            <a:avLst/>
          </a:prstGeom>
          <a:solidFill>
            <a:srgbClr val="ECECEC"/>
          </a:solidFill>
          <a:ln w="12700">
            <a:miter lim="400000"/>
          </a:ln>
        </p:spPr>
        <p:txBody>
          <a:bodyPr lIns="45719" rIns="45719" anchor="ctr"/>
          <a:lstStyle/>
          <a:p>
            <a:pPr algn="ctr">
              <a:defRPr>
                <a:solidFill>
                  <a:srgbClr val="FFFFFF"/>
                </a:solidFill>
              </a:defRPr>
            </a:pPr>
            <a:endParaRPr>
              <a:solidFill>
                <a:srgbClr val="FFFFFF"/>
              </a:solidFill>
            </a:endParaRPr>
          </a:p>
        </p:txBody>
      </p:sp>
      <p:sp>
        <p:nvSpPr>
          <p:cNvPr id="51" name="Rectangle 43"/>
          <p:cNvSpPr/>
          <p:nvPr/>
        </p:nvSpPr>
        <p:spPr>
          <a:xfrm>
            <a:off x="-6978315" y="7041591"/>
            <a:ext cx="19170316" cy="4772355"/>
          </a:xfrm>
          <a:prstGeom prst="rect">
            <a:avLst/>
          </a:prstGeom>
          <a:solidFill>
            <a:srgbClr val="ECECEC"/>
          </a:solidFill>
          <a:ln w="12700">
            <a:miter lim="400000"/>
          </a:ln>
        </p:spPr>
        <p:txBody>
          <a:bodyPr lIns="45719" rIns="45719" anchor="ctr"/>
          <a:lstStyle/>
          <a:p>
            <a:pPr algn="ctr">
              <a:defRPr>
                <a:solidFill>
                  <a:srgbClr val="FFFFFF"/>
                </a:solidFill>
              </a:defRPr>
            </a:pPr>
            <a:endParaRPr>
              <a:solidFill>
                <a:srgbClr val="FFFFFF"/>
              </a:solidFill>
            </a:endParaRPr>
          </a:p>
        </p:txBody>
      </p:sp>
      <p:sp>
        <p:nvSpPr>
          <p:cNvPr id="52" name="Rectangle 45"/>
          <p:cNvSpPr/>
          <p:nvPr/>
        </p:nvSpPr>
        <p:spPr>
          <a:xfrm flipH="1">
            <a:off x="-11940468" y="-224124"/>
            <a:ext cx="11678654" cy="7383875"/>
          </a:xfrm>
          <a:prstGeom prst="rect">
            <a:avLst/>
          </a:prstGeom>
          <a:solidFill>
            <a:srgbClr val="ECECEC"/>
          </a:solidFill>
          <a:ln w="12700">
            <a:miter lim="400000"/>
          </a:ln>
        </p:spPr>
        <p:txBody>
          <a:bodyPr lIns="45719" rIns="45719" anchor="ctr"/>
          <a:lstStyle/>
          <a:p>
            <a:pPr algn="ctr">
              <a:defRPr>
                <a:solidFill>
                  <a:srgbClr val="FFFFFF"/>
                </a:solidFill>
              </a:defRPr>
            </a:pPr>
            <a:endParaRPr>
              <a:solidFill>
                <a:srgbClr val="FFFFFF"/>
              </a:solidFill>
            </a:endParaRPr>
          </a:p>
        </p:txBody>
      </p:sp>
      <p:grpSp>
        <p:nvGrpSpPr>
          <p:cNvPr id="55" name="Group"/>
          <p:cNvGrpSpPr/>
          <p:nvPr/>
        </p:nvGrpSpPr>
        <p:grpSpPr>
          <a:xfrm>
            <a:off x="7990278" y="259605"/>
            <a:ext cx="4000501" cy="1361528"/>
            <a:chOff x="0" y="0"/>
            <a:chExt cx="4000500" cy="1361527"/>
          </a:xfrm>
        </p:grpSpPr>
        <p:sp>
          <p:nvSpPr>
            <p:cNvPr id="53" name="Rounded Rectangle"/>
            <p:cNvSpPr/>
            <p:nvPr/>
          </p:nvSpPr>
          <p:spPr>
            <a:xfrm>
              <a:off x="0" y="0"/>
              <a:ext cx="4000500" cy="1361528"/>
            </a:xfrm>
            <a:prstGeom prst="roundRect">
              <a:avLst>
                <a:gd name="adj" fmla="val 16020"/>
              </a:avLst>
            </a:prstGeom>
            <a:noFill/>
            <a:ln w="12700" cap="flat">
              <a:solidFill>
                <a:schemeClr val="accent1"/>
              </a:solidFill>
              <a:prstDash val="solid"/>
              <a:miter lim="800000"/>
            </a:ln>
            <a:effectLst/>
          </p:spPr>
          <p:txBody>
            <a:bodyPr wrap="square" lIns="45719" tIns="45719" rIns="45719" bIns="45719" numCol="1" anchor="ctr">
              <a:noAutofit/>
            </a:bodyPr>
            <a:lstStyle/>
            <a:p>
              <a:endParaRPr/>
            </a:p>
          </p:txBody>
        </p:sp>
        <p:pic>
          <p:nvPicPr>
            <p:cNvPr id="54" name="LIBSENSE 1.jpg" descr="LIBSENSE 1.jpg"/>
            <p:cNvPicPr>
              <a:picLocks noChangeAspect="1"/>
            </p:cNvPicPr>
            <p:nvPr/>
          </p:nvPicPr>
          <p:blipFill>
            <a:blip r:embed="rId7" cstate="print">
              <a:extLst/>
            </a:blip>
            <a:srcRect/>
            <a:stretch>
              <a:fillRect/>
            </a:stretch>
          </p:blipFill>
          <p:spPr>
            <a:xfrm>
              <a:off x="179885" y="95604"/>
              <a:ext cx="3640730" cy="1170275"/>
            </a:xfrm>
            <a:prstGeom prst="rect">
              <a:avLst/>
            </a:prstGeom>
            <a:ln w="12700" cap="flat">
              <a:noFill/>
              <a:miter lim="400000"/>
            </a:ln>
            <a:effectLst>
              <a:outerShdw blurRad="241300" dist="64300" dir="5400000" rotWithShape="0">
                <a:srgbClr val="000000">
                  <a:alpha val="71589"/>
                </a:srgbClr>
              </a:outerShdw>
            </a:effectLst>
          </p:spPr>
        </p:pic>
      </p:grpSp>
      <p:grpSp>
        <p:nvGrpSpPr>
          <p:cNvPr id="63" name="Group"/>
          <p:cNvGrpSpPr/>
          <p:nvPr/>
        </p:nvGrpSpPr>
        <p:grpSpPr>
          <a:xfrm>
            <a:off x="2352302" y="5616670"/>
            <a:ext cx="7487396" cy="1065212"/>
            <a:chOff x="0" y="0"/>
            <a:chExt cx="7487394" cy="1065211"/>
          </a:xfrm>
        </p:grpSpPr>
        <p:sp>
          <p:nvSpPr>
            <p:cNvPr id="56" name="Rounded Rectangle"/>
            <p:cNvSpPr/>
            <p:nvPr/>
          </p:nvSpPr>
          <p:spPr>
            <a:xfrm>
              <a:off x="0" y="0"/>
              <a:ext cx="7487395" cy="1065212"/>
            </a:xfrm>
            <a:prstGeom prst="roundRect">
              <a:avLst>
                <a:gd name="adj" fmla="val 15000"/>
              </a:avLst>
            </a:prstGeom>
            <a:solidFill>
              <a:srgbClr val="FFFFFF"/>
            </a:solidFill>
            <a:ln w="12700" cap="flat">
              <a:solidFill>
                <a:schemeClr val="accent1"/>
              </a:solidFill>
              <a:prstDash val="solid"/>
              <a:miter lim="800000"/>
            </a:ln>
            <a:effectLst>
              <a:outerShdw blurRad="101600" dist="25400" dir="5400000" rotWithShape="0">
                <a:srgbClr val="000000">
                  <a:alpha val="75000"/>
                </a:srgbClr>
              </a:outerShdw>
            </a:effectLst>
          </p:spPr>
          <p:txBody>
            <a:bodyPr wrap="square" lIns="45719" tIns="45719" rIns="45719" bIns="45719" numCol="1" anchor="ctr">
              <a:noAutofit/>
            </a:bodyPr>
            <a:lstStyle/>
            <a:p>
              <a:endParaRPr/>
            </a:p>
          </p:txBody>
        </p:sp>
        <p:pic>
          <p:nvPicPr>
            <p:cNvPr id="57" name="EIFL_BTag_Blue.jpg" descr="EIFL_BTag_Blue.jpg"/>
            <p:cNvPicPr>
              <a:picLocks noChangeAspect="1"/>
            </p:cNvPicPr>
            <p:nvPr/>
          </p:nvPicPr>
          <p:blipFill>
            <a:blip r:embed="rId8" cstate="print">
              <a:extLst/>
            </a:blip>
            <a:stretch>
              <a:fillRect/>
            </a:stretch>
          </p:blipFill>
          <p:spPr>
            <a:xfrm>
              <a:off x="1515080" y="323015"/>
              <a:ext cx="969683" cy="506821"/>
            </a:xfrm>
            <a:prstGeom prst="rect">
              <a:avLst/>
            </a:prstGeom>
            <a:ln w="12700" cap="flat">
              <a:noFill/>
              <a:miter lim="400000"/>
            </a:ln>
            <a:effectLst/>
          </p:spPr>
        </p:pic>
        <p:pic>
          <p:nvPicPr>
            <p:cNvPr id="58" name="11_COAR.png" descr="11_COAR.png"/>
            <p:cNvPicPr>
              <a:picLocks noChangeAspect="1"/>
            </p:cNvPicPr>
            <p:nvPr/>
          </p:nvPicPr>
          <p:blipFill>
            <a:blip r:embed="rId9" cstate="print">
              <a:extLst/>
            </a:blip>
            <a:stretch>
              <a:fillRect/>
            </a:stretch>
          </p:blipFill>
          <p:spPr>
            <a:xfrm>
              <a:off x="2716640" y="323015"/>
              <a:ext cx="1165106" cy="506821"/>
            </a:xfrm>
            <a:prstGeom prst="rect">
              <a:avLst/>
            </a:prstGeom>
            <a:ln w="12700" cap="flat">
              <a:noFill/>
              <a:miter lim="400000"/>
            </a:ln>
            <a:effectLst/>
          </p:spPr>
        </p:pic>
        <p:pic>
          <p:nvPicPr>
            <p:cNvPr id="59" name="AC3_logo.jpg" descr="AC3_logo.jpg"/>
            <p:cNvPicPr>
              <a:picLocks noChangeAspect="1"/>
            </p:cNvPicPr>
            <p:nvPr/>
          </p:nvPicPr>
          <p:blipFill>
            <a:blip r:embed="rId10" cstate="print">
              <a:extLst/>
            </a:blip>
            <a:stretch>
              <a:fillRect/>
            </a:stretch>
          </p:blipFill>
          <p:spPr>
            <a:xfrm>
              <a:off x="5225758" y="271944"/>
              <a:ext cx="859799" cy="608963"/>
            </a:xfrm>
            <a:prstGeom prst="rect">
              <a:avLst/>
            </a:prstGeom>
            <a:ln w="12700" cap="flat">
              <a:noFill/>
              <a:miter lim="400000"/>
            </a:ln>
            <a:effectLst/>
          </p:spPr>
        </p:pic>
        <p:pic>
          <p:nvPicPr>
            <p:cNvPr id="60" name="EU logo.png" descr="EU logo.png"/>
            <p:cNvPicPr>
              <a:picLocks noChangeAspect="1"/>
            </p:cNvPicPr>
            <p:nvPr/>
          </p:nvPicPr>
          <p:blipFill>
            <a:blip r:embed="rId11" cstate="print">
              <a:extLst/>
            </a:blip>
            <a:stretch>
              <a:fillRect/>
            </a:stretch>
          </p:blipFill>
          <p:spPr>
            <a:xfrm>
              <a:off x="6327242" y="249428"/>
              <a:ext cx="917026" cy="608963"/>
            </a:xfrm>
            <a:prstGeom prst="rect">
              <a:avLst/>
            </a:prstGeom>
            <a:ln w="12700" cap="flat">
              <a:noFill/>
              <a:miter lim="400000"/>
            </a:ln>
            <a:effectLst/>
          </p:spPr>
        </p:pic>
        <p:pic>
          <p:nvPicPr>
            <p:cNvPr id="61" name="WACREN logo.png" descr="WACREN logo.png"/>
            <p:cNvPicPr>
              <a:picLocks noChangeAspect="1"/>
            </p:cNvPicPr>
            <p:nvPr/>
          </p:nvPicPr>
          <p:blipFill>
            <a:blip r:embed="rId12" cstate="print">
              <a:extLst/>
            </a:blip>
            <a:stretch>
              <a:fillRect/>
            </a:stretch>
          </p:blipFill>
          <p:spPr>
            <a:xfrm>
              <a:off x="110975" y="42789"/>
              <a:ext cx="1279581" cy="979633"/>
            </a:xfrm>
            <a:prstGeom prst="rect">
              <a:avLst/>
            </a:prstGeom>
            <a:ln w="12700" cap="flat">
              <a:noFill/>
              <a:miter lim="400000"/>
            </a:ln>
            <a:effectLst/>
          </p:spPr>
        </p:pic>
        <p:pic>
          <p:nvPicPr>
            <p:cNvPr id="62" name="Logo_Vertical.png" descr="Logo_Vertical.png"/>
            <p:cNvPicPr>
              <a:picLocks noChangeAspect="1"/>
            </p:cNvPicPr>
            <p:nvPr/>
          </p:nvPicPr>
          <p:blipFill>
            <a:blip r:embed="rId13" cstate="print">
              <a:extLst/>
            </a:blip>
            <a:stretch>
              <a:fillRect/>
            </a:stretch>
          </p:blipFill>
          <p:spPr>
            <a:xfrm>
              <a:off x="4157437" y="209469"/>
              <a:ext cx="817680" cy="670000"/>
            </a:xfrm>
            <a:prstGeom prst="rect">
              <a:avLst/>
            </a:prstGeom>
            <a:ln w="12700" cap="flat">
              <a:noFill/>
              <a:miter lim="400000"/>
            </a:ln>
            <a:effectLst/>
          </p:spPr>
        </p:pic>
      </p:grpSp>
      <p:sp>
        <p:nvSpPr>
          <p:cNvPr id="6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214212888"/>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content slide A">
    <p:spTree>
      <p:nvGrpSpPr>
        <p:cNvPr id="1" name=""/>
        <p:cNvGrpSpPr/>
        <p:nvPr/>
      </p:nvGrpSpPr>
      <p:grpSpPr>
        <a:xfrm>
          <a:off x="0" y="0"/>
          <a:ext cx="0" cy="0"/>
          <a:chOff x="0" y="0"/>
          <a:chExt cx="0" cy="0"/>
        </a:xfrm>
      </p:grpSpPr>
      <p:sp>
        <p:nvSpPr>
          <p:cNvPr id="71" name="Straight Connector 8"/>
          <p:cNvSpPr/>
          <p:nvPr/>
        </p:nvSpPr>
        <p:spPr>
          <a:xfrm>
            <a:off x="10779759" y="6393824"/>
            <a:ext cx="1" cy="291789"/>
          </a:xfrm>
          <a:prstGeom prst="line">
            <a:avLst/>
          </a:prstGeom>
          <a:ln w="12700">
            <a:solidFill>
              <a:srgbClr val="002060"/>
            </a:solidFill>
            <a:miter/>
          </a:ln>
        </p:spPr>
        <p:txBody>
          <a:bodyPr lIns="45719" rIns="45719"/>
          <a:lstStyle/>
          <a:p>
            <a:endParaRPr/>
          </a:p>
        </p:txBody>
      </p:sp>
      <p:sp>
        <p:nvSpPr>
          <p:cNvPr id="72" name="Slide Number"/>
          <p:cNvSpPr txBox="1">
            <a:spLocks noGrp="1"/>
          </p:cNvSpPr>
          <p:nvPr>
            <p:ph type="sldNum" sz="quarter" idx="2"/>
          </p:nvPr>
        </p:nvSpPr>
        <p:spPr>
          <a:xfrm>
            <a:off x="10871202" y="6391594"/>
            <a:ext cx="290622" cy="294641"/>
          </a:xfrm>
          <a:prstGeom prst="rect">
            <a:avLst/>
          </a:prstGeom>
        </p:spPr>
        <p:txBody>
          <a:bodyPr/>
          <a:lstStyle/>
          <a:p>
            <a:fld id="{86CB4B4D-7CA3-9044-876B-883B54F8677D}" type="slidenum">
              <a:rPr/>
              <a:pPr/>
              <a:t>‹#›</a:t>
            </a:fld>
            <a:endParaRPr/>
          </a:p>
        </p:txBody>
      </p:sp>
      <p:sp>
        <p:nvSpPr>
          <p:cNvPr id="73" name="Line"/>
          <p:cNvSpPr/>
          <p:nvPr/>
        </p:nvSpPr>
        <p:spPr>
          <a:xfrm>
            <a:off x="1079185" y="1314450"/>
            <a:ext cx="1664330" cy="0"/>
          </a:xfrm>
          <a:prstGeom prst="line">
            <a:avLst/>
          </a:prstGeom>
          <a:ln w="38100">
            <a:solidFill>
              <a:srgbClr val="2E47B0"/>
            </a:solidFill>
            <a:miter lim="400000"/>
          </a:ln>
        </p:spPr>
        <p:txBody>
          <a:bodyPr lIns="45719" rIns="45719"/>
          <a:lstStyle/>
          <a:p>
            <a:endParaRPr/>
          </a:p>
        </p:txBody>
      </p:sp>
      <p:sp>
        <p:nvSpPr>
          <p:cNvPr id="74" name="Line"/>
          <p:cNvSpPr/>
          <p:nvPr/>
        </p:nvSpPr>
        <p:spPr>
          <a:xfrm>
            <a:off x="3238185" y="1314450"/>
            <a:ext cx="1664329" cy="0"/>
          </a:xfrm>
          <a:prstGeom prst="line">
            <a:avLst/>
          </a:prstGeom>
          <a:ln w="38100">
            <a:solidFill>
              <a:srgbClr val="42C4AF"/>
            </a:solidFill>
            <a:miter lim="400000"/>
          </a:ln>
        </p:spPr>
        <p:txBody>
          <a:bodyPr lIns="45719" rIns="45719"/>
          <a:lstStyle/>
          <a:p>
            <a:endParaRPr/>
          </a:p>
        </p:txBody>
      </p:sp>
      <p:sp>
        <p:nvSpPr>
          <p:cNvPr id="75" name="Line"/>
          <p:cNvSpPr/>
          <p:nvPr/>
        </p:nvSpPr>
        <p:spPr>
          <a:xfrm>
            <a:off x="5384485" y="1314450"/>
            <a:ext cx="1664330" cy="0"/>
          </a:xfrm>
          <a:prstGeom prst="line">
            <a:avLst/>
          </a:prstGeom>
          <a:ln w="38100">
            <a:solidFill>
              <a:schemeClr val="accent3">
                <a:lumOff val="-12941"/>
              </a:schemeClr>
            </a:solidFill>
            <a:miter lim="400000"/>
          </a:ln>
        </p:spPr>
        <p:txBody>
          <a:bodyPr lIns="45719" rIns="45719"/>
          <a:lstStyle/>
          <a:p>
            <a:endParaRPr/>
          </a:p>
        </p:txBody>
      </p:sp>
      <p:sp>
        <p:nvSpPr>
          <p:cNvPr id="76" name="Line"/>
          <p:cNvSpPr/>
          <p:nvPr/>
        </p:nvSpPr>
        <p:spPr>
          <a:xfrm>
            <a:off x="7302185" y="1314450"/>
            <a:ext cx="1664329" cy="0"/>
          </a:xfrm>
          <a:prstGeom prst="line">
            <a:avLst/>
          </a:prstGeom>
          <a:ln w="38100">
            <a:solidFill>
              <a:srgbClr val="000000"/>
            </a:solidFill>
            <a:miter lim="400000"/>
          </a:ln>
        </p:spPr>
        <p:txBody>
          <a:bodyPr lIns="45719" rIns="45719"/>
          <a:lstStyle/>
          <a:p>
            <a:endParaRPr/>
          </a:p>
        </p:txBody>
      </p:sp>
      <p:sp>
        <p:nvSpPr>
          <p:cNvPr id="77" name="Line"/>
          <p:cNvSpPr/>
          <p:nvPr/>
        </p:nvSpPr>
        <p:spPr>
          <a:xfrm>
            <a:off x="9219885" y="1314450"/>
            <a:ext cx="1664329" cy="0"/>
          </a:xfrm>
          <a:prstGeom prst="line">
            <a:avLst/>
          </a:prstGeom>
          <a:ln w="38100">
            <a:solidFill>
              <a:schemeClr val="accent1">
                <a:satOff val="-3547"/>
                <a:lumOff val="-10352"/>
              </a:schemeClr>
            </a:solidFill>
            <a:miter lim="400000"/>
          </a:ln>
        </p:spPr>
        <p:txBody>
          <a:bodyPr lIns="45719" rIns="45719"/>
          <a:lstStyle/>
          <a:p>
            <a:endParaRPr/>
          </a:p>
        </p:txBody>
      </p:sp>
      <p:sp>
        <p:nvSpPr>
          <p:cNvPr id="78" name="Rounded Rectangle"/>
          <p:cNvSpPr/>
          <p:nvPr/>
        </p:nvSpPr>
        <p:spPr>
          <a:xfrm>
            <a:off x="9872847" y="132605"/>
            <a:ext cx="2287332" cy="757867"/>
          </a:xfrm>
          <a:prstGeom prst="roundRect">
            <a:avLst>
              <a:gd name="adj" fmla="val 18058"/>
            </a:avLst>
          </a:prstGeom>
          <a:ln w="12700">
            <a:solidFill>
              <a:schemeClr val="accent1"/>
            </a:solidFill>
            <a:miter/>
          </a:ln>
        </p:spPr>
        <p:txBody>
          <a:bodyPr lIns="45719" rIns="45719" anchor="ctr"/>
          <a:lstStyle/>
          <a:p>
            <a:endParaRPr/>
          </a:p>
        </p:txBody>
      </p:sp>
      <p:pic>
        <p:nvPicPr>
          <p:cNvPr id="79" name="LIBSENSE 1.jpg" descr="LIBSENSE 1.jpg"/>
          <p:cNvPicPr>
            <a:picLocks noChangeAspect="1"/>
          </p:cNvPicPr>
          <p:nvPr/>
        </p:nvPicPr>
        <p:blipFill>
          <a:blip r:embed="rId2" cstate="print">
            <a:extLst/>
          </a:blip>
          <a:stretch>
            <a:fillRect/>
          </a:stretch>
        </p:blipFill>
        <p:spPr>
          <a:xfrm>
            <a:off x="9946408" y="167546"/>
            <a:ext cx="2140136" cy="687925"/>
          </a:xfrm>
          <a:prstGeom prst="rect">
            <a:avLst/>
          </a:prstGeom>
          <a:ln w="12700">
            <a:miter lim="400000"/>
          </a:ln>
          <a:effectLst>
            <a:outerShdw blurRad="101600" dist="25400" dir="5400000" rotWithShape="0">
              <a:srgbClr val="000000">
                <a:alpha val="75000"/>
              </a:srgbClr>
            </a:outerShdw>
          </a:effectLst>
        </p:spPr>
      </p:pic>
      <p:grpSp>
        <p:nvGrpSpPr>
          <p:cNvPr id="87" name="Group"/>
          <p:cNvGrpSpPr/>
          <p:nvPr/>
        </p:nvGrpSpPr>
        <p:grpSpPr>
          <a:xfrm>
            <a:off x="326652" y="6281780"/>
            <a:ext cx="3169396" cy="450902"/>
            <a:chOff x="0" y="0"/>
            <a:chExt cx="3169394" cy="450901"/>
          </a:xfrm>
        </p:grpSpPr>
        <p:sp>
          <p:nvSpPr>
            <p:cNvPr id="80" name="Rounded Rectangle"/>
            <p:cNvSpPr/>
            <p:nvPr/>
          </p:nvSpPr>
          <p:spPr>
            <a:xfrm>
              <a:off x="0" y="0"/>
              <a:ext cx="3169395" cy="450902"/>
            </a:xfrm>
            <a:prstGeom prst="roundRect">
              <a:avLst>
                <a:gd name="adj" fmla="val 15000"/>
              </a:avLst>
            </a:prstGeom>
            <a:solidFill>
              <a:srgbClr val="FFFFFF"/>
            </a:solidFill>
            <a:ln w="12700" cap="flat">
              <a:solidFill>
                <a:schemeClr val="accent1"/>
              </a:solidFill>
              <a:prstDash val="solid"/>
              <a:miter lim="800000"/>
            </a:ln>
            <a:effectLst>
              <a:outerShdw blurRad="101600" dist="25400" dir="5400000" rotWithShape="0">
                <a:srgbClr val="000000">
                  <a:alpha val="75000"/>
                </a:srgbClr>
              </a:outerShdw>
            </a:effectLst>
          </p:spPr>
          <p:txBody>
            <a:bodyPr wrap="square" lIns="45719" tIns="45719" rIns="45719" bIns="45719" numCol="1" anchor="ctr">
              <a:noAutofit/>
            </a:bodyPr>
            <a:lstStyle/>
            <a:p>
              <a:endParaRPr/>
            </a:p>
          </p:txBody>
        </p:sp>
        <p:pic>
          <p:nvPicPr>
            <p:cNvPr id="81" name="EIFL_BTag_Blue.jpg" descr="EIFL_BTag_Blue.jpg"/>
            <p:cNvPicPr>
              <a:picLocks noChangeAspect="1"/>
            </p:cNvPicPr>
            <p:nvPr/>
          </p:nvPicPr>
          <p:blipFill>
            <a:blip r:embed="rId3" cstate="print">
              <a:extLst/>
            </a:blip>
            <a:stretch>
              <a:fillRect/>
            </a:stretch>
          </p:blipFill>
          <p:spPr>
            <a:xfrm>
              <a:off x="641329" y="136731"/>
              <a:ext cx="410465" cy="214537"/>
            </a:xfrm>
            <a:prstGeom prst="rect">
              <a:avLst/>
            </a:prstGeom>
            <a:ln w="12700" cap="flat">
              <a:noFill/>
              <a:miter lim="400000"/>
            </a:ln>
            <a:effectLst/>
          </p:spPr>
        </p:pic>
        <p:pic>
          <p:nvPicPr>
            <p:cNvPr id="82" name="11_COAR.png" descr="11_COAR.png"/>
            <p:cNvPicPr>
              <a:picLocks noChangeAspect="1"/>
            </p:cNvPicPr>
            <p:nvPr/>
          </p:nvPicPr>
          <p:blipFill>
            <a:blip r:embed="rId4" cstate="print">
              <a:extLst/>
            </a:blip>
            <a:stretch>
              <a:fillRect/>
            </a:stretch>
          </p:blipFill>
          <p:spPr>
            <a:xfrm>
              <a:off x="1149946" y="136731"/>
              <a:ext cx="493187" cy="214537"/>
            </a:xfrm>
            <a:prstGeom prst="rect">
              <a:avLst/>
            </a:prstGeom>
            <a:ln w="12700" cap="flat">
              <a:noFill/>
              <a:miter lim="400000"/>
            </a:ln>
            <a:effectLst/>
          </p:spPr>
        </p:pic>
        <p:pic>
          <p:nvPicPr>
            <p:cNvPr id="83" name="AC3_logo.jpg" descr="AC3_logo.jpg"/>
            <p:cNvPicPr>
              <a:picLocks noChangeAspect="1"/>
            </p:cNvPicPr>
            <p:nvPr/>
          </p:nvPicPr>
          <p:blipFill>
            <a:blip r:embed="rId5" cstate="print">
              <a:extLst/>
            </a:blip>
            <a:stretch>
              <a:fillRect/>
            </a:stretch>
          </p:blipFill>
          <p:spPr>
            <a:xfrm>
              <a:off x="2212049" y="115113"/>
              <a:ext cx="363952" cy="257773"/>
            </a:xfrm>
            <a:prstGeom prst="rect">
              <a:avLst/>
            </a:prstGeom>
            <a:ln w="12700" cap="flat">
              <a:noFill/>
              <a:miter lim="400000"/>
            </a:ln>
            <a:effectLst/>
          </p:spPr>
        </p:pic>
        <p:pic>
          <p:nvPicPr>
            <p:cNvPr id="84" name="EU logo.png" descr="EU logo.png"/>
            <p:cNvPicPr>
              <a:picLocks noChangeAspect="1"/>
            </p:cNvPicPr>
            <p:nvPr/>
          </p:nvPicPr>
          <p:blipFill>
            <a:blip r:embed="rId6" cstate="print">
              <a:extLst/>
            </a:blip>
            <a:stretch>
              <a:fillRect/>
            </a:stretch>
          </p:blipFill>
          <p:spPr>
            <a:xfrm>
              <a:off x="2678305" y="105582"/>
              <a:ext cx="388175" cy="257773"/>
            </a:xfrm>
            <a:prstGeom prst="rect">
              <a:avLst/>
            </a:prstGeom>
            <a:ln w="12700" cap="flat">
              <a:noFill/>
              <a:miter lim="400000"/>
            </a:ln>
            <a:effectLst/>
          </p:spPr>
        </p:pic>
        <p:pic>
          <p:nvPicPr>
            <p:cNvPr id="85" name="WACREN logo.png" descr="WACREN logo.png"/>
            <p:cNvPicPr>
              <a:picLocks noChangeAspect="1"/>
            </p:cNvPicPr>
            <p:nvPr/>
          </p:nvPicPr>
          <p:blipFill>
            <a:blip r:embed="rId7" cstate="print">
              <a:extLst/>
            </a:blip>
            <a:stretch>
              <a:fillRect/>
            </a:stretch>
          </p:blipFill>
          <p:spPr>
            <a:xfrm>
              <a:off x="46975" y="18112"/>
              <a:ext cx="541644" cy="414677"/>
            </a:xfrm>
            <a:prstGeom prst="rect">
              <a:avLst/>
            </a:prstGeom>
            <a:ln w="12700" cap="flat">
              <a:noFill/>
              <a:miter lim="400000"/>
            </a:ln>
            <a:effectLst/>
          </p:spPr>
        </p:pic>
        <p:pic>
          <p:nvPicPr>
            <p:cNvPr id="86" name="Logo_Vertical.png" descr="Logo_Vertical.png"/>
            <p:cNvPicPr>
              <a:picLocks noChangeAspect="1"/>
            </p:cNvPicPr>
            <p:nvPr/>
          </p:nvPicPr>
          <p:blipFill>
            <a:blip r:embed="rId8" cstate="print">
              <a:extLst/>
            </a:blip>
            <a:stretch>
              <a:fillRect/>
            </a:stretch>
          </p:blipFill>
          <p:spPr>
            <a:xfrm>
              <a:off x="1759832" y="88667"/>
              <a:ext cx="346122" cy="283610"/>
            </a:xfrm>
            <a:prstGeom prst="rect">
              <a:avLst/>
            </a:prstGeom>
            <a:ln w="12700" cap="flat">
              <a:noFill/>
              <a:miter lim="400000"/>
            </a:ln>
            <a:effectLst/>
          </p:spPr>
        </p:pic>
      </p:grpSp>
    </p:spTree>
    <p:extLst>
      <p:ext uri="{BB962C8B-B14F-4D97-AF65-F5344CB8AC3E}">
        <p14:creationId xmlns:p14="http://schemas.microsoft.com/office/powerpoint/2010/main" val="391454915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Opening Slide B" type="tx">
  <p:cSld name="Opening Slide B">
    <p:spTree>
      <p:nvGrpSpPr>
        <p:cNvPr id="1" name="Shape 32"/>
        <p:cNvGrpSpPr/>
        <p:nvPr/>
      </p:nvGrpSpPr>
      <p:grpSpPr>
        <a:xfrm>
          <a:off x="0" y="0"/>
          <a:ext cx="0" cy="0"/>
          <a:chOff x="0" y="0"/>
          <a:chExt cx="0" cy="0"/>
        </a:xfrm>
      </p:grpSpPr>
      <p:cxnSp>
        <p:nvCxnSpPr>
          <p:cNvPr id="33" name="Google Shape;33;p7"/>
          <p:cNvCxnSpPr/>
          <p:nvPr/>
        </p:nvCxnSpPr>
        <p:spPr>
          <a:xfrm>
            <a:off x="10779759" y="6393824"/>
            <a:ext cx="1" cy="291789"/>
          </a:xfrm>
          <a:prstGeom prst="straightConnector1">
            <a:avLst/>
          </a:prstGeom>
          <a:noFill/>
          <a:ln w="12700" cap="flat" cmpd="sng">
            <a:solidFill>
              <a:srgbClr val="002060"/>
            </a:solidFill>
            <a:prstDash val="solid"/>
            <a:miter lim="8000"/>
            <a:headEnd type="none" w="sm" len="sm"/>
            <a:tailEnd type="none" w="sm" len="sm"/>
          </a:ln>
        </p:spPr>
      </p:cxnSp>
      <p:pic>
        <p:nvPicPr>
          <p:cNvPr id="34" name="Google Shape;34;p7" descr="Picture 13"/>
          <p:cNvPicPr preferRelativeResize="0"/>
          <p:nvPr/>
        </p:nvPicPr>
        <p:blipFill rotWithShape="1">
          <a:blip r:embed="rId2">
            <a:alphaModFix/>
          </a:blip>
          <a:srcRect/>
          <a:stretch/>
        </p:blipFill>
        <p:spPr>
          <a:xfrm>
            <a:off x="2071302" y="6436188"/>
            <a:ext cx="779255" cy="203839"/>
          </a:xfrm>
          <a:prstGeom prst="rect">
            <a:avLst/>
          </a:prstGeom>
          <a:noFill/>
          <a:ln>
            <a:noFill/>
          </a:ln>
        </p:spPr>
      </p:pic>
      <p:pic>
        <p:nvPicPr>
          <p:cNvPr id="35" name="Google Shape;35;p7" descr="Picture 14"/>
          <p:cNvPicPr preferRelativeResize="0"/>
          <p:nvPr/>
        </p:nvPicPr>
        <p:blipFill rotWithShape="1">
          <a:blip r:embed="rId3">
            <a:alphaModFix/>
          </a:blip>
          <a:srcRect/>
          <a:stretch/>
        </p:blipFill>
        <p:spPr>
          <a:xfrm>
            <a:off x="3890229" y="6354543"/>
            <a:ext cx="673262" cy="303352"/>
          </a:xfrm>
          <a:prstGeom prst="rect">
            <a:avLst/>
          </a:prstGeom>
          <a:noFill/>
          <a:ln>
            <a:noFill/>
          </a:ln>
        </p:spPr>
      </p:pic>
      <p:pic>
        <p:nvPicPr>
          <p:cNvPr id="36" name="Google Shape;36;p7" descr="Picture 15"/>
          <p:cNvPicPr preferRelativeResize="0"/>
          <p:nvPr/>
        </p:nvPicPr>
        <p:blipFill rotWithShape="1">
          <a:blip r:embed="rId4">
            <a:alphaModFix/>
          </a:blip>
          <a:srcRect/>
          <a:stretch/>
        </p:blipFill>
        <p:spPr>
          <a:xfrm>
            <a:off x="4883032" y="6356351"/>
            <a:ext cx="586305" cy="254915"/>
          </a:xfrm>
          <a:prstGeom prst="rect">
            <a:avLst/>
          </a:prstGeom>
          <a:noFill/>
          <a:ln>
            <a:noFill/>
          </a:ln>
        </p:spPr>
      </p:pic>
      <p:pic>
        <p:nvPicPr>
          <p:cNvPr id="37" name="Google Shape;37;p7" descr="Picture 16"/>
          <p:cNvPicPr preferRelativeResize="0"/>
          <p:nvPr/>
        </p:nvPicPr>
        <p:blipFill rotWithShape="1">
          <a:blip r:embed="rId5">
            <a:alphaModFix/>
          </a:blip>
          <a:srcRect/>
          <a:stretch/>
        </p:blipFill>
        <p:spPr>
          <a:xfrm>
            <a:off x="3130227" y="6356351"/>
            <a:ext cx="440461" cy="328436"/>
          </a:xfrm>
          <a:prstGeom prst="rect">
            <a:avLst/>
          </a:prstGeom>
          <a:noFill/>
          <a:ln>
            <a:noFill/>
          </a:ln>
        </p:spPr>
      </p:pic>
      <p:pic>
        <p:nvPicPr>
          <p:cNvPr id="38" name="Google Shape;38;p7" descr="Picture 10"/>
          <p:cNvPicPr preferRelativeResize="0"/>
          <p:nvPr/>
        </p:nvPicPr>
        <p:blipFill rotWithShape="1">
          <a:blip r:embed="rId6">
            <a:alphaModFix/>
          </a:blip>
          <a:srcRect/>
          <a:stretch/>
        </p:blipFill>
        <p:spPr>
          <a:xfrm>
            <a:off x="838199" y="6387903"/>
            <a:ext cx="409809" cy="259546"/>
          </a:xfrm>
          <a:prstGeom prst="rect">
            <a:avLst/>
          </a:prstGeom>
          <a:noFill/>
          <a:ln>
            <a:noFill/>
          </a:ln>
        </p:spPr>
      </p:pic>
      <p:sp>
        <p:nvSpPr>
          <p:cNvPr id="39" name="Google Shape;39;p7"/>
          <p:cNvSpPr/>
          <p:nvPr/>
        </p:nvSpPr>
        <p:spPr>
          <a:xfrm>
            <a:off x="-977902" y="-256588"/>
            <a:ext cx="12987408" cy="7371176"/>
          </a:xfrm>
          <a:prstGeom prst="rect">
            <a:avLst/>
          </a:prstGeom>
          <a:solidFill>
            <a:srgbClr val="9EA1B2"/>
          </a:solidFill>
          <a:ln>
            <a:noFill/>
          </a:ln>
          <a:effectLst>
            <a:outerShdw blurRad="101600" dist="25400" dir="5400000" rotWithShape="0">
              <a:srgbClr val="000000">
                <a:alpha val="74901"/>
              </a:srgbClr>
            </a:outerShdw>
          </a:effectLst>
        </p:spPr>
        <p:txBody>
          <a:bodyPr spcFirstLastPara="1" wrap="square" lIns="45700" tIns="45700" rIns="45700" bIns="45700" anchor="ctr" anchorCtr="0">
            <a:noAutofit/>
          </a:bodyPr>
          <a:lstStyle/>
          <a:p>
            <a:pPr hangingPunct="1">
              <a:buClr>
                <a:srgbClr val="FFFFFF"/>
              </a:buClr>
              <a:buSzPts val="1800"/>
              <a:buFont typeface="Calibri"/>
              <a:buNone/>
            </a:pPr>
            <a:endParaRPr>
              <a:latin typeface="Calibri"/>
              <a:ea typeface="Calibri"/>
              <a:cs typeface="Calibri"/>
            </a:endParaRPr>
          </a:p>
        </p:txBody>
      </p:sp>
      <p:sp>
        <p:nvSpPr>
          <p:cNvPr id="40" name="Google Shape;40;p7"/>
          <p:cNvSpPr/>
          <p:nvPr/>
        </p:nvSpPr>
        <p:spPr>
          <a:xfrm>
            <a:off x="-10536965" y="-6756711"/>
            <a:ext cx="19348705" cy="19348705"/>
          </a:xfrm>
          <a:prstGeom prst="ellipse">
            <a:avLst/>
          </a:prstGeom>
          <a:solidFill>
            <a:srgbClr val="1F4DA8"/>
          </a:solidFill>
          <a:ln>
            <a:noFill/>
          </a:ln>
          <a:effectLst>
            <a:outerShdw blurRad="241300" dist="64300" dir="5400000" rotWithShape="0">
              <a:srgbClr val="000000">
                <a:alpha val="71372"/>
              </a:srgbClr>
            </a:outerShdw>
          </a:effectLst>
        </p:spPr>
        <p:txBody>
          <a:bodyPr spcFirstLastPara="1" wrap="square" lIns="45700" tIns="45700" rIns="45700" bIns="45700" anchor="ctr" anchorCtr="0">
            <a:noAutofit/>
          </a:bodyPr>
          <a:lstStyle/>
          <a:p>
            <a:pPr algn="ctr" hangingPunct="1">
              <a:buClr>
                <a:srgbClr val="FFFFFF"/>
              </a:buClr>
              <a:buSzPts val="1800"/>
              <a:buFont typeface="Calibri"/>
              <a:buNone/>
            </a:pPr>
            <a:endParaRPr>
              <a:latin typeface="Calibri"/>
              <a:ea typeface="Calibri"/>
              <a:cs typeface="Calibri"/>
            </a:endParaRPr>
          </a:p>
        </p:txBody>
      </p:sp>
      <p:sp>
        <p:nvSpPr>
          <p:cNvPr id="41" name="Google Shape;41;p7"/>
          <p:cNvSpPr/>
          <p:nvPr/>
        </p:nvSpPr>
        <p:spPr>
          <a:xfrm>
            <a:off x="-2093422" y="4447445"/>
            <a:ext cx="16132846" cy="16132846"/>
          </a:xfrm>
          <a:prstGeom prst="ellipse">
            <a:avLst/>
          </a:prstGeom>
          <a:solidFill>
            <a:srgbClr val="FFFFFF">
              <a:alpha val="17254"/>
            </a:srgbClr>
          </a:solidFill>
          <a:ln>
            <a:noFill/>
          </a:ln>
          <a:effectLst>
            <a:reflection stA="49224" endPos="40000" sy="-100000" algn="bl" rotWithShape="0"/>
          </a:effectLst>
        </p:spPr>
        <p:txBody>
          <a:bodyPr spcFirstLastPara="1" wrap="square" lIns="45700" tIns="45700" rIns="45700" bIns="45700" anchor="ctr" anchorCtr="0">
            <a:noAutofit/>
          </a:bodyPr>
          <a:lstStyle/>
          <a:p>
            <a:pPr algn="ctr" hangingPunct="1">
              <a:buClr>
                <a:srgbClr val="FFFFFF"/>
              </a:buClr>
              <a:buSzPts val="1800"/>
              <a:buFont typeface="Calibri"/>
              <a:buNone/>
            </a:pPr>
            <a:endParaRPr>
              <a:latin typeface="Calibri"/>
              <a:ea typeface="Calibri"/>
              <a:cs typeface="Calibri"/>
            </a:endParaRPr>
          </a:p>
        </p:txBody>
      </p:sp>
      <p:sp>
        <p:nvSpPr>
          <p:cNvPr id="42" name="Google Shape;42;p7"/>
          <p:cNvSpPr/>
          <p:nvPr/>
        </p:nvSpPr>
        <p:spPr>
          <a:xfrm rot="10800000" flipH="1">
            <a:off x="-10529237" y="-11052031"/>
            <a:ext cx="23132718" cy="10951928"/>
          </a:xfrm>
          <a:prstGeom prst="rect">
            <a:avLst/>
          </a:prstGeom>
          <a:solidFill>
            <a:srgbClr val="ECECEC"/>
          </a:solidFill>
          <a:ln>
            <a:noFill/>
          </a:ln>
        </p:spPr>
        <p:txBody>
          <a:bodyPr spcFirstLastPara="1" wrap="square" lIns="45700" tIns="45700" rIns="45700" bIns="45700" anchor="ctr" anchorCtr="0">
            <a:noAutofit/>
          </a:bodyPr>
          <a:lstStyle/>
          <a:p>
            <a:pPr algn="ctr" hangingPunct="1">
              <a:buClr>
                <a:srgbClr val="FFFFFF"/>
              </a:buClr>
              <a:buSzPts val="1800"/>
              <a:buFont typeface="Calibri"/>
              <a:buNone/>
            </a:pPr>
            <a:endParaRPr>
              <a:latin typeface="Calibri"/>
              <a:ea typeface="Calibri"/>
              <a:cs typeface="Calibri"/>
            </a:endParaRPr>
          </a:p>
        </p:txBody>
      </p:sp>
      <p:sp>
        <p:nvSpPr>
          <p:cNvPr id="43" name="Google Shape;43;p7"/>
          <p:cNvSpPr/>
          <p:nvPr/>
        </p:nvSpPr>
        <p:spPr>
          <a:xfrm>
            <a:off x="-6978315" y="7041591"/>
            <a:ext cx="19170316" cy="4772355"/>
          </a:xfrm>
          <a:prstGeom prst="rect">
            <a:avLst/>
          </a:prstGeom>
          <a:solidFill>
            <a:srgbClr val="ECECEC"/>
          </a:solidFill>
          <a:ln>
            <a:noFill/>
          </a:ln>
        </p:spPr>
        <p:txBody>
          <a:bodyPr spcFirstLastPara="1" wrap="square" lIns="45700" tIns="45700" rIns="45700" bIns="45700" anchor="ctr" anchorCtr="0">
            <a:noAutofit/>
          </a:bodyPr>
          <a:lstStyle/>
          <a:p>
            <a:pPr algn="ctr" hangingPunct="1">
              <a:buClr>
                <a:srgbClr val="FFFFFF"/>
              </a:buClr>
              <a:buSzPts val="1800"/>
              <a:buFont typeface="Calibri"/>
              <a:buNone/>
            </a:pPr>
            <a:endParaRPr>
              <a:latin typeface="Calibri"/>
              <a:ea typeface="Calibri"/>
              <a:cs typeface="Calibri"/>
            </a:endParaRPr>
          </a:p>
        </p:txBody>
      </p:sp>
      <p:sp>
        <p:nvSpPr>
          <p:cNvPr id="44" name="Google Shape;44;p7"/>
          <p:cNvSpPr/>
          <p:nvPr/>
        </p:nvSpPr>
        <p:spPr>
          <a:xfrm flipH="1">
            <a:off x="-11940468" y="-224124"/>
            <a:ext cx="11678654" cy="7383875"/>
          </a:xfrm>
          <a:prstGeom prst="rect">
            <a:avLst/>
          </a:prstGeom>
          <a:solidFill>
            <a:srgbClr val="ECECEC"/>
          </a:solidFill>
          <a:ln>
            <a:noFill/>
          </a:ln>
        </p:spPr>
        <p:txBody>
          <a:bodyPr spcFirstLastPara="1" wrap="square" lIns="45700" tIns="45700" rIns="45700" bIns="45700" anchor="ctr" anchorCtr="0">
            <a:noAutofit/>
          </a:bodyPr>
          <a:lstStyle/>
          <a:p>
            <a:pPr algn="ctr" hangingPunct="1">
              <a:buClr>
                <a:srgbClr val="FFFFFF"/>
              </a:buClr>
              <a:buSzPts val="1800"/>
              <a:buFont typeface="Calibri"/>
              <a:buNone/>
            </a:pPr>
            <a:endParaRPr>
              <a:latin typeface="Calibri"/>
              <a:ea typeface="Calibri"/>
              <a:cs typeface="Calibri"/>
            </a:endParaRPr>
          </a:p>
        </p:txBody>
      </p:sp>
      <p:grpSp>
        <p:nvGrpSpPr>
          <p:cNvPr id="45" name="Google Shape;45;p7"/>
          <p:cNvGrpSpPr/>
          <p:nvPr/>
        </p:nvGrpSpPr>
        <p:grpSpPr>
          <a:xfrm>
            <a:off x="7990278" y="259605"/>
            <a:ext cx="4000501" cy="1361529"/>
            <a:chOff x="0" y="0"/>
            <a:chExt cx="4000500" cy="1361528"/>
          </a:xfrm>
        </p:grpSpPr>
        <p:sp>
          <p:nvSpPr>
            <p:cNvPr id="46" name="Google Shape;46;p7"/>
            <p:cNvSpPr/>
            <p:nvPr/>
          </p:nvSpPr>
          <p:spPr>
            <a:xfrm>
              <a:off x="0" y="0"/>
              <a:ext cx="4000500" cy="1361528"/>
            </a:xfrm>
            <a:prstGeom prst="roundRect">
              <a:avLst>
                <a:gd name="adj" fmla="val 16020"/>
              </a:avLst>
            </a:prstGeom>
            <a:noFill/>
            <a:ln w="12700" cap="flat" cmpd="sng">
              <a:solidFill>
                <a:schemeClr val="accent1"/>
              </a:solidFill>
              <a:prstDash val="solid"/>
              <a:miter lim="800000"/>
              <a:headEnd type="none" w="sm" len="sm"/>
              <a:tailEnd type="none" w="sm" len="sm"/>
            </a:ln>
          </p:spPr>
          <p:txBody>
            <a:bodyPr spcFirstLastPara="1" wrap="square" lIns="45700" tIns="45700" rIns="45700" bIns="45700" anchor="ctr" anchorCtr="0">
              <a:noAutofit/>
            </a:bodyPr>
            <a:lstStyle/>
            <a:p>
              <a:pPr hangingPunct="1">
                <a:buClr>
                  <a:srgbClr val="000000"/>
                </a:buClr>
                <a:buSzPts val="1800"/>
                <a:buFont typeface="Calibri"/>
                <a:buNone/>
              </a:pPr>
              <a:endParaRPr>
                <a:latin typeface="Calibri"/>
                <a:ea typeface="Calibri"/>
                <a:cs typeface="Calibri"/>
              </a:endParaRPr>
            </a:p>
          </p:txBody>
        </p:sp>
        <p:pic>
          <p:nvPicPr>
            <p:cNvPr id="47" name="Google Shape;47;p7" descr="LIBSENSE 1.jpg"/>
            <p:cNvPicPr preferRelativeResize="0"/>
            <p:nvPr/>
          </p:nvPicPr>
          <p:blipFill rotWithShape="1">
            <a:blip r:embed="rId7">
              <a:alphaModFix/>
            </a:blip>
            <a:srcRect/>
            <a:stretch/>
          </p:blipFill>
          <p:spPr>
            <a:xfrm>
              <a:off x="179885" y="95604"/>
              <a:ext cx="3640730" cy="1170275"/>
            </a:xfrm>
            <a:prstGeom prst="rect">
              <a:avLst/>
            </a:prstGeom>
            <a:noFill/>
            <a:ln>
              <a:noFill/>
            </a:ln>
            <a:effectLst>
              <a:outerShdw blurRad="241300" dist="64300" dir="5400000" rotWithShape="0">
                <a:srgbClr val="000000">
                  <a:alpha val="71372"/>
                </a:srgbClr>
              </a:outerShdw>
            </a:effectLst>
          </p:spPr>
        </p:pic>
      </p:grpSp>
      <p:grpSp>
        <p:nvGrpSpPr>
          <p:cNvPr id="48" name="Google Shape;48;p7"/>
          <p:cNvGrpSpPr/>
          <p:nvPr/>
        </p:nvGrpSpPr>
        <p:grpSpPr>
          <a:xfrm>
            <a:off x="2352302" y="5616670"/>
            <a:ext cx="7487397" cy="1065213"/>
            <a:chOff x="0" y="0"/>
            <a:chExt cx="7487395" cy="1065212"/>
          </a:xfrm>
        </p:grpSpPr>
        <p:sp>
          <p:nvSpPr>
            <p:cNvPr id="49" name="Google Shape;49;p7"/>
            <p:cNvSpPr/>
            <p:nvPr/>
          </p:nvSpPr>
          <p:spPr>
            <a:xfrm>
              <a:off x="0" y="0"/>
              <a:ext cx="7487395" cy="1065212"/>
            </a:xfrm>
            <a:prstGeom prst="roundRect">
              <a:avLst>
                <a:gd name="adj" fmla="val 15000"/>
              </a:avLst>
            </a:prstGeom>
            <a:solidFill>
              <a:srgbClr val="FFFFFF"/>
            </a:solidFill>
            <a:ln w="12700" cap="flat" cmpd="sng">
              <a:solidFill>
                <a:schemeClr val="accent1"/>
              </a:solidFill>
              <a:prstDash val="solid"/>
              <a:miter lim="800000"/>
              <a:headEnd type="none" w="sm" len="sm"/>
              <a:tailEnd type="none" w="sm" len="sm"/>
            </a:ln>
            <a:effectLst>
              <a:outerShdw blurRad="101600" dist="25400" dir="5400000" rotWithShape="0">
                <a:srgbClr val="000000">
                  <a:alpha val="74901"/>
                </a:srgbClr>
              </a:outerShdw>
            </a:effectLst>
          </p:spPr>
          <p:txBody>
            <a:bodyPr spcFirstLastPara="1" wrap="square" lIns="45700" tIns="45700" rIns="45700" bIns="45700" anchor="ctr" anchorCtr="0">
              <a:noAutofit/>
            </a:bodyPr>
            <a:lstStyle/>
            <a:p>
              <a:pPr hangingPunct="1">
                <a:buClr>
                  <a:srgbClr val="000000"/>
                </a:buClr>
                <a:buSzPts val="1800"/>
                <a:buFont typeface="Calibri"/>
                <a:buNone/>
              </a:pPr>
              <a:endParaRPr>
                <a:latin typeface="Calibri"/>
                <a:ea typeface="Calibri"/>
                <a:cs typeface="Calibri"/>
              </a:endParaRPr>
            </a:p>
          </p:txBody>
        </p:sp>
        <p:pic>
          <p:nvPicPr>
            <p:cNvPr id="50" name="Google Shape;50;p7" descr="EIFL_BTag_Blue.jpg"/>
            <p:cNvPicPr preferRelativeResize="0"/>
            <p:nvPr/>
          </p:nvPicPr>
          <p:blipFill rotWithShape="1">
            <a:blip r:embed="rId8">
              <a:alphaModFix/>
            </a:blip>
            <a:srcRect/>
            <a:stretch/>
          </p:blipFill>
          <p:spPr>
            <a:xfrm>
              <a:off x="1515080" y="323015"/>
              <a:ext cx="969683" cy="506821"/>
            </a:xfrm>
            <a:prstGeom prst="rect">
              <a:avLst/>
            </a:prstGeom>
            <a:noFill/>
            <a:ln>
              <a:noFill/>
            </a:ln>
          </p:spPr>
        </p:pic>
        <p:pic>
          <p:nvPicPr>
            <p:cNvPr id="51" name="Google Shape;51;p7" descr="11_COAR.png"/>
            <p:cNvPicPr preferRelativeResize="0"/>
            <p:nvPr/>
          </p:nvPicPr>
          <p:blipFill rotWithShape="1">
            <a:blip r:embed="rId9">
              <a:alphaModFix/>
            </a:blip>
            <a:srcRect/>
            <a:stretch/>
          </p:blipFill>
          <p:spPr>
            <a:xfrm>
              <a:off x="2716640" y="323015"/>
              <a:ext cx="1165106" cy="506821"/>
            </a:xfrm>
            <a:prstGeom prst="rect">
              <a:avLst/>
            </a:prstGeom>
            <a:noFill/>
            <a:ln>
              <a:noFill/>
            </a:ln>
          </p:spPr>
        </p:pic>
        <p:pic>
          <p:nvPicPr>
            <p:cNvPr id="52" name="Google Shape;52;p7" descr="AC3_logo.jpg"/>
            <p:cNvPicPr preferRelativeResize="0"/>
            <p:nvPr/>
          </p:nvPicPr>
          <p:blipFill rotWithShape="1">
            <a:blip r:embed="rId10">
              <a:alphaModFix/>
            </a:blip>
            <a:srcRect/>
            <a:stretch/>
          </p:blipFill>
          <p:spPr>
            <a:xfrm>
              <a:off x="5225758" y="271944"/>
              <a:ext cx="859799" cy="608963"/>
            </a:xfrm>
            <a:prstGeom prst="rect">
              <a:avLst/>
            </a:prstGeom>
            <a:noFill/>
            <a:ln>
              <a:noFill/>
            </a:ln>
          </p:spPr>
        </p:pic>
        <p:pic>
          <p:nvPicPr>
            <p:cNvPr id="53" name="Google Shape;53;p7" descr="EU logo.png"/>
            <p:cNvPicPr preferRelativeResize="0"/>
            <p:nvPr/>
          </p:nvPicPr>
          <p:blipFill rotWithShape="1">
            <a:blip r:embed="rId11">
              <a:alphaModFix/>
            </a:blip>
            <a:srcRect/>
            <a:stretch/>
          </p:blipFill>
          <p:spPr>
            <a:xfrm>
              <a:off x="6327242" y="249428"/>
              <a:ext cx="917026" cy="608963"/>
            </a:xfrm>
            <a:prstGeom prst="rect">
              <a:avLst/>
            </a:prstGeom>
            <a:noFill/>
            <a:ln>
              <a:noFill/>
            </a:ln>
          </p:spPr>
        </p:pic>
        <p:pic>
          <p:nvPicPr>
            <p:cNvPr id="54" name="Google Shape;54;p7" descr="WACREN logo.png"/>
            <p:cNvPicPr preferRelativeResize="0"/>
            <p:nvPr/>
          </p:nvPicPr>
          <p:blipFill rotWithShape="1">
            <a:blip r:embed="rId12">
              <a:alphaModFix/>
            </a:blip>
            <a:srcRect/>
            <a:stretch/>
          </p:blipFill>
          <p:spPr>
            <a:xfrm>
              <a:off x="110975" y="42789"/>
              <a:ext cx="1279581" cy="979633"/>
            </a:xfrm>
            <a:prstGeom prst="rect">
              <a:avLst/>
            </a:prstGeom>
            <a:noFill/>
            <a:ln>
              <a:noFill/>
            </a:ln>
          </p:spPr>
        </p:pic>
        <p:pic>
          <p:nvPicPr>
            <p:cNvPr id="55" name="Google Shape;55;p7" descr="Logo_Vertical.png"/>
            <p:cNvPicPr preferRelativeResize="0"/>
            <p:nvPr/>
          </p:nvPicPr>
          <p:blipFill rotWithShape="1">
            <a:blip r:embed="rId13">
              <a:alphaModFix/>
            </a:blip>
            <a:srcRect/>
            <a:stretch/>
          </p:blipFill>
          <p:spPr>
            <a:xfrm>
              <a:off x="4157437" y="209469"/>
              <a:ext cx="817680" cy="670000"/>
            </a:xfrm>
            <a:prstGeom prst="rect">
              <a:avLst/>
            </a:prstGeom>
            <a:noFill/>
            <a:ln>
              <a:noFill/>
            </a:ln>
          </p:spPr>
        </p:pic>
      </p:grpSp>
      <p:sp>
        <p:nvSpPr>
          <p:cNvPr id="56" name="Google Shape;56;p7"/>
          <p:cNvSpPr txBox="1">
            <a:spLocks noGrp="1"/>
          </p:cNvSpPr>
          <p:nvPr>
            <p:ph type="sldNum" idx="12"/>
          </p:nvPr>
        </p:nvSpPr>
        <p:spPr>
          <a:xfrm>
            <a:off x="8737600" y="6172200"/>
            <a:ext cx="2844800" cy="368301"/>
          </a:xfrm>
          <a:prstGeom prst="rect">
            <a:avLst/>
          </a:prstGeom>
          <a:noFill/>
          <a:ln>
            <a:noFill/>
          </a:ln>
        </p:spPr>
        <p:txBody>
          <a:bodyPr spcFirstLastPara="1" wrap="square" lIns="45700" tIns="45700" rIns="45700" bIns="45700" anchor="ctr" anchorCtr="0">
            <a:spAutoFit/>
          </a:bodyPr>
          <a:lstStyle>
            <a:lvl1pPr marL="0" lvl="0" indent="0" algn="l">
              <a:lnSpc>
                <a:spcPct val="100000"/>
              </a:lnSpc>
              <a:spcBef>
                <a:spcPts val="0"/>
              </a:spcBef>
              <a:spcAft>
                <a:spcPts val="0"/>
              </a:spcAft>
              <a:buClr>
                <a:srgbClr val="002060"/>
              </a:buClr>
              <a:buSzPts val="1400"/>
              <a:buFont typeface="Calibri"/>
              <a:buNone/>
              <a:defRPr/>
            </a:lvl1pPr>
            <a:lvl2pPr marL="0" lvl="1" indent="0" algn="l">
              <a:lnSpc>
                <a:spcPct val="100000"/>
              </a:lnSpc>
              <a:spcBef>
                <a:spcPts val="0"/>
              </a:spcBef>
              <a:spcAft>
                <a:spcPts val="0"/>
              </a:spcAft>
              <a:buClr>
                <a:srgbClr val="002060"/>
              </a:buClr>
              <a:buSzPts val="1400"/>
              <a:buFont typeface="Calibri"/>
              <a:buNone/>
              <a:defRPr/>
            </a:lvl2pPr>
            <a:lvl3pPr marL="0" lvl="2" indent="0" algn="l">
              <a:lnSpc>
                <a:spcPct val="100000"/>
              </a:lnSpc>
              <a:spcBef>
                <a:spcPts val="0"/>
              </a:spcBef>
              <a:spcAft>
                <a:spcPts val="0"/>
              </a:spcAft>
              <a:buClr>
                <a:srgbClr val="002060"/>
              </a:buClr>
              <a:buSzPts val="1400"/>
              <a:buFont typeface="Calibri"/>
              <a:buNone/>
              <a:defRPr/>
            </a:lvl3pPr>
            <a:lvl4pPr marL="0" lvl="3" indent="0" algn="l">
              <a:lnSpc>
                <a:spcPct val="100000"/>
              </a:lnSpc>
              <a:spcBef>
                <a:spcPts val="0"/>
              </a:spcBef>
              <a:spcAft>
                <a:spcPts val="0"/>
              </a:spcAft>
              <a:buClr>
                <a:srgbClr val="002060"/>
              </a:buClr>
              <a:buSzPts val="1400"/>
              <a:buFont typeface="Calibri"/>
              <a:buNone/>
              <a:defRPr/>
            </a:lvl4pPr>
            <a:lvl5pPr marL="0" lvl="4" indent="0" algn="l">
              <a:lnSpc>
                <a:spcPct val="100000"/>
              </a:lnSpc>
              <a:spcBef>
                <a:spcPts val="0"/>
              </a:spcBef>
              <a:spcAft>
                <a:spcPts val="0"/>
              </a:spcAft>
              <a:buClr>
                <a:srgbClr val="002060"/>
              </a:buClr>
              <a:buSzPts val="1400"/>
              <a:buFont typeface="Calibri"/>
              <a:buNone/>
              <a:defRPr/>
            </a:lvl5pPr>
            <a:lvl6pPr marL="0" lvl="5" indent="0" algn="l">
              <a:lnSpc>
                <a:spcPct val="100000"/>
              </a:lnSpc>
              <a:spcBef>
                <a:spcPts val="0"/>
              </a:spcBef>
              <a:spcAft>
                <a:spcPts val="0"/>
              </a:spcAft>
              <a:buClr>
                <a:srgbClr val="002060"/>
              </a:buClr>
              <a:buSzPts val="1400"/>
              <a:buFont typeface="Calibri"/>
              <a:buNone/>
              <a:defRPr/>
            </a:lvl6pPr>
            <a:lvl7pPr marL="0" lvl="6" indent="0" algn="l">
              <a:lnSpc>
                <a:spcPct val="100000"/>
              </a:lnSpc>
              <a:spcBef>
                <a:spcPts val="0"/>
              </a:spcBef>
              <a:spcAft>
                <a:spcPts val="0"/>
              </a:spcAft>
              <a:buClr>
                <a:srgbClr val="002060"/>
              </a:buClr>
              <a:buSzPts val="1400"/>
              <a:buFont typeface="Calibri"/>
              <a:buNone/>
              <a:defRPr/>
            </a:lvl7pPr>
            <a:lvl8pPr marL="0" lvl="7" indent="0" algn="l">
              <a:lnSpc>
                <a:spcPct val="100000"/>
              </a:lnSpc>
              <a:spcBef>
                <a:spcPts val="0"/>
              </a:spcBef>
              <a:spcAft>
                <a:spcPts val="0"/>
              </a:spcAft>
              <a:buClr>
                <a:srgbClr val="002060"/>
              </a:buClr>
              <a:buSzPts val="1400"/>
              <a:buFont typeface="Calibri"/>
              <a:buNone/>
              <a:defRPr/>
            </a:lvl8pPr>
            <a:lvl9pPr marL="0" lvl="8" indent="0" algn="l">
              <a:lnSpc>
                <a:spcPct val="100000"/>
              </a:lnSpc>
              <a:spcBef>
                <a:spcPts val="0"/>
              </a:spcBef>
              <a:spcAft>
                <a:spcPts val="0"/>
              </a:spcAft>
              <a:buClr>
                <a:srgbClr val="002060"/>
              </a:buClr>
              <a:buSzPts val="1400"/>
              <a:buFont typeface="Calibri"/>
              <a:buNone/>
              <a:defRPr/>
            </a:lvl9pPr>
          </a:lstStyle>
          <a:p>
            <a:fld id="{00000000-1234-1234-1234-123412341234}" type="slidenum">
              <a:rPr lang="en-US"/>
              <a:pPr/>
              <a:t>‹#›</a:t>
            </a:fld>
            <a:endParaRPr/>
          </a:p>
        </p:txBody>
      </p:sp>
    </p:spTree>
    <p:extLst>
      <p:ext uri="{BB962C8B-B14F-4D97-AF65-F5344CB8AC3E}">
        <p14:creationId xmlns:p14="http://schemas.microsoft.com/office/powerpoint/2010/main" val="3244275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content slide A">
  <p:cSld name="content slide A">
    <p:spTree>
      <p:nvGrpSpPr>
        <p:cNvPr id="1" name="Shape 57"/>
        <p:cNvGrpSpPr/>
        <p:nvPr/>
      </p:nvGrpSpPr>
      <p:grpSpPr>
        <a:xfrm>
          <a:off x="0" y="0"/>
          <a:ext cx="0" cy="0"/>
          <a:chOff x="0" y="0"/>
          <a:chExt cx="0" cy="0"/>
        </a:xfrm>
      </p:grpSpPr>
      <p:cxnSp>
        <p:nvCxnSpPr>
          <p:cNvPr id="58" name="Google Shape;58;p8"/>
          <p:cNvCxnSpPr/>
          <p:nvPr/>
        </p:nvCxnSpPr>
        <p:spPr>
          <a:xfrm>
            <a:off x="10779759" y="6393824"/>
            <a:ext cx="1" cy="291789"/>
          </a:xfrm>
          <a:prstGeom prst="straightConnector1">
            <a:avLst/>
          </a:prstGeom>
          <a:noFill/>
          <a:ln w="12700" cap="flat" cmpd="sng">
            <a:solidFill>
              <a:srgbClr val="002060"/>
            </a:solidFill>
            <a:prstDash val="solid"/>
            <a:miter lim="8000"/>
            <a:headEnd type="none" w="sm" len="sm"/>
            <a:tailEnd type="none" w="sm" len="sm"/>
          </a:ln>
        </p:spPr>
      </p:cxnSp>
      <p:sp>
        <p:nvSpPr>
          <p:cNvPr id="59" name="Google Shape;59;p8"/>
          <p:cNvSpPr txBox="1">
            <a:spLocks noGrp="1"/>
          </p:cNvSpPr>
          <p:nvPr>
            <p:ph type="sldNum" idx="12"/>
          </p:nvPr>
        </p:nvSpPr>
        <p:spPr>
          <a:xfrm>
            <a:off x="10871202" y="6391594"/>
            <a:ext cx="290622" cy="294641"/>
          </a:xfrm>
          <a:prstGeom prst="rect">
            <a:avLst/>
          </a:prstGeom>
          <a:noFill/>
          <a:ln>
            <a:noFill/>
          </a:ln>
        </p:spPr>
        <p:txBody>
          <a:bodyPr spcFirstLastPara="1" wrap="square" lIns="45700" tIns="45700" rIns="45700" bIns="45700" anchor="ctr" anchorCtr="0">
            <a:spAutoFit/>
          </a:bodyPr>
          <a:lstStyle>
            <a:lvl1pPr marL="0" lvl="0" indent="0" algn="l">
              <a:lnSpc>
                <a:spcPct val="100000"/>
              </a:lnSpc>
              <a:spcBef>
                <a:spcPts val="0"/>
              </a:spcBef>
              <a:spcAft>
                <a:spcPts val="0"/>
              </a:spcAft>
              <a:buClr>
                <a:srgbClr val="002060"/>
              </a:buClr>
              <a:buSzPts val="1400"/>
              <a:buFont typeface="Calibri"/>
              <a:buNone/>
              <a:defRPr/>
            </a:lvl1pPr>
            <a:lvl2pPr marL="0" lvl="1" indent="0" algn="l">
              <a:lnSpc>
                <a:spcPct val="100000"/>
              </a:lnSpc>
              <a:spcBef>
                <a:spcPts val="0"/>
              </a:spcBef>
              <a:spcAft>
                <a:spcPts val="0"/>
              </a:spcAft>
              <a:buClr>
                <a:srgbClr val="002060"/>
              </a:buClr>
              <a:buSzPts val="1400"/>
              <a:buFont typeface="Calibri"/>
              <a:buNone/>
              <a:defRPr/>
            </a:lvl2pPr>
            <a:lvl3pPr marL="0" lvl="2" indent="0" algn="l">
              <a:lnSpc>
                <a:spcPct val="100000"/>
              </a:lnSpc>
              <a:spcBef>
                <a:spcPts val="0"/>
              </a:spcBef>
              <a:spcAft>
                <a:spcPts val="0"/>
              </a:spcAft>
              <a:buClr>
                <a:srgbClr val="002060"/>
              </a:buClr>
              <a:buSzPts val="1400"/>
              <a:buFont typeface="Calibri"/>
              <a:buNone/>
              <a:defRPr/>
            </a:lvl3pPr>
            <a:lvl4pPr marL="0" lvl="3" indent="0" algn="l">
              <a:lnSpc>
                <a:spcPct val="100000"/>
              </a:lnSpc>
              <a:spcBef>
                <a:spcPts val="0"/>
              </a:spcBef>
              <a:spcAft>
                <a:spcPts val="0"/>
              </a:spcAft>
              <a:buClr>
                <a:srgbClr val="002060"/>
              </a:buClr>
              <a:buSzPts val="1400"/>
              <a:buFont typeface="Calibri"/>
              <a:buNone/>
              <a:defRPr/>
            </a:lvl4pPr>
            <a:lvl5pPr marL="0" lvl="4" indent="0" algn="l">
              <a:lnSpc>
                <a:spcPct val="100000"/>
              </a:lnSpc>
              <a:spcBef>
                <a:spcPts val="0"/>
              </a:spcBef>
              <a:spcAft>
                <a:spcPts val="0"/>
              </a:spcAft>
              <a:buClr>
                <a:srgbClr val="002060"/>
              </a:buClr>
              <a:buSzPts val="1400"/>
              <a:buFont typeface="Calibri"/>
              <a:buNone/>
              <a:defRPr/>
            </a:lvl5pPr>
            <a:lvl6pPr marL="0" lvl="5" indent="0" algn="l">
              <a:lnSpc>
                <a:spcPct val="100000"/>
              </a:lnSpc>
              <a:spcBef>
                <a:spcPts val="0"/>
              </a:spcBef>
              <a:spcAft>
                <a:spcPts val="0"/>
              </a:spcAft>
              <a:buClr>
                <a:srgbClr val="002060"/>
              </a:buClr>
              <a:buSzPts val="1400"/>
              <a:buFont typeface="Calibri"/>
              <a:buNone/>
              <a:defRPr/>
            </a:lvl6pPr>
            <a:lvl7pPr marL="0" lvl="6" indent="0" algn="l">
              <a:lnSpc>
                <a:spcPct val="100000"/>
              </a:lnSpc>
              <a:spcBef>
                <a:spcPts val="0"/>
              </a:spcBef>
              <a:spcAft>
                <a:spcPts val="0"/>
              </a:spcAft>
              <a:buClr>
                <a:srgbClr val="002060"/>
              </a:buClr>
              <a:buSzPts val="1400"/>
              <a:buFont typeface="Calibri"/>
              <a:buNone/>
              <a:defRPr/>
            </a:lvl7pPr>
            <a:lvl8pPr marL="0" lvl="7" indent="0" algn="l">
              <a:lnSpc>
                <a:spcPct val="100000"/>
              </a:lnSpc>
              <a:spcBef>
                <a:spcPts val="0"/>
              </a:spcBef>
              <a:spcAft>
                <a:spcPts val="0"/>
              </a:spcAft>
              <a:buClr>
                <a:srgbClr val="002060"/>
              </a:buClr>
              <a:buSzPts val="1400"/>
              <a:buFont typeface="Calibri"/>
              <a:buNone/>
              <a:defRPr/>
            </a:lvl8pPr>
            <a:lvl9pPr marL="0" lvl="8" indent="0" algn="l">
              <a:lnSpc>
                <a:spcPct val="100000"/>
              </a:lnSpc>
              <a:spcBef>
                <a:spcPts val="0"/>
              </a:spcBef>
              <a:spcAft>
                <a:spcPts val="0"/>
              </a:spcAft>
              <a:buClr>
                <a:srgbClr val="002060"/>
              </a:buClr>
              <a:buSzPts val="1400"/>
              <a:buFont typeface="Calibri"/>
              <a:buNone/>
              <a:defRPr/>
            </a:lvl9pPr>
          </a:lstStyle>
          <a:p>
            <a:fld id="{00000000-1234-1234-1234-123412341234}" type="slidenum">
              <a:rPr lang="en-US"/>
              <a:pPr/>
              <a:t>‹#›</a:t>
            </a:fld>
            <a:endParaRPr/>
          </a:p>
        </p:txBody>
      </p:sp>
      <p:cxnSp>
        <p:nvCxnSpPr>
          <p:cNvPr id="60" name="Google Shape;60;p8"/>
          <p:cNvCxnSpPr/>
          <p:nvPr/>
        </p:nvCxnSpPr>
        <p:spPr>
          <a:xfrm>
            <a:off x="1079185" y="1314450"/>
            <a:ext cx="1664330" cy="0"/>
          </a:xfrm>
          <a:prstGeom prst="straightConnector1">
            <a:avLst/>
          </a:prstGeom>
          <a:noFill/>
          <a:ln w="38100" cap="flat" cmpd="sng">
            <a:solidFill>
              <a:srgbClr val="2E47B0"/>
            </a:solidFill>
            <a:prstDash val="solid"/>
            <a:miter lim="400000"/>
            <a:headEnd type="none" w="sm" len="sm"/>
            <a:tailEnd type="none" w="sm" len="sm"/>
          </a:ln>
        </p:spPr>
      </p:cxnSp>
      <p:cxnSp>
        <p:nvCxnSpPr>
          <p:cNvPr id="61" name="Google Shape;61;p8"/>
          <p:cNvCxnSpPr/>
          <p:nvPr/>
        </p:nvCxnSpPr>
        <p:spPr>
          <a:xfrm>
            <a:off x="3238185" y="1314450"/>
            <a:ext cx="1664329" cy="0"/>
          </a:xfrm>
          <a:prstGeom prst="straightConnector1">
            <a:avLst/>
          </a:prstGeom>
          <a:noFill/>
          <a:ln w="38100" cap="flat" cmpd="sng">
            <a:solidFill>
              <a:srgbClr val="42C4AF"/>
            </a:solidFill>
            <a:prstDash val="solid"/>
            <a:miter lim="400000"/>
            <a:headEnd type="none" w="sm" len="sm"/>
            <a:tailEnd type="none" w="sm" len="sm"/>
          </a:ln>
        </p:spPr>
      </p:cxnSp>
      <p:cxnSp>
        <p:nvCxnSpPr>
          <p:cNvPr id="62" name="Google Shape;62;p8"/>
          <p:cNvCxnSpPr/>
          <p:nvPr/>
        </p:nvCxnSpPr>
        <p:spPr>
          <a:xfrm>
            <a:off x="5384485" y="1314450"/>
            <a:ext cx="1664330" cy="0"/>
          </a:xfrm>
          <a:prstGeom prst="straightConnector1">
            <a:avLst/>
          </a:prstGeom>
          <a:noFill/>
          <a:ln w="38100" cap="flat" cmpd="sng">
            <a:solidFill>
              <a:srgbClr val="848484"/>
            </a:solidFill>
            <a:prstDash val="solid"/>
            <a:miter lim="400000"/>
            <a:headEnd type="none" w="sm" len="sm"/>
            <a:tailEnd type="none" w="sm" len="sm"/>
          </a:ln>
        </p:spPr>
      </p:cxnSp>
      <p:cxnSp>
        <p:nvCxnSpPr>
          <p:cNvPr id="63" name="Google Shape;63;p8"/>
          <p:cNvCxnSpPr/>
          <p:nvPr/>
        </p:nvCxnSpPr>
        <p:spPr>
          <a:xfrm>
            <a:off x="7302185" y="1314450"/>
            <a:ext cx="1664329" cy="0"/>
          </a:xfrm>
          <a:prstGeom prst="straightConnector1">
            <a:avLst/>
          </a:prstGeom>
          <a:noFill/>
          <a:ln w="38100" cap="flat" cmpd="sng">
            <a:solidFill>
              <a:srgbClr val="000000"/>
            </a:solidFill>
            <a:prstDash val="solid"/>
            <a:miter lim="400000"/>
            <a:headEnd type="none" w="sm" len="sm"/>
            <a:tailEnd type="none" w="sm" len="sm"/>
          </a:ln>
        </p:spPr>
      </p:cxnSp>
      <p:cxnSp>
        <p:nvCxnSpPr>
          <p:cNvPr id="64" name="Google Shape;64;p8"/>
          <p:cNvCxnSpPr/>
          <p:nvPr/>
        </p:nvCxnSpPr>
        <p:spPr>
          <a:xfrm>
            <a:off x="9219885" y="1314450"/>
            <a:ext cx="1664329" cy="0"/>
          </a:xfrm>
          <a:prstGeom prst="straightConnector1">
            <a:avLst/>
          </a:prstGeom>
          <a:noFill/>
          <a:ln w="38100" cap="flat" cmpd="sng">
            <a:solidFill>
              <a:srgbClr val="365B9B"/>
            </a:solidFill>
            <a:prstDash val="solid"/>
            <a:miter lim="400000"/>
            <a:headEnd type="none" w="sm" len="sm"/>
            <a:tailEnd type="none" w="sm" len="sm"/>
          </a:ln>
        </p:spPr>
      </p:cxnSp>
      <p:sp>
        <p:nvSpPr>
          <p:cNvPr id="65" name="Google Shape;65;p8"/>
          <p:cNvSpPr/>
          <p:nvPr/>
        </p:nvSpPr>
        <p:spPr>
          <a:xfrm>
            <a:off x="9872847" y="132605"/>
            <a:ext cx="2287332" cy="757867"/>
          </a:xfrm>
          <a:prstGeom prst="roundRect">
            <a:avLst>
              <a:gd name="adj" fmla="val 18058"/>
            </a:avLst>
          </a:prstGeom>
          <a:noFill/>
          <a:ln w="12700" cap="flat" cmpd="sng">
            <a:solidFill>
              <a:schemeClr val="accent1"/>
            </a:solidFill>
            <a:prstDash val="solid"/>
            <a:miter lim="8000"/>
            <a:headEnd type="none" w="sm" len="sm"/>
            <a:tailEnd type="none" w="sm" len="sm"/>
          </a:ln>
        </p:spPr>
        <p:txBody>
          <a:bodyPr spcFirstLastPara="1" wrap="square" lIns="45700" tIns="45700" rIns="45700" bIns="45700" anchor="ctr" anchorCtr="0">
            <a:noAutofit/>
          </a:bodyPr>
          <a:lstStyle/>
          <a:p>
            <a:pPr hangingPunct="1">
              <a:buClr>
                <a:srgbClr val="000000"/>
              </a:buClr>
              <a:buSzPts val="1800"/>
              <a:buFont typeface="Calibri"/>
              <a:buNone/>
            </a:pPr>
            <a:endParaRPr>
              <a:latin typeface="Calibri"/>
              <a:ea typeface="Calibri"/>
              <a:cs typeface="Calibri"/>
            </a:endParaRPr>
          </a:p>
        </p:txBody>
      </p:sp>
      <p:pic>
        <p:nvPicPr>
          <p:cNvPr id="66" name="Google Shape;66;p8" descr="LIBSENSE 1.jpg"/>
          <p:cNvPicPr preferRelativeResize="0"/>
          <p:nvPr/>
        </p:nvPicPr>
        <p:blipFill rotWithShape="1">
          <a:blip r:embed="rId2">
            <a:alphaModFix/>
          </a:blip>
          <a:srcRect/>
          <a:stretch/>
        </p:blipFill>
        <p:spPr>
          <a:xfrm>
            <a:off x="9946408" y="167546"/>
            <a:ext cx="2140136" cy="687925"/>
          </a:xfrm>
          <a:prstGeom prst="rect">
            <a:avLst/>
          </a:prstGeom>
          <a:noFill/>
          <a:ln>
            <a:noFill/>
          </a:ln>
          <a:effectLst>
            <a:outerShdw blurRad="101600" dist="25400" dir="5400000" rotWithShape="0">
              <a:srgbClr val="000000">
                <a:alpha val="74901"/>
              </a:srgbClr>
            </a:outerShdw>
          </a:effectLst>
        </p:spPr>
      </p:pic>
      <p:grpSp>
        <p:nvGrpSpPr>
          <p:cNvPr id="67" name="Google Shape;67;p8"/>
          <p:cNvGrpSpPr/>
          <p:nvPr/>
        </p:nvGrpSpPr>
        <p:grpSpPr>
          <a:xfrm>
            <a:off x="326652" y="6281780"/>
            <a:ext cx="3169397" cy="450903"/>
            <a:chOff x="0" y="0"/>
            <a:chExt cx="3169395" cy="450902"/>
          </a:xfrm>
        </p:grpSpPr>
        <p:sp>
          <p:nvSpPr>
            <p:cNvPr id="68" name="Google Shape;68;p8"/>
            <p:cNvSpPr/>
            <p:nvPr/>
          </p:nvSpPr>
          <p:spPr>
            <a:xfrm>
              <a:off x="0" y="0"/>
              <a:ext cx="3169395" cy="450902"/>
            </a:xfrm>
            <a:prstGeom prst="roundRect">
              <a:avLst>
                <a:gd name="adj" fmla="val 15000"/>
              </a:avLst>
            </a:prstGeom>
            <a:solidFill>
              <a:srgbClr val="FFFFFF"/>
            </a:solidFill>
            <a:ln w="12700" cap="flat" cmpd="sng">
              <a:solidFill>
                <a:schemeClr val="accent1"/>
              </a:solidFill>
              <a:prstDash val="solid"/>
              <a:miter lim="800000"/>
              <a:headEnd type="none" w="sm" len="sm"/>
              <a:tailEnd type="none" w="sm" len="sm"/>
            </a:ln>
            <a:effectLst>
              <a:outerShdw blurRad="101600" dist="25400" dir="5400000" rotWithShape="0">
                <a:srgbClr val="000000">
                  <a:alpha val="74901"/>
                </a:srgbClr>
              </a:outerShdw>
            </a:effectLst>
          </p:spPr>
          <p:txBody>
            <a:bodyPr spcFirstLastPara="1" wrap="square" lIns="45700" tIns="45700" rIns="45700" bIns="45700" anchor="ctr" anchorCtr="0">
              <a:noAutofit/>
            </a:bodyPr>
            <a:lstStyle/>
            <a:p>
              <a:pPr hangingPunct="1">
                <a:buClr>
                  <a:srgbClr val="000000"/>
                </a:buClr>
                <a:buSzPts val="1800"/>
                <a:buFont typeface="Calibri"/>
                <a:buNone/>
              </a:pPr>
              <a:endParaRPr>
                <a:latin typeface="Calibri"/>
                <a:ea typeface="Calibri"/>
                <a:cs typeface="Calibri"/>
              </a:endParaRPr>
            </a:p>
          </p:txBody>
        </p:sp>
        <p:pic>
          <p:nvPicPr>
            <p:cNvPr id="69" name="Google Shape;69;p8" descr="EIFL_BTag_Blue.jpg"/>
            <p:cNvPicPr preferRelativeResize="0"/>
            <p:nvPr/>
          </p:nvPicPr>
          <p:blipFill rotWithShape="1">
            <a:blip r:embed="rId3">
              <a:alphaModFix/>
            </a:blip>
            <a:srcRect/>
            <a:stretch/>
          </p:blipFill>
          <p:spPr>
            <a:xfrm>
              <a:off x="641329" y="136731"/>
              <a:ext cx="410465" cy="214537"/>
            </a:xfrm>
            <a:prstGeom prst="rect">
              <a:avLst/>
            </a:prstGeom>
            <a:noFill/>
            <a:ln>
              <a:noFill/>
            </a:ln>
          </p:spPr>
        </p:pic>
        <p:pic>
          <p:nvPicPr>
            <p:cNvPr id="70" name="Google Shape;70;p8" descr="11_COAR.png"/>
            <p:cNvPicPr preferRelativeResize="0"/>
            <p:nvPr/>
          </p:nvPicPr>
          <p:blipFill rotWithShape="1">
            <a:blip r:embed="rId4">
              <a:alphaModFix/>
            </a:blip>
            <a:srcRect/>
            <a:stretch/>
          </p:blipFill>
          <p:spPr>
            <a:xfrm>
              <a:off x="1149946" y="136731"/>
              <a:ext cx="493187" cy="214537"/>
            </a:xfrm>
            <a:prstGeom prst="rect">
              <a:avLst/>
            </a:prstGeom>
            <a:noFill/>
            <a:ln>
              <a:noFill/>
            </a:ln>
          </p:spPr>
        </p:pic>
        <p:pic>
          <p:nvPicPr>
            <p:cNvPr id="71" name="Google Shape;71;p8" descr="AC3_logo.jpg"/>
            <p:cNvPicPr preferRelativeResize="0"/>
            <p:nvPr/>
          </p:nvPicPr>
          <p:blipFill rotWithShape="1">
            <a:blip r:embed="rId5">
              <a:alphaModFix/>
            </a:blip>
            <a:srcRect/>
            <a:stretch/>
          </p:blipFill>
          <p:spPr>
            <a:xfrm>
              <a:off x="2212049" y="115113"/>
              <a:ext cx="363952" cy="257773"/>
            </a:xfrm>
            <a:prstGeom prst="rect">
              <a:avLst/>
            </a:prstGeom>
            <a:noFill/>
            <a:ln>
              <a:noFill/>
            </a:ln>
          </p:spPr>
        </p:pic>
        <p:pic>
          <p:nvPicPr>
            <p:cNvPr id="72" name="Google Shape;72;p8" descr="EU logo.png"/>
            <p:cNvPicPr preferRelativeResize="0"/>
            <p:nvPr/>
          </p:nvPicPr>
          <p:blipFill rotWithShape="1">
            <a:blip r:embed="rId6">
              <a:alphaModFix/>
            </a:blip>
            <a:srcRect/>
            <a:stretch/>
          </p:blipFill>
          <p:spPr>
            <a:xfrm>
              <a:off x="2678305" y="105582"/>
              <a:ext cx="388175" cy="257773"/>
            </a:xfrm>
            <a:prstGeom prst="rect">
              <a:avLst/>
            </a:prstGeom>
            <a:noFill/>
            <a:ln>
              <a:noFill/>
            </a:ln>
          </p:spPr>
        </p:pic>
        <p:pic>
          <p:nvPicPr>
            <p:cNvPr id="73" name="Google Shape;73;p8" descr="WACREN logo.png"/>
            <p:cNvPicPr preferRelativeResize="0"/>
            <p:nvPr/>
          </p:nvPicPr>
          <p:blipFill rotWithShape="1">
            <a:blip r:embed="rId7">
              <a:alphaModFix/>
            </a:blip>
            <a:srcRect/>
            <a:stretch/>
          </p:blipFill>
          <p:spPr>
            <a:xfrm>
              <a:off x="46975" y="18112"/>
              <a:ext cx="541644" cy="414677"/>
            </a:xfrm>
            <a:prstGeom prst="rect">
              <a:avLst/>
            </a:prstGeom>
            <a:noFill/>
            <a:ln>
              <a:noFill/>
            </a:ln>
          </p:spPr>
        </p:pic>
        <p:pic>
          <p:nvPicPr>
            <p:cNvPr id="74" name="Google Shape;74;p8" descr="Logo_Vertical.png"/>
            <p:cNvPicPr preferRelativeResize="0"/>
            <p:nvPr/>
          </p:nvPicPr>
          <p:blipFill rotWithShape="1">
            <a:blip r:embed="rId8">
              <a:alphaModFix/>
            </a:blip>
            <a:srcRect/>
            <a:stretch/>
          </p:blipFill>
          <p:spPr>
            <a:xfrm>
              <a:off x="1759832" y="88667"/>
              <a:ext cx="346122" cy="283610"/>
            </a:xfrm>
            <a:prstGeom prst="rect">
              <a:avLst/>
            </a:prstGeom>
            <a:noFill/>
            <a:ln>
              <a:noFill/>
            </a:ln>
          </p:spPr>
        </p:pic>
      </p:grpSp>
    </p:spTree>
    <p:extLst>
      <p:ext uri="{BB962C8B-B14F-4D97-AF65-F5344CB8AC3E}">
        <p14:creationId xmlns:p14="http://schemas.microsoft.com/office/powerpoint/2010/main" val="31272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jpeg"/><Relationship Id="rId18" Type="http://schemas.openxmlformats.org/officeDocument/2006/relationships/image" Target="../media/image15.png"/><Relationship Id="rId3" Type="http://schemas.openxmlformats.org/officeDocument/2006/relationships/theme" Target="../theme/theme1.xml"/><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jpeg"/><Relationship Id="rId2" Type="http://schemas.openxmlformats.org/officeDocument/2006/relationships/slideLayout" Target="../slideLayouts/slideLayout2.xml"/><Relationship Id="rId16" Type="http://schemas.openxmlformats.org/officeDocument/2006/relationships/image" Target="../media/image13.png"/><Relationship Id="rId20"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5" Type="http://schemas.openxmlformats.org/officeDocument/2006/relationships/image" Target="../media/image12.jpeg"/><Relationship Id="rId10" Type="http://schemas.openxmlformats.org/officeDocument/2006/relationships/image" Target="../media/image7.png"/><Relationship Id="rId19" Type="http://schemas.openxmlformats.org/officeDocument/2006/relationships/image" Target="../media/image16.png"/><Relationship Id="rId4" Type="http://schemas.openxmlformats.org/officeDocument/2006/relationships/image" Target="../media/image1.png"/><Relationship Id="rId9" Type="http://schemas.openxmlformats.org/officeDocument/2006/relationships/image" Target="../media/image6.png"/><Relationship Id="rId14" Type="http://schemas.openxmlformats.org/officeDocument/2006/relationships/image" Target="../media/image11.jpe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18" Type="http://schemas.openxmlformats.org/officeDocument/2006/relationships/image" Target="../media/image14.jpeg"/><Relationship Id="rId3" Type="http://schemas.openxmlformats.org/officeDocument/2006/relationships/slideLayout" Target="../slideLayouts/slideLayout5.xml"/><Relationship Id="rId21" Type="http://schemas.openxmlformats.org/officeDocument/2006/relationships/image" Target="../media/image17.png"/><Relationship Id="rId7" Type="http://schemas.openxmlformats.org/officeDocument/2006/relationships/image" Target="../media/image3.png"/><Relationship Id="rId12" Type="http://schemas.openxmlformats.org/officeDocument/2006/relationships/image" Target="../media/image8.png"/><Relationship Id="rId17" Type="http://schemas.openxmlformats.org/officeDocument/2006/relationships/image" Target="../media/image13.png"/><Relationship Id="rId2" Type="http://schemas.openxmlformats.org/officeDocument/2006/relationships/slideLayout" Target="../slideLayouts/slideLayout4.xml"/><Relationship Id="rId16" Type="http://schemas.openxmlformats.org/officeDocument/2006/relationships/image" Target="../media/image12.jpeg"/><Relationship Id="rId20" Type="http://schemas.openxmlformats.org/officeDocument/2006/relationships/image" Target="../media/image16.png"/><Relationship Id="rId1" Type="http://schemas.openxmlformats.org/officeDocument/2006/relationships/slideLayout" Target="../slideLayouts/slideLayout3.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5" Type="http://schemas.openxmlformats.org/officeDocument/2006/relationships/image" Target="../media/image11.jpeg"/><Relationship Id="rId10" Type="http://schemas.openxmlformats.org/officeDocument/2006/relationships/image" Target="../media/image6.png"/><Relationship Id="rId19" Type="http://schemas.openxmlformats.org/officeDocument/2006/relationships/image" Target="../media/image15.png"/><Relationship Id="rId4" Type="http://schemas.openxmlformats.org/officeDocument/2006/relationships/theme" Target="../theme/theme2.xml"/><Relationship Id="rId9" Type="http://schemas.openxmlformats.org/officeDocument/2006/relationships/image" Target="../media/image5.png"/><Relationship Id="rId14" Type="http://schemas.openxmlformats.org/officeDocument/2006/relationships/image" Target="../media/image10.jpe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jpeg"/><Relationship Id="rId18" Type="http://schemas.openxmlformats.org/officeDocument/2006/relationships/image" Target="../media/image30.png"/><Relationship Id="rId3" Type="http://schemas.openxmlformats.org/officeDocument/2006/relationships/theme" Target="../theme/theme3.xml"/><Relationship Id="rId7" Type="http://schemas.openxmlformats.org/officeDocument/2006/relationships/image" Target="../media/image21.png"/><Relationship Id="rId12" Type="http://schemas.openxmlformats.org/officeDocument/2006/relationships/image" Target="../media/image25.png"/><Relationship Id="rId17" Type="http://schemas.openxmlformats.org/officeDocument/2006/relationships/image" Target="../media/image29.jpeg"/><Relationship Id="rId2" Type="http://schemas.openxmlformats.org/officeDocument/2006/relationships/slideLayout" Target="../slideLayouts/slideLayout7.xml"/><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slideLayout" Target="../slideLayouts/slideLayout6.xml"/><Relationship Id="rId6" Type="http://schemas.openxmlformats.org/officeDocument/2006/relationships/image" Target="../media/image20.png"/><Relationship Id="rId11" Type="http://schemas.openxmlformats.org/officeDocument/2006/relationships/image" Target="../media/image24.png"/><Relationship Id="rId5" Type="http://schemas.openxmlformats.org/officeDocument/2006/relationships/image" Target="../media/image19.png"/><Relationship Id="rId15" Type="http://schemas.openxmlformats.org/officeDocument/2006/relationships/image" Target="../media/image27.jpeg"/><Relationship Id="rId10" Type="http://schemas.openxmlformats.org/officeDocument/2006/relationships/image" Target="../media/image23.png"/><Relationship Id="rId19" Type="http://schemas.openxmlformats.org/officeDocument/2006/relationships/image" Target="../media/image31.png"/><Relationship Id="rId4" Type="http://schemas.openxmlformats.org/officeDocument/2006/relationships/image" Target="../media/image18.png"/><Relationship Id="rId9" Type="http://schemas.openxmlformats.org/officeDocument/2006/relationships/image" Target="../media/image22.png"/><Relationship Id="rId14" Type="http://schemas.openxmlformats.org/officeDocument/2006/relationships/image" Target="../media/image26.jpe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41.jpg"/><Relationship Id="rId18" Type="http://schemas.openxmlformats.org/officeDocument/2006/relationships/image" Target="../media/image30.png"/><Relationship Id="rId3" Type="http://schemas.openxmlformats.org/officeDocument/2006/relationships/theme" Target="../theme/theme4.xml"/><Relationship Id="rId7" Type="http://schemas.openxmlformats.org/officeDocument/2006/relationships/image" Target="../media/image21.png"/><Relationship Id="rId12" Type="http://schemas.openxmlformats.org/officeDocument/2006/relationships/image" Target="../media/image25.png"/><Relationship Id="rId17" Type="http://schemas.openxmlformats.org/officeDocument/2006/relationships/image" Target="../media/image42.jpg"/><Relationship Id="rId2" Type="http://schemas.openxmlformats.org/officeDocument/2006/relationships/slideLayout" Target="../slideLayouts/slideLayout9.xml"/><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slideLayout" Target="../slideLayouts/slideLayout8.xml"/><Relationship Id="rId6" Type="http://schemas.openxmlformats.org/officeDocument/2006/relationships/image" Target="../media/image20.png"/><Relationship Id="rId11" Type="http://schemas.openxmlformats.org/officeDocument/2006/relationships/image" Target="../media/image24.png"/><Relationship Id="rId5" Type="http://schemas.openxmlformats.org/officeDocument/2006/relationships/image" Target="../media/image19.png"/><Relationship Id="rId15" Type="http://schemas.openxmlformats.org/officeDocument/2006/relationships/image" Target="../media/image27.jpeg"/><Relationship Id="rId10" Type="http://schemas.openxmlformats.org/officeDocument/2006/relationships/image" Target="../media/image23.png"/><Relationship Id="rId19" Type="http://schemas.openxmlformats.org/officeDocument/2006/relationships/image" Target="../media/image31.png"/><Relationship Id="rId4" Type="http://schemas.openxmlformats.org/officeDocument/2006/relationships/image" Target="../media/image18.png"/><Relationship Id="rId9" Type="http://schemas.openxmlformats.org/officeDocument/2006/relationships/image" Target="../media/image22.png"/><Relationship Id="rId14" Type="http://schemas.openxmlformats.org/officeDocument/2006/relationships/image" Target="../media/image26.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traight Connector 8"/>
          <p:cNvSpPr/>
          <p:nvPr/>
        </p:nvSpPr>
        <p:spPr>
          <a:xfrm>
            <a:off x="10779759" y="6393824"/>
            <a:ext cx="1" cy="291789"/>
          </a:xfrm>
          <a:prstGeom prst="line">
            <a:avLst/>
          </a:prstGeom>
          <a:ln w="12700">
            <a:solidFill>
              <a:srgbClr val="002060"/>
            </a:solidFill>
            <a:miter/>
          </a:ln>
        </p:spPr>
        <p:txBody>
          <a:bodyPr lIns="45719" rIns="45719"/>
          <a:lstStyle/>
          <a:p>
            <a:endParaRPr/>
          </a:p>
        </p:txBody>
      </p:sp>
      <p:pic>
        <p:nvPicPr>
          <p:cNvPr id="3" name="Picture 13" descr="Picture 13"/>
          <p:cNvPicPr>
            <a:picLocks noChangeAspect="1"/>
          </p:cNvPicPr>
          <p:nvPr/>
        </p:nvPicPr>
        <p:blipFill>
          <a:blip r:embed="rId4">
            <a:extLst/>
          </a:blip>
          <a:stretch>
            <a:fillRect/>
          </a:stretch>
        </p:blipFill>
        <p:spPr>
          <a:xfrm>
            <a:off x="2071302" y="6436188"/>
            <a:ext cx="779255" cy="203839"/>
          </a:xfrm>
          <a:prstGeom prst="rect">
            <a:avLst/>
          </a:prstGeom>
          <a:ln w="12700">
            <a:miter lim="400000"/>
          </a:ln>
        </p:spPr>
      </p:pic>
      <p:pic>
        <p:nvPicPr>
          <p:cNvPr id="4" name="Picture 14" descr="Picture 14"/>
          <p:cNvPicPr>
            <a:picLocks noChangeAspect="1"/>
          </p:cNvPicPr>
          <p:nvPr/>
        </p:nvPicPr>
        <p:blipFill>
          <a:blip r:embed="rId5">
            <a:extLst/>
          </a:blip>
          <a:stretch>
            <a:fillRect/>
          </a:stretch>
        </p:blipFill>
        <p:spPr>
          <a:xfrm>
            <a:off x="3890229" y="6354543"/>
            <a:ext cx="673262" cy="303352"/>
          </a:xfrm>
          <a:prstGeom prst="rect">
            <a:avLst/>
          </a:prstGeom>
          <a:ln w="12700">
            <a:miter lim="400000"/>
          </a:ln>
        </p:spPr>
      </p:pic>
      <p:pic>
        <p:nvPicPr>
          <p:cNvPr id="5" name="Picture 15" descr="Picture 15"/>
          <p:cNvPicPr>
            <a:picLocks noChangeAspect="1"/>
          </p:cNvPicPr>
          <p:nvPr/>
        </p:nvPicPr>
        <p:blipFill>
          <a:blip r:embed="rId6">
            <a:extLst/>
          </a:blip>
          <a:stretch>
            <a:fillRect/>
          </a:stretch>
        </p:blipFill>
        <p:spPr>
          <a:xfrm>
            <a:off x="4883032" y="6356351"/>
            <a:ext cx="586305" cy="254915"/>
          </a:xfrm>
          <a:prstGeom prst="rect">
            <a:avLst/>
          </a:prstGeom>
          <a:ln w="12700">
            <a:miter lim="400000"/>
          </a:ln>
        </p:spPr>
      </p:pic>
      <p:pic>
        <p:nvPicPr>
          <p:cNvPr id="6" name="Picture 16" descr="Picture 16"/>
          <p:cNvPicPr>
            <a:picLocks noChangeAspect="1"/>
          </p:cNvPicPr>
          <p:nvPr/>
        </p:nvPicPr>
        <p:blipFill>
          <a:blip r:embed="rId7">
            <a:extLst/>
          </a:blip>
          <a:stretch>
            <a:fillRect/>
          </a:stretch>
        </p:blipFill>
        <p:spPr>
          <a:xfrm>
            <a:off x="3130227" y="6356351"/>
            <a:ext cx="440461" cy="328436"/>
          </a:xfrm>
          <a:prstGeom prst="rect">
            <a:avLst/>
          </a:prstGeom>
          <a:ln w="12700">
            <a:miter lim="400000"/>
          </a:ln>
        </p:spPr>
      </p:pic>
      <p:pic>
        <p:nvPicPr>
          <p:cNvPr id="7" name="Picture 10" descr="Picture 10"/>
          <p:cNvPicPr>
            <a:picLocks noChangeAspect="1"/>
          </p:cNvPicPr>
          <p:nvPr/>
        </p:nvPicPr>
        <p:blipFill>
          <a:blip r:embed="rId8">
            <a:extLst/>
          </a:blip>
          <a:stretch>
            <a:fillRect/>
          </a:stretch>
        </p:blipFill>
        <p:spPr>
          <a:xfrm>
            <a:off x="838199" y="6387903"/>
            <a:ext cx="409809" cy="259546"/>
          </a:xfrm>
          <a:prstGeom prst="rect">
            <a:avLst/>
          </a:prstGeom>
          <a:ln w="12700">
            <a:miter lim="400000"/>
          </a:ln>
        </p:spPr>
      </p:pic>
      <p:pic>
        <p:nvPicPr>
          <p:cNvPr id="8" name="Picture 10" descr="Picture 10"/>
          <p:cNvPicPr>
            <a:picLocks noChangeAspect="1"/>
          </p:cNvPicPr>
          <p:nvPr/>
        </p:nvPicPr>
        <p:blipFill>
          <a:blip r:embed="rId9">
            <a:extLst/>
          </a:blip>
          <a:stretch>
            <a:fillRect/>
          </a:stretch>
        </p:blipFill>
        <p:spPr>
          <a:xfrm>
            <a:off x="8841730" y="6100859"/>
            <a:ext cx="996437" cy="308896"/>
          </a:xfrm>
          <a:prstGeom prst="rect">
            <a:avLst/>
          </a:prstGeom>
          <a:ln w="12700">
            <a:miter lim="400000"/>
          </a:ln>
        </p:spPr>
      </p:pic>
      <p:pic>
        <p:nvPicPr>
          <p:cNvPr id="9" name="Picture 14" descr="Picture 14"/>
          <p:cNvPicPr>
            <a:picLocks noChangeAspect="1"/>
          </p:cNvPicPr>
          <p:nvPr/>
        </p:nvPicPr>
        <p:blipFill>
          <a:blip r:embed="rId10">
            <a:extLst/>
          </a:blip>
          <a:stretch>
            <a:fillRect/>
          </a:stretch>
        </p:blipFill>
        <p:spPr>
          <a:xfrm>
            <a:off x="8088796" y="6104794"/>
            <a:ext cx="580493" cy="435370"/>
          </a:xfrm>
          <a:prstGeom prst="rect">
            <a:avLst/>
          </a:prstGeom>
          <a:ln w="12700">
            <a:miter lim="400000"/>
          </a:ln>
        </p:spPr>
      </p:pic>
      <p:pic>
        <p:nvPicPr>
          <p:cNvPr id="10" name="Picture 15" descr="Picture 15"/>
          <p:cNvPicPr>
            <a:picLocks noChangeAspect="1"/>
          </p:cNvPicPr>
          <p:nvPr/>
        </p:nvPicPr>
        <p:blipFill>
          <a:blip r:embed="rId11">
            <a:extLst/>
          </a:blip>
          <a:stretch>
            <a:fillRect/>
          </a:stretch>
        </p:blipFill>
        <p:spPr>
          <a:xfrm>
            <a:off x="6820562" y="6183336"/>
            <a:ext cx="974814" cy="254993"/>
          </a:xfrm>
          <a:prstGeom prst="rect">
            <a:avLst/>
          </a:prstGeom>
          <a:ln w="12700">
            <a:miter lim="400000"/>
          </a:ln>
        </p:spPr>
      </p:pic>
      <p:pic>
        <p:nvPicPr>
          <p:cNvPr id="11" name="Picture 16" descr="Picture 16"/>
          <p:cNvPicPr>
            <a:picLocks noChangeAspect="1"/>
          </p:cNvPicPr>
          <p:nvPr/>
        </p:nvPicPr>
        <p:blipFill>
          <a:blip r:embed="rId12">
            <a:extLst/>
          </a:blip>
          <a:stretch>
            <a:fillRect/>
          </a:stretch>
        </p:blipFill>
        <p:spPr>
          <a:xfrm>
            <a:off x="10249158" y="6072575"/>
            <a:ext cx="775508" cy="337178"/>
          </a:xfrm>
          <a:prstGeom prst="rect">
            <a:avLst/>
          </a:prstGeom>
          <a:ln w="12700">
            <a:miter lim="400000"/>
          </a:ln>
        </p:spPr>
      </p:pic>
      <p:pic>
        <p:nvPicPr>
          <p:cNvPr id="12" name="Picture 17" descr="Picture 17"/>
          <p:cNvPicPr>
            <a:picLocks noChangeAspect="1"/>
          </p:cNvPicPr>
          <p:nvPr/>
        </p:nvPicPr>
        <p:blipFill>
          <a:blip r:embed="rId8">
            <a:extLst/>
          </a:blip>
          <a:stretch>
            <a:fillRect/>
          </a:stretch>
        </p:blipFill>
        <p:spPr>
          <a:xfrm>
            <a:off x="855344" y="6130966"/>
            <a:ext cx="562310" cy="356130"/>
          </a:xfrm>
          <a:prstGeom prst="rect">
            <a:avLst/>
          </a:prstGeom>
          <a:ln>
            <a:solidFill>
              <a:srgbClr val="FFFFFF"/>
            </a:solidFill>
          </a:ln>
        </p:spPr>
      </p:pic>
      <p:sp>
        <p:nvSpPr>
          <p:cNvPr id="13" name="TextBox 18"/>
          <p:cNvSpPr txBox="1"/>
          <p:nvPr/>
        </p:nvSpPr>
        <p:spPr>
          <a:xfrm>
            <a:off x="1492793" y="6072577"/>
            <a:ext cx="2095308" cy="5994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800">
                <a:solidFill>
                  <a:srgbClr val="FFFFFF"/>
                </a:solidFill>
              </a:defRPr>
            </a:lvl1pPr>
          </a:lstStyle>
          <a:p>
            <a:r>
              <a:t>The AfricaConnect3 project receives funding from the European Union under Grant Contracts DCI-PANAF/2019/411-583/584/585/586</a:t>
            </a:r>
          </a:p>
        </p:txBody>
      </p:sp>
      <p:pic>
        <p:nvPicPr>
          <p:cNvPr id="14" name="BG 2.jpg" descr="BG 2.jpg"/>
          <p:cNvPicPr>
            <a:picLocks noChangeAspect="1"/>
          </p:cNvPicPr>
          <p:nvPr/>
        </p:nvPicPr>
        <p:blipFill>
          <a:blip r:embed="rId13">
            <a:extLst/>
          </a:blip>
          <a:stretch>
            <a:fillRect/>
          </a:stretch>
        </p:blipFill>
        <p:spPr>
          <a:xfrm>
            <a:off x="-25400" y="-491491"/>
            <a:ext cx="12242800" cy="7345682"/>
          </a:xfrm>
          <a:prstGeom prst="rect">
            <a:avLst/>
          </a:prstGeom>
          <a:ln w="12700">
            <a:miter lim="400000"/>
          </a:ln>
        </p:spPr>
      </p:pic>
      <p:pic>
        <p:nvPicPr>
          <p:cNvPr id="15" name="LIBSENSE 1.jpg" descr="LIBSENSE 1.jpg"/>
          <p:cNvPicPr>
            <a:picLocks noChangeAspect="1"/>
          </p:cNvPicPr>
          <p:nvPr/>
        </p:nvPicPr>
        <p:blipFill>
          <a:blip r:embed="rId14">
            <a:extLst/>
          </a:blip>
          <a:stretch>
            <a:fillRect/>
          </a:stretch>
        </p:blipFill>
        <p:spPr>
          <a:xfrm>
            <a:off x="4093170" y="839917"/>
            <a:ext cx="4005473" cy="1287517"/>
          </a:xfrm>
          <a:prstGeom prst="rect">
            <a:avLst/>
          </a:prstGeom>
          <a:ln w="12700">
            <a:miter lim="400000"/>
          </a:ln>
          <a:effectLst>
            <a:outerShdw blurRad="254000" dist="127000" dir="16200000" rotWithShape="0">
              <a:srgbClr val="000000">
                <a:alpha val="70000"/>
              </a:srgbClr>
            </a:outerShdw>
          </a:effectLst>
        </p:spPr>
      </p:pic>
      <p:sp>
        <p:nvSpPr>
          <p:cNvPr id="16" name="Rounded Rectangle"/>
          <p:cNvSpPr/>
          <p:nvPr/>
        </p:nvSpPr>
        <p:spPr>
          <a:xfrm>
            <a:off x="274196" y="2575435"/>
            <a:ext cx="11643608" cy="3935711"/>
          </a:xfrm>
          <a:prstGeom prst="roundRect">
            <a:avLst>
              <a:gd name="adj" fmla="val 12162"/>
            </a:avLst>
          </a:prstGeom>
          <a:solidFill>
            <a:srgbClr val="FFFFFF"/>
          </a:solidFill>
          <a:ln w="12700">
            <a:solidFill>
              <a:schemeClr val="accent1"/>
            </a:solidFill>
            <a:miter/>
          </a:ln>
          <a:effectLst>
            <a:outerShdw blurRad="1270000" dir="5400000" rotWithShape="0">
              <a:srgbClr val="000000"/>
            </a:outerShdw>
          </a:effectLst>
        </p:spPr>
        <p:txBody>
          <a:bodyPr lIns="45719" rIns="45719" anchor="ctr"/>
          <a:lstStyle/>
          <a:p>
            <a:endParaRPr/>
          </a:p>
        </p:txBody>
      </p:sp>
      <p:grpSp>
        <p:nvGrpSpPr>
          <p:cNvPr id="24" name="Group"/>
          <p:cNvGrpSpPr/>
          <p:nvPr/>
        </p:nvGrpSpPr>
        <p:grpSpPr>
          <a:xfrm>
            <a:off x="2352302" y="5337270"/>
            <a:ext cx="7487396" cy="1065212"/>
            <a:chOff x="0" y="0"/>
            <a:chExt cx="7487394" cy="1065211"/>
          </a:xfrm>
        </p:grpSpPr>
        <p:sp>
          <p:nvSpPr>
            <p:cNvPr id="17" name="Rounded Rectangle"/>
            <p:cNvSpPr/>
            <p:nvPr/>
          </p:nvSpPr>
          <p:spPr>
            <a:xfrm>
              <a:off x="0" y="0"/>
              <a:ext cx="7487395" cy="1065212"/>
            </a:xfrm>
            <a:prstGeom prst="roundRect">
              <a:avLst>
                <a:gd name="adj" fmla="val 15000"/>
              </a:avLst>
            </a:prstGeom>
            <a:solidFill>
              <a:srgbClr val="FFFFFF"/>
            </a:solidFill>
            <a:ln w="12700" cap="flat">
              <a:solidFill>
                <a:schemeClr val="accent1"/>
              </a:solidFill>
              <a:prstDash val="solid"/>
              <a:miter lim="800000"/>
            </a:ln>
            <a:effectLst>
              <a:outerShdw blurRad="101600" dist="25400" dir="5400000" rotWithShape="0">
                <a:srgbClr val="000000">
                  <a:alpha val="75000"/>
                </a:srgbClr>
              </a:outerShdw>
            </a:effectLst>
          </p:spPr>
          <p:txBody>
            <a:bodyPr wrap="square" lIns="45719" tIns="45719" rIns="45719" bIns="45719" numCol="1" anchor="ctr">
              <a:noAutofit/>
            </a:bodyPr>
            <a:lstStyle/>
            <a:p>
              <a:endParaRPr/>
            </a:p>
          </p:txBody>
        </p:sp>
        <p:pic>
          <p:nvPicPr>
            <p:cNvPr id="18" name="EIFL_BTag_Blue.jpg" descr="EIFL_BTag_Blue.jpg"/>
            <p:cNvPicPr>
              <a:picLocks noChangeAspect="1"/>
            </p:cNvPicPr>
            <p:nvPr/>
          </p:nvPicPr>
          <p:blipFill>
            <a:blip r:embed="rId15">
              <a:extLst/>
            </a:blip>
            <a:stretch>
              <a:fillRect/>
            </a:stretch>
          </p:blipFill>
          <p:spPr>
            <a:xfrm>
              <a:off x="1515080" y="323014"/>
              <a:ext cx="969683" cy="506822"/>
            </a:xfrm>
            <a:prstGeom prst="rect">
              <a:avLst/>
            </a:prstGeom>
            <a:ln w="12700" cap="flat">
              <a:noFill/>
              <a:miter lim="400000"/>
            </a:ln>
            <a:effectLst/>
          </p:spPr>
        </p:pic>
        <p:pic>
          <p:nvPicPr>
            <p:cNvPr id="19" name="11_COAR.png" descr="11_COAR.png"/>
            <p:cNvPicPr>
              <a:picLocks noChangeAspect="1"/>
            </p:cNvPicPr>
            <p:nvPr/>
          </p:nvPicPr>
          <p:blipFill>
            <a:blip r:embed="rId16">
              <a:extLst/>
            </a:blip>
            <a:stretch>
              <a:fillRect/>
            </a:stretch>
          </p:blipFill>
          <p:spPr>
            <a:xfrm>
              <a:off x="2716639" y="323014"/>
              <a:ext cx="1165107" cy="506822"/>
            </a:xfrm>
            <a:prstGeom prst="rect">
              <a:avLst/>
            </a:prstGeom>
            <a:ln w="12700" cap="flat">
              <a:noFill/>
              <a:miter lim="400000"/>
            </a:ln>
            <a:effectLst/>
          </p:spPr>
        </p:pic>
        <p:pic>
          <p:nvPicPr>
            <p:cNvPr id="20" name="AC3_logo.jpg" descr="AC3_logo.jpg"/>
            <p:cNvPicPr>
              <a:picLocks noChangeAspect="1"/>
            </p:cNvPicPr>
            <p:nvPr/>
          </p:nvPicPr>
          <p:blipFill>
            <a:blip r:embed="rId17">
              <a:extLst/>
            </a:blip>
            <a:stretch>
              <a:fillRect/>
            </a:stretch>
          </p:blipFill>
          <p:spPr>
            <a:xfrm>
              <a:off x="5225758" y="271944"/>
              <a:ext cx="859799" cy="608963"/>
            </a:xfrm>
            <a:prstGeom prst="rect">
              <a:avLst/>
            </a:prstGeom>
            <a:ln w="12700" cap="flat">
              <a:noFill/>
              <a:miter lim="400000"/>
            </a:ln>
            <a:effectLst/>
          </p:spPr>
        </p:pic>
        <p:pic>
          <p:nvPicPr>
            <p:cNvPr id="21" name="EU logo.png" descr="EU logo.png"/>
            <p:cNvPicPr>
              <a:picLocks noChangeAspect="1"/>
            </p:cNvPicPr>
            <p:nvPr/>
          </p:nvPicPr>
          <p:blipFill>
            <a:blip r:embed="rId18">
              <a:extLst/>
            </a:blip>
            <a:stretch>
              <a:fillRect/>
            </a:stretch>
          </p:blipFill>
          <p:spPr>
            <a:xfrm>
              <a:off x="6327242" y="249428"/>
              <a:ext cx="917026" cy="608963"/>
            </a:xfrm>
            <a:prstGeom prst="rect">
              <a:avLst/>
            </a:prstGeom>
            <a:ln w="12700" cap="flat">
              <a:noFill/>
              <a:miter lim="400000"/>
            </a:ln>
            <a:effectLst/>
          </p:spPr>
        </p:pic>
        <p:pic>
          <p:nvPicPr>
            <p:cNvPr id="22" name="WACREN logo.png" descr="WACREN logo.png"/>
            <p:cNvPicPr>
              <a:picLocks noChangeAspect="1"/>
            </p:cNvPicPr>
            <p:nvPr/>
          </p:nvPicPr>
          <p:blipFill>
            <a:blip r:embed="rId19">
              <a:extLst/>
            </a:blip>
            <a:stretch>
              <a:fillRect/>
            </a:stretch>
          </p:blipFill>
          <p:spPr>
            <a:xfrm>
              <a:off x="110975" y="42789"/>
              <a:ext cx="1279581" cy="979633"/>
            </a:xfrm>
            <a:prstGeom prst="rect">
              <a:avLst/>
            </a:prstGeom>
            <a:ln w="12700" cap="flat">
              <a:noFill/>
              <a:miter lim="400000"/>
            </a:ln>
            <a:effectLst/>
          </p:spPr>
        </p:pic>
        <p:pic>
          <p:nvPicPr>
            <p:cNvPr id="23" name="Logo_Vertical.png" descr="Logo_Vertical.png"/>
            <p:cNvPicPr>
              <a:picLocks noChangeAspect="1"/>
            </p:cNvPicPr>
            <p:nvPr/>
          </p:nvPicPr>
          <p:blipFill>
            <a:blip r:embed="rId20">
              <a:extLst/>
            </a:blip>
            <a:stretch>
              <a:fillRect/>
            </a:stretch>
          </p:blipFill>
          <p:spPr>
            <a:xfrm>
              <a:off x="4157437" y="209469"/>
              <a:ext cx="817680" cy="670000"/>
            </a:xfrm>
            <a:prstGeom prst="rect">
              <a:avLst/>
            </a:prstGeom>
            <a:ln w="12700" cap="flat">
              <a:noFill/>
              <a:miter lim="400000"/>
            </a:ln>
            <a:effectLst/>
          </p:spPr>
        </p:pic>
      </p:grpSp>
      <p:sp>
        <p:nvSpPr>
          <p:cNvPr id="25"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p>
            <a:r>
              <a:t>Title Text</a:t>
            </a:r>
          </a:p>
        </p:txBody>
      </p:sp>
      <p:sp>
        <p:nvSpPr>
          <p:cNvPr id="26"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8737600" y="6172200"/>
            <a:ext cx="2844800" cy="368301"/>
          </a:xfrm>
          <a:prstGeom prst="rect">
            <a:avLst/>
          </a:prstGeom>
          <a:ln w="12700">
            <a:miter lim="400000"/>
          </a:ln>
        </p:spPr>
        <p:txBody>
          <a:bodyPr wrap="none" lIns="45719" rIns="45719" anchor="ctr">
            <a:spAutoFit/>
          </a:bodyPr>
          <a:lstStyle>
            <a:lvl1pPr>
              <a:defRPr sz="1400">
                <a:solidFill>
                  <a:srgbClr val="002060"/>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1pPr>
      <a:lvl2pPr marL="685800" marR="0" indent="-228600"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2pPr>
      <a:lvl3pPr marL="1188719" marR="0" indent="-274319"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3pPr>
      <a:lvl4pPr marL="1676400" marR="0" indent="-304800"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4pPr>
      <a:lvl5pPr marL="2133600" marR="0" indent="-304800"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5pPr>
      <a:lvl6pPr marL="2590800" marR="0" indent="-304800" algn="l" defTabSz="914400" rtl="0" latinLnBrk="0">
        <a:lnSpc>
          <a:spcPct val="90000"/>
        </a:lnSpc>
        <a:spcBef>
          <a:spcPts val="1000"/>
        </a:spcBef>
        <a:spcAft>
          <a:spcPts val="0"/>
        </a:spcAft>
        <a:buClr>
          <a:schemeClr val="accent2"/>
        </a:buClr>
        <a:buSzPct val="100000"/>
        <a:buFont typeface="Arial"/>
        <a:buChar char="•"/>
        <a:tabLst/>
        <a:defRPr sz="2400" b="0" i="0" u="none" strike="noStrike" cap="none" spc="0" baseline="0">
          <a:solidFill>
            <a:srgbClr val="323262"/>
          </a:solidFill>
          <a:uFillTx/>
          <a:latin typeface="+mn-lt"/>
          <a:ea typeface="+mn-ea"/>
          <a:cs typeface="+mn-cs"/>
          <a:sym typeface="Calibri"/>
        </a:defRPr>
      </a:lvl6pPr>
      <a:lvl7pPr marL="3048000" marR="0" indent="-304800" algn="l" defTabSz="914400" rtl="0" latinLnBrk="0">
        <a:lnSpc>
          <a:spcPct val="90000"/>
        </a:lnSpc>
        <a:spcBef>
          <a:spcPts val="1000"/>
        </a:spcBef>
        <a:spcAft>
          <a:spcPts val="0"/>
        </a:spcAft>
        <a:buClr>
          <a:schemeClr val="accent2"/>
        </a:buClr>
        <a:buSzPct val="100000"/>
        <a:buFont typeface="Arial"/>
        <a:buChar char="•"/>
        <a:tabLst/>
        <a:defRPr sz="2400" b="0" i="0" u="none" strike="noStrike" cap="none" spc="0" baseline="0">
          <a:solidFill>
            <a:srgbClr val="323262"/>
          </a:solidFill>
          <a:uFillTx/>
          <a:latin typeface="+mn-lt"/>
          <a:ea typeface="+mn-ea"/>
          <a:cs typeface="+mn-cs"/>
          <a:sym typeface="Calibri"/>
        </a:defRPr>
      </a:lvl7pPr>
      <a:lvl8pPr marL="3505200" marR="0" indent="-304800" algn="l" defTabSz="914400" rtl="0" latinLnBrk="0">
        <a:lnSpc>
          <a:spcPct val="90000"/>
        </a:lnSpc>
        <a:spcBef>
          <a:spcPts val="1000"/>
        </a:spcBef>
        <a:spcAft>
          <a:spcPts val="0"/>
        </a:spcAft>
        <a:buClr>
          <a:schemeClr val="accent2"/>
        </a:buClr>
        <a:buSzPct val="100000"/>
        <a:buFont typeface="Arial"/>
        <a:buChar char="•"/>
        <a:tabLst/>
        <a:defRPr sz="2400" b="0" i="0" u="none" strike="noStrike" cap="none" spc="0" baseline="0">
          <a:solidFill>
            <a:srgbClr val="323262"/>
          </a:solidFill>
          <a:uFillTx/>
          <a:latin typeface="+mn-lt"/>
          <a:ea typeface="+mn-ea"/>
          <a:cs typeface="+mn-cs"/>
          <a:sym typeface="Calibri"/>
        </a:defRPr>
      </a:lvl8pPr>
      <a:lvl9pPr marL="3962400" marR="0" indent="-304800" algn="l" defTabSz="914400" rtl="0" latinLnBrk="0">
        <a:lnSpc>
          <a:spcPct val="90000"/>
        </a:lnSpc>
        <a:spcBef>
          <a:spcPts val="1000"/>
        </a:spcBef>
        <a:spcAft>
          <a:spcPts val="0"/>
        </a:spcAft>
        <a:buClr>
          <a:schemeClr val="accent2"/>
        </a:buClr>
        <a:buSzPct val="100000"/>
        <a:buFont typeface="Arial"/>
        <a:buChar char="•"/>
        <a:tabLst/>
        <a:defRPr sz="2400" b="0" i="0" u="none" strike="noStrike" cap="none" spc="0" baseline="0">
          <a:solidFill>
            <a:srgbClr val="323262"/>
          </a:solidFill>
          <a:uFillTx/>
          <a:latin typeface="+mn-lt"/>
          <a:ea typeface="+mn-ea"/>
          <a:cs typeface="+mn-cs"/>
          <a:sym typeface="Calibri"/>
        </a:defRPr>
      </a:lvl9pPr>
    </p:bodyStyle>
    <p:otherStyle>
      <a:lvl1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1pPr>
      <a:lvl2pPr marL="0" marR="0" indent="457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2pPr>
      <a:lvl3pPr marL="0" marR="0" indent="914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3pPr>
      <a:lvl4pPr marL="0" marR="0" indent="1371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4pPr>
      <a:lvl5pPr marL="0" marR="0" indent="18288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5pPr>
      <a:lvl6pPr marL="0" marR="0" indent="22860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6pPr>
      <a:lvl7pPr marL="0" marR="0" indent="2743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7pPr>
      <a:lvl8pPr marL="0" marR="0" indent="3200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8pPr>
      <a:lvl9pPr marL="0" marR="0" indent="3657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traight Connector 8"/>
          <p:cNvSpPr/>
          <p:nvPr/>
        </p:nvSpPr>
        <p:spPr>
          <a:xfrm>
            <a:off x="10779759" y="6393824"/>
            <a:ext cx="1" cy="291789"/>
          </a:xfrm>
          <a:prstGeom prst="line">
            <a:avLst/>
          </a:prstGeom>
          <a:ln w="12700">
            <a:solidFill>
              <a:srgbClr val="002060"/>
            </a:solidFill>
            <a:miter/>
          </a:ln>
        </p:spPr>
        <p:txBody>
          <a:bodyPr lIns="45719" rIns="45719"/>
          <a:lstStyle/>
          <a:p>
            <a:endParaRPr>
              <a:latin typeface="Calibri"/>
              <a:ea typeface="Calibri"/>
              <a:cs typeface="Calibri"/>
            </a:endParaRPr>
          </a:p>
        </p:txBody>
      </p:sp>
      <p:pic>
        <p:nvPicPr>
          <p:cNvPr id="3" name="Picture 13" descr="Picture 13"/>
          <p:cNvPicPr>
            <a:picLocks noChangeAspect="1"/>
          </p:cNvPicPr>
          <p:nvPr/>
        </p:nvPicPr>
        <p:blipFill>
          <a:blip r:embed="rId5">
            <a:extLst/>
          </a:blip>
          <a:stretch>
            <a:fillRect/>
          </a:stretch>
        </p:blipFill>
        <p:spPr>
          <a:xfrm>
            <a:off x="2071302" y="6436188"/>
            <a:ext cx="779255" cy="203839"/>
          </a:xfrm>
          <a:prstGeom prst="rect">
            <a:avLst/>
          </a:prstGeom>
          <a:ln w="12700">
            <a:miter lim="400000"/>
          </a:ln>
        </p:spPr>
      </p:pic>
      <p:pic>
        <p:nvPicPr>
          <p:cNvPr id="4" name="Picture 14" descr="Picture 14"/>
          <p:cNvPicPr>
            <a:picLocks noChangeAspect="1"/>
          </p:cNvPicPr>
          <p:nvPr/>
        </p:nvPicPr>
        <p:blipFill>
          <a:blip r:embed="rId6">
            <a:extLst/>
          </a:blip>
          <a:stretch>
            <a:fillRect/>
          </a:stretch>
        </p:blipFill>
        <p:spPr>
          <a:xfrm>
            <a:off x="3890229" y="6354543"/>
            <a:ext cx="673262" cy="303352"/>
          </a:xfrm>
          <a:prstGeom prst="rect">
            <a:avLst/>
          </a:prstGeom>
          <a:ln w="12700">
            <a:miter lim="400000"/>
          </a:ln>
        </p:spPr>
      </p:pic>
      <p:pic>
        <p:nvPicPr>
          <p:cNvPr id="5" name="Picture 15" descr="Picture 15"/>
          <p:cNvPicPr>
            <a:picLocks noChangeAspect="1"/>
          </p:cNvPicPr>
          <p:nvPr/>
        </p:nvPicPr>
        <p:blipFill>
          <a:blip r:embed="rId7">
            <a:extLst/>
          </a:blip>
          <a:stretch>
            <a:fillRect/>
          </a:stretch>
        </p:blipFill>
        <p:spPr>
          <a:xfrm>
            <a:off x="4883032" y="6356351"/>
            <a:ext cx="586305" cy="254915"/>
          </a:xfrm>
          <a:prstGeom prst="rect">
            <a:avLst/>
          </a:prstGeom>
          <a:ln w="12700">
            <a:miter lim="400000"/>
          </a:ln>
        </p:spPr>
      </p:pic>
      <p:pic>
        <p:nvPicPr>
          <p:cNvPr id="6" name="Picture 16" descr="Picture 16"/>
          <p:cNvPicPr>
            <a:picLocks noChangeAspect="1"/>
          </p:cNvPicPr>
          <p:nvPr/>
        </p:nvPicPr>
        <p:blipFill>
          <a:blip r:embed="rId8">
            <a:extLst/>
          </a:blip>
          <a:stretch>
            <a:fillRect/>
          </a:stretch>
        </p:blipFill>
        <p:spPr>
          <a:xfrm>
            <a:off x="3130227" y="6356351"/>
            <a:ext cx="440461" cy="328436"/>
          </a:xfrm>
          <a:prstGeom prst="rect">
            <a:avLst/>
          </a:prstGeom>
          <a:ln w="12700">
            <a:miter lim="400000"/>
          </a:ln>
        </p:spPr>
      </p:pic>
      <p:pic>
        <p:nvPicPr>
          <p:cNvPr id="7" name="Picture 10" descr="Picture 10"/>
          <p:cNvPicPr>
            <a:picLocks noChangeAspect="1"/>
          </p:cNvPicPr>
          <p:nvPr/>
        </p:nvPicPr>
        <p:blipFill>
          <a:blip r:embed="rId9">
            <a:extLst/>
          </a:blip>
          <a:stretch>
            <a:fillRect/>
          </a:stretch>
        </p:blipFill>
        <p:spPr>
          <a:xfrm>
            <a:off x="838199" y="6387903"/>
            <a:ext cx="409809" cy="259546"/>
          </a:xfrm>
          <a:prstGeom prst="rect">
            <a:avLst/>
          </a:prstGeom>
          <a:ln w="12700">
            <a:miter lim="400000"/>
          </a:ln>
        </p:spPr>
      </p:pic>
      <p:pic>
        <p:nvPicPr>
          <p:cNvPr id="8" name="Picture 10" descr="Picture 10"/>
          <p:cNvPicPr>
            <a:picLocks noChangeAspect="1"/>
          </p:cNvPicPr>
          <p:nvPr/>
        </p:nvPicPr>
        <p:blipFill>
          <a:blip r:embed="rId10">
            <a:extLst/>
          </a:blip>
          <a:stretch>
            <a:fillRect/>
          </a:stretch>
        </p:blipFill>
        <p:spPr>
          <a:xfrm>
            <a:off x="8841730" y="6100859"/>
            <a:ext cx="996437" cy="308896"/>
          </a:xfrm>
          <a:prstGeom prst="rect">
            <a:avLst/>
          </a:prstGeom>
          <a:ln w="12700">
            <a:miter lim="400000"/>
          </a:ln>
        </p:spPr>
      </p:pic>
      <p:pic>
        <p:nvPicPr>
          <p:cNvPr id="9" name="Picture 14" descr="Picture 14"/>
          <p:cNvPicPr>
            <a:picLocks noChangeAspect="1"/>
          </p:cNvPicPr>
          <p:nvPr/>
        </p:nvPicPr>
        <p:blipFill>
          <a:blip r:embed="rId11">
            <a:extLst/>
          </a:blip>
          <a:stretch>
            <a:fillRect/>
          </a:stretch>
        </p:blipFill>
        <p:spPr>
          <a:xfrm>
            <a:off x="8088796" y="6104794"/>
            <a:ext cx="580493" cy="435370"/>
          </a:xfrm>
          <a:prstGeom prst="rect">
            <a:avLst/>
          </a:prstGeom>
          <a:ln w="12700">
            <a:miter lim="400000"/>
          </a:ln>
        </p:spPr>
      </p:pic>
      <p:pic>
        <p:nvPicPr>
          <p:cNvPr id="10" name="Picture 15" descr="Picture 15"/>
          <p:cNvPicPr>
            <a:picLocks noChangeAspect="1"/>
          </p:cNvPicPr>
          <p:nvPr/>
        </p:nvPicPr>
        <p:blipFill>
          <a:blip r:embed="rId12">
            <a:extLst/>
          </a:blip>
          <a:stretch>
            <a:fillRect/>
          </a:stretch>
        </p:blipFill>
        <p:spPr>
          <a:xfrm>
            <a:off x="6820562" y="6183336"/>
            <a:ext cx="974814" cy="254993"/>
          </a:xfrm>
          <a:prstGeom prst="rect">
            <a:avLst/>
          </a:prstGeom>
          <a:ln w="12700">
            <a:miter lim="400000"/>
          </a:ln>
        </p:spPr>
      </p:pic>
      <p:pic>
        <p:nvPicPr>
          <p:cNvPr id="11" name="Picture 16" descr="Picture 16"/>
          <p:cNvPicPr>
            <a:picLocks noChangeAspect="1"/>
          </p:cNvPicPr>
          <p:nvPr/>
        </p:nvPicPr>
        <p:blipFill>
          <a:blip r:embed="rId13">
            <a:extLst/>
          </a:blip>
          <a:stretch>
            <a:fillRect/>
          </a:stretch>
        </p:blipFill>
        <p:spPr>
          <a:xfrm>
            <a:off x="10249158" y="6072575"/>
            <a:ext cx="775508" cy="337178"/>
          </a:xfrm>
          <a:prstGeom prst="rect">
            <a:avLst/>
          </a:prstGeom>
          <a:ln w="12700">
            <a:miter lim="400000"/>
          </a:ln>
        </p:spPr>
      </p:pic>
      <p:pic>
        <p:nvPicPr>
          <p:cNvPr id="12" name="Picture 17" descr="Picture 17"/>
          <p:cNvPicPr>
            <a:picLocks noChangeAspect="1"/>
          </p:cNvPicPr>
          <p:nvPr/>
        </p:nvPicPr>
        <p:blipFill>
          <a:blip r:embed="rId9">
            <a:extLst/>
          </a:blip>
          <a:stretch>
            <a:fillRect/>
          </a:stretch>
        </p:blipFill>
        <p:spPr>
          <a:xfrm>
            <a:off x="855344" y="6130966"/>
            <a:ext cx="562310" cy="356130"/>
          </a:xfrm>
          <a:prstGeom prst="rect">
            <a:avLst/>
          </a:prstGeom>
          <a:ln>
            <a:solidFill>
              <a:srgbClr val="FFFFFF"/>
            </a:solidFill>
          </a:ln>
        </p:spPr>
      </p:pic>
      <p:sp>
        <p:nvSpPr>
          <p:cNvPr id="13" name="TextBox 18"/>
          <p:cNvSpPr txBox="1"/>
          <p:nvPr/>
        </p:nvSpPr>
        <p:spPr>
          <a:xfrm>
            <a:off x="1492793" y="6072577"/>
            <a:ext cx="2095308" cy="5994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800">
                <a:solidFill>
                  <a:srgbClr val="FFFFFF"/>
                </a:solidFill>
              </a:defRPr>
            </a:lvl1pPr>
          </a:lstStyle>
          <a:p>
            <a:r>
              <a:rPr>
                <a:latin typeface="Calibri"/>
                <a:ea typeface="Calibri"/>
                <a:cs typeface="Calibri"/>
              </a:rPr>
              <a:t>The AfricaConnect3 project receives funding from the European Union under Grant Contracts DCI-PANAF/2019/411-583/584/585/586</a:t>
            </a:r>
          </a:p>
        </p:txBody>
      </p:sp>
      <p:pic>
        <p:nvPicPr>
          <p:cNvPr id="14" name="BG 2.jpg" descr="BG 2.jpg"/>
          <p:cNvPicPr>
            <a:picLocks noChangeAspect="1"/>
          </p:cNvPicPr>
          <p:nvPr/>
        </p:nvPicPr>
        <p:blipFill>
          <a:blip r:embed="rId14">
            <a:extLst/>
          </a:blip>
          <a:stretch>
            <a:fillRect/>
          </a:stretch>
        </p:blipFill>
        <p:spPr>
          <a:xfrm>
            <a:off x="-25400" y="-491491"/>
            <a:ext cx="12242800" cy="7345682"/>
          </a:xfrm>
          <a:prstGeom prst="rect">
            <a:avLst/>
          </a:prstGeom>
          <a:ln w="12700">
            <a:miter lim="400000"/>
          </a:ln>
        </p:spPr>
      </p:pic>
      <p:pic>
        <p:nvPicPr>
          <p:cNvPr id="15" name="LIBSENSE 1.jpg" descr="LIBSENSE 1.jpg"/>
          <p:cNvPicPr>
            <a:picLocks noChangeAspect="1"/>
          </p:cNvPicPr>
          <p:nvPr/>
        </p:nvPicPr>
        <p:blipFill>
          <a:blip r:embed="rId15">
            <a:extLst/>
          </a:blip>
          <a:stretch>
            <a:fillRect/>
          </a:stretch>
        </p:blipFill>
        <p:spPr>
          <a:xfrm>
            <a:off x="4093170" y="839917"/>
            <a:ext cx="4005473" cy="1287517"/>
          </a:xfrm>
          <a:prstGeom prst="rect">
            <a:avLst/>
          </a:prstGeom>
          <a:ln w="12700">
            <a:miter lim="400000"/>
          </a:ln>
          <a:effectLst>
            <a:outerShdw blurRad="254000" dist="127000" dir="16200000" rotWithShape="0">
              <a:srgbClr val="000000">
                <a:alpha val="70000"/>
              </a:srgbClr>
            </a:outerShdw>
          </a:effectLst>
        </p:spPr>
      </p:pic>
      <p:sp>
        <p:nvSpPr>
          <p:cNvPr id="16" name="Rounded Rectangle"/>
          <p:cNvSpPr/>
          <p:nvPr/>
        </p:nvSpPr>
        <p:spPr>
          <a:xfrm>
            <a:off x="274196" y="2575435"/>
            <a:ext cx="11643608" cy="3935711"/>
          </a:xfrm>
          <a:prstGeom prst="roundRect">
            <a:avLst>
              <a:gd name="adj" fmla="val 12162"/>
            </a:avLst>
          </a:prstGeom>
          <a:solidFill>
            <a:srgbClr val="FFFFFF"/>
          </a:solidFill>
          <a:ln w="12700">
            <a:solidFill>
              <a:schemeClr val="accent1"/>
            </a:solidFill>
            <a:miter/>
          </a:ln>
          <a:effectLst>
            <a:outerShdw blurRad="1270000" dir="5400000" rotWithShape="0">
              <a:srgbClr val="000000"/>
            </a:outerShdw>
          </a:effectLst>
        </p:spPr>
        <p:txBody>
          <a:bodyPr lIns="45719" rIns="45719" anchor="ctr"/>
          <a:lstStyle/>
          <a:p>
            <a:endParaRPr>
              <a:latin typeface="Calibri"/>
              <a:ea typeface="Calibri"/>
              <a:cs typeface="Calibri"/>
            </a:endParaRPr>
          </a:p>
        </p:txBody>
      </p:sp>
      <p:grpSp>
        <p:nvGrpSpPr>
          <p:cNvPr id="24" name="Group"/>
          <p:cNvGrpSpPr/>
          <p:nvPr/>
        </p:nvGrpSpPr>
        <p:grpSpPr>
          <a:xfrm>
            <a:off x="2352302" y="5337270"/>
            <a:ext cx="7487396" cy="1065212"/>
            <a:chOff x="0" y="0"/>
            <a:chExt cx="7487394" cy="1065211"/>
          </a:xfrm>
        </p:grpSpPr>
        <p:sp>
          <p:nvSpPr>
            <p:cNvPr id="17" name="Rounded Rectangle"/>
            <p:cNvSpPr/>
            <p:nvPr/>
          </p:nvSpPr>
          <p:spPr>
            <a:xfrm>
              <a:off x="0" y="0"/>
              <a:ext cx="7487395" cy="1065212"/>
            </a:xfrm>
            <a:prstGeom prst="roundRect">
              <a:avLst>
                <a:gd name="adj" fmla="val 15000"/>
              </a:avLst>
            </a:prstGeom>
            <a:solidFill>
              <a:srgbClr val="FFFFFF"/>
            </a:solidFill>
            <a:ln w="12700" cap="flat">
              <a:solidFill>
                <a:schemeClr val="accent1"/>
              </a:solidFill>
              <a:prstDash val="solid"/>
              <a:miter lim="800000"/>
            </a:ln>
            <a:effectLst>
              <a:outerShdw blurRad="101600" dist="25400" dir="5400000" rotWithShape="0">
                <a:srgbClr val="000000">
                  <a:alpha val="75000"/>
                </a:srgbClr>
              </a:outerShdw>
            </a:effectLst>
          </p:spPr>
          <p:txBody>
            <a:bodyPr wrap="square" lIns="45719" tIns="45719" rIns="45719" bIns="45719" numCol="1" anchor="ctr">
              <a:noAutofit/>
            </a:bodyPr>
            <a:lstStyle/>
            <a:p>
              <a:endParaRPr>
                <a:latin typeface="Calibri"/>
                <a:ea typeface="Calibri"/>
                <a:cs typeface="Calibri"/>
              </a:endParaRPr>
            </a:p>
          </p:txBody>
        </p:sp>
        <p:pic>
          <p:nvPicPr>
            <p:cNvPr id="18" name="EIFL_BTag_Blue.jpg" descr="EIFL_BTag_Blue.jpg"/>
            <p:cNvPicPr>
              <a:picLocks noChangeAspect="1"/>
            </p:cNvPicPr>
            <p:nvPr/>
          </p:nvPicPr>
          <p:blipFill>
            <a:blip r:embed="rId16">
              <a:extLst/>
            </a:blip>
            <a:stretch>
              <a:fillRect/>
            </a:stretch>
          </p:blipFill>
          <p:spPr>
            <a:xfrm>
              <a:off x="1515080" y="323014"/>
              <a:ext cx="969683" cy="506822"/>
            </a:xfrm>
            <a:prstGeom prst="rect">
              <a:avLst/>
            </a:prstGeom>
            <a:ln w="12700" cap="flat">
              <a:noFill/>
              <a:miter lim="400000"/>
            </a:ln>
            <a:effectLst/>
          </p:spPr>
        </p:pic>
        <p:pic>
          <p:nvPicPr>
            <p:cNvPr id="19" name="11_COAR.png" descr="11_COAR.png"/>
            <p:cNvPicPr>
              <a:picLocks noChangeAspect="1"/>
            </p:cNvPicPr>
            <p:nvPr/>
          </p:nvPicPr>
          <p:blipFill>
            <a:blip r:embed="rId17">
              <a:extLst/>
            </a:blip>
            <a:stretch>
              <a:fillRect/>
            </a:stretch>
          </p:blipFill>
          <p:spPr>
            <a:xfrm>
              <a:off x="2716639" y="323014"/>
              <a:ext cx="1165107" cy="506822"/>
            </a:xfrm>
            <a:prstGeom prst="rect">
              <a:avLst/>
            </a:prstGeom>
            <a:ln w="12700" cap="flat">
              <a:noFill/>
              <a:miter lim="400000"/>
            </a:ln>
            <a:effectLst/>
          </p:spPr>
        </p:pic>
        <p:pic>
          <p:nvPicPr>
            <p:cNvPr id="20" name="AC3_logo.jpg" descr="AC3_logo.jpg"/>
            <p:cNvPicPr>
              <a:picLocks noChangeAspect="1"/>
            </p:cNvPicPr>
            <p:nvPr/>
          </p:nvPicPr>
          <p:blipFill>
            <a:blip r:embed="rId18">
              <a:extLst/>
            </a:blip>
            <a:stretch>
              <a:fillRect/>
            </a:stretch>
          </p:blipFill>
          <p:spPr>
            <a:xfrm>
              <a:off x="5225758" y="271944"/>
              <a:ext cx="859799" cy="608963"/>
            </a:xfrm>
            <a:prstGeom prst="rect">
              <a:avLst/>
            </a:prstGeom>
            <a:ln w="12700" cap="flat">
              <a:noFill/>
              <a:miter lim="400000"/>
            </a:ln>
            <a:effectLst/>
          </p:spPr>
        </p:pic>
        <p:pic>
          <p:nvPicPr>
            <p:cNvPr id="21" name="EU logo.png" descr="EU logo.png"/>
            <p:cNvPicPr>
              <a:picLocks noChangeAspect="1"/>
            </p:cNvPicPr>
            <p:nvPr/>
          </p:nvPicPr>
          <p:blipFill>
            <a:blip r:embed="rId19">
              <a:extLst/>
            </a:blip>
            <a:stretch>
              <a:fillRect/>
            </a:stretch>
          </p:blipFill>
          <p:spPr>
            <a:xfrm>
              <a:off x="6327242" y="249428"/>
              <a:ext cx="917026" cy="608963"/>
            </a:xfrm>
            <a:prstGeom prst="rect">
              <a:avLst/>
            </a:prstGeom>
            <a:ln w="12700" cap="flat">
              <a:noFill/>
              <a:miter lim="400000"/>
            </a:ln>
            <a:effectLst/>
          </p:spPr>
        </p:pic>
        <p:pic>
          <p:nvPicPr>
            <p:cNvPr id="22" name="WACREN logo.png" descr="WACREN logo.png"/>
            <p:cNvPicPr>
              <a:picLocks noChangeAspect="1"/>
            </p:cNvPicPr>
            <p:nvPr/>
          </p:nvPicPr>
          <p:blipFill>
            <a:blip r:embed="rId20">
              <a:extLst/>
            </a:blip>
            <a:stretch>
              <a:fillRect/>
            </a:stretch>
          </p:blipFill>
          <p:spPr>
            <a:xfrm>
              <a:off x="110975" y="42789"/>
              <a:ext cx="1279581" cy="979633"/>
            </a:xfrm>
            <a:prstGeom prst="rect">
              <a:avLst/>
            </a:prstGeom>
            <a:ln w="12700" cap="flat">
              <a:noFill/>
              <a:miter lim="400000"/>
            </a:ln>
            <a:effectLst/>
          </p:spPr>
        </p:pic>
        <p:pic>
          <p:nvPicPr>
            <p:cNvPr id="23" name="Logo_Vertical.png" descr="Logo_Vertical.png"/>
            <p:cNvPicPr>
              <a:picLocks noChangeAspect="1"/>
            </p:cNvPicPr>
            <p:nvPr/>
          </p:nvPicPr>
          <p:blipFill>
            <a:blip r:embed="rId21">
              <a:extLst/>
            </a:blip>
            <a:stretch>
              <a:fillRect/>
            </a:stretch>
          </p:blipFill>
          <p:spPr>
            <a:xfrm>
              <a:off x="4157437" y="209469"/>
              <a:ext cx="817680" cy="670000"/>
            </a:xfrm>
            <a:prstGeom prst="rect">
              <a:avLst/>
            </a:prstGeom>
            <a:ln w="12700" cap="flat">
              <a:noFill/>
              <a:miter lim="400000"/>
            </a:ln>
            <a:effectLst/>
          </p:spPr>
        </p:pic>
      </p:grpSp>
      <p:sp>
        <p:nvSpPr>
          <p:cNvPr id="25"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p>
            <a:r>
              <a:t>Title Text</a:t>
            </a:r>
          </a:p>
        </p:txBody>
      </p:sp>
      <p:sp>
        <p:nvSpPr>
          <p:cNvPr id="26"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8737600" y="6172200"/>
            <a:ext cx="2844800" cy="368301"/>
          </a:xfrm>
          <a:prstGeom prst="rect">
            <a:avLst/>
          </a:prstGeom>
          <a:ln w="12700">
            <a:miter lim="400000"/>
          </a:ln>
        </p:spPr>
        <p:txBody>
          <a:bodyPr wrap="none" lIns="45719" rIns="45719" anchor="ctr">
            <a:spAutoFit/>
          </a:bodyPr>
          <a:lstStyle>
            <a:lvl1pPr>
              <a:defRPr sz="1400">
                <a:solidFill>
                  <a:srgbClr val="002060"/>
                </a:solidFill>
              </a:defRPr>
            </a:lvl1pPr>
          </a:lstStyle>
          <a:p>
            <a:fld id="{86CB4B4D-7CA3-9044-876B-883B54F8677D}" type="slidenum">
              <a:rPr>
                <a:latin typeface="Calibri"/>
                <a:ea typeface="Calibri"/>
                <a:cs typeface="Calibri"/>
              </a:rPr>
              <a:pPr/>
              <a:t>‹#›</a:t>
            </a:fld>
            <a:endParaRPr>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1pPr>
      <a:lvl2pPr marL="685800" marR="0" indent="-228600"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2pPr>
      <a:lvl3pPr marL="1188719" marR="0" indent="-274319"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3pPr>
      <a:lvl4pPr marL="1676400" marR="0" indent="-304800"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4pPr>
      <a:lvl5pPr marL="2133600" marR="0" indent="-304800"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5pPr>
      <a:lvl6pPr marL="2590800" marR="0" indent="-304800" algn="l" defTabSz="914400" rtl="0" latinLnBrk="0">
        <a:lnSpc>
          <a:spcPct val="90000"/>
        </a:lnSpc>
        <a:spcBef>
          <a:spcPts val="1000"/>
        </a:spcBef>
        <a:spcAft>
          <a:spcPts val="0"/>
        </a:spcAft>
        <a:buClr>
          <a:schemeClr val="accent2"/>
        </a:buClr>
        <a:buSzPct val="100000"/>
        <a:buFont typeface="Arial"/>
        <a:buChar char="•"/>
        <a:tabLst/>
        <a:defRPr sz="2400" b="0" i="0" u="none" strike="noStrike" cap="none" spc="0" baseline="0">
          <a:solidFill>
            <a:srgbClr val="323262"/>
          </a:solidFill>
          <a:uFillTx/>
          <a:latin typeface="+mn-lt"/>
          <a:ea typeface="+mn-ea"/>
          <a:cs typeface="+mn-cs"/>
          <a:sym typeface="Calibri"/>
        </a:defRPr>
      </a:lvl6pPr>
      <a:lvl7pPr marL="3048000" marR="0" indent="-304800" algn="l" defTabSz="914400" rtl="0" latinLnBrk="0">
        <a:lnSpc>
          <a:spcPct val="90000"/>
        </a:lnSpc>
        <a:spcBef>
          <a:spcPts val="1000"/>
        </a:spcBef>
        <a:spcAft>
          <a:spcPts val="0"/>
        </a:spcAft>
        <a:buClr>
          <a:schemeClr val="accent2"/>
        </a:buClr>
        <a:buSzPct val="100000"/>
        <a:buFont typeface="Arial"/>
        <a:buChar char="•"/>
        <a:tabLst/>
        <a:defRPr sz="2400" b="0" i="0" u="none" strike="noStrike" cap="none" spc="0" baseline="0">
          <a:solidFill>
            <a:srgbClr val="323262"/>
          </a:solidFill>
          <a:uFillTx/>
          <a:latin typeface="+mn-lt"/>
          <a:ea typeface="+mn-ea"/>
          <a:cs typeface="+mn-cs"/>
          <a:sym typeface="Calibri"/>
        </a:defRPr>
      </a:lvl7pPr>
      <a:lvl8pPr marL="3505200" marR="0" indent="-304800" algn="l" defTabSz="914400" rtl="0" latinLnBrk="0">
        <a:lnSpc>
          <a:spcPct val="90000"/>
        </a:lnSpc>
        <a:spcBef>
          <a:spcPts val="1000"/>
        </a:spcBef>
        <a:spcAft>
          <a:spcPts val="0"/>
        </a:spcAft>
        <a:buClr>
          <a:schemeClr val="accent2"/>
        </a:buClr>
        <a:buSzPct val="100000"/>
        <a:buFont typeface="Arial"/>
        <a:buChar char="•"/>
        <a:tabLst/>
        <a:defRPr sz="2400" b="0" i="0" u="none" strike="noStrike" cap="none" spc="0" baseline="0">
          <a:solidFill>
            <a:srgbClr val="323262"/>
          </a:solidFill>
          <a:uFillTx/>
          <a:latin typeface="+mn-lt"/>
          <a:ea typeface="+mn-ea"/>
          <a:cs typeface="+mn-cs"/>
          <a:sym typeface="Calibri"/>
        </a:defRPr>
      </a:lvl8pPr>
      <a:lvl9pPr marL="3962400" marR="0" indent="-304800" algn="l" defTabSz="914400" rtl="0" latinLnBrk="0">
        <a:lnSpc>
          <a:spcPct val="90000"/>
        </a:lnSpc>
        <a:spcBef>
          <a:spcPts val="1000"/>
        </a:spcBef>
        <a:spcAft>
          <a:spcPts val="0"/>
        </a:spcAft>
        <a:buClr>
          <a:schemeClr val="accent2"/>
        </a:buClr>
        <a:buSzPct val="100000"/>
        <a:buFont typeface="Arial"/>
        <a:buChar char="•"/>
        <a:tabLst/>
        <a:defRPr sz="2400" b="0" i="0" u="none" strike="noStrike" cap="none" spc="0" baseline="0">
          <a:solidFill>
            <a:srgbClr val="323262"/>
          </a:solidFill>
          <a:uFillTx/>
          <a:latin typeface="+mn-lt"/>
          <a:ea typeface="+mn-ea"/>
          <a:cs typeface="+mn-cs"/>
          <a:sym typeface="Calibri"/>
        </a:defRPr>
      </a:lvl9pPr>
    </p:bodyStyle>
    <p:otherStyle>
      <a:lvl1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1pPr>
      <a:lvl2pPr marL="0" marR="0" indent="457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2pPr>
      <a:lvl3pPr marL="0" marR="0" indent="914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3pPr>
      <a:lvl4pPr marL="0" marR="0" indent="1371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4pPr>
      <a:lvl5pPr marL="0" marR="0" indent="18288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5pPr>
      <a:lvl6pPr marL="0" marR="0" indent="22860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6pPr>
      <a:lvl7pPr marL="0" marR="0" indent="2743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7pPr>
      <a:lvl8pPr marL="0" marR="0" indent="3200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8pPr>
      <a:lvl9pPr marL="0" marR="0" indent="3657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traight Connector 8"/>
          <p:cNvSpPr/>
          <p:nvPr/>
        </p:nvSpPr>
        <p:spPr>
          <a:xfrm>
            <a:off x="10779759" y="6393824"/>
            <a:ext cx="1" cy="291789"/>
          </a:xfrm>
          <a:prstGeom prst="line">
            <a:avLst/>
          </a:prstGeom>
          <a:ln w="12700">
            <a:solidFill>
              <a:srgbClr val="002060"/>
            </a:solidFill>
            <a:miter/>
          </a:ln>
        </p:spPr>
        <p:txBody>
          <a:bodyPr lIns="45719" rIns="45719"/>
          <a:lstStyle/>
          <a:p>
            <a:endParaRPr/>
          </a:p>
        </p:txBody>
      </p:sp>
      <p:pic>
        <p:nvPicPr>
          <p:cNvPr id="3" name="Picture 13" descr="Picture 13"/>
          <p:cNvPicPr>
            <a:picLocks noChangeAspect="1"/>
          </p:cNvPicPr>
          <p:nvPr/>
        </p:nvPicPr>
        <p:blipFill>
          <a:blip r:embed="rId4" cstate="print">
            <a:extLst/>
          </a:blip>
          <a:stretch>
            <a:fillRect/>
          </a:stretch>
        </p:blipFill>
        <p:spPr>
          <a:xfrm>
            <a:off x="2071302" y="6436188"/>
            <a:ext cx="779255" cy="203839"/>
          </a:xfrm>
          <a:prstGeom prst="rect">
            <a:avLst/>
          </a:prstGeom>
          <a:ln w="12700">
            <a:miter lim="400000"/>
          </a:ln>
        </p:spPr>
      </p:pic>
      <p:pic>
        <p:nvPicPr>
          <p:cNvPr id="4" name="Picture 14" descr="Picture 14"/>
          <p:cNvPicPr>
            <a:picLocks noChangeAspect="1"/>
          </p:cNvPicPr>
          <p:nvPr/>
        </p:nvPicPr>
        <p:blipFill>
          <a:blip r:embed="rId5" cstate="print">
            <a:extLst/>
          </a:blip>
          <a:stretch>
            <a:fillRect/>
          </a:stretch>
        </p:blipFill>
        <p:spPr>
          <a:xfrm>
            <a:off x="3890229" y="6354543"/>
            <a:ext cx="673262" cy="303352"/>
          </a:xfrm>
          <a:prstGeom prst="rect">
            <a:avLst/>
          </a:prstGeom>
          <a:ln w="12700">
            <a:miter lim="400000"/>
          </a:ln>
        </p:spPr>
      </p:pic>
      <p:pic>
        <p:nvPicPr>
          <p:cNvPr id="5" name="Picture 15" descr="Picture 15"/>
          <p:cNvPicPr>
            <a:picLocks noChangeAspect="1"/>
          </p:cNvPicPr>
          <p:nvPr/>
        </p:nvPicPr>
        <p:blipFill>
          <a:blip r:embed="rId6" cstate="print">
            <a:extLst/>
          </a:blip>
          <a:stretch>
            <a:fillRect/>
          </a:stretch>
        </p:blipFill>
        <p:spPr>
          <a:xfrm>
            <a:off x="4883032" y="6356351"/>
            <a:ext cx="586305" cy="254915"/>
          </a:xfrm>
          <a:prstGeom prst="rect">
            <a:avLst/>
          </a:prstGeom>
          <a:ln w="12700">
            <a:miter lim="400000"/>
          </a:ln>
        </p:spPr>
      </p:pic>
      <p:pic>
        <p:nvPicPr>
          <p:cNvPr id="6" name="Picture 16" descr="Picture 16"/>
          <p:cNvPicPr>
            <a:picLocks noChangeAspect="1"/>
          </p:cNvPicPr>
          <p:nvPr/>
        </p:nvPicPr>
        <p:blipFill>
          <a:blip r:embed="rId7" cstate="print">
            <a:extLst/>
          </a:blip>
          <a:stretch>
            <a:fillRect/>
          </a:stretch>
        </p:blipFill>
        <p:spPr>
          <a:xfrm>
            <a:off x="3130227" y="6356351"/>
            <a:ext cx="440461" cy="328436"/>
          </a:xfrm>
          <a:prstGeom prst="rect">
            <a:avLst/>
          </a:prstGeom>
          <a:ln w="12700">
            <a:miter lim="400000"/>
          </a:ln>
        </p:spPr>
      </p:pic>
      <p:pic>
        <p:nvPicPr>
          <p:cNvPr id="7" name="Picture 10" descr="Picture 10"/>
          <p:cNvPicPr>
            <a:picLocks noChangeAspect="1"/>
          </p:cNvPicPr>
          <p:nvPr/>
        </p:nvPicPr>
        <p:blipFill>
          <a:blip r:embed="rId8">
            <a:extLst/>
          </a:blip>
          <a:stretch>
            <a:fillRect/>
          </a:stretch>
        </p:blipFill>
        <p:spPr>
          <a:xfrm>
            <a:off x="838199" y="6387903"/>
            <a:ext cx="409809" cy="259546"/>
          </a:xfrm>
          <a:prstGeom prst="rect">
            <a:avLst/>
          </a:prstGeom>
          <a:ln w="12700">
            <a:miter lim="400000"/>
          </a:ln>
        </p:spPr>
      </p:pic>
      <p:pic>
        <p:nvPicPr>
          <p:cNvPr id="8" name="Picture 10" descr="Picture 10"/>
          <p:cNvPicPr>
            <a:picLocks noChangeAspect="1"/>
          </p:cNvPicPr>
          <p:nvPr/>
        </p:nvPicPr>
        <p:blipFill>
          <a:blip r:embed="rId9" cstate="print">
            <a:extLst/>
          </a:blip>
          <a:stretch>
            <a:fillRect/>
          </a:stretch>
        </p:blipFill>
        <p:spPr>
          <a:xfrm>
            <a:off x="8841730" y="6100859"/>
            <a:ext cx="996437" cy="308896"/>
          </a:xfrm>
          <a:prstGeom prst="rect">
            <a:avLst/>
          </a:prstGeom>
          <a:ln w="12700">
            <a:miter lim="400000"/>
          </a:ln>
        </p:spPr>
      </p:pic>
      <p:pic>
        <p:nvPicPr>
          <p:cNvPr id="9" name="Picture 14" descr="Picture 14"/>
          <p:cNvPicPr>
            <a:picLocks noChangeAspect="1"/>
          </p:cNvPicPr>
          <p:nvPr/>
        </p:nvPicPr>
        <p:blipFill>
          <a:blip r:embed="rId10" cstate="print">
            <a:extLst/>
          </a:blip>
          <a:stretch>
            <a:fillRect/>
          </a:stretch>
        </p:blipFill>
        <p:spPr>
          <a:xfrm>
            <a:off x="8088796" y="6104794"/>
            <a:ext cx="580493" cy="435370"/>
          </a:xfrm>
          <a:prstGeom prst="rect">
            <a:avLst/>
          </a:prstGeom>
          <a:ln w="12700">
            <a:miter lim="400000"/>
          </a:ln>
        </p:spPr>
      </p:pic>
      <p:pic>
        <p:nvPicPr>
          <p:cNvPr id="10" name="Picture 15" descr="Picture 15"/>
          <p:cNvPicPr>
            <a:picLocks noChangeAspect="1"/>
          </p:cNvPicPr>
          <p:nvPr/>
        </p:nvPicPr>
        <p:blipFill>
          <a:blip r:embed="rId11" cstate="print">
            <a:extLst/>
          </a:blip>
          <a:stretch>
            <a:fillRect/>
          </a:stretch>
        </p:blipFill>
        <p:spPr>
          <a:xfrm>
            <a:off x="6820562" y="6183336"/>
            <a:ext cx="974814" cy="254993"/>
          </a:xfrm>
          <a:prstGeom prst="rect">
            <a:avLst/>
          </a:prstGeom>
          <a:ln w="12700">
            <a:miter lim="400000"/>
          </a:ln>
        </p:spPr>
      </p:pic>
      <p:pic>
        <p:nvPicPr>
          <p:cNvPr id="11" name="Picture 16" descr="Picture 16"/>
          <p:cNvPicPr>
            <a:picLocks noChangeAspect="1"/>
          </p:cNvPicPr>
          <p:nvPr/>
        </p:nvPicPr>
        <p:blipFill>
          <a:blip r:embed="rId12" cstate="print">
            <a:extLst/>
          </a:blip>
          <a:stretch>
            <a:fillRect/>
          </a:stretch>
        </p:blipFill>
        <p:spPr>
          <a:xfrm>
            <a:off x="10249158" y="6072575"/>
            <a:ext cx="775508" cy="337178"/>
          </a:xfrm>
          <a:prstGeom prst="rect">
            <a:avLst/>
          </a:prstGeom>
          <a:ln w="12700">
            <a:miter lim="400000"/>
          </a:ln>
        </p:spPr>
      </p:pic>
      <p:pic>
        <p:nvPicPr>
          <p:cNvPr id="12" name="Picture 17" descr="Picture 17"/>
          <p:cNvPicPr>
            <a:picLocks noChangeAspect="1"/>
          </p:cNvPicPr>
          <p:nvPr/>
        </p:nvPicPr>
        <p:blipFill>
          <a:blip r:embed="rId8">
            <a:extLst/>
          </a:blip>
          <a:stretch>
            <a:fillRect/>
          </a:stretch>
        </p:blipFill>
        <p:spPr>
          <a:xfrm>
            <a:off x="855344" y="6130966"/>
            <a:ext cx="562310" cy="356130"/>
          </a:xfrm>
          <a:prstGeom prst="rect">
            <a:avLst/>
          </a:prstGeom>
          <a:ln>
            <a:solidFill>
              <a:srgbClr val="FFFFFF"/>
            </a:solidFill>
          </a:ln>
        </p:spPr>
      </p:pic>
      <p:sp>
        <p:nvSpPr>
          <p:cNvPr id="13" name="TextBox 18"/>
          <p:cNvSpPr txBox="1"/>
          <p:nvPr/>
        </p:nvSpPr>
        <p:spPr>
          <a:xfrm>
            <a:off x="1492793" y="6072577"/>
            <a:ext cx="2095308" cy="5994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800">
                <a:solidFill>
                  <a:srgbClr val="FFFFFF"/>
                </a:solidFill>
              </a:defRPr>
            </a:lvl1pPr>
          </a:lstStyle>
          <a:p>
            <a:r>
              <a:t>The AfricaConnect3 project receives funding from the European Union under Grant Contracts DCI-PANAF/2019/411-583/584/585/586</a:t>
            </a:r>
          </a:p>
        </p:txBody>
      </p:sp>
      <p:pic>
        <p:nvPicPr>
          <p:cNvPr id="14" name="BG 2.jpg" descr="BG 2.jpg"/>
          <p:cNvPicPr>
            <a:picLocks noChangeAspect="1"/>
          </p:cNvPicPr>
          <p:nvPr/>
        </p:nvPicPr>
        <p:blipFill>
          <a:blip r:embed="rId13">
            <a:extLst/>
          </a:blip>
          <a:stretch>
            <a:fillRect/>
          </a:stretch>
        </p:blipFill>
        <p:spPr>
          <a:xfrm>
            <a:off x="-25400" y="-491491"/>
            <a:ext cx="12242800" cy="7345682"/>
          </a:xfrm>
          <a:prstGeom prst="rect">
            <a:avLst/>
          </a:prstGeom>
          <a:ln w="12700">
            <a:miter lim="400000"/>
          </a:ln>
        </p:spPr>
      </p:pic>
      <p:pic>
        <p:nvPicPr>
          <p:cNvPr id="15" name="LIBSENSE 1.jpg" descr="LIBSENSE 1.jpg"/>
          <p:cNvPicPr>
            <a:picLocks noChangeAspect="1"/>
          </p:cNvPicPr>
          <p:nvPr/>
        </p:nvPicPr>
        <p:blipFill>
          <a:blip r:embed="rId14" cstate="print">
            <a:extLst/>
          </a:blip>
          <a:stretch>
            <a:fillRect/>
          </a:stretch>
        </p:blipFill>
        <p:spPr>
          <a:xfrm>
            <a:off x="4093170" y="839917"/>
            <a:ext cx="4005473" cy="1287517"/>
          </a:xfrm>
          <a:prstGeom prst="rect">
            <a:avLst/>
          </a:prstGeom>
          <a:ln w="12700">
            <a:miter lim="400000"/>
          </a:ln>
          <a:effectLst>
            <a:outerShdw blurRad="254000" dist="127000" dir="16200000" rotWithShape="0">
              <a:srgbClr val="000000">
                <a:alpha val="70000"/>
              </a:srgbClr>
            </a:outerShdw>
          </a:effectLst>
        </p:spPr>
      </p:pic>
      <p:sp>
        <p:nvSpPr>
          <p:cNvPr id="16" name="Rounded Rectangle"/>
          <p:cNvSpPr/>
          <p:nvPr/>
        </p:nvSpPr>
        <p:spPr>
          <a:xfrm>
            <a:off x="274196" y="2575435"/>
            <a:ext cx="11643608" cy="3935711"/>
          </a:xfrm>
          <a:prstGeom prst="roundRect">
            <a:avLst>
              <a:gd name="adj" fmla="val 12162"/>
            </a:avLst>
          </a:prstGeom>
          <a:solidFill>
            <a:srgbClr val="FFFFFF"/>
          </a:solidFill>
          <a:ln w="12700">
            <a:solidFill>
              <a:schemeClr val="accent1"/>
            </a:solidFill>
            <a:miter/>
          </a:ln>
          <a:effectLst>
            <a:outerShdw blurRad="1270000" dir="5400000" rotWithShape="0">
              <a:srgbClr val="000000"/>
            </a:outerShdw>
          </a:effectLst>
        </p:spPr>
        <p:txBody>
          <a:bodyPr lIns="45719" rIns="45719" anchor="ctr"/>
          <a:lstStyle/>
          <a:p>
            <a:endParaRPr/>
          </a:p>
        </p:txBody>
      </p:sp>
      <p:grpSp>
        <p:nvGrpSpPr>
          <p:cNvPr id="24" name="Group"/>
          <p:cNvGrpSpPr/>
          <p:nvPr/>
        </p:nvGrpSpPr>
        <p:grpSpPr>
          <a:xfrm>
            <a:off x="2352302" y="5337270"/>
            <a:ext cx="7487396" cy="1065212"/>
            <a:chOff x="0" y="0"/>
            <a:chExt cx="7487394" cy="1065211"/>
          </a:xfrm>
        </p:grpSpPr>
        <p:sp>
          <p:nvSpPr>
            <p:cNvPr id="17" name="Rounded Rectangle"/>
            <p:cNvSpPr/>
            <p:nvPr/>
          </p:nvSpPr>
          <p:spPr>
            <a:xfrm>
              <a:off x="0" y="0"/>
              <a:ext cx="7487395" cy="1065212"/>
            </a:xfrm>
            <a:prstGeom prst="roundRect">
              <a:avLst>
                <a:gd name="adj" fmla="val 15000"/>
              </a:avLst>
            </a:prstGeom>
            <a:solidFill>
              <a:srgbClr val="FFFFFF"/>
            </a:solidFill>
            <a:ln w="12700" cap="flat">
              <a:solidFill>
                <a:schemeClr val="accent1"/>
              </a:solidFill>
              <a:prstDash val="solid"/>
              <a:miter lim="800000"/>
            </a:ln>
            <a:effectLst>
              <a:outerShdw blurRad="101600" dist="25400" dir="5400000" rotWithShape="0">
                <a:srgbClr val="000000">
                  <a:alpha val="75000"/>
                </a:srgbClr>
              </a:outerShdw>
            </a:effectLst>
          </p:spPr>
          <p:txBody>
            <a:bodyPr wrap="square" lIns="45719" tIns="45719" rIns="45719" bIns="45719" numCol="1" anchor="ctr">
              <a:noAutofit/>
            </a:bodyPr>
            <a:lstStyle/>
            <a:p>
              <a:endParaRPr/>
            </a:p>
          </p:txBody>
        </p:sp>
        <p:pic>
          <p:nvPicPr>
            <p:cNvPr id="18" name="EIFL_BTag_Blue.jpg" descr="EIFL_BTag_Blue.jpg"/>
            <p:cNvPicPr>
              <a:picLocks noChangeAspect="1"/>
            </p:cNvPicPr>
            <p:nvPr/>
          </p:nvPicPr>
          <p:blipFill>
            <a:blip r:embed="rId15" cstate="print">
              <a:extLst/>
            </a:blip>
            <a:stretch>
              <a:fillRect/>
            </a:stretch>
          </p:blipFill>
          <p:spPr>
            <a:xfrm>
              <a:off x="1515080" y="323014"/>
              <a:ext cx="969683" cy="506822"/>
            </a:xfrm>
            <a:prstGeom prst="rect">
              <a:avLst/>
            </a:prstGeom>
            <a:ln w="12700" cap="flat">
              <a:noFill/>
              <a:miter lim="400000"/>
            </a:ln>
            <a:effectLst/>
          </p:spPr>
        </p:pic>
        <p:pic>
          <p:nvPicPr>
            <p:cNvPr id="19" name="11_COAR.png" descr="11_COAR.png"/>
            <p:cNvPicPr>
              <a:picLocks noChangeAspect="1"/>
            </p:cNvPicPr>
            <p:nvPr/>
          </p:nvPicPr>
          <p:blipFill>
            <a:blip r:embed="rId16" cstate="print">
              <a:extLst/>
            </a:blip>
            <a:stretch>
              <a:fillRect/>
            </a:stretch>
          </p:blipFill>
          <p:spPr>
            <a:xfrm>
              <a:off x="2716639" y="323014"/>
              <a:ext cx="1165107" cy="506822"/>
            </a:xfrm>
            <a:prstGeom prst="rect">
              <a:avLst/>
            </a:prstGeom>
            <a:ln w="12700" cap="flat">
              <a:noFill/>
              <a:miter lim="400000"/>
            </a:ln>
            <a:effectLst/>
          </p:spPr>
        </p:pic>
        <p:pic>
          <p:nvPicPr>
            <p:cNvPr id="20" name="AC3_logo.jpg" descr="AC3_logo.jpg"/>
            <p:cNvPicPr>
              <a:picLocks noChangeAspect="1"/>
            </p:cNvPicPr>
            <p:nvPr/>
          </p:nvPicPr>
          <p:blipFill>
            <a:blip r:embed="rId17" cstate="print">
              <a:extLst/>
            </a:blip>
            <a:stretch>
              <a:fillRect/>
            </a:stretch>
          </p:blipFill>
          <p:spPr>
            <a:xfrm>
              <a:off x="5225758" y="271944"/>
              <a:ext cx="859799" cy="608963"/>
            </a:xfrm>
            <a:prstGeom prst="rect">
              <a:avLst/>
            </a:prstGeom>
            <a:ln w="12700" cap="flat">
              <a:noFill/>
              <a:miter lim="400000"/>
            </a:ln>
            <a:effectLst/>
          </p:spPr>
        </p:pic>
        <p:pic>
          <p:nvPicPr>
            <p:cNvPr id="21" name="EU logo.png" descr="EU logo.png"/>
            <p:cNvPicPr>
              <a:picLocks noChangeAspect="1"/>
            </p:cNvPicPr>
            <p:nvPr/>
          </p:nvPicPr>
          <p:blipFill>
            <a:blip r:embed="rId18" cstate="print">
              <a:extLst/>
            </a:blip>
            <a:stretch>
              <a:fillRect/>
            </a:stretch>
          </p:blipFill>
          <p:spPr>
            <a:xfrm>
              <a:off x="6327242" y="249428"/>
              <a:ext cx="917026" cy="608963"/>
            </a:xfrm>
            <a:prstGeom prst="rect">
              <a:avLst/>
            </a:prstGeom>
            <a:ln w="12700" cap="flat">
              <a:noFill/>
              <a:miter lim="400000"/>
            </a:ln>
            <a:effectLst/>
          </p:spPr>
        </p:pic>
        <p:pic>
          <p:nvPicPr>
            <p:cNvPr id="22" name="WACREN logo.png" descr="WACREN logo.png"/>
            <p:cNvPicPr>
              <a:picLocks noChangeAspect="1"/>
            </p:cNvPicPr>
            <p:nvPr/>
          </p:nvPicPr>
          <p:blipFill>
            <a:blip r:embed="rId19" cstate="print">
              <a:extLst/>
            </a:blip>
            <a:stretch>
              <a:fillRect/>
            </a:stretch>
          </p:blipFill>
          <p:spPr>
            <a:xfrm>
              <a:off x="110975" y="42789"/>
              <a:ext cx="1279581" cy="979633"/>
            </a:xfrm>
            <a:prstGeom prst="rect">
              <a:avLst/>
            </a:prstGeom>
            <a:ln w="12700" cap="flat">
              <a:noFill/>
              <a:miter lim="400000"/>
            </a:ln>
            <a:effectLst/>
          </p:spPr>
        </p:pic>
        <p:pic>
          <p:nvPicPr>
            <p:cNvPr id="23" name="Logo_Vertical.png" descr="Logo_Vertical.png"/>
            <p:cNvPicPr>
              <a:picLocks noChangeAspect="1"/>
            </p:cNvPicPr>
            <p:nvPr/>
          </p:nvPicPr>
          <p:blipFill>
            <a:blip r:embed="rId20" cstate="print">
              <a:extLst/>
            </a:blip>
            <a:stretch>
              <a:fillRect/>
            </a:stretch>
          </p:blipFill>
          <p:spPr>
            <a:xfrm>
              <a:off x="4157437" y="209469"/>
              <a:ext cx="817680" cy="670000"/>
            </a:xfrm>
            <a:prstGeom prst="rect">
              <a:avLst/>
            </a:prstGeom>
            <a:ln w="12700" cap="flat">
              <a:noFill/>
              <a:miter lim="400000"/>
            </a:ln>
            <a:effectLst/>
          </p:spPr>
        </p:pic>
      </p:grpSp>
      <p:sp>
        <p:nvSpPr>
          <p:cNvPr id="25"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normAutofit/>
          </a:bodyPr>
          <a:lstStyle/>
          <a:p>
            <a:r>
              <a:t>Title Text</a:t>
            </a:r>
          </a:p>
        </p:txBody>
      </p:sp>
      <p:sp>
        <p:nvSpPr>
          <p:cNvPr id="26"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8737600" y="6172200"/>
            <a:ext cx="2844800" cy="368301"/>
          </a:xfrm>
          <a:prstGeom prst="rect">
            <a:avLst/>
          </a:prstGeom>
          <a:ln w="12700">
            <a:miter lim="400000"/>
          </a:ln>
        </p:spPr>
        <p:txBody>
          <a:bodyPr wrap="none" lIns="45719" rIns="45719" anchor="ctr">
            <a:spAutoFit/>
          </a:bodyPr>
          <a:lstStyle>
            <a:lvl1pPr>
              <a:defRPr sz="1400">
                <a:solidFill>
                  <a:srgbClr val="002060"/>
                </a:solidFill>
              </a:defRPr>
            </a:lvl1pPr>
          </a:lstStyle>
          <a:p>
            <a:fld id="{86CB4B4D-7CA3-9044-876B-883B54F8677D}" type="slidenum">
              <a:rPr/>
              <a:pPr/>
              <a:t>‹#›</a:t>
            </a:fld>
            <a:endParaRPr/>
          </a:p>
        </p:txBody>
      </p:sp>
    </p:spTree>
    <p:extLst>
      <p:ext uri="{BB962C8B-B14F-4D97-AF65-F5344CB8AC3E}">
        <p14:creationId xmlns:p14="http://schemas.microsoft.com/office/powerpoint/2010/main" val="1126370927"/>
      </p:ext>
    </p:extLst>
  </p:cSld>
  <p:clrMap bg1="lt1" tx1="dk1" bg2="lt2" tx2="dk2" accent1="accent1" accent2="accent2" accent3="accent3" accent4="accent4" accent5="accent5" accent6="accent6" hlink="hlink" folHlink="folHlink"/>
  <p:sldLayoutIdLst>
    <p:sldLayoutId id="2147483658" r:id="rId1"/>
    <p:sldLayoutId id="2147483659" r:id="rId2"/>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1pPr>
      <a:lvl2pPr marL="685800" marR="0" indent="-228600"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2pPr>
      <a:lvl3pPr marL="1188719" marR="0" indent="-274319"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3pPr>
      <a:lvl4pPr marL="1676400" marR="0" indent="-304800"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4pPr>
      <a:lvl5pPr marL="2133600" marR="0" indent="-304800"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5pPr>
      <a:lvl6pPr marL="2590800" marR="0" indent="-304800" algn="l" defTabSz="914400" rtl="0" latinLnBrk="0">
        <a:lnSpc>
          <a:spcPct val="90000"/>
        </a:lnSpc>
        <a:spcBef>
          <a:spcPts val="1000"/>
        </a:spcBef>
        <a:spcAft>
          <a:spcPts val="0"/>
        </a:spcAft>
        <a:buClr>
          <a:schemeClr val="accent2"/>
        </a:buClr>
        <a:buSzPct val="100000"/>
        <a:buFont typeface="Arial"/>
        <a:buChar char="•"/>
        <a:tabLst/>
        <a:defRPr sz="2400" b="0" i="0" u="none" strike="noStrike" cap="none" spc="0" baseline="0">
          <a:solidFill>
            <a:srgbClr val="323262"/>
          </a:solidFill>
          <a:uFillTx/>
          <a:latin typeface="+mn-lt"/>
          <a:ea typeface="+mn-ea"/>
          <a:cs typeface="+mn-cs"/>
          <a:sym typeface="Calibri"/>
        </a:defRPr>
      </a:lvl6pPr>
      <a:lvl7pPr marL="3048000" marR="0" indent="-304800" algn="l" defTabSz="914400" rtl="0" latinLnBrk="0">
        <a:lnSpc>
          <a:spcPct val="90000"/>
        </a:lnSpc>
        <a:spcBef>
          <a:spcPts val="1000"/>
        </a:spcBef>
        <a:spcAft>
          <a:spcPts val="0"/>
        </a:spcAft>
        <a:buClr>
          <a:schemeClr val="accent2"/>
        </a:buClr>
        <a:buSzPct val="100000"/>
        <a:buFont typeface="Arial"/>
        <a:buChar char="•"/>
        <a:tabLst/>
        <a:defRPr sz="2400" b="0" i="0" u="none" strike="noStrike" cap="none" spc="0" baseline="0">
          <a:solidFill>
            <a:srgbClr val="323262"/>
          </a:solidFill>
          <a:uFillTx/>
          <a:latin typeface="+mn-lt"/>
          <a:ea typeface="+mn-ea"/>
          <a:cs typeface="+mn-cs"/>
          <a:sym typeface="Calibri"/>
        </a:defRPr>
      </a:lvl7pPr>
      <a:lvl8pPr marL="3505200" marR="0" indent="-304800" algn="l" defTabSz="914400" rtl="0" latinLnBrk="0">
        <a:lnSpc>
          <a:spcPct val="90000"/>
        </a:lnSpc>
        <a:spcBef>
          <a:spcPts val="1000"/>
        </a:spcBef>
        <a:spcAft>
          <a:spcPts val="0"/>
        </a:spcAft>
        <a:buClr>
          <a:schemeClr val="accent2"/>
        </a:buClr>
        <a:buSzPct val="100000"/>
        <a:buFont typeface="Arial"/>
        <a:buChar char="•"/>
        <a:tabLst/>
        <a:defRPr sz="2400" b="0" i="0" u="none" strike="noStrike" cap="none" spc="0" baseline="0">
          <a:solidFill>
            <a:srgbClr val="323262"/>
          </a:solidFill>
          <a:uFillTx/>
          <a:latin typeface="+mn-lt"/>
          <a:ea typeface="+mn-ea"/>
          <a:cs typeface="+mn-cs"/>
          <a:sym typeface="Calibri"/>
        </a:defRPr>
      </a:lvl8pPr>
      <a:lvl9pPr marL="3962400" marR="0" indent="-304800" algn="l" defTabSz="914400" rtl="0" latinLnBrk="0">
        <a:lnSpc>
          <a:spcPct val="90000"/>
        </a:lnSpc>
        <a:spcBef>
          <a:spcPts val="1000"/>
        </a:spcBef>
        <a:spcAft>
          <a:spcPts val="0"/>
        </a:spcAft>
        <a:buClr>
          <a:schemeClr val="accent2"/>
        </a:buClr>
        <a:buSzPct val="100000"/>
        <a:buFont typeface="Arial"/>
        <a:buChar char="•"/>
        <a:tabLst/>
        <a:defRPr sz="2400" b="0" i="0" u="none" strike="noStrike" cap="none" spc="0" baseline="0">
          <a:solidFill>
            <a:srgbClr val="323262"/>
          </a:solidFill>
          <a:uFillTx/>
          <a:latin typeface="+mn-lt"/>
          <a:ea typeface="+mn-ea"/>
          <a:cs typeface="+mn-cs"/>
          <a:sym typeface="Calibri"/>
        </a:defRPr>
      </a:lvl9pPr>
    </p:bodyStyle>
    <p:otherStyle>
      <a:lvl1pPr marL="0" marR="0" indent="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1pPr>
      <a:lvl2pPr marL="0" marR="0" indent="457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2pPr>
      <a:lvl3pPr marL="0" marR="0" indent="914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3pPr>
      <a:lvl4pPr marL="0" marR="0" indent="1371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4pPr>
      <a:lvl5pPr marL="0" marR="0" indent="18288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5pPr>
      <a:lvl6pPr marL="0" marR="0" indent="22860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6pPr>
      <a:lvl7pPr marL="0" marR="0" indent="27432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7pPr>
      <a:lvl8pPr marL="0" marR="0" indent="32004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8pPr>
      <a:lvl9pPr marL="0" marR="0" indent="3657600" algn="l" defTabSz="9144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Calibri"/>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cxnSp>
        <p:nvCxnSpPr>
          <p:cNvPr id="6" name="Google Shape;6;p6"/>
          <p:cNvCxnSpPr/>
          <p:nvPr/>
        </p:nvCxnSpPr>
        <p:spPr>
          <a:xfrm>
            <a:off x="10779759" y="6393824"/>
            <a:ext cx="1" cy="291789"/>
          </a:xfrm>
          <a:prstGeom prst="straightConnector1">
            <a:avLst/>
          </a:prstGeom>
          <a:noFill/>
          <a:ln w="12700" cap="flat" cmpd="sng">
            <a:solidFill>
              <a:srgbClr val="002060"/>
            </a:solidFill>
            <a:prstDash val="solid"/>
            <a:miter lim="8000"/>
            <a:headEnd type="none" w="sm" len="sm"/>
            <a:tailEnd type="none" w="sm" len="sm"/>
          </a:ln>
        </p:spPr>
      </p:cxnSp>
      <p:pic>
        <p:nvPicPr>
          <p:cNvPr id="7" name="Google Shape;7;p6" descr="Picture 13"/>
          <p:cNvPicPr preferRelativeResize="0"/>
          <p:nvPr/>
        </p:nvPicPr>
        <p:blipFill rotWithShape="1">
          <a:blip r:embed="rId4">
            <a:alphaModFix/>
          </a:blip>
          <a:srcRect/>
          <a:stretch/>
        </p:blipFill>
        <p:spPr>
          <a:xfrm>
            <a:off x="2071302" y="6436188"/>
            <a:ext cx="779255" cy="203839"/>
          </a:xfrm>
          <a:prstGeom prst="rect">
            <a:avLst/>
          </a:prstGeom>
          <a:noFill/>
          <a:ln>
            <a:noFill/>
          </a:ln>
        </p:spPr>
      </p:pic>
      <p:pic>
        <p:nvPicPr>
          <p:cNvPr id="8" name="Google Shape;8;p6" descr="Picture 14"/>
          <p:cNvPicPr preferRelativeResize="0"/>
          <p:nvPr/>
        </p:nvPicPr>
        <p:blipFill rotWithShape="1">
          <a:blip r:embed="rId5">
            <a:alphaModFix/>
          </a:blip>
          <a:srcRect/>
          <a:stretch/>
        </p:blipFill>
        <p:spPr>
          <a:xfrm>
            <a:off x="3890229" y="6354543"/>
            <a:ext cx="673262" cy="303352"/>
          </a:xfrm>
          <a:prstGeom prst="rect">
            <a:avLst/>
          </a:prstGeom>
          <a:noFill/>
          <a:ln>
            <a:noFill/>
          </a:ln>
        </p:spPr>
      </p:pic>
      <p:pic>
        <p:nvPicPr>
          <p:cNvPr id="9" name="Google Shape;9;p6" descr="Picture 15"/>
          <p:cNvPicPr preferRelativeResize="0"/>
          <p:nvPr/>
        </p:nvPicPr>
        <p:blipFill rotWithShape="1">
          <a:blip r:embed="rId6">
            <a:alphaModFix/>
          </a:blip>
          <a:srcRect/>
          <a:stretch/>
        </p:blipFill>
        <p:spPr>
          <a:xfrm>
            <a:off x="4883032" y="6356351"/>
            <a:ext cx="586305" cy="254915"/>
          </a:xfrm>
          <a:prstGeom prst="rect">
            <a:avLst/>
          </a:prstGeom>
          <a:noFill/>
          <a:ln>
            <a:noFill/>
          </a:ln>
        </p:spPr>
      </p:pic>
      <p:pic>
        <p:nvPicPr>
          <p:cNvPr id="10" name="Google Shape;10;p6" descr="Picture 16"/>
          <p:cNvPicPr preferRelativeResize="0"/>
          <p:nvPr/>
        </p:nvPicPr>
        <p:blipFill rotWithShape="1">
          <a:blip r:embed="rId7">
            <a:alphaModFix/>
          </a:blip>
          <a:srcRect/>
          <a:stretch/>
        </p:blipFill>
        <p:spPr>
          <a:xfrm>
            <a:off x="3130227" y="6356351"/>
            <a:ext cx="440461" cy="328436"/>
          </a:xfrm>
          <a:prstGeom prst="rect">
            <a:avLst/>
          </a:prstGeom>
          <a:noFill/>
          <a:ln>
            <a:noFill/>
          </a:ln>
        </p:spPr>
      </p:pic>
      <p:pic>
        <p:nvPicPr>
          <p:cNvPr id="11" name="Google Shape;11;p6" descr="Picture 10"/>
          <p:cNvPicPr preferRelativeResize="0"/>
          <p:nvPr/>
        </p:nvPicPr>
        <p:blipFill rotWithShape="1">
          <a:blip r:embed="rId8">
            <a:alphaModFix/>
          </a:blip>
          <a:srcRect/>
          <a:stretch/>
        </p:blipFill>
        <p:spPr>
          <a:xfrm>
            <a:off x="838199" y="6387903"/>
            <a:ext cx="409809" cy="259546"/>
          </a:xfrm>
          <a:prstGeom prst="rect">
            <a:avLst/>
          </a:prstGeom>
          <a:noFill/>
          <a:ln>
            <a:noFill/>
          </a:ln>
        </p:spPr>
      </p:pic>
      <p:pic>
        <p:nvPicPr>
          <p:cNvPr id="12" name="Google Shape;12;p6" descr="Picture 10"/>
          <p:cNvPicPr preferRelativeResize="0"/>
          <p:nvPr/>
        </p:nvPicPr>
        <p:blipFill rotWithShape="1">
          <a:blip r:embed="rId9">
            <a:alphaModFix/>
          </a:blip>
          <a:srcRect/>
          <a:stretch/>
        </p:blipFill>
        <p:spPr>
          <a:xfrm>
            <a:off x="8841730" y="6100859"/>
            <a:ext cx="996437" cy="308896"/>
          </a:xfrm>
          <a:prstGeom prst="rect">
            <a:avLst/>
          </a:prstGeom>
          <a:noFill/>
          <a:ln>
            <a:noFill/>
          </a:ln>
        </p:spPr>
      </p:pic>
      <p:pic>
        <p:nvPicPr>
          <p:cNvPr id="13" name="Google Shape;13;p6" descr="Picture 14"/>
          <p:cNvPicPr preferRelativeResize="0"/>
          <p:nvPr/>
        </p:nvPicPr>
        <p:blipFill rotWithShape="1">
          <a:blip r:embed="rId10">
            <a:alphaModFix/>
          </a:blip>
          <a:srcRect/>
          <a:stretch/>
        </p:blipFill>
        <p:spPr>
          <a:xfrm>
            <a:off x="8088796" y="6104794"/>
            <a:ext cx="580493" cy="435370"/>
          </a:xfrm>
          <a:prstGeom prst="rect">
            <a:avLst/>
          </a:prstGeom>
          <a:noFill/>
          <a:ln>
            <a:noFill/>
          </a:ln>
        </p:spPr>
      </p:pic>
      <p:pic>
        <p:nvPicPr>
          <p:cNvPr id="14" name="Google Shape;14;p6" descr="Picture 15"/>
          <p:cNvPicPr preferRelativeResize="0"/>
          <p:nvPr/>
        </p:nvPicPr>
        <p:blipFill rotWithShape="1">
          <a:blip r:embed="rId11">
            <a:alphaModFix/>
          </a:blip>
          <a:srcRect/>
          <a:stretch/>
        </p:blipFill>
        <p:spPr>
          <a:xfrm>
            <a:off x="6820562" y="6183336"/>
            <a:ext cx="974814" cy="254993"/>
          </a:xfrm>
          <a:prstGeom prst="rect">
            <a:avLst/>
          </a:prstGeom>
          <a:noFill/>
          <a:ln>
            <a:noFill/>
          </a:ln>
        </p:spPr>
      </p:pic>
      <p:pic>
        <p:nvPicPr>
          <p:cNvPr id="15" name="Google Shape;15;p6" descr="Picture 16"/>
          <p:cNvPicPr preferRelativeResize="0"/>
          <p:nvPr/>
        </p:nvPicPr>
        <p:blipFill rotWithShape="1">
          <a:blip r:embed="rId12">
            <a:alphaModFix/>
          </a:blip>
          <a:srcRect/>
          <a:stretch/>
        </p:blipFill>
        <p:spPr>
          <a:xfrm>
            <a:off x="10249158" y="6072575"/>
            <a:ext cx="775508" cy="337178"/>
          </a:xfrm>
          <a:prstGeom prst="rect">
            <a:avLst/>
          </a:prstGeom>
          <a:noFill/>
          <a:ln>
            <a:noFill/>
          </a:ln>
        </p:spPr>
      </p:pic>
      <p:pic>
        <p:nvPicPr>
          <p:cNvPr id="16" name="Google Shape;16;p6" descr="Picture 17"/>
          <p:cNvPicPr preferRelativeResize="0"/>
          <p:nvPr/>
        </p:nvPicPr>
        <p:blipFill rotWithShape="1">
          <a:blip r:embed="rId8">
            <a:alphaModFix/>
          </a:blip>
          <a:srcRect/>
          <a:stretch/>
        </p:blipFill>
        <p:spPr>
          <a:xfrm>
            <a:off x="855344" y="6130966"/>
            <a:ext cx="562310" cy="356130"/>
          </a:xfrm>
          <a:prstGeom prst="rect">
            <a:avLst/>
          </a:prstGeom>
          <a:noFill/>
          <a:ln w="9525" cap="flat" cmpd="sng">
            <a:solidFill>
              <a:srgbClr val="FFFFFF"/>
            </a:solidFill>
            <a:prstDash val="solid"/>
            <a:round/>
            <a:headEnd type="none" w="sm" len="sm"/>
            <a:tailEnd type="none" w="sm" len="sm"/>
          </a:ln>
        </p:spPr>
      </p:pic>
      <p:sp>
        <p:nvSpPr>
          <p:cNvPr id="17" name="Google Shape;17;p6"/>
          <p:cNvSpPr txBox="1"/>
          <p:nvPr/>
        </p:nvSpPr>
        <p:spPr>
          <a:xfrm>
            <a:off x="1492793" y="6072577"/>
            <a:ext cx="2095308" cy="599441"/>
          </a:xfrm>
          <a:prstGeom prst="rect">
            <a:avLst/>
          </a:prstGeom>
          <a:noFill/>
          <a:ln>
            <a:noFill/>
          </a:ln>
        </p:spPr>
        <p:txBody>
          <a:bodyPr spcFirstLastPara="1" wrap="square" lIns="45700" tIns="45700" rIns="45700" bIns="45700" anchor="t" anchorCtr="0">
            <a:spAutoFit/>
          </a:bodyPr>
          <a:lstStyle/>
          <a:p>
            <a:pPr hangingPunct="1">
              <a:buClr>
                <a:srgbClr val="FFFFFF"/>
              </a:buClr>
              <a:buSzPts val="800"/>
              <a:buFont typeface="Calibri"/>
              <a:buNone/>
            </a:pPr>
            <a:r>
              <a:rPr lang="en-US" sz="800">
                <a:solidFill>
                  <a:srgbClr val="FFFFFF"/>
                </a:solidFill>
                <a:latin typeface="Calibri"/>
                <a:ea typeface="Calibri"/>
                <a:cs typeface="Calibri"/>
              </a:rPr>
              <a:t>The AfricaConnect3 project receives funding from the European Union under Grant Contracts DCI-PANAF/2019/411-583/584/585/586</a:t>
            </a:r>
            <a:endParaRPr sz="1400">
              <a:cs typeface="Arial"/>
              <a:sym typeface="Arial"/>
            </a:endParaRPr>
          </a:p>
        </p:txBody>
      </p:sp>
      <p:pic>
        <p:nvPicPr>
          <p:cNvPr id="18" name="Google Shape;18;p6" descr="BG 2.jpg"/>
          <p:cNvPicPr preferRelativeResize="0"/>
          <p:nvPr/>
        </p:nvPicPr>
        <p:blipFill rotWithShape="1">
          <a:blip r:embed="rId13">
            <a:alphaModFix/>
          </a:blip>
          <a:srcRect/>
          <a:stretch/>
        </p:blipFill>
        <p:spPr>
          <a:xfrm>
            <a:off x="-25400" y="-491491"/>
            <a:ext cx="12242801" cy="7345682"/>
          </a:xfrm>
          <a:prstGeom prst="rect">
            <a:avLst/>
          </a:prstGeom>
          <a:noFill/>
          <a:ln>
            <a:noFill/>
          </a:ln>
        </p:spPr>
      </p:pic>
      <p:pic>
        <p:nvPicPr>
          <p:cNvPr id="19" name="Google Shape;19;p6" descr="LIBSENSE 1.jpg"/>
          <p:cNvPicPr preferRelativeResize="0"/>
          <p:nvPr/>
        </p:nvPicPr>
        <p:blipFill rotWithShape="1">
          <a:blip r:embed="rId14">
            <a:alphaModFix/>
          </a:blip>
          <a:srcRect/>
          <a:stretch/>
        </p:blipFill>
        <p:spPr>
          <a:xfrm>
            <a:off x="4093170" y="839917"/>
            <a:ext cx="4005473" cy="1287517"/>
          </a:xfrm>
          <a:prstGeom prst="rect">
            <a:avLst/>
          </a:prstGeom>
          <a:noFill/>
          <a:ln>
            <a:noFill/>
          </a:ln>
          <a:effectLst>
            <a:outerShdw blurRad="254000" dist="127000" dir="16200000" rotWithShape="0">
              <a:srgbClr val="000000">
                <a:alpha val="69803"/>
              </a:srgbClr>
            </a:outerShdw>
          </a:effectLst>
        </p:spPr>
      </p:pic>
      <p:sp>
        <p:nvSpPr>
          <p:cNvPr id="20" name="Google Shape;20;p6"/>
          <p:cNvSpPr/>
          <p:nvPr/>
        </p:nvSpPr>
        <p:spPr>
          <a:xfrm>
            <a:off x="274196" y="2575435"/>
            <a:ext cx="11643608" cy="3935711"/>
          </a:xfrm>
          <a:prstGeom prst="roundRect">
            <a:avLst>
              <a:gd name="adj" fmla="val 12162"/>
            </a:avLst>
          </a:prstGeom>
          <a:solidFill>
            <a:srgbClr val="FFFFFF"/>
          </a:solidFill>
          <a:ln w="12700" cap="flat" cmpd="sng">
            <a:solidFill>
              <a:schemeClr val="accent1"/>
            </a:solidFill>
            <a:prstDash val="solid"/>
            <a:miter lim="8000"/>
            <a:headEnd type="none" w="sm" len="sm"/>
            <a:tailEnd type="none" w="sm" len="sm"/>
          </a:ln>
          <a:effectLst>
            <a:outerShdw blurRad="1270000" rotWithShape="0">
              <a:srgbClr val="000000"/>
            </a:outerShdw>
          </a:effectLst>
        </p:spPr>
        <p:txBody>
          <a:bodyPr spcFirstLastPara="1" wrap="square" lIns="45700" tIns="45700" rIns="45700" bIns="45700" anchor="ctr" anchorCtr="0">
            <a:noAutofit/>
          </a:bodyPr>
          <a:lstStyle/>
          <a:p>
            <a:pPr hangingPunct="1">
              <a:buClr>
                <a:srgbClr val="000000"/>
              </a:buClr>
              <a:buSzPts val="1800"/>
              <a:buFont typeface="Calibri"/>
              <a:buNone/>
            </a:pPr>
            <a:endParaRPr>
              <a:latin typeface="Calibri"/>
              <a:ea typeface="Calibri"/>
              <a:cs typeface="Calibri"/>
            </a:endParaRPr>
          </a:p>
        </p:txBody>
      </p:sp>
      <p:grpSp>
        <p:nvGrpSpPr>
          <p:cNvPr id="21" name="Google Shape;21;p6"/>
          <p:cNvGrpSpPr/>
          <p:nvPr/>
        </p:nvGrpSpPr>
        <p:grpSpPr>
          <a:xfrm>
            <a:off x="2352302" y="5337270"/>
            <a:ext cx="7487397" cy="1065213"/>
            <a:chOff x="0" y="0"/>
            <a:chExt cx="7487395" cy="1065212"/>
          </a:xfrm>
        </p:grpSpPr>
        <p:sp>
          <p:nvSpPr>
            <p:cNvPr id="22" name="Google Shape;22;p6"/>
            <p:cNvSpPr/>
            <p:nvPr/>
          </p:nvSpPr>
          <p:spPr>
            <a:xfrm>
              <a:off x="0" y="0"/>
              <a:ext cx="7487395" cy="1065212"/>
            </a:xfrm>
            <a:prstGeom prst="roundRect">
              <a:avLst>
                <a:gd name="adj" fmla="val 15000"/>
              </a:avLst>
            </a:prstGeom>
            <a:solidFill>
              <a:srgbClr val="FFFFFF"/>
            </a:solidFill>
            <a:ln w="12700" cap="flat" cmpd="sng">
              <a:solidFill>
                <a:schemeClr val="accent1"/>
              </a:solidFill>
              <a:prstDash val="solid"/>
              <a:miter lim="800000"/>
              <a:headEnd type="none" w="sm" len="sm"/>
              <a:tailEnd type="none" w="sm" len="sm"/>
            </a:ln>
            <a:effectLst>
              <a:outerShdw blurRad="101600" dist="25400" dir="5400000" rotWithShape="0">
                <a:srgbClr val="000000">
                  <a:alpha val="74901"/>
                </a:srgbClr>
              </a:outerShdw>
            </a:effectLst>
          </p:spPr>
          <p:txBody>
            <a:bodyPr spcFirstLastPara="1" wrap="square" lIns="45700" tIns="45700" rIns="45700" bIns="45700" anchor="ctr" anchorCtr="0">
              <a:noAutofit/>
            </a:bodyPr>
            <a:lstStyle/>
            <a:p>
              <a:pPr hangingPunct="1">
                <a:buClr>
                  <a:srgbClr val="000000"/>
                </a:buClr>
                <a:buSzPts val="1800"/>
                <a:buFont typeface="Calibri"/>
                <a:buNone/>
              </a:pPr>
              <a:endParaRPr>
                <a:latin typeface="Calibri"/>
                <a:ea typeface="Calibri"/>
                <a:cs typeface="Calibri"/>
              </a:endParaRPr>
            </a:p>
          </p:txBody>
        </p:sp>
        <p:pic>
          <p:nvPicPr>
            <p:cNvPr id="23" name="Google Shape;23;p6" descr="EIFL_BTag_Blue.jpg"/>
            <p:cNvPicPr preferRelativeResize="0"/>
            <p:nvPr/>
          </p:nvPicPr>
          <p:blipFill rotWithShape="1">
            <a:blip r:embed="rId15">
              <a:alphaModFix/>
            </a:blip>
            <a:srcRect/>
            <a:stretch/>
          </p:blipFill>
          <p:spPr>
            <a:xfrm>
              <a:off x="1515080" y="323014"/>
              <a:ext cx="969683" cy="506822"/>
            </a:xfrm>
            <a:prstGeom prst="rect">
              <a:avLst/>
            </a:prstGeom>
            <a:noFill/>
            <a:ln>
              <a:noFill/>
            </a:ln>
          </p:spPr>
        </p:pic>
        <p:pic>
          <p:nvPicPr>
            <p:cNvPr id="24" name="Google Shape;24;p6" descr="11_COAR.png"/>
            <p:cNvPicPr preferRelativeResize="0"/>
            <p:nvPr/>
          </p:nvPicPr>
          <p:blipFill rotWithShape="1">
            <a:blip r:embed="rId16">
              <a:alphaModFix/>
            </a:blip>
            <a:srcRect/>
            <a:stretch/>
          </p:blipFill>
          <p:spPr>
            <a:xfrm>
              <a:off x="2716639" y="323014"/>
              <a:ext cx="1165107" cy="506822"/>
            </a:xfrm>
            <a:prstGeom prst="rect">
              <a:avLst/>
            </a:prstGeom>
            <a:noFill/>
            <a:ln>
              <a:noFill/>
            </a:ln>
          </p:spPr>
        </p:pic>
        <p:pic>
          <p:nvPicPr>
            <p:cNvPr id="25" name="Google Shape;25;p6" descr="AC3_logo.jpg"/>
            <p:cNvPicPr preferRelativeResize="0"/>
            <p:nvPr/>
          </p:nvPicPr>
          <p:blipFill rotWithShape="1">
            <a:blip r:embed="rId17">
              <a:alphaModFix/>
            </a:blip>
            <a:srcRect/>
            <a:stretch/>
          </p:blipFill>
          <p:spPr>
            <a:xfrm>
              <a:off x="5225758" y="271944"/>
              <a:ext cx="859799" cy="608963"/>
            </a:xfrm>
            <a:prstGeom prst="rect">
              <a:avLst/>
            </a:prstGeom>
            <a:noFill/>
            <a:ln>
              <a:noFill/>
            </a:ln>
          </p:spPr>
        </p:pic>
        <p:pic>
          <p:nvPicPr>
            <p:cNvPr id="26" name="Google Shape;26;p6" descr="EU logo.png"/>
            <p:cNvPicPr preferRelativeResize="0"/>
            <p:nvPr/>
          </p:nvPicPr>
          <p:blipFill rotWithShape="1">
            <a:blip r:embed="rId18">
              <a:alphaModFix/>
            </a:blip>
            <a:srcRect/>
            <a:stretch/>
          </p:blipFill>
          <p:spPr>
            <a:xfrm>
              <a:off x="6327242" y="249428"/>
              <a:ext cx="917026" cy="608963"/>
            </a:xfrm>
            <a:prstGeom prst="rect">
              <a:avLst/>
            </a:prstGeom>
            <a:noFill/>
            <a:ln>
              <a:noFill/>
            </a:ln>
          </p:spPr>
        </p:pic>
        <p:pic>
          <p:nvPicPr>
            <p:cNvPr id="27" name="Google Shape;27;p6" descr="WACREN logo.png"/>
            <p:cNvPicPr preferRelativeResize="0"/>
            <p:nvPr/>
          </p:nvPicPr>
          <p:blipFill rotWithShape="1">
            <a:blip r:embed="rId19">
              <a:alphaModFix/>
            </a:blip>
            <a:srcRect/>
            <a:stretch/>
          </p:blipFill>
          <p:spPr>
            <a:xfrm>
              <a:off x="110975" y="42789"/>
              <a:ext cx="1279581" cy="979633"/>
            </a:xfrm>
            <a:prstGeom prst="rect">
              <a:avLst/>
            </a:prstGeom>
            <a:noFill/>
            <a:ln>
              <a:noFill/>
            </a:ln>
          </p:spPr>
        </p:pic>
        <p:pic>
          <p:nvPicPr>
            <p:cNvPr id="28" name="Google Shape;28;p6" descr="Logo_Vertical.png"/>
            <p:cNvPicPr preferRelativeResize="0"/>
            <p:nvPr/>
          </p:nvPicPr>
          <p:blipFill rotWithShape="1">
            <a:blip r:embed="rId20">
              <a:alphaModFix/>
            </a:blip>
            <a:srcRect/>
            <a:stretch/>
          </p:blipFill>
          <p:spPr>
            <a:xfrm>
              <a:off x="4157437" y="209469"/>
              <a:ext cx="817680" cy="670000"/>
            </a:xfrm>
            <a:prstGeom prst="rect">
              <a:avLst/>
            </a:prstGeom>
            <a:noFill/>
            <a:ln>
              <a:noFill/>
            </a:ln>
          </p:spPr>
        </p:pic>
      </p:grpSp>
      <p:sp>
        <p:nvSpPr>
          <p:cNvPr id="29" name="Google Shape;29;p6"/>
          <p:cNvSpPr txBox="1">
            <a:spLocks noGrp="1"/>
          </p:cNvSpPr>
          <p:nvPr>
            <p:ph type="title"/>
          </p:nvPr>
        </p:nvSpPr>
        <p:spPr>
          <a:xfrm>
            <a:off x="609600" y="92074"/>
            <a:ext cx="10972800" cy="1508126"/>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30" name="Google Shape;30;p6"/>
          <p:cNvSpPr txBox="1">
            <a:spLocks noGrp="1"/>
          </p:cNvSpPr>
          <p:nvPr>
            <p:ph type="body" idx="1"/>
          </p:nvPr>
        </p:nvSpPr>
        <p:spPr>
          <a:xfrm>
            <a:off x="609600" y="1600200"/>
            <a:ext cx="10972800" cy="5257800"/>
          </a:xfrm>
          <a:prstGeom prst="rect">
            <a:avLst/>
          </a:prstGeom>
          <a:noFill/>
          <a:ln>
            <a:noFill/>
          </a:ln>
        </p:spPr>
        <p:txBody>
          <a:bodyPr spcFirstLastPara="1" wrap="square" lIns="45700" tIns="45700" rIns="45700" bIns="45700" anchor="t" anchorCtr="0">
            <a:normAutofit/>
          </a:bodyPr>
          <a:lstStyle>
            <a:lvl1pPr marL="457200" marR="0" lvl="0" indent="-411480" algn="l" rtl="0">
              <a:lnSpc>
                <a:spcPct val="90000"/>
              </a:lnSpc>
              <a:spcBef>
                <a:spcPts val="1000"/>
              </a:spcBef>
              <a:spcAft>
                <a:spcPts val="0"/>
              </a:spcAft>
              <a:buClr>
                <a:schemeClr val="accent2"/>
              </a:buClr>
              <a:buSzPts val="2880"/>
              <a:buFont typeface="Arial"/>
              <a:buChar char="•"/>
              <a:defRPr sz="2400" b="0" i="0" u="none" strike="noStrike" cap="none">
                <a:solidFill>
                  <a:srgbClr val="323262"/>
                </a:solidFill>
                <a:latin typeface="Calibri"/>
                <a:ea typeface="Calibri"/>
                <a:cs typeface="Calibri"/>
                <a:sym typeface="Calibri"/>
              </a:defRPr>
            </a:lvl1pPr>
            <a:lvl2pPr marL="914400" marR="0" lvl="1" indent="-411480" algn="l" rtl="0">
              <a:lnSpc>
                <a:spcPct val="90000"/>
              </a:lnSpc>
              <a:spcBef>
                <a:spcPts val="1000"/>
              </a:spcBef>
              <a:spcAft>
                <a:spcPts val="0"/>
              </a:spcAft>
              <a:buClr>
                <a:schemeClr val="accent2"/>
              </a:buClr>
              <a:buSzPts val="2880"/>
              <a:buFont typeface="Arial"/>
              <a:buChar char="•"/>
              <a:defRPr sz="2400" b="0" i="0" u="none" strike="noStrike" cap="none">
                <a:solidFill>
                  <a:srgbClr val="323262"/>
                </a:solidFill>
                <a:latin typeface="Calibri"/>
                <a:ea typeface="Calibri"/>
                <a:cs typeface="Calibri"/>
                <a:sym typeface="Calibri"/>
              </a:defRPr>
            </a:lvl2pPr>
            <a:lvl3pPr marL="1371600" marR="0" lvl="2" indent="-411480" algn="l" rtl="0">
              <a:lnSpc>
                <a:spcPct val="90000"/>
              </a:lnSpc>
              <a:spcBef>
                <a:spcPts val="1000"/>
              </a:spcBef>
              <a:spcAft>
                <a:spcPts val="0"/>
              </a:spcAft>
              <a:buClr>
                <a:schemeClr val="accent2"/>
              </a:buClr>
              <a:buSzPts val="2880"/>
              <a:buFont typeface="Arial"/>
              <a:buChar char="•"/>
              <a:defRPr sz="2400" b="0" i="0" u="none" strike="noStrike" cap="none">
                <a:solidFill>
                  <a:srgbClr val="323262"/>
                </a:solidFill>
                <a:latin typeface="Calibri"/>
                <a:ea typeface="Calibri"/>
                <a:cs typeface="Calibri"/>
                <a:sym typeface="Calibri"/>
              </a:defRPr>
            </a:lvl3pPr>
            <a:lvl4pPr marL="1828800" marR="0" lvl="3" indent="-411480" algn="l" rtl="0">
              <a:lnSpc>
                <a:spcPct val="90000"/>
              </a:lnSpc>
              <a:spcBef>
                <a:spcPts val="1000"/>
              </a:spcBef>
              <a:spcAft>
                <a:spcPts val="0"/>
              </a:spcAft>
              <a:buClr>
                <a:schemeClr val="accent2"/>
              </a:buClr>
              <a:buSzPts val="2880"/>
              <a:buFont typeface="Arial"/>
              <a:buChar char="•"/>
              <a:defRPr sz="2400" b="0" i="0" u="none" strike="noStrike" cap="none">
                <a:solidFill>
                  <a:srgbClr val="323262"/>
                </a:solidFill>
                <a:latin typeface="Calibri"/>
                <a:ea typeface="Calibri"/>
                <a:cs typeface="Calibri"/>
                <a:sym typeface="Calibri"/>
              </a:defRPr>
            </a:lvl4pPr>
            <a:lvl5pPr marL="2286000" marR="0" lvl="4" indent="-411479" algn="l" rtl="0">
              <a:lnSpc>
                <a:spcPct val="90000"/>
              </a:lnSpc>
              <a:spcBef>
                <a:spcPts val="1000"/>
              </a:spcBef>
              <a:spcAft>
                <a:spcPts val="0"/>
              </a:spcAft>
              <a:buClr>
                <a:schemeClr val="accent2"/>
              </a:buClr>
              <a:buSzPts val="2880"/>
              <a:buFont typeface="Arial"/>
              <a:buChar char="•"/>
              <a:defRPr sz="2400" b="0" i="0" u="none" strike="noStrike" cap="none">
                <a:solidFill>
                  <a:srgbClr val="323262"/>
                </a:solidFill>
                <a:latin typeface="Calibri"/>
                <a:ea typeface="Calibri"/>
                <a:cs typeface="Calibri"/>
                <a:sym typeface="Calibri"/>
              </a:defRPr>
            </a:lvl5pPr>
            <a:lvl6pPr marL="2743200" marR="0" lvl="5" indent="-381000" algn="l" rtl="0">
              <a:lnSpc>
                <a:spcPct val="90000"/>
              </a:lnSpc>
              <a:spcBef>
                <a:spcPts val="1000"/>
              </a:spcBef>
              <a:spcAft>
                <a:spcPts val="0"/>
              </a:spcAft>
              <a:buClr>
                <a:schemeClr val="accent2"/>
              </a:buClr>
              <a:buSzPts val="2400"/>
              <a:buFont typeface="Arial"/>
              <a:buChar char="•"/>
              <a:defRPr sz="2400" b="0" i="0" u="none" strike="noStrike" cap="none">
                <a:solidFill>
                  <a:srgbClr val="323262"/>
                </a:solidFill>
                <a:latin typeface="Calibri"/>
                <a:ea typeface="Calibri"/>
                <a:cs typeface="Calibri"/>
                <a:sym typeface="Calibri"/>
              </a:defRPr>
            </a:lvl6pPr>
            <a:lvl7pPr marL="3200400" marR="0" lvl="6" indent="-381000" algn="l" rtl="0">
              <a:lnSpc>
                <a:spcPct val="90000"/>
              </a:lnSpc>
              <a:spcBef>
                <a:spcPts val="1000"/>
              </a:spcBef>
              <a:spcAft>
                <a:spcPts val="0"/>
              </a:spcAft>
              <a:buClr>
                <a:schemeClr val="accent2"/>
              </a:buClr>
              <a:buSzPts val="2400"/>
              <a:buFont typeface="Arial"/>
              <a:buChar char="•"/>
              <a:defRPr sz="2400" b="0" i="0" u="none" strike="noStrike" cap="none">
                <a:solidFill>
                  <a:srgbClr val="323262"/>
                </a:solidFill>
                <a:latin typeface="Calibri"/>
                <a:ea typeface="Calibri"/>
                <a:cs typeface="Calibri"/>
                <a:sym typeface="Calibri"/>
              </a:defRPr>
            </a:lvl7pPr>
            <a:lvl8pPr marL="3657600" marR="0" lvl="7" indent="-381000" algn="l" rtl="0">
              <a:lnSpc>
                <a:spcPct val="90000"/>
              </a:lnSpc>
              <a:spcBef>
                <a:spcPts val="1000"/>
              </a:spcBef>
              <a:spcAft>
                <a:spcPts val="0"/>
              </a:spcAft>
              <a:buClr>
                <a:schemeClr val="accent2"/>
              </a:buClr>
              <a:buSzPts val="2400"/>
              <a:buFont typeface="Arial"/>
              <a:buChar char="•"/>
              <a:defRPr sz="2400" b="0" i="0" u="none" strike="noStrike" cap="none">
                <a:solidFill>
                  <a:srgbClr val="323262"/>
                </a:solidFill>
                <a:latin typeface="Calibri"/>
                <a:ea typeface="Calibri"/>
                <a:cs typeface="Calibri"/>
                <a:sym typeface="Calibri"/>
              </a:defRPr>
            </a:lvl8pPr>
            <a:lvl9pPr marL="4114800" marR="0" lvl="8" indent="-381000" algn="l" rtl="0">
              <a:lnSpc>
                <a:spcPct val="90000"/>
              </a:lnSpc>
              <a:spcBef>
                <a:spcPts val="1000"/>
              </a:spcBef>
              <a:spcAft>
                <a:spcPts val="0"/>
              </a:spcAft>
              <a:buClr>
                <a:schemeClr val="accent2"/>
              </a:buClr>
              <a:buSzPts val="2400"/>
              <a:buFont typeface="Arial"/>
              <a:buChar char="•"/>
              <a:defRPr sz="2400" b="0" i="0" u="none" strike="noStrike" cap="none">
                <a:solidFill>
                  <a:srgbClr val="323262"/>
                </a:solidFill>
                <a:latin typeface="Calibri"/>
                <a:ea typeface="Calibri"/>
                <a:cs typeface="Calibri"/>
                <a:sym typeface="Calibri"/>
              </a:defRPr>
            </a:lvl9pPr>
          </a:lstStyle>
          <a:p>
            <a:endParaRPr/>
          </a:p>
        </p:txBody>
      </p:sp>
      <p:sp>
        <p:nvSpPr>
          <p:cNvPr id="31" name="Google Shape;31;p6"/>
          <p:cNvSpPr txBox="1">
            <a:spLocks noGrp="1"/>
          </p:cNvSpPr>
          <p:nvPr>
            <p:ph type="sldNum" idx="12"/>
          </p:nvPr>
        </p:nvSpPr>
        <p:spPr>
          <a:xfrm>
            <a:off x="8737600" y="6172200"/>
            <a:ext cx="2844800" cy="368301"/>
          </a:xfrm>
          <a:prstGeom prst="rect">
            <a:avLst/>
          </a:prstGeom>
          <a:noFill/>
          <a:ln>
            <a:noFill/>
          </a:ln>
        </p:spPr>
        <p:txBody>
          <a:bodyPr spcFirstLastPara="1" wrap="square" lIns="45700" tIns="45700" rIns="45700" bIns="45700" anchor="ctr" anchorCtr="0">
            <a:spAutoFit/>
          </a:bodyPr>
          <a:lstStyle>
            <a:lvl1pPr marL="0" marR="0" lvl="0" indent="0" algn="l" rtl="0">
              <a:lnSpc>
                <a:spcPct val="100000"/>
              </a:lnSpc>
              <a:spcBef>
                <a:spcPts val="0"/>
              </a:spcBef>
              <a:spcAft>
                <a:spcPts val="0"/>
              </a:spcAft>
              <a:buClr>
                <a:srgbClr val="002060"/>
              </a:buClr>
              <a:buSzPts val="1400"/>
              <a:buFont typeface="Calibri"/>
              <a:buNone/>
              <a:defRPr sz="1400" b="0" i="0" u="none" strike="noStrike" cap="none">
                <a:solidFill>
                  <a:srgbClr val="002060"/>
                </a:solidFill>
                <a:latin typeface="Calibri"/>
                <a:ea typeface="Calibri"/>
                <a:cs typeface="Calibri"/>
                <a:sym typeface="Calibri"/>
              </a:defRPr>
            </a:lvl1pPr>
            <a:lvl2pPr marL="0" marR="0" lvl="1" indent="0" algn="l" rtl="0">
              <a:lnSpc>
                <a:spcPct val="100000"/>
              </a:lnSpc>
              <a:spcBef>
                <a:spcPts val="0"/>
              </a:spcBef>
              <a:spcAft>
                <a:spcPts val="0"/>
              </a:spcAft>
              <a:buClr>
                <a:srgbClr val="002060"/>
              </a:buClr>
              <a:buSzPts val="1400"/>
              <a:buFont typeface="Calibri"/>
              <a:buNone/>
              <a:defRPr sz="1400" b="0" i="0" u="none" strike="noStrike" cap="none">
                <a:solidFill>
                  <a:srgbClr val="002060"/>
                </a:solidFill>
                <a:latin typeface="Calibri"/>
                <a:ea typeface="Calibri"/>
                <a:cs typeface="Calibri"/>
                <a:sym typeface="Calibri"/>
              </a:defRPr>
            </a:lvl2pPr>
            <a:lvl3pPr marL="0" marR="0" lvl="2" indent="0" algn="l" rtl="0">
              <a:lnSpc>
                <a:spcPct val="100000"/>
              </a:lnSpc>
              <a:spcBef>
                <a:spcPts val="0"/>
              </a:spcBef>
              <a:spcAft>
                <a:spcPts val="0"/>
              </a:spcAft>
              <a:buClr>
                <a:srgbClr val="002060"/>
              </a:buClr>
              <a:buSzPts val="1400"/>
              <a:buFont typeface="Calibri"/>
              <a:buNone/>
              <a:defRPr sz="1400" b="0" i="0" u="none" strike="noStrike" cap="none">
                <a:solidFill>
                  <a:srgbClr val="002060"/>
                </a:solidFill>
                <a:latin typeface="Calibri"/>
                <a:ea typeface="Calibri"/>
                <a:cs typeface="Calibri"/>
                <a:sym typeface="Calibri"/>
              </a:defRPr>
            </a:lvl3pPr>
            <a:lvl4pPr marL="0" marR="0" lvl="3" indent="0" algn="l" rtl="0">
              <a:lnSpc>
                <a:spcPct val="100000"/>
              </a:lnSpc>
              <a:spcBef>
                <a:spcPts val="0"/>
              </a:spcBef>
              <a:spcAft>
                <a:spcPts val="0"/>
              </a:spcAft>
              <a:buClr>
                <a:srgbClr val="002060"/>
              </a:buClr>
              <a:buSzPts val="1400"/>
              <a:buFont typeface="Calibri"/>
              <a:buNone/>
              <a:defRPr sz="1400" b="0" i="0" u="none" strike="noStrike" cap="none">
                <a:solidFill>
                  <a:srgbClr val="002060"/>
                </a:solidFill>
                <a:latin typeface="Calibri"/>
                <a:ea typeface="Calibri"/>
                <a:cs typeface="Calibri"/>
                <a:sym typeface="Calibri"/>
              </a:defRPr>
            </a:lvl4pPr>
            <a:lvl5pPr marL="0" marR="0" lvl="4" indent="0" algn="l" rtl="0">
              <a:lnSpc>
                <a:spcPct val="100000"/>
              </a:lnSpc>
              <a:spcBef>
                <a:spcPts val="0"/>
              </a:spcBef>
              <a:spcAft>
                <a:spcPts val="0"/>
              </a:spcAft>
              <a:buClr>
                <a:srgbClr val="002060"/>
              </a:buClr>
              <a:buSzPts val="1400"/>
              <a:buFont typeface="Calibri"/>
              <a:buNone/>
              <a:defRPr sz="1400" b="0" i="0" u="none" strike="noStrike" cap="none">
                <a:solidFill>
                  <a:srgbClr val="002060"/>
                </a:solidFill>
                <a:latin typeface="Calibri"/>
                <a:ea typeface="Calibri"/>
                <a:cs typeface="Calibri"/>
                <a:sym typeface="Calibri"/>
              </a:defRPr>
            </a:lvl5pPr>
            <a:lvl6pPr marL="0" marR="0" lvl="5" indent="0" algn="l" rtl="0">
              <a:lnSpc>
                <a:spcPct val="100000"/>
              </a:lnSpc>
              <a:spcBef>
                <a:spcPts val="0"/>
              </a:spcBef>
              <a:spcAft>
                <a:spcPts val="0"/>
              </a:spcAft>
              <a:buClr>
                <a:srgbClr val="002060"/>
              </a:buClr>
              <a:buSzPts val="1400"/>
              <a:buFont typeface="Calibri"/>
              <a:buNone/>
              <a:defRPr sz="1400" b="0" i="0" u="none" strike="noStrike" cap="none">
                <a:solidFill>
                  <a:srgbClr val="002060"/>
                </a:solidFill>
                <a:latin typeface="Calibri"/>
                <a:ea typeface="Calibri"/>
                <a:cs typeface="Calibri"/>
                <a:sym typeface="Calibri"/>
              </a:defRPr>
            </a:lvl6pPr>
            <a:lvl7pPr marL="0" marR="0" lvl="6" indent="0" algn="l" rtl="0">
              <a:lnSpc>
                <a:spcPct val="100000"/>
              </a:lnSpc>
              <a:spcBef>
                <a:spcPts val="0"/>
              </a:spcBef>
              <a:spcAft>
                <a:spcPts val="0"/>
              </a:spcAft>
              <a:buClr>
                <a:srgbClr val="002060"/>
              </a:buClr>
              <a:buSzPts val="1400"/>
              <a:buFont typeface="Calibri"/>
              <a:buNone/>
              <a:defRPr sz="1400" b="0" i="0" u="none" strike="noStrike" cap="none">
                <a:solidFill>
                  <a:srgbClr val="002060"/>
                </a:solidFill>
                <a:latin typeface="Calibri"/>
                <a:ea typeface="Calibri"/>
                <a:cs typeface="Calibri"/>
                <a:sym typeface="Calibri"/>
              </a:defRPr>
            </a:lvl7pPr>
            <a:lvl8pPr marL="0" marR="0" lvl="7" indent="0" algn="l" rtl="0">
              <a:lnSpc>
                <a:spcPct val="100000"/>
              </a:lnSpc>
              <a:spcBef>
                <a:spcPts val="0"/>
              </a:spcBef>
              <a:spcAft>
                <a:spcPts val="0"/>
              </a:spcAft>
              <a:buClr>
                <a:srgbClr val="002060"/>
              </a:buClr>
              <a:buSzPts val="1400"/>
              <a:buFont typeface="Calibri"/>
              <a:buNone/>
              <a:defRPr sz="1400" b="0" i="0" u="none" strike="noStrike" cap="none">
                <a:solidFill>
                  <a:srgbClr val="002060"/>
                </a:solidFill>
                <a:latin typeface="Calibri"/>
                <a:ea typeface="Calibri"/>
                <a:cs typeface="Calibri"/>
                <a:sym typeface="Calibri"/>
              </a:defRPr>
            </a:lvl8pPr>
            <a:lvl9pPr marL="0" marR="0" lvl="8" indent="0" algn="l" rtl="0">
              <a:lnSpc>
                <a:spcPct val="100000"/>
              </a:lnSpc>
              <a:spcBef>
                <a:spcPts val="0"/>
              </a:spcBef>
              <a:spcAft>
                <a:spcPts val="0"/>
              </a:spcAft>
              <a:buClr>
                <a:srgbClr val="002060"/>
              </a:buClr>
              <a:buSzPts val="1400"/>
              <a:buFont typeface="Calibri"/>
              <a:buNone/>
              <a:defRPr sz="1400" b="0" i="0" u="none" strike="noStrike" cap="none">
                <a:solidFill>
                  <a:srgbClr val="002060"/>
                </a:solidFill>
                <a:latin typeface="Calibri"/>
                <a:ea typeface="Calibri"/>
                <a:cs typeface="Calibri"/>
                <a:sym typeface="Calibri"/>
              </a:defRPr>
            </a:lvl9pPr>
          </a:lstStyle>
          <a:p>
            <a:pPr hangingPunct="1"/>
            <a:fld id="{00000000-1234-1234-1234-123412341234}" type="slidenum">
              <a:rPr lang="en-US"/>
              <a:pPr hangingPunct="1"/>
              <a:t>‹#›</a:t>
            </a:fld>
            <a:endParaRPr/>
          </a:p>
        </p:txBody>
      </p:sp>
    </p:spTree>
    <p:extLst>
      <p:ext uri="{BB962C8B-B14F-4D97-AF65-F5344CB8AC3E}">
        <p14:creationId xmlns:p14="http://schemas.microsoft.com/office/powerpoint/2010/main" val="908582634"/>
      </p:ext>
    </p:extLst>
  </p:cSld>
  <p:clrMap bg1="lt1" tx1="dk1" bg2="dk2" tx2="lt2" accent1="accent1" accent2="accent2" accent3="accent3" accent4="accent4" accent5="accent5" accent6="accent6" hlink="hlink" folHlink="folHlink"/>
  <p:sldLayoutIdLst>
    <p:sldLayoutId id="2147483661" r:id="rId1"/>
    <p:sldLayoutId id="2147483662"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www.beep.ird.fr/" TargetMode="External"/><Relationship Id="rId2" Type="http://schemas.openxmlformats.org/officeDocument/2006/relationships/hyperlink" Target="http://bibliovirtuelle.u-naziboni.bf/biblio" TargetMode="External"/><Relationship Id="rId1" Type="http://schemas.openxmlformats.org/officeDocument/2006/relationships/slideLayout" Target="../slideLayouts/slideLayout5.xml"/><Relationship Id="rId4" Type="http://schemas.openxmlformats.org/officeDocument/2006/relationships/hyperlink" Target="http://www.univ-bobo.bf/"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savoirs.cames.online/jspui"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hyperlink" Target="https://bneuf.auf.org/"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hyperlink" Target="mailto:dibounje.sp@ohada.org"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54.png"/><Relationship Id="rId4"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56.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hyperlink" Target="mailto:libsense@ren.africa" TargetMode="Externa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hyperlink" Target="mailto:libsense@ren.africa" TargetMode="External"/><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hyperlink" Target="mailto:libsense@ren.africa"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30.xml.rels><?xml version="1.0" encoding="UTF-8" standalone="yes"?>
<Relationships xmlns="http://schemas.openxmlformats.org/package/2006/relationships"><Relationship Id="rId3" Type="http://schemas.openxmlformats.org/officeDocument/2006/relationships/hyperlink" Target="mailto:libsense@ren.africa" TargetMode="External"/><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hyperlink" Target="https://wiki.lyrasis.org/display/DSPACE/Ghanaian+DSpace+User+Group" TargetMode="Externa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hyperlink" Target="mailto:libsense@ren.africa"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8" Type="http://schemas.openxmlformats.org/officeDocument/2006/relationships/hyperlink" Target="https://revues.imist.ma/index.php?journal=ISSM" TargetMode="External"/><Relationship Id="rId13" Type="http://schemas.openxmlformats.org/officeDocument/2006/relationships/hyperlink" Target="https://revues.imist.ma/index.php?journal=AME" TargetMode="External"/><Relationship Id="rId18" Type="http://schemas.openxmlformats.org/officeDocument/2006/relationships/hyperlink" Target="https://revues.imist.ma/index.php?journal=JOMODS" TargetMode="External"/><Relationship Id="rId3" Type="http://schemas.openxmlformats.org/officeDocument/2006/relationships/hyperlink" Target="https://revues.imist.ma/" TargetMode="External"/><Relationship Id="rId7" Type="http://schemas.openxmlformats.org/officeDocument/2006/relationships/hyperlink" Target="https://revues.imist.ma/index.php?journal=IJEMARE" TargetMode="External"/><Relationship Id="rId12" Type="http://schemas.openxmlformats.org/officeDocument/2006/relationships/hyperlink" Target="https://revues.imist.ma/index.php?journal=RIEN" TargetMode="External"/><Relationship Id="rId17" Type="http://schemas.openxmlformats.org/officeDocument/2006/relationships/hyperlink" Target="https://revues.imist.ma/index.php?journal=IJEQ" TargetMode="External"/><Relationship Id="rId2" Type="http://schemas.openxmlformats.org/officeDocument/2006/relationships/notesSlide" Target="../notesSlides/notesSlide27.xml"/><Relationship Id="rId16" Type="http://schemas.openxmlformats.org/officeDocument/2006/relationships/hyperlink" Target="https://revues.imist.ma/index.php?journal=massalek" TargetMode="External"/><Relationship Id="rId1" Type="http://schemas.openxmlformats.org/officeDocument/2006/relationships/slideLayout" Target="../slideLayouts/slideLayout5.xml"/><Relationship Id="rId6" Type="http://schemas.openxmlformats.org/officeDocument/2006/relationships/hyperlink" Target="https://revues.imist.ma/index.php?journal=alitt" TargetMode="External"/><Relationship Id="rId11" Type="http://schemas.openxmlformats.org/officeDocument/2006/relationships/hyperlink" Target="https://revues.imist.ma/index.php?journal=MEE" TargetMode="External"/><Relationship Id="rId5" Type="http://schemas.openxmlformats.org/officeDocument/2006/relationships/hyperlink" Target="https://revues.imist.ma/index.php?journal=JASES" TargetMode="External"/><Relationship Id="rId15" Type="http://schemas.openxmlformats.org/officeDocument/2006/relationships/hyperlink" Target="https://revues.imist.ma/index.php?journal=RMERE" TargetMode="External"/><Relationship Id="rId10" Type="http://schemas.openxmlformats.org/officeDocument/2006/relationships/hyperlink" Target="https://revues.imist.ma/index.php?journal=MJQR" TargetMode="External"/><Relationship Id="rId19" Type="http://schemas.openxmlformats.org/officeDocument/2006/relationships/hyperlink" Target="https://revues.imist.ma/index.php?journal=JOSSOM" TargetMode="External"/><Relationship Id="rId4" Type="http://schemas.openxmlformats.org/officeDocument/2006/relationships/hyperlink" Target="https://revues.imist.ma/index.php?journal=AMJAU" TargetMode="External"/><Relationship Id="rId9" Type="http://schemas.openxmlformats.org/officeDocument/2006/relationships/hyperlink" Target="https://revues.imist.ma/index.php?journal=jasab" TargetMode="External"/><Relationship Id="rId14" Type="http://schemas.openxmlformats.org/officeDocument/2006/relationships/hyperlink" Target="https://revues.imist.ma/index.php?journal=EALAA"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https://toubkal.imist.ma/" TargetMode="External"/><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hyperlink" Target="https://alfihria.imist.ma/" TargetMode="External"/><Relationship Id="rId4" Type="http://schemas.openxmlformats.org/officeDocument/2006/relationships/hyperlink" Target="https://otrohati.imist.ma/" TargetMode="Externa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mailto:libsense@ren.africa" TargetMode="External"/><Relationship Id="rId7" Type="http://schemas.openxmlformats.org/officeDocument/2006/relationships/image" Target="../media/image5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9.jpg"/><Relationship Id="rId5" Type="http://schemas.openxmlformats.org/officeDocument/2006/relationships/image" Target="../media/image48.jpg"/><Relationship Id="rId4" Type="http://schemas.openxmlformats.org/officeDocument/2006/relationships/hyperlink" Target="https://spaces.wacren.net/x/DwBG" TargetMode="External"/></Relationships>
</file>

<file path=ppt/slides/_rels/slide50.xml.rels><?xml version="1.0" encoding="UTF-8" standalone="yes"?>
<Relationships xmlns="http://schemas.openxmlformats.org/package/2006/relationships"><Relationship Id="rId2" Type="http://schemas.openxmlformats.org/officeDocument/2006/relationships/hyperlink" Target="mailto:libsense@ren.africa"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mailto:libsense@ren.africa"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mailto:libsense@ren.africa"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59.jpg"/><Relationship Id="rId5" Type="http://schemas.openxmlformats.org/officeDocument/2006/relationships/image" Target="../media/image58.jpg"/><Relationship Id="rId4" Type="http://schemas.openxmlformats.org/officeDocument/2006/relationships/image" Target="../media/image57.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hyperlink" Target="mailto:libsense@ren.africa" TargetMode="Externa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hyperlink" Target="mailto:libsense@ren.africa" TargetMode="External"/><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mailto:libsense@ren.africa"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mailto:libsense@ren.africa" TargetMode="External"/><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http://sherpa.ac.uk/romeo/index.php"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hyperlink" Target="mailto:libsense@ren.africa" TargetMode="External"/><Relationship Id="rId2" Type="http://schemas.openxmlformats.org/officeDocument/2006/relationships/notesSlide" Target="../notesSlides/notesSlide41.xml"/><Relationship Id="rId1" Type="http://schemas.openxmlformats.org/officeDocument/2006/relationships/slideLayout" Target="../slideLayouts/slideLayout9.xml"/><Relationship Id="rId6" Type="http://schemas.openxmlformats.org/officeDocument/2006/relationships/hyperlink" Target="https://ec.europa.eu/programmes/horizon2020/en/h2020-section/open-science-open-access#Article" TargetMode="External"/><Relationship Id="rId5" Type="http://schemas.openxmlformats.org/officeDocument/2006/relationships/hyperlink" Target="https://www.opengovpartnership.org/wp-content/uploads/2018/11/Tunisia_Action-Plan_2018-2020.pdf" TargetMode="External"/><Relationship Id="rId4" Type="http://schemas.openxmlformats.org/officeDocument/2006/relationships/hyperlink" Target="http://www.pist.tn/help/policies?ln=en" TargetMode="External"/></Relationships>
</file>

<file path=ppt/slides/_rels/slide67.xml.rels><?xml version="1.0" encoding="UTF-8" standalone="yes"?>
<Relationships xmlns="http://schemas.openxmlformats.org/package/2006/relationships"><Relationship Id="rId3" Type="http://schemas.openxmlformats.org/officeDocument/2006/relationships/hyperlink" Target="mailto:libsense@ren.africa" TargetMode="External"/><Relationship Id="rId2" Type="http://schemas.openxmlformats.org/officeDocument/2006/relationships/notesSlide" Target="../notesSlides/notesSlide42.xml"/><Relationship Id="rId1" Type="http://schemas.openxmlformats.org/officeDocument/2006/relationships/slideLayout" Target="../slideLayouts/slideLayout9.xml"/><Relationship Id="rId6" Type="http://schemas.openxmlformats.org/officeDocument/2006/relationships/hyperlink" Target="https://opendatabarometer.org/4thedition/detail-country/?_year=2016&amp;indicator=ODB&amp;detail=TUN" TargetMode="External"/><Relationship Id="rId5" Type="http://schemas.openxmlformats.org/officeDocument/2006/relationships/hyperlink" Target="http://fr.data.gov.tn/" TargetMode="External"/><Relationship Id="rId4" Type="http://schemas.openxmlformats.org/officeDocument/2006/relationships/hyperlink" Target="http://www.pist.tn/collection/Archive%20Ouverte%20Universitaire%20Tunisienne?ln=en" TargetMode="External"/></Relationships>
</file>

<file path=ppt/slides/_rels/slide68.xml.rels><?xml version="1.0" encoding="UTF-8" standalone="yes"?>
<Relationships xmlns="http://schemas.openxmlformats.org/package/2006/relationships"><Relationship Id="rId3" Type="http://schemas.openxmlformats.org/officeDocument/2006/relationships/hyperlink" Target="mailto:libsense@ren.africa" TargetMode="External"/><Relationship Id="rId2" Type="http://schemas.openxmlformats.org/officeDocument/2006/relationships/notesSlide" Target="../notesSlides/notesSlide43.xml"/><Relationship Id="rId1" Type="http://schemas.openxmlformats.org/officeDocument/2006/relationships/slideLayout" Target="../slideLayouts/slideLayout9.xml"/><Relationship Id="rId5" Type="http://schemas.openxmlformats.org/officeDocument/2006/relationships/hyperlink" Target="https://en.unesco.org/news/unesco-mobilizes-122-countries-promote-open-science-and-reinforced-cooperation-face-covid-19" TargetMode="External"/><Relationship Id="rId4" Type="http://schemas.openxmlformats.org/officeDocument/2006/relationships/hyperlink" Target="http://www.cnudst.rnrt.tn/en/produits-et-services/tunisian-scientific-journals-enhancement/"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mailto:libsense@ren.africa"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spaces.wacren.net/x/DgBG"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mailto:libsense@ren.africa"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spaces.wacren.net/x/H4BAAQ"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 Placeholder 4"/>
          <p:cNvSpPr txBox="1"/>
          <p:nvPr/>
        </p:nvSpPr>
        <p:spPr>
          <a:xfrm>
            <a:off x="2459701" y="1680678"/>
            <a:ext cx="7201958" cy="701731"/>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90000"/>
              </a:lnSpc>
              <a:defRPr sz="4000">
                <a:solidFill>
                  <a:srgbClr val="FFFFFF"/>
                </a:solidFill>
              </a:defRPr>
            </a:lvl1pPr>
          </a:lstStyle>
          <a:p>
            <a:r>
              <a:rPr lang="en-GB" sz="4400" b="1" dirty="0" smtClean="0"/>
              <a:t>LIBSENSE @ OR2020</a:t>
            </a:r>
            <a:endParaRPr sz="4400" b="1" dirty="0"/>
          </a:p>
        </p:txBody>
      </p:sp>
      <p:sp>
        <p:nvSpPr>
          <p:cNvPr id="123" name="Rectangle 5"/>
          <p:cNvSpPr txBox="1"/>
          <p:nvPr/>
        </p:nvSpPr>
        <p:spPr>
          <a:xfrm>
            <a:off x="3738267" y="3184712"/>
            <a:ext cx="5031858" cy="461665"/>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400">
                <a:solidFill>
                  <a:srgbClr val="FFFFFF"/>
                </a:solidFill>
              </a:defRPr>
            </a:lvl1pPr>
          </a:lstStyle>
          <a:p>
            <a:r>
              <a:rPr lang="en-GB" dirty="0" smtClean="0"/>
              <a:t>Omo OAIYA</a:t>
            </a:r>
            <a:endParaRPr dirty="0"/>
          </a:p>
        </p:txBody>
      </p:sp>
      <p:sp>
        <p:nvSpPr>
          <p:cNvPr id="124" name="Rectangle 6"/>
          <p:cNvSpPr txBox="1"/>
          <p:nvPr/>
        </p:nvSpPr>
        <p:spPr>
          <a:xfrm>
            <a:off x="2716925" y="3646376"/>
            <a:ext cx="6396099" cy="4154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sz="2100">
                <a:solidFill>
                  <a:srgbClr val="FFFFFF"/>
                </a:solidFill>
              </a:defRPr>
            </a:lvl1pPr>
          </a:lstStyle>
          <a:p>
            <a:r>
              <a:rPr lang="en-GB" dirty="0" smtClean="0"/>
              <a:t>Chief Strategy Officer, WACREN</a:t>
            </a:r>
            <a:endParaRPr dirty="0"/>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 Placeholder 4"/>
          <p:cNvSpPr txBox="1"/>
          <p:nvPr/>
        </p:nvSpPr>
        <p:spPr>
          <a:xfrm>
            <a:off x="2099966" y="1680678"/>
            <a:ext cx="7561693" cy="7017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nSpc>
                <a:spcPct val="90000"/>
              </a:lnSpc>
              <a:defRPr sz="4000">
                <a:solidFill>
                  <a:srgbClr val="FFFFFF"/>
                </a:solidFill>
              </a:defRPr>
            </a:lvl1pPr>
          </a:lstStyle>
          <a:p>
            <a:r>
              <a:rPr lang="en-US" sz="4400" b="1" dirty="0" smtClean="0">
                <a:latin typeface="Calibri"/>
                <a:ea typeface="Calibri"/>
                <a:cs typeface="Calibri"/>
              </a:rPr>
              <a:t>OPEN ACCESS IN BENIN</a:t>
            </a:r>
            <a:endParaRPr lang="en-US" sz="4400" b="1" dirty="0">
              <a:latin typeface="Calibri"/>
              <a:ea typeface="Calibri"/>
              <a:cs typeface="Calibri"/>
            </a:endParaRPr>
          </a:p>
        </p:txBody>
      </p:sp>
      <p:sp>
        <p:nvSpPr>
          <p:cNvPr id="123" name="Rectangle 5"/>
          <p:cNvSpPr txBox="1"/>
          <p:nvPr/>
        </p:nvSpPr>
        <p:spPr>
          <a:xfrm>
            <a:off x="3738267" y="3184712"/>
            <a:ext cx="5031858" cy="461665"/>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400">
                <a:solidFill>
                  <a:srgbClr val="FFFFFF"/>
                </a:solidFill>
              </a:defRPr>
            </a:lvl1pPr>
          </a:lstStyle>
          <a:p>
            <a:r>
              <a:rPr lang="fr-FR" b="1" dirty="0" smtClean="0">
                <a:latin typeface="Calibri"/>
                <a:ea typeface="Calibri"/>
                <a:cs typeface="Calibri"/>
              </a:rPr>
              <a:t>Joseph Sagbohan</a:t>
            </a:r>
            <a:endParaRPr b="1" dirty="0">
              <a:latin typeface="Calibri"/>
              <a:ea typeface="Calibri"/>
              <a:cs typeface="Calibri"/>
            </a:endParaRPr>
          </a:p>
        </p:txBody>
      </p:sp>
      <p:sp>
        <p:nvSpPr>
          <p:cNvPr id="124" name="Rectangle 6"/>
          <p:cNvSpPr txBox="1"/>
          <p:nvPr/>
        </p:nvSpPr>
        <p:spPr>
          <a:xfrm>
            <a:off x="4081167" y="3630658"/>
            <a:ext cx="5031857" cy="41549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100">
                <a:solidFill>
                  <a:srgbClr val="FFFFFF"/>
                </a:solidFill>
              </a:defRPr>
            </a:lvl1pPr>
          </a:lstStyle>
          <a:p>
            <a:r>
              <a:rPr lang="fr-FR" b="1" dirty="0" smtClean="0">
                <a:latin typeface="Calibri"/>
                <a:ea typeface="Calibri"/>
                <a:cs typeface="Calibri"/>
              </a:rPr>
              <a:t>University of Abomey-Calavi</a:t>
            </a:r>
            <a:endParaRPr b="1" dirty="0">
              <a:latin typeface="Calibri"/>
              <a:ea typeface="Calibri"/>
              <a:cs typeface="Calibri"/>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11</a:t>
            </a:fld>
            <a:endParaRPr>
              <a:latin typeface="Calibri"/>
              <a:ea typeface="Calibri"/>
              <a:cs typeface="Calibri"/>
            </a:endParaRPr>
          </a:p>
        </p:txBody>
      </p:sp>
      <p:sp>
        <p:nvSpPr>
          <p:cNvPr id="128" name="Content Placeholder 6"/>
          <p:cNvSpPr txBox="1">
            <a:spLocks noGrp="1"/>
          </p:cNvSpPr>
          <p:nvPr>
            <p:ph type="body" idx="4294967295"/>
          </p:nvPr>
        </p:nvSpPr>
        <p:spPr>
          <a:xfrm>
            <a:off x="253388" y="1393787"/>
            <a:ext cx="11105002" cy="4799195"/>
          </a:xfrm>
          <a:prstGeom prst="rect">
            <a:avLst/>
          </a:prstGeom>
        </p:spPr>
        <p:txBody>
          <a:bodyPr>
            <a:normAutofit fontScale="25000" lnSpcReduction="20000"/>
          </a:bodyPr>
          <a:lstStyle/>
          <a:p>
            <a:pPr>
              <a:buFont typeface="Wingdings" panose="05000000000000000000" pitchFamily="2" charset="2"/>
              <a:buChar char="q"/>
              <a:defRPr>
                <a:solidFill>
                  <a:srgbClr val="343163"/>
                </a:solidFill>
              </a:defRPr>
            </a:pPr>
            <a:r>
              <a:rPr lang="en-US" sz="8000" dirty="0" smtClean="0"/>
              <a:t> </a:t>
            </a:r>
            <a:r>
              <a:rPr lang="en-US" sz="9600" b="1" dirty="0" smtClean="0">
                <a:ea typeface="Verdana" panose="020B0604030504040204" pitchFamily="34" charset="0"/>
              </a:rPr>
              <a:t>INITIATIVE AT NATIONAL LEVEL</a:t>
            </a:r>
          </a:p>
          <a:p>
            <a:pPr lvl="1">
              <a:buFont typeface="Wingdings" panose="05000000000000000000" pitchFamily="2" charset="2"/>
              <a:buChar char="§"/>
              <a:defRPr>
                <a:solidFill>
                  <a:srgbClr val="343163"/>
                </a:solidFill>
              </a:defRPr>
            </a:pPr>
            <a:r>
              <a:rPr lang="en-US" sz="9600" b="1" dirty="0" smtClean="0">
                <a:ea typeface="Verdana" panose="020B0604030504040204" pitchFamily="34" charset="0"/>
              </a:rPr>
              <a:t> </a:t>
            </a:r>
            <a:r>
              <a:rPr lang="en-US" sz="9600" b="1" dirty="0">
                <a:ea typeface="Verdana" panose="020B0604030504040204" pitchFamily="34" charset="0"/>
              </a:rPr>
              <a:t>	</a:t>
            </a:r>
            <a:r>
              <a:rPr lang="en-US" sz="9600" b="1" dirty="0" smtClean="0">
                <a:ea typeface="Verdana" panose="020B0604030504040204" pitchFamily="34" charset="0"/>
              </a:rPr>
              <a:t>Initiatives to be mentioned at national </a:t>
            </a:r>
            <a:r>
              <a:rPr lang="en-US" sz="9600" b="1" dirty="0">
                <a:ea typeface="Verdana" panose="020B0604030504040204" pitchFamily="34" charset="0"/>
              </a:rPr>
              <a:t>level </a:t>
            </a:r>
            <a:r>
              <a:rPr lang="en-US" sz="9600" b="1" dirty="0" smtClean="0">
                <a:ea typeface="Verdana" panose="020B0604030504040204" pitchFamily="34" charset="0"/>
              </a:rPr>
              <a:t>are:</a:t>
            </a:r>
          </a:p>
          <a:p>
            <a:pPr lvl="2">
              <a:buFont typeface="Courier New" panose="02070309020205020404" pitchFamily="49" charset="0"/>
              <a:buChar char="o"/>
              <a:defRPr>
                <a:solidFill>
                  <a:srgbClr val="343163"/>
                </a:solidFill>
              </a:defRPr>
            </a:pPr>
            <a:r>
              <a:rPr lang="en-US" sz="9600" dirty="0" smtClean="0">
                <a:ea typeface="Verdana" panose="020B0604030504040204" pitchFamily="34" charset="0"/>
              </a:rPr>
              <a:t>Creation </a:t>
            </a:r>
            <a:r>
              <a:rPr lang="en-US" sz="9600" dirty="0">
                <a:ea typeface="Verdana" panose="020B0604030504040204" pitchFamily="34" charset="0"/>
              </a:rPr>
              <a:t>of a data center that will allow secure access to services and data from the administration and businesses (public and private sector</a:t>
            </a:r>
            <a:r>
              <a:rPr lang="en-US" sz="9600" dirty="0" smtClean="0">
                <a:ea typeface="Verdana" panose="020B0604030504040204" pitchFamily="34" charset="0"/>
              </a:rPr>
              <a:t>);</a:t>
            </a:r>
          </a:p>
          <a:p>
            <a:pPr lvl="2">
              <a:buFont typeface="Courier New" panose="02070309020205020404" pitchFamily="49" charset="0"/>
              <a:buChar char="o"/>
              <a:defRPr>
                <a:solidFill>
                  <a:srgbClr val="343163"/>
                </a:solidFill>
              </a:defRPr>
            </a:pPr>
            <a:r>
              <a:rPr lang="en-US" sz="9600" dirty="0" smtClean="0">
                <a:ea typeface="Verdana" panose="020B0604030504040204" pitchFamily="34" charset="0"/>
              </a:rPr>
              <a:t>Data </a:t>
            </a:r>
            <a:r>
              <a:rPr lang="en-US" sz="9600" dirty="0">
                <a:ea typeface="Verdana" panose="020B0604030504040204" pitchFamily="34" charset="0"/>
              </a:rPr>
              <a:t>portal to provide </a:t>
            </a:r>
            <a:r>
              <a:rPr lang="en-US" sz="9600" dirty="0" smtClean="0">
                <a:ea typeface="Verdana" panose="020B0604030504040204" pitchFamily="34" charset="0"/>
              </a:rPr>
              <a:t>information for </a:t>
            </a:r>
            <a:r>
              <a:rPr lang="en-US" sz="9600" b="1" dirty="0" smtClean="0">
                <a:ea typeface="Verdana" panose="020B0604030504040204" pitchFamily="34" charset="0"/>
              </a:rPr>
              <a:t>sustainable development goals</a:t>
            </a:r>
            <a:r>
              <a:rPr lang="en-US" sz="9600" dirty="0" smtClean="0">
                <a:ea typeface="Verdana" panose="020B0604030504040204" pitchFamily="34" charset="0"/>
              </a:rPr>
              <a:t> ;</a:t>
            </a:r>
          </a:p>
          <a:p>
            <a:pPr lvl="1">
              <a:buFont typeface="Wingdings" panose="05000000000000000000" pitchFamily="2" charset="2"/>
              <a:buChar char="§"/>
              <a:defRPr>
                <a:solidFill>
                  <a:srgbClr val="343163"/>
                </a:solidFill>
              </a:defRPr>
            </a:pPr>
            <a:r>
              <a:rPr lang="en-US" sz="9600" b="1" dirty="0" smtClean="0">
                <a:ea typeface="Verdana" panose="020B0604030504040204" pitchFamily="34" charset="0"/>
              </a:rPr>
              <a:t> Consequently, </a:t>
            </a:r>
            <a:r>
              <a:rPr lang="en-US" sz="9600" dirty="0" smtClean="0">
                <a:ea typeface="Verdana" panose="020B0604030504040204" pitchFamily="34" charset="0"/>
              </a:rPr>
              <a:t>there is no initiative of Open Access as far as scientific information is concerned specifically at national level</a:t>
            </a:r>
          </a:p>
          <a:p>
            <a:pPr>
              <a:buFont typeface="Wingdings" panose="05000000000000000000" pitchFamily="2" charset="2"/>
              <a:buChar char="q"/>
              <a:defRPr>
                <a:solidFill>
                  <a:srgbClr val="343163"/>
                </a:solidFill>
              </a:defRPr>
            </a:pPr>
            <a:r>
              <a:rPr lang="en-US" sz="9600" b="1" dirty="0" smtClean="0">
                <a:ea typeface="Verdana" panose="020B0604030504040204" pitchFamily="34" charset="0"/>
              </a:rPr>
              <a:t> INITIATIVES AT INSTITUTIONAL LEVEL</a:t>
            </a:r>
          </a:p>
          <a:p>
            <a:pPr lvl="1">
              <a:buFont typeface="Wingdings" panose="05000000000000000000" pitchFamily="2" charset="2"/>
              <a:buChar char="§"/>
              <a:defRPr>
                <a:solidFill>
                  <a:srgbClr val="343163"/>
                </a:solidFill>
              </a:defRPr>
            </a:pPr>
            <a:r>
              <a:rPr lang="en-US" sz="9600" b="1" dirty="0">
                <a:ea typeface="Verdana" panose="020B0604030504040204" pitchFamily="34" charset="0"/>
              </a:rPr>
              <a:t>awareness sessions were organized </a:t>
            </a:r>
            <a:r>
              <a:rPr lang="en-US" sz="9600" dirty="0">
                <a:ea typeface="Verdana" panose="020B0604030504040204" pitchFamily="34" charset="0"/>
              </a:rPr>
              <a:t>to explain to the public the importance and the advantages of </a:t>
            </a:r>
            <a:r>
              <a:rPr lang="en-US" sz="9600" dirty="0" smtClean="0">
                <a:ea typeface="Verdana" panose="020B0604030504040204" pitchFamily="34" charset="0"/>
              </a:rPr>
              <a:t>OA </a:t>
            </a:r>
            <a:r>
              <a:rPr lang="en-US" sz="9600" dirty="0">
                <a:ea typeface="Verdana" panose="020B0604030504040204" pitchFamily="34" charset="0"/>
              </a:rPr>
              <a:t>and </a:t>
            </a:r>
            <a:r>
              <a:rPr lang="en-US" sz="9600" dirty="0" smtClean="0">
                <a:ea typeface="Verdana" panose="020B0604030504040204" pitchFamily="34" charset="0"/>
              </a:rPr>
              <a:t>OS ;</a:t>
            </a:r>
          </a:p>
          <a:p>
            <a:pPr lvl="1" algn="just">
              <a:buFont typeface="Wingdings" panose="05000000000000000000" pitchFamily="2" charset="2"/>
              <a:buChar char="§"/>
              <a:defRPr>
                <a:solidFill>
                  <a:srgbClr val="343163"/>
                </a:solidFill>
              </a:defRPr>
            </a:pPr>
            <a:r>
              <a:rPr lang="en-US" sz="9600" b="1" dirty="0" smtClean="0">
                <a:ea typeface="Verdana" panose="020B0604030504040204" pitchFamily="34" charset="0"/>
              </a:rPr>
              <a:t> At University of Abomey Calavi (UAC) </a:t>
            </a:r>
            <a:r>
              <a:rPr lang="en-US" sz="9600" dirty="0" smtClean="0">
                <a:ea typeface="Verdana" panose="020B0604030504040204" pitchFamily="34" charset="0"/>
              </a:rPr>
              <a:t>some actions have been taken such as repositories and open archives initiative adhesion ;</a:t>
            </a:r>
          </a:p>
          <a:p>
            <a:pPr lvl="1" algn="just">
              <a:buFont typeface="Wingdings" panose="05000000000000000000" pitchFamily="2" charset="2"/>
              <a:buChar char="§"/>
              <a:defRPr>
                <a:solidFill>
                  <a:srgbClr val="343163"/>
                </a:solidFill>
              </a:defRPr>
            </a:pPr>
            <a:r>
              <a:rPr lang="en-US" sz="9600" b="1" dirty="0" smtClean="0">
                <a:ea typeface="Verdana" panose="020B0604030504040204" pitchFamily="34" charset="0"/>
              </a:rPr>
              <a:t>At university of Parakou, </a:t>
            </a:r>
            <a:r>
              <a:rPr lang="en-US" sz="9600" dirty="0" smtClean="0">
                <a:ea typeface="Verdana" panose="020B0604030504040204" pitchFamily="34" charset="0"/>
              </a:rPr>
              <a:t>in the north of Benin, some projects have been taken to implement a repository end other data bases to give free access to dissertations, thesis  and others electronic publications.</a:t>
            </a:r>
          </a:p>
          <a:p>
            <a:pPr lvl="2">
              <a:buFont typeface="Wingdings" panose="05000000000000000000" pitchFamily="2" charset="2"/>
              <a:buChar char="§"/>
              <a:defRPr>
                <a:solidFill>
                  <a:srgbClr val="343163"/>
                </a:solidFill>
              </a:defRPr>
            </a:pPr>
            <a:endParaRPr lang="en-US" sz="8000" b="1" dirty="0" smtClean="0">
              <a:latin typeface="Verdana" panose="020B0604030504040204" pitchFamily="34" charset="0"/>
              <a:ea typeface="Verdana" panose="020B0604030504040204" pitchFamily="34" charset="0"/>
            </a:endParaRPr>
          </a:p>
          <a:p>
            <a:pPr lvl="1">
              <a:buFont typeface="Wingdings" panose="05000000000000000000" pitchFamily="2" charset="2"/>
              <a:buChar char="q"/>
              <a:defRPr>
                <a:solidFill>
                  <a:srgbClr val="343163"/>
                </a:solidFill>
              </a:defRPr>
            </a:pPr>
            <a:endParaRPr lang="en-US" dirty="0" smtClean="0"/>
          </a:p>
          <a:p>
            <a:pPr lvl="1">
              <a:buFont typeface="Wingdings" panose="05000000000000000000" pitchFamily="2" charset="2"/>
              <a:buChar char="q"/>
              <a:defRPr>
                <a:solidFill>
                  <a:srgbClr val="343163"/>
                </a:solidFill>
              </a:defRPr>
            </a:pPr>
            <a:endParaRPr lang="en-US" dirty="0" smtClean="0"/>
          </a:p>
          <a:p>
            <a:pPr>
              <a:buFont typeface="Wingdings" panose="05000000000000000000" pitchFamily="2" charset="2"/>
              <a:buChar char="q"/>
              <a:defRPr>
                <a:solidFill>
                  <a:srgbClr val="343163"/>
                </a:solidFill>
              </a:defRPr>
            </a:pPr>
            <a:endParaRPr lang="en-US" dirty="0" smtClean="0"/>
          </a:p>
          <a:p>
            <a:pPr marL="457200" lvl="1" indent="0">
              <a:buNone/>
              <a:defRPr>
                <a:solidFill>
                  <a:srgbClr val="343163"/>
                </a:solidFill>
              </a:defRPr>
            </a:pPr>
            <a:endParaRPr lang="en-US" dirty="0"/>
          </a:p>
          <a:p>
            <a:pPr marL="0" indent="0">
              <a:buNone/>
              <a:defRPr>
                <a:solidFill>
                  <a:srgbClr val="343163"/>
                </a:solidFill>
              </a:defRPr>
            </a:pPr>
            <a:r>
              <a:rPr lang="en-US" dirty="0" smtClean="0"/>
              <a:t>  </a:t>
            </a:r>
            <a:endParaRPr dirty="0"/>
          </a:p>
        </p:txBody>
      </p:sp>
    </p:spTree>
    <p:extLst>
      <p:ext uri="{BB962C8B-B14F-4D97-AF65-F5344CB8AC3E}">
        <p14:creationId xmlns:p14="http://schemas.microsoft.com/office/powerpoint/2010/main" val="3551608014"/>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12</a:t>
            </a:fld>
            <a:endParaRPr>
              <a:latin typeface="Calibri"/>
              <a:ea typeface="Calibri"/>
              <a:cs typeface="Calibri"/>
            </a:endParaRPr>
          </a:p>
        </p:txBody>
      </p:sp>
      <p:sp>
        <p:nvSpPr>
          <p:cNvPr id="128" name="Content Placeholder 6"/>
          <p:cNvSpPr txBox="1">
            <a:spLocks noGrp="1"/>
          </p:cNvSpPr>
          <p:nvPr>
            <p:ph type="body" idx="4294967295"/>
          </p:nvPr>
        </p:nvSpPr>
        <p:spPr>
          <a:xfrm>
            <a:off x="444499" y="1391422"/>
            <a:ext cx="11046093" cy="4855142"/>
          </a:xfrm>
          <a:prstGeom prst="rect">
            <a:avLst/>
          </a:prstGeom>
        </p:spPr>
        <p:txBody>
          <a:bodyPr>
            <a:normAutofit fontScale="25000" lnSpcReduction="20000"/>
          </a:bodyPr>
          <a:lstStyle/>
          <a:p>
            <a:pPr algn="just">
              <a:buFont typeface="Wingdings" panose="05000000000000000000" pitchFamily="2" charset="2"/>
              <a:buChar char="q"/>
              <a:defRPr>
                <a:solidFill>
                  <a:srgbClr val="343163"/>
                </a:solidFill>
              </a:defRPr>
            </a:pPr>
            <a:r>
              <a:rPr lang="en-US" sz="7200" b="1" dirty="0" smtClean="0">
                <a:latin typeface="Verdana" panose="020B0604030504040204" pitchFamily="34" charset="0"/>
                <a:ea typeface="Verdana" panose="020B0604030504040204" pitchFamily="34" charset="0"/>
              </a:rPr>
              <a:t> </a:t>
            </a:r>
            <a:r>
              <a:rPr lang="en-US" sz="8800" b="1" dirty="0" smtClean="0">
                <a:ea typeface="Verdana" panose="020B0604030504040204" pitchFamily="34" charset="0"/>
              </a:rPr>
              <a:t>From 2019-2020, University of Abomey Calavi has : </a:t>
            </a:r>
          </a:p>
          <a:p>
            <a:pPr lvl="1" algn="just">
              <a:buFont typeface="Wingdings" panose="05000000000000000000" pitchFamily="2" charset="2"/>
              <a:buChar char="q"/>
              <a:defRPr>
                <a:solidFill>
                  <a:srgbClr val="343163"/>
                </a:solidFill>
              </a:defRPr>
            </a:pPr>
            <a:r>
              <a:rPr lang="en-US" sz="8800" b="1" dirty="0" smtClean="0">
                <a:ea typeface="Verdana" panose="020B0604030504040204" pitchFamily="34" charset="0"/>
              </a:rPr>
              <a:t>Created </a:t>
            </a:r>
            <a:r>
              <a:rPr lang="en-US" sz="8800" b="1" dirty="0">
                <a:ea typeface="Verdana" panose="020B0604030504040204" pitchFamily="34" charset="0"/>
              </a:rPr>
              <a:t>“BEC = BTR” </a:t>
            </a:r>
            <a:r>
              <a:rPr lang="en-US" sz="8800" dirty="0">
                <a:ea typeface="Verdana" panose="020B0604030504040204" pitchFamily="34" charset="0"/>
              </a:rPr>
              <a:t>(Bibliography of Teachers and Researchers at UAC), which oblige teachers and researchers of UAC to deposit a copy of their publications in this open </a:t>
            </a:r>
            <a:r>
              <a:rPr lang="en-US" sz="8800" dirty="0" smtClean="0">
                <a:ea typeface="Verdana" panose="020B0604030504040204" pitchFamily="34" charset="0"/>
              </a:rPr>
              <a:t>archive ;</a:t>
            </a:r>
          </a:p>
          <a:p>
            <a:pPr lvl="1" algn="just">
              <a:buFont typeface="Wingdings" panose="05000000000000000000" pitchFamily="2" charset="2"/>
              <a:buChar char="q"/>
              <a:defRPr>
                <a:solidFill>
                  <a:srgbClr val="343163"/>
                </a:solidFill>
              </a:defRPr>
            </a:pPr>
            <a:r>
              <a:rPr lang="en-US" sz="8800" b="1" dirty="0" smtClean="0">
                <a:ea typeface="Verdana" panose="020B0604030504040204" pitchFamily="34" charset="0"/>
              </a:rPr>
              <a:t>Created “UAC institutional repository” with Dspace </a:t>
            </a:r>
            <a:r>
              <a:rPr lang="en-US" sz="8800" dirty="0" smtClean="0">
                <a:ea typeface="Verdana" panose="020B0604030504040204" pitchFamily="34" charset="0"/>
              </a:rPr>
              <a:t>on a local server, which crashed  because of electrical energy problems. It aims to collecting, preserving and disseminating dissertations and thesis of UAC. But the situation is on the way to be normalized ;</a:t>
            </a:r>
          </a:p>
          <a:p>
            <a:pPr lvl="1" algn="just">
              <a:buFont typeface="Wingdings" panose="05000000000000000000" pitchFamily="2" charset="2"/>
              <a:buChar char="q"/>
              <a:defRPr>
                <a:solidFill>
                  <a:srgbClr val="343163"/>
                </a:solidFill>
              </a:defRPr>
            </a:pPr>
            <a:r>
              <a:rPr lang="en-US" sz="8800" dirty="0" smtClean="0">
                <a:ea typeface="Verdana" panose="020B0604030504040204" pitchFamily="34" charset="0"/>
              </a:rPr>
              <a:t>At Regional level, </a:t>
            </a:r>
            <a:r>
              <a:rPr lang="en-US" sz="8800" b="1" dirty="0" smtClean="0">
                <a:ea typeface="Verdana" panose="020B0604030504040204" pitchFamily="34" charset="0"/>
              </a:rPr>
              <a:t>compelled students </a:t>
            </a:r>
            <a:r>
              <a:rPr lang="en-US" sz="8800" dirty="0" smtClean="0">
                <a:ea typeface="Verdana" panose="020B0604030504040204" pitchFamily="34" charset="0"/>
              </a:rPr>
              <a:t>to put online their dissertations and </a:t>
            </a:r>
            <a:r>
              <a:rPr lang="en-US" sz="8800" dirty="0">
                <a:ea typeface="Verdana" panose="020B0604030504040204" pitchFamily="34" charset="0"/>
              </a:rPr>
              <a:t>thesis </a:t>
            </a:r>
            <a:r>
              <a:rPr lang="en-US" sz="8800" dirty="0" smtClean="0">
                <a:ea typeface="Verdana" panose="020B0604030504040204" pitchFamily="34" charset="0"/>
              </a:rPr>
              <a:t>on </a:t>
            </a:r>
            <a:r>
              <a:rPr lang="en-US" sz="8800" dirty="0">
                <a:ea typeface="Verdana" panose="020B0604030504040204" pitchFamily="34" charset="0"/>
              </a:rPr>
              <a:t>the </a:t>
            </a:r>
            <a:r>
              <a:rPr lang="en-US" sz="8800" dirty="0" smtClean="0">
                <a:ea typeface="Verdana" panose="020B0604030504040204" pitchFamily="34" charset="0"/>
              </a:rPr>
              <a:t>UAC </a:t>
            </a:r>
            <a:r>
              <a:rPr lang="en-US" sz="8800" dirty="0">
                <a:ea typeface="Verdana" panose="020B0604030504040204" pitchFamily="34" charset="0"/>
              </a:rPr>
              <a:t>website and on the </a:t>
            </a:r>
            <a:r>
              <a:rPr lang="en-US" sz="8800" dirty="0" smtClean="0">
                <a:ea typeface="Verdana" panose="020B0604030504040204" pitchFamily="34" charset="0"/>
              </a:rPr>
              <a:t>CAMES </a:t>
            </a:r>
            <a:r>
              <a:rPr lang="en-US" sz="8800" dirty="0">
                <a:ea typeface="Verdana" panose="020B0604030504040204" pitchFamily="34" charset="0"/>
              </a:rPr>
              <a:t>archiving site ( </a:t>
            </a:r>
            <a:r>
              <a:rPr lang="en-US" sz="8800" dirty="0" err="1">
                <a:ea typeface="Verdana" panose="020B0604030504040204" pitchFamily="34" charset="0"/>
              </a:rPr>
              <a:t>Dicames</a:t>
            </a:r>
            <a:r>
              <a:rPr lang="en-US" sz="8800" dirty="0" smtClean="0">
                <a:ea typeface="Verdana" panose="020B0604030504040204" pitchFamily="34" charset="0"/>
              </a:rPr>
              <a:t>) before obtaining their diploma.</a:t>
            </a:r>
          </a:p>
          <a:p>
            <a:pPr algn="just">
              <a:buFont typeface="Wingdings" panose="05000000000000000000" pitchFamily="2" charset="2"/>
              <a:buChar char="q"/>
              <a:defRPr>
                <a:solidFill>
                  <a:srgbClr val="343163"/>
                </a:solidFill>
              </a:defRPr>
            </a:pPr>
            <a:r>
              <a:rPr lang="en-US" sz="8800" dirty="0">
                <a:ea typeface="Verdana" panose="020B0604030504040204" pitchFamily="34" charset="0"/>
              </a:rPr>
              <a:t> </a:t>
            </a:r>
            <a:r>
              <a:rPr lang="en-US" sz="8800" b="1" dirty="0">
                <a:ea typeface="Verdana" panose="020B0604030504040204" pitchFamily="34" charset="0"/>
              </a:rPr>
              <a:t>HIGHLIGHTING </a:t>
            </a:r>
            <a:r>
              <a:rPr lang="en-US" sz="8800" b="1" dirty="0" smtClean="0">
                <a:ea typeface="Verdana" panose="020B0604030504040204" pitchFamily="34" charset="0"/>
              </a:rPr>
              <a:t>APPROACHES</a:t>
            </a:r>
          </a:p>
          <a:p>
            <a:pPr lvl="1" algn="just">
              <a:buFont typeface="Wingdings" panose="05000000000000000000" pitchFamily="2" charset="2"/>
              <a:buChar char="q"/>
              <a:defRPr>
                <a:solidFill>
                  <a:srgbClr val="343163"/>
                </a:solidFill>
              </a:defRPr>
            </a:pPr>
            <a:r>
              <a:rPr lang="en-US" sz="8800" dirty="0" smtClean="0">
                <a:ea typeface="Verdana" panose="020B0604030504040204" pitchFamily="34" charset="0"/>
              </a:rPr>
              <a:t>In </a:t>
            </a:r>
            <a:r>
              <a:rPr lang="en-US" sz="8800" dirty="0">
                <a:ea typeface="Verdana" panose="020B0604030504040204" pitchFamily="34" charset="0"/>
              </a:rPr>
              <a:t>Benin context, the main technology to be used for hosting would be the cloud, It can help avoiding electricity, internet and physical infrastructure </a:t>
            </a:r>
            <a:r>
              <a:rPr lang="en-US" sz="8800" dirty="0" smtClean="0">
                <a:ea typeface="Verdana" panose="020B0604030504040204" pitchFamily="34" charset="0"/>
              </a:rPr>
              <a:t>lacking;</a:t>
            </a:r>
            <a:r>
              <a:rPr lang="en-US" sz="8800" b="1" dirty="0" smtClean="0">
                <a:ea typeface="Verdana" panose="020B0604030504040204" pitchFamily="34" charset="0"/>
              </a:rPr>
              <a:t> </a:t>
            </a:r>
            <a:endParaRPr lang="en-US" sz="8800" b="1" dirty="0">
              <a:ea typeface="Verdana" panose="020B0604030504040204" pitchFamily="34" charset="0"/>
            </a:endParaRPr>
          </a:p>
          <a:p>
            <a:pPr lvl="1" algn="just">
              <a:buFont typeface="Wingdings" panose="05000000000000000000" pitchFamily="2" charset="2"/>
              <a:buChar char="q"/>
              <a:defRPr>
                <a:solidFill>
                  <a:srgbClr val="343163"/>
                </a:solidFill>
              </a:defRPr>
            </a:pPr>
            <a:r>
              <a:rPr lang="en-US" sz="8800" dirty="0" smtClean="0">
                <a:ea typeface="Verdana" panose="020B0604030504040204" pitchFamily="34" charset="0"/>
              </a:rPr>
              <a:t>But </a:t>
            </a:r>
            <a:r>
              <a:rPr lang="en-US" sz="8800" dirty="0">
                <a:ea typeface="Verdana" panose="020B0604030504040204" pitchFamily="34" charset="0"/>
              </a:rPr>
              <a:t>who will finance the cloud subscription fees? therein lies the big problem. Because as the data increases, hosting costs will increase accordingly. So it is very important to have the financial guarantees required to pay for the subscriptions.  </a:t>
            </a:r>
            <a:endParaRPr lang="en-US" sz="7200" b="1" dirty="0" smtClean="0">
              <a:latin typeface="Verdana" panose="020B0604030504040204" pitchFamily="34" charset="0"/>
              <a:ea typeface="Verdana" panose="020B0604030504040204" pitchFamily="34" charset="0"/>
            </a:endParaRPr>
          </a:p>
          <a:p>
            <a:pPr lvl="2" algn="just">
              <a:buFont typeface="Wingdings" panose="05000000000000000000" pitchFamily="2" charset="2"/>
              <a:buChar char="§"/>
              <a:defRPr>
                <a:solidFill>
                  <a:srgbClr val="343163"/>
                </a:solidFill>
              </a:defRPr>
            </a:pPr>
            <a:endParaRPr lang="en-US" sz="7200" dirty="0">
              <a:latin typeface="Verdana" panose="020B0604030504040204" pitchFamily="34" charset="0"/>
              <a:ea typeface="Verdana" panose="020B0604030504040204" pitchFamily="34" charset="0"/>
            </a:endParaRPr>
          </a:p>
          <a:p>
            <a:pPr lvl="2" algn="just">
              <a:buFont typeface="Wingdings" panose="05000000000000000000" pitchFamily="2" charset="2"/>
              <a:buChar char="§"/>
              <a:defRPr>
                <a:solidFill>
                  <a:srgbClr val="343163"/>
                </a:solidFill>
              </a:defRPr>
            </a:pPr>
            <a:endParaRPr lang="en-US" sz="7200" dirty="0" smtClean="0">
              <a:latin typeface="Verdana" panose="020B0604030504040204" pitchFamily="34" charset="0"/>
              <a:ea typeface="Verdana" panose="020B0604030504040204" pitchFamily="34" charset="0"/>
            </a:endParaRPr>
          </a:p>
          <a:p>
            <a:pPr lvl="2" algn="just">
              <a:buFont typeface="Wingdings" panose="05000000000000000000" pitchFamily="2" charset="2"/>
              <a:buChar char="§"/>
              <a:defRPr>
                <a:solidFill>
                  <a:srgbClr val="343163"/>
                </a:solidFill>
              </a:defRPr>
            </a:pPr>
            <a:endParaRPr lang="en-US" sz="7200" dirty="0" smtClean="0">
              <a:latin typeface="Verdana" panose="020B0604030504040204" pitchFamily="34" charset="0"/>
              <a:ea typeface="Verdana" panose="020B0604030504040204" pitchFamily="34" charset="0"/>
            </a:endParaRPr>
          </a:p>
          <a:p>
            <a:pPr marL="914400" lvl="2" indent="0">
              <a:buNone/>
              <a:defRPr>
                <a:solidFill>
                  <a:srgbClr val="343163"/>
                </a:solidFill>
              </a:defRPr>
            </a:pPr>
            <a:endParaRPr lang="en-US" sz="8000" dirty="0" smtClean="0">
              <a:latin typeface="Verdana" panose="020B0604030504040204" pitchFamily="34" charset="0"/>
              <a:ea typeface="Verdana" panose="020B0604030504040204" pitchFamily="34" charset="0"/>
            </a:endParaRPr>
          </a:p>
          <a:p>
            <a:pPr marL="0" indent="0">
              <a:buNone/>
              <a:defRPr>
                <a:solidFill>
                  <a:srgbClr val="343163"/>
                </a:solidFill>
              </a:defRPr>
            </a:pPr>
            <a:r>
              <a:rPr lang="en-US" dirty="0" smtClean="0"/>
              <a:t>  </a:t>
            </a:r>
            <a:endParaRPr dirty="0"/>
          </a:p>
        </p:txBody>
      </p:sp>
    </p:spTree>
    <p:extLst>
      <p:ext uri="{BB962C8B-B14F-4D97-AF65-F5344CB8AC3E}">
        <p14:creationId xmlns:p14="http://schemas.microsoft.com/office/powerpoint/2010/main" val="3482207338"/>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13</a:t>
            </a:fld>
            <a:endParaRPr>
              <a:latin typeface="Calibri"/>
              <a:ea typeface="Calibri"/>
              <a:cs typeface="Calibri"/>
            </a:endParaRPr>
          </a:p>
        </p:txBody>
      </p:sp>
      <p:sp>
        <p:nvSpPr>
          <p:cNvPr id="128" name="Content Placeholder 6"/>
          <p:cNvSpPr txBox="1">
            <a:spLocks noGrp="1"/>
          </p:cNvSpPr>
          <p:nvPr>
            <p:ph type="body" idx="4294967295"/>
          </p:nvPr>
        </p:nvSpPr>
        <p:spPr>
          <a:xfrm>
            <a:off x="454293" y="1392137"/>
            <a:ext cx="10515600" cy="4717718"/>
          </a:xfrm>
          <a:prstGeom prst="rect">
            <a:avLst/>
          </a:prstGeom>
        </p:spPr>
        <p:txBody>
          <a:bodyPr>
            <a:normAutofit/>
          </a:bodyPr>
          <a:lstStyle/>
          <a:p>
            <a:pPr>
              <a:buFont typeface="Wingdings" panose="05000000000000000000" pitchFamily="2" charset="2"/>
              <a:buChar char="q"/>
              <a:defRPr>
                <a:solidFill>
                  <a:srgbClr val="343163"/>
                </a:solidFill>
              </a:defRPr>
            </a:pPr>
            <a:r>
              <a:rPr lang="en-US" dirty="0" smtClean="0"/>
              <a:t> </a:t>
            </a:r>
            <a:r>
              <a:rPr lang="en-US" b="1" dirty="0" smtClean="0">
                <a:ea typeface="Verdana" panose="020B0604030504040204" pitchFamily="34" charset="0"/>
              </a:rPr>
              <a:t>HIGHLIGHTING APPROACHES</a:t>
            </a:r>
          </a:p>
          <a:p>
            <a:pPr lvl="1">
              <a:buFont typeface="Wingdings" panose="05000000000000000000" pitchFamily="2" charset="2"/>
              <a:buChar char="§"/>
              <a:defRPr>
                <a:solidFill>
                  <a:srgbClr val="343163"/>
                </a:solidFill>
              </a:defRPr>
            </a:pPr>
            <a:r>
              <a:rPr lang="en-US" b="1" dirty="0" smtClean="0">
                <a:ea typeface="Verdana" panose="020B0604030504040204" pitchFamily="34" charset="0"/>
              </a:rPr>
              <a:t>National Open Science </a:t>
            </a:r>
            <a:r>
              <a:rPr lang="en-US" b="1" dirty="0">
                <a:ea typeface="Verdana" panose="020B0604030504040204" pitchFamily="34" charset="0"/>
              </a:rPr>
              <a:t>coordination : </a:t>
            </a:r>
            <a:r>
              <a:rPr lang="en-US" b="1" dirty="0" smtClean="0">
                <a:ea typeface="Verdana" panose="020B0604030504040204" pitchFamily="34" charset="0"/>
              </a:rPr>
              <a:t>“</a:t>
            </a:r>
            <a:r>
              <a:rPr lang="en-US" dirty="0" smtClean="0">
                <a:ea typeface="Verdana" panose="020B0604030504040204" pitchFamily="34" charset="0"/>
              </a:rPr>
              <a:t>For </a:t>
            </a:r>
            <a:r>
              <a:rPr lang="en-US" dirty="0">
                <a:ea typeface="Verdana" panose="020B0604030504040204" pitchFamily="34" charset="0"/>
              </a:rPr>
              <a:t>all educational institutions and research domains, open access publishing and optimal reuse of research data will be the norm in 2020. </a:t>
            </a:r>
            <a:r>
              <a:rPr lang="en-US" dirty="0" smtClean="0">
                <a:ea typeface="Verdana" panose="020B0604030504040204" pitchFamily="34" charset="0"/>
              </a:rPr>
              <a:t>[…] The </a:t>
            </a:r>
            <a:r>
              <a:rPr lang="en-US" dirty="0">
                <a:ea typeface="Verdana" panose="020B0604030504040204" pitchFamily="34" charset="0"/>
              </a:rPr>
              <a:t>switch to open science requires ambition, investment in people and resources, and being alert to any </a:t>
            </a:r>
            <a:r>
              <a:rPr lang="en-US" dirty="0" smtClean="0">
                <a:ea typeface="Verdana" panose="020B0604030504040204" pitchFamily="34" charset="0"/>
              </a:rPr>
              <a:t>risk.” It means that Benin government has to : </a:t>
            </a:r>
          </a:p>
          <a:p>
            <a:pPr lvl="2">
              <a:buFont typeface="Courier New" panose="02070309020205020404" pitchFamily="49" charset="0"/>
              <a:buChar char="o"/>
              <a:defRPr>
                <a:solidFill>
                  <a:srgbClr val="343163"/>
                </a:solidFill>
              </a:defRPr>
            </a:pPr>
            <a:r>
              <a:rPr lang="en-US" dirty="0" smtClean="0">
                <a:ea typeface="Verdana" panose="020B0604030504040204" pitchFamily="34" charset="0"/>
              </a:rPr>
              <a:t>engage actions </a:t>
            </a:r>
            <a:r>
              <a:rPr lang="en-US" dirty="0">
                <a:ea typeface="Verdana" panose="020B0604030504040204" pitchFamily="34" charset="0"/>
              </a:rPr>
              <a:t>to design an Open Access implementation policy;</a:t>
            </a:r>
            <a:endParaRPr lang="en-US" dirty="0" smtClean="0">
              <a:ea typeface="Verdana" panose="020B0604030504040204" pitchFamily="34" charset="0"/>
            </a:endParaRPr>
          </a:p>
          <a:p>
            <a:pPr lvl="2">
              <a:buFont typeface="Courier New" panose="02070309020205020404" pitchFamily="49" charset="0"/>
              <a:buChar char="o"/>
              <a:defRPr>
                <a:solidFill>
                  <a:srgbClr val="343163"/>
                </a:solidFill>
              </a:defRPr>
            </a:pPr>
            <a:r>
              <a:rPr lang="en-US" dirty="0" smtClean="0">
                <a:ea typeface="Verdana" panose="020B0604030504040204" pitchFamily="34" charset="0"/>
              </a:rPr>
              <a:t>engage  financial resources to invest in people and material resources ;</a:t>
            </a:r>
          </a:p>
          <a:p>
            <a:pPr lvl="2">
              <a:buFont typeface="Courier New" panose="02070309020205020404" pitchFamily="49" charset="0"/>
              <a:buChar char="o"/>
              <a:defRPr>
                <a:solidFill>
                  <a:srgbClr val="343163"/>
                </a:solidFill>
              </a:defRPr>
            </a:pPr>
            <a:r>
              <a:rPr lang="en-US" dirty="0" smtClean="0">
                <a:ea typeface="Verdana" panose="020B0604030504040204" pitchFamily="34" charset="0"/>
              </a:rPr>
              <a:t>Establish </a:t>
            </a:r>
            <a:r>
              <a:rPr lang="en-US" dirty="0">
                <a:ea typeface="Verdana" panose="020B0604030504040204" pitchFamily="34" charset="0"/>
              </a:rPr>
              <a:t>a network of users and stakeholders from each scientific </a:t>
            </a:r>
            <a:r>
              <a:rPr lang="en-US" dirty="0" smtClean="0">
                <a:ea typeface="Verdana" panose="020B0604030504040204" pitchFamily="34" charset="0"/>
              </a:rPr>
              <a:t>academy to promote Open Science policy and help building a consortium at institutional, national, regional and international level.</a:t>
            </a:r>
            <a:endParaRPr lang="en-US" b="1" dirty="0" smtClean="0"/>
          </a:p>
        </p:txBody>
      </p:sp>
    </p:spTree>
    <p:extLst>
      <p:ext uri="{BB962C8B-B14F-4D97-AF65-F5344CB8AC3E}">
        <p14:creationId xmlns:p14="http://schemas.microsoft.com/office/powerpoint/2010/main" val="1267233113"/>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14</a:t>
            </a:fld>
            <a:endParaRPr>
              <a:latin typeface="Calibri"/>
              <a:ea typeface="Calibri"/>
              <a:cs typeface="Calibri"/>
            </a:endParaRPr>
          </a:p>
        </p:txBody>
      </p:sp>
      <p:sp>
        <p:nvSpPr>
          <p:cNvPr id="128" name="Content Placeholder 6"/>
          <p:cNvSpPr txBox="1">
            <a:spLocks noGrp="1"/>
          </p:cNvSpPr>
          <p:nvPr>
            <p:ph type="body" idx="4294967295"/>
          </p:nvPr>
        </p:nvSpPr>
        <p:spPr>
          <a:xfrm>
            <a:off x="454293" y="1392137"/>
            <a:ext cx="10515600" cy="4179728"/>
          </a:xfrm>
          <a:prstGeom prst="rect">
            <a:avLst/>
          </a:prstGeom>
        </p:spPr>
        <p:txBody>
          <a:bodyPr>
            <a:normAutofit/>
          </a:bodyPr>
          <a:lstStyle/>
          <a:p>
            <a:pPr>
              <a:buFont typeface="Wingdings" panose="05000000000000000000" pitchFamily="2" charset="2"/>
              <a:buChar char="q"/>
              <a:defRPr>
                <a:solidFill>
                  <a:srgbClr val="343163"/>
                </a:solidFill>
              </a:defRPr>
            </a:pPr>
            <a:r>
              <a:rPr lang="en-US" dirty="0" smtClean="0"/>
              <a:t> </a:t>
            </a:r>
            <a:r>
              <a:rPr lang="en-US" b="1" dirty="0" smtClean="0"/>
              <a:t>CONCLUSION</a:t>
            </a:r>
          </a:p>
          <a:p>
            <a:pPr marL="0" indent="0">
              <a:buNone/>
              <a:defRPr>
                <a:solidFill>
                  <a:srgbClr val="343163"/>
                </a:solidFill>
              </a:defRPr>
            </a:pPr>
            <a:r>
              <a:rPr lang="en-US" dirty="0">
                <a:ea typeface="Verdana" panose="020B0604030504040204" pitchFamily="34" charset="0"/>
              </a:rPr>
              <a:t>V</a:t>
            </a:r>
            <a:r>
              <a:rPr lang="en-US" dirty="0" smtClean="0">
                <a:ea typeface="Verdana" panose="020B0604030504040204" pitchFamily="34" charset="0"/>
              </a:rPr>
              <a:t>ery </a:t>
            </a:r>
            <a:r>
              <a:rPr lang="en-US" dirty="0">
                <a:ea typeface="Verdana" panose="020B0604030504040204" pitchFamily="34" charset="0"/>
              </a:rPr>
              <a:t>slowly but surely, Benin is adopting the principles of Open Access and Open Science. But </a:t>
            </a:r>
            <a:r>
              <a:rPr lang="en-US" dirty="0" smtClean="0">
                <a:ea typeface="Verdana" panose="020B0604030504040204" pitchFamily="34" charset="0"/>
              </a:rPr>
              <a:t>the </a:t>
            </a:r>
            <a:r>
              <a:rPr lang="en-US" dirty="0">
                <a:ea typeface="Verdana" panose="020B0604030504040204" pitchFamily="34" charset="0"/>
              </a:rPr>
              <a:t>fact is that the commitment that should be made and the material, human and financial means to be garnered are still weak.</a:t>
            </a:r>
          </a:p>
          <a:p>
            <a:pPr marL="0" indent="0" algn="just">
              <a:buNone/>
              <a:defRPr>
                <a:solidFill>
                  <a:srgbClr val="343163"/>
                </a:solidFill>
              </a:defRPr>
            </a:pPr>
            <a:r>
              <a:rPr lang="en-US" dirty="0">
                <a:ea typeface="Verdana" panose="020B0604030504040204" pitchFamily="34" charset="0"/>
              </a:rPr>
              <a:t>In any case, academic institutions have no choice but to invest in </a:t>
            </a:r>
            <a:r>
              <a:rPr lang="en-US" dirty="0" smtClean="0">
                <a:ea typeface="Verdana" panose="020B0604030504040204" pitchFamily="34" charset="0"/>
              </a:rPr>
              <a:t>Open Science and Open Access movement. </a:t>
            </a:r>
            <a:r>
              <a:rPr lang="en-US" dirty="0">
                <a:ea typeface="Verdana" panose="020B0604030504040204" pitchFamily="34" charset="0"/>
              </a:rPr>
              <a:t>And the best method to establish coordination at the national level is to start from the bottom, </a:t>
            </a:r>
            <a:r>
              <a:rPr lang="en-US" dirty="0" smtClean="0">
                <a:ea typeface="Verdana" panose="020B0604030504040204" pitchFamily="34" charset="0"/>
              </a:rPr>
              <a:t>from </a:t>
            </a:r>
            <a:r>
              <a:rPr lang="en-US" dirty="0">
                <a:ea typeface="Verdana" panose="020B0604030504040204" pitchFamily="34" charset="0"/>
              </a:rPr>
              <a:t>the institutional level to reach the national, regional and international level. Because the need </a:t>
            </a:r>
            <a:r>
              <a:rPr lang="en-US" dirty="0" smtClean="0">
                <a:ea typeface="Verdana" panose="020B0604030504040204" pitchFamily="34" charset="0"/>
              </a:rPr>
              <a:t>for academic institutions to </a:t>
            </a:r>
            <a:r>
              <a:rPr lang="en-US" dirty="0">
                <a:ea typeface="Verdana" panose="020B0604030504040204" pitchFamily="34" charset="0"/>
              </a:rPr>
              <a:t>publish </a:t>
            </a:r>
            <a:r>
              <a:rPr lang="en-US" dirty="0" smtClean="0">
                <a:ea typeface="Verdana" panose="020B0604030504040204" pitchFamily="34" charset="0"/>
              </a:rPr>
              <a:t>and share online its works is </a:t>
            </a:r>
            <a:r>
              <a:rPr lang="en-US" dirty="0">
                <a:ea typeface="Verdana" panose="020B0604030504040204" pitchFamily="34" charset="0"/>
              </a:rPr>
              <a:t>capital today and nobody at the national, regional and international level can be turned away from this movement of open science and </a:t>
            </a:r>
            <a:r>
              <a:rPr lang="en-US" dirty="0" smtClean="0">
                <a:ea typeface="Verdana" panose="020B0604030504040204" pitchFamily="34" charset="0"/>
              </a:rPr>
              <a:t>Open Access.</a:t>
            </a:r>
            <a:endParaRPr lang="en-US" b="1" dirty="0" smtClean="0"/>
          </a:p>
        </p:txBody>
      </p:sp>
    </p:spTree>
    <p:extLst>
      <p:ext uri="{BB962C8B-B14F-4D97-AF65-F5344CB8AC3E}">
        <p14:creationId xmlns:p14="http://schemas.microsoft.com/office/powerpoint/2010/main" val="1506741420"/>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 Placeholder 4"/>
          <p:cNvSpPr txBox="1"/>
          <p:nvPr/>
        </p:nvSpPr>
        <p:spPr>
          <a:xfrm>
            <a:off x="2099966" y="1680678"/>
            <a:ext cx="7561693" cy="7017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nSpc>
                <a:spcPct val="90000"/>
              </a:lnSpc>
              <a:defRPr sz="4000">
                <a:solidFill>
                  <a:srgbClr val="FFFFFF"/>
                </a:solidFill>
              </a:defRPr>
            </a:lvl1pPr>
          </a:lstStyle>
          <a:p>
            <a:r>
              <a:rPr lang="en-US" sz="4400" b="1" dirty="0" smtClean="0">
                <a:latin typeface="Calibri"/>
                <a:ea typeface="Calibri"/>
                <a:cs typeface="Calibri"/>
              </a:rPr>
              <a:t>Open Access in Burkina Faso</a:t>
            </a:r>
            <a:endParaRPr sz="4400" b="1" dirty="0">
              <a:latin typeface="Calibri"/>
              <a:ea typeface="Calibri"/>
              <a:cs typeface="Calibri"/>
            </a:endParaRPr>
          </a:p>
        </p:txBody>
      </p:sp>
      <p:sp>
        <p:nvSpPr>
          <p:cNvPr id="123" name="Rectangle 5"/>
          <p:cNvSpPr txBox="1"/>
          <p:nvPr/>
        </p:nvSpPr>
        <p:spPr>
          <a:xfrm>
            <a:off x="3738267" y="3184712"/>
            <a:ext cx="5031858" cy="461665"/>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400">
                <a:solidFill>
                  <a:srgbClr val="FFFFFF"/>
                </a:solidFill>
              </a:defRPr>
            </a:lvl1pPr>
          </a:lstStyle>
          <a:p>
            <a:pPr algn="just"/>
            <a:r>
              <a:rPr lang="fr-FR" b="1" dirty="0" smtClean="0">
                <a:latin typeface="Calibri"/>
                <a:ea typeface="Calibri"/>
                <a:cs typeface="Calibri"/>
              </a:rPr>
              <a:t>TRAORE </a:t>
            </a:r>
            <a:r>
              <a:rPr lang="fr-FR" b="1" dirty="0" err="1" smtClean="0">
                <a:latin typeface="Calibri"/>
                <a:ea typeface="Calibri"/>
                <a:cs typeface="Calibri"/>
              </a:rPr>
              <a:t>Minata</a:t>
            </a:r>
            <a:endParaRPr b="1" dirty="0">
              <a:latin typeface="Calibri"/>
              <a:ea typeface="Calibri"/>
              <a:cs typeface="Calibri"/>
            </a:endParaRPr>
          </a:p>
        </p:txBody>
      </p:sp>
      <p:sp>
        <p:nvSpPr>
          <p:cNvPr id="124" name="Rectangle 6"/>
          <p:cNvSpPr txBox="1"/>
          <p:nvPr/>
        </p:nvSpPr>
        <p:spPr>
          <a:xfrm>
            <a:off x="2252367" y="3854125"/>
            <a:ext cx="5191421" cy="7386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sz="2100">
                <a:solidFill>
                  <a:srgbClr val="FFFFFF"/>
                </a:solidFill>
              </a:defRPr>
            </a:lvl1pPr>
          </a:lstStyle>
          <a:p>
            <a:pPr algn="ctr"/>
            <a:r>
              <a:rPr lang="fr-FR" b="1" dirty="0" smtClean="0">
                <a:latin typeface="Calibri"/>
                <a:ea typeface="Calibri"/>
                <a:cs typeface="Calibri"/>
              </a:rPr>
              <a:t>Nazi BONI </a:t>
            </a:r>
            <a:r>
              <a:rPr lang="fr-FR" b="1" dirty="0" err="1" smtClean="0">
                <a:latin typeface="Calibri"/>
                <a:ea typeface="Calibri"/>
                <a:cs typeface="Calibri"/>
              </a:rPr>
              <a:t>University</a:t>
            </a:r>
            <a:endParaRPr lang="fr-FR" b="1" dirty="0" smtClean="0">
              <a:latin typeface="Calibri"/>
              <a:ea typeface="Calibri"/>
              <a:cs typeface="Calibri"/>
            </a:endParaRPr>
          </a:p>
          <a:p>
            <a:pPr algn="ctr"/>
            <a:r>
              <a:rPr lang="fr-FR" b="1" dirty="0" smtClean="0">
                <a:latin typeface="Calibri"/>
                <a:ea typeface="Calibri"/>
                <a:cs typeface="Calibri"/>
              </a:rPr>
              <a:t>Bobo-Dioulasso /BURKINA FASO</a:t>
            </a:r>
            <a:endParaRPr b="1" dirty="0">
              <a:latin typeface="Calibri"/>
              <a:ea typeface="Calibri"/>
              <a:cs typeface="Calibri"/>
            </a:endParaRPr>
          </a:p>
        </p:txBody>
      </p:sp>
    </p:spTree>
    <p:extLst>
      <p:ext uri="{BB962C8B-B14F-4D97-AF65-F5344CB8AC3E}">
        <p14:creationId xmlns:p14="http://schemas.microsoft.com/office/powerpoint/2010/main" val="2845417752"/>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16</a:t>
            </a:fld>
            <a:endParaRPr>
              <a:latin typeface="Calibri"/>
              <a:ea typeface="Calibri"/>
              <a:cs typeface="Calibri"/>
            </a:endParaRPr>
          </a:p>
        </p:txBody>
      </p:sp>
      <p:sp>
        <p:nvSpPr>
          <p:cNvPr id="128" name="Content Placeholder 6"/>
          <p:cNvSpPr txBox="1">
            <a:spLocks noGrp="1"/>
          </p:cNvSpPr>
          <p:nvPr>
            <p:ph type="body" idx="4294967295"/>
          </p:nvPr>
        </p:nvSpPr>
        <p:spPr>
          <a:xfrm>
            <a:off x="454025" y="1906300"/>
            <a:ext cx="11248736" cy="4632614"/>
          </a:xfrm>
          <a:prstGeom prst="rect">
            <a:avLst/>
          </a:prstGeom>
        </p:spPr>
        <p:txBody>
          <a:bodyPr>
            <a:normAutofit fontScale="25000" lnSpcReduction="20000"/>
          </a:bodyPr>
          <a:lstStyle/>
          <a:p>
            <a:pPr marL="0" indent="0" algn="just">
              <a:buNone/>
            </a:pPr>
            <a:r>
              <a:rPr lang="en-US" sz="12800" dirty="0" smtClean="0">
                <a:cs typeface="Arial" panose="020B0604020202020204" pitchFamily="34" charset="0"/>
              </a:rPr>
              <a:t>2019-2020</a:t>
            </a:r>
            <a:r>
              <a:rPr lang="en-US" sz="12800" dirty="0">
                <a:cs typeface="Arial" panose="020B0604020202020204" pitchFamily="34" charset="0"/>
              </a:rPr>
              <a:t>:</a:t>
            </a:r>
          </a:p>
          <a:p>
            <a:pPr marL="0" indent="0" algn="just">
              <a:buNone/>
            </a:pPr>
            <a:r>
              <a:rPr lang="en-US" sz="12800" dirty="0">
                <a:cs typeface="Arial" panose="020B0604020202020204" pitchFamily="34" charset="0"/>
              </a:rPr>
              <a:t>- Creation and implementation of the Virtual Library of the Nazi BONI University, accessible at the following address:</a:t>
            </a:r>
          </a:p>
          <a:p>
            <a:pPr marL="0" indent="0" algn="just">
              <a:buNone/>
            </a:pPr>
            <a:r>
              <a:rPr lang="en-US" sz="12800" dirty="0">
                <a:cs typeface="Arial" panose="020B0604020202020204" pitchFamily="34" charset="0"/>
                <a:hlinkClick r:id="rId2"/>
              </a:rPr>
              <a:t>http://</a:t>
            </a:r>
            <a:r>
              <a:rPr lang="en-US" sz="12800" dirty="0" smtClean="0">
                <a:cs typeface="Arial" panose="020B0604020202020204" pitchFamily="34" charset="0"/>
                <a:hlinkClick r:id="rId2"/>
              </a:rPr>
              <a:t>bibliovirtuelle.u-naziboni.bf/biblio</a:t>
            </a:r>
            <a:endParaRPr lang="en-US" sz="12800" dirty="0" smtClean="0">
              <a:cs typeface="Arial" panose="020B0604020202020204" pitchFamily="34" charset="0"/>
            </a:endParaRPr>
          </a:p>
          <a:p>
            <a:pPr marL="0" indent="0" algn="just">
              <a:buNone/>
            </a:pPr>
            <a:r>
              <a:rPr lang="en-US" sz="12800" dirty="0" smtClean="0">
                <a:cs typeface="Arial" panose="020B0604020202020204" pitchFamily="34" charset="0"/>
              </a:rPr>
              <a:t>- </a:t>
            </a:r>
            <a:r>
              <a:rPr lang="en-US" sz="12800" dirty="0">
                <a:cs typeface="Arial" panose="020B0604020202020204" pitchFamily="34" charset="0"/>
              </a:rPr>
              <a:t>Continued digitization and online posting of theses and dissertations defended at Nazi BONI University.</a:t>
            </a:r>
          </a:p>
          <a:p>
            <a:pPr marL="0" indent="0" algn="just">
              <a:buNone/>
            </a:pPr>
            <a:r>
              <a:rPr lang="en-US" sz="12800" dirty="0">
                <a:cs typeface="Arial" panose="020B0604020202020204" pitchFamily="34" charset="0"/>
              </a:rPr>
              <a:t>- Free access to these theses and digital dissertations via the following URL addresses:</a:t>
            </a:r>
          </a:p>
          <a:p>
            <a:pPr marL="0" indent="0" algn="just">
              <a:buNone/>
            </a:pPr>
            <a:r>
              <a:rPr lang="en-US" sz="12800" dirty="0">
                <a:cs typeface="Arial" panose="020B0604020202020204" pitchFamily="34" charset="0"/>
              </a:rPr>
              <a:t>  </a:t>
            </a:r>
            <a:r>
              <a:rPr lang="en-US" sz="12800" dirty="0">
                <a:cs typeface="Arial" panose="020B0604020202020204" pitchFamily="34" charset="0"/>
                <a:hlinkClick r:id="rId3"/>
              </a:rPr>
              <a:t>www.beep.ird.fr</a:t>
            </a:r>
            <a:r>
              <a:rPr lang="en-US" sz="12800" dirty="0" smtClean="0">
                <a:cs typeface="Arial" panose="020B0604020202020204" pitchFamily="34" charset="0"/>
              </a:rPr>
              <a:t>;</a:t>
            </a:r>
          </a:p>
          <a:p>
            <a:pPr marL="0" indent="0" algn="just">
              <a:buNone/>
            </a:pPr>
            <a:r>
              <a:rPr lang="en-US" sz="12800" dirty="0" smtClean="0">
                <a:cs typeface="Arial" panose="020B0604020202020204" pitchFamily="34" charset="0"/>
              </a:rPr>
              <a:t>  </a:t>
            </a:r>
            <a:r>
              <a:rPr lang="en-US" sz="12800" dirty="0" smtClean="0">
                <a:cs typeface="Arial" panose="020B0604020202020204" pitchFamily="34" charset="0"/>
                <a:hlinkClick r:id="rId4"/>
              </a:rPr>
              <a:t>www.univ-bobo.bf</a:t>
            </a:r>
            <a:endParaRPr lang="en-US" sz="12800" dirty="0" smtClean="0">
              <a:cs typeface="Arial" panose="020B0604020202020204" pitchFamily="34" charset="0"/>
            </a:endParaRPr>
          </a:p>
          <a:p>
            <a:pPr marL="0" indent="0">
              <a:buNone/>
            </a:pPr>
            <a:endParaRPr lang="en-US" dirty="0"/>
          </a:p>
          <a:p>
            <a:pPr marL="0" indent="0">
              <a:buNone/>
            </a:pPr>
            <a:endParaRPr lang="fr-FR" dirty="0" smtClean="0"/>
          </a:p>
          <a:p>
            <a:pPr marL="0" indent="0">
              <a:buNone/>
            </a:pPr>
            <a:endParaRPr lang="fr-FR" dirty="0" smtClean="0"/>
          </a:p>
          <a:p>
            <a:pPr marL="0" indent="0">
              <a:buNone/>
            </a:pPr>
            <a:endParaRPr lang="fr-FR" u="sng" dirty="0" smtClean="0">
              <a:hlinkClick r:id="rId2"/>
            </a:endParaRPr>
          </a:p>
          <a:p>
            <a:pPr marL="0" indent="0">
              <a:buNone/>
            </a:pPr>
            <a:endParaRPr lang="fr-FR" u="sng" dirty="0">
              <a:hlinkClick r:id="rId2"/>
            </a:endParaRPr>
          </a:p>
          <a:p>
            <a:pPr marL="0" indent="0">
              <a:buNone/>
            </a:pPr>
            <a:endParaRPr lang="fr-FR" dirty="0"/>
          </a:p>
          <a:p>
            <a:pPr marL="0" indent="0">
              <a:buNone/>
            </a:pPr>
            <a:endParaRPr lang="fr-FR" dirty="0" smtClean="0"/>
          </a:p>
          <a:p>
            <a:pPr marL="0" indent="0">
              <a:buNone/>
            </a:pPr>
            <a:r>
              <a:rPr lang="fr-FR" dirty="0"/>
              <a:t> </a:t>
            </a:r>
            <a:endParaRPr lang="fr-FR" dirty="0" smtClean="0"/>
          </a:p>
          <a:p>
            <a:pPr marL="0" indent="0">
              <a:buNone/>
            </a:pPr>
            <a:endParaRPr lang="fr-FR" dirty="0" smtClean="0"/>
          </a:p>
          <a:p>
            <a:pPr marL="0" indent="0">
              <a:buNone/>
            </a:pPr>
            <a:endParaRPr lang="fr-FR" dirty="0" smtClean="0"/>
          </a:p>
        </p:txBody>
      </p:sp>
    </p:spTree>
    <p:extLst>
      <p:ext uri="{BB962C8B-B14F-4D97-AF65-F5344CB8AC3E}">
        <p14:creationId xmlns:p14="http://schemas.microsoft.com/office/powerpoint/2010/main" val="2595342156"/>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17</a:t>
            </a:fld>
            <a:endParaRPr>
              <a:latin typeface="Calibri"/>
              <a:ea typeface="Calibri"/>
              <a:cs typeface="Calibri"/>
            </a:endParaRPr>
          </a:p>
        </p:txBody>
      </p:sp>
      <p:sp>
        <p:nvSpPr>
          <p:cNvPr id="128" name="Content Placeholder 6"/>
          <p:cNvSpPr txBox="1">
            <a:spLocks noGrp="1"/>
          </p:cNvSpPr>
          <p:nvPr>
            <p:ph type="body" idx="4294967295"/>
          </p:nvPr>
        </p:nvSpPr>
        <p:spPr>
          <a:xfrm>
            <a:off x="454293" y="1454727"/>
            <a:ext cx="10515600" cy="4462246"/>
          </a:xfrm>
          <a:prstGeom prst="rect">
            <a:avLst/>
          </a:prstGeom>
        </p:spPr>
        <p:txBody>
          <a:bodyPr>
            <a:normAutofit/>
          </a:bodyPr>
          <a:lstStyle/>
          <a:p>
            <a:pPr marL="0" indent="0">
              <a:buNone/>
              <a:defRPr>
                <a:solidFill>
                  <a:srgbClr val="343163"/>
                </a:solidFill>
              </a:defRPr>
            </a:pPr>
            <a:r>
              <a:rPr lang="en-US" sz="2800" b="1" dirty="0" smtClean="0">
                <a:cs typeface="Arial" panose="020B0604020202020204" pitchFamily="34" charset="0"/>
              </a:rPr>
              <a:t>Repositories</a:t>
            </a:r>
          </a:p>
          <a:p>
            <a:pPr marL="0" indent="0" algn="just">
              <a:buNone/>
              <a:defRPr>
                <a:solidFill>
                  <a:srgbClr val="343163"/>
                </a:solidFill>
              </a:defRPr>
            </a:pPr>
            <a:r>
              <a:rPr lang="en-US" sz="2800" dirty="0" smtClean="0">
                <a:cs typeface="Arial" panose="020B0604020202020204" pitchFamily="34" charset="0"/>
              </a:rPr>
              <a:t>-</a:t>
            </a:r>
            <a:r>
              <a:rPr lang="en-US" sz="2800" dirty="0">
                <a:cs typeface="Arial" panose="020B0604020202020204" pitchFamily="34" charset="0"/>
              </a:rPr>
              <a:t> </a:t>
            </a:r>
            <a:r>
              <a:rPr lang="en-US" sz="2800" dirty="0" smtClean="0">
                <a:cs typeface="Arial" panose="020B0604020202020204" pitchFamily="34" charset="0"/>
              </a:rPr>
              <a:t>Agreement </a:t>
            </a:r>
            <a:r>
              <a:rPr lang="en-US" sz="2800" dirty="0">
                <a:cs typeface="Arial" panose="020B0604020202020204" pitchFamily="34" charset="0"/>
              </a:rPr>
              <a:t>between CAMES and Nazi BONI University to supply DICAMES with scientific publications </a:t>
            </a:r>
            <a:r>
              <a:rPr lang="en-US" sz="2800" dirty="0" smtClean="0">
                <a:cs typeface="Arial" panose="020B0604020202020204" pitchFamily="34" charset="0"/>
              </a:rPr>
              <a:t>from</a:t>
            </a:r>
            <a:r>
              <a:rPr lang="en-US" sz="2800" dirty="0">
                <a:cs typeface="Arial" panose="020B0604020202020204" pitchFamily="34" charset="0"/>
              </a:rPr>
              <a:t> Nazi BONI University</a:t>
            </a:r>
            <a:r>
              <a:rPr lang="en-US" sz="2800" dirty="0" smtClean="0">
                <a:cs typeface="Arial" panose="020B0604020202020204" pitchFamily="34" charset="0"/>
              </a:rPr>
              <a:t>  </a:t>
            </a:r>
          </a:p>
          <a:p>
            <a:pPr marL="0" indent="0" algn="just">
              <a:buNone/>
              <a:defRPr>
                <a:solidFill>
                  <a:srgbClr val="343163"/>
                </a:solidFill>
              </a:defRPr>
            </a:pPr>
            <a:r>
              <a:rPr lang="en-US" sz="2800" dirty="0" smtClean="0">
                <a:cs typeface="Arial" panose="020B0604020202020204" pitchFamily="34" charset="0"/>
              </a:rPr>
              <a:t>A </a:t>
            </a:r>
            <a:r>
              <a:rPr lang="en-US" sz="2800" dirty="0">
                <a:cs typeface="Arial" panose="020B0604020202020204" pitchFamily="34" charset="0"/>
              </a:rPr>
              <a:t>space has been dedicated to Nazi BONI University for the deposit of its scientific publications (Theses, dissertations, scientific articles…) in </a:t>
            </a:r>
            <a:r>
              <a:rPr lang="en-US" sz="2800" dirty="0" smtClean="0">
                <a:cs typeface="Arial" panose="020B0604020202020204" pitchFamily="34" charset="0"/>
              </a:rPr>
              <a:t>DICAMES : </a:t>
            </a:r>
            <a:r>
              <a:rPr lang="en-US" sz="2800" dirty="0">
                <a:cs typeface="Arial" panose="020B0604020202020204" pitchFamily="34" charset="0"/>
              </a:rPr>
              <a:t>digital institutional archive of CAMES.</a:t>
            </a:r>
          </a:p>
          <a:p>
            <a:pPr marL="0" indent="0" algn="just">
              <a:buNone/>
            </a:pPr>
            <a:r>
              <a:rPr lang="fr-FR" sz="2800" u="sng" dirty="0" smtClean="0">
                <a:cs typeface="Arial" panose="020B0604020202020204" pitchFamily="34" charset="0"/>
                <a:hlinkClick r:id="rId3"/>
              </a:rPr>
              <a:t>https</a:t>
            </a:r>
            <a:r>
              <a:rPr lang="fr-FR" sz="2800" u="sng" dirty="0">
                <a:cs typeface="Arial" panose="020B0604020202020204" pitchFamily="34" charset="0"/>
                <a:hlinkClick r:id="rId3"/>
              </a:rPr>
              <a:t>://</a:t>
            </a:r>
            <a:r>
              <a:rPr lang="fr-FR" sz="2800" u="sng" dirty="0" smtClean="0">
                <a:cs typeface="Arial" panose="020B0604020202020204" pitchFamily="34" charset="0"/>
                <a:hlinkClick r:id="rId3"/>
              </a:rPr>
              <a:t>savoirs.cames.online/jspui</a:t>
            </a:r>
            <a:r>
              <a:rPr lang="en-US" dirty="0" smtClean="0"/>
              <a:t> </a:t>
            </a:r>
            <a:endParaRPr dirty="0"/>
          </a:p>
        </p:txBody>
      </p:sp>
    </p:spTree>
    <p:extLst>
      <p:ext uri="{BB962C8B-B14F-4D97-AF65-F5344CB8AC3E}">
        <p14:creationId xmlns:p14="http://schemas.microsoft.com/office/powerpoint/2010/main" val="883773521"/>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18</a:t>
            </a:fld>
            <a:endParaRPr>
              <a:latin typeface="Calibri"/>
              <a:ea typeface="Calibri"/>
              <a:cs typeface="Calibri"/>
            </a:endParaRPr>
          </a:p>
        </p:txBody>
      </p:sp>
      <p:sp>
        <p:nvSpPr>
          <p:cNvPr id="128" name="Content Placeholder 6"/>
          <p:cNvSpPr txBox="1">
            <a:spLocks noGrp="1"/>
          </p:cNvSpPr>
          <p:nvPr>
            <p:ph type="body" idx="4294967295"/>
          </p:nvPr>
        </p:nvSpPr>
        <p:spPr>
          <a:xfrm>
            <a:off x="438411" y="1537854"/>
            <a:ext cx="11210794" cy="4587373"/>
          </a:xfrm>
          <a:prstGeom prst="rect">
            <a:avLst/>
          </a:prstGeom>
        </p:spPr>
        <p:txBody>
          <a:bodyPr>
            <a:normAutofit fontScale="25000" lnSpcReduction="20000"/>
          </a:bodyPr>
          <a:lstStyle/>
          <a:p>
            <a:pPr marL="0" indent="0" algn="just">
              <a:buNone/>
              <a:defRPr>
                <a:solidFill>
                  <a:srgbClr val="343163"/>
                </a:solidFill>
              </a:defRPr>
            </a:pPr>
            <a:r>
              <a:rPr lang="en-US" sz="8800" b="1" dirty="0" smtClean="0">
                <a:cs typeface="Arial" panose="020B0604020202020204" pitchFamily="34" charset="0"/>
              </a:rPr>
              <a:t>Repository administrators and managers/Open Access/Open Science community building</a:t>
            </a:r>
          </a:p>
          <a:p>
            <a:pPr marL="0" indent="0" algn="just">
              <a:buNone/>
              <a:defRPr>
                <a:solidFill>
                  <a:srgbClr val="343163"/>
                </a:solidFill>
              </a:defRPr>
            </a:pPr>
            <a:r>
              <a:rPr lang="en-US" sz="8800" b="1" dirty="0" smtClean="0">
                <a:cs typeface="Arial" panose="020B0604020202020204" pitchFamily="34" charset="0"/>
              </a:rPr>
              <a:t>National coordination </a:t>
            </a:r>
          </a:p>
          <a:p>
            <a:pPr marL="0" indent="0" algn="just">
              <a:buNone/>
              <a:defRPr>
                <a:solidFill>
                  <a:srgbClr val="343163"/>
                </a:solidFill>
              </a:defRPr>
            </a:pPr>
            <a:r>
              <a:rPr lang="en-US" sz="8800" dirty="0" smtClean="0">
                <a:cs typeface="Arial" panose="020B0604020202020204" pitchFamily="34" charset="0"/>
              </a:rPr>
              <a:t>- </a:t>
            </a:r>
            <a:r>
              <a:rPr lang="en-US" sz="8800" dirty="0">
                <a:cs typeface="Arial" panose="020B0604020202020204" pitchFamily="34" charset="0"/>
              </a:rPr>
              <a:t>Collaboration with the Director of IT services at Nazi BONI University.</a:t>
            </a:r>
          </a:p>
          <a:p>
            <a:pPr marL="0" indent="0" algn="just">
              <a:buNone/>
              <a:defRPr>
                <a:solidFill>
                  <a:srgbClr val="343163"/>
                </a:solidFill>
              </a:defRPr>
            </a:pPr>
            <a:r>
              <a:rPr lang="en-US" sz="8800" dirty="0">
                <a:cs typeface="Arial" panose="020B0604020202020204" pitchFamily="34" charset="0"/>
              </a:rPr>
              <a:t> - Organization of training sessions for the benefit of our students, teachers and researchers on online documentary research. How to access open access documentary resources.</a:t>
            </a:r>
          </a:p>
          <a:p>
            <a:pPr marL="0" indent="0" algn="just">
              <a:buNone/>
              <a:defRPr>
                <a:solidFill>
                  <a:srgbClr val="343163"/>
                </a:solidFill>
              </a:defRPr>
            </a:pPr>
            <a:r>
              <a:rPr lang="en-US" sz="8800" dirty="0">
                <a:cs typeface="Arial" panose="020B0604020202020204" pitchFamily="34" charset="0"/>
              </a:rPr>
              <a:t>- I was designated as the DICAMES point at the Nazi BONI University. The Deposits in DICAMES are managed by the CAMES Secretariat and the teams of the participating universities.</a:t>
            </a:r>
          </a:p>
          <a:p>
            <a:pPr marL="0" indent="0" algn="just">
              <a:buNone/>
              <a:defRPr>
                <a:solidFill>
                  <a:srgbClr val="343163"/>
                </a:solidFill>
              </a:defRPr>
            </a:pPr>
            <a:r>
              <a:rPr lang="en-US" sz="8800" dirty="0">
                <a:cs typeface="Arial" panose="020B0604020202020204" pitchFamily="34" charset="0"/>
              </a:rPr>
              <a:t>- For the sharing of our resources and for the promotion of open access, our University is a member of the National Network for the Pooling of Scientific and Technical Information (REMIST).</a:t>
            </a:r>
          </a:p>
          <a:p>
            <a:pPr marL="0" indent="0" algn="just">
              <a:buNone/>
              <a:defRPr>
                <a:solidFill>
                  <a:srgbClr val="343163"/>
                </a:solidFill>
              </a:defRPr>
            </a:pPr>
            <a:r>
              <a:rPr lang="en-US" sz="8800" dirty="0">
                <a:cs typeface="Arial" panose="020B0604020202020204" pitchFamily="34" charset="0"/>
              </a:rPr>
              <a:t>- The digital resources of the Nazi </a:t>
            </a:r>
            <a:r>
              <a:rPr lang="en-US" sz="8800" dirty="0" err="1">
                <a:cs typeface="Arial" panose="020B0604020202020204" pitchFamily="34" charset="0"/>
              </a:rPr>
              <a:t>Boni</a:t>
            </a:r>
            <a:r>
              <a:rPr lang="en-US" sz="8800" dirty="0">
                <a:cs typeface="Arial" panose="020B0604020202020204" pitchFamily="34" charset="0"/>
              </a:rPr>
              <a:t> University of Bobo-</a:t>
            </a:r>
            <a:r>
              <a:rPr lang="en-US" sz="8800" dirty="0" err="1">
                <a:cs typeface="Arial" panose="020B0604020202020204" pitchFamily="34" charset="0"/>
              </a:rPr>
              <a:t>Dioulasso</a:t>
            </a:r>
            <a:r>
              <a:rPr lang="en-US" sz="8800" dirty="0">
                <a:cs typeface="Arial" panose="020B0604020202020204" pitchFamily="34" charset="0"/>
              </a:rPr>
              <a:t> have been recently indexed by the Digital Library of the French University Space - BNEUF which is a major digital project of the AUF.</a:t>
            </a:r>
          </a:p>
          <a:p>
            <a:pPr marL="0" indent="0" algn="just">
              <a:buNone/>
              <a:defRPr>
                <a:solidFill>
                  <a:srgbClr val="343163"/>
                </a:solidFill>
              </a:defRPr>
            </a:pPr>
            <a:r>
              <a:rPr lang="en-US" sz="8800" dirty="0">
                <a:cs typeface="Arial" panose="020B0604020202020204" pitchFamily="34" charset="0"/>
              </a:rPr>
              <a:t> - Our resources will be accessible and shared by more than 15 million users</a:t>
            </a:r>
            <a:r>
              <a:rPr lang="en-US" sz="8800" dirty="0" smtClean="0">
                <a:cs typeface="Arial" panose="020B0604020202020204" pitchFamily="34" charset="0"/>
              </a:rPr>
              <a:t>.</a:t>
            </a:r>
            <a:endParaRPr lang="fr-FR" sz="8800" b="1" dirty="0" smtClean="0">
              <a:cs typeface="Arial" panose="020B0604020202020204" pitchFamily="34" charset="0"/>
              <a:hlinkClick r:id=""/>
            </a:endParaRPr>
          </a:p>
          <a:p>
            <a:pPr marL="0" indent="0" algn="just">
              <a:buNone/>
            </a:pPr>
            <a:r>
              <a:rPr lang="fr-FR" sz="8800" b="1" dirty="0" smtClean="0">
                <a:cs typeface="Arial" panose="020B0604020202020204" pitchFamily="34" charset="0"/>
                <a:hlinkClick r:id=""/>
              </a:rPr>
              <a:t>https</a:t>
            </a:r>
            <a:r>
              <a:rPr lang="fr-FR" sz="8800" b="1" dirty="0">
                <a:cs typeface="Arial" panose="020B0604020202020204" pitchFamily="34" charset="0"/>
                <a:hlinkClick r:id="rId3"/>
              </a:rPr>
              <a:t>://bneuf.auf.org</a:t>
            </a:r>
            <a:endParaRPr lang="fr-FR" sz="8800" b="1" dirty="0">
              <a:cs typeface="Arial" panose="020B0604020202020204" pitchFamily="34" charset="0"/>
            </a:endParaRPr>
          </a:p>
          <a:p>
            <a:pPr marL="0" indent="0">
              <a:buNone/>
            </a:pPr>
            <a:endParaRPr lang="fr-FR" sz="6200" b="1" dirty="0" smtClean="0">
              <a:hlinkClick r:id="rId3"/>
            </a:endParaRPr>
          </a:p>
          <a:p>
            <a:pPr marL="0" indent="0">
              <a:buNone/>
            </a:pPr>
            <a:endParaRPr lang="fr-FR" b="1" dirty="0">
              <a:hlinkClick r:id="rId3"/>
            </a:endParaRPr>
          </a:p>
          <a:p>
            <a:pPr marL="0" indent="0">
              <a:buNone/>
            </a:pPr>
            <a:endParaRPr lang="fr-FR" b="1" dirty="0" smtClean="0">
              <a:hlinkClick r:id="rId3"/>
            </a:endParaRPr>
          </a:p>
          <a:p>
            <a:pPr marL="0" indent="0">
              <a:buNone/>
            </a:pPr>
            <a:endParaRPr lang="en-US" dirty="0"/>
          </a:p>
          <a:p>
            <a:pPr marL="0" indent="0">
              <a:buNone/>
            </a:pPr>
            <a:endParaRPr lang="fr-FR" dirty="0" smtClean="0"/>
          </a:p>
          <a:p>
            <a:pPr marL="0" indent="0">
              <a:buNone/>
            </a:pPr>
            <a:endParaRPr lang="fr-FR" dirty="0"/>
          </a:p>
        </p:txBody>
      </p:sp>
    </p:spTree>
    <p:extLst>
      <p:ext uri="{BB962C8B-B14F-4D97-AF65-F5344CB8AC3E}">
        <p14:creationId xmlns:p14="http://schemas.microsoft.com/office/powerpoint/2010/main" val="205802056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 Placeholder 4"/>
          <p:cNvSpPr txBox="1"/>
          <p:nvPr/>
        </p:nvSpPr>
        <p:spPr>
          <a:xfrm>
            <a:off x="1637414" y="1680678"/>
            <a:ext cx="7475609" cy="142192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90000"/>
              </a:lnSpc>
              <a:defRPr sz="4000">
                <a:solidFill>
                  <a:srgbClr val="FFFFFF"/>
                </a:solidFill>
              </a:defRPr>
            </a:lvl1pPr>
          </a:lstStyle>
          <a:p>
            <a:r>
              <a:rPr lang="fr-FR" sz="3200" b="1" dirty="0">
                <a:latin typeface="Calibri"/>
                <a:ea typeface="Calibri"/>
                <a:cs typeface="Calibri"/>
              </a:rPr>
              <a:t>Le libre accès au droit OHADA pour l’</a:t>
            </a:r>
            <a:r>
              <a:rPr lang="fr-FR" sz="3200" b="1" dirty="0" err="1">
                <a:latin typeface="Calibri"/>
                <a:ea typeface="Calibri"/>
                <a:cs typeface="Calibri"/>
              </a:rPr>
              <a:t>amelioration</a:t>
            </a:r>
            <a:r>
              <a:rPr lang="fr-FR" sz="3200" b="1" dirty="0">
                <a:latin typeface="Calibri"/>
                <a:ea typeface="Calibri"/>
                <a:cs typeface="Calibri"/>
              </a:rPr>
              <a:t> du climat des affaires en Afrique : défis  et </a:t>
            </a:r>
            <a:r>
              <a:rPr lang="fr-FR" sz="3200" b="1" dirty="0" smtClean="0">
                <a:latin typeface="Calibri"/>
                <a:ea typeface="Calibri"/>
                <a:cs typeface="Calibri"/>
              </a:rPr>
              <a:t>Opportunités</a:t>
            </a:r>
            <a:endParaRPr sz="3200" b="1" dirty="0">
              <a:latin typeface="Calibri"/>
              <a:ea typeface="Calibri"/>
              <a:cs typeface="Calibri"/>
            </a:endParaRPr>
          </a:p>
        </p:txBody>
      </p:sp>
      <p:sp>
        <p:nvSpPr>
          <p:cNvPr id="123" name="Rectangle 5"/>
          <p:cNvSpPr txBox="1"/>
          <p:nvPr/>
        </p:nvSpPr>
        <p:spPr>
          <a:xfrm>
            <a:off x="3738267" y="3184712"/>
            <a:ext cx="5031858" cy="461665"/>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400">
                <a:solidFill>
                  <a:srgbClr val="FFFFFF"/>
                </a:solidFill>
              </a:defRPr>
            </a:lvl1pPr>
          </a:lstStyle>
          <a:p>
            <a:r>
              <a:rPr lang="fr-FR" dirty="0">
                <a:latin typeface="Calibri"/>
                <a:ea typeface="Calibri"/>
                <a:cs typeface="Calibri"/>
              </a:rPr>
              <a:t>Marie Sophie </a:t>
            </a:r>
            <a:r>
              <a:rPr lang="fr-FR" dirty="0" err="1">
                <a:latin typeface="Calibri"/>
                <a:ea typeface="Calibri"/>
                <a:cs typeface="Calibri"/>
              </a:rPr>
              <a:t>Dibounje</a:t>
            </a:r>
            <a:r>
              <a:rPr lang="fr-FR" dirty="0">
                <a:latin typeface="Calibri"/>
                <a:ea typeface="Calibri"/>
                <a:cs typeface="Calibri"/>
              </a:rPr>
              <a:t> </a:t>
            </a:r>
            <a:r>
              <a:rPr lang="fr-FR" dirty="0" err="1">
                <a:latin typeface="Calibri"/>
                <a:ea typeface="Calibri"/>
                <a:cs typeface="Calibri"/>
              </a:rPr>
              <a:t>Madiba</a:t>
            </a:r>
            <a:endParaRPr dirty="0">
              <a:latin typeface="Calibri"/>
              <a:ea typeface="Calibri"/>
              <a:cs typeface="Calibri"/>
            </a:endParaRPr>
          </a:p>
        </p:txBody>
      </p:sp>
      <p:sp>
        <p:nvSpPr>
          <p:cNvPr id="124" name="Rectangle 6"/>
          <p:cNvSpPr txBox="1"/>
          <p:nvPr/>
        </p:nvSpPr>
        <p:spPr>
          <a:xfrm>
            <a:off x="3738267" y="3630658"/>
            <a:ext cx="5374757" cy="1061829"/>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sz="2100">
                <a:solidFill>
                  <a:srgbClr val="FFFFFF"/>
                </a:solidFill>
              </a:defRPr>
            </a:lvl1pPr>
          </a:lstStyle>
          <a:p>
            <a:r>
              <a:rPr dirty="0">
                <a:latin typeface="Calibri"/>
                <a:ea typeface="Calibri"/>
                <a:cs typeface="Calibri"/>
              </a:rPr>
              <a:t>O</a:t>
            </a:r>
            <a:r>
              <a:rPr lang="fr-FR" dirty="0">
                <a:latin typeface="Calibri"/>
                <a:ea typeface="Calibri"/>
                <a:cs typeface="Calibri"/>
              </a:rPr>
              <a:t>HADA</a:t>
            </a:r>
          </a:p>
          <a:p>
            <a:r>
              <a:rPr lang="fr-FR" dirty="0">
                <a:latin typeface="Calibri"/>
                <a:ea typeface="Calibri"/>
                <a:cs typeface="Calibri"/>
                <a:hlinkClick r:id="rId2"/>
              </a:rPr>
              <a:t>dibounje.sp@ohada.org</a:t>
            </a:r>
            <a:endParaRPr lang="fr-FR" dirty="0">
              <a:latin typeface="Calibri"/>
              <a:ea typeface="Calibri"/>
              <a:cs typeface="Calibri"/>
            </a:endParaRPr>
          </a:p>
          <a:p>
            <a:r>
              <a:rPr lang="fr-FR" dirty="0">
                <a:latin typeface="Calibri"/>
                <a:ea typeface="Calibri"/>
                <a:cs typeface="Calibri"/>
              </a:rPr>
              <a:t>smadiba@yahoo.fr</a:t>
            </a:r>
            <a:endParaRPr dirty="0">
              <a:latin typeface="Calibri"/>
              <a:ea typeface="Calibri"/>
              <a:cs typeface="Calibri"/>
            </a:endParaRPr>
          </a:p>
        </p:txBody>
      </p:sp>
    </p:spTree>
    <p:extLst>
      <p:ext uri="{BB962C8B-B14F-4D97-AF65-F5344CB8AC3E}">
        <p14:creationId xmlns:p14="http://schemas.microsoft.com/office/powerpoint/2010/main" val="267097190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107;p21"/>
          <p:cNvSpPr txBox="1">
            <a:spLocks/>
          </p:cNvSpPr>
          <p:nvPr/>
        </p:nvSpPr>
        <p:spPr>
          <a:xfrm>
            <a:off x="621437" y="445025"/>
            <a:ext cx="8520600" cy="572700"/>
          </a:xfrm>
          <a:prstGeom prst="rect">
            <a:avLst/>
          </a:prstGeom>
        </p:spPr>
        <p:txBody>
          <a:bodyPr spcFirstLastPara="1" wrap="square" lIns="91425" tIns="91425" rIns="91425" bIns="91425" anchor="t" anchorCtr="0">
            <a:noAutofit/>
          </a:bodyPr>
          <a:lst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a:lstStyle>
          <a:p>
            <a:r>
              <a:rPr lang="en" b="1" dirty="0" smtClean="0"/>
              <a:t>The objectives for today’s workshop</a:t>
            </a:r>
            <a:endParaRPr lang="en" b="1" dirty="0"/>
          </a:p>
        </p:txBody>
      </p:sp>
      <p:sp>
        <p:nvSpPr>
          <p:cNvPr id="2" name="Rectangle 1"/>
          <p:cNvSpPr/>
          <p:nvPr/>
        </p:nvSpPr>
        <p:spPr>
          <a:xfrm>
            <a:off x="621437" y="1657382"/>
            <a:ext cx="10451640" cy="4355039"/>
          </a:xfrm>
          <a:prstGeom prst="rect">
            <a:avLst/>
          </a:prstGeom>
        </p:spPr>
        <p:txBody>
          <a:bodyPr wrap="square">
            <a:spAutoFit/>
          </a:bodyPr>
          <a:lstStyle/>
          <a:p>
            <a:pPr marL="457200" lvl="0" indent="-381000">
              <a:spcBef>
                <a:spcPts val="1000"/>
              </a:spcBef>
              <a:buSzPts val="2400"/>
              <a:buChar char="●"/>
            </a:pPr>
            <a:r>
              <a:rPr lang="en-GB" sz="3600" dirty="0" smtClean="0">
                <a:latin typeface="Calibri Light"/>
                <a:cs typeface="Calibri Light"/>
              </a:rPr>
              <a:t>Introduce you to LIBSENSE</a:t>
            </a:r>
          </a:p>
          <a:p>
            <a:pPr marL="457200" lvl="0" indent="-381000">
              <a:spcBef>
                <a:spcPts val="1000"/>
              </a:spcBef>
              <a:buSzPts val="2400"/>
              <a:buChar char="●"/>
            </a:pPr>
            <a:r>
              <a:rPr lang="en-GB" sz="3600" dirty="0" smtClean="0">
                <a:latin typeface="Calibri Light"/>
                <a:cs typeface="Calibri Light"/>
              </a:rPr>
              <a:t>Get updates from some countries in the region</a:t>
            </a:r>
          </a:p>
          <a:p>
            <a:pPr marL="457200" lvl="0" indent="-381000">
              <a:spcBef>
                <a:spcPts val="1000"/>
              </a:spcBef>
              <a:buSzPts val="2400"/>
              <a:buChar char="●"/>
            </a:pPr>
            <a:r>
              <a:rPr lang="en-GB" sz="3600" dirty="0" smtClean="0">
                <a:latin typeface="Calibri Light"/>
                <a:cs typeface="Calibri Light"/>
              </a:rPr>
              <a:t>Break out sessions to s</a:t>
            </a:r>
            <a:r>
              <a:rPr lang="en" sz="3600" dirty="0" smtClean="0">
                <a:latin typeface="Calibri Light"/>
                <a:cs typeface="Calibri Light"/>
              </a:rPr>
              <a:t>timulate </a:t>
            </a:r>
            <a:r>
              <a:rPr lang="en" sz="3600" dirty="0">
                <a:latin typeface="Calibri Light"/>
                <a:cs typeface="Calibri Light"/>
              </a:rPr>
              <a:t>us to think about the best solutions for African researchers, institutions, countries, and regions</a:t>
            </a:r>
          </a:p>
          <a:p>
            <a:pPr marL="457200" lvl="0" indent="-381000">
              <a:spcBef>
                <a:spcPts val="1000"/>
              </a:spcBef>
              <a:buSzPts val="2400"/>
              <a:buChar char="●"/>
            </a:pPr>
            <a:r>
              <a:rPr lang="en" sz="3600" dirty="0">
                <a:latin typeface="Calibri Light"/>
                <a:cs typeface="Calibri Light"/>
              </a:rPr>
              <a:t>Define some concrete ways in which we can work together</a:t>
            </a:r>
          </a:p>
        </p:txBody>
      </p:sp>
    </p:spTree>
    <p:extLst>
      <p:ext uri="{BB962C8B-B14F-4D97-AF65-F5344CB8AC3E}">
        <p14:creationId xmlns:p14="http://schemas.microsoft.com/office/powerpoint/2010/main" val="1052359870"/>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20</a:t>
            </a:fld>
            <a:endParaRPr>
              <a:latin typeface="Calibri"/>
              <a:ea typeface="Calibri"/>
              <a:cs typeface="Calibri"/>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Autofit/>
          </a:bodyPr>
          <a:lstStyle/>
          <a:p>
            <a:pPr marL="0" indent="0" algn="just">
              <a:buNone/>
              <a:defRPr>
                <a:solidFill>
                  <a:srgbClr val="343163"/>
                </a:solidFill>
              </a:defRPr>
            </a:pPr>
            <a:r>
              <a:rPr lang="fr-FR" sz="1800" i="1" dirty="0"/>
              <a:t>L'information juridique publique des pays et des institutions internationales constitue un héritage commun de l'humanité. La réalisation de l'accessibilité maximale à cette information favorise la justice et la primauté du droit; L'information juridique publique fait partie du bien commun numérique et doit être accessible à tous sur une base non lucrative, sinon de façon gratuite ; Les organisations à but non lucratif indépendantes ont le droit de publier l'information juridique publique et les organismes gouvernementaux qui créent ou contrôlent cette information doivent favoriser ces publications en assurant l'accès à cette information…( </a:t>
            </a:r>
            <a:r>
              <a:rPr lang="fr-FR" sz="1800" b="1" i="1" dirty="0"/>
              <a:t>déclaration de </a:t>
            </a:r>
            <a:r>
              <a:rPr lang="fr-FR" sz="1800" b="1" i="1" dirty="0" err="1"/>
              <a:t>montréal</a:t>
            </a:r>
            <a:r>
              <a:rPr lang="fr-FR" sz="1800" b="1" i="1" dirty="0"/>
              <a:t> sur l’</a:t>
            </a:r>
            <a:r>
              <a:rPr lang="fr-FR" sz="1800" b="1" i="1" dirty="0" err="1"/>
              <a:t>accés</a:t>
            </a:r>
            <a:r>
              <a:rPr lang="fr-FR" sz="1800" b="1" i="1" dirty="0"/>
              <a:t> libre au droit)</a:t>
            </a:r>
          </a:p>
          <a:p>
            <a:pPr marL="0" indent="0" algn="just">
              <a:buNone/>
              <a:defRPr>
                <a:solidFill>
                  <a:srgbClr val="343163"/>
                </a:solidFill>
              </a:defRPr>
            </a:pPr>
            <a:r>
              <a:rPr lang="fr-FR" sz="1800" i="1" dirty="0" smtClean="0"/>
              <a:t>Globalement</a:t>
            </a:r>
            <a:r>
              <a:rPr lang="fr-FR" sz="1800" i="1" dirty="0"/>
              <a:t>, le libre </a:t>
            </a:r>
            <a:r>
              <a:rPr lang="fr-FR" sz="1800" i="1" dirty="0" err="1"/>
              <a:t>accés</a:t>
            </a:r>
            <a:r>
              <a:rPr lang="fr-FR" sz="1800" i="1" dirty="0"/>
              <a:t> n’est pas encore pris en compte dans les politiques nationales au niveau du </a:t>
            </a:r>
            <a:r>
              <a:rPr lang="fr-FR" sz="1800" i="1" dirty="0" err="1"/>
              <a:t>cameroun</a:t>
            </a:r>
            <a:r>
              <a:rPr lang="fr-FR" sz="1800" i="1" dirty="0"/>
              <a:t>. L’</a:t>
            </a:r>
            <a:r>
              <a:rPr lang="fr-FR" sz="1800" i="1" dirty="0" err="1"/>
              <a:t>accés</a:t>
            </a:r>
            <a:r>
              <a:rPr lang="fr-FR" sz="1800" i="1" dirty="0"/>
              <a:t> libre à l’information scientifique est encore jalonné d’intentions et de discours. Le pas traine, d’où très peu de plateformes ouvertes, des moyens n’</a:t>
            </a:r>
            <a:r>
              <a:rPr lang="fr-FR" sz="1800" i="1" dirty="0" err="1"/>
              <a:t>etant</a:t>
            </a:r>
            <a:r>
              <a:rPr lang="fr-FR" sz="1800" i="1" dirty="0"/>
              <a:t> pas alloués pour leur faisabilité.</a:t>
            </a:r>
          </a:p>
          <a:p>
            <a:pPr marL="0" indent="0" algn="just">
              <a:buNone/>
              <a:defRPr>
                <a:solidFill>
                  <a:srgbClr val="343163"/>
                </a:solidFill>
              </a:defRPr>
            </a:pPr>
            <a:r>
              <a:rPr lang="fr-FR" sz="1800" i="1" dirty="0"/>
              <a:t>Au niveau de l’OHADA, les choses avancent dans le bon sens, dans un premier temps, nous avons amené nos </a:t>
            </a:r>
            <a:r>
              <a:rPr lang="fr-FR" sz="1800" i="1" dirty="0" err="1"/>
              <a:t>decideurs</a:t>
            </a:r>
            <a:r>
              <a:rPr lang="fr-FR" sz="1800" i="1" dirty="0"/>
              <a:t> à s’associer au CAMES, dans le cadre de leur archive numérique panafricaine ( DICAMES) </a:t>
            </a:r>
          </a:p>
          <a:p>
            <a:pPr marL="0" indent="0" algn="just">
              <a:buNone/>
              <a:defRPr>
                <a:solidFill>
                  <a:srgbClr val="343163"/>
                </a:solidFill>
              </a:defRPr>
            </a:pPr>
            <a:r>
              <a:rPr lang="fr-FR" sz="1800" i="1" dirty="0"/>
              <a:t>l’OHADA anime la communauté OHADA sur le DICAMES en recensant la documentation scientifique et technique sur le droit OHADA et le droit communautaire africain</a:t>
            </a:r>
          </a:p>
        </p:txBody>
      </p:sp>
    </p:spTree>
    <p:extLst>
      <p:ext uri="{BB962C8B-B14F-4D97-AF65-F5344CB8AC3E}">
        <p14:creationId xmlns:p14="http://schemas.microsoft.com/office/powerpoint/2010/main" val="44005257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21</a:t>
            </a:fld>
            <a:endParaRPr>
              <a:latin typeface="Calibri"/>
              <a:ea typeface="Calibri"/>
              <a:cs typeface="Calibri"/>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fontScale="77500" lnSpcReduction="20000"/>
          </a:bodyPr>
          <a:lstStyle/>
          <a:p>
            <a:pPr marL="0" indent="0">
              <a:buNone/>
              <a:defRPr>
                <a:solidFill>
                  <a:srgbClr val="343163"/>
                </a:solidFill>
              </a:defRPr>
            </a:pPr>
            <a:r>
              <a:rPr lang="en-US" b="1" dirty="0" smtClean="0"/>
              <a:t>Repositories </a:t>
            </a:r>
            <a:r>
              <a:rPr lang="en-US" dirty="0" smtClean="0"/>
              <a:t>in </a:t>
            </a:r>
            <a:r>
              <a:rPr lang="en-US" dirty="0"/>
              <a:t>2019-2020</a:t>
            </a:r>
          </a:p>
          <a:p>
            <a:pPr marL="0" indent="0" algn="just">
              <a:buNone/>
              <a:defRPr>
                <a:solidFill>
                  <a:srgbClr val="343163"/>
                </a:solidFill>
              </a:defRPr>
            </a:pPr>
            <a:r>
              <a:rPr lang="en-US" sz="2600" dirty="0" err="1" smtClean="0"/>
              <a:t>Comme</a:t>
            </a:r>
            <a:r>
              <a:rPr lang="en-US" sz="2600" dirty="0" smtClean="0"/>
              <a:t> </a:t>
            </a:r>
            <a:r>
              <a:rPr lang="en-US" sz="2600" dirty="0"/>
              <a:t>initiative,  </a:t>
            </a:r>
            <a:r>
              <a:rPr lang="en-US" sz="2600" dirty="0" err="1"/>
              <a:t>l’OHADA</a:t>
            </a:r>
            <a:r>
              <a:rPr lang="en-US" sz="2600" dirty="0"/>
              <a:t> a </a:t>
            </a:r>
            <a:r>
              <a:rPr lang="en-US" sz="2600" dirty="0" err="1"/>
              <a:t>validé</a:t>
            </a:r>
            <a:r>
              <a:rPr lang="en-US" sz="2600" dirty="0"/>
              <a:t> la creation de son depot </a:t>
            </a:r>
            <a:r>
              <a:rPr lang="en-US" sz="2600" dirty="0" err="1"/>
              <a:t>institutionnel</a:t>
            </a:r>
            <a:r>
              <a:rPr lang="en-US" sz="2600" dirty="0"/>
              <a:t>, </a:t>
            </a:r>
            <a:r>
              <a:rPr lang="en-US" sz="2600" dirty="0" err="1"/>
              <a:t>il</a:t>
            </a:r>
            <a:r>
              <a:rPr lang="en-US" sz="2600" dirty="0"/>
              <a:t> sera </a:t>
            </a:r>
            <a:r>
              <a:rPr lang="en-US" sz="2600" dirty="0" err="1"/>
              <a:t>fonctionnel</a:t>
            </a:r>
            <a:r>
              <a:rPr lang="en-US" sz="2600" dirty="0"/>
              <a:t>  courant 2020.</a:t>
            </a:r>
          </a:p>
          <a:p>
            <a:pPr marL="0" indent="0" algn="just">
              <a:buNone/>
              <a:defRPr>
                <a:solidFill>
                  <a:srgbClr val="343163"/>
                </a:solidFill>
              </a:defRPr>
            </a:pPr>
            <a:r>
              <a:rPr lang="en-US" sz="2600" dirty="0"/>
              <a:t>Le </a:t>
            </a:r>
            <a:r>
              <a:rPr lang="en-US" sz="2600" dirty="0" err="1"/>
              <a:t>processus</a:t>
            </a:r>
            <a:r>
              <a:rPr lang="en-US" sz="2600" dirty="0"/>
              <a:t> </a:t>
            </a:r>
            <a:r>
              <a:rPr lang="en-US" sz="2600" dirty="0" err="1"/>
              <a:t>est</a:t>
            </a:r>
            <a:r>
              <a:rPr lang="en-US" sz="2600" dirty="0"/>
              <a:t> </a:t>
            </a:r>
            <a:r>
              <a:rPr lang="en-US" sz="2600" dirty="0" err="1"/>
              <a:t>dejà</a:t>
            </a:r>
            <a:r>
              <a:rPr lang="en-US" sz="2600" dirty="0"/>
              <a:t> </a:t>
            </a:r>
            <a:r>
              <a:rPr lang="en-US" sz="2600" dirty="0" err="1"/>
              <a:t>lancé</a:t>
            </a:r>
            <a:r>
              <a:rPr lang="en-US" sz="2600" dirty="0"/>
              <a:t> par la redaction des </a:t>
            </a:r>
            <a:r>
              <a:rPr lang="en-US" sz="2600" dirty="0" err="1"/>
              <a:t>tdrs</a:t>
            </a:r>
            <a:r>
              <a:rPr lang="en-US" sz="2600" dirty="0"/>
              <a:t> </a:t>
            </a:r>
            <a:r>
              <a:rPr lang="en-US" sz="2600" dirty="0" err="1"/>
              <a:t>en</a:t>
            </a:r>
            <a:r>
              <a:rPr lang="en-US" sz="2600" dirty="0"/>
              <a:t> </a:t>
            </a:r>
            <a:r>
              <a:rPr lang="en-US" sz="2600" dirty="0" err="1"/>
              <a:t>vue</a:t>
            </a:r>
            <a:r>
              <a:rPr lang="en-US" sz="2600" dirty="0"/>
              <a:t> du </a:t>
            </a:r>
            <a:r>
              <a:rPr lang="en-US" sz="2600" dirty="0" err="1"/>
              <a:t>recrutement</a:t>
            </a:r>
            <a:r>
              <a:rPr lang="en-US" sz="2600" dirty="0"/>
              <a:t> d’un consultant, </a:t>
            </a:r>
            <a:r>
              <a:rPr lang="fr-FR" sz="2600" dirty="0"/>
              <a:t>par un avis à manifestation d’intérêt,</a:t>
            </a:r>
            <a:r>
              <a:rPr lang="en-US" sz="2600" dirty="0"/>
              <a:t> qui aura pour mission </a:t>
            </a:r>
            <a:r>
              <a:rPr lang="en-US" sz="2600" dirty="0" err="1"/>
              <a:t>d’accompagner</a:t>
            </a:r>
            <a:r>
              <a:rPr lang="en-US" sz="2600" dirty="0"/>
              <a:t> </a:t>
            </a:r>
            <a:r>
              <a:rPr lang="en-US" sz="2600" dirty="0" err="1"/>
              <a:t>l’OHADA</a:t>
            </a:r>
            <a:r>
              <a:rPr lang="en-US" sz="2600" dirty="0"/>
              <a:t> dans la mise </a:t>
            </a:r>
            <a:r>
              <a:rPr lang="en-US" sz="2600" dirty="0" err="1"/>
              <a:t>en</a:t>
            </a:r>
            <a:r>
              <a:rPr lang="en-US" sz="2600" dirty="0"/>
              <a:t> place son DI avec </a:t>
            </a:r>
            <a:r>
              <a:rPr lang="en-US" sz="2600" dirty="0" err="1" smtClean="0"/>
              <a:t>DSpace</a:t>
            </a:r>
            <a:endParaRPr lang="en-US" sz="2600" dirty="0"/>
          </a:p>
          <a:p>
            <a:pPr marL="0" indent="0" algn="just">
              <a:buNone/>
              <a:defRPr>
                <a:solidFill>
                  <a:srgbClr val="343163"/>
                </a:solidFill>
              </a:defRPr>
            </a:pPr>
            <a:r>
              <a:rPr lang="fr-FR" sz="2600" dirty="0"/>
              <a:t>Des contenus préconisés sont les jurisprudences commentées et annotées dans les quatre langues de travail de l’OHADA, des </a:t>
            </a:r>
            <a:r>
              <a:rPr lang="fr-FR" sz="2600" dirty="0" err="1"/>
              <a:t>Théses</a:t>
            </a:r>
            <a:r>
              <a:rPr lang="fr-FR" sz="2600" dirty="0"/>
              <a:t> et </a:t>
            </a:r>
            <a:r>
              <a:rPr lang="fr-FR" sz="2600" dirty="0" err="1"/>
              <a:t>Memoires</a:t>
            </a:r>
            <a:r>
              <a:rPr lang="fr-FR" sz="2600" dirty="0"/>
              <a:t> sur le droit OHADA et le droit communautaire, communications scientifiques et rapports techniques. </a:t>
            </a:r>
          </a:p>
          <a:p>
            <a:pPr marL="0" indent="0" algn="just">
              <a:buNone/>
              <a:defRPr>
                <a:solidFill>
                  <a:srgbClr val="343163"/>
                </a:solidFill>
              </a:defRPr>
            </a:pPr>
            <a:r>
              <a:rPr lang="fr-FR" sz="2600" dirty="0"/>
              <a:t>Avec le COVID 19, le Droit OHADA est à l’épreuve. En effet, c’est un droit crée pour améliorer le climat des affaires, la sécurité juridique des investisseurs. La pandémie actuelle qui a ralenti les déplacements avec un très fort impact sur les </a:t>
            </a:r>
            <a:r>
              <a:rPr lang="fr-FR" sz="2600" dirty="0" err="1"/>
              <a:t>economies</a:t>
            </a:r>
            <a:r>
              <a:rPr lang="fr-FR" sz="2600" dirty="0"/>
              <a:t>, oblige l’OHADA à revisiter sa stratégie de vulgarisation . Le DI sera concerné au premier plan. C’est ainsi que depuis la </a:t>
            </a:r>
            <a:r>
              <a:rPr lang="fr-FR" sz="2600" dirty="0" err="1"/>
              <a:t>pandemie</a:t>
            </a:r>
            <a:r>
              <a:rPr lang="fr-FR" sz="2600" dirty="0"/>
              <a:t>, j’ai entamé la collecte des articles, rapports, communications et travaux qui traitent de l’impact du COVID 19 sur le droit OHADA, sur les </a:t>
            </a:r>
            <a:r>
              <a:rPr lang="fr-FR" sz="2600" dirty="0" err="1"/>
              <a:t>economies</a:t>
            </a:r>
            <a:r>
              <a:rPr lang="fr-FR" sz="2600" dirty="0"/>
              <a:t> africaines. Cette documentation logée sur un seule plateforme sera une bonne source d’information pour une meilleure prise des </a:t>
            </a:r>
            <a:r>
              <a:rPr lang="fr-FR" sz="2600" dirty="0" err="1"/>
              <a:t>decsisons</a:t>
            </a:r>
            <a:r>
              <a:rPr lang="fr-FR" dirty="0"/>
              <a:t>.</a:t>
            </a:r>
            <a:endParaRPr dirty="0"/>
          </a:p>
        </p:txBody>
      </p:sp>
    </p:spTree>
    <p:extLst>
      <p:ext uri="{BB962C8B-B14F-4D97-AF65-F5344CB8AC3E}">
        <p14:creationId xmlns:p14="http://schemas.microsoft.com/office/powerpoint/2010/main" val="2245092145"/>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22</a:t>
            </a:fld>
            <a:endParaRPr>
              <a:latin typeface="Calibri"/>
              <a:ea typeface="Calibri"/>
              <a:cs typeface="Calibri"/>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fontScale="92500" lnSpcReduction="10000"/>
          </a:bodyPr>
          <a:lstStyle/>
          <a:p>
            <a:pPr marL="0" indent="0">
              <a:buNone/>
              <a:defRPr>
                <a:solidFill>
                  <a:srgbClr val="343163"/>
                </a:solidFill>
              </a:defRPr>
            </a:pPr>
            <a:r>
              <a:rPr lang="en-US" b="1" dirty="0" smtClean="0"/>
              <a:t>Repository </a:t>
            </a:r>
            <a:r>
              <a:rPr lang="en-US" b="1" dirty="0"/>
              <a:t>administrators and managers/Open Access/Open Science community building</a:t>
            </a:r>
          </a:p>
          <a:p>
            <a:pPr marL="0" indent="0">
              <a:buNone/>
              <a:defRPr>
                <a:solidFill>
                  <a:srgbClr val="343163"/>
                </a:solidFill>
              </a:defRPr>
            </a:pPr>
            <a:r>
              <a:rPr lang="en-US" dirty="0" err="1"/>
              <a:t>Organiser</a:t>
            </a:r>
            <a:r>
              <a:rPr lang="en-US" dirty="0"/>
              <a:t> le </a:t>
            </a:r>
            <a:r>
              <a:rPr lang="en-US" dirty="0" err="1"/>
              <a:t>maximun</a:t>
            </a:r>
            <a:r>
              <a:rPr lang="en-US" dirty="0"/>
              <a:t> </a:t>
            </a:r>
            <a:r>
              <a:rPr lang="en-US" dirty="0" err="1"/>
              <a:t>d’activités</a:t>
            </a:r>
            <a:r>
              <a:rPr lang="en-US" dirty="0"/>
              <a:t> de sensibilization à </a:t>
            </a:r>
            <a:r>
              <a:rPr lang="en-US" dirty="0" err="1"/>
              <a:t>l’endroit</a:t>
            </a:r>
            <a:r>
              <a:rPr lang="en-US" dirty="0"/>
              <a:t> des </a:t>
            </a:r>
            <a:r>
              <a:rPr lang="en-US" dirty="0" err="1"/>
              <a:t>producteurs</a:t>
            </a:r>
            <a:r>
              <a:rPr lang="en-US" dirty="0"/>
              <a:t> de </a:t>
            </a:r>
            <a:r>
              <a:rPr lang="en-US" dirty="0" err="1"/>
              <a:t>contenus</a:t>
            </a:r>
            <a:r>
              <a:rPr lang="en-US" dirty="0"/>
              <a:t>. </a:t>
            </a:r>
          </a:p>
          <a:p>
            <a:pPr marL="0" indent="0">
              <a:buNone/>
              <a:defRPr>
                <a:solidFill>
                  <a:srgbClr val="343163"/>
                </a:solidFill>
              </a:defRPr>
            </a:pPr>
            <a:r>
              <a:rPr lang="en-US" dirty="0" err="1"/>
              <a:t>Mettre</a:t>
            </a:r>
            <a:r>
              <a:rPr lang="en-US" dirty="0"/>
              <a:t> ensemble les </a:t>
            </a:r>
            <a:r>
              <a:rPr lang="en-US" dirty="0" err="1"/>
              <a:t>bibliothecaires</a:t>
            </a:r>
            <a:r>
              <a:rPr lang="en-US" dirty="0"/>
              <a:t> et les </a:t>
            </a:r>
            <a:r>
              <a:rPr lang="en-US" dirty="0" err="1"/>
              <a:t>informaticiens</a:t>
            </a:r>
            <a:r>
              <a:rPr lang="en-US" dirty="0"/>
              <a:t> pour </a:t>
            </a:r>
            <a:r>
              <a:rPr lang="en-US" dirty="0" err="1"/>
              <a:t>créer</a:t>
            </a:r>
            <a:r>
              <a:rPr lang="en-US" dirty="0"/>
              <a:t> les </a:t>
            </a:r>
            <a:r>
              <a:rPr lang="en-US" dirty="0" err="1"/>
              <a:t>plateformes</a:t>
            </a:r>
            <a:r>
              <a:rPr lang="en-US" dirty="0"/>
              <a:t> de diffusion</a:t>
            </a:r>
          </a:p>
          <a:p>
            <a:pPr marL="0" indent="0">
              <a:buNone/>
              <a:defRPr>
                <a:solidFill>
                  <a:srgbClr val="343163"/>
                </a:solidFill>
              </a:defRPr>
            </a:pPr>
            <a:r>
              <a:rPr lang="en-US" b="1" dirty="0"/>
              <a:t>National coordination </a:t>
            </a:r>
          </a:p>
          <a:p>
            <a:pPr marL="0" indent="0">
              <a:buNone/>
              <a:defRPr>
                <a:solidFill>
                  <a:srgbClr val="343163"/>
                </a:solidFill>
              </a:defRPr>
            </a:pPr>
            <a:r>
              <a:rPr lang="en-US" dirty="0" err="1"/>
              <a:t>L’action</a:t>
            </a:r>
            <a:r>
              <a:rPr lang="en-US" dirty="0"/>
              <a:t> de la coordination </a:t>
            </a:r>
            <a:r>
              <a:rPr lang="en-US" dirty="0" err="1"/>
              <a:t>nationale</a:t>
            </a:r>
            <a:r>
              <a:rPr lang="en-US" dirty="0"/>
              <a:t> </a:t>
            </a:r>
            <a:r>
              <a:rPr lang="en-US" dirty="0" err="1"/>
              <a:t>doit</a:t>
            </a:r>
            <a:r>
              <a:rPr lang="en-US" dirty="0"/>
              <a:t> </a:t>
            </a:r>
            <a:r>
              <a:rPr lang="en-US" dirty="0" err="1"/>
              <a:t>s’orienter</a:t>
            </a:r>
            <a:r>
              <a:rPr lang="en-US" dirty="0"/>
              <a:t> </a:t>
            </a:r>
            <a:r>
              <a:rPr lang="en-US" dirty="0" err="1"/>
              <a:t>vers</a:t>
            </a:r>
            <a:r>
              <a:rPr lang="en-US" dirty="0"/>
              <a:t> le plaidoyer. La sensibilization des </a:t>
            </a:r>
            <a:r>
              <a:rPr lang="en-US" dirty="0" err="1"/>
              <a:t>decideurs</a:t>
            </a:r>
            <a:r>
              <a:rPr lang="en-US" dirty="0"/>
              <a:t> pour la mise à disposition des </a:t>
            </a:r>
            <a:r>
              <a:rPr lang="en-US" dirty="0" err="1"/>
              <a:t>moyens</a:t>
            </a:r>
            <a:r>
              <a:rPr lang="en-US" dirty="0"/>
              <a:t> pour </a:t>
            </a:r>
            <a:r>
              <a:rPr lang="en-US" dirty="0" err="1"/>
              <a:t>l’ouverture</a:t>
            </a:r>
            <a:r>
              <a:rPr lang="en-US" dirty="0"/>
              <a:t> de la science.</a:t>
            </a:r>
          </a:p>
          <a:p>
            <a:pPr marL="0" indent="0">
              <a:buNone/>
              <a:defRPr>
                <a:solidFill>
                  <a:srgbClr val="343163"/>
                </a:solidFill>
              </a:defRPr>
            </a:pPr>
            <a:r>
              <a:rPr lang="en-US" b="1" dirty="0"/>
              <a:t>How are you doing this? </a:t>
            </a:r>
            <a:endParaRPr lang="en-US" b="1" dirty="0" smtClean="0"/>
          </a:p>
          <a:p>
            <a:pPr marL="0" indent="0">
              <a:buNone/>
              <a:defRPr>
                <a:solidFill>
                  <a:srgbClr val="343163"/>
                </a:solidFill>
              </a:defRPr>
            </a:pPr>
            <a:r>
              <a:rPr lang="en-US" dirty="0" smtClean="0"/>
              <a:t>Je </a:t>
            </a:r>
            <a:r>
              <a:rPr lang="en-US" dirty="0" err="1"/>
              <a:t>pense</a:t>
            </a:r>
            <a:r>
              <a:rPr lang="en-US" dirty="0"/>
              <a:t> que se </a:t>
            </a:r>
            <a:r>
              <a:rPr lang="en-US" dirty="0" err="1"/>
              <a:t>serait</a:t>
            </a:r>
            <a:r>
              <a:rPr lang="en-US" dirty="0"/>
              <a:t> </a:t>
            </a:r>
            <a:r>
              <a:rPr lang="en-US" dirty="0" err="1"/>
              <a:t>une</a:t>
            </a:r>
            <a:r>
              <a:rPr lang="en-US" dirty="0"/>
              <a:t> idée </a:t>
            </a:r>
            <a:r>
              <a:rPr lang="en-US" dirty="0" err="1"/>
              <a:t>excellente</a:t>
            </a:r>
            <a:r>
              <a:rPr lang="en-US" dirty="0"/>
              <a:t>; </a:t>
            </a:r>
            <a:r>
              <a:rPr lang="en-US" dirty="0" err="1"/>
              <a:t>seulement</a:t>
            </a:r>
            <a:r>
              <a:rPr lang="en-US" dirty="0"/>
              <a:t> pour </a:t>
            </a:r>
            <a:r>
              <a:rPr lang="en-US" dirty="0" err="1"/>
              <a:t>être</a:t>
            </a:r>
            <a:r>
              <a:rPr lang="en-US" dirty="0"/>
              <a:t> sure </a:t>
            </a:r>
            <a:r>
              <a:rPr lang="en-US" dirty="0" err="1"/>
              <a:t>d’obtenir</a:t>
            </a:r>
            <a:r>
              <a:rPr lang="en-US" dirty="0"/>
              <a:t> les </a:t>
            </a:r>
            <a:r>
              <a:rPr lang="en-US" dirty="0" err="1"/>
              <a:t>resultats</a:t>
            </a:r>
            <a:r>
              <a:rPr lang="en-US" dirty="0"/>
              <a:t> </a:t>
            </a:r>
            <a:r>
              <a:rPr lang="en-US" dirty="0" err="1"/>
              <a:t>recherchés</a:t>
            </a:r>
            <a:r>
              <a:rPr lang="en-US" dirty="0"/>
              <a:t>,  </a:t>
            </a:r>
            <a:r>
              <a:rPr lang="en-US" dirty="0" err="1"/>
              <a:t>il</a:t>
            </a:r>
            <a:r>
              <a:rPr lang="en-US" dirty="0"/>
              <a:t> </a:t>
            </a:r>
            <a:r>
              <a:rPr lang="en-US" dirty="0" err="1"/>
              <a:t>faut</a:t>
            </a:r>
            <a:r>
              <a:rPr lang="en-US" dirty="0"/>
              <a:t> se donner les </a:t>
            </a:r>
            <a:r>
              <a:rPr lang="en-US" dirty="0" err="1"/>
              <a:t>moyens</a:t>
            </a:r>
            <a:r>
              <a:rPr lang="en-US" dirty="0"/>
              <a:t>, </a:t>
            </a:r>
            <a:r>
              <a:rPr lang="en-US" dirty="0" err="1"/>
              <a:t>decrire</a:t>
            </a:r>
            <a:r>
              <a:rPr lang="en-US" dirty="0"/>
              <a:t> des </a:t>
            </a:r>
            <a:r>
              <a:rPr lang="en-US" dirty="0" err="1"/>
              <a:t>objectifs</a:t>
            </a:r>
            <a:r>
              <a:rPr lang="en-US" dirty="0"/>
              <a:t> </a:t>
            </a:r>
            <a:r>
              <a:rPr lang="en-US" dirty="0" err="1"/>
              <a:t>pragmatiques</a:t>
            </a:r>
            <a:r>
              <a:rPr lang="en-US" dirty="0"/>
              <a:t> et identifier les </a:t>
            </a:r>
            <a:r>
              <a:rPr lang="en-US" dirty="0" err="1"/>
              <a:t>meilleurs</a:t>
            </a:r>
            <a:r>
              <a:rPr lang="en-US" dirty="0"/>
              <a:t> </a:t>
            </a:r>
            <a:r>
              <a:rPr lang="en-US" dirty="0" err="1"/>
              <a:t>profils</a:t>
            </a:r>
            <a:r>
              <a:rPr lang="en-US" dirty="0"/>
              <a:t> pour assurer le leadership. </a:t>
            </a:r>
            <a:r>
              <a:rPr lang="en-US" dirty="0" err="1"/>
              <a:t>L’idée</a:t>
            </a:r>
            <a:r>
              <a:rPr lang="en-US" dirty="0"/>
              <a:t> </a:t>
            </a:r>
            <a:r>
              <a:rPr lang="en-US" dirty="0" err="1"/>
              <a:t>serait</a:t>
            </a:r>
            <a:r>
              <a:rPr lang="en-US" dirty="0"/>
              <a:t> </a:t>
            </a:r>
            <a:r>
              <a:rPr lang="en-US" dirty="0" err="1"/>
              <a:t>d’eviter</a:t>
            </a:r>
            <a:r>
              <a:rPr lang="en-US" dirty="0"/>
              <a:t> de </a:t>
            </a:r>
            <a:r>
              <a:rPr lang="en-US" dirty="0" err="1"/>
              <a:t>créer</a:t>
            </a:r>
            <a:r>
              <a:rPr lang="en-US" dirty="0"/>
              <a:t> un consortium de plus. </a:t>
            </a:r>
            <a:endParaRPr dirty="0"/>
          </a:p>
        </p:txBody>
      </p:sp>
    </p:spTree>
    <p:extLst>
      <p:ext uri="{BB962C8B-B14F-4D97-AF65-F5344CB8AC3E}">
        <p14:creationId xmlns:p14="http://schemas.microsoft.com/office/powerpoint/2010/main" val="59655130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 Placeholder 4"/>
          <p:cNvSpPr txBox="1"/>
          <p:nvPr/>
        </p:nvSpPr>
        <p:spPr>
          <a:xfrm>
            <a:off x="2099967" y="1246620"/>
            <a:ext cx="6317524" cy="208672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90000"/>
              </a:lnSpc>
              <a:defRPr sz="4000">
                <a:solidFill>
                  <a:srgbClr val="FFFFFF"/>
                </a:solidFill>
              </a:defRPr>
            </a:lvl1pPr>
          </a:lstStyle>
          <a:p>
            <a:pPr algn="ctr"/>
            <a:r>
              <a:rPr lang="fr-FR" sz="3600" b="1" dirty="0" err="1" smtClean="0">
                <a:latin typeface="Calibri"/>
                <a:ea typeface="Calibri"/>
                <a:cs typeface="Calibri"/>
              </a:rPr>
              <a:t>Establishing</a:t>
            </a:r>
            <a:r>
              <a:rPr lang="fr-FR" sz="3600" b="1" dirty="0" smtClean="0">
                <a:latin typeface="Calibri"/>
                <a:ea typeface="Calibri"/>
                <a:cs typeface="Calibri"/>
              </a:rPr>
              <a:t> </a:t>
            </a:r>
            <a:r>
              <a:rPr lang="fr-FR" sz="3600" b="1" dirty="0">
                <a:latin typeface="Calibri"/>
                <a:ea typeface="Calibri"/>
                <a:cs typeface="Calibri"/>
              </a:rPr>
              <a:t>a national repository  in the </a:t>
            </a:r>
            <a:r>
              <a:rPr lang="fr-FR" sz="3600" b="1" dirty="0" err="1">
                <a:latin typeface="Calibri"/>
                <a:ea typeface="Calibri"/>
                <a:cs typeface="Calibri"/>
              </a:rPr>
              <a:t>education</a:t>
            </a:r>
            <a:r>
              <a:rPr lang="fr-FR" sz="3600" b="1" dirty="0">
                <a:latin typeface="Calibri"/>
                <a:ea typeface="Calibri"/>
                <a:cs typeface="Calibri"/>
              </a:rPr>
              <a:t> and </a:t>
            </a:r>
            <a:r>
              <a:rPr lang="fr-FR" sz="3600" b="1" dirty="0" err="1" smtClean="0">
                <a:latin typeface="Calibri"/>
                <a:ea typeface="Calibri"/>
                <a:cs typeface="Calibri"/>
              </a:rPr>
              <a:t>research</a:t>
            </a:r>
            <a:r>
              <a:rPr lang="fr-FR" sz="3600" b="1" dirty="0" smtClean="0">
                <a:latin typeface="Calibri"/>
                <a:ea typeface="Calibri"/>
                <a:cs typeface="Calibri"/>
              </a:rPr>
              <a:t> </a:t>
            </a:r>
            <a:r>
              <a:rPr lang="fr-FR" sz="3600" b="1" dirty="0" err="1">
                <a:latin typeface="Calibri"/>
                <a:ea typeface="Calibri"/>
                <a:cs typeface="Calibri"/>
              </a:rPr>
              <a:t>environment</a:t>
            </a:r>
            <a:r>
              <a:rPr lang="fr-FR" sz="3600" b="1" dirty="0">
                <a:latin typeface="Calibri"/>
                <a:ea typeface="Calibri"/>
                <a:cs typeface="Calibri"/>
              </a:rPr>
              <a:t>  in Côte d’Ivoire</a:t>
            </a:r>
          </a:p>
        </p:txBody>
      </p:sp>
      <p:sp>
        <p:nvSpPr>
          <p:cNvPr id="123" name="Rectangle 5"/>
          <p:cNvSpPr txBox="1"/>
          <p:nvPr/>
        </p:nvSpPr>
        <p:spPr>
          <a:xfrm>
            <a:off x="3738267" y="3376742"/>
            <a:ext cx="5031858" cy="461665"/>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400">
                <a:solidFill>
                  <a:srgbClr val="FFFFFF"/>
                </a:solidFill>
              </a:defRPr>
            </a:lvl1pPr>
          </a:lstStyle>
          <a:p>
            <a:r>
              <a:rPr lang="fr-FR" dirty="0">
                <a:latin typeface="Calibri"/>
                <a:ea typeface="Calibri"/>
                <a:cs typeface="Calibri"/>
              </a:rPr>
              <a:t>Dr Cécile COULIBALY</a:t>
            </a:r>
            <a:endParaRPr dirty="0">
              <a:latin typeface="Calibri"/>
              <a:ea typeface="Calibri"/>
              <a:cs typeface="Calibri"/>
            </a:endParaRPr>
          </a:p>
        </p:txBody>
      </p:sp>
      <p:sp>
        <p:nvSpPr>
          <p:cNvPr id="124" name="Rectangle 6"/>
          <p:cNvSpPr txBox="1"/>
          <p:nvPr/>
        </p:nvSpPr>
        <p:spPr>
          <a:xfrm>
            <a:off x="3180884" y="3838407"/>
            <a:ext cx="5031857" cy="41549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100">
                <a:solidFill>
                  <a:srgbClr val="FFFFFF"/>
                </a:solidFill>
              </a:defRPr>
            </a:lvl1pPr>
          </a:lstStyle>
          <a:p>
            <a:r>
              <a:rPr lang="fr-FR" dirty="0">
                <a:latin typeface="Calibri"/>
                <a:ea typeface="Calibri"/>
                <a:cs typeface="Calibri"/>
              </a:rPr>
              <a:t>Université Virtuelle de Côte d’Ivoire</a:t>
            </a:r>
            <a:endParaRPr dirty="0">
              <a:latin typeface="Calibri"/>
              <a:ea typeface="Calibri"/>
              <a:cs typeface="Calibri"/>
            </a:endParaRPr>
          </a:p>
        </p:txBody>
      </p:sp>
    </p:spTree>
    <p:extLst>
      <p:ext uri="{BB962C8B-B14F-4D97-AF65-F5344CB8AC3E}">
        <p14:creationId xmlns:p14="http://schemas.microsoft.com/office/powerpoint/2010/main" val="1420674663"/>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24</a:t>
            </a:fld>
            <a:endParaRPr>
              <a:latin typeface="Calibri"/>
              <a:ea typeface="Calibri"/>
              <a:cs typeface="Calibri"/>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lstStyle/>
          <a:p>
            <a:pPr marL="0" indent="0">
              <a:buNone/>
              <a:defRPr>
                <a:solidFill>
                  <a:srgbClr val="343163"/>
                </a:solidFill>
              </a:defRPr>
            </a:pPr>
            <a:endParaRPr lang="en-US" dirty="0"/>
          </a:p>
          <a:p>
            <a:pPr marL="0" indent="0">
              <a:buNone/>
              <a:defRPr>
                <a:solidFill>
                  <a:srgbClr val="343163"/>
                </a:solidFill>
              </a:defRPr>
            </a:pPr>
            <a:r>
              <a:rPr lang="en-US" dirty="0"/>
              <a:t> </a:t>
            </a:r>
          </a:p>
          <a:p>
            <a:pPr marL="457200" indent="-457200">
              <a:buAutoNum type="arabicPeriod"/>
              <a:defRPr>
                <a:solidFill>
                  <a:srgbClr val="343163"/>
                </a:solidFill>
              </a:defRPr>
            </a:pPr>
            <a:endParaRPr dirty="0"/>
          </a:p>
        </p:txBody>
      </p:sp>
      <p:graphicFrame>
        <p:nvGraphicFramePr>
          <p:cNvPr id="2" name="Tableau 2">
            <a:extLst>
              <a:ext uri="{FF2B5EF4-FFF2-40B4-BE49-F238E27FC236}">
                <a16:creationId xmlns:a16="http://schemas.microsoft.com/office/drawing/2014/main" xmlns="" id="{08D66BE1-FBD2-4B9E-B886-939D1A725104}"/>
              </a:ext>
            </a:extLst>
          </p:cNvPr>
          <p:cNvGraphicFramePr>
            <a:graphicFrameLocks noGrp="1"/>
          </p:cNvGraphicFramePr>
          <p:nvPr>
            <p:extLst/>
          </p:nvPr>
        </p:nvGraphicFramePr>
        <p:xfrm>
          <a:off x="557212" y="1357313"/>
          <a:ext cx="11572876" cy="4990947"/>
        </p:xfrm>
        <a:graphic>
          <a:graphicData uri="http://schemas.openxmlformats.org/drawingml/2006/table">
            <a:tbl>
              <a:tblPr firstRow="1" bandRow="1">
                <a:tableStyleId>{5940675A-B579-460E-94D1-54222C63F5DA}</a:tableStyleId>
              </a:tblPr>
              <a:tblGrid>
                <a:gridCol w="5729288">
                  <a:extLst>
                    <a:ext uri="{9D8B030D-6E8A-4147-A177-3AD203B41FA5}">
                      <a16:colId xmlns:a16="http://schemas.microsoft.com/office/drawing/2014/main" xmlns="" val="1732999873"/>
                    </a:ext>
                  </a:extLst>
                </a:gridCol>
                <a:gridCol w="5843588">
                  <a:extLst>
                    <a:ext uri="{9D8B030D-6E8A-4147-A177-3AD203B41FA5}">
                      <a16:colId xmlns:a16="http://schemas.microsoft.com/office/drawing/2014/main" xmlns="" val="3235008684"/>
                    </a:ext>
                  </a:extLst>
                </a:gridCol>
              </a:tblGrid>
              <a:tr h="4990947">
                <a:tc>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lang="en-US" sz="2200" b="1" dirty="0"/>
                        <a:t>Established in 2016 by the Minister of the Higher Education and Scientific Research, the national repository named “</a:t>
                      </a:r>
                      <a:r>
                        <a:rPr lang="en-US" sz="2200" b="1" dirty="0" err="1"/>
                        <a:t>Bibliothèque</a:t>
                      </a:r>
                      <a:r>
                        <a:rPr lang="en-US" sz="2200" b="1" dirty="0"/>
                        <a:t> </a:t>
                      </a:r>
                      <a:r>
                        <a:rPr lang="en-US" sz="2200" b="1" dirty="0" err="1"/>
                        <a:t>Virtuelle</a:t>
                      </a:r>
                      <a:r>
                        <a:rPr lang="en-US" sz="2200" b="1" dirty="0"/>
                        <a:t> de </a:t>
                      </a:r>
                      <a:r>
                        <a:rPr lang="en-US" sz="2200" b="1" dirty="0" err="1"/>
                        <a:t>l’Enseignement</a:t>
                      </a:r>
                      <a:r>
                        <a:rPr lang="en-US" sz="2200" b="1" dirty="0"/>
                        <a:t> </a:t>
                      </a:r>
                      <a:r>
                        <a:rPr lang="en-US" sz="2200" b="1" dirty="0" err="1"/>
                        <a:t>Supérieur</a:t>
                      </a:r>
                      <a:r>
                        <a:rPr lang="en-US" sz="2200" b="1" dirty="0"/>
                        <a:t> et de la Recherche </a:t>
                      </a:r>
                      <a:r>
                        <a:rPr lang="en-US" sz="2200" b="1" dirty="0" err="1"/>
                        <a:t>Scientifique</a:t>
                      </a:r>
                      <a:r>
                        <a:rPr lang="en-US" sz="2200" b="1" dirty="0"/>
                        <a:t> de Côte d’Ivoire” </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lang="en-US" sz="2200" b="1" dirty="0"/>
                        <a:t>Built with the software INVENIO with various functionalities : deposit, migration, etc. </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lang="en-US" sz="2200" b="1" dirty="0"/>
                        <a:t>It is a space for sharing knowledge and preserving scientific heritage</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lang="en-US" sz="2200" b="1" dirty="0"/>
                        <a:t>It aims to promote open access and implement open access policies at a national and institutional levels </a:t>
                      </a:r>
                    </a:p>
                  </a:txBody>
                  <a:tcPr/>
                </a:tc>
                <a:tc>
                  <a:txBody>
                    <a:bodyPr/>
                    <a:lstStyle/>
                    <a:p>
                      <a:endParaRPr lang="fr-FR" dirty="0"/>
                    </a:p>
                  </a:txBody>
                  <a:tcPr/>
                </a:tc>
                <a:extLst>
                  <a:ext uri="{0D108BD9-81ED-4DB2-BD59-A6C34878D82A}">
                    <a16:rowId xmlns:a16="http://schemas.microsoft.com/office/drawing/2014/main" xmlns="" val="4076673586"/>
                  </a:ext>
                </a:extLst>
              </a:tr>
            </a:tbl>
          </a:graphicData>
        </a:graphic>
      </p:graphicFrame>
      <p:pic>
        <p:nvPicPr>
          <p:cNvPr id="7" name="Image 6">
            <a:extLst>
              <a:ext uri="{FF2B5EF4-FFF2-40B4-BE49-F238E27FC236}">
                <a16:creationId xmlns:a16="http://schemas.microsoft.com/office/drawing/2014/main" xmlns="" id="{2ACD8E47-D95C-4639-8BFA-03D8FD23540F}"/>
              </a:ext>
            </a:extLst>
          </p:cNvPr>
          <p:cNvPicPr>
            <a:picLocks noChangeAspect="1"/>
          </p:cNvPicPr>
          <p:nvPr/>
        </p:nvPicPr>
        <p:blipFill>
          <a:blip r:embed="rId2"/>
          <a:stretch>
            <a:fillRect/>
          </a:stretch>
        </p:blipFill>
        <p:spPr>
          <a:xfrm>
            <a:off x="6243638" y="1357313"/>
            <a:ext cx="5886450" cy="4886325"/>
          </a:xfrm>
          <a:prstGeom prst="rect">
            <a:avLst/>
          </a:prstGeom>
        </p:spPr>
      </p:pic>
    </p:spTree>
    <p:extLst>
      <p:ext uri="{BB962C8B-B14F-4D97-AF65-F5344CB8AC3E}">
        <p14:creationId xmlns:p14="http://schemas.microsoft.com/office/powerpoint/2010/main" val="2953459500"/>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25</a:t>
            </a:fld>
            <a:endParaRPr>
              <a:latin typeface="Calibri"/>
              <a:ea typeface="Calibri"/>
              <a:cs typeface="Calibri"/>
            </a:endParaRPr>
          </a:p>
        </p:txBody>
      </p:sp>
      <p:sp>
        <p:nvSpPr>
          <p:cNvPr id="128" name="Content Placeholder 6"/>
          <p:cNvSpPr txBox="1">
            <a:spLocks noGrp="1"/>
          </p:cNvSpPr>
          <p:nvPr>
            <p:ph type="body" idx="4294967295"/>
          </p:nvPr>
        </p:nvSpPr>
        <p:spPr>
          <a:xfrm>
            <a:off x="444500" y="1314450"/>
            <a:ext cx="10515600" cy="4843463"/>
          </a:xfrm>
          <a:prstGeom prst="rect">
            <a:avLst/>
          </a:prstGeom>
        </p:spPr>
        <p:txBody>
          <a:bodyPr/>
          <a:lstStyle/>
          <a:p>
            <a:pPr marL="0" indent="0">
              <a:buNone/>
              <a:defRPr>
                <a:solidFill>
                  <a:srgbClr val="343163"/>
                </a:solidFill>
              </a:defRPr>
            </a:pPr>
            <a:r>
              <a:rPr lang="en-US" b="1" dirty="0">
                <a:solidFill>
                  <a:schemeClr val="tx1"/>
                </a:solidFill>
              </a:rPr>
              <a:t>Key activities in 2019</a:t>
            </a:r>
          </a:p>
        </p:txBody>
      </p:sp>
      <p:graphicFrame>
        <p:nvGraphicFramePr>
          <p:cNvPr id="4" name="Tableau 4">
            <a:extLst>
              <a:ext uri="{FF2B5EF4-FFF2-40B4-BE49-F238E27FC236}">
                <a16:creationId xmlns:a16="http://schemas.microsoft.com/office/drawing/2014/main" xmlns="" id="{C931F8E5-A820-45B2-A76F-725B5C6DA301}"/>
              </a:ext>
            </a:extLst>
          </p:cNvPr>
          <p:cNvGraphicFramePr>
            <a:graphicFrameLocks noGrp="1"/>
          </p:cNvGraphicFramePr>
          <p:nvPr>
            <p:extLst/>
          </p:nvPr>
        </p:nvGraphicFramePr>
        <p:xfrm>
          <a:off x="502920" y="1765193"/>
          <a:ext cx="11689079" cy="4452410"/>
        </p:xfrm>
        <a:graphic>
          <a:graphicData uri="http://schemas.openxmlformats.org/drawingml/2006/table">
            <a:tbl>
              <a:tblPr firstRow="1" bandRow="1">
                <a:tableStyleId>{5940675A-B579-460E-94D1-54222C63F5DA}</a:tableStyleId>
              </a:tblPr>
              <a:tblGrid>
                <a:gridCol w="2326005">
                  <a:extLst>
                    <a:ext uri="{9D8B030D-6E8A-4147-A177-3AD203B41FA5}">
                      <a16:colId xmlns:a16="http://schemas.microsoft.com/office/drawing/2014/main" xmlns="" val="694772768"/>
                    </a:ext>
                  </a:extLst>
                </a:gridCol>
                <a:gridCol w="5043488">
                  <a:extLst>
                    <a:ext uri="{9D8B030D-6E8A-4147-A177-3AD203B41FA5}">
                      <a16:colId xmlns:a16="http://schemas.microsoft.com/office/drawing/2014/main" xmlns="" val="3599223228"/>
                    </a:ext>
                  </a:extLst>
                </a:gridCol>
                <a:gridCol w="4319586">
                  <a:extLst>
                    <a:ext uri="{9D8B030D-6E8A-4147-A177-3AD203B41FA5}">
                      <a16:colId xmlns:a16="http://schemas.microsoft.com/office/drawing/2014/main" xmlns="" val="3212109719"/>
                    </a:ext>
                  </a:extLst>
                </a:gridCol>
              </a:tblGrid>
              <a:tr h="4452410">
                <a:tc>
                  <a:txBody>
                    <a:bodyPr/>
                    <a:lstStyle/>
                    <a:p>
                      <a:pPr marL="457200" indent="-457200">
                        <a:buFont typeface="+mj-lt"/>
                        <a:buAutoNum type="arabicPeriod"/>
                      </a:pPr>
                      <a:r>
                        <a:rPr lang="fr-FR" sz="2000" b="1" dirty="0" err="1">
                          <a:solidFill>
                            <a:srgbClr val="0070C0"/>
                          </a:solidFill>
                        </a:rPr>
                        <a:t>Capacity</a:t>
                      </a:r>
                      <a:r>
                        <a:rPr lang="fr-FR" sz="2000" b="1" dirty="0">
                          <a:solidFill>
                            <a:srgbClr val="0070C0"/>
                          </a:solidFill>
                        </a:rPr>
                        <a:t> building (</a:t>
                      </a:r>
                      <a:r>
                        <a:rPr lang="fr-FR" sz="2000" b="1" dirty="0" err="1">
                          <a:solidFill>
                            <a:srgbClr val="0070C0"/>
                          </a:solidFill>
                        </a:rPr>
                        <a:t>researchers</a:t>
                      </a:r>
                      <a:r>
                        <a:rPr lang="fr-FR" sz="2000" b="1" dirty="0">
                          <a:solidFill>
                            <a:srgbClr val="0070C0"/>
                          </a:solidFill>
                        </a:rPr>
                        <a:t> and </a:t>
                      </a:r>
                      <a:r>
                        <a:rPr lang="fr-FR" sz="2000" b="1" dirty="0" err="1">
                          <a:solidFill>
                            <a:srgbClr val="0070C0"/>
                          </a:solidFill>
                        </a:rPr>
                        <a:t>librarians</a:t>
                      </a:r>
                      <a:r>
                        <a:rPr lang="fr-FR" sz="2000" b="1" dirty="0">
                          <a:solidFill>
                            <a:srgbClr val="0070C0"/>
                          </a:solidFill>
                        </a:rPr>
                        <a:t>)</a:t>
                      </a:r>
                    </a:p>
                    <a:p>
                      <a:pPr marL="457200" indent="-457200">
                        <a:buFont typeface="+mj-lt"/>
                        <a:buAutoNum type="arabicPeriod"/>
                      </a:pPr>
                      <a:endParaRPr lang="fr-FR" sz="2000" b="1" dirty="0">
                        <a:solidFill>
                          <a:srgbClr val="0070C0"/>
                        </a:solidFill>
                      </a:endParaRPr>
                    </a:p>
                    <a:p>
                      <a:pPr marL="457200" indent="-457200">
                        <a:buFont typeface="+mj-lt"/>
                        <a:buAutoNum type="arabicPeriod"/>
                      </a:pPr>
                      <a:r>
                        <a:rPr lang="fr-FR" sz="2000" b="1" dirty="0">
                          <a:solidFill>
                            <a:srgbClr val="0070C0"/>
                          </a:solidFill>
                        </a:rPr>
                        <a:t>Promotion of </a:t>
                      </a:r>
                      <a:r>
                        <a:rPr lang="fr-FR" sz="2000" b="1" dirty="0" err="1">
                          <a:solidFill>
                            <a:srgbClr val="0070C0"/>
                          </a:solidFill>
                        </a:rPr>
                        <a:t>electronics</a:t>
                      </a:r>
                      <a:r>
                        <a:rPr lang="fr-FR" sz="2000" b="1" dirty="0">
                          <a:solidFill>
                            <a:srgbClr val="0070C0"/>
                          </a:solidFill>
                        </a:rPr>
                        <a:t> ressources </a:t>
                      </a:r>
                      <a:r>
                        <a:rPr lang="fr-FR" sz="2000" b="1" dirty="0" err="1">
                          <a:solidFill>
                            <a:srgbClr val="0070C0"/>
                          </a:solidFill>
                        </a:rPr>
                        <a:t>access</a:t>
                      </a:r>
                      <a:r>
                        <a:rPr lang="fr-FR" sz="2000" b="1" dirty="0">
                          <a:solidFill>
                            <a:srgbClr val="0070C0"/>
                          </a:solidFill>
                        </a:rPr>
                        <a:t> and use (national </a:t>
                      </a:r>
                      <a:r>
                        <a:rPr lang="fr-FR" sz="2000" b="1" dirty="0" err="1">
                          <a:solidFill>
                            <a:srgbClr val="0070C0"/>
                          </a:solidFill>
                        </a:rPr>
                        <a:t>campain</a:t>
                      </a:r>
                      <a:r>
                        <a:rPr lang="fr-FR" sz="2000" b="1" dirty="0">
                          <a:solidFill>
                            <a:srgbClr val="0070C0"/>
                          </a:solidFill>
                        </a:rPr>
                        <a:t>) </a:t>
                      </a:r>
                    </a:p>
                    <a:p>
                      <a:pPr marL="457200" indent="-457200">
                        <a:buFont typeface="+mj-lt"/>
                        <a:buAutoNum type="arabicPeriod"/>
                      </a:pPr>
                      <a:endParaRPr lang="fr-FR" sz="2000" b="1" dirty="0">
                        <a:solidFill>
                          <a:srgbClr val="0070C0"/>
                        </a:solidFill>
                      </a:endParaRPr>
                    </a:p>
                    <a:p>
                      <a:pPr marL="457200" indent="-457200">
                        <a:buFont typeface="+mj-lt"/>
                        <a:buAutoNum type="arabicPeriod"/>
                      </a:pPr>
                      <a:r>
                        <a:rPr lang="fr-FR" sz="2000" b="1" dirty="0">
                          <a:solidFill>
                            <a:srgbClr val="0070C0"/>
                          </a:solidFill>
                        </a:rPr>
                        <a:t>Networking</a:t>
                      </a:r>
                    </a:p>
                    <a:p>
                      <a:pPr marL="457200" indent="-457200">
                        <a:buFont typeface="+mj-lt"/>
                        <a:buAutoNum type="arabicPeriod"/>
                      </a:pPr>
                      <a:r>
                        <a:rPr lang="fr-FR" sz="2000" b="1" dirty="0">
                          <a:solidFill>
                            <a:srgbClr val="0070C0"/>
                          </a:solidFill>
                        </a:rPr>
                        <a:t>Partnership</a:t>
                      </a:r>
                    </a:p>
                  </a:txBody>
                  <a:tcPr/>
                </a:tc>
                <a:tc>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lang="fr-FR" sz="2000" b="1" dirty="0"/>
                        <a:t>Open Access Week Côte d’Ivoire 2</a:t>
                      </a:r>
                      <a:r>
                        <a:rPr lang="fr-FR" sz="2000" b="1" baseline="30000" dirty="0"/>
                        <a:t>nd</a:t>
                      </a:r>
                      <a:r>
                        <a:rPr lang="fr-FR" sz="2000" b="1" dirty="0"/>
                        <a:t>  </a:t>
                      </a:r>
                      <a:r>
                        <a:rPr lang="fr-FR" sz="2000" b="1" dirty="0" err="1"/>
                        <a:t>edition</a:t>
                      </a:r>
                      <a:r>
                        <a:rPr lang="fr-FR" sz="2000" b="1" dirty="0"/>
                        <a:t>  in 2019  / EIFL and the </a:t>
                      </a:r>
                      <a:r>
                        <a:rPr lang="fr-FR" sz="2000" b="1" dirty="0" err="1"/>
                        <a:t>Foundation</a:t>
                      </a:r>
                      <a:r>
                        <a:rPr lang="fr-FR" sz="2000" b="1" dirty="0"/>
                        <a:t> MTN Côte d’Ivoire</a:t>
                      </a:r>
                    </a:p>
                    <a:p>
                      <a:pPr marL="457200" indent="-457200">
                        <a:buFont typeface="+mj-lt"/>
                        <a:buAutoNum type="arabicPeriod"/>
                      </a:pPr>
                      <a:r>
                        <a:rPr lang="fr-FR" sz="2000" b="1" dirty="0"/>
                        <a:t>National </a:t>
                      </a:r>
                      <a:r>
                        <a:rPr lang="fr-FR" sz="2000" b="1" dirty="0" err="1"/>
                        <a:t>campain</a:t>
                      </a:r>
                      <a:r>
                        <a:rPr lang="fr-FR" sz="2000" b="1" dirty="0"/>
                        <a:t> / CAIRN-INFO</a:t>
                      </a:r>
                    </a:p>
                    <a:p>
                      <a:pPr marL="457200" indent="-457200">
                        <a:buFont typeface="+mj-lt"/>
                        <a:buAutoNum type="arabicPeriod"/>
                      </a:pPr>
                      <a:r>
                        <a:rPr lang="fr-FR" sz="2000" b="1" dirty="0" err="1"/>
                        <a:t>Digitalization</a:t>
                      </a:r>
                      <a:r>
                        <a:rPr lang="fr-FR" sz="2000" b="1" dirty="0"/>
                        <a:t> of more </a:t>
                      </a:r>
                      <a:r>
                        <a:rPr lang="fr-FR" sz="2000" b="1" dirty="0" err="1"/>
                        <a:t>than</a:t>
                      </a:r>
                      <a:r>
                        <a:rPr lang="fr-FR" sz="2000" b="1" dirty="0"/>
                        <a:t> 1200 </a:t>
                      </a:r>
                      <a:r>
                        <a:rPr lang="fr-FR" sz="2000" b="1" dirty="0" err="1"/>
                        <a:t>thesis</a:t>
                      </a:r>
                      <a:r>
                        <a:rPr lang="fr-FR" sz="2000" b="1" dirty="0"/>
                        <a:t> and the online publication of  8000 </a:t>
                      </a:r>
                      <a:r>
                        <a:rPr lang="fr-FR" sz="2000" b="1" dirty="0" err="1"/>
                        <a:t>thesis</a:t>
                      </a:r>
                      <a:r>
                        <a:rPr lang="fr-FR" sz="2000" b="1" dirty="0"/>
                        <a:t>  </a:t>
                      </a:r>
                      <a:r>
                        <a:rPr lang="fr-FR" sz="2000" b="1" dirty="0" err="1"/>
                        <a:t>digitalized</a:t>
                      </a:r>
                      <a:r>
                        <a:rPr lang="fr-FR" sz="2000" b="1" dirty="0"/>
                        <a:t> in 2018 and 2019 /MTN Fondation in Côte d’Ivoire</a:t>
                      </a:r>
                    </a:p>
                    <a:p>
                      <a:pPr marL="457200" indent="-457200">
                        <a:buFont typeface="+mj-lt"/>
                        <a:buAutoNum type="arabicPeriod"/>
                      </a:pPr>
                      <a:r>
                        <a:rPr lang="fr-FR" sz="2000" b="1" dirty="0"/>
                        <a:t>2. </a:t>
                      </a:r>
                      <a:r>
                        <a:rPr lang="fr-FR" sz="2000" b="1" dirty="0" err="1"/>
                        <a:t>Libranrians</a:t>
                      </a:r>
                      <a:r>
                        <a:rPr lang="fr-FR" sz="2000" b="1" dirty="0"/>
                        <a:t> workshop COBES-</a:t>
                      </a:r>
                      <a:r>
                        <a:rPr lang="fr-FR" sz="2000" b="1" dirty="0" err="1"/>
                        <a:t>CI’s</a:t>
                      </a:r>
                      <a:r>
                        <a:rPr lang="fr-FR" sz="2000" b="1" dirty="0"/>
                        <a:t> </a:t>
                      </a:r>
                      <a:r>
                        <a:rPr lang="fr-FR" sz="2000" b="1" dirty="0" err="1"/>
                        <a:t>members</a:t>
                      </a:r>
                      <a:r>
                        <a:rPr lang="fr-FR" sz="2000" b="1" dirty="0"/>
                        <a:t> / EIFL and WACREN/LIBSENSE</a:t>
                      </a:r>
                    </a:p>
                    <a:p>
                      <a:pPr marL="457200" indent="-457200">
                        <a:buFont typeface="+mj-lt"/>
                        <a:buAutoNum type="arabicPeriod"/>
                      </a:pPr>
                      <a:r>
                        <a:rPr lang="fr-FR" sz="2000" b="1" dirty="0" err="1"/>
                        <a:t>Researchers</a:t>
                      </a:r>
                      <a:r>
                        <a:rPr lang="fr-FR" sz="2000" b="1" dirty="0"/>
                        <a:t> workshop on free open </a:t>
                      </a:r>
                      <a:r>
                        <a:rPr lang="fr-FR" sz="2000" b="1" dirty="0" err="1"/>
                        <a:t>access</a:t>
                      </a:r>
                      <a:r>
                        <a:rPr lang="fr-FR" sz="2000" b="1" dirty="0"/>
                        <a:t> ressources in french REL (OAW 2019)/ AUF</a:t>
                      </a:r>
                    </a:p>
                  </a:txBody>
                  <a:tcPr/>
                </a:tc>
                <a:tc>
                  <a:txBody>
                    <a:bodyPr/>
                    <a:lstStyle/>
                    <a:p>
                      <a:endParaRPr lang="fr-FR" dirty="0"/>
                    </a:p>
                  </a:txBody>
                  <a:tcPr/>
                </a:tc>
                <a:extLst>
                  <a:ext uri="{0D108BD9-81ED-4DB2-BD59-A6C34878D82A}">
                    <a16:rowId xmlns:a16="http://schemas.microsoft.com/office/drawing/2014/main" xmlns="" val="3356894748"/>
                  </a:ext>
                </a:extLst>
              </a:tr>
            </a:tbl>
          </a:graphicData>
        </a:graphic>
      </p:graphicFrame>
      <p:pic>
        <p:nvPicPr>
          <p:cNvPr id="9" name="Image 8">
            <a:extLst>
              <a:ext uri="{FF2B5EF4-FFF2-40B4-BE49-F238E27FC236}">
                <a16:creationId xmlns:a16="http://schemas.microsoft.com/office/drawing/2014/main" xmlns="" id="{5A70A050-0C9A-4FBD-9A59-56AB09A7D3AA}"/>
              </a:ext>
            </a:extLst>
          </p:cNvPr>
          <p:cNvPicPr>
            <a:picLocks noChangeAspect="1"/>
          </p:cNvPicPr>
          <p:nvPr/>
        </p:nvPicPr>
        <p:blipFill>
          <a:blip r:embed="rId3"/>
          <a:stretch>
            <a:fillRect/>
          </a:stretch>
        </p:blipFill>
        <p:spPr>
          <a:xfrm>
            <a:off x="7909230" y="1765193"/>
            <a:ext cx="1992310" cy="1723497"/>
          </a:xfrm>
          <a:prstGeom prst="rect">
            <a:avLst/>
          </a:prstGeom>
        </p:spPr>
      </p:pic>
      <p:pic>
        <p:nvPicPr>
          <p:cNvPr id="11" name="Image 10">
            <a:extLst>
              <a:ext uri="{FF2B5EF4-FFF2-40B4-BE49-F238E27FC236}">
                <a16:creationId xmlns:a16="http://schemas.microsoft.com/office/drawing/2014/main" xmlns="" id="{B425C489-1874-4EC7-B268-219C2564188C}"/>
              </a:ext>
            </a:extLst>
          </p:cNvPr>
          <p:cNvPicPr>
            <a:picLocks noChangeAspect="1"/>
          </p:cNvPicPr>
          <p:nvPr/>
        </p:nvPicPr>
        <p:blipFill>
          <a:blip r:embed="rId4"/>
          <a:stretch>
            <a:fillRect/>
          </a:stretch>
        </p:blipFill>
        <p:spPr>
          <a:xfrm>
            <a:off x="7909230" y="3959330"/>
            <a:ext cx="3377895" cy="2171277"/>
          </a:xfrm>
          <a:prstGeom prst="rect">
            <a:avLst/>
          </a:prstGeom>
        </p:spPr>
      </p:pic>
      <p:pic>
        <p:nvPicPr>
          <p:cNvPr id="12" name="Image 11">
            <a:extLst>
              <a:ext uri="{FF2B5EF4-FFF2-40B4-BE49-F238E27FC236}">
                <a16:creationId xmlns:a16="http://schemas.microsoft.com/office/drawing/2014/main" xmlns="" id="{D9A3E41D-03FF-40EA-A2DF-30934975B911}"/>
              </a:ext>
            </a:extLst>
          </p:cNvPr>
          <p:cNvPicPr>
            <a:picLocks noChangeAspect="1"/>
          </p:cNvPicPr>
          <p:nvPr/>
        </p:nvPicPr>
        <p:blipFill>
          <a:blip r:embed="rId5"/>
          <a:stretch>
            <a:fillRect/>
          </a:stretch>
        </p:blipFill>
        <p:spPr>
          <a:xfrm>
            <a:off x="9873290" y="1778846"/>
            <a:ext cx="2290459" cy="2166832"/>
          </a:xfrm>
          <a:prstGeom prst="rect">
            <a:avLst/>
          </a:prstGeom>
        </p:spPr>
      </p:pic>
    </p:spTree>
    <p:extLst>
      <p:ext uri="{BB962C8B-B14F-4D97-AF65-F5344CB8AC3E}">
        <p14:creationId xmlns:p14="http://schemas.microsoft.com/office/powerpoint/2010/main" val="4086571841"/>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26</a:t>
            </a:fld>
            <a:endParaRPr>
              <a:latin typeface="Calibri"/>
              <a:ea typeface="Calibri"/>
              <a:cs typeface="Calibri"/>
            </a:endParaRPr>
          </a:p>
        </p:txBody>
      </p:sp>
      <p:sp>
        <p:nvSpPr>
          <p:cNvPr id="128" name="Content Placeholder 6"/>
          <p:cNvSpPr txBox="1">
            <a:spLocks noGrp="1"/>
          </p:cNvSpPr>
          <p:nvPr>
            <p:ph type="body" idx="4294967295"/>
          </p:nvPr>
        </p:nvSpPr>
        <p:spPr>
          <a:xfrm>
            <a:off x="444500" y="1414463"/>
            <a:ext cx="10515600" cy="4786312"/>
          </a:xfrm>
          <a:prstGeom prst="rect">
            <a:avLst/>
          </a:prstGeom>
        </p:spPr>
        <p:txBody>
          <a:bodyPr>
            <a:normAutofit fontScale="85000" lnSpcReduction="20000"/>
          </a:bodyPr>
          <a:lstStyle/>
          <a:p>
            <a:pPr marL="0" indent="0">
              <a:buNone/>
              <a:defRPr>
                <a:solidFill>
                  <a:srgbClr val="343163"/>
                </a:solidFill>
              </a:defRPr>
            </a:pPr>
            <a:r>
              <a:rPr lang="en-US" b="1" u="sng" dirty="0">
                <a:solidFill>
                  <a:schemeClr val="accent5">
                    <a:lumMod val="75000"/>
                  </a:schemeClr>
                </a:solidFill>
              </a:rPr>
              <a:t>Approaches are based on Networking and partnership</a:t>
            </a:r>
          </a:p>
          <a:p>
            <a:pPr marL="0" indent="0">
              <a:buNone/>
              <a:defRPr>
                <a:solidFill>
                  <a:srgbClr val="343163"/>
                </a:solidFill>
              </a:defRPr>
            </a:pPr>
            <a:r>
              <a:rPr lang="en-US" b="1" dirty="0"/>
              <a:t>1. National networking : libraries consortium (COBES-CI), researchers and students communities, and decision makers of the Higher education and scientific research </a:t>
            </a:r>
          </a:p>
          <a:p>
            <a:pPr marL="0" indent="0">
              <a:buNone/>
              <a:defRPr>
                <a:solidFill>
                  <a:srgbClr val="343163"/>
                </a:solidFill>
              </a:defRPr>
            </a:pPr>
            <a:r>
              <a:rPr lang="en-US" b="1" dirty="0"/>
              <a:t>2. Partnership : Foundation MTN Côte d’Ivoire, EIFL and WACREN (capacity building), other partners and decision makers </a:t>
            </a:r>
            <a:endParaRPr lang="en-US" dirty="0"/>
          </a:p>
          <a:p>
            <a:pPr marL="0" indent="0">
              <a:buNone/>
              <a:defRPr>
                <a:solidFill>
                  <a:srgbClr val="343163"/>
                </a:solidFill>
              </a:defRPr>
            </a:pPr>
            <a:endParaRPr lang="en-US" dirty="0"/>
          </a:p>
          <a:p>
            <a:pPr marL="0" indent="0">
              <a:buNone/>
              <a:defRPr>
                <a:solidFill>
                  <a:srgbClr val="343163"/>
                </a:solidFill>
              </a:defRPr>
            </a:pPr>
            <a:endParaRPr lang="en-US" dirty="0"/>
          </a:p>
          <a:p>
            <a:pPr marL="0" indent="0">
              <a:buNone/>
              <a:defRPr>
                <a:solidFill>
                  <a:srgbClr val="343163"/>
                </a:solidFill>
              </a:defRPr>
            </a:pPr>
            <a:endParaRPr lang="en-US" dirty="0"/>
          </a:p>
          <a:p>
            <a:pPr marL="0" indent="0">
              <a:buNone/>
              <a:defRPr>
                <a:solidFill>
                  <a:srgbClr val="343163"/>
                </a:solidFill>
              </a:defRPr>
            </a:pPr>
            <a:endParaRPr lang="en-US" dirty="0"/>
          </a:p>
          <a:p>
            <a:pPr marL="0" indent="0">
              <a:buNone/>
              <a:defRPr>
                <a:solidFill>
                  <a:srgbClr val="343163"/>
                </a:solidFill>
              </a:defRPr>
            </a:pPr>
            <a:endParaRPr lang="en-US" dirty="0"/>
          </a:p>
          <a:p>
            <a:pPr marL="0" indent="0">
              <a:buNone/>
              <a:defRPr>
                <a:solidFill>
                  <a:srgbClr val="343163"/>
                </a:solidFill>
              </a:defRPr>
            </a:pPr>
            <a:endParaRPr lang="en-US" dirty="0"/>
          </a:p>
          <a:p>
            <a:pPr marL="0" indent="0">
              <a:buNone/>
              <a:defRPr>
                <a:solidFill>
                  <a:srgbClr val="343163"/>
                </a:solidFill>
              </a:defRPr>
            </a:pPr>
            <a:endParaRPr lang="en-US" dirty="0"/>
          </a:p>
          <a:p>
            <a:pPr marL="0" indent="0">
              <a:buNone/>
              <a:defRPr>
                <a:solidFill>
                  <a:srgbClr val="343163"/>
                </a:solidFill>
              </a:defRPr>
            </a:pPr>
            <a:endParaRPr lang="en-US" dirty="0"/>
          </a:p>
          <a:p>
            <a:pPr marL="0" indent="0">
              <a:buNone/>
              <a:defRPr>
                <a:solidFill>
                  <a:srgbClr val="343163"/>
                </a:solidFill>
              </a:defRPr>
            </a:pPr>
            <a:r>
              <a:rPr lang="en-US" sz="2200" b="1" dirty="0"/>
              <a:t>3. The national Repository administrator is the </a:t>
            </a:r>
            <a:r>
              <a:rPr lang="en-US" sz="2200" b="1" dirty="0" err="1"/>
              <a:t>Université</a:t>
            </a:r>
            <a:r>
              <a:rPr lang="en-US" sz="2200" b="1" dirty="0"/>
              <a:t> </a:t>
            </a:r>
            <a:r>
              <a:rPr lang="en-US" sz="2200" b="1" dirty="0" err="1"/>
              <a:t>Virtuelle</a:t>
            </a:r>
            <a:r>
              <a:rPr lang="en-US" sz="2200" b="1" dirty="0"/>
              <a:t> de Côte d’Ivoire. The team coordinating all the activities is part of the UVCI staff.</a:t>
            </a:r>
          </a:p>
          <a:p>
            <a:pPr marL="0" indent="0">
              <a:buNone/>
              <a:defRPr>
                <a:solidFill>
                  <a:srgbClr val="343163"/>
                </a:solidFill>
              </a:defRPr>
            </a:pPr>
            <a:endParaRPr lang="en-US" dirty="0"/>
          </a:p>
          <a:p>
            <a:pPr marL="0" indent="0">
              <a:buNone/>
              <a:defRPr>
                <a:solidFill>
                  <a:srgbClr val="343163"/>
                </a:solidFill>
              </a:defRPr>
            </a:pPr>
            <a:endParaRPr lang="en-US" dirty="0"/>
          </a:p>
        </p:txBody>
      </p:sp>
      <p:graphicFrame>
        <p:nvGraphicFramePr>
          <p:cNvPr id="6" name="Tableau 7">
            <a:extLst>
              <a:ext uri="{FF2B5EF4-FFF2-40B4-BE49-F238E27FC236}">
                <a16:creationId xmlns:a16="http://schemas.microsoft.com/office/drawing/2014/main" xmlns="" id="{FB014361-C66D-4DCE-B782-AABFA27B5D51}"/>
              </a:ext>
            </a:extLst>
          </p:cNvPr>
          <p:cNvGraphicFramePr>
            <a:graphicFrameLocks noGrp="1"/>
          </p:cNvGraphicFramePr>
          <p:nvPr>
            <p:extLst/>
          </p:nvPr>
        </p:nvGraphicFramePr>
        <p:xfrm>
          <a:off x="1206500" y="3010255"/>
          <a:ext cx="7540626" cy="2337229"/>
        </p:xfrm>
        <a:graphic>
          <a:graphicData uri="http://schemas.openxmlformats.org/drawingml/2006/table">
            <a:tbl>
              <a:tblPr firstRow="1" bandRow="1">
                <a:tableStyleId>{5940675A-B579-460E-94D1-54222C63F5DA}</a:tableStyleId>
              </a:tblPr>
              <a:tblGrid>
                <a:gridCol w="3268663">
                  <a:extLst>
                    <a:ext uri="{9D8B030D-6E8A-4147-A177-3AD203B41FA5}">
                      <a16:colId xmlns:a16="http://schemas.microsoft.com/office/drawing/2014/main" xmlns="" val="487009780"/>
                    </a:ext>
                  </a:extLst>
                </a:gridCol>
                <a:gridCol w="4271963">
                  <a:extLst>
                    <a:ext uri="{9D8B030D-6E8A-4147-A177-3AD203B41FA5}">
                      <a16:colId xmlns:a16="http://schemas.microsoft.com/office/drawing/2014/main" xmlns="" val="3728532523"/>
                    </a:ext>
                  </a:extLst>
                </a:gridCol>
              </a:tblGrid>
              <a:tr h="2337229">
                <a:tc>
                  <a:txBody>
                    <a:bodyPr/>
                    <a:lstStyle/>
                    <a:p>
                      <a:pPr algn="ctr"/>
                      <a:endParaRPr lang="fr-FR" dirty="0"/>
                    </a:p>
                  </a:txBody>
                  <a:tcPr/>
                </a:tc>
                <a:tc>
                  <a:txBody>
                    <a:bodyPr/>
                    <a:lstStyle/>
                    <a:p>
                      <a:pPr algn="ctr"/>
                      <a:endParaRPr lang="fr-FR" dirty="0"/>
                    </a:p>
                  </a:txBody>
                  <a:tcPr/>
                </a:tc>
                <a:extLst>
                  <a:ext uri="{0D108BD9-81ED-4DB2-BD59-A6C34878D82A}">
                    <a16:rowId xmlns:a16="http://schemas.microsoft.com/office/drawing/2014/main" xmlns="" val="375286763"/>
                  </a:ext>
                </a:extLst>
              </a:tr>
            </a:tbl>
          </a:graphicData>
        </a:graphic>
      </p:graphicFrame>
      <p:pic>
        <p:nvPicPr>
          <p:cNvPr id="14" name="Image 13">
            <a:extLst>
              <a:ext uri="{FF2B5EF4-FFF2-40B4-BE49-F238E27FC236}">
                <a16:creationId xmlns:a16="http://schemas.microsoft.com/office/drawing/2014/main" xmlns="" id="{0488681A-7800-47D1-9A51-F9F4A19ED963}"/>
              </a:ext>
            </a:extLst>
          </p:cNvPr>
          <p:cNvPicPr>
            <a:picLocks noChangeAspect="1"/>
          </p:cNvPicPr>
          <p:nvPr/>
        </p:nvPicPr>
        <p:blipFill>
          <a:blip r:embed="rId3"/>
          <a:stretch>
            <a:fillRect/>
          </a:stretch>
        </p:blipFill>
        <p:spPr>
          <a:xfrm>
            <a:off x="4645658" y="2986991"/>
            <a:ext cx="3599660" cy="2283261"/>
          </a:xfrm>
          <a:prstGeom prst="rect">
            <a:avLst/>
          </a:prstGeom>
        </p:spPr>
      </p:pic>
      <p:pic>
        <p:nvPicPr>
          <p:cNvPr id="15" name="Image 14">
            <a:extLst>
              <a:ext uri="{FF2B5EF4-FFF2-40B4-BE49-F238E27FC236}">
                <a16:creationId xmlns:a16="http://schemas.microsoft.com/office/drawing/2014/main" xmlns="" id="{0C7AE942-DEAE-4B49-8C00-8650F4686B5D}"/>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52073" y="3087486"/>
            <a:ext cx="2771613" cy="2182766"/>
          </a:xfrm>
          <a:prstGeom prst="rect">
            <a:avLst/>
          </a:prstGeom>
          <a:noFill/>
          <a:ln>
            <a:noFill/>
          </a:ln>
        </p:spPr>
      </p:pic>
    </p:spTree>
    <p:extLst>
      <p:ext uri="{BB962C8B-B14F-4D97-AF65-F5344CB8AC3E}">
        <p14:creationId xmlns:p14="http://schemas.microsoft.com/office/powerpoint/2010/main" val="403186771"/>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 Placeholder 4"/>
          <p:cNvSpPr txBox="1"/>
          <p:nvPr/>
        </p:nvSpPr>
        <p:spPr>
          <a:xfrm>
            <a:off x="1208432" y="1680678"/>
            <a:ext cx="7561693" cy="131112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nSpc>
                <a:spcPct val="90000"/>
              </a:lnSpc>
              <a:defRPr sz="4000">
                <a:solidFill>
                  <a:srgbClr val="FFFFFF"/>
                </a:solidFill>
              </a:defRPr>
            </a:lvl1pPr>
          </a:lstStyle>
          <a:p>
            <a:r>
              <a:rPr lang="en-US" sz="4400" dirty="0" smtClean="0"/>
              <a:t>Open Access Developments in Ethiopia </a:t>
            </a:r>
            <a:endParaRPr sz="4400" dirty="0"/>
          </a:p>
        </p:txBody>
      </p:sp>
      <p:sp>
        <p:nvSpPr>
          <p:cNvPr id="123" name="Rectangle 5"/>
          <p:cNvSpPr txBox="1"/>
          <p:nvPr/>
        </p:nvSpPr>
        <p:spPr>
          <a:xfrm>
            <a:off x="3738267" y="3184712"/>
            <a:ext cx="5031858" cy="461665"/>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400">
                <a:solidFill>
                  <a:srgbClr val="FFFFFF"/>
                </a:solidFill>
              </a:defRPr>
            </a:lvl1pPr>
          </a:lstStyle>
          <a:p>
            <a:r>
              <a:rPr lang="en-US" dirty="0" smtClean="0"/>
              <a:t>Solomon </a:t>
            </a:r>
            <a:r>
              <a:rPr lang="en-US" dirty="0" err="1" smtClean="0"/>
              <a:t>Mekonnen</a:t>
            </a:r>
            <a:r>
              <a:rPr lang="en-US" dirty="0" smtClean="0"/>
              <a:t> (PhD)</a:t>
            </a:r>
            <a:endParaRPr dirty="0"/>
          </a:p>
        </p:txBody>
      </p:sp>
      <p:sp>
        <p:nvSpPr>
          <p:cNvPr id="124" name="Rectangle 6"/>
          <p:cNvSpPr txBox="1"/>
          <p:nvPr/>
        </p:nvSpPr>
        <p:spPr>
          <a:xfrm>
            <a:off x="3738267" y="3646377"/>
            <a:ext cx="5031857" cy="41549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100">
                <a:solidFill>
                  <a:srgbClr val="FFFFFF"/>
                </a:solidFill>
              </a:defRPr>
            </a:lvl1pPr>
          </a:lstStyle>
          <a:p>
            <a:r>
              <a:rPr lang="en-US" dirty="0" smtClean="0"/>
              <a:t>Addis Ababa University</a:t>
            </a:r>
            <a:endParaRPr dirty="0"/>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sng">
                <a:solidFill>
                  <a:srgbClr val="0563C1"/>
                </a:solidFill>
                <a:uFill>
                  <a:solidFill>
                    <a:srgbClr val="0563C1"/>
                  </a:solidFill>
                </a:uFill>
                <a:hlinkClick r:id="rId2"/>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28</a:t>
            </a:fld>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a:bodyPr>
          <a:lstStyle/>
          <a:p>
            <a:pPr marL="0" indent="0">
              <a:buNone/>
              <a:defRPr>
                <a:solidFill>
                  <a:srgbClr val="343163"/>
                </a:solidFill>
              </a:defRPr>
            </a:pPr>
            <a:r>
              <a:rPr lang="en-US" sz="2800" b="1" dirty="0" smtClean="0"/>
              <a:t>Open Access, Research Data Management, Open Science policies </a:t>
            </a:r>
            <a:r>
              <a:rPr lang="en-US" sz="2800" dirty="0" smtClean="0"/>
              <a:t>– developments in 2019-2020 </a:t>
            </a:r>
          </a:p>
          <a:p>
            <a:pPr marL="0" indent="0">
              <a:buClr>
                <a:srgbClr val="002060"/>
              </a:buClr>
              <a:buFont typeface="Arial" pitchFamily="34" charset="0"/>
              <a:buChar char="•"/>
              <a:defRPr>
                <a:solidFill>
                  <a:srgbClr val="343163"/>
                </a:solidFill>
              </a:defRPr>
            </a:pPr>
            <a:r>
              <a:rPr lang="en-US" sz="2800" dirty="0" smtClean="0"/>
              <a:t>National OA policy  </a:t>
            </a:r>
            <a:r>
              <a:rPr lang="en-US" sz="2800" dirty="0" smtClean="0">
                <a:solidFill>
                  <a:srgbClr val="343163"/>
                </a:solidFill>
              </a:rPr>
              <a:t>adopted by ministry of science and higher education (MOSHE) in </a:t>
            </a:r>
            <a:r>
              <a:rPr lang="en-US" sz="2800" dirty="0" err="1" smtClean="0">
                <a:solidFill>
                  <a:srgbClr val="343163"/>
                </a:solidFill>
              </a:rPr>
              <a:t>june</a:t>
            </a:r>
            <a:r>
              <a:rPr lang="en-US" sz="2800" dirty="0" smtClean="0">
                <a:solidFill>
                  <a:srgbClr val="343163"/>
                </a:solidFill>
              </a:rPr>
              <a:t> 2019.</a:t>
            </a:r>
          </a:p>
          <a:p>
            <a:pPr marL="0" indent="0">
              <a:buClr>
                <a:srgbClr val="002060"/>
              </a:buClr>
              <a:buFont typeface="Arial" pitchFamily="34" charset="0"/>
              <a:buChar char="•"/>
              <a:defRPr>
                <a:solidFill>
                  <a:srgbClr val="343163"/>
                </a:solidFill>
              </a:defRPr>
            </a:pPr>
            <a:r>
              <a:rPr lang="en-US" sz="2800" dirty="0" smtClean="0"/>
              <a:t>The OA policy is  holistic addressing all areas - policies, repositories, journals, researchers skills.</a:t>
            </a:r>
          </a:p>
          <a:p>
            <a:pPr marL="0" indent="0">
              <a:buClr>
                <a:srgbClr val="002060"/>
              </a:buClr>
              <a:buFont typeface="Arial" pitchFamily="34" charset="0"/>
              <a:buChar char="•"/>
              <a:defRPr>
                <a:solidFill>
                  <a:srgbClr val="343163"/>
                </a:solidFill>
              </a:defRPr>
            </a:pPr>
            <a:r>
              <a:rPr lang="en-US" sz="2800" dirty="0" smtClean="0"/>
              <a:t>Model OA policy is circulated to all Universities. </a:t>
            </a:r>
          </a:p>
          <a:p>
            <a:pPr marL="0" indent="0">
              <a:buClr>
                <a:srgbClr val="002060"/>
              </a:buClr>
              <a:buFont typeface="Arial" pitchFamily="34" charset="0"/>
              <a:buChar char="•"/>
              <a:defRPr>
                <a:solidFill>
                  <a:srgbClr val="343163"/>
                </a:solidFill>
              </a:defRPr>
            </a:pPr>
            <a:r>
              <a:rPr lang="en-US" sz="2800" dirty="0" err="1" smtClean="0"/>
              <a:t>Hawassa</a:t>
            </a:r>
            <a:r>
              <a:rPr lang="en-US" sz="2800" dirty="0" smtClean="0"/>
              <a:t> University adopted OA policy in 2019 (Total four ).</a:t>
            </a:r>
            <a:endParaRPr lang="en-US" dirty="0" smtClean="0"/>
          </a:p>
          <a:p>
            <a:pPr marL="0" indent="0">
              <a:buFont typeface="Arial" pitchFamily="34" charset="0"/>
              <a:buChar char="•"/>
              <a:defRPr>
                <a:solidFill>
                  <a:srgbClr val="343163"/>
                </a:solidFill>
              </a:defRPr>
            </a:pPr>
            <a:endParaRPr lang="en-US" dirty="0" smtClean="0"/>
          </a:p>
          <a:p>
            <a:pPr marL="0" indent="0">
              <a:buNone/>
              <a:defRPr>
                <a:solidFill>
                  <a:srgbClr val="343163"/>
                </a:solidFill>
              </a:defRPr>
            </a:pPr>
            <a:endParaRPr lang="en-US" dirty="0" smtClean="0"/>
          </a:p>
          <a:p>
            <a:pPr marL="0" indent="0">
              <a:buFont typeface="Arial" pitchFamily="34" charset="0"/>
              <a:buChar char="•"/>
              <a:defRPr>
                <a:solidFill>
                  <a:srgbClr val="343163"/>
                </a:solidFill>
              </a:defRPr>
            </a:pPr>
            <a:endParaRPr lang="en-US" dirty="0" smtClean="0">
              <a:solidFill>
                <a:srgbClr val="343163"/>
              </a:solidFill>
            </a:endParaRPr>
          </a:p>
          <a:p>
            <a:pPr marL="0" indent="0">
              <a:buNone/>
              <a:defRPr>
                <a:solidFill>
                  <a:srgbClr val="343163"/>
                </a:solidFill>
              </a:defRPr>
            </a:pPr>
            <a:endParaRPr dirty="0"/>
          </a:p>
        </p:txBody>
      </p:sp>
    </p:spTree>
    <p:extLst>
      <p:ext uri="{BB962C8B-B14F-4D97-AF65-F5344CB8AC3E}">
        <p14:creationId xmlns:p14="http://schemas.microsoft.com/office/powerpoint/2010/main" val="3148082116"/>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sng">
                <a:solidFill>
                  <a:srgbClr val="0563C1"/>
                </a:solidFill>
                <a:uFill>
                  <a:solidFill>
                    <a:srgbClr val="0563C1"/>
                  </a:solidFill>
                </a:uFill>
                <a:hlinkClick r:id="rId3"/>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29</a:t>
            </a:fld>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fontScale="92500" lnSpcReduction="10000"/>
          </a:bodyPr>
          <a:lstStyle/>
          <a:p>
            <a:pPr marL="0" indent="0">
              <a:buNone/>
              <a:defRPr>
                <a:solidFill>
                  <a:srgbClr val="343163"/>
                </a:solidFill>
              </a:defRPr>
            </a:pPr>
            <a:r>
              <a:rPr lang="en-US" sz="3000" b="1" dirty="0"/>
              <a:t>Repositories</a:t>
            </a:r>
            <a:r>
              <a:rPr lang="en-US" sz="3000" dirty="0"/>
              <a:t> – </a:t>
            </a:r>
            <a:r>
              <a:rPr lang="en-US" sz="3000" dirty="0" smtClean="0"/>
              <a:t> </a:t>
            </a:r>
            <a:r>
              <a:rPr lang="en-US" sz="3000" dirty="0"/>
              <a:t>developments in </a:t>
            </a:r>
            <a:r>
              <a:rPr lang="en-US" sz="3000" dirty="0" smtClean="0"/>
              <a:t>2019-2020</a:t>
            </a:r>
          </a:p>
          <a:p>
            <a:pPr marL="0" indent="0">
              <a:buClr>
                <a:srgbClr val="002060"/>
              </a:buClr>
              <a:buFont typeface="Arial" pitchFamily="34" charset="0"/>
              <a:buChar char="•"/>
              <a:defRPr>
                <a:solidFill>
                  <a:srgbClr val="343163"/>
                </a:solidFill>
              </a:defRPr>
            </a:pPr>
            <a:r>
              <a:rPr lang="en-US" sz="3000" dirty="0" smtClean="0"/>
              <a:t>A national project on national repository and Journals  launched in August 2019 by the Ministry.</a:t>
            </a:r>
          </a:p>
          <a:p>
            <a:pPr marL="0" indent="0">
              <a:buClr>
                <a:srgbClr val="002060"/>
              </a:buClr>
              <a:buFont typeface="Arial" pitchFamily="34" charset="0"/>
              <a:buChar char="•"/>
              <a:defRPr>
                <a:solidFill>
                  <a:srgbClr val="343163"/>
                </a:solidFill>
              </a:defRPr>
            </a:pPr>
            <a:r>
              <a:rPr lang="en-US" sz="3000" dirty="0" smtClean="0"/>
              <a:t>The  project  implemented twelve Intuitional Repositories (IR) for twelve Universities at the national platform arranged by Ethernet (Ethiopian Education and Research network).   </a:t>
            </a:r>
          </a:p>
          <a:p>
            <a:pPr marL="0" indent="0">
              <a:buClr>
                <a:srgbClr val="002060"/>
              </a:buClr>
              <a:buFont typeface="Arial" pitchFamily="34" charset="0"/>
              <a:buChar char="•"/>
              <a:defRPr>
                <a:solidFill>
                  <a:srgbClr val="343163"/>
                </a:solidFill>
              </a:defRPr>
            </a:pPr>
            <a:r>
              <a:rPr lang="en-US" sz="3000" dirty="0" smtClean="0"/>
              <a:t>A training on Repository Management has been provided to all Universities for fifty seven participants.    </a:t>
            </a:r>
          </a:p>
          <a:p>
            <a:pPr marL="0" indent="0">
              <a:buClr>
                <a:srgbClr val="002060"/>
              </a:buClr>
              <a:buFont typeface="Arial" pitchFamily="34" charset="0"/>
              <a:buChar char="•"/>
              <a:defRPr>
                <a:solidFill>
                  <a:srgbClr val="343163"/>
                </a:solidFill>
              </a:defRPr>
            </a:pPr>
            <a:r>
              <a:rPr lang="en-US" sz="3000" dirty="0" smtClean="0"/>
              <a:t>Automatic Integration of IR s with National Digital Repository of Ethiopia (NADRE) has been facilitated by the project. </a:t>
            </a:r>
            <a:r>
              <a:rPr lang="en-US" dirty="0" smtClean="0"/>
              <a:t>  </a:t>
            </a:r>
            <a:endParaRPr dirty="0"/>
          </a:p>
        </p:txBody>
      </p:sp>
    </p:spTree>
    <p:extLst>
      <p:ext uri="{BB962C8B-B14F-4D97-AF65-F5344CB8AC3E}">
        <p14:creationId xmlns:p14="http://schemas.microsoft.com/office/powerpoint/2010/main" val="3482207338"/>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rId3"/>
              </a:defRPr>
            </a:lvl1pPr>
          </a:lstStyle>
          <a:p>
            <a:pPr>
              <a:defRPr u="none">
                <a:solidFill>
                  <a:srgbClr val="002060"/>
                </a:solidFill>
                <a:uFillTx/>
              </a:defRPr>
            </a:pPr>
            <a:r>
              <a:rPr u="sng">
                <a:solidFill>
                  <a:srgbClr val="0563C1"/>
                </a:solidFill>
                <a:uFill>
                  <a:solidFill>
                    <a:srgbClr val="0563C1"/>
                  </a:solidFill>
                </a:uFill>
                <a:hlinkClick r:id="rId3"/>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3</a:t>
            </a:fld>
            <a:endParaRPr/>
          </a:p>
        </p:txBody>
      </p:sp>
      <p:sp>
        <p:nvSpPr>
          <p:cNvPr id="7" name="TextBox 6"/>
          <p:cNvSpPr txBox="1"/>
          <p:nvPr/>
        </p:nvSpPr>
        <p:spPr>
          <a:xfrm>
            <a:off x="805315" y="511155"/>
            <a:ext cx="4646046" cy="144654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lvl="0" hangingPunct="1">
              <a:buClr>
                <a:srgbClr val="000000"/>
              </a:buClr>
              <a:buSzPts val="2800"/>
            </a:pPr>
            <a:r>
              <a:rPr lang="en" sz="4400" b="1" dirty="0">
                <a:latin typeface="Calibri Light"/>
                <a:ea typeface="Arial"/>
                <a:cs typeface="Calibri Light"/>
                <a:sym typeface="Arial"/>
              </a:rPr>
              <a:t>What is LIBSENSE?</a:t>
            </a:r>
          </a:p>
          <a:p>
            <a:pPr marL="0" marR="0" indent="0" algn="l" defTabSz="914400" rtl="0" fontAlgn="auto" latinLnBrk="0" hangingPunct="0">
              <a:lnSpc>
                <a:spcPct val="100000"/>
              </a:lnSpc>
              <a:spcBef>
                <a:spcPts val="0"/>
              </a:spcBef>
              <a:spcAft>
                <a:spcPts val="0"/>
              </a:spcAft>
              <a:buClrTx/>
              <a:buSzTx/>
              <a:buFontTx/>
              <a:buNone/>
              <a:tabLst/>
            </a:pPr>
            <a:endParaRPr kumimoji="0" lang="en-US" sz="4400" u="none" strike="noStrike" cap="none" spc="0" normalizeH="0" baseline="0" dirty="0">
              <a:ln>
                <a:noFill/>
              </a:ln>
              <a:solidFill>
                <a:srgbClr val="000000"/>
              </a:solidFill>
              <a:effectLst/>
              <a:uFillTx/>
              <a:latin typeface="Calibri Light"/>
              <a:cs typeface="Calibri Light"/>
              <a:sym typeface="Calibri"/>
            </a:endParaRPr>
          </a:p>
        </p:txBody>
      </p:sp>
      <p:sp>
        <p:nvSpPr>
          <p:cNvPr id="8" name="Text Placeholder 7"/>
          <p:cNvSpPr txBox="1">
            <a:spLocks noGrp="1"/>
          </p:cNvSpPr>
          <p:nvPr>
            <p:ph type="body" idx="4294967295"/>
          </p:nvPr>
        </p:nvSpPr>
        <p:spPr>
          <a:xfrm>
            <a:off x="444500" y="1700213"/>
            <a:ext cx="10515600" cy="54373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indent="0">
              <a:buNone/>
            </a:pPr>
            <a:r>
              <a:rPr lang="en" sz="3200" dirty="0">
                <a:solidFill>
                  <a:schemeClr val="tx1"/>
                </a:solidFill>
                <a:latin typeface="Calibri Light"/>
                <a:cs typeface="Calibri Light"/>
                <a:sym typeface="Arial"/>
              </a:rPr>
              <a:t>Building a </a:t>
            </a:r>
            <a:r>
              <a:rPr lang="en" sz="3200" dirty="0" smtClean="0">
                <a:solidFill>
                  <a:schemeClr val="tx1"/>
                </a:solidFill>
                <a:latin typeface="Calibri Light"/>
                <a:cs typeface="Calibri Light"/>
                <a:sym typeface="Arial"/>
              </a:rPr>
              <a:t>community for open science in the African </a:t>
            </a:r>
            <a:endParaRPr lang="en-US" sz="3200" dirty="0">
              <a:solidFill>
                <a:schemeClr val="tx1"/>
              </a:solidFill>
              <a:latin typeface="Calibri Light"/>
              <a:cs typeface="Calibri Light"/>
            </a:endParaRPr>
          </a:p>
        </p:txBody>
      </p:sp>
      <p:pic>
        <p:nvPicPr>
          <p:cNvPr id="9" name="Google Shape;61;p14"/>
          <p:cNvPicPr preferRelativeResize="0"/>
          <p:nvPr/>
        </p:nvPicPr>
        <p:blipFill>
          <a:blip r:embed="rId4">
            <a:alphaModFix/>
          </a:blip>
          <a:stretch>
            <a:fillRect/>
          </a:stretch>
        </p:blipFill>
        <p:spPr>
          <a:xfrm>
            <a:off x="8779059" y="2482088"/>
            <a:ext cx="2882750" cy="3144800"/>
          </a:xfrm>
          <a:prstGeom prst="rect">
            <a:avLst/>
          </a:prstGeom>
          <a:noFill/>
          <a:ln>
            <a:noFill/>
          </a:ln>
        </p:spPr>
      </p:pic>
      <p:sp>
        <p:nvSpPr>
          <p:cNvPr id="11" name="Rectangle 10"/>
          <p:cNvSpPr/>
          <p:nvPr/>
        </p:nvSpPr>
        <p:spPr>
          <a:xfrm>
            <a:off x="444500" y="2089376"/>
            <a:ext cx="8699500" cy="3539430"/>
          </a:xfrm>
          <a:prstGeom prst="rect">
            <a:avLst/>
          </a:prstGeom>
        </p:spPr>
        <p:txBody>
          <a:bodyPr wrap="square">
            <a:spAutoFit/>
          </a:bodyPr>
          <a:lstStyle/>
          <a:p>
            <a:pPr lvl="0" hangingPunct="1">
              <a:buClr>
                <a:srgbClr val="000000"/>
              </a:buClr>
              <a:buSzPts val="2800"/>
            </a:pPr>
            <a:r>
              <a:rPr lang="en" sz="3200" dirty="0">
                <a:latin typeface="Calibri Light"/>
                <a:ea typeface="Arial"/>
                <a:cs typeface="Calibri Light"/>
                <a:sym typeface="Arial"/>
              </a:rPr>
              <a:t>region(s) through library-NREN collaboration in order to:</a:t>
            </a:r>
          </a:p>
          <a:p>
            <a:pPr lvl="0" hangingPunct="1">
              <a:buClr>
                <a:srgbClr val="000000"/>
              </a:buClr>
              <a:buSzPts val="2800"/>
            </a:pPr>
            <a:endParaRPr lang="en" sz="3200" dirty="0">
              <a:latin typeface="Calibri Light"/>
              <a:ea typeface="Arial"/>
              <a:cs typeface="Calibri Light"/>
              <a:sym typeface="Arial"/>
            </a:endParaRPr>
          </a:p>
          <a:p>
            <a:pPr marL="457200" lvl="0" indent="-406400" hangingPunct="1">
              <a:buClr>
                <a:srgbClr val="000000"/>
              </a:buClr>
              <a:buSzPts val="2800"/>
              <a:buFont typeface="Arial"/>
              <a:buChar char="●"/>
            </a:pPr>
            <a:r>
              <a:rPr lang="en" sz="3200" dirty="0">
                <a:latin typeface="Calibri Light"/>
                <a:ea typeface="Arial"/>
                <a:cs typeface="Calibri Light"/>
                <a:sym typeface="Arial"/>
              </a:rPr>
              <a:t>Support cultural change</a:t>
            </a:r>
          </a:p>
          <a:p>
            <a:pPr marL="457200" lvl="0" indent="-406400" hangingPunct="1">
              <a:buClr>
                <a:srgbClr val="000000"/>
              </a:buClr>
              <a:buSzPts val="2800"/>
              <a:buFont typeface="Arial"/>
              <a:buChar char="●"/>
            </a:pPr>
            <a:r>
              <a:rPr lang="en" sz="3200" dirty="0">
                <a:latin typeface="Calibri Light"/>
                <a:ea typeface="Arial"/>
                <a:cs typeface="Calibri Light"/>
                <a:sym typeface="Arial"/>
              </a:rPr>
              <a:t>Provide technical support</a:t>
            </a:r>
          </a:p>
          <a:p>
            <a:pPr marL="457200" lvl="0" indent="-406400" hangingPunct="1">
              <a:buClr>
                <a:srgbClr val="000000"/>
              </a:buClr>
              <a:buSzPts val="2800"/>
              <a:buFont typeface="Arial"/>
              <a:buChar char="●"/>
            </a:pPr>
            <a:r>
              <a:rPr lang="en" sz="3200" dirty="0">
                <a:latin typeface="Calibri Light"/>
                <a:ea typeface="Arial"/>
                <a:cs typeface="Calibri Light"/>
                <a:sym typeface="Arial"/>
              </a:rPr>
              <a:t>Build capacity</a:t>
            </a:r>
          </a:p>
          <a:p>
            <a:pPr marL="457200" lvl="0" indent="-406400" hangingPunct="1">
              <a:buClr>
                <a:srgbClr val="000000"/>
              </a:buClr>
              <a:buSzPts val="2800"/>
              <a:buFont typeface="Arial"/>
              <a:buChar char="●"/>
            </a:pPr>
            <a:r>
              <a:rPr lang="en" sz="3200" dirty="0">
                <a:latin typeface="Calibri Light"/>
                <a:ea typeface="Arial"/>
                <a:cs typeface="Calibri Light"/>
                <a:sym typeface="Arial"/>
              </a:rPr>
              <a:t>Develop value-added services</a:t>
            </a:r>
            <a:endParaRPr lang="en-US" sz="3200" dirty="0">
              <a:latin typeface="Calibri Light"/>
              <a:cs typeface="Calibri Light"/>
            </a:endParaRPr>
          </a:p>
        </p:txBody>
      </p:sp>
    </p:spTree>
    <p:extLst>
      <p:ext uri="{BB962C8B-B14F-4D97-AF65-F5344CB8AC3E}">
        <p14:creationId xmlns:p14="http://schemas.microsoft.com/office/powerpoint/2010/main" val="3482207338"/>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sng">
                <a:solidFill>
                  <a:srgbClr val="0563C1"/>
                </a:solidFill>
                <a:uFill>
                  <a:solidFill>
                    <a:srgbClr val="0563C1"/>
                  </a:solidFill>
                </a:uFill>
                <a:hlinkClick r:id="rId3"/>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30</a:t>
            </a:fld>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a:bodyPr>
          <a:lstStyle/>
          <a:p>
            <a:pPr marL="0" indent="0">
              <a:buNone/>
              <a:defRPr>
                <a:solidFill>
                  <a:srgbClr val="343163"/>
                </a:solidFill>
              </a:defRPr>
            </a:pPr>
            <a:r>
              <a:rPr lang="en-US" sz="2800" b="1" dirty="0" smtClean="0"/>
              <a:t>Community Building and National Coordination  </a:t>
            </a:r>
          </a:p>
          <a:p>
            <a:pPr marL="0" indent="0">
              <a:buClr>
                <a:srgbClr val="002060"/>
              </a:buClr>
              <a:buFont typeface="Arial" pitchFamily="34" charset="0"/>
              <a:buChar char="•"/>
              <a:defRPr>
                <a:solidFill>
                  <a:srgbClr val="343163"/>
                </a:solidFill>
              </a:defRPr>
            </a:pPr>
            <a:r>
              <a:rPr lang="en-US" sz="2800" dirty="0" smtClean="0">
                <a:solidFill>
                  <a:srgbClr val="343163"/>
                </a:solidFill>
              </a:rPr>
              <a:t>Open Knowledge Ethiopia  community which was established in 2015 have been advocating about  open access and open data. </a:t>
            </a:r>
          </a:p>
          <a:p>
            <a:pPr marL="0" indent="0">
              <a:buClr>
                <a:srgbClr val="002060"/>
              </a:buClr>
              <a:buFont typeface="Arial" pitchFamily="34" charset="0"/>
              <a:buChar char="•"/>
              <a:defRPr>
                <a:solidFill>
                  <a:srgbClr val="343163"/>
                </a:solidFill>
              </a:defRPr>
            </a:pPr>
            <a:r>
              <a:rPr lang="en-US" sz="2800" dirty="0" smtClean="0"/>
              <a:t>CEARL (Consortium of Ethiopian Academic and Research Libraries )  has been coordinating national repository related activities and also advises the Ministry.</a:t>
            </a:r>
          </a:p>
          <a:p>
            <a:pPr marL="0" indent="0">
              <a:buClr>
                <a:srgbClr val="002060"/>
              </a:buClr>
              <a:buFont typeface="Arial" pitchFamily="34" charset="0"/>
              <a:buChar char="•"/>
              <a:defRPr>
                <a:solidFill>
                  <a:srgbClr val="343163"/>
                </a:solidFill>
              </a:defRPr>
            </a:pPr>
            <a:r>
              <a:rPr lang="en-US" sz="2800" dirty="0" smtClean="0"/>
              <a:t>Addis Ababa University which is the current coordinator of CEARL signed an agreement with the Ministry in June 2019 to coordinate national repository and journal project. </a:t>
            </a:r>
          </a:p>
        </p:txBody>
      </p:sp>
    </p:spTree>
    <p:extLst>
      <p:ext uri="{BB962C8B-B14F-4D97-AF65-F5344CB8AC3E}">
        <p14:creationId xmlns:p14="http://schemas.microsoft.com/office/powerpoint/2010/main" val="774388057"/>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 Placeholder 4"/>
          <p:cNvSpPr txBox="1"/>
          <p:nvPr/>
        </p:nvSpPr>
        <p:spPr>
          <a:xfrm>
            <a:off x="2099966" y="1680678"/>
            <a:ext cx="7561693" cy="131112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nSpc>
                <a:spcPct val="90000"/>
              </a:lnSpc>
              <a:defRPr sz="4000">
                <a:solidFill>
                  <a:srgbClr val="FFFFFF"/>
                </a:solidFill>
              </a:defRPr>
            </a:lvl1pPr>
          </a:lstStyle>
          <a:p>
            <a:r>
              <a:rPr lang="en-US" sz="4400" b="1" dirty="0" smtClean="0">
                <a:latin typeface="Calibri"/>
                <a:ea typeface="Calibri"/>
                <a:cs typeface="Calibri"/>
              </a:rPr>
              <a:t>Development in Ghana Open Access, Open Science and RDM</a:t>
            </a:r>
            <a:endParaRPr sz="4400" b="1" dirty="0">
              <a:latin typeface="Calibri"/>
              <a:ea typeface="Calibri"/>
              <a:cs typeface="Calibri"/>
            </a:endParaRPr>
          </a:p>
        </p:txBody>
      </p:sp>
      <p:sp>
        <p:nvSpPr>
          <p:cNvPr id="123" name="Rectangle 5"/>
          <p:cNvSpPr txBox="1"/>
          <p:nvPr/>
        </p:nvSpPr>
        <p:spPr>
          <a:xfrm>
            <a:off x="1961330" y="3184712"/>
            <a:ext cx="6808795" cy="4616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sz="2400">
                <a:solidFill>
                  <a:srgbClr val="FFFFFF"/>
                </a:solidFill>
              </a:defRPr>
            </a:lvl1pPr>
          </a:lstStyle>
          <a:p>
            <a:pPr algn="ctr"/>
            <a:r>
              <a:rPr lang="en-US" dirty="0" smtClean="0">
                <a:latin typeface="Calibri"/>
                <a:ea typeface="Calibri"/>
                <a:cs typeface="Calibri"/>
              </a:rPr>
              <a:t>Richard Bruce Lamptey</a:t>
            </a:r>
            <a:endParaRPr dirty="0">
              <a:latin typeface="Calibri"/>
              <a:ea typeface="Calibri"/>
              <a:cs typeface="Calibri"/>
            </a:endParaRPr>
          </a:p>
        </p:txBody>
      </p:sp>
      <p:sp>
        <p:nvSpPr>
          <p:cNvPr id="124" name="Rectangle 6"/>
          <p:cNvSpPr txBox="1"/>
          <p:nvPr/>
        </p:nvSpPr>
        <p:spPr>
          <a:xfrm>
            <a:off x="996742" y="3630658"/>
            <a:ext cx="8826131" cy="7386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sz="2100">
                <a:solidFill>
                  <a:srgbClr val="FFFFFF"/>
                </a:solidFill>
              </a:defRPr>
            </a:lvl1pPr>
          </a:lstStyle>
          <a:p>
            <a:pPr algn="ctr"/>
            <a:r>
              <a:rPr lang="en-US" dirty="0" smtClean="0">
                <a:latin typeface="Calibri"/>
                <a:ea typeface="Calibri"/>
                <a:cs typeface="Calibri"/>
              </a:rPr>
              <a:t>Kwame Nkrumah University of Science and Technology</a:t>
            </a:r>
          </a:p>
          <a:p>
            <a:pPr algn="ctr"/>
            <a:r>
              <a:rPr lang="en-US" dirty="0" smtClean="0">
                <a:latin typeface="Calibri"/>
                <a:ea typeface="Calibri"/>
                <a:cs typeface="Calibri"/>
              </a:rPr>
              <a:t>EIFL Country Coordinator - Ghana</a:t>
            </a:r>
            <a:endParaRPr dirty="0">
              <a:latin typeface="Calibri"/>
              <a:ea typeface="Calibri"/>
              <a:cs typeface="Calibri"/>
            </a:endParaRPr>
          </a:p>
        </p:txBody>
      </p:sp>
    </p:spTree>
    <p:extLst>
      <p:ext uri="{BB962C8B-B14F-4D97-AF65-F5344CB8AC3E}">
        <p14:creationId xmlns:p14="http://schemas.microsoft.com/office/powerpoint/2010/main" val="539275656"/>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32</a:t>
            </a:fld>
            <a:endParaRPr>
              <a:latin typeface="Calibri"/>
              <a:ea typeface="Calibri"/>
              <a:cs typeface="Calibri"/>
            </a:endParaRPr>
          </a:p>
        </p:txBody>
      </p:sp>
      <p:sp>
        <p:nvSpPr>
          <p:cNvPr id="128" name="Content Placeholder 6"/>
          <p:cNvSpPr txBox="1">
            <a:spLocks noGrp="1"/>
          </p:cNvSpPr>
          <p:nvPr>
            <p:ph type="body" idx="4294967295"/>
          </p:nvPr>
        </p:nvSpPr>
        <p:spPr>
          <a:xfrm>
            <a:off x="444500" y="1398494"/>
            <a:ext cx="10515600" cy="4894729"/>
          </a:xfrm>
          <a:prstGeom prst="rect">
            <a:avLst/>
          </a:prstGeom>
        </p:spPr>
        <p:txBody>
          <a:bodyPr>
            <a:normAutofit lnSpcReduction="10000"/>
          </a:bodyPr>
          <a:lstStyle/>
          <a:p>
            <a:pPr marL="0" indent="0" algn="ctr">
              <a:buNone/>
              <a:defRPr>
                <a:solidFill>
                  <a:srgbClr val="343163"/>
                </a:solidFill>
              </a:defRPr>
            </a:pPr>
            <a:r>
              <a:rPr lang="en-US" sz="3000" b="1" dirty="0" smtClean="0">
                <a:cs typeface="Times New Roman" panose="02020603050405020304" pitchFamily="18" charset="0"/>
              </a:rPr>
              <a:t>Open Access and Research Data Management policies 2019-2020 CARLIGH – Ghana</a:t>
            </a:r>
          </a:p>
          <a:p>
            <a:r>
              <a:rPr lang="en-US" dirty="0" smtClean="0">
                <a:cs typeface="Times New Roman" panose="02020603050405020304" pitchFamily="18" charset="0"/>
              </a:rPr>
              <a:t>Institutional </a:t>
            </a:r>
            <a:r>
              <a:rPr lang="en-US" dirty="0">
                <a:cs typeface="Times New Roman" panose="02020603050405020304" pitchFamily="18" charset="0"/>
              </a:rPr>
              <a:t>policy development on RDM  - KNUST added to the research and grant </a:t>
            </a:r>
            <a:r>
              <a:rPr lang="en-US" dirty="0" smtClean="0">
                <a:cs typeface="Times New Roman" panose="02020603050405020304" pitchFamily="18" charset="0"/>
              </a:rPr>
              <a:t>policies (KNUST has an OA policy since 2011).</a:t>
            </a:r>
          </a:p>
          <a:p>
            <a:r>
              <a:rPr lang="en-US" dirty="0"/>
              <a:t>OA policy </a:t>
            </a:r>
            <a:r>
              <a:rPr lang="en-US" dirty="0" smtClean="0"/>
              <a:t>drafts discussed at Methodist </a:t>
            </a:r>
            <a:r>
              <a:rPr lang="en-US" dirty="0"/>
              <a:t>University College and Central </a:t>
            </a:r>
            <a:r>
              <a:rPr lang="en-US" dirty="0" smtClean="0"/>
              <a:t>University.</a:t>
            </a:r>
          </a:p>
          <a:p>
            <a:r>
              <a:rPr lang="en-US" dirty="0" smtClean="0"/>
              <a:t>OA in e-resources licensing and negotiations with publishers: </a:t>
            </a:r>
          </a:p>
          <a:p>
            <a:pPr lvl="1"/>
            <a:r>
              <a:rPr lang="en-US" dirty="0" smtClean="0"/>
              <a:t>EIFL webinar </a:t>
            </a:r>
            <a:r>
              <a:rPr lang="en-US" dirty="0"/>
              <a:t>on publish &amp; read agreements for CARLIGH </a:t>
            </a:r>
            <a:r>
              <a:rPr lang="en-US" dirty="0" smtClean="0"/>
              <a:t>members in June 2019; </a:t>
            </a:r>
          </a:p>
          <a:p>
            <a:pPr lvl="1"/>
            <a:r>
              <a:rPr lang="en-US" dirty="0" smtClean="0"/>
              <a:t>Promoting </a:t>
            </a:r>
            <a:r>
              <a:rPr lang="en-US" dirty="0"/>
              <a:t>journals with APC waivers/discounts to researchers in </a:t>
            </a:r>
            <a:r>
              <a:rPr lang="en-US" dirty="0" smtClean="0"/>
              <a:t>Ghana - EIFL </a:t>
            </a:r>
            <a:r>
              <a:rPr lang="en-US" dirty="0"/>
              <a:t>negotiated agreements with publishers to secure waived or discounted </a:t>
            </a:r>
            <a:r>
              <a:rPr lang="en-US" dirty="0" smtClean="0"/>
              <a:t>APCs </a:t>
            </a:r>
            <a:r>
              <a:rPr lang="en-US" dirty="0"/>
              <a:t>for researchers in </a:t>
            </a:r>
            <a:r>
              <a:rPr lang="en-US" dirty="0" smtClean="0"/>
              <a:t>Ghana; </a:t>
            </a:r>
          </a:p>
          <a:p>
            <a:pPr lvl="1"/>
            <a:r>
              <a:rPr lang="en-US" dirty="0" smtClean="0"/>
              <a:t>CARLIGH </a:t>
            </a:r>
            <a:r>
              <a:rPr lang="en-US" dirty="0"/>
              <a:t>working with </a:t>
            </a:r>
            <a:r>
              <a:rPr lang="en-US" dirty="0" smtClean="0"/>
              <a:t>EIFL on </a:t>
            </a:r>
            <a:r>
              <a:rPr lang="en-US" dirty="0"/>
              <a:t>OA2020 working group on LMICs, on open access publication output from corresponding authors from </a:t>
            </a:r>
            <a:r>
              <a:rPr lang="en-US" dirty="0" smtClean="0"/>
              <a:t>Ghana.</a:t>
            </a:r>
            <a:endParaRPr lang="en-US" dirty="0"/>
          </a:p>
        </p:txBody>
      </p:sp>
    </p:spTree>
    <p:extLst>
      <p:ext uri="{BB962C8B-B14F-4D97-AF65-F5344CB8AC3E}">
        <p14:creationId xmlns:p14="http://schemas.microsoft.com/office/powerpoint/2010/main" val="2809995629"/>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33</a:t>
            </a:fld>
            <a:endParaRPr>
              <a:latin typeface="Calibri"/>
              <a:ea typeface="Calibri"/>
              <a:cs typeface="Calibri"/>
            </a:endParaRPr>
          </a:p>
        </p:txBody>
      </p:sp>
      <p:sp>
        <p:nvSpPr>
          <p:cNvPr id="128" name="Content Placeholder 6"/>
          <p:cNvSpPr txBox="1">
            <a:spLocks noGrp="1"/>
          </p:cNvSpPr>
          <p:nvPr>
            <p:ph type="body" idx="4294967295"/>
          </p:nvPr>
        </p:nvSpPr>
        <p:spPr>
          <a:xfrm>
            <a:off x="444500" y="1398494"/>
            <a:ext cx="10515600" cy="4894729"/>
          </a:xfrm>
          <a:prstGeom prst="rect">
            <a:avLst/>
          </a:prstGeom>
        </p:spPr>
        <p:txBody>
          <a:bodyPr>
            <a:normAutofit/>
          </a:bodyPr>
          <a:lstStyle/>
          <a:p>
            <a:pPr marL="0" indent="0" algn="ctr">
              <a:buNone/>
              <a:defRPr>
                <a:solidFill>
                  <a:srgbClr val="343163"/>
                </a:solidFill>
              </a:defRPr>
            </a:pPr>
            <a:r>
              <a:rPr lang="en-US" sz="3200" b="1" dirty="0"/>
              <a:t>Repository administrators and managers community </a:t>
            </a:r>
            <a:r>
              <a:rPr lang="en-US" sz="3200" b="1" dirty="0" smtClean="0"/>
              <a:t>building </a:t>
            </a:r>
            <a:r>
              <a:rPr lang="en-US" sz="3000" b="1" dirty="0" smtClean="0">
                <a:cs typeface="Times New Roman" panose="02020603050405020304" pitchFamily="18" charset="0"/>
              </a:rPr>
              <a:t> 2019-2020 – CARLIGH – Ghana</a:t>
            </a:r>
          </a:p>
          <a:p>
            <a:r>
              <a:rPr lang="en-US" dirty="0" smtClean="0"/>
              <a:t>Ghanaian </a:t>
            </a:r>
            <a:r>
              <a:rPr lang="en-US" dirty="0" err="1" smtClean="0"/>
              <a:t>DSpace</a:t>
            </a:r>
            <a:r>
              <a:rPr lang="en-US" dirty="0" smtClean="0"/>
              <a:t> user group </a:t>
            </a:r>
            <a:r>
              <a:rPr lang="en-US" dirty="0">
                <a:hlinkClick r:id="rId2"/>
              </a:rPr>
              <a:t>https://wiki.lyrasis.org/display/DSPACE/Ghanaian+DSpace+User+Group</a:t>
            </a:r>
            <a:endParaRPr lang="en-US" dirty="0" smtClean="0"/>
          </a:p>
          <a:p>
            <a:pPr lvl="1"/>
            <a:r>
              <a:rPr lang="en-US" dirty="0" smtClean="0"/>
              <a:t>EIFL</a:t>
            </a:r>
            <a:r>
              <a:rPr lang="en-US" dirty="0"/>
              <a:t>, </a:t>
            </a:r>
            <a:r>
              <a:rPr lang="en-US" dirty="0" err="1"/>
              <a:t>DuraSpace</a:t>
            </a:r>
            <a:r>
              <a:rPr lang="en-US" dirty="0"/>
              <a:t>, Google and WACREN webinar - 18 June 2019, on how Google Scholar searches for items on institutional repositories, and how the way IRs are set up and work influences how visible a particular IR’s content is</a:t>
            </a:r>
          </a:p>
          <a:p>
            <a:pPr lvl="1">
              <a:defRPr>
                <a:solidFill>
                  <a:srgbClr val="343163"/>
                </a:solidFill>
              </a:defRPr>
            </a:pPr>
            <a:r>
              <a:rPr lang="en-US" dirty="0" smtClean="0"/>
              <a:t>Mailing list and specific </a:t>
            </a:r>
            <a:r>
              <a:rPr lang="en-US" dirty="0" err="1"/>
              <a:t>dspace-gh</a:t>
            </a:r>
            <a:r>
              <a:rPr lang="en-US" dirty="0"/>
              <a:t> channel </a:t>
            </a:r>
            <a:r>
              <a:rPr lang="en-US" dirty="0" smtClean="0"/>
              <a:t>set </a:t>
            </a:r>
            <a:r>
              <a:rPr lang="en-US" dirty="0"/>
              <a:t>up for further discussion on Slack, </a:t>
            </a:r>
          </a:p>
          <a:p>
            <a:pPr lvl="1">
              <a:defRPr>
                <a:solidFill>
                  <a:srgbClr val="343163"/>
                </a:solidFill>
              </a:defRPr>
            </a:pPr>
            <a:r>
              <a:rPr lang="en-US" dirty="0"/>
              <a:t>The platform hasn’t been used much. </a:t>
            </a:r>
            <a:r>
              <a:rPr lang="en-US" dirty="0" smtClean="0"/>
              <a:t>Webinar </a:t>
            </a:r>
            <a:r>
              <a:rPr lang="en-US" dirty="0"/>
              <a:t>will take place for members to give update</a:t>
            </a:r>
          </a:p>
          <a:p>
            <a:endParaRPr lang="en-US" dirty="0" smtClean="0"/>
          </a:p>
        </p:txBody>
      </p:sp>
    </p:spTree>
    <p:extLst>
      <p:ext uri="{BB962C8B-B14F-4D97-AF65-F5344CB8AC3E}">
        <p14:creationId xmlns:p14="http://schemas.microsoft.com/office/powerpoint/2010/main" val="998964369"/>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34</a:t>
            </a:fld>
            <a:endParaRPr>
              <a:latin typeface="Calibri"/>
              <a:ea typeface="Calibri"/>
              <a:cs typeface="Calibri"/>
            </a:endParaRPr>
          </a:p>
        </p:txBody>
      </p:sp>
      <p:sp>
        <p:nvSpPr>
          <p:cNvPr id="128" name="Content Placeholder 6"/>
          <p:cNvSpPr txBox="1">
            <a:spLocks noGrp="1"/>
          </p:cNvSpPr>
          <p:nvPr>
            <p:ph type="body" idx="4294967295"/>
          </p:nvPr>
        </p:nvSpPr>
        <p:spPr>
          <a:xfrm>
            <a:off x="444500" y="1398494"/>
            <a:ext cx="10515600" cy="4894729"/>
          </a:xfrm>
          <a:prstGeom prst="rect">
            <a:avLst/>
          </a:prstGeom>
        </p:spPr>
        <p:txBody>
          <a:bodyPr>
            <a:normAutofit/>
          </a:bodyPr>
          <a:lstStyle/>
          <a:p>
            <a:pPr marL="0" indent="0" algn="ctr">
              <a:buNone/>
              <a:defRPr>
                <a:solidFill>
                  <a:srgbClr val="343163"/>
                </a:solidFill>
              </a:defRPr>
            </a:pPr>
            <a:r>
              <a:rPr lang="en-US" sz="3200" b="1" dirty="0"/>
              <a:t>Open Access/Open Science community building </a:t>
            </a:r>
            <a:r>
              <a:rPr lang="en-US" sz="3000" b="1" dirty="0" smtClean="0">
                <a:cs typeface="Times New Roman" panose="02020603050405020304" pitchFamily="18" charset="0"/>
              </a:rPr>
              <a:t>2019-2020 – CARLIGH – Ghana</a:t>
            </a:r>
          </a:p>
          <a:p>
            <a:pPr>
              <a:defRPr>
                <a:solidFill>
                  <a:srgbClr val="343163"/>
                </a:solidFill>
              </a:defRPr>
            </a:pPr>
            <a:r>
              <a:rPr lang="en-US" dirty="0"/>
              <a:t>March 2019, e-resources and institutional repository librarians met for train-the-trainer workshop on </a:t>
            </a:r>
            <a:r>
              <a:rPr lang="en-US" dirty="0" smtClean="0"/>
              <a:t>Open Access</a:t>
            </a:r>
            <a:r>
              <a:rPr lang="en-US" dirty="0"/>
              <a:t>, </a:t>
            </a:r>
            <a:r>
              <a:rPr lang="en-US" dirty="0" smtClean="0"/>
              <a:t>Open Research Data </a:t>
            </a:r>
            <a:r>
              <a:rPr lang="en-US" dirty="0"/>
              <a:t>and </a:t>
            </a:r>
            <a:r>
              <a:rPr lang="en-US" dirty="0" smtClean="0"/>
              <a:t>Open Science with </a:t>
            </a:r>
            <a:r>
              <a:rPr lang="en-US" dirty="0"/>
              <a:t>attendance from 11 CARLIGH </a:t>
            </a:r>
            <a:r>
              <a:rPr lang="en-US" dirty="0" smtClean="0"/>
              <a:t>institutions.</a:t>
            </a:r>
            <a:endParaRPr lang="en-US" dirty="0"/>
          </a:p>
          <a:p>
            <a:pPr>
              <a:defRPr>
                <a:solidFill>
                  <a:srgbClr val="343163"/>
                </a:solidFill>
              </a:defRPr>
            </a:pPr>
            <a:r>
              <a:rPr lang="en-US" dirty="0" smtClean="0">
                <a:cs typeface="Times New Roman" panose="02020603050405020304" pitchFamily="18" charset="0"/>
              </a:rPr>
              <a:t>Local </a:t>
            </a:r>
            <a:r>
              <a:rPr lang="en-US" dirty="0">
                <a:cs typeface="Times New Roman" panose="02020603050405020304" pitchFamily="18" charset="0"/>
              </a:rPr>
              <a:t>training on RDM  </a:t>
            </a:r>
            <a:r>
              <a:rPr lang="en-US" dirty="0" smtClean="0">
                <a:cs typeface="Times New Roman" panose="02020603050405020304" pitchFamily="18" charset="0"/>
              </a:rPr>
              <a:t>- UDS</a:t>
            </a:r>
            <a:r>
              <a:rPr lang="en-US" dirty="0">
                <a:cs typeface="Times New Roman" panose="02020603050405020304" pitchFamily="18" charset="0"/>
              </a:rPr>
              <a:t>, UCC - November 29, 2019 to  March 2020 respectively </a:t>
            </a:r>
          </a:p>
          <a:p>
            <a:pPr>
              <a:defRPr>
                <a:solidFill>
                  <a:srgbClr val="343163"/>
                </a:solidFill>
              </a:defRPr>
            </a:pPr>
            <a:r>
              <a:rPr lang="en-US" dirty="0" smtClean="0">
                <a:solidFill>
                  <a:schemeClr val="accent1">
                    <a:lumMod val="50000"/>
                  </a:schemeClr>
                </a:solidFill>
                <a:cs typeface="Times New Roman" panose="02020603050405020304" pitchFamily="18" charset="0"/>
              </a:rPr>
              <a:t>Staff </a:t>
            </a:r>
            <a:r>
              <a:rPr lang="en-US" dirty="0">
                <a:solidFill>
                  <a:schemeClr val="accent1">
                    <a:lumMod val="50000"/>
                  </a:schemeClr>
                </a:solidFill>
                <a:cs typeface="Times New Roman" panose="02020603050405020304" pitchFamily="18" charset="0"/>
              </a:rPr>
              <a:t>training, career development plans, and educational campaigns are also being held in various university. </a:t>
            </a:r>
            <a:r>
              <a:rPr lang="en-US" dirty="0" err="1">
                <a:solidFill>
                  <a:schemeClr val="accent1">
                    <a:lumMod val="50000"/>
                  </a:schemeClr>
                </a:solidFill>
                <a:cs typeface="Times New Roman" panose="02020603050405020304" pitchFamily="18" charset="0"/>
              </a:rPr>
              <a:t>Eg</a:t>
            </a:r>
            <a:r>
              <a:rPr lang="en-US" dirty="0">
                <a:solidFill>
                  <a:schemeClr val="accent1">
                    <a:lumMod val="50000"/>
                  </a:schemeClr>
                </a:solidFill>
                <a:cs typeface="Times New Roman" panose="02020603050405020304" pitchFamily="18" charset="0"/>
              </a:rPr>
              <a:t> UCC on Library week.</a:t>
            </a:r>
          </a:p>
          <a:p>
            <a:pPr algn="just">
              <a:defRPr>
                <a:solidFill>
                  <a:srgbClr val="343163"/>
                </a:solidFill>
              </a:defRPr>
            </a:pPr>
            <a:r>
              <a:rPr lang="en-US" dirty="0">
                <a:solidFill>
                  <a:schemeClr val="accent1">
                    <a:lumMod val="50000"/>
                  </a:schemeClr>
                </a:solidFill>
                <a:cs typeface="Times New Roman" panose="02020603050405020304" pitchFamily="18" charset="0"/>
              </a:rPr>
              <a:t>Open Science and RDM were to be covered in postponed 4</a:t>
            </a:r>
            <a:r>
              <a:rPr lang="en-US" baseline="30000" dirty="0">
                <a:solidFill>
                  <a:schemeClr val="accent1">
                    <a:lumMod val="50000"/>
                  </a:schemeClr>
                </a:solidFill>
                <a:cs typeface="Times New Roman" panose="02020603050405020304" pitchFamily="18" charset="0"/>
              </a:rPr>
              <a:t>th</a:t>
            </a:r>
            <a:r>
              <a:rPr lang="en-US" dirty="0">
                <a:solidFill>
                  <a:schemeClr val="accent1">
                    <a:lumMod val="50000"/>
                  </a:schemeClr>
                </a:solidFill>
                <a:cs typeface="Times New Roman" panose="02020603050405020304" pitchFamily="18" charset="0"/>
              </a:rPr>
              <a:t> CARLIGH International Conference (originally scheduled for July 2020)</a:t>
            </a:r>
          </a:p>
          <a:p>
            <a:pPr>
              <a:defRPr>
                <a:solidFill>
                  <a:srgbClr val="343163"/>
                </a:solidFill>
              </a:defRPr>
            </a:pPr>
            <a:endParaRPr lang="en-US" dirty="0">
              <a:cs typeface="Times New Roman" panose="02020603050405020304" pitchFamily="18" charset="0"/>
            </a:endParaRPr>
          </a:p>
          <a:p>
            <a:endParaRPr lang="en-US" dirty="0" smtClean="0"/>
          </a:p>
        </p:txBody>
      </p:sp>
    </p:spTree>
    <p:extLst>
      <p:ext uri="{BB962C8B-B14F-4D97-AF65-F5344CB8AC3E}">
        <p14:creationId xmlns:p14="http://schemas.microsoft.com/office/powerpoint/2010/main" val="3455934626"/>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35</a:t>
            </a:fld>
            <a:endParaRPr>
              <a:latin typeface="Calibri"/>
              <a:ea typeface="Calibri"/>
              <a:cs typeface="Calibri"/>
            </a:endParaRPr>
          </a:p>
        </p:txBody>
      </p:sp>
      <p:sp>
        <p:nvSpPr>
          <p:cNvPr id="128" name="Content Placeholder 6"/>
          <p:cNvSpPr txBox="1">
            <a:spLocks noGrp="1"/>
          </p:cNvSpPr>
          <p:nvPr>
            <p:ph type="body" idx="4294967295"/>
          </p:nvPr>
        </p:nvSpPr>
        <p:spPr>
          <a:xfrm>
            <a:off x="444500" y="1699894"/>
            <a:ext cx="10515600" cy="4526093"/>
          </a:xfrm>
          <a:prstGeom prst="rect">
            <a:avLst/>
          </a:prstGeom>
        </p:spPr>
        <p:txBody>
          <a:bodyPr>
            <a:normAutofit/>
          </a:bodyPr>
          <a:lstStyle/>
          <a:p>
            <a:pPr marL="0" indent="0" algn="ctr">
              <a:buNone/>
              <a:defRPr>
                <a:solidFill>
                  <a:srgbClr val="343163"/>
                </a:solidFill>
              </a:defRPr>
            </a:pPr>
            <a:r>
              <a:rPr lang="en-US" sz="3200" b="1" dirty="0" smtClean="0">
                <a:solidFill>
                  <a:schemeClr val="accent1">
                    <a:lumMod val="50000"/>
                  </a:schemeClr>
                </a:solidFill>
                <a:cs typeface="Times New Roman" panose="02020603050405020304" pitchFamily="18" charset="0"/>
              </a:rPr>
              <a:t>National coordination and way forward </a:t>
            </a:r>
            <a:endParaRPr lang="en-US" sz="3200" b="1" dirty="0">
              <a:solidFill>
                <a:schemeClr val="accent1">
                  <a:lumMod val="50000"/>
                </a:schemeClr>
              </a:solidFill>
              <a:cs typeface="Times New Roman" panose="02020603050405020304" pitchFamily="18" charset="0"/>
            </a:endParaRPr>
          </a:p>
          <a:p>
            <a:pPr algn="just"/>
            <a:r>
              <a:rPr lang="en-US" b="1" dirty="0">
                <a:solidFill>
                  <a:schemeClr val="accent1">
                    <a:lumMod val="50000"/>
                  </a:schemeClr>
                </a:solidFill>
                <a:ea typeface="Calibri" panose="020F0502020204030204" pitchFamily="34" charset="0"/>
                <a:cs typeface="Times New Roman" panose="02020603050405020304" pitchFamily="18" charset="0"/>
              </a:rPr>
              <a:t>GARNET</a:t>
            </a:r>
            <a:r>
              <a:rPr lang="en-US" dirty="0">
                <a:solidFill>
                  <a:schemeClr val="accent1">
                    <a:lumMod val="50000"/>
                  </a:schemeClr>
                </a:solidFill>
                <a:ea typeface="Calibri" panose="020F0502020204030204" pitchFamily="34" charset="0"/>
                <a:cs typeface="Times New Roman" panose="02020603050405020304" pitchFamily="18" charset="0"/>
              </a:rPr>
              <a:t>: </a:t>
            </a:r>
            <a:r>
              <a:rPr lang="en-US" dirty="0" smtClean="0">
                <a:solidFill>
                  <a:schemeClr val="accent1">
                    <a:lumMod val="50000"/>
                  </a:schemeClr>
                </a:solidFill>
                <a:ea typeface="Calibri" panose="020F0502020204030204" pitchFamily="34" charset="0"/>
                <a:cs typeface="Times New Roman" panose="02020603050405020304" pitchFamily="18" charset="0"/>
              </a:rPr>
              <a:t>Contact </a:t>
            </a:r>
            <a:r>
              <a:rPr lang="en-US" dirty="0">
                <a:solidFill>
                  <a:schemeClr val="accent1">
                    <a:lumMod val="50000"/>
                  </a:schemeClr>
                </a:solidFill>
                <a:ea typeface="Calibri" panose="020F0502020204030204" pitchFamily="34" charset="0"/>
                <a:cs typeface="Times New Roman" panose="02020603050405020304" pitchFamily="18" charset="0"/>
              </a:rPr>
              <a:t>between CARLIGH and one of the two Ghana RENs (Research and Education Networks in Ghana) was re-established during the WACREN meeting in March, and followed up by a visit to the GARNET office in April 2019.  </a:t>
            </a:r>
            <a:r>
              <a:rPr lang="en-US" dirty="0">
                <a:solidFill>
                  <a:schemeClr val="accent1">
                    <a:lumMod val="50000"/>
                  </a:schemeClr>
                </a:solidFill>
                <a:cs typeface="Times New Roman" panose="02020603050405020304" pitchFamily="18" charset="0"/>
              </a:rPr>
              <a:t>CARLIGH representatives expressed interest in bandwidth, off-campus access, content, and federated access, among others. </a:t>
            </a:r>
          </a:p>
          <a:p>
            <a:pPr algn="just">
              <a:defRPr>
                <a:solidFill>
                  <a:srgbClr val="343163"/>
                </a:solidFill>
              </a:defRPr>
            </a:pPr>
            <a:r>
              <a:rPr lang="en-US" dirty="0" smtClean="0">
                <a:solidFill>
                  <a:schemeClr val="accent1">
                    <a:lumMod val="50000"/>
                  </a:schemeClr>
                </a:solidFill>
                <a:cs typeface="Times New Roman" panose="02020603050405020304" pitchFamily="18" charset="0"/>
              </a:rPr>
              <a:t>More </a:t>
            </a:r>
            <a:r>
              <a:rPr lang="en-US" dirty="0">
                <a:solidFill>
                  <a:schemeClr val="accent1">
                    <a:lumMod val="50000"/>
                  </a:schemeClr>
                </a:solidFill>
                <a:cs typeface="Times New Roman" panose="02020603050405020304" pitchFamily="18" charset="0"/>
              </a:rPr>
              <a:t>webinars on specific topics will be conducted to equip and encourage more IR and RDM policy development</a:t>
            </a:r>
          </a:p>
          <a:p>
            <a:pPr algn="just">
              <a:defRPr>
                <a:solidFill>
                  <a:srgbClr val="343163"/>
                </a:solidFill>
              </a:defRPr>
            </a:pPr>
            <a:r>
              <a:rPr lang="en-US" dirty="0" smtClean="0">
                <a:solidFill>
                  <a:schemeClr val="accent1">
                    <a:lumMod val="50000"/>
                  </a:schemeClr>
                </a:solidFill>
                <a:cs typeface="Times New Roman" panose="02020603050405020304" pitchFamily="18" charset="0"/>
              </a:rPr>
              <a:t>Other </a:t>
            </a:r>
            <a:r>
              <a:rPr lang="en-US" dirty="0">
                <a:solidFill>
                  <a:schemeClr val="accent1">
                    <a:lumMod val="50000"/>
                  </a:schemeClr>
                </a:solidFill>
                <a:cs typeface="Times New Roman" panose="02020603050405020304" pitchFamily="18" charset="0"/>
              </a:rPr>
              <a:t>activity involving CARLIGH members:  </a:t>
            </a:r>
            <a:r>
              <a:rPr lang="en-US" dirty="0" err="1">
                <a:solidFill>
                  <a:schemeClr val="accent1">
                    <a:lumMod val="50000"/>
                  </a:schemeClr>
                </a:solidFill>
                <a:cs typeface="Times New Roman" panose="02020603050405020304" pitchFamily="18" charset="0"/>
              </a:rPr>
              <a:t>AfLIA</a:t>
            </a:r>
            <a:r>
              <a:rPr lang="en-US" dirty="0">
                <a:solidFill>
                  <a:schemeClr val="accent1">
                    <a:lumMod val="50000"/>
                  </a:schemeClr>
                </a:solidFill>
                <a:cs typeface="Times New Roman" panose="02020603050405020304" pitchFamily="18" charset="0"/>
              </a:rPr>
              <a:t> African Librarians Week and #1Lib1Ref </a:t>
            </a:r>
          </a:p>
        </p:txBody>
      </p:sp>
    </p:spTree>
    <p:extLst>
      <p:ext uri="{BB962C8B-B14F-4D97-AF65-F5344CB8AC3E}">
        <p14:creationId xmlns:p14="http://schemas.microsoft.com/office/powerpoint/2010/main" val="596569733"/>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 Placeholder 4"/>
          <p:cNvSpPr txBox="1"/>
          <p:nvPr/>
        </p:nvSpPr>
        <p:spPr>
          <a:xfrm>
            <a:off x="168442" y="1680678"/>
            <a:ext cx="11309684" cy="247452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90000"/>
              </a:lnSpc>
              <a:defRPr sz="4000">
                <a:solidFill>
                  <a:srgbClr val="FFFFFF"/>
                </a:solidFill>
              </a:defRPr>
            </a:lvl1pPr>
          </a:lstStyle>
          <a:p>
            <a:r>
              <a:rPr lang="en-US" sz="4400" b="1" dirty="0">
                <a:solidFill>
                  <a:schemeClr val="bg1"/>
                </a:solidFill>
                <a:latin typeface="Calibri"/>
                <a:ea typeface="Calibri"/>
                <a:cs typeface="Calibri"/>
              </a:rPr>
              <a:t>Developments in 2019-2020 in Open Access, Research Data Management &amp; Open Science policies </a:t>
            </a:r>
          </a:p>
          <a:p>
            <a:endParaRPr dirty="0">
              <a:latin typeface="Calibri"/>
              <a:ea typeface="Calibri"/>
              <a:cs typeface="Calibri"/>
            </a:endParaRPr>
          </a:p>
        </p:txBody>
      </p:sp>
      <p:sp>
        <p:nvSpPr>
          <p:cNvPr id="123" name="Rectangle 5"/>
          <p:cNvSpPr txBox="1"/>
          <p:nvPr/>
        </p:nvSpPr>
        <p:spPr>
          <a:xfrm>
            <a:off x="3538321" y="3370278"/>
            <a:ext cx="5031858" cy="461665"/>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400">
                <a:solidFill>
                  <a:srgbClr val="FFFFFF"/>
                </a:solidFill>
              </a:defRPr>
            </a:lvl1pPr>
          </a:lstStyle>
          <a:p>
            <a:r>
              <a:rPr lang="en-US" dirty="0" smtClean="0">
                <a:latin typeface="Calibri"/>
                <a:ea typeface="Calibri"/>
                <a:cs typeface="Calibri"/>
              </a:rPr>
              <a:t>Dr. Gitau </a:t>
            </a:r>
            <a:r>
              <a:rPr lang="en-US" dirty="0" err="1" smtClean="0">
                <a:latin typeface="Calibri"/>
                <a:ea typeface="Calibri"/>
                <a:cs typeface="Calibri"/>
              </a:rPr>
              <a:t>Njoroge</a:t>
            </a:r>
            <a:endParaRPr dirty="0">
              <a:latin typeface="Calibri"/>
              <a:ea typeface="Calibri"/>
              <a:cs typeface="Calibri"/>
            </a:endParaRPr>
          </a:p>
        </p:txBody>
      </p:sp>
      <p:sp>
        <p:nvSpPr>
          <p:cNvPr id="124" name="Rectangle 6"/>
          <p:cNvSpPr txBox="1"/>
          <p:nvPr/>
        </p:nvSpPr>
        <p:spPr>
          <a:xfrm>
            <a:off x="2347167" y="3831943"/>
            <a:ext cx="6555280" cy="4154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sz="2100">
                <a:solidFill>
                  <a:srgbClr val="FFFFFF"/>
                </a:solidFill>
              </a:defRPr>
            </a:lvl1pPr>
          </a:lstStyle>
          <a:p>
            <a:r>
              <a:rPr lang="en-US" dirty="0" smtClean="0">
                <a:latin typeface="Calibri"/>
                <a:ea typeface="Calibri"/>
                <a:cs typeface="Calibri"/>
              </a:rPr>
              <a:t>Kenya Libraries and Information Services Consortium</a:t>
            </a:r>
            <a:endParaRPr dirty="0">
              <a:latin typeface="Calibri"/>
              <a:ea typeface="Calibri"/>
              <a:cs typeface="Calibri"/>
            </a:endParaRPr>
          </a:p>
        </p:txBody>
      </p:sp>
    </p:spTree>
    <p:extLst>
      <p:ext uri="{BB962C8B-B14F-4D97-AF65-F5344CB8AC3E}">
        <p14:creationId xmlns:p14="http://schemas.microsoft.com/office/powerpoint/2010/main" val="4073662035"/>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37</a:t>
            </a:fld>
            <a:endParaRPr>
              <a:latin typeface="Calibri"/>
              <a:ea typeface="Calibri"/>
              <a:cs typeface="Calibri"/>
            </a:endParaRPr>
          </a:p>
        </p:txBody>
      </p:sp>
      <p:sp>
        <p:nvSpPr>
          <p:cNvPr id="128" name="Content Placeholder 6"/>
          <p:cNvSpPr txBox="1">
            <a:spLocks noGrp="1"/>
          </p:cNvSpPr>
          <p:nvPr>
            <p:ph type="body" idx="4294967295"/>
          </p:nvPr>
        </p:nvSpPr>
        <p:spPr>
          <a:xfrm>
            <a:off x="657224" y="1442721"/>
            <a:ext cx="10772775" cy="4948874"/>
          </a:xfrm>
          <a:prstGeom prst="rect">
            <a:avLst/>
          </a:prstGeom>
        </p:spPr>
        <p:txBody>
          <a:bodyPr>
            <a:normAutofit/>
          </a:bodyPr>
          <a:lstStyle/>
          <a:p>
            <a:pPr marL="0" indent="0">
              <a:buNone/>
              <a:defRPr>
                <a:solidFill>
                  <a:srgbClr val="343163"/>
                </a:solidFill>
              </a:defRPr>
            </a:pPr>
            <a:r>
              <a:rPr lang="en-US" b="1" dirty="0" smtClean="0"/>
              <a:t>Meeting on OA promotion</a:t>
            </a:r>
            <a:r>
              <a:rPr lang="en-US" b="1" dirty="0"/>
              <a:t>, </a:t>
            </a:r>
            <a:r>
              <a:rPr lang="en-US" b="1" dirty="0" smtClean="0"/>
              <a:t>policy formulation and  adoption &amp; implementation for </a:t>
            </a:r>
            <a:r>
              <a:rPr lang="en-US" b="1" dirty="0"/>
              <a:t>5 </a:t>
            </a:r>
            <a:r>
              <a:rPr lang="en-US" b="1" dirty="0" smtClean="0"/>
              <a:t> Institutions- 7</a:t>
            </a:r>
            <a:r>
              <a:rPr lang="en-US" b="1" baseline="30000" dirty="0" smtClean="0"/>
              <a:t>th</a:t>
            </a:r>
            <a:r>
              <a:rPr lang="en-US" b="1" dirty="0" smtClean="0"/>
              <a:t> March 2019- draft OA policies</a:t>
            </a:r>
          </a:p>
          <a:p>
            <a:pPr marL="0" indent="0">
              <a:buNone/>
              <a:defRPr>
                <a:solidFill>
                  <a:srgbClr val="343163"/>
                </a:solidFill>
              </a:defRPr>
            </a:pPr>
            <a:r>
              <a:rPr lang="en-US" b="1" u="sng" dirty="0" smtClean="0"/>
              <a:t>Activities</a:t>
            </a:r>
          </a:p>
          <a:p>
            <a:pPr lvl="0">
              <a:buFont typeface="Wingdings" panose="05000000000000000000" pitchFamily="2" charset="2"/>
              <a:buChar char="v"/>
              <a:defRPr>
                <a:solidFill>
                  <a:srgbClr val="343163"/>
                </a:solidFill>
              </a:defRPr>
            </a:pPr>
            <a:r>
              <a:rPr lang="en-US" b="1" dirty="0" smtClean="0"/>
              <a:t>Lobbying top level management for adoption</a:t>
            </a:r>
          </a:p>
          <a:p>
            <a:pPr lvl="0">
              <a:buFont typeface="Wingdings" panose="05000000000000000000" pitchFamily="2" charset="2"/>
              <a:buChar char="v"/>
              <a:defRPr>
                <a:solidFill>
                  <a:srgbClr val="343163"/>
                </a:solidFill>
              </a:defRPr>
            </a:pPr>
            <a:r>
              <a:rPr lang="en-US" b="1" dirty="0" smtClean="0"/>
              <a:t>Training and installation of </a:t>
            </a:r>
            <a:r>
              <a:rPr lang="en-US" b="1" dirty="0" err="1" smtClean="0"/>
              <a:t>DSpace</a:t>
            </a:r>
            <a:endParaRPr lang="en-US" b="1" dirty="0" smtClean="0"/>
          </a:p>
          <a:p>
            <a:pPr lvl="0">
              <a:buFont typeface="Wingdings" panose="05000000000000000000" pitchFamily="2" charset="2"/>
              <a:buChar char="v"/>
              <a:defRPr>
                <a:solidFill>
                  <a:srgbClr val="343163"/>
                </a:solidFill>
              </a:defRPr>
            </a:pPr>
            <a:r>
              <a:rPr lang="en-US" b="1" dirty="0" smtClean="0"/>
              <a:t>Sensitization on Open research, creative commons &amp; Sherpa Romeo</a:t>
            </a:r>
            <a:endParaRPr lang="en-US" b="1" dirty="0"/>
          </a:p>
          <a:p>
            <a:pPr lvl="0">
              <a:buFont typeface="Wingdings" panose="05000000000000000000" pitchFamily="2" charset="2"/>
              <a:buChar char="v"/>
              <a:defRPr>
                <a:solidFill>
                  <a:srgbClr val="343163"/>
                </a:solidFill>
              </a:defRPr>
            </a:pPr>
            <a:r>
              <a:rPr lang="en-US" b="1" dirty="0" smtClean="0"/>
              <a:t>Follow up, promotion and advocacy in five Universities- 14</a:t>
            </a:r>
            <a:r>
              <a:rPr lang="en-US" b="1" baseline="30000" dirty="0" smtClean="0"/>
              <a:t>th</a:t>
            </a:r>
            <a:r>
              <a:rPr lang="en-US" b="1" dirty="0" smtClean="0"/>
              <a:t>-15</a:t>
            </a:r>
            <a:r>
              <a:rPr lang="en-US" b="1" baseline="30000" dirty="0" smtClean="0"/>
              <a:t>th</a:t>
            </a:r>
            <a:r>
              <a:rPr lang="en-US" b="1" dirty="0" smtClean="0"/>
              <a:t> March and 28</a:t>
            </a:r>
            <a:r>
              <a:rPr lang="en-US" b="1" baseline="30000" dirty="0" smtClean="0"/>
              <a:t>th</a:t>
            </a:r>
            <a:r>
              <a:rPr lang="en-US" b="1" dirty="0" smtClean="0"/>
              <a:t>-29 March 2019</a:t>
            </a:r>
          </a:p>
          <a:p>
            <a:pPr lvl="0">
              <a:buFont typeface="Wingdings" panose="05000000000000000000" pitchFamily="2" charset="2"/>
              <a:buChar char="v"/>
              <a:defRPr>
                <a:solidFill>
                  <a:srgbClr val="343163"/>
                </a:solidFill>
              </a:defRPr>
            </a:pPr>
            <a:r>
              <a:rPr lang="en-US" b="1" dirty="0" smtClean="0"/>
              <a:t>Mentorship in implementing IR- </a:t>
            </a:r>
            <a:r>
              <a:rPr lang="en-US" b="1" dirty="0" err="1" smtClean="0"/>
              <a:t>Kaimosi</a:t>
            </a:r>
            <a:r>
              <a:rPr lang="en-US" b="1" dirty="0" smtClean="0"/>
              <a:t> TTC</a:t>
            </a:r>
          </a:p>
          <a:p>
            <a:pPr lvl="0">
              <a:buFont typeface="Wingdings" panose="05000000000000000000" pitchFamily="2" charset="2"/>
              <a:buChar char="v"/>
              <a:defRPr>
                <a:solidFill>
                  <a:srgbClr val="343163"/>
                </a:solidFill>
              </a:defRPr>
            </a:pPr>
            <a:r>
              <a:rPr lang="en-US" b="1" dirty="0" smtClean="0"/>
              <a:t>Sensitization on OJS- 30th May 2019</a:t>
            </a:r>
            <a:endParaRPr lang="en-US" dirty="0" smtClean="0"/>
          </a:p>
          <a:p>
            <a:pPr marL="0" indent="0">
              <a:buNone/>
              <a:defRPr>
                <a:solidFill>
                  <a:srgbClr val="343163"/>
                </a:solidFill>
              </a:defRPr>
            </a:pPr>
            <a:endParaRPr dirty="0"/>
          </a:p>
        </p:txBody>
      </p:sp>
      <p:sp>
        <p:nvSpPr>
          <p:cNvPr id="2" name="Rectangle 1"/>
          <p:cNvSpPr/>
          <p:nvPr/>
        </p:nvSpPr>
        <p:spPr>
          <a:xfrm>
            <a:off x="657224" y="70863"/>
            <a:ext cx="8777721" cy="1077218"/>
          </a:xfrm>
          <a:prstGeom prst="rect">
            <a:avLst/>
          </a:prstGeom>
        </p:spPr>
        <p:txBody>
          <a:bodyPr wrap="square">
            <a:spAutoFit/>
          </a:bodyPr>
          <a:lstStyle/>
          <a:p>
            <a:r>
              <a:rPr lang="en-US" sz="3200" dirty="0">
                <a:solidFill>
                  <a:srgbClr val="FF0000"/>
                </a:solidFill>
                <a:latin typeface="Calibri"/>
                <a:ea typeface="Calibri"/>
                <a:cs typeface="Calibri"/>
              </a:rPr>
              <a:t>Open Access, Research Data Management, Open Science </a:t>
            </a:r>
            <a:r>
              <a:rPr lang="en-US" sz="3200" b="1" dirty="0">
                <a:solidFill>
                  <a:srgbClr val="FF0000"/>
                </a:solidFill>
                <a:latin typeface="Calibri"/>
                <a:ea typeface="Calibri"/>
                <a:cs typeface="Calibri"/>
              </a:rPr>
              <a:t>policies</a:t>
            </a:r>
            <a:r>
              <a:rPr lang="en-US" dirty="0">
                <a:latin typeface="Calibri"/>
                <a:ea typeface="Calibri"/>
                <a:cs typeface="Calibri"/>
              </a:rPr>
              <a:t> </a:t>
            </a:r>
          </a:p>
        </p:txBody>
      </p:sp>
    </p:spTree>
    <p:extLst>
      <p:ext uri="{BB962C8B-B14F-4D97-AF65-F5344CB8AC3E}">
        <p14:creationId xmlns:p14="http://schemas.microsoft.com/office/powerpoint/2010/main" val="2601915110"/>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38</a:t>
            </a:fld>
            <a:endParaRPr>
              <a:latin typeface="Calibri"/>
              <a:ea typeface="Calibri"/>
              <a:cs typeface="Calibri"/>
            </a:endParaRPr>
          </a:p>
        </p:txBody>
      </p:sp>
      <p:sp>
        <p:nvSpPr>
          <p:cNvPr id="128" name="Content Placeholder 6"/>
          <p:cNvSpPr txBox="1">
            <a:spLocks noGrp="1"/>
          </p:cNvSpPr>
          <p:nvPr>
            <p:ph type="body" idx="4294967295"/>
          </p:nvPr>
        </p:nvSpPr>
        <p:spPr>
          <a:xfrm>
            <a:off x="444500" y="1300480"/>
            <a:ext cx="10515600" cy="4754879"/>
          </a:xfrm>
          <a:prstGeom prst="rect">
            <a:avLst/>
          </a:prstGeom>
        </p:spPr>
        <p:txBody>
          <a:bodyPr/>
          <a:lstStyle/>
          <a:p>
            <a:pPr marL="0" indent="0">
              <a:buNone/>
              <a:defRPr>
                <a:solidFill>
                  <a:srgbClr val="343163"/>
                </a:solidFill>
              </a:defRPr>
            </a:pPr>
            <a:r>
              <a:rPr lang="en-US" dirty="0"/>
              <a:t>  </a:t>
            </a:r>
            <a:endParaRPr lang="en-US" dirty="0">
              <a:solidFill>
                <a:srgbClr val="FF0000"/>
              </a:solidFill>
            </a:endParaRPr>
          </a:p>
          <a:p>
            <a:pPr marL="0" indent="0">
              <a:buNone/>
              <a:defRPr>
                <a:solidFill>
                  <a:srgbClr val="343163"/>
                </a:solidFill>
              </a:defRPr>
            </a:pPr>
            <a:r>
              <a:rPr lang="en-US" dirty="0"/>
              <a:t> </a:t>
            </a:r>
            <a:r>
              <a:rPr lang="en-US" b="1" dirty="0" smtClean="0"/>
              <a:t>I. Two </a:t>
            </a:r>
            <a:r>
              <a:rPr lang="en-US" b="1" dirty="0"/>
              <a:t>days training for University Senior Managers, </a:t>
            </a:r>
            <a:r>
              <a:rPr lang="en-US" b="1" dirty="0" smtClean="0"/>
              <a:t>Academic </a:t>
            </a:r>
            <a:r>
              <a:rPr lang="en-US" b="1" dirty="0"/>
              <a:t>staff, Researchers, Librarians, ICT staff </a:t>
            </a:r>
            <a:r>
              <a:rPr lang="en-US" b="1" dirty="0" smtClean="0"/>
              <a:t>-5</a:t>
            </a:r>
            <a:r>
              <a:rPr lang="en-US" b="1" baseline="30000" dirty="0" smtClean="0"/>
              <a:t>th</a:t>
            </a:r>
            <a:r>
              <a:rPr lang="en-US" b="1" dirty="0" smtClean="0"/>
              <a:t> and 6</a:t>
            </a:r>
            <a:r>
              <a:rPr lang="en-US" b="1" baseline="30000" dirty="0" smtClean="0"/>
              <a:t>th</a:t>
            </a:r>
            <a:r>
              <a:rPr lang="en-US" b="1" dirty="0" smtClean="0"/>
              <a:t> March 2020</a:t>
            </a:r>
          </a:p>
          <a:p>
            <a:pPr marL="0" indent="0">
              <a:buNone/>
              <a:defRPr>
                <a:solidFill>
                  <a:srgbClr val="343163"/>
                </a:solidFill>
              </a:defRPr>
            </a:pPr>
            <a:r>
              <a:rPr lang="en-US" b="1" dirty="0" smtClean="0"/>
              <a:t>Activities</a:t>
            </a:r>
          </a:p>
          <a:p>
            <a:pPr>
              <a:buFont typeface="Wingdings" panose="05000000000000000000" pitchFamily="2" charset="2"/>
              <a:buChar char="v"/>
              <a:defRPr>
                <a:solidFill>
                  <a:srgbClr val="343163"/>
                </a:solidFill>
              </a:defRPr>
            </a:pPr>
            <a:r>
              <a:rPr lang="en-US" dirty="0" smtClean="0"/>
              <a:t>Workshop </a:t>
            </a:r>
            <a:r>
              <a:rPr lang="en-US" dirty="0"/>
              <a:t>and </a:t>
            </a:r>
            <a:r>
              <a:rPr lang="en-US" dirty="0" smtClean="0"/>
              <a:t>training </a:t>
            </a:r>
            <a:r>
              <a:rPr lang="en-US" dirty="0"/>
              <a:t>on </a:t>
            </a:r>
            <a:r>
              <a:rPr lang="en-US" dirty="0" smtClean="0"/>
              <a:t>OA, </a:t>
            </a:r>
            <a:r>
              <a:rPr lang="en-US" dirty="0"/>
              <a:t>open data and open science, publishing in </a:t>
            </a:r>
            <a:r>
              <a:rPr lang="en-US" dirty="0" smtClean="0"/>
              <a:t>OA journals</a:t>
            </a:r>
            <a:r>
              <a:rPr lang="en-US" dirty="0"/>
              <a:t>, and </a:t>
            </a:r>
            <a:r>
              <a:rPr lang="en-US" dirty="0" smtClean="0"/>
              <a:t>OA policy </a:t>
            </a:r>
            <a:r>
              <a:rPr lang="en-US" dirty="0"/>
              <a:t>formulation and </a:t>
            </a:r>
            <a:r>
              <a:rPr lang="en-US" dirty="0" smtClean="0"/>
              <a:t>implementation</a:t>
            </a:r>
          </a:p>
          <a:p>
            <a:pPr>
              <a:buFont typeface="Wingdings" panose="05000000000000000000" pitchFamily="2" charset="2"/>
              <a:buChar char="v"/>
              <a:defRPr>
                <a:solidFill>
                  <a:srgbClr val="343163"/>
                </a:solidFill>
              </a:defRPr>
            </a:pPr>
            <a:r>
              <a:rPr lang="en-US" dirty="0"/>
              <a:t>Installation, upgrading and customization of </a:t>
            </a:r>
            <a:r>
              <a:rPr lang="en-US" dirty="0" err="1" smtClean="0"/>
              <a:t>DSpace</a:t>
            </a:r>
            <a:endParaRPr lang="en-US" dirty="0"/>
          </a:p>
          <a:p>
            <a:pPr>
              <a:buFont typeface="Wingdings" panose="05000000000000000000" pitchFamily="2" charset="2"/>
              <a:buChar char="v"/>
              <a:defRPr>
                <a:solidFill>
                  <a:srgbClr val="343163"/>
                </a:solidFill>
              </a:defRPr>
            </a:pPr>
            <a:r>
              <a:rPr lang="en-US" dirty="0" smtClean="0"/>
              <a:t>Training </a:t>
            </a:r>
            <a:r>
              <a:rPr lang="en-US" dirty="0"/>
              <a:t>repository </a:t>
            </a:r>
            <a:r>
              <a:rPr lang="en-US" dirty="0" smtClean="0"/>
              <a:t>administrators</a:t>
            </a:r>
          </a:p>
          <a:p>
            <a:pPr marL="0" indent="0">
              <a:buNone/>
              <a:defRPr>
                <a:solidFill>
                  <a:srgbClr val="343163"/>
                </a:solidFill>
              </a:defRPr>
            </a:pPr>
            <a:r>
              <a:rPr lang="en-US" b="1" dirty="0" smtClean="0"/>
              <a:t>II. Implementation of OJS in several universities</a:t>
            </a:r>
          </a:p>
          <a:p>
            <a:pPr marL="0" indent="0">
              <a:buNone/>
              <a:defRPr>
                <a:solidFill>
                  <a:srgbClr val="343163"/>
                </a:solidFill>
              </a:defRPr>
            </a:pPr>
            <a:r>
              <a:rPr lang="en-US" b="1" dirty="0"/>
              <a:t> </a:t>
            </a:r>
            <a:r>
              <a:rPr lang="en-US" b="1" dirty="0" smtClean="0"/>
              <a:t>   Training hosted by </a:t>
            </a:r>
            <a:r>
              <a:rPr lang="en-US" b="1" dirty="0" err="1" smtClean="0"/>
              <a:t>Klisc</a:t>
            </a:r>
            <a:endParaRPr lang="en-US" b="1" dirty="0"/>
          </a:p>
          <a:p>
            <a:pPr marL="0" indent="0">
              <a:buNone/>
              <a:defRPr>
                <a:solidFill>
                  <a:srgbClr val="343163"/>
                </a:solidFill>
              </a:defRPr>
            </a:pPr>
            <a:r>
              <a:rPr lang="en-US" b="1" dirty="0" smtClean="0"/>
              <a:t>III. Pioneer </a:t>
            </a:r>
            <a:r>
              <a:rPr lang="en-US" b="1" dirty="0"/>
              <a:t>Subject repository- </a:t>
            </a:r>
            <a:r>
              <a:rPr lang="en-US" b="1" dirty="0" smtClean="0"/>
              <a:t>KERD spearheaded by KU</a:t>
            </a:r>
          </a:p>
          <a:p>
            <a:pPr marL="0" indent="0">
              <a:buNone/>
              <a:defRPr>
                <a:solidFill>
                  <a:srgbClr val="343163"/>
                </a:solidFill>
              </a:defRPr>
            </a:pPr>
            <a:endParaRPr lang="en-US" b="1" dirty="0"/>
          </a:p>
          <a:p>
            <a:pPr marL="0" indent="0">
              <a:buNone/>
              <a:defRPr>
                <a:solidFill>
                  <a:srgbClr val="343163"/>
                </a:solidFill>
              </a:defRPr>
            </a:pPr>
            <a:endParaRPr dirty="0"/>
          </a:p>
        </p:txBody>
      </p:sp>
      <p:sp>
        <p:nvSpPr>
          <p:cNvPr id="2" name="Rectangle 1"/>
          <p:cNvSpPr/>
          <p:nvPr/>
        </p:nvSpPr>
        <p:spPr>
          <a:xfrm>
            <a:off x="444500" y="451811"/>
            <a:ext cx="9094355" cy="584775"/>
          </a:xfrm>
          <a:prstGeom prst="rect">
            <a:avLst/>
          </a:prstGeom>
        </p:spPr>
        <p:txBody>
          <a:bodyPr wrap="square">
            <a:spAutoFit/>
          </a:bodyPr>
          <a:lstStyle/>
          <a:p>
            <a:r>
              <a:rPr lang="en-US" sz="3200" dirty="0">
                <a:solidFill>
                  <a:srgbClr val="FF0000"/>
                </a:solidFill>
                <a:latin typeface="Calibri"/>
                <a:ea typeface="Calibri"/>
                <a:cs typeface="Calibri"/>
              </a:rPr>
              <a:t>Repositories developments in 2019-2020</a:t>
            </a:r>
            <a:endParaRPr lang="en-US" sz="3200" dirty="0">
              <a:latin typeface="Calibri"/>
              <a:ea typeface="Calibri"/>
              <a:cs typeface="Calibri"/>
            </a:endParaRPr>
          </a:p>
        </p:txBody>
      </p:sp>
    </p:spTree>
    <p:extLst>
      <p:ext uri="{BB962C8B-B14F-4D97-AF65-F5344CB8AC3E}">
        <p14:creationId xmlns:p14="http://schemas.microsoft.com/office/powerpoint/2010/main" val="1155554244"/>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39</a:t>
            </a:fld>
            <a:endParaRPr>
              <a:latin typeface="Calibri"/>
              <a:ea typeface="Calibri"/>
              <a:cs typeface="Calibri"/>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fontScale="70000" lnSpcReduction="20000"/>
          </a:bodyPr>
          <a:lstStyle/>
          <a:p>
            <a:pPr>
              <a:buFont typeface="Wingdings" panose="05000000000000000000" pitchFamily="2" charset="2"/>
              <a:buChar char="v"/>
              <a:defRPr>
                <a:solidFill>
                  <a:srgbClr val="343163"/>
                </a:solidFill>
              </a:defRPr>
            </a:pPr>
            <a:r>
              <a:rPr lang="en-US" dirty="0" smtClean="0"/>
              <a:t>CUE requirement for IRs</a:t>
            </a:r>
          </a:p>
          <a:p>
            <a:pPr>
              <a:buFont typeface="Wingdings" panose="05000000000000000000" pitchFamily="2" charset="2"/>
              <a:buChar char="v"/>
              <a:defRPr>
                <a:solidFill>
                  <a:srgbClr val="343163"/>
                </a:solidFill>
              </a:defRPr>
            </a:pPr>
            <a:r>
              <a:rPr lang="en-US" dirty="0" smtClean="0"/>
              <a:t>KIPRA OA Repository of government policies-national and county level</a:t>
            </a:r>
          </a:p>
          <a:p>
            <a:pPr lvl="1">
              <a:buFont typeface="Wingdings" panose="05000000000000000000" pitchFamily="2" charset="2"/>
              <a:buChar char="v"/>
              <a:defRPr>
                <a:solidFill>
                  <a:srgbClr val="343163"/>
                </a:solidFill>
              </a:defRPr>
            </a:pPr>
            <a:r>
              <a:rPr lang="en-US" dirty="0" smtClean="0"/>
              <a:t>Already has a policy on the project – Open data</a:t>
            </a:r>
          </a:p>
          <a:p>
            <a:pPr>
              <a:buFont typeface="Wingdings" panose="05000000000000000000" pitchFamily="2" charset="2"/>
              <a:buChar char="v"/>
              <a:defRPr>
                <a:solidFill>
                  <a:srgbClr val="343163"/>
                </a:solidFill>
              </a:defRPr>
            </a:pPr>
            <a:r>
              <a:rPr lang="en-US" dirty="0" smtClean="0"/>
              <a:t>KLISC training, advocacy, lobbying</a:t>
            </a:r>
          </a:p>
          <a:p>
            <a:pPr>
              <a:buFont typeface="Wingdings" panose="05000000000000000000" pitchFamily="2" charset="2"/>
              <a:buChar char="v"/>
              <a:defRPr>
                <a:solidFill>
                  <a:srgbClr val="343163"/>
                </a:solidFill>
              </a:defRPr>
            </a:pPr>
            <a:r>
              <a:rPr lang="en-US" dirty="0"/>
              <a:t>Partnership with EIFL for national and institutional open access </a:t>
            </a:r>
            <a:r>
              <a:rPr lang="en-US" dirty="0" smtClean="0"/>
              <a:t>awareness</a:t>
            </a:r>
          </a:p>
          <a:p>
            <a:pPr>
              <a:buFont typeface="Wingdings" panose="05000000000000000000" pitchFamily="2" charset="2"/>
              <a:buChar char="v"/>
              <a:defRPr>
                <a:solidFill>
                  <a:srgbClr val="343163"/>
                </a:solidFill>
              </a:defRPr>
            </a:pPr>
            <a:r>
              <a:rPr lang="en-US" dirty="0" smtClean="0"/>
              <a:t>KLISC partnership with EIFL for negotiated APC for OA publishing</a:t>
            </a:r>
          </a:p>
          <a:p>
            <a:pPr>
              <a:buFont typeface="Wingdings" panose="05000000000000000000" pitchFamily="2" charset="2"/>
              <a:buChar char="v"/>
              <a:defRPr>
                <a:solidFill>
                  <a:srgbClr val="343163"/>
                </a:solidFill>
              </a:defRPr>
            </a:pPr>
            <a:r>
              <a:rPr lang="en-US" dirty="0" smtClean="0"/>
              <a:t>Registration of  IRs in DOAR</a:t>
            </a:r>
          </a:p>
          <a:p>
            <a:pPr>
              <a:buFont typeface="Wingdings" panose="05000000000000000000" pitchFamily="2" charset="2"/>
              <a:buChar char="v"/>
              <a:defRPr>
                <a:solidFill>
                  <a:srgbClr val="343163"/>
                </a:solidFill>
              </a:defRPr>
            </a:pPr>
            <a:r>
              <a:rPr lang="en-US" dirty="0" smtClean="0"/>
              <a:t>IRs  indexing in Google Scholar</a:t>
            </a:r>
          </a:p>
          <a:p>
            <a:pPr>
              <a:buFont typeface="Wingdings" panose="05000000000000000000" pitchFamily="2" charset="2"/>
              <a:buChar char="v"/>
              <a:defRPr>
                <a:solidFill>
                  <a:srgbClr val="343163"/>
                </a:solidFill>
              </a:defRPr>
            </a:pPr>
            <a:r>
              <a:rPr lang="en-US" dirty="0" smtClean="0"/>
              <a:t>Awareness of ORCID integration with IRs</a:t>
            </a:r>
          </a:p>
          <a:p>
            <a:pPr>
              <a:buFont typeface="Wingdings" panose="05000000000000000000" pitchFamily="2" charset="2"/>
              <a:buChar char="v"/>
              <a:defRPr>
                <a:solidFill>
                  <a:srgbClr val="343163"/>
                </a:solidFill>
              </a:defRPr>
            </a:pPr>
            <a:r>
              <a:rPr lang="en-US" dirty="0" smtClean="0"/>
              <a:t>NRF requirement for ORCID</a:t>
            </a:r>
          </a:p>
          <a:p>
            <a:pPr>
              <a:buFont typeface="Wingdings" panose="05000000000000000000" pitchFamily="2" charset="2"/>
              <a:buChar char="v"/>
              <a:defRPr>
                <a:solidFill>
                  <a:srgbClr val="343163"/>
                </a:solidFill>
              </a:defRPr>
            </a:pPr>
            <a:r>
              <a:rPr lang="en-US" dirty="0" smtClean="0"/>
              <a:t>Yet to formalize Open Science – </a:t>
            </a:r>
          </a:p>
          <a:p>
            <a:pPr lvl="1">
              <a:buFont typeface="Wingdings" panose="05000000000000000000" pitchFamily="2" charset="2"/>
              <a:buChar char="v"/>
              <a:defRPr>
                <a:solidFill>
                  <a:srgbClr val="343163"/>
                </a:solidFill>
              </a:defRPr>
            </a:pPr>
            <a:r>
              <a:rPr lang="en-US" dirty="0" smtClean="0"/>
              <a:t>Challenges – unfounded fear</a:t>
            </a:r>
          </a:p>
          <a:p>
            <a:pPr lvl="4">
              <a:buFont typeface="Wingdings" panose="05000000000000000000" pitchFamily="2" charset="2"/>
              <a:buChar char="v"/>
              <a:defRPr>
                <a:solidFill>
                  <a:srgbClr val="343163"/>
                </a:solidFill>
              </a:defRPr>
            </a:pPr>
            <a:r>
              <a:rPr lang="en-US" dirty="0" smtClean="0"/>
              <a:t>Security of the data</a:t>
            </a:r>
          </a:p>
          <a:p>
            <a:pPr>
              <a:buFont typeface="Wingdings" panose="05000000000000000000" pitchFamily="2" charset="2"/>
              <a:buChar char="v"/>
              <a:defRPr>
                <a:solidFill>
                  <a:srgbClr val="343163"/>
                </a:solidFill>
              </a:defRPr>
            </a:pPr>
            <a:endParaRPr lang="en-US" dirty="0" smtClean="0"/>
          </a:p>
          <a:p>
            <a:pPr marL="0" indent="0">
              <a:buNone/>
              <a:defRPr>
                <a:solidFill>
                  <a:srgbClr val="343163"/>
                </a:solidFill>
              </a:defRPr>
            </a:pPr>
            <a:endParaRPr lang="en-US" dirty="0"/>
          </a:p>
        </p:txBody>
      </p:sp>
      <p:sp>
        <p:nvSpPr>
          <p:cNvPr id="2" name="Rectangle 1"/>
          <p:cNvSpPr/>
          <p:nvPr/>
        </p:nvSpPr>
        <p:spPr>
          <a:xfrm>
            <a:off x="444500" y="110706"/>
            <a:ext cx="9156700" cy="1077218"/>
          </a:xfrm>
          <a:prstGeom prst="rect">
            <a:avLst/>
          </a:prstGeom>
        </p:spPr>
        <p:txBody>
          <a:bodyPr wrap="square">
            <a:spAutoFit/>
          </a:bodyPr>
          <a:lstStyle/>
          <a:p>
            <a:pPr>
              <a:defRPr>
                <a:solidFill>
                  <a:srgbClr val="343163"/>
                </a:solidFill>
              </a:defRPr>
            </a:pPr>
            <a:r>
              <a:rPr lang="en-US" sz="3200" dirty="0">
                <a:solidFill>
                  <a:srgbClr val="FF0000"/>
                </a:solidFill>
                <a:latin typeface="Calibri"/>
                <a:ea typeface="Calibri"/>
                <a:cs typeface="Calibri"/>
              </a:rPr>
              <a:t>Repository administration and management-Open Access/Open Science community building</a:t>
            </a:r>
          </a:p>
        </p:txBody>
      </p:sp>
    </p:spTree>
    <p:extLst>
      <p:ext uri="{BB962C8B-B14F-4D97-AF65-F5344CB8AC3E}">
        <p14:creationId xmlns:p14="http://schemas.microsoft.com/office/powerpoint/2010/main" val="1953141065"/>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rId3"/>
              </a:defRPr>
            </a:lvl1pPr>
          </a:lstStyle>
          <a:p>
            <a:pPr>
              <a:defRPr u="none">
                <a:solidFill>
                  <a:srgbClr val="002060"/>
                </a:solidFill>
                <a:uFillTx/>
              </a:defRPr>
            </a:pPr>
            <a:r>
              <a:rPr u="sng">
                <a:solidFill>
                  <a:srgbClr val="0563C1"/>
                </a:solidFill>
                <a:uFill>
                  <a:solidFill>
                    <a:srgbClr val="0563C1"/>
                  </a:solidFill>
                </a:uFill>
                <a:hlinkClick r:id="rId3"/>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4</a:t>
            </a:fld>
            <a:endParaRPr/>
          </a:p>
        </p:txBody>
      </p:sp>
      <p:sp>
        <p:nvSpPr>
          <p:cNvPr id="7" name="TextBox 6"/>
          <p:cNvSpPr txBox="1"/>
          <p:nvPr/>
        </p:nvSpPr>
        <p:spPr>
          <a:xfrm>
            <a:off x="1409301" y="650561"/>
            <a:ext cx="4042060" cy="8002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lvl="0" hangingPunct="1">
              <a:buClr>
                <a:srgbClr val="000000"/>
              </a:buClr>
              <a:buSzPts val="2800"/>
            </a:pPr>
            <a:endParaRPr lang="en" sz="2800" dirty="0">
              <a:latin typeface="Arial"/>
              <a:ea typeface="Arial"/>
              <a:cs typeface="Arial"/>
              <a:sym typeface="Arial"/>
            </a:endParaRPr>
          </a:p>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mn-lt"/>
              <a:ea typeface="+mn-ea"/>
              <a:cs typeface="+mn-cs"/>
              <a:sym typeface="Calibri"/>
            </a:endParaRPr>
          </a:p>
        </p:txBody>
      </p:sp>
      <p:sp>
        <p:nvSpPr>
          <p:cNvPr id="13" name="Google Shape;67;p15"/>
          <p:cNvSpPr txBox="1">
            <a:spLocks/>
          </p:cNvSpPr>
          <p:nvPr/>
        </p:nvSpPr>
        <p:spPr>
          <a:xfrm>
            <a:off x="573012" y="445025"/>
            <a:ext cx="8259288" cy="6857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en" sz="4400" b="1" u="none" strike="noStrike" kern="0" cap="none" spc="0" normalizeH="0" baseline="0" noProof="0" dirty="0" smtClean="0">
                <a:ln>
                  <a:noFill/>
                </a:ln>
                <a:solidFill>
                  <a:srgbClr val="000000"/>
                </a:solidFill>
                <a:effectLst/>
                <a:uLnTx/>
                <a:uFillTx/>
                <a:latin typeface="Calibri Light"/>
                <a:ea typeface="Arial"/>
                <a:cs typeface="Calibri Light"/>
                <a:sym typeface="Arial"/>
              </a:rPr>
              <a:t>Who is LIBSENSE?</a:t>
            </a:r>
            <a:endParaRPr kumimoji="0" lang="en" sz="4400" b="1" u="none" strike="noStrike" kern="0" cap="none" spc="0" normalizeH="0" baseline="0" noProof="0" dirty="0">
              <a:ln>
                <a:noFill/>
              </a:ln>
              <a:solidFill>
                <a:srgbClr val="000000"/>
              </a:solidFill>
              <a:effectLst/>
              <a:uLnTx/>
              <a:uFillTx/>
              <a:latin typeface="Calibri Light"/>
              <a:ea typeface="Arial"/>
              <a:cs typeface="Calibri Light"/>
              <a:sym typeface="Arial"/>
            </a:endParaRPr>
          </a:p>
        </p:txBody>
      </p:sp>
      <p:pic>
        <p:nvPicPr>
          <p:cNvPr id="14" name="Google Shape;68;p15"/>
          <p:cNvPicPr preferRelativeResize="0"/>
          <p:nvPr/>
        </p:nvPicPr>
        <p:blipFill>
          <a:blip r:embed="rId4">
            <a:alphaModFix/>
          </a:blip>
          <a:stretch>
            <a:fillRect/>
          </a:stretch>
        </p:blipFill>
        <p:spPr>
          <a:xfrm>
            <a:off x="758855" y="1766383"/>
            <a:ext cx="10309730" cy="2679119"/>
          </a:xfrm>
          <a:prstGeom prst="rect">
            <a:avLst/>
          </a:prstGeom>
          <a:noFill/>
          <a:ln>
            <a:noFill/>
          </a:ln>
        </p:spPr>
      </p:pic>
      <p:sp>
        <p:nvSpPr>
          <p:cNvPr id="15" name="Google Shape;69;p15"/>
          <p:cNvSpPr txBox="1"/>
          <p:nvPr/>
        </p:nvSpPr>
        <p:spPr>
          <a:xfrm>
            <a:off x="573012" y="5003125"/>
            <a:ext cx="10495572" cy="94486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200" dirty="0">
                <a:latin typeface="Calibri Light"/>
                <a:cs typeface="Calibri Light"/>
              </a:rPr>
              <a:t>And the entire open science community in Africa...</a:t>
            </a:r>
            <a:endParaRPr sz="3200" dirty="0">
              <a:latin typeface="Calibri Light"/>
              <a:cs typeface="Calibri Light"/>
            </a:endParaRPr>
          </a:p>
        </p:txBody>
      </p:sp>
    </p:spTree>
    <p:extLst>
      <p:ext uri="{BB962C8B-B14F-4D97-AF65-F5344CB8AC3E}">
        <p14:creationId xmlns:p14="http://schemas.microsoft.com/office/powerpoint/2010/main" val="3335036310"/>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 Placeholder 4"/>
          <p:cNvSpPr txBox="1"/>
          <p:nvPr/>
        </p:nvSpPr>
        <p:spPr>
          <a:xfrm>
            <a:off x="2099966" y="1680678"/>
            <a:ext cx="7561693" cy="70173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90000"/>
              </a:lnSpc>
              <a:defRPr sz="4000">
                <a:solidFill>
                  <a:srgbClr val="FFFFFF"/>
                </a:solidFill>
              </a:defRPr>
            </a:lvl1pPr>
          </a:lstStyle>
          <a:p>
            <a:r>
              <a:rPr lang="en-US" sz="4400" b="1" dirty="0" smtClean="0"/>
              <a:t>Country Report: Malawi</a:t>
            </a:r>
            <a:endParaRPr sz="4400" b="1" dirty="0"/>
          </a:p>
        </p:txBody>
      </p:sp>
      <p:sp>
        <p:nvSpPr>
          <p:cNvPr id="123" name="Rectangle 5"/>
          <p:cNvSpPr txBox="1"/>
          <p:nvPr/>
        </p:nvSpPr>
        <p:spPr>
          <a:xfrm>
            <a:off x="3738267" y="3184712"/>
            <a:ext cx="5031858" cy="46166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2400">
                <a:solidFill>
                  <a:srgbClr val="FFFFFF"/>
                </a:solidFill>
              </a:defRPr>
            </a:lvl1pPr>
          </a:lstStyle>
          <a:p>
            <a:r>
              <a:rPr lang="en-US" dirty="0" smtClean="0"/>
              <a:t>Geoffrey F. Salanje</a:t>
            </a:r>
            <a:endParaRPr dirty="0"/>
          </a:p>
        </p:txBody>
      </p:sp>
      <p:sp>
        <p:nvSpPr>
          <p:cNvPr id="124" name="Rectangle 6"/>
          <p:cNvSpPr txBox="1"/>
          <p:nvPr/>
        </p:nvSpPr>
        <p:spPr>
          <a:xfrm>
            <a:off x="4081167" y="3630658"/>
            <a:ext cx="5031857" cy="738664"/>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2100">
                <a:solidFill>
                  <a:srgbClr val="FFFFFF"/>
                </a:solidFill>
              </a:defRPr>
            </a:lvl1pPr>
          </a:lstStyle>
          <a:p>
            <a:r>
              <a:rPr lang="en-US" dirty="0" smtClean="0"/>
              <a:t>Lilongwe University of Agriculture and Natural Resources (LUANAR)</a:t>
            </a:r>
            <a:endParaRPr dirty="0"/>
          </a:p>
        </p:txBody>
      </p:sp>
    </p:spTree>
    <p:extLst>
      <p:ext uri="{BB962C8B-B14F-4D97-AF65-F5344CB8AC3E}">
        <p14:creationId xmlns:p14="http://schemas.microsoft.com/office/powerpoint/2010/main" val="2595816570"/>
      </p:ext>
    </p:extLst>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41</a:t>
            </a:fld>
            <a:endParaRPr/>
          </a:p>
        </p:txBody>
      </p:sp>
      <p:sp>
        <p:nvSpPr>
          <p:cNvPr id="128" name="Content Placeholder 6"/>
          <p:cNvSpPr txBox="1">
            <a:spLocks noGrp="1"/>
          </p:cNvSpPr>
          <p:nvPr>
            <p:ph type="body" idx="4294967295"/>
          </p:nvPr>
        </p:nvSpPr>
        <p:spPr>
          <a:xfrm>
            <a:off x="444500" y="1508760"/>
            <a:ext cx="11534140" cy="4507992"/>
          </a:xfrm>
          <a:prstGeom prst="rect">
            <a:avLst/>
          </a:prstGeom>
        </p:spPr>
        <p:txBody>
          <a:bodyPr>
            <a:normAutofit/>
          </a:bodyPr>
          <a:lstStyle/>
          <a:p>
            <a:pPr marL="0" indent="0">
              <a:defRPr>
                <a:solidFill>
                  <a:srgbClr val="343163"/>
                </a:solidFill>
              </a:defRPr>
            </a:pPr>
            <a:r>
              <a:rPr lang="en-US" dirty="0" smtClean="0"/>
              <a:t>Malawi Library and Information Consortium (MALICO) with assistance from EIFL developed model policies to be adopted by members on the following:</a:t>
            </a:r>
          </a:p>
          <a:p>
            <a:pPr marL="457200" lvl="1" indent="0">
              <a:defRPr>
                <a:solidFill>
                  <a:srgbClr val="343163"/>
                </a:solidFill>
              </a:defRPr>
            </a:pPr>
            <a:r>
              <a:rPr lang="en-US" dirty="0" smtClean="0"/>
              <a:t>Open Access for Research Funders</a:t>
            </a:r>
          </a:p>
          <a:p>
            <a:pPr marL="457200" lvl="1" indent="0">
              <a:defRPr>
                <a:solidFill>
                  <a:srgbClr val="343163"/>
                </a:solidFill>
              </a:defRPr>
            </a:pPr>
            <a:r>
              <a:rPr lang="en-US" dirty="0" smtClean="0"/>
              <a:t>Open Access for Research Organizations/Universities</a:t>
            </a:r>
          </a:p>
          <a:p>
            <a:pPr marL="457200" lvl="1" indent="0">
              <a:defRPr>
                <a:solidFill>
                  <a:srgbClr val="343163"/>
                </a:solidFill>
              </a:defRPr>
            </a:pPr>
            <a:r>
              <a:rPr lang="en-US" dirty="0" smtClean="0"/>
              <a:t>Open Access Repository</a:t>
            </a:r>
          </a:p>
          <a:p>
            <a:pPr marL="0" indent="0">
              <a:defRPr>
                <a:solidFill>
                  <a:srgbClr val="343163"/>
                </a:solidFill>
              </a:defRPr>
            </a:pPr>
            <a:r>
              <a:rPr lang="en-US" dirty="0" smtClean="0"/>
              <a:t> Two members namely Mzuzu University (</a:t>
            </a:r>
            <a:r>
              <a:rPr lang="en-US" dirty="0" err="1" smtClean="0"/>
              <a:t>Mzuni</a:t>
            </a:r>
            <a:r>
              <a:rPr lang="en-US" dirty="0" smtClean="0"/>
              <a:t>) and Lilongwe University of Agriculture and Natural Resources (LUANAR) adopted them.</a:t>
            </a:r>
          </a:p>
          <a:p>
            <a:pPr marL="0" indent="0">
              <a:defRPr>
                <a:solidFill>
                  <a:srgbClr val="343163"/>
                </a:solidFill>
              </a:defRPr>
            </a:pPr>
            <a:r>
              <a:rPr lang="en-US" dirty="0" err="1" smtClean="0"/>
              <a:t>Mzuni</a:t>
            </a:r>
            <a:r>
              <a:rPr lang="en-US" dirty="0" smtClean="0"/>
              <a:t> has gone ahead to have an institutional OA repository approved and about to be implemented; whilst LUANAR is taking the policies through the process of approval and implementation.</a:t>
            </a:r>
          </a:p>
          <a:p>
            <a:pPr marL="0" indent="0">
              <a:defRPr>
                <a:solidFill>
                  <a:srgbClr val="343163"/>
                </a:solidFill>
              </a:defRPr>
            </a:pPr>
            <a:r>
              <a:rPr lang="en-US" dirty="0" smtClean="0"/>
              <a:t> We hope others will follow soot.</a:t>
            </a:r>
          </a:p>
          <a:p>
            <a:pPr marL="0" indent="0">
              <a:buNone/>
              <a:defRPr>
                <a:solidFill>
                  <a:srgbClr val="343163"/>
                </a:solidFill>
              </a:defRPr>
            </a:pPr>
            <a:endParaRPr dirty="0"/>
          </a:p>
        </p:txBody>
      </p:sp>
    </p:spTree>
    <p:extLst>
      <p:ext uri="{BB962C8B-B14F-4D97-AF65-F5344CB8AC3E}">
        <p14:creationId xmlns:p14="http://schemas.microsoft.com/office/powerpoint/2010/main" val="3921415144"/>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42</a:t>
            </a:fld>
            <a:endParaRPr/>
          </a:p>
        </p:txBody>
      </p:sp>
      <p:sp>
        <p:nvSpPr>
          <p:cNvPr id="128" name="Content Placeholder 6"/>
          <p:cNvSpPr txBox="1">
            <a:spLocks noGrp="1"/>
          </p:cNvSpPr>
          <p:nvPr>
            <p:ph type="body" idx="4294967295"/>
          </p:nvPr>
        </p:nvSpPr>
        <p:spPr>
          <a:xfrm>
            <a:off x="444500" y="1699895"/>
            <a:ext cx="11241532" cy="4179728"/>
          </a:xfrm>
          <a:prstGeom prst="rect">
            <a:avLst/>
          </a:prstGeom>
        </p:spPr>
        <p:txBody>
          <a:bodyPr/>
          <a:lstStyle/>
          <a:p>
            <a:pPr marL="0" indent="0">
              <a:defRPr>
                <a:solidFill>
                  <a:srgbClr val="343163"/>
                </a:solidFill>
              </a:defRPr>
            </a:pPr>
            <a:r>
              <a:rPr lang="en-US" b="1" dirty="0" smtClean="0"/>
              <a:t> </a:t>
            </a:r>
            <a:r>
              <a:rPr lang="en-US" sz="3200" dirty="0" smtClean="0">
                <a:solidFill>
                  <a:srgbClr val="343163"/>
                </a:solidFill>
              </a:rPr>
              <a:t>There are a number of institutional repositories that been developed that almost all of them lack enabling policies to have them being online. They are all accessed on the intranet.</a:t>
            </a:r>
          </a:p>
          <a:p>
            <a:pPr marL="0" indent="0">
              <a:defRPr>
                <a:solidFill>
                  <a:srgbClr val="343163"/>
                </a:solidFill>
              </a:defRPr>
            </a:pPr>
            <a:r>
              <a:rPr lang="en-US" sz="3200" dirty="0" smtClean="0">
                <a:solidFill>
                  <a:srgbClr val="343163"/>
                </a:solidFill>
              </a:rPr>
              <a:t> We hope this year a number of them will be available online when institutional policies are in place</a:t>
            </a:r>
          </a:p>
          <a:p>
            <a:pPr marL="0" indent="0">
              <a:buNone/>
              <a:defRPr>
                <a:solidFill>
                  <a:srgbClr val="343163"/>
                </a:solidFill>
              </a:defRPr>
            </a:pPr>
            <a:endParaRPr lang="en-US" b="1" dirty="0" smtClean="0"/>
          </a:p>
          <a:p>
            <a:pPr marL="0" indent="0">
              <a:buNone/>
              <a:defRPr>
                <a:solidFill>
                  <a:srgbClr val="343163"/>
                </a:solidFill>
              </a:defRPr>
            </a:pPr>
            <a:endParaRPr dirty="0"/>
          </a:p>
        </p:txBody>
      </p:sp>
    </p:spTree>
    <p:extLst>
      <p:ext uri="{BB962C8B-B14F-4D97-AF65-F5344CB8AC3E}">
        <p14:creationId xmlns:p14="http://schemas.microsoft.com/office/powerpoint/2010/main" val="1026042447"/>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43</a:t>
            </a:fld>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a:bodyPr>
          <a:lstStyle/>
          <a:p>
            <a:pPr marL="0" indent="0">
              <a:buNone/>
              <a:defRPr>
                <a:solidFill>
                  <a:srgbClr val="343163"/>
                </a:solidFill>
              </a:defRPr>
            </a:pPr>
            <a:r>
              <a:rPr lang="en-US" sz="3200" dirty="0" smtClean="0"/>
              <a:t>Existence of and working through MALICO Working Groups such as:</a:t>
            </a:r>
          </a:p>
          <a:p>
            <a:pPr marL="0" indent="0">
              <a:defRPr>
                <a:solidFill>
                  <a:srgbClr val="343163"/>
                </a:solidFill>
              </a:defRPr>
            </a:pPr>
            <a:r>
              <a:rPr lang="en-US" sz="3200" dirty="0" smtClean="0"/>
              <a:t> ICT</a:t>
            </a:r>
          </a:p>
          <a:p>
            <a:pPr marL="0" indent="0">
              <a:defRPr>
                <a:solidFill>
                  <a:srgbClr val="343163"/>
                </a:solidFill>
              </a:defRPr>
            </a:pPr>
            <a:r>
              <a:rPr lang="en-US" sz="3200" dirty="0" smtClean="0"/>
              <a:t>Advocacy and Marketing</a:t>
            </a:r>
          </a:p>
          <a:p>
            <a:pPr marL="0" indent="0">
              <a:defRPr>
                <a:solidFill>
                  <a:srgbClr val="343163"/>
                </a:solidFill>
              </a:defRPr>
            </a:pPr>
            <a:r>
              <a:rPr lang="en-US" sz="3200" dirty="0" smtClean="0"/>
              <a:t>E-Resources</a:t>
            </a:r>
          </a:p>
          <a:p>
            <a:pPr marL="0" indent="0">
              <a:defRPr>
                <a:solidFill>
                  <a:srgbClr val="343163"/>
                </a:solidFill>
              </a:defRPr>
            </a:pPr>
            <a:r>
              <a:rPr lang="en-US" sz="3200" dirty="0" smtClean="0"/>
              <a:t>Network, Communication and Outreach</a:t>
            </a:r>
          </a:p>
          <a:p>
            <a:pPr marL="0" indent="0">
              <a:defRPr>
                <a:solidFill>
                  <a:srgbClr val="343163"/>
                </a:solidFill>
              </a:defRPr>
            </a:pPr>
            <a:r>
              <a:rPr lang="en-US" sz="3200" dirty="0" smtClean="0"/>
              <a:t>We all use </a:t>
            </a:r>
            <a:r>
              <a:rPr lang="en-US" sz="3200" dirty="0" err="1" smtClean="0"/>
              <a:t>DSpace</a:t>
            </a:r>
            <a:r>
              <a:rPr lang="en-US" sz="3200" dirty="0" smtClean="0"/>
              <a:t> software</a:t>
            </a:r>
          </a:p>
          <a:p>
            <a:pPr marL="0" indent="0">
              <a:buNone/>
              <a:defRPr>
                <a:solidFill>
                  <a:srgbClr val="343163"/>
                </a:solidFill>
              </a:defRPr>
            </a:pPr>
            <a:endParaRPr lang="en-US" dirty="0" smtClean="0"/>
          </a:p>
        </p:txBody>
      </p:sp>
    </p:spTree>
    <p:extLst>
      <p:ext uri="{BB962C8B-B14F-4D97-AF65-F5344CB8AC3E}">
        <p14:creationId xmlns:p14="http://schemas.microsoft.com/office/powerpoint/2010/main" val="2605466574"/>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 Placeholder 4"/>
          <p:cNvSpPr txBox="1"/>
          <p:nvPr/>
        </p:nvSpPr>
        <p:spPr>
          <a:xfrm>
            <a:off x="2099966" y="1680678"/>
            <a:ext cx="7561693" cy="7017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nSpc>
                <a:spcPct val="90000"/>
              </a:lnSpc>
              <a:defRPr sz="4000">
                <a:solidFill>
                  <a:srgbClr val="FFFFFF"/>
                </a:solidFill>
              </a:defRPr>
            </a:lvl1pPr>
          </a:lstStyle>
          <a:p>
            <a:r>
              <a:rPr lang="en-US" sz="4400" b="1" dirty="0" smtClean="0">
                <a:latin typeface="Calibri"/>
                <a:ea typeface="Calibri"/>
                <a:cs typeface="Calibri"/>
              </a:rPr>
              <a:t>Open Access in Morocco</a:t>
            </a:r>
            <a:endParaRPr sz="4400" b="1" dirty="0">
              <a:latin typeface="Calibri"/>
              <a:ea typeface="Calibri"/>
              <a:cs typeface="Calibri"/>
            </a:endParaRPr>
          </a:p>
        </p:txBody>
      </p:sp>
      <p:sp>
        <p:nvSpPr>
          <p:cNvPr id="123" name="Rectangle 5"/>
          <p:cNvSpPr txBox="1"/>
          <p:nvPr/>
        </p:nvSpPr>
        <p:spPr>
          <a:xfrm>
            <a:off x="1044971" y="2941726"/>
            <a:ext cx="6455112" cy="46166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sz="2400">
                <a:solidFill>
                  <a:srgbClr val="FFFFFF"/>
                </a:solidFill>
              </a:defRPr>
            </a:lvl1pPr>
          </a:lstStyle>
          <a:p>
            <a:pPr algn="ctr"/>
            <a:r>
              <a:rPr lang="en-US" dirty="0" err="1" smtClean="0">
                <a:latin typeface="Calibri"/>
                <a:ea typeface="Calibri"/>
                <a:cs typeface="Calibri"/>
              </a:rPr>
              <a:t>Rachid</a:t>
            </a:r>
            <a:r>
              <a:rPr lang="en-US" dirty="0" smtClean="0">
                <a:latin typeface="Calibri"/>
                <a:ea typeface="Calibri"/>
                <a:cs typeface="Calibri"/>
              </a:rPr>
              <a:t> </a:t>
            </a:r>
            <a:r>
              <a:rPr lang="en-US" dirty="0" err="1" smtClean="0">
                <a:latin typeface="Calibri"/>
                <a:ea typeface="Calibri"/>
                <a:cs typeface="Calibri"/>
              </a:rPr>
              <a:t>Ayssi</a:t>
            </a:r>
            <a:endParaRPr dirty="0">
              <a:latin typeface="Calibri"/>
              <a:ea typeface="Calibri"/>
              <a:cs typeface="Calibri"/>
            </a:endParaRPr>
          </a:p>
        </p:txBody>
      </p:sp>
      <p:sp>
        <p:nvSpPr>
          <p:cNvPr id="124" name="Rectangle 6"/>
          <p:cNvSpPr txBox="1"/>
          <p:nvPr/>
        </p:nvSpPr>
        <p:spPr>
          <a:xfrm>
            <a:off x="2586054" y="3513622"/>
            <a:ext cx="5031857" cy="1384995"/>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100">
                <a:solidFill>
                  <a:srgbClr val="FFFFFF"/>
                </a:solidFill>
              </a:defRPr>
            </a:lvl1pPr>
          </a:lstStyle>
          <a:p>
            <a:r>
              <a:rPr lang="fr-FR" dirty="0">
                <a:latin typeface="Calibri"/>
                <a:ea typeface="Calibri"/>
                <a:cs typeface="Calibri"/>
              </a:rPr>
              <a:t>Institut Marocain de l'Information Scientifique et Technique (IMIST)</a:t>
            </a:r>
            <a:br>
              <a:rPr lang="fr-FR" dirty="0">
                <a:latin typeface="Calibri"/>
                <a:ea typeface="Calibri"/>
                <a:cs typeface="Calibri"/>
              </a:rPr>
            </a:br>
            <a:r>
              <a:rPr lang="fr-FR" dirty="0">
                <a:latin typeface="Calibri"/>
                <a:ea typeface="Calibri"/>
                <a:cs typeface="Calibri"/>
              </a:rPr>
              <a:t>Centre National pour la Recherche Scientifique et Technique (CNRST)</a:t>
            </a:r>
            <a:endParaRPr dirty="0">
              <a:latin typeface="Calibri"/>
              <a:ea typeface="Calibri"/>
              <a:cs typeface="Calibri"/>
            </a:endParaRPr>
          </a:p>
        </p:txBody>
      </p:sp>
    </p:spTree>
    <p:extLst>
      <p:ext uri="{BB962C8B-B14F-4D97-AF65-F5344CB8AC3E}">
        <p14:creationId xmlns:p14="http://schemas.microsoft.com/office/powerpoint/2010/main" val="2633384929"/>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45</a:t>
            </a:fld>
            <a:endParaRPr>
              <a:latin typeface="Calibri"/>
              <a:ea typeface="Calibri"/>
              <a:cs typeface="Calibri"/>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lstStyle/>
          <a:p>
            <a:pPr marL="0" indent="0">
              <a:buNone/>
              <a:defRPr>
                <a:solidFill>
                  <a:srgbClr val="343163"/>
                </a:solidFill>
              </a:defRPr>
            </a:pPr>
            <a:endParaRPr lang="en-US" dirty="0" smtClean="0"/>
          </a:p>
          <a:p>
            <a:pPr marL="0" indent="0">
              <a:buNone/>
              <a:defRPr>
                <a:solidFill>
                  <a:srgbClr val="343163"/>
                </a:solidFill>
              </a:defRPr>
            </a:pPr>
            <a:r>
              <a:rPr lang="fr-FR" sz="4800" dirty="0" smtClean="0"/>
              <a:t>In </a:t>
            </a:r>
            <a:r>
              <a:rPr lang="fr-FR" sz="4800" dirty="0" err="1" smtClean="0"/>
              <a:t>Morocco</a:t>
            </a:r>
            <a:r>
              <a:rPr lang="fr-FR" sz="4800" dirty="0" smtClean="0"/>
              <a:t>, </a:t>
            </a:r>
            <a:r>
              <a:rPr lang="en-US" sz="4800" dirty="0" smtClean="0"/>
              <a:t>there </a:t>
            </a:r>
            <a:r>
              <a:rPr lang="en-US" sz="4800" dirty="0"/>
              <a:t>is </a:t>
            </a:r>
            <a:r>
              <a:rPr lang="en-US" sz="4800" dirty="0" smtClean="0"/>
              <a:t>no </a:t>
            </a:r>
            <a:r>
              <a:rPr lang="en-US" sz="4800" dirty="0"/>
              <a:t>clear policy </a:t>
            </a:r>
            <a:r>
              <a:rPr lang="en-US" sz="4800" dirty="0" smtClean="0"/>
              <a:t>on either open access and </a:t>
            </a:r>
            <a:r>
              <a:rPr lang="en-US" sz="4800" dirty="0"/>
              <a:t>open </a:t>
            </a:r>
            <a:r>
              <a:rPr lang="en-US" sz="4800" dirty="0" smtClean="0"/>
              <a:t>science. However, at IMIST, we’re in process  to setup our own open access policy</a:t>
            </a:r>
            <a:endParaRPr sz="4800" dirty="0"/>
          </a:p>
        </p:txBody>
      </p:sp>
    </p:spTree>
    <p:extLst>
      <p:ext uri="{BB962C8B-B14F-4D97-AF65-F5344CB8AC3E}">
        <p14:creationId xmlns:p14="http://schemas.microsoft.com/office/powerpoint/2010/main" val="3446044850"/>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46</a:t>
            </a:fld>
            <a:endParaRPr>
              <a:latin typeface="Calibri"/>
              <a:ea typeface="Calibri"/>
              <a:cs typeface="Calibri"/>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a:bodyPr>
          <a:lstStyle/>
          <a:p>
            <a:pPr marL="0" indent="0">
              <a:buNone/>
              <a:defRPr>
                <a:solidFill>
                  <a:srgbClr val="343163"/>
                </a:solidFill>
              </a:defRPr>
            </a:pPr>
            <a:r>
              <a:rPr lang="en-US" dirty="0" smtClean="0"/>
              <a:t>The Moroccan </a:t>
            </a:r>
            <a:r>
              <a:rPr lang="en-US" dirty="0"/>
              <a:t>scientific </a:t>
            </a:r>
            <a:r>
              <a:rPr lang="en-US" dirty="0" smtClean="0"/>
              <a:t>journals Portal : </a:t>
            </a:r>
            <a:r>
              <a:rPr lang="en-US" dirty="0" smtClean="0">
                <a:hlinkClick r:id="rId3"/>
              </a:rPr>
              <a:t>https://revues.imist.ma</a:t>
            </a:r>
            <a:r>
              <a:rPr lang="en-US" dirty="0" smtClean="0"/>
              <a:t> </a:t>
            </a:r>
          </a:p>
          <a:p>
            <a:pPr marL="0" indent="0">
              <a:buNone/>
              <a:defRPr>
                <a:solidFill>
                  <a:srgbClr val="343163"/>
                </a:solidFill>
              </a:defRPr>
            </a:pPr>
            <a:r>
              <a:rPr lang="en-US" dirty="0"/>
              <a:t>Among the </a:t>
            </a:r>
            <a:r>
              <a:rPr lang="en-US" dirty="0" smtClean="0"/>
              <a:t>150 open access  journals </a:t>
            </a:r>
            <a:r>
              <a:rPr lang="en-US" dirty="0"/>
              <a:t>hosted in the portal, </a:t>
            </a:r>
            <a:r>
              <a:rPr lang="en-US" dirty="0" smtClean="0"/>
              <a:t>16 </a:t>
            </a:r>
            <a:r>
              <a:rPr lang="en-US" dirty="0"/>
              <a:t>were created in </a:t>
            </a:r>
            <a:r>
              <a:rPr lang="en-US" dirty="0" smtClean="0"/>
              <a:t>2019 - 2020</a:t>
            </a:r>
          </a:p>
        </p:txBody>
      </p:sp>
      <p:graphicFrame>
        <p:nvGraphicFramePr>
          <p:cNvPr id="3" name="Tableau 2"/>
          <p:cNvGraphicFramePr>
            <a:graphicFrameLocks noGrp="1"/>
          </p:cNvGraphicFramePr>
          <p:nvPr>
            <p:extLst/>
          </p:nvPr>
        </p:nvGraphicFramePr>
        <p:xfrm>
          <a:off x="293784" y="3155634"/>
          <a:ext cx="11898216" cy="3169920"/>
        </p:xfrm>
        <a:graphic>
          <a:graphicData uri="http://schemas.openxmlformats.org/drawingml/2006/table">
            <a:tbl>
              <a:tblPr firstRow="1" bandRow="1">
                <a:tableStyleId>{5940675A-B579-460E-94D1-54222C63F5DA}</a:tableStyleId>
              </a:tblPr>
              <a:tblGrid>
                <a:gridCol w="3977088"/>
                <a:gridCol w="3767769"/>
                <a:gridCol w="4153359"/>
              </a:tblGrid>
              <a:tr h="370840">
                <a:tc>
                  <a:txBody>
                    <a:bodyPr/>
                    <a:lstStyle/>
                    <a:p>
                      <a:pPr lvl="0"/>
                      <a:r>
                        <a:rPr lang="fr-FR" sz="1400" b="0" i="0" u="sng" strike="noStrike" cap="none" spc="0" baseline="0" dirty="0" smtClean="0">
                          <a:solidFill>
                            <a:schemeClr val="tx1"/>
                          </a:solidFill>
                          <a:effectLst/>
                          <a:uFillTx/>
                          <a:latin typeface="+mn-lt"/>
                          <a:ea typeface="+mn-ea"/>
                          <a:cs typeface="+mn-cs"/>
                          <a:sym typeface="Calibri"/>
                          <a:hlinkClick r:id="rId4"/>
                        </a:rPr>
                        <a:t>https://revues.imist.ma/index.php?journal=AMJAU</a:t>
                      </a:r>
                      <a:endParaRPr lang="fr-CA" sz="1400" b="0" i="0" u="none" strike="noStrike" cap="none" spc="0" baseline="0" dirty="0" smtClean="0">
                        <a:solidFill>
                          <a:schemeClr val="tx1"/>
                        </a:solidFill>
                        <a:effectLst/>
                        <a:uFillTx/>
                        <a:latin typeface="+mn-lt"/>
                        <a:ea typeface="+mn-ea"/>
                        <a:cs typeface="+mn-cs"/>
                        <a:sym typeface="Calibri"/>
                      </a:endParaRPr>
                    </a:p>
                    <a:p>
                      <a:pPr lvl="0"/>
                      <a:r>
                        <a:rPr lang="fr-FR" sz="1400" b="0" i="0" u="sng" strike="noStrike" cap="none" spc="0" baseline="0" dirty="0" smtClean="0">
                          <a:solidFill>
                            <a:schemeClr val="tx1"/>
                          </a:solidFill>
                          <a:effectLst/>
                          <a:uFillTx/>
                          <a:latin typeface="+mn-lt"/>
                          <a:ea typeface="+mn-ea"/>
                          <a:cs typeface="+mn-cs"/>
                          <a:sym typeface="Calibri"/>
                          <a:hlinkClick r:id="rId5"/>
                        </a:rPr>
                        <a:t>https://revues.imist.ma/index.php?journal=JASES</a:t>
                      </a:r>
                      <a:endParaRPr lang="fr-CA" sz="1400" b="0" i="0" u="none" strike="noStrike" cap="none" spc="0" baseline="0" dirty="0" smtClean="0">
                        <a:solidFill>
                          <a:schemeClr val="tx1"/>
                        </a:solidFill>
                        <a:effectLst/>
                        <a:uFillTx/>
                        <a:latin typeface="+mn-lt"/>
                        <a:ea typeface="+mn-ea"/>
                        <a:cs typeface="+mn-cs"/>
                        <a:sym typeface="Calibri"/>
                      </a:endParaRPr>
                    </a:p>
                    <a:p>
                      <a:pPr lvl="0"/>
                      <a:r>
                        <a:rPr lang="fr-FR" sz="1400" b="0" i="0" u="sng" strike="noStrike" cap="none" spc="0" baseline="0" dirty="0" smtClean="0">
                          <a:solidFill>
                            <a:schemeClr val="tx1"/>
                          </a:solidFill>
                          <a:effectLst/>
                          <a:uFillTx/>
                          <a:latin typeface="+mn-lt"/>
                          <a:ea typeface="+mn-ea"/>
                          <a:cs typeface="+mn-cs"/>
                          <a:sym typeface="Calibri"/>
                          <a:hlinkClick r:id="rId6"/>
                        </a:rPr>
                        <a:t>https://revues.imist.ma/index.php?journal=alitt</a:t>
                      </a:r>
                      <a:endParaRPr lang="fr-CA" sz="1400" b="0" i="0" u="none" strike="noStrike" cap="none" spc="0" baseline="0" dirty="0" smtClean="0">
                        <a:solidFill>
                          <a:schemeClr val="tx1"/>
                        </a:solidFill>
                        <a:effectLst/>
                        <a:uFillTx/>
                        <a:latin typeface="+mn-lt"/>
                        <a:ea typeface="+mn-ea"/>
                        <a:cs typeface="+mn-cs"/>
                        <a:sym typeface="Calibri"/>
                      </a:endParaRPr>
                    </a:p>
                    <a:p>
                      <a:pPr lvl="0"/>
                      <a:r>
                        <a:rPr lang="fr-FR" sz="1400" b="0" i="0" u="sng" strike="noStrike" cap="none" spc="0" baseline="0" dirty="0" smtClean="0">
                          <a:solidFill>
                            <a:schemeClr val="tx1"/>
                          </a:solidFill>
                          <a:effectLst/>
                          <a:uFillTx/>
                          <a:latin typeface="+mn-lt"/>
                          <a:ea typeface="+mn-ea"/>
                          <a:cs typeface="+mn-cs"/>
                          <a:sym typeface="Calibri"/>
                          <a:hlinkClick r:id="rId7"/>
                        </a:rPr>
                        <a:t>https://revues.imist.ma/index.php?journal=IJEMARE</a:t>
                      </a:r>
                      <a:endParaRPr lang="fr-CA" sz="1400" b="0" i="0" u="none" strike="noStrike" cap="none" spc="0" baseline="0" dirty="0" smtClean="0">
                        <a:solidFill>
                          <a:schemeClr val="tx1"/>
                        </a:solidFill>
                        <a:effectLst/>
                        <a:uFillTx/>
                        <a:latin typeface="+mn-lt"/>
                        <a:ea typeface="+mn-ea"/>
                        <a:cs typeface="+mn-cs"/>
                        <a:sym typeface="Calibri"/>
                      </a:endParaRPr>
                    </a:p>
                    <a:p>
                      <a:pPr lvl="0"/>
                      <a:r>
                        <a:rPr lang="fr-FR" sz="1400" b="0" i="0" u="sng" strike="noStrike" cap="none" spc="0" baseline="0" dirty="0" smtClean="0">
                          <a:solidFill>
                            <a:schemeClr val="tx1"/>
                          </a:solidFill>
                          <a:effectLst/>
                          <a:uFillTx/>
                          <a:latin typeface="+mn-lt"/>
                          <a:ea typeface="+mn-ea"/>
                          <a:cs typeface="+mn-cs"/>
                          <a:sym typeface="Calibri"/>
                          <a:hlinkClick r:id="rId8"/>
                        </a:rPr>
                        <a:t>https://revues.imist.ma/index.php?journal=ISSM</a:t>
                      </a:r>
                      <a:endParaRPr lang="fr-CA" sz="1400" b="0" i="0" u="none" strike="noStrike" cap="none" spc="0" baseline="0" dirty="0" smtClean="0">
                        <a:solidFill>
                          <a:schemeClr val="tx1"/>
                        </a:solidFill>
                        <a:effectLst/>
                        <a:uFillTx/>
                        <a:latin typeface="+mn-lt"/>
                        <a:ea typeface="+mn-ea"/>
                        <a:cs typeface="+mn-cs"/>
                        <a:sym typeface="Calibri"/>
                      </a:endParaRPr>
                    </a:p>
                    <a:p>
                      <a:endParaRPr lang="fr-FR" dirty="0"/>
                    </a:p>
                  </a:txBody>
                  <a:tcPr/>
                </a:tc>
                <a:tc>
                  <a:txBody>
                    <a:bodyPr/>
                    <a:lstStyle/>
                    <a:p>
                      <a:pPr lvl="0"/>
                      <a:r>
                        <a:rPr lang="fr-FR" sz="1400" b="0" i="0" u="sng" strike="noStrike" cap="none" spc="0" baseline="0" dirty="0" smtClean="0">
                          <a:solidFill>
                            <a:schemeClr val="tx1"/>
                          </a:solidFill>
                          <a:effectLst/>
                          <a:uFillTx/>
                          <a:latin typeface="+mn-lt"/>
                          <a:ea typeface="+mn-ea"/>
                          <a:cs typeface="+mn-cs"/>
                          <a:sym typeface="Calibri"/>
                          <a:hlinkClick r:id="rId9"/>
                        </a:rPr>
                        <a:t>https://revues.imist.ma/index.php?journal=jasab</a:t>
                      </a:r>
                      <a:endParaRPr lang="fr-CA" sz="1400" b="0" i="0" u="none" strike="noStrike" cap="none" spc="0" baseline="0" dirty="0" smtClean="0">
                        <a:solidFill>
                          <a:schemeClr val="tx1"/>
                        </a:solidFill>
                        <a:effectLst/>
                        <a:uFillTx/>
                        <a:latin typeface="+mn-lt"/>
                        <a:ea typeface="+mn-ea"/>
                        <a:cs typeface="+mn-cs"/>
                        <a:sym typeface="Calibri"/>
                      </a:endParaRPr>
                    </a:p>
                    <a:p>
                      <a:pPr lvl="0"/>
                      <a:r>
                        <a:rPr lang="fr-FR" sz="1400" b="0" i="0" u="sng" strike="noStrike" cap="none" spc="0" baseline="0" dirty="0" smtClean="0">
                          <a:solidFill>
                            <a:schemeClr val="tx1"/>
                          </a:solidFill>
                          <a:effectLst/>
                          <a:uFillTx/>
                          <a:latin typeface="+mn-lt"/>
                          <a:ea typeface="+mn-ea"/>
                          <a:cs typeface="+mn-cs"/>
                          <a:sym typeface="Calibri"/>
                          <a:hlinkClick r:id="rId10"/>
                        </a:rPr>
                        <a:t>https://revues.imist.ma/index.php?journal=MJQR</a:t>
                      </a:r>
                      <a:endParaRPr lang="fr-CA" sz="1400" b="0" i="0" u="none" strike="noStrike" cap="none" spc="0" baseline="0" dirty="0" smtClean="0">
                        <a:solidFill>
                          <a:schemeClr val="tx1"/>
                        </a:solidFill>
                        <a:effectLst/>
                        <a:uFillTx/>
                        <a:latin typeface="+mn-lt"/>
                        <a:ea typeface="+mn-ea"/>
                        <a:cs typeface="+mn-cs"/>
                        <a:sym typeface="Calibri"/>
                      </a:endParaRPr>
                    </a:p>
                    <a:p>
                      <a:pPr lvl="0"/>
                      <a:r>
                        <a:rPr lang="fr-FR" sz="1400" b="0" i="0" u="sng" strike="noStrike" cap="none" spc="0" baseline="0" dirty="0" smtClean="0">
                          <a:solidFill>
                            <a:schemeClr val="tx1"/>
                          </a:solidFill>
                          <a:effectLst/>
                          <a:uFillTx/>
                          <a:latin typeface="+mn-lt"/>
                          <a:ea typeface="+mn-ea"/>
                          <a:cs typeface="+mn-cs"/>
                          <a:sym typeface="Calibri"/>
                          <a:hlinkClick r:id="rId11"/>
                        </a:rPr>
                        <a:t>https://revues.imist.ma/index.php?journal=MEE</a:t>
                      </a:r>
                      <a:endParaRPr lang="fr-CA" sz="1400" b="0" i="0" u="none" strike="noStrike" cap="none" spc="0" baseline="0" dirty="0" smtClean="0">
                        <a:solidFill>
                          <a:schemeClr val="tx1"/>
                        </a:solidFill>
                        <a:effectLst/>
                        <a:uFillTx/>
                        <a:latin typeface="+mn-lt"/>
                        <a:ea typeface="+mn-ea"/>
                        <a:cs typeface="+mn-cs"/>
                        <a:sym typeface="Calibri"/>
                      </a:endParaRPr>
                    </a:p>
                    <a:p>
                      <a:pPr lvl="0"/>
                      <a:r>
                        <a:rPr lang="fr-FR" sz="1400" b="0" i="0" u="sng" strike="noStrike" cap="none" spc="0" baseline="0" dirty="0" smtClean="0">
                          <a:solidFill>
                            <a:schemeClr val="tx1"/>
                          </a:solidFill>
                          <a:effectLst/>
                          <a:uFillTx/>
                          <a:latin typeface="+mn-lt"/>
                          <a:ea typeface="+mn-ea"/>
                          <a:cs typeface="+mn-cs"/>
                          <a:sym typeface="Calibri"/>
                          <a:hlinkClick r:id="rId12"/>
                        </a:rPr>
                        <a:t>https://revues.imist.ma/index.php?journal=RIEN</a:t>
                      </a:r>
                      <a:endParaRPr lang="fr-CA" sz="1400" b="0" i="0" u="none" strike="noStrike" cap="none" spc="0" baseline="0" dirty="0" smtClean="0">
                        <a:solidFill>
                          <a:schemeClr val="tx1"/>
                        </a:solidFill>
                        <a:effectLst/>
                        <a:uFillTx/>
                        <a:latin typeface="+mn-lt"/>
                        <a:ea typeface="+mn-ea"/>
                        <a:cs typeface="+mn-cs"/>
                        <a:sym typeface="Calibri"/>
                      </a:endParaRPr>
                    </a:p>
                    <a:p>
                      <a:endParaRPr lang="fr-FR" dirty="0"/>
                    </a:p>
                  </a:txBody>
                  <a:tcPr/>
                </a:tc>
                <a:tc>
                  <a:txBody>
                    <a:bodyPr/>
                    <a:lstStyle/>
                    <a:p>
                      <a:pPr lvl="0"/>
                      <a:r>
                        <a:rPr lang="fr-FR" sz="1400" b="0" i="0" u="sng" strike="noStrike" cap="none" spc="0" baseline="0" dirty="0" smtClean="0">
                          <a:solidFill>
                            <a:schemeClr val="tx1"/>
                          </a:solidFill>
                          <a:effectLst/>
                          <a:uFillTx/>
                          <a:latin typeface="+mn-lt"/>
                          <a:ea typeface="+mn-ea"/>
                          <a:cs typeface="+mn-cs"/>
                          <a:sym typeface="Calibri"/>
                          <a:hlinkClick r:id="rId13"/>
                        </a:rPr>
                        <a:t>https://revues.imist.ma/index.php?journal=AME</a:t>
                      </a:r>
                      <a:endParaRPr lang="fr-CA" sz="1400" b="0" i="0" u="none" strike="noStrike" cap="none" spc="0" baseline="0" dirty="0" smtClean="0">
                        <a:solidFill>
                          <a:schemeClr val="tx1"/>
                        </a:solidFill>
                        <a:effectLst/>
                        <a:uFillTx/>
                        <a:latin typeface="+mn-lt"/>
                        <a:ea typeface="+mn-ea"/>
                        <a:cs typeface="+mn-cs"/>
                        <a:sym typeface="Calibri"/>
                      </a:endParaRPr>
                    </a:p>
                    <a:p>
                      <a:pPr lvl="0"/>
                      <a:r>
                        <a:rPr lang="fr-FR" sz="1400" b="0" i="0" u="sng" strike="noStrike" cap="none" spc="0" baseline="0" dirty="0" smtClean="0">
                          <a:solidFill>
                            <a:schemeClr val="tx1"/>
                          </a:solidFill>
                          <a:effectLst/>
                          <a:uFillTx/>
                          <a:latin typeface="+mn-lt"/>
                          <a:ea typeface="+mn-ea"/>
                          <a:cs typeface="+mn-cs"/>
                          <a:sym typeface="Calibri"/>
                          <a:hlinkClick r:id="rId14"/>
                        </a:rPr>
                        <a:t>https://revues.imist.ma/index.php?journal=EALAA</a:t>
                      </a:r>
                      <a:endParaRPr lang="fr-CA" sz="1400" b="0" i="0" u="none" strike="noStrike" cap="none" spc="0" baseline="0" dirty="0" smtClean="0">
                        <a:solidFill>
                          <a:schemeClr val="tx1"/>
                        </a:solidFill>
                        <a:effectLst/>
                        <a:uFillTx/>
                        <a:latin typeface="+mn-lt"/>
                        <a:ea typeface="+mn-ea"/>
                        <a:cs typeface="+mn-cs"/>
                        <a:sym typeface="Calibri"/>
                      </a:endParaRPr>
                    </a:p>
                    <a:p>
                      <a:pPr lvl="0"/>
                      <a:r>
                        <a:rPr lang="fr-FR" sz="1400" b="0" i="0" u="sng" strike="noStrike" cap="none" spc="0" baseline="0" dirty="0" smtClean="0">
                          <a:solidFill>
                            <a:schemeClr val="tx1"/>
                          </a:solidFill>
                          <a:effectLst/>
                          <a:uFillTx/>
                          <a:latin typeface="+mn-lt"/>
                          <a:ea typeface="+mn-ea"/>
                          <a:cs typeface="+mn-cs"/>
                          <a:sym typeface="Calibri"/>
                          <a:hlinkClick r:id="rId15"/>
                        </a:rPr>
                        <a:t>https://revues.imist.ma/index.php?journal=RMERE</a:t>
                      </a:r>
                      <a:endParaRPr lang="fr-CA" sz="1400" b="0" i="0" u="none" strike="noStrike" cap="none" spc="0" baseline="0" dirty="0" smtClean="0">
                        <a:solidFill>
                          <a:schemeClr val="tx1"/>
                        </a:solidFill>
                        <a:effectLst/>
                        <a:uFillTx/>
                        <a:latin typeface="+mn-lt"/>
                        <a:ea typeface="+mn-ea"/>
                        <a:cs typeface="+mn-cs"/>
                        <a:sym typeface="Calibri"/>
                      </a:endParaRPr>
                    </a:p>
                    <a:p>
                      <a:pPr lvl="0"/>
                      <a:r>
                        <a:rPr lang="fr-FR" sz="1400" b="0" i="0" u="sng" strike="noStrike" cap="none" spc="0" baseline="0" dirty="0" smtClean="0">
                          <a:solidFill>
                            <a:schemeClr val="tx1"/>
                          </a:solidFill>
                          <a:effectLst/>
                          <a:uFillTx/>
                          <a:latin typeface="+mn-lt"/>
                          <a:ea typeface="+mn-ea"/>
                          <a:cs typeface="+mn-cs"/>
                          <a:sym typeface="Calibri"/>
                          <a:hlinkClick r:id="rId16"/>
                        </a:rPr>
                        <a:t>https://revues.imist.ma/index.php?journal=massalek</a:t>
                      </a:r>
                      <a:endParaRPr lang="fr-CA" sz="1400" b="0" i="0" u="none" strike="noStrike" cap="none" spc="0" baseline="0" dirty="0" smtClean="0">
                        <a:solidFill>
                          <a:schemeClr val="tx1"/>
                        </a:solidFill>
                        <a:effectLst/>
                        <a:uFillTx/>
                        <a:latin typeface="+mn-lt"/>
                        <a:ea typeface="+mn-ea"/>
                        <a:cs typeface="+mn-cs"/>
                        <a:sym typeface="Calibri"/>
                      </a:endParaRPr>
                    </a:p>
                    <a:p>
                      <a:endParaRPr lang="fr-FR" dirty="0"/>
                    </a:p>
                  </a:txBody>
                  <a:tcPr/>
                </a:tc>
              </a:tr>
              <a:tr h="370840">
                <a:tc>
                  <a:txBody>
                    <a:bodyPr/>
                    <a:lstStyle/>
                    <a:p>
                      <a:pPr lvl="0"/>
                      <a:r>
                        <a:rPr lang="fr-FR" dirty="0" smtClean="0"/>
                        <a:t>Beta</a:t>
                      </a:r>
                      <a:r>
                        <a:rPr lang="fr-FR" baseline="0" dirty="0" smtClean="0"/>
                        <a:t> version :</a:t>
                      </a:r>
                      <a:r>
                        <a:rPr lang="fr-FR" sz="1400" b="0" i="0" u="sng" strike="noStrike" cap="none" spc="0" baseline="0" dirty="0" smtClean="0">
                          <a:solidFill>
                            <a:schemeClr val="tx1"/>
                          </a:solidFill>
                          <a:effectLst/>
                          <a:uFillTx/>
                          <a:latin typeface="+mn-lt"/>
                          <a:ea typeface="+mn-ea"/>
                          <a:cs typeface="+mn-cs"/>
                          <a:sym typeface="Calibri"/>
                          <a:hlinkClick r:id="rId17"/>
                        </a:rPr>
                        <a:t>https://revues.imist.ma/</a:t>
                      </a:r>
                      <a:r>
                        <a:rPr lang="fr-FR" sz="1400" b="0" i="0" u="sng" strike="noStrike" cap="none" spc="0" baseline="0" dirty="0" err="1" smtClean="0">
                          <a:solidFill>
                            <a:schemeClr val="tx1"/>
                          </a:solidFill>
                          <a:effectLst/>
                          <a:uFillTx/>
                          <a:latin typeface="+mn-lt"/>
                          <a:ea typeface="+mn-ea"/>
                          <a:cs typeface="+mn-cs"/>
                          <a:sym typeface="Calibri"/>
                          <a:hlinkClick r:id="rId17"/>
                        </a:rPr>
                        <a:t>index.php?journal</a:t>
                      </a:r>
                      <a:r>
                        <a:rPr lang="fr-FR" sz="1400" b="0" i="0" u="sng" strike="noStrike" cap="none" spc="0" baseline="0" dirty="0" smtClean="0">
                          <a:solidFill>
                            <a:schemeClr val="tx1"/>
                          </a:solidFill>
                          <a:effectLst/>
                          <a:uFillTx/>
                          <a:latin typeface="+mn-lt"/>
                          <a:ea typeface="+mn-ea"/>
                          <a:cs typeface="+mn-cs"/>
                          <a:sym typeface="Calibri"/>
                          <a:hlinkClick r:id="rId17"/>
                        </a:rPr>
                        <a:t>=IJEQ</a:t>
                      </a:r>
                      <a:endParaRPr lang="fr-CA" sz="1400" b="0" i="0" u="none" strike="noStrike" cap="none" spc="0" baseline="0" dirty="0" smtClean="0">
                        <a:solidFill>
                          <a:schemeClr val="tx1"/>
                        </a:solidFill>
                        <a:effectLst/>
                        <a:uFillTx/>
                        <a:latin typeface="+mn-lt"/>
                        <a:ea typeface="+mn-ea"/>
                        <a:cs typeface="+mn-cs"/>
                        <a:sym typeface="Calibri"/>
                      </a:endParaRPr>
                    </a:p>
                    <a:p>
                      <a:pPr lvl="0"/>
                      <a:r>
                        <a:rPr lang="fr-FR" sz="1400" b="0" i="0" u="sng" strike="noStrike" cap="none" spc="0" baseline="0" dirty="0" smtClean="0">
                          <a:solidFill>
                            <a:schemeClr val="tx1"/>
                          </a:solidFill>
                          <a:effectLst/>
                          <a:uFillTx/>
                          <a:latin typeface="+mn-lt"/>
                          <a:ea typeface="+mn-ea"/>
                          <a:cs typeface="+mn-cs"/>
                          <a:sym typeface="Calibri"/>
                          <a:hlinkClick r:id="rId18"/>
                        </a:rPr>
                        <a:t>https://revues.imist.ma/index.php?journal=JOMODS</a:t>
                      </a:r>
                      <a:endParaRPr lang="fr-CA" sz="1400" b="0" i="0" u="none" strike="noStrike" cap="none" spc="0" baseline="0" dirty="0" smtClean="0">
                        <a:solidFill>
                          <a:schemeClr val="tx1"/>
                        </a:solidFill>
                        <a:effectLst/>
                        <a:uFillTx/>
                        <a:latin typeface="+mn-lt"/>
                        <a:ea typeface="+mn-ea"/>
                        <a:cs typeface="+mn-cs"/>
                        <a:sym typeface="Calibri"/>
                      </a:endParaRPr>
                    </a:p>
                    <a:p>
                      <a:pPr lvl="0"/>
                      <a:r>
                        <a:rPr lang="fr-FR" sz="1400" b="0" i="0" u="sng" strike="noStrike" cap="none" spc="0" baseline="0" dirty="0" smtClean="0">
                          <a:solidFill>
                            <a:schemeClr val="tx1"/>
                          </a:solidFill>
                          <a:effectLst/>
                          <a:uFillTx/>
                          <a:latin typeface="+mn-lt"/>
                          <a:ea typeface="+mn-ea"/>
                          <a:cs typeface="+mn-cs"/>
                          <a:sym typeface="Calibri"/>
                          <a:hlinkClick r:id="rId19"/>
                        </a:rPr>
                        <a:t>https://revues.imist.ma/index.php?journal=JOSSOM</a:t>
                      </a:r>
                      <a:endParaRPr lang="fr-CA" sz="1400" b="0" i="0" u="none" strike="noStrike" cap="none" spc="0" baseline="0" dirty="0" smtClean="0">
                        <a:solidFill>
                          <a:schemeClr val="tx1"/>
                        </a:solidFill>
                        <a:effectLst/>
                        <a:uFillTx/>
                        <a:latin typeface="+mn-lt"/>
                        <a:ea typeface="+mn-ea"/>
                        <a:cs typeface="+mn-cs"/>
                        <a:sym typeface="Calibri"/>
                      </a:endParaRPr>
                    </a:p>
                    <a:p>
                      <a:endParaRPr lang="fr-FR" dirty="0"/>
                    </a:p>
                  </a:txBody>
                  <a:tcPr/>
                </a:tc>
                <a:tc>
                  <a:txBody>
                    <a:bodyPr/>
                    <a:lstStyle/>
                    <a:p>
                      <a:endParaRPr lang="fr-FR" dirty="0"/>
                    </a:p>
                  </a:txBody>
                  <a:tcPr/>
                </a:tc>
                <a:tc>
                  <a:txBody>
                    <a:bodyPr/>
                    <a:lstStyle/>
                    <a:p>
                      <a:endParaRPr lang="fr-FR" dirty="0"/>
                    </a:p>
                  </a:txBody>
                  <a:tcPr/>
                </a:tc>
              </a:tr>
            </a:tbl>
          </a:graphicData>
        </a:graphic>
      </p:graphicFrame>
    </p:spTree>
    <p:extLst>
      <p:ext uri="{BB962C8B-B14F-4D97-AF65-F5344CB8AC3E}">
        <p14:creationId xmlns:p14="http://schemas.microsoft.com/office/powerpoint/2010/main" val="96648765"/>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47</a:t>
            </a:fld>
            <a:endParaRPr>
              <a:latin typeface="Calibri"/>
              <a:ea typeface="Calibri"/>
              <a:cs typeface="Calibri"/>
            </a:endParaRPr>
          </a:p>
        </p:txBody>
      </p:sp>
      <p:sp>
        <p:nvSpPr>
          <p:cNvPr id="128" name="Content Placeholder 6"/>
          <p:cNvSpPr txBox="1">
            <a:spLocks noGrp="1"/>
          </p:cNvSpPr>
          <p:nvPr>
            <p:ph type="body" idx="4294967295"/>
          </p:nvPr>
        </p:nvSpPr>
        <p:spPr>
          <a:xfrm>
            <a:off x="444499" y="1699895"/>
            <a:ext cx="11200329" cy="4179728"/>
          </a:xfrm>
          <a:prstGeom prst="rect">
            <a:avLst/>
          </a:prstGeom>
        </p:spPr>
        <p:txBody>
          <a:bodyPr>
            <a:normAutofit lnSpcReduction="10000"/>
          </a:bodyPr>
          <a:lstStyle/>
          <a:p>
            <a:pPr marL="0" indent="0">
              <a:buNone/>
              <a:defRPr>
                <a:solidFill>
                  <a:srgbClr val="343163"/>
                </a:solidFill>
              </a:defRPr>
            </a:pPr>
            <a:r>
              <a:rPr lang="en-US" sz="2800" b="1" dirty="0" smtClean="0"/>
              <a:t>Repositories</a:t>
            </a:r>
            <a:endParaRPr lang="en-US" sz="2800" dirty="0" smtClean="0"/>
          </a:p>
          <a:p>
            <a:pPr>
              <a:defRPr>
                <a:solidFill>
                  <a:srgbClr val="343163"/>
                </a:solidFill>
              </a:defRPr>
            </a:pPr>
            <a:r>
              <a:rPr lang="en-US" sz="2800" dirty="0" smtClean="0"/>
              <a:t>We </a:t>
            </a:r>
            <a:r>
              <a:rPr lang="en-US" sz="2800" dirty="0"/>
              <a:t>are in the process of merging the two platforms </a:t>
            </a:r>
            <a:r>
              <a:rPr lang="en-US" sz="2800" dirty="0" smtClean="0"/>
              <a:t>:</a:t>
            </a:r>
          </a:p>
          <a:p>
            <a:pPr lvl="1">
              <a:defRPr>
                <a:solidFill>
                  <a:srgbClr val="343163"/>
                </a:solidFill>
              </a:defRPr>
            </a:pPr>
            <a:r>
              <a:rPr lang="en-US" sz="2800" dirty="0" smtClean="0"/>
              <a:t> </a:t>
            </a:r>
            <a:r>
              <a:rPr lang="en-US" sz="2800" dirty="0"/>
              <a:t>T</a:t>
            </a:r>
            <a:r>
              <a:rPr lang="en-US" sz="2800" dirty="0" smtClean="0"/>
              <a:t>oubkal (</a:t>
            </a:r>
            <a:r>
              <a:rPr lang="en-US" sz="2800" dirty="0" smtClean="0">
                <a:hlinkClick r:id="rId3"/>
              </a:rPr>
              <a:t>https</a:t>
            </a:r>
            <a:r>
              <a:rPr lang="en-US" sz="2800" dirty="0">
                <a:hlinkClick r:id="rId3"/>
              </a:rPr>
              <a:t>://</a:t>
            </a:r>
            <a:r>
              <a:rPr lang="en-US" sz="2800" dirty="0" smtClean="0">
                <a:hlinkClick r:id="rId3"/>
              </a:rPr>
              <a:t>toubkal.imist.ma</a:t>
            </a:r>
            <a:r>
              <a:rPr lang="en-US" sz="2800" dirty="0" smtClean="0"/>
              <a:t>) : </a:t>
            </a:r>
            <a:r>
              <a:rPr lang="en-US" sz="2800" dirty="0"/>
              <a:t>The National Catalog of Theses and Memoirs</a:t>
            </a:r>
            <a:endParaRPr lang="en-US" sz="2800" dirty="0" smtClean="0"/>
          </a:p>
          <a:p>
            <a:pPr lvl="1">
              <a:defRPr>
                <a:solidFill>
                  <a:srgbClr val="343163"/>
                </a:solidFill>
              </a:defRPr>
            </a:pPr>
            <a:r>
              <a:rPr lang="en-US" sz="2800" dirty="0" smtClean="0"/>
              <a:t> </a:t>
            </a:r>
            <a:r>
              <a:rPr lang="en-US" sz="2800" dirty="0" err="1" smtClean="0"/>
              <a:t>Otrohati</a:t>
            </a:r>
            <a:r>
              <a:rPr lang="en-US" sz="2800" dirty="0" smtClean="0"/>
              <a:t> (</a:t>
            </a:r>
            <a:r>
              <a:rPr lang="en-US" sz="2800" dirty="0" smtClean="0">
                <a:hlinkClick r:id="rId4"/>
              </a:rPr>
              <a:t>https://otrohati.imist.ma</a:t>
            </a:r>
            <a:r>
              <a:rPr lang="en-US" sz="2800" dirty="0" smtClean="0"/>
              <a:t>) : </a:t>
            </a:r>
            <a:r>
              <a:rPr lang="en-US" sz="2800" dirty="0"/>
              <a:t>The Moroccan Catalog of Theses in Progress</a:t>
            </a:r>
            <a:endParaRPr lang="en-US" sz="2800" dirty="0" smtClean="0"/>
          </a:p>
          <a:p>
            <a:pPr>
              <a:defRPr>
                <a:solidFill>
                  <a:srgbClr val="343163"/>
                </a:solidFill>
              </a:defRPr>
            </a:pPr>
            <a:r>
              <a:rPr lang="en-US" sz="2800" dirty="0" smtClean="0"/>
              <a:t>We are in process to setup a national open archive </a:t>
            </a:r>
            <a:r>
              <a:rPr lang="en-US" sz="2800" dirty="0"/>
              <a:t>repository ((</a:t>
            </a:r>
            <a:r>
              <a:rPr lang="en-US" sz="2800" dirty="0">
                <a:hlinkClick r:id="rId5"/>
              </a:rPr>
              <a:t>https://alfihria.imist.ma</a:t>
            </a:r>
            <a:r>
              <a:rPr lang="en-US" sz="2800" dirty="0" smtClean="0"/>
              <a:t>) with </a:t>
            </a:r>
            <a:r>
              <a:rPr lang="en-US" sz="2800" dirty="0" err="1" smtClean="0"/>
              <a:t>Invenio</a:t>
            </a:r>
            <a:r>
              <a:rPr lang="en-US" sz="2800" dirty="0" smtClean="0"/>
              <a:t>. However, following </a:t>
            </a:r>
            <a:r>
              <a:rPr lang="en-US" sz="2800" dirty="0"/>
              <a:t>several technical problems on the article deposit </a:t>
            </a:r>
            <a:r>
              <a:rPr lang="en-US" sz="2800" dirty="0" smtClean="0"/>
              <a:t>we have decided </a:t>
            </a:r>
            <a:r>
              <a:rPr lang="en-US" sz="2800" dirty="0"/>
              <a:t>to use </a:t>
            </a:r>
            <a:r>
              <a:rPr lang="en-US" sz="2800" dirty="0" err="1"/>
              <a:t>InvenioRDM</a:t>
            </a:r>
            <a:endParaRPr lang="en-US" sz="2800" dirty="0" smtClean="0"/>
          </a:p>
          <a:p>
            <a:pPr marL="0" indent="0">
              <a:buNone/>
              <a:defRPr>
                <a:solidFill>
                  <a:srgbClr val="343163"/>
                </a:solidFill>
              </a:defRPr>
            </a:pPr>
            <a:endParaRPr dirty="0"/>
          </a:p>
        </p:txBody>
      </p:sp>
    </p:spTree>
    <p:extLst>
      <p:ext uri="{BB962C8B-B14F-4D97-AF65-F5344CB8AC3E}">
        <p14:creationId xmlns:p14="http://schemas.microsoft.com/office/powerpoint/2010/main" val="1777929057"/>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48</a:t>
            </a:fld>
            <a:endParaRPr>
              <a:latin typeface="Calibri"/>
              <a:ea typeface="Calibri"/>
              <a:cs typeface="Calibri"/>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a:bodyPr>
          <a:lstStyle/>
          <a:p>
            <a:pPr marL="0" indent="0">
              <a:buNone/>
              <a:defRPr>
                <a:solidFill>
                  <a:srgbClr val="343163"/>
                </a:solidFill>
              </a:defRPr>
            </a:pPr>
            <a:r>
              <a:rPr lang="en-US" sz="3200" dirty="0" smtClean="0"/>
              <a:t>Repository administrators and managers/Open Access/Open Science community building : </a:t>
            </a:r>
          </a:p>
          <a:p>
            <a:pPr>
              <a:defRPr>
                <a:solidFill>
                  <a:srgbClr val="343163"/>
                </a:solidFill>
              </a:defRPr>
            </a:pPr>
            <a:r>
              <a:rPr lang="en-US" sz="3200" dirty="0" smtClean="0"/>
              <a:t>Each </a:t>
            </a:r>
            <a:r>
              <a:rPr lang="en-US" sz="3200" dirty="0"/>
              <a:t>university will have its own view with the graphic charter of the </a:t>
            </a:r>
            <a:r>
              <a:rPr lang="en-US" sz="3200" dirty="0" smtClean="0"/>
              <a:t>university at the repository</a:t>
            </a:r>
          </a:p>
          <a:p>
            <a:pPr>
              <a:defRPr>
                <a:solidFill>
                  <a:srgbClr val="343163"/>
                </a:solidFill>
              </a:defRPr>
            </a:pPr>
            <a:r>
              <a:rPr lang="en-US" sz="3200" dirty="0" smtClean="0"/>
              <a:t>The content deposit </a:t>
            </a:r>
            <a:r>
              <a:rPr lang="fr-CA" sz="3200" dirty="0" err="1"/>
              <a:t>will</a:t>
            </a:r>
            <a:r>
              <a:rPr lang="fr-CA" sz="3200" dirty="0"/>
              <a:t> </a:t>
            </a:r>
            <a:r>
              <a:rPr lang="fr-CA" sz="3200" dirty="0" err="1"/>
              <a:t>be</a:t>
            </a:r>
            <a:r>
              <a:rPr lang="fr-CA" sz="3200" dirty="0"/>
              <a:t> </a:t>
            </a:r>
            <a:r>
              <a:rPr lang="fr-CA" sz="3200" dirty="0" err="1" smtClean="0"/>
              <a:t>supported</a:t>
            </a:r>
            <a:r>
              <a:rPr lang="fr-CA" sz="3200" dirty="0" smtClean="0"/>
              <a:t> by </a:t>
            </a:r>
            <a:r>
              <a:rPr lang="fr-CA" sz="3200" dirty="0" err="1" smtClean="0"/>
              <a:t>each</a:t>
            </a:r>
            <a:r>
              <a:rPr lang="fr-CA" sz="3200" dirty="0" smtClean="0"/>
              <a:t> </a:t>
            </a:r>
            <a:r>
              <a:rPr lang="fr-CA" sz="3200" dirty="0" err="1" smtClean="0"/>
              <a:t>university</a:t>
            </a:r>
            <a:endParaRPr lang="en-US" sz="3200" dirty="0" smtClean="0"/>
          </a:p>
          <a:p>
            <a:pPr marL="0" indent="0">
              <a:buNone/>
              <a:defRPr>
                <a:solidFill>
                  <a:srgbClr val="343163"/>
                </a:solidFill>
              </a:defRPr>
            </a:pPr>
            <a:r>
              <a:rPr lang="en-US" sz="3200" dirty="0" smtClean="0"/>
              <a:t>National coordination : </a:t>
            </a:r>
            <a:r>
              <a:rPr lang="en-US" sz="3200" dirty="0"/>
              <a:t>Given its national missions, IMIST is the coordinator at </a:t>
            </a:r>
            <a:r>
              <a:rPr lang="en-US" sz="3200" dirty="0" smtClean="0"/>
              <a:t>Morocco</a:t>
            </a:r>
          </a:p>
          <a:p>
            <a:pPr marL="0" indent="0">
              <a:buNone/>
              <a:defRPr>
                <a:solidFill>
                  <a:srgbClr val="343163"/>
                </a:solidFill>
              </a:defRPr>
            </a:pPr>
            <a:r>
              <a:rPr lang="en-US" sz="3200" dirty="0" smtClean="0"/>
              <a:t>For </a:t>
            </a:r>
            <a:r>
              <a:rPr lang="en-US" sz="3200" dirty="0"/>
              <a:t>the </a:t>
            </a:r>
            <a:r>
              <a:rPr lang="en-US" sz="3200" dirty="0" smtClean="0"/>
              <a:t>moment, IMIST manages </a:t>
            </a:r>
            <a:r>
              <a:rPr lang="en-US" sz="3200" dirty="0"/>
              <a:t>all the </a:t>
            </a:r>
            <a:r>
              <a:rPr lang="en-US" sz="3200" dirty="0" smtClean="0"/>
              <a:t>platforms</a:t>
            </a:r>
          </a:p>
          <a:p>
            <a:pPr marL="0" indent="0">
              <a:buNone/>
              <a:defRPr>
                <a:solidFill>
                  <a:srgbClr val="343163"/>
                </a:solidFill>
              </a:defRPr>
            </a:pPr>
            <a:endParaRPr dirty="0"/>
          </a:p>
        </p:txBody>
      </p:sp>
    </p:spTree>
    <p:extLst>
      <p:ext uri="{BB962C8B-B14F-4D97-AF65-F5344CB8AC3E}">
        <p14:creationId xmlns:p14="http://schemas.microsoft.com/office/powerpoint/2010/main" val="1246442607"/>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 Placeholder 4"/>
          <p:cNvSpPr txBox="1"/>
          <p:nvPr/>
        </p:nvSpPr>
        <p:spPr>
          <a:xfrm>
            <a:off x="2099966" y="1680678"/>
            <a:ext cx="7561693" cy="131112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nSpc>
                <a:spcPct val="90000"/>
              </a:lnSpc>
              <a:defRPr sz="4000">
                <a:solidFill>
                  <a:srgbClr val="FFFFFF"/>
                </a:solidFill>
              </a:defRPr>
            </a:lvl1pPr>
          </a:lstStyle>
          <a:p>
            <a:r>
              <a:rPr lang="en-GB" sz="4400" b="1" dirty="0"/>
              <a:t>Open Access / Open Science Initiatives in Mozambique</a:t>
            </a:r>
            <a:endParaRPr sz="4400" b="1" dirty="0"/>
          </a:p>
        </p:txBody>
      </p:sp>
      <p:sp>
        <p:nvSpPr>
          <p:cNvPr id="123" name="Rectangle 5"/>
          <p:cNvSpPr txBox="1"/>
          <p:nvPr/>
        </p:nvSpPr>
        <p:spPr>
          <a:xfrm>
            <a:off x="3738267" y="3184712"/>
            <a:ext cx="5031858" cy="461665"/>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400">
                <a:solidFill>
                  <a:srgbClr val="FFFFFF"/>
                </a:solidFill>
              </a:defRPr>
            </a:lvl1pPr>
          </a:lstStyle>
          <a:p>
            <a:r>
              <a:rPr lang="pt-PT" dirty="0" smtClean="0"/>
              <a:t>Horácio F. Zimba, PhD</a:t>
            </a:r>
            <a:endParaRPr dirty="0"/>
          </a:p>
        </p:txBody>
      </p:sp>
      <p:sp>
        <p:nvSpPr>
          <p:cNvPr id="124" name="Rectangle 6"/>
          <p:cNvSpPr txBox="1"/>
          <p:nvPr/>
        </p:nvSpPr>
        <p:spPr>
          <a:xfrm>
            <a:off x="4081167" y="3630658"/>
            <a:ext cx="5031857" cy="738664"/>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100">
                <a:solidFill>
                  <a:srgbClr val="FFFFFF"/>
                </a:solidFill>
              </a:defRPr>
            </a:lvl1pPr>
          </a:lstStyle>
          <a:p>
            <a:r>
              <a:rPr lang="pt-PT" dirty="0" smtClean="0"/>
              <a:t>Eduardo Mondlane University (UEM)</a:t>
            </a:r>
          </a:p>
          <a:p>
            <a:r>
              <a:rPr lang="pt-PT" dirty="0" smtClean="0"/>
              <a:t>Maputo, Mozambique</a:t>
            </a:r>
            <a:endParaRPr dirty="0"/>
          </a:p>
        </p:txBody>
      </p:sp>
    </p:spTree>
    <p:extLst>
      <p:ext uri="{BB962C8B-B14F-4D97-AF65-F5344CB8AC3E}">
        <p14:creationId xmlns:p14="http://schemas.microsoft.com/office/powerpoint/2010/main" val="2559260213"/>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rId3"/>
              </a:defRPr>
            </a:lvl1pPr>
          </a:lstStyle>
          <a:p>
            <a:pPr>
              <a:defRPr u="none">
                <a:solidFill>
                  <a:srgbClr val="002060"/>
                </a:solidFill>
                <a:uFillTx/>
              </a:defRPr>
            </a:pPr>
            <a:r>
              <a:rPr u="sng">
                <a:solidFill>
                  <a:srgbClr val="0563C1"/>
                </a:solidFill>
                <a:uFill>
                  <a:solidFill>
                    <a:srgbClr val="0563C1"/>
                  </a:solidFill>
                </a:uFill>
                <a:hlinkClick r:id="rId3"/>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5</a:t>
            </a:fld>
            <a:endParaRPr/>
          </a:p>
        </p:txBody>
      </p:sp>
      <p:sp>
        <p:nvSpPr>
          <p:cNvPr id="7" name="TextBox 6"/>
          <p:cNvSpPr txBox="1"/>
          <p:nvPr/>
        </p:nvSpPr>
        <p:spPr>
          <a:xfrm>
            <a:off x="1409301" y="650561"/>
            <a:ext cx="4042060" cy="8002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lvl="0" hangingPunct="1">
              <a:buClr>
                <a:srgbClr val="000000"/>
              </a:buClr>
              <a:buSzPts val="2800"/>
            </a:pPr>
            <a:endParaRPr lang="en" sz="2800" dirty="0">
              <a:latin typeface="Arial"/>
              <a:ea typeface="Arial"/>
              <a:cs typeface="Arial"/>
              <a:sym typeface="Arial"/>
            </a:endParaRPr>
          </a:p>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mn-lt"/>
              <a:ea typeface="+mn-ea"/>
              <a:cs typeface="+mn-cs"/>
              <a:sym typeface="Calibri"/>
            </a:endParaRPr>
          </a:p>
        </p:txBody>
      </p:sp>
      <p:sp>
        <p:nvSpPr>
          <p:cNvPr id="13" name="Google Shape;67;p15"/>
          <p:cNvSpPr txBox="1">
            <a:spLocks/>
          </p:cNvSpPr>
          <p:nvPr/>
        </p:nvSpPr>
        <p:spPr>
          <a:xfrm>
            <a:off x="882748" y="445025"/>
            <a:ext cx="7949551"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endParaRPr kumimoji="0" lang="en" sz="28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0" name="Google Shape;74;p16"/>
          <p:cNvSpPr txBox="1">
            <a:spLocks/>
          </p:cNvSpPr>
          <p:nvPr/>
        </p:nvSpPr>
        <p:spPr>
          <a:xfrm>
            <a:off x="154869" y="263322"/>
            <a:ext cx="9183684" cy="75440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en" sz="4400" b="1" u="none" strike="noStrike" kern="0" cap="none" spc="0" normalizeH="0" baseline="0" noProof="0" dirty="0" smtClean="0">
                <a:ln>
                  <a:noFill/>
                </a:ln>
                <a:solidFill>
                  <a:srgbClr val="000000"/>
                </a:solidFill>
                <a:effectLst/>
                <a:uLnTx/>
                <a:uFillTx/>
                <a:latin typeface="Calibri Light"/>
                <a:ea typeface="Arial"/>
                <a:cs typeface="Calibri Light"/>
                <a:sym typeface="Arial"/>
              </a:rPr>
              <a:t>Three </a:t>
            </a:r>
            <a:r>
              <a:rPr kumimoji="0" lang="en-GB" sz="4400" b="1" u="none" strike="noStrike" kern="0" cap="none" spc="0" normalizeH="0" baseline="0" noProof="0" dirty="0" smtClean="0">
                <a:ln>
                  <a:noFill/>
                </a:ln>
                <a:solidFill>
                  <a:srgbClr val="000000"/>
                </a:solidFill>
                <a:effectLst/>
                <a:uLnTx/>
                <a:uFillTx/>
                <a:latin typeface="Calibri Light"/>
                <a:ea typeface="Arial"/>
                <a:cs typeface="Calibri Light"/>
                <a:sym typeface="Arial"/>
              </a:rPr>
              <a:t>agenda-setting </a:t>
            </a:r>
            <a:r>
              <a:rPr kumimoji="0" lang="en" sz="4400" b="1" u="none" strike="noStrike" kern="0" cap="none" spc="0" normalizeH="0" baseline="0" noProof="0" dirty="0" smtClean="0">
                <a:ln>
                  <a:noFill/>
                </a:ln>
                <a:solidFill>
                  <a:srgbClr val="000000"/>
                </a:solidFill>
                <a:effectLst/>
                <a:uLnTx/>
                <a:uFillTx/>
                <a:latin typeface="Calibri Light"/>
                <a:ea typeface="Arial"/>
                <a:cs typeface="Calibri Light"/>
                <a:sym typeface="Arial"/>
              </a:rPr>
              <a:t>workshops</a:t>
            </a:r>
            <a:endParaRPr kumimoji="0" lang="en" sz="4400" b="1" u="none" strike="noStrike" kern="0" cap="none" spc="0" normalizeH="0" baseline="0" noProof="0" dirty="0">
              <a:ln>
                <a:noFill/>
              </a:ln>
              <a:solidFill>
                <a:srgbClr val="000000"/>
              </a:solidFill>
              <a:effectLst/>
              <a:uLnTx/>
              <a:uFillTx/>
              <a:latin typeface="Calibri Light"/>
              <a:ea typeface="Arial"/>
              <a:cs typeface="Calibri Light"/>
              <a:sym typeface="Arial"/>
            </a:endParaRPr>
          </a:p>
        </p:txBody>
      </p:sp>
      <p:sp>
        <p:nvSpPr>
          <p:cNvPr id="18" name="Google Shape;75;p16"/>
          <p:cNvSpPr txBox="1">
            <a:spLocks/>
          </p:cNvSpPr>
          <p:nvPr/>
        </p:nvSpPr>
        <p:spPr>
          <a:xfrm>
            <a:off x="542039" y="1331225"/>
            <a:ext cx="7805358" cy="485923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marR="0" lvl="0" indent="0" algn="l" defTabSz="914400" rtl="0" eaLnBrk="1" fontAlgn="auto" latinLnBrk="0" hangingPunct="1">
              <a:lnSpc>
                <a:spcPct val="115000"/>
              </a:lnSpc>
              <a:spcBef>
                <a:spcPts val="0"/>
              </a:spcBef>
              <a:spcAft>
                <a:spcPts val="0"/>
              </a:spcAft>
              <a:buClr>
                <a:srgbClr val="595959"/>
              </a:buClr>
              <a:buSzPts val="1800"/>
              <a:buFont typeface="Arial"/>
              <a:buNone/>
              <a:tabLst/>
              <a:defRPr/>
            </a:pPr>
            <a:r>
              <a:rPr kumimoji="0" lang="en" sz="3000" u="none" strike="noStrike" kern="0" cap="none" spc="0" normalizeH="0" baseline="0" noProof="0" dirty="0" smtClean="0">
                <a:ln>
                  <a:noFill/>
                </a:ln>
                <a:solidFill>
                  <a:srgbClr val="000000"/>
                </a:solidFill>
                <a:effectLst/>
                <a:uLnTx/>
                <a:uFillTx/>
                <a:latin typeface="Calibri Light"/>
                <a:ea typeface="Arial"/>
                <a:cs typeface="Calibri Light"/>
                <a:sym typeface="Arial"/>
              </a:rPr>
              <a:t>Zanzibar, Tanzania - November 2018, in conjunction with Ubuntunet</a:t>
            </a:r>
          </a:p>
          <a:p>
            <a:pPr marL="0" marR="0" lvl="0" indent="0" algn="l" defTabSz="914400" rtl="0" eaLnBrk="1" fontAlgn="auto" latinLnBrk="0" hangingPunct="1">
              <a:lnSpc>
                <a:spcPct val="115000"/>
              </a:lnSpc>
              <a:spcBef>
                <a:spcPts val="1600"/>
              </a:spcBef>
              <a:spcAft>
                <a:spcPts val="0"/>
              </a:spcAft>
              <a:buClr>
                <a:srgbClr val="595959"/>
              </a:buClr>
              <a:buSzPts val="1800"/>
              <a:buFont typeface="Arial"/>
              <a:buNone/>
              <a:tabLst/>
              <a:defRPr/>
            </a:pPr>
            <a:r>
              <a:rPr kumimoji="0" lang="en" sz="3000" u="none" strike="noStrike" kern="0" cap="none" spc="0" normalizeH="0" baseline="0" noProof="0" dirty="0" smtClean="0">
                <a:ln>
                  <a:noFill/>
                </a:ln>
                <a:solidFill>
                  <a:srgbClr val="000000"/>
                </a:solidFill>
                <a:effectLst/>
                <a:uLnTx/>
                <a:uFillTx/>
                <a:latin typeface="Calibri Light"/>
                <a:ea typeface="Arial"/>
                <a:cs typeface="Calibri Light"/>
                <a:sym typeface="Arial"/>
              </a:rPr>
              <a:t>Accra, Ghana - March 2019, in conjunction with WACREN</a:t>
            </a:r>
          </a:p>
          <a:p>
            <a:pPr marL="0" marR="0" lvl="0" indent="0" algn="l" defTabSz="914400" rtl="0" eaLnBrk="1" fontAlgn="auto" latinLnBrk="0" hangingPunct="1">
              <a:lnSpc>
                <a:spcPct val="115000"/>
              </a:lnSpc>
              <a:spcBef>
                <a:spcPts val="1600"/>
              </a:spcBef>
              <a:spcAft>
                <a:spcPts val="0"/>
              </a:spcAft>
              <a:buClr>
                <a:srgbClr val="595959"/>
              </a:buClr>
              <a:buSzPts val="1800"/>
              <a:buFont typeface="Arial"/>
              <a:buNone/>
              <a:tabLst/>
              <a:defRPr/>
            </a:pPr>
            <a:r>
              <a:rPr kumimoji="0" lang="en" sz="3000" u="none" strike="noStrike" kern="0" cap="none" spc="0" normalizeH="0" baseline="0" noProof="0" dirty="0" smtClean="0">
                <a:ln>
                  <a:noFill/>
                </a:ln>
                <a:solidFill>
                  <a:srgbClr val="000000"/>
                </a:solidFill>
                <a:effectLst/>
                <a:uLnTx/>
                <a:uFillTx/>
                <a:latin typeface="Calibri Light"/>
                <a:ea typeface="Arial"/>
                <a:cs typeface="Calibri Light"/>
                <a:sym typeface="Arial"/>
              </a:rPr>
              <a:t>Tunis, Tunisia - April 2019, in conjunction with ASREN</a:t>
            </a:r>
          </a:p>
          <a:p>
            <a:pPr marL="0" lvl="0" indent="0" hangingPunct="1">
              <a:spcBef>
                <a:spcPts val="1600"/>
              </a:spcBef>
              <a:spcAft>
                <a:spcPts val="1600"/>
              </a:spcAft>
              <a:buClr>
                <a:srgbClr val="595959"/>
              </a:buClr>
              <a:buNone/>
            </a:pPr>
            <a:r>
              <a:rPr kumimoji="0" lang="en" sz="3000" u="none" strike="noStrike" kern="0" cap="none" spc="0" normalizeH="0" baseline="0" noProof="0" dirty="0" smtClean="0">
                <a:ln>
                  <a:noFill/>
                </a:ln>
                <a:solidFill>
                  <a:srgbClr val="000000"/>
                </a:solidFill>
                <a:effectLst/>
                <a:uLnTx/>
                <a:uFillTx/>
                <a:latin typeface="Calibri Light"/>
                <a:ea typeface="Arial"/>
                <a:cs typeface="Calibri Light"/>
                <a:sym typeface="Arial"/>
              </a:rPr>
              <a:t>The reports from the workshops are available</a:t>
            </a:r>
            <a:r>
              <a:rPr lang="en-GB" sz="3000" dirty="0">
                <a:solidFill>
                  <a:srgbClr val="000000"/>
                </a:solidFill>
                <a:latin typeface="Calibri Light"/>
                <a:cs typeface="Calibri Light"/>
              </a:rPr>
              <a:t> at </a:t>
            </a:r>
            <a:r>
              <a:rPr lang="en-GB" sz="3000" dirty="0">
                <a:solidFill>
                  <a:srgbClr val="000000"/>
                </a:solidFill>
                <a:latin typeface="Calibri Light"/>
                <a:cs typeface="Calibri Light"/>
                <a:hlinkClick r:id="rId4"/>
              </a:rPr>
              <a:t>https://spaces.wacren.net/x/</a:t>
            </a:r>
            <a:r>
              <a:rPr lang="en-GB" sz="3000" dirty="0" smtClean="0">
                <a:solidFill>
                  <a:srgbClr val="000000"/>
                </a:solidFill>
                <a:latin typeface="Calibri Light"/>
                <a:cs typeface="Calibri Light"/>
                <a:hlinkClick r:id="rId4"/>
              </a:rPr>
              <a:t>DwBG</a:t>
            </a:r>
            <a:endParaRPr lang="en-GB" sz="3000" dirty="0" smtClean="0">
              <a:solidFill>
                <a:srgbClr val="000000"/>
              </a:solidFill>
              <a:latin typeface="Calibri Light"/>
              <a:cs typeface="Calibri Light"/>
            </a:endParaRPr>
          </a:p>
          <a:p>
            <a:pPr marL="0" lvl="0" indent="0" hangingPunct="1">
              <a:spcBef>
                <a:spcPts val="1600"/>
              </a:spcBef>
              <a:spcAft>
                <a:spcPts val="1600"/>
              </a:spcAft>
              <a:buClr>
                <a:srgbClr val="595959"/>
              </a:buClr>
              <a:buNone/>
            </a:pPr>
            <a:endParaRPr kumimoji="0" lang="en" sz="3000" u="none" strike="noStrike" kern="0" cap="none" spc="0" normalizeH="0" baseline="0" noProof="0" dirty="0">
              <a:ln>
                <a:noFill/>
              </a:ln>
              <a:solidFill>
                <a:srgbClr val="000000"/>
              </a:solidFill>
              <a:effectLst/>
              <a:uLnTx/>
              <a:uFillTx/>
              <a:latin typeface="Calibri Light"/>
              <a:ea typeface="Arial"/>
              <a:cs typeface="Calibri Light"/>
              <a:sym typeface="Arial"/>
            </a:endParaRPr>
          </a:p>
        </p:txBody>
      </p:sp>
      <p:pic>
        <p:nvPicPr>
          <p:cNvPr id="19" name="Google Shape;76;p16"/>
          <p:cNvPicPr preferRelativeResize="0"/>
          <p:nvPr/>
        </p:nvPicPr>
        <p:blipFill rotWithShape="1">
          <a:blip r:embed="rId5">
            <a:alphaModFix/>
          </a:blip>
          <a:srcRect l="17260" t="-14620" r="-17260" b="14619"/>
          <a:stretch/>
        </p:blipFill>
        <p:spPr>
          <a:xfrm>
            <a:off x="8590932" y="2747163"/>
            <a:ext cx="3601068" cy="1977062"/>
          </a:xfrm>
          <a:prstGeom prst="rect">
            <a:avLst/>
          </a:prstGeom>
          <a:noFill/>
          <a:ln>
            <a:noFill/>
          </a:ln>
        </p:spPr>
      </p:pic>
      <p:pic>
        <p:nvPicPr>
          <p:cNvPr id="20" name="Google Shape;77;p16"/>
          <p:cNvPicPr preferRelativeResize="0"/>
          <p:nvPr/>
        </p:nvPicPr>
        <p:blipFill>
          <a:blip r:embed="rId6">
            <a:alphaModFix/>
          </a:blip>
          <a:stretch>
            <a:fillRect/>
          </a:stretch>
        </p:blipFill>
        <p:spPr>
          <a:xfrm>
            <a:off x="8590932" y="1017726"/>
            <a:ext cx="3036305" cy="1855238"/>
          </a:xfrm>
          <a:prstGeom prst="rect">
            <a:avLst/>
          </a:prstGeom>
          <a:noFill/>
          <a:ln>
            <a:noFill/>
          </a:ln>
        </p:spPr>
      </p:pic>
      <p:pic>
        <p:nvPicPr>
          <p:cNvPr id="21" name="Google Shape;78;p16"/>
          <p:cNvPicPr preferRelativeResize="0"/>
          <p:nvPr/>
        </p:nvPicPr>
        <p:blipFill>
          <a:blip r:embed="rId7">
            <a:alphaModFix/>
          </a:blip>
          <a:stretch>
            <a:fillRect/>
          </a:stretch>
        </p:blipFill>
        <p:spPr>
          <a:xfrm>
            <a:off x="8471291" y="4925358"/>
            <a:ext cx="3155946" cy="1466236"/>
          </a:xfrm>
          <a:prstGeom prst="rect">
            <a:avLst/>
          </a:prstGeom>
          <a:noFill/>
          <a:ln>
            <a:noFill/>
          </a:ln>
        </p:spPr>
      </p:pic>
    </p:spTree>
    <p:extLst>
      <p:ext uri="{BB962C8B-B14F-4D97-AF65-F5344CB8AC3E}">
        <p14:creationId xmlns:p14="http://schemas.microsoft.com/office/powerpoint/2010/main" val="4092906300"/>
      </p:ext>
    </p:extLst>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rId2"/>
              </a:defRPr>
            </a:lvl1pPr>
          </a:lstStyle>
          <a:p>
            <a:pPr>
              <a:defRPr u="none">
                <a:solidFill>
                  <a:srgbClr val="002060"/>
                </a:solidFill>
                <a:uFillTx/>
              </a:defRPr>
            </a:pPr>
            <a: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50</a:t>
            </a:fld>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fontScale="70000" lnSpcReduction="20000"/>
          </a:bodyPr>
          <a:lstStyle/>
          <a:p>
            <a:pPr>
              <a:lnSpc>
                <a:spcPct val="120000"/>
              </a:lnSpc>
              <a:spcBef>
                <a:spcPts val="0"/>
              </a:spcBef>
              <a:spcAft>
                <a:spcPts val="600"/>
              </a:spcAft>
              <a:defRPr>
                <a:solidFill>
                  <a:srgbClr val="343163"/>
                </a:solidFill>
              </a:defRPr>
            </a:pPr>
            <a:r>
              <a:rPr lang="en-US" b="1" dirty="0" smtClean="0">
                <a:solidFill>
                  <a:srgbClr val="002060"/>
                </a:solidFill>
              </a:rPr>
              <a:t>National level:</a:t>
            </a:r>
            <a:endParaRPr lang="en-US" b="1" dirty="0">
              <a:solidFill>
                <a:srgbClr val="002060"/>
              </a:solidFill>
            </a:endParaRPr>
          </a:p>
          <a:p>
            <a:pPr lvl="1">
              <a:lnSpc>
                <a:spcPct val="120000"/>
              </a:lnSpc>
              <a:spcBef>
                <a:spcPts val="0"/>
              </a:spcBef>
              <a:spcAft>
                <a:spcPts val="600"/>
              </a:spcAft>
              <a:defRPr>
                <a:solidFill>
                  <a:srgbClr val="343163"/>
                </a:solidFill>
              </a:defRPr>
            </a:pPr>
            <a:r>
              <a:rPr lang="en-US" dirty="0" smtClean="0"/>
              <a:t>We are Re-thinking the REPOSITORIO SABER initiative</a:t>
            </a:r>
          </a:p>
          <a:p>
            <a:pPr lvl="2">
              <a:lnSpc>
                <a:spcPct val="120000"/>
              </a:lnSpc>
              <a:spcBef>
                <a:spcPts val="0"/>
              </a:spcBef>
              <a:spcAft>
                <a:spcPts val="600"/>
              </a:spcAft>
              <a:defRPr>
                <a:solidFill>
                  <a:srgbClr val="343163"/>
                </a:solidFill>
              </a:defRPr>
            </a:pPr>
            <a:r>
              <a:rPr lang="en-US" dirty="0" smtClean="0"/>
              <a:t>Was built in 2008 as Inter-Institutional Repository covering some Institutions</a:t>
            </a:r>
          </a:p>
          <a:p>
            <a:pPr lvl="2">
              <a:lnSpc>
                <a:spcPct val="120000"/>
              </a:lnSpc>
              <a:spcBef>
                <a:spcPts val="0"/>
              </a:spcBef>
              <a:spcAft>
                <a:spcPts val="600"/>
              </a:spcAft>
              <a:defRPr>
                <a:solidFill>
                  <a:srgbClr val="343163"/>
                </a:solidFill>
              </a:defRPr>
            </a:pPr>
            <a:r>
              <a:rPr lang="en-US" dirty="0" smtClean="0"/>
              <a:t>Now moving to National Repository as an aggregator</a:t>
            </a:r>
          </a:p>
          <a:p>
            <a:pPr lvl="1">
              <a:lnSpc>
                <a:spcPct val="120000"/>
              </a:lnSpc>
              <a:spcBef>
                <a:spcPts val="0"/>
              </a:spcBef>
              <a:spcAft>
                <a:spcPts val="600"/>
              </a:spcAft>
              <a:defRPr>
                <a:solidFill>
                  <a:srgbClr val="343163"/>
                </a:solidFill>
              </a:defRPr>
            </a:pPr>
            <a:r>
              <a:rPr lang="en-US" dirty="0" smtClean="0"/>
              <a:t>We Started to Develop and Discuss the Open Access/Science Policies</a:t>
            </a:r>
          </a:p>
          <a:p>
            <a:pPr lvl="1">
              <a:lnSpc>
                <a:spcPct val="120000"/>
              </a:lnSpc>
              <a:spcBef>
                <a:spcPts val="0"/>
              </a:spcBef>
              <a:spcAft>
                <a:spcPts val="600"/>
              </a:spcAft>
              <a:defRPr>
                <a:solidFill>
                  <a:srgbClr val="343163"/>
                </a:solidFill>
              </a:defRPr>
            </a:pPr>
            <a:r>
              <a:rPr lang="en-US" dirty="0" smtClean="0"/>
              <a:t>This initiative involve the Ministry of Science and Technology and Higher Education, Higher Education Institutions, AMOBAP (Mozambican Association of Academics and Research Libraries), </a:t>
            </a:r>
            <a:r>
              <a:rPr lang="en-US" dirty="0" err="1" smtClean="0"/>
              <a:t>MoRENet</a:t>
            </a:r>
            <a:r>
              <a:rPr lang="en-US" dirty="0" smtClean="0"/>
              <a:t> and partners.</a:t>
            </a:r>
          </a:p>
          <a:p>
            <a:pPr>
              <a:lnSpc>
                <a:spcPct val="120000"/>
              </a:lnSpc>
              <a:spcBef>
                <a:spcPts val="0"/>
              </a:spcBef>
              <a:spcAft>
                <a:spcPts val="600"/>
              </a:spcAft>
              <a:defRPr>
                <a:solidFill>
                  <a:srgbClr val="343163"/>
                </a:solidFill>
              </a:defRPr>
            </a:pPr>
            <a:r>
              <a:rPr lang="en-US" dirty="0" smtClean="0">
                <a:solidFill>
                  <a:srgbClr val="002060"/>
                </a:solidFill>
              </a:rPr>
              <a:t> </a:t>
            </a:r>
            <a:r>
              <a:rPr lang="en-US" b="1" dirty="0" smtClean="0">
                <a:solidFill>
                  <a:srgbClr val="002060"/>
                </a:solidFill>
              </a:rPr>
              <a:t>Institutional level:</a:t>
            </a:r>
          </a:p>
          <a:p>
            <a:pPr lvl="1">
              <a:lnSpc>
                <a:spcPct val="120000"/>
              </a:lnSpc>
              <a:spcBef>
                <a:spcPts val="0"/>
              </a:spcBef>
              <a:spcAft>
                <a:spcPts val="600"/>
              </a:spcAft>
              <a:defRPr>
                <a:solidFill>
                  <a:srgbClr val="343163"/>
                </a:solidFill>
              </a:defRPr>
            </a:pPr>
            <a:r>
              <a:rPr lang="en-US" dirty="0" smtClean="0"/>
              <a:t>Since we start to re-think the REPOSITÓRIO SABER initiative</a:t>
            </a:r>
          </a:p>
          <a:p>
            <a:pPr lvl="2">
              <a:lnSpc>
                <a:spcPct val="120000"/>
              </a:lnSpc>
              <a:spcBef>
                <a:spcPts val="0"/>
              </a:spcBef>
              <a:spcAft>
                <a:spcPts val="600"/>
              </a:spcAft>
              <a:defRPr>
                <a:solidFill>
                  <a:srgbClr val="343163"/>
                </a:solidFill>
              </a:defRPr>
            </a:pPr>
            <a:r>
              <a:rPr lang="en-US" dirty="0" smtClean="0"/>
              <a:t>Institutions were encouraged to have their own policies linked with the national initiative</a:t>
            </a:r>
          </a:p>
          <a:p>
            <a:pPr lvl="2">
              <a:lnSpc>
                <a:spcPct val="120000"/>
              </a:lnSpc>
              <a:spcBef>
                <a:spcPts val="0"/>
              </a:spcBef>
              <a:spcAft>
                <a:spcPts val="600"/>
              </a:spcAft>
              <a:defRPr>
                <a:solidFill>
                  <a:srgbClr val="343163"/>
                </a:solidFill>
              </a:defRPr>
            </a:pPr>
            <a:r>
              <a:rPr lang="en-US" dirty="0" smtClean="0"/>
              <a:t>At Eduardo </a:t>
            </a:r>
            <a:r>
              <a:rPr lang="en-US" dirty="0" err="1" smtClean="0"/>
              <a:t>Mondlane</a:t>
            </a:r>
            <a:r>
              <a:rPr lang="en-US" dirty="0" smtClean="0"/>
              <a:t> University we started to develop and discuss open access policies in 2016 and we hope will be approved this year (2020)</a:t>
            </a:r>
          </a:p>
        </p:txBody>
      </p:sp>
      <p:sp>
        <p:nvSpPr>
          <p:cNvPr id="2" name="TextBox 1"/>
          <p:cNvSpPr txBox="1"/>
          <p:nvPr/>
        </p:nvSpPr>
        <p:spPr>
          <a:xfrm>
            <a:off x="444501" y="164592"/>
            <a:ext cx="9394444"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sz="2800" dirty="0"/>
              <a:t>Open Access, Research Data Management, Open Science </a:t>
            </a:r>
            <a:r>
              <a:rPr lang="en-US" sz="2800" b="1" dirty="0"/>
              <a:t>policies</a:t>
            </a:r>
            <a:r>
              <a:rPr lang="en-US" sz="2800" dirty="0"/>
              <a:t> – Developments in </a:t>
            </a:r>
            <a:r>
              <a:rPr lang="en-US" sz="2800" dirty="0" smtClean="0"/>
              <a:t>2019-2020</a:t>
            </a:r>
            <a:endParaRPr lang="en-US" sz="2800" dirty="0"/>
          </a:p>
        </p:txBody>
      </p:sp>
    </p:spTree>
    <p:extLst>
      <p:ext uri="{BB962C8B-B14F-4D97-AF65-F5344CB8AC3E}">
        <p14:creationId xmlns:p14="http://schemas.microsoft.com/office/powerpoint/2010/main" val="923323886"/>
      </p:ext>
    </p:extLst>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rId3"/>
              </a:defRPr>
            </a:lvl1pPr>
          </a:lstStyle>
          <a:p>
            <a:pPr>
              <a:defRPr u="none">
                <a:solidFill>
                  <a:srgbClr val="002060"/>
                </a:solidFill>
                <a:uFillTx/>
              </a:defRPr>
            </a:pPr>
            <a: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51</a:t>
            </a:fld>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fontScale="92500" lnSpcReduction="10000"/>
          </a:bodyPr>
          <a:lstStyle/>
          <a:p>
            <a:pPr>
              <a:defRPr>
                <a:solidFill>
                  <a:srgbClr val="343163"/>
                </a:solidFill>
              </a:defRPr>
            </a:pPr>
            <a:r>
              <a:rPr lang="pt-PT" dirty="0" smtClean="0"/>
              <a:t>In OpenDoar are registered 2 repositories using Dspace</a:t>
            </a:r>
          </a:p>
          <a:p>
            <a:pPr lvl="1">
              <a:defRPr>
                <a:solidFill>
                  <a:srgbClr val="343163"/>
                </a:solidFill>
              </a:defRPr>
            </a:pPr>
            <a:r>
              <a:rPr lang="pt-PT" dirty="0" smtClean="0"/>
              <a:t>Institutional Repository - Eduardo Mondlane University </a:t>
            </a:r>
            <a:endParaRPr lang="pt-PT" dirty="0"/>
          </a:p>
          <a:p>
            <a:pPr lvl="1">
              <a:defRPr>
                <a:solidFill>
                  <a:srgbClr val="343163"/>
                </a:solidFill>
              </a:defRPr>
            </a:pPr>
            <a:r>
              <a:rPr lang="pt-PT" dirty="0" smtClean="0"/>
              <a:t>SABER – National Repository (Aggregator)</a:t>
            </a:r>
            <a:endParaRPr lang="pt-PT" dirty="0"/>
          </a:p>
          <a:p>
            <a:pPr>
              <a:defRPr>
                <a:solidFill>
                  <a:srgbClr val="343163"/>
                </a:solidFill>
              </a:defRPr>
            </a:pPr>
            <a:r>
              <a:rPr lang="pt-PT" dirty="0" smtClean="0"/>
              <a:t>In Mozambique we have other repositories that are not registered in OpenDoar</a:t>
            </a:r>
          </a:p>
          <a:p>
            <a:pPr>
              <a:defRPr>
                <a:solidFill>
                  <a:srgbClr val="343163"/>
                </a:solidFill>
              </a:defRPr>
            </a:pPr>
            <a:r>
              <a:rPr lang="pt-PT" dirty="0" smtClean="0"/>
              <a:t>All Institution are encoureged to have their own repository</a:t>
            </a:r>
          </a:p>
          <a:p>
            <a:pPr>
              <a:defRPr>
                <a:solidFill>
                  <a:srgbClr val="343163"/>
                </a:solidFill>
              </a:defRPr>
            </a:pPr>
            <a:r>
              <a:rPr lang="pt-PT" dirty="0" smtClean="0"/>
              <a:t>Those Institution that do not have capacity to have one </a:t>
            </a:r>
            <a:r>
              <a:rPr lang="pt-PT" dirty="0"/>
              <a:t>are encouraged  </a:t>
            </a:r>
            <a:r>
              <a:rPr lang="pt-PT" dirty="0" smtClean="0"/>
              <a:t>to be member of the SABER Repository. In the SABER INITIATAIVE:</a:t>
            </a:r>
          </a:p>
          <a:p>
            <a:pPr lvl="1">
              <a:defRPr>
                <a:solidFill>
                  <a:srgbClr val="343163"/>
                </a:solidFill>
              </a:defRPr>
            </a:pPr>
            <a:r>
              <a:rPr lang="pt-PT" dirty="0" smtClean="0"/>
              <a:t> we have created a Common Repository</a:t>
            </a:r>
          </a:p>
          <a:p>
            <a:pPr lvl="1">
              <a:defRPr>
                <a:solidFill>
                  <a:srgbClr val="343163"/>
                </a:solidFill>
              </a:defRPr>
            </a:pPr>
            <a:r>
              <a:rPr lang="pt-PT" dirty="0" smtClean="0"/>
              <a:t>The National Repository including the Common Repository are being developed by MoRENet, AMOBAP and UEM.</a:t>
            </a:r>
          </a:p>
          <a:p>
            <a:pPr lvl="1">
              <a:defRPr>
                <a:solidFill>
                  <a:srgbClr val="343163"/>
                </a:solidFill>
              </a:defRPr>
            </a:pPr>
            <a:r>
              <a:rPr lang="pt-PT" dirty="0" smtClean="0"/>
              <a:t>The expectation was to lunch this services in the 2020 MoRENet Conference </a:t>
            </a:r>
          </a:p>
          <a:p>
            <a:pPr marL="0" indent="0">
              <a:buNone/>
              <a:defRPr>
                <a:solidFill>
                  <a:srgbClr val="343163"/>
                </a:solidFill>
              </a:defRPr>
            </a:pPr>
            <a:endParaRPr lang="pt-PT" dirty="0" smtClean="0"/>
          </a:p>
          <a:p>
            <a:pPr>
              <a:defRPr>
                <a:solidFill>
                  <a:srgbClr val="343163"/>
                </a:solidFill>
              </a:defRPr>
            </a:pPr>
            <a:endParaRPr lang="pt-PT" dirty="0" smtClean="0"/>
          </a:p>
          <a:p>
            <a:pPr>
              <a:defRPr>
                <a:solidFill>
                  <a:srgbClr val="343163"/>
                </a:solidFill>
              </a:defRPr>
            </a:pPr>
            <a:endParaRPr lang="pt-PT" dirty="0" smtClean="0"/>
          </a:p>
        </p:txBody>
      </p:sp>
      <p:sp>
        <p:nvSpPr>
          <p:cNvPr id="5" name="TextBox 4"/>
          <p:cNvSpPr txBox="1"/>
          <p:nvPr/>
        </p:nvSpPr>
        <p:spPr>
          <a:xfrm>
            <a:off x="444501" y="274320"/>
            <a:ext cx="9394444"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sz="2800" b="1" dirty="0"/>
              <a:t>Repositories </a:t>
            </a:r>
            <a:r>
              <a:rPr lang="en-US" sz="2800" dirty="0" smtClean="0"/>
              <a:t>– </a:t>
            </a:r>
            <a:r>
              <a:rPr lang="en-US" sz="2800" dirty="0"/>
              <a:t>Developments in </a:t>
            </a:r>
            <a:r>
              <a:rPr lang="en-US" sz="2800" dirty="0" smtClean="0"/>
              <a:t>2019-2020</a:t>
            </a:r>
            <a:endParaRPr lang="en-US" sz="2800" dirty="0"/>
          </a:p>
        </p:txBody>
      </p:sp>
    </p:spTree>
    <p:extLst>
      <p:ext uri="{BB962C8B-B14F-4D97-AF65-F5344CB8AC3E}">
        <p14:creationId xmlns:p14="http://schemas.microsoft.com/office/powerpoint/2010/main" val="849324472"/>
      </p:ext>
    </p:extLst>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rId3"/>
              </a:defRPr>
            </a:lvl1pPr>
          </a:lstStyle>
          <a:p>
            <a:pPr>
              <a:defRPr u="none">
                <a:solidFill>
                  <a:srgbClr val="002060"/>
                </a:solidFill>
                <a:uFillTx/>
              </a:defRPr>
            </a:pPr>
            <a: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52</a:t>
            </a:fld>
            <a:endParaRPr/>
          </a:p>
        </p:txBody>
      </p:sp>
      <p:sp>
        <p:nvSpPr>
          <p:cNvPr id="128" name="Content Placeholder 6"/>
          <p:cNvSpPr txBox="1">
            <a:spLocks noGrp="1"/>
          </p:cNvSpPr>
          <p:nvPr>
            <p:ph type="body" idx="4294967295"/>
          </p:nvPr>
        </p:nvSpPr>
        <p:spPr>
          <a:xfrm>
            <a:off x="282513" y="1387581"/>
            <a:ext cx="3641808" cy="3969028"/>
          </a:xfrm>
          <a:prstGeom prst="rect">
            <a:avLst/>
          </a:prstGeom>
          <a:solidFill>
            <a:schemeClr val="tx1"/>
          </a:solidFill>
        </p:spPr>
        <p:txBody>
          <a:bodyPr>
            <a:noAutofit/>
          </a:bodyPr>
          <a:lstStyle/>
          <a:p>
            <a:pPr marL="457200" indent="-457200">
              <a:lnSpc>
                <a:spcPct val="120000"/>
              </a:lnSpc>
              <a:spcBef>
                <a:spcPts val="0"/>
              </a:spcBef>
              <a:spcAft>
                <a:spcPts val="600"/>
              </a:spcAft>
              <a:buFont typeface="+mj-lt"/>
              <a:buAutoNum type="arabicPeriod"/>
              <a:defRPr>
                <a:solidFill>
                  <a:srgbClr val="343163"/>
                </a:solidFill>
              </a:defRPr>
            </a:pPr>
            <a:r>
              <a:rPr lang="en-GB" sz="2000" dirty="0" smtClean="0">
                <a:solidFill>
                  <a:schemeClr val="bg1"/>
                </a:solidFill>
              </a:rPr>
              <a:t>We </a:t>
            </a:r>
            <a:r>
              <a:rPr lang="en-GB" sz="2000" dirty="0">
                <a:solidFill>
                  <a:schemeClr val="bg1"/>
                </a:solidFill>
              </a:rPr>
              <a:t>follow the </a:t>
            </a:r>
            <a:r>
              <a:rPr lang="en-GB" sz="2000" dirty="0" err="1" smtClean="0">
                <a:solidFill>
                  <a:schemeClr val="bg1"/>
                </a:solidFill>
              </a:rPr>
              <a:t>luso-brazilian</a:t>
            </a:r>
            <a:r>
              <a:rPr lang="en-GB" sz="2000" dirty="0" smtClean="0">
                <a:solidFill>
                  <a:schemeClr val="bg1"/>
                </a:solidFill>
              </a:rPr>
              <a:t> </a:t>
            </a:r>
            <a:r>
              <a:rPr lang="en-GB" sz="2000" dirty="0">
                <a:solidFill>
                  <a:schemeClr val="bg1"/>
                </a:solidFill>
              </a:rPr>
              <a:t>open access </a:t>
            </a:r>
            <a:r>
              <a:rPr lang="en-GB" sz="2000" dirty="0" smtClean="0">
                <a:solidFill>
                  <a:schemeClr val="bg1"/>
                </a:solidFill>
              </a:rPr>
              <a:t>conference since 2012</a:t>
            </a:r>
          </a:p>
          <a:p>
            <a:pPr marL="457200" indent="-457200">
              <a:lnSpc>
                <a:spcPct val="120000"/>
              </a:lnSpc>
              <a:spcBef>
                <a:spcPts val="0"/>
              </a:spcBef>
              <a:spcAft>
                <a:spcPts val="600"/>
              </a:spcAft>
              <a:buFont typeface="+mj-lt"/>
              <a:buAutoNum type="arabicPeriod"/>
              <a:defRPr>
                <a:solidFill>
                  <a:srgbClr val="343163"/>
                </a:solidFill>
              </a:defRPr>
            </a:pPr>
            <a:r>
              <a:rPr lang="pt-PT" sz="2000" dirty="0" smtClean="0">
                <a:solidFill>
                  <a:schemeClr val="bg1"/>
                </a:solidFill>
              </a:rPr>
              <a:t>We organize open </a:t>
            </a:r>
            <a:r>
              <a:rPr lang="pt-PT" sz="2000" dirty="0">
                <a:solidFill>
                  <a:schemeClr val="bg1"/>
                </a:solidFill>
              </a:rPr>
              <a:t>access/science</a:t>
            </a:r>
            <a:r>
              <a:rPr lang="pt-PT" sz="2000" dirty="0" smtClean="0">
                <a:solidFill>
                  <a:schemeClr val="bg1"/>
                </a:solidFill>
              </a:rPr>
              <a:t> seminary</a:t>
            </a:r>
          </a:p>
          <a:p>
            <a:pPr marL="457200" indent="-457200">
              <a:lnSpc>
                <a:spcPct val="120000"/>
              </a:lnSpc>
              <a:spcBef>
                <a:spcPts val="0"/>
              </a:spcBef>
              <a:spcAft>
                <a:spcPts val="600"/>
              </a:spcAft>
              <a:buFont typeface="+mj-lt"/>
              <a:buAutoNum type="arabicPeriod"/>
              <a:defRPr>
                <a:solidFill>
                  <a:srgbClr val="343163"/>
                </a:solidFill>
              </a:defRPr>
            </a:pPr>
            <a:r>
              <a:rPr lang="pt-PT" sz="2000" dirty="0" smtClean="0">
                <a:solidFill>
                  <a:schemeClr val="bg1"/>
                </a:solidFill>
              </a:rPr>
              <a:t>We have panel of open access/sciene in the Annual MoRENet Conference</a:t>
            </a:r>
          </a:p>
          <a:p>
            <a:pPr marL="457200" indent="-457200">
              <a:lnSpc>
                <a:spcPct val="120000"/>
              </a:lnSpc>
              <a:spcBef>
                <a:spcPts val="0"/>
              </a:spcBef>
              <a:spcAft>
                <a:spcPts val="600"/>
              </a:spcAft>
              <a:buFont typeface="+mj-lt"/>
              <a:buAutoNum type="arabicPeriod"/>
              <a:defRPr>
                <a:solidFill>
                  <a:srgbClr val="343163"/>
                </a:solidFill>
              </a:defRPr>
            </a:pPr>
            <a:r>
              <a:rPr lang="pt-PT" sz="2000" dirty="0" smtClean="0">
                <a:solidFill>
                  <a:schemeClr val="bg1"/>
                </a:solidFill>
              </a:rPr>
              <a:t>Will host Luso-Brazilian Open Science Conference in 2022</a:t>
            </a:r>
            <a:endParaRPr lang="en-US" sz="2000" dirty="0" smtClean="0">
              <a:solidFill>
                <a:schemeClr val="bg1"/>
              </a:solidFill>
            </a:endParaRPr>
          </a:p>
        </p:txBody>
      </p:sp>
      <p:sp>
        <p:nvSpPr>
          <p:cNvPr id="5" name="TextBox 4"/>
          <p:cNvSpPr txBox="1"/>
          <p:nvPr/>
        </p:nvSpPr>
        <p:spPr>
          <a:xfrm>
            <a:off x="444501" y="164592"/>
            <a:ext cx="9394444"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sz="2800" dirty="0" smtClean="0"/>
              <a:t>Approaches to Open </a:t>
            </a:r>
            <a:r>
              <a:rPr lang="en-US" sz="2800" dirty="0"/>
              <a:t>Access, Research Data Management, Open Science </a:t>
            </a:r>
            <a:r>
              <a:rPr lang="en-US" sz="2800" b="1" dirty="0"/>
              <a:t>policies</a:t>
            </a:r>
            <a:r>
              <a:rPr lang="en-US" sz="2800" dirty="0"/>
              <a:t> – Developments in </a:t>
            </a:r>
            <a:r>
              <a:rPr lang="en-US" sz="2800" dirty="0" smtClean="0"/>
              <a:t>2019-2020</a:t>
            </a:r>
            <a:endParaRPr lang="en-US" sz="2800" dirty="0"/>
          </a:p>
        </p:txBody>
      </p:sp>
      <p:sp>
        <p:nvSpPr>
          <p:cNvPr id="6" name="Rounded Rectangle 5"/>
          <p:cNvSpPr/>
          <p:nvPr/>
        </p:nvSpPr>
        <p:spPr>
          <a:xfrm>
            <a:off x="4063430" y="2921495"/>
            <a:ext cx="4888546" cy="227747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2783" y="3044372"/>
            <a:ext cx="4573508" cy="90763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90472" y="5356609"/>
            <a:ext cx="3060014" cy="892762"/>
          </a:xfrm>
          <a:prstGeom prst="rect">
            <a:avLst/>
          </a:prstGeom>
        </p:spPr>
      </p:pic>
      <p:sp>
        <p:nvSpPr>
          <p:cNvPr id="9" name="TextBox 8"/>
          <p:cNvSpPr txBox="1"/>
          <p:nvPr/>
        </p:nvSpPr>
        <p:spPr>
          <a:xfrm>
            <a:off x="4228120" y="4033132"/>
            <a:ext cx="4562784" cy="1015663"/>
          </a:xfrm>
          <a:prstGeom prst="rect">
            <a:avLst/>
          </a:prstGeom>
          <a:noFill/>
          <a:ln w="28575">
            <a:solidFill>
              <a:srgbClr val="00B0F0"/>
            </a:solidFill>
          </a:ln>
        </p:spPr>
        <p:txBody>
          <a:bodyPr wrap="square" rtlCol="0">
            <a:spAutoFit/>
          </a:bodyPr>
          <a:lstStyle/>
          <a:p>
            <a:r>
              <a:rPr lang="en-GB" sz="2000" dirty="0" smtClean="0"/>
              <a:t>2016 – 1º </a:t>
            </a:r>
            <a:r>
              <a:rPr lang="en-GB" sz="2000" dirty="0" smtClean="0">
                <a:solidFill>
                  <a:srgbClr val="FF0000"/>
                </a:solidFill>
              </a:rPr>
              <a:t>Open Access - UEM</a:t>
            </a:r>
          </a:p>
          <a:p>
            <a:pPr marL="2687638" indent="-2687638"/>
            <a:r>
              <a:rPr lang="en-GB" sz="2000" dirty="0" smtClean="0"/>
              <a:t>2019 – 2º </a:t>
            </a:r>
            <a:r>
              <a:rPr lang="en-GB" sz="2000" dirty="0" smtClean="0">
                <a:solidFill>
                  <a:srgbClr val="FF0000"/>
                </a:solidFill>
              </a:rPr>
              <a:t>Open Science – </a:t>
            </a:r>
            <a:r>
              <a:rPr lang="en-GB" sz="2000" b="1" dirty="0" smtClean="0">
                <a:solidFill>
                  <a:srgbClr val="0070C0"/>
                </a:solidFill>
              </a:rPr>
              <a:t>UEM-</a:t>
            </a:r>
            <a:r>
              <a:rPr lang="en-GB" sz="2000" b="1" dirty="0" err="1" smtClean="0">
                <a:solidFill>
                  <a:srgbClr val="0070C0"/>
                </a:solidFill>
              </a:rPr>
              <a:t>MoRENet</a:t>
            </a:r>
            <a:r>
              <a:rPr lang="en-GB" sz="2000" b="1" dirty="0" smtClean="0">
                <a:solidFill>
                  <a:srgbClr val="0070C0"/>
                </a:solidFill>
              </a:rPr>
              <a:t>-AMOBAP</a:t>
            </a:r>
            <a:endParaRPr lang="en-GB" sz="2000" b="1" dirty="0">
              <a:solidFill>
                <a:srgbClr val="0070C0"/>
              </a:solidFill>
            </a:endParaRPr>
          </a:p>
        </p:txBody>
      </p:sp>
      <p:sp>
        <p:nvSpPr>
          <p:cNvPr id="10" name="TextBox 9"/>
          <p:cNvSpPr txBox="1"/>
          <p:nvPr/>
        </p:nvSpPr>
        <p:spPr>
          <a:xfrm>
            <a:off x="9038907" y="1759148"/>
            <a:ext cx="3022029" cy="4074723"/>
          </a:xfrm>
          <a:prstGeom prst="rect">
            <a:avLst/>
          </a:prstGeom>
          <a:noFill/>
          <a:ln w="28575">
            <a:solidFill>
              <a:srgbClr val="00B0F0"/>
            </a:solidFill>
          </a:ln>
        </p:spPr>
        <p:txBody>
          <a:bodyPr wrap="square" rtlCol="0">
            <a:spAutoFit/>
          </a:bodyPr>
          <a:lstStyle/>
          <a:p>
            <a:r>
              <a:rPr lang="en-GB" sz="2300" dirty="0" smtClean="0"/>
              <a:t>2012 – 3ª</a:t>
            </a:r>
          </a:p>
          <a:p>
            <a:r>
              <a:rPr lang="en-GB" sz="2300" dirty="0" smtClean="0"/>
              <a:t>2013 – 4ª</a:t>
            </a:r>
          </a:p>
          <a:p>
            <a:r>
              <a:rPr lang="en-GB" sz="2300" dirty="0" smtClean="0"/>
              <a:t>2014 – 5ª</a:t>
            </a:r>
          </a:p>
          <a:p>
            <a:r>
              <a:rPr lang="en-GB" sz="2300" dirty="0" smtClean="0"/>
              <a:t>2015 – 6ª</a:t>
            </a:r>
          </a:p>
          <a:p>
            <a:r>
              <a:rPr lang="en-GB" sz="2300" dirty="0" smtClean="0"/>
              <a:t>2016 – 7ª</a:t>
            </a:r>
          </a:p>
          <a:p>
            <a:r>
              <a:rPr lang="en-GB" sz="2300" dirty="0" smtClean="0"/>
              <a:t>2017 – 8ª</a:t>
            </a:r>
          </a:p>
          <a:p>
            <a:r>
              <a:rPr lang="en-GB" sz="2300" dirty="0" smtClean="0"/>
              <a:t>2018 – 9ª</a:t>
            </a:r>
          </a:p>
          <a:p>
            <a:r>
              <a:rPr lang="en-GB" sz="2300" dirty="0"/>
              <a:t>2019 – 10ª - </a:t>
            </a:r>
            <a:r>
              <a:rPr lang="en-GB" sz="2300" b="1" dirty="0">
                <a:solidFill>
                  <a:srgbClr val="00B0F0"/>
                </a:solidFill>
              </a:rPr>
              <a:t>CO-MO</a:t>
            </a:r>
          </a:p>
          <a:p>
            <a:r>
              <a:rPr lang="en-GB" sz="2300" dirty="0"/>
              <a:t>2020 – 12ª - </a:t>
            </a:r>
            <a:r>
              <a:rPr lang="en-GB" sz="2300" b="1" dirty="0">
                <a:solidFill>
                  <a:srgbClr val="00B0F0"/>
                </a:solidFill>
              </a:rPr>
              <a:t>CO-MO</a:t>
            </a:r>
          </a:p>
          <a:p>
            <a:r>
              <a:rPr lang="pt-PT" sz="2300" dirty="0">
                <a:solidFill>
                  <a:srgbClr val="FF0000"/>
                </a:solidFill>
              </a:rPr>
              <a:t>2021 – 13ª - COLocal</a:t>
            </a:r>
            <a:r>
              <a:rPr lang="pt-PT" sz="2300" dirty="0" smtClean="0">
                <a:solidFill>
                  <a:srgbClr val="FF0000"/>
                </a:solidFill>
              </a:rPr>
              <a:t>?</a:t>
            </a:r>
          </a:p>
          <a:p>
            <a:r>
              <a:rPr lang="pt-PT" sz="2300" b="1" dirty="0">
                <a:solidFill>
                  <a:srgbClr val="00B050"/>
                </a:solidFill>
              </a:rPr>
              <a:t>2022 – 14ª - postponed</a:t>
            </a:r>
            <a:endParaRPr lang="en-GB" sz="2300" b="1" dirty="0">
              <a:solidFill>
                <a:srgbClr val="00B050"/>
              </a:solidFill>
            </a:endParaRPr>
          </a:p>
        </p:txBody>
      </p:sp>
      <p:sp>
        <p:nvSpPr>
          <p:cNvPr id="11" name="TextBox 10"/>
          <p:cNvSpPr txBox="1"/>
          <p:nvPr/>
        </p:nvSpPr>
        <p:spPr>
          <a:xfrm>
            <a:off x="4672240" y="5402953"/>
            <a:ext cx="4051135" cy="830997"/>
          </a:xfrm>
          <a:prstGeom prst="rect">
            <a:avLst/>
          </a:prstGeom>
          <a:noFill/>
          <a:ln w="28575">
            <a:solidFill>
              <a:srgbClr val="00B0F0"/>
            </a:solidFill>
          </a:ln>
        </p:spPr>
        <p:txBody>
          <a:bodyPr wrap="square" rtlCol="0">
            <a:spAutoFit/>
          </a:bodyPr>
          <a:lstStyle/>
          <a:p>
            <a:r>
              <a:rPr lang="en-GB" sz="2300" dirty="0" smtClean="0"/>
              <a:t>2018 – 1ª </a:t>
            </a:r>
            <a:r>
              <a:rPr lang="en-GB" sz="2300" dirty="0" smtClean="0">
                <a:solidFill>
                  <a:srgbClr val="00B050"/>
                </a:solidFill>
              </a:rPr>
              <a:t>Panel of Repositories</a:t>
            </a:r>
          </a:p>
          <a:p>
            <a:r>
              <a:rPr lang="en-GB" sz="2300" dirty="0" smtClean="0"/>
              <a:t>2019 – 2ª </a:t>
            </a:r>
            <a:r>
              <a:rPr lang="en-GB" sz="2300" dirty="0" smtClean="0">
                <a:solidFill>
                  <a:srgbClr val="00B050"/>
                </a:solidFill>
              </a:rPr>
              <a:t>Panel of OC</a:t>
            </a:r>
            <a:endParaRPr lang="en-GB" sz="2300" dirty="0">
              <a:solidFill>
                <a:srgbClr val="00B050"/>
              </a:solidFill>
            </a:endParaRPr>
          </a:p>
        </p:txBody>
      </p:sp>
      <p:sp>
        <p:nvSpPr>
          <p:cNvPr id="12" name="TextBox 11"/>
          <p:cNvSpPr txBox="1"/>
          <p:nvPr/>
        </p:nvSpPr>
        <p:spPr>
          <a:xfrm>
            <a:off x="9107880" y="1387580"/>
            <a:ext cx="2743356" cy="421628"/>
          </a:xfrm>
          <a:prstGeom prst="rect">
            <a:avLst/>
          </a:prstGeom>
          <a:noFill/>
        </p:spPr>
        <p:txBody>
          <a:bodyPr wrap="none" rtlCol="0">
            <a:spAutoFit/>
          </a:bodyPr>
          <a:lstStyle/>
          <a:p>
            <a:r>
              <a:rPr lang="en-GB" sz="2400" b="1" dirty="0" smtClean="0">
                <a:solidFill>
                  <a:srgbClr val="00B050"/>
                </a:solidFill>
              </a:rPr>
              <a:t>UEM-DSD/UERCUEM</a:t>
            </a:r>
            <a:endParaRPr lang="en-GB" sz="2400" b="1" dirty="0">
              <a:solidFill>
                <a:srgbClr val="00B050"/>
              </a:solidFill>
            </a:endParaRP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86567" y="1733356"/>
            <a:ext cx="4470440" cy="887179"/>
          </a:xfrm>
          <a:prstGeom prst="rect">
            <a:avLst/>
          </a:prstGeom>
        </p:spPr>
      </p:pic>
      <p:sp>
        <p:nvSpPr>
          <p:cNvPr id="14" name="Content Placeholder 6"/>
          <p:cNvSpPr txBox="1">
            <a:spLocks/>
          </p:cNvSpPr>
          <p:nvPr/>
        </p:nvSpPr>
        <p:spPr>
          <a:xfrm>
            <a:off x="4386567" y="1355103"/>
            <a:ext cx="3641808" cy="3969028"/>
          </a:xfrm>
          <a:prstGeom prst="rect">
            <a:avLst/>
          </a:prstGeom>
          <a:solidFill>
            <a:schemeClr val="tx1"/>
          </a:solidFill>
          <a:ln w="12700">
            <a:miter lim="400000"/>
          </a:ln>
          <a:extLst>
            <a:ext uri="{C572A759-6A51-4108-AA02-DFA0A04FC94B}">
              <ma14:wrappingTextBoxFlag xmlns:ma14="http://schemas.microsoft.com/office/mac/drawingml/2011/main" xmlns="" val="1"/>
            </a:ext>
          </a:extLst>
        </p:spPr>
        <p:txBody>
          <a:bodyPr lIns="45719" rIns="45719">
            <a:noAutofit/>
          </a:bodyPr>
          <a:lstStyle>
            <a:lvl1pPr marL="228600" marR="0" indent="-228600"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1pPr>
            <a:lvl2pPr marL="685800" marR="0" indent="-228600"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2pPr>
            <a:lvl3pPr marL="1188719" marR="0" indent="-274319"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3pPr>
            <a:lvl4pPr marL="1676400" marR="0" indent="-304800"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4pPr>
            <a:lvl5pPr marL="2133600" marR="0" indent="-304800" algn="l" defTabSz="914400" rtl="0" latinLnBrk="0">
              <a:lnSpc>
                <a:spcPct val="90000"/>
              </a:lnSpc>
              <a:spcBef>
                <a:spcPts val="1000"/>
              </a:spcBef>
              <a:spcAft>
                <a:spcPts val="0"/>
              </a:spcAft>
              <a:buClr>
                <a:schemeClr val="accent2"/>
              </a:buClr>
              <a:buSzPct val="120000"/>
              <a:buFont typeface="Arial"/>
              <a:buChar char="•"/>
              <a:tabLst/>
              <a:defRPr sz="2400" b="0" i="0" u="none" strike="noStrike" cap="none" spc="0" baseline="0">
                <a:solidFill>
                  <a:srgbClr val="323262"/>
                </a:solidFill>
                <a:uFillTx/>
                <a:latin typeface="+mn-lt"/>
                <a:ea typeface="+mn-ea"/>
                <a:cs typeface="+mn-cs"/>
                <a:sym typeface="Calibri"/>
              </a:defRPr>
            </a:lvl5pPr>
            <a:lvl6pPr marL="2590800" marR="0" indent="-304800" algn="l" defTabSz="914400" rtl="0" latinLnBrk="0">
              <a:lnSpc>
                <a:spcPct val="90000"/>
              </a:lnSpc>
              <a:spcBef>
                <a:spcPts val="1000"/>
              </a:spcBef>
              <a:spcAft>
                <a:spcPts val="0"/>
              </a:spcAft>
              <a:buClr>
                <a:schemeClr val="accent2"/>
              </a:buClr>
              <a:buSzPct val="100000"/>
              <a:buFont typeface="Arial"/>
              <a:buChar char="•"/>
              <a:tabLst/>
              <a:defRPr sz="2400" b="0" i="0" u="none" strike="noStrike" cap="none" spc="0" baseline="0">
                <a:solidFill>
                  <a:srgbClr val="323262"/>
                </a:solidFill>
                <a:uFillTx/>
                <a:latin typeface="+mn-lt"/>
                <a:ea typeface="+mn-ea"/>
                <a:cs typeface="+mn-cs"/>
                <a:sym typeface="Calibri"/>
              </a:defRPr>
            </a:lvl6pPr>
            <a:lvl7pPr marL="3048000" marR="0" indent="-304800" algn="l" defTabSz="914400" rtl="0" latinLnBrk="0">
              <a:lnSpc>
                <a:spcPct val="90000"/>
              </a:lnSpc>
              <a:spcBef>
                <a:spcPts val="1000"/>
              </a:spcBef>
              <a:spcAft>
                <a:spcPts val="0"/>
              </a:spcAft>
              <a:buClr>
                <a:schemeClr val="accent2"/>
              </a:buClr>
              <a:buSzPct val="100000"/>
              <a:buFont typeface="Arial"/>
              <a:buChar char="•"/>
              <a:tabLst/>
              <a:defRPr sz="2400" b="0" i="0" u="none" strike="noStrike" cap="none" spc="0" baseline="0">
                <a:solidFill>
                  <a:srgbClr val="323262"/>
                </a:solidFill>
                <a:uFillTx/>
                <a:latin typeface="+mn-lt"/>
                <a:ea typeface="+mn-ea"/>
                <a:cs typeface="+mn-cs"/>
                <a:sym typeface="Calibri"/>
              </a:defRPr>
            </a:lvl7pPr>
            <a:lvl8pPr marL="3505200" marR="0" indent="-304800" algn="l" defTabSz="914400" rtl="0" latinLnBrk="0">
              <a:lnSpc>
                <a:spcPct val="90000"/>
              </a:lnSpc>
              <a:spcBef>
                <a:spcPts val="1000"/>
              </a:spcBef>
              <a:spcAft>
                <a:spcPts val="0"/>
              </a:spcAft>
              <a:buClr>
                <a:schemeClr val="accent2"/>
              </a:buClr>
              <a:buSzPct val="100000"/>
              <a:buFont typeface="Arial"/>
              <a:buChar char="•"/>
              <a:tabLst/>
              <a:defRPr sz="2400" b="0" i="0" u="none" strike="noStrike" cap="none" spc="0" baseline="0">
                <a:solidFill>
                  <a:srgbClr val="323262"/>
                </a:solidFill>
                <a:uFillTx/>
                <a:latin typeface="+mn-lt"/>
                <a:ea typeface="+mn-ea"/>
                <a:cs typeface="+mn-cs"/>
                <a:sym typeface="Calibri"/>
              </a:defRPr>
            </a:lvl8pPr>
            <a:lvl9pPr marL="3962400" marR="0" indent="-304800" algn="l" defTabSz="914400" rtl="0" latinLnBrk="0">
              <a:lnSpc>
                <a:spcPct val="90000"/>
              </a:lnSpc>
              <a:spcBef>
                <a:spcPts val="1000"/>
              </a:spcBef>
              <a:spcAft>
                <a:spcPts val="0"/>
              </a:spcAft>
              <a:buClr>
                <a:schemeClr val="accent2"/>
              </a:buClr>
              <a:buSzPct val="100000"/>
              <a:buFont typeface="Arial"/>
              <a:buChar char="•"/>
              <a:tabLst/>
              <a:defRPr sz="2400" b="0" i="0" u="none" strike="noStrike" cap="none" spc="0" baseline="0">
                <a:solidFill>
                  <a:srgbClr val="323262"/>
                </a:solidFill>
                <a:uFillTx/>
                <a:latin typeface="+mn-lt"/>
                <a:ea typeface="+mn-ea"/>
                <a:cs typeface="+mn-cs"/>
                <a:sym typeface="Calibri"/>
              </a:defRPr>
            </a:lvl9pPr>
          </a:lstStyle>
          <a:p>
            <a:pPr marL="0" indent="0" hangingPunct="1">
              <a:lnSpc>
                <a:spcPct val="120000"/>
              </a:lnSpc>
              <a:spcBef>
                <a:spcPts val="0"/>
              </a:spcBef>
              <a:spcAft>
                <a:spcPts val="600"/>
              </a:spcAft>
              <a:buClr>
                <a:srgbClr val="ED7D31"/>
              </a:buClr>
              <a:buFont typeface="Arial"/>
              <a:buNone/>
              <a:defRPr>
                <a:solidFill>
                  <a:srgbClr val="343163"/>
                </a:solidFill>
              </a:defRPr>
            </a:pPr>
            <a:r>
              <a:rPr lang="pt-PT" sz="2000" dirty="0" smtClean="0">
                <a:solidFill>
                  <a:srgbClr val="FFFFFF"/>
                </a:solidFill>
              </a:rPr>
              <a:t>In this events we:</a:t>
            </a:r>
          </a:p>
          <a:p>
            <a:pPr marL="457200" indent="-457200" hangingPunct="1">
              <a:lnSpc>
                <a:spcPct val="120000"/>
              </a:lnSpc>
              <a:spcBef>
                <a:spcPts val="0"/>
              </a:spcBef>
              <a:spcAft>
                <a:spcPts val="600"/>
              </a:spcAft>
              <a:buClr>
                <a:srgbClr val="ED7D31"/>
              </a:buClr>
              <a:buFont typeface="+mj-lt"/>
              <a:buAutoNum type="arabicPeriod"/>
              <a:defRPr>
                <a:solidFill>
                  <a:srgbClr val="343163"/>
                </a:solidFill>
              </a:defRPr>
            </a:pPr>
            <a:r>
              <a:rPr lang="pt-PT" sz="2000" dirty="0" smtClean="0">
                <a:solidFill>
                  <a:srgbClr val="FFFFFF"/>
                </a:solidFill>
              </a:rPr>
              <a:t>discuss policies, strategies</a:t>
            </a:r>
            <a:endParaRPr lang="en-GB" sz="2000" dirty="0" smtClean="0">
              <a:solidFill>
                <a:srgbClr val="FFFFFF"/>
              </a:solidFill>
            </a:endParaRPr>
          </a:p>
          <a:p>
            <a:pPr marL="457200" indent="-457200" hangingPunct="1">
              <a:lnSpc>
                <a:spcPct val="120000"/>
              </a:lnSpc>
              <a:spcBef>
                <a:spcPts val="0"/>
              </a:spcBef>
              <a:spcAft>
                <a:spcPts val="600"/>
              </a:spcAft>
              <a:buClr>
                <a:srgbClr val="ED7D31"/>
              </a:buClr>
              <a:buFont typeface="+mj-lt"/>
              <a:buAutoNum type="arabicPeriod"/>
              <a:defRPr>
                <a:solidFill>
                  <a:srgbClr val="343163"/>
                </a:solidFill>
              </a:defRPr>
            </a:pPr>
            <a:r>
              <a:rPr lang="pt-PT" sz="2000" dirty="0" smtClean="0">
                <a:solidFill>
                  <a:srgbClr val="FFFFFF"/>
                </a:solidFill>
              </a:rPr>
              <a:t>advocate open access, open science and open data initiatives</a:t>
            </a:r>
          </a:p>
          <a:p>
            <a:pPr marL="457200" indent="-457200" hangingPunct="1">
              <a:lnSpc>
                <a:spcPct val="120000"/>
              </a:lnSpc>
              <a:spcBef>
                <a:spcPts val="0"/>
              </a:spcBef>
              <a:spcAft>
                <a:spcPts val="600"/>
              </a:spcAft>
              <a:buClr>
                <a:srgbClr val="ED7D31"/>
              </a:buClr>
              <a:buFont typeface="+mj-lt"/>
              <a:buAutoNum type="arabicPeriod"/>
              <a:defRPr>
                <a:solidFill>
                  <a:srgbClr val="343163"/>
                </a:solidFill>
              </a:defRPr>
            </a:pPr>
            <a:r>
              <a:rPr lang="pt-PT" sz="2000" dirty="0" smtClean="0">
                <a:solidFill>
                  <a:srgbClr val="FFFFFF"/>
                </a:solidFill>
              </a:rPr>
              <a:t>discuss technologies that can be adopted and implemented in Mozambique</a:t>
            </a:r>
          </a:p>
          <a:p>
            <a:pPr marL="457200" indent="-457200" hangingPunct="1">
              <a:lnSpc>
                <a:spcPct val="120000"/>
              </a:lnSpc>
              <a:spcBef>
                <a:spcPts val="0"/>
              </a:spcBef>
              <a:spcAft>
                <a:spcPts val="600"/>
              </a:spcAft>
              <a:buClr>
                <a:srgbClr val="ED7D31"/>
              </a:buClr>
              <a:buFont typeface="+mj-lt"/>
              <a:buAutoNum type="arabicPeriod"/>
              <a:defRPr>
                <a:solidFill>
                  <a:srgbClr val="343163"/>
                </a:solidFill>
              </a:defRPr>
            </a:pPr>
            <a:r>
              <a:rPr lang="pt-PT" sz="2000" dirty="0" smtClean="0">
                <a:solidFill>
                  <a:srgbClr val="FFFFFF"/>
                </a:solidFill>
              </a:rPr>
              <a:t>share experiences with our partner from Brazil and Portugal and other countries</a:t>
            </a:r>
            <a:endParaRPr lang="en-US" sz="2000" dirty="0" smtClean="0">
              <a:solidFill>
                <a:srgbClr val="FFFFFF"/>
              </a:solidFill>
            </a:endParaRPr>
          </a:p>
        </p:txBody>
      </p:sp>
    </p:spTree>
    <p:extLst>
      <p:ext uri="{BB962C8B-B14F-4D97-AF65-F5344CB8AC3E}">
        <p14:creationId xmlns:p14="http://schemas.microsoft.com/office/powerpoint/2010/main" val="212216601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 Placeholder 4"/>
          <p:cNvSpPr txBox="1"/>
          <p:nvPr/>
        </p:nvSpPr>
        <p:spPr>
          <a:xfrm>
            <a:off x="1482812" y="1680678"/>
            <a:ext cx="8872150" cy="131112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90000"/>
              </a:lnSpc>
              <a:defRPr sz="4000">
                <a:solidFill>
                  <a:srgbClr val="FFFFFF"/>
                </a:solidFill>
              </a:defRPr>
            </a:lvl1pPr>
          </a:lstStyle>
          <a:p>
            <a:r>
              <a:rPr lang="en-GB" sz="4400" b="1" dirty="0">
                <a:latin typeface="Calibri"/>
                <a:ea typeface="Calibri"/>
                <a:cs typeface="Calibri"/>
              </a:rPr>
              <a:t>Update on LIBSENSE Activities In Nigeria</a:t>
            </a:r>
            <a:endParaRPr sz="4400" b="1" dirty="0">
              <a:latin typeface="Calibri"/>
              <a:ea typeface="Calibri"/>
              <a:cs typeface="Calibri"/>
            </a:endParaRPr>
          </a:p>
        </p:txBody>
      </p:sp>
      <p:sp>
        <p:nvSpPr>
          <p:cNvPr id="123" name="Rectangle 5"/>
          <p:cNvSpPr txBox="1"/>
          <p:nvPr/>
        </p:nvSpPr>
        <p:spPr>
          <a:xfrm>
            <a:off x="3520067" y="2938760"/>
            <a:ext cx="5031858" cy="461665"/>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400">
                <a:solidFill>
                  <a:srgbClr val="FFFFFF"/>
                </a:solidFill>
              </a:defRPr>
            </a:lvl1pPr>
          </a:lstStyle>
          <a:p>
            <a:r>
              <a:rPr lang="en-GB" dirty="0">
                <a:latin typeface="Calibri"/>
                <a:ea typeface="Calibri"/>
                <a:cs typeface="Calibri"/>
              </a:rPr>
              <a:t>Owen Iyoha, General Manager</a:t>
            </a:r>
            <a:endParaRPr dirty="0">
              <a:latin typeface="Calibri"/>
              <a:ea typeface="Calibri"/>
              <a:cs typeface="Calibri"/>
            </a:endParaRPr>
          </a:p>
        </p:txBody>
      </p:sp>
      <p:sp>
        <p:nvSpPr>
          <p:cNvPr id="124" name="Rectangle 6"/>
          <p:cNvSpPr txBox="1"/>
          <p:nvPr/>
        </p:nvSpPr>
        <p:spPr>
          <a:xfrm>
            <a:off x="2786062" y="3653828"/>
            <a:ext cx="5255399" cy="4154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sz="2100">
                <a:solidFill>
                  <a:srgbClr val="FFFFFF"/>
                </a:solidFill>
              </a:defRPr>
            </a:lvl1pPr>
          </a:lstStyle>
          <a:p>
            <a:r>
              <a:rPr lang="en-GB" dirty="0">
                <a:latin typeface="Calibri"/>
                <a:ea typeface="Calibri"/>
                <a:cs typeface="Calibri"/>
              </a:rPr>
              <a:t>Eko-Konnect Research and Education Initiative</a:t>
            </a:r>
            <a:endParaRPr dirty="0">
              <a:latin typeface="Calibri"/>
              <a:ea typeface="Calibri"/>
              <a:cs typeface="Calibri"/>
            </a:endParaRPr>
          </a:p>
        </p:txBody>
      </p:sp>
    </p:spTree>
    <p:extLst>
      <p:ext uri="{BB962C8B-B14F-4D97-AF65-F5344CB8AC3E}">
        <p14:creationId xmlns:p14="http://schemas.microsoft.com/office/powerpoint/2010/main" val="2215461835"/>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54</a:t>
            </a:fld>
            <a:endParaRPr>
              <a:latin typeface="Calibri"/>
              <a:ea typeface="Calibri"/>
              <a:cs typeface="Calibri"/>
            </a:endParaRPr>
          </a:p>
        </p:txBody>
      </p:sp>
      <p:sp>
        <p:nvSpPr>
          <p:cNvPr id="128" name="Content Placeholder 6"/>
          <p:cNvSpPr txBox="1">
            <a:spLocks noGrp="1"/>
          </p:cNvSpPr>
          <p:nvPr>
            <p:ph type="body" idx="4294967295"/>
          </p:nvPr>
        </p:nvSpPr>
        <p:spPr>
          <a:xfrm>
            <a:off x="444499" y="1699895"/>
            <a:ext cx="10956925" cy="4179728"/>
          </a:xfrm>
          <a:prstGeom prst="rect">
            <a:avLst/>
          </a:prstGeom>
        </p:spPr>
        <p:txBody>
          <a:bodyPr/>
          <a:lstStyle/>
          <a:p>
            <a:pPr marL="0" indent="0">
              <a:buNone/>
              <a:defRPr>
                <a:solidFill>
                  <a:srgbClr val="343163"/>
                </a:solidFill>
              </a:defRPr>
            </a:pPr>
            <a:r>
              <a:rPr lang="en-GB" dirty="0"/>
              <a:t>2019 Users Conference “ Role of Library in Open Science and Open Access” – Advocacy and Nigerian Coalition of librarians for Open Research (</a:t>
            </a:r>
            <a:r>
              <a:rPr lang="en-GB" dirty="0" err="1"/>
              <a:t>NiCLOR</a:t>
            </a:r>
            <a:r>
              <a:rPr lang="en-GB" dirty="0"/>
              <a:t>) formed – Jan 2019</a:t>
            </a:r>
          </a:p>
          <a:p>
            <a:pPr marL="0" indent="0">
              <a:buNone/>
              <a:defRPr>
                <a:solidFill>
                  <a:srgbClr val="343163"/>
                </a:solidFill>
              </a:defRPr>
            </a:pPr>
            <a:endParaRPr lang="en-GB" dirty="0"/>
          </a:p>
          <a:p>
            <a:pPr marL="0" indent="0">
              <a:buNone/>
              <a:defRPr>
                <a:solidFill>
                  <a:srgbClr val="343163"/>
                </a:solidFill>
              </a:defRPr>
            </a:pPr>
            <a:r>
              <a:rPr lang="en-GB" dirty="0" err="1"/>
              <a:t>eduID</a:t>
            </a:r>
            <a:r>
              <a:rPr lang="en-GB" dirty="0"/>
              <a:t> Workshop -  Help institutions deploy academic identity infrastructure and consider policies for identity management -  March 2019</a:t>
            </a:r>
            <a:br>
              <a:rPr lang="en-GB" dirty="0"/>
            </a:br>
            <a:endParaRPr lang="en-GB" dirty="0"/>
          </a:p>
          <a:p>
            <a:pPr marL="0" indent="0">
              <a:buNone/>
              <a:defRPr>
                <a:solidFill>
                  <a:srgbClr val="343163"/>
                </a:solidFill>
              </a:defRPr>
            </a:pPr>
            <a:r>
              <a:rPr lang="en-GB" dirty="0"/>
              <a:t>Eko-Konnect Repository Workshop and </a:t>
            </a:r>
            <a:r>
              <a:rPr lang="en-GB" dirty="0" err="1"/>
              <a:t>eduID</a:t>
            </a:r>
            <a:r>
              <a:rPr lang="en-GB" dirty="0"/>
              <a:t> Policy Meeting – January 2020</a:t>
            </a:r>
            <a:br>
              <a:rPr lang="en-GB" dirty="0"/>
            </a:br>
            <a:endParaRPr lang="en-GB" dirty="0"/>
          </a:p>
          <a:p>
            <a:pPr marL="0" indent="0">
              <a:buNone/>
              <a:defRPr>
                <a:solidFill>
                  <a:srgbClr val="343163"/>
                </a:solidFill>
              </a:defRPr>
            </a:pPr>
            <a:r>
              <a:rPr lang="en-GB" dirty="0"/>
              <a:t>Covid-19 stalled any significant advancement in policy development </a:t>
            </a:r>
            <a:endParaRPr dirty="0"/>
          </a:p>
        </p:txBody>
      </p:sp>
    </p:spTree>
    <p:extLst>
      <p:ext uri="{BB962C8B-B14F-4D97-AF65-F5344CB8AC3E}">
        <p14:creationId xmlns:p14="http://schemas.microsoft.com/office/powerpoint/2010/main" val="1887467590"/>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55</a:t>
            </a:fld>
            <a:endParaRPr>
              <a:latin typeface="Calibri"/>
              <a:ea typeface="Calibri"/>
              <a:cs typeface="Calibri"/>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lstStyle/>
          <a:p>
            <a:pPr marL="0" indent="0">
              <a:buNone/>
              <a:defRPr>
                <a:solidFill>
                  <a:srgbClr val="343163"/>
                </a:solidFill>
              </a:defRPr>
            </a:pPr>
            <a:r>
              <a:rPr lang="en-US" dirty="0"/>
              <a:t>JVA with Galaxy Backbone to build an Education Content Backbone Network: Data Centre in Abuja will host repository infrastructure – December 2019</a:t>
            </a:r>
          </a:p>
          <a:p>
            <a:pPr marL="0" indent="0">
              <a:buNone/>
              <a:defRPr>
                <a:solidFill>
                  <a:srgbClr val="343163"/>
                </a:solidFill>
              </a:defRPr>
            </a:pPr>
            <a:endParaRPr lang="en-US" dirty="0"/>
          </a:p>
          <a:p>
            <a:pPr marL="0" indent="0">
              <a:buNone/>
              <a:defRPr>
                <a:solidFill>
                  <a:srgbClr val="343163"/>
                </a:solidFill>
              </a:defRPr>
            </a:pPr>
            <a:r>
              <a:rPr lang="en-US" dirty="0"/>
              <a:t>Collaboration with WACREN and NII Japan to deploy instances of </a:t>
            </a:r>
            <a:r>
              <a:rPr lang="en-US" dirty="0" err="1"/>
              <a:t>Invenio</a:t>
            </a:r>
            <a:r>
              <a:rPr lang="en-US" dirty="0"/>
              <a:t>/WEKO3 and modify for national repository development - January 2020</a:t>
            </a:r>
          </a:p>
          <a:p>
            <a:pPr marL="0" indent="0">
              <a:buNone/>
              <a:defRPr>
                <a:solidFill>
                  <a:srgbClr val="343163"/>
                </a:solidFill>
              </a:defRPr>
            </a:pPr>
            <a:endParaRPr lang="en-US" dirty="0"/>
          </a:p>
          <a:p>
            <a:pPr marL="0" indent="0">
              <a:buNone/>
              <a:defRPr>
                <a:solidFill>
                  <a:srgbClr val="343163"/>
                </a:solidFill>
              </a:defRPr>
            </a:pPr>
            <a:r>
              <a:rPr lang="en-US" dirty="0"/>
              <a:t>Joined the </a:t>
            </a:r>
            <a:r>
              <a:rPr lang="en-US" dirty="0" err="1"/>
              <a:t>InvenioRDM</a:t>
            </a:r>
            <a:r>
              <a:rPr lang="en-US" dirty="0"/>
              <a:t> Developer Community run by CERN: Building an </a:t>
            </a:r>
            <a:r>
              <a:rPr lang="en-US" dirty="0" err="1"/>
              <a:t>Invenio</a:t>
            </a:r>
            <a:r>
              <a:rPr lang="en-US" dirty="0"/>
              <a:t> based Research Data Management Platform – March 2020</a:t>
            </a:r>
          </a:p>
          <a:p>
            <a:pPr marL="0" indent="0">
              <a:buNone/>
              <a:defRPr>
                <a:solidFill>
                  <a:srgbClr val="343163"/>
                </a:solidFill>
              </a:defRPr>
            </a:pPr>
            <a:r>
              <a:rPr lang="en-US" dirty="0"/>
              <a:t>  </a:t>
            </a:r>
            <a:endParaRPr dirty="0"/>
          </a:p>
        </p:txBody>
      </p:sp>
    </p:spTree>
    <p:extLst>
      <p:ext uri="{BB962C8B-B14F-4D97-AF65-F5344CB8AC3E}">
        <p14:creationId xmlns:p14="http://schemas.microsoft.com/office/powerpoint/2010/main" val="3750386118"/>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56</a:t>
            </a:fld>
            <a:endParaRPr>
              <a:latin typeface="Calibri"/>
              <a:ea typeface="Calibri"/>
              <a:cs typeface="Calibri"/>
            </a:endParaRPr>
          </a:p>
        </p:txBody>
      </p:sp>
      <p:sp>
        <p:nvSpPr>
          <p:cNvPr id="128" name="Content Placeholder 6"/>
          <p:cNvSpPr txBox="1">
            <a:spLocks noGrp="1"/>
          </p:cNvSpPr>
          <p:nvPr>
            <p:ph type="body" idx="4294967295"/>
          </p:nvPr>
        </p:nvSpPr>
        <p:spPr>
          <a:xfrm>
            <a:off x="444500" y="1699895"/>
            <a:ext cx="10624084" cy="4458018"/>
          </a:xfrm>
          <a:prstGeom prst="rect">
            <a:avLst/>
          </a:prstGeom>
        </p:spPr>
        <p:txBody>
          <a:bodyPr>
            <a:normAutofit lnSpcReduction="10000"/>
          </a:bodyPr>
          <a:lstStyle/>
          <a:p>
            <a:pPr marL="0" indent="0">
              <a:buNone/>
              <a:defRPr>
                <a:solidFill>
                  <a:srgbClr val="343163"/>
                </a:solidFill>
              </a:defRPr>
            </a:pPr>
            <a:r>
              <a:rPr lang="en-US" dirty="0"/>
              <a:t>Consensus to build a standards based national repository from NLA, AULNU &amp; </a:t>
            </a:r>
            <a:r>
              <a:rPr lang="en-US" dirty="0" err="1"/>
              <a:t>NiCLOR</a:t>
            </a:r>
            <a:r>
              <a:rPr lang="en-US" dirty="0"/>
              <a:t>  during Eko-Konnect Repository and </a:t>
            </a:r>
            <a:r>
              <a:rPr lang="en-US" dirty="0" err="1"/>
              <a:t>eduID</a:t>
            </a:r>
            <a:r>
              <a:rPr lang="en-US" dirty="0"/>
              <a:t> Workshop – Jan 2020</a:t>
            </a:r>
          </a:p>
          <a:p>
            <a:pPr marL="0" indent="0">
              <a:buNone/>
              <a:defRPr>
                <a:solidFill>
                  <a:srgbClr val="343163"/>
                </a:solidFill>
              </a:defRPr>
            </a:pPr>
            <a:endParaRPr lang="en-US" dirty="0"/>
          </a:p>
          <a:p>
            <a:pPr marL="0" indent="0">
              <a:buNone/>
              <a:defRPr>
                <a:solidFill>
                  <a:srgbClr val="343163"/>
                </a:solidFill>
              </a:defRPr>
            </a:pPr>
            <a:r>
              <a:rPr lang="en-US" dirty="0"/>
              <a:t>Discussions with the Federal Ministry of Education to support open science, open access, </a:t>
            </a:r>
            <a:r>
              <a:rPr lang="en-US" dirty="0" err="1"/>
              <a:t>academc</a:t>
            </a:r>
            <a:r>
              <a:rPr lang="en-US" dirty="0"/>
              <a:t> identity and </a:t>
            </a:r>
            <a:r>
              <a:rPr lang="en-US" dirty="0" err="1"/>
              <a:t>strenghtehning</a:t>
            </a:r>
            <a:r>
              <a:rPr lang="en-US" dirty="0"/>
              <a:t> of the library and research community</a:t>
            </a:r>
          </a:p>
          <a:p>
            <a:pPr marL="0" indent="0">
              <a:buNone/>
              <a:defRPr>
                <a:solidFill>
                  <a:srgbClr val="343163"/>
                </a:solidFill>
              </a:defRPr>
            </a:pPr>
            <a:endParaRPr lang="en-US" dirty="0"/>
          </a:p>
          <a:p>
            <a:pPr marL="0" indent="0">
              <a:buNone/>
              <a:defRPr>
                <a:solidFill>
                  <a:srgbClr val="343163"/>
                </a:solidFill>
              </a:defRPr>
            </a:pPr>
            <a:r>
              <a:rPr lang="en-US" dirty="0"/>
              <a:t>Talks with </a:t>
            </a:r>
            <a:r>
              <a:rPr lang="en-US" dirty="0" err="1"/>
              <a:t>TETFund</a:t>
            </a:r>
            <a:r>
              <a:rPr lang="en-US" dirty="0"/>
              <a:t> to support the national repository development and build interfaces to improve selection, monitoring and impact of  awarded research grants</a:t>
            </a:r>
          </a:p>
          <a:p>
            <a:pPr marL="0" indent="0">
              <a:buNone/>
              <a:defRPr>
                <a:solidFill>
                  <a:srgbClr val="343163"/>
                </a:solidFill>
              </a:defRPr>
            </a:pPr>
            <a:endParaRPr lang="en-US" dirty="0"/>
          </a:p>
          <a:p>
            <a:pPr marL="0" indent="0">
              <a:buNone/>
              <a:defRPr>
                <a:solidFill>
                  <a:srgbClr val="343163"/>
                </a:solidFill>
              </a:defRPr>
            </a:pPr>
            <a:r>
              <a:rPr lang="en-US"/>
              <a:t>Webinar </a:t>
            </a:r>
            <a:r>
              <a:rPr lang="en-US" dirty="0"/>
              <a:t>in July 2020 for library and research community to discuss OA and Open Science policies in preparation for national repository deployment</a:t>
            </a:r>
          </a:p>
          <a:p>
            <a:pPr marL="0" indent="0">
              <a:buNone/>
              <a:defRPr>
                <a:solidFill>
                  <a:srgbClr val="343163"/>
                </a:solidFill>
              </a:defRPr>
            </a:pPr>
            <a:endParaRPr dirty="0"/>
          </a:p>
        </p:txBody>
      </p:sp>
    </p:spTree>
    <p:extLst>
      <p:ext uri="{BB962C8B-B14F-4D97-AF65-F5344CB8AC3E}">
        <p14:creationId xmlns:p14="http://schemas.microsoft.com/office/powerpoint/2010/main" val="3797737199"/>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 Placeholder 4"/>
          <p:cNvSpPr txBox="1"/>
          <p:nvPr/>
        </p:nvSpPr>
        <p:spPr>
          <a:xfrm>
            <a:off x="2099966" y="1680678"/>
            <a:ext cx="7561693" cy="1200329"/>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nSpc>
                <a:spcPct val="90000"/>
              </a:lnSpc>
              <a:defRPr sz="4000">
                <a:solidFill>
                  <a:srgbClr val="FFFFFF"/>
                </a:solidFill>
              </a:defRPr>
            </a:lvl1pPr>
          </a:lstStyle>
          <a:p>
            <a:r>
              <a:rPr lang="en-ZA" dirty="0">
                <a:latin typeface="Calibri"/>
                <a:ea typeface="Calibri"/>
                <a:cs typeface="Calibri"/>
              </a:rPr>
              <a:t>Openness from SA: librarian’s perspective</a:t>
            </a:r>
            <a:endParaRPr dirty="0">
              <a:latin typeface="Calibri"/>
              <a:ea typeface="Calibri"/>
              <a:cs typeface="Calibri"/>
            </a:endParaRPr>
          </a:p>
        </p:txBody>
      </p:sp>
      <p:sp>
        <p:nvSpPr>
          <p:cNvPr id="123" name="Rectangle 5"/>
          <p:cNvSpPr txBox="1"/>
          <p:nvPr/>
        </p:nvSpPr>
        <p:spPr>
          <a:xfrm>
            <a:off x="3738267" y="3184712"/>
            <a:ext cx="5031858" cy="461665"/>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400">
                <a:solidFill>
                  <a:srgbClr val="FFFFFF"/>
                </a:solidFill>
              </a:defRPr>
            </a:lvl1pPr>
          </a:lstStyle>
          <a:p>
            <a:r>
              <a:rPr lang="en-ZA" dirty="0">
                <a:latin typeface="Calibri"/>
                <a:ea typeface="Calibri"/>
                <a:cs typeface="Calibri"/>
              </a:rPr>
              <a:t>Reggie Raju</a:t>
            </a:r>
            <a:endParaRPr dirty="0">
              <a:latin typeface="Calibri"/>
              <a:ea typeface="Calibri"/>
              <a:cs typeface="Calibri"/>
            </a:endParaRPr>
          </a:p>
        </p:txBody>
      </p:sp>
      <p:sp>
        <p:nvSpPr>
          <p:cNvPr id="124" name="Rectangle 6"/>
          <p:cNvSpPr txBox="1"/>
          <p:nvPr/>
        </p:nvSpPr>
        <p:spPr>
          <a:xfrm>
            <a:off x="3316111" y="3561496"/>
            <a:ext cx="5796913" cy="415498"/>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sz="2100">
                <a:solidFill>
                  <a:srgbClr val="FFFFFF"/>
                </a:solidFill>
              </a:defRPr>
            </a:lvl1pPr>
          </a:lstStyle>
          <a:p>
            <a:r>
              <a:rPr lang="en-ZA" dirty="0">
                <a:latin typeface="Calibri"/>
                <a:ea typeface="Calibri"/>
                <a:cs typeface="Calibri"/>
              </a:rPr>
              <a:t>University of Cape Town</a:t>
            </a:r>
            <a:endParaRPr dirty="0">
              <a:latin typeface="Calibri"/>
              <a:ea typeface="Calibri"/>
              <a:cs typeface="Calibri"/>
            </a:endParaRPr>
          </a:p>
        </p:txBody>
      </p:sp>
    </p:spTree>
    <p:extLst>
      <p:ext uri="{BB962C8B-B14F-4D97-AF65-F5344CB8AC3E}">
        <p14:creationId xmlns:p14="http://schemas.microsoft.com/office/powerpoint/2010/main" val="2607998003"/>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hlinkClick r:id="rId2"/>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58</a:t>
            </a:fld>
            <a:endParaRPr>
              <a:latin typeface="Calibri"/>
              <a:ea typeface="Calibri"/>
              <a:cs typeface="Calibri"/>
            </a:endParaRPr>
          </a:p>
        </p:txBody>
      </p:sp>
      <p:sp>
        <p:nvSpPr>
          <p:cNvPr id="128" name="Content Placeholder 6"/>
          <p:cNvSpPr txBox="1">
            <a:spLocks noGrp="1"/>
          </p:cNvSpPr>
          <p:nvPr>
            <p:ph type="body" idx="4294967295"/>
          </p:nvPr>
        </p:nvSpPr>
        <p:spPr>
          <a:xfrm>
            <a:off x="196948" y="171764"/>
            <a:ext cx="11760590" cy="6219829"/>
          </a:xfrm>
          <a:prstGeom prst="rect">
            <a:avLst/>
          </a:prstGeom>
        </p:spPr>
        <p:txBody>
          <a:bodyPr>
            <a:normAutofit fontScale="92500" lnSpcReduction="20000"/>
          </a:bodyPr>
          <a:lstStyle/>
          <a:p>
            <a:pPr marL="0" indent="0">
              <a:buNone/>
              <a:defRPr>
                <a:solidFill>
                  <a:srgbClr val="343163"/>
                </a:solidFill>
              </a:defRPr>
            </a:pPr>
            <a:endParaRPr lang="en-US" sz="2900" dirty="0"/>
          </a:p>
          <a:p>
            <a:pPr marL="0" indent="0">
              <a:buNone/>
              <a:defRPr>
                <a:solidFill>
                  <a:srgbClr val="343163"/>
                </a:solidFill>
              </a:defRPr>
            </a:pPr>
            <a:endParaRPr lang="en-US" sz="2900" dirty="0"/>
          </a:p>
          <a:p>
            <a:pPr marL="0" indent="0">
              <a:buNone/>
              <a:defRPr>
                <a:solidFill>
                  <a:srgbClr val="343163"/>
                </a:solidFill>
              </a:defRPr>
            </a:pPr>
            <a:endParaRPr lang="en-US" sz="2900" dirty="0"/>
          </a:p>
          <a:p>
            <a:pPr marL="0" indent="0">
              <a:buNone/>
              <a:defRPr>
                <a:solidFill>
                  <a:srgbClr val="343163"/>
                </a:solidFill>
              </a:defRPr>
            </a:pPr>
            <a:endParaRPr lang="en-US" sz="2900" dirty="0"/>
          </a:p>
          <a:p>
            <a:pPr marL="0" indent="0">
              <a:buNone/>
              <a:defRPr>
                <a:solidFill>
                  <a:srgbClr val="343163"/>
                </a:solidFill>
              </a:defRPr>
            </a:pPr>
            <a:r>
              <a:rPr lang="en-US" sz="2900" b="1" dirty="0">
                <a:solidFill>
                  <a:schemeClr val="tx1"/>
                </a:solidFill>
              </a:rPr>
              <a:t>Open Access </a:t>
            </a:r>
          </a:p>
          <a:p>
            <a:pPr marL="0" indent="0">
              <a:buNone/>
              <a:defRPr>
                <a:solidFill>
                  <a:srgbClr val="343163"/>
                </a:solidFill>
              </a:defRPr>
            </a:pPr>
            <a:r>
              <a:rPr lang="en-US" sz="2900" dirty="0">
                <a:solidFill>
                  <a:schemeClr val="tx1"/>
                </a:solidFill>
              </a:rPr>
              <a:t>Policy </a:t>
            </a:r>
          </a:p>
          <a:p>
            <a:pPr marL="0" indent="0">
              <a:buNone/>
              <a:defRPr>
                <a:solidFill>
                  <a:srgbClr val="343163"/>
                </a:solidFill>
              </a:defRPr>
            </a:pPr>
            <a:r>
              <a:rPr lang="en-ZA" sz="2900" dirty="0">
                <a:solidFill>
                  <a:schemeClr val="tx1"/>
                </a:solidFill>
              </a:rPr>
              <a:t>Transformative agreements versus transformational agreements</a:t>
            </a:r>
          </a:p>
          <a:p>
            <a:pPr marL="0" indent="0">
              <a:buNone/>
              <a:defRPr>
                <a:solidFill>
                  <a:srgbClr val="343163"/>
                </a:solidFill>
              </a:defRPr>
            </a:pPr>
            <a:r>
              <a:rPr lang="en-ZA" sz="2900" dirty="0">
                <a:solidFill>
                  <a:schemeClr val="tx1"/>
                </a:solidFill>
              </a:rPr>
              <a:t>Most have APC funds,</a:t>
            </a:r>
            <a:endParaRPr lang="en-US" sz="2900" dirty="0">
              <a:solidFill>
                <a:schemeClr val="tx1"/>
              </a:solidFill>
            </a:endParaRPr>
          </a:p>
          <a:p>
            <a:pPr marL="0" indent="0">
              <a:buNone/>
              <a:defRPr>
                <a:solidFill>
                  <a:srgbClr val="343163"/>
                </a:solidFill>
              </a:defRPr>
            </a:pPr>
            <a:r>
              <a:rPr lang="en-US" sz="2900" b="1" dirty="0">
                <a:solidFill>
                  <a:schemeClr val="tx1"/>
                </a:solidFill>
              </a:rPr>
              <a:t>Research Data Management</a:t>
            </a:r>
          </a:p>
          <a:p>
            <a:pPr marL="0" indent="0">
              <a:buNone/>
              <a:defRPr>
                <a:solidFill>
                  <a:srgbClr val="343163"/>
                </a:solidFill>
              </a:defRPr>
            </a:pPr>
            <a:r>
              <a:rPr lang="en-US" sz="2900" dirty="0">
                <a:solidFill>
                  <a:schemeClr val="tx1"/>
                </a:solidFill>
              </a:rPr>
              <a:t>Policy – most institutions have RDM policies.</a:t>
            </a:r>
          </a:p>
          <a:p>
            <a:pPr marL="0" indent="0">
              <a:buNone/>
              <a:defRPr>
                <a:solidFill>
                  <a:srgbClr val="343163"/>
                </a:solidFill>
              </a:defRPr>
            </a:pPr>
            <a:r>
              <a:rPr lang="en-ZA" sz="2900" dirty="0">
                <a:solidFill>
                  <a:schemeClr val="tx1"/>
                </a:solidFill>
              </a:rPr>
              <a:t>RDM as a competency among librarians is still very much a challenge</a:t>
            </a:r>
          </a:p>
          <a:p>
            <a:pPr marL="0" indent="0">
              <a:buNone/>
              <a:defRPr>
                <a:solidFill>
                  <a:srgbClr val="343163"/>
                </a:solidFill>
              </a:defRPr>
            </a:pPr>
            <a:r>
              <a:rPr lang="en-US" sz="2900" b="1" dirty="0">
                <a:solidFill>
                  <a:schemeClr val="tx1"/>
                </a:solidFill>
              </a:rPr>
              <a:t>Open Science policies </a:t>
            </a:r>
          </a:p>
          <a:p>
            <a:pPr marL="0" indent="0">
              <a:buNone/>
              <a:defRPr>
                <a:solidFill>
                  <a:srgbClr val="343163"/>
                </a:solidFill>
              </a:defRPr>
            </a:pPr>
            <a:r>
              <a:rPr lang="en-ZA" sz="2900" dirty="0" err="1">
                <a:solidFill>
                  <a:schemeClr val="tx1"/>
                </a:solidFill>
              </a:rPr>
              <a:t>Ilifu</a:t>
            </a:r>
            <a:r>
              <a:rPr lang="en-ZA" sz="2900" dirty="0">
                <a:solidFill>
                  <a:schemeClr val="tx1"/>
                </a:solidFill>
              </a:rPr>
              <a:t> – which means cloud in isiXhosa – and are inviting researchers in these two strategic science domains to start using the infrastructure</a:t>
            </a:r>
            <a:r>
              <a:rPr lang="en-ZA" sz="2900" dirty="0" smtClean="0">
                <a:solidFill>
                  <a:schemeClr val="tx1"/>
                </a:solidFill>
              </a:rPr>
              <a:t>.</a:t>
            </a:r>
            <a:endParaRPr lang="en-US" dirty="0"/>
          </a:p>
          <a:p>
            <a:pPr marL="0" indent="0">
              <a:buNone/>
              <a:defRPr>
                <a:solidFill>
                  <a:srgbClr val="343163"/>
                </a:solidFill>
              </a:defRPr>
            </a:pPr>
            <a:endParaRPr dirty="0"/>
          </a:p>
        </p:txBody>
      </p:sp>
    </p:spTree>
    <p:extLst>
      <p:ext uri="{BB962C8B-B14F-4D97-AF65-F5344CB8AC3E}">
        <p14:creationId xmlns:p14="http://schemas.microsoft.com/office/powerpoint/2010/main" val="3833593080"/>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hlinkClick r:id="rId3"/>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59</a:t>
            </a:fld>
            <a:endParaRPr>
              <a:latin typeface="Calibri"/>
              <a:ea typeface="Calibri"/>
              <a:cs typeface="Calibri"/>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a:bodyPr>
          <a:lstStyle/>
          <a:p>
            <a:pPr marL="0" indent="0">
              <a:buNone/>
              <a:defRPr>
                <a:solidFill>
                  <a:srgbClr val="343163"/>
                </a:solidFill>
              </a:defRPr>
            </a:pPr>
            <a:r>
              <a:rPr lang="en-US" sz="4000" b="1" dirty="0" smtClean="0">
                <a:solidFill>
                  <a:schemeClr val="tx1"/>
                </a:solidFill>
              </a:rPr>
              <a:t>Repositories</a:t>
            </a:r>
            <a:endParaRPr lang="en-US" sz="4000" dirty="0">
              <a:solidFill>
                <a:schemeClr val="tx1"/>
              </a:solidFill>
            </a:endParaRPr>
          </a:p>
          <a:p>
            <a:pPr marL="0" indent="0">
              <a:buNone/>
              <a:defRPr>
                <a:solidFill>
                  <a:srgbClr val="343163"/>
                </a:solidFill>
              </a:defRPr>
            </a:pPr>
            <a:r>
              <a:rPr lang="en-US" sz="4000" dirty="0">
                <a:solidFill>
                  <a:schemeClr val="tx1"/>
                </a:solidFill>
              </a:rPr>
              <a:t>All academic institutions have IRs. </a:t>
            </a:r>
          </a:p>
          <a:p>
            <a:pPr marL="0" indent="0">
              <a:buNone/>
              <a:defRPr>
                <a:solidFill>
                  <a:srgbClr val="343163"/>
                </a:solidFill>
              </a:defRPr>
            </a:pPr>
            <a:r>
              <a:rPr lang="en-US" sz="4000" dirty="0">
                <a:solidFill>
                  <a:schemeClr val="tx1"/>
                </a:solidFill>
              </a:rPr>
              <a:t>Common content in IR are theses and dissertations</a:t>
            </a:r>
          </a:p>
          <a:p>
            <a:pPr marL="0" indent="0">
              <a:buNone/>
              <a:defRPr>
                <a:solidFill>
                  <a:srgbClr val="343163"/>
                </a:solidFill>
              </a:defRPr>
            </a:pPr>
            <a:r>
              <a:rPr lang="en-US" sz="4000" dirty="0">
                <a:solidFill>
                  <a:schemeClr val="tx1"/>
                </a:solidFill>
              </a:rPr>
              <a:t>Discussion on one repository for the country</a:t>
            </a:r>
          </a:p>
          <a:p>
            <a:pPr marL="0" indent="0">
              <a:buNone/>
              <a:defRPr>
                <a:solidFill>
                  <a:srgbClr val="343163"/>
                </a:solidFill>
              </a:defRPr>
            </a:pPr>
            <a:r>
              <a:rPr lang="en-ZA" sz="4000" dirty="0">
                <a:solidFill>
                  <a:schemeClr val="tx1"/>
                </a:solidFill>
                <a:ea typeface="Calibri" panose="020F0502020204030204" pitchFamily="34" charset="0"/>
                <a:cs typeface="Times New Roman" panose="02020603050405020304" pitchFamily="18" charset="0"/>
              </a:rPr>
              <a:t>Over 80% use </a:t>
            </a:r>
            <a:r>
              <a:rPr lang="en-ZA" sz="4000" dirty="0" err="1" smtClean="0">
                <a:solidFill>
                  <a:schemeClr val="tx1"/>
                </a:solidFill>
                <a:ea typeface="Calibri" panose="020F0502020204030204" pitchFamily="34" charset="0"/>
                <a:cs typeface="Times New Roman" panose="02020603050405020304" pitchFamily="18" charset="0"/>
              </a:rPr>
              <a:t>DSpace</a:t>
            </a:r>
            <a:endParaRPr lang="en-US" dirty="0"/>
          </a:p>
          <a:p>
            <a:pPr marL="0" indent="0">
              <a:buNone/>
              <a:defRPr>
                <a:solidFill>
                  <a:srgbClr val="343163"/>
                </a:solidFill>
              </a:defRPr>
            </a:pPr>
            <a:endParaRPr dirty="0"/>
          </a:p>
        </p:txBody>
      </p:sp>
    </p:spTree>
    <p:extLst>
      <p:ext uri="{BB962C8B-B14F-4D97-AF65-F5344CB8AC3E}">
        <p14:creationId xmlns:p14="http://schemas.microsoft.com/office/powerpoint/2010/main" val="142146799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rId3"/>
              </a:defRPr>
            </a:lvl1pPr>
          </a:lstStyle>
          <a:p>
            <a:pPr>
              <a:defRPr u="none">
                <a:solidFill>
                  <a:srgbClr val="002060"/>
                </a:solidFill>
                <a:uFillTx/>
              </a:defRPr>
            </a:pPr>
            <a:r>
              <a:rPr u="sng">
                <a:solidFill>
                  <a:srgbClr val="0563C1"/>
                </a:solidFill>
                <a:uFill>
                  <a:solidFill>
                    <a:srgbClr val="0563C1"/>
                  </a:solidFill>
                </a:uFill>
                <a:hlinkClick r:id="rId3"/>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6</a:t>
            </a:fld>
            <a:endParaRPr/>
          </a:p>
        </p:txBody>
      </p:sp>
      <p:sp>
        <p:nvSpPr>
          <p:cNvPr id="7" name="TextBox 6"/>
          <p:cNvSpPr txBox="1"/>
          <p:nvPr/>
        </p:nvSpPr>
        <p:spPr>
          <a:xfrm>
            <a:off x="1409301" y="650561"/>
            <a:ext cx="4042060" cy="8002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lvl="0" hangingPunct="1">
              <a:buClr>
                <a:srgbClr val="000000"/>
              </a:buClr>
              <a:buSzPts val="2800"/>
            </a:pPr>
            <a:endParaRPr lang="en" sz="2800" dirty="0">
              <a:latin typeface="Arial"/>
              <a:ea typeface="Arial"/>
              <a:cs typeface="Arial"/>
              <a:sym typeface="Arial"/>
            </a:endParaRPr>
          </a:p>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mn-lt"/>
              <a:ea typeface="+mn-ea"/>
              <a:cs typeface="+mn-cs"/>
              <a:sym typeface="Calibri"/>
            </a:endParaRPr>
          </a:p>
        </p:txBody>
      </p:sp>
      <p:sp>
        <p:nvSpPr>
          <p:cNvPr id="13" name="Google Shape;67;p15"/>
          <p:cNvSpPr txBox="1">
            <a:spLocks/>
          </p:cNvSpPr>
          <p:nvPr/>
        </p:nvSpPr>
        <p:spPr>
          <a:xfrm>
            <a:off x="882748" y="445025"/>
            <a:ext cx="7949551"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endParaRPr kumimoji="0" lang="en" sz="28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4" name="Google Shape;83;p17"/>
          <p:cNvSpPr txBox="1">
            <a:spLocks/>
          </p:cNvSpPr>
          <p:nvPr/>
        </p:nvSpPr>
        <p:spPr>
          <a:xfrm>
            <a:off x="311700" y="445025"/>
            <a:ext cx="9646326"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en" sz="4400" b="1" u="none" strike="noStrike" kern="0" cap="none" spc="0" normalizeH="0" baseline="0" noProof="0" dirty="0" smtClean="0">
                <a:ln>
                  <a:noFill/>
                </a:ln>
                <a:solidFill>
                  <a:srgbClr val="000000"/>
                </a:solidFill>
                <a:effectLst/>
                <a:uLnTx/>
                <a:uFillTx/>
                <a:latin typeface="Calibri Light"/>
                <a:ea typeface="Arial"/>
                <a:cs typeface="Calibri Light"/>
                <a:sym typeface="Arial"/>
              </a:rPr>
              <a:t>Outcomes of LIBSENSE activities to date</a:t>
            </a:r>
            <a:endParaRPr kumimoji="0" lang="en" sz="4400" b="1" u="none" strike="noStrike" kern="0" cap="none" spc="0" normalizeH="0" baseline="0" noProof="0" dirty="0">
              <a:ln>
                <a:noFill/>
              </a:ln>
              <a:solidFill>
                <a:srgbClr val="000000"/>
              </a:solidFill>
              <a:effectLst/>
              <a:uLnTx/>
              <a:uFillTx/>
              <a:latin typeface="Calibri Light"/>
              <a:ea typeface="Arial"/>
              <a:cs typeface="Calibri Light"/>
              <a:sym typeface="Arial"/>
            </a:endParaRPr>
          </a:p>
        </p:txBody>
      </p:sp>
      <p:sp>
        <p:nvSpPr>
          <p:cNvPr id="2" name="Rectangle 1"/>
          <p:cNvSpPr/>
          <p:nvPr/>
        </p:nvSpPr>
        <p:spPr>
          <a:xfrm>
            <a:off x="526553" y="1595422"/>
            <a:ext cx="11209016" cy="4401205"/>
          </a:xfrm>
          <a:custGeom>
            <a:avLst/>
            <a:gdLst>
              <a:gd name="connsiteX0" fmla="*/ 0 w 11181484"/>
              <a:gd name="connsiteY0" fmla="*/ 0 h 3108544"/>
              <a:gd name="connsiteX1" fmla="*/ 11181484 w 11181484"/>
              <a:gd name="connsiteY1" fmla="*/ 0 h 3108544"/>
              <a:gd name="connsiteX2" fmla="*/ 11181484 w 11181484"/>
              <a:gd name="connsiteY2" fmla="*/ 3108544 h 3108544"/>
              <a:gd name="connsiteX3" fmla="*/ 0 w 11181484"/>
              <a:gd name="connsiteY3" fmla="*/ 3108544 h 3108544"/>
              <a:gd name="connsiteX4" fmla="*/ 0 w 11181484"/>
              <a:gd name="connsiteY4" fmla="*/ 0 h 3108544"/>
              <a:gd name="connsiteX0" fmla="*/ 0 w 11209016"/>
              <a:gd name="connsiteY0" fmla="*/ 0 h 3108544"/>
              <a:gd name="connsiteX1" fmla="*/ 11181484 w 11209016"/>
              <a:gd name="connsiteY1" fmla="*/ 0 h 3108544"/>
              <a:gd name="connsiteX2" fmla="*/ 11181484 w 11209016"/>
              <a:gd name="connsiteY2" fmla="*/ 3108544 h 3108544"/>
              <a:gd name="connsiteX3" fmla="*/ 0 w 11209016"/>
              <a:gd name="connsiteY3" fmla="*/ 3108544 h 3108544"/>
              <a:gd name="connsiteX4" fmla="*/ 0 w 11209016"/>
              <a:gd name="connsiteY4" fmla="*/ 0 h 3108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9016" h="3108544">
                <a:moveTo>
                  <a:pt x="0" y="0"/>
                </a:moveTo>
                <a:lnTo>
                  <a:pt x="11181484" y="0"/>
                </a:lnTo>
                <a:cubicBezTo>
                  <a:pt x="11181484" y="1036181"/>
                  <a:pt x="11243432" y="3001737"/>
                  <a:pt x="11181484" y="3108544"/>
                </a:cubicBezTo>
                <a:lnTo>
                  <a:pt x="0" y="3108544"/>
                </a:lnTo>
                <a:lnTo>
                  <a:pt x="0" y="0"/>
                </a:lnTo>
                <a:close/>
              </a:path>
            </a:pathLst>
          </a:custGeom>
        </p:spPr>
        <p:txBody>
          <a:bodyPr wrap="square">
            <a:spAutoFit/>
          </a:bodyPr>
          <a:lstStyle/>
          <a:p>
            <a:pPr marL="457200" lvl="0" indent="-393700" hangingPunct="1">
              <a:buClr>
                <a:srgbClr val="000000"/>
              </a:buClr>
              <a:buSzPts val="2600"/>
              <a:buFont typeface="Arial"/>
              <a:buChar char="●"/>
            </a:pPr>
            <a:r>
              <a:rPr lang="en-GB" sz="4000" dirty="0" smtClean="0">
                <a:latin typeface="Calibri Light"/>
                <a:ea typeface="Arial"/>
                <a:cs typeface="Calibri Light"/>
                <a:sym typeface="Arial"/>
              </a:rPr>
              <a:t>Agenda setting </a:t>
            </a:r>
            <a:r>
              <a:rPr lang="en-GB" sz="4000" dirty="0">
                <a:latin typeface="Calibri Light"/>
                <a:ea typeface="Arial"/>
                <a:cs typeface="Calibri Light"/>
                <a:sym typeface="Arial"/>
              </a:rPr>
              <a:t>s</a:t>
            </a:r>
            <a:r>
              <a:rPr lang="en" sz="4000" dirty="0" smtClean="0">
                <a:latin typeface="Calibri Light"/>
                <a:ea typeface="Arial"/>
                <a:cs typeface="Calibri Light"/>
                <a:sym typeface="Arial"/>
              </a:rPr>
              <a:t>urvey </a:t>
            </a:r>
            <a:r>
              <a:rPr lang="en" sz="4000" dirty="0">
                <a:latin typeface="Calibri Light"/>
                <a:ea typeface="Arial"/>
                <a:cs typeface="Calibri Light"/>
                <a:sym typeface="Arial"/>
              </a:rPr>
              <a:t>and focus groups in three region(s) </a:t>
            </a:r>
          </a:p>
          <a:p>
            <a:pPr marL="457200" lvl="0" indent="-393700" hangingPunct="1">
              <a:buClr>
                <a:srgbClr val="000000"/>
              </a:buClr>
              <a:buSzPts val="2600"/>
              <a:buFont typeface="Arial"/>
              <a:buChar char="●"/>
            </a:pPr>
            <a:r>
              <a:rPr lang="en" sz="4000" dirty="0">
                <a:latin typeface="Calibri Light"/>
                <a:ea typeface="Arial"/>
                <a:cs typeface="Calibri Light"/>
                <a:sym typeface="Arial"/>
              </a:rPr>
              <a:t>Template ToRs for NREN-Library </a:t>
            </a:r>
            <a:r>
              <a:rPr lang="en" sz="4000" dirty="0" smtClean="0">
                <a:latin typeface="Calibri Light"/>
                <a:ea typeface="Arial"/>
                <a:cs typeface="Calibri Light"/>
                <a:sym typeface="Arial"/>
              </a:rPr>
              <a:t>collaboration</a:t>
            </a:r>
            <a:endParaRPr lang="en" sz="4000" dirty="0">
              <a:latin typeface="Calibri Light"/>
              <a:ea typeface="Arial"/>
              <a:cs typeface="Calibri Light"/>
              <a:sym typeface="Arial"/>
            </a:endParaRPr>
          </a:p>
          <a:p>
            <a:pPr marL="457200" lvl="0" indent="-393700" hangingPunct="1">
              <a:buClr>
                <a:srgbClr val="000000"/>
              </a:buClr>
              <a:buSzPts val="2600"/>
              <a:buFont typeface="Arial"/>
              <a:buChar char="●"/>
            </a:pPr>
            <a:r>
              <a:rPr lang="en" sz="4000" dirty="0">
                <a:latin typeface="Calibri Light"/>
                <a:ea typeface="Arial"/>
                <a:cs typeface="Calibri Light"/>
                <a:sym typeface="Arial"/>
              </a:rPr>
              <a:t>Metadata guidelines for data </a:t>
            </a:r>
            <a:r>
              <a:rPr lang="en" sz="4000" dirty="0" smtClean="0">
                <a:latin typeface="Calibri Light"/>
                <a:ea typeface="Arial"/>
                <a:cs typeface="Calibri Light"/>
                <a:sym typeface="Arial"/>
              </a:rPr>
              <a:t>providers</a:t>
            </a:r>
            <a:endParaRPr lang="en" sz="4000" dirty="0">
              <a:latin typeface="Calibri Light"/>
              <a:ea typeface="Arial"/>
              <a:cs typeface="Calibri Light"/>
              <a:sym typeface="Arial"/>
            </a:endParaRPr>
          </a:p>
          <a:p>
            <a:pPr marL="457200" lvl="0" indent="-393700" hangingPunct="1">
              <a:buClr>
                <a:srgbClr val="000000"/>
              </a:buClr>
              <a:buSzPts val="2600"/>
              <a:buFont typeface="Arial"/>
              <a:buChar char="●"/>
            </a:pPr>
            <a:r>
              <a:rPr lang="en" sz="4000" dirty="0">
                <a:latin typeface="Calibri Light"/>
                <a:ea typeface="Arial"/>
                <a:cs typeface="Calibri Light"/>
                <a:sym typeface="Arial"/>
              </a:rPr>
              <a:t>Metadata/data exchange model </a:t>
            </a:r>
            <a:r>
              <a:rPr lang="en" sz="4000" dirty="0" smtClean="0">
                <a:latin typeface="Calibri Light"/>
                <a:ea typeface="Arial"/>
                <a:cs typeface="Calibri Light"/>
                <a:sym typeface="Arial"/>
              </a:rPr>
              <a:t>agreement</a:t>
            </a:r>
            <a:endParaRPr lang="en-GB" sz="4000" dirty="0" smtClean="0">
              <a:latin typeface="Calibri Light"/>
              <a:ea typeface="Arial"/>
              <a:cs typeface="Calibri Light"/>
              <a:sym typeface="Arial"/>
            </a:endParaRPr>
          </a:p>
          <a:p>
            <a:pPr marL="457200" lvl="0" indent="-393700" hangingPunct="1">
              <a:buClr>
                <a:srgbClr val="000000"/>
              </a:buClr>
              <a:buSzPts val="2600"/>
              <a:buFont typeface="Arial"/>
              <a:buChar char="●"/>
            </a:pPr>
            <a:r>
              <a:rPr lang="en-GB" sz="4000" dirty="0" smtClean="0">
                <a:latin typeface="Calibri Light"/>
                <a:ea typeface="Arial"/>
                <a:cs typeface="Calibri Light"/>
                <a:sym typeface="Arial"/>
              </a:rPr>
              <a:t>Policy templates in English and French</a:t>
            </a:r>
          </a:p>
          <a:p>
            <a:pPr marL="457200" indent="-393700" hangingPunct="1">
              <a:buClr>
                <a:srgbClr val="000000"/>
              </a:buClr>
              <a:buSzPts val="2600"/>
              <a:buFont typeface="Arial"/>
              <a:buChar char="●"/>
            </a:pPr>
            <a:r>
              <a:rPr lang="en" sz="4000" dirty="0">
                <a:latin typeface="Calibri Light"/>
                <a:ea typeface="Arial"/>
                <a:cs typeface="Calibri Light"/>
                <a:sym typeface="Arial"/>
              </a:rPr>
              <a:t>Mailing </a:t>
            </a:r>
            <a:r>
              <a:rPr lang="en" sz="4000" dirty="0" smtClean="0">
                <a:latin typeface="Calibri Light"/>
                <a:ea typeface="Arial"/>
                <a:cs typeface="Calibri Light"/>
                <a:sym typeface="Arial"/>
              </a:rPr>
              <a:t>list</a:t>
            </a:r>
            <a:endParaRPr lang="en-GB" sz="4000" dirty="0" smtClean="0">
              <a:latin typeface="Calibri Light"/>
              <a:ea typeface="Arial"/>
              <a:cs typeface="Calibri Light"/>
              <a:sym typeface="Arial"/>
            </a:endParaRPr>
          </a:p>
        </p:txBody>
      </p:sp>
    </p:spTree>
    <p:extLst>
      <p:ext uri="{BB962C8B-B14F-4D97-AF65-F5344CB8AC3E}">
        <p14:creationId xmlns:p14="http://schemas.microsoft.com/office/powerpoint/2010/main" val="2371072692"/>
      </p:ext>
    </p:extLst>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hlinkClick r:id="rId3"/>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60</a:t>
            </a:fld>
            <a:endParaRPr>
              <a:latin typeface="Calibri"/>
              <a:ea typeface="Calibri"/>
              <a:cs typeface="Calibri"/>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a:bodyPr>
          <a:lstStyle/>
          <a:p>
            <a:pPr marL="0" indent="0">
              <a:buNone/>
              <a:defRPr>
                <a:solidFill>
                  <a:srgbClr val="343163"/>
                </a:solidFill>
              </a:defRPr>
            </a:pPr>
            <a:r>
              <a:rPr lang="en-US" sz="2800" b="1" dirty="0">
                <a:solidFill>
                  <a:schemeClr val="tx1"/>
                </a:solidFill>
              </a:rPr>
              <a:t>Repository administrators and managers</a:t>
            </a:r>
          </a:p>
          <a:p>
            <a:pPr marL="0" indent="0">
              <a:buNone/>
              <a:defRPr>
                <a:solidFill>
                  <a:srgbClr val="343163"/>
                </a:solidFill>
              </a:defRPr>
            </a:pPr>
            <a:r>
              <a:rPr lang="en-US" sz="2800" dirty="0">
                <a:solidFill>
                  <a:schemeClr val="tx1"/>
                </a:solidFill>
              </a:rPr>
              <a:t>Central management of theses and dissertations</a:t>
            </a:r>
          </a:p>
          <a:p>
            <a:pPr marL="0" indent="0">
              <a:buNone/>
              <a:defRPr>
                <a:solidFill>
                  <a:srgbClr val="343163"/>
                </a:solidFill>
              </a:defRPr>
            </a:pPr>
            <a:r>
              <a:rPr lang="en-US" sz="2800" b="1" dirty="0">
                <a:solidFill>
                  <a:schemeClr val="tx1"/>
                </a:solidFill>
              </a:rPr>
              <a:t>Open Access</a:t>
            </a:r>
          </a:p>
          <a:p>
            <a:pPr marL="0" indent="0">
              <a:buNone/>
              <a:defRPr>
                <a:solidFill>
                  <a:srgbClr val="343163"/>
                </a:solidFill>
              </a:defRPr>
            </a:pPr>
            <a:r>
              <a:rPr lang="en-US" sz="2800" dirty="0">
                <a:solidFill>
                  <a:schemeClr val="tx1"/>
                </a:solidFill>
              </a:rPr>
              <a:t>Working towards a national/continental platform for the publication of monographs and journals</a:t>
            </a:r>
          </a:p>
          <a:p>
            <a:pPr marL="0" indent="0">
              <a:buNone/>
              <a:defRPr>
                <a:solidFill>
                  <a:srgbClr val="343163"/>
                </a:solidFill>
              </a:defRPr>
            </a:pPr>
            <a:r>
              <a:rPr lang="en-US" sz="2800" b="1" dirty="0">
                <a:solidFill>
                  <a:schemeClr val="tx1"/>
                </a:solidFill>
              </a:rPr>
              <a:t>National coordination </a:t>
            </a:r>
          </a:p>
          <a:p>
            <a:pPr marL="0" indent="0">
              <a:buNone/>
              <a:defRPr>
                <a:solidFill>
                  <a:srgbClr val="343163"/>
                </a:solidFill>
              </a:defRPr>
            </a:pPr>
            <a:r>
              <a:rPr lang="en-US" sz="2800" dirty="0">
                <a:solidFill>
                  <a:schemeClr val="tx1"/>
                </a:solidFill>
              </a:rPr>
              <a:t>SANLiC – negotiating for a flip model – </a:t>
            </a:r>
          </a:p>
          <a:p>
            <a:pPr marL="0" indent="0">
              <a:buNone/>
              <a:defRPr>
                <a:solidFill>
                  <a:srgbClr val="343163"/>
                </a:solidFill>
              </a:defRPr>
            </a:pPr>
            <a:r>
              <a:rPr lang="en-US" sz="2800" dirty="0">
                <a:solidFill>
                  <a:schemeClr val="tx1"/>
                </a:solidFill>
              </a:rPr>
              <a:t>ILIFU project – regional collaboration</a:t>
            </a:r>
          </a:p>
        </p:txBody>
      </p:sp>
    </p:spTree>
    <p:extLst>
      <p:ext uri="{BB962C8B-B14F-4D97-AF65-F5344CB8AC3E}">
        <p14:creationId xmlns:p14="http://schemas.microsoft.com/office/powerpoint/2010/main" val="1214882103"/>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 Placeholder 4"/>
          <p:cNvSpPr txBox="1"/>
          <p:nvPr/>
        </p:nvSpPr>
        <p:spPr>
          <a:xfrm>
            <a:off x="2099966" y="1680678"/>
            <a:ext cx="7561693" cy="7017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nSpc>
                <a:spcPct val="90000"/>
              </a:lnSpc>
              <a:defRPr sz="4000">
                <a:solidFill>
                  <a:srgbClr val="FFFFFF"/>
                </a:solidFill>
              </a:defRPr>
            </a:lvl1pPr>
          </a:lstStyle>
          <a:p>
            <a:r>
              <a:rPr lang="en-US" sz="4400" b="1" dirty="0" smtClean="0"/>
              <a:t>Open Access in Tanzania</a:t>
            </a:r>
            <a:endParaRPr sz="4400" b="1" dirty="0"/>
          </a:p>
        </p:txBody>
      </p:sp>
      <p:sp>
        <p:nvSpPr>
          <p:cNvPr id="123" name="Rectangle 5"/>
          <p:cNvSpPr txBox="1"/>
          <p:nvPr/>
        </p:nvSpPr>
        <p:spPr>
          <a:xfrm>
            <a:off x="3738267" y="3184712"/>
            <a:ext cx="5031858" cy="461665"/>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400">
                <a:solidFill>
                  <a:srgbClr val="FFFFFF"/>
                </a:solidFill>
              </a:defRPr>
            </a:lvl1pPr>
          </a:lstStyle>
          <a:p>
            <a:r>
              <a:rPr lang="en-US" dirty="0" smtClean="0"/>
              <a:t>Daniel </a:t>
            </a:r>
            <a:r>
              <a:rPr lang="en-US" dirty="0" err="1"/>
              <a:t>Deogratus</a:t>
            </a:r>
            <a:endParaRPr dirty="0"/>
          </a:p>
        </p:txBody>
      </p:sp>
      <p:sp>
        <p:nvSpPr>
          <p:cNvPr id="124" name="Rectangle 6"/>
          <p:cNvSpPr txBox="1"/>
          <p:nvPr/>
        </p:nvSpPr>
        <p:spPr>
          <a:xfrm>
            <a:off x="4081167" y="3630658"/>
            <a:ext cx="5031857" cy="738664"/>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100">
                <a:solidFill>
                  <a:srgbClr val="FFFFFF"/>
                </a:solidFill>
              </a:defRPr>
            </a:lvl1pPr>
          </a:lstStyle>
          <a:p>
            <a:r>
              <a:rPr lang="en-US" dirty="0"/>
              <a:t>The Nelson Mandela African Institution of Science and technology - Arusha</a:t>
            </a:r>
            <a:endParaRPr dirty="0"/>
          </a:p>
        </p:txBody>
      </p:sp>
    </p:spTree>
    <p:extLst>
      <p:ext uri="{BB962C8B-B14F-4D97-AF65-F5344CB8AC3E}">
        <p14:creationId xmlns:p14="http://schemas.microsoft.com/office/powerpoint/2010/main" val="2102265206"/>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62</a:t>
            </a:fld>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fontScale="92500" lnSpcReduction="10000"/>
          </a:bodyPr>
          <a:lstStyle/>
          <a:p>
            <a:r>
              <a:rPr lang="en-US" dirty="0"/>
              <a:t>The Development of OA, RDM and Open Science in the country is moving slowly and most of the repositories are operating locally</a:t>
            </a:r>
            <a:endParaRPr lang="aa-ET" dirty="0"/>
          </a:p>
          <a:p>
            <a:r>
              <a:rPr lang="en-US" dirty="0"/>
              <a:t>We have 13 public universities and 18 private universities and Several University colleges private and public. </a:t>
            </a:r>
          </a:p>
          <a:p>
            <a:r>
              <a:rPr lang="en-US" dirty="0"/>
              <a:t>Out of 31 universities in Tanzania only 14 universities are registered with </a:t>
            </a:r>
            <a:r>
              <a:rPr lang="en-US" dirty="0" err="1"/>
              <a:t>OpenDOAR</a:t>
            </a:r>
            <a:r>
              <a:rPr lang="en-US" dirty="0"/>
              <a:t>. </a:t>
            </a:r>
          </a:p>
          <a:p>
            <a:r>
              <a:rPr lang="en-US" dirty="0"/>
              <a:t>AT NM-AIST, We have a working and very active Institutional Repository which Is managed by the library department and Information Resource Center (IRC), </a:t>
            </a:r>
          </a:p>
          <a:p>
            <a:pPr lvl="1"/>
            <a:r>
              <a:rPr lang="en-US" dirty="0"/>
              <a:t>we have several integrations such as ORCID lookup and we serve as the data provider for number of the institution repository who are willing to harvest from us, </a:t>
            </a:r>
          </a:p>
          <a:p>
            <a:pPr lvl="1"/>
            <a:r>
              <a:rPr lang="en-US" dirty="0"/>
              <a:t>We are indexed by Google scholar and BASE search engine, Still struggling with the handle server but yes, we are monitoring everything by using MATOMO, we have just Shifted from Google analytics.</a:t>
            </a:r>
            <a:endParaRPr lang="aa-ET" dirty="0"/>
          </a:p>
          <a:p>
            <a:endParaRPr lang="aa-ET" dirty="0"/>
          </a:p>
        </p:txBody>
      </p:sp>
    </p:spTree>
    <p:extLst>
      <p:ext uri="{BB962C8B-B14F-4D97-AF65-F5344CB8AC3E}">
        <p14:creationId xmlns:p14="http://schemas.microsoft.com/office/powerpoint/2010/main" val="1785458940"/>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63</a:t>
            </a:fld>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a:bodyPr>
          <a:lstStyle/>
          <a:p>
            <a:pPr>
              <a:defRPr>
                <a:solidFill>
                  <a:srgbClr val="343163"/>
                </a:solidFill>
              </a:defRPr>
            </a:pPr>
            <a:r>
              <a:rPr lang="en-US" sz="2800" dirty="0"/>
              <a:t>There have been number of activities like training and workshops on the repository in the country, most of these trainings were organized by the NM-AIST. </a:t>
            </a:r>
          </a:p>
          <a:p>
            <a:pPr>
              <a:defRPr>
                <a:solidFill>
                  <a:srgbClr val="343163"/>
                </a:solidFill>
              </a:defRPr>
            </a:pPr>
            <a:r>
              <a:rPr lang="en-US" sz="2800" dirty="0"/>
              <a:t>The NM-AIST organized two trainings which were covering repository and one specific training which was conducted in January was specifically toward repository Management, this was a paid workshop.</a:t>
            </a:r>
          </a:p>
          <a:p>
            <a:pPr>
              <a:defRPr>
                <a:solidFill>
                  <a:srgbClr val="343163"/>
                </a:solidFill>
              </a:defRPr>
            </a:pPr>
            <a:r>
              <a:rPr lang="en-US" sz="2800" dirty="0"/>
              <a:t>Am also working on translation of </a:t>
            </a:r>
            <a:r>
              <a:rPr lang="en-US" sz="2800" dirty="0" err="1" smtClean="0"/>
              <a:t>DSpace</a:t>
            </a:r>
            <a:r>
              <a:rPr lang="en-US" sz="2800" dirty="0" smtClean="0"/>
              <a:t> </a:t>
            </a:r>
            <a:r>
              <a:rPr lang="en-US" sz="2800" dirty="0"/>
              <a:t>so that we can have a release package which will include Swahili language. This is in early stage</a:t>
            </a:r>
            <a:r>
              <a:rPr lang="en-US" sz="2800" dirty="0" smtClean="0"/>
              <a:t>.</a:t>
            </a:r>
            <a:endParaRPr sz="2800" dirty="0"/>
          </a:p>
        </p:txBody>
      </p:sp>
      <p:sp>
        <p:nvSpPr>
          <p:cNvPr id="2" name="TextBox 1">
            <a:extLst>
              <a:ext uri="{FF2B5EF4-FFF2-40B4-BE49-F238E27FC236}">
                <a16:creationId xmlns="" xmlns:a16="http://schemas.microsoft.com/office/drawing/2014/main" id="{AF42C3BA-E794-3346-A7BF-1A741D902F1C}"/>
              </a:ext>
            </a:extLst>
          </p:cNvPr>
          <p:cNvSpPr txBox="1"/>
          <p:nvPr/>
        </p:nvSpPr>
        <p:spPr>
          <a:xfrm>
            <a:off x="882555" y="393604"/>
            <a:ext cx="5213445"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aa-ET" sz="3200" dirty="0">
                <a:latin typeface="Ubuntu" panose="020B0504030602030204" pitchFamily="34" charset="0"/>
              </a:rPr>
              <a:t>S</a:t>
            </a:r>
            <a:r>
              <a:rPr lang="en-GB" sz="3200" dirty="0">
                <a:latin typeface="Ubuntu" panose="020B0504030602030204" pitchFamily="34" charset="0"/>
              </a:rPr>
              <a:t>o</a:t>
            </a:r>
            <a:r>
              <a:rPr lang="aa-ET" sz="3200" dirty="0">
                <a:latin typeface="Ubuntu" panose="020B0504030602030204" pitchFamily="34" charset="0"/>
              </a:rPr>
              <a:t>me </a:t>
            </a:r>
            <a:r>
              <a:rPr lang="aa-ET" sz="3200" dirty="0" smtClean="0">
                <a:latin typeface="Ubuntu" panose="020B0504030602030204" pitchFamily="34" charset="0"/>
              </a:rPr>
              <a:t>Development</a:t>
            </a:r>
            <a:endParaRPr lang="aa-ET" sz="3200" dirty="0">
              <a:latin typeface="Ubuntu" panose="020B0504030602030204" pitchFamily="34" charset="0"/>
            </a:endParaRPr>
          </a:p>
        </p:txBody>
      </p:sp>
    </p:spTree>
    <p:extLst>
      <p:ext uri="{BB962C8B-B14F-4D97-AF65-F5344CB8AC3E}">
        <p14:creationId xmlns:p14="http://schemas.microsoft.com/office/powerpoint/2010/main" val="102289920"/>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64</a:t>
            </a:fld>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a:bodyPr>
          <a:lstStyle/>
          <a:p>
            <a:r>
              <a:rPr lang="en-US" dirty="0"/>
              <a:t>At NM-AIST we have a policy, and guidelines on how we are supposed to manage the Repository. </a:t>
            </a:r>
            <a:endParaRPr lang="aa-ET" dirty="0"/>
          </a:p>
          <a:p>
            <a:r>
              <a:rPr lang="en-US" dirty="0"/>
              <a:t>We collect and upload variety of the items such as Journal articles, Masters thesis and Dissertations and PhD thesis.</a:t>
            </a:r>
            <a:endParaRPr lang="aa-ET" dirty="0"/>
          </a:p>
          <a:p>
            <a:r>
              <a:rPr lang="en-US" dirty="0"/>
              <a:t>As a repository manager I work with other two colleagues in who are responsible in digital curation.</a:t>
            </a:r>
            <a:endParaRPr lang="aa-ET" dirty="0"/>
          </a:p>
          <a:p>
            <a:r>
              <a:rPr lang="en-US" dirty="0"/>
              <a:t>We utilize some tools for metadata import by using DOI for the Journal articles, and we use </a:t>
            </a:r>
            <a:r>
              <a:rPr lang="en-US" dirty="0" err="1"/>
              <a:t>Matomo</a:t>
            </a:r>
            <a:r>
              <a:rPr lang="en-US" dirty="0"/>
              <a:t> for checking the impact</a:t>
            </a:r>
            <a:endParaRPr lang="aa-ET" dirty="0"/>
          </a:p>
          <a:p>
            <a:r>
              <a:rPr lang="en-US" dirty="0" smtClean="0"/>
              <a:t>Before </a:t>
            </a:r>
            <a:r>
              <a:rPr lang="en-US" dirty="0"/>
              <a:t>we upload anything especially Journal Articles by our staff, we normally check publisher`s copyright with </a:t>
            </a:r>
            <a:r>
              <a:rPr lang="en-US" u="sng" dirty="0">
                <a:hlinkClick r:id="rId3"/>
              </a:rPr>
              <a:t>Sherpa/romeo</a:t>
            </a:r>
            <a:r>
              <a:rPr lang="en-US" dirty="0"/>
              <a:t>. </a:t>
            </a:r>
            <a:endParaRPr lang="aa-ET" dirty="0"/>
          </a:p>
          <a:p>
            <a:pPr marL="0" indent="0">
              <a:buNone/>
            </a:pPr>
            <a:endParaRPr lang="aa-ET" dirty="0"/>
          </a:p>
        </p:txBody>
      </p:sp>
    </p:spTree>
    <p:extLst>
      <p:ext uri="{BB962C8B-B14F-4D97-AF65-F5344CB8AC3E}">
        <p14:creationId xmlns:p14="http://schemas.microsoft.com/office/powerpoint/2010/main" val="4106095313"/>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
          <p:cNvSpPr txBox="1"/>
          <p:nvPr/>
        </p:nvSpPr>
        <p:spPr>
          <a:xfrm>
            <a:off x="2099966" y="1680678"/>
            <a:ext cx="7561693" cy="1311088"/>
          </a:xfrm>
          <a:prstGeom prst="rect">
            <a:avLst/>
          </a:prstGeom>
          <a:noFill/>
          <a:ln>
            <a:noFill/>
          </a:ln>
        </p:spPr>
        <p:txBody>
          <a:bodyPr spcFirstLastPara="1" wrap="square" lIns="45700" tIns="45700" rIns="45700" bIns="45700" anchor="t" anchorCtr="0">
            <a:spAutoFit/>
          </a:bodyPr>
          <a:lstStyle/>
          <a:p>
            <a:pPr hangingPunct="1">
              <a:lnSpc>
                <a:spcPct val="90000"/>
              </a:lnSpc>
              <a:buClr>
                <a:srgbClr val="FFFFFF"/>
              </a:buClr>
              <a:buSzPts val="4000"/>
              <a:buFont typeface="Calibri"/>
              <a:buNone/>
            </a:pPr>
            <a:r>
              <a:rPr lang="en-US" sz="4400" b="1" dirty="0">
                <a:solidFill>
                  <a:srgbClr val="FFFFFF"/>
                </a:solidFill>
                <a:latin typeface="Calibri"/>
                <a:ea typeface="Calibri"/>
                <a:cs typeface="Calibri"/>
              </a:rPr>
              <a:t>Openness : Tunisia policies achievement &amp; approach</a:t>
            </a:r>
            <a:endParaRPr sz="4400" b="1" dirty="0">
              <a:solidFill>
                <a:srgbClr val="FFFFFF"/>
              </a:solidFill>
              <a:latin typeface="Calibri"/>
              <a:ea typeface="Calibri"/>
              <a:cs typeface="Calibri"/>
            </a:endParaRPr>
          </a:p>
        </p:txBody>
      </p:sp>
      <p:sp>
        <p:nvSpPr>
          <p:cNvPr id="82" name="Google Shape;82;p1"/>
          <p:cNvSpPr txBox="1"/>
          <p:nvPr/>
        </p:nvSpPr>
        <p:spPr>
          <a:xfrm>
            <a:off x="3738267" y="3184712"/>
            <a:ext cx="5031858" cy="461665"/>
          </a:xfrm>
          <a:prstGeom prst="rect">
            <a:avLst/>
          </a:prstGeom>
          <a:noFill/>
          <a:ln>
            <a:noFill/>
          </a:ln>
        </p:spPr>
        <p:txBody>
          <a:bodyPr spcFirstLastPara="1" wrap="square" lIns="45700" tIns="45700" rIns="45700" bIns="45700" anchor="t" anchorCtr="0">
            <a:spAutoFit/>
          </a:bodyPr>
          <a:lstStyle/>
          <a:p>
            <a:pPr hangingPunct="1">
              <a:buClr>
                <a:srgbClr val="FFFFFF"/>
              </a:buClr>
              <a:buSzPts val="2400"/>
              <a:buFont typeface="Calibri"/>
              <a:buNone/>
            </a:pPr>
            <a:r>
              <a:rPr lang="en-US" sz="2400" dirty="0" err="1">
                <a:solidFill>
                  <a:srgbClr val="FFFFFF"/>
                </a:solidFill>
                <a:latin typeface="Calibri"/>
                <a:ea typeface="Calibri"/>
                <a:cs typeface="Calibri"/>
              </a:rPr>
              <a:t>Bessem</a:t>
            </a:r>
            <a:r>
              <a:rPr lang="en-US" sz="2400" dirty="0">
                <a:solidFill>
                  <a:srgbClr val="FFFFFF"/>
                </a:solidFill>
                <a:latin typeface="Calibri"/>
                <a:ea typeface="Calibri"/>
                <a:cs typeface="Calibri"/>
              </a:rPr>
              <a:t> </a:t>
            </a:r>
            <a:r>
              <a:rPr lang="en-US" sz="2400" dirty="0" err="1">
                <a:solidFill>
                  <a:srgbClr val="FFFFFF"/>
                </a:solidFill>
                <a:latin typeface="Calibri"/>
                <a:ea typeface="Calibri"/>
                <a:cs typeface="Calibri"/>
              </a:rPr>
              <a:t>Aamira</a:t>
            </a:r>
            <a:endParaRPr sz="2400" dirty="0">
              <a:solidFill>
                <a:srgbClr val="FFFFFF"/>
              </a:solidFill>
              <a:latin typeface="Calibri"/>
              <a:ea typeface="Calibri"/>
              <a:cs typeface="Calibri"/>
            </a:endParaRPr>
          </a:p>
        </p:txBody>
      </p:sp>
      <p:sp>
        <p:nvSpPr>
          <p:cNvPr id="83" name="Google Shape;83;p1"/>
          <p:cNvSpPr txBox="1"/>
          <p:nvPr/>
        </p:nvSpPr>
        <p:spPr>
          <a:xfrm>
            <a:off x="4081167" y="3630658"/>
            <a:ext cx="5031857" cy="415498"/>
          </a:xfrm>
          <a:prstGeom prst="rect">
            <a:avLst/>
          </a:prstGeom>
          <a:noFill/>
          <a:ln>
            <a:noFill/>
          </a:ln>
        </p:spPr>
        <p:txBody>
          <a:bodyPr spcFirstLastPara="1" wrap="square" lIns="45700" tIns="45700" rIns="45700" bIns="45700" anchor="t" anchorCtr="0">
            <a:spAutoFit/>
          </a:bodyPr>
          <a:lstStyle/>
          <a:p>
            <a:pPr hangingPunct="1">
              <a:buClr>
                <a:srgbClr val="FFFFFF"/>
              </a:buClr>
              <a:buSzPts val="2100"/>
              <a:buFont typeface="Calibri"/>
              <a:buNone/>
            </a:pPr>
            <a:r>
              <a:rPr lang="en-US" sz="2100" dirty="0">
                <a:solidFill>
                  <a:srgbClr val="FFFFFF"/>
                </a:solidFill>
                <a:latin typeface="Calibri"/>
                <a:ea typeface="Calibri"/>
                <a:cs typeface="Calibri"/>
              </a:rPr>
              <a:t>CNUDST</a:t>
            </a:r>
            <a:endParaRPr sz="2100" dirty="0">
              <a:solidFill>
                <a:srgbClr val="FFFFFF"/>
              </a:solidFill>
              <a:latin typeface="Calibri"/>
              <a:ea typeface="Calibri"/>
              <a:cs typeface="Calibri"/>
            </a:endParaRPr>
          </a:p>
        </p:txBody>
      </p:sp>
    </p:spTree>
    <p:extLst>
      <p:ext uri="{BB962C8B-B14F-4D97-AF65-F5344CB8AC3E}">
        <p14:creationId xmlns:p14="http://schemas.microsoft.com/office/powerpoint/2010/main" val="139625521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2"/>
          <p:cNvSpPr txBox="1"/>
          <p:nvPr/>
        </p:nvSpPr>
        <p:spPr>
          <a:xfrm>
            <a:off x="6619240" y="6391594"/>
            <a:ext cx="4023361" cy="294641"/>
          </a:xfrm>
          <a:prstGeom prst="rect">
            <a:avLst/>
          </a:prstGeom>
          <a:noFill/>
          <a:ln>
            <a:noFill/>
          </a:ln>
        </p:spPr>
        <p:txBody>
          <a:bodyPr spcFirstLastPara="1" wrap="square" lIns="45700" tIns="45700" rIns="45700" bIns="45700" anchor="ctr" anchorCtr="0">
            <a:spAutoFit/>
          </a:bodyPr>
          <a:lstStyle/>
          <a:p>
            <a:pPr algn="r" hangingPunct="1">
              <a:buClr>
                <a:srgbClr val="0563C1"/>
              </a:buClr>
              <a:buSzPts val="1400"/>
              <a:buFont typeface="Calibri"/>
              <a:buNone/>
            </a:pPr>
            <a:r>
              <a:rPr lang="en-US" sz="1400" u="sng">
                <a:solidFill>
                  <a:srgbClr val="0563C1"/>
                </a:solidFill>
                <a:latin typeface="Calibri"/>
                <a:ea typeface="Calibri"/>
                <a:cs typeface="Calibri"/>
                <a:hlinkClick r:id="rId3"/>
              </a:rPr>
              <a:t>libsense@ren.africa</a:t>
            </a:r>
            <a:endParaRPr sz="1400">
              <a:cs typeface="Arial"/>
              <a:sym typeface="Arial"/>
            </a:endParaRPr>
          </a:p>
        </p:txBody>
      </p:sp>
      <p:sp>
        <p:nvSpPr>
          <p:cNvPr id="89" name="Google Shape;89;p2"/>
          <p:cNvSpPr txBox="1">
            <a:spLocks noGrp="1"/>
          </p:cNvSpPr>
          <p:nvPr>
            <p:ph type="sldNum" idx="12"/>
          </p:nvPr>
        </p:nvSpPr>
        <p:spPr>
          <a:xfrm>
            <a:off x="10871202" y="6391594"/>
            <a:ext cx="197382" cy="294641"/>
          </a:xfrm>
          <a:prstGeom prst="rect">
            <a:avLst/>
          </a:prstGeom>
          <a:noFill/>
          <a:ln>
            <a:noFill/>
          </a:ln>
        </p:spPr>
        <p:txBody>
          <a:bodyPr spcFirstLastPara="1" wrap="square" lIns="45700" tIns="45700" rIns="45700" bIns="45700" anchor="ctr" anchorCtr="0">
            <a:spAutoFit/>
          </a:bodyPr>
          <a:lstStyle/>
          <a:p>
            <a:fld id="{00000000-1234-1234-1234-123412341234}" type="slidenum">
              <a:rPr lang="en-US"/>
              <a:pPr/>
              <a:t>66</a:t>
            </a:fld>
            <a:endParaRPr/>
          </a:p>
        </p:txBody>
      </p:sp>
      <p:sp>
        <p:nvSpPr>
          <p:cNvPr id="90" name="Google Shape;90;p2"/>
          <p:cNvSpPr txBox="1">
            <a:spLocks noGrp="1"/>
          </p:cNvSpPr>
          <p:nvPr>
            <p:ph type="body" idx="4294967295"/>
          </p:nvPr>
        </p:nvSpPr>
        <p:spPr>
          <a:xfrm>
            <a:off x="444500" y="1699895"/>
            <a:ext cx="10515600" cy="4179728"/>
          </a:xfrm>
          <a:prstGeom prst="rect">
            <a:avLst/>
          </a:prstGeom>
          <a:noFill/>
          <a:ln>
            <a:noFill/>
          </a:ln>
        </p:spPr>
        <p:txBody>
          <a:bodyPr spcFirstLastPara="1" wrap="square" lIns="45700" tIns="45700" rIns="45700" bIns="45700" anchor="t" anchorCtr="0">
            <a:normAutofit/>
          </a:bodyPr>
          <a:lstStyle/>
          <a:p>
            <a:pPr marL="0" lvl="0" indent="-182880" algn="l" rtl="0">
              <a:lnSpc>
                <a:spcPct val="80000"/>
              </a:lnSpc>
              <a:spcBef>
                <a:spcPts val="0"/>
              </a:spcBef>
              <a:spcAft>
                <a:spcPts val="0"/>
              </a:spcAft>
              <a:buSzPts val="2880"/>
              <a:buChar char="•"/>
            </a:pPr>
            <a:r>
              <a:rPr lang="en-US" dirty="0"/>
              <a:t> </a:t>
            </a:r>
            <a:r>
              <a:rPr lang="en-US" u="sng" dirty="0">
                <a:solidFill>
                  <a:schemeClr val="hlink"/>
                </a:solidFill>
                <a:hlinkClick r:id="rId4"/>
              </a:rPr>
              <a:t>National open access policy</a:t>
            </a:r>
            <a:r>
              <a:rPr lang="en-US" dirty="0"/>
              <a:t> (approved  only by 3 university)</a:t>
            </a:r>
            <a:endParaRPr dirty="0"/>
          </a:p>
          <a:p>
            <a:pPr marL="0" lvl="0" indent="-182880" algn="l" rtl="0">
              <a:lnSpc>
                <a:spcPct val="80000"/>
              </a:lnSpc>
              <a:spcBef>
                <a:spcPts val="1000"/>
              </a:spcBef>
              <a:spcAft>
                <a:spcPts val="0"/>
              </a:spcAft>
              <a:buSzPts val="2880"/>
              <a:buChar char="•"/>
            </a:pPr>
            <a:r>
              <a:rPr lang="en-US" dirty="0"/>
              <a:t> National developments :</a:t>
            </a:r>
            <a:endParaRPr dirty="0"/>
          </a:p>
          <a:p>
            <a:pPr marL="457200" lvl="1" indent="-182880" algn="l" rtl="0">
              <a:lnSpc>
                <a:spcPct val="80000"/>
              </a:lnSpc>
              <a:spcBef>
                <a:spcPts val="1000"/>
              </a:spcBef>
              <a:spcAft>
                <a:spcPts val="0"/>
              </a:spcAft>
              <a:buSzPts val="2880"/>
              <a:buChar char="•"/>
            </a:pPr>
            <a:r>
              <a:rPr lang="en-US" dirty="0"/>
              <a:t>Action plan to implement </a:t>
            </a:r>
            <a:r>
              <a:rPr lang="en-US" u="sng" dirty="0">
                <a:solidFill>
                  <a:schemeClr val="hlink"/>
                </a:solidFill>
                <a:hlinkClick r:id="rId5"/>
              </a:rPr>
              <a:t>Open Government </a:t>
            </a:r>
            <a:r>
              <a:rPr lang="en-US" dirty="0"/>
              <a:t>include:</a:t>
            </a:r>
            <a:endParaRPr dirty="0"/>
          </a:p>
          <a:p>
            <a:pPr marL="960119" lvl="2" indent="-182880" algn="l" rtl="0">
              <a:lnSpc>
                <a:spcPct val="80000"/>
              </a:lnSpc>
              <a:spcBef>
                <a:spcPts val="1000"/>
              </a:spcBef>
              <a:spcAft>
                <a:spcPts val="0"/>
              </a:spcAft>
              <a:buSzPts val="2880"/>
              <a:buChar char="•"/>
            </a:pPr>
            <a:r>
              <a:rPr lang="en-US" dirty="0"/>
              <a:t>Open Data</a:t>
            </a:r>
            <a:endParaRPr dirty="0"/>
          </a:p>
          <a:p>
            <a:pPr marL="960119" lvl="2" indent="-182880" algn="l" rtl="0">
              <a:lnSpc>
                <a:spcPct val="80000"/>
              </a:lnSpc>
              <a:spcBef>
                <a:spcPts val="1000"/>
              </a:spcBef>
              <a:spcAft>
                <a:spcPts val="0"/>
              </a:spcAft>
              <a:buSzPts val="2880"/>
              <a:buChar char="•"/>
            </a:pPr>
            <a:r>
              <a:rPr lang="en-US" dirty="0"/>
              <a:t>Access to information</a:t>
            </a:r>
            <a:endParaRPr dirty="0"/>
          </a:p>
          <a:p>
            <a:pPr marL="0" lvl="0" indent="-182880" algn="l" rtl="0">
              <a:lnSpc>
                <a:spcPct val="80000"/>
              </a:lnSpc>
              <a:spcBef>
                <a:spcPts val="1000"/>
              </a:spcBef>
              <a:spcAft>
                <a:spcPts val="0"/>
              </a:spcAft>
              <a:buSzPts val="2880"/>
              <a:buChar char="•"/>
            </a:pPr>
            <a:r>
              <a:rPr lang="en-US" dirty="0"/>
              <a:t> Legal framework :</a:t>
            </a:r>
            <a:endParaRPr dirty="0"/>
          </a:p>
          <a:p>
            <a:pPr marL="457200" lvl="1" indent="-182880" algn="l" rtl="0">
              <a:lnSpc>
                <a:spcPct val="80000"/>
              </a:lnSpc>
              <a:spcBef>
                <a:spcPts val="1000"/>
              </a:spcBef>
              <a:spcAft>
                <a:spcPts val="0"/>
              </a:spcAft>
              <a:buSzPts val="2880"/>
              <a:buChar char="•"/>
            </a:pPr>
            <a:r>
              <a:rPr lang="en-US" b="1" dirty="0"/>
              <a:t> Information Access : </a:t>
            </a:r>
            <a:r>
              <a:rPr lang="en-US" dirty="0"/>
              <a:t>constitutional right (2014)</a:t>
            </a:r>
            <a:endParaRPr dirty="0"/>
          </a:p>
          <a:p>
            <a:pPr marL="457200" lvl="1" indent="-182880" algn="l" rtl="0">
              <a:lnSpc>
                <a:spcPct val="80000"/>
              </a:lnSpc>
              <a:spcBef>
                <a:spcPts val="1000"/>
              </a:spcBef>
              <a:spcAft>
                <a:spcPts val="0"/>
              </a:spcAft>
              <a:buSzPts val="2880"/>
              <a:buChar char="•"/>
            </a:pPr>
            <a:r>
              <a:rPr lang="en-US" dirty="0"/>
              <a:t> Right to </a:t>
            </a:r>
            <a:r>
              <a:rPr lang="en-US" b="1" dirty="0"/>
              <a:t>Access Information Law</a:t>
            </a:r>
            <a:r>
              <a:rPr lang="en-US" dirty="0"/>
              <a:t> (</a:t>
            </a:r>
            <a:r>
              <a:rPr lang="en-US" b="1" dirty="0"/>
              <a:t>Law</a:t>
            </a:r>
            <a:r>
              <a:rPr lang="en-US" dirty="0"/>
              <a:t> No. 2016-22) </a:t>
            </a:r>
            <a:endParaRPr dirty="0"/>
          </a:p>
          <a:p>
            <a:pPr marL="0" lvl="0" indent="-182880" algn="l" rtl="0">
              <a:lnSpc>
                <a:spcPct val="80000"/>
              </a:lnSpc>
              <a:spcBef>
                <a:spcPts val="1000"/>
              </a:spcBef>
              <a:spcAft>
                <a:spcPts val="0"/>
              </a:spcAft>
              <a:buSzPts val="2880"/>
              <a:buChar char="•"/>
            </a:pPr>
            <a:r>
              <a:rPr lang="en-US" dirty="0"/>
              <a:t> </a:t>
            </a:r>
            <a:r>
              <a:rPr lang="en-US" u="sng" dirty="0">
                <a:solidFill>
                  <a:schemeClr val="hlink"/>
                </a:solidFill>
                <a:hlinkClick r:id="rId6"/>
              </a:rPr>
              <a:t>H2020 </a:t>
            </a:r>
            <a:r>
              <a:rPr lang="en-US" u="sng" dirty="0" err="1">
                <a:solidFill>
                  <a:schemeClr val="hlink"/>
                </a:solidFill>
                <a:hlinkClick r:id="rId6"/>
              </a:rPr>
              <a:t>programme</a:t>
            </a:r>
            <a:r>
              <a:rPr lang="en-US" dirty="0"/>
              <a:t> : Tunisia is the only African and Arab country to obtain the status of associated country</a:t>
            </a:r>
            <a:endParaRPr dirty="0"/>
          </a:p>
        </p:txBody>
      </p:sp>
      <p:sp>
        <p:nvSpPr>
          <p:cNvPr id="91" name="Google Shape;91;p2"/>
          <p:cNvSpPr txBox="1"/>
          <p:nvPr/>
        </p:nvSpPr>
        <p:spPr>
          <a:xfrm>
            <a:off x="444500" y="222415"/>
            <a:ext cx="9317338" cy="1200327"/>
          </a:xfrm>
          <a:prstGeom prst="rect">
            <a:avLst/>
          </a:prstGeom>
          <a:noFill/>
          <a:ln>
            <a:noFill/>
          </a:ln>
        </p:spPr>
        <p:txBody>
          <a:bodyPr spcFirstLastPara="1" wrap="square" lIns="45700" tIns="45700" rIns="45700" bIns="45700" anchor="t" anchorCtr="0">
            <a:spAutoFit/>
          </a:bodyPr>
          <a:lstStyle/>
          <a:p>
            <a:pPr hangingPunct="1">
              <a:buClr>
                <a:srgbClr val="000000"/>
              </a:buClr>
              <a:buSzPts val="3600"/>
              <a:buFont typeface="Calibri"/>
              <a:buNone/>
            </a:pPr>
            <a:r>
              <a:rPr lang="en-US" sz="3600">
                <a:latin typeface="Calibri"/>
                <a:ea typeface="Calibri"/>
                <a:cs typeface="Calibri"/>
              </a:rPr>
              <a:t>Open Access, Research Data Management, Open Science policies </a:t>
            </a:r>
            <a:endParaRPr sz="3600">
              <a:latin typeface="Calibri"/>
              <a:ea typeface="Calibri"/>
              <a:cs typeface="Calibri"/>
            </a:endParaRPr>
          </a:p>
        </p:txBody>
      </p:sp>
    </p:spTree>
    <p:extLst>
      <p:ext uri="{BB962C8B-B14F-4D97-AF65-F5344CB8AC3E}">
        <p14:creationId xmlns:p14="http://schemas.microsoft.com/office/powerpoint/2010/main" val="344055640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3"/>
          <p:cNvSpPr txBox="1"/>
          <p:nvPr/>
        </p:nvSpPr>
        <p:spPr>
          <a:xfrm>
            <a:off x="6619240" y="6391594"/>
            <a:ext cx="4023361" cy="294641"/>
          </a:xfrm>
          <a:prstGeom prst="rect">
            <a:avLst/>
          </a:prstGeom>
          <a:noFill/>
          <a:ln>
            <a:noFill/>
          </a:ln>
        </p:spPr>
        <p:txBody>
          <a:bodyPr spcFirstLastPara="1" wrap="square" lIns="45700" tIns="45700" rIns="45700" bIns="45700" anchor="ctr" anchorCtr="0">
            <a:spAutoFit/>
          </a:bodyPr>
          <a:lstStyle/>
          <a:p>
            <a:pPr algn="r" hangingPunct="1">
              <a:buClr>
                <a:srgbClr val="0563C1"/>
              </a:buClr>
              <a:buSzPts val="1400"/>
              <a:buFont typeface="Calibri"/>
              <a:buNone/>
            </a:pPr>
            <a:r>
              <a:rPr lang="en-US" sz="1400" u="sng">
                <a:solidFill>
                  <a:srgbClr val="0563C1"/>
                </a:solidFill>
                <a:latin typeface="Calibri"/>
                <a:ea typeface="Calibri"/>
                <a:cs typeface="Calibri"/>
                <a:hlinkClick r:id="rId3"/>
              </a:rPr>
              <a:t>libsense@ren.africa</a:t>
            </a:r>
            <a:endParaRPr sz="1400">
              <a:cs typeface="Arial"/>
              <a:sym typeface="Arial"/>
            </a:endParaRPr>
          </a:p>
        </p:txBody>
      </p:sp>
      <p:sp>
        <p:nvSpPr>
          <p:cNvPr id="97" name="Google Shape;97;p3"/>
          <p:cNvSpPr txBox="1">
            <a:spLocks noGrp="1"/>
          </p:cNvSpPr>
          <p:nvPr>
            <p:ph type="sldNum" idx="12"/>
          </p:nvPr>
        </p:nvSpPr>
        <p:spPr>
          <a:xfrm>
            <a:off x="10871202" y="6391594"/>
            <a:ext cx="197382" cy="294641"/>
          </a:xfrm>
          <a:prstGeom prst="rect">
            <a:avLst/>
          </a:prstGeom>
          <a:noFill/>
          <a:ln>
            <a:noFill/>
          </a:ln>
        </p:spPr>
        <p:txBody>
          <a:bodyPr spcFirstLastPara="1" wrap="square" lIns="45700" tIns="45700" rIns="45700" bIns="45700" anchor="ctr" anchorCtr="0">
            <a:spAutoFit/>
          </a:bodyPr>
          <a:lstStyle/>
          <a:p>
            <a:fld id="{00000000-1234-1234-1234-123412341234}" type="slidenum">
              <a:rPr lang="en-US"/>
              <a:pPr/>
              <a:t>67</a:t>
            </a:fld>
            <a:endParaRPr/>
          </a:p>
        </p:txBody>
      </p:sp>
      <p:sp>
        <p:nvSpPr>
          <p:cNvPr id="98" name="Google Shape;98;p3"/>
          <p:cNvSpPr txBox="1">
            <a:spLocks noGrp="1"/>
          </p:cNvSpPr>
          <p:nvPr>
            <p:ph type="body" idx="4294967295"/>
          </p:nvPr>
        </p:nvSpPr>
        <p:spPr>
          <a:xfrm>
            <a:off x="444500" y="1699895"/>
            <a:ext cx="10515600" cy="4179728"/>
          </a:xfrm>
          <a:prstGeom prst="rect">
            <a:avLst/>
          </a:prstGeom>
          <a:noFill/>
          <a:ln>
            <a:noFill/>
          </a:ln>
        </p:spPr>
        <p:txBody>
          <a:bodyPr spcFirstLastPara="1" wrap="square" lIns="45700" tIns="45700" rIns="45700" bIns="45700" anchor="t" anchorCtr="0">
            <a:normAutofit/>
          </a:bodyPr>
          <a:lstStyle/>
          <a:p>
            <a:pPr marL="0" lvl="0" indent="-182880" algn="l" rtl="0">
              <a:lnSpc>
                <a:spcPct val="90000"/>
              </a:lnSpc>
              <a:spcBef>
                <a:spcPts val="0"/>
              </a:spcBef>
              <a:spcAft>
                <a:spcPts val="0"/>
              </a:spcAft>
              <a:buSzPts val="2880"/>
              <a:buChar char="•"/>
            </a:pPr>
            <a:r>
              <a:rPr lang="en-US" sz="4000" dirty="0"/>
              <a:t>National OA Repository </a:t>
            </a:r>
            <a:r>
              <a:rPr lang="en-US" sz="4000" u="sng" dirty="0">
                <a:solidFill>
                  <a:schemeClr val="hlink"/>
                </a:solidFill>
                <a:hlinkClick r:id="rId4"/>
              </a:rPr>
              <a:t>AOUT</a:t>
            </a:r>
            <a:r>
              <a:rPr lang="en-US" sz="4000" dirty="0"/>
              <a:t> : </a:t>
            </a:r>
            <a:r>
              <a:rPr lang="en-US" sz="4000" b="1" dirty="0"/>
              <a:t>Tunisian University Open Archive</a:t>
            </a:r>
            <a:r>
              <a:rPr lang="en-US" sz="4000" dirty="0"/>
              <a:t> ( Framework </a:t>
            </a:r>
            <a:r>
              <a:rPr lang="en-US" sz="4000" dirty="0" err="1"/>
              <a:t>Invenio</a:t>
            </a:r>
            <a:r>
              <a:rPr lang="en-US" sz="4000" dirty="0"/>
              <a:t>)</a:t>
            </a:r>
            <a:endParaRPr sz="4000" dirty="0"/>
          </a:p>
          <a:p>
            <a:pPr marL="0" lvl="0" indent="-182880" algn="l" rtl="0">
              <a:lnSpc>
                <a:spcPct val="90000"/>
              </a:lnSpc>
              <a:spcBef>
                <a:spcPts val="1000"/>
              </a:spcBef>
              <a:spcAft>
                <a:spcPts val="0"/>
              </a:spcAft>
              <a:buSzPts val="2880"/>
              <a:buChar char="•"/>
            </a:pPr>
            <a:r>
              <a:rPr lang="en-US" sz="4000" dirty="0"/>
              <a:t>Open Data portal :  9 ( 1 </a:t>
            </a:r>
            <a:r>
              <a:rPr lang="en-US" sz="4000" u="sng" dirty="0">
                <a:solidFill>
                  <a:schemeClr val="hlink"/>
                </a:solidFill>
                <a:hlinkClick r:id="rId5"/>
              </a:rPr>
              <a:t>global </a:t>
            </a:r>
            <a:r>
              <a:rPr lang="en-US" sz="4000" dirty="0"/>
              <a:t>+ 8 sector portal)</a:t>
            </a:r>
            <a:endParaRPr sz="4000" dirty="0"/>
          </a:p>
          <a:p>
            <a:pPr marL="685800" lvl="1" indent="-228600" algn="l" rtl="0">
              <a:lnSpc>
                <a:spcPct val="90000"/>
              </a:lnSpc>
              <a:spcBef>
                <a:spcPts val="1000"/>
              </a:spcBef>
              <a:spcAft>
                <a:spcPts val="0"/>
              </a:spcAft>
              <a:buSzPts val="2880"/>
              <a:buChar char="•"/>
            </a:pPr>
            <a:r>
              <a:rPr lang="en-US" sz="4000" dirty="0"/>
              <a:t>Tunisia barometer : </a:t>
            </a:r>
            <a:r>
              <a:rPr lang="en-US" sz="4000" u="sng" dirty="0">
                <a:solidFill>
                  <a:schemeClr val="hlink"/>
                </a:solidFill>
                <a:hlinkClick r:id="rId6"/>
              </a:rPr>
              <a:t>opendatabarometer.org</a:t>
            </a:r>
            <a:endParaRPr sz="4000" dirty="0"/>
          </a:p>
        </p:txBody>
      </p:sp>
      <p:sp>
        <p:nvSpPr>
          <p:cNvPr id="99" name="Google Shape;99;p3"/>
          <p:cNvSpPr txBox="1"/>
          <p:nvPr/>
        </p:nvSpPr>
        <p:spPr>
          <a:xfrm>
            <a:off x="444500" y="222415"/>
            <a:ext cx="9317338" cy="646329"/>
          </a:xfrm>
          <a:prstGeom prst="rect">
            <a:avLst/>
          </a:prstGeom>
          <a:noFill/>
          <a:ln>
            <a:noFill/>
          </a:ln>
        </p:spPr>
        <p:txBody>
          <a:bodyPr spcFirstLastPara="1" wrap="square" lIns="45700" tIns="45700" rIns="45700" bIns="45700" anchor="t" anchorCtr="0">
            <a:spAutoFit/>
          </a:bodyPr>
          <a:lstStyle/>
          <a:p>
            <a:pPr hangingPunct="1">
              <a:buClr>
                <a:srgbClr val="000000"/>
              </a:buClr>
              <a:buSzPts val="3600"/>
              <a:buFont typeface="Calibri"/>
              <a:buNone/>
            </a:pPr>
            <a:r>
              <a:rPr lang="en-US" sz="3600">
                <a:latin typeface="Calibri"/>
                <a:ea typeface="Calibri"/>
                <a:cs typeface="Calibri"/>
              </a:rPr>
              <a:t>Repositories</a:t>
            </a:r>
            <a:endParaRPr sz="3600">
              <a:latin typeface="Calibri"/>
              <a:ea typeface="Calibri"/>
              <a:cs typeface="Calibri"/>
            </a:endParaRPr>
          </a:p>
        </p:txBody>
      </p:sp>
    </p:spTree>
    <p:extLst>
      <p:ext uri="{BB962C8B-B14F-4D97-AF65-F5344CB8AC3E}">
        <p14:creationId xmlns:p14="http://schemas.microsoft.com/office/powerpoint/2010/main" val="99319855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4"/>
          <p:cNvSpPr txBox="1"/>
          <p:nvPr/>
        </p:nvSpPr>
        <p:spPr>
          <a:xfrm>
            <a:off x="6619240" y="6391594"/>
            <a:ext cx="4023361" cy="294641"/>
          </a:xfrm>
          <a:prstGeom prst="rect">
            <a:avLst/>
          </a:prstGeom>
          <a:noFill/>
          <a:ln>
            <a:noFill/>
          </a:ln>
        </p:spPr>
        <p:txBody>
          <a:bodyPr spcFirstLastPara="1" wrap="square" lIns="45700" tIns="45700" rIns="45700" bIns="45700" anchor="ctr" anchorCtr="0">
            <a:spAutoFit/>
          </a:bodyPr>
          <a:lstStyle/>
          <a:p>
            <a:pPr algn="r" hangingPunct="1">
              <a:buClr>
                <a:srgbClr val="0563C1"/>
              </a:buClr>
              <a:buSzPts val="1400"/>
              <a:buFont typeface="Calibri"/>
              <a:buNone/>
            </a:pPr>
            <a:r>
              <a:rPr lang="en-US" sz="1400" u="sng">
                <a:solidFill>
                  <a:srgbClr val="0563C1"/>
                </a:solidFill>
                <a:latin typeface="Calibri"/>
                <a:ea typeface="Calibri"/>
                <a:cs typeface="Calibri"/>
                <a:hlinkClick r:id="rId3"/>
              </a:rPr>
              <a:t>libsense@ren.africa</a:t>
            </a:r>
            <a:endParaRPr sz="1400">
              <a:cs typeface="Arial"/>
              <a:sym typeface="Arial"/>
            </a:endParaRPr>
          </a:p>
        </p:txBody>
      </p:sp>
      <p:sp>
        <p:nvSpPr>
          <p:cNvPr id="105" name="Google Shape;105;p4"/>
          <p:cNvSpPr txBox="1">
            <a:spLocks noGrp="1"/>
          </p:cNvSpPr>
          <p:nvPr>
            <p:ph type="sldNum" idx="12"/>
          </p:nvPr>
        </p:nvSpPr>
        <p:spPr>
          <a:xfrm>
            <a:off x="10871202" y="6391594"/>
            <a:ext cx="197382" cy="294641"/>
          </a:xfrm>
          <a:prstGeom prst="rect">
            <a:avLst/>
          </a:prstGeom>
          <a:noFill/>
          <a:ln>
            <a:noFill/>
          </a:ln>
        </p:spPr>
        <p:txBody>
          <a:bodyPr spcFirstLastPara="1" wrap="square" lIns="45700" tIns="45700" rIns="45700" bIns="45700" anchor="ctr" anchorCtr="0">
            <a:spAutoFit/>
          </a:bodyPr>
          <a:lstStyle/>
          <a:p>
            <a:fld id="{00000000-1234-1234-1234-123412341234}" type="slidenum">
              <a:rPr lang="en-US"/>
              <a:pPr/>
              <a:t>68</a:t>
            </a:fld>
            <a:endParaRPr/>
          </a:p>
        </p:txBody>
      </p:sp>
      <p:sp>
        <p:nvSpPr>
          <p:cNvPr id="106" name="Google Shape;106;p4"/>
          <p:cNvSpPr txBox="1">
            <a:spLocks noGrp="1"/>
          </p:cNvSpPr>
          <p:nvPr>
            <p:ph type="body" idx="4294967295"/>
          </p:nvPr>
        </p:nvSpPr>
        <p:spPr>
          <a:xfrm>
            <a:off x="444500" y="1318900"/>
            <a:ext cx="11464800" cy="4179600"/>
          </a:xfrm>
          <a:prstGeom prst="rect">
            <a:avLst/>
          </a:prstGeom>
          <a:noFill/>
          <a:ln>
            <a:noFill/>
          </a:ln>
        </p:spPr>
        <p:txBody>
          <a:bodyPr spcFirstLastPara="1" wrap="square" lIns="45700" tIns="45700" rIns="45700" bIns="45700" anchor="t" anchorCtr="0">
            <a:normAutofit lnSpcReduction="10000"/>
          </a:bodyPr>
          <a:lstStyle/>
          <a:p>
            <a:pPr marL="0" lvl="0" indent="-182880" algn="l" rtl="0">
              <a:lnSpc>
                <a:spcPct val="90000"/>
              </a:lnSpc>
              <a:spcBef>
                <a:spcPts val="0"/>
              </a:spcBef>
              <a:spcAft>
                <a:spcPts val="0"/>
              </a:spcAft>
              <a:buSzPts val="2880"/>
              <a:buChar char="•"/>
            </a:pPr>
            <a:r>
              <a:rPr lang="en-US" dirty="0"/>
              <a:t> Central Repository management</a:t>
            </a:r>
            <a:endParaRPr dirty="0"/>
          </a:p>
          <a:p>
            <a:pPr marL="0" lvl="0" indent="-182880" algn="l" rtl="0">
              <a:lnSpc>
                <a:spcPct val="90000"/>
              </a:lnSpc>
              <a:spcBef>
                <a:spcPts val="1000"/>
              </a:spcBef>
              <a:spcAft>
                <a:spcPts val="0"/>
              </a:spcAft>
              <a:buSzPts val="2880"/>
              <a:buChar char="•"/>
            </a:pPr>
            <a:r>
              <a:rPr lang="en-US" dirty="0"/>
              <a:t> Advocacy : </a:t>
            </a:r>
            <a:endParaRPr dirty="0"/>
          </a:p>
          <a:p>
            <a:pPr marL="457200" lvl="1" indent="-182880" algn="l" rtl="0">
              <a:lnSpc>
                <a:spcPct val="90000"/>
              </a:lnSpc>
              <a:spcBef>
                <a:spcPts val="1000"/>
              </a:spcBef>
              <a:spcAft>
                <a:spcPts val="0"/>
              </a:spcAft>
              <a:buSzPts val="2880"/>
              <a:buChar char="•"/>
            </a:pPr>
            <a:r>
              <a:rPr lang="en-US" dirty="0"/>
              <a:t> Open Access community building</a:t>
            </a:r>
            <a:endParaRPr dirty="0"/>
          </a:p>
          <a:p>
            <a:pPr marL="457200" lvl="1" indent="-182880" algn="l" rtl="0">
              <a:lnSpc>
                <a:spcPct val="90000"/>
              </a:lnSpc>
              <a:spcBef>
                <a:spcPts val="1000"/>
              </a:spcBef>
              <a:spcAft>
                <a:spcPts val="0"/>
              </a:spcAft>
              <a:buSzPts val="2880"/>
              <a:buChar char="•"/>
            </a:pPr>
            <a:r>
              <a:rPr lang="en-US" dirty="0"/>
              <a:t> National coordination and collaboration</a:t>
            </a:r>
            <a:endParaRPr dirty="0"/>
          </a:p>
          <a:p>
            <a:pPr marL="457200" lvl="1" indent="-182880" algn="l" rtl="0">
              <a:lnSpc>
                <a:spcPct val="90000"/>
              </a:lnSpc>
              <a:spcBef>
                <a:spcPts val="1000"/>
              </a:spcBef>
              <a:spcAft>
                <a:spcPts val="0"/>
              </a:spcAft>
              <a:buSzPts val="2880"/>
              <a:buChar char="•"/>
            </a:pPr>
            <a:r>
              <a:rPr lang="en-US" dirty="0"/>
              <a:t> Support </a:t>
            </a:r>
            <a:r>
              <a:rPr lang="en-US" u="sng" dirty="0">
                <a:solidFill>
                  <a:schemeClr val="hlink"/>
                </a:solidFill>
                <a:hlinkClick r:id="rId4"/>
              </a:rPr>
              <a:t>scientific journal editor</a:t>
            </a:r>
            <a:endParaRPr dirty="0"/>
          </a:p>
          <a:p>
            <a:pPr marL="0" lvl="0" indent="-182880" algn="l" rtl="0">
              <a:lnSpc>
                <a:spcPct val="90000"/>
              </a:lnSpc>
              <a:spcBef>
                <a:spcPts val="1000"/>
              </a:spcBef>
              <a:spcAft>
                <a:spcPts val="0"/>
              </a:spcAft>
              <a:buSzPts val="2880"/>
              <a:buChar char="•"/>
            </a:pPr>
            <a:r>
              <a:rPr lang="en-US" dirty="0"/>
              <a:t> Policy : multi-stakeholder approach (recommended)</a:t>
            </a:r>
            <a:endParaRPr dirty="0"/>
          </a:p>
          <a:p>
            <a:pPr marL="0" lvl="0" indent="-182880" algn="l" rtl="0">
              <a:lnSpc>
                <a:spcPct val="90000"/>
              </a:lnSpc>
              <a:spcBef>
                <a:spcPts val="1000"/>
              </a:spcBef>
              <a:spcAft>
                <a:spcPts val="0"/>
              </a:spcAft>
              <a:buSzPts val="2880"/>
              <a:buChar char="•"/>
            </a:pPr>
            <a:r>
              <a:rPr lang="en-US" dirty="0"/>
              <a:t> Cooperation &amp; Collaboration : Funding, building </a:t>
            </a:r>
            <a:r>
              <a:rPr lang="en-US" dirty="0" err="1"/>
              <a:t>competence,etc</a:t>
            </a:r>
            <a:r>
              <a:rPr lang="en-US" dirty="0"/>
              <a:t>.</a:t>
            </a:r>
            <a:endParaRPr dirty="0"/>
          </a:p>
          <a:p>
            <a:pPr marL="457200" lvl="1" indent="-182880" algn="l" rtl="0">
              <a:lnSpc>
                <a:spcPct val="90000"/>
              </a:lnSpc>
              <a:spcBef>
                <a:spcPts val="1000"/>
              </a:spcBef>
              <a:spcAft>
                <a:spcPts val="0"/>
              </a:spcAft>
              <a:buSzPts val="2880"/>
              <a:buChar char="•"/>
            </a:pPr>
            <a:r>
              <a:rPr lang="en-US" dirty="0"/>
              <a:t>30 March 2020 :Tunisia </a:t>
            </a:r>
            <a:r>
              <a:rPr lang="en-US" u="sng" dirty="0">
                <a:solidFill>
                  <a:schemeClr val="hlink"/>
                </a:solidFill>
                <a:hlinkClick r:id="rId5"/>
              </a:rPr>
              <a:t>participated to the meeting organized by </a:t>
            </a:r>
            <a:r>
              <a:rPr lang="en-US" u="sng" dirty="0" err="1">
                <a:solidFill>
                  <a:schemeClr val="hlink"/>
                </a:solidFill>
                <a:hlinkClick r:id="rId5"/>
              </a:rPr>
              <a:t>Unesco</a:t>
            </a:r>
            <a:r>
              <a:rPr lang="en-US" dirty="0"/>
              <a:t> .The objective was to exchange views on the role of international cooperation in science and the major topic of discussion was the topic of </a:t>
            </a:r>
            <a:r>
              <a:rPr lang="en-US" b="1" dirty="0"/>
              <a:t>open science</a:t>
            </a:r>
            <a:endParaRPr b="1" dirty="0"/>
          </a:p>
        </p:txBody>
      </p:sp>
      <p:sp>
        <p:nvSpPr>
          <p:cNvPr id="107" name="Google Shape;107;p4"/>
          <p:cNvSpPr txBox="1"/>
          <p:nvPr/>
        </p:nvSpPr>
        <p:spPr>
          <a:xfrm>
            <a:off x="444500" y="222415"/>
            <a:ext cx="9317338" cy="646329"/>
          </a:xfrm>
          <a:prstGeom prst="rect">
            <a:avLst/>
          </a:prstGeom>
          <a:noFill/>
          <a:ln>
            <a:noFill/>
          </a:ln>
        </p:spPr>
        <p:txBody>
          <a:bodyPr spcFirstLastPara="1" wrap="square" lIns="45700" tIns="45700" rIns="45700" bIns="45700" anchor="t" anchorCtr="0">
            <a:spAutoFit/>
          </a:bodyPr>
          <a:lstStyle/>
          <a:p>
            <a:pPr hangingPunct="1">
              <a:buClr>
                <a:srgbClr val="000000"/>
              </a:buClr>
              <a:buSzPts val="3600"/>
              <a:buFont typeface="Calibri"/>
              <a:buNone/>
            </a:pPr>
            <a:r>
              <a:rPr lang="en-US" sz="3600">
                <a:latin typeface="Calibri"/>
                <a:ea typeface="Calibri"/>
                <a:cs typeface="Calibri"/>
              </a:rPr>
              <a:t>Approaches</a:t>
            </a:r>
            <a:endParaRPr sz="3600">
              <a:latin typeface="Calibri"/>
              <a:ea typeface="Calibri"/>
              <a:cs typeface="Calibri"/>
            </a:endParaRPr>
          </a:p>
        </p:txBody>
      </p:sp>
    </p:spTree>
    <p:extLst>
      <p:ext uri="{BB962C8B-B14F-4D97-AF65-F5344CB8AC3E}">
        <p14:creationId xmlns:p14="http://schemas.microsoft.com/office/powerpoint/2010/main" val="326938981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 Placeholder 4"/>
          <p:cNvSpPr txBox="1"/>
          <p:nvPr/>
        </p:nvSpPr>
        <p:spPr>
          <a:xfrm>
            <a:off x="2099966" y="1680678"/>
            <a:ext cx="7561693" cy="70173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nSpc>
                <a:spcPct val="90000"/>
              </a:lnSpc>
              <a:defRPr sz="4000">
                <a:solidFill>
                  <a:srgbClr val="FFFFFF"/>
                </a:solidFill>
              </a:defRPr>
            </a:lvl1pPr>
          </a:lstStyle>
          <a:p>
            <a:r>
              <a:rPr lang="en-US" sz="4400" dirty="0" smtClean="0">
                <a:latin typeface="Calibri"/>
                <a:ea typeface="Calibri"/>
                <a:cs typeface="Calibri"/>
              </a:rPr>
              <a:t>Uganda: </a:t>
            </a:r>
            <a:endParaRPr sz="4400" dirty="0">
              <a:latin typeface="Calibri"/>
              <a:ea typeface="Calibri"/>
              <a:cs typeface="Calibri"/>
            </a:endParaRPr>
          </a:p>
        </p:txBody>
      </p:sp>
      <p:sp>
        <p:nvSpPr>
          <p:cNvPr id="123" name="Rectangle 5"/>
          <p:cNvSpPr txBox="1"/>
          <p:nvPr/>
        </p:nvSpPr>
        <p:spPr>
          <a:xfrm>
            <a:off x="2099965" y="3192023"/>
            <a:ext cx="5031858" cy="461665"/>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400">
                <a:solidFill>
                  <a:srgbClr val="FFFFFF"/>
                </a:solidFill>
              </a:defRPr>
            </a:lvl1pPr>
          </a:lstStyle>
          <a:p>
            <a:r>
              <a:rPr lang="en-US" dirty="0" smtClean="0">
                <a:latin typeface="Calibri"/>
                <a:ea typeface="Calibri"/>
                <a:cs typeface="Calibri"/>
              </a:rPr>
              <a:t>David Bukenya</a:t>
            </a:r>
            <a:endParaRPr dirty="0">
              <a:latin typeface="Calibri"/>
              <a:ea typeface="Calibri"/>
              <a:cs typeface="Calibri"/>
            </a:endParaRPr>
          </a:p>
        </p:txBody>
      </p:sp>
      <p:sp>
        <p:nvSpPr>
          <p:cNvPr id="124" name="Rectangle 6"/>
          <p:cNvSpPr txBox="1"/>
          <p:nvPr/>
        </p:nvSpPr>
        <p:spPr>
          <a:xfrm>
            <a:off x="2099966" y="3948477"/>
            <a:ext cx="5031857" cy="738664"/>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defRPr sz="2100">
                <a:solidFill>
                  <a:srgbClr val="FFFFFF"/>
                </a:solidFill>
              </a:defRPr>
            </a:lvl1pPr>
          </a:lstStyle>
          <a:p>
            <a:r>
              <a:rPr lang="en-US" dirty="0" smtClean="0">
                <a:latin typeface="Calibri"/>
                <a:ea typeface="Calibri"/>
                <a:cs typeface="Calibri"/>
              </a:rPr>
              <a:t>Consortium of Uganda University Libraries/Uganda Christian University</a:t>
            </a:r>
            <a:endParaRPr dirty="0">
              <a:latin typeface="Calibri"/>
              <a:ea typeface="Calibri"/>
              <a:cs typeface="Calibri"/>
            </a:endParaRPr>
          </a:p>
        </p:txBody>
      </p:sp>
      <p:sp>
        <p:nvSpPr>
          <p:cNvPr id="4" name="Rectangle 3"/>
          <p:cNvSpPr/>
          <p:nvPr/>
        </p:nvSpPr>
        <p:spPr>
          <a:xfrm>
            <a:off x="2099966" y="2248613"/>
            <a:ext cx="6096000" cy="954107"/>
          </a:xfrm>
          <a:prstGeom prst="rect">
            <a:avLst/>
          </a:prstGeom>
        </p:spPr>
        <p:txBody>
          <a:bodyPr>
            <a:spAutoFit/>
          </a:bodyPr>
          <a:lstStyle/>
          <a:p>
            <a:r>
              <a:rPr lang="en-US" sz="2800" dirty="0">
                <a:solidFill>
                  <a:srgbClr val="FFFF00"/>
                </a:solidFill>
                <a:latin typeface="Calibri"/>
                <a:ea typeface="Calibri"/>
                <a:cs typeface="Calibri"/>
              </a:rPr>
              <a:t>Open Access, Research Data Management, Open Science policies </a:t>
            </a:r>
          </a:p>
        </p:txBody>
      </p:sp>
    </p:spTree>
    <p:extLst>
      <p:ext uri="{BB962C8B-B14F-4D97-AF65-F5344CB8AC3E}">
        <p14:creationId xmlns:p14="http://schemas.microsoft.com/office/powerpoint/2010/main" val="339290103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rId3"/>
              </a:defRPr>
            </a:lvl1pPr>
          </a:lstStyle>
          <a:p>
            <a:pPr>
              <a:defRPr u="none">
                <a:solidFill>
                  <a:srgbClr val="002060"/>
                </a:solidFill>
                <a:uFillTx/>
              </a:defRPr>
            </a:pPr>
            <a:r>
              <a:rPr u="sng">
                <a:solidFill>
                  <a:srgbClr val="0563C1"/>
                </a:solidFill>
                <a:uFill>
                  <a:solidFill>
                    <a:srgbClr val="0563C1"/>
                  </a:solidFill>
                </a:uFill>
                <a:hlinkClick r:id="rId3"/>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7</a:t>
            </a:fld>
            <a:endParaRPr/>
          </a:p>
        </p:txBody>
      </p:sp>
      <p:sp>
        <p:nvSpPr>
          <p:cNvPr id="7" name="TextBox 6"/>
          <p:cNvSpPr txBox="1"/>
          <p:nvPr/>
        </p:nvSpPr>
        <p:spPr>
          <a:xfrm>
            <a:off x="1409301" y="650561"/>
            <a:ext cx="4042060" cy="8002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lvl="0" hangingPunct="1">
              <a:buClr>
                <a:srgbClr val="000000"/>
              </a:buClr>
              <a:buSzPts val="2800"/>
            </a:pPr>
            <a:endParaRPr lang="en" sz="2800" dirty="0">
              <a:latin typeface="Arial"/>
              <a:ea typeface="Arial"/>
              <a:cs typeface="Arial"/>
              <a:sym typeface="Arial"/>
            </a:endParaRPr>
          </a:p>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mn-lt"/>
              <a:ea typeface="+mn-ea"/>
              <a:cs typeface="+mn-cs"/>
              <a:sym typeface="Calibri"/>
            </a:endParaRPr>
          </a:p>
        </p:txBody>
      </p:sp>
      <p:sp>
        <p:nvSpPr>
          <p:cNvPr id="13" name="Google Shape;67;p15"/>
          <p:cNvSpPr txBox="1">
            <a:spLocks/>
          </p:cNvSpPr>
          <p:nvPr/>
        </p:nvSpPr>
        <p:spPr>
          <a:xfrm>
            <a:off x="882748" y="445025"/>
            <a:ext cx="7949551"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endParaRPr kumimoji="0" lang="en" sz="28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4" name="Google Shape;83;p17"/>
          <p:cNvSpPr txBox="1">
            <a:spLocks/>
          </p:cNvSpPr>
          <p:nvPr/>
        </p:nvSpPr>
        <p:spPr>
          <a:xfrm>
            <a:off x="311700" y="445025"/>
            <a:ext cx="9073314"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lvl="0" hangingPunct="1">
              <a:buClr>
                <a:srgbClr val="000000"/>
              </a:buClr>
            </a:pPr>
            <a:r>
              <a:rPr lang="en" sz="4400" b="1" dirty="0">
                <a:solidFill>
                  <a:srgbClr val="000000"/>
                </a:solidFill>
                <a:latin typeface="Calibri Light"/>
                <a:cs typeface="Calibri Light"/>
              </a:rPr>
              <a:t>Key survey </a:t>
            </a:r>
            <a:r>
              <a:rPr lang="en" sz="4400" b="1" dirty="0" smtClean="0">
                <a:solidFill>
                  <a:srgbClr val="000000"/>
                </a:solidFill>
                <a:latin typeface="Calibri Light"/>
                <a:cs typeface="Calibri Light"/>
              </a:rPr>
              <a:t>findings</a:t>
            </a:r>
            <a:endParaRPr kumimoji="0" lang="en" sz="4400" b="1" u="none" strike="noStrike" kern="0" cap="none" spc="0" normalizeH="0" baseline="0" noProof="0" dirty="0">
              <a:ln>
                <a:noFill/>
              </a:ln>
              <a:solidFill>
                <a:srgbClr val="000000"/>
              </a:solidFill>
              <a:effectLst/>
              <a:uLnTx/>
              <a:uFillTx/>
              <a:latin typeface="Calibri Light"/>
              <a:cs typeface="Calibri Light"/>
              <a:sym typeface="Arial"/>
            </a:endParaRPr>
          </a:p>
        </p:txBody>
      </p:sp>
      <p:sp>
        <p:nvSpPr>
          <p:cNvPr id="2" name="Rectangle 1"/>
          <p:cNvSpPr/>
          <p:nvPr/>
        </p:nvSpPr>
        <p:spPr>
          <a:xfrm>
            <a:off x="526553" y="1669478"/>
            <a:ext cx="11209016" cy="4524316"/>
          </a:xfrm>
          <a:custGeom>
            <a:avLst/>
            <a:gdLst>
              <a:gd name="connsiteX0" fmla="*/ 0 w 11181484"/>
              <a:gd name="connsiteY0" fmla="*/ 0 h 3108544"/>
              <a:gd name="connsiteX1" fmla="*/ 11181484 w 11181484"/>
              <a:gd name="connsiteY1" fmla="*/ 0 h 3108544"/>
              <a:gd name="connsiteX2" fmla="*/ 11181484 w 11181484"/>
              <a:gd name="connsiteY2" fmla="*/ 3108544 h 3108544"/>
              <a:gd name="connsiteX3" fmla="*/ 0 w 11181484"/>
              <a:gd name="connsiteY3" fmla="*/ 3108544 h 3108544"/>
              <a:gd name="connsiteX4" fmla="*/ 0 w 11181484"/>
              <a:gd name="connsiteY4" fmla="*/ 0 h 3108544"/>
              <a:gd name="connsiteX0" fmla="*/ 0 w 11209016"/>
              <a:gd name="connsiteY0" fmla="*/ 0 h 3108544"/>
              <a:gd name="connsiteX1" fmla="*/ 11181484 w 11209016"/>
              <a:gd name="connsiteY1" fmla="*/ 0 h 3108544"/>
              <a:gd name="connsiteX2" fmla="*/ 11181484 w 11209016"/>
              <a:gd name="connsiteY2" fmla="*/ 3108544 h 3108544"/>
              <a:gd name="connsiteX3" fmla="*/ 0 w 11209016"/>
              <a:gd name="connsiteY3" fmla="*/ 3108544 h 3108544"/>
              <a:gd name="connsiteX4" fmla="*/ 0 w 11209016"/>
              <a:gd name="connsiteY4" fmla="*/ 0 h 3108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9016" h="3108544">
                <a:moveTo>
                  <a:pt x="0" y="0"/>
                </a:moveTo>
                <a:lnTo>
                  <a:pt x="11181484" y="0"/>
                </a:lnTo>
                <a:cubicBezTo>
                  <a:pt x="11181484" y="1036181"/>
                  <a:pt x="11243432" y="3001737"/>
                  <a:pt x="11181484" y="3108544"/>
                </a:cubicBezTo>
                <a:lnTo>
                  <a:pt x="0" y="3108544"/>
                </a:lnTo>
                <a:lnTo>
                  <a:pt x="0" y="0"/>
                </a:lnTo>
                <a:close/>
              </a:path>
            </a:pathLst>
          </a:custGeom>
        </p:spPr>
        <p:txBody>
          <a:bodyPr wrap="square">
            <a:spAutoFit/>
          </a:bodyPr>
          <a:lstStyle/>
          <a:p>
            <a:pPr marL="457200" lvl="0" indent="-393700" hangingPunct="1">
              <a:buClr>
                <a:srgbClr val="000000"/>
              </a:buClr>
              <a:buSzPts val="2600"/>
              <a:buFont typeface="Arial"/>
              <a:buChar char="●"/>
            </a:pPr>
            <a:r>
              <a:rPr lang="en-GB" sz="3600" dirty="0" smtClean="0">
                <a:latin typeface="Calibri Light"/>
                <a:ea typeface="Arial"/>
                <a:cs typeface="Calibri Light"/>
                <a:sym typeface="Arial"/>
              </a:rPr>
              <a:t>L</a:t>
            </a:r>
            <a:r>
              <a:rPr lang="en" sz="3600" dirty="0" smtClean="0">
                <a:latin typeface="Calibri Light"/>
                <a:ea typeface="Arial"/>
                <a:cs typeface="Calibri Light"/>
                <a:sym typeface="Arial"/>
              </a:rPr>
              <a:t>ack </a:t>
            </a:r>
            <a:r>
              <a:rPr lang="en" sz="3600" dirty="0">
                <a:latin typeface="Calibri Light"/>
                <a:ea typeface="Arial"/>
                <a:cs typeface="Calibri Light"/>
                <a:sym typeface="Arial"/>
              </a:rPr>
              <a:t>of OA policies at national </a:t>
            </a:r>
            <a:r>
              <a:rPr lang="en" sz="3600" dirty="0" smtClean="0">
                <a:latin typeface="Calibri Light"/>
                <a:ea typeface="Arial"/>
                <a:cs typeface="Calibri Light"/>
                <a:sym typeface="Arial"/>
              </a:rPr>
              <a:t>level</a:t>
            </a:r>
            <a:endParaRPr lang="en" sz="3600" dirty="0">
              <a:latin typeface="Calibri Light"/>
              <a:ea typeface="Arial"/>
              <a:cs typeface="Calibri Light"/>
              <a:sym typeface="Arial"/>
            </a:endParaRPr>
          </a:p>
          <a:p>
            <a:pPr marL="457200" lvl="0" indent="-393700" hangingPunct="1">
              <a:buClr>
                <a:srgbClr val="000000"/>
              </a:buClr>
              <a:buSzPts val="2600"/>
              <a:buFont typeface="Arial"/>
              <a:buChar char="●"/>
            </a:pPr>
            <a:r>
              <a:rPr lang="en" sz="3600" dirty="0">
                <a:latin typeface="Calibri Light"/>
                <a:ea typeface="Arial"/>
                <a:cs typeface="Calibri Light"/>
                <a:sym typeface="Arial"/>
              </a:rPr>
              <a:t>Institutional OAR development/operation and policy development below </a:t>
            </a:r>
            <a:r>
              <a:rPr lang="en" sz="3600" dirty="0" smtClean="0">
                <a:latin typeface="Calibri Light"/>
                <a:ea typeface="Arial"/>
                <a:cs typeface="Calibri Light"/>
                <a:sym typeface="Arial"/>
              </a:rPr>
              <a:t>par</a:t>
            </a:r>
            <a:endParaRPr lang="en" sz="3600" dirty="0">
              <a:latin typeface="Calibri Light"/>
              <a:ea typeface="Arial"/>
              <a:cs typeface="Calibri Light"/>
              <a:sym typeface="Arial"/>
            </a:endParaRPr>
          </a:p>
          <a:p>
            <a:pPr marL="457200" lvl="0" indent="-393700" hangingPunct="1">
              <a:buClr>
                <a:srgbClr val="000000"/>
              </a:buClr>
              <a:buSzPts val="2600"/>
              <a:buFont typeface="Arial"/>
              <a:buChar char="●"/>
            </a:pPr>
            <a:r>
              <a:rPr lang="en" sz="3600" dirty="0">
                <a:latin typeface="Calibri Light"/>
                <a:ea typeface="Arial"/>
                <a:cs typeface="Calibri Light"/>
                <a:sym typeface="Arial"/>
              </a:rPr>
              <a:t>Insufficient support for expertise on digital skills and funding for digital repositories </a:t>
            </a:r>
            <a:r>
              <a:rPr lang="en-GB" sz="3600" dirty="0" smtClean="0">
                <a:latin typeface="Calibri Light"/>
                <a:ea typeface="Arial"/>
                <a:cs typeface="Calibri Light"/>
                <a:sym typeface="Arial"/>
              </a:rPr>
              <a:t/>
            </a:r>
            <a:br>
              <a:rPr lang="en-GB" sz="3600" dirty="0" smtClean="0">
                <a:latin typeface="Calibri Light"/>
                <a:ea typeface="Arial"/>
                <a:cs typeface="Calibri Light"/>
                <a:sym typeface="Arial"/>
              </a:rPr>
            </a:br>
            <a:r>
              <a:rPr lang="en-GB" sz="3600" dirty="0">
                <a:latin typeface="Calibri Light"/>
                <a:ea typeface="Arial"/>
                <a:cs typeface="Calibri Light"/>
                <a:sym typeface="Arial"/>
              </a:rPr>
              <a:t/>
            </a:r>
            <a:br>
              <a:rPr lang="en-GB" sz="3600" dirty="0">
                <a:latin typeface="Calibri Light"/>
                <a:ea typeface="Arial"/>
                <a:cs typeface="Calibri Light"/>
                <a:sym typeface="Arial"/>
              </a:rPr>
            </a:br>
            <a:r>
              <a:rPr lang="en-GB" sz="3600" dirty="0">
                <a:latin typeface="Calibri Light"/>
                <a:ea typeface="Arial"/>
                <a:cs typeface="Calibri Light"/>
                <a:sym typeface="Arial"/>
              </a:rPr>
              <a:t>Reports at </a:t>
            </a:r>
            <a:r>
              <a:rPr lang="en-GB" sz="3600" dirty="0">
                <a:latin typeface="Calibri Light"/>
                <a:ea typeface="Arial"/>
                <a:cs typeface="Calibri Light"/>
                <a:sym typeface="Arial"/>
                <a:hlinkClick r:id="rId4"/>
              </a:rPr>
              <a:t>https://spaces.wacren.net/x/</a:t>
            </a:r>
            <a:r>
              <a:rPr lang="en-GB" sz="3600" dirty="0" smtClean="0">
                <a:latin typeface="Calibri Light"/>
                <a:ea typeface="Arial"/>
                <a:cs typeface="Calibri Light"/>
                <a:sym typeface="Arial"/>
                <a:hlinkClick r:id="rId4"/>
              </a:rPr>
              <a:t>DgBG</a:t>
            </a:r>
            <a:endParaRPr lang="en-GB" sz="3600" dirty="0" smtClean="0">
              <a:latin typeface="Calibri Light"/>
              <a:ea typeface="Arial"/>
              <a:cs typeface="Calibri Light"/>
              <a:sym typeface="Arial"/>
            </a:endParaRPr>
          </a:p>
          <a:p>
            <a:pPr marL="457200" lvl="0" indent="-393700" hangingPunct="1">
              <a:buClr>
                <a:srgbClr val="000000"/>
              </a:buClr>
              <a:buSzPts val="2600"/>
              <a:buFont typeface="Arial"/>
              <a:buChar char="●"/>
            </a:pPr>
            <a:endParaRPr lang="en" sz="3600" dirty="0">
              <a:latin typeface="Calibri Light"/>
              <a:ea typeface="Arial"/>
              <a:cs typeface="Calibri Light"/>
              <a:sym typeface="Arial"/>
            </a:endParaRPr>
          </a:p>
        </p:txBody>
      </p:sp>
    </p:spTree>
    <p:extLst>
      <p:ext uri="{BB962C8B-B14F-4D97-AF65-F5344CB8AC3E}">
        <p14:creationId xmlns:p14="http://schemas.microsoft.com/office/powerpoint/2010/main" val="3905006912"/>
      </p:ext>
    </p:extLst>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70</a:t>
            </a:fld>
            <a:endParaRPr>
              <a:latin typeface="Calibri"/>
              <a:ea typeface="Calibri"/>
              <a:cs typeface="Calibri"/>
            </a:endParaRPr>
          </a:p>
        </p:txBody>
      </p:sp>
      <p:sp>
        <p:nvSpPr>
          <p:cNvPr id="128" name="Content Placeholder 6"/>
          <p:cNvSpPr txBox="1">
            <a:spLocks noGrp="1"/>
          </p:cNvSpPr>
          <p:nvPr>
            <p:ph type="body" idx="4294967295"/>
          </p:nvPr>
        </p:nvSpPr>
        <p:spPr>
          <a:xfrm>
            <a:off x="444500" y="1699894"/>
            <a:ext cx="10515600" cy="4691699"/>
          </a:xfrm>
          <a:prstGeom prst="rect">
            <a:avLst/>
          </a:prstGeom>
        </p:spPr>
        <p:txBody>
          <a:bodyPr>
            <a:normAutofit/>
          </a:bodyPr>
          <a:lstStyle/>
          <a:p>
            <a:pPr marL="0" indent="0">
              <a:buNone/>
              <a:defRPr>
                <a:solidFill>
                  <a:srgbClr val="343163"/>
                </a:solidFill>
              </a:defRPr>
            </a:pPr>
            <a:r>
              <a:rPr lang="en-US" sz="2800" dirty="0" smtClean="0">
                <a:solidFill>
                  <a:srgbClr val="FF0000"/>
                </a:solidFill>
              </a:rPr>
              <a:t> </a:t>
            </a:r>
            <a:r>
              <a:rPr lang="en-US" sz="2800" u="sng" dirty="0" smtClean="0">
                <a:solidFill>
                  <a:srgbClr val="FF0000"/>
                </a:solidFill>
                <a:effectLst>
                  <a:outerShdw blurRad="38100" dist="38100" dir="2700000" algn="tl">
                    <a:srgbClr val="000000">
                      <a:alpha val="43137"/>
                    </a:srgbClr>
                  </a:outerShdw>
                </a:effectLst>
              </a:rPr>
              <a:t>Policies</a:t>
            </a:r>
          </a:p>
          <a:p>
            <a:pPr marL="457200" indent="-457200">
              <a:buFont typeface="+mj-lt"/>
              <a:buAutoNum type="arabicPeriod"/>
              <a:defRPr>
                <a:solidFill>
                  <a:srgbClr val="343163"/>
                </a:solidFill>
              </a:defRPr>
            </a:pPr>
            <a:r>
              <a:rPr lang="en-US" sz="2800" dirty="0" smtClean="0"/>
              <a:t>Most policy work is at institutional level. At the end of 2019, Uganda had  four new approved Open Access/IR Policies; making a total of five.</a:t>
            </a:r>
          </a:p>
          <a:p>
            <a:pPr marL="457200" indent="-457200">
              <a:buAutoNum type="arabicPeriod"/>
              <a:defRPr>
                <a:solidFill>
                  <a:srgbClr val="343163"/>
                </a:solidFill>
              </a:defRPr>
            </a:pPr>
            <a:r>
              <a:rPr lang="en-US" sz="2800" dirty="0" smtClean="0"/>
              <a:t>Makerere University Library, is in conversation with researchers about data </a:t>
            </a:r>
            <a:r>
              <a:rPr lang="en-US" sz="2800" dirty="0"/>
              <a:t>m</a:t>
            </a:r>
            <a:r>
              <a:rPr lang="en-US" sz="2800" dirty="0" smtClean="0"/>
              <a:t>anagement services. The College of Computing and Information Sciences  has also a data management plan in the offing.</a:t>
            </a:r>
          </a:p>
          <a:p>
            <a:pPr marL="457200" indent="-457200">
              <a:buAutoNum type="arabicPeriod"/>
              <a:defRPr>
                <a:solidFill>
                  <a:srgbClr val="343163"/>
                </a:solidFill>
              </a:defRPr>
            </a:pPr>
            <a:r>
              <a:rPr lang="en-US" sz="2800" dirty="0" smtClean="0"/>
              <a:t>Uganda Christian University’s Research Office has drafted guidelines for Research Data Management and consulting with researchers and the library.</a:t>
            </a:r>
            <a:endParaRPr sz="2800" dirty="0"/>
          </a:p>
        </p:txBody>
      </p:sp>
    </p:spTree>
    <p:extLst>
      <p:ext uri="{BB962C8B-B14F-4D97-AF65-F5344CB8AC3E}">
        <p14:creationId xmlns:p14="http://schemas.microsoft.com/office/powerpoint/2010/main" val="577904999"/>
      </p:ext>
    </p:extLst>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71</a:t>
            </a:fld>
            <a:endParaRPr>
              <a:latin typeface="Calibri"/>
              <a:ea typeface="Calibri"/>
              <a:cs typeface="Calibri"/>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rmAutofit/>
          </a:bodyPr>
          <a:lstStyle/>
          <a:p>
            <a:pPr marL="0" indent="0">
              <a:buNone/>
              <a:defRPr>
                <a:solidFill>
                  <a:srgbClr val="343163"/>
                </a:solidFill>
              </a:defRPr>
            </a:pPr>
            <a:r>
              <a:rPr lang="en-US" b="1" dirty="0">
                <a:solidFill>
                  <a:srgbClr val="FF0000"/>
                </a:solidFill>
                <a:effectLst>
                  <a:outerShdw blurRad="38100" dist="38100" dir="2700000" algn="tl">
                    <a:srgbClr val="000000">
                      <a:alpha val="43137"/>
                    </a:srgbClr>
                  </a:outerShdw>
                </a:effectLst>
              </a:rPr>
              <a:t>Repositories</a:t>
            </a:r>
            <a:r>
              <a:rPr lang="en-US" dirty="0"/>
              <a:t> </a:t>
            </a:r>
            <a:r>
              <a:rPr lang="en-US" dirty="0" smtClean="0"/>
              <a:t>–developments </a:t>
            </a:r>
            <a:r>
              <a:rPr lang="en-US" dirty="0"/>
              <a:t>in </a:t>
            </a:r>
            <a:r>
              <a:rPr lang="en-US" dirty="0" smtClean="0"/>
              <a:t>2019-2020</a:t>
            </a:r>
          </a:p>
          <a:p>
            <a:pPr marL="457200" indent="-457200">
              <a:buFont typeface="+mj-lt"/>
              <a:buAutoNum type="arabicPeriod"/>
              <a:defRPr>
                <a:solidFill>
                  <a:srgbClr val="343163"/>
                </a:solidFill>
              </a:defRPr>
            </a:pPr>
            <a:r>
              <a:rPr lang="en-US" dirty="0" smtClean="0"/>
              <a:t>Uganda currently has 16 institutional repositories</a:t>
            </a:r>
            <a:r>
              <a:rPr lang="en-US" dirty="0"/>
              <a:t>. The newest in 2019 to </a:t>
            </a:r>
            <a:r>
              <a:rPr lang="en-US" dirty="0" smtClean="0"/>
              <a:t>date:</a:t>
            </a:r>
            <a:endParaRPr lang="en-US" dirty="0"/>
          </a:p>
          <a:p>
            <a:pPr lvl="1">
              <a:defRPr>
                <a:solidFill>
                  <a:srgbClr val="343163"/>
                </a:solidFill>
              </a:defRPr>
            </a:pPr>
            <a:r>
              <a:rPr lang="en-US" dirty="0" err="1"/>
              <a:t>Nkumba</a:t>
            </a:r>
            <a:r>
              <a:rPr lang="en-US" dirty="0"/>
              <a:t> University</a:t>
            </a:r>
          </a:p>
          <a:p>
            <a:pPr lvl="1">
              <a:defRPr>
                <a:solidFill>
                  <a:srgbClr val="343163"/>
                </a:solidFill>
              </a:defRPr>
            </a:pPr>
            <a:r>
              <a:rPr lang="en-US" dirty="0" err="1"/>
              <a:t>Kabale</a:t>
            </a:r>
            <a:r>
              <a:rPr lang="en-US" dirty="0"/>
              <a:t> University</a:t>
            </a:r>
          </a:p>
          <a:p>
            <a:pPr lvl="1">
              <a:defRPr>
                <a:solidFill>
                  <a:srgbClr val="343163"/>
                </a:solidFill>
              </a:defRPr>
            </a:pPr>
            <a:r>
              <a:rPr lang="en-US" dirty="0" err="1"/>
              <a:t>Kyambogo</a:t>
            </a:r>
            <a:r>
              <a:rPr lang="en-US" dirty="0"/>
              <a:t> University</a:t>
            </a:r>
          </a:p>
          <a:p>
            <a:pPr lvl="1">
              <a:defRPr>
                <a:solidFill>
                  <a:srgbClr val="343163"/>
                </a:solidFill>
              </a:defRPr>
            </a:pPr>
            <a:r>
              <a:rPr lang="en-US" dirty="0"/>
              <a:t>Lira University</a:t>
            </a:r>
          </a:p>
          <a:p>
            <a:pPr lvl="1">
              <a:defRPr>
                <a:solidFill>
                  <a:srgbClr val="343163"/>
                </a:solidFill>
              </a:defRPr>
            </a:pPr>
            <a:r>
              <a:rPr lang="en-US" dirty="0"/>
              <a:t>Clark International University</a:t>
            </a:r>
          </a:p>
          <a:p>
            <a:pPr marL="457200" indent="-457200">
              <a:buFont typeface="+mj-lt"/>
              <a:buAutoNum type="arabicPeriod"/>
              <a:defRPr>
                <a:solidFill>
                  <a:srgbClr val="343163"/>
                </a:solidFill>
              </a:defRPr>
            </a:pPr>
            <a:r>
              <a:rPr lang="en-US" dirty="0" smtClean="0"/>
              <a:t>Ongoing technical conversation of a national repository (to be hosted by our NREN, RENU).</a:t>
            </a:r>
          </a:p>
          <a:p>
            <a:pPr marL="457200" indent="-457200">
              <a:buFont typeface="+mj-lt"/>
              <a:buAutoNum type="arabicPeriod"/>
              <a:defRPr>
                <a:solidFill>
                  <a:srgbClr val="343163"/>
                </a:solidFill>
              </a:defRPr>
            </a:pPr>
            <a:endParaRPr lang="en-US" dirty="0" smtClean="0"/>
          </a:p>
          <a:p>
            <a:pPr marL="457200" indent="-457200">
              <a:buFont typeface="+mj-lt"/>
              <a:buAutoNum type="arabicPeriod"/>
              <a:defRPr>
                <a:solidFill>
                  <a:srgbClr val="343163"/>
                </a:solidFill>
              </a:defRPr>
            </a:pPr>
            <a:endParaRPr lang="en-US" dirty="0" smtClean="0"/>
          </a:p>
          <a:p>
            <a:pPr lvl="1">
              <a:defRPr>
                <a:solidFill>
                  <a:srgbClr val="343163"/>
                </a:solidFill>
              </a:defRPr>
            </a:pPr>
            <a:endParaRPr lang="en-US" dirty="0" smtClean="0"/>
          </a:p>
          <a:p>
            <a:pPr marL="457200" lvl="1" indent="0">
              <a:buNone/>
              <a:defRPr>
                <a:solidFill>
                  <a:srgbClr val="343163"/>
                </a:solidFill>
              </a:defRPr>
            </a:pPr>
            <a:endParaRPr lang="en-US" dirty="0" smtClean="0"/>
          </a:p>
        </p:txBody>
      </p:sp>
    </p:spTree>
    <p:extLst>
      <p:ext uri="{BB962C8B-B14F-4D97-AF65-F5344CB8AC3E}">
        <p14:creationId xmlns:p14="http://schemas.microsoft.com/office/powerpoint/2010/main" val="1997273595"/>
      </p:ext>
    </p:extLst>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
              </a:defRPr>
            </a:lvl1pPr>
          </a:lstStyle>
          <a:p>
            <a:pPr>
              <a:defRPr u="none">
                <a:solidFill>
                  <a:srgbClr val="002060"/>
                </a:solidFill>
                <a:uFillTx/>
              </a:defRPr>
            </a:pPr>
            <a:r>
              <a:rPr u="none">
                <a:solidFill>
                  <a:srgbClr val="002060"/>
                </a:solidFill>
                <a:uFillTx/>
                <a:latin typeface="Calibri"/>
                <a:ea typeface="Calibri"/>
                <a:cs typeface="Calibri"/>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latin typeface="Calibri"/>
                <a:ea typeface="Calibri"/>
                <a:cs typeface="Calibri"/>
              </a:rPr>
              <a:pPr/>
              <a:t>72</a:t>
            </a:fld>
            <a:endParaRPr>
              <a:latin typeface="Calibri"/>
              <a:ea typeface="Calibri"/>
              <a:cs typeface="Calibri"/>
            </a:endParaRPr>
          </a:p>
        </p:txBody>
      </p:sp>
      <p:sp>
        <p:nvSpPr>
          <p:cNvPr id="128" name="Content Placeholder 6"/>
          <p:cNvSpPr txBox="1">
            <a:spLocks noGrp="1"/>
          </p:cNvSpPr>
          <p:nvPr>
            <p:ph type="body" idx="4294967295"/>
          </p:nvPr>
        </p:nvSpPr>
        <p:spPr>
          <a:xfrm>
            <a:off x="444500" y="1699895"/>
            <a:ext cx="10515600" cy="4179728"/>
          </a:xfrm>
          <a:prstGeom prst="rect">
            <a:avLst/>
          </a:prstGeom>
        </p:spPr>
        <p:txBody>
          <a:bodyPr>
            <a:noAutofit/>
          </a:bodyPr>
          <a:lstStyle/>
          <a:p>
            <a:pPr marL="0" indent="0">
              <a:buNone/>
              <a:defRPr>
                <a:solidFill>
                  <a:srgbClr val="343163"/>
                </a:solidFill>
              </a:defRPr>
            </a:pPr>
            <a:r>
              <a:rPr lang="en-US" sz="2800" dirty="0" smtClean="0">
                <a:solidFill>
                  <a:srgbClr val="FF0000"/>
                </a:solidFill>
              </a:rPr>
              <a:t>Repository administrators and managers/Open Access/Open Science community building</a:t>
            </a:r>
          </a:p>
          <a:p>
            <a:pPr>
              <a:defRPr>
                <a:solidFill>
                  <a:srgbClr val="343163"/>
                </a:solidFill>
              </a:defRPr>
            </a:pPr>
            <a:r>
              <a:rPr lang="en-US" sz="2800" dirty="0" smtClean="0"/>
              <a:t>At </a:t>
            </a:r>
            <a:r>
              <a:rPr lang="en-US" sz="2800" dirty="0"/>
              <a:t>the Ugandan </a:t>
            </a:r>
            <a:r>
              <a:rPr lang="en-US" sz="2800" dirty="0" smtClean="0"/>
              <a:t>level, via the </a:t>
            </a:r>
            <a:r>
              <a:rPr lang="en-US" sz="2800" dirty="0"/>
              <a:t>Consortium of Uganda University </a:t>
            </a:r>
            <a:r>
              <a:rPr lang="en-US" sz="2800" dirty="0" smtClean="0"/>
              <a:t>Libraries, we operate a national mailing list which is </a:t>
            </a:r>
            <a:r>
              <a:rPr lang="en-US" sz="2800" dirty="0"/>
              <a:t>available </a:t>
            </a:r>
            <a:r>
              <a:rPr lang="en-US" sz="2800" dirty="0" smtClean="0"/>
              <a:t>to </a:t>
            </a:r>
            <a:r>
              <a:rPr lang="en-US" sz="2800" dirty="0"/>
              <a:t>discuss any idea and issue related to DSpace in Uganda and Open Access related </a:t>
            </a:r>
            <a:r>
              <a:rPr lang="en-US" sz="2800" dirty="0" smtClean="0"/>
              <a:t>topics.</a:t>
            </a:r>
          </a:p>
          <a:p>
            <a:pPr lvl="1">
              <a:defRPr>
                <a:solidFill>
                  <a:srgbClr val="343163"/>
                </a:solidFill>
              </a:defRPr>
            </a:pPr>
            <a:r>
              <a:rPr lang="en-US" sz="2800" dirty="0" smtClean="0"/>
              <a:t> </a:t>
            </a:r>
            <a:r>
              <a:rPr lang="en-US" sz="2800" dirty="0"/>
              <a:t>openaccess-ug@googlegroups.com</a:t>
            </a:r>
          </a:p>
          <a:p>
            <a:pPr>
              <a:defRPr>
                <a:solidFill>
                  <a:srgbClr val="343163"/>
                </a:solidFill>
              </a:defRPr>
            </a:pPr>
            <a:r>
              <a:rPr lang="en-US" sz="2800" dirty="0" smtClean="0"/>
              <a:t>Collaborate with the Makerere University Library, who run a </a:t>
            </a:r>
            <a:r>
              <a:rPr lang="en-US" sz="2800" dirty="0" err="1" smtClean="0"/>
              <a:t>DSpace</a:t>
            </a:r>
            <a:r>
              <a:rPr lang="en-US" sz="2800" dirty="0" smtClean="0"/>
              <a:t>/Open Access Programme with SIDA support. This forum supports information</a:t>
            </a:r>
            <a:endParaRPr sz="2800" dirty="0"/>
          </a:p>
        </p:txBody>
      </p:sp>
    </p:spTree>
    <p:extLst>
      <p:ext uri="{BB962C8B-B14F-4D97-AF65-F5344CB8AC3E}">
        <p14:creationId xmlns:p14="http://schemas.microsoft.com/office/powerpoint/2010/main" val="708731723"/>
      </p:ext>
    </p:extLst>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Text Placeholder 3"/>
          <p:cNvSpPr txBox="1"/>
          <p:nvPr/>
        </p:nvSpPr>
        <p:spPr>
          <a:xfrm>
            <a:off x="365125" y="4458430"/>
            <a:ext cx="11406040" cy="503460"/>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lvl1pPr>
              <a:lnSpc>
                <a:spcPct val="90000"/>
              </a:lnSpc>
              <a:spcBef>
                <a:spcPts val="1000"/>
              </a:spcBef>
              <a:defRPr sz="2800">
                <a:solidFill>
                  <a:srgbClr val="2A2829"/>
                </a:solidFill>
              </a:defRPr>
            </a:lvl1pPr>
          </a:lstStyle>
          <a:p>
            <a:pPr algn="ctr"/>
            <a:r>
              <a:rPr dirty="0">
                <a:latin typeface="Calibri"/>
                <a:ea typeface="Calibri"/>
                <a:cs typeface="Calibri"/>
              </a:rPr>
              <a:t>Questions?</a:t>
            </a:r>
          </a:p>
        </p:txBody>
      </p:sp>
      <p:sp>
        <p:nvSpPr>
          <p:cNvPr id="135" name="Text Placeholder 4"/>
          <p:cNvSpPr txBox="1"/>
          <p:nvPr/>
        </p:nvSpPr>
        <p:spPr>
          <a:xfrm>
            <a:off x="365125" y="2900490"/>
            <a:ext cx="11406040" cy="784830"/>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nchor="ctr">
            <a:spAutoFit/>
          </a:bodyPr>
          <a:lstStyle>
            <a:lvl1pPr>
              <a:lnSpc>
                <a:spcPct val="80000"/>
              </a:lnSpc>
              <a:defRPr sz="5400" b="1">
                <a:solidFill>
                  <a:srgbClr val="265CCC"/>
                </a:solidFill>
              </a:defRPr>
            </a:lvl1pPr>
          </a:lstStyle>
          <a:p>
            <a:pPr algn="ctr"/>
            <a:r>
              <a:rPr dirty="0">
                <a:latin typeface="Calibri"/>
                <a:ea typeface="Calibri"/>
                <a:cs typeface="Calibri"/>
              </a:rPr>
              <a:t>Thank you</a:t>
            </a:r>
          </a:p>
        </p:txBody>
      </p:sp>
      <p:sp>
        <p:nvSpPr>
          <p:cNvPr id="136" name="Footer Placeholder 2"/>
          <p:cNvSpPr txBox="1"/>
          <p:nvPr/>
        </p:nvSpPr>
        <p:spPr>
          <a:xfrm>
            <a:off x="365125" y="3721185"/>
            <a:ext cx="11406040" cy="63094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nchor="ctr">
            <a:spAutoFit/>
          </a:bodyPr>
          <a:lstStyle>
            <a:lvl1pPr algn="r">
              <a:defRPr sz="3500" u="sng">
                <a:solidFill>
                  <a:srgbClr val="464A56"/>
                </a:solidFill>
                <a:uFill>
                  <a:solidFill>
                    <a:srgbClr val="0563C1"/>
                  </a:solidFill>
                </a:uFill>
                <a:hlinkClick r:id=""/>
              </a:defRPr>
            </a:lvl1pPr>
          </a:lstStyle>
          <a:p>
            <a:pPr algn="ctr">
              <a:defRPr u="none">
                <a:uFillTx/>
              </a:defRPr>
            </a:pPr>
            <a:r>
              <a:rPr u="none" dirty="0">
                <a:uFillTx/>
                <a:latin typeface="Calibri"/>
                <a:ea typeface="Calibri"/>
                <a:cs typeface="Calibri"/>
              </a:rPr>
              <a:t>libsense@ren.africa</a:t>
            </a:r>
          </a:p>
        </p:txBody>
      </p:sp>
    </p:spTree>
    <p:extLst>
      <p:ext uri="{BB962C8B-B14F-4D97-AF65-F5344CB8AC3E}">
        <p14:creationId xmlns:p14="http://schemas.microsoft.com/office/powerpoint/2010/main" val="132905371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Footer Placeholder 2"/>
          <p:cNvSpPr txBox="1"/>
          <p:nvPr/>
        </p:nvSpPr>
        <p:spPr>
          <a:xfrm>
            <a:off x="6619240" y="6391594"/>
            <a:ext cx="4023361" cy="2946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r">
              <a:defRPr sz="1400" u="sng">
                <a:solidFill>
                  <a:srgbClr val="0563C1"/>
                </a:solidFill>
                <a:uFill>
                  <a:solidFill>
                    <a:srgbClr val="0563C1"/>
                  </a:solidFill>
                </a:uFill>
                <a:hlinkClick r:id="rId3"/>
              </a:defRPr>
            </a:lvl1pPr>
          </a:lstStyle>
          <a:p>
            <a:pPr>
              <a:defRPr u="none">
                <a:solidFill>
                  <a:srgbClr val="002060"/>
                </a:solidFill>
                <a:uFillTx/>
              </a:defRPr>
            </a:pPr>
            <a:r>
              <a:rPr u="sng">
                <a:solidFill>
                  <a:srgbClr val="0563C1"/>
                </a:solidFill>
                <a:uFill>
                  <a:solidFill>
                    <a:srgbClr val="0563C1"/>
                  </a:solidFill>
                </a:uFill>
                <a:hlinkClick r:id="rId3"/>
              </a:rPr>
              <a:t>libsense@ren.africa</a:t>
            </a:r>
          </a:p>
        </p:txBody>
      </p:sp>
      <p:sp>
        <p:nvSpPr>
          <p:cNvPr id="127" name="Slide Number Placeholder 3"/>
          <p:cNvSpPr txBox="1">
            <a:spLocks noGrp="1"/>
          </p:cNvSpPr>
          <p:nvPr>
            <p:ph type="sldNum" sz="quarter" idx="2"/>
          </p:nvPr>
        </p:nvSpPr>
        <p:spPr>
          <a:xfrm>
            <a:off x="10871202" y="6391594"/>
            <a:ext cx="197382" cy="29464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8</a:t>
            </a:fld>
            <a:endParaRPr/>
          </a:p>
        </p:txBody>
      </p:sp>
      <p:sp>
        <p:nvSpPr>
          <p:cNvPr id="7" name="TextBox 6"/>
          <p:cNvSpPr txBox="1"/>
          <p:nvPr/>
        </p:nvSpPr>
        <p:spPr>
          <a:xfrm>
            <a:off x="1409301" y="650561"/>
            <a:ext cx="4042060" cy="8002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lvl="0" hangingPunct="1">
              <a:buClr>
                <a:srgbClr val="000000"/>
              </a:buClr>
              <a:buSzPts val="2800"/>
            </a:pPr>
            <a:endParaRPr lang="en" sz="2800" dirty="0">
              <a:latin typeface="Arial"/>
              <a:ea typeface="Arial"/>
              <a:cs typeface="Arial"/>
              <a:sym typeface="Arial"/>
            </a:endParaRPr>
          </a:p>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mn-lt"/>
              <a:ea typeface="+mn-ea"/>
              <a:cs typeface="+mn-cs"/>
              <a:sym typeface="Calibri"/>
            </a:endParaRPr>
          </a:p>
        </p:txBody>
      </p:sp>
      <p:sp>
        <p:nvSpPr>
          <p:cNvPr id="13" name="Google Shape;67;p15"/>
          <p:cNvSpPr txBox="1">
            <a:spLocks/>
          </p:cNvSpPr>
          <p:nvPr/>
        </p:nvSpPr>
        <p:spPr>
          <a:xfrm>
            <a:off x="882748" y="445025"/>
            <a:ext cx="7949551"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Pts val="2800"/>
              <a:buFont typeface="Arial"/>
              <a:buNone/>
              <a:tabLst/>
              <a:defRPr/>
            </a:pPr>
            <a:endParaRPr kumimoji="0" lang="en" sz="28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9" name="Google Shape;95;p19"/>
          <p:cNvSpPr txBox="1">
            <a:spLocks/>
          </p:cNvSpPr>
          <p:nvPr/>
        </p:nvSpPr>
        <p:spPr>
          <a:xfrm>
            <a:off x="311700" y="445025"/>
            <a:ext cx="9197208" cy="572700"/>
          </a:xfrm>
          <a:prstGeom prst="rect">
            <a:avLst/>
          </a:prstGeom>
        </p:spPr>
        <p:txBody>
          <a:bodyPr spcFirstLastPara="1" wrap="square" lIns="91425" tIns="91425" rIns="91425" bIns="91425" anchor="t" anchorCtr="0">
            <a:noAutofit/>
          </a:bodyPr>
          <a:lst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a:lstStyle>
          <a:p>
            <a:r>
              <a:rPr lang="en" b="1" dirty="0" smtClean="0"/>
              <a:t>Plans for LIBSENSE in AfricaConnect3</a:t>
            </a:r>
            <a:endParaRPr lang="en" dirty="0"/>
          </a:p>
        </p:txBody>
      </p:sp>
      <p:sp>
        <p:nvSpPr>
          <p:cNvPr id="3" name="Rectangle 2"/>
          <p:cNvSpPr/>
          <p:nvPr/>
        </p:nvSpPr>
        <p:spPr>
          <a:xfrm>
            <a:off x="727881" y="1657383"/>
            <a:ext cx="10340703" cy="4278094"/>
          </a:xfrm>
          <a:prstGeom prst="rect">
            <a:avLst/>
          </a:prstGeom>
        </p:spPr>
        <p:txBody>
          <a:bodyPr wrap="square">
            <a:spAutoFit/>
          </a:bodyPr>
          <a:lstStyle/>
          <a:p>
            <a:pPr marL="457200" lvl="0" indent="-393700">
              <a:buSzPts val="2600"/>
              <a:buChar char="●"/>
            </a:pPr>
            <a:r>
              <a:rPr lang="en" sz="3400" dirty="0">
                <a:latin typeface="Calibri Light"/>
                <a:cs typeface="Calibri Light"/>
              </a:rPr>
              <a:t>Establish framework for sustainable OA repository and journal development in Africa</a:t>
            </a:r>
          </a:p>
          <a:p>
            <a:pPr marL="457200" lvl="0" indent="-393700">
              <a:buSzPts val="2600"/>
              <a:buChar char="●"/>
            </a:pPr>
            <a:r>
              <a:rPr lang="en" sz="3400" dirty="0">
                <a:latin typeface="Calibri Light"/>
                <a:cs typeface="Calibri Light"/>
              </a:rPr>
              <a:t>Pilot to host shared repositories and research data management platform</a:t>
            </a:r>
          </a:p>
          <a:p>
            <a:pPr marL="457200" indent="-393700">
              <a:buSzPts val="2600"/>
              <a:buFontTx/>
              <a:buChar char="●"/>
            </a:pPr>
            <a:r>
              <a:rPr lang="en" sz="3400" dirty="0">
                <a:latin typeface="Calibri Light"/>
                <a:cs typeface="Calibri Light"/>
              </a:rPr>
              <a:t>Engage with free/low-cost content providers and implement FIM4L with eduID.africa to improve access to publications and </a:t>
            </a:r>
            <a:r>
              <a:rPr lang="en" sz="3400" dirty="0" smtClean="0">
                <a:latin typeface="Calibri Light"/>
                <a:cs typeface="Calibri Light"/>
              </a:rPr>
              <a:t>journals</a:t>
            </a:r>
            <a:r>
              <a:rPr lang="en-GB" sz="3400" dirty="0" smtClean="0">
                <a:latin typeface="Calibri Light"/>
                <a:cs typeface="Calibri Light"/>
              </a:rPr>
              <a:t/>
            </a:r>
            <a:br>
              <a:rPr lang="en-GB" sz="3400" dirty="0" smtClean="0">
                <a:latin typeface="Calibri Light"/>
                <a:cs typeface="Calibri Light"/>
              </a:rPr>
            </a:br>
            <a:endParaRPr lang="en" sz="3400" dirty="0">
              <a:latin typeface="Calibri Light"/>
              <a:cs typeface="Calibri Light"/>
            </a:endParaRPr>
          </a:p>
        </p:txBody>
      </p:sp>
      <p:sp>
        <p:nvSpPr>
          <p:cNvPr id="4" name="Rectangle 3"/>
          <p:cNvSpPr/>
          <p:nvPr/>
        </p:nvSpPr>
        <p:spPr>
          <a:xfrm>
            <a:off x="311700" y="5314376"/>
            <a:ext cx="10901948" cy="1661993"/>
          </a:xfrm>
          <a:prstGeom prst="rect">
            <a:avLst/>
          </a:prstGeom>
        </p:spPr>
        <p:txBody>
          <a:bodyPr wrap="square">
            <a:spAutoFit/>
          </a:bodyPr>
          <a:lstStyle/>
          <a:p>
            <a:r>
              <a:rPr lang="en-US" sz="3400" dirty="0" smtClean="0">
                <a:latin typeface="Calibri Light"/>
                <a:cs typeface="Calibri Light"/>
              </a:rPr>
              <a:t>  A bit more detail at </a:t>
            </a:r>
            <a:r>
              <a:rPr lang="en-US" sz="3400" dirty="0" smtClean="0">
                <a:latin typeface="Calibri Light"/>
                <a:cs typeface="Calibri Light"/>
                <a:hlinkClick r:id="rId4"/>
              </a:rPr>
              <a:t>https</a:t>
            </a:r>
            <a:r>
              <a:rPr lang="en-US" sz="3400" dirty="0">
                <a:latin typeface="Calibri Light"/>
                <a:cs typeface="Calibri Light"/>
                <a:hlinkClick r:id="rId4"/>
              </a:rPr>
              <a:t>://spaces.wacren.net/x/</a:t>
            </a:r>
            <a:r>
              <a:rPr lang="en-US" sz="3400" dirty="0" smtClean="0">
                <a:latin typeface="Calibri Light"/>
                <a:cs typeface="Calibri Light"/>
                <a:hlinkClick r:id="rId4"/>
              </a:rPr>
              <a:t>H4BAAQ</a:t>
            </a:r>
            <a:endParaRPr lang="en-US" sz="3400" dirty="0" smtClean="0">
              <a:latin typeface="Calibri Light"/>
              <a:cs typeface="Calibri Light"/>
            </a:endParaRPr>
          </a:p>
          <a:p>
            <a:endParaRPr lang="en-US" sz="3400" dirty="0" smtClean="0">
              <a:latin typeface="Calibri Light"/>
              <a:cs typeface="Calibri Light"/>
            </a:endParaRPr>
          </a:p>
          <a:p>
            <a:endParaRPr lang="en-US" sz="3400" dirty="0">
              <a:latin typeface="Calibri Light"/>
              <a:cs typeface="Calibri Light"/>
            </a:endParaRPr>
          </a:p>
        </p:txBody>
      </p:sp>
    </p:spTree>
    <p:extLst>
      <p:ext uri="{BB962C8B-B14F-4D97-AF65-F5344CB8AC3E}">
        <p14:creationId xmlns:p14="http://schemas.microsoft.com/office/powerpoint/2010/main" val="3549730807"/>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50446" y="356260"/>
            <a:ext cx="9028817" cy="7694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 sz="4400" dirty="0"/>
              <a:t>Key LIBSENSE deliverables in </a:t>
            </a:r>
            <a:r>
              <a:rPr lang="en" sz="4400" dirty="0" smtClean="0"/>
              <a:t>A</a:t>
            </a:r>
            <a:r>
              <a:rPr lang="en-GB" sz="4400" dirty="0" smtClean="0"/>
              <a:t>C3</a:t>
            </a:r>
            <a:endParaRPr kumimoji="0" lang="en-US" sz="4400" b="0" i="0" u="none" strike="noStrike" cap="none" spc="0" normalizeH="0" baseline="0" dirty="0">
              <a:ln>
                <a:noFill/>
              </a:ln>
              <a:solidFill>
                <a:srgbClr val="000000"/>
              </a:solidFill>
              <a:effectLst/>
              <a:uFillTx/>
              <a:sym typeface="Calibri"/>
            </a:endParaRPr>
          </a:p>
        </p:txBody>
      </p:sp>
      <p:sp>
        <p:nvSpPr>
          <p:cNvPr id="5" name="Rectangle 4"/>
          <p:cNvSpPr/>
          <p:nvPr/>
        </p:nvSpPr>
        <p:spPr>
          <a:xfrm>
            <a:off x="789827" y="1610914"/>
            <a:ext cx="11026617" cy="4524316"/>
          </a:xfrm>
          <a:prstGeom prst="rect">
            <a:avLst/>
          </a:prstGeom>
        </p:spPr>
        <p:txBody>
          <a:bodyPr wrap="square">
            <a:spAutoFit/>
          </a:bodyPr>
          <a:lstStyle/>
          <a:p>
            <a:pPr marL="457200" lvl="0" indent="-393700">
              <a:buSzPts val="2600"/>
              <a:buChar char="●"/>
            </a:pPr>
            <a:r>
              <a:rPr lang="en-GB" sz="3600" dirty="0">
                <a:latin typeface="Calibri Light"/>
                <a:cs typeface="Calibri Light"/>
              </a:rPr>
              <a:t>C</a:t>
            </a:r>
            <a:r>
              <a:rPr lang="en" sz="3600" dirty="0" smtClean="0">
                <a:latin typeface="Calibri Light"/>
                <a:cs typeface="Calibri Light"/>
              </a:rPr>
              <a:t>onsolidated </a:t>
            </a:r>
            <a:r>
              <a:rPr lang="en" sz="3600" dirty="0">
                <a:latin typeface="Calibri Light"/>
                <a:cs typeface="Calibri Light"/>
              </a:rPr>
              <a:t>results of LIBSENSE </a:t>
            </a:r>
            <a:r>
              <a:rPr lang="en-GB" sz="3600" dirty="0" smtClean="0">
                <a:latin typeface="Calibri Light"/>
                <a:cs typeface="Calibri Light"/>
              </a:rPr>
              <a:t>survey </a:t>
            </a:r>
            <a:r>
              <a:rPr lang="en" sz="3600" dirty="0" smtClean="0">
                <a:latin typeface="Calibri Light"/>
                <a:cs typeface="Calibri Light"/>
              </a:rPr>
              <a:t>published </a:t>
            </a:r>
            <a:endParaRPr lang="en" sz="3600" dirty="0">
              <a:latin typeface="Calibri Light"/>
              <a:cs typeface="Calibri Light"/>
            </a:endParaRPr>
          </a:p>
          <a:p>
            <a:pPr marL="457200" lvl="0" indent="-393700">
              <a:buSzPts val="2600"/>
              <a:buChar char="●"/>
            </a:pPr>
            <a:r>
              <a:rPr lang="en" sz="3600" dirty="0">
                <a:latin typeface="Calibri Light"/>
                <a:cs typeface="Calibri Light"/>
              </a:rPr>
              <a:t>Community requirements and skills profiles</a:t>
            </a:r>
          </a:p>
          <a:p>
            <a:pPr marL="457200" lvl="0" indent="-393700">
              <a:buSzPts val="2600"/>
              <a:buChar char="●"/>
            </a:pPr>
            <a:r>
              <a:rPr lang="en" sz="3600" dirty="0" smtClean="0">
                <a:latin typeface="Calibri Light"/>
                <a:cs typeface="Calibri Light"/>
              </a:rPr>
              <a:t>Policy </a:t>
            </a:r>
            <a:r>
              <a:rPr lang="en" sz="3600" dirty="0">
                <a:latin typeface="Calibri Light"/>
                <a:cs typeface="Calibri Light"/>
              </a:rPr>
              <a:t>briefs and </a:t>
            </a:r>
            <a:r>
              <a:rPr lang="en-GB" sz="3600" dirty="0" smtClean="0">
                <a:latin typeface="Calibri Light"/>
                <a:cs typeface="Calibri Light"/>
              </a:rPr>
              <a:t>g</a:t>
            </a:r>
            <a:r>
              <a:rPr lang="en" sz="3600" dirty="0" smtClean="0">
                <a:latin typeface="Calibri Light"/>
                <a:cs typeface="Calibri Light"/>
              </a:rPr>
              <a:t>uidelines </a:t>
            </a:r>
            <a:r>
              <a:rPr lang="en" sz="3600" dirty="0">
                <a:latin typeface="Calibri Light"/>
                <a:cs typeface="Calibri Light"/>
              </a:rPr>
              <a:t>for </a:t>
            </a:r>
            <a:r>
              <a:rPr lang="en" sz="3600" dirty="0" smtClean="0">
                <a:latin typeface="Calibri Light"/>
                <a:cs typeface="Calibri Light"/>
              </a:rPr>
              <a:t>OA</a:t>
            </a:r>
            <a:r>
              <a:rPr lang="en-GB" sz="3600" dirty="0" smtClean="0">
                <a:latin typeface="Calibri Light"/>
                <a:cs typeface="Calibri Light"/>
              </a:rPr>
              <a:t> repositories and journals</a:t>
            </a:r>
            <a:endParaRPr lang="en-GB" sz="3600" dirty="0">
              <a:latin typeface="Calibri Light"/>
              <a:cs typeface="Calibri Light"/>
            </a:endParaRPr>
          </a:p>
          <a:p>
            <a:pPr marL="457200" indent="-393700">
              <a:buSzPts val="2600"/>
              <a:buFontTx/>
              <a:buChar char="●"/>
            </a:pPr>
            <a:r>
              <a:rPr lang="en-GB" sz="3600" dirty="0" smtClean="0">
                <a:latin typeface="Calibri Light"/>
                <a:cs typeface="Calibri Light"/>
              </a:rPr>
              <a:t>Lighthouse demonstrators for </a:t>
            </a:r>
            <a:r>
              <a:rPr lang="en" sz="3600" dirty="0" smtClean="0">
                <a:latin typeface="Calibri Light"/>
                <a:cs typeface="Calibri Light"/>
              </a:rPr>
              <a:t>OA</a:t>
            </a:r>
            <a:r>
              <a:rPr lang="en-GB" sz="3600" dirty="0" smtClean="0">
                <a:latin typeface="Calibri Light"/>
                <a:cs typeface="Calibri Light"/>
              </a:rPr>
              <a:t>R/OAJ</a:t>
            </a:r>
            <a:endParaRPr lang="en" sz="3600" dirty="0">
              <a:latin typeface="Calibri Light"/>
              <a:cs typeface="Calibri Light"/>
            </a:endParaRPr>
          </a:p>
          <a:p>
            <a:pPr marL="457200" lvl="0" indent="-393700">
              <a:buSzPts val="2600"/>
              <a:buChar char="●"/>
            </a:pPr>
            <a:r>
              <a:rPr lang="en" sz="3600" dirty="0">
                <a:latin typeface="Calibri Light"/>
                <a:cs typeface="Calibri Light"/>
              </a:rPr>
              <a:t>Federated identity management pilot for libraries with eduID.africa</a:t>
            </a:r>
          </a:p>
          <a:p>
            <a:pPr marL="457200" lvl="0" indent="-393700">
              <a:buSzPts val="2600"/>
              <a:buChar char="●"/>
            </a:pPr>
            <a:r>
              <a:rPr lang="en-GB" sz="3600" dirty="0" smtClean="0">
                <a:latin typeface="Calibri Light"/>
                <a:cs typeface="Calibri Light"/>
              </a:rPr>
              <a:t>Human capacity development program</a:t>
            </a:r>
            <a:endParaRPr lang="en" sz="3600" dirty="0">
              <a:latin typeface="Calibri Light"/>
              <a:cs typeface="Calibri Light"/>
            </a:endParaRPr>
          </a:p>
        </p:txBody>
      </p:sp>
    </p:spTree>
    <p:extLst>
      <p:ext uri="{BB962C8B-B14F-4D97-AF65-F5344CB8AC3E}">
        <p14:creationId xmlns:p14="http://schemas.microsoft.com/office/powerpoint/2010/main" val="992199480"/>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2_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3_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185</TotalTime>
  <Words>5251</Words>
  <Application>Microsoft Office PowerPoint</Application>
  <PresentationFormat>Widescreen</PresentationFormat>
  <Paragraphs>602</Paragraphs>
  <Slides>73</Slides>
  <Notes>45</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73</vt:i4>
      </vt:variant>
    </vt:vector>
  </HeadingPairs>
  <TitlesOfParts>
    <vt:vector size="85" baseType="lpstr">
      <vt:lpstr>Arial</vt:lpstr>
      <vt:lpstr>Calibri</vt:lpstr>
      <vt:lpstr>Calibri Light</vt:lpstr>
      <vt:lpstr>Courier New</vt:lpstr>
      <vt:lpstr>Times New Roman</vt:lpstr>
      <vt:lpstr>Ubuntu</vt:lpstr>
      <vt:lpstr>Verdana</vt:lpstr>
      <vt:lpstr>Wingdings</vt:lpstr>
      <vt:lpstr>Office Theme</vt:lpstr>
      <vt:lpstr>1_Office Theme</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Iryna Kuchma</dc:creator>
  <cp:lastModifiedBy>Iryna Kuchma</cp:lastModifiedBy>
  <cp:revision>53</cp:revision>
  <dcterms:modified xsi:type="dcterms:W3CDTF">2020-06-03T19:56:12Z</dcterms:modified>
</cp:coreProperties>
</file>