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48" r:id="rId1"/>
  </p:sldMasterIdLst>
  <p:notesMasterIdLst>
    <p:notesMasterId r:id="rId10"/>
  </p:notesMasterIdLst>
  <p:sldIdLst>
    <p:sldId id="256" r:id="rId2"/>
    <p:sldId id="263" r:id="rId3"/>
    <p:sldId id="270" r:id="rId4"/>
    <p:sldId id="269" r:id="rId5"/>
    <p:sldId id="259" r:id="rId6"/>
    <p:sldId id="257" r:id="rId7"/>
    <p:sldId id="260" r:id="rId8"/>
    <p:sldId id="27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F00"/>
    <a:srgbClr val="00FF00"/>
    <a:srgbClr val="C55404"/>
    <a:srgbClr val="D5E400"/>
    <a:srgbClr val="FF3D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11"/>
    <p:restoredTop sz="94643"/>
  </p:normalViewPr>
  <p:slideViewPr>
    <p:cSldViewPr snapToGrid="0" snapToObjects="1">
      <p:cViewPr varScale="1">
        <p:scale>
          <a:sx n="108" d="100"/>
          <a:sy n="108" d="100"/>
        </p:scale>
        <p:origin x="240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727A2-0AC2-0E41-9FEA-E0542BF10E90}" type="datetimeFigureOut">
              <a:rPr lang="en-US" smtClean="0"/>
              <a:t>5/7/20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E8059-0C99-FA4F-9DC9-91B485CA8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689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0E8059-0C99-FA4F-9DC9-91B485CA8AD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967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86ADF-9255-D240-B976-714C2A2C6A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2153E7-FB59-FC4B-8A91-D11F098192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9732B3-E7B5-3244-ADD0-A001A3DD9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BEF6-86E5-2D45-964A-D2BB48FA7831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81B6BF-AD53-EF4B-8E7C-C367B6D06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D8973A-B9B9-E943-8108-161D8662D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4F53C-B4FC-B24C-BF15-DF040BC5D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696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54783-DCD8-CB4F-9B55-D96D67A35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5E927E-CF77-9A40-9F24-2AA89F9D08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C85440-8D0C-5744-949B-315276415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BEF6-86E5-2D45-964A-D2BB48FA7831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96D13-3BB8-1044-A236-022163891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E375AD-9922-4244-ACBE-C460A6805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4F53C-B4FC-B24C-BF15-DF040BC5D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647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FE983A-5132-E848-A469-6ACB7E50D7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68CDFA-D640-FA49-A551-9DEB1DBF90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E26D72-6C47-484E-9A64-A95527107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BEF6-86E5-2D45-964A-D2BB48FA7831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29D360-4480-8F48-BCDF-25091E26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2083BE-46AB-BA4F-A689-8F48610F1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4F53C-B4FC-B24C-BF15-DF040BC5D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260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B78D2-498B-F944-8EA5-31E89B26C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945F9B-A5D0-4A49-B630-B0F8C9A1EF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749811-92C2-ED4F-95CC-430FEE01D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BEF6-86E5-2D45-964A-D2BB48FA7831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466B2D-F9AE-D342-A403-BA4BFF46D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C0181F-50D2-2241-B88F-BAB23E997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4F53C-B4FC-B24C-BF15-DF040BC5D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043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FF44B-C5C5-B74D-96D7-63C9D6F45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D8EBAE-EDD0-4E42-AFBA-69FDA1609B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2926B2-3997-DF4D-A31A-FECD87C1D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BEF6-86E5-2D45-964A-D2BB48FA7831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82ED95-2C86-2943-8B4B-A24D0517D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4C8A5-0044-584B-8DD0-338E7BD21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4F53C-B4FC-B24C-BF15-DF040BC5D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83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93EC2-12E5-D74B-8603-F013B1247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EEE596-027A-664B-A5B0-311C741F13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4C0C91-F83A-F04D-81DF-E7EBFDF4B7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7E23A9-25B0-FB47-84A3-FDF6EF67D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BEF6-86E5-2D45-964A-D2BB48FA7831}" type="datetimeFigureOut">
              <a:rPr lang="en-US" smtClean="0"/>
              <a:t>5/7/20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F57C37-BC4E-344F-8A31-1E1820673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D82BE3-2494-5E42-8875-515D5CA38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4F53C-B4FC-B24C-BF15-DF040BC5D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741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2802B-7E7D-2A49-8C2F-939719E65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1CE138-0054-3444-A777-FC3C25C8C3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873E38-A80F-C242-B963-DFFEE514D3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568221-00EC-F142-B52C-B859A31A8D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48EE29-1A14-D746-8B53-A0017A757E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57F744-3020-CA4A-A181-96858111B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BEF6-86E5-2D45-964A-D2BB48FA7831}" type="datetimeFigureOut">
              <a:rPr lang="en-US" smtClean="0"/>
              <a:t>5/7/20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2F0E90-3CAA-1644-A707-54BB03208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EC91F4-CE86-6F4B-8A51-BFF8B472C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4F53C-B4FC-B24C-BF15-DF040BC5D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014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1990A-96BE-784B-9894-AE65B7C9E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E0AF0D-E09E-6F4A-9639-0B7323371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BEF6-86E5-2D45-964A-D2BB48FA7831}" type="datetimeFigureOut">
              <a:rPr lang="en-US" smtClean="0"/>
              <a:t>5/7/20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CB1E47-4BC8-F041-BB70-A16E6D905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02CA6C-9437-1449-B07F-D0ED217B5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4F53C-B4FC-B24C-BF15-DF040BC5D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033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9F309E-CB73-734F-9951-D827140EE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BEF6-86E5-2D45-964A-D2BB48FA7831}" type="datetimeFigureOut">
              <a:rPr lang="en-US" smtClean="0"/>
              <a:t>5/7/20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0140A2-FAA5-E94A-BDB3-FB837DD7C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1105C4-DCBB-8E40-8E82-C1CA2EEE2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4F53C-B4FC-B24C-BF15-DF040BC5D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167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29C45-1111-F846-92A6-7468F170B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CCB57-E1E7-DD4B-9181-DE1E4554AE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6E3C03-B4D4-C248-96D0-4977A10961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633EE4-D610-2C47-A92A-120CF5C3F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BEF6-86E5-2D45-964A-D2BB48FA7831}" type="datetimeFigureOut">
              <a:rPr lang="en-US" smtClean="0"/>
              <a:t>5/7/20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3D388E-1C46-FB49-BC99-FE306F4DF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20C916-F7B1-8F45-BFF9-0D3D4ED76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4F53C-B4FC-B24C-BF15-DF040BC5D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058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45097-7D06-E247-9F1A-9F5B2C897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9FEFC7-BB46-7C48-8833-CD6473AE24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800BC5-61CA-BA43-B8FC-3E84047769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318BEB-95FC-2842-9A0F-B9CBF715D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BEF6-86E5-2D45-964A-D2BB48FA7831}" type="datetimeFigureOut">
              <a:rPr lang="en-US" smtClean="0"/>
              <a:t>5/7/20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FC4637-AFCC-194A-AFB7-E6CF42562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7A322E-4B35-7F44-BDD9-A9C489095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4F53C-B4FC-B24C-BF15-DF040BC5D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71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A6CE0B-3499-5641-BEC5-048315A74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7EFF7C-F861-8841-BF7F-086C88E26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D1DB5-EC68-1A4B-9D8E-59EBCBB43E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2BBEF6-86E5-2D45-964A-D2BB48FA7831}" type="datetimeFigureOut">
              <a:rPr lang="en-US" smtClean="0"/>
              <a:t>5/7/20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08ACCF-B88B-554A-B867-59FE958C23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B5D43-D735-3742-8B86-2DFDE13EA9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4F53C-B4FC-B24C-BF15-DF040BC5D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278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.em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luca.vizioli1@gmail.com" TargetMode="External"/><Relationship Id="rId2" Type="http://schemas.openxmlformats.org/officeDocument/2006/relationships/hyperlink" Target="https://layerfmri.page.link/meeting_survey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hyperlink" Target="https://layerfmri.page.link/meeting_channel" TargetMode="External"/><Relationship Id="rId4" Type="http://schemas.openxmlformats.org/officeDocument/2006/relationships/hyperlink" Target="mailto:renzohuber@googlemail.co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DB52F-4047-D945-B7F9-B3AF30BB87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1518" y="-1091769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C000"/>
                </a:solidFill>
                <a:latin typeface="American Typewriter" panose="02090604020004020304" pitchFamily="18" charset="77"/>
              </a:rPr>
              <a:t>Welcome!!</a:t>
            </a:r>
            <a:endParaRPr lang="en-US" sz="8000" dirty="0">
              <a:solidFill>
                <a:srgbClr val="FFC000"/>
              </a:solidFill>
              <a:latin typeface="American Typewriter" panose="02090604020004020304" pitchFamily="18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7A871DE-92BE-0047-A95C-5F4EB291B2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286"/>
          <a:stretch/>
        </p:blipFill>
        <p:spPr>
          <a:xfrm>
            <a:off x="-1" y="0"/>
            <a:ext cx="12192000" cy="71347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743547-1F23-4E49-911F-EC994ADD50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9480"/>
          <a:stretch/>
        </p:blipFill>
        <p:spPr>
          <a:xfrm>
            <a:off x="9876286" y="6327431"/>
            <a:ext cx="2235031" cy="5305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0F0C906-0414-7746-9835-BDC888F4D8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389" y="5770608"/>
            <a:ext cx="1014610" cy="7405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76B3A3B-CCEA-844A-AC21-9299960BD3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80587" y="4809740"/>
            <a:ext cx="1326776" cy="6515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88B8423-25C2-F848-9BD9-79D2222958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04148" y="5638176"/>
            <a:ext cx="2173240" cy="41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726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CC40B-9717-F749-ABF4-389F2022E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9289" y="2030125"/>
            <a:ext cx="6111823" cy="3220301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CMRR</a:t>
            </a:r>
          </a:p>
          <a:p>
            <a:pPr lvl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Prof.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Kamil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Ugurbil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Prof. Essa Yacoub</a:t>
            </a:r>
          </a:p>
          <a:p>
            <a:pPr lvl="1"/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the York-Maastricht-partnership grant</a:t>
            </a:r>
          </a:p>
          <a:p>
            <a:pPr lvl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Dr. Aneurin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Kennerley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lvl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Dr. Renzo Huber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EDB80E-E957-9849-8182-9B0BEDE28C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9480"/>
          <a:stretch/>
        </p:blipFill>
        <p:spPr>
          <a:xfrm>
            <a:off x="9221112" y="6171901"/>
            <a:ext cx="2890205" cy="686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7736047-D0DB-B74B-BFEA-F64ACC5D0A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969" y="5553515"/>
            <a:ext cx="1312030" cy="9576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41C17D-2C72-484F-BF7E-4F72DD958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1658" y="4618748"/>
            <a:ext cx="1715705" cy="8425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C6F82C-59FD-9C42-B9A1-6D6D191C12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7089" y="5515897"/>
            <a:ext cx="2810299" cy="53941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63202EA-C8FD-0842-8B36-67B3302B6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530" y="646268"/>
            <a:ext cx="10515600" cy="1325563"/>
          </a:xfrm>
        </p:spPr>
        <p:txBody>
          <a:bodyPr>
            <a:normAutofit/>
          </a:bodyPr>
          <a:lstStyle/>
          <a:p>
            <a:r>
              <a:rPr lang="en-US" sz="6600" b="1" dirty="0">
                <a:solidFill>
                  <a:srgbClr val="0070C0"/>
                </a:solidFill>
                <a:latin typeface="Apple Chancery" panose="03020702040506060504" pitchFamily="66" charset="-79"/>
                <a:cs typeface="Apple Chancery" panose="03020702040506060504" pitchFamily="66" charset="-79"/>
              </a:rPr>
              <a:t>Special thanks to: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A8A129-6517-3841-A3FB-8FC6ECE7AD4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69141" b="81354"/>
          <a:stretch/>
        </p:blipFill>
        <p:spPr>
          <a:xfrm>
            <a:off x="0" y="0"/>
            <a:ext cx="1961535" cy="15338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D905904-B5DD-B245-BB8D-1079158FC6B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5895" b="82788"/>
          <a:stretch/>
        </p:blipFill>
        <p:spPr>
          <a:xfrm>
            <a:off x="10024098" y="21467"/>
            <a:ext cx="2167901" cy="141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309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CC40B-9717-F749-ABF4-389F2022E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9289" y="2030125"/>
            <a:ext cx="6111823" cy="3220301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CMRR</a:t>
            </a:r>
          </a:p>
          <a:p>
            <a:pPr lvl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Prof.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Kamil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Ugurbil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Prof. Essa Yacoub</a:t>
            </a:r>
          </a:p>
          <a:p>
            <a:pPr lvl="1"/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the York-Maastricht-partnership grant</a:t>
            </a:r>
          </a:p>
          <a:p>
            <a:pPr lvl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Dr. Aneurin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Kennerley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Dr. Renzo Huber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EDB80E-E957-9849-8182-9B0BEDE28C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9480"/>
          <a:stretch/>
        </p:blipFill>
        <p:spPr>
          <a:xfrm>
            <a:off x="9221112" y="6171901"/>
            <a:ext cx="2890205" cy="686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7736047-D0DB-B74B-BFEA-F64ACC5D0A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969" y="5553515"/>
            <a:ext cx="1312030" cy="9576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41C17D-2C72-484F-BF7E-4F72DD958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1658" y="4618748"/>
            <a:ext cx="1715705" cy="8425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C6F82C-59FD-9C42-B9A1-6D6D191C12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7089" y="5515897"/>
            <a:ext cx="2810299" cy="53941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63202EA-C8FD-0842-8B36-67B3302B6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530" y="646268"/>
            <a:ext cx="10515600" cy="1325563"/>
          </a:xfrm>
        </p:spPr>
        <p:txBody>
          <a:bodyPr>
            <a:normAutofit/>
          </a:bodyPr>
          <a:lstStyle/>
          <a:p>
            <a:r>
              <a:rPr lang="en-US" sz="6600" b="1" dirty="0">
                <a:solidFill>
                  <a:srgbClr val="0070C0"/>
                </a:solidFill>
                <a:latin typeface="Apple Chancery" panose="03020702040506060504" pitchFamily="66" charset="-79"/>
                <a:cs typeface="Apple Chancery" panose="03020702040506060504" pitchFamily="66" charset="-79"/>
              </a:rPr>
              <a:t>Special thanks to: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A8A129-6517-3841-A3FB-8FC6ECE7AD4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69141" b="81354"/>
          <a:stretch/>
        </p:blipFill>
        <p:spPr>
          <a:xfrm>
            <a:off x="0" y="0"/>
            <a:ext cx="1961535" cy="15338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D905904-B5DD-B245-BB8D-1079158FC6B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5895" b="82788"/>
          <a:stretch/>
        </p:blipFill>
        <p:spPr>
          <a:xfrm>
            <a:off x="10024098" y="21467"/>
            <a:ext cx="2167901" cy="141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188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42A9C5F5-2C15-074E-9298-F334E9D976A0}"/>
              </a:ext>
            </a:extLst>
          </p:cNvPr>
          <p:cNvSpPr txBox="1">
            <a:spLocks/>
          </p:cNvSpPr>
          <p:nvPr/>
        </p:nvSpPr>
        <p:spPr>
          <a:xfrm>
            <a:off x="1398162" y="1069453"/>
            <a:ext cx="10121590" cy="21157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Please keep your mics muted and hold your questions until the end of the talks.</a:t>
            </a:r>
          </a:p>
          <a:p>
            <a:endParaRPr lang="en-US" sz="2000" dirty="0"/>
          </a:p>
          <a:p>
            <a:r>
              <a:rPr lang="en-US" sz="2000" dirty="0"/>
              <a:t>To speak, please use the “Raise Hand” feature: </a:t>
            </a:r>
          </a:p>
          <a:p>
            <a:endParaRPr lang="en-US" sz="2000" dirty="0"/>
          </a:p>
          <a:p>
            <a:r>
              <a:rPr lang="en-US" sz="2000" dirty="0"/>
              <a:t>1.) click on Participants </a:t>
            </a:r>
          </a:p>
          <a:p>
            <a:endParaRPr lang="en-US" sz="2000" dirty="0"/>
          </a:p>
          <a:p>
            <a:r>
              <a:rPr lang="en-US" sz="2000" dirty="0"/>
              <a:t>2.) click on Rise Hand </a:t>
            </a:r>
          </a:p>
          <a:p>
            <a:endParaRPr lang="en-US" sz="2000" dirty="0"/>
          </a:p>
          <a:p>
            <a:r>
              <a:rPr lang="en-US" sz="2000" dirty="0"/>
              <a:t>Then, the moderator will let you speak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B4DCC6BD-F4E4-A649-8CDE-41009715A3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30" t="81434" r="82101" b="2243"/>
          <a:stretch/>
        </p:blipFill>
        <p:spPr>
          <a:xfrm>
            <a:off x="3893012" y="2211973"/>
            <a:ext cx="636101" cy="58378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61B17F7-F7D7-4D48-B9D1-243EAADC11DC}"/>
              </a:ext>
            </a:extLst>
          </p:cNvPr>
          <p:cNvGrpSpPr/>
          <p:nvPr/>
        </p:nvGrpSpPr>
        <p:grpSpPr>
          <a:xfrm>
            <a:off x="6273942" y="3129304"/>
            <a:ext cx="5470151" cy="3644690"/>
            <a:chOff x="949569" y="0"/>
            <a:chExt cx="10292862" cy="6858000"/>
          </a:xfrm>
        </p:grpSpPr>
        <p:pic>
          <p:nvPicPr>
            <p:cNvPr id="7" name="Picture 6" descr="A screenshot of a computer screen&#10;&#10;Description automatically generated">
              <a:extLst>
                <a:ext uri="{FF2B5EF4-FFF2-40B4-BE49-F238E27FC236}">
                  <a16:creationId xmlns:a16="http://schemas.microsoft.com/office/drawing/2014/main" id="{1E3F0C5B-DA95-984F-8F0B-A785B8319F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9569" y="0"/>
              <a:ext cx="10292862" cy="6858000"/>
            </a:xfrm>
            <a:prstGeom prst="rect">
              <a:avLst/>
            </a:prstGeom>
          </p:spPr>
        </p:pic>
        <p:pic>
          <p:nvPicPr>
            <p:cNvPr id="9" name="Picture 8" descr="A screenshot of text&#10;&#10;Description automatically generated">
              <a:extLst>
                <a:ext uri="{FF2B5EF4-FFF2-40B4-BE49-F238E27FC236}">
                  <a16:creationId xmlns:a16="http://schemas.microsoft.com/office/drawing/2014/main" id="{FA783739-5428-814A-A91D-F2D8F19D5D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021" y="1619548"/>
              <a:ext cx="6817748" cy="384455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6F86665-A651-E946-B159-6112F1413152}"/>
              </a:ext>
            </a:extLst>
          </p:cNvPr>
          <p:cNvGrpSpPr/>
          <p:nvPr/>
        </p:nvGrpSpPr>
        <p:grpSpPr>
          <a:xfrm>
            <a:off x="447907" y="3129303"/>
            <a:ext cx="5159899" cy="3644691"/>
            <a:chOff x="5184724" y="1121432"/>
            <a:chExt cx="6160322" cy="4351338"/>
          </a:xfrm>
        </p:grpSpPr>
        <p:pic>
          <p:nvPicPr>
            <p:cNvPr id="12" name="Content Placeholder 4" descr="A screenshot of a computer screen&#10;&#10;Description automatically generated">
              <a:extLst>
                <a:ext uri="{FF2B5EF4-FFF2-40B4-BE49-F238E27FC236}">
                  <a16:creationId xmlns:a16="http://schemas.microsoft.com/office/drawing/2014/main" id="{78215213-1BC0-8C41-9F53-4F2945FBA5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84725" y="1121432"/>
              <a:ext cx="6160321" cy="4351338"/>
            </a:xfrm>
            <a:prstGeom prst="rect">
              <a:avLst/>
            </a:prstGeom>
          </p:spPr>
        </p:pic>
        <p:pic>
          <p:nvPicPr>
            <p:cNvPr id="13" name="Picture 12" descr="A screenshot of text&#10;&#10;Description automatically generated">
              <a:extLst>
                <a:ext uri="{FF2B5EF4-FFF2-40B4-BE49-F238E27FC236}">
                  <a16:creationId xmlns:a16="http://schemas.microsoft.com/office/drawing/2014/main" id="{93DAF844-5824-5240-85D4-745822089B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84724" y="1690688"/>
              <a:ext cx="6118115" cy="3450024"/>
            </a:xfrm>
            <a:prstGeom prst="rect">
              <a:avLst/>
            </a:prstGeom>
          </p:spPr>
        </p:pic>
      </p:grpSp>
      <p:pic>
        <p:nvPicPr>
          <p:cNvPr id="28" name="Content Placeholder 27" descr="A picture containing drawing&#10;&#10;Description automatically generated">
            <a:extLst>
              <a:ext uri="{FF2B5EF4-FFF2-40B4-BE49-F238E27FC236}">
                <a16:creationId xmlns:a16="http://schemas.microsoft.com/office/drawing/2014/main" id="{6A6C737E-EE02-9344-8203-45324C901A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3933910" y="1928622"/>
            <a:ext cx="532223" cy="325987"/>
          </a:xfr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9E80781F-226B-7E4A-A992-8DA487833D46}"/>
              </a:ext>
            </a:extLst>
          </p:cNvPr>
          <p:cNvSpPr/>
          <p:nvPr/>
        </p:nvSpPr>
        <p:spPr>
          <a:xfrm>
            <a:off x="2485424" y="6417802"/>
            <a:ext cx="568712" cy="40144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33C8533-F41F-D444-86E2-7450A09D579B}"/>
              </a:ext>
            </a:extLst>
          </p:cNvPr>
          <p:cNvCxnSpPr>
            <a:cxnSpLocks/>
          </p:cNvCxnSpPr>
          <p:nvPr/>
        </p:nvCxnSpPr>
        <p:spPr>
          <a:xfrm flipH="1">
            <a:off x="3140174" y="5314477"/>
            <a:ext cx="1304693" cy="1014761"/>
          </a:xfrm>
          <a:prstGeom prst="straightConnector1">
            <a:avLst/>
          </a:prstGeom>
          <a:ln w="603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B31887E0-6AA4-9949-A68E-0A5BC961401A}"/>
              </a:ext>
            </a:extLst>
          </p:cNvPr>
          <p:cNvSpPr/>
          <p:nvPr/>
        </p:nvSpPr>
        <p:spPr>
          <a:xfrm>
            <a:off x="9915018" y="6188088"/>
            <a:ext cx="398246" cy="38275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3A8AD28-5104-834E-AC8A-9DEF7B8C39F5}"/>
              </a:ext>
            </a:extLst>
          </p:cNvPr>
          <p:cNvCxnSpPr>
            <a:cxnSpLocks/>
          </p:cNvCxnSpPr>
          <p:nvPr/>
        </p:nvCxnSpPr>
        <p:spPr>
          <a:xfrm flipH="1">
            <a:off x="10225668" y="4878288"/>
            <a:ext cx="1014762" cy="1304692"/>
          </a:xfrm>
          <a:prstGeom prst="straightConnector1">
            <a:avLst/>
          </a:prstGeom>
          <a:ln w="603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42FD3663-9668-7B43-A3FB-119D83DAA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860" y="-182473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latin typeface="Apple Chancery" panose="03020702040506060504" pitchFamily="66" charset="-79"/>
                <a:cs typeface="Apple Chancery" panose="03020702040506060504" pitchFamily="66" charset="-79"/>
              </a:rPr>
              <a:t>A few notes…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D04AB70-D422-C84E-B5AA-5BA629184EC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69141" b="81354"/>
          <a:stretch/>
        </p:blipFill>
        <p:spPr>
          <a:xfrm>
            <a:off x="0" y="0"/>
            <a:ext cx="1961535" cy="153383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A8F0876-9D17-D240-9A19-8454C196601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5895" b="82788"/>
          <a:stretch/>
        </p:blipFill>
        <p:spPr>
          <a:xfrm>
            <a:off x="10024098" y="21467"/>
            <a:ext cx="2167901" cy="141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89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C8161-B07B-894C-A2B4-5BA9F0316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860" y="-44244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latin typeface="Apple Chancery" panose="03020702040506060504" pitchFamily="66" charset="-79"/>
                <a:cs typeface="Apple Chancery" panose="03020702040506060504" pitchFamily="66" charset="-79"/>
              </a:rPr>
              <a:t>Why now?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25A62C-74C9-A842-B18B-1B27F47B8B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328"/>
          <a:stretch/>
        </p:blipFill>
        <p:spPr>
          <a:xfrm>
            <a:off x="2018480" y="1215439"/>
            <a:ext cx="8074355" cy="55688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51F364F-F5BB-5A43-821A-5155E6D547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9141" b="81354"/>
          <a:stretch/>
        </p:blipFill>
        <p:spPr>
          <a:xfrm>
            <a:off x="0" y="0"/>
            <a:ext cx="1961535" cy="15338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7CF6B39-344D-AB42-A61F-0147A82E5B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895" b="82788"/>
          <a:stretch/>
        </p:blipFill>
        <p:spPr>
          <a:xfrm>
            <a:off x="10024098" y="21467"/>
            <a:ext cx="2167901" cy="141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8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C8161-B07B-894C-A2B4-5BA9F0316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2088" y="25919"/>
            <a:ext cx="8242010" cy="1325563"/>
          </a:xfrm>
        </p:spPr>
        <p:txBody>
          <a:bodyPr/>
          <a:lstStyle/>
          <a:p>
            <a:pPr algn="ctr"/>
            <a:r>
              <a:rPr lang="en-US" dirty="0">
                <a:latin typeface="Apple Chancery" panose="03020702040506060504" pitchFamily="66" charset="-79"/>
                <a:cs typeface="Apple Chancery" panose="03020702040506060504" pitchFamily="66" charset="-79"/>
              </a:rPr>
              <a:t>Our mission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6CE232-5990-7748-BF19-8A30777CB2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38712"/>
          </a:xfrm>
        </p:spPr>
        <p:txBody>
          <a:bodyPr>
            <a:normAutofit/>
          </a:bodyPr>
          <a:lstStyle/>
          <a:p>
            <a:r>
              <a:rPr lang="en-US" sz="2400" dirty="0"/>
              <a:t>Create a society for mesoscale fMRI following:</a:t>
            </a:r>
            <a:endParaRPr lang="en-US" sz="2400" dirty="0">
              <a:solidFill>
                <a:srgbClr val="FF0000"/>
              </a:solidFill>
            </a:endParaRPr>
          </a:p>
          <a:p>
            <a:pPr lvl="1"/>
            <a:r>
              <a:rPr lang="en-US" sz="2000" dirty="0"/>
              <a:t>Prof. D. Norris initiative in 2015</a:t>
            </a:r>
          </a:p>
          <a:p>
            <a:pPr lvl="1"/>
            <a:r>
              <a:rPr lang="en-US" sz="2000" dirty="0"/>
              <a:t>Prof. E. Kuehn,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i="1" dirty="0">
                <a:sym typeface="Wingdings" pitchFamily="2" charset="2"/>
              </a:rPr>
              <a:t>brain in depth (BID)</a:t>
            </a:r>
          </a:p>
          <a:p>
            <a:pPr lvl="1"/>
            <a:r>
              <a:rPr lang="en-US" sz="2000" dirty="0"/>
              <a:t>Prof. </a:t>
            </a:r>
            <a:r>
              <a:rPr lang="en-US" sz="2000" dirty="0" err="1"/>
              <a:t>Olman</a:t>
            </a:r>
            <a:r>
              <a:rPr lang="en-US" sz="2000" dirty="0"/>
              <a:t>, </a:t>
            </a:r>
            <a:r>
              <a:rPr lang="en-US" sz="2000" i="1" dirty="0"/>
              <a:t>depth-resolved 2019</a:t>
            </a:r>
          </a:p>
          <a:p>
            <a:pPr lvl="1"/>
            <a:r>
              <a:rPr lang="en-US" sz="2000" dirty="0"/>
              <a:t>Profs. </a:t>
            </a:r>
            <a:r>
              <a:rPr lang="en-US" sz="2000" dirty="0" err="1"/>
              <a:t>Uludag</a:t>
            </a:r>
            <a:r>
              <a:rPr lang="en-US" sz="2000" dirty="0"/>
              <a:t> &amp; Yacoub, ISMRM MIB (member-initiated symposia) 2018</a:t>
            </a:r>
          </a:p>
          <a:p>
            <a:pPr lvl="1"/>
            <a:r>
              <a:rPr lang="en-US" sz="2000" dirty="0"/>
              <a:t>Prof. Mark </a:t>
            </a:r>
            <a:r>
              <a:rPr lang="en-US" sz="2000" dirty="0" err="1"/>
              <a:t>Schira</a:t>
            </a:r>
            <a:r>
              <a:rPr lang="en-US" sz="2000" dirty="0"/>
              <a:t>, Wollongong layer training workshop 2020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Provide an environment where: </a:t>
            </a:r>
          </a:p>
          <a:p>
            <a:pPr lvl="1"/>
            <a:r>
              <a:rPr lang="en-US" sz="2000" dirty="0"/>
              <a:t>discuss hot topics</a:t>
            </a:r>
          </a:p>
          <a:p>
            <a:pPr lvl="1"/>
            <a:r>
              <a:rPr lang="en-US" sz="2000" dirty="0"/>
              <a:t>we can share ideas and experiences </a:t>
            </a:r>
          </a:p>
          <a:p>
            <a:pPr lvl="1"/>
            <a:r>
              <a:rPr lang="en-US" sz="2000" dirty="0"/>
              <a:t>promote specific analyses pipelines</a:t>
            </a:r>
          </a:p>
          <a:p>
            <a:pPr lvl="1"/>
            <a:r>
              <a:rPr lang="en-US" sz="2000" dirty="0"/>
              <a:t>Learn and discuss how to build a healthy scientific community</a:t>
            </a:r>
          </a:p>
          <a:p>
            <a:pPr lvl="1"/>
            <a:r>
              <a:rPr lang="en-US" sz="2000"/>
              <a:t>Educate </a:t>
            </a:r>
            <a:r>
              <a:rPr lang="en-US" sz="2000" dirty="0"/>
              <a:t>young scientist to perform and evaluate mesoscale fMRI research</a:t>
            </a:r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2A4694-75D5-474B-8C94-20581BA5F9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9141" b="81354"/>
          <a:stretch/>
        </p:blipFill>
        <p:spPr>
          <a:xfrm>
            <a:off x="0" y="0"/>
            <a:ext cx="1961535" cy="15338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561850D-F3BC-4D40-B370-DED804E99D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895" b="82788"/>
          <a:stretch/>
        </p:blipFill>
        <p:spPr>
          <a:xfrm>
            <a:off x="10024098" y="21467"/>
            <a:ext cx="2167901" cy="141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70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BA385-81E5-D74F-AE57-459A5601F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3396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latin typeface="Apple Chancery" panose="03020702040506060504" pitchFamily="66" charset="-79"/>
                <a:cs typeface="Apple Chancery" panose="03020702040506060504" pitchFamily="66" charset="-79"/>
              </a:rPr>
              <a:t>How do we plan to do this….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685336-72C2-AC4D-A13F-675CCDBFD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8959"/>
            <a:ext cx="10515600" cy="5085582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Meeting format</a:t>
            </a:r>
          </a:p>
          <a:p>
            <a:pPr lvl="1"/>
            <a:r>
              <a:rPr lang="en-US" dirty="0"/>
              <a:t>Recurring event </a:t>
            </a:r>
          </a:p>
          <a:p>
            <a:pPr lvl="2"/>
            <a:r>
              <a:rPr lang="en-US" dirty="0"/>
              <a:t>Every 2 or 3 months </a:t>
            </a:r>
          </a:p>
          <a:p>
            <a:pPr lvl="2"/>
            <a:r>
              <a:rPr lang="en-US" dirty="0"/>
              <a:t>Next meeting in July </a:t>
            </a:r>
          </a:p>
          <a:p>
            <a:pPr lvl="1"/>
            <a:r>
              <a:rPr lang="en-US" dirty="0"/>
              <a:t>30 minutes talk followed by floor discussion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US" dirty="0"/>
              <a:t>3 mini talks or one longer talk</a:t>
            </a:r>
          </a:p>
          <a:p>
            <a:pPr lvl="1"/>
            <a:r>
              <a:rPr lang="en-US" dirty="0"/>
              <a:t>Floor driven discussion as main focus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Topic choices</a:t>
            </a:r>
          </a:p>
          <a:p>
            <a:pPr lvl="1"/>
            <a:r>
              <a:rPr lang="en-US" dirty="0"/>
              <a:t>Online poll for future meetings: </a:t>
            </a:r>
          </a:p>
          <a:p>
            <a:pPr lvl="2"/>
            <a:r>
              <a:rPr lang="en-US" dirty="0">
                <a:hlinkClick r:id="rId2"/>
              </a:rPr>
              <a:t>https://layerfmri.page.link/meeting_survey</a:t>
            </a:r>
            <a:r>
              <a:rPr lang="en-US" dirty="0"/>
              <a:t> (all links are provided in the invitation PDF) </a:t>
            </a:r>
          </a:p>
          <a:p>
            <a:pPr lvl="1"/>
            <a:r>
              <a:rPr lang="en-US" dirty="0"/>
              <a:t>Reach out to us via email: </a:t>
            </a:r>
          </a:p>
          <a:p>
            <a:pPr lvl="2"/>
            <a:r>
              <a:rPr lang="en-US" dirty="0">
                <a:hlinkClick r:id="rId3"/>
              </a:rPr>
              <a:t>luca.vizioli1@gmail.com</a:t>
            </a:r>
            <a:r>
              <a:rPr lang="en-US" dirty="0"/>
              <a:t>; </a:t>
            </a:r>
            <a:r>
              <a:rPr lang="en-US" dirty="0">
                <a:hlinkClick r:id="rId4"/>
              </a:rPr>
              <a:t>renzohuber@googlemail.com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Media and communication</a:t>
            </a:r>
          </a:p>
          <a:p>
            <a:pPr lvl="1"/>
            <a:r>
              <a:rPr lang="en-US" dirty="0"/>
              <a:t>Open and interactive</a:t>
            </a:r>
          </a:p>
          <a:p>
            <a:pPr lvl="1"/>
            <a:r>
              <a:rPr lang="en-US" dirty="0"/>
              <a:t>Slack channel for ongoing discussion</a:t>
            </a:r>
          </a:p>
          <a:p>
            <a:pPr lvl="1"/>
            <a:r>
              <a:rPr lang="en-US" dirty="0"/>
              <a:t>Twitter</a:t>
            </a:r>
          </a:p>
          <a:p>
            <a:pPr lvl="1"/>
            <a:r>
              <a:rPr lang="en-US" dirty="0"/>
              <a:t>Laminar fMRI blog</a:t>
            </a:r>
          </a:p>
          <a:p>
            <a:pPr lvl="1"/>
            <a:r>
              <a:rPr lang="en-US" dirty="0"/>
              <a:t>Email list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A1526C-7419-8449-8C2B-1A988F589F17}"/>
              </a:ext>
            </a:extLst>
          </p:cNvPr>
          <p:cNvSpPr/>
          <p:nvPr/>
        </p:nvSpPr>
        <p:spPr>
          <a:xfrm>
            <a:off x="7261122" y="5808694"/>
            <a:ext cx="48276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rgbClr val="666666"/>
                </a:solidFill>
                <a:ea typeface="Roboto"/>
                <a:cs typeface="Roboto"/>
              </a:rPr>
              <a:t>The meeting will be recorded and published on </a:t>
            </a:r>
          </a:p>
          <a:p>
            <a:pPr algn="r"/>
            <a:r>
              <a:rPr lang="en-US" dirty="0" err="1">
                <a:solidFill>
                  <a:srgbClr val="666666"/>
                </a:solidFill>
                <a:ea typeface="Roboto"/>
                <a:cs typeface="Roboto"/>
              </a:rPr>
              <a:t>Youtube</a:t>
            </a:r>
            <a:r>
              <a:rPr lang="en-US" dirty="0">
                <a:solidFill>
                  <a:srgbClr val="666666"/>
                </a:solidFill>
                <a:ea typeface="Roboto"/>
                <a:cs typeface="Roboto"/>
              </a:rPr>
              <a:t> few days after the meeting: </a:t>
            </a:r>
            <a:r>
              <a:rPr lang="en-US" dirty="0">
                <a:solidFill>
                  <a:srgbClr val="1155CC"/>
                </a:solidFill>
                <a:ea typeface="Roboto"/>
                <a:cs typeface="Roboto"/>
                <a:hlinkClick r:id="rId5"/>
              </a:rPr>
              <a:t>https://layerfmri.page.link/meeting_channel</a:t>
            </a:r>
            <a:r>
              <a:rPr lang="en-US" dirty="0">
                <a:solidFill>
                  <a:srgbClr val="666666"/>
                </a:solidFill>
                <a:ea typeface="Roboto"/>
                <a:cs typeface="Roboto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F13121-E675-554C-8D9C-87368B24957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69141" b="81354"/>
          <a:stretch/>
        </p:blipFill>
        <p:spPr>
          <a:xfrm>
            <a:off x="0" y="0"/>
            <a:ext cx="1961535" cy="15338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C04BE7-F9BC-9243-AFBB-98DB08361D9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5895" b="82788"/>
          <a:stretch/>
        </p:blipFill>
        <p:spPr>
          <a:xfrm>
            <a:off x="10024098" y="21467"/>
            <a:ext cx="2167901" cy="141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8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4D33CAA-8B34-4948-98B7-72C683229E48}"/>
              </a:ext>
            </a:extLst>
          </p:cNvPr>
          <p:cNvSpPr/>
          <p:nvPr/>
        </p:nvSpPr>
        <p:spPr>
          <a:xfrm>
            <a:off x="4324157" y="4392641"/>
            <a:ext cx="32434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 Specificity vs. sensitivity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28E755B-D404-8A49-96B0-E309BB1088FE}"/>
              </a:ext>
            </a:extLst>
          </p:cNvPr>
          <p:cNvSpPr/>
          <p:nvPr/>
        </p:nvSpPr>
        <p:spPr>
          <a:xfrm>
            <a:off x="966912" y="5753582"/>
            <a:ext cx="2235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sz="1400" i="1" dirty="0"/>
              <a:t>Functional </a:t>
            </a:r>
          </a:p>
          <a:p>
            <a:pPr lvl="1"/>
            <a:r>
              <a:rPr lang="en-US" sz="1400" i="1" dirty="0"/>
              <a:t>Point Spread Function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EC43C11-CFB2-4D4F-9234-B0C3D8430CA4}"/>
              </a:ext>
            </a:extLst>
          </p:cNvPr>
          <p:cNvSpPr/>
          <p:nvPr/>
        </p:nvSpPr>
        <p:spPr>
          <a:xfrm>
            <a:off x="773851" y="5459821"/>
            <a:ext cx="34670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sz="1600" dirty="0"/>
              <a:t>Specificity varies across protocols 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FB68EBD-774B-E14D-AD53-4E2F7E04A276}"/>
              </a:ext>
            </a:extLst>
          </p:cNvPr>
          <p:cNvCxnSpPr>
            <a:cxnSpLocks/>
          </p:cNvCxnSpPr>
          <p:nvPr/>
        </p:nvCxnSpPr>
        <p:spPr>
          <a:xfrm flipH="1">
            <a:off x="3395933" y="4931519"/>
            <a:ext cx="1072828" cy="4441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42369811-D486-A94F-9217-8503C1D09C03}"/>
              </a:ext>
            </a:extLst>
          </p:cNvPr>
          <p:cNvSpPr/>
          <p:nvPr/>
        </p:nvSpPr>
        <p:spPr>
          <a:xfrm>
            <a:off x="499029" y="6187480"/>
            <a:ext cx="54098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1400" i="1" dirty="0"/>
              <a:t>For example it is finer for SE compared to GE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1905AE-B947-1A47-A890-3C198FE5350E}"/>
              </a:ext>
            </a:extLst>
          </p:cNvPr>
          <p:cNvSpPr/>
          <p:nvPr/>
        </p:nvSpPr>
        <p:spPr>
          <a:xfrm>
            <a:off x="6688486" y="5901064"/>
            <a:ext cx="3426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sz="1600" dirty="0"/>
              <a:t>Sensitivity varies across protocols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8B088DA-7EA7-514F-897C-BD3EC66C5D81}"/>
              </a:ext>
            </a:extLst>
          </p:cNvPr>
          <p:cNvCxnSpPr>
            <a:cxnSpLocks/>
          </p:cNvCxnSpPr>
          <p:nvPr/>
        </p:nvCxnSpPr>
        <p:spPr>
          <a:xfrm>
            <a:off x="6482011" y="4952945"/>
            <a:ext cx="1703343" cy="8454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52E02754-A86C-1A4C-B269-FCAC75ADDDF4}"/>
              </a:ext>
            </a:extLst>
          </p:cNvPr>
          <p:cNvSpPr/>
          <p:nvPr/>
        </p:nvSpPr>
        <p:spPr>
          <a:xfrm>
            <a:off x="6935957" y="6171982"/>
            <a:ext cx="28709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/>
            <a:r>
              <a:rPr lang="en-US" sz="1400" i="1" dirty="0"/>
              <a:t>GE –&gt; highest sensitivity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0CA38CA-0FB5-6F4A-889F-CABEA018A2BD}"/>
              </a:ext>
            </a:extLst>
          </p:cNvPr>
          <p:cNvSpPr/>
          <p:nvPr/>
        </p:nvSpPr>
        <p:spPr>
          <a:xfrm>
            <a:off x="0" y="2121410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sz="1600" dirty="0"/>
              <a:t>How does preprocessing and other analyses impact functional specificity and sensitivity?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CA6D4BD-EBCB-374D-9723-7FCADBF978B8}"/>
              </a:ext>
            </a:extLst>
          </p:cNvPr>
          <p:cNvCxnSpPr>
            <a:cxnSpLocks/>
          </p:cNvCxnSpPr>
          <p:nvPr/>
        </p:nvCxnSpPr>
        <p:spPr>
          <a:xfrm flipH="1" flipV="1">
            <a:off x="5324168" y="2694094"/>
            <a:ext cx="471728" cy="15993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4D25EF7B-3D14-C046-9517-BCC3E65A04D9}"/>
              </a:ext>
            </a:extLst>
          </p:cNvPr>
          <p:cNvSpPr/>
          <p:nvPr/>
        </p:nvSpPr>
        <p:spPr>
          <a:xfrm>
            <a:off x="-361680" y="2744748"/>
            <a:ext cx="54098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1400" i="1" dirty="0"/>
              <a:t>For example Interpolation can increase SNR (sensitivity), but “blurs” signal (specificity down)</a:t>
            </a:r>
          </a:p>
          <a:p>
            <a:pPr lvl="2"/>
            <a:endParaRPr lang="en-US" sz="1400" i="1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EC028C0-B91E-0F4A-8DA1-DCC4DF0CA77E}"/>
              </a:ext>
            </a:extLst>
          </p:cNvPr>
          <p:cNvSpPr/>
          <p:nvPr/>
        </p:nvSpPr>
        <p:spPr>
          <a:xfrm>
            <a:off x="-361680" y="3336386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2"/>
            <a:r>
              <a:rPr lang="en-US" sz="1400" i="1" dirty="0"/>
              <a:t>Analytical strategies to combat/circumvent </a:t>
            </a:r>
          </a:p>
          <a:p>
            <a:pPr lvl="2"/>
            <a:r>
              <a:rPr lang="en-US" sz="1400" i="1" dirty="0"/>
              <a:t>specificity loss 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ACFF624A-E532-C146-8AFC-8C818525A7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9141" b="81354"/>
          <a:stretch/>
        </p:blipFill>
        <p:spPr>
          <a:xfrm>
            <a:off x="0" y="0"/>
            <a:ext cx="1961535" cy="153383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C921A36-4C88-454A-9B99-3D04D6BA69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895" b="82788"/>
          <a:stretch/>
        </p:blipFill>
        <p:spPr>
          <a:xfrm>
            <a:off x="10024098" y="21467"/>
            <a:ext cx="2167901" cy="1415845"/>
          </a:xfrm>
          <a:prstGeom prst="rect">
            <a:avLst/>
          </a:prstGeom>
        </p:spPr>
      </p:pic>
      <p:sp>
        <p:nvSpPr>
          <p:cNvPr id="42" name="Title 1">
            <a:extLst>
              <a:ext uri="{FF2B5EF4-FFF2-40B4-BE49-F238E27FC236}">
                <a16:creationId xmlns:a16="http://schemas.microsoft.com/office/drawing/2014/main" id="{73AC67AE-9E90-CD40-998A-1FAA4B43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7482" y="-28922"/>
            <a:ext cx="12148664" cy="1325563"/>
          </a:xfrm>
        </p:spPr>
        <p:txBody>
          <a:bodyPr/>
          <a:lstStyle/>
          <a:p>
            <a:pPr algn="ctr"/>
            <a:r>
              <a:rPr lang="en-US" dirty="0">
                <a:latin typeface="Apple Chancery" panose="03020702040506060504" pitchFamily="66" charset="-79"/>
                <a:cs typeface="Apple Chancery" panose="03020702040506060504" pitchFamily="66" charset="-79"/>
              </a:rPr>
              <a:t>Three paths </a:t>
            </a:r>
            <a:r>
              <a:rPr lang="en-US" sz="4000" dirty="0">
                <a:latin typeface="Apple Chancery" panose="03020702040506060504" pitchFamily="66" charset="-79"/>
                <a:cs typeface="Apple Chancery" panose="03020702040506060504" pitchFamily="66" charset="-79"/>
              </a:rPr>
              <a:t>to</a:t>
            </a:r>
            <a:r>
              <a:rPr lang="en-US" dirty="0">
                <a:latin typeface="Apple Chancery" panose="03020702040506060504" pitchFamily="66" charset="-79"/>
                <a:cs typeface="Apple Chancery" panose="03020702040506060504" pitchFamily="66" charset="-79"/>
              </a:rPr>
              <a:t> mesoscopic fMRI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874C15-E84F-E44D-9062-E86C066D4D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375" b="-1"/>
          <a:stretch/>
        </p:blipFill>
        <p:spPr>
          <a:xfrm>
            <a:off x="7496189" y="1661532"/>
            <a:ext cx="4202467" cy="2912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93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  <p:bldP spid="18" grpId="0"/>
      <p:bldP spid="22" grpId="0"/>
      <p:bldP spid="23" grpId="0"/>
      <p:bldP spid="3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3617</TotalTime>
  <Words>409</Words>
  <Application>Microsoft Macintosh PowerPoint</Application>
  <PresentationFormat>Widescreen</PresentationFormat>
  <Paragraphs>78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American Typewriter</vt:lpstr>
      <vt:lpstr>Apple Chancery</vt:lpstr>
      <vt:lpstr>Arial</vt:lpstr>
      <vt:lpstr>Calibri</vt:lpstr>
      <vt:lpstr>Calibri Light</vt:lpstr>
      <vt:lpstr>Roboto</vt:lpstr>
      <vt:lpstr>Wingdings</vt:lpstr>
      <vt:lpstr>Office Theme</vt:lpstr>
      <vt:lpstr>Welcome!!</vt:lpstr>
      <vt:lpstr>Special thanks to: </vt:lpstr>
      <vt:lpstr>Special thanks to: </vt:lpstr>
      <vt:lpstr>A few notes…</vt:lpstr>
      <vt:lpstr>Why now?</vt:lpstr>
      <vt:lpstr>Our mission </vt:lpstr>
      <vt:lpstr>How do we plan to do this….</vt:lpstr>
      <vt:lpstr>Three paths to mesoscopic fMRI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73</cp:revision>
  <dcterms:created xsi:type="dcterms:W3CDTF">2020-05-04T19:04:12Z</dcterms:created>
  <dcterms:modified xsi:type="dcterms:W3CDTF">2020-05-07T14:29:53Z</dcterms:modified>
</cp:coreProperties>
</file>