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57" r:id="rId4"/>
    <p:sldId id="261" r:id="rId5"/>
    <p:sldId id="260" r:id="rId6"/>
    <p:sldId id="258" r:id="rId7"/>
    <p:sldId id="259" r:id="rId8"/>
    <p:sldId id="262" r:id="rId9"/>
    <p:sldId id="263" r:id="rId10"/>
    <p:sldId id="266" r:id="rId11"/>
    <p:sldId id="264" r:id="rId12"/>
    <p:sldId id="265" r:id="rId13"/>
    <p:sldId id="267" r:id="rId14"/>
    <p:sldId id="271" r:id="rId15"/>
    <p:sldId id="273" r:id="rId16"/>
    <p:sldId id="269" r:id="rId17"/>
    <p:sldId id="270" r:id="rId18"/>
    <p:sldId id="274" r:id="rId19"/>
    <p:sldId id="280" r:id="rId20"/>
    <p:sldId id="272" r:id="rId21"/>
    <p:sldId id="275" r:id="rId22"/>
    <p:sldId id="276" r:id="rId23"/>
    <p:sldId id="277" r:id="rId24"/>
    <p:sldId id="278" r:id="rId25"/>
    <p:sldId id="279" r:id="rId26"/>
    <p:sldId id="281" r:id="rId27"/>
    <p:sldId id="285" r:id="rId28"/>
    <p:sldId id="289" r:id="rId29"/>
    <p:sldId id="288" r:id="rId30"/>
    <p:sldId id="286" r:id="rId31"/>
    <p:sldId id="287" r:id="rId32"/>
    <p:sldId id="282" r:id="rId33"/>
    <p:sldId id="283" r:id="rId34"/>
    <p:sldId id="284" r:id="rId35"/>
    <p:sldId id="290" r:id="rId36"/>
    <p:sldId id="291" r:id="rId37"/>
    <p:sldId id="294" r:id="rId38"/>
    <p:sldId id="295" r:id="rId39"/>
    <p:sldId id="293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899" autoAdjust="0"/>
  </p:normalViewPr>
  <p:slideViewPr>
    <p:cSldViewPr snapToGrid="0">
      <p:cViewPr varScale="1">
        <p:scale>
          <a:sx n="58" d="100"/>
          <a:sy n="58" d="100"/>
        </p:scale>
        <p:origin x="2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6ACF13-3E85-47CD-9503-3DBB2186D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F84AFC5-FA20-42AA-AD68-E74BB52DAD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BEB187-01D9-4F1F-9F07-5E2F9AB34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8A65A7-4F98-4945-BC1C-4B793307D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78F796-EBCE-4520-A40C-BC774636B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8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16144-C84F-4688-90C2-51E213FD0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9E5A58-E42F-4DD1-A696-96D2B1EFE0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7ADBA5-AAB7-4C7A-AD00-52877C7FF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6FAD15-FAA3-4C7B-ACAE-D915145F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26CE1C-0D21-4CF2-B3A4-7C8363A8F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0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ABCFA7-444B-409A-9535-8A73B368F8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886BB7C-58F9-44E9-8771-5B6516BA1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AFB393-7569-490F-87D0-B253E67F9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FB3729-B96E-43B8-927B-74DD88D34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85A488-563E-433D-9DAF-A762E76ED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623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0EBC55-E470-4EF9-ADAD-351C36799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2F920D-BFC0-4B53-B32E-CA77820F8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0FAA64-3E13-4944-ACE4-3A3072612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01024-C295-46F7-85BC-BC5C0A021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B4F442-04A7-4D0F-AB81-A4D1D831A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931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38742-F351-42A1-A499-18CF74103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238D09-191A-437E-BE2D-5E663880AB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40388A-F84E-47FB-9207-08C12DBF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D02386-61DE-4053-830C-0BAE5B035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1E248-DE31-462B-B3DB-1666A1FF4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3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063CD5-178B-48D6-8256-CA8AB2736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B1207-46F3-453A-9AFD-90921CE8DC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265A10-A734-44CE-8A2F-1C3EFE93F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0E3FC1-6FA4-4424-BFC8-A21EEE4FE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D20B28-0AC4-44EB-84A7-FB0B03F2B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185580-B533-4285-AB9B-56256A53E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4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2A2EE5-274F-4CD7-8CC4-F26442E4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EC8263-9EF0-4AB5-995E-ED211D572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D89855A-0666-4745-8BD5-308CFE424A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CFFA6C0-4D8E-4643-8E94-BD42C54EA5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07F0B33-4DD7-4398-9646-ED4C95C607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7441817-F513-4421-A375-C46089378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23A9DB3-74CC-4496-8406-05A7D480F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958EEBF-7DFB-4210-A2F2-AB2C97E79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920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7F1585-866B-4C65-ADFE-E19472F46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9278C3B-EFD1-4306-899D-2856F86D6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7D2AB3E-451F-4988-80CB-902FDF9D3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078A99D-623A-471E-A8E7-DEA42378D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6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E75237-FE89-4298-9665-A190F692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0991D91-54C9-4B14-BA6F-7E282C110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E3326D-F2A2-41C6-84F9-C59A4D142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338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47AD62-F743-46A2-9695-0E5EDC3B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AB6A56-7227-4FB4-A9C1-FD297F015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DE163C-1B6E-4E87-A561-B2877C29D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7AA6A8-1900-4040-A7F6-BCCFF754A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AD1684-A35B-431B-84A9-A24EE59C9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09C7FC-895E-4D05-9984-1A7720B0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36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79684A-BEED-4443-B7CE-002A4B4DC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B9F6C73-4B3A-401F-96DC-972A2FDBEB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1CD05D-D037-45AB-9C55-5B59E594C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1B902A2-1E16-4EE1-A6F3-E41E42CD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32FF78-8215-452E-B176-06B838031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0B1691-228C-450F-A433-BD3302A55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010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8C647F4-98CD-4B5F-8A81-DF389B24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F9626B-26D0-428E-92E1-7BBF0632A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0E8A5B-A005-40A4-A1A8-C962B4CC5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0C767-D483-4CFE-B51D-6A08265CEEDA}" type="datetimeFigureOut">
              <a:rPr lang="zh-CN" altLang="en-US" smtClean="0"/>
              <a:t>2020/5/18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BCEDD2-F4F4-4A48-B549-0987DF3EAD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460EE7-0802-4FDE-A661-0D69AFBD6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8C238-467C-4C21-9D05-082FB20832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6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hope-data-science/R_ETL/" TargetMode="Externa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4.png"/><Relationship Id="rId5" Type="http://schemas.openxmlformats.org/officeDocument/2006/relationships/image" Target="../media/image113.jpg"/><Relationship Id="rId4" Type="http://schemas.openxmlformats.org/officeDocument/2006/relationships/hyperlink" Target="mailto:huang.tian-yuan@qq.com" TargetMode="External"/><Relationship Id="rId9" Type="http://schemas.openxmlformats.org/officeDocument/2006/relationships/image" Target="../media/image1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tif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A907BF-13DF-4296-B13B-E8F05C89A9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076" y="982494"/>
            <a:ext cx="11699847" cy="175530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R</a:t>
            </a:r>
            <a:r>
              <a:rPr lang="zh-CN" altLang="en-US" dirty="0"/>
              <a:t>语言数据操纵之美</a:t>
            </a:r>
            <a:br>
              <a:rPr lang="en-US" altLang="zh-CN" dirty="0"/>
            </a:br>
            <a:r>
              <a:rPr lang="en-US" altLang="zh-CN" dirty="0"/>
              <a:t>The Beauty of data manipulation with R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CEBAB0F-B67C-492D-A96C-70BEB511B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5684" y="4999156"/>
            <a:ext cx="5055140" cy="993082"/>
          </a:xfrm>
        </p:spPr>
        <p:txBody>
          <a:bodyPr/>
          <a:lstStyle/>
          <a:p>
            <a:r>
              <a:rPr lang="zh-CN" altLang="en-US" dirty="0"/>
              <a:t>黄天元</a:t>
            </a:r>
            <a:endParaRPr lang="en-US" altLang="zh-CN" dirty="0"/>
          </a:p>
          <a:p>
            <a:r>
              <a:rPr lang="zh-CN" altLang="en-US" dirty="0"/>
              <a:t>复旦大学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B2DB942-4451-4ACE-A2C1-E655B74AB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56" y="3206488"/>
            <a:ext cx="1143433" cy="13239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04B25E5-6F7E-4C32-AD3C-8CBBF39F8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889" y="3206488"/>
            <a:ext cx="1143435" cy="13252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1F3B644-651A-4577-955F-E679FF27C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322" y="3205261"/>
            <a:ext cx="1143435" cy="132520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E567AB4-42DC-4953-AFC5-68444768A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755" y="3205261"/>
            <a:ext cx="1143435" cy="13252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A49CE3F-5F90-4057-86DE-36E771A37D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186" y="3205261"/>
            <a:ext cx="1143435" cy="13252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3A7D0EA-314D-4B84-BF7B-C01AF01DF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61" y="3205261"/>
            <a:ext cx="1143435" cy="13252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6EE8B57-E581-4EE9-9F5A-1056A15FEE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566" y="3205261"/>
            <a:ext cx="1143001" cy="13239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A4A821C-1389-425A-A352-2739865073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609" y="3205261"/>
            <a:ext cx="1143435" cy="132520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66D09E4-8249-46C7-B454-3BEA6CF394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044" y="3205261"/>
            <a:ext cx="1143435" cy="132520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C88670E-E9F8-49B9-A900-D85CA5E604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722" y="4778527"/>
            <a:ext cx="2048201" cy="20482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00A1419-8925-4507-9897-43D1CE1A87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"/>
          <a:stretch/>
        </p:blipFill>
        <p:spPr>
          <a:xfrm>
            <a:off x="10417434" y="300957"/>
            <a:ext cx="1356541" cy="136307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91C158C-9147-4E81-8247-0125EB89FA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3" y="257618"/>
            <a:ext cx="1188726" cy="136307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0474D10-7E2A-4E1C-82D6-02E4090453C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4" y="4894282"/>
            <a:ext cx="2048201" cy="158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6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7EB0A5C-6659-425E-B9CD-7B44C7842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37" y="69273"/>
            <a:ext cx="10515600" cy="1325563"/>
          </a:xfrm>
        </p:spPr>
        <p:txBody>
          <a:bodyPr/>
          <a:lstStyle/>
          <a:p>
            <a:r>
              <a:rPr lang="en-US" altLang="zh-CN" dirty="0"/>
              <a:t>R</a:t>
            </a:r>
            <a:r>
              <a:rPr lang="zh-CN" altLang="en-US" dirty="0"/>
              <a:t>语言数据操纵工具：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CA06F11-82B8-43C5-997F-7B9B642A26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873" y="1224624"/>
            <a:ext cx="5419254" cy="563337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名称：</a:t>
            </a:r>
            <a:r>
              <a:rPr lang="en-US" altLang="zh-CN" dirty="0" err="1"/>
              <a:t>data.table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简介：</a:t>
            </a:r>
            <a:r>
              <a:rPr lang="en-US" altLang="zh-CN" dirty="0">
                <a:solidFill>
                  <a:srgbClr val="FF0000"/>
                </a:solidFill>
              </a:rPr>
              <a:t>Fast</a:t>
            </a:r>
            <a:r>
              <a:rPr lang="en-US" altLang="zh-CN" dirty="0"/>
              <a:t> aggregation of large data (e.g. 100GB in RAM), </a:t>
            </a:r>
            <a:r>
              <a:rPr lang="en-US" altLang="zh-CN" dirty="0">
                <a:solidFill>
                  <a:srgbClr val="FF0000"/>
                </a:solidFill>
              </a:rPr>
              <a:t>fast</a:t>
            </a:r>
            <a:r>
              <a:rPr lang="en-US" altLang="zh-CN" dirty="0"/>
              <a:t> ordered joins, </a:t>
            </a:r>
            <a:r>
              <a:rPr lang="en-US" altLang="zh-CN" dirty="0">
                <a:solidFill>
                  <a:srgbClr val="FF0000"/>
                </a:solidFill>
              </a:rPr>
              <a:t>fast</a:t>
            </a:r>
            <a:r>
              <a:rPr lang="en-US" altLang="zh-CN" dirty="0"/>
              <a:t> add/modify/delete of columns by group using no copies at all, list columns, friendly and </a:t>
            </a:r>
            <a:r>
              <a:rPr lang="en-US" altLang="zh-CN" dirty="0">
                <a:solidFill>
                  <a:srgbClr val="FF0000"/>
                </a:solidFill>
              </a:rPr>
              <a:t>fast</a:t>
            </a:r>
            <a:r>
              <a:rPr lang="en-US" altLang="zh-CN" dirty="0"/>
              <a:t> character-separated-value read/write. Offers a natural and flexible syntax, for </a:t>
            </a:r>
            <a:r>
              <a:rPr lang="en-US" altLang="zh-CN" dirty="0">
                <a:solidFill>
                  <a:srgbClr val="FF0000"/>
                </a:solidFill>
              </a:rPr>
              <a:t>faster</a:t>
            </a:r>
            <a:r>
              <a:rPr lang="en-US" altLang="zh-CN" dirty="0"/>
              <a:t> development.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当前版本：</a:t>
            </a:r>
            <a:r>
              <a:rPr lang="en-US" altLang="zh-CN" dirty="0"/>
              <a:t>1.12.8</a:t>
            </a:r>
            <a:r>
              <a:rPr lang="zh-CN" altLang="en-US" dirty="0"/>
              <a:t>（共更新</a:t>
            </a:r>
            <a:r>
              <a:rPr lang="en-US" altLang="zh-CN" dirty="0"/>
              <a:t>49</a:t>
            </a:r>
            <a:r>
              <a:rPr lang="zh-CN" altLang="en-US" dirty="0"/>
              <a:t>次）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近期更新：</a:t>
            </a:r>
            <a:r>
              <a:rPr lang="en-US" altLang="zh-CN" dirty="0"/>
              <a:t>2019-12-09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特点：</a:t>
            </a:r>
            <a:r>
              <a:rPr lang="en-US" altLang="zh-CN" dirty="0"/>
              <a:t>1.</a:t>
            </a:r>
            <a:r>
              <a:rPr lang="zh-CN" altLang="en-US" dirty="0"/>
              <a:t>快，适合在内存中处理海量数据。其速度不仅体现在处理，还有</a:t>
            </a:r>
            <a:r>
              <a:rPr lang="en-US" altLang="zh-CN" dirty="0"/>
              <a:t>csv</a:t>
            </a:r>
            <a:r>
              <a:rPr lang="zh-CN" altLang="en-US" dirty="0"/>
              <a:t>文件读写；</a:t>
            </a:r>
            <a:r>
              <a:rPr lang="en-US" altLang="zh-CN" dirty="0"/>
              <a:t>2.</a:t>
            </a:r>
            <a:r>
              <a:rPr lang="zh-CN" altLang="en-US" dirty="0"/>
              <a:t>语法结构紧凑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从属分类：</a:t>
            </a:r>
            <a:r>
              <a:rPr lang="en-US" altLang="zh-CN" dirty="0"/>
              <a:t>Finance</a:t>
            </a:r>
            <a:r>
              <a:rPr lang="zh-CN" altLang="en-US" dirty="0"/>
              <a:t>（金融）</a:t>
            </a:r>
            <a:r>
              <a:rPr lang="en-US" altLang="zh-CN" dirty="0"/>
              <a:t>, </a:t>
            </a:r>
            <a:r>
              <a:rPr lang="en-US" altLang="zh-CN" dirty="0" err="1"/>
              <a:t>HighPerformanceComputing</a:t>
            </a:r>
            <a:r>
              <a:rPr lang="zh-CN" altLang="en-US" dirty="0"/>
              <a:t>（高性能计算）</a:t>
            </a:r>
          </a:p>
        </p:txBody>
      </p:sp>
      <p:pic>
        <p:nvPicPr>
          <p:cNvPr id="12" name="内容占位符 11">
            <a:extLst>
              <a:ext uri="{FF2B5EF4-FFF2-40B4-BE49-F238E27FC236}">
                <a16:creationId xmlns:a16="http://schemas.microsoft.com/office/drawing/2014/main" id="{98FF1CD8-1AA1-481A-B73C-3438869A83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379" y="1118471"/>
            <a:ext cx="4777622" cy="26939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2B42506-2EF7-4B83-83DF-3CDC18066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691" y="3895954"/>
            <a:ext cx="4782310" cy="289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89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1477C79-B415-40D7-ADF9-9C0D96C64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dplyr</a:t>
            </a:r>
            <a:r>
              <a:rPr lang="en-US" altLang="zh-CN" dirty="0"/>
              <a:t> vs. 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EE938B87-6357-4AA2-9535-A296D3A27E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86" y="149152"/>
            <a:ext cx="4626522" cy="2135911"/>
          </a:xfrm>
        </p:spPr>
      </p:pic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74F32043-A54A-4F3D-B34C-E44C4C337CA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20433" y="1941251"/>
            <a:ext cx="5574716" cy="28051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4FE52F1-3C33-4C77-AC19-03EF7493D5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886" y="4911734"/>
            <a:ext cx="5963114" cy="150486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377CEDF-06A1-440F-9602-54A88EA06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2754" y="2111053"/>
            <a:ext cx="5718813" cy="131794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111E627-681A-4F93-9EE3-32FE9E3AB5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2754" y="3673215"/>
            <a:ext cx="5498259" cy="13595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093859C-0FDE-4A61-9DBA-D5032F37F2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6180" y="5280764"/>
            <a:ext cx="5611959" cy="7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468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8D7A8-AC49-4F19-A675-8B5238D86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dplyr</a:t>
            </a:r>
            <a:r>
              <a:rPr lang="en-US" altLang="zh-CN" dirty="0"/>
              <a:t> vs. 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C339122D-5274-4298-AEDD-746C80C2F7E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9608" y="4625400"/>
            <a:ext cx="5456196" cy="1512754"/>
          </a:xfrm>
          <a:prstGeom prst="rect">
            <a:avLst/>
          </a:prstGeom>
        </p:spPr>
      </p:pic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7487F509-8399-4772-9086-AE62E75E42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89608" y="1690688"/>
            <a:ext cx="5181600" cy="250122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841457E-E2E7-4658-8179-3124A7A2A5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78260"/>
            <a:ext cx="5717215" cy="17797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07A9F84-F576-45D4-B285-356EA99C06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158044"/>
            <a:ext cx="5905142" cy="15127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03D90DE-429F-4FD7-A793-E1AB9AFC1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670798"/>
            <a:ext cx="5831870" cy="177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46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6CA195-2BA7-4034-8A06-3042BD6F5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36" y="54131"/>
            <a:ext cx="10515600" cy="1325563"/>
          </a:xfrm>
        </p:spPr>
        <p:txBody>
          <a:bodyPr/>
          <a:lstStyle/>
          <a:p>
            <a:r>
              <a:rPr lang="en-US" altLang="zh-CN" dirty="0" err="1"/>
              <a:t>dplyr</a:t>
            </a:r>
            <a:r>
              <a:rPr lang="en-US" altLang="zh-CN" dirty="0"/>
              <a:t> vs. 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50C52E97-FBE7-47FF-8840-D452B10A34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15391" y="455213"/>
            <a:ext cx="5181600" cy="29737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8D7865F-C6B0-4E70-9AF8-3D57EFED5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986" y="3519088"/>
            <a:ext cx="4938409" cy="318705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1E1C33E-5D74-4F86-893E-3662277128A3}"/>
              </a:ext>
            </a:extLst>
          </p:cNvPr>
          <p:cNvSpPr/>
          <p:nvPr/>
        </p:nvSpPr>
        <p:spPr>
          <a:xfrm>
            <a:off x="6415391" y="924128"/>
            <a:ext cx="3584643" cy="14591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内容占位符 13">
            <a:extLst>
              <a:ext uri="{FF2B5EF4-FFF2-40B4-BE49-F238E27FC236}">
                <a16:creationId xmlns:a16="http://schemas.microsoft.com/office/drawing/2014/main" id="{A742A044-EBBC-4CB8-A691-797A3AD067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4" y="4318341"/>
            <a:ext cx="5921181" cy="2387803"/>
          </a:xfr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5992CE2-7B7E-428A-A9BE-306DE7CE4C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43" y="1317620"/>
            <a:ext cx="3392978" cy="278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95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00D73B-32A1-453F-92F0-BCB28DD77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dplyr</a:t>
            </a:r>
            <a:r>
              <a:rPr lang="zh-CN" altLang="en-US" dirty="0"/>
              <a:t>语法结构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4E6D533-C38B-4829-BC94-DF8D633A08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97" y="2144010"/>
            <a:ext cx="7143028" cy="3856739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C5C8957-A1F8-4A8A-930B-958D97F03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94" y="1918375"/>
            <a:ext cx="4421623" cy="468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55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4A2E9C-CA8D-4109-A1E5-0662EA1E8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dplyr</a:t>
            </a:r>
            <a:r>
              <a:rPr lang="zh-CN" altLang="en-US" dirty="0"/>
              <a:t>语法结构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0B41108C-BED2-4521-8717-B224B6A42E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0115" y="2546415"/>
            <a:ext cx="10596790" cy="298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71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7666E0-8FCD-46E4-AF05-8C4EE8AEB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data.table</a:t>
            </a:r>
            <a:r>
              <a:rPr lang="zh-CN" altLang="en-US" dirty="0"/>
              <a:t>语法结构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853F1AF0-C2B6-4B8C-B546-3DA2CACD90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791" y="1825625"/>
            <a:ext cx="970241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94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9A06F-F60C-479E-B7A5-4A52ECBFD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data.table</a:t>
            </a:r>
            <a:r>
              <a:rPr lang="zh-CN" altLang="en-US" dirty="0"/>
              <a:t>语法结构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D1048540-7C88-434A-93C2-B0F96BC676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0291" y="1806169"/>
            <a:ext cx="8931418" cy="480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61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05AF677-82B6-40B1-A994-E5428820C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数据集介绍：</a:t>
            </a:r>
            <a:r>
              <a:rPr lang="en-US" altLang="zh-CN" dirty="0"/>
              <a:t>iris</a:t>
            </a:r>
            <a:endParaRPr lang="zh-CN" altLang="en-US" dirty="0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760E17D6-FE58-4B4E-B570-A0ECF6A73F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3162" t="22090" r="21139" b="23097"/>
          <a:stretch/>
        </p:blipFill>
        <p:spPr>
          <a:xfrm>
            <a:off x="664089" y="4201522"/>
            <a:ext cx="5525526" cy="2151857"/>
          </a:xfrm>
          <a:prstGeom prst="rect">
            <a:avLst/>
          </a:prstGeom>
        </p:spPr>
      </p:pic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D00132CB-0C1B-4AD6-AF51-11AB829428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0" y="1609724"/>
            <a:ext cx="4574661" cy="4743655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7405782-1F70-4F4C-BB15-F6996B9FE11A}"/>
              </a:ext>
            </a:extLst>
          </p:cNvPr>
          <p:cNvSpPr txBox="1"/>
          <p:nvPr/>
        </p:nvSpPr>
        <p:spPr>
          <a:xfrm>
            <a:off x="840814" y="1646977"/>
            <a:ext cx="53488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Iris</a:t>
            </a:r>
            <a:r>
              <a:rPr lang="zh-CN" altLang="en-US" sz="2000" dirty="0"/>
              <a:t>数据集是常用的分类实验数据集，由</a:t>
            </a:r>
            <a:r>
              <a:rPr lang="en-US" altLang="zh-CN" sz="2000" dirty="0"/>
              <a:t>Fisher</a:t>
            </a:r>
            <a:r>
              <a:rPr lang="zh-CN" altLang="en-US" sz="2000" dirty="0"/>
              <a:t>在</a:t>
            </a:r>
            <a:r>
              <a:rPr lang="en-US" altLang="zh-CN" sz="2000" dirty="0"/>
              <a:t> 1936</a:t>
            </a:r>
            <a:r>
              <a:rPr lang="zh-CN" altLang="en-US" sz="2000" dirty="0"/>
              <a:t>年收集整理。</a:t>
            </a:r>
            <a:r>
              <a:rPr lang="en-US" altLang="zh-CN" sz="2000" dirty="0"/>
              <a:t>Iris</a:t>
            </a:r>
            <a:r>
              <a:rPr lang="zh-CN" altLang="en-US" sz="2000" dirty="0"/>
              <a:t>也称鸢尾花卉数据集，是一类多重变量分析的数据集。数据集包含</a:t>
            </a:r>
            <a:r>
              <a:rPr lang="en-US" altLang="zh-CN" sz="2000" dirty="0"/>
              <a:t>150</a:t>
            </a:r>
            <a:r>
              <a:rPr lang="zh-CN" altLang="en-US" sz="2000" dirty="0"/>
              <a:t>个数据集，分为</a:t>
            </a:r>
            <a:r>
              <a:rPr lang="en-US" altLang="zh-CN" sz="2000" dirty="0"/>
              <a:t>3</a:t>
            </a:r>
            <a:r>
              <a:rPr lang="zh-CN" altLang="en-US" sz="2000" dirty="0"/>
              <a:t>类，每类</a:t>
            </a:r>
            <a:r>
              <a:rPr lang="en-US" altLang="zh-CN" sz="2000" dirty="0"/>
              <a:t>50</a:t>
            </a:r>
            <a:r>
              <a:rPr lang="zh-CN" altLang="en-US" sz="2000" dirty="0"/>
              <a:t>个数据，每个数据包含</a:t>
            </a:r>
            <a:r>
              <a:rPr lang="en-US" altLang="zh-CN" sz="2000" dirty="0"/>
              <a:t>4</a:t>
            </a:r>
            <a:r>
              <a:rPr lang="zh-CN" altLang="en-US" sz="2000" dirty="0"/>
              <a:t>个属性。可通过花萼长度，花萼宽度，花瓣长度，花瓣宽度</a:t>
            </a:r>
            <a:r>
              <a:rPr lang="en-US" altLang="zh-CN" sz="2000" dirty="0"/>
              <a:t>4</a:t>
            </a:r>
            <a:r>
              <a:rPr lang="zh-CN" altLang="en-US" sz="2000" dirty="0"/>
              <a:t>个属性预测鸢尾花卉属于（</a:t>
            </a:r>
            <a:r>
              <a:rPr lang="en-US" altLang="zh-CN" sz="2000" dirty="0" err="1"/>
              <a:t>Setosa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Versicolour</a:t>
            </a:r>
            <a:r>
              <a:rPr lang="zh-CN" altLang="en-US" sz="2000" dirty="0"/>
              <a:t>，</a:t>
            </a:r>
            <a:r>
              <a:rPr lang="en-US" altLang="zh-CN" sz="2000" dirty="0"/>
              <a:t>Virginica</a:t>
            </a:r>
            <a:r>
              <a:rPr lang="zh-CN" altLang="en-US" sz="2000" dirty="0"/>
              <a:t>）三个种类中的哪一类。</a:t>
            </a:r>
          </a:p>
        </p:txBody>
      </p:sp>
    </p:spTree>
    <p:extLst>
      <p:ext uri="{BB962C8B-B14F-4D97-AF65-F5344CB8AC3E}">
        <p14:creationId xmlns:p14="http://schemas.microsoft.com/office/powerpoint/2010/main" val="1506305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3EB5E6-F242-4903-B9AE-B24288046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038" y="145576"/>
            <a:ext cx="10515600" cy="1325563"/>
          </a:xfrm>
        </p:spPr>
        <p:txBody>
          <a:bodyPr/>
          <a:lstStyle/>
          <a:p>
            <a:r>
              <a:rPr lang="zh-CN" altLang="en-US" dirty="0"/>
              <a:t>数据结构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B221419-2CE2-4B34-AAB2-76FF483A8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tibble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as_tibble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-&gt;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iris_tbl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409BDC6-21F2-4725-B9E4-437D38BB9E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8464" y="4250687"/>
            <a:ext cx="4809629" cy="2080901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3F58E38-665C-4FA0-A82C-B301435C9A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as.data.table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-&gt;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iris.dt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6468C148-42B6-47E8-9459-A8E45017578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4250687"/>
            <a:ext cx="5610225" cy="19308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0BC5477-613E-4DA5-92A4-8617C0CCD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3794" y="2959101"/>
            <a:ext cx="2800000" cy="66666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CD18C5F-3AB9-4BC2-A497-870F4319C9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88" y="2689278"/>
            <a:ext cx="1062837" cy="123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29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8DB473-D467-497F-8C7C-6C9674FB6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为何要进行数据操纵？</a:t>
            </a: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B0C0831A-8D3B-4F42-9BD9-0D7F0146A4B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0" y="2424582"/>
            <a:ext cx="5564222" cy="4068293"/>
          </a:xfrm>
          <a:prstGeom prst="rect">
            <a:avLst/>
          </a:prstGeom>
        </p:spPr>
      </p:pic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1A3C3F28-353E-43A0-8B1F-6891039AD1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7" y="1961407"/>
            <a:ext cx="4531468" cy="4531468"/>
          </a:xfr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B61AEE0-DBA5-413D-BDC2-C5F4EB679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508" y="643069"/>
            <a:ext cx="3485714" cy="1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0184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3EF1-912F-496C-8F38-37A0286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6693"/>
            <a:ext cx="10515600" cy="1325563"/>
          </a:xfrm>
        </p:spPr>
        <p:txBody>
          <a:bodyPr/>
          <a:lstStyle/>
          <a:p>
            <a:r>
              <a:rPr lang="zh-CN" altLang="en-US" dirty="0"/>
              <a:t>基本数据操作比较：检索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127453-2046-4F06-8EBA-43B7F5DFEA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10795" r="6386" b="4697"/>
          <a:stretch/>
        </p:blipFill>
        <p:spPr>
          <a:xfrm>
            <a:off x="4219574" y="1317696"/>
            <a:ext cx="4438651" cy="155440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733E850-EFD9-43C6-8F1A-BFCEC43DAE0A}"/>
              </a:ext>
            </a:extLst>
          </p:cNvPr>
          <p:cNvSpPr txBox="1"/>
          <p:nvPr/>
        </p:nvSpPr>
        <p:spPr>
          <a:xfrm>
            <a:off x="733940" y="3086187"/>
            <a:ext cx="1466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20B968-319C-40E8-A5E9-745E6D335C6F}"/>
              </a:ext>
            </a:extLst>
          </p:cNvPr>
          <p:cNvSpPr txBox="1"/>
          <p:nvPr/>
        </p:nvSpPr>
        <p:spPr>
          <a:xfrm>
            <a:off x="3201550" y="3086098"/>
            <a:ext cx="17550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base-R</a:t>
            </a:r>
          </a:p>
          <a:p>
            <a:pPr algn="ctr"/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DF[ </a:t>
            </a:r>
            <a:r>
              <a:rPr lang="en-US" altLang="zh-CN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j]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27ED-20E1-4A2A-9F89-444F860F04AD}"/>
              </a:ext>
            </a:extLst>
          </p:cNvPr>
          <p:cNvSpPr txBox="1"/>
          <p:nvPr/>
        </p:nvSpPr>
        <p:spPr>
          <a:xfrm>
            <a:off x="5957320" y="3076569"/>
            <a:ext cx="1462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dplyr</a:t>
            </a:r>
            <a:endParaRPr lang="en-US" altLang="zh-CN" sz="4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%&gt;%</a:t>
            </a:r>
            <a:endParaRPr lang="zh-CN" altLang="en-US" sz="24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F000C-5F49-47B1-9893-9BDE93CF9DCB}"/>
              </a:ext>
            </a:extLst>
          </p:cNvPr>
          <p:cNvSpPr txBox="1"/>
          <p:nvPr/>
        </p:nvSpPr>
        <p:spPr>
          <a:xfrm>
            <a:off x="8424930" y="3076572"/>
            <a:ext cx="2490719" cy="1086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DT[ </a:t>
            </a:r>
            <a:r>
              <a:rPr lang="en-US" altLang="zh-CN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j, by]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B2B994C-C4C0-4EAE-8449-735E1CD5A1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28" t="25129" r="24149" b="24539"/>
          <a:stretch/>
        </p:blipFill>
        <p:spPr>
          <a:xfrm>
            <a:off x="241609" y="1372257"/>
            <a:ext cx="3587442" cy="14429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585E20-7D84-400D-9366-C3E69F6DAF0B}"/>
              </a:ext>
            </a:extLst>
          </p:cNvPr>
          <p:cNvSpPr txBox="1"/>
          <p:nvPr/>
        </p:nvSpPr>
        <p:spPr>
          <a:xfrm>
            <a:off x="3149203" y="4369882"/>
            <a:ext cx="2310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iris[,c(2,3,5)]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iris[,c("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"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"Species")]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5109-CC5C-4F40-9E4F-BE75D1D3A64F}"/>
              </a:ext>
            </a:extLst>
          </p:cNvPr>
          <p:cNvSpPr txBox="1"/>
          <p:nvPr/>
        </p:nvSpPr>
        <p:spPr>
          <a:xfrm>
            <a:off x="5957320" y="4369882"/>
            <a:ext cx="2310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select(2,3,5)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select(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Species)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236F6D-B9E7-4366-8F00-505B9AC323EB}"/>
              </a:ext>
            </a:extLst>
          </p:cNvPr>
          <p:cNvSpPr txBox="1"/>
          <p:nvPr/>
        </p:nvSpPr>
        <p:spPr>
          <a:xfrm>
            <a:off x="8957667" y="4369882"/>
            <a:ext cx="2310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 c(2,3,5), ]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iris[,.(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Species),]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B63B8-BF69-4F90-9AEC-0E80E4A492D0}"/>
              </a:ext>
            </a:extLst>
          </p:cNvPr>
          <p:cNvSpPr txBox="1"/>
          <p:nvPr/>
        </p:nvSpPr>
        <p:spPr>
          <a:xfrm>
            <a:off x="588764" y="4301106"/>
            <a:ext cx="21294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`,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`, `Species`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`iris`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E8BCEBD-6F87-415D-A08B-15CDE9927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2321" y="1372256"/>
            <a:ext cx="2183081" cy="144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69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3EF1-912F-496C-8F38-37A0286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6693"/>
            <a:ext cx="10515600" cy="1325563"/>
          </a:xfrm>
        </p:spPr>
        <p:txBody>
          <a:bodyPr/>
          <a:lstStyle/>
          <a:p>
            <a:r>
              <a:rPr lang="zh-CN" altLang="en-US" dirty="0"/>
              <a:t>基本数据操作比较：过滤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3E850-EFD9-43C6-8F1A-BFCEC43DAE0A}"/>
              </a:ext>
            </a:extLst>
          </p:cNvPr>
          <p:cNvSpPr txBox="1"/>
          <p:nvPr/>
        </p:nvSpPr>
        <p:spPr>
          <a:xfrm>
            <a:off x="733940" y="3086187"/>
            <a:ext cx="1466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20B968-319C-40E8-A5E9-745E6D335C6F}"/>
              </a:ext>
            </a:extLst>
          </p:cNvPr>
          <p:cNvSpPr txBox="1"/>
          <p:nvPr/>
        </p:nvSpPr>
        <p:spPr>
          <a:xfrm>
            <a:off x="3201550" y="3086098"/>
            <a:ext cx="17550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base-R</a:t>
            </a:r>
          </a:p>
          <a:p>
            <a:pPr algn="ctr"/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DF[ </a:t>
            </a:r>
            <a:r>
              <a:rPr lang="en-US" altLang="zh-CN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j]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27ED-20E1-4A2A-9F89-444F860F04AD}"/>
              </a:ext>
            </a:extLst>
          </p:cNvPr>
          <p:cNvSpPr txBox="1"/>
          <p:nvPr/>
        </p:nvSpPr>
        <p:spPr>
          <a:xfrm>
            <a:off x="5957320" y="3076569"/>
            <a:ext cx="1462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dplyr</a:t>
            </a:r>
            <a:endParaRPr lang="en-US" altLang="zh-CN" sz="4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%&gt;%</a:t>
            </a:r>
            <a:endParaRPr lang="zh-CN" altLang="en-US" sz="24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F000C-5F49-47B1-9893-9BDE93CF9DCB}"/>
              </a:ext>
            </a:extLst>
          </p:cNvPr>
          <p:cNvSpPr txBox="1"/>
          <p:nvPr/>
        </p:nvSpPr>
        <p:spPr>
          <a:xfrm>
            <a:off x="8424930" y="3076572"/>
            <a:ext cx="2490719" cy="1086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DT[ </a:t>
            </a:r>
            <a:r>
              <a:rPr lang="en-US" altLang="zh-CN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j, by]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B2B994C-C4C0-4EAE-8449-735E1CD5A1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28" t="25129" r="24149" b="24539"/>
          <a:stretch/>
        </p:blipFill>
        <p:spPr>
          <a:xfrm>
            <a:off x="209550" y="1350161"/>
            <a:ext cx="3587442" cy="14429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585E20-7D84-400D-9366-C3E69F6DAF0B}"/>
              </a:ext>
            </a:extLst>
          </p:cNvPr>
          <p:cNvSpPr txBox="1"/>
          <p:nvPr/>
        </p:nvSpPr>
        <p:spPr>
          <a:xfrm>
            <a:off x="2571751" y="4379411"/>
            <a:ext cx="3385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iris$Sepal.Length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4.5,]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5109-CC5C-4F40-9E4F-BE75D1D3A64F}"/>
              </a:ext>
            </a:extLst>
          </p:cNvPr>
          <p:cNvSpPr txBox="1"/>
          <p:nvPr/>
        </p:nvSpPr>
        <p:spPr>
          <a:xfrm>
            <a:off x="5718516" y="4301106"/>
            <a:ext cx="3000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b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</a:t>
            </a:r>
          </a:p>
          <a:p>
            <a:r>
              <a:rPr lang="nb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filter(Sepal.Length &lt; 4.5)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236F6D-B9E7-4366-8F00-505B9AC323EB}"/>
              </a:ext>
            </a:extLst>
          </p:cNvPr>
          <p:cNvSpPr txBox="1"/>
          <p:nvPr/>
        </p:nvSpPr>
        <p:spPr>
          <a:xfrm>
            <a:off x="8646886" y="4379411"/>
            <a:ext cx="2702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4.5,,]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B63B8-BF69-4F90-9AEC-0E80E4A492D0}"/>
              </a:ext>
            </a:extLst>
          </p:cNvPr>
          <p:cNvSpPr txBox="1"/>
          <p:nvPr/>
        </p:nvSpPr>
        <p:spPr>
          <a:xfrm>
            <a:off x="531614" y="4301106"/>
            <a:ext cx="249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*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`iris`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(`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 &lt; 4.5)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00E050B8-A405-49BD-9587-13AA44EE70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92" y="1407403"/>
            <a:ext cx="4533945" cy="135053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F30272-BC30-41D6-B550-639663641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0645" y="1478842"/>
            <a:ext cx="3847734" cy="105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849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3EF1-912F-496C-8F38-37A0286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6693"/>
            <a:ext cx="10515600" cy="1325563"/>
          </a:xfrm>
        </p:spPr>
        <p:txBody>
          <a:bodyPr/>
          <a:lstStyle/>
          <a:p>
            <a:r>
              <a:rPr lang="zh-CN" altLang="en-US" dirty="0"/>
              <a:t>基本数据操作比较：排序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3E850-EFD9-43C6-8F1A-BFCEC43DAE0A}"/>
              </a:ext>
            </a:extLst>
          </p:cNvPr>
          <p:cNvSpPr txBox="1"/>
          <p:nvPr/>
        </p:nvSpPr>
        <p:spPr>
          <a:xfrm>
            <a:off x="733940" y="3086187"/>
            <a:ext cx="1466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20B968-319C-40E8-A5E9-745E6D335C6F}"/>
              </a:ext>
            </a:extLst>
          </p:cNvPr>
          <p:cNvSpPr txBox="1"/>
          <p:nvPr/>
        </p:nvSpPr>
        <p:spPr>
          <a:xfrm>
            <a:off x="3201550" y="3086098"/>
            <a:ext cx="17550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base-R</a:t>
            </a:r>
          </a:p>
          <a:p>
            <a:pPr algn="ctr"/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DF[ </a:t>
            </a:r>
            <a:r>
              <a:rPr lang="en-US" altLang="zh-CN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j]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27ED-20E1-4A2A-9F89-444F860F04AD}"/>
              </a:ext>
            </a:extLst>
          </p:cNvPr>
          <p:cNvSpPr txBox="1"/>
          <p:nvPr/>
        </p:nvSpPr>
        <p:spPr>
          <a:xfrm>
            <a:off x="5957320" y="3076569"/>
            <a:ext cx="1462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dplyr</a:t>
            </a:r>
            <a:endParaRPr lang="en-US" altLang="zh-CN" sz="4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%&gt;%</a:t>
            </a:r>
            <a:endParaRPr lang="zh-CN" altLang="en-US" sz="24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F000C-5F49-47B1-9893-9BDE93CF9DCB}"/>
              </a:ext>
            </a:extLst>
          </p:cNvPr>
          <p:cNvSpPr txBox="1"/>
          <p:nvPr/>
        </p:nvSpPr>
        <p:spPr>
          <a:xfrm>
            <a:off x="8424930" y="3076572"/>
            <a:ext cx="2490719" cy="1086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DT[ </a:t>
            </a:r>
            <a:r>
              <a:rPr lang="en-US" altLang="zh-CN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j, by]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B2B994C-C4C0-4EAE-8449-735E1CD5A1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28" t="25129" r="24149" b="24539"/>
          <a:stretch/>
        </p:blipFill>
        <p:spPr>
          <a:xfrm>
            <a:off x="209550" y="1350161"/>
            <a:ext cx="3587442" cy="14429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585E20-7D84-400D-9366-C3E69F6DAF0B}"/>
              </a:ext>
            </a:extLst>
          </p:cNvPr>
          <p:cNvSpPr txBox="1"/>
          <p:nvPr/>
        </p:nvSpPr>
        <p:spPr>
          <a:xfrm>
            <a:off x="2571751" y="4379411"/>
            <a:ext cx="3385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iris[order(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iris$Sepal.Length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5109-CC5C-4F40-9E4F-BE75D1D3A64F}"/>
              </a:ext>
            </a:extLst>
          </p:cNvPr>
          <p:cNvSpPr txBox="1"/>
          <p:nvPr/>
        </p:nvSpPr>
        <p:spPr>
          <a:xfrm>
            <a:off x="5797367" y="4365156"/>
            <a:ext cx="2825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b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</a:t>
            </a:r>
          </a:p>
          <a:p>
            <a:r>
              <a:rPr lang="nb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arrange(Sepal.Length)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236F6D-B9E7-4366-8F00-505B9AC323EB}"/>
              </a:ext>
            </a:extLst>
          </p:cNvPr>
          <p:cNvSpPr txBox="1"/>
          <p:nvPr/>
        </p:nvSpPr>
        <p:spPr>
          <a:xfrm>
            <a:off x="8583091" y="4372652"/>
            <a:ext cx="3013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iris[order(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),,]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B63B8-BF69-4F90-9AEC-0E80E4A492D0}"/>
              </a:ext>
            </a:extLst>
          </p:cNvPr>
          <p:cNvSpPr txBox="1"/>
          <p:nvPr/>
        </p:nvSpPr>
        <p:spPr>
          <a:xfrm>
            <a:off x="595409" y="4338970"/>
            <a:ext cx="1887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*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`iris`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BY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35D5B3-6433-427B-9236-9DAFD3793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67" y="1572995"/>
            <a:ext cx="4000751" cy="9532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BB78E58-6E5B-4E88-BBDE-610B82858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3493" y="1322275"/>
            <a:ext cx="3798848" cy="145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77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3EF1-912F-496C-8F38-37A0286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6693"/>
            <a:ext cx="10515600" cy="1325563"/>
          </a:xfrm>
        </p:spPr>
        <p:txBody>
          <a:bodyPr/>
          <a:lstStyle/>
          <a:p>
            <a:r>
              <a:rPr lang="zh-CN" altLang="en-US" dirty="0"/>
              <a:t>基本数据操作比较：汇总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3E850-EFD9-43C6-8F1A-BFCEC43DAE0A}"/>
              </a:ext>
            </a:extLst>
          </p:cNvPr>
          <p:cNvSpPr txBox="1"/>
          <p:nvPr/>
        </p:nvSpPr>
        <p:spPr>
          <a:xfrm>
            <a:off x="733940" y="3086187"/>
            <a:ext cx="1466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20B968-319C-40E8-A5E9-745E6D335C6F}"/>
              </a:ext>
            </a:extLst>
          </p:cNvPr>
          <p:cNvSpPr txBox="1"/>
          <p:nvPr/>
        </p:nvSpPr>
        <p:spPr>
          <a:xfrm>
            <a:off x="3201550" y="3086098"/>
            <a:ext cx="17550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base-R</a:t>
            </a:r>
          </a:p>
          <a:p>
            <a:pPr algn="ctr"/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DF[ </a:t>
            </a:r>
            <a:r>
              <a:rPr lang="en-US" altLang="zh-CN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j]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27ED-20E1-4A2A-9F89-444F860F04AD}"/>
              </a:ext>
            </a:extLst>
          </p:cNvPr>
          <p:cNvSpPr txBox="1"/>
          <p:nvPr/>
        </p:nvSpPr>
        <p:spPr>
          <a:xfrm>
            <a:off x="5957320" y="3076569"/>
            <a:ext cx="1462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dplyr</a:t>
            </a:r>
            <a:endParaRPr lang="en-US" altLang="zh-CN" sz="4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%&gt;%</a:t>
            </a:r>
            <a:endParaRPr lang="zh-CN" altLang="en-US" sz="24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F000C-5F49-47B1-9893-9BDE93CF9DCB}"/>
              </a:ext>
            </a:extLst>
          </p:cNvPr>
          <p:cNvSpPr txBox="1"/>
          <p:nvPr/>
        </p:nvSpPr>
        <p:spPr>
          <a:xfrm>
            <a:off x="8424930" y="3076572"/>
            <a:ext cx="2490719" cy="1086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DT[ </a:t>
            </a:r>
            <a:r>
              <a:rPr lang="en-US" altLang="zh-CN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j, by]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B2B994C-C4C0-4EAE-8449-735E1CD5A1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28" t="25129" r="24149" b="24539"/>
          <a:stretch/>
        </p:blipFill>
        <p:spPr>
          <a:xfrm>
            <a:off x="209550" y="1350161"/>
            <a:ext cx="3587442" cy="14429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585E20-7D84-400D-9366-C3E69F6DAF0B}"/>
              </a:ext>
            </a:extLst>
          </p:cNvPr>
          <p:cNvSpPr txBox="1"/>
          <p:nvPr/>
        </p:nvSpPr>
        <p:spPr>
          <a:xfrm>
            <a:off x="2868784" y="4301106"/>
            <a:ext cx="2638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iris$Sepal.Length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5109-CC5C-4F40-9E4F-BE75D1D3A64F}"/>
              </a:ext>
            </a:extLst>
          </p:cNvPr>
          <p:cNvSpPr txBox="1"/>
          <p:nvPr/>
        </p:nvSpPr>
        <p:spPr>
          <a:xfrm>
            <a:off x="5347041" y="4680899"/>
            <a:ext cx="45399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summarise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(avg = mean(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236F6D-B9E7-4366-8F00-505B9AC323EB}"/>
              </a:ext>
            </a:extLst>
          </p:cNvPr>
          <p:cNvSpPr txBox="1"/>
          <p:nvPr/>
        </p:nvSpPr>
        <p:spPr>
          <a:xfrm>
            <a:off x="8344266" y="4379411"/>
            <a:ext cx="3733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iris[,.(avg = mean(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)),]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B63B8-BF69-4F90-9AEC-0E80E4A492D0}"/>
              </a:ext>
            </a:extLst>
          </p:cNvPr>
          <p:cNvSpPr txBox="1"/>
          <p:nvPr/>
        </p:nvSpPr>
        <p:spPr>
          <a:xfrm>
            <a:off x="531614" y="4301106"/>
            <a:ext cx="249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AVG(`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`) AS `avg`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`iris`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7ADA8678-7549-419E-89B9-440B80C38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076" y="1478026"/>
            <a:ext cx="3961049" cy="10714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8DCA9BB-49EB-485C-92D2-0AE7B8982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6005" y="1515613"/>
            <a:ext cx="1438095" cy="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60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3EF1-912F-496C-8F38-37A0286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6693"/>
            <a:ext cx="10515600" cy="1325563"/>
          </a:xfrm>
        </p:spPr>
        <p:txBody>
          <a:bodyPr/>
          <a:lstStyle/>
          <a:p>
            <a:r>
              <a:rPr lang="zh-CN" altLang="en-US" dirty="0"/>
              <a:t>基本数据操作比较：创建（列）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3E850-EFD9-43C6-8F1A-BFCEC43DAE0A}"/>
              </a:ext>
            </a:extLst>
          </p:cNvPr>
          <p:cNvSpPr txBox="1"/>
          <p:nvPr/>
        </p:nvSpPr>
        <p:spPr>
          <a:xfrm>
            <a:off x="733940" y="3086187"/>
            <a:ext cx="1466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20B968-319C-40E8-A5E9-745E6D335C6F}"/>
              </a:ext>
            </a:extLst>
          </p:cNvPr>
          <p:cNvSpPr txBox="1"/>
          <p:nvPr/>
        </p:nvSpPr>
        <p:spPr>
          <a:xfrm>
            <a:off x="3201550" y="3086098"/>
            <a:ext cx="17550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base-R</a:t>
            </a:r>
          </a:p>
          <a:p>
            <a:pPr algn="ctr"/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DF[ </a:t>
            </a:r>
            <a:r>
              <a:rPr lang="en-US" altLang="zh-CN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j]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27ED-20E1-4A2A-9F89-444F860F04AD}"/>
              </a:ext>
            </a:extLst>
          </p:cNvPr>
          <p:cNvSpPr txBox="1"/>
          <p:nvPr/>
        </p:nvSpPr>
        <p:spPr>
          <a:xfrm>
            <a:off x="5957320" y="3076569"/>
            <a:ext cx="1462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dplyr</a:t>
            </a:r>
            <a:endParaRPr lang="en-US" altLang="zh-CN" sz="4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%&gt;%</a:t>
            </a:r>
            <a:endParaRPr lang="zh-CN" altLang="en-US" sz="24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F000C-5F49-47B1-9893-9BDE93CF9DCB}"/>
              </a:ext>
            </a:extLst>
          </p:cNvPr>
          <p:cNvSpPr txBox="1"/>
          <p:nvPr/>
        </p:nvSpPr>
        <p:spPr>
          <a:xfrm>
            <a:off x="8424930" y="3076572"/>
            <a:ext cx="2490719" cy="1086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DT[ </a:t>
            </a:r>
            <a:r>
              <a:rPr lang="en-US" altLang="zh-CN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j, by]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B2B994C-C4C0-4EAE-8449-735E1CD5A1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28" t="25129" r="24149" b="24539"/>
          <a:stretch/>
        </p:blipFill>
        <p:spPr>
          <a:xfrm>
            <a:off x="209550" y="1350161"/>
            <a:ext cx="3587442" cy="14429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585E20-7D84-400D-9366-C3E69F6DAF0B}"/>
              </a:ext>
            </a:extLst>
          </p:cNvPr>
          <p:cNvSpPr txBox="1"/>
          <p:nvPr/>
        </p:nvSpPr>
        <p:spPr>
          <a:xfrm>
            <a:off x="3441225" y="4379411"/>
            <a:ext cx="1397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iris$one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5109-CC5C-4F40-9E4F-BE75D1D3A64F}"/>
              </a:ext>
            </a:extLst>
          </p:cNvPr>
          <p:cNvSpPr txBox="1"/>
          <p:nvPr/>
        </p:nvSpPr>
        <p:spPr>
          <a:xfrm>
            <a:off x="5903112" y="4379411"/>
            <a:ext cx="2128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</a:t>
            </a:r>
          </a:p>
          <a:p>
            <a:r>
              <a:rPr lang="nb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mutate(one = 1)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236F6D-B9E7-4366-8F00-505B9AC323EB}"/>
              </a:ext>
            </a:extLst>
          </p:cNvPr>
          <p:cNvSpPr txBox="1"/>
          <p:nvPr/>
        </p:nvSpPr>
        <p:spPr>
          <a:xfrm>
            <a:off x="9009497" y="4379411"/>
            <a:ext cx="25640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iris[,one := 1,]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iris[,one := NULL,]</a:t>
            </a:r>
          </a:p>
          <a:p>
            <a:endParaRPr lang="en-US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copy(iris)[,one := 1,][]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B63B8-BF69-4F90-9AEC-0E80E4A492D0}"/>
              </a:ext>
            </a:extLst>
          </p:cNvPr>
          <p:cNvSpPr txBox="1"/>
          <p:nvPr/>
        </p:nvSpPr>
        <p:spPr>
          <a:xfrm>
            <a:off x="582778" y="4087173"/>
            <a:ext cx="2497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`,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`,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`, 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Petal.Width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`, `Species`, 1.0 AS `one`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`iris`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B85F4957-F736-43D7-9147-537B706A7A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92" y="1600571"/>
            <a:ext cx="3894087" cy="81332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9B69C6F-6CC5-47E7-AE49-B9AD71CC8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025" y="1303481"/>
            <a:ext cx="4170897" cy="148960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7B00B83-2958-43CE-AF31-76A4A7462406}"/>
              </a:ext>
            </a:extLst>
          </p:cNvPr>
          <p:cNvSpPr/>
          <p:nvPr/>
        </p:nvSpPr>
        <p:spPr>
          <a:xfrm flipH="1">
            <a:off x="11721999" y="1191452"/>
            <a:ext cx="294222" cy="165735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645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3EF1-912F-496C-8F38-37A0286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6693"/>
            <a:ext cx="10515600" cy="1325563"/>
          </a:xfrm>
        </p:spPr>
        <p:txBody>
          <a:bodyPr/>
          <a:lstStyle/>
          <a:p>
            <a:r>
              <a:rPr lang="zh-CN" altLang="en-US" dirty="0"/>
              <a:t>基本数据操作比较：分组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3E850-EFD9-43C6-8F1A-BFCEC43DAE0A}"/>
              </a:ext>
            </a:extLst>
          </p:cNvPr>
          <p:cNvSpPr txBox="1"/>
          <p:nvPr/>
        </p:nvSpPr>
        <p:spPr>
          <a:xfrm>
            <a:off x="733940" y="3086187"/>
            <a:ext cx="1466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20B968-319C-40E8-A5E9-745E6D335C6F}"/>
              </a:ext>
            </a:extLst>
          </p:cNvPr>
          <p:cNvSpPr txBox="1"/>
          <p:nvPr/>
        </p:nvSpPr>
        <p:spPr>
          <a:xfrm>
            <a:off x="3201550" y="3086098"/>
            <a:ext cx="17550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base-R</a:t>
            </a:r>
          </a:p>
          <a:p>
            <a:pPr algn="ctr"/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DF[ </a:t>
            </a:r>
            <a:r>
              <a:rPr lang="en-US" altLang="zh-CN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j]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1D27ED-20E1-4A2A-9F89-444F860F04AD}"/>
              </a:ext>
            </a:extLst>
          </p:cNvPr>
          <p:cNvSpPr txBox="1"/>
          <p:nvPr/>
        </p:nvSpPr>
        <p:spPr>
          <a:xfrm>
            <a:off x="5957320" y="3076569"/>
            <a:ext cx="1462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dplyr</a:t>
            </a:r>
            <a:endParaRPr lang="en-US" altLang="zh-CN" sz="4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%&gt;%</a:t>
            </a:r>
            <a:endParaRPr lang="zh-CN" altLang="en-US" sz="24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0F000C-5F49-47B1-9893-9BDE93CF9DCB}"/>
              </a:ext>
            </a:extLst>
          </p:cNvPr>
          <p:cNvSpPr txBox="1"/>
          <p:nvPr/>
        </p:nvSpPr>
        <p:spPr>
          <a:xfrm>
            <a:off x="8424930" y="3076572"/>
            <a:ext cx="2490719" cy="1086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data.table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DT[ </a:t>
            </a:r>
            <a:r>
              <a:rPr lang="en-US" altLang="zh-CN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j, by]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B2B994C-C4C0-4EAE-8449-735E1CD5A1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28" t="25129" r="24149" b="24539"/>
          <a:stretch/>
        </p:blipFill>
        <p:spPr>
          <a:xfrm>
            <a:off x="209550" y="1350161"/>
            <a:ext cx="3587442" cy="14429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D585E20-7D84-400D-9366-C3E69F6DAF0B}"/>
              </a:ext>
            </a:extLst>
          </p:cNvPr>
          <p:cNvSpPr txBox="1"/>
          <p:nvPr/>
        </p:nvSpPr>
        <p:spPr>
          <a:xfrm>
            <a:off x="2967498" y="4379411"/>
            <a:ext cx="2602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aggregate(</a:t>
            </a:r>
          </a:p>
          <a:p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~ Species,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= iris,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65109-CC5C-4F40-9E4F-BE75D1D3A64F}"/>
              </a:ext>
            </a:extLst>
          </p:cNvPr>
          <p:cNvSpPr txBox="1"/>
          <p:nvPr/>
        </p:nvSpPr>
        <p:spPr>
          <a:xfrm>
            <a:off x="5321161" y="4749520"/>
            <a:ext cx="4682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b-NO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 %&gt;%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group_by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(Species) %&gt;%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summarise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(avg = mean(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236F6D-B9E7-4366-8F00-505B9AC323EB}"/>
              </a:ext>
            </a:extLst>
          </p:cNvPr>
          <p:cNvSpPr txBox="1"/>
          <p:nvPr/>
        </p:nvSpPr>
        <p:spPr>
          <a:xfrm>
            <a:off x="8646886" y="4379411"/>
            <a:ext cx="3145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iris[,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.(avg = mean(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)),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= .(Species)]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B63B8-BF69-4F90-9AEC-0E80E4A492D0}"/>
              </a:ext>
            </a:extLst>
          </p:cNvPr>
          <p:cNvSpPr txBox="1"/>
          <p:nvPr/>
        </p:nvSpPr>
        <p:spPr>
          <a:xfrm>
            <a:off x="218697" y="4064914"/>
            <a:ext cx="2497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`Species`, AVG(`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Sepal.Length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`) AS `avg`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`iris`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BY `Species`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DEFD53-BD2F-4991-8305-D6FD446AA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222" y="1674975"/>
            <a:ext cx="4783641" cy="8153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3FF4CC1-7298-4643-BAAC-6E8FE0EDF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4093" y="1630443"/>
            <a:ext cx="1285714" cy="1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83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7F7D11-5D0E-452A-B4B3-7D8293E66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68" y="77847"/>
            <a:ext cx="3967263" cy="1325563"/>
          </a:xfrm>
        </p:spPr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521AF107-7742-42C4-875D-44DFD72AD3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4562" y="560553"/>
            <a:ext cx="7257143" cy="168571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7E72A22-C18A-4436-AD8C-660EEC815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896" y="2586143"/>
            <a:ext cx="7190476" cy="16857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0D980B1-EDF6-49A5-ACFF-789AB609B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7896" y="4882145"/>
            <a:ext cx="7247619" cy="16571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AF24FC5-C8B7-4EA9-8FB8-9CD4796C28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213" y="1325119"/>
            <a:ext cx="3419587" cy="29467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9FC8DDC-BD7C-44D0-982D-DABED59BB5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349" y="4409459"/>
            <a:ext cx="2797303" cy="232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27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7F7D11-5D0E-452A-B4B3-7D8293E66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629" y="212103"/>
            <a:ext cx="10515600" cy="1325563"/>
          </a:xfrm>
        </p:spPr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r>
              <a:rPr lang="zh-CN" altLang="en-US" dirty="0"/>
              <a:t>：快速读写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B9402685-B00C-452A-AC76-20A16CB090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6687" y="3341135"/>
            <a:ext cx="9457143" cy="33047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31CD88A-33B3-4459-AAB4-5E3C37DB1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44" y="1690688"/>
            <a:ext cx="5307490" cy="10614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C0A3328-2100-4153-B3AC-AE5BE606D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48888"/>
            <a:ext cx="5924773" cy="106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33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8C9D2-6A72-4BEE-9D51-636BC3A4B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r>
              <a:rPr lang="zh-CN" altLang="en-US" dirty="0"/>
              <a:t>：快速读写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3FE90C3F-F545-4A1F-BBBE-AA6D4FB2BC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7648" y="2585221"/>
            <a:ext cx="5001395" cy="349456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3689AAE-8D95-4000-A3CB-4090CD2F5E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963" y="2184173"/>
            <a:ext cx="5203700" cy="4214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16D225-659E-4436-91BD-1B0329971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2895" y="118382"/>
            <a:ext cx="1580952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387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7F7D11-5D0E-452A-B4B3-7D8293E66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215" y="82847"/>
            <a:ext cx="7031477" cy="1325563"/>
          </a:xfrm>
        </p:spPr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r>
              <a:rPr lang="zh-CN" altLang="en-US" dirty="0"/>
              <a:t>：奇怪的连接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B73FE2A3-34B2-4525-A709-B9E4ED2D6E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8557" y="1857983"/>
            <a:ext cx="9773002" cy="453308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CE498BF-4C0D-47A5-B521-687A5D555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1893" y="627998"/>
            <a:ext cx="2068887" cy="20475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7FFF142-0FFD-40C1-8896-A1A40EFFF1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9008" y="1336362"/>
            <a:ext cx="5048777" cy="52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98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D19C8-36A9-4492-99FE-D486CB217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707" y="143452"/>
            <a:ext cx="10515600" cy="1325563"/>
          </a:xfrm>
        </p:spPr>
        <p:txBody>
          <a:bodyPr/>
          <a:lstStyle/>
          <a:p>
            <a:r>
              <a:rPr lang="zh-CN" altLang="en-US" dirty="0"/>
              <a:t>什么是数据操纵？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D0A8C425-F98C-4D17-9918-78FA6C24BCB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62" y="1576712"/>
            <a:ext cx="4596606" cy="4596606"/>
          </a:xfrm>
        </p:spPr>
      </p:pic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259F4637-50B5-4CFD-B9EF-96E9F5379A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89916"/>
            <a:ext cx="5705093" cy="473562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数据预处理（</a:t>
            </a:r>
            <a:r>
              <a:rPr lang="en-US" altLang="zh-CN" dirty="0"/>
              <a:t>Data Preprocessing</a:t>
            </a:r>
            <a:r>
              <a:rPr lang="zh-CN" altLang="en-US" dirty="0"/>
              <a:t>）是指在</a:t>
            </a:r>
            <a:r>
              <a:rPr lang="zh-CN" altLang="en-US" dirty="0">
                <a:solidFill>
                  <a:srgbClr val="FF0000"/>
                </a:solidFill>
              </a:rPr>
              <a:t>主要的处理以前对数据进行的一些处理</a:t>
            </a:r>
            <a:r>
              <a:rPr lang="zh-CN" altLang="en-US" dirty="0"/>
              <a:t>。现实世界中数据大体上都是不完整，不一致的脏数据，无法直接进行数据挖掘，或挖掘结果差强人意。为了提高数据挖掘的质量产生了数据预处理技术。 数据预处理有多种方法：数据清理，数据集成，数据变换，数据归约等。这些数据处理技术在数据挖掘之前使用，大大提高了数据挖掘模式的质量，降低实际挖掘所需要的时间。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数据清洗（</a:t>
            </a:r>
            <a:r>
              <a:rPr lang="en-US" altLang="zh-CN" dirty="0"/>
              <a:t>Data Cleansing</a:t>
            </a:r>
            <a:r>
              <a:rPr lang="zh-CN" altLang="en-US" dirty="0"/>
              <a:t>）是指发现并纠正数据文件中可识别的错误的</a:t>
            </a:r>
            <a:r>
              <a:rPr lang="zh-CN" altLang="en-US" dirty="0">
                <a:solidFill>
                  <a:srgbClr val="FF0000"/>
                </a:solidFill>
              </a:rPr>
              <a:t>最后一道程序</a:t>
            </a:r>
            <a:r>
              <a:rPr lang="zh-CN" altLang="en-US" dirty="0"/>
              <a:t>，包括检查数据一致性，处理无效值和缺失值等。最后审核标准包括有效性（</a:t>
            </a:r>
            <a:r>
              <a:rPr lang="en-US" altLang="zh-CN" dirty="0"/>
              <a:t>Validity</a:t>
            </a:r>
            <a:r>
              <a:rPr lang="zh-CN" altLang="en-US" dirty="0"/>
              <a:t>，数据是有意义的）、准确性（</a:t>
            </a:r>
            <a:r>
              <a:rPr lang="en-US" altLang="zh-CN" dirty="0"/>
              <a:t>Accuracy</a:t>
            </a:r>
            <a:r>
              <a:rPr lang="zh-CN" altLang="en-US" dirty="0"/>
              <a:t>，精度是否满足要求）、完整性（</a:t>
            </a:r>
            <a:r>
              <a:rPr lang="en-US" altLang="zh-CN" dirty="0"/>
              <a:t>Completeness</a:t>
            </a:r>
            <a:r>
              <a:rPr lang="zh-CN" altLang="en-US" dirty="0"/>
              <a:t>，是否含有缺失值）、内容一致性（</a:t>
            </a:r>
            <a:r>
              <a:rPr lang="en-US" altLang="zh-CN" dirty="0"/>
              <a:t>Consistency</a:t>
            </a:r>
            <a:r>
              <a:rPr lang="zh-CN" altLang="en-US" dirty="0"/>
              <a:t>，不同的表格之间相同的数据是否能对的上）、形式一致性（</a:t>
            </a:r>
            <a:r>
              <a:rPr lang="en-US" altLang="zh-CN" dirty="0"/>
              <a:t>Uniformity</a:t>
            </a:r>
            <a:r>
              <a:rPr lang="zh-CN" altLang="en-US" dirty="0"/>
              <a:t>，所有系统使用单位需要一致）。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2962AD5-5ED5-4885-B95A-B9BB6F4407DD}"/>
              </a:ext>
            </a:extLst>
          </p:cNvPr>
          <p:cNvSpPr/>
          <p:nvPr/>
        </p:nvSpPr>
        <p:spPr>
          <a:xfrm>
            <a:off x="3852347" y="3225182"/>
            <a:ext cx="1094985" cy="63633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547834-BE95-4A85-8CEC-10B5D4FAEB88}"/>
              </a:ext>
            </a:extLst>
          </p:cNvPr>
          <p:cNvSpPr txBox="1"/>
          <p:nvPr/>
        </p:nvSpPr>
        <p:spPr>
          <a:xfrm>
            <a:off x="2178901" y="6376579"/>
            <a:ext cx="1403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</a:rPr>
              <a:t>CRISP-DM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686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7F7D11-5D0E-452A-B4B3-7D8293E66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094" y="365124"/>
            <a:ext cx="7031477" cy="1325563"/>
          </a:xfrm>
        </p:spPr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r>
              <a:rPr lang="zh-CN" altLang="en-US" dirty="0"/>
              <a:t>：奇怪的连接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0B1A6CE5-5B4E-4429-A9E6-D7297F8046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140" y="2266546"/>
            <a:ext cx="11197720" cy="387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227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7F7D11-5D0E-452A-B4B3-7D8293E66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r>
              <a:rPr lang="zh-CN" altLang="en-US" dirty="0"/>
              <a:t>：奇怪的管道“</a:t>
            </a:r>
            <a:r>
              <a:rPr lang="en-US" altLang="zh-CN" dirty="0"/>
              <a:t>[ ][ ]</a:t>
            </a:r>
            <a:r>
              <a:rPr lang="zh-CN" altLang="en-US" dirty="0"/>
              <a:t>”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B21E8675-072F-453D-89A6-AC7E466A4C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0212" y="4244644"/>
            <a:ext cx="6213870" cy="207860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90CCDFE-07D7-417D-A22C-EFC3F2F8F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212" y="1687574"/>
            <a:ext cx="6291785" cy="20806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0659387-E224-431B-8C05-D35A4C7B6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754" y="1769206"/>
            <a:ext cx="3789404" cy="16597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FD37CE5-D9B1-4AD3-941C-61A3878608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33" y="4433155"/>
            <a:ext cx="4846386" cy="165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695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4F7225-7154-4AB6-B03B-25215C63F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怪咖</a:t>
            </a:r>
            <a:r>
              <a:rPr lang="en-US" altLang="zh-CN" dirty="0" err="1"/>
              <a:t>data.table</a:t>
            </a:r>
            <a:r>
              <a:rPr lang="zh-CN" altLang="en-US" dirty="0"/>
              <a:t>：原位更新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06246654-0727-453E-BF09-1979B98C35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8196" y="1825625"/>
            <a:ext cx="97756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239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B67199-5DD7-43C8-90E9-F040D0F02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dplyr</a:t>
            </a:r>
            <a:r>
              <a:rPr lang="en-US" altLang="zh-CN" dirty="0"/>
              <a:t> or </a:t>
            </a:r>
            <a:r>
              <a:rPr lang="en-US" altLang="zh-CN" dirty="0" err="1"/>
              <a:t>data.table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F51D99-7A23-4E12-A295-57C8BE8F3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285" y="1776985"/>
            <a:ext cx="10515600" cy="480863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对于</a:t>
            </a:r>
            <a:r>
              <a:rPr lang="zh-CN" altLang="en-US" b="1" dirty="0">
                <a:solidFill>
                  <a:srgbClr val="7030A0"/>
                </a:solidFill>
              </a:rPr>
              <a:t>初学者</a:t>
            </a:r>
            <a:r>
              <a:rPr lang="zh-CN" altLang="en-US" dirty="0"/>
              <a:t>，</a:t>
            </a:r>
            <a:r>
              <a:rPr lang="en-US" altLang="zh-CN" dirty="0" err="1"/>
              <a:t>dplyr</a:t>
            </a:r>
            <a:r>
              <a:rPr lang="zh-CN" altLang="en-US" dirty="0"/>
              <a:t>和</a:t>
            </a:r>
            <a:r>
              <a:rPr lang="en-US" altLang="zh-CN" dirty="0" err="1"/>
              <a:t>data.table</a:t>
            </a:r>
            <a:r>
              <a:rPr lang="zh-CN" altLang="en-US" dirty="0"/>
              <a:t>应该如何抉择？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先问自己这些问题：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1.</a:t>
            </a:r>
            <a:r>
              <a:rPr lang="zh-CN" altLang="en-US" dirty="0"/>
              <a:t>处理数据的时候，是否等待的时间非常长？如果不是，请优先考虑</a:t>
            </a:r>
            <a:r>
              <a:rPr lang="en-US" altLang="zh-CN" dirty="0" err="1"/>
              <a:t>dplyr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2.</a:t>
            </a:r>
            <a:r>
              <a:rPr lang="zh-CN" altLang="en-US" dirty="0"/>
              <a:t>是不是已经清晰地掌握了</a:t>
            </a:r>
            <a:r>
              <a:rPr lang="en-US" altLang="zh-CN" dirty="0"/>
              <a:t>SQL</a:t>
            </a:r>
            <a:r>
              <a:rPr lang="zh-CN" altLang="en-US" dirty="0"/>
              <a:t>或者数据操纵的基本概念？如果不是，请优先考虑</a:t>
            </a:r>
            <a:r>
              <a:rPr lang="en-US" altLang="zh-CN" dirty="0" err="1"/>
              <a:t>dplyr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3.</a:t>
            </a:r>
            <a:r>
              <a:rPr lang="zh-CN" altLang="en-US" dirty="0"/>
              <a:t>是不是对基本包如何处理数据操纵已经驾熟就轻？如果是，可以选择</a:t>
            </a:r>
            <a:r>
              <a:rPr lang="en-US" altLang="zh-CN" dirty="0" err="1"/>
              <a:t>data.table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4.</a:t>
            </a:r>
            <a:r>
              <a:rPr lang="zh-CN" altLang="en-US" dirty="0"/>
              <a:t>是否逻辑性极强，学习能力超群，在日常的工作中对高性能计算有特殊要求（计算速度）？如果是，可以选择</a:t>
            </a:r>
            <a:r>
              <a:rPr lang="en-US" altLang="zh-CN" dirty="0" err="1"/>
              <a:t>data.table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272374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E7E4D0-38B2-4845-A8D7-056929540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dplyr</a:t>
            </a:r>
            <a:r>
              <a:rPr lang="en-US" altLang="zh-CN" dirty="0"/>
              <a:t> or </a:t>
            </a:r>
            <a:r>
              <a:rPr lang="en-US" altLang="zh-CN" dirty="0" err="1"/>
              <a:t>data.table</a:t>
            </a:r>
            <a:r>
              <a:rPr lang="en-US" altLang="zh-CN" dirty="0"/>
              <a:t>?</a:t>
            </a:r>
            <a:endParaRPr lang="zh-CN" altLang="en-US" dirty="0"/>
          </a:p>
        </p:txBody>
      </p:sp>
      <p:pic>
        <p:nvPicPr>
          <p:cNvPr id="4" name="内容占位符 5">
            <a:extLst>
              <a:ext uri="{FF2B5EF4-FFF2-40B4-BE49-F238E27FC236}">
                <a16:creationId xmlns:a16="http://schemas.microsoft.com/office/drawing/2014/main" id="{69D3B214-5311-4C28-BA95-C4E2BCB80E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12BE885-FEE7-4539-9FF2-DEE3CD2F18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778" y="2227635"/>
            <a:ext cx="1178443" cy="13657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84BF35E-BAEE-47C9-9DC6-FD926BAE9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8494" y="4698459"/>
            <a:ext cx="906727" cy="9983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F1EC82D-CE4F-4A95-B13D-07DAED69E1E5}"/>
              </a:ext>
            </a:extLst>
          </p:cNvPr>
          <p:cNvSpPr/>
          <p:nvPr/>
        </p:nvSpPr>
        <p:spPr>
          <a:xfrm>
            <a:off x="8271668" y="3315560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数据分析师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4B0A976-D5FC-423C-AAF8-EA565D7E697E}"/>
              </a:ext>
            </a:extLst>
          </p:cNvPr>
          <p:cNvSpPr/>
          <p:nvPr/>
        </p:nvSpPr>
        <p:spPr>
          <a:xfrm>
            <a:off x="602583" y="3131746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开发人员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47A81A5-37A6-4067-B96E-BA13E314B263}"/>
              </a:ext>
            </a:extLst>
          </p:cNvPr>
          <p:cNvSpPr/>
          <p:nvPr/>
        </p:nvSpPr>
        <p:spPr>
          <a:xfrm>
            <a:off x="1664054" y="5850235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算法工程师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08181E1-53DD-4612-8D5F-52731B39FB9A}"/>
              </a:ext>
            </a:extLst>
          </p:cNvPr>
          <p:cNvSpPr/>
          <p:nvPr/>
        </p:nvSpPr>
        <p:spPr>
          <a:xfrm>
            <a:off x="6155229" y="951164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数据科学家</a:t>
            </a:r>
          </a:p>
        </p:txBody>
      </p:sp>
    </p:spTree>
    <p:extLst>
      <p:ext uri="{BB962C8B-B14F-4D97-AF65-F5344CB8AC3E}">
        <p14:creationId xmlns:p14="http://schemas.microsoft.com/office/powerpoint/2010/main" val="23317093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DD61E1-68C6-4EAD-BDC1-2B6FF6C41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混合模式：</a:t>
            </a:r>
            <a:r>
              <a:rPr lang="en-US" altLang="zh-CN" dirty="0" err="1"/>
              <a:t>data.table</a:t>
            </a:r>
            <a:r>
              <a:rPr lang="zh-CN" altLang="en-US" dirty="0"/>
              <a:t>什么时候快？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E50DC5D1-0538-43BB-A586-04E6F51D45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5617" y="2381034"/>
            <a:ext cx="7727677" cy="31390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9373725-3063-476C-BC4E-30F7CD9B1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22" y="1915796"/>
            <a:ext cx="2647619" cy="106666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2790189-F1D1-48BF-8C6D-777F04DC04B0}"/>
              </a:ext>
            </a:extLst>
          </p:cNvPr>
          <p:cNvSpPr txBox="1"/>
          <p:nvPr/>
        </p:nvSpPr>
        <p:spPr>
          <a:xfrm>
            <a:off x="838200" y="4332606"/>
            <a:ext cx="29766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分组</a:t>
            </a: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排序</a:t>
            </a: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长宽格式转换</a:t>
            </a:r>
          </a:p>
        </p:txBody>
      </p:sp>
    </p:spTree>
    <p:extLst>
      <p:ext uri="{BB962C8B-B14F-4D97-AF65-F5344CB8AC3E}">
        <p14:creationId xmlns:p14="http://schemas.microsoft.com/office/powerpoint/2010/main" val="3053688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19DA6584-15EF-41C2-BB41-B30782DD1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混合模式：在管道中连同</a:t>
            </a:r>
            <a:r>
              <a:rPr lang="en-US" altLang="zh-CN" dirty="0" err="1"/>
              <a:t>dplyr</a:t>
            </a:r>
            <a:r>
              <a:rPr lang="zh-CN" altLang="en-US" dirty="0"/>
              <a:t>和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F9B248C-F908-45E3-B1F3-1A1C3E2134A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dt5 %&gt;%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mutate(sum = Integer + Real, prod = Integer * Real)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group_by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(Logical,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Integer,Factor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summarise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 = n(),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median = median(Real),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sum_avg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mean(sum),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prod_avg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mean(prod))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B3A852D-1A25-4FC6-85D0-0A86431ED2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2940" y="1716696"/>
            <a:ext cx="5181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dt5 %&gt;%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mutate(sum = Integer + Real, prod = Integer * Real)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as.data.table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.(n = .N,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median = median(Real),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sum_avg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mean(sum),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prod_avg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mean(prod)),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by = .(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Logical,Integer,Factor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)] %&gt;%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as_tibble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6384FBA-D076-4FFE-9F02-6FAFB35179E8}"/>
              </a:ext>
            </a:extLst>
          </p:cNvPr>
          <p:cNvSpPr/>
          <p:nvPr/>
        </p:nvSpPr>
        <p:spPr>
          <a:xfrm>
            <a:off x="6502940" y="3146898"/>
            <a:ext cx="466928" cy="5642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0449597-559B-42EB-A718-1D5E713CCA1B}"/>
              </a:ext>
            </a:extLst>
          </p:cNvPr>
          <p:cNvSpPr/>
          <p:nvPr/>
        </p:nvSpPr>
        <p:spPr>
          <a:xfrm>
            <a:off x="381000" y="571409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hlinkClick r:id="rId2"/>
              </a:rPr>
              <a:t>https://github.com/hope-data-science/R_ETL/</a:t>
            </a:r>
            <a:endParaRPr lang="en-US" altLang="zh-CN" sz="2000" dirty="0"/>
          </a:p>
          <a:p>
            <a:r>
              <a:rPr lang="zh-CN" altLang="en-US" sz="2000" dirty="0"/>
              <a:t>混合编程</a:t>
            </a:r>
            <a:r>
              <a:rPr lang="en-US" altLang="zh-CN" sz="2000" dirty="0"/>
              <a:t>.r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412715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5CFA0D-CAA4-409B-A0FA-3711C9F7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36" y="73295"/>
            <a:ext cx="10515600" cy="1325563"/>
          </a:xfrm>
        </p:spPr>
        <p:txBody>
          <a:bodyPr/>
          <a:lstStyle/>
          <a:p>
            <a:r>
              <a:rPr lang="zh-CN" altLang="en-US" dirty="0"/>
              <a:t>新的方向</a:t>
            </a: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41E00A30-2FA2-466A-88E3-1131E6F417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67" y="1582627"/>
            <a:ext cx="5181600" cy="2908150"/>
          </a:xfrm>
        </p:spPr>
      </p:pic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4FEE85D2-5E9B-4818-8BA2-F5FD5AE4603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086" y="4305951"/>
            <a:ext cx="2042555" cy="2206616"/>
          </a:xfr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F1E6BFD-8BD4-4FAB-A98F-22821D35EC0C}"/>
              </a:ext>
            </a:extLst>
          </p:cNvPr>
          <p:cNvSpPr/>
          <p:nvPr/>
        </p:nvSpPr>
        <p:spPr>
          <a:xfrm>
            <a:off x="582626" y="4778477"/>
            <a:ext cx="47762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Provides a </a:t>
            </a:r>
            <a:r>
              <a:rPr lang="en-US" altLang="zh-CN" sz="2000" dirty="0" err="1"/>
              <a:t>data.table</a:t>
            </a:r>
            <a:r>
              <a:rPr lang="en-US" altLang="zh-CN" sz="2000" dirty="0"/>
              <a:t> backend for '</a:t>
            </a:r>
            <a:r>
              <a:rPr lang="en-US" altLang="zh-CN" sz="2000" dirty="0" err="1"/>
              <a:t>dplyr</a:t>
            </a:r>
            <a:r>
              <a:rPr lang="en-US" altLang="zh-CN" sz="2000" dirty="0"/>
              <a:t>'. The goal of '</a:t>
            </a:r>
            <a:r>
              <a:rPr lang="en-US" altLang="zh-CN" sz="2000" dirty="0" err="1"/>
              <a:t>dtplyr</a:t>
            </a:r>
            <a:r>
              <a:rPr lang="en-US" altLang="zh-CN" sz="2000" dirty="0"/>
              <a:t>' is to allow you to write '</a:t>
            </a:r>
            <a:r>
              <a:rPr lang="en-US" altLang="zh-CN" sz="2000" dirty="0" err="1"/>
              <a:t>dplyr</a:t>
            </a:r>
            <a:r>
              <a:rPr lang="en-US" altLang="zh-CN" sz="2000" dirty="0"/>
              <a:t>' code that is automatically translated to the equivalent, but usually much faster, </a:t>
            </a:r>
            <a:r>
              <a:rPr lang="en-US" altLang="zh-CN" sz="2000" dirty="0" err="1"/>
              <a:t>data.table</a:t>
            </a:r>
            <a:r>
              <a:rPr lang="en-US" altLang="zh-CN" sz="2000" dirty="0"/>
              <a:t> code.</a:t>
            </a:r>
            <a:endParaRPr lang="zh-CN" altLang="en-US" sz="20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F13BB2E-6AB0-4037-965A-F8689B655A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1086" y="417729"/>
            <a:ext cx="2247900" cy="108585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AEE2150-A2F0-40BD-9663-A4D2D1ED5709}"/>
              </a:ext>
            </a:extLst>
          </p:cNvPr>
          <p:cNvSpPr/>
          <p:nvPr/>
        </p:nvSpPr>
        <p:spPr>
          <a:xfrm>
            <a:off x="6020054" y="486153"/>
            <a:ext cx="36932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Use </a:t>
            </a:r>
            <a:r>
              <a:rPr lang="en-US" altLang="zh-CN" sz="2000" dirty="0" err="1"/>
              <a:t>dplyr</a:t>
            </a:r>
            <a:r>
              <a:rPr lang="en-US" altLang="zh-CN" sz="2000" dirty="0"/>
              <a:t> verbs, as well as custom ones, to build </a:t>
            </a:r>
            <a:r>
              <a:rPr lang="en-US" altLang="zh-CN" sz="2000" dirty="0" err="1"/>
              <a:t>data.table</a:t>
            </a:r>
            <a:r>
              <a:rPr lang="en-US" altLang="zh-CN" sz="2000" dirty="0"/>
              <a:t> expressions.</a:t>
            </a:r>
            <a:endParaRPr lang="zh-CN" altLang="en-US" sz="20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20D461B-389C-47F3-B7BB-7AE66519D5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2433" y="2437413"/>
            <a:ext cx="5277153" cy="11985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C490A48-55B9-494B-8B9F-B78288469A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0054" y="1976094"/>
            <a:ext cx="6171946" cy="3341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1B4E5E-2450-4302-8CC4-4F482FE299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2433" y="3899509"/>
            <a:ext cx="3022313" cy="279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746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5CFA0D-CAA4-409B-A0FA-3711C9F7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048" y="82342"/>
            <a:ext cx="10515600" cy="1325563"/>
          </a:xfrm>
        </p:spPr>
        <p:txBody>
          <a:bodyPr/>
          <a:lstStyle/>
          <a:p>
            <a:r>
              <a:rPr lang="zh-CN" altLang="en-US" dirty="0"/>
              <a:t>新的方向</a:t>
            </a:r>
          </a:p>
        </p:txBody>
      </p:sp>
      <p:pic>
        <p:nvPicPr>
          <p:cNvPr id="18" name="内容占位符 17">
            <a:extLst>
              <a:ext uri="{FF2B5EF4-FFF2-40B4-BE49-F238E27FC236}">
                <a16:creationId xmlns:a16="http://schemas.microsoft.com/office/drawing/2014/main" id="{2024C740-BA8B-46EF-BC50-448E1BBF6DF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83" y="1142561"/>
            <a:ext cx="10374217" cy="1666362"/>
          </a:xfrm>
        </p:spPr>
      </p:pic>
      <p:pic>
        <p:nvPicPr>
          <p:cNvPr id="21" name="内容占位符 20">
            <a:extLst>
              <a:ext uri="{FF2B5EF4-FFF2-40B4-BE49-F238E27FC236}">
                <a16:creationId xmlns:a16="http://schemas.microsoft.com/office/drawing/2014/main" id="{D0A46D71-5E2A-4A04-A8AC-42FBA82729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50048" y="2947776"/>
            <a:ext cx="6638016" cy="208974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523B3F7-FDBF-4246-9B32-B5FF0927A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3874" y="5199248"/>
            <a:ext cx="8618059" cy="145735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8046D1B-700F-447C-AFC2-3709C01732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540" y="3659377"/>
            <a:ext cx="1336388" cy="15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5114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B02EC-876F-4D84-BA74-FDC1F393F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04" y="1117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6000" dirty="0">
                <a:latin typeface="隶书" panose="02010509060101010101" pitchFamily="49" charset="-122"/>
                <a:ea typeface="隶书" panose="02010509060101010101" pitchFamily="49" charset="-122"/>
              </a:rPr>
              <a:t>谢谢聆听！</a:t>
            </a: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9CE4C0B5-F8BD-4F92-A1F5-7A9D327701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73" y="5375860"/>
            <a:ext cx="1938975" cy="849271"/>
          </a:xfrm>
        </p:spPr>
      </p:pic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3A0B417B-7C91-41B0-8368-83293AAFF0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96" y="5295974"/>
            <a:ext cx="1009042" cy="1009042"/>
          </a:xfr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DE7A4D6-0A59-4F4A-984D-C0B5054EF72D}"/>
              </a:ext>
            </a:extLst>
          </p:cNvPr>
          <p:cNvSpPr txBox="1"/>
          <p:nvPr/>
        </p:nvSpPr>
        <p:spPr>
          <a:xfrm>
            <a:off x="761696" y="1322008"/>
            <a:ext cx="488532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黄天元</a:t>
            </a:r>
            <a:endParaRPr lang="en-US" altLang="zh-CN" sz="3200" b="1" dirty="0">
              <a:latin typeface="+mn-ea"/>
            </a:endParaRPr>
          </a:p>
          <a:p>
            <a:endParaRPr lang="en-US" altLang="zh-CN" sz="2000" dirty="0"/>
          </a:p>
          <a:p>
            <a:r>
              <a:rPr lang="zh-CN" altLang="en-US" sz="2000" dirty="0"/>
              <a:t>复旦大学博士在读，热爱数据科学与开源工具（</a:t>
            </a:r>
            <a:r>
              <a:rPr lang="en-US" altLang="zh-CN" sz="2000" dirty="0"/>
              <a:t>R</a:t>
            </a:r>
            <a:r>
              <a:rPr lang="zh-CN" altLang="en-US" sz="2000" dirty="0"/>
              <a:t>），致力于利用数据科学迅速积累行业经验优势和科学知识发现，涉猎内容包括但不限于信息计量、机器学习、数据可视化、应用统计建模、知识图谱等，著有</a:t>
            </a:r>
            <a:r>
              <a:rPr lang="en-US" altLang="zh-CN" sz="2000" dirty="0"/>
              <a:t>《R</a:t>
            </a:r>
            <a:r>
              <a:rPr lang="zh-CN" altLang="en-US" sz="2000" dirty="0"/>
              <a:t>语言数据高效处理指南</a:t>
            </a:r>
            <a:r>
              <a:rPr lang="en-US" altLang="zh-CN" sz="2000" dirty="0"/>
              <a:t>》</a:t>
            </a:r>
            <a:r>
              <a:rPr lang="zh-CN" altLang="en-US" sz="2000" dirty="0"/>
              <a:t>。知乎专栏：</a:t>
            </a:r>
            <a:r>
              <a:rPr lang="en-US" altLang="zh-CN" sz="2000" dirty="0"/>
              <a:t>R</a:t>
            </a:r>
            <a:r>
              <a:rPr lang="zh-CN" altLang="en-US" sz="2000" dirty="0"/>
              <a:t>语言数据挖掘。邮箱：</a:t>
            </a:r>
            <a:r>
              <a:rPr lang="en-US" altLang="zh-CN" sz="2000" dirty="0">
                <a:hlinkClick r:id="rId4"/>
              </a:rPr>
              <a:t>huang.tian-yuan@qq.com</a:t>
            </a:r>
            <a:r>
              <a:rPr lang="zh-CN" altLang="en-US" sz="2000" dirty="0"/>
              <a:t>。欢迎合作交流</a:t>
            </a:r>
            <a:r>
              <a:rPr lang="en-US" altLang="zh-CN" sz="2000" dirty="0"/>
              <a:t>!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E48975-71F2-416A-A02D-66605CAEA9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179" y="3890385"/>
            <a:ext cx="2811179" cy="281117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DFC789B-AE2D-4A25-9BCC-1E13938B9E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983" y="3871398"/>
            <a:ext cx="2149219" cy="281117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94CE584-2219-42E7-824E-358D0F1261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983" y="1831304"/>
            <a:ext cx="5623701" cy="14753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1B9A60-28DA-4911-AE39-58892CB89B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7872" y="4863036"/>
            <a:ext cx="1384146" cy="183852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07FF8BF-A6F4-4ED9-99CC-F4FACBFAE8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08090" y="2202154"/>
            <a:ext cx="78105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37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011B2E3-F1C1-49FA-8904-9D4AF5218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81" y="42849"/>
            <a:ext cx="10515600" cy="1325563"/>
          </a:xfrm>
        </p:spPr>
        <p:txBody>
          <a:bodyPr/>
          <a:lstStyle/>
          <a:p>
            <a:r>
              <a:rPr lang="zh-CN" altLang="en-US" dirty="0"/>
              <a:t>什么是数据操纵？</a:t>
            </a:r>
          </a:p>
        </p:txBody>
      </p:sp>
      <p:pic>
        <p:nvPicPr>
          <p:cNvPr id="10" name="内容占位符 9">
            <a:extLst>
              <a:ext uri="{FF2B5EF4-FFF2-40B4-BE49-F238E27FC236}">
                <a16:creationId xmlns:a16="http://schemas.microsoft.com/office/drawing/2014/main" id="{24651888-BD0F-4301-959A-C5E4313A1C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51" y="1183683"/>
            <a:ext cx="6045375" cy="3582279"/>
          </a:xfr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9B9B2904-4659-450D-9A39-E2D3358CAC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6227" y="5012171"/>
            <a:ext cx="10336646" cy="160337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数据操纵语言</a:t>
            </a:r>
            <a:r>
              <a:rPr lang="en-US" altLang="zh-CN" dirty="0"/>
              <a:t>DML</a:t>
            </a:r>
            <a:r>
              <a:rPr lang="zh-CN" altLang="en-US" dirty="0"/>
              <a:t>（</a:t>
            </a:r>
            <a:r>
              <a:rPr lang="en-US" altLang="zh-CN" dirty="0"/>
              <a:t>Data Manipulation Language</a:t>
            </a:r>
            <a:r>
              <a:rPr lang="zh-CN" altLang="en-US" dirty="0"/>
              <a:t>）：</a:t>
            </a:r>
            <a:r>
              <a:rPr lang="en-US" altLang="zh-CN" dirty="0"/>
              <a:t>A data manipulation language (DML) is a computer programming language used for adding (inserting), deleting, and modifying (updating) data in a database. A DML is often a sublanguage of a broader database language such as </a:t>
            </a:r>
            <a:r>
              <a:rPr lang="en-US" altLang="zh-CN" dirty="0">
                <a:solidFill>
                  <a:srgbClr val="FF0000"/>
                </a:solidFill>
              </a:rPr>
              <a:t>SQL</a:t>
            </a:r>
            <a:r>
              <a:rPr lang="en-US" altLang="zh-CN" dirty="0"/>
              <a:t>, with the DML comprising some of the operators in the language.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ETL</a:t>
            </a:r>
            <a:r>
              <a:rPr lang="zh-CN" altLang="en-US" dirty="0"/>
              <a:t>：数据操纵语言</a:t>
            </a:r>
            <a:r>
              <a:rPr lang="en-US" altLang="zh-CN" dirty="0"/>
              <a:t>DML</a:t>
            </a:r>
            <a:r>
              <a:rPr lang="zh-CN" altLang="en-US" dirty="0"/>
              <a:t>（</a:t>
            </a:r>
            <a:r>
              <a:rPr lang="en-US" altLang="zh-CN" dirty="0"/>
              <a:t>Data Manipulation Language</a:t>
            </a:r>
            <a:r>
              <a:rPr lang="zh-CN" altLang="en-US" dirty="0"/>
              <a:t>），用户通过它可以实现对数据库的基本操作。操纵类型包括：</a:t>
            </a:r>
            <a:r>
              <a:rPr lang="zh-CN" altLang="en-US" dirty="0">
                <a:solidFill>
                  <a:srgbClr val="FF0000"/>
                </a:solidFill>
              </a:rPr>
              <a:t>插入、删除、更改、排序、检索</a:t>
            </a:r>
            <a:r>
              <a:rPr lang="zh-CN" altLang="en-US" dirty="0"/>
              <a:t>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9949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D86F532-76E9-49A8-B816-C7ABBED65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59" y="1186873"/>
            <a:ext cx="10515600" cy="4908839"/>
          </a:xfrm>
        </p:spPr>
        <p:txBody>
          <a:bodyPr>
            <a:normAutofit/>
          </a:bodyPr>
          <a:lstStyle/>
          <a:p>
            <a:r>
              <a:rPr lang="en-US" altLang="zh-CN" sz="5400" b="1" dirty="0"/>
              <a:t>Data manipulation</a:t>
            </a:r>
            <a:r>
              <a:rPr lang="en-US" altLang="zh-CN" sz="5400" dirty="0"/>
              <a:t> is the process of changing data to make it </a:t>
            </a:r>
            <a:r>
              <a:rPr lang="en-US" altLang="zh-CN" sz="5400" dirty="0">
                <a:solidFill>
                  <a:srgbClr val="FF0000"/>
                </a:solidFill>
              </a:rPr>
              <a:t>easier to read or be more organized</a:t>
            </a:r>
            <a:r>
              <a:rPr lang="en-US" altLang="zh-CN" sz="5400" dirty="0"/>
              <a:t>. </a:t>
            </a:r>
            <a:endParaRPr lang="zh-CN" altLang="en-US" sz="5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64F29DC-9E9C-4658-8106-74502BAF5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8" y="587853"/>
            <a:ext cx="1802764" cy="119803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E03F676-4796-4E72-8BDC-DDD8C0883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101" y="665035"/>
            <a:ext cx="1591120" cy="1021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D197B38-80DC-473E-AF69-1355F09BD6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68" y="698090"/>
            <a:ext cx="1810347" cy="100574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5E1EA39-6249-4FF8-A4BA-C31B17F706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482" y="4363153"/>
            <a:ext cx="2988878" cy="23163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324F00F-9576-4266-99A0-1FB4FD15B5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0072" y="603052"/>
            <a:ext cx="1753793" cy="11007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8A954B6-B01A-4ED0-824B-1308F95DC6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427" y="617515"/>
            <a:ext cx="2396078" cy="119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48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A18EAEA-BC27-4CDD-B673-C34890385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800" y="78798"/>
            <a:ext cx="10515600" cy="1325563"/>
          </a:xfrm>
        </p:spPr>
        <p:txBody>
          <a:bodyPr/>
          <a:lstStyle/>
          <a:p>
            <a:r>
              <a:rPr lang="en-US" altLang="zh-CN" dirty="0"/>
              <a:t>R</a:t>
            </a:r>
            <a:r>
              <a:rPr lang="zh-CN" altLang="en-US" dirty="0"/>
              <a:t>语言数据操纵工具：</a:t>
            </a:r>
            <a:r>
              <a:rPr lang="en-US" altLang="zh-CN" dirty="0" err="1"/>
              <a:t>tidyverse</a:t>
            </a:r>
            <a:r>
              <a:rPr lang="zh-CN" altLang="en-US" dirty="0"/>
              <a:t>生态系统</a:t>
            </a:r>
          </a:p>
        </p:txBody>
      </p:sp>
      <p:pic>
        <p:nvPicPr>
          <p:cNvPr id="13" name="内容占位符 12">
            <a:extLst>
              <a:ext uri="{FF2B5EF4-FFF2-40B4-BE49-F238E27FC236}">
                <a16:creationId xmlns:a16="http://schemas.microsoft.com/office/drawing/2014/main" id="{7A8AAA61-8261-416C-AC04-EA9536E054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4004113"/>
            <a:ext cx="5181600" cy="2853887"/>
          </a:xfrm>
        </p:spPr>
      </p:pic>
      <p:pic>
        <p:nvPicPr>
          <p:cNvPr id="15" name="内容占位符 14">
            <a:extLst>
              <a:ext uri="{FF2B5EF4-FFF2-40B4-BE49-F238E27FC236}">
                <a16:creationId xmlns:a16="http://schemas.microsoft.com/office/drawing/2014/main" id="{130186EA-00B0-4917-BC2B-FA80316458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10007" y="1228870"/>
            <a:ext cx="5655507" cy="1957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14BCCB8-F088-4168-99CA-0E9DD883C1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54" y="3325182"/>
            <a:ext cx="4678610" cy="343021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01A821D-C123-4F14-B383-A329EA873A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63" y="1228870"/>
            <a:ext cx="3165299" cy="237045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3A3F5F-7DAE-4C43-B4C2-5283B74319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311" y="1160261"/>
            <a:ext cx="2172139" cy="250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7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3CDEAB0-CB1B-4578-B572-908817A0F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309" y="116655"/>
            <a:ext cx="10515600" cy="1325563"/>
          </a:xfrm>
        </p:spPr>
        <p:txBody>
          <a:bodyPr/>
          <a:lstStyle/>
          <a:p>
            <a:r>
              <a:rPr lang="en-US" altLang="zh-CN" dirty="0"/>
              <a:t>R</a:t>
            </a:r>
            <a:r>
              <a:rPr lang="zh-CN" altLang="en-US" dirty="0"/>
              <a:t>语言数据操纵工具：</a:t>
            </a:r>
            <a:r>
              <a:rPr lang="en-US" altLang="zh-CN" dirty="0" err="1"/>
              <a:t>dplyr</a:t>
            </a:r>
            <a:endParaRPr lang="zh-CN" altLang="en-US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0521777A-61DD-466C-A665-BEAD0A41AF7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34" y="1236494"/>
            <a:ext cx="4638492" cy="2455672"/>
          </a:xfrm>
        </p:spPr>
      </p:pic>
      <p:pic>
        <p:nvPicPr>
          <p:cNvPr id="10" name="内容占位符 9">
            <a:extLst>
              <a:ext uri="{FF2B5EF4-FFF2-40B4-BE49-F238E27FC236}">
                <a16:creationId xmlns:a16="http://schemas.microsoft.com/office/drawing/2014/main" id="{D0DD8683-470A-4346-8897-EFDB10FD1B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8" y="4137891"/>
            <a:ext cx="4546128" cy="2457975"/>
          </a:xfr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3687F19-1B97-48A0-A27E-45C73248F847}"/>
              </a:ext>
            </a:extLst>
          </p:cNvPr>
          <p:cNvSpPr/>
          <p:nvPr/>
        </p:nvSpPr>
        <p:spPr>
          <a:xfrm>
            <a:off x="3094182" y="1810327"/>
            <a:ext cx="591128" cy="28632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7432DAA-741A-4633-817A-0DC3B34082E2}"/>
              </a:ext>
            </a:extLst>
          </p:cNvPr>
          <p:cNvSpPr/>
          <p:nvPr/>
        </p:nvSpPr>
        <p:spPr>
          <a:xfrm>
            <a:off x="1631002" y="5048708"/>
            <a:ext cx="733507" cy="81638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0F6894BA-0042-411C-92B4-AA2D5B906FA1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685310" y="1953491"/>
            <a:ext cx="3034734" cy="1546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19E913AE-FFF7-45D9-A922-9B3AFAAB6608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2364509" y="3477180"/>
            <a:ext cx="4355535" cy="1979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19855ED8-91AA-4B64-AC70-A7EACEE2F7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44" y="2133664"/>
            <a:ext cx="2436226" cy="2823506"/>
          </a:xfrm>
          <a:prstGeom prst="rect">
            <a:avLst/>
          </a:prstGeom>
        </p:spPr>
      </p:pic>
      <p:pic>
        <p:nvPicPr>
          <p:cNvPr id="20" name="Picture 3">
            <a:extLst>
              <a:ext uri="{FF2B5EF4-FFF2-40B4-BE49-F238E27FC236}">
                <a16:creationId xmlns:a16="http://schemas.microsoft.com/office/drawing/2014/main" id="{7ED7CB26-C33D-40EE-AF56-4F74192F4E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946031"/>
            <a:ext cx="5745018" cy="179531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E9383BA-B36A-4C93-AF33-91222682DF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8639" y="2911069"/>
            <a:ext cx="2162379" cy="160633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41B4F5A2-04F5-426F-B8A1-E7EC1C785393}"/>
              </a:ext>
            </a:extLst>
          </p:cNvPr>
          <p:cNvSpPr txBox="1"/>
          <p:nvPr/>
        </p:nvSpPr>
        <p:spPr>
          <a:xfrm>
            <a:off x="5350644" y="1428995"/>
            <a:ext cx="6665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i="1" dirty="0">
                <a:latin typeface="Lucida Handwriting" panose="030101010101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A grammar of data manipulation</a:t>
            </a:r>
            <a:endParaRPr lang="zh-CN" altLang="en-US" sz="2400" i="1" dirty="0">
              <a:latin typeface="Lucida Handwriting" panose="03010101010101010101" pitchFamily="66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369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7EB0A5C-6659-425E-B9CD-7B44C7842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</a:t>
            </a:r>
            <a:r>
              <a:rPr lang="zh-CN" altLang="en-US" dirty="0"/>
              <a:t>语言数据操纵工具：</a:t>
            </a:r>
            <a:r>
              <a:rPr lang="en-US" altLang="zh-CN" dirty="0" err="1"/>
              <a:t>dplyr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CA06F11-82B8-43C5-997F-7B9B642A26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13188"/>
            <a:ext cx="5181600" cy="517553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名称：</a:t>
            </a:r>
            <a:r>
              <a:rPr lang="en-US" altLang="zh-CN" dirty="0" err="1"/>
              <a:t>dplyr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简介：</a:t>
            </a:r>
            <a:r>
              <a:rPr lang="en-US" altLang="zh-CN" dirty="0"/>
              <a:t>A fast, consistent tool for working with data frame like objects, both in memory and out of memory.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当前版本：</a:t>
            </a:r>
            <a:r>
              <a:rPr lang="en-US" altLang="zh-CN" dirty="0"/>
              <a:t>0.8.3 (</a:t>
            </a:r>
            <a:r>
              <a:rPr lang="zh-CN" altLang="en-US" dirty="0"/>
              <a:t>共更新</a:t>
            </a:r>
            <a:r>
              <a:rPr lang="en-US" altLang="zh-CN" dirty="0"/>
              <a:t>25</a:t>
            </a:r>
            <a:r>
              <a:rPr lang="zh-CN" altLang="en-US" dirty="0"/>
              <a:t>次</a:t>
            </a:r>
            <a:r>
              <a:rPr lang="en-US" altLang="zh-CN" dirty="0"/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近期更新：</a:t>
            </a:r>
            <a:r>
              <a:rPr lang="en-US" altLang="zh-CN" dirty="0"/>
              <a:t>2019-07-04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特点：</a:t>
            </a:r>
            <a:r>
              <a:rPr lang="en-US" altLang="zh-CN" dirty="0"/>
              <a:t>1.</a:t>
            </a:r>
            <a:r>
              <a:rPr lang="zh-CN" altLang="en-US" dirty="0"/>
              <a:t>简洁明了，编程风格自底而上、层层递进</a:t>
            </a:r>
            <a:r>
              <a:rPr lang="en-US" altLang="zh-CN" dirty="0"/>
              <a:t>;2.</a:t>
            </a:r>
            <a:r>
              <a:rPr lang="zh-CN" altLang="en-US" dirty="0"/>
              <a:t>可读性强，易于维护；</a:t>
            </a:r>
            <a:r>
              <a:rPr lang="en-US" altLang="zh-CN" dirty="0"/>
              <a:t>3.</a:t>
            </a:r>
            <a:r>
              <a:rPr lang="zh-CN" altLang="en-US" dirty="0"/>
              <a:t>支持</a:t>
            </a:r>
            <a:r>
              <a:rPr lang="en-US" altLang="zh-CN" dirty="0"/>
              <a:t>SQL</a:t>
            </a:r>
            <a:r>
              <a:rPr lang="zh-CN" altLang="en-US" dirty="0"/>
              <a:t>，能够连接数据库，能够通过</a:t>
            </a:r>
            <a:r>
              <a:rPr lang="en-US" altLang="zh-CN" dirty="0" err="1"/>
              <a:t>sparklyr</a:t>
            </a:r>
            <a:r>
              <a:rPr lang="zh-CN" altLang="en-US" dirty="0"/>
              <a:t>与分布式平台连接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从属分类：</a:t>
            </a:r>
            <a:r>
              <a:rPr lang="en-US" altLang="zh-CN" dirty="0"/>
              <a:t>Databases</a:t>
            </a:r>
            <a:r>
              <a:rPr lang="zh-CN" altLang="en-US" dirty="0"/>
              <a:t>（数据库）</a:t>
            </a:r>
            <a:r>
              <a:rPr lang="en-US" altLang="zh-CN" dirty="0"/>
              <a:t>, </a:t>
            </a:r>
            <a:r>
              <a:rPr lang="en-US" altLang="zh-CN" dirty="0" err="1"/>
              <a:t>ModelDeployment</a:t>
            </a:r>
            <a:r>
              <a:rPr lang="zh-CN" altLang="en-US" dirty="0"/>
              <a:t>（模型部署）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081E23E3-3BCF-4BE6-9961-31199D190C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9057" y="1814129"/>
            <a:ext cx="5511270" cy="23145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FEE75A-7B67-46A1-AD64-33D7560BF2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057" y="4649628"/>
            <a:ext cx="3214255" cy="15384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4E7596C-B8B9-4F75-AABA-99861BCF1F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845" y="4483966"/>
            <a:ext cx="1470368" cy="170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2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1570AD-4E8E-4FC3-AF9B-26877D25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</a:t>
            </a:r>
            <a:r>
              <a:rPr lang="zh-CN" altLang="en-US" dirty="0"/>
              <a:t>语言数据操纵工具：</a:t>
            </a:r>
            <a:r>
              <a:rPr lang="en-US" altLang="zh-CN" dirty="0" err="1"/>
              <a:t>data.table</a:t>
            </a:r>
            <a:endParaRPr lang="zh-CN" altLang="en-US" dirty="0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6348B88F-486C-4251-B950-7015195E78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4" y="3673262"/>
            <a:ext cx="5640780" cy="1087801"/>
          </a:xfrm>
        </p:spPr>
      </p:pic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9DFF5EA2-0E30-4E53-97A2-39C5A407AD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434" y="2464409"/>
            <a:ext cx="5530512" cy="3687009"/>
          </a:xfr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FC21AE6-85FC-47E8-BB81-7D290E644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4" y="5203736"/>
            <a:ext cx="5640780" cy="110191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EF7DF6E-B16E-4EFA-8647-A571BCEDD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851" y="1980403"/>
            <a:ext cx="5715983" cy="123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92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1845</Words>
  <Application>Microsoft Office PowerPoint</Application>
  <PresentationFormat>宽屏</PresentationFormat>
  <Paragraphs>213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等线</vt:lpstr>
      <vt:lpstr>等线 Light</vt:lpstr>
      <vt:lpstr>隶书</vt:lpstr>
      <vt:lpstr>Arial</vt:lpstr>
      <vt:lpstr>Lucida Handwriting</vt:lpstr>
      <vt:lpstr>Tahoma</vt:lpstr>
      <vt:lpstr>Times New Roman</vt:lpstr>
      <vt:lpstr>Office 主题​​</vt:lpstr>
      <vt:lpstr>R语言数据操纵之美 The Beauty of data manipulation with R</vt:lpstr>
      <vt:lpstr>为何要进行数据操纵？</vt:lpstr>
      <vt:lpstr>什么是数据操纵？</vt:lpstr>
      <vt:lpstr>什么是数据操纵？</vt:lpstr>
      <vt:lpstr>Data manipulation is the process of changing data to make it easier to read or be more organized. </vt:lpstr>
      <vt:lpstr>R语言数据操纵工具：tidyverse生态系统</vt:lpstr>
      <vt:lpstr>R语言数据操纵工具：dplyr</vt:lpstr>
      <vt:lpstr>R语言数据操纵工具：dplyr</vt:lpstr>
      <vt:lpstr>R语言数据操纵工具：data.table</vt:lpstr>
      <vt:lpstr>R语言数据操纵工具：data.table</vt:lpstr>
      <vt:lpstr>dplyr vs. data.table</vt:lpstr>
      <vt:lpstr>dplyr vs. data.table</vt:lpstr>
      <vt:lpstr>dplyr vs. data.table</vt:lpstr>
      <vt:lpstr>dplyr语法结构</vt:lpstr>
      <vt:lpstr>dplyr语法结构</vt:lpstr>
      <vt:lpstr>data.table语法结构</vt:lpstr>
      <vt:lpstr>data.table语法结构</vt:lpstr>
      <vt:lpstr>数据集介绍：iris</vt:lpstr>
      <vt:lpstr>数据结构</vt:lpstr>
      <vt:lpstr>基本数据操作比较：检索</vt:lpstr>
      <vt:lpstr>基本数据操作比较：过滤</vt:lpstr>
      <vt:lpstr>基本数据操作比较：排序</vt:lpstr>
      <vt:lpstr>基本数据操作比较：汇总</vt:lpstr>
      <vt:lpstr>基本数据操作比较：创建（列）</vt:lpstr>
      <vt:lpstr>基本数据操作比较：分组</vt:lpstr>
      <vt:lpstr>怪咖data.table</vt:lpstr>
      <vt:lpstr>怪咖data.table：快速读写</vt:lpstr>
      <vt:lpstr>怪咖data.table：快速读写</vt:lpstr>
      <vt:lpstr>怪咖data.table：奇怪的连接</vt:lpstr>
      <vt:lpstr>怪咖data.table：奇怪的连接</vt:lpstr>
      <vt:lpstr>怪咖data.table：奇怪的管道“[ ][ ]”</vt:lpstr>
      <vt:lpstr>怪咖data.table：原位更新</vt:lpstr>
      <vt:lpstr>dplyr or data.table?</vt:lpstr>
      <vt:lpstr>dplyr or data.table?</vt:lpstr>
      <vt:lpstr>混合模式：data.table什么时候快？</vt:lpstr>
      <vt:lpstr>混合模式：在管道中连同dplyr和data.table</vt:lpstr>
      <vt:lpstr>新的方向</vt:lpstr>
      <vt:lpstr>新的方向</vt:lpstr>
      <vt:lpstr>谢谢聆听！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来宾</dc:creator>
  <cp:lastModifiedBy>Hope</cp:lastModifiedBy>
  <cp:revision>62</cp:revision>
  <dcterms:created xsi:type="dcterms:W3CDTF">2019-01-02T10:35:28Z</dcterms:created>
  <dcterms:modified xsi:type="dcterms:W3CDTF">2020-05-18T05:35:04Z</dcterms:modified>
</cp:coreProperties>
</file>