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43" autoAdjust="0"/>
  </p:normalViewPr>
  <p:slideViewPr>
    <p:cSldViewPr snapToGrid="0"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 b="0" i="1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4" name="Google Shape;13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1" name="Google Shape;14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7805c3d9d0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7805c3d9d0_2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7805c3d9d0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8040d0019b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8040d0019b_0_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g8040d0019b_0_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805c3d9d0_2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805c3d9d0_2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g7805c3d9d0_2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64ad1be05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64ad1be051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100" dirty="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64ad1be051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64ad1be0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64ad1be051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g64ad1be051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84711d3ff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84711d3ff6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g84711d3ff6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77ea5235b5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77ea5235b5_3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39700" lvl="0" indent="0" algn="l" rtl="0"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3" name="Google Shape;73;g77ea5235b5_3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6300f2077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6300f20776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g6300f2077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6300f20776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6300f20776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6300f20776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621e978d02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621e978d02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de-DE" dirty="0"/>
              <a:t/>
            </a:r>
            <a:br>
              <a:rPr lang="de-DE" dirty="0"/>
            </a:br>
            <a:endParaRPr dirty="0"/>
          </a:p>
        </p:txBody>
      </p:sp>
      <p:sp>
        <p:nvSpPr>
          <p:cNvPr id="127" name="Google Shape;127;g621e978d02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/>
          <p:nvPr/>
        </p:nvSpPr>
        <p:spPr>
          <a:xfrm>
            <a:off x="831850" y="1447800"/>
            <a:ext cx="8312150" cy="541020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469900" y="4495800"/>
            <a:ext cx="673100" cy="125730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" name="Google Shape;18;p2" descr="logo cesaer (process blue)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46675" y="203200"/>
            <a:ext cx="3587750" cy="108743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>
            <a:off x="-11113" y="-12700"/>
            <a:ext cx="1154113" cy="6899275"/>
          </a:xfrm>
          <a:custGeom>
            <a:avLst/>
            <a:gdLst/>
            <a:ahLst/>
            <a:cxnLst/>
            <a:rect l="l" t="t" r="r" b="b"/>
            <a:pathLst>
              <a:path w="615" h="4322" extrusionOk="0">
                <a:moveTo>
                  <a:pt x="615" y="4322"/>
                </a:moveTo>
                <a:lnTo>
                  <a:pt x="615" y="3479"/>
                </a:lnTo>
                <a:lnTo>
                  <a:pt x="312" y="3479"/>
                </a:lnTo>
                <a:lnTo>
                  <a:pt x="312" y="3332"/>
                </a:lnTo>
                <a:lnTo>
                  <a:pt x="573" y="3332"/>
                </a:lnTo>
                <a:lnTo>
                  <a:pt x="573" y="3245"/>
                </a:lnTo>
                <a:lnTo>
                  <a:pt x="312" y="3245"/>
                </a:lnTo>
                <a:lnTo>
                  <a:pt x="312" y="3104"/>
                </a:lnTo>
                <a:lnTo>
                  <a:pt x="519" y="3104"/>
                </a:lnTo>
                <a:lnTo>
                  <a:pt x="519" y="3017"/>
                </a:lnTo>
                <a:lnTo>
                  <a:pt x="312" y="3017"/>
                </a:lnTo>
                <a:lnTo>
                  <a:pt x="312" y="2876"/>
                </a:lnTo>
                <a:lnTo>
                  <a:pt x="612" y="2876"/>
                </a:lnTo>
                <a:lnTo>
                  <a:pt x="608" y="0"/>
                </a:lnTo>
                <a:lnTo>
                  <a:pt x="0" y="0"/>
                </a:lnTo>
                <a:lnTo>
                  <a:pt x="0" y="4320"/>
                </a:lnTo>
                <a:lnTo>
                  <a:pt x="615" y="4322"/>
                </a:lnTo>
                <a:close/>
              </a:path>
            </a:pathLst>
          </a:custGeom>
          <a:solidFill>
            <a:srgbClr val="0066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1168400" y="2032000"/>
            <a:ext cx="7175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ubTitle" idx="1"/>
          </p:nvPr>
        </p:nvSpPr>
        <p:spPr>
          <a:xfrm>
            <a:off x="1168400" y="3441700"/>
            <a:ext cx="63119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480"/>
              </a:spcBef>
              <a:spcAft>
                <a:spcPts val="0"/>
              </a:spcAft>
              <a:buSzPts val="2040"/>
              <a:buFont typeface="Noto Sans Symbols"/>
              <a:buNone/>
              <a:defRPr b="1">
                <a:solidFill>
                  <a:srgbClr val="CCECFF"/>
                </a:solidFill>
              </a:defRPr>
            </a:lvl1pPr>
            <a:lvl2pPr lvl="1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 rot="5400000">
            <a:off x="2781300" y="368300"/>
            <a:ext cx="4114800" cy="73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>
            <a:spLocks noGrp="1"/>
          </p:cNvSpPr>
          <p:nvPr>
            <p:ph type="title"/>
          </p:nvPr>
        </p:nvSpPr>
        <p:spPr>
          <a:xfrm rot="5400000">
            <a:off x="4676775" y="2263775"/>
            <a:ext cx="5829300" cy="183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body" idx="1"/>
          </p:nvPr>
        </p:nvSpPr>
        <p:spPr>
          <a:xfrm rot="5400000">
            <a:off x="930275" y="504825"/>
            <a:ext cx="5829300" cy="535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1"/>
          </p:nvPr>
        </p:nvSpPr>
        <p:spPr>
          <a:xfrm>
            <a:off x="1168400" y="1981200"/>
            <a:ext cx="7340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040"/>
              <a:buNone/>
              <a:defRPr sz="240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800"/>
              <a:buNone/>
              <a:defRPr sz="2000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530"/>
              <a:buFont typeface="Arial"/>
              <a:buNone/>
              <a:defRPr sz="1800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360"/>
              <a:buFont typeface="Arial"/>
              <a:buNone/>
              <a:defRPr sz="1600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800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168400" y="1981200"/>
            <a:ext cx="3594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2"/>
          </p:nvPr>
        </p:nvSpPr>
        <p:spPr>
          <a:xfrm>
            <a:off x="4914900" y="1981200"/>
            <a:ext cx="3594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0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8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53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36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8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0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8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53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36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8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spcBef>
                <a:spcPts val="360"/>
              </a:spcBef>
              <a:spcAft>
                <a:spcPts val="0"/>
              </a:spcAft>
              <a:buSzPts val="1530"/>
              <a:buChar char="▪"/>
              <a:defRPr/>
            </a:lvl1pPr>
            <a:lvl2pPr marL="914400" lvl="1" indent="-331469" algn="l">
              <a:spcBef>
                <a:spcPts val="360"/>
              </a:spcBef>
              <a:spcAft>
                <a:spcPts val="0"/>
              </a:spcAft>
              <a:buSzPts val="1620"/>
              <a:buChar char="▪"/>
              <a:defRPr/>
            </a:lvl2pPr>
            <a:lvl3pPr marL="1371600" lvl="2" indent="-325755" algn="l">
              <a:spcBef>
                <a:spcPts val="360"/>
              </a:spcBef>
              <a:spcAft>
                <a:spcPts val="0"/>
              </a:spcAft>
              <a:buSzPts val="1530"/>
              <a:buChar char="•"/>
              <a:defRPr/>
            </a:lvl3pPr>
            <a:lvl4pPr marL="1828800" lvl="3" indent="-325755" algn="l">
              <a:spcBef>
                <a:spcPts val="360"/>
              </a:spcBef>
              <a:spcAft>
                <a:spcPts val="0"/>
              </a:spcAft>
              <a:buSzPts val="1530"/>
              <a:buChar char="–"/>
              <a:defRPr/>
            </a:lvl4pPr>
            <a:lvl5pPr marL="2286000" lvl="4" indent="-285750" algn="l">
              <a:spcBef>
                <a:spcPts val="360"/>
              </a:spcBef>
              <a:spcAft>
                <a:spcPts val="0"/>
              </a:spcAft>
              <a:buSzPts val="9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1320" algn="l">
              <a:spcBef>
                <a:spcPts val="640"/>
              </a:spcBef>
              <a:spcAft>
                <a:spcPts val="0"/>
              </a:spcAft>
              <a:buSzPts val="2720"/>
              <a:buChar char="▪"/>
              <a:defRPr sz="3200"/>
            </a:lvl1pPr>
            <a:lvl2pPr marL="914400" lvl="1" indent="-388619" algn="l">
              <a:spcBef>
                <a:spcPts val="560"/>
              </a:spcBef>
              <a:spcAft>
                <a:spcPts val="0"/>
              </a:spcAft>
              <a:buSzPts val="2520"/>
              <a:buChar char="▪"/>
              <a:defRPr sz="2800"/>
            </a:lvl2pPr>
            <a:lvl3pPr marL="1371600" lvl="2" indent="-358139" algn="l">
              <a:spcBef>
                <a:spcPts val="480"/>
              </a:spcBef>
              <a:spcAft>
                <a:spcPts val="0"/>
              </a:spcAft>
              <a:buSzPts val="2040"/>
              <a:buFont typeface="Arial"/>
              <a:buChar char="•"/>
              <a:defRPr sz="2400"/>
            </a:lvl3pPr>
            <a:lvl4pPr marL="1828800" lvl="3" indent="-336550" algn="l">
              <a:spcBef>
                <a:spcPts val="400"/>
              </a:spcBef>
              <a:spcAft>
                <a:spcPts val="0"/>
              </a:spcAft>
              <a:buSzPts val="1700"/>
              <a:buFont typeface="Arial"/>
              <a:buChar char="–"/>
              <a:defRPr sz="2000"/>
            </a:lvl4pPr>
            <a:lvl5pPr marL="2286000" lvl="4" indent="-292100" algn="l">
              <a:spcBef>
                <a:spcPts val="400"/>
              </a:spcBef>
              <a:spcAft>
                <a:spcPts val="0"/>
              </a:spcAft>
              <a:buSzPts val="1000"/>
              <a:buChar char="▪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360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1020"/>
              <a:buFont typeface="Arial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SzPts val="850"/>
              <a:buFont typeface="Arial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SzPts val="5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rgbClr val="006699"/>
              </a:buClr>
              <a:buSzPts val="272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rgbClr val="006699"/>
              </a:buClr>
              <a:buSzPts val="252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rgbClr val="7F8485"/>
              </a:buClr>
              <a:buSzPts val="204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rgbClr val="7F8485"/>
              </a:buClr>
              <a:buSzPts val="1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rgbClr val="7F8485"/>
              </a:buClr>
              <a:buSzPts val="1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360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1020"/>
              <a:buFont typeface="Arial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SzPts val="850"/>
              <a:buFont typeface="Arial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SzPts val="5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C0C0"/>
            </a:gs>
            <a:gs pos="100000">
              <a:srgbClr val="FFFFFF"/>
            </a:gs>
          </a:gsLst>
          <a:lin ang="5400000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 rot="10800000" flipH="1">
            <a:off x="831850" y="0"/>
            <a:ext cx="8312150" cy="144780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1168400" y="1981200"/>
            <a:ext cx="7340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8140" algn="l" rtl="0">
              <a:spcBef>
                <a:spcPts val="480"/>
              </a:spcBef>
              <a:spcAft>
                <a:spcPts val="0"/>
              </a:spcAft>
              <a:buClr>
                <a:srgbClr val="006699"/>
              </a:buClr>
              <a:buSzPts val="204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5760" algn="l" rtl="0">
              <a:spcBef>
                <a:spcPts val="480"/>
              </a:spcBef>
              <a:spcAft>
                <a:spcPts val="0"/>
              </a:spcAft>
              <a:buClr>
                <a:srgbClr val="006699"/>
              </a:buClr>
              <a:buSzPts val="216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8139" algn="l" rtl="0">
              <a:spcBef>
                <a:spcPts val="480"/>
              </a:spcBef>
              <a:spcAft>
                <a:spcPts val="0"/>
              </a:spcAft>
              <a:buClr>
                <a:srgbClr val="7F8485"/>
              </a:buClr>
              <a:buSzPts val="20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6550" algn="l" rtl="0">
              <a:spcBef>
                <a:spcPts val="400"/>
              </a:spcBef>
              <a:spcAft>
                <a:spcPts val="0"/>
              </a:spcAft>
              <a:buClr>
                <a:srgbClr val="7F8485"/>
              </a:buClr>
              <a:buSzPts val="17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spcBef>
                <a:spcPts val="400"/>
              </a:spcBef>
              <a:spcAft>
                <a:spcPts val="0"/>
              </a:spcAft>
              <a:buClr>
                <a:srgbClr val="7F8485"/>
              </a:buClr>
              <a:buSzPts val="1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" name="Google Shape;13;p1" descr="logo cesaer (process blue)"/>
          <p:cNvPicPr preferRelativeResize="0"/>
          <p:nvPr/>
        </p:nvPicPr>
        <p:blipFill rotWithShape="1">
          <a:blip r:embed="rId13">
            <a:alphaModFix/>
          </a:blip>
          <a:srcRect r="50481" b="57013"/>
          <a:stretch/>
        </p:blipFill>
        <p:spPr>
          <a:xfrm>
            <a:off x="7343775" y="6272213"/>
            <a:ext cx="1162050" cy="30638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/>
          <p:nvPr/>
        </p:nvSpPr>
        <p:spPr>
          <a:xfrm>
            <a:off x="-11113" y="-12700"/>
            <a:ext cx="1154113" cy="6899275"/>
          </a:xfrm>
          <a:custGeom>
            <a:avLst/>
            <a:gdLst/>
            <a:ahLst/>
            <a:cxnLst/>
            <a:rect l="l" t="t" r="r" b="b"/>
            <a:pathLst>
              <a:path w="615" h="4322" extrusionOk="0">
                <a:moveTo>
                  <a:pt x="615" y="4322"/>
                </a:moveTo>
                <a:lnTo>
                  <a:pt x="615" y="3479"/>
                </a:lnTo>
                <a:lnTo>
                  <a:pt x="312" y="3479"/>
                </a:lnTo>
                <a:lnTo>
                  <a:pt x="312" y="3332"/>
                </a:lnTo>
                <a:lnTo>
                  <a:pt x="573" y="3332"/>
                </a:lnTo>
                <a:lnTo>
                  <a:pt x="573" y="3245"/>
                </a:lnTo>
                <a:lnTo>
                  <a:pt x="312" y="3245"/>
                </a:lnTo>
                <a:lnTo>
                  <a:pt x="312" y="3104"/>
                </a:lnTo>
                <a:lnTo>
                  <a:pt x="519" y="3104"/>
                </a:lnTo>
                <a:lnTo>
                  <a:pt x="519" y="3017"/>
                </a:lnTo>
                <a:lnTo>
                  <a:pt x="312" y="3017"/>
                </a:lnTo>
                <a:lnTo>
                  <a:pt x="312" y="2876"/>
                </a:lnTo>
                <a:lnTo>
                  <a:pt x="612" y="2876"/>
                </a:lnTo>
                <a:lnTo>
                  <a:pt x="608" y="0"/>
                </a:lnTo>
                <a:lnTo>
                  <a:pt x="0" y="0"/>
                </a:lnTo>
                <a:lnTo>
                  <a:pt x="0" y="4320"/>
                </a:lnTo>
                <a:lnTo>
                  <a:pt x="615" y="4322"/>
                </a:lnTo>
                <a:close/>
              </a:path>
            </a:pathLst>
          </a:custGeom>
          <a:solidFill>
            <a:srgbClr val="0066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oi.org/10.5281/zenodo.366537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1168400" y="2032000"/>
            <a:ext cx="7668300" cy="288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Task Force Open Science:</a:t>
            </a:r>
            <a:br>
              <a:rPr lang="de-DE"/>
            </a:br>
            <a:r>
              <a:rPr lang="de-DE"/>
              <a:t/>
            </a:r>
            <a:br>
              <a:rPr lang="de-DE"/>
            </a:br>
            <a:r>
              <a:rPr lang="de-DE"/>
              <a:t>Research Data Management </a:t>
            </a:r>
            <a:br>
              <a:rPr lang="de-DE"/>
            </a:br>
            <a:r>
              <a:rPr lang="de-DE"/>
              <a:t>at CESAER Universities</a:t>
            </a:r>
            <a:br>
              <a:rPr lang="de-DE"/>
            </a:br>
            <a:r>
              <a:rPr lang="de-DE"/>
              <a:t/>
            </a:r>
            <a:br>
              <a:rPr lang="de-DE"/>
            </a:br>
            <a:endParaRPr sz="3600">
              <a:solidFill>
                <a:srgbClr val="FFFFFF"/>
              </a:solidFill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1168400" y="6393305"/>
            <a:ext cx="730853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i="1">
                <a:solidFill>
                  <a:schemeClr val="lt1"/>
                </a:solidFill>
              </a:rPr>
              <a:t>STM Webinar, 19 May 2020</a:t>
            </a:r>
            <a:endParaRPr sz="1800" i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1270625" y="5461150"/>
            <a:ext cx="4846800" cy="5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FFFFFF"/>
                </a:solidFill>
              </a:rPr>
              <a:t>Paula Martinez Lavanchy, TU Delft</a:t>
            </a:r>
            <a:endParaRPr sz="18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FFFFFF"/>
                </a:solidFill>
              </a:rPr>
              <a:t>Angelina Kraft, TIB, Hannover</a:t>
            </a: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>
            <a:spLocks noGrp="1"/>
          </p:cNvSpPr>
          <p:nvPr>
            <p:ph type="title"/>
          </p:nvPr>
        </p:nvSpPr>
        <p:spPr>
          <a:xfrm>
            <a:off x="11430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Support services &amp; Training [1]</a:t>
            </a:r>
            <a:endParaRPr/>
          </a:p>
        </p:txBody>
      </p:sp>
      <p:pic>
        <p:nvPicPr>
          <p:cNvPr id="137" name="Google Shape;13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4175" y="222125"/>
            <a:ext cx="1519824" cy="102140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2"/>
          <p:cNvSpPr txBox="1">
            <a:spLocks noGrp="1"/>
          </p:cNvSpPr>
          <p:nvPr>
            <p:ph type="body" idx="1"/>
          </p:nvPr>
        </p:nvSpPr>
        <p:spPr>
          <a:xfrm>
            <a:off x="1364875" y="1992175"/>
            <a:ext cx="7578600" cy="411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81% have a dedicated team of </a:t>
            </a:r>
            <a:r>
              <a:rPr lang="de-DE">
                <a:solidFill>
                  <a:srgbClr val="0070C0"/>
                </a:solidFill>
              </a:rPr>
              <a:t>RDM Support </a:t>
            </a:r>
            <a:r>
              <a:rPr lang="de-DE"/>
              <a:t>involving more than one administrative office, but mostly</a:t>
            </a:r>
            <a:r>
              <a:rPr lang="de-DE">
                <a:solidFill>
                  <a:srgbClr val="0070C0"/>
                </a:solidFill>
              </a:rPr>
              <a:t> Library staff</a:t>
            </a:r>
            <a:r>
              <a:rPr lang="de-DE"/>
              <a:t> and </a:t>
            </a:r>
            <a:r>
              <a:rPr lang="de-DE">
                <a:solidFill>
                  <a:srgbClr val="0070C0"/>
                </a:solidFill>
              </a:rPr>
              <a:t>IT-managers</a:t>
            </a:r>
            <a:r>
              <a:rPr lang="de-DE"/>
              <a:t> </a:t>
            </a:r>
            <a:endParaRPr/>
          </a:p>
          <a:p>
            <a:pPr marL="457200" lvl="0" indent="-381000" algn="l" rtl="0">
              <a:spcBef>
                <a:spcPts val="200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90% believe that industrial collaboration is ‘relevant’ or ‘very relevant’ for the researchers</a:t>
            </a:r>
            <a:endParaRPr/>
          </a:p>
          <a:p>
            <a:pPr marL="457200" lvl="0" indent="-381000" algn="l" rtl="0">
              <a:spcBef>
                <a:spcPts val="2000"/>
              </a:spcBef>
              <a:spcAft>
                <a:spcPts val="2000"/>
              </a:spcAft>
              <a:buSzPts val="2400"/>
              <a:buChar char="●"/>
            </a:pPr>
            <a:r>
              <a:rPr lang="de-DE"/>
              <a:t>81% offer RDM training regularly and only 42.9% offer training tailored to technical/engineering disciplines</a:t>
            </a:r>
            <a:endParaRPr sz="1900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>
            <a:spLocks noGrp="1"/>
          </p:cNvSpPr>
          <p:nvPr>
            <p:ph type="title"/>
          </p:nvPr>
        </p:nvSpPr>
        <p:spPr>
          <a:xfrm>
            <a:off x="12192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Support services &amp; Training [2]</a:t>
            </a:r>
            <a:endParaRPr/>
          </a:p>
        </p:txBody>
      </p:sp>
      <p:sp>
        <p:nvSpPr>
          <p:cNvPr id="144" name="Google Shape;144;p23"/>
          <p:cNvSpPr txBox="1">
            <a:spLocks noGrp="1"/>
          </p:cNvSpPr>
          <p:nvPr>
            <p:ph type="body" idx="1"/>
          </p:nvPr>
        </p:nvSpPr>
        <p:spPr>
          <a:xfrm>
            <a:off x="1219200" y="1617675"/>
            <a:ext cx="7672200" cy="50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2700" b="1">
                <a:solidFill>
                  <a:srgbClr val="0070C0"/>
                </a:solidFill>
              </a:rPr>
              <a:t>Challenges</a:t>
            </a:r>
            <a:endParaRPr/>
          </a:p>
          <a:p>
            <a:pPr marL="0" lvl="0" indent="0" algn="just" rtl="0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SzPts val="1100"/>
              <a:buNone/>
            </a:pPr>
            <a:r>
              <a:rPr lang="de-DE"/>
              <a:t>Most difficult RDM topics to address are </a:t>
            </a:r>
            <a:r>
              <a:rPr lang="de-DE">
                <a:solidFill>
                  <a:srgbClr val="0070C0"/>
                </a:solidFill>
              </a:rPr>
              <a:t>DMPs</a:t>
            </a:r>
            <a:r>
              <a:rPr lang="de-DE"/>
              <a:t>, </a:t>
            </a:r>
            <a:r>
              <a:rPr lang="de-DE">
                <a:solidFill>
                  <a:srgbClr val="0070C0"/>
                </a:solidFill>
              </a:rPr>
              <a:t>Documentation</a:t>
            </a:r>
            <a:r>
              <a:rPr lang="de-DE"/>
              <a:t>, </a:t>
            </a:r>
            <a:r>
              <a:rPr lang="de-DE">
                <a:solidFill>
                  <a:srgbClr val="0070C0"/>
                </a:solidFill>
              </a:rPr>
              <a:t>Legal and Technical </a:t>
            </a:r>
            <a:r>
              <a:rPr lang="de-DE">
                <a:solidFill>
                  <a:srgbClr val="000000"/>
                </a:solidFill>
              </a:rPr>
              <a:t>issues as well as </a:t>
            </a:r>
            <a:r>
              <a:rPr lang="de-DE">
                <a:solidFill>
                  <a:srgbClr val="0070C0"/>
                </a:solidFill>
              </a:rPr>
              <a:t>Software</a:t>
            </a:r>
            <a:endParaRPr>
              <a:solidFill>
                <a:srgbClr val="0070C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SzPts val="1100"/>
              <a:buNone/>
            </a:pPr>
            <a:r>
              <a:rPr lang="de-DE"/>
              <a:t>When collaborating with industry:</a:t>
            </a:r>
            <a:endParaRPr/>
          </a:p>
          <a:p>
            <a:pPr marL="457200" lvl="0" indent="-368300" algn="just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de-DE" sz="2200"/>
              <a:t>Data publication is a major issue in contrast to funder and journals requirements</a:t>
            </a:r>
            <a:endParaRPr sz="2200"/>
          </a:p>
          <a:p>
            <a:pPr marL="457200" lvl="0" indent="-368300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ts val="2200"/>
              <a:buChar char="●"/>
            </a:pPr>
            <a:r>
              <a:rPr lang="de-DE" sz="2200"/>
              <a:t>Archiving research data after the end of a project</a:t>
            </a:r>
            <a:endParaRPr sz="2200"/>
          </a:p>
          <a:p>
            <a:pPr marL="457200" lvl="0" indent="-368300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ts val="2200"/>
              <a:buChar char="●"/>
            </a:pPr>
            <a:r>
              <a:rPr lang="de-DE" sz="2200"/>
              <a:t>RDM workflows are not part of collaboration agreements </a:t>
            </a:r>
            <a:endParaRPr sz="2200"/>
          </a:p>
          <a:p>
            <a:pPr marL="0" lvl="0" indent="0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</a:pPr>
            <a:endParaRPr sz="2200">
              <a:solidFill>
                <a:srgbClr val="0070C0"/>
              </a:solidFill>
            </a:endParaRPr>
          </a:p>
          <a:p>
            <a:pPr marL="0" lvl="0" indent="0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</a:pPr>
            <a:endParaRPr sz="2200">
              <a:solidFill>
                <a:srgbClr val="0070C0"/>
              </a:solidFill>
            </a:endParaRPr>
          </a:p>
          <a:p>
            <a:pPr marL="342900" lvl="0" indent="-21335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40"/>
              <a:buNone/>
            </a:pPr>
            <a:endParaRPr sz="2200" strike="sngStrike">
              <a:solidFill>
                <a:srgbClr val="0070C0"/>
              </a:solidFill>
            </a:endParaRPr>
          </a:p>
        </p:txBody>
      </p:sp>
      <p:pic>
        <p:nvPicPr>
          <p:cNvPr id="145" name="Google Shape;14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4175" y="222125"/>
            <a:ext cx="1519824" cy="1021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>
            <a:spLocks noGrp="1"/>
          </p:cNvSpPr>
          <p:nvPr>
            <p:ph type="title"/>
          </p:nvPr>
        </p:nvSpPr>
        <p:spPr>
          <a:xfrm>
            <a:off x="11430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Support Services &amp; Training [3]</a:t>
            </a:r>
            <a:endParaRPr/>
          </a:p>
        </p:txBody>
      </p:sp>
      <p:sp>
        <p:nvSpPr>
          <p:cNvPr id="152" name="Google Shape;152;p24"/>
          <p:cNvSpPr txBox="1">
            <a:spLocks noGrp="1"/>
          </p:cNvSpPr>
          <p:nvPr>
            <p:ph type="body" idx="1"/>
          </p:nvPr>
        </p:nvSpPr>
        <p:spPr>
          <a:xfrm>
            <a:off x="1168400" y="1544625"/>
            <a:ext cx="7715100" cy="5112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Challenges</a:t>
            </a:r>
            <a:endParaRPr sz="220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de-DE"/>
              <a:t>RDM trainings are provided regularly at most universities. </a:t>
            </a:r>
            <a:endParaRPr/>
          </a:p>
          <a:p>
            <a:pPr marL="457200" lvl="0" indent="-32575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530"/>
              <a:buChar char="●"/>
            </a:pPr>
            <a:r>
              <a:rPr lang="de-DE"/>
              <a:t>When providing training tailored to technical/engineering disciplines there is a</a:t>
            </a:r>
            <a:r>
              <a:rPr lang="de-DE">
                <a:solidFill>
                  <a:srgbClr val="000000"/>
                </a:solidFill>
              </a:rPr>
              <a:t> lack of </a:t>
            </a:r>
            <a:r>
              <a:rPr lang="de-DE">
                <a:solidFill>
                  <a:srgbClr val="0070C0"/>
                </a:solidFill>
              </a:rPr>
              <a:t>trainers and teaching materials </a:t>
            </a:r>
            <a:r>
              <a:rPr lang="de-DE">
                <a:solidFill>
                  <a:srgbClr val="000000"/>
                </a:solidFill>
              </a:rPr>
              <a:t>with the needed discipline-specific focus</a:t>
            </a:r>
            <a:endParaRPr sz="1100">
              <a:solidFill>
                <a:srgbClr val="000000"/>
              </a:solidFill>
            </a:endParaRPr>
          </a:p>
          <a:p>
            <a:pPr marL="457200" lvl="0" indent="-325755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530"/>
              <a:buChar char="●"/>
            </a:pPr>
            <a:r>
              <a:rPr lang="de-DE"/>
              <a:t>Lack of </a:t>
            </a:r>
            <a:r>
              <a:rPr lang="de-DE">
                <a:solidFill>
                  <a:srgbClr val="0070C0"/>
                </a:solidFill>
              </a:rPr>
              <a:t>interest from researchers </a:t>
            </a:r>
            <a:endParaRPr>
              <a:solidFill>
                <a:srgbClr val="0070C0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trike="sngStrike"/>
          </a:p>
        </p:txBody>
      </p:sp>
      <p:pic>
        <p:nvPicPr>
          <p:cNvPr id="153" name="Google Shape;15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4175" y="222125"/>
            <a:ext cx="1519824" cy="1021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Next steps &amp; Collaborations</a:t>
            </a:r>
            <a:endParaRPr/>
          </a:p>
        </p:txBody>
      </p:sp>
      <p:pic>
        <p:nvPicPr>
          <p:cNvPr id="160" name="Google Shape;16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2950" y="1650000"/>
            <a:ext cx="6404051" cy="433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>
            <a:spLocks noGrp="1"/>
          </p:cNvSpPr>
          <p:nvPr>
            <p:ph type="title"/>
          </p:nvPr>
        </p:nvSpPr>
        <p:spPr>
          <a:xfrm>
            <a:off x="1143000" y="266700"/>
            <a:ext cx="7632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de-DE"/>
              <a:t>What can be the next steps for institutions?</a:t>
            </a:r>
            <a:endParaRPr strike="sngStrike"/>
          </a:p>
        </p:txBody>
      </p:sp>
      <p:sp>
        <p:nvSpPr>
          <p:cNvPr id="167" name="Google Shape;167;p26"/>
          <p:cNvSpPr txBox="1">
            <a:spLocks noGrp="1"/>
          </p:cNvSpPr>
          <p:nvPr>
            <p:ph type="body" idx="1"/>
          </p:nvPr>
        </p:nvSpPr>
        <p:spPr>
          <a:xfrm>
            <a:off x="1295400" y="1686675"/>
            <a:ext cx="7340700" cy="50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74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de-DE" sz="2300"/>
              <a:t>Develop sub-policies and/or </a:t>
            </a:r>
            <a:r>
              <a:rPr lang="de-DE" sz="2300">
                <a:solidFill>
                  <a:srgbClr val="0070C0"/>
                </a:solidFill>
              </a:rPr>
              <a:t>specific guidelines</a:t>
            </a:r>
            <a:r>
              <a:rPr lang="de-DE" sz="2300"/>
              <a:t> for </a:t>
            </a:r>
            <a:r>
              <a:rPr lang="de-DE" sz="2300">
                <a:solidFill>
                  <a:srgbClr val="0070C0"/>
                </a:solidFill>
              </a:rPr>
              <a:t>discipline-specific workflows &amp; software</a:t>
            </a:r>
            <a:endParaRPr sz="2300" strike="sngStrike"/>
          </a:p>
          <a:p>
            <a:pPr marL="457200" lvl="0" indent="-374650" algn="l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2300"/>
              <a:buChar char="●"/>
            </a:pPr>
            <a:r>
              <a:rPr lang="de-DE" sz="2300"/>
              <a:t>Research Data Management support and IT working together on </a:t>
            </a:r>
            <a:r>
              <a:rPr lang="de-DE" sz="2300">
                <a:solidFill>
                  <a:srgbClr val="0070C0"/>
                </a:solidFill>
              </a:rPr>
              <a:t>data storage guidelines</a:t>
            </a:r>
            <a:r>
              <a:rPr lang="de-DE" sz="2300"/>
              <a:t> that help researchers to determine which data must be stored, for how long and where</a:t>
            </a:r>
            <a:endParaRPr sz="2300"/>
          </a:p>
          <a:p>
            <a:pPr marL="457200" lvl="0" indent="-374650" algn="l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2300"/>
              <a:buChar char="●"/>
            </a:pPr>
            <a:r>
              <a:rPr lang="de-DE" sz="2300"/>
              <a:t>Work on establishing </a:t>
            </a:r>
            <a:r>
              <a:rPr lang="de-DE" sz="2300">
                <a:solidFill>
                  <a:srgbClr val="0070C0"/>
                </a:solidFill>
              </a:rPr>
              <a:t>disciplines-specific support or communities</a:t>
            </a:r>
            <a:r>
              <a:rPr lang="de-DE" sz="2300"/>
              <a:t> within the institution, e.g. by embedding </a:t>
            </a:r>
            <a:r>
              <a:rPr lang="de-DE" sz="2300">
                <a:solidFill>
                  <a:srgbClr val="0070C0"/>
                </a:solidFill>
              </a:rPr>
              <a:t>data stewards</a:t>
            </a:r>
            <a:r>
              <a:rPr lang="de-DE" sz="2300"/>
              <a:t> within faculties or research groups</a:t>
            </a:r>
            <a:endParaRPr sz="2700"/>
          </a:p>
          <a:p>
            <a:pPr marL="457200" lvl="0" indent="0" algn="l" rtl="0">
              <a:lnSpc>
                <a:spcPct val="115000"/>
              </a:lnSpc>
              <a:spcBef>
                <a:spcPts val="2000"/>
              </a:spcBef>
              <a:spcAft>
                <a:spcPts val="1000"/>
              </a:spcAft>
              <a:buNone/>
            </a:pPr>
            <a:endParaRPr sz="23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7211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de-DE"/>
              <a:t>What we should be working on collaboratively? </a:t>
            </a:r>
            <a:endParaRPr strike="sngStrike"/>
          </a:p>
        </p:txBody>
      </p:sp>
      <p:sp>
        <p:nvSpPr>
          <p:cNvPr id="174" name="Google Shape;174;p27"/>
          <p:cNvSpPr txBox="1">
            <a:spLocks noGrp="1"/>
          </p:cNvSpPr>
          <p:nvPr>
            <p:ph type="body" idx="1"/>
          </p:nvPr>
        </p:nvSpPr>
        <p:spPr>
          <a:xfrm>
            <a:off x="1295400" y="1698825"/>
            <a:ext cx="7721100" cy="498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RDM and FAIR data when </a:t>
            </a:r>
            <a:r>
              <a:rPr lang="de-DE" sz="2100">
                <a:solidFill>
                  <a:srgbClr val="0070C0"/>
                </a:solidFill>
              </a:rPr>
              <a:t>collaborating with industry</a:t>
            </a:r>
            <a:r>
              <a:rPr lang="de-DE" sz="2100"/>
              <a:t> - CESAER TFI + TFOS in 2020 </a:t>
            </a:r>
            <a:endParaRPr sz="2100" strike="sngStrike"/>
          </a:p>
          <a:p>
            <a:pPr marL="457200" lvl="0" indent="-361950" algn="l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2100"/>
              <a:buChar char="●"/>
            </a:pPr>
            <a:r>
              <a:rPr lang="de-DE" sz="2100">
                <a:solidFill>
                  <a:srgbClr val="0070C0"/>
                </a:solidFill>
              </a:rPr>
              <a:t>Incentives</a:t>
            </a:r>
            <a:r>
              <a:rPr lang="de-DE" sz="2100"/>
              <a:t> to motivate &amp; acknowledge researchers complying with RDM best practices - CESAER TFHR + TFOS in 2020 </a:t>
            </a:r>
            <a:endParaRPr sz="2100" strike="sngStrike"/>
          </a:p>
          <a:p>
            <a:pPr marL="457200" lvl="0" indent="-361950" algn="l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Develop subject-specific </a:t>
            </a:r>
            <a:r>
              <a:rPr lang="de-DE" sz="2100">
                <a:solidFill>
                  <a:srgbClr val="0070C0"/>
                </a:solidFill>
              </a:rPr>
              <a:t>trainings materials &amp; course plans</a:t>
            </a:r>
            <a:r>
              <a:rPr lang="de-DE" sz="2100"/>
              <a:t> considering workflows at S&amp;T universities</a:t>
            </a:r>
            <a:endParaRPr sz="2100"/>
          </a:p>
          <a:p>
            <a:pPr marL="457200" lvl="0" indent="-361950" algn="l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Work closely together with research communities and/or relevant global communities on discipline-specific </a:t>
            </a:r>
            <a:r>
              <a:rPr lang="de-DE" sz="2100">
                <a:solidFill>
                  <a:srgbClr val="0070C0"/>
                </a:solidFill>
              </a:rPr>
              <a:t>metadata standards &amp; tools </a:t>
            </a:r>
            <a:r>
              <a:rPr lang="de-DE" sz="2100">
                <a:solidFill>
                  <a:srgbClr val="000000"/>
                </a:solidFill>
              </a:rPr>
              <a:t>for implementing them,</a:t>
            </a:r>
            <a:br>
              <a:rPr lang="de-DE" sz="2100">
                <a:solidFill>
                  <a:srgbClr val="000000"/>
                </a:solidFill>
              </a:rPr>
            </a:br>
            <a:r>
              <a:rPr lang="de-DE" sz="2100">
                <a:solidFill>
                  <a:srgbClr val="000000"/>
                </a:solidFill>
              </a:rPr>
              <a:t> e.g. RDAinEng and RDA metadata group(s)</a:t>
            </a:r>
            <a:endParaRPr sz="2100">
              <a:solidFill>
                <a:srgbClr val="000000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2000"/>
              </a:spcBef>
              <a:spcAft>
                <a:spcPts val="1000"/>
              </a:spcAft>
              <a:buNone/>
            </a:pPr>
            <a:endParaRPr sz="2100" strike="sngStrike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5054" y="0"/>
            <a:ext cx="2028946" cy="140969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1453250" y="1929300"/>
            <a:ext cx="398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500" b="1" i="1">
                <a:solidFill>
                  <a:srgbClr val="0070C0"/>
                </a:solidFill>
              </a:rPr>
              <a:t>Thank you!</a:t>
            </a:r>
            <a:endParaRPr sz="4500" b="1" i="1">
              <a:solidFill>
                <a:srgbClr val="0070C0"/>
              </a:solidFill>
            </a:endParaRPr>
          </a:p>
        </p:txBody>
      </p:sp>
      <p:sp>
        <p:nvSpPr>
          <p:cNvPr id="182" name="Google Shape;182;p28"/>
          <p:cNvSpPr txBox="1"/>
          <p:nvPr/>
        </p:nvSpPr>
        <p:spPr>
          <a:xfrm>
            <a:off x="1339775" y="6436475"/>
            <a:ext cx="55611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/>
              <a:t>Pictures by pixabay.com, Pixabay Licence, no attribution</a:t>
            </a:r>
            <a:endParaRPr sz="900"/>
          </a:p>
        </p:txBody>
      </p:sp>
      <p:sp>
        <p:nvSpPr>
          <p:cNvPr id="183" name="Google Shape;183;p28"/>
          <p:cNvSpPr txBox="1">
            <a:spLocks noGrp="1"/>
          </p:cNvSpPr>
          <p:nvPr>
            <p:ph type="title"/>
          </p:nvPr>
        </p:nvSpPr>
        <p:spPr>
          <a:xfrm>
            <a:off x="1143000" y="266700"/>
            <a:ext cx="7632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de-DE"/>
              <a:t>Contact</a:t>
            </a:r>
            <a:endParaRPr strike="sngStrike"/>
          </a:p>
        </p:txBody>
      </p:sp>
      <p:sp>
        <p:nvSpPr>
          <p:cNvPr id="184" name="Google Shape;184;p28"/>
          <p:cNvSpPr txBox="1"/>
          <p:nvPr/>
        </p:nvSpPr>
        <p:spPr>
          <a:xfrm>
            <a:off x="1453250" y="3518175"/>
            <a:ext cx="6096000" cy="27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200"/>
              <a:t>Paula Martinez Lavanchy, TU Delft</a:t>
            </a:r>
            <a:endParaRPr sz="2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200" u="sng"/>
              <a:t>p.m.martinezlavanchy@tudelft.nl </a:t>
            </a:r>
            <a:endParaRPr sz="2200" u="sng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200"/>
              <a:t>Angelina Kraft, TIB, Hannover</a:t>
            </a:r>
            <a:endParaRPr sz="2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2200" u="sng"/>
              <a:t>angelina.kraft@tib.eu</a:t>
            </a:r>
            <a:endParaRPr sz="2200" u="sng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6482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About CESAER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u="sng"/>
              <a:t>C</a:t>
            </a:r>
            <a:r>
              <a:rPr lang="de-DE" sz="1800"/>
              <a:t>onference of </a:t>
            </a:r>
            <a:r>
              <a:rPr lang="de-DE" sz="1800" u="sng"/>
              <a:t>E</a:t>
            </a:r>
            <a:r>
              <a:rPr lang="de-DE" sz="1800"/>
              <a:t>uropean </a:t>
            </a:r>
            <a:r>
              <a:rPr lang="de-DE" sz="1800" u="sng"/>
              <a:t>S</a:t>
            </a:r>
            <a:r>
              <a:rPr lang="de-DE" sz="1800"/>
              <a:t>chools for </a:t>
            </a:r>
            <a:r>
              <a:rPr lang="de-DE" sz="1800" u="sng"/>
              <a:t>A</a:t>
            </a:r>
            <a:r>
              <a:rPr lang="de-DE" sz="1800"/>
              <a:t>dvanced </a:t>
            </a:r>
            <a:r>
              <a:rPr lang="de-DE" sz="1800" u="sng"/>
              <a:t>E</a:t>
            </a:r>
            <a:r>
              <a:rPr lang="de-DE" sz="1800"/>
              <a:t>ngineering Education and </a:t>
            </a:r>
            <a:r>
              <a:rPr lang="de-DE" sz="1800" u="sng"/>
              <a:t>R</a:t>
            </a:r>
            <a:r>
              <a:rPr lang="de-DE" sz="1800"/>
              <a:t>esearch</a:t>
            </a:r>
            <a:endParaRPr sz="1800"/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1"/>
          </p:nvPr>
        </p:nvSpPr>
        <p:spPr>
          <a:xfrm>
            <a:off x="1168400" y="1725050"/>
            <a:ext cx="7524300" cy="4912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de-DE" b="1"/>
              <a:t>CESAER</a:t>
            </a:r>
            <a:r>
              <a:rPr lang="de-DE"/>
              <a:t> is the strong and united voice of universities of science and technology in Europe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de-DE"/>
              <a:t>→ over 50 leading S&amp;T Universities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/>
              <a:t>→ members educate over 1 million students &amp; employ over 88,000 academic staff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trike="sngStrike"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7126" y="3972525"/>
            <a:ext cx="3655002" cy="274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6482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Task Force Open Science</a:t>
            </a:r>
            <a:endParaRPr sz="1800"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1168400" y="1725050"/>
            <a:ext cx="7260000" cy="645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de-DE"/>
              <a:t>→ 23 institutions represented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de-DE"/>
              <a:t>Two subgroups working on: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b="1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b="1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5"/>
          <p:cNvSpPr/>
          <p:nvPr/>
        </p:nvSpPr>
        <p:spPr>
          <a:xfrm>
            <a:off x="1569375" y="3345625"/>
            <a:ext cx="2434500" cy="1446600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5"/>
          <p:cNvSpPr txBox="1"/>
          <p:nvPr/>
        </p:nvSpPr>
        <p:spPr>
          <a:xfrm>
            <a:off x="1569375" y="3383253"/>
            <a:ext cx="2434500" cy="13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/>
              <a:t>Research Data Management</a:t>
            </a:r>
            <a:endParaRPr sz="2700"/>
          </a:p>
        </p:txBody>
      </p:sp>
      <p:sp>
        <p:nvSpPr>
          <p:cNvPr id="79" name="Google Shape;79;p15"/>
          <p:cNvSpPr/>
          <p:nvPr/>
        </p:nvSpPr>
        <p:spPr>
          <a:xfrm>
            <a:off x="2557650" y="5020325"/>
            <a:ext cx="626100" cy="5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1156225" y="5528975"/>
            <a:ext cx="7536300" cy="5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dirty="0"/>
              <a:t>White Paper: </a:t>
            </a:r>
            <a:r>
              <a:rPr lang="de-DE" sz="2200" u="sng" dirty="0">
                <a:solidFill>
                  <a:schemeClr val="accent6"/>
                </a:solidFill>
                <a:hlinkClick r:id="rId3"/>
              </a:rPr>
              <a:t>http://doi.org/10.5281/zenodo.3665372</a:t>
            </a:r>
            <a:endParaRPr sz="2500" dirty="0">
              <a:solidFill>
                <a:schemeClr val="accent6"/>
              </a:solidFill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5326200" y="3317850"/>
            <a:ext cx="2434500" cy="1446600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5"/>
          <p:cNvSpPr txBox="1"/>
          <p:nvPr/>
        </p:nvSpPr>
        <p:spPr>
          <a:xfrm>
            <a:off x="5569650" y="3545825"/>
            <a:ext cx="1926600" cy="10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000"/>
              <a:t>Open Access</a:t>
            </a:r>
            <a:endParaRPr sz="3000"/>
          </a:p>
        </p:txBody>
      </p:sp>
      <p:sp>
        <p:nvSpPr>
          <p:cNvPr id="83" name="Google Shape;83;p15"/>
          <p:cNvSpPr/>
          <p:nvPr/>
        </p:nvSpPr>
        <p:spPr>
          <a:xfrm>
            <a:off x="4351988" y="3741313"/>
            <a:ext cx="626100" cy="645600"/>
          </a:xfrm>
          <a:prstGeom prst="mathPlus">
            <a:avLst>
              <a:gd name="adj1" fmla="val 23520"/>
            </a:avLst>
          </a:prstGeom>
          <a:solidFill>
            <a:srgbClr val="0070C0"/>
          </a:solidFill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Survey</a:t>
            </a:r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body" idx="1"/>
          </p:nvPr>
        </p:nvSpPr>
        <p:spPr>
          <a:xfrm>
            <a:off x="1149875" y="1624500"/>
            <a:ext cx="7733700" cy="51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Aim</a:t>
            </a:r>
            <a:endParaRPr sz="2200">
              <a:solidFill>
                <a:srgbClr val="0070C0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e-DE" sz="2200"/>
              <a:t>To compare RDM activities with a </a:t>
            </a:r>
            <a:r>
              <a:rPr lang="de-DE" sz="2200" b="1"/>
              <a:t>special focus on engineering disciplines</a:t>
            </a:r>
            <a:r>
              <a:rPr lang="de-DE" sz="2200"/>
              <a:t> and the challenges faced when providing suitable RDM support services, training &amp; infrastructure</a:t>
            </a:r>
            <a:endParaRPr sz="2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0070C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0070C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Target group</a:t>
            </a:r>
            <a:endParaRPr sz="2700" b="1">
              <a:solidFill>
                <a:srgbClr val="0070C0"/>
              </a:solidFill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200"/>
              <a:buChar char="●"/>
            </a:pPr>
            <a:r>
              <a:rPr lang="de-DE" sz="2200"/>
              <a:t>All CESAER member institutions</a:t>
            </a:r>
            <a:r>
              <a:rPr lang="de-DE" sz="2200">
                <a:solidFill>
                  <a:srgbClr val="0070C0"/>
                </a:solidFill>
              </a:rPr>
              <a:t> </a:t>
            </a:r>
            <a:endParaRPr sz="2200">
              <a:solidFill>
                <a:srgbClr val="0070C0"/>
              </a:solidFill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200"/>
              <a:buChar char="●"/>
            </a:pPr>
            <a:r>
              <a:rPr lang="de-DE" sz="2200">
                <a:solidFill>
                  <a:srgbClr val="000000"/>
                </a:solidFill>
              </a:rPr>
              <a:t>Persons/team responsible for RDM support and services</a:t>
            </a:r>
            <a:endParaRPr sz="2200" b="1">
              <a:solidFill>
                <a:srgbClr val="000000"/>
              </a:solidFill>
            </a:endParaRPr>
          </a:p>
          <a:p>
            <a:pPr marL="457200" lvl="0" indent="-368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200"/>
              <a:buChar char="●"/>
            </a:pPr>
            <a:r>
              <a:rPr lang="de-DE" sz="2200">
                <a:solidFill>
                  <a:srgbClr val="000000"/>
                </a:solidFill>
              </a:rPr>
              <a:t>One answer per institution</a:t>
            </a:r>
            <a:endParaRPr sz="2200">
              <a:solidFill>
                <a:srgbClr val="000000"/>
              </a:solidFill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1122" y="0"/>
            <a:ext cx="3782877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Survey</a:t>
            </a:r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body" idx="1"/>
          </p:nvPr>
        </p:nvSpPr>
        <p:spPr>
          <a:xfrm>
            <a:off x="1117500" y="1409700"/>
            <a:ext cx="7340700" cy="51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700"/>
              <a:buNone/>
            </a:pPr>
            <a:endParaRPr sz="2100" u="sng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Structure</a:t>
            </a:r>
            <a:endParaRPr sz="2700" b="1">
              <a:solidFill>
                <a:srgbClr val="0070C0"/>
              </a:solidFill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Policy &amp; Organization</a:t>
            </a:r>
            <a:endParaRPr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Infrastructure &amp; Tools</a:t>
            </a:r>
            <a:endParaRPr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Support services &amp; Training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 b="1">
              <a:solidFill>
                <a:srgbClr val="0070C0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Responses</a:t>
            </a:r>
            <a:endParaRPr sz="2700" b="1">
              <a:solidFill>
                <a:srgbClr val="0070C0"/>
              </a:solidFill>
            </a:endParaRPr>
          </a:p>
          <a:p>
            <a:pPr marL="457200" lvl="0" indent="-381000" algn="l" rtl="0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21 institutions participated</a:t>
            </a:r>
            <a:endParaRPr/>
          </a:p>
          <a:p>
            <a:pPr marL="457200" lvl="0" indent="-381000" algn="l" rtl="0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13 countries represented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100"/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6375" y="0"/>
            <a:ext cx="1517624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9573" y="2228850"/>
            <a:ext cx="3254425" cy="270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>
            <a:spLocks noGrp="1"/>
          </p:cNvSpPr>
          <p:nvPr>
            <p:ph type="body" idx="1"/>
          </p:nvPr>
        </p:nvSpPr>
        <p:spPr>
          <a:xfrm>
            <a:off x="1231950" y="1765175"/>
            <a:ext cx="7289700" cy="5218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de-DE">
                <a:solidFill>
                  <a:srgbClr val="0070C0"/>
                </a:solidFill>
              </a:rPr>
              <a:t>RDM policies in place  </a:t>
            </a:r>
            <a:r>
              <a:rPr lang="de-DE">
                <a:solidFill>
                  <a:srgbClr val="000000"/>
                </a:solidFill>
              </a:rPr>
              <a:t>in</a:t>
            </a:r>
            <a:r>
              <a:rPr lang="de-DE">
                <a:solidFill>
                  <a:srgbClr val="0070C0"/>
                </a:solidFill>
              </a:rPr>
              <a:t>  </a:t>
            </a:r>
            <a:r>
              <a:rPr lang="de-DE"/>
              <a:t>66.7% of institutions and is work in progress for several</a:t>
            </a:r>
            <a:endParaRPr/>
          </a:p>
          <a:p>
            <a:pPr marL="457200" lvl="0" indent="-38100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SzPts val="2400"/>
              <a:buChar char="●"/>
            </a:pPr>
            <a:r>
              <a:rPr lang="de-DE">
                <a:solidFill>
                  <a:srgbClr val="0070C0"/>
                </a:solidFill>
              </a:rPr>
              <a:t>Significant variations</a:t>
            </a:r>
            <a:r>
              <a:rPr lang="de-DE"/>
              <a:t> in structure but most address the essential issues for RDM: </a:t>
            </a:r>
            <a:r>
              <a:rPr lang="de-DE">
                <a:solidFill>
                  <a:srgbClr val="0070C0"/>
                </a:solidFill>
              </a:rPr>
              <a:t>FAIR Data, Reproducibility, Data Preservation, Data Sharing, DMPs, Openness</a:t>
            </a:r>
            <a:endParaRPr>
              <a:solidFill>
                <a:srgbClr val="0070C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400"/>
              </a:spcBef>
              <a:spcAft>
                <a:spcPts val="1400"/>
              </a:spcAft>
              <a:buSzPts val="2400"/>
              <a:buChar char="●"/>
            </a:pPr>
            <a:r>
              <a:rPr lang="de-DE"/>
              <a:t>Policies also </a:t>
            </a:r>
            <a:r>
              <a:rPr lang="de-DE">
                <a:solidFill>
                  <a:srgbClr val="0070C0"/>
                </a:solidFill>
              </a:rPr>
              <a:t>clarifies the responsibilities</a:t>
            </a:r>
            <a:r>
              <a:rPr lang="de-DE"/>
              <a:t> regarding researchers, institutions, faculty, others</a:t>
            </a:r>
            <a:endParaRPr sz="1900"/>
          </a:p>
        </p:txBody>
      </p:sp>
      <p:sp>
        <p:nvSpPr>
          <p:cNvPr id="105" name="Google Shape;105;p18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Policy &amp; Organization [1]</a:t>
            </a:r>
            <a:endParaRPr/>
          </a:p>
        </p:txBody>
      </p:sp>
      <p:pic>
        <p:nvPicPr>
          <p:cNvPr id="106" name="Google Shape;10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13625" y="0"/>
            <a:ext cx="2130374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>
            <a:spLocks noGrp="1"/>
          </p:cNvSpPr>
          <p:nvPr>
            <p:ph type="body" idx="1"/>
          </p:nvPr>
        </p:nvSpPr>
        <p:spPr>
          <a:xfrm>
            <a:off x="1168400" y="1544625"/>
            <a:ext cx="7564500" cy="4964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Challenges</a:t>
            </a:r>
            <a:endParaRPr sz="2000"/>
          </a:p>
          <a:p>
            <a:pPr marL="457200" lvl="0" indent="-3810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de-DE">
                <a:solidFill>
                  <a:srgbClr val="0070C0"/>
                </a:solidFill>
              </a:rPr>
              <a:t>Policies </a:t>
            </a:r>
            <a:r>
              <a:rPr lang="de-DE">
                <a:solidFill>
                  <a:srgbClr val="000000"/>
                </a:solidFill>
              </a:rPr>
              <a:t>are often </a:t>
            </a:r>
            <a:r>
              <a:rPr lang="de-DE">
                <a:solidFill>
                  <a:srgbClr val="0070C0"/>
                </a:solidFill>
              </a:rPr>
              <a:t>generic</a:t>
            </a:r>
            <a:r>
              <a:rPr lang="de-DE"/>
              <a:t> and the lack of </a:t>
            </a:r>
            <a:r>
              <a:rPr lang="de-DE">
                <a:solidFill>
                  <a:srgbClr val="0070C0"/>
                </a:solidFill>
              </a:rPr>
              <a:t>Discipline/Faculty - specific guidelines </a:t>
            </a:r>
            <a:r>
              <a:rPr lang="de-DE">
                <a:solidFill>
                  <a:srgbClr val="000000"/>
                </a:solidFill>
              </a:rPr>
              <a:t>hinder compliance</a:t>
            </a:r>
            <a:endParaRPr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Relevant topics for S&amp;T universities such as </a:t>
            </a:r>
            <a:r>
              <a:rPr lang="de-DE">
                <a:solidFill>
                  <a:srgbClr val="0070C0"/>
                </a:solidFill>
              </a:rPr>
              <a:t>IPR &amp; data ownership </a:t>
            </a:r>
            <a:r>
              <a:rPr lang="de-DE">
                <a:solidFill>
                  <a:srgbClr val="000000"/>
                </a:solidFill>
              </a:rPr>
              <a:t>and dealing with </a:t>
            </a:r>
            <a:r>
              <a:rPr lang="de-DE">
                <a:solidFill>
                  <a:srgbClr val="0070C0"/>
                </a:solidFill>
              </a:rPr>
              <a:t>Research Software </a:t>
            </a:r>
            <a:r>
              <a:rPr lang="de-DE">
                <a:solidFill>
                  <a:srgbClr val="000000"/>
                </a:solidFill>
              </a:rPr>
              <a:t>are rarely mentioned</a:t>
            </a:r>
            <a:endParaRPr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2400"/>
              <a:buChar char="●"/>
            </a:pPr>
            <a:r>
              <a:rPr lang="de-DE"/>
              <a:t>Far </a:t>
            </a:r>
            <a:r>
              <a:rPr lang="de-DE">
                <a:solidFill>
                  <a:srgbClr val="0070C0"/>
                </a:solidFill>
              </a:rPr>
              <a:t>too few institutional incentives</a:t>
            </a:r>
            <a:r>
              <a:rPr lang="de-DE"/>
              <a:t> for researchers to make them comply with research data policies</a:t>
            </a:r>
            <a:endParaRPr/>
          </a:p>
        </p:txBody>
      </p:sp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Policy &amp; Organization [2]</a:t>
            </a:r>
            <a:endParaRPr/>
          </a:p>
        </p:txBody>
      </p:sp>
      <p:pic>
        <p:nvPicPr>
          <p:cNvPr id="114" name="Google Shape;11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13625" y="0"/>
            <a:ext cx="2130374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Infrastructure &amp; Tools [1]</a:t>
            </a:r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body" idx="1"/>
          </p:nvPr>
        </p:nvSpPr>
        <p:spPr>
          <a:xfrm>
            <a:off x="1244600" y="1715375"/>
            <a:ext cx="7340700" cy="49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000000"/>
                </a:solidFill>
              </a:rPr>
              <a:t>An important number of universities offer </a:t>
            </a:r>
            <a:r>
              <a:rPr lang="de-DE">
                <a:solidFill>
                  <a:srgbClr val="0070C0"/>
                </a:solidFill>
              </a:rPr>
              <a:t>Data storage </a:t>
            </a:r>
            <a:r>
              <a:rPr lang="de-DE"/>
              <a:t>(66.7%)</a:t>
            </a:r>
            <a:r>
              <a:rPr lang="de-DE">
                <a:solidFill>
                  <a:srgbClr val="0070C0"/>
                </a:solidFill>
              </a:rPr>
              <a:t> </a:t>
            </a:r>
            <a:r>
              <a:rPr lang="de-DE">
                <a:solidFill>
                  <a:srgbClr val="000000"/>
                </a:solidFill>
              </a:rPr>
              <a:t>and </a:t>
            </a:r>
            <a:r>
              <a:rPr lang="de-DE"/>
              <a:t>Data repositories/archives (52.4%)</a:t>
            </a:r>
            <a:endParaRPr/>
          </a:p>
          <a:p>
            <a:pPr marL="3429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More than half offer RDM tools. For example: </a:t>
            </a:r>
            <a:endParaRPr/>
          </a:p>
          <a:p>
            <a:pPr marL="914400" lvl="0" indent="-325755" algn="l" rtl="0">
              <a:spcBef>
                <a:spcPts val="360"/>
              </a:spcBef>
              <a:spcAft>
                <a:spcPts val="0"/>
              </a:spcAft>
              <a:buClr>
                <a:srgbClr val="0070C0"/>
              </a:buClr>
              <a:buSzPts val="1530"/>
              <a:buChar char="●"/>
            </a:pPr>
            <a:r>
              <a:rPr lang="de-DE">
                <a:solidFill>
                  <a:srgbClr val="0070C0"/>
                </a:solidFill>
              </a:rPr>
              <a:t>DMP Tools (66.7%)</a:t>
            </a:r>
            <a:endParaRPr/>
          </a:p>
          <a:p>
            <a:pPr marL="914400" lvl="0" indent="-325755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530"/>
              <a:buChar char="●"/>
            </a:pPr>
            <a:r>
              <a:rPr lang="de-DE">
                <a:solidFill>
                  <a:srgbClr val="0070C0"/>
                </a:solidFill>
              </a:rPr>
              <a:t>HPC (61.9%)</a:t>
            </a:r>
            <a:endParaRPr/>
          </a:p>
          <a:p>
            <a:pPr marL="914400" lvl="0" indent="-325755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530"/>
              <a:buChar char="●"/>
            </a:pPr>
            <a:r>
              <a:rPr lang="de-DE">
                <a:solidFill>
                  <a:srgbClr val="0070C0"/>
                </a:solidFill>
              </a:rPr>
              <a:t>Version Control Tools (57.1%)</a:t>
            </a:r>
            <a:endParaRPr>
              <a:solidFill>
                <a:srgbClr val="0070C0"/>
              </a:solidFill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000000"/>
                </a:solidFill>
              </a:rPr>
              <a:t>Less than half also offer:</a:t>
            </a:r>
            <a:endParaRPr>
              <a:solidFill>
                <a:srgbClr val="000000"/>
              </a:solidFill>
            </a:endParaRPr>
          </a:p>
          <a:p>
            <a:pPr marL="914400" lvl="0" indent="-325755" algn="l" rtl="0">
              <a:spcBef>
                <a:spcPts val="360"/>
              </a:spcBef>
              <a:spcAft>
                <a:spcPts val="0"/>
              </a:spcAft>
              <a:buSzPts val="1530"/>
              <a:buChar char="●"/>
            </a:pPr>
            <a:r>
              <a:rPr lang="de-DE"/>
              <a:t>Jupyter Notebooks (33.3%)</a:t>
            </a:r>
            <a:endParaRPr/>
          </a:p>
          <a:p>
            <a:pPr marL="914400" lvl="0" indent="-325755" algn="l" rtl="0">
              <a:spcBef>
                <a:spcPts val="0"/>
              </a:spcBef>
              <a:spcAft>
                <a:spcPts val="0"/>
              </a:spcAft>
              <a:buSzPts val="1530"/>
              <a:buChar char="●"/>
            </a:pPr>
            <a:r>
              <a:rPr lang="de-DE"/>
              <a:t>ELNs (28.6%)</a:t>
            </a:r>
            <a:endParaRPr/>
          </a:p>
          <a:p>
            <a:pPr marL="107950" lvl="0" indent="0" algn="l" rtl="0">
              <a:spcBef>
                <a:spcPts val="400"/>
              </a:spcBef>
              <a:spcAft>
                <a:spcPts val="0"/>
              </a:spcAft>
              <a:buSzPts val="1700"/>
              <a:buNone/>
            </a:pPr>
            <a:endParaRPr sz="2000"/>
          </a:p>
        </p:txBody>
      </p:sp>
      <p:sp>
        <p:nvSpPr>
          <p:cNvPr id="121" name="Google Shape;121;p20" descr="data:image/png;base64,iVBORw0KGgoAAAANSUhEUgAABAAAAAMACAYAAAC6uhUNAAAgAElEQVR4XuzdCXRW1dXw8Q0JmedAEkhCmGQQEFEhIpOK89tqW22rtm/VtlStQ6WiaCmKWlQUpzprnfr2U2u1g23VVkARAQFlFJFJCElIAiSQeU6+tQ+ex5tLhicTJNz/XatLkue5957zOzdd6+y7zz496uvr64UDAQQQQAABBBBAAAEEEEAAAQSOaYEeBACO6fGlcwgggAACCCCAAAIIIIAAAggYAQIAPAg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IAAAggggAACCCCAAAEAngEEEEAAAQQQQAABBBBAAAEEPCBAAMADg0wXEUAAAQQQQAABBBBAAAEEECAAwDOAAAIIIIAAAggggAACCCCAgAcECAB4YJDpIgIIIIAAAggggAACCCCAAAIEAHgGEEAAAQQQQAABBBBAAAEEEPCAAAEADwwyXUQAAQQQQAABBBBAAAEEEECAAADPAAIIIIAAAggggAACCCCAAAIeECAA4IFBposIIIAAAggggAACCCCAAAIIEADgGUAAAQQQQAABBBBAAAEEEEDAAwIEADwwyHQRAQQQQAABBBBAAAEEEEAAAQIAPAM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IAAAggggAACCCCAAAEAngEEEEAAAQQQQAABBBBAAAEEPCBAAMADg0wXEUAAAQQQQAABBBBAAAEEECAAwDOAAAIIIIAAAggggAACCCCAgAcECAB4YJDpIgIIIIAAAggggAACCCCAAAIEAHgGEEAAAQQQQAABBBBAAAEEEPCAAAEADwwyXUQAAQQQQAABBBBAAAEEEECAAADPAAIIIIAAAggggAACCCCAAAIeECAA4IFBposIIIAAAggggAACCCCAAAIIEADgGUAAAQQQQAABBBBAAAEEEEDAAwIEADwwyHQRAQQQQAABBBBAAAEEEEAAAQIAPAM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IAAAggggAACCCCAAAEAngEEEEAAAQQQQAABBBBAAAEEPCBAAMADg0wXEUAAAQQQQAABBBBAAAEEECAAwDOAAAIIIIAAAggggAACCCCAgAcECAB4YJDpIgIIIIAAAggggAACCCCAAAIEAHgGEEAAAQQQQAABBBBAAAEEEPCAAAEADwwyXUQAAQQQQAABBBBAAAEEEECAAADPAAIIIIAAAggggAACCCCAAAIeECAA4IFBposIIIAAAggggAACCCCAAAIIEADgGUAAAQQQQAABBBBAAAEEEEDAAwIEADwwyHQRAQQQQAABBBBAAAEEEEAAAQIAPAM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NA9BMr3V8rb31oqk+aPkeSpfVrV6E0v7pTMRXly1vPjJDAsoFXn8mUEEEAAAQQQ8IYAAQBvjDO9RAABBBDoBgIEALrBINFEBBBAAAEEurEAAYBuPHg0HQEEEEDg2BIgAHBsjSe9QQABBBBAoKsJEADoaiNCexBAAAEEOl1A0+UX/myVuc+wy9NM2rweC6evNv+1afT6vc+f2yEX/OU0WXbbBokfGSVfvb1Hclfm+86z6fb6+afzN5vzI9PC5TvvTpG4EVGSvWSffDxrvUQPjpAtr2Ycuv4L42XkTweaf+vnb56+2NeWwh0lviUANiCg99Pjkg/P9C0NqCmrNe3Va+r9Bl7QVyoLq1kC0OlPDzdAAAEEEECg+woQAOi+Y0fLEUAAAQTaIGAn5Bf+a7KE9g42E3s9Jt5/gthJdeq0ROk7IV7ev3KlnP1yukSlhZvJ9p5l+83E3v4cmRpmztNrbnxuh2/y7bymneDbSb/+/J8rVprrhPYJbrDm3wYmdKKfOC7O3FPbosGCgs1FvvZoYMG55r+6rMZcR4MM1ABow0PBKQgggAACCHhEgACARwaabiKAAAIIHBLQyXnM0EjfG3idWC+duU7OeSXdBAT057+f/5EUZ5T63tTbwICd8Ot13IEE6+v+rvt7zol8+d5Kkx1ggxHOJQChCcEN2uVs+7BL+zcIDuhnFAHkCUcAAQQQQACBlgQIALQkxOcIIIAAAseMgDNt3tkpZ8q+nWgXZ5b53qY7MwNs6r4zcFC+r9IXNNBrhScGS8oZib7sAOck3xkAyFmR36Byv73P6F8MNs2zSwOcbT1l1gg5aeaww3YLcGchHDODRkcQQAABBBBAoMMECAB0GCUXQgABBBDoDgLuDAB3m22Kvk7iR109xGQKtJQBsGbBFnMZXQ5gAwj2547MALBtbSwgQQZAd3j6aCMCCCCAAAJHV4AAwNH15+4IIIAAAkdYwD0ht4X+NA1fD11LP2n+GNEUfHcNAC3Qp9/rFRZoUvDtkgANKtiMgaKMUpMNoGn6tj5AUxkAtgbAqF8MNoEGWy+gsRoAdnmA/a6z3bY92n5qABzhB4rbIYAAAggg0I0ECAB0o8GiqQgggAACHSPg3AXApv/byXjK6Qm+N/nuXQCCo3vJzndyTH0Au3uA7gLgrBugv09Kj5PclQVmMp63uqDBOn93MT/nuQMu6Gs6eMqtI0y1f/cuAJr+b7MM9HvOnQf0M+eyhY6R4ioIIIAAAgggcCwJEAA4lkaTviCAAAIIdIpAYyn3nXIjLooAAggggAACCHSiAAGATsTl0ggggAACx4YAAYBjYxzpBQIIIIAAAl4XIADg9SeA/iOAAAIItChAAKBFIr6AAAIIIIAAAt1AgABANxgkmogAAggggAACCCCAAAIIIIBAewUIALRXkPMRQAABBBBAAAEEEEAAAQQQ6AYCBAC6wSDRRAQQQAABBBBAAAEEEEAAAQTaK0AAoL2CnI8AAggg0KkC5QcOyDs33SSnXn+9uc8nTzwhFzz6qITGxrb6vtmrV/t1vvN7a19+2dzntBkzWn2/rnLC8kce8fWhpqJCFs+dK1krV8rA00+Xgh075Iw775S4wYM7pbn3Pp1jrvuba/uK89+dcjMRKa+ok1kPZMqEkyLksm/Fd9ZtuC4CCCCAAALdUoAAQLccNhqNAAIIeEeAAED7x9oZAHAGN8oLCuSDu+5qdQBg684Kue3BLLn/lhQZOjCk2QYSAGj/+HEFBBBAAAEEOkqAAEBHSXIdBBBAAIFOEXAGAJLHjeuUe7gv6m+mwBFpTAffRPu26a235My5cyUwpPnJe1O3bk0AwHkNMgA6eDC5HAIIIIAAAq0UIADQSjC+jgACCCDQ+QI6Sf3PrbeaG6Wkp0txTs5hSwB6hYb6Utn1e8MvvLBBmr6+9f7y7bfNNexn7tT+qtJSqSopMenw0f37+5YWNLUEQK9Zkpdn2lO4e7eEREfLeQ895Euf13T6926+WSoKCw/7rLEgg+2j8zr23v1PO002vv66Oe3cBx4QG/xo7h42WKJtc55nMwDSJk3yueo9J9x0k6x58UVfBoA/7c8/WCPTZ++SXVmVEhMVIM/cPUBS+waZtPuPPysx9x2QEizPzxsg8TGBDdL+3QEA/fnN9wrMOZecF2eWCeihvy8pq5VP1pXIqONCZf6tqZKZUyXX3LFLDhbV+u5rsw80IGE/GzM8zFzjnMlRLAHo/D9V7oAAAggg0M0ECAB0swGjuQgggMCxLuB+4//FX/8qnzz+uJkE62FrAOz84AM5mJFhJv12XfvIiy82E2U9J2vVKvOWWw9d854yfrxEp6b6zte1/RogsJNrO7nXc/I2bmzwPb2G3ke/s2vJEt+k33lOdXm5r1aBtqG5LALt46I5c8w1de2986283lsDA86gxZJ588w9Q+PimryHDYhoP4//3vfM2n6b3m8DIXq/ppYANHdtd70FdwbAa//Kl52ZVWYC716D39QSAD1nxZoSM7kvq6gzQYXvnx9rJu16zqefl/qCCDbocMvPk2TC2AhZsbZEHvxDrvk8LKRngzX/+tl1czPklulJBACO9f+zoH8IIIAAAq0WIADQajJOQAABBBDoTAH3xLmpGgAaAFj3xz82eAOv7bLBADsRdrbV/WZf3+bbVHjnhFnXxttAg7MIoHMtvV7XGWjQibsztd4dlHC2w/ap74knHlZcUNtoJ/waHHD2RwMYTd1DJ/BNref3pwaAs88tFVhsbgmAnaw7J/Pad2cRwBlXJR5WqM8ZEHjkpTzDZTMCdFL/2j/zTbAgNKSnL8hw2bfjTZaBsx4BRQA786+TayOAAAIIdHcBAgDdfQRpPwIIIHCMCTgn1bpG3TmR1q46dwGw2QH6e5tG736T3VwAQD+z1f2db+XbEgDY+s47JlPBfZx6ww3mV/Yzu9RAf6e7G9h0/caWKdiJuE7gY9LSGlzHeR+9hzO7wT2B9ycAkLt+vS9roqXaAO4AgH3rrm3SZQExkYHy/Qu+eZvvDgBcfVkf88bfvtHXz5sLAOhnDz6fe5itvuUfkBzsywbQYIAemkEwMDWIDIBj7P8b6A4CCCCAQPsFCAC035ArIIAAAgh0oIC/GQCNTXL1jf6U226Tj+6/36T8ayp8cwGAzswAaA2JXXs/dfZsc5q/GQDOezgzGNxb+vkTAGhrBoBd/2+33fNnCUB7MwCc/XYHI8gAaM2Tx3cRQAABBLwmQADAayNOfxFAAIEuLmDT40dcdJGZwNuCgO4aAM7UfO2SZgPYmgDuLAJnETxnan9T6/mbqwGg97JZA877uGsAOCf17t0L3JN1d/aB1gDQt/q2/03VAHDeI3H0aF+tAz3PuXQi4+OPzai3pgZAcwEF56TbBgCS+gSZlH33Gvy21gDQ9tolAO4aALbo37xfp8iJI8LMcgJ7f/vZ9B/2IQOgi/+t0zwEEEAAgSMvQADgyJtzRwQQQACBFgSc1egTRo403x57xRXmv3YC794FwFnFX7/n3AVAdxJorLifs6K/v7sANBUA0LR5Z7v1e3YS31h3nTsdOL9rMyAi+/Y1uxPo0dQuAO57uHcBsPf3JwNAswbc7Xfe19kH+5Zdq/4/OffQ0gQtvKeHVvO3h3Pdv/vf+p3mdgHQz20AQP/trPSvPzuL/Dl3JtAdCFISe4nNSOCPDQEEEEAAAQS+ESAAwNOAAAIIIOBJAXdBv66C0NzuAV2ljbQDAQQQQAABBLqnAAGA7jlutBoBBBBAoJ0CBADaCcjpCCCAAAIIINDtBAgAdLsho8EIIIAAAh0hQACgIxS5BgIIIIAAAgh0JwECAN1ptGgrAggggAACCCCAAAIIIIAAAm0UIADQRjhOQwABBBBAAAEEEEAAAQQQQKA7CRAA6E6jRVsRQAABBBBAAAEEEEAAAQQQaKMAAYA2wnEaAggggIA3BGrKamXh9NWSOi1RRv50YLOdLt9fKW9/a6nkrsyXs14Y3+L3vSHYtXr5ee4KeX7lHJmefo+MSprQtRpHaxBAAAEEEOhkAQIAnQzM5RFAAAEEurdAawIAm17cKZmL8uSs58dJYFhAh3TcBhUmzR8jyVP7dMg19SKd0dYOa1wHX+ihJdeZK9489UkhANDBuFwOAQQQQKBbCRAA6FbDRWMRQAABBLqygE6qD24tlon3n9BhzSQA0H5KZwCg/VfjCggggAACCHRfAQIA3XfsaDkCCCCAwBEQcGYA9J0QL+9fuVISTo6TDU9vN3c/ZdYIM+HXyf/Cn60yv0tKj5cpD58oq+Z9IcExQbLl1Qy55MMzJXFcnFlOoD/b7134r8kS2jtYCjYXyd/P/0iKM0rNZ419X3+3690cqSqqlp3v5Ei/ib3l+J8MkBV3fi7O62gbz345XeJGRIlzWYK9rv73zdMXm/sMuzxNTp45XBZfs/qwczTrwLY5MjVMPp2/udH+6jWay3oorSqU+R9cLZkHt5p7auq9vo23h07Q9c28+zP9fWVNuVTUlJlzo0Li5epTfyfPfvJbKarINz/PnvaSJESkmHMbu86raxfI+1tf9V373GE/9i0BKCjLlbc2PiVD+4yVTzMXmu9cNW6OrM5c6GuP/jxl0HfNZ85rpcYMlVlnPCvhQdHSUv+OwGPKLRBAAAEEEPBLgACAX0x8CQEEEEDAqwLuAIBO0odd2t9M+u2k/dxX0k16vjOtviij1Ezo0+8Y6asF4MwQcF5Xr6eBgdG/GGyuo9ddOnOdnPNKumHXugJ2CcCy2zZI1od7fRP+7CX75ONZ6xsNAESlhTeoX6DXtcGBnBX5vuUK2tbGggbOAIC2w07y3ffUNunRVOaDTpxzinaaSb+dLJ913A/NxFo/+3Lvp2YyXVpVLPMWXSXp/c+Vy8fONBP6bfvXyfUTF8jAuONNEKGwIt9M+vVwftd5Hf1Mvzs84RTfdfR37iUAGgB4afU9cvbQy8337ATfTvr1/no/bdtnWYtNsMAGHJxZBc31z6t/N/QbAQQQQKBrChAA6JrjQqsQQAABBNohUF8vsmRVsTz3+l6ZeHKk/Oz7vSUkuGebrthYBoD77bqdnLsDAM5Jtfvm9s38qF8MNgEFDQA4J9n2++4lAO7JdnMBAL1GU21orq3Oe9oMAGcRRG1DzNBIX2DDGbDQbAb3oRPkj776m5nIOwvv2WCAnajrec6J/DMrfmMuZSMyZbQAACAASURBVLMFnJNu57kXjZxuJvw2qKDn6P0Wbvuzmbw7r+OsAWAzAOykXs9xTvLdbekbNdAECvTQ6/zfZ/fJzVOfkoXbXm+0f2164DgJAQQQQACBThQgANCJuFwaAQQQQODoCCxfUyLP/3mfXHxerPxj4UGpr6+X+29Jld6xga1uUEcGAHSyblPvI9PCJTwxWEZdPcRMpO197PIAm1ZfXVZzWAaAdsK+bW8uAFC+t7JBdoCz820NALjbaa+p/fnOu1PMsoPGDmf6fHBgqAkGJESkmrf4F4/+ZYM0e5sR4G8A4KzjLjXX0WUBzsMuEdCJug0ktCUAcMPEBfL4spm+JQz2HrYfGtRorH/sMtDqPzdOQAABBBDoZAECAJ0MzOURQAABBI6sQHVNvTz2Sp6cNzlaRg0Nlaqqenn+jX3ywSdFJggwJO3wN9TNtbCjAgDu3QSa213AmR0w6MJ+bQ4AaL+ORAZAa0fYptbbiXVnZAA429TULgDtyQBors/OpQNaI4ADAQQQQACBriJAAKCrjATtQAABBBBot0BZRZ3c/mCWbN1VIY/9tr8MHRhirllXL/LGvwvkj3/fL7+bkSInjQzz+14dHQDQYnr69t5mA5z1wnhxT/LtPbUmQNzIqGYDAI3VIVh59ybzNt5dA8CZ2n9wR4mvBoDNMtDlCJqNYNvmLEToXALgzjrQbILPn9vhq0PgxnVX4XeumW+pBoBeq6UlAHb9vs0c0Em3cxLeEUsA3DUAtN0rd//H1ARwZhhoe5398/tB44sIIIAAAggcAQECAEcAmVsggAACCBw5gYLCGrnj0WwJCOghv5uRLJHhAebmWhdg0/Zy6RMbKIm9e/ndoI4KAOgNnUsAdPcAezgLCtpdAOzuAvodXXOvFfg1WKDbDOrhLLhnP9ffnzZvtOxZtl8mLzix0V0A9Bo6ybeBg/CkEDNx/+rtPb5dDE64dohUFlabooSN1QDQ+zh3PWgp/d9dJd+f6v16D3fgoKkaAHZdvnMXAOc9dG2/FvvTyv0XjpxuJuzT0++R1mQAaFChqTT/lvrn98PGFxFAAAEEEOhkAQIAnQzM5RFAAAEEjoxAYUmtFBbVSp+4QKmrE3ng+RzJzquSeb9OadWE/8i0lrsggAACCCCAAAJHXoAAwJE3544IIIAAAh0oUFNbL79/JU/eXVIoQUE9pKy8Tm66MlEuOD1G/vDGPlm0vOW1/7X19VJbJxIU0KMDW8alEEAAAQQQQACBriVAAKBrjQetQQABBBBopcDbiw7Ktl0V8qsrEyWgZw9Zs6lU7ngsW674bm+55Pw4+fv7B6S+TuR758ZKjybm93/bcUA+yi6W+RNTCQK00p+vI4AAAggggED3ESAA0H3GipYigAACnhfQt/2VlfUSHtbTWFRU1sltD2bJD/8nTiaMjfD5fPZ5qTz0Yq48PidN4v3Y+m9vWbVcuzhDLhwcI1eM6O15ZwAQQAABBBBA4NgUIABwbI4rvUIAAQSOSYH/LC2UV/66X35/R5r0jg2U2tp6uevxPaaq/3fOjvX1Of9gjdxyf6bM/mU/Gdzfv23/Pt5TIvet3iMPTe4vw+MO7R7AgQACCCCAAAIIHEsCBACOpdGkLwgggMAxLqCV/ItKa2Vffo0UHKyRcSeEy4q1JXLfszly143Jvu39Nm4plxff3Ge2/LPZAm6aehEpqqyVqOAA0ZUB+vNDa3Jl0/5yeeKMNAnvdSjLgAMBBBBAAAEEEDhWBAgAHCsjST8QQAABDwl8sq7EvPmf/oM+ctHZsbJoeaHc90yOjB4aKnExgbJpW7ncMyNFhg9q+CZfi/317NHDTPjX7y+Tm5bsluraehkZHyrfHhQjo+JD5TfLs2RKv0i55oSEY060sKpWrl60S05JCJeZJyd1ev+0tsJT6/fKS+cMlJSIIL/vd90HGea7T56R5vc53emLuh3kx7PWm+0XQ3v7l6HSVP90O8bMRXly1vPjJDDs0JaXHAgggAACCDQlQACAZwMBBBBAoFsKbM+olNsezJRpp0XJ9B/2kcLiWlm+pkQCAnrIpJMjJCri8MnQipwS+cOmffKrExNl4e4iuWxYnBRW1cm7uw7KR1nFklVSLWG9epoAwQOTUmV8Uni3tGmq0V01AKDjMmdFttwzIVkm9I2QYzEAsOy2DWZYJt5/ghAAOKb+rOgMAggg0K0ECAB0q+GisQgggIB3BQoKa2TeU3tk9YYyuf+WFDntpAjJ218tsx/OkuTEILl1et8m0/2tWlFVrdy9co8sySqWif0i5KEpqRLg2BqgqrZevigolxc37ZPiqrpjbinAkQ4A+Pu0ugMA/p7X2u99nl8ur28pkOq6Ovn2oFjzDBypjR8JALR2tPg+AggggEBnCBAA6AxVrokAAggg0KECpWV1cvcT2TLplEg59cQIiYkKkLKKOgkK7CG6M8Dc32dLTY3IPTOSG33z/9zn+ySntFpuH9dX1u8rk7s+yRadDJ/QO0x+d1qyxAYHNmhvaXWdeQt9yXGx8q2BMR3alyN9MZ1cz1yaKeU1db40/CnJkb4lANpP/Y4e+vbdpt07z9PP5qT3k+8OPlRoMaukSq76707Jr6gxP9vP9Fp6ny0HKiQ1MkguHBQjL23ab5YA3Lc6x3xWVlMnWw9USHxIoPm9HvZaoYE9ZcHkVPnTl/nm92f1j2qwhMAdwHC20Z6rfXAfuvTjkbV58sbWAjmtb4SMiAuVt786IN8/Lk6uPL7pXR9qympl4fTVEj8ySr56e4/krsyXYZenydgZQ+XflyyX4oxS87NNvy/fXylvf2up+Z4el3x4piRP7SOapr/wZ6vM706ZNUIGnN/XLAEYdGE/WT5746G+vjBeRv70kEdT19HPbJu2vJohkWnhMvCCvlJZWG3akLe6QN48fbG5hn72nXenSNyIqCP9yHE/BBBAAIEuLEAAoAsPDk1DAAEEvCrg3u5PU/tXbyyVG3+SKPsP1MhjL+fKe0uLJD4mQB6bkyaDUoLlq6xKGTYwRBwv9H18m/LLzZt9nfjqBLRfeC/ZX14jv12eLXtKq+TOU5NleGyIbDtYKackhklhZa1cszhDvjUwWn7SjbcFdE+YdU3+PSv3yOXD4k0AYMFnufLp3lJ5dtoAY2XrA0wf3cf8+4dD48ykXyfaOoF/6sw0iQwKaFBHwPn2XifuOrm3a/6dNQD0fPPdrwMJGizQAILe+4v88kaXAGjARoMDvxyT4GuHXSqgAQbnZ83VG3hjW4E8vX6vxIcGyql9I+Tmk5JkS0GF3PFJtjw4OVXSIhuvT2An24U7Ssx6fT10gh89OMJMuIsySuXv538k576SLonj4kywIHVaopnIF2wukvevXClnv5xuJuHuDACdqNtJvy4J+M8VK82EPSotvMF1nJ/pdZxr/qvLanztmXT/CbLomk9l8oITzf30vI3P7aA2gFf/T5R+I4AAAk0IEADg0UAAAQQQ6HIC7u3+NADwzGt7ZfIpkfLnfxfImROi5FdXJMqf3s6Xyqo6Exjw53hh0z55YdN+uWxonJlU6vHyF/vN7wJ6iHkz/MTpaVJaUytvbTsg3xsSK3EhDbMD/LlPV/mOO7XeGRBwT/K1zTqJ/vPWAvMWXrMG9NAJenTQN/UUmkvXd6/ddwcA7IRfr+e8jt6nqRoAzmvq9bR2g2Yp2Lba9tm+2aCFHYOqunr55eJdMrZPuKn5oIUfNavj3LRouXFJhlwzOsFkPjR22ACAndS7f7Zv6ifNHyOhCcGydOY6OeeVdF9hP530xwyNNAGB5pYAOIMF2g5n4MB5z2GX9m8QHNDv2oCABgD+/f3lknJ6gqkzwIEAAggggEBjAgQAeC4QQAABBLqcgHu7v7Ejw+TVf+bLms/L5Gff7y2jh4WZNv/+lTwZ1D9Yvn2m/2n6OoF88LMc6RceJHee2k8GRAWblPY1e8tkcnLEYcsBuhxOKxrU2FtxnVAPjAqWS4fFNUjjt5e1qfn2Tb++0ddjaGyICQYszixqsrJ/SwEAvY5dYqDmv1ycYZZlNBcAcGYfaBaBLgvQrATNXnh1y6FUe+dhsxvs72wA4Jy0aPnBcXGy/WCl3L4sU4bFhpqskGfOTJOQwJ4SEtBTgjQK5DhaEwDQ02z6vfMamvKvE3J/AwDleysb7BDgbIMuGdAMBA046NICPZxv+m1GgF2CYO/dikeGryKAAAIIHOMCBACO8QGmewgggEB3FaitrTdp/3a7v++cEys9e4hk5VZJ/sEaWfdFmXyxvVzuuD65xeJ/uuXfq1/mm/RvnTweqDyU/r9hf5lJB79ocOwRKwZ3JMejtRkATbXNrvnXt+ZaOM/5tt55TksBgLZkANg3+6cnR8qH2cUmO0G3FHRnADTn+tftB8z3H57SX/qEBppaAI+vz5MbTkw0QYGH1uSaZ2vG2IZbI7YmANBYBoCzTf4GAPSctmQAuLcB1KwCuzzBBguO5LPHvRBAAAEEuqYAAYCuOS60CgEEEPC0gK7zf+L/8uSmK5PMmn/ndn8LlxXJi2/uk/QxEfKLS/tIZHjze58v21Mi96zaI4Ojg+VHw+MlPSlcDlbWSmxIoLy944ApDnfLyUlHrNhfTUWFLJ47V1LGj5fjv/e9w8b5i7/+VbJWrZIz586VwJAQv5+D7NWr5ZMnnpALHn1UQmMPFeuzk2d9q69v3m3RPA2CuGsAaFq+XZd/Z3qy3Phhhm/tvTO9/szUqAY1AGxwQJdUaHaFHvYtv3sJwLp9ZWYCb7f6a6kGgL2OfdvvfLvvvK+tU6DLFrRftlihxasXkac37JU/bt4vdfUid6b3k6kpkRLRK8DUhLhm0S6TWeCu99CaAIC7BoBdHjDqF4NbtQTAnxoAnz+3w9Qk6BUWaJYE6HHyzOGy+JrVvpoDev//XrHSVxPA7weJLyKAAAIIHNMCBACO6eGlcwgggED3FKiqqpc7HsuWMSNC5bJvxbd6uz/ba53czViy27zhv2BAtCzPKTE7AOjEc2pypNw3MVWq6+olJLBHg+0AO1PtSAYAtB/Oiv0aCNBCeKckhDe6C4BN/9c37O5dAJw7BLh3AbATc38yAPLLa4y/8142wKDLDbRIoDuQ0FTdAXcb3en/7nHU++gOD4lhgb7x1nvO+jhT5k9KNcscnEdrAgD6lt1dvd+Zgq+p+rpEQHcNOP4nA2TFnZ+bSXxo7+DDCgY2twuAtk+zCT6dv9k0Ve9RnFl22C4A+plzZ4HOfKa5NgIIIIBA9xEgANB9xoqWIoAAAp4S+HJHhdz7zB554NZUSerTS4pLa1vc7s8NlF1SJTM+2i36Rlu3pntkba6clxYt5w2Ilnmrcsz683GJ4V3KtSMzALpSx9zBgaPVtpW5pbKrqNLcPrOkymwLmVlcJcPjQiSjqEr6RfSSByelduvij0fLlvsigAACCHR9AQIAXX+MaCECCCDgCQHd+m/3nirp3y9IAgN6iBYCfPJPeRIa0lN+ekkfs72fZgY0t92fE0q3/ssrr5E1e0vl9S35ovvE2/X+e0qq5LZlWXJHej85Luabt7727XzswIGye/lyKdy9W1LS033p+MsfeUSqSktlz6efSu/hw83vi7Kz5b2bb5aKwkIJiY6W8x56SOIGDxb9rh6nzZhh/luwY4d8cNddMuW222TtH//oWwJg75m1cqU5v98pp0hVSYnvnhoQ+OTxx801nG3Rn/UeX779tvls+IUXSs66dQ2WAHSlB6erBAC0COA9q7IlJijQPGe7Ciulb3gvmZwcabiGxYaYTICwwJ5diY+2IIAAAggg0CECBAA6hJGLIIAAAgi0V2B7RoXMeSRbcvdXy/fPj5NLzouVmlqROY9kyZzr+8mA5GC/b1FQUSO/WLRLTk4Il5tPTpLiqloTANB0/wMVNfLImjwJ7dVT7puY0qD4n52M7//ySzORj0pONuv1IxITzUReJ9zOSXb5gQPyzk03yanXXy/J48aJTtY3/+MfZhJesH17gzX59s2+BgA+uv9+XwDA+ca/urzcXC+yb18TAMjbuLHBNZxBBeea/16hoaadxTk5BAD8fkrELEXQnQiuGd1HzkiNasWZ3e+rjdWI0F60tCSl+/WUFiOAAAIINCdAAIDnAwEEEECgSwnsza+WN987IG8vOigJcYESFNRDRg8NkxuvSDRZAC0dWvDtX18dNFXfZ4/vZ4r/6VFZWye/WrJbPs0rlYn9IuWeCckS5djf3jkZshN+/Z1z4rT25ZfNtexbffekyhkQiBsypEFwQCfvaZMmSeLo0b4igEMvuOCwgoDOgMCqp5+WmLQ0X7FAzSLQ60y75x5pqS0tOfG5yAeZRfL4+r3y9JlpkhjWy5DojgG63WBSeC+Zd1qynND70JaT3f1wPqvlBQUmG+WMO+/0BbmaKkrZ3ftN+xFAAAEEGgoQAOCJQAABBBA4qgK6pZ9O9ndmVsr4MeFyzsRoM+nXau2bt5fLX94tkNioQLnufxNMynZLhxZ506r/i3YXyfePizUZAAH+RA6aeBva3KTbvV6/sYyAgxkZMvbKK2Xp/PkyedYssW/rdcI18IwzGgQJbMBh01tvmaUCmimgSwOchy4TOPveexssI9DPne20uwC0ZOX1z//w+T7ZXlhpMkG+yC+X3LJqUxNCnyFdOvLc5/tMPQB3ccDu7maXo2gAQJercCCAAAIIeEeAAIB3xpqeIoAAAl1OIC+/Wu54JFtOOzlC4mMC5Y9/y5eE+EC5+6ZkiYsObHN7NQvg3V2F8sCnOWbyNu+0FLP/e0uHTYfuiAwAXRJgJ+XDvvUt2bd5s8kccKZctzYDwNl+d42BplK8W+qzlz/XXQF0ucjq3FJ5dF2eBPXsYYr/PTwlVQZEBcuT6/eagoEPTE5tsFSktWbuWg3ODJL/3Hqr73Kn3nCDyfawE/Qh55wjn73wgvncfmaDPbbuhP6s9R/sNfXnxu5nnw9dWqLLRbS+RWPBJBvE0s/1OPeBB8zyFj30Gra9znoXrfXg+wgggAACR0+AAMDRs+fOCCCAgKcFtMjf71/Jk+GDQ+TcydHGoqKyTha8kCs1NfXy2+v6+fXG34m4t6xaluWUmNT+yf0iZV95tcxZkW2qvN9ycpKcnRbd7ETOTs7tWnr7tt5ZA0DvZydbzdUA0Lfw7poC+rbVvebaWTfA3k/v0VgNAHeNgSXz5jUoOuhvEUA7kdNJXN+xYyU4KspX48DZv9Y8oLZYYXT//l22DkFT/dEChcfHhcovxyTIa1vy5S9bC+TeiSnyz68Oyrp9ZfLcWQMkoldAazh833VmiegvdfJtsz8WzZlj3PW5cKfo6wTfXWhy6uzZviUkIy++2EzM3W/zm7pfdGqqr55EU0sA3AEp57VD4+LE3V7NVNHnNDCk4faJbYLiJAQQQACBIyJAAOCIMHMTBBBAAAG3QHlFncx6IFMu+3a8TBgb4fs4O69Kbl+QJb+bkWJ2BPD3WLanRO5YkS1pUUGi2//V1In8/vT+Znu3l7/Yb5YEPHFGWrPbu9nJeVBEhKn0r5X93bsAuCfIOklqbBcA2273MoHGiq6539iW5OU1uguA+62rc4eAQdOmSUlurqkP0NwSAPf9nZkE7qwCf+3dgRB/z+vI77WnDc9s2CubCyrkwcmpEhTQQ/6bUSj3f5ojVbX1ZqvI/xkYIyXVtRLeK6BVmQCtKbDnDO7oBF2fKZ3w27fvTY2NBg5sIMgWrWxsPb8/NQCSxozx1Ziwz5DeV+tQ2OUqfU88sUG2QUeOIddCAAEEEOh8AQIAnW/MHRBAAAEEHAK63d+rb+fLyaPCZdGKIikrr5OZP0/yve3ff6BGZj+cJXNvSJa+CYcKs7V0aBq3Fvi7enSCTOoXIY+szTVv/X88vLdomvcZKYe2eGvpaM2EraVrddXPbR/tG2RnO9sTAHC+HT4afW9PAEAn+nevzJY9pdVmO0B9819RWyf3T0yR0b3D5JUv9ssb2wrk4cmHAkr+Hs21ybn9o14v4fjjpbKkxGRPON/Q2zX6GiDQehJ2Nwq7/aO+2ddD1/PrW3rnrhTOdvoTANBrOZck2PPtEgP38gD30gN/XfgeAggggMDREyAAcPTsuTMCCCDgSYFV60vl0VdyZcFt/SUgQGTGvN0y6rgwuf5/EyQstKf8+d8Fsq+gRm743wQJ8KPonyKuyCmRpzbslcem9jdvch9dmyv3TUyVZTnF8t+MInl2WppfKdzHegDAPenUCZw97MRSf7ZLHJpau+58cN2TQrtW3Zmd4Myi0Ino2ldeMZcoysqSCTfdJGtefFHc6931808ef9x8z7n+3bkO3X5mU9dtwURdt66TYec6eeda9qb+8NbsLZNbP840WST3T0yVsMCeMk8LSmYWSVivnuYZuiO9nykU6M/R3PPkrtnQ2BKAxjIAdMxsBX8NDjjT9DsjA6CpftrMF2cb/THhOwgggAACR1eAAMDR9efuCCCAgKcEVq4vlWdf3yunjAqXX/4owfS9oLBGHn4hV95bWiQ9e4hcOC1GZlyVJOFhPf22ySiukhs/zJBfjOojr24pkB8Nj5cLBkTL8pwSeW7jPnns9P4S7dryr7GLH+sBAO2zv0sAmlpLrkXq3If7TbdzMuuuo2An8HZCbieSA6ZONYEH+7kzkLD5H/8wb8b1aGrdvH5m337brRad6+Tt9onNLY/QDADdGeDmk5JM/YjfLMsy99R6AFoUUJcGPLtxnzx+Rpr0C/cvO8W9BMRmWeiWkO7UfVt7wi4BsCbOybYNbNiJt15v15IlvloQzd3vkyeeOCzDwBk0cNcAsOM64qKLRJcHOAMP+tnRzvrw+/8g+CICCCCAgE+AAAAPAwIIIIBApwhokb8lq4pNob+Q4B5y05VJMmZ4mDzxpzx5f1mRPPrb/jJ80Dfp1FXVWrtfJKhXy1v92QZr0b/fr9srM05KlJe+2C+vb8mXaanRcu/EZKnQQoIrsqR/ZJDMGJvUKX3sjhf1JwAw/tprTbE65zIBnZg3VfTNHQBoboeCgu3bfcXodDLuLmLn/rm53Q2c6+YbCwDo79pSpE4n+veuzpHT+kbI7PH9JLzXoWDU5oJymbk0U+aemux3FoCe58yksNkQ+ns11qwFre0w7pprZMOrr5pUfj10sh0/dKh8tWiR+dmZBeG8nm4tueG11+TU669vUC/ALhGw98vbuNHnboMyeu+zfvc7+fKf/zSFCTW401yaf2PZF40FhLrj3wVtRgABBLwiQADAKyNNPxFAAIEjKKCTf03lf/O9Arny4t6Ss7daXvtXvjw4K1XGjgyXN/5dIH/8+35T6O+kkWFtbpmu7//l4gwZ0ztUfn1ykjy9fq/8vy35EtSzp1TX1cspiWFmC0DdFYDjkIA/AYCxV15p3qbbreCsnVb4d24jZyemtkCcTkLt23dnITrnJL49AQDnxFXv7Vw37wwAaOE893IH5zKElp6F1XmlsrOwUr4/NM5X9G/D/jK5bVmWHKiolbiQALlocKz8bGRvCejhf8Cqpfvaz91BEH/P43sIIIAAAgi0JEAAoCUhPkcAAQQQaLXA0tXF8sxr++S+mYcq+dst/yqr6+TW6X3Nz+8vK5RHXsqTGVclytkTo6Wt8yjdpu32ZVnmTa0WACyrqZM9JdVmzXbf8F6tqtre6o52wxP8CQA0lgHQXFePVAaAO3jgDCy4AwDO9jpT2Vv7xlrzUv62/YApLHleWrTcNDbJPGO6deBFg2LMcpOOPggAdLQo10MAAQQQsAIEAHgWEEAAAQQ6VGDTtnL53ZN75M4bk30p/jYA0KOnyI0/SfTdb82mMnnohVyZd3OyDEgObnM7Xt2SL//66mCL2/y1+QbtPPHz3BXy/Mo5Mj39HhmVNKGdV2vf6f4EAHQtfmNryZ3bEzY2wbZp6C3VALBr0Vu7BEADAE2tm3cGAOKGDGlQDb+5nQ+a09TdAR5akyvv7DpolpF8d0isCShpUEC3nCyqqjWFJ/Wora83y07scoH2jBIBgPbocS4CCCCAQHMCBAB4PhBAAAEEOkygorJO7np8j+zYXWGq/Ovbfz00I0Df9j88O/WwiX5tbX2L1f61Ovuq3BL56cg+5no3LsmQvNJqOW9AtExLjZKUiCC5fXmWxAQHmirtHZ+U3T4ifwMAr65dIF/u/VRmnfGshAdFt/mmzV3H3wCA3ty51lzT/7UQX2NF9Brb7q65XQDaGgBwLgFwr5vXivi2vbpeXovWOXcBaMuWdRoAuHf1HvnekFg5ofehpSo60X9y/V55a/sBmZveT85IjTK/v2vlHlMj4NkzB0h0MEtO2vzwciICCCCAQKcKEADoVF4ujgACCHhPQIMAj76cJ0s/LTZr/nv27CG3zM+UW3+eJJPHRbYJRNdkv7ntgMwe39esuS6prjUV/t/bVSib8svN8oH+kcGyu7hS7jo1Wc78elLWppsdxZOORADgKHav299a3/jPXp4lXxZUyF0Tkk2RwO0HK0SXoUxJjpQePXpIn9DAbt9POoAAAgggcOwKEAA4dseWniGAAAJHTaCmtl7+9Pd8+cMb+0wAQLf8++H/xLV5nb/tyL92HpQHP8uVq0f3kcuGxfve9GeXVMnCzCJZvqdErhuT4Htb6w+AfTt/Qt9J8vHOt80pZw+9XC4fO9N3+kNLrhP9nh6awn/z1CeltKpQ5n9wtUSHxJvP9PfXTLjX/C7z4NYG33VnADivlxoz1Lzx/yxrsby0+h5znv1daVWxzFt0lRRV5JvfXzVujkwZ9F3fvUMCw2T3wS1SWVMuUSHxMnvaS/Ll3tWHXac92QT+GHrhOzrRv2VppoQG9pQHJ6dKckSQ2RZQdwvQ2hN3pCdLUEBXyz3xwsjQRwQQQACB1ggQAGiNFt9FAAEEEPBbQNf9//fjQpn/XI5c/+NE+c45sdKznfMjXXv9jx0HzLpsTcn+3WnJEhvcvjeuOjl/YtlMi6w7IAAAIABJREFUSYhINRPxnQVfmJ81AKCTbedbee28TvCHJ5wiF42cbv6th03Z1+/mFO1sECA467gfSlxYkq8GQEFZrizc9mffORoM6Bs10NyvqXvpZ84gwsC44829CyvyzaQ/PCjSF4zQ4ERHZRL4Pdge+OIb2wpMtsmtJ/eVkMAeZhnAX7YVyM9G9pErju8tuiVleU2dDIhqey0LfxjLK+pk1gOZMuGkCLnsWx1TgLAzrulPX/gOAggggMCRFyAAcOTNuSMCCCDgKYFP1pXIbx/OlovPi5XpP+wjgW18S1paXWcmXroEQN/4/3Z5tmSWVMltp/SVs/ofWofdlsMGAOyEX6+hk3I97Bt9ncRrMECPj776m5nA3zBxgTy+bKYJBthsAZ146+fXT1zQoNifc/KuAQB902/f5jvb7Jy4ayDi/z67T26e+pQkRKSYr9lggQ0+OO9t20wAoC1Pgf/n7CuvMcsAdJtAuwxAl6Pc9Um2nNU/Wm45Ocn/i7Xhmx01WddtOVesKZH5t6aaVvgTVHCeExrSsw2t5xQEEEAAgaMtQADgaI8A90cAAQQ8ILA9o1JunZ8pZ06INMsBdFmAv4etxP7W9gKTfn316AS5bFicOf3lL/bLC5v2m/3Y9U1sW47GCvTZN/n/e/LtDVLw7fU13X7GlN/Li6vuahAA0M/13Pe3vmq+GhwYaoIBejh3AdAggU33189sMMAZAHAuCXD2y7nUgABAW0a87ecUVtbKtYt3SWivnnL/xFTpHRoor3yxX577fJ8cFxNsMgBCAnrKo1P7S1xI+zJT2t5K/85sy2S+Lef41xq+hQACCCBwpAQIABwpae6DAAIIeFyguLTWCESGt65C+vu7i8xEf874fvJVUaU8siZXBkYHy7zTUkzBtV1FlSYwkBjWq03Crc0AsDexNQCck3B3A/StvKbpXzhyunmb39g2gDrpX7n7PyaVf+G21327ADSWAdDcvckAaNPwt/qk/IoaiewVIBW1dXL3yj2yfl+ZzPo6C0WXqOjvqmrrzPPpz7F1Z4Vcc8cuOVh06O/jyblpMmFshPm387OYqAB55u4Bkto36LC39fc+nSNvvldgzrnkvDj5zbV9zb/197n7qiQrr1p2ZVWKvUb+wRq5bm6G+c6kkyNk7q+SZe5j2b5lBc7r6eeaJbBuc1mDc9y/s9ceOjDEn27zHQQQQACBoyRAAOAowXNbBBBAAIGWBXTLtYfX5ElaVJD84LhDb/1tCvbWAxVy6yl95fwB0e3a9s8GAI7rfaJZu+8OCLjX09tJfWNLAJyTcG2rzSQ4d9iPfRkAG3KWNdjqzy4p0DoC/9j0vO8zPd/WG9AlBntLskw2Qnr/c331B1qbAaAT1L9sLZCXvtgv+8qrpa5eJD4kUBZMSZUxX29z1/KoHBvf2HawQnLLqmVyv9bvTLGntFpu+CBDggN6+AoCWpUXN+2XhbsL5bmzBkhErwBR8w37y2REbOhhRQJtOv9l3443k36d8N/3TI4suP1QWv702bvklp8nmc9WrC2RB/+QK4/f0V/mP5vjm6w3l8qvE/mFywtN4EAn5jYgoJP3vy880OgSgAHJwfLaP/PNpF/T/PWcgalBpt6A815lFXUy875Muf2avuba2j7necfGU0IvEEAAgWNPgADAsTem9AgBBBA4ZgSeWJ8nf9qcL+cPjJE70vv5Jvo6qXrty3zZVFAud7az+rpdApAY0V+27V9n7JrbBcBW27eF95yTcJsVYHcBsN/dW5LZYAmAcxcAu0xAU/tt8CE4MMxkBOjh3AXAvQNBUwEA93VsDYG/bj8g93+aIzU68//66BveS148e2CbMyi628NWVVcv967aI7qjxKVD42VmG9bsq57uOHFinzAJ73VoLbz+7m/bD8hj6/LkuhMS5AdDDwWsFmcWGXNdMnBSQlgDLhsAMMGeryfc9gt2wv/8vAESH/PNcgJnDYDvnBVrsgFsAEHPdU7EH3kpz1zOZgQ4J/DNBQA0O8CZiWDb5A4AaIDilFHhvut3t2eB9iKAAAJeFCAA4MVRp88IIIBANxHQDICn1u+V17YWyP8MiJabxib5Jlwd1YXGagB01LW72nV+tWS3LM0uNpN93cpuVHxoV2tip7ensKpWrl60SzSD5PJhbQsAuBtp61S8s+ugzBibJN8dEit7Sqrk4TW5cu0JCZIaGSTBAY0XzbMT+o8/KzGXtSn3zgm6s+CeMwBwzqRokyWg6f3OY0BKsGjg4NnX9rU6AKBv+jWIYJcI6AVsMMBdA0CXEjjv71x+0OkDyQ0QQAABBNokQACgTWychAACCCDQmQJa8V/f/v9waJzZVk23X/vN8izp1bOH3D8xRYbEdNw6Yy8FAK77IENW5JTIhL4R8uQZaZ05hF322h0dANAlKbcty5Sc0mrzbOr2lLorwJ0rsmV4XIipBRAV5F/dCzuh/v75saKp+Jry39oMACe8pu/r0ZoMAPfWgjrp/8u7B0w7dFtPu3OAexcAW69g3q9TfDUMuuxDQMMQQAABDwsQAPDw4NN1BBBAoKsKFFXVmmJqK3NLzBvUy4bFS1l1nTy6Nlf+vatQ7j41uV1b/zn7TQCgqz4FndOujg4ArNtXJv+3eb/cNq6fb1eAFzbtk+8fFyfXjUkw2wXqdy4+Lu6wWhV2wm/X+TtrAui6emcNAJ1g3/Zgltz1q37y/J/3NVoDwK7Z18J/uqSgLUsAVN05yXcuKXBmJWTmVJn23H9LiqkBoH1x1gTonNHjqggggAAC7RUgANBeQc5HAAEEEOgUAV1T/e6uQnng0xwZGR8qvzstWWKDA+WLgnJJiQjy+61qpzSum13Uvvl3N1t3T1gwOdVkBOihmRd/2VYgb24rMAXytFRAWGBPOSUxXG4am2iyMdyHvfZvx/eTvLJqeXVLvrlOdFCA/PqkJKmpr5d7Vu4xxQb/cPZA2X6wwizryCg+lLaeHBEkN4xJNAEdd5FC/TwtMliuPzFRzkg5vFifLhH511cH5c3tB8xEu6ymzlxT2zw4Jlimj0qQif0ifBPvBZ/lmva5j6GxIfLstAGmzdoGXbevO09ooUBN79ddK7X9Z6dFmy0n9Tl0Hxq0mr08SzbuL5ffjOsr56RFy38zCuXe1TmmwOIdp/Yz13Af7l0AnGn0je0QcOKIsGZ3AbDp/1o3oLkMAJ3A6+4DMVGBhxUWdO4C4Kzub9uj52hGgP7sXCpwy/QkUyyQAwEEEECg6woQAOi6Y0PLEEAAAc8J2OJ0gTrj+vrILqmSGR9lSmFljdxyct8Oe/PvJVx/AgC6neKMJbslo7iqUZqggB5mQm93Y7Bfstcelxgua/eV+QoManG8x09Pk51FlSYAoJPm8Unh8v7uQhNYcB463rPH9ZXVeaXyXkbjn889NVkuGBDtO62goka0poEuD2nq0Mfof0f0ll+dmGi+0lIAQFP1Ncvk/32Zf1gb7T20foL2a0hMw2DI4+vyZEVuiTw4KVWSwnvJk+v3mmDKtNQoiQkONP3SrSw1IMGBAAIIIIDA0RIgAHC05LkvAggg4BGB+rp6yfhPrqyYs1H2byiUi96ZIkERgRJzXKSExAc1UHjws1z5IKtI7pmQLCcnhPs+0xRqXRJwQu9Q+c24fodtp+YRynZ3s6kaAJoW/8vFGbK5oFw0K2D6qD6mir3+e83eUpm3Kkc0QKCTeq1m75zEOoMLw2JD5KEp/aV3yKFMjePjQ+XfOw+aAIAeOiGfmhIls05Okj5hveTTvFL57fIss7WjBhjq60XOTYuW68ckmM8/3lMsd32yR3SyrwULn5k2wLzd1/jB7cuyzBt2bdPNJyWZN+76mWYB6Bv8R9fmmfPcuxw0twTg8/xys71fcXWtfHtQrNwwJkHiQgJFMw1W5ZbK3E+yTVsbKx6obaqrr5eCikOZABq4utvxHOuuA69tKZCnzkwzmQYcCCCAAAIIHA0BAgBHQ517IoAAAh4SyHgvRza9tFMm3DVKNj67Q4ZcnCqZi/KkKKNUznjiZAkM+2YypOnWv1+fZ7ZT00rqN45JNBNDLVz3tx0H5IFJh/ZH76hj2W0bzKUm3n9CR12yQ69jtxV0bvfXnhs0FQDQyalOtHv0EPOW+tuDYhrcRifS1yzOMOn7WuROCwja7e/sNe0bf90az3nouNkAgAYOHprcv0EAR9+U65p5PXQSf9/ElAZr5e3nmj7/0jkDzfIPzVL4+fs75UBljdxwYqJcMaL3YSx/3LzfBAHcyxyaCwDYtjrv1RrvwspauXbxLgn9OlDSJ/SblH9devDnrQXy3LQBntlysTV2fBcBBBBA4MgIEAA4Ms7cBQEEEPCkQF1NvSyfvUGGXdpfYodFybLbN8jYm4ZKWGKILJ25TsbccJzEjYg6zOazvaUyZ0W2hAT0NGnf/9x5UL43JLbRiV57YI9mAGDTiztNIOSs58c1CII4+9OaAMBDS64zp9489ckmSZoKANjtAXWf+qfOHCBBjiUY9mI2SBBmUvv7m0CAHvaamhL//LSBEh3c8O22nVQH9Ohh3oif70jj1/Pt53pPnfyfkdrweWjrpNye15oAwNtfHZS7V2ZLzx49TM0DLT75zWIU/560/IoaiewV4AtyaGbAK1/sN0EOrXWgmRUcCCCAAAIIHC0BAgBHS577IoAAAh4QqK2olSU3rZXRVw+WiNQwWXrzOpnyyFgJiuolK+d+LsN+lNZoAEBptKiartnWYMBFg2NN8TWdRHbkQQBAxN+q+FsPVMjVi3dJcVWt3JGeLBd+nSXQ0taCTU3E7TjazzVw8OyZA0QL8jkPfwIAmqKfV1ZjCgHqMoZPckvky4IKsxygNQGAPaXV8ouFO0X/q4dmNWhtA81GSU+MaPXSEy2GOG/VHrMtoC0MqG0tqao7LFDSkc8110IAAQQQQKApAQIAPBsIIIAAAp0qsO0vmbLjb1ky4icDZOe/cmTSA2Nk79oDsvaRLTLtuXESEtewDkB7GlOwuchkFgTHBMmWVzPkkg/PlOSpfUQn+p/O32wufcqsEb6Uf3cAoLHv6TXfv3KlnP1yui9Y4TxPP//7+R9JcUZpg+vXlNXKwumrJTi6l+x8J8d8npQeLxf+a7IUbCqSN09fbL4/7PK0JrMA3BkAe0uyZN6iq6So4lAl+6vGzZEpg74rr65dIO9vfdX8blTShCazABqbrOta9Z++v9OsbZ+T3k++Ozi20SHIKqmSq/67U/QNt/N7/gYAmkqrb2mC39Tntlq/3VHAXVjQdqI1AQA9RwsR2roETggtVDi2T5gpKujcWaCp5zWntFpuXrpbyqvr5MHJqZIQ1svsCKD1CbTYpRYKvH9iii+Toj3PPecigAACCCDgrwABAH+l+B4CCCCAQJsEdBnA+se3yrLfbJTgmF4SGBogPQN6yNkvpUu/SYev3W7TTb4+yU7G0+8YKSN/OtD81plqrz/rpDx1WqL53DmRb+p7unzBeU75/kp5+1tLZdL8MZI4Ls58NvoXg02gwRksiEoLN58V7igxk/5eYYHm58jUMBOAaO0SgItGTpf5H1wtth7AR1/9zUz8r5+4wEz627oEoDsGAHTy/9CaXHl9yzfV+rUAoBbs0wwCnaAXVdbKY+taVwPAPntai2JhZqH8Y8fBBjsb6Oe6OuJHw+PlprFJzS4P0MwK3U3gx8PjTdFCU1ywqlbunZgiw+NC5bUt+bJwd5HZUcDWU2jPs9+Wc5c/8og57bQZM9pyerPn1FRUyOK5cyVl/HgZesEFvn8f/73vNXleZ7anwzvIBRFAAIFuKkAAoJsOHM1GAAEEuptAbVWdlO+tMM0OTQiRgKCeHd4F99t6+xbeTtD1htlL9snG53aYt+4r795k2qABA+dE3v29La/v9q3X1+KF6x/fJpMXnHjY2n299n+uWCnfeXeK2ACADTboNZsKODgLITpRnBkAJ/SdKM+vnCPT0+8xE353dkBbAwBHaglAR2YA6K4QN3yYIeU1db5dBfQNu/NoSw2Axh5ITdnXrQb/su2AfJhVJJrWHxkU0KAOQksPsgYCtI7FU2ekmSCFHlow8LZlmfLDofEyNSWy1bUGWrqnP5935oSbAIA/I8B3EEAAgSMvQADgyJtzRwQQQOCYFqgoqJJ/XrhUSvaUm5T5hLGxEj86WqIHR0j0oAiTBdCjkSJzHYHiDgDYt/W5Kw+lzNvDpuKvWbDF/OqkmcPMW/2mvqff+e8VK82kP2fFoWvZDAPnsoGk8YcKvOlygY4OAKRED5a3Nj4ls6e9JAkRKR0WAND22iKAI3WrvTMHNPpG+q/bD8i9q/dIeK+Gk9+jsQTAVvjXNPrnpw2Q5IjDl5HY3QNauwSguedQ6wtcuzjD1KdobrmEvYbWTdBggQYA9Jh5cpLv8jaIERscKE+ckSb9IztuKUxH/C219xrOAEBzb/3bex/ORwABBBBonQABgNZ58W0EEEAAAT8E9M27Tr4PbC2W/RsOyv71B2Xf2gNS8GWx1FXXSZ8TY+Scl9Ol95iG2835celmv+JPBoDzAvaNfGMZAO4b6XfD+4XIgS+LfbsXuO/X2BKArp4BoP10bgM486SkwyrVO7cBdAcJjkYA4NmNe+XZjfvMOvrGAgDbD1aaDIG8supWFQGc+0m26E4ATQVCbABAswAa29HA+cxoAcJfLs4wb/d1h4OPsotNur9ua6nbKd6yNFPiQgPl/omp4twusL1/A+7zs1evlk+eeEIuePRRCY2NFefE/GBGhvm6LgEo2LFD3rv5ZqkoLDS/O/eBByR53Djz+w/uukvOuPNOiRs8WMoPHJB3brpJTr3+evO5vV7WypXmvOj+/c29eoWGNrkEQDMPvnz7bfP9lPR0OXPuXAkMCRFnRoL+uyQvT4pzcqRw924JiY6W8x56yLRBD+3Xf2691XcN/Z5tU0cbcj0EEEDgWBIgAHAsjSZ9QQABBLq6QL1IZWG1lOWWS3i/ULMbQEcejRXsc6+114l8cWZZgyUAja3Jd35PU/Q1vV8L9zmLCNqaA+e+ku4rNqjLBdqyBKCxibQzzb8tNQB07fmavaXSq2cPU2yuqcm6Tmj1sw37y8yEefqoPiYIoP/W8+etypFdRZUSHNBT5p2WLGc6tuo7GgGApdnFcuvHWVJdVyfpSRFyZ3o/U2RPJ91/2VYgf/h8n0nV10OTTZy7FjiXPJzWN0LmT0qVeqk3mQ2f5JTIzKWZUllbJ5OTI+W6ExJkcMyhXQm2FFSYLQK/PFAhA6OC5fmzBvjS+Rt7hrUtv/pwt1w+LE4m9ouUe1btMTta9A4JlK0HK+SiQbFy80lJrd5ZoLV/L+4Ju3NCbyfh46+91kzWR158sW/SrxPwaffcI+UFBc0GAL74619FAwkaRGgq7d9ZAyA6NVU2vfVWg0l/TFqaaJaAOwCwa8kS36TfBgQ0WFBdXt4gCKFt+OTxx31Bi9Ya8X0EEEDASwIEALw02vQVAQQQOMICWvl+2e0bZNd7uRIQ3FMGXZgsp8wabpYCdMbRWABA79MgTf/rSvyhvYMbrMlv7nv6mbP4nxb8s4fz2he8cZqseWhLgwKBTWUA2OBBeFKIKRI4c2OurMgpkQl9I+TJM9LM5f3dBUC/q0UBX1p9j6TGDJVZZzwrNRIhsz7OlE/zSmX2+EPV/ZubrOsEf8aS3ZJRXNXo0Oibay1898OhcQ3Wqx+NAIAW6Zu1LFOWZBU32lYtqnfp0HjRZQsHKmvkprGJ8pMR3xScnL08S97ddehNtx5DYoLl+WkDJSo4QB5dm2tS9pvaVSAqKEDum5hixqmlQ++vtQgentJftEihbgmomQC/PinJbC3YsZtaNt0a58Ra35xnfPyxmbDb39sAgF7Bvo23V2spA8B5VxtsGHHRRQ0K/7kDAPrm3mYYOM93BwD0M1ugUCf5WatWmfblbdzYIKvBHeRoaVz4HAEEEPCyAAEAL48+fUcAAQQ6UUBrAbz/01Uy9AepknpWotRW1MlX/8yWzS/vkrNfHi/xI6M78e5curFt+1qarOtbc32D/ua2AsktqzaT4OigADmtX4Rce0KCpDSy1r6la7Z1mz87gk2dr0GAP32Zb6rp6yTftnVScqTcMCZBYkIC5cYPM2RVbqmMTwqX32v6/de1J3RJw2+XZ8une0vNlnz9wnvJc2cNNP/VrIlle0rk+c/3yo6DlSarQA91sNd2Fxxs6mnTaz29Ya9ozQJt76DoYLP135CvswqO1FOqk3j7Rn/tyy9L2qRJ5k2/c8LtTuW3qflF2dnNZgA4U/E1TT84KkpGfOc7TQYA9E2/8xw1sMEAfwMAW995xxcM0KUDBACO1JPEfRBA4FgQIABwLIwifUAAAQS6oICu+d/+t2yZcNcocb7q3PnvPZK3qkBO1d9zdJpAYwGATrsZF25WQIMIugWgBg6O1Ft/Z4Ps5H7g6afLzg8/lMmzZpl6AE3tAuB8k580ZkyTAYDE0aMbbO/nzxIAd0FAfbO/+R//MHUDNDihhzM7gQwA/rgQQACBjhUgANCxnlwNAQQQQOBrgaKdpbLh6e0y4Z7RJv3fHhoY+OrtPZJ+50isOlGAAEAn4h6BS7uXf7T3lnad/Kk33GDW2+thAwBjr7yy0cJ+WhMgbsgQ85mm9Tvf3utbexsAiEhMNJN2+2Zf7+FM+3f+W+9rU/n17b2eY2sCrHr6ab8CANQAaO/TwPkIIOBlAQIAXh59+o4AAgh0okD+pkJZNH21qfQ/dsYwieofJmV5FfLJ3E1y/JUDTdG8pg735HVsnzC5b3WOrN1XZlK2deu07w6JkauO73PYlnU2Jf234/uZKvCvbsk3BeE0hVvXXn970KGdB5yp3lsOVJgU7cCePSQtMkiuOSHBFLpzvq11Fo+7fFi8/GxUb5n/aa7ZG17P1XXnp6dEya9PSjTtcx66tl+Ly6VGBsnscf1k3uo9phJ8zx495MQ+YbJgcqrcvizrsBoAzmus318mD6/JFX/aag3cvs76AmYiVlJlCuZp+/IrDqXRa5Z8fEignJ0WLT8b2btBX6xBZnGVSWVflFkk72UUmjHpE9pLrjw+Xp5Yv1cqauqbrJKv6ffTF+6SPaXV8sCkFFNsj+OQwOe5K+T5lXNkevo9MjDueJn/wdUyPOEUuXzszHYTudfyOwMAje0CMPzCCxusv9cie3oMmjZNqkpKfAUDnen8eo49bF2BlPHjGwQDbLE/W4DQWd3f3yUANnBgdwEYfemlsnv5cnYBaPdTwgUQQMALAgQAvDDK9BEBBBA4CgKaAbDznT1SsKlIcj7JFy16V1tRK2FJIZJwUqwkjouTlNMTpN+kPtIzsGFitDMAcOGgGPkwq9jsve4+dLL+yNT+MiAq2PeRnfyOSwz3BQz0Q52g6zZsOuHWCbtWdNfJa2PF3nQSPDU5Uu6bmOqr0u4MAOjWbtsOVJhJrPuICwk0ReL0/vawAYDY4AATZNjtKLQ3LTVKHpicKtd/kNFoAEDb+tCaXHlre0GTbT0vLdpUutdCfXr4EwB4Y1uBCSjo9Zs6kiOC5PHTv/G1Btr+4bEhZtcA66db8v1+an+5a+Ue2ZRfLmf3jzIV9t2HreCv6+1bqqR/FB7bo3pLZwBgVNKEo9qW7nRzXbKwaM4cE7Cw2wR2p/bTVgQQQOBIChAAOJLa3AsBBBDwuEBVcY1UHqiSA1uLZf+GgxLWJ1iG/3hAgxoBSuQMAAT06GEmtr8Y3UcuGxpvBF/bmi/Pbdwn5TV1ckpiuDzx9f7q7snvsNgQeWhKf7P12hcF5XJ8fKgpBPfI15Xe9ftT9a392ETRye7esmpZsCZXFmcWmftcOizebNWm02pnAEDb1KOHyCVDYk22gAYX/pNRZCbU+oZbAxLPnJlm1nzrYQMA2l4NANx4YqJcNizOBAK0PXrvporpPbNhr/xh0z5zHX1brufqNnR6nxc27TeBAX0D72yr23BO+qFdAOyxbl+Z3LRktwmqnJoUIbeN62uyE/TQt/uPrcuTJVlFZnJ/9eg+cvXoBPOZ08C0R7e3Oy3ZfLazqFLG9A6TZzfulWc37pO+4b3kxbMHSuLXBvbev1u1x1Tn/96QWNEsjY44HlpynVTWlEtFTZlkHtwqUSHxMnvaS5IQkSL2s90Ht0hCRKrZIaG0qljmLbpKiiryze2vGjdHpgz6rvm3fl8n4nrYHRXCgw4VrHx17QJ5f+urh32mOzD8e/NLh4wq8qVv1ACJCIqRm6c+aX7nntg77xEcGCrXT1xg2mbbpL/7efpd8vamPzTIAHCepwECe339vd5X/6d9stc8VoMIzqKGWsvAWUdAf+ZAAAEEEGhagAAATwcCCCCAQKcIlGSVydY3MiUkNkjiRkRJ9OAICY4NOuxtf2M3dwYAGtt7Xs95Y2uBmazrZNyZSm4n0s43/s57ZJdUyfRFuyS3tFrO6h9l3tbrNeyh78Mf/DRHXt9aILrl26NT+5usAefkVzMEbjgxUa5wbC2n52v1+NuWZZrAxIyxSfKj4YcCFs4AgH3j7y4G11gAwNlWXbpwR3q/Bm11OkT2CpBnpqXJcV9XmG+uBsCCz3LN0gh3oMIa6HKAn7+/02wJ6Fw24DTQN/7PTxtgghfOY+uBCrn6/7N3HtB1FVfbfq3ee+9y711uci/0QMJHCCV0DMZ0MGBIAAMBbMB0DI4pCfwBEkoCITTbso1t3DsusmWr99679K89Yq7nHt1yJN1rtT1rZSHrzpnyzNH9vv3OLklpqGpoaRcGYC/3f2kYS0NeGsRk7L+z4zFklJ00CALa2HrVOC+pycOGU/8UIgEZ/TROuE+8cMEnI/+LI2uMhAXaNxnhsgSjnF/bl4SDEwV7xbj7spLazSHHsRQCoI4hBYypMeeLtdE6TxUdFEICGf3q/qV4YZc/8m4clMIFTIURdOOSeGomwASYQK8gwAJArzgmXiQTYAJMoHcRqC9vxA8r+cqlAAAgAElEQVTX7hTu/u5Brsjb3RYCUJNXhyFXRmPR+1Pg7GkcJ6/uUDVetSXcZD/VGKUwgRXT2m6ipSEta7v7ujoawfv6TJlw//d2ccTa+XEY6u/WDq5qeMsbcHU+uoE35b5O4gGVniMhYGKIB9bMjxM3/KoAQLftVw4JaDenKQGAbsqf25MDXxcnI+NefVhdl1rvvitJANUxzQkA5Dnw1vzYdlntG1paDeX3tGEA0v0/1scFaxfEibwMtmhag1c1pH9I/n9iCvU2/qN9z+PBOWuEhwA1aehH+Q7CB3ueMfIIkOtTxQD6Hc0hxzlRsMdIHCioyhK3+f83ZqnwLKBnE6IXGrwM5JhSjPB1CxTrMycAXDZqcbt8AKogQCKHukf1s74qANjiveExmAATYAL9kQALAP3x1HnPTIAJMAE7EyBj/8CrJzH75fFGhn5zQwuaaprh6uvczu3fnACgGrXaZT+yLRPrMyqMjG1rdenl7TcZ/uaMUDJilyalYX9BjXC7f21OjJEHgCo4aNckXeApP8G7i+JFQj0pAFBfSvhHRrW2mVr3yr25wtNhdKA73lkQBw+ns9UU1OclB7lW+qwjAgAZ/IU1TThSXINDhTXYm1+NvJpGEQJgTgCgRIjLJoWZfJP+caJYhFmQ+78aBrBiZzZIgLH0bGdeTTKwVQOYDPDVW5biukmPQisAyNt67TzSpV77Od3qT4qaLwxwCi9Qm3S1J88B1TuA+pARnluRKtbw5vZlv7r5Rwkjn/5NIQv0PP0vxm+YRQFg4ZCrjAQFOb70KmABoDNvDT/DBJgAE+ifBFgA6J/nzrtmAkyACdiVQF1JA/a9cAKTl4+Aq19bHHxHml7j1ZQxb00AuHdLBugmWpsR35pBrq0CYM74/ffpUjyzK0cY/h+cF48oL5dOCwDmkvmZY6l6HVhjWFrfhJf354sqBlQlwVzrjABAoQMUQlBW32wIA5BhBQW1TWZFkI68I2rfrnoAmJuXjPhdGT8It3+67ZfhANr+Wpd/+lx6CEyPvQini48YxevT52r8vvw3ewB09g3g55gAE2ACTEAvARYA9JLifkyACTABJqCbQFNts/AASP8uF8Ovj0PQaN9O5wDQJrBTF8ECgPGRqF4NlgSAlLJ63L05XZRJpEY5DSjfAeUEoESJ08O88NrBPFC/zggAFArx8NZMUSZQektsyqwQpQ6H+Lvhnflx7co36n65THS0FAOvvR3X5gCQ7voUT09N3qqT6zwZ9jInAMXuq7f8qjigDQGgceQ8BVWZhth8+r0qVqSWHBPeAEOCxlv0AKA4f2s5AFRRobtDAKRYNjnE06yXSFfOm54loW3NoQKDyNbV8fh5JsAEmEB/IcACQH85ad4nE2ACTOAcEji8JgWnPs9E5KxgNFQ0Im93icgBQBUArtg8H5Fzgi2uRjVezcXM0wDS9V2NR7fmAWCLEIArhwZg+eRwk3uQIQBqDoLOhgBIl3lz8faWIJoTAFTjnEoWPjAxDOfH+hglF9STA8CaG/83qWV4amcOorycRSjEGwfzhfv/LaOCcee4tqoCtmraLPjaKgCqcUw/S6NfVgHQZtSXVQC02fTVKgDqZ6Y8AGgeU4a4GgJAVQZi/YcjvfSESBBITYYakNG/NfVr3VUAzrUAQH9n1N6aF9vuGPUKAPS3uLegulP5IFgAsNVfD4/DBJhAfyPAAkB/O3HeLxNgAkzgHBDY9dRRDLw0AsETjEtyNdc1Y4CTg9VKAKrxai5rvswoT+XnVGPUmgAgkwC6OzngjbmxIsO/tkkXdnJbN5UEcBTF5Ju4xVYT4CVGeOH1uW1J8jorAHx4vAivHsiHuYz7nREA1Az/5oxxNQliZzwAaF3kXXDz+lQU1zbh4cnh+Oh4EYrqmswy78prqc0B0JWx+Fl9BCwJAPpGAFgA0EuK+zEBJsAEbEeABQDbseSRmAATYAJM4FcCh99OgXeMB+Iv7lydd1UAUEvxqYCpjN0r+/Ph5jTAyKi0JgCoxu2cKG+sSoyGi6PpMoBqKUH1VtzJYYCoOnBRXFt9eNm25VQJr4SG5lY8OS0Cl8T7iY86KwCcKqvDko3pKG9owlXDAvHgxLB2WfdJCFmSlI6UsjpcPtgff57SxtycB4A0zHOrG03expOHwOr9efg0ubjTSQAlD+nBQCJLcmkdBvq62tz9n+ZiAUD/Vw/9fVCZSjqPaO+2agzHimuxbGtb+UoSxtRElWoeChlisu5IoSgjSY0Eoj8OD8Tze3Lh4ewAKgNJ+TFIaFNDANRx6BkqwUm5MqipoSvafqqHgfYzmkvm2dBPgHsyASbABPo3ARYA+vf58+6ZABNgAjYn0FjVhM1370fKF5kYfl0cYhaGwm+oNzzD3UVCwAEUcG6lqcYrdVVd1Slh3UfHi/HRiSJhaJ8X64vnE6MMhrE1AYDGe+dwAd49WihWMSfKBw9MCBX17AtqGvHS/jwkZVYI4/eyQf54YmqEGFsVAOg5MpRuGxOMq4cGinHIJfntwwWoaGjG2CAP4RpNAgK1zgoA9Cxl06es+mKtkd64Y2wIBvm5obG5FQcKa7Bqby7SKupFxn3yaKDQA2oqw98PCcBDk8JQ19wCF0cHQ5k+EldIVLgo3hcOAwYguaQOL+zLxeGiGrF/asP93fDXhXHwcnY0YmAtBICelXH/5BlBTXpTaI9fnpk234PcQ01Ti8XEgSwAWPuLOvs5sVYNZ8l46bgQ/G6Qv1Fs/Z78avzzZInBRZ+epRKYZOCrHgDy/abn6TNtCIB60y/eg41pQhygpoYAmOtHY6ou/1TCk8Yg7xIWAPSfPfdkAkyACRABFgD4PWACTIAJMAGbEmhtaUV1Ti1KTlSi6HAZig6VofBAqfj3mCWDMPvlCR0KAUgI9RSGbpO0SJXVTgrxxKqZUUIgkE2PAEDCwdO7svF9ernB0FUhkEYxO9Ibz0yPMhjxqgAwJsgdZ8rrTWbPp/J/r8yJEQn1ZOuKAGBtrTQHGfIkgqjlBclovmtTOg4W1hjWIXMJ/JxTheXbM02un/Y+McRTVDH4Ib0cajlDvZUQ5IRqmAYZbW/MjRHiiCkBIKOyATHeLkYx5bKigvZW2qYvbD8bTOu6T4xVI1+e8R+GBggydEtvKhGnVgB4fEc2npkeKd5BVQBYPCbYYPBrK2eYMvhpXhISqKlre2x7lvid9AjgHAD97MXl7TIBJmAzAiwA2AwlD8QEmAAT6L8EmutbkL2lQMT8i7J/Awa0N/Jbgeb6Zji6OVoFpXVfj/R0ETfd6ZX14tlYb1dcPyIQlwz0M0peR5/pEQCoH91Jb8+pwrpfCoQ7NBnaFAowzN8Ni0eHgGL4VV8FrfH720F+eHZ3Lo6W1KKltRXB7s4g44Vu2+XNvy0EAO1aT5fVg4x7MtT9XZ2EUHHX+BDxs7aRZ8Dy7VkiPID0k3FBHnhjXoy4zT9RWofV+/JwpLhG7J3CGsjYXzw6GAtifEAiwcPb2oyuF2ZGYVakd4c9AOhZGQYwmvImLIiDh1ObV4TapFt6UW0T1syPFaUTqZGBeKykFiQOSOPS6svDHSwS0AoAMimm9iHp4SFFGPm5FAP0CgBXDQvATT+mQnoYqPOoAkBlQ7PoRzkq1EZC1OtzY/DUrhyjkAIS1SjsQH1f+OiZABNgAkzAOgEWAKwz4h5MgAkwASZghUBDZRP2rTqO+N9EoDKzBt/+/mf4xHsiYIQPQhMCEDzOT4QB+A3xhqNLewNQO7y1GvbdcSAdvf3ujjX2tDllUsS9+dW4f0IYrh3eFi6hbWRMBrs7CVFC3gAT7/u3ZGBKqCc+Tyk1CADSm4Li1anJJIXyfEhgIEGHPifjkVzEta7s9H4tTUrHownhRl4TPY2fPdZjzQPA0pxksJNXCDEl45sa3cjTmdjDA0Bdi6l1cxlAe7whPCYTYAJ9nQALAH39hHl/TIAJMIFuIECCQG1BHUpOVIgQgIJ9pajJr8P8tZMROMo4cZ6p5bEA0A2HZocpKfzg7s3pIPf/dQviRJ4FcwIAxZZTo6oO0qhc90shrh4WKLw/yANgZKC7cCeXIoFqeMrPZFy4jBMnEYAMfdXg17q922HrPXZIrSGtzQEgBRZy1ydvEzVG35xLviUBgMbRZvuXa6AzN5cDwNfFUXjzkEcAJSqkvBw0jkxQqM1l0GOB88KYABNgAj2MAAsAPexAeDlMgAkwgV5PoBVorGmCs4cT2qWs17k5FgB0guqB3aoam+Hp7AiqMvD4jiwcKKgxqk5gSQCgsAsy+imHAmWaJzGAMsyrt8vq82SQSqNQCgDazPPUnwQFbQI7mcyuByK065JMle/TelWYKqtJi1JzMcjQAMrgT2Ej5BFgKgeAjPs3VU1AVh8grw2ZzE/tJz041JAQWX2AKktoQ0bsCo4HZwJMgAn0EQIsAPSRg+RtMAEmwAR6AoGWplbsfuYoylKqsOCvk5HyRRY23r4XA38TgblvToRHiJuuZbIAoAtTj+ykjSkP83TGmnmxRkkRtQuXxjnFi9NN/d3jQ/He0UJx0x/m4WwkAKgGokz+qHoHmBMA5O013SA/sSNbGK1q0sQeCZMXxQSYABNgAkzAxgRYALAxUB6OCTABJtCfCVDW/0NvnMLsVyYIl/8fb9iFmS+MQ9aWQrj6OmPs0sG68LAAoAtTj+z0bVoZVuzMEYkRB/u54S/TI8V/LTXt7TzF78vb3czKBoMAQGOo3gCmQgDMCQAy7v+iOF/szq8WXgbkZs6NCTABJsAEmEB/IsACQH86bd4rE2ACTMDOBLK3FKL0ZCVG3zoQu587hvqSBiSuGofc7UVI+y4XiSvH2nkFPLw9CKiZ4O1Rkk8VAORcMrmfauTT3pZtzRS15qlUHD1HeQboVt9aCAA9q7dChD0Y8phMgAkwASbABHoCARYAesIp8BqYABNgAn2EQN6uYvzy19MYcUM8tj10EAvWJSBorB+Ovp8qdjjq5vg+stP+tY1zKQCYSkqn3vqrIQC3jQ7GFymlosTc/GifdvXmTWWON1fXvn+dKO+WCTABJsAE+isBFgD668nzvpkAE2ACdiBAOQAOvXlK/C/hsZEYfHkU9q46jvTvc3Hx54nwHeRlh1l5SHsTsLcAYO/1y/G5dvy5Is3zMAEmwASYQE8lwAJATz0ZXhcTYAJMoA8QoHKAeTuKEDzRH+5BbWXeuPU+An1FAKAEhbLMYO87BV4xE2ACTIAJMIGuE2ABoOsMeQQmwASYABNgAn2aQG8XAMobmkV4QHFtk6HcnL0OjMJdNtyyGwvfm2IU8tJU04wNi/cg+eN0XLF5PiLnBNtrCRbHpTwd2x45hEu/mcWiXLecAE/KBJgAE+heAiwAdC9/np0JMAEmwASYQI8n0NsFgHMJmASAX9amIGRSAGa9NB5OHm2VBkqOV+A/F/6EyvTqLgsANEfmxnwsXJdgGF/vHvUKALTe9TfuwqK/TUXACB+9w3M/JsAEmAAT6OEEWADo4QfEy2MCTIAJMAEm0N0EWADQfwLSOK8vaxACgDSeyfA+8tfTKD9dhZmrxnXJA4AFAP3nwT2ZABNgAkzAmAALAPxGMAEmwASYgFkC0nX6ZGmd6PP41AhcHOeHdb8U4rNTJahoaIaTwwCEejjjNwP9cOPIILg4DDAarxXAztwq0f9QYS3KG5rQ0grxXICbE6aFeeLW0cGI8nLRdRI0JxmkP6SVI6OyATVNLeI5OV5CqCeuHRaI4QGWa8+rk9l6jTR2c2srduRW479nynC4qAal9U1oaKaZAELk5eyIwX6uuDjeTzB1cTTmJtdnizOgtWzNrsLnp0pwvKTOcAY0Z6SnCy4d5CfK6vm4tN1Wa5s5AYAy9r/7SyG251SJ/dG5ejg5IN7XFdcND8SCGB84DjC9L+0ctjoDWUWguK4JsmThqEB3UPz/hswK1DW1CNa07z+OCBT7ls0W7xYZ52UnK8WQfkO9DWEA25cfRsgkf+xfnWwkANDvKVEmtcmPjDAqlal+5h3rid9+Nxu1BfX4fG6S6D/smljhBUBNhhfQz2FTA41c/LVzZG0uMHxuag73YFd8fclWUFUPOS8JGab6sneArq8t7sQEmAAT6DEEWADoMUfBC2ECTIAJ9DwCWuNz+eRw7MirwpasNgNHbQuiffDCrGio5l5KWR2Wb8/CmfJ6i5sjg/iCWF88mhABT2cHk33JQPwkuRhvHy5AdWOb0W+u0XhjgzzwzPRIRFoRFmy5RrmeDRkVeHFfLgprm3QdarC7Ex6aFI6FMe1drbt6BoeKavDUzhykVVg+AzL+H0sIx3mxvu3WrBUAXpgZjf0F1fhHcrFB1DC10eH+bnhxVvQ5PQOtAECi1YfHinDiVxFLXecto4Jx57gQ2PLdkgJA3IXh4safDPTGmiZsufcApj4+Ej/euNsgAKg3+bQuMuKjF4QK0UB6DEg3fzK+qSWuHCvKaqohAHJO+kzmGlDHkTH/zh5OYg7yQqAcACVHKwxrpFAFdQ5tCICl9eh5yeV7PDnEE8smhZl9hN61NYcK7J6rQc+auQ8TYAJMoC8SYAGgL54q74kJMAEmYCMCWuNzqL8byGCmm1610S3v09MjcWHcWeORSq49uj1LeAnobXRT+9qcGOEZoG3/OlmCl/bnoUk7uYXByQB9c16syfHoMVuvkcbszDrpORI+Vs+KwZQwT6MddeUMvjpdihf25aH2Vy8Ja+dAXhTLJobhyqEBRl1VAcDNyQHElbwa9BzFiAB3rJkfC18z3gW2PgNVAKC1hrg7CU8RbfN2ccQbc2OEUNSZMzP3bkljfOKyYcLon/PaBIOhnfj8WHx75c9CAAhNCBDG+JjbBhnCAbRGtlyzNOq9oz1MCgDq3mqL6sXt/ejbBgkhQTXqqZ+5HADaOSzlAND2tfZe0ecsAOihxH2YABNgAvYnwAKA/RnzDEyACTCBXktAa3zKjYwL8sBjU8IxxM9NlFX7z+lS4XYf4uEsuqSU1ePuzenIr2kU/6Yb+alhXrhpZJAwuMgFm1z3KTTgvaNFSC6tNRiTc6K8sSox2sglnua4IykdBb+OR8byDSOCcFG8H8I9nYXXgRzvtYP5yFQMvssH++PPUyLanYGt10gTnCipw9JNaSirbxM9aJ/k3n/FEH8M8nUT/ybtJLe6Ed+mluHvx4uMvBlMeVF09gy0a6EzGBPoIW685RlkVzWAeCVlVhj4+7k6Ys28OKMQClUAUEGS58Ito4NxSbyfcP0vqWsS5/lFSolRuMP9E8Jw7fDAc3IGqgAgJ6S9z4nywSOTwhDs4SzEi81ZlVg8Oli8o7Z8t6QAMPWJUQYDP+27XBEOMPDSCGGckwAQMMrH4GavgpHu+7WF9YakgeSG7xnqiqh5oSYFADLqZViA7Dv69sEYdlWMkVcBzUOG/dZlB3He36fC0hxaAUBNYqhdT6/9guOFMwEmwAT6IQEWAPrhofOWmQATYAJ6CZgyPsl4fGterFlX/YaWVjy0NRNbs9vCBMhYfywhwsg7QJ2f4tNfOZCPT5OLhRFK3gQPTQ7DlUPO3kJ/eLwIrx7IF4+5Ojrg2RmRmB9tOjM5GaFLktKFpwK1WG8XvLsoHoGKV4E91khz/WV3Dr5MKRXzmrtNV/euFSFMrdUWZ0BrIcFk6bgQoxANuRbtDbhWNDElAEwL88LKmVEm8wZ8nFyMV/bnizwI1BIjvPD63Fijue11BqYEAApreD4xyuTebf1uqe742oSAMrbenAeA+m5ob+7NhQDQM2rogDYEwJIHwP6XktvOZ+VY8V9LIQCW1qOumzw6lm3NFF4nMq/H7EhvLB4TLEoxUgjAID9XIzd/1TtA/ez5PbmgXA5UvlHN6TA93EtMqb6X5J1E/egdV/M66P2u435MgAkwgf5CgAWA/nLSvE8mwASYQCcIaI1PMs6fnBYhbnzNtYOFNeL2n+L0qf/9E0NxzbD2t7/q81pjkEIB3pkfZxAZKIEbGZXUyJD/4Lx4i0kDVaOOBIiXZ8eAkgPKZo81koFy6/pUpP/qfUCu/GT0apMiarlZ21tnzoBuuO/enIHKX8MvZkV6i1h8c2uh5IR3bU7H3vxqsTzyqnh/UbxI7qg1tOjf5Onx9vxYxPu4mnwNTIUtrF0QZxQGYI8zoMVoBQA6/zfmxmJ8sIfJtVrjr33I2rulCgDy1jwiMciQC0B6AETOCW4Xy09GdmVmjei76+mjhp8r0quFNwDd6GtzAND6SACQ4QHSG2Dhe1MMuQR+uGGXSCAoE/nJJIAkAMj5tHNoPQDUtWn7SkZaN39poNPfvyoAXDUsADf9mGow1kk0eHxHtsjZkVfTaBAHSACg9+SlWdEgo//OTelCCKB3id5tdQx5jpTzgQWATnzZ8yNMgAn0GwIsAPSbo+aNMgEmwAQ6TkBryPm7OuG9RXGIM2P40QyqQUUG4rqFcWZj8NUVbcqsEDkDSAxQ47O1Y+q5Wbe2U3us0dqc5j5XbzFNiRudOYO1Rwqw9kihmFJmwpe3pubWQZ4Lz+3JEV4YJBTQjfm8X70stB4Alw70w4ppkRa3/Mi2TKzPqBB9TO3LXmegFQCo0sK6BfHwdTVd4UBdhy3eLUsJ+WR8vloGUM2sr2bvV13uKdt/2NQA5O0qEeKANMA9w9wMyfxkCABVEpBN3uzTmjbcslv8euwdg8Xz2hAA7RxSWEj+OB1XbJ4P9xBXQ0iCti8lEKSmGvL0vqmCgCoAUBJAMuapkTcRvV+UOFP+LJMAkgAg+8jvgb0F1UIAoLAVNVmgPHf2AOjsNxE/xwSYQH8hwAJAfzlp3icTYAJMoBME9NzkqsNSHP6SjWn4pbhW/Jpunimpn56mNdzUm7zv0srxxI5sg0u5zCnwh6EBmBzqKeLP9TZ7rVHv/Np+HRUAyNVZe5uuHfPeLRmGEAxrBrCedWsFgOUJ4UYhGqbGsHSzbs8z0L5HZIiSYWmu2fLd0sOyL/fRZvC3JACQWEAGPiWIpP9SBQy6uVfHsCQArDtSCCkGUIJJFgD68pvFe2MCTMCWBFgAsCVNHosJMAEm0McIaAWAiSEeWDM/zqwrOSVUu3l9qkhy19VGbsOyXBitY2lSOo6XtAkLaiMxIMzDWYgNVIWAwgcs1Z631xr17pf2klpeL9ztd+ZVCbGEXPCp6fEAsHYG2jOzZgDrWbe2CgC5ZM/4NQ7b3POWBAB7noFWALDmrWDLd0sPy77cpyMeAPI9nRvpjc3ZlcLNn3IG6BUA2AOgL79JvDcmwATsSYAFAHvS5bGZABNgAr2cQEeNSVMJ2DqLQBUAaAxKmHfflnTkWBEXKNM+xfv/YWggpod7thMD7LlGda90y70lqxLbc6qEcFFa3yRKIloqnadHALBm0GtzESyK8cGqmdGdPQbxnCoA6A0psCQA2PMMtGNr3yNTIGz1bnUJch94WG8OACnsyXdEPSO9AgDnAOgDLwxvgQkwgW4hwAJAt2DnSZkAE2ACvYNATxIAiBglFvzgWCH+nVImDGprbaCvK1YmRmGwn5uhqz2NT7nGt48U4PNTZ0vhWVun/NwWAkBnDGBr6+vrAoCt3i1rHPvD52oVAEq8SEIYZf7X5gAgFlqPASk26ckBQG7/6ntJIQQHCmq4CkB/eMl4j0yACXSJAAsAXcLHDzMBJsAE+jaBrgoAem5fO0OQHOZPl9XhP2fKsDmzQmQON3ezTpnsKQs8xcJTs4eBLPdAJQjv2pSOE6VtJQhNNfJQCHF3xuhAdxG2UFbfhBf35YmuthAAeqMHgC3fk66eb1ferc68y335Gfn9Qbk67J2Zn86dwoQeTQgXFQO4MQEmwASYgGkCLADwm8EEmAATYAJmCXRUAMiuahA5AApr227nbeF+rud46JaRbv++Ty/HzzlV7bwDFkT74IVZ0aIOvL3WSNULHt2WiU1ZlYYlUwm6GeHeSIzwwtggd1E+T5uwsKNJAK2FAHT0zPTwtbUHgL3OwB4CT0feLT0s+3IfrRFO7w25+csyfrbcu5pEkHIH0Dw/pJdbLRFqyzXwWEyACTCB3kiABYDeeGq8ZibABJjAOSLQUWOyqrEZt21IM9yA68lYb+ut0A3ut6llWLk3V4QMUIv1dsG7i+LFDbu91qjWtac5KQ/Bi7Oi4eNiuvyc3Ldass8WHgC0/zuT0kWCQWp6qwCU1zdj8cZUkWuBmio02FoAsNcZ2EMAUN9Pa+8W9ZUl9xa+NwWjbo43PN5U04wNi/dAltWLnBOs+9WnkoDrb9yFRX+bioARPrqf646Oau4Hml+t5mHr9VApQRICqOnNTWHrNfB4TIAJMIHeRoAFgN52YrxeJsAEmMA5JNBRAYCWtmJnNr4+UyZW6erogBdmRglX9862zrq0q+vQGta2XiPt7V+nSrDy17rleo0R8hq4Z3M6dudVCzzeLo54Y24MxgZ5GHB15gxUUYG8ECgEguKxLbWTpXW4PSkNJARQu31MMG4fEyJ+trUAYI/3RO6tIyEA9ni3SAD4ZW0KQiYFYNZL4+Hk0SYAkRH/nwt/QmV6Na7YPB/WBAAaJ3NjPhauS0BFenWXBYDeJCJ09ruCn2MCTIAJMAHrBFgAsM6IezABJsAE+i2BzhifW7Mr8fC2LNQ3t92+jwhwF7W+KWmXpfZtWrkQD5paWkXm/ienReCSeD/QrSsZyZRNn1qYpzPWLYhDpJeLxfFUIz/c0xnvL4oH5QOgZus10pivHsjHh8eLxPi+ro5YOz8O5AFhqf2YXo4nd+YYWJkSDjpzBlpvhPNiffF8YpQIgTDX1JtbrWhgDwHAHmdAe+uIAGCPd0sa7vVlDUIAkDf22VsKceSvp1F+ugozV43rkAAgRYSufBGxANAVevwsE2ACTKDvEGABoO+cJe+ECTABJmBzAp0xPsntnlxzDxfVGNZDHgDPzYgCGZamGvV9aGumIXdAvI8r1i2MQ4Cbk+j+TWoZntqZg/+ibcsAACAASURBVOZWMtmAOVHeWJUYDUqoZ6pR2b37tmQYxqMY/NfnxhoMYHuskbwent6VLZIROgwArhoWiAcnhpk0umkX/04pxer9eahtahNKqNlKACDPAuJJRjY1J4cBWDImBDeNCjK5np+yK/Gnn7MMIRNTwjwFLxfaiJ08AOxxBrTWjggA9ni3SAAoO9nG3W+otyEMYPvywwiZ5I/9q5ONBAD6/d5Vx0X/yY+MQOLKsSCx4PO5SeJ3w66JxaRlw5G0ZI8IATj+9zTxe+pHTWvYq+N5x3rit9/NhnuwK76+ZCvydhVD/o6ECVNz2/xLhAdkAkyACTCBHkWABYAedRy8GCbABJhAzyLQGQGAdkAu7Q9uzTAYlPS7YHcn3DI6GOfH+gpvADLmT5XV47OTJfhfWhkamtuMezJWV0yLxEVxvgYYpozFOB9X3DUuBJNCPcV49HRudaOI///78SLD3Obc8W29xlNldViyMd2QgJBs5zmR3rhjbAgG+bkJw5t4klH+SXIJkktr21UucHNyEAnTZihZzDt7BilldUKIkQkZaT1jAj1w9/hQjAt2F14WlIzvb8eK8N/Us/wpZ8Grc2KMQgbs4QFgj/ekMwKArd8tKQDEXRgubvzJhb+xpglb7j2AqY+PxI837jYIAKqbP/UhI330bYOEaGAuBKC2oB7bHjmES7+ZBfcgV6N++XtKDHOS1wAZ+FIs0AoF6vjUh/ITRC8INcpbQL+vrWvBIy9kYvpEL1x9SaBdvqB2HKjCi+/mYd2zcQj0axP9uDEBJsAEmIB9CLAAYB+uPCoTYAJMoE8Q6KzxSZv/Lq0cz+3JMRIBrEEh4/+GEUGilrf2bp+S0929OR35NY3WhjF8TkbvtcMDcd8E0zfxtl7jKwfy8I8TxWZLEmoXTuLEFUP88dXpMlQ0tMXeL08Ix5VDAgxdu3IG2pt9a+DIo+KBiWFG89Mz9hIA7PGedNQDgNZgy3dLCgATlw0TRv+c1yag5GiFMMwTnx+Lb6/8WQgAoQkB7Yxu1ShP/jTDZA4AeZsvwwjIyCexQZtTQCYd9I72EN4CqgDgE+sp5h5z2yDDczJEgQQLNeSABQBrfzX8ORNgAkygdxFgAaB3nRevlgkwASZwTgl0xfikhR4trsXjO7KRVtGWWd5S83d1woOTwnBhnK/ZWPWOjEfhBuSCf9kgf4ux7x0Z09oayYuB3Pq/SCmxKAKQMEGJ/p6YGiES/926PhXplQ0Cz6UD/YQHhGzn6gzIQ+OhSeFYGNM+y7w9BQBbvyedEQA6ugZL75YUAKY+McpgZKd9lyvCAQZeGiFu+cl4DxjlY/hZGu96BABy3TclMpA3gJpokFz9PUNdETUvtJ0AoIYEqH+TYVMDDZ4F8vcsAFj75uLPmQATYAK9iwALAL3rvHi1TIAJMIFzSqCrxictllz9d+RW48uUEhwpqhUu8hQnT83L2RFD/V1xcbwfLo7zMxvTr26axtuaXYXPT5EbfV278WJ9XHD5YH/d49ljjb8U1+L9o4U4VFiL8oa2/ZLRT9UIxgd74prhAUIAkF4OasJCtWQhrc1WZ0DMPkkuFsyoDB+tiW78Iz1d8NtB/oKZuRwN9hYAbHkGnRUA5Bq6+m5J45xu3bUJAdXb+856AJAAQIb+1mUHMfLGeBTsKzXkA1Bd/mk/5kIATHkAmPtiMSUAPPd2Lj7/vkQ8csUFAXjsjnDD49rP9v5SbXDtVz/z83HEO0/HYWi8GzgE4Jx+rfNkTIAJ9HMCLAD08xeAt88EmAATYAJMgAnYjoAqAMgb+YjEIEMuAOkBQLf+nckBQAKAdO/P2V4kkvzJSgNk8Fdm1hhKB1LZwWFXxbTzAJBeBLLMoMwXIJ+1FALwyTfF2LG/CqsejhbQ1PwAqiHv4eYgPsvKbxQCwMnUOnzy32LxnLubA0gMoEbiAQsAtnv/eCQmwASYgDUCLABYI8SfMwEmwASYABNgAkxAJwFVAJCGukyuV1tU387t31wmfikeeIa5YfbL4/HT/QdEFQBp7KvigTTY1RAAqh4QNjUAebtKhCBAjeL+kz9OxxWb54vYf3VuU+7/9IzqAfDbhf7CqL/6N4GYPsFLjEnGuzTsX/kg32DUy89MJfeTY4YFu7AAoPO94m5MgAkwAVsRYAHAViR5HCbABJgAE2ACTIAJ9DECqgBw3kxfLP5TGtKyjHN6xEW54o0nYrBqba5RtQD1Zr+4tAlLnkhDWUUzyP3fz9sJk8d4sgDQx94X3g4TYAI9nwALAD3/jHiFTIAJMAEmwASYABPoFgLWPADURalu/fR7VQBY+0mh6CrzBXAIQLccJ0/KBJgAEwALAPwSMAEmwASYABOwEwFKWPhJcgkoKeDKxCg7zWKbYbuSPM82K4CoFkFVFK4bHoQpYZ62GpbH6QIBbRJANQeAjOXPK2wQsf0Hj9dAuvxrcwCQACD7ZeY2CG+AhTN82QOgC2fDjzIBJsAEOkOABYDOUONnmAATYAJMgAlYIXCoqAZP7cwRRu30cC+8NS+2RzPrTgGgurEFbx8pEJUdHAcMwEuzogUzbt1PwFoVAHL/pyR/gX5OYrEy0z+5+V97aSD+t7lcfK6GAMyc5IVxIzxw6HhNO+FAjtP9O+cVMAEmwAT6JgEWAPrmufKumAATYAJMoBsJ2KJ037lefncKAJ0pM3iu+fB8HSegJggkbwFuTIAJMAEm0P0EWADo/jPgFTABJsAEmEAfI8ACQMcOlAWAjvHqqb0pPCA1s0G49Wsz/ffUNfO6mAATYAL9jQALAP3txHm/TIAJMAEmYHcCLAB0DHF3CwDa8zK1eieHAQhwc0JiuBduHxOMEA/njm3Sjr3v3JSOHblVRqEm6p6uGRaIZZPC7LiCtqGLy5qMqgSQqz/lBuDbf7uj5wmYABNgAroJsACgGxV3ZAJMgAkwASagjwALAPo4yV69QQBQd+TiOABLxoTghpFBGNCxrdqld08RAOyyOR6UCTABJsAEbEqABQCb4uTBmAATYAJMgAkALAB07C3oSQKAudvy4romHCqswZuHCkRiR/IIWDYxDFcODejYZu3Q25QAYIdpeEgmwASYABPoAwRYAOgDh8hbYAJMgAn0VgIv7cvDx8nFYvkyU34rgP0F1fjrkUIcLa5FTVMLHAYA/q5OmB3pjbvGh4if1UZl9tYeKcCBghpDf18XJ0wL98QdY0MQ5eWiCxHNvTO3Cp+dKsGhwlqUNzShpRXC2CP372lhnrh1dLDZ8VRD1tyE7k4OZrPcNzS3YkNmOb5NLcfJsjqU1TejiRYAGBgM83fDFUMCMCvSS2TM19MKahrx4YlirE8vBxmyNCTdYtNY94wPxcQQT2RXNeCmH1PF59SsuY1TicMdudX475kyHC6qQWl9E2j9cq1ezo4Y7OeKi+P9cHGcn5hPbXrc7tX3wtQ+Uyvq8Z/TpdiWXYXC2iZUNTYbunk4OSDUwxlzorxx1dAAiy77HXGXp4oFj/2cha3ZlfBzdcSaeXEYHuCm5xjs1ocFALuh5YGZABNgAn2OAAsAfe5IeUNMgAkwga4TyN5SiM/nJhkGGnZNLBauS4CThyNKjldg/Y27sOhvUxEwwqdLk2kFgBdmRuPZ3Tn4MaNcGKmmmo+LI55PjBKCARmcz+zOwXdpZWb7ezo74LGECFwY52txrSlldVi+PQtnyust9iMx4oJYXzyaEAEaW22dFQBoq58kF+PtwwUgA1NPi/NxxTPTIzEq0N1sdzLS1xwqwD+Siw3GubYz7efCOD/cMCIIdySl6RIANmRU4MV9ucLo1tOC3Z3w0KRwLIw5+750RQAgseLxHdlCeDD3nqjrIvHh90MCcPe40HZCBPXriABA/XOqG3HbhlTx38sH++PPUyL0YLBbHxYA7IaWB2YCTIAJ9DkCLAD0uSPlDTEBJsAEukaAjP8fbtiF334322DgH30/FZkb84UIUJFebRcBICHUEx7ODtiSVWl1A2Geznh1doyoHa+nv7WbWkqg9uj2LFQ0nL1BtrYIMrxfmxMjPANk64wAQMb/6v15+DS5WJcxq66LOKyZFwsSA7SNxJEX9uWKG3I9RvLoQHdkVjWgvL6NgTkPgH+dLMFL+/MMngnWOMnPSSxZPSsGU8I8xa86KwCklNXj7s3pyK9p1Du16EdCx7XDA3H/hPbJ8DoqANB4bx0qwHtHCxHr7YJ3F8UjUHkP6HMScj44VoivTpcJ7wg6A18XR8yM9MYDE0PbebHIzdBzX6aUinPLrm4wCDfkUTEu2B23jwkBnZXaOpIDgN71ZVszQR4StO7DhTX427EipFfWizWSd83vBvvhppHB7QQumpPe16TMCiEs0TPUgt2dcf2IQCHKLd7QJiI9PjUCvxvk36Ez4s5MgAkwASZgfwIsANifMc/ABJgAE+hVBFRjn278qdUW1ePHG3Zh1kvju3zrr8JQPQAchDt727X/mEAP3D0+VBg81PYX1OAvu3OQWdlgeJyysBfVthmBcyK9hav/ID83tLS2ClGAjNS86rNGormbWq1BSYbi1DAv3DQyCGODPMSNMYUhUGjAe0eLkFxaazCoyb18VWK0Vfd2Gd5g6kUgY+pPP2ejvrnt5p8M5auGBuLieF9Ee7sIN3+6yae9/+NEMf6bWmZ0m3/LqGDcOS6k3dBaQ5328Zt4P9w4MgiRXi5ijO25VXjjYL6Iadc2UwLAiZI6LN2UJkITqNGY5N5/xRB/DPJ1E/+mE8ytbsS3qWX4+/EiI4+GBdE+eGFWdLvEeXpzANCa79qcjr351WJ+Oit6V24aFYRxwR7CwKZGBv2+/GpDvL7cGwkm6xbEif2rrTMCwJ78ajzwU4YY5uXZMSABSzbyTCBvEvX9U+cj0Yi8WNRn6HN6F+/bki48C8w1YvzI5HAj47ozAoCzwwAM9XcT4TamBCJT77YlsYrOIjHcG4eKaoSQxgKA2SPkD5gAE2AC3UqABYBuxc+TMwEmwAR6HgFTHgDqKtUQgNwdxdhwy26jTajhAiQmyM/V38sHVAFAGnRXDgnAg5PC2sW3a41P6k/GMZVku2V0cDujklz6yTCSburD/d3w14VxoJtU2RpaWvHQ1kwRz03NWrgAGeKvHMg33NbT/A9NDgOt2ZxBSb83JwDQ/PdsTsfuvDaDluZfmRiNxAgvsy/G9pwqLN+eaTCsJ4Z4YM38OLiQBfZrU13U5bjPzogSORS0jYzqp3dl4/t047ALUwIAiTB0O01NTxI8rbhi7rZcrwBA5/TwtiyDWGJOgDGcb3MrHtmeafASIUZkeM+LNg5d6YwAkKXkTFCNXZU9GfpLxgTj0oH+cHRoE7Ke35MrBBfKT/DG3FiRJ4Ea3fzT+0riAYVMPDktEpNDPIWoQuv7d0op1v1SiNqmFuEB8M6COHGLT60zAgCNQ68MiRAPTw5HvI+ryAPx7O5c7MyrEn9bT0+PNAqdobNfuTdXiGxzonzwyKQwBHs4CxGBnlOFJBYAet53O6+ICTABJkAEWADg94AJMAEmwATaEdi+/DD2rjoufh82NRCXfjML7kFthoq5HADkJfD1JVsxc9U4RM4JBgkJ2x45ZHiWxqSWuHKsYT6tAEA3kmsXxBluctWF0e3jnUnpwjiRbXKoJ96cG2syrpv63Lslw2Dck4v2B+fFGyXwO1hYI9zJyfgig+f+iaHC9d1S04oGFArwzvw4I3dpvVUATpbW4fakNIPbvZ54cuJAogEJAdRMMSNPgVcO5ImbXTLyyJuCYvzNNVrv0qR0HC+pNXTRCgDk1n3r+lSk/+qFQa78rxN7RXgwNb56xqbOgJ7RKwCs2JmNr8+UiWnIVf2dBbEY4mc5AZ90eSeDl5opw7QzAgCFSizemNp2az8hFNf/yleGBlDYyWtzYjEmyNhdv6SuCXdtSseJ0jqj/AFynXRmz86IxHyNSEFrl/vXcuysAGDq74dEgMUb04T3gvoO0N/IkqQ0kZjTlPBCiSaXJKUbRAAWAPj/sDABJsAEeiYBFgB65rnwqpgAE2ACPYKANOrzdhVD3uCbygHQVNOMDYv3IHpBKEbdHC/WTga/31Bvw79JONi67CDO+/tUg5igFQDMubNLGNr+quHVGeNTHY9uQNctjDOK6Td3CJsyK0TOABIDvF0c8cbcGBEuIJteAaCzh6yuWysAaAUCc7fu2rm/SS3DUztzRLgBNWtVAPSuXTXuuyoA6J1T7afe1NtUAGhoxu0b00AijmSlnrslMYdu0p/bk4NoL9P5A8ztU567LQQACjmh5Ji0TrXRO700KU14K6ieK1KgoL4vzYoWn2mbKjxZEwBaW1oxgMJ+9BWy6MzR8zNMgAkwASZgggALAPxaMAEmwASYgFUCUggYfdsghE8PbJcEUHu7LwWB5I/Tjcb2jvU0Si6oGrKmXI61C1P7WyqnJ5+zdPtMcf1LNqaBSghSmxXpLZL66WnWjMruFAC0N/WLYnywama01W3RzT7d8OstA2h1wF879FUBQOW8PCFchIGQC/wt69NEDLzWfV7lRW7+d2/OEK702vwBsh+FZhTWNuJYSR1OldVhW3YlzlTUi9wNthAALBnypjwK/nWqBCv35JpNekjjybwI5C1gTQCQlUYc3RxFXhHPcDfEXRSOoX+IMQiEet8x7scEmAATYAL6CbAAoJ8V92QCTIAJ9HkC0nAfc9sg4cYvm3rDrxUATCUNpOe0HgCm4HXFoPd1dcTa+XHCBd5csyQAUBb5m9enioR1XW3a23JbCwBkbFIOBEqwRnHwp8vrDVn4tR4A2rACypFAmeOttarGZty2IU24plPrrAcA7T21vF4k6qNwDRJYyGildi48AGguqmZAcel782vEOigLv2y2CgGQIhCN/cTUSFw60A/acANrzLU5Ccj7gpI3fni8WBj/5qo3dIcAIP+WLIXpmMuLYIoDVRX5Zd0ZzHppHFpbgPLTVcjYkI+UL7Pwm38nwn9410qMWmPPnzMBJsAE+isBFgD668nzvpkAE2ACZgiQQb/r6aNGN/VqYkB6bP2Nu7Dob1NRW1BvFOevDqnNAUDj/vLX00b5BFQDnWK631sUZ7KknRxXTzy5ugZL/bW3+F15IWwlAFB8+JbsShHfT4Y83SSTYW6pjJ/WINMT825ur/LmV48AQB4UVG2B1kq5A8gQpvVaWqstBQAylike/ceMChwrrkVGZYNgJcUGc3u0lQDw86/l9BwHnK0C0FEBgNYo10PrVhMW0meUsJISAo4IcBeJIfcVVIskjH1BAKDvg8KDpZj98gQ4OLXFATTXt2DT0r0ITww2hA515e+Snm1pakVDeSNcfJ0N83R1TH6eCTABJtCbCbAA0JtPj9fOBJgAE7ATAemeK4dXEwHKJIDz3pmM/S8lQ+vmr/ZVqwBo3f9pbFsa9KZQ9BYBgIxnyg5PJQEtGdCm9niuBQBy7377SAE+P1Vi1djWrtcWAgD5EqxPL8fq/XmGCg8d+TOwlQAg3y01d4T0vqhvbhVx8jNMxMmbW6vMwUBh8VcM9seSsSHw+bWsoVYA6w4B4MPjRXj1QD7CPZ3x/qJ4UcVA22RoQ6WOMoB7njuGhoomo6Sg0tMo7oIwkU+EqowEjvJBTX49Qib7w9nTqSNHLfrWlTQIwTJx1bh2JUwbKptw4v+lYdBlkXAPcWOhoMN0+QEmwAR6IwEWAHrjqfGamQATYAJ9hEBPEgA66/Ju6ig6EgKgLZVnajwq90YG1/hgDyyM8cHmrEp8dqpEdD2XAoCawd7cK0hl60LcnUWpOsqrUFbfhBf35YnuXRUALNWhl+uhogTkTULVAaaGe2JkgDse255lyG1gCwFALfWnJq5U8wJYS2ip5Scz/JuqKkF9ae8Pb83ExsyKbvEA0JMEUCY3JBHLWg4AChEqOVaOmPPD4D+szd2/YF8JTn6agYs/T0RDRSN+uG4XvKI94OzpiKlPjkZrcyv2rjyOitQqBI33x5THRoCExbriBpSfqULwBP8O3fJXZddiyz37Me/tSXBwcjArFPSRr1veBhNgAkxAEGABgF8EJsAEmAAT6DYC3SkAULkzygFQWNsWH643WZ4eWHoFAFPl98hIJnfvxAhvjAxwQ7C7c7syh5aqAGhzAFB5OqqWYK2p2d+pr1YQoc8f3ZaJTVmVhqE8nR0wI9xbrHdskDtCPJwNtellJ1smAZR16Jt+dZMgY5+qL5DQMDXMU4gkxE9t1hI2Ut+OlAEkD4jHfs4SuRjCPJ2xZl6sUdjKX3bnCDd9Wssbc2Mx2K+tfKbaPk4uxiv788UNvyxl+Mi2TKzPqIA5AYBCLZZvzxQlK7vDA0BlZKoMIIlDVAYwpawth4QlAUDe9Lv5u8At0AW1hfXC+CfX/9G3DkTASB9RRpRCkS76bAbcAlxQeqICG5fsxYy/jEXolACk/jcHB15JxgWfTMcAhwHYeNsezHtzEnziPYVacmjNKaAFiL0wHEfeSRECgouXEyozqpG+Ph9BY3zh7OWEbQ8fMqpMYu3vhD9nAkyACfR2AiwA9PYT5PUzASbABHoxge4UALRJ7ywlN+soYr0CgLb03mWD/PHo5PB2Br92fmks0u+169ZWASDj/PW5sVarrWmf0woABwspc326MECpJYR64sVZ0e3c1LVrXXukAGuPFIpfd8UDQK1DL8ei+ckrwlJT3dLNGaZ6BADiQ54X5AqfWdkAJ4cBWDYxDFcODTCanioBLN2UjrzqRhG/f8voYFwS7yeEEUo8SQn+vkgpEUkcrxoWiAcnhomzkSX0aLDfDvLHPeNDBVsyrN87WiSekfkNSHhRqweYytpvbk96bvJNjUfrkgIMVS+YE+WDRyaFIdjDGckldVi1N1ckqaRmraIHud7/cN1OTLx/mFGyURXkiY/SUHS4HDNfGCdKBVLIAFWonPLYSPFviu3/6YEDCEsIwJA/xIib/GFXx4rxKjNrkLRkL+a+PhFUweTQm6cw/53JyEwqwI4/H8GE+4ai5EQFspIK4D/MGwv+moCqnFqDUFB0qAyObg5w8XFGZUYN/Id4wTvGk0sWdvSLkPszASbQIwmwANAjj4UXxQSYABPoHwS6UwAgwtLtmn52dXTACzOjxG1yV5teAWDl3lyR9V0atO8uihdl1iw1MggXb0hDakW96GYqJlsVCOiWet2COER6WR6XbrQf3pYFqg9PTSsAyDJw9JmeEozUj7wG7tmcjt151WJMbxdHvDE3Rtzaq031EjA3tiyxJzP66w3ZUGvT05ymqiJoz8va+ZMB/tCkcJH531SjcniPbs8SxrupRp4LcyK98XxitEHssRZeQWICCQmfnCxBS0srnk+MwrzoNtf5cyUAWArBoD3Nj/bBvvwa1DW3iBwI083kQCCj/Ic/7sSs1eMROMrXJCOqENBU04Tx9w5Fc0MLNt+1DzHnhWHIFWdLWqqVRg6+dlKMQ/0Pr0lBXWmDEAuyfyrE0ffPCCFhwy17kPDYCITPCBJeArufO4bK9GrMfXMSCg+UGoSCo++ewd4XTmDgpRFCBDj9ZRYSV47D4P+LEnOUHKtA8ifpQoQY8vtouAe6wCPcHY4uDtZeHf6cCTABJtDtBFgA6PYj4AUwASbABPovge4WALRGL2VbXzM/Fr6a5GvaE/o2rVyIB3SLS7edT06LEMaZbHoFgHu3ZAhXcmpk+JMAoHVhV+cmA+yDo0VYczjfkCzQ1K261rPgqqEBeGhyuFkvALpZfnBrhsjoL5vWwKYEcHT7TU1PCUbq92N6OZ7cmWMQFcwZ93oEALXGPI1NYQ0U3mCpUYnHpUlpSK9sMLsv+kCPACDzMFwY54v/G+Iv8gxYaiRU0M09JSwk7wGKWqD8CJSb4MaRQcJYbst9f7ZRFYU1hwrwQ3q5WJPMZ/CbgX7iGXrfpPhz+WB//HlKhHj4XAkANBe9g5Ss8p3DBYIreQNQmMpNI4OEsHPHpjThqWBJACg9WSni7Re+N6VdYj5Jw6iMaCuEq37QWF8Mvy5OdNGKAnm7inHkndPCwP/p/oOY89oE+A7yAnkSFB+twIgb4rB12UEjd39KUlp2slIkIqSQAxIKFqydjJ0rjsLZ28ngbUBiRP6eYiEUFP9Sjg237Ma0p8fAK9Jd5CQgQeD8j6aKHATcmAATYAI9nQALAD39hHh9TIAJMIE+TKC7BQByKyfjidzEZSMPgOdmRIFueU016vvQ1kxD7gA1C7zsrw0vmBjigTXz40B139WmGtXmXMplfyp799ahAvy/E8XCEJTNlACg3ReNTQbz1cMC2xmdNO7qfXmgG361AoFWAPj6TBme3pUt+tA2VPd1LSda3b9TSkWm/tqmNo8CauYEAHVsYqTebstntTkbhvu74c15sQjQxPzL/hSLTuekGv/0mV7PgT78Z2e3rcnSiK6OA7B2fpwITzHV6Oa8saoJLj5OIn5f26RxP/zaOEOIwKnPMpHyZZYw0OlWPn9PCX66/4Aw6MnQpzwCm+/eD88Id5FXQIYKSE8C8h4wJQBQYsHRiwcahIJpK0Zh4+17MeL6OFGJgJoUCqb/ZQy2P3IIoQkBGHpVjPiMPAd+vHE3Lvx0ulkxw27AeWAmwASYQCcIsADQCWj8CBNgAkygvxCobijHqk23Y3jIZFwzYZnNt93dAgBtiNzT6fZbxrbT72Ts9vmxvsIbgIzkU2X1+OxkCf6XVmaIxSbDesW0SFwU196NWd7K0ngkJjw9LRJzo31QWtck6rvTbbDWA4F+95v4ttte6bJPceOUeO+T5GIRe65tdBP93qI4o0R01EdNGkf/lm7nd4wNwSA/N3Fze6iwFm8czMeR4pp25Qe1hvKpsjos2ZgO6YKvHY/MOLq1pj19klyC5NLadmO6OTmYLI8n49KlWDArwhvPzIiEm6MDSEwhI18bTkB7ivNxxd3jQ5EY7iV40s3zsZJawWpLdqXJMoUUs798crjN3+W+PqA8o+aWC3KVCwAAIABJREFUVnE2i2KM33kSfZ7elYOvTpe2y0vRGTaUJ8DR1cHgVk+iAcXy0/9IAGiuaxax+xEz27xAZE6AjB/ycNm3s4UoIP4Olh+G31BvUGnBjbftNXgGNNe3YNPSvYiaGyK8CqRQMOrWgSJ/wLi7hoBKmlKjz2oL6zDu7qH48fqdmPjgcMO8FM6w5d4DYlz3oPYJHzuzd36GCTABJmBPAiwA2JMuj80EmAAT6OUEbCEA/JK3A+t2PY7FU5/B6LDpRkR6ggBAC/ourRzP7ckxEgGsHR0Z/zeMCMLScSEmXevVvaljqTfcpjLrW5uXjGFyQycxgp43Z1TTOJRf4KX9eUYeA+bGJ2OaPAsoaz41UzflrxzIE8nqVE8BS+ulG/8rhvjjq9NlIPd2assTwnHlEOPEeXRLf+v6VEOpPnVM1XvClFhjaX4Zl06hAEeLa0XXaWFeeGu+9aSI1s6hv31OHhiLN6aJ5IaUV+KBCWGYHekthBf67INjRSBPDhKWbh0VjCVjQ+yCiAx9yg3g4u3cLilfwf5SVKRWY/DlUW2JAhtbhHE+9A8xiJwdjGN/SxX/G7t0sMgNQOEBl/53tvAykEIBxf3/eMMuzHppvOFGX3429A/R7cSB4qPl2PnkL1j47hS4+jnbZc88KBNgAkzAlgRYALAlTR6LCTABJsAE2hHoDQIALZoMxMd3ZIOSzVlrdOv+4KQwYYi3d2BuezqlrF5kzacbfG1TjWAyjP/0cxbohtWSYS2N2UcTwlFY04Tbk9JQXt9mVFuKh9+QUYEX9+UaQhZM7W1kgDuemh4p1kFlBKmZEgDohp3c+ikjvbW1Ujz4E1MjROI/Mu6lKz4lziOvCbVZSi5HZfTWLYgXeQeoUV6B5/bkGgQFc2dFXhyUYX9RrC+e2pktjFNqenItWDv//vo5hYm8vD/PpGcFMaF39IJYXzwxNdJqJYtuYdgKlJ6qRN7OYgSN9UPR4TJEzgqGV5S7QSjwjvHAlnv3Y8G7CfAIcTPkGhh4WSTiL4rA3lXH0VTbjCmPjxJbOPByMgoPlWHhugQ4ebS9o9yYABNgAj2ZAAsAPfl0eG1MgAkwgU4SWL3lTtQ31aKuqQaZZSfh4xaIPy34ACFeUfjpzL/xv+MfiJHL64pxV+JLCPGKxrMbb0JFXbH4/U0Jj2P2wN/BlAcAjU1GPTW60X9wzluGVWo/u27So4ZxXZ3cxVyqF0BP8QCQGyBX/x251fgypQRHimqFu7s0dMltf6i/Ky6O98PFcX66DBy6GX1xXx725lej5tdYeEom98fhgUY3pGQAk8v+R8eLcLykTri9UyMvA6onPyXUE38cEQjKN0CNbv4pud3+grbcBeZyDMh9UXgDlXD7z+lSZFc3CAOOxiZjmNZyyUA/VDW24PaNaRYFADneL8W1eP9ooQghKG9oY0TGH+UjGB/siWuGB4iEcFIcUastmDPAiQF5NVCiwbyaRsOYsd6ueGNeLCI8z96u0rn87VgRkjIrhcAicyKYO6NNmRUiKz9xM5djQO+fGoV2UKhCcmkdor1dsHZBnEiK98yuHMMQUjwhUYdEpRhvF1AZRWqUGf+tebFtf38NzQbm5C0xzN9NvCc0JoWeqGEk6nN612qPfhQKQmUd9+VXi/VTo3d6kJ8rFo8OAZWdNCeK2WM9th5Tm5+A8hEkf5yO8OlBomRgTUEdNt+1H0VHyuHo3LbT2PPDDeUKbb0eHo8JMAEmYGsCLADYmiiPxwSYABPoAQSkIS4Nefo3GfuPzFuLfVlJ+GDPM2aNfBIIPj7wkjDW4wNGGuUAoN+fKNgrxqGm5gcw99nY8ESzIQA9ABUvgQl0iAAZ5eQl8cF58YjychEhE0uT0kGeGWSkU0UDyuRPn1POhmVbMzE+2EMY/TKOftmkMPxukD9IANtbUC0M/sqGZtz0YyoC3Z3Ev9cdKTR8RgskcWZyiCfoWW7dQ6A6p1YY/pQ3gIQBylFw5O0UNFY3IeGxkd2zKJ6VCTABJtBBAiwAdBAYd2cCTIAJ9AYCqsHv6eIrbuxlHH5JTR6+OLLG4BGgddFXb/0vG7XYYOTLnxcO+YPwDqBGYsGGU//E3Ykv4Y3ty0wmC7QUAtAbWNpzjabKz1HmdHkDbM+5uzI2eRSQt4SPlXKJXZmjpz5LAgA1eYuvXScZ9VTGTwoA5AHwzPRIIQ6QWEBGPuWNoDKAWqNeCgJUQo+Egz8MDRBCATUSFv55sqTHvxs99dxssa66kgasv3k3hv8xFnEXhKMivRqb7tyHmSvHIWxaW8JAbkyACTCBnk6ABYCefkK8PibABJhAJwiQAEBNuucXVGVh9ZalIJd8rQBARrwqCJgTABYOucooTEAui8ILlkx/Hu/seBT/N2apQRyQn7MAYP4Ae5sAQEY/ZfgnN/2nprUZtf2taQUA7RlS9Ya6pharAkBCqKdBDJBGvhQAnpwaiXs2p7dLimiq5GN/49/d+61Mr8aB104hd3sh3IJcMfGBYYieH9ouIWF3r5PnZwJMgAmYI8ACAL8bTIAJMIE+SOBceQBIdJaqBbAA0DcEgENFNXhqZ45Ikkjx6nRLzQJA2828dPmnkABtCICtPAD64NcUb4kJMAEmwAS6gQALAN0AnadkAkyACdibAAkAp4oOGpLuaXMAmLvxv2bCMuHWrycHAIUWqON+dXSdIT+A/Iz2ef6wP9o1BwAZpJSZ/rrhQZgS5mlvtDYdv7d4ALx3tBBvHy4wJETsaQJAbV0LHnkhE9v2VWFRoi9OpdVh5UNR4qyWv5glfh4a72aTs9N6AJDBTzf3JIiMDHQXbv3FtU1WPQA6kgNAJgQsrmvq9hAA1btI62mkAtZ6FtkEvg0HOfbll8javRvzV6yAk5tt3g0bLo+HYgJMgAnYjQALAHZDywMzASbABGxLoBWtwsDOKT9jNHBTSyPGhs9EuE+c4ffSMKfEf5TZX1sFQBUA6CEKEehMFQB1XBpHrQIQ7TfUKFkgVSOQSQltQYbi0N8+UoDPT5XAccCAXnkj3VsEALVaA51dTxMAdhyowovv5mHds3EoLm0yGP3nQgDQZvK/bnggPk8pFXH/1Mx5AJAAoD5L7v0TQjyQUdlgsgpAT3H/ZwHAFt9ePAYTYAJMoPsIsADQfex5ZibABJhAhwj8mPwPfHb4dbg5eaC+uRauju6obqxEsGck7p65GlG+g40EAPqHWqKvQ5P92tmSa39nxrPlM3TzKkuv9TSDVO8+WQDQS8pyPxIAPvlvMVY9HA13NwdD55OpdTb3ALDNik2PQkJLakW92QSD9py7M2OzB0BnqPEzTIAJMIHuJcACQPfy59mZABNgAroI0O3/qz/dgykx52NESALe3rEct037C3Ir0vB98oe4c8YLILd72Sz9P+a6JtQIAGrm/448b8++LADYk67x2D3ZA4CM/ztXtGXm9/NxxKO3R+DtjwtMhgCQILDkiTSUVTSLvu88HWcIDXju7Vx8/n2JGGfmJK92YoI9aFM4QbyPqyjtJysEnB/r26FSf1KkC/WOwcnCA8LjR3rfyO8ECulZf/JjsQX1M/kseedQGx023SAakgs/lQul5urkbhRORL8jcZG+Z+qbalHXVAMaw5Knkbk1mOL68yuv4MTXX4uPhl96KXIPHsRFr74Kd39/lJw+je8ffBB15eVw8/XFBatXI2DQING3trQU3953H8ozMsS/z3/hBUQmJIifm+rqkLRiBbJ27RLPRUyejIaqKg4BsMeLzWMyASbQowmwANCjj4cXxwSYABNoI1DfVIPXtz2IC4dfj/iAkXht6/24dNRijAqbhjXbH8b8IVcKYUA2WwgAlLzvze3L4OrkYSgZ2JPOgwWAc3caPVkAIAp6QgAC/Z2w+E9peOjWMEyf4GX0DAkDqgcBiQHx0S64+hL7lnbbkVslyv3VNrWIw6SkiubKC5o7bWnEF1RlCiOdvh9Wbbodvm6BwkhXY/E9XbyNPiOjPLciVfST45DYNzwkwVA1hEQBWe7zkXlr8c6Ox8RSpABA3xMytMdcrpETBXuMKo1Y+n7K3rMHO998Uxj8zu7uwmivzM0V/6ZGBv60u+4Shj3F8R//6iujvlFTpmDk5ZeDxtny7LMGgUCN+W+srRXjeIeHswBw7r5GeCYmwAR6CAEWAHrIQfAymAATYALWCNCtf6hXDH435g68tvU+JEQvwpTo8/DG9gdw3tBrxe1df2osAJy70+4LAkBxWZORkS8TB179mzYjn7wI3loRK8SB3tSk4S4Nflq7avR/tO95g8Gu/WzDqU9FXxIO1O8PmRMkxm9ouzAibQ4AyjNCwgB5G6gVP9Ryo7SGcJ94UJJRatSPfvfgnDUI8WpL1igb3f5Tm3H//eK/qiBQkpJiEAfIG0De+JMg4B4QgE1PPYV5Tz4pPALkjT8JAkMvukgICVIcoHE5CWBvest5rUyACdiSAAsAtqTJYzEBJsAE7EgguXA/1vz8MP5vzJ2gkIBPD7wCRwdHeLh44+G5axHkGWHH2Xve0D1VAKAY7r8fK8LOvGqU1DWhqaUVDgMAXxcnjAt2x82jgjE60F0AtVUOgOyqBnyXVo6fc6uQXtGAysZmMa9sTg4D4OfqiMG+bpgd5Y2L4nzh4+Ko+1BtKQDYY616PAD2Ha3Gi+vy2u35ocVh4qZfDSWgTr1FDDCVp0Ma2HfMWIX3dz+F4SGTDca3Nju/6pqvuvprE4PK8ABLSQDpmdVbluK6SY9CCgD3z35drEGGGcgDUOeSv1ONdrrF1woAqZs2GWXuVwUA6is9B0gcUMeKnzfPyHNAjnv0iy/YA0D3twB3ZAJMoK8QYAGgr5wk74MJMIF+QaC5pUns08HBUVQEyKtMx6jQae1u0WwBg8zHw0U1+PhECQ4WVoNKkEmb0svZEbE+Lrgk3k/8z9P5bOI1a3NTrPOnJ0uwJasS+TWNBgOZxhzm74brRgQhMcILA0wMZMpgNjWfKVfq5tZWbM2uElUDjpfUobyhbT9knMu5fzvIH+fF+oiqAh1tVI7w6V05gplie7cbhuabGOKJZ2dEwcVxgCgbd7K0ztBvqL+brlJvdD5JmRV461ABMirrLc6pXQQJAvOivLE8IRz+rk7t1qiXs/qgpXXbc620Bj0CgNYDwNL5fvJNMT77rlRUFQj0a8+no++GPft3xQNAe/uuuvCrOUVkOBDd4O/J3CC2I0MA5M/0X70eAJZ4sAeAPd8WHpsJMAEmALAAwG8BE2ACTKCXEFi363FMjlqACZFzDSuubawC/f78YddhWPBEm+2EbmmpfJk1Y5YmJOP/jrEhuHpYoEmjXS6KyvY9vycH36eXWzVWB/q6YmViFAb7Gdfn1muYagWAo8W1Yj9kpFtrwe5OeGhSOBbG+FjrKj4n4/bfKaVYvT/PEMut58EIT2f8ZUYUVu7N7bAAUNHQjD/9nAWKIbckNlhbB+31xVnRGBvkYdRVL2c9AoC916pXANDmAJAJAZ99IApp2fXYsb/KkPjPXFUBud+mmmZsWLwHyR+nY+F7UzDq5nhrqHV93tLUioL9pQgY4QMX77PCw/blh7F31XFMfmQEEleONRpLCgDkiv+nBR9AG+dvKQeANhZf5gQ4f9gfxffK4qnPiNAA9Wb/h+T/J+aXAsCpooNGCQJlSMC+rCRD3L82BwDNsyvjB5O5ReyZA0CbL4D2MX/FCji5GX/P6Dos7sQEmAAT6KUEWADopQfHy2YCTKB/EGhorsc7Ox7F6eLDqGushrOjKzxdfEQ8rcMAB9Q0VCKnIhX3zHoFgwONDYPOEiK39bs2peOEcittbSy6UV42MQxXDg0w2ZXGvHdLBsgQ19vIRf35xCiRGE02vYapKgCklNXj7s3pwttAbyNRY2VitPBEsNb+dbIEL+3PM3K5t/aM/DzG20U8l1N9dm3WPACIwd2b0vFLB1haWs+IAHesmR8LXyUkQC9ndVxT6z4Xa6U16PEAGBrvBrUKAD0n3f/pZ7UKgLZCgJafPQSAspQqbLh5N5obWnDpN7PgHuRqmFaPAEDlQTPKkkVW/s5WAdBm8ZdVAGghi4ZeI8IItCEAnakCYMr9X2UsqwBQtv5RV1yBlPXru1wFgMbXVheoys9nAUDvlxX3YwJMoM8QYAGgzxwlb4QJMIG+SiC7PAUnCvZhe9o3GBw0DqFe0UZbjfAdKGJ8B1i8f9dPR433Jnf1MYEeWDouBKMC3eHh5CBuvDMrG/Dh8SJ8fabMYPiSK/k7C2IxRHNr39Dcike2ZwqXf9mivV1w/YggcctOhie5558qq8eHx4qQlFUBeoZaqIcz3pgbi8F+Z40hOYaeHAANLa14aGsmtma3zU37mRPpjVtHB2OQr5twwZdzrz1SIPrJG3Uqz7ZuYRwC3My7gO/Oq8aDWzNA3g1qo3EvjvPD74cGYIifqwgpoBCKzVmVghvxM9esCQCvHMjDP04Ut7v5p9v8ywf7Y2GML6K9XMTeqNU0tQjPh/+eKcM3qWXt1kpM7p8QhmuHn814bysB4FysVf+bbbue9hAAsrcU4vO5SQibGthOALC0clM5AGy30+4fiTwCOFa/+8+BV8AEmEDfIcACQN85S94JE2ACfZxARV0J3J294OzoYredkpF66/pUpP9qoE4O9cSbc2MNxqR24o+Ti/HK/nxhRFO7b0KoMOzV9q9TJXhxb57oQ8Ymxdk/PCnc7JhkhJO7PrmOU5sV6S3c1F3oYaXpEQAotv72pDSU17eNddkgfzwxNcKkVEI7eHFvrshPQI3mIw+EedGmQwFIpLhrczr25lcbrSvW20WsVxu+IDvRcxQu8EVKiUn3fUsCACUYvCMpHQUabwZi9NyMKKu5GErrm/Cn7dnYmVdltGbydHh9bqxZCakzSQC7a612++NQBmYBwH6UKTt/WXq6qAIgE/l5hYYaqgLYb2YemQkwASbQPwiwANA/zpl3yQSYQB8g0NjcgK+PrcOW019iwAAH3JzwhPAK+P3YexDsFWmTHVKCvpt+TBW31dSuGRaIZZPCzI6tFQzIEH1tToyhP92ML0lKM7j+k6G5elaMWeNfPqiKBuSOT14A44ON49T1CADaOuuPT43A7wb5m92PVjAgMYNEDVONhIqHt2Whvvns7b8ljwV1DBIbSAT4NLn9Tb4lAYC8B149kG+0HBIa3pkfa9FTQX3gVFkdlmxMB4kBslnzOuiMANBda7XJH4KVQVgAsB9lmdm/PCNDTBI1dSq76dsPN4/MBJhAPyTAAkA/PHTeMhNgAr2TwD8PvoIjeT9jweArsSdrA66Z8BA+OfASGprq8ODct+Dm5NnljWkFgOH+bnhznn7jUrsA1QB3dXTACzOjxI2+taYVFm4fE4zbx4QYPdYZAWBOlDdWJUZbFSCsrY8M+Ie3ZmJjZoWhK+VBWDEtUpTY09NIHLlzU7pItKg2c8Y4zXlnUrrR7T2FFjw5LUJUYtDbTI0T6OaED86LR5SXae+SjgoA3bXW5voWnP5PFo6+n4rsnwrRXNcMjzA3RM0Jwdg7ByMiMQgDNJ4kxK2xugmn/pWJX9adRv7eUrQ0tiBorB9G3hiH0bcNgrOncRiIOQGg5HgF/nPhT+IofvvdbJHMT9u08fy1RfX4+pKtyNtV3K7vFZvnI3JOMCzlAKCYnOKj5Tj4ximc+TobNXl1cPV3QcyiUJE0MGSCP7SuHTLcYNg1sZi3ZhJythZi/8vJyNlWJNYQMTMICctHIHphaHterUDBgVIcfusUUr/NFfM5ujkiLCEAI2+Kx5Aro9vx0vtucj8mwASYABOwPwEWAOzPmGdgAkyACXSZQFVDOV7fej9+P+4e+LoF4aN9z2PJ9OdQ01iFt39ejtumPYMw77guz0Px4ks2phklmCPj8Ioh/rgwzg8Uu9+RAnkUV7/2SKFYF8Wov78oHpFmjEzt4sk4JgGBmqmyfnoEAEr8d/P6VOQqSfZoD1SxgMrg0Y19Z5qpcSlHwjvz46y64avzUUz+UztzDCEU9Jml23g6nwMFNdiRV4X9+dWi6gAJNHqZyrlX7MwW+Rtks7UAQOOe67U2VjVhy30HcPS9M2aPdOoTozDl8VFwcDr7FpcmV+LH63cib3db6Ie2BY7yxUX/moGAkWeN+Z4iAFDVgIOvJmP7Y0eEaKFtDs4OmPLnkUh4bKTRnqUAEHNeGDzD3XD872kmn12wdjJG3hh/VkBoBY5/lIaNt+8V4oqpRoLFhZ9Mh2e4e2f+tPgZJsAEmAATsDMBFgDsDJiHZwJMgAnYggCV1npz+zJcP+lRMdynB1/G0hmr0NTShLe2P4SbpzxhEwGAxv4ypVSUpqPs9NpGSQDJ0L0gzlck07OUII+efWRbJtZnnL0l7ywLU0axHgGA5jOXiI4+owSEE0I8sCjGF+QdQPvT037OrcKyrZmoazprdJnyUrA2likhwZo7vrUx9XxO50vVC2SzhwCgZx16+uhd6+l/Z+HbP+yAb7wnFrybgPDpQcLopaz6dDO+8ba9cPFxNrqZrymow/dX70RmUj7CpgRg9qsTEZoQgAEOQP7uEmx7+BCytxaKW3jVqLWlACAZWEoCaM4D4PiHadhw6x4xxNTHR2LsnUPgFuCC+vJGcUO/65ljaG1uhdaQl3PRc3R7n/j8WHF77+rjjMqsGrHvk59mCA+Gy/43Gz7xbd5FFWnV+O9l20CeDrNXjxfPOHs5obWlFaUnKrHxtj3I2V5k09KIet4R7sMEmAATYAL6CbAAoJ8V92QCTIAJdBuBVrSKcoDVDRWYEXsxNp/+ArdPexZfH3sXWWWn8NC8t20SAkAbJLP/VTOZ5lUA5Ekd7O6M3w7yE3H1ISZu09Vb/K7A64oAQEn3HqUqBEqGf1Nrof3EeruKzP3kxk9lCM01bXy7tYSB5sYx5SpvDwGAGJwur8NP2ZWiEsHp8nojgacnCQCdXatFN3kzB0BG7ndX7wDd8l/8ZSL8hxqHp1Tn1OLbK38WRi0ZyeRSTy4wPUEAqCtpwLe//1mIFzOeHYPJy0cYu+u3AkffPyMEAtrfb76aCd9BbWUtVQFg7usTMe6uIUZhAuWnq/DVRT+h9GQlZBiC+lxHKxWo+GWM/7S77kJkQkJXvha6/GzJ6dPY9NRTmPfkkwgYNKjL4/EATIAJMIHeQIAFgN5wSrxGJsAEmADdvtWV4J2dj4qSgK2tbTfPgR5hWDJjJQYHjrU5o0NFNVi9Lw8nSuus1rinknPXDgsU5QIpLl22niAASFEjKbMCaw4VIL2y3mT2fRUgJR58cGKYqBpgKuRBeyvt6+qItfPjhPt+R5s2vr6zAgBVWcivaRIJF9Mr6nG8tA5p5fUorG1CVaNpd2251nMtANhjrTseP4LdfzkmbuvP/2gavKONk0Zqz4Vc2MmVnW7R57w6AePvHWry6KRIELMoTIQCuPo59wgBgOL1v5i/CYGjfHDpN7PhFdne5V4VCS76bAaGXNFWQlQKAN6xniZzFTRUNuGH63bizFfZRrf5ck669SePiNjzwtrlF7D2/ne3AEBVBrJ27xaJBSuys1kAsHZg/DkTYAJ9jgALAH3uSHlDTIAJ9HUCVPe7uqESzg7O8PMIwYAOReV3nA7FcpPxTHXkybikf5tqdIN+1bBAYThLo1kVADpr2Jpbsd4QAO3zJXVN+DGjAv9LLQNlxKcbZ1ONkvotmxiGK4cGtPtYK2xYM6AtUaeKByv35Bq6dIQTldr7+7EibM+pEln9TURt6Dpwa+vvaBJAU5Pae615O4vxn4t+Qn1pAyj2nRLZjbguDrHnU5y7eztDVU2+p95ya9deeKAU/7ngJzh7O+Gyb2cLL4Ge4AFAiQ433LIblMhv4boEOHm091ihHAE/PXAAh944JXIBTH9mjJEAYO4m39z+SFAgj4mMH/PEOMSC5h90eZQIF1BzK5h78XqSAODk1nHBTtcfFHdiAkyACfRgAiwA9ODD4aUxASbABFQClfWlOJC9GVQOUG0+bgGYEDkHTg6mM7jbkiKZypmVDdiUVYH16RU4WWbsHaAt2XfvlgxQuTxq4Z7OIglgZxPvaffRWQFAHYduok+V1WNLVgW+TytHZlWDkREd5umMdQvi2iXZs6UAoO6D1qZHAEirqMfTu3JEBYHOGv0qB3sKAOdsra3AyX9liESAlJlebUFjfDHq1oHCWHUPchUfkXs7ubmTkWwuYz/1M5XZvycIANLjgcISElea9wAyFRphKd8A7dlSmUNKmrhx8R6RG0FtVHlg5A1xGHXLQBFyYE6XVAWA0DFjkLRiBVy8vJCzdy/qysvhGxODi159Fe7+beU6f37lFZz4+mvx8/BLL0XuwYOGz8mF//sHHxTPufn64oLVqw2u/OpzspRg/pEj+OHhh8VY9LsJ11+Pn1auFCEAtSUl2Pnmm/AOD0fWrl2iz7S778bIyy8XP6tzhYwaJX43cP58w+e2/J7lsZgAE2AC9iTAAoA96fLYTIAJMAEbESitLcDzSbcI4z/WfzgKq7JAlQHE/1McPEmEAdjbE8DUVujW+U/bs41K0903IRTXjwgS3almPcXLU3N3csBLs6JFRn9bNFsIANp1kLH68LYspJS1GZDmYvu7UwCgygiPbs9CRYNlt351b+Sd4evihHHB7vjdYH9sy67CZ6fsnwSwO9ZKCfCykvJx9L1UpP+YZ5QdX83ozwJAEjrqASDfKRJNCvaW4OQ/M3Ds72nC60I2SipISQfJ+8KUCGBKAKjMzRVGvbO7uxAEvEJDMeP++5G9Z48wytXPZF+a79v77oPMJaD2LUlJwdEvvhBu/nTLT2KAX2ysMNbNhQCQAEDigDT6abwtzz4rRAWfyEixrqgpU8QY9Jna1xbfZzwGE2ACTOBcEWAB4FyR5nmYABNgAl0g8EveDnx++P+zdx3QUVVdd6f33nsllBA6hN6bgoCIDf1VRJAmgqAgXXpXpEgRFeXgrQ6rAAAgAElEQVTDroCCSofQE2oIPaT33nvyr3PDm7yZvGkhhHbPWt8ymXfrvm/ycfY9Z5/1mNp9PayM7R5gJNVdxeJ2FoZ6WN/TEy3sVedS384qxvtHopFTUu2Qjmxsh+ltndnPR+NymbNaev+aeri/DeZ0cK2X9WtCAIjL3WkagaC45rnBrkzkUGyPigAgrCccjQGlMUgZOfrmBnrwtTKCq5khguxN0MLeBH5WxiCdBsG0XX9dUgAe1VrFuFAFgGpHNQ7hWyNZ6brmY3zRc0NblOaWYe/gECSfy5ATulPEtT5TAMQh+Yo399pWAXgUKQBS7xxVAMiLKUTk7nhc3XQX2Xfza1UPEPeTIgAEx5rakbNORgSA+Gf6TJWTX15czJz0wJdeYv3JQR+wcmUtoUFVBIBANlD0gVggkP0tE4kFCnOJ110vf9T4IBwBjgBHoAEQ4ARAA4DMp+AIcAQ4Ag+KQFpBArafm4/RwZ/BwcztQYdT2p9ubKm8HdWXJxsd6ICJLR1VzqdIAIjL4ZGjOuZQNCj/m4xSBNZ080QH5+qyYsossaAMYw9Fgf5L1sfDEiu7echdKGpCAFBJw6WhiSxMnsQJ53d0xWAfa5VziwkA6rOwkxue87aS66MoAqgpWSI18ZbwVGwJrwmnVpYCQFoFk47FICylQG4Ycvq7ulrgnWb2aGZrIufoK9vowyYAHuVale2ZBO3+GnZSduttaK4vEwHstDgIHWY1k7yxFhzt+hABFIvrPSgBIAjyUdlD0iYQFP7F+y9KK8FfQ0OQdCYDUiKAdY0AUIZxXlwh9g46gfTwHKWkiqYEQIfx4+Vu3WlOMQEQdfQozq5fX2sp4ht8IdyfGglkQF0IACE9QEhN4ATAQ/u/ID4wR4Aj0AAIcAKgAUDmU3AEOAIcgfpA4ODtH3Hk7q9o79FXLgrAwdwNLVy61scUKCirxLgj0Uzsj4wc9uVdPNDFVTpsn3LoV4Yly8LJpcL8N19NxdcRabJcddIA+Ly7J5rYSgtwUWj7zJPxsrQCIz1drOzqjm5u8iXa9t7LxsJzCWxcZaH6CfmlGHM4Gsn3iQSae31PL/hbV+eBKxrtf8bJOJxOymePKDf+634+8LKQ11dQLAOojCjQ5FDEUQrUXhkBoEjOCOczq71rLYJC1bxSpQfrWwOgodcqdqxJnT7gNc9aEAgEgNiRFxT+ScyOygCy3HWRicsAikkCZTny+QlF2Dv4BNIuZ+OF3V3hO1SerIv5Lxn7Xz4FWu+DEgBihf/geYHoMDdQXoRPVAaQ9icmCeqqAXB53W2msRD4rg96bWoHPSNdObwEAiA3ugAvHuzJyBZF05QA0DYCQNU7T07/jT17WCoBEQdSVQAUnXweAaDJXy/ehiPAEXgSEeAEwJN4anzNHAGOwDOHQGJuFFYfnwBTAws4mlc7FSl5sUwHoKljB4zrtFQpJlVVQFR8CfT1dODpql4ocH90DsgpLb8ftk+h4y/4WOONJnbwsDBkN+lUCYBIAiqrF55RI0RHTvqqbh7MIRcsp7QCE47E4EZmNalAJoz5f03t2ZjUOqWwDIdic5lmAJWuE6y/lxWWdXGvlU6s6GR2c7XAos5uMNbTZWXvbI312RCKBASRGm83tcfzPtZMmJDmpjVeSCnAhiupIB0AwcTpDGKApRzcuqQ30LzvH44GRVEIpowAUIwUoPZUpnBesKtWdSAoVWPM4Sjcza7ZZ30TAI9ircJNPZW2676mFVP/p3J1FHZPFQKOjAtDRkQOem1sixYT/BncYlV75w626P5FGzi1t4WOLpByPhMnP7nCxO4cWtvghT1dZaUFlREAFSWVODohDLQWcrr7bu8Al852bA3k/B//8CIKU4qZyJ4yAoDWT+SBXXMroKqKVTSQEvKj9d/5NQ7/vnGW7SV4bjO0mNgIxraGIB2Eqxvv4Nyi6yztoeeXbdByUiNZhENdCQBBEJGIkfafNkXQ+37VFRYA5MUX4syccFZW0X+4O/rvCGb4K5o2BIA2GgCCSF+P2bORExcnc/JJA4DGETQBbu/frzUBwDUAnrn/y+Ub5gg81QhwAuCpPl6+OY4AR+BpQYA0AA7d+QmTuqzSSu2/qLgSq75Oxt7D2Vg/zxOdWqsX4KMb4jUXk/HTrQytFOZdzQzwRQ/p23W6iZ96Ik4mrqfpubR1NMOKru4yZ17cLyavFO8djEKGRD58G0dTbOrtzYgICkefcSoOx+OrqxFoaoF2JljXw1NybpqT5qY1COZjaYRtfb0l2yub83JaIT44FsMiL9QRABSZcDA2V24oKX0CdfuTIi/qmwB4FGstyy9nt9MR2+8phYAU6nt80VrOMSVV+wNvnUXy+RpRRPEAFBUwcFdH2LeoSR1RpZJPzvX+107XqkTAnPR5gez2/9Lnt2oRAHRr/tfQk0i/mi2bfvihnvDo46SUACBi4fIXt3BqVric2KEwAJEHHWY3Q7uZTeVu6+tKAKAKuPFDNEudIGJBysRCi1LPtSEAqL+g5k8q/4EjRuDuwYOSVQCorVi1X1wFQFwhQCAKjKys0HnKFDa+uAqAEOYvjgCw9fOTqwLg26cPSvPzZaKA6r5z/DlHgCPAEXicEOAEwON0GnwtHAGOwFONQGV5OQrT02Hm5AQdnZobck02HZd9B/+7uALvd1oKGxPVOfni8TKyyzFmdjSi40uwcYGXRgQA9Senef2VFBbaTz+rMrrsb+NohiWd3eFgUvvGT+hLof1LzificFyuWmJBX1eHCe9NbuXE0hCkTBVRQSH+2/r4wMqouja6NnPTfgZ6WeHT9q5K56YxF59PBGkMyJwtHeCDVk4sukATo/WTQOKBmOpqDoIpiwBQzNun9toSAHSW00JicSqxOsVBMHUEgGKpQnUVHR7VWukGnpT/6fabHHpSpydVerfuDmjzUWPmTEvVqi8rKMedX+JwbVskUsKqz9SpnQ2aj/FDo1c8YGAm/16rIgCob869fIQtv4E7v8WzNTi2tUHb6U3gP8KD3ZKHrbhRiwCgfpTXf3zKRaReyGLr7v9tB5bOoCwCgC20Ciyy4fL6O7i3N4ERD6bOxvAd4oZWHzSSLMlXZwJAYb7Yg8nIjarWpCCCpNk73mj2ri+MrAw0+Qpo3UZ8k083+4/KxIKDbu3bP6pl8Hk5AhwBjkCdEOAEQJ1g4504AhwBjoD2COQnJ+PgrFkoyc1FwPPPo/HgwTBzcAA0IAOyi9Lw/YVliMu+jWZOwfC0DpAtwMu2KfztpOuA15UAEAZPLSzDT7cz2e05hehT6D8ZOegUYt/R2QxvN7MH3X5raiQI+PvdLJyIz0NqUZmMYKC0ADczQ/Rwt8BrAbZwNFXvRJAT/evtTJY2kFxYxogFcuC9LIywvpcXKCpBbDT3zhsZCE0pqDW3o4kBenlY4I3GdhrNTbf3U47HypXjU6eZIF7LL7czsfpisizVQnimjABQVOKn9oN8rJlIoSZ0Euk1rLmQjF/uZNYiYNSJGCoSAMb3Szp2VlLS8VGuVdP3kLd7/BGg3P3smBhWEUBwuoUSgQ25eopaODx3LlsHRQOISwTS79w4AhwBjsCThAAnAJ6k0+Jr5QhwBJ5cBKqqcGPvXiZA1ei551g46d3//oORhQWrK+3Xrx/7WZnF59zFXxHbUFZZE3JeVlGKxNx76OYzFMOaj5Ps+qAEwJML+MNfOZEPC88lYk9kTRQAzWppqIdZ7V1A2gVSRv12XE/H5vBUyegKZQTAP9E5mHcmAeTIC0ZEzPQ2znglwFblhonI+excIs4l50tGX6i70VckAGiyme1d8Eoj6Xkf5Vof/snzGRoKASFdICc2lk3pHhyM3gsW4FHc/hMZIa46IFVisKFw4fNwBDgCHIEHQYATAA+CHu/LEeAIcAQ0RCA/NRXnN2xA548+grF1dS4x5ZAeX7oUuXFxKM7NRftx4xAwcKDKiICCokr8sj8T+45mIzqhFJWVVbC10kfbIDOMGm6Pxr7GsoCCpV8l4bd/a+c1jxhoi1njXWQrLy2twrHzudi5OwM37xWjvKJ6zAHdrPDOS/ZwsJUPfyZdgRkr43DtThE2zPfC6Yv5+P7PDBQWV6KRlxGWTHOHr0d1RAARELsPZuG/kFyWhkBjkxiht7sRhve3wQt9rGFmUjvEn3zc8FuF2LQrFRevVYsMBngbYexrjmgeYIKxc5SnNdB+9h3Pxv/2ZMgwcnMyxODe1nhzqJ3kfIrHeDuqGOPmRSM7tybP+eMxznh9sLyqOZU5nHQ0BjdFIn40FkUhBDubY1Qze7SwN2WihxQ9cTYpH9sj0nErq0hpGoQyAkCxNKKwZmEuKgNIugWm+tV4kk4BCTX+fDuTRTwIoo5Sr6y6G30ph57SPRZ3dkc7JzNWNjI2rxS+VkZMd+FRrlXDryRvxhHgCHAEOAIcgWcSAU4APJPHzjfNEeAINDQCdON/ZedOdP3kExiYVKtmk1EoKSlWOwUF4eSqVeg1bx4s3d0ll5eSUYaPl1U73lKmS7fBo53x6iBbRgJoQgCkZ5Vj5qo4XIwolBzT3FQPS6a5oVu7mugEgQAIv13ENAUOnMxlRARZEz9jbJzvBRsrfYSE5WH2mgTkF0qLhVH7oMYmWPOpJ+xtakgGcv5/3peJ1duTZePKnF1dHbz8nA1OhOYhKbWslq5BbGIpZq6Ow83IGlV98ca83YywcoYH/L1UpyxoSgDQ2KSmT0J+lCKhrVFZQiqHKBYoVEYA0NjK0ga0nVeqvSo9gavpJFYYi7xS5WdJpRKpZCLpCTzKtdYHFnwMjgBHgCPAEeAIPK0IcALgaT1Zvi+OAEfgsUKgOCcHR+bNY6H+AYMGVYsAVlXhyq5dMDI3Z5+d3bABTV54geWYStmm/6Xi61/SmPO6eKo7/L2N2U1zQWElftqXga92pcHbzRBbFnnD7r5DrSoFgBz52WvjcexcHqwt9TDzfRf0DLaEgb4OKxu4bHMSLlwrYBEA6+Z6oYlvteiWQACcvFAtJEeEw4dvO7GfUzLK4eVqiOiEEkyYH4PktDJ20z/+DUcWVUCWmVOO7/9Mx//2ZjIH/7MP3fBC7xqFdYoomL48DqVlVXhjiC1Gv+wACzM9uTUJ+IiFDem2fvLCGEaQkKM/bbQzgluZgYiRe7ElWLG1ej+NfYzxxVxPONkp1xjQhgCoJgGK8XFInFxVAHUvoKAXQKr8u25lyJqrIgDqWqFBGFzQRxjsa42vr6Wxm3vBhvhaY0FH+br1wrPSyipMPhaD88nVgm9SRoKLW3p7g9ZP9qjWqg53/pwjwBHgCHAEOALPMgKcAHiWT5/vnSPAEWhQBLKionBs8WKU5OTArUMHFGVmojgrC30WL4aegQFOr12LDpMmwdyxtsq/2OmWCkVXthFVBEBoeAE+WBgDXR0drJvjifYtzOSGIWJhxqo4FuLfv6sVFn7oBkNDHTkCQHzjL+78498ZWLUtGW2bm2HNpx6wNK9W4xeMogKmLI5lkQfilAQK35+1Nh5HzuRi5At2mDLKiaUMCJabX4Fpy+KYI08mJgAo1WDhhkS4Oxuy1ARPV8Na+yHCg6IHJr/lxNIblJm2BACNQ6X8vgpPxW8aVE5wNjPA8i7uLD1AUTBPFQEgONY/3srAV1dT5coHqnqZBcd/ahtndHE1B2kCvHswCkkFNVELlD6wube30soH0bklmHo8VinJQaH/y7q4o5eHpWwpRAI8irU26Be7nibLvJGL3c+dYKMN+6c7bJtW46hOsb+eplc5TMQ3UTg0+jwaj/RC323toW8q/31W1lldtYSGWDufgyPAEeAIcATkEeAEAH8jOAIcAY5AAyJApQDTbtxA0uXLsPLwYHWkU65dw6Vvv4Vn165oOXKkpAZAcUklZq6qdl67tbfA4qlu7FZcnakiAFZuS8JPf2dicC9rzP/AFXoiR1sYVyAJbCz1WWQBOdViMoJu92dPcNWkkIHcUsVjiAkAwfGmxpsXeiPAp3apr6Nnc/HxingWPSAQAOLxVDn3RGZMXhSLVk1N8MUcT1CKg5TVhQAQxqGSgySatzcyW65yAuXm+1gZYYS/DegGXu9+9QdtCQBhHirpty86G/uislkaQn5ZhUxXgMQBrY304G9ljO7uFujvacmqNohNsYyhOiFA6kskB5U+3B2ZhYSCUrkKDjZG+pjdwRVdXc1rQfoo1qruu/G4PecEwON2Inw9HAGOAEfg6USAEwBP57nyXXEEOAKPCwL31f/PbdgAA1NT+A8YgMaDBsHK05OlAVRWVCDq2DHoGRrCs1Mn6OrLO2nibew9nM1uuMnxpVvxFk1MMHyALTq1MmM591KmjADQNKKA8uzHzo0G/XfTAi90aGkmRwBoGo1A8+UWVLBQ/Ig7RThxPk8mOCgmAEg34MNFsWgTaKrUQY+MLcG4udFMYFAgAEjLYMysKCSl0zq9WX8pI42A9+dGo7y8CpsXecPPU1oL4EEIgMfl1ePreLIQUEYAPA674BEAj8Mp8DVwBDgCHIH6QYATAPWDIx+FI8AR4AhIIpAbH8+U/jtOngxDU1PcOXAAt/76iwkBNh02jJUAJOdfEyMF/e2/pmP7L2lMTV9s/l7GGDHQBoN6yavqKyMAsnLKmSN8N6aklpCeeFyp/pqSB1SxYOeeDPzxXybSMsuVblFMAAipA13bmmPFJx4wMa5dIUBqTVIOuypMqfLAVwu9WUUBKeMEgCZvJG9TnwhwAqA+0eRjcQQ4AhwBjoAyBDgBwN8NjgBHgCPwEBEglf+YkyfReepU2SxVVVXIuHUL6XfuoNGAARoTAMIAqRllOHImD38cyMLdGHm1++aNTLDqUw+ZwN2jIgCoYsGURbG4FVW9PopYcHYwYA53i8amaNXMFOu/T8GZS/lyGgANRQDQmsT6AYqvACcAHuKXgg8tiQAnAPiLwRHgCHAEOAINgQAnABoCZT4HR4Aj8GwiUFXFcv3vHTmC4IkToW9cO5/9QYEhob6wawX4478snLqYz9IDSNyO8uDJHkUKAJXx+3JHCnb8mc7U+GdPcEHrQDNWsUAwZRoAh07n4pMVcQhsZIINC7xgpSAeSP2FMP6U9JoygEKqQn5BBQvtJ6X/BzFOADwIeo9f39zoAtzYEY17fyUg/WoOKssqYWRjCOcOtmgxsRG8+jtDz6gm2kROeO+vbqD+p+eEI/5oKnT0dOAzyAXtZzWDY2sbQPReK4reBbzqgSvr7+DSutsoTC6GTYAFgsb5oflYPxiYyaft1FUDgNZ2bWskbv0Ui9yoAravRiPc0XpKY9g2qxFkFE6loqQScYdTELH9HhJPp7N1kdk0sYT/i25sbZbe8oKg4hSAXhvaIHJPAsKW3UDW7TyYOhsjcJSPZD91IoBVlVWIO5SCC2tuIeFEGiqKK2DpY4Ymb3qj5UR/mDo92Pf48XsT+Yo4AhwBjsCjR4ATAI/+DPgKOAIcgacUgbLCQoSsWMEiABybNUPQ66/DtW1b6BuprkFfFzjI6d76cxq2/JgKcfi8JiKAvTtZYulH7kzhX9EE0TwqBSglAiilASBW+J83yRXD+tnUGpdSECZ+FoObkcVyEQCaiAAKaxKLAGoypza41gcBQGkad6KLWbRGWHgBktLKQNEbYnO0M4CXmyE6tjJHvy6WcHMy1FpQUXFflVVgGgvf/JrGdBbodyoP+VwPK3YWdtbKdSZoLFp36NUC/HM8B+evFsjWbGyky0pQkmjkwO5WtSo7aIOvVFuq8EClJQ+E5LB1C1hRGUcne3009TNh5SKDW5qB1qKRVQE3fojG4ffDmHOpzJq/54se69rI1O0FAsCpnS38R7jj7IKIWv11DXTRZWkQWk1pDF396u+O2OENnheIpLMZiD2QXGtaIh76f98RNo0tZM+0JgDU7I2IgN6b2iLgVU8ZSVGQVIQD75yXXJOwEHLon/+pM9x6OMjWJhAAnv2dYWihj7u/x9faE8036NfO8OhTTT4q4tF3ewcEvusje1acUYoTH13Cje+jJY/FwssMA34Ihlu3mnVodOa8EUeAI8AR4AioRIATAPwF4QhwBDgC9YhAXmIiYk6dQsBzz8HQvFoNvSQvD7GnT+PaL78gLyEBHp06IXDECDgGBmo8s3DDnZZZhvXzvNA+SP6GTkwAkCO5aKo7DA10lEYA0MTiMoArPnZn1QXEJi4DKCYJ1GkA5ORXYNKCGCb2J0UA0Fp/3peJ1duTWcSCWANAPLZUGUDxmmit4jD+735Px5ffp7Db/y/mesrSIMR7OnYuDzNXx8HF3oBpAFBagpQ9CAEgaB/89HcGcvKUO51S81JZxU/ec0HLpqYqiQAxTjSOtaUeq5pABMKC9Qk4fDpXcl+UijH5bSe8OdSu1nMiCo6dzcWyLUnIyFKu2UAdaZx3R9jj3REOqKiswoyVccx5F0xTcUhqT/oQ239NY1EsitoWUpsg5/+1wbYY/bIDSMtBlSWfzcDu50+gLL8c3de0QpP/84aRtQHo5jk/rhChy28gfHMkc2pfPNgTzsHVuAgEADn5ugY68OjlhO6ft4K1vwVKcstw5cvbOLfoOms7+M8u8Bnkyn4WEwA0po6+LrqtasnK51GEQcr5TBz/8CKSz2fCb5gb+n0XDCOr6ndQWwKA1vjXiyfZ3oLG+qH9rKYwczVBSU4ZQhdfx4XVN1nEwQt7urLbfbr5p7nDt0TCtYs9em9pB5vGloy8oHXHHk7BsQ8uIi+mAM3H+KLnhrbQM6zGVyAA6GfCJHhuM7ScHAAjSwPkROXjzJxw3PoxVm4+RTzEBIB4LeTo09l4P+8CfWM95MUX4sKKmwjfGgkrHzMM+qML7AKtNP5byRtyBDgCHAGOgGoEOAHA3xCOAEeAI1CPCJDoX/z58/Dp1QtXdu6EpZsbfHv3hrG1NZulMD2dqf5be3vDrV07jWeuqKjCmm+SWdk+Cquf+q4TgluaMye/tKwKB0/mYMXWZBQWV2LVDHf06lgd+iuOAJg6yhlvDLFl7cmJKi2twrx1CThwMoc5kDPfd0HPYEsY6OsgKr4EyzYn4cK1AlZucMN8LwQ1rhbMU0cA0FqXfJWE3QezmIP92WQ3tA0yY5HSdAu+aWcK/g3JZc4/Wff2Flj+sbvsVpdu+Kcvj2PrpPWSo0droL6kG/BfSA7rRxELYsV/qgQweVF1VAGJIn7wlqMMIyIl9h3NxuZdaQyj6aOd8eogW6VOdl0JgMvXCzFrbTyS0+Rv+jU+aHKwdHUw6U1HvDnMjjnaUiZFANAZ7T+Wg11/ZaicToqUIWKFykL+dSRbm6WicxtzfPq+C1ZsTdKaACAiiDQg5nwej+xc7YgSWiSd8aKpbsrTPaqA07OvInTZDbT6MADdVreS3dQLm8xPKMLewSeQdjkbYgdVIAConaKjTp9Vllfh/KIInFsYAf/h7ui/IxgG5vpyBAA5ymJyQJgzIyIH+4afQk5UAYbs7QqvgS7skTYEADnQRyeEMce8/adN0XFhkNzeiBQ4NCYUt3+KRafFQegwqxkyb+Zi93MnWPrDkL+6wbFN7cicy+tu4/iUS4wIGfJ3N5jYV0criQkAimzoMDdQ7Xz0hVeWApB0Oh27Bx6HgYUBXtjdFU7tbeXeOzG+bT5qjC4rWtY6O61eVN6YI8AR4AhwBGQIcAKAvwwcAY4AR+AhIEBCfynh4bj++++IO3sW1l5eCHrtNXh07MjKAdbFSFjv42VxuHanSLI7OY4jX7BlN7yC40hO9GdfJuCfE9VOM9nw/jaYPcGVOb/kNM9cFYeLEYWSY5qb6jEni5z0+2Xr1RIANBCFcH+4KEZS/Z/WObiXFRxsDdjNr2LJP8UIAfHCqO//DbNjN9Xk1NOtd4Ao35+qGpCGQHRCicYYSTWsCwFAzuyMlfGgdIQHNSJoVs/0YA62lEkRAJ3bWODfEzkyYkWqn5erYa3IB3L+VUUNqNtL62amKCurknsv1UUA0BnvOZSFlduSUVxSqW4Kpc8pNWXtLE+mGVEXK0ovwd7BIUg+lyFJAJATL3bSxXMIDntFUQWG/dsdDq1t5BxeMTEgtzYRMdHyg0bovrY1c261IQAo934PRTbklcvmVtz/nd/isP/l0/Ad6oYBP3RkUQ7qTHD0lREA9kFWGLKvOyw8av8Ni9qXyLCk6IIX9naDsa2hNAEg2r8q517Aw9jGAEP+7g5zt7qdsbo98+ccAY4AR+BZQ4ATAM/aifP9cgQ4Ag2OQHlJCRIvXGApAGk3bqD122+jxciRdVoHhZf/dTibVQCIji9hIdPkLLZqaoqxrzqgRVNTObE9moSc/EUbEtltK7Uf0M0K8z9wld24UyTAsfO52Lk7gznu1IZCySlnnG7JFXPG1UUACBtLTC1jmgRHz+Yxp1hxnTcjizB+Xgxr/tVCLzTzr/kHPjmI4bcKsfnHNFy+UciiAQK8jTB+pCP8vIxZCcOCwtoEAI0lhRERGR1amuGtYXYIaqw6vJ7G0JYAEEcfiA+W9kw580P7WrPIDTPT6pBq2l9uQQWb58e/MnAitFrAUWztW5hh7aeesj7iZ4oEgOLL1La5GWaMdYGvpxFKSytZSgBFkFCEx+zxLtC7H1lA69i4MwXf/JZe632kd+q9VxxADj6VY6T3Ij65FL/uz8Kv/2SqDNdXRwCEhOZhxqr4Ws6/t7sRRr1kzzQR7Gz02btM85Lg455D2WxexbQKijLZ9JkXw1edleaVoySrlInXpYRmIuqvBKSEZbFbcakIAIdW1kqdz5LsMux/5TRiDyaz23JKAxDfePf4ojWLPJAyKedcGwJATqRQdFOvbv/i53TLXppbhpx7+ciJzEf0/iTEHEhmooDKCABKZei7rb1MK0E8ntT6pSIAygrKcWh0KG7/HIvnf+2MRiM8JJct4Bt/LBUvHekF16722myPt+UIcAQ4AhwBJQhwAoC/GhwBjgBH4CEgkJ+cjNzERDg1b1TcGKYAACAASURBVC5X5o/0AMiMLOTz7R/CEp7aIam04Li50TA308PWRd5wcZTO438QALQlAITyheI5Nb2dJiecKjnMWRsvFzEh5PWLIxyE8VURAFLaCdSPoiPKyiuZmJ5g4beKMOmzGOQV1EQtEGlBKRLD+tvUIpOEfvfiSljkCI0pZaoIAMUSkdSfIlYm/p8jXh9kJylGKcxB66RUl/3H5FMV+ne1wsIP3ST7FqYU48rGu7i2LVKmeC+1ZikCQNERFveTcm7Vqd4L/aUceG0IAIFAUOWQS+1RUN0n7YPEk+mM+JAyZQRAuxlN0WV5C8k+QjRF6sUsmcMuhYc46kLT76hAsGjanrfjCHAEOAIcAeUIcAKAvx0cAY4AR6CeEci6dw9H5s+HX79+TOzv7sGDrBRgi/spAOpk3k/c+xO/h2/C7D7fwtHcvZ5X93gPJzjeFFK+fr4Xi2wQGznL3/yWho075asd1PeutCEAxBUIhHWQPsHy6R7oGaw50SOIGIr3IhY5FH+ujACQCvFXho1Yq0FoQykW6vQRhLZSjrzwTBkBID4/oS0RDhSRQk68kGai6jwpYuWLHdV6GGK8pcQxhXx7uvEnI6V626aWrPyfSxd7JlpHt9EpYZmSEQCPKwFw84do/PfWOSYuqOxGXhFDcV698IzEAe2aWTIsKHSfnPejEy4ojQDQhADIvJ4jE1SsLwJAsYJAfX/f+XgcAY4AR+BZQoATAM/SafO9cgQ4Ag2CQNjXX8PO3x8+PXvixp49uPHnn/Dt04eJ//X57DNYuqt26p8GAuBa8hlsOzcXY4IXoblzJ41xF5cHJEV8CmOn/G66IaZnew9nY8tPaSwlgMTshvSpFlesb9OGABAiEsSh6apKKypbq9Q4yhxpZQTA2y/aMw0ITRxpSiGhVApS4ReM8Jwz0VWp+KDi2gXBRsU8fmXrJnHE8fOiEZNYKhuKFP2nvessS0vQ5CypRODkRbEshUIwSrUgIkFIbxAL5VF4vqDiz9Qo75s6DQAqAzhkXzeYOtauRy9OARh+qCcrfyd2ePtsbc/U9KVMuMGnEn19t7eHgZm+VhoAdUkBEIT3xJUJ9E305JanTgOgPlIAKA3jv/87i3t7EiDgpsmZ8zYcAY4AR4AjUD8IcAKgfnDko3AEOAIcAYZAeXExTq5ejRavv46qykoWCdBtxgw4t2yJM198Aa/u3eHapo1KtJ5lAoCACQnLw+w1CUrF9OiWevTL9hjzqoPGjqq2r6c2BADdamfmlOPa7SJWWvHspXwmVDi0b22VdVXrEEo9JiTXOMfaEgDr5nqiWzvNog4U0xao0oKiFoM63Og2nqoeHDkjX3ZQ2bqPns3FxyviZXoHlCaxZZE3KPdfW/v6lzRs+l+qrJubs6FcSoig8E/57cP+7QGXzrVzyOkZielRhIBUCgAJ5ynrm341m6nqk1DgsH+6s8gCMQFANe97bWrHyv+JjW7iT824gotrbzEF/85LWoBICW1SAKQECBXxy40qwJ5BJ1CcUcqEAhNOpDGFf2XrQhVwful1VtJPWQqASyc7vLCnG0wcap8XVRz45/Uz8OznjOd/6czKLUpFAND+T3x0CVfW35FVKBCTMtq+B7w9R4AjwBHgCGiHACcAtMOLt+YIcAQ4AqoRqKpC2PbtSL12DQWpqfDp3RvtRo9GSX4+Tq1ahXZjx0pGAKw5PhF0a05GN+ax2bdlKQD0+YZT01FSXgQjfRNM6rJadquemh+PJYdHIbe4uvTbqPZz0d33RdB4ZNN6bGT/3XVpNW6mhmFGry24EH+EpRgEOLRGWNwhWb/QuEOyNQjjCH0P3t7F2nlYB7AxzAyt2Bw5xRnsfzS/sDZHcw/ZmhTXq+nrQzfFP+3LZOJ1CSnVDrGtlT4rJzhquD0a+xprdMut6XyK7bQhAOo6h2I/EhIcMytK7nZcGwKAxBo3L/KGn6d6Z5oiKOZ+Ho+Dp2ocd8VqDJru69DpXFZ5QWzK1k2lBsWh+13bmmPFJx5MZFBbo8oVExZEs3KWZEQMfTnXU1Y5QXCA8+MLJZ14xZB4ZWUAg973Q491beQceep7dl44KzEodqjFDi+lGwzb3x3OHe3ktpZxLQd7BoegJLNEbl3aEABU5u/A2+dw9494yTKA5MxHfHMPh94LZWUGn/upE65uvIPTs8OVEgDidAlVZQD7ft0ege/6MtJCsIKkIub8U2RCl2UtQKkCqsoAxvybhL1DTsLKxwyD/ugCu0CrWscv4EQ6BUSw2Ld4ONE+2r53vD1HgCPAEXjSEeAEwJN+gnz9HAGOwGOHQEVpKZIuXQJ5qC4tWzINgNv79sGlbVtGBih6ruIbfzNDC6w4+j5zqkkDgIwc/JeCJjDHnhz5c7H/sWdC2yaO7TCy9XTmvAth9//d2sn6KiMAvg1dhH4BI1k/GpMcfDF5QPOLyQJBj0BMLNDPd9IvywgJgRCgflGZ1+uUAvC4HGZDEQBUgo9C/09dyAM50nFJNbf/hIU2BADdom9b4l2raoMUppROQeH/YhG/d16yx+S3nLQ+gsjYEibKmJFdk0ogte7C4kp8vDyOVaMQbMRAW8wa76L1nNQhNrGU7YEqBAg2bbQz3hhS7XCLnWSP3k7otakty/mnEp3Zd/JxauYVRO5OkPXtMKcZOi0KYr8LIfbCw6BxfgieGwgzVxMmJHhh9U1c/vIODMz15Zx8MQFAfS28zNBrYxt4DajeIynan5hyCeRsKxIL2hAAwhr/evEk22eryY3QdnoTmDobs99JYT/k4yvs54H/64hGL3tAcLp19HTQfW0rNHvHB5QCwNr/EofTs6/KRBKt/MwxdH93hheZkBpAPxOx0W1VS1D6AqUuZN/Nw4mpl0FlAElHgG7/CScyZaKI9PnRiRdw/bsoWPubo+vKlixygPCkZ3FHUxhO2XfzETwvEB3mBrJSidw4AhwBjgBH4MER4ATAg2PIR+AIcAQ4AtUOR2Ehzn75JWzv5/+b2tuDSgDe3LMH5s7O8OjYUa4igACb4m29mBC4mRoqJwgo3PgTIWBr6qzUydYkAkBw6hVTDsTRApvPzIKLpQ8jCsiIZPjhwjJM67GJ/ZdMimTgBEDNl4Ly9TOzyxGdUIrb0cWISShBxJ0iJKSU1SqDp/hV0oYA6NTaHKtmesBUg9t0KYLj03EuePk5W62/zeT4j5kdzcpSCia1bql2Wk+mpoMioRB3OAX7Xj7NSv8pmp6xHjovao6cqAJc3XQXLT9ohO5rWzNHUyAAqO69U3tb5gArGjnCvTe1ZY6wcBsudnibj/VDwrFUll6gaL5D3dBnazs5bQFtCQC65SdH/8iEC5L7o9SELkuD0GpKY7YncvTJ6b7xfbQkim7dHEBEx6mZV0H6CZQ24NC6Oo1FIAC8n3dhTv+dX+UjPqgN3eKT82/bzFI2vqqqCIWpxTg8NoxpASizwNG+oHKKRAxw4whwBDgCHIH6QYATAPWDIx+FI8AR4Aigsryc3fzf2L0bCWFhsPbyQtB95X8DU3k1ewGugtIcduMv3OLT52In+9Cdn2Sh+xR2LyYAqK2yagH1QQB80GU11p+ajrjs23KnK4T1q4oyeJYJAKpbH3q1AL//l4XzVwqUahlo8pXRhgDQJpye9ApIjK+gqKYMnLKKA+rWKSVIKLVuqUgBdWNr+3x4fxvMnuAqF2STeT0X5xdHIPrfZOYo0y257xA3tJ3eGNb+Foj5rzoc3aGlNV7Y05XdXotF9l7Y2xWJIekIXXYdqReyWP/AUT4gB9/S20xuiYoOr/dAZ5xbFIHbP8cxB5xq2bee2hhe/Z1raQNoTQDcnznnXj6ubLiLyN3xoLQHIiY8+zmxMHxHcuBFF+flRRWgCgJUFpE0DIgkcGpngxYTG8F/uDuqKqpkqQW9NrZFiwn+cgQAiQD22tAGkXsSELbsBiM3LH3M0ORNb7Sc6A9TJ3mxRHVlEYloiDmQzNITks9nsvOh9bv3dGTjufdyhI4uv/nX9nvA23MEOAIcAVUIcAKAvx8cAY4AR+AhIEA3/7GnTuHC11+jIC0NHT/4AE2GDJGc6UmKABBvQBXJoA0BIDgJdoGWuLc3EcnnMlh5s9ZTA7BvxGnkxRTIlTsTHCX6nEwoTSaMY2RlgKj9SayfkMucGZGL8K2RspJppP5OOdTdVrdi4m2KVpcUgMoq4NjZXCzbkoSMrJpw+Ad5vR4WAUBh+BMXxMgt7WETAFKYPgg2Un21IUFUzV0XlX0aT53DW9/75eNxBDgCHAGOAEdAWwQ4AaAtYrw9R4AjwBHQAoH0W7cQHRKC1m+/DT0DA8meFIJPYfeCuB851oIIIHXQVANAHB0QnxNZSyuAxpLK61eVAiAIBgrpAmINgvpKARCcJlJkH/J3N4bR3sEhoDxkqnGeG1PA1NYH7Ahm4diHxoQiaKwf3Ho4MOX0g++cQ7/vgmHpZcaeCeMYmOqz3y08TNFmemM5h58cPDEh8KAEAN36f7kjBbv+ypQp3Gvympib6qGpvzGrGBDgbYxPVsapDaWncaVu3bVxfp9WAqB7ewss/9gdxgrK+5qchbgNJwC0Raxh2wvvf6c25nh9sLzIYsOuhM/GEeAIcASePAQ4AfDknRlfMUeAI/AYIpASHo6oY8fQaOBApgGgc78Qe258PK7s3IlOU6ZA37h2LXFhK4IQH/3eyL4VcorTWZ69o7k7SwnQtAqAIOwnrg5AIfvtPfohJuum1gQApR2I1yZW9VcVAUD7oNQGSh8QVxSQOjqBAKA66qSorvi7UKu964qWzOlXdNT+e/scUwkXCABhHGpH+cxkXZa3YD9bB1iwOcQ/S61JmwgAKgO44490bNiZqtT5J0ef1Pmb+Bmjia8xK3vn72kMM9Ma9Xtt5nxQAoBSEyYsiJFb76OIAFAW4fCov+KcAHg0J0ClKc9czFdbGYITAI/mfPisHAGOwNOBACcAno5z5LvgCHAEHjECRVlZTOn/1t9/o6yoCP4DBsC5RQvEhITA1MFBUv3/ES/5sZleWwKAnPewFTfY+p07VIvWiSMAlBEAwq1/j3WtcXbeNSb6JhX+T+Np44yH3yrCpM9ikFdQIYepv5cxxo90QJvmZrAy11OLtzZzPigBoM1c6hYuVVFAyrGXKnP42mBbfDKmblUA1K3rQZ5zAuBB0Kt7X04A1B073pMjwBHgCGiKACcANEWKt+MIcAQ4AhogQCXGcmJjcWvfPiSSEKC3NzpNngxja17DWhl82hAAJo5GspB/ct6lUgCUEQBC3j+VP4s/msry//VNpR1zTR1kuv1fsTUJv+zPlNve8AE2mD7aWatQdCoHSOX0cvJqiISHpQFQn864pmUAc/IrMGlBDKuAIFh9hexr8NXUqgknADSHi9JJVn2djB4dLFgkDJk4mkSx+oPwTCCxnB0M8du/mejWzgIhYdUVE4R0FiqLOW5eNLJzq78TQpUHHgGg+fnwlhwBjgBHQBEBTgDwd4IjwBHgCHAEHikC2hIAgh4ApQNQNMCtn2I1SgGgTQrRA4JwoLKNa0oASDm17s6G2LzIG66O0poPyuYk5+fDRbFyjx8WAVBcUomZq+JxIrSmRF2bQFN8MccTlK6gjR06nYtPVsiXhZNad0VFFT5bn4i/j2bLhneyN8CWRd7wdDXUZkreVgsEiMw4OeMK09cwsTfSoqdmTQU9CcE5p99nr43H5oXe8HAxxIyVcRBy9aWe0SwrPvGAibEuxBEA9Dn1ff0FO1CJS/pO0jtLGg+K42q2Ut6KI8AR4AhwBAgBTgDw94AjwBHgCHAEHikC2hAAgtMvpABQ3fGLa26B9AEEgUBlEQC0SeFmd8Sx3rX0BMQgaEoAxCaW4v250UhJL5N110aMT+ikLJLgYREANO93v6fjy+9TZOu2MNPDVwu90MzfROP3gZz6JV8lYffBLI2Ii7+OZGP+Ovm673XVAQgNL8DCDYkICjBhDiIRGEQo6OvxsnFi7YuGIAAEhz/Ax1gmUElOf9tAM5nTrvhsWF8bOXKAXiBVKQCqiAWNX1jekCPAEeAIcAQ4AcDfAY4AR4AjwBF4dhCglIGQ6ZfRf0ewyttQTQkAqXZ1IQBuRhZjwoKaUGfhRB4mAXD9bhHGz5PXLnjleVtMf89ZYyda23VHx5cwwiQts6ZMYl0iJqQ0EAizeZNcMayfzbPzQivZqZgAeNhgCCkA25Z4w85an0239Ksk+HgYwtvNiKUHCM/EofuaEAA0DqUHkNFYZDwC4GGfKB+fI8AReNoR4BEAT/sJ8/1xBDgCdUJAXM+bBlCsNa9Ys57K1Qn55GKROgsvMxaeLojNRXwThUOjz7M1Ua17oZ+gdJ98LoM9U3dDXadN8U4g/LNv57GqAKpMUwJAMb+ZxnRxNMDWxd5wc9IsrD0xtQzTlsaCNAAU7Z2X7DH5Ladanz+oCCANSKULF29MxN7DNSH5VD5vxcfu6NbeQu3bQqKHcz5PQIgojUDopIy4UBYxQFoASz5yl6uKoGwBFC3x875MrN6eLFfFwMvVEF8t9Iazg3apF0fu/oL0giS80vJDtXuujwbKvuuKTju9q3GHU9jfiJTQTIStrBa+zIjIZX9TyCgdJi+mgP0s/I0S/42hz7yfc5FLAVD2N0iIFKDym7d2xbAx+27vwKpmqDLxzXx9RgBQ/r8Q8k/j8hSA+nj7+BgcAY4AR4CnAPB3gCPAEeAISCIgdhQFMoBqzwth5omn0uXyzqnWPDmVivXlVYXiCs+C5wWyevVC6LpY2E6ZSv3DPLbrf/yB+PPn0XvBApWlCx/mGup7bOEMcyLzNcqF1pQAKC2rwtzP43HwVK7ckjVxaCurgAvhBZj/ZQKS02pSCMQDCXnVinjUBwFAY0pVMCASYM5EVwzsbgVdJdH0dIP/2foEnL6YL3lUqsL678YUY+KCGLkoABqEQviJBKAwfmVWWlqFH/dlYOMPqYzAENvENx3x7ggH3K/AqdErRM7/T5fXwsM6AJ/03AwjfVON+tW1kWK6i/i7fmNHNBtWIKcUCYDfeh6REYPiv0mUFqP4N0PZ353MiFwZGWBgqs/+7oj/dtEcgtNPf8uEEpuq/g4JGgDCmWurASDoA9DexSkAggAgvROU4kHRAIdO50hqC9T1PHg/jgBHgCPwLCLAIwCexVPne+YIcATUIkD/+D63MELu9p46Cf/wFv7RTJ8py7FVbKssLFcqLF1dnXq1G3iABk8jAaAtHJoSADQu3aBTLnolefQi83Y3wvuvOSC4pTmsLPSYY0pOa2Z2Oc5dKcAPuzNAzrAqG97fBrMnuNZyauuLAKDb9G9+S8PGnam1ltG2uRnGvuaA5o1MmEAbbY+Iij8PZLEb+PxC+bKH4gHU5fVT1YSV2+Rv8Kk/kQ+De1nj1UG2TOjN0EAHtMbMnHJGNnz7ezoojUDRaI1fzvOCtaXmAoYno/bi+wtLUVZRCitjO8zs/TWcLby0fVVQUJqDyIxrSMuPZ309bRrD0zpAkkxQRe6piwBQJeSn6KwrIwAurr7F1iiQDOK/XWJygMQCNSUihRQAdycDnLxQTQhpUwVATAAI3ztrS32WNrDlxzRZCsCCyW747o90fPyeM1o1Na2lH6D1wfEOHAGOAEfgGUWAEwDP6MHzbXMEOALqERCHygqh/JZeZnK39TSK2IEvSiuRheVSHzMnI7j3coLiLb94dkGYTnFF6pTq1e+gbi04AQAWbiwuP0ZIKnNqCwormeq5WFG/bsjX7qVMT6C+CACa8WGsXx0BQETIzt0Z2LAztRZxoi12lBu+coYH/L20U7i/EH8Um898ivLKUujp6OG94IXo6PWcRtNnFaXi35vf40zMP8grkRdApAF0dHTR1r033mr7KSyMajQJVAnyaUsAiFONnDvYsnX3+y6YpRtJEQDP/9qZfS4WyaxPAkCsAaARiLwRR4AjwBHgCDwSBDgB8Ehg55NyBDgCTxoC9A/nvLhC9FzXBsc+vCgLm6V9iP8RrXjDJv6HuDYRAI8SH3UEQGZkJP6dNg3FOTkwtrLCwDVrYOvnB/r86GefwS4gAPcOH2ZbaDJkCDpPncp+Li8uxpEFCxB/7hzr59quHUrz8x/LVANtCADaW0pGGaYsks7j1+QsKUJg3OuOiLhTJFcmz83ZEFsXeTNdAbHVJwFA41I+/4IvE3D0bE1ZQE3WTTfubw61x8496bJa7dRv3VxPVtddlVFEAVUP+OLbFJXRBKrG0CRtQFn/5LwYLD/yHnKKq3U3+gWMxMjW09WsuQJ/hG/Cgdv/Y5ED6szLpgk+6r4BlsbVDnp9RQAojqNpCsDDjADgBIC6t4E/5whwBDgCjwcCnAB4PM6Br4IjwBF4zBCQuo0j8TjhJl/IJVfMoxWIAhLuyo0pYNEAjV/zlOkDiMN4hRxfgVQQbuYEkbDmY/3UCnA9DNhUEQBFWVnYP2UKOk6aBLf27UFtb+zZg+e/+AJFmZmMGPDu0YM5/QJR0GP2bFlbQVugrKiIjWPh4iIjAKQE9aT252hngJZNTTFquD0a+xprlfOtKV7aEgDMucspx9rtyfg3JFfjW21y/ClvffgAG5iZ6EKxTJ6hoQ7Wz/NC+yCzh0oA0OCUX//HgSxs+l+qWodcV1cHHVuZYe5EV+TkVdSKlhCHgKvDnHK9aU7SUVBMo1DWVyBMXuxnA8KoLkY3/6uPTcCttIusu69dc5kOQBWqUFVVCV2dmpQCar/r0hoci/ydPSOjm34ncw8EOLSBm5UfbqaGISL5LEoralI7xMSCogaA8F2nMpbZkfm4tjWSaVQIf1doDkEEUPy3gxx++tsyYEcwK2dJf3du/RQrS1mqqwaA4hwH3zkniypQhrFUFYC6nAfvwxHgCHAEOAINgwAnABoGZz4LR4Aj8IQhoFgFwDnYTu4f5kZWBojan8QUuMVq/sI/zIXPnYNtkXwuU6b2L04rEMakfFtFZfBHFf5Px6SKAEgIDcXZDRuYw29iYwMxIWBia8siAHrNn88iAsTPnIKC2O2/e4cOaDZ8OHsbFOfRlAAQXiVyQke+YIvJbztpXLZO09ewLgSAMHZqRhn2HcvBifN5iIwtkXOmibzwcjNEx1bm6NPJEu4uhnJCe5RjP35eNGISa26XqTTfjLEuckRHfUcAiHEpLqlkGgVERly7XQTaD5m+ng5I16BPZ0sM6mnFqhyQroEUVtoQAMLcufkVLIf8QEgO7sQUIyW9XEYImJvqwd3ZgInBUWRB88Ym9XLmuy6txsHbu9gSzAwt0c1nKCME4nPuINhzIEZ3WCCD5kzMfmw/vwAVleXM8W/j1gNvtJkBGxNHudcqLT8BX56civicu6ydt01TTO3+pSwVQPG7LojuiT+n9KE2HwXI/nZQFQBFDQBxCsDzv3TGxTW3QEQCEQJCWhH9bWr2ljfOzL8mE79UVwWACAhtNAA0/U7xdhwBjgBHgCPweCDACYDH4xz4KjgCHIEnBAHFG7wnZNlaLVMVAaD4TFMCwNbfXy5yQB0BoMqBzMopx/e7M/C/PRlMmI5qvw/pY63VHnnj+kNAUIEXRqS0gM0LvUGl2x5Xq6yqQFz2HRy68xNIDFDKxBEBitECHTz7Y1ynZdCBdPTBlcQQhMUfxnNN3oarpeoyeo8rRnxdHAGOAEeAI/B0IsAJgKfzXPmuOAIcgYeEwLNOADRUBIC6G2RSht+4MwXf/JbOysd9MccTdEvMTXME6JZ/zfZkdGtnji5tLdDYxxhmprqaD3C/5aHTufhkRZysn5erIbYt9YG9jb7WYzVUh02nZyA07qDkdHRrb2PigNZuPTCixQcw1jdDWkEClh5+F9lFaTDUM8akLqsR5NK5oZbL5+EIcAQ4AhwBjkC9IcAJgHqDkg/EEeAIPAsIPCoCYOLRGAbvxl7yZcrOJOVj7pkELOrkhk4u5vVyBA+iAaAsBUDQC9BUA0AdAUAbpfB0Cpen0nGbF3nDz1M7Ffh6AesJHqQ+bu5JzX/xxkRWClEwZZULHieojt/7AzvClspy+YW1+do2x0c91sPM0Epuuan58VhyeBRyizNYWP9rLaeif+M3HqctNchaTtz7E7+Hb8LsPt/C0dxd6znr2l/A/6WgCeju+6LW8/IOHAGOAEeAI1CDACcA+NvAEeAIcASeAAQamgA4u359LVQGrFzJxPzUVQGQ0gCgfuIqAFaenvDs3BlZUVGSIoCaEABC7jktVAg5l/pMcSNLv0pitcVHDLTFrPEu7LGQU3/tThE2zPdiNee//zMDhcWVaORlhCXT3OHrUU0wUNoB5fd/82sabt4rBjnBtlb6GNDNCu+8ZA8H27rffJcVFuLekSPIjo5GwKBB0DMwgJmjI/QMDev9LSV9gnFzo0HaC4KpK9+nuIiQ0DzMWBUP0g0QbPJbTgyHhjIqyUdh/BfijyCzMAUl5UUw0jeBu7U/uvsMA4Xri8X8aF2Un3888g+0dO2GiwnHcPTur2y5VsZ2mNn7azhbyBNtRWX5WHF0LGKybrJ2pBcwNPB9FiVga+pUa/yG2ntDz1NXB15YZ137cwKgoU+az8cR4Ag8zQhwAuBpPl2+N44AR+CpQUAZAfAkb5AiDbJjYmRlAsUigJoQAEIEgLmZHrYs8oanq6FMkI5wUZaHrooACL9dxITmDpysUaRv4meMjfO9YGOlz5T+F65PxIlQ6XJ5lP++dJo7E/nT1grS0nB4zhxYuLoiPzkZ7ceNw51//kFJfj56zpkDfeP6zakvKKzER8tiEXq1QLZUIi+WTfdgaRWqjFIwwq4VYM7aeKRl1hAI1J/OgsQCH7bllWThhwvLcTHhKBPmU2bWJg54o/XHaOfRV7LJ2Zh/8PW5eaioqoC+riHL7W/r3qtW293XNmPv9a9rRQ1IDWqgZwgTA3MY65uiiWN7DGj8JtcCeIAXghMADwAe78oR4AhwBBQQ4AQAfyU4AhwBjkA9IhCfu7ebAgAAIABJREFUX4oJR2LwaXsXFpKvGKJPvy8LTcKm3tU3jKMORCGjuNp5mRvsihf9bJBTWoH3D0fDzlif9ReH9lMKAH02PSSOte3iai5LAWBjnEmAp4UhLqcVsjGpr5A2IPQrKq+Eu3n1jXJ3NwtMb+tcjwgoH+r055/D2suLVQEQxAObDh0qqwqgDQFAt+6rv07GL/szIQ45f9AIAFKhJ3t1kC0+fNuJ/ZySUQ7Ka6cyefPWJeDAyRyQoz/tXWemiG9kqIuktDJs2pnCSgDaWeth3VwvNPHVzmEnQqSqqgqEyflNm1gEAJVJPL5kCZq/+iqcW7So93Oi0P2FGxLlyu+R2n+PYAtQ9YFmfiYyXQCKfCABRiJe/vgvC6cu5tcq2zf9PWe8PtjuoZRmFG/+bsZVbD49ExmFyRphoqerj1dbTkHfgNdrCfcl58Vg+ZH3kFOcwcYSl+0TD55bnIm1JybJogA0mvh+I5qfBAGHB01QKhyozXj12fZa8hlsOzcXLVy6ygQRCQMyoUKCgIn4Bt/M0AIrjr6PuOzbrG1z506Y1mMj+5nafRu6iP1M0RikmUDPxf1/uLCMYU7/o9QKcTvFMTysA1g7ngJQnyfPx+IIcASeVQQ4AfCsnjzfN0eAI/DQEKDbeh9LI+ZYr76QjOMJeehx39Gm36NyS7C0iztz8ts5mrF2f0Zmsbaru3mgmZ0Je0a2pY83rAz1IEQAvNnETi7nX0wwUHsiBlo5mDKnX3D4afzeHpa15lt0LhEjG9s1GAEgTh2gtTYZMkR2+0+/a0IAkOMfm1iKbT+nsbrxhgY6WD3TA53bVN+41wcBIL7xF78koeEF+GBhDIwMdLFujidaNZO/Jae1ffFtCnb9lYFh/Wwwe7wL9PQ0r1FPBIlX166gkoknV69Gi9dfZ+UUL377LZyaN2fpF/VtFAUwe2280ogGbeYbPsAG00c7M02Gh2kJOXex5sQHyCpMYdNQTn5r1x54MWg83Kz8mINNaQF7I7bhVPRfKKuoLqlITjiV9evk9bzc8krKC7Hy2Djcy7jGPm/s0AbTe25i0QCKVlCai+8vLGXpBqqiDqT2T/P/X9uZ6OFbXQZTMCodevCdc+j3XTBsm1o+TOgkxyYCYMOp6Whk34o58ILzLjj9VCrxXOx/LO//ZmqoTAOAKigk5UaxPgWlOYwM6NvoVRbxsOb4BPxf209lTv+hOz9jRq8tDDdBQ4AIgDvpl2XkwJrjE5mTT+0KSvOY5oLg8AvlGke1n8s1ABr8DeETcgQ4Ak8bApwAeNpOlO+HI8AReOQICE4+OeGfnIyDr6UR7uWWYHYHV+aEvxpgC2dTAzlHXrj1J0JgTJCDnLNOGyIC4FZWMdubWPBPkQAQCwJSNAJFGExo6ahyvoaKAFB3MGICQF1bek431XTj/PJztrIb5/ogAIb3t8HsCa5yt9gU8r5iaxKLOFDl3Avzm5nqYesib7g4GmiyFdbm9v79yLh9G21Gj0bo5s1o9dZbMDAxwfGlS9Fm1CjYN26s8VjaNMwrqMCCLxNw9Kx0WoO6sXR1dTDqJXuMecUBhoaaEx7qxpV6Ts78hlPTcDXpFHtsYmCGsR2XoJVrd8nhqN3mMzNRVFad5mBv5ooZvbay/4pNcDDpM2U6AOL2RBok5UYjKus6KisrmOMan3NHbsz8khzEZt8GtRVMXFpQ+OxxIAAoAmBM8CLmsAsRAcLv4lt7RQKAngm3+8J+hHB9T+sAWUSA8EwxAoA+F6IG6AxupobVIgpIbJCnANTl28L7cAQ4AhwBaQQ4AcDfDI4AR4AjUM8ICGH+5PB/fikZU1s7y/2XbvlDUwqw6Uoqvu3vw8LxNSEAKKzfRF8XjW2M5cL6BaeftqGMAKBnyubThACoKC1Fxp07zAnV1a+7yJ0qqDUhAMjpd3cxRJc25ixE3cNF/pa2PggAKSE8EgP8eHkcSDn/sw/d8EJva8mt5ORXYNKCGNyILMamBV7o0NJM47eLBABDVqxA0uXLDGMK+aef/fv1Q7uxYx8a7rRACu8/djYXa75JRlJqmcZrbtXUFFPecUJQY1ONw/4plP5y4nFcTjzBwunLK8tYrryPbXN09XkBgc4dlYbJX0kMwabTn6C0ooTd/L/c4gMWWq/KKIz958ufsxx/ssHNRuOloIlyXTTVAdAYmPsNFdMGLIxsMKvPdjhbeMuGelIJAHLMxcSJOIRfXDWBNiqkB2hKAOyJ2CYjA6gigzjCgFcB0PYt5O05AhwBjoA8ApwA4G8ER4AjwBGoZwTImZ96PBYdnMzYzf/Krh4sEsBUXxdpReWy8Hyxs64JAUDLJG0B4VafNAAaKgKgMCMDR+bNQ4uRI+HZpUs9I1Y9nCYpAOomflgEgCbkhOLaVs7wQN/O2oV0kwZA+s2bSLp0CUS6ENa2/v7Q0Xm4N+vC2okIuH2vGAdP5TCyIz65DPmF1Y4zmaOdAbzcDNGnkyV6dLBgv2u6tLvpV5jDGJ11Q6mQHjn1TRzbYlzHZbA0tq113JtOz0Bo3EH2uaulD2b02ibZTtyRnPAVR8cgMTdKab/kvGgsPTwaJCxINrDJW0wzoD7syN1fmFghmWKeO32mSACcmnkV8cdSMeTvbjCxN0LEN1E4NPo86994pBf6bmsPfVM99jv13f3cCeTFFMDCywzD/unO0ggSjqfh5Iwr8B3iitOzw1nbEcd6w62HQ60tKd74axoBoFgGUBzCLy6jKKQYjGw9nc0tTgGg33kEQH28ZXwMjgBHgCOgOQKcANAcK96SI8AR4AhojACF7Mfmlcrl/pMWwLuB9nJCf6o0AIRnNKm4CgDpBQi3+XF5pbVEAIUUAXEKQH1oAMSeOoWru3ah98KFMLWz0xgLTRs+bQSAJiX1ijIzkXazurScsZUVqwAgmKG5OSsDWB9WWVWBisoKkDp9Q1sVqvBH+Cb8c3OHxnnzbdx6YXznZXJ5+MItsCA619VnCMvpV2XUJzzpNPbf3CETq5NS+tdGB0CYj9IKjPSN1ZYAFBMA6iIAbuyo1v7osrxa8FFw5AUygMgB4XlRegn2Dg5B1xUtmWMvbpsZkYvfeh5BuxlN2Vj07L+3z8kIAjFmdSUAKIefTOzAkyYAVTwQpxRQNICgCZBZmKwRASBoAAR7DgARB4IuAdcAaOhvL5+PI8AReBoR4ATA03iqfE8cAY7AI0eAnHQS2ROU/cVOu6DALzjoyqoAKCMAxFUCxKKAtGllKQBCtACJBFIVABIKLCyvlIkQqgOsoqyM5adf/v572DZqhHajR5P6mrpuWj1vCAKgoqIKn61PxN9HszFioC1mjXdhaywqrsSMlXGgKgBSjjvdgk9ZHIuLEYVYN9cT3dpZaLU3ZY2zoqJw4euvkRMXx5pUVlSgIDUVleU1Ze3smzTBgJUrYWRRtzkpb/6rMzMQYN+a3Ww3tP176wf8cmWd7NbfzNASHb2eAznwbpZ+qKwqx6nov7EnYivotp7MUM+I5fa3de8tW65iWLmUWr/g8J+PO4jbaZdY6LiUSd3w77y4HIfv/MKaU+nAWX2+gYOZm1x3IjMi06+y/cRm32J58+I1Ks5F2FPlAMptJ1OlAUDP3Xs5yZx/+p0cfusACwS+68P6041/yPTL6L8jGOTkh2+NlEUElBdW4NCYUASN9WNtxQ6/8Myjj5NsLGGtdSUAFKsAWBrbMaFAigwQVwGgeaSqCEgRCIIGAEUQCJEDJeVFbEyyQU1HcRHAhv4C8/k4AhyBpw4BTgA8dUfKN8QR4AhwBNQjIJAIJEhI5IAqI/X+44sXs/z/8pISJISGou+SJXBu2VL9RFq0aAgCQOzIa0MAiImDt1+0x+S3neqb/5BEioiX8uJiGJmb14lwEZz/SwnH0dK1G6Z0W6fFidRuSuNlF6chOvM6jPRN4WHlD2tTR6U5+xR2v/rYeKbKT+H9HTz64532s2GsX1sbgfQAVh+fgNLyYrRx74UXm4+XOX60EikCYHDTd5meQFj8YdzLiFDq8FN/mt/SyIap/Pf0G4GmTvJVFTTRASDV+nUhU0DVAMhsTJ0wrft6uFn51wKruLwA34Uuwfm4A4z8UFUFgML4zZyM2BhCNQDBab+1K0ZubCHUP+lMhiw1QNyg7/YOsPYzZykAQuQAPVckEx7oReCdOQIcAY4AR+CJRYATAE/s0fGFcwQ4AhwBzRGgaIMJR2KYhkAnF3O5soP0uzKjG+nTa9fCtW1b+PbuDVRVIfrkSdzauxc9582r86201Hz1QQCQgN3YudFISC7FsunuGNDNSm6qY+fyMHN1HEpLq7SKAKBBjp7Nxccr4mFnrYd1c73QxNe41jZuRhZjwoJoVFQAXy30QjN/E5WHRMKKZFaeniz3n1IABJFFqgCgb1x7Ds1PHfg+bCmORv7GujhbeGFm76+Zyr02Rk48he+HJ51CbklWrfx9utF/peUUdPMdWosIOH7vD+wIW8r6kPDdJ702w8bEUen0FN5P7aRSFdIKErD08LvILkrTaPmCw0+igsGeA9HYoTUjLZSZJjoAFAGw6+IqUAk8wYjM6BfwGihc3UDPGPcywkERCBHJZ1FaUV25g9bS0XMgRrWfV2tvYg0AcurjDqfIbvVVOe0U1i+OABDvSzHkX1UEgEZg8kYcAY4AR4Aj8NQgwAmAp+Yo+UY4AhwBjoBqBKg84a5bGbJGQnqCVC+65afycz1mz0bEb78h8KWXZHXoKTz91Jo1TJwucPjwOt1MS81ZHwQAOfaz1sbjyJlcONjqY9EUd7RrYYby8iocO5eLlVuTQWXvysq1JwAoTWD22ngQiWBno4+po5zRo70FzEx1WQoBpQ+s3JaEjKxyjHzBDlNGObFShaos8tAhdsPvFBTEKgCU5ueDdAFKC6rL1pG1efddtPq//6vT6y3OPydHdXK3tWjqKH/zrWxgEu3738WViMm+pVS0T+hLt9uvt5qOPo1ekRtOrBJPjjjli+ugbqkjRWX5WHF0LKscIGXkZNuZOqOJYzu09+in1uFXHENTHQBKU/gi5ENEZUZodCaETR//VzCixWRJYkNMAFh6mbEwfiFUX1EDgAQBr22NZDf7ZGINAEEQcMCOYPaMNAAoGoDSB1RpAGi0Cd6II8AR4AhwBJ4aBDgB8NQcJd8IR4AjwBF4cAQoxD/8xx+RGhGBpsOGwbNzZ4Rt28ZC/ztMmABdvWr18et//MEEASk33cbX98EnrqcqALQQUq+fsTJeTr1eWCA55gVFldhzKEvrCAAaIz2rHDNXxTEtAGXWp7MlFnzgxogBdRa2dSvcO3aEQ5MmKExPh4WLixyhQmQLRWHoG1WHh2trdzOu4vPjH6CwLI91JWV7dToAdMv9z40d2B2xGRTyLzYTA3PmxFK1AhqzorJGq4Bu9qf3/Iqp8wu2+9oW7InYwn41N7JmKQh+dkHabkPWnhxvKgVIpq3DT3u5khSC9PwE3MuMQC+JNADFsnZjOy5Ga7eeSMiJRHJeDNq592FzUwrAjrAlLPWAohukjBx/Kn/3UtAkeFg3UrpnxSoAis66uAqAWOmfBhRXAaDfxQ4/pQBY+ZlDSCFQVgWgzofBO3IEOAIcAY7AE4kAJwCeyGPji+YIcAQ4Ag8JgaoqRPzxB67//jue+/xzmDs5MYG6Q7Nno8P48fDo1IkJ1BEpoKOrC58ePUAidYq2Lyobtsb6LN1AU6uPCABhrpjEUmzamYKQsHwUl1TCw8UQo16yx+De1iwK4Ld/M+tEAND4FGVw7Hwudu7JwN2YEja+sZEuggJM8OZQO3RpZwFdDS+5T3/+ORwDA1mKBQksEsYPGvYvxju/NAfLj4xBQs5d9rGgA0BOfkZBEitLR8r0YiMhvB8vr5Y59yTu1j/gdXTzGSZXco9K5m05O5uFugs2NPB9DGv+vux3ctY3nf4EpRUl7DNDPWNGAJBD7GjuITevrq4efGyawdTQElbGtpLh+v/e/B4/X/mC9dPT0cOoDvPRxXuwRq/Yyai9+CZ0IXPYpSoB0CCK6xUPTNEFM3pvkxMGpPSIkHu7WVRCakE8XCy8YWvqzIQB1aUcaLToOjZSjByo4zC8G0eAI8AR4Ag8hQhwAuApPFS+JY4AR4AjoDECVVXIuHsXUUePQt/EBAHPPw89Q0McnjsX/v37s9/JEsLCcGLZMli5u6OqshI2fn4InjCBtVW0kopKzDmdgDaOpni9sXb55hqv+wlrSGr0lxNDcDf9MhO3I6eaLO7sWSawKIT8E6li5uAgw9XU3p6dgV/fvnXe8abTMxAad5D1p3x9J3NPxOXcZrf7ig57XPYdrDo2DuTck1HY/vhOy1k/KaO8/BVHxiCjMJk9JoG96T03ycr3Karga7oJut2ndb7c8gNQSUDBSCNg5dH3QcQGWTOnDpja/Uu5coHK5th+fgGIBCAzN7TCJ722wMM6QK45CfetPDpOMryf1vRay6no3/gNTbfxyNpxAuCRQc8n5ghwBDgCjz0CnAB47I+IL5AjwBHgCDwkBKqqcP3PPxFz8iSaDh2K5KtXEXvyJPosXoyywkKcWbcO/ZYuhbmzM1uAUAqQ1at3c4OOkjKA+WUVMNTVhaGa/PeHtKvHbljxzTPduE/qspqFhouNKi3c3r8fLd98k31M6QAFadVid5ZubrD28tJqX3TDT2HrYXGHcTb2H6TkxUr2b+HSBVO6fynLyxffsJPTTyH93jZNVc4tdqxJYJCEBklwUDAS11sXMpWF0GtritoC5ZWl+PzEZFxPOc+GouejOyxAJ69qokqZKRIVUuX4hL43UkKx9dwcObFBcv5dLLzwUotJcoSEtvtpqPYNSQCQUCFZl+UtGmp7fB6OAEeAI8AReAAEOAHwAODxrhwBjgBH4ElGICc2Fuc2bkT3Tz+FsbU1U/gXCIFe8+axHP+SvDx0mTZNpkyvbr+llVWYfCwG7uaGmNPBVV3zZ+K54q214q07gUBpFRWlpTAwVa5Srw1Y5CivPjYBt9Iu1uomVsfv6jOEieYJwnziaAFVTrJ40IO3f8SuS6vYR8pC6+lm/cidX0FVAagkoKK2gKq9UYrCxz03y/LoFcP0rU0cMLHLKvjbSTug4lKINI8mpAH1uZV2gREnDubuDx7OX0VfryroaJobos1hN3BbRc0CTgA08AHw6TgCHAGOwAMiwAmABwSQd+cIcAQ4Ak8SAnSLf3nHDvj06sXU5iN+/x29FyyQ5Z2Tw394zhy0evttWHl44OiCBUyFnnLUNbHbWcWYFhKHRZ3cYG2kh++up6OovBIv+Nqgi6t5HfXfNZn58W1D4f8rjr4PIgLIFG/dtVl5bnEGc+rpNj0h5x68bZrA36EVfG0DoatTLdAomCDARw4/SRJU3herI4X8CZ1XSE675vhEXEs+w55RlAKp9iuz1Px4/Hz5c1xKPC4nhEcigyQ2qM4oSiG7MBVllWWyppVV5biddgn7bnyH1Pw42edi8ULq9+35hQiJ2iN7TpEVQwPHom+j12VK+9QuMv0qfry8BvcyrsnatnbrgfGdVkgq8qtbc52eVwHXv4tCTmQ+On7WHDpPeGQMJwDq9BbwThwBjgBH4LFBgBMAj81R8IVwBDgCHIGGQYCU5628vOAUGIgjCxawCABbP7/qyauqcGrtWjg2b45GAwagODsbRlZWSsP9FVe88UoqziXn4/Menph2Ig4+Vkbo7GKOzVdT0czOBFR60PApuAXV9qTEYfJ2Zi6Y1fsb2Jo6aTQMCc39df1rXEk8gaKymvKA4s4kUDeu83K5W3AiCchJJzG67ec/k+kAUHg+helTuL6ikZgdKf0b65vIdArEbQSn+pcr60AVBqQU8BV1ADTapEIjWsfq4xOQX5LNniiSFlSKj6IV6JZebHS7b2pgwd7XkvJiUGk/sTV2aMvID0tj27osS/s+VcC9vQk4MOo8DM31YdPEEl2WtYBjW3nhRXUD0y172IobrFm7GU1ZuL1imL/YMS9KLUHYyur2GRG5GPxnF1xcfQsWHqZsHGEMcYWBxiO90Hdbe+ib6snGFlcRoAoDvkNcWenB5HMZECoS3NgRzebxfs4F4VsjZWMUpZfgwNvn0G11K9g2ldaQULdv/pwjwBHgCHAE6h8BTgDUP6Z8RI4AR4AjUC8IlBdWyNUEr+ughRkZuLh9OwJffhk2Pj6IP3+eif5RaP/F775DdlQUesyezcLPC1JTcXLVKnScPJlFAGhjmcXlGHs4Gi/62WConzXGHopGkL0pPmnnjMjsEsw6HY8venjCzdwQqYVlqKgCnEz1oadES0CbucVtb0cVY9y8aGTnVtQawtpSD5sXeuNCRAFWbasWrhNMeBbgY1zXqZX2o9D3HWFLmcOsTAdAsXNafgK+Cf2M3fgrKzUn7mNj6oRp3dfDzcq/1jrEuf3kIE/tsV5pyLzUJihsn8Y4Ff03K4EnNmcLb0YYRGdVO5wUkj+rzzdyavnaAqoYNSFULxCPQ2kF34ctw9nYf9XiQ9UHevu/jOFBExvu5p9EHg+ngJz3nuvbwDnYDnnxhTj5yRVGAlh6m2kECznpNA4552SHxoTCo48TrP3MQaX+hvzdDSb2Rqwk4MF3zqHfd8EgAuC3nkcglP4T/pZQf0UnX+gvDuUncoH6i8sK/vf2OQz7pztbgzAPOfZCvzbTG8s5/DSGmBDQaLO8EUeAI8AR4Ag8dAQ4AfDQIeYTcAQ4As8iAvWRF1tfBEB+Sgr++egjdrvfa/58lu9/avVqdvNPJedCVqxAakQEHJs1Q1ZUFDp++CHc2rXT+tj+jsrGlvA0bO7txZz8M0n5+PRUPILsTbC4kzvKq6pgZaSH+WcScD65ADbGesgrrWRRARQl8DCMyICZq+Kx/GN3iB37H//OwJmL+VjxiQdMjHXZ1PTZr/9kYdsSb9hZ69frcjTRARBPSEJ0m89+CrrpFkyoe+9m5QddHV3klWQztfqKynJZmw6e/TGu0zJZTr/wgG7rPz/+AQrL8thH4pB6VRulagA/XFiOiwlH5eahPlTJYHDTd9Gn0SssHF8gOJTpAFRWVbAyexTF0Nl7kEp8FUX7pHQThAEovH9PxBbcSA2V0xagaABHc3d08xmK7r4vKq1kUK8HLRosIyIHh949j15ftYNjm/s3/lVgBIDPYFe49XBQO7WqvwHqIgDE5IDUOPQ3yjrAAoHv+rB1EIEQMv0y/p+964COqtqim/Teew+BBAgdEmrogiKCvX4LKoJ0FAXpgiBVQFFQ7AU7CqIi0juhl9AhvZHee/LXufEObyYzySQkQODcv1xk5t329nvhc/bdZ5+BX3VBekS2TnKB+mojAEiVoJxTc/4ab5Y7MAKMACPACNwUBJgAuCkw8yKMACNwtyFwqwmA9MuXkRkdDf9+/YTB3P5ly2Dp4oLoPXsQOmYMLm/ejKChQ+HWtq0wJ8uJj0dhVhYcAwNhaGxc68elNP8jBcDKE8l4p5sn8kvLMW1fnJhvVV9fGBo0wavbovBkkCOGNrXDlugsrDmdgtX9fOFkboTc4nJBEtRXqw0BoKtvfeylNj4A8VmXsWz3OGTkJ4ulzYwsMbjl8+jX7PEqQSxJ5VfunaTqq82Fn+bIKkzDwu0vq5z4q/MBkPeri4Sg8ny0nx5+Q1S+AxR8v7/nNdCpPDWlDwAF/tsu/Yi/zn8lnPWrUyrQWEoz+OH4Mvx76Qdxsm9ubIlJvT5Ac6f2NT4KwjmvOAeWJtawNLGttn92cRkKS8vhYlH7972mjVDw/+fD+0SQ32dVJxiaVJJM+UmF2PryYXRf0AZObe1QXloBAyNyaNDeSEZPkvuei9pVIQxuhACQhMCFdeqVGaSsnxQEutQFtFNdBIA89e+9sgMOzjqDduOas/y/ppeFrzMCjAAjcJMRYALgJgPOyzECjMCdj4Ayr1bm2sp/yFPuLDUpzZVoaMvx1Ty1k7JcGiP/oa4rtzY7Lg47582DV9euaP/ss7iybZsw/fPo2BF7Fi6EgbExfMPCxLX6apQCQGr+7OJyUQngjU7u6OlhhajsIozbGYNpIe7o6m6FZceSsOlqpvjcxd0KX59NxdMtHHE2rQDvHknEyt4+aG5XPzL82hAAmqqABasT8cvmyhP4np2s1NQCdcFM6QOgKw+fgt+P9r2JI3HbxBIkp58QtqLaUnxbLnyHH04uF8GyYRNDvNxlLrr63ldli0qH/+p8AGjgpdQTWLlnokruT+oDctl/sv1roOoAmo28BuZvGw4yKaSm6QPw9/mv8POpD1RSfS/bZhjdfTHcbfzUpiK/g19OvY8TCXtUfekEf3jorCqqhro8Azlm5fFk/HgpHW2dzPF+H99qfSkis4vw1dlUHErKE4aWZkYG+F8LRzwV5KA1fSUvsQD//O8QvPu7IP9aEbq/0wbGVkYoLSjDwdlnUFZcLvLiMy5k48CM0+i3ujMs3LS/7zdTAaDEszpygfrpIgBk3n+rF/wRt+OauE/yFODGCDACjAAjcPsgwATA7fMseCeMACNwByGgVABoC+RlPi0F8Moc35L8UnHi1/qVAAQ96aPK9yXzLaWhlj75tWTgR/n85g4OCBoyBKd/+AE933gDlBKwffZsUVu+z4wZMDQ1rXfkf7qUDjIEDLQzQ2FZOTKLyrCslzfic0vQxc0Sn51JAfV5MtARo9u5iPXf3FPp+r44zFu41pNPwM+XMvB4oAOczesmya+OAND0APDzMlXJ/w8cz8X3f6Spgn4iA/y9TfDUkKrGeUrwKFd+b+RGnE7cj+TcGJgZWaCFSwgGBf0Pl1KP1+gDkJ6fjAXbX0RaXqKY9p7Ap/F0h8nVPh8y+6PTfTrlp0al/V4KnVNljL4+AFRCcPnu8TibHC7mIM+Cpzq8LmT0slyg5uSaBICmEoGUAct2jhHGgbKRRN/TJgCOlm4oLMlHTOZF0Am+slHu/6huC4QKoj7bd+fTsPx4EsyNDPB3LUfaAAAgAElEQVRBH1+0d65afpEUAvPDE7AtNhvlFeqrk48lqVhe7+imVtmiJK8U20ceEdL6zm+2wNFlF5B+Nhuune1x8cdY2AdZo9d7HSAC5ecOIi+xEGUl5eKEv+WzftBWJkP59wMF0/LvlpbP++H3+3Zj0FddhDqA+h2aGyHy9DVP8LURCZpBPo0/88kV4SlQ1xQAQkmSmZL8rM/nxnMxAowAI8AI3DgCTADcOIY8AyPACDACVRBQEgCaZbOU/xhXBvkyF1f+g7/Pyo7YOeGYMPyS7ttefVyEA7i+rbSoCIdXr0Z2fDwMjIzQ6eWXheM/lfszNDGBUQME/3JvFEDtTchBUVkF+nhZIzanGLMOxAsjQD8bU+yIy8GC8AQs6OElSgZO2BWDtzq7I8zTWkxBQdpvVzLwSX8/OJjVPwGg6QFAQf/09+KESWBaZinGzInGh3N80a1Dzf4EFOD+dno1dlz5RWuNezpB97ULAp1wF5cVivvTloevlNLryqXXfPaxmZfw/t5JSM1LEJfohP7NPmtgaqQe1GrK9J/tNFWkFVSd7yIW7xiJ3P+CccrXJ1WBruCfxh+N24E1B94CkQfUSIkwPHS2SBOQjUwNaZ9xWZdrfH3JtG9g0DN4qPWoKuUNaxysR4f43GKM2BaFpLwSPNzMHjNCPdRGkZpl7I5onM8ohKOZEZ4KcsT9/rYoLa/A/PBEHEvJw2PNHTCunStMNMr6FWWWiBN/kvZXlFcg+XA6EvalwqO7E1w6O6AgpVAoBHwHuaH9hEBRHvDyb3HoOClI52m5UiGkdOtXft99fhuxDp2660MA0A0r1UpKVVF1CgAbX0tBTFL6ACmZov6uJKvk30tSqaSpctLjsXAXRoARYAQYgZuAABMANwFkXoIRYATuPgQ0HbV1GXLJwF6Z46uNACByQDONQN8TNvIAOLt+PY6sXYuuY8eixbBht+SBFJdVYMq+WGQWlmFSR1ehBiCvgMU9vYRh4N6EXKzp5wdLYwPklZRj1PYodHWzwojWzvjgZDJ+vpQuAjBfa1PM7eaJYEfzGu+jNikABYXlmLI4Ft06WomTfiIEiASQTRcZQEZ9K/ZMEIZ8tWlt3XtgYq/31QLrM0kHsGrfZBSXFQn5/8iu84WcXlsjtcHPJ9/HkbitaqSDtak9pvX/DOTOr2z6+gAcjP4bnx6ahbKKyioKw0NmitN/XY2C/lX73hAGf8rW2as/RvdYrHZ/gig5swY7L/+qIkLkGGly2CfgYfQJeLTBTfveCU/A+ssZcLM0xtr+fsK4UrZPz6RgzelrIhWFUgSUChR6j+l/poaVef21acXZJdgx5ihsm1ohdGZwZf5/BZB+PhsxW5LgEGwLzzBnGJrWfu7a7KMh+yrNBKk6ATdGgBFgBBiB2wsBJgBur+fBu2EEGIE7BIH6VgBIdYCEh/6RrZT/1ghbRQWy4uJg5eoqTv5vVaPAngJ5CrxKyivwbEtHDAuwF8aAPTysMLJNZTrAnvgclR/AtphsbIzMxHthPghyMMP3F9Lw88V0fNjPDx6W1Ru43QgBoMRIV4WAkrJirD4wBcfjd4nuFMQGOLYRp/sBTm1F8Eun/r+eWoXjCbvUytVpy8OXjv4kj9fWyFDvUupJbDr7GSKSD2ktf1edDwARFTJQp3KBU/uthZWGWZ7maX51aQgUCP917gsR1NPeqcSgrDRgaWIj/Au0mffRfVC6A5EmpFQgLwA7M+ebWqLvREo+xu2MFnn9kzq44ZkW19M7xuyIFqTUxA6ueK6lU738upQVlmHH2GOwdDdD6IxgEeSTCeDhBWdx9stIBAzzREl+GXLj8jHg0xBYutdMcNXLxup5EiIwMy/m1EqpVM9b4OkYAUaAEWAEqkGACQB+PRgBRoARaAAE6tsDwL2bo5rxljTbIrmvLiPABritBpmSKgWQ3NrXxhSzunigpKwCr++JgZmhAaaGuOOVrVG4VlAiiILnWjjC1MgAo7dHCyO2+/xscT69ECdT8+FjbYJQN0s1Y7baEADKFICjEXlqZQI1PQEkEPuiNuGL8LfFaTkF//2bPS7y5Q2aVDU+2375J/xw4j3VaT3l1o/tsRSt3brViCuV46Ogn9bLK85W609Kgd5NH8bWS9+rrlFpvv91nFplXn18ACilYMnOUaA1qely7afrXx99F0fjtgsiwte+BR5oNQKfhc8Spf6o0Xev9VoFGzOHGu/xZneQlSuoJCWpSaT6hPZB6ShEQnV2tcSinl6wMTFEcn4pIrOKEJdbjIsZhUgvKhXvHKUCeCnUA9XdR05MPsydTWFkXvl+nPs6Cue+isI9X4bC2ttCqAEiPr+K/ORChExrdbMhuaH1ZGoTpTSQjwCf/t8QnDyYEWAEGIEGQ4AJgAaDlidmBBiBuxkBmQcr83WluV99VQEgbAd8Fqqq4d3YsT6Vmo/p++ORVVQGIwMI34CFPbyE4/q8QwmCGNgZn4O/IjOFHwD1oyoCRgZNMOtgPAb52uJ0aoGQZi/p6a2Sc9fGBJAwVMr8lVUA7GwMhTdAoP91t3aSvi/dORoXUo4J+MnZ/o0+a6oNdn88sRz/XPxOdXKvzQdA+Syr8xagE/ZBQc/insAnhdJg8c5RuJp2Rgy/ER8AbZJ+MuHr5jcYnjZNUVJWhFOJ+3Ax9bg49Zf3Pr7ncjhZeeCXk+/jStppkIFfR8++cLEmU0fdpe5u1rubUVSKzyJS8XdkFuhne1MjIf8/l14g5PyUiiL9J8igcsmRJJRVaLj/adkspaws7OEtFCy1aeQV8M//DiJkWku4d7+uMtDH4LM263BfRoARYAQYAUZAiQATAPw+MAKMACPACNw2CBSVleNUagG+PZ+GBd29cCWrEDP2x2NpmDcC7c1EQLYnPhd/RWViYgc3HErKxTfn0rCmny+cLYxFJQHK5SbpdkO3pJwoLNj2kuqkfFjwSDzYemS1y1Le/uIdo0BjqVGQPDFspdYxmQUpWLl3EqLSz6quk8rA1coH97V4Ft1871eTzCvL/OnrA6AtT58Wi8+6jGW7xyEjP7na+6H9tHHrhle6zm/wnP0beZ6XM4swcVc0EvJKQA7+dKJfWg7kllT6HFDr722jqkBBef5UrvLXy+lVKgAQ6WRtbCjIJjK6pAoBmgoCffZKKp6dY4+h94oO18sAVgBHFp0DeQV0fbsNLv8aC7/B7jCxqT7VRZ/1uA8jwAgwAowAI0AIMAHA7wEjwAgwAozAbYuANA4sLwfmdfcEubOvu5CO51s6ikBfurVTHveSMG/6vzXkl5ahrVPVsm71fZPSsK+otADkWk9y/jbu3Wtc5tfTHwo5PzVtPgD0PXkLvLd7LM5fO6Kaz8cuCE93nIxA545aT9TXHV+Kfy+uE/2r8wFQEgXmxpZ4sv3rCHBsjcOx22BlaosBzZ8Uc5Bb/+r9U5GQfbXKPVHg727tiyfaT0Ib9x63xQm/LuCzistEygid9DezMxMn/VSFgtrRa3mYeSBeVAMgRcCa/r7C+E82GkspAhZGBvC1MRHqE/pZtnUX0rD8WDKsTAzwcT8/QVLp2yj/f9/Uk8L0r+lQTzHs6sZ4HJxzBoO+7QozexNse+UIeq/sANuA2qkL9N0D92MEGAFGgBG4+xBgAuDue+Z8x4wAI8AIVEGADM8oEJrXrTIQkT93c9cdeCjHaPajwGnktih0drEU0ujazq3cIJ2yLj2ahK2x2aIKQD9vGyH//+NqppBwh7haYu6hBBxJzsO7PbxQ3Z7r89HvjdyIzw/PFXL+2uTzX047heW7xgmzPJLWjw97Dy1dQtS2pvQWoAth/sPwbKe3qjXJ+/bYQmy79JNqnp7+Q/FS6Jwqt6w5t7KDh40/pvRdq0pjILO+q+kROByzBSl58XC29EQzp3Zo5RoKSw3zwPrEti5zkVh/X0IufriQJk766V2mk/lNkZl4+2ACrE0M8FFfP7RwUA/SL2cWgkz/UgpK8VKwM8a0qzSi1KfR78DkPbHCr+Kze/xUxII+Y6lP/rVC7Hj1KApSikBpQiU5pSK1x6OnEy7+ECNKCPZY1K6yWgA3RoARYAQYAUagHhBgAqAeQOQpGAFGgBFo7AjcCgKAMNOHaNCF7ZyD8SirgCgJSG3WgXihCPiwr+9NeRx1JQAKSnKxaMcriM44L/apzQdAeUpva+aIqf0+FWoBXY28Aii1QFmKUDOYl2OpbOGiHSNEdQLNRsqB4aGz0cNviNalirJKkHoiEzZNLStN626j9tPFdCw9liRIIsMmTcR7QSaRC48kgq5RSckP+/lqdSP46lwqPjiRLEpMrh3gJ076ZaO0E1IIKMsE0jUiHJYcScQPF9PrlAIg568or0DGhRwUZ5XAqZ2dMAgsyS3F1hGH0X5cc5U/QE5svhhCuNP1PW+cQItn/ARZwI0RYAQYAUaAEdAXASYA9EWK+zECjAAjcJcgUN3JvhKCG+2n73hdsFNe94Rd0UKyHepqifVXMtDe2QIzQj1uypNSpgDQgsNDZqJX04f0WlsZ4Gv6AGgSBN52gZjS9+NqT9wPRP+Fz8LnqEz5aBMmhqYY3X2x8BnQbEQUfHJwpsqLgCT99ubOCPUeiMEtXwB5CGi2tIgsYVpHrbykAvf92A2OwbZ63W9DdaJ36KNT14TShOT8Z9IKRGnI5vZmeDrIUahDZEk/UoboIofic4sxYlsUUvJLMburB4b424ktR6QVCJIqpaAE00I8BKFA7Vp+iSAbtsdmw9yobiaA1WGScjwDx967gH6rO6MkrxQnVl7E+W+j0WVOawQ97QNDYwMkhafDqY0tjK20l4xsKMx5XkaAEWAEGIHGjQATAI37+fHuGQFG4C5FQErsqRwZNUczI3wx0B+Hk/Pw0clr4mcqTaaU4k/u5IbfrmQIV33ZKEii76tTANQ0pqeHFTZezRRTyvlqSgGY0N4V759IRlphqQigXgp2wu9XMvFRP1+1fT8R6ICHAqoGo3L/lB5A+6Oa7i3szUVpQHJlvxktNvMiFu8YidziLLGcrtJ72vby48kVoJJ81DR9AMhcbtmuMYhIqgy2rUxs8Wbfj0FEgLZ2Lvkw1hx8C3SyT4E7yfZlqcAWLp1FGT5jQxOtY7ML01BYWgBbMweYGmk/0afybqWFZTj98RU0fcBDBP1Utz5mazL6f9z5lgag351Pw/LjScKUj8r6URnIRT28YWJ4XTJP6SOUq9+aSv3191PL4VeCQooSeo/JP4KIAnqPiGQatzMayfmV5oFWxpXl+8g8kMz/yEyQ0lEG+tYjEVIBhC84CwtnU5BRYMTnkWj7ajO0GRUAQ1NDhM+LgKm9CTpM1P4+3Ix3n9dgBBgBRoARaLwIMAHQeJ8d75wRYATuYgQoqInMLhKBijLYfjLIAcO3RGJ0OxcROCsDe29rE2GG9laIu8iTp8BZkgWxOcVa8/RrGkP5z9Tn4/5+OJtWIPKhiVCgPP2aPADo8ckUgFaO5qK/DPhp3+8eTlQRArfjo6bAf+H2EcIxn5qu0nva9r776m/44vA8cUmbD4DSKJD60Cn+qG4LRF/ZKMjfEPExdl75VZgGkqHfqG4LcSxuB3ZdXS+60cn+A61ewkOtX60ThLHbkrFt5BEUZRbD1t8KQ/8Mg4WLmZCg0/c+A1zR6gV/8l68JU2e3JNE38SgifCA6Otto7aX9ZczsOBwAiyNDfFBHx+dBpGS6NIsCUhr0HtKpSop6KdGgf+QpnaCuCLzwPps+UmF2PTwXmRF5okUgLZjmsPU1hiUKnD2i0hcWBeDQd92gaW7eX0uy3MxAowAI8AI3CUIMAFwlzxovk1GgBG4cxGIyy0WQf8gX1sRfJPkmRqRAxTUbI3J1ip9JhLhn+gsoRbQRQBoGuppjpEBvzyll2sv6OFVKwKA1lGSGsqfb+cnp5TyWxhbY1LvD9DMsW2NW1YqAKizpg8A+QMs3TUauUWVygpqliY28HcIFqf5aXlJiM++opL807URXeYJooCUAH9f+Bq+dkGiKkFdzPoK04qRsC8F0f8kIXRGK7H+P/87hA6vBcL//soUi7QzWdg+6ggGfBoC+xbqQbc2AKiiw8arGdhwNROzunioue3rAiy/tFzI7PfE54gTfm0qj3fCE0BBvjLvXznfpcxCjNoWjYyiUpVCRdt6SqWLsiSg7EtEW05xmVCskOKmwVoFkH4+G5Ye5iLwF60CQnVBBMDAr7rAytsCqacyUV5crvINoG5UWaCJAdCE5ArcGAFGgBFgBBgBLQgwAcCvBSPACDACjRABZbBCAQn9d+9/BIDy9JxO0Qf42Ag1gGbaAJmaFZaWV0sAyJN5mWqga4wkCmTgXhcCQNe+b+fHczD6b3x6aBbKKirryfdu+jBeCJlR7ZZJ4r9i93icStyn6hfifQ9Gd1+kNo4c/b8/sVQtr1/bxB42TfFq94Xwsm12w1BR4H/pl1i4hTpg57hj8OjpjB4LKwmN+F0p2D/9FO79vlulAWAFcHLVJeQlFqDbvDZoopDda9uIMhCvyW2fgvVl/1V+IOJA2VrYm2FVX1+VUR+lf5BMP6+kHCPbOGNkG3UXfxr91r44bInOgrO5kSDDqBygZvvw5DV8FpEivtZWEvCGwb2BCUiJsWfyCVEe0NjCCFtfPozyknJBElCawKBvusDE2hg7xh6FVx+XSlUGN0aAEWAEGAFGQAsCTADwa8EIMAKMQCNDQDOvX9fnPp7W2Bmfg6Vh3iKvXin51/ysSwGQlF+i5imgK21AEgA3ogCQ96G579v58eQVZ2HRjpEgPwBqVqZ2mNz7I/jat9C5bW2n+5o+AHLwkdit+O74EmQWVAamspG0393aF8OCR6Kzd38YNKnMTa9zq4AI5E+8fwlFWcXoOrs1Uk5m4tiyCxj0dRdYuJmJ0+XDC86irLAMXee2EaXpKv4LzmsK/mlfFIi/uScW22Kz4W9T1W1f7p18LChgp4oORgZNEOxgDjszQ5AU/2pWkZDhS68JGkPKgPE7oxGelKfTjf98eiFG74hCZlEZNAkEmkPm+tN65PpPJn9j2rlieKtb77CfsDcVO8YcRZ9VHWEfZC2UGAEPeqL1KwHiGUT+mYD0iGwU55QgJyYffT/sdEt9Ger8DvJARoARYAQYgZuCABMANwVmXoQRYATuWgQomDh7FlG7d8PM1hZN+/WDlZvbDcEhA2WSIUuZPxn7KYMiaXym/I6Cd/qeCAF5sp9WUFqtAoAIgOrGUAoAOe/TPmRN9Lp4ACgVBGTYFmhvJnwFbE3UA9vConJ8/Xsaft2cjpT0UhgYNMH9fWwx7VV3GBo2wekLBQj0M4Olxc0xAqQHqenATyfx43suh7NVZXlCZaNyfWsOTMPJhD0waGIgguKKinJUlz5AioFrObG4kHJUTBXg2BYuVt46jf3q8nKR0R+dHmecz8aQ33uKPH8K+OnU2dLNDJ2ntBR5/kQSbHkhHKHTWsGzt3OtlyIp/5t740SpPqXbvpxIBuLkut/bywYzQt1VOfbKk3w3S2Os7e+nKs23KTITbx9MEITB4p5eCPO0rrI3ZZlA+t15qJk9urtbYV9CLn64mIaC0nKMa+8qUhPcLY0FSaFPkyQQGS4OCx4hCCH6ua17D6w9NFOkZrR266bPVFr7lBaUoSClCNY+FsIQkKT/YUvbi+CfWvq5bPx+3264d3NE31WdYOao3fCxzhvggYwAI8AIMAJ3FAJMANxRj5NvhhFgBG43BLJiYrBj3jx0fvlllBUX4/jXX6PTiy/Cu1v1AUFmdDRyk5Ph0akTDAyrnu4qUwCUefqyzJm2EnvKFABKGXi2hSN+uZyBed0qA1VpyKf8WZkCoGtMXaoA0JrKuWd28VCZFhKpQCkLRCQoW1lZBVZ+lYxvN6Spff/CI054oJ8dpiyOQ2lZBdbO94OjXQPmaGu8ZKXlxVi9/y0ci9+humJn7oyhwSPQ02+oKlC/mnYG3x1fDPqTWjffwaByfEk5lZ4Nmj4AN/tdppz+f547hIFfhsKpbWUZvKwrudj89AH0XtkRbl0dxXeF6cUwtTOuU545yfRHbY8S5fXIsf/9Pr7CvE+2KXtj8W9MNjq7WmIVXdNIKyB1wGu7Y0SwPqmDG55pUbknUguM2BoljDG15e9THyIQNlzJwLJjSSJdQNloC480c8DrHd2qrFnTc2hoAkC5/r6pp+AR5qTyYaCbivj8Ks59E4X7vu/GxoA1PSy+zggwAowAIwAmAPglYAQYAUagARFIOXcOexcvRu+ZM+HQtCliDx7E5X/+Qa9p01BaWIgLf/yB1PPn4RkaKtQBxhaVpdhOfPMNSvLzEfLKK2Tl3oA7vL2mJkNDZaUC5e4yskoxcmYULkcX4Yn7HTDheVeYmVae9B84nosxc6Lh52V60wkAWp+M98gQUJ7Sy30bGhiJ0/3isiIUlearbodSBKg835dH5iE285I4Me4d8LBeBoL18cQo1//QvAhR2o/KzfVc3A7NH/PGqY8uIy0iSwT8hv9he+nnWFz8IQYDPg+9bkp3A5uQpfuIUPqgj69QkFBTElTacvmJNJi2P04YVlILprJ+/fxUZR9lDn9N+fvkL/DrpQxRMpN+bu9siaeCHPQ+8a/u1pVkQH0pAJTr0fMpKypDh4lB4uvoLUk4MOO0MAa08bdEcng6cuLy4dnLudKngRsjwAgwAowAI6CBABMA/EowAowAI9CACJSXluLs+vU4+d136PD88wgaMgSGJiYiuN81fz7M7O3R5vHHEbN/P2IPHEC/uXNhZGqKHW+/jZYPPQSv0NAG3N3tNzUpG368mK5V/p+WWYoR06MQFVeED+f4olsHK9UN3GoCgDZC8v6vj7yLgzGbhaxfVyPTvnE9l8LN2u+mPACSjFMOP8n6qUm5f9MHPNB0mKc45d/60mG0G9ccPgPdsPXFcAQ+6SMIAdk/Nz4fds2s61Tuj3LqDyTmYXNUlpivg4sF1p5JEXn2Dzezx4zQyqoCuSVleGVrFGJyijGitTOe/y//nk7rV5++hl8upYvUgQBbM+EFoCn3V5YErMlkUB/gZTA/oPkT6NX0IVzLjcP8bcPxSJvRqs/Ldo3GY+3GY2PEp4LEaYgUAOVeqfzi7knHUZxTKkwXU09m4r4fuwljwH+ePQgjSyO4hTggfm8K2o5qhsAnfOr0zPTBh/swAowAI8AINE4EmABonM+Nd80IMAKNAIG8a9eQeOIEmvbvj5zEROxdtAimNjboPX06Eo4exdnffkO/t9+GqbU1SgoKRNDf+vHHhVfArnfeQeCQIYIo8OneXagH7nQlABkIkqM7eRRolh+kx327EwDylaQT/Q0RH+Ns8iEUlOSJr0kJQEZ/g4L+hx5+Q27ctE/P959qx5Ns3MzBBG1GBsDAxECU7yP3/n5rOotZTqy8iGvHMoQKwLapFZIOponcf5Xbv55raet2KjUfU/fFISmvROssmrn8RAJYGhuS3YCQ7P8bnSUk+ykFpeKk/9W2LqLcJREF2uT+siRgdSaDtbmddceXIjE7Eq/3/hC7r/6GTec+h6uVj+rz1ks/YlyPpfhg3+SbQgCIvVcAyUfSseX5Q+jzQUc4d7DH5mcOCi8AMmyk0/+8hALsHH8MYUvaC2UAN0aAEWAEGAFGQCLABAC/C4wAI8AINBACGVFRQv7fd9YsYfyXn5aGbTNnosdrr+Hchg2w9/dHq4cfVq1Owb6BsTGubt+Ow6tXo8Pw4TA2N8epdeuEGqDlsGENtNO6T1tcXIG/d2fi180ZOH+1UOTgW1kYok2QOZ590BGh7aygrSQ5jdsZno1vf09TjXOwNcKgMFtQTr+zw/UcfmXgr7nTLm0tkZRWguj4Slm4si2e4o2v1qci4lIB6OcB3dVr1Z+5WIBXZ0Uhr6Acb4xww1NDKvPJZcvNL8PEd2JwNbYIa+b6IdC/8gSdXOjDT+bil80ZOHE2H+lZpeJ72n+nNpYY/rATgpqaqfE1FyMLMWpWFFo3N8fkl92x7LMkkbZgZNQEA3vaYOpId1U6A5kbfvlrKv7ZkyXmNjJsghZNzfDiY87oFWqtFc/qnmDGxRz88cAeWHqai4CRTpEPzj6DtmOa48jCc2j9clMEPe2L02sui/ryTYd6gmT/Xr2dRZm5ujZp6JecXwI/G1OMbeeCpramwnTv63OpIqind0OZyy/XotJ/cw/FY3N0pWqgrZMFZnXxEPNQm3MwHhuvZsLGxBArevuo0ghkScDCUu0mg7W9Fwr6Kcif0vdjbIhYCwtjK1xJO41R3RYIM0d3G3+1U/+GVgCo9l8BFGWVCC8GqgIQ8elVUYpx/4zTCB7uD7/7PbD7teNo/oh3ncwaa4sT92cEGAFGgBFoPAgwAdB4nhXvlBFgBBoZAuVlZTj322/ipN+zc2cUZmaCUgJ6TJ6MfUuXouWDD8IzJETtrmgMkQZu7dohcPBgcY18A879/jv6zZmDivJyXPzzT2RER8O5RQs134CbDU9efjnmfBCPbfuzdS799AOOmDjcVQSxsqVmlGLqklgci7ieE6+cgAiE+a97IqxzpZN7XQmAVbN9sftwDn76Kx1PDnHAmyPc1fb589/peHdNovhuSF87zB7nISoJyHb2MhEE0WgRYIb33vIRlQX0uWe61ymvuOORe+1Vc0kCwMvVBMbGTXD87PV7f/4hJ4x/3lX0/XdfFt75MBFEPmhrZHZI91GbKgcUIJ5cdRnGFoYij59K9/391AHhIj9gbYgI8snxnwJG30Fu1w3mbuCFUpb801Z2j4J/Kt13IaNQa+m+Naeu4dOIFJgaGghjPnLsVzphyCoXtMVhAfaCHKDrVBJwws5oXMsvxdQQd4S43tjpN8n+Seb/aNtx+Pfi97gn8Cm1P8no0d+hlcr5/6YRAIpnQ5UBMi/moMfCtiBvh10TjsHcxUykBwz4NIQVADfwHvNQRoARYATuRASYALgTnyrfEyPACNxWCBrGThQAACAASURBVFDgn3bpkjjdd27ZUuT4n/r+exRkZCD01VdF4HLx77/F9y6tW2P7rFno+eabcAgIEPdBHgJUTaDziBHYtWCBmm9AzL596DtnDiwcHQW50MTQEE1ukmngX7uyMGtFPBztDPH2BE90bmMpAv3ikgpxek3BtZlpE7XT84LCckx/Lw47D+XAzsZQnHz36WIDY6pnHlckxhw9kycUACtn+oqTb9nqkgKwdX823lwUi47BFlgxw0eoE6hRRYG3P0jAph2Z4nMzX1N8PM8P9rbXlQffb0rDkrVJGP2MC15+3BkVFcCH3ybj819Sxf7mjPdEp9aWMDGuvOeT5/Px7upERMUXIbi5OVbN8YWtVeV6kgDIzC4TJ/3vTPJEn642SE0vESoAUg/QfY+bGwMqdXhPDxuM/p8rfNxNUFJagV3hOVi8NhFpGaXQRqrU9MKLvP8xR+HR0wnBLzZF7PZk7Bx3DD0WtRPl4+J2XsOln2JFWgClC9xoo3z8F/+NRHphmdZyfzR/eFIeXt8Tg9JyqJXuU5oBKstYyj1RkE/kAY2nRqkBC3t4o4dHpScEXVdWFrjRe1m2awwCHNuoTv5JCVBQkovknBhMCFsuppel/24FAUAeD0cWnUffVR1ham8iFB77p5+GXTMrtBvbnD0AbvQF4PGMACPACNxhCDABcIc9UL4dRoARaBwIkNx/z+LFKEhLg7GlJfKSk9Fn1izkpaQI1UDf2bNhZGYmKgVsnzMHgffdh+K8PET8+ivumT9fpBRQRHpg5Uo4tWyJ5oMGCaKAqg44NGtWGdQOHAhz++un0PWNzILVifhlczoevdcB015VP13Xtdbh0xTkRsOgSROsnOGDkLbqJ7R0wj5lSSz2H8vFwJ62mDvBEyYmlWe/dSEAYhKKReWAouJyNSIiK7cMY+dEg65bWRogO6cMq+f6oXVgpeSdUhSmvReHQydyVd9T8E1zRcUX493JXiJI12yScCByQ5k2oCQA5Im/kqeR620/kC3UCDNGe6juW65BKRYT5kWjsKgCq+f6olWz2snzyd1/+8gjIsh3DLZFwr5UHJh1Gjkx+SINgEwAjS31K5+YX1oupPxUfs/J3AhhHtZq5fNkuT5Kl9Dl6aBUCShL91EliOFbIpFWWIqJHVzxXEsnNZh/upiOpceS0MvTGkQ0XMosFKX/ZnXxVFUEqM93nXwADsVsRqBzR4zpvljlBdDeozee7jAZN7MMoNb7qgAu/hiD48svwKWTgyjP2G1+G5hYGQmjQG6MACPACDACjIASASYA+H1gBBgBRuBWIVBRgaLcXFSUlcHEygoGhoY4/MknohRg+2efFbvKjovD7oUL0XvaNBz/6ivkJCQI5QC1gHvuEcoAl+BgBD3wAHYvWID81FQEP/ooUi9cQMLx42JcblKSmN+pRYt6VQfQifQPm9IR5G+GZdN84OFiXCOScow2yb0cLEkCexsjcSrv41F5Il0XAoAUB1MWx2Lv0VyhUiAJPbULlJM/MwrtWljAzdlYpAkor0viwNPVWE05UNMNymoE1REAK2f6qNIb5HySICgrg87gnhQIiz5JFHuVqoSa9qN2/b+a8XTa3358IAzNDOHUxrZWUygd+SlPXzYy81vYw0vk6lO7mFGIkdujUFRWIQiA7u7XKzYoF9wTn4M398bB3KgJPurrhxYOZmrlAIPszfB+H184mxuB1v7qXKrwD/CwNMGafr4wNmwilBkOZvoRF7W62f86n0k6gFX7Jgvnfwr46fPaQzMxoss8tHbrdusJgP/2mZ9UKIwAqeKDfZC1IAK4MQKMACPACDACmggwAcDvBCPACDACtwsCFRVIjoiAuZ0dbLy8xK6idu1C5M6d6P7aa6JsYPAjjwjfAEoriD9yBBf++EME/I6BgaKKQK+pU2Hr4yNIgr8nTYKZnR38+/bF5c2bBVEQMmoUDIzqJ1hSStYNDJog0M8UQ/vbo29Xa7g4GlcpWqAMxrWZ7snHkHitBK/MjAL9+dEcX4S2q1QJ1IUAoHFkqPf+18lqef5/bM/E7JXxIpD28zIVaQJKUkJeJ0PC8c9V5udrNjrdJuVAUmqJMAo8eDxXKBfIuE8XAUBzKJUBcs49R3IwYV5MldQBzTXlvnqFWGPhG14q40B9X2GSh++aeBzxu65hwGeh8Axz1lsiTgH/lH2x2BWXI8z7yICPMCDnfvqTDPooKHexMAYZ/1EKQGJeCaoryUen/C//G4nonGK1koDSA4DmNTFsAksjQ+SUlIkygB6WxljR2xfN7CoNAbkxAowAI8AIMAKMgP4IMAGgP1bckxFgBBiBm44AeQOQMoDk/OQbQKkCXcaOFUE8pQuUl5TA2t0dUbt34+q2beg9YwYMTUxEKsD+5cvR/513YOXigvTLl7HvvfcwYP58QQoknz6NxGPHBHHg2qaNKEVY20Ynrxu3ZWDZZ8lVTOvcXYzx8EB7PHiPPRztKgmHjKxKCf3l6CJ8OMcX3TpoPxXWFejXlQCQbv8U6FNevo2loThJJxf/92f6wNXJWKgBSAlA163MDYQ/wJZ9Wfhojp/wD5CN7vn0hXx8tO4ajp3JF1UPtLXaEgDSb0DfZ6DpaaDvuNr2o0D+/RPJwrF/gI8NlhxJgr+tqcjZp4Cf7v77C2lYcTwZ5RUVKkd/+p7y9ClNINjRHGv6+WmV5yvz/ZUlAYlseO9YEtZfyRBBPzUzIwM80sweo9q4NIjUv7bYcH9GgBFgBBgBRqAxIsAEQGN8arxnRoARuCsRIN+AQ6tWIfXSJdj7+SEuPBwdX3wRLR94AAfef1+c/MuygtI4sNuECaCjeOorvQWubN2KiF9+Qdunn0ZmVBSubNuG7pMmwbtr1zrhmp1bJiT2v/ydjlMXClD+X8BGk1FQvWK6jyihd6sIAJnvHxVXJPL5vT1MRP4/VSOgFAMHO0NR7u9KTBHWzPMTxn1UHtDc3AAfzvZVGQNS8P/jn+lY+lmS6h7JvM/b3QTtWlqgSztL5OaVYcqSuForAGpLABCZsXa+n4pcqdOD02MQ5deP2hYNyvm3MDKAqZDq+6rK8dEUZLr3xp5YkJzf38YUawf4CUn+pshMvH0wQawyu6sHhvhXpl8oW1ZRGUZsiwSVDNRWEpDWJZ8B8oxwtTCC4U0yuNQDGu7CCDACjAAjwAg0SgSYAGiUj403zQgwAnctAhUVKMjMREZkJOx8fGDh5CTSAbbNno3QUaNElYGy4mLseucdNO3fH369e6vMAiVBUFFRgfLiYhiaVkqor27fjstbtqiVGcxLTRWlCKl8ISkK9G3SDX/T9kz8vStLnJCTWd68SV7CeV/m49/MFABl7jyt2ynYEqNmRaF1c3MsetMb5mYGwmGf/AzIB4AUC+PnxeDRe+1FOT8ZcxKBQAqGtMwyPDPUAS895gyb/1z+JT41eQBQP20pANI8kFQRS6Z6w8LMQF/IG7Sf0qiPFhra1A5zunpWWVPm8tNpvQz2KWd/zI5onErNh6uFMT7oU1W2vz02G9P3x8PGxECoDKpTCzTojfLkjAAjwAgwAozAXYIAEwB3yYPm22QEGIE7F4HSoiIknTghpPxkIEjGgTvnz0ef6dOFl0BRTg62zZyJkJEjRbrA6R9+wLVz5+AUGAinoCAknzkjShF2Gz8eh9euRXFuLlo++CAubNqEvGvX0Hv6dDFvbRuVAnxraZzIsZen1TLQ7tfNBgte86ridE9rUB49BeBUau9GTQDlnmWATWRE71BrzFgeD2V+v7z++GAHQQh883uaSA/o3vF6moLs0yLATE0ZoMTl938zMHdVQq0VADJNwcLcQNwzYVaXRgF7cVk5TA1rJhDKKiqw6Womfr6UgYuZhUJqTyX1Xm3rgqeCHMU7Qe1AYi4m74lFQWm5TgKAgv1R26MQkVaAUDdLYdxHpfgoBWDqvlhh4OdtbYJZXTzQ0aXS0+Hf6CwsPpok1n2ltTP+js7Co83sMaSpHZ/01+Xh8xhGgBFgBBgBRkAPBJgA0AMk7sIIMAKMQGNCIDc5GQlHjiBg4EAYGhsLP4DDH3+M/nPnCh8BUgx0eP555CQliZ9PfPMNOjz3HHx69sTexYth4ewsPpeXlWHnvHlo8+STcGvbVg2C3PwyIZs/FpGPWWM9RK6/ZpMEQHBzc5FbT9J6ZRnARW94ISxE3XtAWQZQkySoqwcA7Uu6+hsYAF6uJmIfSjd+kv+TD4BsttaGIhB3tL9umCgN+HQRAMlpJZg4L0ZUGKitBwDd92vvxuDwqTw8/YAjJg53hZFGCTdSUyz9NElUASC8p7/qDkONPlQib3d8Dt7r7SMCcF1ta0w2lhxNFKfums3IoAmmdnYXpnzUSOJP+fzhSXloTfn8/f1EOoBm++58GpYfT4K5kYE47W/vXEkabbiSIQJ9IhCokamfUZMmIq2AtvhMC0dM7OCmIhwa0+8a75URYAQYAUaAEWhsCDAB0NieGO+XEWAEGIFaIkDVArJiYxE0ZIgoFejeoQNaDB0qZkm7dAl7Fi0S8n9SC5B6YMfcueLEv8fkybD9rxqBtiVl3joFu6+/6IY+XWxgaWEgZP9kkDfng3gkpZQIF306bRfBZHEFZq2Mx5a9WSJInjrSXYwzNmqCyLgivLsmEVRdwNrSEKtm+6JN0PVa9/oQADTn+7N80aKpmSgPR/PKdae9F4ftB7LFZzL+U6oLlIQGXdcWYJ+9XIBXZ0Ujr6BcGByOfdZFpABQ2sOu8ByRRpCWURlQU1UEZQUDWeaPrmlLAaDvSfkweWGsmI+UCq886Qxfz0olQEJyMdasu4bNe7LhaGeIlTMr71HZIrOL8Or2aOSVlKkF4JrPjkiCpceShGlfkL05Xgp2QqC9GWJzirHwSKL4U5nLT+NlPr+ZUROdc8fnFmPEtigk5ZWoOfrT+KjsIrx7OBHHU/LFiT8F/j7WphjTzgX9vG1qFfyX5pdh64jD8O7viuAX/Wv523Bj3W/l2tXtnFQaMw/EY143T3TTKLkojRY7u1hicie3GwOARzMCjAAjwAg0egSYAGj0j5BvgBFgBBgB/RFIv3IFO+bMEe7/JlZWiN67F47NmwsCIGb/fpEWYOnigvN//IGT33yDsClT4N2tm9YF6NSagvxt+yuDam2tf3cbzBnnKYgB2ch8b+qSWKEe0NasLAwxb5InqNSd0vOtOgIgNrEYo2dHIz65WDWl8oSfvlQa7Wm66Ct9Aqjv4ineGNDdRm17RGys+CIZ6/5I07pvUguM/Z8LPv8lFbQf5Rz6EAC0hw1bM7B4bRIKiypPyzUbYTP/dU+Eda5ataG6AFzOQ6f4r++JQVFZBSZ2cFWT+lMfmZOvzOWn78mIb8TWKBDJQMqAGaEeWvf3TngC1l/OgNLRX7MjzWVlbCiUAHVptzIIV67ddKgHNg7Zg56L2sGzt3NdbqXexjABUG9Q8kSMACPACNzxCDABcMc/Yr5BRoARYATUESgvLRV5/hRdR+/ZAyIFqFrAwQ8+gLmDA9o9/bS4FvHzz8iKixMVAnQ1OtHfGZ6NbzekifJ+FLiSdJ1Op4c/6oywEKsqUnaaSzXu9zScv1ooVAOeria4r7ctnrjfQau7fXUEAM0ZfjIP81cniOCb9jB9tDuGDbiemiDz7OkE/8khDnhzhLvabckcf083E3wyzw9UylCz0T6J8Fj7Ywqi4otFNQDa95B+dnhqiAMszQ0wf3UiyAtAqSLQhwCQa9H+v9uYhp2HcnAtrUR8TWsQmfLMUEfhjaCryQCcTPcmdHDFH1cz0cbRHKPauoghcw7GY+PVTHR0scBH/fyqpAkcu5YvHP0zikrVcvlp7Icnr+GziJRqg/sTKfkYtzNayP0ndXAT8v76breSAFDeS0FqUaMgAOobf56PEWAEGAFGoHEjwARA435+vHtGgBFgBOoNgZzEROycOxemtraw8fBA4vHj6PzKKzoVAPW2ME9UbwicSy8QaQDZxWWqOSkXn3LyyeCPXPnptHiwny3e6e6l6kOGgF+eTcXaMykoLiMrQYj+ylx+WRIwq7gU49q74vmWlWkdyqavX0Btbzj9XDZ+v283cqLz4De4krhp9oi3SAGQgXjSoUplxqM7+4kTeUkUOAbb4OrGBND1oKd9MWBtCIwsDEXfiM8jsfWlcPGz8poce2FdtLjWeUpL9FjYVjWnR5gzEvakQF6nNV1DHERqguaYmu5VSvQvZhSKro5mRvhioD+sTQwxcluU+EzPjKT9H/b1VTNlJL+FpWHeYhylAPT0sBIEDzXZX5kCEGBnio9OXhPze1mZQDM9QGn4KOfWTCmo6X74OiPACDACjMDtjQATALf38+HdMQKMACNwUxEgdUBmdDTISNDez09UDVDT4d/U3fBitUGATvvfPZKIwv/M9uxNjTA91B19FTn2K08kI7WgFA8F2AsVALWTqfl4+2CCyNOnoO+FVk747UpGlVx+ZUlATY8A5T4piDycnIcnAx3gYlFVRVGbe6K+mif+8btS8Euf7RjwWSiCnvRR8wMgouDfFw7hni+7wMbXUlxL2JeKB//upfps7W0hgnmaZ++Ukxi6KQzGFkair7xGxEDmxRy1oL/NKwGqIJ/8BzRTAHSNqSk9YOnRJJFaQcG9MiAf0cZZEADUPu7vB1sTQ8TlFmP4lkiMbuciniE9Jwrox3dwxcLDicJ4UUkSUM4/eSzQPOQB8GSQg9p4ZeoAVWnQNrckC2r73Lg/I8AIMAKMwO2JABMAt+dz4V0xAowAI1AtAmfXr0dceLjI3TcyUzeDY+gaHwILVieKTU97VT0toTZ3Qif0k3bFwMncGBf+O01e3NMLYZ5V/QJoXlIJzA9PwLbYbJRXAC3szbCghxf8bExVqQKaufx74nPw5t44YeQ3u6sHhvjb1WaLdeqrDOodWtqoEQLu3RyxZ/IJDPyqC8ydKg0T9009BbtAaxU5IIN6uqYM+o8tvSD6ExmgeY0UA4fmRgjigNaUrToPACIAtI2pzU3LAH+Qry0kAaA075MBv2ZQrukBoCQKlAQAEQKkAqFGRAHNRxUh5M8/XkxXkQ2SjHgi0EGQDdwYAUaAEWAE7gwEmAC4M54j3wUjwAjcZQgwAXBnPXB9CQCS6h9IzMPmqCykFJTAzNAAQwPs1Jz080rKMWp7FCLSCtDf2waLw7yruOyTEd/YHdE4n1EopP4j27jgqSAHGP7nukiB4bxDCQLkl4KdhVs/NeXcoW6WeL+Pb7XlBuvjKSmDds0g3y7ASqgBNBtJ9rvMCq5SLYDIBCIM+q3pLIgCZSUBzXWU6QHWvpZqKgJtCgDag7YxSgJBGx5KrEmBQf/dq4MAILXAkWt5qiBdzlcbAoD6UkWGj/r5ij8H+NiIAJ/mXnehqsHl00GOXD2gPl5knoMRYAQYgdsEASYAbpMHwdtgBBiBW4vA/uXLUZyXJ8zx4g4dgq2PDwavWAFz+8qTr/jDh/HPm2+qNtl13Di0evhhYaBHY8lRn8YNWrwYrm3aYPucOeIzNeVc2tbpO3s2drz9NrJiYqqsS/3Pb9wo5qHSfWTIp9yLV5cuQgVQUlCAvyZOFHNQo314hoSgtLBQ7MXK1VXMI+e4tWjfGatT0P7L5nRxM4/e66A6vVdWG+jZyQqL3vSGuZkBCgrLMWVxLPYezVUbo+yvnEeJEsnv/43OwrJjSUgpqCw1KBuV1HsyyBGvd3RTBfrfnU/D8uNJsDUxwpr+vmhup64SkYZ+ZBa4vJcPWjioX//pUrqQlFPzsDTGJwP8xZ/UaO5Pz6Tg2ZZO+F8Lxzq7+ev7FtRWASDnlaf1dVEASKJBzkVkQU5sPvqs7IidE44J4qCmKgByjNJzQPOeNXPwtaUA1LcCQK7Rx9MaO+NzhIcA+QEQEaFUAOj7fLgfI8AIMAKMQONCgAmAxvW8eLeMACPQQAjIQFsGzvSZ8uBlcL1t5kwRfDsEBIgA/OCqVYIgKEhPx+bXX0f7554ThAA1Op2nPHrqLwNwr9BQcZ3mjdq1C/cuWwYbT08RnJP5Hs1FjYL4lsOGib7KU366Rn3lPNVdE6X+3n4bRCzINWh8dekCdHIZuy1ZLcCpS411fR3alf1Ixi3ztms6LW2gx1/raSloP3AsVwT31Ciw79bRCn6epljyaRLWzveDhZmB+N7N2USQAzQmMrZY/CzJgKcecES3DlaoTgFAwf+K40ki8KbW0sFclOKzMzHEF2dTcSatAM3szLCit48qSFeWBNQ8wc0vLceobVFi3NCmdpjT1VPt/skEcOzOaBy/VlmmkVQHlEawoLuXUAvQZ4MmTaqoCmoNop4DNAN5aQhIJ/yaHgDSELD1KwGqa1lXcrXm+VfnAUDBOzWZHiDz+5WqAk0CQNcYOYe225XBOBn9SRk+KS/omWlLAdD0AJAn/08HOWDdhXTM6+YpzP+qSwGgfcjTfuW7oW3uyXtixek/pwDo+bJyN0aAEWAEGgECTAA0gofEW2QEGIGGR0AZ8FNOvTKIpqBf2Sj4Prdhg4oAkMG2Zj8aU5CRoRbU0zrUZGk95WclWRA4eLAI+IMfeUSc5FMj4iHi119FIH/xr79UHgDZ8fGCWOg/b55KsUCf7Xx9IeeRxIEuJJkA0P8dk8E7BfxPDVEvc6cZyB84nqsiBLbszRLlA9fM9UOgv/qJe3UEgHRmp5P+aSEeuM/PVrVZyuO/mlWENk7mKvm+vChLAmrm8eeWlOGVrVFC/t/Dw0rI+Jv8N4iC+2VHk/DTpQw808IBnlYm+OVSOl4OdkZ/H5sqa+iP2o31VDr9u3VxhG2AlUq+r1kFQNOx39TWGJF/JYoKAnWtAkBrKs0CZeoABf1HFp1TMySUVQDkGE01gSYSyhQApeM++TFI8z4KwmVTOvXTdzO7eMDNwlhUAdCXANBMGdA1N8v/b+y95dGMACPACNyOCDABcDs+Fd4TI8AI3HQENANzCtzlqb88RZeSfpdWrVCUm6uTAFBK9M1sbWFqY4OWDz6oUgDoQwD49+2rJumXgMh0gsgdO1QEQPLp02rpCbIvyf1DX31VTTlQEwFQnVy5Ph+KvkqB+lyzvuZKyyzFiOlReONlN3F6L5s2YkBJADjaGQkVwJK1SWKInY2higyojgBYcTwZX59LxT0+NljUs1JxoE87kZKPcTujUVBajkkd3PBMi+tkhSQHjAya4NFm9ng80EEoAr6ISEV0ThE6ulhiSZi3cJ5vrK0xv2ONFXPeNyPACDACjMDtjwATALf/M+IdMgKMwE1AoDoFAMn8peSfPAE0UwCUCgBNyb+2FAB9CABtCgAlDMoUAG0KANlXc33V9/llqprlZHDmP9gdRVklVVIAZMk1GieN0KRMX1mbXZtJmpT2Bz3ji10TjoulqXQbpRboSgGgPpQO4NLJAadWXxZj5Imu3Ls8ddW8ptwPXZP14Ov79amrAoAIAGWjoD8ppVikESz/Illc0lYFQMq1qWzfyt6+QoZPjaT8ZOYXnV0sJN8OZkbiRN/CqPJ6cXkFxu+MRnhSHoIdzbGmn59q7OXMIkEOJOeXqO2JVAZkHDg91AM2jTj4p5tiAqC+33yejxFgBBgBRuBOQIAJgDvhKfI9MAKMwA0joMzNJym/khCgE/Zd8+drzdsnckAbAUCme0rDPmkaqG8KgKYHAKUlKPekTAGgm1f6AyjTDnSlAEjJP534l+SXYuOQPUJWrWlytuX5Qwhb2l6UQiMy4PQnV6Ac03NRO1Cdc5lPPfjn7ip3dSIAfr9vNzx6OIkx2dF54vOgr7qo1VNXegDQvVAfyu2m3GkZ1NMYWke5b+pLtdtJji1zwalWO/WTbu/K8nA3/JIoJlB6AJDBnzzB79vVWqcHgOYpv9IToDoFwL8x2Zi+v7L0HgX3poYGyCkpE581GwXt7/bwEnng1DZFZuLtgwmgk/753T3R28saJ1MK0NrRHBlFpXj/RDKOJOeJvkQSvBjsLK7dCY0JgDvhKfI9MAKMACPACNQ3AkwA1DeiPB8jwAg0SgRkcE2GfJpu/PIUnVIASNIfMmoUTq1bJ0z2qGl6AChTAEiGLxsRArUhAGicsgqAspoAeRSQ+aCpra2agaCsAiDd/rUpALQFRto8AKTJmVcfF5UZmrwXbaXZ6Jrmyb4M+CkopyaN0pRmapoEgNIQUOZ3E9HgGuIgAn4Z5NN8kpSQxAV9d7PSGJRVAJRu//pWAfDzMhVmgaQMoFSBMXOioZxHYk2mfHMPxWNzdBa0xPxVft/8bUyxdoCfUAQoy/YRCUD/EXEwtbO7MBLkxggwAowAI8AIMAJ3FwJMANxdz5vvlhFgBHQgoBmY38lAKYNqGZhrBtLS5EyXwZryJN7I4nqeeE3u/trc1PUlAByCbYRSIemQeq1yTYM2acKmafjWmJ8pnfWfTSvA39FZKCgpR6C9mSjd5m9rClcLI+HK//2FNJBfAAX5VNqt+38qgL+isjDnYLxKMUApBGPbueKJQIfGDAnvnRFgBBgBRoARYATqgAATAHUAjYcwAozAnYfA3UQA6KsA0CwDqJTj0xuwd8pJ4YyudDm/2QoAXW+ishxcXcoZNsY3XJZxyykuE2kAfb1tVLdxPr0QJ1Pz4WRuhDAPa5gYSt//xnin9bPni5GFGDUrCpnZZWLCR+91UHkwSKPHqLgice3DOb4qw0ddCg9dY6RnRICvGXaF54DmJKXHS487Y9L8GLG+VH7EJhZj6pI43N/XFh9+e02s/cYIN1W1CTnX3qO54ppSRSI9JeKSS8Qa0mSS+r27JhFL3/IWahPNEpT1gybPwggwAowAI9BYEGACoLE8Kd4nI8AINCgCdxMBQEDSSfyZT66olTaj75UeAMqTefIAoKBaegKYO5uK03jpAUDkAEn3+67pjGNLL4i8fOkBoC2fX8r5ZT8p+6c96EoB0PQAIOUBpRTkxOaj58K2+POx/ar9SCJCmS6gfIHkdVILIe8ccQAAIABJREFUSGNCXS9YSW4pdk08jojPrsLA2AD9VndCq+H+aEKOebegkbmfiZa1t8eSV0C88AlY098Xze3USw1qblUaPOpbrq4+blUaOGoaO9bH3LWZQzMIJjKAAu+Fb3jB290EUxbHQpZ5VF6jIH/Jp0mq1A3p3TBpuKvaGErpmP5enKjyIOejwJxSPqhRFQkvV2NhAElBPxER81/zEgE6/dy6uXmVa1RxQukboWlGSXvZuj9LrbIEmUzOmeCJOSvj8dQDjoLEoPtREgK1wY37MgKMACPACDR+BJgAaPzPkO+AEWAEGIE6IaDppk+BtJIAoJNzZRUAWkQZLGtz3dcW2Csd/fWtAnDPl12E8aC2dAXlvpXBq+Z+qgsy9SUAirNLsGPMUZz/NhqGZobo/3FntHzWD7gFsT/l868+fQ1/R2ZhdlcP9PK0Fs+d0gP+jc7C4qNJyCwqxZNBjni9o1uNW7ybCQDNXxhlwE7XJBkQ6K9Oougya1SSBDRGGZw/OMBejRzQDNyVZSUlAUBkgCwxqWtNOe6x++yFQkCbyeSBY7mCSPh9awYiY4uFwkFJItTpLw4exAgwAowAI9CoEWACoFE/Pt48I8AIMAK3LwJSFSCD+dtpp/oQAMrg39TeBP0+6oTAJ3xuSfBP2ClL91Gef7CDOSyMDUDyfnL0J1HAvb62mNXFUy+J/91OAChNHP08TcXrSQoAzVN++d5WV/6RCASlMuBGCABN8kEZsEuzSNoTSfztrI3w2OCaCQBSGchT/4+/TwFVq5AEw+30e8l7YQQYAUaAEWh4BJgAaHiMeQVGgBFgBO5KBBozAVCYVowdY4/i4g8xoOB/4BehaDrU85YF//IFupxZiKn74nA1qzI3nRoF/j7WphjTzgX9vG1qPPmX4+5mAkDzxF75mfC5HRUAmmkG2lIAaO90yk9NWaqSPlNaw4Aetti6Lwuzx3uKdANujAAjwAgwAncfAkwA3H3PnO+YEWAEGIGbgkBjJQCUwb+FmxkGfd0FPgPcbnnwLx9aWUUFItIKcC69ENYmBujkYglXC+NaP9O7nQCQefd0Eq7Mn9f0AFBK9Alk5Um/DLJlnr30DdDmASCv6ZMCMKC7rQjkpVEhpQS0b2khgng3ZxNxTaoBpElgdSkA5mYGghBYsjZJa6nJWr88PIARYAQYAUag0SLABECjfXS8cUaAEWAEGIG6IqArBSD/WiG2vXIEVzfEw9rXEoO+6QLPMGetyyjneHRnP9gGWOLUR5cR8UUk8pMKQeRB6xEBaDemGSxctRvyZUflCTPGCz/EIDsyT/gMePZyRqfXg+A9wFVlNFhWXI6dY4/izNqr6L2iA9pPCFTbU258ATYO2Y2UE5kIeaslus9vq0ZYlJdWYPdrx3F6zRU8/G8fkKFiTQRAfnIhTn54Gee/jap2b5rgaI6zD7RGm1EBaP1KAMLnncWRReegzZ+horwCsVuTcXjhOSTsTUUTwybwv98dIdNawcjMEL8P3i2WevDvXsIfQtnKispxeX0cTn5wEclHMlBeUg6ntnZo9YKfWNfYsupptzIFYM54T3y5PhVvvOwmpPGajv5KJ35lFQClC39NVQD0JQBIfdAiwAybd2eJW1SurUwBoKoFshEhUBMBIMmEEU84q6oK1PX3h8cxAowAI8AINF4EmABovM+Od84IMAKMACNQRwS0EQDK4J+C1oFfdwGZDOpqyjko6D6/LgY50XlVulOwfd/33WDpbn79WgVw8ccYbB99FEUZxVqXCH6pqQj2ja0qg1eq3LD1pXC0fM5PmBESWSAbBcy/9tshAt+mwzwx6JuuMLG+HvTmJRTgj2F7RfcHNvSEpYe5bgKgAri6KQHbXjksiAxtrf34QHSf30a1N9knfk8K/nn2kFYcAh7ygpG5IajygiYBQARF+LwIHJobUWU5SsFoP745zn4eKfIdNAkAIk62vnwYsduTte7VLdQBA7/uCvugStPE27lppibU516JoJj8bizeGuUOTXPD+lyH52IEGAFGgBG4vRFgAuD2fj68O0aAEWAEGIEGQECTAPC7zw1bXghHzJYkWHtbYMjvPeHS0b7alZVzUEfvfq7ouaQdnNvbgQLaqxvjhZqAAnwKlukkWxUo70rBHw/tFdfodJyuWXtZoLSwDBe+j8H+6adE8N1lVjBCZwbDwKgJUo5n4Pd7d8PSwwxDN/WCled1QuHEyouiVCE12wArDPurF4jEUK63/p6dYq1e73UQ8+lSACQdTBOn7bS31iOaovPUlrD1t0JZSTli/k3C7onHkXk5V21vtA5VkSCSgfbpf78Hei1vD7tm1ijKLsHZLyKx761TKCssE1vSJADOfR0lgngiO8KWtEPQ074wNDVAcng69r55EkQsUCNVhpIAKEwvxt9PHRDPjQL9HgvbwSPMGU0MgMxLudg39SSu/B4vFA9VSJgGeK9udMqGJABIPfD9H2miKgClBHBjBBgBRoARuDsRYALg7nzufNeMACNwFyMwZke0uPsP+/o2CApxucUYviUSaYWleDqo8gR93YU0OJgawdbUEN3crTC5k5vOtRt6f7SwMninIDvxYJoIImXr835HtBvbvNq8f+Uczh3sxck6kQeqVgGELziLAzNOi4B2wNoQGFkYguTqO0YfESf6FGD3XtFRfK9s0f8k4a/H9qGJkQEe/KsX3Lo6oiizBH89vh9xO6+pZPw0RqYHXN2QINIOUk9lYuimMBGEi6bYh/J7bQSAcm/txjVH2JL2IhBXtrSILPz58D4U55aKYJyk9tQo/YFKJvoMdBPBtpmDiRoWEZ9fFUE+NSUBQEH8X4/tF0E+KRtaveCvhruSWNAkAMikkQgAwn/I+h6w8bNU22tJbqnYExEMfT/shLajmzXIO19fkzYUAaD0OODT//p6WjwPI8AIMAKNEwEmABrnc+NdMwKMACNQZwQaOsBeejQJR67l4eP+fsgpLhNkwOj/HOpHbotCZxfLBicADiTmYuaBeMzr5ikIB82meXpP1z16OMEu0FqcVpPs/P6fu8O7v6tOnDVTADTz7mlg5J8J2Dhkj0gloODb3MkUGRdzsGHwbpTklOLBzb1E8KrZlIG4Sj1QAaEMOPzuOTVFAaUubLx/jwjUiWiggFepOJDEQUFKoZpyQBsBQMaNv9+3W6QSKIN7tf0p9iH9CErySrH1pcMirYGC/8Anfarck9KnQEkA0D5IneDamUiUMJg7V5bkUzZJLigJACX+1QX3cn6/we5VUiPq/EvUQAP3L18uZu4+aVIDrcDTMgKMACPACNztCDABcLe/AXz/jAAjwAjUMwJEAERmFwmFAakBRm+Pxlsh7loD8XpeWjVdbQkAkohT3jyZxUlJudZTfcWGdRkJKu9JW5Bdk/meHC9l/cqc/+jNidg4dC+UwWzSoTT8ds9OtHzBHy2f9askHLo5qoJdeZ2C8j6rOsHQpPJEX9s+YrclY/2AnfC5xw2Df+oOUzvt1QUu/RIrTu3l3grSioUJYV5CoW5So7AM20YeEafxSgKAjA3Jb4AUBzI9QfO9kB4H5F0gUwAk8ZFxIRsP/dtHp18DeQRsuH+3UEpopkY01PtX13mZAKgrcjyOEWAEGAFGQF8EmADQFynuxwgwAozAHYKAUgFAP5NUP62gVPxpbmSApWHeIlinIHrynlgUlJaLO5/ZxQMPBdiL75Wn61LyT6f8VzKLhNyfmp1ppaw9s6gy7/vRZg44lZavUgAoUwWU82sqFIhQkHMG2psJZYGtiSF+u5KBj05eg6O5ES5mVJrVUcrBk0EOqhQE5f0oH58yeCfJ+sAvQ1UmfWlnsrBhyB5hZEcBLp0uSyM+XXMM+CwUwS/6V3lDtAXZ57+Jwj/PHVJLC9D2aknTP2X6gDxFJ4XAsD97wcbfUmUOSHsIeNATfwzdA5LVy+uSSBj8c3c0f9RbtZS2vck19X3VpeFgbly+UA5Q0+bSL+fbN/VUlSoA2r7TXF8qE5Tzy++0GS9q27+Fi5lOciL+8GH88+abqmFdx41Dq4cfFp8pKD+/caP42atLF/SbM0f8vH3OHNj7+yNm/35kxcSorhmZVVZ8OLt+PQ5+8IHaOHkt/coVbH79dRRmZcHM1hb3LluGpJMnVf1bDB2K0FdfFWvEHTok5qDvWBmg75vJ/RgBRoARYAR0IcAEAL8bjAAjwAjcZQhoEgAnUvJVQb8kBIgEoOD/iUAHVdD/7uFEfNTPF7E5xToJACII9EkBGNHGGcp0ACWp8O35SgKBFAQyyP9ioD+8rEyg3Dtdm3coQQT95ClAn2lt2js1fVMAqgTvFcDZLyPFaTVJ4Xu821acWKOJ+otSVwXAjRAAynKAlFJAJ/VUHpBy4ekU3KWTgyj3d/KDS3h4a+Wp+JbnD4FIDTr9JoNA2eqDAJCpDQUpRbc9AUD3TeUaSe2hbAUZGdg2c6YIrh0CAkBkwMFVqzB4xQqkX76MiF9/FUE/Be9EBtj5+iJw8GARnKeePy+CdxtPT/HZytVVzKOcw9zeXoyjRtdovb8mTkTXsWPhGRKi1vf4l1+q+hGBkBkdLcaUFhaK+YMfeUSM4cYIMAKMACPACNQVASYA6oocj2MEGAFGoJEioEkAyGCb/pTBuyQA6Dt54i5vtzoFgL4EQA8PK50Buub+/G1MVZ4BtLYkIg4n5wkFgCQHlPu6IQKAjPWKyrFrwjGc/viKTj+AuhIAN5ICQPclT+mp9GD7iYHY9KAs71eZPy8JBvIBoNJ7dDJP/gbShLA6AkB6FgQ+4YMBn4WIlAh9mlQmZF3J1SnHV5IXyhQAqVAgQ0RlioJyXZnGYOpgqlIYyDUL04ox7O9ecAy21WerNfahwPvchg0qAoCUAYMWL1YLvGVALgN+mlQZ9FMgT0SBVBHQiT+RAP3nzROkgiQYiBxQNiVRQPs48fXXgmAgYoIbI8AIMAKMACNQHwgwAVAfKPIcjAAjwAg0IgT0IQAo6KdGp/RSXi/l92fTCm5YARBgZ6oWvCvhk/tb0MNLbX3ZR8r6k/JLGowAoLXyEgqE637CvlRRUo9c/u1b2Ki2WlcCQJoAFlyjfPnecO/uVOXtUc6tWUJQlgN0ameHzlNaYPPTB9F0mIcqeJbXvQe4wuceV/w7PBzaUhS0ERFyLOX+ayoGqnvF9THkI5XAH8P2IPFAmpoHgD4mgJL0UJoAFueU4p9nD+LqhnidxoP6/FrKYF5K7V1atUJRbq4gAChA10wPIDLAtU0bcSLvFRpaJcjvPX06DqxcqZLuyz0opf5x4eEqVYEuAoC+V6YRyPFMBujzVLkPI8AIMAKMgC4EmADgd4MRYAQYgbsMAX0JAMqzl03m6w/ytYXm6b3SA6ChFQDKR6WZHlCfCgC5Dpni/fnYfhRlFFfxA6grAaB0+NflMSDLANI+NEkC6eqfejITvve54dxXUej/SYgoKUiN8v/JByArMg9m9iaqcn0OLa+TF9RPGwFAZfMoZeDy+jhQecTQmcEwMFLPfSgvrcDBWadFNYKOrwWhx6J2oo8syUdqAzIQJMM+VdNIq1AqAPKTCvHXE/sFMaCtDKCSiNEsAyirA5Csn6oPWLor1vxvcYmlfZCNIHHU9qVxci8Dfl0n9FIdMHDhQhHk66sAUL63mukB1REAmtdyk5O1Egd32V9hfLuMACPACDACN4AAEwA3AB4PZQQYAUagMSKgDwEwu4snxu+MFuX7KKjPKi4Tp/HkCRDiailM9ogMkLn3lIsvTQLr4gGgJBG2xmQLWLV5ANDc/0RnCdl/Q6YAKAPXI4vOYd9bp8RXXd9ujZBprUTAW1cCgOZJOpiG3wfvFsRCm1EBYk5rLwuUFpbhwvcxotwfBcbtJwQibGl79SC8AghfcBYHZpwWezKxNlKT3VOALn0A6Hqzh70w8KsuVYwMdaUi0Pd/PLQXRAYEv+SPjq+3gG1TS7FWbmw+ji65gNOfXIGtvyXuX99DJb0nV/7NTx1E7PZkePdzRc8l7eDc3k6kU1xYF439006jOLdE4KYkAGheqgyw9eXDYo9hS9oJg0Qqa5h5KRd7Xj8hyilSIxJDmhvSZ+WanmHO6DI7GB5hzqLSARElRGQQlpQmoI1coDkoIN81f75aLn9OYqJQAETu2AHlaT31JU+AXlOnYvfChZD9jM3Nq/UAUKYV0JpKDwBKD9jx9tvoO3u2ymyQ8v41KwIoPQEa4987vGdGgBFgBBiB2wMBJgBuj+fAu2AEGAFG4KYhoA8BQCkAJPVXVgGgygAUlFNTOvO3d7ZAfmm5yjBQHwKAiAPNKgDSzK+6KgBKV//qFACtHM1V6QOSmFACrE/wLvtTILx1xGFxwm1qb4L7f+4O7/6uN0QAoAK4+GMMto8+KkgAba3VcH/0XtEBJjZVS/FJ2TyZFFKQPXRTL1h5Xj/9Vrr50xxEJGg2nV4EeuzNws0M937bVeCgbOlns0XaRFpEVpX1SO1gaGaIM59cqUIAEGkRPi8Ch+ZGVBlHmIdOb4UTH1yCpZsZyPzQ3MlU1S/jQg62PHcQSeHpWnE0MDZA6IxWKuJGs5MyBYBk9iGjRuHUunUiICe5vbIKgJThS9M/EysrJBw5Itz8ZYUAbVUANOX7yioAtB/pMSDTDWguSTLI1ARbHx9VWsJN+8uCF2IEGAFGgBG44xBgAuCOe6R8Q4wAI8AIMAI1IVAbAoDmooD2z4f3gfL3yQ+ATr5t/a0EMUCn27UpA6jcW3ZUngiIL/wQA6pXT8Eu5e23G9tcGPc1MdAoPfDfYGmAl3IiU6Qm0Ok2BdeyyVx++vzg5l5w7qBuNkff12RGKPd2+bd4ZJyvVGU4tbVD88e8RbqBhWtluTvNVpJXKu7p9JorKrzavNoMbUYG4NDbEVXKAMrxFeUViN2ajKPLLiB+d4r42v9+d4TOCAYqKvD7vbtF2UNNAoD60ZqXforF2S8ikXQ4HWWFZSCSwn+wO9qOaQ4Xun/tUNb0qmi9LkkDpQdAnSbiQYwAI8AIMAKMwE1GgAmAmww4L8cIMAKMACPACDACtUOAvBjWD9iJpsP+396dB+tZ1XkCP0rIQjZIIAtkIUQCsiOEGCNhF7RokJYphSoXugdQwFGGKDAOLUrRgIauQjaRbtG2C9ppKVvHaRvZZBsM+zqsGRISTAgkJCE70Z46D3Peeu7Le2/uubmX3HPzef4hue95nvf3fM4NVef7nHOeXcKxP/totexhSx4CgC2p77sJECBAYHMEBACbo+dcAgQIECBAYLME0kyEHfcdHk74XzPD0PHbtbleXB5w36wnQnxdYHz14ccu3a9bn+Z3pfiSA4Blz60Mt39pTjjmJ9OqPRUcBAgQILB1CQgAtq7+drcECBAgQKBXCayYuyr86lP3VssF9jhlQvjod/etNh38wAc+EFYvWhuevmFu9caBuEHgp/9tZhjz0ZG9qv7SihEAlNZj6iVAgED3CggAutfT1QgQIECAAIEcgf8I4bmfzQt3nvlItXa/1RH3RjjyuoPClM9O2OJP/3NuTVsCBAgQINDbBAQAva1H1EOAAAECBLY2gf8IYfnLb4enrp8b5v7rwmpDxHjssOew8KGTdgn7nDE5DNv13VcR9pWj/qaG+NrDo2+cWt1a3Fgyvl1h77+aVP09LpG4//wnG5sfPnDBU9VGivFIr1NMm1rG5RPxs4/81z3C6sXrWl5n5t8dEO499/HGEoC1b64Pvz7+vrB4ztLqmif//siwy2E7hVjf8hffDjMu36/6efzeeNT/vv2UoY06+0q/uA8CBAj0dQEBQF/vYfdHgACBHhK49//+Mtz69HXhW0fdFEYNGddD39L6svGd6PX3s7f35fG1an+45prq9WmP/+QnVbP4jvXuOprf1d5d1+3qdZYu3xhO/9a8MG/h+vD100aHR55aHe5/dFX49DE7hDeXvROmf2RIOOX49qfQ/+31i6qv/m9fGdvVEoo/r/n1kj1xQ/VB/bbb9asG/XHwHgfXceAdNz2MgUC/7bZpM/CufxbrSmHBHp+bUP05Hum89q7z4S/u2tgDYNjEwW0Ch/rygHituPfCJ346rbruPV97PKxfvqHx9999cU44dPYB9hHoiV8Q1yRAgEAPCggAehDXpQkQINCXBQQAoXpHfHeHCpvzO3PLb5aGBx9bFa745vjwxHNrwvf/fnG48dJdw3YDPxjO/96C9yUAePGVdeGC7y8Ml39jXJgyqfWrAjfnHrv73IWrNoTTfvdKOGv/UeGkyTuE9yMAaH6aXg8E1r6xvs0APQ7C9//q7iEN1vc9Y3L1hD4e8bynfzQ3HH7VR8Lvv/ZYmyf+9cF8PDddJ56XNgGsD/IH7TigumasLT7Z3+2EnUMa5Mefz/3lwurzySeNC2uXrK++N4UN3d0nrkeAAAECPScgAOg5W1cmQIAAgR4S6MoMgEE77NBD1fSey8YA4JUFG6on+A8+virc8j+XVmHAoIEffN+KLD0A6GmoNF1/U9P84yB87PSR4cmrX6qetL+zZmObqfqpzjHTRoZP/cvHqoF7/Zr1wXz9Oivnr24EAHEg/4vD73rPLaelBSkMaM8kLVPoaTPXJ0CAAIHuExAAdJ+lKxEgQKBPCsQn/Tc9fEl1bwP6DQrnzJgd9hkzPaQZAF+efln44YMXhpXr3l1DnI7Tpl4UZu52UliyamG49M7TGp+nn8d27V27GTK9dm3hnDlh4PDhYeeDDw4bVq0KR158ceg3cGCIgcAfrr66Om3ctGmNn7daArDnCSeEu7/znXDEt78dRkyeXJ1Tf5K/9q23wr99/ethxauvVp8d+73vhV2mTg3L5s6t2vUfMiTEOuLP599/f9XmkK98Jdx18cXVZ3985JGwbsWKMHzChGrpQQoe4rnP//rXVftYw6Innmjzef2e4yD6y38zLyxf+e6meNdePDFMP3BIaB5cpyn/3/jPY8K819aH79+4uGo/esdtw+tvvlP9efth24Sr/vuEcOPP32jMAKgvFahfv3kJQAwU0jU/ftCQRpgQ2y1+Y0NY+Po71XKD+B0//O6uYeQO/RpLENLPOjML4MFFq8Ks+xaEtRv/HAb1+2CYfej4MH3skHD23fPDi2+tCzd9YlIYN6R/9XR+9qOLq8//6fmlVfs1G/9ctRk5sF+jXbyn2O7mF979nZyyw8Bww1G7huH9t6mucdOzb1Y/f3Pdxuq811ZtqP5+0bSdq/9e9+SS6loL3t7QqCt9HmcJxCPNHFi6bmPj3PRZ8+9v8987mgEQn8SnJ/tjpo0I2w7Ztlpnn4KD+gyAdN1WoUL8rNV12pvmn2YA1GuN58/77aLQf1i/6sl/PJ776bywYeU71awErxHcVE/7nAABAr1PQADQ+/pERQQIEOg1AnHwfuU9Z4XPH3RhY9B/x0s/D+cfcUN4dOFdLfcAuPnx2eH5JY9UbeJxxd1nhj1HHRxOPXBWeGbxg+HGOReF06ddEkYNGd/utQf3H97GoP7E/521a6sB+tCxY6uB/utPP91Y5x8H2/XBfKsAIA3Wxx1ySNjrL/8ypAH/R885J4zed99qIJ8+i4P+FBbEgv79vPPCAV/4QnVePNJ3pWu+vWhRNajfdtCg6jpDRo+u9hyo15E+S22bZyasXffnarr+KX8xsjHov+yHi8LsC8eHpW9tbDO9vh4AxICgM0sAPn30Dm2WA9RDhV/8+1vVfaUZBGkJwcjt+4V6OBD/fMf/XlEN+uMAPwUCcbbBgkUbspYAbGoKfgwB4nHh1LFtpurHn8fgIA7a48A7/j0OxuNA/64FKxuD+BgcpGtce8TEKgC4ZM4fG+e19/0/OHxC+M6cP4bPThlRXT9+12UPLwrXHTkxDO2/TTjzznnh4FGDw6yDxrxbx4OvhUum71IFF5s6OtoDIJ6bNuaLfz7hN4eGNDhvta7/7QVrWi4BaO86zUsD6psOpu+Nmy7G0CG1Hf6hoeGwqw6sbivuBTBg+LbVrIS4R4GDAAECBMoSEACU1V+qJUCAwPsqkJ7eT9h+SjjvsGvbfHerPQCafxYH/D979LJw3mHXNTYKvPKes8PYYZPC0bt/rpoZ0Ora9S9KT//ToDx+Vg8EHrr++rD9xImNQXl6Un/UJZeEZS+/3HITwPr5K197LTx1yy3h47NmhfjnOKiP59af3Mfrj9l//3ZnDjSHCvVwIAYAzXsF1AOB9gKAeI3m6fsdzQDobABw0N6D2x2gNw/yJ43v39g0MH53CiJuuOWNRlAQ/1APHnIDgDgg//mLyxpP6Fds+FM1uE4D7/qT9ji4joP4eNQH/PHJfn0QHmcHTBo2oBqcx6M+eH/49dVtwoFNBQDx/DR7IP1e1q8XA4ZUT/07N/UPtdVbAOoD6uZZAul69bcAxOn/MSBIGwk2LwGI5zRfpx4AxCf4zW8BSNP/47lpZkH8c3tvKdjUffqcAAECBHqXgACgd/WHaggQINDrBJqn8Mfp/zEMaDXYT0/3Y5t41Kf4128sXaO9a9fb1p/Qx6n48YgD6GdvvTXMvOCCcO/ll1dT8utHXCZw3JVXhrXLlrUMAOI177zoourp/OInn6xOjU/143Vv++Y339MHccp+R0sHOgoAWn3WUQAQvzzNAog7+McjTb9vHlx3ZQbArrsMaGwOGJ/s148UAJx72uhqlkD6/tQmTeuvzxSIn21OAFCfql+v5dQ9RjYG8LHNbfNXtJniX3+qH8+LA/mz7pof/ssBo8PfP/tGtSygfqSlBYvXvNOpACAuAUhP+tO10lKCOMMgziJoPuoBRa/7h6wgAgQIECAQQhAA+DUgQIAAgU4LxCf61zwwq5rOH4/0GsD45/g0/zP7nlWt+09HqxkA7X1Z/dr1a+TOAKhfv6PXAMan8oN32im8NW9e2O+UU6r9AOqzB5qfzNeXAzTvHdCdMwCafdIg/z99cofQ/PS+KwFAV2cAtAoK0usCNycAaJ4B0Hx8aZ21AAAgAElEQVT/6cl+/PkeOwzs0gyA+jWbd/nf1BKEdG5qd+zE4WHGzkMaywHSDIBO/yPSkAABAgQIbEEBAcAWxPfVBAgQ6O0C9TX78al9fU+AZWsWVwHAuTN/EH780Hca6/zr97R6w4o2ewCkJ/7TJhwb9hs7o7EfQPO10wyCdK04Zf+5X/2qzfr6+FmrPQDqbdtbAhDPTU/745P9OBMgHs1hQ5p98OETT9ysJQA5ewA0D+rrewLE9fanf2teiGHAKcePrHb6P/vi+Y1NAruyB0D9++7+w9uVQ6s9AOK1/+W3b1WvFezOJQDNA/C0IWCcvn/k+GGNtfaf22PEe/YAeOKNNW02DGxvD4D6DILOLgG4bMa4cOEDCxuvB6wvTajXFeushwNp2UFv/7etPgIECBDYOgUEAFtnv7trAgQIdFqgeRr/MVNOrWYApCUAx0w5Jdz61DXvuV5q19E0//au3aq45l30V73+esu3AKTp//EpfUczAFotLYjf2/wWgBQQbM4MgHjdVH+sb++TTw4v3357p98CcPJxI6pBeTzqO/MfN3N4WLX6T40NAzsTAMTgoPktAN84fUwVKHT0FoD6rv6t2j342Kpqz4J4pOUD6e0Fm/plq78FILaN0/9P33enavAfj/oO/vW3AMQB/9K1G6vN/zp6C0D9zQLNMwDi9dOGgvF7J28/oN23ANSn+De/BcD0/031ss8JECBAoDcICAB6Qy+ogQABAgS2KoG0h0F6jeFWdfPddLPNewB002VdhgABAgQI9GkBAUCf7l43R4AAAQK9QSAuS1g+f3611CAtM0ivCOwN9ZVYgwCgxF5TMwECBAhsaQEBwJbuAd9PgAABAn1eoHlZwbhp0xrLF/r8zffQDQoAegjWZQkQIECgTwsIAPp097o5AgQIECBAgAABAgQIECDwroAAwG8CAQIECBAgQIAAAQIECBDYCgQEAFtBJ7tFAgQIECBAgAABAgQIECAgAPA7QIAAAQJ9UmDjmj+FO05/OIw/anTY+68mZd/jsudWhtu/NCcc85NpYcSHh2Wf394Jr93zRrj//CfDCb85NAzaccBmX7c7rtdT91q/uQcueKr664zL9+v0Pa/esCJccfeZYc9RB1evnuyOo6vXTK+9/NZRN4VRQ8Z1RymuQYAAAQIE3ncBAcD7Tu4LCRAgQOD9EOjLAUB9MF0PANa+sb7TocWzP34lLLjz9XD0jVPDyvmrO31eV/uuxADgynvOrm73vMOuDQKArva88wgQIECgNwkIAHpTb6iFAAECBLpNYHMDgG4rpAcu1N5gOudJfj0A6LfdNj1QZdtLdiUA6ImicmYA1AOAnqjFNQkQIECAwPstIAB4v8V9HwECBAi0FIhPsn9x+F2Nz47+h0OqqfvpCffwyUPCCzfPrz5Pn8U/x0Hvv37y3vD2/NXVZwef/+Fqmnk9ANh+8pDw9I/mVk+742B37Zvrw+++OCccOvuA6pz6+Sf//siwy2E7VddNSwBim/jnUQeNCE9d/3Kb74l/Sd8V6xs6cXCY9KmxYf2KdxrfV7/h+hP7x2a/EN5esCasmLsqLJ6ztDr307+dWS05qF+zfl9x4H7HXz/UqGHXT46tlhR84h+nhd99YU7jOsf/ckaI168vgUiD8HhOst7j1InhoFl7hru+/HBjuUP0+fXx91XXikezSWcc4nljpo1sLHXoKABIg/IFy1+svm+fMdOrp+71wfqJe59eLQcYPXRCePGNx8PKdUvD+O2nhL/Y66/DPzx0cVi/cW319/OPuCG8suz/hBvnXBROn3ZJda0lqxaGS+88LXxm37PCQeOObLOs4JnFD4ZrHphVnV//7psfnx1uf/Hmxs+mjj863Pr0dSEtAaifN6DfoHDOjNnVd8Wfx+8ePWRCeOnNJ9pc0z99AgQIECCwpQUEAFu6B3w/AQIECLQZkMfBb32QvOzZldVgtR4I3PbFOdVAedjEwdU6/33PmPyeQXv6LA6Adzth58aAP10/BgKHX/WR8PuvPdbm/PtmPRE+8dNpoT6dPoUEe3xuQhUupNDh2J9Oq763/jT9nTUbq8FzDCxS4NBRAPDCP7/aGPTHQXIMBOJ58efLX3y7TZiR7rMzSwDq95/2QKif194SgObzYl8k7844NNecAoiOAoA42F608pU2g/6jd/9sm8F6CgBWrFtaDcLjEQf1wweObAz640A+7hUwYrsxnQoA0jXjd83c7aTG4D0FB+0tAUjfHQOFeF6sf86rt1V1LVm1oAoUdt/xgOp+UlAQ64ptHQQIECBAYEsKCAC2pL7vJkCAAIGWAnFw+syP5lZPj2MAUN80r6Np7vXBavNANg5At58ytJpVkP4cB/QxQIhH82C91QyAtCFgekL+8Sv2D6OnjnjPZoMdTa9vngEQvzttjFc/LwYAc777bCMcqEP1ZAAQv6e++WF9JsXY6SPbfFZ3iEFI/Uif7XPG5IZ5/V7rbeMAOq6xT0/R02etZgCkDQGbp/LXn/J3NgBo3lgw1hBrSXW0FwA8v+ThNrMBOvvdAgD/wyNAgACBLS0gANjSPeD7CRAgQOA9090nHjc2rH9rQ6cCgDgYfuSK5yrFMYeMqP4bB+qtnmTHp/6HXXVg+MPfPBP2/+ruLafaxynxzRvjNQ+K6wPfEXsPq574xzAgDYK7IwCISxXq0/3rywN6MgBYu2R9m8AlJwCoL+OI9Q4ePSDsc+aHNhkARN/6lPs0pX7SiL0a0/XT0/ruDgDiID8+pY/HsIHv/v5sagbAHS/9c3h+ySPVzIPB/Ye3WWLQUfggAPA/OwIECBDY0gICgC3dA76fAAECBNpM+Y+vxmteAtDeDIDmgXn9qX1zAJDW/e/1pUlh4d1LqvX/zZvf1Z9a1592dxQA9NQMgOba6ssD4syAeMSZA+29BaCrSwCa77WzAUCzQ/MmjDmbAMZBeZzq/9UZs8PVD8yqXgPYEwHAfmNntFkqkNbvbyoAMAPA/7QIECBAoFQBAUCpPaduAgQI9CGBVlP348Z4m1oCEAniBn5pLX4cZKY19e0NgONsgbRRYPMU9jRojWvtB40a8J5NAFstAdjcPQDSQD7+tz5zoD7IT5+l9fWdmQEQ9zqohwZpb4Jxh4+qgoOu7gFQXx7QainE0PHbNYKJ+t4NHQUAzbvtpz0Bvjz9b7s0A2DPUVOr/QGmTTi22hMgTu2/6eFLwmlTL2qzr0AMANK+AfHpfKwjbty3qSUAsT/SpoKt9gBobwNCMwD60P+03AoBAgQKFRAAFNpxyiZAgEBfEmjeRf/Q7+8fHpv9fDWVv3lKevMeAPUlAJ/6Hx8Lj135QjUdv9WT+TRFPe1qHw3be4tAZ/cAiAFAvf64833cdHDpsys7tQlgewFA/HncnyC9+aC+o366j7hcYa8v7Boe/PYzVViy7Xb9GufEe4whRnrDQaprw8qNbTYyHDxmYJj5dweEe899vNNvAWgvCKkvAYghSzpi4JDzFoBhA0dWG+oN7j+0SwFAGpSnXfzjhnzrNq4JzRsLxnCgvgTgxL3PCHfPvbV6W0C8RgoO4tsFDp10QvjNczd1+i0Ard5AIADoS//Xci8ECBAoU0AAUGa/qZoAAQIEuiAQB/Vpl/+41KCnjvh0PT2t76nvcF0CBAgQIECAQK6AACBXTHsCBAgQKFagpwbm9TcMNO9+XyyWwgkQIECAAIE+JyAA6HNd6oYIECBAoFkgTdFP+wp099P/9pYR6AkCBAgQIECAQG8SEAD0pt5QCwECBAgQIECAAAECBAgQ6CEBAUAPwbosAQIECBAgQIAAAQIECBDoTQICgN7UG2ohQIAAAQIECBAgQIAAAQI9JCAA6CFYlyVAgAABAgQ2X2D1hhXVqwAXLH8x7DNmejjvsGs3/6IhVK/4u/Xp6xqv9atf9JnFD4Yb51wU0qv8uuULXYQAAQIECPQCAQFAL+gEJRAgQIAAgRIEtsTAuKOB+uaYCQA2R8+5BAgQIFCqgACg1J5TNwECBAgQeJ8FtlQAcMdLPw/nH3FDGNx/eLfdsQCg2yhdiAABAgQKEhAAFNRZSiVAgAABAq0E0sB89JAJ4aU3n6ia1KfLL1m1MFx652lh5bql1WenTb0ozNztpJCm1w/st114dfkLYf3GtWHYwJEtp8XXrzGg36BwzozZ4bYX/qk6J547asj4apD+6MK7wk0PX9Io85gpp4ZTD5wVNlXjlfecXbWJx/jtp7znWuk7433V26b7TPcyfODI6jrp53Gg36qeFABM2enA8MiCO9q4NAcd7fn5bSRAgAABAqUJCABK6zH1EiBAgACBJoE4YL3mgVlh9x0PqNbIp7/HgfdB446s1tDvOergaiAeB743Pz67GsBPGrFX9dmKdUurQf/g/kOrv8dBdKu19s0D4zgQf3X5i43AIA6Ur7znrPD5gy6sBuD1p+xLVi1ot8Z4O/Wn/PG6Y4dNatRbX6sfa39+ySNVQBCPdG8n7n169ed4pNkCHdXz/JKHq2CgHhQkl3iNtAdAMkp+W2IWhF94AgQIECDQXQICgO6SdB0CBAgQILCFBNp7Yv2Zfc8KI7Yb02ZDu/SkPA5o06A5DW5j+XHwHY/OBgDttY0/jwPqOa/eVgUEMQCob6yXnqrHGuMRB+NpZkKdsR4ipIDi6N0/W81giEf8PIYHX50xO1z9wKxG0NGqK+r1xAAgDfhjCFB32W/sjEat8To/e/SycN5h14VRQ8ZVl60HFFuoy30tAQIECBDokoAAoEtsTiJAgAABAr1HoKMAIFZZf4Le2QAgPsWvLxuIU/nrA+M0Fb8eANR37I8/32nILmH9xnWbDADiYL55qn4KA+oBQLxmvabUA3HZwrkzfxB+/NB32gQAHdUTA4DmtwCkgX39PpetWdxmCUH6zu58I0Hv+U1SCQECBAj0dQEBQF/vYfdHgAABAn1eoLfMAGjeWK95CUB7MwDS0/zUUc1P6tNAvdUMgHROPdiISx3i0VE9zQFAzgyAPv8L5QYJECBAoM8KCAD6bNe6MQIECBDYWgQ6CgA6swdAdy0B6Gh/gY6WACxcMbexrj/u9J+m9adNBdvbAyC2jU/t4x4GrZYAdFRP2gMgbVJYbxt/b9rbAyAtXZg24dhqjwIHAQIECBAoSUAAUFJvqZUAAQIECLQQ6CgAiE/XN/UWgM4GAPUp9XGK/sP/f/f8tF9A/fO4a/9xe3w+3D33F+H0ae++FaCjGQD1nf3rO/63el1fvW16a0GaHVC/l47qiVP7Y7DQlbcAmP7vnyE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YAorwMAAABySURBVKduAgQIECBAgAABAgQIECCQISAAyMDSlAABAgQIECBAgAABAgQIlCogACi159RNgAABAgQIECBAgAABAgQyBAQAGViaEiBAgAABAgQIECBAgACBUgUEAKX2nLoJECBAgAABAgQIECBAgECGwP8D5PWeHzyJoH4AAAAASUVORK5CYII=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20" descr="data:image/png;base64,iVBORw0KGgoAAAANSUhEUgAABAAAAAMACAYAAAC6uhUNAAAgAElEQVR4XuzdCXRW1dXw8Q0JmedAEkhCmGQQEFEhIpOK89tqW22rtm/VtlStQ6WiaCmKWlQUpzprnfr2U2u1g23VVkARAQFlFJFJCElIAiSQeU6+tQ+ex5tLhicTJNz/XatLkue5957zOzdd6+y7zz496uvr64UDAQQQQAABBBBAAAEEEEAAAQSOaYEeBACO6fGlcwgggAACCCCAAAIIIIAAAggYAQIAPAg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IAAAggggAACCCCAAAEAngEEEEAAAQQQQAABBBBAAAEEPCBAAMADg0wXEUAAAQQQQAABBBBAAAEEECAAwDOAAAIIIIAAAggggAACCCCAgAcECAB4YJDpIgIIIIAAAggggAACCCCAAAIEAHgGEEAAAQQQQAABBBBAAAEEEPCAAAEADwwyXUQAAQQQQAABBBBAAAEEEECAAADPAAIIIIAAAggggAACCCCAAAIeECAA4IFBposIIIAAAggggAACCCCAAAIIEADgGUAAAQQQQAABBBBAAAEEEEDAAwIEADwwyHQRAQQQQAABBBBAAAEEEEAAAQIAPAM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IAAAggggAACCCCAAAEAngEEEEAAAQQQQAABBBBAAAEEPCBAAMADg0wXEUAAAQQQQAABBBBAAAEEECAAwDOAAAIIIIAAAggggAACCCCAgAcECAB4YJDpIgIIIIAAAggggAACCCCAAAIEAHgGEEAAAQQQQAABBBBAAAEEEPCAAAEADwwyXUQAAQQQQAABBBBAAAEEEECAAADPAAIIIIAAAggggAACCCCAAAIeECAA4IFBposIIIAAAggggAACCCCAAAIIEADgGUAAAQQQQAABBBBAAAEEEEDAAwIEADwwyHQRAQQQQAABBBBAAAEEEEAAAQIAPAM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IAAAggggAACCCCAAAEAngEEEEAAAQQQQAABBBBAAAEEPCBAAMADg0wXEUAAAQQQQAABBBBAAAEEECAAwDOAAAIIIIAAAggggAACCCCAgAcECAB4YJDpIgIIIIAAAggggAACCCCAAAIEAHgGEEAAAQQQQAABBBBAAAEEEPCAAAEADwwyXUQAAQQQQAABBBBAAAEEEECAAADPAAIIIIAAAggggAACCCCAAAIeECAA4IFBposIIIAAAggggAACCCCAAAIIEADgGUAAAQQQQAABBBBAAAEEEEDAAwIEADwwyHQRAQQQQAABBBBAAAEEEEAAAQIAPAMIIIAAAggggAACCCCAAAIIeECAAIAHBpkuIoAAAggggAACCCCAAAIIIEAAgGcAAQQQQAABBBBAAAEEEEAAAQ8IEADwwCDTRQQQQAABBBBAAAEEEEAAAQQIAPAMIIAAAggggAACCCCAAAIIIOABAQIAHhhkuogAAggggAACCCCAAAIIIIAAAQCeAQQQQAABBBBAAAEEEEAAAQQ8IEAAwAODTBcRQAABBBBAAAEEEEAAAQQQIADAM4AAAggggAACCCCAAAIIIICABwQIAHhgkOkiAggggAACCCCAAAIIIIAAAgQAeAYQQAABBBBAAAEEEEAAAQQQ8IAAAQAPDDJdRAABBBBAAAEEEEAAAQQQQIAAAM8AAggggAACCCCAAAIIIIAAAh4QIADggUGmiwgggAACCCCAAAIIIIAAAggQAOAZQAABBBBAAAEEEEAAAQQQQMADAgQAPDDIdBEBBBBAAAEEEEAAAQQQQAABAgA8AwgggAACCCCAAAIIIIAAAgh4QIAAgAcGmS4igAACCCCAAAIIIIAAAgggQACAZwABBBBAAAEEEEAAAQQQQAABDwgQAPDAINNFBBBAAAEEEEAAAQQQQAABBAgA8AwggAACCCCAAAIIIIAAAggg4AEBAgAeGGS6iAACCCCAAAIIIIAAAggggAABAJ4BBBBAAAEEEEAAAQQQQAABBDwgQADAA4NMFxFAAAEEEEAAAQQQQAABBBAgAMAzgAACCCCAAAIIIIAAAggggIAHBAgAeGCQ6SICCCCAAAIIIIAAAggggAACBAB4BhBAAAEEEEAAAQQQQAABBBDwgAABAA8MMl1EAAEEEEAAAQQQQAABBBBAgAAAzwACCCCAAAIIIIAAAggggAACHhAgAOCBQaaLCCCAAAIIIIAAAggggAACCBAA4BlAAAEEEEAAAQQQQAABBBBAwAMCBAA8MMh0EQEEEEAAAQQQQAABBBBAAAECADwDCCCAAAIIIIAAAggggAACCHhAgACABwaZLiKAAAIIIIAAAggggAACCCBAAIBnAAEEEEAAAQQQQAABBBBAAAEPCBAA8MAg00UEEEAAAQQQQAABBBBAAAEECADwDCCAAAIIIIAAAggggAACCCDgAQECAB4YZLqIAAIIINA9BMr3V8rb31oqk+aPkeSpfVrV6E0v7pTMRXly1vPjJDAsoFXn8mUEEEAAAQQQ8IYAAQBvjDO9RAABBBDoBgIEALrBINFEBBBAAAEEurEAAYBuPHg0HQEEEEDg2BIgAHBsjSe9QQABBBBAoKsJEADoaiNCexBAAAEEOl1A0+UX/myVuc+wy9NM2rweC6evNv+1afT6vc+f2yEX/OU0WXbbBokfGSVfvb1Hclfm+86z6fb6+afzN5vzI9PC5TvvTpG4EVGSvWSffDxrvUQPjpAtr2Ycuv4L42XkTweaf+vnb56+2NeWwh0lviUANiCg99Pjkg/P9C0NqCmrNe3Va+r9Bl7QVyoLq1kC0OlPDzdAAAEEEECg+woQAOi+Y0fLEUAAAQTaIGAn5Bf+a7KE9g42E3s9Jt5/gthJdeq0ROk7IV7ev3KlnP1yukSlhZvJ9p5l+83E3v4cmRpmztNrbnxuh2/y7bymneDbSb/+/J8rVprrhPYJbrDm3wYmdKKfOC7O3FPbosGCgs1FvvZoYMG55r+6rMZcR4MM1ABow0PBKQgggAACCHhEgACARwaabiKAAAIIHBLQyXnM0EjfG3idWC+duU7OeSXdBAT057+f/5EUZ5T63tTbwICd8Ot13IEE6+v+rvt7zol8+d5Kkx1ggxHOJQChCcEN2uVs+7BL+zcIDuhnFAHkCUcAAQQQQACBlgQIALQkxOcIIIAAAseMgDNt3tkpZ8q+nWgXZ5b53qY7MwNs6r4zcFC+r9IXNNBrhScGS8oZib7sAOck3xkAyFmR36Byv73P6F8MNs2zSwOcbT1l1gg5aeaww3YLcGchHDODRkcQQAABBBBAoMMECAB0GCUXQgABBBDoDgLuDAB3m22Kvk7iR109xGQKtJQBsGbBFnMZXQ5gAwj2547MALBtbSwgQQZAd3j6aCMCCCCAAAJHV4AAwNH15+4IIIAAAkdYwD0ht4X+NA1fD11LP2n+GNEUfHcNAC3Qp9/rFRZoUvDtkgANKtiMgaKMUpMNoGn6tj5AUxkAtgbAqF8MNoEGWy+gsRoAdnmA/a6z3bY92n5qABzhB4rbIYAAAggg0I0ECAB0o8GiqQgggAACHSPg3AXApv/byXjK6Qm+N/nuXQCCo3vJzndyTH0Au3uA7gLgrBugv09Kj5PclQVmMp63uqDBOn93MT/nuQMu6Gs6eMqtI0y1f/cuAJr+b7MM9HvOnQf0M+eyhY6R4ioIIIAAAgggcCwJEAA4lkaTviCAAAIIdIpAYyn3nXIjLooAAggggAACCHSiAAGATsTl0ggggAACx4YAAYBjYxzpBQIIIIAAAl4XIADg9SeA/iOAAAIItChAAKBFIr6AAAIIIIAAAt1AgABANxgkmogAAggggAACCCCAAAIIIIBAewUIALRXkPMRQAABBBBAAAEEEEAAAQQQ6AYCBAC6wSDRRAQQQAABBBBAAAEEEEAAAQTaK0AAoL2CnI8AAggg0KkC5QcOyDs33SSnXn+9uc8nTzwhFzz6qITGxrb6vtmrV/t1vvN7a19+2dzntBkzWn2/rnLC8kce8fWhpqJCFs+dK1krV8rA00+Xgh075Iw775S4wYM7pbn3Pp1jrvuba/uK89+dcjMRKa+ok1kPZMqEkyLksm/Fd9ZtuC4CCCCAAALdUoAAQLccNhqNAAIIeEeAAED7x9oZAHAGN8oLCuSDu+5qdQBg684Kue3BLLn/lhQZOjCk2QYSAGj/+HEFBBBAAAEEOkqAAEBHSXIdBBBAAIFOEXAGAJLHjeuUe7gv6m+mwBFpTAffRPu26a235My5cyUwpPnJe1O3bk0AwHkNMgA6eDC5HAIIIIAAAq0UIADQSjC+jgACCCDQ+QI6Sf3PrbeaG6Wkp0txTs5hSwB6hYb6Utn1e8MvvLBBmr6+9f7y7bfNNexn7tT+qtJSqSopMenw0f37+5YWNLUEQK9Zkpdn2lO4e7eEREfLeQ895Euf13T6926+WSoKCw/7rLEgg+2j8zr23v1PO002vv66Oe3cBx4QG/xo7h42WKJtc55nMwDSJk3yueo9J9x0k6x58UVfBoA/7c8/WCPTZ++SXVmVEhMVIM/cPUBS+waZtPuPPysx9x2QEizPzxsg8TGBDdL+3QEA/fnN9wrMOZecF2eWCeihvy8pq5VP1pXIqONCZf6tqZKZUyXX3LFLDhbV+u5rsw80IGE/GzM8zFzjnMlRLAHo/D9V7oAAAggg0M0ECAB0swGjuQgggMCxLuB+4//FX/8qnzz+uJkE62FrAOz84AM5mJFhJv12XfvIiy82E2U9J2vVKvOWWw9d854yfrxEp6b6zte1/RogsJNrO7nXc/I2bmzwPb2G3ke/s2vJEt+k33lOdXm5r1aBtqG5LALt46I5c8w1de2986283lsDA86gxZJ588w9Q+PimryHDYhoP4//3vfM2n6b3m8DIXq/ppYANHdtd70FdwbAa//Kl52ZVWYC716D39QSAD1nxZoSM7kvq6gzQYXvnx9rJu16zqefl/qCCDbocMvPk2TC2AhZsbZEHvxDrvk8LKRngzX/+tl1czPklulJBACO9f+zoH8IIIAAAq0WIADQajJOQAABBBDoTAH3xLmpGgAaAFj3xz82eAOv7bLBADsRdrbV/WZf3+bbVHjnhFnXxttAg7MIoHMtvV7XGWjQibsztd4dlHC2w/ap74knHlZcUNtoJ/waHHD2RwMYTd1DJ/BNref3pwaAs88tFVhsbgmAnaw7J/Pad2cRwBlXJR5WqM8ZEHjkpTzDZTMCdFL/2j/zTbAgNKSnL8hw2bfjTZaBsx4BRQA786+TayOAAAIIdHcBAgDdfQRpPwIIIHCMCTgn1bpG3TmR1q46dwGw2QH6e5tG736T3VwAQD+z1f2db+XbEgDY+s47JlPBfZx6ww3mV/Yzu9RAf6e7G9h0/caWKdiJuE7gY9LSGlzHeR+9hzO7wT2B9ycAkLt+vS9roqXaAO4AgH3rrm3SZQExkYHy/Qu+eZvvDgBcfVkf88bfvtHXz5sLAOhnDz6fe5itvuUfkBzsywbQYIAemkEwMDWIDIBj7P8b6A4CCCCAQPsFCAC035ArIIAAAgh0oIC/GQCNTXL1jf6U226Tj+6/36T8ayp8cwGAzswAaA2JXXs/dfZsc5q/GQDOezgzGNxb+vkTAGhrBoBd/2+33fNnCUB7MwCc/XYHI8gAaM2Tx3cRQAABBLwmQADAayNOfxFAAIEuLmDT40dcdJGZwNuCgO4aAM7UfO2SZgPYmgDuLAJnETxnan9T6/mbqwGg97JZA877uGsAOCf17t0L3JN1d/aB1gDQt/q2/03VAHDeI3H0aF+tAz3PuXQi4+OPzai3pgZAcwEF56TbBgCS+gSZlH33Gvy21gDQ9tolAO4aALbo37xfp8iJI8LMcgJ7f/vZ9B/2IQOgi/+t0zwEEEAAgSMvQADgyJtzRwQQQACBFgSc1egTRo403x57xRXmv3YC794FwFnFX7/n3AVAdxJorLifs6K/v7sANBUA0LR5Z7v1e3YS31h3nTsdOL9rMyAi+/Y1uxPo0dQuAO57uHcBsPf3JwNAswbc7Xfe19kH+5Zdq/4/OffQ0gQtvKeHVvO3h3Pdv/vf+p3mdgHQz20AQP/trPSvPzuL/Dl3JtAdCFISe4nNSOCPDQEEEEAAAQS+ESAAwNOAAAIIIOBJAXdBv66C0NzuAV2ljbQDAQQQQAABBLqnAAGA7jlutBoBBBBAoJ0CBADaCcjpCCCAAAIIINDtBAgAdLsho8EIIIAAAh0hQACgIxS5BgIIIIAAAgh0JwECAN1ptGgrAggggAACCCCAAAIIIIAAAm0UIADQRjhOQwABBBBAAAEEEEAAAQQQQKA7CRAA6E6jRVsRQAABBBBAAAEEEEAAAQQQaKMAAYA2wnEaAggggIA3BGrKamXh9NWSOi1RRv50YLOdLt9fKW9/a6nkrsyXs14Y3+L3vSHYtXr5ee4KeX7lHJmefo+MSprQtRpHaxBAAAEEEOhkAQIAnQzM5RFAAAEEurdAawIAm17cKZmL8uSs58dJYFhAh3TcBhUmzR8jyVP7dMg19SKd0dYOa1wHX+ihJdeZK9489UkhANDBuFwOAQQQQKBbCRAA6FbDRWMRQAABBLqygE6qD24tlon3n9BhzSQA0H5KZwCg/VfjCggggAACCHRfAQIA3XfsaDkCCCCAwBEQcGYA9J0QL+9fuVISTo6TDU9vN3c/ZdYIM+HXyf/Cn60yv0tKj5cpD58oq+Z9IcExQbLl1Qy55MMzJXFcnFlOoD/b7134r8kS2jtYCjYXyd/P/0iKM0rNZ419X3+3690cqSqqlp3v5Ei/ib3l+J8MkBV3fi7O62gbz345XeJGRIlzWYK9rv73zdMXm/sMuzxNTp45XBZfs/qwczTrwLY5MjVMPp2/udH+6jWay3oorSqU+R9cLZkHt5p7auq9vo23h07Q9c28+zP9fWVNuVTUlJlzo0Li5epTfyfPfvJbKarINz/PnvaSJESkmHMbu86raxfI+1tf9V373GE/9i0BKCjLlbc2PiVD+4yVTzMXmu9cNW6OrM5c6GuP/jxl0HfNZ85rpcYMlVlnPCvhQdHSUv+OwGPKLRBAAAEEEPBLgACAX0x8CQEEEEDAqwLuAIBO0odd2t9M+u2k/dxX0k16vjOtviij1Ezo0+8Y6asF4MwQcF5Xr6eBgdG/GGyuo9ddOnOdnPNKumHXugJ2CcCy2zZI1od7fRP+7CX75ONZ6xsNAESlhTeoX6DXtcGBnBX5vuUK2tbGggbOAIC2w07y3ffUNunRVOaDTpxzinaaSb+dLJ913A/NxFo/+3Lvp2YyXVpVLPMWXSXp/c+Vy8fONBP6bfvXyfUTF8jAuONNEKGwIt9M+vVwftd5Hf1Mvzs84RTfdfR37iUAGgB4afU9cvbQy8337ATfTvr1/no/bdtnWYtNsMAGHJxZBc31z6t/N/QbAQQQQKBrChAA6JrjQqsQQAABBNohUF8vsmRVsTz3+l6ZeHKk/Oz7vSUkuGebrthYBoD77bqdnLsDAM5Jtfvm9s38qF8MNgEFDQA4J9n2++4lAO7JdnMBAL1GU21orq3Oe9oMAGcRRG1DzNBIX2DDGbDQbAb3oRPkj776m5nIOwvv2WCAnajrec6J/DMrfmMuZSMyZbQAACAASURBVLMFnJNu57kXjZxuJvw2qKDn6P0Wbvuzmbw7r+OsAWAzAOykXs9xTvLdbekbNdAECvTQ6/zfZ/fJzVOfkoXbXm+0f2164DgJAQQQQACBThQgANCJuFwaAQQQQODoCCxfUyLP/3mfXHxerPxj4UGpr6+X+29Jld6xga1uUEcGAHSyblPvI9PCJTwxWEZdPcRMpO197PIAm1ZfXVZzWAaAdsK+bW8uAFC+t7JBdoCz820NALjbaa+p/fnOu1PMsoPGDmf6fHBgqAkGJESkmrf4F4/+ZYM0e5sR4G8A4KzjLjXX0WUBzsMuEdCJug0ktCUAcMPEBfL4spm+JQz2HrYfGtRorH/sMtDqPzdOQAABBBDoZAECAJ0MzOURQAABBI6sQHVNvTz2Sp6cNzlaRg0Nlaqqenn+jX3ywSdFJggwJO3wN9TNtbCjAgDu3QSa213AmR0w6MJ+bQ4AaL+ORAZAa0fYptbbiXVnZAA429TULgDtyQBors/OpQNaI4ADAQQQQACBriJAAKCrjATtQAABBBBot0BZRZ3c/mCWbN1VIY/9tr8MHRhirllXL/LGvwvkj3/fL7+bkSInjQzz+14dHQDQYnr69t5mA5z1wnhxT/LtPbUmQNzIqGYDAI3VIVh59ybzNt5dA8CZ2n9wR4mvBoDNMtDlCJqNYNvmLEToXALgzjrQbILPn9vhq0PgxnVX4XeumW+pBoBeq6UlAHb9vs0c0Em3cxLeEUsA3DUAtN0rd//H1ARwZhhoe5398/tB44sIIIAAAggcAQECAEcAmVsggAACCBw5gYLCGrnj0WwJCOghv5uRLJHhAebmWhdg0/Zy6RMbKIm9e/ndoI4KAOgNnUsAdPcAezgLCtpdAOzuAvodXXOvFfg1WKDbDOrhLLhnP9ffnzZvtOxZtl8mLzix0V0A9Bo6ybeBg/CkEDNx/+rtPb5dDE64dohUFlabooSN1QDQ+zh3PWgp/d9dJd+f6v16D3fgoKkaAHZdvnMXAOc9dG2/FvvTyv0XjpxuJuzT0++R1mQAaFChqTT/lvrn98PGFxFAAAEEEOhkAQIAnQzM5RFAAAEEjoxAYUmtFBbVSp+4QKmrE3ng+RzJzquSeb9OadWE/8i0lrsggAACCCCAAAJHXoAAwJE3544IIIAAAh0oUFNbL79/JU/eXVIoQUE9pKy8Tm66MlEuOD1G/vDGPlm0vOW1/7X19VJbJxIU0KMDW8alEEAAAQQQQACBriVAAKBrjQetQQABBBBopcDbiw7Ktl0V8qsrEyWgZw9Zs6lU7ngsW674bm+55Pw4+fv7B6S+TuR758ZKjybm93/bcUA+yi6W+RNTCQK00p+vI4AAAggggED3ESAA0H3GipYigAACnhfQt/2VlfUSHtbTWFRU1sltD2bJD/8nTiaMjfD5fPZ5qTz0Yq48PidN4v3Y+m9vWbVcuzhDLhwcI1eM6O15ZwAQQAABBBBA4NgUIABwbI4rvUIAAQSOSYH/LC2UV/66X35/R5r0jg2U2tp6uevxPaaq/3fOjvX1Of9gjdxyf6bM/mU/Gdzfv23/Pt5TIvet3iMPTe4vw+MO7R7AgQACCCCAAAIIHEsCBACOpdGkLwgggMAxLqCV/ItKa2Vffo0UHKyRcSeEy4q1JXLfszly143Jvu39Nm4plxff3Ge2/LPZAm6aehEpqqyVqOAA0ZUB+vNDa3Jl0/5yeeKMNAnvdSjLgAMBBBBAAAEEEDhWBAgAHCsjST8QQAABDwl8sq7EvPmf/oM+ctHZsbJoeaHc90yOjB4aKnExgbJpW7ncMyNFhg9q+CZfi/317NHDTPjX7y+Tm5bsluraehkZHyrfHhQjo+JD5TfLs2RKv0i55oSEY060sKpWrl60S05JCJeZJyd1ev+0tsJT6/fKS+cMlJSIIL/vd90HGea7T56R5vc53emLuh3kx7PWm+0XQ3v7l6HSVP90O8bMRXly1vPjJDDs0JaXHAgggAACCDQlQACAZwMBBBBAoFsKbM+olNsezJRpp0XJ9B/2kcLiWlm+pkQCAnrIpJMjJCri8MnQipwS+cOmffKrExNl4e4iuWxYnBRW1cm7uw7KR1nFklVSLWG9epoAwQOTUmV8Uni3tGmq0V01AKDjMmdFttwzIVkm9I2QYzEAsOy2DWZYJt5/ghAAOKb+rOgMAggg0K0ECAB0q+GisQgggIB3BQoKa2TeU3tk9YYyuf+WFDntpAjJ218tsx/OkuTEILl1et8m0/2tWlFVrdy9co8sySqWif0i5KEpqRLg2BqgqrZevigolxc37ZPiqrpjbinAkQ4A+Pu0ugMA/p7X2u99nl8ur28pkOq6Ovn2oFjzDBypjR8JALR2tPg+AggggEBnCBAA6AxVrokAAggg0KECpWV1cvcT2TLplEg59cQIiYkKkLKKOgkK7CG6M8Dc32dLTY3IPTOSG33z/9zn+ySntFpuH9dX1u8rk7s+yRadDJ/QO0x+d1qyxAYHNmhvaXWdeQt9yXGx8q2BMR3alyN9MZ1cz1yaKeU1db40/CnJkb4lANpP/Y4e+vbdpt07z9PP5qT3k+8OPlRoMaukSq76707Jr6gxP9vP9Fp6ny0HKiQ1MkguHBQjL23ab5YA3Lc6x3xWVlMnWw9USHxIoPm9HvZaoYE9ZcHkVPnTl/nm92f1j2qwhMAdwHC20Z6rfXAfuvTjkbV58sbWAjmtb4SMiAuVt786IN8/Lk6uPL7pXR9qympl4fTVEj8ySr56e4/krsyXYZenydgZQ+XflyyX4oxS87NNvy/fXylvf2up+Z4el3x4piRP7SOapr/wZ6vM706ZNUIGnN/XLAEYdGE/WT5746G+vjBeRv70kEdT19HPbJu2vJohkWnhMvCCvlJZWG3akLe6QN48fbG5hn72nXenSNyIqCP9yHE/BBBAAIEuLEAAoAsPDk1DAAEEvCrg3u5PU/tXbyyVG3+SKPsP1MhjL+fKe0uLJD4mQB6bkyaDUoLlq6xKGTYwRBwv9H18m/LLzZt9nfjqBLRfeC/ZX14jv12eLXtKq+TOU5NleGyIbDtYKackhklhZa1cszhDvjUwWn7SjbcFdE+YdU3+PSv3yOXD4k0AYMFnufLp3lJ5dtoAY2XrA0wf3cf8+4dD48ykXyfaOoF/6sw0iQwKaFBHwPn2XifuOrm3a/6dNQD0fPPdrwMJGizQAILe+4v88kaXAGjARoMDvxyT4GuHXSqgAQbnZ83VG3hjW4E8vX6vxIcGyql9I+Tmk5JkS0GF3PFJtjw4OVXSIhuvT2An24U7Ssx6fT10gh89OMJMuIsySuXv538k576SLonj4kywIHVaopnIF2wukvevXClnv5xuJuHuDACdqNtJvy4J+M8VK82EPSotvMF1nJ/pdZxr/qvLanztmXT/CbLomk9l8oITzf30vI3P7aA2gFf/T5R+I4AAAk0IEADg0UAAAQQQ6HIC7u3+NADwzGt7ZfIpkfLnfxfImROi5FdXJMqf3s6Xyqo6Exjw53hh0z55YdN+uWxonJlU6vHyF/vN7wJ6iHkz/MTpaVJaUytvbTsg3xsSK3EhDbMD/LlPV/mOO7XeGRBwT/K1zTqJ/vPWAvMWXrMG9NAJenTQN/UUmkvXd6/ddwcA7IRfr+e8jt6nqRoAzmvq9bR2g2Yp2Lba9tm+2aCFHYOqunr55eJdMrZPuKn5oIUfNavj3LRouXFJhlwzOsFkPjR22ACAndS7f7Zv6ifNHyOhCcGydOY6OeeVdF9hP530xwyNNAGB5pYAOIMF2g5n4MB5z2GX9m8QHNDv2oCABgD+/f3lknJ6gqkzwIEAAggggEBjAgQAeC4QQAABBLqcgHu7v7Ejw+TVf+bLms/L5Gff7y2jh4WZNv/+lTwZ1D9Yvn2m/2n6OoF88LMc6RceJHee2k8GRAWblPY1e8tkcnLEYcsBuhxOKxrU2FtxnVAPjAqWS4fFNUjjt5e1qfn2Tb++0ddjaGyICQYszixqsrJ/SwEAvY5dYqDmv1ycYZZlNBcAcGYfaBaBLgvQrATNXnh1y6FUe+dhsxvs72wA4Jy0aPnBcXGy/WCl3L4sU4bFhpqskGfOTJOQwJ4SEtBTgjQK5DhaEwDQ02z6vfMamvKvE3J/AwDleysb7BDgbIMuGdAMBA046NICPZxv+m1GgF2CYO/dikeGryKAAAIIHOMCBACO8QGmewgggEB3FaitrTdp/3a7v++cEys9e4hk5VZJ/sEaWfdFmXyxvVzuuD65xeJ/uuXfq1/mm/RvnTweqDyU/r9hf5lJB79ocOwRKwZ3JMejtRkATbXNrvnXt+ZaOM/5tt55TksBgLZkANg3+6cnR8qH2cUmO0G3FHRnADTn+tftB8z3H57SX/qEBppaAI+vz5MbTkw0QYGH1uSaZ2vG2IZbI7YmANBYBoCzTf4GAPSctmQAuLcB1KwCuzzBBguO5LPHvRBAAAEEuqYAAYCuOS60CgEEEPC0gK7zf+L/8uSmK5PMmn/ndn8LlxXJi2/uk/QxEfKLS/tIZHjze58v21Mi96zaI4Ojg+VHw+MlPSlcDlbWSmxIoLy944ApDnfLyUlHrNhfTUWFLJ47V1LGj5fjv/e9w8b5i7/+VbJWrZIz586VwJAQv5+D7NWr5ZMnnpALHn1UQmMPFeuzk2d9q69v3m3RPA2CuGsAaFq+XZd/Z3qy3Phhhm/tvTO9/szUqAY1AGxwQJdUaHaFHvYtv3sJwLp9ZWYCb7f6a6kGgL2OfdvvfLvvvK+tU6DLFrRftlihxasXkac37JU/bt4vdfUid6b3k6kpkRLRK8DUhLhm0S6TWeCu99CaAIC7BoBdHjDqF4NbtQTAnxoAnz+3w9Qk6BUWaJYE6HHyzOGy+JrVvpoDev//XrHSVxPA7weJLyKAAAIIHNMCBACO6eGlcwgggED3FKiqqpc7HsuWMSNC5bJvxbd6uz/ba53czViy27zhv2BAtCzPKTE7AOjEc2pypNw3MVWq6+olJLBHg+0AO1PtSAYAtB/Oiv0aCNBCeKckhDe6C4BN/9c37O5dAJw7BLh3AbATc38yAPLLa4y/8142wKDLDbRIoDuQ0FTdAXcb3en/7nHU++gOD4lhgb7x1nvO+jhT5k9KNcscnEdrAgD6lt1dvd+Zgq+p+rpEQHcNOP4nA2TFnZ+bSXxo7+DDCgY2twuAtk+zCT6dv9k0Ve9RnFl22C4A+plzZ4HOfKa5NgIIIIBA9xEgANB9xoqWIoAAAp4S+HJHhdz7zB554NZUSerTS4pLa1vc7s8NlF1SJTM+2i36Rlu3pntkba6clxYt5w2Ilnmrcsz683GJ4V3KtSMzALpSx9zBgaPVtpW5pbKrqNLcPrOkymwLmVlcJcPjQiSjqEr6RfSSByelduvij0fLlvsigAACCHR9AQIAXX+MaCECCCDgCQHd+m/3nirp3y9IAgN6iBYCfPJPeRIa0lN+ekkfs72fZgY0t92fE0q3/ssrr5E1e0vl9S35ovvE2/X+e0qq5LZlWXJHej85Luabt7727XzswIGye/lyKdy9W1LS033p+MsfeUSqSktlz6efSu/hw83vi7Kz5b2bb5aKwkIJiY6W8x56SOIGDxb9rh6nzZhh/luwY4d8cNddMuW222TtH//oWwJg75m1cqU5v98pp0hVSYnvnhoQ+OTxx801nG3Rn/UeX779tvls+IUXSs66dQ2WAHSlB6erBAC0COA9q7IlJijQPGe7Ciulb3gvmZwcabiGxYaYTICwwJ5diY+2IIAAAggg0CECBAA6hJGLIIAAAgi0V2B7RoXMeSRbcvdXy/fPj5NLzouVmlqROY9kyZzr+8mA5GC/b1FQUSO/WLRLTk4Il5tPTpLiqloTANB0/wMVNfLImjwJ7dVT7puY0qD4n52M7//ySzORj0pONuv1IxITzUReJ9zOSXb5gQPyzk03yanXXy/J48aJTtY3/+MfZhJesH17gzX59s2+BgA+uv9+XwDA+ca/urzcXC+yb18TAMjbuLHBNZxBBeea/16hoaadxTk5BAD8fkrELEXQnQiuGd1HzkiNasWZ3e+rjdWI0F60tCSl+/WUFiOAAAIINCdAAIDnAwEEEECgSwnsza+WN987IG8vOigJcYESFNRDRg8NkxuvSDRZAC0dWvDtX18dNFXfZ4/vZ4r/6VFZWye/WrJbPs0rlYn9IuWeCckS5djf3jkZshN+/Z1z4rT25ZfNtexbffekyhkQiBsypEFwQCfvaZMmSeLo0b4igEMvuOCwgoDOgMCqp5+WmLQ0X7FAzSLQ60y75x5pqS0tOfG5yAeZRfL4+r3y9JlpkhjWy5DojgG63WBSeC+Zd1qynND70JaT3f1wPqvlBQUmG+WMO+/0BbmaKkrZ3ftN+xFAAAEEGgoQAOCJQAABBBA4qgK6pZ9O9ndmVsr4MeFyzsRoM+nXau2bt5fLX94tkNioQLnufxNMynZLhxZ506r/i3YXyfePizUZAAH+RA6aeBva3KTbvV6/sYyAgxkZMvbKK2Xp/PkyedYssW/rdcI18IwzGgQJbMBh01tvmaUCmimgSwOchy4TOPveexssI9DPne20uwC0ZOX1z//w+T7ZXlhpMkG+yC+X3LJqUxNCnyFdOvLc5/tMPQB3ccDu7maXo2gAQJercCCAAAIIeEeAAIB3xpqeIoAAAl1OIC+/Wu54JFtOOzlC4mMC5Y9/y5eE+EC5+6ZkiYsObHN7NQvg3V2F8sCnOWbyNu+0FLP/e0uHTYfuiAwAXRJgJ+XDvvUt2bd5s8kccKZctzYDwNl+d42BplK8W+qzlz/XXQF0ucjq3FJ5dF2eBPXsYYr/PTwlVQZEBcuT6/eagoEPTE5tsFSktWbuWg3ODJL/3Hqr73Kn3nCDyfawE/Qh55wjn73wgvncfmaDPbbuhP6s9R/sNfXnxu5nnw9dWqLLRbS+RWPBJBvE0s/1OPeBB8zyFj30Gra9znoXrfXg+wgggAACR0+AAMDRs+fOCCCAgKcFtMjf71/Jk+GDQ+TcydHGoqKyTha8kCs1NfXy2+v6+fXG34m4t6xaluWUmNT+yf0iZV95tcxZkW2qvN9ycpKcnRbd7ETOTs7tWnr7tt5ZA0DvZydbzdUA0Lfw7poC+rbVvebaWTfA3k/v0VgNAHeNgSXz5jUoOuhvEUA7kdNJXN+xYyU4KspX48DZv9Y8oLZYYXT//l22DkFT/dEChcfHhcovxyTIa1vy5S9bC+TeiSnyz68Oyrp9ZfLcWQMkoldAazh833VmiegvdfJtsz8WzZlj3PW5cKfo6wTfXWhy6uzZviUkIy++2EzM3W/zm7pfdGqqr55EU0sA3AEp57VD4+LE3V7NVNHnNDCk4faJbYLiJAQQQACBIyJAAOCIMHMTBBBAAAG3QHlFncx6IFMu+3a8TBgb4fs4O69Kbl+QJb+bkWJ2BPD3WLanRO5YkS1pUUGi2//V1In8/vT+Znu3l7/Yb5YEPHFGWrPbu9nJeVBEhKn0r5X93bsAuCfIOklqbBcA2273MoHGiq6539iW5OU1uguA+62rc4eAQdOmSUlurqkP0NwSAPf9nZkE7qwCf+3dgRB/z+vI77WnDc9s2CubCyrkwcmpEhTQQ/6bUSj3f5ojVbX1ZqvI/xkYIyXVtRLeK6BVmQCtKbDnDO7oBF2fKZ3w27fvTY2NBg5sIMgWrWxsPb8/NQCSxozx1Ziwz5DeV+tQ2OUqfU88sUG2QUeOIddCAAEEEOh8AQIAnW/MHRBAAAEEHAK63d+rb+fLyaPCZdGKIikrr5OZP0/yve3ff6BGZj+cJXNvSJa+CYcKs7V0aBq3Fvi7enSCTOoXIY+szTVv/X88vLdomvcZKYe2eGvpaM2EraVrddXPbR/tG2RnO9sTAHC+HT4afW9PAEAn+nevzJY9pdVmO0B9819RWyf3T0yR0b3D5JUv9ssb2wrk4cmHAkr+Hs21ybn9o14v4fjjpbKkxGRPON/Q2zX6GiDQehJ2Nwq7/aO+2ddD1/PrW3rnrhTOdvoTANBrOZck2PPtEgP38gD30gN/XfgeAggggMDREyAAcPTsuTMCCCDgSYFV60vl0VdyZcFt/SUgQGTGvN0y6rgwuf5/EyQstKf8+d8Fsq+gRm743wQJ8KPonyKuyCmRpzbslcem9jdvch9dmyv3TUyVZTnF8t+MInl2WppfKdzHegDAPenUCZw97MRSf7ZLHJpau+58cN2TQrtW3Zmd4Myi0Ino2ldeMZcoysqSCTfdJGtefFHc6931808ef9x8z7n+3bkO3X5mU9dtwURdt66TYec6eeda9qb+8NbsLZNbP840WST3T0yVsMCeMk8LSmYWSVivnuYZuiO9nykU6M/R3PPkrtnQ2BKAxjIAdMxsBX8NDjjT9DsjA6CpftrMF2cb/THhOwgggAACR1eAAMDR9efuCCCAgKcEVq4vlWdf3yunjAqXX/4owfS9oLBGHn4hV95bWiQ9e4hcOC1GZlyVJOFhPf22ySiukhs/zJBfjOojr24pkB8Nj5cLBkTL8pwSeW7jPnns9P4S7dryr7GLH+sBAO2zv0sAmlpLrkXq3If7TbdzMuuuo2An8HZCbieSA6ZONYEH+7kzkLD5H/8wb8b1aGrdvH5m337brRad6+Tt9onNLY/QDADdGeDmk5JM/YjfLMsy99R6AFoUUJcGPLtxnzx+Rpr0C/cvO8W9BMRmWeiWkO7UfVt7wi4BsCbOybYNbNiJt15v15IlvloQzd3vkyeeOCzDwBk0cNcAsOM64qKLRJcHOAMP+tnRzvrw+/8g+CICCCCAgE+AAAAPAwIIIIBApwhokb8lq4pNob+Q4B5y05VJMmZ4mDzxpzx5f1mRPPrb/jJ80Dfp1FXVWrtfJKhXy1v92QZr0b/fr9srM05KlJe+2C+vb8mXaanRcu/EZKnQQoIrsqR/ZJDMGJvUKX3sjhf1JwAw/tprTbE65zIBnZg3VfTNHQBoboeCgu3bfcXodDLuLmLn/rm53Q2c6+YbCwDo79pSpE4n+veuzpHT+kbI7PH9JLzXoWDU5oJymbk0U+aemux3FoCe58yksNkQ+ns11qwFre0w7pprZMOrr5pUfj10sh0/dKh8tWiR+dmZBeG8nm4tueG11+TU669vUC/ALhGw98vbuNHnboMyeu+zfvc7+fKf/zSFCTW401yaf2PZF40FhLrj3wVtRgABBLwiQADAKyNNPxFAAIEjKKCTf03lf/O9Arny4t6Ss7daXvtXvjw4K1XGjgyXN/5dIH/8+35T6O+kkWFtbpmu7//l4gwZ0ztUfn1ykjy9fq/8vy35EtSzp1TX1cspiWFmC0DdFYDjkIA/AYCxV15p3qbbreCsnVb4d24jZyemtkCcTkLt23dnITrnJL49AQDnxFXv7Vw37wwAaOE893IH5zKElp6F1XmlsrOwUr4/NM5X9G/D/jK5bVmWHKiolbiQALlocKz8bGRvCejhf8Cqpfvaz91BEH/P43sIIIAAAgi0JEAAoCUhPkcAAQQQaLXA0tXF8sxr++S+mYcq+dst/yqr6+TW6X3Nz+8vK5RHXsqTGVclytkTo6Wt8yjdpu32ZVnmTa0WACyrqZM9JdVmzXbf8F6tqtre6o52wxP8CQA0lgHQXFePVAaAO3jgDCy4AwDO9jpT2Vv7xlrzUv62/YApLHleWrTcNDbJPGO6deBFg2LMcpOOPggAdLQo10MAAQQQsAIEAHgWEEAAAQQ6VGDTtnL53ZN75M4bk30p/jYA0KOnyI0/SfTdb82mMnnohVyZd3OyDEgObnM7Xt2SL//66mCL2/y1+QbtPPHz3BXy/Mo5Mj39HhmVNKGdV2vf6f4EAHQtfmNryZ3bEzY2wbZp6C3VALBr0Vu7BEADAE2tm3cGAOKGDGlQDb+5nQ+a09TdAR5akyvv7DpolpF8d0isCShpUEC3nCyqqjWFJ/Wora83y07scoH2jBIBgPbocS4CCCCAQHMCBAB4PhBAAAEEOkygorJO7np8j+zYXWGq/Ovbfz00I0Df9j88O/WwiX5tbX2L1f61Ovuq3BL56cg+5no3LsmQvNJqOW9AtExLjZKUiCC5fXmWxAQHmirtHZ+U3T4ifwMAr65dIF/u/VRmnfGshAdFt/mmzV3H3wCA3ty51lzT/7UQX2NF9Brb7q65XQDaGgBwLgFwr5vXivi2vbpeXovWOXcBaMuWdRoAuHf1HvnekFg5ofehpSo60X9y/V55a/sBmZveT85IjTK/v2vlHlMj4NkzB0h0MEtO2vzwciICCCCAQKcKEADoVF4ujgACCHhPQIMAj76cJ0s/LTZr/nv27CG3zM+UW3+eJJPHRbYJRNdkv7ntgMwe39esuS6prjUV/t/bVSib8svN8oH+kcGyu7hS7jo1Wc78elLWppsdxZOORADgKHav299a3/jPXp4lXxZUyF0Tkk2RwO0HK0SXoUxJjpQePXpIn9DAbt9POoAAAgggcOwKEAA4dseWniGAAAJHTaCmtl7+9Pd8+cMb+0wAQLf8++H/xLV5nb/tyL92HpQHP8uVq0f3kcuGxfve9GeXVMnCzCJZvqdErhuT4Htb6w+AfTt/Qt9J8vHOt80pZw+9XC4fO9N3+kNLrhP9nh6awn/z1CeltKpQ5n9wtUSHxJvP9PfXTLjX/C7z4NYG33VnADivlxoz1Lzx/yxrsby0+h5znv1daVWxzFt0lRRV5JvfXzVujkwZ9F3fvUMCw2T3wS1SWVMuUSHxMnvaS/Ll3tWHXac92QT+GHrhOzrRv2VppoQG9pQHJ6dKckSQ2RZQdwvQ2hN3pCdLUEBXyz3xwsjQRwQQQACB1ggQAGiNFt9FAAEEEPBbQNf9//fjQpn/XI5c/+NE+c45sdKznfMjXXv9jx0HzLpsTcn+3WnJEhvcvjeuOjl/YtlMi6w7IAAAIABJREFUSYhINRPxnQVfmJ81AKCTbedbee28TvCHJ5wiF42cbv6th03Z1+/mFO1sECA467gfSlxYkq8GQEFZrizc9mffORoM6Bs10NyvqXvpZ84gwsC44829CyvyzaQ/PCjSF4zQ4ERHZRL4Pdge+OIb2wpMtsmtJ/eVkMAeZhnAX7YVyM9G9pErju8tuiVleU2dDIhqey0LfxjLK+pk1gOZMuGkCLnsWx1TgLAzrulPX/gOAggggMCRFyAAcOTNuSMCCCDgKYFP1pXIbx/OlovPi5XpP+wjgW18S1paXWcmXroEQN/4/3Z5tmSWVMltp/SVs/ofWofdlsMGAOyEX6+hk3I97Bt9ncRrMECPj776m5nA3zBxgTy+bKYJBthsAZ146+fXT1zQoNifc/KuAQB902/f5jvb7Jy4ayDi/z67T26e+pQkRKSYr9lggQ0+OO9t20wAoC1Pgf/n7CuvMcsAdJtAuwxAl6Pc9Um2nNU/Wm45Ocn/i7Xhmx01WddtOVesKZH5t6aaVvgTVHCeExrSsw2t5xQEEEAAgaMtQADgaI8A90cAAQQ8ILA9o1JunZ8pZ06INMsBdFmAv4etxP7W9gKTfn316AS5bFicOf3lL/bLC5v2m/3Y9U1sW47GCvTZN/n/e/LtDVLw7fU13X7GlN/Li6vuahAA0M/13Pe3vmq+GhwYaoIBejh3AdAggU33189sMMAZAHAuCXD2y7nUgABAW0a87ecUVtbKtYt3SWivnnL/xFTpHRoor3yxX577fJ8cFxNsMgBCAnrKo1P7S1xI+zJT2t5K/85sy2S+Lef41xq+hQACCCBwpAQIABwpae6DAAIIeFyguLTWCESGt65C+vu7i8xEf874fvJVUaU8siZXBkYHy7zTUkzBtV1FlSYwkBjWq03Crc0AsDexNQCck3B3A/StvKbpXzhyunmb39g2gDrpX7n7PyaVf+G21327ADSWAdDcvckAaNPwt/qk/IoaiewVIBW1dXL3yj2yfl+ZzPo6C0WXqOjvqmrrzPPpz7F1Z4Vcc8cuOVh06O/jyblpMmFshPm387OYqAB55u4Bkto36LC39fc+nSNvvldgzrnkvDj5zbV9zb/197n7qiQrr1p2ZVWKvUb+wRq5bm6G+c6kkyNk7q+SZe5j2b5lBc7r6eeaJbBuc1mDc9y/s9ceOjDEn27zHQQQQACBoyRAAOAowXNbBBBAAIGWBXTLtYfX5ElaVJD84LhDb/1tCvbWAxVy6yl95fwB0e3a9s8GAI7rfaJZu+8OCLjX09tJfWNLAJyTcG2rzSQ4d9iPfRkAG3KWNdjqzy4p0DoC/9j0vO8zPd/WG9AlBntLskw2Qnr/c331B1qbAaAT1L9sLZCXvtgv+8qrpa5eJD4kUBZMSZUxX29z1/KoHBvf2HawQnLLqmVyv9bvTLGntFpu+CBDggN6+AoCWpUXN+2XhbsL5bmzBkhErwBR8w37y2REbOhhRQJtOv9l3443k36d8N/3TI4suP1QWv702bvklp8nmc9WrC2RB/+QK4/f0V/mP5vjm6w3l8qvE/mFywtN4EAn5jYgoJP3vy880OgSgAHJwfLaP/PNpF/T/PWcgalBpt6A815lFXUy875Muf2avuba2j7necfGU0IvEEAAgWNPgADAsTem9AgBBBA4ZgSeWJ8nf9qcL+cPjJE70vv5Jvo6qXrty3zZVFAud7az+rpdApAY0V+27V9n7JrbBcBW27eF95yTcJsVYHcBsN/dW5LZYAmAcxcAu0xAU/tt8CE4MMxkBOjh3AXAvQNBUwEA93VsDYG/bj8g93+aIzU68//66BveS148e2CbMyi628NWVVcv967aI7qjxKVD42VmG9bsq57uOHFinzAJ73VoLbz+7m/bD8hj6/LkuhMS5AdDDwWsFmcWGXNdMnBSQlgDLhsAMMGeryfc9gt2wv/8vAESH/PNcgJnDYDvnBVrsgFsAEHPdU7EH3kpz1zOZgQ4J/DNBQA0O8CZiWDb5A4AaIDilFHhvut3t2eB9iKAAAJeFCAA4MVRp88IIIBANxHQDICn1u+V17YWyP8MiJabxib5Jlwd1YXGagB01LW72nV+tWS3LM0uNpN93cpuVHxoV2tip7ensKpWrl60SzSD5PJhbQsAuBtp61S8s+ugzBibJN8dEit7Sqrk4TW5cu0JCZIaGSTBAY0XzbMT+o8/KzGXtSn3zgm6s+CeMwBwzqRokyWg6f3OY0BKsGjg4NnX9rU6AKBv+jWIYJcI6AVsMMBdA0CXEjjv71x+0OkDyQ0QQAABBNokQACgTWychAACCCDQmQJa8V/f/v9waJzZVk23X/vN8izp1bOH3D8xRYbEdNw6Yy8FAK77IENW5JTIhL4R8uQZaZ05hF322h0dANAlKbcty5Sc0mrzbOr2lLorwJ0rsmV4XIipBRAV5F/dCzuh/v75saKp+Jry39oMACe8pu/r0ZoMAPfWgjrp/8u7B0w7dFtPu3OAexcAW69g3q9TfDUMuuxDQMMQQAABDwsQAPDw4NN1BBBAoKsKFFXVmmJqK3NLzBvUy4bFS1l1nTy6Nlf+vatQ7j41uV1b/zn7TQCgqz4FndOujg4ArNtXJv+3eb/cNq6fb1eAFzbtk+8fFyfXjUkw2wXqdy4+Lu6wWhV2wm/X+TtrAui6emcNAJ1g3/Zgltz1q37y/J/3NVoDwK7Z18J/uqSgLUsAVN05yXcuKXBmJWTmVJn23H9LiqkBoH1x1gTonNHjqggggAAC7RUgANBeQc5HAAEEEOgUAV1T/e6uQnng0xwZGR8qvzstWWKDA+WLgnJJiQjy+61qpzSum13Uvvl3N1t3T1gwOdVkBOihmRd/2VYgb24rMAXytFRAWGBPOSUxXG4am2iyMdyHvfZvx/eTvLJqeXVLvrlOdFCA/PqkJKmpr5d7Vu4xxQb/cPZA2X6wwizryCg+lLaeHBEkN4xJNAEdd5FC/TwtMliuPzFRzkg5vFifLhH511cH5c3tB8xEu6ymzlxT2zw4Jlimj0qQif0ifBPvBZ/lmva5j6GxIfLstAGmzdoGXbevO09ooUBN79ddK7X9Z6dFmy0n9Tl0Hxq0mr08SzbuL5ffjOsr56RFy38zCuXe1TmmwOIdp/Yz13Af7l0AnGn0je0QcOKIsGZ3AbDp/1o3oLkMAJ3A6+4DMVGBhxUWdO4C4Kzub9uj52hGgP7sXCpwy/QkUyyQAwEEEECg6woQAOi6Y0PLEEAAAc8J2OJ0gTrj+vrILqmSGR9lSmFljdxyct8Oe/PvJVx/AgC6neKMJbslo7iqUZqggB5mQm93Y7Bfstcelxgua/eV+QoManG8x09Pk51FlSYAoJPm8Unh8v7uQhNYcB463rPH9ZXVeaXyXkbjn889NVkuGBDtO62goka0poEuD2nq0Mfof0f0ll+dmGi+0lIAQFP1Ncvk/32Zf1gb7T20foL2a0hMw2DI4+vyZEVuiTw4KVWSwnvJk+v3mmDKtNQoiQkONP3SrSw1IMGBAAIIIIDA0RIgAHC05LkvAggg4BGB+rp6yfhPrqyYs1H2byiUi96ZIkERgRJzXKSExAc1UHjws1z5IKtI7pmQLCcnhPs+0xRqXRJwQu9Q+c24fodtp+YRynZ3s6kaAJoW/8vFGbK5oFw0K2D6qD6mir3+e83eUpm3Kkc0QKCTeq1m75zEOoMLw2JD5KEp/aV3yKFMjePjQ+XfOw+aAIAeOiGfmhIls05Okj5hveTTvFL57fIss7WjBhjq60XOTYuW68ckmM8/3lMsd32yR3SyrwULn5k2wLzd1/jB7cuyzBt2bdPNJyWZN+76mWYB6Bv8R9fmmfPcuxw0twTg8/xys71fcXWtfHtQrNwwJkHiQgJFMw1W5ZbK3E+yTVsbKx6obaqrr5eCikOZABq4utvxHOuuA69tKZCnzkwzmQYcCCCAAAIIHA0BAgBHQ517IoAAAh4SyHgvRza9tFMm3DVKNj67Q4ZcnCqZi/KkKKNUznjiZAkM+2YypOnWv1+fZ7ZT00rqN45JNBNDLVz3tx0H5IFJh/ZH76hj2W0bzKUm3n9CR12yQ69jtxV0bvfXnhs0FQDQyalOtHv0EPOW+tuDYhrcRifS1yzOMOn7WuROCwja7e/sNe0bf90az3nouNkAgAYOHprcv0EAR9+U65p5PXQSf9/ElAZr5e3nmj7/0jkDzfIPzVL4+fs75UBljdxwYqJcMaL3YSx/3LzfBAHcyxyaCwDYtjrv1RrvwspauXbxLgn9OlDSJ/SblH9devDnrQXy3LQBntlysTV2fBcBBBBA4MgIEAA4Ms7cBQEEEPCkQF1NvSyfvUGGXdpfYodFybLbN8jYm4ZKWGKILJ25TsbccJzEjYg6zOazvaUyZ0W2hAT0NGnf/9x5UL43JLbRiV57YI9mAGDTiztNIOSs58c1CII4+9OaAMBDS64zp9489ckmSZoKANjtAXWf+qfOHCBBjiUY9mI2SBBmUvv7m0CAHvaamhL//LSBEh3c8O22nVQH9Ohh3oif70jj1/Pt53pPnfyfkdrweWjrpNye15oAwNtfHZS7V2ZLzx49TM0DLT75zWIU/560/IoaiewV4AtyaGbAK1/sN0EOrXWgmRUcCCCAAAIIHC0BAgBHS577IoAAAh4QqK2olSU3rZXRVw+WiNQwWXrzOpnyyFgJiuolK+d+LsN+lNZoAEBptKiartnWYMBFg2NN8TWdRHbkQQBAxN+q+FsPVMjVi3dJcVWt3JGeLBd+nSXQ0taCTU3E7TjazzVw8OyZA0QL8jkPfwIAmqKfV1ZjCgHqMoZPckvky4IKsxygNQGAPaXV8ouFO0X/q4dmNWhtA81GSU+MaPXSEy2GOG/VHrMtoC0MqG0tqao7LFDSkc8110IAAQQQQKApAQIAPBsIIIAAAp0qsO0vmbLjb1ky4icDZOe/cmTSA2Nk79oDsvaRLTLtuXESEtewDkB7GlOwuchkFgTHBMmWVzPkkg/PlOSpfUQn+p/O32wufcqsEb6Uf3cAoLHv6TXfv3KlnP1yui9Y4TxPP//7+R9JcUZpg+vXlNXKwumrJTi6l+x8J8d8npQeLxf+a7IUbCqSN09fbL4/7PK0JrMA3BkAe0uyZN6iq6So4lAl+6vGzZEpg74rr65dIO9vfdX8blTShCazABqbrOta9Z++v9OsbZ+T3k++Ozi20SHIKqmSq/67U/QNt/N7/gYAmkqrb2mC39Tntlq/3VHAXVjQdqI1AQA9RwsR2roETggtVDi2T5gpKujcWaCp5zWntFpuXrpbyqvr5MHJqZIQ1svsCKD1CbTYpRYKvH9iii+Toj3PPecigAACCCDgrwABAH+l+B4CCCCAQJsEdBnA+se3yrLfbJTgmF4SGBogPQN6yNkvpUu/SYev3W7TTb4+yU7G0+8YKSN/OtD81plqrz/rpDx1WqL53DmRb+p7unzBeU75/kp5+1tLZdL8MZI4Ls58NvoXg02gwRksiEoLN58V7igxk/5eYYHm58jUMBOAaO0SgItGTpf5H1wtth7AR1/9zUz8r5+4wEz627oEoDsGAHTy/9CaXHl9yzfV+rUAoBbs0wwCnaAXVdbKY+taVwPAPntai2JhZqH8Y8fBBjsb6Oe6OuJHw+PlprFJzS4P0MwK3U3gx8PjTdFCU1ywqlbunZgiw+NC5bUt+bJwd5HZUcDWU2jPs9+Wc5c/8og57bQZM9pyerPn1FRUyOK5cyVl/HgZesEFvn8f/73vNXleZ7anwzvIBRFAAIFuKkAAoJsOHM1GAAEEuptAbVWdlO+tMM0OTQiRgKCeHd4F99t6+xbeTtD1htlL9snG53aYt+4r795k2qABA+dE3v29La/v9q3X1+KF6x/fJpMXnHjY2n299n+uWCnfeXeK2ACADTboNZsKODgLITpRnBkAJ/SdKM+vnCPT0+8xE353dkBbAwBHaglAR2YA6K4QN3yYIeU1db5dBfQNu/NoSw2Axh5ITdnXrQb/su2AfJhVJJrWHxkU0KAOQksPsgYCtI7FU2ekmSCFHlow8LZlmfLDofEyNSWy1bUGWrqnP5935oSbAIA/I8B3EEAAgSMvQADgyJtzRwQQQOCYFqgoqJJ/XrhUSvaUm5T5hLGxEj86WqIHR0j0oAiTBdCjkSJzHYHiDgDYt/W5Kw+lzNvDpuKvWbDF/OqkmcPMW/2mvqff+e8VK82kP2fFoWvZDAPnsoGk8YcKvOlygY4OAKRED5a3Nj4ls6e9JAkRKR0WAND22iKAI3WrvTMHNPpG+q/bD8i9q/dIeK+Gk9+jsQTAVvjXNPrnpw2Q5IjDl5HY3QNauwSguedQ6wtcuzjD1KdobrmEvYbWTdBggQYA9Jh5cpLv8jaIERscKE+ckSb9IztuKUxH/C219xrOAEBzb/3bex/ORwABBBBonQABgNZ58W0EEEAAAT8E9M27Tr4PbC2W/RsOyv71B2Xf2gNS8GWx1FXXSZ8TY+Scl9Ol95iG2835celmv+JPBoDzAvaNfGMZAO4b6XfD+4XIgS+LfbsXuO/X2BKArp4BoP10bgM486SkwyrVO7cBdAcJjkYA4NmNe+XZjfvMOvrGAgDbD1aaDIG8supWFQGc+0m26E4ATQVCbABAswAa29HA+cxoAcJfLs4wb/d1h4OPsotNur9ua6nbKd6yNFPiQgPl/omp4twusL1/A+7zs1evlk+eeEIuePRRCY2NFefE/GBGhvm6LgEo2LFD3rv5ZqkoLDS/O/eBByR53Djz+w/uukvOuPNOiRs8WMoPHJB3brpJTr3+evO5vV7WypXmvOj+/c29eoWGNrkEQDMPvnz7bfP9lPR0OXPuXAkMCRFnRoL+uyQvT4pzcqRw924JiY6W8x56yLRBD+3Xf2691XcN/Z5tU0cbcj0EEEDgWBIgAHAsjSZ9QQABBLq6QL1IZWG1lOWWS3i/ULMbQEcejRXsc6+114l8cWZZgyUAja3Jd35PU/Q1vV8L9zmLCNqaA+e+ku4rNqjLBdqyBKCxibQzzb8tNQB07fmavaXSq2cPU2yuqcm6Tmj1sw37y8yEefqoPiYIoP/W8+etypFdRZUSHNBT5p2WLGc6tuo7GgGApdnFcuvHWVJdVyfpSRFyZ3o/U2RPJ91/2VYgf/h8n0nV10OTTZy7FjiXPJzWN0LmT0qVeqk3mQ2f5JTIzKWZUllbJ5OTI+W6ExJkcMyhXQm2FFSYLQK/PFAhA6OC5fmzBvjS+Rt7hrUtv/pwt1w+LE4m9ouUe1btMTta9A4JlK0HK+SiQbFy80lJrd5ZoLV/L+4Ju3NCbyfh46+91kzWR158sW/SrxPwaffcI+UFBc0GAL74619FAwkaRGgq7d9ZAyA6NVU2vfVWg0l/TFqaaJaAOwCwa8kS36TfBgQ0WFBdXt4gCKFt+OTxx31Bi9Ya8X0EEEDASwIEALw02vQVAQQQOMICWvl+2e0bZNd7uRIQ3FMGXZgsp8wabpYCdMbRWABA79MgTf/rSvyhvYMbrMlv7nv6mbP4nxb8s4fz2he8cZqseWhLgwKBTWUA2OBBeFKIKRI4c2OurMgpkQl9I+TJM9LM5f3dBUC/q0UBX1p9j6TGDJVZZzwrNRIhsz7OlE/zSmX2+EPV/ZubrOsEf8aS3ZJRXNXo0Oibay1898OhcQ3Wqx+NAIAW6Zu1LFOWZBU32lYtqnfp0HjRZQsHKmvkprGJ8pMR3xScnL08S97ddehNtx5DYoLl+WkDJSo4QB5dm2tS9pvaVSAqKEDum5hixqmlQ++vtQgentJftEihbgmomQC/PinJbC3YsZtaNt0a58Ra35xnfPyxmbDb39sAgF7Bvo23V2spA8B5VxtsGHHRRQ0K/7kDAPrm3mYYOM93BwD0M1ugUCf5WatWmfblbdzYIKvBHeRoaVz4HAEEEPCyAAEAL48+fUcAAQQ6UUBrAbz/01Uy9AepknpWotRW1MlX/8yWzS/vkrNfHi/xI6M78e5curFt+1qarOtbc32D/ua2AsktqzaT4OigADmtX4Rce0KCpDSy1r6la7Z1mz87gk2dr0GAP32Zb6rp6yTftnVScqTcMCZBYkIC5cYPM2RVbqmMTwqX32v6/de1J3RJw2+XZ8une0vNlnz9wnvJc2cNNP/VrIlle0rk+c/3yo6DlSarQA91sNd2Fxxs6mnTaz29Ya9ozQJt76DoYLP135CvswqO1FOqk3j7Rn/tyy9L2qRJ5k2/c8LtTuW3qflF2dnNZgA4U/E1TT84KkpGfOc7TQYA9E2/8xw1sMEAfwMAW995xxcM0KUDBACO1JPEfRBA4FgQIABwLIwifUAAAQS6oICu+d/+t2yZcNcocb7q3PnvPZK3qkBO1d9zdJpAYwGATrsZF25WQIMIugWgBg6O1Ft/Z4Ps5H7g6afLzg8/lMmzZpl6AE3tAuB8k580ZkyTAYDE0aMbbO/nzxIAd0FAfbO/+R//MHUDNDihhzM7gQwA/rgQQACBjhUgANCxnlwNAQQQQOBrgaKdpbLh6e0y4Z7RJv3fHhoY+OrtPZJ+50isOlGAAEAn4h6BS7uXf7T3lnad/Kk33GDW2+thAwBjr7yy0cJ+WhMgbsgQ85mm9Tvf3utbexsAiEhMNJN2+2Zf7+FM+3f+W+9rU/n17b2eY2sCrHr6ab8CANQAaO/TwPkIIOBlAQIAXh59+o4AAgh0okD+pkJZNH21qfQ/dsYwieofJmV5FfLJ3E1y/JUDTdG8pg735HVsnzC5b3WOrN1XZlK2deu07w6JkauO73PYlnU2Jf234/uZKvCvbsk3BeE0hVvXXn970KGdB5yp3lsOVJgU7cCePSQtMkiuOSHBFLpzvq11Fo+7fFi8/GxUb5n/aa7ZG17P1XXnp6dEya9PSjTtcx66tl+Ly6VGBsnscf1k3uo9phJ8zx495MQ+YbJgcqrcvizrsBoAzmus318mD6/JFX/aag3cvs76AmYiVlJlCuZp+/IrDqXRa5Z8fEignJ0WLT8b2btBX6xBZnGVSWVflFkk72UUmjHpE9pLrjw+Xp5Yv1cqauqbrJKv6ffTF+6SPaXV8sCkFFNsj+OQwOe5K+T5lXNkevo9MjDueJn/wdUyPOEUuXzszHYTudfyOwMAje0CMPzCCxusv9cie3oMmjZNqkpKfAUDnen8eo49bF2BlPHjGwQDbLE/W4DQWd3f3yUANnBgdwEYfemlsnv5cnYBaPdTwgUQQMALAgQAvDDK9BEBBBA4CgKaAbDznT1SsKlIcj7JFy16V1tRK2FJIZJwUqwkjouTlNMTpN+kPtIzsGFitDMAcOGgGPkwq9jsve4+dLL+yNT+MiAq2PeRnfyOSwz3BQz0Q52g6zZsOuHWCbtWdNfJa2PF3nQSPDU5Uu6bmOqr0u4MAOjWbtsOVJhJrPuICwk0ReL0/vawAYDY4AATZNjtKLQ3LTVKHpicKtd/kNFoAEDb+tCaXHlre0GTbT0vLdpUutdCfXr4EwB4Y1uBCSjo9Zs6kiOC5PHTv/G1Btr+4bEhZtcA66db8v1+an+5a+Ue2ZRfLmf3jzIV9t2HreCv6+1bqqR/FB7bo3pLZwBgVNKEo9qW7nRzXbKwaM4cE7Cw2wR2p/bTVgQQQOBIChAAOJLa3AsBBBDwuEBVcY1UHqiSA1uLZf+GgxLWJ1iG/3hAgxoBSuQMAAT06GEmtr8Y3UcuGxpvBF/bmi/Pbdwn5TV1ckpiuDzx9f7q7snvsNgQeWhKf7P12hcF5XJ8fKgpBPfI15Xe9ftT9a392ETRye7esmpZsCZXFmcWmftcOizebNWm02pnAEDb1KOHyCVDYk22gAYX/pNRZCbU+oZbAxLPnJlm1nzrYQMA2l4NANx4YqJcNizOBAK0PXrvporpPbNhr/xh0z5zHX1brufqNnR6nxc27TeBAX0D72yr23BO+qFdAOyxbl+Z3LRktwmqnJoUIbeN62uyE/TQt/uPrcuTJVlFZnJ/9eg+cvXoBPOZ08C0R7e3Oy3ZfLazqFLG9A6TZzfulWc37pO+4b3kxbMHSuLXBvbev1u1x1Tn/96QWNEsjY44HlpynVTWlEtFTZlkHtwqUSHxMnvaS5IQkSL2s90Ht0hCRKrZIaG0qljmLbpKiiryze2vGjdHpgz6rvm3fl8n4nrYHRXCgw4VrHx17QJ5f+urh32mOzD8e/NLh4wq8qVv1ACJCIqRm6c+aX7nntg77xEcGCrXT1xg2mbbpL/7efpd8vamPzTIAHCepwECe339vd5X/6d9stc8VoMIzqKGWsvAWUdAf+ZAAAEEEGhagAAATwcCCCCAQKcIlGSVydY3MiUkNkjiRkRJ9OAICY4NOuxtf2M3dwYAGtt7Xs95Y2uBmazrZNyZSm4n0s43/s57ZJdUyfRFuyS3tFrO6h9l3tbrNeyh78Mf/DRHXt9aILrl26NT+5usAefkVzMEbjgxUa5wbC2n52v1+NuWZZrAxIyxSfKj4YcCFs4AgH3j7y4G11gAwNlWXbpwR3q/Bm11OkT2CpBnpqXJcV9XmG+uBsCCz3LN0gh3oMIa6HKAn7+/02wJ6Fw24DTQN/7PTxtgghfOY+uBCrn6/7N3HtB1FVfbfq3ee+9y711uci/0QMJHCCV0DMZ0MGBIAAMBbMB0DI4pCfwBEkoCITTbso1t3DsusmWr99679K89Yq7nHt1yJN1rtT1rZSHrzpnyzNH9vv3OLklpqGpoaRcGYC/3f2kYS0NeGsRk7L+z4zFklJ00CALa2HrVOC+pycOGU/8UIgEZ/TROuE+8cMEnI/+LI2uMhAXaNxnhsgSjnF/bl4SDEwV7xbj7spLazSHHsRQCoI4hBYypMeeLtdE6TxUdFEICGf3q/qV4YZc/8m4clMIFTIURdOOSeGomwASYQK8gwAJArzgmXiQTYAJMoHcRqC9vxA8r+cqlAAAgAElEQVTX7hTu/u5Brsjb3RYCUJNXhyFXRmPR+1Pg7GkcJ6/uUDVetSXcZD/VGKUwgRXT2m6ipSEta7v7ujoawfv6TJlw//d2ccTa+XEY6u/WDq5qeMsbcHU+uoE35b5O4gGVniMhYGKIB9bMjxM3/KoAQLftVw4JaDenKQGAbsqf25MDXxcnI+NefVhdl1rvvitJANUxzQkA5Dnw1vzYdlntG1paDeX3tGEA0v0/1scFaxfEibwMtmhag1c1pH9I/n9iCvU2/qN9z+PBOWuEhwA1aehH+Q7CB3ueMfIIkOtTxQD6Hc0hxzlRsMdIHCioyhK3+f83ZqnwLKBnE6IXGrwM5JhSjPB1CxTrMycAXDZqcbt8AKogQCKHukf1s74qANjiveExmAATYAL9kQALAP3x1HnPTIAJMAE7EyBj/8CrJzH75fFGhn5zQwuaaprh6uvczu3fnACgGrXaZT+yLRPrMyqMjG1rdenl7TcZ/uaMUDJilyalYX9BjXC7f21OjJEHgCo4aNckXeApP8G7i+JFQj0pAFBfSvhHRrW2mVr3yr25wtNhdKA73lkQBw+ns9UU1OclB7lW+qwjAgAZ/IU1TThSXINDhTXYm1+NvJpGEQJgTgCgRIjLJoWZfJP+caJYhFmQ+78aBrBiZzZIgLH0bGdeTTKwVQOYDPDVW5biukmPQisAyNt67TzSpV77Od3qT4qaLwxwCi9Qm3S1J88B1TuA+pARnluRKtbw5vZlv7r5Rwkjn/5NIQv0PP0vxm+YRQFg4ZCrjAQFOb70KmABoDNvDT/DBJgAE+ifBFgA6J/nzrtmAkyACdiVQF1JA/a9cAKTl4+Aq19bHHxHml7j1ZQxb00AuHdLBugmWpsR35pBrq0CYM74/ffpUjyzK0cY/h+cF48oL5dOCwDmkvmZY6l6HVhjWFrfhJf354sqBlQlwVzrjABAoQMUQlBW32wIA5BhBQW1TWZFkI68I2rfrnoAmJuXjPhdGT8It3+67ZfhANr+Wpd/+lx6CEyPvQini48YxevT52r8vvw3ewB09g3g55gAE2ACTEAvARYA9JLifkyACTABJqCbQFNts/AASP8uF8Ovj0PQaN9O5wDQJrBTF8ECgPGRqF4NlgSAlLJ63L05XZRJpEY5DSjfAeUEoESJ08O88NrBPFC/zggAFArx8NZMUSZQektsyqwQpQ6H+Lvhnflx7co36n65THS0FAOvvR3X5gCQ7voUT09N3qqT6zwZ9jInAMXuq7f8qjigDQGgceQ8BVWZhth8+r0qVqSWHBPeAEOCxlv0AKA4f2s5AFRRobtDAKRYNjnE06yXSFfOm54loW3NoQKDyNbV8fh5JsAEmEB/IcACQH85ad4nE2ACTOAcEji8JgWnPs9E5KxgNFQ0Im93icgBQBUArtg8H5Fzgi2uRjVezcXM0wDS9V2NR7fmAWCLEIArhwZg+eRwk3uQIQBqDoLOhgBIl3lz8faWIJoTAFTjnEoWPjAxDOfH+hglF9STA8CaG/83qWV4amcOorycRSjEGwfzhfv/LaOCcee4tqoCtmraLPjaKgCqcUw/S6NfVgHQZtSXVQC02fTVKgDqZ6Y8AGgeU4a4GgJAVQZi/YcjvfSESBBITYYakNG/NfVr3VUAzrUAQH9n1N6aF9vuGPUKAPS3uLegulP5IFgAsNVfD4/DBJhAfyPAAkB/O3HeLxNgAkzgHBDY9dRRDLw0AsETjEtyNdc1Y4CTg9VKAKrxai5rvswoT+XnVGPUmgAgkwC6OzngjbmxIsO/tkkXdnJbN5UEcBTF5Ju4xVYT4CVGeOH1uW1J8jorAHx4vAivHsiHuYz7nREA1Az/5oxxNQliZzwAaF3kXXDz+lQU1zbh4cnh+Oh4EYrqmswy78prqc0B0JWx+Fl9BCwJAPpGAFgA0EuK+zEBJsAEbEeABQDbseSRmAATYAJM4FcCh99OgXeMB+Iv7lydd1UAUEvxqYCpjN0r+/Ph5jTAyKi0JgCoxu2cKG+sSoyGi6PpMoBqKUH1VtzJYYCoOnBRXFt9eNm25VQJr4SG5lY8OS0Cl8T7iY86KwCcKqvDko3pKG9owlXDAvHgxLB2WfdJCFmSlI6UsjpcPtgff57SxtycB4A0zHOrG03expOHwOr9efg0ubjTSQAlD+nBQCJLcmkdBvq62tz9n+ZiAUD/Vw/9fVCZSjqPaO+2agzHimuxbGtb+UoSxtRElWoeChlisu5IoSgjSY0Eoj8OD8Tze3Lh4ewAKgNJ+TFIaFNDANRx6BkqwUm5MqipoSvafqqHgfYzmkvm2dBPgHsyASbABPo3ARYA+vf58+6ZABNgAjYn0FjVhM1370fKF5kYfl0cYhaGwm+oNzzD3UVCwAEUcG6lqcYrdVVd1Slh3UfHi/HRiSJhaJ8X64vnE6MMhrE1AYDGe+dwAd49WihWMSfKBw9MCBX17AtqGvHS/jwkZVYI4/eyQf54YmqEGFsVAOg5MpRuGxOMq4cGinHIJfntwwWoaGjG2CAP4RpNAgK1zgoA9Cxl06es+mKtkd64Y2wIBvm5obG5FQcKa7Bqby7SKupFxn3yaKDQA2oqw98PCcBDk8JQ19wCF0cHQ5k+EldIVLgo3hcOAwYguaQOL+zLxeGiGrF/asP93fDXhXHwcnY0YmAtBICelXH/5BlBTXpTaI9fnpk234PcQ01Ti8XEgSwAWPuLOvs5sVYNZ8l46bgQ/G6Qv1Fs/Z78avzzZInBRZ+epRKYZOCrHgDy/abn6TNtCIB60y/eg41pQhygpoYAmOtHY6ou/1TCk8Yg7xIWAPSfPfdkAkyACRABFgD4PWACTIAJMAGbEmhtaUV1Ti1KTlSi6HAZig6VofBAqfj3mCWDMPvlCR0KAUgI9RSGbpO0SJXVTgrxxKqZUUIgkE2PAEDCwdO7svF9ernB0FUhkEYxO9Ibz0yPMhjxqgAwJsgdZ8rrTWbPp/J/r8yJEQn1ZOuKAGBtrTQHGfIkgqjlBclovmtTOg4W1hjWIXMJ/JxTheXbM02un/Y+McRTVDH4Ib0cajlDvZUQ5IRqmAYZbW/MjRHiiCkBIKOyATHeLkYx5bKigvZW2qYvbD8bTOu6T4xVI1+e8R+GBggydEtvKhGnVgB4fEc2npkeKd5BVQBYPCbYYPBrK2eYMvhpXhISqKlre2x7lvid9AjgHAD97MXl7TIBJmAzAiwA2AwlD8QEmAAT6L8EmutbkL2lQMT8i7J/Awa0N/Jbgeb6Zji6OVoFpXVfj/R0ETfd6ZX14tlYb1dcPyIQlwz0M0peR5/pEQCoH91Jb8+pwrpfCoQ7NBnaFAowzN8Ni0eHgGL4VV8FrfH720F+eHZ3Lo6W1KKltRXB7s4g44Vu2+XNvy0EAO1aT5fVg4x7MtT9XZ2EUHHX+BDxs7aRZ8Dy7VkiPID0k3FBHnhjXoy4zT9RWofV+/JwpLhG7J3CGsjYXzw6GAtifEAiwcPb2oyuF2ZGYVakd4c9AOhZGQYwmvImLIiDh1ObV4TapFt6UW0T1syPFaUTqZGBeKykFiQOSOPS6svDHSwS0AoAMimm9iHp4SFFGPm5FAP0CgBXDQvATT+mQnoYqPOoAkBlQ7PoRzkq1EZC1OtzY/DUrhyjkAIS1SjsQH1f+OiZABNgAkzAOgEWAKwz4h5MgAkwASZghUBDZRP2rTqO+N9EoDKzBt/+/mf4xHsiYIQPQhMCEDzOT4QB+A3xhqNLewNQO7y1GvbdcSAdvf3ujjX2tDllUsS9+dW4f0IYrh3eFi6hbWRMBrs7CVFC3gAT7/u3ZGBKqCc+Tyk1CADSm4Li1anJJIXyfEhgIEGHPifjkVzEta7s9H4tTUrHownhRl4TPY2fPdZjzQPA0pxksJNXCDEl45sa3cjTmdjDA0Bdi6l1cxlAe7whPCYTYAJ9nQALAH39hHl/TIAJMIFuIECCQG1BHUpOVIgQgIJ9pajJr8P8tZMROMo4cZ6p5bEA0A2HZocpKfzg7s3pIPf/dQviRJ4FcwIAxZZTo6oO0qhc90shrh4WKLw/yANgZKC7cCeXIoFqeMrPZFy4jBMnEYAMfdXg17q922HrPXZIrSGtzQEgBRZy1ydvEzVG35xLviUBgMbRZvuXa6AzN5cDwNfFUXjzkEcAJSqkvBw0jkxQqM1l0GOB88KYABNgAj2MAAsAPexAeDlMgAkwgV5PoBVorGmCs4cT2qWs17k5FgB0guqB3aoam+Hp7AiqMvD4jiwcKKgxqk5gSQCgsAsy+imHAmWaJzGAMsyrt8vq82SQSqNQCgDazPPUnwQFbQI7mcyuByK065JMle/TelWYKqtJi1JzMcjQAMrgT2Ej5BFgKgeAjPs3VU1AVh8grw2ZzE/tJz041JAQWX2AKktoQ0bsCo4HZwJMgAn0EQIsAPSRg+RtMAEmwAR6AoGWplbsfuYoylKqsOCvk5HyRRY23r4XA38TgblvToRHiJuuZbIAoAtTj+ykjSkP83TGmnmxRkkRtQuXxjnFi9NN/d3jQ/He0UJx0x/m4WwkAKgGokz+qHoHmBMA5O013SA/sSNbGK1q0sQeCZMXxQSYABNgAkzAxgRYALAxUB6OCTABJtCfCVDW/0NvnMLsVyYIl/8fb9iFmS+MQ9aWQrj6OmPs0sG68LAAoAtTj+z0bVoZVuzMEYkRB/u54S/TI8V/LTXt7TzF78vb3czKBoMAQGOo3gCmQgDMCQAy7v+iOF/szq8WXgbkZs6NCTABJsAEmEB/IsACQH86bd4rE2ACTMDOBLK3FKL0ZCVG3zoQu587hvqSBiSuGofc7UVI+y4XiSvH2nkFPLw9CKiZ4O1Rkk8VAORcMrmfauTT3pZtzRS15qlUHD1HeQboVt9aCAA9q7dChD0Y8phMgAkwASbABHoCARYAesIp8BqYABNgAn2EQN6uYvzy19MYcUM8tj10EAvWJSBorB+Ovp8qdjjq5vg+stP+tY1zKQCYSkqn3vqrIQC3jQ7GFymlosTc/GifdvXmTWWON1fXvn+dKO+WCTABJsAE+isBFgD668nzvpkAE2ACdiBAOQAOvXlK/C/hsZEYfHkU9q46jvTvc3Hx54nwHeRlh1l5SHsTsLcAYO/1y/G5dvy5Is3zMAEmwASYQE8lwAJATz0ZXhcTYAJMoA8QoHKAeTuKEDzRH+5BbWXeuPU+An1FAKAEhbLMYO87BV4xE2ACTIAJMIGuE2ABoOsMeQQmwASYABNgAn2aQG8XAMobmkV4QHFtk6HcnL0OjMJdNtyyGwvfm2IU8tJU04wNi/cg+eN0XLF5PiLnBNtrCRbHpTwd2x45hEu/mcWiXLecAE/KBJgAE+heAiwAdC9/np0JMAEmwASYQI8n0NsFgHMJmASAX9amIGRSAGa9NB5OHm2VBkqOV+A/F/6EyvTqLgsANEfmxnwsXJdgGF/vHvUKALTe9TfuwqK/TUXACB+9w3M/JsAEmAAT6OEEWADo4QfEy2MCTIAJMAEm0N0EWADQfwLSOK8vaxACgDSeyfA+8tfTKD9dhZmrxnXJA4AFAP3nwT2ZABNgAkzAmAALAPxGMAEmwASYgFkC0nX6ZGmd6PP41AhcHOeHdb8U4rNTJahoaIaTwwCEejjjNwP9cOPIILg4DDAarxXAztwq0f9QYS3KG5rQ0grxXICbE6aFeeLW0cGI8nLRdRI0JxmkP6SVI6OyATVNLeI5OV5CqCeuHRaI4QGWa8+rk9l6jTR2c2srduRW479nynC4qAal9U1oaKaZAELk5eyIwX6uuDjeTzB1cTTmJtdnizOgtWzNrsLnp0pwvKTOcAY0Z6SnCy4d5CfK6vm4tN1Wa5s5AYAy9r/7SyG251SJ/dG5ejg5IN7XFdcND8SCGB84DjC9L+0ctjoDWUWguK4JsmThqEB3UPz/hswK1DW1CNa07z+OCBT7ls0W7xYZ52UnK8WQfkO9DWEA25cfRsgkf+xfnWwkANDvKVEmtcmPjDAqlal+5h3rid9+Nxu1BfX4fG6S6D/smljhBUBNhhfQz2FTA41c/LVzZG0uMHxuag73YFd8fclWUFUPOS8JGab6sneArq8t7sQEmAAT6DEEWADoMUfBC2ECTIAJ9DwCWuNz+eRw7MirwpasNgNHbQuiffDCrGio5l5KWR2Wb8/CmfJ6i5sjg/iCWF88mhABT2cHk33JQPwkuRhvHy5AdWOb0W+u0XhjgzzwzPRIRFoRFmy5RrmeDRkVeHFfLgprm3QdarC7Ex6aFI6FMe1drbt6BoeKavDUzhykVVg+AzL+H0sIx3mxvu3WrBUAXpgZjf0F1fhHcrFB1DC10eH+bnhxVvQ5PQOtAECi1YfHinDiVxFLXecto4Jx57gQ2PLdkgJA3IXh4safDPTGmiZsufcApj4+Ej/euNsgAKg3+bQuMuKjF4QK0UB6DEg3fzK+qSWuHCvKaqohAHJO+kzmGlDHkTH/zh5OYg7yQqAcACVHKwxrpFAFdQ5tCICl9eh5yeV7PDnEE8smhZl9hN61NYcK7J6rQc+auQ8TYAJMoC8SYAGgL54q74kJMAEmYCMCWuNzqL8byGCmm1610S3v09MjcWHcWeORSq49uj1LeAnobXRT+9qcGOEZoG3/OlmCl/bnoUk7uYXByQB9c16syfHoMVuvkcbszDrpORI+Vs+KwZQwT6MddeUMvjpdihf25aH2Vy8Ja+dAXhTLJobhyqEBRl1VAcDNyQHElbwa9BzFiAB3rJkfC18z3gW2PgNVAKC1hrg7CU8RbfN2ccQbc2OEUNSZMzP3bkljfOKyYcLon/PaBIOhnfj8WHx75c9CAAhNCBDG+JjbBhnCAbRGtlyzNOq9oz1MCgDq3mqL6sXt/ejbBgkhQTXqqZ+5HADaOSzlAND2tfZe0ecsAOihxH2YABNgAvYnwAKA/RnzDEyACTCBXktAa3zKjYwL8sBjU8IxxM9NlFX7z+lS4XYf4uEsuqSU1ePuzenIr2kU/6Yb+alhXrhpZJAwuMgFm1z3KTTgvaNFSC6tNRiTc6K8sSox2sglnua4IykdBb+OR8byDSOCcFG8H8I9nYXXgRzvtYP5yFQMvssH++PPUyLanYGt10gTnCipw9JNaSirbxM9aJ/k3n/FEH8M8nUT/ybtJLe6Ed+mluHvx4uMvBlMeVF09gy0a6EzGBPoIW685RlkVzWAeCVlVhj4+7k6Ys28OKMQClUAUEGS58Ito4NxSbyfcP0vqWsS5/lFSolRuMP9E8Jw7fDAc3IGqgAgJ6S9z4nywSOTwhDs4SzEi81ZlVg8Oli8o7Z8t6QAMPWJUQYDP+27XBEOMPDSCGGckwAQMMrH4GavgpHu+7WF9YakgeSG7xnqiqh5oSYFADLqZViA7Dv69sEYdlWMkVcBzUOG/dZlB3He36fC0hxaAUBNYqhdT6/9guOFMwEmwAT6IQEWAPrhofOWmQATYAJ6CZgyPsl4fGterFlX/YaWVjy0NRNbs9vCBMhYfywhwsg7QJ2f4tNfOZCPT5OLhRFK3gQPTQ7DlUPO3kJ/eLwIrx7IF4+5Ojrg2RmRmB9tOjM5GaFLktKFpwK1WG8XvLsoHoGKV4E91khz/WV3Dr5MKRXzmrtNV/euFSFMrdUWZ0BrIcFk6bgQoxANuRbtDbhWNDElAEwL88LKmVEm8wZ8nFyMV/bnizwI1BIjvPD63Fijue11BqYEAApreD4xyuTebf1uqe742oSAMrbenAeA+m5ob+7NhQDQM2rogDYEwJIHwP6XktvOZ+VY8V9LIQCW1qOumzw6lm3NFF4nMq/H7EhvLB4TLEoxUgjAID9XIzd/1TtA/ez5PbmgXA5UvlHN6TA93EtMqb6X5J1E/egdV/M66P2u435MgAkwgf5CgAWA/nLSvE8mwASYQCcIaI1PMs6fnBYhbnzNtYOFNeL2n+L0qf/9E0NxzbD2t7/q81pjkEIB3pkfZxAZKIEbGZXUyJD/4Lx4i0kDVaOOBIiXZ8eAkgPKZo81koFy6/pUpP/qfUCu/GT0apMiarlZ21tnzoBuuO/enIHKX8MvZkV6i1h8c2uh5IR3bU7H3vxqsTzyqnh/UbxI7qg1tOjf5Onx9vxYxPu4mnwNTIUtrF0QZxQGYI8zoMVoBQA6/zfmxmJ8sIfJtVrjr33I2rulCgDy1jwiMciQC0B6AETOCW4Xy09GdmVmjei76+mjhp8r0quFNwDd6GtzAND6SACQ4QHSG2Dhe1MMuQR+uGGXSCAoE/nJJIAkAMj5tHNoPQDUtWn7SkZaN39poNPfvyoAXDUsADf9mGow1kk0eHxHtsjZkVfTaBAHSACg9+SlWdEgo//OTelCCKB3id5tdQx5jpTzgQWATnzZ8yNMgAn0GwIsAPSbo+aNMgEmwAQ6TkBryPm7OuG9RXGIM2P40QyqQUUG4rqFcWZj8NUVbcqsEDkDSAxQ47O1Y+q5Wbe2U3us0dqc5j5XbzFNiRudOYO1Rwqw9kihmFJmwpe3pubWQZ4Lz+3JEV4YJBTQjfm8X70stB4Alw70w4ppkRa3/Mi2TKzPqBB9TO3LXmegFQCo0sK6BfHwdTVd4UBdhy3eLUsJ+WR8vloGUM2sr2bvV13uKdt/2NQA5O0qEeKANMA9w9wMyfxkCABVEpBN3uzTmjbcslv8euwdg8Xz2hAA7RxSWEj+OB1XbJ4P9xBXQ0iCti8lEKSmGvL0vqmCgCoAUBJAMuapkTcRvV+UOFP+LJMAkgAg+8jvgb0F1UIAoLAVNVmgPHf2AOjsNxE/xwSYQH8hwAJAfzlp3icTYAJMoBME9NzkqsNSHP6SjWn4pbhW/Jpunimpn56mNdzUm7zv0srxxI5sg0u5zCnwh6EBmBzqKeLP9TZ7rVHv/Np+HRUAyNVZe5uuHfPeLRmGEAxrBrCedWsFgOUJ4UYhGqbGsHSzbs8z0L5HZIiSYWmu2fLd0sOyL/fRZvC3JACQWEAGPiWIpP9SBQy6uVfHsCQArDtSCCkGUIJJFgD68pvFe2MCTMCWBFgAsCVNHosJMAEm0McIaAWAiSEeWDM/zqwrOSVUu3l9qkhy19VGbsOyXBitY2lSOo6XtAkLaiMxIMzDWYgNVIWAwgcs1Z631xr17pf2klpeL9ztd+ZVCbGEXPCp6fEAsHYG2jOzZgDrWbe2CgC5ZM/4NQ7b3POWBAB7noFWALDmrWDLd0sPy77cpyMeAPI9nRvpjc3ZlcLNn3IG6BUA2AOgL79JvDcmwATsSYAFAHvS5bGZABNgAr2cQEeNSVMJ2DqLQBUAaAxKmHfflnTkWBEXKNM+xfv/YWggpod7thMD7LlGda90y70lqxLbc6qEcFFa3yRKIloqnadHALBm0GtzESyK8cGqmdGdPQbxnCoA6A0psCQA2PMMtGNr3yNTIGz1bnUJch94WG8OACnsyXdEPSO9AgDnAOgDLwxvgQkwgW4hwAJAt2DnSZkAE2ACvYNATxIAiBglFvzgWCH+nVImDGprbaCvK1YmRmGwn5uhqz2NT7nGt48U4PNTZ0vhWVun/NwWAkBnDGBr6+vrAoCt3i1rHPvD52oVAEq8SEIYZf7X5gAgFlqPASk26ckBQG7/6ntJIQQHCmq4CkB/eMl4j0yACXSJAAsAXcLHDzMBJsAE+jaBrgoAem5fO0OQHOZPl9XhP2fKsDmzQmQON3ezTpnsKQs8xcJTs4eBLPdAJQjv2pSOE6VtJQhNNfJQCHF3xuhAdxG2UFbfhBf35YmuthAAeqMHgC3fk66eb1ferc68y335Gfn9Qbk67J2Zn86dwoQeTQgXFQO4MQEmwASYgGkCLADwm8EEmAATYAJmCXRUAMiuahA5AApr227nbeF+rud46JaRbv++Ty/HzzlV7bwDFkT74IVZ0aIOvL3WSNULHt2WiU1ZlYYlUwm6GeHeSIzwwtggd1E+T5uwsKNJAK2FAHT0zPTwtbUHgL3OwB4CT0feLT0s+3IfrRFO7w25+csyfrbcu5pEkHIH0Dw/pJdbLRFqyzXwWEyACTCB3kiABYDeeGq8ZibABJjAOSLQUWOyqrEZt21IM9yA68lYb+ut0A3ut6llWLk3V4QMUIv1dsG7i+LFDbu91qjWtac5KQ/Bi7Oi4eNiuvyc3Ldass8WHgC0/zuT0kWCQWp6qwCU1zdj8cZUkWuBmio02FoAsNcZ2EMAUN9Pa+8W9ZUl9xa+NwWjbo43PN5U04wNi/dAltWLnBOs+9WnkoDrb9yFRX+bioARPrqf646Oau4Hml+t5mHr9VApQRICqOnNTWHrNfB4TIAJMIHeRoAFgN52YrxeJsAEmMA5JNBRAYCWtmJnNr4+UyZW6erogBdmRglX9862zrq0q+vQGta2XiPt7V+nSrDy17rleo0R8hq4Z3M6dudVCzzeLo54Y24MxgZ5GHB15gxUUYG8ECgEguKxLbWTpXW4PSkNJARQu31MMG4fEyJ+trUAYI/3RO6tIyEA9ni3SAD4ZW0KQiYFYNZL4+Hk0SYAkRH/nwt/QmV6Na7YPB/WBAAaJ3NjPhauS0BFenWXBYDeJCJ09ruCn2MCTIAJMAHrBFgAsM6IezABJsAE+i2BzhifW7Mr8fC2LNQ3t92+jwhwF7W+KWmXpfZtWrkQD5paWkXm/ienReCSeD/QrSsZyZRNn1qYpzPWLYhDpJeLxfFUIz/c0xnvL4oH5QOgZus10pivHsjHh8eLxPi+ro5YOz8O5AFhqf2YXo4nd+YYWJkSDjpzBlpvhPNiffF8YpQIgTDX1JtbrWhgDwHAHmdAe+uIAGCPd0sa7vVlDUIAkDf22VsKceSvp1F+ugozV43rkAAgRYSufBGxANAVevwsE2ACTKDvEGABoO+cJe+ECTABJmBzAp0xPsntnlxzDxfVGNZDHgDPzYgCGZamGvV9aGumIXdAvI8r1i2MQ4Cbk+j+TWoZntqZg/+ibcsAACAASURBVOZWMtmAOVHeWJUYDUqoZ6pR2b37tmQYxqMY/NfnxhoMYHuskbwent6VLZIROgwArhoWiAcnhpk0umkX/04pxer9eahtahNKqNlKACDPAuJJRjY1J4cBWDImBDeNCjK5np+yK/Gnn7MMIRNTwjwFLxfaiJ08AOxxBrTWjggA9ni3SAAoO9nG3W+otyEMYPvywwiZ5I/9q5ONBAD6/d5Vx0X/yY+MQOLKsSCx4PO5SeJ3w66JxaRlw5G0ZI8IATj+9zTxe+pHTWvYq+N5x3rit9/NhnuwK76+ZCvydhVD/o6ECVNz2/xLhAdkAkyACTCBHkWABYAedRy8GCbABJhAzyLQGQGAdkAu7Q9uzTAYlPS7YHcn3DI6GOfH+gpvADLmT5XV47OTJfhfWhkamtuMezJWV0yLxEVxvgYYpozFOB9X3DUuBJNCPcV49HRudaOI///78SLD3Obc8W29xlNldViyMd2QgJBs5zmR3rhjbAgG+bkJw5t4klH+SXIJkktr21UucHNyEAnTZihZzDt7BilldUKIkQkZaT1jAj1w9/hQjAt2F14WlIzvb8eK8N/Us/wpZ8Grc2KMQgbs4QFgj/ekMwKArd8tKQDEXRgubvzJhb+xpglb7j2AqY+PxI837jYIAKqbP/UhI330bYOEaGAuBKC2oB7bHjmES7+ZBfcgV6N++XtKDHOS1wAZ+FIs0AoF6vjUh/ITRC8INcpbQL+vrWvBIy9kYvpEL1x9SaBdvqB2HKjCi+/mYd2zcQj0axP9uDEBJsAEmIB9CLAAYB+uPCoTYAJMoE8Q6KzxSZv/Lq0cz+3JMRIBrEEh4/+GEUGilrf2bp+S0929OR35NY3WhjF8TkbvtcMDcd8E0zfxtl7jKwfy8I8TxWZLEmoXTuLEFUP88dXpMlQ0tMXeL08Ix5VDAgxdu3IG2pt9a+DIo+KBiWFG89Mz9hIA7PGedNQDgNZgy3dLCgATlw0TRv+c1yag5GiFMMwTnx+Lb6/8WQgAoQkB7Yxu1ShP/jTDZA4AeZsvwwjIyCexQZtTQCYd9I72EN4CqgDgE+sp5h5z2yDDczJEgQQLNeSABQBrfzX8ORNgAkygdxFgAaB3nRevlgkwASZwTgl0xfikhR4trsXjO7KRVtGWWd5S83d1woOTwnBhnK/ZWPWOjEfhBuSCf9kgf4ux7x0Z09oayYuB3Pq/SCmxKAKQMEGJ/p6YGiES/926PhXplQ0Cz6UD/YQHhGzn6gzIQ+OhSeFYGNM+y7w9BQBbvyedEQA6ugZL75YUAKY+McpgZKd9lyvCAQZeGiFu+cl4DxjlY/hZGu96BABy3TclMpA3gJpokFz9PUNdETUvtJ0AoIYEqH+TYVMDDZ4F8vcsAFj75uLPmQATYAK9iwALAL3rvHi1TIAJMIFzSqCrxictllz9d+RW48uUEhwpqhUu8hQnT83L2RFD/V1xcbwfLo7zMxvTr26axtuaXYXPT5EbfV278WJ9XHD5YH/d49ljjb8U1+L9o4U4VFiL8oa2/ZLRT9UIxgd74prhAUIAkF4OasJCtWQhrc1WZ0DMPkkuFsyoDB+tiW78Iz1d8NtB/oKZuRwN9hYAbHkGnRUA5Bq6+m5J45xu3bUJAdXb+856AJAAQIb+1mUHMfLGeBTsKzXkA1Bd/mk/5kIATHkAmPtiMSUAPPd2Lj7/vkQ8csUFAXjsjnDD49rP9v5SbXDtVz/z83HEO0/HYWi8GzgE4Jx+rfNkTIAJ9HMCLAD08xeAt88EmAATYAJMgAnYjoAqAMgb+YjEIEMuAOkBQLf+nckBQAKAdO/P2V4kkvzJSgNk8Fdm1hhKB1LZwWFXxbTzAJBeBLLMoMwXIJ+1FALwyTfF2LG/CqsejhbQ1PwAqiHv4eYgPsvKbxQCwMnUOnzy32LxnLubA0gMoEbiAQsAtnv/eCQmwASYgDUCLABYI8SfMwEmwASYABNgAkxAJwFVAJCGukyuV1tU387t31wmfikeeIa5YfbL4/HT/QdEFQBp7KvigTTY1RAAqh4QNjUAebtKhCBAjeL+kz9OxxWb54vYf3VuU+7/9IzqAfDbhf7CqL/6N4GYPsFLjEnGuzTsX/kg32DUy89MJfeTY4YFu7AAoPO94m5MgAkwAVsRYAHAViR5HCbABJgAE2ACTIAJ9DECqgBw3kxfLP5TGtKyjHN6xEW54o0nYrBqba5RtQD1Zr+4tAlLnkhDWUUzyP3fz9sJk8d4sgDQx94X3g4TYAI9nwALAD3/jHiFTIAJMAEmwASYABPoFgLWPADURalu/fR7VQBY+0mh6CrzBXAIQLccJ0/KBJgAEwALAPwSMAEmwASYABOwEwFKWPhJcgkoKeDKxCg7zWKbYbuSPM82K4CoFkFVFK4bHoQpYZ62GpbH6QIBbRJANQeAjOXPK2wQsf0Hj9dAuvxrcwCQACD7ZeY2CG+AhTN82QOgC2fDjzIBJsAEOkOABYDOUONnmAATYAJMgAlYIXCoqAZP7cwRRu30cC+8NS+2RzPrTgGgurEFbx8pEJUdHAcMwEuzogUzbt1PwFoVAHL/pyR/gX5OYrEy0z+5+V97aSD+t7lcfK6GAMyc5IVxIzxw6HhNO+FAjtP9O+cVMAEmwAT6JgEWAPrmufKumAATYAJMoBsJ2KJ037lefncKAJ0pM3iu+fB8HSegJggkbwFuTIAJMAEm0P0EWADo/jPgFTABJsAEmEAfI8ACQMcOlAWAjvHqqb0pPCA1s0G49Wsz/ffUNfO6mAATYAL9jQALAP3txHm/TIAJMAEmYHcCLAB0DHF3CwDa8zK1eieHAQhwc0JiuBduHxOMEA/njm3Sjr3v3JSOHblVRqEm6p6uGRaIZZPC7LiCtqGLy5qMqgSQqz/lBuDbf7uj5wmYABNgAroJsACgGxV3ZAJMgAkwASagjwALAPo4yV69QQBQd+TiOABLxoTghpFBGNCxrdqld08RAOyyOR6UCTABJsAEbEqABQCb4uTBmAATYAJMgAkALAB07C3oSQKAudvy4romHCqswZuHCkRiR/IIWDYxDFcODejYZu3Q25QAYIdpeEgmwASYABPoAwRYAOgDh8hbYAJMgAn0VgIv7cvDx8nFYvkyU34rgP0F1fjrkUIcLa5FTVMLHAYA/q5OmB3pjbvGh4if1UZl9tYeKcCBghpDf18XJ0wL98QdY0MQ5eWiCxHNvTO3Cp+dKsGhwlqUNzShpRXC2CP372lhnrh1dLDZ8VRD1tyE7k4OZrPcNzS3YkNmOb5NLcfJsjqU1TejiRYAGBgM83fDFUMCMCvSS2TM19MKahrx4YlirE8vBxmyNCTdYtNY94wPxcQQT2RXNeCmH1PF59SsuY1TicMdudX475kyHC6qQWl9E2j9cq1ezo4Y7OeKi+P9cHGcn5hPbXrc7tX3wtQ+Uyvq8Z/TpdiWXYXC2iZUNTYbunk4OSDUwxlzorxx1dAAiy77HXGXp4oFj/2cha3ZlfBzdcSaeXEYHuCm5xjs1ocFALuh5YGZABNgAn2OAAsAfe5IeUNMgAkwga4TyN5SiM/nJhkGGnZNLBauS4CThyNKjldg/Y27sOhvUxEwwqdLk2kFgBdmRuPZ3Tn4MaNcGKmmmo+LI55PjBKCARmcz+zOwXdpZWb7ezo74LGECFwY52txrSlldVi+PQtnyust9iMx4oJYXzyaEAEaW22dFQBoq58kF+PtwwUgA1NPi/NxxTPTIzEq0N1sdzLS1xwqwD+Siw3GubYz7efCOD/cMCIIdySl6RIANmRU4MV9ucLo1tOC3Z3w0KRwLIw5+750RQAgseLxHdlCeDD3nqjrIvHh90MCcPe40HZCBPXriABA/XOqG3HbhlTx38sH++PPUyL0YLBbHxYA7IaWB2YCTIAJ9DkCLAD0uSPlDTEBJsAEukaAjP8fbtiF334322DgH30/FZkb84UIUJFebRcBICHUEx7ODtiSVWl1A2Geznh1doyoHa+nv7WbWkqg9uj2LFQ0nL1BtrYIMrxfmxMjPANk64wAQMb/6v15+DS5WJcxq66LOKyZFwsSA7SNxJEX9uWKG3I9RvLoQHdkVjWgvL6NgTkPgH+dLMFL+/MMngnWOMnPSSxZPSsGU8I8xa86KwCklNXj7s3pyK9p1Du16EdCx7XDA3H/hPbJ8DoqANB4bx0qwHtHCxHr7YJ3F8UjUHkP6HMScj44VoivTpcJ7wg6A18XR8yM9MYDE0PbebHIzdBzX6aUinPLrm4wCDfkUTEu2B23jwkBnZXaOpIDgN71ZVszQR4StO7DhTX427EipFfWizWSd83vBvvhppHB7QQumpPe16TMCiEs0TPUgt2dcf2IQCHKLd7QJiI9PjUCvxvk36Ez4s5MgAkwASZgfwIsANifMc/ABJgAE+hVBFRjn278qdUW1ePHG3Zh1kvju3zrr8JQPQAchDt727X/mEAP3D0+VBg81PYX1OAvu3OQWdlgeJyysBfVthmBcyK9hav/ID83tLS2ClGAjNS86rNGormbWq1BSYbi1DAv3DQyCGODPMSNMYUhUGjAe0eLkFxaazCoyb18VWK0Vfd2Gd5g6kUgY+pPP2ejvrnt5p8M5auGBuLieF9Ee7sIN3+6yae9/+NEMf6bWmZ0m3/LqGDcOS6k3dBaQ5328Zt4P9w4MgiRXi5ijO25VXjjYL6Iadc2UwLAiZI6LN2UJkITqNGY5N5/xRB/DPJ1E/+mE8ytbsS3qWX4+/EiI4+GBdE+eGFWdLvEeXpzANCa79qcjr351WJ+Oit6V24aFYRxwR7CwKZGBv2+/GpDvL7cGwkm6xbEif2rrTMCwJ78ajzwU4YY5uXZMSABSzbyTCBvEvX9U+cj0Yi8WNRn6HN6F+/bki48C8w1YvzI5HAj47ozAoCzwwAM9XcT4TamBCJT77YlsYrOIjHcG4eKaoSQxgKA2SPkD5gAE2AC3UqABYBuxc+TMwEmwAR6HgFTHgDqKtUQgNwdxdhwy26jTajhAiQmyM/V38sHVAFAGnRXDgnAg5PC2sW3a41P6k/GMZVku2V0cDujklz6yTCSburD/d3w14VxoJtU2RpaWvHQ1kwRz03NWrgAGeKvHMg33NbT/A9NDgOt2ZxBSb83JwDQ/PdsTsfuvDaDluZfmRiNxAgvsy/G9pwqLN+eaTCsJ4Z4YM38OLiQBfZrU13U5bjPzogSORS0jYzqp3dl4/t047ALUwIAiTB0O01NTxI8rbhi7rZcrwBA5/TwtiyDWGJOgDGcb3MrHtmeafASIUZkeM+LNg5d6YwAkKXkTFCNXZU9GfpLxgTj0oH+cHRoE7Ke35MrBBfKT/DG3FiRJ4Ea3fzT+0riAYVMPDktEpNDPIWoQuv7d0op1v1SiNqmFuEB8M6COHGLT60zAgCNQ68MiRAPTw5HvI+ryAPx7O5c7MyrEn9bT0+PNAqdobNfuTdXiGxzonzwyKQwBHs4CxGBnlOFJBYAet53O6+ICTABJkAEWADg94AJMAEmwATaEdi+/DD2rjoufh82NRCXfjML7kFthoq5HADkJfD1JVsxc9U4RM4JBgkJ2x45ZHiWxqSWuHKsYT6tAEA3kmsXxBluctWF0e3jnUnpwjiRbXKoJ96cG2syrpv63Lslw2Dck4v2B+fFGyXwO1hYI9zJyfgig+f+iaHC9d1S04oGFArwzvw4I3dpvVUATpbW4fakNIPbvZ54cuJAogEJAdRMMSNPgVcO5ImbXTLyyJuCYvzNNVrv0qR0HC+pNXTRCgDk1n3r+lSk/+qFQa78rxN7RXgwNb56xqbOgJ7RKwCs2JmNr8+UiWnIVf2dBbEY4mc5AZ90eSeDl5opw7QzAgCFSizemNp2az8hFNf/yleGBlDYyWtzYjEmyNhdv6SuCXdtSseJ0jqj/AFynXRmz86IxHyNSEFrl/vXcuysAGDq74dEgMUb04T3gvoO0N/IkqQ0kZjTlPBCiSaXJKUbRAAWAPj/sDABJsAEeiYBFgB65rnwqpgAE2ACPYKANOrzdhVD3uCbygHQVNOMDYv3IHpBKEbdHC/WTga/31Bvw79JONi67CDO+/tUg5igFQDMubNLGNr+quHVGeNTHY9uQNctjDOK6Td3CJsyK0TOABIDvF0c8cbcGBEuIJteAaCzh6yuWysAaAUCc7fu2rm/SS3DUztzRLgBNWtVAPSuXTXuuyoA6J1T7afe1NtUAGhoxu0b00AijmSlnrslMYdu0p/bk4NoL9P5A8ztU567LQQACjmh5Ji0TrXRO700KU14K6ieK1KgoL4vzYoWn2mbKjxZEwBaW1oxgMJ+9BWy6MzR8zNMgAkwASZgggALAPxaMAEmwASYgFUCUggYfdsghE8PbJcEUHu7LwWB5I/Tjcb2jvU0Si6oGrKmXI61C1P7WyqnJ5+zdPtMcf1LNqaBSghSmxXpLZL66WnWjMruFAC0N/WLYnywama01W3RzT7d8OstA2h1wF879FUBQOW8PCFchIGQC/wt69NEDLzWfV7lRW7+d2/OEK702vwBsh+FZhTWNuJYSR1OldVhW3YlzlTUi9wNthAALBnypjwK/nWqBCv35JpNekjjybwI5C1gTQCQlUYc3RxFXhHPcDfEXRSOoX+IMQiEet8x7scEmAATYAL6CbAAoJ8V92QCTIAJ9HkC0nAfc9sg4cYvm3rDrxUATCUNpOe0HgCm4HXFoPd1dcTa+XHCBd5csyQAUBb5m9enioR1XW3a23JbCwBkbFIOBEqwRnHwp8vrDVn4tR4A2rACypFAmeOttarGZty2IU24plPrrAcA7T21vF4k6qNwDRJYyGildi48AGguqmZAcel782vEOigLv2y2CgGQIhCN/cTUSFw60A/acANrzLU5Ccj7gpI3fni8WBj/5qo3dIcAIP+WLIXpmMuLYIoDVRX5Zd0ZzHppHFpbgPLTVcjYkI+UL7Pwm38nwn9410qMWmPPnzMBJsAE+isBFgD668nzvpkAE2ACZgiQQb/r6aNGN/VqYkB6bP2Nu7Dob1NRW1BvFOevDqnNAUDj/vLX00b5BFQDnWK631sUZ7KknRxXTzy5ugZL/bW3+F15IWwlAFB8+JbsShHfT4Y83SSTYW6pjJ/WINMT825ur/LmV48AQB4UVG2B1kq5A8gQpvVaWqstBQAylike/ceMChwrrkVGZYNgJcUGc3u0lQDw86/l9BwHnK0C0FEBgNYo10PrVhMW0meUsJISAo4IcBeJIfcVVIskjH1BAKDvg8KDpZj98gQ4OLXFATTXt2DT0r0ITww2hA515e+Snm1pakVDeSNcfJ0N83R1TH6eCTABJtCbCbAA0JtPj9fOBJgAE7ATAemeK4dXEwHKJIDz3pmM/S8lQ+vmr/ZVqwBo3f9pbFsa9KZQ9BYBgIxnyg5PJQEtGdCm9niuBQBy7377SAE+P1Vi1djWrtcWAgD5EqxPL8fq/XmGCg8d+TOwlQAg3y01d4T0vqhvbhVx8jNMxMmbW6vMwUBh8VcM9seSsSHw+bWsoVYA6w4B4MPjRXj1QD7CPZ3x/qJ4UcVA22RoQ6WOMoB7njuGhoomo6Sg0tMo7oIwkU+EqowEjvJBTX49Qib7w9nTqSNHLfrWlTQIwTJx1bh2JUwbKptw4v+lYdBlkXAPcWOhoMN0+QEmwAR6IwEWAHrjqfGamQATYAJ9hEBPEgA66/Ju6ig6EgKgLZVnajwq90YG1/hgDyyM8cHmrEp8dqpEdD2XAoCawd7cK0hl60LcnUWpOsqrUFbfhBf35YnuXRUALNWhl+uhogTkTULVAaaGe2JkgDse255lyG1gCwFALfWnJq5U8wJYS2ip5Scz/JuqKkF9ae8Pb83ExsyKbvEA0JMEUCY3JBHLWg4AChEqOVaOmPPD4D+szd2/YF8JTn6agYs/T0RDRSN+uG4XvKI94OzpiKlPjkZrcyv2rjyOitQqBI33x5THRoCExbriBpSfqULwBP8O3fJXZddiyz37Me/tSXBwcjArFPSRr1veBhNgAkxAEGABgF8EJsAEmAAT6DYC3SkAULkzygFQWNsWH643WZ4eWHoFAFPl98hIJnfvxAhvjAxwQ7C7c7syh5aqAGhzAFB5OqqWYK2p2d+pr1YQoc8f3ZaJTVmVhqE8nR0wI9xbrHdskDtCPJwNtellJ1smAZR16Jt+dZMgY5+qL5DQMDXMU4gkxE9t1hI2Ut+OlAEkD4jHfs4SuRjCPJ2xZl6sUdjKX3bnCDd9Wssbc2Mx2K+tfKbaPk4uxiv788UNvyxl+Mi2TKzPqIA5AYBCLZZvzxQlK7vDA0BlZKoMIIlDVAYwpawth4QlAUDe9Lv5u8At0AW1hfXC+CfX/9G3DkTASB9RRpRCkS76bAbcAlxQeqICG5fsxYy/jEXolACk/jcHB15JxgWfTMcAhwHYeNsezHtzEnziPYVacmjNKaAFiL0wHEfeSRECgouXEyozqpG+Ph9BY3zh7OWEbQ8fMqpMYu3vhD9nAkyACfR2AiwA9PYT5PUzASbABHoxge4UALRJ7ywlN+soYr0CgLb03mWD/PHo5PB2Br92fmks0u+169ZWASDj/PW5sVarrWmf0woABwspc326MECpJYR64sVZ0e3c1LVrXXukAGuPFIpfd8UDQK1DL8ei+ckrwlJT3dLNGaZ6BADiQ54X5AqfWdkAJ4cBWDYxDFcODTCanioBLN2UjrzqRhG/f8voYFwS7yeEEUo8SQn+vkgpEUkcrxoWiAcnhomzkSX0aLDfDvLHPeNDBVsyrN87WiSekfkNSHhRqweYytpvbk96bvJNjUfrkgIMVS+YE+WDRyaFIdjDGckldVi1N1ckqaRmraIHud7/cN1OTLx/mFGyURXkiY/SUHS4HDNfGCdKBVLIAFWonPLYSPFviu3/6YEDCEsIwJA/xIib/GFXx4rxKjNrkLRkL+a+PhFUweTQm6cw/53JyEwqwI4/H8GE+4ai5EQFspIK4D/MGwv+moCqnFqDUFB0qAyObg5w8XFGZUYN/Id4wTvGk0sWdvSLkPszASbQIwmwANAjj4UXxQSYABPoHwS6UwAgwtLtmn52dXTACzOjxG1yV5teAWDl3lyR9V0atO8uihdl1iw1MggXb0hDakW96GYqJlsVCOiWet2COER6WR6XbrQf3pYFqg9PTSsAyDJw9JmeEozUj7wG7tmcjt151WJMbxdHvDE3Rtzaq031EjA3tiyxJzP66w3ZUGvT05ymqiJoz8va+ZMB/tCkcJH531SjcniPbs8SxrupRp4LcyK98XxitEHssRZeQWICCQmfnCxBS0srnk+MwrzoNtf5cyUAWArBoD3Nj/bBvvwa1DW3iBwI083kQCCj/Ic/7sSs1eMROMrXJCOqENBU04Tx9w5Fc0MLNt+1DzHnhWHIFWdLWqqVRg6+dlKMQ/0Pr0lBXWmDEAuyfyrE0ffPCCFhwy17kPDYCITPCBJeArufO4bK9GrMfXMSCg+UGoSCo++ewd4XTmDgpRFCBDj9ZRYSV47D4P+LEnOUHKtA8ifpQoQY8vtouAe6wCPcHY4uDtZeHf6cCTABJtDtBFgA6PYj4AUwASbABPovge4WALRGL2VbXzM/Fr6a5GvaE/o2rVyIB3SLS7edT06LEMaZbHoFgHu3ZAhXcmpk+JMAoHVhV+cmA+yDo0VYczjfkCzQ1K261rPgqqEBeGhyuFkvALpZfnBrhsjoL5vWwKYEcHT7TU1PCUbq92N6OZ7cmWMQFcwZ93oEALXGPI1NYQ0U3mCpUYnHpUlpSK9sMLsv+kCPACDzMFwY54v/G+Iv8gxYaiRU0M09JSwk7wGKWqD8CJSb4MaRQcJYbst9f7ZRFYU1hwrwQ3q5WJPMZ/CbgX7iGXrfpPhz+WB//HlKhHj4XAkANBe9g5Ss8p3DBYIreQNQmMpNI4OEsHPHpjThqWBJACg9WSni7Re+N6VdYj5Jw6iMaCuEq37QWF8Mvy5OdNGKAnm7inHkndPCwP/p/oOY89oE+A7yAnkSFB+twIgb4rB12UEjd39KUlp2slIkIqSQAxIKFqydjJ0rjsLZ28ngbUBiRP6eYiEUFP9Sjg237Ma0p8fAK9Jd5CQgQeD8j6aKHATcmAATYAI9nQALAD39hHh9TIAJMIE+TKC7BQByKyfjidzEZSMPgOdmRIFueU016vvQ1kxD7gA1C7zsrw0vmBjigTXz40B139WmGtXmXMplfyp799ahAvy/E8XCEJTNlACg3ReNTQbz1cMC2xmdNO7qfXmgG361AoFWAPj6TBme3pUt+tA2VPd1LSda3b9TSkWm/tqmNo8CauYEAHVsYqTebstntTkbhvu74c15sQjQxPzL/hSLTuekGv/0mV7PgT78Z2e3rcnSiK6OA7B2fpwITzHV6Oa8saoJLj5OIn5f26RxP/zaOEOIwKnPMpHyZZYw0OlWPn9PCX66/4Aw6MnQpzwCm+/eD88Id5FXQIYKSE8C8h4wJQBQYsHRiwcahIJpK0Zh4+17MeL6OFGJgJoUCqb/ZQy2P3IIoQkBGHpVjPiMPAd+vHE3Lvx0ulkxw27AeWAmwASYQCcIsADQCWj8CBNgAkygvxCobijHqk23Y3jIZFwzYZnNt93dAgBtiNzT6fZbxrbT72Ts9vmxvsIbgIzkU2X1+OxkCf6XVmaIxSbDesW0SFwU196NWd7K0ngkJjw9LRJzo31QWtck6rvTbbDWA4F+95v4ttte6bJPceOUeO+T5GIRe65tdBP93qI4o0R01EdNGkf/lm7nd4wNwSA/N3Fze6iwFm8czMeR4pp25Qe1hvKpsjos2ZgO6YKvHY/MOLq1pj19klyC5NLadmO6OTmYLI8n49KlWDArwhvPzIiEm6MDSEwhI18bTkB7ivNxxd3jQ5EY7iV40s3zsZJawWpLdqXJMoUUs798crjN3+W+PqA8o+aWC3KVCwAAIABJREFUVnE2i2KM33kSfZ7elYOvTpe2y0vRGTaUJ8DR1cHgVk+iAcXy0/9IAGiuaxax+xEz27xAZE6AjB/ycNm3s4UoIP4Olh+G31BvUGnBjbftNXgGNNe3YNPSvYiaGyK8CqRQMOrWgSJ/wLi7hoBKmlKjz2oL6zDu7qH48fqdmPjgcMO8FM6w5d4DYlz3oPYJHzuzd36GCTABJmBPAiwA2JMuj80EmAAT6OUEbCEA/JK3A+t2PY7FU5/B6LDpRkR6ggBAC/ourRzP7ckxEgGsHR0Z/zeMCMLScSEmXevVvaljqTfcpjLrW5uXjGFyQycxgp43Z1TTOJRf4KX9eUYeA+bGJ2OaPAsoaz41UzflrxzIE8nqVE8BS+ulG/8rhvjjq9NlIPd2assTwnHlEOPEeXRLf+v6VEOpPnVM1XvClFhjaX4Zl06hAEeLa0XXaWFeeGu+9aSI1s6hv31OHhiLN6aJ5IaUV+KBCWGYHekthBf67INjRSBPDhKWbh0VjCVjQ+yCiAx9yg3g4u3cLilfwf5SVKRWY/DlUW2JAhtbhHE+9A8xiJwdjGN/SxX/G7t0sMgNQOEBl/53tvAykEIBxf3/eMMuzHppvOFGX3429A/R7cSB4qPl2PnkL1j47hS4+jnbZc88KBNgAkzAlgRYALAlTR6LCTABJsAE2hHoDQIALZoMxMd3ZIOSzVlrdOv+4KQwYYi3d2BuezqlrF5kzacbfG1TjWAyjP/0cxbohtWSYS2N2UcTwlFY04Tbk9JQXt9mVFuKh9+QUYEX9+UaQhZM7W1kgDuemh4p1kFlBKmZEgDohp3c+ikjvbW1Ujz4E1MjROI/Mu6lKz4lziOvCbVZSi5HZfTWLYgXeQeoUV6B5/bkGgQFc2dFXhyUYX9RrC+e2pktjFNqenItWDv//vo5hYm8vD/PpGcFMaF39IJYXzwxNdJqJYtuYdgKlJ6qRN7OYgSN9UPR4TJEzgqGV5S7QSjwjvHAlnv3Y8G7CfAIcTPkGhh4WSTiL4rA3lXH0VTbjCmPjxJbOPByMgoPlWHhugQ4ebS9o9yYABNgAj2ZAAsAPfl0eG1MgAkwgU4SWL3lTtQ31aKuqQaZZSfh4xaIPy34ACFeUfjpzL/xv+MfiJHL64pxV+JLCPGKxrMbb0JFXbH4/U0Jj2P2wN/BlAcAjU1GPTW60X9wzluGVWo/u27So4ZxXZ3cxVyqF0BP8QCQGyBX/x251fgypQRHimqFu7s0dMltf6i/Ky6O98PFcX66DBy6GX1xXx725lej5tdYeEom98fhgUY3pGQAk8v+R8eLcLykTri9UyMvA6onPyXUE38cEQjKN0CNbv4pud3+grbcBeZyDMh9UXgDlXD7z+lSZFc3CAOOxiZjmNZyyUA/VDW24PaNaRYFADneL8W1eP9ooQghKG9oY0TGH+UjGB/siWuGB4iEcFIcUastmDPAiQF5NVCiwbyaRsOYsd6ueGNeLCI8z96u0rn87VgRkjIrhcAicyKYO6NNmRUiKz9xM5djQO+fGoV2UKhCcmkdor1dsHZBnEiK98yuHMMQUjwhUYdEpRhvF1AZRWqUGf+tebFtf38NzQbm5C0xzN9NvCc0JoWeqGEk6nN612qPfhQKQmUd9+VXi/VTo3d6kJ8rFo8OAZWdNCeK2WM9th5Tm5+A8hEkf5yO8OlBomRgTUEdNt+1H0VHyuHo3LbT2PPDDeUKbb0eHo8JMAEmYGsCLADYmiiPxwSYABPoAQSkIS4Nefo3GfuPzFuLfVlJ+GDPM2aNfBIIPj7wkjDW4wNGGuUAoN+fKNgrxqGm5gcw99nY8ESzIQA9ABUvgQl0iAAZ5eQl8cF58YjychEhE0uT0kGeGWSkU0UDyuRPn1POhmVbMzE+2EMY/TKOftmkMPxukD9IANtbUC0M/sqGZtz0YyoC3Z3Ev9cdKTR8RgskcWZyiCfoWW7dQ6A6p1YY/pQ3gIQBylFw5O0UNFY3IeGxkd2zKJ6VCTABJtBBAiwAdBAYd2cCTIAJ9AYCqsHv6eIrbuxlHH5JTR6+OLLG4BGgddFXb/0vG7XYYOTLnxcO+YPwDqBGYsGGU//E3Ykv4Y3ty0wmC7QUAtAbWNpzjabKz1HmdHkDbM+5uzI2eRSQt4SPlXKJXZmjpz5LAgA1eYuvXScZ9VTGTwoA5AHwzPRIIQ6QWEBGPuWNoDKAWqNeCgJUQo+Egz8MDRBCATUSFv55sqTHvxs99dxssa66kgasv3k3hv8xFnEXhKMivRqb7tyHmSvHIWxaW8JAbkyACTCBnk6ABYCefkK8PibABJhAJwiQAEBNuucXVGVh9ZalIJd8rQBARrwqCJgTABYOucooTEAui8ILlkx/Hu/seBT/N2apQRyQn7MAYP4Ae5sAQEY/ZfgnN/2nprUZtf2taQUA7RlS9Ya6pharAkBCqKdBDJBGvhQAnpwaiXs2p7dLimiq5GN/49/d+61Mr8aB104hd3sh3IJcMfGBYYieH9ouIWF3r5PnZwJMgAmYI8ACAL8bTIAJMIE+SOBceQBIdJaqBbAA0DcEgENFNXhqZ45Ikkjx6nRLzQJA2828dPmnkABtCICtPAD64NcUb4kJMAEmwAS6gQALAN0AnadkAkyACdibAAkAp4oOGpLuaXMAmLvxv2bCMuHWrycHAIUWqON+dXSdIT+A/Iz2ef6wP9o1BwAZpJSZ/rrhQZgS5mlvtDYdv7d4ALx3tBBvHy4wJETsaQJAbV0LHnkhE9v2VWFRoi9OpdVh5UNR4qyWv5glfh4a72aTs9N6AJDBTzf3JIiMDHQXbv3FtU1WPQA6kgNAJgQsrmvq9hAA1btI62mkAtZ6FtkEvg0HOfbll8javRvzV6yAk5tt3g0bLo+HYgJMgAnYjQALAHZDywMzASbABGxLoBWtwsDOKT9jNHBTSyPGhs9EuE+c4ffSMKfEf5TZX1sFQBUA6CEKEehMFQB1XBpHrQIQ7TfUKFkgVSOQSQltQYbi0N8+UoDPT5XAccCAXnkj3VsEALVaA51dTxMAdhyowovv5mHds3EoLm0yGP3nQgDQZvK/bnggPk8pFXH/1Mx5AJAAoD5L7v0TQjyQUdlgsgpAT3H/ZwHAFt9ePAYTYAJMoPsIsADQfex5ZibABJhAhwj8mPwPfHb4dbg5eaC+uRauju6obqxEsGck7p65GlG+g40EAPqHWqKvQ5P92tmSa39nxrPlM3TzKkuv9TSDVO8+WQDQS8pyPxIAPvlvMVY9HA13NwdD55OpdTb3ALDNik2PQkJLakW92QSD9py7M2OzB0BnqPEzTIAJMIHuJcACQPfy59mZABNgAroI0O3/qz/dgykx52NESALe3rEct037C3Ir0vB98oe4c8YLILd72Sz9P+a6JtQIAGrm/448b8++LADYk67x2D3ZA4CM/ztXtGXm9/NxxKO3R+DtjwtMhgCQILDkiTSUVTSLvu88HWcIDXju7Vx8/n2JGGfmJK92YoI9aFM4QbyPqyjtJysEnB/r26FSf1KkC/WOwcnCA8LjR3rfyO8ECulZf/JjsQX1M/kseedQGx023SAakgs/lQul5urkbhRORL8jcZG+Z+qbalHXVAMaw5Knkbk1mOL68yuv4MTXX4uPhl96KXIPHsRFr74Kd39/lJw+je8ffBB15eVw8/XFBatXI2DQING3trQU3953H8ozMsS/z3/hBUQmJIifm+rqkLRiBbJ27RLPRUyejIaqKg4BsMeLzWMyASbQowmwANCjj4cXxwSYABNoI1DfVIPXtz2IC4dfj/iAkXht6/24dNRijAqbhjXbH8b8IVcKYUA2WwgAlLzvze3L4OrkYSgZ2JPOgwWAc3caPVkAIAp6QgAC/Z2w+E9peOjWMEyf4GX0DAkDqgcBiQHx0S64+hL7lnbbkVslyv3VNrWIw6SkiubKC5o7bWnEF1RlCiOdvh9Wbbodvm6BwkhXY/E9XbyNPiOjPLciVfST45DYNzwkwVA1hEQBWe7zkXlr8c6Ox8RSpABA3xMytMdcrpETBXuMKo1Y+n7K3rMHO998Uxj8zu7uwmivzM0V/6ZGBv60u+4Shj3F8R//6iujvlFTpmDk5ZeDxtny7LMGgUCN+W+srRXjeIeHswBw7r5GeCYmwAR6CAEWAHrIQfAymAATYALWCNCtf6hXDH435g68tvU+JEQvwpTo8/DG9gdw3tBrxe1df2osAJy70+4LAkBxWZORkS8TB179mzYjn7wI3loRK8SB3tSk4S4Nflq7avR/tO95g8Gu/WzDqU9FXxIO1O8PmRMkxm9ouzAibQ4AyjNCwgB5G6gVP9Ryo7SGcJ94UJJRatSPfvfgnDUI8WpL1igb3f5Tm3H//eK/qiBQkpJiEAfIG0De+JMg4B4QgE1PPYV5Tz4pPALkjT8JAkMvukgICVIcoHE5CWBvest5rUyACdiSAAsAtqTJYzEBJsAE7EgguXA/1vz8MP5vzJ2gkIBPD7wCRwdHeLh44+G5axHkGWHH2Xve0D1VAKAY7r8fK8LOvGqU1DWhqaUVDgMAXxcnjAt2x82jgjE60F0AtVUOgOyqBnyXVo6fc6uQXtGAysZmMa9sTg4D4OfqiMG+bpgd5Y2L4nzh4+Ko+1BtKQDYY616PAD2Ha3Gi+vy2u35ocVh4qZfDSWgTr1FDDCVp0Ma2HfMWIX3dz+F4SGTDca3Nju/6pqvuvprE4PK8ABLSQDpmdVbluK6SY9CCgD3z35drEGGGcgDUOeSv1ONdrrF1woAqZs2GWXuVwUA6is9B0gcUMeKnzfPyHNAjnv0iy/YA0D3twB3ZAJMoK8QYAGgr5wk74MJMIF+QaC5pUns08HBUVQEyKtMx6jQae1u0WwBg8zHw0U1+PhECQ4WVoNKkEmb0svZEbE+Lrgk3k/8z9P5bOI1a3NTrPOnJ0uwJasS+TWNBgOZxhzm74brRgQhMcILA0wMZMpgNjWfKVfq5tZWbM2uElUDjpfUobyhbT9knMu5fzvIH+fF+oiqAh1tVI7w6V05gplie7cbhuabGOKJZ2dEwcVxgCgbd7K0ztBvqL+brlJvdD5JmRV461ABMirrLc6pXQQJAvOivLE8IRz+rk7t1qiXs/qgpXXbc620Bj0CgNYDwNL5fvJNMT77rlRUFQj0a8+no++GPft3xQNAe/uuuvCrOUVkOBDd4O/J3CC2I0MA5M/0X70eAJZ4sAeAPd8WHpsJMAEmALAAwG8BE2ACTKCXEFi363FMjlqACZFzDSuubawC/f78YddhWPBEm+2EbmmpfJk1Y5YmJOP/jrEhuHpYoEmjXS6KyvY9vycH36eXWzVWB/q6YmViFAb7Gdfn1muYagWAo8W1Yj9kpFtrwe5OeGhSOBbG+FjrKj4n4/bfKaVYvT/PEMut58EIT2f8ZUYUVu7N7bAAUNHQjD/9nAWKIbckNlhbB+31xVnRGBvkYdRVL2c9AoC916pXANDmAJAJAZ99IApp2fXYsb/KkPjPXFUBud+mmmZsWLwHyR+nY+F7UzDq5nhrqHV93tLUioL9pQgY4QMX77PCw/blh7F31XFMfmQEEleONRpLCgDkiv+nBR9AG+dvKQeANhZf5gQ4f9gfxffK4qnPiNAA9Wb/h+T/J+aXAsCpooNGCQJlSMC+rCRD3L82BwDNsyvjB5O5ReyZA0CbL4D2MX/FCji5GX/P6Dos7sQEmAAT6KUEWADopQfHy2YCTKB/EGhorsc7Ox7F6eLDqGushrOjKzxdfEQ8rcMAB9Q0VCKnIhX3zHoFgwONDYPOEiK39bs2peOEcittbSy6UV42MQxXDg0w2ZXGvHdLBsgQ19vIRf35xCiRGE02vYapKgCklNXj7s3pwttAbyNRY2VitPBEsNb+dbIEL+3PM3K5t/aM/DzG20U8l1N9dm3WPACIwd2b0vFLB1haWs+IAHesmR8LXyUkQC9ndVxT6z4Xa6U16PEAGBrvBrUKAD0n3f/pZ7UKgLZCgJafPQSAspQqbLh5N5obWnDpN7PgHuRqmFaPAEDlQTPKkkVW/s5WAdBm8ZdVAGghi4ZeI8IItCEAnakCYMr9X2UsqwBQtv5RV1yBlPXru1wFgMbXVheoys9nAUDvlxX3YwJMoM8QYAGgzxwlb4QJMIG+SiC7PAUnCvZhe9o3GBw0DqFe0UZbjfAdKGJ8B1i8f9dPR433Jnf1MYEeWDouBKMC3eHh5CBuvDMrG/Dh8SJ8fabMYPiSK/k7C2IxRHNr39Dcike2ZwqXf9mivV1w/YggcctOhie5558qq8eHx4qQlFUBeoZaqIcz3pgbi8F+Z40hOYaeHAANLa14aGsmtma3zU37mRPpjVtHB2OQr5twwZdzrz1SIPrJG3Uqz7ZuYRwC3My7gO/Oq8aDWzNA3g1qo3EvjvPD74cGYIifqwgpoBCKzVmVghvxM9esCQCvHMjDP04Ut7v5p9v8ywf7Y2GML6K9XMTeqNU0tQjPh/+eKcM3qWXt1kpM7p8QhmuHn814bysB4FysVf+bbbue9hAAsrcU4vO5SQibGthOALC0clM5AGy30+4fiTwCOFa/+8+BV8AEmEDfIcACQN85S94JE2ACfZxARV0J3J294OzoYredkpF66/pUpP9qoE4O9cSbc2MNxqR24o+Ti/HK/nxhRFO7b0KoMOzV9q9TJXhxb57oQ8Ymxdk/PCnc7JhkhJO7PrmOU5sV6S3c1F3oYaXpEQAotv72pDSU17eNddkgfzwxNcKkVEI7eHFvrshPQI3mIw+EedGmQwFIpLhrczr25lcbrSvW20WsVxu+IDvRcxQu8EVKiUn3fUsCACUYvCMpHQUabwZi9NyMKKu5GErrm/Cn7dnYmVdltGbydHh9bqxZCakzSQC7a612++NQBmYBwH6UKTt/WXq6qAIgE/l5hYYaqgLYb2YemQkwASbQPwiwANA/zpl3yQSYQB8g0NjcgK+PrcOW019iwAAH3JzwhPAK+P3YexDsFWmTHVKCvpt+TBW31dSuGRaIZZPCzI6tFQzIEH1tToyhP92ML0lKM7j+k6G5elaMWeNfPqiKBuSOT14A44ON49T1CADaOuuPT43A7wb5m92PVjAgMYNEDVONhIqHt2Whvvns7b8ljwV1DBIbSAT4NLn9Tb4lAYC8B149kG+0HBIa3pkfa9FTQX3gVFkdlmxMB4kBslnzOuiMANBda7XJH4KVQVgAsB9lmdm/PCNDTBI1dSq76dsPN4/MBJhAPyTAAkA/PHTeMhNgAr2TwD8PvoIjeT9jweArsSdrA66Z8BA+OfASGprq8ODct+Dm5NnljWkFgOH+bnhznn7jUrsA1QB3dXTACzOjxI2+taYVFm4fE4zbx4QYPdYZAWBOlDdWJUZbFSCsrY8M+Ie3ZmJjZoWhK+VBWDEtUpTY09NIHLlzU7pItKg2c8Y4zXlnUrrR7T2FFjw5LUJUYtDbTI0T6OaED86LR5SXae+SjgoA3bXW5voWnP5PFo6+n4rsnwrRXNcMjzA3RM0Jwdg7ByMiMQgDNJ4kxK2xugmn/pWJX9adRv7eUrQ0tiBorB9G3hiH0bcNgrOncRiIOQGg5HgF/nPhT+IofvvdbJHMT9u08fy1RfX4+pKtyNtV3K7vFZvnI3JOMCzlAKCYnOKj5Tj4ximc+TobNXl1cPV3QcyiUJE0MGSCP7SuHTLcYNg1sZi3ZhJythZi/8vJyNlWJNYQMTMICctHIHphaHterUDBgVIcfusUUr/NFfM5ujkiLCEAI2+Kx5Aro9vx0vtucj8mwASYABOwPwEWAOzPmGdgAkyACXSZQFVDOV7fej9+P+4e+LoF4aN9z2PJ9OdQ01iFt39ejtumPYMw77guz0Px4ks2phklmCPj8Ioh/rgwzg8Uu9+RAnkUV7/2SKFYF8Wov78oHpFmjEzt4sk4JgGBmqmyfnoEAEr8d/P6VOQqSfZoD1SxgMrg0Y19Z5qpcSlHwjvz46y64avzUUz+UztzDCEU9Jml23g6nwMFNdiRV4X9+dWi6gAJNHqZyrlX7MwW+Rtks7UAQOOe67U2VjVhy30HcPS9M2aPdOoTozDl8VFwcDr7FpcmV+LH63cib3db6Ie2BY7yxUX/moGAkWeN+Z4iAFDVgIOvJmP7Y0eEaKFtDs4OmPLnkUh4bKTRnqUAEHNeGDzD3XD872kmn12wdjJG3hh/VkBoBY5/lIaNt+8V4oqpRoLFhZ9Mh2e4e2f+tPgZJsAEmAATsDMBFgDsDJiHZwJMgAnYggCV1npz+zJcP+lRMdynB1/G0hmr0NTShLe2P4SbpzxhEwGAxv4ypVSUpqPs9NpGSQDJ0L0gzlck07OUII+efWRbJtZnnL0l7ywLU0axHgGA5jOXiI4+owSEE0I8sCjGF+QdQPvT037OrcKyrZmoazprdJnyUrA2likhwZo7vrUx9XxO50vVC2SzhwCgZx16+uhd6+l/Z+HbP+yAb7wnFrybgPDpQcLopaz6dDO+8ba9cPFxNrqZrymow/dX70RmUj7CpgRg9qsTEZoQgAEOQP7uEmx7+BCytxaKW3jVqLWlACAZWEoCaM4D4PiHadhw6x4xxNTHR2LsnUPgFuCC+vJGcUO/65ljaG1uhdaQl3PRc3R7n/j8WHF77+rjjMqsGrHvk59mCA+Gy/43Gz7xbd5FFWnV+O9l20CeDrNXjxfPOHs5obWlFaUnKrHxtj3I2V5k09KIet4R7sMEmAATYAL6CbAAoJ8V92QCTIAJdBuBVrSKcoDVDRWYEXsxNp/+ArdPexZfH3sXWWWn8NC8t20SAkAbJLP/VTOZ5lUA5Ekd7O6M3w7yE3H1ISZu09Vb/K7A64oAQEn3HqUqBEqGf1Nrof3EeruKzP3kxk9lCM01bXy7tYSB5sYx5SpvDwGAGJwur8NP2ZWiEsHp8nojgacnCQCdXatFN3kzB0BG7ndX7wDd8l/8ZSL8hxqHp1Tn1OLbK38WRi0ZyeRSTy4wPUEAqCtpwLe//1mIFzOeHYPJy0cYu+u3AkffPyMEAtrfb76aCd9BbWUtVQFg7usTMe6uIUZhAuWnq/DVRT+h9GQlZBiC+lxHKxWo+GWM/7S77kJkQkJXvha6/GzJ6dPY9NRTmPfkkwgYNKjL4/EATIAJMIHeQIAFgN5wSrxGJsAEmADdvtWV4J2dj4qSgK2tbTfPgR5hWDJjJQYHjrU5o0NFNVi9Lw8nSuus1rinknPXDgsU5QIpLl22niAASFEjKbMCaw4VIL2y3mT2fRUgJR58cGKYqBpgKuRBeyvt6+qItfPjhPt+R5s2vr6zAgBVWcivaRIJF9Mr6nG8tA5p5fUorG1CVaNpd2251nMtANhjrTseP4LdfzkmbuvP/2gavKONk0Zqz4Vc2MmVnW7R57w6AePvHWry6KRIELMoTIQCuPo59wgBgOL1v5i/CYGjfHDpN7PhFdne5V4VCS76bAaGXNFWQlQKAN6xniZzFTRUNuGH63bizFfZRrf5ck669SePiNjzwtrlF7D2/ne3AEBVBrJ27xaJBSuys1kAsHZg/DkTYAJ9jgALAH3uSHlDTIAJ9HUCVPe7uqESzg7O8PMIwYAOReV3nA7FcpPxTHXkybikf5tqdIN+1bBAYThLo1kVADpr2Jpbsd4QAO3zJXVN+DGjAv9LLQNlxKcbZ1ONkvotmxiGK4cGtPtYK2xYM6AtUaeKByv35Bq6dIQTldr7+7EibM+pEln9TURt6Dpwa+vvaBJAU5Pae615O4vxn4t+Qn1pAyj2nRLZjbguDrHnU5y7eztDVU2+p95ya9deeKAU/7ngJzh7O+Gyb2cLL4Ge4AFAiQ433LIblMhv4boEOHm091ihHAE/PXAAh944JXIBTH9mjJEAYO4m39z+SFAgj4mMH/PEOMSC5h90eZQIF1BzK5h78XqSAODk1nHBTtcfFHdiAkyACfRgAiwA9ODD4aUxASbABFQClfWlOJC9GVQOUG0+bgGYEDkHTg6mM7jbkiKZypmVDdiUVYH16RU4WWbsHaAt2XfvlgxQuTxq4Z7OIglgZxPvaffRWQFAHYduok+V1WNLVgW+TytHZlWDkREd5umMdQvi2iXZs6UAoO6D1qZHAEirqMfTu3JEBYHOGv0qB3sKAOdsra3AyX9liESAlJlebUFjfDHq1oHCWHUPchUfkXs7ubmTkWwuYz/1M5XZvycIANLjgcISElea9wAyFRphKd8A7dlSmUNKmrhx8R6RG0FtVHlg5A1xGHXLQBFyYE6XVAWA0DFjkLRiBVy8vJCzdy/qysvhGxODi159Fe7+beU6f37lFZz4+mvx8/BLL0XuwYOGz8mF//sHHxTPufn64oLVqw2u/OpzspRg/pEj+OHhh8VY9LsJ11+Pn1auFCEAtSUl2Pnmm/AOD0fWrl2iz7S778bIyy8XP6tzhYwaJX43cP58w+e2/J7lsZgAE2AC9iTAAoA96fLYTIAJMAEbESitLcDzSbcI4z/WfzgKq7JAlQHE/1McPEmEAdjbE8DUVujW+U/bs41K0903IRTXjwgS3almPcXLU3N3csBLs6JFRn9bNFsIANp1kLH68LYspJS1GZDmYvu7UwCgygiPbs9CRYNlt351b+Sd4evihHHB7vjdYH9sy67CZ6fsnwSwO9ZKCfCykvJx9L1UpP+YZ5QdX83ozwJAEjrqASDfKRJNCvaW4OQ/M3Ds72nC60I2SipISQfJ+8KUCGBKAKjMzRVGvbO7uxAEvEJDMeP++5G9Z48wytXPZF+a79v77oPMJaD2LUlJwdEvvhBu/nTLT2KAX2ysMNbNhQCQAEDigDT6abwtzz4rRAWfyEixrqgpU8QY9Jna1xbfZzwGE2ACTOBcEWAB4FyR5nmYABNgAl0g8EveDnx++P+zdx3QUVVdd6f33nsllBA6hN6bgoCIDf1VRJAmgqAgXXpXpEgRFeXgrQ6rAAAgAElEQVTDroCCSofQE2oIPaT33nvyr3PDm7yZvGkhhHbPWt8ymXfrvm/ycfY9Z5/1mNp9PayM7R5gJNVdxeJ2FoZ6WN/TEy3sVedS384qxvtHopFTUu2Qjmxsh+ltndnPR+NymbNaev+aeri/DeZ0cK2X9WtCAIjL3WkagaC45rnBrkzkUGyPigAgrCccjQGlMUgZOfrmBnrwtTKCq5khguxN0MLeBH5WxiCdBsG0XX9dUgAe1VrFuFAFgGpHNQ7hWyNZ6brmY3zRc0NblOaWYe/gECSfy5ATulPEtT5TAMQh+Yo399pWAXgUKQBS7xxVAMiLKUTk7nhc3XQX2Xfza1UPEPeTIgAEx5rakbNORgSA+Gf6TJWTX15czJz0wJdeYv3JQR+wcmUtoUFVBIBANlD0gVggkP0tE4kFCnOJ110vf9T4IBwBjgBHoAEQ4ARAA4DMp+AIcAQ4Ag+KQFpBArafm4/RwZ/BwcztQYdT2p9ubKm8HdWXJxsd6ICJLR1VzqdIAIjL4ZGjOuZQNCj/m4xSBNZ080QH5+qyYsossaAMYw9Fgf5L1sfDEiu7echdKGpCAFBJw6WhiSxMnsQJ53d0xWAfa5VziwkA6rOwkxue87aS66MoAqgpWSI18ZbwVGwJrwmnVpYCQFoFk47FICylQG4Ycvq7ulrgnWb2aGZrIufoK9vowyYAHuVale2ZBO3+GnZSduttaK4vEwHstDgIHWY1k7yxFhzt+hABFIvrPSgBIAjyUdlD0iYQFP7F+y9KK8FfQ0OQdCYDUiKAdY0AUIZxXlwh9g46gfTwHKWkiqYEQIfx4+Vu3WlOMQEQdfQozq5fX2sp4ht8IdyfGglkQF0IACE9QEhN4ATAQ/u/ID4wR4Aj0AAIcAKgAUDmU3AEOAIcgfpA4ODtH3Hk7q9o79FXLgrAwdwNLVy61scUKCirxLgj0Uzsj4wc9uVdPNDFVTpsn3LoV4Yly8LJpcL8N19NxdcRabJcddIA+Ly7J5rYSgtwUWj7zJPxsrQCIz1drOzqjm5u8iXa9t7LxsJzCWxcZaH6CfmlGHM4Gsn3iQSae31PL/hbV+eBKxrtf8bJOJxOymePKDf+634+8LKQ11dQLAOojCjQ5FDEUQrUXhkBoEjOCOczq71rLYJC1bxSpQfrWwOgodcqdqxJnT7gNc9aEAgEgNiRFxT+ScyOygCy3HWRicsAikkCZTny+QlF2Dv4BNIuZ+OF3V3hO1SerIv5Lxn7Xz4FWu+DEgBihf/geYHoMDdQXoRPVAaQ9icmCeqqAXB53W2msRD4rg96bWoHPSNdObwEAiA3ugAvHuzJyBZF05QA0DYCQNU7T07/jT17WCoBEQdSVQAUnXweAaDJXy/ehiPAEXgSEeAEwJN4anzNHAGOwDOHQGJuFFYfnwBTAws4mlc7FSl5sUwHoKljB4zrtFQpJlVVQFR8CfT1dODpql4ocH90DsgpLb8ftk+h4y/4WOONJnbwsDBkN+lUCYBIAiqrF55RI0RHTvqqbh7MIRcsp7QCE47E4EZmNalAJoz5f03t2ZjUOqWwDIdic5lmAJWuE6y/lxWWdXGvlU6s6GR2c7XAos5uMNbTZWXvbI312RCKBASRGm83tcfzPtZMmJDmpjVeSCnAhiupIB0AwcTpDGKApRzcuqQ30LzvH44GRVEIpowAUIwUoPZUpnBesKtWdSAoVWPM4Sjcza7ZZ30TAI9ircJNPZW2676mFVP/p3J1FHZPFQKOjAtDRkQOem1sixYT/BncYlV75w626P5FGzi1t4WOLpByPhMnP7nCxO4cWtvghT1dZaUFlREAFSWVODohDLQWcrr7bu8Al852bA3k/B//8CIKU4qZyJ4yAoDWT+SBXXMroKqKVTSQEvKj9d/5NQ7/vnGW7SV4bjO0mNgIxraGIB2Eqxvv4Nyi6yztoeeXbdByUiNZhENdCQBBEJGIkfafNkXQ+37VFRYA5MUX4syccFZW0X+4O/rvCGb4K5o2BIA2GgCCSF+P2bORExcnc/JJA4DGETQBbu/frzUBwDUAnrn/y+Ub5gg81QhwAuCpPl6+OY4AR+BpQYA0AA7d+QmTuqzSSu2/qLgSq75Oxt7D2Vg/zxOdWqsX4KMb4jUXk/HTrQytFOZdzQzwRQ/p23W6iZ96Ik4mrqfpubR1NMOKru4yZ17cLyavFO8djEKGRD58G0dTbOrtzYgICkefcSoOx+OrqxFoaoF2JljXw1NybpqT5qY1COZjaYRtfb0l2yub83JaIT44FsMiL9QRABSZcDA2V24oKX0CdfuTIi/qmwB4FGstyy9nt9MR2+8phYAU6nt80VrOMSVV+wNvnUXy+RpRRPEAFBUwcFdH2LeoSR1RpZJPzvX+107XqkTAnPR5gez2/9Lnt2oRAHRr/tfQk0i/mi2bfvihnvDo46SUACBi4fIXt3BqVric2KEwAJEHHWY3Q7uZTeVu6+tKAKAKuPFDNEudIGJBysRCi1LPtSEAqL+g5k8q/4EjRuDuwYOSVQCorVi1X1wFQFwhQCAKjKys0HnKFDa+uAqAEOYvjgCw9fOTqwLg26cPSvPzZaKA6r5z/DlHgCPAEXicEOAEwON0GnwtHAGOwFONQGV5OQrT02Hm5AQdnZobck02HZd9B/+7uALvd1oKGxPVOfni8TKyyzFmdjSi40uwcYGXRgQA9Senef2VFBbaTz+rMrrsb+NohiWd3eFgUvvGT+hLof1LzificFyuWmJBX1eHCe9NbuXE0hCkTBVRQSH+2/r4wMqouja6NnPTfgZ6WeHT9q5K56YxF59PBGkMyJwtHeCDVk4sukATo/WTQOKBmOpqDoIpiwBQzNun9toSAHSW00JicSqxOsVBMHUEgGKpQnUVHR7VWukGnpT/6fabHHpSpydVerfuDmjzUWPmTEvVqi8rKMedX+JwbVskUsKqz9SpnQ2aj/FDo1c8YGAm/16rIgCob869fIQtv4E7v8WzNTi2tUHb6U3gP8KD3ZKHrbhRiwCgfpTXf3zKRaReyGLr7v9tB5bOoCwCgC20Ciyy4fL6O7i3N4ERD6bOxvAd4oZWHzSSLMlXZwJAYb7Yg8nIjarWpCCCpNk73mj2ri+MrAw0+Qpo3UZ8k083+4/KxIKDbu3bP6pl8Hk5AhwBjkCdEOAEQJ1g4504AhwBjoD2COQnJ+PgrFkoyc1FwPPPo/HgwTBzcAA0IAOyi9Lw/YVliMu+jWZOwfC0DpAtwMu2KfztpOuA15UAEAZPLSzDT7cz2e05hehT6D8ZOegUYt/R2QxvN7MH3X5raiQI+PvdLJyIz0NqUZmMYKC0ADczQ/Rwt8BrAbZwNFXvRJAT/evtTJY2kFxYxogFcuC9LIywvpcXKCpBbDT3zhsZCE0pqDW3o4kBenlY4I3GdhrNTbf3U47HypXjU6eZIF7LL7czsfpisizVQnimjABQVOKn9oN8rJlIoSZ0Euk1rLmQjF/uZNYiYNSJGCoSAMb3Szp2VlLS8VGuVdP3kLd7/BGg3P3smBhWEUBwuoUSgQ25eopaODx3LlsHRQOISwTS79w4AhwBjsCThAAnAJ6k0+Jr5QhwBJ5cBKqqcGPvXiZA1ei551g46d3//oORhQWrK+3Xrx/7WZnF59zFXxHbUFZZE3JeVlGKxNx76OYzFMOaj5Ps+qAEwJML+MNfOZEPC88lYk9kTRQAzWppqIdZ7V1A2gVSRv12XE/H5vBUyegKZQTAP9E5mHcmAeTIC0ZEzPQ2znglwFblhonI+excIs4l50tGX6i70VckAGiyme1d8Eoj6Xkf5Vof/snzGRoKASFdICc2lk3pHhyM3gsW4FHc/hMZIa46IFVisKFw4fNwBDgCHIEHQYATAA+CHu/LEeAIcAQ0RCA/NRXnN2xA548+grF1dS4x5ZAeX7oUuXFxKM7NRftx4xAwcKDKiICCokr8sj8T+45mIzqhFJWVVbC10kfbIDOMGm6Pxr7GsoCCpV8l4bd/a+c1jxhoi1njXWQrLy2twrHzudi5OwM37xWjvKJ6zAHdrPDOS/ZwsJUPfyZdgRkr43DtThE2zPfC6Yv5+P7PDBQWV6KRlxGWTHOHr0d1RAARELsPZuG/kFyWhkBjkxiht7sRhve3wQt9rGFmUjvEn3zc8FuF2LQrFRevVYsMBngbYexrjmgeYIKxc5SnNdB+9h3Pxv/2ZMgwcnMyxODe1nhzqJ3kfIrHeDuqGOPmRSM7tybP+eMxznh9sLyqOZU5nHQ0BjdFIn40FkUhBDubY1Qze7SwN2WihxQ9cTYpH9sj0nErq0hpGoQyAkCxNKKwZmEuKgNIugWm+tV4kk4BCTX+fDuTRTwIoo5Sr6y6G30ph57SPRZ3dkc7JzNWNjI2rxS+VkZMd+FRrlXDryRvxhHgCHAEOAIcgWcSAU4APJPHzjfNEeAINDQCdON/ZedOdP3kExiYVKtmk1EoKSlWOwUF4eSqVeg1bx4s3d0ll5eSUYaPl1U73lKmS7fBo53x6iBbRgJoQgCkZ5Vj5qo4XIwolBzT3FQPS6a5oVu7mugEgQAIv13ENAUOnMxlRARZEz9jbJzvBRsrfYSE5WH2mgTkF0qLhVH7oMYmWPOpJ+xtakgGcv5/3peJ1duTZePKnF1dHbz8nA1OhOYhKbWslq5BbGIpZq6Ow83IGlV98ca83YywcoYH/L1UpyxoSgDQ2KSmT0J+lCKhrVFZQiqHKBYoVEYA0NjK0ga0nVeqvSo9gavpJFYYi7xS5WdJpRKpZCLpCTzKtdYHFnwMjgBHgCPAEeAIPK0IcALgaT1Zvi+OAEfgsUKgOCcHR+bNY6H+AYMGVYsAVlXhyq5dMDI3Z5+d3bABTV54geWYStmm/6Xi61/SmPO6eKo7/L2N2U1zQWElftqXga92pcHbzRBbFnnD7r5DrSoFgBz52WvjcexcHqwt9TDzfRf0DLaEgb4OKxu4bHMSLlwrYBEA6+Z6oYlvteiWQACcvFAtJEeEw4dvO7GfUzLK4eVqiOiEEkyYH4PktDJ20z/+DUcWVUCWmVOO7/9Mx//2ZjIH/7MP3fBC7xqFdYoomL48DqVlVXhjiC1Gv+wACzM9uTUJ+IiFDem2fvLCGEaQkKM/bbQzgluZgYiRe7ElWLG1ej+NfYzxxVxPONkp1xjQhgCoJgGK8XFInFxVAHUvoKAXQKr8u25lyJqrIgDqWqFBGFzQRxjsa42vr6Wxm3vBhvhaY0FH+br1wrPSyipMPhaD88nVgm9SRoKLW3p7g9ZP9qjWqg53/pwjwBHgCHAEOALPMgKcAHiWT5/vnSPAEWhQBLKionBs8WKU5OTArUMHFGVmojgrC30WL4aegQFOr12LDpMmwdyxtsq/2OmWCkVXthFVBEBoeAE+WBgDXR0drJvjifYtzOSGIWJhxqo4FuLfv6sVFn7oBkNDHTkCQHzjL+78498ZWLUtGW2bm2HNpx6wNK9W4xeMogKmLI5lkQfilAQK35+1Nh5HzuRi5At2mDLKiaUMCJabX4Fpy+KYI08mJgAo1WDhhkS4Oxuy1ARPV8Na+yHCg6IHJr/lxNIblJm2BACNQ6X8vgpPxW8aVE5wNjPA8i7uLD1AUTBPFQEgONY/3srAV1dT5coHqnqZBcd/ahtndHE1B2kCvHswCkkFNVELlD6wube30soH0bklmHo8VinJQaH/y7q4o5eHpWwpRAI8irU26Be7nibLvJGL3c+dYKMN+6c7bJtW46hOsb+eplc5TMQ3UTg0+jwaj/RC323toW8q/31W1lldtYSGWDufgyPAEeAIcATkEeAEAH8jOAIcAY5AAyJApQDTbtxA0uXLsPLwYHWkU65dw6Vvv4Vn165oOXKkpAZAcUklZq6qdl67tbfA4qlu7FZcnakiAFZuS8JPf2dicC9rzP/AFXoiR1sYVyAJbCz1WWQBOdViMoJu92dPcNWkkIHcUsVjiAkAwfGmxpsXeiPAp3apr6Nnc/HxingWPSAQAOLxVDn3RGZMXhSLVk1N8MUcT1CKg5TVhQAQxqGSgySatzcyW65yAuXm+1gZYYS/DegGXu9+9QdtCQBhHirpty86G/uislkaQn5ZhUxXgMQBrY304G9ljO7uFujvacmqNohNsYyhOiFA6kskB5U+3B2ZhYSCUrkKDjZG+pjdwRVdXc1rQfoo1qruu/G4PecEwON2Inw9HAGOAEfg6USAEwBP57nyXXEEOAKPCwL31f/PbdgAA1NT+A8YgMaDBsHK05OlAVRWVCDq2DHoGRrCs1Mn6OrLO2nibew9nM1uuMnxpVvxFk1MMHyALTq1MmM591KmjADQNKKA8uzHzo0G/XfTAi90aGkmRwBoGo1A8+UWVLBQ/Ig7RThxPk8mOCgmAEg34MNFsWgTaKrUQY+MLcG4udFMYFAgAEjLYMysKCSl0zq9WX8pI42A9+dGo7y8CpsXecPPU1oL4EEIgMfl1ePreLIQUEYAPA674BEAj8Mp8DVwBDgCHIH6QYATAPWDIx+FI8AR4AhIIpAbH8+U/jtOngxDU1PcOXAAt/76iwkBNh02jJUAJOdfEyMF/e2/pmP7L2lMTV9s/l7GGDHQBoN6yavqKyMAsnLKmSN8N6aklpCeeFyp/pqSB1SxYOeeDPzxXybSMsuVblFMAAipA13bmmPFJx4wMa5dIUBqTVIOuypMqfLAVwu9WUUBKeMEgCZvJG9TnwhwAqA+0eRjcQQ4AhwBjoAyBDgBwN8NjgBHgCPwEBEglf+YkyfReepU2SxVVVXIuHUL6XfuoNGAARoTAMIAqRllOHImD38cyMLdGHm1++aNTLDqUw+ZwN2jIgCoYsGURbG4FVW9PopYcHYwYA53i8amaNXMFOu/T8GZS/lyGgANRQDQmsT6AYqvACcAHuKXgg8tiQAnAPiLwRHgCHAEOAINgQAnABoCZT4HR4Aj8GwiUFXFcv3vHTmC4IkToW9cO5/9QYEhob6wawX4478snLqYz9IDSNyO8uDJHkUKAJXx+3JHCnb8mc7U+GdPcEHrQDNWsUAwZRoAh07n4pMVcQhsZIINC7xgpSAeSP2FMP6U9JoygEKqQn5BBQvtJ6X/BzFOADwIeo9f39zoAtzYEY17fyUg/WoOKssqYWRjCOcOtmgxsRG8+jtDz6gm2kROeO+vbqD+p+eEI/5oKnT0dOAzyAXtZzWDY2sbQPReK4reBbzqgSvr7+DSutsoTC6GTYAFgsb5oflYPxiYyaft1FUDgNZ2bWskbv0Ui9yoAravRiPc0XpKY9g2qxFkFE6loqQScYdTELH9HhJPp7N1kdk0sYT/i25sbZbe8oKg4hSAXhvaIHJPAsKW3UDW7TyYOhsjcJSPZD91IoBVlVWIO5SCC2tuIeFEGiqKK2DpY4Ymb3qj5UR/mDo92Pf48XsT+Yo4AhwBjsCjR4ATAI/+DPgKOAIcgacUgbLCQoSsWMEiABybNUPQ66/DtW1b6BuprkFfFzjI6d76cxq2/JgKcfi8JiKAvTtZYulH7kzhX9EE0TwqBSglAiilASBW+J83yRXD+tnUGpdSECZ+FoObkcVyEQCaiAAKaxKLAGoypza41gcBQGkad6KLWbRGWHgBktLKQNEbYnO0M4CXmyE6tjJHvy6WcHMy1FpQUXFflVVgGgvf/JrGdBbodyoP+VwPK3YWdtbKdSZoLFp36NUC/HM8B+evFsjWbGyky0pQkmjkwO5WtSo7aIOvVFuq8EClJQ+E5LB1C1hRGUcne3009TNh5SKDW5qB1qKRVQE3fojG4ffDmHOpzJq/54se69rI1O0FAsCpnS38R7jj7IKIWv11DXTRZWkQWk1pDF396u+O2OENnheIpLMZiD2QXGtaIh76f98RNo0tZM+0JgDU7I2IgN6b2iLgVU8ZSVGQVIQD75yXXJOwEHLon/+pM9x6OMjWJhAAnv2dYWihj7u/x9faE8036NfO8OhTTT4q4tF3ewcEvusje1acUYoTH13Cje+jJY/FwssMA34Ihlu3mnVodOa8EUeAI8AR4AioRIATAPwF4QhwBDgC9YhAXmIiYk6dQsBzz8HQvFoNvSQvD7GnT+PaL78gLyEBHp06IXDECDgGBmo8s3DDnZZZhvXzvNA+SP6GTkwAkCO5aKo7DA10lEYA0MTiMoArPnZn1QXEJi4DKCYJ1GkA5ORXYNKCGCb2J0UA0Fp/3peJ1duTWcSCWANAPLZUGUDxmmit4jD+735Px5ffp7Db/y/mesrSIMR7OnYuDzNXx8HF3oBpAFBagpQ9CAEgaB/89HcGcvKUO51S81JZxU/ec0HLpqYqiQAxTjSOtaUeq5pABMKC9Qk4fDpXcl+UijH5bSe8OdSu1nMiCo6dzcWyLUnIyFKu2UAdaZx3R9jj3REOqKiswoyVccx5F0xTcUhqT/oQ239NY1EsitoWUpsg5/+1wbYY/bIDSMtBlSWfzcDu50+gLL8c3de0QpP/84aRtQHo5jk/rhChy28gfHMkc2pfPNgTzsHVuAgEADn5ugY68OjlhO6ft4K1vwVKcstw5cvbOLfoOms7+M8u8Bnkyn4WEwA0po6+LrqtasnK51GEQcr5TBz/8CKSz2fCb5gb+n0XDCOr6ndQWwKA1vjXiyfZ3oLG+qH9rKYwczVBSU4ZQhdfx4XVN1nEwQt7urLbfbr5p7nDt0TCtYs9em9pB5vGloy8oHXHHk7BsQ8uIi+mAM3H+KLnhrbQM6zGVyAA6GfCJHhuM7ScHAAjSwPkROXjzJxw3PoxVm4+RTzEBIB4LeTo09l4P+8CfWM95MUX4sKKmwjfGgkrHzMM+qML7AKtNP5byRtyBDgCHAGOgGoEOAHA3xCOAEeAI1CPCJDoX/z58/Dp1QtXdu6EpZsbfHv3hrG1NZulMD2dqf5be3vDrV07jWeuqKjCmm+SWdk+Cquf+q4TgluaMye/tKwKB0/mYMXWZBQWV2LVDHf06lgd+iuOAJg6yhlvDLFl7cmJKi2twrx1CThwMoc5kDPfd0HPYEsY6OsgKr4EyzYn4cK1AlZucMN8LwQ1rhbMU0cA0FqXfJWE3QezmIP92WQ3tA0yY5HSdAu+aWcK/g3JZc4/Wff2Flj+sbvsVpdu+Kcvj2PrpPWSo0droL6kG/BfSA7rRxELYsV/qgQweVF1VAGJIn7wlqMMIyIl9h3NxuZdaQyj6aOd8eogW6VOdl0JgMvXCzFrbTyS0+Rv+jU+aHKwdHUw6U1HvDnMjjnaUiZFANAZ7T+Wg11/ZaicToqUIWKFykL+dSRbm6WicxtzfPq+C1ZsTdKaACAiiDQg5nwej+xc7YgSWiSd8aKpbsrTPaqA07OvInTZDbT6MADdVreS3dQLm8xPKMLewSeQdjkbYgdVIAConaKjTp9Vllfh/KIInFsYAf/h7ui/IxgG5vpyBAA5ymJyQJgzIyIH+4afQk5UAYbs7QqvgS7skTYEADnQRyeEMce8/adN0XFhkNzeiBQ4NCYUt3+KRafFQegwqxkyb+Zi93MnWPrDkL+6wbFN7cicy+tu4/iUS4wIGfJ3N5jYV0criQkAimzoMDdQ7Xz0hVeWApB0Oh27Bx6HgYUBXtjdFU7tbeXeOzG+bT5qjC4rWtY6O61eVN6YI8AR4AhwBGQIcAKAvwwcAY4AR+AhIEBCfynh4bj++++IO3sW1l5eCHrtNXh07MjKAdbFSFjv42VxuHanSLI7OY4jX7BlN7yC40hO9GdfJuCfE9VOM9nw/jaYPcGVOb/kNM9cFYeLEYWSY5qb6jEni5z0+2Xr1RIANBCFcH+4KEZS/Z/WObiXFRxsDdjNr2LJP8UIAfHCqO//DbNjN9Xk1NOtd4Ao35+qGpCGQHRCicYYSTWsCwFAzuyMlfGgdIQHNSJoVs/0YA62lEkRAJ3bWODfEzkyYkWqn5erYa3IB3L+VUUNqNtL62amKCurknsv1UUA0BnvOZSFlduSUVxSqW4Kpc8pNWXtLE+mGVEXK0ovwd7BIUg+lyFJAJATL3bSxXMIDntFUQWG/dsdDq1t5BxeMTEgtzYRMdHyg0bovrY1c261IQAo934PRTbklcvmVtz/nd/isP/l0/Ad6oYBP3RkUQ7qTHD0lREA9kFWGLKvOyw8av8Ni9qXyLCk6IIX9naDsa2hNAEg2r8q517Aw9jGAEP+7g5zt7qdsbo98+ccAY4AR+BZQ4ATAM/aifP9cgQ4Ag2OQHlJCRIvXGApAGk3bqD122+jxciRdVoHhZf/dTibVQCIji9hIdPkLLZqaoqxrzqgRVNTObE9moSc/EUbEtltK7Uf0M0K8z9wld24UyTAsfO52Lk7gznu1IZCySlnnG7JFXPG1UUACBtLTC1jmgRHz+Yxp1hxnTcjizB+Xgxr/tVCLzTzr/kHPjmI4bcKsfnHNFy+UciiAQK8jTB+pCP8vIxZCcOCwtoEAI0lhRERGR1amuGtYXYIaqw6vJ7G0JYAEEcfiA+W9kw580P7WrPIDTPT6pBq2l9uQQWb58e/MnAitFrAUWztW5hh7aeesj7iZ4oEgOLL1La5GWaMdYGvpxFKSytZSgBFkFCEx+zxLtC7H1lA69i4MwXf/JZe632kd+q9VxxADj6VY6T3Ij65FL/uz8Kv/2SqDNdXRwCEhOZhxqr4Ws6/t7sRRr1kzzQR7Gz02btM85Lg455D2WxexbQKijLZ9JkXw1edleaVoySrlInXpYRmIuqvBKSEZbFbcakIAIdW1kqdz5LsMux/5TRiDyaz23JKAxDfePf4ojWLPJAyKedcGwJATqRQdFOvbv/i53TLXppbhpx7+ciJzEf0/iTEHEhmooDKCABKZei7rb1MK0E8ntT6pSIAygrKcWh0KG7/HIvnf+2MRiM8JJct4Bt/LBUvHekF16722myPt+UIcAQ4AhwBJQhwAoC/GhwBjgBH4CEgkJ+cjNzERDg1b1TcGKYAACAASURBVC5X5o/0AMiMLOTz7R/CEp7aIam04Li50TA308PWRd5wcZTO438QALQlAITyheI5Nb2dJiecKjnMWRsvFzEh5PWLIxyE8VURAFLaCdSPoiPKyiuZmJ5g4beKMOmzGOQV1EQtEGlBKRLD+tvUIpOEfvfiSljkCI0pZaoIAMUSkdSfIlYm/p8jXh9kJylGKcxB66RUl/3H5FMV+ne1wsIP3ST7FqYU48rGu7i2LVKmeC+1ZikCQNERFveTcm7Vqd4L/aUceG0IAIFAUOWQS+1RUN0n7YPEk+mM+JAyZQRAuxlN0WV5C8k+QjRF6sUsmcMuhYc46kLT76hAsGjanrfjCHAEOAIcAeUIcAKAvx0cAY4AR6CeEci6dw9H5s+HX79+TOzv7sGDrBRgi/spAOpk3k/c+xO/h2/C7D7fwtHcvZ5X93gPJzjeFFK+fr4Xi2wQGznL3/yWho075asd1PeutCEAxBUIhHWQPsHy6R7oGaw50SOIGIr3IhY5FH+ujACQCvFXho1Yq0FoQykW6vQRhLZSjrzwTBkBID4/oS0RDhSRQk68kGai6jwpYuWLHdV6GGK8pcQxhXx7uvEnI6V626aWrPyfSxd7JlpHt9EpYZmSEQCPKwFw84do/PfWOSYuqOxGXhFDcV698IzEAe2aWTIsKHSfnPejEy4ojQDQhADIvJ4jE1SsLwJAsYJAfX/f+XgcAY4AR+BZQoATAM/SafO9cgQ4Ag2CQNjXX8PO3x8+PXvixp49uPHnn/Dt04eJ//X57DNYuqt26p8GAuBa8hlsOzcXY4IXoblzJ41xF5cHJEV8CmOn/G66IaZnew9nY8tPaSwlgMTshvSpFlesb9OGABAiEsSh6apKKypbq9Q4yhxpZQTA2y/aMw0ITRxpSiGhVApS4ReM8Jwz0VWp+KDi2gXBRsU8fmXrJnHE8fOiEZNYKhuKFP2nvessS0vQ5CypRODkRbEshUIwSrUgIkFIbxAL5VF4vqDiz9Qo75s6DQAqAzhkXzeYOtauRy9OARh+qCcrfyd2ePtsbc/U9KVMuMGnEn19t7eHgZm+VhoAdUkBEIT3xJUJ9E305JanTgOgPlIAKA3jv/87i3t7EiDgpsmZ8zYcAY4AR4AjUD8IcAKgfnDko3AEOAIcAYZAeXExTq5ejRavv46qykoWCdBtxgw4t2yJM198Aa/u3eHapo1KtJ5lAoCACQnLw+w1CUrF9OiWevTL9hjzqoPGjqq2r6c2BADdamfmlOPa7SJWWvHspXwmVDi0b22VdVXrEEo9JiTXOMfaEgDr5nqiWzvNog4U0xao0oKiFoM63Og2nqoeHDkjX3ZQ2bqPns3FxyviZXoHlCaxZZE3KPdfW/v6lzRs+l+qrJubs6FcSoig8E/57cP+7QGXzrVzyOkZielRhIBUCgAJ5ynrm341m6nqk1DgsH+6s8gCMQFANe97bWrHyv+JjW7iT824gotrbzEF/85LWoBICW1SAKQECBXxy40qwJ5BJ1CcUcqEAhNOpDGFf2XrQhVwful1VtJPWQqASyc7vLCnG0wcap8XVRz45/Uz8OznjOd/6czKLUpFAND+T3x0CVfW35FVKBCTMtq+B7w9R4AjwBHgCGiHACcAtMOLt+YIcAQ4AqoRqKpC2PbtSL12DQWpqfDp3RvtRo9GSX4+Tq1ahXZjx0pGAKw5PhF0a05GN+ax2bdlKQD0+YZT01FSXgQjfRNM6rJadquemh+PJYdHIbe4uvTbqPZz0d33RdB4ZNN6bGT/3XVpNW6mhmFGry24EH+EpRgEOLRGWNwhWb/QuEOyNQjjCH0P3t7F2nlYB7AxzAyt2Bw5xRnsfzS/sDZHcw/ZmhTXq+nrQzfFP+3LZOJ1CSnVDrGtlT4rJzhquD0a+xprdMut6XyK7bQhAOo6h2I/EhIcMytK7nZcGwKAxBo3L/KGn6d6Z5oiKOZ+Ho+Dp2ocd8VqDJru69DpXFZ5QWzK1k2lBsWh+13bmmPFJx5MZFBbo8oVExZEs3KWZEQMfTnXU1Y5QXCA8+MLJZ14xZB4ZWUAg973Q491beQceep7dl44KzEodqjFDi+lGwzb3x3OHe3ktpZxLQd7BoegJLNEbl3aEABU5u/A2+dw9494yTKA5MxHfHMPh94LZWUGn/upE65uvIPTs8OVEgDidAlVZQD7ft0ege/6MtJCsIKkIub8U2RCl2UtQKkCqsoAxvybhL1DTsLKxwyD/ugCu0CrWscv4EQ6BUSw2Ld4ONE+2r53vD1HgCPAEXjSEeAEwJN+gnz9HAGOwGOHQEVpKZIuXQJ5qC4tWzINgNv79sGlbVtGBih6ruIbfzNDC6w4+j5zqkkDgIwc/JeCJjDHnhz5c7H/sWdC2yaO7TCy9XTmvAth9//d2sn6KiMAvg1dhH4BI1k/GpMcfDF5QPOLyQJBj0BMLNDPd9IvywgJgRCgflGZ1+uUAvC4HGZDEQBUgo9C/09dyAM50nFJNbf/hIU2BADdom9b4l2raoMUppROQeH/YhG/d16yx+S3nLQ+gsjYEibKmJFdk0ogte7C4kp8vDyOVaMQbMRAW8wa76L1nNQhNrGU7YEqBAg2bbQz3hhS7XCLnWSP3k7otakty/mnEp3Zd/JxauYVRO5OkPXtMKcZOi0KYr8LIfbCw6BxfgieGwgzVxMmJHhh9U1c/vIODMz15Zx8MQFAfS28zNBrYxt4DajeIynan5hyCeRsKxIL2hAAwhr/evEk22eryY3QdnoTmDobs99JYT/k4yvs54H/64hGL3tAcLp19HTQfW0rNHvHB5QCwNr/EofTs6/KRBKt/MwxdH93hheZkBpAPxOx0W1VS1D6AqUuZN/Nw4mpl0FlAElHgG7/CScyZaKI9PnRiRdw/bsoWPubo+vKlixygPCkZ3FHUxhO2XfzETwvEB3mBrJSidw4AhwBjgBH4MER4ATAg2PIR+AIcAQ4AtUOR2Ehzn75JWzv5/+b2tuDSgDe3LMH5s7O8OjYUa4igACb4m29mBC4mRoqJwgo3PgTIWBr6qzUydYkAkBw6hVTDsTRApvPzIKLpQ8jCsiIZPjhwjJM67GJ/ZdMimTgBEDNl4Ly9TOzyxGdUIrb0cWISShBxJ0iJKSU1SqDp/hV0oYA6NTaHKtmesBUg9t0KYLj03EuePk5W62/zeT4j5kdzcpSCia1bql2Wk+mpoMioRB3OAX7Xj7NSv8pmp6xHjovao6cqAJc3XQXLT9ohO5rWzNHUyAAqO69U3tb5gArGjnCvTe1ZY6wcBsudnibj/VDwrFUll6gaL5D3dBnazs5bQFtCQC65SdH/8iEC5L7o9SELkuD0GpKY7YncvTJ6b7xfbQkim7dHEBEx6mZV0H6CZQ24NC6Oo1FIAC8n3dhTv+dX+UjPqgN3eKT82/bzFI2vqqqCIWpxTg8NoxpASizwNG+oHKKRAxw4whwBDgCHIH6QYATAPWDIx+FI8AR4Aigsryc3fzf2L0bCWFhsPbyQtB95X8DU3k1ewGugtIcduMv3OLT52In+9Cdn2Sh+xR2LyYAqK2yagH1QQB80GU11p+ajrjs23KnK4T1q4oyeJYJAKpbH3q1AL//l4XzVwqUahlo8pXRhgDQJpye9ApIjK+gqKYMnLKKA+rWKSVIKLVuqUgBdWNr+3x4fxvMnuAqF2STeT0X5xdHIPrfZOYo0y257xA3tJ3eGNb+Foj5rzoc3aGlNV7Y05XdXotF9l7Y2xWJIekIXXYdqReyWP/AUT4gB9/S20xuiYoOr/dAZ5xbFIHbP8cxB5xq2bee2hhe/Z1raQNoTQDcnznnXj6ubLiLyN3xoLQHIiY8+zmxMHxHcuBFF+flRRWgCgJUFpE0DIgkcGpngxYTG8F/uDuqKqpkqQW9NrZFiwn+cgQAiQD22tAGkXsSELbsBiM3LH3M0ORNb7Sc6A9TJ3mxRHVlEYloiDmQzNITks9nsvOh9bv3dGTjufdyhI4uv/nX9nvA23MEOAIcAVUIcAKAvx8cAY4AR+AhIEA3/7GnTuHC11+jIC0NHT/4AE2GDJGc6UmKABBvQBXJoA0BIDgJdoGWuLc3EcnnMlh5s9ZTA7BvxGnkxRTIlTsTHCX6nEwoTSaMY2RlgKj9SayfkMucGZGL8K2RspJppP5OOdTdVrdi4m2KVpcUgMoq4NjZXCzbkoSMrJpw+Ad5vR4WAUBh+BMXxMgt7WETAFKYPgg2Un21IUFUzV0XlX0aT53DW9/75eNxBDgCHAGOAEdAWwQ4AaAtYrw9R4AjwBHQAoH0W7cQHRKC1m+/DT0DA8meFIJPYfeCuB851oIIIHXQVANAHB0QnxNZSyuAxpLK61eVAiAIBgrpAmINgvpKARCcJlJkH/J3N4bR3sEhoDxkqnGeG1PA1NYH7Ahm4diHxoQiaKwf3Ho4MOX0g++cQ7/vgmHpZcaeCeMYmOqz3y08TNFmemM5h58cPDEh8KAEAN36f7kjBbv+ypQp3Gvympib6qGpvzGrGBDgbYxPVsapDaWncaVu3bVxfp9WAqB7ewss/9gdxgrK+5qchbgNJwC0Raxh2wvvf6c25nh9sLzIYsOuhM/GEeAIcASePAQ4AfDknRlfMUeAI/AYIpASHo6oY8fQaOBApgGgc78Qe258PK7s3IlOU6ZA37h2LXFhK4IQH/3eyL4VcorTWZ69o7k7SwnQtAqAIOwnrg5AIfvtPfohJuum1gQApR2I1yZW9VcVAUD7oNQGSh8QVxSQOjqBAKA66qSorvi7UKu964qWzOlXdNT+e/scUwkXCABhHGpH+cxkXZa3YD9bB1iwOcQ/S61JmwgAKgO44490bNiZqtT5J0ef1Pmb+Bmjia8xK3vn72kMM9Ma9Xtt5nxQAoBSEyYsiJFb76OIAFAW4fCov+KcAHg0J0ClKc9czFdbGYITAI/mfPisHAGOwNOBACcAno5z5LvgCHAEHjECRVlZTOn/1t9/o6yoCP4DBsC5RQvEhITA1MFBUv3/ES/5sZleWwKAnPewFTfY+p07VIvWiSMAlBEAwq1/j3WtcXbeNSb6JhX+T+Np44yH3yrCpM9ikFdQIYepv5cxxo90QJvmZrAy11OLtzZzPigBoM1c6hYuVVFAyrGXKnP42mBbfDKmblUA1K3rQZ5zAuBB0Kt7X04A1B073pMjwBHgCGiKACcANEWKt+MIcAQ4AhogQCXGcmJjcWvfPiSSEKC3NzpNngxja17DWhl82hAAJo5GspB/ct6lUgCUEQBC3j+VP4s/msry//VNpR1zTR1kuv1fsTUJv+zPlNve8AE2mD7aWatQdCoHSOX0cvJqiISHpQFQn864pmUAc/IrMGlBDKuAIFh9hexr8NXUqgknADSHi9JJVn2djB4dLFgkDJk4mkSx+oPwTCCxnB0M8du/mejWzgIhYdUVE4R0FiqLOW5eNLJzq78TQpUHHgGg+fnwlhwBjgBHQBEBTgDwd4IjwBHgCHAEHikC2hIAgh4ApQNQNMCtn2I1SgGgTQrRA4JwoLKNa0oASDm17s6G2LzIG66O0poPyuYk5+fDRbFyjx8WAVBcUomZq+JxIrSmRF2bQFN8MccTlK6gjR06nYtPVsiXhZNad0VFFT5bn4i/j2bLhneyN8CWRd7wdDXUZkreVgsEiMw4OeMK09cwsTfSoqdmTQU9CcE5p99nr43H5oXe8HAxxIyVcRBy9aWe0SwrPvGAibEuxBEA9Dn1ff0FO1CJS/pO0jtLGg+K42q2Ut6KI8AR4AhwBAgBTgDw94AjwBHgCHAEHikC2hAAgtMvpABQ3fGLa26B9AEEgUBlEQC0SeFmd8Sx3rX0BMQgaEoAxCaW4v250UhJL5N110aMT+ikLJLgYREANO93v6fjy+9TZOu2MNPDVwu90MzfROP3gZz6JV8lYffBLI2Ii7+OZGP+Ovm673XVAQgNL8DCDYkICjBhDiIRGEQo6OvxsnFi7YuGIAAEhz/Ax1gmUElOf9tAM5nTrvhsWF8bOXKAXiBVKQCqiAWNX1jekCPAEeAIcAQ4AcDfAY4AR4AjwBF4dhCglIGQ6ZfRf0ewyttQTQkAqXZ1IQBuRhZjwoKaUGfhRB4mAXD9bhHGz5PXLnjleVtMf89ZYyda23VHx5cwwiQts6ZMYl0iJqQ0EAizeZNcMayfzbPzQivZqZgAeNhgCCkA25Z4w85an0239Ksk+HgYwtvNiKUHCM/EofuaEAA0DqUHkNFYZDwC4GGfKB+fI8AReNoR4BEAT/sJ8/1xBDgCdUJAXM+bBlCsNa9Ys57K1Qn55GKROgsvMxaeLojNRXwThUOjz7M1Ua17oZ+gdJ98LoM9U3dDXadN8U4g/LNv57GqAKpMUwJAMb+ZxnRxNMDWxd5wc9IsrD0xtQzTlsaCNAAU7Z2X7DH5Ladanz+oCCANSKULF29MxN7DNSH5VD5vxcfu6NbeQu3bQqKHcz5PQIgojUDopIy4UBYxQFoASz5yl6uKoGwBFC3x875MrN6eLFfFwMvVEF8t9Iazg3apF0fu/oL0giS80vJDtXuujwbKvuuKTju9q3GHU9jfiJTQTIStrBa+zIjIZX9TyCgdJi+mgP0s/I0S/42hz7yfc5FLAVD2N0iIFKDym7d2xbAx+27vwKpmqDLxzXx9RgBQ/r8Q8k/j8hSA+nj7+BgcAY4AR4CnAPB3gCPAEeAISCIgdhQFMoBqzwth5omn0uXyzqnWPDmVivXlVYXiCs+C5wWyevVC6LpY2E6ZSv3DPLbrf/yB+PPn0XvBApWlCx/mGup7bOEMcyLzNcqF1pQAKC2rwtzP43HwVK7ckjVxaCurgAvhBZj/ZQKS02pSCMQDCXnVinjUBwFAY0pVMCASYM5EVwzsbgVdJdH0dIP/2foEnL6YL3lUqsL678YUY+KCGLkoABqEQviJBKAwfmVWWlqFH/dlYOMPqYzAENvENx3x7ggH3K/AqdErRM7/T5fXwsM6AJ/03AwjfVON+tW1kWK6i/i7fmNHNBtWIKcUCYDfeh6REYPiv0mUFqP4N0PZ353MiFwZGWBgqs/+7oj/dtEcgtNPf8uEEpuq/g4JGgDCmWurASDoA9DexSkAggAgvROU4kHRAIdO50hqC9T1PHg/jgBHgCPwLCLAIwCexVPne+YIcATUIkD/+D63MELu9p46Cf/wFv7RTJ8py7FVbKssLFcqLF1dnXq1G3iABk8jAaAtHJoSADQu3aBTLnolefQi83Y3wvuvOSC4pTmsLPSYY0pOa2Z2Oc5dKcAPuzNAzrAqG97fBrMnuNZyauuLAKDb9G9+S8PGnam1ltG2uRnGvuaA5o1MmEAbbY+Iij8PZLEb+PxC+bKH4gHU5fVT1YSV2+Rv8Kk/kQ+De1nj1UG2TOjN0EAHtMbMnHJGNnz7ezoojUDRaI1fzvOCtaXmAoYno/bi+wtLUVZRCitjO8zs/TWcLby0fVVQUJqDyIxrSMuPZ309bRrD0zpAkkxQRe6piwBQJeSn6KwrIwAurr7F1iiQDOK/XWJygMQCNSUihRQAdycDnLxQTQhpUwVATAAI3ztrS32WNrDlxzRZCsCCyW747o90fPyeM1o1Na2lH6D1wfEOHAGOAEfgGUWAEwDP6MHzbXMEOALqERCHygqh/JZeZnK39TSK2IEvSiuRheVSHzMnI7j3coLiLb94dkGYTnFF6pTq1e+gbi04AQAWbiwuP0ZIKnNqCwormeq5WFG/bsjX7qVMT6C+CACa8WGsXx0BQETIzt0Z2LAztRZxoi12lBu+coYH/L20U7i/EH8Um898ivLKUujp6OG94IXo6PWcRtNnFaXi35vf40zMP8grkRdApAF0dHTR1r033mr7KSyMajQJVAnyaUsAiFONnDvYsnX3+y6YpRtJEQDP/9qZfS4WyaxPAkCsAaARiLwRR4AjwBHgCDwSBDgB8Ehg55NyBDgCTxoC9A/nvLhC9FzXBsc+vCgLm6V9iP8RrXjDJv6HuDYRAI8SH3UEQGZkJP6dNg3FOTkwtrLCwDVrYOvnB/r86GefwS4gAPcOH2ZbaDJkCDpPncp+Li8uxpEFCxB/7hzr59quHUrz8x/LVANtCADaW0pGGaYsks7j1+QsKUJg3OuOiLhTJFcmz83ZEFsXeTNdAbHVJwFA41I+/4IvE3D0bE1ZQE3WTTfubw61x8496bJa7dRv3VxPVtddlVFEAVUP+OLbFJXRBKrG0CRtQFn/5LwYLD/yHnKKq3U3+gWMxMjW09WsuQJ/hG/Cgdv/Y5ED6szLpgk+6r4BlsbVDnp9RQAojqNpCsDDjADgBIC6t4E/5whwBDgCjwcCnAB4PM6Br4IjwBF4zBCQuo0j8TjhJl/IJVfMoxWIAhLuyo0pYNEAjV/zlOkDiMN4hRxfgVQQbuYEkbDmY/3UCnA9DNhUEQBFWVnYP2UKOk6aBLf27UFtb+zZg+e/+AJFmZmMGPDu0YM5/QJR0GP2bFlbQVugrKiIjWPh4iIjAKQE9aT252hngJZNTTFquD0a+xprlfOtKV7aEgDMucspx9rtyfg3JFfjW21y/ClvffgAG5iZ6EKxTJ6hoQ7Wz/NC+yCzh0oA0OCUX//HgSxs+l+qWodcV1cHHVuZYe5EV+TkVdSKlhCHgKvDnHK9aU7SUVBMo1DWVyBMXuxnA8KoLkY3/6uPTcCttIusu69dc5kOQBWqUFVVCV2dmpQCar/r0hoci/ydPSOjm34ncw8EOLSBm5UfbqaGISL5LEoralI7xMSCogaA8F2nMpbZkfm4tjWSaVQIf1doDkEEUPy3gxx++tsyYEcwK2dJf3du/RQrS1mqqwaA4hwH3zkniypQhrFUFYC6nAfvwxHgCHAEOAINgwAnABoGZz4LR4Aj8IQhoFgFwDnYTu4f5kZWBojan8QUuMVq/sI/zIXPnYNtkXwuU6b2L04rEMakfFtFZfBHFf5Px6SKAEgIDcXZDRuYw29iYwMxIWBia8siAHrNn88iAsTPnIKC2O2/e4cOaDZ8OHsbFOfRlAAQXiVyQke+YIvJbztpXLZO09ewLgSAMHZqRhn2HcvBifN5iIwtkXOmibzwcjNEx1bm6NPJEu4uhnJCe5RjP35eNGISa26XqTTfjLEuckRHfUcAiHEpLqlkGgVERly7XQTaD5m+ng5I16BPZ0sM6mnFqhyQroEUVtoQAMLcufkVLIf8QEgO7sQUIyW9XEYImJvqwd3ZgInBUWRB88Ym9XLmuy6txsHbu9gSzAwt0c1nKCME4nPuINhzIEZ3WCCD5kzMfmw/vwAVleXM8W/j1gNvtJkBGxNHudcqLT8BX56civicu6ydt01TTO3+pSwVQPG7LojuiT+n9KE2HwXI/nZQFQBFDQBxCsDzv3TGxTW3QEQCEQJCWhH9bWr2ljfOzL8mE79UVwWACAhtNAA0/U7xdhwBjgBHgCPweCDACYDH4xz4KjgCHIEnBAHFG7wnZNlaLVMVAaD4TFMCwNbfXy5yQB0BoMqBzMopx/e7M/C/PRlMmI5qvw/pY63VHnnj+kNAUIEXRqS0gM0LvUGl2x5Xq6yqQFz2HRy68xNIDFDKxBEBitECHTz7Y1ynZdCBdPTBlcQQhMUfxnNN3oarpeoyeo8rRnxdHAGOAEeAI/B0IsAJgKfzXPmuOAIcgYeEwLNOADRUBIC6G2RSht+4MwXf/JbOysd9MccTdEvMTXME6JZ/zfZkdGtnji5tLdDYxxhmprqaD3C/5aHTufhkRZysn5erIbYt9YG9jb7WYzVUh02nZyA07qDkdHRrb2PigNZuPTCixQcw1jdDWkEClh5+F9lFaTDUM8akLqsR5NK5oZbL5+EIcAQ4AhwBjkC9IcAJgHqDkg/EEeAIPAsIPCoCYOLRGAbvxl7yZcrOJOVj7pkELOrkhk4u5vVyBA+iAaAsBUDQC9BUA0AdAUAbpfB0Cpen0nGbF3nDz1M7Ffh6AesJHqQ+bu5JzX/xxkRWClEwZZULHieojt/7AzvClspy+YW1+do2x0c91sPM0Epuuan58VhyeBRyizNYWP9rLaeif+M3HqctNchaTtz7E7+Hb8LsPt/C0dxd6znr2l/A/6WgCeju+6LW8/IOHAGOAEeAI1CDACcA+NvAEeAIcASeAAQamgA4u359LVQGrFzJxPzUVQGQ0gCgfuIqAFaenvDs3BlZUVGSIoCaEABC7jktVAg5l/pMcSNLv0pitcVHDLTFrPEu7LGQU3/tThE2zPdiNee//zMDhcWVaORlhCXT3OHrUU0wUNoB5fd/82sabt4rBjnBtlb6GNDNCu+8ZA8H27rffJcVFuLekSPIjo5GwKBB0DMwgJmjI/QMDev9LSV9gnFzo0HaC4KpK9+nuIiQ0DzMWBUP0g0QbPJbTgyHhjIqyUdh/BfijyCzMAUl5UUw0jeBu7U/uvsMA4Xri8X8aF2Un3888g+0dO2GiwnHcPTur2y5VsZ2mNn7azhbyBNtRWX5WHF0LGKybrJ2pBcwNPB9FiVga+pUa/yG2ntDz1NXB15YZ137cwKgoU+az8cR4Ag8zQhwAuBpPl2+N44AR+CpQUAZAfAkb5AiDbJjYmRlAsUigJoQAEIEgLmZHrYs8oanq6FMkI5wUZaHrooACL9dxITmDpysUaRv4meMjfO9YGOlz5T+F65PxIlQ6XJ5lP++dJo7E/nT1grS0nB4zhxYuLoiPzkZ7ceNw51//kFJfj56zpkDfeP6zakvKKzER8tiEXq1QLZUIi+WTfdgaRWqjFIwwq4VYM7aeKRl1hAI1J/OgsQCH7bllWThhwvLcTHhKBPmU2bWJg54o/XHaOfRV7LJ2Zh/8PW5eaioqoC+riHL7W/r3qtW293XNmPv9a9rRQ1IDWqgZwgTA3MY65uiiWN7DGj8JtcCeIAXghMADwAe78oR4AhwBBQQ4AQAfyU4AhwBjkA9IhCfu7ebAgAAIABJREFUX4oJR2LwaXsXFpKvGKJPvy8LTcKm3tU3jKMORCGjuNp5mRvsihf9bJBTWoH3D0fDzlif9ReH9lMKAH02PSSOte3iai5LAWBjnEmAp4UhLqcVsjGpr5A2IPQrKq+Eu3n1jXJ3NwtMb+tcjwgoH+r055/D2suLVQEQxAObDh0qqwqgDQFAt+6rv07GL/szIQ45f9AIAFKhJ3t1kC0+fNuJ/ZySUQ7Ka6cyefPWJeDAyRyQoz/tXWemiG9kqIuktDJs2pnCSgDaWeth3VwvNPHVzmEnQqSqqgqEyflNm1gEAJVJPL5kCZq/+iqcW7So93Oi0P2FGxLlyu+R2n+PYAtQ9YFmfiYyXQCKfCABRiJe/vgvC6cu5tcq2zf9PWe8PtjuoZRmFG/+bsZVbD49ExmFyRphoqerj1dbTkHfgNdrCfcl58Vg+ZH3kFOcwcYSl+0TD55bnIm1JybJogA0mvh+I5qfBAGHB01QKhyozXj12fZa8hlsOzcXLVy6ygQRCQMyoUKCgIn4Bt/M0AIrjr6PuOzbrG1z506Y1mMj+5nafRu6iP1M0RikmUDPxf1/uLCMYU7/o9QKcTvFMTysA1g7ngJQnyfPx+IIcASeVQQ4AfCsnjzfN0eAI/DQEKDbeh9LI+ZYr76QjOMJeehx39Gm36NyS7C0iztz8ts5mrF2f0Zmsbaru3mgmZ0Je0a2pY83rAz1IEQAvNnETi7nX0wwUHsiBlo5mDKnX3D4afzeHpa15lt0LhEjG9s1GAEgTh2gtTYZMkR2+0+/a0IAkOMfm1iKbT+nsbrxhgY6WD3TA53bVN+41wcBIL7xF78koeEF+GBhDIwMdLFujidaNZO/Jae1ffFtCnb9lYFh/Wwwe7wL9PQ0r1FPBIlX166gkoknV69Gi9dfZ+UUL377LZyaN2fpF/VtFAUwe2280ogGbeYbPsAG00c7M02Gh2kJOXex5sQHyCpMYdNQTn5r1x54MWg83Kz8mINNaQF7I7bhVPRfKKuoLqlITjiV9evk9bzc8krKC7Hy2Djcy7jGPm/s0AbTe25i0QCKVlCai+8vLGXpBqqiDqT2T/P/X9uZ6OFbXQZTMCodevCdc+j3XTBsm1o+TOgkxyYCYMOp6Whk34o58ILzLjj9VCrxXOx/LO//ZmqoTAOAKigk5UaxPgWlOYwM6NvoVRbxsOb4BPxf209lTv+hOz9jRq8tDDdBQ4AIgDvpl2XkwJrjE5mTT+0KSvOY5oLg8AvlGke1n8s1ABr8DeETcgQ4Ak8bApwAeNpOlO+HI8AReOQICE4+OeGfnIyDr6UR7uWWYHYHV+aEvxpgC2dTAzlHXrj1J0JgTJCDnLNOGyIC4FZWMdubWPBPkQAQCwJSNAJFGExo6ahyvoaKAFB3MGICQF1bek431XTj/PJztrIb5/ogAIb3t8HsCa5yt9gU8r5iaxKLOFDl3Avzm5nqYesib7g4GmiyFdbm9v79yLh9G21Gj0bo5s1o9dZbMDAxwfGlS9Fm1CjYN26s8VjaNMwrqMCCLxNw9Kx0WoO6sXR1dTDqJXuMecUBhoaaEx7qxpV6Ts78hlPTcDXpFHtsYmCGsR2XoJVrd8nhqN3mMzNRVFad5mBv5ooZvbay/4pNcDDpM2U6AOL2RBok5UYjKus6KisrmOMan3NHbsz8khzEZt8GtRVMXFpQ+OxxIAAoAmBM8CLmsAsRAcLv4lt7RQKAngm3+8J+hHB9T+sAWUSA8EwxAoA+F6IG6AxupobVIgpIbJCnANTl28L7cAQ4AhwBaQQ4AcDfDI4AR4AjUM8ICGH+5PB/fikZU1s7y/2XbvlDUwqw6Uoqvu3vw8LxNSEAKKzfRF8XjW2M5cL6BaeftqGMAKBnyubThACoKC1Fxp07zAnV1a+7yJ0qqDUhAMjpd3cxRJc25ixE3cNF/pa2PggAKSE8EgP8eHkcSDn/sw/d8EJva8mt5ORXYNKCGNyILMamBV7o0NJM47eLBABDVqxA0uXLDGMK+aef/fv1Q7uxYx8a7rRACu8/djYXa75JRlJqmcZrbtXUFFPecUJQY1ONw/4plP5y4nFcTjzBwunLK8tYrryPbXN09XkBgc4dlYbJX0kMwabTn6C0ooTd/L/c4gMWWq/KKIz958ufsxx/ssHNRuOloIlyXTTVAdAYmPsNFdMGLIxsMKvPdjhbeMuGelIJAHLMxcSJOIRfXDWBNiqkB2hKAOyJ2CYjA6gigzjCgFcB0PYt5O05AhwBjoA8ApwA4G8ER4AjwBGoZwTImZ96PBYdnMzYzf/Krh4sEsBUXxdpReWy8Hyxs64JAUDLJG0B4VafNAAaKgKgMCMDR+bNQ4uRI+HZpUs9I1Y9nCYpAOomflgEgCbkhOLaVs7wQN/O2oV0kwZA+s2bSLp0CUS6ENa2/v7Q0Xm4N+vC2okIuH2vGAdP5TCyIz65DPmF1Y4zmaOdAbzcDNGnkyV6dLBgv2u6tLvpV5jDGJ11Q6mQHjn1TRzbYlzHZbA0tq113JtOz0Bo3EH2uaulD2b02ibZTtyRnPAVR8cgMTdKab/kvGgsPTwaJCxINrDJW0wzoD7syN1fmFghmWKeO32mSACcmnkV8cdSMeTvbjCxN0LEN1E4NPo86994pBf6bmsPfVM99jv13f3cCeTFFMDCywzD/unO0ggSjqfh5Iwr8B3iitOzw1nbEcd6w62HQ60tKd74axoBoFgGUBzCLy6jKKQYjGw9nc0tTgGg33kEQH28ZXwMjgBHgCOgOQKcANAcK96SI8AR4AhojACF7Mfmlcrl/pMWwLuB9nJCf6o0AIRnNKm4CgDpBQi3+XF5pbVEAIUUAXEKQH1oAMSeOoWru3ah98KFMLWz0xgLTRs+bQSAJiX1ijIzkXazurScsZUVqwAgmKG5OSsDWB9WWVWBisoKkDp9Q1sVqvBH+Cb8c3OHxnnzbdx6YXznZXJ5+MItsCA619VnCMvpV2XUJzzpNPbf3CETq5NS+tdGB0CYj9IKjPSN1ZYAFBMA6iIAbuyo1v7osrxa8FFw5AUygMgB4XlRegn2Dg5B1xUtmWMvbpsZkYvfeh5BuxlN2Vj07L+3z8kIAjFmdSUAKIefTOzAkyYAVTwQpxRQNICgCZBZmKwRASBoAAR7DgARB4IuAdcAaOhvL5+PI8AReBoR4ATA03iqfE8cAY7AI0eAnHQS2ROU/cVOu6DALzjoyqoAKCMAxFUCxKKAtGllKQBCtACJBFIVABIKLCyvlIkQqgOsoqyM5adf/v572DZqhHajR5P6mrpuWj1vCAKgoqIKn61PxN9HszFioC1mjXdhaywqrsSMlXGgKgBSjjvdgk9ZHIuLEYVYN9cT3dpZaLU3ZY2zoqJw4euvkRMXx5pUVlSgIDUVleU1Ze3smzTBgJUrYWRRtzkpb/6rMzMQYN+a3Ww3tP176wf8cmWd7NbfzNASHb2eAznwbpZ+qKwqx6nov7EnYivotp7MUM+I5fa3de8tW65iWLmUWr/g8J+PO4jbaZdY6LiUSd3w77y4HIfv/MKaU+nAWX2+gYOZm1x3IjMi06+y/cRm32J58+I1Ks5F2FPlAMptJ1OlAUDP3Xs5yZx/+p0cfusACwS+68P6041/yPTL6L8jGOTkh2+NlEUElBdW4NCYUASN9WNtxQ6/8Myjj5NsLGGtdSUAFKsAWBrbMaFAigwQVwGgeaSqCEgRCIIGAEUQCJEDJeVFbEyyQU1HcRHAhv4C8/k4AhyBpw4BTgA8dUfKN8QR4AhwBNQjIJAIJEhI5IAqI/X+44sXs/z/8pISJISGou+SJXBu2VL9RFq0aAgCQOzIa0MAiImDt1+0x+S3neqb/5BEioiX8uJiGJmb14lwEZz/SwnH0dK1G6Z0W6fFidRuSuNlF6chOvM6jPRN4WHlD2tTR6U5+xR2v/rYeKbKT+H9HTz64532s2GsX1sbgfQAVh+fgNLyYrRx74UXm4+XOX60EikCYHDTd5meQFj8YdzLiFDq8FN/mt/SyIap/Pf0G4GmTvJVFTTRASDV+nUhU0DVAMhsTJ0wrft6uFn51wKruLwA34Uuwfm4A4z8UFUFgML4zZyM2BhCNQDBab+1K0ZubCHUP+lMhiw1QNyg7/YOsPYzZykAQuQAPVckEx7oReCdOQIcAY4AR+CJRYATAE/s0fGFcwQ4AhwBzRGgaIMJR2KYhkAnF3O5soP0uzKjG+nTa9fCtW1b+PbuDVRVIfrkSdzauxc9582r86201Hz1QQCQgN3YudFISC7FsunuGNDNSm6qY+fyMHN1HEpLq7SKAKBBjp7Nxccr4mFnrYd1c73QxNe41jZuRhZjwoJoVFQAXy30QjN/E5WHRMKKZFaeniz3n1IABJFFqgCgb1x7Ds1PHfg+bCmORv7GujhbeGFm76+Zyr02Rk48he+HJ51CbklWrfx9utF/peUUdPMdWosIOH7vD+wIW8r6kPDdJ702w8bEUen0FN5P7aRSFdIKErD08LvILkrTaPmCw0+igsGeA9HYoTUjLZSZJjoAFAGw6+IqUAk8wYjM6BfwGihc3UDPGPcywkERCBHJZ1FaUV25g9bS0XMgRrWfV2tvYg0AcurjDqfIbvVVOe0U1i+OABDvSzHkX1UEgEZg8kYcAY4AR4Aj8NQgwAmAp+Yo+UY4AhwBjoBqBKg84a5bGbJGQnqCVC+65afycz1mz0bEb78h8KWXZHXoKTz91Jo1TJwucPjwOt1MS81ZHwQAOfaz1sbjyJlcONjqY9EUd7RrYYby8iocO5eLlVuTQWXvysq1JwAoTWD22ngQiWBno4+po5zRo70FzEx1WQoBpQ+s3JaEjKxyjHzBDlNGObFShaos8tAhdsPvFBTEKgCU5ueDdAFKC6rL1pG1efddtPq//6vT6y3OPydHdXK3tWjqKH/zrWxgEu3738WViMm+pVS0T+hLt9uvt5qOPo1ekRtOrBJPjjjli+ugbqkjRWX5WHF0LKscIGXkZNuZOqOJYzu09+in1uFXHENTHQBKU/gi5ENEZUZodCaETR//VzCixWRJYkNMAFh6mbEwfiFUX1EDgAQBr22NZDf7ZGINAEEQcMCOYPaMNAAoGoDSB1RpAGi0Cd6II8AR4AhwBJ4aBDgB8NQcJd8IR4AjwBF4cAQoxD/8xx+RGhGBpsOGwbNzZ4Rt28ZC/ztMmABdvWr18et//MEEASk33cbX98EnrqcqALQQUq+fsTJeTr1eWCA55gVFldhzKEvrCAAaIz2rHDNXxTEtAGXWp7MlFnzgxogBdRa2dSvcO3aEQ5MmKExPh4WLixyhQmQLRWHoG1WHh2trdzOu4vPjH6CwLI91JWV7dToAdMv9z40d2B2xGRTyLzYTA3PmxFK1AhqzorJGq4Bu9qf3/Iqp8wu2+9oW7InYwn41N7JmKQh+dkHabkPWnhxvKgVIpq3DT3u5khSC9PwE3MuMQC+JNADFsnZjOy5Ga7eeSMiJRHJeDNq592FzUwrAjrAlLPWAohukjBx/Kn/3UtAkeFg3UrpnxSoAis66uAqAWOmfBhRXAaDfxQ4/pQBY+ZlDSCFQVgWgzofBO3IEOAIcAY7AE4kAJwCeyGPji+YIcAQ4Ag8JgaoqRPzxB67//jue+/xzmDs5MYG6Q7Nno8P48fDo1IkJ1BEpoKOrC58ePUAidYq2Lyobtsb6LN1AU6uPCABhrpjEUmzamYKQsHwUl1TCw8UQo16yx+De1iwK4Ld/M+tEAND4FGVw7Hwudu7JwN2YEja+sZEuggJM8OZQO3RpZwFdDS+5T3/+ORwDA1mKBQksEsYPGvYvxju/NAfLj4xBQs5d9rGgA0BOfkZBEitLR8r0YiMhvB8vr5Y59yTu1j/gdXTzGSZXco9K5m05O5uFugs2NPB9DGv+vux3ctY3nf4EpRUl7DNDPWNGAJBD7GjuITevrq4efGyawdTQElbGtpLh+v/e/B4/X/mC9dPT0cOoDvPRxXuwRq/Yyai9+CZ0IXPYpSoB0CCK6xUPTNEFM3pvkxMGpPSIkHu7WVRCakE8XCy8YWvqzIQB1aUcaLToOjZSjByo4zC8G0eAI8AR4Ag8hQhwAuApPFS+JY4AR4AjoDECVVXIuHsXUUePQt/EBAHPPw89Q0McnjsX/v37s9/JEsLCcGLZMli5u6OqshI2fn4InjCBtVW0kopKzDmdgDaOpni9sXb55hqv+wlrSGr0lxNDcDf9MhO3I6eaLO7sWSawKIT8E6li5uAgw9XU3p6dgV/fvnXe8abTMxAad5D1p3x9J3NPxOXcZrf7ig57XPYdrDo2DuTck1HY/vhOy1k/KaO8/BVHxiCjMJk9JoG96T03ycr3Karga7oJut2ndb7c8gNQSUDBSCNg5dH3QcQGWTOnDpja/Uu5coHK5th+fgGIBCAzN7TCJ722wMM6QK45CfetPDpOMryf1vRay6no3/gNTbfxyNpxAuCRQc8n5ghwBDgCjz0CnAB47I+IL5AjwBHgCDwkBKqqcP3PPxFz8iSaDh2K5KtXEXvyJPosXoyywkKcWbcO/ZYuhbmzM1uAUAqQ1at3c4OOkjKA+WUVMNTVhaGa/PeHtKvHbljxzTPduE/qspqFhouNKi3c3r8fLd98k31M6QAFadVid5ZubrD28tJqX3TDT2HrYXGHcTb2H6TkxUr2b+HSBVO6fynLyxffsJPTTyH93jZNVc4tdqxJYJCEBklwUDAS11sXMpWF0GtritoC5ZWl+PzEZFxPOc+GouejOyxAJ69qokqZKRIVUuX4hL43UkKx9dwcObFBcv5dLLzwUotJcoSEtvtpqPYNSQCQUCFZl+UtGmp7fB6OAEeAI8AReAAEOAHwAODxrhwBjgBH4ElGICc2Fuc2bkT3Tz+FsbU1U/gXCIFe8+axHP+SvDx0mTZNpkyvbr+llVWYfCwG7uaGmNPBVV3zZ+K54q214q07gUBpFRWlpTAwVa5Srw1Y5CivPjYBt9Iu1uomVsfv6jOEieYJwnziaAFVTrJ40IO3f8SuS6vYR8pC6+lm/cidX0FVAagkoKK2gKq9UYrCxz03y/LoFcP0rU0cMLHLKvjbSTug4lKINI8mpAH1uZV2gREnDubuDx7OX0VfryroaJobos1hN3BbRc0CTgA08AHw6TgCHAGOwAMiwAmABwSQd+cIcAQ4Ak8SAnSLf3nHDvj06sXU5iN+/x29FyyQ5Z2Tw394zhy0evttWHl44OiCBUyFnnLUNbHbWcWYFhKHRZ3cYG2kh++up6OovBIv+Nqgi6t5HfXfNZn58W1D4f8rjr4PIgLIFG/dtVl5bnEGc+rpNj0h5x68bZrA36EVfG0DoatTLdAomCDARw4/SRJU3herI4X8CZ1XSE675vhEXEs+w55RlAKp9iuz1Px4/Hz5c1xKPC4nhEcigyQ2qM4oSiG7MBVllWWyppVV5biddgn7bnyH1Pw42edi8ULq9+35hQiJ2iN7TpEVQwPHom+j12VK+9QuMv0qfry8BvcyrsnatnbrgfGdVkgq8qtbc52eVwHXv4tCTmQ+On7WHDpPeGQMJwDq9BbwThwBjgBH4LFBgBMAj81R8IVwBDgCHIGGQYCU5628vOAUGIgjCxawCABbP7/qyauqcGrtWjg2b45GAwagODsbRlZWSsP9FVe88UoqziXn4/Menph2Ig4+Vkbo7GKOzVdT0czOBFR60PApuAXV9qTEYfJ2Zi6Y1fsb2Jo6aTQMCc39df1rXEk8gaKymvKA4s4kUDeu83K5W3AiCchJJzG67ec/k+kAUHg+helTuL6ikZgdKf0b65vIdArEbQSn+pcr60AVBqQU8BV1ADTapEIjWsfq4xOQX5LNniiSFlSKj6IV6JZebHS7b2pgwd7XkvJiUGk/sTV2aMvID0tj27osS/s+VcC9vQk4MOo8DM31YdPEEl2WtYBjW3nhRXUD0y172IobrFm7GU1ZuL1imL/YMS9KLUHYyur2GRG5GPxnF1xcfQsWHqZsHGEMcYWBxiO90Hdbe+ib6snGFlcRoAoDvkNcWenB5HMZECoS3NgRzebxfs4F4VsjZWMUpZfgwNvn0G11K9g2ldaQULdv/pwjwBHgCHAE6h8BTgDUP6Z8RI4AR4AjUC8IlBdWyNUEr+ughRkZuLh9OwJffhk2Pj6IP3+eif5RaP/F775DdlQUesyezcLPC1JTcXLVKnScPJlFAGhjmcXlGHs4Gi/62WConzXGHopGkL0pPmnnjMjsEsw6HY8venjCzdwQqYVlqKgCnEz1oadES0CbucVtb0cVY9y8aGTnVtQawtpSD5sXeuNCRAFWbasWrhNMeBbgY1zXqZX2o9D3HWFLmcOsTAdAsXNafgK+Cf2M3fgrKzUn7mNj6oRp3dfDzcq/1jrEuf3kIE/tsV5pyLzUJihsn8Y4Ff03K4EnNmcLb0YYRGdVO5wUkj+rzzdyavnaAqoYNSFULxCPQ2kF34ctw9nYf9XiQ9UHevu/jOFBExvu5p9EHg+ngJz3nuvbwDnYDnnxhTj5yRVGAlh6m2kECznpNA4552SHxoTCo48TrP3MQaX+hvzdDSb2Rqwk4MF3zqHfd8EgAuC3nkcglP4T/pZQf0UnX+gvDuUncoH6i8sK/vf2OQz7pztbgzAPOfZCvzbTG8s5/DSGmBDQaLO8EUeAI8AR4Ag8dAQ4AfDQIeYTcAQ4As8iAvWRF1tfBEB+Sgr++egjdrvfa/58lu9/avVqdvNPJedCVqxAakQEHJs1Q1ZUFDp++CHc2rXT+tj+jsrGlvA0bO7txZz8M0n5+PRUPILsTbC4kzvKq6pgZaSH+WcScD65ADbGesgrrWRRARQl8DCMyICZq+Kx/GN3iB37H//OwJmL+VjxiQdMjHXZ1PTZr/9kYdsSb9hZ69frcjTRARBPSEJ0m89+CrrpFkyoe+9m5QddHV3klWQztfqKynJZmw6e/TGu0zJZTr/wgG7rPz/+AQrL8thH4pB6VRulagA/XFiOiwlH5eahPlTJYHDTd9Gn0SssHF8gOJTpAFRWVbAyexTF0Nl7kEp8FUX7pHQThAEovH9PxBbcSA2V0xagaABHc3d08xmK7r4vKq1kUK8HLRosIyIHh949j15ftYNjm/s3/lVgBIDPYFe49XBQO7WqvwHqIgDE5IDUOPQ3yjrAAoHv+rB1EIEQMv0y/p+964COqtqim/Teew+BBAgdEmrogiKCvX4LKoJ0FAXpgiBVQFFQ7AU7CqIi0juhl9AhvZHee/LXufEObyYzySQkQODcv1xk5t329nvhc/bdZ5+BX3VBekS2TnKB+mojAEiVoJxTc/4ab5Y7MAKMACPACNwUBJgAuCkw8yKMACNwtyFwqwmA9MuXkRkdDf9+/YTB3P5ly2Dp4oLoPXsQOmYMLm/ejKChQ+HWtq0wJ8uJj0dhVhYcAwNhaGxc68elNP8jBcDKE8l4p5sn8kvLMW1fnJhvVV9fGBo0wavbovBkkCOGNrXDlugsrDmdgtX9fOFkboTc4nJBEtRXqw0BoKtvfeylNj4A8VmXsWz3OGTkJ4ulzYwsMbjl8+jX7PEqQSxJ5VfunaTqq82Fn+bIKkzDwu0vq5z4q/MBkPeri4Sg8ny0nx5+Q1S+AxR8v7/nNdCpPDWlDwAF/tsu/Yi/zn8lnPWrUyrQWEoz+OH4Mvx76Qdxsm9ubIlJvT5Ac6f2NT4KwjmvOAeWJtawNLGttn92cRkKS8vhYlH7972mjVDw/+fD+0SQ32dVJxiaVJJM+UmF2PryYXRf0AZObe1QXloBAyNyaNDeSEZPkvuei9pVIQxuhACQhMCFdeqVGaSsnxQEutQFtFNdBIA89e+9sgMOzjqDduOas/y/ppeFrzMCjAAjcJMRYALgJgPOyzECjMCdj4Ayr1bm2sp/yFPuLDUpzZVoaMvx1Ty1k7JcGiP/oa4rtzY7Lg47582DV9euaP/ss7iybZsw/fPo2BF7Fi6EgbExfMPCxLX6apQCQGr+7OJyUQngjU7u6OlhhajsIozbGYNpIe7o6m6FZceSsOlqpvjcxd0KX59NxdMtHHE2rQDvHknEyt4+aG5XPzL82hAAmqqABasT8cvmyhP4np2s1NQCdcFM6QOgKw+fgt+P9r2JI3HbxBIkp58QtqLaUnxbLnyHH04uF8GyYRNDvNxlLrr63ldli0qH/+p8AGjgpdQTWLlnokruT+oDctl/sv1roOoAmo28BuZvGw4yKaSm6QPw9/mv8POpD1RSfS/bZhjdfTHcbfzUpiK/g19OvY8TCXtUfekEf3jorCqqhro8Azlm5fFk/HgpHW2dzPF+H99qfSkis4vw1dlUHErKE4aWZkYG+F8LRzwV5KA1fSUvsQD//O8QvPu7IP9aEbq/0wbGVkYoLSjDwdlnUFZcLvLiMy5k48CM0+i3ujMs3LS/7zdTAaDEszpygfrpIgBk3n+rF/wRt+OauE/yFODGCDACjAAjcPsgwATA7fMseCeMACNwByGgVABoC+RlPi0F8Moc35L8UnHi1/qVAAQ96aPK9yXzLaWhlj75tWTgR/n85g4OCBoyBKd/+AE933gDlBKwffZsUVu+z4wZMDQ1rXfkf7qUDjIEDLQzQ2FZOTKLyrCslzfic0vQxc0Sn51JAfV5MtARo9u5iPXf3FPp+r44zFu41pNPwM+XMvB4oAOczesmya+OAND0APDzMlXJ/w8cz8X3f6Spgn4iA/y9TfDUkKrGeUrwKFd+b+RGnE7cj+TcGJgZWaCFSwgGBf0Pl1KP1+gDkJ6fjAXbX0RaXqKY9p7Ap/F0h8nVPh8y+6PTfTrlp0al/V4KnVNljL4+AFRCcPnu8TibHC7mIM+Cpzq8LmT0slyg5uSaBICmEoGUAct2jhHGgbKRRN/TJgCOlm4oLMlHTOZF0Am+slHu/6huC4QKoj7bd+fTsPx4EsyNDPB3LUfaAAAgAElEQVRBH1+0d65afpEUAvPDE7AtNhvlFeqrk48lqVhe7+imVtmiJK8U20ceEdL6zm+2wNFlF5B+Nhuune1x8cdY2AdZo9d7HSAC5ecOIi+xEGUl5eKEv+WzftBWJkP59wMF0/LvlpbP++H3+3Zj0FddhDqA+h2aGyHy9DVP8LURCZpBPo0/88kV4SlQ1xQAQkmSmZL8rM/nxnMxAowAI8AI3DgCTADcOIY8AyPACDACVRBQEgCaZbOU/xhXBvkyF1f+g7/Pyo7YOeGYMPyS7ttefVyEA7i+rbSoCIdXr0Z2fDwMjIzQ6eWXheM/lfszNDGBUQME/3JvFEDtTchBUVkF+nhZIzanGLMOxAsjQD8bU+yIy8GC8AQs6OElSgZO2BWDtzq7I8zTWkxBQdpvVzLwSX8/OJjVPwGg6QFAQf/09+KESWBaZinGzInGh3N80a1Dzf4EFOD+dno1dlz5RWuNezpB97ULAp1wF5cVivvTloevlNLryqXXfPaxmZfw/t5JSM1LEJfohP7NPmtgaqQe1GrK9J/tNFWkFVSd7yIW7xiJ3P+CccrXJ1WBruCfxh+N24E1B94CkQfUSIkwPHS2SBOQjUwNaZ9xWZdrfH3JtG9g0DN4qPWoKuUNaxysR4f43GKM2BaFpLwSPNzMHjNCPdRGkZpl7I5onM8ohKOZEZ4KcsT9/rYoLa/A/PBEHEvJw2PNHTCunStMNMr6FWWWiBN/kvZXlFcg+XA6EvalwqO7E1w6O6AgpVAoBHwHuaH9hEBRHvDyb3HoOClI52m5UiGkdOtXft99fhuxDp2660MA0A0r1UpKVVF1CgAbX0tBTFL6ACmZov6uJKvk30tSqaSpctLjsXAXRoARYAQYgZuAABMANwFkXoIRYATuPgQ0HbV1GXLJwF6Z46uNACByQDONQN8TNvIAOLt+PY6sXYuuY8eixbBht+SBFJdVYMq+WGQWlmFSR1ehBiCvgMU9vYRh4N6EXKzp5wdLYwPklZRj1PYodHWzwojWzvjgZDJ+vpQuAjBfa1PM7eaJYEfzGu+jNikABYXlmLI4Ft06WomTfiIEiASQTRcZQEZ9K/ZMEIZ8tWlt3XtgYq/31QLrM0kHsGrfZBSXFQn5/8iu84WcXlsjtcHPJ9/HkbitaqSDtak9pvX/DOTOr2z6+gAcjP4bnx6ahbKKyioKw0NmitN/XY2C/lX73hAGf8rW2as/RvdYrHZ/gig5swY7L/+qIkLkGGly2CfgYfQJeLTBTfveCU/A+ssZcLM0xtr+fsK4UrZPz6RgzelrIhWFUgSUChR6j+l/poaVef21acXZJdgx5ihsm1ohdGZwZf5/BZB+PhsxW5LgEGwLzzBnGJrWfu7a7KMh+yrNBKk6ATdGgBFgBBiB2wsBJgBur+fBu2EEGIE7BIH6VgBIdYCEh/6RrZT/1ghbRQWy4uJg5eoqTv5vVaPAngJ5CrxKyivwbEtHDAuwF8aAPTysMLJNZTrAnvgclR/AtphsbIzMxHthPghyMMP3F9Lw88V0fNjPDx6W1Ru43QgBoMRIV4WAkrJirD4wBcfjd4nuFMQGOLYRp/sBTm1F8Eun/r+eWoXjCbvUytVpy8OXjv4kj9fWyFDvUupJbDr7GSKSD2ktf1edDwARFTJQp3KBU/uthZWGWZ7maX51aQgUCP917gsR1NPeqcSgrDRgaWIj/Au0mffRfVC6A5EmpFQgLwA7M+ebWqLvREo+xu2MFnn9kzq44ZkW19M7xuyIFqTUxA6ueK6lU738upQVlmHH2GOwdDdD6IxgEeSTCeDhBWdx9stIBAzzREl+GXLj8jHg0xBYutdMcNXLxup5EiIwMy/m1EqpVM9b4OkYAUaAEWAEqkGACQB+PRgBRoARaAAE6tsDwL2bo5rxljTbIrmvLiPABritBpmSKgWQ3NrXxhSzunigpKwCr++JgZmhAaaGuOOVrVG4VlAiiILnWjjC1MgAo7dHCyO2+/xscT69ECdT8+FjbYJQN0s1Y7baEADKFICjEXlqZQI1PQEkEPuiNuGL8LfFaTkF//2bPS7y5Q2aVDU+2375J/xw4j3VaT3l1o/tsRSt3brViCuV46Ogn9bLK85W609Kgd5NH8bWS9+rrlFpvv91nFplXn18ACilYMnOUaA1qely7afrXx99F0fjtgsiwte+BR5oNQKfhc8Spf6o0Xev9VoFGzOHGu/xZneQlSuoJCWpSaT6hPZB6ShEQnV2tcSinl6wMTFEcn4pIrOKEJdbjIsZhUgvKhXvHKUCeCnUA9XdR05MPsydTWFkXvl+nPs6Cue+isI9X4bC2ttCqAEiPr+K/ORChExrdbMhuaH1ZGoTpTSQjwCf/t8QnDyYEWAEGIEGQ4AJgAaDlidmBBiBuxkBmQcr83WluV99VQEgbAd8Fqqq4d3YsT6Vmo/p++ORVVQGIwMI34CFPbyE4/q8QwmCGNgZn4O/IjOFHwD1oyoCRgZNMOtgPAb52uJ0aoGQZi/p6a2Sc9fGBJAwVMr8lVUA7GwMhTdAoP91t3aSvi/dORoXUo4J+MnZ/o0+a6oNdn88sRz/XPxOdXKvzQdA+Syr8xagE/ZBQc/insAnhdJg8c5RuJp2Rgy/ER8AbZJ+MuHr5jcYnjZNUVJWhFOJ+3Ax9bg49Zf3Pr7ncjhZeeCXk+/jStppkIFfR8++cLEmU0fdpe5u1rubUVSKzyJS8XdkFuhne1MjIf8/l14g5PyUiiL9J8igcsmRJJRVaLj/adkspaws7OEtFCy1aeQV8M//DiJkWku4d7+uMtDH4LM263BfRoARYAQYAUZAiQATAPw+MAKMACPACNw2CBSVleNUagG+PZ+GBd29cCWrEDP2x2NpmDcC7c1EQLYnPhd/RWViYgc3HErKxTfn0rCmny+cLYxFJQHK5SbpdkO3pJwoLNj2kuqkfFjwSDzYemS1y1Le/uIdo0BjqVGQPDFspdYxmQUpWLl3EqLSz6quk8rA1coH97V4Ft1871eTzCvL/OnrA6AtT58Wi8+6jGW7xyEjP7na+6H9tHHrhle6zm/wnP0beZ6XM4swcVc0EvJKQA7+dKJfWg7kllT6HFDr722jqkBBef5UrvLXy+lVKgAQ6WRtbCjIJjK6pAoBmgoCffZKKp6dY4+h94oO18sAVgBHFp0DeQV0fbsNLv8aC7/B7jCxqT7VRZ/1uA8jwAgwAowAI0AIMAHA7wEjwAgwAozAbYuANA4sLwfmdfcEubOvu5CO51s6ikBfurVTHveSMG/6vzXkl5ahrVPVsm71fZPSsK+otADkWk9y/jbu3Wtc5tfTHwo5PzVtPgD0PXkLvLd7LM5fO6Kaz8cuCE93nIxA545aT9TXHV+Kfy+uE/2r8wFQEgXmxpZ4sv3rCHBsjcOx22BlaosBzZ8Uc5Bb/+r9U5GQfbXKPVHg727tiyfaT0Ib9x63xQm/LuCzistEygid9DezMxMn/VSFgtrRa3mYeSBeVAMgRcCa/r7C+E82GkspAhZGBvC1MRHqE/pZtnUX0rD8WDKsTAzwcT8/QVLp2yj/f9/Uk8L0r+lQTzHs6sZ4HJxzBoO+7QozexNse+UIeq/sANuA2qkL9N0D92MEGAFGgBG4+xBgAuDue+Z8x4wAI8AIVEGADM8oEJrXrTIQkT93c9cdeCjHaPajwGnktih0drEU0ujazq3cIJ2yLj2ahK2x2aIKQD9vGyH//+NqppBwh7haYu6hBBxJzsO7PbxQ3Z7r89HvjdyIzw/PFXL+2uTzX047heW7xgmzPJLWjw97Dy1dQtS2pvQWoAth/sPwbKe3qjXJ+/bYQmy79JNqnp7+Q/FS6Jwqt6w5t7KDh40/pvRdq0pjILO+q+kROByzBSl58XC29EQzp3Zo5RoKSw3zwPrEti5zkVh/X0IufriQJk766V2mk/lNkZl4+2ACrE0M8FFfP7RwUA/SL2cWgkz/UgpK8VKwM8a0qzSi1KfR78DkPbHCr+Kze/xUxII+Y6lP/rVC7Hj1KApSikBpQiU5pSK1x6OnEy7+ECNKCPZY1K6yWgA3RoARYAQYAUagHhBgAqAeQOQpGAFGgBFo7AjcCgKAMNOHaNCF7ZyD8SirgCgJSG3WgXihCPiwr+9NeRx1JQAKSnKxaMcriM44L/apzQdAeUpva+aIqf0+FWoBXY28Aii1QFmKUDOYl2OpbOGiHSNEdQLNRsqB4aGz0cNviNalirJKkHoiEzZNLStN626j9tPFdCw9liRIIsMmTcR7QSaRC48kgq5RSckP+/lqdSP46lwqPjiRLEpMrh3gJ076ZaO0E1IIKMsE0jUiHJYcScQPF9PrlAIg568or0DGhRwUZ5XAqZ2dMAgsyS3F1hGH0X5cc5U/QE5svhhCuNP1PW+cQItn/ARZwI0RYAQYAUaAEdAXASYA9EWK+zECjAAjcJcgUN3JvhKCG+2n73hdsFNe94Rd0UKyHepqifVXMtDe2QIzQj1uypNSpgDQgsNDZqJX04f0WlsZ4Gv6AGgSBN52gZjS9+NqT9wPRP+Fz8LnqEz5aBMmhqYY3X2x8BnQbEQUfHJwpsqLgCT99ubOCPUeiMEtXwB5CGi2tIgsYVpHrbykAvf92A2OwbZ63W9DdaJ36KNT14TShOT8Z9IKRGnI5vZmeDrIUahDZEk/UoboIofic4sxYlsUUvJLMburB4b424ktR6QVCJIqpaAE00I8BKFA7Vp+iSAbtsdmw9yobiaA1WGScjwDx967gH6rO6MkrxQnVl7E+W+j0WVOawQ97QNDYwMkhafDqY0tjK20l4xsKMx5XkaAEWAEGIHGjQATAI37+fHuGQFG4C5FQErsqRwZNUczI3wx0B+Hk/Pw0clr4mcqTaaU4k/u5IbfrmQIV33ZKEii76tTANQ0pqeHFTZezRRTyvlqSgGY0N4V759IRlphqQigXgp2wu9XMvFRP1+1fT8R6ICHAqoGo3L/lB5A+6Oa7i3szUVpQHJlvxktNvMiFu8YidziLLGcrtJ72vby48kVoJJ81DR9AMhcbtmuMYhIqgy2rUxs8Wbfj0FEgLZ2Lvkw1hx8C3SyT4E7yfZlqcAWLp1FGT5jQxOtY7ML01BYWgBbMweYGmk/0afybqWFZTj98RU0fcBDBP1Utz5mazL6f9z5lgag351Pw/LjScKUj8r6URnIRT28YWJ4XTJP6SOUq9+aSv3191PL4VeCQooSeo/JP4KIAnqPiGQatzMayfmV5oFWxpXl+8g8kMz/yEyQ0lEG+tYjEVIBhC84CwtnU5BRYMTnkWj7ajO0GRUAQ1NDhM+LgKm9CTpM1P4+3Ix3n9dgBBgBRoARaLwIMAHQeJ8d75wRYATuYgQoqInMLhKBijLYfjLIAcO3RGJ0OxcROCsDe29rE2GG9laIu8iTp8BZkgWxOcVa8/RrGkP5z9Tn4/5+OJtWIPKhiVCgPP2aPADo8ckUgFaO5qK/DPhp3+8eTlQRArfjo6bAf+H2EcIxn5qu0nva9r776m/44vA8cUmbD4DSKJD60Cn+qG4LRF/ZKMjfEPExdl75VZgGkqHfqG4LcSxuB3ZdXS+60cn+A61ewkOtX60ThLHbkrFt5BEUZRbD1t8KQ/8Mg4WLmZCg0/c+A1zR6gV/8l68JU2e3JNE38SgifCA6Otto7aX9ZczsOBwAiyNDfFBHx+dBpGS6NIsCUhr0HtKpSop6KdGgf+QpnaCuCLzwPps+UmF2PTwXmRF5okUgLZjmsPU1hiUKnD2i0hcWBeDQd92gaW7eX0uy3MxAowAI8AI3CUIMAFwlzxovk1GgBG4cxGIyy0WQf8gX1sRfJPkmRqRAxTUbI3J1ip9JhLhn+gsoRbQRQBoGuppjpEBvzyll2sv6OFVKwKA1lGSGsqfb+cnp5TyWxhbY1LvD9DMsW2NW1YqAKizpg8A+QMs3TUauUWVygpqliY28HcIFqf5aXlJiM++opL807URXeYJooCUAH9f+Bq+dkGiKkFdzPoK04qRsC8F0f8kIXRGK7H+P/87hA6vBcL//soUi7QzWdg+6ggGfBoC+xbqQbc2AKiiw8arGdhwNROzunioue3rAiy/tFzI7PfE54gTfm0qj3fCE0BBvjLvXznfpcxCjNoWjYyiUpVCRdt6SqWLsiSg7EtEW05xmVCskOKmwVoFkH4+G5Ye5iLwF60CQnVBBMDAr7rAytsCqacyUV5crvINoG5UWaCJAdCE5ArcGAFGgBFgBBgBLQgwAcCvBSPACDACjRABZbBCAQn9d+9/BIDy9JxO0Qf42Ag1gGbaAJmaFZaWV0sAyJN5mWqga4wkCmTgXhcCQNe+b+fHczD6b3x6aBbKKirryfdu+jBeCJlR7ZZJ4r9i93icStyn6hfifQ9Gd1+kNo4c/b8/sVQtr1/bxB42TfFq94Xwsm12w1BR4H/pl1i4hTpg57hj8OjpjB4LKwmN+F0p2D/9FO79vlulAWAFcHLVJeQlFqDbvDZoopDda9uIMhCvyW2fgvVl/1V+IOJA2VrYm2FVX1+VUR+lf5BMP6+kHCPbOGNkG3UXfxr91r44bInOgrO5kSDDqBygZvvw5DV8FpEivtZWEvCGwb2BCUiJsWfyCVEe0NjCCFtfPozyknJBElCawKBvusDE2hg7xh6FVx+XSlUGN0aAEWAEGAFGQAsCTADwa8EIMAKMQCNDQDOvX9fnPp7W2Bmfg6Vh3iKvXin51/ysSwGQlF+i5imgK21AEgA3ogCQ96G579v58eQVZ2HRjpEgPwBqVqZ2mNz7I/jat9C5bW2n+5o+AHLwkdit+O74EmQWVAamspG0393aF8OCR6Kzd38YNKnMTa9zq4AI5E+8fwlFWcXoOrs1Uk5m4tiyCxj0dRdYuJmJ0+XDC86irLAMXee2EaXpKv4LzmsK/mlfFIi/uScW22Kz4W9T1W1f7p18LChgp4oORgZNEOxgDjszQ5AU/2pWkZDhS68JGkPKgPE7oxGelKfTjf98eiFG74hCZlEZNAkEmkPm+tN65PpPJn9j2rlieKtb77CfsDcVO8YcRZ9VHWEfZC2UGAEPeqL1KwHiGUT+mYD0iGwU55QgJyYffT/sdEt9Ger8DvJARoARYAQYgZuCABMANwVmXoQRYATuWgQomDh7FlG7d8PM1hZN+/WDlZvbDcEhA2WSIUuZPxn7KYMiaXym/I6Cd/qeCAF5sp9WUFqtAoAIgOrGUAoAOe/TPmRN9Lp4ACgVBGTYFmhvJnwFbE3UA9vConJ8/Xsaft2cjpT0UhgYNMH9fWwx7VV3GBo2wekLBQj0M4Olxc0xAqQHqenATyfx43suh7NVZXlCZaNyfWsOTMPJhD0waGIgguKKinJUlz5AioFrObG4kHJUTBXg2BYuVt46jf3q8nKR0R+dHmecz8aQ33uKPH8K+OnU2dLNDJ2ntBR5/kQSbHkhHKHTWsGzt3OtlyIp/5t740SpPqXbvpxIBuLkut/bywYzQt1VOfbKk3w3S2Os7e+nKs23KTITbx9MEITB4p5eCPO0rrI3ZZlA+t15qJk9urtbYV9CLn64mIaC0nKMa+8qUhPcLY0FSaFPkyQQGS4OCx4hCCH6ua17D6w9NFOkZrR266bPVFr7lBaUoSClCNY+FsIQkKT/YUvbi+CfWvq5bPx+3264d3NE31WdYOao3fCxzhvggYwAI8AIMAJ3FAJMANxRj5NvhhFgBG43BLJiYrBj3jx0fvlllBUX4/jXX6PTiy/Cu1v1AUFmdDRyk5Ph0akTDAyrnu4qUwCUefqyzJm2EnvKFABKGXi2hSN+uZyBed0qA1VpyKf8WZkCoGtMXaoA0JrKuWd28VCZFhKpQCkLRCQoW1lZBVZ+lYxvN6Spff/CI054oJ8dpiyOQ2lZBdbO94OjXQPmaGu8ZKXlxVi9/y0ci9+humJn7oyhwSPQ02+oKlC/mnYG3x1fDPqTWjffwaByfEk5lZ4Nmj4AN/tdppz+f547hIFfhsKpbWUZvKwrudj89AH0XtkRbl0dxXeF6cUwtTOuU545yfRHbY8S5fXIsf/9Pr7CvE+2KXtj8W9MNjq7WmIVXdNIKyB1wGu7Y0SwPqmDG55pUbknUguM2BoljDG15e9THyIQNlzJwLJjSSJdQNloC480c8DrHd2qrFnTc2hoAkC5/r6pp+AR5qTyYaCbivj8Ks59E4X7vu/GxoA1PSy+zggwAowAIwAmAPglYAQYAUagARFIOXcOexcvRu+ZM+HQtCliDx7E5X/+Qa9p01BaWIgLf/yB1PPn4RkaKtQBxhaVpdhOfPMNSvLzEfLKK2Tl3oA7vL2mJkNDZaUC5e4yskoxcmYULkcX4Yn7HTDheVeYmVae9B84nosxc6Lh52V60wkAWp+M98gQUJ7Sy30bGhiJ0/3isiIUlearbodSBKg835dH5iE285I4Me4d8LBeBoL18cQo1//QvAhR2o/KzfVc3A7NH/PGqY8uIy0iSwT8hv9he+nnWFz8IQYDPg+9bkp3A5uQpfuIUPqgj69QkFBTElTacvmJNJi2P04YVlILprJ+/fxUZR9lDn9N+fvkL/DrpQxRMpN+bu9siaeCHPQ+8a/u1pVkQH0pAJTr0fMpKypDh4lB4uvoLUk4MOO0MAa08bdEcng6cuLy4dnLudKngRsjwAgwAowAI6CBABMA/EowAowAI9CACJSXluLs+vU4+d136PD88wgaMgSGJiYiuN81fz7M7O3R5vHHEbN/P2IPHEC/uXNhZGqKHW+/jZYPPQSv0NAG3N3tNzUpG368mK5V/p+WWYoR06MQFVeED+f4olsHK9UN3GoCgDZC8v6vj7yLgzGbhaxfVyPTvnE9l8LN2u+mPACSjFMOP8n6qUm5f9MHPNB0mKc45d/60mG0G9ccPgPdsPXFcAQ+6SMIAdk/Nz4fds2s61Tuj3LqDyTmYXNUlpivg4sF1p5JEXn2Dzezx4zQyqoCuSVleGVrFGJyijGitTOe/y//nk7rV5++hl8upYvUgQBbM+EFoCn3V5YErMlkUB/gZTA/oPkT6NX0IVzLjcP8bcPxSJvRqs/Ldo3GY+3GY2PEp4LEaYgUAOVeqfzi7knHUZxTKkwXU09m4r4fuwljwH+ePQgjSyO4hTggfm8K2o5qhsAnfOr0zPTBh/swAowAI8AINE4EmABonM+Nd80IMAKNAIG8a9eQeOIEmvbvj5zEROxdtAimNjboPX06Eo4exdnffkO/t9+GqbU1SgoKRNDf+vHHhVfArnfeQeCQIYIo8OneXagH7nQlABkIkqM7eRRolh+kx327EwDylaQT/Q0RH+Ns8iEUlOSJr0kJQEZ/g4L+hx5+Q27ctE/P959qx5Ns3MzBBG1GBsDAxECU7yP3/n5rOotZTqy8iGvHMoQKwLapFZIOponcf5Xbv55raet2KjUfU/fFISmvROssmrn8RAJYGhuS3YCQ7P8bnSUk+ykFpeKk/9W2LqLcJREF2uT+siRgdSaDtbmddceXIjE7Eq/3/hC7r/6GTec+h6uVj+rz1ks/YlyPpfhg3+SbQgCIvVcAyUfSseX5Q+jzQUc4d7DH5mcOCi8AMmyk0/+8hALsHH8MYUvaC2UAN0aAEWAEGAFGQCLABAC/C4wAI8AINBACGVFRQv7fd9YsYfyXn5aGbTNnosdrr+Hchg2w9/dHq4cfVq1Owb6BsTGubt+Ow6tXo8Pw4TA2N8epdeuEGqDlsGENtNO6T1tcXIG/d2fi180ZOH+1UOTgW1kYok2QOZ590BGh7aygrSQ5jdsZno1vf09TjXOwNcKgMFtQTr+zw/UcfmXgr7nTLm0tkZRWguj4Slm4si2e4o2v1qci4lIB6OcB3dVr1Z+5WIBXZ0Uhr6Acb4xww1NDKvPJZcvNL8PEd2JwNbYIa+b6IdC/8gSdXOjDT+bil80ZOHE2H+lZpeJ72n+nNpYY/rATgpqaqfE1FyMLMWpWFFo3N8fkl92x7LMkkbZgZNQEA3vaYOpId1U6A5kbfvlrKv7ZkyXmNjJsghZNzfDiY87oFWqtFc/qnmDGxRz88cAeWHqai4CRTpEPzj6DtmOa48jCc2j9clMEPe2L02sui/ryTYd6gmT/Xr2dRZm5ujZp6JecXwI/G1OMbeeCpramwnTv63OpIqind0OZyy/XotJ/cw/FY3N0pWqgrZMFZnXxEPNQm3MwHhuvZsLGxBArevuo0ghkScDCUu0mg7W9Fwr6Kcif0vdjbIhYCwtjK1xJO41R3RYIM0d3G3+1U/+GVgCo9l8BFGWVCC8GqgIQ8elVUYpx/4zTCB7uD7/7PbD7teNo/oh3ncwaa4sT92cEGAFGgBFoPAgwAdB4nhXvlBFgBBoZAuVlZTj322/ipN+zc2cUZmaCUgJ6TJ6MfUuXouWDD8IzJETtrmgMkQZu7dohcPBgcY18A879/jv6zZmDivJyXPzzT2RER8O5RQs134CbDU9efjnmfBCPbfuzdS799AOOmDjcVQSxsqVmlGLqklgci7ieE6+cgAiE+a97IqxzpZN7XQmAVbN9sftwDn76Kx1PDnHAmyPc1fb589/peHdNovhuSF87zB7nISoJyHb2MhEE0WgRYIb33vIRlQX0uWe61ymvuOORe+1Vc0kCwMvVBMbGTXD87PV7f/4hJ4x/3lX0/XdfFt75MBFEPmhrZHZI91GbKgcUIJ5cdRnGFoYij59K9/391AHhIj9gbYgI8snxnwJG30Fu1w3mbuCFUpb801Z2j4J/Kt13IaNQa+m+Naeu4dOIFJgaGghjPnLsVzphyCoXtMVhAfaCHKDrVBJwws5oXMsvxdQQd4S43tjpN8n+Seb/aNtx+Pfi97gn8Cm1P8no0d+hlcr5/6YRAIpnQ5UBMi/moMfCtiBvh10TjsHcxUykBwz4NIQVADfwHvNQRoARYATuRASYALgTnyrfEyPACNxWCBrGThQAACAASURBVFDgn3bpkjjdd27ZUuT4n/r+exRkZCD01VdF4HLx77/F9y6tW2P7rFno+eabcAgIEPdBHgJUTaDziBHYtWCBmm9AzL596DtnDiwcHQW50MTQEE1ukmngX7uyMGtFPBztDPH2BE90bmMpAv3ikgpxek3BtZlpE7XT84LCckx/Lw47D+XAzsZQnHz36WIDY6pnHlckxhw9kycUACtn+oqTb9nqkgKwdX823lwUi47BFlgxw0eoE6hRRYG3P0jAph2Z4nMzX1N8PM8P9rbXlQffb0rDkrVJGP2MC15+3BkVFcCH3ybj819Sxf7mjPdEp9aWMDGuvOeT5/Px7upERMUXIbi5OVbN8YWtVeV6kgDIzC4TJ/3vTPJEn642SE0vESoAUg/QfY+bGwMqdXhPDxuM/p8rfNxNUFJagV3hOVi8NhFpGaXQRqrU9MKLvP8xR+HR0wnBLzZF7PZk7Bx3DD0WtRPl4+J2XsOln2JFWgClC9xoo3z8F/+NRHphmdZyfzR/eFIeXt8Tg9JyqJXuU5oBKstYyj1RkE/kAY2nRqkBC3t4o4dHpScEXVdWFrjRe1m2awwCHNuoTv5JCVBQkovknBhMCFsuppel/24FAUAeD0cWnUffVR1ham8iFB77p5+GXTMrtBvbnD0AbvQF4PGMACPACNxhCDABcIc9UL4dRoARaBwIkNx/z+LFKEhLg7GlJfKSk9Fn1izkpaQI1UDf2bNhZGYmKgVsnzMHgffdh+K8PET8+ivumT9fpBRQRHpg5Uo4tWyJ5oMGCaKAqg44NGtWGdQOHAhz++un0PWNzILVifhlczoevdcB015VP13Xtdbh0xTkRsOgSROsnOGDkLbqJ7R0wj5lSSz2H8vFwJ62mDvBEyYmlWe/dSEAYhKKReWAouJyNSIiK7cMY+dEg65bWRogO6cMq+f6oXVgpeSdUhSmvReHQydyVd9T8E1zRcUX493JXiJI12yScCByQ5k2oCQA5Im/kqeR620/kC3UCDNGe6juW65BKRYT5kWjsKgCq+f6olWz2snzyd1/+8gjIsh3DLZFwr5UHJh1Gjkx+SINgEwAjS31K5+YX1oupPxUfs/J3AhhHtZq5fNkuT5Kl9Dl6aBUCShL91EliOFbIpFWWIqJHVzxXEsnNZh/upiOpceS0MvTGkQ0XMosFKX/ZnXxVFUEqM93nXwADsVsRqBzR4zpvljlBdDeozee7jAZN7MMoNb7qgAu/hiD48svwKWTgyjP2G1+G5hYGQmjQG6MACPACDACjIASASYA+H1gBBgBRuBWIVBRgaLcXFSUlcHEygoGhoY4/MknohRg+2efFbvKjovD7oUL0XvaNBz/6ivkJCQI5QC1gHvuEcoAl+BgBD3wAHYvWID81FQEP/ooUi9cQMLx42JcblKSmN+pRYt6VQfQifQPm9IR5G+GZdN84OFiXCOScow2yb0cLEkCexsjcSrv41F5Il0XAoAUB1MWx2Lv0VyhUiAJPbULlJM/MwrtWljAzdlYpAkor0viwNPVWE05UNMNymoE1REAK2f6qNIb5HySICgrg87gnhQIiz5JFHuVqoSa9qN2/b+a8XTa3358IAzNDOHUxrZWUygd+SlPXzYy81vYw0vk6lO7mFGIkdujUFRWIQiA7u7XKzYoF9wTn4M398bB3KgJPurrhxYOZmrlAIPszfB+H184mxuB1v7qXKrwD/CwNMGafr4wNmwilBkOZvoRF7W62f86n0k6gFX7Jgvnfwr46fPaQzMxoss8tHbrdusJgP/2mZ9UKIwAqeKDfZC1IAK4MQKMACPACDACmggwAcDvBCPACDACtwsCFRVIjoiAuZ0dbLy8xK6idu1C5M6d6P7aa6JsYPAjjwjfAEoriD9yBBf++EME/I6BgaKKQK+pU2Hr4yNIgr8nTYKZnR38+/bF5c2bBVEQMmoUDIzqJ1hSStYNDJog0M8UQ/vbo29Xa7g4GlcpWqAMxrWZ7snHkHitBK/MjAL9+dEcX4S2q1QJ1IUAoHFkqPf+18lqef5/bM/E7JXxIpD28zIVaQJKUkJeJ0PC8c9V5udrNjrdJuVAUmqJMAo8eDxXKBfIuE8XAUBzKJUBcs49R3IwYV5MldQBzTXlvnqFWGPhG14q40B9X2GSh++aeBzxu65hwGeh8Axz1lsiTgH/lH2x2BWXI8z7yICPMCDnfvqTDPooKHexMAYZ/1EKQGJeCaoryUen/C//G4nonGK1koDSA4DmNTFsAksjQ+SUlIkygB6WxljR2xfN7CoNAbkxAowAI8AIMAKMgP4IMAGgP1bckxFgBBiBm44AeQOQMoDk/OQbQKkCXcaOFUE8pQuUl5TA2t0dUbt34+q2beg9YwYMTUxEKsD+5cvR/513YOXigvTLl7HvvfcwYP58QQoknz6NxGPHBHHg2qaNKEVY20Ynrxu3ZWDZZ8lVTOvcXYzx8EB7PHiPPRztKgmHjKxKCf3l6CJ8OMcX3TpoPxXWFejXlQCQbv8U6FNevo2loThJJxf/92f6wNXJWKgBSAlA163MDYQ/wJZ9Wfhojp/wD5CN7vn0hXx8tO4ajp3JF1UPtLXaEgDSb0DfZ6DpaaDvuNr2o0D+/RPJwrF/gI8NlhxJgr+tqcjZp4Cf7v77C2lYcTwZ5RUVKkd/+p7y9ClNINjRHGv6+WmV5yvz/ZUlAYlseO9YEtZfyRBBPzUzIwM80sweo9q4NIjUv7bYcH9GgBFgBBgBRqAxIsAEQGN8arxnRoARuCsRIN+AQ6tWIfXSJdj7+SEuPBwdX3wRLR94AAfef1+c/MuygtI4sNuECaCjeOorvQWubN2KiF9+Qdunn0ZmVBSubNuG7pMmwbtr1zrhmp1bJiT2v/ydjlMXClD+X8BGk1FQvWK6jyihd6sIAJnvHxVXJPL5vT1MRP4/VSOgFAMHO0NR7u9KTBHWzPMTxn1UHtDc3AAfzvZVGQNS8P/jn+lY+lmS6h7JvM/b3QTtWlqgSztL5OaVYcqSuForAGpLABCZsXa+n4pcqdOD02MQ5deP2hYNyvm3MDKAqZDq+6rK8dEUZLr3xp5YkJzf38YUawf4CUn+pshMvH0wQawyu6sHhvhXpl8oW1ZRGUZsiwSVDNRWEpDWJZ8B8oxwtTCC4U0yuNQDGu7CCDACjAAjwAg0SgSYAGiUj403zQgwAnctAhUVKMjMREZkJOx8fGDh5CTSAbbNno3QUaNElYGy4mLseucdNO3fH369e6vMAiVBUFFRgfLiYhiaVkqor27fjstbtqiVGcxLTRWlCKl8ISkK9G3SDX/T9kz8vStLnJCTWd68SV7CeV/m49/MFABl7jyt2ynYEqNmRaF1c3MsetMb5mYGwmGf/AzIB4AUC+PnxeDRe+1FOT8ZcxKBQAqGtMwyPDPUAS895gyb/1z+JT41eQBQP20pANI8kFQRS6Z6w8LMQF/IG7Sf0qiPFhra1A5zunpWWVPm8tNpvQz2KWd/zI5onErNh6uFMT7oU1W2vz02G9P3x8PGxECoDKpTCzTojfLkjAAjwAgwAozAXYIAEwB3yYPm22QEGIE7F4HSoiIknTghpPxkIEjGgTvnz0ef6dOFl0BRTg62zZyJkJEjRbrA6R9+wLVz5+AUGAinoCAknzkjShF2Gz8eh9euRXFuLlo++CAubNqEvGvX0Hv6dDFvbRuVAnxraZzIsZen1TLQ7tfNBgte86ridE9rUB49BeBUau9GTQDlnmWATWRE71BrzFgeD2V+v7z++GAHQQh883uaSA/o3vF6moLs0yLATE0ZoMTl938zMHdVQq0VADJNwcLcQNwzYVaXRgF7cVk5TA1rJhDKKiqw6Womfr6UgYuZhUJqTyX1Xm3rgqeCHMU7Qe1AYi4m74lFQWm5TgKAgv1R26MQkVaAUDdLYdxHpfgoBWDqvlhh4OdtbYJZXTzQ0aXS0+Hf6CwsPpok1n2ltTP+js7Co83sMaSpHZ/01+Xh8xhGgBFgBBgBRkAPBJgA0AMk7sIIMAKMQGNCIDc5GQlHjiBg4EAYGhsLP4DDH3+M/nPnCh8BUgx0eP555CQliZ9PfPMNOjz3HHx69sTexYth4ewsPpeXlWHnvHlo8+STcGvbVg2C3PwyIZs/FpGPWWM9RK6/ZpMEQHBzc5FbT9J6ZRnARW94ISxE3XtAWQZQkySoqwcA7Uu6+hsYAF6uJmIfSjd+kv+TD4BsttaGIhB3tL9umCgN+HQRAMlpJZg4L0ZUGKitBwDd92vvxuDwqTw8/YAjJg53hZFGCTdSUyz9NElUASC8p7/qDkONPlQib3d8Dt7r7SMCcF1ta0w2lhxNFKfums3IoAmmdnYXpnzUSOJP+fzhSXloTfn8/f1EOoBm++58GpYfT4K5kYE47W/vXEkabbiSIQJ9IhCokamfUZMmIq2AtvhMC0dM7OCmIhwa0+8a75URYAQYAUaAEWhsCDAB0NieGO+XEWAEGIFaIkDVArJiYxE0ZIgoFejeoQNaDB0qZkm7dAl7Fi0S8n9SC5B6YMfcueLEv8fkybD9rxqBtiVl3joFu6+/6IY+XWxgaWEgZP9kkDfng3gkpZQIF306bRfBZHEFZq2Mx5a9WSJInjrSXYwzNmqCyLgivLsmEVRdwNrSEKtm+6JN0PVa9/oQADTn+7N80aKpmSgPR/PKdae9F4ftB7LFZzL+U6oLlIQGXdcWYJ+9XIBXZ0Ujr6BcGByOfdZFpABQ2sOu8ByRRpCWURlQU1UEZQUDWeaPrmlLAaDvSfkweWGsmI+UCq886Qxfz0olQEJyMdasu4bNe7LhaGeIlTMr71HZIrOL8Or2aOSVlKkF4JrPjkiCpceShGlfkL05Xgp2QqC9GWJzirHwSKL4U5nLT+NlPr+ZUROdc8fnFmPEtigk5ZWoOfrT+KjsIrx7OBHHU/LFiT8F/j7WphjTzgX9vG1qFfyX5pdh64jD8O7viuAX/Wv523Bj3W/l2tXtnFQaMw/EY143T3TTKLkojRY7u1hicie3GwOARzMCjAAjwAg0egSYAGj0j5BvgBFgBBgB/RFIv3IFO+bMEe7/JlZWiN67F47NmwsCIGb/fpEWYOnigvN//IGT33yDsClT4N2tm9YF6NSagvxt+yuDam2tf3cbzBnnKYgB2ch8b+qSWKEe0NasLAwxb5InqNSd0vOtOgIgNrEYo2dHIz65WDWl8oSfvlQa7Wm66Ct9Aqjv4ineGNDdRm17RGys+CIZ6/5I07pvUguM/Z8LPv8lFbQf5Rz6EAC0hw1bM7B4bRIKiypPyzUbYTP/dU+Eda5ataG6AFzOQ6f4r++JQVFZBSZ2cFWT+lMfmZOvzOWn78mIb8TWKBDJQMqAGaEeWvf3TngC1l/OgNLRX7MjzWVlbCiUAHVptzIIV67ddKgHNg7Zg56L2sGzt3NdbqXexjABUG9Q8kSMACPACNzxCDABcMc/Yr5BRoARYATUESgvLRV5/hRdR+/ZAyIFqFrAwQ8+gLmDA9o9/bS4FvHzz8iKixMVAnQ1OtHfGZ6NbzekifJ+FLiSdJ1Op4c/6oywEKsqUnaaSzXu9zScv1ooVAOeria4r7ctnrjfQau7fXUEAM0ZfjIP81cniOCb9jB9tDuGDbiemiDz7OkE/8khDnhzhLvabckcf083E3wyzw9UylCz0T6J8Fj7Ywqi4otFNQDa95B+dnhqiAMszQ0wf3UiyAtAqSLQhwCQa9H+v9uYhp2HcnAtrUR8TWsQmfLMUEfhjaCryQCcTPcmdHDFH1cz0cbRHKPauoghcw7GY+PVTHR0scBH/fyqpAkcu5YvHP0zikrVcvlp7Icnr+GziJRqg/sTKfkYtzNayP0ndXAT8v76breSAFDeS0FqUaMgAOobf56PEWAEGAFGoHEjwARA435+vHtGgBFgBOoNgZzEROycOxemtraw8fBA4vHj6PzKKzoVAPW2ME9UbwicSy8QaQDZxWWqOSkXn3LyyeCPXPnptHiwny3e6e6l6kOGgF+eTcXaMykoLiMrQYj+ylx+WRIwq7gU49q74vmWlWkdyqavX0Btbzj9XDZ+v283cqLz4De4krhp9oi3SAGQgXjSoUplxqM7+4kTeUkUOAbb4OrGBND1oKd9MWBtCIwsDEXfiM8jsfWlcPGz8poce2FdtLjWeUpL9FjYVjWnR5gzEvakQF6nNV1DHERqguaYmu5VSvQvZhSKro5mRvhioD+sTQwxcluU+EzPjKT9H/b1VTNlJL+FpWHeYhylAPT0sBIEDzXZX5kCEGBnio9OXhPze1mZQDM9QGn4KOfWTCmo6X74OiPACDACjMDtjQATALf38+HdMQKMACNwUxEgdUBmdDTISNDez09UDVDT4d/U3fBitUGATvvfPZKIwv/M9uxNjTA91B19FTn2K08kI7WgFA8F2AsVALWTqfl4+2CCyNOnoO+FVk747UpGlVx+ZUlATY8A5T4piDycnIcnAx3gYlFVRVGbe6K+mif+8btS8Euf7RjwWSiCnvRR8wMgouDfFw7hni+7wMbXUlxL2JeKB//upfps7W0hgnmaZ++Ukxi6KQzGFkair7xGxEDmxRy1oL/NKwGqIJ/8BzRTAHSNqSk9YOnRJJFaQcG9MiAf0cZZEADUPu7vB1sTQ8TlFmP4lkiMbuciniE9Jwrox3dwxcLDicJ4UUkSUM4/eSzQPOQB8GSQg9p4ZeoAVWnQNrckC2r73Lg/I8AIMAKMwO2JABMAt+dz4V0xAowAI1AtAmfXr0dceLjI3TcyUzeDY+gaHwILVieKTU97VT0toTZ3Qif0k3bFwMncGBf+O01e3NMLYZ5V/QJoXlIJzA9PwLbYbJRXAC3szbCghxf8bExVqQKaufx74nPw5t44YeQ3u6sHhvjb1WaLdeqrDOodWtqoEQLu3RyxZ/IJDPyqC8ydKg0T9009BbtAaxU5IIN6uqYM+o8tvSD6ExmgeY0UA4fmRgjigNaUrToPACIAtI2pzU3LAH+Qry0kAaA075MBv2ZQrukBoCQKlAQAEQKkAqFGRAHNRxUh5M8/XkxXkQ2SjHgi0EGQDdwYAUaAEWAE7gwEmAC4M54j3wUjwAjcZQgwAXBnPXB9CQCS6h9IzMPmqCykFJTAzNAAQwPs1Jz080rKMWp7FCLSCtDf2waLw7yruOyTEd/YHdE4n1EopP4j27jgqSAHGP7nukiB4bxDCQLkl4KdhVs/NeXcoW6WeL+Pb7XlBuvjKSmDds0g3y7ASqgBNBtJ9rvMCq5SLYDIBCIM+q3pLIgCZSUBzXWU6QHWvpZqKgJtCgDag7YxSgJBGx5KrEmBQf/dq4MAILXAkWt5qiBdzlcbAoD6UkWGj/r5ij8H+NiIAJ/mXnehqsHl00GOXD2gPl5knoMRYAQYgdsEASYAbpMHwdtgBBiBW4vA/uXLUZyXJ8zx4g4dgq2PDwavWAFz+8qTr/jDh/HPm2+qNtl13Di0evhhYaBHY8lRn8YNWrwYrm3aYPucOeIzNeVc2tbpO3s2drz9NrJiYqqsS/3Pb9wo5qHSfWTIp9yLV5cuQgVQUlCAvyZOFHNQo314hoSgtLBQ7MXK1VXMI+e4tWjfGatT0P7L5nRxM4/e66A6vVdWG+jZyQqL3vSGuZkBCgrLMWVxLPYezVUbo+yvnEeJEsnv/43OwrJjSUgpqCw1KBuV1HsyyBGvd3RTBfrfnU/D8uNJsDUxwpr+vmhup64SkYZ+ZBa4vJcPWjioX//pUrqQlFPzsDTGJwP8xZ/UaO5Pz6Tg2ZZO+F8Lxzq7+ev7FtRWASDnlaf1dVEASKJBzkVkQU5sPvqs7IidE44J4qCmKgByjNJzQPOeNXPwtaUA1LcCQK7Rx9MaO+NzhIcA+QEQEaFUAOj7fLgfI8AIMAKMQONCgAmAxvW8eLeMACPQQAjIQFsGzvSZ8uBlcL1t5kwRfDsEBIgA/OCqVYIgKEhPx+bXX0f7554ThAA1Op2nPHrqLwNwr9BQcZ3mjdq1C/cuWwYbT08RnJP5Hs1FjYL4lsOGib7KU366Rn3lPNVdE6X+3n4bRCzINWh8dekCdHIZuy1ZLcCpS411fR3alf1Ixi3ztms6LW2gx1/raSloP3AsVwT31Ciw79bRCn6epljyaRLWzveDhZmB+N7N2USQAzQmMrZY/CzJgKcecES3DlaoTgFAwf+K40ki8KbW0sFclOKzMzHEF2dTcSatAM3szLCit48qSFeWBNQ8wc0vLceobVFi3NCmdpjT1VPt/skEcOzOaBy/VlmmkVQHlEawoLuXUAvQZ4MmTaqoCmoNop4DNAN5aQhIJ/yaHgDSELD1KwGqa1lXcrXm+VfnAUDBOzWZHiDz+5WqAk0CQNcYOYe225XBOBn9SRk+KS/omWlLAdD0AJAn/08HOWDdhXTM6+YpzP+qSwGgfcjTfuW7oW3uyXtixek/pwDo+bJyN0aAEWAEGgECTAA0gofEW2QEGIGGR0AZ8FNOvTKIpqBf2Sj4Prdhg4oAkMG2Zj8aU5CRoRbU0zrUZGk95WclWRA4eLAI+IMfeUSc5FMj4iHi119FIH/xr79UHgDZ8fGCWOg/b55KsUCf7Xx9IeeRxIEuJJkA0P8dk8E7BfxPDVEvc6cZyB84nqsiBLbszRLlA9fM9UOgv/qJe3UEgHRmp5P+aSEeuM/PVrVZyuO/mlWENk7mKvm+vChLAmrm8eeWlOGVrVFC/t/Dw0rI+Jv8N4iC+2VHk/DTpQw808IBnlYm+OVSOl4OdkZ/H5sqa+iP2o31VDr9u3VxhG2AlUq+r1kFQNOx39TWGJF/JYoKAnWtAkBrKs0CZeoABf1HFp1TMySUVQDkGE01gSYSyhQApeM++TFI8z4KwmVTOvXTdzO7eMDNwlhUAdCXANBMGdA1N8v/b+y95dGMACPACNyOCDABcDs+Fd4TI8AI3HQENANzCtzlqb88RZeSfpdWrVCUm6uTAFBK9M1sbWFqY4OWDz6oUgDoQwD49+2rJumXgMh0gsgdO1QEQPLp02rpCbIvyf1DX31VTTlQEwFQnVy5Ph+KvkqB+lyzvuZKyyzFiOlReONlN3F6L5s2YkBJADjaGQkVwJK1SWKInY2higyojgBYcTwZX59LxT0+NljUs1JxoE87kZKPcTujUVBajkkd3PBMi+tkhSQHjAya4NFm9ng80EEoAr6ISEV0ThE6ulhiSZi3cJ5vrK0xv2ONFXPeNyPACDACjMDtjwATALf/M+IdMgKMwE1AoDoFAMn8peSfPAE0UwCUCgBNyb+2FAB9CABtCgAlDMoUAG0KANlXc33V9/llqprlZHDmP9gdRVklVVIAZMk1GieN0KRMX1mbXZtJmpT2Bz3ji10TjoulqXQbpRboSgGgPpQO4NLJAadWXxZj5Imu3Ls8ddW8ptwPXZP14Ov79amrAoAIAGWjoD8ppVikESz/Illc0lYFQMq1qWzfyt6+QoZPjaT8ZOYXnV0sJN8OZkbiRN/CqPJ6cXkFxu+MRnhSHoIdzbGmn59q7OXMIkEOJOeXqO2JVAZkHDg91AM2jTj4p5tiAqC+33yejxFgBBgBRuBOQIAJgDvhKfI9MAKMwA0joMzNJym/khCgE/Zd8+drzdsnckAbAUCme0rDPmkaqG8KgKYHAKUlKPekTAGgm1f6AyjTDnSlAEjJP534l+SXYuOQPUJWrWlytuX5Qwhb2l6UQiMy4PQnV6Ac03NRO1Cdc5lPPfjn7ip3dSIAfr9vNzx6OIkx2dF54vOgr7qo1VNXegDQvVAfyu2m3GkZ1NMYWke5b+pLtdtJji1zwalWO/WTbu/K8nA3/JIoJlB6AJDBnzzB79vVWqcHgOYpv9IToDoFwL8x2Zi+v7L0HgX3poYGyCkpE581GwXt7/bwEnng1DZFZuLtgwmgk/753T3R28saJ1MK0NrRHBlFpXj/RDKOJOeJvkQSvBjsLK7dCY0JgDvhKfI9MAKMACPACNQ3AkwA1DeiPB8jwAg0SgRkcE2GfJpu/PIUnVIASNIfMmoUTq1bJ0z2qGl6AChTAEiGLxsRArUhAGicsgqAspoAeRSQ+aCpra2agaCsAiDd/rUpALQFRto8AKTJmVcfF5UZmrwXbaXZ6Jrmyb4M+CkopyaN0pRmapoEgNIQUOZ3E9HgGuIgAn4Z5NN8kpSQxAV9d7PSGJRVAJRu//pWAfDzMhVmgaQMoFSBMXOioZxHYk2mfHMPxWNzdBa0xPxVft/8bUyxdoCfUAQoy/YRCUD/EXEwtbO7MBLkxggwAowAI8AIMAJ3FwJMANxdz5vvlhFgBHQgoBmY38lAKYNqGZhrBtLS5EyXwZryJN7I4nqeeE3u/trc1PUlAByCbYRSIemQeq1yTYM2acKmafjWmJ8pnfWfTSvA39FZKCgpR6C9mSjd5m9rClcLI+HK//2FNJBfAAX5VNqt+38qgL+isjDnYLxKMUApBGPbueKJQIfGDAnvnRFgBBgBRoARYATqgAATAHUAjYcwAozAnYfA3UQA6KsA0CwDqJTj0xuwd8pJ4YyudDm/2QoAXW+ishxcXcoZNsY3XJZxyykuE2kAfb1tVLdxPr0QJ1Pz4WRuhDAPa5gYSt//xnin9bPni5GFGDUrCpnZZWLCR+91UHkwSKPHqLgice3DOb4qw0ddCg9dY6RnRICvGXaF54DmJKXHS487Y9L8GLG+VH7EJhZj6pI43N/XFh9+e02s/cYIN1W1CTnX3qO54ppSRSI9JeKSS8Qa0mSS+r27JhFL3/IWahPNEpT1gybPwggwAowAI9BYEGACoLE8Kd4nI8AINCgCdxMBQEDSSfyZT66olTaj75UeAMqTefIAoKBaegKYO5uK03jpAUDkAEn3+67pjGNLL4i8fOkBoC2fX8r5ZT8p+6c96EoB0PQAIOUBpRTkxOaj58K2+POx/ar9SCJCmS6gfIHkdVILIe8ccQAAIABJREFUSGNCXS9YSW4pdk08jojPrsLA2AD9VndCq+H+aEKOebegkbmfiZa1t8eSV0C88AlY098Xze3USw1qblUaPOpbrq4+blUaOGoaO9bH3LWZQzMIJjKAAu+Fb3jB290EUxbHQpZ5VF6jIH/Jp0mq1A3p3TBpuKvaGErpmP5enKjyIOejwJxSPqhRFQkvV2NhAElBPxER81/zEgE6/dy6uXmVa1RxQukboWlGSXvZuj9LrbIEmUzOmeCJOSvj8dQDjoLEoPtREgK1wY37MgKMACPACDR+BJgAaPzPkO+AEWAEGIE6IaDppk+BtJIAoJNzZRUAWkQZLGtz3dcW2Csd/fWtAnDPl12E8aC2dAXlvpXBq+Z+qgsy9SUAirNLsGPMUZz/NhqGZobo/3FntHzWD7gFsT/l868+fQ1/R2ZhdlcP9PK0Fs+d0gP+jc7C4qNJyCwqxZNBjni9o1uNW7ybCQDNXxhlwE7XJBkQ6K9Oougya1SSBDRGGZw/OMBejRzQDNyVZSUlAUBkgCwxqWtNOe6x++yFQkCbyeSBY7mCSPh9awYiY4uFwkFJItTpLw4exAgwAowAI9CoEWACoFE/Pt48I8AIMAK3LwJSFSCD+dtpp/oQAMrg39TeBP0+6oTAJ3xuSfBP2ClL91Gef7CDOSyMDUDyfnL0J1HAvb62mNXFUy+J/91OAChNHP08TcXrSQoAzVN++d5WV/6RCASlMuBGCABN8kEZsEuzSNoTSfztrI3w2OCaCQBSGchT/4+/TwFVq5AEw+30e8l7YQQYAUaAEWh4BJgAaHiMeQVGgBFgBO5KBBozAVCYVowdY4/i4g8xoOB/4BehaDrU85YF//IFupxZiKn74nA1qzI3nRoF/j7WphjTzgX9vG1qPPmX4+5mAkDzxF75mfC5HRUAmmkG2lIAaO90yk9NWaqSPlNaw4Aetti6Lwuzx3uKdANujAAjwAgwAncfAkwA3H3PnO+YEWAEGIGbgkBjJQCUwb+FmxkGfd0FPgPcbnnwLx9aWUUFItIKcC69ENYmBujkYglXC+NaP9O7nQCQefd0Eq7Mn9f0AFBK9Alk5Um/DLJlnr30DdDmASCv6ZMCMKC7rQjkpVEhpQS0b2khgng3ZxNxTaoBpElgdSkA5mYGghBYsjZJa6nJWr88PIARYAQYAUag0SLABECjfXS8cUaAEWAEGIG6IqArBSD/WiG2vXIEVzfEw9rXEoO+6QLPMGetyyjneHRnP9gGWOLUR5cR8UUk8pMKQeRB6xEBaDemGSxctRvyZUflCTPGCz/EIDsyT/gMePZyRqfXg+A9wFVlNFhWXI6dY4/izNqr6L2iA9pPCFTbU258ATYO2Y2UE5kIeaslus9vq0ZYlJdWYPdrx3F6zRU8/G8fkKFiTQRAfnIhTn54Gee/jap2b5rgaI6zD7RGm1EBaP1KAMLnncWRReegzZ+horwCsVuTcXjhOSTsTUUTwybwv98dIdNawcjMEL8P3i2WevDvXsIfQtnKispxeX0cTn5wEclHMlBeUg6ntnZo9YKfWNfYsupptzIFYM54T3y5PhVvvOwmpPGajv5KJ35lFQClC39NVQD0JQBIfdAiwAybd2eJW1SurUwBoKoFshEhUBMBIMmEEU84q6oK1PX3h8cxAowAI8AINF4EmABovM+Od84IMAKMACNQRwS0EQDK4J+C1oFfdwGZDOpqyjko6D6/LgY50XlVulOwfd/33WDpbn79WgVw8ccYbB99FEUZxVqXCH6pqQj2ja0qg1eq3LD1pXC0fM5PmBESWSAbBcy/9tshAt+mwzwx6JuuMLG+HvTmJRTgj2F7RfcHNvSEpYe5bgKgAri6KQHbXjksiAxtrf34QHSf30a1N9knfk8K/nn2kFYcAh7ygpG5IajygiYBQARF+LwIHJobUWU5SsFoP745zn4eKfIdNAkAIk62vnwYsduTte7VLdQBA7/uCvugStPE27lppibU516JoJj8bizeGuUOTXPD+lyH52IEGAFGgBG4vRFgAuD2fj68O0aAEWAEGIEGQECTAPC7zw1bXghHzJYkWHtbYMjvPeHS0b7alZVzUEfvfq7ouaQdnNvbgQLaqxvjhZqAAnwKlukkWxUo70rBHw/tFdfodJyuWXtZoLSwDBe+j8H+6adE8N1lVjBCZwbDwKgJUo5n4Pd7d8PSwwxDN/WCled1QuHEyouiVCE12wArDPurF4jEUK63/p6dYq1e73UQ8+lSACQdTBOn7bS31iOaovPUlrD1t0JZSTli/k3C7onHkXk5V21vtA5VkSCSgfbpf78Hei1vD7tm1ijKLsHZLyKx761TKCssE1vSJADOfR0lgngiO8KWtEPQ074wNDVAcng69r55EkQsUCNVhpIAKEwvxt9PHRDPjQL9HgvbwSPMGU0MgMxLudg39SSu/B4vFA9VSJgGeK9udMqGJABIPfD9H2miKgClBHBjBBgBRoARuDsRYALg7nzufNeMACNwFyMwZke0uPsP+/o2CApxucUYviUSaYWleDqo8gR93YU0OJgawdbUEN3crTC5k5vOtRt6f7SwMninIDvxYJoIImXr835HtBvbvNq8f+Uczh3sxck6kQeqVgGELziLAzNOi4B2wNoQGFkYguTqO0YfESf6FGD3XtFRfK9s0f8k4a/H9qGJkQEe/KsX3Lo6oiizBH89vh9xO6+pZPw0RqYHXN2QINIOUk9lYuimMBGEi6bYh/J7bQSAcm/txjVH2JL2IhBXtrSILPz58D4U55aKYJyk9tQo/YFKJvoMdBPBtpmDiRoWEZ9fFUE+NSUBQEH8X4/tF0E+KRtaveCvhruSWNAkAMikkQgAwn/I+h6w8bNU22tJbqnYExEMfT/shLajmzXIO19fkzYUAaD0OODT//p6WjwPI8AIMAKNEwEmABrnc+NdMwKMACNQZwQaOsBeejQJR67l4eP+fsgpLhNkwOj/HOpHbotCZxfLBicADiTmYuaBeMzr5ikIB82meXpP1z16OMEu0FqcVpPs/P6fu8O7v6tOnDVTADTz7mlg5J8J2Dhkj0gloODb3MkUGRdzsGHwbpTklOLBzb1E8KrZlIG4Sj1QAaEMOPzuOTVFAaUubLx/jwjUiWiggFepOJDEQUFKoZpyQBsBQMaNv9+3W6QSKIN7tf0p9iH9CErySrH1pcMirYGC/8Anfarck9KnQEkA0D5IneDamUiUMJg7V5bkUzZJLigJACX+1QX3cn6/we5VUiPq/EvUQAP3L18uZu4+aVIDrcDTMgKMACPACNztCDABcLe/AXz/jAAjwAjUMwJEAERmFwmFAakBRm+Pxlsh7loD8XpeWjVdbQkAkohT3jyZxUlJudZTfcWGdRkJKu9JW5Bdk/meHC9l/cqc/+jNidg4dC+UwWzSoTT8ds9OtHzBHy2f9askHLo5qoJdeZ2C8j6rOsHQpPJEX9s+YrclY/2AnfC5xw2Df+oOUzvt1QUu/RIrTu3l3grSioUJYV5CoW5So7AM20YeEafxSgKAjA3Jb4AUBzI9QfO9kB4H5F0gUwAk8ZFxIRsP/dtHp18DeQRsuH+3UEpopkY01PtX13mZAKgrcjyOEWAEGAFGQF8EmADQFynuxwgwAozAHYKAUgFAP5NUP62gVPxpbmSApWHeIlinIHrynlgUlJaLO5/ZxQMPBdiL75Wn61LyT6f8VzKLhNyfmp1ppaw9s6gy7/vRZg44lZavUgAoUwWU82sqFIhQkHMG2psJZYGtiSF+u5KBj05eg6O5ES5mVJrVUcrBk0EOqhQE5f0oH58yeCfJ+sAvQ1UmfWlnsrBhyB5hZEcBLp0uSyM+XXMM+CwUwS/6V3lDtAXZ57+Jwj/PHVJLC9D2aknTP2X6gDxFJ4XAsD97wcbfUmUOSHsIeNATfwzdA5LVy+uSSBj8c3c0f9RbtZS2vck19X3VpeFgbly+UA5Q0+bSL+fbN/VUlSoA2r7TXF8qE5Tzy++0GS9q27+Fi5lOciL+8GH88+abqmFdx41Dq4cfFp8pKD+/caP42atLF/SbM0f8vH3OHNj7+yNm/35kxcSorhmZVVZ8OLt+PQ5+8IHaOHkt/coVbH79dRRmZcHM1hb3LluGpJMnVf1bDB2K0FdfFWvEHTok5qDvWBmg75vJ/RgBRoARYAR0IcAEAL8bjAAjwAjcZQhoEgAnUvJVQb8kBIgEoOD/iUAHVdD/7uFEfNTPF7E5xToJACII9EkBGNHGGcp0ACWp8O35SgKBFAQyyP9ioD+8rEyg3Dtdm3coQQT95ClAn2lt2js1fVMAqgTvFcDZLyPFaTVJ4Xu821acWKOJ+otSVwXAjRAAynKAlFJAJ/VUHpBy4ekU3KWTgyj3d/KDS3h4a+Wp+JbnD4FIDTr9JoNA2eqDAJCpDQUpRbc9AUD3TeUaSe2hbAUZGdg2c6YIrh0CAkBkwMFVqzB4xQqkX76MiF9/FUE/Be9EBtj5+iJw8GARnKeePy+CdxtPT/HZytVVzKOcw9zeXoyjRtdovb8mTkTXsWPhGRKi1vf4l1+q+hGBkBkdLcaUFhaK+YMfeUSM4cYIMAKMACPACNQVASYA6oocj2MEGAFGoJEioEkAyGCb/pTBuyQA6Dt54i5vtzoFgL4EQA8PK50Buub+/G1MVZ4BtLYkIg4n5wkFgCQHlPu6IQKAjPWKyrFrwjGc/viKTj+AuhIAN5ICQPclT+mp9GD7iYHY9KAs71eZPy8JBvIBoNJ7dDJP/gbShLA6AkB6FgQ+4YMBn4WIlAh9mlQmZF3J1SnHV5IXyhQAqVAgQ0RlioJyXZnGYOpgqlIYyDUL04ox7O9ecAy21WerNfahwPvchg0qAoCUAYMWL1YLvGVALgN+mlQZ9FMgT0SBVBHQiT+RAP3nzROkgiQYiBxQNiVRQPs48fXXgmAgYoIbI8AIMAKMACNQHwgwAVAfKPIcjAAjwAg0IgT0IQAo6KdGp/RSXi/l92fTCm5YARBgZ6oWvCvhk/tb0MNLbX3ZR8r6k/JLGowAoLXyEgqE637CvlRRUo9c/u1b2Ki2WlcCQJoAFlyjfPnecO/uVOXtUc6tWUJQlgN0ameHzlNaYPPTB9F0mIcqeJbXvQe4wuceV/w7PBzaUhS0ERFyLOX+ayoGqnvF9THkI5XAH8P2IPFAmpoHgD4mgJL0UJoAFueU4p9nD+LqhnidxoP6/FrKYF5K7V1atUJRbq4gAChA10wPIDLAtU0bcSLvFRpaJcjvPX06DqxcqZLuyz0opf5x4eEqVYEuAoC+V6YRyPFMBujzVLkPI8AIMAKMgC4EmADgd4MRYAQYgbsMAX0JAMqzl03m6w/ytYXm6b3SA6ChFQDKR6WZHlCfCgC5Dpni/fnYfhRlFFfxA6grAaB0+NflMSDLANI+NEkC6eqfejITvve54dxXUej/SYgoKUiN8v/JByArMg9m9iaqcn0OLa+TF9RPGwFAZfMoZeDy+jhQecTQmcEwMFLPfSgvrcDBWadFNYKOrwWhx6J2oo8syUdqAzIQJMM+VdNIq1AqAPKTCvHXE/sFMaCtDKCSiNEsAyirA5Csn6oPWLor1vxvcYmlfZCNIHHU9qVxci8Dfl0n9FIdMHDhQhHk66sAUL63mukB1REAmtdyk5O1Egd32V9hfLuMACPACDACN4AAEwA3AB4PZQQYAUagMSKgDwEwu4snxu+MFuX7KKjPKi4Tp/HkCRDiailM9ogMkLn3lIsvTQLr4gGgJBG2xmQLWLV5ANDc/0RnCdl/Q6YAKAPXI4vOYd9bp8RXXd9ujZBprUTAW1cCgOZJOpiG3wfvFsRCm1EBYk5rLwuUFpbhwvcxotwfBcbtJwQibGl79SC8AghfcBYHZpwWezKxNlKT3VOALn0A6Hqzh70w8KsuVYwMdaUi0Pd/PLQXRAYEv+SPjq+3gG1TS7FWbmw+ji65gNOfXIGtvyXuX99DJb0nV/7NTx1E7PZkePdzRc8l7eDc3k6kU1xYF439006jOLdE4KYkAGheqgyw9eXDYo9hS9oJg0Qqa5h5KRd7Xj8hyilSIxJDmhvSZ+WanmHO6DI7GB5hzqLSARElRGQQlpQmoI1coDkoIN81f75aLn9OYqJQAETu2AHlaT31JU+AXlOnYvfChZD9jM3Nq/UAUKYV0JpKDwBKD9jx9tvoO3u2ymyQ8v41KwIoPQEa4987vGdGgBFgBBiB2wMBJgBuj+fAu2AEGAFG4KYhoA8BQCkAJPVXVgGgygAUlFNTOvO3d7ZAfmm5yjBQHwKAiAPNKgDSzK+6KgBKV//qFACtHM1V6QOSmFACrE/wLvtTILx1xGFxwm1qb4L7f+4O7/6uN0QAoAK4+GMMto8+KkgAba3VcH/0XtEBJjZVS/FJ2TyZFFKQPXRTL1h5Xj/9Vrr50xxEJGg2nV4EeuzNws0M937bVeCgbOlns0XaRFpEVpX1SO1gaGaIM59cqUIAEGkRPi8Ch+ZGVBlHmIdOb4UTH1yCpZsZyPzQ3MlU1S/jQg62PHcQSeHpWnE0MDZA6IxWKuJGs5MyBYBk9iGjRuHUunUiICe5vbIKgJThS9M/EysrJBw5Itz8ZYUAbVUANOX7yioAtB/pMSDTDWguSTLI1ARbHx9VWsJN+8uCF2IEGAFGgBG44xBgAuCOe6R8Q4wAI8AIMAI1IVAbAoDmooD2z4f3gfL3yQ+ATr5t/a0EMUCn27UpA6jcW3ZUngiIL/wQA6pXT8Eu5e23G9tcGPc1MdAoPfDfYGmAl3IiU6Qm0Ok2BdeyyVx++vzg5l5w7qBuNkff12RGKPd2+bd4ZJyvVGU4tbVD88e8RbqBhWtluTvNVpJXKu7p9JorKrzavNoMbUYG4NDbEVXKAMrxFeUViN2ajKPLLiB+d4r42v9+d4TOCAYqKvD7vbtF2UNNAoD60ZqXforF2S8ikXQ4HWWFZSCSwn+wO9qOaQ4Xun/tUNb0qmi9LkkDpQdAnSbiQYwAI8AIMAKMwE1GgAmAmww4L8cIMAKMACPACDACtUOAvBjWD9iJpsP+396dB+tZ1XkCP0rIQjZIIAtkIUQCsiOEGCNhF7RokJYphSoXugdQwFGGKDAOLUrRgIauQjaRbtG2C9ppKVvHaRvZZBsM+zqsGRISTAgkJCE70Z46D3Peeu7Le2/uubmX3HPzef4hue95nvf3fM4NVef7nHOeXcKxP/totexhSx4CgC2p77sJECBAYHMEBACbo+dcAgQIECBAYLME0kyEHfcdHk74XzPD0PHbtbleXB5w36wnQnxdYHz14ccu3a9bn+Z3pfiSA4Blz60Mt39pTjjmJ9OqPRUcBAgQILB1CQgAtq7+drcECBAgQKBXCayYuyr86lP3VssF9jhlQvjod/etNh38wAc+EFYvWhuevmFu9caBuEHgp/9tZhjz0ZG9qv7SihEAlNZj6iVAgED3CggAutfT1QgQIECAAIEcgf8I4bmfzQt3nvlItXa/1RH3RjjyuoPClM9O2OJP/3NuTVsCBAgQINDbBAQAva1H1EOAAAECBLY2gf8IYfnLb4enrp8b5v7rwmpDxHjssOew8KGTdgn7nDE5DNv13VcR9pWj/qaG+NrDo2+cWt1a3Fgyvl1h77+aVP09LpG4//wnG5sfPnDBU9VGivFIr1NMm1rG5RPxs4/81z3C6sXrWl5n5t8dEO499/HGEoC1b64Pvz7+vrB4ztLqmif//siwy2E7hVjf8hffDjMu36/6efzeeNT/vv2UoY06+0q/uA8CBAj0dQEBQF/vYfdHgACBHhK49//+Mtz69HXhW0fdFEYNGddD39L6svGd6PX3s7f35fG1an+45prq9WmP/+QnVbP4jvXuOprf1d5d1+3qdZYu3xhO/9a8MG/h+vD100aHR55aHe5/dFX49DE7hDeXvROmf2RIOOX49qfQ/+31i6qv/m9fGdvVEoo/r/n1kj1xQ/VB/bbb9asG/XHwHgfXceAdNz2MgUC/7bZpM/CufxbrSmHBHp+bUP05Hum89q7z4S/u2tgDYNjEwW0Ch/rygHituPfCJ346rbruPV97PKxfvqHx9999cU44dPYB9hHoiV8Q1yRAgEAPCggAehDXpQkQINCXBQQAoXpHfHeHCpvzO3PLb5aGBx9bFa745vjwxHNrwvf/fnG48dJdw3YDPxjO/96C9yUAePGVdeGC7y8Ml39jXJgyqfWrAjfnHrv73IWrNoTTfvdKOGv/UeGkyTuE9yMAaH6aXg8E1r6xvs0APQ7C9//q7iEN1vc9Y3L1hD4e8bynfzQ3HH7VR8Lvv/ZYmyf+9cF8PDddJ56XNgGsD/IH7TigumasLT7Z3+2EnUMa5Mefz/3lwurzySeNC2uXrK++N4UN3d0nrkeAAAECPScgAOg5W1cmQIAAgR4S6MoMgEE77NBD1fSey8YA4JUFG6on+A8+virc8j+XVmHAoIEffN+KLD0A6GmoNF1/U9P84yB87PSR4cmrX6qetL+zZmObqfqpzjHTRoZP/cvHqoF7/Zr1wXz9Oivnr24EAHEg/4vD73rPLaelBSkMaM8kLVPoaTPXJ0CAAIHuExAAdJ+lKxEgQKBPCsQn/Tc9fEl1bwP6DQrnzJgd9hkzPaQZAF+efln44YMXhpXr3l1DnI7Tpl4UZu52UliyamG49M7TGp+nn8d27V27GTK9dm3hnDlh4PDhYeeDDw4bVq0KR158ceg3cGCIgcAfrr66Om3ctGmNn7daArDnCSeEu7/znXDEt78dRkyeXJ1Tf5K/9q23wr99/ethxauvVp8d+73vhV2mTg3L5s6t2vUfMiTEOuLP599/f9XmkK98Jdx18cXVZ3985JGwbsWKMHzChGrpQQoe4rnP//rXVftYw6Innmjzef2e4yD6y38zLyxf+e6meNdePDFMP3BIaB5cpyn/3/jPY8K819aH79+4uGo/esdtw+tvvlP9efth24Sr/vuEcOPP32jMAKgvFahfv3kJQAwU0jU/ftCQRpgQ2y1+Y0NY+Po71XKD+B0//O6uYeQO/RpLENLPOjML4MFFq8Ks+xaEtRv/HAb1+2CYfej4MH3skHD23fPDi2+tCzd9YlIYN6R/9XR+9qOLq8//6fmlVfs1G/9ctRk5sF+jXbyn2O7mF979nZyyw8Bww1G7huH9t6mucdOzb1Y/f3Pdxuq811ZtqP5+0bSdq/9e9+SS6loL3t7QqCt9HmcJxCPNHFi6bmPj3PRZ8+9v8987mgEQn8SnJ/tjpo0I2w7Ztlpnn4KD+gyAdN1WoUL8rNV12pvmn2YA1GuN58/77aLQf1i/6sl/PJ776bywYeU71awErxHcVE/7nAABAr1PQADQ+/pERQQIEOg1AnHwfuU9Z4XPH3RhY9B/x0s/D+cfcUN4dOFdLfcAuPnx2eH5JY9UbeJxxd1nhj1HHRxOPXBWeGbxg+HGOReF06ddEkYNGd/utQf3H97GoP7E/521a6sB+tCxY6uB/utPP91Y5x8H2/XBfKsAIA3Wxx1ySNjrL/8ypAH/R885J4zed99qIJ8+i4P+FBbEgv79vPPCAV/4QnVePNJ3pWu+vWhRNajfdtCg6jpDRo+u9hyo15E+S22bZyasXffnarr+KX8xsjHov+yHi8LsC8eHpW9tbDO9vh4AxICgM0sAPn30Dm2WA9RDhV/8+1vVfaUZBGkJwcjt+4V6OBD/fMf/XlEN+uMAPwUCcbbBgkUbspYAbGoKfgwB4nHh1LFtpurHn8fgIA7a48A7/j0OxuNA/64FKxuD+BgcpGtce8TEKgC4ZM4fG+e19/0/OHxC+M6cP4bPThlRXT9+12UPLwrXHTkxDO2/TTjzznnh4FGDw6yDxrxbx4OvhUum71IFF5s6OtoDIJ6bNuaLfz7hN4eGNDhvta7/7QVrWi4BaO86zUsD6psOpu+Nmy7G0CG1Hf6hoeGwqw6sbivuBTBg+LbVrIS4R4GDAAECBMoSEACU1V+qJUCAwPsqkJ7eT9h+SjjvsGvbfHerPQCafxYH/D979LJw3mHXNTYKvPKes8PYYZPC0bt/rpoZ0Ora9S9KT//ToDx+Vg8EHrr++rD9xImNQXl6Un/UJZeEZS+/3HITwPr5K197LTx1yy3h47NmhfjnOKiP59af3Mfrj9l//3ZnDjSHCvVwIAYAzXsF1AOB9gKAeI3m6fsdzQDobABw0N6D2x2gNw/yJ43v39g0MH53CiJuuOWNRlAQ/1APHnIDgDgg//mLyxpP6Fds+FM1uE4D7/qT9ji4joP4eNQH/PHJfn0QHmcHTBo2oBqcx6M+eH/49dVtwoFNBQDx/DR7IP1e1q8XA4ZUT/07N/UPtdVbAOoD6uZZAul69bcAxOn/MSBIGwk2LwGI5zRfpx4AxCf4zW8BSNP/47lpZkH8c3tvKdjUffqcAAECBHqXgACgd/WHaggQINDrBJqn8Mfp/zEMaDXYT0/3Y5t41Kf4128sXaO9a9fb1p/Qx6n48YgD6GdvvTXMvOCCcO/ll1dT8utHXCZw3JVXhrXLlrUMAOI177zoourp/OInn6xOjU/143Vv++Y339MHccp+R0sHOgoAWn3WUQAQvzzNAog7+McjTb9vHlx3ZQbArrsMaGwOGJ/s148UAJx72uhqlkD6/tQmTeuvzxSIn21OAFCfql+v5dQ9RjYG8LHNbfNXtJniX3+qH8+LA/mz7pof/ssBo8PfP/tGtSygfqSlBYvXvNOpACAuAUhP+tO10lKCOMMgziJoPuoBRa/7h6wgAgQIECAQQhAA+DUgQIAAgU4LxCf61zwwq5rOH4/0GsD45/g0/zP7nlWt+09HqxkA7X1Z/dr1a+TOAKhfv6PXAMan8oN32im8NW9e2O+UU6r9AOqzB5qfzNeXAzTvHdCdMwCafdIg/z99cofQ/PS+KwFAV2cAtAoK0usCNycAaJ4B0Hx8aZ21AAAgAElEQVT/6cl+/PkeOwzs0gyA+jWbd/nf1BKEdG5qd+zE4WHGzkMaywHSDIBO/yPSkAABAgQIbEEBAcAWxPfVBAgQ6O0C9TX78al9fU+AZWsWVwHAuTN/EH780Hca6/zr97R6w4o2ewCkJ/7TJhwb9hs7o7EfQPO10wyCdK04Zf+5X/2qzfr6+FmrPQDqbdtbAhDPTU/745P9OBMgHs1hQ5p98OETT9ysJQA5ewA0D+rrewLE9fanf2teiGHAKcePrHb6P/vi+Y1NAruyB0D9++7+w9uVQ6s9AOK1/+W3b1WvFezOJQDNA/C0IWCcvn/k+GGNtfaf22PEe/YAeOKNNW02DGxvD4D6DILOLgG4bMa4cOEDCxuvB6wvTajXFeushwNp2UFv/7etPgIECBDYOgUEAFtnv7trAgQIdFqgeRr/MVNOrWYApCUAx0w5Jdz61DXvuV5q19E0//au3aq45l30V73+esu3AKTp//EpfUczAFotLYjf2/wWgBQQbM4MgHjdVH+sb++TTw4v3357p98CcPJxI6pBeTzqO/MfN3N4WLX6T40NAzsTAMTgoPktAN84fUwVKHT0FoD6rv6t2j342Kpqz4J4pOUD6e0Fm/plq78FILaN0/9P33enavAfj/oO/vW3AMQB/9K1G6vN/zp6C0D9zQLNMwDi9dOGgvF7J28/oN23ANSn+De/BcD0/031ss8JECBAoDcICAB6Qy+ogQABAgS2KoG0h0F6jeFWdfPddLPNewB002VdhgABAgQI9GkBAUCf7l43R4AAAQK9QSAuS1g+f3611CAtM0ivCOwN9ZVYgwCgxF5TMwECBAhsaQEBwJbuAd9PgAABAn1eoHlZwbhp0xrLF/r8zffQDQoAegjWZQkQIECgTwsIAPp097o5AgQIECBAgAABAgQIECDwroAAwG8CAQIECBAgQIAAAQIECBDYCgQEAFtBJ7tFAgQIECBAgAABAgQIECAgAPA7QIAAAQJ9UmDjmj+FO05/OIw/anTY+68mZd/jsudWhtu/NCcc85NpYcSHh2Wf394Jr93zRrj//CfDCb85NAzaccBmX7c7rtdT91q/uQcueKr664zL9+v0Pa/esCJccfeZYc9RB1evnuyOo6vXTK+9/NZRN4VRQ8Z1RymuQYAAAQIE3ncBAcD7Tu4LCRAgQOD9EOjLAUB9MF0PANa+sb7TocWzP34lLLjz9XD0jVPDyvmrO31eV/uuxADgynvOrm73vMOuDQKArva88wgQIECgNwkIAHpTb6iFAAECBLpNYHMDgG4rpAcu1N5gOudJfj0A6LfdNj1QZdtLdiUA6ImicmYA1AOAnqjFNQkQIECAwPstIAB4v8V9HwECBAi0FIhPsn9x+F2Nz47+h0OqqfvpCffwyUPCCzfPrz5Pn8U/x0Hvv37y3vD2/NXVZwef/+Fqmnk9ANh+8pDw9I/mVk+742B37Zvrw+++OCccOvuA6pz6+Sf//siwy2E7VddNSwBim/jnUQeNCE9d/3Kb74l/Sd8V6xs6cXCY9KmxYf2KdxrfV7/h+hP7x2a/EN5esCasmLsqLJ6ztDr307+dWS05qF+zfl9x4H7HXz/UqGHXT46tlhR84h+nhd99YU7jOsf/ckaI168vgUiD8HhOst7j1InhoFl7hru+/HBjuUP0+fXx91XXikezSWcc4nljpo1sLHXoKABIg/IFy1+svm+fMdOrp+71wfqJe59eLQcYPXRCePGNx8PKdUvD+O2nhL/Y66/DPzx0cVi/cW319/OPuCG8suz/hBvnXBROn3ZJda0lqxaGS+88LXxm37PCQeOObLOs4JnFD4ZrHphVnV//7psfnx1uf/Hmxs+mjj863Pr0dSEtAaifN6DfoHDOjNnVd8Wfx+8ePWRCeOnNJ9pc0z99AgQIECCwpQUEAFu6B3w/AQIECLQZkMfBb32QvOzZldVgtR4I3PbFOdVAedjEwdU6/33PmPyeQXv6LA6Adzth58aAP10/BgKHX/WR8PuvPdbm/PtmPRE+8dNpoT6dPoUEe3xuQhUupNDh2J9Oq763/jT9nTUbq8FzDCxS4NBRAPDCP7/aGPTHQXIMBOJ58efLX3y7TZiR7rMzSwDq95/2QKif194SgObzYl8k7844NNecAoiOAoA42F608pU2g/6jd/9sm8F6CgBWrFtaDcLjEQf1wweObAz640A+7hUwYrsxnQoA0jXjd83c7aTG4D0FB+0tAUjfHQOFeF6sf86rt1V1LVm1oAoUdt/xgOp+UlAQ64ptHQQIECBAYEsKCAC2pL7vJkCAAIGWAnFw+syP5lZPj2MAUN80r6Np7vXBavNANg5At58ytJpVkP4cB/QxQIhH82C91QyAtCFgekL+8Sv2D6OnjnjPZoMdTa9vngEQvzttjFc/LwYAc777bCMcqEP1ZAAQv6e++WF9JsXY6SPbfFZ3iEFI/Uif7XPG5IZ5/V7rbeMAOq6xT0/R02etZgCkDQGbp/LXn/J3NgBo3lgw1hBrSXW0FwA8v+ThNrMBOvvdAgD/wyNAgACBLS0gANjSPeD7CRAgQOA9090nHjc2rH9rQ6cCgDgYfuSK5yrFMYeMqP4bB+qtnmTHp/6HXXVg+MPfPBP2/+ruLafaxynxzRvjNQ+K6wPfEXsPq574xzAgDYK7IwCISxXq0/3rywN6MgBYu2R9m8AlJwCoL+OI9Q4ePSDsc+aHNhkARN/6lPs0pX7SiL0a0/XT0/ruDgDiID8+pY/HsIHv/v5sagbAHS/9c3h+ySPVzIPB/Ye3WWLQUfggAPA/OwIECBDY0gICgC3dA76fAAECBNpM+Y+vxmteAtDeDIDmgXn9qX1zAJDW/e/1pUlh4d1LqvX/zZvf1Z9a1592dxQA9NQMgOba6ssD4syAeMSZA+29BaCrSwCa77WzAUCzQ/MmjDmbAMZBeZzq/9UZs8PVD8yqXgPYEwHAfmNntFkqkNbvbyoAMAPA/7QIECBAoFQBAUCpPaduAgQI9CGBVlP348Z4m1oCEAniBn5pLX4cZKY19e0NgONsgbRRYPMU9jRojWvtB40a8J5NAFstAdjcPQDSQD7+tz5zoD7IT5+l9fWdmQEQ9zqohwZpb4Jxh4+qgoOu7gFQXx7QainE0PHbNYKJ+t4NHQUAzbvtpz0Bvjz9b7s0A2DPUVOr/QGmTTi22hMgTu2/6eFLwmlTL2qzr0AMANK+AfHpfKwjbty3qSUAsT/SpoKt9gBobwNCMwD60P+03AoBAgQKFRAAFNpxyiZAgEBfEmjeRf/Q7+8fHpv9fDWVv3lKevMeAPUlAJ/6Hx8Lj135QjUdv9WT+TRFPe1qHw3be4tAZ/cAiAFAvf64833cdHDpsys7tQlgewFA/HncnyC9+aC+o366j7hcYa8v7Boe/PYzVViy7Xb9GufEe4whRnrDQaprw8qNbTYyHDxmYJj5dweEe899vNNvAWgvCKkvAYghSzpi4JDzFoBhA0dWG+oN7j+0SwFAGpSnXfzjhnzrNq4JzRsLxnCgvgTgxL3PCHfPvbV6W0C8RgoO4tsFDp10QvjNczd1+i0Ard5AIADoS//Xci8ECBAoU0AAUGa/qZoAAQIEuiAQB/Vpl/+41KCnjvh0PT2t76nvcF0CBAgQIECAQK6AACBXTHsCBAgQKFagpwbm9TcMNO9+XyyWwgkQIECAAIE+JyAA6HNd6oYIECBAoFkgTdFP+wp099P/9pYR6AkCBAgQIECAQG8SEAD0pt5QCwECBAgQIECAAAECBAgQ6CEBAUAPwbosAQIECBAgQIAAAQIECBDoTQICgN7UG2ohQIAAAQIECBAgQIAAAQI9JCAA6CFYlyVAgAABAgQ2X2D1hhXVqwAXLH8x7DNmejjvsGs3/6IhVK/4u/Xp6xqv9atf9JnFD4Yb51wU0qv8uuULXYQAAQIECPQCAQFAL+gEJRAgQIAAgRIEtsTAuKOB+uaYCQA2R8+5BAgQIFCqgACg1J5TNwECBAgQeJ8FtlQAcMdLPw/nH3FDGNx/eLfdsQCg2yhdiAABAgQKEhAAFNRZSiVAgAABAq0E0sB89JAJ4aU3n6ia1KfLL1m1MFx652lh5bql1WenTb0ozNztpJCm1w/st114dfkLYf3GtWHYwJEtp8XXrzGg36BwzozZ4bYX/qk6J547asj4apD+6MK7wk0PX9Io85gpp4ZTD5wVNlXjlfecXbWJx/jtp7znWuk7433V26b7TPcyfODI6jrp53Gg36qeFABM2enA8MiCO9q4NAcd7fn5bSRAgAABAqUJCABK6zH1EiBAgACBJoE4YL3mgVlh9x0PqNbIp7/HgfdB446s1tDvOergaiAeB743Pz67GsBPGrFX9dmKdUurQf/g/kOrv8dBdKu19s0D4zgQf3X5i43AIA6Ur7znrPD5gy6sBuD1p+xLVi1ot8Z4O/Wn/PG6Y4dNatRbX6sfa39+ySNVQBCPdG8n7n169ed4pNkCHdXz/JKHq2CgHhQkl3iNtAdAMkp+W2IWhF94AgQIECDQXQICgO6SdB0CBAgQILCFBNp7Yv2Zfc8KI7Yb02ZDu/SkPA5o06A5DW5j+XHwHY/OBgDttY0/jwPqOa/eVgUEMQCob6yXnqrHGuMRB+NpZkKdsR4ipIDi6N0/W81giEf8PIYHX50xO1z9wKxG0NGqK+r1xAAgDfhjCFB32W/sjEat8To/e/SycN5h14VRQ8ZVl60HFFuoy30tAQIECBDokoAAoEtsTiJAgAABAr1HoKMAIFZZf4Le2QAgPsWvLxuIU/nrA+M0Fb8eANR37I8/32nILmH9xnWbDADiYL55qn4KA+oBQLxmvabUA3HZwrkzfxB+/NB32gQAHdUTA4DmtwCkgX39PpetWdxmCUH6zu58I0Hv+U1SCQECBAj0dQEBQF/vYfdHgAABAn1eoLfMAGjeWK95CUB7MwDS0/zUUc1P6tNAvdUMgHROPdiISx3i0VE9zQFAzgyAPv8L5QYJECBAoM8KCAD6bNe6MQIECBDYWgQ6CgA6swdAdy0B6Gh/gY6WACxcMbexrj/u9J+m9adNBdvbAyC2jU/t4x4GrZYAdFRP2gMgbVJYbxt/b9rbAyAtXZg24dhqjwIHAQIECBAoSUAAUFJvqZUAAQIECLQQ6CgAiE/XN/UWgM4GAPUp9XGK/sP/f/f8tF9A/fO4a/9xe3w+3D33F+H0ae++FaCjGQD1nf3rO/63el1fvW16a0GaHVC/l47qiVP7Y7DQlbcAmP7vnyE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aduAgQIECBAgAABAgQIECCQISAAyMDSlAABAgQIECBAgAABAgQIlCogACi159RNgAABAgQIECBAgAABAgQyBAQAGViaEiBAgAABAgQIECBAgACBUgUEAKX2nLoJECBAgAABAgQIECBAgECGgAAgA0tTAgQIECBAgAABAgQIECBQqoAAoNSeUzcBAgQIECBAgAABAgQIEMgQEABkYGlKgAABAgQIECBAgAABAgRKFRAAlNpz6iZAgAABAgQIECBAgAABAhkCAoAMLE0JECBAgAABAgQIECBAgECpAgKAUntO3QQIECBAgAABAgQIECBAIENAAJCBpSkBAgQIECBAgAABAgQIEChVQABQas+pmwABAgQIECBAgAABAgQIZAgIADKwNCVAgAABAgQIECBAgAABAqUKCABK7Tl1EyBAgAABAgQIECBAgACBDAEBQAaWpgQIECBAgAABAgQIECBAoFQBAUCpPYAorwMAAABySURBVKduAgQIECBAgAABAgQIECCQISAAyMDSlAABAgQIECBAgAABAgQIlCogACi159RNgAABAgQIECBAgAABAgQyBAQAGViaEiBAgAABAgQIECBAgACBUgUEAKX2nLoJECBAgAABAgQIECBAgECGwP8D5PWeHzyJoH4AAAAASUVORK5CYII=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3" name="Google Shape;12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8179" y="-1"/>
            <a:ext cx="2155821" cy="1409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>
            <a:spLocks noGrp="1"/>
          </p:cNvSpPr>
          <p:nvPr>
            <p:ph type="title"/>
          </p:nvPr>
        </p:nvSpPr>
        <p:spPr>
          <a:xfrm>
            <a:off x="1295400" y="266700"/>
            <a:ext cx="71628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Infrastructure &amp; Tools [2]</a:t>
            </a:r>
            <a:endParaRPr/>
          </a:p>
        </p:txBody>
      </p:sp>
      <p:sp>
        <p:nvSpPr>
          <p:cNvPr id="130" name="Google Shape;130;p21"/>
          <p:cNvSpPr txBox="1">
            <a:spLocks noGrp="1"/>
          </p:cNvSpPr>
          <p:nvPr>
            <p:ph type="body" idx="1"/>
          </p:nvPr>
        </p:nvSpPr>
        <p:spPr>
          <a:xfrm>
            <a:off x="1168400" y="1544625"/>
            <a:ext cx="7340700" cy="4964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700" b="1">
                <a:solidFill>
                  <a:srgbClr val="0070C0"/>
                </a:solidFill>
              </a:rPr>
              <a:t>Challenges</a:t>
            </a:r>
            <a:endParaRPr sz="2000"/>
          </a:p>
          <a:p>
            <a:pPr marL="457200" lvl="0" indent="-3810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de-DE">
                <a:solidFill>
                  <a:srgbClr val="0070C0"/>
                </a:solidFill>
              </a:rPr>
              <a:t>Large size of the data</a:t>
            </a:r>
            <a:r>
              <a:rPr lang="de-DE"/>
              <a:t> produced/collected within technical/engineering as a main challenge for Storage and Data archiving/publishing</a:t>
            </a:r>
            <a:endParaRPr/>
          </a:p>
          <a:p>
            <a:pPr marL="457200" lvl="0" indent="-3810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de-DE">
                <a:solidFill>
                  <a:srgbClr val="0070C0"/>
                </a:solidFill>
              </a:rPr>
              <a:t>Lack metadata standards/documentation</a:t>
            </a:r>
            <a:r>
              <a:rPr lang="de-DE"/>
              <a:t> hinder findability and re-use of the data stored and/or preserved</a:t>
            </a:r>
            <a:endParaRPr/>
          </a:p>
          <a:p>
            <a:pPr marL="457200" lvl="0" indent="-3810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de-DE"/>
              <a:t>Only few universities providing </a:t>
            </a:r>
            <a:r>
              <a:rPr lang="de-DE">
                <a:solidFill>
                  <a:srgbClr val="0070C0"/>
                </a:solidFill>
              </a:rPr>
              <a:t>tools specific for technical/engineering disciplines</a:t>
            </a:r>
            <a:endParaRPr/>
          </a:p>
        </p:txBody>
      </p:sp>
      <p:pic>
        <p:nvPicPr>
          <p:cNvPr id="131" name="Google Shape;13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8179" y="-1"/>
            <a:ext cx="2155821" cy="1409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ardontwerp">
  <a:themeElements>
    <a:clrScheme name="Standaardontwerp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755</Words>
  <Application>Microsoft Office PowerPoint</Application>
  <PresentationFormat>On-screen Show (4:3)</PresentationFormat>
  <Paragraphs>109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Noto Sans Symbols</vt:lpstr>
      <vt:lpstr>Times New Roman</vt:lpstr>
      <vt:lpstr>Standaardontwerp</vt:lpstr>
      <vt:lpstr>Task Force Open Science:  Research Data Management  at CESAER Universities  </vt:lpstr>
      <vt:lpstr>About CESAER Conference of European Schools for Advanced Engineering Education and Research</vt:lpstr>
      <vt:lpstr>Task Force Open Science</vt:lpstr>
      <vt:lpstr>Survey</vt:lpstr>
      <vt:lpstr>Survey</vt:lpstr>
      <vt:lpstr>Policy &amp; Organization [1]</vt:lpstr>
      <vt:lpstr>Policy &amp; Organization [2]</vt:lpstr>
      <vt:lpstr>Infrastructure &amp; Tools [1]</vt:lpstr>
      <vt:lpstr>Infrastructure &amp; Tools [2]</vt:lpstr>
      <vt:lpstr>Support services &amp; Training [1]</vt:lpstr>
      <vt:lpstr>Support services &amp; Training [2]</vt:lpstr>
      <vt:lpstr>Support Services &amp; Training [3]</vt:lpstr>
      <vt:lpstr>Next steps &amp; Collaborations</vt:lpstr>
      <vt:lpstr>What can be the next steps for institutions?</vt:lpstr>
      <vt:lpstr>What we should be working on collaboratively? 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Task Force Open Science:  Research Data Management  at CESAER Universities</dc:title>
  <dc:creator>Paula Martinez Lavanchy</dc:creator>
  <cp:lastModifiedBy>Paula Martinez Lavanchy</cp:lastModifiedBy>
  <cp:revision>3</cp:revision>
  <dcterms:modified xsi:type="dcterms:W3CDTF">2020-05-20T07:37:41Z</dcterms:modified>
</cp:coreProperties>
</file>