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6"/>
  </p:notesMasterIdLst>
  <p:sldIdLst>
    <p:sldId id="256" r:id="rId2"/>
    <p:sldId id="271" r:id="rId3"/>
    <p:sldId id="257" r:id="rId4"/>
    <p:sldId id="258" r:id="rId5"/>
    <p:sldId id="259" r:id="rId6"/>
    <p:sldId id="260" r:id="rId7"/>
    <p:sldId id="272" r:id="rId8"/>
    <p:sldId id="276" r:id="rId9"/>
    <p:sldId id="277" r:id="rId10"/>
    <p:sldId id="278" r:id="rId11"/>
    <p:sldId id="262" r:id="rId12"/>
    <p:sldId id="263" r:id="rId13"/>
    <p:sldId id="270" r:id="rId14"/>
    <p:sldId id="279" r:id="rId15"/>
    <p:sldId id="273" r:id="rId16"/>
    <p:sldId id="280" r:id="rId17"/>
    <p:sldId id="281" r:id="rId18"/>
    <p:sldId id="283" r:id="rId19"/>
    <p:sldId id="274" r:id="rId20"/>
    <p:sldId id="291" r:id="rId21"/>
    <p:sldId id="292" r:id="rId22"/>
    <p:sldId id="275" r:id="rId23"/>
    <p:sldId id="268" r:id="rId24"/>
    <p:sldId id="290" r:id="rId2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41"/>
    <p:restoredTop sz="94716"/>
  </p:normalViewPr>
  <p:slideViewPr>
    <p:cSldViewPr snapToGrid="0" snapToObjects="1">
      <p:cViewPr varScale="1">
        <p:scale>
          <a:sx n="63" d="100"/>
          <a:sy n="63" d="100"/>
        </p:scale>
        <p:origin x="176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825c4df83d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825c4df83d_2_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most popular way to access the data is through the API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you can also query the entire database using AWS Athena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download the raw data files from S3 using the explorer tool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variety of options based on skills and purpose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community has also built R and python wrappers for the API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g825c4df83d_2_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2692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Our OpenAQ </a:t>
            </a:r>
            <a:r>
              <a:rPr lang="en-US" b="1"/>
              <a:t>Community </a:t>
            </a:r>
            <a:r>
              <a:rPr lang="en-US"/>
              <a:t>is a dynamic group of global collaborators full of researchers, engineers, journalists, students, government employees.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slack (700 members as of this morning)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here you see Great examples of community collaboration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Dolugen from Mongolia, heard people in Bosnia were hand-recording data, so he wrote an adapter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Government employees adding in their own data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smokey, aq chat bot, takes the raw concentrations, translates it into healthy, unhealthy, for people to understand easier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we cultivate and engage this community through in person and online workshops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/>
          </a:p>
        </p:txBody>
      </p:sp>
      <p:sp>
        <p:nvSpPr>
          <p:cNvPr id="215" name="Google Shape;21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594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825c4df83d_2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825c4df83d_2_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workshops - convene people from different sectors and show them how they can use open source tools to fight for cleaner air in their communities</a:t>
            </a:r>
            <a:endParaRPr/>
          </a:p>
        </p:txBody>
      </p:sp>
      <p:sp>
        <p:nvSpPr>
          <p:cNvPr id="229" name="Google Shape;229;g825c4df83d_2_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8716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99299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70cffa100a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g70cffa100a_0_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" name="Google Shape;247;g70cffa100a_0_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5027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1c940bb09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" name="Google Shape;264;g71c940bb09_0_1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Tweet on the right is from Environmental Agency of Iceland, tweeting in Icelandic about working with us (pretty cool)</a:t>
            </a:r>
            <a:endParaRPr/>
          </a:p>
        </p:txBody>
      </p:sp>
      <p:sp>
        <p:nvSpPr>
          <p:cNvPr id="265" name="Google Shape;265;g71c940bb09_0_1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7552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6" name="Google Shape;45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57" name="Google Shape;45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0625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5516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" name="Google Shape;10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8062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/>
              <a:t>contains real-time and historical government-grade data</a:t>
            </a: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/>
              <a:t>check it out at openaq.org</a:t>
            </a:r>
            <a:endParaRPr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8583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70cffa10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70cffa100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 source platform - allows everyone around the world to contribute, make it better, make it their own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written in node, running on AWS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it works: a unique adapter written for each government data source, a fetch process runs every 10 minutes to grab the data and it’s stored in a database and s3</a:t>
            </a:r>
            <a:endParaRPr/>
          </a:p>
        </p:txBody>
      </p:sp>
      <p:sp>
        <p:nvSpPr>
          <p:cNvPr id="188" name="Google Shape;188;g70cffa100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5628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hyperlink" Target="mailto:info@openaq.org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41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ctrTitle"/>
          </p:nvPr>
        </p:nvSpPr>
        <p:spPr>
          <a:xfrm>
            <a:off x="1940810" y="3903970"/>
            <a:ext cx="8005576" cy="1199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C7FA3"/>
              </a:buClr>
              <a:buSzPts val="2400"/>
              <a:buFont typeface="Avenir"/>
              <a:buNone/>
            </a:pPr>
            <a:r>
              <a:rPr lang="en-US" sz="3500" b="1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Fighting air pollution with open data and community</a:t>
            </a:r>
            <a:br>
              <a:rPr lang="en-US" sz="2400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</a:br>
            <a:br>
              <a:rPr lang="en-US" sz="2400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2400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A 501(c)(3) non-profit based in Washington, DC USA</a:t>
            </a:r>
            <a:endParaRPr sz="2000" dirty="0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89" name="Google Shape;8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0442" y="410240"/>
            <a:ext cx="5026313" cy="317110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43;p30">
            <a:extLst>
              <a:ext uri="{FF2B5EF4-FFF2-40B4-BE49-F238E27FC236}">
                <a16:creationId xmlns:a16="http://schemas.microsoft.com/office/drawing/2014/main" id="{8495E72F-D9C8-4148-A22A-AC9EA0E045FD}"/>
              </a:ext>
            </a:extLst>
          </p:cNvPr>
          <p:cNvSpPr txBox="1"/>
          <p:nvPr/>
        </p:nvSpPr>
        <p:spPr>
          <a:xfrm>
            <a:off x="6583680" y="5426000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 Hasenkopf 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OpenAQ Director, Co-Founder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6"/>
          <p:cNvPicPr preferRelativeResize="0"/>
          <p:nvPr/>
        </p:nvPicPr>
        <p:blipFill rotWithShape="1">
          <a:blip r:embed="rId3">
            <a:alphaModFix/>
          </a:blip>
          <a:srcRect l="715" r="48148" b="15987"/>
          <a:stretch/>
        </p:blipFill>
        <p:spPr>
          <a:xfrm>
            <a:off x="82625" y="1256725"/>
            <a:ext cx="5894026" cy="5412024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0" name="Google Shape;200;p26"/>
          <p:cNvSpPr txBox="1"/>
          <p:nvPr/>
        </p:nvSpPr>
        <p:spPr>
          <a:xfrm>
            <a:off x="0" y="5808775"/>
            <a:ext cx="5370600" cy="936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docs.openaq.org</a:t>
            </a:r>
            <a:endParaRPr/>
          </a:p>
        </p:txBody>
      </p:sp>
      <p:pic>
        <p:nvPicPr>
          <p:cNvPr id="201" name="Google Shape;201;p26"/>
          <p:cNvPicPr preferRelativeResize="0"/>
          <p:nvPr/>
        </p:nvPicPr>
        <p:blipFill rotWithShape="1">
          <a:blip r:embed="rId4">
            <a:alphaModFix/>
          </a:blip>
          <a:srcRect l="2893" r="42299"/>
          <a:stretch/>
        </p:blipFill>
        <p:spPr>
          <a:xfrm>
            <a:off x="6143925" y="1366900"/>
            <a:ext cx="5976924" cy="195415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2" name="Google Shape;202;p26"/>
          <p:cNvSpPr txBox="1"/>
          <p:nvPr/>
        </p:nvSpPr>
        <p:spPr>
          <a:xfrm>
            <a:off x="1616910" y="221239"/>
            <a:ext cx="89583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Data Access</a:t>
            </a:r>
            <a:endParaRPr sz="4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Google Shape;203;p26"/>
          <p:cNvPicPr preferRelativeResize="0"/>
          <p:nvPr/>
        </p:nvPicPr>
        <p:blipFill rotWithShape="1">
          <a:blip r:embed="rId5">
            <a:alphaModFix/>
          </a:blip>
          <a:srcRect l="1941" b="22696"/>
          <a:stretch/>
        </p:blipFill>
        <p:spPr>
          <a:xfrm>
            <a:off x="6667375" y="3547900"/>
            <a:ext cx="4930024" cy="3141951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" name="Google Shape;243;p30">
            <a:extLst>
              <a:ext uri="{FF2B5EF4-FFF2-40B4-BE49-F238E27FC236}">
                <a16:creationId xmlns:a16="http://schemas.microsoft.com/office/drawing/2014/main" id="{3FE4FA98-93A5-F24E-9113-542D04CB663E}"/>
              </a:ext>
            </a:extLst>
          </p:cNvPr>
          <p:cNvSpPr txBox="1"/>
          <p:nvPr/>
        </p:nvSpPr>
        <p:spPr>
          <a:xfrm>
            <a:off x="6962177" y="6111451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192331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2325" y="-2701"/>
            <a:ext cx="12214325" cy="6860701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 txBox="1"/>
          <p:nvPr/>
        </p:nvSpPr>
        <p:spPr>
          <a:xfrm>
            <a:off x="1267996" y="2197244"/>
            <a:ext cx="3886500" cy="13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400</a:t>
            </a:r>
            <a:r>
              <a:rPr lang="en-US"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million </a:t>
            </a:r>
            <a:r>
              <a:rPr lang="en-US"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requests per year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0"/>
          <p:cNvPicPr preferRelativeResize="0"/>
          <p:nvPr/>
        </p:nvPicPr>
        <p:blipFill rotWithShape="1">
          <a:blip r:embed="rId3">
            <a:alphaModFix/>
          </a:blip>
          <a:srcRect l="22858" b="4268"/>
          <a:stretch/>
        </p:blipFill>
        <p:spPr>
          <a:xfrm>
            <a:off x="-98322" y="2275324"/>
            <a:ext cx="2475090" cy="245968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9" name="Google Shape;149;p20"/>
          <p:cNvPicPr preferRelativeResize="0"/>
          <p:nvPr/>
        </p:nvPicPr>
        <p:blipFill rotWithShape="1">
          <a:blip r:embed="rId4">
            <a:alphaModFix/>
          </a:blip>
          <a:srcRect l="24445" t="1" r="11865" b="980"/>
          <a:stretch/>
        </p:blipFill>
        <p:spPr>
          <a:xfrm>
            <a:off x="2386955" y="2284613"/>
            <a:ext cx="2480325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0" name="Google Shape;150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75960" y="2275323"/>
            <a:ext cx="2461246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1" name="Google Shape;151;p20"/>
          <p:cNvPicPr preferRelativeResize="0"/>
          <p:nvPr/>
        </p:nvPicPr>
        <p:blipFill rotWithShape="1">
          <a:blip r:embed="rId6">
            <a:alphaModFix/>
          </a:blip>
          <a:srcRect l="40021" t="5221" r="4704"/>
          <a:stretch/>
        </p:blipFill>
        <p:spPr>
          <a:xfrm>
            <a:off x="9813773" y="2257932"/>
            <a:ext cx="2476247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2" name="Google Shape;152;p20"/>
          <p:cNvPicPr preferRelativeResize="0"/>
          <p:nvPr/>
        </p:nvPicPr>
        <p:blipFill rotWithShape="1">
          <a:blip r:embed="rId7">
            <a:alphaModFix/>
          </a:blip>
          <a:srcRect l="28996" t="-135" r="4372" b="-1"/>
          <a:stretch/>
        </p:blipFill>
        <p:spPr>
          <a:xfrm>
            <a:off x="7344410" y="2269612"/>
            <a:ext cx="2461103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3" name="Google Shape;153;p20"/>
          <p:cNvPicPr preferRelativeResize="0"/>
          <p:nvPr/>
        </p:nvPicPr>
        <p:blipFill rotWithShape="1">
          <a:blip r:embed="rId8">
            <a:alphaModFix/>
          </a:blip>
          <a:srcRect l="18281" r="14690"/>
          <a:stretch/>
        </p:blipFill>
        <p:spPr>
          <a:xfrm>
            <a:off x="-98323" y="-179393"/>
            <a:ext cx="2475091" cy="24571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4" name="Google Shape;154;p20"/>
          <p:cNvPicPr preferRelativeResize="0"/>
          <p:nvPr/>
        </p:nvPicPr>
        <p:blipFill rotWithShape="1">
          <a:blip r:embed="rId9">
            <a:alphaModFix/>
          </a:blip>
          <a:srcRect l="19852" t="-1" r="10330" b="-5244"/>
          <a:stretch/>
        </p:blipFill>
        <p:spPr>
          <a:xfrm>
            <a:off x="-83889" y="4724710"/>
            <a:ext cx="2475090" cy="248277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5" name="Google Shape;155;p20"/>
          <p:cNvPicPr preferRelativeResize="0"/>
          <p:nvPr/>
        </p:nvPicPr>
        <p:blipFill rotWithShape="1">
          <a:blip r:embed="rId10">
            <a:alphaModFix/>
          </a:blip>
          <a:srcRect l="29370" t="3698" r="6363"/>
          <a:stretch/>
        </p:blipFill>
        <p:spPr>
          <a:xfrm>
            <a:off x="2384395" y="-181417"/>
            <a:ext cx="2468153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11">
            <a:alphaModFix/>
          </a:blip>
          <a:srcRect l="35626" t="3314"/>
          <a:stretch/>
        </p:blipFill>
        <p:spPr>
          <a:xfrm>
            <a:off x="4852549" y="-181417"/>
            <a:ext cx="2462576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7" name="Google Shape;157;p20"/>
          <p:cNvPicPr preferRelativeResize="0"/>
          <p:nvPr/>
        </p:nvPicPr>
        <p:blipFill rotWithShape="1">
          <a:blip r:embed="rId12">
            <a:alphaModFix/>
          </a:blip>
          <a:srcRect l="23866" t="-780" r="19628"/>
          <a:stretch/>
        </p:blipFill>
        <p:spPr>
          <a:xfrm>
            <a:off x="9821940" y="-203314"/>
            <a:ext cx="2464168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8" name="Google Shape;158;p20"/>
          <p:cNvPicPr preferRelativeResize="0"/>
          <p:nvPr/>
        </p:nvPicPr>
        <p:blipFill rotWithShape="1">
          <a:blip r:embed="rId13">
            <a:alphaModFix/>
          </a:blip>
          <a:srcRect l="9765" t="732" r="29942"/>
          <a:stretch/>
        </p:blipFill>
        <p:spPr>
          <a:xfrm>
            <a:off x="7347457" y="4724710"/>
            <a:ext cx="2457635" cy="245865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9" name="Google Shape;159;p20"/>
          <p:cNvPicPr preferRelativeResize="0"/>
          <p:nvPr/>
        </p:nvPicPr>
        <p:blipFill rotWithShape="1">
          <a:blip r:embed="rId14">
            <a:alphaModFix/>
          </a:blip>
          <a:srcRect t="5446" r="30386"/>
          <a:stretch/>
        </p:blipFill>
        <p:spPr>
          <a:xfrm>
            <a:off x="4866420" y="4717065"/>
            <a:ext cx="2470786" cy="2474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0"/>
          <p:cNvPicPr preferRelativeResize="0"/>
          <p:nvPr/>
        </p:nvPicPr>
        <p:blipFill rotWithShape="1">
          <a:blip r:embed="rId15">
            <a:alphaModFix/>
          </a:blip>
          <a:srcRect l="22381" t="4576" r="14074"/>
          <a:stretch/>
        </p:blipFill>
        <p:spPr>
          <a:xfrm>
            <a:off x="2391201" y="4719178"/>
            <a:ext cx="2478119" cy="247645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1" name="Google Shape;161;p20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9821940" y="4724710"/>
            <a:ext cx="2493608" cy="24921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2" name="Google Shape;162;p20"/>
          <p:cNvPicPr preferRelativeResize="0"/>
          <p:nvPr/>
        </p:nvPicPr>
        <p:blipFill rotWithShape="1">
          <a:blip r:embed="rId17">
            <a:alphaModFix/>
          </a:blip>
          <a:srcRect l="24031" t="-435" r="18672"/>
          <a:stretch/>
        </p:blipFill>
        <p:spPr>
          <a:xfrm>
            <a:off x="7335606" y="-175546"/>
            <a:ext cx="2476247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3" name="Google Shape;163;p20"/>
          <p:cNvSpPr/>
          <p:nvPr/>
        </p:nvSpPr>
        <p:spPr>
          <a:xfrm>
            <a:off x="-83889" y="-197517"/>
            <a:ext cx="12413871" cy="7389533"/>
          </a:xfrm>
          <a:prstGeom prst="rect">
            <a:avLst/>
          </a:prstGeom>
          <a:solidFill>
            <a:srgbClr val="5C7FA3">
              <a:alpha val="8235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0"/>
          <p:cNvSpPr/>
          <p:nvPr/>
        </p:nvSpPr>
        <p:spPr>
          <a:xfrm>
            <a:off x="-83888" y="2805337"/>
            <a:ext cx="12369996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The OpenAQ Platform has been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accessed from 162 countries.</a:t>
            </a:r>
            <a:endParaRPr sz="4500" b="0" i="0" u="none" strike="noStrike" cap="none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9" name="Google Shape;243;p30">
            <a:extLst>
              <a:ext uri="{FF2B5EF4-FFF2-40B4-BE49-F238E27FC236}">
                <a16:creationId xmlns:a16="http://schemas.microsoft.com/office/drawing/2014/main" id="{051EC60A-086E-6B4B-822D-77DD9F75F64A}"/>
              </a:ext>
            </a:extLst>
          </p:cNvPr>
          <p:cNvSpPr txBox="1"/>
          <p:nvPr/>
        </p:nvSpPr>
        <p:spPr>
          <a:xfrm>
            <a:off x="6424219" y="5966099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bg1">
                    <a:lumMod val="95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28"/>
          <p:cNvGrpSpPr/>
          <p:nvPr/>
        </p:nvGrpSpPr>
        <p:grpSpPr>
          <a:xfrm>
            <a:off x="327628" y="1162381"/>
            <a:ext cx="5290237" cy="5695705"/>
            <a:chOff x="1422976" y="351142"/>
            <a:chExt cx="5599319" cy="6218018"/>
          </a:xfrm>
        </p:grpSpPr>
        <p:pic>
          <p:nvPicPr>
            <p:cNvPr id="218" name="Google Shape;218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22976" y="944728"/>
              <a:ext cx="5467887" cy="5624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9" name="Google Shape;219;p2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573302" y="351142"/>
              <a:ext cx="1448993" cy="11839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0" name="Google Shape;220;p28"/>
          <p:cNvSpPr/>
          <p:nvPr/>
        </p:nvSpPr>
        <p:spPr>
          <a:xfrm>
            <a:off x="1802242" y="223974"/>
            <a:ext cx="85875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OpenAQ Community</a:t>
            </a:r>
            <a:r>
              <a:rPr lang="en-US" sz="44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sz="44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1" name="Google Shape;221;p28"/>
          <p:cNvGrpSpPr/>
          <p:nvPr/>
        </p:nvGrpSpPr>
        <p:grpSpPr>
          <a:xfrm>
            <a:off x="5687850" y="2145798"/>
            <a:ext cx="2974084" cy="3728854"/>
            <a:chOff x="7636119" y="1464597"/>
            <a:chExt cx="3941272" cy="4528056"/>
          </a:xfrm>
        </p:grpSpPr>
        <p:pic>
          <p:nvPicPr>
            <p:cNvPr id="222" name="Google Shape;222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636119" y="1464597"/>
              <a:ext cx="3768385" cy="4528055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223" name="Google Shape;223;p2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782458" y="4284015"/>
              <a:ext cx="1794933" cy="17086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4" name="Google Shape;224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942475" y="1603821"/>
            <a:ext cx="2974074" cy="510748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8"/>
          <p:cNvSpPr txBox="1"/>
          <p:nvPr/>
        </p:nvSpPr>
        <p:spPr>
          <a:xfrm>
            <a:off x="8942475" y="6279686"/>
            <a:ext cx="3419891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795630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50300" y="1883926"/>
            <a:ext cx="4941700" cy="370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9"/>
          <p:cNvPicPr preferRelativeResize="0"/>
          <p:nvPr/>
        </p:nvPicPr>
        <p:blipFill rotWithShape="1">
          <a:blip r:embed="rId4">
            <a:alphaModFix/>
          </a:blip>
          <a:srcRect t="14165" b="5802"/>
          <a:stretch/>
        </p:blipFill>
        <p:spPr>
          <a:xfrm>
            <a:off x="0" y="1561188"/>
            <a:ext cx="7250304" cy="4351673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9"/>
          <p:cNvSpPr/>
          <p:nvPr/>
        </p:nvSpPr>
        <p:spPr>
          <a:xfrm>
            <a:off x="1802242" y="223974"/>
            <a:ext cx="85875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International Workshops</a:t>
            </a:r>
            <a:r>
              <a:rPr lang="en-US" sz="44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-US" sz="44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29"/>
          <p:cNvSpPr txBox="1"/>
          <p:nvPr/>
        </p:nvSpPr>
        <p:spPr>
          <a:xfrm>
            <a:off x="8849709" y="6191378"/>
            <a:ext cx="3080065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4250094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E4EBDF-BCC6-384E-A468-DB139B45D3FD}"/>
              </a:ext>
            </a:extLst>
          </p:cNvPr>
          <p:cNvSpPr txBox="1"/>
          <p:nvPr/>
        </p:nvSpPr>
        <p:spPr>
          <a:xfrm>
            <a:off x="2479727" y="2603714"/>
            <a:ext cx="8229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r>
              <a:rPr lang="en-US" sz="6000" dirty="0">
                <a:solidFill>
                  <a:srgbClr val="5C7FA3"/>
                </a:solidFill>
                <a:latin typeface="Avenir"/>
                <a:sym typeface="Avenir"/>
              </a:rPr>
              <a:t>Community Uses</a:t>
            </a:r>
            <a:endParaRPr lang="en-US" sz="6000" dirty="0"/>
          </a:p>
        </p:txBody>
      </p:sp>
      <p:sp>
        <p:nvSpPr>
          <p:cNvPr id="5" name="Google Shape;243;p30">
            <a:extLst>
              <a:ext uri="{FF2B5EF4-FFF2-40B4-BE49-F238E27FC236}">
                <a16:creationId xmlns:a16="http://schemas.microsoft.com/office/drawing/2014/main" id="{5E67FE1D-D3A6-AB46-A1C0-9577BF57FF36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571731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0"/>
          <p:cNvSpPr/>
          <p:nvPr/>
        </p:nvSpPr>
        <p:spPr>
          <a:xfrm>
            <a:off x="476025" y="1405200"/>
            <a:ext cx="8427900" cy="5198100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 GEOS Research Team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at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used real-time data only available on OpenAQ’s platform to 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conduct a research study to develop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forecasts 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three major pollutant concentrations, ozone, PM2.5, and NO2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Impacts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odel vs. observation air quality comparisons across the globe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PM2.5 emissions data comparisons between China and Mongolia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gaps in data availability in NASA’s key priority areas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0"/>
          <p:cNvSpPr/>
          <p:nvPr/>
        </p:nvSpPr>
        <p:spPr>
          <a:xfrm>
            <a:off x="2068551" y="221657"/>
            <a:ext cx="80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Impact</a:t>
            </a:r>
            <a:r>
              <a:rPr lang="en-US" sz="4400" b="1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: Air Quality Forecasting</a:t>
            </a:r>
            <a:r>
              <a:rPr lang="en-US" sz="44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51234" y="2293622"/>
            <a:ext cx="2735857" cy="2270761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0"/>
          <p:cNvSpPr txBox="1"/>
          <p:nvPr/>
        </p:nvSpPr>
        <p:spPr>
          <a:xfrm>
            <a:off x="8930212" y="6279600"/>
            <a:ext cx="3177900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425740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1"/>
          <p:cNvSpPr/>
          <p:nvPr/>
        </p:nvSpPr>
        <p:spPr>
          <a:xfrm>
            <a:off x="199525" y="1212425"/>
            <a:ext cx="5434500" cy="5542800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Bloomberg Green Data Dash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overlays OpenAQ data with population data to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 the public</a:t>
            </a: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Impacts: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Easily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visualize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magnitude and severity of the problem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gaps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data, especially in countries with large populations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Push for environmental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policy change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1"/>
          <p:cNvSpPr/>
          <p:nvPr/>
        </p:nvSpPr>
        <p:spPr>
          <a:xfrm>
            <a:off x="2068492" y="229248"/>
            <a:ext cx="80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Impact</a:t>
            </a: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: Media</a:t>
            </a:r>
            <a:r>
              <a:rPr lang="en-US" sz="44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1" name="Google Shape;251;p31"/>
          <p:cNvPicPr preferRelativeResize="0"/>
          <p:nvPr/>
        </p:nvPicPr>
        <p:blipFill rotWithShape="1">
          <a:blip r:embed="rId3">
            <a:alphaModFix/>
          </a:blip>
          <a:srcRect l="22610" r="12898"/>
          <a:stretch/>
        </p:blipFill>
        <p:spPr>
          <a:xfrm>
            <a:off x="5771300" y="1367725"/>
            <a:ext cx="6303875" cy="523219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8923237" y="6021524"/>
            <a:ext cx="3019105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2020320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3"/>
          <p:cNvSpPr/>
          <p:nvPr/>
        </p:nvSpPr>
        <p:spPr>
          <a:xfrm>
            <a:off x="176450" y="1532050"/>
            <a:ext cx="6473700" cy="4515300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Worked with the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Agency of Iceland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add their data to the platform via their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API</a:t>
            </a:r>
            <a:endParaRPr sz="1400" b="1" i="0" u="none" strike="noStrike" cap="none"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Impacts: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Iceland government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reached out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Collaboratively</a:t>
            </a: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developed API to enable easier data ingestion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Iceland’s AQ data is now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openly and easily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anyone to access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3"/>
          <p:cNvSpPr/>
          <p:nvPr/>
        </p:nvSpPr>
        <p:spPr>
          <a:xfrm>
            <a:off x="2068492" y="226673"/>
            <a:ext cx="80550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Impact</a:t>
            </a: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: Open Government</a:t>
            </a:r>
            <a:r>
              <a:rPr lang="en-US" sz="44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9" name="Google Shape;26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0850" y="1344850"/>
            <a:ext cx="5455676" cy="4889701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3"/>
          <p:cNvSpPr txBox="1"/>
          <p:nvPr/>
        </p:nvSpPr>
        <p:spPr>
          <a:xfrm>
            <a:off x="9042400" y="6355800"/>
            <a:ext cx="3039425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694601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E4EBDF-BCC6-384E-A468-DB139B45D3FD}"/>
              </a:ext>
            </a:extLst>
          </p:cNvPr>
          <p:cNvSpPr txBox="1"/>
          <p:nvPr/>
        </p:nvSpPr>
        <p:spPr>
          <a:xfrm>
            <a:off x="477604" y="343372"/>
            <a:ext cx="3733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r>
              <a:rPr lang="en-US" sz="6000" dirty="0">
                <a:solidFill>
                  <a:srgbClr val="5C7FA3"/>
                </a:solidFill>
                <a:latin typeface="Avenir"/>
                <a:sym typeface="Avenir"/>
              </a:rPr>
              <a:t>COVID-19 &amp; Air Quality</a:t>
            </a:r>
            <a:endParaRPr lang="en-US" sz="6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DEB50F-9243-1840-9E66-FE9D24AC9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840" y="162560"/>
            <a:ext cx="7519335" cy="65959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Google Shape;243;p30">
            <a:extLst>
              <a:ext uri="{FF2B5EF4-FFF2-40B4-BE49-F238E27FC236}">
                <a16:creationId xmlns:a16="http://schemas.microsoft.com/office/drawing/2014/main" id="{D795D239-D991-BB44-AA71-40C6DD67B5AB}"/>
              </a:ext>
            </a:extLst>
          </p:cNvPr>
          <p:cNvSpPr txBox="1"/>
          <p:nvPr/>
        </p:nvSpPr>
        <p:spPr>
          <a:xfrm>
            <a:off x="-2101732" y="6180068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774876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21A24D-AB44-1D4B-8006-A966A4F3B119}"/>
              </a:ext>
            </a:extLst>
          </p:cNvPr>
          <p:cNvSpPr txBox="1"/>
          <p:nvPr/>
        </p:nvSpPr>
        <p:spPr>
          <a:xfrm>
            <a:off x="2216257" y="1412862"/>
            <a:ext cx="874104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endParaRPr lang="en-US" sz="4000" dirty="0">
              <a:solidFill>
                <a:srgbClr val="5C7FA3"/>
              </a:solidFill>
              <a:latin typeface="Avenir"/>
              <a:sym typeface="Avenir"/>
            </a:endParaRPr>
          </a:p>
          <a:p>
            <a:pPr marL="285750" lvl="8" indent="-285750">
              <a:buSzPts val="4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OpenAQ’s Motivation and Mission</a:t>
            </a:r>
          </a:p>
          <a:p>
            <a:pPr marL="285750" lvl="5" indent="-285750">
              <a:buSzPts val="4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The OpenAQ Platform</a:t>
            </a:r>
          </a:p>
          <a:p>
            <a:pPr marL="285750" lvl="5" indent="-285750">
              <a:buSzPts val="4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Community Uses</a:t>
            </a:r>
          </a:p>
          <a:p>
            <a:pPr marL="285750" lvl="5" indent="-285750">
              <a:buSzPts val="4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COVID-19 and Air Quality</a:t>
            </a:r>
          </a:p>
          <a:p>
            <a:pPr marL="285750" lvl="5" indent="-285750">
              <a:buSzPts val="4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What’s next? Get involved!</a:t>
            </a:r>
          </a:p>
          <a:p>
            <a:pPr marL="285750" lvl="0" indent="-285750">
              <a:buSzPts val="4000"/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F298EE-9097-5B49-94ED-E67B8FA6872B}"/>
              </a:ext>
            </a:extLst>
          </p:cNvPr>
          <p:cNvSpPr/>
          <p:nvPr/>
        </p:nvSpPr>
        <p:spPr>
          <a:xfrm>
            <a:off x="1084416" y="1058919"/>
            <a:ext cx="44775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4000"/>
            </a:pPr>
            <a:r>
              <a:rPr lang="en-US" sz="4000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This talk will cover:</a:t>
            </a:r>
          </a:p>
        </p:txBody>
      </p:sp>
      <p:sp>
        <p:nvSpPr>
          <p:cNvPr id="6" name="Google Shape;243;p30">
            <a:extLst>
              <a:ext uri="{FF2B5EF4-FFF2-40B4-BE49-F238E27FC236}">
                <a16:creationId xmlns:a16="http://schemas.microsoft.com/office/drawing/2014/main" id="{A8B0C8C4-F00A-7345-B30C-9865F3D0FFEB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3720712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2C8FFAD-5F68-D44D-B529-861AA263E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24" y="741223"/>
            <a:ext cx="11836316" cy="52524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53AC16-0D8E-7740-B67C-8FC3D10234C1}"/>
              </a:ext>
            </a:extLst>
          </p:cNvPr>
          <p:cNvSpPr txBox="1"/>
          <p:nvPr/>
        </p:nvSpPr>
        <p:spPr>
          <a:xfrm>
            <a:off x="355684" y="187070"/>
            <a:ext cx="11714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COVID-19 Impact Regionally: Delhi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82ED02-35F4-BC49-8279-7C4E6F643B1E}"/>
              </a:ext>
            </a:extLst>
          </p:cNvPr>
          <p:cNvSpPr txBox="1"/>
          <p:nvPr/>
        </p:nvSpPr>
        <p:spPr>
          <a:xfrm>
            <a:off x="477604" y="5839932"/>
            <a:ext cx="8138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ts val="4000"/>
            </a:pPr>
            <a:r>
              <a:rPr lang="en-US" sz="2200" i="1" dirty="0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Figure Credit: </a:t>
            </a:r>
            <a:r>
              <a:rPr lang="en-US" sz="2200" i="1" dirty="0" err="1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Sarath</a:t>
            </a:r>
            <a:r>
              <a:rPr lang="en-US" sz="2200" i="1" dirty="0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 </a:t>
            </a:r>
            <a:r>
              <a:rPr lang="en-US" sz="2200" i="1" dirty="0" err="1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Guttikunda</a:t>
            </a:r>
            <a:r>
              <a:rPr lang="en-US" sz="2200" i="1" dirty="0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 at </a:t>
            </a:r>
            <a:r>
              <a:rPr lang="en-US" sz="2200" i="1" dirty="0" err="1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UrbanEmissions.info</a:t>
            </a:r>
            <a:r>
              <a:rPr lang="en-US" sz="2200" i="1" dirty="0">
                <a:solidFill>
                  <a:schemeClr val="tx1"/>
                </a:solidFill>
                <a:latin typeface="Avenir Roman" panose="02000503020000020003" pitchFamily="2" charset="0"/>
                <a:sym typeface="Avenir"/>
              </a:rPr>
              <a:t>, see his article in The Wire article</a:t>
            </a:r>
            <a:r>
              <a:rPr lang="en-US" sz="2200" i="1" dirty="0">
                <a:solidFill>
                  <a:srgbClr val="5C7FA3"/>
                </a:solidFill>
                <a:latin typeface="Avenir Roman" panose="02000503020000020003" pitchFamily="2" charset="0"/>
                <a:sym typeface="Avenir"/>
              </a:rPr>
              <a:t>: </a:t>
            </a:r>
            <a:r>
              <a:rPr lang="en-US" sz="2200" dirty="0">
                <a:latin typeface="Avenir Roman" panose="02000503020000020003" pitchFamily="2" charset="0"/>
              </a:rPr>
              <a:t>https://</a:t>
            </a:r>
            <a:r>
              <a:rPr lang="en-US" sz="2200" dirty="0" err="1">
                <a:latin typeface="Avenir Roman" panose="02000503020000020003" pitchFamily="2" charset="0"/>
              </a:rPr>
              <a:t>tinyurl.com</a:t>
            </a:r>
            <a:r>
              <a:rPr lang="en-US" sz="2200" dirty="0">
                <a:latin typeface="Avenir Roman" panose="02000503020000020003" pitchFamily="2" charset="0"/>
              </a:rPr>
              <a:t>/covid19-sarath</a:t>
            </a:r>
            <a:endParaRPr lang="en-US" sz="2200" i="1" dirty="0">
              <a:latin typeface="Avenir Roman" panose="02000503020000020003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018C97-AA39-2D49-AD39-6AD57CA75DE8}"/>
              </a:ext>
            </a:extLst>
          </p:cNvPr>
          <p:cNvSpPr/>
          <p:nvPr/>
        </p:nvSpPr>
        <p:spPr>
          <a:xfrm>
            <a:off x="8432800" y="2296161"/>
            <a:ext cx="3637280" cy="3543771"/>
          </a:xfrm>
          <a:prstGeom prst="rect">
            <a:avLst/>
          </a:prstGeom>
          <a:noFill/>
          <a:ln w="1079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A04C3B-B2AF-184E-B24B-A34EF8EA9145}"/>
              </a:ext>
            </a:extLst>
          </p:cNvPr>
          <p:cNvSpPr txBox="1"/>
          <p:nvPr/>
        </p:nvSpPr>
        <p:spPr>
          <a:xfrm>
            <a:off x="8879840" y="2462878"/>
            <a:ext cx="264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Onset of Lockdown Period in Delhi</a:t>
            </a:r>
          </a:p>
        </p:txBody>
      </p:sp>
      <p:sp>
        <p:nvSpPr>
          <p:cNvPr id="12" name="Google Shape;243;p30">
            <a:extLst>
              <a:ext uri="{FF2B5EF4-FFF2-40B4-BE49-F238E27FC236}">
                <a16:creationId xmlns:a16="http://schemas.microsoft.com/office/drawing/2014/main" id="{C8049AC6-8503-F240-917C-291BC979C287}"/>
              </a:ext>
            </a:extLst>
          </p:cNvPr>
          <p:cNvSpPr txBox="1"/>
          <p:nvPr/>
        </p:nvSpPr>
        <p:spPr>
          <a:xfrm>
            <a:off x="6830128" y="624370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165028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725CDB-0565-254A-9D92-F56D583C3859}"/>
              </a:ext>
            </a:extLst>
          </p:cNvPr>
          <p:cNvSpPr txBox="1"/>
          <p:nvPr/>
        </p:nvSpPr>
        <p:spPr>
          <a:xfrm>
            <a:off x="355684" y="187070"/>
            <a:ext cx="11714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r>
              <a:rPr lang="en-US" sz="4000" dirty="0">
                <a:solidFill>
                  <a:srgbClr val="5C7FA3"/>
                </a:solidFill>
                <a:latin typeface="Avenir"/>
                <a:sym typeface="Avenir"/>
              </a:rPr>
              <a:t>COVID-19 Impact Regionally: Globally</a:t>
            </a:r>
            <a:endParaRPr lang="en-US" sz="4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CE90B9-F0A4-6440-82C0-4C8D48E09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84" y="1118476"/>
            <a:ext cx="7124700" cy="3594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641DC7-BE09-CF49-96A0-E23BFFBEC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126" y="1968602"/>
            <a:ext cx="6561394" cy="43425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ACDA2F-A462-FE4C-B4C1-95F9B1426B64}"/>
              </a:ext>
            </a:extLst>
          </p:cNvPr>
          <p:cNvSpPr txBox="1"/>
          <p:nvPr/>
        </p:nvSpPr>
        <p:spPr>
          <a:xfrm>
            <a:off x="150906" y="4947531"/>
            <a:ext cx="5399998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/>
              <a:t>20% decline on average, over all pollutants globally (27 countries)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/>
              <a:t>Linked to human health impacts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Google Shape;243;p30">
            <a:extLst>
              <a:ext uri="{FF2B5EF4-FFF2-40B4-BE49-F238E27FC236}">
                <a16:creationId xmlns:a16="http://schemas.microsoft.com/office/drawing/2014/main" id="{A2ABECA3-F791-9542-BF22-FBC4A7E87B28}"/>
              </a:ext>
            </a:extLst>
          </p:cNvPr>
          <p:cNvSpPr txBox="1"/>
          <p:nvPr/>
        </p:nvSpPr>
        <p:spPr>
          <a:xfrm>
            <a:off x="6748848" y="6279600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139919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E4EBDF-BCC6-384E-A468-DB139B45D3FD}"/>
              </a:ext>
            </a:extLst>
          </p:cNvPr>
          <p:cNvSpPr txBox="1"/>
          <p:nvPr/>
        </p:nvSpPr>
        <p:spPr>
          <a:xfrm>
            <a:off x="1642818" y="2138764"/>
            <a:ext cx="9221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SzPts val="4000"/>
            </a:pPr>
            <a:r>
              <a:rPr lang="en-US" sz="6000" dirty="0">
                <a:solidFill>
                  <a:srgbClr val="5C7FA3"/>
                </a:solidFill>
                <a:latin typeface="Avenir"/>
                <a:sym typeface="Avenir"/>
              </a:rPr>
              <a:t>What’s next? </a:t>
            </a:r>
          </a:p>
          <a:p>
            <a:pPr lvl="0" algn="ctr">
              <a:buSzPts val="4000"/>
            </a:pPr>
            <a:r>
              <a:rPr lang="en-US" sz="6000" dirty="0">
                <a:solidFill>
                  <a:srgbClr val="5C7FA3"/>
                </a:solidFill>
                <a:latin typeface="Avenir"/>
                <a:sym typeface="Avenir"/>
              </a:rPr>
              <a:t>And how to get involved!</a:t>
            </a:r>
            <a:endParaRPr lang="en-US" sz="6000" dirty="0"/>
          </a:p>
        </p:txBody>
      </p:sp>
      <p:sp>
        <p:nvSpPr>
          <p:cNvPr id="3" name="Google Shape;243;p30">
            <a:extLst>
              <a:ext uri="{FF2B5EF4-FFF2-40B4-BE49-F238E27FC236}">
                <a16:creationId xmlns:a16="http://schemas.microsoft.com/office/drawing/2014/main" id="{CD9860FA-B042-0647-9216-AB9E7448A1FF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41169002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>
            <a:spLocks noGrp="1"/>
          </p:cNvSpPr>
          <p:nvPr>
            <p:ph type="title"/>
          </p:nvPr>
        </p:nvSpPr>
        <p:spPr>
          <a:xfrm>
            <a:off x="2445328" y="25428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C7FA3"/>
              </a:buClr>
              <a:buSzPts val="4400"/>
              <a:buFont typeface="Avenir"/>
              <a:buNone/>
            </a:pPr>
            <a:r>
              <a:rPr lang="en-US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What’s Next for OpenAQ? </a:t>
            </a:r>
            <a:br>
              <a:rPr lang="en-US"/>
            </a:br>
            <a:endParaRPr/>
          </a:p>
        </p:txBody>
      </p:sp>
      <p:sp>
        <p:nvSpPr>
          <p:cNvPr id="209" name="Google Shape;209;p25"/>
          <p:cNvSpPr/>
          <p:nvPr/>
        </p:nvSpPr>
        <p:spPr>
          <a:xfrm>
            <a:off x="2977575" y="1109425"/>
            <a:ext cx="7893300" cy="35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Low-cost Air Quality Sensor Pilot Project with EDF and Development Seed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-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a platform aggregating disparate data sources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-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air quality data available in regions lacking data across the globe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Google Shape;21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2992" y="1579852"/>
            <a:ext cx="2113066" cy="1994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995" y="4139201"/>
            <a:ext cx="2226452" cy="206375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5"/>
          <p:cNvSpPr/>
          <p:nvPr/>
        </p:nvSpPr>
        <p:spPr>
          <a:xfrm>
            <a:off x="2977575" y="4303499"/>
            <a:ext cx="8253300" cy="25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Tools and Data Visualizations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-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</a:t>
            </a: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OpenAQ Platform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-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Improve data accessibility and tools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-"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station readings in regions missing data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243;p30">
            <a:extLst>
              <a:ext uri="{FF2B5EF4-FFF2-40B4-BE49-F238E27FC236}">
                <a16:creationId xmlns:a16="http://schemas.microsoft.com/office/drawing/2014/main" id="{F4503581-ABC0-5E48-B28B-A41A53CAE3A2}"/>
              </a:ext>
            </a:extLst>
          </p:cNvPr>
          <p:cNvSpPr txBox="1"/>
          <p:nvPr/>
        </p:nvSpPr>
        <p:spPr>
          <a:xfrm>
            <a:off x="6647739" y="6279600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" name="Google Shape;459;p48"/>
          <p:cNvPicPr preferRelativeResize="0"/>
          <p:nvPr/>
        </p:nvPicPr>
        <p:blipFill rotWithShape="1">
          <a:blip r:embed="rId3">
            <a:alphaModFix/>
          </a:blip>
          <a:srcRect l="22858" b="4268"/>
          <a:stretch/>
        </p:blipFill>
        <p:spPr>
          <a:xfrm>
            <a:off x="-98322" y="2275324"/>
            <a:ext cx="2475090" cy="245968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0" name="Google Shape;460;p48"/>
          <p:cNvPicPr preferRelativeResize="0"/>
          <p:nvPr/>
        </p:nvPicPr>
        <p:blipFill rotWithShape="1">
          <a:blip r:embed="rId4">
            <a:alphaModFix/>
          </a:blip>
          <a:srcRect l="24445" t="1" r="11865" b="980"/>
          <a:stretch/>
        </p:blipFill>
        <p:spPr>
          <a:xfrm>
            <a:off x="2386955" y="2284613"/>
            <a:ext cx="2480325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1" name="Google Shape;461;p4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75960" y="2275323"/>
            <a:ext cx="2461246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2" name="Google Shape;462;p48"/>
          <p:cNvPicPr preferRelativeResize="0"/>
          <p:nvPr/>
        </p:nvPicPr>
        <p:blipFill rotWithShape="1">
          <a:blip r:embed="rId6">
            <a:alphaModFix/>
          </a:blip>
          <a:srcRect l="40021" t="5221" r="4704"/>
          <a:stretch/>
        </p:blipFill>
        <p:spPr>
          <a:xfrm>
            <a:off x="9813773" y="2257932"/>
            <a:ext cx="2476247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3" name="Google Shape;463;p48"/>
          <p:cNvPicPr preferRelativeResize="0"/>
          <p:nvPr/>
        </p:nvPicPr>
        <p:blipFill rotWithShape="1">
          <a:blip r:embed="rId7">
            <a:alphaModFix/>
          </a:blip>
          <a:srcRect l="28996" t="-135" r="4372" b="-1"/>
          <a:stretch/>
        </p:blipFill>
        <p:spPr>
          <a:xfrm>
            <a:off x="7344410" y="2269612"/>
            <a:ext cx="2461103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4" name="Google Shape;464;p48"/>
          <p:cNvPicPr preferRelativeResize="0"/>
          <p:nvPr/>
        </p:nvPicPr>
        <p:blipFill rotWithShape="1">
          <a:blip r:embed="rId8">
            <a:alphaModFix/>
          </a:blip>
          <a:srcRect l="18281" r="14690"/>
          <a:stretch/>
        </p:blipFill>
        <p:spPr>
          <a:xfrm>
            <a:off x="-98323" y="-179393"/>
            <a:ext cx="2475091" cy="24571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5" name="Google Shape;465;p48"/>
          <p:cNvPicPr preferRelativeResize="0"/>
          <p:nvPr/>
        </p:nvPicPr>
        <p:blipFill rotWithShape="1">
          <a:blip r:embed="rId9">
            <a:alphaModFix/>
          </a:blip>
          <a:srcRect l="19852" t="-1" r="10330" b="-5244"/>
          <a:stretch/>
        </p:blipFill>
        <p:spPr>
          <a:xfrm>
            <a:off x="-83889" y="4724710"/>
            <a:ext cx="2475090" cy="248277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6" name="Google Shape;466;p48"/>
          <p:cNvPicPr preferRelativeResize="0"/>
          <p:nvPr/>
        </p:nvPicPr>
        <p:blipFill rotWithShape="1">
          <a:blip r:embed="rId10">
            <a:alphaModFix/>
          </a:blip>
          <a:srcRect l="29370" t="3698" r="6363"/>
          <a:stretch/>
        </p:blipFill>
        <p:spPr>
          <a:xfrm>
            <a:off x="2384395" y="-181417"/>
            <a:ext cx="2468153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7" name="Google Shape;467;p48"/>
          <p:cNvPicPr preferRelativeResize="0"/>
          <p:nvPr/>
        </p:nvPicPr>
        <p:blipFill rotWithShape="1">
          <a:blip r:embed="rId11">
            <a:alphaModFix/>
          </a:blip>
          <a:srcRect l="35626" t="3314"/>
          <a:stretch/>
        </p:blipFill>
        <p:spPr>
          <a:xfrm>
            <a:off x="4852549" y="-181417"/>
            <a:ext cx="2462576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8" name="Google Shape;468;p48"/>
          <p:cNvPicPr preferRelativeResize="0"/>
          <p:nvPr/>
        </p:nvPicPr>
        <p:blipFill rotWithShape="1">
          <a:blip r:embed="rId12">
            <a:alphaModFix/>
          </a:blip>
          <a:srcRect l="23866" t="-780" r="19628"/>
          <a:stretch/>
        </p:blipFill>
        <p:spPr>
          <a:xfrm>
            <a:off x="9821940" y="-203314"/>
            <a:ext cx="2464168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69" name="Google Shape;469;p48"/>
          <p:cNvPicPr preferRelativeResize="0"/>
          <p:nvPr/>
        </p:nvPicPr>
        <p:blipFill rotWithShape="1">
          <a:blip r:embed="rId13">
            <a:alphaModFix/>
          </a:blip>
          <a:srcRect l="9765" t="732" r="29942"/>
          <a:stretch/>
        </p:blipFill>
        <p:spPr>
          <a:xfrm>
            <a:off x="7347457" y="4724710"/>
            <a:ext cx="2457635" cy="245865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70" name="Google Shape;470;p48"/>
          <p:cNvPicPr preferRelativeResize="0"/>
          <p:nvPr/>
        </p:nvPicPr>
        <p:blipFill rotWithShape="1">
          <a:blip r:embed="rId14">
            <a:alphaModFix/>
          </a:blip>
          <a:srcRect t="5446" r="30386"/>
          <a:stretch/>
        </p:blipFill>
        <p:spPr>
          <a:xfrm>
            <a:off x="4866420" y="4717065"/>
            <a:ext cx="2470786" cy="2474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48"/>
          <p:cNvPicPr preferRelativeResize="0"/>
          <p:nvPr/>
        </p:nvPicPr>
        <p:blipFill rotWithShape="1">
          <a:blip r:embed="rId15">
            <a:alphaModFix/>
          </a:blip>
          <a:srcRect l="22381" t="4576" r="14074"/>
          <a:stretch/>
        </p:blipFill>
        <p:spPr>
          <a:xfrm>
            <a:off x="2391201" y="4719178"/>
            <a:ext cx="2478119" cy="247645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72" name="Google Shape;472;p48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9821940" y="4724710"/>
            <a:ext cx="2493608" cy="24921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73" name="Google Shape;473;p48"/>
          <p:cNvPicPr preferRelativeResize="0"/>
          <p:nvPr/>
        </p:nvPicPr>
        <p:blipFill rotWithShape="1">
          <a:blip r:embed="rId17">
            <a:alphaModFix/>
          </a:blip>
          <a:srcRect l="24031" t="-435" r="18672"/>
          <a:stretch/>
        </p:blipFill>
        <p:spPr>
          <a:xfrm>
            <a:off x="7335606" y="-175546"/>
            <a:ext cx="2476247" cy="246124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74" name="Google Shape;474;p48"/>
          <p:cNvSpPr/>
          <p:nvPr/>
        </p:nvSpPr>
        <p:spPr>
          <a:xfrm>
            <a:off x="-83889" y="-197517"/>
            <a:ext cx="12414000" cy="7389600"/>
          </a:xfrm>
          <a:prstGeom prst="rect">
            <a:avLst/>
          </a:prstGeom>
          <a:solidFill>
            <a:srgbClr val="5C7FA3">
              <a:alpha val="8235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48"/>
          <p:cNvSpPr/>
          <p:nvPr/>
        </p:nvSpPr>
        <p:spPr>
          <a:xfrm>
            <a:off x="-83900" y="1097323"/>
            <a:ext cx="12369900" cy="36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1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We want to hear from you! </a:t>
            </a:r>
            <a:endParaRPr sz="4500" b="1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endParaRPr sz="4500" b="1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1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Reach out </a:t>
            </a:r>
            <a:endParaRPr sz="4500" b="1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1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via email: </a:t>
            </a:r>
            <a:r>
              <a:rPr lang="en-US" sz="4500" b="1" u="sng" dirty="0">
                <a:solidFill>
                  <a:schemeClr val="bg1">
                    <a:lumMod val="95000"/>
                  </a:schemeClr>
                </a:solidFill>
                <a:latin typeface="Avenir"/>
                <a:ea typeface="Avenir"/>
                <a:cs typeface="Avenir"/>
                <a:sym typeface="Avenir"/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info@openaq.org</a:t>
            </a:r>
            <a:endParaRPr sz="4500" b="1" u="sng" dirty="0">
              <a:solidFill>
                <a:schemeClr val="bg1">
                  <a:lumMod val="95000"/>
                </a:schemeClr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1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via Slack: </a:t>
            </a:r>
            <a:r>
              <a:rPr lang="en-US" sz="4500" b="1" dirty="0" err="1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openaq-slackin.herokuapp.com</a:t>
            </a:r>
            <a:endParaRPr sz="4500" b="1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-US" sz="4500" b="1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via Twitter: @OpenAQ</a:t>
            </a:r>
            <a:endParaRPr sz="4500" b="1" i="0" u="none" strike="noStrike" cap="none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476" name="Google Shape;476;p48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28095" y="5628811"/>
            <a:ext cx="1851110" cy="101444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43;p30">
            <a:extLst>
              <a:ext uri="{FF2B5EF4-FFF2-40B4-BE49-F238E27FC236}">
                <a16:creationId xmlns:a16="http://schemas.microsoft.com/office/drawing/2014/main" id="{1BFB4300-7AE1-B443-AA94-0011A72CE23D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chemeClr val="bg1">
                    <a:lumMod val="95000"/>
                  </a:schemeClr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8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4"/>
          <p:cNvPicPr preferRelativeResize="0"/>
          <p:nvPr/>
        </p:nvPicPr>
        <p:blipFill rotWithShape="1">
          <a:blip r:embed="rId3">
            <a:alphaModFix/>
          </a:blip>
          <a:srcRect l="16915" t="54787" r="22039"/>
          <a:stretch/>
        </p:blipFill>
        <p:spPr>
          <a:xfrm>
            <a:off x="1534301" y="324844"/>
            <a:ext cx="8194478" cy="1991635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/>
        </p:nvSpPr>
        <p:spPr>
          <a:xfrm>
            <a:off x="1267346" y="2072639"/>
            <a:ext cx="9888334" cy="2056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Air pollution causes </a:t>
            </a:r>
            <a:br>
              <a:rPr lang="en-US" sz="40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40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1 out of every 8 </a:t>
            </a:r>
            <a:br>
              <a:rPr lang="en-US" sz="40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40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deaths on the planet.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0" i="0" u="none" strike="noStrike" cap="none" dirty="0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Air pollution is one of the biggest public health and human rights issue of our time.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243;p30">
            <a:extLst>
              <a:ext uri="{FF2B5EF4-FFF2-40B4-BE49-F238E27FC236}">
                <a16:creationId xmlns:a16="http://schemas.microsoft.com/office/drawing/2014/main" id="{00336043-7C84-D04D-BD8C-CA5AC1993DCD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/>
          <p:nvPr/>
        </p:nvSpPr>
        <p:spPr>
          <a:xfrm>
            <a:off x="4205975" y="429164"/>
            <a:ext cx="4234942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The Challenge</a:t>
            </a:r>
            <a:r>
              <a:rPr lang="en-US" sz="44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 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5"/>
          <p:cNvSpPr/>
          <p:nvPr/>
        </p:nvSpPr>
        <p:spPr>
          <a:xfrm>
            <a:off x="1186676" y="1656576"/>
            <a:ext cx="9908044" cy="4647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1. Lack of access to air quality data in most polluted places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+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2. Inconsistent or temporary air quality data formats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These prevent civil society from taking adequate action to improve air quality in their local communities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" name="Google Shape;243;p30">
            <a:extLst>
              <a:ext uri="{FF2B5EF4-FFF2-40B4-BE49-F238E27FC236}">
                <a16:creationId xmlns:a16="http://schemas.microsoft.com/office/drawing/2014/main" id="{C4AA0313-A2D5-E145-9994-8B026D2EEFC4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>
            <a:spLocks noGrp="1"/>
          </p:cNvSpPr>
          <p:nvPr>
            <p:ph type="body" idx="1"/>
          </p:nvPr>
        </p:nvSpPr>
        <p:spPr>
          <a:xfrm>
            <a:off x="1104206" y="1751572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rgbClr val="5C7FA3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4BF8B4-CAEE-5E4C-BB30-CCB39FB349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81" t="7427" r="5563" b="9671"/>
          <a:stretch/>
        </p:blipFill>
        <p:spPr>
          <a:xfrm>
            <a:off x="1549474" y="1017969"/>
            <a:ext cx="9137383" cy="5282710"/>
          </a:xfrm>
          <a:prstGeom prst="rect">
            <a:avLst/>
          </a:prstGeom>
        </p:spPr>
      </p:pic>
      <p:sp>
        <p:nvSpPr>
          <p:cNvPr id="9" name="Google Shape;117;p17">
            <a:extLst>
              <a:ext uri="{FF2B5EF4-FFF2-40B4-BE49-F238E27FC236}">
                <a16:creationId xmlns:a16="http://schemas.microsoft.com/office/drawing/2014/main" id="{CC4EFD6D-8EF5-3946-8BB0-1A4CB7450F5C}"/>
              </a:ext>
            </a:extLst>
          </p:cNvPr>
          <p:cNvSpPr txBox="1">
            <a:spLocks/>
          </p:cNvSpPr>
          <p:nvPr/>
        </p:nvSpPr>
        <p:spPr>
          <a:xfrm>
            <a:off x="880686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rgbClr val="5C7FA3"/>
              </a:buClr>
              <a:buSzPts val="4400"/>
              <a:buFont typeface="Avenir"/>
              <a:buNone/>
            </a:pPr>
            <a:r>
              <a:rPr lang="en-US" b="1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Our Mission </a:t>
            </a:r>
            <a:endParaRPr lang="en-US" b="1" dirty="0"/>
          </a:p>
        </p:txBody>
      </p:sp>
      <p:sp>
        <p:nvSpPr>
          <p:cNvPr id="10" name="Google Shape;243;p30">
            <a:extLst>
              <a:ext uri="{FF2B5EF4-FFF2-40B4-BE49-F238E27FC236}">
                <a16:creationId xmlns:a16="http://schemas.microsoft.com/office/drawing/2014/main" id="{0CC64653-F694-AD42-8716-3B5E588378F9}"/>
              </a:ext>
            </a:extLst>
          </p:cNvPr>
          <p:cNvSpPr txBox="1"/>
          <p:nvPr/>
        </p:nvSpPr>
        <p:spPr>
          <a:xfrm>
            <a:off x="6749339" y="6239719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 txBox="1">
            <a:spLocks noGrp="1"/>
          </p:cNvSpPr>
          <p:nvPr>
            <p:ph type="title"/>
          </p:nvPr>
        </p:nvSpPr>
        <p:spPr>
          <a:xfrm>
            <a:off x="817880" y="-3111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C7FA3"/>
              </a:buClr>
              <a:buSzPts val="4400"/>
              <a:buFont typeface="Avenir"/>
              <a:buNone/>
            </a:pPr>
            <a:r>
              <a:rPr lang="en-US" b="1" dirty="0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Our Strategy </a:t>
            </a:r>
            <a:endParaRPr b="1" dirty="0"/>
          </a:p>
        </p:txBody>
      </p:sp>
      <p:grpSp>
        <p:nvGrpSpPr>
          <p:cNvPr id="118" name="Google Shape;118;p17"/>
          <p:cNvGrpSpPr/>
          <p:nvPr/>
        </p:nvGrpSpPr>
        <p:grpSpPr>
          <a:xfrm>
            <a:off x="796350" y="1395638"/>
            <a:ext cx="10487059" cy="2293233"/>
            <a:chOff x="-19351" y="3800968"/>
            <a:chExt cx="10293540" cy="2153877"/>
          </a:xfrm>
        </p:grpSpPr>
        <p:sp>
          <p:nvSpPr>
            <p:cNvPr id="119" name="Google Shape;119;p17"/>
            <p:cNvSpPr/>
            <p:nvPr/>
          </p:nvSpPr>
          <p:spPr>
            <a:xfrm>
              <a:off x="0" y="4185063"/>
              <a:ext cx="2698981" cy="1619388"/>
            </a:xfrm>
            <a:prstGeom prst="roundRect">
              <a:avLst>
                <a:gd name="adj" fmla="val 10000"/>
              </a:avLst>
            </a:prstGeom>
            <a:solidFill>
              <a:srgbClr val="4372C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7"/>
            <p:cNvSpPr txBox="1"/>
            <p:nvPr/>
          </p:nvSpPr>
          <p:spPr>
            <a:xfrm>
              <a:off x="-19351" y="4079545"/>
              <a:ext cx="2699100" cy="18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Calibri"/>
                <a:buNone/>
              </a:pPr>
              <a:r>
                <a:rPr lang="en-US" sz="2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OpenAQ Platform – harmonizes disparate air quality data 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7"/>
            <p:cNvSpPr/>
            <p:nvPr/>
          </p:nvSpPr>
          <p:spPr>
            <a:xfrm rot="-242613">
              <a:off x="2913773" y="4835081"/>
              <a:ext cx="464997" cy="66934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BBA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7"/>
            <p:cNvSpPr txBox="1"/>
            <p:nvPr/>
          </p:nvSpPr>
          <p:spPr>
            <a:xfrm rot="-242613">
              <a:off x="2913947" y="4973868"/>
              <a:ext cx="325498" cy="4016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endPara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7"/>
            <p:cNvSpPr/>
            <p:nvPr/>
          </p:nvSpPr>
          <p:spPr>
            <a:xfrm>
              <a:off x="3612785" y="4121123"/>
              <a:ext cx="2698981" cy="1619388"/>
            </a:xfrm>
            <a:prstGeom prst="roundRect">
              <a:avLst>
                <a:gd name="adj" fmla="val 10000"/>
              </a:avLst>
            </a:prstGeom>
            <a:solidFill>
              <a:srgbClr val="4372C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7"/>
            <p:cNvSpPr txBox="1"/>
            <p:nvPr/>
          </p:nvSpPr>
          <p:spPr>
            <a:xfrm>
              <a:off x="3647144" y="4121116"/>
              <a:ext cx="2699100" cy="151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Calibri"/>
                <a:buNone/>
              </a:pPr>
              <a:r>
                <a:rPr lang="en-US" sz="2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Convene diverse sectors to improve coordination and solution-building efforts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7"/>
            <p:cNvSpPr/>
            <p:nvPr/>
          </p:nvSpPr>
          <p:spPr>
            <a:xfrm rot="-61404">
              <a:off x="6595125" y="4722885"/>
              <a:ext cx="669730" cy="66934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BBA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7"/>
            <p:cNvSpPr txBox="1"/>
            <p:nvPr/>
          </p:nvSpPr>
          <p:spPr>
            <a:xfrm rot="-61404">
              <a:off x="6595141" y="4858547"/>
              <a:ext cx="468926" cy="4016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endPara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7"/>
            <p:cNvSpPr/>
            <p:nvPr/>
          </p:nvSpPr>
          <p:spPr>
            <a:xfrm>
              <a:off x="7575208" y="4050340"/>
              <a:ext cx="2698981" cy="1619388"/>
            </a:xfrm>
            <a:prstGeom prst="roundRect">
              <a:avLst>
                <a:gd name="adj" fmla="val 10000"/>
              </a:avLst>
            </a:prstGeom>
            <a:solidFill>
              <a:srgbClr val="4372C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 txBox="1"/>
            <p:nvPr/>
          </p:nvSpPr>
          <p:spPr>
            <a:xfrm>
              <a:off x="7548204" y="3800968"/>
              <a:ext cx="2699100" cy="205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Calibri"/>
                <a:buNone/>
              </a:pPr>
              <a:r>
                <a:rPr lang="en-US" sz="2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Healthier, more efficient, and connected data-sharing ecosystem </a:t>
              </a: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17"/>
          <p:cNvSpPr/>
          <p:nvPr/>
        </p:nvSpPr>
        <p:spPr>
          <a:xfrm>
            <a:off x="2560000" y="4086650"/>
            <a:ext cx="7421700" cy="2254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Civil Society better positioned to fight air inequality across the globe! </a:t>
            </a:r>
            <a:endParaRPr sz="3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10357450" y="3569925"/>
            <a:ext cx="1526700" cy="25131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D8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243;p30">
            <a:extLst>
              <a:ext uri="{FF2B5EF4-FFF2-40B4-BE49-F238E27FC236}">
                <a16:creationId xmlns:a16="http://schemas.microsoft.com/office/drawing/2014/main" id="{AAB0C33E-6A55-3B4B-99A2-BED5E56F90DD}"/>
              </a:ext>
            </a:extLst>
          </p:cNvPr>
          <p:cNvSpPr txBox="1"/>
          <p:nvPr/>
        </p:nvSpPr>
        <p:spPr>
          <a:xfrm>
            <a:off x="6725478" y="6267643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21A24D-AB44-1D4B-8006-A966A4F3B119}"/>
              </a:ext>
            </a:extLst>
          </p:cNvPr>
          <p:cNvSpPr txBox="1"/>
          <p:nvPr/>
        </p:nvSpPr>
        <p:spPr>
          <a:xfrm>
            <a:off x="2448730" y="2572717"/>
            <a:ext cx="82296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ts val="4000"/>
            </a:pPr>
            <a:r>
              <a:rPr lang="en-US" sz="6000" dirty="0">
                <a:solidFill>
                  <a:srgbClr val="5C7FA3"/>
                </a:solidFill>
                <a:latin typeface="Avenir"/>
                <a:sym typeface="Avenir"/>
              </a:rPr>
              <a:t>The OpenAQ Platform</a:t>
            </a:r>
            <a:endParaRPr lang="en-US" sz="6000" dirty="0"/>
          </a:p>
          <a:p>
            <a:endParaRPr lang="en-US" sz="6000" dirty="0"/>
          </a:p>
        </p:txBody>
      </p:sp>
      <p:sp>
        <p:nvSpPr>
          <p:cNvPr id="5" name="Google Shape;243;p30">
            <a:extLst>
              <a:ext uri="{FF2B5EF4-FFF2-40B4-BE49-F238E27FC236}">
                <a16:creationId xmlns:a16="http://schemas.microsoft.com/office/drawing/2014/main" id="{17B3B898-D466-1D45-858E-45C7FFD90A0D}"/>
              </a:ext>
            </a:extLst>
          </p:cNvPr>
          <p:cNvSpPr txBox="1"/>
          <p:nvPr/>
        </p:nvSpPr>
        <p:spPr>
          <a:xfrm>
            <a:off x="6586779" y="5983344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652725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960117"/>
            <a:ext cx="12192000" cy="745175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4"/>
          <p:cNvSpPr txBox="1"/>
          <p:nvPr/>
        </p:nvSpPr>
        <p:spPr>
          <a:xfrm>
            <a:off x="1616910" y="297439"/>
            <a:ext cx="8958179" cy="784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400" b="1" i="0" u="none" strike="noStrike" cap="none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OpenAQ Platform</a:t>
            </a:r>
            <a:endParaRPr sz="4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4"/>
          <p:cNvSpPr txBox="1"/>
          <p:nvPr/>
        </p:nvSpPr>
        <p:spPr>
          <a:xfrm>
            <a:off x="6908800" y="4637336"/>
            <a:ext cx="5283200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500M+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air quality measurements 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r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 sources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93 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countries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4"/>
          <p:cNvSpPr txBox="1"/>
          <p:nvPr/>
        </p:nvSpPr>
        <p:spPr>
          <a:xfrm>
            <a:off x="9005274" y="6106609"/>
            <a:ext cx="3255601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  <p:sp>
        <p:nvSpPr>
          <p:cNvPr id="184" name="Google Shape;184;p24"/>
          <p:cNvSpPr txBox="1"/>
          <p:nvPr/>
        </p:nvSpPr>
        <p:spPr>
          <a:xfrm>
            <a:off x="68875" y="5852700"/>
            <a:ext cx="3429000" cy="9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openaq.org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4001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5"/>
          <p:cNvPicPr preferRelativeResize="0"/>
          <p:nvPr/>
        </p:nvPicPr>
        <p:blipFill rotWithShape="1">
          <a:blip r:embed="rId3">
            <a:alphaModFix/>
          </a:blip>
          <a:srcRect t="6846" b="17078"/>
          <a:stretch/>
        </p:blipFill>
        <p:spPr>
          <a:xfrm>
            <a:off x="202875" y="1081950"/>
            <a:ext cx="11786348" cy="5600473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5"/>
          <p:cNvSpPr txBox="1"/>
          <p:nvPr/>
        </p:nvSpPr>
        <p:spPr>
          <a:xfrm>
            <a:off x="68875" y="5852700"/>
            <a:ext cx="5370600" cy="936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github.com/openaq</a:t>
            </a:r>
            <a:endParaRPr/>
          </a:p>
        </p:txBody>
      </p:sp>
      <p:sp>
        <p:nvSpPr>
          <p:cNvPr id="193" name="Google Shape;193;p25"/>
          <p:cNvSpPr txBox="1"/>
          <p:nvPr/>
        </p:nvSpPr>
        <p:spPr>
          <a:xfrm>
            <a:off x="1616910" y="221239"/>
            <a:ext cx="89583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400" b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Open Source Code</a:t>
            </a:r>
            <a:endParaRPr sz="4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243;p30">
            <a:extLst>
              <a:ext uri="{FF2B5EF4-FFF2-40B4-BE49-F238E27FC236}">
                <a16:creationId xmlns:a16="http://schemas.microsoft.com/office/drawing/2014/main" id="{9CB8BD45-C541-B04B-83CF-512D48D36A48}"/>
              </a:ext>
            </a:extLst>
          </p:cNvPr>
          <p:cNvSpPr txBox="1"/>
          <p:nvPr/>
        </p:nvSpPr>
        <p:spPr>
          <a:xfrm>
            <a:off x="6830551" y="5742450"/>
            <a:ext cx="5158672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5C7FA3"/>
                </a:solidFill>
                <a:latin typeface="Avenir"/>
                <a:ea typeface="Avenir"/>
                <a:cs typeface="Avenir"/>
                <a:sym typeface="Avenir"/>
              </a:rPr>
              <a:t>christa@openaq.org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196278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950</Words>
  <Application>Microsoft Macintosh PowerPoint</Application>
  <PresentationFormat>Widescreen</PresentationFormat>
  <Paragraphs>145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Avenir</vt:lpstr>
      <vt:lpstr>Avenir Roman</vt:lpstr>
      <vt:lpstr>Calibri</vt:lpstr>
      <vt:lpstr>Office Theme</vt:lpstr>
      <vt:lpstr>Fighting air pollution with open data and community  A 501(c)(3) non-profit based in Washington, DC USA</vt:lpstr>
      <vt:lpstr>PowerPoint Presentation</vt:lpstr>
      <vt:lpstr>PowerPoint Presentation</vt:lpstr>
      <vt:lpstr>PowerPoint Presentation</vt:lpstr>
      <vt:lpstr>PowerPoint Presentation</vt:lpstr>
      <vt:lpstr>Our Strategy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What’s Next for OpenAQ?  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Fighting air pollution with open data and community  A 501(c)(3) non-profit based in Washington, DC USA</dc:title>
  <cp:lastModifiedBy>Christa Hasenkopf</cp:lastModifiedBy>
  <cp:revision>13</cp:revision>
  <dcterms:modified xsi:type="dcterms:W3CDTF">2020-05-13T19:41:16Z</dcterms:modified>
</cp:coreProperties>
</file>