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4" r:id="rId2"/>
    <p:sldId id="287" r:id="rId3"/>
    <p:sldId id="289" r:id="rId4"/>
    <p:sldId id="290" r:id="rId5"/>
    <p:sldId id="288" r:id="rId6"/>
    <p:sldId id="294" r:id="rId7"/>
    <p:sldId id="300" r:id="rId8"/>
    <p:sldId id="291" r:id="rId9"/>
    <p:sldId id="297" r:id="rId10"/>
    <p:sldId id="295" r:id="rId11"/>
    <p:sldId id="304" r:id="rId12"/>
    <p:sldId id="303" r:id="rId13"/>
    <p:sldId id="283" r:id="rId14"/>
    <p:sldId id="302" r:id="rId15"/>
    <p:sldId id="296" r:id="rId16"/>
  </p:sldIdLst>
  <p:sldSz cx="16256000" cy="9144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D75"/>
    <a:srgbClr val="D6D6D6"/>
    <a:srgbClr val="F2F2F2"/>
    <a:srgbClr val="2D3293"/>
    <a:srgbClr val="4687E6"/>
    <a:srgbClr val="5AC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2"/>
    <p:restoredTop sz="95439"/>
  </p:normalViewPr>
  <p:slideViewPr>
    <p:cSldViewPr snapToGrid="0" snapToObjects="1">
      <p:cViewPr varScale="1">
        <p:scale>
          <a:sx n="48" d="100"/>
          <a:sy n="48" d="100"/>
        </p:scale>
        <p:origin x="884" y="28"/>
      </p:cViewPr>
      <p:guideLst/>
    </p:cSldViewPr>
  </p:slideViewPr>
  <p:outlineViewPr>
    <p:cViewPr>
      <p:scale>
        <a:sx n="33" d="100"/>
        <a:sy n="33" d="100"/>
      </p:scale>
      <p:origin x="0" y="-430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61" d="100"/>
          <a:sy n="161" d="100"/>
        </p:scale>
        <p:origin x="504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239F5-19E1-724A-8F0B-922E848C9F3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4F47F3-A4D4-424B-B094-079746893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66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699768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1761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4785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4745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004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67671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991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6658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25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382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7793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104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94424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2023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419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png"/><Relationship Id="rId4" Type="http://schemas.openxmlformats.org/officeDocument/2006/relationships/image" Target="../media/image8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9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png"/><Relationship Id="rId4" Type="http://schemas.openxmlformats.org/officeDocument/2006/relationships/image" Target="../media/image8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png"/><Relationship Id="rId4" Type="http://schemas.openxmlformats.org/officeDocument/2006/relationships/image" Target="../media/image8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9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png"/><Relationship Id="rId4" Type="http://schemas.openxmlformats.org/officeDocument/2006/relationships/image" Target="../media/image8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png"/><Relationship Id="rId4" Type="http://schemas.openxmlformats.org/officeDocument/2006/relationships/image" Target="../media/image8.emf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image" Target="../media/image8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emf"/><Relationship Id="rId5" Type="http://schemas.openxmlformats.org/officeDocument/2006/relationships/image" Target="../media/image6.emf"/><Relationship Id="rId4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2" y="-1"/>
            <a:ext cx="16233455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3605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3" y="0"/>
            <a:ext cx="16233457" cy="9144000"/>
          </a:xfrm>
          <a:prstGeom prst="rect">
            <a:avLst/>
          </a:prstGeom>
        </p:spPr>
      </p:pic>
      <p:sp>
        <p:nvSpPr>
          <p:cNvPr id="30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23900" y="792163"/>
            <a:ext cx="12872179" cy="6096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4800" b="1" i="0" spc="-151" baseline="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Light Blue Title.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723900" y="1412763"/>
            <a:ext cx="12872179" cy="883201"/>
          </a:xfrm>
          <a:prstGeom prst="rect">
            <a:avLst/>
          </a:prstGeom>
        </p:spPr>
        <p:txBody>
          <a:bodyPr lIns="0" tIns="180000" rIns="0" bIns="180000" numCol="1" spcCol="45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900" y="2306964"/>
            <a:ext cx="12872179" cy="6096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48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Dark Blue Title.</a:t>
            </a:r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26" hasCustomPrompt="1"/>
          </p:nvPr>
        </p:nvSpPr>
        <p:spPr>
          <a:xfrm>
            <a:off x="723900" y="3799765"/>
            <a:ext cx="12872179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4800" b="1" i="0" spc="-151" baseline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Red Title.</a:t>
            </a:r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23900" y="2916564"/>
            <a:ext cx="12872179" cy="883201"/>
          </a:xfrm>
          <a:prstGeom prst="rect">
            <a:avLst/>
          </a:prstGeom>
        </p:spPr>
        <p:txBody>
          <a:bodyPr lIns="0" tIns="180000" rIns="0" bIns="180000" numCol="1" spcCol="45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723900" y="4414127"/>
            <a:ext cx="12872179" cy="883201"/>
          </a:xfrm>
          <a:prstGeom prst="rect">
            <a:avLst/>
          </a:prstGeom>
        </p:spPr>
        <p:txBody>
          <a:bodyPr lIns="0" tIns="180000" rIns="0" bIns="180000" numCol="1" spcCol="45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3664"/>
            <a:ext cx="2076544" cy="7412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1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71263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899" y="1484025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101" indent="-39510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  <a:defRPr sz="4400" b="1" i="0" spc="-15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buClr>
                <a:srgbClr val="4687E6"/>
              </a:buClr>
              <a:buSzPct val="85000"/>
              <a:defRPr sz="3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buClr>
                <a:schemeClr val="accent6"/>
              </a:buClr>
              <a:buSzPct val="85000"/>
              <a:defRPr sz="3000" b="0" i="0" spc="-51" baseline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en-US" dirty="0"/>
              <a:t>Bullet</a:t>
            </a:r>
          </a:p>
          <a:p>
            <a:pPr lvl="1"/>
            <a:r>
              <a:rPr lang="en-US" dirty="0"/>
              <a:t>Bullet Second Level</a:t>
            </a:r>
          </a:p>
          <a:p>
            <a:pPr lvl="2"/>
            <a:r>
              <a:rPr lang="en-US" dirty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54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Bullet points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/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9156698"/>
          </a:xfrm>
          <a:prstGeom prst="rect">
            <a:avLst/>
          </a:prstGeom>
        </p:spPr>
      </p:pic>
      <p:sp>
        <p:nvSpPr>
          <p:cNvPr id="8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3145466" y="792163"/>
            <a:ext cx="9972912" cy="7502312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11500" b="1" i="0" spc="-300" baseline="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2. LOREM IPSUM CHAPTER </a:t>
            </a:r>
          </a:p>
        </p:txBody>
      </p:sp>
    </p:spTree>
    <p:extLst>
      <p:ext uri="{BB962C8B-B14F-4D97-AF65-F5344CB8AC3E}">
        <p14:creationId xmlns:p14="http://schemas.microsoft.com/office/powerpoint/2010/main" val="539264525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Foc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6233457" cy="9144000"/>
          </a:xfrm>
          <a:prstGeom prst="rect">
            <a:avLst/>
          </a:prstGeom>
        </p:spPr>
      </p:pic>
      <p:sp>
        <p:nvSpPr>
          <p:cNvPr id="30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23900" y="791105"/>
            <a:ext cx="12872179" cy="96133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48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Text Block with Columns and Focus Point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723900" y="1752437"/>
            <a:ext cx="13381038" cy="5650996"/>
          </a:xfrm>
          <a:prstGeom prst="rect">
            <a:avLst/>
          </a:prstGeom>
        </p:spPr>
        <p:txBody>
          <a:bodyPr lIns="0" tIns="180000" rIns="0" bIns="180000" numCol="2" spcCol="720000" anchor="t" anchorCtr="0">
            <a:normAutofit/>
          </a:bodyPr>
          <a:lstStyle>
            <a:lvl1pPr marL="0" indent="0" algn="l">
              <a:buNone/>
              <a:defRPr sz="2600" b="0" i="0" spc="-150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</a:t>
            </a:r>
            <a:r>
              <a:rPr lang="en-US" dirty="0" err="1"/>
              <a:t>Donec</a:t>
            </a:r>
            <a:r>
              <a:rPr lang="en-US" dirty="0"/>
              <a:t> quam </a:t>
            </a:r>
            <a:r>
              <a:rPr lang="en-US" dirty="0" err="1"/>
              <a:t>felis</a:t>
            </a:r>
            <a:r>
              <a:rPr lang="en-US" dirty="0"/>
              <a:t>,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,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, sem.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arcu</a:t>
            </a:r>
            <a:r>
              <a:rPr lang="en-US" dirty="0"/>
              <a:t>. In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, </a:t>
            </a:r>
            <a:r>
              <a:rPr lang="en-US" dirty="0" err="1"/>
              <a:t>imperdiet</a:t>
            </a:r>
            <a:r>
              <a:rPr lang="en-US" dirty="0"/>
              <a:t> a, </a:t>
            </a:r>
            <a:r>
              <a:rPr lang="en-US" dirty="0" err="1"/>
              <a:t>venenatis</a:t>
            </a:r>
            <a:r>
              <a:rPr lang="en-US" dirty="0"/>
              <a:t> vitae, </a:t>
            </a:r>
            <a:r>
              <a:rPr lang="en-US" dirty="0" err="1"/>
              <a:t>justo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dictum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Integer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semper nisi.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ligula,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, </a:t>
            </a:r>
            <a:r>
              <a:rPr lang="en-US" dirty="0" err="1"/>
              <a:t>consequat</a:t>
            </a:r>
            <a:r>
              <a:rPr lang="en-US" dirty="0"/>
              <a:t> vitae, </a:t>
            </a:r>
            <a:r>
              <a:rPr lang="en-US" dirty="0" err="1"/>
              <a:t>eleifend</a:t>
            </a:r>
            <a:r>
              <a:rPr lang="en-US" dirty="0"/>
              <a:t> ac,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ante, </a:t>
            </a:r>
            <a:r>
              <a:rPr lang="en-US" dirty="0" err="1"/>
              <a:t>dapibus</a:t>
            </a:r>
            <a:r>
              <a:rPr lang="en-US" dirty="0"/>
              <a:t> in,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, </a:t>
            </a:r>
            <a:r>
              <a:rPr lang="en-US" dirty="0" err="1"/>
              <a:t>feugiat</a:t>
            </a:r>
            <a:r>
              <a:rPr lang="en-US" dirty="0"/>
              <a:t> a,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nisi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. 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7373823" y="4233946"/>
            <a:ext cx="10269600" cy="239842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8097097" y="4523343"/>
            <a:ext cx="7327781" cy="185419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4400" b="1" i="1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!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</a:t>
            </a:r>
            <a:r>
              <a:rPr lang="mr-IN" dirty="0"/>
              <a:t>…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3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893262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  <p15:guide id="3" orient="horz" pos="499" userDrawn="1">
          <p15:clr>
            <a:srgbClr val="FBAE40"/>
          </p15:clr>
        </p15:guide>
        <p15:guide id="4" orient="horz" pos="1111" userDrawn="1">
          <p15:clr>
            <a:srgbClr val="FBAE40"/>
          </p15:clr>
        </p15:guide>
        <p15:guide id="5" orient="horz" pos="4672" userDrawn="1">
          <p15:clr>
            <a:srgbClr val="FBAE40"/>
          </p15:clr>
        </p15:guide>
        <p15:guide id="6" pos="8885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6256000" cy="9144001"/>
          </a:xfrm>
          <a:prstGeom prst="rect">
            <a:avLst/>
          </a:prstGeom>
          <a:gradFill>
            <a:gsLst>
              <a:gs pos="16000">
                <a:schemeClr val="bg2"/>
              </a:gs>
              <a:gs pos="60000">
                <a:schemeClr val="bg1">
                  <a:alpha val="0"/>
                  <a:lumMod val="0"/>
                  <a:lumOff val="100000"/>
                </a:schemeClr>
              </a:gs>
            </a:gsLst>
            <a:lin ang="3600000" scaled="0"/>
          </a:gradFill>
          <a:ln w="3175" cap="flat">
            <a:noFill/>
            <a:miter lim="400000"/>
          </a:ln>
          <a:effectLst>
            <a:outerShdw dist="12700" sx="1000" sy="1000" rotWithShape="0">
              <a:schemeClr val="bg1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84089" y="0"/>
            <a:ext cx="14271911" cy="8039100"/>
          </a:xfrm>
          <a:prstGeom prst="rect">
            <a:avLst/>
          </a:prstGeom>
          <a:effectLst/>
        </p:spPr>
      </p:pic>
      <p:sp>
        <p:nvSpPr>
          <p:cNvPr id="14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0" y="4584702"/>
            <a:ext cx="12888913" cy="2832098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400" b="0" i="0" spc="-151" baseline="0">
                <a:solidFill>
                  <a:schemeClr val="accent6"/>
                </a:solidFill>
                <a:latin typeface="Calibri Light" charset="0"/>
                <a:ea typeface="Calibri Light" charset="0"/>
                <a:cs typeface="+mn-cs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tempus,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sem</a:t>
            </a:r>
            <a:r>
              <a:rPr lang="en-US" dirty="0"/>
              <a:t> quam semper libero,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711198" y="2045544"/>
            <a:ext cx="12888915" cy="2539157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l">
              <a:lnSpc>
                <a:spcPct val="75000"/>
              </a:lnSpc>
              <a:spcBef>
                <a:spcPts val="0"/>
              </a:spcBef>
              <a:buNone/>
              <a:defRPr sz="22800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l-GR" dirty="0"/>
              <a:t>52</a:t>
            </a:r>
            <a:r>
              <a:rPr lang="en-US" dirty="0"/>
              <a:t>.7Mbps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242" y="1653863"/>
            <a:ext cx="1193305" cy="119330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20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36188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899" y="1484025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101" indent="-39510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  <a:defRPr sz="4400" b="1" i="0" spc="-15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buClr>
                <a:srgbClr val="4687E6"/>
              </a:buClr>
              <a:buSzPct val="85000"/>
              <a:defRPr sz="3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buClr>
                <a:schemeClr val="accent6"/>
              </a:buClr>
              <a:buSzPct val="85000"/>
              <a:defRPr sz="3000" b="0" i="0" spc="-51" baseline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en-US" dirty="0"/>
              <a:t>Bullet</a:t>
            </a:r>
          </a:p>
          <a:p>
            <a:pPr lvl="1"/>
            <a:r>
              <a:rPr lang="en-US" dirty="0"/>
              <a:t>Bullet Second Level</a:t>
            </a:r>
          </a:p>
          <a:p>
            <a:pPr lvl="2"/>
            <a:r>
              <a:rPr lang="en-US" dirty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54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Bullet points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19419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_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6233457" cy="9144000"/>
          </a:xfrm>
          <a:prstGeom prst="rect">
            <a:avLst/>
          </a:prstGeom>
        </p:spPr>
      </p:pic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899" y="1484025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101" indent="-39510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  <a:defRPr sz="4400" b="1" i="0" spc="-15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buClr>
                <a:srgbClr val="4687E6"/>
              </a:buClr>
              <a:buSzPct val="85000"/>
              <a:defRPr sz="3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buClr>
                <a:schemeClr val="accent6"/>
              </a:buClr>
              <a:buSzPct val="85000"/>
              <a:defRPr sz="3000" b="0" i="0" spc="-51" baseline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en-US" dirty="0"/>
              <a:t>Bullet</a:t>
            </a:r>
          </a:p>
          <a:p>
            <a:pPr lvl="1"/>
            <a:r>
              <a:rPr lang="en-US" dirty="0"/>
              <a:t>Bullet Second Level</a:t>
            </a:r>
          </a:p>
          <a:p>
            <a:pPr lvl="2"/>
            <a:r>
              <a:rPr lang="en-US" dirty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54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Bullet points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/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diagrams_with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54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My Diagram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/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_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</p:spTree>
    <p:extLst/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6" b="-15616"/>
          <a:stretch/>
        </p:blipFill>
        <p:spPr>
          <a:xfrm>
            <a:off x="0" y="0"/>
            <a:ext cx="16256000" cy="10837333"/>
          </a:xfrm>
          <a:prstGeom prst="rect">
            <a:avLst/>
          </a:prstGeom>
        </p:spPr>
      </p:pic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792163"/>
            <a:ext cx="12888913" cy="471883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14400" b="1" i="0" spc="-4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DolorSit</a:t>
            </a:r>
            <a:r>
              <a:rPr lang="en-US" dirty="0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1" y="5511000"/>
            <a:ext cx="7173626" cy="1905800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i="0" spc="-1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.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11885390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2" y="-1"/>
            <a:ext cx="1623345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65371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6" b="-15616"/>
          <a:stretch/>
        </p:blipFill>
        <p:spPr>
          <a:xfrm>
            <a:off x="0" y="0"/>
            <a:ext cx="16256000" cy="10837333"/>
          </a:xfrm>
          <a:prstGeom prst="rect">
            <a:avLst/>
          </a:prstGeom>
        </p:spPr>
      </p:pic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792163"/>
            <a:ext cx="12888913" cy="471883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14400" b="1" i="0" spc="-4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DolorSit</a:t>
            </a:r>
            <a:r>
              <a:rPr lang="en-US" dirty="0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1" y="5511000"/>
            <a:ext cx="6603999" cy="1905800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i="0" spc="-1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.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7" name="Rounded Rectangle 6"/>
          <p:cNvSpPr/>
          <p:nvPr userDrawn="1"/>
        </p:nvSpPr>
        <p:spPr>
          <a:xfrm>
            <a:off x="7516100" y="6216919"/>
            <a:ext cx="10269600" cy="239842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8239374" y="6506316"/>
            <a:ext cx="7327781" cy="185419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4400" b="1" i="1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If you are going to remember only one thing from this slide, remember this!</a:t>
            </a:r>
          </a:p>
        </p:txBody>
      </p:sp>
    </p:spTree>
    <p:extLst>
      <p:ext uri="{BB962C8B-B14F-4D97-AF65-F5344CB8AC3E}">
        <p14:creationId xmlns:p14="http://schemas.microsoft.com/office/powerpoint/2010/main" val="1210623697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6"/>
            <a:ext cx="16233457" cy="9144000"/>
          </a:xfrm>
          <a:prstGeom prst="rect">
            <a:avLst/>
          </a:prstGeom>
        </p:spPr>
      </p:pic>
      <p:sp>
        <p:nvSpPr>
          <p:cNvPr id="3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9683645" y="1752438"/>
            <a:ext cx="5726243" cy="2420976"/>
          </a:xfrm>
          <a:prstGeom prst="rect">
            <a:avLst/>
          </a:prstGeom>
        </p:spPr>
        <p:txBody>
          <a:bodyPr lIns="0" tIns="180000" rIns="0" bIns="180000" numCol="1" spcCol="720000" anchor="ctr" anchorCtr="0">
            <a:normAutofit/>
          </a:bodyPr>
          <a:lstStyle>
            <a:lvl1pPr marL="0" indent="0" algn="l">
              <a:buNone/>
              <a:defRPr sz="3200" b="0" i="0" spc="-150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-1229193" y="1763713"/>
            <a:ext cx="10478124" cy="239842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711199" y="2018546"/>
            <a:ext cx="7417597" cy="188876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5400" b="1" i="1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Sit!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7120328" y="4593134"/>
            <a:ext cx="10343214" cy="23984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8128000" y="4847967"/>
            <a:ext cx="7281889" cy="188876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5400" b="1" i="1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nisi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.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899" y="4570584"/>
            <a:ext cx="5931733" cy="2420976"/>
          </a:xfrm>
          <a:prstGeom prst="rect">
            <a:avLst/>
          </a:prstGeom>
        </p:spPr>
        <p:txBody>
          <a:bodyPr lIns="0" tIns="180000" rIns="0" bIns="180000" numCol="1" spcCol="720000" anchor="ctr" anchorCtr="0">
            <a:normAutofit/>
          </a:bodyPr>
          <a:lstStyle>
            <a:lvl1pPr marL="0" indent="0" algn="r">
              <a:buNone/>
              <a:defRPr sz="3200" b="0" i="0" spc="-150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7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21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0034891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  <p15:guide id="3" orient="horz" pos="499">
          <p15:clr>
            <a:srgbClr val="FBAE40"/>
          </p15:clr>
        </p15:guide>
        <p15:guide id="4" orient="horz" pos="1111">
          <p15:clr>
            <a:srgbClr val="FBAE40"/>
          </p15:clr>
        </p15:guide>
        <p15:guide id="5" orient="horz" pos="4672">
          <p15:clr>
            <a:srgbClr val="FBAE40"/>
          </p15:clr>
        </p15:guide>
        <p15:guide id="6" pos="888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chemeClr val="accent2"/>
              </a:gs>
              <a:gs pos="100000">
                <a:schemeClr val="accent3"/>
              </a:gs>
            </a:gsLst>
            <a:lin ang="12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38919" y="6237108"/>
            <a:ext cx="2333665" cy="35004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702" y="210266"/>
            <a:ext cx="2127557" cy="1822674"/>
          </a:xfrm>
          <a:prstGeom prst="rect">
            <a:avLst/>
          </a:prstGeom>
          <a:effectLst/>
        </p:spPr>
      </p:pic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444596" y="1587501"/>
            <a:ext cx="13365686" cy="5436228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8800" b="1" i="0" spc="-451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4102725" y="7017692"/>
            <a:ext cx="8279150" cy="939800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600" b="0" i="0" spc="-300" baseline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- Cicero, 45BC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519049" y="6438271"/>
            <a:ext cx="1486104" cy="127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25906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chemeClr val="accent5"/>
              </a:gs>
              <a:gs pos="100000">
                <a:schemeClr val="accent3"/>
              </a:gs>
            </a:gsLst>
            <a:lin ang="3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57" y="360168"/>
            <a:ext cx="1012668" cy="867551"/>
          </a:xfrm>
          <a:prstGeom prst="rect">
            <a:avLst/>
          </a:prstGeom>
          <a:noFill/>
          <a:effectLst/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50653" y="5696990"/>
            <a:ext cx="2007487" cy="1719809"/>
          </a:xfrm>
          <a:prstGeom prst="rect">
            <a:avLst/>
          </a:prstGeom>
          <a:effectLst/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956202"/>
            <a:ext cx="10487597" cy="5436228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ct val="85000"/>
              </a:lnSpc>
              <a:spcBef>
                <a:spcPts val="0"/>
              </a:spcBef>
              <a:buNone/>
              <a:defRPr sz="8000" b="1" i="0" spc="-451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11686288" y="4572000"/>
            <a:ext cx="3851149" cy="872281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4800" b="0" i="1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Cicero, 45 BC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4230671" y="-414216"/>
            <a:ext cx="1615589" cy="24233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409739" y="6025863"/>
            <a:ext cx="1615589" cy="2423383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700" y="8197313"/>
            <a:ext cx="1171863" cy="8136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8671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chemeClr val="accent5"/>
              </a:gs>
              <a:gs pos="100000">
                <a:schemeClr val="accent3"/>
              </a:gs>
            </a:gsLst>
            <a:lin ang="3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409739" y="6025863"/>
            <a:ext cx="1615589" cy="2423383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4236514" y="-419529"/>
            <a:ext cx="1615589" cy="24233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43" y="839842"/>
            <a:ext cx="1840460" cy="157671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402389" y="5622439"/>
            <a:ext cx="1884726" cy="161464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27944" y="5067711"/>
            <a:ext cx="1061902" cy="90972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297" y="1671810"/>
            <a:ext cx="688857" cy="590142"/>
          </a:xfrm>
          <a:prstGeom prst="rect">
            <a:avLst/>
          </a:prstGeom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715400" y="1599957"/>
            <a:ext cx="5554689" cy="3925164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ct val="85000"/>
              </a:lnSpc>
              <a:spcBef>
                <a:spcPts val="0"/>
              </a:spcBef>
              <a:buNone/>
              <a:defRPr sz="3600" b="1" i="0" spc="-300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8940659" y="1599957"/>
            <a:ext cx="5554689" cy="3925164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3600" b="1" i="0" spc="-300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dictum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461046" y="5525120"/>
            <a:ext cx="3720780" cy="609601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3200" b="0" i="1" spc="-15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Cicero, 45BC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3250819" y="5525120"/>
            <a:ext cx="3690914" cy="609601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3200" b="0" i="1" spc="-15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Cicero, 45BC</a:t>
            </a:r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4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61142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aly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 userDrawn="1"/>
        </p:nvGrpSpPr>
        <p:grpSpPr>
          <a:xfrm>
            <a:off x="4977114" y="3355141"/>
            <a:ext cx="1461541" cy="255212"/>
            <a:chOff x="4977114" y="3355141"/>
            <a:chExt cx="1461541" cy="255212"/>
          </a:xfrm>
        </p:grpSpPr>
        <p:cxnSp>
          <p:nvCxnSpPr>
            <p:cNvPr id="10" name="Straight Connector 9"/>
            <p:cNvCxnSpPr/>
            <p:nvPr userDrawn="1"/>
          </p:nvCxnSpPr>
          <p:spPr>
            <a:xfrm>
              <a:off x="4977114" y="3355141"/>
              <a:ext cx="1206329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2" name="Straight Connector 11"/>
            <p:cNvCxnSpPr/>
            <p:nvPr userDrawn="1"/>
          </p:nvCxnSpPr>
          <p:spPr>
            <a:xfrm>
              <a:off x="6183443" y="3355141"/>
              <a:ext cx="255212" cy="25521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36" name="Group 35"/>
          <p:cNvGrpSpPr/>
          <p:nvPr userDrawn="1"/>
        </p:nvGrpSpPr>
        <p:grpSpPr>
          <a:xfrm rot="10800000" flipH="1">
            <a:off x="4963180" y="5245881"/>
            <a:ext cx="1866955" cy="657494"/>
            <a:chOff x="5150967" y="3355141"/>
            <a:chExt cx="1488828" cy="157687"/>
          </a:xfrm>
        </p:grpSpPr>
        <p:cxnSp>
          <p:nvCxnSpPr>
            <p:cNvPr id="37" name="Straight Connector 36"/>
            <p:cNvCxnSpPr/>
            <p:nvPr userDrawn="1"/>
          </p:nvCxnSpPr>
          <p:spPr>
            <a:xfrm rot="10800000" flipH="1">
              <a:off x="5150967" y="3355141"/>
              <a:ext cx="1032476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8" name="Straight Connector 37"/>
            <p:cNvCxnSpPr/>
            <p:nvPr userDrawn="1"/>
          </p:nvCxnSpPr>
          <p:spPr>
            <a:xfrm rot="10800000" flipH="1" flipV="1">
              <a:off x="6183443" y="3355141"/>
              <a:ext cx="456352" cy="157687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1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0" y="5452946"/>
            <a:ext cx="4010702" cy="1963854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r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parturient.,</a:t>
            </a:r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11399735" y="5185718"/>
            <a:ext cx="4010702" cy="2031862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l">
              <a:buNone/>
              <a:defRPr sz="2600" b="0" i="0" spc="-150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 </a:t>
            </a:r>
          </a:p>
        </p:txBody>
      </p:sp>
      <p:sp>
        <p:nvSpPr>
          <p:cNvPr id="43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11399735" y="2188518"/>
            <a:ext cx="4010702" cy="1892663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. </a:t>
            </a:r>
          </a:p>
        </p:txBody>
      </p:sp>
      <p:grpSp>
        <p:nvGrpSpPr>
          <p:cNvPr id="44" name="Group 43"/>
          <p:cNvGrpSpPr/>
          <p:nvPr userDrawn="1"/>
        </p:nvGrpSpPr>
        <p:grpSpPr>
          <a:xfrm flipH="1">
            <a:off x="9317513" y="3011918"/>
            <a:ext cx="1756889" cy="941658"/>
            <a:chOff x="5435972" y="3355141"/>
            <a:chExt cx="1401055" cy="225838"/>
          </a:xfrm>
        </p:grpSpPr>
        <p:cxnSp>
          <p:nvCxnSpPr>
            <p:cNvPr id="45" name="Straight Connector 44"/>
            <p:cNvCxnSpPr/>
            <p:nvPr userDrawn="1"/>
          </p:nvCxnSpPr>
          <p:spPr>
            <a:xfrm>
              <a:off x="5435972" y="3355141"/>
              <a:ext cx="747470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6" name="Straight Connector 45"/>
            <p:cNvCxnSpPr/>
            <p:nvPr userDrawn="1"/>
          </p:nvCxnSpPr>
          <p:spPr>
            <a:xfrm rot="10800000" flipH="1" flipV="1">
              <a:off x="6183443" y="3355141"/>
              <a:ext cx="653584" cy="225838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8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720000" y="1578919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r">
              <a:buNone/>
              <a:defRPr sz="28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Science. Set Free. </a:t>
            </a:r>
          </a:p>
        </p:txBody>
      </p:sp>
      <p:sp>
        <p:nvSpPr>
          <p:cNvPr id="49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711200" y="2188519"/>
            <a:ext cx="4010702" cy="1892662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r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. </a:t>
            </a:r>
          </a:p>
        </p:txBody>
      </p:sp>
      <p:sp>
        <p:nvSpPr>
          <p:cNvPr id="50" name="Text Placeholder 15"/>
          <p:cNvSpPr>
            <a:spLocks noGrp="1"/>
          </p:cNvSpPr>
          <p:nvPr>
            <p:ph type="body" sz="quarter" idx="32" hasCustomPrompt="1"/>
          </p:nvPr>
        </p:nvSpPr>
        <p:spPr>
          <a:xfrm>
            <a:off x="720000" y="4843346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r">
              <a:buNone/>
              <a:defRPr sz="2800" b="1" i="0" spc="-151" baseline="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Science. Set Free. </a:t>
            </a:r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33" hasCustomPrompt="1"/>
          </p:nvPr>
        </p:nvSpPr>
        <p:spPr>
          <a:xfrm>
            <a:off x="11399734" y="1578919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buNone/>
              <a:defRPr sz="2800" b="1" i="0" spc="-151" baseline="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Science. Set Free. </a:t>
            </a:r>
          </a:p>
        </p:txBody>
      </p:sp>
      <p:grpSp>
        <p:nvGrpSpPr>
          <p:cNvPr id="52" name="Group 51"/>
          <p:cNvGrpSpPr/>
          <p:nvPr userDrawn="1"/>
        </p:nvGrpSpPr>
        <p:grpSpPr>
          <a:xfrm flipH="1" flipV="1">
            <a:off x="9814139" y="5741248"/>
            <a:ext cx="1260263" cy="405551"/>
            <a:chOff x="5533392" y="3355141"/>
            <a:chExt cx="905263" cy="255212"/>
          </a:xfrm>
        </p:grpSpPr>
        <p:cxnSp>
          <p:nvCxnSpPr>
            <p:cNvPr id="53" name="Straight Connector 52"/>
            <p:cNvCxnSpPr/>
            <p:nvPr userDrawn="1"/>
          </p:nvCxnSpPr>
          <p:spPr>
            <a:xfrm flipV="1">
              <a:off x="5533392" y="3355141"/>
              <a:ext cx="650050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4" name="Straight Connector 53"/>
            <p:cNvCxnSpPr/>
            <p:nvPr userDrawn="1"/>
          </p:nvCxnSpPr>
          <p:spPr>
            <a:xfrm>
              <a:off x="6183443" y="3355141"/>
              <a:ext cx="255212" cy="25521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57" name="Text Placeholder 15"/>
          <p:cNvSpPr>
            <a:spLocks noGrp="1"/>
          </p:cNvSpPr>
          <p:nvPr>
            <p:ph type="body" sz="quarter" idx="34" hasCustomPrompt="1"/>
          </p:nvPr>
        </p:nvSpPr>
        <p:spPr>
          <a:xfrm>
            <a:off x="11399734" y="4576118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buNone/>
              <a:defRPr sz="28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Science. Set Free. </a:t>
            </a:r>
          </a:p>
        </p:txBody>
      </p: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872" y="2701698"/>
            <a:ext cx="3258477" cy="3715808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6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408676"/>
            <a:ext cx="14699237" cy="1051824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sp>
        <p:nvSpPr>
          <p:cNvPr id="3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527539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ocks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7583" y="0"/>
            <a:ext cx="4628417" cy="9155111"/>
          </a:xfrm>
          <a:prstGeom prst="rect">
            <a:avLst/>
          </a:prstGeom>
        </p:spPr>
      </p:pic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552085"/>
            <a:ext cx="10210800" cy="908415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17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216724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</a:p>
        </p:txBody>
      </p:sp>
      <p:sp>
        <p:nvSpPr>
          <p:cNvPr id="33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6070600" y="216724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. 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711200" y="2082800"/>
            <a:ext cx="4851401" cy="84449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8" name="Rectangle 37"/>
          <p:cNvSpPr/>
          <p:nvPr userDrawn="1"/>
        </p:nvSpPr>
        <p:spPr>
          <a:xfrm>
            <a:off x="6070599" y="2082800"/>
            <a:ext cx="4851401" cy="84449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9" name="Rectangle 38"/>
          <p:cNvSpPr/>
          <p:nvPr userDrawn="1"/>
        </p:nvSpPr>
        <p:spPr>
          <a:xfrm>
            <a:off x="711200" y="4578991"/>
            <a:ext cx="4851401" cy="844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0" name="Rectangle 39"/>
          <p:cNvSpPr/>
          <p:nvPr userDrawn="1"/>
        </p:nvSpPr>
        <p:spPr>
          <a:xfrm>
            <a:off x="6070599" y="4578991"/>
            <a:ext cx="4851401" cy="84449"/>
          </a:xfrm>
          <a:prstGeom prst="rect">
            <a:avLst/>
          </a:prstGeom>
          <a:solidFill>
            <a:schemeClr val="accent6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711201" y="466107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l-GR" dirty="0"/>
              <a:t>Ι</a:t>
            </a:r>
            <a:r>
              <a:rPr lang="en-US" dirty="0" err="1"/>
              <a:t>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6070600" y="466107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dolor.</a:t>
            </a:r>
            <a:r>
              <a:rPr lang="el-GR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</a:p>
        </p:txBody>
      </p:sp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45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002971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355600"/>
            <a:ext cx="14826237" cy="1104900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</a:t>
            </a:r>
            <a:r>
              <a:rPr lang="el-GR" dirty="0"/>
              <a:t>- 3</a:t>
            </a:r>
            <a:r>
              <a:rPr lang="en-US" dirty="0"/>
              <a:t> Boxes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711200" y="1933732"/>
            <a:ext cx="4532131" cy="180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6" name="Rectangle 35"/>
          <p:cNvSpPr/>
          <p:nvPr userDrawn="1"/>
        </p:nvSpPr>
        <p:spPr>
          <a:xfrm>
            <a:off x="5861934" y="1933732"/>
            <a:ext cx="4532131" cy="180000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11012668" y="1933732"/>
            <a:ext cx="4532131" cy="180000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2" name="Rectangle 41"/>
          <p:cNvSpPr/>
          <p:nvPr userDrawn="1"/>
        </p:nvSpPr>
        <p:spPr>
          <a:xfrm>
            <a:off x="711200" y="7000354"/>
            <a:ext cx="4532131" cy="84449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3" name="Rectangle 42"/>
          <p:cNvSpPr/>
          <p:nvPr userDrawn="1"/>
        </p:nvSpPr>
        <p:spPr>
          <a:xfrm>
            <a:off x="5861934" y="6999710"/>
            <a:ext cx="4532131" cy="84449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4" name="Rectangle 43"/>
          <p:cNvSpPr/>
          <p:nvPr userDrawn="1"/>
        </p:nvSpPr>
        <p:spPr>
          <a:xfrm>
            <a:off x="11012668" y="6999709"/>
            <a:ext cx="4532131" cy="84449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3229338"/>
            <a:ext cx="4532130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magna.</a:t>
            </a:r>
            <a:r>
              <a:rPr lang="el-GR" dirty="0"/>
              <a:t> </a:t>
            </a:r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28" hasCustomPrompt="1"/>
          </p:nvPr>
        </p:nvSpPr>
        <p:spPr>
          <a:xfrm>
            <a:off x="711200" y="2430866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15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1</a:t>
            </a:r>
          </a:p>
        </p:txBody>
      </p:sp>
      <p:sp>
        <p:nvSpPr>
          <p:cNvPr id="50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5861934" y="3229338"/>
            <a:ext cx="4532130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magna.</a:t>
            </a:r>
            <a:r>
              <a:rPr lang="el-GR" dirty="0"/>
              <a:t> </a:t>
            </a:r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30" hasCustomPrompt="1"/>
          </p:nvPr>
        </p:nvSpPr>
        <p:spPr>
          <a:xfrm>
            <a:off x="5861933" y="2430866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15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2</a:t>
            </a:r>
          </a:p>
        </p:txBody>
      </p:sp>
      <p:sp>
        <p:nvSpPr>
          <p:cNvPr id="52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11012669" y="3229338"/>
            <a:ext cx="4532130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magna.</a:t>
            </a:r>
            <a:r>
              <a:rPr lang="el-GR" dirty="0"/>
              <a:t> </a:t>
            </a:r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</a:p>
        </p:txBody>
      </p:sp>
      <p:sp>
        <p:nvSpPr>
          <p:cNvPr id="53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11012668" y="2430866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15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3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sp>
        <p:nvSpPr>
          <p:cNvPr id="2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436715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22774" y="355600"/>
            <a:ext cx="14826237" cy="1104900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</a:t>
            </a:r>
            <a:r>
              <a:rPr lang="el-GR" dirty="0"/>
              <a:t>- 6</a:t>
            </a:r>
            <a:r>
              <a:rPr lang="en-US" dirty="0"/>
              <a:t> Boxes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711200" y="1760109"/>
            <a:ext cx="4532131" cy="180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6" name="Rectangle 35"/>
          <p:cNvSpPr/>
          <p:nvPr userDrawn="1"/>
        </p:nvSpPr>
        <p:spPr>
          <a:xfrm>
            <a:off x="5861934" y="1760109"/>
            <a:ext cx="4532131" cy="180000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11012668" y="1760109"/>
            <a:ext cx="4532131" cy="180000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2591412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28" hasCustomPrompt="1"/>
          </p:nvPr>
        </p:nvSpPr>
        <p:spPr>
          <a:xfrm>
            <a:off x="711200" y="1940109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1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5861935" y="2591412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30" hasCustomPrompt="1"/>
          </p:nvPr>
        </p:nvSpPr>
        <p:spPr>
          <a:xfrm>
            <a:off x="5861934" y="1940109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2</a:t>
            </a:r>
            <a:endParaRPr lang="en-US" dirty="0"/>
          </a:p>
        </p:txBody>
      </p:sp>
      <p:sp>
        <p:nvSpPr>
          <p:cNvPr id="25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11005306" y="2591412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11005305" y="1940109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3</a:t>
            </a:r>
            <a:endParaRPr lang="en-US" dirty="0"/>
          </a:p>
        </p:txBody>
      </p:sp>
      <p:sp>
        <p:nvSpPr>
          <p:cNvPr id="45" name="Rectangle 44"/>
          <p:cNvSpPr/>
          <p:nvPr userDrawn="1"/>
        </p:nvSpPr>
        <p:spPr>
          <a:xfrm>
            <a:off x="711200" y="4841820"/>
            <a:ext cx="4532131" cy="180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6" name="Rectangle 45"/>
          <p:cNvSpPr/>
          <p:nvPr userDrawn="1"/>
        </p:nvSpPr>
        <p:spPr>
          <a:xfrm>
            <a:off x="5861934" y="4841820"/>
            <a:ext cx="4532131" cy="180000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7" name="Rectangle 46"/>
          <p:cNvSpPr/>
          <p:nvPr userDrawn="1"/>
        </p:nvSpPr>
        <p:spPr>
          <a:xfrm>
            <a:off x="11012668" y="4841820"/>
            <a:ext cx="4532131" cy="180000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57" name="Text Placeholder 15"/>
          <p:cNvSpPr>
            <a:spLocks noGrp="1"/>
          </p:cNvSpPr>
          <p:nvPr>
            <p:ph type="body" sz="quarter" idx="33" hasCustomPrompt="1"/>
          </p:nvPr>
        </p:nvSpPr>
        <p:spPr>
          <a:xfrm>
            <a:off x="711201" y="5673123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58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711200" y="5021820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4</a:t>
            </a:r>
            <a:endParaRPr lang="en-US" dirty="0"/>
          </a:p>
        </p:txBody>
      </p:sp>
      <p:sp>
        <p:nvSpPr>
          <p:cNvPr id="59" name="Text Placeholder 15"/>
          <p:cNvSpPr>
            <a:spLocks noGrp="1"/>
          </p:cNvSpPr>
          <p:nvPr>
            <p:ph type="body" sz="quarter" idx="35" hasCustomPrompt="1"/>
          </p:nvPr>
        </p:nvSpPr>
        <p:spPr>
          <a:xfrm>
            <a:off x="5861935" y="5673123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60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5861934" y="5021820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5</a:t>
            </a:r>
            <a:endParaRPr lang="en-US" dirty="0"/>
          </a:p>
        </p:txBody>
      </p:sp>
      <p:sp>
        <p:nvSpPr>
          <p:cNvPr id="61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11005306" y="5673123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62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11005305" y="5021820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6</a:t>
            </a:r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3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016289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-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615152" y="1680446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1240407" y="4309135"/>
            <a:ext cx="3119156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1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1224440" y="4818836"/>
            <a:ext cx="315931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26" hasCustomPrompt="1"/>
          </p:nvPr>
        </p:nvSpPr>
        <p:spPr>
          <a:xfrm>
            <a:off x="4759520" y="4309135"/>
            <a:ext cx="3167530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2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4767740" y="4818836"/>
            <a:ext cx="315931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l-GR" dirty="0"/>
              <a:t>.</a:t>
            </a:r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8331081" y="4309135"/>
            <a:ext cx="3167530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3</a:t>
            </a:r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8339301" y="4818836"/>
            <a:ext cx="315931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l-GR" dirty="0"/>
              <a:t>.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11842940" y="4309135"/>
            <a:ext cx="3167530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4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11851160" y="4818836"/>
            <a:ext cx="315931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l-GR" dirty="0"/>
              <a:t>Ε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24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5158451" y="1680446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25" name="Picture Placeholder 34"/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8730012" y="1680446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26" name="Picture Placeholder 34"/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12241871" y="1680446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575733"/>
            <a:ext cx="14752577" cy="88476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400" b="1" i="0" spc="-15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  <a:r>
              <a:rPr lang="el-GR" dirty="0"/>
              <a:t> </a:t>
            </a:r>
            <a:r>
              <a:rPr lang="mr-IN" dirty="0"/>
              <a:t>–</a:t>
            </a:r>
            <a:r>
              <a:rPr lang="el-GR" dirty="0"/>
              <a:t> 4 </a:t>
            </a:r>
            <a:r>
              <a:rPr lang="en-US" dirty="0"/>
              <a:t>Images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3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3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3457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7" y="0"/>
            <a:ext cx="16234573" cy="9145935"/>
          </a:xfrm>
          <a:prstGeom prst="rect">
            <a:avLst/>
          </a:prstGeom>
        </p:spPr>
      </p:pic>
      <p:sp>
        <p:nvSpPr>
          <p:cNvPr id="26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476500" y="2590647"/>
            <a:ext cx="11303000" cy="2765234"/>
          </a:xfrm>
          <a:prstGeom prst="rect">
            <a:avLst/>
          </a:prstGeom>
        </p:spPr>
        <p:txBody>
          <a:bodyPr wrap="square" lIns="0" tIns="0" rIns="0" bIns="72000" anchor="b" anchorCtr="1">
            <a:normAutofit/>
          </a:bodyPr>
          <a:lstStyle>
            <a:lvl1pPr marL="0" indent="0" algn="ctr">
              <a:lnSpc>
                <a:spcPts val="9600"/>
              </a:lnSpc>
              <a:spcBef>
                <a:spcPts val="0"/>
              </a:spcBef>
              <a:buNone/>
              <a:defRPr sz="88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476500" y="5355881"/>
            <a:ext cx="11303000" cy="1561771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4176060" y="1498215"/>
            <a:ext cx="7901640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1">
            <a:normAutofit/>
          </a:bodyPr>
          <a:lstStyle>
            <a:lvl1pPr marL="0" indent="0" algn="r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42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4176060" y="1880235"/>
            <a:ext cx="7901640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1">
            <a:normAutofit/>
          </a:bodyPr>
          <a:lstStyle>
            <a:lvl1pPr marL="0" indent="0" algn="ctr">
              <a:buNone/>
              <a:defRPr sz="2400" b="0" i="0" spc="-15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160" y="374218"/>
            <a:ext cx="967440" cy="967440"/>
          </a:xfrm>
          <a:prstGeom prst="rect">
            <a:avLst/>
          </a:prstGeom>
        </p:spPr>
      </p:pic>
      <p:sp>
        <p:nvSpPr>
          <p:cNvPr id="5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1"/>
            <a:ext cx="6593411" cy="376237"/>
          </a:xfrm>
        </p:spPr>
        <p:txBody>
          <a:bodyPr>
            <a:normAutofit/>
          </a:bodyPr>
          <a:lstStyle>
            <a:lvl1pPr algn="ct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508879" y="8458973"/>
            <a:ext cx="860081" cy="307930"/>
          </a:xfrm>
          <a:prstGeom prst="rect">
            <a:avLst/>
          </a:prstGeom>
        </p:spPr>
      </p:pic>
      <p:grpSp>
        <p:nvGrpSpPr>
          <p:cNvPr id="54" name="Group 53"/>
          <p:cNvGrpSpPr/>
          <p:nvPr userDrawn="1"/>
        </p:nvGrpSpPr>
        <p:grpSpPr>
          <a:xfrm>
            <a:off x="11933564" y="8344670"/>
            <a:ext cx="2333858" cy="481060"/>
            <a:chOff x="11725043" y="8364911"/>
            <a:chExt cx="2333858" cy="481060"/>
          </a:xfrm>
        </p:grpSpPr>
        <p:pic>
          <p:nvPicPr>
            <p:cNvPr id="55" name="Picture 5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  <a:noFill/>
          </p:spPr>
        </p:pic>
        <p:sp>
          <p:nvSpPr>
            <p:cNvPr id="56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>
                  <a:latin typeface="Calibri" charset="0"/>
                  <a:ea typeface="Calibri" charset="0"/>
                  <a:cs typeface="Calibri" charset="0"/>
                </a:rPr>
                <a:t>@</a:t>
              </a:r>
              <a:r>
                <a:rPr lang="en-US" sz="2200" b="1" i="0" dirty="0" err="1">
                  <a:latin typeface="Calibri" charset="0"/>
                  <a:ea typeface="Calibri" charset="0"/>
                  <a:cs typeface="Calibri" charset="0"/>
                </a:rPr>
                <a:t>openaire_eu</a:t>
              </a:r>
              <a:endParaRPr lang="en-US" sz="2200" b="1" i="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197315"/>
            <a:ext cx="1036956" cy="72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197315"/>
            <a:ext cx="2076544" cy="74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99975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 -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939881" y="1869051"/>
            <a:ext cx="1993018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685080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453133"/>
            <a:ext cx="14752577" cy="100736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400" b="1" i="0" spc="-15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  <a:r>
              <a:rPr lang="el-GR" dirty="0"/>
              <a:t> </a:t>
            </a:r>
            <a:r>
              <a:rPr lang="mr-IN" dirty="0"/>
              <a:t>–</a:t>
            </a:r>
            <a:r>
              <a:rPr lang="el-GR" dirty="0"/>
              <a:t> 4 </a:t>
            </a:r>
            <a:r>
              <a:rPr lang="en-US" dirty="0"/>
              <a:t>Images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32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4030321" y="1869051"/>
            <a:ext cx="1993018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34" name="Picture Placeholder 34"/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7120613" y="1869051"/>
            <a:ext cx="1993018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35" name="Picture Placeholder 34"/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10216766" y="1869051"/>
            <a:ext cx="1993018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36" name="Picture Placeholder 34"/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13301345" y="1869051"/>
            <a:ext cx="1919357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38" name="Text Placeholder 15"/>
          <p:cNvSpPr>
            <a:spLocks noGrp="1"/>
          </p:cNvSpPr>
          <p:nvPr>
            <p:ph type="body" sz="quarter" idx="36" hasCustomPrompt="1"/>
          </p:nvPr>
        </p:nvSpPr>
        <p:spPr>
          <a:xfrm>
            <a:off x="3775520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39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6877536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38" hasCustomPrompt="1"/>
          </p:nvPr>
        </p:nvSpPr>
        <p:spPr>
          <a:xfrm>
            <a:off x="9967976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41" name="Text Placeholder 15"/>
          <p:cNvSpPr>
            <a:spLocks noGrp="1"/>
          </p:cNvSpPr>
          <p:nvPr>
            <p:ph type="body" sz="quarter" idx="39" hasCustomPrompt="1"/>
          </p:nvPr>
        </p:nvSpPr>
        <p:spPr>
          <a:xfrm>
            <a:off x="13058416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483980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Straight Connector 41"/>
          <p:cNvCxnSpPr/>
          <p:nvPr userDrawn="1"/>
        </p:nvCxnSpPr>
        <p:spPr>
          <a:xfrm>
            <a:off x="6574421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3" name="Straight Connector 42"/>
          <p:cNvCxnSpPr/>
          <p:nvPr userDrawn="1"/>
        </p:nvCxnSpPr>
        <p:spPr>
          <a:xfrm>
            <a:off x="9664861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4" name="Straight Connector 43"/>
          <p:cNvCxnSpPr/>
          <p:nvPr userDrawn="1"/>
        </p:nvCxnSpPr>
        <p:spPr>
          <a:xfrm>
            <a:off x="12778451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49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2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44699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chemeClr val="accent2"/>
              </a:gs>
              <a:gs pos="100000">
                <a:schemeClr val="accent3"/>
              </a:gs>
            </a:gsLst>
            <a:lin ang="12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741412" y="1885741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2314936" y="1912398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1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2314936" y="2327637"/>
            <a:ext cx="5312780" cy="1137274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792164"/>
            <a:ext cx="14303103" cy="668336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i="0" spc="-15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  <a:r>
              <a:rPr lang="el-GR" dirty="0"/>
              <a:t> </a:t>
            </a:r>
            <a:r>
              <a:rPr lang="mr-IN" dirty="0"/>
              <a:t>–</a:t>
            </a:r>
            <a:r>
              <a:rPr lang="el-GR" dirty="0"/>
              <a:t> 6 </a:t>
            </a:r>
            <a:r>
              <a:rPr lang="en-US" dirty="0"/>
              <a:t>Images,</a:t>
            </a:r>
            <a:r>
              <a:rPr lang="el-GR" dirty="0"/>
              <a:t> </a:t>
            </a:r>
            <a:r>
              <a:rPr lang="en-US" dirty="0"/>
              <a:t>2 Columns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Picture Placeholder 34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741412" y="3890152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2314936" y="3916809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2</a:t>
            </a:r>
          </a:p>
        </p:txBody>
      </p:sp>
      <p:sp>
        <p:nvSpPr>
          <p:cNvPr id="43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2314936" y="4332048"/>
            <a:ext cx="5312780" cy="1098508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44" name="Picture Placeholder 34"/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741412" y="5867906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45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2314936" y="5894563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3</a:t>
            </a:r>
          </a:p>
        </p:txBody>
      </p:sp>
      <p:sp>
        <p:nvSpPr>
          <p:cNvPr id="46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2314936" y="6309802"/>
            <a:ext cx="5312780" cy="1106998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47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8128000" y="1885741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33" hasCustomPrompt="1"/>
          </p:nvPr>
        </p:nvSpPr>
        <p:spPr>
          <a:xfrm>
            <a:off x="9701524" y="1912398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buNone/>
              <a:defRPr sz="28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4</a:t>
            </a:r>
          </a:p>
        </p:txBody>
      </p:sp>
      <p:sp>
        <p:nvSpPr>
          <p:cNvPr id="49" name="Text Placeholder 15"/>
          <p:cNvSpPr>
            <a:spLocks noGrp="1"/>
          </p:cNvSpPr>
          <p:nvPr>
            <p:ph type="body" sz="quarter" idx="34" hasCustomPrompt="1"/>
          </p:nvPr>
        </p:nvSpPr>
        <p:spPr>
          <a:xfrm>
            <a:off x="9701524" y="2327637"/>
            <a:ext cx="5312780" cy="1137274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50" name="Picture Placeholder 34"/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8128000" y="3890152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36" hasCustomPrompt="1"/>
          </p:nvPr>
        </p:nvSpPr>
        <p:spPr>
          <a:xfrm>
            <a:off x="9701524" y="3916809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5</a:t>
            </a:r>
          </a:p>
        </p:txBody>
      </p:sp>
      <p:sp>
        <p:nvSpPr>
          <p:cNvPr id="52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9701524" y="4332048"/>
            <a:ext cx="5312780" cy="1098508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53" name="Picture Placeholder 34"/>
          <p:cNvSpPr>
            <a:spLocks noGrp="1" noChangeAspect="1"/>
          </p:cNvSpPr>
          <p:nvPr>
            <p:ph type="pic" sz="quarter" idx="38" hasCustomPrompt="1"/>
          </p:nvPr>
        </p:nvSpPr>
        <p:spPr>
          <a:xfrm>
            <a:off x="8128000" y="5867906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54" name="Text Placeholder 15"/>
          <p:cNvSpPr>
            <a:spLocks noGrp="1"/>
          </p:cNvSpPr>
          <p:nvPr>
            <p:ph type="body" sz="quarter" idx="39" hasCustomPrompt="1"/>
          </p:nvPr>
        </p:nvSpPr>
        <p:spPr>
          <a:xfrm>
            <a:off x="9701524" y="5894563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6</a:t>
            </a:r>
          </a:p>
        </p:txBody>
      </p:sp>
      <p:sp>
        <p:nvSpPr>
          <p:cNvPr id="55" name="Text Placeholder 15"/>
          <p:cNvSpPr>
            <a:spLocks noGrp="1"/>
          </p:cNvSpPr>
          <p:nvPr>
            <p:ph type="body" sz="quarter" idx="40" hasCustomPrompt="1"/>
          </p:nvPr>
        </p:nvSpPr>
        <p:spPr>
          <a:xfrm>
            <a:off x="9701524" y="6309802"/>
            <a:ext cx="5312780" cy="1094854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050" y="-434050"/>
            <a:ext cx="1736203" cy="2604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042761" y="5824735"/>
            <a:ext cx="1770592" cy="265588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59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49243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1" y="792164"/>
            <a:ext cx="6535716" cy="2565634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6600" b="1" i="0" spc="-451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DolorSit</a:t>
            </a:r>
            <a:r>
              <a:rPr lang="en-US" dirty="0"/>
              <a:t> </a:t>
            </a:r>
            <a:r>
              <a:rPr lang="en-US" dirty="0" err="1"/>
              <a:t>Amet</a:t>
            </a:r>
            <a:r>
              <a:rPr lang="en-US" dirty="0"/>
              <a:t>.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7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899" y="3357798"/>
            <a:ext cx="6126605" cy="4059002"/>
          </a:xfrm>
          <a:prstGeom prst="rect">
            <a:avLst/>
          </a:prstGeom>
        </p:spPr>
        <p:txBody>
          <a:bodyPr lIns="0" tIns="180000" rIns="0" bIns="180000" numCol="1" spcCol="720000" anchor="t" anchorCtr="0">
            <a:normAutofit/>
          </a:bodyPr>
          <a:lstStyle>
            <a:lvl1pPr marL="0" indent="0" algn="l">
              <a:buNone/>
              <a:defRPr sz="32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8128000" y="792164"/>
            <a:ext cx="8128000" cy="7405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2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621546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Right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8128000" y="792164"/>
            <a:ext cx="8128000" cy="7405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1" y="792164"/>
            <a:ext cx="6535716" cy="2565634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6600" b="1" i="0" spc="-451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DolorSit</a:t>
            </a:r>
            <a:r>
              <a:rPr lang="en-US" dirty="0"/>
              <a:t> </a:t>
            </a:r>
            <a:r>
              <a:rPr lang="en-US" dirty="0" err="1"/>
              <a:t>Amet</a:t>
            </a:r>
            <a:r>
              <a:rPr lang="en-US" dirty="0"/>
              <a:t>.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7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899" y="3357798"/>
            <a:ext cx="6126605" cy="4059002"/>
          </a:xfrm>
          <a:prstGeom prst="rect">
            <a:avLst/>
          </a:prstGeom>
        </p:spPr>
        <p:txBody>
          <a:bodyPr lIns="0" tIns="180000" rIns="0" bIns="180000" numCol="1" spcCol="720000" anchor="t" anchorCtr="0">
            <a:normAutofit/>
          </a:bodyPr>
          <a:lstStyle>
            <a:lvl1pPr marL="0" indent="0" algn="l">
              <a:buNone/>
              <a:defRPr sz="3200" b="0" i="0" spc="-15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921831" y="6031940"/>
            <a:ext cx="8968799" cy="161697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9593704" y="6162363"/>
            <a:ext cx="6355830" cy="1250066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4400" b="1" i="1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.</a:t>
            </a: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sp>
        <p:nvSpPr>
          <p:cNvPr id="2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57430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9149552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327400" y="2766348"/>
            <a:ext cx="9689458" cy="350393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0" b="1" i="0" u="none" strike="noStrike" cap="none" spc="-300" normalizeH="0" baseline="0" dirty="0">
                <a:ln>
                  <a:noFill/>
                </a:ln>
                <a:solidFill>
                  <a:srgbClr val="5AC3F0"/>
                </a:solidFill>
                <a:effectLst/>
                <a:uFillTx/>
                <a:latin typeface="Calibri" charset="0"/>
                <a:ea typeface="Calibri" charset="0"/>
                <a:cs typeface="Calibri" charset="0"/>
                <a:sym typeface="Helvetica Light"/>
              </a:rPr>
              <a:t>Thank </a:t>
            </a:r>
            <a:r>
              <a:rPr kumimoji="0" lang="en-US" sz="13000" b="1" i="0" u="none" strike="noStrike" cap="none" spc="-300" normalizeH="0" baseline="0">
                <a:ln>
                  <a:noFill/>
                </a:ln>
                <a:solidFill>
                  <a:srgbClr val="5AC3F0"/>
                </a:solidFill>
                <a:effectLst/>
                <a:uFillTx/>
                <a:latin typeface="Calibri" charset="0"/>
                <a:ea typeface="Calibri" charset="0"/>
                <a:cs typeface="Calibri" charset="0"/>
                <a:sym typeface="Helvetica Light"/>
              </a:rPr>
              <a:t>you!</a:t>
            </a:r>
            <a:endParaRPr kumimoji="0" lang="en-US" sz="13000" b="1" i="0" u="none" strike="noStrike" cap="none" spc="-300" normalizeH="0" baseline="0" dirty="0">
              <a:ln>
                <a:noFill/>
              </a:ln>
              <a:solidFill>
                <a:srgbClr val="5AC3F0"/>
              </a:solidFill>
              <a:effectLst/>
              <a:uFillTx/>
              <a:latin typeface="Calibri" charset="0"/>
              <a:ea typeface="Calibri" charset="0"/>
              <a:cs typeface="Calibri" charset="0"/>
              <a:sym typeface="Helvetica Light"/>
            </a:endParaRPr>
          </a:p>
        </p:txBody>
      </p:sp>
      <p:sp>
        <p:nvSpPr>
          <p:cNvPr id="10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4176060" y="6130977"/>
            <a:ext cx="7901640" cy="5213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1">
            <a:noAutofit/>
          </a:bodyPr>
          <a:lstStyle>
            <a:lvl1pPr marL="0" indent="0" algn="r">
              <a:buNone/>
              <a:defRPr sz="4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11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4176060" y="6652302"/>
            <a:ext cx="7901640" cy="15173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08000" rIns="0" bIns="0" anchor="t" anchorCtr="1">
            <a:normAutofit/>
          </a:bodyPr>
          <a:lstStyle>
            <a:lvl1pPr marL="0" indent="0" algn="ctr">
              <a:buNone/>
              <a:defRPr sz="3200" b="0" i="0" spc="-15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31832399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90" y="2732109"/>
            <a:ext cx="4272997" cy="6409496"/>
          </a:xfrm>
          <a:prstGeom prst="rect">
            <a:avLst/>
          </a:prstGeom>
        </p:spPr>
      </p:pic>
      <p:sp>
        <p:nvSpPr>
          <p:cNvPr id="18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476500" y="5165381"/>
            <a:ext cx="11303000" cy="1561771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sp>
        <p:nvSpPr>
          <p:cNvPr id="28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3483261" y="804674"/>
            <a:ext cx="4390737" cy="4619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r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1st Name Surname</a:t>
            </a:r>
          </a:p>
        </p:txBody>
      </p:sp>
      <p:sp>
        <p:nvSpPr>
          <p:cNvPr id="30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3483260" y="1266655"/>
            <a:ext cx="4390737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400" b="0" i="0" spc="-15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31" name="Text Placeholder 39"/>
          <p:cNvSpPr>
            <a:spLocks noGrp="1"/>
          </p:cNvSpPr>
          <p:nvPr>
            <p:ph type="body" sz="quarter" idx="19" hasCustomPrompt="1"/>
          </p:nvPr>
        </p:nvSpPr>
        <p:spPr>
          <a:xfrm>
            <a:off x="8398161" y="804674"/>
            <a:ext cx="4390737" cy="4619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l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2nd Name Surname</a:t>
            </a:r>
          </a:p>
        </p:txBody>
      </p:sp>
      <p:sp>
        <p:nvSpPr>
          <p:cNvPr id="32" name="Text Placeholder 39"/>
          <p:cNvSpPr>
            <a:spLocks noGrp="1"/>
          </p:cNvSpPr>
          <p:nvPr>
            <p:ph type="body" sz="quarter" idx="20" hasCustomPrompt="1"/>
          </p:nvPr>
        </p:nvSpPr>
        <p:spPr>
          <a:xfrm>
            <a:off x="8398160" y="1266655"/>
            <a:ext cx="4390737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l">
              <a:buNone/>
              <a:defRPr sz="2400" b="0" i="0" spc="-15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140700" y="710160"/>
            <a:ext cx="0" cy="1079500"/>
          </a:xfrm>
          <a:prstGeom prst="line">
            <a:avLst/>
          </a:prstGeom>
          <a:noFill/>
          <a:ln w="127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476500" y="2401376"/>
            <a:ext cx="11303000" cy="2765234"/>
          </a:xfrm>
          <a:prstGeom prst="rect">
            <a:avLst/>
          </a:prstGeom>
        </p:spPr>
        <p:txBody>
          <a:bodyPr wrap="square" lIns="0" tIns="0" rIns="0" bIns="72000" anchor="b" anchorCtr="1">
            <a:normAutofit/>
          </a:bodyPr>
          <a:lstStyle>
            <a:lvl1pPr marL="0" indent="0" algn="ctr">
              <a:lnSpc>
                <a:spcPts val="9600"/>
              </a:lnSpc>
              <a:spcBef>
                <a:spcPts val="0"/>
              </a:spcBef>
              <a:buNone/>
              <a:defRPr sz="88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4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1"/>
            <a:ext cx="6593411" cy="376237"/>
          </a:xfrm>
        </p:spPr>
        <p:txBody>
          <a:bodyPr>
            <a:normAutofit/>
          </a:bodyPr>
          <a:lstStyle>
            <a:lvl1pPr algn="ct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508879" y="8458973"/>
            <a:ext cx="860081" cy="307930"/>
          </a:xfrm>
          <a:prstGeom prst="rect">
            <a:avLst/>
          </a:prstGeom>
        </p:spPr>
      </p:pic>
      <p:grpSp>
        <p:nvGrpSpPr>
          <p:cNvPr id="45" name="Group 44"/>
          <p:cNvGrpSpPr/>
          <p:nvPr userDrawn="1"/>
        </p:nvGrpSpPr>
        <p:grpSpPr>
          <a:xfrm>
            <a:off x="11933564" y="8344670"/>
            <a:ext cx="2333858" cy="481060"/>
            <a:chOff x="11725043" y="8364911"/>
            <a:chExt cx="2333858" cy="481060"/>
          </a:xfrm>
        </p:grpSpPr>
        <p:pic>
          <p:nvPicPr>
            <p:cNvPr id="46" name="Picture 45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  <a:noFill/>
          </p:spPr>
        </p:pic>
        <p:sp>
          <p:nvSpPr>
            <p:cNvPr id="47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>
                  <a:latin typeface="Calibri" charset="0"/>
                  <a:ea typeface="Calibri" charset="0"/>
                  <a:cs typeface="Calibri" charset="0"/>
                </a:rPr>
                <a:t>@</a:t>
              </a:r>
              <a:r>
                <a:rPr lang="en-US" sz="2200" b="1" i="0" dirty="0" err="1">
                  <a:latin typeface="Calibri" charset="0"/>
                  <a:ea typeface="Calibri" charset="0"/>
                  <a:cs typeface="Calibri" charset="0"/>
                </a:rPr>
                <a:t>openaire_eu</a:t>
              </a:r>
              <a:endParaRPr lang="en-US" sz="2200" b="1" i="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044383" y="-14990"/>
            <a:ext cx="4272997" cy="640949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11099"/>
            <a:ext cx="1036956" cy="720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0490"/>
            <a:ext cx="2076544" cy="74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286705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692" y="4779"/>
            <a:ext cx="14240879" cy="8021621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2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6580682" y="8416031"/>
            <a:ext cx="7844209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820956" y="8458973"/>
            <a:ext cx="860081" cy="30793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211099"/>
            <a:ext cx="1036956" cy="720000"/>
          </a:xfrm>
          <a:prstGeom prst="rect">
            <a:avLst/>
          </a:prstGeom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597334"/>
            <a:ext cx="11708984" cy="2102734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l">
              <a:lnSpc>
                <a:spcPts val="7240"/>
              </a:lnSpc>
              <a:spcBef>
                <a:spcPts val="0"/>
              </a:spcBef>
              <a:buNone/>
              <a:defRPr sz="8800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0" y="2700069"/>
            <a:ext cx="11019436" cy="1351070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3347179" y="972084"/>
            <a:ext cx="2333858" cy="481060"/>
            <a:chOff x="11725043" y="8364911"/>
            <a:chExt cx="2333858" cy="481060"/>
          </a:xfrm>
        </p:grpSpPr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>
                  <a:latin typeface="Calibri" charset="0"/>
                  <a:ea typeface="Calibri" charset="0"/>
                  <a:cs typeface="Calibri" charset="0"/>
                </a:rPr>
                <a:t>@</a:t>
              </a:r>
              <a:r>
                <a:rPr lang="en-US" sz="2200" b="1" i="0" dirty="0" err="1">
                  <a:latin typeface="Calibri" charset="0"/>
                  <a:ea typeface="Calibri" charset="0"/>
                  <a:cs typeface="Calibri" charset="0"/>
                </a:rPr>
                <a:t>openaire_eu</a:t>
              </a:r>
              <a:endParaRPr lang="en-US" sz="2200" b="1" i="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0490"/>
            <a:ext cx="2076544" cy="74121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0" y="4600618"/>
            <a:ext cx="730941" cy="730941"/>
          </a:xfrm>
          <a:prstGeom prst="rect">
            <a:avLst/>
          </a:prstGeom>
        </p:spPr>
      </p:pic>
      <p:sp>
        <p:nvSpPr>
          <p:cNvPr id="29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1691236" y="4592215"/>
            <a:ext cx="686565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l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30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1691236" y="4974235"/>
            <a:ext cx="686565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l">
              <a:buNone/>
              <a:defRPr sz="2400" b="0" i="0" spc="-15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26842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0" y="-22949"/>
            <a:ext cx="16256000" cy="7561913"/>
          </a:xfrm>
          <a:prstGeom prst="rect">
            <a:avLst/>
          </a:prstGeom>
          <a:solidFill>
            <a:schemeClr val="tx1"/>
          </a:solidFill>
          <a:ln w="3175" cap="flat">
            <a:noFill/>
            <a:miter lim="400000"/>
          </a:ln>
          <a:effectLst>
            <a:outerShdw blurRad="25400" dist="12700" dir="5400000" rotWithShape="0">
              <a:schemeClr val="accent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814495"/>
            <a:ext cx="16256000" cy="7561913"/>
          </a:xfrm>
          <a:prstGeom prst="rect">
            <a:avLst/>
          </a:prstGeom>
          <a:solidFill>
            <a:schemeClr val="tx1"/>
          </a:solidFill>
          <a:ln w="3175" cap="flat">
            <a:noFill/>
            <a:miter lim="400000"/>
          </a:ln>
          <a:effectLst>
            <a:outerShdw blurRad="25400" dist="12700" dir="5400000" rotWithShape="0">
              <a:schemeClr val="accent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1"/>
            <a:ext cx="6593411" cy="376237"/>
          </a:xfrm>
        </p:spPr>
        <p:txBody>
          <a:bodyPr>
            <a:normAutofit/>
          </a:bodyPr>
          <a:lstStyle>
            <a:lvl1pPr algn="ct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697519" y="2146730"/>
            <a:ext cx="14671442" cy="2425269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l">
              <a:lnSpc>
                <a:spcPts val="9600"/>
              </a:lnSpc>
              <a:spcBef>
                <a:spcPts val="0"/>
              </a:spcBef>
              <a:buNone/>
              <a:defRPr sz="9600" b="1" i="0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670441" y="4572000"/>
            <a:ext cx="14698519" cy="2844800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200" b="0" i="0" spc="-15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1933564" y="8344670"/>
            <a:ext cx="2333858" cy="481060"/>
            <a:chOff x="11725043" y="8364911"/>
            <a:chExt cx="2333858" cy="481060"/>
          </a:xfrm>
        </p:grpSpPr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  <a:noFill/>
          </p:spPr>
        </p:pic>
        <p:sp>
          <p:nvSpPr>
            <p:cNvPr id="15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>
                  <a:latin typeface="Open Sans" charset="0"/>
                  <a:ea typeface="Open Sans" charset="0"/>
                  <a:cs typeface="Open Sans" charset="0"/>
                </a:rPr>
                <a:t>@</a:t>
              </a:r>
              <a:r>
                <a:rPr lang="en-US" sz="2200" b="1" i="0" dirty="0" err="1">
                  <a:latin typeface="Open Sans Semibold" charset="0"/>
                  <a:ea typeface="Open Sans Semibold" charset="0"/>
                  <a:cs typeface="Open Sans Semibold" charset="0"/>
                </a:rPr>
                <a:t>openaire_eu</a:t>
              </a:r>
              <a:endParaRPr lang="en-US" sz="2200" b="1" i="0" dirty="0"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00" y="660384"/>
            <a:ext cx="986503" cy="983226"/>
          </a:xfrm>
          <a:prstGeom prst="rect">
            <a:avLst/>
          </a:prstGeom>
        </p:spPr>
      </p:pic>
      <p:sp>
        <p:nvSpPr>
          <p:cNvPr id="25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9127458" y="856565"/>
            <a:ext cx="624150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r">
              <a:buNone/>
              <a:defRPr sz="3000" b="1" i="0" spc="-15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6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9127458" y="1237927"/>
            <a:ext cx="624150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400" b="0" i="0" spc="-15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500297" y="5636944"/>
            <a:ext cx="1933731" cy="293432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602405" y="8458973"/>
            <a:ext cx="860081" cy="30793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197315"/>
            <a:ext cx="1171863" cy="81367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3664"/>
            <a:ext cx="2076544" cy="74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434413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5">
    <p:bg>
      <p:bgPr>
        <a:gradFill>
          <a:gsLst>
            <a:gs pos="0">
              <a:schemeClr val="accent2"/>
            </a:gs>
            <a:gs pos="100000">
              <a:schemeClr val="bg1">
                <a:alpha val="0"/>
                <a:lumMod val="0"/>
                <a:lumOff val="10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6256000" cy="7561913"/>
          </a:xfrm>
          <a:prstGeom prst="rect">
            <a:avLst/>
          </a:prstGeom>
          <a:gradFill>
            <a:gsLst>
              <a:gs pos="0">
                <a:schemeClr val="accent2">
                  <a:lumMod val="100000"/>
                </a:schemeClr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2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" y="-1"/>
            <a:ext cx="14249366" cy="8026401"/>
          </a:xfrm>
          <a:prstGeom prst="rect">
            <a:avLst/>
          </a:prstGeom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502599" y="434716"/>
            <a:ext cx="13959887" cy="3576102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r">
              <a:lnSpc>
                <a:spcPts val="9600"/>
              </a:lnSpc>
              <a:spcBef>
                <a:spcPts val="0"/>
              </a:spcBef>
              <a:buNone/>
              <a:defRPr sz="88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012266" y="4010818"/>
            <a:ext cx="13450220" cy="1345739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4200" b="0" i="0" spc="-151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sp>
        <p:nvSpPr>
          <p:cNvPr id="25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9220983" y="5919029"/>
            <a:ext cx="624150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r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6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9220983" y="6300391"/>
            <a:ext cx="624150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400" b="0" i="0" spc="-150">
                <a:solidFill>
                  <a:srgbClr val="4687E6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3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1"/>
            <a:ext cx="6593411" cy="376237"/>
          </a:xfrm>
        </p:spPr>
        <p:txBody>
          <a:bodyPr>
            <a:normAutofit/>
          </a:bodyPr>
          <a:lstStyle>
            <a:lvl1pPr algn="ct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11933564" y="8344670"/>
            <a:ext cx="2333858" cy="481060"/>
            <a:chOff x="11725043" y="8364911"/>
            <a:chExt cx="2333858" cy="481060"/>
          </a:xfrm>
        </p:grpSpPr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  <a:noFill/>
          </p:spPr>
        </p:pic>
        <p:sp>
          <p:nvSpPr>
            <p:cNvPr id="36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>
                  <a:latin typeface="Open Sans" charset="0"/>
                  <a:ea typeface="Open Sans" charset="0"/>
                  <a:cs typeface="Open Sans" charset="0"/>
                </a:rPr>
                <a:t>@</a:t>
              </a:r>
              <a:r>
                <a:rPr lang="en-US" sz="2200" b="1" i="0" dirty="0" err="1">
                  <a:latin typeface="Open Sans Semibold" charset="0"/>
                  <a:ea typeface="Open Sans Semibold" charset="0"/>
                  <a:cs typeface="Open Sans Semibold" charset="0"/>
                </a:rPr>
                <a:t>openaire_eu</a:t>
              </a:r>
              <a:endParaRPr lang="en-US" sz="2200" b="1" i="0" dirty="0"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</p:grp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602405" y="8458973"/>
            <a:ext cx="860081" cy="3079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11099"/>
            <a:ext cx="1036956" cy="72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0490"/>
            <a:ext cx="2076544" cy="74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4239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4" y="0"/>
            <a:ext cx="14210569" cy="8004547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1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667001" y="792163"/>
            <a:ext cx="12795486" cy="850641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ts val="6640"/>
              </a:lnSpc>
              <a:spcBef>
                <a:spcPts val="0"/>
              </a:spcBef>
              <a:buNone/>
              <a:defRPr sz="6000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CONTENTS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2667001" y="2032435"/>
            <a:ext cx="12795486" cy="538436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r" defTabSz="547673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4000" b="0" i="0" spc="-151" baseline="0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2pPr>
            <a:lvl3pPr marL="888978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3pPr>
            <a:lvl4pPr marL="1333467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4pPr>
            <a:lvl5pPr marL="1777956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- </a:t>
            </a:r>
          </a:p>
          <a:p>
            <a:pPr lvl="0"/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minima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nostrum -</a:t>
            </a:r>
          </a:p>
          <a:p>
            <a:pPr marL="0" marR="0" lvl="0" indent="0" algn="r" defTabSz="547673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  <a:endParaRPr lang="el-GR" dirty="0"/>
          </a:p>
          <a:p>
            <a:pPr marL="0" marR="0" lvl="0" indent="0" algn="r" defTabSz="547673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marL="0" marR="0" lvl="0" indent="0" algn="r" defTabSz="547673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sit -</a:t>
            </a: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025" y="8211099"/>
            <a:ext cx="1036956" cy="72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0490"/>
            <a:ext cx="2076544" cy="741219"/>
          </a:xfrm>
          <a:prstGeom prst="rect">
            <a:avLst/>
          </a:prstGeom>
        </p:spPr>
      </p:pic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306834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123" y="0"/>
            <a:ext cx="16256000" cy="9144000"/>
          </a:xfrm>
          <a:prstGeom prst="rect">
            <a:avLst/>
          </a:prstGeom>
          <a:solidFill>
            <a:schemeClr val="tx1"/>
          </a:solidFill>
          <a:ln w="3175" cap="flat">
            <a:noFill/>
            <a:miter lim="400000"/>
          </a:ln>
          <a:effectLst>
            <a:outerShdw blurRad="25400" dist="127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354655" y="1783830"/>
            <a:ext cx="13545568" cy="5576340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11500" b="1" i="0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CHAPTER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044484" y="4825316"/>
            <a:ext cx="2568314" cy="38524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2079" y="-642079"/>
            <a:ext cx="2568314" cy="3852472"/>
          </a:xfrm>
          <a:prstGeom prst="rect">
            <a:avLst/>
          </a:prstGeom>
        </p:spPr>
      </p:pic>
      <p:sp>
        <p:nvSpPr>
          <p:cNvPr id="25" name="Rectangle 24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l"/>
            <a:r>
              <a:rPr lang="en-US" dirty="0"/>
              <a:t>Open Science Quest – NOAD Luxembourg – </a:t>
            </a:r>
            <a:r>
              <a:rPr lang="en-US" dirty="0" err="1"/>
              <a:t>OpenAIRE</a:t>
            </a:r>
            <a:r>
              <a:rPr lang="en-US" dirty="0"/>
              <a:t> GA – 11/01/2019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13185"/>
            <a:ext cx="2076544" cy="7412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602405" y="8458973"/>
            <a:ext cx="860081" cy="30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61810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5029200" y="8386764"/>
            <a:ext cx="6197600" cy="3762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>
              <a:defRPr sz="1600" b="0" i="0" spc="-80" baseline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This is where you type in the event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4630400" y="838676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1117600" y="487363"/>
            <a:ext cx="14020800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117600" y="2433638"/>
            <a:ext cx="14020800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80" r:id="rId2"/>
    <p:sldLayoutId id="2147483659" r:id="rId3"/>
    <p:sldLayoutId id="2147483693" r:id="rId4"/>
    <p:sldLayoutId id="2147483670" r:id="rId5"/>
    <p:sldLayoutId id="2147483694" r:id="rId6"/>
    <p:sldLayoutId id="2147483695" r:id="rId7"/>
    <p:sldLayoutId id="2147483669" r:id="rId8"/>
    <p:sldLayoutId id="2147483696" r:id="rId9"/>
    <p:sldLayoutId id="2147483671" r:id="rId10"/>
    <p:sldLayoutId id="2147483711" r:id="rId11"/>
    <p:sldLayoutId id="2147483699" r:id="rId12"/>
    <p:sldLayoutId id="2147483697" r:id="rId13"/>
    <p:sldLayoutId id="2147483700" r:id="rId14"/>
    <p:sldLayoutId id="2147483663" r:id="rId15"/>
    <p:sldLayoutId id="2147483710" r:id="rId16"/>
    <p:sldLayoutId id="2147483712" r:id="rId17"/>
    <p:sldLayoutId id="2147483713" r:id="rId18"/>
    <p:sldLayoutId id="2147483673" r:id="rId19"/>
    <p:sldLayoutId id="2147483708" r:id="rId20"/>
    <p:sldLayoutId id="2147483698" r:id="rId21"/>
    <p:sldLayoutId id="2147483666" r:id="rId22"/>
    <p:sldLayoutId id="2147483677" r:id="rId23"/>
    <p:sldLayoutId id="2147483702" r:id="rId24"/>
    <p:sldLayoutId id="2147483703" r:id="rId25"/>
    <p:sldLayoutId id="2147483701" r:id="rId26"/>
    <p:sldLayoutId id="2147483704" r:id="rId27"/>
    <p:sldLayoutId id="2147483705" r:id="rId28"/>
    <p:sldLayoutId id="2147483679" r:id="rId29"/>
    <p:sldLayoutId id="2147483706" r:id="rId30"/>
    <p:sldLayoutId id="2147483707" r:id="rId31"/>
    <p:sldLayoutId id="2147483664" r:id="rId32"/>
    <p:sldLayoutId id="2147483709" r:id="rId33"/>
    <p:sldLayoutId id="2147483667" r:id="rId34"/>
  </p:sldLayoutIdLst>
  <p:transition spd="med"/>
  <p:hf hdr="0" dt="0"/>
  <p:txStyles>
    <p:titleStyle>
      <a:lvl1pPr marL="0" marR="0" indent="0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594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189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783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377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2971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566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160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754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395101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39590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284079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28567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173056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17545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062034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06523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3951012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594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189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783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377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2971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566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160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754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5120" userDrawn="1">
          <p15:clr>
            <a:srgbClr val="F26B43"/>
          </p15:clr>
        </p15:guide>
        <p15:guide id="3" pos="448" userDrawn="1">
          <p15:clr>
            <a:srgbClr val="F26B43"/>
          </p15:clr>
        </p15:guide>
        <p15:guide id="4" pos="8567" userDrawn="1">
          <p15:clr>
            <a:srgbClr val="F26B43"/>
          </p15:clr>
        </p15:guide>
        <p15:guide id="5" orient="horz" pos="499" userDrawn="1">
          <p15:clr>
            <a:srgbClr val="F26B43"/>
          </p15:clr>
        </p15:guide>
        <p15:guide id="6" orient="horz" pos="4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hyperlink" Target="https://www.openaire.eu/blogs/open-science-quest" TargetMode="External"/><Relationship Id="rId7" Type="http://schemas.openxmlformats.org/officeDocument/2006/relationships/hyperlink" Target="https://zenodo.org/communities/opensciencequest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doi.org/10.5281/zenodo.2646121" TargetMode="External"/><Relationship Id="rId5" Type="http://schemas.openxmlformats.org/officeDocument/2006/relationships/hyperlink" Target="https://doi.org/10.5281/zenodo.3813639" TargetMode="External"/><Relationship Id="rId4" Type="http://schemas.openxmlformats.org/officeDocument/2006/relationships/hyperlink" Target="https://doi.org/10.5281/zenodo.3444983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68.png"/><Relationship Id="rId3" Type="http://schemas.openxmlformats.org/officeDocument/2006/relationships/image" Target="../media/image45.png"/><Relationship Id="rId7" Type="http://schemas.openxmlformats.org/officeDocument/2006/relationships/image" Target="../media/image64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3.png"/><Relationship Id="rId11" Type="http://schemas.openxmlformats.org/officeDocument/2006/relationships/image" Target="../media/image66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65.png"/><Relationship Id="rId14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9.jpeg"/><Relationship Id="rId5" Type="http://schemas.openxmlformats.org/officeDocument/2006/relationships/image" Target="../media/image45.png"/><Relationship Id="rId4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1776617" y="4701112"/>
            <a:ext cx="41245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2200" kern="1200" spc="-1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https://orcid.org/0000-0001-6715-8628</a:t>
            </a:r>
          </a:p>
        </p:txBody>
      </p:sp>
      <p:pic>
        <p:nvPicPr>
          <p:cNvPr id="7" name="Picture 2" descr="Image result for orcid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370" y="4627842"/>
            <a:ext cx="583683" cy="58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4"/>
          <p:cNvSpPr txBox="1">
            <a:spLocks/>
          </p:cNvSpPr>
          <p:nvPr/>
        </p:nvSpPr>
        <p:spPr>
          <a:xfrm>
            <a:off x="12924261" y="4023114"/>
            <a:ext cx="2724352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rtlCol="0" anchor="t" anchorCtr="0">
            <a:normAutofit/>
          </a:bodyPr>
          <a:lstStyle>
            <a:lvl1pPr marL="0" marR="0" indent="0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-151" baseline="0">
                <a:ln>
                  <a:noFill/>
                </a:ln>
                <a:solidFill>
                  <a:schemeClr val="accent2"/>
                </a:solidFill>
                <a:uFillTx/>
                <a:latin typeface="Calibri" charset="0"/>
                <a:ea typeface="Calibri" charset="0"/>
                <a:cs typeface="Calibri" charset="0"/>
                <a:sym typeface="Helvetica Light"/>
              </a:defRPr>
            </a:lvl1pPr>
            <a:lvl2pPr marL="444478" marR="0" indent="0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 typeface="Arial" charset="0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rgbClr val="2D3293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1284047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172852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2173002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617480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1958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435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091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fr-LU" dirty="0">
                <a:solidFill>
                  <a:schemeClr val="bg1"/>
                </a:solidFill>
              </a:rPr>
              <a:t>jonathan.england@uni.lu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3488024" y="5211525"/>
            <a:ext cx="2333859" cy="481060"/>
            <a:chOff x="11725043" y="8364911"/>
            <a:chExt cx="2333858" cy="481060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</p:spPr>
        </p:pic>
        <p:sp>
          <p:nvSpPr>
            <p:cNvPr id="11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>
                  <a:solidFill>
                    <a:schemeClr val="bg1"/>
                  </a:solidFill>
                  <a:latin typeface="Calibri" charset="0"/>
                  <a:ea typeface="Calibri" charset="0"/>
                  <a:cs typeface="Calibri" charset="0"/>
                </a:rPr>
                <a:t>@</a:t>
              </a:r>
              <a:r>
                <a:rPr lang="en-US" sz="2200" b="1" i="0" dirty="0" err="1">
                  <a:solidFill>
                    <a:schemeClr val="bg1"/>
                  </a:solidFill>
                  <a:latin typeface="Calibri" charset="0"/>
                  <a:ea typeface="Calibri" charset="0"/>
                  <a:cs typeface="Calibri" charset="0"/>
                </a:rPr>
                <a:t>jonatortue</a:t>
              </a:r>
              <a:endParaRPr lang="en-US" sz="2200" b="1" i="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C325574-A014-0946-9746-EEADC6392434}"/>
              </a:ext>
            </a:extLst>
          </p:cNvPr>
          <p:cNvSpPr txBox="1">
            <a:spLocks/>
          </p:cNvSpPr>
          <p:nvPr/>
        </p:nvSpPr>
        <p:spPr>
          <a:xfrm>
            <a:off x="9407110" y="717345"/>
            <a:ext cx="624150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lvl1pPr marL="0" marR="0" indent="0" algn="r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800" b="1" i="0" u="none" strike="noStrike" cap="none" spc="-151" baseline="0">
                <a:ln>
                  <a:noFill/>
                </a:ln>
                <a:solidFill>
                  <a:schemeClr val="bg1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444489" marR="0" indent="0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 typeface="Arial" charset="0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rgbClr val="2D3293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1284079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Blip>
                <a:blip r:embed="rId5"/>
              </a:buBlip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3pPr>
            <a:lvl4pPr marL="1728567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4pPr>
            <a:lvl5pPr marL="2173056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GB" sz="4000" b="0" dirty="0"/>
              <a:t>Jonathan England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C72B245-9A5E-C948-ACE3-5CE9561CC936}"/>
              </a:ext>
            </a:extLst>
          </p:cNvPr>
          <p:cNvSpPr txBox="1">
            <a:spLocks/>
          </p:cNvSpPr>
          <p:nvPr/>
        </p:nvSpPr>
        <p:spPr>
          <a:xfrm>
            <a:off x="9388399" y="1374528"/>
            <a:ext cx="6241504" cy="17794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rtlCol="0" anchor="t" anchorCtr="0">
            <a:normAutofit/>
          </a:bodyPr>
          <a:lstStyle>
            <a:lvl1pPr marL="0" marR="0" indent="0" algn="r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000" b="0" i="0" u="none" strike="noStrike" cap="none" spc="-150" baseline="0">
                <a:ln>
                  <a:noFill/>
                </a:ln>
                <a:solidFill>
                  <a:schemeClr val="bg1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444489" marR="0" indent="0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 typeface="Arial" charset="0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rgbClr val="2D3293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1284079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Blip>
                <a:blip r:embed="rId5"/>
              </a:buBlip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3pPr>
            <a:lvl4pPr marL="1728567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4pPr>
            <a:lvl5pPr marL="2173056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spcBef>
                <a:spcPts val="900"/>
              </a:spcBef>
            </a:pPr>
            <a:r>
              <a:rPr lang="en-GB" i="1" dirty="0"/>
              <a:t>Librarian Specialist</a:t>
            </a:r>
          </a:p>
          <a:p>
            <a:pPr>
              <a:spcBef>
                <a:spcPts val="900"/>
              </a:spcBef>
            </a:pPr>
            <a:r>
              <a:rPr lang="en-GB" i="1" dirty="0" err="1"/>
              <a:t>OpenAIRE</a:t>
            </a:r>
            <a:r>
              <a:rPr lang="en-GB" i="1" dirty="0"/>
              <a:t> NOAD Luxembourg</a:t>
            </a:r>
          </a:p>
          <a:p>
            <a:pPr>
              <a:spcBef>
                <a:spcPts val="600"/>
              </a:spcBef>
            </a:pPr>
            <a:endParaRPr lang="en-GB" sz="1500" dirty="0"/>
          </a:p>
          <a:p>
            <a:pPr>
              <a:spcBef>
                <a:spcPts val="600"/>
              </a:spcBef>
            </a:pPr>
            <a:r>
              <a:rPr lang="en-GB" sz="2400" dirty="0"/>
              <a:t>UNIVERSITY OF LUXEMBOURG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CE841D-CF30-4B33-BD44-EC64B13A84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6" y="0"/>
            <a:ext cx="16261296" cy="7513983"/>
          </a:xfrm>
          <a:prstGeom prst="rect">
            <a:avLst/>
          </a:prstGeom>
        </p:spPr>
      </p:pic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B8C45AD4-808E-4483-92B0-BFCBAB61F09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1231402846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1397" y="836149"/>
            <a:ext cx="11553629" cy="674415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R="0" algn="l" defTabSz="547687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GB" b="1" dirty="0">
                <a:solidFill>
                  <a:schemeClr val="bg1"/>
                </a:solidFill>
              </a:rPr>
              <a:t>KEY POINTS</a:t>
            </a:r>
          </a:p>
          <a:p>
            <a:pPr marL="457200" marR="0" indent="-457200" algn="l" defTabSz="547687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dirty="0">
                <a:solidFill>
                  <a:schemeClr val="bg1"/>
                </a:solidFill>
              </a:rPr>
              <a:t>Independent and engaging learning activity.</a:t>
            </a:r>
          </a:p>
          <a:p>
            <a:pPr marL="457200" marR="0" indent="-457200" algn="l" defTabSz="547687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dirty="0">
                <a:solidFill>
                  <a:schemeClr val="bg1"/>
                </a:solidFill>
              </a:rPr>
              <a:t>Support various individual learning goals – grasp minimal concepts or get more in-depth knowledge of the subject.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Standalone displays allowed library users to get informed without having to do the Quest.</a:t>
            </a:r>
          </a:p>
          <a:p>
            <a:pPr marL="457200" marR="0" indent="-457200" algn="l" defTabSz="547687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dirty="0">
                <a:solidFill>
                  <a:schemeClr val="bg1"/>
                </a:solidFill>
              </a:rPr>
              <a:t>Mix of information gathering techniques, on the displays and online search.</a:t>
            </a:r>
          </a:p>
          <a:p>
            <a:pPr marL="457200" marR="0" indent="-457200" algn="l" defTabSz="547687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dirty="0">
                <a:solidFill>
                  <a:schemeClr val="bg1"/>
                </a:solidFill>
              </a:rPr>
              <a:t>Adaptable activity for other institutions to reuse and build-upon.</a:t>
            </a: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6CE78FD-9FCF-453C-A0F6-54D1D13BA55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182507736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31236" y="795923"/>
            <a:ext cx="13954537" cy="674415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R="0" algn="l" defTabSz="547687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GB" b="1" dirty="0">
                <a:solidFill>
                  <a:schemeClr val="bg1"/>
                </a:solidFill>
              </a:rPr>
              <a:t>SUGGESTIONS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Go digital </a:t>
            </a:r>
            <a:r>
              <a:rPr lang="en-US" dirty="0">
                <a:solidFill>
                  <a:schemeClr val="bg1"/>
                </a:solidFill>
              </a:rPr>
              <a:t>and engage Voyagers by completing the Quest on mobile devices (e.g. </a:t>
            </a:r>
            <a:r>
              <a:rPr lang="en-US" dirty="0" err="1">
                <a:solidFill>
                  <a:schemeClr val="bg1"/>
                </a:solidFill>
              </a:rPr>
              <a:t>ActionBound</a:t>
            </a:r>
            <a:r>
              <a:rPr lang="en-US" dirty="0">
                <a:solidFill>
                  <a:schemeClr val="bg1"/>
                </a:solidFill>
              </a:rPr>
              <a:t>).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Attract participation with a </a:t>
            </a:r>
            <a:r>
              <a:rPr lang="en-US" b="1" dirty="0">
                <a:solidFill>
                  <a:schemeClr val="bg1"/>
                </a:solidFill>
              </a:rPr>
              <a:t>prize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Adapt your topics, materials and activities </a:t>
            </a:r>
            <a:r>
              <a:rPr lang="en-US" dirty="0">
                <a:solidFill>
                  <a:schemeClr val="bg1"/>
                </a:solidFill>
              </a:rPr>
              <a:t>depending on your audience.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Make the Quest dynamic </a:t>
            </a:r>
            <a:r>
              <a:rPr lang="en-US" dirty="0">
                <a:solidFill>
                  <a:schemeClr val="bg1"/>
                </a:solidFill>
              </a:rPr>
              <a:t>by scattering it over a larger area and by designing interactive/gamified activities.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Learning with others - </a:t>
            </a:r>
            <a:r>
              <a:rPr lang="en-US" b="1" dirty="0">
                <a:solidFill>
                  <a:schemeClr val="bg1"/>
                </a:solidFill>
              </a:rPr>
              <a:t>provide collaborative activities </a:t>
            </a:r>
            <a:r>
              <a:rPr lang="en-US" dirty="0">
                <a:solidFill>
                  <a:schemeClr val="bg1"/>
                </a:solidFill>
              </a:rPr>
              <a:t>(e.g. whiteboard, social media, group activity).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6CE78FD-9FCF-453C-A0F6-54D1D13BA55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266610039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25065" y="1235612"/>
            <a:ext cx="14930551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</a:rPr>
              <a:t>Blogpost - </a:t>
            </a:r>
            <a:r>
              <a:rPr lang="en-GB" u="sng" dirty="0">
                <a:solidFill>
                  <a:srgbClr val="FFBD75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https://www.openaire.eu/blogs/open-science-quest</a:t>
            </a:r>
            <a:endParaRPr lang="en-GB" u="sng" dirty="0">
              <a:solidFill>
                <a:srgbClr val="FFBD75"/>
              </a:solidFill>
            </a:endParaRPr>
          </a:p>
          <a:p>
            <a:pPr algn="l"/>
            <a:r>
              <a:rPr lang="en-GB" dirty="0">
                <a:solidFill>
                  <a:schemeClr val="bg1"/>
                </a:solidFill>
              </a:rPr>
              <a:t>Conference poster - </a:t>
            </a:r>
            <a:r>
              <a:rPr lang="en-GB" dirty="0">
                <a:solidFill>
                  <a:srgbClr val="FFBD75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https://doi.org/10.5281/zenodo.3444983</a:t>
            </a:r>
            <a:r>
              <a:rPr lang="en-GB" dirty="0">
                <a:solidFill>
                  <a:srgbClr val="FFBD75"/>
                </a:solidFill>
              </a:rPr>
              <a:t> </a:t>
            </a:r>
          </a:p>
          <a:p>
            <a:pPr algn="l"/>
            <a:r>
              <a:rPr lang="en-GB" dirty="0">
                <a:solidFill>
                  <a:schemeClr val="bg1"/>
                </a:solidFill>
              </a:rPr>
              <a:t>This presentation – </a:t>
            </a:r>
            <a:r>
              <a:rPr lang="en-GB" dirty="0">
                <a:solidFill>
                  <a:srgbClr val="FFBD75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https://doi.org/10.5281/zenodo.3813639</a:t>
            </a:r>
            <a:r>
              <a:rPr lang="en-GB" dirty="0">
                <a:solidFill>
                  <a:srgbClr val="FFBD75"/>
                </a:solidFill>
              </a:rPr>
              <a:t> </a:t>
            </a:r>
          </a:p>
          <a:p>
            <a:pPr algn="l"/>
            <a:endParaRPr lang="en-GB" dirty="0">
              <a:solidFill>
                <a:schemeClr val="bg1"/>
              </a:solidFill>
            </a:endParaRPr>
          </a:p>
          <a:p>
            <a:pPr algn="l"/>
            <a:r>
              <a:rPr lang="en-GB" dirty="0">
                <a:solidFill>
                  <a:schemeClr val="bg1"/>
                </a:solidFill>
              </a:rPr>
              <a:t>All materials available on </a:t>
            </a:r>
            <a:r>
              <a:rPr lang="en-GB" dirty="0" err="1">
                <a:solidFill>
                  <a:schemeClr val="bg1"/>
                </a:solidFill>
              </a:rPr>
              <a:t>Zenodo</a:t>
            </a:r>
            <a:r>
              <a:rPr lang="en-GB" dirty="0">
                <a:solidFill>
                  <a:schemeClr val="bg1"/>
                </a:solidFill>
              </a:rPr>
              <a:t>:</a:t>
            </a:r>
          </a:p>
          <a:p>
            <a:pPr algn="l"/>
            <a:r>
              <a:rPr lang="en-GB" dirty="0">
                <a:solidFill>
                  <a:srgbClr val="FFBD75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https://doi.org/10.5281/zenodo.2646121</a:t>
            </a:r>
            <a:r>
              <a:rPr lang="en-GB" dirty="0">
                <a:solidFill>
                  <a:srgbClr val="FFBD75"/>
                </a:solidFill>
              </a:rPr>
              <a:t> </a:t>
            </a:r>
          </a:p>
          <a:p>
            <a:pPr algn="l"/>
            <a:endParaRPr lang="en-GB" dirty="0">
              <a:solidFill>
                <a:schemeClr val="bg1"/>
              </a:solidFill>
            </a:endParaRPr>
          </a:p>
          <a:p>
            <a:pPr algn="l"/>
            <a:r>
              <a:rPr lang="en-GB" sz="3800" dirty="0">
                <a:solidFill>
                  <a:schemeClr val="bg1"/>
                </a:solidFill>
              </a:rPr>
              <a:t>Please share, reuse, adapt and </a:t>
            </a:r>
          </a:p>
          <a:p>
            <a:pPr algn="l"/>
            <a:r>
              <a:rPr lang="en-GB" sz="3800" dirty="0">
                <a:solidFill>
                  <a:schemeClr val="bg1"/>
                </a:solidFill>
              </a:rPr>
              <a:t>organise your own Open Science Quest !  </a:t>
            </a:r>
          </a:p>
          <a:p>
            <a:pPr algn="l"/>
            <a:endParaRPr lang="en-GB" sz="3400" dirty="0">
              <a:solidFill>
                <a:schemeClr val="bg1"/>
              </a:solidFill>
            </a:endParaRPr>
          </a:p>
          <a:p>
            <a:pPr algn="l"/>
            <a:r>
              <a:rPr lang="en-GB" dirty="0">
                <a:solidFill>
                  <a:schemeClr val="bg1"/>
                </a:solidFill>
              </a:rPr>
              <a:t>…if you do, share it on the “Open Science Quest – gamification activities” community page on </a:t>
            </a:r>
            <a:r>
              <a:rPr lang="en-GB" dirty="0" err="1">
                <a:solidFill>
                  <a:schemeClr val="bg1"/>
                </a:solidFill>
              </a:rPr>
              <a:t>Zenodo</a:t>
            </a:r>
            <a:r>
              <a:rPr lang="en-GB" dirty="0">
                <a:solidFill>
                  <a:schemeClr val="bg1"/>
                </a:solidFill>
              </a:rPr>
              <a:t>! </a:t>
            </a:r>
            <a:r>
              <a:rPr lang="en-US" dirty="0">
                <a:solidFill>
                  <a:srgbClr val="FFBD75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https://zenodo.org/communities/opensciencequest/</a:t>
            </a:r>
            <a:endParaRPr lang="en-GB" dirty="0">
              <a:solidFill>
                <a:srgbClr val="FFBD75"/>
              </a:solidFill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326EC45-8335-45A6-AF4A-80478423CBE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72D1C3-D316-4412-9EAC-8AA08214BE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05950" y="3178988"/>
            <a:ext cx="2819060" cy="278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3125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73246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3111" y="464600"/>
            <a:ext cx="3814010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Publish or Perish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47993" y="269805"/>
            <a:ext cx="3814010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Open Access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71553" y="3643169"/>
            <a:ext cx="3072063" cy="108106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Open Source </a:t>
            </a:r>
            <a:r>
              <a:rPr kumimoji="0" lang="en-GB" sz="32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Softwares</a:t>
            </a: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00" y="3745355"/>
            <a:ext cx="4335379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Find and Reuse Data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7504" y="1053225"/>
            <a:ext cx="2273946" cy="15044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67849" y="1058778"/>
            <a:ext cx="2187149" cy="14731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28638" y="2676115"/>
            <a:ext cx="2437732" cy="13635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6141" y="4724234"/>
            <a:ext cx="2278837" cy="15858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79135" y="4784265"/>
            <a:ext cx="2463886" cy="14726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62489" y="6379075"/>
            <a:ext cx="3146401" cy="15180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7910" y="1118867"/>
            <a:ext cx="2306819" cy="15572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5309" y="1118867"/>
            <a:ext cx="2347180" cy="156412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79891" y="2776547"/>
            <a:ext cx="2659505" cy="14488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9363" y="4391413"/>
            <a:ext cx="2413973" cy="153165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55641" y="4374055"/>
            <a:ext cx="2376392" cy="160347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83185" y="6118250"/>
            <a:ext cx="2524459" cy="1539693"/>
          </a:xfrm>
          <a:prstGeom prst="rect">
            <a:avLst/>
          </a:prstGeom>
        </p:spPr>
      </p:pic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757D114-5E3B-44D3-9D45-E952CCEDB0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106422398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49558" y="639140"/>
            <a:ext cx="3814010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Open Licences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0690" y="1145445"/>
            <a:ext cx="3814010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Persistent Identifiers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6563" y="1501055"/>
            <a:ext cx="2550528" cy="1663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3870" y="1439757"/>
            <a:ext cx="2889309" cy="17243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8524" y="3437437"/>
            <a:ext cx="3060366" cy="16036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215" y="1833653"/>
            <a:ext cx="2518592" cy="1746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7695" y="1833653"/>
            <a:ext cx="3536867" cy="2248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53511" y="4372723"/>
            <a:ext cx="3091699" cy="1869335"/>
          </a:xfrm>
          <a:prstGeom prst="rect">
            <a:avLst/>
          </a:prstGeom>
        </p:spPr>
      </p:pic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8DD7E517-3310-4FC7-86BA-AFDE8CFD4B2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130644310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37" y="1408843"/>
            <a:ext cx="3782857" cy="53257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116" y="379245"/>
            <a:ext cx="5225937" cy="73849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45021" y="865414"/>
            <a:ext cx="6100010" cy="600549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457200" marR="0" indent="-45720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b="1" dirty="0">
                <a:solidFill>
                  <a:schemeClr val="bg1"/>
                </a:solidFill>
              </a:rPr>
              <a:t>Aim</a:t>
            </a:r>
            <a:r>
              <a:rPr lang="en-GB" dirty="0">
                <a:solidFill>
                  <a:schemeClr val="bg1"/>
                </a:solidFill>
              </a:rPr>
              <a:t> – discovering Open Science practices through a gamified activity</a:t>
            </a:r>
          </a:p>
          <a:p>
            <a:pPr marR="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en-GB" dirty="0">
              <a:solidFill>
                <a:schemeClr val="bg1"/>
              </a:solidFill>
            </a:endParaRPr>
          </a:p>
          <a:p>
            <a:pPr marL="457200" marR="0" indent="-45720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b="1" dirty="0">
                <a:solidFill>
                  <a:schemeClr val="bg1"/>
                </a:solidFill>
              </a:rPr>
              <a:t>Concept </a:t>
            </a:r>
            <a:r>
              <a:rPr lang="en-GB" dirty="0">
                <a:solidFill>
                  <a:schemeClr val="bg1"/>
                </a:solidFill>
              </a:rPr>
              <a:t>– scavenger hunt with a retro-futurist visual and verbal identity</a:t>
            </a:r>
          </a:p>
          <a:p>
            <a:pPr marR="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en-GB" dirty="0">
              <a:solidFill>
                <a:schemeClr val="bg1"/>
              </a:solidFill>
            </a:endParaRPr>
          </a:p>
          <a:p>
            <a:pPr marL="457200" marR="0" indent="-45720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GB" b="1" dirty="0">
                <a:solidFill>
                  <a:schemeClr val="bg1"/>
                </a:solidFill>
              </a:rPr>
              <a:t>Target</a:t>
            </a:r>
            <a:r>
              <a:rPr lang="en-GB" dirty="0">
                <a:solidFill>
                  <a:schemeClr val="bg1"/>
                </a:solidFill>
              </a:rPr>
              <a:t> – library users, students, early-career and senior researchers, librarians and research support staff, etc.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846753A-C1FC-4A37-B8C6-9BD978EB95B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140468580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6433" y="1263314"/>
            <a:ext cx="4249620" cy="611750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76" y="1263314"/>
            <a:ext cx="4279529" cy="60518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328" y="501878"/>
            <a:ext cx="5509619" cy="36730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805737" y="4570795"/>
            <a:ext cx="5606716" cy="255839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Travel Pack – </a:t>
            </a:r>
            <a:r>
              <a:rPr lang="en-GB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freely available ‘</a:t>
            </a:r>
            <a:r>
              <a:rPr lang="en-GB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OpenScience</a:t>
            </a:r>
            <a:r>
              <a:rPr lang="en-GB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Voyager Pack’, with a pencil and a travel sheet describing the activity and boxes to fill-in answers</a:t>
            </a:r>
            <a:endParaRPr kumimoji="0" lang="en-GB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E128484-32DE-44F9-B43E-5BA23E69E37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224974337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010" y="181090"/>
            <a:ext cx="4684862" cy="312324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75"/>
          <a:stretch/>
        </p:blipFill>
        <p:spPr>
          <a:xfrm>
            <a:off x="6417583" y="141975"/>
            <a:ext cx="6177547" cy="367045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1059" y="4926997"/>
            <a:ext cx="3877333" cy="258488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2" r="15177"/>
          <a:stretch/>
        </p:blipFill>
        <p:spPr>
          <a:xfrm rot="5400000">
            <a:off x="12520979" y="405619"/>
            <a:ext cx="3870975" cy="332725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9" t="7900" r="14127"/>
          <a:stretch/>
        </p:blipFill>
        <p:spPr>
          <a:xfrm>
            <a:off x="209058" y="4608334"/>
            <a:ext cx="4235694" cy="327815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8826673" y="3737646"/>
            <a:ext cx="3909264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Persistent Identifiers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926203" y="5478909"/>
            <a:ext cx="2513328" cy="108106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Open Licences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792841" y="3989871"/>
            <a:ext cx="3327251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Publish or Perish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278295" y="2223265"/>
            <a:ext cx="2143272" cy="108106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Open Access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43607" y="7400699"/>
            <a:ext cx="4096810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Find and Reuse Data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0806" y="3983377"/>
            <a:ext cx="5084302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Open Source </a:t>
            </a:r>
            <a:r>
              <a:rPr kumimoji="0" lang="en-GB" sz="32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Softwares</a:t>
            </a: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1B13EF-7F33-4C26-A9E4-FF367DD3C9B8}"/>
              </a:ext>
            </a:extLst>
          </p:cNvPr>
          <p:cNvSpPr txBox="1"/>
          <p:nvPr/>
        </p:nvSpPr>
        <p:spPr>
          <a:xfrm rot="1429801">
            <a:off x="4527677" y="3757659"/>
            <a:ext cx="6348997" cy="146848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6 topics scattered throughout the library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104" y="5041689"/>
            <a:ext cx="3535816" cy="235721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17131338-36C6-4D5B-BCFE-28B98D8D769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54614920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553" y="421713"/>
            <a:ext cx="4972267" cy="70264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106" y="2983357"/>
            <a:ext cx="4681621" cy="3511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b="66843"/>
          <a:stretch/>
        </p:blipFill>
        <p:spPr>
          <a:xfrm>
            <a:off x="597526" y="5654617"/>
            <a:ext cx="3828843" cy="8399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b="73758"/>
          <a:stretch/>
        </p:blipFill>
        <p:spPr>
          <a:xfrm>
            <a:off x="371630" y="4741959"/>
            <a:ext cx="4280637" cy="7566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b="65962"/>
          <a:stretch/>
        </p:blipFill>
        <p:spPr>
          <a:xfrm>
            <a:off x="661146" y="6650606"/>
            <a:ext cx="3701602" cy="70475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2FCC68-58F7-4EE0-AD66-B5C990717581}"/>
              </a:ext>
            </a:extLst>
          </p:cNvPr>
          <p:cNvSpPr txBox="1"/>
          <p:nvPr/>
        </p:nvSpPr>
        <p:spPr>
          <a:xfrm>
            <a:off x="10581106" y="814385"/>
            <a:ext cx="5274492" cy="157350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R="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GB" dirty="0">
                <a:solidFill>
                  <a:schemeClr val="bg1"/>
                </a:solidFill>
              </a:rPr>
              <a:t>Successful voyagers were awarded a prize (</a:t>
            </a:r>
            <a:r>
              <a:rPr lang="en-GB" dirty="0" err="1">
                <a:solidFill>
                  <a:schemeClr val="bg1"/>
                </a:solidFill>
              </a:rPr>
              <a:t>powerbank</a:t>
            </a:r>
            <a:r>
              <a:rPr lang="en-GB" dirty="0">
                <a:solidFill>
                  <a:schemeClr val="bg1"/>
                </a:solidFill>
              </a:rPr>
              <a:t>) and a diploma of completion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084A4A-7F6C-45D0-B4FA-A0B568C3E660}"/>
              </a:ext>
            </a:extLst>
          </p:cNvPr>
          <p:cNvSpPr txBox="1"/>
          <p:nvPr/>
        </p:nvSpPr>
        <p:spPr>
          <a:xfrm>
            <a:off x="371630" y="1502937"/>
            <a:ext cx="4404103" cy="305083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R="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GB" b="1" dirty="0">
                <a:solidFill>
                  <a:schemeClr val="bg1"/>
                </a:solidFill>
              </a:rPr>
              <a:t>Activities</a:t>
            </a:r>
            <a:r>
              <a:rPr lang="en-GB" dirty="0">
                <a:solidFill>
                  <a:schemeClr val="bg1"/>
                </a:solidFill>
              </a:rPr>
              <a:t> – at each point voyagers had to find the answer to two questions and participate in one activity relating to the topic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8CA267B6-44B8-44D7-B8C9-D6886026014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404968262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70526" y="570228"/>
            <a:ext cx="3814010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Open Access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265" y="4302527"/>
            <a:ext cx="4908602" cy="330624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341" y="1261023"/>
            <a:ext cx="4315135" cy="635415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4536" y="249001"/>
            <a:ext cx="4928138" cy="3260558"/>
          </a:xfrm>
          <a:prstGeom prst="rect">
            <a:avLst/>
          </a:prstGeom>
        </p:spPr>
      </p:pic>
      <p:pic>
        <p:nvPicPr>
          <p:cNvPr id="1026" name="Picture 2" descr="Revised Plan S principles and implementation guidelines published -">
            <a:extLst>
              <a:ext uri="{FF2B5EF4-FFF2-40B4-BE49-F238E27FC236}">
                <a16:creationId xmlns:a16="http://schemas.microsoft.com/office/drawing/2014/main" id="{7D8ECBCE-032B-48BF-B2AD-D1783E016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6080" y="3530987"/>
            <a:ext cx="3085050" cy="283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72AE61-0A7D-474A-86DD-73617A6683C1}"/>
              </a:ext>
            </a:extLst>
          </p:cNvPr>
          <p:cNvSpPr txBox="1"/>
          <p:nvPr/>
        </p:nvSpPr>
        <p:spPr>
          <a:xfrm>
            <a:off x="880678" y="1281912"/>
            <a:ext cx="5069547" cy="20659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R="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GB" dirty="0">
                <a:solidFill>
                  <a:schemeClr val="bg1"/>
                </a:solidFill>
              </a:rPr>
              <a:t>Tasks included gathering on-site information, solving mini-puzzles, using webtools and social media, etc.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1E932DF0-32B1-492A-8514-A9E8B5C310B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35066815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84364" y="384970"/>
            <a:ext cx="3072063" cy="108106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Open Source </a:t>
            </a:r>
            <a:r>
              <a:rPr kumimoji="0" lang="en-GB" sz="32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Softwares</a:t>
            </a: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cs typeface="Arial" panose="020B0604020202020204" pitchFamily="34" charset="0"/>
              <a:sym typeface="Helvetica Ligh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982" y="1556253"/>
            <a:ext cx="4667046" cy="225175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9" t="7900" r="14127"/>
          <a:stretch/>
        </p:blipFill>
        <p:spPr>
          <a:xfrm>
            <a:off x="2470982" y="3992341"/>
            <a:ext cx="4642982" cy="359336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9556524" y="351786"/>
            <a:ext cx="3814010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Publish or Perish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0170" y="1001625"/>
            <a:ext cx="4674848" cy="311525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0340131-F4AD-4504-AFD5-AA42FDB101D2}"/>
              </a:ext>
            </a:extLst>
          </p:cNvPr>
          <p:cNvGrpSpPr/>
          <p:nvPr/>
        </p:nvGrpSpPr>
        <p:grpSpPr>
          <a:xfrm>
            <a:off x="9142038" y="4192999"/>
            <a:ext cx="4642982" cy="3550680"/>
            <a:chOff x="8675424" y="4192999"/>
            <a:chExt cx="4642982" cy="355068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D751351-D7E4-4203-8114-A8E0C5FE31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75425" y="4192999"/>
              <a:ext cx="4642981" cy="1596025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27FD06F-2E27-4953-98B5-412F94775E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24677"/>
            <a:stretch/>
          </p:blipFill>
          <p:spPr>
            <a:xfrm>
              <a:off x="8675424" y="5789024"/>
              <a:ext cx="4642982" cy="1954655"/>
            </a:xfrm>
            <a:prstGeom prst="rect">
              <a:avLst/>
            </a:prstGeom>
          </p:spPr>
        </p:pic>
      </p:grp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F241414-79CB-47A3-81B6-862F80248C6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216080184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907" y="2229110"/>
            <a:ext cx="3068889" cy="4232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420" y="4586806"/>
            <a:ext cx="4918443" cy="32687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8265" y="554790"/>
            <a:ext cx="3814010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Persistent Identifiers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421" y="1395253"/>
            <a:ext cx="4918443" cy="31271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63069" y="1985210"/>
            <a:ext cx="3746144" cy="4850417"/>
          </a:xfrm>
          <a:prstGeom prst="rect">
            <a:avLst/>
          </a:prstGeom>
        </p:spPr>
      </p:pic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44BF199-986D-42E5-81C1-4BED64A6C74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209434832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422" y="4586632"/>
            <a:ext cx="4918442" cy="34020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421" y="1395253"/>
            <a:ext cx="4918443" cy="31271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326" y="568641"/>
            <a:ext cx="4871642" cy="68902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359" y="1321684"/>
            <a:ext cx="4713796" cy="6666994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87379" y="5414211"/>
            <a:ext cx="1227221" cy="336884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0792326" y="3845321"/>
            <a:ext cx="1227221" cy="336884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055642" y="3573379"/>
            <a:ext cx="1600200" cy="604816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15" name="Straight Arrow Connector 14"/>
          <p:cNvCxnSpPr>
            <a:stCxn id="4" idx="3"/>
            <a:endCxn id="12" idx="1"/>
          </p:cNvCxnSpPr>
          <p:nvPr/>
        </p:nvCxnSpPr>
        <p:spPr>
          <a:xfrm flipV="1">
            <a:off x="2514600" y="4013763"/>
            <a:ext cx="8277726" cy="156889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96FCA94-EFB7-4289-9779-FAFFB8BFBDC3}"/>
              </a:ext>
            </a:extLst>
          </p:cNvPr>
          <p:cNvSpPr txBox="1"/>
          <p:nvPr/>
        </p:nvSpPr>
        <p:spPr>
          <a:xfrm>
            <a:off x="2288265" y="554790"/>
            <a:ext cx="3814010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cs typeface="Arial" panose="020B0604020202020204" pitchFamily="34" charset="0"/>
                <a:sym typeface="Helvetica Light"/>
              </a:rPr>
              <a:t>Persistent Identifiers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BBDBF11C-7153-4724-A575-60D2837BBE6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4804505" y="8401736"/>
            <a:ext cx="8290521" cy="37623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LIBER webinar – “Open Science Skilling and Training </a:t>
            </a:r>
            <a:r>
              <a:rPr lang="en-US" dirty="0" err="1"/>
              <a:t>Programmes</a:t>
            </a:r>
            <a:r>
              <a:rPr lang="en-US" dirty="0"/>
              <a:t> across Europe” – 19/05/2020</a:t>
            </a:r>
          </a:p>
          <a:p>
            <a:pPr algn="ctr"/>
            <a:r>
              <a:rPr lang="en-US" dirty="0"/>
              <a:t>LUXEMBOURG – Open Science Quest - 10.5281/zenodo.3813639</a:t>
            </a:r>
          </a:p>
        </p:txBody>
      </p:sp>
    </p:spTree>
    <p:extLst>
      <p:ext uri="{BB962C8B-B14F-4D97-AF65-F5344CB8AC3E}">
        <p14:creationId xmlns:p14="http://schemas.microsoft.com/office/powerpoint/2010/main" val="177391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Master">
  <a:themeElements>
    <a:clrScheme name="OpenAIRE">
      <a:dk1>
        <a:srgbClr val="000000"/>
      </a:dk1>
      <a:lt1>
        <a:srgbClr val="FEFFFF"/>
      </a:lt1>
      <a:dk2>
        <a:srgbClr val="424242"/>
      </a:dk2>
      <a:lt2>
        <a:srgbClr val="D5D5D5"/>
      </a:lt2>
      <a:accent1>
        <a:srgbClr val="2D3292"/>
      </a:accent1>
      <a:accent2>
        <a:srgbClr val="3889DE"/>
      </a:accent2>
      <a:accent3>
        <a:srgbClr val="69CDF3"/>
      </a:accent3>
      <a:accent4>
        <a:srgbClr val="797DD5"/>
      </a:accent4>
      <a:accent5>
        <a:srgbClr val="4248A9"/>
      </a:accent5>
      <a:accent6>
        <a:srgbClr val="D71E00"/>
      </a:accent6>
      <a:hlink>
        <a:srgbClr val="FF7C00"/>
      </a:hlink>
      <a:folHlink>
        <a:srgbClr val="000000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254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resentation1" id="{A72E6D78-4451-2C43-A51A-3ED5D09EAE39}" vid="{7BDFCED3-FA51-D14D-87FC-E923B98DE062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254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OpenAIRE_Calibri_2017_v1</Template>
  <TotalTime>771</TotalTime>
  <Words>805</Words>
  <Application>Microsoft Office PowerPoint</Application>
  <PresentationFormat>Custom</PresentationFormat>
  <Paragraphs>86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Helvetica</vt:lpstr>
      <vt:lpstr>Helvetica Light</vt:lpstr>
      <vt:lpstr>Helvetica Neue</vt:lpstr>
      <vt:lpstr>Open Sans</vt:lpstr>
      <vt:lpstr>Open Sans Semibold</vt:lpstr>
      <vt:lpstr>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Natalia Manola</dc:creator>
  <cp:lastModifiedBy>Jonathan ENGLAND</cp:lastModifiedBy>
  <cp:revision>65</cp:revision>
  <dcterms:created xsi:type="dcterms:W3CDTF">2017-08-30T16:00:21Z</dcterms:created>
  <dcterms:modified xsi:type="dcterms:W3CDTF">2020-05-07T15:54:53Z</dcterms:modified>
</cp:coreProperties>
</file>