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313" r:id="rId3"/>
    <p:sldId id="293" r:id="rId4"/>
    <p:sldId id="292" r:id="rId5"/>
    <p:sldId id="291" r:id="rId6"/>
    <p:sldId id="290" r:id="rId7"/>
    <p:sldId id="289" r:id="rId8"/>
    <p:sldId id="288" r:id="rId9"/>
    <p:sldId id="287" r:id="rId10"/>
    <p:sldId id="286" r:id="rId11"/>
    <p:sldId id="285" r:id="rId12"/>
    <p:sldId id="284" r:id="rId13"/>
    <p:sldId id="256" r:id="rId14"/>
    <p:sldId id="257" r:id="rId15"/>
    <p:sldId id="258" r:id="rId16"/>
    <p:sldId id="259" r:id="rId17"/>
    <p:sldId id="261" r:id="rId18"/>
    <p:sldId id="260" r:id="rId19"/>
    <p:sldId id="262" r:id="rId20"/>
    <p:sldId id="263" r:id="rId21"/>
    <p:sldId id="264" r:id="rId22"/>
    <p:sldId id="271" r:id="rId23"/>
    <p:sldId id="265" r:id="rId24"/>
    <p:sldId id="266" r:id="rId25"/>
    <p:sldId id="267" r:id="rId26"/>
    <p:sldId id="268" r:id="rId27"/>
    <p:sldId id="269" r:id="rId28"/>
    <p:sldId id="270" r:id="rId29"/>
    <p:sldId id="272" r:id="rId30"/>
    <p:sldId id="273" r:id="rId31"/>
    <p:sldId id="295" r:id="rId32"/>
    <p:sldId id="297" r:id="rId33"/>
    <p:sldId id="296" r:id="rId34"/>
    <p:sldId id="300" r:id="rId35"/>
    <p:sldId id="299" r:id="rId36"/>
    <p:sldId id="298" r:id="rId37"/>
    <p:sldId id="312" r:id="rId38"/>
    <p:sldId id="311" r:id="rId39"/>
    <p:sldId id="310" r:id="rId40"/>
    <p:sldId id="309" r:id="rId41"/>
    <p:sldId id="308" r:id="rId42"/>
    <p:sldId id="307" r:id="rId43"/>
    <p:sldId id="306" r:id="rId44"/>
    <p:sldId id="305" r:id="rId45"/>
    <p:sldId id="304" r:id="rId46"/>
    <p:sldId id="303" r:id="rId47"/>
    <p:sldId id="302" r:id="rId48"/>
    <p:sldId id="301" r:id="rId49"/>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ACE773-D85A-45EF-ACB2-9A21BAEA8777}" v="3" dt="2020-05-03T15:56:57.935"/>
    <p1510:client id="{7BCECD7F-DCD9-43E9-B1D6-6883B9506EDA}" v="19" dt="2020-05-03T16:01:05.616"/>
    <p1510:client id="{BB82759A-C40E-45E5-8890-04E64AFDC9D0}" v="18" dt="2020-05-03T16:04:16.3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47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6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C51517A9-32EB-48ED-AF87-51A9CB2BE206}" type="datetimeFigureOut">
              <a:rPr lang="es-ES" smtClean="0"/>
              <a:t>06/05/2020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4116127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C51517A9-32EB-48ED-AF87-51A9CB2BE206}" type="datetimeFigureOut">
              <a:rPr lang="es-ES" smtClean="0"/>
              <a:t>06/05/2020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872579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C51517A9-32EB-48ED-AF87-51A9CB2BE206}" type="datetimeFigureOut">
              <a:rPr lang="es-ES" smtClean="0"/>
              <a:t>06/05/2020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1460115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C51517A9-32EB-48ED-AF87-51A9CB2BE206}" type="datetimeFigureOut">
              <a:rPr lang="es-ES" smtClean="0"/>
              <a:t>06/05/2020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1655884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C51517A9-32EB-48ED-AF87-51A9CB2BE206}" type="datetimeFigureOut">
              <a:rPr lang="es-ES" smtClean="0"/>
              <a:t>06/05/2020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1832427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C51517A9-32EB-48ED-AF87-51A9CB2BE206}" type="datetimeFigureOut">
              <a:rPr lang="es-ES" smtClean="0"/>
              <a:t>06/05/2020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18661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C51517A9-32EB-48ED-AF87-51A9CB2BE206}" type="datetimeFigureOut">
              <a:rPr lang="es-ES" smtClean="0"/>
              <a:t>06/05/2020</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385332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C51517A9-32EB-48ED-AF87-51A9CB2BE206}" type="datetimeFigureOut">
              <a:rPr lang="es-ES" smtClean="0"/>
              <a:t>06/05/2020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447984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51517A9-32EB-48ED-AF87-51A9CB2BE206}" type="datetimeFigureOut">
              <a:rPr lang="es-ES" smtClean="0"/>
              <a:t>06/05/2020</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2475110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51517A9-32EB-48ED-AF87-51A9CB2BE206}" type="datetimeFigureOut">
              <a:rPr lang="es-ES" smtClean="0"/>
              <a:t>06/05/2020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248068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51517A9-32EB-48ED-AF87-51A9CB2BE206}" type="datetimeFigureOut">
              <a:rPr lang="es-ES" smtClean="0"/>
              <a:t>06/05/2020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B9ED6DD-595E-41A1-BBD1-EB4FA5F0CD5F}" type="slidenum">
              <a:rPr lang="es-ES" smtClean="0"/>
              <a:t>‹Nº›</a:t>
            </a:fld>
            <a:endParaRPr lang="es-ES"/>
          </a:p>
        </p:txBody>
      </p:sp>
    </p:spTree>
    <p:extLst>
      <p:ext uri="{BB962C8B-B14F-4D97-AF65-F5344CB8AC3E}">
        <p14:creationId xmlns:p14="http://schemas.microsoft.com/office/powerpoint/2010/main" val="4280282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1517A9-32EB-48ED-AF87-51A9CB2BE206}" type="datetimeFigureOut">
              <a:rPr lang="es-ES" smtClean="0"/>
              <a:t>06/05/2020</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9ED6DD-595E-41A1-BBD1-EB4FA5F0CD5F}" type="slidenum">
              <a:rPr lang="es-ES" smtClean="0"/>
              <a:t>‹Nº›</a:t>
            </a:fld>
            <a:endParaRPr lang="es-ES"/>
          </a:p>
        </p:txBody>
      </p:sp>
    </p:spTree>
    <p:extLst>
      <p:ext uri="{BB962C8B-B14F-4D97-AF65-F5344CB8AC3E}">
        <p14:creationId xmlns:p14="http://schemas.microsoft.com/office/powerpoint/2010/main" val="3532288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323807"/>
          </a:xfrm>
        </p:spPr>
        <p:txBody>
          <a:bodyPr>
            <a:normAutofit fontScale="90000"/>
          </a:bodyPr>
          <a:lstStyle/>
          <a:p>
            <a:endParaRPr lang="es-ES"/>
          </a:p>
        </p:txBody>
      </p:sp>
      <p:sp>
        <p:nvSpPr>
          <p:cNvPr id="3" name="Marcador de contenido 2"/>
          <p:cNvSpPr>
            <a:spLocks noGrp="1"/>
          </p:cNvSpPr>
          <p:nvPr>
            <p:ph idx="1"/>
          </p:nvPr>
        </p:nvSpPr>
        <p:spPr>
          <a:xfrm>
            <a:off x="838200" y="914400"/>
            <a:ext cx="10515600" cy="5761973"/>
          </a:xfrm>
        </p:spPr>
        <p:txBody>
          <a:bodyPr>
            <a:normAutofit/>
          </a:bodyPr>
          <a:lstStyle/>
          <a:p>
            <a:pPr marL="0" indent="0" algn="ctr">
              <a:buNone/>
            </a:pPr>
            <a:r>
              <a:rPr lang="es-ES" sz="7200" b="1"/>
              <a:t>El Estado Autonómico</a:t>
            </a:r>
          </a:p>
          <a:p>
            <a:pPr marL="0" indent="0" algn="ctr">
              <a:buNone/>
            </a:pPr>
            <a:endParaRPr lang="es-ES" b="1"/>
          </a:p>
          <a:p>
            <a:pPr marL="0" indent="0" algn="ctr">
              <a:buNone/>
            </a:pPr>
            <a:r>
              <a:rPr lang="es-ES" b="1"/>
              <a:t>Jesús Jimeno-Borrero</a:t>
            </a:r>
          </a:p>
          <a:p>
            <a:pPr marL="0" indent="0" algn="ctr">
              <a:buNone/>
            </a:pPr>
            <a:endParaRPr lang="es-ES"/>
          </a:p>
          <a:p>
            <a:pPr marL="0" indent="0" algn="ctr">
              <a:buNone/>
            </a:pPr>
            <a:r>
              <a:rPr lang="es-ES"/>
              <a:t>Abogado y Doctor en Derecho con Mención Internacional (Universidad Carlos III de Madrid). </a:t>
            </a:r>
          </a:p>
          <a:p>
            <a:pPr marL="0" indent="0" algn="ctr">
              <a:buNone/>
            </a:pPr>
            <a:r>
              <a:rPr lang="es-ES"/>
              <a:t>Profesor Sustituto Interino del área de Derecho Constitucional (Universidad de Huelva). </a:t>
            </a:r>
          </a:p>
          <a:p>
            <a:pPr marL="0" indent="0" algn="ctr">
              <a:buNone/>
            </a:pPr>
            <a:r>
              <a:rPr lang="es-ES"/>
              <a:t>Email; jesus.jimeno@dpub.uhu.es. </a:t>
            </a:r>
          </a:p>
          <a:p>
            <a:pPr marL="0" indent="0" algn="ctr">
              <a:buNone/>
            </a:pPr>
            <a:r>
              <a:rPr lang="es-ES" err="1"/>
              <a:t>Orcid</a:t>
            </a:r>
            <a:r>
              <a:rPr lang="es-ES"/>
              <a:t>; https://orcid.org/0000-0002-8267-4038.</a:t>
            </a:r>
          </a:p>
        </p:txBody>
      </p:sp>
    </p:spTree>
    <p:extLst>
      <p:ext uri="{BB962C8B-B14F-4D97-AF65-F5344CB8AC3E}">
        <p14:creationId xmlns:p14="http://schemas.microsoft.com/office/powerpoint/2010/main" val="95646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1039" y="0"/>
            <a:ext cx="10515600" cy="1164921"/>
          </a:xfrm>
        </p:spPr>
        <p:txBody>
          <a:bodyPr>
            <a:normAutofit fontScale="90000"/>
          </a:bodyPr>
          <a:lstStyle/>
          <a:p>
            <a:pPr algn="ctr"/>
            <a:r>
              <a:rPr lang="es-ES" sz="4000"/>
              <a:t>3. La distribución de competencias entre el E. y las CCAA</a:t>
            </a:r>
            <a:r>
              <a:rPr lang="es-ES"/>
              <a:t>. </a:t>
            </a:r>
          </a:p>
        </p:txBody>
      </p:sp>
      <p:sp>
        <p:nvSpPr>
          <p:cNvPr id="3" name="Marcador de contenido 2"/>
          <p:cNvSpPr>
            <a:spLocks noGrp="1"/>
          </p:cNvSpPr>
          <p:nvPr>
            <p:ph idx="1"/>
          </p:nvPr>
        </p:nvSpPr>
        <p:spPr>
          <a:xfrm>
            <a:off x="838200" y="1164921"/>
            <a:ext cx="10515600" cy="5693079"/>
          </a:xfrm>
        </p:spPr>
        <p:txBody>
          <a:bodyPr>
            <a:normAutofit fontScale="92500" lnSpcReduction="20000"/>
          </a:bodyPr>
          <a:lstStyle/>
          <a:p>
            <a:pPr marL="0" indent="0">
              <a:buNone/>
            </a:pPr>
            <a:r>
              <a:rPr lang="es-ES" sz="2400"/>
              <a:t>DIFERENTES TÉCNICAS DE REPARTO DE COMPETENCIAS. Doble lista, aunque art. 150CE concibe tercera lista de competencias indeterminadas. </a:t>
            </a:r>
          </a:p>
          <a:p>
            <a:pPr>
              <a:buFontTx/>
              <a:buChar char="-"/>
            </a:pPr>
            <a:r>
              <a:rPr lang="es-ES" sz="2400"/>
              <a:t>COMPETENCIAS MÍNIMAS. Art. 148.1CE. Primera lista de materias de las CCAA. Derecho transitorio. No asumen totalidad materia, aunque sí competencias. No establece si tiene carácter legislativo. Concurrencia con art. 149.1CE. </a:t>
            </a:r>
          </a:p>
          <a:p>
            <a:pPr>
              <a:buFontTx/>
              <a:buChar char="-"/>
            </a:pPr>
            <a:r>
              <a:rPr lang="es-ES" sz="2400"/>
              <a:t>COMPETENCIAS DERIVADAS ART. 149.1CE. Exclusividad relativa. Jurisprudencia impide cesión de competencias a CCAA o q orienten su autogobierno, aunque pueden asumir potestades en función de competencias expresamente atribuidas. </a:t>
            </a:r>
          </a:p>
          <a:p>
            <a:pPr>
              <a:buFontTx/>
              <a:buChar char="-"/>
            </a:pPr>
            <a:r>
              <a:rPr lang="es-ES" sz="2400"/>
              <a:t>Problema: las listas del 148.1 y 149.1 no agotan el reparto de competencias sobre materias posibles. </a:t>
            </a:r>
          </a:p>
          <a:p>
            <a:pPr>
              <a:buFontTx/>
              <a:buChar char="-"/>
            </a:pPr>
            <a:r>
              <a:rPr lang="es-ES" sz="2400"/>
              <a:t>COMPETENCIAS REMANENTES O RESIDUALES. O Cláusulas de cierre del marco constitucional. ART. 149.3CE. Art. 149.3: </a:t>
            </a:r>
            <a:r>
              <a:rPr lang="es-ES" sz="2400" b="1"/>
              <a:t>Cláusulas residuales y núcleo del problema</a:t>
            </a:r>
            <a:r>
              <a:rPr lang="es-ES" sz="2400"/>
              <a:t>. Las materias no atribuidas expresamente al Estado podrán ser asumidas por las CCAA en sus Estatutos de Autonomía      Medio o cauce para la ampliación del techo competencial de las CCAA.</a:t>
            </a:r>
          </a:p>
          <a:p>
            <a:pPr marL="0" indent="0">
              <a:buNone/>
            </a:pPr>
            <a:r>
              <a:rPr lang="es-ES" sz="2400"/>
              <a:t>a) Inicialmente las CCAA del 143 tuvieron este cauce cerrado durante 5 años (148.2).</a:t>
            </a:r>
          </a:p>
          <a:p>
            <a:pPr marL="0" indent="0">
              <a:buNone/>
            </a:pPr>
            <a:r>
              <a:rPr lang="es-ES" sz="2400"/>
              <a:t>b) </a:t>
            </a:r>
            <a:r>
              <a:rPr lang="es-ES" sz="2400" b="1" err="1"/>
              <a:t>Ppio</a:t>
            </a:r>
            <a:r>
              <a:rPr lang="es-ES" sz="2400" b="1"/>
              <a:t> Prevalencia</a:t>
            </a:r>
            <a:r>
              <a:rPr lang="es-ES" sz="2400"/>
              <a:t>. La competencia sobre las materias no asumidas por los Estatutos de Autonomía (aunque disponibles para ellos) corresponderá al Estado. </a:t>
            </a:r>
          </a:p>
          <a:p>
            <a:pPr marL="0" indent="0">
              <a:buNone/>
            </a:pPr>
            <a:r>
              <a:rPr lang="es-ES" sz="2400"/>
              <a:t>c) </a:t>
            </a:r>
            <a:r>
              <a:rPr lang="es-ES" sz="2400" b="1" err="1"/>
              <a:t>Ppio</a:t>
            </a:r>
            <a:r>
              <a:rPr lang="es-ES" sz="2400" b="1"/>
              <a:t> de supletoriedad</a:t>
            </a:r>
            <a:r>
              <a:rPr lang="es-ES" sz="2400"/>
              <a:t>. STC: El Derecho estatal será siempre supletorio del autonómico</a:t>
            </a:r>
          </a:p>
        </p:txBody>
      </p:sp>
      <p:sp>
        <p:nvSpPr>
          <p:cNvPr id="5" name="Flecha derecha 4"/>
          <p:cNvSpPr/>
          <p:nvPr/>
        </p:nvSpPr>
        <p:spPr>
          <a:xfrm>
            <a:off x="3983277" y="4822521"/>
            <a:ext cx="187890" cy="87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22677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177446"/>
          </a:xfrm>
        </p:spPr>
        <p:txBody>
          <a:bodyPr>
            <a:normAutofit fontScale="90000"/>
          </a:bodyPr>
          <a:lstStyle/>
          <a:p>
            <a:pPr algn="ctr"/>
            <a:r>
              <a:rPr lang="es-ES"/>
              <a:t>3. La distribución de competencias entre el E. y las CCAA. </a:t>
            </a:r>
          </a:p>
        </p:txBody>
      </p:sp>
      <p:sp>
        <p:nvSpPr>
          <p:cNvPr id="3" name="Marcador de contenido 2"/>
          <p:cNvSpPr>
            <a:spLocks noGrp="1"/>
          </p:cNvSpPr>
          <p:nvPr>
            <p:ph idx="1"/>
          </p:nvPr>
        </p:nvSpPr>
        <p:spPr>
          <a:xfrm>
            <a:off x="838200" y="1177446"/>
            <a:ext cx="10515600" cy="5680553"/>
          </a:xfrm>
        </p:spPr>
        <p:txBody>
          <a:bodyPr>
            <a:normAutofit fontScale="77500" lnSpcReduction="20000"/>
          </a:bodyPr>
          <a:lstStyle/>
          <a:p>
            <a:pPr marL="0" indent="0">
              <a:buNone/>
            </a:pPr>
            <a:r>
              <a:rPr lang="es-ES"/>
              <a:t>Competencias del Estado. Art. 149 CE: </a:t>
            </a:r>
          </a:p>
          <a:p>
            <a:pPr marL="514350" indent="-514350">
              <a:buAutoNum type="arabicParenR"/>
            </a:pPr>
            <a:r>
              <a:rPr lang="es-ES" b="1"/>
              <a:t>Competencias exclusivas y excluyentes. </a:t>
            </a:r>
          </a:p>
          <a:p>
            <a:pPr marL="0" indent="0">
              <a:buNone/>
            </a:pPr>
            <a:r>
              <a:rPr lang="es-ES"/>
              <a:t>Jurisprudencia: Reserva absoluta a favor del E. de las </a:t>
            </a:r>
            <a:r>
              <a:rPr lang="es-ES" err="1"/>
              <a:t>comp.</a:t>
            </a:r>
            <a:r>
              <a:rPr lang="es-ES"/>
              <a:t> exclusivas.</a:t>
            </a:r>
          </a:p>
          <a:p>
            <a:pPr marL="0" indent="0">
              <a:buNone/>
            </a:pPr>
            <a:r>
              <a:rPr lang="es-ES" b="1"/>
              <a:t>2) Competencia del E. sobre las bases. </a:t>
            </a:r>
          </a:p>
          <a:p>
            <a:pPr marL="0" indent="0">
              <a:buNone/>
            </a:pPr>
            <a:r>
              <a:rPr lang="es-ES"/>
              <a:t>Problemática sobre la idea de bases. </a:t>
            </a:r>
          </a:p>
          <a:p>
            <a:pPr marL="514350" indent="-514350">
              <a:buFont typeface="+mj-lt"/>
              <a:buAutoNum type="arabicPeriod"/>
            </a:pPr>
            <a:r>
              <a:rPr lang="es-ES"/>
              <a:t>Jurisprudencia equipara bases, normas básicas y legislación básica. </a:t>
            </a:r>
          </a:p>
          <a:p>
            <a:pPr marL="514350" indent="-514350">
              <a:buFont typeface="+mj-lt"/>
              <a:buAutoNum type="arabicPeriod"/>
            </a:pPr>
            <a:r>
              <a:rPr lang="es-ES"/>
              <a:t>Objetivo       Asegurar un común denominador normativo. </a:t>
            </a:r>
          </a:p>
          <a:p>
            <a:pPr marL="514350" indent="-514350">
              <a:buFont typeface="+mj-lt"/>
              <a:buAutoNum type="arabicPeriod"/>
            </a:pPr>
            <a:r>
              <a:rPr lang="es-ES"/>
              <a:t>C. Generales deben desarrollar la Ley de Bases (ejecución CCAA). </a:t>
            </a:r>
          </a:p>
          <a:p>
            <a:pPr marL="514350" indent="-514350">
              <a:buFont typeface="+mj-lt"/>
              <a:buAutoNum type="arabicPeriod"/>
            </a:pPr>
            <a:r>
              <a:rPr lang="es-ES"/>
              <a:t>La regulación de lo básico por E. no debe conducir a regulación detallada de un materia. </a:t>
            </a:r>
          </a:p>
          <a:p>
            <a:pPr marL="514350" indent="-514350">
              <a:buFont typeface="+mj-lt"/>
              <a:buAutoNum type="arabicPeriod"/>
            </a:pPr>
            <a:r>
              <a:rPr lang="es-ES"/>
              <a:t>TC el alcance de las bases no puede ser por regla general distinto en cada CCAA.</a:t>
            </a:r>
          </a:p>
          <a:p>
            <a:pPr marL="0" indent="0">
              <a:buNone/>
            </a:pPr>
            <a:r>
              <a:rPr lang="es-ES" b="1"/>
              <a:t>3) Competencia del E. sobre la legislación. </a:t>
            </a:r>
          </a:p>
          <a:p>
            <a:pPr marL="0" indent="0">
              <a:buNone/>
            </a:pPr>
            <a:r>
              <a:rPr lang="es-ES"/>
              <a:t>Reserva legislación de determinadas materias (art. 149.1CE). </a:t>
            </a:r>
          </a:p>
          <a:p>
            <a:pPr marL="0" indent="0">
              <a:buNone/>
            </a:pPr>
            <a:r>
              <a:rPr lang="es-ES"/>
              <a:t>Problemática con Reglamentos y Leyes. Jurisprudencia. Uniformidad de legislación (Ley y Reglamento) Uniformidad ordenación </a:t>
            </a:r>
            <a:r>
              <a:rPr lang="es-ES" err="1"/>
              <a:t>jca</a:t>
            </a:r>
            <a:r>
              <a:rPr lang="es-ES"/>
              <a:t>. Ámbito ejecutivo que sería reservado CCAA podría tener cabida competencia normativa de carácter funcional (reglamentos internos de organización). </a:t>
            </a:r>
          </a:p>
        </p:txBody>
      </p:sp>
      <p:sp>
        <p:nvSpPr>
          <p:cNvPr id="4" name="Flecha derecha 3"/>
          <p:cNvSpPr/>
          <p:nvPr/>
        </p:nvSpPr>
        <p:spPr>
          <a:xfrm>
            <a:off x="2492680" y="3403949"/>
            <a:ext cx="288099" cy="1753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647873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12735"/>
            <a:ext cx="10515600" cy="1215024"/>
          </a:xfrm>
        </p:spPr>
        <p:txBody>
          <a:bodyPr>
            <a:normAutofit fontScale="90000"/>
          </a:bodyPr>
          <a:lstStyle/>
          <a:p>
            <a:pPr algn="ctr"/>
            <a:r>
              <a:rPr lang="es-ES"/>
              <a:t>3. La distribución de competencias entre el E. y las CCAA. </a:t>
            </a:r>
          </a:p>
        </p:txBody>
      </p:sp>
      <p:sp>
        <p:nvSpPr>
          <p:cNvPr id="3" name="Marcador de contenido 2"/>
          <p:cNvSpPr>
            <a:spLocks noGrp="1"/>
          </p:cNvSpPr>
          <p:nvPr>
            <p:ph idx="1"/>
          </p:nvPr>
        </p:nvSpPr>
        <p:spPr>
          <a:xfrm>
            <a:off x="838200" y="1327759"/>
            <a:ext cx="10515600" cy="5411244"/>
          </a:xfrm>
        </p:spPr>
        <p:txBody>
          <a:bodyPr>
            <a:normAutofit fontScale="47500" lnSpcReduction="20000"/>
          </a:bodyPr>
          <a:lstStyle/>
          <a:p>
            <a:pPr marL="0" indent="0">
              <a:buNone/>
            </a:pPr>
            <a:r>
              <a:rPr lang="es-ES" sz="4200" b="1"/>
              <a:t>Vía principal de determinación</a:t>
            </a:r>
            <a:r>
              <a:rPr lang="es-ES" sz="4200"/>
              <a:t>: el binomio CE-Estatutos de Autonomía: </a:t>
            </a:r>
          </a:p>
          <a:p>
            <a:pPr marL="0" indent="0">
              <a:buNone/>
            </a:pPr>
            <a:r>
              <a:rPr lang="es-ES" sz="4200"/>
              <a:t>Asunción de competencias voluntariamente por las CCAA “dentro del marco constitucional”: Arts. 148-149 CE</a:t>
            </a:r>
            <a:r>
              <a:rPr lang="es-ES" sz="3600"/>
              <a:t>.</a:t>
            </a:r>
          </a:p>
          <a:p>
            <a:pPr marL="0" indent="0">
              <a:buNone/>
            </a:pPr>
            <a:r>
              <a:rPr lang="es-ES" sz="4200" b="1"/>
              <a:t>Vía secundaria y residual</a:t>
            </a:r>
            <a:r>
              <a:rPr lang="es-ES" sz="4200"/>
              <a:t>: distribución de competencias mediante mecanismos </a:t>
            </a:r>
            <a:r>
              <a:rPr lang="es-ES" sz="4200" err="1"/>
              <a:t>extraestatutarios</a:t>
            </a:r>
            <a:r>
              <a:rPr lang="es-ES" sz="4200"/>
              <a:t> (art. 150 CE): Excepción. </a:t>
            </a:r>
          </a:p>
          <a:p>
            <a:pPr marL="0" indent="0">
              <a:buNone/>
            </a:pPr>
            <a:r>
              <a:rPr lang="es-ES" sz="4200"/>
              <a:t>1) Leyes-marco de delegación de competencias legislativas (inédita en nuestra experiencia </a:t>
            </a:r>
            <a:r>
              <a:rPr lang="es-ES" sz="4200" err="1"/>
              <a:t>constituc</a:t>
            </a:r>
            <a:r>
              <a:rPr lang="es-ES" sz="4200"/>
              <a:t>.): Art. 150.1CE</a:t>
            </a:r>
          </a:p>
          <a:p>
            <a:pPr marL="0" indent="0">
              <a:buNone/>
            </a:pPr>
            <a:r>
              <a:rPr lang="es-ES" sz="3600"/>
              <a:t>- Sobre materias de competencia estatal</a:t>
            </a:r>
          </a:p>
          <a:p>
            <a:pPr marL="0" indent="0">
              <a:buNone/>
            </a:pPr>
            <a:r>
              <a:rPr lang="es-ES" sz="3600"/>
              <a:t>- A favor de varios o todos los Parlamentos Autonómicos</a:t>
            </a:r>
          </a:p>
          <a:p>
            <a:pPr>
              <a:buFontTx/>
              <a:buChar char="-"/>
            </a:pPr>
            <a:r>
              <a:rPr lang="es-ES" sz="3600"/>
              <a:t>Sujeta a control y delegación de las C. Generales. </a:t>
            </a:r>
          </a:p>
          <a:p>
            <a:pPr marL="0" indent="0">
              <a:buNone/>
            </a:pPr>
            <a:r>
              <a:rPr lang="es-ES" sz="3600"/>
              <a:t>2</a:t>
            </a:r>
            <a:r>
              <a:rPr lang="es-ES" sz="4200"/>
              <a:t>) Leyes orgánicas de transferencia o delegación: Art. 150.2CE</a:t>
            </a:r>
          </a:p>
          <a:p>
            <a:pPr marL="0" indent="0">
              <a:buNone/>
            </a:pPr>
            <a:r>
              <a:rPr lang="es-ES" sz="3600"/>
              <a:t>- Para transferir funciones de titularidad estatal asumibles por las CCAA sin que sus Estatutos de Autonomía las hayan contemplado.</a:t>
            </a:r>
          </a:p>
          <a:p>
            <a:pPr marL="0" indent="0">
              <a:buNone/>
            </a:pPr>
            <a:r>
              <a:rPr lang="es-ES" sz="3600"/>
              <a:t>- Utilizadas para impulsar la 2ª fase del Estado Autonómico (</a:t>
            </a:r>
            <a:r>
              <a:rPr lang="es-ES" sz="3600" err="1"/>
              <a:t>homogenidad</a:t>
            </a:r>
            <a:r>
              <a:rPr lang="es-ES" sz="3600"/>
              <a:t> y equiparación de todas CCAA).</a:t>
            </a:r>
          </a:p>
          <a:p>
            <a:pPr marL="0" indent="0">
              <a:buNone/>
            </a:pPr>
            <a:r>
              <a:rPr lang="es-ES" sz="4200"/>
              <a:t>3) Leyes de armonización de la legislación autonómica (un solo caso: LOAPA)</a:t>
            </a:r>
          </a:p>
          <a:p>
            <a:pPr marL="0" indent="0">
              <a:buNone/>
            </a:pPr>
            <a:r>
              <a:rPr lang="es-ES" sz="3600"/>
              <a:t>-</a:t>
            </a:r>
            <a:r>
              <a:rPr lang="es-ES" sz="3600" err="1"/>
              <a:t>Ppios</a:t>
            </a:r>
            <a:r>
              <a:rPr lang="es-ES" sz="3600"/>
              <a:t> necesarios para armonizar leyes de CCAA. Incluso sobre materias de competencia autonómica</a:t>
            </a:r>
          </a:p>
          <a:p>
            <a:pPr marL="0" indent="0">
              <a:buNone/>
            </a:pPr>
            <a:r>
              <a:rPr lang="es-ES" sz="3600"/>
              <a:t>- Fundamento: el interés general apreciado por CG</a:t>
            </a:r>
          </a:p>
          <a:p>
            <a:pPr marL="0" indent="0">
              <a:buNone/>
            </a:pPr>
            <a:r>
              <a:rPr lang="es-ES" sz="3600"/>
              <a:t>- Carácter excepcional, subsidiario y de interpretación restrictiva.</a:t>
            </a:r>
          </a:p>
          <a:p>
            <a:pPr marL="0" indent="0">
              <a:buNone/>
            </a:pPr>
            <a:endParaRPr lang="es-ES"/>
          </a:p>
        </p:txBody>
      </p:sp>
    </p:spTree>
    <p:extLst>
      <p:ext uri="{BB962C8B-B14F-4D97-AF65-F5344CB8AC3E}">
        <p14:creationId xmlns:p14="http://schemas.microsoft.com/office/powerpoint/2010/main" val="488552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3367750"/>
          </a:xfrm>
        </p:spPr>
        <p:txBody>
          <a:bodyPr>
            <a:normAutofit fontScale="90000"/>
          </a:bodyPr>
          <a:lstStyle/>
          <a:p>
            <a:r>
              <a:rPr lang="es-ES"/>
              <a:t>LA DISTRIBUCIÓN TERRITORIAL DEL PODER POLÍTICO. LA CONSTRUCCIÓN DEL ESTADO AUTONÓMICO</a:t>
            </a:r>
          </a:p>
        </p:txBody>
      </p:sp>
      <p:sp>
        <p:nvSpPr>
          <p:cNvPr id="3" name="Subtítulo 2"/>
          <p:cNvSpPr>
            <a:spLocks noGrp="1"/>
          </p:cNvSpPr>
          <p:nvPr>
            <p:ph type="subTitle" idx="1"/>
          </p:nvPr>
        </p:nvSpPr>
        <p:spPr>
          <a:xfrm>
            <a:off x="1524000" y="5145206"/>
            <a:ext cx="9144000" cy="112594"/>
          </a:xfrm>
        </p:spPr>
        <p:txBody>
          <a:bodyPr>
            <a:normAutofit fontScale="25000" lnSpcReduction="20000"/>
          </a:bodyPr>
          <a:lstStyle/>
          <a:p>
            <a:endParaRPr lang="es-ES"/>
          </a:p>
        </p:txBody>
      </p:sp>
    </p:spTree>
    <p:extLst>
      <p:ext uri="{BB962C8B-B14F-4D97-AF65-F5344CB8AC3E}">
        <p14:creationId xmlns:p14="http://schemas.microsoft.com/office/powerpoint/2010/main" val="257197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09183"/>
            <a:ext cx="10515600" cy="955342"/>
          </a:xfrm>
        </p:spPr>
        <p:txBody>
          <a:bodyPr/>
          <a:lstStyle/>
          <a:p>
            <a:r>
              <a:rPr lang="es-ES"/>
              <a:t>1. Estado Federal y Estado Unitario. </a:t>
            </a:r>
          </a:p>
        </p:txBody>
      </p:sp>
      <p:sp>
        <p:nvSpPr>
          <p:cNvPr id="3" name="Marcador de contenido 2"/>
          <p:cNvSpPr>
            <a:spLocks noGrp="1"/>
          </p:cNvSpPr>
          <p:nvPr>
            <p:ph idx="1"/>
          </p:nvPr>
        </p:nvSpPr>
        <p:spPr>
          <a:xfrm>
            <a:off x="838200" y="1064525"/>
            <a:ext cx="10515600" cy="5793475"/>
          </a:xfrm>
        </p:spPr>
        <p:txBody>
          <a:bodyPr>
            <a:normAutofit fontScale="92500" lnSpcReduction="10000"/>
          </a:bodyPr>
          <a:lstStyle/>
          <a:p>
            <a:r>
              <a:rPr lang="es-ES"/>
              <a:t>ESTADO UNITARIO. UNIFICACIÓN TERRITORIAL, DEL PODER Y DEL PUEBLO. </a:t>
            </a:r>
          </a:p>
          <a:p>
            <a:r>
              <a:rPr lang="es-ES"/>
              <a:t>Modelo frente a la dispersión del a. régimen. </a:t>
            </a:r>
          </a:p>
          <a:p>
            <a:r>
              <a:rPr lang="es-ES"/>
              <a:t>Centro de poder único (legislativo, ejecutivo y judicial). </a:t>
            </a:r>
          </a:p>
          <a:p>
            <a:r>
              <a:rPr lang="es-ES"/>
              <a:t>Europa (Francia). </a:t>
            </a:r>
          </a:p>
          <a:p>
            <a:r>
              <a:rPr lang="es-ES"/>
              <a:t>ESTADO FEDERAL. CAUSAS HISTÓRICAS, ECONÓMICAS, TERRITORIALES, ETC.  </a:t>
            </a:r>
          </a:p>
          <a:p>
            <a:r>
              <a:rPr lang="es-ES"/>
              <a:t>NO EXISTE DEFINICIÓN. CARACTERÍSTICAS. Unidades territoriales inferiores. Autonomía. 2ª cámara representativa. Constitución rígida. sistema de carácter judicial de solución de conflictos federales. </a:t>
            </a:r>
          </a:p>
          <a:p>
            <a:r>
              <a:rPr lang="es-ES"/>
              <a:t>EEUU. TERRITORIO. COLONIAS. </a:t>
            </a:r>
          </a:p>
          <a:p>
            <a:r>
              <a:rPr lang="es-ES"/>
              <a:t>EUROPA. DIFERENTES EJEMPLOS. II IMPERIO ALEMÁN (PRUSIA). </a:t>
            </a:r>
          </a:p>
          <a:p>
            <a:r>
              <a:rPr lang="es-ES"/>
              <a:t>FEDERACIÓN SUIZA (CANTONES). 1848. </a:t>
            </a:r>
          </a:p>
          <a:p>
            <a:r>
              <a:rPr lang="es-ES"/>
              <a:t>PAÍSES LATINOAMERICANOS. </a:t>
            </a:r>
          </a:p>
        </p:txBody>
      </p:sp>
    </p:spTree>
    <p:extLst>
      <p:ext uri="{BB962C8B-B14F-4D97-AF65-F5344CB8AC3E}">
        <p14:creationId xmlns:p14="http://schemas.microsoft.com/office/powerpoint/2010/main" val="1924338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7295"/>
            <a:ext cx="10515600" cy="1378424"/>
          </a:xfrm>
        </p:spPr>
        <p:txBody>
          <a:bodyPr/>
          <a:lstStyle/>
          <a:p>
            <a:pPr algn="ctr"/>
            <a:r>
              <a:rPr lang="es-ES"/>
              <a:t>2. La estructura territorial del Estado en la historia constitucional española</a:t>
            </a:r>
          </a:p>
        </p:txBody>
      </p:sp>
      <p:sp>
        <p:nvSpPr>
          <p:cNvPr id="3" name="Marcador de contenido 2"/>
          <p:cNvSpPr>
            <a:spLocks noGrp="1"/>
          </p:cNvSpPr>
          <p:nvPr>
            <p:ph idx="1"/>
          </p:nvPr>
        </p:nvSpPr>
        <p:spPr>
          <a:xfrm>
            <a:off x="838200" y="1473958"/>
            <a:ext cx="10515600" cy="5329451"/>
          </a:xfrm>
        </p:spPr>
        <p:txBody>
          <a:bodyPr>
            <a:normAutofit fontScale="55000" lnSpcReduction="20000"/>
          </a:bodyPr>
          <a:lstStyle/>
          <a:p>
            <a:r>
              <a:rPr lang="es-ES" sz="4400"/>
              <a:t>FELIPE V. </a:t>
            </a:r>
          </a:p>
          <a:p>
            <a:r>
              <a:rPr lang="es-ES" sz="4400"/>
              <a:t>SIGLO XIX. ESTADO CENTRALISTA. </a:t>
            </a:r>
          </a:p>
          <a:p>
            <a:r>
              <a:rPr lang="es-ES" sz="4400"/>
              <a:t>REPÚBLICA FEDERAL 1873. </a:t>
            </a:r>
          </a:p>
          <a:p>
            <a:r>
              <a:rPr lang="es-ES" sz="3300"/>
              <a:t>Período breve, confuso y violento: división entre los propios republicanos (federalistas y unitarios). Manifestaciones federalistas múltiples: 1ª proclamación del </a:t>
            </a:r>
            <a:r>
              <a:rPr lang="es-ES" sz="3300" err="1"/>
              <a:t>Estat</a:t>
            </a:r>
            <a:r>
              <a:rPr lang="es-ES" sz="3300"/>
              <a:t> </a:t>
            </a:r>
            <a:r>
              <a:rPr lang="es-ES" sz="3300" err="1"/>
              <a:t>Català</a:t>
            </a:r>
            <a:r>
              <a:rPr lang="es-ES" sz="3300"/>
              <a:t> y otros “Estados Autónomos” (Sublevación Cantonal) por toda España.</a:t>
            </a:r>
          </a:p>
          <a:p>
            <a:r>
              <a:rPr lang="es-ES" sz="3300"/>
              <a:t>Proyecto de Constitución Federal (modelo EE.UU):</a:t>
            </a:r>
          </a:p>
          <a:p>
            <a:r>
              <a:rPr lang="es-ES" sz="3300"/>
              <a:t>17 Estados Federales con elementos legislativos, ejecutivos y judiciales propios. Senado regionalista. Presidente de la República</a:t>
            </a:r>
          </a:p>
          <a:p>
            <a:r>
              <a:rPr lang="es-ES" sz="4400"/>
              <a:t>SEGUNDA REPÚBLICA 1931</a:t>
            </a:r>
            <a:r>
              <a:rPr lang="es-ES"/>
              <a:t>. AUTÉNTICO PRECEDENTE DE DESCENTRALIZACIÓN POLÍTICA EN ESPAÑA. </a:t>
            </a:r>
          </a:p>
          <a:p>
            <a:r>
              <a:rPr lang="es-ES" sz="3300"/>
              <a:t>Ejercieron efectivamente el derecho a la autonomía:</a:t>
            </a:r>
          </a:p>
          <a:p>
            <a:r>
              <a:rPr lang="es-ES" sz="3300"/>
              <a:t>Cataluña: aprueba su Estatuto en 1932 y crea instituciones propias.</a:t>
            </a:r>
          </a:p>
          <a:p>
            <a:r>
              <a:rPr lang="es-ES" sz="3300"/>
              <a:t>País Vasco: aprueba su Estatuto en 1936, ya empezada la GC &gt; no se puso en práctica. Instituciones propias.</a:t>
            </a:r>
          </a:p>
          <a:p>
            <a:r>
              <a:rPr lang="es-ES" sz="3300"/>
              <a:t>Galicia: se completó la tramitación a nivel regional (aprobación de iniciativa autonómica y plebiscito sobre proyecto de Estatuto) pero no llegó a ser aprobado por las Cortes.</a:t>
            </a:r>
          </a:p>
          <a:p>
            <a:r>
              <a:rPr lang="es-ES" sz="3300"/>
              <a:t>Andalucía (</a:t>
            </a:r>
            <a:r>
              <a:rPr lang="es-ES" sz="3300" err="1"/>
              <a:t>tb</a:t>
            </a:r>
            <a:r>
              <a:rPr lang="es-ES" sz="3300"/>
              <a:t> Aragón): </a:t>
            </a:r>
          </a:p>
          <a:p>
            <a:r>
              <a:rPr lang="es-ES" sz="4400"/>
              <a:t>RÉGIMEN FRANCO 1939. </a:t>
            </a:r>
          </a:p>
        </p:txBody>
      </p:sp>
    </p:spTree>
    <p:extLst>
      <p:ext uri="{BB962C8B-B14F-4D97-AF65-F5344CB8AC3E}">
        <p14:creationId xmlns:p14="http://schemas.microsoft.com/office/powerpoint/2010/main" val="1165926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805218"/>
          </a:xfrm>
        </p:spPr>
        <p:txBody>
          <a:bodyPr/>
          <a:lstStyle/>
          <a:p>
            <a:pPr algn="ctr"/>
            <a:r>
              <a:rPr lang="es-ES"/>
              <a:t>3. Los regímenes preautonómicos</a:t>
            </a:r>
          </a:p>
        </p:txBody>
      </p:sp>
      <p:sp>
        <p:nvSpPr>
          <p:cNvPr id="3" name="Marcador de contenido 2"/>
          <p:cNvSpPr>
            <a:spLocks noGrp="1"/>
          </p:cNvSpPr>
          <p:nvPr>
            <p:ph idx="1"/>
          </p:nvPr>
        </p:nvSpPr>
        <p:spPr>
          <a:xfrm>
            <a:off x="838200" y="1023582"/>
            <a:ext cx="10515600" cy="5834418"/>
          </a:xfrm>
        </p:spPr>
        <p:txBody>
          <a:bodyPr>
            <a:noAutofit/>
          </a:bodyPr>
          <a:lstStyle/>
          <a:p>
            <a:r>
              <a:rPr lang="es-ES" sz="2000"/>
              <a:t>PRESIÓN NACIONALISTA EN EL PROCESO DE ELABORACIÓN DE LA CONSTITUCIÓN. </a:t>
            </a:r>
          </a:p>
          <a:p>
            <a:r>
              <a:rPr lang="es-ES" sz="2000"/>
              <a:t>PASO INERMEDIO EN EL PROCESO AUTONÓMICO CONSTITUCIONAL ESPAÑOL. OBJETIVO	 PREPARACIÓN DE UNA INFRAESTRUCTURA ORGANIZATIVA PARA LA ENTRADA EN VIGOR DE AUTONOMÍA. JUSTIFICACIÓN DE LA AUTONOMÍA NO PUEDE SER LA MISMA PARA TODO EL TERRITORIO. </a:t>
            </a:r>
          </a:p>
          <a:p>
            <a:r>
              <a:rPr lang="es-ES" sz="2000"/>
              <a:t>SEPTIEMPRE 1977-OCT. 1978. MAPA PREAUTONÓMICO ESPAÑOL. RESTABLECIMIENTO GENERALITAT DE CATALUÑA 1977. Pacto con J. </a:t>
            </a:r>
            <a:r>
              <a:rPr lang="es-ES" sz="2000" err="1"/>
              <a:t>Tarradellas</a:t>
            </a:r>
            <a:r>
              <a:rPr lang="es-ES" sz="2000"/>
              <a:t> (</a:t>
            </a:r>
            <a:r>
              <a:rPr lang="es-ES" sz="2000" err="1"/>
              <a:t>President</a:t>
            </a:r>
            <a:r>
              <a:rPr lang="es-ES" sz="2000"/>
              <a:t> Generalitat en exilio) el restablecimiento de la autonomía catalana derivado de la II República. Autonomía provisional vasca (enero 1978). Navarra (enero 1978). Aragón, País valenciano, Galicia, Canarias y Andalucía (abril 1978). CREACIÓN DE LA JUNTA DE COMUNIDADES DE CASTILLA-LA MANCHA (oct. 1978). </a:t>
            </a:r>
          </a:p>
          <a:p>
            <a:r>
              <a:rPr lang="es-ES" sz="2000"/>
              <a:t>Régimen provisional de autonomía de todo el territorio nacional. Atribución funciones en proceso autonómico: 1. Procedimiento. Diálogo con Gobierno Central &gt; Instauración de Autonomía provisional por </a:t>
            </a:r>
            <a:r>
              <a:rPr lang="es-ES" sz="2000" b="1"/>
              <a:t>Decreto-Ley</a:t>
            </a:r>
            <a:r>
              <a:rPr lang="es-ES" sz="2000"/>
              <a:t> &gt; Nombramiento de Presidente &gt; Comisión Mixta Gobierno Central-Ente preautonómico para traspaso de servicios.</a:t>
            </a:r>
          </a:p>
          <a:p>
            <a:r>
              <a:rPr lang="es-ES" sz="2000"/>
              <a:t>Sistema preautonómico: Asamblea de parlamentarios regionales en CG sin funciones legislativas + Presidente de la Asamblea + Gobierno (Presidente y Consejeros) con escasos poderes. </a:t>
            </a:r>
          </a:p>
          <a:p>
            <a:r>
              <a:rPr lang="es-ES" sz="2000"/>
              <a:t>FRACASO. 2 MOTIVOS: 1. EL PROCESO CONLLEVÓ UNA EXCESIVA BUROCRATIZACIÓN. 2. TRASPASO DE FUNCIONES EN EL RÉGIMEN PREAUTONÓMICO FUE DESIGUAL ENTRE LAS CCAA. </a:t>
            </a:r>
          </a:p>
        </p:txBody>
      </p:sp>
      <p:sp>
        <p:nvSpPr>
          <p:cNvPr id="4" name="Flecha derecha 3"/>
          <p:cNvSpPr/>
          <p:nvPr/>
        </p:nvSpPr>
        <p:spPr>
          <a:xfrm>
            <a:off x="10317708" y="1514902"/>
            <a:ext cx="272956" cy="1228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7650391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95535"/>
            <a:ext cx="10515600" cy="1173707"/>
          </a:xfrm>
        </p:spPr>
        <p:txBody>
          <a:bodyPr/>
          <a:lstStyle/>
          <a:p>
            <a:pPr algn="ctr"/>
            <a:r>
              <a:rPr lang="es-ES"/>
              <a:t>3. Los regímenes preautonómicos</a:t>
            </a:r>
          </a:p>
        </p:txBody>
      </p:sp>
      <p:sp>
        <p:nvSpPr>
          <p:cNvPr id="3" name="Marcador de contenido 2"/>
          <p:cNvSpPr>
            <a:spLocks noGrp="1"/>
          </p:cNvSpPr>
          <p:nvPr>
            <p:ph idx="1"/>
          </p:nvPr>
        </p:nvSpPr>
        <p:spPr>
          <a:xfrm>
            <a:off x="838200" y="1269243"/>
            <a:ext cx="10515600" cy="5418160"/>
          </a:xfrm>
        </p:spPr>
        <p:txBody>
          <a:bodyPr>
            <a:noAutofit/>
          </a:bodyPr>
          <a:lstStyle/>
          <a:p>
            <a:r>
              <a:rPr lang="es-ES" sz="2400"/>
              <a:t>Importancia de los regímenes preautonómicos:</a:t>
            </a:r>
          </a:p>
          <a:p>
            <a:r>
              <a:rPr lang="es-ES" sz="2400"/>
              <a:t>Se crean por Decreto-ley 14 preautonomías (al margen: Cantabria, La Rioja y Madrid).</a:t>
            </a:r>
          </a:p>
          <a:p>
            <a:r>
              <a:rPr lang="es-ES" sz="2400"/>
              <a:t>Fueron entes efímeros, de transición, pero determinaron el posterior diseño constitucional del Estado Autonómico:</a:t>
            </a:r>
          </a:p>
          <a:p>
            <a:r>
              <a:rPr lang="es-ES" sz="2400"/>
              <a:t>Clarificaron el mapa de las futuras CCAA por consenso. CE no recoge. </a:t>
            </a:r>
          </a:p>
          <a:p>
            <a:r>
              <a:rPr lang="es-ES" sz="2400"/>
              <a:t>Generalización de la voluntad descentralizadora, superando 3 regiones históricas.</a:t>
            </a:r>
          </a:p>
          <a:p>
            <a:r>
              <a:rPr lang="es-ES" sz="2400"/>
              <a:t>Proceso de descentralización pacífico e incorporación al debate constituyente de determinados símbolos. </a:t>
            </a:r>
          </a:p>
          <a:p>
            <a:r>
              <a:rPr lang="es-ES" sz="2400"/>
              <a:t>Marcaron el sistema institucional acogido por las posteriores CCAA: </a:t>
            </a:r>
            <a:r>
              <a:rPr lang="es-ES" sz="2400" err="1"/>
              <a:t>Parlamanto</a:t>
            </a:r>
            <a:r>
              <a:rPr lang="es-ES" sz="2400"/>
              <a:t>/Presidente/Gobierno</a:t>
            </a:r>
          </a:p>
          <a:p>
            <a:r>
              <a:rPr lang="es-ES" sz="2400"/>
              <a:t>Prefiguraron el sistema de traspasos de competencias mediante las Comisiones mixtas.</a:t>
            </a:r>
          </a:p>
        </p:txBody>
      </p:sp>
    </p:spTree>
    <p:extLst>
      <p:ext uri="{BB962C8B-B14F-4D97-AF65-F5344CB8AC3E}">
        <p14:creationId xmlns:p14="http://schemas.microsoft.com/office/powerpoint/2010/main" val="3277252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63773"/>
            <a:ext cx="10515600" cy="1201003"/>
          </a:xfrm>
        </p:spPr>
        <p:txBody>
          <a:bodyPr>
            <a:normAutofit fontScale="90000"/>
          </a:bodyPr>
          <a:lstStyle/>
          <a:p>
            <a:pPr algn="ctr"/>
            <a:r>
              <a:rPr lang="es-ES"/>
              <a:t>4. La Constitución como norma de estructuración del Estado: el Título VIII.</a:t>
            </a:r>
          </a:p>
        </p:txBody>
      </p:sp>
      <p:sp>
        <p:nvSpPr>
          <p:cNvPr id="3" name="Marcador de contenido 2"/>
          <p:cNvSpPr>
            <a:spLocks noGrp="1"/>
          </p:cNvSpPr>
          <p:nvPr>
            <p:ph idx="1"/>
          </p:nvPr>
        </p:nvSpPr>
        <p:spPr>
          <a:xfrm>
            <a:off x="838200" y="1719618"/>
            <a:ext cx="10515600" cy="5138382"/>
          </a:xfrm>
        </p:spPr>
        <p:txBody>
          <a:bodyPr>
            <a:normAutofit fontScale="70000" lnSpcReduction="20000"/>
          </a:bodyPr>
          <a:lstStyle/>
          <a:p>
            <a:r>
              <a:rPr lang="es-ES"/>
              <a:t>La CE define el régimen político del Estado en:</a:t>
            </a:r>
          </a:p>
          <a:p>
            <a:r>
              <a:rPr lang="es-ES"/>
              <a:t>Art. 1.1 Estado Social y Democrático de Derecho.</a:t>
            </a:r>
          </a:p>
          <a:p>
            <a:r>
              <a:rPr lang="es-ES"/>
              <a:t>Art. 1.3 Monarquía Parlamentaria</a:t>
            </a:r>
          </a:p>
          <a:p>
            <a:r>
              <a:rPr lang="es-ES"/>
              <a:t>Pero sobre la Forma de Estado (distribución político-territorial del poder) no opta por un modelo concreto (CARÁCTER ABIERTO) Indefinición consciente CE: dispone los medios para concretar la organización político-territorial. (art. 2CE). </a:t>
            </a:r>
          </a:p>
          <a:p>
            <a:r>
              <a:rPr lang="es-ES"/>
              <a:t>Se reconocen 2 niveles de articulación territorial ex art. 137 CE: local (municipios y provincias) y regional (CCAA).</a:t>
            </a:r>
          </a:p>
          <a:p>
            <a:r>
              <a:rPr lang="es-ES"/>
              <a:t>La estructura político-territorial en España (Estado de las Autonomías) = 2 fases o procesos:</a:t>
            </a:r>
          </a:p>
          <a:p>
            <a:r>
              <a:rPr lang="es-ES"/>
              <a:t>FASE CONSTITUYENTE: definición y regulación de los instrumentos para definir (a posteriori) la forma de Estado.</a:t>
            </a:r>
          </a:p>
          <a:p>
            <a:r>
              <a:rPr lang="es-ES"/>
              <a:t>Sólo ha habido una fase. “Derecho Autonómico Estático”</a:t>
            </a:r>
          </a:p>
          <a:p>
            <a:r>
              <a:rPr lang="es-ES"/>
              <a:t>FASE ESTATUYENTE: ejercicio y utilización sucesiva del derecho a la autonomía mediante las reformas estatutarias.</a:t>
            </a:r>
          </a:p>
          <a:p>
            <a:r>
              <a:rPr lang="es-ES"/>
              <a:t>Ha habido varias fases: elaboración de los primeros Estatutos de Autonomías y sus posteriores reformas        “Derecho Autonómico Dinámico”.</a:t>
            </a:r>
          </a:p>
          <a:p>
            <a:r>
              <a:rPr lang="es-ES"/>
              <a:t>Es un proceso abierto: Nuevas reformas de ESTATUTOS AUTONOMÍA está en manos de las CCAA.</a:t>
            </a:r>
          </a:p>
        </p:txBody>
      </p:sp>
      <p:sp>
        <p:nvSpPr>
          <p:cNvPr id="4" name="Flecha derecha 3"/>
          <p:cNvSpPr/>
          <p:nvPr/>
        </p:nvSpPr>
        <p:spPr>
          <a:xfrm>
            <a:off x="2169993" y="6155140"/>
            <a:ext cx="286603" cy="818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228871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22831"/>
            <a:ext cx="10515600" cy="1364776"/>
          </a:xfrm>
        </p:spPr>
        <p:txBody>
          <a:bodyPr>
            <a:normAutofit/>
          </a:bodyPr>
          <a:lstStyle/>
          <a:p>
            <a:pPr algn="ctr"/>
            <a:r>
              <a:rPr lang="es-ES"/>
              <a:t>4. La Constitución como norma de estructuración del Estado: el Título VIII.</a:t>
            </a:r>
          </a:p>
        </p:txBody>
      </p:sp>
      <p:sp>
        <p:nvSpPr>
          <p:cNvPr id="3" name="Marcador de contenido 2"/>
          <p:cNvSpPr>
            <a:spLocks noGrp="1"/>
          </p:cNvSpPr>
          <p:nvPr>
            <p:ph idx="1"/>
          </p:nvPr>
        </p:nvSpPr>
        <p:spPr>
          <a:xfrm>
            <a:off x="838200" y="1487607"/>
            <a:ext cx="10515600" cy="5240739"/>
          </a:xfrm>
        </p:spPr>
        <p:txBody>
          <a:bodyPr>
            <a:normAutofit fontScale="85000" lnSpcReduction="20000"/>
          </a:bodyPr>
          <a:lstStyle/>
          <a:p>
            <a:pPr algn="just"/>
            <a:r>
              <a:rPr lang="es-ES"/>
              <a:t>Elementos dispuestos por la CE “para la organización/estructuración” de la forma de ESTADO: art. 2 y Título VIII. Art. 2 CE: “La Constitución se fundamenta en la indisoluble unidad de la Nación española, patria común e indivisible de todos los españoles, y reconoce y garantiza el derecho a la autonomía de las nacionalidades y regiones que la integran y la solidaridad entre todas ellas”. </a:t>
            </a:r>
          </a:p>
          <a:p>
            <a:r>
              <a:rPr lang="es-ES"/>
              <a:t>Principio de unidad nacional.</a:t>
            </a:r>
          </a:p>
          <a:p>
            <a:r>
              <a:rPr lang="es-ES"/>
              <a:t>Reconocimiento del derecho a la autonomía. Articulación:</a:t>
            </a:r>
          </a:p>
          <a:p>
            <a:r>
              <a:rPr lang="es-ES"/>
              <a:t>Ámbito subjetivo (titulares): “nacionalidades” y “regiones”.</a:t>
            </a:r>
          </a:p>
          <a:p>
            <a:r>
              <a:rPr lang="es-ES"/>
              <a:t>Principios configuradores y límites:</a:t>
            </a:r>
          </a:p>
          <a:p>
            <a:r>
              <a:rPr lang="es-ES"/>
              <a:t>La indisoluble unidad de la nación española</a:t>
            </a:r>
          </a:p>
          <a:p>
            <a:r>
              <a:rPr lang="es-ES"/>
              <a:t>Solidaridad e igualdad interterritoriales</a:t>
            </a:r>
          </a:p>
          <a:p>
            <a:r>
              <a:rPr lang="es-ES"/>
              <a:t>Condiciones de ejercicio:</a:t>
            </a:r>
          </a:p>
          <a:p>
            <a:pPr marL="0" indent="0">
              <a:buNone/>
            </a:pPr>
            <a:r>
              <a:rPr lang="es-ES"/>
              <a:t>- Vías de acceso: 143, 151, DT2ª, DA1ª, 144.</a:t>
            </a:r>
          </a:p>
          <a:p>
            <a:pPr marL="0" indent="0">
              <a:buNone/>
            </a:pPr>
            <a:r>
              <a:rPr lang="es-ES"/>
              <a:t>- Normas para la elaboración de Estatutos de Autonomía: 146, 147, 151.2 y 152.</a:t>
            </a:r>
          </a:p>
          <a:p>
            <a:pPr marL="0" indent="0">
              <a:buNone/>
            </a:pPr>
            <a:r>
              <a:rPr lang="es-ES"/>
              <a:t>- Reglas para definir el marco competencial: 148, 149 y 150.</a:t>
            </a:r>
          </a:p>
          <a:p>
            <a:endParaRPr lang="es-ES"/>
          </a:p>
        </p:txBody>
      </p:sp>
    </p:spTree>
    <p:extLst>
      <p:ext uri="{BB962C8B-B14F-4D97-AF65-F5344CB8AC3E}">
        <p14:creationId xmlns:p14="http://schemas.microsoft.com/office/powerpoint/2010/main" val="1076070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dirty="0" smtClean="0"/>
          </a:p>
          <a:p>
            <a:pPr marL="457200" lvl="1" indent="0" algn="ctr">
              <a:buNone/>
            </a:pPr>
            <a:endParaRPr lang="es-ES" sz="4000" dirty="0" smtClean="0"/>
          </a:p>
          <a:p>
            <a:pPr marL="457200" lvl="1" indent="0" algn="ctr">
              <a:buNone/>
            </a:pPr>
            <a:r>
              <a:rPr lang="es-ES" sz="4000" dirty="0" smtClean="0"/>
              <a:t>DOI</a:t>
            </a:r>
            <a:r>
              <a:rPr lang="es-ES" sz="4000" dirty="0"/>
              <a:t>; https://</a:t>
            </a:r>
            <a:r>
              <a:rPr lang="es-ES" sz="4000" dirty="0" smtClean="0"/>
              <a:t>doi.org/10.5281/zenodo.3804034</a:t>
            </a:r>
          </a:p>
          <a:p>
            <a:pPr marL="457200" lvl="1" indent="0" algn="ctr">
              <a:buNone/>
            </a:pPr>
            <a:endParaRPr lang="es-ES" sz="4000" dirty="0"/>
          </a:p>
          <a:p>
            <a:pPr marL="457200" lvl="1" indent="0" algn="ctr">
              <a:buNone/>
            </a:pPr>
            <a:r>
              <a:rPr lang="es-ES" sz="4000" dirty="0"/>
              <a:t>Licencia; </a:t>
            </a:r>
            <a:r>
              <a:rPr lang="es-ES" sz="4000" dirty="0" err="1"/>
              <a:t>Creative</a:t>
            </a:r>
            <a:r>
              <a:rPr lang="es-ES" sz="4000" dirty="0"/>
              <a:t> </a:t>
            </a:r>
            <a:r>
              <a:rPr lang="es-ES" sz="4000" dirty="0" err="1"/>
              <a:t>Commons</a:t>
            </a:r>
            <a:r>
              <a:rPr lang="es-ES" sz="4000" dirty="0"/>
              <a:t> </a:t>
            </a:r>
            <a:r>
              <a:rPr lang="es-ES" sz="4000" dirty="0" err="1"/>
              <a:t>Attribution</a:t>
            </a:r>
            <a:r>
              <a:rPr lang="es-ES" sz="4000" dirty="0"/>
              <a:t> 4.0 International</a:t>
            </a:r>
          </a:p>
          <a:p>
            <a:pPr marL="457200" lvl="1" indent="0" algn="ctr">
              <a:buNone/>
            </a:pPr>
            <a:endParaRPr lang="es-ES" sz="4000" dirty="0"/>
          </a:p>
        </p:txBody>
      </p:sp>
    </p:spTree>
    <p:extLst>
      <p:ext uri="{BB962C8B-B14F-4D97-AF65-F5344CB8AC3E}">
        <p14:creationId xmlns:p14="http://schemas.microsoft.com/office/powerpoint/2010/main" val="34590814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36479"/>
            <a:ext cx="10515600" cy="1554210"/>
          </a:xfrm>
        </p:spPr>
        <p:txBody>
          <a:bodyPr>
            <a:normAutofit fontScale="90000"/>
          </a:bodyPr>
          <a:lstStyle/>
          <a:p>
            <a:pPr algn="ctr"/>
            <a:r>
              <a:rPr lang="es-ES"/>
              <a:t>5. La indefinición constituyente sobre la forma de Estado: el principio de autonomía y el respeto a la unidad nacional</a:t>
            </a:r>
          </a:p>
        </p:txBody>
      </p:sp>
      <p:sp>
        <p:nvSpPr>
          <p:cNvPr id="3" name="Marcador de contenido 2"/>
          <p:cNvSpPr>
            <a:spLocks noGrp="1"/>
          </p:cNvSpPr>
          <p:nvPr>
            <p:ph idx="1"/>
          </p:nvPr>
        </p:nvSpPr>
        <p:spPr>
          <a:xfrm>
            <a:off x="838200" y="1825624"/>
            <a:ext cx="10515600" cy="4820835"/>
          </a:xfrm>
        </p:spPr>
        <p:txBody>
          <a:bodyPr>
            <a:normAutofit/>
          </a:bodyPr>
          <a:lstStyle/>
          <a:p>
            <a:r>
              <a:rPr lang="es-ES"/>
              <a:t>Unidad nacional (carácter indivisible). Límite a la indeterminación del constituyente (junto igualdad y solidaridad). Fundamento de la CE. </a:t>
            </a:r>
          </a:p>
          <a:p>
            <a:r>
              <a:rPr lang="es-ES"/>
              <a:t>Jurisprudencia constitucional: la autonomía es un poder limitado. </a:t>
            </a:r>
          </a:p>
          <a:p>
            <a:r>
              <a:rPr lang="es-ES"/>
              <a:t>Unidad ejerce función armonizadora y configuradora de la descentralización. Compatibilidad entre la unidad nacional y la autonomía.</a:t>
            </a:r>
          </a:p>
          <a:p>
            <a:r>
              <a:rPr lang="es-ES"/>
              <a:t>Desarrollo del </a:t>
            </a:r>
            <a:r>
              <a:rPr lang="es-ES" err="1"/>
              <a:t>ppio</a:t>
            </a:r>
            <a:r>
              <a:rPr lang="es-ES"/>
              <a:t> por legislador orgánico y fundamentalmente el TC.</a:t>
            </a:r>
          </a:p>
          <a:p>
            <a:r>
              <a:rPr lang="es-ES"/>
              <a:t>La Autonomía nunca podrá suponer la anulación de la unidad del Estado bajo una única soberanía. </a:t>
            </a:r>
            <a:r>
              <a:rPr lang="es-ES" b="1" u="sng"/>
              <a:t>Autonomía no es soberanía. </a:t>
            </a:r>
          </a:p>
          <a:p>
            <a:endParaRPr lang="es-ES"/>
          </a:p>
        </p:txBody>
      </p:sp>
    </p:spTree>
    <p:extLst>
      <p:ext uri="{BB962C8B-B14F-4D97-AF65-F5344CB8AC3E}">
        <p14:creationId xmlns:p14="http://schemas.microsoft.com/office/powerpoint/2010/main" val="13927883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63773"/>
            <a:ext cx="10515600" cy="1526915"/>
          </a:xfrm>
        </p:spPr>
        <p:txBody>
          <a:bodyPr>
            <a:normAutofit fontScale="90000"/>
          </a:bodyPr>
          <a:lstStyle/>
          <a:p>
            <a:pPr algn="ctr"/>
            <a:r>
              <a:rPr lang="es-ES"/>
              <a:t>5. La indefinición constituyente sobre la forma de Estado: el principio de autonomía y el respeto a la unidad nacional</a:t>
            </a:r>
          </a:p>
        </p:txBody>
      </p:sp>
      <p:sp>
        <p:nvSpPr>
          <p:cNvPr id="3" name="Marcador de contenido 2"/>
          <p:cNvSpPr>
            <a:spLocks noGrp="1"/>
          </p:cNvSpPr>
          <p:nvPr>
            <p:ph idx="1"/>
          </p:nvPr>
        </p:nvSpPr>
        <p:spPr>
          <a:xfrm>
            <a:off x="802943" y="1927983"/>
            <a:ext cx="10515600" cy="4930017"/>
          </a:xfrm>
        </p:spPr>
        <p:txBody>
          <a:bodyPr/>
          <a:lstStyle/>
          <a:p>
            <a:pPr marL="0" indent="0">
              <a:buNone/>
            </a:pPr>
            <a:r>
              <a:rPr lang="es-ES"/>
              <a:t>Manifestaciones de la unidad:</a:t>
            </a:r>
          </a:p>
          <a:p>
            <a:pPr marL="514350" indent="-514350">
              <a:buAutoNum type="alphaLcParenR"/>
            </a:pPr>
            <a:r>
              <a:rPr lang="es-ES"/>
              <a:t>Unidad del ordenamiento </a:t>
            </a:r>
            <a:r>
              <a:rPr lang="es-ES" err="1"/>
              <a:t>jco</a:t>
            </a:r>
            <a:r>
              <a:rPr lang="es-ES"/>
              <a:t>. </a:t>
            </a:r>
          </a:p>
          <a:p>
            <a:pPr marL="514350" indent="-514350">
              <a:buAutoNum type="alphaLcParenR"/>
            </a:pPr>
            <a:r>
              <a:rPr lang="es-ES"/>
              <a:t>Único orden económico nacional.  </a:t>
            </a:r>
          </a:p>
          <a:p>
            <a:pPr marL="514350" indent="-514350">
              <a:buAutoNum type="alphaLcParenR"/>
            </a:pPr>
            <a:r>
              <a:rPr lang="es-ES" err="1"/>
              <a:t>Ppio</a:t>
            </a:r>
            <a:r>
              <a:rPr lang="es-ES"/>
              <a:t> de igualdad de trato. </a:t>
            </a:r>
          </a:p>
          <a:p>
            <a:pPr marL="0" indent="0">
              <a:buNone/>
            </a:pPr>
            <a:endParaRPr lang="es-ES"/>
          </a:p>
          <a:p>
            <a:pPr marL="0" indent="0">
              <a:buNone/>
            </a:pPr>
            <a:r>
              <a:rPr lang="es-ES" b="1"/>
              <a:t>Importante. STC 247/2007</a:t>
            </a:r>
            <a:r>
              <a:rPr lang="es-ES"/>
              <a:t>. Declaraciones de voluntad sin ningún efecto </a:t>
            </a:r>
            <a:r>
              <a:rPr lang="es-ES" err="1"/>
              <a:t>jco</a:t>
            </a:r>
            <a:r>
              <a:rPr lang="es-ES"/>
              <a:t>.  Estado Autonómico se asienta en el </a:t>
            </a:r>
            <a:r>
              <a:rPr lang="es-ES" err="1"/>
              <a:t>ppio</a:t>
            </a:r>
            <a:r>
              <a:rPr lang="es-ES"/>
              <a:t> fundamental de q la CE hace residir la soberanía nacional en el pueblo español (no pacto entre territorios con derechos anteriores a la CE y superiores a ella), sino una norma del poder constituyente con fuerza vinculante general. </a:t>
            </a:r>
          </a:p>
        </p:txBody>
      </p:sp>
    </p:spTree>
    <p:extLst>
      <p:ext uri="{BB962C8B-B14F-4D97-AF65-F5344CB8AC3E}">
        <p14:creationId xmlns:p14="http://schemas.microsoft.com/office/powerpoint/2010/main" val="21358138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95535"/>
            <a:ext cx="10515600" cy="1595154"/>
          </a:xfrm>
        </p:spPr>
        <p:txBody>
          <a:bodyPr>
            <a:normAutofit fontScale="90000"/>
          </a:bodyPr>
          <a:lstStyle/>
          <a:p>
            <a:pPr algn="ctr"/>
            <a:r>
              <a:rPr lang="es-ES"/>
              <a:t>5. La indefinición constituyente sobre la forma de Estado: el principio de autonomía y el respeto a la unidad nacional</a:t>
            </a:r>
          </a:p>
        </p:txBody>
      </p:sp>
      <p:sp>
        <p:nvSpPr>
          <p:cNvPr id="3" name="Marcador de contenido 2"/>
          <p:cNvSpPr>
            <a:spLocks noGrp="1"/>
          </p:cNvSpPr>
          <p:nvPr>
            <p:ph idx="1"/>
          </p:nvPr>
        </p:nvSpPr>
        <p:spPr>
          <a:xfrm>
            <a:off x="838200" y="1825624"/>
            <a:ext cx="10515600" cy="4902721"/>
          </a:xfrm>
        </p:spPr>
        <p:txBody>
          <a:bodyPr>
            <a:normAutofit fontScale="92500" lnSpcReduction="10000"/>
          </a:bodyPr>
          <a:lstStyle/>
          <a:p>
            <a:r>
              <a:rPr lang="es-ES" b="1" err="1"/>
              <a:t>Ppio</a:t>
            </a:r>
            <a:r>
              <a:rPr lang="es-ES" b="1"/>
              <a:t> de autonomía</a:t>
            </a:r>
            <a:r>
              <a:rPr lang="es-ES"/>
              <a:t>. CE no define. Art. 137CE: “El Estado se organiza territorialmente en municipios, en provincias y en las Comunidades Autónomas que se constituyan. Todas estas entidades gozan de autonomía para la gestión de sus respectivos intereses”. Art. 143.1 Autogobierno. </a:t>
            </a:r>
          </a:p>
          <a:p>
            <a:r>
              <a:rPr lang="es-ES"/>
              <a:t>TC	 concepto </a:t>
            </a:r>
            <a:r>
              <a:rPr lang="es-ES" err="1"/>
              <a:t>jco</a:t>
            </a:r>
            <a:r>
              <a:rPr lang="es-ES"/>
              <a:t> indeterminado. No confundir con soberanía. </a:t>
            </a:r>
          </a:p>
          <a:p>
            <a:r>
              <a:rPr lang="es-ES"/>
              <a:t>No posición de subordinación o dependencia casi jerárquica que controle genéricamente a la CA. </a:t>
            </a:r>
          </a:p>
          <a:p>
            <a:r>
              <a:rPr lang="es-ES"/>
              <a:t>Contar con las competencias propias y exclusivas necesarias para el interés respectivo.</a:t>
            </a:r>
          </a:p>
          <a:p>
            <a:r>
              <a:rPr lang="es-ES"/>
              <a:t>Art. 2 “nacionalidad” y “región”. </a:t>
            </a:r>
          </a:p>
          <a:p>
            <a:r>
              <a:rPr lang="es-ES"/>
              <a:t>Diferentes estatutos como Plan Ibarretxe (nación vasca) o el </a:t>
            </a:r>
            <a:r>
              <a:rPr lang="es-ES" err="1"/>
              <a:t>Estatut</a:t>
            </a:r>
            <a:r>
              <a:rPr lang="es-ES"/>
              <a:t> de Cataluña (nación catalana). Jurisprudencia       carece eficacia jurídica interpretativa. </a:t>
            </a:r>
          </a:p>
        </p:txBody>
      </p:sp>
      <p:sp>
        <p:nvSpPr>
          <p:cNvPr id="4" name="Flecha derecha 3"/>
          <p:cNvSpPr/>
          <p:nvPr/>
        </p:nvSpPr>
        <p:spPr>
          <a:xfrm>
            <a:off x="6919415" y="6064840"/>
            <a:ext cx="286603" cy="1364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Flecha derecha 5"/>
          <p:cNvSpPr/>
          <p:nvPr/>
        </p:nvSpPr>
        <p:spPr>
          <a:xfrm>
            <a:off x="1624084" y="3343701"/>
            <a:ext cx="218364" cy="1228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5271153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050877"/>
          </a:xfrm>
        </p:spPr>
        <p:txBody>
          <a:bodyPr>
            <a:normAutofit fontScale="90000"/>
          </a:bodyPr>
          <a:lstStyle/>
          <a:p>
            <a:pPr algn="ctr"/>
            <a:r>
              <a:rPr lang="es-ES"/>
              <a:t>6. Vías de acceso a la autonomía: el principio dispositivo.</a:t>
            </a:r>
          </a:p>
        </p:txBody>
      </p:sp>
      <p:sp>
        <p:nvSpPr>
          <p:cNvPr id="3" name="Marcador de contenido 2"/>
          <p:cNvSpPr>
            <a:spLocks noGrp="1"/>
          </p:cNvSpPr>
          <p:nvPr>
            <p:ph idx="1"/>
          </p:nvPr>
        </p:nvSpPr>
        <p:spPr>
          <a:xfrm>
            <a:off x="838200" y="1201003"/>
            <a:ext cx="10515600" cy="5656997"/>
          </a:xfrm>
        </p:spPr>
        <p:txBody>
          <a:bodyPr>
            <a:normAutofit fontScale="25000" lnSpcReduction="20000"/>
          </a:bodyPr>
          <a:lstStyle/>
          <a:p>
            <a:r>
              <a:rPr lang="es-ES" sz="6800"/>
              <a:t>Indefinición modelo constitucional. Carácter abierto. </a:t>
            </a:r>
          </a:p>
          <a:p>
            <a:r>
              <a:rPr lang="es-ES" sz="6800"/>
              <a:t>CE establece: Derecho autonomía (No mapa territorial cerrado y definido). Diferentes Vías de acceso. Reglas básicas de funcionamiento (organización, competencias, etc.). </a:t>
            </a:r>
          </a:p>
          <a:p>
            <a:r>
              <a:rPr lang="es-ES" sz="6800"/>
              <a:t>Principio dispositivo         característica estructural del sistema. Matización jurisprudencia, aprobación Estatutos, acuerdos autonómicos suscritos  en 1981 y 1992. No puede prescindirse salvo REFORMA CONSTITUCIONAL. </a:t>
            </a:r>
          </a:p>
          <a:p>
            <a:r>
              <a:rPr lang="es-ES" sz="6800"/>
              <a:t>STC 247/2007 configura </a:t>
            </a:r>
            <a:r>
              <a:rPr lang="es-ES" sz="6800" err="1"/>
              <a:t>ppios</a:t>
            </a:r>
            <a:r>
              <a:rPr lang="es-ES" sz="6800"/>
              <a:t> estructurales del sistema autonómico. No se cierra modelo autonómico, salvo que constituyente lo decida (cuestión necesaria hoy día). </a:t>
            </a:r>
          </a:p>
          <a:p>
            <a:r>
              <a:rPr lang="es-ES" sz="6800"/>
              <a:t>Importancia interpretación jurisprudencia constitucional. NO puede convertirse en poder constituyente (STC LOAPA Y ESTATUTO DE CATALUÑA). Necesidad de reforma de la CE para el establecimiento de un modelo (opiniones doctrinales). </a:t>
            </a:r>
          </a:p>
          <a:p>
            <a:r>
              <a:rPr lang="es-ES" sz="6800"/>
              <a:t>En los años siguientes a la entrada en vigor de la CE’78, los diversos entes territoriales (en conexión con el Ejecutivo y Legislativo central) pusieron en marcha el proceso autonómico, optando por las diversas vías de acceso a la autonomía.</a:t>
            </a:r>
          </a:p>
          <a:p>
            <a:r>
              <a:rPr lang="es-ES" sz="6800"/>
              <a:t>Inicialmente, la vía de acceso ejercida determinaba:</a:t>
            </a:r>
          </a:p>
          <a:p>
            <a:r>
              <a:rPr lang="es-ES" sz="6800"/>
              <a:t>Exigencias para ejercer la iniciativa autonómica: órganos legitimados, mayorías requeridas, plazos, exigencia o no de referéndum…</a:t>
            </a:r>
          </a:p>
          <a:p>
            <a:r>
              <a:rPr lang="es-ES" sz="6800"/>
              <a:t>La elaboración de los primeros estatutos: procedimiento, órganos intervinientes, contenidos mínimos, necesidad de ratificación por referéndum o no…</a:t>
            </a:r>
          </a:p>
          <a:p>
            <a:r>
              <a:rPr lang="es-ES" sz="6800"/>
              <a:t>El marco competencial a asumir inicialmente por cada Comunidad Autónoma: límites temporales para la asunción de nuevas competencias, asunción de materias no atribuidas expresamente al Estado…</a:t>
            </a:r>
          </a:p>
          <a:p>
            <a:r>
              <a:rPr lang="es-ES" sz="6800"/>
              <a:t>La identificación de las vías elegidas por las CCAA dará como resultado el primer mapa autonómico de la Democracia.</a:t>
            </a:r>
          </a:p>
        </p:txBody>
      </p:sp>
      <p:sp>
        <p:nvSpPr>
          <p:cNvPr id="4" name="Flecha derecha 3"/>
          <p:cNvSpPr/>
          <p:nvPr/>
        </p:nvSpPr>
        <p:spPr>
          <a:xfrm>
            <a:off x="2988860" y="2060812"/>
            <a:ext cx="300251" cy="818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496987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433014"/>
          </a:xfrm>
        </p:spPr>
        <p:txBody>
          <a:bodyPr/>
          <a:lstStyle/>
          <a:p>
            <a:pPr algn="ctr"/>
            <a:r>
              <a:rPr lang="es-ES"/>
              <a:t>6. Vías de acceso a la autonomía: el principio dispositivo.</a:t>
            </a:r>
          </a:p>
        </p:txBody>
      </p:sp>
      <p:sp>
        <p:nvSpPr>
          <p:cNvPr id="3" name="Marcador de contenido 2"/>
          <p:cNvSpPr>
            <a:spLocks noGrp="1"/>
          </p:cNvSpPr>
          <p:nvPr>
            <p:ph idx="1"/>
          </p:nvPr>
        </p:nvSpPr>
        <p:spPr>
          <a:xfrm>
            <a:off x="838200" y="1542197"/>
            <a:ext cx="10515600" cy="5008728"/>
          </a:xfrm>
        </p:spPr>
        <p:txBody>
          <a:bodyPr/>
          <a:lstStyle/>
          <a:p>
            <a:r>
              <a:rPr lang="es-ES" b="1"/>
              <a:t>Vía ordinaria de acceso a la autonomía</a:t>
            </a:r>
            <a:r>
              <a:rPr lang="es-ES"/>
              <a:t>. </a:t>
            </a:r>
            <a:r>
              <a:rPr lang="es-ES" sz="2400"/>
              <a:t>Art. 143.1 CE: “En el ejercicio del derecho a la autonomía reconocido en el artículo 2 de la Constitución, las provincias limítrofes con características históricas, culturales y económicas comunes, los territorios insulares y las provincias con entidad regional histórica podrán acceder a su autogobierno y constituirse en Comunidades Autónomas con arreglo a lo previsto en este Título y en los respectivos Estatutos”.</a:t>
            </a:r>
          </a:p>
          <a:p>
            <a:pPr>
              <a:buFontTx/>
              <a:buChar char="-"/>
            </a:pPr>
            <a:r>
              <a:rPr lang="es-ES"/>
              <a:t>Ámbito territorial (diputaciones provinciales, territorios insulares y provincias con entidad regional histórica). </a:t>
            </a:r>
          </a:p>
          <a:p>
            <a:pPr>
              <a:buFontTx/>
              <a:buChar char="-"/>
            </a:pPr>
            <a:r>
              <a:rPr lang="es-ES"/>
              <a:t>Elaboración Estatuto Autonomía. Art. 146-147 CE. </a:t>
            </a:r>
          </a:p>
          <a:p>
            <a:pPr>
              <a:buFontTx/>
              <a:buChar char="-"/>
            </a:pPr>
            <a:r>
              <a:rPr lang="es-ES"/>
              <a:t>Marco competencial. 148-149.3 CE. </a:t>
            </a:r>
          </a:p>
        </p:txBody>
      </p:sp>
    </p:spTree>
    <p:extLst>
      <p:ext uri="{BB962C8B-B14F-4D97-AF65-F5344CB8AC3E}">
        <p14:creationId xmlns:p14="http://schemas.microsoft.com/office/powerpoint/2010/main" val="28808822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364776"/>
          </a:xfrm>
        </p:spPr>
        <p:txBody>
          <a:bodyPr>
            <a:normAutofit/>
          </a:bodyPr>
          <a:lstStyle/>
          <a:p>
            <a:pPr algn="ctr"/>
            <a:r>
              <a:rPr lang="es-ES"/>
              <a:t>6. Vías de acceso a la autonomía: el principio dispositivo</a:t>
            </a:r>
          </a:p>
        </p:txBody>
      </p:sp>
      <p:sp>
        <p:nvSpPr>
          <p:cNvPr id="3" name="Marcador de contenido 2"/>
          <p:cNvSpPr>
            <a:spLocks noGrp="1"/>
          </p:cNvSpPr>
          <p:nvPr>
            <p:ph idx="1"/>
          </p:nvPr>
        </p:nvSpPr>
        <p:spPr>
          <a:xfrm>
            <a:off x="838200" y="1364776"/>
            <a:ext cx="10515600" cy="5363569"/>
          </a:xfrm>
        </p:spPr>
        <p:txBody>
          <a:bodyPr>
            <a:normAutofit fontScale="92500"/>
          </a:bodyPr>
          <a:lstStyle/>
          <a:p>
            <a:r>
              <a:rPr lang="es-ES" sz="2400" b="1"/>
              <a:t>Vía reforzada o de acceso rápida</a:t>
            </a:r>
            <a:r>
              <a:rPr lang="es-ES" sz="2400"/>
              <a:t>. Art. 151 CE: </a:t>
            </a:r>
            <a:r>
              <a:rPr lang="es-ES" sz="2000"/>
              <a:t>“No será preciso dejar transcurrir el plazo de cinco años, a que se refiere el apartado 2 del artículo 148, cuando la iniciativa del proceso autonómico sea acordada dentro del plazo del artículo 143.2, además de por las Diputaciones o los órganos interinsulares correspondientes, por las tres cuartas partes de los municipios de cada una de las provincias afectadas que representen, al menos, la mayoría del censo electoral de cada una de ellas y dicha iniciativa sea ratificada mediante referéndum por el voto afirmativo de la mayoría absoluta de los electores de cada provincia en los términos que establezca una ley orgánica” y </a:t>
            </a:r>
            <a:r>
              <a:rPr lang="es-ES" sz="2400"/>
              <a:t>Disposición Transitoria II. Cataluña, P. Vasco y Galicia. Comunidades Históricas. No plazo 5 años. </a:t>
            </a:r>
          </a:p>
          <a:p>
            <a:pPr>
              <a:buFontTx/>
              <a:buChar char="-"/>
            </a:pPr>
            <a:r>
              <a:rPr lang="es-ES" sz="2400"/>
              <a:t>Elaboración del Estatuto. Art. 151.2-152. </a:t>
            </a:r>
          </a:p>
          <a:p>
            <a:pPr marL="0" indent="0">
              <a:buNone/>
            </a:pPr>
            <a:r>
              <a:rPr lang="es-ES" sz="2400" b="1"/>
              <a:t>PROCEDIMIENTOS ESPECIALES: </a:t>
            </a:r>
          </a:p>
          <a:p>
            <a:pPr>
              <a:buFontTx/>
              <a:buChar char="-"/>
            </a:pPr>
            <a:r>
              <a:rPr lang="es-ES" sz="2400"/>
              <a:t>Art. 144.a) CE. Cortes autoricen CCAA mediante LO por motivos de interés nacional. Ámbito territorial sea una provincia. Ej. Madrid. </a:t>
            </a:r>
          </a:p>
          <a:p>
            <a:pPr>
              <a:buFontTx/>
              <a:buChar char="-"/>
            </a:pPr>
            <a:r>
              <a:rPr lang="es-ES" sz="2400"/>
              <a:t>Art. 144.b) CE. Gibraltar. </a:t>
            </a:r>
          </a:p>
          <a:p>
            <a:pPr>
              <a:buFontTx/>
              <a:buChar char="-"/>
            </a:pPr>
            <a:r>
              <a:rPr lang="es-ES" sz="2400"/>
              <a:t>DT 5ª. Práctica art. 144.b) CE. Situación muy particularizada. Ciudades autónomas con régimen especial (Estatuto de Autonomía, pero sin condición de C. Autónoma. Confirmada por Jurisprudencia Constitucional. </a:t>
            </a:r>
          </a:p>
          <a:p>
            <a:pPr>
              <a:buFontTx/>
              <a:buChar char="-"/>
            </a:pPr>
            <a:endParaRPr lang="es-ES" sz="2400" b="1"/>
          </a:p>
          <a:p>
            <a:pPr>
              <a:buFontTx/>
              <a:buChar char="-"/>
            </a:pPr>
            <a:endParaRPr lang="es-ES" sz="2400" b="1"/>
          </a:p>
        </p:txBody>
      </p:sp>
    </p:spTree>
    <p:extLst>
      <p:ext uri="{BB962C8B-B14F-4D97-AF65-F5344CB8AC3E}">
        <p14:creationId xmlns:p14="http://schemas.microsoft.com/office/powerpoint/2010/main" val="11458965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392071"/>
          </a:xfrm>
        </p:spPr>
        <p:txBody>
          <a:bodyPr/>
          <a:lstStyle/>
          <a:p>
            <a:pPr algn="ctr"/>
            <a:r>
              <a:rPr lang="es-ES"/>
              <a:t>6. Vías de acceso a la autonomía: el principio dispositivo</a:t>
            </a:r>
          </a:p>
        </p:txBody>
      </p:sp>
      <p:sp>
        <p:nvSpPr>
          <p:cNvPr id="3" name="Marcador de contenido 2"/>
          <p:cNvSpPr>
            <a:spLocks noGrp="1"/>
          </p:cNvSpPr>
          <p:nvPr>
            <p:ph idx="1"/>
          </p:nvPr>
        </p:nvSpPr>
        <p:spPr>
          <a:xfrm>
            <a:off x="838200" y="1392072"/>
            <a:ext cx="10515600" cy="5465928"/>
          </a:xfrm>
        </p:spPr>
        <p:txBody>
          <a:bodyPr>
            <a:normAutofit fontScale="77500" lnSpcReduction="20000"/>
          </a:bodyPr>
          <a:lstStyle/>
          <a:p>
            <a:r>
              <a:rPr lang="es-ES" sz="3100" b="1"/>
              <a:t>Fase 1: desviación del plan establecido.</a:t>
            </a:r>
          </a:p>
          <a:p>
            <a:r>
              <a:rPr lang="es-ES"/>
              <a:t>Las regiones históricas (Nacionalidades) alcanzarían el máximo autogobierno permitido ex DT2ª y 149.3 CE.</a:t>
            </a:r>
          </a:p>
          <a:p>
            <a:r>
              <a:rPr lang="es-ES"/>
              <a:t>El resto de “Regiones” debían seguir la vía limitada del 143 y 148.2 CE</a:t>
            </a:r>
          </a:p>
          <a:p>
            <a:r>
              <a:rPr lang="es-ES"/>
              <a:t>1980 Andalucía opta por acceder a la autonomía en igualdad de condiciones que las Nacionalidades a través del 151.</a:t>
            </a:r>
          </a:p>
          <a:p>
            <a:r>
              <a:rPr lang="es-ES"/>
              <a:t>El problema de Almería se salva modificando la LO sobre </a:t>
            </a:r>
            <a:r>
              <a:rPr lang="es-ES" err="1"/>
              <a:t>Referendum</a:t>
            </a:r>
            <a:r>
              <a:rPr lang="es-ES"/>
              <a:t> y sustituyendo la iniciativa autonómica de Almería ex 144.c CE.</a:t>
            </a:r>
          </a:p>
          <a:p>
            <a:r>
              <a:rPr lang="es-ES"/>
              <a:t>La decisión de Andalucía rompe la planificación establecida y abre la puerta a que otras CCAA se planteen el mayor nivel de autogobierno posible.</a:t>
            </a:r>
          </a:p>
          <a:p>
            <a:r>
              <a:rPr lang="es-ES"/>
              <a:t>Entre 1981 y 1992 se constituyen las demás CCAA mediante las vías del 143, 144 y DA1ª (proceso político pactado).</a:t>
            </a:r>
          </a:p>
          <a:p>
            <a:r>
              <a:rPr lang="es-ES"/>
              <a:t>Dos grupos CCAA: Nivel 1 (</a:t>
            </a:r>
            <a:r>
              <a:rPr lang="es-ES" err="1"/>
              <a:t>históricas+Andalucía</a:t>
            </a:r>
            <a:r>
              <a:rPr lang="es-ES"/>
              <a:t>) y Nivel 2 (resto).</a:t>
            </a:r>
          </a:p>
          <a:p>
            <a:r>
              <a:rPr lang="es-ES"/>
              <a:t>Sin embargo las diferencias se difuminan pronto:</a:t>
            </a:r>
          </a:p>
          <a:p>
            <a:r>
              <a:rPr lang="es-ES"/>
              <a:t>Navarra accede gracias a la DA1ª equiparada a las históricas.</a:t>
            </a:r>
          </a:p>
          <a:p>
            <a:r>
              <a:rPr lang="es-ES"/>
              <a:t>Canarias y Valencia consiguen en 1982 el mayor techo competencial mediante Leyes Orgánicas de Transferencia.</a:t>
            </a:r>
          </a:p>
          <a:p>
            <a:endParaRPr lang="es-ES"/>
          </a:p>
        </p:txBody>
      </p:sp>
    </p:spTree>
    <p:extLst>
      <p:ext uri="{BB962C8B-B14F-4D97-AF65-F5344CB8AC3E}">
        <p14:creationId xmlns:p14="http://schemas.microsoft.com/office/powerpoint/2010/main" val="1682719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214650"/>
          </a:xfrm>
        </p:spPr>
        <p:txBody>
          <a:bodyPr>
            <a:normAutofit fontScale="90000"/>
          </a:bodyPr>
          <a:lstStyle/>
          <a:p>
            <a:pPr algn="ctr"/>
            <a:r>
              <a:rPr lang="es-ES"/>
              <a:t>6. Vías de acceso a la autonomía: el principio dispositivo</a:t>
            </a:r>
          </a:p>
        </p:txBody>
      </p:sp>
      <p:sp>
        <p:nvSpPr>
          <p:cNvPr id="3" name="Marcador de contenido 2"/>
          <p:cNvSpPr>
            <a:spLocks noGrp="1"/>
          </p:cNvSpPr>
          <p:nvPr>
            <p:ph idx="1"/>
          </p:nvPr>
        </p:nvSpPr>
        <p:spPr>
          <a:xfrm>
            <a:off x="838200" y="1364776"/>
            <a:ext cx="10515600" cy="5493224"/>
          </a:xfrm>
        </p:spPr>
        <p:txBody>
          <a:bodyPr>
            <a:normAutofit fontScale="92500" lnSpcReduction="20000"/>
          </a:bodyPr>
          <a:lstStyle/>
          <a:p>
            <a:pPr marL="0" indent="0">
              <a:buNone/>
            </a:pPr>
            <a:r>
              <a:rPr lang="es-ES" b="1"/>
              <a:t>Fase 2 (1992-2006): Consolidación de la homogeneización competencial</a:t>
            </a:r>
          </a:p>
          <a:p>
            <a:r>
              <a:rPr lang="es-ES"/>
              <a:t>Los pactos políticos entre PSOE y PP permiten iniciar un proceso de aumento del techo competencial de las CCAA de la vía lenta (una vez superado el plazo de 5 años ex 148.2 CE.</a:t>
            </a:r>
          </a:p>
          <a:p>
            <a:r>
              <a:rPr lang="es-ES"/>
              <a:t>Proceso:</a:t>
            </a:r>
          </a:p>
          <a:p>
            <a:r>
              <a:rPr lang="es-ES"/>
              <a:t>Se recurrió inicialmente a leyes orgánicas de transferencias (150.2 CE).</a:t>
            </a:r>
          </a:p>
          <a:p>
            <a:r>
              <a:rPr lang="es-ES"/>
              <a:t>Incorporación definitiva de las nuevas competencias mediante reformas de los Estatutos Autonomía de las CCAA de la vía lenta (sin necesidad de referéndum).</a:t>
            </a:r>
          </a:p>
          <a:p>
            <a:r>
              <a:rPr lang="es-ES"/>
              <a:t>Resultado: Igualdad entre CCAA</a:t>
            </a:r>
          </a:p>
          <a:p>
            <a:r>
              <a:rPr lang="es-ES"/>
              <a:t>La diferencia de naturaleza en función de la vía de acceso queda difuminada.</a:t>
            </a:r>
          </a:p>
          <a:p>
            <a:r>
              <a:rPr lang="es-ES"/>
              <a:t>Institucionalmente todas siguen el mismo esquema</a:t>
            </a:r>
          </a:p>
          <a:p>
            <a:r>
              <a:rPr lang="es-ES"/>
              <a:t>Competencialmente, todas llegan al mismo techo con escasas excepciones (hechos diferenciales y determinadas competencias estatales). </a:t>
            </a:r>
            <a:r>
              <a:rPr lang="es-ES" sz="1900"/>
              <a:t>Ej. Fiscalidad Vasca. </a:t>
            </a:r>
          </a:p>
          <a:p>
            <a:endParaRPr lang="es-ES"/>
          </a:p>
        </p:txBody>
      </p:sp>
    </p:spTree>
    <p:extLst>
      <p:ext uri="{BB962C8B-B14F-4D97-AF65-F5344CB8AC3E}">
        <p14:creationId xmlns:p14="http://schemas.microsoft.com/office/powerpoint/2010/main" val="40997200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433014"/>
          </a:xfrm>
        </p:spPr>
        <p:txBody>
          <a:bodyPr/>
          <a:lstStyle/>
          <a:p>
            <a:pPr algn="ctr"/>
            <a:r>
              <a:rPr lang="es-ES"/>
              <a:t>6. Vías de acceso a la autonomía: el principio dispositivo</a:t>
            </a:r>
          </a:p>
        </p:txBody>
      </p:sp>
      <p:sp>
        <p:nvSpPr>
          <p:cNvPr id="3" name="Marcador de contenido 2"/>
          <p:cNvSpPr>
            <a:spLocks noGrp="1"/>
          </p:cNvSpPr>
          <p:nvPr>
            <p:ph idx="1"/>
          </p:nvPr>
        </p:nvSpPr>
        <p:spPr>
          <a:xfrm>
            <a:off x="838200" y="1433014"/>
            <a:ext cx="10515600" cy="5424985"/>
          </a:xfrm>
        </p:spPr>
        <p:txBody>
          <a:bodyPr>
            <a:normAutofit fontScale="70000" lnSpcReduction="20000"/>
          </a:bodyPr>
          <a:lstStyle/>
          <a:p>
            <a:pPr marL="0" indent="0">
              <a:buNone/>
            </a:pPr>
            <a:r>
              <a:rPr lang="es-ES" sz="3800" b="1"/>
              <a:t>Fase 3 (2006 – actualidad): la quiebra de la tendencia homogeneizadora.</a:t>
            </a:r>
          </a:p>
          <a:p>
            <a:pPr marL="0" indent="0">
              <a:buNone/>
            </a:pPr>
            <a:endParaRPr lang="es-ES" sz="3800" b="1"/>
          </a:p>
          <a:p>
            <a:r>
              <a:rPr lang="es-ES"/>
              <a:t>2 de las Nacionalidades históricas (</a:t>
            </a:r>
            <a:r>
              <a:rPr lang="es-ES" err="1"/>
              <a:t>Cat</a:t>
            </a:r>
            <a:r>
              <a:rPr lang="es-ES"/>
              <a:t> y PV) reaccionan a la homogeneización con propuestas de reforma de sus Estatutos de Autonomía (2000-04) que plantean:</a:t>
            </a:r>
          </a:p>
          <a:p>
            <a:pPr marL="514350" indent="-514350">
              <a:buFont typeface="+mj-lt"/>
              <a:buAutoNum type="arabicPeriod"/>
            </a:pPr>
            <a:r>
              <a:rPr lang="es-ES"/>
              <a:t>Desarrollar al máximo y blindar las competencias autonómicas.</a:t>
            </a:r>
          </a:p>
          <a:p>
            <a:pPr marL="514350" indent="-514350">
              <a:buFont typeface="+mj-lt"/>
              <a:buAutoNum type="arabicPeriod"/>
            </a:pPr>
            <a:r>
              <a:rPr lang="es-ES"/>
              <a:t>Cambio en las relaciones CCAA-Estado respecto a las competencias exclusivas del Estado.</a:t>
            </a:r>
          </a:p>
          <a:p>
            <a:pPr marL="514350" indent="-514350">
              <a:buFont typeface="+mj-lt"/>
              <a:buAutoNum type="arabicPeriod"/>
            </a:pPr>
            <a:r>
              <a:rPr lang="es-ES"/>
              <a:t>Reafirmar su identidad política y cultural.</a:t>
            </a:r>
          </a:p>
          <a:p>
            <a:r>
              <a:rPr lang="es-ES"/>
              <a:t>La respuesta de las demás CCAA no se hace esperar: Reformas que suponen nuevos EEAA en… Andalucía, Valencia, Baleares, Aragón, Canarias, Castilla y León, Castilla la Mancha, Extremadura…</a:t>
            </a:r>
          </a:p>
          <a:p>
            <a:r>
              <a:rPr lang="es-ES"/>
              <a:t>Características de esta nueva fase de construcción del Estado Autonómico:</a:t>
            </a:r>
          </a:p>
          <a:p>
            <a:pPr marL="514350" indent="-514350">
              <a:buFont typeface="+mj-lt"/>
              <a:buAutoNum type="arabicPeriod"/>
            </a:pPr>
            <a:r>
              <a:rPr lang="es-ES"/>
              <a:t>Resurrección del principio dispositivo como reacción a la homogenización.</a:t>
            </a:r>
          </a:p>
          <a:p>
            <a:pPr marL="514350" indent="-514350">
              <a:buFont typeface="+mj-lt"/>
              <a:buAutoNum type="arabicPeriod"/>
            </a:pPr>
            <a:r>
              <a:rPr lang="es-ES"/>
              <a:t>Ausencia de un pacto político de Estado previo &gt;  Recursos de inconstitucionalidad cruzados.</a:t>
            </a:r>
          </a:p>
          <a:p>
            <a:pPr marL="514350" indent="-514350">
              <a:buFont typeface="+mj-lt"/>
              <a:buAutoNum type="arabicPeriod"/>
            </a:pPr>
            <a:r>
              <a:rPr lang="es-ES"/>
              <a:t>Proceso asistemático</a:t>
            </a:r>
          </a:p>
          <a:p>
            <a:pPr marL="514350" indent="-514350">
              <a:buFont typeface="+mj-lt"/>
              <a:buAutoNum type="arabicPeriod"/>
            </a:pPr>
            <a:r>
              <a:rPr lang="es-ES"/>
              <a:t>Proceso conflictivo</a:t>
            </a:r>
          </a:p>
          <a:p>
            <a:pPr marL="514350" indent="-514350">
              <a:buFont typeface="+mj-lt"/>
              <a:buAutoNum type="arabicPeriod"/>
            </a:pPr>
            <a:r>
              <a:rPr lang="es-ES"/>
              <a:t>Vuelta a la heterogeneidad relativa: las previsiones autonómicas sobre ciertos temas (financiación, agua…) condiciona al resto de CCAA.</a:t>
            </a:r>
          </a:p>
        </p:txBody>
      </p:sp>
    </p:spTree>
    <p:extLst>
      <p:ext uri="{BB962C8B-B14F-4D97-AF65-F5344CB8AC3E}">
        <p14:creationId xmlns:p14="http://schemas.microsoft.com/office/powerpoint/2010/main" val="14700201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302707"/>
          </a:xfrm>
        </p:spPr>
        <p:txBody>
          <a:bodyPr/>
          <a:lstStyle/>
          <a:p>
            <a:pPr algn="ctr"/>
            <a:r>
              <a:rPr lang="es-ES"/>
              <a:t>7. Los principios de solidaridad e igualdad entre CC.AA.</a:t>
            </a:r>
          </a:p>
        </p:txBody>
      </p:sp>
      <p:sp>
        <p:nvSpPr>
          <p:cNvPr id="3" name="Marcador de contenido 2"/>
          <p:cNvSpPr>
            <a:spLocks noGrp="1"/>
          </p:cNvSpPr>
          <p:nvPr>
            <p:ph idx="1"/>
          </p:nvPr>
        </p:nvSpPr>
        <p:spPr>
          <a:xfrm>
            <a:off x="838200" y="1302708"/>
            <a:ext cx="10515600" cy="5555292"/>
          </a:xfrm>
        </p:spPr>
        <p:txBody>
          <a:bodyPr>
            <a:normAutofit fontScale="92500"/>
          </a:bodyPr>
          <a:lstStyle/>
          <a:p>
            <a:pPr marL="0" indent="0">
              <a:buNone/>
            </a:pPr>
            <a:r>
              <a:rPr lang="es-ES"/>
              <a:t>PRINCIPIO DE SOLIDARIDAD. Art. 2. Proclama existencia. </a:t>
            </a:r>
          </a:p>
          <a:p>
            <a:pPr>
              <a:buFontTx/>
              <a:buChar char="-"/>
            </a:pPr>
            <a:r>
              <a:rPr lang="es-ES" sz="2400"/>
              <a:t>Art. 138CE: “</a:t>
            </a:r>
            <a:r>
              <a:rPr lang="es-ES" sz="2000"/>
              <a:t>El Estado garantiza la realización efectiva del principio de solidaridad consagrado en el artículo 2 de la Constitución, velando por el establecimiento de un equilibrio económico, adecuado y justo entre las diversas partes del territorio español, y atendiendo en particular a las circunstancias del hecho insular”. Imprecisión (objetivo, no </a:t>
            </a:r>
            <a:r>
              <a:rPr lang="es-ES" sz="2000" err="1"/>
              <a:t>ppio</a:t>
            </a:r>
            <a:r>
              <a:rPr lang="es-ES" sz="2000"/>
              <a:t>). </a:t>
            </a:r>
          </a:p>
          <a:p>
            <a:pPr>
              <a:buFontTx/>
              <a:buChar char="-"/>
            </a:pPr>
            <a:r>
              <a:rPr lang="es-ES" sz="2400"/>
              <a:t>Dos modalidades de realización efectiva </a:t>
            </a:r>
            <a:r>
              <a:rPr lang="es-ES" sz="2400" err="1"/>
              <a:t>ppio</a:t>
            </a:r>
            <a:r>
              <a:rPr lang="es-ES" sz="2400"/>
              <a:t> solidaridad:</a:t>
            </a:r>
          </a:p>
          <a:p>
            <a:pPr marL="457200" indent="-457200">
              <a:buAutoNum type="arabicParenR"/>
            </a:pPr>
            <a:r>
              <a:rPr lang="es-ES" sz="2400"/>
              <a:t>Equilibrio económico, adecuado y justo. Realización concreta en art. 158 CE y establecimiento de un Fondo de Compensación. </a:t>
            </a:r>
          </a:p>
          <a:p>
            <a:pPr marL="457200" indent="-457200">
              <a:buAutoNum type="arabicParenR"/>
            </a:pPr>
            <a:r>
              <a:rPr lang="es-ES" sz="2400"/>
              <a:t>Inexistencia de privilegios entre CCAA a través de la vía estatutaria. No paraísos fiscales CCAA</a:t>
            </a:r>
            <a:r>
              <a:rPr lang="es-ES" sz="2000"/>
              <a:t>. </a:t>
            </a:r>
          </a:p>
          <a:p>
            <a:pPr>
              <a:buFontTx/>
              <a:buChar char="-"/>
            </a:pPr>
            <a:r>
              <a:rPr lang="es-ES" sz="2200"/>
              <a:t>Ausencia del desarrollo </a:t>
            </a:r>
            <a:r>
              <a:rPr lang="es-ES" sz="2200" err="1"/>
              <a:t>ppio</a:t>
            </a:r>
            <a:r>
              <a:rPr lang="es-ES" sz="2200"/>
              <a:t> solidaridad en ámbito cultural, político, económico, fiscal, etc. </a:t>
            </a:r>
          </a:p>
          <a:p>
            <a:pPr>
              <a:buFontTx/>
              <a:buChar char="-"/>
            </a:pPr>
            <a:r>
              <a:rPr lang="es-ES" sz="2200"/>
              <a:t>Trascendencia. Título Preliminar. Fundamento para relaciones cooperativas entre E y CCAA. </a:t>
            </a:r>
          </a:p>
          <a:p>
            <a:pPr>
              <a:buFontTx/>
              <a:buChar char="-"/>
            </a:pPr>
            <a:r>
              <a:rPr lang="es-ES" sz="2200"/>
              <a:t>Jurisprudencia Constitucional: Límite a las competencias de CCAA. Factor de equilibrio entre la autonomía de CCAA y E. deberes entre CCAA como auxilio recíproco, deber de apoyo y lealtad constitucional. Pero no absoluta uniformidad. </a:t>
            </a:r>
          </a:p>
          <a:p>
            <a:pPr>
              <a:buFontTx/>
              <a:buChar char="-"/>
            </a:pPr>
            <a:endParaRPr lang="es-ES" sz="2000"/>
          </a:p>
        </p:txBody>
      </p:sp>
    </p:spTree>
    <p:extLst>
      <p:ext uri="{BB962C8B-B14F-4D97-AF65-F5344CB8AC3E}">
        <p14:creationId xmlns:p14="http://schemas.microsoft.com/office/powerpoint/2010/main" val="660739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565752"/>
          </a:xfrm>
        </p:spPr>
        <p:txBody>
          <a:bodyPr>
            <a:normAutofit fontScale="90000"/>
          </a:bodyPr>
          <a:lstStyle/>
          <a:p>
            <a:pPr algn="ctr"/>
            <a:r>
              <a:rPr lang="es-ES"/>
              <a:t>1. El Estatuto de Autonomía como norma jurídica: naturaleza, contenido y posición en el sistema de fuentes</a:t>
            </a:r>
          </a:p>
        </p:txBody>
      </p:sp>
      <p:sp>
        <p:nvSpPr>
          <p:cNvPr id="3" name="Marcador de contenido 2"/>
          <p:cNvSpPr>
            <a:spLocks noGrp="1"/>
          </p:cNvSpPr>
          <p:nvPr>
            <p:ph idx="1"/>
          </p:nvPr>
        </p:nvSpPr>
        <p:spPr>
          <a:xfrm>
            <a:off x="838200" y="1565752"/>
            <a:ext cx="10515600" cy="5292247"/>
          </a:xfrm>
        </p:spPr>
        <p:txBody>
          <a:bodyPr>
            <a:normAutofit lnSpcReduction="10000"/>
          </a:bodyPr>
          <a:lstStyle/>
          <a:p>
            <a:pPr marL="0" indent="0">
              <a:buNone/>
            </a:pPr>
            <a:r>
              <a:rPr lang="es-ES" sz="2400" b="1"/>
              <a:t>CONTENIDO. </a:t>
            </a:r>
          </a:p>
          <a:p>
            <a:pPr marL="0" indent="0">
              <a:buNone/>
            </a:pPr>
            <a:r>
              <a:rPr lang="es-ES" sz="2400"/>
              <a:t>- Contenido del Estatuto está predeterminado por arts. 147-152CE.</a:t>
            </a:r>
          </a:p>
          <a:p>
            <a:pPr marL="0" indent="0">
              <a:buNone/>
            </a:pPr>
            <a:r>
              <a:rPr lang="es-ES" sz="2400"/>
              <a:t>- Establecen las materias y competencias que pueden asumir las CCAA y que se fijan en los Estatutos. Excluyen núcleo de competencias estatales art. 149CE. Recogen la organización de la CCAA. Reforma del propio Estatuto. </a:t>
            </a:r>
          </a:p>
          <a:p>
            <a:pPr marL="0" indent="0">
              <a:buNone/>
            </a:pPr>
            <a:r>
              <a:rPr lang="es-ES" sz="2400" b="1"/>
              <a:t>POSICIÓN EN EL SISTEMA DE FUENTES. </a:t>
            </a:r>
          </a:p>
          <a:p>
            <a:pPr marL="0" indent="0">
              <a:buNone/>
            </a:pPr>
            <a:r>
              <a:rPr lang="es-ES" sz="2400" b="1"/>
              <a:t>Material</a:t>
            </a:r>
            <a:r>
              <a:rPr lang="es-ES" sz="2400"/>
              <a:t>. Norma complementaria de la CE. Mapa autonómico es recogido en la CE y en 17 Estatutos de Autonomía. STC 31/2010: Creación de sistemas normativos autónomos. </a:t>
            </a:r>
          </a:p>
          <a:p>
            <a:pPr marL="0" indent="0">
              <a:buNone/>
            </a:pPr>
            <a:r>
              <a:rPr lang="es-ES" sz="2400" b="1"/>
              <a:t>Formal.</a:t>
            </a:r>
            <a:r>
              <a:rPr lang="es-ES" sz="2400"/>
              <a:t> Rigidez estatutaria. 2 consecuencias: 1) indisponibilidad del Estatuto de Autonomía para el legislador del Estado. Ratificado por jurisprudencia constitucional. 2) Inalterabilidad de la estructura del Estado sin el concurso de las CCAA. Necesidad de aprobación por Estatutos para una reforma competencial del E. salvo los supuestos de reforma CE. Aragón y C. Valenciana han establecido aprobación por referéndum. </a:t>
            </a:r>
          </a:p>
        </p:txBody>
      </p:sp>
    </p:spTree>
    <p:extLst>
      <p:ext uri="{BB962C8B-B14F-4D97-AF65-F5344CB8AC3E}">
        <p14:creationId xmlns:p14="http://schemas.microsoft.com/office/powerpoint/2010/main" val="7249870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290180"/>
          </a:xfrm>
        </p:spPr>
        <p:txBody>
          <a:bodyPr>
            <a:normAutofit fontScale="90000"/>
          </a:bodyPr>
          <a:lstStyle/>
          <a:p>
            <a:pPr algn="ctr"/>
            <a:r>
              <a:rPr lang="es-ES"/>
              <a:t>7. Los principios de solidaridad e igualdad entre CC.AA.</a:t>
            </a:r>
          </a:p>
        </p:txBody>
      </p:sp>
      <p:sp>
        <p:nvSpPr>
          <p:cNvPr id="3" name="Marcador de contenido 2"/>
          <p:cNvSpPr>
            <a:spLocks noGrp="1"/>
          </p:cNvSpPr>
          <p:nvPr>
            <p:ph idx="1"/>
          </p:nvPr>
        </p:nvSpPr>
        <p:spPr>
          <a:xfrm>
            <a:off x="838200" y="1290180"/>
            <a:ext cx="10515600" cy="5567819"/>
          </a:xfrm>
        </p:spPr>
        <p:txBody>
          <a:bodyPr>
            <a:normAutofit lnSpcReduction="10000"/>
          </a:bodyPr>
          <a:lstStyle/>
          <a:p>
            <a:pPr marL="0" indent="0">
              <a:buNone/>
            </a:pPr>
            <a:r>
              <a:rPr lang="es-ES"/>
              <a:t>Principio de igualdad. </a:t>
            </a:r>
          </a:p>
          <a:p>
            <a:pPr>
              <a:buFontTx/>
              <a:buChar char="-"/>
            </a:pPr>
            <a:r>
              <a:rPr lang="es-ES" sz="2200"/>
              <a:t>Consecuencia </a:t>
            </a:r>
            <a:r>
              <a:rPr lang="es-ES" sz="2200" err="1"/>
              <a:t>ppio</a:t>
            </a:r>
            <a:r>
              <a:rPr lang="es-ES" sz="2200"/>
              <a:t> de solidaridad. Recogido art. 139CE: “Todos los españoles tienen los mismos derechos y obligaciones en cualquier parte del territorio del Estado”. </a:t>
            </a:r>
          </a:p>
          <a:p>
            <a:pPr>
              <a:buFontTx/>
              <a:buChar char="-"/>
            </a:pPr>
            <a:r>
              <a:rPr lang="es-ES" sz="2200"/>
              <a:t>Dos manifestaciones importantes: </a:t>
            </a:r>
          </a:p>
          <a:p>
            <a:pPr marL="457200" indent="-457200">
              <a:buAutoNum type="arabicParenR"/>
            </a:pPr>
            <a:r>
              <a:rPr lang="es-ES" sz="2200"/>
              <a:t>General. Todos los derechos y obligaciones de los españoles. En relación con art. 149.1.1ª que atribuye E. competencia exclusiva de condiciones básicas que garanticen la igualdad de todos los españoles. Jurisprudencia. Toda desigualdad debe estar justificada y no podrá ser discriminatoria ni afectar condiciones de igualdad. </a:t>
            </a:r>
          </a:p>
          <a:p>
            <a:pPr marL="457200" indent="-457200">
              <a:buAutoNum type="arabicParenR"/>
            </a:pPr>
            <a:r>
              <a:rPr lang="es-ES" sz="2200"/>
              <a:t>Específica. Art. 139.2CE: </a:t>
            </a:r>
            <a:r>
              <a:rPr lang="es-ES" sz="2000"/>
              <a:t>“Ninguna autoridad podrá adoptar medidas que directa o indirectamente obstaculicen la </a:t>
            </a:r>
            <a:r>
              <a:rPr lang="es-ES" sz="2000" u="sng"/>
              <a:t>libertad de circulación y establecimiento de las personas </a:t>
            </a:r>
            <a:r>
              <a:rPr lang="es-ES" sz="2000"/>
              <a:t>y la </a:t>
            </a:r>
            <a:r>
              <a:rPr lang="es-ES" sz="2000" u="sng"/>
              <a:t>libre circulación de bienes</a:t>
            </a:r>
            <a:r>
              <a:rPr lang="es-ES" sz="2000"/>
              <a:t> en todo el territorio español”. </a:t>
            </a:r>
            <a:r>
              <a:rPr lang="es-ES" sz="2200"/>
              <a:t>Ámbitos afectados. Jurisprudencia constitucional exige requisitos para interpretación: no toda incidencia es un obstáculo y que la finalidad sea intencionada, y surgimiento de obstáculos q no guarden relación con un fin constitucionalmente lícito. </a:t>
            </a:r>
          </a:p>
          <a:p>
            <a:pPr>
              <a:buFontTx/>
              <a:buChar char="-"/>
            </a:pPr>
            <a:r>
              <a:rPr lang="es-ES" sz="2200"/>
              <a:t>Protección del mercado nacional en sus múltiples manifestaciones. </a:t>
            </a:r>
          </a:p>
          <a:p>
            <a:pPr>
              <a:buFontTx/>
              <a:buChar char="-"/>
            </a:pPr>
            <a:r>
              <a:rPr lang="es-ES" sz="2200"/>
              <a:t>Interpretación flexible TC, límite a las competencias de las </a:t>
            </a:r>
            <a:r>
              <a:rPr lang="es-ES" sz="2200" err="1"/>
              <a:t>CCAAs</a:t>
            </a:r>
            <a:r>
              <a:rPr lang="es-ES" sz="2200"/>
              <a:t>. No monolítica uniformidad. </a:t>
            </a:r>
          </a:p>
          <a:p>
            <a:pPr marL="0" indent="0">
              <a:buNone/>
            </a:pPr>
            <a:endParaRPr lang="es-ES" sz="2200"/>
          </a:p>
          <a:p>
            <a:pPr marL="0" indent="0">
              <a:buNone/>
            </a:pPr>
            <a:endParaRPr lang="es-ES" sz="2000"/>
          </a:p>
        </p:txBody>
      </p:sp>
    </p:spTree>
    <p:extLst>
      <p:ext uri="{BB962C8B-B14F-4D97-AF65-F5344CB8AC3E}">
        <p14:creationId xmlns:p14="http://schemas.microsoft.com/office/powerpoint/2010/main" val="983674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425886"/>
            <a:ext cx="9144000" cy="4233796"/>
          </a:xfrm>
        </p:spPr>
        <p:txBody>
          <a:bodyPr>
            <a:normAutofit/>
          </a:bodyPr>
          <a:lstStyle/>
          <a:p>
            <a:r>
              <a:rPr lang="es-ES" sz="4800" b="1" dirty="0"/>
              <a:t>EL DESARROLLO DEL ESTADO AUTONÓMICO. ESTATUTOS DE</a:t>
            </a:r>
            <a:br>
              <a:rPr lang="es-ES" sz="4800" b="1" dirty="0"/>
            </a:br>
            <a:r>
              <a:rPr lang="es-ES" sz="4800" b="1" dirty="0"/>
              <a:t>AUTONOMÍA, ESTRUCTURA INSTITUCIONAL, COMPETENCIAS Y RELACIONES DE LAS COMUNIDADES AUTÓNOMAS. </a:t>
            </a:r>
          </a:p>
        </p:txBody>
      </p:sp>
      <p:sp>
        <p:nvSpPr>
          <p:cNvPr id="3" name="Subtítulo 2"/>
          <p:cNvSpPr>
            <a:spLocks noGrp="1"/>
          </p:cNvSpPr>
          <p:nvPr>
            <p:ph type="subTitle" idx="1"/>
          </p:nvPr>
        </p:nvSpPr>
        <p:spPr>
          <a:xfrm>
            <a:off x="1524000" y="6726476"/>
            <a:ext cx="9144000" cy="131523"/>
          </a:xfrm>
        </p:spPr>
        <p:txBody>
          <a:bodyPr>
            <a:normAutofit fontScale="25000" lnSpcReduction="20000"/>
          </a:bodyPr>
          <a:lstStyle/>
          <a:p>
            <a:endParaRPr lang="es-ES" dirty="0"/>
          </a:p>
        </p:txBody>
      </p:sp>
    </p:spTree>
    <p:extLst>
      <p:ext uri="{BB962C8B-B14F-4D97-AF65-F5344CB8AC3E}">
        <p14:creationId xmlns:p14="http://schemas.microsoft.com/office/powerpoint/2010/main" val="31125302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87683"/>
            <a:ext cx="10515600" cy="1603006"/>
          </a:xfrm>
        </p:spPr>
        <p:txBody>
          <a:bodyPr>
            <a:normAutofit fontScale="90000"/>
          </a:bodyPr>
          <a:lstStyle/>
          <a:p>
            <a:pPr algn="ctr"/>
            <a:r>
              <a:rPr lang="es-ES" dirty="0"/>
              <a:t>	1 El Estatuto de Autonomía como norma jurídica: naturaleza, contenido y posición en el sistema de fuentes</a:t>
            </a:r>
          </a:p>
        </p:txBody>
      </p:sp>
      <p:sp>
        <p:nvSpPr>
          <p:cNvPr id="3" name="Marcador de contenido 2"/>
          <p:cNvSpPr>
            <a:spLocks noGrp="1"/>
          </p:cNvSpPr>
          <p:nvPr>
            <p:ph idx="1"/>
          </p:nvPr>
        </p:nvSpPr>
        <p:spPr>
          <a:xfrm>
            <a:off x="838200" y="1690690"/>
            <a:ext cx="10515600" cy="5167310"/>
          </a:xfrm>
        </p:spPr>
        <p:txBody>
          <a:bodyPr/>
          <a:lstStyle/>
          <a:p>
            <a:pPr marL="0" indent="0">
              <a:buNone/>
            </a:pPr>
            <a:r>
              <a:rPr lang="es-ES" sz="2400" b="1" u="sng" dirty="0"/>
              <a:t>Naturaleza. </a:t>
            </a:r>
          </a:p>
          <a:p>
            <a:pPr>
              <a:buFontTx/>
              <a:buChar char="-"/>
            </a:pPr>
            <a:r>
              <a:rPr lang="es-ES" sz="2200" dirty="0"/>
              <a:t>Norma </a:t>
            </a:r>
            <a:r>
              <a:rPr lang="es-ES" sz="2200" dirty="0" err="1"/>
              <a:t>jca</a:t>
            </a:r>
            <a:r>
              <a:rPr lang="es-ES" sz="2200" dirty="0"/>
              <a:t> que establece la estructura organizativa de la CCAA, sus competencias y los procedimientos sobre los que los órganos de la CCAA desarrollan su actividad. </a:t>
            </a:r>
          </a:p>
          <a:p>
            <a:pPr>
              <a:buFontTx/>
              <a:buChar char="-"/>
            </a:pPr>
            <a:r>
              <a:rPr lang="es-ES" sz="2200" dirty="0"/>
              <a:t>Expresión de autonomía. No soberanía. STC 31/2010 subordinación de los Estatutos a la CE. </a:t>
            </a:r>
          </a:p>
          <a:p>
            <a:pPr>
              <a:buFontTx/>
              <a:buChar char="-"/>
            </a:pPr>
            <a:r>
              <a:rPr lang="es-ES" sz="2200" dirty="0"/>
              <a:t>Leyes Orgánicas. Doctrina. Perspectiva formal. Diferencia de la LO por 4 motivos: </a:t>
            </a:r>
          </a:p>
          <a:p>
            <a:pPr marL="457200" indent="-457200">
              <a:buAutoNum type="alphaLcParenR"/>
            </a:pPr>
            <a:r>
              <a:rPr lang="es-ES" sz="2200" dirty="0"/>
              <a:t>La CE distingue entre iniciativa al proceso autonómico y la iniciativa en la redacción del proyecto de Estatuto. Requería conformidad del E. y de la CCAA. Aprobación por referéndum. </a:t>
            </a:r>
          </a:p>
          <a:p>
            <a:pPr marL="457200" indent="-457200">
              <a:buAutoNum type="alphaLcParenR"/>
            </a:pPr>
            <a:r>
              <a:rPr lang="es-ES" sz="2200" dirty="0"/>
              <a:t>Contenido del Estatuto está predeterminado por arts. 147-152CE. LO establece Cortes. </a:t>
            </a:r>
          </a:p>
          <a:p>
            <a:pPr marL="457200" indent="-457200">
              <a:buAutoNum type="alphaLcParenR"/>
            </a:pPr>
            <a:r>
              <a:rPr lang="es-ES" sz="2200" dirty="0"/>
              <a:t>Reforma del Estatuto que debe establecerse en su redacción. LO es derogada. </a:t>
            </a:r>
          </a:p>
          <a:p>
            <a:pPr marL="457200" indent="-457200">
              <a:buAutoNum type="alphaLcParenR"/>
            </a:pPr>
            <a:r>
              <a:rPr lang="es-ES" sz="2200" dirty="0"/>
              <a:t>Elemento de voluntad de la CCAA en la asunción de competencias.  </a:t>
            </a:r>
          </a:p>
          <a:p>
            <a:pPr>
              <a:buFontTx/>
              <a:buChar char="-"/>
            </a:pPr>
            <a:endParaRPr lang="es-ES" dirty="0"/>
          </a:p>
        </p:txBody>
      </p:sp>
    </p:spTree>
    <p:extLst>
      <p:ext uri="{BB962C8B-B14F-4D97-AF65-F5344CB8AC3E}">
        <p14:creationId xmlns:p14="http://schemas.microsoft.com/office/powerpoint/2010/main" val="27293441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565752"/>
          </a:xfrm>
        </p:spPr>
        <p:txBody>
          <a:bodyPr>
            <a:normAutofit fontScale="90000"/>
          </a:bodyPr>
          <a:lstStyle/>
          <a:p>
            <a:pPr algn="ctr"/>
            <a:r>
              <a:rPr lang="es-ES" dirty="0"/>
              <a:t>1. El Estatuto de Autonomía como norma jurídica: naturaleza, contenido y posición en el sistema de fuentes</a:t>
            </a:r>
          </a:p>
        </p:txBody>
      </p:sp>
      <p:sp>
        <p:nvSpPr>
          <p:cNvPr id="3" name="Marcador de contenido 2"/>
          <p:cNvSpPr>
            <a:spLocks noGrp="1"/>
          </p:cNvSpPr>
          <p:nvPr>
            <p:ph idx="1"/>
          </p:nvPr>
        </p:nvSpPr>
        <p:spPr>
          <a:xfrm>
            <a:off x="838200" y="1565752"/>
            <a:ext cx="10515600" cy="5292247"/>
          </a:xfrm>
        </p:spPr>
        <p:txBody>
          <a:bodyPr>
            <a:normAutofit lnSpcReduction="10000"/>
          </a:bodyPr>
          <a:lstStyle/>
          <a:p>
            <a:pPr marL="0" indent="0">
              <a:buNone/>
            </a:pPr>
            <a:r>
              <a:rPr lang="es-ES" sz="2400" b="1" dirty="0"/>
              <a:t>CONTENIDO. </a:t>
            </a:r>
          </a:p>
          <a:p>
            <a:pPr marL="0" indent="0">
              <a:buNone/>
            </a:pPr>
            <a:r>
              <a:rPr lang="es-ES" sz="2400" dirty="0"/>
              <a:t>- Contenido del Estatuto está predeterminado por arts. 147-152CE.</a:t>
            </a:r>
          </a:p>
          <a:p>
            <a:pPr marL="0" indent="0">
              <a:buNone/>
            </a:pPr>
            <a:r>
              <a:rPr lang="es-ES" sz="2400" dirty="0"/>
              <a:t>- Establecen las materias y competencias que pueden asumir las CCAA y que se fijan en los Estatutos. Excluyen núcleo de competencias estatales art. 149CE. Recogen la organización de la CCAA. Reforma del propio Estatuto. </a:t>
            </a:r>
          </a:p>
          <a:p>
            <a:pPr marL="0" indent="0">
              <a:buNone/>
            </a:pPr>
            <a:r>
              <a:rPr lang="es-ES" sz="2400" b="1" dirty="0"/>
              <a:t>POSICIÓN EN EL SISTEMA DE FUENTES. </a:t>
            </a:r>
          </a:p>
          <a:p>
            <a:pPr marL="0" indent="0">
              <a:buNone/>
            </a:pPr>
            <a:r>
              <a:rPr lang="es-ES" sz="2400" b="1" dirty="0"/>
              <a:t>Material</a:t>
            </a:r>
            <a:r>
              <a:rPr lang="es-ES" sz="2400" dirty="0"/>
              <a:t>. Norma complementaria de la CE. Mapa autonómico es recogido en la CE y en 17 Estatutos de Autonomía. STC 31/2010: Creación de sistemas normativos autónomos. </a:t>
            </a:r>
          </a:p>
          <a:p>
            <a:pPr marL="0" indent="0">
              <a:buNone/>
            </a:pPr>
            <a:r>
              <a:rPr lang="es-ES" sz="2400" b="1" dirty="0"/>
              <a:t>Formal.</a:t>
            </a:r>
            <a:r>
              <a:rPr lang="es-ES" sz="2400" dirty="0"/>
              <a:t> Rigidez estatutaria. 2 consecuencias: 1) indisponibilidad del Estatuto de Autonomía para el legislador del Estado. Ratificado por jurisprudencia constitucional. 2) Inalterabilidad de la estructura del Estado sin el concurso de las CCAA. Necesidad de aprobación por Estatutos para una reforma competencial del E. salvo los supuestos de reforma CE. Aragón y C. Valenciana han establecido aprobación por referéndum. </a:t>
            </a:r>
          </a:p>
        </p:txBody>
      </p:sp>
    </p:spTree>
    <p:extLst>
      <p:ext uri="{BB962C8B-B14F-4D97-AF65-F5344CB8AC3E}">
        <p14:creationId xmlns:p14="http://schemas.microsoft.com/office/powerpoint/2010/main" val="37507832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628383"/>
          </a:xfrm>
        </p:spPr>
        <p:txBody>
          <a:bodyPr>
            <a:normAutofit fontScale="90000"/>
          </a:bodyPr>
          <a:lstStyle/>
          <a:p>
            <a:pPr algn="ctr"/>
            <a:r>
              <a:rPr lang="es-ES" dirty="0"/>
              <a:t>1. El Estatuto de Autonomía como norma jurídica: naturaleza, contenido y </a:t>
            </a:r>
            <a:r>
              <a:rPr lang="es-ES" sz="3600" dirty="0"/>
              <a:t>posición</a:t>
            </a:r>
            <a:r>
              <a:rPr lang="es-ES" dirty="0"/>
              <a:t> en el sistema de fuentes</a:t>
            </a:r>
          </a:p>
        </p:txBody>
      </p:sp>
      <p:sp>
        <p:nvSpPr>
          <p:cNvPr id="3" name="Marcador de contenido 2"/>
          <p:cNvSpPr>
            <a:spLocks noGrp="1"/>
          </p:cNvSpPr>
          <p:nvPr>
            <p:ph idx="1"/>
          </p:nvPr>
        </p:nvSpPr>
        <p:spPr>
          <a:xfrm>
            <a:off x="600205" y="1916482"/>
            <a:ext cx="10515600" cy="4941518"/>
          </a:xfrm>
        </p:spPr>
        <p:txBody>
          <a:bodyPr/>
          <a:lstStyle/>
          <a:p>
            <a:pPr marL="0" indent="0">
              <a:buNone/>
            </a:pPr>
            <a:r>
              <a:rPr lang="es-ES" b="1" dirty="0"/>
              <a:t>ANDALUCÍA. </a:t>
            </a:r>
          </a:p>
          <a:p>
            <a:pPr>
              <a:buFontTx/>
              <a:buChar char="-"/>
            </a:pPr>
            <a:r>
              <a:rPr lang="es-ES" sz="2400" dirty="0"/>
              <a:t>ACCESO VÍA ART. 151CE. COMUNIDADES HISTÓRICAS. REFERENDUM. PARTICIPACIÓN MAYORÍA ABSOLUTA ELECTORES CADA PROVINCIA. APROBACIÓN EXCEPTO ALMERÍA. CONSULTA 28 FEBRERO 1980.</a:t>
            </a:r>
          </a:p>
          <a:p>
            <a:pPr>
              <a:buFontTx/>
              <a:buChar char="-"/>
            </a:pPr>
            <a:r>
              <a:rPr lang="es-ES" sz="2400" dirty="0"/>
              <a:t>REFORMA LO MODALIDADES DE REFERÉNDUM 2/1980 Y LO 13/1980 DE SUSTITUCIÓN EN LA PROVINCIA DE ALMERÍA DE LA INICIATIVA AUTONÓMICA. </a:t>
            </a:r>
          </a:p>
          <a:p>
            <a:pPr>
              <a:buFontTx/>
              <a:buChar char="-"/>
            </a:pPr>
            <a:r>
              <a:rPr lang="es-ES" sz="2400" dirty="0"/>
              <a:t>SEÑAS IDENTIDAD DE REALIDAD SOCIAL, ECONÓMICA VEHICULADAS JURÍDICAMENTE EN TÍTULO PRELIMINAR DEL ESTATUTO 1981. ART. 1.1 ESTATUTO.</a:t>
            </a:r>
          </a:p>
          <a:p>
            <a:pPr>
              <a:buFontTx/>
              <a:buChar char="-"/>
            </a:pPr>
            <a:r>
              <a:rPr lang="es-ES" sz="2400" dirty="0"/>
              <a:t>NUEVO ESTATUTO 2007. NACIONALIDAD HISTÓRICA. ALCANZAR TECHO COMPETENCIAL Y DESARROLLO ECONÓMICO DE ANDALUCÍA. APLICACIÓN PPIOS LIBERTAD, IGUALDAD Y JUSTICIA PARA TODOS LOS ANDALUCES. </a:t>
            </a:r>
          </a:p>
          <a:p>
            <a:pPr>
              <a:buFontTx/>
              <a:buChar char="-"/>
            </a:pPr>
            <a:r>
              <a:rPr lang="es-ES" sz="2400" dirty="0"/>
              <a:t>DEUDA HISTÓRICA. LEY PRESUPUESTOS DEL ESTADO 2010. </a:t>
            </a:r>
          </a:p>
          <a:p>
            <a:pPr>
              <a:buFontTx/>
              <a:buChar char="-"/>
            </a:pPr>
            <a:endParaRPr lang="es-ES" dirty="0"/>
          </a:p>
          <a:p>
            <a:pPr>
              <a:buFontTx/>
              <a:buChar char="-"/>
            </a:pPr>
            <a:endParaRPr lang="es-ES" dirty="0"/>
          </a:p>
          <a:p>
            <a:pPr marL="0" indent="0">
              <a:buNone/>
            </a:pPr>
            <a:endParaRPr lang="es-ES" dirty="0"/>
          </a:p>
        </p:txBody>
      </p:sp>
    </p:spTree>
    <p:extLst>
      <p:ext uri="{BB962C8B-B14F-4D97-AF65-F5344CB8AC3E}">
        <p14:creationId xmlns:p14="http://schemas.microsoft.com/office/powerpoint/2010/main" val="36354970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839243"/>
          </a:xfrm>
        </p:spPr>
        <p:txBody>
          <a:bodyPr/>
          <a:lstStyle/>
          <a:p>
            <a:pPr algn="ctr"/>
            <a:r>
              <a:rPr lang="es-ES" dirty="0"/>
              <a:t>2. Las instituciones de las CC.AA. </a:t>
            </a:r>
          </a:p>
        </p:txBody>
      </p:sp>
      <p:sp>
        <p:nvSpPr>
          <p:cNvPr id="3" name="Marcador de contenido 2"/>
          <p:cNvSpPr>
            <a:spLocks noGrp="1"/>
          </p:cNvSpPr>
          <p:nvPr>
            <p:ph idx="1"/>
          </p:nvPr>
        </p:nvSpPr>
        <p:spPr>
          <a:xfrm>
            <a:off x="838200" y="839244"/>
            <a:ext cx="10515600" cy="6018756"/>
          </a:xfrm>
        </p:spPr>
        <p:txBody>
          <a:bodyPr>
            <a:normAutofit fontScale="92500" lnSpcReduction="10000"/>
          </a:bodyPr>
          <a:lstStyle/>
          <a:p>
            <a:pPr>
              <a:buFontTx/>
              <a:buChar char="-"/>
            </a:pPr>
            <a:r>
              <a:rPr lang="es-ES" sz="2200" dirty="0"/>
              <a:t>Contenido obligatorio Estatutos art. 148.1.1ª CE. </a:t>
            </a:r>
          </a:p>
          <a:p>
            <a:pPr>
              <a:buFontTx/>
              <a:buChar char="-"/>
            </a:pPr>
            <a:r>
              <a:rPr lang="es-ES" sz="2200" dirty="0"/>
              <a:t>Capacidad </a:t>
            </a:r>
            <a:r>
              <a:rPr lang="es-ES" sz="2200" dirty="0" err="1"/>
              <a:t>autoorganización</a:t>
            </a:r>
            <a:r>
              <a:rPr lang="es-ES" sz="2200" dirty="0"/>
              <a:t> CCAA debe respetar preceptos constitucionales. Aunque puede incluir otros órganos aunque no estén establecidos en la CE como el Defensor del Pueblo. </a:t>
            </a:r>
          </a:p>
          <a:p>
            <a:pPr marL="0" indent="0">
              <a:buNone/>
            </a:pPr>
            <a:r>
              <a:rPr lang="es-ES" sz="2200" dirty="0"/>
              <a:t>ÓRGANOS LEGISLATIVOS. </a:t>
            </a:r>
          </a:p>
          <a:p>
            <a:pPr marL="0" indent="0">
              <a:buNone/>
            </a:pPr>
            <a:r>
              <a:rPr lang="es-ES" sz="2200" b="1" dirty="0"/>
              <a:t>ASAMBLEAS LEGISLATIVAS DE LAS CCAA</a:t>
            </a:r>
            <a:r>
              <a:rPr lang="es-ES" sz="2200" dirty="0"/>
              <a:t>. Una sola cámara. Sistema unicameral en todos los Estatutos. CE no regula, solo sufragio universal y sistema proporcional. Mismo sistema Congreso como la circunscripción provincial salvo algunas CCAA Murcia, Baleares, Canarias. Estatuto andaluz incorporó listas paritarias en aplicación LOREG. Distribución escaños P. Vasco. Reducción escaños C. La Mancha. </a:t>
            </a:r>
          </a:p>
          <a:p>
            <a:pPr marL="0" indent="0">
              <a:buNone/>
            </a:pPr>
            <a:r>
              <a:rPr lang="es-ES" sz="2200" dirty="0"/>
              <a:t>Funciones: 1) Ejercicio potestad legislativa en materias exclusiva competencia, y en las compartidas con el E. donde desarrolle legislativamente. 2) Presupuestarias. 3) Elección del Presidente de la CCAA. 4) Control del Presidente y miembros del Consejo de Gobierno. 5) Aquellas atribuidas por preceptos constitucionales y las que le asigne el E. Autonomía. Ejemplo. Senadores CCAA. Iniciativa legislativa en ámbito estatal. Recurso de inconstitucionalidad. “Mecanismo alerta temprana” con derecho comunitario. </a:t>
            </a:r>
          </a:p>
          <a:p>
            <a:pPr marL="0" indent="0">
              <a:buNone/>
            </a:pPr>
            <a:r>
              <a:rPr lang="es-ES" sz="2200" dirty="0"/>
              <a:t>ANDALUCÍA. PARLAMENTO. 109 diputados sufragio universal, libre, igual, directo y secreto. Circunscripción provincia. Plena autonomía de organización y funcionamiento. Reglamento Parlamento para elección del Presidente. Potestad legislativa puede delegar a Comisiones Legislativas. Autorización a C. Gobierno para convenios. E. A. 2007 ha incorporado: a) nueva categoría ley por mayoría absoluta. b) Decretos Legislativos dictados </a:t>
            </a:r>
            <a:r>
              <a:rPr lang="es-ES" sz="2200" dirty="0" err="1"/>
              <a:t>C.Gobierno</a:t>
            </a:r>
            <a:r>
              <a:rPr lang="es-ES" sz="2200" dirty="0"/>
              <a:t>. c) Decreto Ley en caso de urgente y extraordinaria necesidad.  </a:t>
            </a:r>
          </a:p>
        </p:txBody>
      </p:sp>
    </p:spTree>
    <p:extLst>
      <p:ext uri="{BB962C8B-B14F-4D97-AF65-F5344CB8AC3E}">
        <p14:creationId xmlns:p14="http://schemas.microsoft.com/office/powerpoint/2010/main" val="9945479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989556"/>
          </a:xfrm>
        </p:spPr>
        <p:txBody>
          <a:bodyPr/>
          <a:lstStyle/>
          <a:p>
            <a:pPr algn="ctr"/>
            <a:r>
              <a:rPr lang="es-ES" dirty="0"/>
              <a:t>2. Las instituciones de las CCAA. </a:t>
            </a:r>
          </a:p>
        </p:txBody>
      </p:sp>
      <p:sp>
        <p:nvSpPr>
          <p:cNvPr id="3" name="Marcador de contenido 2"/>
          <p:cNvSpPr>
            <a:spLocks noGrp="1"/>
          </p:cNvSpPr>
          <p:nvPr>
            <p:ph idx="1"/>
          </p:nvPr>
        </p:nvSpPr>
        <p:spPr>
          <a:xfrm>
            <a:off x="838200" y="989556"/>
            <a:ext cx="10515600" cy="5699343"/>
          </a:xfrm>
        </p:spPr>
        <p:txBody>
          <a:bodyPr/>
          <a:lstStyle/>
          <a:p>
            <a:pPr marL="0" indent="0">
              <a:buNone/>
            </a:pPr>
            <a:r>
              <a:rPr lang="es-ES" b="1" u="sng" dirty="0"/>
              <a:t>ÓRGANOS EJECUTIVOS. </a:t>
            </a:r>
            <a:r>
              <a:rPr lang="es-ES" dirty="0"/>
              <a:t>Variante sistema parlamentario nacional con rasgos presidencialistas. </a:t>
            </a:r>
          </a:p>
          <a:p>
            <a:pPr marL="0" indent="0">
              <a:buNone/>
            </a:pPr>
            <a:r>
              <a:rPr lang="es-ES" b="1" dirty="0"/>
              <a:t>PRESIDENTE. </a:t>
            </a:r>
            <a:r>
              <a:rPr lang="es-ES" dirty="0"/>
              <a:t>Monista. Elegido Asamblea. Similar art. 99CE. Refrendo del acto debido del Rey. Condición miembro Asamblea Legislativa. </a:t>
            </a:r>
          </a:p>
          <a:p>
            <a:pPr marL="0" indent="0">
              <a:buNone/>
            </a:pPr>
            <a:r>
              <a:rPr lang="es-ES" dirty="0"/>
              <a:t>Funciones: 1) Gobierno. Dirección C. Gobierno. Facultad disolución Parlamento. 2) Representación. Supremo representante CCAA y representación ordinaria. 3) Requerimiento art. 155CE y las atribuidas por los Estatutos. </a:t>
            </a:r>
          </a:p>
          <a:p>
            <a:pPr marL="0" indent="0">
              <a:buNone/>
            </a:pPr>
            <a:r>
              <a:rPr lang="es-ES" b="1" dirty="0"/>
              <a:t>Andalucía</a:t>
            </a:r>
            <a:r>
              <a:rPr lang="es-ES" dirty="0"/>
              <a:t>. Mismas anteriores y libertad para designar y separar Consejeros. Responsabilidad política: pérdida confianza o moción censura. Proposición de Consultas populares. Elección: 1) Mayoría absoluta. 2) Mayoría simple. E. A. disolución anticipada Parlamento. Principal función: dirección política del Presidente de Junta Andalucía. </a:t>
            </a:r>
          </a:p>
        </p:txBody>
      </p:sp>
    </p:spTree>
    <p:extLst>
      <p:ext uri="{BB962C8B-B14F-4D97-AF65-F5344CB8AC3E}">
        <p14:creationId xmlns:p14="http://schemas.microsoft.com/office/powerpoint/2010/main" val="15677586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87683"/>
            <a:ext cx="10515600" cy="939451"/>
          </a:xfrm>
        </p:spPr>
        <p:txBody>
          <a:bodyPr/>
          <a:lstStyle/>
          <a:p>
            <a:pPr algn="ctr"/>
            <a:r>
              <a:rPr lang="es-ES" dirty="0"/>
              <a:t>2. Las instituciones de las CCAA</a:t>
            </a:r>
          </a:p>
        </p:txBody>
      </p:sp>
      <p:sp>
        <p:nvSpPr>
          <p:cNvPr id="3" name="Marcador de contenido 2"/>
          <p:cNvSpPr>
            <a:spLocks noGrp="1"/>
          </p:cNvSpPr>
          <p:nvPr>
            <p:ph idx="1"/>
          </p:nvPr>
        </p:nvSpPr>
        <p:spPr>
          <a:xfrm>
            <a:off x="838200" y="1265129"/>
            <a:ext cx="10515600" cy="5398718"/>
          </a:xfrm>
        </p:spPr>
        <p:txBody>
          <a:bodyPr>
            <a:normAutofit lnSpcReduction="10000"/>
          </a:bodyPr>
          <a:lstStyle/>
          <a:p>
            <a:pPr marL="0" indent="0">
              <a:buNone/>
            </a:pPr>
            <a:r>
              <a:rPr lang="es-ES" b="1" u="sng" dirty="0"/>
              <a:t>CONSEJO DE GOBIERNO. </a:t>
            </a:r>
          </a:p>
          <a:p>
            <a:pPr marL="0" indent="0">
              <a:buNone/>
            </a:pPr>
            <a:r>
              <a:rPr lang="es-ES" dirty="0"/>
              <a:t>Órgano ejecutivo colegiado de la CCAA. </a:t>
            </a:r>
          </a:p>
          <a:p>
            <a:pPr marL="0" indent="0">
              <a:buNone/>
            </a:pPr>
            <a:r>
              <a:rPr lang="es-ES" dirty="0"/>
              <a:t>CE     dependencia política del Presidente y responsabilidad política ante Asamblea. </a:t>
            </a:r>
          </a:p>
          <a:p>
            <a:pPr marL="0" indent="0">
              <a:buNone/>
            </a:pPr>
            <a:r>
              <a:rPr lang="es-ES" dirty="0"/>
              <a:t>Funciones Vicepresidente no suelen estar reguladas Estatutos. </a:t>
            </a:r>
          </a:p>
          <a:p>
            <a:pPr marL="0" indent="0">
              <a:buNone/>
            </a:pPr>
            <a:r>
              <a:rPr lang="es-ES" dirty="0"/>
              <a:t>Funciones (CE): 1) Ejecutivas y administrativas dentro competencias CCAA. 2) Interposición de recurso de inconstitucionalidad en términos art. 162.a). 3) Atribuidas por E. Autonomía y demás normas. </a:t>
            </a:r>
          </a:p>
          <a:p>
            <a:pPr marL="0" indent="0">
              <a:buNone/>
            </a:pPr>
            <a:r>
              <a:rPr lang="es-ES" dirty="0"/>
              <a:t>ANDALUCÍA. Presidente, Vicepresidente y Consejeros. Ejerce dirección política de la CCAA Andalucía. Potestad reglamentaria. Conflictos de competencias y recursos de inconstitucionalidad. Decisiones estratégicas dirección política, diseño políticas públicas y su ejecución en marco competencial estatutario. </a:t>
            </a:r>
          </a:p>
        </p:txBody>
      </p:sp>
      <p:sp>
        <p:nvSpPr>
          <p:cNvPr id="4" name="Flecha derecha 3"/>
          <p:cNvSpPr/>
          <p:nvPr/>
        </p:nvSpPr>
        <p:spPr>
          <a:xfrm>
            <a:off x="1390389" y="2342367"/>
            <a:ext cx="250521" cy="1252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6010968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864296"/>
          </a:xfrm>
        </p:spPr>
        <p:txBody>
          <a:bodyPr/>
          <a:lstStyle/>
          <a:p>
            <a:pPr algn="ctr"/>
            <a:r>
              <a:rPr lang="es-ES" dirty="0"/>
              <a:t>2. Las instituciones de las CCAA</a:t>
            </a:r>
          </a:p>
        </p:txBody>
      </p:sp>
      <p:sp>
        <p:nvSpPr>
          <p:cNvPr id="3" name="Marcador de contenido 2"/>
          <p:cNvSpPr>
            <a:spLocks noGrp="1"/>
          </p:cNvSpPr>
          <p:nvPr>
            <p:ph idx="1"/>
          </p:nvPr>
        </p:nvSpPr>
        <p:spPr>
          <a:xfrm>
            <a:off x="838200" y="864298"/>
            <a:ext cx="10515600" cy="5993702"/>
          </a:xfrm>
        </p:spPr>
        <p:txBody>
          <a:bodyPr>
            <a:normAutofit fontScale="77500" lnSpcReduction="20000"/>
          </a:bodyPr>
          <a:lstStyle/>
          <a:p>
            <a:pPr marL="0" indent="0">
              <a:buNone/>
            </a:pPr>
            <a:r>
              <a:rPr lang="es-ES" b="1" u="sng" dirty="0"/>
              <a:t>ADMINISTRACIÓN AUTONÓMICA. </a:t>
            </a:r>
          </a:p>
          <a:p>
            <a:pPr>
              <a:buFontTx/>
              <a:buChar char="-"/>
            </a:pPr>
            <a:r>
              <a:rPr lang="es-ES" dirty="0"/>
              <a:t>Escasa regulación CE, solo art. 154 se inclina propia Administración CCAA. </a:t>
            </a:r>
          </a:p>
          <a:p>
            <a:pPr>
              <a:buFontTx/>
              <a:buChar char="-"/>
            </a:pPr>
            <a:r>
              <a:rPr lang="es-ES" dirty="0"/>
              <a:t>ANDALUCÍA. Opera ámbito territorial andaluz y dentro del marco de la CE y </a:t>
            </a:r>
            <a:r>
              <a:rPr lang="es-ES" dirty="0" err="1"/>
              <a:t>ord</a:t>
            </a:r>
            <a:r>
              <a:rPr lang="es-ES" dirty="0"/>
              <a:t>. </a:t>
            </a:r>
            <a:r>
              <a:rPr lang="es-ES" dirty="0" err="1"/>
              <a:t>jco</a:t>
            </a:r>
            <a:r>
              <a:rPr lang="es-ES" dirty="0"/>
              <a:t>. Actúa bajo los </a:t>
            </a:r>
            <a:r>
              <a:rPr lang="es-ES" dirty="0" err="1"/>
              <a:t>ppios</a:t>
            </a:r>
            <a:r>
              <a:rPr lang="es-ES" dirty="0"/>
              <a:t> del Estatuto 2007: eficacia, eficiencia, racionalidad organizativa, jerarquía, simplificación de procedimientos, desconcentración, coordinación, cooperación, imparcialidad, etc. Admite la participación ciudadana directa o mediante asociaciones. Estatuto de la función pública de Andalucía y acceso en base </a:t>
            </a:r>
            <a:r>
              <a:rPr lang="es-ES" dirty="0" err="1"/>
              <a:t>ppios</a:t>
            </a:r>
            <a:r>
              <a:rPr lang="es-ES" dirty="0"/>
              <a:t> mérito y capacidad. </a:t>
            </a:r>
          </a:p>
          <a:p>
            <a:pPr marL="0" indent="0">
              <a:buNone/>
            </a:pPr>
            <a:r>
              <a:rPr lang="es-ES" b="1" u="sng" dirty="0"/>
              <a:t>ÓRGANOS JUDICIALES. TRIBUNAL SUPERIOR DE JUSTICIA.</a:t>
            </a:r>
            <a:r>
              <a:rPr lang="es-ES" dirty="0"/>
              <a:t> No hay órganos judiciales propios en CCAA. P. Judicial único todo territorio. Competencias de recursos en materia de gestión de la Justicia (medios personales y materiales. </a:t>
            </a:r>
          </a:p>
          <a:p>
            <a:pPr marL="0" indent="0">
              <a:buNone/>
            </a:pPr>
            <a:r>
              <a:rPr lang="es-ES" dirty="0"/>
              <a:t>ANDALUCÍA. Sede Granada, aunque Salas Sevilla y Málaga. E. A. 2007 establecimiento Consejo de Justicia aunque ajustándose  LOPJ. CGPJ. Competencias sobre personal no jurisdiccional de Administración de Justicia.  </a:t>
            </a:r>
          </a:p>
          <a:p>
            <a:pPr marL="0" indent="0">
              <a:buNone/>
            </a:pPr>
            <a:r>
              <a:rPr lang="es-ES" b="1" u="sng" dirty="0"/>
              <a:t>OTRAS INSTITUCIONES</a:t>
            </a:r>
            <a:r>
              <a:rPr lang="es-ES" dirty="0"/>
              <a:t>. </a:t>
            </a:r>
            <a:r>
              <a:rPr lang="es-ES" b="1" dirty="0"/>
              <a:t>Defensor del Pueblo</a:t>
            </a:r>
            <a:r>
              <a:rPr lang="es-ES" dirty="0"/>
              <a:t>. Ley 9/1983 Comisionado del parlamento designado para la defensa de </a:t>
            </a:r>
            <a:r>
              <a:rPr lang="es-ES" dirty="0" err="1"/>
              <a:t>dº</a:t>
            </a:r>
            <a:r>
              <a:rPr lang="es-ES" dirty="0"/>
              <a:t> y libertades del Título I de CE</a:t>
            </a:r>
            <a:r>
              <a:rPr lang="es-ES" b="1" dirty="0"/>
              <a:t>. Consejo Consultivo </a:t>
            </a:r>
            <a:r>
              <a:rPr lang="es-ES" dirty="0"/>
              <a:t>Ley 4/2005 órgano superior consultivo del Consejo de Gobierno y de JA. </a:t>
            </a:r>
            <a:r>
              <a:rPr lang="es-ES" b="1" dirty="0"/>
              <a:t>Cámara de Cuentas</a:t>
            </a:r>
            <a:r>
              <a:rPr lang="es-ES" dirty="0"/>
              <a:t>. Órgano técnico dependiente del Parlamento, corresponde fiscalización externa de gestión económica, financiera y contable de fondos públicos CCAA. </a:t>
            </a:r>
            <a:r>
              <a:rPr lang="es-ES" b="1" dirty="0"/>
              <a:t>Consejo Audiovisual</a:t>
            </a:r>
            <a:r>
              <a:rPr lang="es-ES" dirty="0"/>
              <a:t>. Autoridad audiovisual independiente que vela por respecto de los derechos, libertades y valores constitucionales y estatutarios en Andalucía. </a:t>
            </a:r>
            <a:r>
              <a:rPr lang="es-ES" b="1" dirty="0"/>
              <a:t>Consejo Económico y Social</a:t>
            </a:r>
            <a:r>
              <a:rPr lang="es-ES" dirty="0"/>
              <a:t>. Órgano colegiado de carácter consultivo del Gobierno en materia económica y social. </a:t>
            </a:r>
          </a:p>
        </p:txBody>
      </p:sp>
    </p:spTree>
    <p:extLst>
      <p:ext uri="{BB962C8B-B14F-4D97-AF65-F5344CB8AC3E}">
        <p14:creationId xmlns:p14="http://schemas.microsoft.com/office/powerpoint/2010/main" val="38405939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553227"/>
          </a:xfrm>
        </p:spPr>
        <p:txBody>
          <a:bodyPr>
            <a:normAutofit/>
          </a:bodyPr>
          <a:lstStyle/>
          <a:p>
            <a:pPr algn="ctr"/>
            <a:r>
              <a:rPr lang="es-ES" sz="3000" dirty="0"/>
              <a:t>3. La distribución de competencias entre el Estado y las CC.AA. Las leyes marco, de transferencias o delegación y armonización. Los criterios de supletoriedad y prevalencia del Derecho estatal</a:t>
            </a:r>
          </a:p>
        </p:txBody>
      </p:sp>
      <p:sp>
        <p:nvSpPr>
          <p:cNvPr id="3" name="Marcador de contenido 2"/>
          <p:cNvSpPr>
            <a:spLocks noGrp="1"/>
          </p:cNvSpPr>
          <p:nvPr>
            <p:ph idx="1"/>
          </p:nvPr>
        </p:nvSpPr>
        <p:spPr>
          <a:xfrm>
            <a:off x="838200" y="1703539"/>
            <a:ext cx="10515600" cy="4997885"/>
          </a:xfrm>
        </p:spPr>
        <p:txBody>
          <a:bodyPr/>
          <a:lstStyle/>
          <a:p>
            <a:pPr marL="0" indent="0">
              <a:buNone/>
            </a:pPr>
            <a:r>
              <a:rPr lang="es-ES" b="1" dirty="0"/>
              <a:t>Conceptos de materia y competencia</a:t>
            </a:r>
            <a:r>
              <a:rPr lang="es-ES" dirty="0"/>
              <a:t>. </a:t>
            </a:r>
          </a:p>
          <a:p>
            <a:pPr marL="0" indent="0">
              <a:buNone/>
            </a:pPr>
            <a:r>
              <a:rPr lang="es-ES" dirty="0"/>
              <a:t>- CE habla de materias, no competencia.</a:t>
            </a:r>
          </a:p>
          <a:p>
            <a:pPr>
              <a:buFontTx/>
              <a:buChar char="-"/>
            </a:pPr>
            <a:r>
              <a:rPr lang="es-ES" dirty="0"/>
              <a:t>Materia es el conjunto de actividades, bienes o institutos </a:t>
            </a:r>
            <a:r>
              <a:rPr lang="es-ES" dirty="0" err="1"/>
              <a:t>jcos</a:t>
            </a:r>
            <a:r>
              <a:rPr lang="es-ES" dirty="0"/>
              <a:t> referentes a un cierto sector homogéneo. Jurisprudencia considera grado de indeterminación.</a:t>
            </a:r>
          </a:p>
          <a:p>
            <a:pPr>
              <a:buFontTx/>
              <a:buChar char="-"/>
            </a:pPr>
            <a:r>
              <a:rPr lang="es-ES" dirty="0"/>
              <a:t>Competencia es la titularidad de una potestad o función pública sobre una materia determinada. </a:t>
            </a:r>
          </a:p>
          <a:p>
            <a:pPr>
              <a:buFontTx/>
              <a:buChar char="-"/>
            </a:pPr>
            <a:r>
              <a:rPr lang="es-ES" dirty="0"/>
              <a:t>Materias compartidas no significa que las competencias </a:t>
            </a:r>
            <a:r>
              <a:rPr lang="es-ES" dirty="0" err="1"/>
              <a:t>tb</a:t>
            </a:r>
            <a:r>
              <a:rPr lang="es-ES" dirty="0"/>
              <a:t> lo sean. Existen competencias exclusivas de cada administración en materias compartidas. </a:t>
            </a:r>
          </a:p>
        </p:txBody>
      </p:sp>
    </p:spTree>
    <p:extLst>
      <p:ext uri="{BB962C8B-B14F-4D97-AF65-F5344CB8AC3E}">
        <p14:creationId xmlns:p14="http://schemas.microsoft.com/office/powerpoint/2010/main" val="3521595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628383"/>
          </a:xfrm>
        </p:spPr>
        <p:txBody>
          <a:bodyPr>
            <a:normAutofit fontScale="90000"/>
          </a:bodyPr>
          <a:lstStyle/>
          <a:p>
            <a:pPr algn="ctr"/>
            <a:r>
              <a:rPr lang="es-ES"/>
              <a:t>1. El Estatuto de Autonomía como norma jurídica: naturaleza, contenido y </a:t>
            </a:r>
            <a:r>
              <a:rPr lang="es-ES" sz="3600"/>
              <a:t>posición</a:t>
            </a:r>
            <a:r>
              <a:rPr lang="es-ES"/>
              <a:t> en el sistema de fuentes</a:t>
            </a:r>
          </a:p>
        </p:txBody>
      </p:sp>
      <p:sp>
        <p:nvSpPr>
          <p:cNvPr id="3" name="Marcador de contenido 2"/>
          <p:cNvSpPr>
            <a:spLocks noGrp="1"/>
          </p:cNvSpPr>
          <p:nvPr>
            <p:ph idx="1"/>
          </p:nvPr>
        </p:nvSpPr>
        <p:spPr>
          <a:xfrm>
            <a:off x="600205" y="1916482"/>
            <a:ext cx="10515600" cy="4941518"/>
          </a:xfrm>
        </p:spPr>
        <p:txBody>
          <a:bodyPr/>
          <a:lstStyle/>
          <a:p>
            <a:pPr marL="0" indent="0">
              <a:buNone/>
            </a:pPr>
            <a:r>
              <a:rPr lang="es-ES" b="1"/>
              <a:t>ANDALUCÍA. </a:t>
            </a:r>
          </a:p>
          <a:p>
            <a:pPr>
              <a:buFontTx/>
              <a:buChar char="-"/>
            </a:pPr>
            <a:r>
              <a:rPr lang="es-ES" sz="2400"/>
              <a:t>ACCESO VÍA ART. 151CE. COMUNIDADES HISTÓRICAS. REFERENDUM. PARTICIPACIÓN MAYORÍA ABSOLUTA ELECTORES CADA PROVINCIA. APROBACIÓN EXCEPTO ALMERÍA. CONSULTA 28 FEBRERO 1980.</a:t>
            </a:r>
          </a:p>
          <a:p>
            <a:pPr>
              <a:buFontTx/>
              <a:buChar char="-"/>
            </a:pPr>
            <a:r>
              <a:rPr lang="es-ES" sz="2400"/>
              <a:t>REFORMA LO MODALIDADES DE REFERÉNDUM 2/1980 Y LO 13/1980 DE SUSTITUCIÓN EN LA PROVINCIA DE ALMERÍA DE LA INICIATIVA AUTONÓMICA. </a:t>
            </a:r>
          </a:p>
          <a:p>
            <a:pPr>
              <a:buFontTx/>
              <a:buChar char="-"/>
            </a:pPr>
            <a:r>
              <a:rPr lang="es-ES" sz="2400"/>
              <a:t>SEÑAS IDENTIDAD DE REALIDAD SOCIAL, ECONÓMICA VEHICULADAS JURÍDICAMENTE EN TÍTULO PRELIMINAR DEL ESTATUTO 1981. ART. 1.1 ESTATUTO.</a:t>
            </a:r>
          </a:p>
          <a:p>
            <a:pPr>
              <a:buFontTx/>
              <a:buChar char="-"/>
            </a:pPr>
            <a:r>
              <a:rPr lang="es-ES" sz="2400"/>
              <a:t>NUEVO ESTATUTO 2007. NACIONALIDAD HISTÓRICA. ALCANZAR TECHO COMPETENCIAL Y DESARROLLO ECONÓMICO DE ANDALUCÍA. APLICACIÓN PPIOS LIBERTAD, IGUALDAD Y JUSTICIA PARA TODOS LOS ANDALUCES. </a:t>
            </a:r>
          </a:p>
          <a:p>
            <a:pPr>
              <a:buFontTx/>
              <a:buChar char="-"/>
            </a:pPr>
            <a:r>
              <a:rPr lang="es-ES" sz="2400"/>
              <a:t>DEUDA HISTÓRICA. LEY PRESUPUESTOS DEL ESTADO 2010. </a:t>
            </a:r>
          </a:p>
          <a:p>
            <a:pPr>
              <a:buFontTx/>
              <a:buChar char="-"/>
            </a:pPr>
            <a:endParaRPr lang="es-ES"/>
          </a:p>
          <a:p>
            <a:pPr>
              <a:buFontTx/>
              <a:buChar char="-"/>
            </a:pPr>
            <a:endParaRPr lang="es-ES"/>
          </a:p>
          <a:p>
            <a:pPr marL="0" indent="0">
              <a:buNone/>
            </a:pPr>
            <a:endParaRPr lang="es-ES"/>
          </a:p>
        </p:txBody>
      </p:sp>
    </p:spTree>
    <p:extLst>
      <p:ext uri="{BB962C8B-B14F-4D97-AF65-F5344CB8AC3E}">
        <p14:creationId xmlns:p14="http://schemas.microsoft.com/office/powerpoint/2010/main" val="22329188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1039" y="0"/>
            <a:ext cx="10515600" cy="1164921"/>
          </a:xfrm>
        </p:spPr>
        <p:txBody>
          <a:bodyPr>
            <a:normAutofit fontScale="90000"/>
          </a:bodyPr>
          <a:lstStyle/>
          <a:p>
            <a:pPr algn="ctr"/>
            <a:r>
              <a:rPr lang="es-ES" sz="4000" dirty="0"/>
              <a:t>3. La distribución de competencias entre el E. y las CCAA</a:t>
            </a:r>
            <a:r>
              <a:rPr lang="es-ES" dirty="0"/>
              <a:t>. </a:t>
            </a:r>
          </a:p>
        </p:txBody>
      </p:sp>
      <p:sp>
        <p:nvSpPr>
          <p:cNvPr id="3" name="Marcador de contenido 2"/>
          <p:cNvSpPr>
            <a:spLocks noGrp="1"/>
          </p:cNvSpPr>
          <p:nvPr>
            <p:ph idx="1"/>
          </p:nvPr>
        </p:nvSpPr>
        <p:spPr>
          <a:xfrm>
            <a:off x="838200" y="1164921"/>
            <a:ext cx="10515600" cy="5693079"/>
          </a:xfrm>
        </p:spPr>
        <p:txBody>
          <a:bodyPr>
            <a:normAutofit fontScale="92500" lnSpcReduction="20000"/>
          </a:bodyPr>
          <a:lstStyle/>
          <a:p>
            <a:pPr marL="0" indent="0">
              <a:buNone/>
            </a:pPr>
            <a:r>
              <a:rPr lang="es-ES" sz="2400" dirty="0"/>
              <a:t>DIFERENTES TÉCNICAS DE REPARTO DE COMPETENCIAS. Doble lista, aunque art. 150CE concibe tercera lista de competencias indeterminadas. </a:t>
            </a:r>
          </a:p>
          <a:p>
            <a:pPr>
              <a:buFontTx/>
              <a:buChar char="-"/>
            </a:pPr>
            <a:r>
              <a:rPr lang="es-ES" sz="2400" dirty="0"/>
              <a:t>COMPETENCIAS MÍNIMAS. Art. 148.1CE. Primera lista de materias de las CCAA. Derecho transitorio. No asumen totalidad materia, aunque sí competencias. No establece si tiene carácter legislativo. Concurrencia con art. 149.1CE. </a:t>
            </a:r>
          </a:p>
          <a:p>
            <a:pPr>
              <a:buFontTx/>
              <a:buChar char="-"/>
            </a:pPr>
            <a:r>
              <a:rPr lang="es-ES" sz="2400" dirty="0"/>
              <a:t>COMPETENCIAS DERIVADAS ART. 149.1CE. Exclusividad relativa. Jurisprudencia impide cesión de competencias a CCAA o q orienten su autogobierno, aunque pueden asumir potestades en función de competencias expresamente atribuidas. </a:t>
            </a:r>
          </a:p>
          <a:p>
            <a:pPr>
              <a:buFontTx/>
              <a:buChar char="-"/>
            </a:pPr>
            <a:r>
              <a:rPr lang="es-ES" sz="2400" dirty="0"/>
              <a:t>Problema: las listas del 148.1 y 149.1 no agotan el reparto de competencias sobre materias posibles. </a:t>
            </a:r>
          </a:p>
          <a:p>
            <a:pPr>
              <a:buFontTx/>
              <a:buChar char="-"/>
            </a:pPr>
            <a:r>
              <a:rPr lang="es-ES" sz="2400" dirty="0"/>
              <a:t>COMPETENCIAS REMANENTES O RESIDUALES. O Cláusulas de cierre del marco constitucional. ART. 149.3CE. Art. 149.3: </a:t>
            </a:r>
            <a:r>
              <a:rPr lang="es-ES" sz="2400" b="1" dirty="0"/>
              <a:t>Cláusulas residuales y núcleo del problema</a:t>
            </a:r>
            <a:r>
              <a:rPr lang="es-ES" sz="2400" dirty="0"/>
              <a:t>. Las materias no atribuidas expresamente al Estado podrán ser asumidas por las CCAA en sus Estatutos de Autonomía      Medio o cauce para la ampliación del techo competencial de las CCAA.</a:t>
            </a:r>
          </a:p>
          <a:p>
            <a:pPr marL="0" indent="0">
              <a:buNone/>
            </a:pPr>
            <a:r>
              <a:rPr lang="es-ES" sz="2400" dirty="0"/>
              <a:t>a) Inicialmente las CCAA del 143 tuvieron este cauce cerrado durante 5 años (148.2).</a:t>
            </a:r>
          </a:p>
          <a:p>
            <a:pPr marL="0" indent="0">
              <a:buNone/>
            </a:pPr>
            <a:r>
              <a:rPr lang="es-ES" sz="2400" dirty="0"/>
              <a:t>b) </a:t>
            </a:r>
            <a:r>
              <a:rPr lang="es-ES" sz="2400" b="1" dirty="0" err="1"/>
              <a:t>Ppio</a:t>
            </a:r>
            <a:r>
              <a:rPr lang="es-ES" sz="2400" b="1" dirty="0"/>
              <a:t> Prevalencia</a:t>
            </a:r>
            <a:r>
              <a:rPr lang="es-ES" sz="2400" dirty="0"/>
              <a:t>. La competencia sobre las materias no asumidas por los Estatutos de Autonomía (aunque disponibles para ellos) corresponderá al Estado. </a:t>
            </a:r>
          </a:p>
          <a:p>
            <a:pPr marL="0" indent="0">
              <a:buNone/>
            </a:pPr>
            <a:r>
              <a:rPr lang="es-ES" sz="2400" dirty="0"/>
              <a:t>c) </a:t>
            </a:r>
            <a:r>
              <a:rPr lang="es-ES" sz="2400" b="1" dirty="0" err="1"/>
              <a:t>Ppio</a:t>
            </a:r>
            <a:r>
              <a:rPr lang="es-ES" sz="2400" b="1" dirty="0"/>
              <a:t> de supletoriedad</a:t>
            </a:r>
            <a:r>
              <a:rPr lang="es-ES" sz="2400" dirty="0"/>
              <a:t>. STC: El Derecho estatal será siempre supletorio del autonómico</a:t>
            </a:r>
          </a:p>
        </p:txBody>
      </p:sp>
      <p:sp>
        <p:nvSpPr>
          <p:cNvPr id="5" name="Flecha derecha 4"/>
          <p:cNvSpPr/>
          <p:nvPr/>
        </p:nvSpPr>
        <p:spPr>
          <a:xfrm>
            <a:off x="3983277" y="4822521"/>
            <a:ext cx="187890" cy="87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923115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177446"/>
          </a:xfrm>
        </p:spPr>
        <p:txBody>
          <a:bodyPr>
            <a:normAutofit fontScale="90000"/>
          </a:bodyPr>
          <a:lstStyle/>
          <a:p>
            <a:pPr algn="ctr"/>
            <a:r>
              <a:rPr lang="es-ES" dirty="0"/>
              <a:t>3. La distribución de competencias entre el E. y las CCAA. </a:t>
            </a:r>
          </a:p>
        </p:txBody>
      </p:sp>
      <p:sp>
        <p:nvSpPr>
          <p:cNvPr id="3" name="Marcador de contenido 2"/>
          <p:cNvSpPr>
            <a:spLocks noGrp="1"/>
          </p:cNvSpPr>
          <p:nvPr>
            <p:ph idx="1"/>
          </p:nvPr>
        </p:nvSpPr>
        <p:spPr>
          <a:xfrm>
            <a:off x="838200" y="1177446"/>
            <a:ext cx="10515600" cy="5680553"/>
          </a:xfrm>
        </p:spPr>
        <p:txBody>
          <a:bodyPr>
            <a:normAutofit fontScale="77500" lnSpcReduction="20000"/>
          </a:bodyPr>
          <a:lstStyle/>
          <a:p>
            <a:pPr marL="0" indent="0">
              <a:buNone/>
            </a:pPr>
            <a:r>
              <a:rPr lang="es-ES" dirty="0"/>
              <a:t>Competencias del Estado. Art. 149 CE: </a:t>
            </a:r>
          </a:p>
          <a:p>
            <a:pPr marL="514350" indent="-514350">
              <a:buAutoNum type="arabicParenR"/>
            </a:pPr>
            <a:r>
              <a:rPr lang="es-ES" b="1" dirty="0"/>
              <a:t>Competencias exclusivas y excluyentes. </a:t>
            </a:r>
          </a:p>
          <a:p>
            <a:pPr marL="0" indent="0">
              <a:buNone/>
            </a:pPr>
            <a:r>
              <a:rPr lang="es-ES" dirty="0"/>
              <a:t>Jurisprudencia: Reserva absoluta a favor del E. de las </a:t>
            </a:r>
            <a:r>
              <a:rPr lang="es-ES" dirty="0" err="1"/>
              <a:t>comp.</a:t>
            </a:r>
            <a:r>
              <a:rPr lang="es-ES" dirty="0"/>
              <a:t> exclusivas.</a:t>
            </a:r>
          </a:p>
          <a:p>
            <a:pPr marL="0" indent="0">
              <a:buNone/>
            </a:pPr>
            <a:r>
              <a:rPr lang="es-ES" b="1" dirty="0"/>
              <a:t>2) Competencia del E. sobre las bases. </a:t>
            </a:r>
          </a:p>
          <a:p>
            <a:pPr marL="0" indent="0">
              <a:buNone/>
            </a:pPr>
            <a:r>
              <a:rPr lang="es-ES" dirty="0"/>
              <a:t>Problemática sobre la idea de bases. </a:t>
            </a:r>
          </a:p>
          <a:p>
            <a:pPr marL="514350" indent="-514350">
              <a:buFont typeface="+mj-lt"/>
              <a:buAutoNum type="arabicPeriod"/>
            </a:pPr>
            <a:r>
              <a:rPr lang="es-ES" dirty="0"/>
              <a:t>Jurisprudencia equipara bases, normas básicas y legislación básica. </a:t>
            </a:r>
          </a:p>
          <a:p>
            <a:pPr marL="514350" indent="-514350">
              <a:buFont typeface="+mj-lt"/>
              <a:buAutoNum type="arabicPeriod"/>
            </a:pPr>
            <a:r>
              <a:rPr lang="es-ES" dirty="0"/>
              <a:t>Objetivo       Asegurar un común denominador normativo. </a:t>
            </a:r>
          </a:p>
          <a:p>
            <a:pPr marL="514350" indent="-514350">
              <a:buFont typeface="+mj-lt"/>
              <a:buAutoNum type="arabicPeriod"/>
            </a:pPr>
            <a:r>
              <a:rPr lang="es-ES" dirty="0"/>
              <a:t>C. Generales deben desarrollar la Ley de Bases (ejecución CCAA). </a:t>
            </a:r>
          </a:p>
          <a:p>
            <a:pPr marL="514350" indent="-514350">
              <a:buFont typeface="+mj-lt"/>
              <a:buAutoNum type="arabicPeriod"/>
            </a:pPr>
            <a:r>
              <a:rPr lang="es-ES" dirty="0"/>
              <a:t>La regulación de lo básico por E. no debe conducir a regulación detallada de un materia. </a:t>
            </a:r>
          </a:p>
          <a:p>
            <a:pPr marL="514350" indent="-514350">
              <a:buFont typeface="+mj-lt"/>
              <a:buAutoNum type="arabicPeriod"/>
            </a:pPr>
            <a:r>
              <a:rPr lang="es-ES" dirty="0"/>
              <a:t>TC el alcance de las bases no puede ser por regla general distinto en cada CCAA.</a:t>
            </a:r>
          </a:p>
          <a:p>
            <a:pPr marL="0" indent="0">
              <a:buNone/>
            </a:pPr>
            <a:r>
              <a:rPr lang="es-ES" b="1" dirty="0"/>
              <a:t>3) Competencia del E. sobre la legislación. </a:t>
            </a:r>
          </a:p>
          <a:p>
            <a:pPr marL="0" indent="0">
              <a:buNone/>
            </a:pPr>
            <a:r>
              <a:rPr lang="es-ES" dirty="0"/>
              <a:t>Reserva legislación de determinadas materias (art. 149.1CE). </a:t>
            </a:r>
          </a:p>
          <a:p>
            <a:pPr marL="0" indent="0">
              <a:buNone/>
            </a:pPr>
            <a:r>
              <a:rPr lang="es-ES" dirty="0"/>
              <a:t>Problemática con Reglamentos y Leyes. Jurisprudencia. Uniformidad de legislación (Ley y Reglamento) Uniformidad ordenación </a:t>
            </a:r>
            <a:r>
              <a:rPr lang="es-ES" dirty="0" err="1"/>
              <a:t>jca</a:t>
            </a:r>
            <a:r>
              <a:rPr lang="es-ES" dirty="0"/>
              <a:t>. Ámbito ejecutivo que sería reservado CCAA podría tener cabida competencia normativa de carácter funcional (reglamentos internos de organización). </a:t>
            </a:r>
          </a:p>
        </p:txBody>
      </p:sp>
      <p:sp>
        <p:nvSpPr>
          <p:cNvPr id="4" name="Flecha derecha 3"/>
          <p:cNvSpPr/>
          <p:nvPr/>
        </p:nvSpPr>
        <p:spPr>
          <a:xfrm>
            <a:off x="2492680" y="3403949"/>
            <a:ext cx="288099" cy="1753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0149370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12735"/>
            <a:ext cx="10515600" cy="1215024"/>
          </a:xfrm>
        </p:spPr>
        <p:txBody>
          <a:bodyPr>
            <a:normAutofit fontScale="90000"/>
          </a:bodyPr>
          <a:lstStyle/>
          <a:p>
            <a:pPr algn="ctr"/>
            <a:r>
              <a:rPr lang="es-ES" dirty="0"/>
              <a:t>3. La distribución de competencias entre el E. y las CCAA. </a:t>
            </a:r>
          </a:p>
        </p:txBody>
      </p:sp>
      <p:sp>
        <p:nvSpPr>
          <p:cNvPr id="3" name="Marcador de contenido 2"/>
          <p:cNvSpPr>
            <a:spLocks noGrp="1"/>
          </p:cNvSpPr>
          <p:nvPr>
            <p:ph idx="1"/>
          </p:nvPr>
        </p:nvSpPr>
        <p:spPr>
          <a:xfrm>
            <a:off x="838200" y="1327759"/>
            <a:ext cx="10515600" cy="5411244"/>
          </a:xfrm>
        </p:spPr>
        <p:txBody>
          <a:bodyPr>
            <a:normAutofit fontScale="47500" lnSpcReduction="20000"/>
          </a:bodyPr>
          <a:lstStyle/>
          <a:p>
            <a:pPr marL="0" indent="0">
              <a:buNone/>
            </a:pPr>
            <a:r>
              <a:rPr lang="es-ES" sz="4200" b="1" dirty="0"/>
              <a:t>Vía principal de determinación</a:t>
            </a:r>
            <a:r>
              <a:rPr lang="es-ES" sz="4200" dirty="0"/>
              <a:t>: el binomio CE-Estatutos de Autonomía: </a:t>
            </a:r>
          </a:p>
          <a:p>
            <a:pPr marL="0" indent="0">
              <a:buNone/>
            </a:pPr>
            <a:r>
              <a:rPr lang="es-ES" sz="4200" dirty="0"/>
              <a:t>Asunción de competencias voluntariamente por las CCAA “dentro del marco constitucional”: Arts. 148-149 CE</a:t>
            </a:r>
            <a:r>
              <a:rPr lang="es-ES" sz="3600" dirty="0"/>
              <a:t>.</a:t>
            </a:r>
          </a:p>
          <a:p>
            <a:pPr marL="0" indent="0">
              <a:buNone/>
            </a:pPr>
            <a:r>
              <a:rPr lang="es-ES" sz="4200" b="1" dirty="0"/>
              <a:t>Vía secundaria y residual</a:t>
            </a:r>
            <a:r>
              <a:rPr lang="es-ES" sz="4200" dirty="0"/>
              <a:t>: distribución de competencias mediante mecanismos </a:t>
            </a:r>
            <a:r>
              <a:rPr lang="es-ES" sz="4200" dirty="0" err="1"/>
              <a:t>extraestatutarios</a:t>
            </a:r>
            <a:r>
              <a:rPr lang="es-ES" sz="4200" dirty="0"/>
              <a:t> (art. 150 CE): Excepción. </a:t>
            </a:r>
          </a:p>
          <a:p>
            <a:pPr marL="0" indent="0">
              <a:buNone/>
            </a:pPr>
            <a:r>
              <a:rPr lang="es-ES" sz="4200" dirty="0"/>
              <a:t>1) Leyes-marco de delegación de competencias legislativas (inédita en nuestra experiencia </a:t>
            </a:r>
            <a:r>
              <a:rPr lang="es-ES" sz="4200" dirty="0" err="1"/>
              <a:t>constituc</a:t>
            </a:r>
            <a:r>
              <a:rPr lang="es-ES" sz="4200" dirty="0"/>
              <a:t>.): Art. 150.1CE</a:t>
            </a:r>
          </a:p>
          <a:p>
            <a:pPr marL="0" indent="0">
              <a:buNone/>
            </a:pPr>
            <a:r>
              <a:rPr lang="es-ES" sz="3600" dirty="0"/>
              <a:t>- Sobre materias de competencia estatal</a:t>
            </a:r>
          </a:p>
          <a:p>
            <a:pPr marL="0" indent="0">
              <a:buNone/>
            </a:pPr>
            <a:r>
              <a:rPr lang="es-ES" sz="3600" dirty="0"/>
              <a:t>- A favor de varios o todos los Parlamentos Autonómicos</a:t>
            </a:r>
          </a:p>
          <a:p>
            <a:pPr>
              <a:buFontTx/>
              <a:buChar char="-"/>
            </a:pPr>
            <a:r>
              <a:rPr lang="es-ES" sz="3600" dirty="0"/>
              <a:t>Sujeta a control y delegación de las C. Generales. </a:t>
            </a:r>
          </a:p>
          <a:p>
            <a:pPr marL="0" indent="0">
              <a:buNone/>
            </a:pPr>
            <a:r>
              <a:rPr lang="es-ES" sz="3600" dirty="0"/>
              <a:t>2</a:t>
            </a:r>
            <a:r>
              <a:rPr lang="es-ES" sz="4200" dirty="0"/>
              <a:t>) Leyes orgánicas de transferencia o delegación: Art. 150.2CE</a:t>
            </a:r>
          </a:p>
          <a:p>
            <a:pPr marL="0" indent="0">
              <a:buNone/>
            </a:pPr>
            <a:r>
              <a:rPr lang="es-ES" sz="3600" dirty="0"/>
              <a:t>- Para transferir funciones de titularidad estatal asumibles por las CCAA sin que sus Estatutos de Autonomía las hayan contemplado.</a:t>
            </a:r>
          </a:p>
          <a:p>
            <a:pPr marL="0" indent="0">
              <a:buNone/>
            </a:pPr>
            <a:r>
              <a:rPr lang="es-ES" sz="3600" dirty="0"/>
              <a:t>- Utilizadas para impulsar la 2ª fase del Estado Autonómico (</a:t>
            </a:r>
            <a:r>
              <a:rPr lang="es-ES" sz="3600" dirty="0" err="1"/>
              <a:t>homogenidad</a:t>
            </a:r>
            <a:r>
              <a:rPr lang="es-ES" sz="3600" dirty="0"/>
              <a:t> y equiparación de todas CCAA).</a:t>
            </a:r>
          </a:p>
          <a:p>
            <a:pPr marL="0" indent="0">
              <a:buNone/>
            </a:pPr>
            <a:r>
              <a:rPr lang="es-ES" sz="4200" dirty="0"/>
              <a:t>3) Leyes de armonización de la legislación autonómica (un solo caso: LOAPA)</a:t>
            </a:r>
          </a:p>
          <a:p>
            <a:pPr marL="0" indent="0">
              <a:buNone/>
            </a:pPr>
            <a:r>
              <a:rPr lang="es-ES" sz="3600" dirty="0"/>
              <a:t>-</a:t>
            </a:r>
            <a:r>
              <a:rPr lang="es-ES" sz="3600" dirty="0" err="1"/>
              <a:t>Ppios</a:t>
            </a:r>
            <a:r>
              <a:rPr lang="es-ES" sz="3600" dirty="0"/>
              <a:t> necesarios para armonizar leyes de CCAA. Incluso sobre materias de competencia autonómica</a:t>
            </a:r>
          </a:p>
          <a:p>
            <a:pPr marL="0" indent="0">
              <a:buNone/>
            </a:pPr>
            <a:r>
              <a:rPr lang="es-ES" sz="3600" dirty="0"/>
              <a:t>- Fundamento: el interés general apreciado por CG</a:t>
            </a:r>
          </a:p>
          <a:p>
            <a:pPr marL="0" indent="0">
              <a:buNone/>
            </a:pPr>
            <a:r>
              <a:rPr lang="es-ES" sz="3600" dirty="0"/>
              <a:t>- Carácter excepcional, subsidiario y de interpretación restrictiva.</a:t>
            </a:r>
          </a:p>
          <a:p>
            <a:pPr marL="0" indent="0">
              <a:buNone/>
            </a:pPr>
            <a:endParaRPr lang="es-ES" dirty="0"/>
          </a:p>
        </p:txBody>
      </p:sp>
    </p:spTree>
    <p:extLst>
      <p:ext uri="{BB962C8B-B14F-4D97-AF65-F5344CB8AC3E}">
        <p14:creationId xmlns:p14="http://schemas.microsoft.com/office/powerpoint/2010/main" val="42327366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3. La distribución de competencias. </a:t>
            </a:r>
          </a:p>
        </p:txBody>
      </p:sp>
      <p:sp>
        <p:nvSpPr>
          <p:cNvPr id="3" name="Marcador de contenido 2"/>
          <p:cNvSpPr>
            <a:spLocks noGrp="1"/>
          </p:cNvSpPr>
          <p:nvPr>
            <p:ph idx="1"/>
          </p:nvPr>
        </p:nvSpPr>
        <p:spPr/>
        <p:txBody>
          <a:bodyPr>
            <a:normAutofit/>
          </a:bodyPr>
          <a:lstStyle/>
          <a:p>
            <a:r>
              <a:rPr lang="es-ES" dirty="0"/>
              <a:t>Junta de Andalucía. Art. 42 Estatuto de Autonomía. Clasificación. </a:t>
            </a:r>
          </a:p>
          <a:p>
            <a:r>
              <a:rPr lang="es-ES" dirty="0"/>
              <a:t>Exclusivas = potestad legislativa, reglamentaria y ejecutiva íntegramente. Preferencia derecho andaluz sobre cualquier otro. </a:t>
            </a:r>
          </a:p>
          <a:p>
            <a:r>
              <a:rPr lang="es-ES" dirty="0"/>
              <a:t>Para las CCAA es muy difícil afirmar competencias excluyentes.</a:t>
            </a:r>
          </a:p>
          <a:p>
            <a:r>
              <a:rPr lang="es-ES" dirty="0"/>
              <a:t>Compartidas = potestad legislativa, reglamentaria y ejecutiva en el marco de “las bases”.</a:t>
            </a:r>
          </a:p>
          <a:p>
            <a:r>
              <a:rPr lang="es-ES" dirty="0"/>
              <a:t>Ejecutivas = función sólo ejecutiva de la normativa estatal y de dirección de las AAPP.</a:t>
            </a:r>
          </a:p>
          <a:p>
            <a:r>
              <a:rPr lang="es-ES" dirty="0"/>
              <a:t>Desarrollo y ejecución de normas de la U. Europea. </a:t>
            </a:r>
          </a:p>
        </p:txBody>
      </p:sp>
    </p:spTree>
    <p:extLst>
      <p:ext uri="{BB962C8B-B14F-4D97-AF65-F5344CB8AC3E}">
        <p14:creationId xmlns:p14="http://schemas.microsoft.com/office/powerpoint/2010/main" val="4040981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90501"/>
            <a:ext cx="10515600" cy="1092200"/>
          </a:xfrm>
        </p:spPr>
        <p:txBody>
          <a:bodyPr/>
          <a:lstStyle/>
          <a:p>
            <a:pPr algn="ctr"/>
            <a:r>
              <a:rPr lang="es-ES" dirty="0"/>
              <a:t>4. La coerción estatal. </a:t>
            </a:r>
          </a:p>
        </p:txBody>
      </p:sp>
      <p:sp>
        <p:nvSpPr>
          <p:cNvPr id="3" name="Marcador de contenido 2"/>
          <p:cNvSpPr>
            <a:spLocks noGrp="1"/>
          </p:cNvSpPr>
          <p:nvPr>
            <p:ph idx="1"/>
          </p:nvPr>
        </p:nvSpPr>
        <p:spPr>
          <a:xfrm>
            <a:off x="838200" y="1690688"/>
            <a:ext cx="10515600" cy="4684711"/>
          </a:xfrm>
        </p:spPr>
        <p:txBody>
          <a:bodyPr>
            <a:normAutofit fontScale="92500" lnSpcReduction="20000"/>
          </a:bodyPr>
          <a:lstStyle/>
          <a:p>
            <a:pPr marL="0" indent="0">
              <a:buNone/>
            </a:pPr>
            <a:r>
              <a:rPr lang="es-ES" dirty="0"/>
              <a:t>Doble control. Art. 153 CE “control de las competencias”. Art. 155 CE principio de coerción estatal. </a:t>
            </a:r>
          </a:p>
          <a:p>
            <a:pPr marL="0" indent="0">
              <a:buNone/>
            </a:pPr>
            <a:r>
              <a:rPr lang="es-ES" b="1" dirty="0"/>
              <a:t>ART. 155CE “COERCIÓN ESTATAL”. </a:t>
            </a:r>
          </a:p>
          <a:p>
            <a:pPr marL="0" indent="0">
              <a:buNone/>
            </a:pPr>
            <a:r>
              <a:rPr lang="es-ES" dirty="0"/>
              <a:t>- Mecanismo de garantía de respeto a la Constitución (unidad y supremacía) en un estado compuesto o descentralizado ante incumplimientos graves de los entes territoriales.</a:t>
            </a:r>
          </a:p>
          <a:p>
            <a:pPr marL="0" indent="0">
              <a:buNone/>
            </a:pPr>
            <a:r>
              <a:rPr lang="es-ES" dirty="0"/>
              <a:t>- Existen muchos referentes de Derecho Comparado: el art. 155 CE se toma del art. 37 de la Ley Fundamental de Bonn.</a:t>
            </a:r>
          </a:p>
          <a:p>
            <a:pPr marL="0" indent="0">
              <a:buNone/>
            </a:pPr>
            <a:r>
              <a:rPr lang="es-ES" dirty="0"/>
              <a:t>- De aplicación excepcional y extraordinaria: incumplimientos muy graves e ineficacia de medidas alternativas (sentencias, sanciones...).</a:t>
            </a:r>
          </a:p>
          <a:p>
            <a:pPr marL="0" indent="0">
              <a:buNone/>
            </a:pPr>
            <a:r>
              <a:rPr lang="es-ES" dirty="0"/>
              <a:t>- El art. 155 CE antes del caso de Cataluña:</a:t>
            </a:r>
          </a:p>
          <a:p>
            <a:pPr marL="0" indent="0">
              <a:buNone/>
            </a:pPr>
            <a:r>
              <a:rPr lang="es-ES" dirty="0"/>
              <a:t>- Se activó (sólo en fase de requerimiento) en 1989 contra Canarias por incumplimiento de obligaciones fiscales.</a:t>
            </a:r>
          </a:p>
          <a:p>
            <a:pPr marL="0" indent="0">
              <a:buNone/>
            </a:pPr>
            <a:endParaRPr lang="es-ES" dirty="0"/>
          </a:p>
        </p:txBody>
      </p:sp>
    </p:spTree>
    <p:extLst>
      <p:ext uri="{BB962C8B-B14F-4D97-AF65-F5344CB8AC3E}">
        <p14:creationId xmlns:p14="http://schemas.microsoft.com/office/powerpoint/2010/main" val="21203764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4. La coerción estatal. </a:t>
            </a:r>
          </a:p>
        </p:txBody>
      </p:sp>
      <p:sp>
        <p:nvSpPr>
          <p:cNvPr id="3" name="Marcador de contenido 2"/>
          <p:cNvSpPr>
            <a:spLocks noGrp="1"/>
          </p:cNvSpPr>
          <p:nvPr>
            <p:ph idx="1"/>
          </p:nvPr>
        </p:nvSpPr>
        <p:spPr>
          <a:xfrm>
            <a:off x="838200" y="2552700"/>
            <a:ext cx="10515600" cy="3200400"/>
          </a:xfrm>
        </p:spPr>
        <p:txBody>
          <a:bodyPr/>
          <a:lstStyle/>
          <a:p>
            <a:pPr marL="0" indent="0">
              <a:buNone/>
            </a:pPr>
            <a:r>
              <a:rPr lang="es-ES" dirty="0"/>
              <a:t>PRESUPUESTOS HABILITANTES PARA LA ACTUACIÓN DEL GOBIERNO: </a:t>
            </a:r>
          </a:p>
          <a:p>
            <a:pPr marL="514350" indent="-514350">
              <a:buAutoNum type="arabicParenR"/>
            </a:pPr>
            <a:r>
              <a:rPr lang="es-ES" dirty="0"/>
              <a:t>Que la CA incumpla las obligaciones que la Constitución u otras leyes le impongan.</a:t>
            </a:r>
          </a:p>
          <a:p>
            <a:pPr marL="0" indent="0">
              <a:buNone/>
            </a:pPr>
            <a:r>
              <a:rPr lang="es-ES" sz="2000" dirty="0"/>
              <a:t>Incumplimientos graves, manifiestos, contumaces, deliberados o negligentes.</a:t>
            </a:r>
          </a:p>
          <a:p>
            <a:pPr marL="514350" indent="-514350">
              <a:buAutoNum type="arabicParenR" startAt="2"/>
            </a:pPr>
            <a:r>
              <a:rPr lang="es-ES" dirty="0"/>
              <a:t>Que la CA actúe de forma que atente gravemente al interés general     de España.</a:t>
            </a:r>
          </a:p>
          <a:p>
            <a:pPr marL="0" indent="0">
              <a:buNone/>
            </a:pPr>
            <a:endParaRPr lang="es-ES" dirty="0"/>
          </a:p>
          <a:p>
            <a:pPr marL="0" indent="0">
              <a:buNone/>
            </a:pPr>
            <a:endParaRPr lang="es-ES" dirty="0"/>
          </a:p>
          <a:p>
            <a:pPr marL="0" indent="0">
              <a:buNone/>
            </a:pPr>
            <a:endParaRPr lang="es-ES" dirty="0"/>
          </a:p>
        </p:txBody>
      </p:sp>
    </p:spTree>
    <p:extLst>
      <p:ext uri="{BB962C8B-B14F-4D97-AF65-F5344CB8AC3E}">
        <p14:creationId xmlns:p14="http://schemas.microsoft.com/office/powerpoint/2010/main" val="31677750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52401"/>
            <a:ext cx="10515600" cy="1092200"/>
          </a:xfrm>
        </p:spPr>
        <p:txBody>
          <a:bodyPr/>
          <a:lstStyle/>
          <a:p>
            <a:pPr algn="ctr"/>
            <a:r>
              <a:rPr lang="es-ES" dirty="0"/>
              <a:t>4. La coerción estatal. </a:t>
            </a:r>
          </a:p>
        </p:txBody>
      </p:sp>
      <p:sp>
        <p:nvSpPr>
          <p:cNvPr id="3" name="Marcador de contenido 2"/>
          <p:cNvSpPr>
            <a:spLocks noGrp="1"/>
          </p:cNvSpPr>
          <p:nvPr>
            <p:ph idx="1"/>
          </p:nvPr>
        </p:nvSpPr>
        <p:spPr>
          <a:xfrm>
            <a:off x="838200" y="1244601"/>
            <a:ext cx="10515600" cy="5475688"/>
          </a:xfrm>
        </p:spPr>
        <p:txBody>
          <a:bodyPr>
            <a:normAutofit fontScale="92500" lnSpcReduction="20000"/>
          </a:bodyPr>
          <a:lstStyle/>
          <a:p>
            <a:r>
              <a:rPr lang="es-ES" sz="3000" b="1" dirty="0"/>
              <a:t>Exigencia de requerimiento previo a la CCAA (art. 155.1CE). </a:t>
            </a:r>
          </a:p>
          <a:p>
            <a:endParaRPr lang="es-ES" sz="3000" b="1" dirty="0"/>
          </a:p>
          <a:p>
            <a:r>
              <a:rPr lang="es-ES" dirty="0"/>
              <a:t>Trámite que pretende revertir la situación de incumplimiento de manera voluntaria. </a:t>
            </a:r>
          </a:p>
          <a:p>
            <a:r>
              <a:rPr lang="es-ES" dirty="0"/>
              <a:t>Activa el procedimiento de coerción estatal.</a:t>
            </a:r>
          </a:p>
          <a:p>
            <a:r>
              <a:rPr lang="es-ES" dirty="0"/>
              <a:t>El requerimiento se dirige a la autoridad/es de la CA responsable del incumplimiento.</a:t>
            </a:r>
          </a:p>
          <a:p>
            <a:r>
              <a:rPr lang="es-ES" dirty="0"/>
              <a:t>Se da un plazo para responder al requerimiento.</a:t>
            </a:r>
          </a:p>
          <a:p>
            <a:r>
              <a:rPr lang="es-ES" dirty="0"/>
              <a:t>Contenido del requerimiento: </a:t>
            </a:r>
          </a:p>
          <a:p>
            <a:r>
              <a:rPr lang="es-ES" dirty="0"/>
              <a:t>Insta a adoptar las medidas para volver al cumplimiento de la CE y la legalidad.</a:t>
            </a:r>
          </a:p>
          <a:p>
            <a:r>
              <a:rPr lang="es-ES" dirty="0"/>
              <a:t>Avisa de la adopción de las medidas coercitivas por parte del Gobierno del Estado en caso de no ser atendido.</a:t>
            </a:r>
          </a:p>
          <a:p>
            <a:r>
              <a:rPr lang="es-ES" dirty="0"/>
              <a:t>Requerimiento del Gobierno al Presidente de Cataluña (11/10/2017)</a:t>
            </a:r>
          </a:p>
        </p:txBody>
      </p:sp>
    </p:spTree>
    <p:extLst>
      <p:ext uri="{BB962C8B-B14F-4D97-AF65-F5344CB8AC3E}">
        <p14:creationId xmlns:p14="http://schemas.microsoft.com/office/powerpoint/2010/main" val="29178208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974558"/>
          </a:xfrm>
        </p:spPr>
        <p:txBody>
          <a:bodyPr/>
          <a:lstStyle/>
          <a:p>
            <a:pPr algn="ctr"/>
            <a:r>
              <a:rPr lang="es-ES" dirty="0"/>
              <a:t>4. La coerción estatal. </a:t>
            </a:r>
          </a:p>
        </p:txBody>
      </p:sp>
      <p:sp>
        <p:nvSpPr>
          <p:cNvPr id="3" name="Marcador de contenido 2"/>
          <p:cNvSpPr>
            <a:spLocks noGrp="1"/>
          </p:cNvSpPr>
          <p:nvPr>
            <p:ph idx="1"/>
          </p:nvPr>
        </p:nvSpPr>
        <p:spPr>
          <a:xfrm>
            <a:off x="838200" y="1167063"/>
            <a:ext cx="10515600" cy="5678906"/>
          </a:xfrm>
        </p:spPr>
        <p:txBody>
          <a:bodyPr>
            <a:normAutofit fontScale="77500" lnSpcReduction="20000"/>
          </a:bodyPr>
          <a:lstStyle/>
          <a:p>
            <a:pPr marL="0" indent="0">
              <a:buNone/>
            </a:pPr>
            <a:r>
              <a:rPr lang="es-ES" sz="3100" b="1" dirty="0"/>
              <a:t>Tramitación ante el Senado (art. 189 RS) de no ser atendido el requerimiento</a:t>
            </a:r>
            <a:r>
              <a:rPr lang="es-ES" sz="3100" dirty="0"/>
              <a:t>: </a:t>
            </a:r>
          </a:p>
          <a:p>
            <a:r>
              <a:rPr lang="es-ES" dirty="0"/>
              <a:t>El Gobierno (Acuerdo De la Comisión Mixta) acredita la realización del requerimiento y presenta escrito con las medidas de coerción propuestas ante la presidencia del Senado.</a:t>
            </a:r>
          </a:p>
          <a:p>
            <a:r>
              <a:rPr lang="es-ES" dirty="0"/>
              <a:t>Fase en Comisión General de CCAA o conjunta (CCAA y Constitucional):</a:t>
            </a:r>
          </a:p>
          <a:p>
            <a:r>
              <a:rPr lang="es-ES" dirty="0"/>
              <a:t>Trámite para alegaciones del presidente de la CA: Ej. Alegaciones Presidente Cataluña.</a:t>
            </a:r>
          </a:p>
          <a:p>
            <a:r>
              <a:rPr lang="es-ES" dirty="0"/>
              <a:t>Elaboración de Propuesta sobre aprobación, rechazo o modificaciones de las medidas planteadas por el Gobierno.</a:t>
            </a:r>
          </a:p>
          <a:p>
            <a:r>
              <a:rPr lang="es-ES" dirty="0"/>
              <a:t>Debate y votación por el Pleno del Senado de la propuesta de medidas de la Comisión: aprobación por mayoría absoluta.</a:t>
            </a:r>
          </a:p>
          <a:p>
            <a:r>
              <a:rPr lang="es-ES" dirty="0"/>
              <a:t>Medidas (escasa regulación CE): Tipo, alcance, objeto de las medidas – habilitación muy amplia: las necesarias para obligar a la CA al cumplimiento forzoso de las obligaciones incumplidas o para la protección del interés general.</a:t>
            </a:r>
          </a:p>
          <a:p>
            <a:r>
              <a:rPr lang="es-ES" dirty="0"/>
              <a:t>Ejecución: el Gobierno podrá dar instrucciones a todas las autoridades de las Comunidades Autónomas (155.2 CE). </a:t>
            </a:r>
          </a:p>
          <a:p>
            <a:r>
              <a:rPr lang="es-ES" dirty="0"/>
              <a:t>Cataluña: Ceses Presidente, Vicepresidente y Consejeros. Disolución </a:t>
            </a:r>
            <a:r>
              <a:rPr lang="es-ES" dirty="0" err="1"/>
              <a:t>Parlament</a:t>
            </a:r>
            <a:r>
              <a:rPr lang="es-ES" dirty="0"/>
              <a:t> y Convocatoria de elecciones. Sujeción </a:t>
            </a:r>
            <a:r>
              <a:rPr lang="es-ES" dirty="0" err="1"/>
              <a:t>Adm</a:t>
            </a:r>
            <a:r>
              <a:rPr lang="es-ES" dirty="0"/>
              <a:t>. Autonómica al Gobierno central. Medidas concretas en ámbito fiscal (Hacienda), comunicación, seguridad, etc. Medidas limitativas en la actividad del </a:t>
            </a:r>
            <a:r>
              <a:rPr lang="es-ES" dirty="0" err="1"/>
              <a:t>Parlament</a:t>
            </a:r>
            <a:r>
              <a:rPr lang="es-ES" dirty="0"/>
              <a:t> durante vigencia art. 155CE. </a:t>
            </a:r>
          </a:p>
          <a:p>
            <a:endParaRPr lang="es-ES" dirty="0"/>
          </a:p>
          <a:p>
            <a:pPr marL="0" indent="0">
              <a:buNone/>
            </a:pPr>
            <a:endParaRPr lang="es-ES" dirty="0"/>
          </a:p>
          <a:p>
            <a:endParaRPr lang="es-ES" dirty="0"/>
          </a:p>
        </p:txBody>
      </p:sp>
    </p:spTree>
    <p:extLst>
      <p:ext uri="{BB962C8B-B14F-4D97-AF65-F5344CB8AC3E}">
        <p14:creationId xmlns:p14="http://schemas.microsoft.com/office/powerpoint/2010/main" val="9504115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528174"/>
          </a:xfrm>
        </p:spPr>
        <p:txBody>
          <a:bodyPr>
            <a:normAutofit fontScale="90000"/>
          </a:bodyPr>
          <a:lstStyle/>
          <a:p>
            <a:pPr algn="ctr"/>
            <a:r>
              <a:rPr lang="es-ES" dirty="0"/>
              <a:t>5. Las relaciones de colaboración entre el</a:t>
            </a:r>
            <a:br>
              <a:rPr lang="es-ES" dirty="0"/>
            </a:br>
            <a:r>
              <a:rPr lang="es-ES" dirty="0"/>
              <a:t>Estado y las CC.AA. La dimensión supraestatal de las CC.AA.</a:t>
            </a:r>
          </a:p>
        </p:txBody>
      </p:sp>
      <p:sp>
        <p:nvSpPr>
          <p:cNvPr id="3" name="Marcador de contenido 2"/>
          <p:cNvSpPr>
            <a:spLocks noGrp="1"/>
          </p:cNvSpPr>
          <p:nvPr>
            <p:ph idx="1"/>
          </p:nvPr>
        </p:nvSpPr>
        <p:spPr>
          <a:xfrm>
            <a:off x="838200" y="1640910"/>
            <a:ext cx="10515600" cy="5217090"/>
          </a:xfrm>
        </p:spPr>
        <p:txBody>
          <a:bodyPr>
            <a:normAutofit fontScale="85000" lnSpcReduction="20000"/>
          </a:bodyPr>
          <a:lstStyle/>
          <a:p>
            <a:r>
              <a:rPr lang="es-ES" dirty="0"/>
              <a:t>Ausencia de previsión constitucional sobre relacionales de colaboración. Legislación ordinaria y Estatutos han creado órganos e instrumentos de relación entre E. y CCAA. </a:t>
            </a:r>
          </a:p>
          <a:p>
            <a:r>
              <a:rPr lang="es-ES" dirty="0"/>
              <a:t>Relación entre CCAA (horizontales) son recogidas CE (art. 145.2): “</a:t>
            </a:r>
            <a:r>
              <a:rPr lang="es-ES" sz="2400" dirty="0"/>
              <a:t>Los Estatutos podrán prever los supuestos, requisitos y términos en que las CCAA podrán celebrar convenios entre sí para la gestión y prestación de servicios propios de las mismas, así como el carácter y efectos de la correspondiente comunicación a las Cortes Generales. En los demás supuestos, los acuerdos de cooperación entre las Comunidades Autónomas necesitarán la autorización de las Cortes Generales”. Este precepto ha sido poco utilizado durante la vigencia CE. </a:t>
            </a:r>
          </a:p>
          <a:p>
            <a:r>
              <a:rPr lang="es-ES" dirty="0"/>
              <a:t>Conferencia de Presidentes (Creado 2014): órgano de cooperación </a:t>
            </a:r>
            <a:r>
              <a:rPr lang="es-ES" dirty="0" err="1"/>
              <a:t>multilareral</a:t>
            </a:r>
            <a:r>
              <a:rPr lang="es-ES" dirty="0"/>
              <a:t> entre los ejecutivos estatal y autonómicos con la finalidad de deliberar asuntos y la adopción de acuerdos entre E. y CCAA. </a:t>
            </a:r>
          </a:p>
          <a:p>
            <a:r>
              <a:rPr lang="es-ES" dirty="0"/>
              <a:t>Conferencias sectoriales: Instrumento ordinario de concreción de las relaciones entre E. y CCAA en razón de la materia. </a:t>
            </a:r>
          </a:p>
          <a:p>
            <a:r>
              <a:rPr lang="es-ES" dirty="0"/>
              <a:t>Comisión bilateral: Tiene carácter general y bilateral. Regulada en EEAA.  </a:t>
            </a:r>
          </a:p>
          <a:p>
            <a:r>
              <a:rPr lang="es-ES" dirty="0"/>
              <a:t>Conferencia de los Gobiernos de las CCAA (2010): Creado por Gobiernos 6 CCAA que reformaron EEAA. </a:t>
            </a:r>
          </a:p>
        </p:txBody>
      </p:sp>
    </p:spTree>
    <p:extLst>
      <p:ext uri="{BB962C8B-B14F-4D97-AF65-F5344CB8AC3E}">
        <p14:creationId xmlns:p14="http://schemas.microsoft.com/office/powerpoint/2010/main" val="4096587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839243"/>
          </a:xfrm>
        </p:spPr>
        <p:txBody>
          <a:bodyPr/>
          <a:lstStyle/>
          <a:p>
            <a:pPr algn="ctr"/>
            <a:r>
              <a:rPr lang="es-ES"/>
              <a:t>2. Las instituciones de las CC.AA. </a:t>
            </a:r>
          </a:p>
        </p:txBody>
      </p:sp>
      <p:sp>
        <p:nvSpPr>
          <p:cNvPr id="3" name="Marcador de contenido 2"/>
          <p:cNvSpPr>
            <a:spLocks noGrp="1"/>
          </p:cNvSpPr>
          <p:nvPr>
            <p:ph idx="1"/>
          </p:nvPr>
        </p:nvSpPr>
        <p:spPr>
          <a:xfrm>
            <a:off x="838200" y="839244"/>
            <a:ext cx="10515600" cy="6018756"/>
          </a:xfrm>
        </p:spPr>
        <p:txBody>
          <a:bodyPr>
            <a:normAutofit fontScale="92500" lnSpcReduction="10000"/>
          </a:bodyPr>
          <a:lstStyle/>
          <a:p>
            <a:pPr>
              <a:buFontTx/>
              <a:buChar char="-"/>
            </a:pPr>
            <a:r>
              <a:rPr lang="es-ES" sz="2200"/>
              <a:t>Contenido obligatorio Estatutos art. 148.1.1ª CE. </a:t>
            </a:r>
          </a:p>
          <a:p>
            <a:pPr>
              <a:buFontTx/>
              <a:buChar char="-"/>
            </a:pPr>
            <a:r>
              <a:rPr lang="es-ES" sz="2200"/>
              <a:t>Capacidad </a:t>
            </a:r>
            <a:r>
              <a:rPr lang="es-ES" sz="2200" err="1"/>
              <a:t>autoorganización</a:t>
            </a:r>
            <a:r>
              <a:rPr lang="es-ES" sz="2200"/>
              <a:t> CCAA debe respetar preceptos constitucionales. Aunque puede incluir otros órganos aunque no estén establecidos en la CE como el Defensor del Pueblo. </a:t>
            </a:r>
          </a:p>
          <a:p>
            <a:pPr marL="0" indent="0">
              <a:buNone/>
            </a:pPr>
            <a:r>
              <a:rPr lang="es-ES" sz="2200"/>
              <a:t>ÓRGANOS LEGISLATIVOS. </a:t>
            </a:r>
          </a:p>
          <a:p>
            <a:pPr marL="0" indent="0">
              <a:buNone/>
            </a:pPr>
            <a:r>
              <a:rPr lang="es-ES" sz="2200" b="1"/>
              <a:t>ASAMBLEAS LEGISLATIVAS DE LAS CCAA</a:t>
            </a:r>
            <a:r>
              <a:rPr lang="es-ES" sz="2200"/>
              <a:t>. Una sola cámara. Sistema unicameral en todos los Estatutos. CE no regula, solo sufragio universal y sistema proporcional. Mismo sistema Congreso como la circunscripción provincial salvo algunas CCAA Murcia, Baleares, Canarias. Estatuto andaluz incorporó listas paritarias en aplicación LOREG. Distribución escaños P. Vasco. Reducción escaños C. La Mancha. </a:t>
            </a:r>
          </a:p>
          <a:p>
            <a:pPr marL="0" indent="0">
              <a:buNone/>
            </a:pPr>
            <a:r>
              <a:rPr lang="es-ES" sz="2200"/>
              <a:t>Funciones: 1) Ejercicio potestad legislativa en materias exclusiva competencia, y en las compartidas con el E. donde desarrolle legislativamente. 2) Presupuestarias. 3) Elección del Presidente de la CCAA. 4) Control del Presidente y miembros del Consejo de Gobierno. 5) Aquellas atribuidas por preceptos constitucionales y las que le asigne el E. Autonomía. Ejemplo. Senadores CCAA. Iniciativa legislativa en ámbito estatal. Recurso de inconstitucionalidad. “Mecanismo alerta temprana” con derecho comunitario. </a:t>
            </a:r>
          </a:p>
          <a:p>
            <a:pPr marL="0" indent="0">
              <a:buNone/>
            </a:pPr>
            <a:r>
              <a:rPr lang="es-ES" sz="2200"/>
              <a:t>ANDALUCÍA. PARLAMENTO. 109 diputados sufragio universal, libre, igual, directo y secreto. Circunscripción provincia. Plena autonomía de organización y funcionamiento. Reglamento Parlamento para elección del Presidente. Potestad legislativa puede delegar a Comisiones Legislativas. Autorización a C. Gobierno para convenios. E. A. 2007 ha incorporado: a) nueva categoría ley por mayoría absoluta. b) Decretos Legislativos dictados </a:t>
            </a:r>
            <a:r>
              <a:rPr lang="es-ES" sz="2200" err="1"/>
              <a:t>C.Gobierno</a:t>
            </a:r>
            <a:r>
              <a:rPr lang="es-ES" sz="2200"/>
              <a:t>. c) Decreto Ley en caso de urgente y extraordinaria necesidad.  </a:t>
            </a:r>
          </a:p>
        </p:txBody>
      </p:sp>
    </p:spTree>
    <p:extLst>
      <p:ext uri="{BB962C8B-B14F-4D97-AF65-F5344CB8AC3E}">
        <p14:creationId xmlns:p14="http://schemas.microsoft.com/office/powerpoint/2010/main" val="630819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989556"/>
          </a:xfrm>
        </p:spPr>
        <p:txBody>
          <a:bodyPr/>
          <a:lstStyle/>
          <a:p>
            <a:pPr algn="ctr"/>
            <a:r>
              <a:rPr lang="es-ES"/>
              <a:t>2. Las instituciones de las CCAA. </a:t>
            </a:r>
          </a:p>
        </p:txBody>
      </p:sp>
      <p:sp>
        <p:nvSpPr>
          <p:cNvPr id="3" name="Marcador de contenido 2"/>
          <p:cNvSpPr>
            <a:spLocks noGrp="1"/>
          </p:cNvSpPr>
          <p:nvPr>
            <p:ph idx="1"/>
          </p:nvPr>
        </p:nvSpPr>
        <p:spPr>
          <a:xfrm>
            <a:off x="838200" y="989556"/>
            <a:ext cx="10515600" cy="5699343"/>
          </a:xfrm>
        </p:spPr>
        <p:txBody>
          <a:bodyPr/>
          <a:lstStyle/>
          <a:p>
            <a:pPr marL="0" indent="0">
              <a:buNone/>
            </a:pPr>
            <a:r>
              <a:rPr lang="es-ES" b="1" u="sng"/>
              <a:t>ÓRGANOS EJECUTIVOS. </a:t>
            </a:r>
            <a:r>
              <a:rPr lang="es-ES"/>
              <a:t>Variante sistema parlamentario nacional con rasgos presidencialistas. </a:t>
            </a:r>
          </a:p>
          <a:p>
            <a:pPr marL="0" indent="0">
              <a:buNone/>
            </a:pPr>
            <a:r>
              <a:rPr lang="es-ES" b="1"/>
              <a:t>PRESIDENTE. </a:t>
            </a:r>
            <a:r>
              <a:rPr lang="es-ES"/>
              <a:t>Monista. Elegido Asamblea. Similar art. 99CE. Refrendo del acto debido del Rey. Condición miembro Asamblea Legislativa. </a:t>
            </a:r>
          </a:p>
          <a:p>
            <a:pPr marL="0" indent="0">
              <a:buNone/>
            </a:pPr>
            <a:r>
              <a:rPr lang="es-ES"/>
              <a:t>Funciones: 1) Gobierno. Dirección C. Gobierno. Facultad disolución Parlamento. 2) Representación. Supremo representante CCAA y representación ordinaria. 3) Requerimiento art. 155CE y las atribuidas por los Estatutos. </a:t>
            </a:r>
          </a:p>
          <a:p>
            <a:pPr marL="0" indent="0">
              <a:buNone/>
            </a:pPr>
            <a:r>
              <a:rPr lang="es-ES" b="1"/>
              <a:t>Andalucía</a:t>
            </a:r>
            <a:r>
              <a:rPr lang="es-ES"/>
              <a:t>. Mismas anteriores y libertad para designar y separar Consejeros. Responsabilidad política: pérdida confianza o moción censura. Proposición de Consultas populares. Elección: 1) Mayoría absoluta. 2) Mayoría simple. E. A. disolución anticipada Parlamento. Principal función: dirección política del Presidente de Junta Andalucía. </a:t>
            </a:r>
          </a:p>
        </p:txBody>
      </p:sp>
    </p:spTree>
    <p:extLst>
      <p:ext uri="{BB962C8B-B14F-4D97-AF65-F5344CB8AC3E}">
        <p14:creationId xmlns:p14="http://schemas.microsoft.com/office/powerpoint/2010/main" val="3558519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87683"/>
            <a:ext cx="10515600" cy="939451"/>
          </a:xfrm>
        </p:spPr>
        <p:txBody>
          <a:bodyPr/>
          <a:lstStyle/>
          <a:p>
            <a:pPr algn="ctr"/>
            <a:r>
              <a:rPr lang="es-ES"/>
              <a:t>2. Las instituciones de las CCAA</a:t>
            </a:r>
          </a:p>
        </p:txBody>
      </p:sp>
      <p:sp>
        <p:nvSpPr>
          <p:cNvPr id="3" name="Marcador de contenido 2"/>
          <p:cNvSpPr>
            <a:spLocks noGrp="1"/>
          </p:cNvSpPr>
          <p:nvPr>
            <p:ph idx="1"/>
          </p:nvPr>
        </p:nvSpPr>
        <p:spPr>
          <a:xfrm>
            <a:off x="838200" y="1265129"/>
            <a:ext cx="10515600" cy="5398718"/>
          </a:xfrm>
        </p:spPr>
        <p:txBody>
          <a:bodyPr>
            <a:normAutofit lnSpcReduction="10000"/>
          </a:bodyPr>
          <a:lstStyle/>
          <a:p>
            <a:pPr marL="0" indent="0">
              <a:buNone/>
            </a:pPr>
            <a:r>
              <a:rPr lang="es-ES" b="1" u="sng"/>
              <a:t>CONSEJO DE GOBIERNO. </a:t>
            </a:r>
          </a:p>
          <a:p>
            <a:pPr marL="0" indent="0">
              <a:buNone/>
            </a:pPr>
            <a:r>
              <a:rPr lang="es-ES"/>
              <a:t>Órgano ejecutivo colegiado de la CCAA. </a:t>
            </a:r>
          </a:p>
          <a:p>
            <a:pPr marL="0" indent="0">
              <a:buNone/>
            </a:pPr>
            <a:r>
              <a:rPr lang="es-ES"/>
              <a:t>CE     dependencia política del Presidente y responsabilidad política ante Asamblea. </a:t>
            </a:r>
          </a:p>
          <a:p>
            <a:pPr marL="0" indent="0">
              <a:buNone/>
            </a:pPr>
            <a:r>
              <a:rPr lang="es-ES"/>
              <a:t>Funciones Vicepresidente no suelen estar reguladas Estatutos. </a:t>
            </a:r>
          </a:p>
          <a:p>
            <a:pPr marL="0" indent="0">
              <a:buNone/>
            </a:pPr>
            <a:r>
              <a:rPr lang="es-ES"/>
              <a:t>Funciones (CE): 1) Ejecutivas y administrativas dentro competencias CCAA. 2) Interposición de recurso de inconstitucionalidad en términos art. 162.a). 3) Atribuidas por E. Autonomía y demás normas. </a:t>
            </a:r>
          </a:p>
          <a:p>
            <a:pPr marL="0" indent="0">
              <a:buNone/>
            </a:pPr>
            <a:r>
              <a:rPr lang="es-ES"/>
              <a:t>ANDALUCÍA. Presidente, Vicepresidente y Consejeros. Ejerce dirección política de la CCAA Andalucía. Potestad reglamentaria. Conflictos de competencias y recursos de inconstitucionalidad. Decisiones estratégicas dirección política, diseño políticas públicas y su ejecución en marco competencial estatutario. </a:t>
            </a:r>
          </a:p>
        </p:txBody>
      </p:sp>
      <p:sp>
        <p:nvSpPr>
          <p:cNvPr id="4" name="Flecha derecha 3"/>
          <p:cNvSpPr/>
          <p:nvPr/>
        </p:nvSpPr>
        <p:spPr>
          <a:xfrm>
            <a:off x="1390389" y="2342367"/>
            <a:ext cx="250521" cy="1252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29837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864296"/>
          </a:xfrm>
        </p:spPr>
        <p:txBody>
          <a:bodyPr/>
          <a:lstStyle/>
          <a:p>
            <a:pPr algn="ctr"/>
            <a:r>
              <a:rPr lang="es-ES"/>
              <a:t>2. Las instituciones de las CCAA</a:t>
            </a:r>
          </a:p>
        </p:txBody>
      </p:sp>
      <p:sp>
        <p:nvSpPr>
          <p:cNvPr id="3" name="Marcador de contenido 2"/>
          <p:cNvSpPr>
            <a:spLocks noGrp="1"/>
          </p:cNvSpPr>
          <p:nvPr>
            <p:ph idx="1"/>
          </p:nvPr>
        </p:nvSpPr>
        <p:spPr>
          <a:xfrm>
            <a:off x="838200" y="864298"/>
            <a:ext cx="10515600" cy="5993702"/>
          </a:xfrm>
        </p:spPr>
        <p:txBody>
          <a:bodyPr>
            <a:normAutofit fontScale="77500" lnSpcReduction="20000"/>
          </a:bodyPr>
          <a:lstStyle/>
          <a:p>
            <a:pPr marL="0" indent="0">
              <a:buNone/>
            </a:pPr>
            <a:r>
              <a:rPr lang="es-ES" b="1" u="sng"/>
              <a:t>ADMINISTRACIÓN AUTONÓMICA. </a:t>
            </a:r>
          </a:p>
          <a:p>
            <a:pPr>
              <a:buFontTx/>
              <a:buChar char="-"/>
            </a:pPr>
            <a:r>
              <a:rPr lang="es-ES"/>
              <a:t>Escasa regulación CE, solo art. 154 se inclina propia Administración CCAA. </a:t>
            </a:r>
          </a:p>
          <a:p>
            <a:pPr>
              <a:buFontTx/>
              <a:buChar char="-"/>
            </a:pPr>
            <a:r>
              <a:rPr lang="es-ES"/>
              <a:t>ANDALUCÍA. Opera ámbito territorial andaluz y dentro del marco de la CE y </a:t>
            </a:r>
            <a:r>
              <a:rPr lang="es-ES" err="1"/>
              <a:t>ord</a:t>
            </a:r>
            <a:r>
              <a:rPr lang="es-ES"/>
              <a:t>. </a:t>
            </a:r>
            <a:r>
              <a:rPr lang="es-ES" err="1"/>
              <a:t>jco</a:t>
            </a:r>
            <a:r>
              <a:rPr lang="es-ES"/>
              <a:t>. Actúa bajo los </a:t>
            </a:r>
            <a:r>
              <a:rPr lang="es-ES" err="1"/>
              <a:t>ppios</a:t>
            </a:r>
            <a:r>
              <a:rPr lang="es-ES"/>
              <a:t> del Estatuto 2007: eficacia, eficiencia, racionalidad organizativa, jerarquía, simplificación de procedimientos, desconcentración, coordinación, cooperación, imparcialidad, etc. Admite la participación ciudadana directa o mediante asociaciones. Estatuto de la función pública de Andalucía y acceso en base </a:t>
            </a:r>
            <a:r>
              <a:rPr lang="es-ES" err="1"/>
              <a:t>ppios</a:t>
            </a:r>
            <a:r>
              <a:rPr lang="es-ES"/>
              <a:t> mérito y capacidad. </a:t>
            </a:r>
          </a:p>
          <a:p>
            <a:pPr marL="0" indent="0">
              <a:buNone/>
            </a:pPr>
            <a:r>
              <a:rPr lang="es-ES" b="1" u="sng"/>
              <a:t>ÓRGANOS JUDICIALES. TRIBUNAL SUPERIOR DE JUSTICIA.</a:t>
            </a:r>
            <a:r>
              <a:rPr lang="es-ES"/>
              <a:t> No hay órganos judiciales propios en CCAA. P. Judicial único todo territorio. Competencias de recursos en materia de gestión de la Justicia (medios personales y materiales. </a:t>
            </a:r>
          </a:p>
          <a:p>
            <a:pPr marL="0" indent="0">
              <a:buNone/>
            </a:pPr>
            <a:r>
              <a:rPr lang="es-ES"/>
              <a:t>ANDALUCÍA. Sede Granada, aunque Salas Sevilla y Málaga. E. A. 2007 establecimiento Consejo de Justicia aunque ajustándose  LOPJ. CGPJ. Competencias sobre personal no jurisdiccional de Administración de Justicia.  </a:t>
            </a:r>
          </a:p>
          <a:p>
            <a:pPr marL="0" indent="0">
              <a:buNone/>
            </a:pPr>
            <a:r>
              <a:rPr lang="es-ES" b="1" u="sng"/>
              <a:t>OTRAS INSTITUCIONES</a:t>
            </a:r>
            <a:r>
              <a:rPr lang="es-ES"/>
              <a:t>. </a:t>
            </a:r>
            <a:r>
              <a:rPr lang="es-ES" b="1"/>
              <a:t>Defensor del Pueblo</a:t>
            </a:r>
            <a:r>
              <a:rPr lang="es-ES"/>
              <a:t>. Ley 9/1983 Comisionado del parlamento designado para la defensa de </a:t>
            </a:r>
            <a:r>
              <a:rPr lang="es-ES" err="1"/>
              <a:t>dº</a:t>
            </a:r>
            <a:r>
              <a:rPr lang="es-ES"/>
              <a:t> y libertades del Título I de CE</a:t>
            </a:r>
            <a:r>
              <a:rPr lang="es-ES" b="1"/>
              <a:t>. Consejo Consultivo </a:t>
            </a:r>
            <a:r>
              <a:rPr lang="es-ES"/>
              <a:t>Ley 4/2005 órgano superior consultivo del Consejo de Gobierno y de JA. </a:t>
            </a:r>
            <a:r>
              <a:rPr lang="es-ES" b="1"/>
              <a:t>Cámara de Cuentas</a:t>
            </a:r>
            <a:r>
              <a:rPr lang="es-ES"/>
              <a:t>. Órgano técnico dependiente del Parlamento, corresponde fiscalización externa de gestión económica, financiera y contable de fondos públicos CCAA. </a:t>
            </a:r>
            <a:r>
              <a:rPr lang="es-ES" b="1"/>
              <a:t>Consejo Audiovisual</a:t>
            </a:r>
            <a:r>
              <a:rPr lang="es-ES"/>
              <a:t>. Autoridad audiovisual independiente que vela por respecto de los derechos, libertades y valores constitucionales y estatutarios en Andalucía. </a:t>
            </a:r>
            <a:r>
              <a:rPr lang="es-ES" b="1"/>
              <a:t>Consejo Económico y Social</a:t>
            </a:r>
            <a:r>
              <a:rPr lang="es-ES"/>
              <a:t>. Órgano colegiado de carácter consultivo del Gobierno en materia económica y social. </a:t>
            </a:r>
          </a:p>
        </p:txBody>
      </p:sp>
    </p:spTree>
    <p:extLst>
      <p:ext uri="{BB962C8B-B14F-4D97-AF65-F5344CB8AC3E}">
        <p14:creationId xmlns:p14="http://schemas.microsoft.com/office/powerpoint/2010/main" val="179416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553227"/>
          </a:xfrm>
        </p:spPr>
        <p:txBody>
          <a:bodyPr>
            <a:normAutofit/>
          </a:bodyPr>
          <a:lstStyle/>
          <a:p>
            <a:pPr algn="ctr"/>
            <a:r>
              <a:rPr lang="es-ES" sz="3000"/>
              <a:t>3. La distribución de competencias entre el Estado y las CC.AA. Las leyes marco, de transferencias o delegación y armonización. Los criterios de supletoriedad y prevalencia del Derecho estatal</a:t>
            </a:r>
          </a:p>
        </p:txBody>
      </p:sp>
      <p:sp>
        <p:nvSpPr>
          <p:cNvPr id="3" name="Marcador de contenido 2"/>
          <p:cNvSpPr>
            <a:spLocks noGrp="1"/>
          </p:cNvSpPr>
          <p:nvPr>
            <p:ph idx="1"/>
          </p:nvPr>
        </p:nvSpPr>
        <p:spPr>
          <a:xfrm>
            <a:off x="838200" y="1703539"/>
            <a:ext cx="10515600" cy="4997885"/>
          </a:xfrm>
        </p:spPr>
        <p:txBody>
          <a:bodyPr/>
          <a:lstStyle/>
          <a:p>
            <a:pPr marL="0" indent="0">
              <a:buNone/>
            </a:pPr>
            <a:r>
              <a:rPr lang="es-ES" b="1"/>
              <a:t>Conceptos de materia y competencia</a:t>
            </a:r>
            <a:r>
              <a:rPr lang="es-ES"/>
              <a:t>. </a:t>
            </a:r>
          </a:p>
          <a:p>
            <a:pPr marL="0" indent="0">
              <a:buNone/>
            </a:pPr>
            <a:r>
              <a:rPr lang="es-ES"/>
              <a:t>- CE habla de materias, no competencia.</a:t>
            </a:r>
          </a:p>
          <a:p>
            <a:pPr>
              <a:buFontTx/>
              <a:buChar char="-"/>
            </a:pPr>
            <a:r>
              <a:rPr lang="es-ES"/>
              <a:t>Materia es el conjunto de actividades, bienes o institutos </a:t>
            </a:r>
            <a:r>
              <a:rPr lang="es-ES" err="1"/>
              <a:t>jcos</a:t>
            </a:r>
            <a:r>
              <a:rPr lang="es-ES"/>
              <a:t> referentes a un cierto sector homogéneo. Jurisprudencia considera grado de indeterminación.</a:t>
            </a:r>
          </a:p>
          <a:p>
            <a:pPr>
              <a:buFontTx/>
              <a:buChar char="-"/>
            </a:pPr>
            <a:r>
              <a:rPr lang="es-ES"/>
              <a:t>Competencia es la titularidad de una potestad o función pública sobre una materia determinada. </a:t>
            </a:r>
          </a:p>
          <a:p>
            <a:pPr>
              <a:buFontTx/>
              <a:buChar char="-"/>
            </a:pPr>
            <a:r>
              <a:rPr lang="es-ES"/>
              <a:t>Materias compartidas no significa que las competencias </a:t>
            </a:r>
            <a:r>
              <a:rPr lang="es-ES" err="1"/>
              <a:t>tb</a:t>
            </a:r>
            <a:r>
              <a:rPr lang="es-ES"/>
              <a:t> lo sean. Existen competencias exclusivas de cada administración en materias compartidas. </a:t>
            </a:r>
          </a:p>
        </p:txBody>
      </p:sp>
    </p:spTree>
    <p:extLst>
      <p:ext uri="{BB962C8B-B14F-4D97-AF65-F5344CB8AC3E}">
        <p14:creationId xmlns:p14="http://schemas.microsoft.com/office/powerpoint/2010/main" val="180053955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7484</Words>
  <Application>Microsoft Office PowerPoint</Application>
  <PresentationFormat>Panorámica</PresentationFormat>
  <Paragraphs>406</Paragraphs>
  <Slides>48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48</vt:i4>
      </vt:variant>
    </vt:vector>
  </HeadingPairs>
  <TitlesOfParts>
    <vt:vector size="52" baseType="lpstr">
      <vt:lpstr>Arial</vt:lpstr>
      <vt:lpstr>Calibri</vt:lpstr>
      <vt:lpstr>Calibri Light</vt:lpstr>
      <vt:lpstr>Tema de Office</vt:lpstr>
      <vt:lpstr>Presentación de PowerPoint</vt:lpstr>
      <vt:lpstr>Presentación de PowerPoint</vt:lpstr>
      <vt:lpstr>1. El Estatuto de Autonomía como norma jurídica: naturaleza, contenido y posición en el sistema de fuentes</vt:lpstr>
      <vt:lpstr>1. El Estatuto de Autonomía como norma jurídica: naturaleza, contenido y posición en el sistema de fuentes</vt:lpstr>
      <vt:lpstr>2. Las instituciones de las CC.AA. </vt:lpstr>
      <vt:lpstr>2. Las instituciones de las CCAA. </vt:lpstr>
      <vt:lpstr>2. Las instituciones de las CCAA</vt:lpstr>
      <vt:lpstr>2. Las instituciones de las CCAA</vt:lpstr>
      <vt:lpstr>3. La distribución de competencias entre el Estado y las CC.AA. Las leyes marco, de transferencias o delegación y armonización. Los criterios de supletoriedad y prevalencia del Derecho estatal</vt:lpstr>
      <vt:lpstr>3. La distribución de competencias entre el E. y las CCAA. </vt:lpstr>
      <vt:lpstr>3. La distribución de competencias entre el E. y las CCAA. </vt:lpstr>
      <vt:lpstr>3. La distribución de competencias entre el E. y las CCAA. </vt:lpstr>
      <vt:lpstr>LA DISTRIBUCIÓN TERRITORIAL DEL PODER POLÍTICO. LA CONSTRUCCIÓN DEL ESTADO AUTONÓMICO</vt:lpstr>
      <vt:lpstr>1. Estado Federal y Estado Unitario. </vt:lpstr>
      <vt:lpstr>2. La estructura territorial del Estado en la historia constitucional española</vt:lpstr>
      <vt:lpstr>3. Los regímenes preautonómicos</vt:lpstr>
      <vt:lpstr>3. Los regímenes preautonómicos</vt:lpstr>
      <vt:lpstr>4. La Constitución como norma de estructuración del Estado: el Título VIII.</vt:lpstr>
      <vt:lpstr>4. La Constitución como norma de estructuración del Estado: el Título VIII.</vt:lpstr>
      <vt:lpstr>5. La indefinición constituyente sobre la forma de Estado: el principio de autonomía y el respeto a la unidad nacional</vt:lpstr>
      <vt:lpstr>5. La indefinición constituyente sobre la forma de Estado: el principio de autonomía y el respeto a la unidad nacional</vt:lpstr>
      <vt:lpstr>5. La indefinición constituyente sobre la forma de Estado: el principio de autonomía y el respeto a la unidad nacional</vt:lpstr>
      <vt:lpstr>6. Vías de acceso a la autonomía: el principio dispositivo.</vt:lpstr>
      <vt:lpstr>6. Vías de acceso a la autonomía: el principio dispositivo.</vt:lpstr>
      <vt:lpstr>6. Vías de acceso a la autonomía: el principio dispositivo</vt:lpstr>
      <vt:lpstr>6. Vías de acceso a la autonomía: el principio dispositivo</vt:lpstr>
      <vt:lpstr>6. Vías de acceso a la autonomía: el principio dispositivo</vt:lpstr>
      <vt:lpstr>6. Vías de acceso a la autonomía: el principio dispositivo</vt:lpstr>
      <vt:lpstr>7. Los principios de solidaridad e igualdad entre CC.AA.</vt:lpstr>
      <vt:lpstr>7. Los principios de solidaridad e igualdad entre CC.AA.</vt:lpstr>
      <vt:lpstr>EL DESARROLLO DEL ESTADO AUTONÓMICO. ESTATUTOS DE AUTONOMÍA, ESTRUCTURA INSTITUCIONAL, COMPETENCIAS Y RELACIONES DE LAS COMUNIDADES AUTÓNOMAS. </vt:lpstr>
      <vt:lpstr> 1 El Estatuto de Autonomía como norma jurídica: naturaleza, contenido y posición en el sistema de fuentes</vt:lpstr>
      <vt:lpstr>1. El Estatuto de Autonomía como norma jurídica: naturaleza, contenido y posición en el sistema de fuentes</vt:lpstr>
      <vt:lpstr>1. El Estatuto de Autonomía como norma jurídica: naturaleza, contenido y posición en el sistema de fuentes</vt:lpstr>
      <vt:lpstr>2. Las instituciones de las CC.AA. </vt:lpstr>
      <vt:lpstr>2. Las instituciones de las CCAA. </vt:lpstr>
      <vt:lpstr>2. Las instituciones de las CCAA</vt:lpstr>
      <vt:lpstr>2. Las instituciones de las CCAA</vt:lpstr>
      <vt:lpstr>3. La distribución de competencias entre el Estado y las CC.AA. Las leyes marco, de transferencias o delegación y armonización. Los criterios de supletoriedad y prevalencia del Derecho estatal</vt:lpstr>
      <vt:lpstr>3. La distribución de competencias entre el E. y las CCAA. </vt:lpstr>
      <vt:lpstr>3. La distribución de competencias entre el E. y las CCAA. </vt:lpstr>
      <vt:lpstr>3. La distribución de competencias entre el E. y las CCAA. </vt:lpstr>
      <vt:lpstr>3. La distribución de competencias. </vt:lpstr>
      <vt:lpstr>4. La coerción estatal. </vt:lpstr>
      <vt:lpstr>4. La coerción estatal. </vt:lpstr>
      <vt:lpstr>4. La coerción estatal. </vt:lpstr>
      <vt:lpstr>4. La coerción estatal. </vt:lpstr>
      <vt:lpstr>5. Las relaciones de colaboración entre el Estado y las CC.AA. La dimensión supraestatal de las CC.AA.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DISTRIBUCIÓN TERRITORIAL DEL PODER POLÍTICO. LA CONSTRUCCIÓN DEL ESTADO AUTONÓMICO</dc:title>
  <dc:creator>Usuario de Windows</dc:creator>
  <cp:lastModifiedBy>Jesús Jimeno Borrero</cp:lastModifiedBy>
  <cp:revision>11</cp:revision>
  <dcterms:created xsi:type="dcterms:W3CDTF">2019-05-08T10:39:37Z</dcterms:created>
  <dcterms:modified xsi:type="dcterms:W3CDTF">2020-05-06T18:11:56Z</dcterms:modified>
</cp:coreProperties>
</file>