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9"/>
  </p:notesMasterIdLst>
  <p:sldIdLst>
    <p:sldId id="267" r:id="rId2"/>
    <p:sldId id="277" r:id="rId3"/>
    <p:sldId id="270" r:id="rId4"/>
    <p:sldId id="268" r:id="rId5"/>
    <p:sldId id="272" r:id="rId6"/>
    <p:sldId id="317" r:id="rId7"/>
    <p:sldId id="273" r:id="rId8"/>
    <p:sldId id="274" r:id="rId9"/>
    <p:sldId id="269" r:id="rId10"/>
    <p:sldId id="275" r:id="rId11"/>
    <p:sldId id="279" r:id="rId12"/>
    <p:sldId id="280" r:id="rId13"/>
    <p:sldId id="281" r:id="rId14"/>
    <p:sldId id="286" r:id="rId15"/>
    <p:sldId id="282" r:id="rId16"/>
    <p:sldId id="283" r:id="rId17"/>
    <p:sldId id="305" r:id="rId18"/>
    <p:sldId id="287" r:id="rId19"/>
    <p:sldId id="288" r:id="rId20"/>
    <p:sldId id="291" r:id="rId21"/>
    <p:sldId id="289" r:id="rId22"/>
    <p:sldId id="332" r:id="rId23"/>
    <p:sldId id="331" r:id="rId24"/>
    <p:sldId id="333" r:id="rId25"/>
    <p:sldId id="292" r:id="rId26"/>
    <p:sldId id="293" r:id="rId27"/>
    <p:sldId id="294" r:id="rId28"/>
    <p:sldId id="295" r:id="rId29"/>
    <p:sldId id="296" r:id="rId30"/>
    <p:sldId id="297" r:id="rId31"/>
    <p:sldId id="298" r:id="rId32"/>
    <p:sldId id="310" r:id="rId33"/>
    <p:sldId id="301" r:id="rId34"/>
    <p:sldId id="303" r:id="rId35"/>
    <p:sldId id="307" r:id="rId36"/>
    <p:sldId id="302" r:id="rId37"/>
    <p:sldId id="304" r:id="rId38"/>
    <p:sldId id="309" r:id="rId39"/>
    <p:sldId id="311" r:id="rId40"/>
    <p:sldId id="318" r:id="rId41"/>
    <p:sldId id="308" r:id="rId42"/>
    <p:sldId id="312" r:id="rId43"/>
    <p:sldId id="313" r:id="rId44"/>
    <p:sldId id="314" r:id="rId45"/>
    <p:sldId id="315" r:id="rId46"/>
    <p:sldId id="324" r:id="rId47"/>
    <p:sldId id="316" r:id="rId48"/>
    <p:sldId id="326" r:id="rId49"/>
    <p:sldId id="327" r:id="rId50"/>
    <p:sldId id="328" r:id="rId51"/>
    <p:sldId id="320" r:id="rId52"/>
    <p:sldId id="329" r:id="rId53"/>
    <p:sldId id="330" r:id="rId54"/>
    <p:sldId id="337" r:id="rId55"/>
    <p:sldId id="336" r:id="rId56"/>
    <p:sldId id="323" r:id="rId57"/>
    <p:sldId id="335" r:id="rId58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B478"/>
    <a:srgbClr val="FFF8AF"/>
    <a:srgbClr val="36954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74" autoAdjust="0"/>
    <p:restoredTop sz="94660"/>
  </p:normalViewPr>
  <p:slideViewPr>
    <p:cSldViewPr snapToGrid="0">
      <p:cViewPr>
        <p:scale>
          <a:sx n="66" d="100"/>
          <a:sy n="66" d="100"/>
        </p:scale>
        <p:origin x="619" y="4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6C218D-5AFE-46AD-B5FC-CABA2DDDD38B}" type="datetimeFigureOut">
              <a:rPr lang="pt-BR" smtClean="0"/>
              <a:t>16/03/2016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E4E295-EF38-490C-992D-2A1C5B9D846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692558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E4E295-EF38-490C-992D-2A1C5B9D8463}" type="slidenum">
              <a:rPr lang="pt-BR" smtClean="0"/>
              <a:t>37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326107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7C93D-13FE-4417-8AFB-2612E8CCE08C}" type="datetime1">
              <a:rPr lang="pt-BR" smtClean="0"/>
              <a:t>16/03/2016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2D1C-F23B-4AA2-B759-19F8B7F813F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158229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517DA-B19B-4930-B92A-B98820A816DB}" type="datetime1">
              <a:rPr lang="pt-BR" smtClean="0"/>
              <a:t>16/03/2016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2D1C-F23B-4AA2-B759-19F8B7F813F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44231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067B0-1064-4336-AFA4-3DE96EEADE50}" type="datetime1">
              <a:rPr lang="pt-BR" smtClean="0"/>
              <a:t>16/03/2016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2D1C-F23B-4AA2-B759-19F8B7F813F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17347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B2200-3020-4B84-B3AA-2F8A1E911BED}" type="datetime1">
              <a:rPr lang="pt-BR" smtClean="0"/>
              <a:t>16/03/2016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2D1C-F23B-4AA2-B759-19F8B7F813F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084868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EC230-BCD8-485E-A032-A20426180471}" type="datetime1">
              <a:rPr lang="pt-BR" smtClean="0"/>
              <a:t>16/03/2016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2D1C-F23B-4AA2-B759-19F8B7F813F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669771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F8D6A-B940-4C23-A04E-4C2A152E7083}" type="datetime1">
              <a:rPr lang="pt-BR" smtClean="0"/>
              <a:t>16/03/2016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2D1C-F23B-4AA2-B759-19F8B7F813F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89491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D0C23-CC82-4F46-9111-36066DF0E48B}" type="datetime1">
              <a:rPr lang="pt-BR" smtClean="0"/>
              <a:t>16/03/2016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2D1C-F23B-4AA2-B759-19F8B7F813F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282809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AC38B-40B5-4171-9668-F84FE511014D}" type="datetime1">
              <a:rPr lang="pt-BR" smtClean="0"/>
              <a:t>16/03/2016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2D1C-F23B-4AA2-B759-19F8B7F813F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41605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EA206B-1219-4D77-9924-49ED9F342994}" type="datetime1">
              <a:rPr lang="pt-BR" smtClean="0"/>
              <a:t>16/03/2016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2D1C-F23B-4AA2-B759-19F8B7F813F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923492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3C6E4-D19F-4F50-A2F2-3C74ACB79287}" type="datetime1">
              <a:rPr lang="pt-BR" smtClean="0"/>
              <a:t>16/03/2016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2D1C-F23B-4AA2-B759-19F8B7F813F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541642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A33C5-E5EC-4877-9849-67B54087499F}" type="datetime1">
              <a:rPr lang="pt-BR" smtClean="0"/>
              <a:t>16/03/2016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2D1C-F23B-4AA2-B759-19F8B7F813F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03153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27552E-EC2D-4BE2-A677-0DE2F97A42D0}" type="datetime1">
              <a:rPr lang="pt-BR" smtClean="0"/>
              <a:t>16/03/2016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222D1C-F23B-4AA2-B759-19F8B7F813F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86982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9.png"/><Relationship Id="rId4" Type="http://schemas.openxmlformats.org/officeDocument/2006/relationships/image" Target="../media/image46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4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1.png"/><Relationship Id="rId4" Type="http://schemas.openxmlformats.org/officeDocument/2006/relationships/image" Target="../media/image5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7.png"/><Relationship Id="rId5" Type="http://schemas.openxmlformats.org/officeDocument/2006/relationships/image" Target="../media/image42.png"/><Relationship Id="rId4" Type="http://schemas.openxmlformats.org/officeDocument/2006/relationships/image" Target="../media/image56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9.jpeg"/><Relationship Id="rId4" Type="http://schemas.openxmlformats.org/officeDocument/2006/relationships/image" Target="../media/image62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1.jpeg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1.jpeg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98" r="8733"/>
          <a:stretch/>
        </p:blipFill>
        <p:spPr>
          <a:xfrm rot="5400000">
            <a:off x="2658317" y="-2669895"/>
            <a:ext cx="6875363" cy="12192001"/>
          </a:xfrm>
          <a:prstGeom prst="rect">
            <a:avLst/>
          </a:prstGeom>
        </p:spPr>
      </p:pic>
      <p:sp>
        <p:nvSpPr>
          <p:cNvPr id="2" name="CaixaDeTexto 1"/>
          <p:cNvSpPr txBox="1"/>
          <p:nvPr/>
        </p:nvSpPr>
        <p:spPr>
          <a:xfrm>
            <a:off x="1940897" y="952474"/>
            <a:ext cx="8041303" cy="193899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pt-BR" sz="60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Landscape</a:t>
            </a:r>
            <a:r>
              <a:rPr lang="pt-BR" sz="6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t-BR" sz="60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Metrics</a:t>
            </a:r>
            <a:r>
              <a:rPr lang="pt-BR" sz="6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&amp; </a:t>
            </a:r>
            <a:r>
              <a:rPr lang="pt-BR" sz="60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Spatial</a:t>
            </a:r>
            <a:r>
              <a:rPr lang="pt-BR" sz="6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t-BR" sz="60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Patterns</a:t>
            </a:r>
            <a:r>
              <a:rPr lang="pt-BR" sz="6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t-BR" sz="60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Analysis</a:t>
            </a:r>
            <a:endParaRPr lang="pt-BR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Espaço Reservado para Número de Slid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2D1C-F23B-4AA2-B759-19F8B7F813F6}" type="slidenum">
              <a:rPr lang="pt-BR" smtClean="0"/>
              <a:t>1</a:t>
            </a:fld>
            <a:endParaRPr lang="pt-BR"/>
          </a:p>
        </p:txBody>
      </p:sp>
      <p:sp>
        <p:nvSpPr>
          <p:cNvPr id="5" name="CaixaDeTexto 4"/>
          <p:cNvSpPr txBox="1"/>
          <p:nvPr/>
        </p:nvSpPr>
        <p:spPr>
          <a:xfrm>
            <a:off x="4085863" y="5707915"/>
            <a:ext cx="30522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b="1" dirty="0" smtClean="0">
                <a:solidFill>
                  <a:schemeClr val="bg1"/>
                </a:solidFill>
              </a:rPr>
              <a:t>Felipe </a:t>
            </a:r>
            <a:r>
              <a:rPr lang="pt-BR" sz="2400" b="1" dirty="0" err="1" smtClean="0">
                <a:solidFill>
                  <a:schemeClr val="bg1"/>
                </a:solidFill>
              </a:rPr>
              <a:t>Martello</a:t>
            </a:r>
            <a:endParaRPr lang="pt-BR" sz="2400" b="1" dirty="0">
              <a:solidFill>
                <a:schemeClr val="bg1"/>
              </a:solidFill>
            </a:endParaRPr>
          </a:p>
          <a:p>
            <a:pPr algn="ctr"/>
            <a:r>
              <a:rPr lang="pt-BR" sz="2400" b="1" dirty="0" smtClean="0">
                <a:solidFill>
                  <a:schemeClr val="bg1"/>
                </a:solidFill>
              </a:rPr>
              <a:t>Milton Cezar Ribeiro</a:t>
            </a:r>
            <a:endParaRPr lang="pt-BR" sz="2400" b="1" dirty="0">
              <a:solidFill>
                <a:schemeClr val="bg1"/>
              </a:solidFill>
            </a:endParaRPr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72" y="96958"/>
            <a:ext cx="1801552" cy="1182401"/>
          </a:xfrm>
          <a:prstGeom prst="rect">
            <a:avLst/>
          </a:prstGeom>
          <a:solidFill>
            <a:schemeClr val="bg1"/>
          </a:solidFill>
          <a:effectLst>
            <a:innerShdw blurRad="165100" dir="4800000">
              <a:schemeClr val="accent5"/>
            </a:innerShdw>
          </a:effectLst>
        </p:spPr>
      </p:pic>
    </p:spTree>
    <p:extLst>
      <p:ext uri="{BB962C8B-B14F-4D97-AF65-F5344CB8AC3E}">
        <p14:creationId xmlns:p14="http://schemas.microsoft.com/office/powerpoint/2010/main" val="904140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ixaDeTexto 10"/>
          <p:cNvSpPr txBox="1"/>
          <p:nvPr/>
        </p:nvSpPr>
        <p:spPr>
          <a:xfrm>
            <a:off x="3563938" y="412122"/>
            <a:ext cx="50641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2800" b="1" dirty="0" err="1"/>
              <a:t>Composition</a:t>
            </a:r>
            <a:r>
              <a:rPr lang="pt-BR" sz="2800" b="1" dirty="0"/>
              <a:t> </a:t>
            </a:r>
            <a:r>
              <a:rPr lang="pt-BR" sz="2800" b="1" dirty="0" err="1" smtClean="0"/>
              <a:t>Landscape</a:t>
            </a:r>
            <a:r>
              <a:rPr lang="pt-BR" sz="2800" b="1" dirty="0" smtClean="0"/>
              <a:t> </a:t>
            </a:r>
            <a:r>
              <a:rPr lang="pt-BR" sz="2800" b="1" dirty="0" err="1" smtClean="0"/>
              <a:t>Metrics</a:t>
            </a:r>
            <a:endParaRPr lang="pt-BR" sz="2800" b="1" i="1" dirty="0"/>
          </a:p>
        </p:txBody>
      </p:sp>
      <p:sp>
        <p:nvSpPr>
          <p:cNvPr id="12" name="CaixaDeTexto 11"/>
          <p:cNvSpPr txBox="1"/>
          <p:nvPr/>
        </p:nvSpPr>
        <p:spPr>
          <a:xfrm>
            <a:off x="220310" y="1101276"/>
            <a:ext cx="116024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i="1" dirty="0" smtClean="0"/>
              <a:t>Patch metrics</a:t>
            </a:r>
            <a:endParaRPr lang="pt-BR" sz="2400" i="1" dirty="0"/>
          </a:p>
        </p:txBody>
      </p:sp>
      <p:sp>
        <p:nvSpPr>
          <p:cNvPr id="10" name="CaixaDeTexto 9"/>
          <p:cNvSpPr txBox="1"/>
          <p:nvPr/>
        </p:nvSpPr>
        <p:spPr>
          <a:xfrm>
            <a:off x="1541109" y="1728875"/>
            <a:ext cx="56870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Area</a:t>
            </a:r>
            <a:endParaRPr lang="pt-BR" sz="2400" dirty="0"/>
          </a:p>
        </p:txBody>
      </p:sp>
      <p:sp>
        <p:nvSpPr>
          <p:cNvPr id="14" name="CaixaDeTexto 13"/>
          <p:cNvSpPr txBox="1"/>
          <p:nvPr/>
        </p:nvSpPr>
        <p:spPr>
          <a:xfrm>
            <a:off x="1541108" y="2648093"/>
            <a:ext cx="56870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Perimeter</a:t>
            </a:r>
            <a:endParaRPr lang="pt-BR" sz="2400" dirty="0"/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2513" y="1853099"/>
            <a:ext cx="5826120" cy="1575238"/>
          </a:xfrm>
          <a:prstGeom prst="rect">
            <a:avLst/>
          </a:prstGeom>
        </p:spPr>
      </p:pic>
      <p:sp>
        <p:nvSpPr>
          <p:cNvPr id="18" name="CaixaDeTexto 17"/>
          <p:cNvSpPr txBox="1"/>
          <p:nvPr/>
        </p:nvSpPr>
        <p:spPr>
          <a:xfrm>
            <a:off x="5741628" y="1316184"/>
            <a:ext cx="56870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Patch 1                                                Patch 2</a:t>
            </a:r>
            <a:endParaRPr lang="pt-BR" dirty="0"/>
          </a:p>
        </p:txBody>
      </p:sp>
      <p:sp>
        <p:nvSpPr>
          <p:cNvPr id="3" name="Espaço Reservado para Número de Slid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2D1C-F23B-4AA2-B759-19F8B7F813F6}" type="slidenum">
              <a:rPr lang="pt-BR" smtClean="0"/>
              <a:t>10</a:t>
            </a:fld>
            <a:endParaRPr lang="pt-BR"/>
          </a:p>
        </p:txBody>
      </p:sp>
      <p:sp>
        <p:nvSpPr>
          <p:cNvPr id="15" name="CaixaDeTexto 14"/>
          <p:cNvSpPr txBox="1"/>
          <p:nvPr/>
        </p:nvSpPr>
        <p:spPr>
          <a:xfrm>
            <a:off x="-12879" y="-12342"/>
            <a:ext cx="4554388" cy="3693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Landscape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metrics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and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Spatial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pattern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analisys</a:t>
            </a:r>
            <a:endParaRPr lang="pt-BR" i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6" name="Retângulo 15"/>
          <p:cNvSpPr/>
          <p:nvPr/>
        </p:nvSpPr>
        <p:spPr>
          <a:xfrm>
            <a:off x="3771900" y="392292"/>
            <a:ext cx="8420100" cy="67193"/>
          </a:xfrm>
          <a:prstGeom prst="rect">
            <a:avLst/>
          </a:prstGeom>
          <a:solidFill>
            <a:srgbClr val="3695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9" name="Retângulo 18"/>
          <p:cNvSpPr/>
          <p:nvPr/>
        </p:nvSpPr>
        <p:spPr>
          <a:xfrm>
            <a:off x="-1" y="392292"/>
            <a:ext cx="4749801" cy="671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02491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ixaDeTexto 10"/>
          <p:cNvSpPr txBox="1"/>
          <p:nvPr/>
        </p:nvSpPr>
        <p:spPr>
          <a:xfrm>
            <a:off x="3563938" y="412122"/>
            <a:ext cx="50641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2800" b="1" dirty="0" err="1"/>
              <a:t>Composition</a:t>
            </a:r>
            <a:r>
              <a:rPr lang="pt-BR" sz="2800" b="1" dirty="0"/>
              <a:t> </a:t>
            </a:r>
            <a:r>
              <a:rPr lang="pt-BR" sz="2800" b="1" dirty="0" err="1" smtClean="0"/>
              <a:t>Landscape</a:t>
            </a:r>
            <a:r>
              <a:rPr lang="pt-BR" sz="2800" b="1" dirty="0" smtClean="0"/>
              <a:t> </a:t>
            </a:r>
            <a:r>
              <a:rPr lang="pt-BR" sz="2800" b="1" dirty="0" err="1" smtClean="0"/>
              <a:t>Metrics</a:t>
            </a:r>
            <a:endParaRPr lang="pt-BR" sz="2800" b="1" i="1" dirty="0"/>
          </a:p>
        </p:txBody>
      </p:sp>
      <p:sp>
        <p:nvSpPr>
          <p:cNvPr id="12" name="CaixaDeTexto 11"/>
          <p:cNvSpPr txBox="1"/>
          <p:nvPr/>
        </p:nvSpPr>
        <p:spPr>
          <a:xfrm>
            <a:off x="220310" y="1101276"/>
            <a:ext cx="116024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i="1" dirty="0" smtClean="0"/>
              <a:t>Class metrics</a:t>
            </a:r>
            <a:endParaRPr lang="pt-BR" sz="2400" i="1" dirty="0"/>
          </a:p>
        </p:txBody>
      </p:sp>
      <p:sp>
        <p:nvSpPr>
          <p:cNvPr id="10" name="CaixaDeTexto 9"/>
          <p:cNvSpPr txBox="1"/>
          <p:nvPr/>
        </p:nvSpPr>
        <p:spPr>
          <a:xfrm>
            <a:off x="1541109" y="1728875"/>
            <a:ext cx="56870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Total area</a:t>
            </a:r>
            <a:endParaRPr lang="pt-BR" sz="2400" dirty="0"/>
          </a:p>
        </p:txBody>
      </p:sp>
      <p:sp>
        <p:nvSpPr>
          <p:cNvPr id="14" name="CaixaDeTexto 13"/>
          <p:cNvSpPr txBox="1"/>
          <p:nvPr/>
        </p:nvSpPr>
        <p:spPr>
          <a:xfrm>
            <a:off x="1476476" y="2681929"/>
            <a:ext cx="56870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Proportional area</a:t>
            </a:r>
            <a:endParaRPr lang="pt-BR" sz="2400" dirty="0"/>
          </a:p>
        </p:txBody>
      </p:sp>
      <p:sp>
        <p:nvSpPr>
          <p:cNvPr id="16" name="CaixaDeTexto 15"/>
          <p:cNvSpPr txBox="1"/>
          <p:nvPr/>
        </p:nvSpPr>
        <p:spPr>
          <a:xfrm>
            <a:off x="1476476" y="3596615"/>
            <a:ext cx="56870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Numbers of patches</a:t>
            </a:r>
            <a:endParaRPr lang="pt-BR" sz="2400" dirty="0"/>
          </a:p>
        </p:txBody>
      </p:sp>
      <p:sp>
        <p:nvSpPr>
          <p:cNvPr id="17" name="CaixaDeTexto 16"/>
          <p:cNvSpPr txBox="1"/>
          <p:nvPr/>
        </p:nvSpPr>
        <p:spPr>
          <a:xfrm>
            <a:off x="1476476" y="4535401"/>
            <a:ext cx="56870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Average area, perimeter, etc. </a:t>
            </a:r>
            <a:endParaRPr lang="pt-BR" sz="2400" dirty="0"/>
          </a:p>
        </p:txBody>
      </p:sp>
      <p:pic>
        <p:nvPicPr>
          <p:cNvPr id="15" name="Imagem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7054" y="1078249"/>
            <a:ext cx="2826094" cy="2826094"/>
          </a:xfrm>
          <a:prstGeom prst="rect">
            <a:avLst/>
          </a:prstGeom>
        </p:spPr>
      </p:pic>
      <p:sp>
        <p:nvSpPr>
          <p:cNvPr id="2" name="Espaço Reservado para Número de Slid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2D1C-F23B-4AA2-B759-19F8B7F813F6}" type="slidenum">
              <a:rPr lang="pt-BR" smtClean="0"/>
              <a:t>11</a:t>
            </a:fld>
            <a:endParaRPr lang="pt-BR"/>
          </a:p>
        </p:txBody>
      </p:sp>
      <p:sp>
        <p:nvSpPr>
          <p:cNvPr id="18" name="CaixaDeTexto 17"/>
          <p:cNvSpPr txBox="1"/>
          <p:nvPr/>
        </p:nvSpPr>
        <p:spPr>
          <a:xfrm>
            <a:off x="-12879" y="-12342"/>
            <a:ext cx="4554388" cy="3693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Landscape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metrics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and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Spatial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pattern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analisys</a:t>
            </a:r>
            <a:endParaRPr lang="pt-BR" i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9" name="Retângulo 18"/>
          <p:cNvSpPr/>
          <p:nvPr/>
        </p:nvSpPr>
        <p:spPr>
          <a:xfrm>
            <a:off x="3771900" y="392292"/>
            <a:ext cx="8420100" cy="67193"/>
          </a:xfrm>
          <a:prstGeom prst="rect">
            <a:avLst/>
          </a:prstGeom>
          <a:solidFill>
            <a:srgbClr val="3695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0" name="Retângulo 19"/>
          <p:cNvSpPr/>
          <p:nvPr/>
        </p:nvSpPr>
        <p:spPr>
          <a:xfrm>
            <a:off x="-1" y="392292"/>
            <a:ext cx="4749801" cy="671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78172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ixaDeTexto 10"/>
          <p:cNvSpPr txBox="1"/>
          <p:nvPr/>
        </p:nvSpPr>
        <p:spPr>
          <a:xfrm>
            <a:off x="3563938" y="412122"/>
            <a:ext cx="50641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2800" b="1" dirty="0" err="1"/>
              <a:t>Composition</a:t>
            </a:r>
            <a:r>
              <a:rPr lang="pt-BR" sz="2800" b="1" dirty="0"/>
              <a:t> </a:t>
            </a:r>
            <a:r>
              <a:rPr lang="pt-BR" sz="2800" b="1" dirty="0" err="1" smtClean="0"/>
              <a:t>Landscape</a:t>
            </a:r>
            <a:r>
              <a:rPr lang="pt-BR" sz="2800" b="1" dirty="0" smtClean="0"/>
              <a:t> </a:t>
            </a:r>
            <a:r>
              <a:rPr lang="pt-BR" sz="2800" b="1" dirty="0" err="1" smtClean="0"/>
              <a:t>Metrics</a:t>
            </a:r>
            <a:endParaRPr lang="pt-BR" sz="2800" b="1" i="1" dirty="0"/>
          </a:p>
        </p:txBody>
      </p:sp>
      <p:sp>
        <p:nvSpPr>
          <p:cNvPr id="12" name="CaixaDeTexto 11"/>
          <p:cNvSpPr txBox="1"/>
          <p:nvPr/>
        </p:nvSpPr>
        <p:spPr>
          <a:xfrm>
            <a:off x="220310" y="1101276"/>
            <a:ext cx="116024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i="1" dirty="0" smtClean="0"/>
              <a:t>Class metrics</a:t>
            </a:r>
            <a:endParaRPr lang="pt-BR" sz="2400" i="1" dirty="0"/>
          </a:p>
        </p:txBody>
      </p:sp>
      <p:sp>
        <p:nvSpPr>
          <p:cNvPr id="10" name="CaixaDeTexto 9"/>
          <p:cNvSpPr txBox="1"/>
          <p:nvPr/>
        </p:nvSpPr>
        <p:spPr>
          <a:xfrm>
            <a:off x="1541109" y="1728875"/>
            <a:ext cx="56870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Total area</a:t>
            </a:r>
            <a:endParaRPr lang="pt-BR" sz="2400" dirty="0"/>
          </a:p>
        </p:txBody>
      </p:sp>
      <p:sp>
        <p:nvSpPr>
          <p:cNvPr id="14" name="CaixaDeTexto 13"/>
          <p:cNvSpPr txBox="1"/>
          <p:nvPr/>
        </p:nvSpPr>
        <p:spPr>
          <a:xfrm>
            <a:off x="1476476" y="2681929"/>
            <a:ext cx="56870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Proportional area</a:t>
            </a:r>
            <a:endParaRPr lang="pt-BR" sz="2400" dirty="0"/>
          </a:p>
        </p:txBody>
      </p:sp>
      <p:sp>
        <p:nvSpPr>
          <p:cNvPr id="16" name="CaixaDeTexto 15"/>
          <p:cNvSpPr txBox="1"/>
          <p:nvPr/>
        </p:nvSpPr>
        <p:spPr>
          <a:xfrm>
            <a:off x="1476476" y="3596615"/>
            <a:ext cx="56870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Numbers of patches</a:t>
            </a:r>
            <a:endParaRPr lang="pt-BR" sz="2400" dirty="0"/>
          </a:p>
        </p:txBody>
      </p:sp>
      <p:sp>
        <p:nvSpPr>
          <p:cNvPr id="17" name="CaixaDeTexto 16"/>
          <p:cNvSpPr txBox="1"/>
          <p:nvPr/>
        </p:nvSpPr>
        <p:spPr>
          <a:xfrm>
            <a:off x="1476476" y="4535401"/>
            <a:ext cx="56870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Average area, perimeter, etc. </a:t>
            </a:r>
            <a:endParaRPr lang="pt-BR" sz="2400" dirty="0"/>
          </a:p>
        </p:txBody>
      </p:sp>
      <p:pic>
        <p:nvPicPr>
          <p:cNvPr id="15" name="Imagem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7054" y="1078249"/>
            <a:ext cx="2826094" cy="2826094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3978" y="3927370"/>
            <a:ext cx="4959337" cy="2836003"/>
          </a:xfrm>
          <a:prstGeom prst="rect">
            <a:avLst/>
          </a:prstGeom>
        </p:spPr>
      </p:pic>
      <p:sp>
        <p:nvSpPr>
          <p:cNvPr id="2" name="Espaço Reservado para Número de Slid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2D1C-F23B-4AA2-B759-19F8B7F813F6}" type="slidenum">
              <a:rPr lang="pt-BR" smtClean="0"/>
              <a:t>12</a:t>
            </a:fld>
            <a:endParaRPr lang="pt-BR"/>
          </a:p>
        </p:txBody>
      </p:sp>
      <p:sp>
        <p:nvSpPr>
          <p:cNvPr id="18" name="CaixaDeTexto 17"/>
          <p:cNvSpPr txBox="1"/>
          <p:nvPr/>
        </p:nvSpPr>
        <p:spPr>
          <a:xfrm>
            <a:off x="-12879" y="-12342"/>
            <a:ext cx="4554388" cy="3693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Landscape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metrics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and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Spatial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pattern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analisys</a:t>
            </a:r>
            <a:endParaRPr lang="pt-BR" i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9" name="Retângulo 18"/>
          <p:cNvSpPr/>
          <p:nvPr/>
        </p:nvSpPr>
        <p:spPr>
          <a:xfrm>
            <a:off x="3771900" y="392292"/>
            <a:ext cx="8420100" cy="67193"/>
          </a:xfrm>
          <a:prstGeom prst="rect">
            <a:avLst/>
          </a:prstGeom>
          <a:solidFill>
            <a:srgbClr val="3695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0" name="Retângulo 19"/>
          <p:cNvSpPr/>
          <p:nvPr/>
        </p:nvSpPr>
        <p:spPr>
          <a:xfrm>
            <a:off x="-1" y="392292"/>
            <a:ext cx="4749801" cy="671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91621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ixaDeTexto 10"/>
          <p:cNvSpPr txBox="1"/>
          <p:nvPr/>
        </p:nvSpPr>
        <p:spPr>
          <a:xfrm>
            <a:off x="3563938" y="412122"/>
            <a:ext cx="50641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2800" b="1" dirty="0" err="1"/>
              <a:t>Composition</a:t>
            </a:r>
            <a:r>
              <a:rPr lang="pt-BR" sz="2800" b="1" dirty="0"/>
              <a:t> </a:t>
            </a:r>
            <a:r>
              <a:rPr lang="pt-BR" sz="2800" b="1" dirty="0" err="1" smtClean="0"/>
              <a:t>Landscape</a:t>
            </a:r>
            <a:r>
              <a:rPr lang="pt-BR" sz="2800" b="1" dirty="0" smtClean="0"/>
              <a:t> </a:t>
            </a:r>
            <a:r>
              <a:rPr lang="pt-BR" sz="2800" b="1" dirty="0" err="1" smtClean="0"/>
              <a:t>Metrics</a:t>
            </a:r>
            <a:endParaRPr lang="pt-BR" sz="2800" b="1" i="1" dirty="0"/>
          </a:p>
        </p:txBody>
      </p:sp>
      <p:sp>
        <p:nvSpPr>
          <p:cNvPr id="12" name="CaixaDeTexto 11"/>
          <p:cNvSpPr txBox="1"/>
          <p:nvPr/>
        </p:nvSpPr>
        <p:spPr>
          <a:xfrm>
            <a:off x="220310" y="1101276"/>
            <a:ext cx="116024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i="1" dirty="0" smtClean="0"/>
              <a:t>Class metrics</a:t>
            </a:r>
            <a:endParaRPr lang="pt-BR" sz="2400" i="1" dirty="0"/>
          </a:p>
        </p:txBody>
      </p:sp>
      <p:sp>
        <p:nvSpPr>
          <p:cNvPr id="10" name="CaixaDeTexto 9"/>
          <p:cNvSpPr txBox="1"/>
          <p:nvPr/>
        </p:nvSpPr>
        <p:spPr>
          <a:xfrm>
            <a:off x="1541109" y="1728875"/>
            <a:ext cx="56870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Total area</a:t>
            </a:r>
            <a:endParaRPr lang="pt-BR" sz="2400" dirty="0"/>
          </a:p>
        </p:txBody>
      </p:sp>
      <p:sp>
        <p:nvSpPr>
          <p:cNvPr id="14" name="CaixaDeTexto 13"/>
          <p:cNvSpPr txBox="1"/>
          <p:nvPr/>
        </p:nvSpPr>
        <p:spPr>
          <a:xfrm>
            <a:off x="1476476" y="2681929"/>
            <a:ext cx="56870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Proportional area</a:t>
            </a:r>
            <a:endParaRPr lang="pt-BR" sz="2400" dirty="0"/>
          </a:p>
        </p:txBody>
      </p:sp>
      <p:sp>
        <p:nvSpPr>
          <p:cNvPr id="16" name="CaixaDeTexto 15"/>
          <p:cNvSpPr txBox="1"/>
          <p:nvPr/>
        </p:nvSpPr>
        <p:spPr>
          <a:xfrm>
            <a:off x="1476476" y="3596615"/>
            <a:ext cx="56870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Numbers of patches</a:t>
            </a:r>
            <a:endParaRPr lang="pt-BR" sz="2400" dirty="0"/>
          </a:p>
        </p:txBody>
      </p:sp>
      <p:sp>
        <p:nvSpPr>
          <p:cNvPr id="17" name="CaixaDeTexto 16"/>
          <p:cNvSpPr txBox="1"/>
          <p:nvPr/>
        </p:nvSpPr>
        <p:spPr>
          <a:xfrm>
            <a:off x="1476476" y="4535401"/>
            <a:ext cx="56870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Average area, perimeter, etc. </a:t>
            </a:r>
            <a:endParaRPr lang="pt-BR" sz="2400" dirty="0"/>
          </a:p>
        </p:txBody>
      </p:sp>
      <p:pic>
        <p:nvPicPr>
          <p:cNvPr id="15" name="Imagem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7054" y="1078249"/>
            <a:ext cx="2826094" cy="2826094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3978" y="3927370"/>
            <a:ext cx="4959337" cy="2836003"/>
          </a:xfrm>
          <a:prstGeom prst="rect">
            <a:avLst/>
          </a:prstGeom>
        </p:spPr>
      </p:pic>
      <p:sp>
        <p:nvSpPr>
          <p:cNvPr id="19" name="CaixaDeTexto 18"/>
          <p:cNvSpPr txBox="1"/>
          <p:nvPr/>
        </p:nvSpPr>
        <p:spPr>
          <a:xfrm>
            <a:off x="1476475" y="5464721"/>
            <a:ext cx="56870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Descriptive statistics: SD, CI, min value, max value, mode, median</a:t>
            </a:r>
            <a:endParaRPr lang="pt-BR" sz="2400" dirty="0"/>
          </a:p>
        </p:txBody>
      </p:sp>
      <p:sp>
        <p:nvSpPr>
          <p:cNvPr id="2" name="Espaço Reservado para Número de Slid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2D1C-F23B-4AA2-B759-19F8B7F813F6}" type="slidenum">
              <a:rPr lang="pt-BR" smtClean="0"/>
              <a:t>13</a:t>
            </a:fld>
            <a:endParaRPr lang="pt-BR"/>
          </a:p>
        </p:txBody>
      </p:sp>
      <p:sp>
        <p:nvSpPr>
          <p:cNvPr id="18" name="CaixaDeTexto 17"/>
          <p:cNvSpPr txBox="1"/>
          <p:nvPr/>
        </p:nvSpPr>
        <p:spPr>
          <a:xfrm>
            <a:off x="-12879" y="-12342"/>
            <a:ext cx="4554388" cy="3693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Landscape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metrics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and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Spatial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pattern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analisys</a:t>
            </a:r>
            <a:endParaRPr lang="pt-BR" i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0" name="Retângulo 19"/>
          <p:cNvSpPr/>
          <p:nvPr/>
        </p:nvSpPr>
        <p:spPr>
          <a:xfrm>
            <a:off x="3771900" y="392292"/>
            <a:ext cx="8420100" cy="67193"/>
          </a:xfrm>
          <a:prstGeom prst="rect">
            <a:avLst/>
          </a:prstGeom>
          <a:solidFill>
            <a:srgbClr val="3695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1" name="Retângulo 20"/>
          <p:cNvSpPr/>
          <p:nvPr/>
        </p:nvSpPr>
        <p:spPr>
          <a:xfrm>
            <a:off x="-1" y="392292"/>
            <a:ext cx="4749801" cy="671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85546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ixaDeTexto 10"/>
          <p:cNvSpPr txBox="1"/>
          <p:nvPr/>
        </p:nvSpPr>
        <p:spPr>
          <a:xfrm>
            <a:off x="3635112" y="412122"/>
            <a:ext cx="49217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2800" b="1" dirty="0" err="1" smtClean="0"/>
              <a:t>Composition</a:t>
            </a:r>
            <a:r>
              <a:rPr lang="pt-BR" sz="2800" b="1" dirty="0" smtClean="0"/>
              <a:t> </a:t>
            </a:r>
            <a:r>
              <a:rPr lang="pt-BR" sz="2800" b="1" dirty="0" err="1" smtClean="0"/>
              <a:t>Landscape</a:t>
            </a:r>
            <a:r>
              <a:rPr lang="pt-BR" sz="2800" b="1" dirty="0" smtClean="0"/>
              <a:t> </a:t>
            </a:r>
            <a:r>
              <a:rPr lang="pt-BR" sz="2800" b="1" dirty="0" err="1" smtClean="0"/>
              <a:t>Metrics</a:t>
            </a:r>
            <a:endParaRPr lang="pt-BR" sz="2800" b="1" i="1" dirty="0"/>
          </a:p>
        </p:txBody>
      </p:sp>
      <p:sp>
        <p:nvSpPr>
          <p:cNvPr id="12" name="CaixaDeTexto 11"/>
          <p:cNvSpPr txBox="1"/>
          <p:nvPr/>
        </p:nvSpPr>
        <p:spPr>
          <a:xfrm>
            <a:off x="220310" y="1101276"/>
            <a:ext cx="116024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i="1" dirty="0" smtClean="0"/>
              <a:t>Landscape metrics</a:t>
            </a:r>
            <a:endParaRPr lang="pt-BR" sz="2400" i="1" dirty="0"/>
          </a:p>
        </p:txBody>
      </p:sp>
      <p:sp>
        <p:nvSpPr>
          <p:cNvPr id="10" name="CaixaDeTexto 9"/>
          <p:cNvSpPr txBox="1"/>
          <p:nvPr/>
        </p:nvSpPr>
        <p:spPr>
          <a:xfrm>
            <a:off x="1541109" y="1728875"/>
            <a:ext cx="56870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Total area</a:t>
            </a:r>
            <a:endParaRPr lang="pt-BR" sz="2400" dirty="0"/>
          </a:p>
        </p:txBody>
      </p:sp>
      <p:sp>
        <p:nvSpPr>
          <p:cNvPr id="14" name="CaixaDeTexto 13"/>
          <p:cNvSpPr txBox="1"/>
          <p:nvPr/>
        </p:nvSpPr>
        <p:spPr>
          <a:xfrm>
            <a:off x="1476476" y="2566018"/>
            <a:ext cx="68192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Diversity of classes (richness, Shannon, Simpson): heterogeneity</a:t>
            </a:r>
            <a:endParaRPr lang="pt-BR" sz="2400" dirty="0"/>
          </a:p>
        </p:txBody>
      </p:sp>
      <p:sp>
        <p:nvSpPr>
          <p:cNvPr id="16" name="CaixaDeTexto 15"/>
          <p:cNvSpPr txBox="1"/>
          <p:nvPr/>
        </p:nvSpPr>
        <p:spPr>
          <a:xfrm>
            <a:off x="1476476" y="3725889"/>
            <a:ext cx="56870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Largest patch</a:t>
            </a:r>
            <a:endParaRPr lang="pt-BR" sz="2400" dirty="0"/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0172" y="3791072"/>
            <a:ext cx="2878167" cy="2878167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0172" y="746971"/>
            <a:ext cx="2878167" cy="2878167"/>
          </a:xfrm>
          <a:prstGeom prst="rect">
            <a:avLst/>
          </a:prstGeom>
        </p:spPr>
      </p:pic>
      <p:sp>
        <p:nvSpPr>
          <p:cNvPr id="18" name="CaixaDeTexto 17"/>
          <p:cNvSpPr txBox="1"/>
          <p:nvPr/>
        </p:nvSpPr>
        <p:spPr>
          <a:xfrm>
            <a:off x="1541109" y="4563032"/>
            <a:ext cx="568700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Descriptive statistics of others levels: mean, </a:t>
            </a:r>
            <a:r>
              <a:rPr lang="en-US" sz="2400" dirty="0"/>
              <a:t>SD, CI, min value, max value, mode, median</a:t>
            </a:r>
            <a:endParaRPr lang="pt-BR" sz="2400" dirty="0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2D1C-F23B-4AA2-B759-19F8B7F813F6}" type="slidenum">
              <a:rPr lang="pt-BR" smtClean="0"/>
              <a:t>14</a:t>
            </a:fld>
            <a:endParaRPr lang="pt-BR"/>
          </a:p>
        </p:txBody>
      </p:sp>
      <p:sp>
        <p:nvSpPr>
          <p:cNvPr id="15" name="CaixaDeTexto 14"/>
          <p:cNvSpPr txBox="1"/>
          <p:nvPr/>
        </p:nvSpPr>
        <p:spPr>
          <a:xfrm>
            <a:off x="-12879" y="-12342"/>
            <a:ext cx="4554388" cy="3693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Landscape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metrics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and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Spatial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pattern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analisys</a:t>
            </a:r>
            <a:endParaRPr lang="pt-BR" i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7" name="Retângulo 16"/>
          <p:cNvSpPr/>
          <p:nvPr/>
        </p:nvSpPr>
        <p:spPr>
          <a:xfrm>
            <a:off x="3771900" y="392292"/>
            <a:ext cx="8420100" cy="67193"/>
          </a:xfrm>
          <a:prstGeom prst="rect">
            <a:avLst/>
          </a:prstGeom>
          <a:solidFill>
            <a:srgbClr val="3695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9" name="Retângulo 18"/>
          <p:cNvSpPr/>
          <p:nvPr/>
        </p:nvSpPr>
        <p:spPr>
          <a:xfrm>
            <a:off x="-1" y="392292"/>
            <a:ext cx="4749801" cy="671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64184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ixaDeTexto 10"/>
          <p:cNvSpPr txBox="1"/>
          <p:nvPr/>
        </p:nvSpPr>
        <p:spPr>
          <a:xfrm>
            <a:off x="3563938" y="412122"/>
            <a:ext cx="50641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2800" b="1" dirty="0" err="1"/>
              <a:t>Composition</a:t>
            </a:r>
            <a:r>
              <a:rPr lang="pt-BR" sz="2800" b="1" dirty="0"/>
              <a:t> </a:t>
            </a:r>
            <a:r>
              <a:rPr lang="pt-BR" sz="2800" b="1" dirty="0" err="1"/>
              <a:t>Landscape</a:t>
            </a:r>
            <a:r>
              <a:rPr lang="pt-BR" sz="2800" b="1" dirty="0"/>
              <a:t> </a:t>
            </a:r>
            <a:r>
              <a:rPr lang="pt-BR" sz="2800" b="1" dirty="0" err="1"/>
              <a:t>Metrics</a:t>
            </a:r>
            <a:endParaRPr lang="pt-BR" sz="2800" b="1" i="1" dirty="0"/>
          </a:p>
        </p:txBody>
      </p:sp>
      <p:sp>
        <p:nvSpPr>
          <p:cNvPr id="12" name="CaixaDeTexto 11"/>
          <p:cNvSpPr txBox="1"/>
          <p:nvPr/>
        </p:nvSpPr>
        <p:spPr>
          <a:xfrm>
            <a:off x="220310" y="1101276"/>
            <a:ext cx="116024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i="1" dirty="0"/>
              <a:t>Which </a:t>
            </a:r>
            <a:r>
              <a:rPr lang="en-US" sz="2400" i="1" dirty="0" smtClean="0"/>
              <a:t>landscape has </a:t>
            </a:r>
            <a:r>
              <a:rPr lang="en-US" sz="2400" i="1" dirty="0"/>
              <a:t>better condition? </a:t>
            </a:r>
            <a:endParaRPr lang="pt-BR" sz="2400" i="1" dirty="0"/>
          </a:p>
        </p:txBody>
      </p:sp>
      <p:sp>
        <p:nvSpPr>
          <p:cNvPr id="21" name="CaixaDeTexto 20"/>
          <p:cNvSpPr txBox="1"/>
          <p:nvPr/>
        </p:nvSpPr>
        <p:spPr>
          <a:xfrm>
            <a:off x="589505" y="1863285"/>
            <a:ext cx="2974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A: 12 patches</a:t>
            </a:r>
            <a:endParaRPr lang="pt-BR" sz="2400" dirty="0"/>
          </a:p>
        </p:txBody>
      </p:sp>
      <p:sp>
        <p:nvSpPr>
          <p:cNvPr id="22" name="CaixaDeTexto 21"/>
          <p:cNvSpPr txBox="1"/>
          <p:nvPr/>
        </p:nvSpPr>
        <p:spPr>
          <a:xfrm>
            <a:off x="589505" y="2474046"/>
            <a:ext cx="244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/>
              <a:t>B</a:t>
            </a:r>
            <a:r>
              <a:rPr lang="en-US" sz="2400" dirty="0" smtClean="0"/>
              <a:t>: 10 patches</a:t>
            </a:r>
            <a:endParaRPr lang="pt-BR" sz="2400" dirty="0"/>
          </a:p>
        </p:txBody>
      </p:sp>
      <p:sp>
        <p:nvSpPr>
          <p:cNvPr id="23" name="CaixaDeTexto 22"/>
          <p:cNvSpPr txBox="1"/>
          <p:nvPr/>
        </p:nvSpPr>
        <p:spPr>
          <a:xfrm>
            <a:off x="589505" y="3084807"/>
            <a:ext cx="2974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/>
              <a:t>C</a:t>
            </a:r>
            <a:r>
              <a:rPr lang="en-US" sz="2400" dirty="0" smtClean="0"/>
              <a:t>: 7 patches</a:t>
            </a:r>
            <a:endParaRPr lang="pt-BR" sz="2400" dirty="0"/>
          </a:p>
        </p:txBody>
      </p:sp>
      <p:sp>
        <p:nvSpPr>
          <p:cNvPr id="24" name="CaixaDeTexto 23"/>
          <p:cNvSpPr txBox="1"/>
          <p:nvPr/>
        </p:nvSpPr>
        <p:spPr>
          <a:xfrm>
            <a:off x="589505" y="3695568"/>
            <a:ext cx="244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D: 5 patches</a:t>
            </a:r>
            <a:endParaRPr lang="pt-BR" sz="2400" dirty="0"/>
          </a:p>
        </p:txBody>
      </p:sp>
      <p:sp>
        <p:nvSpPr>
          <p:cNvPr id="2" name="Espaço Reservado para Número de Slid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2D1C-F23B-4AA2-B759-19F8B7F813F6}" type="slidenum">
              <a:rPr lang="pt-BR" smtClean="0"/>
              <a:t>15</a:t>
            </a:fld>
            <a:endParaRPr lang="pt-BR"/>
          </a:p>
        </p:txBody>
      </p:sp>
      <p:sp>
        <p:nvSpPr>
          <p:cNvPr id="14" name="CaixaDeTexto 13"/>
          <p:cNvSpPr txBox="1"/>
          <p:nvPr/>
        </p:nvSpPr>
        <p:spPr>
          <a:xfrm>
            <a:off x="-12879" y="-12342"/>
            <a:ext cx="4554388" cy="3693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Landscape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metrics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and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Spatial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pattern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analisys</a:t>
            </a:r>
            <a:endParaRPr lang="pt-BR" i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5" name="Retângulo 14"/>
          <p:cNvSpPr/>
          <p:nvPr/>
        </p:nvSpPr>
        <p:spPr>
          <a:xfrm>
            <a:off x="3771900" y="392292"/>
            <a:ext cx="8420100" cy="67193"/>
          </a:xfrm>
          <a:prstGeom prst="rect">
            <a:avLst/>
          </a:prstGeom>
          <a:solidFill>
            <a:srgbClr val="3695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6" name="Retângulo 15"/>
          <p:cNvSpPr/>
          <p:nvPr/>
        </p:nvSpPr>
        <p:spPr>
          <a:xfrm>
            <a:off x="-1" y="392292"/>
            <a:ext cx="4749801" cy="671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37715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ixaDeTexto 10"/>
          <p:cNvSpPr txBox="1"/>
          <p:nvPr/>
        </p:nvSpPr>
        <p:spPr>
          <a:xfrm>
            <a:off x="3563938" y="412122"/>
            <a:ext cx="50641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2800" b="1" dirty="0" err="1"/>
              <a:t>Composition</a:t>
            </a:r>
            <a:r>
              <a:rPr lang="pt-BR" sz="2800" b="1" dirty="0"/>
              <a:t> </a:t>
            </a:r>
            <a:r>
              <a:rPr lang="pt-BR" sz="2800" b="1" dirty="0" err="1"/>
              <a:t>Landscape</a:t>
            </a:r>
            <a:r>
              <a:rPr lang="pt-BR" sz="2800" b="1" dirty="0"/>
              <a:t> </a:t>
            </a:r>
            <a:r>
              <a:rPr lang="pt-BR" sz="2800" b="1" dirty="0" err="1"/>
              <a:t>Metrics</a:t>
            </a:r>
            <a:endParaRPr lang="pt-BR" sz="2800" b="1" i="1" dirty="0"/>
          </a:p>
        </p:txBody>
      </p:sp>
      <p:sp>
        <p:nvSpPr>
          <p:cNvPr id="12" name="CaixaDeTexto 11"/>
          <p:cNvSpPr txBox="1"/>
          <p:nvPr/>
        </p:nvSpPr>
        <p:spPr>
          <a:xfrm>
            <a:off x="220310" y="1101276"/>
            <a:ext cx="116024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i="1" dirty="0"/>
              <a:t>Which </a:t>
            </a:r>
            <a:r>
              <a:rPr lang="en-US" sz="2400" i="1" dirty="0" smtClean="0"/>
              <a:t>landscape has </a:t>
            </a:r>
            <a:r>
              <a:rPr lang="en-US" sz="2400" i="1" dirty="0"/>
              <a:t>better condition? </a:t>
            </a:r>
            <a:endParaRPr lang="pt-BR" sz="2400" i="1" dirty="0"/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5400" y="935342"/>
            <a:ext cx="2804894" cy="2804894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5400" y="3889332"/>
            <a:ext cx="2804894" cy="2804894"/>
          </a:xfrm>
          <a:prstGeom prst="rect">
            <a:avLst/>
          </a:prstGeom>
        </p:spPr>
      </p:pic>
      <p:pic>
        <p:nvPicPr>
          <p:cNvPr id="6" name="Imagem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9" y="3889332"/>
            <a:ext cx="2804894" cy="2804894"/>
          </a:xfrm>
          <a:prstGeom prst="rect">
            <a:avLst/>
          </a:prstGeom>
        </p:spPr>
      </p:pic>
      <p:pic>
        <p:nvPicPr>
          <p:cNvPr id="7" name="Imagem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9" y="935342"/>
            <a:ext cx="2804894" cy="2804894"/>
          </a:xfrm>
          <a:prstGeom prst="rect">
            <a:avLst/>
          </a:prstGeom>
        </p:spPr>
      </p:pic>
      <p:sp>
        <p:nvSpPr>
          <p:cNvPr id="21" name="CaixaDeTexto 20"/>
          <p:cNvSpPr txBox="1"/>
          <p:nvPr/>
        </p:nvSpPr>
        <p:spPr>
          <a:xfrm>
            <a:off x="589505" y="1863285"/>
            <a:ext cx="2974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A: 12 patches</a:t>
            </a:r>
            <a:endParaRPr lang="pt-BR" sz="2400" dirty="0"/>
          </a:p>
        </p:txBody>
      </p:sp>
      <p:sp>
        <p:nvSpPr>
          <p:cNvPr id="22" name="CaixaDeTexto 21"/>
          <p:cNvSpPr txBox="1"/>
          <p:nvPr/>
        </p:nvSpPr>
        <p:spPr>
          <a:xfrm>
            <a:off x="589505" y="2474046"/>
            <a:ext cx="244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/>
              <a:t>B</a:t>
            </a:r>
            <a:r>
              <a:rPr lang="en-US" sz="2400" dirty="0" smtClean="0"/>
              <a:t>: 10 patches</a:t>
            </a:r>
            <a:endParaRPr lang="pt-BR" sz="2400" dirty="0"/>
          </a:p>
        </p:txBody>
      </p:sp>
      <p:sp>
        <p:nvSpPr>
          <p:cNvPr id="23" name="CaixaDeTexto 22"/>
          <p:cNvSpPr txBox="1"/>
          <p:nvPr/>
        </p:nvSpPr>
        <p:spPr>
          <a:xfrm>
            <a:off x="589505" y="3084807"/>
            <a:ext cx="2974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/>
              <a:t>C</a:t>
            </a:r>
            <a:r>
              <a:rPr lang="en-US" sz="2400" dirty="0" smtClean="0"/>
              <a:t>: 7 patches</a:t>
            </a:r>
            <a:endParaRPr lang="pt-BR" sz="2400" dirty="0"/>
          </a:p>
        </p:txBody>
      </p:sp>
      <p:sp>
        <p:nvSpPr>
          <p:cNvPr id="24" name="CaixaDeTexto 23"/>
          <p:cNvSpPr txBox="1"/>
          <p:nvPr/>
        </p:nvSpPr>
        <p:spPr>
          <a:xfrm>
            <a:off x="589505" y="3695568"/>
            <a:ext cx="244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D: 5 patches</a:t>
            </a:r>
            <a:endParaRPr lang="pt-BR" sz="2400" dirty="0"/>
          </a:p>
        </p:txBody>
      </p:sp>
      <p:sp>
        <p:nvSpPr>
          <p:cNvPr id="5" name="CaixaDeTexto 4"/>
          <p:cNvSpPr txBox="1"/>
          <p:nvPr/>
        </p:nvSpPr>
        <p:spPr>
          <a:xfrm>
            <a:off x="5697429" y="882127"/>
            <a:ext cx="3241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 smtClean="0"/>
              <a:t>A</a:t>
            </a:r>
            <a:endParaRPr lang="pt-BR" b="1" dirty="0"/>
          </a:p>
        </p:txBody>
      </p:sp>
      <p:sp>
        <p:nvSpPr>
          <p:cNvPr id="8" name="CaixaDeTexto 7"/>
          <p:cNvSpPr txBox="1"/>
          <p:nvPr/>
        </p:nvSpPr>
        <p:spPr>
          <a:xfrm>
            <a:off x="8900893" y="833643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 smtClean="0"/>
              <a:t>B</a:t>
            </a:r>
            <a:endParaRPr lang="pt-BR" b="1" dirty="0"/>
          </a:p>
        </p:txBody>
      </p:sp>
      <p:sp>
        <p:nvSpPr>
          <p:cNvPr id="9" name="CaixaDeTexto 8"/>
          <p:cNvSpPr txBox="1"/>
          <p:nvPr/>
        </p:nvSpPr>
        <p:spPr>
          <a:xfrm>
            <a:off x="5726338" y="3811016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 smtClean="0"/>
              <a:t>C</a:t>
            </a:r>
            <a:endParaRPr lang="pt-BR" b="1" dirty="0"/>
          </a:p>
        </p:txBody>
      </p:sp>
      <p:sp>
        <p:nvSpPr>
          <p:cNvPr id="10" name="CaixaDeTexto 9"/>
          <p:cNvSpPr txBox="1"/>
          <p:nvPr/>
        </p:nvSpPr>
        <p:spPr>
          <a:xfrm>
            <a:off x="8884863" y="3777540"/>
            <a:ext cx="3305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 smtClean="0"/>
              <a:t>D</a:t>
            </a:r>
            <a:endParaRPr lang="pt-BR" b="1" dirty="0"/>
          </a:p>
        </p:txBody>
      </p:sp>
      <p:sp>
        <p:nvSpPr>
          <p:cNvPr id="18" name="CaixaDeTexto 17"/>
          <p:cNvSpPr txBox="1"/>
          <p:nvPr/>
        </p:nvSpPr>
        <p:spPr>
          <a:xfrm>
            <a:off x="220310" y="4585417"/>
            <a:ext cx="49827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i="1" dirty="0" smtClean="0"/>
              <a:t>What information was missing? </a:t>
            </a:r>
            <a:endParaRPr lang="pt-BR" sz="2400" i="1" dirty="0"/>
          </a:p>
        </p:txBody>
      </p:sp>
      <p:sp>
        <p:nvSpPr>
          <p:cNvPr id="14" name="Espaço Reservado para Número de Slide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2D1C-F23B-4AA2-B759-19F8B7F813F6}" type="slidenum">
              <a:rPr lang="pt-BR" smtClean="0"/>
              <a:t>16</a:t>
            </a:fld>
            <a:endParaRPr lang="pt-BR"/>
          </a:p>
        </p:txBody>
      </p:sp>
      <p:sp>
        <p:nvSpPr>
          <p:cNvPr id="20" name="CaixaDeTexto 19"/>
          <p:cNvSpPr txBox="1"/>
          <p:nvPr/>
        </p:nvSpPr>
        <p:spPr>
          <a:xfrm>
            <a:off x="-12879" y="-12342"/>
            <a:ext cx="4554388" cy="3693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Landscape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metrics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and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Spatial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pattern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analisys</a:t>
            </a:r>
            <a:endParaRPr lang="pt-BR" i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5" name="Retângulo 24"/>
          <p:cNvSpPr/>
          <p:nvPr/>
        </p:nvSpPr>
        <p:spPr>
          <a:xfrm>
            <a:off x="3771900" y="392292"/>
            <a:ext cx="8420100" cy="67193"/>
          </a:xfrm>
          <a:prstGeom prst="rect">
            <a:avLst/>
          </a:prstGeom>
          <a:solidFill>
            <a:srgbClr val="3695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6" name="Retângulo 25"/>
          <p:cNvSpPr/>
          <p:nvPr/>
        </p:nvSpPr>
        <p:spPr>
          <a:xfrm>
            <a:off x="-1" y="392292"/>
            <a:ext cx="4749801" cy="671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50484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ixaDeTexto 10"/>
          <p:cNvSpPr txBox="1"/>
          <p:nvPr/>
        </p:nvSpPr>
        <p:spPr>
          <a:xfrm>
            <a:off x="3563938" y="412122"/>
            <a:ext cx="50641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2800" b="1" dirty="0" err="1"/>
              <a:t>Composition</a:t>
            </a:r>
            <a:r>
              <a:rPr lang="pt-BR" sz="2800" b="1" dirty="0"/>
              <a:t> </a:t>
            </a:r>
            <a:r>
              <a:rPr lang="pt-BR" sz="2800" b="1" dirty="0" err="1"/>
              <a:t>Landscape</a:t>
            </a:r>
            <a:r>
              <a:rPr lang="pt-BR" sz="2800" b="1" dirty="0"/>
              <a:t> </a:t>
            </a:r>
            <a:r>
              <a:rPr lang="pt-BR" sz="2800" b="1" dirty="0" err="1"/>
              <a:t>Metrics</a:t>
            </a:r>
            <a:endParaRPr lang="pt-BR" sz="2800" b="1" i="1" dirty="0"/>
          </a:p>
        </p:txBody>
      </p:sp>
      <p:sp>
        <p:nvSpPr>
          <p:cNvPr id="12" name="CaixaDeTexto 11"/>
          <p:cNvSpPr txBox="1"/>
          <p:nvPr/>
        </p:nvSpPr>
        <p:spPr>
          <a:xfrm>
            <a:off x="220310" y="1101276"/>
            <a:ext cx="116024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i="1" dirty="0"/>
              <a:t>Which </a:t>
            </a:r>
            <a:r>
              <a:rPr lang="en-US" sz="2400" i="1" dirty="0" smtClean="0"/>
              <a:t>landscape has </a:t>
            </a:r>
            <a:r>
              <a:rPr lang="en-US" sz="2400" i="1" dirty="0"/>
              <a:t>better condition? </a:t>
            </a:r>
            <a:endParaRPr lang="pt-BR" sz="2400" i="1" dirty="0"/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5400" y="935342"/>
            <a:ext cx="2804894" cy="2804894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5400" y="3889332"/>
            <a:ext cx="2804894" cy="2804894"/>
          </a:xfrm>
          <a:prstGeom prst="rect">
            <a:avLst/>
          </a:prstGeom>
        </p:spPr>
      </p:pic>
      <p:pic>
        <p:nvPicPr>
          <p:cNvPr id="6" name="Imagem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9" y="3889332"/>
            <a:ext cx="2804894" cy="2804894"/>
          </a:xfrm>
          <a:prstGeom prst="rect">
            <a:avLst/>
          </a:prstGeom>
        </p:spPr>
      </p:pic>
      <p:pic>
        <p:nvPicPr>
          <p:cNvPr id="7" name="Imagem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9" y="935342"/>
            <a:ext cx="2804894" cy="2804894"/>
          </a:xfrm>
          <a:prstGeom prst="rect">
            <a:avLst/>
          </a:prstGeom>
        </p:spPr>
      </p:pic>
      <p:sp>
        <p:nvSpPr>
          <p:cNvPr id="21" name="CaixaDeTexto 20"/>
          <p:cNvSpPr txBox="1"/>
          <p:nvPr/>
        </p:nvSpPr>
        <p:spPr>
          <a:xfrm>
            <a:off x="589505" y="1863285"/>
            <a:ext cx="2974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A: 12 patches</a:t>
            </a:r>
            <a:endParaRPr lang="pt-BR" sz="2400" dirty="0"/>
          </a:p>
        </p:txBody>
      </p:sp>
      <p:sp>
        <p:nvSpPr>
          <p:cNvPr id="22" name="CaixaDeTexto 21"/>
          <p:cNvSpPr txBox="1"/>
          <p:nvPr/>
        </p:nvSpPr>
        <p:spPr>
          <a:xfrm>
            <a:off x="589505" y="2474046"/>
            <a:ext cx="244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/>
              <a:t>B</a:t>
            </a:r>
            <a:r>
              <a:rPr lang="en-US" sz="2400" dirty="0" smtClean="0"/>
              <a:t>: 10 patches</a:t>
            </a:r>
            <a:endParaRPr lang="pt-BR" sz="2400" dirty="0"/>
          </a:p>
        </p:txBody>
      </p:sp>
      <p:sp>
        <p:nvSpPr>
          <p:cNvPr id="23" name="CaixaDeTexto 22"/>
          <p:cNvSpPr txBox="1"/>
          <p:nvPr/>
        </p:nvSpPr>
        <p:spPr>
          <a:xfrm>
            <a:off x="589505" y="3084807"/>
            <a:ext cx="2974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/>
              <a:t>C</a:t>
            </a:r>
            <a:r>
              <a:rPr lang="en-US" sz="2400" dirty="0" smtClean="0"/>
              <a:t>: 7 patches</a:t>
            </a:r>
            <a:endParaRPr lang="pt-BR" sz="2400" dirty="0"/>
          </a:p>
        </p:txBody>
      </p:sp>
      <p:sp>
        <p:nvSpPr>
          <p:cNvPr id="24" name="CaixaDeTexto 23"/>
          <p:cNvSpPr txBox="1"/>
          <p:nvPr/>
        </p:nvSpPr>
        <p:spPr>
          <a:xfrm>
            <a:off x="589505" y="3695568"/>
            <a:ext cx="244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D: 5 patches</a:t>
            </a:r>
            <a:endParaRPr lang="pt-BR" sz="2400" dirty="0"/>
          </a:p>
        </p:txBody>
      </p:sp>
      <p:sp>
        <p:nvSpPr>
          <p:cNvPr id="5" name="CaixaDeTexto 4"/>
          <p:cNvSpPr txBox="1"/>
          <p:nvPr/>
        </p:nvSpPr>
        <p:spPr>
          <a:xfrm>
            <a:off x="5697429" y="882127"/>
            <a:ext cx="3241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 smtClean="0"/>
              <a:t>A</a:t>
            </a:r>
            <a:endParaRPr lang="pt-BR" b="1" dirty="0"/>
          </a:p>
        </p:txBody>
      </p:sp>
      <p:sp>
        <p:nvSpPr>
          <p:cNvPr id="8" name="CaixaDeTexto 7"/>
          <p:cNvSpPr txBox="1"/>
          <p:nvPr/>
        </p:nvSpPr>
        <p:spPr>
          <a:xfrm>
            <a:off x="8900893" y="833643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 smtClean="0"/>
              <a:t>B</a:t>
            </a:r>
            <a:endParaRPr lang="pt-BR" b="1" dirty="0"/>
          </a:p>
        </p:txBody>
      </p:sp>
      <p:sp>
        <p:nvSpPr>
          <p:cNvPr id="9" name="CaixaDeTexto 8"/>
          <p:cNvSpPr txBox="1"/>
          <p:nvPr/>
        </p:nvSpPr>
        <p:spPr>
          <a:xfrm>
            <a:off x="5726338" y="3811016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 smtClean="0"/>
              <a:t>C</a:t>
            </a:r>
            <a:endParaRPr lang="pt-BR" b="1" dirty="0"/>
          </a:p>
        </p:txBody>
      </p:sp>
      <p:sp>
        <p:nvSpPr>
          <p:cNvPr id="10" name="CaixaDeTexto 9"/>
          <p:cNvSpPr txBox="1"/>
          <p:nvPr/>
        </p:nvSpPr>
        <p:spPr>
          <a:xfrm>
            <a:off x="8884863" y="3777540"/>
            <a:ext cx="3305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 smtClean="0"/>
              <a:t>D</a:t>
            </a:r>
            <a:endParaRPr lang="pt-BR" b="1" dirty="0"/>
          </a:p>
        </p:txBody>
      </p:sp>
      <p:sp>
        <p:nvSpPr>
          <p:cNvPr id="18" name="CaixaDeTexto 17"/>
          <p:cNvSpPr txBox="1"/>
          <p:nvPr/>
        </p:nvSpPr>
        <p:spPr>
          <a:xfrm>
            <a:off x="220310" y="4585417"/>
            <a:ext cx="49827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i="1" dirty="0" smtClean="0"/>
              <a:t>What information was missing? </a:t>
            </a:r>
            <a:endParaRPr lang="pt-BR" sz="2400" i="1" dirty="0"/>
          </a:p>
        </p:txBody>
      </p:sp>
      <p:sp>
        <p:nvSpPr>
          <p:cNvPr id="19" name="CaixaDeTexto 18"/>
          <p:cNvSpPr txBox="1"/>
          <p:nvPr/>
        </p:nvSpPr>
        <p:spPr>
          <a:xfrm>
            <a:off x="589506" y="5286640"/>
            <a:ext cx="51802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Habitat area </a:t>
            </a:r>
            <a:endParaRPr lang="pt-BR" sz="2400" dirty="0"/>
          </a:p>
        </p:txBody>
      </p:sp>
      <p:sp>
        <p:nvSpPr>
          <p:cNvPr id="20" name="CaixaDeTexto 19"/>
          <p:cNvSpPr txBox="1"/>
          <p:nvPr/>
        </p:nvSpPr>
        <p:spPr>
          <a:xfrm>
            <a:off x="589505" y="5806939"/>
            <a:ext cx="51802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Mean of patches area</a:t>
            </a:r>
            <a:endParaRPr lang="pt-BR" sz="2400" dirty="0"/>
          </a:p>
        </p:txBody>
      </p:sp>
      <p:sp>
        <p:nvSpPr>
          <p:cNvPr id="14" name="Espaço Reservado para Número de Slide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2D1C-F23B-4AA2-B759-19F8B7F813F6}" type="slidenum">
              <a:rPr lang="pt-BR" smtClean="0"/>
              <a:t>17</a:t>
            </a:fld>
            <a:endParaRPr lang="pt-BR"/>
          </a:p>
        </p:txBody>
      </p:sp>
      <p:sp>
        <p:nvSpPr>
          <p:cNvPr id="25" name="CaixaDeTexto 24"/>
          <p:cNvSpPr txBox="1"/>
          <p:nvPr/>
        </p:nvSpPr>
        <p:spPr>
          <a:xfrm>
            <a:off x="-12879" y="-12342"/>
            <a:ext cx="4554388" cy="3693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Landscape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metrics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and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Spatial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pattern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analisys</a:t>
            </a:r>
            <a:endParaRPr lang="pt-BR" i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6" name="Retângulo 25"/>
          <p:cNvSpPr/>
          <p:nvPr/>
        </p:nvSpPr>
        <p:spPr>
          <a:xfrm>
            <a:off x="3771900" y="392292"/>
            <a:ext cx="8420100" cy="67193"/>
          </a:xfrm>
          <a:prstGeom prst="rect">
            <a:avLst/>
          </a:prstGeom>
          <a:solidFill>
            <a:srgbClr val="3695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7" name="Retângulo 26"/>
          <p:cNvSpPr/>
          <p:nvPr/>
        </p:nvSpPr>
        <p:spPr>
          <a:xfrm>
            <a:off x="-1" y="392292"/>
            <a:ext cx="4749801" cy="671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51143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ixaDeTexto 10"/>
          <p:cNvSpPr txBox="1"/>
          <p:nvPr/>
        </p:nvSpPr>
        <p:spPr>
          <a:xfrm>
            <a:off x="3563938" y="412122"/>
            <a:ext cx="50641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2800" b="1" dirty="0" err="1"/>
              <a:t>Composition</a:t>
            </a:r>
            <a:r>
              <a:rPr lang="pt-BR" sz="2800" b="1" dirty="0"/>
              <a:t> </a:t>
            </a:r>
            <a:r>
              <a:rPr lang="pt-BR" sz="2800" b="1" dirty="0" err="1"/>
              <a:t>Landscape</a:t>
            </a:r>
            <a:r>
              <a:rPr lang="pt-BR" sz="2800" b="1" dirty="0"/>
              <a:t> </a:t>
            </a:r>
            <a:r>
              <a:rPr lang="pt-BR" sz="2800" b="1" dirty="0" err="1"/>
              <a:t>Metrics</a:t>
            </a:r>
            <a:endParaRPr lang="pt-BR" sz="2800" b="1" i="1" dirty="0"/>
          </a:p>
        </p:txBody>
      </p:sp>
      <p:sp>
        <p:nvSpPr>
          <p:cNvPr id="12" name="CaixaDeTexto 11"/>
          <p:cNvSpPr txBox="1"/>
          <p:nvPr/>
        </p:nvSpPr>
        <p:spPr>
          <a:xfrm>
            <a:off x="220310" y="1101276"/>
            <a:ext cx="116024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i="1" dirty="0"/>
              <a:t>Which </a:t>
            </a:r>
            <a:r>
              <a:rPr lang="en-US" sz="2400" i="1" dirty="0" smtClean="0"/>
              <a:t>landscape has </a:t>
            </a:r>
            <a:r>
              <a:rPr lang="en-US" sz="2400" i="1" dirty="0"/>
              <a:t>better condition? </a:t>
            </a:r>
            <a:endParaRPr lang="pt-BR" sz="2400" i="1" dirty="0"/>
          </a:p>
        </p:txBody>
      </p:sp>
      <p:sp>
        <p:nvSpPr>
          <p:cNvPr id="21" name="CaixaDeTexto 20"/>
          <p:cNvSpPr txBox="1"/>
          <p:nvPr/>
        </p:nvSpPr>
        <p:spPr>
          <a:xfrm>
            <a:off x="589505" y="1863285"/>
            <a:ext cx="56987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A:  -patches: </a:t>
            </a:r>
            <a:r>
              <a:rPr lang="en-US" sz="2400" dirty="0"/>
              <a:t>2</a:t>
            </a:r>
            <a:r>
              <a:rPr lang="en-US" sz="2400" dirty="0" smtClean="0"/>
              <a:t>6</a:t>
            </a:r>
          </a:p>
          <a:p>
            <a:r>
              <a:rPr lang="en-US" sz="2400" dirty="0"/>
              <a:t> </a:t>
            </a:r>
            <a:r>
              <a:rPr lang="en-US" sz="2400" dirty="0" smtClean="0"/>
              <a:t>           -total habitat: 86 pixels</a:t>
            </a:r>
            <a:endParaRPr lang="pt-BR" sz="2400" dirty="0"/>
          </a:p>
        </p:txBody>
      </p:sp>
      <p:sp>
        <p:nvSpPr>
          <p:cNvPr id="23" name="CaixaDeTexto 22"/>
          <p:cNvSpPr txBox="1"/>
          <p:nvPr/>
        </p:nvSpPr>
        <p:spPr>
          <a:xfrm>
            <a:off x="589505" y="3084807"/>
            <a:ext cx="44718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B: -patches: 5</a:t>
            </a:r>
          </a:p>
          <a:p>
            <a:r>
              <a:rPr lang="en-US" sz="2400" dirty="0" smtClean="0"/>
              <a:t>           -total habitat: 79 pixels</a:t>
            </a:r>
            <a:endParaRPr lang="pt-BR" sz="2400" dirty="0"/>
          </a:p>
        </p:txBody>
      </p:sp>
      <p:sp>
        <p:nvSpPr>
          <p:cNvPr id="2" name="Espaço Reservado para Número de Slid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2D1C-F23B-4AA2-B759-19F8B7F813F6}" type="slidenum">
              <a:rPr lang="pt-BR" smtClean="0"/>
              <a:t>18</a:t>
            </a:fld>
            <a:endParaRPr lang="pt-BR"/>
          </a:p>
        </p:txBody>
      </p:sp>
      <p:sp>
        <p:nvSpPr>
          <p:cNvPr id="9" name="CaixaDeTexto 8"/>
          <p:cNvSpPr txBox="1"/>
          <p:nvPr/>
        </p:nvSpPr>
        <p:spPr>
          <a:xfrm>
            <a:off x="-12879" y="-12342"/>
            <a:ext cx="4554388" cy="3693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Landscape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metrics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and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Spatial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pattern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analisys</a:t>
            </a:r>
            <a:endParaRPr lang="pt-BR" i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" name="Retângulo 9"/>
          <p:cNvSpPr/>
          <p:nvPr/>
        </p:nvSpPr>
        <p:spPr>
          <a:xfrm>
            <a:off x="3771900" y="392292"/>
            <a:ext cx="8420100" cy="67193"/>
          </a:xfrm>
          <a:prstGeom prst="rect">
            <a:avLst/>
          </a:prstGeom>
          <a:solidFill>
            <a:srgbClr val="3695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4" name="Retângulo 13"/>
          <p:cNvSpPr/>
          <p:nvPr/>
        </p:nvSpPr>
        <p:spPr>
          <a:xfrm>
            <a:off x="-1" y="392292"/>
            <a:ext cx="4749801" cy="671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9113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ixaDeTexto 10"/>
          <p:cNvSpPr txBox="1"/>
          <p:nvPr/>
        </p:nvSpPr>
        <p:spPr>
          <a:xfrm>
            <a:off x="3563938" y="412122"/>
            <a:ext cx="50641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2800" b="1" dirty="0" err="1"/>
              <a:t>Composition</a:t>
            </a:r>
            <a:r>
              <a:rPr lang="pt-BR" sz="2800" b="1" dirty="0"/>
              <a:t> </a:t>
            </a:r>
            <a:r>
              <a:rPr lang="pt-BR" sz="2800" b="1" dirty="0" err="1"/>
              <a:t>Landscape</a:t>
            </a:r>
            <a:r>
              <a:rPr lang="pt-BR" sz="2800" b="1" dirty="0"/>
              <a:t> </a:t>
            </a:r>
            <a:r>
              <a:rPr lang="pt-BR" sz="2800" b="1" dirty="0" err="1"/>
              <a:t>Metrics</a:t>
            </a:r>
            <a:endParaRPr lang="pt-BR" sz="2800" b="1" i="1" dirty="0"/>
          </a:p>
        </p:txBody>
      </p:sp>
      <p:sp>
        <p:nvSpPr>
          <p:cNvPr id="12" name="CaixaDeTexto 11"/>
          <p:cNvSpPr txBox="1"/>
          <p:nvPr/>
        </p:nvSpPr>
        <p:spPr>
          <a:xfrm>
            <a:off x="220310" y="1101276"/>
            <a:ext cx="116024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i="1" dirty="0"/>
              <a:t>Which </a:t>
            </a:r>
            <a:r>
              <a:rPr lang="en-US" sz="2400" i="1" dirty="0" smtClean="0"/>
              <a:t>landscape has </a:t>
            </a:r>
            <a:r>
              <a:rPr lang="en-US" sz="2400" i="1" dirty="0"/>
              <a:t>better condition? </a:t>
            </a:r>
            <a:endParaRPr lang="pt-BR" sz="2400" i="1" dirty="0"/>
          </a:p>
        </p:txBody>
      </p:sp>
      <p:sp>
        <p:nvSpPr>
          <p:cNvPr id="21" name="CaixaDeTexto 20"/>
          <p:cNvSpPr txBox="1"/>
          <p:nvPr/>
        </p:nvSpPr>
        <p:spPr>
          <a:xfrm>
            <a:off x="589505" y="1863285"/>
            <a:ext cx="47552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A:  -patches: </a:t>
            </a:r>
            <a:r>
              <a:rPr lang="en-US" sz="2400" dirty="0"/>
              <a:t>2</a:t>
            </a:r>
            <a:r>
              <a:rPr lang="en-US" sz="2400" dirty="0" smtClean="0"/>
              <a:t>6</a:t>
            </a:r>
          </a:p>
          <a:p>
            <a:r>
              <a:rPr lang="en-US" sz="2400" dirty="0"/>
              <a:t> </a:t>
            </a:r>
            <a:r>
              <a:rPr lang="en-US" sz="2400" dirty="0" smtClean="0"/>
              <a:t>           -total habitat: 86 pixels</a:t>
            </a:r>
            <a:endParaRPr lang="pt-BR" sz="2400" dirty="0"/>
          </a:p>
        </p:txBody>
      </p:sp>
      <p:sp>
        <p:nvSpPr>
          <p:cNvPr id="23" name="CaixaDeTexto 22"/>
          <p:cNvSpPr txBox="1"/>
          <p:nvPr/>
        </p:nvSpPr>
        <p:spPr>
          <a:xfrm>
            <a:off x="589505" y="3084807"/>
            <a:ext cx="44718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B: -patches: 5</a:t>
            </a:r>
          </a:p>
          <a:p>
            <a:r>
              <a:rPr lang="en-US" sz="2400" dirty="0" smtClean="0"/>
              <a:t>           -total habitat: 79 pixels</a:t>
            </a:r>
            <a:endParaRPr lang="pt-BR" sz="2400" dirty="0"/>
          </a:p>
        </p:txBody>
      </p:sp>
      <p:sp>
        <p:nvSpPr>
          <p:cNvPr id="25" name="CaixaDeTexto 24"/>
          <p:cNvSpPr txBox="1"/>
          <p:nvPr/>
        </p:nvSpPr>
        <p:spPr>
          <a:xfrm>
            <a:off x="220310" y="4134656"/>
            <a:ext cx="49827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i="1" dirty="0" smtClean="0"/>
              <a:t>What information was missing? </a:t>
            </a:r>
            <a:endParaRPr lang="pt-BR" sz="2400" i="1" dirty="0"/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8080" y="3379583"/>
            <a:ext cx="3386958" cy="3386958"/>
          </a:xfrm>
          <a:prstGeom prst="rect">
            <a:avLst/>
          </a:prstGeom>
        </p:spPr>
      </p:pic>
      <p:sp>
        <p:nvSpPr>
          <p:cNvPr id="6" name="CaixaDeTexto 5"/>
          <p:cNvSpPr txBox="1"/>
          <p:nvPr/>
        </p:nvSpPr>
        <p:spPr>
          <a:xfrm>
            <a:off x="9420678" y="818497"/>
            <a:ext cx="3241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 smtClean="0"/>
              <a:t>A</a:t>
            </a:r>
            <a:endParaRPr lang="pt-BR" b="1" dirty="0"/>
          </a:p>
        </p:txBody>
      </p:sp>
      <p:sp>
        <p:nvSpPr>
          <p:cNvPr id="7" name="CaixaDeTexto 6"/>
          <p:cNvSpPr txBox="1"/>
          <p:nvPr/>
        </p:nvSpPr>
        <p:spPr>
          <a:xfrm>
            <a:off x="8318380" y="3194917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 smtClean="0"/>
              <a:t>B</a:t>
            </a:r>
            <a:endParaRPr lang="pt-BR" b="1" dirty="0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5641" y="853985"/>
            <a:ext cx="2289397" cy="2289397"/>
          </a:xfrm>
          <a:prstGeom prst="rect">
            <a:avLst/>
          </a:prstGeom>
        </p:spPr>
      </p:pic>
      <p:sp>
        <p:nvSpPr>
          <p:cNvPr id="3" name="Espaço Reservado para Número de Slid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2D1C-F23B-4AA2-B759-19F8B7F813F6}" type="slidenum">
              <a:rPr lang="pt-BR" smtClean="0"/>
              <a:t>19</a:t>
            </a:fld>
            <a:endParaRPr lang="pt-BR"/>
          </a:p>
        </p:txBody>
      </p:sp>
      <p:sp>
        <p:nvSpPr>
          <p:cNvPr id="14" name="CaixaDeTexto 13"/>
          <p:cNvSpPr txBox="1"/>
          <p:nvPr/>
        </p:nvSpPr>
        <p:spPr>
          <a:xfrm>
            <a:off x="-12879" y="-12342"/>
            <a:ext cx="4554388" cy="3693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Landscape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metrics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and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Spatial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pattern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analisys</a:t>
            </a:r>
            <a:endParaRPr lang="pt-BR" i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5" name="Retângulo 14"/>
          <p:cNvSpPr/>
          <p:nvPr/>
        </p:nvSpPr>
        <p:spPr>
          <a:xfrm>
            <a:off x="3771900" y="392292"/>
            <a:ext cx="8420100" cy="67193"/>
          </a:xfrm>
          <a:prstGeom prst="rect">
            <a:avLst/>
          </a:prstGeom>
          <a:solidFill>
            <a:srgbClr val="3695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6" name="Retângulo 15"/>
          <p:cNvSpPr/>
          <p:nvPr/>
        </p:nvSpPr>
        <p:spPr>
          <a:xfrm>
            <a:off x="-1" y="392292"/>
            <a:ext cx="4749801" cy="671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7388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5073765" y="412122"/>
            <a:ext cx="20444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2800" b="1" dirty="0" err="1" smtClean="0"/>
              <a:t>Introduction</a:t>
            </a:r>
            <a:endParaRPr lang="pt-BR" sz="2800" b="1" i="1" dirty="0"/>
          </a:p>
        </p:txBody>
      </p:sp>
      <p:sp>
        <p:nvSpPr>
          <p:cNvPr id="10" name="CaixaDeTexto 9"/>
          <p:cNvSpPr txBox="1"/>
          <p:nvPr/>
        </p:nvSpPr>
        <p:spPr>
          <a:xfrm>
            <a:off x="220310" y="1101276"/>
            <a:ext cx="116024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/>
              <a:t>Landscape  ecology  is  largely  founded  on  the  notion  that  </a:t>
            </a:r>
            <a:r>
              <a:rPr lang="en-US" sz="2400" b="1" smtClean="0"/>
              <a:t>spatial and environmental  </a:t>
            </a:r>
            <a:r>
              <a:rPr lang="en-US" sz="2400" b="1" dirty="0"/>
              <a:t>patterns  </a:t>
            </a:r>
            <a:r>
              <a:rPr lang="en-US" sz="2400" dirty="0"/>
              <a:t>strongly  influence  </a:t>
            </a:r>
            <a:r>
              <a:rPr lang="en-US" sz="2400" b="1" dirty="0" smtClean="0"/>
              <a:t>species distribution </a:t>
            </a:r>
            <a:r>
              <a:rPr lang="en-US" sz="2400" dirty="0" smtClean="0"/>
              <a:t>and </a:t>
            </a:r>
            <a:r>
              <a:rPr lang="en-US" sz="2400" b="1" dirty="0" smtClean="0"/>
              <a:t>ecological  processes </a:t>
            </a:r>
            <a:r>
              <a:rPr lang="en-US" sz="2400" dirty="0" smtClean="0"/>
              <a:t>(</a:t>
            </a:r>
            <a:r>
              <a:rPr lang="en-US" sz="2400" dirty="0" err="1" smtClean="0"/>
              <a:t>Uemma</a:t>
            </a:r>
            <a:r>
              <a:rPr lang="en-US" sz="2400" dirty="0" smtClean="0"/>
              <a:t> et al. 2013).</a:t>
            </a:r>
            <a:r>
              <a:rPr lang="en-US" sz="2400" b="1" dirty="0" smtClean="0"/>
              <a:t> </a:t>
            </a:r>
            <a:endParaRPr lang="pt-BR" sz="2400" b="1" dirty="0"/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773" y="2775974"/>
            <a:ext cx="4353968" cy="3374326"/>
          </a:xfrm>
          <a:prstGeom prst="rect">
            <a:avLst/>
          </a:prstGeom>
        </p:spPr>
      </p:pic>
      <p:pic>
        <p:nvPicPr>
          <p:cNvPr id="6" name="Imagem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7083" y="2775974"/>
            <a:ext cx="4216771" cy="3374326"/>
          </a:xfrm>
          <a:prstGeom prst="rect">
            <a:avLst/>
          </a:prstGeom>
        </p:spPr>
      </p:pic>
      <p:sp>
        <p:nvSpPr>
          <p:cNvPr id="7" name="CaixaDeTexto 6"/>
          <p:cNvSpPr txBox="1"/>
          <p:nvPr/>
        </p:nvSpPr>
        <p:spPr>
          <a:xfrm>
            <a:off x="1892936" y="2445279"/>
            <a:ext cx="21343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600" i="1" dirty="0" smtClean="0"/>
              <a:t>Environmental </a:t>
            </a:r>
            <a:r>
              <a:rPr lang="pt-BR" sz="1600" i="1" dirty="0" err="1" smtClean="0"/>
              <a:t>patterns</a:t>
            </a:r>
            <a:endParaRPr lang="pt-BR" sz="1600" i="1" dirty="0"/>
          </a:p>
        </p:txBody>
      </p:sp>
      <p:sp>
        <p:nvSpPr>
          <p:cNvPr id="16" name="CaixaDeTexto 15"/>
          <p:cNvSpPr txBox="1"/>
          <p:nvPr/>
        </p:nvSpPr>
        <p:spPr>
          <a:xfrm>
            <a:off x="7995375" y="2445279"/>
            <a:ext cx="172899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600" i="1" dirty="0" err="1" smtClean="0"/>
              <a:t>Ecological</a:t>
            </a:r>
            <a:r>
              <a:rPr lang="pt-BR" sz="1600" i="1" dirty="0" smtClean="0"/>
              <a:t>  </a:t>
            </a:r>
            <a:r>
              <a:rPr lang="pt-BR" sz="1600" i="1" dirty="0" err="1" smtClean="0"/>
              <a:t>process</a:t>
            </a:r>
            <a:endParaRPr lang="pt-BR" sz="1600" i="1" dirty="0"/>
          </a:p>
        </p:txBody>
      </p:sp>
      <p:sp>
        <p:nvSpPr>
          <p:cNvPr id="8" name="Seta para a direita 7"/>
          <p:cNvSpPr/>
          <p:nvPr/>
        </p:nvSpPr>
        <p:spPr>
          <a:xfrm>
            <a:off x="5666705" y="3928055"/>
            <a:ext cx="1014550" cy="99167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" name="Espaço Reservado para Número de Slid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2D1C-F23B-4AA2-B759-19F8B7F813F6}" type="slidenum">
              <a:rPr lang="pt-BR" smtClean="0"/>
              <a:t>2</a:t>
            </a:fld>
            <a:endParaRPr lang="pt-BR"/>
          </a:p>
        </p:txBody>
      </p:sp>
      <p:sp>
        <p:nvSpPr>
          <p:cNvPr id="12" name="CaixaDeTexto 11"/>
          <p:cNvSpPr txBox="1"/>
          <p:nvPr/>
        </p:nvSpPr>
        <p:spPr>
          <a:xfrm>
            <a:off x="-12879" y="-12342"/>
            <a:ext cx="4554388" cy="3693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Landscape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metrics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and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Spatial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pattern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analisys</a:t>
            </a:r>
            <a:endParaRPr lang="pt-BR" i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" name="Retângulo 13"/>
          <p:cNvSpPr/>
          <p:nvPr/>
        </p:nvSpPr>
        <p:spPr>
          <a:xfrm>
            <a:off x="3771900" y="392292"/>
            <a:ext cx="8420100" cy="67193"/>
          </a:xfrm>
          <a:prstGeom prst="rect">
            <a:avLst/>
          </a:prstGeom>
          <a:solidFill>
            <a:srgbClr val="3695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5" name="Retângulo 14"/>
          <p:cNvSpPr/>
          <p:nvPr/>
        </p:nvSpPr>
        <p:spPr>
          <a:xfrm>
            <a:off x="-1" y="392292"/>
            <a:ext cx="4749801" cy="671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97885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ixaDeTexto 10"/>
          <p:cNvSpPr txBox="1"/>
          <p:nvPr/>
        </p:nvSpPr>
        <p:spPr>
          <a:xfrm>
            <a:off x="3635112" y="412122"/>
            <a:ext cx="49217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2800" b="1" dirty="0" err="1" smtClean="0"/>
              <a:t>Composition</a:t>
            </a:r>
            <a:r>
              <a:rPr lang="pt-BR" sz="2800" b="1" dirty="0" smtClean="0"/>
              <a:t> </a:t>
            </a:r>
            <a:r>
              <a:rPr lang="pt-BR" sz="2800" b="1" dirty="0" err="1" smtClean="0"/>
              <a:t>Landscape</a:t>
            </a:r>
            <a:r>
              <a:rPr lang="pt-BR" sz="2800" b="1" dirty="0" smtClean="0"/>
              <a:t> </a:t>
            </a:r>
            <a:r>
              <a:rPr lang="pt-BR" sz="2800" b="1" dirty="0" err="1" smtClean="0"/>
              <a:t>Metrics</a:t>
            </a:r>
            <a:endParaRPr lang="pt-BR" sz="2800" b="1" i="1" dirty="0"/>
          </a:p>
        </p:txBody>
      </p:sp>
      <p:sp>
        <p:nvSpPr>
          <p:cNvPr id="12" name="CaixaDeTexto 11"/>
          <p:cNvSpPr txBox="1"/>
          <p:nvPr/>
        </p:nvSpPr>
        <p:spPr>
          <a:xfrm>
            <a:off x="220310" y="1101276"/>
            <a:ext cx="116024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i="1" dirty="0"/>
              <a:t>Which landscape has better condition? </a:t>
            </a:r>
            <a:endParaRPr lang="pt-BR" sz="2400" i="1" dirty="0"/>
          </a:p>
        </p:txBody>
      </p:sp>
      <p:sp>
        <p:nvSpPr>
          <p:cNvPr id="21" name="CaixaDeTexto 20"/>
          <p:cNvSpPr txBox="1"/>
          <p:nvPr/>
        </p:nvSpPr>
        <p:spPr>
          <a:xfrm>
            <a:off x="589505" y="1863285"/>
            <a:ext cx="44718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A:  -patches: </a:t>
            </a:r>
            <a:r>
              <a:rPr lang="en-US" sz="2400" dirty="0"/>
              <a:t>2</a:t>
            </a:r>
            <a:r>
              <a:rPr lang="en-US" sz="2400" dirty="0" smtClean="0"/>
              <a:t>6</a:t>
            </a:r>
          </a:p>
          <a:p>
            <a:r>
              <a:rPr lang="en-US" sz="2400" dirty="0"/>
              <a:t> </a:t>
            </a:r>
            <a:r>
              <a:rPr lang="en-US" sz="2400" dirty="0" smtClean="0"/>
              <a:t>           -total habitat: 86 pixels</a:t>
            </a:r>
            <a:endParaRPr lang="pt-BR" sz="2400" dirty="0"/>
          </a:p>
        </p:txBody>
      </p:sp>
      <p:sp>
        <p:nvSpPr>
          <p:cNvPr id="23" name="CaixaDeTexto 22"/>
          <p:cNvSpPr txBox="1"/>
          <p:nvPr/>
        </p:nvSpPr>
        <p:spPr>
          <a:xfrm>
            <a:off x="589505" y="3084807"/>
            <a:ext cx="44718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B: -patches: 5</a:t>
            </a:r>
          </a:p>
          <a:p>
            <a:r>
              <a:rPr lang="en-US" sz="2400" dirty="0" smtClean="0"/>
              <a:t>           -total habitat: 79 pixels</a:t>
            </a:r>
            <a:endParaRPr lang="pt-BR" sz="2400" dirty="0"/>
          </a:p>
        </p:txBody>
      </p:sp>
      <p:sp>
        <p:nvSpPr>
          <p:cNvPr id="25" name="CaixaDeTexto 24"/>
          <p:cNvSpPr txBox="1"/>
          <p:nvPr/>
        </p:nvSpPr>
        <p:spPr>
          <a:xfrm>
            <a:off x="220310" y="4134656"/>
            <a:ext cx="49827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i="1" dirty="0" smtClean="0"/>
              <a:t>What information was missing? </a:t>
            </a:r>
            <a:endParaRPr lang="pt-BR" sz="2400" i="1" dirty="0"/>
          </a:p>
        </p:txBody>
      </p:sp>
      <p:sp>
        <p:nvSpPr>
          <p:cNvPr id="26" name="CaixaDeTexto 25"/>
          <p:cNvSpPr txBox="1"/>
          <p:nvPr/>
        </p:nvSpPr>
        <p:spPr>
          <a:xfrm>
            <a:off x="589506" y="4835879"/>
            <a:ext cx="51802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Total area </a:t>
            </a:r>
            <a:endParaRPr lang="pt-BR" sz="2400" dirty="0"/>
          </a:p>
        </p:txBody>
      </p:sp>
      <p:sp>
        <p:nvSpPr>
          <p:cNvPr id="27" name="CaixaDeTexto 26"/>
          <p:cNvSpPr txBox="1"/>
          <p:nvPr/>
        </p:nvSpPr>
        <p:spPr>
          <a:xfrm>
            <a:off x="589505" y="5356178"/>
            <a:ext cx="51802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Density of patches (patches/ha)</a:t>
            </a:r>
            <a:endParaRPr lang="pt-BR" sz="2400" dirty="0"/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8080" y="3379583"/>
            <a:ext cx="3386958" cy="3386958"/>
          </a:xfrm>
          <a:prstGeom prst="rect">
            <a:avLst/>
          </a:prstGeom>
        </p:spPr>
      </p:pic>
      <p:sp>
        <p:nvSpPr>
          <p:cNvPr id="6" name="CaixaDeTexto 5"/>
          <p:cNvSpPr txBox="1"/>
          <p:nvPr/>
        </p:nvSpPr>
        <p:spPr>
          <a:xfrm>
            <a:off x="9420678" y="818497"/>
            <a:ext cx="3241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 smtClean="0"/>
              <a:t>A</a:t>
            </a:r>
            <a:endParaRPr lang="pt-BR" b="1" dirty="0"/>
          </a:p>
        </p:txBody>
      </p:sp>
      <p:sp>
        <p:nvSpPr>
          <p:cNvPr id="7" name="CaixaDeTexto 6"/>
          <p:cNvSpPr txBox="1"/>
          <p:nvPr/>
        </p:nvSpPr>
        <p:spPr>
          <a:xfrm>
            <a:off x="8318380" y="3194917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 smtClean="0"/>
              <a:t>B</a:t>
            </a:r>
            <a:endParaRPr lang="pt-BR" b="1" dirty="0"/>
          </a:p>
        </p:txBody>
      </p:sp>
      <p:sp>
        <p:nvSpPr>
          <p:cNvPr id="15" name="CaixaDeTexto 14"/>
          <p:cNvSpPr txBox="1"/>
          <p:nvPr/>
        </p:nvSpPr>
        <p:spPr>
          <a:xfrm>
            <a:off x="220310" y="6116035"/>
            <a:ext cx="49827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i="1" dirty="0" smtClean="0"/>
              <a:t>Which landscape is larger? </a:t>
            </a:r>
            <a:endParaRPr lang="pt-BR" sz="2400" i="1" dirty="0"/>
          </a:p>
        </p:txBody>
      </p:sp>
      <p:pic>
        <p:nvPicPr>
          <p:cNvPr id="16" name="Imagem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5641" y="853985"/>
            <a:ext cx="2289397" cy="2289397"/>
          </a:xfrm>
          <a:prstGeom prst="rect">
            <a:avLst/>
          </a:prstGeom>
        </p:spPr>
      </p:pic>
      <p:sp>
        <p:nvSpPr>
          <p:cNvPr id="3" name="Espaço Reservado para Número de Slid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2D1C-F23B-4AA2-B759-19F8B7F813F6}" type="slidenum">
              <a:rPr lang="pt-BR" smtClean="0"/>
              <a:t>20</a:t>
            </a:fld>
            <a:endParaRPr lang="pt-BR"/>
          </a:p>
        </p:txBody>
      </p:sp>
      <p:sp>
        <p:nvSpPr>
          <p:cNvPr id="17" name="CaixaDeTexto 16"/>
          <p:cNvSpPr txBox="1"/>
          <p:nvPr/>
        </p:nvSpPr>
        <p:spPr>
          <a:xfrm>
            <a:off x="-12879" y="-12342"/>
            <a:ext cx="4554388" cy="3693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Landscape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metrics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and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Spatial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pattern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analisys</a:t>
            </a:r>
            <a:endParaRPr lang="pt-BR" i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8" name="Retângulo 17"/>
          <p:cNvSpPr/>
          <p:nvPr/>
        </p:nvSpPr>
        <p:spPr>
          <a:xfrm>
            <a:off x="3771900" y="392292"/>
            <a:ext cx="8420100" cy="67193"/>
          </a:xfrm>
          <a:prstGeom prst="rect">
            <a:avLst/>
          </a:prstGeom>
          <a:solidFill>
            <a:srgbClr val="3695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9" name="Retângulo 18"/>
          <p:cNvSpPr/>
          <p:nvPr/>
        </p:nvSpPr>
        <p:spPr>
          <a:xfrm>
            <a:off x="-1" y="392292"/>
            <a:ext cx="4749801" cy="671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62747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ixaDeTexto 10"/>
          <p:cNvSpPr txBox="1"/>
          <p:nvPr/>
        </p:nvSpPr>
        <p:spPr>
          <a:xfrm>
            <a:off x="3563938" y="412122"/>
            <a:ext cx="50641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2800" b="1" dirty="0" err="1"/>
              <a:t>Composition</a:t>
            </a:r>
            <a:r>
              <a:rPr lang="pt-BR" sz="2800" b="1" dirty="0"/>
              <a:t> </a:t>
            </a:r>
            <a:r>
              <a:rPr lang="pt-BR" sz="2800" b="1" dirty="0" err="1"/>
              <a:t>Landscape</a:t>
            </a:r>
            <a:r>
              <a:rPr lang="pt-BR" sz="2800" b="1" dirty="0"/>
              <a:t> </a:t>
            </a:r>
            <a:r>
              <a:rPr lang="pt-BR" sz="2800" b="1" dirty="0" err="1"/>
              <a:t>Metrics</a:t>
            </a:r>
            <a:endParaRPr lang="pt-BR" sz="2800" b="1" i="1" dirty="0"/>
          </a:p>
        </p:txBody>
      </p:sp>
      <p:sp>
        <p:nvSpPr>
          <p:cNvPr id="12" name="CaixaDeTexto 11"/>
          <p:cNvSpPr txBox="1"/>
          <p:nvPr/>
        </p:nvSpPr>
        <p:spPr>
          <a:xfrm>
            <a:off x="220310" y="2363405"/>
            <a:ext cx="116024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Composition Landscape Metrics, when analyzed individually, may </a:t>
            </a:r>
          </a:p>
          <a:p>
            <a:r>
              <a:rPr lang="en-US" sz="2400" dirty="0" smtClean="0"/>
              <a:t>	suggest misinterpretation.</a:t>
            </a:r>
            <a:endParaRPr lang="pt-BR" sz="2400" dirty="0"/>
          </a:p>
        </p:txBody>
      </p:sp>
      <p:sp>
        <p:nvSpPr>
          <p:cNvPr id="23" name="CaixaDeTexto 22"/>
          <p:cNvSpPr txBox="1"/>
          <p:nvPr/>
        </p:nvSpPr>
        <p:spPr>
          <a:xfrm>
            <a:off x="220309" y="3548775"/>
            <a:ext cx="6644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Carefully consider the relevant perspective </a:t>
            </a:r>
            <a:endParaRPr lang="pt-BR" sz="2400" dirty="0"/>
          </a:p>
        </p:txBody>
      </p:sp>
      <p:sp>
        <p:nvSpPr>
          <p:cNvPr id="25" name="CaixaDeTexto 24"/>
          <p:cNvSpPr txBox="1"/>
          <p:nvPr/>
        </p:nvSpPr>
        <p:spPr>
          <a:xfrm>
            <a:off x="220309" y="5668014"/>
            <a:ext cx="61933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Examine the landscape metric  distribution</a:t>
            </a:r>
            <a:endParaRPr lang="pt-BR" sz="2400" dirty="0"/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8080" y="3379583"/>
            <a:ext cx="3386958" cy="3386958"/>
          </a:xfrm>
          <a:prstGeom prst="rect">
            <a:avLst/>
          </a:prstGeom>
        </p:spPr>
      </p:pic>
      <p:sp>
        <p:nvSpPr>
          <p:cNvPr id="6" name="CaixaDeTexto 5"/>
          <p:cNvSpPr txBox="1"/>
          <p:nvPr/>
        </p:nvSpPr>
        <p:spPr>
          <a:xfrm>
            <a:off x="9420678" y="818497"/>
            <a:ext cx="3241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 smtClean="0"/>
              <a:t>A</a:t>
            </a:r>
            <a:endParaRPr lang="pt-BR" b="1" dirty="0"/>
          </a:p>
        </p:txBody>
      </p:sp>
      <p:sp>
        <p:nvSpPr>
          <p:cNvPr id="7" name="CaixaDeTexto 6"/>
          <p:cNvSpPr txBox="1"/>
          <p:nvPr/>
        </p:nvSpPr>
        <p:spPr>
          <a:xfrm>
            <a:off x="8318380" y="4275198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 smtClean="0"/>
              <a:t>B</a:t>
            </a:r>
            <a:endParaRPr lang="pt-BR" dirty="0"/>
          </a:p>
        </p:txBody>
      </p:sp>
      <p:sp>
        <p:nvSpPr>
          <p:cNvPr id="5" name="CaixaDeTexto 4"/>
          <p:cNvSpPr txBox="1"/>
          <p:nvPr/>
        </p:nvSpPr>
        <p:spPr>
          <a:xfrm>
            <a:off x="220309" y="1571632"/>
            <a:ext cx="21707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400" b="1" dirty="0" err="1" smtClean="0"/>
              <a:t>Considerations</a:t>
            </a:r>
            <a:r>
              <a:rPr lang="pt-BR" sz="2400" b="1" dirty="0" smtClean="0"/>
              <a:t>:</a:t>
            </a:r>
            <a:endParaRPr lang="pt-BR" sz="2400" b="1" dirty="0"/>
          </a:p>
        </p:txBody>
      </p:sp>
      <p:pic>
        <p:nvPicPr>
          <p:cNvPr id="17" name="Imagem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5641" y="853985"/>
            <a:ext cx="2289397" cy="2289397"/>
          </a:xfrm>
          <a:prstGeom prst="rect">
            <a:avLst/>
          </a:prstGeom>
        </p:spPr>
      </p:pic>
      <p:sp>
        <p:nvSpPr>
          <p:cNvPr id="3" name="CaixaDeTexto 2"/>
          <p:cNvSpPr txBox="1"/>
          <p:nvPr/>
        </p:nvSpPr>
        <p:spPr>
          <a:xfrm flipH="1">
            <a:off x="909773" y="4038660"/>
            <a:ext cx="54432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b="1" dirty="0" err="1" smtClean="0"/>
              <a:t>Area-weighted</a:t>
            </a:r>
            <a:r>
              <a:rPr lang="pt-BR" sz="2000" b="1" dirty="0" smtClean="0"/>
              <a:t> </a:t>
            </a:r>
            <a:r>
              <a:rPr lang="pt-BR" sz="2000" b="1" dirty="0" err="1" smtClean="0"/>
              <a:t>mean</a:t>
            </a:r>
            <a:r>
              <a:rPr lang="pt-BR" sz="2000" b="1" dirty="0" smtClean="0"/>
              <a:t> </a:t>
            </a:r>
            <a:r>
              <a:rPr lang="pt-BR" sz="2000" b="1" dirty="0" err="1" smtClean="0"/>
              <a:t>metric</a:t>
            </a:r>
            <a:r>
              <a:rPr lang="pt-BR" sz="2000" dirty="0" smtClean="0"/>
              <a:t>: </a:t>
            </a:r>
            <a:r>
              <a:rPr lang="pt-BR" sz="2000" dirty="0" err="1" smtClean="0"/>
              <a:t>mean</a:t>
            </a:r>
            <a:r>
              <a:rPr lang="pt-BR" sz="2000" dirty="0" smtClean="0"/>
              <a:t> (</a:t>
            </a:r>
            <a:r>
              <a:rPr lang="pt-BR" sz="2000" dirty="0" err="1" smtClean="0"/>
              <a:t>metric</a:t>
            </a:r>
            <a:r>
              <a:rPr lang="pt-BR" sz="2000" dirty="0" smtClean="0"/>
              <a:t> *a/A)</a:t>
            </a:r>
            <a:endParaRPr lang="pt-BR" sz="2000" dirty="0"/>
          </a:p>
        </p:txBody>
      </p:sp>
      <p:sp>
        <p:nvSpPr>
          <p:cNvPr id="8" name="CaixaDeTexto 7"/>
          <p:cNvSpPr txBox="1"/>
          <p:nvPr/>
        </p:nvSpPr>
        <p:spPr>
          <a:xfrm>
            <a:off x="5286699" y="4629253"/>
            <a:ext cx="277996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dirty="0" err="1" smtClean="0"/>
              <a:t>These</a:t>
            </a:r>
            <a:r>
              <a:rPr lang="pt-BR" dirty="0" smtClean="0"/>
              <a:t> </a:t>
            </a:r>
            <a:r>
              <a:rPr lang="pt-BR" dirty="0" err="1" smtClean="0"/>
              <a:t>metrics</a:t>
            </a:r>
            <a:r>
              <a:rPr lang="pt-BR" dirty="0" smtClean="0"/>
              <a:t> </a:t>
            </a:r>
            <a:r>
              <a:rPr lang="pt-BR" dirty="0" err="1" smtClean="0"/>
              <a:t>relevates</a:t>
            </a:r>
            <a:r>
              <a:rPr lang="pt-BR" dirty="0" smtClean="0"/>
              <a:t> </a:t>
            </a:r>
            <a:r>
              <a:rPr lang="pt-BR" dirty="0" err="1" smtClean="0"/>
              <a:t>the</a:t>
            </a:r>
            <a:r>
              <a:rPr lang="pt-BR" dirty="0" smtClean="0"/>
              <a:t> </a:t>
            </a:r>
            <a:r>
              <a:rPr lang="pt-BR" dirty="0" err="1" smtClean="0"/>
              <a:t>proportion</a:t>
            </a:r>
            <a:r>
              <a:rPr lang="pt-BR" dirty="0" smtClean="0"/>
              <a:t> </a:t>
            </a:r>
            <a:r>
              <a:rPr lang="pt-BR" dirty="0" err="1" smtClean="0"/>
              <a:t>of</a:t>
            </a:r>
            <a:r>
              <a:rPr lang="pt-BR" dirty="0" smtClean="0"/>
              <a:t> </a:t>
            </a:r>
            <a:r>
              <a:rPr lang="pt-BR" dirty="0" err="1" smtClean="0"/>
              <a:t>represented</a:t>
            </a:r>
            <a:r>
              <a:rPr lang="pt-BR" dirty="0" smtClean="0"/>
              <a:t> </a:t>
            </a:r>
            <a:r>
              <a:rPr lang="pt-BR" dirty="0" err="1" smtClean="0"/>
              <a:t>area</a:t>
            </a:r>
            <a:r>
              <a:rPr lang="pt-BR" dirty="0" smtClean="0"/>
              <a:t> </a:t>
            </a:r>
            <a:r>
              <a:rPr lang="pt-BR" dirty="0" err="1" smtClean="0"/>
              <a:t>of</a:t>
            </a:r>
            <a:r>
              <a:rPr lang="pt-BR" dirty="0" smtClean="0"/>
              <a:t> </a:t>
            </a:r>
            <a:r>
              <a:rPr lang="pt-BR" dirty="0" err="1" smtClean="0"/>
              <a:t>the</a:t>
            </a:r>
            <a:r>
              <a:rPr lang="pt-BR" dirty="0" smtClean="0"/>
              <a:t> </a:t>
            </a:r>
            <a:r>
              <a:rPr lang="pt-BR" dirty="0" err="1" smtClean="0"/>
              <a:t>element</a:t>
            </a:r>
            <a:endParaRPr lang="pt-BR" dirty="0"/>
          </a:p>
        </p:txBody>
      </p:sp>
      <p:sp>
        <p:nvSpPr>
          <p:cNvPr id="9" name="Texto explicativo em elipse 8"/>
          <p:cNvSpPr/>
          <p:nvPr/>
        </p:nvSpPr>
        <p:spPr>
          <a:xfrm>
            <a:off x="5097477" y="4421664"/>
            <a:ext cx="3342848" cy="1330297"/>
          </a:xfrm>
          <a:prstGeom prst="wedgeEllipseCallout">
            <a:avLst>
              <a:gd name="adj1" fmla="val -48256"/>
              <a:gd name="adj2" fmla="val -45215"/>
            </a:avLst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pt-BR"/>
          </a:p>
        </p:txBody>
      </p:sp>
      <p:sp>
        <p:nvSpPr>
          <p:cNvPr id="10" name="Espaço Reservado para Número de Slid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2D1C-F23B-4AA2-B759-19F8B7F813F6}" type="slidenum">
              <a:rPr lang="pt-BR" smtClean="0"/>
              <a:t>21</a:t>
            </a:fld>
            <a:endParaRPr lang="pt-BR"/>
          </a:p>
        </p:txBody>
      </p:sp>
      <p:sp>
        <p:nvSpPr>
          <p:cNvPr id="18" name="CaixaDeTexto 17"/>
          <p:cNvSpPr txBox="1"/>
          <p:nvPr/>
        </p:nvSpPr>
        <p:spPr>
          <a:xfrm>
            <a:off x="-12879" y="-12342"/>
            <a:ext cx="4554388" cy="3693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Landscape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metrics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and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Spatial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pattern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analisys</a:t>
            </a:r>
            <a:endParaRPr lang="pt-BR" i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9" name="Retângulo 18"/>
          <p:cNvSpPr/>
          <p:nvPr/>
        </p:nvSpPr>
        <p:spPr>
          <a:xfrm>
            <a:off x="3771900" y="392292"/>
            <a:ext cx="8420100" cy="67193"/>
          </a:xfrm>
          <a:prstGeom prst="rect">
            <a:avLst/>
          </a:prstGeom>
          <a:solidFill>
            <a:srgbClr val="3695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0" name="Retângulo 19"/>
          <p:cNvSpPr/>
          <p:nvPr/>
        </p:nvSpPr>
        <p:spPr>
          <a:xfrm>
            <a:off x="-1" y="392292"/>
            <a:ext cx="4749801" cy="671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12413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ixaDeTexto 10"/>
          <p:cNvSpPr txBox="1"/>
          <p:nvPr/>
        </p:nvSpPr>
        <p:spPr>
          <a:xfrm>
            <a:off x="3958915" y="412122"/>
            <a:ext cx="42741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2800" b="1" dirty="0" err="1" smtClean="0"/>
              <a:t>Types</a:t>
            </a:r>
            <a:r>
              <a:rPr lang="pt-BR" sz="2800" b="1" dirty="0" smtClean="0"/>
              <a:t> </a:t>
            </a:r>
            <a:r>
              <a:rPr lang="pt-BR" sz="2800" b="1" dirty="0" err="1" smtClean="0"/>
              <a:t>of</a:t>
            </a:r>
            <a:r>
              <a:rPr lang="pt-BR" sz="2800" b="1" dirty="0" smtClean="0"/>
              <a:t> </a:t>
            </a:r>
            <a:r>
              <a:rPr lang="pt-BR" sz="2800" b="1" dirty="0" err="1" smtClean="0"/>
              <a:t>Landscape</a:t>
            </a:r>
            <a:r>
              <a:rPr lang="pt-BR" sz="2800" b="1" dirty="0" smtClean="0"/>
              <a:t> </a:t>
            </a:r>
            <a:r>
              <a:rPr lang="pt-BR" sz="2800" b="1" dirty="0" err="1" smtClean="0"/>
              <a:t>Metrics</a:t>
            </a:r>
            <a:endParaRPr lang="pt-BR" sz="2800" b="1" i="1" dirty="0"/>
          </a:p>
        </p:txBody>
      </p:sp>
      <p:sp>
        <p:nvSpPr>
          <p:cNvPr id="12" name="CaixaDeTexto 11"/>
          <p:cNvSpPr txBox="1"/>
          <p:nvPr/>
        </p:nvSpPr>
        <p:spPr>
          <a:xfrm>
            <a:off x="220310" y="1101276"/>
            <a:ext cx="116024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Two types of landscape metrics:</a:t>
            </a:r>
            <a:endParaRPr lang="pt-BR" sz="2400" b="1" dirty="0"/>
          </a:p>
        </p:txBody>
      </p:sp>
      <p:sp>
        <p:nvSpPr>
          <p:cNvPr id="10" name="CaixaDeTexto 9"/>
          <p:cNvSpPr txBox="1"/>
          <p:nvPr/>
        </p:nvSpPr>
        <p:spPr>
          <a:xfrm>
            <a:off x="220309" y="2252094"/>
            <a:ext cx="56870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chemeClr val="bg1">
                    <a:lumMod val="65000"/>
                  </a:schemeClr>
                </a:solidFill>
              </a:rPr>
              <a:t>Composition</a:t>
            </a:r>
            <a:endParaRPr lang="pt-BR" sz="2400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" name="CaixaDeTexto 13"/>
          <p:cNvSpPr txBox="1"/>
          <p:nvPr/>
        </p:nvSpPr>
        <p:spPr>
          <a:xfrm>
            <a:off x="128790" y="4204719"/>
            <a:ext cx="568700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b="1" dirty="0" smtClean="0"/>
              <a:t>Configuration</a:t>
            </a:r>
            <a:r>
              <a:rPr lang="en-US" sz="2400" dirty="0" smtClean="0"/>
              <a:t>: 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Spatial </a:t>
            </a:r>
            <a:r>
              <a:rPr lang="en-US" sz="2400" dirty="0"/>
              <a:t>arrangement of the </a:t>
            </a:r>
            <a:r>
              <a:rPr lang="en-US" sz="2400" dirty="0" smtClean="0"/>
              <a:t>elements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How landscape elements are spatially?</a:t>
            </a:r>
            <a:endParaRPr lang="pt-BR" sz="2400" dirty="0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6483" y="1298478"/>
            <a:ext cx="2342088" cy="2342088"/>
          </a:xfrm>
          <a:prstGeom prst="rect">
            <a:avLst/>
          </a:prstGeom>
        </p:spPr>
      </p:pic>
      <p:pic>
        <p:nvPicPr>
          <p:cNvPr id="6" name="Imagem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0854" y="1298478"/>
            <a:ext cx="2342088" cy="2342088"/>
          </a:xfrm>
          <a:prstGeom prst="rect">
            <a:avLst/>
          </a:prstGeom>
        </p:spPr>
      </p:pic>
      <p:pic>
        <p:nvPicPr>
          <p:cNvPr id="8" name="Imagem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6483" y="4187742"/>
            <a:ext cx="2342088" cy="2342088"/>
          </a:xfrm>
          <a:prstGeom prst="rect">
            <a:avLst/>
          </a:prstGeom>
        </p:spPr>
      </p:pic>
      <p:pic>
        <p:nvPicPr>
          <p:cNvPr id="15" name="Imagem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0854" y="4187742"/>
            <a:ext cx="2342088" cy="2342088"/>
          </a:xfrm>
          <a:prstGeom prst="rect">
            <a:avLst/>
          </a:prstGeom>
        </p:spPr>
      </p:pic>
      <p:sp>
        <p:nvSpPr>
          <p:cNvPr id="2" name="Espaço Reservado para Número de Slid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2D1C-F23B-4AA2-B759-19F8B7F813F6}" type="slidenum">
              <a:rPr lang="pt-BR" smtClean="0"/>
              <a:t>22</a:t>
            </a:fld>
            <a:endParaRPr lang="pt-BR"/>
          </a:p>
        </p:txBody>
      </p:sp>
      <p:sp>
        <p:nvSpPr>
          <p:cNvPr id="16" name="CaixaDeTexto 15"/>
          <p:cNvSpPr txBox="1"/>
          <p:nvPr/>
        </p:nvSpPr>
        <p:spPr>
          <a:xfrm>
            <a:off x="-12879" y="-12342"/>
            <a:ext cx="4554388" cy="3693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Landscape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metrics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and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Spatial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pattern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analisys</a:t>
            </a:r>
            <a:endParaRPr lang="pt-BR" i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7" name="Retângulo 16"/>
          <p:cNvSpPr/>
          <p:nvPr/>
        </p:nvSpPr>
        <p:spPr>
          <a:xfrm>
            <a:off x="3771900" y="392292"/>
            <a:ext cx="8420100" cy="67193"/>
          </a:xfrm>
          <a:prstGeom prst="rect">
            <a:avLst/>
          </a:prstGeom>
          <a:solidFill>
            <a:srgbClr val="3695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8" name="Retângulo 17"/>
          <p:cNvSpPr/>
          <p:nvPr/>
        </p:nvSpPr>
        <p:spPr>
          <a:xfrm>
            <a:off x="-1" y="392292"/>
            <a:ext cx="4749801" cy="671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96790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ixaDeTexto 10"/>
          <p:cNvSpPr txBox="1"/>
          <p:nvPr/>
        </p:nvSpPr>
        <p:spPr>
          <a:xfrm>
            <a:off x="3563937" y="412122"/>
            <a:ext cx="50641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2800" b="1" dirty="0" err="1" smtClean="0"/>
              <a:t>Configuration</a:t>
            </a:r>
            <a:r>
              <a:rPr lang="pt-BR" sz="2800" b="1" dirty="0" smtClean="0"/>
              <a:t> </a:t>
            </a:r>
            <a:r>
              <a:rPr lang="pt-BR" sz="2800" b="1" dirty="0" err="1" smtClean="0"/>
              <a:t>Landscape</a:t>
            </a:r>
            <a:r>
              <a:rPr lang="pt-BR" sz="2800" b="1" dirty="0" smtClean="0"/>
              <a:t> </a:t>
            </a:r>
            <a:r>
              <a:rPr lang="pt-BR" sz="2800" b="1" dirty="0" err="1" smtClean="0"/>
              <a:t>Metrics</a:t>
            </a:r>
            <a:endParaRPr lang="pt-BR" sz="2800" b="1" i="1" dirty="0"/>
          </a:p>
        </p:txBody>
      </p:sp>
      <p:sp>
        <p:nvSpPr>
          <p:cNvPr id="12" name="CaixaDeTexto 11"/>
          <p:cNvSpPr txBox="1"/>
          <p:nvPr/>
        </p:nvSpPr>
        <p:spPr>
          <a:xfrm>
            <a:off x="220310" y="1101276"/>
            <a:ext cx="116024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Shape complexity</a:t>
            </a:r>
            <a:endParaRPr lang="pt-BR" sz="2400" dirty="0"/>
          </a:p>
        </p:txBody>
      </p:sp>
      <p:sp>
        <p:nvSpPr>
          <p:cNvPr id="10" name="CaixaDeTexto 9"/>
          <p:cNvSpPr txBox="1"/>
          <p:nvPr/>
        </p:nvSpPr>
        <p:spPr>
          <a:xfrm>
            <a:off x="1541109" y="1728875"/>
            <a:ext cx="56870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Area </a:t>
            </a:r>
            <a:r>
              <a:rPr lang="en-US" sz="2400" dirty="0" err="1" smtClean="0"/>
              <a:t>Pacth</a:t>
            </a:r>
            <a:r>
              <a:rPr lang="en-US" sz="2400" dirty="0" smtClean="0"/>
              <a:t> 1 = Area Patch 2</a:t>
            </a:r>
            <a:endParaRPr lang="pt-BR" sz="2400" dirty="0"/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2513" y="1853099"/>
            <a:ext cx="5826120" cy="1575238"/>
          </a:xfrm>
          <a:prstGeom prst="rect">
            <a:avLst/>
          </a:prstGeom>
        </p:spPr>
      </p:pic>
      <p:sp>
        <p:nvSpPr>
          <p:cNvPr id="18" name="CaixaDeTexto 17"/>
          <p:cNvSpPr txBox="1"/>
          <p:nvPr/>
        </p:nvSpPr>
        <p:spPr>
          <a:xfrm>
            <a:off x="5741628" y="1316184"/>
            <a:ext cx="56870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Patch 1                                                Patch 2</a:t>
            </a:r>
            <a:endParaRPr lang="pt-BR" dirty="0"/>
          </a:p>
        </p:txBody>
      </p:sp>
      <p:sp>
        <p:nvSpPr>
          <p:cNvPr id="3" name="Espaço Reservado para Número de Slid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2D1C-F23B-4AA2-B759-19F8B7F813F6}" type="slidenum">
              <a:rPr lang="pt-BR" smtClean="0"/>
              <a:t>23</a:t>
            </a:fld>
            <a:endParaRPr lang="pt-BR"/>
          </a:p>
        </p:txBody>
      </p:sp>
      <p:sp>
        <p:nvSpPr>
          <p:cNvPr id="15" name="CaixaDeTexto 14"/>
          <p:cNvSpPr txBox="1"/>
          <p:nvPr/>
        </p:nvSpPr>
        <p:spPr>
          <a:xfrm>
            <a:off x="-12879" y="-12342"/>
            <a:ext cx="4554388" cy="3693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Landscape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metrics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and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Spatial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pattern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analisys</a:t>
            </a:r>
            <a:endParaRPr lang="pt-BR" i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6" name="Retângulo 15"/>
          <p:cNvSpPr/>
          <p:nvPr/>
        </p:nvSpPr>
        <p:spPr>
          <a:xfrm>
            <a:off x="3771900" y="392292"/>
            <a:ext cx="8420100" cy="67193"/>
          </a:xfrm>
          <a:prstGeom prst="rect">
            <a:avLst/>
          </a:prstGeom>
          <a:solidFill>
            <a:srgbClr val="3695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9" name="Retângulo 18"/>
          <p:cNvSpPr/>
          <p:nvPr/>
        </p:nvSpPr>
        <p:spPr>
          <a:xfrm>
            <a:off x="-1" y="392292"/>
            <a:ext cx="4749801" cy="671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07822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ixaDeTexto 10"/>
          <p:cNvSpPr txBox="1"/>
          <p:nvPr/>
        </p:nvSpPr>
        <p:spPr>
          <a:xfrm>
            <a:off x="3563938" y="412122"/>
            <a:ext cx="50641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2800" b="1" dirty="0" err="1"/>
              <a:t>Configuration</a:t>
            </a:r>
            <a:r>
              <a:rPr lang="pt-BR" sz="2800" b="1" dirty="0"/>
              <a:t> </a:t>
            </a:r>
            <a:r>
              <a:rPr lang="pt-BR" sz="2800" b="1" dirty="0" err="1" smtClean="0"/>
              <a:t>Landscape</a:t>
            </a:r>
            <a:r>
              <a:rPr lang="pt-BR" sz="2800" b="1" dirty="0" smtClean="0"/>
              <a:t> </a:t>
            </a:r>
            <a:r>
              <a:rPr lang="pt-BR" sz="2800" b="1" dirty="0" err="1" smtClean="0"/>
              <a:t>Metrics</a:t>
            </a:r>
            <a:endParaRPr lang="pt-BR" sz="2800" b="1" i="1" dirty="0"/>
          </a:p>
        </p:txBody>
      </p:sp>
      <p:sp>
        <p:nvSpPr>
          <p:cNvPr id="12" name="CaixaDeTexto 11"/>
          <p:cNvSpPr txBox="1"/>
          <p:nvPr/>
        </p:nvSpPr>
        <p:spPr>
          <a:xfrm>
            <a:off x="220310" y="1101276"/>
            <a:ext cx="116024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i="1" dirty="0" smtClean="0"/>
              <a:t>Shape complexity</a:t>
            </a:r>
            <a:endParaRPr lang="pt-BR" sz="2400" i="1" dirty="0"/>
          </a:p>
        </p:txBody>
      </p:sp>
      <p:sp>
        <p:nvSpPr>
          <p:cNvPr id="10" name="CaixaDeTexto 9"/>
          <p:cNvSpPr txBox="1"/>
          <p:nvPr/>
        </p:nvSpPr>
        <p:spPr>
          <a:xfrm>
            <a:off x="1541109" y="1728875"/>
            <a:ext cx="56870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Area</a:t>
            </a:r>
            <a:endParaRPr lang="pt-BR" sz="2400" dirty="0"/>
          </a:p>
        </p:txBody>
      </p:sp>
      <p:sp>
        <p:nvSpPr>
          <p:cNvPr id="14" name="CaixaDeTexto 13"/>
          <p:cNvSpPr txBox="1"/>
          <p:nvPr/>
        </p:nvSpPr>
        <p:spPr>
          <a:xfrm>
            <a:off x="1541108" y="2648093"/>
            <a:ext cx="56870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Perimeter</a:t>
            </a:r>
            <a:endParaRPr lang="pt-BR" sz="2400" dirty="0"/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2513" y="1853099"/>
            <a:ext cx="5826120" cy="1575238"/>
          </a:xfrm>
          <a:prstGeom prst="rect">
            <a:avLst/>
          </a:prstGeom>
        </p:spPr>
      </p:pic>
      <p:sp>
        <p:nvSpPr>
          <p:cNvPr id="17" name="CaixaDeTexto 16"/>
          <p:cNvSpPr txBox="1"/>
          <p:nvPr/>
        </p:nvSpPr>
        <p:spPr>
          <a:xfrm>
            <a:off x="1449590" y="3509266"/>
            <a:ext cx="56870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Perimeter/Area</a:t>
            </a:r>
            <a:endParaRPr lang="pt-BR" sz="2400" dirty="0"/>
          </a:p>
        </p:txBody>
      </p:sp>
      <p:sp>
        <p:nvSpPr>
          <p:cNvPr id="18" name="CaixaDeTexto 17"/>
          <p:cNvSpPr txBox="1"/>
          <p:nvPr/>
        </p:nvSpPr>
        <p:spPr>
          <a:xfrm>
            <a:off x="5741628" y="1316184"/>
            <a:ext cx="56870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Patch 1                                                Patch 2</a:t>
            </a:r>
            <a:endParaRPr lang="pt-BR" dirty="0"/>
          </a:p>
        </p:txBody>
      </p:sp>
      <p:sp>
        <p:nvSpPr>
          <p:cNvPr id="3" name="Espaço Reservado para Número de Slid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2D1C-F23B-4AA2-B759-19F8B7F813F6}" type="slidenum">
              <a:rPr lang="pt-BR" smtClean="0"/>
              <a:t>24</a:t>
            </a:fld>
            <a:endParaRPr lang="pt-BR"/>
          </a:p>
        </p:txBody>
      </p:sp>
      <p:sp>
        <p:nvSpPr>
          <p:cNvPr id="15" name="CaixaDeTexto 14"/>
          <p:cNvSpPr txBox="1"/>
          <p:nvPr/>
        </p:nvSpPr>
        <p:spPr>
          <a:xfrm>
            <a:off x="-12879" y="-12342"/>
            <a:ext cx="4554388" cy="3693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Landscape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metrics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and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Spatial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pattern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analisys</a:t>
            </a:r>
            <a:endParaRPr lang="pt-BR" i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6" name="Retângulo 15"/>
          <p:cNvSpPr/>
          <p:nvPr/>
        </p:nvSpPr>
        <p:spPr>
          <a:xfrm>
            <a:off x="3771900" y="392292"/>
            <a:ext cx="8420100" cy="67193"/>
          </a:xfrm>
          <a:prstGeom prst="rect">
            <a:avLst/>
          </a:prstGeom>
          <a:solidFill>
            <a:srgbClr val="3695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9" name="Retângulo 18"/>
          <p:cNvSpPr/>
          <p:nvPr/>
        </p:nvSpPr>
        <p:spPr>
          <a:xfrm>
            <a:off x="-1" y="392292"/>
            <a:ext cx="4749801" cy="671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 rotWithShape="1">
          <a:blip r:embed="rId3"/>
          <a:srcRect l="29280" t="23724" r="19447" b="19058"/>
          <a:stretch/>
        </p:blipFill>
        <p:spPr>
          <a:xfrm>
            <a:off x="6869735" y="3496591"/>
            <a:ext cx="4932609" cy="3094784"/>
          </a:xfrm>
          <a:prstGeom prst="rect">
            <a:avLst/>
          </a:prstGeom>
        </p:spPr>
      </p:pic>
      <p:sp>
        <p:nvSpPr>
          <p:cNvPr id="22" name="CaixaDeTexto 21"/>
          <p:cNvSpPr txBox="1"/>
          <p:nvPr/>
        </p:nvSpPr>
        <p:spPr>
          <a:xfrm>
            <a:off x="1502037" y="4233516"/>
            <a:ext cx="56870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Circle (CIRC)</a:t>
            </a:r>
            <a:endParaRPr lang="pt-BR" sz="2400" dirty="0"/>
          </a:p>
        </p:txBody>
      </p:sp>
      <p:sp>
        <p:nvSpPr>
          <p:cNvPr id="4" name="CaixaDeTexto 3"/>
          <p:cNvSpPr txBox="1"/>
          <p:nvPr/>
        </p:nvSpPr>
        <p:spPr>
          <a:xfrm>
            <a:off x="9030700" y="6437487"/>
            <a:ext cx="15720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00" dirty="0" err="1" smtClean="0"/>
              <a:t>Radford</a:t>
            </a:r>
            <a:r>
              <a:rPr lang="pt-BR" sz="1400" dirty="0" smtClean="0"/>
              <a:t> et al. 2005</a:t>
            </a:r>
            <a:endParaRPr lang="pt-BR" sz="1400" dirty="0"/>
          </a:p>
        </p:txBody>
      </p:sp>
      <p:sp>
        <p:nvSpPr>
          <p:cNvPr id="23" name="CaixaDeTexto 22"/>
          <p:cNvSpPr txBox="1"/>
          <p:nvPr/>
        </p:nvSpPr>
        <p:spPr>
          <a:xfrm>
            <a:off x="1541108" y="4898685"/>
            <a:ext cx="56870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Radius of gyration (GYRATE)</a:t>
            </a:r>
            <a:endParaRPr lang="pt-BR" sz="2400" dirty="0"/>
          </a:p>
        </p:txBody>
      </p:sp>
    </p:spTree>
    <p:extLst>
      <p:ext uri="{BB962C8B-B14F-4D97-AF65-F5344CB8AC3E}">
        <p14:creationId xmlns:p14="http://schemas.microsoft.com/office/powerpoint/2010/main" val="651841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ixaDeTexto 10"/>
          <p:cNvSpPr txBox="1"/>
          <p:nvPr/>
        </p:nvSpPr>
        <p:spPr>
          <a:xfrm>
            <a:off x="3563938" y="412122"/>
            <a:ext cx="50641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2800" b="1" dirty="0" err="1" smtClean="0"/>
              <a:t>Configuration</a:t>
            </a:r>
            <a:r>
              <a:rPr lang="pt-BR" sz="2800" b="1" dirty="0" smtClean="0"/>
              <a:t> </a:t>
            </a:r>
            <a:r>
              <a:rPr lang="pt-BR" sz="2800" b="1" dirty="0" err="1" smtClean="0"/>
              <a:t>Landscape</a:t>
            </a:r>
            <a:r>
              <a:rPr lang="pt-BR" sz="2800" b="1" dirty="0" smtClean="0"/>
              <a:t> </a:t>
            </a:r>
            <a:r>
              <a:rPr lang="pt-BR" sz="2800" b="1" dirty="0" err="1" smtClean="0"/>
              <a:t>Metrics</a:t>
            </a:r>
            <a:endParaRPr lang="pt-BR" sz="2800" b="1" i="1" dirty="0"/>
          </a:p>
        </p:txBody>
      </p:sp>
      <p:sp>
        <p:nvSpPr>
          <p:cNvPr id="12" name="CaixaDeTexto 11"/>
          <p:cNvSpPr txBox="1"/>
          <p:nvPr/>
        </p:nvSpPr>
        <p:spPr>
          <a:xfrm>
            <a:off x="220310" y="1101276"/>
            <a:ext cx="78805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i="1" dirty="0"/>
              <a:t>Isolation metrics: how far/close is an </a:t>
            </a:r>
            <a:r>
              <a:rPr lang="en-US" sz="2400" b="1" i="1" dirty="0"/>
              <a:t>element</a:t>
            </a:r>
            <a:r>
              <a:rPr lang="en-US" sz="2400" i="1" dirty="0"/>
              <a:t> of another?</a:t>
            </a:r>
            <a:endParaRPr lang="pt-BR" sz="2400" i="1" dirty="0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0" y="2160000"/>
            <a:ext cx="4500000" cy="4500000"/>
          </a:xfrm>
          <a:prstGeom prst="rect">
            <a:avLst/>
          </a:prstGeom>
          <a:noFill/>
        </p:spPr>
      </p:pic>
      <p:sp>
        <p:nvSpPr>
          <p:cNvPr id="2" name="Espaço Reservado para Número de Slid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2D1C-F23B-4AA2-B759-19F8B7F813F6}" type="slidenum">
              <a:rPr lang="pt-BR" smtClean="0"/>
              <a:t>25</a:t>
            </a:fld>
            <a:endParaRPr lang="pt-BR"/>
          </a:p>
        </p:txBody>
      </p:sp>
      <p:sp>
        <p:nvSpPr>
          <p:cNvPr id="8" name="CaixaDeTexto 7"/>
          <p:cNvSpPr txBox="1"/>
          <p:nvPr/>
        </p:nvSpPr>
        <p:spPr>
          <a:xfrm>
            <a:off x="-12879" y="-12342"/>
            <a:ext cx="4554388" cy="3693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Landscape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metrics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and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Spatial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pattern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analisys</a:t>
            </a:r>
            <a:endParaRPr lang="pt-BR" i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9" name="Retângulo 8"/>
          <p:cNvSpPr/>
          <p:nvPr/>
        </p:nvSpPr>
        <p:spPr>
          <a:xfrm>
            <a:off x="3771900" y="392292"/>
            <a:ext cx="8420100" cy="67193"/>
          </a:xfrm>
          <a:prstGeom prst="rect">
            <a:avLst/>
          </a:prstGeom>
          <a:solidFill>
            <a:srgbClr val="3695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0" name="Retângulo 9"/>
          <p:cNvSpPr/>
          <p:nvPr/>
        </p:nvSpPr>
        <p:spPr>
          <a:xfrm>
            <a:off x="-1" y="392292"/>
            <a:ext cx="4749801" cy="671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7683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ixaDeTexto 10"/>
          <p:cNvSpPr txBox="1"/>
          <p:nvPr/>
        </p:nvSpPr>
        <p:spPr>
          <a:xfrm>
            <a:off x="3563938" y="412122"/>
            <a:ext cx="50641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2800" b="1" dirty="0" err="1" smtClean="0"/>
              <a:t>Configuration</a:t>
            </a:r>
            <a:r>
              <a:rPr lang="pt-BR" sz="2800" b="1" dirty="0" smtClean="0"/>
              <a:t> </a:t>
            </a:r>
            <a:r>
              <a:rPr lang="pt-BR" sz="2800" b="1" dirty="0" err="1" smtClean="0"/>
              <a:t>Landscape</a:t>
            </a:r>
            <a:r>
              <a:rPr lang="pt-BR" sz="2800" b="1" dirty="0" smtClean="0"/>
              <a:t> </a:t>
            </a:r>
            <a:r>
              <a:rPr lang="pt-BR" sz="2800" b="1" dirty="0" err="1" smtClean="0"/>
              <a:t>Metrics</a:t>
            </a:r>
            <a:endParaRPr lang="pt-BR" sz="2800" b="1" i="1" dirty="0"/>
          </a:p>
        </p:txBody>
      </p:sp>
      <p:sp>
        <p:nvSpPr>
          <p:cNvPr id="12" name="CaixaDeTexto 11"/>
          <p:cNvSpPr txBox="1"/>
          <p:nvPr/>
        </p:nvSpPr>
        <p:spPr>
          <a:xfrm>
            <a:off x="220310" y="1101276"/>
            <a:ext cx="78805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i="1" dirty="0"/>
              <a:t>Isolation metrics: how far/close is an </a:t>
            </a:r>
            <a:r>
              <a:rPr lang="en-US" sz="2400" b="1" i="1" dirty="0"/>
              <a:t>element</a:t>
            </a:r>
            <a:r>
              <a:rPr lang="en-US" sz="2400" i="1" dirty="0"/>
              <a:t> of another?</a:t>
            </a:r>
            <a:endParaRPr lang="pt-BR" sz="2400" i="1" dirty="0"/>
          </a:p>
        </p:txBody>
      </p:sp>
      <p:sp>
        <p:nvSpPr>
          <p:cNvPr id="21" name="CaixaDeTexto 20"/>
          <p:cNvSpPr txBox="1"/>
          <p:nvPr/>
        </p:nvSpPr>
        <p:spPr>
          <a:xfrm>
            <a:off x="589505" y="1863285"/>
            <a:ext cx="59143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b="1" dirty="0" err="1" smtClean="0"/>
              <a:t>Euclidinean</a:t>
            </a:r>
            <a:r>
              <a:rPr lang="en-US" sz="2400" b="1" dirty="0" smtClean="0"/>
              <a:t> nearest neighbor distance</a:t>
            </a:r>
            <a:endParaRPr lang="pt-BR" sz="2400" b="1" dirty="0"/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0" y="2160000"/>
            <a:ext cx="4500000" cy="4500000"/>
          </a:xfrm>
          <a:prstGeom prst="rect">
            <a:avLst/>
          </a:prstGeom>
        </p:spPr>
      </p:pic>
      <p:sp>
        <p:nvSpPr>
          <p:cNvPr id="3" name="Espaço Reservado para Número de Slid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2D1C-F23B-4AA2-B759-19F8B7F813F6}" type="slidenum">
              <a:rPr lang="pt-BR" smtClean="0"/>
              <a:t>26</a:t>
            </a:fld>
            <a:endParaRPr lang="pt-BR"/>
          </a:p>
        </p:txBody>
      </p:sp>
      <p:sp>
        <p:nvSpPr>
          <p:cNvPr id="9" name="CaixaDeTexto 8"/>
          <p:cNvSpPr txBox="1"/>
          <p:nvPr/>
        </p:nvSpPr>
        <p:spPr>
          <a:xfrm>
            <a:off x="-12879" y="-12342"/>
            <a:ext cx="4554388" cy="3693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Landscape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metrics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and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Spatial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pattern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analisys</a:t>
            </a:r>
            <a:endParaRPr lang="pt-BR" i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" name="Retângulo 9"/>
          <p:cNvSpPr/>
          <p:nvPr/>
        </p:nvSpPr>
        <p:spPr>
          <a:xfrm>
            <a:off x="3771900" y="392292"/>
            <a:ext cx="8420100" cy="67193"/>
          </a:xfrm>
          <a:prstGeom prst="rect">
            <a:avLst/>
          </a:prstGeom>
          <a:solidFill>
            <a:srgbClr val="3695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4" name="Retângulo 13"/>
          <p:cNvSpPr/>
          <p:nvPr/>
        </p:nvSpPr>
        <p:spPr>
          <a:xfrm>
            <a:off x="-1" y="392292"/>
            <a:ext cx="4749801" cy="671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60510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ixaDeTexto 10"/>
          <p:cNvSpPr txBox="1"/>
          <p:nvPr/>
        </p:nvSpPr>
        <p:spPr>
          <a:xfrm>
            <a:off x="3563938" y="412122"/>
            <a:ext cx="50641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2800" b="1" dirty="0" err="1" smtClean="0"/>
              <a:t>Configuration</a:t>
            </a:r>
            <a:r>
              <a:rPr lang="pt-BR" sz="2800" b="1" dirty="0" smtClean="0"/>
              <a:t> </a:t>
            </a:r>
            <a:r>
              <a:rPr lang="pt-BR" sz="2800" b="1" dirty="0" err="1" smtClean="0"/>
              <a:t>Landscape</a:t>
            </a:r>
            <a:r>
              <a:rPr lang="pt-BR" sz="2800" b="1" dirty="0" smtClean="0"/>
              <a:t> </a:t>
            </a:r>
            <a:r>
              <a:rPr lang="pt-BR" sz="2800" b="1" dirty="0" err="1" smtClean="0"/>
              <a:t>Metrics</a:t>
            </a:r>
            <a:endParaRPr lang="pt-BR" sz="2800" b="1" i="1" dirty="0"/>
          </a:p>
        </p:txBody>
      </p:sp>
      <p:sp>
        <p:nvSpPr>
          <p:cNvPr id="12" name="CaixaDeTexto 11"/>
          <p:cNvSpPr txBox="1"/>
          <p:nvPr/>
        </p:nvSpPr>
        <p:spPr>
          <a:xfrm>
            <a:off x="220310" y="1101276"/>
            <a:ext cx="78805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i="1" dirty="0"/>
              <a:t>Isolation metrics: how far/close is an </a:t>
            </a:r>
            <a:r>
              <a:rPr lang="en-US" sz="2400" b="1" i="1" dirty="0"/>
              <a:t>element</a:t>
            </a:r>
            <a:r>
              <a:rPr lang="en-US" sz="2400" i="1" dirty="0"/>
              <a:t> of another?</a:t>
            </a:r>
            <a:endParaRPr lang="pt-BR" sz="2400" i="1" dirty="0"/>
          </a:p>
        </p:txBody>
      </p:sp>
      <p:sp>
        <p:nvSpPr>
          <p:cNvPr id="21" name="CaixaDeTexto 20"/>
          <p:cNvSpPr txBox="1"/>
          <p:nvPr/>
        </p:nvSpPr>
        <p:spPr>
          <a:xfrm>
            <a:off x="589505" y="1863285"/>
            <a:ext cx="59143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err="1" smtClean="0"/>
              <a:t>Euclidinean</a:t>
            </a:r>
            <a:r>
              <a:rPr lang="en-US" sz="2400" dirty="0" smtClean="0"/>
              <a:t> nearest neighbor distance</a:t>
            </a:r>
            <a:endParaRPr lang="pt-BR" sz="2400" dirty="0"/>
          </a:p>
        </p:txBody>
      </p:sp>
      <p:sp>
        <p:nvSpPr>
          <p:cNvPr id="23" name="CaixaDeTexto 22"/>
          <p:cNvSpPr txBox="1"/>
          <p:nvPr/>
        </p:nvSpPr>
        <p:spPr>
          <a:xfrm>
            <a:off x="589504" y="2791720"/>
            <a:ext cx="47423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b="1" dirty="0" smtClean="0"/>
              <a:t>Proximity index (PROX)*: </a:t>
            </a:r>
            <a:r>
              <a:rPr lang="el-GR" sz="2400" b="1" dirty="0" smtClean="0"/>
              <a:t>Σ</a:t>
            </a:r>
            <a:r>
              <a:rPr lang="pt-BR" sz="2400" b="1" dirty="0" smtClean="0"/>
              <a:t> </a:t>
            </a:r>
            <a:r>
              <a:rPr lang="en-US" sz="2400" b="1" dirty="0" smtClean="0"/>
              <a:t>A/d²</a:t>
            </a:r>
            <a:endParaRPr lang="pt-BR" sz="2400" b="1" dirty="0"/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0" y="2160000"/>
            <a:ext cx="4500000" cy="4500000"/>
          </a:xfrm>
          <a:prstGeom prst="rect">
            <a:avLst/>
          </a:prstGeom>
        </p:spPr>
      </p:pic>
      <p:sp>
        <p:nvSpPr>
          <p:cNvPr id="3" name="Espaço Reservado para Número de Slid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2D1C-F23B-4AA2-B759-19F8B7F813F6}" type="slidenum">
              <a:rPr lang="pt-BR" smtClean="0"/>
              <a:t>27</a:t>
            </a:fld>
            <a:endParaRPr lang="pt-BR"/>
          </a:p>
        </p:txBody>
      </p:sp>
      <p:sp>
        <p:nvSpPr>
          <p:cNvPr id="10" name="CaixaDeTexto 9"/>
          <p:cNvSpPr txBox="1"/>
          <p:nvPr/>
        </p:nvSpPr>
        <p:spPr>
          <a:xfrm>
            <a:off x="-12879" y="-12342"/>
            <a:ext cx="4554388" cy="3693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Landscape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metrics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and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Spatial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pattern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analisys</a:t>
            </a:r>
            <a:endParaRPr lang="pt-BR" i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" name="Retângulo 13"/>
          <p:cNvSpPr/>
          <p:nvPr/>
        </p:nvSpPr>
        <p:spPr>
          <a:xfrm>
            <a:off x="3771900" y="392292"/>
            <a:ext cx="8420100" cy="67193"/>
          </a:xfrm>
          <a:prstGeom prst="rect">
            <a:avLst/>
          </a:prstGeom>
          <a:solidFill>
            <a:srgbClr val="3695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5" name="Retângulo 14"/>
          <p:cNvSpPr/>
          <p:nvPr/>
        </p:nvSpPr>
        <p:spPr>
          <a:xfrm>
            <a:off x="-1" y="392292"/>
            <a:ext cx="4749801" cy="671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796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ixaDeTexto 10"/>
          <p:cNvSpPr txBox="1"/>
          <p:nvPr/>
        </p:nvSpPr>
        <p:spPr>
          <a:xfrm>
            <a:off x="3563938" y="412122"/>
            <a:ext cx="50641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2800" b="1" dirty="0" err="1" smtClean="0"/>
              <a:t>Configuration</a:t>
            </a:r>
            <a:r>
              <a:rPr lang="pt-BR" sz="2800" b="1" dirty="0" smtClean="0"/>
              <a:t> </a:t>
            </a:r>
            <a:r>
              <a:rPr lang="pt-BR" sz="2800" b="1" dirty="0" err="1" smtClean="0"/>
              <a:t>Landscape</a:t>
            </a:r>
            <a:r>
              <a:rPr lang="pt-BR" sz="2800" b="1" dirty="0" smtClean="0"/>
              <a:t> </a:t>
            </a:r>
            <a:r>
              <a:rPr lang="pt-BR" sz="2800" b="1" dirty="0" err="1" smtClean="0"/>
              <a:t>Metrics</a:t>
            </a:r>
            <a:endParaRPr lang="pt-BR" sz="2800" b="1" i="1" dirty="0"/>
          </a:p>
        </p:txBody>
      </p:sp>
      <p:sp>
        <p:nvSpPr>
          <p:cNvPr id="12" name="CaixaDeTexto 11"/>
          <p:cNvSpPr txBox="1"/>
          <p:nvPr/>
        </p:nvSpPr>
        <p:spPr>
          <a:xfrm>
            <a:off x="220310" y="1101276"/>
            <a:ext cx="78805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i="1" dirty="0" smtClean="0"/>
              <a:t>Isolation metrics</a:t>
            </a:r>
            <a:r>
              <a:rPr lang="en-US" sz="2400" i="1" dirty="0"/>
              <a:t>: how </a:t>
            </a:r>
            <a:r>
              <a:rPr lang="en-US" sz="2400" i="1" dirty="0" smtClean="0"/>
              <a:t>far/close </a:t>
            </a:r>
            <a:r>
              <a:rPr lang="en-US" sz="2400" i="1" dirty="0"/>
              <a:t>is an </a:t>
            </a:r>
            <a:r>
              <a:rPr lang="en-US" sz="2400" b="1" i="1" dirty="0" smtClean="0"/>
              <a:t>patch</a:t>
            </a:r>
            <a:r>
              <a:rPr lang="en-US" sz="2400" i="1" dirty="0" smtClean="0"/>
              <a:t> </a:t>
            </a:r>
            <a:r>
              <a:rPr lang="en-US" sz="2400" i="1" dirty="0"/>
              <a:t>of another?</a:t>
            </a:r>
            <a:endParaRPr lang="pt-BR" sz="2400" i="1" dirty="0"/>
          </a:p>
        </p:txBody>
      </p:sp>
      <p:sp>
        <p:nvSpPr>
          <p:cNvPr id="21" name="CaixaDeTexto 20"/>
          <p:cNvSpPr txBox="1"/>
          <p:nvPr/>
        </p:nvSpPr>
        <p:spPr>
          <a:xfrm>
            <a:off x="589505" y="1863285"/>
            <a:ext cx="59143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err="1" smtClean="0"/>
              <a:t>Euclidinean</a:t>
            </a:r>
            <a:r>
              <a:rPr lang="en-US" sz="2400" dirty="0" smtClean="0"/>
              <a:t> nearest neighbor distance</a:t>
            </a:r>
            <a:endParaRPr lang="pt-BR" sz="2400" dirty="0"/>
          </a:p>
        </p:txBody>
      </p:sp>
      <p:sp>
        <p:nvSpPr>
          <p:cNvPr id="23" name="CaixaDeTexto 22"/>
          <p:cNvSpPr txBox="1"/>
          <p:nvPr/>
        </p:nvSpPr>
        <p:spPr>
          <a:xfrm>
            <a:off x="589504" y="2791720"/>
            <a:ext cx="47423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Proximity index (PROX)*: </a:t>
            </a:r>
            <a:r>
              <a:rPr lang="el-GR" sz="2400" dirty="0" smtClean="0"/>
              <a:t>Σ</a:t>
            </a:r>
            <a:r>
              <a:rPr lang="pt-BR" sz="2400" dirty="0" smtClean="0"/>
              <a:t> </a:t>
            </a:r>
            <a:r>
              <a:rPr lang="en-US" sz="2400" dirty="0" smtClean="0"/>
              <a:t>A/d²</a:t>
            </a:r>
            <a:endParaRPr lang="pt-BR" sz="2400" dirty="0"/>
          </a:p>
        </p:txBody>
      </p:sp>
      <p:sp>
        <p:nvSpPr>
          <p:cNvPr id="25" name="CaixaDeTexto 24"/>
          <p:cNvSpPr txBox="1"/>
          <p:nvPr/>
        </p:nvSpPr>
        <p:spPr>
          <a:xfrm>
            <a:off x="589505" y="3720155"/>
            <a:ext cx="49827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b="1" dirty="0" err="1" smtClean="0"/>
              <a:t>Connectance</a:t>
            </a:r>
            <a:r>
              <a:rPr lang="en-US" sz="2400" b="1" dirty="0" smtClean="0"/>
              <a:t> (CONNECT)*</a:t>
            </a:r>
            <a:endParaRPr lang="pt-BR" sz="2400" b="1" dirty="0"/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0" y="2160000"/>
            <a:ext cx="4500000" cy="4500000"/>
          </a:xfrm>
          <a:prstGeom prst="rect">
            <a:avLst/>
          </a:prstGeom>
        </p:spPr>
      </p:pic>
      <p:sp>
        <p:nvSpPr>
          <p:cNvPr id="3" name="Espaço Reservado para Número de Slid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2D1C-F23B-4AA2-B759-19F8B7F813F6}" type="slidenum">
              <a:rPr lang="pt-BR" smtClean="0"/>
              <a:t>28</a:t>
            </a:fld>
            <a:endParaRPr lang="pt-BR"/>
          </a:p>
        </p:txBody>
      </p:sp>
      <p:sp>
        <p:nvSpPr>
          <p:cNvPr id="14" name="CaixaDeTexto 13"/>
          <p:cNvSpPr txBox="1"/>
          <p:nvPr/>
        </p:nvSpPr>
        <p:spPr>
          <a:xfrm>
            <a:off x="-12879" y="-12342"/>
            <a:ext cx="4554388" cy="3693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Landscape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metrics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and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Spatial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pattern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analisys</a:t>
            </a:r>
            <a:endParaRPr lang="pt-BR" i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5" name="Retângulo 14"/>
          <p:cNvSpPr/>
          <p:nvPr/>
        </p:nvSpPr>
        <p:spPr>
          <a:xfrm>
            <a:off x="3771900" y="392292"/>
            <a:ext cx="8420100" cy="67193"/>
          </a:xfrm>
          <a:prstGeom prst="rect">
            <a:avLst/>
          </a:prstGeom>
          <a:solidFill>
            <a:srgbClr val="3695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6" name="Retângulo 15"/>
          <p:cNvSpPr/>
          <p:nvPr/>
        </p:nvSpPr>
        <p:spPr>
          <a:xfrm>
            <a:off x="-1" y="392292"/>
            <a:ext cx="4749801" cy="671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73287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ixaDeTexto 10"/>
          <p:cNvSpPr txBox="1"/>
          <p:nvPr/>
        </p:nvSpPr>
        <p:spPr>
          <a:xfrm>
            <a:off x="3563938" y="412122"/>
            <a:ext cx="50641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2800" b="1" dirty="0" err="1" smtClean="0"/>
              <a:t>Configuration</a:t>
            </a:r>
            <a:r>
              <a:rPr lang="pt-BR" sz="2800" b="1" dirty="0" smtClean="0"/>
              <a:t> </a:t>
            </a:r>
            <a:r>
              <a:rPr lang="pt-BR" sz="2800" b="1" dirty="0" err="1" smtClean="0"/>
              <a:t>Landscape</a:t>
            </a:r>
            <a:r>
              <a:rPr lang="pt-BR" sz="2800" b="1" dirty="0" smtClean="0"/>
              <a:t> </a:t>
            </a:r>
            <a:r>
              <a:rPr lang="pt-BR" sz="2800" b="1" dirty="0" err="1" smtClean="0"/>
              <a:t>Metrics</a:t>
            </a:r>
            <a:endParaRPr lang="pt-BR" sz="2800" b="1" i="1" dirty="0"/>
          </a:p>
        </p:txBody>
      </p:sp>
      <p:sp>
        <p:nvSpPr>
          <p:cNvPr id="12" name="CaixaDeTexto 11"/>
          <p:cNvSpPr txBox="1"/>
          <p:nvPr/>
        </p:nvSpPr>
        <p:spPr>
          <a:xfrm>
            <a:off x="220310" y="1101276"/>
            <a:ext cx="109213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i="1" dirty="0" smtClean="0"/>
              <a:t>Dispersion and interspersed metrics: What is the degree of dispersion  a </a:t>
            </a:r>
            <a:r>
              <a:rPr lang="en-US" sz="2400" b="1" i="1" dirty="0" smtClean="0"/>
              <a:t>class</a:t>
            </a:r>
            <a:r>
              <a:rPr lang="en-US" sz="2400" i="1" dirty="0" smtClean="0"/>
              <a:t>? </a:t>
            </a:r>
            <a:endParaRPr lang="pt-BR" sz="2400" i="1" dirty="0"/>
          </a:p>
        </p:txBody>
      </p:sp>
      <p:sp>
        <p:nvSpPr>
          <p:cNvPr id="21" name="CaixaDeTexto 20"/>
          <p:cNvSpPr txBox="1"/>
          <p:nvPr/>
        </p:nvSpPr>
        <p:spPr>
          <a:xfrm>
            <a:off x="589505" y="1863285"/>
            <a:ext cx="59143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b="1" dirty="0" err="1" smtClean="0"/>
              <a:t>Clumpliness</a:t>
            </a:r>
            <a:r>
              <a:rPr lang="en-US" sz="2400" b="1" dirty="0" smtClean="0"/>
              <a:t>: </a:t>
            </a:r>
            <a:r>
              <a:rPr lang="en-US" sz="2400" b="1" dirty="0"/>
              <a:t>I</a:t>
            </a:r>
            <a:r>
              <a:rPr lang="en-US" sz="2400" b="1" dirty="0" smtClean="0"/>
              <a:t>n which regularity are patches distributed? (variation coefficient of a metric)</a:t>
            </a:r>
            <a:endParaRPr lang="pt-BR" sz="2400" b="1" dirty="0"/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0000" y="1800000"/>
            <a:ext cx="2317433" cy="4811490"/>
          </a:xfrm>
          <a:prstGeom prst="rect">
            <a:avLst/>
          </a:prstGeom>
        </p:spPr>
      </p:pic>
      <p:sp>
        <p:nvSpPr>
          <p:cNvPr id="2" name="Espaço Reservado para Número de Slid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2D1C-F23B-4AA2-B759-19F8B7F813F6}" type="slidenum">
              <a:rPr lang="pt-BR" smtClean="0"/>
              <a:t>29</a:t>
            </a:fld>
            <a:endParaRPr lang="pt-BR"/>
          </a:p>
        </p:txBody>
      </p:sp>
      <p:sp>
        <p:nvSpPr>
          <p:cNvPr id="9" name="CaixaDeTexto 8"/>
          <p:cNvSpPr txBox="1"/>
          <p:nvPr/>
        </p:nvSpPr>
        <p:spPr>
          <a:xfrm>
            <a:off x="-12879" y="-12342"/>
            <a:ext cx="4554388" cy="3693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Landscape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metrics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and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Spatial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pattern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analisys</a:t>
            </a:r>
            <a:endParaRPr lang="pt-BR" i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" name="Retângulo 9"/>
          <p:cNvSpPr/>
          <p:nvPr/>
        </p:nvSpPr>
        <p:spPr>
          <a:xfrm>
            <a:off x="3771900" y="392292"/>
            <a:ext cx="8420100" cy="67193"/>
          </a:xfrm>
          <a:prstGeom prst="rect">
            <a:avLst/>
          </a:prstGeom>
          <a:solidFill>
            <a:srgbClr val="3695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4" name="Retângulo 13"/>
          <p:cNvSpPr/>
          <p:nvPr/>
        </p:nvSpPr>
        <p:spPr>
          <a:xfrm>
            <a:off x="-1" y="392292"/>
            <a:ext cx="4749801" cy="671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CaixaDeTexto 3"/>
          <p:cNvSpPr txBox="1"/>
          <p:nvPr/>
        </p:nvSpPr>
        <p:spPr>
          <a:xfrm>
            <a:off x="6261885" y="3755010"/>
            <a:ext cx="25434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In </a:t>
            </a:r>
            <a:r>
              <a:rPr lang="pt-BR" dirty="0" err="1" smtClean="0"/>
              <a:t>each</a:t>
            </a:r>
            <a:r>
              <a:rPr lang="pt-BR" dirty="0" smtClean="0"/>
              <a:t> </a:t>
            </a:r>
            <a:r>
              <a:rPr lang="pt-BR" dirty="0" err="1" smtClean="0"/>
              <a:t>landscape</a:t>
            </a:r>
            <a:r>
              <a:rPr lang="pt-BR" dirty="0" smtClean="0"/>
              <a:t> do </a:t>
            </a:r>
            <a:r>
              <a:rPr lang="pt-BR" dirty="0" err="1" smtClean="0"/>
              <a:t>we</a:t>
            </a:r>
            <a:r>
              <a:rPr lang="pt-BR" dirty="0" smtClean="0"/>
              <a:t> </a:t>
            </a:r>
            <a:r>
              <a:rPr lang="pt-BR" dirty="0" err="1" smtClean="0"/>
              <a:t>have</a:t>
            </a:r>
            <a:r>
              <a:rPr lang="pt-BR" dirty="0" smtClean="0"/>
              <a:t> high </a:t>
            </a:r>
            <a:r>
              <a:rPr lang="pt-BR" dirty="0" err="1" smtClean="0"/>
              <a:t>clumpiness</a:t>
            </a:r>
            <a:r>
              <a:rPr lang="pt-BR" dirty="0" smtClean="0"/>
              <a:t>?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371331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220310" y="1802593"/>
            <a:ext cx="66587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How </a:t>
            </a:r>
            <a:r>
              <a:rPr lang="en-US" sz="2400" dirty="0"/>
              <a:t>does the </a:t>
            </a:r>
            <a:r>
              <a:rPr lang="en-US" sz="2400" b="1" dirty="0"/>
              <a:t>spatial arrangement </a:t>
            </a:r>
            <a:r>
              <a:rPr lang="en-US" sz="2400" dirty="0"/>
              <a:t>of </a:t>
            </a:r>
            <a:r>
              <a:rPr lang="en-US" sz="2400" dirty="0">
                <a:solidFill>
                  <a:schemeClr val="accent6"/>
                </a:solidFill>
              </a:rPr>
              <a:t>habitat</a:t>
            </a:r>
            <a:r>
              <a:rPr lang="en-US" sz="2400" dirty="0"/>
              <a:t> </a:t>
            </a:r>
          </a:p>
          <a:p>
            <a:r>
              <a:rPr lang="en-US" sz="2400" dirty="0" smtClean="0"/>
              <a:t>       influence </a:t>
            </a:r>
            <a:r>
              <a:rPr lang="en-US" sz="2400" dirty="0"/>
              <a:t>the presence and abundance of species?</a:t>
            </a:r>
            <a:endParaRPr lang="pt-BR" sz="2400" dirty="0"/>
          </a:p>
        </p:txBody>
      </p:sp>
      <p:sp>
        <p:nvSpPr>
          <p:cNvPr id="11" name="CaixaDeTexto 10"/>
          <p:cNvSpPr txBox="1"/>
          <p:nvPr/>
        </p:nvSpPr>
        <p:spPr>
          <a:xfrm>
            <a:off x="5073765" y="412122"/>
            <a:ext cx="20444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2800" b="1" dirty="0" err="1" smtClean="0"/>
              <a:t>Introduction</a:t>
            </a:r>
            <a:endParaRPr lang="pt-BR" sz="2800" b="1" i="1" dirty="0"/>
          </a:p>
        </p:txBody>
      </p:sp>
      <p:sp>
        <p:nvSpPr>
          <p:cNvPr id="12" name="CaixaDeTexto 11"/>
          <p:cNvSpPr txBox="1"/>
          <p:nvPr/>
        </p:nvSpPr>
        <p:spPr>
          <a:xfrm>
            <a:off x="220310" y="1101276"/>
            <a:ext cx="119716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i="1" dirty="0" smtClean="0"/>
              <a:t>Usual landscape ecology question:</a:t>
            </a:r>
            <a:endParaRPr lang="pt-BR" sz="2400" i="1" dirty="0"/>
          </a:p>
        </p:txBody>
      </p:sp>
      <p:sp>
        <p:nvSpPr>
          <p:cNvPr id="7" name="CaixaDeTexto 6"/>
          <p:cNvSpPr txBox="1"/>
          <p:nvPr/>
        </p:nvSpPr>
        <p:spPr>
          <a:xfrm>
            <a:off x="8354456" y="6215754"/>
            <a:ext cx="125418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De Groot 2006</a:t>
            </a:r>
            <a:endParaRPr lang="pt-BR" sz="1400" dirty="0"/>
          </a:p>
        </p:txBody>
      </p:sp>
      <p:sp>
        <p:nvSpPr>
          <p:cNvPr id="10" name="CaixaDeTexto 9"/>
          <p:cNvSpPr txBox="1"/>
          <p:nvPr/>
        </p:nvSpPr>
        <p:spPr>
          <a:xfrm>
            <a:off x="220310" y="5276188"/>
            <a:ext cx="587139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How can </a:t>
            </a:r>
            <a:r>
              <a:rPr lang="en-US" sz="2400" b="1" dirty="0" smtClean="0"/>
              <a:t>legacy of land use </a:t>
            </a:r>
            <a:r>
              <a:rPr lang="en-US" sz="2400" dirty="0" smtClean="0"/>
              <a:t>of a urban landscape affect the </a:t>
            </a:r>
            <a:r>
              <a:rPr lang="en-US" sz="2400" dirty="0" smtClean="0">
                <a:solidFill>
                  <a:srgbClr val="FFC000"/>
                </a:solidFill>
              </a:rPr>
              <a:t>afforestation pattern</a:t>
            </a:r>
            <a:r>
              <a:rPr lang="en-US" sz="2400" dirty="0" smtClean="0"/>
              <a:t>?</a:t>
            </a:r>
            <a:endParaRPr lang="pt-BR" sz="2400" dirty="0"/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 rotWithShape="1">
          <a:blip r:embed="rId2"/>
          <a:srcRect l="28587" t="22491" r="28752" b="18882"/>
          <a:stretch/>
        </p:blipFill>
        <p:spPr>
          <a:xfrm>
            <a:off x="6598318" y="1428775"/>
            <a:ext cx="5550795" cy="4288665"/>
          </a:xfrm>
          <a:prstGeom prst="rect">
            <a:avLst/>
          </a:prstGeom>
        </p:spPr>
      </p:pic>
      <p:sp>
        <p:nvSpPr>
          <p:cNvPr id="17" name="CaixaDeTexto 16"/>
          <p:cNvSpPr txBox="1"/>
          <p:nvPr/>
        </p:nvSpPr>
        <p:spPr>
          <a:xfrm>
            <a:off x="152354" y="3206420"/>
            <a:ext cx="68373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/>
              <a:t>Does the </a:t>
            </a:r>
            <a:r>
              <a:rPr lang="en-US" sz="2400" b="1" dirty="0" err="1" smtClean="0"/>
              <a:t>landuse</a:t>
            </a:r>
            <a:r>
              <a:rPr lang="en-US" sz="2400" b="1" dirty="0" smtClean="0"/>
              <a:t> </a:t>
            </a:r>
            <a:r>
              <a:rPr lang="en-US" sz="2400" dirty="0"/>
              <a:t>influence </a:t>
            </a:r>
            <a:r>
              <a:rPr lang="en-US" sz="2400" dirty="0">
                <a:solidFill>
                  <a:srgbClr val="FF0000"/>
                </a:solidFill>
              </a:rPr>
              <a:t>local </a:t>
            </a:r>
          </a:p>
          <a:p>
            <a:r>
              <a:rPr lang="en-US" sz="2400" dirty="0" smtClean="0">
                <a:solidFill>
                  <a:srgbClr val="FF0000"/>
                </a:solidFill>
              </a:rPr>
              <a:t>       populations</a:t>
            </a:r>
            <a:r>
              <a:rPr lang="en-US" sz="2400" dirty="0" smtClean="0"/>
              <a:t>?</a:t>
            </a:r>
            <a:endParaRPr lang="pt-BR" sz="2400" dirty="0"/>
          </a:p>
        </p:txBody>
      </p:sp>
      <p:sp>
        <p:nvSpPr>
          <p:cNvPr id="19" name="CaixaDeTexto 18"/>
          <p:cNvSpPr txBox="1"/>
          <p:nvPr/>
        </p:nvSpPr>
        <p:spPr>
          <a:xfrm>
            <a:off x="220310" y="4273964"/>
            <a:ext cx="68373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/>
              <a:t>Do </a:t>
            </a:r>
            <a:r>
              <a:rPr lang="en-US" sz="2400" b="1" dirty="0"/>
              <a:t>landscape patterns </a:t>
            </a:r>
            <a:r>
              <a:rPr lang="en-US" sz="2400" dirty="0"/>
              <a:t>affect the </a:t>
            </a:r>
            <a:r>
              <a:rPr lang="en-US" sz="2400" dirty="0">
                <a:solidFill>
                  <a:schemeClr val="accent5"/>
                </a:solidFill>
              </a:rPr>
              <a:t>transport </a:t>
            </a:r>
            <a:r>
              <a:rPr lang="en-US" sz="2400" dirty="0" smtClean="0">
                <a:solidFill>
                  <a:schemeClr val="accent5"/>
                </a:solidFill>
              </a:rPr>
              <a:t>of materials</a:t>
            </a:r>
            <a:r>
              <a:rPr lang="en-US" sz="2400" dirty="0" smtClean="0"/>
              <a:t> </a:t>
            </a:r>
            <a:r>
              <a:rPr lang="en-US" sz="2400" dirty="0"/>
              <a:t>from land to </a:t>
            </a:r>
            <a:r>
              <a:rPr lang="en-US" sz="2400" dirty="0" smtClean="0"/>
              <a:t>water?</a:t>
            </a:r>
            <a:endParaRPr lang="pt-BR" sz="2400" dirty="0"/>
          </a:p>
        </p:txBody>
      </p:sp>
      <p:sp>
        <p:nvSpPr>
          <p:cNvPr id="2" name="Espaço Reservado para Número de Slid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2D1C-F23B-4AA2-B759-19F8B7F813F6}" type="slidenum">
              <a:rPr lang="pt-BR" smtClean="0"/>
              <a:t>3</a:t>
            </a:fld>
            <a:endParaRPr lang="pt-BR"/>
          </a:p>
        </p:txBody>
      </p:sp>
      <p:sp>
        <p:nvSpPr>
          <p:cNvPr id="14" name="CaixaDeTexto 13"/>
          <p:cNvSpPr txBox="1"/>
          <p:nvPr/>
        </p:nvSpPr>
        <p:spPr>
          <a:xfrm>
            <a:off x="-12879" y="-12342"/>
            <a:ext cx="4554388" cy="3693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Landscape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metrics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and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Spatial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pattern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analisys</a:t>
            </a:r>
            <a:endParaRPr lang="pt-BR" i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5" name="Retângulo 14"/>
          <p:cNvSpPr/>
          <p:nvPr/>
        </p:nvSpPr>
        <p:spPr>
          <a:xfrm>
            <a:off x="3771900" y="392292"/>
            <a:ext cx="8420100" cy="67193"/>
          </a:xfrm>
          <a:prstGeom prst="rect">
            <a:avLst/>
          </a:prstGeom>
          <a:solidFill>
            <a:srgbClr val="3695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6" name="Retângulo 15"/>
          <p:cNvSpPr/>
          <p:nvPr/>
        </p:nvSpPr>
        <p:spPr>
          <a:xfrm>
            <a:off x="-1" y="392292"/>
            <a:ext cx="4749801" cy="671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04217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ixaDeTexto 10"/>
          <p:cNvSpPr txBox="1"/>
          <p:nvPr/>
        </p:nvSpPr>
        <p:spPr>
          <a:xfrm>
            <a:off x="3563938" y="412122"/>
            <a:ext cx="50641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2800" b="1" dirty="0" err="1" smtClean="0"/>
              <a:t>Configuration</a:t>
            </a:r>
            <a:r>
              <a:rPr lang="pt-BR" sz="2800" b="1" dirty="0" smtClean="0"/>
              <a:t> </a:t>
            </a:r>
            <a:r>
              <a:rPr lang="pt-BR" sz="2800" b="1" dirty="0" err="1" smtClean="0"/>
              <a:t>Landscape</a:t>
            </a:r>
            <a:r>
              <a:rPr lang="pt-BR" sz="2800" b="1" dirty="0" smtClean="0"/>
              <a:t> </a:t>
            </a:r>
            <a:r>
              <a:rPr lang="pt-BR" sz="2800" b="1" dirty="0" err="1" smtClean="0"/>
              <a:t>Metrics</a:t>
            </a:r>
            <a:endParaRPr lang="pt-BR" sz="2800" b="1" i="1" dirty="0"/>
          </a:p>
        </p:txBody>
      </p:sp>
      <p:sp>
        <p:nvSpPr>
          <p:cNvPr id="12" name="CaixaDeTexto 11"/>
          <p:cNvSpPr txBox="1"/>
          <p:nvPr/>
        </p:nvSpPr>
        <p:spPr>
          <a:xfrm>
            <a:off x="220310" y="1101276"/>
            <a:ext cx="109213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i="1" dirty="0" smtClean="0"/>
              <a:t>Dispersion and interspersed metrics: What is the degree of dispersion  a </a:t>
            </a:r>
            <a:r>
              <a:rPr lang="en-US" sz="2400" b="1" i="1" dirty="0" smtClean="0"/>
              <a:t>class</a:t>
            </a:r>
            <a:r>
              <a:rPr lang="en-US" sz="2400" i="1" dirty="0" smtClean="0"/>
              <a:t>? </a:t>
            </a:r>
            <a:endParaRPr lang="pt-BR" sz="2400" i="1" dirty="0"/>
          </a:p>
        </p:txBody>
      </p:sp>
      <p:sp>
        <p:nvSpPr>
          <p:cNvPr id="21" name="CaixaDeTexto 20"/>
          <p:cNvSpPr txBox="1"/>
          <p:nvPr/>
        </p:nvSpPr>
        <p:spPr>
          <a:xfrm>
            <a:off x="589505" y="1863285"/>
            <a:ext cx="59143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err="1" smtClean="0">
                <a:solidFill>
                  <a:schemeClr val="bg1">
                    <a:lumMod val="65000"/>
                  </a:schemeClr>
                </a:solidFill>
              </a:rPr>
              <a:t>Clumpliness</a:t>
            </a:r>
            <a:r>
              <a:rPr lang="en-US" sz="2400" dirty="0" smtClean="0">
                <a:solidFill>
                  <a:schemeClr val="bg1">
                    <a:lumMod val="65000"/>
                  </a:schemeClr>
                </a:solidFill>
              </a:rPr>
              <a:t>: </a:t>
            </a:r>
            <a:r>
              <a:rPr lang="en-US" sz="2400" dirty="0">
                <a:solidFill>
                  <a:schemeClr val="bg1">
                    <a:lumMod val="65000"/>
                  </a:schemeClr>
                </a:solidFill>
              </a:rPr>
              <a:t>I</a:t>
            </a:r>
            <a:r>
              <a:rPr lang="en-US" sz="2400" dirty="0" smtClean="0">
                <a:solidFill>
                  <a:schemeClr val="bg1">
                    <a:lumMod val="65000"/>
                  </a:schemeClr>
                </a:solidFill>
              </a:rPr>
              <a:t>n which regularity are patches distributed? (variation coefficient of a metric)</a:t>
            </a:r>
            <a:endParaRPr lang="pt-BR" sz="2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3" name="CaixaDeTexto 22"/>
          <p:cNvSpPr txBox="1"/>
          <p:nvPr/>
        </p:nvSpPr>
        <p:spPr>
          <a:xfrm>
            <a:off x="589504" y="3496428"/>
            <a:ext cx="65287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pt-BR" sz="2400" b="1" dirty="0" err="1" smtClean="0"/>
              <a:t>Contagium</a:t>
            </a:r>
            <a:r>
              <a:rPr lang="pt-BR" sz="2400" b="1" dirty="0" smtClean="0"/>
              <a:t> (CONTAG): </a:t>
            </a:r>
            <a:r>
              <a:rPr lang="pt-BR" sz="2400" dirty="0" smtClean="0"/>
              <a:t>Does </a:t>
            </a:r>
            <a:r>
              <a:rPr lang="en-US" sz="2400" b="1" dirty="0" smtClean="0"/>
              <a:t>cells</a:t>
            </a:r>
            <a:r>
              <a:rPr lang="en-US" sz="2400" dirty="0" smtClean="0"/>
              <a:t> </a:t>
            </a:r>
            <a:r>
              <a:rPr lang="en-US" sz="2400" dirty="0"/>
              <a:t>of the same kind tend to be more clustered?</a:t>
            </a:r>
            <a:endParaRPr lang="pt-BR" sz="2400" dirty="0"/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0000" y="1800000"/>
            <a:ext cx="2340797" cy="4860000"/>
          </a:xfrm>
          <a:prstGeom prst="rect">
            <a:avLst/>
          </a:prstGeom>
        </p:spPr>
      </p:pic>
      <p:sp>
        <p:nvSpPr>
          <p:cNvPr id="3" name="Espaço Reservado para Número de Slid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2D1C-F23B-4AA2-B759-19F8B7F813F6}" type="slidenum">
              <a:rPr lang="pt-BR" smtClean="0"/>
              <a:t>30</a:t>
            </a:fld>
            <a:endParaRPr lang="pt-BR"/>
          </a:p>
        </p:txBody>
      </p:sp>
      <p:sp>
        <p:nvSpPr>
          <p:cNvPr id="10" name="CaixaDeTexto 9"/>
          <p:cNvSpPr txBox="1"/>
          <p:nvPr/>
        </p:nvSpPr>
        <p:spPr>
          <a:xfrm>
            <a:off x="1223168" y="4344740"/>
            <a:ext cx="652874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(1) the probability that a randomly chosen cell belongs to patch type </a:t>
            </a:r>
            <a:r>
              <a:rPr lang="en-US" smtClean="0"/>
              <a:t>i, </a:t>
            </a:r>
            <a:endParaRPr lang="en-US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(</a:t>
            </a:r>
            <a:r>
              <a:rPr lang="en-US" dirty="0"/>
              <a:t>2) the conditional probability that given a cell is of patch type </a:t>
            </a:r>
            <a:r>
              <a:rPr lang="en-US" dirty="0" err="1"/>
              <a:t>i</a:t>
            </a:r>
            <a:r>
              <a:rPr lang="en-US" dirty="0"/>
              <a:t>, one of its neighboring cells belongs to patch type j </a:t>
            </a:r>
            <a:endParaRPr lang="pt-BR" dirty="0"/>
          </a:p>
        </p:txBody>
      </p:sp>
      <p:sp>
        <p:nvSpPr>
          <p:cNvPr id="14" name="CaixaDeTexto 13"/>
          <p:cNvSpPr txBox="1"/>
          <p:nvPr/>
        </p:nvSpPr>
        <p:spPr>
          <a:xfrm>
            <a:off x="-12879" y="-12342"/>
            <a:ext cx="4554388" cy="3693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Landscape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metrics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and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Spatial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pattern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analisys</a:t>
            </a:r>
            <a:endParaRPr lang="pt-BR" i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5" name="Retângulo 14"/>
          <p:cNvSpPr/>
          <p:nvPr/>
        </p:nvSpPr>
        <p:spPr>
          <a:xfrm>
            <a:off x="3771900" y="392292"/>
            <a:ext cx="8420100" cy="67193"/>
          </a:xfrm>
          <a:prstGeom prst="rect">
            <a:avLst/>
          </a:prstGeom>
          <a:solidFill>
            <a:srgbClr val="3695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6" name="Retângulo 15"/>
          <p:cNvSpPr/>
          <p:nvPr/>
        </p:nvSpPr>
        <p:spPr>
          <a:xfrm>
            <a:off x="-1" y="392292"/>
            <a:ext cx="4749801" cy="671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43991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ixaDeTexto 10"/>
          <p:cNvSpPr txBox="1"/>
          <p:nvPr/>
        </p:nvSpPr>
        <p:spPr>
          <a:xfrm>
            <a:off x="3563938" y="412122"/>
            <a:ext cx="50641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2800" b="1" dirty="0" err="1" smtClean="0"/>
              <a:t>Configuration</a:t>
            </a:r>
            <a:r>
              <a:rPr lang="pt-BR" sz="2800" b="1" dirty="0" smtClean="0"/>
              <a:t> </a:t>
            </a:r>
            <a:r>
              <a:rPr lang="pt-BR" sz="2800" b="1" dirty="0" err="1" smtClean="0"/>
              <a:t>Landscape</a:t>
            </a:r>
            <a:r>
              <a:rPr lang="pt-BR" sz="2800" b="1" dirty="0" smtClean="0"/>
              <a:t> </a:t>
            </a:r>
            <a:r>
              <a:rPr lang="pt-BR" sz="2800" b="1" dirty="0" err="1" smtClean="0"/>
              <a:t>Metrics</a:t>
            </a:r>
            <a:endParaRPr lang="pt-BR" sz="2800" b="1" i="1" dirty="0"/>
          </a:p>
        </p:txBody>
      </p:sp>
      <p:sp>
        <p:nvSpPr>
          <p:cNvPr id="12" name="CaixaDeTexto 11"/>
          <p:cNvSpPr txBox="1"/>
          <p:nvPr/>
        </p:nvSpPr>
        <p:spPr>
          <a:xfrm>
            <a:off x="220310" y="1101276"/>
            <a:ext cx="109213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i="1" dirty="0" smtClean="0"/>
              <a:t>Dispersion and interspersed metrics: What is the degree of dispersion  a </a:t>
            </a:r>
            <a:r>
              <a:rPr lang="en-US" sz="2400" b="1" i="1" dirty="0" smtClean="0"/>
              <a:t>class</a:t>
            </a:r>
            <a:r>
              <a:rPr lang="en-US" sz="2400" i="1" dirty="0" smtClean="0"/>
              <a:t>? </a:t>
            </a:r>
            <a:endParaRPr lang="pt-BR" sz="2400" i="1" dirty="0"/>
          </a:p>
        </p:txBody>
      </p:sp>
      <p:sp>
        <p:nvSpPr>
          <p:cNvPr id="21" name="CaixaDeTexto 20"/>
          <p:cNvSpPr txBox="1"/>
          <p:nvPr/>
        </p:nvSpPr>
        <p:spPr>
          <a:xfrm>
            <a:off x="589505" y="1863285"/>
            <a:ext cx="59143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err="1" smtClean="0">
                <a:solidFill>
                  <a:schemeClr val="bg1">
                    <a:lumMod val="65000"/>
                  </a:schemeClr>
                </a:solidFill>
              </a:rPr>
              <a:t>Clumpliness</a:t>
            </a:r>
            <a:r>
              <a:rPr lang="en-US" sz="2400" dirty="0" smtClean="0">
                <a:solidFill>
                  <a:schemeClr val="bg1">
                    <a:lumMod val="65000"/>
                  </a:schemeClr>
                </a:solidFill>
              </a:rPr>
              <a:t>: </a:t>
            </a:r>
            <a:r>
              <a:rPr lang="en-US" sz="2400" dirty="0">
                <a:solidFill>
                  <a:schemeClr val="bg1">
                    <a:lumMod val="65000"/>
                  </a:schemeClr>
                </a:solidFill>
              </a:rPr>
              <a:t>I</a:t>
            </a:r>
            <a:r>
              <a:rPr lang="en-US" sz="2400" dirty="0" smtClean="0">
                <a:solidFill>
                  <a:schemeClr val="bg1">
                    <a:lumMod val="65000"/>
                  </a:schemeClr>
                </a:solidFill>
              </a:rPr>
              <a:t>n which regularity are patches distributed? (variation coefficient of a metric)</a:t>
            </a:r>
            <a:endParaRPr lang="pt-BR" sz="2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3" name="CaixaDeTexto 22"/>
          <p:cNvSpPr txBox="1"/>
          <p:nvPr/>
        </p:nvSpPr>
        <p:spPr>
          <a:xfrm>
            <a:off x="589504" y="3388852"/>
            <a:ext cx="65287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pt-BR" sz="2400" dirty="0" err="1" smtClean="0">
                <a:solidFill>
                  <a:schemeClr val="bg1">
                    <a:lumMod val="65000"/>
                  </a:schemeClr>
                </a:solidFill>
              </a:rPr>
              <a:t>Contagium</a:t>
            </a:r>
            <a:r>
              <a:rPr lang="pt-BR" sz="2400" dirty="0" smtClean="0">
                <a:solidFill>
                  <a:schemeClr val="bg1">
                    <a:lumMod val="65000"/>
                  </a:schemeClr>
                </a:solidFill>
              </a:rPr>
              <a:t>: Does </a:t>
            </a:r>
            <a:r>
              <a:rPr lang="en-US" sz="2400" dirty="0" smtClean="0">
                <a:solidFill>
                  <a:schemeClr val="bg1">
                    <a:lumMod val="65000"/>
                  </a:schemeClr>
                </a:solidFill>
              </a:rPr>
              <a:t>elements </a:t>
            </a:r>
            <a:r>
              <a:rPr lang="en-US" sz="2400" dirty="0">
                <a:solidFill>
                  <a:schemeClr val="bg1">
                    <a:lumMod val="65000"/>
                  </a:schemeClr>
                </a:solidFill>
              </a:rPr>
              <a:t>of the same kind tend to be more clustered?</a:t>
            </a:r>
            <a:endParaRPr lang="pt-BR" sz="2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5" name="CaixaDeTexto 24"/>
          <p:cNvSpPr txBox="1"/>
          <p:nvPr/>
        </p:nvSpPr>
        <p:spPr>
          <a:xfrm>
            <a:off x="698204" y="4694137"/>
            <a:ext cx="625123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b="1" dirty="0" err="1" smtClean="0"/>
              <a:t>Interpersion</a:t>
            </a:r>
            <a:r>
              <a:rPr lang="en-US" sz="2400" b="1" dirty="0"/>
              <a:t>: </a:t>
            </a:r>
            <a:r>
              <a:rPr lang="en-US" sz="2400" b="1" dirty="0" smtClean="0"/>
              <a:t>how often </a:t>
            </a:r>
            <a:r>
              <a:rPr lang="en-US" sz="2400" b="1" dirty="0"/>
              <a:t>each patch </a:t>
            </a:r>
            <a:r>
              <a:rPr lang="en-US" sz="2400" b="1" dirty="0" smtClean="0"/>
              <a:t>type </a:t>
            </a:r>
            <a:r>
              <a:rPr lang="en-US" sz="2400" b="1" dirty="0"/>
              <a:t>is adjacent to each other patch </a:t>
            </a:r>
            <a:r>
              <a:rPr lang="en-US" sz="2400" b="1" dirty="0" smtClean="0"/>
              <a:t>type?</a:t>
            </a:r>
            <a:endParaRPr lang="pt-BR" sz="2400" b="1" dirty="0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0000" y="1800000"/>
            <a:ext cx="2340797" cy="4860000"/>
          </a:xfrm>
          <a:prstGeom prst="rect">
            <a:avLst/>
          </a:prstGeom>
        </p:spPr>
      </p:pic>
      <p:sp>
        <p:nvSpPr>
          <p:cNvPr id="2" name="Espaço Reservado para Número de Slid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2D1C-F23B-4AA2-B759-19F8B7F813F6}" type="slidenum">
              <a:rPr lang="pt-BR" smtClean="0"/>
              <a:t>31</a:t>
            </a:fld>
            <a:endParaRPr lang="pt-BR"/>
          </a:p>
        </p:txBody>
      </p:sp>
      <p:sp>
        <p:nvSpPr>
          <p:cNvPr id="14" name="CaixaDeTexto 13"/>
          <p:cNvSpPr txBox="1"/>
          <p:nvPr/>
        </p:nvSpPr>
        <p:spPr>
          <a:xfrm>
            <a:off x="-12879" y="-12342"/>
            <a:ext cx="4554388" cy="3693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Landscape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metrics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and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Spatial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pattern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analisys</a:t>
            </a:r>
            <a:endParaRPr lang="pt-BR" i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5" name="Retângulo 14"/>
          <p:cNvSpPr/>
          <p:nvPr/>
        </p:nvSpPr>
        <p:spPr>
          <a:xfrm>
            <a:off x="3771900" y="392292"/>
            <a:ext cx="8420100" cy="67193"/>
          </a:xfrm>
          <a:prstGeom prst="rect">
            <a:avLst/>
          </a:prstGeom>
          <a:solidFill>
            <a:srgbClr val="3695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6" name="Retângulo 15"/>
          <p:cNvSpPr/>
          <p:nvPr/>
        </p:nvSpPr>
        <p:spPr>
          <a:xfrm>
            <a:off x="-1" y="392292"/>
            <a:ext cx="4749801" cy="671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65241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ixaDeTexto 10"/>
          <p:cNvSpPr txBox="1"/>
          <p:nvPr/>
        </p:nvSpPr>
        <p:spPr>
          <a:xfrm>
            <a:off x="3563938" y="412122"/>
            <a:ext cx="50641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2800" b="1" dirty="0" err="1" smtClean="0"/>
              <a:t>Configuration</a:t>
            </a:r>
            <a:r>
              <a:rPr lang="pt-BR" sz="2800" b="1" dirty="0" smtClean="0"/>
              <a:t> </a:t>
            </a:r>
            <a:r>
              <a:rPr lang="pt-BR" sz="2800" b="1" dirty="0" err="1" smtClean="0"/>
              <a:t>Landscape</a:t>
            </a:r>
            <a:r>
              <a:rPr lang="pt-BR" sz="2800" b="1" dirty="0" smtClean="0"/>
              <a:t> </a:t>
            </a:r>
            <a:r>
              <a:rPr lang="pt-BR" sz="2800" b="1" dirty="0" err="1" smtClean="0"/>
              <a:t>Metrics</a:t>
            </a:r>
            <a:endParaRPr lang="pt-BR" sz="2800" b="1" i="1" dirty="0"/>
          </a:p>
        </p:txBody>
      </p:sp>
      <p:sp>
        <p:nvSpPr>
          <p:cNvPr id="12" name="CaixaDeTexto 11"/>
          <p:cNvSpPr txBox="1"/>
          <p:nvPr/>
        </p:nvSpPr>
        <p:spPr>
          <a:xfrm>
            <a:off x="220310" y="1101276"/>
            <a:ext cx="109213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i="1" dirty="0" smtClean="0"/>
              <a:t>Dispersion and interspersed metrics: What is the degree of dispersion  a </a:t>
            </a:r>
            <a:r>
              <a:rPr lang="en-US" sz="2400" b="1" i="1" dirty="0" smtClean="0"/>
              <a:t>class</a:t>
            </a:r>
            <a:r>
              <a:rPr lang="en-US" sz="2400" i="1" dirty="0" smtClean="0"/>
              <a:t>? </a:t>
            </a:r>
            <a:endParaRPr lang="pt-BR" sz="2400" i="1" dirty="0"/>
          </a:p>
        </p:txBody>
      </p:sp>
      <p:sp>
        <p:nvSpPr>
          <p:cNvPr id="21" name="CaixaDeTexto 20"/>
          <p:cNvSpPr txBox="1"/>
          <p:nvPr/>
        </p:nvSpPr>
        <p:spPr>
          <a:xfrm>
            <a:off x="589505" y="1863285"/>
            <a:ext cx="59143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err="1" smtClean="0">
                <a:solidFill>
                  <a:schemeClr val="bg1">
                    <a:lumMod val="65000"/>
                  </a:schemeClr>
                </a:solidFill>
              </a:rPr>
              <a:t>Clumpliness</a:t>
            </a:r>
            <a:r>
              <a:rPr lang="en-US" sz="2400" dirty="0" smtClean="0">
                <a:solidFill>
                  <a:schemeClr val="bg1">
                    <a:lumMod val="65000"/>
                  </a:schemeClr>
                </a:solidFill>
              </a:rPr>
              <a:t>: </a:t>
            </a:r>
            <a:r>
              <a:rPr lang="en-US" sz="2400" dirty="0">
                <a:solidFill>
                  <a:schemeClr val="bg1">
                    <a:lumMod val="65000"/>
                  </a:schemeClr>
                </a:solidFill>
              </a:rPr>
              <a:t>I</a:t>
            </a:r>
            <a:r>
              <a:rPr lang="en-US" sz="2400" dirty="0" smtClean="0">
                <a:solidFill>
                  <a:schemeClr val="bg1">
                    <a:lumMod val="65000"/>
                  </a:schemeClr>
                </a:solidFill>
              </a:rPr>
              <a:t>n which regularity are patches distributed? (variation coefficient of a metric)</a:t>
            </a:r>
            <a:endParaRPr lang="pt-BR" sz="2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3" name="CaixaDeTexto 22"/>
          <p:cNvSpPr txBox="1"/>
          <p:nvPr/>
        </p:nvSpPr>
        <p:spPr>
          <a:xfrm>
            <a:off x="589504" y="3388852"/>
            <a:ext cx="65287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pt-BR" sz="2400" dirty="0" err="1" smtClean="0">
                <a:solidFill>
                  <a:schemeClr val="bg1">
                    <a:lumMod val="65000"/>
                  </a:schemeClr>
                </a:solidFill>
              </a:rPr>
              <a:t>Contagium</a:t>
            </a:r>
            <a:r>
              <a:rPr lang="pt-BR" sz="2400" dirty="0" smtClean="0">
                <a:solidFill>
                  <a:schemeClr val="bg1">
                    <a:lumMod val="65000"/>
                  </a:schemeClr>
                </a:solidFill>
              </a:rPr>
              <a:t>: Does </a:t>
            </a:r>
            <a:r>
              <a:rPr lang="en-US" sz="2400" dirty="0" smtClean="0">
                <a:solidFill>
                  <a:schemeClr val="bg1">
                    <a:lumMod val="65000"/>
                  </a:schemeClr>
                </a:solidFill>
              </a:rPr>
              <a:t>elements </a:t>
            </a:r>
            <a:r>
              <a:rPr lang="en-US" sz="2400" dirty="0">
                <a:solidFill>
                  <a:schemeClr val="bg1">
                    <a:lumMod val="65000"/>
                  </a:schemeClr>
                </a:solidFill>
              </a:rPr>
              <a:t>of the same </a:t>
            </a:r>
            <a:r>
              <a:rPr lang="en-US" sz="2400" dirty="0" smtClean="0">
                <a:solidFill>
                  <a:schemeClr val="bg1">
                    <a:lumMod val="65000"/>
                  </a:schemeClr>
                </a:solidFill>
              </a:rPr>
              <a:t>type </a:t>
            </a:r>
            <a:r>
              <a:rPr lang="en-US" sz="2400" dirty="0">
                <a:solidFill>
                  <a:schemeClr val="bg1">
                    <a:lumMod val="65000"/>
                  </a:schemeClr>
                </a:solidFill>
              </a:rPr>
              <a:t>tend to be more clustered?</a:t>
            </a:r>
            <a:endParaRPr lang="pt-BR" sz="2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5" name="CaixaDeTexto 24"/>
          <p:cNvSpPr txBox="1"/>
          <p:nvPr/>
        </p:nvSpPr>
        <p:spPr>
          <a:xfrm>
            <a:off x="589504" y="4672768"/>
            <a:ext cx="625123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err="1" smtClean="0">
                <a:solidFill>
                  <a:schemeClr val="bg1">
                    <a:lumMod val="65000"/>
                  </a:schemeClr>
                </a:solidFill>
              </a:rPr>
              <a:t>Interpersion</a:t>
            </a:r>
            <a:r>
              <a:rPr lang="en-US" sz="2400" dirty="0">
                <a:solidFill>
                  <a:schemeClr val="bg1">
                    <a:lumMod val="65000"/>
                  </a:schemeClr>
                </a:solidFill>
              </a:rPr>
              <a:t>: </a:t>
            </a:r>
            <a:r>
              <a:rPr lang="en-US" sz="2400" dirty="0" smtClean="0">
                <a:solidFill>
                  <a:schemeClr val="bg1">
                    <a:lumMod val="65000"/>
                  </a:schemeClr>
                </a:solidFill>
              </a:rPr>
              <a:t>how often </a:t>
            </a:r>
            <a:r>
              <a:rPr lang="en-US" sz="2400" dirty="0">
                <a:solidFill>
                  <a:schemeClr val="bg1">
                    <a:lumMod val="65000"/>
                  </a:schemeClr>
                </a:solidFill>
              </a:rPr>
              <a:t>each patch </a:t>
            </a:r>
            <a:r>
              <a:rPr lang="en-US" sz="2400" dirty="0" smtClean="0">
                <a:solidFill>
                  <a:schemeClr val="bg1">
                    <a:lumMod val="65000"/>
                  </a:schemeClr>
                </a:solidFill>
              </a:rPr>
              <a:t>type </a:t>
            </a:r>
            <a:r>
              <a:rPr lang="en-US" sz="2400" dirty="0">
                <a:solidFill>
                  <a:schemeClr val="bg1">
                    <a:lumMod val="65000"/>
                  </a:schemeClr>
                </a:solidFill>
              </a:rPr>
              <a:t>is adjacent to each other patch </a:t>
            </a:r>
            <a:r>
              <a:rPr lang="en-US" sz="2400" dirty="0" smtClean="0">
                <a:solidFill>
                  <a:schemeClr val="bg1">
                    <a:lumMod val="65000"/>
                  </a:schemeClr>
                </a:solidFill>
              </a:rPr>
              <a:t>type?</a:t>
            </a:r>
            <a:endParaRPr lang="pt-BR" sz="2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" name="CaixaDeTexto 9"/>
          <p:cNvSpPr txBox="1"/>
          <p:nvPr/>
        </p:nvSpPr>
        <p:spPr>
          <a:xfrm>
            <a:off x="589504" y="5829003"/>
            <a:ext cx="625123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b="1" dirty="0" smtClean="0"/>
              <a:t>Anisotropy</a:t>
            </a:r>
            <a:r>
              <a:rPr lang="en-US" sz="2400" dirty="0" smtClean="0"/>
              <a:t>: Does the distribution pattern of a class follow a direction?</a:t>
            </a:r>
            <a:endParaRPr lang="pt-BR" sz="2400" dirty="0"/>
          </a:p>
        </p:txBody>
      </p:sp>
      <p:sp>
        <p:nvSpPr>
          <p:cNvPr id="2" name="Espaço Reservado para Número de Slid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2D1C-F23B-4AA2-B759-19F8B7F813F6}" type="slidenum">
              <a:rPr lang="pt-BR" smtClean="0"/>
              <a:t>32</a:t>
            </a:fld>
            <a:endParaRPr lang="pt-BR"/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0000" y="1800000"/>
            <a:ext cx="2248987" cy="4860000"/>
          </a:xfrm>
          <a:prstGeom prst="rect">
            <a:avLst/>
          </a:prstGeom>
        </p:spPr>
      </p:pic>
      <p:sp>
        <p:nvSpPr>
          <p:cNvPr id="14" name="CaixaDeTexto 13"/>
          <p:cNvSpPr txBox="1"/>
          <p:nvPr/>
        </p:nvSpPr>
        <p:spPr>
          <a:xfrm>
            <a:off x="-12879" y="-12342"/>
            <a:ext cx="4554388" cy="3693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Landscape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metrics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and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Spatial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pattern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analisys</a:t>
            </a:r>
            <a:endParaRPr lang="pt-BR" i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5" name="Retângulo 14"/>
          <p:cNvSpPr/>
          <p:nvPr/>
        </p:nvSpPr>
        <p:spPr>
          <a:xfrm>
            <a:off x="3771900" y="392292"/>
            <a:ext cx="8420100" cy="67193"/>
          </a:xfrm>
          <a:prstGeom prst="rect">
            <a:avLst/>
          </a:prstGeom>
          <a:solidFill>
            <a:srgbClr val="3695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6" name="Retângulo 15"/>
          <p:cNvSpPr/>
          <p:nvPr/>
        </p:nvSpPr>
        <p:spPr>
          <a:xfrm>
            <a:off x="-1" y="392292"/>
            <a:ext cx="4749801" cy="671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8813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ixaDeTexto 10"/>
          <p:cNvSpPr txBox="1"/>
          <p:nvPr/>
        </p:nvSpPr>
        <p:spPr>
          <a:xfrm>
            <a:off x="3563938" y="412122"/>
            <a:ext cx="50641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2800" b="1" dirty="0" err="1" smtClean="0"/>
              <a:t>Configuration</a:t>
            </a:r>
            <a:r>
              <a:rPr lang="pt-BR" sz="2800" b="1" dirty="0" smtClean="0"/>
              <a:t> </a:t>
            </a:r>
            <a:r>
              <a:rPr lang="pt-BR" sz="2800" b="1" dirty="0" err="1" smtClean="0"/>
              <a:t>Landscape</a:t>
            </a:r>
            <a:r>
              <a:rPr lang="pt-BR" sz="2800" b="1" dirty="0" smtClean="0"/>
              <a:t> </a:t>
            </a:r>
            <a:r>
              <a:rPr lang="pt-BR" sz="2800" b="1" dirty="0" err="1" smtClean="0"/>
              <a:t>Metrics</a:t>
            </a:r>
            <a:endParaRPr lang="pt-BR" sz="2800" b="1" i="1" dirty="0"/>
          </a:p>
        </p:txBody>
      </p:sp>
      <p:sp>
        <p:nvSpPr>
          <p:cNvPr id="12" name="CaixaDeTexto 11"/>
          <p:cNvSpPr txBox="1"/>
          <p:nvPr/>
        </p:nvSpPr>
        <p:spPr>
          <a:xfrm>
            <a:off x="220310" y="1101276"/>
            <a:ext cx="91022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i="1" dirty="0" err="1" smtClean="0"/>
              <a:t>Conectivity</a:t>
            </a:r>
            <a:r>
              <a:rPr lang="en-US" sz="2400" i="1" dirty="0" smtClean="0"/>
              <a:t>: “</a:t>
            </a:r>
            <a:r>
              <a:rPr lang="en-US" sz="2400" dirty="0" smtClean="0"/>
              <a:t>Degree </a:t>
            </a:r>
            <a:r>
              <a:rPr lang="en-US" sz="2400" dirty="0"/>
              <a:t>to which the landscape facilitates or impedes </a:t>
            </a:r>
            <a:r>
              <a:rPr lang="en-US" sz="2400" dirty="0" smtClean="0"/>
              <a:t>species movement”</a:t>
            </a:r>
            <a:endParaRPr lang="pt-BR" sz="2400" i="1" dirty="0"/>
          </a:p>
        </p:txBody>
      </p:sp>
      <p:pic>
        <p:nvPicPr>
          <p:cNvPr id="19" name="Imagem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2537" y="1101276"/>
            <a:ext cx="2520000" cy="2520000"/>
          </a:xfrm>
          <a:prstGeom prst="rect">
            <a:avLst/>
          </a:prstGeom>
        </p:spPr>
      </p:pic>
      <p:sp>
        <p:nvSpPr>
          <p:cNvPr id="2" name="Espaço Reservado para Número de Slid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2D1C-F23B-4AA2-B759-19F8B7F813F6}" type="slidenum">
              <a:rPr lang="pt-BR" smtClean="0"/>
              <a:t>33</a:t>
            </a:fld>
            <a:endParaRPr lang="pt-BR"/>
          </a:p>
        </p:txBody>
      </p:sp>
      <p:sp>
        <p:nvSpPr>
          <p:cNvPr id="8" name="CaixaDeTexto 7"/>
          <p:cNvSpPr txBox="1"/>
          <p:nvPr/>
        </p:nvSpPr>
        <p:spPr>
          <a:xfrm>
            <a:off x="-12879" y="-12342"/>
            <a:ext cx="4554388" cy="3693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Landscape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metrics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and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Spatial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pattern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analisys</a:t>
            </a:r>
            <a:endParaRPr lang="pt-BR" i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9" name="Retângulo 8"/>
          <p:cNvSpPr/>
          <p:nvPr/>
        </p:nvSpPr>
        <p:spPr>
          <a:xfrm>
            <a:off x="3771900" y="392292"/>
            <a:ext cx="8420100" cy="67193"/>
          </a:xfrm>
          <a:prstGeom prst="rect">
            <a:avLst/>
          </a:prstGeom>
          <a:solidFill>
            <a:srgbClr val="3695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0" name="Retângulo 9"/>
          <p:cNvSpPr/>
          <p:nvPr/>
        </p:nvSpPr>
        <p:spPr>
          <a:xfrm>
            <a:off x="-1" y="392292"/>
            <a:ext cx="4749801" cy="671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09485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ixaDeTexto 10"/>
          <p:cNvSpPr txBox="1"/>
          <p:nvPr/>
        </p:nvSpPr>
        <p:spPr>
          <a:xfrm>
            <a:off x="3563938" y="412122"/>
            <a:ext cx="50641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2800" b="1" dirty="0" err="1" smtClean="0"/>
              <a:t>Configuration</a:t>
            </a:r>
            <a:r>
              <a:rPr lang="pt-BR" sz="2800" b="1" dirty="0" smtClean="0"/>
              <a:t> </a:t>
            </a:r>
            <a:r>
              <a:rPr lang="pt-BR" sz="2800" b="1" dirty="0" err="1" smtClean="0"/>
              <a:t>Landscape</a:t>
            </a:r>
            <a:r>
              <a:rPr lang="pt-BR" sz="2800" b="1" dirty="0" smtClean="0"/>
              <a:t> </a:t>
            </a:r>
            <a:r>
              <a:rPr lang="pt-BR" sz="2800" b="1" dirty="0" err="1" smtClean="0"/>
              <a:t>Metrics</a:t>
            </a:r>
            <a:endParaRPr lang="pt-BR" sz="2800" b="1" i="1" dirty="0"/>
          </a:p>
        </p:txBody>
      </p:sp>
      <p:sp>
        <p:nvSpPr>
          <p:cNvPr id="12" name="CaixaDeTexto 11"/>
          <p:cNvSpPr txBox="1"/>
          <p:nvPr/>
        </p:nvSpPr>
        <p:spPr>
          <a:xfrm>
            <a:off x="220310" y="1101276"/>
            <a:ext cx="91022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i="1" dirty="0" err="1" smtClean="0"/>
              <a:t>Conectivity</a:t>
            </a:r>
            <a:r>
              <a:rPr lang="en-US" sz="2400" i="1" dirty="0" smtClean="0"/>
              <a:t>: “</a:t>
            </a:r>
            <a:r>
              <a:rPr lang="en-US" sz="2400" dirty="0" smtClean="0"/>
              <a:t>Degree </a:t>
            </a:r>
            <a:r>
              <a:rPr lang="en-US" sz="2400" dirty="0"/>
              <a:t>to which the landscape facilitates or impedes </a:t>
            </a:r>
            <a:r>
              <a:rPr lang="en-US" sz="2400" dirty="0" smtClean="0"/>
              <a:t>species movement”</a:t>
            </a:r>
            <a:endParaRPr lang="pt-BR" sz="2400" i="1" dirty="0"/>
          </a:p>
        </p:txBody>
      </p:sp>
      <p:sp>
        <p:nvSpPr>
          <p:cNvPr id="21" name="CaixaDeTexto 20"/>
          <p:cNvSpPr txBox="1"/>
          <p:nvPr/>
        </p:nvSpPr>
        <p:spPr>
          <a:xfrm>
            <a:off x="589505" y="2018033"/>
            <a:ext cx="82450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b="1" dirty="0" smtClean="0"/>
              <a:t>Structural connectivity: </a:t>
            </a:r>
            <a:r>
              <a:rPr lang="en-US" sz="2400" dirty="0" smtClean="0"/>
              <a:t>Physical connection between patches</a:t>
            </a:r>
            <a:endParaRPr lang="pt-BR" sz="2400" dirty="0"/>
          </a:p>
        </p:txBody>
      </p:sp>
      <p:pic>
        <p:nvPicPr>
          <p:cNvPr id="16" name="Imagem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2537" y="3894305"/>
            <a:ext cx="2518345" cy="2520000"/>
          </a:xfrm>
          <a:prstGeom prst="rect">
            <a:avLst/>
          </a:prstGeom>
        </p:spPr>
      </p:pic>
      <p:pic>
        <p:nvPicPr>
          <p:cNvPr id="19" name="Imagem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2537" y="1101276"/>
            <a:ext cx="2520000" cy="2520000"/>
          </a:xfrm>
          <a:prstGeom prst="rect">
            <a:avLst/>
          </a:prstGeom>
        </p:spPr>
      </p:pic>
      <p:sp>
        <p:nvSpPr>
          <p:cNvPr id="2" name="Espaço Reservado para Número de Slid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2D1C-F23B-4AA2-B759-19F8B7F813F6}" type="slidenum">
              <a:rPr lang="pt-BR" smtClean="0"/>
              <a:t>34</a:t>
            </a:fld>
            <a:endParaRPr lang="pt-BR"/>
          </a:p>
        </p:txBody>
      </p:sp>
      <p:sp>
        <p:nvSpPr>
          <p:cNvPr id="10" name="CaixaDeTexto 9"/>
          <p:cNvSpPr txBox="1"/>
          <p:nvPr/>
        </p:nvSpPr>
        <p:spPr>
          <a:xfrm>
            <a:off x="-12879" y="-12342"/>
            <a:ext cx="4554388" cy="3693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Landscape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metrics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and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Spatial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pattern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analisys</a:t>
            </a:r>
            <a:endParaRPr lang="pt-BR" i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" name="Retângulo 13"/>
          <p:cNvSpPr/>
          <p:nvPr/>
        </p:nvSpPr>
        <p:spPr>
          <a:xfrm>
            <a:off x="3771900" y="392292"/>
            <a:ext cx="8420100" cy="67193"/>
          </a:xfrm>
          <a:prstGeom prst="rect">
            <a:avLst/>
          </a:prstGeom>
          <a:solidFill>
            <a:srgbClr val="3695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5" name="Retângulo 14"/>
          <p:cNvSpPr/>
          <p:nvPr/>
        </p:nvSpPr>
        <p:spPr>
          <a:xfrm>
            <a:off x="-1" y="392292"/>
            <a:ext cx="4749801" cy="671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62207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ixaDeTexto 10"/>
          <p:cNvSpPr txBox="1"/>
          <p:nvPr/>
        </p:nvSpPr>
        <p:spPr>
          <a:xfrm>
            <a:off x="3563938" y="412122"/>
            <a:ext cx="50641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2800" b="1" dirty="0" err="1" smtClean="0"/>
              <a:t>Configuration</a:t>
            </a:r>
            <a:r>
              <a:rPr lang="pt-BR" sz="2800" b="1" dirty="0" smtClean="0"/>
              <a:t> </a:t>
            </a:r>
            <a:r>
              <a:rPr lang="pt-BR" sz="2800" b="1" dirty="0" err="1" smtClean="0"/>
              <a:t>Landscape</a:t>
            </a:r>
            <a:r>
              <a:rPr lang="pt-BR" sz="2800" b="1" dirty="0" smtClean="0"/>
              <a:t> </a:t>
            </a:r>
            <a:r>
              <a:rPr lang="pt-BR" sz="2800" b="1" dirty="0" err="1" smtClean="0"/>
              <a:t>Metrics</a:t>
            </a:r>
            <a:endParaRPr lang="pt-BR" sz="2800" b="1" i="1" dirty="0"/>
          </a:p>
        </p:txBody>
      </p:sp>
      <p:sp>
        <p:nvSpPr>
          <p:cNvPr id="12" name="CaixaDeTexto 11"/>
          <p:cNvSpPr txBox="1"/>
          <p:nvPr/>
        </p:nvSpPr>
        <p:spPr>
          <a:xfrm>
            <a:off x="220310" y="1101276"/>
            <a:ext cx="91022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i="1" dirty="0" err="1" smtClean="0"/>
              <a:t>Conectivity</a:t>
            </a:r>
            <a:r>
              <a:rPr lang="en-US" sz="2400" i="1" dirty="0" smtClean="0"/>
              <a:t>: “</a:t>
            </a:r>
            <a:r>
              <a:rPr lang="en-US" sz="2400" dirty="0" smtClean="0"/>
              <a:t>Degree </a:t>
            </a:r>
            <a:r>
              <a:rPr lang="en-US" sz="2400" dirty="0"/>
              <a:t>to which the landscape facilitates or impedes </a:t>
            </a:r>
            <a:r>
              <a:rPr lang="en-US" sz="2400" dirty="0" smtClean="0"/>
              <a:t>species movement”</a:t>
            </a:r>
            <a:endParaRPr lang="pt-BR" sz="2400" i="1" dirty="0"/>
          </a:p>
        </p:txBody>
      </p:sp>
      <p:sp>
        <p:nvSpPr>
          <p:cNvPr id="21" name="CaixaDeTexto 20"/>
          <p:cNvSpPr txBox="1"/>
          <p:nvPr/>
        </p:nvSpPr>
        <p:spPr>
          <a:xfrm>
            <a:off x="589505" y="2018033"/>
            <a:ext cx="82450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b="1" dirty="0" smtClean="0"/>
              <a:t>Structural connectivity: </a:t>
            </a:r>
            <a:r>
              <a:rPr lang="en-US" sz="2400" dirty="0" smtClean="0"/>
              <a:t>Physical connection between patches</a:t>
            </a:r>
            <a:endParaRPr lang="pt-BR" sz="2400" dirty="0"/>
          </a:p>
        </p:txBody>
      </p:sp>
      <p:pic>
        <p:nvPicPr>
          <p:cNvPr id="19" name="Imagem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2537" y="1101276"/>
            <a:ext cx="2520000" cy="2520000"/>
          </a:xfrm>
          <a:prstGeom prst="rect">
            <a:avLst/>
          </a:prstGeom>
        </p:spPr>
      </p:pic>
      <p:pic>
        <p:nvPicPr>
          <p:cNvPr id="2" name="Imagem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2537" y="3869850"/>
            <a:ext cx="2520000" cy="2521656"/>
          </a:xfrm>
          <a:prstGeom prst="rect">
            <a:avLst/>
          </a:prstGeom>
        </p:spPr>
      </p:pic>
      <p:sp>
        <p:nvSpPr>
          <p:cNvPr id="10" name="CaixaDeTexto 9"/>
          <p:cNvSpPr txBox="1"/>
          <p:nvPr/>
        </p:nvSpPr>
        <p:spPr>
          <a:xfrm>
            <a:off x="1077531" y="3038853"/>
            <a:ext cx="82450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i="1" dirty="0" smtClean="0"/>
              <a:t>Need </a:t>
            </a:r>
            <a:r>
              <a:rPr lang="en-US" sz="2400" i="1" dirty="0"/>
              <a:t>to establish </a:t>
            </a:r>
            <a:r>
              <a:rPr lang="en-US" sz="2400" b="1" i="1" dirty="0"/>
              <a:t>criteria</a:t>
            </a:r>
            <a:r>
              <a:rPr lang="en-US" sz="2400" i="1" dirty="0"/>
              <a:t> for categorizing landscape </a:t>
            </a:r>
            <a:r>
              <a:rPr lang="en-US" sz="2400" i="1" dirty="0" smtClean="0"/>
              <a:t>structures: </a:t>
            </a:r>
            <a:r>
              <a:rPr lang="en-US" sz="2400" i="1" dirty="0" smtClean="0">
                <a:solidFill>
                  <a:schemeClr val="accent6">
                    <a:lumMod val="75000"/>
                  </a:schemeClr>
                </a:solidFill>
              </a:rPr>
              <a:t>habitat</a:t>
            </a:r>
            <a:r>
              <a:rPr lang="en-US" sz="2400" i="1" dirty="0" smtClean="0"/>
              <a:t>, matrix, </a:t>
            </a:r>
            <a:r>
              <a:rPr lang="en-US" sz="2400" i="1" dirty="0" smtClean="0">
                <a:solidFill>
                  <a:schemeClr val="accent5"/>
                </a:solidFill>
              </a:rPr>
              <a:t>corridors</a:t>
            </a:r>
            <a:r>
              <a:rPr lang="en-US" sz="2400" i="1" dirty="0" smtClean="0"/>
              <a:t> and </a:t>
            </a:r>
            <a:r>
              <a:rPr lang="en-US" sz="2400" i="1" dirty="0" smtClean="0">
                <a:solidFill>
                  <a:srgbClr val="C00000"/>
                </a:solidFill>
              </a:rPr>
              <a:t>steppingstones.</a:t>
            </a:r>
            <a:endParaRPr lang="pt-BR" sz="2400" i="1" dirty="0">
              <a:solidFill>
                <a:srgbClr val="C00000"/>
              </a:solidFill>
            </a:endParaRPr>
          </a:p>
        </p:txBody>
      </p:sp>
      <p:sp>
        <p:nvSpPr>
          <p:cNvPr id="3" name="Espaço Reservado para Número de Slid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2D1C-F23B-4AA2-B759-19F8B7F813F6}" type="slidenum">
              <a:rPr lang="pt-BR" smtClean="0"/>
              <a:t>35</a:t>
            </a:fld>
            <a:endParaRPr lang="pt-BR"/>
          </a:p>
        </p:txBody>
      </p:sp>
      <p:sp>
        <p:nvSpPr>
          <p:cNvPr id="14" name="CaixaDeTexto 13"/>
          <p:cNvSpPr txBox="1"/>
          <p:nvPr/>
        </p:nvSpPr>
        <p:spPr>
          <a:xfrm>
            <a:off x="-12879" y="-12342"/>
            <a:ext cx="4554388" cy="3693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Landscape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metrics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and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Spatial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pattern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analisys</a:t>
            </a:r>
            <a:endParaRPr lang="pt-BR" i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5" name="Retângulo 14"/>
          <p:cNvSpPr/>
          <p:nvPr/>
        </p:nvSpPr>
        <p:spPr>
          <a:xfrm>
            <a:off x="3771900" y="392292"/>
            <a:ext cx="8420100" cy="67193"/>
          </a:xfrm>
          <a:prstGeom prst="rect">
            <a:avLst/>
          </a:prstGeom>
          <a:solidFill>
            <a:srgbClr val="3695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6" name="Retângulo 15"/>
          <p:cNvSpPr/>
          <p:nvPr/>
        </p:nvSpPr>
        <p:spPr>
          <a:xfrm>
            <a:off x="-1" y="392292"/>
            <a:ext cx="4749801" cy="671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47512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ixaDeTexto 10"/>
          <p:cNvSpPr txBox="1"/>
          <p:nvPr/>
        </p:nvSpPr>
        <p:spPr>
          <a:xfrm>
            <a:off x="3563938" y="412122"/>
            <a:ext cx="50641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2800" b="1" dirty="0" err="1" smtClean="0"/>
              <a:t>Configuration</a:t>
            </a:r>
            <a:r>
              <a:rPr lang="pt-BR" sz="2800" b="1" dirty="0" smtClean="0"/>
              <a:t> </a:t>
            </a:r>
            <a:r>
              <a:rPr lang="pt-BR" sz="2800" b="1" dirty="0" err="1" smtClean="0"/>
              <a:t>Landscape</a:t>
            </a:r>
            <a:r>
              <a:rPr lang="pt-BR" sz="2800" b="1" dirty="0" smtClean="0"/>
              <a:t> </a:t>
            </a:r>
            <a:r>
              <a:rPr lang="pt-BR" sz="2800" b="1" dirty="0" err="1" smtClean="0"/>
              <a:t>Metrics</a:t>
            </a:r>
            <a:endParaRPr lang="pt-BR" sz="2800" b="1" i="1" dirty="0"/>
          </a:p>
        </p:txBody>
      </p:sp>
      <p:sp>
        <p:nvSpPr>
          <p:cNvPr id="12" name="CaixaDeTexto 11"/>
          <p:cNvSpPr txBox="1"/>
          <p:nvPr/>
        </p:nvSpPr>
        <p:spPr>
          <a:xfrm>
            <a:off x="220310" y="1101276"/>
            <a:ext cx="91022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i="1" dirty="0" err="1" smtClean="0"/>
              <a:t>Conectivity</a:t>
            </a:r>
            <a:r>
              <a:rPr lang="en-US" sz="2400" i="1" dirty="0" smtClean="0"/>
              <a:t>: “</a:t>
            </a:r>
            <a:r>
              <a:rPr lang="en-US" sz="2400" dirty="0" smtClean="0"/>
              <a:t>Degree </a:t>
            </a:r>
            <a:r>
              <a:rPr lang="en-US" sz="2400" dirty="0"/>
              <a:t>to which the landscape facilitates or impedes </a:t>
            </a:r>
            <a:r>
              <a:rPr lang="en-US" sz="2400" dirty="0" smtClean="0"/>
              <a:t>species movement”</a:t>
            </a:r>
            <a:endParaRPr lang="pt-BR" sz="2400" i="1" dirty="0"/>
          </a:p>
        </p:txBody>
      </p:sp>
      <p:sp>
        <p:nvSpPr>
          <p:cNvPr id="21" name="CaixaDeTexto 20"/>
          <p:cNvSpPr txBox="1"/>
          <p:nvPr/>
        </p:nvSpPr>
        <p:spPr>
          <a:xfrm>
            <a:off x="589505" y="2018033"/>
            <a:ext cx="82450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bg1">
                    <a:lumMod val="65000"/>
                  </a:schemeClr>
                </a:solidFill>
              </a:rPr>
              <a:t>Structural connectivity: Physical connection between patches</a:t>
            </a:r>
            <a:endParaRPr lang="pt-BR" sz="24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2538" y="3869509"/>
            <a:ext cx="2518344" cy="2520000"/>
          </a:xfrm>
          <a:prstGeom prst="rect">
            <a:avLst/>
          </a:prstGeom>
        </p:spPr>
      </p:pic>
      <p:sp>
        <p:nvSpPr>
          <p:cNvPr id="14" name="CaixaDeTexto 13"/>
          <p:cNvSpPr txBox="1"/>
          <p:nvPr/>
        </p:nvSpPr>
        <p:spPr>
          <a:xfrm>
            <a:off x="589504" y="3116610"/>
            <a:ext cx="82450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pt-BR" sz="2400" b="1" dirty="0" err="1" smtClean="0"/>
              <a:t>Functional</a:t>
            </a:r>
            <a:r>
              <a:rPr lang="pt-BR" sz="2400" b="1" dirty="0" smtClean="0"/>
              <a:t> </a:t>
            </a:r>
            <a:r>
              <a:rPr lang="pt-BR" sz="2400" b="1" dirty="0" err="1" smtClean="0"/>
              <a:t>connectivity</a:t>
            </a:r>
            <a:r>
              <a:rPr lang="pt-BR" sz="2400" b="1" dirty="0" smtClean="0"/>
              <a:t>: </a:t>
            </a:r>
            <a:r>
              <a:rPr lang="pt-BR" sz="2400" dirty="0" err="1" smtClean="0"/>
              <a:t>How</a:t>
            </a:r>
            <a:r>
              <a:rPr lang="pt-BR" sz="2400" dirty="0" smtClean="0"/>
              <a:t> patches are </a:t>
            </a:r>
            <a:r>
              <a:rPr lang="pt-BR" sz="2400" dirty="0" err="1" smtClean="0"/>
              <a:t>connected</a:t>
            </a:r>
            <a:r>
              <a:rPr lang="pt-BR" sz="2400" dirty="0" smtClean="0"/>
              <a:t> for a </a:t>
            </a:r>
            <a:r>
              <a:rPr lang="pt-BR" sz="2400" b="1" dirty="0" err="1" smtClean="0">
                <a:solidFill>
                  <a:srgbClr val="FF0000"/>
                </a:solidFill>
              </a:rPr>
              <a:t>species</a:t>
            </a:r>
            <a:r>
              <a:rPr lang="pt-BR" sz="2400" dirty="0" smtClean="0"/>
              <a:t>?</a:t>
            </a:r>
            <a:endParaRPr lang="pt-BR" sz="2400" dirty="0"/>
          </a:p>
        </p:txBody>
      </p:sp>
      <p:sp>
        <p:nvSpPr>
          <p:cNvPr id="2" name="Espaço Reservado para Número de Slid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2D1C-F23B-4AA2-B759-19F8B7F813F6}" type="slidenum">
              <a:rPr lang="pt-BR" smtClean="0"/>
              <a:t>36</a:t>
            </a:fld>
            <a:endParaRPr lang="pt-BR"/>
          </a:p>
        </p:txBody>
      </p:sp>
      <p:pic>
        <p:nvPicPr>
          <p:cNvPr id="15" name="Imagem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2537" y="1101276"/>
            <a:ext cx="2520000" cy="2520000"/>
          </a:xfrm>
          <a:prstGeom prst="rect">
            <a:avLst/>
          </a:prstGeom>
        </p:spPr>
      </p:pic>
      <p:sp>
        <p:nvSpPr>
          <p:cNvPr id="16" name="CaixaDeTexto 15"/>
          <p:cNvSpPr txBox="1"/>
          <p:nvPr/>
        </p:nvSpPr>
        <p:spPr>
          <a:xfrm>
            <a:off x="-12879" y="-12342"/>
            <a:ext cx="4554388" cy="3693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Landscape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metrics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and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Spatial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pattern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analisys</a:t>
            </a:r>
            <a:endParaRPr lang="pt-BR" i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7" name="Retângulo 16"/>
          <p:cNvSpPr/>
          <p:nvPr/>
        </p:nvSpPr>
        <p:spPr>
          <a:xfrm>
            <a:off x="3771900" y="392292"/>
            <a:ext cx="8420100" cy="67193"/>
          </a:xfrm>
          <a:prstGeom prst="rect">
            <a:avLst/>
          </a:prstGeom>
          <a:solidFill>
            <a:srgbClr val="3695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8" name="Retângulo 17"/>
          <p:cNvSpPr/>
          <p:nvPr/>
        </p:nvSpPr>
        <p:spPr>
          <a:xfrm>
            <a:off x="-1" y="392292"/>
            <a:ext cx="4749801" cy="671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25669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ixaDeTexto 10"/>
          <p:cNvSpPr txBox="1"/>
          <p:nvPr/>
        </p:nvSpPr>
        <p:spPr>
          <a:xfrm>
            <a:off x="3563938" y="412122"/>
            <a:ext cx="50641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2800" b="1" dirty="0" err="1" smtClean="0"/>
              <a:t>Configuration</a:t>
            </a:r>
            <a:r>
              <a:rPr lang="pt-BR" sz="2800" b="1" dirty="0" smtClean="0"/>
              <a:t> </a:t>
            </a:r>
            <a:r>
              <a:rPr lang="pt-BR" sz="2800" b="1" dirty="0" err="1" smtClean="0"/>
              <a:t>Landscape</a:t>
            </a:r>
            <a:r>
              <a:rPr lang="pt-BR" sz="2800" b="1" dirty="0" smtClean="0"/>
              <a:t> </a:t>
            </a:r>
            <a:r>
              <a:rPr lang="pt-BR" sz="2800" b="1" dirty="0" err="1" smtClean="0"/>
              <a:t>Metrics</a:t>
            </a:r>
            <a:endParaRPr lang="pt-BR" sz="2800" b="1" i="1" dirty="0"/>
          </a:p>
        </p:txBody>
      </p:sp>
      <p:sp>
        <p:nvSpPr>
          <p:cNvPr id="12" name="CaixaDeTexto 11"/>
          <p:cNvSpPr txBox="1"/>
          <p:nvPr/>
        </p:nvSpPr>
        <p:spPr>
          <a:xfrm>
            <a:off x="220310" y="1101276"/>
            <a:ext cx="91022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i="1" dirty="0" err="1" smtClean="0"/>
              <a:t>Conectivity</a:t>
            </a:r>
            <a:r>
              <a:rPr lang="en-US" sz="2400" i="1" dirty="0" smtClean="0"/>
              <a:t>: “</a:t>
            </a:r>
            <a:r>
              <a:rPr lang="en-US" sz="2400" dirty="0" smtClean="0"/>
              <a:t>Degree </a:t>
            </a:r>
            <a:r>
              <a:rPr lang="en-US" sz="2400" dirty="0"/>
              <a:t>to which the landscape facilitates or impedes </a:t>
            </a:r>
            <a:r>
              <a:rPr lang="en-US" sz="2400" dirty="0" smtClean="0"/>
              <a:t>species movement”</a:t>
            </a:r>
            <a:endParaRPr lang="pt-BR" sz="2400" i="1" dirty="0"/>
          </a:p>
        </p:txBody>
      </p:sp>
      <p:sp>
        <p:nvSpPr>
          <p:cNvPr id="21" name="CaixaDeTexto 20"/>
          <p:cNvSpPr txBox="1"/>
          <p:nvPr/>
        </p:nvSpPr>
        <p:spPr>
          <a:xfrm>
            <a:off x="589505" y="2018033"/>
            <a:ext cx="82450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bg1">
                    <a:lumMod val="65000"/>
                  </a:schemeClr>
                </a:solidFill>
              </a:rPr>
              <a:t>Structural connectivity: Physical connection between patches</a:t>
            </a:r>
            <a:endParaRPr lang="pt-BR" sz="2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" name="CaixaDeTexto 13"/>
          <p:cNvSpPr txBox="1"/>
          <p:nvPr/>
        </p:nvSpPr>
        <p:spPr>
          <a:xfrm>
            <a:off x="589504" y="3116610"/>
            <a:ext cx="84560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pt-BR" sz="2400" dirty="0" err="1" smtClean="0">
                <a:solidFill>
                  <a:schemeClr val="bg1">
                    <a:lumMod val="65000"/>
                  </a:schemeClr>
                </a:solidFill>
              </a:rPr>
              <a:t>Functional</a:t>
            </a:r>
            <a:r>
              <a:rPr lang="pt-BR" sz="24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sz="2400" dirty="0" err="1" smtClean="0">
                <a:solidFill>
                  <a:schemeClr val="bg1">
                    <a:lumMod val="65000"/>
                  </a:schemeClr>
                </a:solidFill>
              </a:rPr>
              <a:t>connectivity</a:t>
            </a:r>
            <a:r>
              <a:rPr lang="pt-BR" sz="2400" dirty="0" smtClean="0">
                <a:solidFill>
                  <a:schemeClr val="bg1">
                    <a:lumMod val="65000"/>
                  </a:schemeClr>
                </a:solidFill>
              </a:rPr>
              <a:t>: </a:t>
            </a:r>
            <a:r>
              <a:rPr lang="pt-BR" sz="2400" dirty="0" err="1" smtClean="0">
                <a:solidFill>
                  <a:schemeClr val="bg1">
                    <a:lumMod val="65000"/>
                  </a:schemeClr>
                </a:solidFill>
              </a:rPr>
              <a:t>How</a:t>
            </a:r>
            <a:r>
              <a:rPr lang="pt-BR" sz="2400" dirty="0" smtClean="0">
                <a:solidFill>
                  <a:schemeClr val="bg1">
                    <a:lumMod val="65000"/>
                  </a:schemeClr>
                </a:solidFill>
              </a:rPr>
              <a:t> patches are </a:t>
            </a:r>
            <a:r>
              <a:rPr lang="pt-BR" sz="2400" dirty="0" err="1" smtClean="0">
                <a:solidFill>
                  <a:schemeClr val="bg1">
                    <a:lumMod val="65000"/>
                  </a:schemeClr>
                </a:solidFill>
              </a:rPr>
              <a:t>connected</a:t>
            </a:r>
            <a:r>
              <a:rPr lang="pt-BR" sz="2400" dirty="0" smtClean="0">
                <a:solidFill>
                  <a:schemeClr val="bg1">
                    <a:lumMod val="65000"/>
                  </a:schemeClr>
                </a:solidFill>
              </a:rPr>
              <a:t> for a </a:t>
            </a:r>
            <a:r>
              <a:rPr lang="pt-BR" sz="2400" dirty="0" err="1" smtClean="0">
                <a:solidFill>
                  <a:schemeClr val="bg1">
                    <a:lumMod val="65000"/>
                  </a:schemeClr>
                </a:solidFill>
              </a:rPr>
              <a:t>species</a:t>
            </a:r>
            <a:r>
              <a:rPr lang="pt-BR" sz="2400" dirty="0" smtClean="0">
                <a:solidFill>
                  <a:schemeClr val="bg1">
                    <a:lumMod val="65000"/>
                  </a:schemeClr>
                </a:solidFill>
              </a:rPr>
              <a:t>?</a:t>
            </a:r>
            <a:endParaRPr lang="pt-BR" sz="2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5" name="CaixaDeTexto 14"/>
          <p:cNvSpPr txBox="1"/>
          <p:nvPr/>
        </p:nvSpPr>
        <p:spPr>
          <a:xfrm>
            <a:off x="589504" y="4584519"/>
            <a:ext cx="84560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pt-BR" sz="2400" b="1" dirty="0" smtClean="0"/>
              <a:t>Edge/Core </a:t>
            </a:r>
            <a:r>
              <a:rPr lang="pt-BR" sz="2400" b="1" dirty="0" err="1" smtClean="0"/>
              <a:t>area</a:t>
            </a:r>
            <a:r>
              <a:rPr lang="pt-BR" sz="2400" b="1" dirty="0" smtClean="0"/>
              <a:t>: </a:t>
            </a:r>
            <a:r>
              <a:rPr lang="pt-BR" sz="2400" dirty="0" err="1" smtClean="0"/>
              <a:t>How</a:t>
            </a:r>
            <a:r>
              <a:rPr lang="pt-BR" sz="2400" dirty="0" smtClean="0"/>
              <a:t> </a:t>
            </a:r>
            <a:r>
              <a:rPr lang="pt-BR" sz="2400" dirty="0" err="1" smtClean="0">
                <a:solidFill>
                  <a:srgbClr val="FF0000"/>
                </a:solidFill>
              </a:rPr>
              <a:t>species</a:t>
            </a:r>
            <a:r>
              <a:rPr lang="pt-BR" sz="2400" dirty="0" smtClean="0"/>
              <a:t> </a:t>
            </a:r>
            <a:r>
              <a:rPr lang="pt-BR" sz="2400" dirty="0" err="1" smtClean="0"/>
              <a:t>really</a:t>
            </a:r>
            <a:r>
              <a:rPr lang="pt-BR" sz="2400" dirty="0" smtClean="0"/>
              <a:t> use habitat </a:t>
            </a:r>
            <a:r>
              <a:rPr lang="pt-BR" sz="2400" dirty="0" err="1" smtClean="0"/>
              <a:t>area</a:t>
            </a:r>
            <a:r>
              <a:rPr lang="pt-BR" sz="2400" dirty="0" smtClean="0"/>
              <a:t>?</a:t>
            </a:r>
            <a:endParaRPr lang="pt-BR" sz="2400" dirty="0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2537" y="3863199"/>
            <a:ext cx="2518345" cy="2520000"/>
          </a:xfrm>
          <a:prstGeom prst="rect">
            <a:avLst/>
          </a:prstGeom>
        </p:spPr>
      </p:pic>
      <p:sp>
        <p:nvSpPr>
          <p:cNvPr id="2" name="Espaço Reservado para Número de Slid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2D1C-F23B-4AA2-B759-19F8B7F813F6}" type="slidenum">
              <a:rPr lang="pt-BR" smtClean="0"/>
              <a:t>37</a:t>
            </a:fld>
            <a:endParaRPr lang="pt-BR"/>
          </a:p>
        </p:txBody>
      </p:sp>
      <p:pic>
        <p:nvPicPr>
          <p:cNvPr id="17" name="Imagem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2537" y="1101276"/>
            <a:ext cx="2520000" cy="2520000"/>
          </a:xfrm>
          <a:prstGeom prst="rect">
            <a:avLst/>
          </a:prstGeom>
        </p:spPr>
      </p:pic>
      <p:sp>
        <p:nvSpPr>
          <p:cNvPr id="16" name="CaixaDeTexto 15"/>
          <p:cNvSpPr txBox="1"/>
          <p:nvPr/>
        </p:nvSpPr>
        <p:spPr>
          <a:xfrm>
            <a:off x="-12879" y="-12342"/>
            <a:ext cx="4554388" cy="3693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Landscape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metrics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and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Spatial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pattern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analisys</a:t>
            </a:r>
            <a:endParaRPr lang="pt-BR" i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8" name="Retângulo 17"/>
          <p:cNvSpPr/>
          <p:nvPr/>
        </p:nvSpPr>
        <p:spPr>
          <a:xfrm>
            <a:off x="3771900" y="392292"/>
            <a:ext cx="8420100" cy="67193"/>
          </a:xfrm>
          <a:prstGeom prst="rect">
            <a:avLst/>
          </a:prstGeom>
          <a:solidFill>
            <a:srgbClr val="3695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9" name="Retângulo 18"/>
          <p:cNvSpPr/>
          <p:nvPr/>
        </p:nvSpPr>
        <p:spPr>
          <a:xfrm>
            <a:off x="-1" y="392292"/>
            <a:ext cx="4749801" cy="671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02773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ixaDeTexto 10"/>
          <p:cNvSpPr txBox="1"/>
          <p:nvPr/>
        </p:nvSpPr>
        <p:spPr>
          <a:xfrm>
            <a:off x="3563938" y="412122"/>
            <a:ext cx="50641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2800" b="1" dirty="0" err="1"/>
              <a:t>Configuration</a:t>
            </a:r>
            <a:r>
              <a:rPr lang="pt-BR" sz="2800" b="1" dirty="0"/>
              <a:t> </a:t>
            </a:r>
            <a:r>
              <a:rPr lang="pt-BR" sz="2800" b="1" dirty="0" err="1"/>
              <a:t>Landscape</a:t>
            </a:r>
            <a:r>
              <a:rPr lang="pt-BR" sz="2800" b="1" dirty="0"/>
              <a:t> </a:t>
            </a:r>
            <a:r>
              <a:rPr lang="pt-BR" sz="2800" b="1" dirty="0" err="1"/>
              <a:t>Metrics</a:t>
            </a:r>
            <a:endParaRPr lang="pt-BR" sz="2800" b="1" i="1" dirty="0"/>
          </a:p>
        </p:txBody>
      </p:sp>
      <p:sp>
        <p:nvSpPr>
          <p:cNvPr id="12" name="CaixaDeTexto 11"/>
          <p:cNvSpPr txBox="1"/>
          <p:nvPr/>
        </p:nvSpPr>
        <p:spPr>
          <a:xfrm>
            <a:off x="220310" y="1101276"/>
            <a:ext cx="116024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i="1" dirty="0" smtClean="0"/>
              <a:t>Can we a have a situation like this?</a:t>
            </a:r>
            <a:endParaRPr lang="pt-BR" sz="2400" i="1" dirty="0"/>
          </a:p>
        </p:txBody>
      </p:sp>
      <p:pic>
        <p:nvPicPr>
          <p:cNvPr id="14" name="Imagem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1155" y="3403026"/>
            <a:ext cx="5666715" cy="3201732"/>
          </a:xfrm>
          <a:prstGeom prst="rect">
            <a:avLst/>
          </a:prstGeom>
        </p:spPr>
      </p:pic>
      <p:pic>
        <p:nvPicPr>
          <p:cNvPr id="25" name="Imagem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6352" y="746971"/>
            <a:ext cx="1896198" cy="1896198"/>
          </a:xfrm>
          <a:prstGeom prst="rect">
            <a:avLst/>
          </a:prstGeom>
        </p:spPr>
      </p:pic>
      <p:sp>
        <p:nvSpPr>
          <p:cNvPr id="2" name="Espaço Reservado para Número de Slid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2D1C-F23B-4AA2-B759-19F8B7F813F6}" type="slidenum">
              <a:rPr lang="pt-BR" smtClean="0"/>
              <a:t>38</a:t>
            </a:fld>
            <a:endParaRPr lang="pt-BR"/>
          </a:p>
        </p:txBody>
      </p:sp>
      <p:sp>
        <p:nvSpPr>
          <p:cNvPr id="9" name="CaixaDeTexto 8"/>
          <p:cNvSpPr txBox="1"/>
          <p:nvPr/>
        </p:nvSpPr>
        <p:spPr>
          <a:xfrm>
            <a:off x="-12879" y="-12342"/>
            <a:ext cx="4554388" cy="3693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Landscape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metrics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and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Spatial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pattern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analisys</a:t>
            </a:r>
            <a:endParaRPr lang="pt-BR" i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" name="Retângulo 9"/>
          <p:cNvSpPr/>
          <p:nvPr/>
        </p:nvSpPr>
        <p:spPr>
          <a:xfrm>
            <a:off x="3771900" y="392292"/>
            <a:ext cx="8420100" cy="67193"/>
          </a:xfrm>
          <a:prstGeom prst="rect">
            <a:avLst/>
          </a:prstGeom>
          <a:solidFill>
            <a:srgbClr val="3695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5" name="Retângulo 14"/>
          <p:cNvSpPr/>
          <p:nvPr/>
        </p:nvSpPr>
        <p:spPr>
          <a:xfrm>
            <a:off x="-1" y="392292"/>
            <a:ext cx="4749801" cy="671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57981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ixaDeTexto 10"/>
          <p:cNvSpPr txBox="1"/>
          <p:nvPr/>
        </p:nvSpPr>
        <p:spPr>
          <a:xfrm>
            <a:off x="3563938" y="412122"/>
            <a:ext cx="50641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2800" b="1" dirty="0" err="1" smtClean="0"/>
              <a:t>Configuration</a:t>
            </a:r>
            <a:r>
              <a:rPr lang="pt-BR" sz="2800" b="1" dirty="0" smtClean="0"/>
              <a:t> </a:t>
            </a:r>
            <a:r>
              <a:rPr lang="pt-BR" sz="2800" b="1" dirty="0" err="1"/>
              <a:t>Landscape</a:t>
            </a:r>
            <a:r>
              <a:rPr lang="pt-BR" sz="2800" b="1" dirty="0"/>
              <a:t> </a:t>
            </a:r>
            <a:r>
              <a:rPr lang="pt-BR" sz="2800" b="1" dirty="0" err="1"/>
              <a:t>Metrics</a:t>
            </a:r>
            <a:endParaRPr lang="pt-BR" sz="2800" b="1" i="1" dirty="0"/>
          </a:p>
        </p:txBody>
      </p:sp>
      <p:sp>
        <p:nvSpPr>
          <p:cNvPr id="12" name="CaixaDeTexto 11"/>
          <p:cNvSpPr txBox="1"/>
          <p:nvPr/>
        </p:nvSpPr>
        <p:spPr>
          <a:xfrm>
            <a:off x="220310" y="1101276"/>
            <a:ext cx="116024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i="1" dirty="0" smtClean="0"/>
              <a:t>Can we a have a situation like this?</a:t>
            </a:r>
            <a:endParaRPr lang="pt-BR" sz="2400" i="1" dirty="0"/>
          </a:p>
        </p:txBody>
      </p:sp>
      <p:sp>
        <p:nvSpPr>
          <p:cNvPr id="21" name="CaixaDeTexto 20"/>
          <p:cNvSpPr txBox="1"/>
          <p:nvPr/>
        </p:nvSpPr>
        <p:spPr>
          <a:xfrm>
            <a:off x="589505" y="1863285"/>
            <a:ext cx="57409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Functional x structural corridors</a:t>
            </a:r>
            <a:endParaRPr lang="pt-BR" sz="2400" dirty="0"/>
          </a:p>
        </p:txBody>
      </p:sp>
      <p:sp>
        <p:nvSpPr>
          <p:cNvPr id="22" name="CaixaDeTexto 21"/>
          <p:cNvSpPr txBox="1"/>
          <p:nvPr/>
        </p:nvSpPr>
        <p:spPr>
          <a:xfrm>
            <a:off x="589505" y="2474046"/>
            <a:ext cx="47140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Edge x functional corridors</a:t>
            </a:r>
            <a:endParaRPr lang="pt-BR" sz="2400" dirty="0"/>
          </a:p>
        </p:txBody>
      </p:sp>
      <p:sp>
        <p:nvSpPr>
          <p:cNvPr id="23" name="CaixaDeTexto 22"/>
          <p:cNvSpPr txBox="1"/>
          <p:nvPr/>
        </p:nvSpPr>
        <p:spPr>
          <a:xfrm>
            <a:off x="589505" y="3084807"/>
            <a:ext cx="64021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Functional connectivity x Suitable habitat</a:t>
            </a:r>
            <a:endParaRPr lang="pt-BR" sz="2400" dirty="0"/>
          </a:p>
        </p:txBody>
      </p:sp>
      <p:pic>
        <p:nvPicPr>
          <p:cNvPr id="14" name="Imagem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1155" y="3403026"/>
            <a:ext cx="5666715" cy="3201732"/>
          </a:xfrm>
          <a:prstGeom prst="rect">
            <a:avLst/>
          </a:prstGeom>
        </p:spPr>
      </p:pic>
      <p:pic>
        <p:nvPicPr>
          <p:cNvPr id="25" name="Imagem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6352" y="746971"/>
            <a:ext cx="1896198" cy="1896198"/>
          </a:xfrm>
          <a:prstGeom prst="rect">
            <a:avLst/>
          </a:prstGeom>
        </p:spPr>
      </p:pic>
      <p:sp>
        <p:nvSpPr>
          <p:cNvPr id="2" name="Espaço Reservado para Número de Slid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2D1C-F23B-4AA2-B759-19F8B7F813F6}" type="slidenum">
              <a:rPr lang="pt-BR" smtClean="0"/>
              <a:t>39</a:t>
            </a:fld>
            <a:endParaRPr lang="pt-BR"/>
          </a:p>
        </p:txBody>
      </p:sp>
      <p:sp>
        <p:nvSpPr>
          <p:cNvPr id="15" name="CaixaDeTexto 14"/>
          <p:cNvSpPr txBox="1"/>
          <p:nvPr/>
        </p:nvSpPr>
        <p:spPr>
          <a:xfrm>
            <a:off x="-12879" y="-12342"/>
            <a:ext cx="4554388" cy="3693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Landscape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metrics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and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Spatial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pattern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analisys</a:t>
            </a:r>
            <a:endParaRPr lang="pt-BR" i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6" name="Retângulo 15"/>
          <p:cNvSpPr/>
          <p:nvPr/>
        </p:nvSpPr>
        <p:spPr>
          <a:xfrm>
            <a:off x="3771900" y="392292"/>
            <a:ext cx="8420100" cy="67193"/>
          </a:xfrm>
          <a:prstGeom prst="rect">
            <a:avLst/>
          </a:prstGeom>
          <a:solidFill>
            <a:srgbClr val="3695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7" name="Retângulo 16"/>
          <p:cNvSpPr/>
          <p:nvPr/>
        </p:nvSpPr>
        <p:spPr>
          <a:xfrm>
            <a:off x="-1" y="392292"/>
            <a:ext cx="4749801" cy="671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1123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 rotWithShape="1">
          <a:blip r:embed="rId2"/>
          <a:srcRect l="22549" t="15801" r="26871" b="12369"/>
          <a:stretch/>
        </p:blipFill>
        <p:spPr>
          <a:xfrm>
            <a:off x="6921710" y="2265633"/>
            <a:ext cx="5055642" cy="4036599"/>
          </a:xfrm>
          <a:prstGeom prst="rect">
            <a:avLst/>
          </a:prstGeom>
        </p:spPr>
      </p:pic>
      <p:sp>
        <p:nvSpPr>
          <p:cNvPr id="9" name="CaixaDeTexto 8"/>
          <p:cNvSpPr txBox="1"/>
          <p:nvPr/>
        </p:nvSpPr>
        <p:spPr>
          <a:xfrm>
            <a:off x="220310" y="2621426"/>
            <a:ext cx="68373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Landscape metrics  </a:t>
            </a:r>
            <a:r>
              <a:rPr lang="en-US" sz="2400" dirty="0"/>
              <a:t>are  one  of  the  most  popular  methods  for  the  </a:t>
            </a:r>
            <a:r>
              <a:rPr lang="en-US" sz="2400" b="1" dirty="0" smtClean="0"/>
              <a:t>quantification of  </a:t>
            </a:r>
            <a:r>
              <a:rPr lang="en-US" sz="2400" b="1" dirty="0"/>
              <a:t>landscape  patterns</a:t>
            </a:r>
            <a:r>
              <a:rPr lang="en-US" sz="2400" dirty="0"/>
              <a:t>. </a:t>
            </a:r>
            <a:endParaRPr lang="pt-BR" sz="2400" b="1" dirty="0"/>
          </a:p>
        </p:txBody>
      </p:sp>
      <p:sp>
        <p:nvSpPr>
          <p:cNvPr id="11" name="CaixaDeTexto 10"/>
          <p:cNvSpPr txBox="1"/>
          <p:nvPr/>
        </p:nvSpPr>
        <p:spPr>
          <a:xfrm>
            <a:off x="5073765" y="412122"/>
            <a:ext cx="20444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2800" b="1" dirty="0" err="1" smtClean="0"/>
              <a:t>Introduction</a:t>
            </a:r>
            <a:endParaRPr lang="pt-BR" sz="2800" b="1" i="1" dirty="0"/>
          </a:p>
        </p:txBody>
      </p:sp>
      <p:sp>
        <p:nvSpPr>
          <p:cNvPr id="12" name="CaixaDeTexto 11"/>
          <p:cNvSpPr txBox="1"/>
          <p:nvPr/>
        </p:nvSpPr>
        <p:spPr>
          <a:xfrm>
            <a:off x="220310" y="1101276"/>
            <a:ext cx="119716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Quantification  </a:t>
            </a:r>
            <a:r>
              <a:rPr lang="en-US" sz="2400" dirty="0"/>
              <a:t>of  landscape  </a:t>
            </a:r>
            <a:r>
              <a:rPr lang="en-US" sz="2400" dirty="0" smtClean="0"/>
              <a:t>patterns is a  </a:t>
            </a:r>
            <a:r>
              <a:rPr lang="en-US" sz="2400" dirty="0"/>
              <a:t>prerequisite  for  the  study  of  </a:t>
            </a:r>
            <a:r>
              <a:rPr lang="en-US" sz="2400" b="1" dirty="0" smtClean="0"/>
              <a:t>pattern–process relationships </a:t>
            </a:r>
            <a:r>
              <a:rPr lang="en-US" sz="2400" dirty="0" smtClean="0"/>
              <a:t>(</a:t>
            </a:r>
            <a:r>
              <a:rPr lang="en-US" sz="2400" dirty="0" err="1" smtClean="0"/>
              <a:t>McGarigal</a:t>
            </a:r>
            <a:r>
              <a:rPr lang="en-US" sz="2400" dirty="0" smtClean="0"/>
              <a:t> et al. 2002).</a:t>
            </a:r>
            <a:endParaRPr lang="pt-BR" sz="2400" dirty="0"/>
          </a:p>
        </p:txBody>
      </p:sp>
      <p:sp>
        <p:nvSpPr>
          <p:cNvPr id="7" name="CaixaDeTexto 6"/>
          <p:cNvSpPr txBox="1"/>
          <p:nvPr/>
        </p:nvSpPr>
        <p:spPr>
          <a:xfrm>
            <a:off x="6921710" y="6302232"/>
            <a:ext cx="16648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 smtClean="0"/>
              <a:t>Uuemma</a:t>
            </a:r>
            <a:r>
              <a:rPr lang="en-US" sz="1400" dirty="0" smtClean="0"/>
              <a:t> </a:t>
            </a:r>
            <a:r>
              <a:rPr lang="en-US" sz="1400" dirty="0"/>
              <a:t>et al. 2013</a:t>
            </a:r>
            <a:endParaRPr lang="pt-BR" sz="1400" dirty="0"/>
          </a:p>
        </p:txBody>
      </p:sp>
      <p:sp>
        <p:nvSpPr>
          <p:cNvPr id="3" name="Espaço Reservado para Número de Slid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2D1C-F23B-4AA2-B759-19F8B7F813F6}" type="slidenum">
              <a:rPr lang="pt-BR" smtClean="0"/>
              <a:t>4</a:t>
            </a:fld>
            <a:endParaRPr lang="pt-BR"/>
          </a:p>
        </p:txBody>
      </p:sp>
      <p:sp>
        <p:nvSpPr>
          <p:cNvPr id="10" name="CaixaDeTexto 9"/>
          <p:cNvSpPr txBox="1"/>
          <p:nvPr/>
        </p:nvSpPr>
        <p:spPr>
          <a:xfrm>
            <a:off x="-12879" y="-12342"/>
            <a:ext cx="4554388" cy="3693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Landscape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metrics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and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Spatial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pattern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analisys</a:t>
            </a:r>
            <a:endParaRPr lang="pt-BR" i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" name="Retângulo 13"/>
          <p:cNvSpPr/>
          <p:nvPr/>
        </p:nvSpPr>
        <p:spPr>
          <a:xfrm>
            <a:off x="3771900" y="392292"/>
            <a:ext cx="8420100" cy="67193"/>
          </a:xfrm>
          <a:prstGeom prst="rect">
            <a:avLst/>
          </a:prstGeom>
          <a:solidFill>
            <a:srgbClr val="3695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5" name="Retângulo 14"/>
          <p:cNvSpPr/>
          <p:nvPr/>
        </p:nvSpPr>
        <p:spPr>
          <a:xfrm>
            <a:off x="-1" y="392292"/>
            <a:ext cx="4749801" cy="671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29260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ixaDeTexto 10"/>
          <p:cNvSpPr txBox="1"/>
          <p:nvPr/>
        </p:nvSpPr>
        <p:spPr>
          <a:xfrm>
            <a:off x="3563938" y="412122"/>
            <a:ext cx="50641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2800" b="1" dirty="0" err="1"/>
              <a:t>Configuration</a:t>
            </a:r>
            <a:r>
              <a:rPr lang="pt-BR" sz="2800" b="1" dirty="0"/>
              <a:t> </a:t>
            </a:r>
            <a:r>
              <a:rPr lang="pt-BR" sz="2800" b="1" dirty="0" err="1"/>
              <a:t>Landscape</a:t>
            </a:r>
            <a:r>
              <a:rPr lang="pt-BR" sz="2800" b="1" dirty="0"/>
              <a:t> </a:t>
            </a:r>
            <a:r>
              <a:rPr lang="pt-BR" sz="2800" b="1" dirty="0" err="1"/>
              <a:t>Metrics</a:t>
            </a:r>
            <a:endParaRPr lang="pt-BR" sz="2800" b="1" i="1" dirty="0"/>
          </a:p>
        </p:txBody>
      </p:sp>
      <p:sp>
        <p:nvSpPr>
          <p:cNvPr id="12" name="CaixaDeTexto 11"/>
          <p:cNvSpPr txBox="1"/>
          <p:nvPr/>
        </p:nvSpPr>
        <p:spPr>
          <a:xfrm>
            <a:off x="220311" y="1101276"/>
            <a:ext cx="3343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b="1" dirty="0" smtClean="0"/>
              <a:t>Considerations</a:t>
            </a:r>
            <a:endParaRPr lang="pt-BR" sz="2400" b="1" dirty="0"/>
          </a:p>
        </p:txBody>
      </p:sp>
      <p:sp>
        <p:nvSpPr>
          <p:cNvPr id="21" name="CaixaDeTexto 20"/>
          <p:cNvSpPr txBox="1"/>
          <p:nvPr/>
        </p:nvSpPr>
        <p:spPr>
          <a:xfrm>
            <a:off x="589505" y="1863285"/>
            <a:ext cx="760351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/>
              <a:t>There are </a:t>
            </a:r>
            <a:r>
              <a:rPr lang="en-US" sz="2400" b="1" dirty="0"/>
              <a:t>several ways to calculate a particular metric</a:t>
            </a:r>
            <a:r>
              <a:rPr lang="en-US" sz="2400" dirty="0"/>
              <a:t>: </a:t>
            </a:r>
            <a:r>
              <a:rPr lang="en-US" sz="2400" dirty="0" smtClean="0"/>
              <a:t>you must compare </a:t>
            </a:r>
            <a:r>
              <a:rPr lang="en-US" sz="2400" dirty="0"/>
              <a:t>among all which best fits your </a:t>
            </a:r>
            <a:r>
              <a:rPr lang="en-US" sz="2400" dirty="0" smtClean="0"/>
              <a:t>questions.</a:t>
            </a:r>
            <a:endParaRPr lang="pt-BR" sz="2400" dirty="0"/>
          </a:p>
        </p:txBody>
      </p:sp>
      <p:sp>
        <p:nvSpPr>
          <p:cNvPr id="22" name="CaixaDeTexto 21"/>
          <p:cNvSpPr txBox="1"/>
          <p:nvPr/>
        </p:nvSpPr>
        <p:spPr>
          <a:xfrm>
            <a:off x="589505" y="3363958"/>
            <a:ext cx="77681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Most of configuration metrics need a biological information: you must know well the </a:t>
            </a:r>
            <a:r>
              <a:rPr lang="en-US" sz="2400" b="1" dirty="0" smtClean="0"/>
              <a:t>biological/ecological history of the species</a:t>
            </a:r>
            <a:r>
              <a:rPr lang="en-US" sz="2400" dirty="0" smtClean="0"/>
              <a:t>.</a:t>
            </a:r>
            <a:endParaRPr lang="pt-BR" sz="2400" dirty="0"/>
          </a:p>
        </p:txBody>
      </p:sp>
      <p:pic>
        <p:nvPicPr>
          <p:cNvPr id="14" name="Imagem 1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800"/>
          <a:stretch/>
        </p:blipFill>
        <p:spPr>
          <a:xfrm>
            <a:off x="8628080" y="1101276"/>
            <a:ext cx="3298061" cy="3201732"/>
          </a:xfrm>
          <a:prstGeom prst="rect">
            <a:avLst/>
          </a:prstGeom>
        </p:spPr>
      </p:pic>
      <p:sp>
        <p:nvSpPr>
          <p:cNvPr id="2" name="Espaço Reservado para Número de Slid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2D1C-F23B-4AA2-B759-19F8B7F813F6}" type="slidenum">
              <a:rPr lang="pt-BR" smtClean="0"/>
              <a:t>40</a:t>
            </a:fld>
            <a:endParaRPr lang="pt-BR"/>
          </a:p>
        </p:txBody>
      </p:sp>
      <p:sp>
        <p:nvSpPr>
          <p:cNvPr id="10" name="CaixaDeTexto 9"/>
          <p:cNvSpPr txBox="1"/>
          <p:nvPr/>
        </p:nvSpPr>
        <p:spPr>
          <a:xfrm>
            <a:off x="-12879" y="-12342"/>
            <a:ext cx="4554388" cy="3693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Landscape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metrics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and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Spatial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pattern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analisys</a:t>
            </a:r>
            <a:endParaRPr lang="pt-BR" i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5" name="Retângulo 14"/>
          <p:cNvSpPr/>
          <p:nvPr/>
        </p:nvSpPr>
        <p:spPr>
          <a:xfrm>
            <a:off x="3771900" y="392292"/>
            <a:ext cx="8420100" cy="67193"/>
          </a:xfrm>
          <a:prstGeom prst="rect">
            <a:avLst/>
          </a:prstGeom>
          <a:solidFill>
            <a:srgbClr val="3695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6" name="Retângulo 15"/>
          <p:cNvSpPr/>
          <p:nvPr/>
        </p:nvSpPr>
        <p:spPr>
          <a:xfrm>
            <a:off x="-1" y="392292"/>
            <a:ext cx="4749801" cy="671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90976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ixaDeTexto 10"/>
          <p:cNvSpPr txBox="1"/>
          <p:nvPr/>
        </p:nvSpPr>
        <p:spPr>
          <a:xfrm>
            <a:off x="3730560" y="412122"/>
            <a:ext cx="47309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2800" b="1" dirty="0" err="1" smtClean="0"/>
              <a:t>Continuous</a:t>
            </a:r>
            <a:r>
              <a:rPr lang="pt-BR" sz="2800" b="1" dirty="0" smtClean="0"/>
              <a:t> </a:t>
            </a:r>
            <a:r>
              <a:rPr lang="pt-BR" sz="2800" b="1" dirty="0" err="1" smtClean="0"/>
              <a:t>Landscape</a:t>
            </a:r>
            <a:r>
              <a:rPr lang="pt-BR" sz="2800" b="1" dirty="0" smtClean="0"/>
              <a:t> </a:t>
            </a:r>
            <a:r>
              <a:rPr lang="pt-BR" sz="2800" b="1" dirty="0" err="1"/>
              <a:t>Metrics</a:t>
            </a:r>
            <a:endParaRPr lang="pt-BR" sz="2800" b="1" i="1" dirty="0"/>
          </a:p>
        </p:txBody>
      </p:sp>
      <p:sp>
        <p:nvSpPr>
          <p:cNvPr id="12" name="CaixaDeTexto 11"/>
          <p:cNvSpPr txBox="1"/>
          <p:nvPr/>
        </p:nvSpPr>
        <p:spPr>
          <a:xfrm>
            <a:off x="220310" y="1208852"/>
            <a:ext cx="1160249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Each </a:t>
            </a:r>
            <a:r>
              <a:rPr lang="en-US" sz="2400" dirty="0"/>
              <a:t>pixel is associated with neighboring </a:t>
            </a:r>
            <a:r>
              <a:rPr lang="en-US" sz="2400" dirty="0" smtClean="0"/>
              <a:t>pixels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Generates a map as metric</a:t>
            </a:r>
          </a:p>
          <a:p>
            <a:endParaRPr lang="en-US" sz="2400" dirty="0"/>
          </a:p>
          <a:p>
            <a:endParaRPr lang="pt-BR" sz="2400" dirty="0"/>
          </a:p>
        </p:txBody>
      </p:sp>
      <p:sp>
        <p:nvSpPr>
          <p:cNvPr id="28" name="CaixaDeTexto 27"/>
          <p:cNvSpPr txBox="1"/>
          <p:nvPr/>
        </p:nvSpPr>
        <p:spPr>
          <a:xfrm>
            <a:off x="1199104" y="3752692"/>
            <a:ext cx="3550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Euclidian distance</a:t>
            </a:r>
            <a:endParaRPr lang="pt-BR" sz="2400" dirty="0"/>
          </a:p>
        </p:txBody>
      </p:sp>
      <p:sp>
        <p:nvSpPr>
          <p:cNvPr id="29" name="CaixaDeTexto 28"/>
          <p:cNvSpPr txBox="1"/>
          <p:nvPr/>
        </p:nvSpPr>
        <p:spPr>
          <a:xfrm>
            <a:off x="1199104" y="4457883"/>
            <a:ext cx="3550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Moving window</a:t>
            </a:r>
            <a:endParaRPr lang="pt-BR" sz="2400" dirty="0"/>
          </a:p>
        </p:txBody>
      </p:sp>
      <p:sp>
        <p:nvSpPr>
          <p:cNvPr id="30" name="Espaço Reservado para Número de Slide 29"/>
          <p:cNvSpPr>
            <a:spLocks noGrp="1"/>
          </p:cNvSpPr>
          <p:nvPr>
            <p:ph type="sldNum" sz="quarter" idx="12"/>
          </p:nvPr>
        </p:nvSpPr>
        <p:spPr>
          <a:xfrm>
            <a:off x="8662116" y="6356350"/>
            <a:ext cx="2743200" cy="365125"/>
          </a:xfrm>
        </p:spPr>
        <p:txBody>
          <a:bodyPr/>
          <a:lstStyle/>
          <a:p>
            <a:fld id="{87222D1C-F23B-4AA2-B759-19F8B7F813F6}" type="slidenum">
              <a:rPr lang="pt-BR" smtClean="0"/>
              <a:t>41</a:t>
            </a:fld>
            <a:endParaRPr lang="pt-BR"/>
          </a:p>
        </p:txBody>
      </p:sp>
      <p:sp>
        <p:nvSpPr>
          <p:cNvPr id="10" name="CaixaDeTexto 9"/>
          <p:cNvSpPr txBox="1"/>
          <p:nvPr/>
        </p:nvSpPr>
        <p:spPr>
          <a:xfrm>
            <a:off x="-12879" y="-12342"/>
            <a:ext cx="4554388" cy="3693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Landscape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metrics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and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Spatial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pattern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analisys</a:t>
            </a:r>
            <a:endParaRPr lang="pt-BR" i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" name="Retângulo 13"/>
          <p:cNvSpPr/>
          <p:nvPr/>
        </p:nvSpPr>
        <p:spPr>
          <a:xfrm>
            <a:off x="3771900" y="392292"/>
            <a:ext cx="8420100" cy="67193"/>
          </a:xfrm>
          <a:prstGeom prst="rect">
            <a:avLst/>
          </a:prstGeom>
          <a:solidFill>
            <a:srgbClr val="3695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5" name="Retângulo 14"/>
          <p:cNvSpPr/>
          <p:nvPr/>
        </p:nvSpPr>
        <p:spPr>
          <a:xfrm>
            <a:off x="-1" y="392292"/>
            <a:ext cx="4749801" cy="671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3" name="CaixaDeTexto 12"/>
          <p:cNvSpPr txBox="1"/>
          <p:nvPr/>
        </p:nvSpPr>
        <p:spPr>
          <a:xfrm>
            <a:off x="1199104" y="5163074"/>
            <a:ext cx="3550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Kernel</a:t>
            </a:r>
            <a:endParaRPr lang="pt-BR" sz="2400" dirty="0"/>
          </a:p>
        </p:txBody>
      </p:sp>
      <p:sp>
        <p:nvSpPr>
          <p:cNvPr id="16" name="CaixaDeTexto 15"/>
          <p:cNvSpPr txBox="1"/>
          <p:nvPr/>
        </p:nvSpPr>
        <p:spPr>
          <a:xfrm>
            <a:off x="220310" y="3021081"/>
            <a:ext cx="112365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Most used continuous metric:</a:t>
            </a:r>
            <a:endParaRPr lang="pt-BR" sz="2400" dirty="0"/>
          </a:p>
        </p:txBody>
      </p:sp>
    </p:spTree>
    <p:extLst>
      <p:ext uri="{BB962C8B-B14F-4D97-AF65-F5344CB8AC3E}">
        <p14:creationId xmlns:p14="http://schemas.microsoft.com/office/powerpoint/2010/main" val="1120887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ixaDeTexto 10"/>
          <p:cNvSpPr txBox="1"/>
          <p:nvPr/>
        </p:nvSpPr>
        <p:spPr>
          <a:xfrm>
            <a:off x="3730558" y="412122"/>
            <a:ext cx="47309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2800" b="1" dirty="0" err="1"/>
              <a:t>Continuous</a:t>
            </a:r>
            <a:r>
              <a:rPr lang="pt-BR" sz="2800" b="1" dirty="0"/>
              <a:t> </a:t>
            </a:r>
            <a:r>
              <a:rPr lang="pt-BR" sz="2800" b="1" dirty="0" err="1"/>
              <a:t>Landscape</a:t>
            </a:r>
            <a:r>
              <a:rPr lang="pt-BR" sz="2800" b="1" dirty="0"/>
              <a:t> </a:t>
            </a:r>
            <a:r>
              <a:rPr lang="pt-BR" sz="2800" b="1" dirty="0" err="1"/>
              <a:t>Metrics</a:t>
            </a:r>
            <a:endParaRPr lang="pt-BR" sz="2800" b="1" i="1" dirty="0"/>
          </a:p>
        </p:txBody>
      </p:sp>
      <p:sp>
        <p:nvSpPr>
          <p:cNvPr id="12" name="CaixaDeTexto 11"/>
          <p:cNvSpPr txBox="1"/>
          <p:nvPr/>
        </p:nvSpPr>
        <p:spPr>
          <a:xfrm>
            <a:off x="220310" y="1208852"/>
            <a:ext cx="116024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b="1" dirty="0" smtClean="0"/>
              <a:t>Euclidian distance algorithm: </a:t>
            </a:r>
            <a:r>
              <a:rPr lang="en-US" sz="2400" dirty="0" smtClean="0"/>
              <a:t>how far each pixel is from some class?</a:t>
            </a:r>
            <a:endParaRPr lang="pt-BR" sz="2400" dirty="0"/>
          </a:p>
        </p:txBody>
      </p:sp>
      <p:pic>
        <p:nvPicPr>
          <p:cNvPr id="15" name="Imagem 1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3" t="9990" r="13479" b="6826"/>
          <a:stretch/>
        </p:blipFill>
        <p:spPr>
          <a:xfrm>
            <a:off x="914400" y="3122415"/>
            <a:ext cx="3608633" cy="3659458"/>
          </a:xfrm>
          <a:prstGeom prst="rect">
            <a:avLst/>
          </a:prstGeom>
        </p:spPr>
      </p:pic>
      <p:pic>
        <p:nvPicPr>
          <p:cNvPr id="16" name="Imagem 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07" t="10588" r="1863" b="9117"/>
          <a:stretch/>
        </p:blipFill>
        <p:spPr>
          <a:xfrm>
            <a:off x="6368006" y="2148928"/>
            <a:ext cx="5470229" cy="4696139"/>
          </a:xfrm>
          <a:prstGeom prst="rect">
            <a:avLst/>
          </a:prstGeom>
        </p:spPr>
      </p:pic>
      <p:sp>
        <p:nvSpPr>
          <p:cNvPr id="17" name="CaixaDeTexto 16"/>
          <p:cNvSpPr txBox="1"/>
          <p:nvPr/>
        </p:nvSpPr>
        <p:spPr>
          <a:xfrm>
            <a:off x="1544269" y="2745452"/>
            <a:ext cx="23488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u="sng" dirty="0" err="1" smtClean="0"/>
              <a:t>Binary</a:t>
            </a:r>
            <a:r>
              <a:rPr lang="pt-BR" b="1" u="sng" dirty="0" smtClean="0"/>
              <a:t> </a:t>
            </a:r>
            <a:r>
              <a:rPr lang="pt-BR" b="1" u="sng" dirty="0" err="1" smtClean="0"/>
              <a:t>map</a:t>
            </a:r>
            <a:r>
              <a:rPr lang="pt-BR" b="1" u="sng" dirty="0" smtClean="0"/>
              <a:t> </a:t>
            </a:r>
            <a:r>
              <a:rPr lang="pt-BR" b="1" u="sng" dirty="0" err="1" smtClean="0"/>
              <a:t>of</a:t>
            </a:r>
            <a:r>
              <a:rPr lang="pt-BR" b="1" u="sng" dirty="0" smtClean="0"/>
              <a:t> </a:t>
            </a:r>
            <a:r>
              <a:rPr lang="pt-BR" b="1" i="1" u="sng" dirty="0" smtClean="0"/>
              <a:t>habitat</a:t>
            </a:r>
            <a:endParaRPr lang="pt-BR" b="1" i="1" u="sng" dirty="0"/>
          </a:p>
        </p:txBody>
      </p:sp>
      <p:sp>
        <p:nvSpPr>
          <p:cNvPr id="26" name="Seta para a direita 25"/>
          <p:cNvSpPr/>
          <p:nvPr/>
        </p:nvSpPr>
        <p:spPr>
          <a:xfrm>
            <a:off x="4795266" y="4189719"/>
            <a:ext cx="1154784" cy="108683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7" name="CaixaDeTexto 26"/>
          <p:cNvSpPr txBox="1"/>
          <p:nvPr/>
        </p:nvSpPr>
        <p:spPr>
          <a:xfrm>
            <a:off x="6880334" y="1780096"/>
            <a:ext cx="40358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dirty="0" err="1" smtClean="0"/>
              <a:t>Map</a:t>
            </a:r>
            <a:r>
              <a:rPr lang="pt-BR" b="1" dirty="0" smtClean="0"/>
              <a:t> </a:t>
            </a:r>
            <a:r>
              <a:rPr lang="pt-BR" b="1" dirty="0" err="1" smtClean="0"/>
              <a:t>of</a:t>
            </a:r>
            <a:r>
              <a:rPr lang="pt-BR" b="1" dirty="0" smtClean="0"/>
              <a:t> </a:t>
            </a:r>
            <a:r>
              <a:rPr lang="pt-BR" b="1" dirty="0" err="1" smtClean="0"/>
              <a:t>euclidian</a:t>
            </a:r>
            <a:r>
              <a:rPr lang="pt-BR" b="1" dirty="0" smtClean="0"/>
              <a:t> </a:t>
            </a:r>
            <a:r>
              <a:rPr lang="pt-BR" b="1" dirty="0" err="1" smtClean="0"/>
              <a:t>distance</a:t>
            </a:r>
            <a:r>
              <a:rPr lang="pt-BR" b="1" dirty="0" smtClean="0"/>
              <a:t> </a:t>
            </a:r>
            <a:r>
              <a:rPr lang="pt-BR" b="1" dirty="0" err="1" smtClean="0"/>
              <a:t>from</a:t>
            </a:r>
            <a:r>
              <a:rPr lang="pt-BR" b="1" dirty="0" smtClean="0"/>
              <a:t> habitat</a:t>
            </a:r>
            <a:endParaRPr lang="pt-BR" b="1" dirty="0"/>
          </a:p>
        </p:txBody>
      </p:sp>
      <p:sp>
        <p:nvSpPr>
          <p:cNvPr id="2" name="Espaço Reservado para Número de Slid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2D1C-F23B-4AA2-B759-19F8B7F813F6}" type="slidenum">
              <a:rPr lang="pt-BR" smtClean="0"/>
              <a:t>42</a:t>
            </a:fld>
            <a:endParaRPr lang="pt-BR"/>
          </a:p>
        </p:txBody>
      </p:sp>
      <p:sp>
        <p:nvSpPr>
          <p:cNvPr id="14" name="CaixaDeTexto 13"/>
          <p:cNvSpPr txBox="1"/>
          <p:nvPr/>
        </p:nvSpPr>
        <p:spPr>
          <a:xfrm>
            <a:off x="-12879" y="-12342"/>
            <a:ext cx="4554388" cy="3693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Landscape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metrics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and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Spatial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pattern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analisys</a:t>
            </a:r>
            <a:endParaRPr lang="pt-BR" i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8" name="Retângulo 17"/>
          <p:cNvSpPr/>
          <p:nvPr/>
        </p:nvSpPr>
        <p:spPr>
          <a:xfrm>
            <a:off x="3771900" y="392292"/>
            <a:ext cx="8420100" cy="67193"/>
          </a:xfrm>
          <a:prstGeom prst="rect">
            <a:avLst/>
          </a:prstGeom>
          <a:solidFill>
            <a:srgbClr val="3695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9" name="Retângulo 18"/>
          <p:cNvSpPr/>
          <p:nvPr/>
        </p:nvSpPr>
        <p:spPr>
          <a:xfrm>
            <a:off x="-1" y="392292"/>
            <a:ext cx="4749801" cy="671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129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ixaDeTexto 10"/>
          <p:cNvSpPr txBox="1"/>
          <p:nvPr/>
        </p:nvSpPr>
        <p:spPr>
          <a:xfrm>
            <a:off x="3730558" y="412122"/>
            <a:ext cx="47309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2800" b="1" dirty="0" err="1"/>
              <a:t>Continuous</a:t>
            </a:r>
            <a:r>
              <a:rPr lang="pt-BR" sz="2800" b="1" dirty="0"/>
              <a:t> </a:t>
            </a:r>
            <a:r>
              <a:rPr lang="pt-BR" sz="2800" b="1" dirty="0" err="1"/>
              <a:t>Landscape</a:t>
            </a:r>
            <a:r>
              <a:rPr lang="pt-BR" sz="2800" b="1" dirty="0"/>
              <a:t> </a:t>
            </a:r>
            <a:r>
              <a:rPr lang="pt-BR" sz="2800" b="1" dirty="0" err="1"/>
              <a:t>Metrics</a:t>
            </a:r>
            <a:endParaRPr lang="pt-BR" sz="2800" b="1" i="1" dirty="0"/>
          </a:p>
        </p:txBody>
      </p:sp>
      <p:sp>
        <p:nvSpPr>
          <p:cNvPr id="12" name="CaixaDeTexto 11"/>
          <p:cNvSpPr txBox="1"/>
          <p:nvPr/>
        </p:nvSpPr>
        <p:spPr>
          <a:xfrm>
            <a:off x="220310" y="1208852"/>
            <a:ext cx="116024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b="1" dirty="0" smtClean="0"/>
              <a:t>Moving window: </a:t>
            </a:r>
            <a:r>
              <a:rPr lang="en-US" sz="2400" dirty="0" smtClean="0"/>
              <a:t>returns </a:t>
            </a:r>
            <a:r>
              <a:rPr lang="en-US" sz="2400" dirty="0"/>
              <a:t>a value to each pixel based on the values ​​of neighboring pixels?</a:t>
            </a:r>
            <a:endParaRPr lang="pt-BR" sz="2400" dirty="0"/>
          </a:p>
        </p:txBody>
      </p:sp>
      <p:sp>
        <p:nvSpPr>
          <p:cNvPr id="17" name="CaixaDeTexto 16"/>
          <p:cNvSpPr txBox="1"/>
          <p:nvPr/>
        </p:nvSpPr>
        <p:spPr>
          <a:xfrm>
            <a:off x="1326707" y="2792590"/>
            <a:ext cx="1870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dirty="0" smtClean="0"/>
              <a:t>Land use  </a:t>
            </a:r>
            <a:r>
              <a:rPr lang="pt-BR" b="1" dirty="0" err="1" smtClean="0"/>
              <a:t>map</a:t>
            </a:r>
            <a:endParaRPr lang="pt-BR" b="1" dirty="0"/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1" t="8656" r="4103" b="7960"/>
          <a:stretch/>
        </p:blipFill>
        <p:spPr>
          <a:xfrm>
            <a:off x="389965" y="3106271"/>
            <a:ext cx="3603812" cy="3281082"/>
          </a:xfrm>
          <a:prstGeom prst="rect">
            <a:avLst/>
          </a:prstGeom>
        </p:spPr>
      </p:pic>
      <p:pic>
        <p:nvPicPr>
          <p:cNvPr id="6" name="Imagem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9908" y="3106271"/>
            <a:ext cx="2932182" cy="2932182"/>
          </a:xfrm>
          <a:prstGeom prst="rect">
            <a:avLst/>
          </a:prstGeom>
        </p:spPr>
      </p:pic>
      <p:sp>
        <p:nvSpPr>
          <p:cNvPr id="7" name="Retângulo 6"/>
          <p:cNvSpPr/>
          <p:nvPr/>
        </p:nvSpPr>
        <p:spPr>
          <a:xfrm>
            <a:off x="2918012" y="3513276"/>
            <a:ext cx="278795" cy="278795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cxnSp>
        <p:nvCxnSpPr>
          <p:cNvPr id="9" name="Conector reto 8"/>
          <p:cNvCxnSpPr/>
          <p:nvPr/>
        </p:nvCxnSpPr>
        <p:spPr>
          <a:xfrm flipV="1">
            <a:off x="3196807" y="3119719"/>
            <a:ext cx="1433101" cy="39355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ector reto 17"/>
          <p:cNvCxnSpPr/>
          <p:nvPr/>
        </p:nvCxnSpPr>
        <p:spPr>
          <a:xfrm>
            <a:off x="3196807" y="3792071"/>
            <a:ext cx="1433101" cy="224638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CaixaDeTexto 19"/>
          <p:cNvSpPr txBox="1"/>
          <p:nvPr/>
        </p:nvSpPr>
        <p:spPr>
          <a:xfrm>
            <a:off x="7998766" y="4612704"/>
            <a:ext cx="40206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 err="1" smtClean="0"/>
              <a:t>Mean</a:t>
            </a:r>
            <a:r>
              <a:rPr lang="pt-BR" dirty="0" smtClean="0"/>
              <a:t>:(13+3+5+1+3+1+1+17+9)/9 = 5.88 </a:t>
            </a:r>
            <a:endParaRPr lang="pt-BR" dirty="0"/>
          </a:p>
        </p:txBody>
      </p:sp>
      <p:sp>
        <p:nvSpPr>
          <p:cNvPr id="21" name="CaixaDeTexto 20"/>
          <p:cNvSpPr txBox="1"/>
          <p:nvPr/>
        </p:nvSpPr>
        <p:spPr>
          <a:xfrm>
            <a:off x="5322310" y="2402304"/>
            <a:ext cx="20646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 smtClean="0"/>
              <a:t>3x3 </a:t>
            </a:r>
            <a:r>
              <a:rPr lang="pt-BR" dirty="0" err="1" smtClean="0"/>
              <a:t>moving</a:t>
            </a:r>
            <a:r>
              <a:rPr lang="pt-BR" dirty="0" smtClean="0"/>
              <a:t> </a:t>
            </a:r>
            <a:r>
              <a:rPr lang="pt-BR" dirty="0" err="1" smtClean="0"/>
              <a:t>window</a:t>
            </a:r>
            <a:endParaRPr lang="pt-BR" dirty="0"/>
          </a:p>
        </p:txBody>
      </p:sp>
      <p:sp>
        <p:nvSpPr>
          <p:cNvPr id="22" name="Seta para baixo 21"/>
          <p:cNvSpPr/>
          <p:nvPr/>
        </p:nvSpPr>
        <p:spPr>
          <a:xfrm>
            <a:off x="6095999" y="2836578"/>
            <a:ext cx="493060" cy="115719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3" name="Elipse 22"/>
          <p:cNvSpPr/>
          <p:nvPr/>
        </p:nvSpPr>
        <p:spPr>
          <a:xfrm>
            <a:off x="11322423" y="4558915"/>
            <a:ext cx="658906" cy="456837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4" name="Seta em curva para baixo 23"/>
          <p:cNvSpPr/>
          <p:nvPr/>
        </p:nvSpPr>
        <p:spPr>
          <a:xfrm rot="10800000">
            <a:off x="6051175" y="5068687"/>
            <a:ext cx="5825417" cy="1430708"/>
          </a:xfrm>
          <a:prstGeom prst="curved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1"/>
              </a:solidFill>
            </a:endParaRPr>
          </a:p>
        </p:txBody>
      </p:sp>
      <p:sp>
        <p:nvSpPr>
          <p:cNvPr id="29" name="Espaço Reservado para Número de Slide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2D1C-F23B-4AA2-B759-19F8B7F813F6}" type="slidenum">
              <a:rPr lang="pt-BR" smtClean="0"/>
              <a:t>43</a:t>
            </a:fld>
            <a:endParaRPr lang="pt-BR"/>
          </a:p>
        </p:txBody>
      </p:sp>
      <p:sp>
        <p:nvSpPr>
          <p:cNvPr id="19" name="CaixaDeTexto 18"/>
          <p:cNvSpPr txBox="1"/>
          <p:nvPr/>
        </p:nvSpPr>
        <p:spPr>
          <a:xfrm>
            <a:off x="-12879" y="-12342"/>
            <a:ext cx="4554388" cy="3693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Landscape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metrics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and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Spatial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pattern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analisys</a:t>
            </a:r>
            <a:endParaRPr lang="pt-BR" i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5" name="Retângulo 24"/>
          <p:cNvSpPr/>
          <p:nvPr/>
        </p:nvSpPr>
        <p:spPr>
          <a:xfrm>
            <a:off x="3771900" y="392292"/>
            <a:ext cx="8420100" cy="67193"/>
          </a:xfrm>
          <a:prstGeom prst="rect">
            <a:avLst/>
          </a:prstGeom>
          <a:solidFill>
            <a:srgbClr val="3695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6" name="Retângulo 25"/>
          <p:cNvSpPr/>
          <p:nvPr/>
        </p:nvSpPr>
        <p:spPr>
          <a:xfrm>
            <a:off x="-1" y="392292"/>
            <a:ext cx="4749801" cy="671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51127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ixaDeTexto 10"/>
          <p:cNvSpPr txBox="1"/>
          <p:nvPr/>
        </p:nvSpPr>
        <p:spPr>
          <a:xfrm>
            <a:off x="3730558" y="412122"/>
            <a:ext cx="47309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2800" b="1" dirty="0" err="1"/>
              <a:t>Continuous</a:t>
            </a:r>
            <a:r>
              <a:rPr lang="pt-BR" sz="2800" b="1" dirty="0"/>
              <a:t> </a:t>
            </a:r>
            <a:r>
              <a:rPr lang="pt-BR" sz="2800" b="1" dirty="0" err="1"/>
              <a:t>Landscape</a:t>
            </a:r>
            <a:r>
              <a:rPr lang="pt-BR" sz="2800" b="1" dirty="0"/>
              <a:t> </a:t>
            </a:r>
            <a:r>
              <a:rPr lang="pt-BR" sz="2800" b="1" dirty="0" err="1"/>
              <a:t>Metrics</a:t>
            </a:r>
            <a:endParaRPr lang="pt-BR" sz="2800" b="1" i="1" dirty="0"/>
          </a:p>
        </p:txBody>
      </p:sp>
      <p:sp>
        <p:nvSpPr>
          <p:cNvPr id="12" name="CaixaDeTexto 11"/>
          <p:cNvSpPr txBox="1"/>
          <p:nvPr/>
        </p:nvSpPr>
        <p:spPr>
          <a:xfrm>
            <a:off x="220310" y="1208852"/>
            <a:ext cx="116024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b="1" dirty="0" smtClean="0"/>
              <a:t>Moving window</a:t>
            </a:r>
            <a:endParaRPr lang="pt-BR" sz="2400" dirty="0"/>
          </a:p>
        </p:txBody>
      </p:sp>
      <p:sp>
        <p:nvSpPr>
          <p:cNvPr id="17" name="CaixaDeTexto 16"/>
          <p:cNvSpPr txBox="1"/>
          <p:nvPr/>
        </p:nvSpPr>
        <p:spPr>
          <a:xfrm rot="16200000">
            <a:off x="3756361" y="1968278"/>
            <a:ext cx="18881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dirty="0"/>
              <a:t>Land use  </a:t>
            </a:r>
            <a:r>
              <a:rPr lang="pt-BR" b="1" dirty="0" err="1"/>
              <a:t>map</a:t>
            </a:r>
            <a:endParaRPr lang="pt-BR" b="1" dirty="0"/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1" t="8656" r="4103" b="7960"/>
          <a:stretch/>
        </p:blipFill>
        <p:spPr>
          <a:xfrm>
            <a:off x="4968911" y="900769"/>
            <a:ext cx="3205825" cy="2918736"/>
          </a:xfrm>
          <a:prstGeom prst="rect">
            <a:avLst/>
          </a:prstGeom>
        </p:spPr>
      </p:pic>
      <p:sp>
        <p:nvSpPr>
          <p:cNvPr id="19" name="CaixaDeTexto 18"/>
          <p:cNvSpPr txBox="1"/>
          <p:nvPr/>
        </p:nvSpPr>
        <p:spPr>
          <a:xfrm>
            <a:off x="220310" y="2018358"/>
            <a:ext cx="43027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Decision 1: window size</a:t>
            </a:r>
            <a:endParaRPr lang="pt-BR" sz="2400" dirty="0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2" t="7353" r="1569" b="7058"/>
          <a:stretch/>
        </p:blipFill>
        <p:spPr>
          <a:xfrm>
            <a:off x="8697912" y="3925439"/>
            <a:ext cx="3147215" cy="2880000"/>
          </a:xfrm>
          <a:prstGeom prst="rect">
            <a:avLst/>
          </a:prstGeom>
        </p:spPr>
      </p:pic>
      <p:pic>
        <p:nvPicPr>
          <p:cNvPr id="8" name="Imagem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5" t="9148" r="2562" b="7322"/>
          <a:stretch/>
        </p:blipFill>
        <p:spPr>
          <a:xfrm>
            <a:off x="8627860" y="935342"/>
            <a:ext cx="3194944" cy="2880000"/>
          </a:xfrm>
          <a:prstGeom prst="rect">
            <a:avLst/>
          </a:prstGeom>
        </p:spPr>
      </p:pic>
      <p:pic>
        <p:nvPicPr>
          <p:cNvPr id="14" name="Imagem 1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8" t="10133" r="3627" b="7220"/>
          <a:stretch/>
        </p:blipFill>
        <p:spPr>
          <a:xfrm>
            <a:off x="4993071" y="3961646"/>
            <a:ext cx="3181666" cy="2880000"/>
          </a:xfrm>
          <a:prstGeom prst="rect">
            <a:avLst/>
          </a:prstGeom>
        </p:spPr>
      </p:pic>
      <p:sp>
        <p:nvSpPr>
          <p:cNvPr id="25" name="CaixaDeTexto 24"/>
          <p:cNvSpPr txBox="1"/>
          <p:nvPr/>
        </p:nvSpPr>
        <p:spPr>
          <a:xfrm rot="16200000">
            <a:off x="7760733" y="2190676"/>
            <a:ext cx="14433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dirty="0" err="1" smtClean="0"/>
              <a:t>Moving</a:t>
            </a:r>
            <a:r>
              <a:rPr lang="pt-BR" b="1" dirty="0" smtClean="0"/>
              <a:t> 3x3</a:t>
            </a:r>
            <a:endParaRPr lang="pt-BR" b="1" dirty="0"/>
          </a:p>
        </p:txBody>
      </p:sp>
      <p:sp>
        <p:nvSpPr>
          <p:cNvPr id="26" name="CaixaDeTexto 25"/>
          <p:cNvSpPr txBox="1"/>
          <p:nvPr/>
        </p:nvSpPr>
        <p:spPr>
          <a:xfrm rot="16200000">
            <a:off x="4055375" y="5000604"/>
            <a:ext cx="14433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dirty="0" err="1" smtClean="0"/>
              <a:t>Moving</a:t>
            </a:r>
            <a:r>
              <a:rPr lang="pt-BR" b="1" dirty="0" smtClean="0"/>
              <a:t> 9x9</a:t>
            </a:r>
            <a:endParaRPr lang="pt-BR" b="1" dirty="0"/>
          </a:p>
        </p:txBody>
      </p:sp>
      <p:sp>
        <p:nvSpPr>
          <p:cNvPr id="27" name="CaixaDeTexto 26"/>
          <p:cNvSpPr txBox="1"/>
          <p:nvPr/>
        </p:nvSpPr>
        <p:spPr>
          <a:xfrm rot="16200000">
            <a:off x="7453150" y="4894170"/>
            <a:ext cx="19800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dirty="0" err="1" smtClean="0"/>
              <a:t>Moving</a:t>
            </a:r>
            <a:r>
              <a:rPr lang="pt-BR" b="1" dirty="0" smtClean="0"/>
              <a:t> 27x27</a:t>
            </a:r>
            <a:endParaRPr lang="pt-BR" b="1" dirty="0"/>
          </a:p>
        </p:txBody>
      </p:sp>
      <p:sp>
        <p:nvSpPr>
          <p:cNvPr id="28" name="CaixaDeTexto 27"/>
          <p:cNvSpPr txBox="1"/>
          <p:nvPr/>
        </p:nvSpPr>
        <p:spPr>
          <a:xfrm>
            <a:off x="220310" y="2827864"/>
            <a:ext cx="42254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How </a:t>
            </a:r>
            <a:r>
              <a:rPr lang="en-US" sz="2400" dirty="0"/>
              <a:t>to choose the window </a:t>
            </a:r>
            <a:r>
              <a:rPr lang="en-US" sz="2400" dirty="0" smtClean="0"/>
              <a:t>size?</a:t>
            </a:r>
            <a:endParaRPr lang="pt-BR" sz="2400" dirty="0"/>
          </a:p>
        </p:txBody>
      </p:sp>
      <p:sp>
        <p:nvSpPr>
          <p:cNvPr id="15" name="Espaço Reservado para Número de Slide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2D1C-F23B-4AA2-B759-19F8B7F813F6}" type="slidenum">
              <a:rPr lang="pt-BR" smtClean="0"/>
              <a:t>44</a:t>
            </a:fld>
            <a:endParaRPr lang="pt-BR"/>
          </a:p>
        </p:txBody>
      </p:sp>
      <p:sp>
        <p:nvSpPr>
          <p:cNvPr id="18" name="CaixaDeTexto 17"/>
          <p:cNvSpPr txBox="1"/>
          <p:nvPr/>
        </p:nvSpPr>
        <p:spPr>
          <a:xfrm>
            <a:off x="-12879" y="-12342"/>
            <a:ext cx="4554388" cy="3693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Landscape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metrics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and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Spatial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pattern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analisys</a:t>
            </a:r>
            <a:endParaRPr lang="pt-BR" i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0" name="Retângulo 19"/>
          <p:cNvSpPr/>
          <p:nvPr/>
        </p:nvSpPr>
        <p:spPr>
          <a:xfrm>
            <a:off x="3771900" y="392292"/>
            <a:ext cx="8420100" cy="67193"/>
          </a:xfrm>
          <a:prstGeom prst="rect">
            <a:avLst/>
          </a:prstGeom>
          <a:solidFill>
            <a:srgbClr val="3695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1" name="Retângulo 20"/>
          <p:cNvSpPr/>
          <p:nvPr/>
        </p:nvSpPr>
        <p:spPr>
          <a:xfrm>
            <a:off x="-1" y="392292"/>
            <a:ext cx="4749801" cy="671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24475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ixaDeTexto 10"/>
          <p:cNvSpPr txBox="1"/>
          <p:nvPr/>
        </p:nvSpPr>
        <p:spPr>
          <a:xfrm>
            <a:off x="3730558" y="412122"/>
            <a:ext cx="47309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2800" b="1" dirty="0" err="1"/>
              <a:t>Continuous</a:t>
            </a:r>
            <a:r>
              <a:rPr lang="pt-BR" sz="2800" b="1" dirty="0"/>
              <a:t> </a:t>
            </a:r>
            <a:r>
              <a:rPr lang="pt-BR" sz="2800" b="1" dirty="0" err="1"/>
              <a:t>Landscape</a:t>
            </a:r>
            <a:r>
              <a:rPr lang="pt-BR" sz="2800" b="1" dirty="0"/>
              <a:t> </a:t>
            </a:r>
            <a:r>
              <a:rPr lang="pt-BR" sz="2800" b="1" dirty="0" err="1"/>
              <a:t>Metrics</a:t>
            </a:r>
            <a:endParaRPr lang="pt-BR" sz="2800" b="1" i="1" dirty="0"/>
          </a:p>
        </p:txBody>
      </p:sp>
      <p:sp>
        <p:nvSpPr>
          <p:cNvPr id="12" name="CaixaDeTexto 11"/>
          <p:cNvSpPr txBox="1"/>
          <p:nvPr/>
        </p:nvSpPr>
        <p:spPr>
          <a:xfrm>
            <a:off x="220311" y="1208852"/>
            <a:ext cx="47414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b="1" smtClean="0"/>
              <a:t>Considerations</a:t>
            </a:r>
            <a:endParaRPr lang="pt-BR" sz="2400" dirty="0"/>
          </a:p>
        </p:txBody>
      </p:sp>
      <p:sp>
        <p:nvSpPr>
          <p:cNvPr id="17" name="CaixaDeTexto 16"/>
          <p:cNvSpPr txBox="1"/>
          <p:nvPr/>
        </p:nvSpPr>
        <p:spPr>
          <a:xfrm rot="16200000">
            <a:off x="4009575" y="1829778"/>
            <a:ext cx="18881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dirty="0"/>
              <a:t>Land use  </a:t>
            </a:r>
            <a:r>
              <a:rPr lang="pt-BR" b="1" dirty="0" err="1"/>
              <a:t>map</a:t>
            </a:r>
            <a:endParaRPr lang="pt-BR" b="1" dirty="0"/>
          </a:p>
          <a:p>
            <a:endParaRPr lang="pt-BR" b="1" dirty="0"/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1" t="8656" r="4103" b="7960"/>
          <a:stretch/>
        </p:blipFill>
        <p:spPr>
          <a:xfrm>
            <a:off x="4968911" y="900769"/>
            <a:ext cx="3205825" cy="2918736"/>
          </a:xfrm>
          <a:prstGeom prst="rect">
            <a:avLst/>
          </a:prstGeom>
        </p:spPr>
      </p:pic>
      <p:sp>
        <p:nvSpPr>
          <p:cNvPr id="19" name="CaixaDeTexto 18"/>
          <p:cNvSpPr txBox="1"/>
          <p:nvPr/>
        </p:nvSpPr>
        <p:spPr>
          <a:xfrm>
            <a:off x="220310" y="2018358"/>
            <a:ext cx="43027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Decision 2: function</a:t>
            </a:r>
            <a:endParaRPr lang="pt-BR" sz="2400" dirty="0"/>
          </a:p>
        </p:txBody>
      </p:sp>
      <p:sp>
        <p:nvSpPr>
          <p:cNvPr id="25" name="CaixaDeTexto 24"/>
          <p:cNvSpPr txBox="1"/>
          <p:nvPr/>
        </p:nvSpPr>
        <p:spPr>
          <a:xfrm rot="16200000">
            <a:off x="7400061" y="1984212"/>
            <a:ext cx="21616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dirty="0" err="1" smtClean="0"/>
              <a:t>Moving</a:t>
            </a:r>
            <a:r>
              <a:rPr lang="pt-BR" b="1" dirty="0" smtClean="0"/>
              <a:t> 3x3 - </a:t>
            </a:r>
            <a:r>
              <a:rPr lang="pt-BR" b="1" dirty="0" err="1" smtClean="0"/>
              <a:t>mean</a:t>
            </a:r>
            <a:endParaRPr lang="pt-BR" b="1" dirty="0"/>
          </a:p>
        </p:txBody>
      </p:sp>
      <p:sp>
        <p:nvSpPr>
          <p:cNvPr id="26" name="CaixaDeTexto 25"/>
          <p:cNvSpPr txBox="1"/>
          <p:nvPr/>
        </p:nvSpPr>
        <p:spPr>
          <a:xfrm rot="16200000">
            <a:off x="3867983" y="5069243"/>
            <a:ext cx="18181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dirty="0" err="1" smtClean="0"/>
              <a:t>Moving</a:t>
            </a:r>
            <a:r>
              <a:rPr lang="pt-BR" b="1" dirty="0" smtClean="0"/>
              <a:t> 3x3 - </a:t>
            </a:r>
            <a:r>
              <a:rPr lang="pt-BR" b="1" dirty="0" err="1" smtClean="0"/>
              <a:t>sd</a:t>
            </a:r>
            <a:endParaRPr lang="pt-BR" b="1" dirty="0"/>
          </a:p>
        </p:txBody>
      </p:sp>
      <p:sp>
        <p:nvSpPr>
          <p:cNvPr id="27" name="CaixaDeTexto 26"/>
          <p:cNvSpPr txBox="1"/>
          <p:nvPr/>
        </p:nvSpPr>
        <p:spPr>
          <a:xfrm rot="16200000">
            <a:off x="7356220" y="4986477"/>
            <a:ext cx="2249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dirty="0" err="1"/>
              <a:t>Moving</a:t>
            </a:r>
            <a:r>
              <a:rPr lang="pt-BR" b="1" dirty="0"/>
              <a:t> 3x3 - </a:t>
            </a:r>
            <a:r>
              <a:rPr lang="pt-BR" b="1" dirty="0" err="1" smtClean="0"/>
              <a:t>median</a:t>
            </a:r>
            <a:endParaRPr lang="pt-BR" b="1" dirty="0"/>
          </a:p>
        </p:txBody>
      </p:sp>
      <p:sp>
        <p:nvSpPr>
          <p:cNvPr id="28" name="CaixaDeTexto 27"/>
          <p:cNvSpPr txBox="1"/>
          <p:nvPr/>
        </p:nvSpPr>
        <p:spPr>
          <a:xfrm>
            <a:off x="220310" y="2827864"/>
            <a:ext cx="42254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Which function to use?</a:t>
            </a:r>
            <a:endParaRPr lang="pt-BR" sz="2400" dirty="0"/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7" t="8600" r="3332" b="7799"/>
          <a:stretch/>
        </p:blipFill>
        <p:spPr>
          <a:xfrm>
            <a:off x="5073866" y="3867115"/>
            <a:ext cx="3155598" cy="2880000"/>
          </a:xfrm>
          <a:prstGeom prst="rect">
            <a:avLst/>
          </a:prstGeom>
        </p:spPr>
      </p:pic>
      <p:pic>
        <p:nvPicPr>
          <p:cNvPr id="6" name="Imagem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7" t="9401" r="4133" b="8199"/>
          <a:stretch/>
        </p:blipFill>
        <p:spPr>
          <a:xfrm>
            <a:off x="8787080" y="900769"/>
            <a:ext cx="3173592" cy="2918736"/>
          </a:xfrm>
          <a:prstGeom prst="rect">
            <a:avLst/>
          </a:prstGeom>
        </p:spPr>
      </p:pic>
      <p:pic>
        <p:nvPicPr>
          <p:cNvPr id="7" name="Imagem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02" t="10024" r="3358" b="6775"/>
          <a:stretch/>
        </p:blipFill>
        <p:spPr>
          <a:xfrm>
            <a:off x="8774688" y="3867115"/>
            <a:ext cx="3185984" cy="2880000"/>
          </a:xfrm>
          <a:prstGeom prst="rect">
            <a:avLst/>
          </a:prstGeom>
        </p:spPr>
      </p:pic>
      <p:sp>
        <p:nvSpPr>
          <p:cNvPr id="20" name="CaixaDeTexto 19"/>
          <p:cNvSpPr txBox="1"/>
          <p:nvPr/>
        </p:nvSpPr>
        <p:spPr>
          <a:xfrm>
            <a:off x="736311" y="3405450"/>
            <a:ext cx="422542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Mean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Mode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Median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SD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Minimum value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err="1" smtClean="0"/>
              <a:t>Maximun</a:t>
            </a:r>
            <a:r>
              <a:rPr lang="en-US" sz="2400" dirty="0" smtClean="0"/>
              <a:t> value </a:t>
            </a:r>
            <a:endParaRPr lang="pt-BR" sz="2400" dirty="0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2D1C-F23B-4AA2-B759-19F8B7F813F6}" type="slidenum">
              <a:rPr lang="pt-BR" smtClean="0"/>
              <a:t>45</a:t>
            </a:fld>
            <a:endParaRPr lang="pt-BR"/>
          </a:p>
        </p:txBody>
      </p:sp>
      <p:sp>
        <p:nvSpPr>
          <p:cNvPr id="18" name="CaixaDeTexto 17"/>
          <p:cNvSpPr txBox="1"/>
          <p:nvPr/>
        </p:nvSpPr>
        <p:spPr>
          <a:xfrm>
            <a:off x="-12879" y="-12342"/>
            <a:ext cx="4554388" cy="3693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Landscape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metrics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and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Spatial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pattern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analisys</a:t>
            </a:r>
            <a:endParaRPr lang="pt-BR" i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1" name="Retângulo 20"/>
          <p:cNvSpPr/>
          <p:nvPr/>
        </p:nvSpPr>
        <p:spPr>
          <a:xfrm>
            <a:off x="3771900" y="392292"/>
            <a:ext cx="8420100" cy="67193"/>
          </a:xfrm>
          <a:prstGeom prst="rect">
            <a:avLst/>
          </a:prstGeom>
          <a:solidFill>
            <a:srgbClr val="3695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2" name="Retângulo 21"/>
          <p:cNvSpPr/>
          <p:nvPr/>
        </p:nvSpPr>
        <p:spPr>
          <a:xfrm>
            <a:off x="-1" y="392292"/>
            <a:ext cx="4749801" cy="671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75277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ixaDeTexto 10"/>
          <p:cNvSpPr txBox="1"/>
          <p:nvPr/>
        </p:nvSpPr>
        <p:spPr>
          <a:xfrm>
            <a:off x="3730558" y="412122"/>
            <a:ext cx="47309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2800" b="1" dirty="0" err="1"/>
              <a:t>Continuous</a:t>
            </a:r>
            <a:r>
              <a:rPr lang="pt-BR" sz="2800" b="1" dirty="0"/>
              <a:t> </a:t>
            </a:r>
            <a:r>
              <a:rPr lang="pt-BR" sz="2800" b="1" dirty="0" err="1"/>
              <a:t>Landscape</a:t>
            </a:r>
            <a:r>
              <a:rPr lang="pt-BR" sz="2800" b="1" dirty="0"/>
              <a:t> </a:t>
            </a:r>
            <a:r>
              <a:rPr lang="pt-BR" sz="2800" b="1" dirty="0" err="1"/>
              <a:t>Metrics</a:t>
            </a:r>
            <a:endParaRPr lang="pt-BR" sz="2800" b="1" i="1" dirty="0"/>
          </a:p>
        </p:txBody>
      </p:sp>
      <p:sp>
        <p:nvSpPr>
          <p:cNvPr id="12" name="CaixaDeTexto 11"/>
          <p:cNvSpPr txBox="1"/>
          <p:nvPr/>
        </p:nvSpPr>
        <p:spPr>
          <a:xfrm>
            <a:off x="220311" y="1208852"/>
            <a:ext cx="47414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b="1" dirty="0" err="1" smtClean="0"/>
              <a:t>Consideretaions</a:t>
            </a:r>
            <a:endParaRPr lang="pt-BR" sz="2400" dirty="0"/>
          </a:p>
        </p:txBody>
      </p:sp>
      <p:sp>
        <p:nvSpPr>
          <p:cNvPr id="17" name="CaixaDeTexto 16"/>
          <p:cNvSpPr txBox="1"/>
          <p:nvPr/>
        </p:nvSpPr>
        <p:spPr>
          <a:xfrm rot="16200000">
            <a:off x="3841252" y="2053169"/>
            <a:ext cx="17184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dirty="0" smtClean="0"/>
              <a:t>Land use </a:t>
            </a:r>
            <a:r>
              <a:rPr lang="pt-BR" b="1" dirty="0" err="1" smtClean="0"/>
              <a:t>map</a:t>
            </a:r>
            <a:endParaRPr lang="pt-BR" b="1" dirty="0"/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1" t="8656" r="4103" b="7960"/>
          <a:stretch/>
        </p:blipFill>
        <p:spPr>
          <a:xfrm>
            <a:off x="4968911" y="900769"/>
            <a:ext cx="3205825" cy="2918736"/>
          </a:xfrm>
          <a:prstGeom prst="rect">
            <a:avLst/>
          </a:prstGeom>
        </p:spPr>
      </p:pic>
      <p:sp>
        <p:nvSpPr>
          <p:cNvPr id="19" name="CaixaDeTexto 18"/>
          <p:cNvSpPr txBox="1"/>
          <p:nvPr/>
        </p:nvSpPr>
        <p:spPr>
          <a:xfrm>
            <a:off x="220310" y="2018358"/>
            <a:ext cx="43027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Decision 3: input map</a:t>
            </a:r>
            <a:endParaRPr lang="pt-BR" sz="2400" dirty="0"/>
          </a:p>
        </p:txBody>
      </p:sp>
      <p:sp>
        <p:nvSpPr>
          <p:cNvPr id="25" name="CaixaDeTexto 24"/>
          <p:cNvSpPr txBox="1"/>
          <p:nvPr/>
        </p:nvSpPr>
        <p:spPr>
          <a:xfrm rot="16200000">
            <a:off x="7240591" y="2112459"/>
            <a:ext cx="25744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dirty="0" smtClean="0"/>
              <a:t>Land </a:t>
            </a:r>
            <a:r>
              <a:rPr lang="pt-BR" b="1" dirty="0" err="1" smtClean="0"/>
              <a:t>moving</a:t>
            </a:r>
            <a:r>
              <a:rPr lang="pt-BR" b="1" dirty="0" smtClean="0"/>
              <a:t> 3x3 - </a:t>
            </a:r>
            <a:r>
              <a:rPr lang="pt-BR" b="1" dirty="0" err="1" smtClean="0"/>
              <a:t>mean</a:t>
            </a:r>
            <a:endParaRPr lang="pt-BR" b="1" dirty="0"/>
          </a:p>
        </p:txBody>
      </p:sp>
      <p:sp>
        <p:nvSpPr>
          <p:cNvPr id="26" name="CaixaDeTexto 25"/>
          <p:cNvSpPr txBox="1"/>
          <p:nvPr/>
        </p:nvSpPr>
        <p:spPr>
          <a:xfrm rot="16200000">
            <a:off x="3718800" y="4920059"/>
            <a:ext cx="21165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dirty="0" err="1" smtClean="0"/>
              <a:t>Binary</a:t>
            </a:r>
            <a:r>
              <a:rPr lang="pt-BR" b="1" dirty="0" smtClean="0"/>
              <a:t> habitat </a:t>
            </a:r>
            <a:r>
              <a:rPr lang="pt-BR" b="1" dirty="0" err="1" smtClean="0"/>
              <a:t>map</a:t>
            </a:r>
            <a:endParaRPr lang="pt-BR" b="1" dirty="0"/>
          </a:p>
        </p:txBody>
      </p:sp>
      <p:sp>
        <p:nvSpPr>
          <p:cNvPr id="27" name="CaixaDeTexto 26"/>
          <p:cNvSpPr txBox="1"/>
          <p:nvPr/>
        </p:nvSpPr>
        <p:spPr>
          <a:xfrm rot="16200000">
            <a:off x="7411556" y="4873002"/>
            <a:ext cx="24763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dirty="0" smtClean="0"/>
              <a:t> Bin. </a:t>
            </a:r>
            <a:r>
              <a:rPr lang="pt-BR" b="1" dirty="0" err="1" smtClean="0"/>
              <a:t>moving</a:t>
            </a:r>
            <a:r>
              <a:rPr lang="pt-BR" b="1" dirty="0" smtClean="0"/>
              <a:t> </a:t>
            </a:r>
            <a:r>
              <a:rPr lang="pt-BR" b="1" dirty="0"/>
              <a:t>3x3 - </a:t>
            </a:r>
            <a:r>
              <a:rPr lang="pt-BR" b="1" dirty="0" err="1" smtClean="0"/>
              <a:t>mean</a:t>
            </a:r>
            <a:endParaRPr lang="pt-BR" b="1" dirty="0"/>
          </a:p>
        </p:txBody>
      </p:sp>
      <p:sp>
        <p:nvSpPr>
          <p:cNvPr id="28" name="CaixaDeTexto 27"/>
          <p:cNvSpPr txBox="1"/>
          <p:nvPr/>
        </p:nvSpPr>
        <p:spPr>
          <a:xfrm>
            <a:off x="220310" y="2827864"/>
            <a:ext cx="429547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What is the input information?</a:t>
            </a:r>
            <a:endParaRPr lang="pt-BR" sz="2400" dirty="0"/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7" t="9401" r="4133" b="8199"/>
          <a:stretch/>
        </p:blipFill>
        <p:spPr>
          <a:xfrm>
            <a:off x="8787080" y="900769"/>
            <a:ext cx="3173592" cy="2918736"/>
          </a:xfrm>
          <a:prstGeom prst="rect">
            <a:avLst/>
          </a:prstGeom>
        </p:spPr>
      </p:pic>
      <p:sp>
        <p:nvSpPr>
          <p:cNvPr id="20" name="CaixaDeTexto 19"/>
          <p:cNvSpPr txBox="1"/>
          <p:nvPr/>
        </p:nvSpPr>
        <p:spPr>
          <a:xfrm>
            <a:off x="637835" y="3785283"/>
            <a:ext cx="42254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Land use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/>
              <a:t>Variable (e.g. temperature)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Binary map</a:t>
            </a:r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2D1C-F23B-4AA2-B759-19F8B7F813F6}" type="slidenum">
              <a:rPr lang="pt-BR" smtClean="0"/>
              <a:t>46</a:t>
            </a:fld>
            <a:endParaRPr lang="pt-BR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90" t="9461" r="2410" b="7770"/>
          <a:stretch/>
        </p:blipFill>
        <p:spPr>
          <a:xfrm>
            <a:off x="5067387" y="3731143"/>
            <a:ext cx="3201191" cy="2880000"/>
          </a:xfrm>
          <a:prstGeom prst="rect">
            <a:avLst/>
          </a:prstGeom>
        </p:spPr>
      </p:pic>
      <p:pic>
        <p:nvPicPr>
          <p:cNvPr id="8" name="Imagem 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11" t="9440" r="4712" b="7175"/>
          <a:stretch/>
        </p:blipFill>
        <p:spPr>
          <a:xfrm>
            <a:off x="8904828" y="3819505"/>
            <a:ext cx="3145683" cy="2880000"/>
          </a:xfrm>
          <a:prstGeom prst="rect">
            <a:avLst/>
          </a:prstGeom>
        </p:spPr>
      </p:pic>
      <p:sp>
        <p:nvSpPr>
          <p:cNvPr id="18" name="CaixaDeTexto 17"/>
          <p:cNvSpPr txBox="1"/>
          <p:nvPr/>
        </p:nvSpPr>
        <p:spPr>
          <a:xfrm>
            <a:off x="-12879" y="-12342"/>
            <a:ext cx="4554388" cy="3693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Landscape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metrics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and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Spatial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pattern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analisys</a:t>
            </a:r>
            <a:endParaRPr lang="pt-BR" i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1" name="Retângulo 20"/>
          <p:cNvSpPr/>
          <p:nvPr/>
        </p:nvSpPr>
        <p:spPr>
          <a:xfrm>
            <a:off x="3771900" y="392292"/>
            <a:ext cx="8420100" cy="67193"/>
          </a:xfrm>
          <a:prstGeom prst="rect">
            <a:avLst/>
          </a:prstGeom>
          <a:solidFill>
            <a:srgbClr val="3695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2" name="Retângulo 21"/>
          <p:cNvSpPr/>
          <p:nvPr/>
        </p:nvSpPr>
        <p:spPr>
          <a:xfrm>
            <a:off x="-1" y="392292"/>
            <a:ext cx="4749801" cy="671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806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ixaDeTexto 10"/>
          <p:cNvSpPr txBox="1"/>
          <p:nvPr/>
        </p:nvSpPr>
        <p:spPr>
          <a:xfrm>
            <a:off x="3730558" y="412122"/>
            <a:ext cx="47309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2800" b="1" dirty="0" err="1"/>
              <a:t>Continuous</a:t>
            </a:r>
            <a:r>
              <a:rPr lang="pt-BR" sz="2800" b="1" dirty="0"/>
              <a:t> </a:t>
            </a:r>
            <a:r>
              <a:rPr lang="pt-BR" sz="2800" b="1" dirty="0" err="1"/>
              <a:t>Landscape</a:t>
            </a:r>
            <a:r>
              <a:rPr lang="pt-BR" sz="2800" b="1" dirty="0"/>
              <a:t> </a:t>
            </a:r>
            <a:r>
              <a:rPr lang="pt-BR" sz="2800" b="1" dirty="0" err="1"/>
              <a:t>Metrics</a:t>
            </a:r>
            <a:endParaRPr lang="pt-BR" sz="2800" b="1" i="1" dirty="0"/>
          </a:p>
        </p:txBody>
      </p:sp>
      <p:sp>
        <p:nvSpPr>
          <p:cNvPr id="12" name="CaixaDeTexto 11"/>
          <p:cNvSpPr txBox="1"/>
          <p:nvPr/>
        </p:nvSpPr>
        <p:spPr>
          <a:xfrm>
            <a:off x="220310" y="1208852"/>
            <a:ext cx="116024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b="1" dirty="0"/>
              <a:t>Considerations</a:t>
            </a:r>
            <a:endParaRPr lang="pt-BR" sz="2400" b="1" dirty="0"/>
          </a:p>
        </p:txBody>
      </p:sp>
      <p:sp>
        <p:nvSpPr>
          <p:cNvPr id="19" name="CaixaDeTexto 18"/>
          <p:cNvSpPr txBox="1"/>
          <p:nvPr/>
        </p:nvSpPr>
        <p:spPr>
          <a:xfrm>
            <a:off x="447076" y="1944027"/>
            <a:ext cx="430272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Importance of biological decisions: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400" dirty="0" smtClean="0"/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Euclidian: class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en-US" sz="2400" dirty="0" smtClean="0"/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Moving: distance, function and input information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pt-BR" sz="2400" dirty="0"/>
          </a:p>
        </p:txBody>
      </p:sp>
      <p:sp>
        <p:nvSpPr>
          <p:cNvPr id="7" name="CaixaDeTexto 6"/>
          <p:cNvSpPr txBox="1"/>
          <p:nvPr/>
        </p:nvSpPr>
        <p:spPr>
          <a:xfrm>
            <a:off x="-12879" y="-12342"/>
            <a:ext cx="4554388" cy="3693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Landscape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metrics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and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Spatial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pattern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analisys</a:t>
            </a:r>
            <a:endParaRPr lang="pt-BR" i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8" name="Retângulo 7"/>
          <p:cNvSpPr/>
          <p:nvPr/>
        </p:nvSpPr>
        <p:spPr>
          <a:xfrm>
            <a:off x="3771900" y="392292"/>
            <a:ext cx="8420100" cy="67193"/>
          </a:xfrm>
          <a:prstGeom prst="rect">
            <a:avLst/>
          </a:prstGeom>
          <a:solidFill>
            <a:srgbClr val="3695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Retângulo 8"/>
          <p:cNvSpPr/>
          <p:nvPr/>
        </p:nvSpPr>
        <p:spPr>
          <a:xfrm>
            <a:off x="-1" y="392292"/>
            <a:ext cx="4749801" cy="671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7" name="Imagem 16"/>
          <p:cNvPicPr>
            <a:picLocks noChangeAspect="1"/>
          </p:cNvPicPr>
          <p:nvPr/>
        </p:nvPicPr>
        <p:blipFill rotWithShape="1">
          <a:blip r:embed="rId2"/>
          <a:srcRect l="18462" t="24953" r="30875" b="32122"/>
          <a:stretch/>
        </p:blipFill>
        <p:spPr>
          <a:xfrm>
            <a:off x="8065683" y="4934317"/>
            <a:ext cx="3960000" cy="1886361"/>
          </a:xfrm>
          <a:prstGeom prst="rect">
            <a:avLst/>
          </a:prstGeom>
        </p:spPr>
      </p:pic>
      <p:pic>
        <p:nvPicPr>
          <p:cNvPr id="18" name="Imagem 17"/>
          <p:cNvPicPr>
            <a:picLocks noChangeAspect="1"/>
          </p:cNvPicPr>
          <p:nvPr/>
        </p:nvPicPr>
        <p:blipFill rotWithShape="1">
          <a:blip r:embed="rId3"/>
          <a:srcRect l="18462" t="24962" r="30770" b="32034"/>
          <a:stretch/>
        </p:blipFill>
        <p:spPr>
          <a:xfrm>
            <a:off x="8065683" y="2924374"/>
            <a:ext cx="3960000" cy="1885905"/>
          </a:xfrm>
          <a:prstGeom prst="rect">
            <a:avLst/>
          </a:prstGeom>
        </p:spPr>
      </p:pic>
      <p:pic>
        <p:nvPicPr>
          <p:cNvPr id="20" name="Imagem 19"/>
          <p:cNvPicPr>
            <a:picLocks noChangeAspect="1"/>
          </p:cNvPicPr>
          <p:nvPr/>
        </p:nvPicPr>
        <p:blipFill rotWithShape="1">
          <a:blip r:embed="rId4"/>
          <a:srcRect l="18487" t="25050" r="30499" b="31617"/>
          <a:stretch/>
        </p:blipFill>
        <p:spPr>
          <a:xfrm>
            <a:off x="8065683" y="909162"/>
            <a:ext cx="3960000" cy="1891174"/>
          </a:xfrm>
          <a:prstGeom prst="rect">
            <a:avLst/>
          </a:prstGeom>
        </p:spPr>
      </p:pic>
      <p:sp>
        <p:nvSpPr>
          <p:cNvPr id="21" name="CaixaDeTexto 20"/>
          <p:cNvSpPr txBox="1"/>
          <p:nvPr/>
        </p:nvSpPr>
        <p:spPr>
          <a:xfrm>
            <a:off x="6172216" y="924357"/>
            <a:ext cx="18934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 err="1" smtClean="0"/>
              <a:t>Euclidian</a:t>
            </a:r>
            <a:r>
              <a:rPr lang="pt-BR" dirty="0" smtClean="0"/>
              <a:t> </a:t>
            </a:r>
            <a:r>
              <a:rPr lang="pt-BR" dirty="0" err="1" smtClean="0"/>
              <a:t>distance</a:t>
            </a:r>
            <a:endParaRPr lang="pt-BR" dirty="0"/>
          </a:p>
        </p:txBody>
      </p:sp>
      <p:sp>
        <p:nvSpPr>
          <p:cNvPr id="22" name="CaixaDeTexto 21"/>
          <p:cNvSpPr txBox="1"/>
          <p:nvPr/>
        </p:nvSpPr>
        <p:spPr>
          <a:xfrm>
            <a:off x="6749456" y="2942653"/>
            <a:ext cx="12577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 err="1" smtClean="0"/>
              <a:t>Kernel</a:t>
            </a:r>
            <a:r>
              <a:rPr lang="pt-BR" dirty="0"/>
              <a:t> </a:t>
            </a:r>
            <a:r>
              <a:rPr lang="pt-BR" dirty="0" smtClean="0"/>
              <a:t>10m</a:t>
            </a:r>
            <a:endParaRPr lang="pt-BR" dirty="0"/>
          </a:p>
        </p:txBody>
      </p:sp>
      <p:sp>
        <p:nvSpPr>
          <p:cNvPr id="23" name="CaixaDeTexto 22"/>
          <p:cNvSpPr txBox="1"/>
          <p:nvPr/>
        </p:nvSpPr>
        <p:spPr>
          <a:xfrm>
            <a:off x="6690948" y="4953453"/>
            <a:ext cx="13747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 err="1" smtClean="0"/>
              <a:t>Kernel</a:t>
            </a:r>
            <a:r>
              <a:rPr lang="pt-BR" dirty="0"/>
              <a:t> </a:t>
            </a:r>
            <a:r>
              <a:rPr lang="pt-BR" dirty="0" smtClean="0"/>
              <a:t>100m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603729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ixaDeTexto 10"/>
          <p:cNvSpPr txBox="1"/>
          <p:nvPr/>
        </p:nvSpPr>
        <p:spPr>
          <a:xfrm>
            <a:off x="3730558" y="412122"/>
            <a:ext cx="47309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2800" b="1" dirty="0" err="1"/>
              <a:t>Continuous</a:t>
            </a:r>
            <a:r>
              <a:rPr lang="pt-BR" sz="2800" b="1" dirty="0"/>
              <a:t> </a:t>
            </a:r>
            <a:r>
              <a:rPr lang="pt-BR" sz="2800" b="1" dirty="0" err="1"/>
              <a:t>Landscape</a:t>
            </a:r>
            <a:r>
              <a:rPr lang="pt-BR" sz="2800" b="1" dirty="0"/>
              <a:t> </a:t>
            </a:r>
            <a:r>
              <a:rPr lang="pt-BR" sz="2800" b="1" dirty="0" err="1"/>
              <a:t>Metrics</a:t>
            </a:r>
            <a:endParaRPr lang="pt-BR" sz="2800" b="1" i="1" dirty="0"/>
          </a:p>
        </p:txBody>
      </p:sp>
      <p:sp>
        <p:nvSpPr>
          <p:cNvPr id="12" name="CaixaDeTexto 11"/>
          <p:cNvSpPr txBox="1"/>
          <p:nvPr/>
        </p:nvSpPr>
        <p:spPr>
          <a:xfrm>
            <a:off x="220310" y="1208852"/>
            <a:ext cx="32738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b="1" dirty="0"/>
              <a:t>Considerations</a:t>
            </a:r>
            <a:endParaRPr lang="pt-BR" sz="2400" b="1" dirty="0"/>
          </a:p>
        </p:txBody>
      </p:sp>
      <p:sp>
        <p:nvSpPr>
          <p:cNvPr id="19" name="CaixaDeTexto 18"/>
          <p:cNvSpPr txBox="1"/>
          <p:nvPr/>
        </p:nvSpPr>
        <p:spPr>
          <a:xfrm>
            <a:off x="220310" y="2018358"/>
            <a:ext cx="43027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bg1">
                    <a:lumMod val="75000"/>
                  </a:schemeClr>
                </a:solidFill>
              </a:rPr>
              <a:t>Importance of biological decision </a:t>
            </a:r>
          </a:p>
        </p:txBody>
      </p:sp>
      <p:sp>
        <p:nvSpPr>
          <p:cNvPr id="28" name="CaixaDeTexto 27"/>
          <p:cNvSpPr txBox="1"/>
          <p:nvPr/>
        </p:nvSpPr>
        <p:spPr>
          <a:xfrm>
            <a:off x="206570" y="2984345"/>
            <a:ext cx="42254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Composed explicit metrics</a:t>
            </a:r>
            <a:endParaRPr lang="pt-BR" sz="2400" dirty="0"/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76" t="24223" r="18153" b="26766"/>
          <a:stretch/>
        </p:blipFill>
        <p:spPr>
          <a:xfrm>
            <a:off x="4220161" y="2194711"/>
            <a:ext cx="3600000" cy="2550753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7" name="Imagem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34" t="24302" r="18539" b="27035"/>
          <a:stretch/>
        </p:blipFill>
        <p:spPr>
          <a:xfrm>
            <a:off x="8275002" y="2172096"/>
            <a:ext cx="3600000" cy="2571430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9" name="CaixaDeTexto 8"/>
          <p:cNvSpPr txBox="1"/>
          <p:nvPr/>
        </p:nvSpPr>
        <p:spPr>
          <a:xfrm>
            <a:off x="5690747" y="1107518"/>
            <a:ext cx="531376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00" i="1" dirty="0" err="1" smtClean="0"/>
              <a:t>How</a:t>
            </a:r>
            <a:r>
              <a:rPr lang="pt-BR" sz="2000" i="1" dirty="0" smtClean="0"/>
              <a:t> </a:t>
            </a:r>
            <a:r>
              <a:rPr lang="pt-BR" sz="2000" i="1" dirty="0" err="1" smtClean="0"/>
              <a:t>can</a:t>
            </a:r>
            <a:r>
              <a:rPr lang="pt-BR" sz="2000" i="1" dirty="0" smtClean="0"/>
              <a:t> </a:t>
            </a:r>
            <a:r>
              <a:rPr lang="pt-BR" sz="2000" i="1" dirty="0" err="1" smtClean="0"/>
              <a:t>we</a:t>
            </a:r>
            <a:r>
              <a:rPr lang="pt-BR" sz="2000" i="1" dirty="0" smtClean="0"/>
              <a:t> </a:t>
            </a:r>
            <a:r>
              <a:rPr lang="pt-BR" sz="2000" i="1" dirty="0" err="1" smtClean="0"/>
              <a:t>create</a:t>
            </a:r>
            <a:r>
              <a:rPr lang="pt-BR" sz="2000" i="1" dirty="0" smtClean="0"/>
              <a:t> a </a:t>
            </a:r>
            <a:r>
              <a:rPr lang="pt-BR" sz="2000" i="1" dirty="0" err="1" smtClean="0"/>
              <a:t>map</a:t>
            </a:r>
            <a:r>
              <a:rPr lang="pt-BR" sz="2000" i="1" dirty="0" smtClean="0"/>
              <a:t> </a:t>
            </a:r>
            <a:r>
              <a:rPr lang="pt-BR" sz="2000" i="1" dirty="0" err="1" smtClean="0"/>
              <a:t>of</a:t>
            </a:r>
            <a:r>
              <a:rPr lang="pt-BR" sz="2000" i="1" dirty="0" smtClean="0"/>
              <a:t> </a:t>
            </a:r>
            <a:r>
              <a:rPr lang="pt-BR" sz="2000" i="1" dirty="0" err="1" smtClean="0"/>
              <a:t>distance</a:t>
            </a:r>
            <a:r>
              <a:rPr lang="pt-BR" sz="2000" i="1" dirty="0" smtClean="0"/>
              <a:t> </a:t>
            </a:r>
            <a:r>
              <a:rPr lang="pt-BR" sz="2000" i="1" dirty="0" err="1" smtClean="0"/>
              <a:t>from</a:t>
            </a:r>
            <a:r>
              <a:rPr lang="pt-BR" sz="2000" i="1" dirty="0" smtClean="0"/>
              <a:t> </a:t>
            </a:r>
            <a:r>
              <a:rPr lang="pt-BR" sz="2000" i="1" dirty="0" err="1" smtClean="0"/>
              <a:t>edge</a:t>
            </a:r>
            <a:r>
              <a:rPr lang="pt-BR" sz="2000" i="1" dirty="0" smtClean="0"/>
              <a:t>?</a:t>
            </a:r>
            <a:endParaRPr lang="pt-BR" sz="2000" i="1" dirty="0"/>
          </a:p>
        </p:txBody>
      </p:sp>
      <p:sp>
        <p:nvSpPr>
          <p:cNvPr id="10" name="CaixaDeTexto 9"/>
          <p:cNvSpPr txBox="1"/>
          <p:nvPr/>
        </p:nvSpPr>
        <p:spPr>
          <a:xfrm>
            <a:off x="4220161" y="2249190"/>
            <a:ext cx="2150589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pt-BR" dirty="0" err="1" smtClean="0"/>
              <a:t>Binary</a:t>
            </a:r>
            <a:r>
              <a:rPr lang="pt-BR" dirty="0" smtClean="0"/>
              <a:t> </a:t>
            </a:r>
            <a:r>
              <a:rPr lang="pt-BR" dirty="0" err="1" smtClean="0"/>
              <a:t>map</a:t>
            </a:r>
            <a:r>
              <a:rPr lang="pt-BR" dirty="0" smtClean="0"/>
              <a:t> </a:t>
            </a:r>
            <a:r>
              <a:rPr lang="pt-BR" dirty="0" err="1" smtClean="0"/>
              <a:t>of</a:t>
            </a:r>
            <a:r>
              <a:rPr lang="pt-BR" dirty="0" smtClean="0"/>
              <a:t> </a:t>
            </a:r>
            <a:r>
              <a:rPr lang="pt-BR" dirty="0" err="1" smtClean="0"/>
              <a:t>matrix</a:t>
            </a:r>
            <a:endParaRPr lang="pt-BR" dirty="0"/>
          </a:p>
        </p:txBody>
      </p:sp>
      <p:sp>
        <p:nvSpPr>
          <p:cNvPr id="21" name="CaixaDeTexto 20"/>
          <p:cNvSpPr txBox="1"/>
          <p:nvPr/>
        </p:nvSpPr>
        <p:spPr>
          <a:xfrm>
            <a:off x="8275002" y="2208404"/>
            <a:ext cx="2215094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pt-BR" dirty="0" err="1" smtClean="0"/>
              <a:t>Binary</a:t>
            </a:r>
            <a:r>
              <a:rPr lang="pt-BR" dirty="0" smtClean="0"/>
              <a:t> </a:t>
            </a:r>
            <a:r>
              <a:rPr lang="pt-BR" dirty="0" err="1" smtClean="0"/>
              <a:t>map</a:t>
            </a:r>
            <a:r>
              <a:rPr lang="pt-BR" dirty="0" smtClean="0"/>
              <a:t> </a:t>
            </a:r>
            <a:r>
              <a:rPr lang="pt-BR" dirty="0" err="1" smtClean="0"/>
              <a:t>of</a:t>
            </a:r>
            <a:r>
              <a:rPr lang="pt-BR" dirty="0" smtClean="0"/>
              <a:t> habitat</a:t>
            </a:r>
            <a:endParaRPr lang="pt-BR" dirty="0"/>
          </a:p>
        </p:txBody>
      </p:sp>
      <p:sp>
        <p:nvSpPr>
          <p:cNvPr id="14" name="CaixaDeTexto 13"/>
          <p:cNvSpPr txBox="1"/>
          <p:nvPr/>
        </p:nvSpPr>
        <p:spPr>
          <a:xfrm>
            <a:off x="-12879" y="-12342"/>
            <a:ext cx="4554388" cy="3693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Landscape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metrics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and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Spatial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pattern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analisys</a:t>
            </a:r>
            <a:endParaRPr lang="pt-BR" i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5" name="Retângulo 14"/>
          <p:cNvSpPr/>
          <p:nvPr/>
        </p:nvSpPr>
        <p:spPr>
          <a:xfrm>
            <a:off x="3771900" y="392292"/>
            <a:ext cx="8420100" cy="67193"/>
          </a:xfrm>
          <a:prstGeom prst="rect">
            <a:avLst/>
          </a:prstGeom>
          <a:solidFill>
            <a:srgbClr val="3695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6" name="Retângulo 15"/>
          <p:cNvSpPr/>
          <p:nvPr/>
        </p:nvSpPr>
        <p:spPr>
          <a:xfrm>
            <a:off x="-1" y="392292"/>
            <a:ext cx="4749801" cy="671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08052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ixaDeTexto 10"/>
          <p:cNvSpPr txBox="1"/>
          <p:nvPr/>
        </p:nvSpPr>
        <p:spPr>
          <a:xfrm>
            <a:off x="3730558" y="412122"/>
            <a:ext cx="47309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2800" b="1" dirty="0" err="1"/>
              <a:t>Continuous</a:t>
            </a:r>
            <a:r>
              <a:rPr lang="pt-BR" sz="2800" b="1" dirty="0"/>
              <a:t> </a:t>
            </a:r>
            <a:r>
              <a:rPr lang="pt-BR" sz="2800" b="1" dirty="0" err="1"/>
              <a:t>Landscape</a:t>
            </a:r>
            <a:r>
              <a:rPr lang="pt-BR" sz="2800" b="1" dirty="0"/>
              <a:t> </a:t>
            </a:r>
            <a:r>
              <a:rPr lang="pt-BR" sz="2800" b="1" dirty="0" err="1"/>
              <a:t>Metrics</a:t>
            </a:r>
            <a:endParaRPr lang="pt-BR" sz="2800" b="1" i="1" dirty="0"/>
          </a:p>
        </p:txBody>
      </p:sp>
      <p:sp>
        <p:nvSpPr>
          <p:cNvPr id="12" name="CaixaDeTexto 11"/>
          <p:cNvSpPr txBox="1"/>
          <p:nvPr/>
        </p:nvSpPr>
        <p:spPr>
          <a:xfrm>
            <a:off x="220310" y="1208852"/>
            <a:ext cx="32738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b="1" dirty="0"/>
              <a:t>Considerations</a:t>
            </a:r>
            <a:endParaRPr lang="pt-BR" sz="2400" b="1" dirty="0"/>
          </a:p>
        </p:txBody>
      </p:sp>
      <p:sp>
        <p:nvSpPr>
          <p:cNvPr id="19" name="CaixaDeTexto 18"/>
          <p:cNvSpPr txBox="1"/>
          <p:nvPr/>
        </p:nvSpPr>
        <p:spPr>
          <a:xfrm>
            <a:off x="220310" y="2018358"/>
            <a:ext cx="43027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bg1">
                    <a:lumMod val="75000"/>
                  </a:schemeClr>
                </a:solidFill>
              </a:rPr>
              <a:t>Importance of biological decision </a:t>
            </a:r>
          </a:p>
        </p:txBody>
      </p:sp>
      <p:sp>
        <p:nvSpPr>
          <p:cNvPr id="28" name="CaixaDeTexto 27"/>
          <p:cNvSpPr txBox="1"/>
          <p:nvPr/>
        </p:nvSpPr>
        <p:spPr>
          <a:xfrm>
            <a:off x="206570" y="2984345"/>
            <a:ext cx="42254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Composed explicit metrics</a:t>
            </a:r>
            <a:endParaRPr lang="pt-BR" sz="2400" dirty="0"/>
          </a:p>
        </p:txBody>
      </p:sp>
      <p:sp>
        <p:nvSpPr>
          <p:cNvPr id="9" name="CaixaDeTexto 8"/>
          <p:cNvSpPr txBox="1"/>
          <p:nvPr/>
        </p:nvSpPr>
        <p:spPr>
          <a:xfrm>
            <a:off x="5690747" y="1107518"/>
            <a:ext cx="531376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00" i="1" dirty="0" err="1" smtClean="0"/>
              <a:t>How</a:t>
            </a:r>
            <a:r>
              <a:rPr lang="pt-BR" sz="2000" i="1" dirty="0" smtClean="0"/>
              <a:t> </a:t>
            </a:r>
            <a:r>
              <a:rPr lang="pt-BR" sz="2000" i="1" dirty="0" err="1" smtClean="0"/>
              <a:t>can</a:t>
            </a:r>
            <a:r>
              <a:rPr lang="pt-BR" sz="2000" i="1" dirty="0" smtClean="0"/>
              <a:t> </a:t>
            </a:r>
            <a:r>
              <a:rPr lang="pt-BR" sz="2000" i="1" dirty="0" err="1" smtClean="0"/>
              <a:t>we</a:t>
            </a:r>
            <a:r>
              <a:rPr lang="pt-BR" sz="2000" i="1" dirty="0" smtClean="0"/>
              <a:t> </a:t>
            </a:r>
            <a:r>
              <a:rPr lang="pt-BR" sz="2000" i="1" dirty="0" err="1" smtClean="0"/>
              <a:t>create</a:t>
            </a:r>
            <a:r>
              <a:rPr lang="pt-BR" sz="2000" i="1" dirty="0" smtClean="0"/>
              <a:t> a </a:t>
            </a:r>
            <a:r>
              <a:rPr lang="pt-BR" sz="2000" i="1" dirty="0" err="1" smtClean="0"/>
              <a:t>map</a:t>
            </a:r>
            <a:r>
              <a:rPr lang="pt-BR" sz="2000" i="1" dirty="0" smtClean="0"/>
              <a:t> </a:t>
            </a:r>
            <a:r>
              <a:rPr lang="pt-BR" sz="2000" i="1" dirty="0" err="1" smtClean="0"/>
              <a:t>of</a:t>
            </a:r>
            <a:r>
              <a:rPr lang="pt-BR" sz="2000" i="1" dirty="0" smtClean="0"/>
              <a:t> </a:t>
            </a:r>
            <a:r>
              <a:rPr lang="pt-BR" sz="2000" i="1" dirty="0" err="1" smtClean="0"/>
              <a:t>distance</a:t>
            </a:r>
            <a:r>
              <a:rPr lang="pt-BR" sz="2000" i="1" dirty="0" smtClean="0"/>
              <a:t> </a:t>
            </a:r>
            <a:r>
              <a:rPr lang="pt-BR" sz="2000" i="1" dirty="0" err="1" smtClean="0"/>
              <a:t>from</a:t>
            </a:r>
            <a:r>
              <a:rPr lang="pt-BR" sz="2000" i="1" dirty="0" smtClean="0"/>
              <a:t> </a:t>
            </a:r>
            <a:r>
              <a:rPr lang="pt-BR" sz="2000" i="1" dirty="0" err="1" smtClean="0"/>
              <a:t>edge</a:t>
            </a:r>
            <a:r>
              <a:rPr lang="pt-BR" sz="2000" i="1" dirty="0" smtClean="0"/>
              <a:t>?</a:t>
            </a:r>
            <a:endParaRPr lang="pt-BR" sz="2000" i="1" dirty="0"/>
          </a:p>
        </p:txBody>
      </p:sp>
      <p:pic>
        <p:nvPicPr>
          <p:cNvPr id="14" name="Imagem 1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84" t="24017" r="18801" b="27847"/>
          <a:stretch/>
        </p:blipFill>
        <p:spPr>
          <a:xfrm>
            <a:off x="4597590" y="4213328"/>
            <a:ext cx="3600000" cy="2529231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15" name="Imagem 1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56" t="24180" r="18150" b="27702"/>
          <a:stretch/>
        </p:blipFill>
        <p:spPr>
          <a:xfrm>
            <a:off x="8425734" y="4194865"/>
            <a:ext cx="3600000" cy="2547694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6" name="CaixaDeTexto 15"/>
          <p:cNvSpPr txBox="1"/>
          <p:nvPr/>
        </p:nvSpPr>
        <p:spPr>
          <a:xfrm>
            <a:off x="4644326" y="4248141"/>
            <a:ext cx="2217530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pt-BR" dirty="0" err="1" smtClean="0"/>
              <a:t>Distance</a:t>
            </a:r>
            <a:r>
              <a:rPr lang="pt-BR" dirty="0" smtClean="0"/>
              <a:t> </a:t>
            </a:r>
            <a:r>
              <a:rPr lang="pt-BR" dirty="0" err="1" smtClean="0"/>
              <a:t>from</a:t>
            </a:r>
            <a:r>
              <a:rPr lang="pt-BR" dirty="0" smtClean="0"/>
              <a:t> </a:t>
            </a:r>
            <a:r>
              <a:rPr lang="pt-BR" dirty="0" err="1" smtClean="0"/>
              <a:t>matrix</a:t>
            </a:r>
            <a:endParaRPr lang="pt-BR" dirty="0"/>
          </a:p>
        </p:txBody>
      </p:sp>
      <p:sp>
        <p:nvSpPr>
          <p:cNvPr id="17" name="CaixaDeTexto 16"/>
          <p:cNvSpPr txBox="1"/>
          <p:nvPr/>
        </p:nvSpPr>
        <p:spPr>
          <a:xfrm>
            <a:off x="8466678" y="4213328"/>
            <a:ext cx="2212850" cy="369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pt-BR" dirty="0" err="1" smtClean="0"/>
              <a:t>Distance</a:t>
            </a:r>
            <a:r>
              <a:rPr lang="pt-BR" dirty="0" smtClean="0"/>
              <a:t> </a:t>
            </a:r>
            <a:r>
              <a:rPr lang="pt-BR" dirty="0" err="1" smtClean="0"/>
              <a:t>from</a:t>
            </a:r>
            <a:r>
              <a:rPr lang="pt-BR" dirty="0" smtClean="0"/>
              <a:t> habitat</a:t>
            </a:r>
            <a:endParaRPr lang="pt-BR" dirty="0"/>
          </a:p>
        </p:txBody>
      </p:sp>
      <p:sp>
        <p:nvSpPr>
          <p:cNvPr id="18" name="CaixaDeTexto 17"/>
          <p:cNvSpPr txBox="1"/>
          <p:nvPr/>
        </p:nvSpPr>
        <p:spPr>
          <a:xfrm>
            <a:off x="-12879" y="-12342"/>
            <a:ext cx="4554388" cy="3693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Landscape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metrics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and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Spatial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pattern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analisys</a:t>
            </a:r>
            <a:endParaRPr lang="pt-BR" i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0" name="Retângulo 19"/>
          <p:cNvSpPr/>
          <p:nvPr/>
        </p:nvSpPr>
        <p:spPr>
          <a:xfrm>
            <a:off x="3771900" y="392292"/>
            <a:ext cx="8420100" cy="67193"/>
          </a:xfrm>
          <a:prstGeom prst="rect">
            <a:avLst/>
          </a:prstGeom>
          <a:solidFill>
            <a:srgbClr val="3695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2" name="Retângulo 21"/>
          <p:cNvSpPr/>
          <p:nvPr/>
        </p:nvSpPr>
        <p:spPr>
          <a:xfrm>
            <a:off x="-1" y="392292"/>
            <a:ext cx="4749801" cy="671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3" name="Imagem 2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76" t="24223" r="18153" b="26766"/>
          <a:stretch/>
        </p:blipFill>
        <p:spPr>
          <a:xfrm>
            <a:off x="5142333" y="2194712"/>
            <a:ext cx="2623236" cy="1858674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24" name="Imagem 2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34" t="24302" r="18539" b="27035"/>
          <a:stretch/>
        </p:blipFill>
        <p:spPr>
          <a:xfrm>
            <a:off x="8910573" y="2172096"/>
            <a:ext cx="2623236" cy="1873741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25" name="CaixaDeTexto 24"/>
          <p:cNvSpPr txBox="1"/>
          <p:nvPr/>
        </p:nvSpPr>
        <p:spPr>
          <a:xfrm>
            <a:off x="5142333" y="2194712"/>
            <a:ext cx="1434921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pt-BR" dirty="0" err="1" smtClean="0"/>
              <a:t>Binary</a:t>
            </a:r>
            <a:r>
              <a:rPr lang="pt-BR" dirty="0" smtClean="0"/>
              <a:t> </a:t>
            </a:r>
            <a:r>
              <a:rPr lang="pt-BR" dirty="0" err="1" smtClean="0"/>
              <a:t>map</a:t>
            </a:r>
            <a:r>
              <a:rPr lang="pt-BR" dirty="0" smtClean="0"/>
              <a:t> </a:t>
            </a:r>
            <a:r>
              <a:rPr lang="pt-BR" dirty="0" err="1" smtClean="0"/>
              <a:t>of</a:t>
            </a:r>
            <a:r>
              <a:rPr lang="pt-BR" dirty="0" smtClean="0"/>
              <a:t> </a:t>
            </a:r>
            <a:r>
              <a:rPr lang="pt-BR" dirty="0" err="1" smtClean="0"/>
              <a:t>matrix</a:t>
            </a:r>
            <a:endParaRPr lang="pt-BR" dirty="0"/>
          </a:p>
        </p:txBody>
      </p:sp>
      <p:sp>
        <p:nvSpPr>
          <p:cNvPr id="26" name="CaixaDeTexto 25"/>
          <p:cNvSpPr txBox="1"/>
          <p:nvPr/>
        </p:nvSpPr>
        <p:spPr>
          <a:xfrm>
            <a:off x="8910573" y="2185265"/>
            <a:ext cx="147796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pt-BR" dirty="0" err="1" smtClean="0"/>
              <a:t>Binary</a:t>
            </a:r>
            <a:r>
              <a:rPr lang="pt-BR" dirty="0" smtClean="0"/>
              <a:t> </a:t>
            </a:r>
            <a:r>
              <a:rPr lang="pt-BR" dirty="0" err="1" smtClean="0"/>
              <a:t>map</a:t>
            </a:r>
            <a:r>
              <a:rPr lang="pt-BR" dirty="0" smtClean="0"/>
              <a:t> </a:t>
            </a:r>
            <a:r>
              <a:rPr lang="pt-BR" dirty="0" err="1" smtClean="0"/>
              <a:t>of</a:t>
            </a:r>
            <a:r>
              <a:rPr lang="pt-BR" dirty="0" smtClean="0"/>
              <a:t> habitat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294320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aixaDeTexto 9"/>
          <p:cNvSpPr txBox="1"/>
          <p:nvPr/>
        </p:nvSpPr>
        <p:spPr>
          <a:xfrm>
            <a:off x="3941407" y="412122"/>
            <a:ext cx="43091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2800" b="1" dirty="0" err="1" smtClean="0"/>
              <a:t>Levels</a:t>
            </a:r>
            <a:r>
              <a:rPr lang="pt-BR" sz="2800" b="1" dirty="0" smtClean="0"/>
              <a:t> </a:t>
            </a:r>
            <a:r>
              <a:rPr lang="pt-BR" sz="2800" b="1" dirty="0" err="1" smtClean="0"/>
              <a:t>of</a:t>
            </a:r>
            <a:r>
              <a:rPr lang="pt-BR" sz="2800" b="1" dirty="0" smtClean="0"/>
              <a:t> </a:t>
            </a:r>
            <a:r>
              <a:rPr lang="pt-BR" sz="2800" b="1" dirty="0" err="1" smtClean="0"/>
              <a:t>Landscape</a:t>
            </a:r>
            <a:r>
              <a:rPr lang="pt-BR" sz="2800" b="1" dirty="0" smtClean="0"/>
              <a:t> </a:t>
            </a:r>
            <a:r>
              <a:rPr lang="pt-BR" sz="2800" b="1" dirty="0" err="1" smtClean="0"/>
              <a:t>metrics</a:t>
            </a:r>
            <a:endParaRPr lang="pt-BR" sz="2800" b="1" i="1" dirty="0"/>
          </a:p>
        </p:txBody>
      </p:sp>
      <p:sp>
        <p:nvSpPr>
          <p:cNvPr id="14" name="CaixaDeTexto 13"/>
          <p:cNvSpPr txBox="1"/>
          <p:nvPr/>
        </p:nvSpPr>
        <p:spPr>
          <a:xfrm>
            <a:off x="220310" y="1101276"/>
            <a:ext cx="55236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How can we describe a landscape?</a:t>
            </a:r>
            <a:endParaRPr lang="pt-BR" sz="2400" dirty="0"/>
          </a:p>
        </p:txBody>
      </p:sp>
      <p:sp>
        <p:nvSpPr>
          <p:cNvPr id="3" name="Espaço Reservado para Número de Slid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2D1C-F23B-4AA2-B759-19F8B7F813F6}" type="slidenum">
              <a:rPr lang="pt-BR" smtClean="0"/>
              <a:t>5</a:t>
            </a:fld>
            <a:endParaRPr lang="pt-BR"/>
          </a:p>
        </p:txBody>
      </p:sp>
      <p:pic>
        <p:nvPicPr>
          <p:cNvPr id="9" name="Imagem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2628" y="586769"/>
            <a:ext cx="2956557" cy="2956557"/>
          </a:xfrm>
          <a:prstGeom prst="rect">
            <a:avLst/>
          </a:prstGeom>
          <a:solidFill>
            <a:srgbClr val="FAB478"/>
          </a:solidFill>
        </p:spPr>
      </p:pic>
      <p:sp>
        <p:nvSpPr>
          <p:cNvPr id="15" name="CaixaDeTexto 14"/>
          <p:cNvSpPr txBox="1"/>
          <p:nvPr/>
        </p:nvSpPr>
        <p:spPr>
          <a:xfrm>
            <a:off x="-12879" y="-12342"/>
            <a:ext cx="4554388" cy="3693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Landscape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metrics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and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Spatial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pattern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analisys</a:t>
            </a:r>
            <a:endParaRPr lang="pt-BR" i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6" name="Retângulo 15"/>
          <p:cNvSpPr/>
          <p:nvPr/>
        </p:nvSpPr>
        <p:spPr>
          <a:xfrm>
            <a:off x="3771900" y="392292"/>
            <a:ext cx="8420100" cy="67193"/>
          </a:xfrm>
          <a:prstGeom prst="rect">
            <a:avLst/>
          </a:prstGeom>
          <a:solidFill>
            <a:srgbClr val="3695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7" name="Retângulo 16"/>
          <p:cNvSpPr/>
          <p:nvPr/>
        </p:nvSpPr>
        <p:spPr>
          <a:xfrm>
            <a:off x="-1" y="392292"/>
            <a:ext cx="4749801" cy="671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26710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ixaDeTexto 10"/>
          <p:cNvSpPr txBox="1"/>
          <p:nvPr/>
        </p:nvSpPr>
        <p:spPr>
          <a:xfrm>
            <a:off x="3730558" y="412122"/>
            <a:ext cx="47309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2800" b="1" dirty="0" err="1"/>
              <a:t>Continuous</a:t>
            </a:r>
            <a:r>
              <a:rPr lang="pt-BR" sz="2800" b="1" dirty="0"/>
              <a:t> </a:t>
            </a:r>
            <a:r>
              <a:rPr lang="pt-BR" sz="2800" b="1" dirty="0" err="1"/>
              <a:t>Landscape</a:t>
            </a:r>
            <a:r>
              <a:rPr lang="pt-BR" sz="2800" b="1" dirty="0"/>
              <a:t> </a:t>
            </a:r>
            <a:r>
              <a:rPr lang="pt-BR" sz="2800" b="1" dirty="0" err="1"/>
              <a:t>Metrics</a:t>
            </a:r>
            <a:endParaRPr lang="pt-BR" sz="2800" b="1" i="1" dirty="0"/>
          </a:p>
        </p:txBody>
      </p:sp>
      <p:sp>
        <p:nvSpPr>
          <p:cNvPr id="12" name="CaixaDeTexto 11"/>
          <p:cNvSpPr txBox="1"/>
          <p:nvPr/>
        </p:nvSpPr>
        <p:spPr>
          <a:xfrm>
            <a:off x="220310" y="1208852"/>
            <a:ext cx="32738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b="1" dirty="0"/>
              <a:t>Considerations</a:t>
            </a:r>
            <a:endParaRPr lang="pt-BR" sz="2400" b="1" dirty="0"/>
          </a:p>
        </p:txBody>
      </p:sp>
      <p:sp>
        <p:nvSpPr>
          <p:cNvPr id="19" name="CaixaDeTexto 18"/>
          <p:cNvSpPr txBox="1"/>
          <p:nvPr/>
        </p:nvSpPr>
        <p:spPr>
          <a:xfrm>
            <a:off x="220310" y="2018358"/>
            <a:ext cx="43027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bg1">
                    <a:lumMod val="75000"/>
                  </a:schemeClr>
                </a:solidFill>
              </a:rPr>
              <a:t>Importance of biological decision </a:t>
            </a:r>
          </a:p>
        </p:txBody>
      </p:sp>
      <p:sp>
        <p:nvSpPr>
          <p:cNvPr id="28" name="CaixaDeTexto 27"/>
          <p:cNvSpPr txBox="1"/>
          <p:nvPr/>
        </p:nvSpPr>
        <p:spPr>
          <a:xfrm>
            <a:off x="206570" y="2984345"/>
            <a:ext cx="42254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Composed explicit metrics</a:t>
            </a:r>
            <a:endParaRPr lang="pt-BR" sz="2400" dirty="0"/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76" t="24223" r="18153" b="26766"/>
          <a:stretch/>
        </p:blipFill>
        <p:spPr>
          <a:xfrm>
            <a:off x="5398119" y="2137641"/>
            <a:ext cx="2799471" cy="1983544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7" name="Imagem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34" t="24302" r="18539" b="27035"/>
          <a:stretch/>
        </p:blipFill>
        <p:spPr>
          <a:xfrm>
            <a:off x="8794158" y="2144675"/>
            <a:ext cx="2757267" cy="1969477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9" name="CaixaDeTexto 8"/>
          <p:cNvSpPr txBox="1"/>
          <p:nvPr/>
        </p:nvSpPr>
        <p:spPr>
          <a:xfrm>
            <a:off x="5690747" y="1107518"/>
            <a:ext cx="531376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00" i="1" dirty="0" err="1" smtClean="0"/>
              <a:t>How</a:t>
            </a:r>
            <a:r>
              <a:rPr lang="pt-BR" sz="2000" i="1" dirty="0" smtClean="0"/>
              <a:t> </a:t>
            </a:r>
            <a:r>
              <a:rPr lang="pt-BR" sz="2000" i="1" dirty="0" err="1" smtClean="0"/>
              <a:t>can</a:t>
            </a:r>
            <a:r>
              <a:rPr lang="pt-BR" sz="2000" i="1" dirty="0" smtClean="0"/>
              <a:t> </a:t>
            </a:r>
            <a:r>
              <a:rPr lang="pt-BR" sz="2000" i="1" dirty="0" err="1" smtClean="0"/>
              <a:t>we</a:t>
            </a:r>
            <a:r>
              <a:rPr lang="pt-BR" sz="2000" i="1" dirty="0" smtClean="0"/>
              <a:t> </a:t>
            </a:r>
            <a:r>
              <a:rPr lang="pt-BR" sz="2000" i="1" dirty="0" err="1" smtClean="0"/>
              <a:t>create</a:t>
            </a:r>
            <a:r>
              <a:rPr lang="pt-BR" sz="2000" i="1" dirty="0" smtClean="0"/>
              <a:t> a </a:t>
            </a:r>
            <a:r>
              <a:rPr lang="pt-BR" sz="2000" i="1" dirty="0" err="1" smtClean="0"/>
              <a:t>map</a:t>
            </a:r>
            <a:r>
              <a:rPr lang="pt-BR" sz="2000" i="1" dirty="0" smtClean="0"/>
              <a:t> </a:t>
            </a:r>
            <a:r>
              <a:rPr lang="pt-BR" sz="2000" i="1" dirty="0" err="1" smtClean="0"/>
              <a:t>of</a:t>
            </a:r>
            <a:r>
              <a:rPr lang="pt-BR" sz="2000" i="1" dirty="0" smtClean="0"/>
              <a:t> </a:t>
            </a:r>
            <a:r>
              <a:rPr lang="pt-BR" sz="2000" i="1" dirty="0" err="1" smtClean="0"/>
              <a:t>distance</a:t>
            </a:r>
            <a:r>
              <a:rPr lang="pt-BR" sz="2000" i="1" dirty="0" smtClean="0"/>
              <a:t> </a:t>
            </a:r>
            <a:r>
              <a:rPr lang="pt-BR" sz="2000" i="1" dirty="0" err="1" smtClean="0"/>
              <a:t>from</a:t>
            </a:r>
            <a:r>
              <a:rPr lang="pt-BR" sz="2000" i="1" dirty="0" smtClean="0"/>
              <a:t> </a:t>
            </a:r>
            <a:r>
              <a:rPr lang="pt-BR" sz="2000" i="1" dirty="0" err="1" smtClean="0"/>
              <a:t>edge</a:t>
            </a:r>
            <a:r>
              <a:rPr lang="pt-BR" sz="2000" i="1" dirty="0" smtClean="0"/>
              <a:t>?</a:t>
            </a:r>
            <a:endParaRPr lang="pt-BR" sz="2000" i="1" dirty="0"/>
          </a:p>
        </p:txBody>
      </p:sp>
      <p:sp>
        <p:nvSpPr>
          <p:cNvPr id="10" name="CaixaDeTexto 9"/>
          <p:cNvSpPr txBox="1"/>
          <p:nvPr/>
        </p:nvSpPr>
        <p:spPr>
          <a:xfrm>
            <a:off x="5437410" y="2166912"/>
            <a:ext cx="2203360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pt-BR" b="1" dirty="0" err="1" smtClean="0"/>
              <a:t>Binary</a:t>
            </a:r>
            <a:r>
              <a:rPr lang="pt-BR" b="1" dirty="0" smtClean="0"/>
              <a:t> </a:t>
            </a:r>
            <a:r>
              <a:rPr lang="pt-BR" b="1" dirty="0" err="1" smtClean="0"/>
              <a:t>map</a:t>
            </a:r>
            <a:r>
              <a:rPr lang="pt-BR" b="1" dirty="0" smtClean="0"/>
              <a:t> </a:t>
            </a:r>
            <a:r>
              <a:rPr lang="pt-BR" b="1" dirty="0" err="1" smtClean="0"/>
              <a:t>of</a:t>
            </a:r>
            <a:r>
              <a:rPr lang="pt-BR" b="1" dirty="0" smtClean="0"/>
              <a:t> </a:t>
            </a:r>
            <a:r>
              <a:rPr lang="pt-BR" b="1" dirty="0" err="1" smtClean="0"/>
              <a:t>matrix</a:t>
            </a:r>
            <a:endParaRPr lang="pt-BR" b="1" dirty="0"/>
          </a:p>
        </p:txBody>
      </p:sp>
      <p:sp>
        <p:nvSpPr>
          <p:cNvPr id="21" name="CaixaDeTexto 20"/>
          <p:cNvSpPr txBox="1"/>
          <p:nvPr/>
        </p:nvSpPr>
        <p:spPr>
          <a:xfrm>
            <a:off x="8828613" y="2166663"/>
            <a:ext cx="2266839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pt-BR" b="1" dirty="0" err="1" smtClean="0"/>
              <a:t>Binary</a:t>
            </a:r>
            <a:r>
              <a:rPr lang="pt-BR" b="1" dirty="0" smtClean="0"/>
              <a:t> </a:t>
            </a:r>
            <a:r>
              <a:rPr lang="pt-BR" b="1" dirty="0" err="1" smtClean="0"/>
              <a:t>map</a:t>
            </a:r>
            <a:r>
              <a:rPr lang="pt-BR" b="1" dirty="0" smtClean="0"/>
              <a:t> </a:t>
            </a:r>
            <a:r>
              <a:rPr lang="pt-BR" b="1" dirty="0" err="1" smtClean="0"/>
              <a:t>of</a:t>
            </a:r>
            <a:r>
              <a:rPr lang="pt-BR" b="1" dirty="0" smtClean="0"/>
              <a:t> habitat</a:t>
            </a:r>
            <a:endParaRPr lang="pt-BR" b="1" dirty="0"/>
          </a:p>
        </p:txBody>
      </p:sp>
      <p:pic>
        <p:nvPicPr>
          <p:cNvPr id="14" name="Imagem 1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84" t="24017" r="18801" b="27847"/>
          <a:stretch/>
        </p:blipFill>
        <p:spPr>
          <a:xfrm>
            <a:off x="5183304" y="2658075"/>
            <a:ext cx="2743200" cy="1927274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15" name="Imagem 1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56" t="24180" r="18150" b="27702"/>
          <a:stretch/>
        </p:blipFill>
        <p:spPr>
          <a:xfrm>
            <a:off x="8537139" y="2658075"/>
            <a:ext cx="2743200" cy="1941343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6" name="CaixaDeTexto 15"/>
          <p:cNvSpPr txBox="1"/>
          <p:nvPr/>
        </p:nvSpPr>
        <p:spPr>
          <a:xfrm>
            <a:off x="5225192" y="2691985"/>
            <a:ext cx="2217530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pt-BR" b="1" dirty="0" err="1" smtClean="0"/>
              <a:t>Distance</a:t>
            </a:r>
            <a:r>
              <a:rPr lang="pt-BR" b="1" dirty="0" smtClean="0"/>
              <a:t> </a:t>
            </a:r>
            <a:r>
              <a:rPr lang="pt-BR" b="1" dirty="0" err="1" smtClean="0"/>
              <a:t>from</a:t>
            </a:r>
            <a:r>
              <a:rPr lang="pt-BR" b="1" dirty="0" smtClean="0"/>
              <a:t> </a:t>
            </a:r>
            <a:r>
              <a:rPr lang="pt-BR" b="1" dirty="0" err="1" smtClean="0"/>
              <a:t>matrix</a:t>
            </a:r>
            <a:endParaRPr lang="pt-BR" b="1" dirty="0"/>
          </a:p>
        </p:txBody>
      </p:sp>
      <p:sp>
        <p:nvSpPr>
          <p:cNvPr id="17" name="CaixaDeTexto 16"/>
          <p:cNvSpPr txBox="1"/>
          <p:nvPr/>
        </p:nvSpPr>
        <p:spPr>
          <a:xfrm>
            <a:off x="8568629" y="2686325"/>
            <a:ext cx="2258182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pt-BR" b="1" dirty="0" err="1" smtClean="0"/>
              <a:t>Distance</a:t>
            </a:r>
            <a:r>
              <a:rPr lang="pt-BR" b="1" dirty="0" smtClean="0"/>
              <a:t> </a:t>
            </a:r>
            <a:r>
              <a:rPr lang="pt-BR" b="1" dirty="0" err="1" smtClean="0"/>
              <a:t>from</a:t>
            </a:r>
            <a:r>
              <a:rPr lang="pt-BR" b="1" dirty="0" smtClean="0"/>
              <a:t> habitat</a:t>
            </a:r>
            <a:endParaRPr lang="pt-BR" b="1" dirty="0"/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4" t="9153" r="873" b="5923"/>
          <a:stretch/>
        </p:blipFill>
        <p:spPr>
          <a:xfrm>
            <a:off x="6318914" y="3193072"/>
            <a:ext cx="3944202" cy="3557515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20" name="CaixaDeTexto 19"/>
          <p:cNvSpPr txBox="1"/>
          <p:nvPr/>
        </p:nvSpPr>
        <p:spPr>
          <a:xfrm>
            <a:off x="7029698" y="3347665"/>
            <a:ext cx="20324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 err="1" smtClean="0"/>
              <a:t>Distance</a:t>
            </a:r>
            <a:r>
              <a:rPr lang="pt-BR" b="1" dirty="0" smtClean="0"/>
              <a:t> </a:t>
            </a:r>
            <a:r>
              <a:rPr lang="pt-BR" b="1" dirty="0" err="1" smtClean="0"/>
              <a:t>from</a:t>
            </a:r>
            <a:r>
              <a:rPr lang="pt-BR" b="1" dirty="0" smtClean="0"/>
              <a:t> </a:t>
            </a:r>
            <a:r>
              <a:rPr lang="pt-BR" b="1" dirty="0" err="1" smtClean="0"/>
              <a:t>edge</a:t>
            </a:r>
            <a:endParaRPr lang="pt-BR" b="1" dirty="0"/>
          </a:p>
        </p:txBody>
      </p:sp>
      <p:sp>
        <p:nvSpPr>
          <p:cNvPr id="22" name="CaixaDeTexto 21"/>
          <p:cNvSpPr txBox="1"/>
          <p:nvPr/>
        </p:nvSpPr>
        <p:spPr>
          <a:xfrm>
            <a:off x="-12879" y="-12342"/>
            <a:ext cx="4554388" cy="3693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Landscape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metrics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and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Spatial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pattern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analisys</a:t>
            </a:r>
            <a:endParaRPr lang="pt-BR" i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3" name="Retângulo 22"/>
          <p:cNvSpPr/>
          <p:nvPr/>
        </p:nvSpPr>
        <p:spPr>
          <a:xfrm>
            <a:off x="3771900" y="392292"/>
            <a:ext cx="8420100" cy="67193"/>
          </a:xfrm>
          <a:prstGeom prst="rect">
            <a:avLst/>
          </a:prstGeom>
          <a:solidFill>
            <a:srgbClr val="3695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4" name="Retângulo 23"/>
          <p:cNvSpPr/>
          <p:nvPr/>
        </p:nvSpPr>
        <p:spPr>
          <a:xfrm>
            <a:off x="-1" y="392292"/>
            <a:ext cx="4749801" cy="671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61452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6802" y="1896410"/>
            <a:ext cx="3375584" cy="4774254"/>
          </a:xfrm>
          <a:prstGeom prst="rect">
            <a:avLst/>
          </a:prstGeom>
        </p:spPr>
      </p:pic>
      <p:sp>
        <p:nvSpPr>
          <p:cNvPr id="11" name="CaixaDeTexto 10"/>
          <p:cNvSpPr txBox="1"/>
          <p:nvPr/>
        </p:nvSpPr>
        <p:spPr>
          <a:xfrm>
            <a:off x="3730558" y="412122"/>
            <a:ext cx="47309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2800" b="1" dirty="0" err="1"/>
              <a:t>Continuous</a:t>
            </a:r>
            <a:r>
              <a:rPr lang="pt-BR" sz="2800" b="1" dirty="0"/>
              <a:t> </a:t>
            </a:r>
            <a:r>
              <a:rPr lang="pt-BR" sz="2800" b="1" dirty="0" err="1"/>
              <a:t>Landscape</a:t>
            </a:r>
            <a:r>
              <a:rPr lang="pt-BR" sz="2800" b="1" dirty="0"/>
              <a:t> </a:t>
            </a:r>
            <a:r>
              <a:rPr lang="pt-BR" sz="2800" b="1" dirty="0" err="1"/>
              <a:t>Metrics</a:t>
            </a:r>
            <a:endParaRPr lang="pt-BR" sz="2800" b="1" i="1" dirty="0"/>
          </a:p>
        </p:txBody>
      </p:sp>
      <p:sp>
        <p:nvSpPr>
          <p:cNvPr id="12" name="CaixaDeTexto 11"/>
          <p:cNvSpPr txBox="1"/>
          <p:nvPr/>
        </p:nvSpPr>
        <p:spPr>
          <a:xfrm>
            <a:off x="220310" y="1208852"/>
            <a:ext cx="116024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b="1" dirty="0"/>
              <a:t>Considerations</a:t>
            </a:r>
            <a:endParaRPr lang="pt-BR" sz="2400" b="1" dirty="0"/>
          </a:p>
        </p:txBody>
      </p:sp>
      <p:sp>
        <p:nvSpPr>
          <p:cNvPr id="19" name="CaixaDeTexto 18"/>
          <p:cNvSpPr txBox="1"/>
          <p:nvPr/>
        </p:nvSpPr>
        <p:spPr>
          <a:xfrm>
            <a:off x="220310" y="2018358"/>
            <a:ext cx="43027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bg1">
                    <a:lumMod val="75000"/>
                  </a:schemeClr>
                </a:solidFill>
              </a:rPr>
              <a:t>Importance of biological decision </a:t>
            </a:r>
          </a:p>
        </p:txBody>
      </p:sp>
      <p:sp>
        <p:nvSpPr>
          <p:cNvPr id="28" name="CaixaDeTexto 27"/>
          <p:cNvSpPr txBox="1"/>
          <p:nvPr/>
        </p:nvSpPr>
        <p:spPr>
          <a:xfrm>
            <a:off x="206570" y="2984345"/>
            <a:ext cx="42254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bg1">
                    <a:lumMod val="75000"/>
                  </a:schemeClr>
                </a:solidFill>
              </a:rPr>
              <a:t>Composed explicit metrics</a:t>
            </a:r>
            <a:endParaRPr lang="pt-BR" sz="2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8" name="CaixaDeTexto 17"/>
          <p:cNvSpPr txBox="1"/>
          <p:nvPr/>
        </p:nvSpPr>
        <p:spPr>
          <a:xfrm>
            <a:off x="206569" y="3781074"/>
            <a:ext cx="42254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Helping experimental design</a:t>
            </a:r>
            <a:endParaRPr lang="pt-BR" sz="2400" dirty="0"/>
          </a:p>
        </p:txBody>
      </p:sp>
      <p:sp>
        <p:nvSpPr>
          <p:cNvPr id="2" name="CaixaDeTexto 1"/>
          <p:cNvSpPr txBox="1"/>
          <p:nvPr/>
        </p:nvSpPr>
        <p:spPr>
          <a:xfrm>
            <a:off x="4765184" y="1091802"/>
            <a:ext cx="437972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smtClean="0"/>
              <a:t>Selecting </a:t>
            </a:r>
            <a:r>
              <a:rPr lang="en-US" sz="2400" i="1" dirty="0"/>
              <a:t>areas with variations </a:t>
            </a:r>
            <a:r>
              <a:rPr lang="en-US" sz="2400" i="1" dirty="0" smtClean="0"/>
              <a:t>in: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i="1" dirty="0" smtClean="0"/>
              <a:t>Tree cover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i="1" dirty="0" smtClean="0"/>
              <a:t>Herbaceous cover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i="1" dirty="0" smtClean="0"/>
              <a:t>Street density</a:t>
            </a:r>
            <a:endParaRPr lang="pt-BR" sz="2400" i="1" dirty="0"/>
          </a:p>
        </p:txBody>
      </p:sp>
      <p:pic>
        <p:nvPicPr>
          <p:cNvPr id="16" name="Picture 2" descr="https://fbcdn-sphotos-d-a.akamaihd.net/hphotos-ak-xpf1/v/t1.0-9/996508_641394025873254_1430666073_n.jpg?oh=5e4b3cfa6ccc84a08a0a57f4889ce194&amp;oe=549F4B9B&amp;__gda__=1419473618_8bca5eeb34e76eb6b8e6758b7116a9fe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60" t="9977" r="44633" b="42954"/>
          <a:stretch/>
        </p:blipFill>
        <p:spPr bwMode="auto">
          <a:xfrm>
            <a:off x="10869201" y="496075"/>
            <a:ext cx="1192307" cy="1427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CaixaDeTexto 16"/>
          <p:cNvSpPr txBox="1"/>
          <p:nvPr/>
        </p:nvSpPr>
        <p:spPr>
          <a:xfrm>
            <a:off x="10542249" y="2007658"/>
            <a:ext cx="16830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1400" dirty="0" smtClean="0"/>
              <a:t>João Pena </a:t>
            </a:r>
          </a:p>
          <a:p>
            <a:pPr algn="ctr"/>
            <a:r>
              <a:rPr lang="pt-BR" sz="1400" dirty="0" smtClean="0"/>
              <a:t>(UFMG </a:t>
            </a:r>
            <a:r>
              <a:rPr lang="pt-BR" sz="1400" dirty="0" err="1" smtClean="0"/>
              <a:t>Phd</a:t>
            </a:r>
            <a:r>
              <a:rPr lang="pt-BR" sz="1400" dirty="0" smtClean="0"/>
              <a:t> </a:t>
            </a:r>
            <a:r>
              <a:rPr lang="pt-BR" sz="1400" dirty="0" err="1" smtClean="0"/>
              <a:t>student</a:t>
            </a:r>
            <a:r>
              <a:rPr lang="pt-BR" sz="1400" dirty="0" smtClean="0"/>
              <a:t>)</a:t>
            </a:r>
            <a:endParaRPr lang="pt-BR" sz="1400" dirty="0"/>
          </a:p>
        </p:txBody>
      </p:sp>
      <p:sp>
        <p:nvSpPr>
          <p:cNvPr id="14" name="CaixaDeTexto 13"/>
          <p:cNvSpPr txBox="1"/>
          <p:nvPr/>
        </p:nvSpPr>
        <p:spPr>
          <a:xfrm>
            <a:off x="-12879" y="-12342"/>
            <a:ext cx="4554388" cy="3693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Landscape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metrics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and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Spatial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pattern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analisys</a:t>
            </a:r>
            <a:endParaRPr lang="pt-BR" i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5" name="Retângulo 14"/>
          <p:cNvSpPr/>
          <p:nvPr/>
        </p:nvSpPr>
        <p:spPr>
          <a:xfrm>
            <a:off x="3771900" y="392292"/>
            <a:ext cx="8420100" cy="67193"/>
          </a:xfrm>
          <a:prstGeom prst="rect">
            <a:avLst/>
          </a:prstGeom>
          <a:solidFill>
            <a:srgbClr val="3695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0" name="Retângulo 19"/>
          <p:cNvSpPr/>
          <p:nvPr/>
        </p:nvSpPr>
        <p:spPr>
          <a:xfrm>
            <a:off x="-1" y="392292"/>
            <a:ext cx="4749801" cy="671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57134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ixaDeTexto 10"/>
          <p:cNvSpPr txBox="1"/>
          <p:nvPr/>
        </p:nvSpPr>
        <p:spPr>
          <a:xfrm>
            <a:off x="3730558" y="412122"/>
            <a:ext cx="47309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2800" b="1" dirty="0" err="1"/>
              <a:t>Continuous</a:t>
            </a:r>
            <a:r>
              <a:rPr lang="pt-BR" sz="2800" b="1" dirty="0"/>
              <a:t> </a:t>
            </a:r>
            <a:r>
              <a:rPr lang="pt-BR" sz="2800" b="1" dirty="0" err="1"/>
              <a:t>Landscape</a:t>
            </a:r>
            <a:r>
              <a:rPr lang="pt-BR" sz="2800" b="1" dirty="0"/>
              <a:t> </a:t>
            </a:r>
            <a:r>
              <a:rPr lang="pt-BR" sz="2800" b="1" dirty="0" err="1"/>
              <a:t>Metrics</a:t>
            </a:r>
            <a:endParaRPr lang="pt-BR" sz="2800" b="1" i="1" dirty="0"/>
          </a:p>
        </p:txBody>
      </p:sp>
      <p:sp>
        <p:nvSpPr>
          <p:cNvPr id="2" name="CaixaDeTexto 1"/>
          <p:cNvSpPr txBox="1"/>
          <p:nvPr/>
        </p:nvSpPr>
        <p:spPr>
          <a:xfrm>
            <a:off x="463640" y="1084329"/>
            <a:ext cx="5719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smtClean="0"/>
              <a:t>Selecting </a:t>
            </a:r>
            <a:r>
              <a:rPr lang="en-US" sz="2400" i="1" dirty="0"/>
              <a:t>areas with variations </a:t>
            </a:r>
            <a:r>
              <a:rPr lang="en-US" sz="2400" i="1" dirty="0" smtClean="0"/>
              <a:t>in 3 variables</a:t>
            </a:r>
            <a:endParaRPr lang="pt-BR" sz="2400" i="1" dirty="0"/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290" y="2082687"/>
            <a:ext cx="2898174" cy="4098546"/>
          </a:xfrm>
          <a:prstGeom prst="rect">
            <a:avLst/>
          </a:prstGeom>
        </p:spPr>
      </p:pic>
      <p:sp>
        <p:nvSpPr>
          <p:cNvPr id="7" name="CaixaDeTexto 6"/>
          <p:cNvSpPr txBox="1"/>
          <p:nvPr/>
        </p:nvSpPr>
        <p:spPr>
          <a:xfrm>
            <a:off x="590367" y="1463418"/>
            <a:ext cx="22899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600" dirty="0" err="1" smtClean="0"/>
              <a:t>Tree</a:t>
            </a:r>
            <a:r>
              <a:rPr lang="pt-BR" sz="1600" dirty="0" smtClean="0"/>
              <a:t> cover</a:t>
            </a:r>
          </a:p>
          <a:p>
            <a:pPr algn="ctr"/>
            <a:r>
              <a:rPr lang="pt-BR" sz="1600" dirty="0" err="1" smtClean="0"/>
              <a:t>Moving</a:t>
            </a:r>
            <a:r>
              <a:rPr lang="pt-BR" sz="1600" dirty="0" smtClean="0"/>
              <a:t> </a:t>
            </a:r>
            <a:r>
              <a:rPr lang="pt-BR" sz="1600" dirty="0" err="1" smtClean="0"/>
              <a:t>window</a:t>
            </a:r>
            <a:endParaRPr lang="pt-BR" sz="1600" dirty="0" smtClean="0"/>
          </a:p>
        </p:txBody>
      </p:sp>
      <p:pic>
        <p:nvPicPr>
          <p:cNvPr id="14" name="Imagem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1168" y="2082686"/>
            <a:ext cx="2898175" cy="4098547"/>
          </a:xfrm>
          <a:prstGeom prst="rect">
            <a:avLst/>
          </a:prstGeom>
        </p:spPr>
      </p:pic>
      <p:sp>
        <p:nvSpPr>
          <p:cNvPr id="20" name="CaixaDeTexto 19"/>
          <p:cNvSpPr txBox="1"/>
          <p:nvPr/>
        </p:nvSpPr>
        <p:spPr>
          <a:xfrm>
            <a:off x="4090801" y="1463417"/>
            <a:ext cx="22899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600" dirty="0" err="1" smtClean="0"/>
              <a:t>Herbaceous</a:t>
            </a:r>
            <a:r>
              <a:rPr lang="pt-BR" sz="1600" dirty="0" smtClean="0"/>
              <a:t> cover</a:t>
            </a:r>
          </a:p>
          <a:p>
            <a:pPr algn="ctr"/>
            <a:r>
              <a:rPr lang="pt-BR" sz="1600" dirty="0" err="1" smtClean="0"/>
              <a:t>Moving</a:t>
            </a:r>
            <a:r>
              <a:rPr lang="pt-BR" sz="1600" dirty="0" smtClean="0"/>
              <a:t> </a:t>
            </a:r>
            <a:r>
              <a:rPr lang="pt-BR" sz="1600" dirty="0" err="1" smtClean="0"/>
              <a:t>window</a:t>
            </a:r>
            <a:endParaRPr lang="pt-BR" sz="1600" dirty="0" smtClean="0"/>
          </a:p>
        </p:txBody>
      </p:sp>
      <p:pic>
        <p:nvPicPr>
          <p:cNvPr id="15" name="Imagem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4297" y="2096155"/>
            <a:ext cx="2888650" cy="4085077"/>
          </a:xfrm>
          <a:prstGeom prst="rect">
            <a:avLst/>
          </a:prstGeom>
        </p:spPr>
      </p:pic>
      <p:sp>
        <p:nvSpPr>
          <p:cNvPr id="21" name="CaixaDeTexto 20"/>
          <p:cNvSpPr txBox="1"/>
          <p:nvPr/>
        </p:nvSpPr>
        <p:spPr>
          <a:xfrm>
            <a:off x="7525771" y="1497911"/>
            <a:ext cx="22899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600" dirty="0" smtClean="0"/>
              <a:t>Street </a:t>
            </a:r>
            <a:r>
              <a:rPr lang="pt-BR" sz="1600" dirty="0" err="1" smtClean="0"/>
              <a:t>density</a:t>
            </a:r>
            <a:endParaRPr lang="pt-BR" sz="1600" dirty="0" smtClean="0"/>
          </a:p>
          <a:p>
            <a:pPr algn="ctr"/>
            <a:r>
              <a:rPr lang="pt-BR" sz="1600" dirty="0" err="1" smtClean="0"/>
              <a:t>Moving</a:t>
            </a:r>
            <a:r>
              <a:rPr lang="pt-BR" sz="1600" dirty="0" smtClean="0"/>
              <a:t> </a:t>
            </a:r>
            <a:r>
              <a:rPr lang="pt-BR" sz="1600" dirty="0" err="1" smtClean="0"/>
              <a:t>window</a:t>
            </a:r>
            <a:endParaRPr lang="pt-BR" sz="1600" dirty="0" smtClean="0"/>
          </a:p>
        </p:txBody>
      </p:sp>
      <p:pic>
        <p:nvPicPr>
          <p:cNvPr id="22" name="Picture 2" descr="https://fbcdn-sphotos-d-a.akamaihd.net/hphotos-ak-xpf1/v/t1.0-9/996508_641394025873254_1430666073_n.jpg?oh=5e4b3cfa6ccc84a08a0a57f4889ce194&amp;oe=549F4B9B&amp;__gda__=1419473618_8bca5eeb34e76eb6b8e6758b7116a9fe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60" t="9977" r="44633" b="42954"/>
          <a:stretch/>
        </p:blipFill>
        <p:spPr bwMode="auto">
          <a:xfrm>
            <a:off x="10869201" y="496075"/>
            <a:ext cx="1192307" cy="1427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CaixaDeTexto 22"/>
          <p:cNvSpPr txBox="1"/>
          <p:nvPr/>
        </p:nvSpPr>
        <p:spPr>
          <a:xfrm>
            <a:off x="10542249" y="2007658"/>
            <a:ext cx="16830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1400" dirty="0" smtClean="0"/>
              <a:t>João Pena </a:t>
            </a:r>
          </a:p>
          <a:p>
            <a:pPr algn="ctr"/>
            <a:r>
              <a:rPr lang="pt-BR" sz="1400" dirty="0" smtClean="0"/>
              <a:t>(UFMG </a:t>
            </a:r>
            <a:r>
              <a:rPr lang="pt-BR" sz="1400" dirty="0" err="1" smtClean="0"/>
              <a:t>Phd</a:t>
            </a:r>
            <a:r>
              <a:rPr lang="pt-BR" sz="1400" dirty="0" smtClean="0"/>
              <a:t> </a:t>
            </a:r>
            <a:r>
              <a:rPr lang="pt-BR" sz="1400" dirty="0" err="1" smtClean="0"/>
              <a:t>student</a:t>
            </a:r>
            <a:r>
              <a:rPr lang="pt-BR" sz="1400" dirty="0" smtClean="0"/>
              <a:t>)</a:t>
            </a:r>
            <a:endParaRPr lang="pt-BR" sz="1400" dirty="0"/>
          </a:p>
        </p:txBody>
      </p:sp>
      <p:sp>
        <p:nvSpPr>
          <p:cNvPr id="16" name="CaixaDeTexto 15"/>
          <p:cNvSpPr txBox="1"/>
          <p:nvPr/>
        </p:nvSpPr>
        <p:spPr>
          <a:xfrm>
            <a:off x="3273464" y="6256260"/>
            <a:ext cx="46903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Categorization </a:t>
            </a:r>
            <a:r>
              <a:rPr lang="en-US" sz="2400" b="1" dirty="0"/>
              <a:t>of values in 4 classes</a:t>
            </a:r>
            <a:endParaRPr lang="pt-BR" sz="2400" b="1" dirty="0"/>
          </a:p>
        </p:txBody>
      </p:sp>
      <p:sp>
        <p:nvSpPr>
          <p:cNvPr id="17" name="CaixaDeTexto 16"/>
          <p:cNvSpPr txBox="1"/>
          <p:nvPr/>
        </p:nvSpPr>
        <p:spPr>
          <a:xfrm>
            <a:off x="-12879" y="-12342"/>
            <a:ext cx="4554388" cy="3693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Landscape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metrics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and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Spatial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pattern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analisys</a:t>
            </a:r>
            <a:endParaRPr lang="pt-BR" i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8" name="Retângulo 17"/>
          <p:cNvSpPr/>
          <p:nvPr/>
        </p:nvSpPr>
        <p:spPr>
          <a:xfrm>
            <a:off x="3771900" y="392292"/>
            <a:ext cx="8420100" cy="67193"/>
          </a:xfrm>
          <a:prstGeom prst="rect">
            <a:avLst/>
          </a:prstGeom>
          <a:solidFill>
            <a:srgbClr val="3695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9" name="Retângulo 18"/>
          <p:cNvSpPr/>
          <p:nvPr/>
        </p:nvSpPr>
        <p:spPr>
          <a:xfrm>
            <a:off x="-1" y="392292"/>
            <a:ext cx="4749801" cy="671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82157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ixaDeTexto 10"/>
          <p:cNvSpPr txBox="1"/>
          <p:nvPr/>
        </p:nvSpPr>
        <p:spPr>
          <a:xfrm>
            <a:off x="3730558" y="412122"/>
            <a:ext cx="47309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2800" b="1" dirty="0" err="1"/>
              <a:t>Continuous</a:t>
            </a:r>
            <a:r>
              <a:rPr lang="pt-BR" sz="2800" b="1" dirty="0"/>
              <a:t> </a:t>
            </a:r>
            <a:r>
              <a:rPr lang="pt-BR" sz="2800" b="1" dirty="0" err="1"/>
              <a:t>Landscape</a:t>
            </a:r>
            <a:r>
              <a:rPr lang="pt-BR" sz="2800" b="1" dirty="0"/>
              <a:t> </a:t>
            </a:r>
            <a:r>
              <a:rPr lang="pt-BR" sz="2800" b="1" dirty="0" err="1"/>
              <a:t>Metrics</a:t>
            </a:r>
            <a:endParaRPr lang="pt-BR" sz="2800" b="1" i="1" dirty="0"/>
          </a:p>
        </p:txBody>
      </p:sp>
      <p:pic>
        <p:nvPicPr>
          <p:cNvPr id="9" name="Picture 2" descr="https://fbcdn-sphotos-d-a.akamaihd.net/hphotos-ak-xpf1/v/t1.0-9/996508_641394025873254_1430666073_n.jpg?oh=5e4b3cfa6ccc84a08a0a57f4889ce194&amp;oe=549F4B9B&amp;__gda__=1419473618_8bca5eeb34e76eb6b8e6758b7116a9f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60" t="9977" r="44633" b="42954"/>
          <a:stretch/>
        </p:blipFill>
        <p:spPr bwMode="auto">
          <a:xfrm>
            <a:off x="10869201" y="496075"/>
            <a:ext cx="1192307" cy="1427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CaixaDeTexto 9"/>
          <p:cNvSpPr txBox="1"/>
          <p:nvPr/>
        </p:nvSpPr>
        <p:spPr>
          <a:xfrm>
            <a:off x="10542249" y="2007658"/>
            <a:ext cx="16830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1400" dirty="0" smtClean="0"/>
              <a:t>João Pena </a:t>
            </a:r>
          </a:p>
          <a:p>
            <a:pPr algn="ctr"/>
            <a:r>
              <a:rPr lang="pt-BR" sz="1400" dirty="0" smtClean="0"/>
              <a:t>(UFMG </a:t>
            </a:r>
            <a:r>
              <a:rPr lang="pt-BR" sz="1400" dirty="0" err="1" smtClean="0"/>
              <a:t>Phd</a:t>
            </a:r>
            <a:r>
              <a:rPr lang="pt-BR" sz="1400" dirty="0" smtClean="0"/>
              <a:t> </a:t>
            </a:r>
            <a:r>
              <a:rPr lang="pt-BR" sz="1400" dirty="0" err="1" smtClean="0"/>
              <a:t>student</a:t>
            </a:r>
            <a:r>
              <a:rPr lang="pt-BR" sz="1400" dirty="0" smtClean="0"/>
              <a:t>)</a:t>
            </a:r>
            <a:endParaRPr lang="pt-BR" sz="1400" dirty="0"/>
          </a:p>
        </p:txBody>
      </p:sp>
      <p:sp>
        <p:nvSpPr>
          <p:cNvPr id="2" name="CaixaDeTexto 1"/>
          <p:cNvSpPr txBox="1"/>
          <p:nvPr/>
        </p:nvSpPr>
        <p:spPr>
          <a:xfrm>
            <a:off x="463640" y="1084329"/>
            <a:ext cx="5719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smtClean="0"/>
              <a:t>Selecting </a:t>
            </a:r>
            <a:r>
              <a:rPr lang="en-US" sz="2400" i="1" dirty="0"/>
              <a:t>areas with variations </a:t>
            </a:r>
            <a:r>
              <a:rPr lang="en-US" sz="2400" i="1" dirty="0" smtClean="0"/>
              <a:t>in 3 variables</a:t>
            </a:r>
            <a:endParaRPr lang="pt-BR" sz="2400" i="1" dirty="0"/>
          </a:p>
        </p:txBody>
      </p:sp>
      <p:grpSp>
        <p:nvGrpSpPr>
          <p:cNvPr id="17" name="Grupo 16"/>
          <p:cNvGrpSpPr/>
          <p:nvPr/>
        </p:nvGrpSpPr>
        <p:grpSpPr>
          <a:xfrm>
            <a:off x="190442" y="1668798"/>
            <a:ext cx="4800297" cy="4085077"/>
            <a:chOff x="1879233" y="2620149"/>
            <a:chExt cx="4800297" cy="4085077"/>
          </a:xfrm>
        </p:grpSpPr>
        <p:pic>
          <p:nvPicPr>
            <p:cNvPr id="15" name="Imagem 1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79233" y="2620149"/>
              <a:ext cx="2888650" cy="4085077"/>
            </a:xfrm>
            <a:prstGeom prst="rect">
              <a:avLst/>
            </a:prstGeom>
          </p:spPr>
        </p:pic>
        <p:sp>
          <p:nvSpPr>
            <p:cNvPr id="21" name="CaixaDeTexto 20"/>
            <p:cNvSpPr txBox="1"/>
            <p:nvPr/>
          </p:nvSpPr>
          <p:spPr>
            <a:xfrm>
              <a:off x="4389569" y="2765079"/>
              <a:ext cx="228996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1600" dirty="0" smtClean="0"/>
                <a:t>Street </a:t>
              </a:r>
              <a:r>
                <a:rPr lang="pt-BR" sz="1600" dirty="0" err="1" smtClean="0"/>
                <a:t>density</a:t>
              </a:r>
              <a:r>
                <a:rPr lang="pt-BR" sz="1600" dirty="0" smtClean="0"/>
                <a:t> (1-4)</a:t>
              </a:r>
            </a:p>
            <a:p>
              <a:pPr algn="ctr"/>
              <a:endParaRPr lang="pt-BR" sz="1600" dirty="0" smtClean="0"/>
            </a:p>
          </p:txBody>
        </p:sp>
      </p:grpSp>
      <p:sp>
        <p:nvSpPr>
          <p:cNvPr id="3" name="Seta para a direita 2"/>
          <p:cNvSpPr/>
          <p:nvPr/>
        </p:nvSpPr>
        <p:spPr>
          <a:xfrm>
            <a:off x="4617880" y="4711189"/>
            <a:ext cx="1461861" cy="412124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5" name="CaixaDeTexto 4"/>
          <p:cNvSpPr txBox="1"/>
          <p:nvPr/>
        </p:nvSpPr>
        <p:spPr>
          <a:xfrm>
            <a:off x="4019355" y="4409420"/>
            <a:ext cx="53732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6000" dirty="0" smtClean="0"/>
              <a:t>Σ</a:t>
            </a:r>
            <a:endParaRPr lang="pt-BR" sz="6000" dirty="0"/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7701" y="935342"/>
            <a:ext cx="4188045" cy="5922658"/>
          </a:xfrm>
          <a:prstGeom prst="rect">
            <a:avLst/>
          </a:prstGeom>
        </p:spPr>
      </p:pic>
      <p:grpSp>
        <p:nvGrpSpPr>
          <p:cNvPr id="19" name="Grupo 18"/>
          <p:cNvGrpSpPr/>
          <p:nvPr/>
        </p:nvGrpSpPr>
        <p:grpSpPr>
          <a:xfrm>
            <a:off x="507986" y="2182597"/>
            <a:ext cx="4596123" cy="4420192"/>
            <a:chOff x="-2615" y="1869213"/>
            <a:chExt cx="5150226" cy="4485691"/>
          </a:xfrm>
        </p:grpSpPr>
        <p:pic>
          <p:nvPicPr>
            <p:cNvPr id="6" name="Imagem 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615" y="1869213"/>
              <a:ext cx="3171935" cy="4485691"/>
            </a:xfrm>
            <a:prstGeom prst="rect">
              <a:avLst/>
            </a:prstGeom>
          </p:spPr>
        </p:pic>
        <p:sp>
          <p:nvSpPr>
            <p:cNvPr id="7" name="CaixaDeTexto 6"/>
            <p:cNvSpPr txBox="1"/>
            <p:nvPr/>
          </p:nvSpPr>
          <p:spPr>
            <a:xfrm>
              <a:off x="2641343" y="1971296"/>
              <a:ext cx="2506268" cy="6075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1600" dirty="0" err="1" smtClean="0"/>
                <a:t>Tree</a:t>
              </a:r>
              <a:r>
                <a:rPr lang="pt-BR" sz="1600" dirty="0" smtClean="0"/>
                <a:t> cover </a:t>
              </a:r>
              <a:r>
                <a:rPr lang="pt-BR" sz="1600" b="1" dirty="0" smtClean="0"/>
                <a:t>x10</a:t>
              </a:r>
            </a:p>
            <a:p>
              <a:pPr algn="ctr"/>
              <a:r>
                <a:rPr lang="pt-BR" sz="1600" dirty="0" smtClean="0"/>
                <a:t>         (10-40)</a:t>
              </a:r>
            </a:p>
          </p:txBody>
        </p:sp>
      </p:grpSp>
      <p:grpSp>
        <p:nvGrpSpPr>
          <p:cNvPr id="18" name="Grupo 17"/>
          <p:cNvGrpSpPr/>
          <p:nvPr/>
        </p:nvGrpSpPr>
        <p:grpSpPr>
          <a:xfrm>
            <a:off x="996065" y="2727959"/>
            <a:ext cx="5216524" cy="4098547"/>
            <a:chOff x="916126" y="2127047"/>
            <a:chExt cx="5216524" cy="4098547"/>
          </a:xfrm>
        </p:grpSpPr>
        <p:pic>
          <p:nvPicPr>
            <p:cNvPr id="14" name="Imagem 1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6126" y="2127047"/>
              <a:ext cx="2898175" cy="4098547"/>
            </a:xfrm>
            <a:prstGeom prst="rect">
              <a:avLst/>
            </a:prstGeom>
          </p:spPr>
        </p:pic>
        <p:sp>
          <p:nvSpPr>
            <p:cNvPr id="20" name="CaixaDeTexto 19"/>
            <p:cNvSpPr txBox="1"/>
            <p:nvPr/>
          </p:nvSpPr>
          <p:spPr>
            <a:xfrm>
              <a:off x="3422623" y="2345888"/>
              <a:ext cx="271002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1600" dirty="0" err="1" smtClean="0"/>
                <a:t>Herbaceous</a:t>
              </a:r>
              <a:r>
                <a:rPr lang="pt-BR" sz="1600" dirty="0" smtClean="0"/>
                <a:t> cover </a:t>
              </a:r>
              <a:r>
                <a:rPr lang="pt-BR" sz="1600" b="1" dirty="0" smtClean="0"/>
                <a:t>x100</a:t>
              </a:r>
            </a:p>
            <a:p>
              <a:r>
                <a:rPr lang="pt-BR" sz="1600" dirty="0" smtClean="0"/>
                <a:t>        (100-400)</a:t>
              </a:r>
            </a:p>
          </p:txBody>
        </p:sp>
      </p:grpSp>
      <p:sp>
        <p:nvSpPr>
          <p:cNvPr id="22" name="CaixaDeTexto 21"/>
          <p:cNvSpPr txBox="1"/>
          <p:nvPr/>
        </p:nvSpPr>
        <p:spPr>
          <a:xfrm>
            <a:off x="-12879" y="-12342"/>
            <a:ext cx="4554388" cy="3693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Landscape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metrics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and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Spatial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pattern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analisys</a:t>
            </a:r>
            <a:endParaRPr lang="pt-BR" i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3" name="Retângulo 22"/>
          <p:cNvSpPr/>
          <p:nvPr/>
        </p:nvSpPr>
        <p:spPr>
          <a:xfrm>
            <a:off x="3771900" y="392292"/>
            <a:ext cx="8420100" cy="67193"/>
          </a:xfrm>
          <a:prstGeom prst="rect">
            <a:avLst/>
          </a:prstGeom>
          <a:solidFill>
            <a:srgbClr val="3695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4" name="Retângulo 23"/>
          <p:cNvSpPr/>
          <p:nvPr/>
        </p:nvSpPr>
        <p:spPr>
          <a:xfrm>
            <a:off x="-1" y="392292"/>
            <a:ext cx="4749801" cy="671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84069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ixaDeTexto 10"/>
          <p:cNvSpPr txBox="1"/>
          <p:nvPr/>
        </p:nvSpPr>
        <p:spPr>
          <a:xfrm>
            <a:off x="3730558" y="412122"/>
            <a:ext cx="47309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2800" b="1" dirty="0" err="1"/>
              <a:t>Continuous</a:t>
            </a:r>
            <a:r>
              <a:rPr lang="pt-BR" sz="2800" b="1" dirty="0"/>
              <a:t> </a:t>
            </a:r>
            <a:r>
              <a:rPr lang="pt-BR" sz="2800" b="1" dirty="0" err="1"/>
              <a:t>Landscape</a:t>
            </a:r>
            <a:r>
              <a:rPr lang="pt-BR" sz="2800" b="1" dirty="0"/>
              <a:t> </a:t>
            </a:r>
            <a:r>
              <a:rPr lang="pt-BR" sz="2800" b="1" dirty="0" err="1"/>
              <a:t>Metrics</a:t>
            </a:r>
            <a:endParaRPr lang="pt-BR" sz="2800" b="1" i="1" dirty="0"/>
          </a:p>
        </p:txBody>
      </p:sp>
      <p:pic>
        <p:nvPicPr>
          <p:cNvPr id="9" name="Picture 2" descr="https://fbcdn-sphotos-d-a.akamaihd.net/hphotos-ak-xpf1/v/t1.0-9/996508_641394025873254_1430666073_n.jpg?oh=5e4b3cfa6ccc84a08a0a57f4889ce194&amp;oe=549F4B9B&amp;__gda__=1419473618_8bca5eeb34e76eb6b8e6758b7116a9f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60" t="9977" r="44633" b="42954"/>
          <a:stretch/>
        </p:blipFill>
        <p:spPr bwMode="auto">
          <a:xfrm>
            <a:off x="10869201" y="496075"/>
            <a:ext cx="1192307" cy="1427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CaixaDeTexto 9"/>
          <p:cNvSpPr txBox="1"/>
          <p:nvPr/>
        </p:nvSpPr>
        <p:spPr>
          <a:xfrm>
            <a:off x="10542249" y="2007658"/>
            <a:ext cx="16830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1400" dirty="0" smtClean="0"/>
              <a:t>João Pena </a:t>
            </a:r>
          </a:p>
          <a:p>
            <a:pPr algn="ctr"/>
            <a:r>
              <a:rPr lang="pt-BR" sz="1400" dirty="0" smtClean="0"/>
              <a:t>(UFMG </a:t>
            </a:r>
            <a:r>
              <a:rPr lang="pt-BR" sz="1400" dirty="0" err="1" smtClean="0"/>
              <a:t>Phd</a:t>
            </a:r>
            <a:r>
              <a:rPr lang="pt-BR" sz="1400" dirty="0" smtClean="0"/>
              <a:t> </a:t>
            </a:r>
            <a:r>
              <a:rPr lang="pt-BR" sz="1400" dirty="0" err="1" smtClean="0"/>
              <a:t>student</a:t>
            </a:r>
            <a:r>
              <a:rPr lang="pt-BR" sz="1400" dirty="0" smtClean="0"/>
              <a:t>)</a:t>
            </a:r>
            <a:endParaRPr lang="pt-BR" sz="1400" dirty="0"/>
          </a:p>
        </p:txBody>
      </p:sp>
      <p:sp>
        <p:nvSpPr>
          <p:cNvPr id="2" name="CaixaDeTexto 1"/>
          <p:cNvSpPr txBox="1"/>
          <p:nvPr/>
        </p:nvSpPr>
        <p:spPr>
          <a:xfrm>
            <a:off x="463640" y="1084329"/>
            <a:ext cx="5719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smtClean="0"/>
              <a:t>Selecting </a:t>
            </a:r>
            <a:r>
              <a:rPr lang="en-US" sz="2400" i="1" dirty="0"/>
              <a:t>areas with variations </a:t>
            </a:r>
            <a:r>
              <a:rPr lang="en-US" sz="2400" i="1" dirty="0" smtClean="0"/>
              <a:t>in 3 variables</a:t>
            </a:r>
            <a:endParaRPr lang="pt-BR" sz="2400" i="1" dirty="0"/>
          </a:p>
        </p:txBody>
      </p:sp>
      <p:grpSp>
        <p:nvGrpSpPr>
          <p:cNvPr id="17" name="Grupo 16"/>
          <p:cNvGrpSpPr/>
          <p:nvPr/>
        </p:nvGrpSpPr>
        <p:grpSpPr>
          <a:xfrm>
            <a:off x="190442" y="1668798"/>
            <a:ext cx="4800297" cy="4085077"/>
            <a:chOff x="1879233" y="2620149"/>
            <a:chExt cx="4800297" cy="4085077"/>
          </a:xfrm>
        </p:grpSpPr>
        <p:pic>
          <p:nvPicPr>
            <p:cNvPr id="15" name="Imagem 1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79233" y="2620149"/>
              <a:ext cx="2888650" cy="4085077"/>
            </a:xfrm>
            <a:prstGeom prst="rect">
              <a:avLst/>
            </a:prstGeom>
          </p:spPr>
        </p:pic>
        <p:sp>
          <p:nvSpPr>
            <p:cNvPr id="21" name="CaixaDeTexto 20"/>
            <p:cNvSpPr txBox="1"/>
            <p:nvPr/>
          </p:nvSpPr>
          <p:spPr>
            <a:xfrm>
              <a:off x="4389569" y="2765079"/>
              <a:ext cx="228996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1600" dirty="0" smtClean="0"/>
                <a:t>Street </a:t>
              </a:r>
              <a:r>
                <a:rPr lang="pt-BR" sz="1600" dirty="0" err="1" smtClean="0"/>
                <a:t>density</a:t>
              </a:r>
              <a:r>
                <a:rPr lang="pt-BR" sz="1600" dirty="0" smtClean="0"/>
                <a:t> (1-4)</a:t>
              </a:r>
            </a:p>
            <a:p>
              <a:pPr algn="ctr"/>
              <a:endParaRPr lang="pt-BR" sz="1600" dirty="0" smtClean="0"/>
            </a:p>
          </p:txBody>
        </p:sp>
      </p:grpSp>
      <p:sp>
        <p:nvSpPr>
          <p:cNvPr id="3" name="Seta para a direita 2"/>
          <p:cNvSpPr/>
          <p:nvPr/>
        </p:nvSpPr>
        <p:spPr>
          <a:xfrm>
            <a:off x="4617880" y="4711189"/>
            <a:ext cx="1461861" cy="412124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5" name="CaixaDeTexto 4"/>
          <p:cNvSpPr txBox="1"/>
          <p:nvPr/>
        </p:nvSpPr>
        <p:spPr>
          <a:xfrm>
            <a:off x="4019355" y="4409420"/>
            <a:ext cx="53732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6000" dirty="0" smtClean="0"/>
              <a:t>Σ</a:t>
            </a:r>
            <a:endParaRPr lang="pt-BR" sz="6000" dirty="0"/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7701" y="935342"/>
            <a:ext cx="4188045" cy="5922658"/>
          </a:xfrm>
          <a:prstGeom prst="rect">
            <a:avLst/>
          </a:prstGeom>
        </p:spPr>
      </p:pic>
      <p:grpSp>
        <p:nvGrpSpPr>
          <p:cNvPr id="19" name="Grupo 18"/>
          <p:cNvGrpSpPr/>
          <p:nvPr/>
        </p:nvGrpSpPr>
        <p:grpSpPr>
          <a:xfrm>
            <a:off x="507986" y="2182597"/>
            <a:ext cx="4596123" cy="4420192"/>
            <a:chOff x="-2615" y="1869213"/>
            <a:chExt cx="5150226" cy="4485691"/>
          </a:xfrm>
        </p:grpSpPr>
        <p:pic>
          <p:nvPicPr>
            <p:cNvPr id="6" name="Imagem 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615" y="1869213"/>
              <a:ext cx="3171935" cy="4485691"/>
            </a:xfrm>
            <a:prstGeom prst="rect">
              <a:avLst/>
            </a:prstGeom>
          </p:spPr>
        </p:pic>
        <p:sp>
          <p:nvSpPr>
            <p:cNvPr id="7" name="CaixaDeTexto 6"/>
            <p:cNvSpPr txBox="1"/>
            <p:nvPr/>
          </p:nvSpPr>
          <p:spPr>
            <a:xfrm>
              <a:off x="2641343" y="1971296"/>
              <a:ext cx="2506268" cy="6075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1600" dirty="0" err="1" smtClean="0"/>
                <a:t>Tree</a:t>
              </a:r>
              <a:r>
                <a:rPr lang="pt-BR" sz="1600" dirty="0" smtClean="0"/>
                <a:t> cover </a:t>
              </a:r>
              <a:r>
                <a:rPr lang="pt-BR" sz="1600" b="1" dirty="0" smtClean="0"/>
                <a:t>x10</a:t>
              </a:r>
            </a:p>
            <a:p>
              <a:pPr algn="ctr"/>
              <a:r>
                <a:rPr lang="pt-BR" sz="1600" dirty="0" smtClean="0"/>
                <a:t>         (10-40)</a:t>
              </a:r>
            </a:p>
          </p:txBody>
        </p:sp>
      </p:grpSp>
      <p:grpSp>
        <p:nvGrpSpPr>
          <p:cNvPr id="18" name="Grupo 17"/>
          <p:cNvGrpSpPr/>
          <p:nvPr/>
        </p:nvGrpSpPr>
        <p:grpSpPr>
          <a:xfrm>
            <a:off x="996065" y="2727959"/>
            <a:ext cx="5216524" cy="4098547"/>
            <a:chOff x="916126" y="2127047"/>
            <a:chExt cx="5216524" cy="4098547"/>
          </a:xfrm>
        </p:grpSpPr>
        <p:pic>
          <p:nvPicPr>
            <p:cNvPr id="14" name="Imagem 1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6126" y="2127047"/>
              <a:ext cx="2898175" cy="4098547"/>
            </a:xfrm>
            <a:prstGeom prst="rect">
              <a:avLst/>
            </a:prstGeom>
          </p:spPr>
        </p:pic>
        <p:sp>
          <p:nvSpPr>
            <p:cNvPr id="20" name="CaixaDeTexto 19"/>
            <p:cNvSpPr txBox="1"/>
            <p:nvPr/>
          </p:nvSpPr>
          <p:spPr>
            <a:xfrm>
              <a:off x="3422623" y="2345888"/>
              <a:ext cx="271002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1600" dirty="0" err="1" smtClean="0"/>
                <a:t>Herbaceous</a:t>
              </a:r>
              <a:r>
                <a:rPr lang="pt-BR" sz="1600" dirty="0" smtClean="0"/>
                <a:t> cover </a:t>
              </a:r>
              <a:r>
                <a:rPr lang="pt-BR" sz="1600" b="1" dirty="0" smtClean="0"/>
                <a:t>x100</a:t>
              </a:r>
            </a:p>
            <a:p>
              <a:r>
                <a:rPr lang="pt-BR" sz="1600" dirty="0" smtClean="0"/>
                <a:t>        (100-400)</a:t>
              </a:r>
            </a:p>
          </p:txBody>
        </p:sp>
      </p:grpSp>
      <p:sp>
        <p:nvSpPr>
          <p:cNvPr id="22" name="CaixaDeTexto 21"/>
          <p:cNvSpPr txBox="1"/>
          <p:nvPr/>
        </p:nvSpPr>
        <p:spPr>
          <a:xfrm>
            <a:off x="-12879" y="-12342"/>
            <a:ext cx="4554388" cy="3693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Landscape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metrics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and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Spatial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pattern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analisys</a:t>
            </a:r>
            <a:endParaRPr lang="pt-BR" i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3" name="Retângulo 22"/>
          <p:cNvSpPr/>
          <p:nvPr/>
        </p:nvSpPr>
        <p:spPr>
          <a:xfrm>
            <a:off x="3771900" y="392292"/>
            <a:ext cx="8420100" cy="67193"/>
          </a:xfrm>
          <a:prstGeom prst="rect">
            <a:avLst/>
          </a:prstGeom>
          <a:solidFill>
            <a:srgbClr val="3695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4" name="Retângulo 23"/>
          <p:cNvSpPr/>
          <p:nvPr/>
        </p:nvSpPr>
        <p:spPr>
          <a:xfrm>
            <a:off x="-1" y="392292"/>
            <a:ext cx="4749801" cy="671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5" name="Texto explicativo em elipse 24"/>
          <p:cNvSpPr/>
          <p:nvPr/>
        </p:nvSpPr>
        <p:spPr>
          <a:xfrm>
            <a:off x="9663716" y="494787"/>
            <a:ext cx="1326035" cy="605883"/>
          </a:xfrm>
          <a:prstGeom prst="wedgeEllipseCallout">
            <a:avLst>
              <a:gd name="adj1" fmla="val 62372"/>
              <a:gd name="adj2" fmla="val 97545"/>
            </a:avLst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 smtClean="0">
                <a:solidFill>
                  <a:srgbClr val="FF0000"/>
                </a:solidFill>
              </a:rPr>
              <a:t>Oh </a:t>
            </a:r>
            <a:r>
              <a:rPr lang="pt-BR" b="1" dirty="0" err="1" smtClean="0">
                <a:solidFill>
                  <a:srgbClr val="FF0000"/>
                </a:solidFill>
              </a:rPr>
              <a:t>yeah</a:t>
            </a:r>
            <a:r>
              <a:rPr lang="pt-BR" b="1" dirty="0" smtClean="0">
                <a:solidFill>
                  <a:srgbClr val="FF0000"/>
                </a:solidFill>
              </a:rPr>
              <a:t>!!</a:t>
            </a:r>
            <a:endParaRPr lang="pt-B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0995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ixaDeTexto 10"/>
          <p:cNvSpPr txBox="1"/>
          <p:nvPr/>
        </p:nvSpPr>
        <p:spPr>
          <a:xfrm>
            <a:off x="3730558" y="412122"/>
            <a:ext cx="47309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2800" b="1" dirty="0" err="1"/>
              <a:t>Continuous</a:t>
            </a:r>
            <a:r>
              <a:rPr lang="pt-BR" sz="2800" b="1" dirty="0"/>
              <a:t> </a:t>
            </a:r>
            <a:r>
              <a:rPr lang="pt-BR" sz="2800" b="1" dirty="0" err="1"/>
              <a:t>Landscape</a:t>
            </a:r>
            <a:r>
              <a:rPr lang="pt-BR" sz="2800" b="1" dirty="0"/>
              <a:t> </a:t>
            </a:r>
            <a:r>
              <a:rPr lang="pt-BR" sz="2800" b="1" dirty="0" err="1"/>
              <a:t>Metrics</a:t>
            </a:r>
            <a:endParaRPr lang="pt-BR" sz="2800" b="1" i="1" dirty="0"/>
          </a:p>
        </p:txBody>
      </p:sp>
      <p:sp>
        <p:nvSpPr>
          <p:cNvPr id="12" name="CaixaDeTexto 11"/>
          <p:cNvSpPr txBox="1"/>
          <p:nvPr/>
        </p:nvSpPr>
        <p:spPr>
          <a:xfrm>
            <a:off x="220310" y="1208852"/>
            <a:ext cx="116024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b="1" dirty="0"/>
              <a:t>Considerations</a:t>
            </a:r>
            <a:endParaRPr lang="pt-BR" sz="2400" b="1" dirty="0"/>
          </a:p>
        </p:txBody>
      </p:sp>
      <p:sp>
        <p:nvSpPr>
          <p:cNvPr id="19" name="CaixaDeTexto 18"/>
          <p:cNvSpPr txBox="1"/>
          <p:nvPr/>
        </p:nvSpPr>
        <p:spPr>
          <a:xfrm>
            <a:off x="220310" y="2018358"/>
            <a:ext cx="43027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bg1">
                    <a:lumMod val="75000"/>
                  </a:schemeClr>
                </a:solidFill>
              </a:rPr>
              <a:t>Importance of biological decision </a:t>
            </a:r>
          </a:p>
        </p:txBody>
      </p:sp>
      <p:sp>
        <p:nvSpPr>
          <p:cNvPr id="28" name="CaixaDeTexto 27"/>
          <p:cNvSpPr txBox="1"/>
          <p:nvPr/>
        </p:nvSpPr>
        <p:spPr>
          <a:xfrm>
            <a:off x="206570" y="2984345"/>
            <a:ext cx="42254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bg1">
                    <a:lumMod val="75000"/>
                  </a:schemeClr>
                </a:solidFill>
              </a:rPr>
              <a:t>Composed explicit metrics</a:t>
            </a:r>
            <a:endParaRPr lang="pt-BR" sz="2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8" name="CaixaDeTexto 17"/>
          <p:cNvSpPr txBox="1"/>
          <p:nvPr/>
        </p:nvSpPr>
        <p:spPr>
          <a:xfrm>
            <a:off x="206569" y="3809210"/>
            <a:ext cx="42254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bg1">
                    <a:lumMod val="65000"/>
                  </a:schemeClr>
                </a:solidFill>
              </a:rPr>
              <a:t>Can help in experimental design</a:t>
            </a:r>
            <a:endParaRPr lang="pt-BR" sz="2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0" name="CaixaDeTexto 19"/>
          <p:cNvSpPr txBox="1"/>
          <p:nvPr/>
        </p:nvSpPr>
        <p:spPr>
          <a:xfrm>
            <a:off x="296927" y="4946510"/>
            <a:ext cx="42254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Some statistics metrics can be extracted from theses maps</a:t>
            </a:r>
            <a:endParaRPr lang="pt-BR" sz="2400" dirty="0"/>
          </a:p>
        </p:txBody>
      </p:sp>
      <p:sp>
        <p:nvSpPr>
          <p:cNvPr id="10" name="CaixaDeTexto 9"/>
          <p:cNvSpPr txBox="1"/>
          <p:nvPr/>
        </p:nvSpPr>
        <p:spPr>
          <a:xfrm>
            <a:off x="-12879" y="-12342"/>
            <a:ext cx="4554388" cy="3693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Landscape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metrics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and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Spatial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pattern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analisys</a:t>
            </a:r>
            <a:endParaRPr lang="pt-BR" i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" name="Retângulo 13"/>
          <p:cNvSpPr/>
          <p:nvPr/>
        </p:nvSpPr>
        <p:spPr>
          <a:xfrm>
            <a:off x="3771900" y="392292"/>
            <a:ext cx="8420100" cy="67193"/>
          </a:xfrm>
          <a:prstGeom prst="rect">
            <a:avLst/>
          </a:prstGeom>
          <a:solidFill>
            <a:srgbClr val="3695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5" name="Retângulo 14"/>
          <p:cNvSpPr/>
          <p:nvPr/>
        </p:nvSpPr>
        <p:spPr>
          <a:xfrm>
            <a:off x="-1" y="392292"/>
            <a:ext cx="4749801" cy="671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99" t="9381" r="7524" b="8477"/>
          <a:stretch/>
        </p:blipFill>
        <p:spPr>
          <a:xfrm>
            <a:off x="6769290" y="1175274"/>
            <a:ext cx="5053515" cy="5424903"/>
          </a:xfrm>
          <a:prstGeom prst="rect">
            <a:avLst/>
          </a:prstGeom>
        </p:spPr>
      </p:pic>
      <p:sp>
        <p:nvSpPr>
          <p:cNvPr id="3" name="CaixaDeTexto 2"/>
          <p:cNvSpPr txBox="1"/>
          <p:nvPr/>
        </p:nvSpPr>
        <p:spPr>
          <a:xfrm>
            <a:off x="7738280" y="812192"/>
            <a:ext cx="34266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 err="1" smtClean="0"/>
              <a:t>Euclidian</a:t>
            </a:r>
            <a:r>
              <a:rPr lang="pt-BR" dirty="0" smtClean="0"/>
              <a:t> </a:t>
            </a:r>
            <a:r>
              <a:rPr lang="pt-BR" dirty="0" err="1" smtClean="0"/>
              <a:t>distance</a:t>
            </a:r>
            <a:r>
              <a:rPr lang="pt-BR" dirty="0" smtClean="0"/>
              <a:t> </a:t>
            </a:r>
            <a:r>
              <a:rPr lang="pt-BR" dirty="0" err="1" smtClean="0"/>
              <a:t>from</a:t>
            </a:r>
            <a:r>
              <a:rPr lang="pt-BR" dirty="0" smtClean="0"/>
              <a:t> sugar </a:t>
            </a:r>
            <a:r>
              <a:rPr lang="pt-BR" dirty="0" err="1" smtClean="0"/>
              <a:t>cane</a:t>
            </a:r>
            <a:endParaRPr lang="pt-BR" dirty="0"/>
          </a:p>
        </p:txBody>
      </p:sp>
      <p:sp>
        <p:nvSpPr>
          <p:cNvPr id="4" name="Fluxograma: Conector 3"/>
          <p:cNvSpPr/>
          <p:nvPr/>
        </p:nvSpPr>
        <p:spPr>
          <a:xfrm>
            <a:off x="9185047" y="2885434"/>
            <a:ext cx="108000" cy="108000"/>
          </a:xfrm>
          <a:prstGeom prst="flowChartConnector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6" name="Fluxograma: Conector 15"/>
          <p:cNvSpPr/>
          <p:nvPr/>
        </p:nvSpPr>
        <p:spPr>
          <a:xfrm>
            <a:off x="7140054" y="1543131"/>
            <a:ext cx="108000" cy="108000"/>
          </a:xfrm>
          <a:prstGeom prst="flowChartConnector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7" name="Fluxograma: Conector 16"/>
          <p:cNvSpPr/>
          <p:nvPr/>
        </p:nvSpPr>
        <p:spPr>
          <a:xfrm>
            <a:off x="10251743" y="2626012"/>
            <a:ext cx="108000" cy="108000"/>
          </a:xfrm>
          <a:prstGeom prst="flowChartConnector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1" name="Fluxograma: Conector 20"/>
          <p:cNvSpPr/>
          <p:nvPr/>
        </p:nvSpPr>
        <p:spPr>
          <a:xfrm>
            <a:off x="7656017" y="4418646"/>
            <a:ext cx="108000" cy="108000"/>
          </a:xfrm>
          <a:prstGeom prst="flowChartConnector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2" name="Fluxograma: Conector 21"/>
          <p:cNvSpPr/>
          <p:nvPr/>
        </p:nvSpPr>
        <p:spPr>
          <a:xfrm>
            <a:off x="10519548" y="1532253"/>
            <a:ext cx="108000" cy="108000"/>
          </a:xfrm>
          <a:prstGeom prst="flowChartConnector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3" name="Fluxograma: Conector 22"/>
          <p:cNvSpPr/>
          <p:nvPr/>
        </p:nvSpPr>
        <p:spPr>
          <a:xfrm>
            <a:off x="7395528" y="6200839"/>
            <a:ext cx="108000" cy="108000"/>
          </a:xfrm>
          <a:prstGeom prst="flowChartConnector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4" name="Fluxograma: Conector 23"/>
          <p:cNvSpPr/>
          <p:nvPr/>
        </p:nvSpPr>
        <p:spPr>
          <a:xfrm>
            <a:off x="11065877" y="5091379"/>
            <a:ext cx="108000" cy="108000"/>
          </a:xfrm>
          <a:prstGeom prst="flowChartConnector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5" name="Fluxograma: Conector 24"/>
          <p:cNvSpPr/>
          <p:nvPr/>
        </p:nvSpPr>
        <p:spPr>
          <a:xfrm>
            <a:off x="9397602" y="5199379"/>
            <a:ext cx="108000" cy="108000"/>
          </a:xfrm>
          <a:prstGeom prst="flowChartConnector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6" name="Fluxograma: Conector 25"/>
          <p:cNvSpPr/>
          <p:nvPr/>
        </p:nvSpPr>
        <p:spPr>
          <a:xfrm>
            <a:off x="11119877" y="3867268"/>
            <a:ext cx="108000" cy="108000"/>
          </a:xfrm>
          <a:prstGeom prst="flowChartConnector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7" name="Fluxograma: Conector 26"/>
          <p:cNvSpPr/>
          <p:nvPr/>
        </p:nvSpPr>
        <p:spPr>
          <a:xfrm>
            <a:off x="8758091" y="4637569"/>
            <a:ext cx="108000" cy="108000"/>
          </a:xfrm>
          <a:prstGeom prst="flowChartConnector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9" name="Fluxograma: Conector 28"/>
          <p:cNvSpPr/>
          <p:nvPr/>
        </p:nvSpPr>
        <p:spPr>
          <a:xfrm>
            <a:off x="10300983" y="5307379"/>
            <a:ext cx="108000" cy="108000"/>
          </a:xfrm>
          <a:prstGeom prst="flowChartConnector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0" name="Fluxograma: Conector 29"/>
          <p:cNvSpPr/>
          <p:nvPr/>
        </p:nvSpPr>
        <p:spPr>
          <a:xfrm>
            <a:off x="9645807" y="1740895"/>
            <a:ext cx="108000" cy="108000"/>
          </a:xfrm>
          <a:prstGeom prst="flowChartConnector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1" name="Fluxograma: Conector 30"/>
          <p:cNvSpPr/>
          <p:nvPr/>
        </p:nvSpPr>
        <p:spPr>
          <a:xfrm>
            <a:off x="9956273" y="4425619"/>
            <a:ext cx="108000" cy="108000"/>
          </a:xfrm>
          <a:prstGeom prst="flowChartConnector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2" name="Fluxograma: Conector 31"/>
          <p:cNvSpPr/>
          <p:nvPr/>
        </p:nvSpPr>
        <p:spPr>
          <a:xfrm>
            <a:off x="7600924" y="2606892"/>
            <a:ext cx="108000" cy="108000"/>
          </a:xfrm>
          <a:prstGeom prst="flowChartConnector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3" name="Fluxograma: Conector 32"/>
          <p:cNvSpPr/>
          <p:nvPr/>
        </p:nvSpPr>
        <p:spPr>
          <a:xfrm>
            <a:off x="7949944" y="1898266"/>
            <a:ext cx="108000" cy="108000"/>
          </a:xfrm>
          <a:prstGeom prst="flowChartConnector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4" name="Fluxograma: Conector 33"/>
          <p:cNvSpPr/>
          <p:nvPr/>
        </p:nvSpPr>
        <p:spPr>
          <a:xfrm>
            <a:off x="7372575" y="3238172"/>
            <a:ext cx="108000" cy="108000"/>
          </a:xfrm>
          <a:prstGeom prst="flowChartConnector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5" name="Fluxograma: Conector 34"/>
          <p:cNvSpPr/>
          <p:nvPr/>
        </p:nvSpPr>
        <p:spPr>
          <a:xfrm>
            <a:off x="11371933" y="2068733"/>
            <a:ext cx="108000" cy="108000"/>
          </a:xfrm>
          <a:prstGeom prst="flowChartConnector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6" name="Fluxograma: Conector 35"/>
          <p:cNvSpPr/>
          <p:nvPr/>
        </p:nvSpPr>
        <p:spPr>
          <a:xfrm>
            <a:off x="9819632" y="3671019"/>
            <a:ext cx="108000" cy="108000"/>
          </a:xfrm>
          <a:prstGeom prst="flowChartConnector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7" name="Fluxograma: Conector 36"/>
          <p:cNvSpPr/>
          <p:nvPr/>
        </p:nvSpPr>
        <p:spPr>
          <a:xfrm>
            <a:off x="10064273" y="1449860"/>
            <a:ext cx="108000" cy="108000"/>
          </a:xfrm>
          <a:prstGeom prst="flowChartConnector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8" name="Fluxograma: Conector 37"/>
          <p:cNvSpPr/>
          <p:nvPr/>
        </p:nvSpPr>
        <p:spPr>
          <a:xfrm>
            <a:off x="8391994" y="2847221"/>
            <a:ext cx="108000" cy="108000"/>
          </a:xfrm>
          <a:prstGeom prst="flowChartConnector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9" name="Fluxograma: Conector 38"/>
          <p:cNvSpPr/>
          <p:nvPr/>
        </p:nvSpPr>
        <p:spPr>
          <a:xfrm>
            <a:off x="9077047" y="3663579"/>
            <a:ext cx="108000" cy="108000"/>
          </a:xfrm>
          <a:prstGeom prst="flowChartConnector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0" name="Fluxograma: Conector 39"/>
          <p:cNvSpPr/>
          <p:nvPr/>
        </p:nvSpPr>
        <p:spPr>
          <a:xfrm>
            <a:off x="10727836" y="3338010"/>
            <a:ext cx="108000" cy="108000"/>
          </a:xfrm>
          <a:prstGeom prst="flowChartConnector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1" name="Fluxograma: Conector 40"/>
          <p:cNvSpPr/>
          <p:nvPr/>
        </p:nvSpPr>
        <p:spPr>
          <a:xfrm>
            <a:off x="9765632" y="3027096"/>
            <a:ext cx="108000" cy="108000"/>
          </a:xfrm>
          <a:prstGeom prst="flowChartConnector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2" name="Fluxograma: Conector 41"/>
          <p:cNvSpPr/>
          <p:nvPr/>
        </p:nvSpPr>
        <p:spPr>
          <a:xfrm>
            <a:off x="8757525" y="1463733"/>
            <a:ext cx="108000" cy="108000"/>
          </a:xfrm>
          <a:prstGeom prst="flowChartConnector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3" name="Fluxograma: Conector 42"/>
          <p:cNvSpPr/>
          <p:nvPr/>
        </p:nvSpPr>
        <p:spPr>
          <a:xfrm>
            <a:off x="9017717" y="5805671"/>
            <a:ext cx="108000" cy="108000"/>
          </a:xfrm>
          <a:prstGeom prst="flowChartConnector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4" name="Fluxograma: Conector 43"/>
          <p:cNvSpPr/>
          <p:nvPr/>
        </p:nvSpPr>
        <p:spPr>
          <a:xfrm>
            <a:off x="8067979" y="3569992"/>
            <a:ext cx="108000" cy="108000"/>
          </a:xfrm>
          <a:prstGeom prst="flowChartConnector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5" name="Fluxograma: Conector 44"/>
          <p:cNvSpPr/>
          <p:nvPr/>
        </p:nvSpPr>
        <p:spPr>
          <a:xfrm>
            <a:off x="8704091" y="2068733"/>
            <a:ext cx="108000" cy="108000"/>
          </a:xfrm>
          <a:prstGeom prst="flowChartConnector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6" name="Fluxograma: Conector 45"/>
          <p:cNvSpPr/>
          <p:nvPr/>
        </p:nvSpPr>
        <p:spPr>
          <a:xfrm>
            <a:off x="7243100" y="5158385"/>
            <a:ext cx="108000" cy="108000"/>
          </a:xfrm>
          <a:prstGeom prst="flowChartConnector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7" name="Fluxograma: Conector 46"/>
          <p:cNvSpPr/>
          <p:nvPr/>
        </p:nvSpPr>
        <p:spPr>
          <a:xfrm>
            <a:off x="10484547" y="5050385"/>
            <a:ext cx="108000" cy="108000"/>
          </a:xfrm>
          <a:prstGeom prst="flowChartConnector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8" name="Fluxograma: Conector 47"/>
          <p:cNvSpPr/>
          <p:nvPr/>
        </p:nvSpPr>
        <p:spPr>
          <a:xfrm>
            <a:off x="8288435" y="5158846"/>
            <a:ext cx="108000" cy="108000"/>
          </a:xfrm>
          <a:prstGeom prst="flowChartConnector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9" name="Fluxograma: Conector 48"/>
          <p:cNvSpPr/>
          <p:nvPr/>
        </p:nvSpPr>
        <p:spPr>
          <a:xfrm>
            <a:off x="8594613" y="6255603"/>
            <a:ext cx="108000" cy="108000"/>
          </a:xfrm>
          <a:prstGeom prst="flowChartConnector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0" name="Fluxograma: Conector 49"/>
          <p:cNvSpPr/>
          <p:nvPr/>
        </p:nvSpPr>
        <p:spPr>
          <a:xfrm>
            <a:off x="7140054" y="6092839"/>
            <a:ext cx="108000" cy="108000"/>
          </a:xfrm>
          <a:prstGeom prst="flowChartConnector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1" name="Fluxograma: Conector 50"/>
          <p:cNvSpPr/>
          <p:nvPr/>
        </p:nvSpPr>
        <p:spPr>
          <a:xfrm>
            <a:off x="11164924" y="1663692"/>
            <a:ext cx="108000" cy="108000"/>
          </a:xfrm>
          <a:prstGeom prst="flowChartConnector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2" name="Fluxograma: Conector 51"/>
          <p:cNvSpPr/>
          <p:nvPr/>
        </p:nvSpPr>
        <p:spPr>
          <a:xfrm>
            <a:off x="7214843" y="3924053"/>
            <a:ext cx="108000" cy="108000"/>
          </a:xfrm>
          <a:prstGeom prst="flowChartConnector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3" name="Fluxograma: Conector 52"/>
          <p:cNvSpPr/>
          <p:nvPr/>
        </p:nvSpPr>
        <p:spPr>
          <a:xfrm>
            <a:off x="11425933" y="6308839"/>
            <a:ext cx="108000" cy="108000"/>
          </a:xfrm>
          <a:prstGeom prst="flowChartConnector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4" name="Fluxograma: Conector 53"/>
          <p:cNvSpPr/>
          <p:nvPr/>
        </p:nvSpPr>
        <p:spPr>
          <a:xfrm>
            <a:off x="9581844" y="5987550"/>
            <a:ext cx="108000" cy="108000"/>
          </a:xfrm>
          <a:prstGeom prst="flowChartConnector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5" name="Fluxograma: Conector 54"/>
          <p:cNvSpPr/>
          <p:nvPr/>
        </p:nvSpPr>
        <p:spPr>
          <a:xfrm>
            <a:off x="7738280" y="5713100"/>
            <a:ext cx="108000" cy="108000"/>
          </a:xfrm>
          <a:prstGeom prst="flowChartConnector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6" name="Fluxograma: Conector 55"/>
          <p:cNvSpPr/>
          <p:nvPr/>
        </p:nvSpPr>
        <p:spPr>
          <a:xfrm>
            <a:off x="6935712" y="4364646"/>
            <a:ext cx="108000" cy="108000"/>
          </a:xfrm>
          <a:prstGeom prst="flowChartConnector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7" name="Fluxograma: Conector 56"/>
          <p:cNvSpPr/>
          <p:nvPr/>
        </p:nvSpPr>
        <p:spPr>
          <a:xfrm>
            <a:off x="9324603" y="2345256"/>
            <a:ext cx="108000" cy="108000"/>
          </a:xfrm>
          <a:prstGeom prst="flowChartConnector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8" name="Fluxograma: Conector 57"/>
          <p:cNvSpPr/>
          <p:nvPr/>
        </p:nvSpPr>
        <p:spPr>
          <a:xfrm>
            <a:off x="11011877" y="5647827"/>
            <a:ext cx="108000" cy="108000"/>
          </a:xfrm>
          <a:prstGeom prst="flowChartConnector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9" name="Fluxograma: Conector 58"/>
          <p:cNvSpPr/>
          <p:nvPr/>
        </p:nvSpPr>
        <p:spPr>
          <a:xfrm>
            <a:off x="10873561" y="4583569"/>
            <a:ext cx="108000" cy="108000"/>
          </a:xfrm>
          <a:prstGeom prst="flowChartConnector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0" name="Fluxograma: Conector 59"/>
          <p:cNvSpPr/>
          <p:nvPr/>
        </p:nvSpPr>
        <p:spPr>
          <a:xfrm>
            <a:off x="10376547" y="5864054"/>
            <a:ext cx="108000" cy="108000"/>
          </a:xfrm>
          <a:prstGeom prst="flowChartConnector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1" name="Fluxograma: Conector 60"/>
          <p:cNvSpPr/>
          <p:nvPr/>
        </p:nvSpPr>
        <p:spPr>
          <a:xfrm>
            <a:off x="9178440" y="4441724"/>
            <a:ext cx="108000" cy="108000"/>
          </a:xfrm>
          <a:prstGeom prst="flowChartConnector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2" name="Fluxograma: Conector 61"/>
          <p:cNvSpPr/>
          <p:nvPr/>
        </p:nvSpPr>
        <p:spPr>
          <a:xfrm>
            <a:off x="9548780" y="3374002"/>
            <a:ext cx="108000" cy="108000"/>
          </a:xfrm>
          <a:prstGeom prst="flowChartConnector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3" name="Fluxograma: Conector 62"/>
          <p:cNvSpPr/>
          <p:nvPr/>
        </p:nvSpPr>
        <p:spPr>
          <a:xfrm>
            <a:off x="8461468" y="5736791"/>
            <a:ext cx="108000" cy="108000"/>
          </a:xfrm>
          <a:prstGeom prst="flowChartConnector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4" name="Fluxograma: Conector 63"/>
          <p:cNvSpPr/>
          <p:nvPr/>
        </p:nvSpPr>
        <p:spPr>
          <a:xfrm>
            <a:off x="10465548" y="3950755"/>
            <a:ext cx="108000" cy="108000"/>
          </a:xfrm>
          <a:prstGeom prst="flowChartConnector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5" name="Fluxograma: Conector 64"/>
          <p:cNvSpPr/>
          <p:nvPr/>
        </p:nvSpPr>
        <p:spPr>
          <a:xfrm>
            <a:off x="8176566" y="4182657"/>
            <a:ext cx="108000" cy="108000"/>
          </a:xfrm>
          <a:prstGeom prst="flowChartConnector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6" name="Fluxograma: Conector 65"/>
          <p:cNvSpPr/>
          <p:nvPr/>
        </p:nvSpPr>
        <p:spPr>
          <a:xfrm>
            <a:off x="6989712" y="2223916"/>
            <a:ext cx="108000" cy="108000"/>
          </a:xfrm>
          <a:prstGeom prst="flowChartConnector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7" name="Fluxograma: Conector 66"/>
          <p:cNvSpPr/>
          <p:nvPr/>
        </p:nvSpPr>
        <p:spPr>
          <a:xfrm>
            <a:off x="10010273" y="6308839"/>
            <a:ext cx="108000" cy="108000"/>
          </a:xfrm>
          <a:prstGeom prst="flowChartConnector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" name="CaixaDeTexto 4"/>
          <p:cNvSpPr txBox="1"/>
          <p:nvPr/>
        </p:nvSpPr>
        <p:spPr>
          <a:xfrm>
            <a:off x="4586690" y="3681477"/>
            <a:ext cx="18525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Average </a:t>
            </a:r>
            <a:r>
              <a:rPr lang="en-US" dirty="0"/>
              <a:t>distance of sugarcane points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794112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ixaDeTexto 10"/>
          <p:cNvSpPr txBox="1"/>
          <p:nvPr/>
        </p:nvSpPr>
        <p:spPr>
          <a:xfrm>
            <a:off x="3730558" y="412122"/>
            <a:ext cx="47309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2800" b="1" dirty="0" err="1"/>
              <a:t>Continuous</a:t>
            </a:r>
            <a:r>
              <a:rPr lang="pt-BR" sz="2800" b="1" dirty="0"/>
              <a:t> </a:t>
            </a:r>
            <a:r>
              <a:rPr lang="pt-BR" sz="2800" b="1" dirty="0" err="1"/>
              <a:t>Landscape</a:t>
            </a:r>
            <a:r>
              <a:rPr lang="pt-BR" sz="2800" b="1" dirty="0"/>
              <a:t> </a:t>
            </a:r>
            <a:r>
              <a:rPr lang="pt-BR" sz="2800" b="1" dirty="0" err="1"/>
              <a:t>Metrics</a:t>
            </a:r>
            <a:endParaRPr lang="pt-BR" sz="2800" b="1" i="1" dirty="0"/>
          </a:p>
        </p:txBody>
      </p:sp>
      <p:sp>
        <p:nvSpPr>
          <p:cNvPr id="12" name="CaixaDeTexto 11"/>
          <p:cNvSpPr txBox="1"/>
          <p:nvPr/>
        </p:nvSpPr>
        <p:spPr>
          <a:xfrm>
            <a:off x="220310" y="1208852"/>
            <a:ext cx="116024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b="1" dirty="0"/>
              <a:t>Considerations</a:t>
            </a:r>
            <a:endParaRPr lang="pt-BR" sz="2400" b="1" dirty="0"/>
          </a:p>
        </p:txBody>
      </p:sp>
      <p:sp>
        <p:nvSpPr>
          <p:cNvPr id="21" name="CaixaDeTexto 20"/>
          <p:cNvSpPr txBox="1"/>
          <p:nvPr/>
        </p:nvSpPr>
        <p:spPr>
          <a:xfrm>
            <a:off x="289679" y="1944027"/>
            <a:ext cx="430272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/>
              <a:t>The use of these maps </a:t>
            </a:r>
            <a:r>
              <a:rPr lang="en-US" sz="2400" dirty="0" smtClean="0"/>
              <a:t>as </a:t>
            </a:r>
            <a:r>
              <a:rPr lang="en-US" sz="2400" dirty="0"/>
              <a:t>variables in SDM should be used with caution due to the weight </a:t>
            </a:r>
            <a:r>
              <a:rPr lang="en-US" sz="2400" dirty="0" smtClean="0"/>
              <a:t>that cause in the model due to </a:t>
            </a:r>
            <a:r>
              <a:rPr lang="en-US" sz="2400" dirty="0"/>
              <a:t>biased sampling</a:t>
            </a:r>
            <a:endParaRPr lang="pt-BR" sz="2400" dirty="0"/>
          </a:p>
        </p:txBody>
      </p:sp>
      <p:sp>
        <p:nvSpPr>
          <p:cNvPr id="7" name="CaixaDeTexto 6"/>
          <p:cNvSpPr txBox="1"/>
          <p:nvPr/>
        </p:nvSpPr>
        <p:spPr>
          <a:xfrm>
            <a:off x="-12879" y="-12342"/>
            <a:ext cx="4554388" cy="3693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Landscape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metrics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and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Spatial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pattern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analisys</a:t>
            </a:r>
            <a:endParaRPr lang="pt-BR" i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8" name="Retângulo 7"/>
          <p:cNvSpPr/>
          <p:nvPr/>
        </p:nvSpPr>
        <p:spPr>
          <a:xfrm>
            <a:off x="3771900" y="392292"/>
            <a:ext cx="8420100" cy="67193"/>
          </a:xfrm>
          <a:prstGeom prst="rect">
            <a:avLst/>
          </a:prstGeom>
          <a:solidFill>
            <a:srgbClr val="3695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Retângulo 8"/>
          <p:cNvSpPr/>
          <p:nvPr/>
        </p:nvSpPr>
        <p:spPr>
          <a:xfrm>
            <a:off x="-1" y="392292"/>
            <a:ext cx="4749801" cy="671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0" name="Picture 3" descr="H:\Mapas\Modelo3_tree_nosol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7220" y="863789"/>
            <a:ext cx="5290211" cy="5890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8436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9312394"/>
          </a:xfrm>
          <a:prstGeom prst="rect">
            <a:avLst/>
          </a:prstGeom>
          <a:noFill/>
        </p:spPr>
      </p:pic>
      <p:sp>
        <p:nvSpPr>
          <p:cNvPr id="2" name="CaixaDeTexto 1"/>
          <p:cNvSpPr txBox="1"/>
          <p:nvPr/>
        </p:nvSpPr>
        <p:spPr>
          <a:xfrm>
            <a:off x="1306286" y="202585"/>
            <a:ext cx="9593943" cy="15696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pt-BR" sz="4800" b="1" dirty="0" err="1" smtClean="0"/>
              <a:t>Landscape</a:t>
            </a:r>
            <a:r>
              <a:rPr lang="pt-BR" sz="4800" b="1" dirty="0" smtClean="0"/>
              <a:t> </a:t>
            </a:r>
            <a:r>
              <a:rPr lang="pt-BR" sz="4800" b="1" dirty="0" err="1" smtClean="0"/>
              <a:t>Metrics</a:t>
            </a:r>
            <a:r>
              <a:rPr lang="pt-BR" sz="4800" b="1" dirty="0" smtClean="0"/>
              <a:t> &amp; </a:t>
            </a:r>
            <a:r>
              <a:rPr lang="pt-BR" sz="4800" b="1" dirty="0" err="1" smtClean="0"/>
              <a:t>Spatial</a:t>
            </a:r>
            <a:r>
              <a:rPr lang="pt-BR" sz="4800" b="1" dirty="0" smtClean="0"/>
              <a:t> </a:t>
            </a:r>
            <a:r>
              <a:rPr lang="pt-BR" sz="4800" b="1" dirty="0" err="1" smtClean="0"/>
              <a:t>Patterns</a:t>
            </a:r>
            <a:r>
              <a:rPr lang="pt-BR" sz="4800" b="1" dirty="0" smtClean="0"/>
              <a:t> </a:t>
            </a:r>
            <a:r>
              <a:rPr lang="pt-BR" sz="4800" b="1" dirty="0" err="1" smtClean="0"/>
              <a:t>Analysis</a:t>
            </a:r>
            <a:endParaRPr lang="pt-BR" sz="4800" b="1" dirty="0"/>
          </a:p>
        </p:txBody>
      </p:sp>
      <p:sp>
        <p:nvSpPr>
          <p:cNvPr id="3" name="Espaço Reservado para Número de Slid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2D1C-F23B-4AA2-B759-19F8B7F813F6}" type="slidenum">
              <a:rPr lang="pt-BR" smtClean="0"/>
              <a:t>57</a:t>
            </a:fld>
            <a:endParaRPr lang="pt-BR"/>
          </a:p>
        </p:txBody>
      </p:sp>
      <p:sp>
        <p:nvSpPr>
          <p:cNvPr id="5" name="CaixaDeTexto 4"/>
          <p:cNvSpPr txBox="1"/>
          <p:nvPr/>
        </p:nvSpPr>
        <p:spPr>
          <a:xfrm>
            <a:off x="0" y="2347178"/>
            <a:ext cx="95939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/>
              <a:t>Felipe </a:t>
            </a:r>
            <a:r>
              <a:rPr lang="pt-BR" sz="2400" b="1" dirty="0" err="1" smtClean="0"/>
              <a:t>Martello</a:t>
            </a:r>
            <a:endParaRPr lang="pt-BR" sz="2400" b="1" dirty="0"/>
          </a:p>
          <a:p>
            <a:r>
              <a:rPr lang="pt-BR" sz="2400" b="1" dirty="0" smtClean="0"/>
              <a:t>Milton Cezar Ribeiro</a:t>
            </a:r>
            <a:endParaRPr lang="pt-BR" sz="2400" b="1" dirty="0"/>
          </a:p>
        </p:txBody>
      </p:sp>
    </p:spTree>
    <p:extLst>
      <p:ext uri="{BB962C8B-B14F-4D97-AF65-F5344CB8AC3E}">
        <p14:creationId xmlns:p14="http://schemas.microsoft.com/office/powerpoint/2010/main" val="935764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8116" y="572255"/>
            <a:ext cx="2956557" cy="2956557"/>
          </a:xfrm>
          <a:prstGeom prst="rect">
            <a:avLst/>
          </a:prstGeom>
        </p:spPr>
      </p:pic>
      <p:sp>
        <p:nvSpPr>
          <p:cNvPr id="8" name="CaixaDeTexto 7"/>
          <p:cNvSpPr txBox="1"/>
          <p:nvPr/>
        </p:nvSpPr>
        <p:spPr>
          <a:xfrm>
            <a:off x="220310" y="2621426"/>
            <a:ext cx="68373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Landscape metrics  can be calculated by: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en-US" sz="2400" b="1" dirty="0"/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400" b="1" dirty="0" smtClean="0"/>
              <a:t>Patches</a:t>
            </a:r>
          </a:p>
          <a:p>
            <a:pPr lvl="1"/>
            <a:endParaRPr lang="en-US" sz="2400" dirty="0"/>
          </a:p>
        </p:txBody>
      </p:sp>
      <p:sp>
        <p:nvSpPr>
          <p:cNvPr id="10" name="CaixaDeTexto 9"/>
          <p:cNvSpPr txBox="1"/>
          <p:nvPr/>
        </p:nvSpPr>
        <p:spPr>
          <a:xfrm>
            <a:off x="3941407" y="412122"/>
            <a:ext cx="43091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2800" b="1" dirty="0" err="1" smtClean="0"/>
              <a:t>Levels</a:t>
            </a:r>
            <a:r>
              <a:rPr lang="pt-BR" sz="2800" b="1" dirty="0" smtClean="0"/>
              <a:t> </a:t>
            </a:r>
            <a:r>
              <a:rPr lang="pt-BR" sz="2800" b="1" dirty="0" err="1" smtClean="0"/>
              <a:t>of</a:t>
            </a:r>
            <a:r>
              <a:rPr lang="pt-BR" sz="2800" b="1" dirty="0" smtClean="0"/>
              <a:t> </a:t>
            </a:r>
            <a:r>
              <a:rPr lang="pt-BR" sz="2800" b="1" dirty="0" err="1" smtClean="0"/>
              <a:t>Landscape</a:t>
            </a:r>
            <a:r>
              <a:rPr lang="pt-BR" sz="2800" b="1" dirty="0" smtClean="0"/>
              <a:t> </a:t>
            </a:r>
            <a:r>
              <a:rPr lang="pt-BR" sz="2800" b="1" dirty="0" err="1" smtClean="0"/>
              <a:t>metrics</a:t>
            </a:r>
            <a:endParaRPr lang="pt-BR" sz="2800" b="1" i="1" dirty="0"/>
          </a:p>
        </p:txBody>
      </p:sp>
      <p:sp>
        <p:nvSpPr>
          <p:cNvPr id="14" name="CaixaDeTexto 13"/>
          <p:cNvSpPr txBox="1"/>
          <p:nvPr/>
        </p:nvSpPr>
        <p:spPr>
          <a:xfrm>
            <a:off x="220310" y="1101276"/>
            <a:ext cx="55236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How can we describe a landscape?</a:t>
            </a:r>
            <a:endParaRPr lang="pt-BR" sz="2400" dirty="0"/>
          </a:p>
        </p:txBody>
      </p:sp>
      <p:sp>
        <p:nvSpPr>
          <p:cNvPr id="3" name="Espaço Reservado para Número de Slid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2D1C-F23B-4AA2-B759-19F8B7F813F6}" type="slidenum">
              <a:rPr lang="pt-BR" smtClean="0"/>
              <a:t>6</a:t>
            </a:fld>
            <a:endParaRPr lang="pt-BR"/>
          </a:p>
        </p:txBody>
      </p:sp>
      <p:sp>
        <p:nvSpPr>
          <p:cNvPr id="9" name="CaixaDeTexto 8"/>
          <p:cNvSpPr txBox="1"/>
          <p:nvPr/>
        </p:nvSpPr>
        <p:spPr>
          <a:xfrm>
            <a:off x="-12879" y="-12342"/>
            <a:ext cx="4554388" cy="3693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Landscape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metrics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and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Spatial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pattern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analisys</a:t>
            </a:r>
            <a:endParaRPr lang="pt-BR" i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" name="Retângulo 10"/>
          <p:cNvSpPr/>
          <p:nvPr/>
        </p:nvSpPr>
        <p:spPr>
          <a:xfrm>
            <a:off x="3771900" y="392292"/>
            <a:ext cx="8420100" cy="67193"/>
          </a:xfrm>
          <a:prstGeom prst="rect">
            <a:avLst/>
          </a:prstGeom>
          <a:solidFill>
            <a:srgbClr val="3695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2" name="Retângulo 11"/>
          <p:cNvSpPr/>
          <p:nvPr/>
        </p:nvSpPr>
        <p:spPr>
          <a:xfrm>
            <a:off x="-1" y="392292"/>
            <a:ext cx="4749801" cy="671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09709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8115" y="572255"/>
            <a:ext cx="2956557" cy="2956557"/>
          </a:xfrm>
          <a:prstGeom prst="rect">
            <a:avLst/>
          </a:prstGeom>
        </p:spPr>
      </p:pic>
      <p:sp>
        <p:nvSpPr>
          <p:cNvPr id="8" name="CaixaDeTexto 7"/>
          <p:cNvSpPr txBox="1"/>
          <p:nvPr/>
        </p:nvSpPr>
        <p:spPr>
          <a:xfrm>
            <a:off x="220310" y="2621426"/>
            <a:ext cx="683731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Landscape metrics  can be calculated by: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Patches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400" b="1" dirty="0" smtClean="0"/>
              <a:t>Classes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en-US" sz="2400" dirty="0"/>
          </a:p>
        </p:txBody>
      </p:sp>
      <p:sp>
        <p:nvSpPr>
          <p:cNvPr id="10" name="CaixaDeTexto 9"/>
          <p:cNvSpPr txBox="1"/>
          <p:nvPr/>
        </p:nvSpPr>
        <p:spPr>
          <a:xfrm>
            <a:off x="3941407" y="412122"/>
            <a:ext cx="43091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2800" b="1" dirty="0" err="1" smtClean="0"/>
              <a:t>Levels</a:t>
            </a:r>
            <a:r>
              <a:rPr lang="pt-BR" sz="2800" b="1" dirty="0" smtClean="0"/>
              <a:t> </a:t>
            </a:r>
            <a:r>
              <a:rPr lang="pt-BR" sz="2800" b="1" dirty="0" err="1" smtClean="0"/>
              <a:t>of</a:t>
            </a:r>
            <a:r>
              <a:rPr lang="pt-BR" sz="2800" b="1" dirty="0" smtClean="0"/>
              <a:t> </a:t>
            </a:r>
            <a:r>
              <a:rPr lang="pt-BR" sz="2800" b="1" dirty="0" err="1" smtClean="0"/>
              <a:t>Landscape</a:t>
            </a:r>
            <a:r>
              <a:rPr lang="pt-BR" sz="2800" b="1" dirty="0" smtClean="0"/>
              <a:t> </a:t>
            </a:r>
            <a:r>
              <a:rPr lang="pt-BR" sz="2800" b="1" dirty="0" err="1" smtClean="0"/>
              <a:t>metrics</a:t>
            </a:r>
            <a:endParaRPr lang="pt-BR" sz="2800" b="1" i="1" dirty="0"/>
          </a:p>
        </p:txBody>
      </p:sp>
      <p:sp>
        <p:nvSpPr>
          <p:cNvPr id="14" name="CaixaDeTexto 13"/>
          <p:cNvSpPr txBox="1"/>
          <p:nvPr/>
        </p:nvSpPr>
        <p:spPr>
          <a:xfrm>
            <a:off x="220310" y="1101276"/>
            <a:ext cx="55236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How can we describe a landscape?</a:t>
            </a:r>
            <a:endParaRPr lang="pt-BR" sz="2400" dirty="0"/>
          </a:p>
        </p:txBody>
      </p:sp>
      <p:sp>
        <p:nvSpPr>
          <p:cNvPr id="2" name="Espaço Reservado para Número de Slid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2D1C-F23B-4AA2-B759-19F8B7F813F6}" type="slidenum">
              <a:rPr lang="pt-BR" smtClean="0"/>
              <a:t>7</a:t>
            </a:fld>
            <a:endParaRPr lang="pt-BR"/>
          </a:p>
        </p:txBody>
      </p:sp>
      <p:sp>
        <p:nvSpPr>
          <p:cNvPr id="9" name="CaixaDeTexto 8"/>
          <p:cNvSpPr txBox="1"/>
          <p:nvPr/>
        </p:nvSpPr>
        <p:spPr>
          <a:xfrm>
            <a:off x="-12879" y="-12342"/>
            <a:ext cx="4554388" cy="3693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Landscape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metrics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and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Spatial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pattern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analisys</a:t>
            </a:r>
            <a:endParaRPr lang="pt-BR" i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" name="Retângulo 10"/>
          <p:cNvSpPr/>
          <p:nvPr/>
        </p:nvSpPr>
        <p:spPr>
          <a:xfrm>
            <a:off x="3771900" y="392292"/>
            <a:ext cx="8420100" cy="67193"/>
          </a:xfrm>
          <a:prstGeom prst="rect">
            <a:avLst/>
          </a:prstGeom>
          <a:solidFill>
            <a:srgbClr val="3695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2" name="Retângulo 11"/>
          <p:cNvSpPr/>
          <p:nvPr/>
        </p:nvSpPr>
        <p:spPr>
          <a:xfrm>
            <a:off x="-1" y="392292"/>
            <a:ext cx="4749801" cy="671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60514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220310" y="2621426"/>
            <a:ext cx="683731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Landscape metrics  can be calculated by: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Patches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Classes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400" b="1" dirty="0" smtClean="0"/>
              <a:t>Landscape</a:t>
            </a:r>
            <a:endParaRPr lang="pt-BR" sz="2400" b="1" dirty="0"/>
          </a:p>
        </p:txBody>
      </p:sp>
      <p:sp>
        <p:nvSpPr>
          <p:cNvPr id="11" name="CaixaDeTexto 10"/>
          <p:cNvSpPr txBox="1"/>
          <p:nvPr/>
        </p:nvSpPr>
        <p:spPr>
          <a:xfrm>
            <a:off x="3941407" y="412122"/>
            <a:ext cx="43091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2800" b="1" dirty="0" err="1" smtClean="0"/>
              <a:t>Levels</a:t>
            </a:r>
            <a:r>
              <a:rPr lang="pt-BR" sz="2800" b="1" dirty="0" smtClean="0"/>
              <a:t> </a:t>
            </a:r>
            <a:r>
              <a:rPr lang="pt-BR" sz="2800" b="1" dirty="0" err="1" smtClean="0"/>
              <a:t>of</a:t>
            </a:r>
            <a:r>
              <a:rPr lang="pt-BR" sz="2800" b="1" dirty="0" smtClean="0"/>
              <a:t> </a:t>
            </a:r>
            <a:r>
              <a:rPr lang="pt-BR" sz="2800" b="1" dirty="0" err="1" smtClean="0"/>
              <a:t>Landscape</a:t>
            </a:r>
            <a:r>
              <a:rPr lang="pt-BR" sz="2800" b="1" dirty="0" smtClean="0"/>
              <a:t> </a:t>
            </a:r>
            <a:r>
              <a:rPr lang="pt-BR" sz="2800" b="1" dirty="0" err="1" smtClean="0"/>
              <a:t>metrics</a:t>
            </a:r>
            <a:endParaRPr lang="pt-BR" sz="2800" b="1" i="1" dirty="0"/>
          </a:p>
        </p:txBody>
      </p:sp>
      <p:sp>
        <p:nvSpPr>
          <p:cNvPr id="12" name="CaixaDeTexto 11"/>
          <p:cNvSpPr txBox="1"/>
          <p:nvPr/>
        </p:nvSpPr>
        <p:spPr>
          <a:xfrm>
            <a:off x="220310" y="1101276"/>
            <a:ext cx="55236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How can we describe a landscape?</a:t>
            </a:r>
            <a:endParaRPr lang="pt-BR" sz="2400" dirty="0"/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2628" y="3709260"/>
            <a:ext cx="2956557" cy="2956557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2628" y="586769"/>
            <a:ext cx="2956557" cy="2956557"/>
          </a:xfrm>
          <a:prstGeom prst="rect">
            <a:avLst/>
          </a:prstGeom>
        </p:spPr>
      </p:pic>
      <p:sp>
        <p:nvSpPr>
          <p:cNvPr id="3" name="Espaço Reservado para Número de Slid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2D1C-F23B-4AA2-B759-19F8B7F813F6}" type="slidenum">
              <a:rPr lang="pt-BR" smtClean="0"/>
              <a:t>8</a:t>
            </a:fld>
            <a:endParaRPr lang="pt-BR"/>
          </a:p>
        </p:txBody>
      </p:sp>
      <p:sp>
        <p:nvSpPr>
          <p:cNvPr id="10" name="CaixaDeTexto 9"/>
          <p:cNvSpPr txBox="1"/>
          <p:nvPr/>
        </p:nvSpPr>
        <p:spPr>
          <a:xfrm>
            <a:off x="-12879" y="-12342"/>
            <a:ext cx="4554388" cy="3693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Landscape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metrics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and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Spatial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pattern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analisys</a:t>
            </a:r>
            <a:endParaRPr lang="pt-BR" i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" name="Retângulo 13"/>
          <p:cNvSpPr/>
          <p:nvPr/>
        </p:nvSpPr>
        <p:spPr>
          <a:xfrm>
            <a:off x="3771900" y="392292"/>
            <a:ext cx="8420100" cy="67193"/>
          </a:xfrm>
          <a:prstGeom prst="rect">
            <a:avLst/>
          </a:prstGeom>
          <a:solidFill>
            <a:srgbClr val="3695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5" name="Retângulo 14"/>
          <p:cNvSpPr/>
          <p:nvPr/>
        </p:nvSpPr>
        <p:spPr>
          <a:xfrm>
            <a:off x="-1" y="392292"/>
            <a:ext cx="4749801" cy="671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26610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ixaDeTexto 10"/>
          <p:cNvSpPr txBox="1"/>
          <p:nvPr/>
        </p:nvSpPr>
        <p:spPr>
          <a:xfrm>
            <a:off x="3958915" y="412122"/>
            <a:ext cx="42741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2800" b="1" dirty="0" err="1" smtClean="0"/>
              <a:t>Types</a:t>
            </a:r>
            <a:r>
              <a:rPr lang="pt-BR" sz="2800" b="1" dirty="0" smtClean="0"/>
              <a:t> </a:t>
            </a:r>
            <a:r>
              <a:rPr lang="pt-BR" sz="2800" b="1" dirty="0" err="1" smtClean="0"/>
              <a:t>of</a:t>
            </a:r>
            <a:r>
              <a:rPr lang="pt-BR" sz="2800" b="1" dirty="0" smtClean="0"/>
              <a:t> </a:t>
            </a:r>
            <a:r>
              <a:rPr lang="pt-BR" sz="2800" b="1" dirty="0" err="1" smtClean="0"/>
              <a:t>Landscape</a:t>
            </a:r>
            <a:r>
              <a:rPr lang="pt-BR" sz="2800" b="1" dirty="0" smtClean="0"/>
              <a:t> </a:t>
            </a:r>
            <a:r>
              <a:rPr lang="pt-BR" sz="2800" b="1" dirty="0" err="1" smtClean="0"/>
              <a:t>Metrics</a:t>
            </a:r>
            <a:endParaRPr lang="pt-BR" sz="2800" b="1" i="1" dirty="0"/>
          </a:p>
        </p:txBody>
      </p:sp>
      <p:sp>
        <p:nvSpPr>
          <p:cNvPr id="12" name="CaixaDeTexto 11"/>
          <p:cNvSpPr txBox="1"/>
          <p:nvPr/>
        </p:nvSpPr>
        <p:spPr>
          <a:xfrm>
            <a:off x="220310" y="1101276"/>
            <a:ext cx="116024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Two types of landscape metrics:</a:t>
            </a:r>
            <a:endParaRPr lang="pt-BR" sz="2400" b="1" dirty="0"/>
          </a:p>
        </p:txBody>
      </p:sp>
      <p:sp>
        <p:nvSpPr>
          <p:cNvPr id="10" name="CaixaDeTexto 9"/>
          <p:cNvSpPr txBox="1"/>
          <p:nvPr/>
        </p:nvSpPr>
        <p:spPr>
          <a:xfrm>
            <a:off x="220309" y="2252094"/>
            <a:ext cx="568700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b="1" dirty="0" smtClean="0"/>
              <a:t>Composition</a:t>
            </a:r>
            <a:r>
              <a:rPr lang="en-US" sz="2400" dirty="0" smtClean="0"/>
              <a:t>: 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Quantification of landscape </a:t>
            </a:r>
            <a:endParaRPr lang="en-US" sz="2400" dirty="0"/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What are the landscape elements?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How much of each landscape elements?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It does not take account the spatial arrangement.</a:t>
            </a:r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6483" y="1298478"/>
            <a:ext cx="2342088" cy="2342088"/>
          </a:xfrm>
          <a:prstGeom prst="rect">
            <a:avLst/>
          </a:prstGeom>
        </p:spPr>
      </p:pic>
      <p:pic>
        <p:nvPicPr>
          <p:cNvPr id="6" name="Imagem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0854" y="1298478"/>
            <a:ext cx="2342088" cy="2342088"/>
          </a:xfrm>
          <a:prstGeom prst="rect">
            <a:avLst/>
          </a:prstGeom>
        </p:spPr>
      </p:pic>
      <p:pic>
        <p:nvPicPr>
          <p:cNvPr id="8" name="Imagem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6483" y="4187742"/>
            <a:ext cx="2342088" cy="2342088"/>
          </a:xfrm>
          <a:prstGeom prst="rect">
            <a:avLst/>
          </a:prstGeom>
        </p:spPr>
      </p:pic>
      <p:pic>
        <p:nvPicPr>
          <p:cNvPr id="15" name="Imagem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0854" y="4187742"/>
            <a:ext cx="2342088" cy="2342088"/>
          </a:xfrm>
          <a:prstGeom prst="rect">
            <a:avLst/>
          </a:prstGeom>
        </p:spPr>
      </p:pic>
      <p:sp>
        <p:nvSpPr>
          <p:cNvPr id="2" name="Espaço Reservado para Número de Slid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2D1C-F23B-4AA2-B759-19F8B7F813F6}" type="slidenum">
              <a:rPr lang="pt-BR" smtClean="0"/>
              <a:t>9</a:t>
            </a:fld>
            <a:endParaRPr lang="pt-BR"/>
          </a:p>
        </p:txBody>
      </p:sp>
      <p:sp>
        <p:nvSpPr>
          <p:cNvPr id="16" name="CaixaDeTexto 15"/>
          <p:cNvSpPr txBox="1"/>
          <p:nvPr/>
        </p:nvSpPr>
        <p:spPr>
          <a:xfrm>
            <a:off x="-12879" y="-12342"/>
            <a:ext cx="4554388" cy="3693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Landscape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metrics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and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Spatial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pattern</a:t>
            </a:r>
            <a:r>
              <a:rPr lang="pt-BR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pt-BR" i="1" dirty="0" err="1" smtClean="0">
                <a:solidFill>
                  <a:schemeClr val="bg1">
                    <a:lumMod val="65000"/>
                  </a:schemeClr>
                </a:solidFill>
              </a:rPr>
              <a:t>analisys</a:t>
            </a:r>
            <a:endParaRPr lang="pt-BR" i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7" name="Retângulo 16"/>
          <p:cNvSpPr/>
          <p:nvPr/>
        </p:nvSpPr>
        <p:spPr>
          <a:xfrm>
            <a:off x="3771900" y="392292"/>
            <a:ext cx="8420100" cy="67193"/>
          </a:xfrm>
          <a:prstGeom prst="rect">
            <a:avLst/>
          </a:prstGeom>
          <a:solidFill>
            <a:srgbClr val="3695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8" name="Retângulo 17"/>
          <p:cNvSpPr/>
          <p:nvPr/>
        </p:nvSpPr>
        <p:spPr>
          <a:xfrm>
            <a:off x="-1" y="392292"/>
            <a:ext cx="4749801" cy="671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86510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scritório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scritório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3065</TotalTime>
  <Words>2245</Words>
  <Application>Microsoft Office PowerPoint</Application>
  <PresentationFormat>Widescreen</PresentationFormat>
  <Paragraphs>477</Paragraphs>
  <Slides>57</Slides>
  <Notes>1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57</vt:i4>
      </vt:variant>
    </vt:vector>
  </HeadingPairs>
  <TitlesOfParts>
    <vt:vector size="61" baseType="lpstr">
      <vt:lpstr>Arial</vt:lpstr>
      <vt:lpstr>Calibri</vt:lpstr>
      <vt:lpstr>Calibri Light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felipe</dc:creator>
  <cp:lastModifiedBy>Felipe Martello</cp:lastModifiedBy>
  <cp:revision>152</cp:revision>
  <dcterms:created xsi:type="dcterms:W3CDTF">2014-10-20T23:42:53Z</dcterms:created>
  <dcterms:modified xsi:type="dcterms:W3CDTF">2016-03-16T16:47:00Z</dcterms:modified>
</cp:coreProperties>
</file>