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1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1"/>
  </p:notesMasterIdLst>
  <p:sldIdLst>
    <p:sldId id="926" r:id="rId2"/>
    <p:sldId id="681" r:id="rId3"/>
    <p:sldId id="788" r:id="rId4"/>
    <p:sldId id="921" r:id="rId5"/>
    <p:sldId id="682" r:id="rId6"/>
    <p:sldId id="705" r:id="rId7"/>
    <p:sldId id="698" r:id="rId8"/>
    <p:sldId id="699" r:id="rId9"/>
    <p:sldId id="700" r:id="rId10"/>
    <p:sldId id="701" r:id="rId11"/>
    <p:sldId id="702" r:id="rId12"/>
    <p:sldId id="703" r:id="rId13"/>
    <p:sldId id="704" r:id="rId14"/>
    <p:sldId id="683" r:id="rId15"/>
    <p:sldId id="507" r:id="rId16"/>
    <p:sldId id="675" r:id="rId17"/>
    <p:sldId id="676" r:id="rId18"/>
    <p:sldId id="621" r:id="rId19"/>
    <p:sldId id="685" r:id="rId20"/>
    <p:sldId id="803" r:id="rId21"/>
    <p:sldId id="804" r:id="rId22"/>
    <p:sldId id="805" r:id="rId23"/>
    <p:sldId id="806" r:id="rId24"/>
    <p:sldId id="811" r:id="rId25"/>
    <p:sldId id="807" r:id="rId26"/>
    <p:sldId id="750" r:id="rId27"/>
    <p:sldId id="802" r:id="rId28"/>
    <p:sldId id="801" r:id="rId29"/>
    <p:sldId id="827" r:id="rId30"/>
    <p:sldId id="752" r:id="rId31"/>
    <p:sldId id="755" r:id="rId32"/>
    <p:sldId id="829" r:id="rId33"/>
    <p:sldId id="828" r:id="rId34"/>
    <p:sldId id="922" r:id="rId35"/>
    <p:sldId id="770" r:id="rId36"/>
    <p:sldId id="781" r:id="rId37"/>
    <p:sldId id="808" r:id="rId38"/>
    <p:sldId id="775" r:id="rId39"/>
    <p:sldId id="777" r:id="rId40"/>
    <p:sldId id="830" r:id="rId41"/>
    <p:sldId id="812" r:id="rId42"/>
    <p:sldId id="815" r:id="rId43"/>
    <p:sldId id="778" r:id="rId44"/>
    <p:sldId id="779" r:id="rId45"/>
    <p:sldId id="774" r:id="rId46"/>
    <p:sldId id="851" r:id="rId47"/>
    <p:sldId id="852" r:id="rId48"/>
    <p:sldId id="880" r:id="rId49"/>
    <p:sldId id="881" r:id="rId50"/>
    <p:sldId id="882" r:id="rId51"/>
    <p:sldId id="883" r:id="rId52"/>
    <p:sldId id="884" r:id="rId53"/>
    <p:sldId id="911" r:id="rId54"/>
    <p:sldId id="912" r:id="rId55"/>
    <p:sldId id="914" r:id="rId56"/>
    <p:sldId id="916" r:id="rId57"/>
    <p:sldId id="915" r:id="rId58"/>
    <p:sldId id="917" r:id="rId59"/>
    <p:sldId id="918" r:id="rId60"/>
    <p:sldId id="919" r:id="rId61"/>
    <p:sldId id="920" r:id="rId62"/>
    <p:sldId id="833" r:id="rId63"/>
    <p:sldId id="832" r:id="rId64"/>
    <p:sldId id="823" r:id="rId65"/>
    <p:sldId id="838" r:id="rId66"/>
    <p:sldId id="839" r:id="rId67"/>
    <p:sldId id="907" r:id="rId68"/>
    <p:sldId id="842" r:id="rId69"/>
    <p:sldId id="840" r:id="rId70"/>
    <p:sldId id="841" r:id="rId71"/>
    <p:sldId id="834" r:id="rId72"/>
    <p:sldId id="846" r:id="rId73"/>
    <p:sldId id="872" r:id="rId74"/>
    <p:sldId id="873" r:id="rId75"/>
    <p:sldId id="901" r:id="rId76"/>
    <p:sldId id="874" r:id="rId77"/>
    <p:sldId id="847" r:id="rId78"/>
    <p:sldId id="843" r:id="rId79"/>
    <p:sldId id="848" r:id="rId80"/>
    <p:sldId id="844" r:id="rId81"/>
    <p:sldId id="902" r:id="rId82"/>
    <p:sldId id="903" r:id="rId83"/>
    <p:sldId id="905" r:id="rId84"/>
    <p:sldId id="906" r:id="rId85"/>
    <p:sldId id="904" r:id="rId86"/>
    <p:sldId id="835" r:id="rId87"/>
    <p:sldId id="849" r:id="rId88"/>
    <p:sldId id="850" r:id="rId89"/>
    <p:sldId id="856" r:id="rId90"/>
    <p:sldId id="857" r:id="rId91"/>
    <p:sldId id="858" r:id="rId92"/>
    <p:sldId id="855" r:id="rId93"/>
    <p:sldId id="859" r:id="rId94"/>
    <p:sldId id="890" r:id="rId95"/>
    <p:sldId id="891" r:id="rId96"/>
    <p:sldId id="892" r:id="rId97"/>
    <p:sldId id="893" r:id="rId98"/>
    <p:sldId id="897" r:id="rId99"/>
    <p:sldId id="898" r:id="rId100"/>
    <p:sldId id="836" r:id="rId101"/>
    <p:sldId id="817" r:id="rId102"/>
    <p:sldId id="885" r:id="rId103"/>
    <p:sldId id="878" r:id="rId104"/>
    <p:sldId id="879" r:id="rId105"/>
    <p:sldId id="886" r:id="rId106"/>
    <p:sldId id="825" r:id="rId107"/>
    <p:sldId id="888" r:id="rId108"/>
    <p:sldId id="826" r:id="rId109"/>
    <p:sldId id="866" r:id="rId110"/>
    <p:sldId id="867" r:id="rId111"/>
    <p:sldId id="868" r:id="rId112"/>
    <p:sldId id="869" r:id="rId113"/>
    <p:sldId id="871" r:id="rId114"/>
    <p:sldId id="870" r:id="rId115"/>
    <p:sldId id="889" r:id="rId116"/>
    <p:sldId id="862" r:id="rId117"/>
    <p:sldId id="863" r:id="rId118"/>
    <p:sldId id="864" r:id="rId119"/>
    <p:sldId id="865" r:id="rId120"/>
    <p:sldId id="845" r:id="rId121"/>
    <p:sldId id="894" r:id="rId122"/>
    <p:sldId id="729" r:id="rId123"/>
    <p:sldId id="909" r:id="rId124"/>
    <p:sldId id="913" r:id="rId125"/>
    <p:sldId id="837" r:id="rId126"/>
    <p:sldId id="895" r:id="rId127"/>
    <p:sldId id="646" r:id="rId128"/>
    <p:sldId id="927" r:id="rId129"/>
    <p:sldId id="924" r:id="rId130"/>
    <p:sldId id="899" r:id="rId131"/>
    <p:sldId id="925" r:id="rId132"/>
    <p:sldId id="896" r:id="rId133"/>
    <p:sldId id="910" r:id="rId134"/>
    <p:sldId id="900" r:id="rId135"/>
    <p:sldId id="876" r:id="rId136"/>
    <p:sldId id="877" r:id="rId137"/>
    <p:sldId id="574" r:id="rId138"/>
    <p:sldId id="416" r:id="rId139"/>
    <p:sldId id="923" r:id="rId140"/>
  </p:sldIdLst>
  <p:sldSz cx="12192000" cy="6858000"/>
  <p:notesSz cx="6858000" cy="9144000"/>
  <p:embeddedFontLst>
    <p:embeddedFont>
      <p:font typeface="Calibri Light" panose="020F0302020204030204" pitchFamily="34" charset="0"/>
      <p:regular r:id="rId142"/>
      <p:italic r:id="rId143"/>
    </p:embeddedFont>
    <p:embeddedFont>
      <p:font typeface="Calibri" panose="020F0502020204030204" pitchFamily="34" charset="0"/>
      <p:regular r:id="rId144"/>
      <p:bold r:id="rId145"/>
      <p:italic r:id="rId146"/>
      <p:boldItalic r:id="rId147"/>
    </p:embeddedFont>
    <p:embeddedFont>
      <p:font typeface="Century" panose="02040604050505020304" pitchFamily="18" charset="0"/>
      <p:regular r:id="rId1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A1B"/>
    <a:srgbClr val="333333"/>
    <a:srgbClr val="B31B1B"/>
    <a:srgbClr val="FF5050"/>
    <a:srgbClr val="B3B3B3"/>
    <a:srgbClr val="FFFFFF"/>
    <a:srgbClr val="0BEBDE"/>
    <a:srgbClr val="FF75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80" autoAdjust="0"/>
    <p:restoredTop sz="81180" autoAdjust="0"/>
  </p:normalViewPr>
  <p:slideViewPr>
    <p:cSldViewPr snapToGrid="0">
      <p:cViewPr varScale="1">
        <p:scale>
          <a:sx n="53" d="100"/>
          <a:sy n="53" d="100"/>
        </p:scale>
        <p:origin x="840" y="40"/>
      </p:cViewPr>
      <p:guideLst/>
    </p:cSldViewPr>
  </p:slideViewPr>
  <p:outlineViewPr>
    <p:cViewPr>
      <p:scale>
        <a:sx n="33" d="100"/>
        <a:sy n="33" d="100"/>
      </p:scale>
      <p:origin x="0" y="-145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59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presProps" Target="pres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notesMaster" Target="notesMasters/notesMaster1.xml"/><Relationship Id="rId146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font" Target="fonts/font1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font" Target="fonts/font2.fntdata"/><Relationship Id="rId148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font" Target="fonts/font3.fntdata"/><Relationship Id="rId90" Type="http://schemas.openxmlformats.org/officeDocument/2006/relationships/slide" Target="slides/slide8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4"/>
          <c:order val="4"/>
          <c:tx>
            <c:strRef>
              <c:f>Sheet1!$H$1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5">
                <a:alpha val="75000"/>
              </a:schemeClr>
            </a:solidFill>
            <a:ln w="25400"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0B6-4B0E-B369-5F6DF1579EB4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0B6-4B0E-B369-5F6DF1579EB4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0B6-4B0E-B369-5F6DF1579EB4}"/>
              </c:ext>
            </c:extLst>
          </c:dPt>
          <c:xVal>
            <c:numRef>
              <c:f>Sheet1!$B$2:$B$11</c:f>
              <c:numCache>
                <c:formatCode>General</c:formatCode>
                <c:ptCount val="10"/>
                <c:pt idx="0">
                  <c:v>1986</c:v>
                </c:pt>
                <c:pt idx="1">
                  <c:v>1986</c:v>
                </c:pt>
                <c:pt idx="2">
                  <c:v>2006</c:v>
                </c:pt>
                <c:pt idx="3">
                  <c:v>2006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2018</c:v>
                </c:pt>
                <c:pt idx="9">
                  <c:v>2018</c:v>
                </c:pt>
              </c:numCache>
            </c:numRef>
          </c:xVal>
          <c:yVal>
            <c:numRef>
              <c:f>Sheet1!$H$2:$H$11</c:f>
              <c:numCache>
                <c:formatCode>0%</c:formatCode>
                <c:ptCount val="10"/>
                <c:pt idx="0">
                  <c:v>3.7037037037037035E-2</c:v>
                </c:pt>
                <c:pt idx="1">
                  <c:v>0.12962962962962962</c:v>
                </c:pt>
                <c:pt idx="2">
                  <c:v>7.5268817204301078E-2</c:v>
                </c:pt>
                <c:pt idx="3">
                  <c:v>0.22580645161290322</c:v>
                </c:pt>
                <c:pt idx="4">
                  <c:v>0.36</c:v>
                </c:pt>
                <c:pt idx="5">
                  <c:v>0.61111111111111116</c:v>
                </c:pt>
                <c:pt idx="6">
                  <c:v>0.32835820895522388</c:v>
                </c:pt>
                <c:pt idx="7">
                  <c:v>0.2518248175182482</c:v>
                </c:pt>
                <c:pt idx="8">
                  <c:v>0.42592592592592593</c:v>
                </c:pt>
                <c:pt idx="9">
                  <c:v>0.84567901234567899</c:v>
                </c:pt>
              </c:numCache>
            </c:numRef>
          </c:yVal>
          <c:bubbleSize>
            <c:numRef>
              <c:f>Sheet1!$C$2:$C$11</c:f>
              <c:numCache>
                <c:formatCode>General</c:formatCode>
                <c:ptCount val="10"/>
                <c:pt idx="0">
                  <c:v>54</c:v>
                </c:pt>
                <c:pt idx="1">
                  <c:v>54</c:v>
                </c:pt>
                <c:pt idx="2">
                  <c:v>186</c:v>
                </c:pt>
                <c:pt idx="3">
                  <c:v>62</c:v>
                </c:pt>
                <c:pt idx="4">
                  <c:v>100</c:v>
                </c:pt>
                <c:pt idx="5">
                  <c:v>18</c:v>
                </c:pt>
                <c:pt idx="6">
                  <c:v>67</c:v>
                </c:pt>
                <c:pt idx="7">
                  <c:v>274</c:v>
                </c:pt>
                <c:pt idx="8">
                  <c:v>162</c:v>
                </c:pt>
                <c:pt idx="9">
                  <c:v>162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2B98-4B3F-B524-1FEAE5151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525886720"/>
        <c:axId val="1533281296"/>
        <c:extLst>
          <c:ext xmlns:c15="http://schemas.microsoft.com/office/drawing/2012/chart" uri="{02D57815-91ED-43cb-92C2-25804820EDAC}">
            <c15:filteredBubbl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Sheet1!$H$1</c15:sqref>
                        </c15:formulaRef>
                      </c:ext>
                    </c:extLst>
                    <c:strCache>
                      <c:ptCount val="1"/>
                      <c:pt idx="0">
                        <c:v>Percent</c:v>
                      </c:pt>
                    </c:strCache>
                  </c:strRef>
                </c:tx>
                <c:spPr>
                  <a:solidFill>
                    <a:schemeClr val="accent1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numRef>
                    <c:extLst>
                      <c:ext uri="{02D57815-91ED-43cb-92C2-25804820EDAC}">
                        <c15:formulaRef>
                          <c15:sqref>Sheet1!$B$2:$B$11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1986</c:v>
                      </c:pt>
                      <c:pt idx="1">
                        <c:v>1986</c:v>
                      </c:pt>
                      <c:pt idx="2">
                        <c:v>2006</c:v>
                      </c:pt>
                      <c:pt idx="3">
                        <c:v>2006</c:v>
                      </c:pt>
                      <c:pt idx="4">
                        <c:v>2015</c:v>
                      </c:pt>
                      <c:pt idx="5">
                        <c:v>2016</c:v>
                      </c:pt>
                      <c:pt idx="6">
                        <c:v>2017</c:v>
                      </c:pt>
                      <c:pt idx="7">
                        <c:v>2018</c:v>
                      </c:pt>
                      <c:pt idx="8">
                        <c:v>2018</c:v>
                      </c:pt>
                      <c:pt idx="9">
                        <c:v>2018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Sheet1!$H$2:$H$11</c15:sqref>
                        </c15:formulaRef>
                      </c:ext>
                    </c:extLst>
                    <c:numCache>
                      <c:formatCode>0%</c:formatCode>
                      <c:ptCount val="10"/>
                      <c:pt idx="0">
                        <c:v>3.7037037037037035E-2</c:v>
                      </c:pt>
                      <c:pt idx="1">
                        <c:v>0.12962962962962962</c:v>
                      </c:pt>
                      <c:pt idx="2">
                        <c:v>7.5268817204301078E-2</c:v>
                      </c:pt>
                      <c:pt idx="3">
                        <c:v>0.22580645161290322</c:v>
                      </c:pt>
                      <c:pt idx="4">
                        <c:v>0.36</c:v>
                      </c:pt>
                      <c:pt idx="5">
                        <c:v>0.61111111111111116</c:v>
                      </c:pt>
                      <c:pt idx="6">
                        <c:v>0.32835820895522388</c:v>
                      </c:pt>
                      <c:pt idx="7">
                        <c:v>0.2518248175182482</c:v>
                      </c:pt>
                      <c:pt idx="8">
                        <c:v>0.42592592592592593</c:v>
                      </c:pt>
                      <c:pt idx="9">
                        <c:v>0.84567901234567899</c:v>
                      </c:pt>
                    </c:numCache>
                  </c:numRef>
                </c:yVal>
                <c:bubbleSize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54</c:v>
                      </c:pt>
                      <c:pt idx="1">
                        <c:v>54</c:v>
                      </c:pt>
                      <c:pt idx="2">
                        <c:v>186</c:v>
                      </c:pt>
                      <c:pt idx="3">
                        <c:v>62</c:v>
                      </c:pt>
                      <c:pt idx="4">
                        <c:v>100</c:v>
                      </c:pt>
                      <c:pt idx="5">
                        <c:v>18</c:v>
                      </c:pt>
                      <c:pt idx="6">
                        <c:v>67</c:v>
                      </c:pt>
                      <c:pt idx="7">
                        <c:v>274</c:v>
                      </c:pt>
                      <c:pt idx="8">
                        <c:v>162</c:v>
                      </c:pt>
                      <c:pt idx="9">
                        <c:v>162</c:v>
                      </c:pt>
                    </c:numCache>
                  </c:numRef>
                </c:bubbleSize>
                <c:bubble3D val="0"/>
                <c:extLst>
                  <c:ext xmlns:c16="http://schemas.microsoft.com/office/drawing/2014/chart" uri="{C3380CC4-5D6E-409C-BE32-E72D297353CC}">
                    <c16:uniqueId val="{00000001-2B98-4B3F-B524-1FEAE5151409}"/>
                  </c:ext>
                </c:extLst>
              </c15:ser>
            </c15:filteredBubbleSeries>
            <c15:filteredBubbl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McCullough McGeary Harrison</c:v>
                      </c:pt>
                    </c:strCache>
                  </c:strRef>
                </c:tx>
                <c:spPr>
                  <a:solidFill>
                    <a:schemeClr val="accent2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Sheet1!$B$4:$H$4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2006</c:v>
                      </c:pt>
                      <c:pt idx="1">
                        <c:v>186</c:v>
                      </c:pt>
                      <c:pt idx="2">
                        <c:v>14</c:v>
                      </c:pt>
                      <c:pt idx="3">
                        <c:v>0</c:v>
                      </c:pt>
                      <c:pt idx="4" formatCode="0%">
                        <c:v>0</c:v>
                      </c:pt>
                      <c:pt idx="5">
                        <c:v>0</c:v>
                      </c:pt>
                      <c:pt idx="6" formatCode="0%">
                        <c:v>7.5268817204301078E-2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Sheet1!$B$5:$H$5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2006</c:v>
                      </c:pt>
                      <c:pt idx="1">
                        <c:v>62</c:v>
                      </c:pt>
                      <c:pt idx="2">
                        <c:v>14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0.22580645161290322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2B98-4B3F-B524-1FEAE5151409}"/>
                  </c:ext>
                </c:extLst>
              </c15:ser>
            </c15:filteredBubbleSeries>
            <c15:filteredBubbl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Nosek et al</c:v>
                      </c:pt>
                    </c:strCache>
                  </c:strRef>
                </c:tx>
                <c:spPr>
                  <a:solidFill>
                    <a:schemeClr val="accent3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Sheet1!$B$6:$H$6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2015</c:v>
                      </c:pt>
                      <c:pt idx="1">
                        <c:v>100</c:v>
                      </c:pt>
                      <c:pt idx="2">
                        <c:v>36</c:v>
                      </c:pt>
                      <c:pt idx="3">
                        <c:v>0</c:v>
                      </c:pt>
                      <c:pt idx="4">
                        <c:v>0</c:v>
                      </c:pt>
                      <c:pt idx="6" formatCode="0%">
                        <c:v>0.36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Sheet1!$B$7:$H$7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2016</c:v>
                      </c:pt>
                      <c:pt idx="1">
                        <c:v>18</c:v>
                      </c:pt>
                      <c:pt idx="2">
                        <c:v>11</c:v>
                      </c:pt>
                      <c:pt idx="3">
                        <c:v>0</c:v>
                      </c:pt>
                      <c:pt idx="4">
                        <c:v>0</c:v>
                      </c:pt>
                      <c:pt idx="6" formatCode="0%">
                        <c:v>0.61111111111111116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2B98-4B3F-B524-1FEAE5151409}"/>
                  </c:ext>
                </c:extLst>
              </c15:ser>
            </c15:filteredBubbleSeries>
            <c15:filteredBubbl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Sheet1!$A$8</c15:sqref>
                        </c15:formulaRef>
                      </c:ext>
                    </c:extLst>
                    <c:strCache>
                      <c:ptCount val="1"/>
                      <c:pt idx="0">
                        <c:v>Chang Li</c:v>
                      </c:pt>
                    </c:strCache>
                  </c:strRef>
                </c:tx>
                <c:spPr>
                  <a:solidFill>
                    <a:schemeClr val="accent4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Sheet1!$B$8:$H$8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2017</c:v>
                      </c:pt>
                      <c:pt idx="1">
                        <c:v>67</c:v>
                      </c:pt>
                      <c:pt idx="2">
                        <c:v>22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0.32835820895522388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Sheet1!$B$9:$H$9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2018</c:v>
                      </c:pt>
                      <c:pt idx="1">
                        <c:v>274</c:v>
                      </c:pt>
                      <c:pt idx="2">
                        <c:v>69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0.2518248175182482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B98-4B3F-B524-1FEAE5151409}"/>
                  </c:ext>
                </c:extLst>
              </c15:ser>
            </c15:filteredBubbleSeries>
          </c:ext>
        </c:extLst>
      </c:bubbleChart>
      <c:valAx>
        <c:axId val="1525886720"/>
        <c:scaling>
          <c:orientation val="minMax"/>
          <c:max val="20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3281296"/>
        <c:crosses val="autoZero"/>
        <c:crossBetween val="midCat"/>
      </c:valAx>
      <c:valAx>
        <c:axId val="153328129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58867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4"/>
          <c:order val="4"/>
          <c:tx>
            <c:strRef>
              <c:f>Sheet1!$H$1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5">
                <a:alpha val="75000"/>
              </a:schemeClr>
            </a:solidFill>
            <a:ln w="25400"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0B6-4B0E-B369-5F6DF1579EB4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0B6-4B0E-B369-5F6DF1579EB4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0B6-4B0E-B369-5F6DF1579EB4}"/>
              </c:ext>
            </c:extLst>
          </c:dPt>
          <c:xVal>
            <c:numRef>
              <c:f>Sheet1!$B$2:$B$11</c:f>
              <c:numCache>
                <c:formatCode>General</c:formatCode>
                <c:ptCount val="10"/>
                <c:pt idx="0">
                  <c:v>1986</c:v>
                </c:pt>
                <c:pt idx="1">
                  <c:v>1986</c:v>
                </c:pt>
                <c:pt idx="2">
                  <c:v>2006</c:v>
                </c:pt>
                <c:pt idx="3">
                  <c:v>2006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2018</c:v>
                </c:pt>
                <c:pt idx="9">
                  <c:v>2018</c:v>
                </c:pt>
              </c:numCache>
            </c:numRef>
          </c:xVal>
          <c:yVal>
            <c:numRef>
              <c:f>Sheet1!$H$2:$H$11</c:f>
              <c:numCache>
                <c:formatCode>0%</c:formatCode>
                <c:ptCount val="10"/>
                <c:pt idx="0">
                  <c:v>3.7037037037037035E-2</c:v>
                </c:pt>
                <c:pt idx="1">
                  <c:v>0.12962962962962962</c:v>
                </c:pt>
                <c:pt idx="2">
                  <c:v>7.5268817204301078E-2</c:v>
                </c:pt>
                <c:pt idx="3">
                  <c:v>0.22580645161290322</c:v>
                </c:pt>
                <c:pt idx="4">
                  <c:v>0.36</c:v>
                </c:pt>
                <c:pt idx="5">
                  <c:v>0.61111111111111116</c:v>
                </c:pt>
                <c:pt idx="6">
                  <c:v>0.32835820895522388</c:v>
                </c:pt>
                <c:pt idx="7">
                  <c:v>0.2518248175182482</c:v>
                </c:pt>
                <c:pt idx="8">
                  <c:v>0.42592592592592593</c:v>
                </c:pt>
                <c:pt idx="9">
                  <c:v>0.84567901234567899</c:v>
                </c:pt>
              </c:numCache>
            </c:numRef>
          </c:yVal>
          <c:bubbleSize>
            <c:numRef>
              <c:f>Sheet1!$C$2:$C$11</c:f>
              <c:numCache>
                <c:formatCode>General</c:formatCode>
                <c:ptCount val="10"/>
                <c:pt idx="0">
                  <c:v>54</c:v>
                </c:pt>
                <c:pt idx="1">
                  <c:v>54</c:v>
                </c:pt>
                <c:pt idx="2">
                  <c:v>186</c:v>
                </c:pt>
                <c:pt idx="3">
                  <c:v>62</c:v>
                </c:pt>
                <c:pt idx="4">
                  <c:v>100</c:v>
                </c:pt>
                <c:pt idx="5">
                  <c:v>18</c:v>
                </c:pt>
                <c:pt idx="6">
                  <c:v>67</c:v>
                </c:pt>
                <c:pt idx="7">
                  <c:v>274</c:v>
                </c:pt>
                <c:pt idx="8">
                  <c:v>162</c:v>
                </c:pt>
                <c:pt idx="9">
                  <c:v>162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2B98-4B3F-B524-1FEAE5151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525886720"/>
        <c:axId val="1533281296"/>
        <c:extLst>
          <c:ext xmlns:c15="http://schemas.microsoft.com/office/drawing/2012/chart" uri="{02D57815-91ED-43cb-92C2-25804820EDAC}">
            <c15:filteredBubbl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Sheet1!$H$1</c15:sqref>
                        </c15:formulaRef>
                      </c:ext>
                    </c:extLst>
                    <c:strCache>
                      <c:ptCount val="1"/>
                      <c:pt idx="0">
                        <c:v>Percent</c:v>
                      </c:pt>
                    </c:strCache>
                  </c:strRef>
                </c:tx>
                <c:spPr>
                  <a:solidFill>
                    <a:schemeClr val="accent1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numRef>
                    <c:extLst>
                      <c:ext uri="{02D57815-91ED-43cb-92C2-25804820EDAC}">
                        <c15:formulaRef>
                          <c15:sqref>Sheet1!$B$2:$B$11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1986</c:v>
                      </c:pt>
                      <c:pt idx="1">
                        <c:v>1986</c:v>
                      </c:pt>
                      <c:pt idx="2">
                        <c:v>2006</c:v>
                      </c:pt>
                      <c:pt idx="3">
                        <c:v>2006</c:v>
                      </c:pt>
                      <c:pt idx="4">
                        <c:v>2015</c:v>
                      </c:pt>
                      <c:pt idx="5">
                        <c:v>2016</c:v>
                      </c:pt>
                      <c:pt idx="6">
                        <c:v>2017</c:v>
                      </c:pt>
                      <c:pt idx="7">
                        <c:v>2018</c:v>
                      </c:pt>
                      <c:pt idx="8">
                        <c:v>2018</c:v>
                      </c:pt>
                      <c:pt idx="9">
                        <c:v>2018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Sheet1!$H$2:$H$11</c15:sqref>
                        </c15:formulaRef>
                      </c:ext>
                    </c:extLst>
                    <c:numCache>
                      <c:formatCode>0%</c:formatCode>
                      <c:ptCount val="10"/>
                      <c:pt idx="0">
                        <c:v>3.7037037037037035E-2</c:v>
                      </c:pt>
                      <c:pt idx="1">
                        <c:v>0.12962962962962962</c:v>
                      </c:pt>
                      <c:pt idx="2">
                        <c:v>7.5268817204301078E-2</c:v>
                      </c:pt>
                      <c:pt idx="3">
                        <c:v>0.22580645161290322</c:v>
                      </c:pt>
                      <c:pt idx="4">
                        <c:v>0.36</c:v>
                      </c:pt>
                      <c:pt idx="5">
                        <c:v>0.61111111111111116</c:v>
                      </c:pt>
                      <c:pt idx="6">
                        <c:v>0.32835820895522388</c:v>
                      </c:pt>
                      <c:pt idx="7">
                        <c:v>0.2518248175182482</c:v>
                      </c:pt>
                      <c:pt idx="8">
                        <c:v>0.42592592592592593</c:v>
                      </c:pt>
                      <c:pt idx="9">
                        <c:v>0.84567901234567899</c:v>
                      </c:pt>
                    </c:numCache>
                  </c:numRef>
                </c:yVal>
                <c:bubbleSize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54</c:v>
                      </c:pt>
                      <c:pt idx="1">
                        <c:v>54</c:v>
                      </c:pt>
                      <c:pt idx="2">
                        <c:v>186</c:v>
                      </c:pt>
                      <c:pt idx="3">
                        <c:v>62</c:v>
                      </c:pt>
                      <c:pt idx="4">
                        <c:v>100</c:v>
                      </c:pt>
                      <c:pt idx="5">
                        <c:v>18</c:v>
                      </c:pt>
                      <c:pt idx="6">
                        <c:v>67</c:v>
                      </c:pt>
                      <c:pt idx="7">
                        <c:v>274</c:v>
                      </c:pt>
                      <c:pt idx="8">
                        <c:v>162</c:v>
                      </c:pt>
                      <c:pt idx="9">
                        <c:v>162</c:v>
                      </c:pt>
                    </c:numCache>
                  </c:numRef>
                </c:bubbleSize>
                <c:bubble3D val="0"/>
                <c:extLst>
                  <c:ext xmlns:c16="http://schemas.microsoft.com/office/drawing/2014/chart" uri="{C3380CC4-5D6E-409C-BE32-E72D297353CC}">
                    <c16:uniqueId val="{00000001-2B98-4B3F-B524-1FEAE5151409}"/>
                  </c:ext>
                </c:extLst>
              </c15:ser>
            </c15:filteredBubbleSeries>
            <c15:filteredBubbl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McCullough McGeary Harrison</c:v>
                      </c:pt>
                    </c:strCache>
                  </c:strRef>
                </c:tx>
                <c:spPr>
                  <a:solidFill>
                    <a:schemeClr val="accent2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Sheet1!$B$4:$H$4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2006</c:v>
                      </c:pt>
                      <c:pt idx="1">
                        <c:v>186</c:v>
                      </c:pt>
                      <c:pt idx="2">
                        <c:v>14</c:v>
                      </c:pt>
                      <c:pt idx="3">
                        <c:v>0</c:v>
                      </c:pt>
                      <c:pt idx="4" formatCode="0%">
                        <c:v>0</c:v>
                      </c:pt>
                      <c:pt idx="5">
                        <c:v>0</c:v>
                      </c:pt>
                      <c:pt idx="6" formatCode="0%">
                        <c:v>7.5268817204301078E-2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Sheet1!$B$5:$H$5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2006</c:v>
                      </c:pt>
                      <c:pt idx="1">
                        <c:v>62</c:v>
                      </c:pt>
                      <c:pt idx="2">
                        <c:v>14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0.22580645161290322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2B98-4B3F-B524-1FEAE5151409}"/>
                  </c:ext>
                </c:extLst>
              </c15:ser>
            </c15:filteredBubbleSeries>
            <c15:filteredBubbl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Nosek et al</c:v>
                      </c:pt>
                    </c:strCache>
                  </c:strRef>
                </c:tx>
                <c:spPr>
                  <a:solidFill>
                    <a:schemeClr val="accent3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Sheet1!$B$6:$H$6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2015</c:v>
                      </c:pt>
                      <c:pt idx="1">
                        <c:v>100</c:v>
                      </c:pt>
                      <c:pt idx="2">
                        <c:v>36</c:v>
                      </c:pt>
                      <c:pt idx="3">
                        <c:v>0</c:v>
                      </c:pt>
                      <c:pt idx="4">
                        <c:v>0</c:v>
                      </c:pt>
                      <c:pt idx="6" formatCode="0%">
                        <c:v>0.36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Sheet1!$B$7:$H$7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2016</c:v>
                      </c:pt>
                      <c:pt idx="1">
                        <c:v>18</c:v>
                      </c:pt>
                      <c:pt idx="2">
                        <c:v>11</c:v>
                      </c:pt>
                      <c:pt idx="3">
                        <c:v>0</c:v>
                      </c:pt>
                      <c:pt idx="4">
                        <c:v>0</c:v>
                      </c:pt>
                      <c:pt idx="6" formatCode="0%">
                        <c:v>0.61111111111111116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2B98-4B3F-B524-1FEAE5151409}"/>
                  </c:ext>
                </c:extLst>
              </c15:ser>
            </c15:filteredBubbleSeries>
            <c15:filteredBubbl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Sheet1!$A$8</c15:sqref>
                        </c15:formulaRef>
                      </c:ext>
                    </c:extLst>
                    <c:strCache>
                      <c:ptCount val="1"/>
                      <c:pt idx="0">
                        <c:v>Chang Li</c:v>
                      </c:pt>
                    </c:strCache>
                  </c:strRef>
                </c:tx>
                <c:spPr>
                  <a:solidFill>
                    <a:schemeClr val="accent4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Sheet1!$B$8:$H$8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2017</c:v>
                      </c:pt>
                      <c:pt idx="1">
                        <c:v>67</c:v>
                      </c:pt>
                      <c:pt idx="2">
                        <c:v>22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0.32835820895522388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Sheet1!$B$9:$H$9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2018</c:v>
                      </c:pt>
                      <c:pt idx="1">
                        <c:v>274</c:v>
                      </c:pt>
                      <c:pt idx="2">
                        <c:v>69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0.2518248175182482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B98-4B3F-B524-1FEAE5151409}"/>
                  </c:ext>
                </c:extLst>
              </c15:ser>
            </c15:filteredBubbleSeries>
          </c:ext>
        </c:extLst>
      </c:bubbleChart>
      <c:valAx>
        <c:axId val="1525886720"/>
        <c:scaling>
          <c:orientation val="minMax"/>
          <c:max val="20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3281296"/>
        <c:crosses val="autoZero"/>
        <c:crossBetween val="midCat"/>
      </c:valAx>
      <c:valAx>
        <c:axId val="153328129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58867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3-20T15:48:14.402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7783 682 912 0,'36'-143'387'16,"-65"124"-193"-16,-1-2-184 16,-8-9-138-16,-7 3-13 15,-10 3 12-15,-7-1 31 16,-23 6 96-16,-8-5 14 0,-15-5-2 16,-7 3-8-16,-6 5-4 15,6-9 6-15,-6 5 22 16,0-3 12-16,-2-6 21 15,-11 9 6-15,-8 3 5 16,-9 3-10-16,0 9-22 16,3-1-17-16,-3 9-64 15,0 2-38-15,-12 0-41 16,-9 2-11-16,-3 0 37 16,12 0 35-16,-1 5 54 15,14 3 26-15,-10-10 39 16,-12-2 24-16,2 0 17 15,-8-2-5-15,8 8-21 16,-2 2-20-16,2 7-24 16,-10 0-8-16,-5 6-14 15,9 2-9-15,-1 11-12 16,5 2-9-16,2 4-9 16,-12 0 4-16,1-1 10 0,1 5 13 15,16 9 23-15,9 4 12 16,9 13 13-16,-3 9-1 15,0 5-15-15,7 6-10 16,15 9-17-16,14-8-5 16,24 7-8-16,0 2 0 15,14-16 3-15,7 3 5 16,7 0 15-16,8 0 4 16,12 11 8-16,1 2 2 15,8 1-7-15,0 5 0 0,17 3-8 16,3-3-2-16,14-17-3 15,17-2-2-15,4-7-3 16,15-8-1-16,20 3 0 16,3-14 0-16,18-2 2 15,8 3 2-15,11-3 10 16,12 5 6-16,26-3 9 16,13 1-1-16,21-3-8 15,2 0-3-15,10 1-9 16,1-7-1-16,27-7-5 15,13 1 1-15,4-15-1 16,13-3 0-16,9-3 6 16,-62-16-2-1,-94-4 3-15,1 3 2 0,303 14 4 16,6 7 3-16,-33-3-1 16,-120-2-3-16,-14-1-13 15,6-5-8-15,9-7-2 0,-13-1-2 16,4-5 11-16,0-6 4 15,11-7 5-15,-3-3 3 16,-6-16 0-16,-4-2-2 16,-2-8 0-16,-4-4-1 15,-9-5-4-15,-8-11 0 16,-7-5-5-16,-4-12 1 16,-13-14-7-16,-10-11-8 15,-30-18-10-15,-11-1 0 0,-6-2 6 16,-13 6 11-16,-8 15 14 15,-15 4 8-15,-28 5 20 16,-17 4 11-16,-36 4 5 16,-15-2-10-16,-35 7-34 15,-12-16-13-15,-35-1-29 16,-16-5-1-16,-16-6 10 16,-9 6 3-16,-2-8 21 15,0-3 5-15,2-8 10 16,0-4 0-16,-15 2-3 15,-10 2-4-15,-16 11-14 16,-8 8-8-16,1 13-8 16,-7 8-13-16,-28 16-25 15,-11 1-9-15,-22 13-92 16,-10 5-105-16,-31 14 179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8C565-F3BF-4A84-AE07-9A89EABD0C05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334D6-74E3-493C-842C-2A0D832D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49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am</a:t>
            </a:r>
            <a:r>
              <a:rPr lang="en-US" baseline="0" dirty="0" smtClean="0"/>
              <a:t> going to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Very briefly describe the background we are coming from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 Make note of the various elements of progress (and the broader picture) of open science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Describe some of the ongoing challenges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Provide a glimpse of what is going to happen in economics, and maybe more broadly in the social sciences.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029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OK. So what am</a:t>
            </a:r>
            <a:r>
              <a:rPr lang="en-US" baseline="0" dirty="0"/>
              <a:t> I doing in all of this?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42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logo from AEA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91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logo from AEA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342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184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logo from AEA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24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metadata for this page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7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logo from AEA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187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real example!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46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 the</a:t>
            </a:r>
            <a:r>
              <a:rPr lang="en-US" baseline="0" dirty="0"/>
              <a:t> same provider!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32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6469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387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9577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0038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557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054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054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605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6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07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9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50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45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01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411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39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entered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2464858"/>
            <a:ext cx="97840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9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b_Title and Content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226" y="1847850"/>
            <a:ext cx="7887547" cy="435133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1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1708" y="365125"/>
            <a:ext cx="9802091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9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1" name="Picture 10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7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60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8DA53-2AE6-479B-901D-5117A0B269E4}" type="datetimeFigureOut">
              <a:rPr lang="en-US" smtClean="0"/>
              <a:t>2020-03-31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98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force11.org/group/joint-declaration-data-citation-principles-final" TargetMode="External"/><Relationship Id="rId4" Type="http://schemas.openxmlformats.org/officeDocument/2006/relationships/image" Target="../media/image77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uillaume.beck.realisateur/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8.tiff"/><Relationship Id="rId7" Type="http://schemas.openxmlformats.org/officeDocument/2006/relationships/image" Target="NUL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9" Type="http://schemas.openxmlformats.org/officeDocument/2006/relationships/hyperlink" Target="https://www.projecttier.org/" TargetMode="Externa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5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hyperlink" Target="https://cascad.tech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9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hyperlink" Target="https://social-science-data-editors.github.io/guidance/" TargetMode="Externa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2.jpg"/><Relationship Id="rId4" Type="http://schemas.openxmlformats.org/officeDocument/2006/relationships/image" Target="../media/image111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5281/zenodo.3735536" TargetMode="External"/><Relationship Id="rId1" Type="http://schemas.openxmlformats.org/officeDocument/2006/relationships/slideLayout" Target="../slideLayouts/slideLayout9.xml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sd.eu/en/le-centre-dacces-securise-aux-donnees-casd/certification-de-resultats-cascad-casd/" TargetMode="External"/><Relationship Id="rId3" Type="http://schemas.openxmlformats.org/officeDocument/2006/relationships/hyperlink" Target="https://aeadataeditor.github.io/aea-de-guidance/" TargetMode="External"/><Relationship Id="rId7" Type="http://schemas.openxmlformats.org/officeDocument/2006/relationships/hyperlink" Target="https://doi.org/10.5164/IAB.BHP7516.de.en.v1" TargetMode="External"/><Relationship Id="rId2" Type="http://schemas.openxmlformats.org/officeDocument/2006/relationships/hyperlink" Target="https://social-science-data-editors.github.io/guidan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eadataeditor.github.io/aea-de-guidance/addtl-data-citation-guidance.html" TargetMode="External"/><Relationship Id="rId5" Type="http://schemas.openxmlformats.org/officeDocument/2006/relationships/hyperlink" Target="https://social-science-data-editors.github.io/guidance/Licensing_guidance.html" TargetMode="External"/><Relationship Id="rId10" Type="http://schemas.openxmlformats.org/officeDocument/2006/relationships/image" Target="../media/image114.png"/><Relationship Id="rId4" Type="http://schemas.openxmlformats.org/officeDocument/2006/relationships/hyperlink" Target="https://aeadataeditor.github.io/aea-de-guidance/template-README.html" TargetMode="External"/><Relationship Id="rId9" Type="http://schemas.openxmlformats.org/officeDocument/2006/relationships/image" Target="../media/image1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stor.org/stable/1802906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force11.org/group/joint-declaration-data-citation-principles-final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257/aer.20190759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hyperlink" Target="https://doi.org/10.1257/aer.20190759" TargetMode="External"/><Relationship Id="rId4" Type="http://schemas.openxmlformats.org/officeDocument/2006/relationships/image" Target="../media/image3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s://github.com/AEADataEditor/replication-template/" TargetMode="Externa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psr.umich.edu/icpsrweb/ICPSR/search/studies" TargetMode="External"/><Relationship Id="rId2" Type="http://schemas.openxmlformats.org/officeDocument/2006/relationships/hyperlink" Target="https://www.openicpsr.org/openicpsr/search/aea/studie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oolbox.google.com/datasetsearch/search" TargetMode="Externa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Implementing Increased Transparency, and Reproducibility </a:t>
            </a:r>
            <a:r>
              <a:rPr lang="en-US" dirty="0"/>
              <a:t>in </a:t>
            </a:r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31658"/>
            <a:ext cx="9144000" cy="214185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Lars Vilhuber</a:t>
            </a:r>
          </a:p>
          <a:p>
            <a:r>
              <a:rPr lang="en-US" dirty="0"/>
              <a:t>Cornell University</a:t>
            </a:r>
          </a:p>
          <a:p>
            <a:endParaRPr lang="en-US" dirty="0"/>
          </a:p>
          <a:p>
            <a:r>
              <a:rPr lang="en-US" sz="1600" dirty="0" smtClean="0"/>
              <a:t>The </a:t>
            </a:r>
            <a:r>
              <a:rPr lang="en-US" sz="1600" dirty="0"/>
              <a:t>opinions expressed in this talk are solely the authors, and do not represent the views of the U.S. Census Bureau, the American Economic Association, or any of the funding agencies. </a:t>
            </a:r>
            <a:endParaRPr lang="en-US" sz="1600" dirty="0" smtClean="0"/>
          </a:p>
          <a:p>
            <a:r>
              <a:rPr lang="en-US" sz="1600" dirty="0" smtClean="0"/>
              <a:t>© Lars Vilhuber                  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33" y="6371695"/>
            <a:ext cx="762000" cy="1428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467" y="219221"/>
            <a:ext cx="1796270" cy="171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7" y="5063"/>
            <a:ext cx="12192000" cy="121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8" name="Shape 610">
            <a:extLst>
              <a:ext uri="{FF2B5EF4-FFF2-40B4-BE49-F238E27FC236}">
                <a16:creationId xmlns:a16="http://schemas.microsoft.com/office/drawing/2014/main" id="{7B401221-F159-7944-806E-71343D9B647A}"/>
              </a:ext>
            </a:extLst>
          </p:cNvPr>
          <p:cNvSpPr/>
          <p:nvPr/>
        </p:nvSpPr>
        <p:spPr>
          <a:xfrm>
            <a:off x="4720067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Replicability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3" name="Ellipse 28">
            <a:extLst>
              <a:ext uri="{FF2B5EF4-FFF2-40B4-BE49-F238E27FC236}">
                <a16:creationId xmlns:a16="http://schemas.microsoft.com/office/drawing/2014/main" id="{42383DAD-243F-4244-9C1B-9A08ABC07170}"/>
              </a:ext>
            </a:extLst>
          </p:cNvPr>
          <p:cNvSpPr/>
          <p:nvPr/>
        </p:nvSpPr>
        <p:spPr>
          <a:xfrm>
            <a:off x="5595625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4" name="Textfeld 29">
            <a:extLst>
              <a:ext uri="{FF2B5EF4-FFF2-40B4-BE49-F238E27FC236}">
                <a16:creationId xmlns:a16="http://schemas.microsoft.com/office/drawing/2014/main" id="{31E9F3A0-088B-C042-B24C-C0F3BFC8D18E}"/>
              </a:ext>
            </a:extLst>
          </p:cNvPr>
          <p:cNvSpPr txBox="1"/>
          <p:nvPr/>
        </p:nvSpPr>
        <p:spPr>
          <a:xfrm>
            <a:off x="4720067" y="509789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Statistical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Reproduction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53D58C-613D-D243-A9B2-88AE15222990}"/>
              </a:ext>
            </a:extLst>
          </p:cNvPr>
          <p:cNvCxnSpPr>
            <a:cxnSpLocks/>
          </p:cNvCxnSpPr>
          <p:nvPr/>
        </p:nvCxnSpPr>
        <p:spPr>
          <a:xfrm>
            <a:off x="5740400" y="3285067"/>
            <a:ext cx="25400" cy="745066"/>
          </a:xfrm>
          <a:prstGeom prst="straightConnector1">
            <a:avLst/>
          </a:prstGeom>
          <a:ln w="85725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02866" y="2454198"/>
          <a:ext cx="6525387" cy="11125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621534">
                  <a:extLst>
                    <a:ext uri="{9D8B030D-6E8A-4147-A177-3AD203B41FA5}">
                      <a16:colId xmlns:a16="http://schemas.microsoft.com/office/drawing/2014/main" val="3059663525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997961929"/>
                    </a:ext>
                  </a:extLst>
                </a:gridCol>
                <a:gridCol w="1629535">
                  <a:extLst>
                    <a:ext uri="{9D8B030D-6E8A-4147-A177-3AD203B41FA5}">
                      <a16:colId xmlns:a16="http://schemas.microsoft.com/office/drawing/2014/main" val="2093557392"/>
                    </a:ext>
                  </a:extLst>
                </a:gridCol>
                <a:gridCol w="1699518">
                  <a:extLst>
                    <a:ext uri="{9D8B030D-6E8A-4147-A177-3AD203B41FA5}">
                      <a16:colId xmlns:a16="http://schemas.microsoft.com/office/drawing/2014/main" val="76743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Same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Different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methods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context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7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or software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8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78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3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efforts at the AEA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/>
              <a:t>Greater transparency of the code and data archives</a:t>
            </a: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/>
              <a:t>Leave code where it is when appropriate</a:t>
            </a:r>
          </a:p>
          <a:p>
            <a:pPr lvl="2"/>
            <a:r>
              <a:rPr lang="en-US" sz="2400" dirty="0"/>
              <a:t>Leave data where it is almost always</a:t>
            </a:r>
          </a:p>
          <a:p>
            <a:pPr lvl="2"/>
            <a:r>
              <a:rPr lang="en-US" sz="2400" dirty="0"/>
              <a:t>Display that information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38200" y="4291846"/>
            <a:ext cx="9601940" cy="17538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1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Starts with Data Citations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Citation Principles</a:t>
            </a:r>
          </a:p>
          <a:p>
            <a:r>
              <a:rPr lang="en-US" dirty="0"/>
              <a:t>Image of a standard data citation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060" y="456045"/>
            <a:ext cx="5810549" cy="67821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47" y="2201142"/>
            <a:ext cx="1591056" cy="10485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939" y="3533795"/>
            <a:ext cx="10153650" cy="1190625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088508" y="5971629"/>
            <a:ext cx="3902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Data Citation Synthesis Group: Joint Declaration of Data Citation Principles.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</a:rPr>
              <a:t>Martone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 M. (ed.) San Diego CA: FORCE11; 2014 [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hlinkClick r:id="rId5"/>
              </a:rPr>
              <a:t>https://www.force11.org/group/joint-declaration-data-citation-principles-final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].</a:t>
            </a:r>
          </a:p>
        </p:txBody>
      </p:sp>
    </p:spTree>
    <p:extLst>
      <p:ext uri="{BB962C8B-B14F-4D97-AF65-F5344CB8AC3E}">
        <p14:creationId xmlns:p14="http://schemas.microsoft.com/office/powerpoint/2010/main" val="236175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889965" y="3802931"/>
            <a:ext cx="2203268" cy="517439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10193" y="2954064"/>
            <a:ext cx="7241177" cy="385433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794760" y="2681203"/>
            <a:ext cx="7543800" cy="386862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“Data Availability Policy” (2019)</a:t>
            </a:r>
          </a:p>
        </p:txBody>
      </p:sp>
      <p:sp>
        <p:nvSpPr>
          <p:cNvPr id="7" name="Rectangle 6"/>
          <p:cNvSpPr/>
          <p:nvPr/>
        </p:nvSpPr>
        <p:spPr>
          <a:xfrm>
            <a:off x="5686696" y="4857587"/>
            <a:ext cx="5129349" cy="391079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It is the policy of the American Economic Association to publish papers only if the data used in the analysis are </a:t>
            </a:r>
            <a:r>
              <a:rPr lang="en-US" b="1" u="sng" dirty="0"/>
              <a:t>clearly and precisely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documented and </a:t>
            </a:r>
            <a:r>
              <a:rPr lang="en-US" b="1" u="sng" dirty="0"/>
              <a:t>access to the data and code is clearly and precisely documented and is non-exclusive to the authors.</a:t>
            </a:r>
          </a:p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Authors of accepted papers that contain empirical work, simulations, or experimental work must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provide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prior to acceptance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the data, programs, and other details of the computations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sufficient to permit replication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as well as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information about access to data and programs.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10193" y="2604407"/>
            <a:ext cx="10517778" cy="9225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54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Every manuscript is checked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datasets are used</a:t>
            </a:r>
          </a:p>
          <a:p>
            <a:r>
              <a:rPr lang="en-US" dirty="0"/>
              <a:t>Are they cited?</a:t>
            </a:r>
          </a:p>
          <a:p>
            <a:pPr lvl="1"/>
            <a:r>
              <a:rPr lang="en-US" dirty="0"/>
              <a:t>→ in Article?</a:t>
            </a:r>
          </a:p>
          <a:p>
            <a:pPr lvl="1"/>
            <a:r>
              <a:rPr lang="en-US" dirty="0"/>
              <a:t>→ in Online Appendix?</a:t>
            </a:r>
          </a:p>
          <a:p>
            <a:pPr lvl="1"/>
            <a:r>
              <a:rPr lang="en-US" dirty="0"/>
              <a:t>→ in README?</a:t>
            </a:r>
          </a:p>
        </p:txBody>
      </p:sp>
    </p:spTree>
    <p:extLst>
      <p:ext uri="{BB962C8B-B14F-4D97-AF65-F5344CB8AC3E}">
        <p14:creationId xmlns:p14="http://schemas.microsoft.com/office/powerpoint/2010/main" val="415369621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Every manuscript is checked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datasets are used</a:t>
            </a:r>
          </a:p>
          <a:p>
            <a:r>
              <a:rPr lang="en-US" dirty="0"/>
              <a:t>Are they cited?</a:t>
            </a:r>
          </a:p>
          <a:p>
            <a:r>
              <a:rPr lang="en-US" dirty="0"/>
              <a:t>Is there additional information on access? </a:t>
            </a:r>
          </a:p>
          <a:p>
            <a:pPr lvl="1"/>
            <a:r>
              <a:rPr lang="en-US" dirty="0"/>
              <a:t>→ URL leads to exact data?</a:t>
            </a:r>
          </a:p>
          <a:p>
            <a:pPr lvl="1"/>
            <a:r>
              <a:rPr lang="en-US" dirty="0"/>
              <a:t>→ URL leads to application procedure?</a:t>
            </a:r>
          </a:p>
          <a:p>
            <a:pPr lvl="1"/>
            <a:r>
              <a:rPr lang="en-US" dirty="0"/>
              <a:t>→ other access procedure is described?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466" y="1501454"/>
            <a:ext cx="3902614" cy="27507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64947" y="6545584"/>
            <a:ext cx="477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Le labyrinthe des juges, par </a:t>
            </a:r>
            <a:r>
              <a:rPr lang="fr-FR" sz="1200" dirty="0">
                <a:solidFill>
                  <a:schemeClr val="bg1">
                    <a:lumMod val="85000"/>
                  </a:schemeClr>
                </a:solidFill>
                <a:hlinkClick r:id="rId3"/>
              </a:rPr>
              <a:t>Guillaume Beck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8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Every manuscript is checked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datasets are used</a:t>
            </a:r>
          </a:p>
          <a:p>
            <a:r>
              <a:rPr lang="en-US" dirty="0"/>
              <a:t>Are they cited?</a:t>
            </a:r>
          </a:p>
          <a:p>
            <a:r>
              <a:rPr lang="en-US" dirty="0"/>
              <a:t>Is there additional information on access? </a:t>
            </a:r>
          </a:p>
          <a:p>
            <a:r>
              <a:rPr lang="en-US" dirty="0"/>
              <a:t>Is there license/ data use information?</a:t>
            </a:r>
          </a:p>
          <a:p>
            <a:pPr lvl="1"/>
            <a:r>
              <a:rPr lang="en-US" dirty="0"/>
              <a:t>→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Should</a:t>
            </a:r>
            <a:r>
              <a:rPr lang="en-US" dirty="0"/>
              <a:t> the author provide the data?</a:t>
            </a:r>
          </a:p>
          <a:p>
            <a:pPr lvl="1"/>
            <a:r>
              <a:rPr lang="en-US" dirty="0"/>
              <a:t>→ Is the author </a:t>
            </a:r>
            <a:r>
              <a:rPr lang="en-US" b="1" u="sng" dirty="0">
                <a:solidFill>
                  <a:srgbClr val="FF0000"/>
                </a:solidFill>
              </a:rPr>
              <a:t>allowed</a:t>
            </a:r>
            <a:r>
              <a:rPr lang="en-US" dirty="0"/>
              <a:t> to provide data?</a:t>
            </a:r>
          </a:p>
        </p:txBody>
      </p:sp>
    </p:spTree>
    <p:extLst>
      <p:ext uri="{BB962C8B-B14F-4D97-AF65-F5344CB8AC3E}">
        <p14:creationId xmlns:p14="http://schemas.microsoft.com/office/powerpoint/2010/main" val="427869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r>
              <a:rPr lang="en-US" sz="6000" dirty="0"/>
              <a:t>Authors struggle with this!</a:t>
            </a:r>
          </a:p>
        </p:txBody>
      </p:sp>
    </p:spTree>
    <p:extLst>
      <p:ext uri="{BB962C8B-B14F-4D97-AF65-F5344CB8AC3E}">
        <p14:creationId xmlns:p14="http://schemas.microsoft.com/office/powerpoint/2010/main" val="140980344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64" y="2632075"/>
            <a:ext cx="11771313" cy="1854200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564111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r>
              <a:rPr lang="en-US" sz="6000" dirty="0"/>
              <a:t>Data Publishers struggle with this!</a:t>
            </a:r>
          </a:p>
        </p:txBody>
      </p:sp>
    </p:spTree>
    <p:extLst>
      <p:ext uri="{BB962C8B-B14F-4D97-AF65-F5344CB8AC3E}">
        <p14:creationId xmlns:p14="http://schemas.microsoft.com/office/powerpoint/2010/main" val="219763279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OECD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889" y="1445078"/>
            <a:ext cx="7323262" cy="495821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845128" y="1690688"/>
            <a:ext cx="3412672" cy="1200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3349" y="3045279"/>
            <a:ext cx="259009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URL does not always change!</a:t>
            </a:r>
            <a:endParaRPr lang="en-US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(but sometimes it does)</a:t>
            </a:r>
          </a:p>
        </p:txBody>
      </p:sp>
    </p:spTree>
    <p:extLst>
      <p:ext uri="{BB962C8B-B14F-4D97-AF65-F5344CB8AC3E}">
        <p14:creationId xmlns:p14="http://schemas.microsoft.com/office/powerpoint/2010/main" val="223071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8" name="Shape 610">
            <a:extLst>
              <a:ext uri="{FF2B5EF4-FFF2-40B4-BE49-F238E27FC236}">
                <a16:creationId xmlns:a16="http://schemas.microsoft.com/office/drawing/2014/main" id="{7B401221-F159-7944-806E-71343D9B647A}"/>
              </a:ext>
            </a:extLst>
          </p:cNvPr>
          <p:cNvSpPr/>
          <p:nvPr/>
        </p:nvSpPr>
        <p:spPr>
          <a:xfrm>
            <a:off x="4720067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Replicability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3" name="Ellipse 28">
            <a:extLst>
              <a:ext uri="{FF2B5EF4-FFF2-40B4-BE49-F238E27FC236}">
                <a16:creationId xmlns:a16="http://schemas.microsoft.com/office/drawing/2014/main" id="{42383DAD-243F-4244-9C1B-9A08ABC07170}"/>
              </a:ext>
            </a:extLst>
          </p:cNvPr>
          <p:cNvSpPr/>
          <p:nvPr/>
        </p:nvSpPr>
        <p:spPr>
          <a:xfrm>
            <a:off x="5595625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4" name="Textfeld 29">
            <a:extLst>
              <a:ext uri="{FF2B5EF4-FFF2-40B4-BE49-F238E27FC236}">
                <a16:creationId xmlns:a16="http://schemas.microsoft.com/office/drawing/2014/main" id="{31E9F3A0-088B-C042-B24C-C0F3BFC8D18E}"/>
              </a:ext>
            </a:extLst>
          </p:cNvPr>
          <p:cNvSpPr txBox="1"/>
          <p:nvPr/>
        </p:nvSpPr>
        <p:spPr>
          <a:xfrm>
            <a:off x="4720067" y="509789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Statistical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Reproduction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53D58C-613D-D243-A9B2-88AE15222990}"/>
              </a:ext>
            </a:extLst>
          </p:cNvPr>
          <p:cNvCxnSpPr>
            <a:cxnSpLocks/>
          </p:cNvCxnSpPr>
          <p:nvPr/>
        </p:nvCxnSpPr>
        <p:spPr>
          <a:xfrm>
            <a:off x="5740400" y="3285067"/>
            <a:ext cx="25400" cy="745066"/>
          </a:xfrm>
          <a:prstGeom prst="straightConnector1">
            <a:avLst/>
          </a:prstGeom>
          <a:ln w="85725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02866" y="2454198"/>
          <a:ext cx="6525387" cy="11125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621534">
                  <a:extLst>
                    <a:ext uri="{9D8B030D-6E8A-4147-A177-3AD203B41FA5}">
                      <a16:colId xmlns:a16="http://schemas.microsoft.com/office/drawing/2014/main" val="3059663525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997961929"/>
                    </a:ext>
                  </a:extLst>
                </a:gridCol>
                <a:gridCol w="1629535">
                  <a:extLst>
                    <a:ext uri="{9D8B030D-6E8A-4147-A177-3AD203B41FA5}">
                      <a16:colId xmlns:a16="http://schemas.microsoft.com/office/drawing/2014/main" val="2093557392"/>
                    </a:ext>
                  </a:extLst>
                </a:gridCol>
                <a:gridCol w="1699518">
                  <a:extLst>
                    <a:ext uri="{9D8B030D-6E8A-4147-A177-3AD203B41FA5}">
                      <a16:colId xmlns:a16="http://schemas.microsoft.com/office/drawing/2014/main" val="76743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New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Same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methods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context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7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collection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8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78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OECD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889" y="1445078"/>
            <a:ext cx="7323262" cy="495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838" y="1445078"/>
            <a:ext cx="8249074" cy="482624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845128" y="1690688"/>
            <a:ext cx="3412672" cy="1200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3349" y="3045279"/>
            <a:ext cx="259009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URL does not always change!</a:t>
            </a:r>
          </a:p>
          <a:p>
            <a:r>
              <a:rPr lang="en-US" dirty="0"/>
              <a:t>(but sometimes it does)</a:t>
            </a:r>
          </a:p>
        </p:txBody>
      </p:sp>
    </p:spTree>
    <p:extLst>
      <p:ext uri="{BB962C8B-B14F-4D97-AF65-F5344CB8AC3E}">
        <p14:creationId xmlns:p14="http://schemas.microsoft.com/office/powerpoint/2010/main" val="365421790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OECD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889" y="1445078"/>
            <a:ext cx="7323262" cy="495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838" y="1445078"/>
            <a:ext cx="8249074" cy="4826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4889" y="1445078"/>
            <a:ext cx="8263023" cy="4833311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845128" y="1690688"/>
            <a:ext cx="3412672" cy="1200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3349" y="3045279"/>
            <a:ext cx="259009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URL does not always change!</a:t>
            </a:r>
          </a:p>
          <a:p>
            <a:r>
              <a:rPr lang="en-US" dirty="0"/>
              <a:t>(and then it doesn’t…)</a:t>
            </a:r>
          </a:p>
        </p:txBody>
      </p:sp>
      <p:sp>
        <p:nvSpPr>
          <p:cNvPr id="8" name="Rectangle 7"/>
          <p:cNvSpPr/>
          <p:nvPr/>
        </p:nvSpPr>
        <p:spPr>
          <a:xfrm>
            <a:off x="8007658" y="2308194"/>
            <a:ext cx="2494625" cy="80786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60298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Academic data publisher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650" y="2148271"/>
            <a:ext cx="7886700" cy="375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9867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Academic data publisher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650" y="2148271"/>
            <a:ext cx="7886700" cy="37504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723" y="3597275"/>
            <a:ext cx="6057900" cy="1085850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434" y="1532289"/>
            <a:ext cx="9627095" cy="61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 Academic data publisher-new!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650" y="2148271"/>
            <a:ext cx="7886700" cy="3750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227" y="3800475"/>
            <a:ext cx="7400925" cy="1085850"/>
          </a:xfrm>
          <a:prstGeom prst="rect">
            <a:avLst/>
          </a:prstGeom>
          <a:ln w="34925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504940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26" y="2585604"/>
            <a:ext cx="11965947" cy="1857087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134107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 FRED (St. Louis Fed)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8821" y="1690688"/>
            <a:ext cx="8115397" cy="49404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12" y="2728912"/>
            <a:ext cx="10010775" cy="1400175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541108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German Restricted-access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3779" y="1479363"/>
            <a:ext cx="7111895" cy="6458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2524805"/>
            <a:ext cx="8801100" cy="2428875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023090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German Restricted-access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3779" y="1479363"/>
            <a:ext cx="7111895" cy="6458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2524805"/>
            <a:ext cx="8801100" cy="2428875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95456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 German Restricted-access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5422" y="1298155"/>
            <a:ext cx="6121431" cy="5823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425" y="2466975"/>
            <a:ext cx="843915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1407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8" name="Shape 610">
            <a:extLst>
              <a:ext uri="{FF2B5EF4-FFF2-40B4-BE49-F238E27FC236}">
                <a16:creationId xmlns:a16="http://schemas.microsoft.com/office/drawing/2014/main" id="{7B401221-F159-7944-806E-71343D9B647A}"/>
              </a:ext>
            </a:extLst>
          </p:cNvPr>
          <p:cNvSpPr/>
          <p:nvPr/>
        </p:nvSpPr>
        <p:spPr>
          <a:xfrm>
            <a:off x="4720067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Replicability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2" name="Ellipse 28">
            <a:extLst>
              <a:ext uri="{FF2B5EF4-FFF2-40B4-BE49-F238E27FC236}">
                <a16:creationId xmlns:a16="http://schemas.microsoft.com/office/drawing/2014/main" id="{E678D831-24B4-3441-BB77-0D88AF251CEF}"/>
              </a:ext>
            </a:extLst>
          </p:cNvPr>
          <p:cNvSpPr/>
          <p:nvPr/>
        </p:nvSpPr>
        <p:spPr>
          <a:xfrm>
            <a:off x="10252562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3" name="Ellipse 28">
            <a:extLst>
              <a:ext uri="{FF2B5EF4-FFF2-40B4-BE49-F238E27FC236}">
                <a16:creationId xmlns:a16="http://schemas.microsoft.com/office/drawing/2014/main" id="{42383DAD-243F-4244-9C1B-9A08ABC07170}"/>
              </a:ext>
            </a:extLst>
          </p:cNvPr>
          <p:cNvSpPr/>
          <p:nvPr/>
        </p:nvSpPr>
        <p:spPr>
          <a:xfrm>
            <a:off x="5595625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4" name="Textfeld 29">
            <a:extLst>
              <a:ext uri="{FF2B5EF4-FFF2-40B4-BE49-F238E27FC236}">
                <a16:creationId xmlns:a16="http://schemas.microsoft.com/office/drawing/2014/main" id="{31E9F3A0-088B-C042-B24C-C0F3BFC8D18E}"/>
              </a:ext>
            </a:extLst>
          </p:cNvPr>
          <p:cNvSpPr txBox="1"/>
          <p:nvPr/>
        </p:nvSpPr>
        <p:spPr>
          <a:xfrm>
            <a:off x="4720067" y="509789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Statistical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Reproduction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15" name="Shape 610">
            <a:extLst>
              <a:ext uri="{FF2B5EF4-FFF2-40B4-BE49-F238E27FC236}">
                <a16:creationId xmlns:a16="http://schemas.microsoft.com/office/drawing/2014/main" id="{25628DCA-B093-BD42-99CF-ED182C239EA3}"/>
              </a:ext>
            </a:extLst>
          </p:cNvPr>
          <p:cNvSpPr/>
          <p:nvPr/>
        </p:nvSpPr>
        <p:spPr>
          <a:xfrm>
            <a:off x="9377004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Generalizability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16" name="Textfeld 29">
            <a:extLst>
              <a:ext uri="{FF2B5EF4-FFF2-40B4-BE49-F238E27FC236}">
                <a16:creationId xmlns:a16="http://schemas.microsoft.com/office/drawing/2014/main" id="{F74C0FED-F43E-664C-AD70-346213A2FBB0}"/>
              </a:ext>
            </a:extLst>
          </p:cNvPr>
          <p:cNvSpPr txBox="1"/>
          <p:nvPr/>
        </p:nvSpPr>
        <p:spPr>
          <a:xfrm>
            <a:off x="8677339" y="513347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Wider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Scientific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Robustness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(Clemens 2015)</a:t>
            </a:r>
          </a:p>
        </p:txBody>
      </p:sp>
    </p:spTree>
    <p:extLst>
      <p:ext uri="{BB962C8B-B14F-4D97-AF65-F5344CB8AC3E}">
        <p14:creationId xmlns:p14="http://schemas.microsoft.com/office/powerpoint/2010/main" val="291486772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0920" y="1582824"/>
            <a:ext cx="118605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Some Suggestions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13870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97100" y="1384300"/>
            <a:ext cx="7717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For authors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7155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Action: Encourage Best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6">
                    <a:lumMod val="75000"/>
                  </a:schemeClr>
                </a:solidFill>
              </a:rPr>
              <a:t>Follow robust coding</a:t>
            </a:r>
          </a:p>
          <a:p>
            <a:pPr lvl="1"/>
            <a:r>
              <a:rPr lang="en-US" sz="4000" dirty="0"/>
              <a:t>Ensure that code reliably produces results</a:t>
            </a:r>
            <a:br>
              <a:rPr lang="en-US" sz="4000" dirty="0"/>
            </a:br>
            <a:r>
              <a:rPr lang="en-US" sz="4000" i="1" dirty="0">
                <a:solidFill>
                  <a:schemeClr val="bg1">
                    <a:lumMod val="65000"/>
                  </a:schemeClr>
                </a:solidFill>
              </a:rPr>
              <a:t>(possibly automated)</a:t>
            </a:r>
          </a:p>
          <a:p>
            <a:pPr lvl="1"/>
            <a:r>
              <a:rPr lang="en-US" sz="4000" dirty="0"/>
              <a:t>Before you finish the manuscript, run all analysis code again</a:t>
            </a:r>
            <a:br>
              <a:rPr lang="en-US" sz="4000" dirty="0"/>
            </a:br>
            <a:r>
              <a:rPr lang="en-US" sz="4000" i="1" dirty="0">
                <a:solidFill>
                  <a:schemeClr val="bg1">
                    <a:lumMod val="65000"/>
                  </a:schemeClr>
                </a:solidFill>
              </a:rPr>
              <a:t>(if not too onerous)</a:t>
            </a:r>
          </a:p>
        </p:txBody>
      </p:sp>
    </p:spTree>
    <p:extLst>
      <p:ext uri="{BB962C8B-B14F-4D97-AF65-F5344CB8AC3E}">
        <p14:creationId xmlns:p14="http://schemas.microsoft.com/office/powerpoint/2010/main" val="265944750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Streamlining replication packages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Master script preferred</a:t>
            </a:r>
          </a:p>
          <a:p>
            <a:pPr lvl="1"/>
            <a:r>
              <a:rPr lang="en-US" dirty="0"/>
              <a:t>Least amount of manual effort</a:t>
            </a:r>
          </a:p>
          <a:p>
            <a:r>
              <a:rPr lang="en-US" dirty="0"/>
              <a:t>No manual manipulation </a:t>
            </a:r>
          </a:p>
          <a:p>
            <a:pPr lvl="1"/>
            <a:r>
              <a:rPr lang="en-US" dirty="0"/>
              <a:t>“Change the parameter to 0.2, then run the code again”</a:t>
            </a:r>
          </a:p>
          <a:p>
            <a:r>
              <a:rPr lang="en-US" dirty="0"/>
              <a:t>No manual copying of results</a:t>
            </a:r>
          </a:p>
          <a:p>
            <a:pPr lvl="1"/>
            <a:r>
              <a:rPr lang="en-US" dirty="0"/>
              <a:t>Write out/save tables and figures using packages</a:t>
            </a:r>
          </a:p>
          <a:p>
            <a:pPr lvl="1"/>
            <a:r>
              <a:rPr lang="en-US" dirty="0"/>
              <a:t>Compute all numbers in package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No manual install of packages</a:t>
            </a:r>
          </a:p>
          <a:p>
            <a:pPr lvl="1"/>
            <a:r>
              <a:rPr lang="en-US" dirty="0"/>
              <a:t>Use a script to create all directories, install all necessary packages/requirements/etc.</a:t>
            </a:r>
          </a:p>
          <a:p>
            <a:r>
              <a:rPr lang="en-US" dirty="0"/>
              <a:t>Clear instructions!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77" y="3320257"/>
            <a:ext cx="681037" cy="68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9141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7238" y="607836"/>
            <a:ext cx="6477333" cy="3645087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40" y="2439905"/>
            <a:ext cx="6445581" cy="3626036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019927" y="1961148"/>
            <a:ext cx="6292516" cy="2554545"/>
          </a:xfrm>
          <a:prstGeom prst="rect">
            <a:avLst/>
          </a:prstGeom>
          <a:solidFill>
            <a:schemeClr val="bg1"/>
          </a:solidFill>
          <a:ln>
            <a:solidFill>
              <a:srgbClr val="B31B1B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Provide data citations (in manuscript) and data availability statements (in README or appendix) </a:t>
            </a:r>
          </a:p>
        </p:txBody>
      </p:sp>
    </p:spTree>
    <p:extLst>
      <p:ext uri="{BB962C8B-B14F-4D97-AF65-F5344CB8AC3E}">
        <p14:creationId xmlns:p14="http://schemas.microsoft.com/office/powerpoint/2010/main" val="207549801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5716" y="674400"/>
            <a:ext cx="1186056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Proposed:</a:t>
            </a:r>
            <a:r>
              <a:rPr lang="en-US" sz="8800" dirty="0">
                <a:solidFill>
                  <a:schemeClr val="bg1"/>
                </a:solidFill>
              </a:rPr>
              <a:t/>
            </a:r>
            <a:br>
              <a:rPr lang="en-US" sz="8800" dirty="0">
                <a:solidFill>
                  <a:schemeClr val="bg1"/>
                </a:solidFill>
              </a:rPr>
            </a:br>
            <a:r>
              <a:rPr lang="en-US" sz="8800" dirty="0">
                <a:solidFill>
                  <a:schemeClr val="bg1"/>
                </a:solidFill>
              </a:rPr>
              <a:t>Explicit DAS or</a:t>
            </a:r>
          </a:p>
          <a:p>
            <a:pPr algn="ctr"/>
            <a:r>
              <a:rPr lang="en-US" sz="8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Incorporate into </a:t>
            </a:r>
            <a:br>
              <a:rPr lang="en-US" sz="88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en-US" sz="8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standardized README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7314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97100" y="1384300"/>
            <a:ext cx="7717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For institutions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4929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Better support for researchers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Training in methods (with various centers, institutions, etc.)</a:t>
            </a:r>
          </a:p>
          <a:p>
            <a:pPr lvl="1"/>
            <a:r>
              <a:rPr lang="en-US" dirty="0"/>
              <a:t>For current researchers (Carpentries, custom, etc.)</a:t>
            </a:r>
          </a:p>
          <a:p>
            <a:pPr lvl="1"/>
            <a:r>
              <a:rPr lang="en-US" dirty="0"/>
              <a:t>For integration into curriculums</a:t>
            </a:r>
          </a:p>
          <a:p>
            <a:r>
              <a:rPr lang="en-US" dirty="0"/>
              <a:t>Tools to streamline the process </a:t>
            </a:r>
          </a:p>
          <a:p>
            <a:pPr lvl="1"/>
            <a:r>
              <a:rPr lang="en-US" dirty="0"/>
              <a:t>DOI for research data</a:t>
            </a:r>
          </a:p>
          <a:p>
            <a:pPr lvl="1"/>
            <a:r>
              <a:rPr lang="en-US" dirty="0"/>
              <a:t>Facilitate citation according to various practices (media, academia)</a:t>
            </a:r>
          </a:p>
          <a:p>
            <a:r>
              <a:rPr lang="en-US" dirty="0"/>
              <a:t>Awareness</a:t>
            </a:r>
          </a:p>
          <a:p>
            <a:pPr lvl="1"/>
            <a:r>
              <a:rPr lang="en-US" dirty="0"/>
              <a:t>Consider as part of performance measurement</a:t>
            </a:r>
          </a:p>
          <a:p>
            <a:pPr lvl="1"/>
            <a:r>
              <a:rPr lang="en-US" dirty="0"/>
              <a:t>Assess as part of institutional reputation</a:t>
            </a:r>
          </a:p>
        </p:txBody>
      </p:sp>
    </p:spTree>
    <p:extLst>
      <p:ext uri="{BB962C8B-B14F-4D97-AF65-F5344CB8AC3E}">
        <p14:creationId xmlns:p14="http://schemas.microsoft.com/office/powerpoint/2010/main" val="262166648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Emphasize training in methods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Training for replicators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3336" y="1468431"/>
            <a:ext cx="4004216" cy="446371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119" y="1468431"/>
            <a:ext cx="889758" cy="889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89FCA9-3961-4E4F-8A02-F828BAA906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947" y="1254660"/>
            <a:ext cx="2625425" cy="1288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3249" y="2529222"/>
            <a:ext cx="3285448" cy="29441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5">
            <a:extLst>
              <a:ext uri="{FF2B5EF4-FFF2-40B4-BE49-F238E27FC236}">
                <a16:creationId xmlns:a16="http://schemas.microsoft.com/office/drawing/2014/main" id="{A458B919-0DD1-0344-B368-C38F43ACD40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755" y="2358189"/>
            <a:ext cx="1992474" cy="8220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3014" y="3649588"/>
            <a:ext cx="3031835" cy="30983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0423" y="6009264"/>
            <a:ext cx="5185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85000"/>
                  </a:schemeClr>
                </a:solidFill>
                <a:hlinkClick r:id="rId9"/>
              </a:rPr>
              <a:t>https://labordynamicsinstitute.github.io/replicability-training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hlinkClick r:id=""/>
              </a:rPr>
              <a:t>/</a:t>
            </a:r>
          </a:p>
          <a:p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hlinkClick r:id=""/>
              </a:rPr>
              <a:t>https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hlinkClick r:id="rId9"/>
              </a:rPr>
              <a:t>://github.com/BITSS/ACRE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hlinkClick r:id=""/>
              </a:rPr>
              <a:t>/</a:t>
            </a:r>
          </a:p>
          <a:p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hlinkClick r:id=""/>
              </a:rPr>
              <a:t>https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hlinkClick r:id="rId9"/>
              </a:rPr>
              <a:t>://www.projecttier.org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  <a:hlinkClick r:id="rId9"/>
              </a:rPr>
              <a:t>/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58309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91043-CDC2-6D49-9E02-9DEE122D0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Formal internal verification services?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9D46F-EBFB-6243-A4A7-811394EE6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en-US" sz="2400" dirty="0"/>
              <a:t>What is the (reputational) cost of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irreproducible outputs?</a:t>
            </a:r>
          </a:p>
          <a:p>
            <a:r>
              <a:rPr lang="en-US" sz="2400" dirty="0"/>
              <a:t>What is the (time, money) cost of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verifying reproducibility</a:t>
            </a:r>
            <a:r>
              <a:rPr lang="en-US" sz="2400" dirty="0"/>
              <a:t>?</a:t>
            </a:r>
          </a:p>
          <a:p>
            <a:r>
              <a:rPr lang="en-US" sz="2400" dirty="0"/>
              <a:t>What is the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cost/benefit of transparency</a:t>
            </a:r>
            <a:r>
              <a:rPr lang="en-US" sz="2400" dirty="0"/>
              <a:t>?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0958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8" name="Shape 610">
            <a:extLst>
              <a:ext uri="{FF2B5EF4-FFF2-40B4-BE49-F238E27FC236}">
                <a16:creationId xmlns:a16="http://schemas.microsoft.com/office/drawing/2014/main" id="{7B401221-F159-7944-806E-71343D9B647A}"/>
              </a:ext>
            </a:extLst>
          </p:cNvPr>
          <p:cNvSpPr/>
          <p:nvPr/>
        </p:nvSpPr>
        <p:spPr>
          <a:xfrm>
            <a:off x="4720067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Replicability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2" name="Ellipse 28">
            <a:extLst>
              <a:ext uri="{FF2B5EF4-FFF2-40B4-BE49-F238E27FC236}">
                <a16:creationId xmlns:a16="http://schemas.microsoft.com/office/drawing/2014/main" id="{E678D831-24B4-3441-BB77-0D88AF251CEF}"/>
              </a:ext>
            </a:extLst>
          </p:cNvPr>
          <p:cNvSpPr/>
          <p:nvPr/>
        </p:nvSpPr>
        <p:spPr>
          <a:xfrm>
            <a:off x="10252562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3" name="Ellipse 28">
            <a:extLst>
              <a:ext uri="{FF2B5EF4-FFF2-40B4-BE49-F238E27FC236}">
                <a16:creationId xmlns:a16="http://schemas.microsoft.com/office/drawing/2014/main" id="{42383DAD-243F-4244-9C1B-9A08ABC07170}"/>
              </a:ext>
            </a:extLst>
          </p:cNvPr>
          <p:cNvSpPr/>
          <p:nvPr/>
        </p:nvSpPr>
        <p:spPr>
          <a:xfrm>
            <a:off x="5595625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4" name="Textfeld 29">
            <a:extLst>
              <a:ext uri="{FF2B5EF4-FFF2-40B4-BE49-F238E27FC236}">
                <a16:creationId xmlns:a16="http://schemas.microsoft.com/office/drawing/2014/main" id="{31E9F3A0-088B-C042-B24C-C0F3BFC8D18E}"/>
              </a:ext>
            </a:extLst>
          </p:cNvPr>
          <p:cNvSpPr txBox="1"/>
          <p:nvPr/>
        </p:nvSpPr>
        <p:spPr>
          <a:xfrm>
            <a:off x="4720067" y="509789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Statistical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Reproduction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15" name="Shape 610">
            <a:extLst>
              <a:ext uri="{FF2B5EF4-FFF2-40B4-BE49-F238E27FC236}">
                <a16:creationId xmlns:a16="http://schemas.microsoft.com/office/drawing/2014/main" id="{25628DCA-B093-BD42-99CF-ED182C239EA3}"/>
              </a:ext>
            </a:extLst>
          </p:cNvPr>
          <p:cNvSpPr/>
          <p:nvPr/>
        </p:nvSpPr>
        <p:spPr>
          <a:xfrm>
            <a:off x="9377004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Generalizability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16" name="Textfeld 29">
            <a:extLst>
              <a:ext uri="{FF2B5EF4-FFF2-40B4-BE49-F238E27FC236}">
                <a16:creationId xmlns:a16="http://schemas.microsoft.com/office/drawing/2014/main" id="{F74C0FED-F43E-664C-AD70-346213A2FBB0}"/>
              </a:ext>
            </a:extLst>
          </p:cNvPr>
          <p:cNvSpPr txBox="1"/>
          <p:nvPr/>
        </p:nvSpPr>
        <p:spPr>
          <a:xfrm>
            <a:off x="8677339" y="513347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Wider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Scientific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Robustness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53D58C-613D-D243-A9B2-88AE15222990}"/>
              </a:ext>
            </a:extLst>
          </p:cNvPr>
          <p:cNvCxnSpPr>
            <a:cxnSpLocks/>
          </p:cNvCxnSpPr>
          <p:nvPr/>
        </p:nvCxnSpPr>
        <p:spPr>
          <a:xfrm>
            <a:off x="9033933" y="3437467"/>
            <a:ext cx="1218629" cy="626533"/>
          </a:xfrm>
          <a:prstGeom prst="straightConnector1">
            <a:avLst/>
          </a:prstGeom>
          <a:ln w="85725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02866" y="2454198"/>
          <a:ext cx="6525387" cy="11125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621534">
                  <a:extLst>
                    <a:ext uri="{9D8B030D-6E8A-4147-A177-3AD203B41FA5}">
                      <a16:colId xmlns:a16="http://schemas.microsoft.com/office/drawing/2014/main" val="3059663525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997961929"/>
                    </a:ext>
                  </a:extLst>
                </a:gridCol>
                <a:gridCol w="1629535">
                  <a:extLst>
                    <a:ext uri="{9D8B030D-6E8A-4147-A177-3AD203B41FA5}">
                      <a16:colId xmlns:a16="http://schemas.microsoft.com/office/drawing/2014/main" val="2093557392"/>
                    </a:ext>
                  </a:extLst>
                </a:gridCol>
                <a:gridCol w="1699518">
                  <a:extLst>
                    <a:ext uri="{9D8B030D-6E8A-4147-A177-3AD203B41FA5}">
                      <a16:colId xmlns:a16="http://schemas.microsoft.com/office/drawing/2014/main" val="76743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Different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Different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Different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Different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7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or software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methods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context 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8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country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78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82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1599" cy="13255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967375"/>
            <a:ext cx="5181600" cy="4067838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01761"/>
            <a:ext cx="5181600" cy="37990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642" y="298813"/>
            <a:ext cx="4810558" cy="160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9136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713D9673-FA9A-4A46-8CDE-0D635682A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6" y="2343149"/>
            <a:ext cx="4138380" cy="232783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3385530E-4EE7-B84B-B685-F1C302C02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174" y="2343150"/>
            <a:ext cx="4138380" cy="232783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Left-Right Arrow 10">
            <a:extLst>
              <a:ext uri="{FF2B5EF4-FFF2-40B4-BE49-F238E27FC236}">
                <a16:creationId xmlns:a16="http://schemas.microsoft.com/office/drawing/2014/main" id="{F5800DBE-822E-7D44-B782-F2EA0776728F}"/>
              </a:ext>
            </a:extLst>
          </p:cNvPr>
          <p:cNvSpPr/>
          <p:nvPr/>
        </p:nvSpPr>
        <p:spPr>
          <a:xfrm>
            <a:off x="5098141" y="3004457"/>
            <a:ext cx="1995717" cy="849086"/>
          </a:xfrm>
          <a:prstGeom prst="leftRightArrow">
            <a:avLst/>
          </a:prstGeom>
          <a:solidFill>
            <a:srgbClr val="B31A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E3C9A30-1EA2-0946-A82A-E6E4341C8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Tension between access and reproducibility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92125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Verification services</a:t>
            </a:r>
          </a:p>
        </p:txBody>
      </p:sp>
      <p:pic>
        <p:nvPicPr>
          <p:cNvPr id="6" name="Content Placeholder 5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54458" y="1825625"/>
            <a:ext cx="5149083" cy="4351338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84429" y="1825625"/>
            <a:ext cx="515714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9493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Verification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9600" dirty="0"/>
              <a:t>Your students!</a:t>
            </a:r>
          </a:p>
          <a:p>
            <a:pPr marL="0" indent="0" algn="ctr">
              <a:buNone/>
            </a:pPr>
            <a:r>
              <a:rPr lang="en-US" sz="9600" dirty="0"/>
              <a:t>Your colleagues!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24943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97100" y="1384300"/>
            <a:ext cx="7717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For journals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01009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Goal: Transportability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8099"/>
            <a:ext cx="10515600" cy="35988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/>
              <a:t>Any standards, tools, methods: must be transportable across journals (no custom solutions)</a:t>
            </a:r>
          </a:p>
        </p:txBody>
      </p:sp>
    </p:spTree>
    <p:extLst>
      <p:ext uri="{BB962C8B-B14F-4D97-AF65-F5344CB8AC3E}">
        <p14:creationId xmlns:p14="http://schemas.microsoft.com/office/powerpoint/2010/main" val="306978998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science “guild”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61134"/>
            <a:ext cx="5181600" cy="388032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2273299"/>
            <a:ext cx="5181600" cy="39036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>
                <a:hlinkClick r:id="rId3"/>
              </a:rPr>
              <a:t>https://</a:t>
            </a:r>
            <a:br>
              <a:rPr lang="en-US" sz="4400" dirty="0">
                <a:hlinkClick r:id="rId3"/>
              </a:rPr>
            </a:br>
            <a:r>
              <a:rPr lang="en-US" sz="4400" dirty="0">
                <a:hlinkClick r:id="rId3"/>
              </a:rPr>
              <a:t>social-science</a:t>
            </a:r>
            <a:br>
              <a:rPr lang="en-US" sz="4400" dirty="0">
                <a:hlinkClick r:id="rId3"/>
              </a:rPr>
            </a:br>
            <a:r>
              <a:rPr lang="en-US" sz="4400" dirty="0">
                <a:hlinkClick r:id="rId3"/>
              </a:rPr>
              <a:t>-data-editors.</a:t>
            </a:r>
            <a:br>
              <a:rPr lang="en-US" sz="4400" dirty="0">
                <a:hlinkClick r:id="rId3"/>
              </a:rPr>
            </a:br>
            <a:r>
              <a:rPr lang="en-US" sz="4400" dirty="0">
                <a:hlinkClick r:id="rId3"/>
              </a:rPr>
              <a:t>github.io/</a:t>
            </a:r>
            <a:br>
              <a:rPr lang="en-US" sz="4400" dirty="0">
                <a:hlinkClick r:id="rId3"/>
              </a:rPr>
            </a:br>
            <a:r>
              <a:rPr lang="en-US" sz="4400" dirty="0">
                <a:hlinkClick r:id="rId3"/>
              </a:rPr>
              <a:t>guidance/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236" y="365702"/>
            <a:ext cx="4740563" cy="1695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63" y="2061133"/>
            <a:ext cx="5902710" cy="399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Richer metadata, more transparency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-203205"/>
            <a:ext cx="9314688" cy="68056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24152" y="3328416"/>
            <a:ext cx="8559800" cy="137295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11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2.08333E-6 0.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97000" y="1981200"/>
            <a:ext cx="10071100" cy="259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/>
              <a:t>Thank you!</a:t>
            </a:r>
          </a:p>
          <a:p>
            <a:pPr algn="ctr"/>
            <a:endParaRPr lang="en-US" sz="6600" b="1" dirty="0"/>
          </a:p>
          <a:p>
            <a:pPr algn="ctr"/>
            <a:r>
              <a:rPr lang="en-US" sz="4400" b="1" dirty="0">
                <a:solidFill>
                  <a:schemeClr val="bg1"/>
                </a:solidFill>
                <a:hlinkClick r:id="rId2"/>
              </a:rPr>
              <a:t>https</a:t>
            </a:r>
            <a:r>
              <a:rPr lang="en-US" sz="4400" b="1">
                <a:solidFill>
                  <a:schemeClr val="bg1"/>
                </a:solidFill>
                <a:hlinkClick r:id="rId2"/>
              </a:rPr>
              <a:t>://</a:t>
            </a:r>
            <a:r>
              <a:rPr lang="en-US" sz="4400" b="1" smtClean="0">
                <a:solidFill>
                  <a:schemeClr val="bg1"/>
                </a:solidFill>
                <a:hlinkClick r:id="rId2"/>
              </a:rPr>
              <a:t>doi.org/10.5281/zenodo.3735536</a:t>
            </a:r>
            <a:r>
              <a:rPr lang="en-US" sz="4400" b="1" smtClean="0">
                <a:solidFill>
                  <a:schemeClr val="bg1"/>
                </a:solidFill>
              </a:rPr>
              <a:t>   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27553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6CBF9-945C-AC4F-9904-6BB5D9ED8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45957-D01A-BF49-BAB0-6B930B2DC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https://social-science-data-editors.github.io/guidance/</a:t>
            </a:r>
            <a:r>
              <a:rPr lang="en-US" dirty="0"/>
              <a:t> </a:t>
            </a:r>
          </a:p>
          <a:p>
            <a:r>
              <a:rPr lang="en-US" dirty="0">
                <a:hlinkClick r:id="rId3"/>
              </a:rPr>
              <a:t>https://aeadataeditor.github.io/aea-de-guidance/</a:t>
            </a:r>
            <a:endParaRPr lang="en-US" dirty="0"/>
          </a:p>
          <a:p>
            <a:pPr lvl="1"/>
            <a:r>
              <a:rPr lang="en-US" b="1" dirty="0">
                <a:hlinkClick r:id="rId4"/>
              </a:rPr>
              <a:t>template README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discussion of licensing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data citation guidance</a:t>
            </a:r>
            <a:endParaRPr lang="en-US" dirty="0"/>
          </a:p>
          <a:p>
            <a:r>
              <a:rPr lang="en-US" dirty="0"/>
              <a:t>German example:</a:t>
            </a:r>
          </a:p>
          <a:p>
            <a:pPr lvl="1"/>
            <a:r>
              <a:rPr lang="en-US" dirty="0"/>
              <a:t>Establishment History Panel (BHP)  DOI: </a:t>
            </a:r>
            <a:r>
              <a:rPr lang="en-US" dirty="0">
                <a:hlinkClick r:id="rId7"/>
              </a:rPr>
              <a:t>10.5164/IAB.BHP7516.de.en.v1</a:t>
            </a:r>
            <a:endParaRPr lang="en-US" dirty="0"/>
          </a:p>
          <a:p>
            <a:r>
              <a:rPr lang="en-US" dirty="0"/>
              <a:t>French verification service “cascade” within French RDC CASD</a:t>
            </a:r>
          </a:p>
          <a:p>
            <a:pPr lvl="1"/>
            <a:r>
              <a:rPr lang="en-US" dirty="0">
                <a:hlinkClick r:id="rId8"/>
              </a:rPr>
              <a:t>https://www.casd.eu/en/le-centre-dacces-securise-aux-donnees-casd/certification-de-resultats-cascad-casd/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97958D-F905-FA47-B11A-5F6EBCECBE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9390" y="1605695"/>
            <a:ext cx="1915885" cy="6852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2AA0D5-F1E5-E849-B719-A59C9640D71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3757" y="2290899"/>
            <a:ext cx="1546860" cy="52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02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3132" y="1449659"/>
            <a:ext cx="5408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Progress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826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Replication archives and Data (Code) Availability policies</a:t>
            </a:r>
          </a:p>
        </p:txBody>
      </p:sp>
      <p:pic>
        <p:nvPicPr>
          <p:cNvPr id="4" name="Picture 4" descr="Publication 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8050" y="3625056"/>
            <a:ext cx="123825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ew Table of Contents for Journal of Applied Econometrics volume 34 issu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0670" y="3625056"/>
            <a:ext cx="10858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ew Table of Contents for Journal of Money, Credit and Banking volume 51 issu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8667" y="4190782"/>
            <a:ext cx="9620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4570" y="4649569"/>
            <a:ext cx="260985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3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Replication archives and Data (Code) Availability policies</a:t>
            </a:r>
          </a:p>
          <a:p>
            <a:r>
              <a:rPr lang="en-US" dirty="0"/>
              <a:t>Shared open source software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90" y="3227337"/>
            <a:ext cx="3180811" cy="26999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179" y="3731283"/>
            <a:ext cx="14192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46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Replication archives and Data (Code) Availability policies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Shared open source software</a:t>
            </a:r>
          </a:p>
          <a:p>
            <a:r>
              <a:rPr lang="en-US" dirty="0"/>
              <a:t>Better public-use and shared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971" y="4518735"/>
            <a:ext cx="1673510" cy="19536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545" y="3916362"/>
            <a:ext cx="1704975" cy="666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4032" y="4752420"/>
            <a:ext cx="3228975" cy="9810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6462" y="3113327"/>
            <a:ext cx="2743200" cy="1047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3007" y="4402932"/>
            <a:ext cx="2705100" cy="1371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2370" y="3503852"/>
            <a:ext cx="1695450" cy="657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449" y="3445644"/>
            <a:ext cx="2891980" cy="111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03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Replication archives and Data (Code) Availability policies</a:t>
            </a:r>
          </a:p>
          <a:p>
            <a:r>
              <a:rPr lang="en-US" dirty="0"/>
              <a:t>Shared open source software</a:t>
            </a:r>
          </a:p>
          <a:p>
            <a:r>
              <a:rPr lang="en-US" dirty="0"/>
              <a:t>Better public-use and shared data</a:t>
            </a:r>
          </a:p>
          <a:p>
            <a:r>
              <a:rPr lang="en-US" dirty="0"/>
              <a:t>Better ways of accessing preprints/ grey literature</a:t>
            </a:r>
          </a:p>
        </p:txBody>
      </p:sp>
      <p:pic>
        <p:nvPicPr>
          <p:cNvPr id="2052" name="Picture 4" descr="RePEc: Research Papers in Econom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804" y="4794907"/>
            <a:ext cx="2409825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140" y="4413908"/>
            <a:ext cx="21050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53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3132" y="1449659"/>
            <a:ext cx="5408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Issues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6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Efficiency of </a:t>
            </a:r>
            <a:r>
              <a:rPr lang="en-US" dirty="0" err="1"/>
              <a:t>scholary</a:t>
            </a:r>
            <a:r>
              <a:rPr lang="en-US" dirty="0"/>
              <a:t> discourse?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Early publications (20</a:t>
            </a:r>
            <a:r>
              <a:rPr lang="en-US" sz="3600" baseline="30000" dirty="0"/>
              <a:t>th</a:t>
            </a:r>
            <a:r>
              <a:rPr lang="en-US" sz="3600" dirty="0"/>
              <a:t> century) contained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tables of data</a:t>
            </a:r>
            <a:r>
              <a:rPr lang="en-US" sz="3600" dirty="0"/>
              <a:t>, and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math</a:t>
            </a:r>
            <a:r>
              <a:rPr lang="en-US" sz="3600" dirty="0"/>
              <a:t> was simple (maybe)</a:t>
            </a:r>
          </a:p>
          <a:p>
            <a:pPr lvl="1"/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Data</a:t>
            </a:r>
            <a:r>
              <a:rPr lang="en-US" sz="4000" dirty="0"/>
              <a:t> became electronic, was no longer </a:t>
            </a:r>
            <a:r>
              <a:rPr lang="en-US" sz="4400" b="1" dirty="0">
                <a:solidFill>
                  <a:srgbClr val="C00000"/>
                </a:solidFill>
              </a:rPr>
              <a:t>included</a:t>
            </a:r>
            <a:r>
              <a:rPr lang="en-US" sz="4000" dirty="0"/>
              <a:t> or 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cited</a:t>
            </a:r>
          </a:p>
          <a:p>
            <a:pPr lvl="1"/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Math</a:t>
            </a:r>
            <a:r>
              <a:rPr lang="en-US" sz="4000" dirty="0"/>
              <a:t> was transcribed to 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</a:rPr>
              <a:t>code</a:t>
            </a:r>
            <a:r>
              <a:rPr lang="en-US" sz="4000" dirty="0"/>
              <a:t>, and was no longer </a:t>
            </a:r>
            <a:r>
              <a:rPr lang="en-US" sz="4400" b="1" dirty="0">
                <a:solidFill>
                  <a:srgbClr val="C00000"/>
                </a:solidFill>
              </a:rPr>
              <a:t>included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075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8" name="Shape 610">
            <a:extLst>
              <a:ext uri="{FF2B5EF4-FFF2-40B4-BE49-F238E27FC236}">
                <a16:creationId xmlns:a16="http://schemas.microsoft.com/office/drawing/2014/main" id="{7B401221-F159-7944-806E-71343D9B647A}"/>
              </a:ext>
            </a:extLst>
          </p:cNvPr>
          <p:cNvSpPr/>
          <p:nvPr/>
        </p:nvSpPr>
        <p:spPr>
          <a:xfrm>
            <a:off x="4720067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Replicability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2" name="Ellipse 28">
            <a:extLst>
              <a:ext uri="{FF2B5EF4-FFF2-40B4-BE49-F238E27FC236}">
                <a16:creationId xmlns:a16="http://schemas.microsoft.com/office/drawing/2014/main" id="{E678D831-24B4-3441-BB77-0D88AF251CEF}"/>
              </a:ext>
            </a:extLst>
          </p:cNvPr>
          <p:cNvSpPr/>
          <p:nvPr/>
        </p:nvSpPr>
        <p:spPr>
          <a:xfrm>
            <a:off x="10252562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3" name="Ellipse 28">
            <a:extLst>
              <a:ext uri="{FF2B5EF4-FFF2-40B4-BE49-F238E27FC236}">
                <a16:creationId xmlns:a16="http://schemas.microsoft.com/office/drawing/2014/main" id="{42383DAD-243F-4244-9C1B-9A08ABC07170}"/>
              </a:ext>
            </a:extLst>
          </p:cNvPr>
          <p:cNvSpPr/>
          <p:nvPr/>
        </p:nvSpPr>
        <p:spPr>
          <a:xfrm>
            <a:off x="5595625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4" name="Textfeld 29">
            <a:extLst>
              <a:ext uri="{FF2B5EF4-FFF2-40B4-BE49-F238E27FC236}">
                <a16:creationId xmlns:a16="http://schemas.microsoft.com/office/drawing/2014/main" id="{31E9F3A0-088B-C042-B24C-C0F3BFC8D18E}"/>
              </a:ext>
            </a:extLst>
          </p:cNvPr>
          <p:cNvSpPr txBox="1"/>
          <p:nvPr/>
        </p:nvSpPr>
        <p:spPr>
          <a:xfrm>
            <a:off x="4720067" y="509789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Statistical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Reproduction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15" name="Shape 610">
            <a:extLst>
              <a:ext uri="{FF2B5EF4-FFF2-40B4-BE49-F238E27FC236}">
                <a16:creationId xmlns:a16="http://schemas.microsoft.com/office/drawing/2014/main" id="{25628DCA-B093-BD42-99CF-ED182C239EA3}"/>
              </a:ext>
            </a:extLst>
          </p:cNvPr>
          <p:cNvSpPr/>
          <p:nvPr/>
        </p:nvSpPr>
        <p:spPr>
          <a:xfrm>
            <a:off x="9377004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Generalizability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16" name="Textfeld 29">
            <a:extLst>
              <a:ext uri="{FF2B5EF4-FFF2-40B4-BE49-F238E27FC236}">
                <a16:creationId xmlns:a16="http://schemas.microsoft.com/office/drawing/2014/main" id="{F74C0FED-F43E-664C-AD70-346213A2FBB0}"/>
              </a:ext>
            </a:extLst>
          </p:cNvPr>
          <p:cNvSpPr txBox="1"/>
          <p:nvPr/>
        </p:nvSpPr>
        <p:spPr>
          <a:xfrm>
            <a:off x="8677339" y="513347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Wider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Scientific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Robustness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53D58C-613D-D243-A9B2-88AE15222990}"/>
              </a:ext>
            </a:extLst>
          </p:cNvPr>
          <p:cNvCxnSpPr>
            <a:cxnSpLocks/>
          </p:cNvCxnSpPr>
          <p:nvPr/>
        </p:nvCxnSpPr>
        <p:spPr>
          <a:xfrm flipH="1">
            <a:off x="1741378" y="3094850"/>
            <a:ext cx="1674802" cy="966468"/>
          </a:xfrm>
          <a:prstGeom prst="straightConnector1">
            <a:avLst/>
          </a:prstGeom>
          <a:ln w="85725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02866" y="2454198"/>
          <a:ext cx="6525387" cy="11125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748975">
                  <a:extLst>
                    <a:ext uri="{9D8B030D-6E8A-4147-A177-3AD203B41FA5}">
                      <a16:colId xmlns:a16="http://schemas.microsoft.com/office/drawing/2014/main" val="3059663525"/>
                    </a:ext>
                  </a:extLst>
                </a:gridCol>
                <a:gridCol w="1447359">
                  <a:extLst>
                    <a:ext uri="{9D8B030D-6E8A-4147-A177-3AD203B41FA5}">
                      <a16:colId xmlns:a16="http://schemas.microsoft.com/office/drawing/2014/main" val="997961929"/>
                    </a:ext>
                  </a:extLst>
                </a:gridCol>
                <a:gridCol w="1629535">
                  <a:extLst>
                    <a:ext uri="{9D8B030D-6E8A-4147-A177-3AD203B41FA5}">
                      <a16:colId xmlns:a16="http://schemas.microsoft.com/office/drawing/2014/main" val="2093557392"/>
                    </a:ext>
                  </a:extLst>
                </a:gridCol>
                <a:gridCol w="1699518">
                  <a:extLst>
                    <a:ext uri="{9D8B030D-6E8A-4147-A177-3AD203B41FA5}">
                      <a16:colId xmlns:a16="http://schemas.microsoft.com/office/drawing/2014/main" val="76743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Same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methods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context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7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8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78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48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4AF8F-F213-4D6A-B8D4-6C51FA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Results?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9160933" y="1566333"/>
            <a:ext cx="1032934" cy="9398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651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4AF8F-F213-4D6A-B8D4-6C51FA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Some key statistics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451F396-6739-4D9A-829C-7DA5C7C1255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39522" y="1865598"/>
          <a:ext cx="10515601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8811">
                  <a:extLst>
                    <a:ext uri="{9D8B030D-6E8A-4147-A177-3AD203B41FA5}">
                      <a16:colId xmlns:a16="http://schemas.microsoft.com/office/drawing/2014/main" val="2413352468"/>
                    </a:ext>
                  </a:extLst>
                </a:gridCol>
                <a:gridCol w="465667">
                  <a:extLst>
                    <a:ext uri="{9D8B030D-6E8A-4147-A177-3AD203B41FA5}">
                      <a16:colId xmlns:a16="http://schemas.microsoft.com/office/drawing/2014/main" val="2890217199"/>
                    </a:ext>
                  </a:extLst>
                </a:gridCol>
                <a:gridCol w="372533">
                  <a:extLst>
                    <a:ext uri="{9D8B030D-6E8A-4147-A177-3AD203B41FA5}">
                      <a16:colId xmlns:a16="http://schemas.microsoft.com/office/drawing/2014/main" val="317470476"/>
                    </a:ext>
                  </a:extLst>
                </a:gridCol>
                <a:gridCol w="728134">
                  <a:extLst>
                    <a:ext uri="{9D8B030D-6E8A-4147-A177-3AD203B41FA5}">
                      <a16:colId xmlns:a16="http://schemas.microsoft.com/office/drawing/2014/main" val="1459328702"/>
                    </a:ext>
                  </a:extLst>
                </a:gridCol>
                <a:gridCol w="975265">
                  <a:extLst>
                    <a:ext uri="{9D8B030D-6E8A-4147-A177-3AD203B41FA5}">
                      <a16:colId xmlns:a16="http://schemas.microsoft.com/office/drawing/2014/main" val="1056862685"/>
                    </a:ext>
                  </a:extLst>
                </a:gridCol>
                <a:gridCol w="1294082">
                  <a:extLst>
                    <a:ext uri="{9D8B030D-6E8A-4147-A177-3AD203B41FA5}">
                      <a16:colId xmlns:a16="http://schemas.microsoft.com/office/drawing/2014/main" val="1873812096"/>
                    </a:ext>
                  </a:extLst>
                </a:gridCol>
                <a:gridCol w="424176">
                  <a:extLst>
                    <a:ext uri="{9D8B030D-6E8A-4147-A177-3AD203B41FA5}">
                      <a16:colId xmlns:a16="http://schemas.microsoft.com/office/drawing/2014/main" val="200168760"/>
                    </a:ext>
                  </a:extLst>
                </a:gridCol>
                <a:gridCol w="1440647">
                  <a:extLst>
                    <a:ext uri="{9D8B030D-6E8A-4147-A177-3AD203B41FA5}">
                      <a16:colId xmlns:a16="http://schemas.microsoft.com/office/drawing/2014/main" val="3288696754"/>
                    </a:ext>
                  </a:extLst>
                </a:gridCol>
                <a:gridCol w="886286">
                  <a:extLst>
                    <a:ext uri="{9D8B030D-6E8A-4147-A177-3AD203B41FA5}">
                      <a16:colId xmlns:a16="http://schemas.microsoft.com/office/drawing/2014/main" val="3813918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Success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Type-R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Type-Data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Percent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Field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84754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Dewald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Thursby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Anderson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80831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Dewald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Thursby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Anderson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76549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McCullough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McGeary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Harrison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17373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McCullough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McGeary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Harrison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7608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Nosek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Replication</a:t>
                      </a: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Psychology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302359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Camerer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Replication</a:t>
                      </a: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Experimental Econ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81993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 Li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Macroeconomics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21944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Kingi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52551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Kingi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05823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Kingi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4845354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74700" y="4737100"/>
            <a:ext cx="10858500" cy="1333500"/>
          </a:xfrm>
          <a:prstGeom prst="rect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325283" y="6239934"/>
            <a:ext cx="575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Kingi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et al numbers are preliminary. Do not cite or quote.</a:t>
            </a:r>
          </a:p>
        </p:txBody>
      </p:sp>
    </p:spTree>
    <p:extLst>
      <p:ext uri="{BB962C8B-B14F-4D97-AF65-F5344CB8AC3E}">
        <p14:creationId xmlns:p14="http://schemas.microsoft.com/office/powerpoint/2010/main" val="179623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a nutshell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600" b="1" dirty="0"/>
              <a:t>40% </a:t>
            </a:r>
            <a:r>
              <a:rPr lang="en-US" dirty="0"/>
              <a:t>use restricted-access data</a:t>
            </a:r>
          </a:p>
          <a:p>
            <a:r>
              <a:rPr lang="en-US" sz="3600" b="1" dirty="0"/>
              <a:t>25% </a:t>
            </a:r>
            <a:r>
              <a:rPr lang="en-US" dirty="0"/>
              <a:t>use public-use data and are mostly or completely reproducible</a:t>
            </a:r>
          </a:p>
          <a:p>
            <a:r>
              <a:rPr lang="en-US" sz="3600" b="1" dirty="0"/>
              <a:t>25% </a:t>
            </a:r>
            <a:r>
              <a:rPr lang="en-US" dirty="0"/>
              <a:t>use public-use data and are only partially reproducible</a:t>
            </a:r>
          </a:p>
          <a:p>
            <a:r>
              <a:rPr lang="en-US" sz="3600" b="1" dirty="0"/>
              <a:t>10% </a:t>
            </a:r>
            <a:r>
              <a:rPr lang="en-US" dirty="0"/>
              <a:t>fail to yield useful results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81716" y="1825625"/>
            <a:ext cx="4562568" cy="4351338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019800" y="1690688"/>
            <a:ext cx="3338513" cy="1766887"/>
            <a:chOff x="6019800" y="1690688"/>
            <a:chExt cx="3338513" cy="1766887"/>
          </a:xfrm>
        </p:grpSpPr>
        <p:sp>
          <p:nvSpPr>
            <p:cNvPr id="7" name="Rectangle 6"/>
            <p:cNvSpPr/>
            <p:nvPr/>
          </p:nvSpPr>
          <p:spPr>
            <a:xfrm>
              <a:off x="6019800" y="1690688"/>
              <a:ext cx="2018731" cy="916034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It’s only ½ full!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7847463" y="2374710"/>
              <a:ext cx="1510850" cy="1082865"/>
            </a:xfrm>
            <a:prstGeom prst="straightConnector1">
              <a:avLst/>
            </a:prstGeom>
            <a:ln w="1174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5886165" y="4148954"/>
            <a:ext cx="3472148" cy="1157288"/>
            <a:chOff x="5886165" y="4148954"/>
            <a:chExt cx="3472148" cy="1157288"/>
          </a:xfrm>
        </p:grpSpPr>
        <p:sp>
          <p:nvSpPr>
            <p:cNvPr id="10" name="Rectangle 9"/>
            <p:cNvSpPr/>
            <p:nvPr/>
          </p:nvSpPr>
          <p:spPr>
            <a:xfrm>
              <a:off x="5886165" y="4148954"/>
              <a:ext cx="2286000" cy="11572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Hey, it’s not empty!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8038531" y="4514850"/>
              <a:ext cx="1319782" cy="414338"/>
            </a:xfrm>
            <a:prstGeom prst="straightConnector1">
              <a:avLst/>
            </a:prstGeom>
            <a:ln w="1206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728663" y="1690688"/>
            <a:ext cx="5157502" cy="916034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38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Failure to curate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762" y="2742566"/>
            <a:ext cx="6190476" cy="2561905"/>
          </a:xfrm>
        </p:spPr>
      </p:pic>
    </p:spTree>
    <p:extLst>
      <p:ext uri="{BB962C8B-B14F-4D97-AF65-F5344CB8AC3E}">
        <p14:creationId xmlns:p14="http://schemas.microsoft.com/office/powerpoint/2010/main" val="2675730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Poor citation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err="1"/>
              <a:t>Macrodata</a:t>
            </a:r>
            <a:r>
              <a:rPr lang="en-US" sz="3200" b="1" dirty="0"/>
              <a:t>:</a:t>
            </a:r>
          </a:p>
          <a:p>
            <a:pPr marL="0" indent="0" algn="ctr">
              <a:buNone/>
            </a:pPr>
            <a:r>
              <a:rPr lang="en-US" dirty="0">
                <a:latin typeface="Century" panose="02040604050505020304" pitchFamily="18" charset="0"/>
              </a:rPr>
              <a:t>“We use data downloaded from </a:t>
            </a:r>
            <a:br>
              <a:rPr lang="en-US" dirty="0">
                <a:latin typeface="Century" panose="02040604050505020304" pitchFamily="18" charset="0"/>
              </a:rPr>
            </a:br>
            <a:r>
              <a:rPr lang="en-US" dirty="0">
                <a:latin typeface="Century" panose="02040604050505020304" pitchFamily="18" charset="0"/>
              </a:rPr>
              <a:t>the Bureau of Economic Analysis…”</a:t>
            </a:r>
            <a:endParaRPr lang="en-US" dirty="0"/>
          </a:p>
          <a:p>
            <a:r>
              <a:rPr lang="en-US" sz="3200" b="1" dirty="0"/>
              <a:t>Microdata</a:t>
            </a:r>
            <a:r>
              <a:rPr lang="en-US" dirty="0"/>
              <a:t>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>
                <a:latin typeface="Century" panose="02040604050505020304" pitchFamily="18" charset="0"/>
              </a:rPr>
              <a:t>“… this paper uses data from </a:t>
            </a:r>
            <a:br>
              <a:rPr lang="en-US" dirty="0">
                <a:latin typeface="Century" panose="02040604050505020304" pitchFamily="18" charset="0"/>
              </a:rPr>
            </a:br>
            <a:r>
              <a:rPr lang="en-US" dirty="0">
                <a:latin typeface="Century" panose="02040604050505020304" pitchFamily="18" charset="0"/>
              </a:rPr>
              <a:t>the Current Population Survey…”</a:t>
            </a:r>
          </a:p>
        </p:txBody>
      </p:sp>
    </p:spTree>
    <p:extLst>
      <p:ext uri="{BB962C8B-B14F-4D97-AF65-F5344CB8AC3E}">
        <p14:creationId xmlns:p14="http://schemas.microsoft.com/office/powerpoint/2010/main" val="1601522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describing RELIABLE archives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Many datasets </a:t>
            </a:r>
          </a:p>
          <a:p>
            <a:pPr lvl="1"/>
            <a:r>
              <a:rPr lang="en-US" sz="3200" dirty="0"/>
              <a:t>Are imperfectly described</a:t>
            </a:r>
          </a:p>
          <a:p>
            <a:pPr lvl="2"/>
            <a:r>
              <a:rPr lang="en-US" sz="2800" dirty="0"/>
              <a:t>Very few data citations</a:t>
            </a:r>
          </a:p>
          <a:p>
            <a:pPr lvl="1"/>
            <a:r>
              <a:rPr lang="en-US" sz="3200" dirty="0"/>
              <a:t>Are badly documented</a:t>
            </a:r>
          </a:p>
          <a:p>
            <a:pPr lvl="1"/>
            <a:r>
              <a:rPr lang="en-US" sz="3200" dirty="0"/>
              <a:t>Have no (permanent) location defined </a:t>
            </a:r>
          </a:p>
          <a:p>
            <a:pPr lvl="2"/>
            <a:r>
              <a:rPr lang="en-US" sz="2800" dirty="0"/>
              <a:t>Even for data from high-profile organizations!</a:t>
            </a:r>
          </a:p>
          <a:p>
            <a:pPr lvl="1"/>
            <a:r>
              <a:rPr lang="en-US" sz="3200" dirty="0"/>
              <a:t>All of the above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08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83578" y="1678259"/>
            <a:ext cx="6024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What to do?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706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round (2012-)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8662" y="1583140"/>
            <a:ext cx="8175716" cy="4728308"/>
          </a:xfrm>
        </p:spPr>
        <p:txBody>
          <a:bodyPr>
            <a:noAutofit/>
          </a:bodyPr>
          <a:lstStyle/>
          <a:p>
            <a:r>
              <a:rPr lang="en-US" sz="4400" b="1" dirty="0"/>
              <a:t>Greater </a:t>
            </a:r>
            <a:r>
              <a:rPr lang="en-US" sz="4400" b="1" u="sng" dirty="0">
                <a:solidFill>
                  <a:schemeClr val="accent5">
                    <a:lumMod val="75000"/>
                  </a:schemeClr>
                </a:solidFill>
              </a:rPr>
              <a:t>enforcement</a:t>
            </a:r>
            <a:r>
              <a:rPr lang="en-US" sz="4400" b="1" dirty="0"/>
              <a:t> of data (and code) availability</a:t>
            </a:r>
          </a:p>
          <a:p>
            <a:pPr lvl="1"/>
            <a:r>
              <a:rPr lang="en-US" sz="3600" dirty="0"/>
              <a:t>2015, AJ Political Science</a:t>
            </a:r>
          </a:p>
          <a:p>
            <a:pPr lvl="1"/>
            <a:r>
              <a:rPr lang="en-US" sz="3600" dirty="0"/>
              <a:t>2016, Data Editor for ASA Software Section</a:t>
            </a:r>
          </a:p>
          <a:p>
            <a:pPr lvl="1"/>
            <a:r>
              <a:rPr lang="en-US" sz="3600" dirty="0"/>
              <a:t>2016, Statistical review added Science</a:t>
            </a:r>
          </a:p>
          <a:p>
            <a:pPr lvl="1"/>
            <a:r>
              <a:rPr lang="en-US" sz="3600" dirty="0"/>
              <a:t>2017: AEA appoints Data Editor, with mandate to do similar activities </a:t>
            </a:r>
            <a:br>
              <a:rPr lang="en-US" sz="3600" dirty="0"/>
            </a:br>
            <a:r>
              <a:rPr lang="en-US" sz="2800" dirty="0"/>
              <a:t>(also EJ, </a:t>
            </a:r>
            <a:r>
              <a:rPr lang="en-US" sz="2800" dirty="0" err="1"/>
              <a:t>Restud</a:t>
            </a:r>
            <a:r>
              <a:rPr lang="en-US" sz="2800" dirty="0"/>
              <a:t>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130582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→ </a:t>
            </a:r>
            <a:r>
              <a:rPr lang="en-US" sz="8800" u="sng" dirty="0">
                <a:solidFill>
                  <a:schemeClr val="bg1"/>
                </a:solidFill>
              </a:rPr>
              <a:t>Verifying</a:t>
            </a:r>
            <a:r>
              <a:rPr lang="en-US" sz="8800" dirty="0">
                <a:solidFill>
                  <a:schemeClr val="bg1"/>
                </a:solidFill>
              </a:rPr>
              <a:t> reproducibility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43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943" y="365125"/>
            <a:ext cx="7825154" cy="5868866"/>
          </a:xfrm>
        </p:spPr>
      </p:pic>
      <p:sp>
        <p:nvSpPr>
          <p:cNvPr id="5" name="TextBox 4"/>
          <p:cNvSpPr txBox="1"/>
          <p:nvPr/>
        </p:nvSpPr>
        <p:spPr>
          <a:xfrm>
            <a:off x="329401" y="5909174"/>
            <a:ext cx="75524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Via @</a:t>
            </a:r>
            <a:r>
              <a:rPr lang="en-US" dirty="0" err="1"/>
              <a:t>sdellavi</a:t>
            </a:r>
            <a:endParaRPr lang="en-US" dirty="0"/>
          </a:p>
          <a:p>
            <a:r>
              <a:rPr lang="en-US" dirty="0"/>
              <a:t>E. W. Kemmerer. 2011. “</a:t>
            </a:r>
            <a:r>
              <a:rPr lang="en-US" dirty="0">
                <a:hlinkClick r:id="rId3"/>
              </a:rPr>
              <a:t>Seasonal Variations in the New York Money Market</a:t>
            </a:r>
            <a:r>
              <a:rPr lang="en-US" dirty="0"/>
              <a:t>.”</a:t>
            </a:r>
          </a:p>
          <a:p>
            <a:r>
              <a:rPr lang="en-US" i="1" dirty="0"/>
              <a:t>The American Economic Review, </a:t>
            </a:r>
            <a:r>
              <a:rPr lang="en-US" dirty="0"/>
              <a:t>Vol. 1, No. 1 (March 1911), pp. 33-49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4132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Current Data Availability Policies are Broken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If the Data is </a:t>
            </a:r>
            <a:br>
              <a:rPr lang="en-US" sz="4800" dirty="0"/>
            </a:b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not open-access</a:t>
            </a:r>
            <a:r>
              <a:rPr lang="en-US" sz="4800" dirty="0"/>
              <a:t>,</a:t>
            </a:r>
            <a:br>
              <a:rPr lang="en-US" sz="4800" dirty="0"/>
            </a:br>
            <a:r>
              <a:rPr lang="en-US" sz="4800" dirty="0"/>
              <a:t> </a:t>
            </a:r>
            <a:br>
              <a:rPr lang="en-US" sz="4800" dirty="0"/>
            </a:br>
            <a:r>
              <a:rPr lang="en-US" sz="4800" b="1" dirty="0">
                <a:solidFill>
                  <a:srgbClr val="C00000"/>
                </a:solidFill>
              </a:rPr>
              <a:t>no systematic information is collected </a:t>
            </a:r>
            <a:br>
              <a:rPr lang="en-US" sz="4800" b="1" dirty="0">
                <a:solidFill>
                  <a:srgbClr val="C00000"/>
                </a:solidFill>
              </a:rPr>
            </a:br>
            <a:r>
              <a:rPr lang="en-US" sz="4000" dirty="0"/>
              <a:t>(“exemption”)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198718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asked for “deposits”…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If you used files at</a:t>
            </a:r>
            <a:br>
              <a:rPr lang="en-US" sz="6000" dirty="0"/>
            </a:br>
            <a:r>
              <a:rPr lang="en-US" sz="6000" dirty="0"/>
              <a:t>the National Archives,</a:t>
            </a:r>
            <a:br>
              <a:rPr lang="en-US" sz="6000" dirty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/>
              <a:t>would we ask you to “deposit”  them?</a:t>
            </a:r>
          </a:p>
        </p:txBody>
      </p:sp>
    </p:spTree>
    <p:extLst>
      <p:ext uri="{BB962C8B-B14F-4D97-AF65-F5344CB8AC3E}">
        <p14:creationId xmlns:p14="http://schemas.microsoft.com/office/powerpoint/2010/main" val="38786434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asked for “deposits”…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If you used files at</a:t>
            </a:r>
            <a:br>
              <a:rPr lang="en-US" sz="6000" dirty="0"/>
            </a:br>
            <a:r>
              <a:rPr lang="en-US" sz="6000" dirty="0"/>
              <a:t>the National Archives,</a:t>
            </a:r>
            <a:br>
              <a:rPr lang="en-US" sz="6000" dirty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b="1" dirty="0">
                <a:solidFill>
                  <a:schemeClr val="accent2">
                    <a:lumMod val="50000"/>
                  </a:schemeClr>
                </a:solidFill>
              </a:rPr>
              <a:t>you should describe where they are!</a:t>
            </a:r>
          </a:p>
        </p:txBody>
      </p:sp>
    </p:spTree>
    <p:extLst>
      <p:ext uri="{BB962C8B-B14F-4D97-AF65-F5344CB8AC3E}">
        <p14:creationId xmlns:p14="http://schemas.microsoft.com/office/powerpoint/2010/main" val="40058901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0147" y="674400"/>
            <a:ext cx="811419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→</a:t>
            </a:r>
            <a:r>
              <a:rPr lang="en-US" sz="8800" dirty="0">
                <a:solidFill>
                  <a:schemeClr val="bg1"/>
                </a:solidFill>
              </a:rPr>
              <a:t>Require greater transparency of data/code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338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0147" y="674400"/>
            <a:ext cx="81141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→</a:t>
            </a:r>
            <a:r>
              <a:rPr lang="en-US" sz="8800" dirty="0">
                <a:solidFill>
                  <a:schemeClr val="bg1"/>
                </a:solidFill>
              </a:rPr>
              <a:t>better</a:t>
            </a:r>
            <a:br>
              <a:rPr lang="en-US" sz="8800" dirty="0">
                <a:solidFill>
                  <a:schemeClr val="bg1"/>
                </a:solidFill>
              </a:rPr>
            </a:br>
            <a:r>
              <a:rPr lang="en-US" sz="8800" dirty="0">
                <a:solidFill>
                  <a:schemeClr val="bg1"/>
                </a:solidFill>
              </a:rPr>
              <a:t>provenance</a:t>
            </a:r>
            <a:br>
              <a:rPr lang="en-US" sz="8800" dirty="0">
                <a:solidFill>
                  <a:schemeClr val="bg1"/>
                </a:solidFill>
              </a:rPr>
            </a:br>
            <a:r>
              <a:rPr lang="en-US" sz="8800" dirty="0">
                <a:solidFill>
                  <a:schemeClr val="bg1"/>
                </a:solidFill>
              </a:rPr>
              <a:t>description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806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2247446"/>
          </a:xfrm>
        </p:spPr>
        <p:txBody>
          <a:bodyPr>
            <a:normAutofit/>
          </a:bodyPr>
          <a:lstStyle/>
          <a:p>
            <a:r>
              <a:rPr lang="en-US" dirty="0"/>
              <a:t>Why do journals like “supplemental ZIP files” and affiliated repositories?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600" dirty="0"/>
          </a:p>
          <a:p>
            <a:pPr lvl="1"/>
            <a:r>
              <a:rPr lang="en-US" dirty="0"/>
              <a:t>They can ensure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longevity/ persistence</a:t>
            </a:r>
          </a:p>
          <a:p>
            <a:pPr lvl="1"/>
            <a:r>
              <a:rPr lang="en-US" dirty="0"/>
              <a:t>They can ensure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access</a:t>
            </a:r>
          </a:p>
          <a:p>
            <a:pPr lvl="1"/>
            <a:r>
              <a:rPr lang="en-US" dirty="0"/>
              <a:t>They can ensure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availability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0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2247446"/>
          </a:xfrm>
        </p:spPr>
        <p:txBody>
          <a:bodyPr>
            <a:normAutofit/>
          </a:bodyPr>
          <a:lstStyle/>
          <a:p>
            <a:r>
              <a:rPr lang="en-US" dirty="0"/>
              <a:t>What are the characteristics of </a:t>
            </a:r>
            <a:br>
              <a:rPr lang="en-US" dirty="0"/>
            </a:br>
            <a:r>
              <a:rPr lang="en-US" b="1" dirty="0"/>
              <a:t>trusted repositories</a:t>
            </a:r>
            <a:r>
              <a:rPr lang="en-US" dirty="0"/>
              <a:t> (data archives)?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3600" dirty="0"/>
          </a:p>
          <a:p>
            <a:pPr lvl="1"/>
            <a:r>
              <a:rPr lang="en-US" dirty="0"/>
              <a:t>They DO ensure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longevity/ persistence</a:t>
            </a:r>
          </a:p>
          <a:p>
            <a:pPr lvl="1"/>
            <a:r>
              <a:rPr lang="en-US" dirty="0"/>
              <a:t>They DO ensure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access</a:t>
            </a:r>
          </a:p>
          <a:p>
            <a:pPr lvl="1"/>
            <a:r>
              <a:rPr lang="en-US" dirty="0"/>
              <a:t>They DO ensure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availability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9462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More self-deposit repositories in the social sciences</a:t>
            </a:r>
          </a:p>
          <a:p>
            <a:pPr lvl="1"/>
            <a:r>
              <a:rPr lang="en-US" sz="3200" dirty="0" err="1"/>
              <a:t>Dataverse</a:t>
            </a:r>
            <a:endParaRPr lang="en-US" sz="3200" dirty="0"/>
          </a:p>
          <a:p>
            <a:pPr lvl="1"/>
            <a:r>
              <a:rPr lang="en-US" sz="3200" dirty="0" err="1"/>
              <a:t>Figshare</a:t>
            </a:r>
            <a:endParaRPr lang="en-US" sz="3200" dirty="0"/>
          </a:p>
          <a:p>
            <a:pPr lvl="1"/>
            <a:r>
              <a:rPr lang="en-US" dirty="0"/>
              <a:t>(open)</a:t>
            </a:r>
            <a:r>
              <a:rPr lang="en-US" sz="3200" dirty="0"/>
              <a:t>ICPSR</a:t>
            </a:r>
          </a:p>
          <a:p>
            <a:pPr lvl="1"/>
            <a:r>
              <a:rPr lang="en-US" sz="3200" dirty="0" err="1"/>
              <a:t>Zenodo</a:t>
            </a:r>
            <a:endParaRPr lang="en-US" sz="3200" dirty="0"/>
          </a:p>
          <a:p>
            <a:pPr lvl="1"/>
            <a:r>
              <a:rPr lang="en-US" sz="3200" dirty="0"/>
              <a:t>Qualitative Data Repository (QDR)</a:t>
            </a:r>
          </a:p>
          <a:p>
            <a:pPr lvl="1"/>
            <a:r>
              <a:rPr lang="en-US" sz="3200" dirty="0"/>
              <a:t>Others…	</a:t>
            </a:r>
          </a:p>
        </p:txBody>
      </p:sp>
    </p:spTree>
    <p:extLst>
      <p:ext uri="{BB962C8B-B14F-4D97-AF65-F5344CB8AC3E}">
        <p14:creationId xmlns:p14="http://schemas.microsoft.com/office/powerpoint/2010/main" val="38476137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a nutshell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600" b="1" dirty="0"/>
              <a:t>40% </a:t>
            </a:r>
            <a:r>
              <a:rPr lang="en-US" dirty="0"/>
              <a:t>use restricted-access data</a:t>
            </a:r>
          </a:p>
          <a:p>
            <a:r>
              <a:rPr lang="en-US" sz="3600" b="1" dirty="0"/>
              <a:t>25% </a:t>
            </a:r>
            <a:r>
              <a:rPr lang="en-US" dirty="0"/>
              <a:t>use public-use data and are mostly or completely reproducible</a:t>
            </a:r>
          </a:p>
          <a:p>
            <a:r>
              <a:rPr lang="en-US" sz="3600" b="1" dirty="0"/>
              <a:t>25% </a:t>
            </a:r>
            <a:r>
              <a:rPr lang="en-US" dirty="0"/>
              <a:t>use public-use data and are only partially reproducible</a:t>
            </a:r>
          </a:p>
          <a:p>
            <a:r>
              <a:rPr lang="en-US" sz="3600" b="1" dirty="0"/>
              <a:t>10% </a:t>
            </a:r>
            <a:r>
              <a:rPr lang="en-US" dirty="0"/>
              <a:t>fail to yield useful results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81716" y="1825625"/>
            <a:ext cx="4562568" cy="4351338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019800" y="1690688"/>
            <a:ext cx="3338513" cy="1766887"/>
            <a:chOff x="6019800" y="1690688"/>
            <a:chExt cx="3338513" cy="1766887"/>
          </a:xfrm>
        </p:grpSpPr>
        <p:sp>
          <p:nvSpPr>
            <p:cNvPr id="7" name="Rectangle 6"/>
            <p:cNvSpPr/>
            <p:nvPr/>
          </p:nvSpPr>
          <p:spPr>
            <a:xfrm>
              <a:off x="6019800" y="1690688"/>
              <a:ext cx="2018731" cy="916034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It’s only ½ full!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7847463" y="2374710"/>
              <a:ext cx="1510850" cy="1082865"/>
            </a:xfrm>
            <a:prstGeom prst="straightConnector1">
              <a:avLst/>
            </a:prstGeom>
            <a:ln w="1174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5886165" y="4148954"/>
            <a:ext cx="3472148" cy="1157288"/>
            <a:chOff x="5886165" y="4148954"/>
            <a:chExt cx="3472148" cy="1157288"/>
          </a:xfrm>
        </p:grpSpPr>
        <p:sp>
          <p:nvSpPr>
            <p:cNvPr id="10" name="Rectangle 9"/>
            <p:cNvSpPr/>
            <p:nvPr/>
          </p:nvSpPr>
          <p:spPr>
            <a:xfrm>
              <a:off x="5886165" y="4148954"/>
              <a:ext cx="2286000" cy="11572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Hey, it’s not empty!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8038531" y="4514850"/>
              <a:ext cx="1319782" cy="414338"/>
            </a:xfrm>
            <a:prstGeom prst="straightConnector1">
              <a:avLst/>
            </a:prstGeom>
            <a:ln w="1206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728663" y="1690688"/>
            <a:ext cx="5157502" cy="916034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82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709" y="1243387"/>
            <a:ext cx="4509236" cy="1139139"/>
          </a:xfrm>
        </p:spPr>
        <p:txBody>
          <a:bodyPr>
            <a:normAutofit/>
          </a:bodyPr>
          <a:lstStyle/>
          <a:p>
            <a:r>
              <a:rPr lang="en-US" sz="3600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8492" y="2549680"/>
            <a:ext cx="4492454" cy="2419097"/>
          </a:xfrm>
        </p:spPr>
        <p:txBody>
          <a:bodyPr anchor="t">
            <a:normAutofit/>
          </a:bodyPr>
          <a:lstStyle/>
          <a:p>
            <a:r>
              <a:rPr lang="en-US" sz="1700" dirty="0"/>
              <a:t>More </a:t>
            </a:r>
            <a:r>
              <a:rPr lang="en-US" sz="1700" strike="sngStrike" dirty="0"/>
              <a:t>self-deposit</a:t>
            </a:r>
            <a:r>
              <a:rPr lang="en-US" sz="1700" dirty="0"/>
              <a:t> repositories in the social sciences</a:t>
            </a:r>
          </a:p>
          <a:p>
            <a:pPr lvl="1"/>
            <a:r>
              <a:rPr lang="en-US" sz="1700" dirty="0" err="1"/>
              <a:t>Dataverse</a:t>
            </a:r>
            <a:endParaRPr lang="en-US" sz="1700" dirty="0"/>
          </a:p>
          <a:p>
            <a:pPr lvl="1"/>
            <a:r>
              <a:rPr lang="en-US" sz="1700" dirty="0" err="1"/>
              <a:t>Figshare</a:t>
            </a:r>
            <a:endParaRPr lang="en-US" sz="1700" dirty="0"/>
          </a:p>
          <a:p>
            <a:pPr lvl="1"/>
            <a:r>
              <a:rPr lang="en-US" sz="1700" dirty="0"/>
              <a:t>(open)ICPSR</a:t>
            </a:r>
          </a:p>
          <a:p>
            <a:pPr lvl="1"/>
            <a:r>
              <a:rPr lang="en-US" sz="1700" dirty="0" err="1"/>
              <a:t>Zenodo</a:t>
            </a:r>
            <a:endParaRPr lang="en-US" sz="1700" dirty="0"/>
          </a:p>
          <a:p>
            <a:pPr lvl="1"/>
            <a:r>
              <a:rPr lang="en-US" sz="1700" dirty="0"/>
              <a:t>Qualitative Data Repository (QDR)</a:t>
            </a:r>
          </a:p>
          <a:p>
            <a:pPr lvl="1"/>
            <a:r>
              <a:rPr lang="en-US" sz="1700" dirty="0"/>
              <a:t>Others…	</a:t>
            </a:r>
          </a:p>
        </p:txBody>
      </p:sp>
      <p:sp>
        <p:nvSpPr>
          <p:cNvPr id="36" name="Freeform: Shape 13">
            <a:extLst>
              <a:ext uri="{FF2B5EF4-FFF2-40B4-BE49-F238E27FC236}">
                <a16:creationId xmlns:a16="http://schemas.microsoft.com/office/drawing/2014/main" id="{3A45B268-BBDB-4EC6-A664-CED7BF60D2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14207" y="361702"/>
            <a:ext cx="1691640" cy="1691640"/>
          </a:xfrm>
          <a:custGeom>
            <a:avLst/>
            <a:gdLst>
              <a:gd name="connsiteX0" fmla="*/ 845820 w 1691640"/>
              <a:gd name="connsiteY0" fmla="*/ 0 h 1691640"/>
              <a:gd name="connsiteX1" fmla="*/ 1691640 w 1691640"/>
              <a:gd name="connsiteY1" fmla="*/ 845820 h 1691640"/>
              <a:gd name="connsiteX2" fmla="*/ 845820 w 1691640"/>
              <a:gd name="connsiteY2" fmla="*/ 1691640 h 1691640"/>
              <a:gd name="connsiteX3" fmla="*/ 0 w 1691640"/>
              <a:gd name="connsiteY3" fmla="*/ 845820 h 1691640"/>
              <a:gd name="connsiteX4" fmla="*/ 845820 w 1691640"/>
              <a:gd name="connsiteY4" fmla="*/ 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640" h="1691640">
                <a:moveTo>
                  <a:pt x="845820" y="0"/>
                </a:moveTo>
                <a:cubicBezTo>
                  <a:pt x="1312954" y="0"/>
                  <a:pt x="1691640" y="378686"/>
                  <a:pt x="1691640" y="845820"/>
                </a:cubicBezTo>
                <a:cubicBezTo>
                  <a:pt x="1691640" y="1312954"/>
                  <a:pt x="1312954" y="1691640"/>
                  <a:pt x="845820" y="1691640"/>
                </a:cubicBezTo>
                <a:cubicBezTo>
                  <a:pt x="378687" y="1691640"/>
                  <a:pt x="0" y="1312954"/>
                  <a:pt x="0" y="845820"/>
                </a:cubicBezTo>
                <a:cubicBezTo>
                  <a:pt x="0" y="378686"/>
                  <a:pt x="378687" y="0"/>
                  <a:pt x="8458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Oval 15">
            <a:extLst>
              <a:ext uri="{FF2B5EF4-FFF2-40B4-BE49-F238E27FC236}">
                <a16:creationId xmlns:a16="http://schemas.microsoft.com/office/drawing/2014/main" id="{07977D39-626F-40D7-B00F-16E02602DD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9615" y="197110"/>
            <a:ext cx="2020824" cy="202082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80E941-D881-8A4F-A4EA-CB3BF645C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4506" y="938776"/>
            <a:ext cx="1048682" cy="531726"/>
          </a:xfrm>
          <a:prstGeom prst="rect">
            <a:avLst/>
          </a:prstGeom>
        </p:spPr>
      </p:pic>
      <p:sp>
        <p:nvSpPr>
          <p:cNvPr id="38" name="Freeform: Shape 17">
            <a:extLst>
              <a:ext uri="{FF2B5EF4-FFF2-40B4-BE49-F238E27FC236}">
                <a16:creationId xmlns:a16="http://schemas.microsoft.com/office/drawing/2014/main" id="{B78B55DD-3C55-4B94-9031-4F3723BD43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78624" y="2"/>
            <a:ext cx="3913376" cy="3281569"/>
          </a:xfrm>
          <a:custGeom>
            <a:avLst/>
            <a:gdLst>
              <a:gd name="connsiteX0" fmla="*/ 267865 w 3913376"/>
              <a:gd name="connsiteY0" fmla="*/ 0 h 3281569"/>
              <a:gd name="connsiteX1" fmla="*/ 3913376 w 3913376"/>
              <a:gd name="connsiteY1" fmla="*/ 0 h 3281569"/>
              <a:gd name="connsiteX2" fmla="*/ 3913376 w 3913376"/>
              <a:gd name="connsiteY2" fmla="*/ 2499938 h 3281569"/>
              <a:gd name="connsiteX3" fmla="*/ 3794714 w 3913376"/>
              <a:gd name="connsiteY3" fmla="*/ 2630499 h 3281569"/>
              <a:gd name="connsiteX4" fmla="*/ 2222892 w 3913376"/>
              <a:gd name="connsiteY4" fmla="*/ 3281569 h 3281569"/>
              <a:gd name="connsiteX5" fmla="*/ 0 w 3913376"/>
              <a:gd name="connsiteY5" fmla="*/ 1058677 h 3281569"/>
              <a:gd name="connsiteX6" fmla="*/ 174686 w 3913376"/>
              <a:gd name="connsiteY6" fmla="*/ 193427 h 328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19">
            <a:extLst>
              <a:ext uri="{FF2B5EF4-FFF2-40B4-BE49-F238E27FC236}">
                <a16:creationId xmlns:a16="http://schemas.microsoft.com/office/drawing/2014/main" id="{B905CDE4-B751-4B3E-B625-6E59F89034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4932" y="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46CA94-E07C-074F-A4AD-02C628129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409" y="918182"/>
            <a:ext cx="2754569" cy="1052092"/>
          </a:xfrm>
          <a:prstGeom prst="rect">
            <a:avLst/>
          </a:prstGeom>
        </p:spPr>
      </p:pic>
      <p:sp>
        <p:nvSpPr>
          <p:cNvPr id="40" name="Freeform: Shape 21">
            <a:extLst>
              <a:ext uri="{FF2B5EF4-FFF2-40B4-BE49-F238E27FC236}">
                <a16:creationId xmlns:a16="http://schemas.microsoft.com/office/drawing/2014/main" id="{42D9BB05-ED63-4148-87AB-82720ACC33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18614" y="4769536"/>
            <a:ext cx="3950208" cy="2088462"/>
          </a:xfrm>
          <a:custGeom>
            <a:avLst/>
            <a:gdLst>
              <a:gd name="connsiteX0" fmla="*/ 1975104 w 3950208"/>
              <a:gd name="connsiteY0" fmla="*/ 0 h 2088462"/>
              <a:gd name="connsiteX1" fmla="*/ 3950208 w 3950208"/>
              <a:gd name="connsiteY1" fmla="*/ 1975104 h 2088462"/>
              <a:gd name="connsiteX2" fmla="*/ 3944484 w 3950208"/>
              <a:gd name="connsiteY2" fmla="*/ 2088462 h 2088462"/>
              <a:gd name="connsiteX3" fmla="*/ 5724 w 3950208"/>
              <a:gd name="connsiteY3" fmla="*/ 2088462 h 2088462"/>
              <a:gd name="connsiteX4" fmla="*/ 0 w 3950208"/>
              <a:gd name="connsiteY4" fmla="*/ 1975104 h 2088462"/>
              <a:gd name="connsiteX5" fmla="*/ 1975104 w 3950208"/>
              <a:gd name="connsiteY5" fmla="*/ 0 h 208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0208" h="2088462">
                <a:moveTo>
                  <a:pt x="1975104" y="0"/>
                </a:moveTo>
                <a:cubicBezTo>
                  <a:pt x="3065924" y="0"/>
                  <a:pt x="3950208" y="884284"/>
                  <a:pt x="3950208" y="1975104"/>
                </a:cubicBezTo>
                <a:lnTo>
                  <a:pt x="3944484" y="2088462"/>
                </a:lnTo>
                <a:lnTo>
                  <a:pt x="5724" y="2088462"/>
                </a:lnTo>
                <a:lnTo>
                  <a:pt x="0" y="1975104"/>
                </a:lnTo>
                <a:cubicBezTo>
                  <a:pt x="0" y="884284"/>
                  <a:pt x="884284" y="0"/>
                  <a:pt x="197510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23">
            <a:extLst>
              <a:ext uri="{FF2B5EF4-FFF2-40B4-BE49-F238E27FC236}">
                <a16:creationId xmlns:a16="http://schemas.microsoft.com/office/drawing/2014/main" id="{CDC29AC1-2821-4FCC-B597-88DAF39C36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53162" y="4604085"/>
            <a:ext cx="4281112" cy="2253913"/>
          </a:xfrm>
          <a:custGeom>
            <a:avLst/>
            <a:gdLst>
              <a:gd name="connsiteX0" fmla="*/ 2140556 w 4281112"/>
              <a:gd name="connsiteY0" fmla="*/ 0 h 2253913"/>
              <a:gd name="connsiteX1" fmla="*/ 4281112 w 4281112"/>
              <a:gd name="connsiteY1" fmla="*/ 2140556 h 2253913"/>
              <a:gd name="connsiteX2" fmla="*/ 4275388 w 4281112"/>
              <a:gd name="connsiteY2" fmla="*/ 2253913 h 2253913"/>
              <a:gd name="connsiteX3" fmla="*/ 5724 w 4281112"/>
              <a:gd name="connsiteY3" fmla="*/ 2253913 h 2253913"/>
              <a:gd name="connsiteX4" fmla="*/ 0 w 4281112"/>
              <a:gd name="connsiteY4" fmla="*/ 2140556 h 2253913"/>
              <a:gd name="connsiteX5" fmla="*/ 2140556 w 4281112"/>
              <a:gd name="connsiteY5" fmla="*/ 0 h 225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1112" h="2253913">
                <a:moveTo>
                  <a:pt x="2140556" y="0"/>
                </a:moveTo>
                <a:cubicBezTo>
                  <a:pt x="3322752" y="0"/>
                  <a:pt x="4281112" y="958360"/>
                  <a:pt x="4281112" y="2140556"/>
                </a:cubicBezTo>
                <a:lnTo>
                  <a:pt x="4275388" y="2253913"/>
                </a:lnTo>
                <a:lnTo>
                  <a:pt x="5724" y="2253913"/>
                </a:lnTo>
                <a:lnTo>
                  <a:pt x="0" y="2140556"/>
                </a:lnTo>
                <a:cubicBezTo>
                  <a:pt x="0" y="958360"/>
                  <a:pt x="958360" y="0"/>
                  <a:pt x="214055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B00B48C-8AA7-4128-AD60-76349F0CEC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86020" y="2715337"/>
            <a:ext cx="2743200" cy="2743200"/>
          </a:xfrm>
          <a:custGeom>
            <a:avLst/>
            <a:gdLst>
              <a:gd name="connsiteX0" fmla="*/ 1371600 w 2743200"/>
              <a:gd name="connsiteY0" fmla="*/ 0 h 2743200"/>
              <a:gd name="connsiteX1" fmla="*/ 2743200 w 2743200"/>
              <a:gd name="connsiteY1" fmla="*/ 1371600 h 2743200"/>
              <a:gd name="connsiteX2" fmla="*/ 1371600 w 2743200"/>
              <a:gd name="connsiteY2" fmla="*/ 2743200 h 2743200"/>
              <a:gd name="connsiteX3" fmla="*/ 0 w 2743200"/>
              <a:gd name="connsiteY3" fmla="*/ 1371600 h 2743200"/>
              <a:gd name="connsiteX4" fmla="*/ 1371600 w 2743200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200" h="2743200">
                <a:moveTo>
                  <a:pt x="1371600" y="0"/>
                </a:moveTo>
                <a:cubicBezTo>
                  <a:pt x="2129114" y="0"/>
                  <a:pt x="2743200" y="614087"/>
                  <a:pt x="2743200" y="1371600"/>
                </a:cubicBezTo>
                <a:cubicBezTo>
                  <a:pt x="2743200" y="2129114"/>
                  <a:pt x="2129114" y="2743200"/>
                  <a:pt x="1371600" y="2743200"/>
                </a:cubicBezTo>
                <a:cubicBezTo>
                  <a:pt x="614087" y="2743200"/>
                  <a:pt x="0" y="2129114"/>
                  <a:pt x="0" y="1371600"/>
                </a:cubicBezTo>
                <a:cubicBezTo>
                  <a:pt x="0" y="614087"/>
                  <a:pt x="614087" y="0"/>
                  <a:pt x="13716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27">
            <a:extLst>
              <a:ext uri="{FF2B5EF4-FFF2-40B4-BE49-F238E27FC236}">
                <a16:creationId xmlns:a16="http://schemas.microsoft.com/office/drawing/2014/main" id="{08108C16-F4C0-44AA-999D-17BD39219B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1428" y="2550745"/>
            <a:ext cx="3072384" cy="307238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D43F08-F52D-8F40-BB9F-37E1F207F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806" y="3718260"/>
            <a:ext cx="1885522" cy="737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4553AD-E081-484E-A107-05550A8D2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0841" y="5670909"/>
            <a:ext cx="2210937" cy="671759"/>
          </a:xfrm>
          <a:prstGeom prst="rect">
            <a:avLst/>
          </a:prstGeom>
        </p:spPr>
      </p:pic>
      <p:sp>
        <p:nvSpPr>
          <p:cNvPr id="43" name="Freeform: Shape 29">
            <a:extLst>
              <a:ext uri="{FF2B5EF4-FFF2-40B4-BE49-F238E27FC236}">
                <a16:creationId xmlns:a16="http://schemas.microsoft.com/office/drawing/2014/main" id="{0760511E-86BF-4340-9949-CECB774FAC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09416" y="4131546"/>
            <a:ext cx="3178912" cy="2726454"/>
          </a:xfrm>
          <a:custGeom>
            <a:avLst/>
            <a:gdLst>
              <a:gd name="connsiteX0" fmla="*/ 1837818 w 3178912"/>
              <a:gd name="connsiteY0" fmla="*/ 0 h 2726454"/>
              <a:gd name="connsiteX1" fmla="*/ 3137352 w 3178912"/>
              <a:gd name="connsiteY1" fmla="*/ 538285 h 2726454"/>
              <a:gd name="connsiteX2" fmla="*/ 3178912 w 3178912"/>
              <a:gd name="connsiteY2" fmla="*/ 584013 h 2726454"/>
              <a:gd name="connsiteX3" fmla="*/ 3178912 w 3178912"/>
              <a:gd name="connsiteY3" fmla="*/ 2726454 h 2726454"/>
              <a:gd name="connsiteX4" fmla="*/ 229483 w 3178912"/>
              <a:gd name="connsiteY4" fmla="*/ 2726454 h 2726454"/>
              <a:gd name="connsiteX5" fmla="*/ 221815 w 3178912"/>
              <a:gd name="connsiteY5" fmla="*/ 2713832 h 2726454"/>
              <a:gd name="connsiteX6" fmla="*/ 0 w 3178912"/>
              <a:gd name="connsiteY6" fmla="*/ 1837818 h 2726454"/>
              <a:gd name="connsiteX7" fmla="*/ 1837818 w 3178912"/>
              <a:gd name="connsiteY7" fmla="*/ 0 h 27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31">
            <a:extLst>
              <a:ext uri="{FF2B5EF4-FFF2-40B4-BE49-F238E27FC236}">
                <a16:creationId xmlns:a16="http://schemas.microsoft.com/office/drawing/2014/main" id="{C8F10CB3-3B5E-4C7A-98CF-B87454DDFA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D49D28-FAEF-954E-A7D2-4DB22EC7E3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9910" y="5237999"/>
            <a:ext cx="2110556" cy="8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25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47B44-BC34-AF48-87B0-A090C5EC7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1ADF46D1-63D2-A244-A9FB-5E2D65B2F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65" y="1690688"/>
            <a:ext cx="3373669" cy="4351338"/>
          </a:xfrm>
          <a:prstGeom prst="rect">
            <a:avLst/>
          </a:prstGeom>
        </p:spPr>
      </p:pic>
      <p:pic>
        <p:nvPicPr>
          <p:cNvPr id="9" name="Picture 8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8A62EBA-4CA8-824B-8AF5-289F376ADF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19" y="1690688"/>
            <a:ext cx="4912555" cy="4351338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EF672C-9F6A-494E-83AD-444AA8715D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93" y="1690689"/>
            <a:ext cx="15028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6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→</a:t>
            </a:r>
            <a:r>
              <a:rPr lang="en-US" sz="8800" dirty="0">
                <a:solidFill>
                  <a:schemeClr val="bg1"/>
                </a:solidFill>
              </a:rPr>
              <a:t>Use trusted repositories</a:t>
            </a:r>
            <a:br>
              <a:rPr lang="en-US" sz="8800" dirty="0">
                <a:solidFill>
                  <a:schemeClr val="bg1"/>
                </a:solidFill>
              </a:rPr>
            </a:br>
            <a:r>
              <a:rPr lang="en-US" sz="8800" dirty="0">
                <a:solidFill>
                  <a:schemeClr val="bg1"/>
                </a:solidFill>
              </a:rPr>
              <a:t>where possible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0421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3132" y="1449659"/>
            <a:ext cx="540834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Problems with that?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235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Here are the problems…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67" y="2394176"/>
            <a:ext cx="5122798" cy="285899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972" y="1343023"/>
            <a:ext cx="6639213" cy="37529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279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14438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Verifying Data and Code Deposits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/>
              <a:t>Not every data repository is created equal</a:t>
            </a:r>
          </a:p>
          <a:p>
            <a:pPr lvl="1"/>
            <a:r>
              <a:rPr lang="en-US" sz="3200" b="1" u="sng" dirty="0" err="1">
                <a:solidFill>
                  <a:srgbClr val="C00000"/>
                </a:solidFill>
              </a:rPr>
              <a:t>Github</a:t>
            </a:r>
            <a:r>
              <a:rPr lang="en-US" sz="3200" dirty="0">
                <a:solidFill>
                  <a:srgbClr val="C00000"/>
                </a:solidFill>
              </a:rPr>
              <a:t>, Dropbox, etc. are not data or code repositories</a:t>
            </a:r>
          </a:p>
          <a:p>
            <a:pPr lvl="1"/>
            <a:r>
              <a:rPr lang="en-US" sz="3200" dirty="0">
                <a:solidFill>
                  <a:schemeClr val="accent4">
                    <a:lumMod val="50000"/>
                  </a:schemeClr>
                </a:solidFill>
              </a:rPr>
              <a:t>Is the institutional repository at the University of Southern Venezuela a reliable repository?</a:t>
            </a:r>
          </a:p>
          <a:p>
            <a:pPr lvl="1"/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Is the institutional repository at Cornell University a reliable repository?</a:t>
            </a:r>
          </a:p>
          <a:p>
            <a:pPr lvl="1"/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Is the institutional repository at Harvard University (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Dataverse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!) a reliable repository?</a:t>
            </a:r>
          </a:p>
          <a:p>
            <a:pPr lvl="1"/>
            <a:r>
              <a:rPr lang="en-US" sz="3200" b="1" dirty="0"/>
              <a:t>Are the National Archives a reliable repository?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9966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Verifying Data and Code Deposits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Not every restricted-access repository is created equal</a:t>
            </a:r>
          </a:p>
          <a:p>
            <a:pPr lvl="1"/>
            <a:r>
              <a:rPr lang="en-US" sz="3200" dirty="0">
                <a:solidFill>
                  <a:srgbClr val="C00000"/>
                </a:solidFill>
              </a:rPr>
              <a:t>The </a:t>
            </a:r>
            <a:r>
              <a:rPr lang="en-US" sz="3200" b="1" dirty="0">
                <a:solidFill>
                  <a:srgbClr val="C00000"/>
                </a:solidFill>
              </a:rPr>
              <a:t>Second Bank of Third City credit card data </a:t>
            </a:r>
            <a:r>
              <a:rPr lang="en-US" sz="3200" dirty="0">
                <a:solidFill>
                  <a:srgbClr val="C00000"/>
                </a:solidFill>
              </a:rPr>
              <a:t>is not a data/code repository</a:t>
            </a:r>
          </a:p>
          <a:p>
            <a:pPr lvl="1"/>
            <a:r>
              <a:rPr lang="en-US" sz="3200" dirty="0">
                <a:solidFill>
                  <a:schemeClr val="accent4">
                    <a:lumMod val="50000"/>
                  </a:schemeClr>
                </a:solidFill>
              </a:rPr>
              <a:t>Is the School Board of Third City a reliable repository?</a:t>
            </a:r>
          </a:p>
          <a:p>
            <a:pPr lvl="1"/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Is the JPMC Institute a reliable repository?</a:t>
            </a:r>
          </a:p>
          <a:p>
            <a:pPr lvl="1"/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Is the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US Census Bureau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a reliable repository?</a:t>
            </a:r>
          </a:p>
          <a:p>
            <a:pPr lvl="1"/>
            <a:r>
              <a:rPr lang="en-US" sz="3200" b="1" dirty="0"/>
              <a:t>Are any </a:t>
            </a:r>
            <a:r>
              <a:rPr lang="en-US" sz="3200" b="1" dirty="0" err="1"/>
              <a:t>restriced</a:t>
            </a:r>
            <a:r>
              <a:rPr lang="en-US" sz="3200" b="1" dirty="0"/>
              <a:t>-access repositories reliable archives?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5491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r>
              <a:rPr lang="en-US" sz="6000" dirty="0"/>
              <a:t>So: Describe them!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>
                    <a:lumMod val="65000"/>
                  </a:schemeClr>
                </a:solidFill>
              </a:rPr>
              <a:t>(cite them!)</a:t>
            </a:r>
          </a:p>
        </p:txBody>
      </p:sp>
    </p:spTree>
    <p:extLst>
      <p:ext uri="{BB962C8B-B14F-4D97-AF65-F5344CB8AC3E}">
        <p14:creationId xmlns:p14="http://schemas.microsoft.com/office/powerpoint/2010/main" val="21278447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Action: Data citations and metadata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4000" dirty="0"/>
              <a:t>What is </a:t>
            </a:r>
            <a:r>
              <a:rPr lang="en-US" sz="4000" b="1" dirty="0"/>
              <a:t>FAIR</a:t>
            </a:r>
            <a:r>
              <a:rPr lang="en-US" sz="4000" dirty="0"/>
              <a:t>?</a:t>
            </a:r>
          </a:p>
          <a:p>
            <a:pPr lvl="1"/>
            <a:r>
              <a:rPr lang="en-US" sz="4800" b="1" dirty="0"/>
              <a:t>F</a:t>
            </a:r>
            <a:r>
              <a:rPr lang="en-US" sz="4000" dirty="0"/>
              <a:t>indable, </a:t>
            </a:r>
          </a:p>
          <a:p>
            <a:pPr lvl="1"/>
            <a:r>
              <a:rPr lang="en-US" sz="4800" b="1" dirty="0"/>
              <a:t>A</a:t>
            </a:r>
            <a:r>
              <a:rPr lang="en-US" sz="4000" dirty="0"/>
              <a:t>ccessible, </a:t>
            </a:r>
          </a:p>
          <a:p>
            <a:pPr lvl="1"/>
            <a:r>
              <a:rPr lang="en-US" sz="4800" b="1" dirty="0"/>
              <a:t>I</a:t>
            </a:r>
            <a:r>
              <a:rPr lang="en-US" sz="4000" dirty="0"/>
              <a:t>nteroperable, and </a:t>
            </a:r>
          </a:p>
          <a:p>
            <a:pPr lvl="1"/>
            <a:r>
              <a:rPr lang="en-US" sz="4800" b="1" dirty="0"/>
              <a:t>R</a:t>
            </a:r>
            <a:r>
              <a:rPr lang="en-US" sz="4000" dirty="0"/>
              <a:t>e-usable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194" y="1690688"/>
            <a:ext cx="3438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207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Starts with Data Citations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Citation Principles</a:t>
            </a:r>
          </a:p>
          <a:p>
            <a:r>
              <a:rPr lang="en-US" dirty="0"/>
              <a:t>Image of a standard data citation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060" y="456045"/>
            <a:ext cx="5810549" cy="67821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47" y="2201142"/>
            <a:ext cx="1591056" cy="10485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88508" y="5971629"/>
            <a:ext cx="3902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Data Citation Synthesis Group: Joint Declaration of Data Citation Principles.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</a:rPr>
              <a:t>Martone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 M. (ed.) San Diego CA: FORCE11; 2014 [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hlinkClick r:id="rId4"/>
              </a:rPr>
              <a:t>https://www.force11.org/group/joint-declaration-data-citation-principles-final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].</a:t>
            </a:r>
          </a:p>
        </p:txBody>
      </p:sp>
    </p:spTree>
    <p:extLst>
      <p:ext uri="{BB962C8B-B14F-4D97-AF65-F5344CB8AC3E}">
        <p14:creationId xmlns:p14="http://schemas.microsoft.com/office/powerpoint/2010/main" val="11747827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r>
              <a:rPr lang="en-US" sz="6000" dirty="0"/>
              <a:t>Data Citations are not enough!</a:t>
            </a:r>
          </a:p>
        </p:txBody>
      </p:sp>
    </p:spTree>
    <p:extLst>
      <p:ext uri="{BB962C8B-B14F-4D97-AF65-F5344CB8AC3E}">
        <p14:creationId xmlns:p14="http://schemas.microsoft.com/office/powerpoint/2010/main" val="19845837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data citations not enough?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They tell you “where”</a:t>
            </a:r>
          </a:p>
          <a:p>
            <a:r>
              <a:rPr lang="en-US" dirty="0"/>
              <a:t>But most do not </a:t>
            </a:r>
          </a:p>
          <a:p>
            <a:pPr lvl="1"/>
            <a:r>
              <a:rPr lang="en-US" dirty="0"/>
              <a:t>“who can access”</a:t>
            </a:r>
          </a:p>
          <a:p>
            <a:pPr lvl="1"/>
            <a:r>
              <a:rPr lang="en-US" dirty="0"/>
              <a:t>“for how long”</a:t>
            </a:r>
          </a:p>
          <a:p>
            <a:pPr lvl="1"/>
            <a:r>
              <a:rPr lang="en-US" dirty="0"/>
              <a:t>“under what conditions”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(Though in theory, these are covered by the Data Citation Principles)</a:t>
            </a:r>
          </a:p>
        </p:txBody>
      </p:sp>
    </p:spTree>
    <p:extLst>
      <p:ext uri="{BB962C8B-B14F-4D97-AF65-F5344CB8AC3E}">
        <p14:creationId xmlns:p14="http://schemas.microsoft.com/office/powerpoint/2010/main" val="103329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Efficiency of </a:t>
            </a:r>
            <a:r>
              <a:rPr lang="en-US" dirty="0" err="1"/>
              <a:t>scholary</a:t>
            </a:r>
            <a:r>
              <a:rPr lang="en-US" dirty="0"/>
              <a:t> discourse!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endParaRPr lang="en-US" sz="3600" b="1" dirty="0"/>
          </a:p>
          <a:p>
            <a:pPr marL="0" indent="0" algn="ctr">
              <a:buNone/>
            </a:pPr>
            <a:r>
              <a:rPr lang="en-US" sz="3600" b="1" dirty="0"/>
              <a:t>Modern publications need </a:t>
            </a:r>
            <a:br>
              <a:rPr lang="en-US" sz="3600" b="1" dirty="0"/>
            </a:br>
            <a:r>
              <a:rPr lang="en-US" sz="3600" b="1" dirty="0"/>
              <a:t>the same transparency and completeness</a:t>
            </a:r>
            <a:br>
              <a:rPr lang="en-US" sz="3600" b="1" dirty="0"/>
            </a:br>
            <a:r>
              <a:rPr lang="en-US" sz="3600" b="1" dirty="0"/>
              <a:t>as in the old days</a:t>
            </a:r>
          </a:p>
          <a:p>
            <a:pPr marL="0" indent="0" algn="ctr">
              <a:buNone/>
            </a:pPr>
            <a:r>
              <a:rPr lang="en-US" sz="3600" b="1" dirty="0"/>
              <a:t>to facilitate replicability</a:t>
            </a:r>
          </a:p>
        </p:txBody>
      </p:sp>
    </p:spTree>
    <p:extLst>
      <p:ext uri="{BB962C8B-B14F-4D97-AF65-F5344CB8AC3E}">
        <p14:creationId xmlns:p14="http://schemas.microsoft.com/office/powerpoint/2010/main" val="8308734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Availability Statements (DAS)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 statement about </a:t>
            </a:r>
            <a:r>
              <a:rPr lang="en-US" b="1" dirty="0">
                <a:solidFill>
                  <a:srgbClr val="0070C0"/>
                </a:solidFill>
              </a:rPr>
              <a:t>where data </a:t>
            </a:r>
            <a:r>
              <a:rPr lang="en-US" dirty="0"/>
              <a:t>supporting the results reported in a published article can be found</a:t>
            </a:r>
          </a:p>
          <a:p>
            <a:pPr lvl="1"/>
            <a:r>
              <a:rPr lang="en-US" dirty="0"/>
              <a:t>including unique identifiers linking to publicly archived datasets analyzed or generated during the study. </a:t>
            </a:r>
          </a:p>
          <a:p>
            <a:r>
              <a:rPr lang="en-US" dirty="0"/>
              <a:t>DASs can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increase transparency </a:t>
            </a:r>
            <a:r>
              <a:rPr lang="en-US" dirty="0"/>
              <a:t>by providing a reason why data cannot be made (immediately) available </a:t>
            </a:r>
          </a:p>
          <a:p>
            <a:pPr lvl="1"/>
            <a:r>
              <a:rPr lang="en-US" b="1" dirty="0"/>
              <a:t>need for registration</a:t>
            </a:r>
            <a:r>
              <a:rPr lang="en-US" dirty="0"/>
              <a:t>, ethical or legal restrictions, or because of an embargo period</a:t>
            </a:r>
          </a:p>
        </p:txBody>
      </p:sp>
    </p:spTree>
    <p:extLst>
      <p:ext uri="{BB962C8B-B14F-4D97-AF65-F5344CB8AC3E}">
        <p14:creationId xmlns:p14="http://schemas.microsoft.com/office/powerpoint/2010/main" val="6656756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Availability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 statement about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how long </a:t>
            </a:r>
            <a:r>
              <a:rPr lang="en-US" dirty="0"/>
              <a:t>data will be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available</a:t>
            </a:r>
            <a:r>
              <a:rPr lang="en-US" dirty="0"/>
              <a:t> (policy)</a:t>
            </a:r>
          </a:p>
          <a:p>
            <a:pPr lvl="1"/>
            <a:r>
              <a:rPr lang="en-US" dirty="0"/>
              <a:t>DOI assignments implies </a:t>
            </a:r>
            <a:r>
              <a:rPr lang="en-US" b="1" dirty="0"/>
              <a:t>long-term curation</a:t>
            </a:r>
          </a:p>
          <a:p>
            <a:pPr lvl="1"/>
            <a:r>
              <a:rPr lang="en-US" dirty="0"/>
              <a:t>But long-term curation </a:t>
            </a:r>
            <a:r>
              <a:rPr lang="en-US" sz="3000" b="1" dirty="0"/>
              <a:t>does not require DOI</a:t>
            </a:r>
            <a:r>
              <a:rPr lang="en-US" dirty="0"/>
              <a:t>! </a:t>
            </a:r>
          </a:p>
          <a:p>
            <a:r>
              <a:rPr lang="en-US" dirty="0"/>
              <a:t>A statement about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usage rights</a:t>
            </a:r>
          </a:p>
          <a:p>
            <a:pPr lvl="1"/>
            <a:r>
              <a:rPr lang="en-US" dirty="0"/>
              <a:t>Not every dataset is in the public domain</a:t>
            </a:r>
          </a:p>
          <a:p>
            <a:pPr lvl="1"/>
            <a:r>
              <a:rPr lang="en-US" dirty="0"/>
              <a:t>Not everybody knows that U.S. Government data are usually in the public domain</a:t>
            </a:r>
          </a:p>
        </p:txBody>
      </p:sp>
    </p:spTree>
    <p:extLst>
      <p:ext uri="{BB962C8B-B14F-4D97-AF65-F5344CB8AC3E}">
        <p14:creationId xmlns:p14="http://schemas.microsoft.com/office/powerpoint/2010/main" val="304168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→</a:t>
            </a:r>
            <a:r>
              <a:rPr lang="en-US" sz="8800" dirty="0">
                <a:solidFill>
                  <a:schemeClr val="bg1"/>
                </a:solidFill>
              </a:rPr>
              <a:t>Improve provenance documentation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5518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069" y="1293249"/>
            <a:ext cx="831264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Why Reproducibility, Provenance?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0534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6227" y="2652818"/>
            <a:ext cx="83126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Credibility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757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Credibility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30339" y="1825625"/>
            <a:ext cx="3797321" cy="4351338"/>
          </a:xfrm>
          <a:prstGeom prst="rect">
            <a:avLst/>
          </a:prstGeom>
          <a:ln w="25400">
            <a:solidFill>
              <a:srgbClr val="333333"/>
            </a:solidFill>
          </a:ln>
          <a:effectLst>
            <a:outerShdw blurRad="50800" dist="127000" dir="18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51708" y="6176963"/>
            <a:ext cx="4620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https://doi.org/10.1257/aer.20190759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273139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Credibility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30339" y="1825625"/>
            <a:ext cx="3797321" cy="4351338"/>
          </a:xfrm>
          <a:prstGeom prst="rect">
            <a:avLst/>
          </a:prstGeom>
          <a:ln w="25400">
            <a:solidFill>
              <a:srgbClr val="333333"/>
            </a:solidFill>
          </a:ln>
          <a:effectLst>
            <a:outerShdw blurRad="50800" dist="127000" dir="18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593" y="1193243"/>
            <a:ext cx="3930852" cy="3988005"/>
          </a:xfrm>
          <a:prstGeom prst="rect">
            <a:avLst/>
          </a:prstGeom>
          <a:ln w="25400">
            <a:solidFill>
              <a:srgbClr val="333333"/>
            </a:solidFill>
          </a:ln>
          <a:effectLst>
            <a:outerShdw blurRad="50800" dist="127000" dir="18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306402"/>
            <a:ext cx="5319963" cy="4372704"/>
          </a:xfrm>
          <a:prstGeom prst="rect">
            <a:avLst/>
          </a:prstGeom>
          <a:ln w="25400">
            <a:solidFill>
              <a:srgbClr val="333333"/>
            </a:solidFill>
          </a:ln>
          <a:effectLst>
            <a:outerShdw blurRad="50800" dist="127000" dir="18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Group 15"/>
          <p:cNvGrpSpPr/>
          <p:nvPr/>
        </p:nvGrpSpPr>
        <p:grpSpPr>
          <a:xfrm>
            <a:off x="6327374" y="1803847"/>
            <a:ext cx="4886926" cy="384698"/>
            <a:chOff x="6327374" y="1803847"/>
            <a:chExt cx="4886926" cy="384698"/>
          </a:xfrm>
        </p:grpSpPr>
        <p:sp>
          <p:nvSpPr>
            <p:cNvPr id="12" name="Rectangle 11"/>
            <p:cNvSpPr/>
            <p:nvPr/>
          </p:nvSpPr>
          <p:spPr>
            <a:xfrm>
              <a:off x="10155521" y="1803847"/>
              <a:ext cx="1058779" cy="219743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327374" y="1978136"/>
              <a:ext cx="689289" cy="210409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41192" y="3631604"/>
            <a:ext cx="4820205" cy="408417"/>
            <a:chOff x="6341192" y="3631604"/>
            <a:chExt cx="4820205" cy="408417"/>
          </a:xfrm>
        </p:grpSpPr>
        <p:sp>
          <p:nvSpPr>
            <p:cNvPr id="14" name="Rectangle 13"/>
            <p:cNvSpPr/>
            <p:nvPr/>
          </p:nvSpPr>
          <p:spPr>
            <a:xfrm>
              <a:off x="10102618" y="3631604"/>
              <a:ext cx="1058779" cy="219743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341192" y="3818212"/>
              <a:ext cx="1142450" cy="221809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551708" y="6176963"/>
            <a:ext cx="4620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https://doi.org/10.1257/aer.20190759</a:t>
            </a:r>
            <a:r>
              <a:rPr lang="en-US" dirty="0"/>
              <a:t> 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28649" y="564827"/>
            <a:ext cx="7859892" cy="2634387"/>
            <a:chOff x="228649" y="564827"/>
            <a:chExt cx="7859892" cy="263438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8649" y="569401"/>
              <a:ext cx="7859892" cy="2629813"/>
            </a:xfrm>
            <a:prstGeom prst="rect">
              <a:avLst/>
            </a:prstGeom>
            <a:ln w="25400">
              <a:solidFill>
                <a:srgbClr val="333333"/>
              </a:solidFill>
            </a:ln>
            <a:effectLst>
              <a:outerShdw blurRad="50800" dist="254000" dir="18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Rectangle 18"/>
            <p:cNvSpPr/>
            <p:nvPr/>
          </p:nvSpPr>
          <p:spPr>
            <a:xfrm>
              <a:off x="317925" y="1564471"/>
              <a:ext cx="7165717" cy="26115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17925" y="564827"/>
              <a:ext cx="7646980" cy="999644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28649" y="1811681"/>
              <a:ext cx="7736256" cy="134823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11859" y="3788327"/>
            <a:ext cx="9718865" cy="2410876"/>
            <a:chOff x="511859" y="3788327"/>
            <a:chExt cx="9718865" cy="241087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1859" y="3788327"/>
              <a:ext cx="9718865" cy="2403590"/>
            </a:xfrm>
            <a:prstGeom prst="rect">
              <a:avLst/>
            </a:prstGeom>
            <a:ln w="25400">
              <a:solidFill>
                <a:srgbClr val="333333"/>
              </a:solidFill>
            </a:ln>
            <a:effectLst>
              <a:outerShdw blurRad="127000" dist="254000" dir="18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Rectangle 19"/>
            <p:cNvSpPr/>
            <p:nvPr/>
          </p:nvSpPr>
          <p:spPr>
            <a:xfrm>
              <a:off x="987933" y="4653866"/>
              <a:ext cx="8817804" cy="468747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83103" y="3793069"/>
              <a:ext cx="9081152" cy="845843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26743" y="5122613"/>
              <a:ext cx="8937511" cy="107659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230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435" y="676133"/>
            <a:ext cx="6401129" cy="5505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797" y="152231"/>
            <a:ext cx="7874405" cy="6553537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722085" y="1483305"/>
            <a:ext cx="7072086" cy="5222463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838199" y="4673600"/>
            <a:ext cx="6319259" cy="290286"/>
          </a:xfrm>
          <a:prstGeom prst="rect">
            <a:avLst/>
          </a:prstGeom>
          <a:solidFill>
            <a:srgbClr val="FFFF00">
              <a:alpha val="8000"/>
            </a:srgbClr>
          </a:solidFill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06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435" y="676133"/>
            <a:ext cx="6401129" cy="5505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797" y="152231"/>
            <a:ext cx="7874405" cy="6553537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722085" y="1483305"/>
            <a:ext cx="7072086" cy="5222463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838199" y="4673600"/>
            <a:ext cx="6319259" cy="290286"/>
          </a:xfrm>
          <a:prstGeom prst="rect">
            <a:avLst/>
          </a:prstGeom>
          <a:solidFill>
            <a:srgbClr val="FFFF00">
              <a:alpha val="8000"/>
            </a:srgbClr>
          </a:solidFill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0714" y="758969"/>
            <a:ext cx="4840807" cy="3477781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7659" y="3277974"/>
            <a:ext cx="3206915" cy="2705239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405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435" y="676133"/>
            <a:ext cx="6401129" cy="5505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797" y="152231"/>
            <a:ext cx="7874405" cy="6553537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722085" y="1483305"/>
            <a:ext cx="7072086" cy="5222463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838199" y="4673600"/>
            <a:ext cx="6319259" cy="290286"/>
          </a:xfrm>
          <a:prstGeom prst="rect">
            <a:avLst/>
          </a:prstGeom>
          <a:solidFill>
            <a:srgbClr val="FFFF00">
              <a:alpha val="8000"/>
            </a:srgbClr>
          </a:solidFill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0714" y="758969"/>
            <a:ext cx="4840807" cy="3477781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7659" y="3277974"/>
            <a:ext cx="3206915" cy="2705239"/>
          </a:xfrm>
          <a:prstGeom prst="rect">
            <a:avLst/>
          </a:prstGeom>
          <a:ln w="1270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1708" y="676730"/>
            <a:ext cx="6576292" cy="549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3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67433" y="1514973"/>
            <a:ext cx="62571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Replicability?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993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Reproducibility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365" y="1825625"/>
            <a:ext cx="9525270" cy="43513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/>
              <p14:cNvContentPartPr/>
              <p14:nvPr/>
            </p14:nvContentPartPr>
            <p14:xfrm>
              <a:off x="7543844" y="3225582"/>
              <a:ext cx="3438360" cy="12618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5524" y="3137742"/>
                <a:ext cx="3563280" cy="147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13423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014" y="3526447"/>
            <a:ext cx="5787615" cy="3184316"/>
          </a:xfrm>
          <a:prstGeom prst="rect">
            <a:avLst/>
          </a:prstGeom>
          <a:noFill/>
          <a:ln w="1905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273" y="1949116"/>
            <a:ext cx="4900895" cy="3994484"/>
          </a:xfrm>
          <a:prstGeom prst="rect">
            <a:avLst/>
          </a:prstGeom>
          <a:noFill/>
          <a:ln w="1905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91" y="297389"/>
            <a:ext cx="6413829" cy="3899100"/>
          </a:xfrm>
          <a:prstGeom prst="rect">
            <a:avLst/>
          </a:prstGeom>
          <a:noFill/>
          <a:ln w="19050">
            <a:solidFill>
              <a:srgbClr val="333333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926227" y="2652818"/>
            <a:ext cx="83126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/>
              <a:t>Credibility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7025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3106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322" y="338816"/>
            <a:ext cx="4552950" cy="1809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816" y="2344976"/>
            <a:ext cx="3615963" cy="412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710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efforts at the AEA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/>
              <a:t>Greater transparency of the code and data archives</a:t>
            </a: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/>
              <a:t>Leave code where it is when appropriate</a:t>
            </a:r>
          </a:p>
          <a:p>
            <a:pPr lvl="2"/>
            <a:r>
              <a:rPr lang="en-US" sz="2400" dirty="0"/>
              <a:t>Leave data where it is almost always</a:t>
            </a:r>
          </a:p>
          <a:p>
            <a:pPr lvl="2"/>
            <a:r>
              <a:rPr lang="en-US" sz="2400" dirty="0"/>
              <a:t>Display that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7548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“Data Availability Policy” (2018)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b="1" dirty="0"/>
              <a:t>It is the policy of the American Economic Association to publish papers only if the data used in the analysis are </a:t>
            </a:r>
            <a:r>
              <a:rPr lang="en-US" b="1" u="sng" dirty="0"/>
              <a:t>clearly and precisely </a:t>
            </a:r>
            <a:r>
              <a:rPr lang="en-US" b="1" dirty="0"/>
              <a:t>documented and are readily available to any researcher for purposes of replication.</a:t>
            </a:r>
          </a:p>
          <a:p>
            <a:pPr fontAlgn="base"/>
            <a:r>
              <a:rPr lang="en-US" dirty="0"/>
              <a:t>Authors of accepted papers that contain empirical work, simulations, or experimental work must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provide</a:t>
            </a:r>
            <a:r>
              <a:rPr lang="en-US" dirty="0"/>
              <a:t>, prior to publication, the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data, programs, and other details of the computations sufficient to permit replication. </a:t>
            </a:r>
            <a:r>
              <a:rPr lang="en-US" dirty="0"/>
              <a:t>These will be posted on the AEA website. The Editor should be notified at the time of submission if the data used in a paper are proprietary or if, for some other reason, the requirements above cannot be met.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3309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Data Availability Policy (2018)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>
                <a:solidFill>
                  <a:schemeClr val="bg1"/>
                </a:solidFill>
              </a:rPr>
              <a:t>It is the policy of the American Economic Association to publish papers only if the data used in the analysis are </a:t>
            </a:r>
            <a:r>
              <a:rPr lang="en-US" b="1" u="sng" dirty="0">
                <a:solidFill>
                  <a:schemeClr val="bg1"/>
                </a:solidFill>
              </a:rPr>
              <a:t>clearly and precisely </a:t>
            </a:r>
            <a:r>
              <a:rPr lang="en-US" dirty="0">
                <a:solidFill>
                  <a:schemeClr val="bg1"/>
                </a:solidFill>
              </a:rPr>
              <a:t>documented and are </a:t>
            </a:r>
            <a:r>
              <a:rPr lang="en-US" b="1" u="sng" dirty="0">
                <a:solidFill>
                  <a:schemeClr val="bg1"/>
                </a:solidFill>
              </a:rPr>
              <a:t>readily available</a:t>
            </a:r>
            <a:r>
              <a:rPr lang="en-US" dirty="0">
                <a:solidFill>
                  <a:schemeClr val="bg1"/>
                </a:solidFill>
              </a:rPr>
              <a:t> to any researcher for purposes of replication.</a:t>
            </a:r>
          </a:p>
          <a:p>
            <a:pPr fontAlgn="base"/>
            <a:r>
              <a:rPr lang="en-US" dirty="0">
                <a:solidFill>
                  <a:schemeClr val="bg1"/>
                </a:solidFill>
              </a:rPr>
              <a:t>Authors of accepted papers that contain empirical work, simulations, or experimental work must </a:t>
            </a:r>
            <a:r>
              <a:rPr lang="en-US" sz="3200" b="1" dirty="0">
                <a:solidFill>
                  <a:schemeClr val="bg1"/>
                </a:solidFill>
              </a:rPr>
              <a:t>provide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sz="3200" b="1" dirty="0">
                <a:solidFill>
                  <a:schemeClr val="bg1"/>
                </a:solidFill>
              </a:rPr>
              <a:t>prior to publication</a:t>
            </a:r>
            <a:r>
              <a:rPr lang="en-US" dirty="0">
                <a:solidFill>
                  <a:schemeClr val="bg1"/>
                </a:solidFill>
              </a:rPr>
              <a:t>, the data, programs, and other details of the computations </a:t>
            </a:r>
            <a:r>
              <a:rPr lang="en-US" sz="3200" b="1" dirty="0">
                <a:solidFill>
                  <a:schemeClr val="bg1"/>
                </a:solidFill>
              </a:rPr>
              <a:t>sufficient to permit replication</a:t>
            </a:r>
            <a:r>
              <a:rPr lang="en-US" dirty="0">
                <a:solidFill>
                  <a:schemeClr val="bg1"/>
                </a:solidFill>
              </a:rPr>
              <a:t>.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These will be </a:t>
            </a:r>
            <a:r>
              <a:rPr lang="en-US" sz="3200" b="1" dirty="0">
                <a:solidFill>
                  <a:schemeClr val="bg1"/>
                </a:solidFill>
              </a:rPr>
              <a:t>posted on the AEA website</a:t>
            </a:r>
            <a:r>
              <a:rPr lang="en-US" dirty="0">
                <a:solidFill>
                  <a:schemeClr val="bg1"/>
                </a:solidFill>
              </a:rPr>
              <a:t>. The Editor should be notified at the time of submission if the data used in a paper are proprietary or if, for some other reason, the requirements above cannot be met.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32558" y="205600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clearly and precisely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162927" y="2434845"/>
            <a:ext cx="2731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/>
              <a:t>readily available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235113" y="3574325"/>
            <a:ext cx="6112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must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provide</a:t>
            </a:r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prior to publication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02869" y="4001294"/>
            <a:ext cx="125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details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999621" y="3965198"/>
            <a:ext cx="2572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sufficient to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092869" y="4344315"/>
            <a:ext cx="3489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permit replication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256422" y="434571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posted on the AEA website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277227" y="2056004"/>
            <a:ext cx="3585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documented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47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-0.55456 -0.001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4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44444E-6 L -0.24323 -0.0013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61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L -0.25664 -0.1055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39" y="-5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22222E-6 L -0.30925 -0.0150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76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33333E-6 L -0.55247 -0.014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30" y="-7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.00555 L 0.29727 -0.058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57" y="-319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0.42239 0.0032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20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Data Availability Policy (2018)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690688"/>
            <a:ext cx="10515600" cy="4351338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en-US" b="1" u="sng" dirty="0"/>
          </a:p>
          <a:p>
            <a:pPr marL="0" indent="0" fontAlgn="base">
              <a:buNone/>
            </a:pPr>
            <a:r>
              <a:rPr lang="en-US" b="1" u="sng" dirty="0"/>
              <a:t>clearly and precisely </a:t>
            </a:r>
            <a:r>
              <a:rPr lang="en-US" dirty="0"/>
              <a:t>documented </a:t>
            </a:r>
          </a:p>
          <a:p>
            <a:pPr marL="0" indent="0" fontAlgn="base">
              <a:buNone/>
            </a:pPr>
            <a:r>
              <a:rPr lang="en-US" b="1" u="sng" dirty="0"/>
              <a:t>readily available</a:t>
            </a:r>
            <a:r>
              <a:rPr lang="en-US" dirty="0"/>
              <a:t> </a:t>
            </a:r>
          </a:p>
          <a:p>
            <a:pPr marL="0" indent="0" fontAlgn="base">
              <a:buNone/>
            </a:pPr>
            <a:r>
              <a:rPr lang="en-US" dirty="0"/>
              <a:t>must </a:t>
            </a:r>
            <a:r>
              <a:rPr lang="en-US" sz="3200" b="1" dirty="0"/>
              <a:t>provide</a:t>
            </a:r>
            <a:r>
              <a:rPr lang="en-US" dirty="0"/>
              <a:t>, </a:t>
            </a:r>
            <a:r>
              <a:rPr lang="en-US" sz="3200" b="1" dirty="0"/>
              <a:t>prior to publication</a:t>
            </a:r>
          </a:p>
          <a:p>
            <a:pPr marL="0" indent="0" fontAlgn="base">
              <a:buNone/>
            </a:pPr>
            <a:endParaRPr lang="en-US" dirty="0"/>
          </a:p>
          <a:p>
            <a:pPr marL="0" indent="0" fontAlgn="base">
              <a:buNone/>
            </a:pPr>
            <a:r>
              <a:rPr lang="en-US" dirty="0"/>
              <a:t>details </a:t>
            </a:r>
            <a:r>
              <a:rPr lang="en-US" sz="3200" b="1" dirty="0"/>
              <a:t>sufficient to permit replication</a:t>
            </a:r>
          </a:p>
          <a:p>
            <a:pPr marL="0" indent="0" fontAlgn="base">
              <a:buNone/>
            </a:pPr>
            <a:r>
              <a:rPr lang="en-US" sz="3200" b="1" dirty="0"/>
              <a:t>posted on the AEA website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2597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July 16, 2019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9424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889965" y="3802931"/>
            <a:ext cx="2203268" cy="517439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10193" y="2954064"/>
            <a:ext cx="7241177" cy="385433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794760" y="2681203"/>
            <a:ext cx="7543800" cy="386862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Data &amp; Code Availability Policy (2019)</a:t>
            </a:r>
          </a:p>
        </p:txBody>
      </p:sp>
      <p:sp>
        <p:nvSpPr>
          <p:cNvPr id="7" name="Rectangle 6"/>
          <p:cNvSpPr/>
          <p:nvPr/>
        </p:nvSpPr>
        <p:spPr>
          <a:xfrm>
            <a:off x="5686696" y="4857587"/>
            <a:ext cx="5129349" cy="391079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It is the policy of the American Economic Association to publish papers only if the data used in the analysis are </a:t>
            </a:r>
            <a:r>
              <a:rPr lang="en-US" b="1" u="sng" dirty="0"/>
              <a:t>clearly and precisely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documented and </a:t>
            </a:r>
            <a:r>
              <a:rPr lang="en-US" b="1" u="sng" dirty="0"/>
              <a:t>access to the data and code is clearly and precisely documented and is non-exclusive to the authors.</a:t>
            </a:r>
          </a:p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Authors of accepted papers that contain empirical work, simulations, or experimental work must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provide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prior to acceptance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the data, programs, and other details of the computations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sufficient to permit replication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as well as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information about access to data and programs.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326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0" y="1542732"/>
            <a:ext cx="69763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1285" y="2091508"/>
            <a:ext cx="3276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https://doi.org/10.17226/25303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229" y="240067"/>
            <a:ext cx="2397369" cy="359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18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DCAP (2018→2019)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05849"/>
          </a:xfrm>
        </p:spPr>
        <p:txBody>
          <a:bodyPr>
            <a:normAutofit/>
          </a:bodyPr>
          <a:lstStyle/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These will be 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posted on the AEA website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. The Editor should be notified at the time of submission if the data used in a paper are proprietary or if, for some other reason, the requirements above cannot be met.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3766411"/>
            <a:ext cx="10515600" cy="3091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56443" y="1825625"/>
            <a:ext cx="10297357" cy="1636666"/>
          </a:xfrm>
          <a:prstGeom prst="rect">
            <a:avLst/>
          </a:prstGeom>
          <a:solidFill>
            <a:schemeClr val="bg2">
              <a:lumMod val="9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5154967" y="3116570"/>
            <a:ext cx="1882066" cy="514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56443" y="3766411"/>
            <a:ext cx="10282117" cy="30250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Data and programs should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be archived in the AEA Data and Code Repository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. Authors will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provide access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to editors and reviewers, if requested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, to both data and programs prior to acceptance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. The Editor should be notified at the time of submission if access to the data used in a paper is restricted or limited, or if, for some other reason, the requirements above cannot be met.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The AEA Data Editor will assess compliance with this policy, and will verify the accuracy of the information prior to acceptance by the Editor.</a:t>
            </a:r>
          </a:p>
        </p:txBody>
      </p:sp>
    </p:spTree>
    <p:extLst>
      <p:ext uri="{BB962C8B-B14F-4D97-AF65-F5344CB8AC3E}">
        <p14:creationId xmlns:p14="http://schemas.microsoft.com/office/powerpoint/2010/main" val="316023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  <p:bldP spid="5" grpId="0" animBg="1"/>
      <p:bldP spid="6" grpId="0" animBg="1"/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efforts at the AEA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/>
              <a:t>Greater transparency of the code and data archives</a:t>
            </a: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/>
              <a:t>Leave code where it is when appropriate</a:t>
            </a:r>
          </a:p>
          <a:p>
            <a:pPr lvl="2"/>
            <a:r>
              <a:rPr lang="en-US" sz="2400" dirty="0"/>
              <a:t>Leave data where it is almost always</a:t>
            </a:r>
          </a:p>
          <a:p>
            <a:pPr lvl="2"/>
            <a:r>
              <a:rPr lang="en-US" sz="2400" dirty="0"/>
              <a:t>Display that information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38200" y="1690688"/>
            <a:ext cx="9601940" cy="17538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3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AEA Pre-Publication Verification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paper that receives a “conditional acceptance” is verified</a:t>
            </a:r>
          </a:p>
          <a:p>
            <a:pPr lvl="1"/>
            <a:r>
              <a:rPr lang="en-US" i="1" dirty="0"/>
              <a:t>Data citations</a:t>
            </a:r>
          </a:p>
          <a:p>
            <a:pPr lvl="1"/>
            <a:r>
              <a:rPr lang="en-US" i="1" dirty="0"/>
              <a:t>Quality of README</a:t>
            </a:r>
          </a:p>
          <a:p>
            <a:pPr lvl="1"/>
            <a:r>
              <a:rPr lang="en-US" i="1" dirty="0"/>
              <a:t>Quality of code</a:t>
            </a:r>
          </a:p>
          <a:p>
            <a:pPr lvl="1"/>
            <a:r>
              <a:rPr lang="en-US" i="1" dirty="0"/>
              <a:t>Reproducibility of code</a:t>
            </a:r>
          </a:p>
          <a:p>
            <a:pPr lvl="1"/>
            <a:r>
              <a:rPr lang="en-US" i="1" dirty="0"/>
              <a:t>Quality of metadata in the repository</a:t>
            </a:r>
          </a:p>
          <a:p>
            <a:pPr lvl="1"/>
            <a:endParaRPr lang="en-US" i="1" dirty="0"/>
          </a:p>
          <a:p>
            <a:pPr lvl="1"/>
            <a:endParaRPr lang="en-US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076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53D58C-613D-D243-A9B2-88AE15222990}"/>
              </a:ext>
            </a:extLst>
          </p:cNvPr>
          <p:cNvCxnSpPr>
            <a:cxnSpLocks/>
          </p:cNvCxnSpPr>
          <p:nvPr/>
        </p:nvCxnSpPr>
        <p:spPr>
          <a:xfrm flipH="1">
            <a:off x="1741378" y="3094850"/>
            <a:ext cx="1674802" cy="966468"/>
          </a:xfrm>
          <a:prstGeom prst="straightConnector1">
            <a:avLst/>
          </a:prstGeom>
          <a:ln w="85725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02866" y="2454198"/>
          <a:ext cx="6525387" cy="11125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748975">
                  <a:extLst>
                    <a:ext uri="{9D8B030D-6E8A-4147-A177-3AD203B41FA5}">
                      <a16:colId xmlns:a16="http://schemas.microsoft.com/office/drawing/2014/main" val="3059663525"/>
                    </a:ext>
                  </a:extLst>
                </a:gridCol>
                <a:gridCol w="1447359">
                  <a:extLst>
                    <a:ext uri="{9D8B030D-6E8A-4147-A177-3AD203B41FA5}">
                      <a16:colId xmlns:a16="http://schemas.microsoft.com/office/drawing/2014/main" val="997961929"/>
                    </a:ext>
                  </a:extLst>
                </a:gridCol>
                <a:gridCol w="1629535">
                  <a:extLst>
                    <a:ext uri="{9D8B030D-6E8A-4147-A177-3AD203B41FA5}">
                      <a16:colId xmlns:a16="http://schemas.microsoft.com/office/drawing/2014/main" val="2093557392"/>
                    </a:ext>
                  </a:extLst>
                </a:gridCol>
                <a:gridCol w="1699518">
                  <a:extLst>
                    <a:ext uri="{9D8B030D-6E8A-4147-A177-3AD203B41FA5}">
                      <a16:colId xmlns:a16="http://schemas.microsoft.com/office/drawing/2014/main" val="76743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Same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methods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context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7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8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78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19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Action: Reproducibility Check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1690688"/>
            <a:ext cx="7886700" cy="3513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252" y="3957148"/>
            <a:ext cx="3742509" cy="249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8938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doing that?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u="sng" dirty="0"/>
              <a:t>Earlier reproducibility work</a:t>
            </a:r>
            <a:r>
              <a:rPr lang="en-US" dirty="0"/>
              <a:t>: </a:t>
            </a:r>
            <a:r>
              <a:rPr lang="en-US" b="1" dirty="0"/>
              <a:t>Flavio </a:t>
            </a:r>
            <a:r>
              <a:rPr lang="en-US" b="1" dirty="0" err="1"/>
              <a:t>Stanchi</a:t>
            </a:r>
            <a:r>
              <a:rPr lang="en-US" b="1" dirty="0"/>
              <a:t> </a:t>
            </a:r>
            <a:r>
              <a:rPr lang="en-US" dirty="0"/>
              <a:t>(now at </a:t>
            </a:r>
            <a:r>
              <a:rPr lang="en-US" dirty="0" err="1"/>
              <a:t>AirBnb</a:t>
            </a:r>
            <a:r>
              <a:rPr lang="en-US" dirty="0"/>
              <a:t>), </a:t>
            </a:r>
            <a:r>
              <a:rPr lang="en-US" b="1" dirty="0" err="1"/>
              <a:t>Sylverie</a:t>
            </a:r>
            <a:r>
              <a:rPr lang="en-US" b="1" dirty="0"/>
              <a:t> Herbert</a:t>
            </a:r>
            <a:r>
              <a:rPr lang="en-US" dirty="0"/>
              <a:t> (on the market), </a:t>
            </a:r>
            <a:r>
              <a:rPr lang="en-US" b="1" dirty="0" err="1"/>
              <a:t>Hautahi</a:t>
            </a:r>
            <a:r>
              <a:rPr lang="en-US" b="1" dirty="0"/>
              <a:t> </a:t>
            </a:r>
            <a:r>
              <a:rPr lang="en-US" b="1" dirty="0" err="1"/>
              <a:t>Kingi</a:t>
            </a:r>
            <a:r>
              <a:rPr lang="en-US" dirty="0"/>
              <a:t> (</a:t>
            </a:r>
            <a:r>
              <a:rPr lang="en-US" dirty="0" err="1"/>
              <a:t>Impaq</a:t>
            </a:r>
            <a:r>
              <a:rPr lang="en-US" dirty="0"/>
              <a:t>)</a:t>
            </a:r>
          </a:p>
          <a:p>
            <a:r>
              <a:rPr lang="en-US" u="sng" dirty="0"/>
              <a:t>Current lead graduate students</a:t>
            </a:r>
            <a:r>
              <a:rPr lang="en-US" dirty="0"/>
              <a:t>: </a:t>
            </a:r>
            <a:r>
              <a:rPr lang="en-US" b="1" dirty="0"/>
              <a:t>David </a:t>
            </a:r>
            <a:r>
              <a:rPr lang="en-US" b="1" dirty="0" err="1"/>
              <a:t>Wasser</a:t>
            </a:r>
            <a:r>
              <a:rPr lang="en-US" b="1" dirty="0"/>
              <a:t> </a:t>
            </a:r>
            <a:r>
              <a:rPr lang="en-US" dirty="0"/>
              <a:t>(until Dec 2019), </a:t>
            </a:r>
            <a:r>
              <a:rPr lang="en-US" b="1" dirty="0"/>
              <a:t>Meredith Welch </a:t>
            </a:r>
            <a:r>
              <a:rPr lang="en-US" dirty="0"/>
              <a:t>(since Jan 2020)</a:t>
            </a:r>
          </a:p>
          <a:p>
            <a:r>
              <a:rPr lang="en-US" u="sng" dirty="0"/>
              <a:t>Current and past undergraduate students</a:t>
            </a:r>
            <a:r>
              <a:rPr lang="en-US" dirty="0"/>
              <a:t>: Alexia Ge, Anthony Peraza, Craig Schulman, Elijah B. Ruiz, Gabriel Bond, Jason S. Katz,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Jeong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Hyun Lee</a:t>
            </a:r>
            <a:r>
              <a:rPr lang="en-US" dirty="0"/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Jiayin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Song</a:t>
            </a:r>
            <a:r>
              <a:rPr lang="en-US" dirty="0"/>
              <a:t>, John Park,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Joshua Passel</a:t>
            </a:r>
            <a:r>
              <a:rPr lang="en-US" dirty="0"/>
              <a:t>, </a:t>
            </a:r>
            <a:r>
              <a:rPr lang="en-US" dirty="0" err="1"/>
              <a:t>Kirubeal</a:t>
            </a:r>
            <a:r>
              <a:rPr lang="en-US" dirty="0"/>
              <a:t> T. </a:t>
            </a:r>
            <a:r>
              <a:rPr lang="en-US" dirty="0" err="1"/>
              <a:t>Wondimu</a:t>
            </a:r>
            <a:r>
              <a:rPr lang="en-US" dirty="0"/>
              <a:t>, </a:t>
            </a:r>
            <a:r>
              <a:rPr lang="en-US" dirty="0" err="1"/>
              <a:t>Linchen</a:t>
            </a:r>
            <a:r>
              <a:rPr lang="en-US" dirty="0"/>
              <a:t> Zhang,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Louis Liu, Luis Lopez Cabrera</a:t>
            </a:r>
            <a:r>
              <a:rPr lang="en-US" dirty="0"/>
              <a:t>, Luke O’Leary,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Mary-Jo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Ajiduah</a:t>
            </a:r>
            <a:r>
              <a:rPr lang="en-US" dirty="0"/>
              <a:t>, </a:t>
            </a:r>
            <a:r>
              <a:rPr lang="en-US" b="1" dirty="0"/>
              <a:t>Naomi Li</a:t>
            </a:r>
            <a:r>
              <a:rPr lang="en-US" dirty="0"/>
              <a:t>, Nicholas Swan, </a:t>
            </a:r>
            <a:r>
              <a:rPr lang="en-US" dirty="0" err="1"/>
              <a:t>Nishat</a:t>
            </a:r>
            <a:r>
              <a:rPr lang="en-US" dirty="0"/>
              <a:t> </a:t>
            </a:r>
            <a:r>
              <a:rPr lang="en-US" dirty="0" err="1"/>
              <a:t>Peuly</a:t>
            </a:r>
            <a:r>
              <a:rPr lang="en-US" dirty="0"/>
              <a:t>, </a:t>
            </a:r>
            <a:r>
              <a:rPr lang="en-US" b="1" dirty="0"/>
              <a:t>Ryan Ali</a:t>
            </a:r>
            <a:r>
              <a:rPr lang="en-US" dirty="0"/>
              <a:t>, Samuel Frey, </a:t>
            </a:r>
            <a:r>
              <a:rPr lang="en-US" dirty="0" err="1"/>
              <a:t>Siyang</a:t>
            </a:r>
            <a:r>
              <a:rPr lang="en-US" dirty="0"/>
              <a:t> (Elaine) Yu, </a:t>
            </a:r>
            <a:r>
              <a:rPr lang="en-US" b="1" dirty="0"/>
              <a:t>Steve </a:t>
            </a:r>
            <a:r>
              <a:rPr lang="en-US" b="1" dirty="0" err="1"/>
              <a:t>Yeh</a:t>
            </a:r>
            <a:r>
              <a:rPr lang="en-US" dirty="0"/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Weilun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Shi</a:t>
            </a:r>
            <a:r>
              <a:rPr lang="en-US" dirty="0"/>
              <a:t>, William Hernandez,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Yanyun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(Iris) Chen</a:t>
            </a:r>
            <a:r>
              <a:rPr lang="en-US" dirty="0"/>
              <a:t>, Yuan-</a:t>
            </a:r>
            <a:r>
              <a:rPr lang="en-US" dirty="0" err="1"/>
              <a:t>Hsuan</a:t>
            </a:r>
            <a:r>
              <a:rPr lang="en-US" dirty="0"/>
              <a:t> (Sharon) Lin,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Zebang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Xu</a:t>
            </a:r>
            <a:r>
              <a:rPr lang="en-US" dirty="0"/>
              <a:t>, Xing Su, </a:t>
            </a:r>
            <a:r>
              <a:rPr lang="en-US" dirty="0" err="1"/>
              <a:t>Jiazhen</a:t>
            </a:r>
            <a:r>
              <a:rPr lang="en-US" dirty="0"/>
              <a:t> Tan , </a:t>
            </a:r>
            <a:r>
              <a:rPr lang="en-US" dirty="0" err="1"/>
              <a:t>Xueshi</a:t>
            </a:r>
            <a:r>
              <a:rPr lang="en-US" dirty="0"/>
              <a:t> Su, </a:t>
            </a:r>
            <a:r>
              <a:rPr lang="en-US" dirty="0" err="1"/>
              <a:t>Vendela</a:t>
            </a:r>
            <a:r>
              <a:rPr lang="en-US" dirty="0"/>
              <a:t> Norman, Anderson Park, </a:t>
            </a:r>
            <a:r>
              <a:rPr lang="en-US" i="1" dirty="0" err="1"/>
              <a:t>Nehedin</a:t>
            </a:r>
            <a:r>
              <a:rPr lang="en-US" i="1" dirty="0"/>
              <a:t> Juarez, </a:t>
            </a:r>
            <a:r>
              <a:rPr lang="en-US" i="1" dirty="0" err="1"/>
              <a:t>Rubal</a:t>
            </a:r>
            <a:r>
              <a:rPr lang="en-US" i="1" dirty="0"/>
              <a:t> Mistry, </a:t>
            </a:r>
            <a:r>
              <a:rPr lang="en-US" i="1" dirty="0" err="1"/>
              <a:t>Syon</a:t>
            </a:r>
            <a:r>
              <a:rPr lang="en-US" i="1" dirty="0"/>
              <a:t> </a:t>
            </a:r>
            <a:r>
              <a:rPr lang="en-US" i="1" dirty="0" err="1"/>
              <a:t>Verma</a:t>
            </a:r>
            <a:r>
              <a:rPr lang="en-US" i="1" dirty="0"/>
              <a:t>, William Silverman, Zechariah </a:t>
            </a:r>
            <a:r>
              <a:rPr lang="en-US" i="1" dirty="0" err="1"/>
              <a:t>Karsana</a:t>
            </a:r>
            <a:endParaRPr lang="en-US" i="1" dirty="0"/>
          </a:p>
          <a:p>
            <a:r>
              <a:rPr lang="en-US" u="sng" dirty="0"/>
              <a:t>Other graduate students</a:t>
            </a:r>
            <a:r>
              <a:rPr lang="en-US" dirty="0"/>
              <a:t>: Aviv </a:t>
            </a:r>
            <a:r>
              <a:rPr lang="en-US" dirty="0" err="1"/>
              <a:t>Caspi</a:t>
            </a:r>
            <a:r>
              <a:rPr lang="en-US" dirty="0"/>
              <a:t>, Leah Kim</a:t>
            </a:r>
          </a:p>
        </p:txBody>
      </p:sp>
    </p:spTree>
    <p:extLst>
      <p:ext uri="{BB962C8B-B14F-4D97-AF65-F5344CB8AC3E}">
        <p14:creationId xmlns:p14="http://schemas.microsoft.com/office/powerpoint/2010/main" val="254907648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4AF8F-F213-4D6A-B8D4-6C51FA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Goal: Improve reproducibility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 flipV="1">
            <a:off x="10489720" y="2260122"/>
            <a:ext cx="17254" cy="2070338"/>
          </a:xfrm>
          <a:prstGeom prst="straightConnector1">
            <a:avLst/>
          </a:prstGeom>
          <a:ln w="1270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75138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Verifying Data and Code Deposits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/>
            <a:r>
              <a:rPr lang="en-US" dirty="0"/>
              <a:t>Check README </a:t>
            </a:r>
          </a:p>
          <a:p>
            <a:pPr lvl="2"/>
            <a:r>
              <a:rPr lang="en-US" dirty="0"/>
              <a:t>Legible? Intelligible? Complete?</a:t>
            </a:r>
          </a:p>
          <a:p>
            <a:pPr lvl="1"/>
            <a:r>
              <a:rPr lang="en-US" dirty="0"/>
              <a:t>Check Code</a:t>
            </a:r>
          </a:p>
          <a:p>
            <a:pPr lvl="2"/>
            <a:r>
              <a:rPr lang="en-US" dirty="0"/>
              <a:t>Where is Table 1? Figure 1? Could this work?</a:t>
            </a:r>
          </a:p>
          <a:p>
            <a:pPr lvl="1"/>
            <a:r>
              <a:rPr lang="en-US" dirty="0"/>
              <a:t>Check Access Rights</a:t>
            </a:r>
          </a:p>
          <a:p>
            <a:pPr lvl="2"/>
            <a:r>
              <a:rPr lang="en-US" dirty="0"/>
              <a:t>Can the author provides us with data?</a:t>
            </a:r>
          </a:p>
          <a:p>
            <a:pPr lvl="2"/>
            <a:r>
              <a:rPr lang="en-US" dirty="0"/>
              <a:t>Does the data access as described work?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251" y="2754385"/>
            <a:ext cx="3743498" cy="24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5696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8735" y="365125"/>
            <a:ext cx="12370735" cy="58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7868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16816" y="17463"/>
            <a:ext cx="11717338" cy="68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85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8948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bg1">
                    <a:lumMod val="8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 (Clemens 2015)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853D58C-613D-D243-A9B2-88AE15222990}"/>
              </a:ext>
            </a:extLst>
          </p:cNvPr>
          <p:cNvCxnSpPr>
            <a:cxnSpLocks/>
          </p:cNvCxnSpPr>
          <p:nvPr/>
        </p:nvCxnSpPr>
        <p:spPr>
          <a:xfrm flipH="1">
            <a:off x="1741378" y="3094850"/>
            <a:ext cx="1674802" cy="966468"/>
          </a:xfrm>
          <a:prstGeom prst="straightConnector1">
            <a:avLst/>
          </a:prstGeom>
          <a:ln w="85725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02866" y="2454198"/>
          <a:ext cx="6525387" cy="11125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748975">
                  <a:extLst>
                    <a:ext uri="{9D8B030D-6E8A-4147-A177-3AD203B41FA5}">
                      <a16:colId xmlns:a16="http://schemas.microsoft.com/office/drawing/2014/main" val="3059663525"/>
                    </a:ext>
                  </a:extLst>
                </a:gridCol>
                <a:gridCol w="1447359">
                  <a:extLst>
                    <a:ext uri="{9D8B030D-6E8A-4147-A177-3AD203B41FA5}">
                      <a16:colId xmlns:a16="http://schemas.microsoft.com/office/drawing/2014/main" val="997961929"/>
                    </a:ext>
                  </a:extLst>
                </a:gridCol>
                <a:gridCol w="1629535">
                  <a:extLst>
                    <a:ext uri="{9D8B030D-6E8A-4147-A177-3AD203B41FA5}">
                      <a16:colId xmlns:a16="http://schemas.microsoft.com/office/drawing/2014/main" val="2093557392"/>
                    </a:ext>
                  </a:extLst>
                </a:gridCol>
                <a:gridCol w="1699518">
                  <a:extLst>
                    <a:ext uri="{9D8B030D-6E8A-4147-A177-3AD203B41FA5}">
                      <a16:colId xmlns:a16="http://schemas.microsoft.com/office/drawing/2014/main" val="767439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Same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methods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context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7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81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78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517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Stats on reproduced articles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Between July 16, 2019, and November 28, 2019 (4.5 </a:t>
            </a:r>
            <a:r>
              <a:rPr lang="en-US" dirty="0" err="1"/>
              <a:t>mths</a:t>
            </a:r>
            <a:r>
              <a:rPr lang="en-US" dirty="0"/>
              <a:t>), the AEA Data Editor team conducted </a:t>
            </a:r>
          </a:p>
          <a:p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216 assessments </a:t>
            </a:r>
          </a:p>
          <a:p>
            <a:r>
              <a:rPr lang="en-US" dirty="0"/>
              <a:t>for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138 manuscripts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(as of today, approx. 600 assessments)</a:t>
            </a:r>
          </a:p>
        </p:txBody>
      </p:sp>
      <p:pic>
        <p:nvPicPr>
          <p:cNvPr id="12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</p:spTree>
    <p:extLst>
      <p:ext uri="{BB962C8B-B14F-4D97-AF65-F5344CB8AC3E}">
        <p14:creationId xmlns:p14="http://schemas.microsoft.com/office/powerpoint/2010/main" val="59533476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Stats on reproduced articles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typical article goes through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</a:rPr>
              <a:t>at least two rounds </a:t>
            </a:r>
            <a:r>
              <a:rPr lang="en-US" dirty="0"/>
              <a:t>of assessment (none were perfect)</a:t>
            </a:r>
          </a:p>
          <a:p>
            <a:r>
              <a:rPr lang="en-US" dirty="0"/>
              <a:t>Conversely,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not a single study was irreproducible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(not supporting manuscript claims)</a:t>
            </a:r>
          </a:p>
        </p:txBody>
      </p:sp>
    </p:spTree>
    <p:extLst>
      <p:ext uri="{BB962C8B-B14F-4D97-AF65-F5344CB8AC3E}">
        <p14:creationId xmlns:p14="http://schemas.microsoft.com/office/powerpoint/2010/main" val="7604727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Stats on reproduced articles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Goal is turnaround of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</a:rPr>
              <a:t>two weeks</a:t>
            </a:r>
          </a:p>
          <a:p>
            <a:r>
              <a:rPr lang="en-US" dirty="0"/>
              <a:t>Currently still </a:t>
            </a:r>
            <a:r>
              <a:rPr lang="en-US" sz="3600" b="1" dirty="0">
                <a:solidFill>
                  <a:srgbClr val="FF0000"/>
                </a:solidFill>
              </a:rPr>
              <a:t>too long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  <p:cxnSp>
        <p:nvCxnSpPr>
          <p:cNvPr id="7" name="Straight Arrow Connector 6"/>
          <p:cNvCxnSpPr/>
          <p:nvPr/>
        </p:nvCxnSpPr>
        <p:spPr>
          <a:xfrm flipH="1">
            <a:off x="7772400" y="1690688"/>
            <a:ext cx="1299411" cy="2508333"/>
          </a:xfrm>
          <a:prstGeom prst="straightConnector1">
            <a:avLst/>
          </a:prstGeom>
          <a:ln w="635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17673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Stats on reproduced articles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Total time (from first submission to final signoff) is </a:t>
            </a:r>
            <a:r>
              <a:rPr lang="en-US" sz="3600" b="1" dirty="0">
                <a:solidFill>
                  <a:srgbClr val="FF0000"/>
                </a:solidFill>
              </a:rPr>
              <a:t>too long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</p:spTree>
    <p:extLst>
      <p:ext uri="{BB962C8B-B14F-4D97-AF65-F5344CB8AC3E}">
        <p14:creationId xmlns:p14="http://schemas.microsoft.com/office/powerpoint/2010/main" val="17717234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team size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Grown from 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7 undergrads </a:t>
            </a:r>
            <a:r>
              <a:rPr lang="en-US" dirty="0"/>
              <a:t>+ 1 graduate assistant</a:t>
            </a:r>
          </a:p>
          <a:p>
            <a:r>
              <a:rPr lang="en-US" dirty="0"/>
              <a:t>To 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18 undergraduates</a:t>
            </a:r>
            <a:r>
              <a:rPr lang="en-US" dirty="0"/>
              <a:t>, </a:t>
            </a:r>
            <a:br>
              <a:rPr lang="en-US" dirty="0"/>
            </a:br>
            <a:r>
              <a:rPr lang="en-US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15 trainees</a:t>
            </a:r>
            <a:r>
              <a:rPr lang="en-US" dirty="0"/>
              <a:t>, + 1 graduate assistant (+ 1 volunteer)</a:t>
            </a:r>
          </a:p>
          <a:p>
            <a:r>
              <a:rPr lang="en-US" dirty="0"/>
              <a:t>And: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97731" y="1387155"/>
            <a:ext cx="3230336" cy="2293842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5985348" y="4008267"/>
            <a:ext cx="3697741" cy="1855372"/>
            <a:chOff x="5985348" y="4008267"/>
            <a:chExt cx="3697741" cy="1855372"/>
          </a:xfr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5348" y="4008267"/>
              <a:ext cx="3697741" cy="65426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9800" y="5109482"/>
              <a:ext cx="3101642" cy="75415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19800" y="4599748"/>
              <a:ext cx="1752600" cy="509734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5851" y="4703027"/>
            <a:ext cx="3650951" cy="1973716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428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Stats on reproduced articles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But author response time is also a contributor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  <p:sp>
        <p:nvSpPr>
          <p:cNvPr id="4" name="TextBox 3"/>
          <p:cNvSpPr txBox="1"/>
          <p:nvPr/>
        </p:nvSpPr>
        <p:spPr>
          <a:xfrm>
            <a:off x="6581274" y="5479869"/>
            <a:ext cx="477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0                       20                    40                    60</a:t>
            </a:r>
          </a:p>
        </p:txBody>
      </p:sp>
      <p:sp>
        <p:nvSpPr>
          <p:cNvPr id="5" name="Rectangle 4"/>
          <p:cNvSpPr/>
          <p:nvPr/>
        </p:nvSpPr>
        <p:spPr>
          <a:xfrm>
            <a:off x="6268453" y="5434493"/>
            <a:ext cx="5085346" cy="90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0978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efforts at the AEA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/>
              <a:t>Greater transparency of the code and data archives</a:t>
            </a:r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/>
              <a:t>Leave code where it is when appropriate</a:t>
            </a:r>
          </a:p>
          <a:p>
            <a:pPr lvl="2"/>
            <a:r>
              <a:rPr lang="en-US" sz="2400" dirty="0"/>
              <a:t>Leave data where it is almost always</a:t>
            </a:r>
          </a:p>
          <a:p>
            <a:pPr lvl="2"/>
            <a:r>
              <a:rPr lang="en-US" sz="2400" dirty="0"/>
              <a:t>Display that information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38200" y="3346882"/>
            <a:ext cx="9601940" cy="10120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5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Full-featured repository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374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FAIR data principles rely on metadata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45180" y="1331625"/>
            <a:ext cx="6627760" cy="590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2858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6957"/>
            <a:ext cx="7315200" cy="29672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02329" y="130629"/>
            <a:ext cx="7339692" cy="7462157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322" y="3600450"/>
            <a:ext cx="8677275" cy="1143000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5322" y="788194"/>
            <a:ext cx="8877300" cy="1962150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322" y="5431291"/>
            <a:ext cx="8448675" cy="1057275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41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feld 33"/>
          <p:cNvSpPr txBox="1"/>
          <p:nvPr/>
        </p:nvSpPr>
        <p:spPr>
          <a:xfrm>
            <a:off x="209841" y="1542732"/>
            <a:ext cx="76555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Montserrat" panose="00000500000000000000" pitchFamily="50" charset="0"/>
              </a:rPr>
              <a:t>Replication continuum</a:t>
            </a:r>
            <a:endParaRPr lang="de-DE" sz="3000" dirty="0">
              <a:solidFill>
                <a:schemeClr val="accent3"/>
              </a:solidFill>
              <a:latin typeface="Montserrat" panose="000005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209841" y="2038094"/>
            <a:ext cx="1031378" cy="534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Shape 610">
            <a:extLst>
              <a:ext uri="{FF2B5EF4-FFF2-40B4-BE49-F238E27FC236}">
                <a16:creationId xmlns:a16="http://schemas.microsoft.com/office/drawing/2014/main" id="{617EA7EE-2C68-F149-AB49-BEB043A92D18}"/>
              </a:ext>
            </a:extLst>
          </p:cNvPr>
          <p:cNvSpPr/>
          <p:nvPr/>
        </p:nvSpPr>
        <p:spPr>
          <a:xfrm>
            <a:off x="467046" y="4625501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Reproducibility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sp>
        <p:nvSpPr>
          <p:cNvPr id="7" name="Textfeld 29">
            <a:extLst>
              <a:ext uri="{FF2B5EF4-FFF2-40B4-BE49-F238E27FC236}">
                <a16:creationId xmlns:a16="http://schemas.microsoft.com/office/drawing/2014/main" id="{6B716C6D-879D-4D42-89C5-D290E801F606}"/>
              </a:ext>
            </a:extLst>
          </p:cNvPr>
          <p:cNvSpPr txBox="1"/>
          <p:nvPr/>
        </p:nvSpPr>
        <p:spPr>
          <a:xfrm>
            <a:off x="450718" y="5133472"/>
            <a:ext cx="2914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Narrow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Pure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Verification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(Clemens 2015)</a:t>
            </a:r>
          </a:p>
        </p:txBody>
      </p:sp>
      <p:sp>
        <p:nvSpPr>
          <p:cNvPr id="8" name="Shape 610">
            <a:extLst>
              <a:ext uri="{FF2B5EF4-FFF2-40B4-BE49-F238E27FC236}">
                <a16:creationId xmlns:a16="http://schemas.microsoft.com/office/drawing/2014/main" id="{7B401221-F159-7944-806E-71343D9B647A}"/>
              </a:ext>
            </a:extLst>
          </p:cNvPr>
          <p:cNvSpPr/>
          <p:nvPr/>
        </p:nvSpPr>
        <p:spPr>
          <a:xfrm>
            <a:off x="4720067" y="4603112"/>
            <a:ext cx="2166218" cy="400091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id-ID" sz="1501" b="1" dirty="0" err="1">
                <a:latin typeface="Montserrat" panose="00000500000000000000" pitchFamily="50" charset="0"/>
                <a:ea typeface="Roboto"/>
                <a:cs typeface="Roboto"/>
                <a:sym typeface="Roboto"/>
              </a:rPr>
              <a:t>Replicability</a:t>
            </a:r>
            <a:endParaRPr lang="id-ID" sz="1501" b="1" dirty="0">
              <a:latin typeface="Montserrat" panose="00000500000000000000" pitchFamily="50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86F938-EA20-1941-9966-69EAAB5F042A}"/>
              </a:ext>
            </a:extLst>
          </p:cNvPr>
          <p:cNvCxnSpPr/>
          <p:nvPr/>
        </p:nvCxnSpPr>
        <p:spPr>
          <a:xfrm>
            <a:off x="615100" y="4343409"/>
            <a:ext cx="10948259" cy="0"/>
          </a:xfrm>
          <a:prstGeom prst="straightConnector1">
            <a:avLst/>
          </a:prstGeom>
          <a:ln w="117475">
            <a:solidFill>
              <a:schemeClr val="accent2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28">
            <a:extLst>
              <a:ext uri="{FF2B5EF4-FFF2-40B4-BE49-F238E27FC236}">
                <a16:creationId xmlns:a16="http://schemas.microsoft.com/office/drawing/2014/main" id="{17ED61F6-7386-0946-A29C-5BFA0295B8DD}"/>
              </a:ext>
            </a:extLst>
          </p:cNvPr>
          <p:cNvSpPr/>
          <p:nvPr/>
        </p:nvSpPr>
        <p:spPr>
          <a:xfrm>
            <a:off x="1326276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3" name="Ellipse 28">
            <a:extLst>
              <a:ext uri="{FF2B5EF4-FFF2-40B4-BE49-F238E27FC236}">
                <a16:creationId xmlns:a16="http://schemas.microsoft.com/office/drawing/2014/main" id="{42383DAD-243F-4244-9C1B-9A08ABC07170}"/>
              </a:ext>
            </a:extLst>
          </p:cNvPr>
          <p:cNvSpPr/>
          <p:nvPr/>
        </p:nvSpPr>
        <p:spPr>
          <a:xfrm>
            <a:off x="5595625" y="4135858"/>
            <a:ext cx="415102" cy="41510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  <a:latin typeface="+mj-lt"/>
              </a:rPr>
              <a:t>08</a:t>
            </a:r>
          </a:p>
        </p:txBody>
      </p:sp>
      <p:sp>
        <p:nvSpPr>
          <p:cNvPr id="14" name="Textfeld 29">
            <a:extLst>
              <a:ext uri="{FF2B5EF4-FFF2-40B4-BE49-F238E27FC236}">
                <a16:creationId xmlns:a16="http://schemas.microsoft.com/office/drawing/2014/main" id="{31E9F3A0-088B-C042-B24C-C0F3BFC8D18E}"/>
              </a:ext>
            </a:extLst>
          </p:cNvPr>
          <p:cNvSpPr txBox="1"/>
          <p:nvPr/>
        </p:nvSpPr>
        <p:spPr>
          <a:xfrm>
            <a:off x="4720067" y="5097892"/>
            <a:ext cx="329098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Wide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Pesaran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2003)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Statistical Replication (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Hamermesh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2007)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Reproduction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/</a:t>
            </a:r>
            <a:r>
              <a:rPr lang="de-DE" sz="14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Reanalysis</a:t>
            </a:r>
            <a:r>
              <a:rPr lang="de-DE" sz="14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(Clemens 2015)</a:t>
            </a:r>
          </a:p>
        </p:txBody>
      </p:sp>
    </p:spTree>
    <p:extLst>
      <p:ext uri="{BB962C8B-B14F-4D97-AF65-F5344CB8AC3E}">
        <p14:creationId xmlns:p14="http://schemas.microsoft.com/office/powerpoint/2010/main" val="119710419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6957"/>
            <a:ext cx="7315200" cy="29672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02329" y="130629"/>
            <a:ext cx="7339692" cy="7462157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940" y="2657188"/>
            <a:ext cx="8560240" cy="1485976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8511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6957"/>
            <a:ext cx="7315200" cy="29672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02329" y="130629"/>
            <a:ext cx="7339692" cy="7462157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86" y="2215170"/>
            <a:ext cx="11125772" cy="2819545"/>
          </a:xfrm>
          <a:prstGeom prst="rect">
            <a:avLst/>
          </a:prstGeom>
          <a:effectLst>
            <a:outerShdw blurRad="50800" dist="4699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148421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… and findability relies on metadata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3241" y="1476346"/>
            <a:ext cx="8746557" cy="551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35717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Oct 11, 2019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2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archives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Between Oct 11 and Oct 13, 2019, the staff at </a:t>
            </a:r>
            <a:r>
              <a:rPr lang="en-US" dirty="0" err="1"/>
              <a:t>openICPSR</a:t>
            </a:r>
            <a:r>
              <a:rPr lang="en-US" dirty="0"/>
              <a:t> ingested </a:t>
            </a:r>
            <a:r>
              <a:rPr lang="en-US" sz="4800" b="1" dirty="0"/>
              <a:t>2,552 historical AEA supplements</a:t>
            </a:r>
            <a:r>
              <a:rPr lang="en-US" dirty="0"/>
              <a:t>, increasing the size of the </a:t>
            </a:r>
            <a:r>
              <a:rPr lang="en-US" dirty="0" err="1"/>
              <a:t>openICPSR</a:t>
            </a:r>
            <a:r>
              <a:rPr lang="en-US" dirty="0"/>
              <a:t> repository </a:t>
            </a:r>
            <a:r>
              <a:rPr lang="en-US" b="1" dirty="0"/>
              <a:t>by a factor of 3</a:t>
            </a:r>
            <a:r>
              <a:rPr lang="en-US" dirty="0"/>
              <a:t>.</a:t>
            </a:r>
          </a:p>
          <a:p>
            <a:r>
              <a:rPr lang="en-US" dirty="0"/>
              <a:t>The migrated archives are now available through the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hlinkClick r:id="rId2"/>
              </a:rPr>
              <a:t>openICPSR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 search interface</a:t>
            </a:r>
            <a:r>
              <a:rPr lang="en-US" dirty="0"/>
              <a:t>, the </a:t>
            </a:r>
            <a:r>
              <a:rPr lang="en-US" sz="3600" b="1" dirty="0">
                <a:hlinkClick r:id="rId3"/>
              </a:rPr>
              <a:t>general ICPSR search interface</a:t>
            </a:r>
            <a:r>
              <a:rPr lang="en-US" dirty="0"/>
              <a:t>, as well as through a variety of federated search interfaces such as </a:t>
            </a:r>
            <a:r>
              <a:rPr lang="en-US" sz="3600" b="1" dirty="0">
                <a:hlinkClick r:id="rId4"/>
              </a:rPr>
              <a:t>Google Dataset Search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81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560259" cy="671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19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" y="0"/>
            <a:ext cx="11508509" cy="791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2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934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Stata</a:t>
            </a:r>
            <a:r>
              <a:rPr lang="en-US" dirty="0"/>
              <a:t> is the most popular statistical software in the journals of the AEA </a:t>
            </a:r>
            <a:br>
              <a:rPr lang="en-US" dirty="0"/>
            </a:br>
            <a:r>
              <a:rPr lang="en-US" dirty="0"/>
              <a:t>(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72.96%</a:t>
            </a:r>
            <a:r>
              <a:rPr lang="en-US" dirty="0"/>
              <a:t> of all supplements) </a:t>
            </a:r>
          </a:p>
          <a:p>
            <a:r>
              <a:rPr lang="en-US" dirty="0"/>
              <a:t>followed by </a:t>
            </a:r>
            <a:r>
              <a:rPr lang="en-US" b="1" dirty="0" err="1"/>
              <a:t>Matlab</a:t>
            </a:r>
            <a:r>
              <a:rPr lang="en-US" dirty="0"/>
              <a:t> (</a:t>
            </a:r>
            <a:r>
              <a:rPr lang="en-US" sz="4000" b="1" dirty="0">
                <a:solidFill>
                  <a:schemeClr val="accent2"/>
                </a:solidFill>
              </a:rPr>
              <a:t>22.45%</a:t>
            </a:r>
            <a:r>
              <a:rPr lang="en-US" dirty="0"/>
              <a:t>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348392"/>
            <a:ext cx="5181600" cy="3698675"/>
          </a:xfrm>
        </p:spPr>
      </p:pic>
    </p:spTree>
    <p:extLst>
      <p:ext uri="{BB962C8B-B14F-4D97-AF65-F5344CB8AC3E}">
        <p14:creationId xmlns:p14="http://schemas.microsoft.com/office/powerpoint/2010/main" val="229179498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stats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51956"/>
            <a:ext cx="5181600" cy="3698675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51956"/>
            <a:ext cx="5181600" cy="3698675"/>
          </a:xfrm>
        </p:spPr>
      </p:pic>
    </p:spTree>
    <p:extLst>
      <p:ext uri="{BB962C8B-B14F-4D97-AF65-F5344CB8AC3E}">
        <p14:creationId xmlns:p14="http://schemas.microsoft.com/office/powerpoint/2010/main" val="408569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323F4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3494</Words>
  <Application>Microsoft Office PowerPoint</Application>
  <PresentationFormat>Widescreen</PresentationFormat>
  <Paragraphs>674</Paragraphs>
  <Slides>139</Slides>
  <Notes>18</Notes>
  <HiddenSlides>7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139</vt:i4>
      </vt:variant>
    </vt:vector>
  </HeadingPairs>
  <TitlesOfParts>
    <vt:vector size="146" baseType="lpstr">
      <vt:lpstr>Calibri Light</vt:lpstr>
      <vt:lpstr>Calibri</vt:lpstr>
      <vt:lpstr>Roboto</vt:lpstr>
      <vt:lpstr>Montserrat</vt:lpstr>
      <vt:lpstr>Arial</vt:lpstr>
      <vt:lpstr>Century</vt:lpstr>
      <vt:lpstr>Office Theme</vt:lpstr>
      <vt:lpstr>Implementing Increased Transparency, and Reproducibility in Economics</vt:lpstr>
      <vt:lpstr>Efficiency of scholary discourse?</vt:lpstr>
      <vt:lpstr>PowerPoint Presentation</vt:lpstr>
      <vt:lpstr>PowerPoint Presentation</vt:lpstr>
      <vt:lpstr>Efficiency of scholary discourse!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Progress</vt:lpstr>
      <vt:lpstr>Progress</vt:lpstr>
      <vt:lpstr>Progress</vt:lpstr>
      <vt:lpstr>Progress</vt:lpstr>
      <vt:lpstr>PowerPoint Presentation</vt:lpstr>
      <vt:lpstr>PowerPoint Presentation</vt:lpstr>
      <vt:lpstr>Results?</vt:lpstr>
      <vt:lpstr>Some key statistics</vt:lpstr>
      <vt:lpstr>In a nutshell</vt:lpstr>
      <vt:lpstr>Failure to curate</vt:lpstr>
      <vt:lpstr>Poor citation practices</vt:lpstr>
      <vt:lpstr>Problems describing RELIABLE archives</vt:lpstr>
      <vt:lpstr>PowerPoint Presentation</vt:lpstr>
      <vt:lpstr>Second round (2012-)</vt:lpstr>
      <vt:lpstr>PowerPoint Presentation</vt:lpstr>
      <vt:lpstr>Current Data Availability Policies are Broken</vt:lpstr>
      <vt:lpstr>We asked for “deposits”…</vt:lpstr>
      <vt:lpstr>We asked for “deposits”…</vt:lpstr>
      <vt:lpstr>PowerPoint Presentation</vt:lpstr>
      <vt:lpstr>PowerPoint Presentation</vt:lpstr>
      <vt:lpstr>Why do journals like “supplemental ZIP files” and affiliated repositories? </vt:lpstr>
      <vt:lpstr>What are the characteristics of  trusted repositories (data archives)? </vt:lpstr>
      <vt:lpstr>Evolving Journal and Data Infrastructure</vt:lpstr>
      <vt:lpstr>In a nutshell</vt:lpstr>
      <vt:lpstr>Evolving Journal and Data Infrastructure</vt:lpstr>
      <vt:lpstr>PowerPoint Presentation</vt:lpstr>
      <vt:lpstr>PowerPoint Presentation</vt:lpstr>
      <vt:lpstr>Here are the problems…</vt:lpstr>
      <vt:lpstr>Verifying Data and Code Deposits</vt:lpstr>
      <vt:lpstr>Verifying Data and Code Deposits</vt:lpstr>
      <vt:lpstr>Evolving Journal and Data Infrastructure</vt:lpstr>
      <vt:lpstr>Action: Data citations and metadata</vt:lpstr>
      <vt:lpstr>Starts with Data Citations</vt:lpstr>
      <vt:lpstr>Evolving Journal and Data Infrastructure</vt:lpstr>
      <vt:lpstr>Why are data citations not enough?</vt:lpstr>
      <vt:lpstr>Data Availability Statements (DAS)</vt:lpstr>
      <vt:lpstr>Data Availability Statements</vt:lpstr>
      <vt:lpstr>PowerPoint Presentation</vt:lpstr>
      <vt:lpstr>PowerPoint Presentation</vt:lpstr>
      <vt:lpstr>PowerPoint Presentation</vt:lpstr>
      <vt:lpstr>Credibility</vt:lpstr>
      <vt:lpstr>Credibility</vt:lpstr>
      <vt:lpstr>PowerPoint Presentation</vt:lpstr>
      <vt:lpstr>PowerPoint Presentation</vt:lpstr>
      <vt:lpstr>PowerPoint Presentation</vt:lpstr>
      <vt:lpstr>Reproducibility</vt:lpstr>
      <vt:lpstr>PowerPoint Presentation</vt:lpstr>
      <vt:lpstr>PowerPoint Presentation</vt:lpstr>
      <vt:lpstr>PowerPoint Presentation</vt:lpstr>
      <vt:lpstr>Current efforts at the AEA</vt:lpstr>
      <vt:lpstr>AEA “Data Availability Policy” (2018)</vt:lpstr>
      <vt:lpstr>AEA Data Availability Policy (2018)</vt:lpstr>
      <vt:lpstr>AEA Data Availability Policy (2018)</vt:lpstr>
      <vt:lpstr>PowerPoint Presentation</vt:lpstr>
      <vt:lpstr>AEA Data &amp; Code Availability Policy (2019)</vt:lpstr>
      <vt:lpstr>AEA DCAP (2018→2019)</vt:lpstr>
      <vt:lpstr>Current efforts at the AEA</vt:lpstr>
      <vt:lpstr>AEA Pre-Publication Verification</vt:lpstr>
      <vt:lpstr>PowerPoint Presentation</vt:lpstr>
      <vt:lpstr>Action: Reproducibility Check</vt:lpstr>
      <vt:lpstr>Who is doing that?</vt:lpstr>
      <vt:lpstr>Goal: Improve reproducibility</vt:lpstr>
      <vt:lpstr>Verifying Data and Code Deposits</vt:lpstr>
      <vt:lpstr>PowerPoint Presentation</vt:lpstr>
      <vt:lpstr>PowerPoint Presentation</vt:lpstr>
      <vt:lpstr>Stats on reproduced articles</vt:lpstr>
      <vt:lpstr>Stats on reproduced articles</vt:lpstr>
      <vt:lpstr>Stats on reproduced articles</vt:lpstr>
      <vt:lpstr>Stats on reproduced articles</vt:lpstr>
      <vt:lpstr>Increasing team size</vt:lpstr>
      <vt:lpstr>Stats on reproduced articles</vt:lpstr>
      <vt:lpstr>Current efforts at the AEA</vt:lpstr>
      <vt:lpstr>Full-featured repository</vt:lpstr>
      <vt:lpstr>FAIR data principles rely on metadata</vt:lpstr>
      <vt:lpstr>PowerPoint Presentation</vt:lpstr>
      <vt:lpstr>PowerPoint Presentation</vt:lpstr>
      <vt:lpstr>PowerPoint Presentation</vt:lpstr>
      <vt:lpstr>… and findability relies on metadata</vt:lpstr>
      <vt:lpstr>PowerPoint Presentation</vt:lpstr>
      <vt:lpstr>Migrating archives</vt:lpstr>
      <vt:lpstr>PowerPoint Presentation</vt:lpstr>
      <vt:lpstr>PowerPoint Presentation</vt:lpstr>
      <vt:lpstr>PowerPoint Presentation</vt:lpstr>
      <vt:lpstr>Some statistics</vt:lpstr>
      <vt:lpstr>More stats</vt:lpstr>
      <vt:lpstr>Current efforts at the AEA</vt:lpstr>
      <vt:lpstr>Starts with Data Citations</vt:lpstr>
      <vt:lpstr>AEA “Data Availability Policy” (2019)</vt:lpstr>
      <vt:lpstr>Every manuscript is checked</vt:lpstr>
      <vt:lpstr>Every manuscript is checked</vt:lpstr>
      <vt:lpstr>Every manuscript is checked</vt:lpstr>
      <vt:lpstr>Evolving Journal and Data Infrastructure</vt:lpstr>
      <vt:lpstr>PowerPoint Presentation</vt:lpstr>
      <vt:lpstr>Evolving Journal and Data Infrastructure</vt:lpstr>
      <vt:lpstr>Example 1: OECD</vt:lpstr>
      <vt:lpstr>Example 1: OECD</vt:lpstr>
      <vt:lpstr>Example 1: OECD</vt:lpstr>
      <vt:lpstr>Example 2: Academic data publisher</vt:lpstr>
      <vt:lpstr>Example 2: Academic data publisher</vt:lpstr>
      <vt:lpstr>Example 2: Academic data publisher-new!</vt:lpstr>
      <vt:lpstr>PowerPoint Presentation</vt:lpstr>
      <vt:lpstr>Example 3: FRED (St. Louis Fed) </vt:lpstr>
      <vt:lpstr>Example 4: German Restricted-access</vt:lpstr>
      <vt:lpstr>Example 4: German Restricted-access</vt:lpstr>
      <vt:lpstr>Example 4: German Restricted-access</vt:lpstr>
      <vt:lpstr>PowerPoint Presentation</vt:lpstr>
      <vt:lpstr>PowerPoint Presentation</vt:lpstr>
      <vt:lpstr>Action: Encourage Best Practices</vt:lpstr>
      <vt:lpstr>Streamlining replication packages</vt:lpstr>
      <vt:lpstr>PowerPoint Presentation</vt:lpstr>
      <vt:lpstr>PowerPoint Presentation</vt:lpstr>
      <vt:lpstr>PowerPoint Presentation</vt:lpstr>
      <vt:lpstr>Better support for researchers</vt:lpstr>
      <vt:lpstr>Emphasize training in methods</vt:lpstr>
      <vt:lpstr>Formal internal verification services?</vt:lpstr>
      <vt:lpstr>PowerPoint Presentation</vt:lpstr>
      <vt:lpstr>Tension between access and reproducibility</vt:lpstr>
      <vt:lpstr>Verification services</vt:lpstr>
      <vt:lpstr>Verification services</vt:lpstr>
      <vt:lpstr>PowerPoint Presentation</vt:lpstr>
      <vt:lpstr>Goal: Transportability</vt:lpstr>
      <vt:lpstr>Social science “guild”</vt:lpstr>
      <vt:lpstr>Richer metadata, more transparency</vt:lpstr>
      <vt:lpstr>PowerPoint Presentation</vt:lpstr>
      <vt:lpstr>Some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Implementing Increased Transparency, and Reproducibility in Economics</dc:title>
  <dc:creator>Lars Vilhuber</dc:creator>
  <cp:lastModifiedBy>Lars Vilhuber</cp:lastModifiedBy>
  <cp:revision>3</cp:revision>
  <dcterms:created xsi:type="dcterms:W3CDTF">2020-03-31T02:20:35Z</dcterms:created>
  <dcterms:modified xsi:type="dcterms:W3CDTF">2020-04-01T02:38:28Z</dcterms:modified>
</cp:coreProperties>
</file>