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018" autoAdjust="0"/>
    <p:restoredTop sz="94660"/>
  </p:normalViewPr>
  <p:slideViewPr>
    <p:cSldViewPr snapToGrid="0">
      <p:cViewPr varScale="1">
        <p:scale>
          <a:sx n="97" d="100"/>
          <a:sy n="97" d="100"/>
        </p:scale>
        <p:origin x="108" y="8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043E29-D16B-4ADB-AD7A-6E98682B922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E1A374D-4251-40F2-93C5-4D51C3EC81A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89" indent="0" algn="ctr">
              <a:buNone/>
              <a:defRPr sz="2000"/>
            </a:lvl2pPr>
            <a:lvl3pPr marL="914377" indent="0" algn="ctr">
              <a:buNone/>
              <a:defRPr sz="1800"/>
            </a:lvl3pPr>
            <a:lvl4pPr marL="1371566" indent="0" algn="ctr">
              <a:buNone/>
              <a:defRPr sz="1600"/>
            </a:lvl4pPr>
            <a:lvl5pPr marL="1828754" indent="0" algn="ctr">
              <a:buNone/>
              <a:defRPr sz="1600"/>
            </a:lvl5pPr>
            <a:lvl6pPr marL="2285943" indent="0" algn="ctr">
              <a:buNone/>
              <a:defRPr sz="1600"/>
            </a:lvl6pPr>
            <a:lvl7pPr marL="2743131" indent="0" algn="ctr">
              <a:buNone/>
              <a:defRPr sz="1600"/>
            </a:lvl7pPr>
            <a:lvl8pPr marL="3200320" indent="0" algn="ctr">
              <a:buNone/>
              <a:defRPr sz="1600"/>
            </a:lvl8pPr>
            <a:lvl9pPr marL="3657509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58B9F92-349D-4E70-8827-4605C05882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9F6C07-3171-45F8-B40C-217CCBFD1E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A5ED23-0671-43C2-83F4-449EC9CCA7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23251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FCADED-A991-41DF-8A8F-2823B826C4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D491CD8-6DF0-4D23-9DCE-FDD069931CE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AA5F561-7A0D-45D1-923B-6DCA4FFC2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8A0BD7-438C-41F2-9AC5-FD337909F5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98E938-E835-4C87-8BD5-EE755083C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6942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7E1A2C0-C0E5-4560-9909-D1A61685D76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A959388-C44B-46E3-9E92-B445FE2CA4D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0E8361-6375-4C2D-8CC6-AD75791F1D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A44423-7F01-4C5E-8024-21FEF89F4A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0D6906E-CD1F-4713-AAB7-C6C621B0D4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50868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5E8620-9120-463E-B4B3-C9DFA7749B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886C1A0-DCB9-42B0-8ECC-790F269871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4C1031-2242-4C73-8E5C-473394D825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351BBC-7527-44EB-9134-C48651C1E5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A68E011-47C1-4F5D-BE9C-4B1A81FF63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01696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93384D-42FD-4294-9B5D-826C272C11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62CB0A-1C91-4DDF-8248-64D2EFC7A5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7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5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5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4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13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3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5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B4B98F-5F13-4E21-8F48-D00B0BA1B0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549C45-3A59-442D-AE9F-F2D24073C6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A32D25-C091-4C1B-BC4B-07F3860244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72973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D8857D-D3BB-4A04-9C52-B5D205392D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066C23-95A0-499D-B297-641887EE604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1C8929E-D3A7-400B-B9EB-0C2886150F6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EFF41F-FEFB-492D-B0CB-A67BE6E637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F9CF1E5-1F8B-4191-9CD9-E7F84F85F4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761FCF-E8D2-45FD-9B1E-76C40BB333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8265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41F468-E8E8-4A7D-B0D9-90CFDADFDB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26B6C4A-6253-4EF9-A858-B8429AF7DB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B186459-8760-40D3-B9D3-271D41767AD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6A2BE08-061D-4EE8-960F-C6D94703F50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AAD2E46-A2C2-4EE9-BE15-8B0712C7E2E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98F9D3B-55CD-4D1E-B52B-2D5EBB5775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55FE021-C464-4641-96C8-AAAE84F999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258362A-0AA1-45CB-A334-A405DFC449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40002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6F53DF-67C1-4751-9365-5E12046F80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2154524-BEDB-45D7-B817-3A1531ED0D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9C277A2-4933-4921-9CEF-D5D1100EDB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7A1A7B6-9E02-4EAB-B830-8B05AAACF0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1525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E76F05B-EE08-46BE-81D4-B413BF06AC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0DADAA8-73FD-4C67-A5DF-AF22FCB799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2489D3B-5DA8-49B8-8B60-9793D985D2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8670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7A03AE-275E-4ED3-BFBC-5FAD5FEEA9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63554A-DE68-4EDB-9393-5D3C7099E4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A2D8050-DFD3-43FC-A407-D2CEB2001B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A2BC272-6302-45DF-8001-1E788E3CC6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BC208F-F8CE-43D1-B5E0-3BC51E35B6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1BE0CF6-8462-414C-91E5-C114813E96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67207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BC80DC-5851-41DB-A4C1-E610E5B95C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479F29B-5659-4578-8540-192D717C385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7647561-BE66-44F6-A695-FC83974397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72E0ED-B520-4AF8-8D9C-FFBB3425F2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BDD66B0-7524-4783-B9FF-4674F08D99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66E4B9E-73F9-4BD0-86C1-359A6F33B7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6552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795C6E3-0C4A-4EA7-BC3F-1CEEE454D6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2C9EF2D-A7C1-4F34-B894-403926DD17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6C52B2-AD4C-4027-A52A-4CAE416F4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50E588-BF3F-4BBD-B666-8DF84EB3BAFB}" type="datetimeFigureOut">
              <a:rPr lang="en-US" smtClean="0"/>
              <a:t>5/9/2018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5B103A-847D-4B84-9744-4DBE15ED587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28E8F9-D4C2-4831-BB3D-A9C298C42C5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6B56B5-BB8B-4848-9B9C-F30289FC38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60242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Box 10">
            <a:extLst>
              <a:ext uri="{FF2B5EF4-FFF2-40B4-BE49-F238E27FC236}">
                <a16:creationId xmlns:a16="http://schemas.microsoft.com/office/drawing/2014/main" id="{056D21B0-06B3-4079-9853-0C3FA18B3967}"/>
              </a:ext>
            </a:extLst>
          </p:cNvPr>
          <p:cNvSpPr txBox="1"/>
          <p:nvPr/>
        </p:nvSpPr>
        <p:spPr>
          <a:xfrm>
            <a:off x="7930796" y="5034115"/>
            <a:ext cx="2928026" cy="344192"/>
          </a:xfrm>
          <a:prstGeom prst="rect">
            <a:avLst/>
          </a:prstGeom>
          <a:gradFill flip="none" rotWithShape="1">
            <a:gsLst>
              <a:gs pos="1000">
                <a:srgbClr val="FF7C80"/>
              </a:gs>
              <a:gs pos="100000">
                <a:schemeClr val="bg1"/>
              </a:gs>
              <a:gs pos="100000">
                <a:schemeClr val="bg1"/>
              </a:gs>
            </a:gsLst>
            <a:lin ang="5400000" scaled="1"/>
            <a:tileRect/>
          </a:gra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marR="0" indent="0" algn="ctr" defTabSz="914400" latinLnBrk="0">
              <a:lnSpc>
                <a:spcPct val="100000"/>
              </a:lnSpc>
              <a:spcAft>
                <a:spcPts val="0"/>
              </a:spcAft>
              <a:buClrTx/>
              <a:buSzTx/>
              <a:buFontTx/>
              <a:buNone/>
              <a:tabLst/>
              <a:defRPr kumimoji="0" sz="2400" b="0" u="none" strike="noStrike" cap="none" normalizeH="0" baseline="0">
                <a:ln>
                  <a:noFill/>
                </a:ln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r>
              <a:rPr lang="en-US" sz="1800" dirty="0"/>
              <a:t>Alquimia Interface Library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7B1DC413-3C15-418A-984B-7BFEF071CB91}"/>
              </a:ext>
            </a:extLst>
          </p:cNvPr>
          <p:cNvCxnSpPr>
            <a:cxnSpLocks/>
            <a:stCxn id="2" idx="2"/>
            <a:endCxn id="3" idx="0"/>
          </p:cNvCxnSpPr>
          <p:nvPr/>
        </p:nvCxnSpPr>
        <p:spPr bwMode="auto">
          <a:xfrm flipH="1">
            <a:off x="2718678" y="806920"/>
            <a:ext cx="3347825" cy="665863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A7DF5C46-CD41-4E05-A05D-3E78FC451C06}"/>
              </a:ext>
            </a:extLst>
          </p:cNvPr>
          <p:cNvCxnSpPr>
            <a:cxnSpLocks/>
            <a:stCxn id="2" idx="2"/>
            <a:endCxn id="4" idx="0"/>
          </p:cNvCxnSpPr>
          <p:nvPr/>
        </p:nvCxnSpPr>
        <p:spPr bwMode="auto">
          <a:xfrm>
            <a:off x="6066503" y="806920"/>
            <a:ext cx="1881055" cy="29008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C64276E1-5870-4D5D-A3F4-603D0CEFC00E}"/>
              </a:ext>
            </a:extLst>
          </p:cNvPr>
          <p:cNvCxnSpPr>
            <a:cxnSpLocks/>
            <a:stCxn id="3" idx="2"/>
            <a:endCxn id="6" idx="0"/>
          </p:cNvCxnSpPr>
          <p:nvPr/>
        </p:nvCxnSpPr>
        <p:spPr bwMode="auto">
          <a:xfrm flipH="1">
            <a:off x="1539113" y="2387183"/>
            <a:ext cx="1179565" cy="26449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ED2A7B08-4A9F-4760-B25E-21C7EFB17B65}"/>
              </a:ext>
            </a:extLst>
          </p:cNvPr>
          <p:cNvCxnSpPr>
            <a:cxnSpLocks/>
            <a:stCxn id="3" idx="2"/>
            <a:endCxn id="5" idx="0"/>
          </p:cNvCxnSpPr>
          <p:nvPr/>
        </p:nvCxnSpPr>
        <p:spPr bwMode="auto">
          <a:xfrm>
            <a:off x="2718678" y="2387183"/>
            <a:ext cx="1149665" cy="264495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F0E9CB2D-C0FD-4F3C-BCDF-1350F72A3E17}"/>
              </a:ext>
            </a:extLst>
          </p:cNvPr>
          <p:cNvCxnSpPr>
            <a:cxnSpLocks/>
            <a:stCxn id="31" idx="2"/>
            <a:endCxn id="8" idx="0"/>
          </p:cNvCxnSpPr>
          <p:nvPr/>
        </p:nvCxnSpPr>
        <p:spPr bwMode="auto">
          <a:xfrm flipH="1">
            <a:off x="8264456" y="3369506"/>
            <a:ext cx="1486801" cy="399969"/>
          </a:xfrm>
          <a:prstGeom prst="line">
            <a:avLst/>
          </a:prstGeom>
          <a:gradFill flip="none" rotWithShape="1">
            <a:gsLst>
              <a:gs pos="1000">
                <a:srgbClr val="FFCC99"/>
              </a:gs>
              <a:gs pos="100000">
                <a:schemeClr val="bg1"/>
              </a:gs>
              <a:gs pos="100000">
                <a:schemeClr val="bg1"/>
              </a:gs>
            </a:gsLst>
            <a:lin ang="5400000" scaled="1"/>
            <a:tileRect/>
          </a:gra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BE4D988-9C76-4450-91CE-00DC1FCC8D2A}"/>
              </a:ext>
            </a:extLst>
          </p:cNvPr>
          <p:cNvCxnSpPr>
            <a:cxnSpLocks/>
            <a:stCxn id="31" idx="2"/>
            <a:endCxn id="7" idx="0"/>
          </p:cNvCxnSpPr>
          <p:nvPr/>
        </p:nvCxnSpPr>
        <p:spPr bwMode="auto">
          <a:xfrm>
            <a:off x="9751257" y="3369506"/>
            <a:ext cx="799198" cy="41380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AB095590-7CA0-4196-94EE-73116B174D80}"/>
              </a:ext>
            </a:extLst>
          </p:cNvPr>
          <p:cNvCxnSpPr>
            <a:cxnSpLocks/>
            <a:stCxn id="11" idx="2"/>
            <a:endCxn id="10" idx="0"/>
          </p:cNvCxnSpPr>
          <p:nvPr/>
        </p:nvCxnSpPr>
        <p:spPr bwMode="auto">
          <a:xfrm flipH="1">
            <a:off x="8359819" y="5378307"/>
            <a:ext cx="1034990" cy="381525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9DD5111-4206-4118-8A48-130C9D6BADFD}"/>
              </a:ext>
            </a:extLst>
          </p:cNvPr>
          <p:cNvCxnSpPr>
            <a:cxnSpLocks/>
            <a:stCxn id="11" idx="2"/>
            <a:endCxn id="9" idx="0"/>
          </p:cNvCxnSpPr>
          <p:nvPr/>
        </p:nvCxnSpPr>
        <p:spPr bwMode="auto">
          <a:xfrm>
            <a:off x="9394809" y="5378307"/>
            <a:ext cx="969559" cy="375023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pSp>
        <p:nvGrpSpPr>
          <p:cNvPr id="76" name="Group 75">
            <a:extLst>
              <a:ext uri="{FF2B5EF4-FFF2-40B4-BE49-F238E27FC236}">
                <a16:creationId xmlns:a16="http://schemas.microsoft.com/office/drawing/2014/main" id="{D12FFBC6-F775-4CE9-A74E-8E98F9035445}"/>
              </a:ext>
            </a:extLst>
          </p:cNvPr>
          <p:cNvGrpSpPr/>
          <p:nvPr/>
        </p:nvGrpSpPr>
        <p:grpSpPr>
          <a:xfrm>
            <a:off x="4674645" y="186818"/>
            <a:ext cx="2783715" cy="620102"/>
            <a:chOff x="4674645" y="186818"/>
            <a:chExt cx="2783715" cy="620102"/>
          </a:xfrm>
        </p:grpSpPr>
        <p:sp>
          <p:nvSpPr>
            <p:cNvPr id="2" name="Rectangle: Rounded Corners 25">
              <a:extLst>
                <a:ext uri="{FF2B5EF4-FFF2-40B4-BE49-F238E27FC236}">
                  <a16:creationId xmlns:a16="http://schemas.microsoft.com/office/drawing/2014/main" id="{8D26D121-5C34-4518-B6E6-ECF3B19B2563}"/>
                </a:ext>
              </a:extLst>
            </p:cNvPr>
            <p:cNvSpPr/>
            <p:nvPr/>
          </p:nvSpPr>
          <p:spPr bwMode="auto">
            <a:xfrm>
              <a:off x="4674645" y="186818"/>
              <a:ext cx="2783715" cy="620102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0" tIns="0" rIns="0" bIns="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ATS-MPC::</a:t>
              </a:r>
            </a:p>
            <a:p>
              <a:pPr algn="ctr">
                <a:spcBef>
                  <a:spcPts val="300"/>
                </a:spcBef>
                <a:spcAft>
                  <a:spcPts val="0"/>
                </a:spcAft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weak coupler</a:t>
              </a:r>
            </a:p>
          </p:txBody>
        </p: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62087020-E93C-4112-8109-F16596964DEF}"/>
                </a:ext>
              </a:extLst>
            </p:cNvPr>
            <p:cNvCxnSpPr/>
            <p:nvPr/>
          </p:nvCxnSpPr>
          <p:spPr bwMode="auto">
            <a:xfrm>
              <a:off x="4958698" y="496281"/>
              <a:ext cx="2272420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6ACD1239-5563-4252-ACD7-28A8DBF215C5}"/>
              </a:ext>
            </a:extLst>
          </p:cNvPr>
          <p:cNvGrpSpPr/>
          <p:nvPr/>
        </p:nvGrpSpPr>
        <p:grpSpPr>
          <a:xfrm>
            <a:off x="1497252" y="1472783"/>
            <a:ext cx="2442852" cy="914400"/>
            <a:chOff x="1497252" y="1472783"/>
            <a:chExt cx="2442852" cy="914400"/>
          </a:xfrm>
        </p:grpSpPr>
        <p:sp>
          <p:nvSpPr>
            <p:cNvPr id="3" name="Rectangle: Rounded Corners 87">
              <a:extLst>
                <a:ext uri="{FF2B5EF4-FFF2-40B4-BE49-F238E27FC236}">
                  <a16:creationId xmlns:a16="http://schemas.microsoft.com/office/drawing/2014/main" id="{9C1BC9C0-6C13-4E3A-9064-20F4087E559B}"/>
                </a:ext>
              </a:extLst>
            </p:cNvPr>
            <p:cNvSpPr/>
            <p:nvPr/>
          </p:nvSpPr>
          <p:spPr bwMode="auto">
            <a:xfrm>
              <a:off x="1497252" y="1472783"/>
              <a:ext cx="2442852" cy="914400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ATS-MPC::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Integrated Hydrology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3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c</a:t>
              </a:r>
              <a:r>
                <a:rPr kumimoji="0" lang="en-US" sz="16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ustom strong coupler</a:t>
              </a:r>
            </a:p>
          </p:txBody>
        </p: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BC2CF437-B172-4E61-B504-816251BB108D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1708692" y="2106706"/>
              <a:ext cx="2045178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FF61D7DD-0D65-48DF-B1FA-47EE5243BB25}"/>
              </a:ext>
            </a:extLst>
          </p:cNvPr>
          <p:cNvGrpSpPr/>
          <p:nvPr/>
        </p:nvGrpSpPr>
        <p:grpSpPr>
          <a:xfrm>
            <a:off x="6726132" y="1097006"/>
            <a:ext cx="2442852" cy="915260"/>
            <a:chOff x="6726132" y="1097006"/>
            <a:chExt cx="2442852" cy="915260"/>
          </a:xfrm>
        </p:grpSpPr>
        <p:sp>
          <p:nvSpPr>
            <p:cNvPr id="4" name="Rectangle: Rounded Corners 88">
              <a:extLst>
                <a:ext uri="{FF2B5EF4-FFF2-40B4-BE49-F238E27FC236}">
                  <a16:creationId xmlns:a16="http://schemas.microsoft.com/office/drawing/2014/main" id="{E6EF1B5D-CDB6-4C99-A39A-6996622BFE13}"/>
                </a:ext>
              </a:extLst>
            </p:cNvPr>
            <p:cNvSpPr/>
            <p:nvPr/>
          </p:nvSpPr>
          <p:spPr bwMode="auto">
            <a:xfrm>
              <a:off x="6726132" y="1097006"/>
              <a:ext cx="2442852" cy="915260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0" tIns="0" rIns="0" bIns="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0"/>
                </a:spcAft>
              </a:pPr>
              <a:r>
                <a:rPr lang="en-US" sz="18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-MPC::</a:t>
              </a:r>
            </a:p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Reactive Transport</a:t>
              </a:r>
            </a:p>
            <a:p>
              <a:pPr algn="ctr">
                <a:spcBef>
                  <a:spcPts val="300"/>
                </a:spcBef>
                <a:spcAft>
                  <a:spcPts val="0"/>
                </a:spcAft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weak coupler</a:t>
              </a:r>
            </a:p>
          </p:txBody>
        </p: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8B82A35B-087F-4F20-98BE-D7F483DB537D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6949951" y="1719451"/>
              <a:ext cx="2045178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01E088E1-2789-493E-96CC-7A25226D6C17}"/>
              </a:ext>
            </a:extLst>
          </p:cNvPr>
          <p:cNvGrpSpPr/>
          <p:nvPr/>
        </p:nvGrpSpPr>
        <p:grpSpPr>
          <a:xfrm>
            <a:off x="558384" y="2651677"/>
            <a:ext cx="1961457" cy="934638"/>
            <a:chOff x="558384" y="2651677"/>
            <a:chExt cx="1961457" cy="934638"/>
          </a:xfrm>
        </p:grpSpPr>
        <p:sp>
          <p:nvSpPr>
            <p:cNvPr id="6" name="Rectangle: Rounded Corners 93">
              <a:extLst>
                <a:ext uri="{FF2B5EF4-FFF2-40B4-BE49-F238E27FC236}">
                  <a16:creationId xmlns:a16="http://schemas.microsoft.com/office/drawing/2014/main" id="{A3CB34CB-02DA-465B-850F-272E31E52D64}"/>
                </a:ext>
              </a:extLst>
            </p:cNvPr>
            <p:cNvSpPr/>
            <p:nvPr/>
          </p:nvSpPr>
          <p:spPr bwMode="auto">
            <a:xfrm>
              <a:off x="558384" y="2651677"/>
              <a:ext cx="1961457" cy="934638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ATS-PK::</a:t>
              </a:r>
            </a:p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Subsurface Flow</a:t>
              </a:r>
            </a:p>
            <a:p>
              <a:pPr algn="ctr">
                <a:spcBef>
                  <a:spcPts val="300"/>
                </a:spcBef>
                <a:spcAft>
                  <a:spcPts val="0"/>
                </a:spcAft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Richards</a:t>
              </a:r>
            </a:p>
          </p:txBody>
        </p: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601591B3-50CB-48D7-88A3-48256442DFDE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705962" y="3273203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49076AA1-925B-4B37-BA72-CE5E8BFA6C80}"/>
              </a:ext>
            </a:extLst>
          </p:cNvPr>
          <p:cNvGrpSpPr/>
          <p:nvPr/>
        </p:nvGrpSpPr>
        <p:grpSpPr>
          <a:xfrm>
            <a:off x="2887614" y="2651678"/>
            <a:ext cx="1961458" cy="934637"/>
            <a:chOff x="2887614" y="2651678"/>
            <a:chExt cx="1961458" cy="934637"/>
          </a:xfrm>
        </p:grpSpPr>
        <p:sp>
          <p:nvSpPr>
            <p:cNvPr id="5" name="Rectangle: Rounded Corners 89">
              <a:extLst>
                <a:ext uri="{FF2B5EF4-FFF2-40B4-BE49-F238E27FC236}">
                  <a16:creationId xmlns:a16="http://schemas.microsoft.com/office/drawing/2014/main" id="{14B15471-680F-41E9-88AE-FAA8412C7FA2}"/>
                </a:ext>
              </a:extLst>
            </p:cNvPr>
            <p:cNvSpPr/>
            <p:nvPr/>
          </p:nvSpPr>
          <p:spPr bwMode="auto">
            <a:xfrm>
              <a:off x="2887614" y="2651678"/>
              <a:ext cx="1961458" cy="934637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ATS-PK::</a:t>
              </a:r>
            </a:p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Overland Flow</a:t>
              </a:r>
            </a:p>
            <a:p>
              <a:pPr algn="ctr">
                <a:spcBef>
                  <a:spcPts val="300"/>
                </a:spcBef>
                <a:spcAft>
                  <a:spcPts val="0"/>
                </a:spcAft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Diffusive Wave</a:t>
              </a:r>
            </a:p>
          </p:txBody>
        </p: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3375DA6F-2CE5-4D89-90F3-CFE1CCCD117B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3028429" y="3248208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5" name="Group 84">
            <a:extLst>
              <a:ext uri="{FF2B5EF4-FFF2-40B4-BE49-F238E27FC236}">
                <a16:creationId xmlns:a16="http://schemas.microsoft.com/office/drawing/2014/main" id="{7F672933-F76C-45E7-8DA2-3525F99F74A0}"/>
              </a:ext>
            </a:extLst>
          </p:cNvPr>
          <p:cNvGrpSpPr/>
          <p:nvPr/>
        </p:nvGrpSpPr>
        <p:grpSpPr>
          <a:xfrm>
            <a:off x="7283727" y="3769475"/>
            <a:ext cx="1961457" cy="920089"/>
            <a:chOff x="7283727" y="3769475"/>
            <a:chExt cx="1961457" cy="920089"/>
          </a:xfrm>
        </p:grpSpPr>
        <p:sp>
          <p:nvSpPr>
            <p:cNvPr id="8" name="Rectangle: Rounded Corners 95">
              <a:extLst>
                <a:ext uri="{FF2B5EF4-FFF2-40B4-BE49-F238E27FC236}">
                  <a16:creationId xmlns:a16="http://schemas.microsoft.com/office/drawing/2014/main" id="{0071CA68-A272-4C1D-A704-1C3979DC1F9F}"/>
                </a:ext>
              </a:extLst>
            </p:cNvPr>
            <p:cNvSpPr/>
            <p:nvPr/>
          </p:nvSpPr>
          <p:spPr bwMode="auto">
            <a:xfrm>
              <a:off x="7283727" y="3769475"/>
              <a:ext cx="1961457" cy="920089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kumimoji="0" lang="en-US" sz="18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-PK::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Subsurface </a:t>
              </a:r>
              <a:r>
                <a:rPr lang="en-US" sz="18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Rxn</a:t>
              </a:r>
              <a:endParaRPr kumimoji="0" lang="en-US" sz="18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3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6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Alquimia</a:t>
              </a:r>
              <a:endParaRPr kumimoji="0" lang="en-US" sz="16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</p:txBody>
        </p: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B7B6A502-D031-41D1-87B0-A8E45041FCE8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7416384" y="4396498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6C2F3E2E-0195-4B7A-9E0E-299DB0DF752F}"/>
              </a:ext>
            </a:extLst>
          </p:cNvPr>
          <p:cNvGrpSpPr/>
          <p:nvPr/>
        </p:nvGrpSpPr>
        <p:grpSpPr>
          <a:xfrm>
            <a:off x="9569726" y="3783306"/>
            <a:ext cx="1961458" cy="884615"/>
            <a:chOff x="9569726" y="3783306"/>
            <a:chExt cx="1961458" cy="884615"/>
          </a:xfrm>
        </p:grpSpPr>
        <p:sp>
          <p:nvSpPr>
            <p:cNvPr id="7" name="Rectangle: Rounded Corners 94">
              <a:extLst>
                <a:ext uri="{FF2B5EF4-FFF2-40B4-BE49-F238E27FC236}">
                  <a16:creationId xmlns:a16="http://schemas.microsoft.com/office/drawing/2014/main" id="{DD41E03C-FD8D-4B2E-9A90-3F44B56EA137}"/>
                </a:ext>
              </a:extLst>
            </p:cNvPr>
            <p:cNvSpPr/>
            <p:nvPr/>
          </p:nvSpPr>
          <p:spPr bwMode="auto">
            <a:xfrm>
              <a:off x="9569726" y="3783306"/>
              <a:ext cx="1961458" cy="884615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0"/>
                </a:spcAft>
              </a:pPr>
              <a:r>
                <a:rPr lang="en-US" sz="18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-PK::</a:t>
              </a:r>
            </a:p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Overland </a:t>
              </a:r>
              <a:r>
                <a:rPr lang="en-US" sz="18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Rxn</a:t>
              </a:r>
              <a:endParaRPr lang="en-US" sz="1800" b="0" dirty="0"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  <a:p>
              <a:pPr algn="ctr">
                <a:spcBef>
                  <a:spcPts val="300"/>
                </a:spcBef>
                <a:spcAft>
                  <a:spcPts val="0"/>
                </a:spcAft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Alquimia</a:t>
              </a:r>
            </a:p>
          </p:txBody>
        </p: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B1E94B82-8FCE-40E4-B052-090B5FC84F94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9707623" y="4399203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id="{9AD87854-3576-4A9D-9405-B0E1424B5152}"/>
              </a:ext>
            </a:extLst>
          </p:cNvPr>
          <p:cNvGrpSpPr/>
          <p:nvPr/>
        </p:nvGrpSpPr>
        <p:grpSpPr>
          <a:xfrm>
            <a:off x="7556159" y="5759832"/>
            <a:ext cx="1607319" cy="950683"/>
            <a:chOff x="7556159" y="5759832"/>
            <a:chExt cx="1607319" cy="950683"/>
          </a:xfrm>
        </p:grpSpPr>
        <p:sp>
          <p:nvSpPr>
            <p:cNvPr id="10" name="Rectangle: Rounded Corners 99">
              <a:extLst>
                <a:ext uri="{FF2B5EF4-FFF2-40B4-BE49-F238E27FC236}">
                  <a16:creationId xmlns:a16="http://schemas.microsoft.com/office/drawing/2014/main" id="{8291BEB9-71D2-4B38-9723-7DB4AEDB90FF}"/>
                </a:ext>
              </a:extLst>
            </p:cNvPr>
            <p:cNvSpPr/>
            <p:nvPr/>
          </p:nvSpPr>
          <p:spPr bwMode="auto">
            <a:xfrm>
              <a:off x="7556159" y="5759832"/>
              <a:ext cx="1607319" cy="950683"/>
            </a:xfrm>
            <a:prstGeom prst="roundRect">
              <a:avLst/>
            </a:prstGeom>
            <a:gradFill flip="none" rotWithShape="1">
              <a:gsLst>
                <a:gs pos="1000">
                  <a:schemeClr val="accent1">
                    <a:lumMod val="40000"/>
                    <a:lumOff val="6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Geochemistry</a:t>
              </a:r>
              <a:br>
                <a:rPr kumimoji="0" lang="en-US" sz="18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</a:b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Engine</a:t>
              </a:r>
              <a:endParaRPr kumimoji="0" lang="en-US" sz="18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60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PFLOTRAN</a:t>
              </a:r>
              <a:endParaRPr kumimoji="0" lang="en-US" sz="16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</p:txBody>
        </p: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12F7E468-8076-4283-A325-1B4202121C68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7688913" y="6394731"/>
              <a:ext cx="1363452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BA25F117-0F2A-4230-82CA-CFC8A8DE7387}"/>
              </a:ext>
            </a:extLst>
          </p:cNvPr>
          <p:cNvGrpSpPr/>
          <p:nvPr/>
        </p:nvGrpSpPr>
        <p:grpSpPr>
          <a:xfrm>
            <a:off x="9561151" y="5753330"/>
            <a:ext cx="1606434" cy="957185"/>
            <a:chOff x="9561151" y="5753330"/>
            <a:chExt cx="1606434" cy="957185"/>
          </a:xfrm>
        </p:grpSpPr>
        <p:sp>
          <p:nvSpPr>
            <p:cNvPr id="9" name="Rectangle: Rounded Corners 97">
              <a:extLst>
                <a:ext uri="{FF2B5EF4-FFF2-40B4-BE49-F238E27FC236}">
                  <a16:creationId xmlns:a16="http://schemas.microsoft.com/office/drawing/2014/main" id="{CF5A45AC-38AA-4B44-AF60-0EF765B1462B}"/>
                </a:ext>
              </a:extLst>
            </p:cNvPr>
            <p:cNvSpPr/>
            <p:nvPr/>
          </p:nvSpPr>
          <p:spPr bwMode="auto">
            <a:xfrm>
              <a:off x="9561151" y="5753330"/>
              <a:ext cx="1606434" cy="957185"/>
            </a:xfrm>
            <a:prstGeom prst="roundRect">
              <a:avLst/>
            </a:prstGeom>
            <a:gradFill flip="none" rotWithShape="1">
              <a:gsLst>
                <a:gs pos="1000">
                  <a:schemeClr val="accent1">
                    <a:lumMod val="60000"/>
                    <a:lumOff val="4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Geoc</a:t>
              </a: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hemistry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Engine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6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6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CrunchFlow</a:t>
              </a:r>
              <a:endParaRPr kumimoji="0" lang="en-US" sz="16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</p:txBody>
        </p: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55914E68-EB6D-4E19-ABF6-BA14507E63ED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9709941" y="6392279"/>
              <a:ext cx="1363452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71B56540-CF6C-4539-B7D9-0A988F4C45E6}"/>
              </a:ext>
            </a:extLst>
          </p:cNvPr>
          <p:cNvCxnSpPr>
            <a:cxnSpLocks/>
            <a:stCxn id="11" idx="0"/>
            <a:endCxn id="8" idx="2"/>
          </p:cNvCxnSpPr>
          <p:nvPr/>
        </p:nvCxnSpPr>
        <p:spPr bwMode="auto">
          <a:xfrm flipH="1" flipV="1">
            <a:off x="8264456" y="4689564"/>
            <a:ext cx="1130353" cy="34455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574CA7E-2FBC-47F1-9B89-9D988D47FFFB}"/>
              </a:ext>
            </a:extLst>
          </p:cNvPr>
          <p:cNvCxnSpPr>
            <a:cxnSpLocks/>
            <a:stCxn id="11" idx="0"/>
            <a:endCxn id="7" idx="2"/>
          </p:cNvCxnSpPr>
          <p:nvPr/>
        </p:nvCxnSpPr>
        <p:spPr bwMode="auto">
          <a:xfrm flipV="1">
            <a:off x="9394809" y="4667921"/>
            <a:ext cx="1155646" cy="36619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C6DF6DC2-CF93-4412-AD2F-74ECCBDFFA71}"/>
              </a:ext>
            </a:extLst>
          </p:cNvPr>
          <p:cNvCxnSpPr>
            <a:cxnSpLocks/>
            <a:stCxn id="4" idx="2"/>
            <a:endCxn id="31" idx="0"/>
          </p:cNvCxnSpPr>
          <p:nvPr/>
        </p:nvCxnSpPr>
        <p:spPr bwMode="auto">
          <a:xfrm>
            <a:off x="7947558" y="2012266"/>
            <a:ext cx="1803699" cy="44198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A05882DC-4B14-4258-B25F-E5919DBD740C}"/>
              </a:ext>
            </a:extLst>
          </p:cNvPr>
          <p:cNvCxnSpPr>
            <a:cxnSpLocks/>
            <a:stCxn id="4" idx="2"/>
            <a:endCxn id="33" idx="0"/>
          </p:cNvCxnSpPr>
          <p:nvPr/>
        </p:nvCxnSpPr>
        <p:spPr bwMode="auto">
          <a:xfrm flipH="1">
            <a:off x="6796900" y="2012266"/>
            <a:ext cx="1150658" cy="43470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pSp>
        <p:nvGrpSpPr>
          <p:cNvPr id="84" name="Group 83">
            <a:extLst>
              <a:ext uri="{FF2B5EF4-FFF2-40B4-BE49-F238E27FC236}">
                <a16:creationId xmlns:a16="http://schemas.microsoft.com/office/drawing/2014/main" id="{5A250C1B-0585-43D7-8AA9-9AE4E2B2E1C5}"/>
              </a:ext>
            </a:extLst>
          </p:cNvPr>
          <p:cNvGrpSpPr/>
          <p:nvPr/>
        </p:nvGrpSpPr>
        <p:grpSpPr>
          <a:xfrm>
            <a:off x="8529831" y="2454246"/>
            <a:ext cx="2442852" cy="915260"/>
            <a:chOff x="8529831" y="2454246"/>
            <a:chExt cx="2442852" cy="915260"/>
          </a:xfrm>
        </p:grpSpPr>
        <p:sp>
          <p:nvSpPr>
            <p:cNvPr id="31" name="Rectangle: Rounded Corners 88">
              <a:extLst>
                <a:ext uri="{FF2B5EF4-FFF2-40B4-BE49-F238E27FC236}">
                  <a16:creationId xmlns:a16="http://schemas.microsoft.com/office/drawing/2014/main" id="{B40A8514-1A0C-40FA-B296-F077A87795CA}"/>
                </a:ext>
              </a:extLst>
            </p:cNvPr>
            <p:cNvSpPr/>
            <p:nvPr/>
          </p:nvSpPr>
          <p:spPr bwMode="auto">
            <a:xfrm>
              <a:off x="8529831" y="2454246"/>
              <a:ext cx="2442852" cy="915260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0" tIns="0" rIns="0" bIns="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0"/>
                </a:spcAft>
              </a:pPr>
              <a:r>
                <a:rPr lang="en-US" sz="18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-MPC::</a:t>
              </a:r>
            </a:p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Integrated Reaction</a:t>
              </a:r>
            </a:p>
            <a:p>
              <a:pPr algn="ctr">
                <a:spcBef>
                  <a:spcPts val="300"/>
                </a:spcBef>
                <a:spcAft>
                  <a:spcPts val="0"/>
                </a:spcAft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weak coupler</a:t>
              </a:r>
            </a:p>
          </p:txBody>
        </p:sp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4C98CAE8-F5C6-4FC8-9C13-91BD6846A850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8800206" y="3083395"/>
              <a:ext cx="2045178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3" name="Group 82">
            <a:extLst>
              <a:ext uri="{FF2B5EF4-FFF2-40B4-BE49-F238E27FC236}">
                <a16:creationId xmlns:a16="http://schemas.microsoft.com/office/drawing/2014/main" id="{24AAFFB7-91AE-442A-966E-4ED1EA3DD835}"/>
              </a:ext>
            </a:extLst>
          </p:cNvPr>
          <p:cNvGrpSpPr/>
          <p:nvPr/>
        </p:nvGrpSpPr>
        <p:grpSpPr>
          <a:xfrm>
            <a:off x="5575474" y="2446972"/>
            <a:ext cx="2442852" cy="915260"/>
            <a:chOff x="5575474" y="2446972"/>
            <a:chExt cx="2442852" cy="915260"/>
          </a:xfrm>
        </p:grpSpPr>
        <p:sp>
          <p:nvSpPr>
            <p:cNvPr id="33" name="Rectangle: Rounded Corners 88">
              <a:extLst>
                <a:ext uri="{FF2B5EF4-FFF2-40B4-BE49-F238E27FC236}">
                  <a16:creationId xmlns:a16="http://schemas.microsoft.com/office/drawing/2014/main" id="{E7DC80FC-733B-4EE1-8EDD-D117F29A3183}"/>
                </a:ext>
              </a:extLst>
            </p:cNvPr>
            <p:cNvSpPr/>
            <p:nvPr/>
          </p:nvSpPr>
          <p:spPr bwMode="auto">
            <a:xfrm>
              <a:off x="5575474" y="2446972"/>
              <a:ext cx="2442852" cy="915260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0" tIns="0" rIns="0" bIns="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0"/>
                </a:spcAft>
              </a:pPr>
              <a:r>
                <a:rPr lang="en-US" sz="18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-MPC::</a:t>
              </a:r>
            </a:p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Integrated Transport</a:t>
              </a:r>
            </a:p>
            <a:p>
              <a:pPr algn="ctr">
                <a:spcBef>
                  <a:spcPts val="300"/>
                </a:spcBef>
                <a:spcAft>
                  <a:spcPts val="0"/>
                </a:spcAft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weak coupler</a:t>
              </a:r>
            </a:p>
          </p:txBody>
        </p: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8E3F7112-65F5-4F7E-BF4B-595F74A05611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5786421" y="3083395"/>
              <a:ext cx="2045178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1" name="Group 80">
            <a:extLst>
              <a:ext uri="{FF2B5EF4-FFF2-40B4-BE49-F238E27FC236}">
                <a16:creationId xmlns:a16="http://schemas.microsoft.com/office/drawing/2014/main" id="{B3EB6906-C407-416C-B640-6522D5134863}"/>
              </a:ext>
            </a:extLst>
          </p:cNvPr>
          <p:cNvGrpSpPr/>
          <p:nvPr/>
        </p:nvGrpSpPr>
        <p:grpSpPr>
          <a:xfrm>
            <a:off x="3453984" y="4190226"/>
            <a:ext cx="1961457" cy="920089"/>
            <a:chOff x="3453984" y="4190226"/>
            <a:chExt cx="1961457" cy="920089"/>
          </a:xfrm>
        </p:grpSpPr>
        <p:sp>
          <p:nvSpPr>
            <p:cNvPr id="38" name="Rectangle: Rounded Corners 95">
              <a:extLst>
                <a:ext uri="{FF2B5EF4-FFF2-40B4-BE49-F238E27FC236}">
                  <a16:creationId xmlns:a16="http://schemas.microsoft.com/office/drawing/2014/main" id="{0E9F01C2-1A62-4BC8-AE28-5EA04037AFCC}"/>
                </a:ext>
              </a:extLst>
            </p:cNvPr>
            <p:cNvSpPr/>
            <p:nvPr/>
          </p:nvSpPr>
          <p:spPr bwMode="auto">
            <a:xfrm>
              <a:off x="3453984" y="4190226"/>
              <a:ext cx="1961457" cy="920089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kumimoji="0" lang="en-US" sz="18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-PK::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Subsurface Transp.</a:t>
              </a:r>
              <a:endParaRPr kumimoji="0" lang="en-US" sz="18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3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Advection</a:t>
              </a:r>
              <a:endParaRPr kumimoji="0" lang="en-US" sz="16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</p:txBody>
        </p: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EDD3707D-942B-45B3-8DAF-F566A122DE3A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3577488" y="4823443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2DA59FEF-7653-4368-8225-DD0372819723}"/>
              </a:ext>
            </a:extLst>
          </p:cNvPr>
          <p:cNvGrpSpPr/>
          <p:nvPr/>
        </p:nvGrpSpPr>
        <p:grpSpPr>
          <a:xfrm>
            <a:off x="5531126" y="4835300"/>
            <a:ext cx="1961458" cy="884615"/>
            <a:chOff x="5531126" y="4835300"/>
            <a:chExt cx="1961458" cy="884615"/>
          </a:xfrm>
        </p:grpSpPr>
        <p:sp>
          <p:nvSpPr>
            <p:cNvPr id="37" name="Rectangle: Rounded Corners 94">
              <a:extLst>
                <a:ext uri="{FF2B5EF4-FFF2-40B4-BE49-F238E27FC236}">
                  <a16:creationId xmlns:a16="http://schemas.microsoft.com/office/drawing/2014/main" id="{44941CDD-CF5B-472F-8D88-85A77B2E6850}"/>
                </a:ext>
              </a:extLst>
            </p:cNvPr>
            <p:cNvSpPr/>
            <p:nvPr/>
          </p:nvSpPr>
          <p:spPr bwMode="auto">
            <a:xfrm>
              <a:off x="5531126" y="4835300"/>
              <a:ext cx="1961458" cy="884615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0"/>
                </a:spcAft>
              </a:pPr>
              <a:r>
                <a:rPr lang="en-US" sz="18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-PK::</a:t>
              </a:r>
            </a:p>
            <a:p>
              <a:pPr algn="ctr">
                <a:spcAft>
                  <a:spcPts val="0"/>
                </a:spcAft>
              </a:pPr>
              <a:r>
                <a:rPr lang="en-US" sz="18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Overland Transp.</a:t>
              </a:r>
            </a:p>
            <a:p>
              <a:pPr algn="ctr">
                <a:spcBef>
                  <a:spcPts val="300"/>
                </a:spcBef>
                <a:spcAft>
                  <a:spcPts val="0"/>
                </a:spcAft>
              </a:pPr>
              <a:r>
                <a:rPr lang="en-US" sz="1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Advection</a:t>
              </a:r>
            </a:p>
          </p:txBody>
        </p: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95FAE402-E27A-4297-98DC-933A080DB5DF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5638451" y="5433403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FE03DB7E-096C-4F12-BC56-4683D2F845B1}"/>
              </a:ext>
            </a:extLst>
          </p:cNvPr>
          <p:cNvCxnSpPr>
            <a:cxnSpLocks/>
            <a:stCxn id="33" idx="2"/>
            <a:endCxn id="38" idx="0"/>
          </p:cNvCxnSpPr>
          <p:nvPr/>
        </p:nvCxnSpPr>
        <p:spPr bwMode="auto">
          <a:xfrm flipH="1">
            <a:off x="4434713" y="3362232"/>
            <a:ext cx="2362187" cy="82799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2B2104C1-E901-4C71-8445-3EC6A2F192D4}"/>
              </a:ext>
            </a:extLst>
          </p:cNvPr>
          <p:cNvCxnSpPr>
            <a:cxnSpLocks/>
            <a:stCxn id="33" idx="2"/>
            <a:endCxn id="37" idx="0"/>
          </p:cNvCxnSpPr>
          <p:nvPr/>
        </p:nvCxnSpPr>
        <p:spPr bwMode="auto">
          <a:xfrm flipH="1">
            <a:off x="6511855" y="3362232"/>
            <a:ext cx="285045" cy="1473068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9093497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Box 10">
            <a:extLst>
              <a:ext uri="{FF2B5EF4-FFF2-40B4-BE49-F238E27FC236}">
                <a16:creationId xmlns:a16="http://schemas.microsoft.com/office/drawing/2014/main" id="{056D21B0-06B3-4079-9853-0C3FA18B3967}"/>
              </a:ext>
            </a:extLst>
          </p:cNvPr>
          <p:cNvSpPr txBox="1"/>
          <p:nvPr/>
        </p:nvSpPr>
        <p:spPr>
          <a:xfrm>
            <a:off x="6503916" y="3374439"/>
            <a:ext cx="1152208" cy="135443"/>
          </a:xfrm>
          <a:prstGeom prst="rect">
            <a:avLst/>
          </a:prstGeom>
          <a:gradFill flip="none" rotWithShape="1">
            <a:gsLst>
              <a:gs pos="1000">
                <a:srgbClr val="FF7C80"/>
              </a:gs>
              <a:gs pos="100000">
                <a:schemeClr val="bg1"/>
              </a:gs>
              <a:gs pos="100000">
                <a:schemeClr val="bg1"/>
              </a:gs>
            </a:gsLst>
            <a:lin ang="5400000" scaled="1"/>
            <a:tileRect/>
          </a:gra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rot="0" spcFirstLastPara="0" vertOverflow="overflow" horzOverflow="overflow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marR="0" indent="0" algn="ctr" defTabSz="914400" latinLnBrk="0">
              <a:lnSpc>
                <a:spcPct val="100000"/>
              </a:lnSpc>
              <a:spcAft>
                <a:spcPts val="0"/>
              </a:spcAft>
              <a:buClrTx/>
              <a:buSzTx/>
              <a:buFontTx/>
              <a:buNone/>
              <a:tabLst/>
              <a:defRPr kumimoji="0" sz="2400" b="0" u="none" strike="noStrike" cap="none" normalizeH="0" baseline="0">
                <a:ln>
                  <a:noFill/>
                </a:ln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r>
              <a:rPr lang="en-US" sz="700" dirty="0"/>
              <a:t>Alquimia Interface Library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7B1DC413-3C15-418A-984B-7BFEF071CB91}"/>
              </a:ext>
            </a:extLst>
          </p:cNvPr>
          <p:cNvCxnSpPr>
            <a:cxnSpLocks/>
            <a:stCxn id="2" idx="2"/>
            <a:endCxn id="3" idx="0"/>
          </p:cNvCxnSpPr>
          <p:nvPr/>
        </p:nvCxnSpPr>
        <p:spPr bwMode="auto">
          <a:xfrm flipH="1">
            <a:off x="4452895" y="1710995"/>
            <a:ext cx="1317403" cy="26202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A7DF5C46-CD41-4E05-A05D-3E78FC451C06}"/>
              </a:ext>
            </a:extLst>
          </p:cNvPr>
          <p:cNvCxnSpPr>
            <a:cxnSpLocks/>
            <a:stCxn id="2" idx="2"/>
            <a:endCxn id="4" idx="0"/>
          </p:cNvCxnSpPr>
          <p:nvPr/>
        </p:nvCxnSpPr>
        <p:spPr bwMode="auto">
          <a:xfrm>
            <a:off x="5770298" y="1710995"/>
            <a:ext cx="740214" cy="114152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C64276E1-5870-4D5D-A3F4-603D0CEFC00E}"/>
              </a:ext>
            </a:extLst>
          </p:cNvPr>
          <p:cNvCxnSpPr>
            <a:cxnSpLocks/>
            <a:stCxn id="3" idx="2"/>
            <a:endCxn id="6" idx="0"/>
          </p:cNvCxnSpPr>
          <p:nvPr/>
        </p:nvCxnSpPr>
        <p:spPr bwMode="auto">
          <a:xfrm flipH="1">
            <a:off x="3988725" y="2332845"/>
            <a:ext cx="464171" cy="10408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ED2A7B08-4A9F-4760-B25E-21C7EFB17B65}"/>
              </a:ext>
            </a:extLst>
          </p:cNvPr>
          <p:cNvCxnSpPr>
            <a:cxnSpLocks/>
            <a:stCxn id="3" idx="2"/>
            <a:endCxn id="5" idx="0"/>
          </p:cNvCxnSpPr>
          <p:nvPr/>
        </p:nvCxnSpPr>
        <p:spPr bwMode="auto">
          <a:xfrm>
            <a:off x="4452895" y="2332845"/>
            <a:ext cx="452405" cy="10408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F0E9CB2D-C0FD-4F3C-BCDF-1350F72A3E17}"/>
              </a:ext>
            </a:extLst>
          </p:cNvPr>
          <p:cNvCxnSpPr>
            <a:cxnSpLocks/>
            <a:stCxn id="31" idx="2"/>
            <a:endCxn id="8" idx="0"/>
          </p:cNvCxnSpPr>
          <p:nvPr/>
        </p:nvCxnSpPr>
        <p:spPr bwMode="auto">
          <a:xfrm flipH="1">
            <a:off x="6635215" y="2719399"/>
            <a:ext cx="585071" cy="157392"/>
          </a:xfrm>
          <a:prstGeom prst="line">
            <a:avLst/>
          </a:prstGeom>
          <a:gradFill flip="none" rotWithShape="1">
            <a:gsLst>
              <a:gs pos="1000">
                <a:srgbClr val="FFCC99"/>
              </a:gs>
              <a:gs pos="100000">
                <a:schemeClr val="bg1"/>
              </a:gs>
              <a:gs pos="100000">
                <a:schemeClr val="bg1"/>
              </a:gs>
            </a:gsLst>
            <a:lin ang="5400000" scaled="1"/>
            <a:tileRect/>
          </a:gra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DBE4D988-9C76-4450-91CE-00DC1FCC8D2A}"/>
              </a:ext>
            </a:extLst>
          </p:cNvPr>
          <p:cNvCxnSpPr>
            <a:cxnSpLocks/>
            <a:stCxn id="31" idx="2"/>
            <a:endCxn id="7" idx="0"/>
          </p:cNvCxnSpPr>
          <p:nvPr/>
        </p:nvCxnSpPr>
        <p:spPr bwMode="auto">
          <a:xfrm>
            <a:off x="7220286" y="2719399"/>
            <a:ext cx="314492" cy="16283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AB095590-7CA0-4196-94EE-73116B174D80}"/>
              </a:ext>
            </a:extLst>
          </p:cNvPr>
          <p:cNvCxnSpPr>
            <a:cxnSpLocks/>
            <a:stCxn id="11" idx="2"/>
            <a:endCxn id="10" idx="0"/>
          </p:cNvCxnSpPr>
          <p:nvPr/>
        </p:nvCxnSpPr>
        <p:spPr bwMode="auto">
          <a:xfrm flipH="1">
            <a:off x="6672741" y="3509882"/>
            <a:ext cx="407279" cy="15013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19DD5111-4206-4118-8A48-130C9D6BADFD}"/>
              </a:ext>
            </a:extLst>
          </p:cNvPr>
          <p:cNvCxnSpPr>
            <a:cxnSpLocks/>
            <a:stCxn id="11" idx="2"/>
            <a:endCxn id="9" idx="0"/>
          </p:cNvCxnSpPr>
          <p:nvPr/>
        </p:nvCxnSpPr>
        <p:spPr bwMode="auto">
          <a:xfrm>
            <a:off x="7080020" y="3509882"/>
            <a:ext cx="381531" cy="147575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pSp>
        <p:nvGrpSpPr>
          <p:cNvPr id="76" name="Group 75">
            <a:extLst>
              <a:ext uri="{FF2B5EF4-FFF2-40B4-BE49-F238E27FC236}">
                <a16:creationId xmlns:a16="http://schemas.microsoft.com/office/drawing/2014/main" id="{D12FFBC6-F775-4CE9-A74E-8E98F9035445}"/>
              </a:ext>
            </a:extLst>
          </p:cNvPr>
          <p:cNvGrpSpPr/>
          <p:nvPr/>
        </p:nvGrpSpPr>
        <p:grpSpPr>
          <a:xfrm>
            <a:off x="5222588" y="1466979"/>
            <a:ext cx="1095420" cy="244016"/>
            <a:chOff x="4674645" y="186818"/>
            <a:chExt cx="2783715" cy="620102"/>
          </a:xfrm>
        </p:grpSpPr>
        <p:sp>
          <p:nvSpPr>
            <p:cNvPr id="2" name="Rectangle: Rounded Corners 25">
              <a:extLst>
                <a:ext uri="{FF2B5EF4-FFF2-40B4-BE49-F238E27FC236}">
                  <a16:creationId xmlns:a16="http://schemas.microsoft.com/office/drawing/2014/main" id="{8D26D121-5C34-4518-B6E6-ECF3B19B2563}"/>
                </a:ext>
              </a:extLst>
            </p:cNvPr>
            <p:cNvSpPr/>
            <p:nvPr/>
          </p:nvSpPr>
          <p:spPr bwMode="auto">
            <a:xfrm>
              <a:off x="4674645" y="186818"/>
              <a:ext cx="2783715" cy="620102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0" tIns="0" rIns="0" bIns="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ATS-MPC::</a:t>
              </a:r>
            </a:p>
            <a:p>
              <a:pPr algn="ctr">
                <a:spcBef>
                  <a:spcPts val="200"/>
                </a:spcBef>
                <a:spcAft>
                  <a:spcPts val="0"/>
                </a:spcAft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weak coupler</a:t>
              </a:r>
            </a:p>
          </p:txBody>
        </p: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62087020-E93C-4112-8109-F16596964DEF}"/>
                </a:ext>
              </a:extLst>
            </p:cNvPr>
            <p:cNvCxnSpPr/>
            <p:nvPr/>
          </p:nvCxnSpPr>
          <p:spPr bwMode="auto">
            <a:xfrm>
              <a:off x="4958698" y="496281"/>
              <a:ext cx="2272420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6ACD1239-5563-4252-ACD7-28A8DBF215C5}"/>
              </a:ext>
            </a:extLst>
          </p:cNvPr>
          <p:cNvGrpSpPr/>
          <p:nvPr/>
        </p:nvGrpSpPr>
        <p:grpSpPr>
          <a:xfrm>
            <a:off x="3972252" y="1973019"/>
            <a:ext cx="961287" cy="359826"/>
            <a:chOff x="1497252" y="1472783"/>
            <a:chExt cx="2442852" cy="914400"/>
          </a:xfrm>
        </p:grpSpPr>
        <p:sp>
          <p:nvSpPr>
            <p:cNvPr id="3" name="Rectangle: Rounded Corners 87">
              <a:extLst>
                <a:ext uri="{FF2B5EF4-FFF2-40B4-BE49-F238E27FC236}">
                  <a16:creationId xmlns:a16="http://schemas.microsoft.com/office/drawing/2014/main" id="{9C1BC9C0-6C13-4E3A-9064-20F4087E559B}"/>
                </a:ext>
              </a:extLst>
            </p:cNvPr>
            <p:cNvSpPr/>
            <p:nvPr/>
          </p:nvSpPr>
          <p:spPr bwMode="auto">
            <a:xfrm>
              <a:off x="1497252" y="1472783"/>
              <a:ext cx="2442852" cy="914400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7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ATS-MPC::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Integrated Hydrology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2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c</a:t>
              </a:r>
              <a:r>
                <a:rPr kumimoji="0" lang="en-US" sz="6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ustom strong coupler</a:t>
              </a:r>
            </a:p>
          </p:txBody>
        </p: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BC2CF437-B172-4E61-B504-816251BB108D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1708692" y="2106706"/>
              <a:ext cx="2045178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FF61D7DD-0D65-48DF-B1FA-47EE5243BB25}"/>
              </a:ext>
            </a:extLst>
          </p:cNvPr>
          <p:cNvGrpSpPr/>
          <p:nvPr/>
        </p:nvGrpSpPr>
        <p:grpSpPr>
          <a:xfrm>
            <a:off x="6029869" y="1825147"/>
            <a:ext cx="961287" cy="360164"/>
            <a:chOff x="6726132" y="1097006"/>
            <a:chExt cx="2442852" cy="915260"/>
          </a:xfrm>
        </p:grpSpPr>
        <p:sp>
          <p:nvSpPr>
            <p:cNvPr id="4" name="Rectangle: Rounded Corners 88">
              <a:extLst>
                <a:ext uri="{FF2B5EF4-FFF2-40B4-BE49-F238E27FC236}">
                  <a16:creationId xmlns:a16="http://schemas.microsoft.com/office/drawing/2014/main" id="{E6EF1B5D-CDB6-4C99-A39A-6996622BFE13}"/>
                </a:ext>
              </a:extLst>
            </p:cNvPr>
            <p:cNvSpPr/>
            <p:nvPr/>
          </p:nvSpPr>
          <p:spPr bwMode="auto">
            <a:xfrm>
              <a:off x="6726132" y="1097006"/>
              <a:ext cx="2442852" cy="915260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0" tIns="0" rIns="0" bIns="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0"/>
                </a:spcAft>
              </a:pPr>
              <a:r>
                <a:rPr lang="en-US" sz="7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-MPC::</a:t>
              </a:r>
            </a:p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Reactive Transport</a:t>
              </a:r>
            </a:p>
            <a:p>
              <a:pPr algn="ctr">
                <a:spcBef>
                  <a:spcPts val="200"/>
                </a:spcBef>
                <a:spcAft>
                  <a:spcPts val="0"/>
                </a:spcAft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weak coupler</a:t>
              </a:r>
            </a:p>
          </p:txBody>
        </p: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8B82A35B-087F-4F20-98BE-D7F483DB537D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6949951" y="1719451"/>
              <a:ext cx="2045178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01E088E1-2789-493E-96CC-7A25226D6C17}"/>
              </a:ext>
            </a:extLst>
          </p:cNvPr>
          <p:cNvGrpSpPr/>
          <p:nvPr/>
        </p:nvGrpSpPr>
        <p:grpSpPr>
          <a:xfrm>
            <a:off x="3602798" y="2436926"/>
            <a:ext cx="771853" cy="367789"/>
            <a:chOff x="558384" y="2651677"/>
            <a:chExt cx="1961457" cy="934638"/>
          </a:xfrm>
        </p:grpSpPr>
        <p:sp>
          <p:nvSpPr>
            <p:cNvPr id="6" name="Rectangle: Rounded Corners 93">
              <a:extLst>
                <a:ext uri="{FF2B5EF4-FFF2-40B4-BE49-F238E27FC236}">
                  <a16:creationId xmlns:a16="http://schemas.microsoft.com/office/drawing/2014/main" id="{A3CB34CB-02DA-465B-850F-272E31E52D64}"/>
                </a:ext>
              </a:extLst>
            </p:cNvPr>
            <p:cNvSpPr/>
            <p:nvPr/>
          </p:nvSpPr>
          <p:spPr bwMode="auto">
            <a:xfrm>
              <a:off x="558384" y="2651677"/>
              <a:ext cx="1961457" cy="934638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ATS-PK::</a:t>
              </a:r>
            </a:p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Subsurface Flow</a:t>
              </a:r>
            </a:p>
            <a:p>
              <a:pPr algn="ctr">
                <a:spcBef>
                  <a:spcPts val="200"/>
                </a:spcBef>
                <a:spcAft>
                  <a:spcPts val="0"/>
                </a:spcAft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Richards</a:t>
              </a:r>
            </a:p>
          </p:txBody>
        </p: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601591B3-50CB-48D7-88A3-48256442DFDE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705962" y="3273203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49076AA1-925B-4B37-BA72-CE5E8BFA6C80}"/>
              </a:ext>
            </a:extLst>
          </p:cNvPr>
          <p:cNvGrpSpPr/>
          <p:nvPr/>
        </p:nvGrpSpPr>
        <p:grpSpPr>
          <a:xfrm>
            <a:off x="4519373" y="2436926"/>
            <a:ext cx="771853" cy="367789"/>
            <a:chOff x="2887614" y="2651678"/>
            <a:chExt cx="1961458" cy="934637"/>
          </a:xfrm>
        </p:grpSpPr>
        <p:sp>
          <p:nvSpPr>
            <p:cNvPr id="5" name="Rectangle: Rounded Corners 89">
              <a:extLst>
                <a:ext uri="{FF2B5EF4-FFF2-40B4-BE49-F238E27FC236}">
                  <a16:creationId xmlns:a16="http://schemas.microsoft.com/office/drawing/2014/main" id="{14B15471-680F-41E9-88AE-FAA8412C7FA2}"/>
                </a:ext>
              </a:extLst>
            </p:cNvPr>
            <p:cNvSpPr/>
            <p:nvPr/>
          </p:nvSpPr>
          <p:spPr bwMode="auto">
            <a:xfrm>
              <a:off x="2887614" y="2651678"/>
              <a:ext cx="1961458" cy="934637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ATS-PK::</a:t>
              </a:r>
            </a:p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Overland Flow</a:t>
              </a:r>
            </a:p>
            <a:p>
              <a:pPr algn="ctr">
                <a:spcBef>
                  <a:spcPts val="200"/>
                </a:spcBef>
                <a:spcAft>
                  <a:spcPts val="0"/>
                </a:spcAft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Diffusive Wave</a:t>
              </a:r>
            </a:p>
          </p:txBody>
        </p: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3375DA6F-2CE5-4D89-90F3-CFE1CCCD117B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3028429" y="3248208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5" name="Group 84">
            <a:extLst>
              <a:ext uri="{FF2B5EF4-FFF2-40B4-BE49-F238E27FC236}">
                <a16:creationId xmlns:a16="http://schemas.microsoft.com/office/drawing/2014/main" id="{7F672933-F76C-45E7-8DA2-3525F99F74A0}"/>
              </a:ext>
            </a:extLst>
          </p:cNvPr>
          <p:cNvGrpSpPr/>
          <p:nvPr/>
        </p:nvGrpSpPr>
        <p:grpSpPr>
          <a:xfrm>
            <a:off x="6249288" y="2876790"/>
            <a:ext cx="771853" cy="362064"/>
            <a:chOff x="7283727" y="3769475"/>
            <a:chExt cx="1961457" cy="920089"/>
          </a:xfrm>
        </p:grpSpPr>
        <p:sp>
          <p:nvSpPr>
            <p:cNvPr id="8" name="Rectangle: Rounded Corners 95">
              <a:extLst>
                <a:ext uri="{FF2B5EF4-FFF2-40B4-BE49-F238E27FC236}">
                  <a16:creationId xmlns:a16="http://schemas.microsoft.com/office/drawing/2014/main" id="{0071CA68-A272-4C1D-A704-1C3979DC1F9F}"/>
                </a:ext>
              </a:extLst>
            </p:cNvPr>
            <p:cNvSpPr/>
            <p:nvPr/>
          </p:nvSpPr>
          <p:spPr bwMode="auto">
            <a:xfrm>
              <a:off x="7283727" y="3769475"/>
              <a:ext cx="1961457" cy="920089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700" b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kumimoji="0" lang="en-US" sz="7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-PK::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Subsurface </a:t>
              </a:r>
              <a:r>
                <a:rPr lang="en-US" sz="7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Rxn</a:t>
              </a:r>
              <a:endParaRPr kumimoji="0" lang="en-US" sz="7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2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6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Alquimia</a:t>
              </a:r>
              <a:endParaRPr kumimoji="0" lang="en-US" sz="6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</p:txBody>
        </p: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B7B6A502-D031-41D1-87B0-A8E45041FCE8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7416384" y="4396498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6C2F3E2E-0195-4B7A-9E0E-299DB0DF752F}"/>
              </a:ext>
            </a:extLst>
          </p:cNvPr>
          <p:cNvGrpSpPr/>
          <p:nvPr/>
        </p:nvGrpSpPr>
        <p:grpSpPr>
          <a:xfrm>
            <a:off x="7148852" y="2882233"/>
            <a:ext cx="771853" cy="348105"/>
            <a:chOff x="9569726" y="3783306"/>
            <a:chExt cx="1961458" cy="884615"/>
          </a:xfrm>
        </p:grpSpPr>
        <p:sp>
          <p:nvSpPr>
            <p:cNvPr id="7" name="Rectangle: Rounded Corners 94">
              <a:extLst>
                <a:ext uri="{FF2B5EF4-FFF2-40B4-BE49-F238E27FC236}">
                  <a16:creationId xmlns:a16="http://schemas.microsoft.com/office/drawing/2014/main" id="{DD41E03C-FD8D-4B2E-9A90-3F44B56EA137}"/>
                </a:ext>
              </a:extLst>
            </p:cNvPr>
            <p:cNvSpPr/>
            <p:nvPr/>
          </p:nvSpPr>
          <p:spPr bwMode="auto">
            <a:xfrm>
              <a:off x="9569726" y="3783306"/>
              <a:ext cx="1961458" cy="884615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0"/>
                </a:spcAft>
              </a:pPr>
              <a:r>
                <a:rPr lang="en-US" sz="7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-PK::</a:t>
              </a:r>
            </a:p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Overland </a:t>
              </a:r>
              <a:r>
                <a:rPr lang="en-US" sz="7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Rxn</a:t>
              </a:r>
              <a:endParaRPr lang="en-US" sz="700" b="0" dirty="0"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  <a:p>
              <a:pPr algn="ctr">
                <a:spcBef>
                  <a:spcPts val="200"/>
                </a:spcBef>
                <a:spcAft>
                  <a:spcPts val="0"/>
                </a:spcAft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Alquimia</a:t>
              </a:r>
            </a:p>
          </p:txBody>
        </p: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B1E94B82-8FCE-40E4-B052-090B5FC84F94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9707623" y="4399203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id="{9AD87854-3576-4A9D-9405-B0E1424B5152}"/>
              </a:ext>
            </a:extLst>
          </p:cNvPr>
          <p:cNvGrpSpPr/>
          <p:nvPr/>
        </p:nvGrpSpPr>
        <p:grpSpPr>
          <a:xfrm>
            <a:off x="6356493" y="3660016"/>
            <a:ext cx="632496" cy="374103"/>
            <a:chOff x="7556159" y="5759832"/>
            <a:chExt cx="1607319" cy="950683"/>
          </a:xfrm>
        </p:grpSpPr>
        <p:sp>
          <p:nvSpPr>
            <p:cNvPr id="10" name="Rectangle: Rounded Corners 99">
              <a:extLst>
                <a:ext uri="{FF2B5EF4-FFF2-40B4-BE49-F238E27FC236}">
                  <a16:creationId xmlns:a16="http://schemas.microsoft.com/office/drawing/2014/main" id="{8291BEB9-71D2-4B38-9723-7DB4AEDB90FF}"/>
                </a:ext>
              </a:extLst>
            </p:cNvPr>
            <p:cNvSpPr/>
            <p:nvPr/>
          </p:nvSpPr>
          <p:spPr bwMode="auto">
            <a:xfrm>
              <a:off x="7556159" y="5759832"/>
              <a:ext cx="1607319" cy="950683"/>
            </a:xfrm>
            <a:prstGeom prst="roundRect">
              <a:avLst/>
            </a:prstGeom>
            <a:gradFill flip="none" rotWithShape="1">
              <a:gsLst>
                <a:gs pos="1000">
                  <a:schemeClr val="accent1">
                    <a:lumMod val="40000"/>
                    <a:lumOff val="6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7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Geochemistry</a:t>
              </a:r>
              <a:br>
                <a:rPr kumimoji="0" lang="en-US" sz="7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</a:b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Engine</a:t>
              </a:r>
              <a:endParaRPr kumimoji="0" lang="en-US" sz="7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30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PFLOTRAN</a:t>
              </a:r>
              <a:endParaRPr kumimoji="0" lang="en-US" sz="6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</p:txBody>
        </p: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12F7E468-8076-4283-A325-1B4202121C68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7688913" y="6394731"/>
              <a:ext cx="1363452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BA25F117-0F2A-4230-82CA-CFC8A8DE7387}"/>
              </a:ext>
            </a:extLst>
          </p:cNvPr>
          <p:cNvGrpSpPr/>
          <p:nvPr/>
        </p:nvGrpSpPr>
        <p:grpSpPr>
          <a:xfrm>
            <a:off x="7145477" y="3657457"/>
            <a:ext cx="632148" cy="376662"/>
            <a:chOff x="9561151" y="5753330"/>
            <a:chExt cx="1606434" cy="957185"/>
          </a:xfrm>
        </p:grpSpPr>
        <p:sp>
          <p:nvSpPr>
            <p:cNvPr id="9" name="Rectangle: Rounded Corners 97">
              <a:extLst>
                <a:ext uri="{FF2B5EF4-FFF2-40B4-BE49-F238E27FC236}">
                  <a16:creationId xmlns:a16="http://schemas.microsoft.com/office/drawing/2014/main" id="{CF5A45AC-38AA-4B44-AF60-0EF765B1462B}"/>
                </a:ext>
              </a:extLst>
            </p:cNvPr>
            <p:cNvSpPr/>
            <p:nvPr/>
          </p:nvSpPr>
          <p:spPr bwMode="auto">
            <a:xfrm>
              <a:off x="9561151" y="5753330"/>
              <a:ext cx="1606434" cy="957185"/>
            </a:xfrm>
            <a:prstGeom prst="roundRect">
              <a:avLst/>
            </a:prstGeom>
            <a:gradFill flip="none" rotWithShape="1">
              <a:gsLst>
                <a:gs pos="1000">
                  <a:schemeClr val="accent1">
                    <a:lumMod val="60000"/>
                    <a:lumOff val="4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7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Geoc</a:t>
              </a: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hemistry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7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Engine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3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6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CrunchFlow</a:t>
              </a:r>
              <a:endParaRPr kumimoji="0" lang="en-US" sz="6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</p:txBody>
        </p: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55914E68-EB6D-4E19-ABF6-BA14507E63ED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9709941" y="6392279"/>
              <a:ext cx="1363452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71B56540-CF6C-4539-B7D9-0A988F4C45E6}"/>
              </a:ext>
            </a:extLst>
          </p:cNvPr>
          <p:cNvCxnSpPr>
            <a:cxnSpLocks/>
            <a:stCxn id="11" idx="0"/>
            <a:endCxn id="8" idx="2"/>
          </p:cNvCxnSpPr>
          <p:nvPr/>
        </p:nvCxnSpPr>
        <p:spPr bwMode="auto">
          <a:xfrm flipH="1" flipV="1">
            <a:off x="6635215" y="3238855"/>
            <a:ext cx="444805" cy="13558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574CA7E-2FBC-47F1-9B89-9D988D47FFFB}"/>
              </a:ext>
            </a:extLst>
          </p:cNvPr>
          <p:cNvCxnSpPr>
            <a:cxnSpLocks/>
            <a:stCxn id="11" idx="0"/>
            <a:endCxn id="7" idx="2"/>
          </p:cNvCxnSpPr>
          <p:nvPr/>
        </p:nvCxnSpPr>
        <p:spPr bwMode="auto">
          <a:xfrm flipV="1">
            <a:off x="7080020" y="3230338"/>
            <a:ext cx="454758" cy="14410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C6DF6DC2-CF93-4412-AD2F-74ECCBDFFA71}"/>
              </a:ext>
            </a:extLst>
          </p:cNvPr>
          <p:cNvCxnSpPr>
            <a:cxnSpLocks/>
            <a:stCxn id="4" idx="2"/>
            <a:endCxn id="31" idx="0"/>
          </p:cNvCxnSpPr>
          <p:nvPr/>
        </p:nvCxnSpPr>
        <p:spPr bwMode="auto">
          <a:xfrm>
            <a:off x="6510512" y="2185311"/>
            <a:ext cx="709774" cy="17392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A05882DC-4B14-4258-B25F-E5919DBD740C}"/>
              </a:ext>
            </a:extLst>
          </p:cNvPr>
          <p:cNvCxnSpPr>
            <a:cxnSpLocks/>
            <a:stCxn id="4" idx="2"/>
            <a:endCxn id="33" idx="0"/>
          </p:cNvCxnSpPr>
          <p:nvPr/>
        </p:nvCxnSpPr>
        <p:spPr bwMode="auto">
          <a:xfrm flipH="1">
            <a:off x="6057717" y="2185311"/>
            <a:ext cx="452795" cy="17106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pSp>
        <p:nvGrpSpPr>
          <p:cNvPr id="84" name="Group 83">
            <a:extLst>
              <a:ext uri="{FF2B5EF4-FFF2-40B4-BE49-F238E27FC236}">
                <a16:creationId xmlns:a16="http://schemas.microsoft.com/office/drawing/2014/main" id="{5A250C1B-0585-43D7-8AA9-9AE4E2B2E1C5}"/>
              </a:ext>
            </a:extLst>
          </p:cNvPr>
          <p:cNvGrpSpPr/>
          <p:nvPr/>
        </p:nvGrpSpPr>
        <p:grpSpPr>
          <a:xfrm>
            <a:off x="6739642" y="2359235"/>
            <a:ext cx="961287" cy="360164"/>
            <a:chOff x="8529831" y="2454246"/>
            <a:chExt cx="2442852" cy="915260"/>
          </a:xfrm>
        </p:grpSpPr>
        <p:sp>
          <p:nvSpPr>
            <p:cNvPr id="31" name="Rectangle: Rounded Corners 88">
              <a:extLst>
                <a:ext uri="{FF2B5EF4-FFF2-40B4-BE49-F238E27FC236}">
                  <a16:creationId xmlns:a16="http://schemas.microsoft.com/office/drawing/2014/main" id="{B40A8514-1A0C-40FA-B296-F077A87795CA}"/>
                </a:ext>
              </a:extLst>
            </p:cNvPr>
            <p:cNvSpPr/>
            <p:nvPr/>
          </p:nvSpPr>
          <p:spPr bwMode="auto">
            <a:xfrm>
              <a:off x="8529831" y="2454246"/>
              <a:ext cx="2442852" cy="915260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0" tIns="0" rIns="0" bIns="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0"/>
                </a:spcAft>
              </a:pPr>
              <a:r>
                <a:rPr lang="en-US" sz="7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-MPC::</a:t>
              </a:r>
            </a:p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Integrated Reaction</a:t>
              </a:r>
            </a:p>
            <a:p>
              <a:pPr algn="ctr">
                <a:spcBef>
                  <a:spcPts val="200"/>
                </a:spcBef>
                <a:spcAft>
                  <a:spcPts val="0"/>
                </a:spcAft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weak coupler</a:t>
              </a:r>
            </a:p>
          </p:txBody>
        </p:sp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4C98CAE8-F5C6-4FC8-9C13-91BD6846A850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8800206" y="3083395"/>
              <a:ext cx="2045178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3" name="Group 82">
            <a:extLst>
              <a:ext uri="{FF2B5EF4-FFF2-40B4-BE49-F238E27FC236}">
                <a16:creationId xmlns:a16="http://schemas.microsoft.com/office/drawing/2014/main" id="{24AAFFB7-91AE-442A-966E-4ED1EA3DD835}"/>
              </a:ext>
            </a:extLst>
          </p:cNvPr>
          <p:cNvGrpSpPr/>
          <p:nvPr/>
        </p:nvGrpSpPr>
        <p:grpSpPr>
          <a:xfrm>
            <a:off x="5577073" y="2356372"/>
            <a:ext cx="961287" cy="360164"/>
            <a:chOff x="5575474" y="2446972"/>
            <a:chExt cx="2442852" cy="915260"/>
          </a:xfrm>
        </p:grpSpPr>
        <p:sp>
          <p:nvSpPr>
            <p:cNvPr id="33" name="Rectangle: Rounded Corners 88">
              <a:extLst>
                <a:ext uri="{FF2B5EF4-FFF2-40B4-BE49-F238E27FC236}">
                  <a16:creationId xmlns:a16="http://schemas.microsoft.com/office/drawing/2014/main" id="{E7DC80FC-733B-4EE1-8EDD-D117F29A3183}"/>
                </a:ext>
              </a:extLst>
            </p:cNvPr>
            <p:cNvSpPr/>
            <p:nvPr/>
          </p:nvSpPr>
          <p:spPr bwMode="auto">
            <a:xfrm>
              <a:off x="5575474" y="2446972"/>
              <a:ext cx="2442852" cy="915260"/>
            </a:xfrm>
            <a:prstGeom prst="roundRect">
              <a:avLst/>
            </a:prstGeom>
            <a:gradFill flip="none" rotWithShape="1">
              <a:gsLst>
                <a:gs pos="0">
                  <a:schemeClr val="accent4">
                    <a:lumMod val="20000"/>
                    <a:lumOff val="80000"/>
                  </a:schemeClr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rot="0" spcFirstLastPara="0" vertOverflow="overflow" horzOverflow="overflow" vert="horz" wrap="square" lIns="0" tIns="0" rIns="0" bIns="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spcAft>
                  <a:spcPts val="0"/>
                </a:spcAft>
              </a:pPr>
              <a:r>
                <a:rPr lang="en-US" sz="7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-MPC::</a:t>
              </a:r>
            </a:p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Integrated Transport</a:t>
              </a:r>
            </a:p>
            <a:p>
              <a:pPr algn="ctr">
                <a:spcBef>
                  <a:spcPts val="200"/>
                </a:spcBef>
                <a:spcAft>
                  <a:spcPts val="0"/>
                </a:spcAft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weak coupler</a:t>
              </a:r>
            </a:p>
          </p:txBody>
        </p: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8E3F7112-65F5-4F7E-BF4B-595F74A05611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5786421" y="3083395"/>
              <a:ext cx="2045178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1" name="Group 80">
            <a:extLst>
              <a:ext uri="{FF2B5EF4-FFF2-40B4-BE49-F238E27FC236}">
                <a16:creationId xmlns:a16="http://schemas.microsoft.com/office/drawing/2014/main" id="{B3EB6906-C407-416C-B640-6522D5134863}"/>
              </a:ext>
            </a:extLst>
          </p:cNvPr>
          <p:cNvGrpSpPr/>
          <p:nvPr/>
        </p:nvGrpSpPr>
        <p:grpSpPr>
          <a:xfrm>
            <a:off x="4742246" y="3042360"/>
            <a:ext cx="771853" cy="362064"/>
            <a:chOff x="3453984" y="4190226"/>
            <a:chExt cx="1961457" cy="920089"/>
          </a:xfrm>
        </p:grpSpPr>
        <p:sp>
          <p:nvSpPr>
            <p:cNvPr id="38" name="Rectangle: Rounded Corners 95">
              <a:extLst>
                <a:ext uri="{FF2B5EF4-FFF2-40B4-BE49-F238E27FC236}">
                  <a16:creationId xmlns:a16="http://schemas.microsoft.com/office/drawing/2014/main" id="{0E9F01C2-1A62-4BC8-AE28-5EA04037AFCC}"/>
                </a:ext>
              </a:extLst>
            </p:cNvPr>
            <p:cNvSpPr/>
            <p:nvPr/>
          </p:nvSpPr>
          <p:spPr bwMode="auto">
            <a:xfrm>
              <a:off x="3453984" y="4190226"/>
              <a:ext cx="1961457" cy="920089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700" b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kumimoji="0" lang="en-US" sz="700" b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-PK::</a:t>
              </a: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Subsurface Transp.</a:t>
              </a:r>
              <a:endParaRPr kumimoji="0" lang="en-US" sz="7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ts val="2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Advection</a:t>
              </a:r>
              <a:endParaRPr kumimoji="0" lang="en-US" sz="600" b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Verdana" panose="020B0604030504040204" pitchFamily="34" charset="0"/>
                <a:cs typeface="Verdana" panose="020B0604030504040204" pitchFamily="34" charset="0"/>
              </a:endParaRPr>
            </a:p>
          </p:txBody>
        </p: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EDD3707D-942B-45B3-8DAF-F566A122DE3A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3577488" y="4823443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2DA59FEF-7653-4368-8225-DD0372819723}"/>
              </a:ext>
            </a:extLst>
          </p:cNvPr>
          <p:cNvGrpSpPr/>
          <p:nvPr/>
        </p:nvGrpSpPr>
        <p:grpSpPr>
          <a:xfrm>
            <a:off x="5559622" y="3296203"/>
            <a:ext cx="771853" cy="348105"/>
            <a:chOff x="5531126" y="4835300"/>
            <a:chExt cx="1961458" cy="884615"/>
          </a:xfrm>
        </p:grpSpPr>
        <p:sp>
          <p:nvSpPr>
            <p:cNvPr id="37" name="Rectangle: Rounded Corners 94">
              <a:extLst>
                <a:ext uri="{FF2B5EF4-FFF2-40B4-BE49-F238E27FC236}">
                  <a16:creationId xmlns:a16="http://schemas.microsoft.com/office/drawing/2014/main" id="{44941CDD-CF5B-472F-8D88-85A77B2E6850}"/>
                </a:ext>
              </a:extLst>
            </p:cNvPr>
            <p:cNvSpPr/>
            <p:nvPr/>
          </p:nvSpPr>
          <p:spPr bwMode="auto">
            <a:xfrm>
              <a:off x="5531126" y="4835300"/>
              <a:ext cx="1961458" cy="884615"/>
            </a:xfrm>
            <a:prstGeom prst="roundRect">
              <a:avLst/>
            </a:prstGeom>
            <a:gradFill flip="none" rotWithShape="1">
              <a:gsLst>
                <a:gs pos="1000">
                  <a:srgbClr val="FFCC99"/>
                </a:gs>
                <a:gs pos="100000">
                  <a:schemeClr val="bg1"/>
                </a:gs>
                <a:gs pos="100000">
                  <a:schemeClr val="bg1"/>
                </a:gs>
              </a:gsLst>
              <a:lin ang="5400000" scaled="1"/>
              <a:tileRect/>
            </a:gra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algn="ctr">
                <a:spcAft>
                  <a:spcPts val="0"/>
                </a:spcAft>
              </a:pPr>
              <a:r>
                <a:rPr lang="en-US" sz="700" b="0" dirty="0" err="1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Amanzi</a:t>
              </a: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-PK::</a:t>
              </a:r>
            </a:p>
            <a:p>
              <a:pPr algn="ctr">
                <a:spcAft>
                  <a:spcPts val="0"/>
                </a:spcAft>
              </a:pPr>
              <a:r>
                <a:rPr lang="en-US" sz="7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Overland Transp.</a:t>
              </a:r>
            </a:p>
            <a:p>
              <a:pPr algn="ctr">
                <a:spcBef>
                  <a:spcPts val="200"/>
                </a:spcBef>
                <a:spcAft>
                  <a:spcPts val="0"/>
                </a:spcAft>
              </a:pPr>
              <a:r>
                <a:rPr lang="en-US" sz="600" b="0" dirty="0">
                  <a:latin typeface="Cambria" panose="02040503050406030204" pitchFamily="18" charset="0"/>
                  <a:ea typeface="Verdana" panose="020B0604030504040204" pitchFamily="34" charset="0"/>
                  <a:cs typeface="Verdana" panose="020B0604030504040204" pitchFamily="34" charset="0"/>
                </a:rPr>
                <a:t>Advection</a:t>
              </a:r>
            </a:p>
          </p:txBody>
        </p: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95FAE402-E27A-4297-98DC-933A080DB5DF}"/>
                </a:ext>
              </a:extLst>
            </p:cNvPr>
            <p:cNvCxnSpPr>
              <a:cxnSpLocks/>
            </p:cNvCxnSpPr>
            <p:nvPr/>
          </p:nvCxnSpPr>
          <p:spPr bwMode="auto">
            <a:xfrm>
              <a:off x="5638451" y="5433403"/>
              <a:ext cx="1704315" cy="0"/>
            </a:xfrm>
            <a:prstGeom prst="line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FE03DB7E-096C-4F12-BC56-4683D2F845B1}"/>
              </a:ext>
            </a:extLst>
          </p:cNvPr>
          <p:cNvCxnSpPr>
            <a:cxnSpLocks/>
            <a:stCxn id="33" idx="2"/>
            <a:endCxn id="38" idx="0"/>
          </p:cNvCxnSpPr>
          <p:nvPr/>
        </p:nvCxnSpPr>
        <p:spPr bwMode="auto">
          <a:xfrm flipH="1">
            <a:off x="5128172" y="2716536"/>
            <a:ext cx="929544" cy="32582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2B2104C1-E901-4C71-8445-3EC6A2F192D4}"/>
              </a:ext>
            </a:extLst>
          </p:cNvPr>
          <p:cNvCxnSpPr>
            <a:cxnSpLocks/>
            <a:stCxn id="33" idx="2"/>
            <a:endCxn id="37" idx="0"/>
          </p:cNvCxnSpPr>
          <p:nvPr/>
        </p:nvCxnSpPr>
        <p:spPr bwMode="auto">
          <a:xfrm flipH="1">
            <a:off x="5945549" y="2716536"/>
            <a:ext cx="112168" cy="579667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79196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</TotalTime>
  <Words>138</Words>
  <Application>Microsoft Office PowerPoint</Application>
  <PresentationFormat>Widescreen</PresentationFormat>
  <Paragraphs>76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Cambria</vt:lpstr>
      <vt:lpstr>Verdana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Sergi Molins</dc:creator>
  <cp:lastModifiedBy>Sergi Molins</cp:lastModifiedBy>
  <cp:revision>2</cp:revision>
  <dcterms:created xsi:type="dcterms:W3CDTF">2018-05-10T01:33:38Z</dcterms:created>
  <dcterms:modified xsi:type="dcterms:W3CDTF">2018-05-10T01:51:59Z</dcterms:modified>
</cp:coreProperties>
</file>

<file path=docProps/thumbnail.jpeg>
</file>