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7" r:id="rId2"/>
    <p:sldId id="263" r:id="rId3"/>
    <p:sldId id="266" r:id="rId4"/>
    <p:sldId id="265" r:id="rId5"/>
    <p:sldId id="259" r:id="rId6"/>
    <p:sldId id="270" r:id="rId7"/>
    <p:sldId id="260" r:id="rId8"/>
    <p:sldId id="267" r:id="rId9"/>
    <p:sldId id="268" r:id="rId10"/>
    <p:sldId id="271" r:id="rId11"/>
    <p:sldId id="269" r:id="rId12"/>
    <p:sldId id="261" r:id="rId13"/>
  </p:sldIdLst>
  <p:sldSz cx="9144000" cy="6858000" type="screen4x3"/>
  <p:notesSz cx="6858000" cy="9144000"/>
  <p:defaultTextStyle>
    <a:defPPr>
      <a:defRPr lang="en-GB"/>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a:srgbClr val="CCECFF"/>
    <a:srgbClr val="DDDDDD"/>
    <a:srgbClr val="3366FF"/>
    <a:srgbClr val="003399"/>
    <a:srgbClr val="0066FF"/>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941" autoAdjust="0"/>
    <p:restoredTop sz="73626" autoAdjust="0"/>
  </p:normalViewPr>
  <p:slideViewPr>
    <p:cSldViewPr>
      <p:cViewPr varScale="1">
        <p:scale>
          <a:sx n="50" d="100"/>
          <a:sy n="50" d="100"/>
        </p:scale>
        <p:origin x="1536" y="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90" d="100"/>
          <a:sy n="90" d="100"/>
        </p:scale>
        <p:origin x="2562" y="-84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GB" altLang="cs-CZ"/>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GB" altLang="cs-CZ"/>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cs-CZ"/>
              <a:t>Click to edit Master text styles</a:t>
            </a:r>
          </a:p>
          <a:p>
            <a:pPr lvl="1"/>
            <a:r>
              <a:rPr lang="en-GB" altLang="cs-CZ"/>
              <a:t>Second level</a:t>
            </a:r>
          </a:p>
          <a:p>
            <a:pPr lvl="2"/>
            <a:r>
              <a:rPr lang="en-GB" altLang="cs-CZ"/>
              <a:t>Third level</a:t>
            </a:r>
          </a:p>
          <a:p>
            <a:pPr lvl="3"/>
            <a:r>
              <a:rPr lang="en-GB" altLang="cs-CZ"/>
              <a:t>Fourth level</a:t>
            </a:r>
          </a:p>
          <a:p>
            <a:pPr lvl="4"/>
            <a:r>
              <a:rPr lang="en-GB" altLang="cs-CZ"/>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GB" altLang="cs-CZ"/>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38C7B8A7-C060-49E5-931F-E349A47C03EB}" type="slidenum">
              <a:rPr lang="en-GB" altLang="cs-CZ"/>
              <a:pPr/>
              <a:t>‹#›</a:t>
            </a:fld>
            <a:endParaRPr lang="en-GB" altLang="cs-CZ"/>
          </a:p>
        </p:txBody>
      </p:sp>
    </p:spTree>
    <p:extLst>
      <p:ext uri="{BB962C8B-B14F-4D97-AF65-F5344CB8AC3E}">
        <p14:creationId xmlns:p14="http://schemas.microsoft.com/office/powerpoint/2010/main" val="265865724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ng.hslayers.org/examples/rostenice"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www.cuzk.cz/en"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ng.hslayers.org/examples/produce-3d"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wiki.dbpedia.org/"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github.com/AnalyticalGraphicsInc/czml-writer/wiki/CZML-Guide"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github.com/hslayers/hslayers-ng" TargetMode="External"/><Relationship Id="rId2" Type="http://schemas.openxmlformats.org/officeDocument/2006/relationships/slide" Target="../slides/slide7.xml"/><Relationship Id="rId1" Type="http://schemas.openxmlformats.org/officeDocument/2006/relationships/notesMaster" Target="../notesMasters/notesMaster1.xml"/><Relationship Id="rId6" Type="http://schemas.openxmlformats.org/officeDocument/2006/relationships/hyperlink" Target="https://cesiumjs.org/" TargetMode="External"/><Relationship Id="rId5" Type="http://schemas.openxmlformats.org/officeDocument/2006/relationships/hyperlink" Target="https://www.qgis.org/" TargetMode="External"/><Relationship Id="rId4" Type="http://schemas.openxmlformats.org/officeDocument/2006/relationships/hyperlink" Target="http://cesium.cenia.cz/"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foodie-project.eu/" TargetMode="External"/><Relationship Id="rId2" Type="http://schemas.openxmlformats.org/officeDocument/2006/relationships/slide" Target="../slides/slide8.xml"/><Relationship Id="rId1" Type="http://schemas.openxmlformats.org/officeDocument/2006/relationships/notesMaster" Target="../notesMasters/notesMaster1.xml"/><Relationship Id="rId5" Type="http://schemas.openxmlformats.org/officeDocument/2006/relationships/hyperlink" Target="http://www.plan4all.eu/inspire-hack-2017/" TargetMode="External"/><Relationship Id="rId4" Type="http://schemas.openxmlformats.org/officeDocument/2006/relationships/hyperlink" Target="http://databio.eu/" TargetMode="Externa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ng.hslayers.org/examples/3d-olu/"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31FB06-5A8C-430F-96E5-713DE5DCF13B}" type="slidenum">
              <a:rPr lang="en-GB" altLang="cs-CZ"/>
              <a:pPr/>
              <a:t>1</a:t>
            </a:fld>
            <a:endParaRPr lang="en-GB" altLang="cs-CZ"/>
          </a:p>
        </p:txBody>
      </p:sp>
      <p:sp>
        <p:nvSpPr>
          <p:cNvPr id="14338" name="Rectangle 2050"/>
          <p:cNvSpPr>
            <a:spLocks noGrp="1" noRot="1" noChangeAspect="1" noChangeArrowheads="1" noTextEdit="1"/>
          </p:cNvSpPr>
          <p:nvPr>
            <p:ph type="sldImg"/>
          </p:nvPr>
        </p:nvSpPr>
        <p:spPr>
          <a:ln/>
        </p:spPr>
      </p:sp>
      <p:sp>
        <p:nvSpPr>
          <p:cNvPr id="14339" name="Rectangle 2051"/>
          <p:cNvSpPr>
            <a:spLocks noGrp="1" noChangeArrowheads="1"/>
          </p:cNvSpPr>
          <p:nvPr>
            <p:ph type="body" idx="1"/>
          </p:nvPr>
        </p:nvSpPr>
        <p:spPr/>
        <p:txBody>
          <a:bodyPr/>
          <a:lstStyle/>
          <a:p>
            <a:pPr marL="640080" marR="640080" algn="just">
              <a:spcBef>
                <a:spcPts val="1000"/>
              </a:spcBef>
              <a:spcAft>
                <a:spcPts val="0"/>
              </a:spcAft>
            </a:pPr>
            <a:r>
              <a:rPr lang="en-GB" b="1" dirty="0">
                <a:ea typeface="Times New Roman" panose="02020603050405020304" pitchFamily="18" charset="0"/>
              </a:rPr>
              <a:t>Abstract: </a:t>
            </a:r>
            <a:r>
              <a:rPr lang="en-GB" dirty="0">
                <a:ea typeface="Times New Roman" panose="02020603050405020304" pitchFamily="18" charset="0"/>
              </a:rPr>
              <a:t>Big data technology (BDT) is a new technological paradigm that is driving the entire economy, including low-tech industries such as agriculture where it is implemented under the banner of precision farming (PF). Big data analytics system will then provide pilot managers with highly localized descriptive (better and more advanced way of looking at an operation), prescriptive (timely recommendations for operation improvement i.e., seed, fertilizer and other agricultural inputs application rates, soil analysis, and localized weather and disease/pest reports, based on real-time and historical data) and predictive plans (use current and historical data sets to forecast future localized events and returns). Presentation will be focused on two completely new domains of Big Data Visualisation and Analysis for Agriculture</a:t>
            </a:r>
            <a:endParaRPr lang="cs-CZ" b="1" dirty="0">
              <a:ea typeface="Times New Roman" panose="02020603050405020304" pitchFamily="18" charset="0"/>
            </a:endParaRPr>
          </a:p>
          <a:p>
            <a:endParaRPr lang="cs-CZ" altLang="cs-CZ" dirty="0"/>
          </a:p>
        </p:txBody>
      </p:sp>
    </p:spTree>
    <p:extLst>
      <p:ext uri="{BB962C8B-B14F-4D97-AF65-F5344CB8AC3E}">
        <p14:creationId xmlns:p14="http://schemas.microsoft.com/office/powerpoint/2010/main" val="17909216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624707-9280-4F9E-AC1B-03FEE6D58440}" type="slidenum">
              <a:rPr lang="en-GB" altLang="cs-CZ"/>
              <a:pPr/>
              <a:t>10</a:t>
            </a:fld>
            <a:endParaRPr lang="en-GB" altLang="cs-CZ"/>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pPr marL="0" lvl="1">
              <a:spcBef>
                <a:spcPts val="1200"/>
              </a:spcBef>
              <a:spcAft>
                <a:spcPts val="0"/>
              </a:spcAft>
              <a:tabLst>
                <a:tab pos="228600" algn="l"/>
              </a:tabLst>
            </a:pPr>
            <a:r>
              <a:rPr lang="en-GB" sz="800" b="1" i="1" dirty="0"/>
              <a:t>Perspective visualization of estimated yield - </a:t>
            </a:r>
            <a:r>
              <a:rPr lang="en-GB" sz="800" b="1" i="1" dirty="0" err="1"/>
              <a:t>Rostěnice</a:t>
            </a:r>
            <a:r>
              <a:rPr lang="en-GB" sz="800" b="1" i="1" dirty="0"/>
              <a:t> farm</a:t>
            </a:r>
            <a:endParaRPr lang="cs-CZ" sz="800" b="1" i="1" dirty="0"/>
          </a:p>
          <a:p>
            <a:pPr algn="just">
              <a:spcAft>
                <a:spcPts val="0"/>
              </a:spcAft>
            </a:pPr>
            <a:r>
              <a:rPr lang="en-GB" sz="800" dirty="0">
                <a:ea typeface="Times New Roman" panose="02020603050405020304" pitchFamily="18" charset="0"/>
              </a:rPr>
              <a:t>As the yield is an integrator of landscape and climatic variability, it provides useful information for identifying management zones [5]. These zones are understand as areas with the same or similar yield level within the fields. Such identified zones present a fundamental delineation for site specific crop management. </a:t>
            </a:r>
            <a:endParaRPr lang="cs-CZ" sz="800" dirty="0">
              <a:ea typeface="Times New Roman" panose="02020603050405020304" pitchFamily="18" charset="0"/>
            </a:endParaRPr>
          </a:p>
          <a:p>
            <a:pPr indent="457200" algn="just">
              <a:spcAft>
                <a:spcPts val="0"/>
              </a:spcAft>
            </a:pPr>
            <a:r>
              <a:rPr lang="en-GB" sz="800" dirty="0">
                <a:ea typeface="Times New Roman" panose="02020603050405020304" pitchFamily="18" charset="0"/>
              </a:rPr>
              <a:t>The zones delineation is usually based on yield maps over the past few years. Similar to the evaluation of yield variation from multiple yield data described by Blackmore et al. [6</a:t>
            </a:r>
            <a:r>
              <a:rPr lang="cs-CZ" sz="800" dirty="0">
                <a:ea typeface="Times New Roman" panose="02020603050405020304" pitchFamily="18" charset="0"/>
              </a:rPr>
              <a:t>]</a:t>
            </a:r>
            <a:r>
              <a:rPr lang="en-GB" sz="800" dirty="0">
                <a:ea typeface="Times New Roman" panose="02020603050405020304" pitchFamily="18" charset="0"/>
              </a:rPr>
              <a:t> the aim is to identify high yielding (above the mean) and low yielding areas related as the percentage to the mean value of the field. Also the inter-year spatial variance of yield data is important for agronomists to distinguish between areas with stable or unstable yields.  But the presence of complete series of yield maps for all fields is rare, thus satellite imagery can be analysed to determine the desired in field variability of crops thru vegetation indices where yield maps are missing [7].</a:t>
            </a:r>
            <a:endParaRPr lang="cs-CZ" sz="800" dirty="0">
              <a:ea typeface="Times New Roman" panose="02020603050405020304" pitchFamily="18" charset="0"/>
            </a:endParaRPr>
          </a:p>
          <a:p>
            <a:pPr indent="457200" algn="just">
              <a:spcAft>
                <a:spcPts val="0"/>
              </a:spcAft>
            </a:pPr>
            <a:r>
              <a:rPr lang="en-GB" sz="800" dirty="0">
                <a:ea typeface="Times New Roman" panose="02020603050405020304" pitchFamily="18" charset="0"/>
              </a:rPr>
              <a:t>The estimation of yield potential zones from multi-temporal satellite data is established as the general model in FOODIE platform [8]. As the main data source, ESPA repository of LANDSAT satellite images is used, which offers surface reflectance products, main vegetation indices (NDVI, EVI) and clouds identification by </a:t>
            </a:r>
            <a:r>
              <a:rPr lang="en-GB" sz="800" dirty="0" err="1">
                <a:ea typeface="Times New Roman" panose="02020603050405020304" pitchFamily="18" charset="0"/>
              </a:rPr>
              <a:t>CFmask</a:t>
            </a:r>
            <a:r>
              <a:rPr lang="en-GB" sz="800" dirty="0">
                <a:ea typeface="Times New Roman" panose="02020603050405020304" pitchFamily="18" charset="0"/>
              </a:rPr>
              <a:t> algorithm. A selection of scenes from recent 8 years was made for the </a:t>
            </a:r>
            <a:r>
              <a:rPr lang="en-GB" sz="800" dirty="0" err="1">
                <a:ea typeface="Times New Roman" panose="02020603050405020304" pitchFamily="18" charset="0"/>
              </a:rPr>
              <a:t>Rostěnice</a:t>
            </a:r>
            <a:r>
              <a:rPr lang="en-GB" sz="800" dirty="0">
                <a:ea typeface="Times New Roman" panose="02020603050405020304" pitchFamily="18" charset="0"/>
              </a:rPr>
              <a:t> farm area to collect cloud-free data related to second half of vegetation period. An estimated yield was calculated for separate scenes as the relation of each pixel to mean value of whole field. In last step all scenes were combined and median value of yield potential was calculated. After fully operation of Sentinel 2A/B satellites, calculation of yield potential can be enhanced by its vegetation products.</a:t>
            </a:r>
            <a:endParaRPr lang="cs-CZ" sz="800" dirty="0">
              <a:ea typeface="Times New Roman" panose="02020603050405020304" pitchFamily="18" charset="0"/>
            </a:endParaRPr>
          </a:p>
          <a:p>
            <a:pPr indent="457200" algn="just">
              <a:spcAft>
                <a:spcPts val="0"/>
              </a:spcAft>
            </a:pPr>
            <a:r>
              <a:rPr lang="en-GB" sz="800" dirty="0">
                <a:ea typeface="Times New Roman" panose="02020603050405020304" pitchFamily="18" charset="0"/>
              </a:rPr>
              <a:t>The </a:t>
            </a:r>
            <a:r>
              <a:rPr lang="en-GB" sz="800" dirty="0" err="1">
                <a:ea typeface="Times New Roman" panose="02020603050405020304" pitchFamily="18" charset="0"/>
              </a:rPr>
              <a:t>Rostěnice</a:t>
            </a:r>
            <a:r>
              <a:rPr lang="en-GB" sz="800" dirty="0">
                <a:ea typeface="Times New Roman" panose="02020603050405020304" pitchFamily="18" charset="0"/>
              </a:rPr>
              <a:t> application (available at </a:t>
            </a:r>
            <a:r>
              <a:rPr lang="en-GB" sz="800" u="sng" dirty="0">
                <a:solidFill>
                  <a:srgbClr val="0563C1"/>
                </a:solidFill>
                <a:ea typeface="Times New Roman" panose="02020603050405020304" pitchFamily="18" charset="0"/>
                <a:hlinkClick r:id="rId3"/>
              </a:rPr>
              <a:t>http://ng.hslayers.org/examples/rostenice</a:t>
            </a:r>
            <a:r>
              <a:rPr lang="en-GB" sz="800" dirty="0">
                <a:ea typeface="Times New Roman" panose="02020603050405020304" pitchFamily="18" charset="0"/>
              </a:rPr>
              <a:t>) visualises the crop yield dataset calculated from (satellite imagery as mentioned above) on top of the EU-DEM terrain model in a perspective view.</a:t>
            </a:r>
            <a:endParaRPr lang="cs-CZ" sz="800" dirty="0">
              <a:ea typeface="Times New Roman" panose="02020603050405020304" pitchFamily="18" charset="0"/>
            </a:endParaRPr>
          </a:p>
          <a:p>
            <a:pPr indent="457200" algn="just">
              <a:spcAft>
                <a:spcPts val="0"/>
              </a:spcAft>
            </a:pPr>
            <a:r>
              <a:rPr lang="en-GB" sz="800" dirty="0">
                <a:ea typeface="Times New Roman" panose="02020603050405020304" pitchFamily="18" charset="0"/>
              </a:rPr>
              <a:t>Such a visualization can help a farmer to better understand the farm fields. The farmer can explore the relation of the estimated crop yield to the topography, slope, orientation and topography wetness index in his/her field. The farmer can check the parts of fields with steep slopes and how the machinery deals with them (b</a:t>
            </a:r>
            <a:r>
              <a:rPr lang="cs-CZ" sz="800" dirty="0">
                <a:ea typeface="Times New Roman" panose="02020603050405020304" pitchFamily="18" charset="0"/>
              </a:rPr>
              <a:t>y </a:t>
            </a:r>
            <a:r>
              <a:rPr lang="en-GB" sz="800" dirty="0">
                <a:ea typeface="Times New Roman" panose="02020603050405020304" pitchFamily="18" charset="0"/>
              </a:rPr>
              <a:t>checking the machinery </a:t>
            </a:r>
            <a:r>
              <a:rPr lang="en-GB" sz="800" dirty="0" err="1">
                <a:ea typeface="Times New Roman" panose="02020603050405020304" pitchFamily="18" charset="0"/>
              </a:rPr>
              <a:t>tracklogs</a:t>
            </a:r>
            <a:r>
              <a:rPr lang="en-GB" sz="800" dirty="0">
                <a:ea typeface="Times New Roman" panose="02020603050405020304" pitchFamily="18" charset="0"/>
              </a:rPr>
              <a:t>, where available), see more e.g. in [9].</a:t>
            </a:r>
            <a:endParaRPr lang="cs-CZ" sz="800" dirty="0">
              <a:ea typeface="Times New Roman" panose="02020603050405020304" pitchFamily="18" charset="0"/>
            </a:endParaRPr>
          </a:p>
          <a:p>
            <a:pPr indent="457200" algn="just">
              <a:spcAft>
                <a:spcPts val="0"/>
              </a:spcAft>
            </a:pPr>
            <a:r>
              <a:rPr lang="en-GB" sz="800" dirty="0">
                <a:ea typeface="Times New Roman" panose="02020603050405020304" pitchFamily="18" charset="0"/>
              </a:rPr>
              <a:t>The application uses a digital terrain model of fifth generation and the digital surface model of first generation produced by ČÚZK. </a:t>
            </a:r>
            <a:endParaRPr lang="cs-CZ" sz="800" dirty="0">
              <a:ea typeface="Times New Roman" panose="02020603050405020304" pitchFamily="18" charset="0"/>
            </a:endParaRPr>
          </a:p>
          <a:p>
            <a:pPr>
              <a:spcAft>
                <a:spcPts val="0"/>
              </a:spcAft>
            </a:pPr>
            <a:r>
              <a:rPr lang="en-GB" sz="800" u="sng" dirty="0">
                <a:solidFill>
                  <a:srgbClr val="0563C1"/>
                </a:solidFill>
                <a:ea typeface="Times New Roman" panose="02020603050405020304" pitchFamily="18" charset="0"/>
                <a:hlinkClick r:id="rId4"/>
              </a:rPr>
              <a:t>http://www.cuzk.cz/en</a:t>
            </a:r>
            <a:endParaRPr lang="cs-CZ" sz="800" dirty="0">
              <a:ea typeface="Times New Roman" panose="02020603050405020304" pitchFamily="18" charset="0"/>
            </a:endParaRPr>
          </a:p>
          <a:p>
            <a:endParaRPr lang="cs-CZ" altLang="cs-CZ" sz="800" dirty="0"/>
          </a:p>
        </p:txBody>
      </p:sp>
    </p:spTree>
    <p:extLst>
      <p:ext uri="{BB962C8B-B14F-4D97-AF65-F5344CB8AC3E}">
        <p14:creationId xmlns:p14="http://schemas.microsoft.com/office/powerpoint/2010/main" val="3382186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624707-9280-4F9E-AC1B-03FEE6D58440}" type="slidenum">
              <a:rPr lang="en-GB" altLang="cs-CZ"/>
              <a:pPr/>
              <a:t>11</a:t>
            </a:fld>
            <a:endParaRPr lang="en-GB" altLang="cs-CZ"/>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pPr marL="0" lvl="1">
              <a:spcBef>
                <a:spcPts val="1200"/>
              </a:spcBef>
              <a:spcAft>
                <a:spcPts val="0"/>
              </a:spcAft>
              <a:tabLst>
                <a:tab pos="228600" algn="l"/>
              </a:tabLst>
            </a:pPr>
            <a:r>
              <a:rPr lang="en-GB" b="1" i="1" dirty="0"/>
              <a:t>Linked data integration to 3D virtual environment - Vineyards example</a:t>
            </a:r>
            <a:r>
              <a:rPr lang="en-GB" b="1" i="1" dirty="0">
                <a:solidFill>
                  <a:srgbClr val="000000"/>
                </a:solidFill>
              </a:rPr>
              <a:t> </a:t>
            </a:r>
            <a:endParaRPr lang="cs-CZ" b="1" i="1" dirty="0"/>
          </a:p>
          <a:p>
            <a:pPr algn="just">
              <a:spcAft>
                <a:spcPts val="0"/>
              </a:spcAft>
            </a:pPr>
            <a:r>
              <a:rPr lang="en-GB" dirty="0">
                <a:ea typeface="Times New Roman" panose="02020603050405020304" pitchFamily="18" charset="0"/>
              </a:rPr>
              <a:t>This application (available at </a:t>
            </a:r>
            <a:r>
              <a:rPr lang="en-GB" u="sng" dirty="0">
                <a:solidFill>
                  <a:srgbClr val="0563C1"/>
                </a:solidFill>
                <a:ea typeface="Times New Roman" panose="02020603050405020304" pitchFamily="18" charset="0"/>
                <a:hlinkClick r:id="rId3"/>
              </a:rPr>
              <a:t>http://ng.hslayers.org/examples/produce-3d</a:t>
            </a:r>
            <a:r>
              <a:rPr lang="en-GB" dirty="0">
                <a:ea typeface="Times New Roman" panose="02020603050405020304" pitchFamily="18" charset="0"/>
              </a:rPr>
              <a:t>) visualises management zones of different vine types, describing the type of vine by </a:t>
            </a:r>
            <a:r>
              <a:rPr lang="en-GB" dirty="0" err="1">
                <a:ea typeface="Times New Roman" panose="02020603050405020304" pitchFamily="18" charset="0"/>
              </a:rPr>
              <a:t>color</a:t>
            </a:r>
            <a:r>
              <a:rPr lang="en-GB" dirty="0">
                <a:ea typeface="Times New Roman" panose="02020603050405020304" pitchFamily="18" charset="0"/>
              </a:rPr>
              <a:t> and label, and the productivity of each zone using vertical exaggeration of a polygon representing particular vineyards. After clicking on a vineyard, attribute data from the vineyard layer are displayed together with the linked data from </a:t>
            </a:r>
            <a:r>
              <a:rPr lang="en-GB" dirty="0" err="1">
                <a:ea typeface="Times New Roman" panose="02020603050405020304" pitchFamily="18" charset="0"/>
              </a:rPr>
              <a:t>dbpedia</a:t>
            </a:r>
            <a:r>
              <a:rPr lang="en-GB" dirty="0">
                <a:ea typeface="Times New Roman" panose="02020603050405020304" pitchFamily="18" charset="0"/>
              </a:rPr>
              <a:t> and other semantic sources. The aim of this example is to show integration of linked data and spatial data together.</a:t>
            </a:r>
            <a:endParaRPr lang="cs-CZ" dirty="0">
              <a:ea typeface="Times New Roman" panose="02020603050405020304" pitchFamily="18" charset="0"/>
            </a:endParaRPr>
          </a:p>
          <a:p>
            <a:pPr>
              <a:spcAft>
                <a:spcPts val="0"/>
              </a:spcAft>
            </a:pPr>
            <a:r>
              <a:rPr lang="en-GB" u="sng" dirty="0">
                <a:solidFill>
                  <a:srgbClr val="0563C1"/>
                </a:solidFill>
                <a:ea typeface="Times New Roman" panose="02020603050405020304" pitchFamily="18" charset="0"/>
                <a:hlinkClick r:id="rId4"/>
              </a:rPr>
              <a:t>http://wiki.dbpedia.org/</a:t>
            </a:r>
            <a:r>
              <a:rPr lang="en-GB" dirty="0">
                <a:ea typeface="Times New Roman" panose="02020603050405020304" pitchFamily="18" charset="0"/>
              </a:rPr>
              <a:t> </a:t>
            </a:r>
            <a:endParaRPr lang="cs-CZ" dirty="0">
              <a:ea typeface="Times New Roman" panose="02020603050405020304" pitchFamily="18" charset="0"/>
            </a:endParaRPr>
          </a:p>
          <a:p>
            <a:endParaRPr lang="cs-CZ" altLang="cs-CZ" dirty="0"/>
          </a:p>
        </p:txBody>
      </p:sp>
    </p:spTree>
    <p:extLst>
      <p:ext uri="{BB962C8B-B14F-4D97-AF65-F5344CB8AC3E}">
        <p14:creationId xmlns:p14="http://schemas.microsoft.com/office/powerpoint/2010/main" val="4762465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381E75-67F5-49F5-873B-81F931D40EB8}" type="slidenum">
              <a:rPr lang="en-GB" altLang="cs-CZ"/>
              <a:pPr/>
              <a:t>12</a:t>
            </a:fld>
            <a:endParaRPr lang="en-GB" altLang="cs-CZ"/>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pPr marL="0" lvl="1">
              <a:spcBef>
                <a:spcPts val="1200"/>
              </a:spcBef>
              <a:spcAft>
                <a:spcPts val="0"/>
              </a:spcAft>
              <a:tabLst>
                <a:tab pos="228600" algn="l"/>
              </a:tabLst>
            </a:pPr>
            <a:r>
              <a:rPr lang="en-GB" b="1" i="1" dirty="0"/>
              <a:t>Technology</a:t>
            </a:r>
            <a:endParaRPr lang="cs-CZ" b="1" i="1" dirty="0"/>
          </a:p>
          <a:p>
            <a:pPr algn="just">
              <a:spcAft>
                <a:spcPts val="0"/>
              </a:spcAft>
            </a:pPr>
            <a:r>
              <a:rPr lang="en-GB" dirty="0">
                <a:ea typeface="Times New Roman" panose="02020603050405020304" pitchFamily="18" charset="0"/>
              </a:rPr>
              <a:t>The described technological framework is functional and have a potential to visualize various types of data by using appropriate approach. There still runs ongoing development of the framework consisting in extending the dimension of </a:t>
            </a:r>
            <a:r>
              <a:rPr lang="en-GB" dirty="0" err="1">
                <a:ea typeface="Times New Roman" panose="02020603050405020304" pitchFamily="18" charset="0"/>
              </a:rPr>
              <a:t>visualizable</a:t>
            </a:r>
            <a:r>
              <a:rPr lang="en-GB" dirty="0">
                <a:ea typeface="Times New Roman" panose="02020603050405020304" pitchFamily="18" charset="0"/>
              </a:rPr>
              <a:t> data from three to four dimension by using a CZML data format for time aware data. There is also plan to implement a graphical user interface to allow user to add his/her own data without a need of coding. </a:t>
            </a:r>
            <a:endParaRPr lang="cs-CZ" dirty="0">
              <a:ea typeface="Times New Roman" panose="02020603050405020304" pitchFamily="18" charset="0"/>
            </a:endParaRPr>
          </a:p>
          <a:p>
            <a:pPr algn="just">
              <a:spcAft>
                <a:spcPts val="0"/>
              </a:spcAft>
            </a:pPr>
            <a:r>
              <a:rPr lang="en-GB" b="1" i="1" dirty="0"/>
              <a:t>Developed applications</a:t>
            </a:r>
            <a:endParaRPr lang="cs-CZ" b="1" i="1" dirty="0"/>
          </a:p>
          <a:p>
            <a:pPr algn="just">
              <a:spcAft>
                <a:spcPts val="0"/>
              </a:spcAft>
            </a:pPr>
            <a:r>
              <a:rPr lang="en-GB" dirty="0">
                <a:ea typeface="Times New Roman" panose="02020603050405020304" pitchFamily="18" charset="0"/>
              </a:rPr>
              <a:t>3D visualisation is bringing new potential into analysis of Big data in the field of agriculture. Current experiments with the Open Land Use perspective visualization cover all Europe with geographic (OLU, EU-DEM, OTM) and linked data (SPOI) and have 27 million of objects. Moreover, a further geographical extension of Open Land Use Map to Africa is planned in the </a:t>
            </a:r>
            <a:r>
              <a:rPr lang="en-GB" dirty="0" err="1">
                <a:ea typeface="Times New Roman" panose="02020603050405020304" pitchFamily="18" charset="0"/>
              </a:rPr>
              <a:t>DataBio</a:t>
            </a:r>
            <a:r>
              <a:rPr lang="en-GB" dirty="0">
                <a:ea typeface="Times New Roman" panose="02020603050405020304" pitchFamily="18" charset="0"/>
              </a:rPr>
              <a:t> project.</a:t>
            </a:r>
            <a:endParaRPr lang="cs-CZ" dirty="0">
              <a:ea typeface="Times New Roman" panose="02020603050405020304" pitchFamily="18" charset="0"/>
            </a:endParaRPr>
          </a:p>
          <a:p>
            <a:pPr indent="457200" algn="just">
              <a:spcAft>
                <a:spcPts val="0"/>
              </a:spcAft>
            </a:pPr>
            <a:r>
              <a:rPr lang="en-GB" dirty="0">
                <a:ea typeface="Times New Roman" panose="02020603050405020304" pitchFamily="18" charset="0"/>
              </a:rPr>
              <a:t>The exploration of yield estimated from satellite data with respect to topography (represented as DTM, DSM, slope, slope orientation, and topography wetness index) is takes an advantage of a perspective visualization of 3D data comparing to two dimensional map (as can be seen in the </a:t>
            </a:r>
            <a:r>
              <a:rPr lang="en-GB" dirty="0" err="1">
                <a:ea typeface="Times New Roman" panose="02020603050405020304" pitchFamily="18" charset="0"/>
              </a:rPr>
              <a:t>Rostěnice</a:t>
            </a:r>
            <a:r>
              <a:rPr lang="en-GB" dirty="0">
                <a:ea typeface="Times New Roman" panose="02020603050405020304" pitchFamily="18" charset="0"/>
              </a:rPr>
              <a:t> application). Further planned development heads two major directions: displaying and analysis of machinery paths on field; and a real challenge ~ enabling the estimation of yield from satellite imagery as a web service. </a:t>
            </a:r>
            <a:endParaRPr lang="cs-CZ" dirty="0">
              <a:ea typeface="Times New Roman" panose="02020603050405020304" pitchFamily="18" charset="0"/>
            </a:endParaRPr>
          </a:p>
          <a:p>
            <a:pPr>
              <a:spcAft>
                <a:spcPts val="0"/>
              </a:spcAft>
            </a:pPr>
            <a:r>
              <a:rPr lang="en-GB" u="sng" dirty="0">
                <a:solidFill>
                  <a:srgbClr val="0563C1"/>
                </a:solidFill>
                <a:ea typeface="Times New Roman" panose="02020603050405020304" pitchFamily="18" charset="0"/>
                <a:hlinkClick r:id="rId3"/>
              </a:rPr>
              <a:t>https://github.com/AnalyticalGraphicsInc/czml-writer/wiki/CZML-Guide</a:t>
            </a:r>
            <a:r>
              <a:rPr lang="en-GB" dirty="0">
                <a:ea typeface="Times New Roman" panose="02020603050405020304" pitchFamily="18" charset="0"/>
              </a:rPr>
              <a:t> </a:t>
            </a:r>
            <a:endParaRPr lang="cs-CZ" dirty="0">
              <a:ea typeface="Times New Roman" panose="02020603050405020304" pitchFamily="18" charset="0"/>
            </a:endParaRPr>
          </a:p>
          <a:p>
            <a:endParaRPr lang="cs-CZ" altLang="cs-CZ" dirty="0"/>
          </a:p>
        </p:txBody>
      </p:sp>
    </p:spTree>
    <p:extLst>
      <p:ext uri="{BB962C8B-B14F-4D97-AF65-F5344CB8AC3E}">
        <p14:creationId xmlns:p14="http://schemas.microsoft.com/office/powerpoint/2010/main" val="3140323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415A0D-EE12-4919-A6F1-5C377C8985D2}" type="slidenum">
              <a:rPr lang="en-GB" altLang="cs-CZ"/>
              <a:pPr/>
              <a:t>2</a:t>
            </a:fld>
            <a:endParaRPr lang="en-GB" altLang="cs-CZ"/>
          </a:p>
        </p:txBody>
      </p:sp>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p:txBody>
          <a:bodyPr/>
          <a:lstStyle/>
          <a:p>
            <a:r>
              <a:rPr lang="cs-CZ" sz="1200" b="1" kern="1200" dirty="0">
                <a:solidFill>
                  <a:schemeClr val="tx1"/>
                </a:solidFill>
                <a:effectLst/>
                <a:latin typeface="Times New Roman" panose="02020603050405020304" pitchFamily="18" charset="0"/>
                <a:ea typeface="+mn-ea"/>
                <a:cs typeface="+mn-cs"/>
              </a:rPr>
              <a:t>New </a:t>
            </a:r>
            <a:r>
              <a:rPr lang="cs-CZ" sz="1200" b="1" kern="1200" dirty="0" err="1">
                <a:solidFill>
                  <a:schemeClr val="tx1"/>
                </a:solidFill>
                <a:effectLst/>
                <a:latin typeface="Times New Roman" panose="02020603050405020304" pitchFamily="18" charset="0"/>
                <a:ea typeface="+mn-ea"/>
                <a:cs typeface="+mn-cs"/>
              </a:rPr>
              <a:t>Boost</a:t>
            </a:r>
            <a:r>
              <a:rPr lang="cs-CZ" sz="1200" b="1" kern="1200" dirty="0">
                <a:solidFill>
                  <a:schemeClr val="tx1"/>
                </a:solidFill>
                <a:effectLst/>
                <a:latin typeface="Times New Roman" panose="02020603050405020304" pitchFamily="18" charset="0"/>
                <a:ea typeface="+mn-ea"/>
                <a:cs typeface="+mn-cs"/>
              </a:rPr>
              <a:t> </a:t>
            </a:r>
            <a:r>
              <a:rPr lang="cs-CZ" sz="1200" b="1" kern="1200" dirty="0" err="1">
                <a:solidFill>
                  <a:schemeClr val="tx1"/>
                </a:solidFill>
                <a:effectLst/>
                <a:latin typeface="Times New Roman" panose="02020603050405020304" pitchFamily="18" charset="0"/>
                <a:ea typeface="+mn-ea"/>
                <a:cs typeface="+mn-cs"/>
              </a:rPr>
              <a:t>for</a:t>
            </a:r>
            <a:r>
              <a:rPr lang="cs-CZ" sz="1200" b="1" kern="1200" dirty="0">
                <a:solidFill>
                  <a:schemeClr val="tx1"/>
                </a:solidFill>
                <a:effectLst/>
                <a:latin typeface="Times New Roman" panose="02020603050405020304" pitchFamily="18" charset="0"/>
                <a:ea typeface="+mn-ea"/>
                <a:cs typeface="+mn-cs"/>
              </a:rPr>
              <a:t> </a:t>
            </a:r>
            <a:r>
              <a:rPr lang="cs-CZ" sz="1200" b="1" kern="1200" dirty="0" err="1">
                <a:solidFill>
                  <a:schemeClr val="tx1"/>
                </a:solidFill>
                <a:effectLst/>
                <a:latin typeface="Times New Roman" panose="02020603050405020304" pitchFamily="18" charset="0"/>
                <a:ea typeface="+mn-ea"/>
                <a:cs typeface="+mn-cs"/>
              </a:rPr>
              <a:t>Jobs</a:t>
            </a:r>
            <a:r>
              <a:rPr lang="cs-CZ" sz="1200" b="1" kern="1200" dirty="0">
                <a:solidFill>
                  <a:schemeClr val="tx1"/>
                </a:solidFill>
                <a:effectLst/>
                <a:latin typeface="Times New Roman" panose="02020603050405020304" pitchFamily="18" charset="0"/>
                <a:ea typeface="+mn-ea"/>
                <a:cs typeface="+mn-cs"/>
              </a:rPr>
              <a:t>, </a:t>
            </a:r>
            <a:r>
              <a:rPr lang="cs-CZ" sz="1200" b="1" kern="1200" dirty="0" err="1">
                <a:solidFill>
                  <a:schemeClr val="tx1"/>
                </a:solidFill>
                <a:effectLst/>
                <a:latin typeface="Times New Roman" panose="02020603050405020304" pitchFamily="18" charset="0"/>
                <a:ea typeface="+mn-ea"/>
                <a:cs typeface="+mn-cs"/>
              </a:rPr>
              <a:t>Growth</a:t>
            </a:r>
            <a:r>
              <a:rPr lang="cs-CZ" sz="1200" b="1" kern="1200" dirty="0">
                <a:solidFill>
                  <a:schemeClr val="tx1"/>
                </a:solidFill>
                <a:effectLst/>
                <a:latin typeface="Times New Roman" panose="02020603050405020304" pitchFamily="18" charset="0"/>
                <a:ea typeface="+mn-ea"/>
                <a:cs typeface="+mn-cs"/>
              </a:rPr>
              <a:t> and </a:t>
            </a:r>
            <a:r>
              <a:rPr lang="cs-CZ" sz="1200" b="1" kern="1200" dirty="0" err="1">
                <a:solidFill>
                  <a:schemeClr val="tx1"/>
                </a:solidFill>
                <a:effectLst/>
                <a:latin typeface="Times New Roman" panose="02020603050405020304" pitchFamily="18" charset="0"/>
                <a:ea typeface="+mn-ea"/>
                <a:cs typeface="+mn-cs"/>
              </a:rPr>
              <a:t>Investment</a:t>
            </a:r>
            <a:endParaRPr lang="cs-CZ" sz="1200" b="1" kern="1200" dirty="0">
              <a:solidFill>
                <a:schemeClr val="tx1"/>
              </a:solidFill>
              <a:effectLst/>
              <a:latin typeface="Times New Roman" panose="02020603050405020304" pitchFamily="18" charset="0"/>
              <a:ea typeface="+mn-ea"/>
              <a:cs typeface="+mn-cs"/>
            </a:endParaRPr>
          </a:p>
          <a:p>
            <a:r>
              <a:rPr lang="cs-CZ" sz="1200" b="1" kern="1200" dirty="0" err="1">
                <a:solidFill>
                  <a:schemeClr val="tx1"/>
                </a:solidFill>
                <a:effectLst/>
                <a:latin typeface="Times New Roman" panose="02020603050405020304" pitchFamily="18" charset="0"/>
                <a:ea typeface="+mn-ea"/>
                <a:cs typeface="+mn-cs"/>
              </a:rPr>
              <a:t>Resilient</a:t>
            </a:r>
            <a:r>
              <a:rPr lang="cs-CZ" sz="1200" b="1" kern="1200" dirty="0">
                <a:solidFill>
                  <a:schemeClr val="tx1"/>
                </a:solidFill>
                <a:effectLst/>
                <a:latin typeface="Times New Roman" panose="02020603050405020304" pitchFamily="18" charset="0"/>
                <a:ea typeface="+mn-ea"/>
                <a:cs typeface="+mn-cs"/>
              </a:rPr>
              <a:t> </a:t>
            </a:r>
            <a:r>
              <a:rPr lang="cs-CZ" sz="1200" b="1" kern="1200" dirty="0" err="1">
                <a:solidFill>
                  <a:schemeClr val="tx1"/>
                </a:solidFill>
                <a:effectLst/>
                <a:latin typeface="Times New Roman" panose="02020603050405020304" pitchFamily="18" charset="0"/>
                <a:ea typeface="+mn-ea"/>
                <a:cs typeface="+mn-cs"/>
              </a:rPr>
              <a:t>Energy</a:t>
            </a:r>
            <a:r>
              <a:rPr lang="cs-CZ" sz="1200" b="1" kern="1200" dirty="0">
                <a:solidFill>
                  <a:schemeClr val="tx1"/>
                </a:solidFill>
                <a:effectLst/>
                <a:latin typeface="Times New Roman" panose="02020603050405020304" pitchFamily="18" charset="0"/>
                <a:ea typeface="+mn-ea"/>
                <a:cs typeface="+mn-cs"/>
              </a:rPr>
              <a:t> Union </a:t>
            </a:r>
            <a:r>
              <a:rPr lang="cs-CZ" sz="1200" b="1" kern="1200" dirty="0" err="1">
                <a:solidFill>
                  <a:schemeClr val="tx1"/>
                </a:solidFill>
                <a:effectLst/>
                <a:latin typeface="Times New Roman" panose="02020603050405020304" pitchFamily="18" charset="0"/>
                <a:ea typeface="+mn-ea"/>
                <a:cs typeface="+mn-cs"/>
              </a:rPr>
              <a:t>with</a:t>
            </a:r>
            <a:r>
              <a:rPr lang="cs-CZ" sz="1200" b="1" kern="1200" dirty="0">
                <a:solidFill>
                  <a:schemeClr val="tx1"/>
                </a:solidFill>
                <a:effectLst/>
                <a:latin typeface="Times New Roman" panose="02020603050405020304" pitchFamily="18" charset="0"/>
                <a:ea typeface="+mn-ea"/>
                <a:cs typeface="+mn-cs"/>
              </a:rPr>
              <a:t> a Forward-</a:t>
            </a:r>
            <a:r>
              <a:rPr lang="cs-CZ" sz="1200" b="1" kern="1200" dirty="0" err="1">
                <a:solidFill>
                  <a:schemeClr val="tx1"/>
                </a:solidFill>
                <a:effectLst/>
                <a:latin typeface="Times New Roman" panose="02020603050405020304" pitchFamily="18" charset="0"/>
                <a:ea typeface="+mn-ea"/>
                <a:cs typeface="+mn-cs"/>
              </a:rPr>
              <a:t>Looking</a:t>
            </a:r>
            <a:r>
              <a:rPr lang="cs-CZ" sz="1200" b="1" kern="1200" dirty="0">
                <a:solidFill>
                  <a:schemeClr val="tx1"/>
                </a:solidFill>
                <a:effectLst/>
                <a:latin typeface="Times New Roman" panose="02020603050405020304" pitchFamily="18" charset="0"/>
                <a:ea typeface="+mn-ea"/>
                <a:cs typeface="+mn-cs"/>
              </a:rPr>
              <a:t> </a:t>
            </a:r>
            <a:r>
              <a:rPr lang="cs-CZ" sz="1200" b="1" kern="1200" dirty="0" err="1">
                <a:solidFill>
                  <a:schemeClr val="tx1"/>
                </a:solidFill>
                <a:effectLst/>
                <a:latin typeface="Times New Roman" panose="02020603050405020304" pitchFamily="18" charset="0"/>
                <a:ea typeface="+mn-ea"/>
                <a:cs typeface="+mn-cs"/>
              </a:rPr>
              <a:t>Climate</a:t>
            </a:r>
            <a:r>
              <a:rPr lang="cs-CZ" sz="1200" b="1" kern="1200" dirty="0">
                <a:solidFill>
                  <a:schemeClr val="tx1"/>
                </a:solidFill>
                <a:effectLst/>
                <a:latin typeface="Times New Roman" panose="02020603050405020304" pitchFamily="18" charset="0"/>
                <a:ea typeface="+mn-ea"/>
                <a:cs typeface="+mn-cs"/>
              </a:rPr>
              <a:t> </a:t>
            </a:r>
            <a:r>
              <a:rPr lang="cs-CZ" sz="1200" b="1" kern="1200" dirty="0" err="1">
                <a:solidFill>
                  <a:schemeClr val="tx1"/>
                </a:solidFill>
                <a:effectLst/>
                <a:latin typeface="Times New Roman" panose="02020603050405020304" pitchFamily="18" charset="0"/>
                <a:ea typeface="+mn-ea"/>
                <a:cs typeface="+mn-cs"/>
              </a:rPr>
              <a:t>Change</a:t>
            </a:r>
            <a:r>
              <a:rPr lang="cs-CZ" sz="1200" b="1" kern="1200" dirty="0">
                <a:solidFill>
                  <a:schemeClr val="tx1"/>
                </a:solidFill>
                <a:effectLst/>
                <a:latin typeface="Times New Roman" panose="02020603050405020304" pitchFamily="18" charset="0"/>
                <a:ea typeface="+mn-ea"/>
                <a:cs typeface="+mn-cs"/>
              </a:rPr>
              <a:t> </a:t>
            </a:r>
            <a:r>
              <a:rPr lang="cs-CZ" sz="1200" b="1" kern="1200" dirty="0" err="1">
                <a:solidFill>
                  <a:schemeClr val="tx1"/>
                </a:solidFill>
                <a:effectLst/>
                <a:latin typeface="Times New Roman" panose="02020603050405020304" pitchFamily="18" charset="0"/>
                <a:ea typeface="+mn-ea"/>
                <a:cs typeface="+mn-cs"/>
              </a:rPr>
              <a:t>Policy</a:t>
            </a:r>
            <a:endParaRPr lang="cs-CZ" sz="1200" b="1" kern="1200" dirty="0">
              <a:solidFill>
                <a:schemeClr val="tx1"/>
              </a:solidFill>
              <a:effectLst/>
              <a:latin typeface="Times New Roman" panose="02020603050405020304" pitchFamily="18" charset="0"/>
              <a:ea typeface="+mn-ea"/>
              <a:cs typeface="+mn-cs"/>
            </a:endParaRPr>
          </a:p>
          <a:p>
            <a:r>
              <a:rPr lang="cs-CZ" sz="1200" b="1" kern="1200" dirty="0" err="1">
                <a:solidFill>
                  <a:schemeClr val="tx1"/>
                </a:solidFill>
                <a:effectLst/>
                <a:latin typeface="Times New Roman" panose="02020603050405020304" pitchFamily="18" charset="0"/>
                <a:ea typeface="+mn-ea"/>
                <a:cs typeface="+mn-cs"/>
              </a:rPr>
              <a:t>Deeper</a:t>
            </a:r>
            <a:r>
              <a:rPr lang="cs-CZ" sz="1200" b="1" kern="1200" dirty="0">
                <a:solidFill>
                  <a:schemeClr val="tx1"/>
                </a:solidFill>
                <a:effectLst/>
                <a:latin typeface="Times New Roman" panose="02020603050405020304" pitchFamily="18" charset="0"/>
                <a:ea typeface="+mn-ea"/>
                <a:cs typeface="+mn-cs"/>
              </a:rPr>
              <a:t> and </a:t>
            </a:r>
            <a:r>
              <a:rPr lang="cs-CZ" sz="1200" b="1" kern="1200" dirty="0" err="1">
                <a:solidFill>
                  <a:schemeClr val="tx1"/>
                </a:solidFill>
                <a:effectLst/>
                <a:latin typeface="Times New Roman" panose="02020603050405020304" pitchFamily="18" charset="0"/>
                <a:ea typeface="+mn-ea"/>
                <a:cs typeface="+mn-cs"/>
              </a:rPr>
              <a:t>Fairer</a:t>
            </a:r>
            <a:r>
              <a:rPr lang="cs-CZ" sz="1200" b="1" kern="1200" dirty="0">
                <a:solidFill>
                  <a:schemeClr val="tx1"/>
                </a:solidFill>
                <a:effectLst/>
                <a:latin typeface="Times New Roman" panose="02020603050405020304" pitchFamily="18" charset="0"/>
                <a:ea typeface="+mn-ea"/>
                <a:cs typeface="+mn-cs"/>
              </a:rPr>
              <a:t> </a:t>
            </a:r>
            <a:r>
              <a:rPr lang="cs-CZ" sz="1200" b="1" kern="1200" dirty="0" err="1">
                <a:solidFill>
                  <a:schemeClr val="tx1"/>
                </a:solidFill>
                <a:effectLst/>
                <a:latin typeface="Times New Roman" panose="02020603050405020304" pitchFamily="18" charset="0"/>
                <a:ea typeface="+mn-ea"/>
                <a:cs typeface="+mn-cs"/>
              </a:rPr>
              <a:t>Internal</a:t>
            </a:r>
            <a:r>
              <a:rPr lang="cs-CZ" sz="1200" b="1" kern="1200" dirty="0">
                <a:solidFill>
                  <a:schemeClr val="tx1"/>
                </a:solidFill>
                <a:effectLst/>
                <a:latin typeface="Times New Roman" panose="02020603050405020304" pitchFamily="18" charset="0"/>
                <a:ea typeface="+mn-ea"/>
                <a:cs typeface="+mn-cs"/>
              </a:rPr>
              <a:t> Market </a:t>
            </a:r>
            <a:r>
              <a:rPr lang="cs-CZ" sz="1200" b="1" kern="1200" dirty="0" err="1">
                <a:solidFill>
                  <a:schemeClr val="tx1"/>
                </a:solidFill>
                <a:effectLst/>
                <a:latin typeface="Times New Roman" panose="02020603050405020304" pitchFamily="18" charset="0"/>
                <a:ea typeface="+mn-ea"/>
                <a:cs typeface="+mn-cs"/>
              </a:rPr>
              <a:t>with</a:t>
            </a:r>
            <a:r>
              <a:rPr lang="cs-CZ" sz="1200" b="1" kern="1200" dirty="0">
                <a:solidFill>
                  <a:schemeClr val="tx1"/>
                </a:solidFill>
                <a:effectLst/>
                <a:latin typeface="Times New Roman" panose="02020603050405020304" pitchFamily="18" charset="0"/>
                <a:ea typeface="+mn-ea"/>
                <a:cs typeface="+mn-cs"/>
              </a:rPr>
              <a:t> a </a:t>
            </a:r>
            <a:r>
              <a:rPr lang="cs-CZ" sz="1200" b="1" kern="1200" dirty="0" err="1">
                <a:solidFill>
                  <a:schemeClr val="tx1"/>
                </a:solidFill>
                <a:effectLst/>
                <a:latin typeface="Times New Roman" panose="02020603050405020304" pitchFamily="18" charset="0"/>
                <a:ea typeface="+mn-ea"/>
                <a:cs typeface="+mn-cs"/>
              </a:rPr>
              <a:t>Strengthened</a:t>
            </a:r>
            <a:r>
              <a:rPr lang="cs-CZ" sz="1200" b="1" kern="1200" dirty="0">
                <a:solidFill>
                  <a:schemeClr val="tx1"/>
                </a:solidFill>
                <a:effectLst/>
                <a:latin typeface="Times New Roman" panose="02020603050405020304" pitchFamily="18" charset="0"/>
                <a:ea typeface="+mn-ea"/>
                <a:cs typeface="+mn-cs"/>
              </a:rPr>
              <a:t> </a:t>
            </a:r>
            <a:r>
              <a:rPr lang="cs-CZ" sz="1200" b="1" kern="1200" dirty="0" err="1">
                <a:solidFill>
                  <a:schemeClr val="tx1"/>
                </a:solidFill>
                <a:effectLst/>
                <a:latin typeface="Times New Roman" panose="02020603050405020304" pitchFamily="18" charset="0"/>
                <a:ea typeface="+mn-ea"/>
                <a:cs typeface="+mn-cs"/>
              </a:rPr>
              <a:t>Industrial</a:t>
            </a:r>
            <a:r>
              <a:rPr lang="cs-CZ" sz="1200" b="1" kern="1200" dirty="0">
                <a:solidFill>
                  <a:schemeClr val="tx1"/>
                </a:solidFill>
                <a:effectLst/>
                <a:latin typeface="Times New Roman" panose="02020603050405020304" pitchFamily="18" charset="0"/>
                <a:ea typeface="+mn-ea"/>
                <a:cs typeface="+mn-cs"/>
              </a:rPr>
              <a:t> Base</a:t>
            </a:r>
            <a:endParaRPr lang="cs-CZ" altLang="cs-CZ" dirty="0"/>
          </a:p>
        </p:txBody>
      </p:sp>
    </p:spTree>
    <p:extLst>
      <p:ext uri="{BB962C8B-B14F-4D97-AF65-F5344CB8AC3E}">
        <p14:creationId xmlns:p14="http://schemas.microsoft.com/office/powerpoint/2010/main" val="33052743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D233EF-1438-4A50-B945-4EAABB227A3A}" type="slidenum">
              <a:rPr lang="en-GB" altLang="cs-CZ"/>
              <a:pPr/>
              <a:t>3</a:t>
            </a:fld>
            <a:endParaRPr lang="en-GB" altLang="cs-CZ"/>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p:txBody>
          <a:bodyPr/>
          <a:lstStyle/>
          <a:p>
            <a:pPr algn="just">
              <a:spcAft>
                <a:spcPts val="0"/>
              </a:spcAft>
            </a:pPr>
            <a:r>
              <a:rPr lang="en-GB" sz="800" b="1" dirty="0"/>
              <a:t>Introduction</a:t>
            </a:r>
            <a:endParaRPr lang="cs-CZ" sz="800" b="1" dirty="0"/>
          </a:p>
          <a:p>
            <a:pPr algn="just">
              <a:spcAft>
                <a:spcPts val="0"/>
              </a:spcAft>
            </a:pPr>
            <a:r>
              <a:rPr lang="en-GB" sz="800" dirty="0">
                <a:ea typeface="Times New Roman" panose="02020603050405020304" pitchFamily="18" charset="0"/>
              </a:rPr>
              <a:t>The agriculture sector is of strategic importance for European society and economy. Due to its complexity, </a:t>
            </a:r>
            <a:r>
              <a:rPr lang="en-GB" sz="800" dirty="0" err="1">
                <a:ea typeface="Times New Roman" panose="02020603050405020304" pitchFamily="18" charset="0"/>
              </a:rPr>
              <a:t>agrifood</a:t>
            </a:r>
            <a:r>
              <a:rPr lang="en-GB" sz="800" dirty="0">
                <a:ea typeface="Times New Roman" panose="02020603050405020304" pitchFamily="18" charset="0"/>
              </a:rPr>
              <a:t> operators have to manage many different and heterogeneous sources of information. Agriculture requires collection, storage, sharing and analysis of large quantities of spatially and non-spatially referenced data. These data flows currently present a hurdle to uptake of precision agriculture as the multitude of data models, formats, interfaces and reference systems in use result in incompatibilities. In order to plan and make economically and environmentally sound decisions a combination and management of information is needed. </a:t>
            </a:r>
            <a:endParaRPr lang="cs-CZ" sz="800" dirty="0">
              <a:ea typeface="Times New Roman" panose="02020603050405020304" pitchFamily="18" charset="0"/>
            </a:endParaRPr>
          </a:p>
          <a:p>
            <a:pPr indent="457200" algn="just">
              <a:spcAft>
                <a:spcPts val="0"/>
              </a:spcAft>
            </a:pPr>
            <a:r>
              <a:rPr lang="en-GB" sz="800" dirty="0">
                <a:ea typeface="Times New Roman" panose="02020603050405020304" pitchFamily="18" charset="0"/>
              </a:rPr>
              <a:t>Big data is moving into agriculture in a big way. Number of new technologies is influencing farming nowadays: Sensors on fields and crops are starting to provide data points on soil conditions, as well as detailed info on wind, fertilizer requirements, water availability and pest infestations, GPS units on tractors, can help determine optimal usage of agriculture machinery, Unmanned aerial vehicles, or drones, can patrol fields and alert farmers to crop ripeness or potential problems, RFID-based traceability systems can provide a constant data stream on farm products as they move through the supply chain, from the farm to the compost or recycle bin. Individual plants can be monitored for nutrients and growth rates. Big data technology (BDT) is a new technological paradigm that is driving the entire economy, including low-tech industries such as agriculture where it is implemented under the banner of precision farming (PF). But there is necessary to mention, that farmers primary focused not on (big) data, but on a knowledge generated from this data. Therefore it is important to better understand basic terms such as data, information and knowledge for every discussion about knowledge or information management.</a:t>
            </a:r>
            <a:endParaRPr lang="cs-CZ" sz="800" dirty="0">
              <a:ea typeface="Times New Roman" panose="02020603050405020304" pitchFamily="18" charset="0"/>
            </a:endParaRPr>
          </a:p>
          <a:p>
            <a:pPr indent="457200" algn="just">
              <a:spcAft>
                <a:spcPts val="0"/>
              </a:spcAft>
            </a:pPr>
            <a:r>
              <a:rPr lang="en-GB" sz="800" dirty="0"/>
              <a:t>For better explanation we will use Data-Information-Knowledge-Wisdom hierarchy </a:t>
            </a:r>
            <a:r>
              <a:rPr lang="en-GB" sz="800" dirty="0" err="1"/>
              <a:t>Ackoff</a:t>
            </a:r>
            <a:r>
              <a:rPr lang="en-GB" sz="800" dirty="0"/>
              <a:t> (see figure 1) including Data: as symbols; Information: data that are processed to be useful; provides answers to "who", "what", "where", and "when" questions; Knowledge: application of data and information; answers "how" questions and Wisdom: evaluated understanding. This contribution describes on best practise examples, how </a:t>
            </a:r>
            <a:r>
              <a:rPr lang="en-GB" sz="800" dirty="0" err="1"/>
              <a:t>DataBio</a:t>
            </a:r>
            <a:r>
              <a:rPr lang="en-GB" sz="800" dirty="0"/>
              <a:t> Reference Architecture and analytical tools support transformation of agriculture related data into farmer’s wisdom.</a:t>
            </a:r>
            <a:endParaRPr lang="cs-CZ" sz="800" dirty="0">
              <a:ea typeface="Times New Roman" panose="02020603050405020304" pitchFamily="18" charset="0"/>
            </a:endParaRPr>
          </a:p>
          <a:p>
            <a:endParaRPr lang="cs-CZ" altLang="cs-CZ" dirty="0"/>
          </a:p>
        </p:txBody>
      </p:sp>
    </p:spTree>
    <p:extLst>
      <p:ext uri="{BB962C8B-B14F-4D97-AF65-F5344CB8AC3E}">
        <p14:creationId xmlns:p14="http://schemas.microsoft.com/office/powerpoint/2010/main" val="42526958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AA3F2D-0F16-413E-BDCD-F696E12C3601}" type="slidenum">
              <a:rPr lang="en-GB" altLang="cs-CZ"/>
              <a:pPr/>
              <a:t>4</a:t>
            </a:fld>
            <a:endParaRPr lang="en-GB" altLang="cs-CZ"/>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pPr lvl="0"/>
            <a:r>
              <a:rPr lang="en-GB" b="1" dirty="0"/>
              <a:t>Objectives</a:t>
            </a:r>
            <a:endParaRPr lang="cs-CZ" b="1" dirty="0"/>
          </a:p>
          <a:p>
            <a:r>
              <a:rPr lang="en-GB" dirty="0"/>
              <a:t>One of the methods, how to transform Big Data into Wisdom is their advanced visualisation. The objective of this paper is focused on Big Data Visualisation for Agriculture and rural development, particularly on 3D visualization of:</a:t>
            </a:r>
            <a:endParaRPr lang="cs-CZ" dirty="0"/>
          </a:p>
          <a:p>
            <a:pPr lvl="0"/>
            <a:r>
              <a:rPr lang="en-GB" dirty="0"/>
              <a:t>Agriculture and rural development data</a:t>
            </a:r>
            <a:endParaRPr lang="cs-CZ" dirty="0"/>
          </a:p>
          <a:p>
            <a:pPr lvl="0"/>
            <a:r>
              <a:rPr lang="en-GB" dirty="0"/>
              <a:t>Predicted crop yield</a:t>
            </a:r>
            <a:endParaRPr lang="cs-CZ" dirty="0"/>
          </a:p>
          <a:p>
            <a:pPr lvl="0"/>
            <a:r>
              <a:rPr lang="en-GB" dirty="0"/>
              <a:t>Linked Open Data related to agriculture</a:t>
            </a:r>
            <a:endParaRPr lang="cs-CZ" dirty="0"/>
          </a:p>
          <a:p>
            <a:r>
              <a:rPr lang="en-GB" dirty="0"/>
              <a:t>Displaying the data in 3D environment helps a user to explore an area of interest in more natural way than a traditional map. </a:t>
            </a:r>
            <a:endParaRPr lang="cs-CZ" dirty="0"/>
          </a:p>
          <a:p>
            <a:r>
              <a:rPr lang="en-GB" dirty="0"/>
              <a:t> </a:t>
            </a:r>
            <a:endParaRPr lang="cs-CZ" dirty="0"/>
          </a:p>
          <a:p>
            <a:endParaRPr lang="cs-CZ" altLang="cs-CZ" dirty="0"/>
          </a:p>
        </p:txBody>
      </p:sp>
    </p:spTree>
    <p:extLst>
      <p:ext uri="{BB962C8B-B14F-4D97-AF65-F5344CB8AC3E}">
        <p14:creationId xmlns:p14="http://schemas.microsoft.com/office/powerpoint/2010/main" val="1143546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61FBE0-DD1F-4EBF-8921-C1545E120D88}" type="slidenum">
              <a:rPr lang="en-GB" altLang="cs-CZ"/>
              <a:pPr/>
              <a:t>5</a:t>
            </a:fld>
            <a:endParaRPr lang="en-GB" altLang="cs-CZ"/>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pPr lvl="0">
              <a:spcBef>
                <a:spcPts val="1000"/>
              </a:spcBef>
              <a:spcAft>
                <a:spcPts val="600"/>
              </a:spcAft>
              <a:tabLst>
                <a:tab pos="228600" algn="l"/>
              </a:tabLst>
            </a:pPr>
            <a:r>
              <a:rPr lang="en-GB" sz="800" b="1" kern="1400" dirty="0"/>
              <a:t>Methodology</a:t>
            </a:r>
            <a:endParaRPr lang="cs-CZ" sz="800" b="1" kern="1400" dirty="0"/>
          </a:p>
          <a:p>
            <a:pPr algn="just">
              <a:spcAft>
                <a:spcPts val="0"/>
              </a:spcAft>
            </a:pPr>
            <a:r>
              <a:rPr lang="en-GB" sz="800" dirty="0">
                <a:ea typeface="Times New Roman" panose="02020603050405020304" pitchFamily="18" charset="0"/>
              </a:rPr>
              <a:t>The focus of this contribution is on visualisation any customer data related to agriculture and rural development. To sum up, following types of data can be distinguished:</a:t>
            </a:r>
            <a:endParaRPr lang="cs-CZ" sz="800" dirty="0">
              <a:ea typeface="Times New Roman" panose="02020603050405020304" pitchFamily="18" charset="0"/>
            </a:endParaRPr>
          </a:p>
          <a:p>
            <a:pPr marL="342900" lvl="0" indent="-342900" algn="just">
              <a:spcAft>
                <a:spcPts val="0"/>
              </a:spcAft>
              <a:buFont typeface="Symbol" panose="05050102010706020507" pitchFamily="18" charset="2"/>
              <a:buChar char=""/>
            </a:pPr>
            <a:r>
              <a:rPr lang="en-GB" sz="800" dirty="0">
                <a:ea typeface="Times New Roman" panose="02020603050405020304" pitchFamily="18" charset="0"/>
              </a:rPr>
              <a:t>non-structured data</a:t>
            </a:r>
            <a:endParaRPr lang="cs-CZ" sz="800" dirty="0">
              <a:ea typeface="Times New Roman" panose="02020603050405020304" pitchFamily="18" charset="0"/>
            </a:endParaRPr>
          </a:p>
          <a:p>
            <a:pPr marL="342900" lvl="0" indent="-342900" algn="just">
              <a:spcAft>
                <a:spcPts val="0"/>
              </a:spcAft>
              <a:buFont typeface="Symbol" panose="05050102010706020507" pitchFamily="18" charset="2"/>
              <a:buChar char=""/>
            </a:pPr>
            <a:r>
              <a:rPr lang="en-GB" sz="800" dirty="0">
                <a:ea typeface="Times New Roman" panose="02020603050405020304" pitchFamily="18" charset="0"/>
              </a:rPr>
              <a:t>data structured in:</a:t>
            </a:r>
            <a:endParaRPr lang="cs-CZ" sz="800" dirty="0">
              <a:ea typeface="Times New Roman" panose="02020603050405020304" pitchFamily="18" charset="0"/>
            </a:endParaRPr>
          </a:p>
          <a:p>
            <a:pPr marL="742950" lvl="1" indent="-285750" algn="just">
              <a:spcAft>
                <a:spcPts val="0"/>
              </a:spcAft>
              <a:buFont typeface="Courier New" panose="02070309020205020404" pitchFamily="49" charset="0"/>
              <a:buChar char="o"/>
            </a:pPr>
            <a:r>
              <a:rPr lang="en-GB" sz="800" dirty="0">
                <a:ea typeface="Times New Roman" panose="02020603050405020304" pitchFamily="18" charset="0"/>
              </a:rPr>
              <a:t>general graph (linked data, RDF)</a:t>
            </a:r>
            <a:endParaRPr lang="cs-CZ" sz="800" dirty="0">
              <a:ea typeface="Times New Roman" panose="02020603050405020304" pitchFamily="18" charset="0"/>
            </a:endParaRPr>
          </a:p>
          <a:p>
            <a:pPr marL="742950" lvl="1" indent="-285750" algn="just">
              <a:spcAft>
                <a:spcPts val="0"/>
              </a:spcAft>
              <a:buFont typeface="Courier New" panose="02070309020205020404" pitchFamily="49" charset="0"/>
              <a:buChar char="o"/>
            </a:pPr>
            <a:r>
              <a:rPr lang="en-GB" sz="800" dirty="0">
                <a:ea typeface="Times New Roman" panose="02020603050405020304" pitchFamily="18" charset="0"/>
              </a:rPr>
              <a:t>tree (hierarchical data, such as XML or JSON based datasets)</a:t>
            </a:r>
            <a:endParaRPr lang="cs-CZ" sz="800" dirty="0">
              <a:ea typeface="Times New Roman" panose="02020603050405020304" pitchFamily="18" charset="0"/>
            </a:endParaRPr>
          </a:p>
          <a:p>
            <a:pPr marL="742950" lvl="1" indent="-285750" algn="just">
              <a:spcAft>
                <a:spcPts val="0"/>
              </a:spcAft>
              <a:buFont typeface="Courier New" panose="02070309020205020404" pitchFamily="49" charset="0"/>
              <a:buChar char="o"/>
            </a:pPr>
            <a:r>
              <a:rPr lang="en-GB" sz="800" dirty="0">
                <a:ea typeface="Times New Roman" panose="02020603050405020304" pitchFamily="18" charset="0"/>
              </a:rPr>
              <a:t>tables and relationships (entity-relationship-attribute model, database)</a:t>
            </a:r>
            <a:endParaRPr lang="cs-CZ" sz="800" dirty="0">
              <a:ea typeface="Times New Roman" panose="02020603050405020304" pitchFamily="18" charset="0"/>
            </a:endParaRPr>
          </a:p>
          <a:p>
            <a:pPr algn="just">
              <a:spcAft>
                <a:spcPts val="0"/>
              </a:spcAft>
            </a:pPr>
            <a:r>
              <a:rPr lang="en-GB" sz="800" dirty="0">
                <a:ea typeface="Times New Roman" panose="02020603050405020304" pitchFamily="18" charset="0"/>
              </a:rPr>
              <a:t>In fact, all the data structures can be represented as a graph, but the different types of structure influences a typical way of storage of the data (see examples in parentheses). </a:t>
            </a:r>
            <a:endParaRPr lang="cs-CZ" sz="800" dirty="0">
              <a:ea typeface="Times New Roman" panose="02020603050405020304" pitchFamily="18" charset="0"/>
            </a:endParaRPr>
          </a:p>
          <a:p>
            <a:pPr indent="228600" algn="just">
              <a:spcAft>
                <a:spcPts val="0"/>
              </a:spcAft>
            </a:pPr>
            <a:r>
              <a:rPr lang="en-GB" sz="800" dirty="0">
                <a:ea typeface="Times New Roman" panose="02020603050405020304" pitchFamily="18" charset="0"/>
              </a:rPr>
              <a:t>Moreover there is often useful to deal with a spatial aspect of the data, as the majority of data can be usually related to some particular place or area. Spatial aspect of the data is usually represented by:</a:t>
            </a:r>
            <a:endParaRPr lang="cs-CZ" sz="800" dirty="0">
              <a:ea typeface="Times New Roman" panose="02020603050405020304" pitchFamily="18" charset="0"/>
            </a:endParaRPr>
          </a:p>
          <a:p>
            <a:pPr marL="342900" lvl="0" indent="-342900" algn="just">
              <a:spcAft>
                <a:spcPts val="0"/>
              </a:spcAft>
              <a:buFont typeface="Symbol" panose="05050102010706020507" pitchFamily="18" charset="2"/>
              <a:buChar char=""/>
            </a:pPr>
            <a:r>
              <a:rPr lang="en-GB" sz="800" dirty="0">
                <a:ea typeface="Times New Roman" panose="02020603050405020304" pitchFamily="18" charset="0"/>
              </a:rPr>
              <a:t>mosaics:</a:t>
            </a:r>
            <a:endParaRPr lang="cs-CZ" sz="800" dirty="0">
              <a:ea typeface="Times New Roman" panose="02020603050405020304" pitchFamily="18" charset="0"/>
            </a:endParaRPr>
          </a:p>
          <a:p>
            <a:pPr marL="742950" lvl="1" indent="-285750" algn="just">
              <a:spcAft>
                <a:spcPts val="0"/>
              </a:spcAft>
              <a:buFont typeface="Courier New" panose="02070309020205020404" pitchFamily="49" charset="0"/>
              <a:buChar char="o"/>
            </a:pPr>
            <a:r>
              <a:rPr lang="en-GB" sz="800" dirty="0">
                <a:ea typeface="Times New Roman" panose="02020603050405020304" pitchFamily="18" charset="0"/>
              </a:rPr>
              <a:t>regular </a:t>
            </a:r>
            <a:r>
              <a:rPr lang="en-GB" sz="800" dirty="0" err="1">
                <a:ea typeface="Times New Roman" panose="02020603050405020304" pitchFamily="18" charset="0"/>
              </a:rPr>
              <a:t>rasters</a:t>
            </a:r>
            <a:r>
              <a:rPr lang="en-GB" sz="800" dirty="0">
                <a:ea typeface="Times New Roman" panose="02020603050405020304" pitchFamily="18" charset="0"/>
              </a:rPr>
              <a:t> with squared cells (imagery ~ thus all Earth Observation Data, continuous phenomena ~ such as temperature distribution among an area of interest, small and middle scales of digital terrain models, etc.)</a:t>
            </a:r>
            <a:endParaRPr lang="cs-CZ" sz="800" dirty="0">
              <a:ea typeface="Times New Roman" panose="02020603050405020304" pitchFamily="18" charset="0"/>
            </a:endParaRPr>
          </a:p>
          <a:p>
            <a:pPr marL="742950" lvl="1" indent="-285750" algn="just">
              <a:spcAft>
                <a:spcPts val="0"/>
              </a:spcAft>
              <a:buFont typeface="Courier New" panose="02070309020205020404" pitchFamily="49" charset="0"/>
              <a:buChar char="o"/>
            </a:pPr>
            <a:r>
              <a:rPr lang="en-GB" sz="800" dirty="0">
                <a:ea typeface="Times New Roman" panose="02020603050405020304" pitchFamily="18" charset="0"/>
              </a:rPr>
              <a:t>irregular triangulated meshes (used for detailed digital terrain model representation)</a:t>
            </a:r>
            <a:endParaRPr lang="cs-CZ" sz="800" dirty="0">
              <a:ea typeface="Times New Roman" panose="02020603050405020304" pitchFamily="18" charset="0"/>
            </a:endParaRPr>
          </a:p>
          <a:p>
            <a:pPr marL="342900" lvl="0" indent="-342900" algn="just">
              <a:spcAft>
                <a:spcPts val="0"/>
              </a:spcAft>
              <a:buFont typeface="Symbol" panose="05050102010706020507" pitchFamily="18" charset="2"/>
              <a:buChar char=""/>
            </a:pPr>
            <a:r>
              <a:rPr lang="en-GB" sz="800" dirty="0">
                <a:ea typeface="Times New Roman" panose="02020603050405020304" pitchFamily="18" charset="0"/>
              </a:rPr>
              <a:t>vectors</a:t>
            </a:r>
            <a:endParaRPr lang="cs-CZ" sz="800" dirty="0">
              <a:ea typeface="Times New Roman" panose="02020603050405020304" pitchFamily="18" charset="0"/>
            </a:endParaRPr>
          </a:p>
          <a:p>
            <a:pPr marL="742950" lvl="1" indent="-285750" algn="just">
              <a:spcAft>
                <a:spcPts val="0"/>
              </a:spcAft>
              <a:buFont typeface="Courier New" panose="02070309020205020404" pitchFamily="49" charset="0"/>
              <a:buChar char="o"/>
            </a:pPr>
            <a:r>
              <a:rPr lang="en-GB" sz="800" dirty="0">
                <a:ea typeface="Times New Roman" panose="02020603050405020304" pitchFamily="18" charset="0"/>
              </a:rPr>
              <a:t>point, line, polygon  (representing discrete objects ~ both man made features such as buildings, roads, and natural objects such as forests, rivers, water areas, etc. such a representation can be used e.g. for objects extracted from imagery as well as objects gathered from other sources - maps, directly measured data, etc.)</a:t>
            </a:r>
            <a:endParaRPr lang="cs-CZ" sz="800" dirty="0">
              <a:ea typeface="Times New Roman" panose="02020603050405020304" pitchFamily="18" charset="0"/>
            </a:endParaRPr>
          </a:p>
          <a:p>
            <a:pPr algn="just">
              <a:spcAft>
                <a:spcPts val="0"/>
              </a:spcAft>
            </a:pPr>
            <a:r>
              <a:rPr lang="en-GB" sz="800" dirty="0">
                <a:ea typeface="Times New Roman" panose="02020603050405020304" pitchFamily="18" charset="0"/>
              </a:rPr>
              <a:t> </a:t>
            </a:r>
            <a:endParaRPr lang="cs-CZ" sz="800" dirty="0">
              <a:ea typeface="Times New Roman" panose="02020603050405020304" pitchFamily="18" charset="0"/>
            </a:endParaRPr>
          </a:p>
          <a:p>
            <a:pPr algn="just">
              <a:spcAft>
                <a:spcPts val="0"/>
              </a:spcAft>
            </a:pPr>
            <a:r>
              <a:rPr lang="en-GB" sz="800" dirty="0">
                <a:ea typeface="Times New Roman" panose="02020603050405020304" pitchFamily="18" charset="0"/>
              </a:rPr>
              <a:t>Also it should be mentioned that both raw and processed data can be visualized, from the agriculture point of view:</a:t>
            </a:r>
            <a:endParaRPr lang="cs-CZ" sz="800" dirty="0">
              <a:ea typeface="Times New Roman" panose="02020603050405020304" pitchFamily="18" charset="0"/>
            </a:endParaRPr>
          </a:p>
          <a:p>
            <a:pPr marL="342900" lvl="0" indent="-342900" algn="just">
              <a:spcAft>
                <a:spcPts val="0"/>
              </a:spcAft>
              <a:buFont typeface="Symbol" panose="05050102010706020507" pitchFamily="18" charset="2"/>
              <a:buChar char=""/>
            </a:pPr>
            <a:r>
              <a:rPr lang="en-GB" sz="800" dirty="0">
                <a:ea typeface="Times New Roman" panose="02020603050405020304" pitchFamily="18" charset="0"/>
              </a:rPr>
              <a:t>Raw data for picking the right dataset for further data processing.</a:t>
            </a:r>
            <a:endParaRPr lang="cs-CZ" sz="800" dirty="0">
              <a:ea typeface="Times New Roman" panose="02020603050405020304" pitchFamily="18" charset="0"/>
            </a:endParaRPr>
          </a:p>
          <a:p>
            <a:pPr marL="342900" lvl="0" indent="-342900" algn="just">
              <a:spcAft>
                <a:spcPts val="0"/>
              </a:spcAft>
              <a:buFont typeface="Symbol" panose="05050102010706020507" pitchFamily="18" charset="2"/>
              <a:buChar char=""/>
            </a:pPr>
            <a:r>
              <a:rPr lang="en-GB" sz="800" dirty="0">
                <a:ea typeface="Times New Roman" panose="02020603050405020304" pitchFamily="18" charset="0"/>
              </a:rPr>
              <a:t>Processed (transformed / harmonized / </a:t>
            </a:r>
            <a:r>
              <a:rPr lang="en-GB" sz="800" dirty="0" err="1">
                <a:ea typeface="Times New Roman" panose="02020603050405020304" pitchFamily="18" charset="0"/>
              </a:rPr>
              <a:t>analyzed</a:t>
            </a:r>
            <a:r>
              <a:rPr lang="en-GB" sz="800" dirty="0">
                <a:ea typeface="Times New Roman" panose="02020603050405020304" pitchFamily="18" charset="0"/>
              </a:rPr>
              <a:t> / …) data for exploration the results and decision support.</a:t>
            </a:r>
            <a:endParaRPr lang="cs-CZ" sz="800" dirty="0">
              <a:ea typeface="Times New Roman" panose="02020603050405020304" pitchFamily="18" charset="0"/>
            </a:endParaRPr>
          </a:p>
          <a:p>
            <a:pPr algn="just">
              <a:spcAft>
                <a:spcPts val="0"/>
              </a:spcAft>
            </a:pPr>
            <a:r>
              <a:rPr lang="en-GB" sz="800" dirty="0">
                <a:ea typeface="Times New Roman" panose="02020603050405020304" pitchFamily="18" charset="0"/>
              </a:rPr>
              <a:t> </a:t>
            </a:r>
            <a:endParaRPr lang="cs-CZ" sz="800" dirty="0">
              <a:ea typeface="Times New Roman" panose="02020603050405020304" pitchFamily="18" charset="0"/>
            </a:endParaRPr>
          </a:p>
          <a:p>
            <a:pPr algn="just">
              <a:spcAft>
                <a:spcPts val="0"/>
              </a:spcAft>
            </a:pPr>
            <a:r>
              <a:rPr lang="en-GB" sz="800" dirty="0">
                <a:ea typeface="Times New Roman" panose="02020603050405020304" pitchFamily="18" charset="0"/>
              </a:rPr>
              <a:t>The methodology followed in the developments consisted in selecting a proper, open and well extendable technologies (see chapter 4) and developing three best practise examples to show, how such a technology set can be used for visualization of various data types (see chapter 5).</a:t>
            </a:r>
            <a:endParaRPr lang="cs-CZ" sz="800" dirty="0">
              <a:ea typeface="Times New Roman" panose="02020603050405020304" pitchFamily="18" charset="0"/>
            </a:endParaRPr>
          </a:p>
          <a:p>
            <a:endParaRPr lang="cs-CZ" altLang="cs-CZ" sz="800" dirty="0"/>
          </a:p>
        </p:txBody>
      </p:sp>
    </p:spTree>
    <p:extLst>
      <p:ext uri="{BB962C8B-B14F-4D97-AF65-F5344CB8AC3E}">
        <p14:creationId xmlns:p14="http://schemas.microsoft.com/office/powerpoint/2010/main" val="40085647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61FBE0-DD1F-4EBF-8921-C1545E120D88}" type="slidenum">
              <a:rPr lang="en-GB" altLang="cs-CZ"/>
              <a:pPr/>
              <a:t>6</a:t>
            </a:fld>
            <a:endParaRPr lang="en-GB" altLang="cs-CZ"/>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cs-CZ" altLang="cs-CZ"/>
          </a:p>
        </p:txBody>
      </p:sp>
    </p:spTree>
    <p:extLst>
      <p:ext uri="{BB962C8B-B14F-4D97-AF65-F5344CB8AC3E}">
        <p14:creationId xmlns:p14="http://schemas.microsoft.com/office/powerpoint/2010/main" val="15914823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624707-9280-4F9E-AC1B-03FEE6D58440}" type="slidenum">
              <a:rPr lang="en-GB" altLang="cs-CZ"/>
              <a:pPr/>
              <a:t>7</a:t>
            </a:fld>
            <a:endParaRPr lang="en-GB" altLang="cs-CZ"/>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pPr lvl="0">
              <a:spcBef>
                <a:spcPts val="1000"/>
              </a:spcBef>
              <a:spcAft>
                <a:spcPts val="600"/>
              </a:spcAft>
              <a:tabLst>
                <a:tab pos="228600" algn="l"/>
              </a:tabLst>
            </a:pPr>
            <a:r>
              <a:rPr lang="en-GB" sz="900" b="1" kern="1400" dirty="0"/>
              <a:t>Technology</a:t>
            </a:r>
            <a:endParaRPr lang="cs-CZ" sz="900" b="1" kern="1400" dirty="0"/>
          </a:p>
          <a:p>
            <a:pPr algn="just">
              <a:spcAft>
                <a:spcPts val="0"/>
              </a:spcAft>
            </a:pPr>
            <a:r>
              <a:rPr lang="en-GB" sz="800" dirty="0">
                <a:ea typeface="Times New Roman" panose="02020603050405020304" pitchFamily="18" charset="0"/>
              </a:rPr>
              <a:t>From the above mentioned diversity of the data storage structures it comes clear that robust and easily customizable applications should be used for data visualization</a:t>
            </a:r>
            <a:endParaRPr lang="cs-CZ" sz="800" dirty="0">
              <a:ea typeface="Times New Roman" panose="02020603050405020304" pitchFamily="18" charset="0"/>
            </a:endParaRPr>
          </a:p>
          <a:p>
            <a:pPr algn="just">
              <a:spcAft>
                <a:spcPts val="0"/>
              </a:spcAft>
            </a:pPr>
            <a:r>
              <a:rPr lang="en-GB" sz="800" dirty="0">
                <a:ea typeface="Times New Roman" panose="02020603050405020304" pitchFamily="18" charset="0"/>
              </a:rPr>
              <a:t> </a:t>
            </a:r>
            <a:endParaRPr lang="cs-CZ" sz="800" dirty="0">
              <a:ea typeface="Times New Roman" panose="02020603050405020304" pitchFamily="18" charset="0"/>
            </a:endParaRPr>
          </a:p>
          <a:p>
            <a:pPr algn="just">
              <a:spcAft>
                <a:spcPts val="0"/>
              </a:spcAft>
            </a:pPr>
            <a:r>
              <a:rPr lang="en-GB" sz="800" dirty="0">
                <a:ea typeface="Times New Roman" panose="02020603050405020304" pitchFamily="18" charset="0"/>
              </a:rPr>
              <a:t>The raw data visualization is usually done by a generic client application, handled by a professional, who can deal with different data structures and formats. These applications are not described here as there is many of them in the market or as an open source solutions (QGIS for example, to mention at least one application of many).</a:t>
            </a:r>
            <a:endParaRPr lang="cs-CZ" sz="800" dirty="0">
              <a:ea typeface="Times New Roman" panose="02020603050405020304" pitchFamily="18" charset="0"/>
            </a:endParaRPr>
          </a:p>
          <a:p>
            <a:pPr algn="just">
              <a:spcAft>
                <a:spcPts val="0"/>
              </a:spcAft>
            </a:pPr>
            <a:r>
              <a:rPr lang="en-GB" sz="800" dirty="0">
                <a:ea typeface="Times New Roman" panose="02020603050405020304" pitchFamily="18" charset="0"/>
              </a:rPr>
              <a:t> </a:t>
            </a:r>
            <a:endParaRPr lang="cs-CZ" sz="800" dirty="0">
              <a:ea typeface="Times New Roman" panose="02020603050405020304" pitchFamily="18" charset="0"/>
            </a:endParaRPr>
          </a:p>
          <a:p>
            <a:pPr algn="just">
              <a:spcAft>
                <a:spcPts val="0"/>
              </a:spcAft>
            </a:pPr>
            <a:r>
              <a:rPr lang="en-GB" sz="800" dirty="0">
                <a:ea typeface="Times New Roman" panose="02020603050405020304" pitchFamily="18" charset="0"/>
              </a:rPr>
              <a:t> </a:t>
            </a:r>
            <a:endParaRPr lang="cs-CZ" sz="800" dirty="0">
              <a:ea typeface="Times New Roman" panose="02020603050405020304" pitchFamily="18" charset="0"/>
            </a:endParaRPr>
          </a:p>
          <a:p>
            <a:pPr algn="just">
              <a:spcAft>
                <a:spcPts val="0"/>
              </a:spcAft>
            </a:pPr>
            <a:r>
              <a:rPr lang="en-GB" sz="800" dirty="0">
                <a:ea typeface="Times New Roman" panose="02020603050405020304" pitchFamily="18" charset="0"/>
              </a:rPr>
              <a:t>The common technological framework selected for further best practises development consists of </a:t>
            </a:r>
            <a:r>
              <a:rPr lang="en-GB" sz="800" dirty="0" err="1">
                <a:ea typeface="Times New Roman" panose="02020603050405020304" pitchFamily="18" charset="0"/>
              </a:rPr>
              <a:t>HSLayers</a:t>
            </a:r>
            <a:r>
              <a:rPr lang="en-GB" sz="800" dirty="0">
                <a:ea typeface="Times New Roman" panose="02020603050405020304" pitchFamily="18" charset="0"/>
              </a:rPr>
              <a:t> NG ~ a JavaScript based library for geodata visualization, with an integrated </a:t>
            </a:r>
            <a:r>
              <a:rPr lang="en-GB" sz="800" dirty="0" err="1">
                <a:ea typeface="Times New Roman" panose="02020603050405020304" pitchFamily="18" charset="0"/>
              </a:rPr>
              <a:t>Cesium</a:t>
            </a:r>
            <a:r>
              <a:rPr lang="en-GB" sz="800" dirty="0">
                <a:ea typeface="Times New Roman" panose="02020603050405020304" pitchFamily="18" charset="0"/>
              </a:rPr>
              <a:t> plugin for 3D visualisation. This framework was then extended for handling various types of data, namely: </a:t>
            </a:r>
            <a:endParaRPr lang="cs-CZ" sz="800" dirty="0">
              <a:ea typeface="Times New Roman" panose="02020603050405020304" pitchFamily="18" charset="0"/>
            </a:endParaRPr>
          </a:p>
          <a:p>
            <a:pPr marL="342900" lvl="0" indent="-342900" algn="just">
              <a:spcAft>
                <a:spcPts val="0"/>
              </a:spcAft>
              <a:buFont typeface="Symbol" panose="05050102010706020507" pitchFamily="18" charset="2"/>
              <a:buChar char=""/>
            </a:pPr>
            <a:r>
              <a:rPr lang="en-GB" sz="800" dirty="0">
                <a:ea typeface="Times New Roman" panose="02020603050405020304" pitchFamily="18" charset="0"/>
              </a:rPr>
              <a:t>Web Map Service ~ for raster and imagery data</a:t>
            </a:r>
            <a:endParaRPr lang="cs-CZ" sz="800" dirty="0">
              <a:ea typeface="Times New Roman" panose="02020603050405020304" pitchFamily="18" charset="0"/>
            </a:endParaRPr>
          </a:p>
          <a:p>
            <a:pPr marL="342900" lvl="0" indent="-342900" algn="just">
              <a:spcAft>
                <a:spcPts val="0"/>
              </a:spcAft>
              <a:buFont typeface="Symbol" panose="05050102010706020507" pitchFamily="18" charset="2"/>
              <a:buChar char=""/>
            </a:pPr>
            <a:r>
              <a:rPr lang="en-GB" sz="800" dirty="0" err="1">
                <a:ea typeface="Times New Roman" panose="02020603050405020304" pitchFamily="18" charset="0"/>
              </a:rPr>
              <a:t>GeoJSON</a:t>
            </a:r>
            <a:r>
              <a:rPr lang="en-GB" sz="800" dirty="0">
                <a:ea typeface="Times New Roman" panose="02020603050405020304" pitchFamily="18" charset="0"/>
              </a:rPr>
              <a:t> ~ for vector data</a:t>
            </a:r>
            <a:endParaRPr lang="cs-CZ" sz="800" dirty="0">
              <a:ea typeface="Times New Roman" panose="02020603050405020304" pitchFamily="18" charset="0"/>
            </a:endParaRPr>
          </a:p>
          <a:p>
            <a:pPr marL="342900" lvl="0" indent="-342900" algn="just">
              <a:spcAft>
                <a:spcPts val="0"/>
              </a:spcAft>
              <a:buFont typeface="Symbol" panose="05050102010706020507" pitchFamily="18" charset="2"/>
              <a:buChar char=""/>
            </a:pPr>
            <a:r>
              <a:rPr lang="en-GB" sz="800" dirty="0">
                <a:ea typeface="Times New Roman" panose="02020603050405020304" pitchFamily="18" charset="0"/>
              </a:rPr>
              <a:t>Resource Description Framework (RDF) ~ for linked data</a:t>
            </a:r>
            <a:endParaRPr lang="cs-CZ" sz="800" dirty="0">
              <a:ea typeface="Times New Roman" panose="02020603050405020304" pitchFamily="18" charset="0"/>
            </a:endParaRPr>
          </a:p>
          <a:p>
            <a:pPr marL="342900" lvl="0" indent="-342900" algn="just">
              <a:spcAft>
                <a:spcPts val="0"/>
              </a:spcAft>
              <a:buFont typeface="Symbol" panose="05050102010706020507" pitchFamily="18" charset="2"/>
              <a:buChar char=""/>
            </a:pPr>
            <a:r>
              <a:rPr lang="en-GB" sz="800" dirty="0">
                <a:ea typeface="Times New Roman" panose="02020603050405020304" pitchFamily="18" charset="0"/>
              </a:rPr>
              <a:t>OpenStreetMap live data pump ~ for vector data from OSM</a:t>
            </a:r>
            <a:endParaRPr lang="cs-CZ" sz="800" dirty="0">
              <a:ea typeface="Times New Roman" panose="02020603050405020304" pitchFamily="18" charset="0"/>
            </a:endParaRPr>
          </a:p>
          <a:p>
            <a:pPr algn="just">
              <a:spcAft>
                <a:spcPts val="0"/>
              </a:spcAft>
            </a:pPr>
            <a:r>
              <a:rPr lang="en-GB" sz="800" dirty="0">
                <a:ea typeface="Times New Roman" panose="02020603050405020304" pitchFamily="18" charset="0"/>
              </a:rPr>
              <a:t> </a:t>
            </a:r>
            <a:endParaRPr lang="cs-CZ" sz="800" dirty="0">
              <a:ea typeface="Times New Roman" panose="02020603050405020304" pitchFamily="18" charset="0"/>
            </a:endParaRPr>
          </a:p>
          <a:p>
            <a:pPr algn="just">
              <a:spcAft>
                <a:spcPts val="0"/>
              </a:spcAft>
            </a:pPr>
            <a:r>
              <a:rPr lang="en-GB" sz="800" dirty="0">
                <a:ea typeface="Times New Roman" panose="02020603050405020304" pitchFamily="18" charset="0"/>
              </a:rPr>
              <a:t>The framework development was then divided into following steps:</a:t>
            </a:r>
            <a:endParaRPr lang="cs-CZ" sz="800" dirty="0">
              <a:ea typeface="Times New Roman" panose="02020603050405020304" pitchFamily="18" charset="0"/>
            </a:endParaRPr>
          </a:p>
          <a:p>
            <a:pPr marL="342900" lvl="0" indent="-342900" algn="just">
              <a:spcAft>
                <a:spcPts val="0"/>
              </a:spcAft>
              <a:buFont typeface="Symbol" panose="05050102010706020507" pitchFamily="18" charset="2"/>
              <a:buChar char=""/>
            </a:pPr>
            <a:r>
              <a:rPr lang="en-GB" sz="800" dirty="0">
                <a:ea typeface="Times New Roman" panose="02020603050405020304" pitchFamily="18" charset="0"/>
              </a:rPr>
              <a:t>Integration of CESIUM with </a:t>
            </a:r>
            <a:r>
              <a:rPr lang="en-GB" sz="800" dirty="0" err="1">
                <a:ea typeface="Times New Roman" panose="02020603050405020304" pitchFamily="18" charset="0"/>
              </a:rPr>
              <a:t>HSlayers</a:t>
            </a:r>
            <a:r>
              <a:rPr lang="en-GB" sz="800" dirty="0">
                <a:ea typeface="Times New Roman" panose="02020603050405020304" pitchFamily="18" charset="0"/>
              </a:rPr>
              <a:t> NG (see folders </a:t>
            </a:r>
            <a:r>
              <a:rPr lang="en-GB" sz="800" u="sng" dirty="0">
                <a:ea typeface="Times New Roman" panose="02020603050405020304" pitchFamily="18" charset="0"/>
              </a:rPr>
              <a:t>examples/3d-olu</a:t>
            </a:r>
            <a:r>
              <a:rPr lang="en-GB" sz="800" dirty="0">
                <a:ea typeface="Times New Roman" panose="02020603050405020304" pitchFamily="18" charset="0"/>
              </a:rPr>
              <a:t> and </a:t>
            </a:r>
            <a:r>
              <a:rPr lang="en-GB" sz="800" u="sng" dirty="0">
                <a:ea typeface="Times New Roman" panose="02020603050405020304" pitchFamily="18" charset="0"/>
              </a:rPr>
              <a:t>components/</a:t>
            </a:r>
            <a:r>
              <a:rPr lang="en-GB" sz="800" u="sng" dirty="0" err="1">
                <a:ea typeface="Times New Roman" panose="02020603050405020304" pitchFamily="18" charset="0"/>
              </a:rPr>
              <a:t>cesium</a:t>
            </a:r>
            <a:r>
              <a:rPr lang="en-GB" sz="800" dirty="0">
                <a:ea typeface="Times New Roman" panose="02020603050405020304" pitchFamily="18" charset="0"/>
              </a:rPr>
              <a:t> at </a:t>
            </a:r>
            <a:r>
              <a:rPr lang="en-GB" sz="800" u="sng" dirty="0">
                <a:solidFill>
                  <a:srgbClr val="0563C1"/>
                </a:solidFill>
                <a:ea typeface="Times New Roman" panose="02020603050405020304" pitchFamily="18" charset="0"/>
                <a:hlinkClick r:id="rId3"/>
              </a:rPr>
              <a:t>https://github.com/hslayers/hslayers-ng</a:t>
            </a:r>
            <a:r>
              <a:rPr lang="en-GB" sz="800" dirty="0">
                <a:ea typeface="Times New Roman" panose="02020603050405020304" pitchFamily="18" charset="0"/>
              </a:rPr>
              <a:t> repository for details).</a:t>
            </a:r>
            <a:endParaRPr lang="cs-CZ" sz="800" dirty="0">
              <a:ea typeface="Times New Roman" panose="02020603050405020304" pitchFamily="18" charset="0"/>
            </a:endParaRPr>
          </a:p>
          <a:p>
            <a:pPr marL="342900" lvl="0" indent="-342900" algn="just">
              <a:spcAft>
                <a:spcPts val="0"/>
              </a:spcAft>
              <a:buFont typeface="Symbol" panose="05050102010706020507" pitchFamily="18" charset="2"/>
              <a:buChar char=""/>
            </a:pPr>
            <a:r>
              <a:rPr lang="en-GB" sz="800" dirty="0">
                <a:ea typeface="Times New Roman" panose="02020603050405020304" pitchFamily="18" charset="0"/>
              </a:rPr>
              <a:t>Installing own CESIUM server (</a:t>
            </a:r>
            <a:r>
              <a:rPr lang="en-GB" sz="800" u="sng" dirty="0">
                <a:solidFill>
                  <a:srgbClr val="0563C1"/>
                </a:solidFill>
                <a:ea typeface="Times New Roman" panose="02020603050405020304" pitchFamily="18" charset="0"/>
                <a:hlinkClick r:id="rId4"/>
              </a:rPr>
              <a:t>http://cesium.cenia.cz</a:t>
            </a:r>
            <a:r>
              <a:rPr lang="en-GB" sz="800" dirty="0">
                <a:ea typeface="Times New Roman" panose="02020603050405020304" pitchFamily="18" charset="0"/>
              </a:rPr>
              <a:t>)</a:t>
            </a:r>
            <a:endParaRPr lang="cs-CZ" sz="800" dirty="0">
              <a:ea typeface="Times New Roman" panose="02020603050405020304" pitchFamily="18" charset="0"/>
            </a:endParaRPr>
          </a:p>
          <a:p>
            <a:pPr marL="342900" lvl="0" indent="-342900" algn="just">
              <a:spcAft>
                <a:spcPts val="0"/>
              </a:spcAft>
              <a:buFont typeface="Symbol" panose="05050102010706020507" pitchFamily="18" charset="2"/>
              <a:buChar char=""/>
            </a:pPr>
            <a:r>
              <a:rPr lang="en-GB" sz="800" dirty="0">
                <a:ea typeface="Times New Roman" panose="02020603050405020304" pitchFamily="18" charset="0"/>
              </a:rPr>
              <a:t>Publishing local DEMS on own CESIUM server</a:t>
            </a:r>
            <a:endParaRPr lang="cs-CZ" sz="800" dirty="0">
              <a:ea typeface="Times New Roman" panose="02020603050405020304" pitchFamily="18" charset="0"/>
            </a:endParaRPr>
          </a:p>
          <a:p>
            <a:pPr algn="just">
              <a:spcAft>
                <a:spcPts val="0"/>
              </a:spcAft>
            </a:pPr>
            <a:r>
              <a:rPr lang="en-GB" sz="800" dirty="0">
                <a:ea typeface="Times New Roman" panose="02020603050405020304" pitchFamily="18" charset="0"/>
              </a:rPr>
              <a:t> </a:t>
            </a:r>
            <a:endParaRPr lang="cs-CZ" sz="800" dirty="0">
              <a:ea typeface="Times New Roman" panose="02020603050405020304" pitchFamily="18" charset="0"/>
            </a:endParaRPr>
          </a:p>
          <a:p>
            <a:pPr algn="just">
              <a:spcAft>
                <a:spcPts val="0"/>
              </a:spcAft>
            </a:pPr>
            <a:r>
              <a:rPr lang="en-GB" sz="800" dirty="0">
                <a:ea typeface="Times New Roman" panose="02020603050405020304" pitchFamily="18" charset="0"/>
              </a:rPr>
              <a:t>Created framework allows a developer to create applications his/her own tailored applications. Last but not least the framework supports responsive design.</a:t>
            </a:r>
            <a:endParaRPr lang="cs-CZ" sz="800" dirty="0">
              <a:ea typeface="Times New Roman" panose="02020603050405020304" pitchFamily="18" charset="0"/>
            </a:endParaRPr>
          </a:p>
          <a:p>
            <a:pPr>
              <a:spcAft>
                <a:spcPts val="0"/>
              </a:spcAft>
            </a:pPr>
            <a:r>
              <a:rPr lang="en-GB" sz="800" u="sng" dirty="0">
                <a:solidFill>
                  <a:srgbClr val="0563C1"/>
                </a:solidFill>
                <a:ea typeface="Times New Roman" panose="02020603050405020304" pitchFamily="18" charset="0"/>
                <a:hlinkClick r:id="rId5"/>
              </a:rPr>
              <a:t>https://www.qgis.org/</a:t>
            </a:r>
            <a:endParaRPr lang="cs-CZ" sz="800" dirty="0">
              <a:ea typeface="Times New Roman" panose="02020603050405020304" pitchFamily="18" charset="0"/>
            </a:endParaRPr>
          </a:p>
          <a:p>
            <a:pPr>
              <a:spcAft>
                <a:spcPts val="0"/>
              </a:spcAft>
            </a:pPr>
            <a:r>
              <a:rPr lang="en-GB" sz="800" u="sng" dirty="0">
                <a:solidFill>
                  <a:srgbClr val="0563C1"/>
                </a:solidFill>
                <a:ea typeface="Times New Roman" panose="02020603050405020304" pitchFamily="18" charset="0"/>
                <a:hlinkClick r:id="rId3"/>
              </a:rPr>
              <a:t>https://github.com/hslayers/hslayers-ng</a:t>
            </a:r>
            <a:r>
              <a:rPr lang="en-GB" sz="800" dirty="0">
                <a:ea typeface="Times New Roman" panose="02020603050405020304" pitchFamily="18" charset="0"/>
              </a:rPr>
              <a:t> </a:t>
            </a:r>
            <a:endParaRPr lang="cs-CZ" sz="800" dirty="0">
              <a:ea typeface="Times New Roman" panose="02020603050405020304" pitchFamily="18" charset="0"/>
            </a:endParaRPr>
          </a:p>
          <a:p>
            <a:pPr>
              <a:spcAft>
                <a:spcPts val="0"/>
              </a:spcAft>
            </a:pPr>
            <a:r>
              <a:rPr lang="en-GB" sz="800" u="sng" dirty="0">
                <a:solidFill>
                  <a:srgbClr val="0563C1"/>
                </a:solidFill>
                <a:ea typeface="Times New Roman" panose="02020603050405020304" pitchFamily="18" charset="0"/>
                <a:hlinkClick r:id="rId6"/>
              </a:rPr>
              <a:t>https://cesiumjs.org/</a:t>
            </a:r>
            <a:r>
              <a:rPr lang="en-GB" sz="800" dirty="0">
                <a:ea typeface="Times New Roman" panose="02020603050405020304" pitchFamily="18" charset="0"/>
              </a:rPr>
              <a:t> </a:t>
            </a:r>
            <a:endParaRPr lang="cs-CZ" sz="800" dirty="0">
              <a:ea typeface="Times New Roman" panose="02020603050405020304" pitchFamily="18" charset="0"/>
            </a:endParaRPr>
          </a:p>
          <a:p>
            <a:endParaRPr lang="cs-CZ" altLang="cs-CZ" sz="800" dirty="0"/>
          </a:p>
        </p:txBody>
      </p:sp>
    </p:spTree>
    <p:extLst>
      <p:ext uri="{BB962C8B-B14F-4D97-AF65-F5344CB8AC3E}">
        <p14:creationId xmlns:p14="http://schemas.microsoft.com/office/powerpoint/2010/main" val="2424089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624707-9280-4F9E-AC1B-03FEE6D58440}" type="slidenum">
              <a:rPr lang="en-GB" altLang="cs-CZ"/>
              <a:pPr/>
              <a:t>8</a:t>
            </a:fld>
            <a:endParaRPr lang="en-GB" altLang="cs-CZ"/>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pPr marL="0" lvl="0" indent="0">
              <a:spcBef>
                <a:spcPts val="1000"/>
              </a:spcBef>
              <a:spcAft>
                <a:spcPts val="600"/>
              </a:spcAft>
              <a:buFont typeface="+mj-lt"/>
              <a:buNone/>
              <a:tabLst>
                <a:tab pos="228600" algn="l"/>
              </a:tabLst>
            </a:pPr>
            <a:r>
              <a:rPr lang="en-GB" sz="1400" b="1" kern="1400" dirty="0">
                <a:effectLst/>
                <a:latin typeface="Times New Roman" panose="02020603050405020304" pitchFamily="18" charset="0"/>
              </a:rPr>
              <a:t>Developed best practise applications examples</a:t>
            </a:r>
            <a:endParaRPr lang="cs-CZ" sz="1400" b="1" kern="1400" dirty="0">
              <a:effectLst/>
              <a:latin typeface="Times New Roman" panose="02020603050405020304" pitchFamily="18" charset="0"/>
            </a:endParaRPr>
          </a:p>
          <a:p>
            <a:pPr algn="just">
              <a:spcAft>
                <a:spcPts val="0"/>
              </a:spcAft>
            </a:pPr>
            <a:r>
              <a:rPr lang="en-GB" sz="1200" dirty="0">
                <a:effectLst/>
                <a:latin typeface="Times New Roman" panose="02020603050405020304" pitchFamily="18" charset="0"/>
                <a:ea typeface="Times New Roman" panose="02020603050405020304" pitchFamily="18" charset="0"/>
              </a:rPr>
              <a:t>The applications mentioned further are best practice examples of processed data visualization tailored for the purposes of the </a:t>
            </a:r>
            <a:r>
              <a:rPr lang="en-GB" sz="1200" dirty="0" err="1">
                <a:effectLst/>
                <a:latin typeface="Times New Roman" panose="02020603050405020304" pitchFamily="18" charset="0"/>
                <a:ea typeface="Times New Roman" panose="02020603050405020304" pitchFamily="18" charset="0"/>
              </a:rPr>
              <a:t>DataBio</a:t>
            </a:r>
            <a:r>
              <a:rPr lang="en-GB" sz="1200" dirty="0">
                <a:effectLst/>
                <a:latin typeface="Times New Roman" panose="02020603050405020304" pitchFamily="18" charset="0"/>
                <a:ea typeface="Times New Roman" panose="02020603050405020304" pitchFamily="18" charset="0"/>
              </a:rPr>
              <a:t> project Data Experimentation and Proof of Concept phases. The applications were created by using the above mentioned framework. The work about this topic started in previous project FOODIE and now continues as a part of Czech agriculture pilots of </a:t>
            </a:r>
            <a:r>
              <a:rPr lang="en-GB" sz="1200" dirty="0" err="1">
                <a:effectLst/>
                <a:latin typeface="Times New Roman" panose="02020603050405020304" pitchFamily="18" charset="0"/>
                <a:ea typeface="Times New Roman" panose="02020603050405020304" pitchFamily="18" charset="0"/>
              </a:rPr>
              <a:t>DataBio</a:t>
            </a:r>
            <a:r>
              <a:rPr lang="en-GB" sz="1200" dirty="0">
                <a:effectLst/>
                <a:latin typeface="Times New Roman" panose="02020603050405020304" pitchFamily="18" charset="0"/>
                <a:ea typeface="Times New Roman" panose="02020603050405020304" pitchFamily="18" charset="0"/>
              </a:rPr>
              <a:t> project. To speed up a development, three new large scale testbeds were developed as part of INSIRE Hack.</a:t>
            </a:r>
            <a:endParaRPr lang="cs-CZ" sz="1200" dirty="0">
              <a:effectLst/>
              <a:latin typeface="Times New Roman" panose="02020603050405020304" pitchFamily="18" charset="0"/>
              <a:ea typeface="Times New Roman" panose="02020603050405020304" pitchFamily="18" charset="0"/>
            </a:endParaRPr>
          </a:p>
          <a:p>
            <a:pPr>
              <a:spcAft>
                <a:spcPts val="0"/>
              </a:spcAft>
            </a:pPr>
            <a:r>
              <a:rPr lang="en-GB" sz="1000" u="sng" dirty="0">
                <a:solidFill>
                  <a:srgbClr val="0563C1"/>
                </a:solidFill>
                <a:effectLst/>
                <a:latin typeface="Times New Roman" panose="02020603050405020304" pitchFamily="18" charset="0"/>
                <a:ea typeface="Times New Roman" panose="02020603050405020304" pitchFamily="18" charset="0"/>
                <a:hlinkClick r:id="rId3"/>
              </a:rPr>
              <a:t>http://www.foodie-project.eu/</a:t>
            </a:r>
            <a:r>
              <a:rPr lang="en-GB" sz="1000" dirty="0">
                <a:effectLst/>
                <a:latin typeface="Times New Roman" panose="02020603050405020304" pitchFamily="18" charset="0"/>
                <a:ea typeface="Times New Roman" panose="02020603050405020304" pitchFamily="18" charset="0"/>
              </a:rPr>
              <a:t> </a:t>
            </a:r>
            <a:endParaRPr lang="cs-CZ" sz="1000" dirty="0">
              <a:effectLst/>
              <a:latin typeface="Times New Roman" panose="02020603050405020304" pitchFamily="18" charset="0"/>
              <a:ea typeface="Times New Roman" panose="02020603050405020304" pitchFamily="18" charset="0"/>
            </a:endParaRPr>
          </a:p>
          <a:p>
            <a:pPr>
              <a:spcAft>
                <a:spcPts val="0"/>
              </a:spcAft>
            </a:pPr>
            <a:r>
              <a:rPr lang="en-GB" sz="1000" u="sng" dirty="0">
                <a:solidFill>
                  <a:srgbClr val="0563C1"/>
                </a:solidFill>
                <a:effectLst/>
                <a:latin typeface="Times New Roman" panose="02020603050405020304" pitchFamily="18" charset="0"/>
                <a:ea typeface="Times New Roman" panose="02020603050405020304" pitchFamily="18" charset="0"/>
                <a:hlinkClick r:id="rId4"/>
              </a:rPr>
              <a:t>http://databio.eu/</a:t>
            </a:r>
            <a:r>
              <a:rPr lang="en-GB" sz="1000" dirty="0">
                <a:effectLst/>
                <a:latin typeface="Times New Roman" panose="02020603050405020304" pitchFamily="18" charset="0"/>
                <a:ea typeface="Times New Roman" panose="02020603050405020304" pitchFamily="18" charset="0"/>
              </a:rPr>
              <a:t> </a:t>
            </a:r>
            <a:endParaRPr lang="cs-CZ" sz="1000" dirty="0">
              <a:effectLst/>
              <a:latin typeface="Times New Roman" panose="02020603050405020304" pitchFamily="18" charset="0"/>
              <a:ea typeface="Times New Roman" panose="02020603050405020304" pitchFamily="18" charset="0"/>
            </a:endParaRPr>
          </a:p>
          <a:p>
            <a:pPr>
              <a:spcAft>
                <a:spcPts val="0"/>
              </a:spcAft>
            </a:pPr>
            <a:r>
              <a:rPr lang="en-GB" sz="1000" u="sng" dirty="0">
                <a:solidFill>
                  <a:srgbClr val="0563C1"/>
                </a:solidFill>
                <a:effectLst/>
                <a:latin typeface="Times New Roman" panose="02020603050405020304" pitchFamily="18" charset="0"/>
                <a:ea typeface="Times New Roman" panose="02020603050405020304" pitchFamily="18" charset="0"/>
                <a:hlinkClick r:id="rId5"/>
              </a:rPr>
              <a:t>http://www.plan4all.eu/inspire-hack-2017/</a:t>
            </a:r>
            <a:r>
              <a:rPr lang="en-GB" sz="1000" dirty="0">
                <a:effectLst/>
                <a:latin typeface="Times New Roman" panose="02020603050405020304" pitchFamily="18" charset="0"/>
                <a:ea typeface="Times New Roman" panose="02020603050405020304" pitchFamily="18" charset="0"/>
              </a:rPr>
              <a:t> </a:t>
            </a:r>
            <a:endParaRPr lang="cs-CZ" sz="1000" dirty="0">
              <a:effectLst/>
              <a:latin typeface="Times New Roman" panose="02020603050405020304" pitchFamily="18" charset="0"/>
              <a:ea typeface="Times New Roman" panose="02020603050405020304" pitchFamily="18" charset="0"/>
            </a:endParaRPr>
          </a:p>
          <a:p>
            <a:endParaRPr lang="cs-CZ" altLang="cs-CZ" dirty="0"/>
          </a:p>
        </p:txBody>
      </p:sp>
    </p:spTree>
    <p:extLst>
      <p:ext uri="{BB962C8B-B14F-4D97-AF65-F5344CB8AC3E}">
        <p14:creationId xmlns:p14="http://schemas.microsoft.com/office/powerpoint/2010/main" val="31819198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2624707-9280-4F9E-AC1B-03FEE6D58440}" type="slidenum">
              <a:rPr lang="en-GB" altLang="cs-CZ"/>
              <a:pPr/>
              <a:t>9</a:t>
            </a:fld>
            <a:endParaRPr lang="en-GB" altLang="cs-CZ"/>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pPr>
              <a:spcAft>
                <a:spcPts val="800"/>
              </a:spcAft>
            </a:pPr>
            <a:r>
              <a:rPr lang="en-GB" sz="1000" dirty="0">
                <a:solidFill>
                  <a:srgbClr val="000000"/>
                </a:solidFill>
                <a:ea typeface="Times New Roman" panose="02020603050405020304" pitchFamily="18" charset="0"/>
              </a:rPr>
              <a:t>The </a:t>
            </a:r>
            <a:r>
              <a:rPr lang="cs-CZ" sz="1000" b="1" dirty="0">
                <a:ea typeface="Times New Roman" panose="02020603050405020304" pitchFamily="18" charset="0"/>
              </a:rPr>
              <a:t>Open Land Use</a:t>
            </a:r>
            <a:r>
              <a:rPr lang="cs-CZ" sz="1000" dirty="0">
                <a:ea typeface="Times New Roman" panose="02020603050405020304" pitchFamily="18" charset="0"/>
              </a:rPr>
              <a:t> </a:t>
            </a:r>
            <a:r>
              <a:rPr lang="en-GB" sz="1000" dirty="0">
                <a:ea typeface="Times New Roman" panose="02020603050405020304" pitchFamily="18" charset="0"/>
              </a:rPr>
              <a:t>perspective visualization</a:t>
            </a:r>
            <a:r>
              <a:rPr lang="en-GB" sz="1000" dirty="0">
                <a:solidFill>
                  <a:srgbClr val="000000"/>
                </a:solidFill>
                <a:ea typeface="Times New Roman" panose="02020603050405020304" pitchFamily="18" charset="0"/>
              </a:rPr>
              <a:t> is available at following address: </a:t>
            </a:r>
            <a:r>
              <a:rPr lang="en-GB" sz="1000" u="sng" dirty="0">
                <a:solidFill>
                  <a:srgbClr val="1155CC"/>
                </a:solidFill>
                <a:ea typeface="Times New Roman" panose="02020603050405020304" pitchFamily="18" charset="0"/>
                <a:hlinkClick r:id="rId3"/>
              </a:rPr>
              <a:t>http://ng.hslayers.org/examples/3d-olu</a:t>
            </a:r>
            <a:endParaRPr lang="cs-CZ" sz="1000" dirty="0">
              <a:ea typeface="Times New Roman" panose="02020603050405020304" pitchFamily="18" charset="0"/>
            </a:endParaRPr>
          </a:p>
          <a:p>
            <a:pPr indent="457200" algn="just">
              <a:spcAft>
                <a:spcPts val="0"/>
              </a:spcAft>
            </a:pPr>
            <a:r>
              <a:rPr lang="en-GB" sz="1000" dirty="0">
                <a:ea typeface="Times New Roman" panose="02020603050405020304" pitchFamily="18" charset="0"/>
              </a:rPr>
              <a:t>This application visualises the Open Land Use Map (OLU) on top of the EU-DEM terrain model in a perspective view; note that a geographical extension of OLU for Africa is planned in </a:t>
            </a:r>
            <a:r>
              <a:rPr lang="en-GB" sz="1000" dirty="0" err="1">
                <a:ea typeface="Times New Roman" panose="02020603050405020304" pitchFamily="18" charset="0"/>
              </a:rPr>
              <a:t>DataBio</a:t>
            </a:r>
            <a:r>
              <a:rPr lang="en-GB" sz="1000" dirty="0">
                <a:ea typeface="Times New Roman" panose="02020603050405020304" pitchFamily="18" charset="0"/>
              </a:rPr>
              <a:t> project. Displaying the data in 3D environment helps a user to explore an area of interest in a more natural way than a traditional map. Moreover, the user can explore other datasets, such as Open Transport Map or Smart Points Of Interests, [3] or even add a Web Map Service of his/her choice (as long as the WMS is in WGS84 coordinate system) to make custom 3D mash-ups. </a:t>
            </a:r>
            <a:endParaRPr lang="cs-CZ" sz="1000" dirty="0">
              <a:ea typeface="Times New Roman" panose="02020603050405020304" pitchFamily="18" charset="0"/>
            </a:endParaRPr>
          </a:p>
          <a:p>
            <a:pPr indent="228600" algn="just">
              <a:spcAft>
                <a:spcPts val="0"/>
              </a:spcAft>
            </a:pPr>
            <a:r>
              <a:rPr lang="en-GB" sz="1000" dirty="0">
                <a:ea typeface="Times New Roman" panose="02020603050405020304" pitchFamily="18" charset="0"/>
              </a:rPr>
              <a:t>It is worth to mention that the application uses a strategy to visualize a continent-wide dataset (OLU) in 3D environment. The strategy consists of two features (adopted from [4]):</a:t>
            </a:r>
            <a:endParaRPr lang="cs-CZ" sz="1000" dirty="0">
              <a:ea typeface="Times New Roman" panose="02020603050405020304" pitchFamily="18" charset="0"/>
            </a:endParaRPr>
          </a:p>
          <a:p>
            <a:pPr marL="342900" lvl="0" indent="-342900" algn="just">
              <a:spcAft>
                <a:spcPts val="0"/>
              </a:spcAft>
              <a:buFont typeface="Symbol" panose="05050102010706020507" pitchFamily="18" charset="2"/>
              <a:buChar char=""/>
            </a:pPr>
            <a:r>
              <a:rPr lang="en-GB" sz="1000" dirty="0">
                <a:ea typeface="Times New Roman" panose="02020603050405020304" pitchFamily="18" charset="0"/>
              </a:rPr>
              <a:t>Generalized data is portrayed when an observer is far from the Earth surface visualized on the virtual globe visualized by </a:t>
            </a:r>
            <a:r>
              <a:rPr lang="en-GB" sz="1000" dirty="0" err="1">
                <a:ea typeface="Times New Roman" panose="02020603050405020304" pitchFamily="18" charset="0"/>
              </a:rPr>
              <a:t>Cesium</a:t>
            </a:r>
            <a:r>
              <a:rPr lang="en-GB" sz="1000" dirty="0">
                <a:ea typeface="Times New Roman" panose="02020603050405020304" pitchFamily="18" charset="0"/>
              </a:rPr>
              <a:t> plugin. Detailed data are segmented by municipalities.</a:t>
            </a:r>
            <a:endParaRPr lang="cs-CZ" sz="1000" dirty="0">
              <a:ea typeface="Times New Roman" panose="02020603050405020304" pitchFamily="18" charset="0"/>
            </a:endParaRPr>
          </a:p>
          <a:p>
            <a:pPr marL="342900" lvl="0" indent="-342900" algn="just">
              <a:spcBef>
                <a:spcPts val="0"/>
              </a:spcBef>
              <a:spcAft>
                <a:spcPts val="0"/>
              </a:spcAft>
              <a:buFont typeface="Symbol" panose="05050102010706020507" pitchFamily="18" charset="2"/>
              <a:buChar char=""/>
            </a:pPr>
            <a:r>
              <a:rPr lang="en-GB" sz="1000" dirty="0">
                <a:effectLst/>
              </a:rPr>
              <a:t>When the observer moves closer following steps are processed:</a:t>
            </a:r>
            <a:endParaRPr lang="cs-CZ" sz="1000" dirty="0">
              <a:effectLst/>
            </a:endParaRPr>
          </a:p>
          <a:p>
            <a:pPr marL="628650" lvl="1" indent="-171450" algn="just">
              <a:spcBef>
                <a:spcPts val="0"/>
              </a:spcBef>
              <a:spcAft>
                <a:spcPts val="0"/>
              </a:spcAft>
              <a:buFont typeface="Arial" panose="020B0604020202020204" pitchFamily="34" charset="0"/>
              <a:buChar char="•"/>
            </a:pPr>
            <a:r>
              <a:rPr lang="en-GB" sz="1000" dirty="0">
                <a:ea typeface="Times New Roman" panose="02020603050405020304" pitchFamily="18" charset="0"/>
              </a:rPr>
              <a:t>A visible spatial extent on Earth’s surface is calculated from an actual view.</a:t>
            </a:r>
            <a:endParaRPr lang="cs-CZ" sz="1000" dirty="0">
              <a:ea typeface="Times New Roman" panose="02020603050405020304" pitchFamily="18" charset="0"/>
            </a:endParaRPr>
          </a:p>
          <a:p>
            <a:pPr marL="628650" lvl="1" indent="-171450" algn="just">
              <a:spcBef>
                <a:spcPts val="0"/>
              </a:spcBef>
              <a:spcAft>
                <a:spcPts val="0"/>
              </a:spcAft>
              <a:buFont typeface="Arial" panose="020B0604020202020204" pitchFamily="34" charset="0"/>
              <a:buChar char="•"/>
            </a:pPr>
            <a:r>
              <a:rPr lang="en-GB" sz="1000" dirty="0">
                <a:ea typeface="Times New Roman" panose="02020603050405020304" pitchFamily="18" charset="0"/>
              </a:rPr>
              <a:t>Bounding boxes for municipalities are then compared to the visible spatial extent.</a:t>
            </a:r>
            <a:endParaRPr lang="cs-CZ" sz="1000" dirty="0">
              <a:ea typeface="Times New Roman" panose="02020603050405020304" pitchFamily="18" charset="0"/>
            </a:endParaRPr>
          </a:p>
          <a:p>
            <a:pPr marL="628650" lvl="1" indent="-171450" algn="just">
              <a:spcBef>
                <a:spcPts val="0"/>
              </a:spcBef>
              <a:spcAft>
                <a:spcPts val="0"/>
              </a:spcAft>
              <a:buFont typeface="Arial" panose="020B0604020202020204" pitchFamily="34" charset="0"/>
              <a:buChar char="•"/>
            </a:pPr>
            <a:r>
              <a:rPr lang="en-GB" sz="1000" dirty="0">
                <a:ea typeface="Times New Roman" panose="02020603050405020304" pitchFamily="18" charset="0"/>
              </a:rPr>
              <a:t>Finally, displayed are the only municipalities, whose bounding boxes intersected with the Earth’s surface visible spatial extent.</a:t>
            </a:r>
            <a:endParaRPr lang="cs-CZ" sz="1000" dirty="0">
              <a:ea typeface="Times New Roman" panose="02020603050405020304" pitchFamily="18" charset="0"/>
            </a:endParaRPr>
          </a:p>
          <a:p>
            <a:pPr marL="628650" lvl="1" indent="-171450" algn="just">
              <a:spcBef>
                <a:spcPts val="0"/>
              </a:spcBef>
              <a:spcAft>
                <a:spcPts val="0"/>
              </a:spcAft>
              <a:buFont typeface="Arial" panose="020B0604020202020204" pitchFamily="34" charset="0"/>
              <a:buChar char="•"/>
            </a:pPr>
            <a:r>
              <a:rPr lang="en-GB" sz="1000" dirty="0">
                <a:ea typeface="Times New Roman" panose="02020603050405020304" pitchFamily="18" charset="0"/>
              </a:rPr>
              <a:t>These steps are done repeatedly each time when observer position nor line of sight is changed, as it influences the actual view</a:t>
            </a:r>
            <a:r>
              <a:rPr lang="cs-CZ" sz="1000" dirty="0">
                <a:ea typeface="Times New Roman" panose="02020603050405020304" pitchFamily="18" charset="0"/>
              </a:rPr>
              <a:t>. </a:t>
            </a:r>
          </a:p>
          <a:p>
            <a:pPr>
              <a:spcAft>
                <a:spcPts val="0"/>
              </a:spcAft>
            </a:pPr>
            <a:r>
              <a:rPr lang="cs-CZ" sz="1000" dirty="0" err="1">
                <a:ea typeface="Times New Roman" panose="02020603050405020304" pitchFamily="18" charset="0"/>
              </a:rPr>
              <a:t>Note</a:t>
            </a:r>
            <a:r>
              <a:rPr lang="cs-CZ" sz="1000" dirty="0">
                <a:ea typeface="Times New Roman" panose="02020603050405020304" pitchFamily="18" charset="0"/>
              </a:rPr>
              <a:t>: </a:t>
            </a:r>
            <a:r>
              <a:rPr lang="en-GB" sz="1000" dirty="0">
                <a:ea typeface="Times New Roman" panose="02020603050405020304" pitchFamily="18" charset="0"/>
              </a:rPr>
              <a:t>Bounding box is an expression of the maximum extents of a 2-dimensional object (e.g. point, line, polygon) or set of objects within its (or their) 2-D (x, y) coordinate system, in other words min(x), max(x), min(y), max(y).</a:t>
            </a:r>
            <a:endParaRPr lang="cs-CZ" sz="1000" dirty="0">
              <a:ea typeface="Times New Roman" panose="02020603050405020304" pitchFamily="18" charset="0"/>
            </a:endParaRPr>
          </a:p>
          <a:p>
            <a:endParaRPr lang="cs-CZ" altLang="cs-CZ" sz="1000" dirty="0"/>
          </a:p>
        </p:txBody>
      </p:sp>
    </p:spTree>
    <p:extLst>
      <p:ext uri="{BB962C8B-B14F-4D97-AF65-F5344CB8AC3E}">
        <p14:creationId xmlns:p14="http://schemas.microsoft.com/office/powerpoint/2010/main" val="4108430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1143000" y="1122363"/>
            <a:ext cx="6858000" cy="2387600"/>
          </a:xfrm>
        </p:spPr>
        <p:txBody>
          <a:bodyPr anchor="b"/>
          <a:lstStyle>
            <a:lvl1pPr algn="ctr">
              <a:defRPr sz="6000"/>
            </a:lvl1pPr>
          </a:lstStyle>
          <a:p>
            <a:r>
              <a:rPr lang="cs-CZ"/>
              <a:t>Kliknutím lze upravit styl.</a:t>
            </a:r>
            <a:endParaRPr lang="en-US"/>
          </a:p>
        </p:txBody>
      </p:sp>
      <p:sp>
        <p:nvSpPr>
          <p:cNvPr id="3" name="Podnadpis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lze upravit styl předlohy.</a:t>
            </a:r>
            <a:endParaRPr lang="en-US"/>
          </a:p>
        </p:txBody>
      </p:sp>
    </p:spTree>
    <p:extLst>
      <p:ext uri="{BB962C8B-B14F-4D97-AF65-F5344CB8AC3E}">
        <p14:creationId xmlns:p14="http://schemas.microsoft.com/office/powerpoint/2010/main" val="35310190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endParaRPr lang="en-US"/>
          </a:p>
        </p:txBody>
      </p:sp>
      <p:sp>
        <p:nvSpPr>
          <p:cNvPr id="3" name="Zástupný symbol pro svislý text 2"/>
          <p:cNvSpPr>
            <a:spLocks noGrp="1"/>
          </p:cNvSpPr>
          <p:nvPr>
            <p:ph type="body" orient="vert" idx="1"/>
          </p:nvPr>
        </p:nvSpPr>
        <p:spPr/>
        <p:txBody>
          <a:bodyPr vert="eaVert"/>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a:p>
        </p:txBody>
      </p:sp>
    </p:spTree>
    <p:extLst>
      <p:ext uri="{BB962C8B-B14F-4D97-AF65-F5344CB8AC3E}">
        <p14:creationId xmlns:p14="http://schemas.microsoft.com/office/powerpoint/2010/main" val="28786029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819900" y="228600"/>
            <a:ext cx="2171700" cy="5638800"/>
          </a:xfrm>
        </p:spPr>
        <p:txBody>
          <a:bodyPr vert="eaVert"/>
          <a:lstStyle/>
          <a:p>
            <a:r>
              <a:rPr lang="cs-CZ"/>
              <a:t>Kliknutím lze upravit styl.</a:t>
            </a:r>
            <a:endParaRPr lang="en-US"/>
          </a:p>
        </p:txBody>
      </p:sp>
      <p:sp>
        <p:nvSpPr>
          <p:cNvPr id="3" name="Zástupný symbol pro svislý text 2"/>
          <p:cNvSpPr>
            <a:spLocks noGrp="1"/>
          </p:cNvSpPr>
          <p:nvPr>
            <p:ph type="body" orient="vert" idx="1"/>
          </p:nvPr>
        </p:nvSpPr>
        <p:spPr>
          <a:xfrm>
            <a:off x="304800" y="228600"/>
            <a:ext cx="6362700" cy="5638800"/>
          </a:xfrm>
        </p:spPr>
        <p:txBody>
          <a:bodyPr vert="eaVert"/>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a:p>
        </p:txBody>
      </p:sp>
    </p:spTree>
    <p:extLst>
      <p:ext uri="{BB962C8B-B14F-4D97-AF65-F5344CB8AC3E}">
        <p14:creationId xmlns:p14="http://schemas.microsoft.com/office/powerpoint/2010/main" val="1850589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endParaRPr lang="en-US"/>
          </a:p>
        </p:txBody>
      </p:sp>
      <p:sp>
        <p:nvSpPr>
          <p:cNvPr id="3" name="Zástupný symbol pro obsah 2"/>
          <p:cNvSpPr>
            <a:spLocks noGrp="1"/>
          </p:cNvSpPr>
          <p:nvPr>
            <p:ph idx="1"/>
          </p:nvPr>
        </p:nvSpPr>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a:p>
        </p:txBody>
      </p:sp>
    </p:spTree>
    <p:extLst>
      <p:ext uri="{BB962C8B-B14F-4D97-AF65-F5344CB8AC3E}">
        <p14:creationId xmlns:p14="http://schemas.microsoft.com/office/powerpoint/2010/main" val="1090111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623888" y="1709738"/>
            <a:ext cx="7886700" cy="2852737"/>
          </a:xfrm>
        </p:spPr>
        <p:txBody>
          <a:bodyPr anchor="b"/>
          <a:lstStyle>
            <a:lvl1pPr>
              <a:defRPr sz="6000"/>
            </a:lvl1pPr>
          </a:lstStyle>
          <a:p>
            <a:r>
              <a:rPr lang="cs-CZ"/>
              <a:t>Kliknutím lze upravit styl.</a:t>
            </a:r>
            <a:endParaRPr lang="en-US"/>
          </a:p>
        </p:txBody>
      </p:sp>
      <p:sp>
        <p:nvSpPr>
          <p:cNvPr id="3" name="Zástupný symbol pro text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cs-CZ"/>
              <a:t>Kliknutím lze upravit styly předlohy textu.</a:t>
            </a:r>
          </a:p>
        </p:txBody>
      </p:sp>
    </p:spTree>
    <p:extLst>
      <p:ext uri="{BB962C8B-B14F-4D97-AF65-F5344CB8AC3E}">
        <p14:creationId xmlns:p14="http://schemas.microsoft.com/office/powerpoint/2010/main" val="22154159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endParaRPr lang="en-US"/>
          </a:p>
        </p:txBody>
      </p:sp>
      <p:sp>
        <p:nvSpPr>
          <p:cNvPr id="3" name="Zástupný symbol pro obsah 2"/>
          <p:cNvSpPr>
            <a:spLocks noGrp="1"/>
          </p:cNvSpPr>
          <p:nvPr>
            <p:ph sz="half" idx="1"/>
          </p:nvPr>
        </p:nvSpPr>
        <p:spPr>
          <a:xfrm>
            <a:off x="304800" y="1066800"/>
            <a:ext cx="4229100" cy="4800600"/>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a:p>
        </p:txBody>
      </p:sp>
      <p:sp>
        <p:nvSpPr>
          <p:cNvPr id="4" name="Zástupný symbol pro obsah 3"/>
          <p:cNvSpPr>
            <a:spLocks noGrp="1"/>
          </p:cNvSpPr>
          <p:nvPr>
            <p:ph sz="half" idx="2"/>
          </p:nvPr>
        </p:nvSpPr>
        <p:spPr>
          <a:xfrm>
            <a:off x="4686300" y="1066800"/>
            <a:ext cx="4229100" cy="4800600"/>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a:p>
        </p:txBody>
      </p:sp>
    </p:spTree>
    <p:extLst>
      <p:ext uri="{BB962C8B-B14F-4D97-AF65-F5344CB8AC3E}">
        <p14:creationId xmlns:p14="http://schemas.microsoft.com/office/powerpoint/2010/main" val="33069824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630238" y="365125"/>
            <a:ext cx="7886700" cy="1325563"/>
          </a:xfrm>
        </p:spPr>
        <p:txBody>
          <a:bodyPr/>
          <a:lstStyle/>
          <a:p>
            <a:r>
              <a:rPr lang="cs-CZ"/>
              <a:t>Kliknutím lze upravit styl.</a:t>
            </a:r>
            <a:endParaRPr lang="en-US"/>
          </a:p>
        </p:txBody>
      </p:sp>
      <p:sp>
        <p:nvSpPr>
          <p:cNvPr id="3" name="Zástupný symbol pro text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4" name="Zástupný symbol pro obsah 3"/>
          <p:cNvSpPr>
            <a:spLocks noGrp="1"/>
          </p:cNvSpPr>
          <p:nvPr>
            <p:ph sz="half" idx="2"/>
          </p:nvPr>
        </p:nvSpPr>
        <p:spPr>
          <a:xfrm>
            <a:off x="630238" y="2505075"/>
            <a:ext cx="3868737" cy="3684588"/>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a:p>
        </p:txBody>
      </p:sp>
      <p:sp>
        <p:nvSpPr>
          <p:cNvPr id="5" name="Zástupný symbol pro text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Kliknutím lze upravit styly předlohy textu.</a:t>
            </a:r>
          </a:p>
        </p:txBody>
      </p:sp>
      <p:sp>
        <p:nvSpPr>
          <p:cNvPr id="6" name="Zástupný symbol pro obsah 5"/>
          <p:cNvSpPr>
            <a:spLocks noGrp="1"/>
          </p:cNvSpPr>
          <p:nvPr>
            <p:ph sz="quarter" idx="4"/>
          </p:nvPr>
        </p:nvSpPr>
        <p:spPr>
          <a:xfrm>
            <a:off x="4629150" y="2505075"/>
            <a:ext cx="3887788" cy="3684588"/>
          </a:xfrm>
        </p:spPr>
        <p:txBody>
          <a:body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a:p>
        </p:txBody>
      </p:sp>
    </p:spTree>
    <p:extLst>
      <p:ext uri="{BB962C8B-B14F-4D97-AF65-F5344CB8AC3E}">
        <p14:creationId xmlns:p14="http://schemas.microsoft.com/office/powerpoint/2010/main" val="2569982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a:t>Kliknutím lze upravit styl.</a:t>
            </a:r>
            <a:endParaRPr lang="en-US"/>
          </a:p>
        </p:txBody>
      </p:sp>
    </p:spTree>
    <p:extLst>
      <p:ext uri="{BB962C8B-B14F-4D97-AF65-F5344CB8AC3E}">
        <p14:creationId xmlns:p14="http://schemas.microsoft.com/office/powerpoint/2010/main" val="1513938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3747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30238" y="457200"/>
            <a:ext cx="2949575" cy="1600200"/>
          </a:xfrm>
        </p:spPr>
        <p:txBody>
          <a:bodyPr anchor="b"/>
          <a:lstStyle>
            <a:lvl1pPr>
              <a:defRPr sz="3200"/>
            </a:lvl1pPr>
          </a:lstStyle>
          <a:p>
            <a:r>
              <a:rPr lang="cs-CZ"/>
              <a:t>Kliknutím lze upravit styl.</a:t>
            </a:r>
            <a:endParaRPr lang="en-US"/>
          </a:p>
        </p:txBody>
      </p:sp>
      <p:sp>
        <p:nvSpPr>
          <p:cNvPr id="3" name="Zástupný symbol pro obsah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endParaRPr lang="en-US"/>
          </a:p>
        </p:txBody>
      </p:sp>
      <p:sp>
        <p:nvSpPr>
          <p:cNvPr id="4" name="Zástupný symbol pro text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Kliknutím lze upravit styly předlohy textu.</a:t>
            </a:r>
          </a:p>
        </p:txBody>
      </p:sp>
    </p:spTree>
    <p:extLst>
      <p:ext uri="{BB962C8B-B14F-4D97-AF65-F5344CB8AC3E}">
        <p14:creationId xmlns:p14="http://schemas.microsoft.com/office/powerpoint/2010/main" val="437423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30238" y="457200"/>
            <a:ext cx="2949575" cy="1600200"/>
          </a:xfrm>
        </p:spPr>
        <p:txBody>
          <a:bodyPr anchor="b"/>
          <a:lstStyle>
            <a:lvl1pPr>
              <a:defRPr sz="3200"/>
            </a:lvl1pPr>
          </a:lstStyle>
          <a:p>
            <a:r>
              <a:rPr lang="cs-CZ"/>
              <a:t>Kliknutím lze upravit styl.</a:t>
            </a:r>
            <a:endParaRPr lang="en-US"/>
          </a:p>
        </p:txBody>
      </p:sp>
      <p:sp>
        <p:nvSpPr>
          <p:cNvPr id="3" name="Zástupný symbol pro obrázek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Zástupný symbol pro text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Kliknutím lze upravit styly předlohy textu.</a:t>
            </a:r>
          </a:p>
        </p:txBody>
      </p:sp>
    </p:spTree>
    <p:extLst>
      <p:ext uri="{BB962C8B-B14F-4D97-AF65-F5344CB8AC3E}">
        <p14:creationId xmlns:p14="http://schemas.microsoft.com/office/powerpoint/2010/main" val="2032136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86000" y="228600"/>
            <a:ext cx="67056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cs-CZ"/>
              <a:t>Click to edit Master title style</a:t>
            </a:r>
          </a:p>
        </p:txBody>
      </p:sp>
      <p:sp>
        <p:nvSpPr>
          <p:cNvPr id="1027" name="Rectangle 3"/>
          <p:cNvSpPr>
            <a:spLocks noGrp="1" noChangeArrowheads="1"/>
          </p:cNvSpPr>
          <p:nvPr>
            <p:ph type="body" idx="1"/>
          </p:nvPr>
        </p:nvSpPr>
        <p:spPr bwMode="auto">
          <a:xfrm>
            <a:off x="304800" y="1066800"/>
            <a:ext cx="8610600"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cs-CZ"/>
              <a:t>Click to edit Master text styles</a:t>
            </a:r>
          </a:p>
          <a:p>
            <a:pPr lvl="1"/>
            <a:r>
              <a:rPr lang="en-GB" altLang="cs-CZ"/>
              <a:t>Second level</a:t>
            </a:r>
          </a:p>
          <a:p>
            <a:pPr lvl="2"/>
            <a:r>
              <a:rPr lang="en-GB" altLang="cs-CZ"/>
              <a:t>Third level</a:t>
            </a:r>
          </a:p>
          <a:p>
            <a:pPr lvl="3"/>
            <a:r>
              <a:rPr lang="en-GB" altLang="cs-CZ"/>
              <a:t>Fourth level</a:t>
            </a:r>
          </a:p>
          <a:p>
            <a:pPr lvl="4"/>
            <a:r>
              <a:rPr lang="en-GB" altLang="cs-CZ"/>
              <a:t>Fifth level</a:t>
            </a:r>
          </a:p>
        </p:txBody>
      </p:sp>
      <p:sp>
        <p:nvSpPr>
          <p:cNvPr id="1032" name="Rectangle 8"/>
          <p:cNvSpPr>
            <a:spLocks noChangeArrowheads="1"/>
          </p:cNvSpPr>
          <p:nvPr userDrawn="1"/>
        </p:nvSpPr>
        <p:spPr bwMode="auto">
          <a:xfrm>
            <a:off x="0" y="6781800"/>
            <a:ext cx="9144000" cy="76200"/>
          </a:xfrm>
          <a:prstGeom prst="rect">
            <a:avLst/>
          </a:prstGeom>
          <a:solidFill>
            <a:srgbClr val="0033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4" name="Rectangle 10"/>
          <p:cNvSpPr>
            <a:spLocks noChangeArrowheads="1"/>
          </p:cNvSpPr>
          <p:nvPr userDrawn="1"/>
        </p:nvSpPr>
        <p:spPr bwMode="auto">
          <a:xfrm>
            <a:off x="3700463" y="3200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038" name="Rectangle 14"/>
          <p:cNvSpPr>
            <a:spLocks noChangeArrowheads="1"/>
          </p:cNvSpPr>
          <p:nvPr userDrawn="1"/>
        </p:nvSpPr>
        <p:spPr bwMode="auto">
          <a:xfrm>
            <a:off x="0" y="0"/>
            <a:ext cx="9144000" cy="36513"/>
          </a:xfrm>
          <a:prstGeom prst="rect">
            <a:avLst/>
          </a:prstGeom>
          <a:solidFill>
            <a:srgbClr val="003399"/>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9" name="Line 15"/>
          <p:cNvSpPr>
            <a:spLocks noChangeShapeType="1"/>
          </p:cNvSpPr>
          <p:nvPr userDrawn="1"/>
        </p:nvSpPr>
        <p:spPr bwMode="auto">
          <a:xfrm>
            <a:off x="0" y="838200"/>
            <a:ext cx="9144000" cy="0"/>
          </a:xfrm>
          <a:prstGeom prst="line">
            <a:avLst/>
          </a:prstGeom>
          <a:noFill/>
          <a:ln w="12700">
            <a:solidFill>
              <a:srgbClr val="00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40" name="Rectangle 16"/>
          <p:cNvSpPr>
            <a:spLocks noChangeArrowheads="1"/>
          </p:cNvSpPr>
          <p:nvPr userDrawn="1"/>
        </p:nvSpPr>
        <p:spPr bwMode="auto">
          <a:xfrm>
            <a:off x="0" y="6622306"/>
            <a:ext cx="9144000" cy="153888"/>
          </a:xfrm>
          <a:prstGeom prst="rect">
            <a:avLst/>
          </a:prstGeom>
          <a:noFill/>
          <a:ln>
            <a:noFill/>
          </a:ln>
          <a:effectLst/>
          <a:extLst>
            <a:ext uri="{909E8E84-426E-40DD-AFC4-6F175D3DCCD1}">
              <a14:hiddenFill xmlns:a14="http://schemas.microsoft.com/office/drawing/2010/main">
                <a:solidFill>
                  <a:srgbClr val="99CCFF"/>
                </a:solidFill>
              </a14:hiddenFill>
            </a:ext>
            <a:ext uri="{91240B29-F687-4F45-9708-019B960494DF}">
              <a14:hiddenLine xmlns:a14="http://schemas.microsoft.com/office/drawing/2010/main" w="12700" cap="sq">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spAutoFit/>
          </a:bodyPr>
          <a:lstStyle/>
          <a:p>
            <a:r>
              <a:rPr lang="en-IE" altLang="cs-CZ" sz="1000" dirty="0">
                <a:latin typeface="Arial" panose="020B0604020202020204" pitchFamily="34" charset="0"/>
              </a:rPr>
              <a:t> Session </a:t>
            </a:r>
            <a:r>
              <a:rPr lang="cs-CZ" altLang="cs-CZ" sz="1000" dirty="0">
                <a:latin typeface="Arial" panose="020B0604020202020204" pitchFamily="34" charset="0"/>
              </a:rPr>
              <a:t>10d</a:t>
            </a:r>
            <a:r>
              <a:rPr lang="en-IE" altLang="cs-CZ" sz="1000" dirty="0">
                <a:latin typeface="Arial" panose="020B0604020202020204" pitchFamily="34" charset="0"/>
              </a:rPr>
              <a:t>, </a:t>
            </a:r>
            <a:r>
              <a:rPr lang="cs-CZ" altLang="cs-CZ" sz="1000" dirty="0">
                <a:latin typeface="Arial" panose="020B0604020202020204" pitchFamily="34" charset="0"/>
              </a:rPr>
              <a:t>11</a:t>
            </a:r>
            <a:r>
              <a:rPr lang="cs-CZ" altLang="cs-CZ" sz="1000" baseline="30000" dirty="0">
                <a:latin typeface="Arial" panose="020B0604020202020204" pitchFamily="34" charset="0"/>
              </a:rPr>
              <a:t>th</a:t>
            </a:r>
            <a:r>
              <a:rPr lang="cs-CZ" altLang="cs-CZ" sz="1000" dirty="0">
                <a:latin typeface="Arial" panose="020B0604020202020204" pitchFamily="34" charset="0"/>
              </a:rPr>
              <a:t> </a:t>
            </a:r>
            <a:r>
              <a:rPr lang="cs-CZ" altLang="cs-CZ" sz="1000" dirty="0" err="1">
                <a:latin typeface="Arial" panose="020B0604020202020204" pitchFamily="34" charset="0"/>
              </a:rPr>
              <a:t>of</a:t>
            </a:r>
            <a:r>
              <a:rPr lang="en-IE" altLang="cs-CZ" sz="1000" dirty="0">
                <a:latin typeface="Arial" panose="020B0604020202020204" pitchFamily="34" charset="0"/>
              </a:rPr>
              <a:t>  May 2018                                                     </a:t>
            </a:r>
            <a:r>
              <a:rPr lang="cs-CZ" altLang="cs-CZ" sz="1000" dirty="0">
                <a:latin typeface="Arial" panose="020B0604020202020204" pitchFamily="34" charset="0"/>
              </a:rPr>
              <a:t>          </a:t>
            </a:r>
            <a:r>
              <a:rPr lang="en-IE" altLang="cs-CZ" sz="1000" dirty="0">
                <a:latin typeface="Arial" panose="020B0604020202020204" pitchFamily="34" charset="0"/>
              </a:rPr>
              <a:t>    IST-Africa 2018  </a:t>
            </a:r>
            <a:r>
              <a:rPr lang="cs-CZ" altLang="cs-CZ" sz="1000" dirty="0">
                <a:latin typeface="Arial" panose="020B0604020202020204" pitchFamily="34" charset="0"/>
              </a:rPr>
              <a:t>        </a:t>
            </a:r>
            <a:r>
              <a:rPr lang="en-IE" altLang="cs-CZ" sz="1000" dirty="0">
                <a:latin typeface="Arial" panose="020B0604020202020204" pitchFamily="34" charset="0"/>
              </a:rPr>
              <a:t>                        </a:t>
            </a:r>
            <a:r>
              <a:rPr lang="cs-CZ" altLang="cs-CZ" sz="1000" dirty="0">
                <a:latin typeface="Arial" panose="020B0604020202020204" pitchFamily="34" charset="0"/>
              </a:rPr>
              <a:t>	</a:t>
            </a:r>
            <a:r>
              <a:rPr lang="cs-CZ" altLang="cs-CZ" sz="1000" baseline="0" dirty="0">
                <a:latin typeface="Arial" panose="020B0604020202020204" pitchFamily="34" charset="0"/>
              </a:rPr>
              <a:t>                        </a:t>
            </a:r>
            <a:r>
              <a:rPr lang="en-IE" altLang="cs-CZ" sz="1000" dirty="0">
                <a:latin typeface="Arial" panose="020B0604020202020204" pitchFamily="34" charset="0"/>
              </a:rPr>
              <a:t>         Copyright</a:t>
            </a:r>
            <a:r>
              <a:rPr lang="cs-CZ" altLang="cs-CZ" sz="1000" dirty="0">
                <a:latin typeface="Arial" panose="020B0604020202020204" pitchFamily="34" charset="0"/>
              </a:rPr>
              <a:t>:</a:t>
            </a:r>
            <a:r>
              <a:rPr lang="cs-CZ" altLang="cs-CZ" sz="1000" baseline="0" dirty="0">
                <a:latin typeface="Arial" panose="020B0604020202020204" pitchFamily="34" charset="0"/>
              </a:rPr>
              <a:t> H2020 - </a:t>
            </a:r>
            <a:r>
              <a:rPr lang="cs-CZ" altLang="cs-CZ" sz="1000" dirty="0" err="1">
                <a:latin typeface="Arial" panose="020B0604020202020204" pitchFamily="34" charset="0"/>
              </a:rPr>
              <a:t>DataBio</a:t>
            </a:r>
            <a:endParaRPr lang="en-GB" altLang="cs-CZ" sz="1000" dirty="0">
              <a:latin typeface="Arial" panose="020B0604020202020204" pitchFamily="34" charset="0"/>
            </a:endParaRPr>
          </a:p>
        </p:txBody>
      </p:sp>
      <p:sp>
        <p:nvSpPr>
          <p:cNvPr id="1042" name="Line 18"/>
          <p:cNvSpPr>
            <a:spLocks noChangeShapeType="1"/>
          </p:cNvSpPr>
          <p:nvPr userDrawn="1"/>
        </p:nvSpPr>
        <p:spPr bwMode="auto">
          <a:xfrm>
            <a:off x="0" y="6600825"/>
            <a:ext cx="9144000" cy="0"/>
          </a:xfrm>
          <a:prstGeom prst="line">
            <a:avLst/>
          </a:prstGeom>
          <a:noFill/>
          <a:ln w="9525">
            <a:solidFill>
              <a:srgbClr val="00339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1043" name="Picture 19"/>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152400" y="228600"/>
            <a:ext cx="2147888"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593156" y="69855"/>
            <a:ext cx="1398444" cy="735003"/>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2400" kern="1200">
          <a:solidFill>
            <a:schemeClr val="tx2"/>
          </a:solidFill>
          <a:latin typeface="+mj-lt"/>
          <a:ea typeface="+mj-ea"/>
          <a:cs typeface="+mj-cs"/>
        </a:defRPr>
      </a:lvl1pPr>
      <a:lvl2pPr algn="ctr" rtl="0" fontAlgn="base">
        <a:spcBef>
          <a:spcPct val="0"/>
        </a:spcBef>
        <a:spcAft>
          <a:spcPct val="0"/>
        </a:spcAft>
        <a:defRPr sz="2400">
          <a:solidFill>
            <a:schemeClr val="tx2"/>
          </a:solidFill>
          <a:latin typeface="Arial" panose="020B0604020202020204" pitchFamily="34" charset="0"/>
        </a:defRPr>
      </a:lvl2pPr>
      <a:lvl3pPr algn="ctr" rtl="0" fontAlgn="base">
        <a:spcBef>
          <a:spcPct val="0"/>
        </a:spcBef>
        <a:spcAft>
          <a:spcPct val="0"/>
        </a:spcAft>
        <a:defRPr sz="2400">
          <a:solidFill>
            <a:schemeClr val="tx2"/>
          </a:solidFill>
          <a:latin typeface="Arial" panose="020B0604020202020204" pitchFamily="34" charset="0"/>
        </a:defRPr>
      </a:lvl3pPr>
      <a:lvl4pPr algn="ctr" rtl="0" fontAlgn="base">
        <a:spcBef>
          <a:spcPct val="0"/>
        </a:spcBef>
        <a:spcAft>
          <a:spcPct val="0"/>
        </a:spcAft>
        <a:defRPr sz="2400">
          <a:solidFill>
            <a:schemeClr val="tx2"/>
          </a:solidFill>
          <a:latin typeface="Arial" panose="020B0604020202020204" pitchFamily="34" charset="0"/>
        </a:defRPr>
      </a:lvl4pPr>
      <a:lvl5pPr algn="ctr" rtl="0" fontAlgn="base">
        <a:spcBef>
          <a:spcPct val="0"/>
        </a:spcBef>
        <a:spcAft>
          <a:spcPct val="0"/>
        </a:spcAft>
        <a:defRPr sz="2400">
          <a:solidFill>
            <a:schemeClr val="tx2"/>
          </a:solidFill>
          <a:latin typeface="Arial" panose="020B0604020202020204" pitchFamily="34" charset="0"/>
        </a:defRPr>
      </a:lvl5pPr>
      <a:lvl6pPr marL="457200" algn="ctr" rtl="0" fontAlgn="base">
        <a:spcBef>
          <a:spcPct val="0"/>
        </a:spcBef>
        <a:spcAft>
          <a:spcPct val="0"/>
        </a:spcAft>
        <a:defRPr sz="2400">
          <a:solidFill>
            <a:schemeClr val="tx2"/>
          </a:solidFill>
          <a:latin typeface="Arial" panose="020B0604020202020204" pitchFamily="34" charset="0"/>
        </a:defRPr>
      </a:lvl6pPr>
      <a:lvl7pPr marL="914400" algn="ctr" rtl="0" fontAlgn="base">
        <a:spcBef>
          <a:spcPct val="0"/>
        </a:spcBef>
        <a:spcAft>
          <a:spcPct val="0"/>
        </a:spcAft>
        <a:defRPr sz="2400">
          <a:solidFill>
            <a:schemeClr val="tx2"/>
          </a:solidFill>
          <a:latin typeface="Arial" panose="020B0604020202020204" pitchFamily="34" charset="0"/>
        </a:defRPr>
      </a:lvl7pPr>
      <a:lvl8pPr marL="1371600" algn="ctr" rtl="0" fontAlgn="base">
        <a:spcBef>
          <a:spcPct val="0"/>
        </a:spcBef>
        <a:spcAft>
          <a:spcPct val="0"/>
        </a:spcAft>
        <a:defRPr sz="2400">
          <a:solidFill>
            <a:schemeClr val="tx2"/>
          </a:solidFill>
          <a:latin typeface="Arial" panose="020B0604020202020204" pitchFamily="34" charset="0"/>
        </a:defRPr>
      </a:lvl8pPr>
      <a:lvl9pPr marL="1828800" algn="ctr" rtl="0" fontAlgn="base">
        <a:spcBef>
          <a:spcPct val="0"/>
        </a:spcBef>
        <a:spcAft>
          <a:spcPct val="0"/>
        </a:spcAft>
        <a:defRPr sz="24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2400" kern="1200">
          <a:solidFill>
            <a:schemeClr val="tx1"/>
          </a:solidFill>
          <a:latin typeface="+mn-lt"/>
          <a:ea typeface="+mn-ea"/>
          <a:cs typeface="+mn-cs"/>
        </a:defRPr>
      </a:lvl1pPr>
      <a:lvl2pPr marL="742950" indent="-285750" algn="l" rtl="0" fontAlgn="base">
        <a:spcBef>
          <a:spcPct val="20000"/>
        </a:spcBef>
        <a:spcAft>
          <a:spcPct val="0"/>
        </a:spcAft>
        <a:buChar char="–"/>
        <a:defRPr sz="2000" kern="1200">
          <a:solidFill>
            <a:schemeClr val="tx1"/>
          </a:solidFill>
          <a:latin typeface="+mn-lt"/>
          <a:ea typeface="+mn-ea"/>
          <a:cs typeface="+mn-cs"/>
        </a:defRPr>
      </a:lvl2pPr>
      <a:lvl3pPr marL="1143000" indent="-228600" algn="l" rtl="0" fontAlgn="base">
        <a:spcBef>
          <a:spcPct val="20000"/>
        </a:spcBef>
        <a:spcAft>
          <a:spcPct val="0"/>
        </a:spcAft>
        <a:buChar char="•"/>
        <a:defRPr sz="2000" kern="1200">
          <a:solidFill>
            <a:schemeClr val="tx1"/>
          </a:solidFill>
          <a:latin typeface="+mn-lt"/>
          <a:ea typeface="+mn-ea"/>
          <a:cs typeface="+mn-cs"/>
        </a:defRPr>
      </a:lvl3pPr>
      <a:lvl4pPr marL="1600200" indent="-228600" algn="l" rtl="0" fontAlgn="base">
        <a:spcBef>
          <a:spcPct val="20000"/>
        </a:spcBef>
        <a:spcAft>
          <a:spcPct val="0"/>
        </a:spcAft>
        <a:buChar char="–"/>
        <a:defRPr kern="1200">
          <a:solidFill>
            <a:schemeClr val="tx1"/>
          </a:solidFill>
          <a:latin typeface="+mn-lt"/>
          <a:ea typeface="+mn-ea"/>
          <a:cs typeface="+mn-cs"/>
        </a:defRPr>
      </a:lvl4pPr>
      <a:lvl5pPr marL="2057400" indent="-228600" algn="l" rtl="0" fontAlgn="base">
        <a:spcBef>
          <a:spcPct val="2000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hyperlink" Target="http://ng.hslayers.org/examples/3d-olu" TargetMode="Externa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ideo" Target="https://www.youtube.com/embed/PqQ0f-MQ44E" TargetMode="External"/><Relationship Id="rId5" Type="http://schemas.openxmlformats.org/officeDocument/2006/relationships/image" Target="../media/image9.jpeg"/><Relationship Id="rId4" Type="http://schemas.openxmlformats.org/officeDocument/2006/relationships/hyperlink" Target="http://ng.hslayers.org/examples/rostenice" TargetMode="Externa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ideo" Target="https://www.youtube.com/embed/vs4ejT7uatg" TargetMode="External"/><Relationship Id="rId5" Type="http://schemas.openxmlformats.org/officeDocument/2006/relationships/image" Target="../media/image10.jpeg"/><Relationship Id="rId4" Type="http://schemas.openxmlformats.org/officeDocument/2006/relationships/hyperlink" Target="http://ng.hslayers.org/examples/produce-3d"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goo.gl/mWDvTb"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hyperlink" Target="http://opentnet.eu/create-maps?hs_panel=info&amp;hs_x=2885574.2547936887&amp;hs_y=-2817545.299619882&amp;hs_z=11&amp;visible_layers=Topographic;Open%20Land-Use%20Map%204%20Africa;african_commune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github.com/hslayers/hslayers-ng"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cesiumjs.org/"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foodie-project.eu/"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www.plan4all.eu/inspire-hack-2017/" TargetMode="External"/><Relationship Id="rId4" Type="http://schemas.openxmlformats.org/officeDocument/2006/relationships/hyperlink" Target="http://databio.eu/" TargetMode="Externa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ideo" Target="https://www.youtube.com/embed/PKXsIpiA5Oc" TargetMode="External"/><Relationship Id="rId5" Type="http://schemas.openxmlformats.org/officeDocument/2006/relationships/image" Target="../media/image8.jpeg"/><Relationship Id="rId4" Type="http://schemas.openxmlformats.org/officeDocument/2006/relationships/hyperlink" Target="http://ng.hslayers.org/examples/3d-olu/"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62000" y="1828800"/>
            <a:ext cx="7772400" cy="1143000"/>
          </a:xfrm>
        </p:spPr>
        <p:txBody>
          <a:bodyPr anchor="ctr"/>
          <a:lstStyle/>
          <a:p>
            <a:r>
              <a:rPr lang="en-US" altLang="cs-CZ" sz="2400" dirty="0" err="1">
                <a:solidFill>
                  <a:srgbClr val="003399"/>
                </a:solidFill>
              </a:rPr>
              <a:t>Visualisation</a:t>
            </a:r>
            <a:r>
              <a:rPr lang="en-US" altLang="cs-CZ" sz="2400" dirty="0">
                <a:solidFill>
                  <a:srgbClr val="003399"/>
                </a:solidFill>
              </a:rPr>
              <a:t> of Big Data in Agriculture and Rural Development</a:t>
            </a:r>
            <a:endParaRPr lang="en-GB" altLang="cs-CZ" sz="2400" dirty="0">
              <a:solidFill>
                <a:srgbClr val="003399"/>
              </a:solidFill>
            </a:endParaRPr>
          </a:p>
        </p:txBody>
      </p:sp>
      <p:sp>
        <p:nvSpPr>
          <p:cNvPr id="3075" name="Rectangle 3"/>
          <p:cNvSpPr>
            <a:spLocks noGrp="1" noChangeArrowheads="1"/>
          </p:cNvSpPr>
          <p:nvPr>
            <p:ph type="subTitle" idx="1"/>
          </p:nvPr>
        </p:nvSpPr>
        <p:spPr>
          <a:xfrm>
            <a:off x="1371600" y="3505200"/>
            <a:ext cx="6400800" cy="2133600"/>
          </a:xfrm>
        </p:spPr>
        <p:txBody>
          <a:bodyPr/>
          <a:lstStyle/>
          <a:p>
            <a:r>
              <a:rPr lang="cs-CZ" altLang="cs-CZ" dirty="0">
                <a:solidFill>
                  <a:srgbClr val="003399"/>
                </a:solidFill>
                <a:effectLst>
                  <a:outerShdw blurRad="38100" dist="38100" dir="2700000" algn="tl">
                    <a:srgbClr val="000000">
                      <a:alpha val="43137"/>
                    </a:srgbClr>
                  </a:outerShdw>
                </a:effectLst>
              </a:rPr>
              <a:t>Karel Jedlička</a:t>
            </a:r>
            <a:r>
              <a:rPr lang="cs-CZ" altLang="cs-CZ" dirty="0">
                <a:solidFill>
                  <a:srgbClr val="003399"/>
                </a:solidFill>
              </a:rPr>
              <a:t>, Karel Charvát</a:t>
            </a:r>
            <a:endParaRPr lang="en-IE" altLang="cs-CZ" dirty="0">
              <a:solidFill>
                <a:srgbClr val="003399"/>
              </a:solidFill>
            </a:endParaRPr>
          </a:p>
          <a:p>
            <a:r>
              <a:rPr lang="cs-CZ" altLang="cs-CZ" dirty="0">
                <a:solidFill>
                  <a:srgbClr val="003399"/>
                </a:solidFill>
              </a:rPr>
              <a:t>University </a:t>
            </a:r>
            <a:r>
              <a:rPr lang="cs-CZ" altLang="cs-CZ" dirty="0" err="1">
                <a:solidFill>
                  <a:srgbClr val="003399"/>
                </a:solidFill>
              </a:rPr>
              <a:t>of</a:t>
            </a:r>
            <a:r>
              <a:rPr lang="cs-CZ" altLang="cs-CZ" dirty="0">
                <a:solidFill>
                  <a:srgbClr val="003399"/>
                </a:solidFill>
              </a:rPr>
              <a:t> </a:t>
            </a:r>
            <a:r>
              <a:rPr lang="cs-CZ" altLang="cs-CZ" dirty="0" err="1">
                <a:solidFill>
                  <a:srgbClr val="003399"/>
                </a:solidFill>
              </a:rPr>
              <a:t>West</a:t>
            </a:r>
            <a:r>
              <a:rPr lang="cs-CZ" altLang="cs-CZ" dirty="0">
                <a:solidFill>
                  <a:srgbClr val="003399"/>
                </a:solidFill>
              </a:rPr>
              <a:t> Bohemia, </a:t>
            </a:r>
            <a:r>
              <a:rPr lang="cs-CZ" altLang="cs-CZ" dirty="0" err="1">
                <a:solidFill>
                  <a:srgbClr val="003399"/>
                </a:solidFill>
              </a:rPr>
              <a:t>Lesprojekt</a:t>
            </a:r>
            <a:r>
              <a:rPr lang="cs-CZ" altLang="cs-CZ" dirty="0">
                <a:solidFill>
                  <a:srgbClr val="003399"/>
                </a:solidFill>
              </a:rPr>
              <a:t> s.r.o.</a:t>
            </a:r>
          </a:p>
          <a:p>
            <a:r>
              <a:rPr lang="cs-CZ" altLang="cs-CZ" dirty="0">
                <a:solidFill>
                  <a:srgbClr val="003399"/>
                </a:solidFill>
              </a:rPr>
              <a:t>H2020 </a:t>
            </a:r>
            <a:r>
              <a:rPr lang="cs-CZ" altLang="cs-CZ" dirty="0" err="1">
                <a:solidFill>
                  <a:srgbClr val="003399"/>
                </a:solidFill>
              </a:rPr>
              <a:t>project</a:t>
            </a:r>
            <a:r>
              <a:rPr lang="cs-CZ" altLang="cs-CZ" dirty="0">
                <a:solidFill>
                  <a:srgbClr val="003399"/>
                </a:solidFill>
              </a:rPr>
              <a:t> </a:t>
            </a:r>
            <a:r>
              <a:rPr lang="cs-CZ" altLang="cs-CZ" dirty="0" err="1">
                <a:solidFill>
                  <a:srgbClr val="003399"/>
                </a:solidFill>
              </a:rPr>
              <a:t>DataBio</a:t>
            </a:r>
            <a:endParaRPr lang="cs-CZ" altLang="cs-CZ" dirty="0">
              <a:solidFill>
                <a:srgbClr val="003399"/>
              </a:solidFill>
            </a:endParaRPr>
          </a:p>
          <a:p>
            <a:endParaRPr lang="cs-CZ" altLang="cs-CZ" sz="1400" dirty="0">
              <a:solidFill>
                <a:srgbClr val="003399"/>
              </a:solidFill>
            </a:endParaRPr>
          </a:p>
          <a:p>
            <a:r>
              <a:rPr lang="cs-CZ" altLang="cs-CZ" dirty="0" err="1">
                <a:solidFill>
                  <a:srgbClr val="003399"/>
                </a:solidFill>
              </a:rPr>
              <a:t>Czechia</a:t>
            </a:r>
            <a:endParaRPr lang="en-GB" altLang="cs-CZ" dirty="0">
              <a:solidFill>
                <a:srgbClr val="003399"/>
              </a:solidFill>
            </a:endParaRPr>
          </a:p>
        </p:txBody>
      </p:sp>
      <p:sp>
        <p:nvSpPr>
          <p:cNvPr id="3077" name="Text Box 5"/>
          <p:cNvSpPr txBox="1">
            <a:spLocks noChangeArrowheads="1"/>
          </p:cNvSpPr>
          <p:nvPr/>
        </p:nvSpPr>
        <p:spPr bwMode="auto">
          <a:xfrm>
            <a:off x="533400" y="6137275"/>
            <a:ext cx="1676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cs-CZ" altLang="cs-CZ"/>
          </a:p>
        </p:txBody>
      </p:sp>
      <p:pic>
        <p:nvPicPr>
          <p:cNvPr id="6"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20272" y="4437112"/>
            <a:ext cx="2023812" cy="1063688"/>
          </a:xfrm>
          <a:prstGeom prst="rect">
            <a:avLst/>
          </a:prstGeom>
        </p:spPr>
      </p:pic>
      <p:pic>
        <p:nvPicPr>
          <p:cNvPr id="7" name="Shape 66">
            <a:hlinkClick r:id="rId4"/>
          </p:cNvPr>
          <p:cNvPicPr preferRelativeResize="0"/>
          <p:nvPr/>
        </p:nvPicPr>
        <p:blipFill rotWithShape="1">
          <a:blip r:embed="rId5">
            <a:alphaModFix/>
          </a:blip>
          <a:srcRect l="626" b="41741"/>
          <a:stretch/>
        </p:blipFill>
        <p:spPr>
          <a:xfrm>
            <a:off x="0" y="5613747"/>
            <a:ext cx="9144001" cy="98072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GB" altLang="cs-CZ" dirty="0">
                <a:solidFill>
                  <a:srgbClr val="003399"/>
                </a:solidFill>
              </a:rPr>
              <a:t>Major </a:t>
            </a:r>
            <a:r>
              <a:rPr lang="en-IE" altLang="cs-CZ" dirty="0">
                <a:solidFill>
                  <a:srgbClr val="003399"/>
                </a:solidFill>
              </a:rPr>
              <a:t>O</a:t>
            </a:r>
            <a:r>
              <a:rPr lang="en-GB" altLang="cs-CZ" dirty="0" err="1">
                <a:solidFill>
                  <a:srgbClr val="003399"/>
                </a:solidFill>
              </a:rPr>
              <a:t>utcomes</a:t>
            </a:r>
            <a:endParaRPr lang="en-GB" altLang="cs-CZ" dirty="0">
              <a:solidFill>
                <a:srgbClr val="003399"/>
              </a:solidFill>
            </a:endParaRPr>
          </a:p>
        </p:txBody>
      </p:sp>
      <p:sp>
        <p:nvSpPr>
          <p:cNvPr id="7171" name="Rectangle 3"/>
          <p:cNvSpPr>
            <a:spLocks noGrp="1" noChangeArrowheads="1"/>
          </p:cNvSpPr>
          <p:nvPr>
            <p:ph type="body" idx="1"/>
          </p:nvPr>
        </p:nvSpPr>
        <p:spPr>
          <a:xfrm>
            <a:off x="304800" y="980728"/>
            <a:ext cx="8610600" cy="4800600"/>
          </a:xfrm>
        </p:spPr>
        <p:txBody>
          <a:bodyPr/>
          <a:lstStyle/>
          <a:p>
            <a:r>
              <a:rPr lang="en-US" altLang="cs-CZ" sz="2000" dirty="0"/>
              <a:t>Perspective visualization of estimated yield</a:t>
            </a:r>
            <a:r>
              <a:rPr lang="cs-CZ" altLang="cs-CZ" sz="2000" dirty="0"/>
              <a:t> </a:t>
            </a:r>
            <a:r>
              <a:rPr lang="cs-CZ" altLang="cs-CZ" sz="1200" dirty="0"/>
              <a:t>(</a:t>
            </a:r>
            <a:r>
              <a:rPr lang="en-GB" sz="1200" u="sng" dirty="0">
                <a:solidFill>
                  <a:srgbClr val="0563C1"/>
                </a:solidFill>
                <a:ea typeface="Times New Roman" panose="02020603050405020304" pitchFamily="18" charset="0"/>
                <a:hlinkClick r:id="rId4"/>
              </a:rPr>
              <a:t>http://ng.hslayers.org/examples/rostenice</a:t>
            </a:r>
            <a:r>
              <a:rPr lang="cs-CZ" altLang="cs-CZ" sz="1200" dirty="0"/>
              <a:t>)</a:t>
            </a:r>
            <a:endParaRPr lang="cs-CZ" altLang="cs-CZ" sz="2000" dirty="0"/>
          </a:p>
        </p:txBody>
      </p:sp>
      <p:pic>
        <p:nvPicPr>
          <p:cNvPr id="3" name="PqQ0f-MQ44E"/>
          <p:cNvPicPr>
            <a:picLocks noRot="1" noChangeAspect="1"/>
          </p:cNvPicPr>
          <p:nvPr>
            <a:videoFile r:link="rId1"/>
          </p:nvPr>
        </p:nvPicPr>
        <p:blipFill>
          <a:blip r:embed="rId5"/>
          <a:stretch>
            <a:fillRect/>
          </a:stretch>
        </p:blipFill>
        <p:spPr>
          <a:xfrm>
            <a:off x="0" y="1484784"/>
            <a:ext cx="9144000" cy="5143500"/>
          </a:xfrm>
          <a:prstGeom prst="rect">
            <a:avLst/>
          </a:prstGeom>
        </p:spPr>
      </p:pic>
    </p:spTree>
    <p:extLst>
      <p:ext uri="{BB962C8B-B14F-4D97-AF65-F5344CB8AC3E}">
        <p14:creationId xmlns:p14="http://schemas.microsoft.com/office/powerpoint/2010/main" val="2468401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GB" altLang="cs-CZ" dirty="0">
                <a:solidFill>
                  <a:srgbClr val="003399"/>
                </a:solidFill>
              </a:rPr>
              <a:t>Major </a:t>
            </a:r>
            <a:r>
              <a:rPr lang="en-IE" altLang="cs-CZ" dirty="0">
                <a:solidFill>
                  <a:srgbClr val="003399"/>
                </a:solidFill>
              </a:rPr>
              <a:t>O</a:t>
            </a:r>
            <a:r>
              <a:rPr lang="en-GB" altLang="cs-CZ" dirty="0" err="1">
                <a:solidFill>
                  <a:srgbClr val="003399"/>
                </a:solidFill>
              </a:rPr>
              <a:t>utcomes</a:t>
            </a:r>
            <a:endParaRPr lang="en-GB" altLang="cs-CZ" dirty="0">
              <a:solidFill>
                <a:srgbClr val="003399"/>
              </a:solidFill>
            </a:endParaRPr>
          </a:p>
        </p:txBody>
      </p:sp>
      <p:sp>
        <p:nvSpPr>
          <p:cNvPr id="7171" name="Rectangle 3"/>
          <p:cNvSpPr>
            <a:spLocks noGrp="1" noChangeArrowheads="1"/>
          </p:cNvSpPr>
          <p:nvPr>
            <p:ph type="body" idx="1"/>
          </p:nvPr>
        </p:nvSpPr>
        <p:spPr>
          <a:xfrm>
            <a:off x="304800" y="980728"/>
            <a:ext cx="8610600" cy="4800600"/>
          </a:xfrm>
        </p:spPr>
        <p:txBody>
          <a:bodyPr/>
          <a:lstStyle/>
          <a:p>
            <a:r>
              <a:rPr lang="cs-CZ" altLang="cs-CZ" dirty="0" err="1"/>
              <a:t>Linked</a:t>
            </a:r>
            <a:r>
              <a:rPr lang="cs-CZ" altLang="cs-CZ" dirty="0"/>
              <a:t> data </a:t>
            </a:r>
            <a:r>
              <a:rPr lang="cs-CZ" altLang="cs-CZ" dirty="0" err="1"/>
              <a:t>integration</a:t>
            </a:r>
            <a:r>
              <a:rPr lang="cs-CZ" altLang="cs-CZ" dirty="0"/>
              <a:t> </a:t>
            </a:r>
            <a:r>
              <a:rPr lang="cs-CZ" altLang="cs-CZ" sz="1800" dirty="0"/>
              <a:t>(</a:t>
            </a:r>
            <a:r>
              <a:rPr lang="en-GB" sz="1800" u="sng" dirty="0">
                <a:solidFill>
                  <a:srgbClr val="0563C1"/>
                </a:solidFill>
                <a:ea typeface="Times New Roman" panose="02020603050405020304" pitchFamily="18" charset="0"/>
                <a:hlinkClick r:id="rId4"/>
              </a:rPr>
              <a:t>http://ng.hslayers.org/examples/produce-3d</a:t>
            </a:r>
            <a:r>
              <a:rPr lang="cs-CZ" altLang="cs-CZ" sz="1800" dirty="0"/>
              <a:t>)</a:t>
            </a:r>
            <a:r>
              <a:rPr lang="cs-CZ" altLang="cs-CZ" dirty="0"/>
              <a:t> </a:t>
            </a:r>
          </a:p>
        </p:txBody>
      </p:sp>
      <p:pic>
        <p:nvPicPr>
          <p:cNvPr id="3" name="vs4ejT7uatg"/>
          <p:cNvPicPr>
            <a:picLocks noRot="1" noChangeAspect="1"/>
          </p:cNvPicPr>
          <p:nvPr>
            <a:videoFile r:link="rId1"/>
          </p:nvPr>
        </p:nvPicPr>
        <p:blipFill>
          <a:blip r:embed="rId5"/>
          <a:stretch>
            <a:fillRect/>
          </a:stretch>
        </p:blipFill>
        <p:spPr>
          <a:xfrm>
            <a:off x="13579" y="1461490"/>
            <a:ext cx="9130421" cy="5135862"/>
          </a:xfrm>
          <a:prstGeom prst="rect">
            <a:avLst/>
          </a:prstGeom>
        </p:spPr>
      </p:pic>
    </p:spTree>
    <p:extLst>
      <p:ext uri="{BB962C8B-B14F-4D97-AF65-F5344CB8AC3E}">
        <p14:creationId xmlns:p14="http://schemas.microsoft.com/office/powerpoint/2010/main" val="37503078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GB" altLang="cs-CZ">
                <a:solidFill>
                  <a:srgbClr val="003399"/>
                </a:solidFill>
              </a:rPr>
              <a:t>Conclusion and outlook</a:t>
            </a:r>
          </a:p>
        </p:txBody>
      </p:sp>
      <p:sp>
        <p:nvSpPr>
          <p:cNvPr id="8195" name="Rectangle 3"/>
          <p:cNvSpPr>
            <a:spLocks noGrp="1" noChangeArrowheads="1"/>
          </p:cNvSpPr>
          <p:nvPr>
            <p:ph type="body" idx="1"/>
          </p:nvPr>
        </p:nvSpPr>
        <p:spPr/>
        <p:txBody>
          <a:bodyPr/>
          <a:lstStyle/>
          <a:p>
            <a:r>
              <a:rPr lang="cs-CZ" dirty="0">
                <a:ea typeface="Times New Roman" panose="02020603050405020304" pitchFamily="18" charset="0"/>
              </a:rPr>
              <a:t>Technology</a:t>
            </a:r>
          </a:p>
          <a:p>
            <a:pPr lvl="1"/>
            <a:r>
              <a:rPr lang="cs-CZ" dirty="0" err="1">
                <a:ea typeface="Times New Roman" panose="02020603050405020304" pitchFamily="18" charset="0"/>
              </a:rPr>
              <a:t>Described</a:t>
            </a:r>
            <a:r>
              <a:rPr lang="cs-CZ" dirty="0">
                <a:ea typeface="Times New Roman" panose="02020603050405020304" pitchFamily="18" charset="0"/>
              </a:rPr>
              <a:t> </a:t>
            </a:r>
            <a:r>
              <a:rPr lang="en-GB" dirty="0">
                <a:ea typeface="Times New Roman" panose="02020603050405020304" pitchFamily="18" charset="0"/>
              </a:rPr>
              <a:t>framework </a:t>
            </a:r>
            <a:r>
              <a:rPr lang="cs-CZ" dirty="0" err="1">
                <a:ea typeface="Times New Roman" panose="02020603050405020304" pitchFamily="18" charset="0"/>
              </a:rPr>
              <a:t>can</a:t>
            </a:r>
            <a:r>
              <a:rPr lang="cs-CZ" dirty="0">
                <a:ea typeface="Times New Roman" panose="02020603050405020304" pitchFamily="18" charset="0"/>
              </a:rPr>
              <a:t> </a:t>
            </a:r>
            <a:r>
              <a:rPr lang="en-GB" dirty="0">
                <a:ea typeface="Times New Roman" panose="02020603050405020304" pitchFamily="18" charset="0"/>
              </a:rPr>
              <a:t>visualize various types of data</a:t>
            </a:r>
            <a:r>
              <a:rPr lang="cs-CZ" dirty="0">
                <a:ea typeface="Times New Roman" panose="02020603050405020304" pitchFamily="18" charset="0"/>
              </a:rPr>
              <a:t>.</a:t>
            </a:r>
          </a:p>
          <a:p>
            <a:pPr lvl="1"/>
            <a:r>
              <a:rPr lang="cs-CZ" dirty="0">
                <a:ea typeface="Times New Roman" panose="02020603050405020304" pitchFamily="18" charset="0"/>
              </a:rPr>
              <a:t>User interface </a:t>
            </a:r>
            <a:r>
              <a:rPr lang="cs-CZ" dirty="0" err="1">
                <a:ea typeface="Times New Roman" panose="02020603050405020304" pitchFamily="18" charset="0"/>
              </a:rPr>
              <a:t>implementation</a:t>
            </a:r>
            <a:r>
              <a:rPr lang="cs-CZ" dirty="0">
                <a:ea typeface="Times New Roman" panose="02020603050405020304" pitchFamily="18" charset="0"/>
              </a:rPr>
              <a:t> </a:t>
            </a:r>
            <a:r>
              <a:rPr lang="cs-CZ" dirty="0" err="1">
                <a:ea typeface="Times New Roman" panose="02020603050405020304" pitchFamily="18" charset="0"/>
              </a:rPr>
              <a:t>ahead</a:t>
            </a:r>
            <a:endParaRPr lang="cs-CZ" dirty="0">
              <a:ea typeface="Times New Roman" panose="02020603050405020304" pitchFamily="18" charset="0"/>
            </a:endParaRPr>
          </a:p>
          <a:p>
            <a:pPr lvl="1"/>
            <a:r>
              <a:rPr lang="cs-CZ" altLang="cs-CZ" dirty="0"/>
              <a:t>3D -&gt; 4D </a:t>
            </a:r>
            <a:r>
              <a:rPr lang="cs-CZ" altLang="cs-CZ" dirty="0" err="1"/>
              <a:t>challenge</a:t>
            </a:r>
            <a:endParaRPr lang="cs-CZ" altLang="cs-CZ" dirty="0"/>
          </a:p>
          <a:p>
            <a:pPr lvl="1"/>
            <a:endParaRPr lang="cs-CZ" altLang="cs-CZ" dirty="0"/>
          </a:p>
          <a:p>
            <a:r>
              <a:rPr lang="cs-CZ" altLang="cs-CZ" dirty="0" err="1"/>
              <a:t>Applications</a:t>
            </a:r>
            <a:endParaRPr lang="cs-CZ" altLang="cs-CZ" dirty="0"/>
          </a:p>
          <a:p>
            <a:pPr lvl="1"/>
            <a:r>
              <a:rPr lang="cs-CZ" altLang="cs-CZ" dirty="0" err="1">
                <a:effectLst>
                  <a:outerShdw blurRad="38100" dist="38100" dir="2700000" algn="tl">
                    <a:srgbClr val="000000">
                      <a:alpha val="43137"/>
                    </a:srgbClr>
                  </a:outerShdw>
                </a:effectLst>
              </a:rPr>
              <a:t>OpenLandUse</a:t>
            </a:r>
            <a:r>
              <a:rPr lang="cs-CZ" altLang="cs-CZ" dirty="0">
                <a:effectLst>
                  <a:outerShdw blurRad="38100" dist="38100" dir="2700000" algn="tl">
                    <a:srgbClr val="000000">
                      <a:alpha val="43137"/>
                    </a:srgbClr>
                  </a:outerShdw>
                </a:effectLst>
              </a:rPr>
              <a:t> </a:t>
            </a:r>
            <a:r>
              <a:rPr lang="cs-CZ" altLang="cs-CZ" dirty="0" err="1">
                <a:effectLst>
                  <a:outerShdw blurRad="38100" dist="38100" dir="2700000" algn="tl">
                    <a:srgbClr val="000000">
                      <a:alpha val="43137"/>
                    </a:srgbClr>
                  </a:outerShdw>
                </a:effectLst>
              </a:rPr>
              <a:t>for</a:t>
            </a:r>
            <a:r>
              <a:rPr lang="cs-CZ" altLang="cs-CZ" dirty="0">
                <a:effectLst>
                  <a:outerShdw blurRad="38100" dist="38100" dir="2700000" algn="tl">
                    <a:srgbClr val="000000">
                      <a:alpha val="43137"/>
                    </a:srgbClr>
                  </a:outerShdw>
                </a:effectLst>
              </a:rPr>
              <a:t> </a:t>
            </a:r>
            <a:r>
              <a:rPr lang="cs-CZ" altLang="cs-CZ" dirty="0" err="1">
                <a:effectLst>
                  <a:outerShdw blurRad="38100" dist="38100" dir="2700000" algn="tl">
                    <a:srgbClr val="000000">
                      <a:alpha val="43137"/>
                    </a:srgbClr>
                  </a:outerShdw>
                </a:effectLst>
              </a:rPr>
              <a:t>Africa</a:t>
            </a:r>
            <a:endParaRPr lang="cs-CZ" altLang="cs-CZ" dirty="0">
              <a:effectLst>
                <a:outerShdw blurRad="38100" dist="38100" dir="2700000" algn="tl">
                  <a:srgbClr val="000000">
                    <a:alpha val="43137"/>
                  </a:srgbClr>
                </a:outerShdw>
              </a:effectLst>
            </a:endParaRPr>
          </a:p>
          <a:p>
            <a:pPr lvl="2"/>
            <a:r>
              <a:rPr lang="cs-CZ" altLang="cs-CZ" dirty="0" err="1"/>
              <a:t>Current</a:t>
            </a:r>
            <a:r>
              <a:rPr lang="cs-CZ" altLang="cs-CZ" dirty="0"/>
              <a:t> map: </a:t>
            </a:r>
            <a:br>
              <a:rPr lang="cs-CZ" altLang="cs-CZ" dirty="0"/>
            </a:br>
            <a:r>
              <a:rPr lang="cs-CZ" dirty="0">
                <a:hlinkClick r:id="rId3"/>
              </a:rPr>
              <a:t>https://goo.gl/mWDvTb</a:t>
            </a:r>
            <a:r>
              <a:rPr lang="cs-CZ" dirty="0"/>
              <a:t> </a:t>
            </a:r>
          </a:p>
          <a:p>
            <a:pPr lvl="2"/>
            <a:r>
              <a:rPr lang="cs-CZ" altLang="cs-CZ" dirty="0" err="1"/>
              <a:t>Plan</a:t>
            </a:r>
            <a:r>
              <a:rPr lang="cs-CZ" altLang="cs-CZ" dirty="0"/>
              <a:t> to </a:t>
            </a:r>
            <a:r>
              <a:rPr lang="cs-CZ" altLang="cs-CZ" dirty="0" err="1"/>
              <a:t>populate</a:t>
            </a:r>
            <a:r>
              <a:rPr lang="cs-CZ" altLang="cs-CZ" dirty="0"/>
              <a:t> </a:t>
            </a:r>
            <a:br>
              <a:rPr lang="cs-CZ" altLang="cs-CZ" dirty="0"/>
            </a:br>
            <a:r>
              <a:rPr lang="cs-CZ" altLang="cs-CZ" dirty="0" err="1"/>
              <a:t>the</a:t>
            </a:r>
            <a:r>
              <a:rPr lang="cs-CZ" altLang="cs-CZ" dirty="0"/>
              <a:t> map </a:t>
            </a:r>
            <a:r>
              <a:rPr lang="cs-CZ" altLang="cs-CZ" dirty="0" err="1"/>
              <a:t>with</a:t>
            </a:r>
            <a:r>
              <a:rPr lang="cs-CZ" altLang="cs-CZ" dirty="0"/>
              <a:t> data </a:t>
            </a:r>
            <a:br>
              <a:rPr lang="cs-CZ" altLang="cs-CZ" dirty="0"/>
            </a:br>
            <a:r>
              <a:rPr lang="cs-CZ" altLang="cs-CZ" dirty="0" err="1"/>
              <a:t>from</a:t>
            </a:r>
            <a:r>
              <a:rPr lang="cs-CZ" altLang="cs-CZ" dirty="0"/>
              <a:t> </a:t>
            </a:r>
            <a:r>
              <a:rPr lang="cs-CZ" dirty="0"/>
              <a:t>Sentinel-2a </a:t>
            </a:r>
            <a:br>
              <a:rPr lang="cs-CZ" dirty="0"/>
            </a:br>
            <a:endParaRPr lang="cs-CZ" altLang="cs-CZ" dirty="0"/>
          </a:p>
        </p:txBody>
      </p:sp>
      <p:pic>
        <p:nvPicPr>
          <p:cNvPr id="2" name="Obrázek 1">
            <a:hlinkClick r:id="rId4"/>
          </p:cNvPr>
          <p:cNvPicPr>
            <a:picLocks noChangeAspect="1"/>
          </p:cNvPicPr>
          <p:nvPr/>
        </p:nvPicPr>
        <p:blipFill>
          <a:blip r:embed="rId5"/>
          <a:stretch>
            <a:fillRect/>
          </a:stretch>
        </p:blipFill>
        <p:spPr>
          <a:xfrm>
            <a:off x="4283968" y="2520443"/>
            <a:ext cx="4680520" cy="3932893"/>
          </a:xfrm>
          <a:prstGeom prst="rect">
            <a:avLst/>
          </a:prstGeom>
          <a:ln>
            <a:noFill/>
          </a:ln>
          <a:effectLst>
            <a:outerShdw blurRad="292100" dist="139700" dir="2700000" algn="tl" rotWithShape="0">
              <a:srgbClr val="333333">
                <a:alpha val="65000"/>
              </a:srgbClr>
            </a:outerShdw>
          </a:effectLst>
        </p:spPr>
      </p:pic>
      <p:pic>
        <p:nvPicPr>
          <p:cNvPr id="5"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2188" y="5589240"/>
            <a:ext cx="1644061" cy="86409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5">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195">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195">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195">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p:txBody>
          <a:bodyPr/>
          <a:lstStyle/>
          <a:p>
            <a:r>
              <a:rPr lang="cs-CZ" altLang="cs-CZ" dirty="0" err="1">
                <a:solidFill>
                  <a:srgbClr val="003399"/>
                </a:solidFill>
              </a:rPr>
              <a:t>The</a:t>
            </a:r>
            <a:r>
              <a:rPr lang="cs-CZ" altLang="cs-CZ" dirty="0">
                <a:solidFill>
                  <a:srgbClr val="003399"/>
                </a:solidFill>
              </a:rPr>
              <a:t> </a:t>
            </a:r>
            <a:r>
              <a:rPr lang="cs-CZ" altLang="cs-CZ" dirty="0" err="1">
                <a:solidFill>
                  <a:srgbClr val="003399"/>
                </a:solidFill>
              </a:rPr>
              <a:t>DataBio</a:t>
            </a:r>
            <a:r>
              <a:rPr lang="cs-CZ" altLang="cs-CZ" dirty="0">
                <a:solidFill>
                  <a:srgbClr val="003399"/>
                </a:solidFill>
              </a:rPr>
              <a:t> </a:t>
            </a:r>
            <a:r>
              <a:rPr lang="cs-CZ" altLang="cs-CZ" dirty="0" err="1">
                <a:solidFill>
                  <a:srgbClr val="003399"/>
                </a:solidFill>
              </a:rPr>
              <a:t>project</a:t>
            </a:r>
            <a:endParaRPr lang="en-GB" altLang="cs-CZ" dirty="0">
              <a:solidFill>
                <a:srgbClr val="003399"/>
              </a:solidFill>
            </a:endParaRPr>
          </a:p>
        </p:txBody>
      </p:sp>
      <p:sp>
        <p:nvSpPr>
          <p:cNvPr id="10243" name="Rectangle 1027"/>
          <p:cNvSpPr>
            <a:spLocks noGrp="1" noChangeArrowheads="1"/>
          </p:cNvSpPr>
          <p:nvPr>
            <p:ph type="body" idx="1"/>
          </p:nvPr>
        </p:nvSpPr>
        <p:spPr/>
        <p:txBody>
          <a:bodyPr/>
          <a:lstStyle/>
          <a:p>
            <a:r>
              <a:rPr lang="en-US" altLang="cs-CZ" sz="2800" dirty="0" err="1"/>
              <a:t>DataBio</a:t>
            </a:r>
            <a:r>
              <a:rPr lang="en-US" altLang="cs-CZ" sz="2800" dirty="0"/>
              <a:t>: Data – driven </a:t>
            </a:r>
            <a:r>
              <a:rPr lang="en-US" altLang="cs-CZ" sz="2800" dirty="0" err="1"/>
              <a:t>Bioeconomy</a:t>
            </a:r>
            <a:endParaRPr lang="en-US" altLang="cs-CZ" sz="2800" dirty="0"/>
          </a:p>
          <a:p>
            <a:pPr lvl="1"/>
            <a:r>
              <a:rPr lang="en-US" altLang="cs-CZ" sz="2400" dirty="0"/>
              <a:t>H2020: </a:t>
            </a:r>
            <a:r>
              <a:rPr lang="en-US" sz="2400" dirty="0"/>
              <a:t>ICT-15-2016-2017</a:t>
            </a:r>
            <a:r>
              <a:rPr lang="cs-CZ" sz="2400" dirty="0"/>
              <a:t>, </a:t>
            </a:r>
            <a:r>
              <a:rPr lang="en-US" altLang="cs-CZ" sz="2400" dirty="0"/>
              <a:t>(</a:t>
            </a:r>
            <a:r>
              <a:rPr lang="cs-CZ" altLang="cs-CZ" sz="2400" dirty="0"/>
              <a:t>2017 </a:t>
            </a:r>
            <a:r>
              <a:rPr lang="en-US" altLang="cs-CZ" sz="2400" dirty="0"/>
              <a:t>– </a:t>
            </a:r>
            <a:r>
              <a:rPr lang="cs-CZ" altLang="cs-CZ" sz="2400" dirty="0"/>
              <a:t>2019</a:t>
            </a:r>
            <a:r>
              <a:rPr lang="en-US" altLang="cs-CZ" sz="2400" dirty="0"/>
              <a:t>)</a:t>
            </a:r>
            <a:r>
              <a:rPr lang="cs-CZ" altLang="cs-CZ" sz="2400" dirty="0"/>
              <a:t>, </a:t>
            </a:r>
            <a:r>
              <a:rPr lang="en-US" altLang="cs-CZ" sz="2400" dirty="0"/>
              <a:t>48 partners</a:t>
            </a:r>
          </a:p>
          <a:p>
            <a:pPr lvl="1"/>
            <a:r>
              <a:rPr lang="en-US" altLang="cs-CZ" sz="2400" dirty="0"/>
              <a:t>Contemporary 30+ collaborations among pilots and technical partners</a:t>
            </a:r>
            <a:endParaRPr lang="cs-CZ" altLang="cs-CZ" sz="2400" dirty="0"/>
          </a:p>
          <a:p>
            <a:pPr lvl="2"/>
            <a:r>
              <a:rPr lang="en-US" altLang="cs-CZ" sz="2400" dirty="0" err="1">
                <a:effectLst>
                  <a:outerShdw blurRad="38100" dist="38100" dir="2700000" algn="tl">
                    <a:srgbClr val="000000">
                      <a:alpha val="43137"/>
                    </a:srgbClr>
                  </a:outerShdw>
                </a:effectLst>
              </a:rPr>
              <a:t>Visuali</a:t>
            </a:r>
            <a:r>
              <a:rPr lang="cs-CZ" altLang="cs-CZ" sz="2400" dirty="0">
                <a:effectLst>
                  <a:outerShdw blurRad="38100" dist="38100" dir="2700000" algn="tl">
                    <a:srgbClr val="000000">
                      <a:alpha val="43137"/>
                    </a:srgbClr>
                  </a:outerShdw>
                </a:effectLst>
              </a:rPr>
              <a:t>s</a:t>
            </a:r>
            <a:r>
              <a:rPr lang="en-US" altLang="cs-CZ" sz="2400" dirty="0" err="1">
                <a:effectLst>
                  <a:outerShdw blurRad="38100" dist="38100" dir="2700000" algn="tl">
                    <a:srgbClr val="000000">
                      <a:alpha val="43137"/>
                    </a:srgbClr>
                  </a:outerShdw>
                </a:effectLst>
              </a:rPr>
              <a:t>ation</a:t>
            </a:r>
            <a:r>
              <a:rPr lang="en-US" altLang="cs-CZ" sz="2400" dirty="0">
                <a:effectLst>
                  <a:outerShdw blurRad="38100" dist="38100" dir="2700000" algn="tl">
                    <a:srgbClr val="000000">
                      <a:alpha val="43137"/>
                    </a:srgbClr>
                  </a:outerShdw>
                </a:effectLst>
              </a:rPr>
              <a:t> of Big Data in Agriculture and Rural Development</a:t>
            </a:r>
          </a:p>
        </p:txBody>
      </p:sp>
      <p:pic>
        <p:nvPicPr>
          <p:cNvPr id="4" name="Picture 502"/>
          <p:cNvPicPr/>
          <p:nvPr/>
        </p:nvPicPr>
        <p:blipFill>
          <a:blip r:embed="rId3"/>
          <a:stretch>
            <a:fillRect/>
          </a:stretch>
        </p:blipFill>
        <p:spPr>
          <a:xfrm>
            <a:off x="6372200" y="3616052"/>
            <a:ext cx="2543200" cy="2794248"/>
          </a:xfrm>
          <a:prstGeom prst="rect">
            <a:avLst/>
          </a:prstGeom>
        </p:spPr>
      </p:pic>
      <p:pic>
        <p:nvPicPr>
          <p:cNvPr id="5" name="Picture 1660"/>
          <p:cNvPicPr/>
          <p:nvPr/>
        </p:nvPicPr>
        <p:blipFill>
          <a:blip r:embed="rId4"/>
          <a:stretch>
            <a:fillRect/>
          </a:stretch>
        </p:blipFill>
        <p:spPr>
          <a:xfrm>
            <a:off x="1115616" y="3962028"/>
            <a:ext cx="4104456" cy="244827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026"/>
          <p:cNvSpPr>
            <a:spLocks noGrp="1" noChangeArrowheads="1"/>
          </p:cNvSpPr>
          <p:nvPr>
            <p:ph type="title"/>
          </p:nvPr>
        </p:nvSpPr>
        <p:spPr/>
        <p:txBody>
          <a:bodyPr/>
          <a:lstStyle/>
          <a:p>
            <a:r>
              <a:rPr lang="en-GB" altLang="cs-CZ" dirty="0">
                <a:solidFill>
                  <a:srgbClr val="003399"/>
                </a:solidFill>
              </a:rPr>
              <a:t>Motivation</a:t>
            </a:r>
          </a:p>
        </p:txBody>
      </p:sp>
      <p:sp>
        <p:nvSpPr>
          <p:cNvPr id="13315" name="Rectangle 1027"/>
          <p:cNvSpPr>
            <a:spLocks noGrp="1" noChangeArrowheads="1"/>
          </p:cNvSpPr>
          <p:nvPr>
            <p:ph type="body" idx="1"/>
          </p:nvPr>
        </p:nvSpPr>
        <p:spPr/>
        <p:txBody>
          <a:bodyPr/>
          <a:lstStyle/>
          <a:p>
            <a:r>
              <a:rPr lang="cs-CZ" altLang="cs-CZ" dirty="0" err="1"/>
              <a:t>Present</a:t>
            </a:r>
            <a:r>
              <a:rPr lang="cs-CZ" altLang="cs-CZ" dirty="0"/>
              <a:t> big data in a </a:t>
            </a:r>
            <a:r>
              <a:rPr lang="cs-CZ" altLang="cs-CZ" dirty="0" err="1"/>
              <a:t>form</a:t>
            </a:r>
            <a:r>
              <a:rPr lang="cs-CZ" altLang="cs-CZ" dirty="0"/>
              <a:t> </a:t>
            </a:r>
            <a:r>
              <a:rPr lang="cs-CZ" altLang="cs-CZ" dirty="0" err="1"/>
              <a:t>suitable</a:t>
            </a:r>
            <a:r>
              <a:rPr lang="cs-CZ" altLang="cs-CZ" dirty="0"/>
              <a:t> </a:t>
            </a:r>
            <a:r>
              <a:rPr lang="cs-CZ" altLang="cs-CZ" dirty="0" err="1"/>
              <a:t>for</a:t>
            </a:r>
            <a:r>
              <a:rPr lang="cs-CZ" altLang="cs-CZ" dirty="0"/>
              <a:t> fast </a:t>
            </a:r>
            <a:r>
              <a:rPr lang="cs-CZ" altLang="cs-CZ" dirty="0" err="1"/>
              <a:t>decision</a:t>
            </a:r>
            <a:r>
              <a:rPr lang="cs-CZ" altLang="cs-CZ" dirty="0"/>
              <a:t> </a:t>
            </a:r>
            <a:r>
              <a:rPr lang="cs-CZ" altLang="cs-CZ" dirty="0" err="1"/>
              <a:t>making</a:t>
            </a:r>
            <a:endParaRPr lang="cs-CZ" altLang="cs-CZ" dirty="0"/>
          </a:p>
          <a:p>
            <a:pPr lvl="1"/>
            <a:r>
              <a:rPr lang="en-US" altLang="cs-CZ" dirty="0">
                <a:effectLst>
                  <a:outerShdw blurRad="38100" dist="38100" dir="2700000" algn="tl">
                    <a:srgbClr val="000000">
                      <a:alpha val="43137"/>
                    </a:srgbClr>
                  </a:outerShdw>
                </a:effectLst>
              </a:rPr>
              <a:t>Data</a:t>
            </a:r>
            <a:r>
              <a:rPr lang="cs-CZ" altLang="cs-CZ" dirty="0">
                <a:effectLst>
                  <a:outerShdw blurRad="38100" dist="38100" dir="2700000" algn="tl">
                    <a:srgbClr val="000000">
                      <a:alpha val="43137"/>
                    </a:srgbClr>
                  </a:outerShdw>
                </a:effectLst>
              </a:rPr>
              <a:t> </a:t>
            </a:r>
            <a:r>
              <a:rPr lang="cs-CZ" altLang="cs-CZ" dirty="0"/>
              <a:t>~ </a:t>
            </a:r>
            <a:r>
              <a:rPr lang="en-US" altLang="cs-CZ" dirty="0"/>
              <a:t>symbols </a:t>
            </a:r>
            <a:endParaRPr lang="cs-CZ" altLang="cs-CZ" dirty="0"/>
          </a:p>
          <a:p>
            <a:pPr lvl="1"/>
            <a:r>
              <a:rPr lang="en-US" altLang="cs-CZ" dirty="0">
                <a:effectLst>
                  <a:outerShdw blurRad="38100" dist="38100" dir="2700000" algn="tl">
                    <a:srgbClr val="000000">
                      <a:alpha val="43137"/>
                    </a:srgbClr>
                  </a:outerShdw>
                </a:effectLst>
              </a:rPr>
              <a:t>Information</a:t>
            </a:r>
            <a:r>
              <a:rPr lang="cs-CZ" altLang="cs-CZ" dirty="0">
                <a:effectLst>
                  <a:outerShdw blurRad="38100" dist="38100" dir="2700000" algn="tl">
                    <a:srgbClr val="000000">
                      <a:alpha val="43137"/>
                    </a:srgbClr>
                  </a:outerShdw>
                </a:effectLst>
              </a:rPr>
              <a:t> </a:t>
            </a:r>
            <a:r>
              <a:rPr lang="cs-CZ" altLang="cs-CZ" dirty="0"/>
              <a:t>~</a:t>
            </a:r>
            <a:r>
              <a:rPr lang="en-US" altLang="cs-CZ" dirty="0"/>
              <a:t> data processed </a:t>
            </a:r>
            <a:br>
              <a:rPr lang="cs-CZ" altLang="cs-CZ" dirty="0"/>
            </a:br>
            <a:r>
              <a:rPr lang="en-US" altLang="cs-CZ" dirty="0"/>
              <a:t>to be useful</a:t>
            </a:r>
            <a:r>
              <a:rPr lang="cs-CZ" altLang="cs-CZ" dirty="0"/>
              <a:t> </a:t>
            </a:r>
          </a:p>
          <a:p>
            <a:pPr lvl="2"/>
            <a:r>
              <a:rPr lang="en-US" altLang="cs-CZ" dirty="0"/>
              <a:t>answers to "who", "what", </a:t>
            </a:r>
            <a:br>
              <a:rPr lang="cs-CZ" altLang="cs-CZ" dirty="0"/>
            </a:br>
            <a:r>
              <a:rPr lang="en-US" altLang="cs-CZ" dirty="0"/>
              <a:t>"where", and "when" questions</a:t>
            </a:r>
            <a:endParaRPr lang="cs-CZ" altLang="cs-CZ" dirty="0"/>
          </a:p>
          <a:p>
            <a:pPr lvl="1"/>
            <a:r>
              <a:rPr lang="en-US" altLang="cs-CZ" dirty="0">
                <a:effectLst>
                  <a:outerShdw blurRad="38100" dist="38100" dir="2700000" algn="tl">
                    <a:srgbClr val="000000">
                      <a:alpha val="43137"/>
                    </a:srgbClr>
                  </a:outerShdw>
                </a:effectLst>
              </a:rPr>
              <a:t>Knowledge</a:t>
            </a:r>
            <a:r>
              <a:rPr lang="cs-CZ" altLang="cs-CZ" dirty="0">
                <a:effectLst>
                  <a:outerShdw blurRad="38100" dist="38100" dir="2700000" algn="tl">
                    <a:srgbClr val="000000">
                      <a:alpha val="43137"/>
                    </a:srgbClr>
                  </a:outerShdw>
                </a:effectLst>
              </a:rPr>
              <a:t> </a:t>
            </a:r>
            <a:r>
              <a:rPr lang="cs-CZ" altLang="cs-CZ" dirty="0"/>
              <a:t>~</a:t>
            </a:r>
            <a:r>
              <a:rPr lang="en-US" altLang="cs-CZ" dirty="0"/>
              <a:t> application of data </a:t>
            </a:r>
            <a:br>
              <a:rPr lang="cs-CZ" altLang="cs-CZ" dirty="0"/>
            </a:br>
            <a:r>
              <a:rPr lang="en-US" altLang="cs-CZ" dirty="0"/>
              <a:t>and information</a:t>
            </a:r>
            <a:endParaRPr lang="cs-CZ" altLang="cs-CZ" dirty="0"/>
          </a:p>
          <a:p>
            <a:pPr lvl="2"/>
            <a:r>
              <a:rPr lang="en-US" altLang="cs-CZ" dirty="0"/>
              <a:t>answers "how" questions</a:t>
            </a:r>
            <a:endParaRPr lang="cs-CZ" altLang="cs-CZ" dirty="0"/>
          </a:p>
          <a:p>
            <a:pPr lvl="1"/>
            <a:r>
              <a:rPr lang="en-US" altLang="cs-CZ" dirty="0">
                <a:effectLst>
                  <a:outerShdw blurRad="38100" dist="38100" dir="2700000" algn="tl">
                    <a:srgbClr val="000000">
                      <a:alpha val="43137"/>
                    </a:srgbClr>
                  </a:outerShdw>
                </a:effectLst>
              </a:rPr>
              <a:t>Wisdom</a:t>
            </a:r>
            <a:r>
              <a:rPr lang="en-US" altLang="cs-CZ" dirty="0"/>
              <a:t>: evaluated understanding</a:t>
            </a:r>
            <a:endParaRPr lang="cs-CZ" altLang="cs-CZ" dirty="0"/>
          </a:p>
          <a:p>
            <a:pPr lvl="1"/>
            <a:endParaRPr lang="cs-CZ" altLang="cs-CZ" dirty="0"/>
          </a:p>
          <a:p>
            <a:pPr lvl="1"/>
            <a:endParaRPr lang="cs-CZ" altLang="cs-CZ" dirty="0"/>
          </a:p>
          <a:p>
            <a:pPr lvl="1"/>
            <a:endParaRPr lang="cs-CZ" altLang="cs-CZ" dirty="0"/>
          </a:p>
          <a:p>
            <a:r>
              <a:rPr lang="cs-CZ" dirty="0"/>
              <a:t>A</a:t>
            </a:r>
            <a:r>
              <a:rPr lang="en-GB" dirty="0" err="1"/>
              <a:t>dvanced</a:t>
            </a:r>
            <a:r>
              <a:rPr lang="en-GB" dirty="0"/>
              <a:t> visualisation</a:t>
            </a:r>
            <a:r>
              <a:rPr lang="cs-CZ" dirty="0"/>
              <a:t> </a:t>
            </a:r>
            <a:r>
              <a:rPr lang="cs-CZ" dirty="0" err="1"/>
              <a:t>helps</a:t>
            </a:r>
            <a:r>
              <a:rPr lang="cs-CZ" dirty="0"/>
              <a:t> to </a:t>
            </a:r>
            <a:r>
              <a:rPr lang="cs-CZ" dirty="0" err="1"/>
              <a:t>transform</a:t>
            </a:r>
            <a:r>
              <a:rPr lang="cs-CZ" dirty="0"/>
              <a:t> data to </a:t>
            </a:r>
            <a:r>
              <a:rPr lang="cs-CZ" dirty="0" err="1"/>
              <a:t>wisdom</a:t>
            </a:r>
            <a:endParaRPr lang="cs-CZ" altLang="cs-CZ" dirty="0"/>
          </a:p>
          <a:p>
            <a:endParaRPr lang="cs-CZ" altLang="cs-CZ" dirty="0"/>
          </a:p>
        </p:txBody>
      </p:sp>
      <p:pic>
        <p:nvPicPr>
          <p:cNvPr id="22528" name="Picture 2048" descr="0?e=2122480800&amp;v=beta&amp;t=aFX4F1FgaCba8qHXclAkMoqkoIwi3R9dAQdKsaJbG-s"/>
          <p:cNvPicPr>
            <a:picLocks noChangeAspect="1" noChangeArrowheads="1"/>
          </p:cNvPicPr>
          <p:nvPr/>
        </p:nvPicPr>
        <p:blipFill>
          <a:blip r:embed="rId3" cstate="print">
            <a:clrChange>
              <a:clrFrom>
                <a:srgbClr val="FFFFFF"/>
              </a:clrFrom>
              <a:clrTo>
                <a:srgbClr val="FFFFFF">
                  <a:alpha val="0"/>
                </a:srgbClr>
              </a:clrTo>
            </a:clrChange>
            <a:grayscl/>
            <a:extLst>
              <a:ext uri="{28A0092B-C50C-407E-A947-70E740481C1C}">
                <a14:useLocalDpi xmlns:a14="http://schemas.microsoft.com/office/drawing/2010/main" val="0"/>
              </a:ext>
            </a:extLst>
          </a:blip>
          <a:srcRect/>
          <a:stretch>
            <a:fillRect/>
          </a:stretch>
        </p:blipFill>
        <p:spPr bwMode="auto">
          <a:xfrm>
            <a:off x="5076056" y="1916832"/>
            <a:ext cx="4274007" cy="3863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52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31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31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315">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315">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315">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331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026"/>
          <p:cNvSpPr>
            <a:spLocks noGrp="1" noChangeArrowheads="1"/>
          </p:cNvSpPr>
          <p:nvPr>
            <p:ph type="title"/>
          </p:nvPr>
        </p:nvSpPr>
        <p:spPr/>
        <p:txBody>
          <a:bodyPr/>
          <a:lstStyle/>
          <a:p>
            <a:r>
              <a:rPr lang="en-IE" altLang="cs-CZ">
                <a:solidFill>
                  <a:srgbClr val="003399"/>
                </a:solidFill>
              </a:rPr>
              <a:t>Research </a:t>
            </a:r>
            <a:r>
              <a:rPr lang="en-GB" altLang="cs-CZ">
                <a:solidFill>
                  <a:srgbClr val="003399"/>
                </a:solidFill>
              </a:rPr>
              <a:t>Objectives</a:t>
            </a:r>
          </a:p>
        </p:txBody>
      </p:sp>
      <p:sp>
        <p:nvSpPr>
          <p:cNvPr id="12291" name="Rectangle 1027"/>
          <p:cNvSpPr>
            <a:spLocks noGrp="1" noChangeArrowheads="1"/>
          </p:cNvSpPr>
          <p:nvPr>
            <p:ph type="body" idx="1"/>
          </p:nvPr>
        </p:nvSpPr>
        <p:spPr/>
        <p:txBody>
          <a:bodyPr/>
          <a:lstStyle/>
          <a:p>
            <a:r>
              <a:rPr lang="en-US" altLang="cs-CZ" dirty="0" err="1"/>
              <a:t>Visualisation</a:t>
            </a:r>
            <a:r>
              <a:rPr lang="en-US" altLang="cs-CZ" dirty="0"/>
              <a:t> of Big Data in Agriculture and Rural Development</a:t>
            </a:r>
            <a:r>
              <a:rPr lang="en-GB" dirty="0"/>
              <a:t>, particularly on 3D visualization of:</a:t>
            </a:r>
            <a:endParaRPr lang="cs-CZ" dirty="0"/>
          </a:p>
          <a:p>
            <a:pPr lvl="1"/>
            <a:r>
              <a:rPr lang="en-GB" dirty="0"/>
              <a:t>Agriculture and rural development data</a:t>
            </a:r>
            <a:endParaRPr lang="cs-CZ" dirty="0"/>
          </a:p>
          <a:p>
            <a:pPr lvl="1"/>
            <a:r>
              <a:rPr lang="en-GB" dirty="0"/>
              <a:t>Predicted crop yield</a:t>
            </a:r>
            <a:endParaRPr lang="cs-CZ" dirty="0"/>
          </a:p>
          <a:p>
            <a:pPr lvl="1"/>
            <a:r>
              <a:rPr lang="en-GB" dirty="0"/>
              <a:t>Linked Open Data related to agriculture</a:t>
            </a:r>
            <a:br>
              <a:rPr lang="cs-CZ" dirty="0"/>
            </a:br>
            <a:br>
              <a:rPr lang="cs-CZ" dirty="0"/>
            </a:br>
            <a:br>
              <a:rPr lang="cs-CZ" dirty="0"/>
            </a:br>
            <a:br>
              <a:rPr lang="cs-CZ" dirty="0"/>
            </a:br>
            <a:endParaRPr lang="cs-CZ" dirty="0"/>
          </a:p>
          <a:p>
            <a:r>
              <a:rPr lang="en-GB" dirty="0"/>
              <a:t>Displaying the data in 3D environment helps a user to explore an area of interest in more natural way than a traditional map. </a:t>
            </a:r>
            <a:endParaRPr lang="cs-CZ" dirty="0"/>
          </a:p>
          <a:p>
            <a:endParaRPr lang="cs-CZ" altLang="cs-CZ"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304800" y="1066800"/>
            <a:ext cx="8610600" cy="737840"/>
          </a:xfrm>
        </p:spPr>
        <p:txBody>
          <a:bodyPr/>
          <a:lstStyle/>
          <a:p>
            <a:pPr marL="342900" indent="-342900">
              <a:buFont typeface="Arial" panose="020B0604020202020204" pitchFamily="34" charset="0"/>
              <a:buChar char="•"/>
            </a:pPr>
            <a:r>
              <a:rPr lang="en-US" altLang="cs-CZ" b="0" dirty="0"/>
              <a:t>Use a 3D </a:t>
            </a:r>
            <a:r>
              <a:rPr lang="en-US" altLang="cs-CZ" b="0" dirty="0" err="1"/>
              <a:t>visualisation</a:t>
            </a:r>
            <a:r>
              <a:rPr lang="en-US" altLang="cs-CZ" b="0" dirty="0"/>
              <a:t> as a unifying environment for portraying different </a:t>
            </a:r>
            <a:r>
              <a:rPr lang="en-US" altLang="cs-CZ" b="0" dirty="0">
                <a:effectLst>
                  <a:outerShdw blurRad="38100" dist="38100" dir="2700000" algn="tl">
                    <a:srgbClr val="000000">
                      <a:alpha val="43137"/>
                    </a:srgbClr>
                  </a:outerShdw>
                </a:effectLst>
              </a:rPr>
              <a:t>types of data</a:t>
            </a:r>
            <a:r>
              <a:rPr lang="cs-CZ" altLang="cs-CZ" b="0" dirty="0"/>
              <a:t>.</a:t>
            </a:r>
            <a:endParaRPr lang="en-US" altLang="cs-CZ" b="0" dirty="0"/>
          </a:p>
        </p:txBody>
      </p:sp>
      <p:sp>
        <p:nvSpPr>
          <p:cNvPr id="2" name="Zástupný symbol pro obsah 1"/>
          <p:cNvSpPr>
            <a:spLocks noGrp="1"/>
          </p:cNvSpPr>
          <p:nvPr>
            <p:ph sz="half" idx="2"/>
          </p:nvPr>
        </p:nvSpPr>
        <p:spPr>
          <a:xfrm>
            <a:off x="304800" y="1857003"/>
            <a:ext cx="4194175" cy="3684588"/>
          </a:xfrm>
        </p:spPr>
        <p:txBody>
          <a:bodyPr/>
          <a:lstStyle/>
          <a:p>
            <a:pPr lvl="0"/>
            <a:r>
              <a:rPr lang="cs-CZ" dirty="0" err="1"/>
              <a:t>Based</a:t>
            </a:r>
            <a:r>
              <a:rPr lang="cs-CZ" dirty="0"/>
              <a:t> on data </a:t>
            </a:r>
            <a:r>
              <a:rPr lang="cs-CZ" dirty="0" err="1"/>
              <a:t>structure</a:t>
            </a:r>
            <a:endParaRPr lang="cs-CZ" dirty="0"/>
          </a:p>
          <a:p>
            <a:pPr lvl="1"/>
            <a:r>
              <a:rPr lang="en-GB" dirty="0">
                <a:effectLst>
                  <a:outerShdw blurRad="38100" dist="38100" dir="2700000" algn="tl">
                    <a:srgbClr val="000000">
                      <a:alpha val="43137"/>
                    </a:srgbClr>
                  </a:outerShdw>
                </a:effectLst>
              </a:rPr>
              <a:t>non-structured</a:t>
            </a:r>
            <a:r>
              <a:rPr lang="en-GB" dirty="0"/>
              <a:t> data</a:t>
            </a:r>
            <a:endParaRPr lang="cs-CZ" dirty="0"/>
          </a:p>
          <a:p>
            <a:pPr lvl="1"/>
            <a:r>
              <a:rPr lang="en-GB" dirty="0">
                <a:effectLst>
                  <a:outerShdw blurRad="38100" dist="38100" dir="2700000" algn="tl">
                    <a:srgbClr val="000000">
                      <a:alpha val="43137"/>
                    </a:srgbClr>
                  </a:outerShdw>
                </a:effectLst>
              </a:rPr>
              <a:t>structured </a:t>
            </a:r>
            <a:r>
              <a:rPr lang="cs-CZ" dirty="0">
                <a:effectLst>
                  <a:outerShdw blurRad="38100" dist="38100" dir="2700000" algn="tl">
                    <a:srgbClr val="000000">
                      <a:alpha val="43137"/>
                    </a:srgbClr>
                  </a:outerShdw>
                </a:effectLst>
              </a:rPr>
              <a:t>data</a:t>
            </a:r>
          </a:p>
          <a:p>
            <a:pPr lvl="2"/>
            <a:r>
              <a:rPr lang="en-GB" i="1" dirty="0"/>
              <a:t>general graph</a:t>
            </a:r>
            <a:r>
              <a:rPr lang="en-GB" dirty="0"/>
              <a:t> (linked data, RDF)</a:t>
            </a:r>
            <a:endParaRPr lang="cs-CZ" dirty="0"/>
          </a:p>
          <a:p>
            <a:pPr lvl="2"/>
            <a:r>
              <a:rPr lang="en-GB" i="1" dirty="0"/>
              <a:t>tree</a:t>
            </a:r>
            <a:r>
              <a:rPr lang="en-GB" dirty="0"/>
              <a:t> (hierarchical data, such as XML or JSON based datasets)</a:t>
            </a:r>
            <a:endParaRPr lang="cs-CZ" dirty="0"/>
          </a:p>
          <a:p>
            <a:pPr lvl="2"/>
            <a:r>
              <a:rPr lang="en-GB" i="1" dirty="0"/>
              <a:t>tables </a:t>
            </a:r>
            <a:r>
              <a:rPr lang="en-GB" dirty="0"/>
              <a:t>and relationships (entity-relationship-attribute model, database)</a:t>
            </a:r>
            <a:endParaRPr lang="cs-CZ" dirty="0"/>
          </a:p>
          <a:p>
            <a:endParaRPr lang="en-US" dirty="0"/>
          </a:p>
        </p:txBody>
      </p:sp>
      <p:sp>
        <p:nvSpPr>
          <p:cNvPr id="4" name="Zástupný symbol pro obsah 3"/>
          <p:cNvSpPr>
            <a:spLocks noGrp="1"/>
          </p:cNvSpPr>
          <p:nvPr>
            <p:ph sz="quarter" idx="4"/>
          </p:nvPr>
        </p:nvSpPr>
        <p:spPr>
          <a:xfrm>
            <a:off x="4629150" y="1857003"/>
            <a:ext cx="4191322" cy="3684588"/>
          </a:xfrm>
        </p:spPr>
        <p:txBody>
          <a:bodyPr/>
          <a:lstStyle/>
          <a:p>
            <a:r>
              <a:rPr lang="cs-CZ" dirty="0" err="1"/>
              <a:t>Based</a:t>
            </a:r>
            <a:r>
              <a:rPr lang="cs-CZ" dirty="0"/>
              <a:t> on </a:t>
            </a:r>
            <a:r>
              <a:rPr lang="cs-CZ" dirty="0" err="1"/>
              <a:t>spatial</a:t>
            </a:r>
            <a:r>
              <a:rPr lang="cs-CZ" dirty="0"/>
              <a:t> </a:t>
            </a:r>
            <a:r>
              <a:rPr lang="cs-CZ" dirty="0" err="1"/>
              <a:t>aspect</a:t>
            </a:r>
            <a:endParaRPr lang="cs-CZ" dirty="0"/>
          </a:p>
          <a:p>
            <a:pPr lvl="1"/>
            <a:r>
              <a:rPr lang="en-GB" dirty="0">
                <a:effectLst>
                  <a:outerShdw blurRad="38100" dist="38100" dir="2700000" algn="tl">
                    <a:srgbClr val="000000">
                      <a:alpha val="43137"/>
                    </a:srgbClr>
                  </a:outerShdw>
                </a:effectLst>
              </a:rPr>
              <a:t>mosaics</a:t>
            </a:r>
            <a:endParaRPr lang="cs-CZ" dirty="0">
              <a:effectLst>
                <a:outerShdw blurRad="38100" dist="38100" dir="2700000" algn="tl">
                  <a:srgbClr val="000000">
                    <a:alpha val="43137"/>
                  </a:srgbClr>
                </a:outerShdw>
              </a:effectLst>
            </a:endParaRPr>
          </a:p>
          <a:p>
            <a:pPr lvl="2"/>
            <a:r>
              <a:rPr lang="en-GB" dirty="0"/>
              <a:t>regular </a:t>
            </a:r>
            <a:r>
              <a:rPr lang="en-GB" dirty="0" err="1"/>
              <a:t>rasters</a:t>
            </a:r>
            <a:r>
              <a:rPr lang="en-GB" dirty="0"/>
              <a:t> with squared cells (imagery</a:t>
            </a:r>
            <a:r>
              <a:rPr lang="cs-CZ" dirty="0"/>
              <a:t>, </a:t>
            </a:r>
            <a:r>
              <a:rPr lang="en-GB" dirty="0"/>
              <a:t>continuous phenomena, etc.)</a:t>
            </a:r>
            <a:endParaRPr lang="cs-CZ" dirty="0"/>
          </a:p>
          <a:p>
            <a:pPr lvl="2"/>
            <a:r>
              <a:rPr lang="en-GB" dirty="0"/>
              <a:t>irregular triangulated meshes (detailed digital terrain model)</a:t>
            </a:r>
            <a:endParaRPr lang="cs-CZ" dirty="0"/>
          </a:p>
          <a:p>
            <a:pPr lvl="1"/>
            <a:r>
              <a:rPr lang="en-GB" dirty="0">
                <a:effectLst>
                  <a:outerShdw blurRad="38100" dist="38100" dir="2700000" algn="tl">
                    <a:srgbClr val="000000">
                      <a:alpha val="43137"/>
                    </a:srgbClr>
                  </a:outerShdw>
                </a:effectLst>
              </a:rPr>
              <a:t>vectors</a:t>
            </a:r>
            <a:endParaRPr lang="cs-CZ" dirty="0">
              <a:effectLst>
                <a:outerShdw blurRad="38100" dist="38100" dir="2700000" algn="tl">
                  <a:srgbClr val="000000">
                    <a:alpha val="43137"/>
                  </a:srgbClr>
                </a:outerShdw>
              </a:effectLst>
            </a:endParaRPr>
          </a:p>
          <a:p>
            <a:pPr lvl="2"/>
            <a:r>
              <a:rPr lang="en-GB" dirty="0"/>
              <a:t>point, line, polygon  (representing discrete objects)</a:t>
            </a:r>
            <a:endParaRPr lang="cs-CZ" dirty="0"/>
          </a:p>
        </p:txBody>
      </p:sp>
      <p:sp>
        <p:nvSpPr>
          <p:cNvPr id="8" name="Rectangle 1026"/>
          <p:cNvSpPr txBox="1">
            <a:spLocks noChangeArrowheads="1"/>
          </p:cNvSpPr>
          <p:nvPr/>
        </p:nvSpPr>
        <p:spPr bwMode="auto">
          <a:xfrm>
            <a:off x="2286000" y="228600"/>
            <a:ext cx="67056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2400" kern="1200">
                <a:solidFill>
                  <a:schemeClr val="tx2"/>
                </a:solidFill>
                <a:latin typeface="+mj-lt"/>
                <a:ea typeface="+mj-ea"/>
                <a:cs typeface="+mj-cs"/>
              </a:defRPr>
            </a:lvl1pPr>
            <a:lvl2pPr algn="ctr" rtl="0" fontAlgn="base">
              <a:spcBef>
                <a:spcPct val="0"/>
              </a:spcBef>
              <a:spcAft>
                <a:spcPct val="0"/>
              </a:spcAft>
              <a:defRPr sz="2400">
                <a:solidFill>
                  <a:schemeClr val="tx2"/>
                </a:solidFill>
                <a:latin typeface="Arial" panose="020B0604020202020204" pitchFamily="34" charset="0"/>
              </a:defRPr>
            </a:lvl2pPr>
            <a:lvl3pPr algn="ctr" rtl="0" fontAlgn="base">
              <a:spcBef>
                <a:spcPct val="0"/>
              </a:spcBef>
              <a:spcAft>
                <a:spcPct val="0"/>
              </a:spcAft>
              <a:defRPr sz="2400">
                <a:solidFill>
                  <a:schemeClr val="tx2"/>
                </a:solidFill>
                <a:latin typeface="Arial" panose="020B0604020202020204" pitchFamily="34" charset="0"/>
              </a:defRPr>
            </a:lvl3pPr>
            <a:lvl4pPr algn="ctr" rtl="0" fontAlgn="base">
              <a:spcBef>
                <a:spcPct val="0"/>
              </a:spcBef>
              <a:spcAft>
                <a:spcPct val="0"/>
              </a:spcAft>
              <a:defRPr sz="2400">
                <a:solidFill>
                  <a:schemeClr val="tx2"/>
                </a:solidFill>
                <a:latin typeface="Arial" panose="020B0604020202020204" pitchFamily="34" charset="0"/>
              </a:defRPr>
            </a:lvl4pPr>
            <a:lvl5pPr algn="ctr" rtl="0" fontAlgn="base">
              <a:spcBef>
                <a:spcPct val="0"/>
              </a:spcBef>
              <a:spcAft>
                <a:spcPct val="0"/>
              </a:spcAft>
              <a:defRPr sz="2400">
                <a:solidFill>
                  <a:schemeClr val="tx2"/>
                </a:solidFill>
                <a:latin typeface="Arial" panose="020B0604020202020204" pitchFamily="34" charset="0"/>
              </a:defRPr>
            </a:lvl5pPr>
            <a:lvl6pPr marL="457200" algn="ctr" rtl="0" fontAlgn="base">
              <a:spcBef>
                <a:spcPct val="0"/>
              </a:spcBef>
              <a:spcAft>
                <a:spcPct val="0"/>
              </a:spcAft>
              <a:defRPr sz="2400">
                <a:solidFill>
                  <a:schemeClr val="tx2"/>
                </a:solidFill>
                <a:latin typeface="Arial" panose="020B0604020202020204" pitchFamily="34" charset="0"/>
              </a:defRPr>
            </a:lvl6pPr>
            <a:lvl7pPr marL="914400" algn="ctr" rtl="0" fontAlgn="base">
              <a:spcBef>
                <a:spcPct val="0"/>
              </a:spcBef>
              <a:spcAft>
                <a:spcPct val="0"/>
              </a:spcAft>
              <a:defRPr sz="2400">
                <a:solidFill>
                  <a:schemeClr val="tx2"/>
                </a:solidFill>
                <a:latin typeface="Arial" panose="020B0604020202020204" pitchFamily="34" charset="0"/>
              </a:defRPr>
            </a:lvl7pPr>
            <a:lvl8pPr marL="1371600" algn="ctr" rtl="0" fontAlgn="base">
              <a:spcBef>
                <a:spcPct val="0"/>
              </a:spcBef>
              <a:spcAft>
                <a:spcPct val="0"/>
              </a:spcAft>
              <a:defRPr sz="2400">
                <a:solidFill>
                  <a:schemeClr val="tx2"/>
                </a:solidFill>
                <a:latin typeface="Arial" panose="020B0604020202020204" pitchFamily="34" charset="0"/>
              </a:defRPr>
            </a:lvl8pPr>
            <a:lvl9pPr marL="1828800" algn="ctr" rtl="0" fontAlgn="base">
              <a:spcBef>
                <a:spcPct val="0"/>
              </a:spcBef>
              <a:spcAft>
                <a:spcPct val="0"/>
              </a:spcAft>
              <a:defRPr sz="2400">
                <a:solidFill>
                  <a:schemeClr val="tx2"/>
                </a:solidFill>
                <a:latin typeface="Arial" panose="020B0604020202020204" pitchFamily="34" charset="0"/>
              </a:defRPr>
            </a:lvl9pPr>
          </a:lstStyle>
          <a:p>
            <a:r>
              <a:rPr lang="en-IE" altLang="cs-CZ" dirty="0">
                <a:solidFill>
                  <a:srgbClr val="003399"/>
                </a:solidFill>
              </a:rPr>
              <a:t>M</a:t>
            </a:r>
            <a:r>
              <a:rPr lang="en-GB" altLang="cs-CZ" dirty="0" err="1">
                <a:solidFill>
                  <a:srgbClr val="003399"/>
                </a:solidFill>
              </a:rPr>
              <a:t>ethodology</a:t>
            </a:r>
            <a:endParaRPr lang="en-GB" altLang="cs-CZ" dirty="0">
              <a:solidFill>
                <a:srgbClr val="003399"/>
              </a:solidFill>
            </a:endParaRPr>
          </a:p>
        </p:txBody>
      </p:sp>
      <p:cxnSp>
        <p:nvCxnSpPr>
          <p:cNvPr id="12" name="Přímá spojnice 11"/>
          <p:cNvCxnSpPr/>
          <p:nvPr/>
        </p:nvCxnSpPr>
        <p:spPr>
          <a:xfrm>
            <a:off x="683568" y="1844824"/>
            <a:ext cx="8064896"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
                                            <p:txEl>
                                              <p:pRg st="1" end="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p:txBody>
          <a:bodyPr/>
          <a:lstStyle/>
          <a:p>
            <a:r>
              <a:rPr lang="en-US" altLang="cs-CZ" b="0" dirty="0"/>
              <a:t>Use a 3D </a:t>
            </a:r>
            <a:r>
              <a:rPr lang="en-US" altLang="cs-CZ" b="0" dirty="0" err="1"/>
              <a:t>visualisation</a:t>
            </a:r>
            <a:r>
              <a:rPr lang="en-US" altLang="cs-CZ" b="0" dirty="0"/>
              <a:t> as a unifying environment for portraying different </a:t>
            </a:r>
            <a:r>
              <a:rPr lang="en-US" altLang="cs-CZ" b="0" dirty="0">
                <a:effectLst>
                  <a:outerShdw blurRad="38100" dist="38100" dir="2700000" algn="tl">
                    <a:srgbClr val="000000">
                      <a:alpha val="43137"/>
                    </a:srgbClr>
                  </a:outerShdw>
                </a:effectLst>
              </a:rPr>
              <a:t>types of data</a:t>
            </a:r>
            <a:r>
              <a:rPr lang="cs-CZ" altLang="cs-CZ" b="0" dirty="0"/>
              <a:t>.</a:t>
            </a:r>
          </a:p>
          <a:p>
            <a:endParaRPr lang="cs-CZ" altLang="cs-CZ" sz="1050" b="0" dirty="0"/>
          </a:p>
          <a:p>
            <a:r>
              <a:rPr lang="cs-CZ" dirty="0"/>
              <a:t>Base on </a:t>
            </a:r>
            <a:r>
              <a:rPr lang="en-GB" dirty="0"/>
              <a:t>the agriculture point of view:</a:t>
            </a:r>
            <a:endParaRPr lang="cs-CZ" dirty="0"/>
          </a:p>
          <a:p>
            <a:pPr lvl="1">
              <a:spcBef>
                <a:spcPts val="1200"/>
              </a:spcBef>
            </a:pPr>
            <a:r>
              <a:rPr lang="en-GB" dirty="0">
                <a:effectLst>
                  <a:outerShdw blurRad="38100" dist="38100" dir="2700000" algn="tl">
                    <a:srgbClr val="000000">
                      <a:alpha val="43137"/>
                    </a:srgbClr>
                  </a:outerShdw>
                </a:effectLst>
              </a:rPr>
              <a:t>Raw data </a:t>
            </a:r>
            <a:r>
              <a:rPr lang="en-GB" dirty="0"/>
              <a:t>for picking the right dataset for further data processing.</a:t>
            </a:r>
            <a:endParaRPr lang="cs-CZ" dirty="0"/>
          </a:p>
          <a:p>
            <a:pPr lvl="1">
              <a:spcBef>
                <a:spcPts val="1200"/>
              </a:spcBef>
            </a:pPr>
            <a:r>
              <a:rPr lang="en-GB" dirty="0">
                <a:effectLst>
                  <a:outerShdw blurRad="38100" dist="38100" dir="2700000" algn="tl">
                    <a:srgbClr val="000000">
                      <a:alpha val="43137"/>
                    </a:srgbClr>
                  </a:outerShdw>
                </a:effectLst>
              </a:rPr>
              <a:t>Processed </a:t>
            </a:r>
            <a:r>
              <a:rPr lang="cs-CZ" dirty="0">
                <a:effectLst>
                  <a:outerShdw blurRad="38100" dist="38100" dir="2700000" algn="tl">
                    <a:srgbClr val="000000">
                      <a:alpha val="43137"/>
                    </a:srgbClr>
                  </a:outerShdw>
                </a:effectLst>
              </a:rPr>
              <a:t>data </a:t>
            </a:r>
            <a:r>
              <a:rPr lang="en-GB" dirty="0"/>
              <a:t>(transformed / harmonized / </a:t>
            </a:r>
            <a:r>
              <a:rPr lang="en-GB" dirty="0" err="1"/>
              <a:t>analyzed</a:t>
            </a:r>
            <a:r>
              <a:rPr lang="en-GB" dirty="0"/>
              <a:t> / …) </a:t>
            </a:r>
            <a:br>
              <a:rPr lang="cs-CZ" dirty="0"/>
            </a:br>
            <a:r>
              <a:rPr lang="en-GB" dirty="0"/>
              <a:t>for exploration the results and decision support.</a:t>
            </a:r>
            <a:endParaRPr lang="cs-CZ" dirty="0"/>
          </a:p>
          <a:p>
            <a:endParaRPr lang="en-US" altLang="cs-CZ" b="0" dirty="0"/>
          </a:p>
        </p:txBody>
      </p:sp>
      <p:sp>
        <p:nvSpPr>
          <p:cNvPr id="8" name="Rectangle 1026"/>
          <p:cNvSpPr txBox="1">
            <a:spLocks noChangeArrowheads="1"/>
          </p:cNvSpPr>
          <p:nvPr/>
        </p:nvSpPr>
        <p:spPr bwMode="auto">
          <a:xfrm>
            <a:off x="2286000" y="228600"/>
            <a:ext cx="67056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2400" kern="1200">
                <a:solidFill>
                  <a:schemeClr val="tx2"/>
                </a:solidFill>
                <a:latin typeface="+mj-lt"/>
                <a:ea typeface="+mj-ea"/>
                <a:cs typeface="+mj-cs"/>
              </a:defRPr>
            </a:lvl1pPr>
            <a:lvl2pPr algn="ctr" rtl="0" fontAlgn="base">
              <a:spcBef>
                <a:spcPct val="0"/>
              </a:spcBef>
              <a:spcAft>
                <a:spcPct val="0"/>
              </a:spcAft>
              <a:defRPr sz="2400">
                <a:solidFill>
                  <a:schemeClr val="tx2"/>
                </a:solidFill>
                <a:latin typeface="Arial" panose="020B0604020202020204" pitchFamily="34" charset="0"/>
              </a:defRPr>
            </a:lvl2pPr>
            <a:lvl3pPr algn="ctr" rtl="0" fontAlgn="base">
              <a:spcBef>
                <a:spcPct val="0"/>
              </a:spcBef>
              <a:spcAft>
                <a:spcPct val="0"/>
              </a:spcAft>
              <a:defRPr sz="2400">
                <a:solidFill>
                  <a:schemeClr val="tx2"/>
                </a:solidFill>
                <a:latin typeface="Arial" panose="020B0604020202020204" pitchFamily="34" charset="0"/>
              </a:defRPr>
            </a:lvl3pPr>
            <a:lvl4pPr algn="ctr" rtl="0" fontAlgn="base">
              <a:spcBef>
                <a:spcPct val="0"/>
              </a:spcBef>
              <a:spcAft>
                <a:spcPct val="0"/>
              </a:spcAft>
              <a:defRPr sz="2400">
                <a:solidFill>
                  <a:schemeClr val="tx2"/>
                </a:solidFill>
                <a:latin typeface="Arial" panose="020B0604020202020204" pitchFamily="34" charset="0"/>
              </a:defRPr>
            </a:lvl4pPr>
            <a:lvl5pPr algn="ctr" rtl="0" fontAlgn="base">
              <a:spcBef>
                <a:spcPct val="0"/>
              </a:spcBef>
              <a:spcAft>
                <a:spcPct val="0"/>
              </a:spcAft>
              <a:defRPr sz="2400">
                <a:solidFill>
                  <a:schemeClr val="tx2"/>
                </a:solidFill>
                <a:latin typeface="Arial" panose="020B0604020202020204" pitchFamily="34" charset="0"/>
              </a:defRPr>
            </a:lvl5pPr>
            <a:lvl6pPr marL="457200" algn="ctr" rtl="0" fontAlgn="base">
              <a:spcBef>
                <a:spcPct val="0"/>
              </a:spcBef>
              <a:spcAft>
                <a:spcPct val="0"/>
              </a:spcAft>
              <a:defRPr sz="2400">
                <a:solidFill>
                  <a:schemeClr val="tx2"/>
                </a:solidFill>
                <a:latin typeface="Arial" panose="020B0604020202020204" pitchFamily="34" charset="0"/>
              </a:defRPr>
            </a:lvl6pPr>
            <a:lvl7pPr marL="914400" algn="ctr" rtl="0" fontAlgn="base">
              <a:spcBef>
                <a:spcPct val="0"/>
              </a:spcBef>
              <a:spcAft>
                <a:spcPct val="0"/>
              </a:spcAft>
              <a:defRPr sz="2400">
                <a:solidFill>
                  <a:schemeClr val="tx2"/>
                </a:solidFill>
                <a:latin typeface="Arial" panose="020B0604020202020204" pitchFamily="34" charset="0"/>
              </a:defRPr>
            </a:lvl7pPr>
            <a:lvl8pPr marL="1371600" algn="ctr" rtl="0" fontAlgn="base">
              <a:spcBef>
                <a:spcPct val="0"/>
              </a:spcBef>
              <a:spcAft>
                <a:spcPct val="0"/>
              </a:spcAft>
              <a:defRPr sz="2400">
                <a:solidFill>
                  <a:schemeClr val="tx2"/>
                </a:solidFill>
                <a:latin typeface="Arial" panose="020B0604020202020204" pitchFamily="34" charset="0"/>
              </a:defRPr>
            </a:lvl8pPr>
            <a:lvl9pPr marL="1828800" algn="ctr" rtl="0" fontAlgn="base">
              <a:spcBef>
                <a:spcPct val="0"/>
              </a:spcBef>
              <a:spcAft>
                <a:spcPct val="0"/>
              </a:spcAft>
              <a:defRPr sz="2400">
                <a:solidFill>
                  <a:schemeClr val="tx2"/>
                </a:solidFill>
                <a:latin typeface="Arial" panose="020B0604020202020204" pitchFamily="34" charset="0"/>
              </a:defRPr>
            </a:lvl9pPr>
          </a:lstStyle>
          <a:p>
            <a:r>
              <a:rPr lang="en-IE" altLang="cs-CZ" dirty="0">
                <a:solidFill>
                  <a:srgbClr val="003399"/>
                </a:solidFill>
              </a:rPr>
              <a:t>M</a:t>
            </a:r>
            <a:r>
              <a:rPr lang="en-GB" altLang="cs-CZ" dirty="0" err="1">
                <a:solidFill>
                  <a:srgbClr val="003399"/>
                </a:solidFill>
              </a:rPr>
              <a:t>ethodology</a:t>
            </a:r>
            <a:endParaRPr lang="en-GB" altLang="cs-CZ" dirty="0">
              <a:solidFill>
                <a:srgbClr val="003399"/>
              </a:solidFill>
            </a:endParaRPr>
          </a:p>
        </p:txBody>
      </p:sp>
      <p:cxnSp>
        <p:nvCxnSpPr>
          <p:cNvPr id="10" name="Přímá spojnice 9"/>
          <p:cNvCxnSpPr/>
          <p:nvPr/>
        </p:nvCxnSpPr>
        <p:spPr>
          <a:xfrm>
            <a:off x="683568" y="1916832"/>
            <a:ext cx="8064896"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3261989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cs-CZ" altLang="cs-CZ" dirty="0">
                <a:solidFill>
                  <a:srgbClr val="003399"/>
                </a:solidFill>
              </a:rPr>
              <a:t>Technology</a:t>
            </a:r>
            <a:endParaRPr lang="en-GB" altLang="cs-CZ" dirty="0">
              <a:solidFill>
                <a:srgbClr val="003399"/>
              </a:solidFill>
            </a:endParaRPr>
          </a:p>
        </p:txBody>
      </p:sp>
      <p:sp>
        <p:nvSpPr>
          <p:cNvPr id="7171" name="Rectangle 3"/>
          <p:cNvSpPr>
            <a:spLocks noGrp="1" noChangeArrowheads="1"/>
          </p:cNvSpPr>
          <p:nvPr>
            <p:ph type="body" idx="1"/>
          </p:nvPr>
        </p:nvSpPr>
        <p:spPr/>
        <p:txBody>
          <a:bodyPr/>
          <a:lstStyle/>
          <a:p>
            <a:r>
              <a:rPr lang="cs-CZ" dirty="0"/>
              <a:t>D</a:t>
            </a:r>
            <a:r>
              <a:rPr lang="en-GB" dirty="0" err="1"/>
              <a:t>iversity</a:t>
            </a:r>
            <a:r>
              <a:rPr lang="en-GB" dirty="0"/>
              <a:t> of the data structures </a:t>
            </a:r>
            <a:r>
              <a:rPr lang="cs-CZ" dirty="0" err="1"/>
              <a:t>implies</a:t>
            </a:r>
            <a:r>
              <a:rPr lang="cs-CZ" dirty="0"/>
              <a:t> a </a:t>
            </a:r>
            <a:r>
              <a:rPr lang="cs-CZ" dirty="0" err="1"/>
              <a:t>need</a:t>
            </a:r>
            <a:r>
              <a:rPr lang="cs-CZ" dirty="0"/>
              <a:t> </a:t>
            </a:r>
            <a:r>
              <a:rPr lang="cs-CZ" dirty="0" err="1"/>
              <a:t>of</a:t>
            </a:r>
            <a:r>
              <a:rPr lang="cs-CZ" dirty="0"/>
              <a:t> </a:t>
            </a:r>
            <a:r>
              <a:rPr lang="en-GB" dirty="0"/>
              <a:t>robust and easily customizable application for data visualization</a:t>
            </a:r>
            <a:endParaRPr lang="cs-CZ" dirty="0"/>
          </a:p>
          <a:p>
            <a:endParaRPr lang="cs-CZ" sz="900" dirty="0"/>
          </a:p>
          <a:p>
            <a:r>
              <a:rPr lang="cs-CZ" dirty="0"/>
              <a:t>Framework</a:t>
            </a:r>
          </a:p>
          <a:p>
            <a:pPr lvl="1"/>
            <a:r>
              <a:rPr lang="en-GB" dirty="0" err="1"/>
              <a:t>HSLayers</a:t>
            </a:r>
            <a:r>
              <a:rPr lang="en-GB" dirty="0"/>
              <a:t> NG</a:t>
            </a:r>
            <a:r>
              <a:rPr lang="cs-CZ" dirty="0"/>
              <a:t> (~ </a:t>
            </a:r>
            <a:r>
              <a:rPr lang="cs-CZ" dirty="0" err="1"/>
              <a:t>OpenLayers</a:t>
            </a:r>
            <a:r>
              <a:rPr lang="cs-CZ" dirty="0"/>
              <a:t> </a:t>
            </a:r>
            <a:r>
              <a:rPr lang="cs-CZ" dirty="0" err="1"/>
              <a:t>based</a:t>
            </a:r>
            <a:r>
              <a:rPr lang="cs-CZ" dirty="0"/>
              <a:t> </a:t>
            </a:r>
            <a:r>
              <a:rPr lang="cs-CZ" dirty="0" err="1"/>
              <a:t>JavaScript</a:t>
            </a:r>
            <a:r>
              <a:rPr lang="cs-CZ" dirty="0"/>
              <a:t> </a:t>
            </a:r>
            <a:r>
              <a:rPr lang="cs-CZ" dirty="0" err="1"/>
              <a:t>Library</a:t>
            </a:r>
            <a:r>
              <a:rPr lang="cs-CZ" dirty="0"/>
              <a:t>)</a:t>
            </a:r>
          </a:p>
          <a:p>
            <a:pPr lvl="2"/>
            <a:r>
              <a:rPr lang="cs-CZ" dirty="0"/>
              <a:t> </a:t>
            </a:r>
            <a:r>
              <a:rPr lang="cs-CZ" dirty="0">
                <a:hlinkClick r:id="rId3"/>
              </a:rPr>
              <a:t>https://github.com/hslayers/hslayers-ng</a:t>
            </a:r>
            <a:r>
              <a:rPr lang="cs-CZ" dirty="0"/>
              <a:t> </a:t>
            </a:r>
          </a:p>
          <a:p>
            <a:pPr lvl="1"/>
            <a:r>
              <a:rPr lang="cs-CZ" altLang="cs-CZ" dirty="0"/>
              <a:t>Cesium</a:t>
            </a:r>
          </a:p>
          <a:p>
            <a:pPr lvl="2"/>
            <a:r>
              <a:rPr lang="cs-CZ" altLang="cs-CZ" dirty="0">
                <a:hlinkClick r:id="rId4"/>
              </a:rPr>
              <a:t>https://cesiumjs.org/</a:t>
            </a:r>
            <a:r>
              <a:rPr lang="cs-CZ" altLang="cs-CZ" dirty="0"/>
              <a:t> </a:t>
            </a:r>
          </a:p>
          <a:p>
            <a:r>
              <a:rPr lang="cs-CZ" altLang="cs-CZ" dirty="0"/>
              <a:t>Data </a:t>
            </a:r>
            <a:r>
              <a:rPr lang="cs-CZ" altLang="cs-CZ" dirty="0" err="1"/>
              <a:t>connectors</a:t>
            </a:r>
            <a:endParaRPr lang="cs-CZ" altLang="cs-CZ" dirty="0"/>
          </a:p>
          <a:p>
            <a:pPr lvl="1"/>
            <a:r>
              <a:rPr lang="en-GB" dirty="0"/>
              <a:t>Web Map Service ~ for raster and imagery data</a:t>
            </a:r>
            <a:endParaRPr lang="cs-CZ" dirty="0"/>
          </a:p>
          <a:p>
            <a:pPr lvl="1"/>
            <a:r>
              <a:rPr lang="en-GB" dirty="0" err="1"/>
              <a:t>GeoJSON</a:t>
            </a:r>
            <a:r>
              <a:rPr lang="en-GB" dirty="0"/>
              <a:t> ~ for vector data</a:t>
            </a:r>
            <a:endParaRPr lang="cs-CZ" dirty="0"/>
          </a:p>
          <a:p>
            <a:pPr lvl="1"/>
            <a:r>
              <a:rPr lang="en-GB" dirty="0"/>
              <a:t>Resource Description Framework (RDF) ~ for linked data</a:t>
            </a:r>
            <a:endParaRPr lang="cs-CZ" dirty="0"/>
          </a:p>
          <a:p>
            <a:pPr lvl="1"/>
            <a:r>
              <a:rPr lang="en-GB" dirty="0"/>
              <a:t>OpenStreetMap live data pump ~ for vector data from OSM</a:t>
            </a:r>
            <a:endParaRPr lang="cs-CZ" dirty="0"/>
          </a:p>
          <a:p>
            <a:r>
              <a:rPr lang="cs-CZ" dirty="0" err="1"/>
              <a:t>Tailored</a:t>
            </a:r>
            <a:r>
              <a:rPr lang="cs-CZ" dirty="0"/>
              <a:t> </a:t>
            </a:r>
            <a:r>
              <a:rPr lang="cs-CZ" dirty="0" err="1"/>
              <a:t>applications</a:t>
            </a:r>
            <a:endParaRPr lang="cs-CZ" dirty="0"/>
          </a:p>
          <a:p>
            <a:pPr lvl="1"/>
            <a:endParaRPr lang="cs-CZ" altLang="cs-CZ" dirty="0"/>
          </a:p>
        </p:txBody>
      </p:sp>
      <p:cxnSp>
        <p:nvCxnSpPr>
          <p:cNvPr id="3" name="Přímá spojnice 2"/>
          <p:cNvCxnSpPr/>
          <p:nvPr/>
        </p:nvCxnSpPr>
        <p:spPr>
          <a:xfrm>
            <a:off x="683568" y="1916832"/>
            <a:ext cx="8064896"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171">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171">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171">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171">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171">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171">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171">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171">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171">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171">
                                            <p:txEl>
                                              <p:pRg st="11" end="1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7171">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GB" altLang="cs-CZ" dirty="0">
                <a:solidFill>
                  <a:srgbClr val="003399"/>
                </a:solidFill>
              </a:rPr>
              <a:t>Major </a:t>
            </a:r>
            <a:r>
              <a:rPr lang="en-IE" altLang="cs-CZ" dirty="0">
                <a:solidFill>
                  <a:srgbClr val="003399"/>
                </a:solidFill>
              </a:rPr>
              <a:t>O</a:t>
            </a:r>
            <a:r>
              <a:rPr lang="en-GB" altLang="cs-CZ" dirty="0" err="1">
                <a:solidFill>
                  <a:srgbClr val="003399"/>
                </a:solidFill>
              </a:rPr>
              <a:t>utcomes</a:t>
            </a:r>
            <a:endParaRPr lang="en-GB" altLang="cs-CZ" dirty="0">
              <a:solidFill>
                <a:srgbClr val="003399"/>
              </a:solidFill>
            </a:endParaRPr>
          </a:p>
        </p:txBody>
      </p:sp>
      <p:sp>
        <p:nvSpPr>
          <p:cNvPr id="7171" name="Rectangle 3"/>
          <p:cNvSpPr>
            <a:spLocks noGrp="1" noChangeArrowheads="1"/>
          </p:cNvSpPr>
          <p:nvPr>
            <p:ph type="body" idx="1"/>
          </p:nvPr>
        </p:nvSpPr>
        <p:spPr/>
        <p:txBody>
          <a:bodyPr/>
          <a:lstStyle/>
          <a:p>
            <a:pPr lvl="0"/>
            <a:r>
              <a:rPr lang="en-GB" b="1" dirty="0"/>
              <a:t>Developed best practise applications examples</a:t>
            </a:r>
            <a:endParaRPr lang="cs-CZ" b="1" dirty="0"/>
          </a:p>
          <a:p>
            <a:pPr lvl="1"/>
            <a:r>
              <a:rPr lang="en-GB" dirty="0">
                <a:effectLst>
                  <a:outerShdw blurRad="38100" dist="38100" dir="2700000" algn="tl">
                    <a:srgbClr val="000000">
                      <a:alpha val="43137"/>
                    </a:srgbClr>
                  </a:outerShdw>
                </a:effectLst>
              </a:rPr>
              <a:t>best practice examples</a:t>
            </a:r>
            <a:r>
              <a:rPr lang="en-GB" dirty="0"/>
              <a:t> of processed data visualization tailored for the purposes of the </a:t>
            </a:r>
            <a:r>
              <a:rPr lang="en-GB" dirty="0" err="1"/>
              <a:t>DataBio</a:t>
            </a:r>
            <a:r>
              <a:rPr lang="en-GB" dirty="0"/>
              <a:t> project Data Experimentation and Proof of Concept phases. </a:t>
            </a:r>
            <a:endParaRPr lang="cs-CZ" dirty="0"/>
          </a:p>
          <a:p>
            <a:pPr lvl="1"/>
            <a:r>
              <a:rPr lang="en-GB" dirty="0"/>
              <a:t>The applications were created </a:t>
            </a:r>
            <a:r>
              <a:rPr lang="en-GB" dirty="0">
                <a:effectLst>
                  <a:outerShdw blurRad="38100" dist="38100" dir="2700000" algn="tl">
                    <a:srgbClr val="000000">
                      <a:alpha val="43137"/>
                    </a:srgbClr>
                  </a:outerShdw>
                </a:effectLst>
              </a:rPr>
              <a:t>by using the above mentioned framework</a:t>
            </a:r>
            <a:r>
              <a:rPr lang="en-GB" dirty="0"/>
              <a:t>. </a:t>
            </a:r>
            <a:endParaRPr lang="cs-CZ" dirty="0"/>
          </a:p>
          <a:p>
            <a:pPr lvl="1"/>
            <a:r>
              <a:rPr lang="en-GB" dirty="0"/>
              <a:t>The work started in previous project FOODIE and now continues as a part of Czech agriculture pilots of </a:t>
            </a:r>
            <a:r>
              <a:rPr lang="en-GB" dirty="0" err="1"/>
              <a:t>DataBio</a:t>
            </a:r>
            <a:r>
              <a:rPr lang="en-GB" dirty="0"/>
              <a:t> project. To speed up a development, three new large scale testbeds were developed as part of INSIRE Hack.</a:t>
            </a:r>
            <a:endParaRPr lang="cs-CZ" dirty="0"/>
          </a:p>
          <a:p>
            <a:pPr lvl="2"/>
            <a:r>
              <a:rPr lang="en-GB" u="sng" dirty="0">
                <a:hlinkClick r:id="rId3"/>
              </a:rPr>
              <a:t>http://www.foodie-project.eu/</a:t>
            </a:r>
            <a:r>
              <a:rPr lang="en-GB" dirty="0"/>
              <a:t> </a:t>
            </a:r>
            <a:endParaRPr lang="cs-CZ" dirty="0"/>
          </a:p>
          <a:p>
            <a:pPr lvl="2"/>
            <a:r>
              <a:rPr lang="en-GB" u="sng" dirty="0">
                <a:hlinkClick r:id="rId4"/>
              </a:rPr>
              <a:t>http://databio.eu/</a:t>
            </a:r>
            <a:r>
              <a:rPr lang="en-GB" dirty="0"/>
              <a:t> </a:t>
            </a:r>
            <a:endParaRPr lang="cs-CZ" dirty="0"/>
          </a:p>
          <a:p>
            <a:pPr lvl="2"/>
            <a:r>
              <a:rPr lang="en-GB" u="sng" dirty="0">
                <a:hlinkClick r:id="rId5"/>
              </a:rPr>
              <a:t>http://www.plan4all.eu/inspire-hack-2017/</a:t>
            </a:r>
            <a:r>
              <a:rPr lang="en-GB" dirty="0"/>
              <a:t> </a:t>
            </a:r>
            <a:endParaRPr lang="cs-CZ" dirty="0"/>
          </a:p>
          <a:p>
            <a:endParaRPr lang="cs-CZ" altLang="cs-CZ" dirty="0"/>
          </a:p>
        </p:txBody>
      </p:sp>
    </p:spTree>
    <p:extLst>
      <p:ext uri="{BB962C8B-B14F-4D97-AF65-F5344CB8AC3E}">
        <p14:creationId xmlns:p14="http://schemas.microsoft.com/office/powerpoint/2010/main" val="35894816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GB" altLang="cs-CZ" dirty="0">
                <a:solidFill>
                  <a:srgbClr val="003399"/>
                </a:solidFill>
              </a:rPr>
              <a:t>Major </a:t>
            </a:r>
            <a:r>
              <a:rPr lang="en-IE" altLang="cs-CZ" dirty="0">
                <a:solidFill>
                  <a:srgbClr val="003399"/>
                </a:solidFill>
              </a:rPr>
              <a:t>O</a:t>
            </a:r>
            <a:r>
              <a:rPr lang="en-GB" altLang="cs-CZ" dirty="0" err="1">
                <a:solidFill>
                  <a:srgbClr val="003399"/>
                </a:solidFill>
              </a:rPr>
              <a:t>utcomes</a:t>
            </a:r>
            <a:endParaRPr lang="en-GB" altLang="cs-CZ" dirty="0">
              <a:solidFill>
                <a:srgbClr val="003399"/>
              </a:solidFill>
            </a:endParaRPr>
          </a:p>
        </p:txBody>
      </p:sp>
      <p:sp>
        <p:nvSpPr>
          <p:cNvPr id="7171" name="Rectangle 3"/>
          <p:cNvSpPr>
            <a:spLocks noGrp="1" noChangeArrowheads="1"/>
          </p:cNvSpPr>
          <p:nvPr>
            <p:ph type="body" idx="1"/>
          </p:nvPr>
        </p:nvSpPr>
        <p:spPr>
          <a:xfrm>
            <a:off x="304800" y="980728"/>
            <a:ext cx="8610600" cy="4800600"/>
          </a:xfrm>
        </p:spPr>
        <p:txBody>
          <a:bodyPr/>
          <a:lstStyle/>
          <a:p>
            <a:r>
              <a:rPr lang="cs-CZ" altLang="cs-CZ" dirty="0"/>
              <a:t>Open Land Use (</a:t>
            </a:r>
            <a:r>
              <a:rPr lang="en-GB" u="sng" dirty="0">
                <a:solidFill>
                  <a:srgbClr val="1155CC"/>
                </a:solidFill>
                <a:ea typeface="Times New Roman" panose="02020603050405020304" pitchFamily="18" charset="0"/>
                <a:hlinkClick r:id="rId4"/>
              </a:rPr>
              <a:t>http://ng.hslayers.org/examples/3d-olu</a:t>
            </a:r>
            <a:r>
              <a:rPr lang="cs-CZ" dirty="0"/>
              <a:t>)</a:t>
            </a:r>
            <a:endParaRPr lang="cs-CZ" dirty="0">
              <a:ea typeface="Times New Roman" panose="02020603050405020304" pitchFamily="18" charset="0"/>
            </a:endParaRPr>
          </a:p>
        </p:txBody>
      </p:sp>
      <p:pic>
        <p:nvPicPr>
          <p:cNvPr id="3" name="PKXsIpiA5Oc"/>
          <p:cNvPicPr>
            <a:picLocks noRot="1" noChangeAspect="1"/>
          </p:cNvPicPr>
          <p:nvPr>
            <a:videoFile r:link="rId1"/>
          </p:nvPr>
        </p:nvPicPr>
        <p:blipFill>
          <a:blip r:embed="rId5"/>
          <a:stretch>
            <a:fillRect/>
          </a:stretch>
        </p:blipFill>
        <p:spPr>
          <a:xfrm>
            <a:off x="0" y="1466643"/>
            <a:ext cx="9144000" cy="5143501"/>
          </a:xfrm>
          <a:prstGeom prst="rect">
            <a:avLst/>
          </a:prstGeom>
        </p:spPr>
      </p:pic>
    </p:spTree>
    <p:extLst>
      <p:ext uri="{BB962C8B-B14F-4D97-AF65-F5344CB8AC3E}">
        <p14:creationId xmlns:p14="http://schemas.microsoft.com/office/powerpoint/2010/main" val="1277764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iv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celář">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2501</Words>
  <Application>Microsoft Office PowerPoint</Application>
  <PresentationFormat>Předvádění na obrazovce (4:3)</PresentationFormat>
  <Paragraphs>187</Paragraphs>
  <Slides>12</Slides>
  <Notes>12</Notes>
  <HiddenSlides>0</HiddenSlides>
  <MMClips>3</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12</vt:i4>
      </vt:variant>
    </vt:vector>
  </HeadingPairs>
  <TitlesOfParts>
    <vt:vector size="17" baseType="lpstr">
      <vt:lpstr>Arial</vt:lpstr>
      <vt:lpstr>Courier New</vt:lpstr>
      <vt:lpstr>Symbol</vt:lpstr>
      <vt:lpstr>Times New Roman</vt:lpstr>
      <vt:lpstr>Default Design</vt:lpstr>
      <vt:lpstr>Visualisation of Big Data in Agriculture and Rural Development</vt:lpstr>
      <vt:lpstr>The DataBio project</vt:lpstr>
      <vt:lpstr>Motivation</vt:lpstr>
      <vt:lpstr>Research Objectives</vt:lpstr>
      <vt:lpstr>Prezentace aplikace PowerPoint</vt:lpstr>
      <vt:lpstr>Prezentace aplikace PowerPoint</vt:lpstr>
      <vt:lpstr>Technology</vt:lpstr>
      <vt:lpstr>Major Outcomes</vt:lpstr>
      <vt:lpstr>Major Outcomes</vt:lpstr>
      <vt:lpstr>Major Outcomes</vt:lpstr>
      <vt:lpstr>Major Outcomes</vt:lpstr>
      <vt:lpstr>Conclusion and outlook</vt:lpstr>
    </vt:vector>
  </TitlesOfParts>
  <Company>IIMC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IST-Africa PPT Template</dc:title>
  <dc:creator>Miriam Cunningham</dc:creator>
  <cp:lastModifiedBy>Karel Charvat</cp:lastModifiedBy>
  <cp:revision>56</cp:revision>
  <dcterms:created xsi:type="dcterms:W3CDTF">2004-09-02T14:06:53Z</dcterms:created>
  <dcterms:modified xsi:type="dcterms:W3CDTF">2018-05-13T05:44:55Z</dcterms:modified>
</cp:coreProperties>
</file>