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</p:sldIdLst>
  <p:sldSz cx="13971588" cy="10799763"/>
  <p:notesSz cx="6858000" cy="9144000"/>
  <p:defaultTextStyle>
    <a:defPPr>
      <a:defRPr lang="en-US"/>
    </a:defPPr>
    <a:lvl1pPr marL="0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1pPr>
    <a:lvl2pPr marL="594497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2pPr>
    <a:lvl3pPr marL="1188994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3pPr>
    <a:lvl4pPr marL="1783491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4pPr>
    <a:lvl5pPr marL="2377989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5pPr>
    <a:lvl6pPr marL="2972486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6pPr>
    <a:lvl7pPr marL="3566983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7pPr>
    <a:lvl8pPr marL="4161480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8pPr>
    <a:lvl9pPr marL="4755977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1">
          <p15:clr>
            <a:srgbClr val="A4A3A4"/>
          </p15:clr>
        </p15:guide>
        <p15:guide id="2" pos="44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3891"/>
    <a:srgbClr val="4C7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88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240" y="1576"/>
      </p:cViewPr>
      <p:guideLst>
        <p:guide orient="horz" pos="3401"/>
        <p:guide pos="44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7869" y="1767462"/>
            <a:ext cx="11875850" cy="3759917"/>
          </a:xfrm>
        </p:spPr>
        <p:txBody>
          <a:bodyPr anchor="b"/>
          <a:lstStyle>
            <a:lvl1pPr algn="ctr">
              <a:defRPr sz="916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6449" y="5672376"/>
            <a:ext cx="10478691" cy="2607442"/>
          </a:xfrm>
        </p:spPr>
        <p:txBody>
          <a:bodyPr/>
          <a:lstStyle>
            <a:lvl1pPr marL="0" indent="0" algn="ctr">
              <a:buNone/>
              <a:defRPr sz="3667"/>
            </a:lvl1pPr>
            <a:lvl2pPr marL="698602" indent="0" algn="ctr">
              <a:buNone/>
              <a:defRPr sz="3056"/>
            </a:lvl2pPr>
            <a:lvl3pPr marL="1397203" indent="0" algn="ctr">
              <a:buNone/>
              <a:defRPr sz="2750"/>
            </a:lvl3pPr>
            <a:lvl4pPr marL="2095805" indent="0" algn="ctr">
              <a:buNone/>
              <a:defRPr sz="2445"/>
            </a:lvl4pPr>
            <a:lvl5pPr marL="2794406" indent="0" algn="ctr">
              <a:buNone/>
              <a:defRPr sz="2445"/>
            </a:lvl5pPr>
            <a:lvl6pPr marL="3493008" indent="0" algn="ctr">
              <a:buNone/>
              <a:defRPr sz="2445"/>
            </a:lvl6pPr>
            <a:lvl7pPr marL="4191610" indent="0" algn="ctr">
              <a:buNone/>
              <a:defRPr sz="2445"/>
            </a:lvl7pPr>
            <a:lvl8pPr marL="4890211" indent="0" algn="ctr">
              <a:buNone/>
              <a:defRPr sz="2445"/>
            </a:lvl8pPr>
            <a:lvl9pPr marL="5588813" indent="0" algn="ctr">
              <a:buNone/>
              <a:defRPr sz="2445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262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205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98418" y="574987"/>
            <a:ext cx="3012624" cy="9152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0548" y="574987"/>
            <a:ext cx="8863226" cy="9152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22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045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3270" y="2692444"/>
            <a:ext cx="12050495" cy="4492401"/>
          </a:xfrm>
        </p:spPr>
        <p:txBody>
          <a:bodyPr anchor="b"/>
          <a:lstStyle>
            <a:lvl1pPr>
              <a:defRPr sz="916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3270" y="7227345"/>
            <a:ext cx="12050495" cy="2362447"/>
          </a:xfrm>
        </p:spPr>
        <p:txBody>
          <a:bodyPr/>
          <a:lstStyle>
            <a:lvl1pPr marL="0" indent="0">
              <a:buNone/>
              <a:defRPr sz="3667">
                <a:solidFill>
                  <a:schemeClr val="tx1"/>
                </a:solidFill>
              </a:defRPr>
            </a:lvl1pPr>
            <a:lvl2pPr marL="698602" indent="0">
              <a:buNone/>
              <a:defRPr sz="3056">
                <a:solidFill>
                  <a:schemeClr val="tx1">
                    <a:tint val="75000"/>
                  </a:schemeClr>
                </a:solidFill>
              </a:defRPr>
            </a:lvl2pPr>
            <a:lvl3pPr marL="1397203" indent="0">
              <a:buNone/>
              <a:defRPr sz="2750">
                <a:solidFill>
                  <a:schemeClr val="tx1">
                    <a:tint val="75000"/>
                  </a:schemeClr>
                </a:solidFill>
              </a:defRPr>
            </a:lvl3pPr>
            <a:lvl4pPr marL="2095805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4pPr>
            <a:lvl5pPr marL="2794406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5pPr>
            <a:lvl6pPr marL="3493008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6pPr>
            <a:lvl7pPr marL="4191610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7pPr>
            <a:lvl8pPr marL="4890211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8pPr>
            <a:lvl9pPr marL="5588813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104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0547" y="2874937"/>
            <a:ext cx="5937925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73116" y="2874937"/>
            <a:ext cx="5937925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322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66" y="574990"/>
            <a:ext cx="12050495" cy="2087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368" y="2647443"/>
            <a:ext cx="5910636" cy="1297471"/>
          </a:xfrm>
        </p:spPr>
        <p:txBody>
          <a:bodyPr anchor="b"/>
          <a:lstStyle>
            <a:lvl1pPr marL="0" indent="0">
              <a:buNone/>
              <a:defRPr sz="3667" b="1"/>
            </a:lvl1pPr>
            <a:lvl2pPr marL="698602" indent="0">
              <a:buNone/>
              <a:defRPr sz="3056" b="1"/>
            </a:lvl2pPr>
            <a:lvl3pPr marL="1397203" indent="0">
              <a:buNone/>
              <a:defRPr sz="2750" b="1"/>
            </a:lvl3pPr>
            <a:lvl4pPr marL="2095805" indent="0">
              <a:buNone/>
              <a:defRPr sz="2445" b="1"/>
            </a:lvl4pPr>
            <a:lvl5pPr marL="2794406" indent="0">
              <a:buNone/>
              <a:defRPr sz="2445" b="1"/>
            </a:lvl5pPr>
            <a:lvl6pPr marL="3493008" indent="0">
              <a:buNone/>
              <a:defRPr sz="2445" b="1"/>
            </a:lvl6pPr>
            <a:lvl7pPr marL="4191610" indent="0">
              <a:buNone/>
              <a:defRPr sz="2445" b="1"/>
            </a:lvl7pPr>
            <a:lvl8pPr marL="4890211" indent="0">
              <a:buNone/>
              <a:defRPr sz="2445" b="1"/>
            </a:lvl8pPr>
            <a:lvl9pPr marL="5588813" indent="0">
              <a:buNone/>
              <a:defRPr sz="244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2368" y="3944914"/>
            <a:ext cx="5910636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73117" y="2647443"/>
            <a:ext cx="5939745" cy="1297471"/>
          </a:xfrm>
        </p:spPr>
        <p:txBody>
          <a:bodyPr anchor="b"/>
          <a:lstStyle>
            <a:lvl1pPr marL="0" indent="0">
              <a:buNone/>
              <a:defRPr sz="3667" b="1"/>
            </a:lvl1pPr>
            <a:lvl2pPr marL="698602" indent="0">
              <a:buNone/>
              <a:defRPr sz="3056" b="1"/>
            </a:lvl2pPr>
            <a:lvl3pPr marL="1397203" indent="0">
              <a:buNone/>
              <a:defRPr sz="2750" b="1"/>
            </a:lvl3pPr>
            <a:lvl4pPr marL="2095805" indent="0">
              <a:buNone/>
              <a:defRPr sz="2445" b="1"/>
            </a:lvl4pPr>
            <a:lvl5pPr marL="2794406" indent="0">
              <a:buNone/>
              <a:defRPr sz="2445" b="1"/>
            </a:lvl5pPr>
            <a:lvl6pPr marL="3493008" indent="0">
              <a:buNone/>
              <a:defRPr sz="2445" b="1"/>
            </a:lvl6pPr>
            <a:lvl7pPr marL="4191610" indent="0">
              <a:buNone/>
              <a:defRPr sz="2445" b="1"/>
            </a:lvl7pPr>
            <a:lvl8pPr marL="4890211" indent="0">
              <a:buNone/>
              <a:defRPr sz="2445" b="1"/>
            </a:lvl8pPr>
            <a:lvl9pPr marL="5588813" indent="0">
              <a:buNone/>
              <a:defRPr sz="244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73117" y="3944914"/>
            <a:ext cx="5939745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927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19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791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66" y="719984"/>
            <a:ext cx="4506201" cy="2519945"/>
          </a:xfrm>
        </p:spPr>
        <p:txBody>
          <a:bodyPr anchor="b"/>
          <a:lstStyle>
            <a:lvl1pPr>
              <a:defRPr sz="489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9745" y="1554968"/>
            <a:ext cx="7073116" cy="7674832"/>
          </a:xfrm>
        </p:spPr>
        <p:txBody>
          <a:bodyPr/>
          <a:lstStyle>
            <a:lvl1pPr>
              <a:defRPr sz="4890"/>
            </a:lvl1pPr>
            <a:lvl2pPr>
              <a:defRPr sz="4278"/>
            </a:lvl2pPr>
            <a:lvl3pPr>
              <a:defRPr sz="3667"/>
            </a:lvl3pPr>
            <a:lvl4pPr>
              <a:defRPr sz="3056"/>
            </a:lvl4pPr>
            <a:lvl5pPr>
              <a:defRPr sz="3056"/>
            </a:lvl5pPr>
            <a:lvl6pPr>
              <a:defRPr sz="3056"/>
            </a:lvl6pPr>
            <a:lvl7pPr>
              <a:defRPr sz="3056"/>
            </a:lvl7pPr>
            <a:lvl8pPr>
              <a:defRPr sz="3056"/>
            </a:lvl8pPr>
            <a:lvl9pPr>
              <a:defRPr sz="305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2366" y="3239929"/>
            <a:ext cx="4506201" cy="6002369"/>
          </a:xfrm>
        </p:spPr>
        <p:txBody>
          <a:bodyPr/>
          <a:lstStyle>
            <a:lvl1pPr marL="0" indent="0">
              <a:buNone/>
              <a:defRPr sz="2445"/>
            </a:lvl1pPr>
            <a:lvl2pPr marL="698602" indent="0">
              <a:buNone/>
              <a:defRPr sz="2139"/>
            </a:lvl2pPr>
            <a:lvl3pPr marL="1397203" indent="0">
              <a:buNone/>
              <a:defRPr sz="1834"/>
            </a:lvl3pPr>
            <a:lvl4pPr marL="2095805" indent="0">
              <a:buNone/>
              <a:defRPr sz="1528"/>
            </a:lvl4pPr>
            <a:lvl5pPr marL="2794406" indent="0">
              <a:buNone/>
              <a:defRPr sz="1528"/>
            </a:lvl5pPr>
            <a:lvl6pPr marL="3493008" indent="0">
              <a:buNone/>
              <a:defRPr sz="1528"/>
            </a:lvl6pPr>
            <a:lvl7pPr marL="4191610" indent="0">
              <a:buNone/>
              <a:defRPr sz="1528"/>
            </a:lvl7pPr>
            <a:lvl8pPr marL="4890211" indent="0">
              <a:buNone/>
              <a:defRPr sz="1528"/>
            </a:lvl8pPr>
            <a:lvl9pPr marL="5588813" indent="0">
              <a:buNone/>
              <a:defRPr sz="152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897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66" y="719984"/>
            <a:ext cx="4506201" cy="2519945"/>
          </a:xfrm>
        </p:spPr>
        <p:txBody>
          <a:bodyPr anchor="b"/>
          <a:lstStyle>
            <a:lvl1pPr>
              <a:defRPr sz="489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39745" y="1554968"/>
            <a:ext cx="7073116" cy="7674832"/>
          </a:xfrm>
        </p:spPr>
        <p:txBody>
          <a:bodyPr anchor="t"/>
          <a:lstStyle>
            <a:lvl1pPr marL="0" indent="0">
              <a:buNone/>
              <a:defRPr sz="4890"/>
            </a:lvl1pPr>
            <a:lvl2pPr marL="698602" indent="0">
              <a:buNone/>
              <a:defRPr sz="4278"/>
            </a:lvl2pPr>
            <a:lvl3pPr marL="1397203" indent="0">
              <a:buNone/>
              <a:defRPr sz="3667"/>
            </a:lvl3pPr>
            <a:lvl4pPr marL="2095805" indent="0">
              <a:buNone/>
              <a:defRPr sz="3056"/>
            </a:lvl4pPr>
            <a:lvl5pPr marL="2794406" indent="0">
              <a:buNone/>
              <a:defRPr sz="3056"/>
            </a:lvl5pPr>
            <a:lvl6pPr marL="3493008" indent="0">
              <a:buNone/>
              <a:defRPr sz="3056"/>
            </a:lvl6pPr>
            <a:lvl7pPr marL="4191610" indent="0">
              <a:buNone/>
              <a:defRPr sz="3056"/>
            </a:lvl7pPr>
            <a:lvl8pPr marL="4890211" indent="0">
              <a:buNone/>
              <a:defRPr sz="3056"/>
            </a:lvl8pPr>
            <a:lvl9pPr marL="5588813" indent="0">
              <a:buNone/>
              <a:defRPr sz="3056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2366" y="3239929"/>
            <a:ext cx="4506201" cy="6002369"/>
          </a:xfrm>
        </p:spPr>
        <p:txBody>
          <a:bodyPr/>
          <a:lstStyle>
            <a:lvl1pPr marL="0" indent="0">
              <a:buNone/>
              <a:defRPr sz="2445"/>
            </a:lvl1pPr>
            <a:lvl2pPr marL="698602" indent="0">
              <a:buNone/>
              <a:defRPr sz="2139"/>
            </a:lvl2pPr>
            <a:lvl3pPr marL="1397203" indent="0">
              <a:buNone/>
              <a:defRPr sz="1834"/>
            </a:lvl3pPr>
            <a:lvl4pPr marL="2095805" indent="0">
              <a:buNone/>
              <a:defRPr sz="1528"/>
            </a:lvl4pPr>
            <a:lvl5pPr marL="2794406" indent="0">
              <a:buNone/>
              <a:defRPr sz="1528"/>
            </a:lvl5pPr>
            <a:lvl6pPr marL="3493008" indent="0">
              <a:buNone/>
              <a:defRPr sz="1528"/>
            </a:lvl6pPr>
            <a:lvl7pPr marL="4191610" indent="0">
              <a:buNone/>
              <a:defRPr sz="1528"/>
            </a:lvl7pPr>
            <a:lvl8pPr marL="4890211" indent="0">
              <a:buNone/>
              <a:defRPr sz="1528"/>
            </a:lvl8pPr>
            <a:lvl9pPr marL="5588813" indent="0">
              <a:buNone/>
              <a:defRPr sz="152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710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0547" y="574990"/>
            <a:ext cx="12050495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0547" y="2874937"/>
            <a:ext cx="12050495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60547" y="10009783"/>
            <a:ext cx="314360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78B33-2949-49BE-B3B0-3F16CAF906FE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28089" y="10009783"/>
            <a:ext cx="4715411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67434" y="10009783"/>
            <a:ext cx="314360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85EFA-DD28-4E69-ADE7-169C8C111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783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97203" rtl="0" eaLnBrk="1" latinLnBrk="0" hangingPunct="1">
        <a:lnSpc>
          <a:spcPct val="90000"/>
        </a:lnSpc>
        <a:spcBef>
          <a:spcPct val="0"/>
        </a:spcBef>
        <a:buNone/>
        <a:defRPr sz="6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301" indent="-349301" algn="l" defTabSz="1397203" rtl="0" eaLnBrk="1" latinLnBrk="0" hangingPunct="1">
        <a:lnSpc>
          <a:spcPct val="90000"/>
        </a:lnSpc>
        <a:spcBef>
          <a:spcPts val="1528"/>
        </a:spcBef>
        <a:buFont typeface="Arial" panose="020B0604020202020204" pitchFamily="34" charset="0"/>
        <a:buChar char="•"/>
        <a:defRPr sz="4278" kern="1200">
          <a:solidFill>
            <a:schemeClr val="tx1"/>
          </a:solidFill>
          <a:latin typeface="+mn-lt"/>
          <a:ea typeface="+mn-ea"/>
          <a:cs typeface="+mn-cs"/>
        </a:defRPr>
      </a:lvl1pPr>
      <a:lvl2pPr marL="1047902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3667" kern="1200">
          <a:solidFill>
            <a:schemeClr val="tx1"/>
          </a:solidFill>
          <a:latin typeface="+mn-lt"/>
          <a:ea typeface="+mn-ea"/>
          <a:cs typeface="+mn-cs"/>
        </a:defRPr>
      </a:lvl2pPr>
      <a:lvl3pPr marL="1746504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3056" kern="1200">
          <a:solidFill>
            <a:schemeClr val="tx1"/>
          </a:solidFill>
          <a:latin typeface="+mn-lt"/>
          <a:ea typeface="+mn-ea"/>
          <a:cs typeface="+mn-cs"/>
        </a:defRPr>
      </a:lvl3pPr>
      <a:lvl4pPr marL="2445106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4pPr>
      <a:lvl5pPr marL="3143707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5pPr>
      <a:lvl6pPr marL="3842309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6pPr>
      <a:lvl7pPr marL="4540910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7pPr>
      <a:lvl8pPr marL="5239512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8pPr>
      <a:lvl9pPr marL="5938114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1pPr>
      <a:lvl2pPr marL="698602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2pPr>
      <a:lvl3pPr marL="1397203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3pPr>
      <a:lvl4pPr marL="2095805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4pPr>
      <a:lvl5pPr marL="2794406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5pPr>
      <a:lvl6pPr marL="3493008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6pPr>
      <a:lvl7pPr marL="4191610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7pPr>
      <a:lvl8pPr marL="4890211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8pPr>
      <a:lvl9pPr marL="5588813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studio.com/wp-content/uploads/2015/02/data-wrangling-cheatsheet.pdf" TargetMode="External"/><Relationship Id="rId2" Type="http://schemas.openxmlformats.org/officeDocument/2006/relationships/hyperlink" Target="http://hail.is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hyperlink" Target="https://pandas.pydata.org/Pandas_Cheat_Sheet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23B170CC-5BDD-634B-B28D-21FC7C6B337F}"/>
              </a:ext>
            </a:extLst>
          </p:cNvPr>
          <p:cNvSpPr/>
          <p:nvPr/>
        </p:nvSpPr>
        <p:spPr>
          <a:xfrm>
            <a:off x="3825232" y="4525710"/>
            <a:ext cx="3724321" cy="1216493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sp>
        <p:nvSpPr>
          <p:cNvPr id="46" name="Rounded Rectangle 45"/>
          <p:cNvSpPr/>
          <p:nvPr/>
        </p:nvSpPr>
        <p:spPr>
          <a:xfrm>
            <a:off x="7640009" y="2487125"/>
            <a:ext cx="6251851" cy="3255078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sp>
        <p:nvSpPr>
          <p:cNvPr id="6" name="Rounded Rectangle 5"/>
          <p:cNvSpPr/>
          <p:nvPr/>
        </p:nvSpPr>
        <p:spPr>
          <a:xfrm>
            <a:off x="251104" y="1657988"/>
            <a:ext cx="3463425" cy="495145"/>
          </a:xfrm>
          <a:prstGeom prst="roundRect">
            <a:avLst/>
          </a:prstGeom>
          <a:solidFill>
            <a:srgbClr val="2838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Creating Tables</a:t>
            </a:r>
            <a:endParaRPr lang="en-US" sz="1800" dirty="0"/>
          </a:p>
        </p:txBody>
      </p:sp>
      <p:sp>
        <p:nvSpPr>
          <p:cNvPr id="7" name="Rounded Rectangle 6"/>
          <p:cNvSpPr/>
          <p:nvPr/>
        </p:nvSpPr>
        <p:spPr>
          <a:xfrm>
            <a:off x="264035" y="2144333"/>
            <a:ext cx="3463426" cy="3959905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sp>
        <p:nvSpPr>
          <p:cNvPr id="11" name="Rounded Rectangle 10"/>
          <p:cNvSpPr/>
          <p:nvPr/>
        </p:nvSpPr>
        <p:spPr>
          <a:xfrm>
            <a:off x="3825232" y="73847"/>
            <a:ext cx="10073118" cy="396656"/>
          </a:xfrm>
          <a:prstGeom prst="roundRect">
            <a:avLst/>
          </a:prstGeom>
          <a:solidFill>
            <a:srgbClr val="2838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83" b="1" dirty="0"/>
              <a:t>Laziness and Actions </a:t>
            </a:r>
            <a:r>
              <a:rPr lang="en-US" sz="1604" dirty="0"/>
              <a:t>– Understanding hail's computational model</a:t>
            </a:r>
            <a:endParaRPr lang="en-US" sz="2683" dirty="0"/>
          </a:p>
        </p:txBody>
      </p:sp>
      <p:sp>
        <p:nvSpPr>
          <p:cNvPr id="34" name="Rounded Rectangle 33"/>
          <p:cNvSpPr/>
          <p:nvPr/>
        </p:nvSpPr>
        <p:spPr>
          <a:xfrm>
            <a:off x="7652229" y="2002829"/>
            <a:ext cx="6192067" cy="480326"/>
          </a:xfrm>
          <a:prstGeom prst="roundRect">
            <a:avLst/>
          </a:prstGeom>
          <a:solidFill>
            <a:srgbClr val="2838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Reshaping Data</a:t>
            </a:r>
            <a:r>
              <a:rPr lang="en-US" sz="2800" dirty="0"/>
              <a:t> </a:t>
            </a:r>
            <a:r>
              <a:rPr lang="en-US" sz="1800" dirty="0"/>
              <a:t>– Change the layout of a data set</a:t>
            </a:r>
          </a:p>
        </p:txBody>
      </p:sp>
      <p:graphicFrame>
        <p:nvGraphicFramePr>
          <p:cNvPr id="61" name="Table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794210"/>
              </p:ext>
            </p:extLst>
          </p:nvPr>
        </p:nvGraphicFramePr>
        <p:xfrm>
          <a:off x="7913058" y="2568128"/>
          <a:ext cx="914976" cy="457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1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1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9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r>
                        <a:rPr lang="en-US" sz="1000" b="1" dirty="0"/>
                        <a:t>  a</a:t>
                      </a:r>
                    </a:p>
                  </a:txBody>
                  <a:tcPr marL="0" marR="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</a:t>
                      </a:r>
                      <a:r>
                        <a:rPr lang="en-US" sz="10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 c</a:t>
                      </a: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000" dirty="0"/>
                        <a:t>  1</a:t>
                      </a:r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'x_14'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False</a:t>
                      </a:r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000" dirty="0"/>
                        <a:t>  2</a:t>
                      </a:r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'y_37'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True</a:t>
                      </a:r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2" name="Tab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751446"/>
              </p:ext>
            </p:extLst>
          </p:nvPr>
        </p:nvGraphicFramePr>
        <p:xfrm>
          <a:off x="7930877" y="3067680"/>
          <a:ext cx="888255" cy="609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3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0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6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r>
                        <a:rPr lang="en-US" sz="1000" dirty="0"/>
                        <a:t>  a</a:t>
                      </a:r>
                    </a:p>
                  </a:txBody>
                  <a:tcPr marL="0" marR="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b</a:t>
                      </a: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c</a:t>
                      </a: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000" dirty="0"/>
                        <a:t>  3</a:t>
                      </a:r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'g_12'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False</a:t>
                      </a:r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000" dirty="0"/>
                        <a:t>  4</a:t>
                      </a:r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'r_1'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False</a:t>
                      </a:r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000" dirty="0"/>
                        <a:t>  2</a:t>
                      </a:r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'y_37'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True</a:t>
                      </a:r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Right Brace 1"/>
          <p:cNvSpPr/>
          <p:nvPr/>
        </p:nvSpPr>
        <p:spPr>
          <a:xfrm>
            <a:off x="8882927" y="2557977"/>
            <a:ext cx="241744" cy="1085740"/>
          </a:xfrm>
          <a:prstGeom prst="rightBrace">
            <a:avLst>
              <a:gd name="adj1" fmla="val 47006"/>
              <a:gd name="adj2" fmla="val 50000"/>
            </a:avLst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 dirty="0"/>
          </a:p>
        </p:txBody>
      </p:sp>
      <p:sp>
        <p:nvSpPr>
          <p:cNvPr id="64" name="TextBox 63"/>
          <p:cNvSpPr txBox="1"/>
          <p:nvPr/>
        </p:nvSpPr>
        <p:spPr>
          <a:xfrm>
            <a:off x="8026916" y="3738732"/>
            <a:ext cx="2721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ht1.union(ht2, ht3, ...)</a:t>
            </a:r>
          </a:p>
          <a:p>
            <a:r>
              <a:rPr lang="en-US" sz="1200" dirty="0"/>
              <a:t>  Append rows of multiple tables</a:t>
            </a:r>
          </a:p>
        </p:txBody>
      </p:sp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340425"/>
              </p:ext>
            </p:extLst>
          </p:nvPr>
        </p:nvGraphicFramePr>
        <p:xfrm>
          <a:off x="9323541" y="2711699"/>
          <a:ext cx="1078938" cy="9144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59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96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r>
                        <a:rPr lang="en-US" sz="1000" b="1" dirty="0"/>
                        <a:t> a</a:t>
                      </a:r>
                    </a:p>
                  </a:txBody>
                  <a:tcPr marL="0" marR="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</a:t>
                      </a:r>
                      <a:r>
                        <a:rPr lang="en-US" sz="10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</a:t>
                      </a:r>
                      <a:r>
                        <a:rPr lang="en-US" sz="10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000" dirty="0"/>
                        <a:t>  1</a:t>
                      </a:r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'x_14'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False</a:t>
                      </a:r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000" dirty="0"/>
                        <a:t>  2</a:t>
                      </a:r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'y_37'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True</a:t>
                      </a:r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000" dirty="0"/>
                        <a:t>  3</a:t>
                      </a:r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'g_12'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False</a:t>
                      </a:r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000" dirty="0"/>
                        <a:t>  4</a:t>
                      </a:r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'r_1'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False</a:t>
                      </a:r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000" dirty="0"/>
                        <a:t>  2</a:t>
                      </a:r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'y_37'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True</a:t>
                      </a:r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5" name="Rectangle 74"/>
          <p:cNvSpPr/>
          <p:nvPr/>
        </p:nvSpPr>
        <p:spPr>
          <a:xfrm>
            <a:off x="10757088" y="2525508"/>
            <a:ext cx="3019578" cy="16831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 dirty="0"/>
          </a:p>
        </p:txBody>
      </p:sp>
      <p:sp>
        <p:nvSpPr>
          <p:cNvPr id="76" name="Rectangle 75"/>
          <p:cNvSpPr/>
          <p:nvPr/>
        </p:nvSpPr>
        <p:spPr>
          <a:xfrm>
            <a:off x="7695866" y="2525507"/>
            <a:ext cx="3061221" cy="16831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 dirty="0"/>
          </a:p>
        </p:txBody>
      </p:sp>
      <p:sp>
        <p:nvSpPr>
          <p:cNvPr id="77" name="TextBox 76"/>
          <p:cNvSpPr txBox="1"/>
          <p:nvPr/>
        </p:nvSpPr>
        <p:spPr>
          <a:xfrm>
            <a:off x="7640010" y="4392859"/>
            <a:ext cx="35128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ht.order_by('mpg')</a:t>
            </a:r>
          </a:p>
          <a:p>
            <a:pPr marL="109538"/>
            <a:r>
              <a:rPr lang="en-US" sz="1200" dirty="0"/>
              <a:t>Order rows by values of 'mpg' field (low to high).</a:t>
            </a:r>
          </a:p>
          <a:p>
            <a:endParaRPr lang="en-US" sz="800" dirty="0"/>
          </a:p>
          <a:p>
            <a:r>
              <a:rPr lang="en-US" sz="1200" b="1" dirty="0">
                <a:latin typeface="Consolas" panose="020B0609020204030204" pitchFamily="49" charset="0"/>
              </a:rPr>
              <a:t>ht.order_by(hl.dsc('mpg'))</a:t>
            </a:r>
          </a:p>
          <a:p>
            <a:pPr marL="109538"/>
            <a:r>
              <a:rPr lang="en-US" sz="1200" dirty="0"/>
              <a:t>Order rows by values of 'mpg' field (low to high).</a:t>
            </a:r>
          </a:p>
          <a:p>
            <a:endParaRPr lang="en-US" sz="800" dirty="0"/>
          </a:p>
        </p:txBody>
      </p:sp>
      <p:sp>
        <p:nvSpPr>
          <p:cNvPr id="78" name="Rounded Rectangle 77"/>
          <p:cNvSpPr/>
          <p:nvPr/>
        </p:nvSpPr>
        <p:spPr>
          <a:xfrm>
            <a:off x="3810256" y="5774937"/>
            <a:ext cx="4897635" cy="423293"/>
          </a:xfrm>
          <a:prstGeom prst="roundRect">
            <a:avLst/>
          </a:prstGeom>
          <a:solidFill>
            <a:srgbClr val="2838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Subset Observations </a:t>
            </a:r>
            <a:r>
              <a:rPr lang="en-US" sz="2800" dirty="0"/>
              <a:t>(Rows)</a:t>
            </a:r>
            <a:endParaRPr lang="en-US" sz="2683" dirty="0"/>
          </a:p>
        </p:txBody>
      </p:sp>
      <p:sp>
        <p:nvSpPr>
          <p:cNvPr id="79" name="Rounded Rectangle 78"/>
          <p:cNvSpPr/>
          <p:nvPr/>
        </p:nvSpPr>
        <p:spPr>
          <a:xfrm>
            <a:off x="8917440" y="5774937"/>
            <a:ext cx="4935325" cy="423293"/>
          </a:xfrm>
          <a:prstGeom prst="roundRect">
            <a:avLst/>
          </a:prstGeom>
          <a:solidFill>
            <a:srgbClr val="2838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Subset Variables </a:t>
            </a:r>
            <a:r>
              <a:rPr lang="en-US" sz="2800" dirty="0"/>
              <a:t>(Fields)</a:t>
            </a:r>
            <a:endParaRPr lang="en-US" sz="2683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973369" y="4423691"/>
            <a:ext cx="251120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229000" y="8600067"/>
            <a:ext cx="3463425" cy="423293"/>
          </a:xfrm>
          <a:prstGeom prst="roundRect">
            <a:avLst/>
          </a:prstGeom>
          <a:solidFill>
            <a:srgbClr val="2838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Globals</a:t>
            </a:r>
            <a:endParaRPr lang="en-US" sz="1800" dirty="0"/>
          </a:p>
        </p:txBody>
      </p:sp>
      <p:sp>
        <p:nvSpPr>
          <p:cNvPr id="67" name="Rounded Rectangle 66"/>
          <p:cNvSpPr/>
          <p:nvPr/>
        </p:nvSpPr>
        <p:spPr>
          <a:xfrm>
            <a:off x="228999" y="9023359"/>
            <a:ext cx="3463426" cy="1746787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sp>
        <p:nvSpPr>
          <p:cNvPr id="69" name="TextBox 68"/>
          <p:cNvSpPr txBox="1"/>
          <p:nvPr/>
        </p:nvSpPr>
        <p:spPr>
          <a:xfrm>
            <a:off x="268909" y="9015820"/>
            <a:ext cx="35014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Globals are extra table fields that are identical for every row, but are only stored once for efficiency. Globals can be used in hail expressions just like row fields.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49048"/>
              </p:ext>
            </p:extLst>
          </p:nvPr>
        </p:nvGraphicFramePr>
        <p:xfrm>
          <a:off x="4561534" y="6287598"/>
          <a:ext cx="1381695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81" name="Straight Arrow Connector 80"/>
          <p:cNvCxnSpPr/>
          <p:nvPr/>
        </p:nvCxnSpPr>
        <p:spPr>
          <a:xfrm>
            <a:off x="5996165" y="6592398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2" name="Table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094409"/>
              </p:ext>
            </p:extLst>
          </p:nvPr>
        </p:nvGraphicFramePr>
        <p:xfrm>
          <a:off x="6452604" y="6409518"/>
          <a:ext cx="1381695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3" name="TextBox 82"/>
          <p:cNvSpPr txBox="1"/>
          <p:nvPr/>
        </p:nvSpPr>
        <p:spPr>
          <a:xfrm>
            <a:off x="3857347" y="6964361"/>
            <a:ext cx="2468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ht.filter(ht.length &gt; 7)</a:t>
            </a:r>
          </a:p>
          <a:p>
            <a:pPr marL="174625"/>
            <a:r>
              <a:rPr lang="en-US" sz="1200" dirty="0"/>
              <a:t>Keep rows that meet criteria.</a:t>
            </a:r>
          </a:p>
          <a:p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ht.distinct()</a:t>
            </a:r>
          </a:p>
          <a:p>
            <a:r>
              <a:rPr lang="en-US" sz="1200" b="1" dirty="0">
                <a:cs typeface="Consolas" panose="020B0609020204030204" pitchFamily="49" charset="0"/>
              </a:rPr>
              <a:t>    </a:t>
            </a:r>
            <a:r>
              <a:rPr lang="en-US" sz="1200" dirty="0">
                <a:cs typeface="Consolas" panose="020B0609020204030204" pitchFamily="49" charset="0"/>
              </a:rPr>
              <a:t>Remove rows with duplicate keys</a:t>
            </a:r>
            <a:endParaRPr lang="en-US" sz="1200" b="1" dirty="0">
              <a:cs typeface="Consolas" panose="020B0609020204030204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0346" y="10552091"/>
            <a:ext cx="99085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2"/>
              </a:rPr>
              <a:t>http://hail.is</a:t>
            </a:r>
            <a:r>
              <a:rPr lang="en-US" sz="800" dirty="0"/>
              <a:t> This cheat sheet inspired by Rstudio Data Wrangling Cheatsheet (</a:t>
            </a:r>
            <a:r>
              <a:rPr lang="en-US" sz="800" dirty="0">
                <a:hlinkClick r:id="rId3"/>
              </a:rPr>
              <a:t>https://www.rstudio.com/wp-content/uploads/2015/02/data-wrangling-cheatsheet.pdf</a:t>
            </a:r>
            <a:r>
              <a:rPr lang="en-US" sz="800" dirty="0"/>
              <a:t>)  and pandas (</a:t>
            </a:r>
            <a:r>
              <a:rPr lang="en-US" sz="800" dirty="0">
                <a:hlinkClick r:id="rId4"/>
              </a:rPr>
              <a:t>https://pandas.pydata.org/Pandas_Cheat_Sheet.pdf) </a:t>
            </a:r>
            <a:endParaRPr lang="en-US" sz="800" dirty="0"/>
          </a:p>
        </p:txBody>
      </p:sp>
      <p:graphicFrame>
        <p:nvGraphicFramePr>
          <p:cNvPr id="84" name="Table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6942"/>
              </p:ext>
            </p:extLst>
          </p:nvPr>
        </p:nvGraphicFramePr>
        <p:xfrm>
          <a:off x="9713958" y="6288428"/>
          <a:ext cx="1381698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6" name="Table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133473"/>
              </p:ext>
            </p:extLst>
          </p:nvPr>
        </p:nvGraphicFramePr>
        <p:xfrm>
          <a:off x="11655344" y="6293951"/>
          <a:ext cx="921132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87" name="Straight Arrow Connector 86"/>
          <p:cNvCxnSpPr/>
          <p:nvPr/>
        </p:nvCxnSpPr>
        <p:spPr>
          <a:xfrm>
            <a:off x="11178451" y="6592398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8934980" y="6889596"/>
            <a:ext cx="4842116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ht.select('a', 'b')</a:t>
            </a:r>
          </a:p>
          <a:p>
            <a:r>
              <a:rPr lang="en-US" sz="1200" dirty="0">
                <a:cs typeface="Consolas" panose="020B0609020204030204" pitchFamily="49" charset="0"/>
              </a:rPr>
              <a:t>    Select several fields by name</a:t>
            </a:r>
          </a:p>
          <a:p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ht['a'] </a:t>
            </a:r>
            <a:r>
              <a:rPr lang="en-US" sz="1200" i="1" dirty="0">
                <a:cs typeface="Consolas" panose="020B0609020204030204" pitchFamily="49" charset="0"/>
              </a:rPr>
              <a:t>or </a:t>
            </a:r>
            <a:r>
              <a:rPr lang="en-US" sz="1200" b="1" dirty="0">
                <a:cs typeface="Consolas" panose="020B0609020204030204" pitchFamily="49" charset="0"/>
              </a:rPr>
              <a:t>ht.a</a:t>
            </a:r>
          </a:p>
          <a:p>
            <a:r>
              <a:rPr lang="en-US" sz="1200" b="1" dirty="0">
                <a:cs typeface="Consolas" panose="020B0609020204030204" pitchFamily="49" charset="0"/>
              </a:rPr>
              <a:t>   </a:t>
            </a:r>
            <a:r>
              <a:rPr lang="en-US" sz="1200" dirty="0">
                <a:cs typeface="Consolas" panose="020B0609020204030204" pitchFamily="49" charset="0"/>
              </a:rPr>
              <a:t>Select single field with specific name</a:t>
            </a:r>
            <a:endParaRPr lang="en-US" sz="1200" b="1" dirty="0">
              <a:cs typeface="Consolas" panose="020B0609020204030204" pitchFamily="49" charset="0"/>
            </a:endParaRPr>
          </a:p>
          <a:p>
            <a:r>
              <a:rPr lang="en-US" sz="1050" b="1" dirty="0">
                <a:latin typeface="Consolas" panose="020B0609020204030204" pitchFamily="49" charset="0"/>
                <a:cs typeface="Consolas" panose="020B0609020204030204" pitchFamily="49" charset="0"/>
              </a:rPr>
              <a:t>ht.select(*(x for x in ht.row if re.match(pattern, x))</a:t>
            </a:r>
          </a:p>
          <a:p>
            <a:r>
              <a:rPr lang="en-US" sz="1200" dirty="0">
                <a:cs typeface="Consolas" panose="020B0609020204030204" pitchFamily="49" charset="0"/>
              </a:rPr>
              <a:t>   Select fields whose name matches regular expression `pattern`</a:t>
            </a:r>
          </a:p>
          <a:p>
            <a:r>
              <a:rPr lang="en-US" sz="105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ht.drop</a:t>
            </a:r>
            <a:r>
              <a:rPr lang="en-US" sz="1050" b="1" dirty="0">
                <a:latin typeface="Consolas" panose="020B0609020204030204" pitchFamily="49" charset="0"/>
                <a:cs typeface="Consolas" panose="020B0609020204030204" pitchFamily="49" charset="0"/>
              </a:rPr>
              <a:t>(*(x for x in </a:t>
            </a:r>
            <a:r>
              <a:rPr lang="en-US" sz="105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ht.row</a:t>
            </a:r>
            <a:r>
              <a:rPr lang="en-US" sz="1050" b="1" dirty="0">
                <a:latin typeface="Consolas" panose="020B0609020204030204" pitchFamily="49" charset="0"/>
                <a:cs typeface="Consolas" panose="020B0609020204030204" pitchFamily="49" charset="0"/>
              </a:rPr>
              <a:t> if </a:t>
            </a:r>
            <a:r>
              <a:rPr lang="en-US" sz="1050" b="1" dirty="0" err="1">
                <a:latin typeface="Consolas" panose="020B0609020204030204" pitchFamily="49" charset="0"/>
                <a:cs typeface="Consolas" panose="020B0609020204030204" pitchFamily="49" charset="0"/>
              </a:rPr>
              <a:t>re.match</a:t>
            </a:r>
            <a:r>
              <a:rPr lang="en-US" sz="1050" b="1" dirty="0">
                <a:latin typeface="Consolas" panose="020B0609020204030204" pitchFamily="49" charset="0"/>
                <a:cs typeface="Consolas" panose="020B0609020204030204" pitchFamily="49" charset="0"/>
              </a:rPr>
              <a:t>(pattern, x))</a:t>
            </a:r>
          </a:p>
          <a:p>
            <a:r>
              <a:rPr lang="en-US" sz="1200" dirty="0">
                <a:cs typeface="Consolas" panose="020B0609020204030204" pitchFamily="49" charset="0"/>
              </a:rPr>
              <a:t>   Drop fields whose name matches regular expression `pattern`</a:t>
            </a:r>
          </a:p>
        </p:txBody>
      </p:sp>
      <p:graphicFrame>
        <p:nvGraphicFramePr>
          <p:cNvPr id="85" name="Tab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685040"/>
              </p:ext>
            </p:extLst>
          </p:nvPr>
        </p:nvGraphicFramePr>
        <p:xfrm>
          <a:off x="8934980" y="8548926"/>
          <a:ext cx="4939837" cy="1374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7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80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190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regex (Regular Expressions) Examples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389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'\.'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Matches strings containing</a:t>
                      </a:r>
                      <a:r>
                        <a:rPr lang="en-US" sz="900" baseline="0" dirty="0"/>
                        <a:t> a period '.'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'Length$'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Matches strings ending with word 'Length'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'^Sepal'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Matches strings beginning with the word 'Sepal'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'^x[1-5]$'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Matches strings 'x1', 'x2', 'x3', 'x4', 'x5'.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'^(?!Species$).*'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Matches strings except</a:t>
                      </a:r>
                      <a:r>
                        <a:rPr lang="en-US" sz="900" baseline="0" dirty="0"/>
                        <a:t> the string 'Species'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9" name="TextBox 88"/>
          <p:cNvSpPr txBox="1"/>
          <p:nvPr/>
        </p:nvSpPr>
        <p:spPr>
          <a:xfrm>
            <a:off x="6300357" y="6836730"/>
            <a:ext cx="2492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ht.sample(.05)</a:t>
            </a:r>
          </a:p>
          <a:p>
            <a:pPr marL="174625"/>
            <a:r>
              <a:rPr lang="en-US" sz="1200" dirty="0"/>
              <a:t>Randomly select fraction of rows. </a:t>
            </a:r>
          </a:p>
          <a:p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ht.head(n)</a:t>
            </a:r>
          </a:p>
          <a:p>
            <a:r>
              <a:rPr lang="en-US" sz="1200" b="1" dirty="0">
                <a:cs typeface="Consolas" panose="020B0609020204030204" pitchFamily="49" charset="0"/>
              </a:rPr>
              <a:t>    </a:t>
            </a:r>
            <a:r>
              <a:rPr lang="en-US" sz="1200" dirty="0">
                <a:cs typeface="Consolas" panose="020B0609020204030204" pitchFamily="49" charset="0"/>
              </a:rPr>
              <a:t>Subset table to first n rows</a:t>
            </a:r>
          </a:p>
          <a:p>
            <a:r>
              <a:rPr lang="en-US" sz="12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ht.tail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(n)</a:t>
            </a:r>
          </a:p>
          <a:p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cs typeface="Consolas" panose="020B0609020204030204" pitchFamily="49" charset="0"/>
              </a:rPr>
              <a:t>Subset table to last n rows</a:t>
            </a:r>
            <a:endParaRPr lang="en-US" sz="1200" b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90" name="Picture 89">
            <a:extLst>
              <a:ext uri="{FF2B5EF4-FFF2-40B4-BE49-F238E27FC236}">
                <a16:creationId xmlns:a16="http://schemas.microsoft.com/office/drawing/2014/main" id="{E5D08DE7-9727-474F-A418-01D234C3F4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009" y="392830"/>
            <a:ext cx="1093023" cy="655193"/>
          </a:xfrm>
          <a:prstGeom prst="rect">
            <a:avLst/>
          </a:prstGeom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id="{B3817274-F3CC-4140-A1A8-F4B05FF092D4}"/>
              </a:ext>
            </a:extLst>
          </p:cNvPr>
          <p:cNvSpPr txBox="1"/>
          <p:nvPr/>
        </p:nvSpPr>
        <p:spPr>
          <a:xfrm>
            <a:off x="1631693" y="274491"/>
            <a:ext cx="20768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283891"/>
                </a:solidFill>
              </a:rPr>
              <a:t>Tables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AA1611-D67A-A74E-B09B-DD0818A41ADF}"/>
              </a:ext>
            </a:extLst>
          </p:cNvPr>
          <p:cNvSpPr txBox="1"/>
          <p:nvPr/>
        </p:nvSpPr>
        <p:spPr>
          <a:xfrm>
            <a:off x="338108" y="2165057"/>
            <a:ext cx="343581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ht = hl.read_table('path/table.ht')</a:t>
            </a:r>
            <a:endParaRPr lang="en-US" sz="1200" dirty="0"/>
          </a:p>
          <a:p>
            <a:r>
              <a:rPr lang="en-US" sz="1200" dirty="0"/>
              <a:t>  Read in a hail formatted table file.</a:t>
            </a:r>
          </a:p>
          <a:p>
            <a:endParaRPr lang="en-US" sz="1200" dirty="0"/>
          </a:p>
          <a:p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ht = hl.import_table('path/dat.csv',</a:t>
            </a:r>
          </a:p>
          <a:p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	delimiter=',')</a:t>
            </a:r>
          </a:p>
          <a:p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cs typeface="Consolas" panose="020B0609020204030204" pitchFamily="49" charset="0"/>
              </a:rPr>
              <a:t>Read in data from a CSV.</a:t>
            </a:r>
          </a:p>
          <a:p>
            <a:endParaRPr lang="en-US" sz="1200" dirty="0">
              <a:cs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ht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sz="12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hl.Table.from_pandas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cs typeface="Consolas" panose="020B0609020204030204" pitchFamily="49" charset="0"/>
              </a:rPr>
              <a:t>Create a Table from pandas </a:t>
            </a:r>
            <a:r>
              <a:rPr lang="en-US" sz="1200" dirty="0" err="1">
                <a:cs typeface="Consolas" panose="020B0609020204030204" pitchFamily="49" charset="0"/>
              </a:rPr>
              <a:t>dataframe</a:t>
            </a:r>
            <a:r>
              <a:rPr lang="en-US" sz="1200" dirty="0">
                <a:cs typeface="Consolas" panose="020B0609020204030204" pitchFamily="49" charset="0"/>
              </a:rPr>
              <a:t>.</a:t>
            </a:r>
          </a:p>
          <a:p>
            <a:endParaRPr lang="en-US" sz="1200" dirty="0">
              <a:cs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ht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sz="12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hl.utils.range_table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(10)</a:t>
            </a:r>
          </a:p>
          <a:p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cs typeface="Consolas" panose="020B0609020204030204" pitchFamily="49" charset="0"/>
              </a:rPr>
              <a:t>Create a Table with 10 rows and one field, </a:t>
            </a:r>
            <a:r>
              <a:rPr lang="en-US" sz="1200" b="1" dirty="0" err="1">
                <a:cs typeface="Consolas" panose="020B0609020204030204" pitchFamily="49" charset="0"/>
              </a:rPr>
              <a:t>idx</a:t>
            </a:r>
            <a:r>
              <a:rPr lang="en-US" sz="1200" dirty="0">
                <a:cs typeface="Consolas" panose="020B0609020204030204" pitchFamily="49" charset="0"/>
              </a:rPr>
              <a:t>.</a:t>
            </a:r>
          </a:p>
          <a:p>
            <a:endParaRPr lang="en-US" sz="1200" b="1" dirty="0">
              <a:cs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ht</a:t>
            </a:r>
            <a:r>
              <a:rPr lang="en-US" sz="1200" b="1" dirty="0">
                <a:latin typeface="Consolas" panose="020B0609020204030204" pitchFamily="49" charset="0"/>
              </a:rPr>
              <a:t> = </a:t>
            </a:r>
            <a:r>
              <a:rPr lang="en-US" sz="1200" b="1" dirty="0" err="1">
                <a:latin typeface="Consolas" panose="020B0609020204030204" pitchFamily="49" charset="0"/>
              </a:rPr>
              <a:t>hl.Table.parallelize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err="1">
                <a:latin typeface="Consolas" panose="020B0609020204030204" pitchFamily="49" charset="0"/>
              </a:rPr>
              <a:t>hl.literal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[{"a": 4, "b": 7, "c": 10},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{"a": 5, "b": 8, "c": 11},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{"a": 6, "b": 9, "c": 12}], 'array&lt;struct{</a:t>
            </a:r>
            <a:r>
              <a:rPr lang="en-US" sz="1200" b="1" dirty="0" err="1">
                <a:latin typeface="Consolas" panose="020B0609020204030204" pitchFamily="49" charset="0"/>
              </a:rPr>
              <a:t>a:int,b:int,c:int</a:t>
            </a:r>
            <a:r>
              <a:rPr lang="en-US" sz="1200" b="1" dirty="0">
                <a:latin typeface="Consolas" panose="020B0609020204030204" pitchFamily="49" charset="0"/>
              </a:rPr>
              <a:t>}&gt;'))</a:t>
            </a:r>
          </a:p>
          <a:p>
            <a:r>
              <a:rPr lang="en-US" sz="1200" dirty="0">
                <a:cs typeface="Consolas" panose="020B0609020204030204" pitchFamily="49" charset="0"/>
              </a:rPr>
              <a:t>Create a hail table by specifying each row.</a:t>
            </a:r>
          </a:p>
          <a:p>
            <a:endParaRPr lang="en-US" sz="1200" dirty="0">
              <a:cs typeface="Consolas" panose="020B0609020204030204" pitchFamily="49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7833F14-8663-464A-B9C0-A90FA15BC8DE}"/>
              </a:ext>
            </a:extLst>
          </p:cNvPr>
          <p:cNvSpPr txBox="1"/>
          <p:nvPr/>
        </p:nvSpPr>
        <p:spPr>
          <a:xfrm>
            <a:off x="180961" y="1246601"/>
            <a:ext cx="3559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283891"/>
                </a:solidFill>
              </a:rPr>
              <a:t>https://hail.is/docs/0.2/</a:t>
            </a:r>
            <a:r>
              <a:rPr lang="en-US" sz="1600" b="1" dirty="0" err="1">
                <a:solidFill>
                  <a:srgbClr val="283891"/>
                </a:solidFill>
              </a:rPr>
              <a:t>hail.Table.html</a:t>
            </a:r>
            <a:endParaRPr lang="en-US" sz="1600" b="1" dirty="0">
              <a:solidFill>
                <a:srgbClr val="283891"/>
              </a:solidFill>
            </a:endParaRPr>
          </a:p>
        </p:txBody>
      </p:sp>
      <p:graphicFrame>
        <p:nvGraphicFramePr>
          <p:cNvPr id="93" name="Table 92">
            <a:extLst>
              <a:ext uri="{FF2B5EF4-FFF2-40B4-BE49-F238E27FC236}">
                <a16:creationId xmlns:a16="http://schemas.microsoft.com/office/drawing/2014/main" id="{8F1F58A6-E79E-4946-B19B-A1F56905E3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054505"/>
              </p:ext>
            </p:extLst>
          </p:nvPr>
        </p:nvGraphicFramePr>
        <p:xfrm>
          <a:off x="10864895" y="2708017"/>
          <a:ext cx="915486" cy="58298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577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7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4327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 </a:t>
                      </a:r>
                      <a:r>
                        <a:rPr lang="en-US" sz="1000" b="1" dirty="0"/>
                        <a:t>animal</a:t>
                      </a: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 </a:t>
                      </a:r>
                      <a:r>
                        <a:rPr lang="en-US" sz="1000" b="1" dirty="0"/>
                        <a:t>ids</a:t>
                      </a: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327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 "cat"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 [0, 5]</a:t>
                      </a:r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4327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 "dog"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 [8, 9, 6]</a:t>
                      </a:r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5" name="Table 94">
            <a:extLst>
              <a:ext uri="{FF2B5EF4-FFF2-40B4-BE49-F238E27FC236}">
                <a16:creationId xmlns:a16="http://schemas.microsoft.com/office/drawing/2014/main" id="{5372B4BF-7C7F-1840-A5FA-22E00CBB93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742189"/>
              </p:ext>
            </p:extLst>
          </p:nvPr>
        </p:nvGraphicFramePr>
        <p:xfrm>
          <a:off x="12464112" y="2641328"/>
          <a:ext cx="867840" cy="12179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33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3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299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 </a:t>
                      </a:r>
                      <a:r>
                        <a:rPr lang="en-US" sz="1000" b="1" dirty="0"/>
                        <a:t>animal</a:t>
                      </a: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 </a:t>
                      </a:r>
                      <a:r>
                        <a:rPr lang="en-US" sz="1000" b="1" dirty="0"/>
                        <a:t>ids</a:t>
                      </a: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99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"cat"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 0</a:t>
                      </a:r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299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"cat"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 5</a:t>
                      </a:r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7513023"/>
                  </a:ext>
                </a:extLst>
              </a:tr>
              <a:tr h="20299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"dog"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 8</a:t>
                      </a:r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299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"dog"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 9</a:t>
                      </a:r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788842"/>
                  </a:ext>
                </a:extLst>
              </a:tr>
              <a:tr h="20299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"dog"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 6</a:t>
                      </a:r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7267607"/>
                  </a:ext>
                </a:extLst>
              </a:tr>
            </a:tbl>
          </a:graphicData>
        </a:graphic>
      </p:graphicFrame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961E7FF6-EEBD-6F43-9CBA-34CC1A669386}"/>
              </a:ext>
            </a:extLst>
          </p:cNvPr>
          <p:cNvCxnSpPr/>
          <p:nvPr/>
        </p:nvCxnSpPr>
        <p:spPr>
          <a:xfrm>
            <a:off x="11886750" y="3042962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D6B1FDFA-AFEC-B24B-A96D-11F1ACFB3A50}"/>
              </a:ext>
            </a:extLst>
          </p:cNvPr>
          <p:cNvSpPr txBox="1"/>
          <p:nvPr/>
        </p:nvSpPr>
        <p:spPr>
          <a:xfrm>
            <a:off x="10765911" y="3733400"/>
            <a:ext cx="3117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ht.explode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ht.ids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r>
              <a:rPr lang="en-US" sz="1200" dirty="0"/>
              <a:t>  Create one row for each entry in array field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850ADDD8-BC90-624A-8007-4464A38ACBD3}"/>
              </a:ext>
            </a:extLst>
          </p:cNvPr>
          <p:cNvSpPr/>
          <p:nvPr/>
        </p:nvSpPr>
        <p:spPr>
          <a:xfrm>
            <a:off x="3821196" y="453219"/>
            <a:ext cx="9955469" cy="1530770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C99E73D-4FE4-4A42-8E16-D94B9B4D7F39}"/>
              </a:ext>
            </a:extLst>
          </p:cNvPr>
          <p:cNvSpPr txBox="1"/>
          <p:nvPr/>
        </p:nvSpPr>
        <p:spPr>
          <a:xfrm>
            <a:off x="3806764" y="446480"/>
            <a:ext cx="300373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For performance reasons, most hail methods are </a:t>
            </a:r>
            <a:r>
              <a:rPr lang="en-US" sz="1200" b="1" dirty="0"/>
              <a:t>lazy.</a:t>
            </a:r>
            <a:r>
              <a:rPr lang="en-US" sz="1200" dirty="0"/>
              <a:t> Calling a lazy method does not immediately begin a computation. Instead, it creates a python object representing that computation, which we call an </a:t>
            </a:r>
            <a:r>
              <a:rPr lang="en-US" sz="1200" b="1" dirty="0"/>
              <a:t>Expression</a:t>
            </a:r>
            <a:r>
              <a:rPr lang="en-US" sz="1200" dirty="0"/>
              <a:t>. Because of this, many standard python methods won't work on hail expressions. 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08139E3-4A07-614F-9C9A-F6D05C1574C3}"/>
              </a:ext>
            </a:extLst>
          </p:cNvPr>
          <p:cNvSpPr txBox="1"/>
          <p:nvPr/>
        </p:nvSpPr>
        <p:spPr>
          <a:xfrm>
            <a:off x="11581573" y="484461"/>
            <a:ext cx="23167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cs typeface="Consolas" panose="020B0609020204030204" pitchFamily="49" charset="0"/>
              </a:rPr>
              <a:t>Some examples of actions:</a:t>
            </a:r>
          </a:p>
          <a:p>
            <a:r>
              <a:rPr lang="en-US" sz="12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ht.show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en-US" sz="12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ht.write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(path)</a:t>
            </a:r>
          </a:p>
          <a:p>
            <a:r>
              <a:rPr lang="en-US" sz="12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ht.take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(k)</a:t>
            </a:r>
          </a:p>
          <a:p>
            <a:r>
              <a:rPr lang="en-US" sz="12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ht.collect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en-US" sz="12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ht.aggregate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(...)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17BA6943-A4F3-3045-B346-9A7DF2F72C37}"/>
              </a:ext>
            </a:extLst>
          </p:cNvPr>
          <p:cNvSpPr txBox="1"/>
          <p:nvPr/>
        </p:nvSpPr>
        <p:spPr>
          <a:xfrm>
            <a:off x="9155305" y="499847"/>
            <a:ext cx="24819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Expressions only get evaluated when an </a:t>
            </a:r>
            <a:r>
              <a:rPr lang="en-US" sz="1200" b="1" dirty="0"/>
              <a:t>action</a:t>
            </a:r>
            <a:r>
              <a:rPr lang="en-US" sz="1200" dirty="0"/>
              <a:t> is performed. Actions are functions which force hail to compute a result, either by printing some information, returning a local python value, or writing to a file.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3D8386-7BB8-D649-9917-04A1619E69F9}"/>
              </a:ext>
            </a:extLst>
          </p:cNvPr>
          <p:cNvSpPr txBox="1"/>
          <p:nvPr/>
        </p:nvSpPr>
        <p:spPr>
          <a:xfrm>
            <a:off x="6668802" y="488579"/>
            <a:ext cx="142727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Python</a:t>
            </a:r>
          </a:p>
          <a:p>
            <a:r>
              <a:rPr lang="en-US" sz="900" dirty="0">
                <a:latin typeface="Consolas" panose="020B0609020204030204" pitchFamily="49" charset="0"/>
                <a:cs typeface="Consolas" panose="020B0609020204030204" pitchFamily="49" charset="0"/>
              </a:rPr>
              <a:t>3 if x&gt;0 else 2</a:t>
            </a:r>
          </a:p>
          <a:p>
            <a:endParaRPr lang="en-US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900" dirty="0" err="1">
                <a:latin typeface="Consolas" panose="020B0609020204030204" pitchFamily="49" charset="0"/>
                <a:cs typeface="Consolas" panose="020B0609020204030204" pitchFamily="49" charset="0"/>
              </a:rPr>
              <a:t>len</a:t>
            </a:r>
            <a:r>
              <a:rPr lang="en-US" sz="9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900" dirty="0" err="1">
                <a:latin typeface="Consolas" panose="020B0609020204030204" pitchFamily="49" charset="0"/>
                <a:cs typeface="Consolas" panose="020B0609020204030204" pitchFamily="49" charset="0"/>
              </a:rPr>
              <a:t>arr</a:t>
            </a:r>
            <a:r>
              <a:rPr lang="en-US" sz="9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endParaRPr lang="en-US" sz="9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900" dirty="0">
                <a:latin typeface="Consolas" panose="020B0609020204030204" pitchFamily="49" charset="0"/>
                <a:cs typeface="Consolas" panose="020B0609020204030204" pitchFamily="49" charset="0"/>
              </a:rPr>
              <a:t>"foo" in a</a:t>
            </a:r>
          </a:p>
          <a:p>
            <a:endParaRPr lang="en-US" sz="9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D528A7D-FE46-0C44-AC4B-C779772668C8}"/>
              </a:ext>
            </a:extLst>
          </p:cNvPr>
          <p:cNvSpPr txBox="1"/>
          <p:nvPr/>
        </p:nvSpPr>
        <p:spPr>
          <a:xfrm>
            <a:off x="7769920" y="482483"/>
            <a:ext cx="12952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Hail</a:t>
            </a:r>
          </a:p>
          <a:p>
            <a:r>
              <a:rPr lang="en-US" sz="900" dirty="0" err="1">
                <a:latin typeface="Consolas" panose="020B0609020204030204" pitchFamily="49" charset="0"/>
                <a:cs typeface="Consolas" panose="020B0609020204030204" pitchFamily="49" charset="0"/>
              </a:rPr>
              <a:t>hl.cond</a:t>
            </a:r>
            <a:r>
              <a:rPr lang="en-US" sz="900" dirty="0">
                <a:latin typeface="Consolas" panose="020B0609020204030204" pitchFamily="49" charset="0"/>
                <a:cs typeface="Consolas" panose="020B0609020204030204" pitchFamily="49" charset="0"/>
              </a:rPr>
              <a:t>(x&gt;0,3,2)</a:t>
            </a:r>
          </a:p>
          <a:p>
            <a:endParaRPr lang="en-US" sz="9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900" dirty="0" err="1">
                <a:latin typeface="Consolas" panose="020B0609020204030204" pitchFamily="49" charset="0"/>
                <a:cs typeface="Consolas" panose="020B0609020204030204" pitchFamily="49" charset="0"/>
              </a:rPr>
              <a:t>hl.len</a:t>
            </a:r>
            <a:r>
              <a:rPr lang="en-US" sz="9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900" dirty="0" err="1">
                <a:latin typeface="Consolas" panose="020B0609020204030204" pitchFamily="49" charset="0"/>
                <a:cs typeface="Consolas" panose="020B0609020204030204" pitchFamily="49" charset="0"/>
              </a:rPr>
              <a:t>arr</a:t>
            </a:r>
            <a:r>
              <a:rPr lang="en-US" sz="9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endParaRPr lang="en-US" sz="9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900" dirty="0" err="1">
                <a:latin typeface="Consolas" panose="020B0609020204030204" pitchFamily="49" charset="0"/>
              </a:rPr>
              <a:t>a.contains</a:t>
            </a:r>
            <a:r>
              <a:rPr lang="en-US" sz="900" dirty="0">
                <a:latin typeface="Consolas" panose="020B0609020204030204" pitchFamily="49" charset="0"/>
              </a:rPr>
              <a:t>("foo")</a:t>
            </a:r>
          </a:p>
          <a:p>
            <a:endParaRPr lang="en-US" sz="9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B30FC36-9A49-DA49-85B6-F3E51D59DB25}"/>
              </a:ext>
            </a:extLst>
          </p:cNvPr>
          <p:cNvCxnSpPr/>
          <p:nvPr/>
        </p:nvCxnSpPr>
        <p:spPr>
          <a:xfrm>
            <a:off x="7769920" y="495544"/>
            <a:ext cx="0" cy="1488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3188005-C088-7F43-AAD1-6A90BBC0B604}"/>
              </a:ext>
            </a:extLst>
          </p:cNvPr>
          <p:cNvCxnSpPr>
            <a:cxnSpLocks/>
          </p:cNvCxnSpPr>
          <p:nvPr/>
        </p:nvCxnSpPr>
        <p:spPr>
          <a:xfrm flipV="1">
            <a:off x="6758928" y="674988"/>
            <a:ext cx="2199584" cy="34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44AD8472-4803-F44F-885C-8CB09A0FEBB1}"/>
              </a:ext>
            </a:extLst>
          </p:cNvPr>
          <p:cNvSpPr txBox="1"/>
          <p:nvPr/>
        </p:nvSpPr>
        <p:spPr>
          <a:xfrm>
            <a:off x="228999" y="9895232"/>
            <a:ext cx="34634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ht.annotate_globals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(source="broad")</a:t>
            </a:r>
          </a:p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cs typeface="Consolas" panose="020B0609020204030204" pitchFamily="49" charset="0"/>
              </a:rPr>
              <a:t>Add a global field called "source" equal to "broad"</a:t>
            </a:r>
          </a:p>
          <a:p>
            <a:r>
              <a:rPr lang="en-US" sz="1200" b="1" dirty="0" err="1">
                <a:cs typeface="Consolas" panose="020B0609020204030204" pitchFamily="49" charset="0"/>
              </a:rPr>
              <a:t>ht.globals.show</a:t>
            </a:r>
            <a:r>
              <a:rPr lang="en-US" sz="1200" b="1" dirty="0">
                <a:cs typeface="Consolas" panose="020B0609020204030204" pitchFamily="49" charset="0"/>
              </a:rPr>
              <a:t>()</a:t>
            </a:r>
          </a:p>
          <a:p>
            <a:r>
              <a:rPr lang="en-US" sz="1200" b="1" dirty="0">
                <a:cs typeface="Consolas" panose="020B0609020204030204" pitchFamily="49" charset="0"/>
              </a:rPr>
              <a:t>     </a:t>
            </a:r>
            <a:r>
              <a:rPr lang="en-US" sz="1200" dirty="0">
                <a:cs typeface="Consolas" panose="020B0609020204030204" pitchFamily="49" charset="0"/>
              </a:rPr>
              <a:t>Show the global fields for this table.</a:t>
            </a:r>
            <a:endParaRPr lang="en-US" sz="1200" b="1" dirty="0">
              <a:cs typeface="Consolas" panose="020B0609020204030204" pitchFamily="49" charset="0"/>
            </a:endParaRPr>
          </a:p>
          <a:p>
            <a:r>
              <a:rPr lang="en-US" sz="1200" b="1" dirty="0">
                <a:cs typeface="Consolas" panose="020B0609020204030204" pitchFamily="49" charset="0"/>
              </a:rPr>
              <a:t>     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86690600-6C26-894B-A14F-574D96E5E46A}"/>
              </a:ext>
            </a:extLst>
          </p:cNvPr>
          <p:cNvSpPr/>
          <p:nvPr/>
        </p:nvSpPr>
        <p:spPr>
          <a:xfrm>
            <a:off x="3802474" y="8065582"/>
            <a:ext cx="4911893" cy="435593"/>
          </a:xfrm>
          <a:prstGeom prst="roundRect">
            <a:avLst/>
          </a:prstGeom>
          <a:solidFill>
            <a:srgbClr val="2838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Add New Fields</a:t>
            </a:r>
            <a:endParaRPr lang="en-US" sz="2683" dirty="0"/>
          </a:p>
        </p:txBody>
      </p:sp>
      <p:graphicFrame>
        <p:nvGraphicFramePr>
          <p:cNvPr id="74" name="Table 73">
            <a:extLst>
              <a:ext uri="{FF2B5EF4-FFF2-40B4-BE49-F238E27FC236}">
                <a16:creationId xmlns:a16="http://schemas.microsoft.com/office/drawing/2014/main" id="{4A22786A-FC61-E94F-A34C-EC70CED2D3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131336"/>
              </p:ext>
            </p:extLst>
          </p:nvPr>
        </p:nvGraphicFramePr>
        <p:xfrm>
          <a:off x="4626668" y="8527470"/>
          <a:ext cx="1043224" cy="6273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08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08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8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5463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63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463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463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5463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02" name="Table 101">
            <a:extLst>
              <a:ext uri="{FF2B5EF4-FFF2-40B4-BE49-F238E27FC236}">
                <a16:creationId xmlns:a16="http://schemas.microsoft.com/office/drawing/2014/main" id="{0C8EB5D1-5FA8-914B-A8D6-1500A6C432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58327"/>
              </p:ext>
            </p:extLst>
          </p:nvPr>
        </p:nvGraphicFramePr>
        <p:xfrm>
          <a:off x="6245523" y="8530390"/>
          <a:ext cx="1304030" cy="6273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08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08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8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08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5463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463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463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463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5463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82AD1D3E-6BB3-AA49-AF0C-F249205C2948}"/>
              </a:ext>
            </a:extLst>
          </p:cNvPr>
          <p:cNvCxnSpPr>
            <a:cxnSpLocks/>
          </p:cNvCxnSpPr>
          <p:nvPr/>
        </p:nvCxnSpPr>
        <p:spPr>
          <a:xfrm>
            <a:off x="5715261" y="8849984"/>
            <a:ext cx="411286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CCE41997-32FD-5744-992A-6364DD7F3C63}"/>
              </a:ext>
            </a:extLst>
          </p:cNvPr>
          <p:cNvSpPr txBox="1"/>
          <p:nvPr/>
        </p:nvSpPr>
        <p:spPr>
          <a:xfrm>
            <a:off x="3767736" y="9227067"/>
            <a:ext cx="49582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ht.annotate(area= ht.length*ht.width)</a:t>
            </a:r>
          </a:p>
          <a:p>
            <a:r>
              <a:rPr lang="en-US" sz="1200" dirty="0"/>
              <a:t>     Compute and append one or more new fields to each row.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ht.transmute</a:t>
            </a:r>
            <a:r>
              <a:rPr lang="en-US" sz="1200" b="1" dirty="0">
                <a:latin typeface="Consolas" panose="020B0609020204030204" pitchFamily="49" charset="0"/>
              </a:rPr>
              <a:t>(area= </a:t>
            </a:r>
            <a:r>
              <a:rPr lang="en-US" sz="1200" b="1" dirty="0" err="1">
                <a:latin typeface="Consolas" panose="020B0609020204030204" pitchFamily="49" charset="0"/>
              </a:rPr>
              <a:t>ht.length</a:t>
            </a:r>
            <a:r>
              <a:rPr lang="en-US" sz="1200" b="1" dirty="0">
                <a:latin typeface="Consolas" panose="020B0609020204030204" pitchFamily="49" charset="0"/>
              </a:rPr>
              <a:t>*</a:t>
            </a:r>
            <a:r>
              <a:rPr lang="en-US" sz="1200" b="1" dirty="0" err="1">
                <a:latin typeface="Consolas" panose="020B0609020204030204" pitchFamily="49" charset="0"/>
              </a:rPr>
              <a:t>ht.width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r>
              <a:rPr lang="en-US" sz="1200" b="1" dirty="0"/>
              <a:t>     </a:t>
            </a:r>
            <a:r>
              <a:rPr lang="en-US" sz="1200" dirty="0"/>
              <a:t>Like annotate, but deletes referenced fields (length and width above)</a:t>
            </a:r>
          </a:p>
          <a:p>
            <a:r>
              <a:rPr lang="en-US" sz="1200" b="1" dirty="0" err="1"/>
              <a:t>ht.add_index</a:t>
            </a:r>
            <a:r>
              <a:rPr lang="en-US" sz="1200" b="1" dirty="0"/>
              <a:t>()</a:t>
            </a:r>
          </a:p>
          <a:p>
            <a:r>
              <a:rPr lang="en-US" sz="1200" b="1" dirty="0"/>
              <a:t>     </a:t>
            </a:r>
            <a:r>
              <a:rPr lang="en-US" sz="1200" dirty="0"/>
              <a:t>Add a column called "</a:t>
            </a:r>
            <a:r>
              <a:rPr lang="en-US" sz="1200" dirty="0" err="1"/>
              <a:t>idx</a:t>
            </a:r>
            <a:r>
              <a:rPr lang="en-US" sz="1200" dirty="0"/>
              <a:t>" to table that numbers each row in order.</a:t>
            </a:r>
            <a:endParaRPr lang="en-US" sz="1200" b="1" dirty="0"/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9E01F351-1E70-1A41-994F-2BB2E9FB6A39}"/>
              </a:ext>
            </a:extLst>
          </p:cNvPr>
          <p:cNvSpPr/>
          <p:nvPr/>
        </p:nvSpPr>
        <p:spPr>
          <a:xfrm>
            <a:off x="3820034" y="4502412"/>
            <a:ext cx="3739297" cy="452403"/>
          </a:xfrm>
          <a:prstGeom prst="roundRect">
            <a:avLst/>
          </a:prstGeom>
          <a:solidFill>
            <a:srgbClr val="2838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Adding Keys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1D6702-195B-1748-82CC-EAF02F6CA9AA}"/>
              </a:ext>
            </a:extLst>
          </p:cNvPr>
          <p:cNvSpPr txBox="1"/>
          <p:nvPr/>
        </p:nvSpPr>
        <p:spPr>
          <a:xfrm>
            <a:off x="3904223" y="4986989"/>
            <a:ext cx="29377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ht.key_by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("year")</a:t>
            </a:r>
          </a:p>
          <a:p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cs typeface="Consolas" panose="020B0609020204030204" pitchFamily="49" charset="0"/>
              </a:rPr>
              <a:t>Keys the table by the "year" field.</a:t>
            </a:r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ht.key_by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Key by with no elements unkeys the table.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B369864-37B0-6943-BF65-1E2DD7246839}"/>
              </a:ext>
            </a:extLst>
          </p:cNvPr>
          <p:cNvSpPr txBox="1"/>
          <p:nvPr/>
        </p:nvSpPr>
        <p:spPr>
          <a:xfrm>
            <a:off x="10864895" y="4277411"/>
            <a:ext cx="29635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800" dirty="0"/>
          </a:p>
          <a:p>
            <a:r>
              <a:rPr lang="en-US" sz="1200" b="1" dirty="0">
                <a:latin typeface="Consolas" panose="020B0609020204030204" pitchFamily="49" charset="0"/>
              </a:rPr>
              <a:t>ht.rename({'y':'year'})</a:t>
            </a:r>
          </a:p>
          <a:p>
            <a:pPr marL="109538"/>
            <a:r>
              <a:rPr lang="en-US" sz="1200" dirty="0"/>
              <a:t>Rename the fields of a Table</a:t>
            </a:r>
          </a:p>
          <a:p>
            <a:endParaRPr lang="en-US" sz="800" dirty="0">
              <a:solidFill>
                <a:schemeClr val="accent6">
                  <a:lumMod val="50000"/>
                </a:schemeClr>
              </a:solidFill>
            </a:endParaRPr>
          </a:p>
          <a:p>
            <a:pPr marL="109538"/>
            <a:endParaRPr lang="en-US" sz="800" dirty="0"/>
          </a:p>
          <a:p>
            <a:r>
              <a:rPr lang="en-US" sz="1200" b="1" dirty="0">
                <a:latin typeface="Consolas" panose="020B0609020204030204" pitchFamily="49" charset="0"/>
              </a:rPr>
              <a:t>ht.drop('length','height')</a:t>
            </a:r>
          </a:p>
          <a:p>
            <a:r>
              <a:rPr lang="en-US" sz="1200" dirty="0"/>
              <a:t>     Drop fields from the table</a:t>
            </a:r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7357E348-A5CB-1048-A4CE-E568A685A014}"/>
              </a:ext>
            </a:extLst>
          </p:cNvPr>
          <p:cNvSpPr/>
          <p:nvPr/>
        </p:nvSpPr>
        <p:spPr>
          <a:xfrm>
            <a:off x="3781305" y="2008523"/>
            <a:ext cx="3768248" cy="495145"/>
          </a:xfrm>
          <a:prstGeom prst="roundRect">
            <a:avLst/>
          </a:prstGeom>
          <a:solidFill>
            <a:srgbClr val="2838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Exploring Tables</a:t>
            </a:r>
            <a:endParaRPr lang="en-US" sz="1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94E6EB2-3E53-5049-9AC4-DCC64D8736A5}"/>
              </a:ext>
            </a:extLst>
          </p:cNvPr>
          <p:cNvSpPr/>
          <p:nvPr/>
        </p:nvSpPr>
        <p:spPr>
          <a:xfrm>
            <a:off x="3903672" y="2536402"/>
            <a:ext cx="340504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ht.describe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Print information about the types of each field 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ht.summarize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Basic descriptive statistics for each field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ht.count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r>
              <a:rPr lang="en-US" sz="1200" dirty="0"/>
              <a:t>   # of rows in table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ht.show</a:t>
            </a:r>
            <a:r>
              <a:rPr lang="en-US" sz="1200" b="1" dirty="0">
                <a:latin typeface="Consolas" panose="020B0609020204030204" pitchFamily="49" charset="0"/>
              </a:rPr>
              <a:t>(n)</a:t>
            </a:r>
          </a:p>
          <a:p>
            <a:r>
              <a:rPr lang="en-US" sz="1200" dirty="0"/>
              <a:t>   Print first n rows of table (forces computation!)</a:t>
            </a:r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err="1">
                <a:latin typeface="Consolas" panose="020B0609020204030204" pitchFamily="49" charset="0"/>
              </a:rPr>
              <a:t>ht.n_partitions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r>
              <a:rPr lang="en-US" sz="1200" b="1" dirty="0"/>
              <a:t>   </a:t>
            </a:r>
            <a:r>
              <a:rPr lang="en-US" sz="1200" dirty="0"/>
              <a:t>Check how many partitions your table has.</a:t>
            </a:r>
            <a:endParaRPr lang="en-US" sz="1200" b="1" dirty="0"/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920F381C-7420-FC48-9FB7-1A977A02708B}"/>
              </a:ext>
            </a:extLst>
          </p:cNvPr>
          <p:cNvSpPr/>
          <p:nvPr/>
        </p:nvSpPr>
        <p:spPr>
          <a:xfrm>
            <a:off x="253544" y="6143540"/>
            <a:ext cx="3463425" cy="495145"/>
          </a:xfrm>
          <a:prstGeom prst="roundRect">
            <a:avLst/>
          </a:prstGeom>
          <a:solidFill>
            <a:srgbClr val="2838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Exporting Tables</a:t>
            </a:r>
            <a:endParaRPr lang="en-US" sz="1800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41510372-A8A1-E54B-B498-543817D5F3A3}"/>
              </a:ext>
            </a:extLst>
          </p:cNvPr>
          <p:cNvSpPr/>
          <p:nvPr/>
        </p:nvSpPr>
        <p:spPr>
          <a:xfrm>
            <a:off x="183080" y="6740886"/>
            <a:ext cx="36394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ht.write</a:t>
            </a:r>
            <a:r>
              <a:rPr lang="en-US" sz="1200" b="1" dirty="0">
                <a:latin typeface="Consolas" panose="020B0609020204030204" pitchFamily="49" charset="0"/>
              </a:rPr>
              <a:t>('path/</a:t>
            </a:r>
            <a:r>
              <a:rPr lang="en-US" sz="1200" b="1" dirty="0" err="1">
                <a:latin typeface="Consolas" panose="020B0609020204030204" pitchFamily="49" charset="0"/>
              </a:rPr>
              <a:t>file.ht</a:t>
            </a:r>
            <a:r>
              <a:rPr lang="en-US" sz="1200" b="1" dirty="0">
                <a:latin typeface="Consolas" panose="020B0609020204030204" pitchFamily="49" charset="0"/>
              </a:rPr>
              <a:t>')</a:t>
            </a:r>
          </a:p>
          <a:p>
            <a:pPr marL="109538"/>
            <a:r>
              <a:rPr lang="en-US" sz="1200" dirty="0"/>
              <a:t>Write out the table as hail formatted </a:t>
            </a:r>
            <a:r>
              <a:rPr lang="en-US" sz="1200" b="1" dirty="0" err="1"/>
              <a:t>ht</a:t>
            </a:r>
            <a:r>
              <a:rPr lang="en-US" sz="1200" b="1" dirty="0"/>
              <a:t> </a:t>
            </a:r>
            <a:r>
              <a:rPr lang="en-US" sz="1200" dirty="0"/>
              <a:t>file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ht.export</a:t>
            </a:r>
            <a:r>
              <a:rPr lang="en-US" sz="1200" b="1" dirty="0">
                <a:latin typeface="Consolas" panose="020B0609020204030204" pitchFamily="49" charset="0"/>
              </a:rPr>
              <a:t>('path/</a:t>
            </a:r>
            <a:r>
              <a:rPr lang="en-US" sz="1200" b="1" dirty="0" err="1">
                <a:latin typeface="Consolas" panose="020B0609020204030204" pitchFamily="49" charset="0"/>
              </a:rPr>
              <a:t>file.csv</a:t>
            </a:r>
            <a:r>
              <a:rPr lang="en-US" sz="1200" b="1" dirty="0">
                <a:latin typeface="Consolas" panose="020B0609020204030204" pitchFamily="49" charset="0"/>
              </a:rPr>
              <a:t>', delimiter=',')</a:t>
            </a:r>
          </a:p>
          <a:p>
            <a:pPr marL="111125"/>
            <a:r>
              <a:rPr lang="en-US" sz="1200" dirty="0"/>
              <a:t>Write out table to a csv.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 = </a:t>
            </a:r>
            <a:r>
              <a:rPr lang="en-US" sz="1200" b="1" dirty="0" err="1">
                <a:latin typeface="Consolas" panose="020B0609020204030204" pitchFamily="49" charset="0"/>
              </a:rPr>
              <a:t>ht.to_pandas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Make a local hail </a:t>
            </a:r>
            <a:r>
              <a:rPr lang="en-US" sz="1200" dirty="0" err="1"/>
              <a:t>dataframe</a:t>
            </a:r>
            <a:r>
              <a:rPr lang="en-US" sz="1200" dirty="0"/>
              <a:t> from the table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 = </a:t>
            </a:r>
            <a:r>
              <a:rPr lang="en-US" sz="1200" b="1" dirty="0" err="1">
                <a:latin typeface="Consolas" panose="020B0609020204030204" pitchFamily="49" charset="0"/>
              </a:rPr>
              <a:t>ht.to_spark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Make a distributed spark </a:t>
            </a:r>
            <a:r>
              <a:rPr lang="en-US" sz="1200" dirty="0" err="1"/>
              <a:t>dataframe</a:t>
            </a:r>
            <a:r>
              <a:rPr lang="en-US" sz="1200" dirty="0"/>
              <a:t> from the table</a:t>
            </a:r>
          </a:p>
        </p:txBody>
      </p:sp>
    </p:spTree>
    <p:extLst>
      <p:ext uri="{BB962C8B-B14F-4D97-AF65-F5344CB8AC3E}">
        <p14:creationId xmlns:p14="http://schemas.microsoft.com/office/powerpoint/2010/main" val="1349361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1212F74A-9525-A749-8B77-F3AAA0B69576}"/>
              </a:ext>
            </a:extLst>
          </p:cNvPr>
          <p:cNvSpPr/>
          <p:nvPr/>
        </p:nvSpPr>
        <p:spPr>
          <a:xfrm>
            <a:off x="9356823" y="667525"/>
            <a:ext cx="4426267" cy="5987829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sp>
        <p:nvSpPr>
          <p:cNvPr id="72" name="Rounded Rectangle 71"/>
          <p:cNvSpPr/>
          <p:nvPr/>
        </p:nvSpPr>
        <p:spPr>
          <a:xfrm>
            <a:off x="117064" y="4699011"/>
            <a:ext cx="4644290" cy="2215423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sp>
        <p:nvSpPr>
          <p:cNvPr id="33" name="Rounded Rectangle 32"/>
          <p:cNvSpPr/>
          <p:nvPr/>
        </p:nvSpPr>
        <p:spPr>
          <a:xfrm>
            <a:off x="4859083" y="660760"/>
            <a:ext cx="4375963" cy="8790951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sp>
        <p:nvSpPr>
          <p:cNvPr id="2" name="Rounded Rectangle 1"/>
          <p:cNvSpPr/>
          <p:nvPr/>
        </p:nvSpPr>
        <p:spPr>
          <a:xfrm>
            <a:off x="134508" y="224145"/>
            <a:ext cx="4626846" cy="423293"/>
          </a:xfrm>
          <a:prstGeom prst="roundRect">
            <a:avLst/>
          </a:prstGeom>
          <a:solidFill>
            <a:srgbClr val="2838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Aggregations</a:t>
            </a:r>
            <a:endParaRPr lang="en-US" sz="2683" dirty="0"/>
          </a:p>
        </p:txBody>
      </p:sp>
      <p:sp>
        <p:nvSpPr>
          <p:cNvPr id="4" name="Rounded Rectangle 3"/>
          <p:cNvSpPr/>
          <p:nvPr/>
        </p:nvSpPr>
        <p:spPr>
          <a:xfrm>
            <a:off x="4843019" y="224145"/>
            <a:ext cx="4389120" cy="423293"/>
          </a:xfrm>
          <a:prstGeom prst="roundRect">
            <a:avLst/>
          </a:prstGeom>
          <a:solidFill>
            <a:srgbClr val="2838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Combine Data Sets</a:t>
            </a:r>
            <a:endParaRPr lang="en-US" sz="2683" dirty="0"/>
          </a:p>
        </p:txBody>
      </p:sp>
      <p:sp>
        <p:nvSpPr>
          <p:cNvPr id="5" name="TextBox 4"/>
          <p:cNvSpPr txBox="1"/>
          <p:nvPr/>
        </p:nvSpPr>
        <p:spPr>
          <a:xfrm>
            <a:off x="145643" y="653638"/>
            <a:ext cx="4377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ht.aggregate</a:t>
            </a:r>
            <a:r>
              <a:rPr lang="en-US" sz="1200" b="1" dirty="0">
                <a:latin typeface="Consolas" panose="020B0609020204030204" pitchFamily="49" charset="0"/>
              </a:rPr>
              <a:t>(hl.agg.counter(</a:t>
            </a:r>
            <a:r>
              <a:rPr lang="en-US" sz="1200" b="1" dirty="0" err="1">
                <a:latin typeface="Consolas" panose="020B0609020204030204" pitchFamily="49" charset="0"/>
              </a:rPr>
              <a:t>ht.b</a:t>
            </a:r>
            <a:r>
              <a:rPr lang="en-US" sz="1200" b="1" dirty="0">
                <a:latin typeface="Consolas" panose="020B0609020204030204" pitchFamily="49" charset="0"/>
              </a:rPr>
              <a:t>))</a:t>
            </a:r>
            <a:r>
              <a:rPr lang="en-US" sz="1200" dirty="0"/>
              <a:t>     </a:t>
            </a:r>
          </a:p>
          <a:p>
            <a:r>
              <a:rPr lang="en-US" sz="1200" dirty="0"/>
              <a:t>  Count number of rows with each unique value for field </a:t>
            </a:r>
            <a:r>
              <a:rPr lang="en-US" sz="1200" b="1" dirty="0"/>
              <a:t>a</a:t>
            </a:r>
            <a:endParaRPr lang="en-US" sz="1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035737"/>
              </p:ext>
            </p:extLst>
          </p:nvPr>
        </p:nvGraphicFramePr>
        <p:xfrm>
          <a:off x="411494" y="1105377"/>
          <a:ext cx="763927" cy="90487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15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1189">
                  <a:extLst>
                    <a:ext uri="{9D8B030D-6E8A-4147-A177-3AD203B41FA5}">
                      <a16:colId xmlns:a16="http://schemas.microsoft.com/office/drawing/2014/main" val="1229311468"/>
                    </a:ext>
                  </a:extLst>
                </a:gridCol>
                <a:gridCol w="3011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r>
                        <a:rPr lang="en-US" sz="1000" dirty="0"/>
                        <a:t> id</a:t>
                      </a: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a</a:t>
                      </a:r>
                    </a:p>
                  </a:txBody>
                  <a:tcPr marL="0" marR="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b</a:t>
                      </a:r>
                    </a:p>
                  </a:txBody>
                  <a:tcPr marL="0" marR="0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r>
                        <a:rPr lang="en-US" sz="1000" dirty="0"/>
                        <a:t>  4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 3.4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"cat"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r>
                        <a:rPr lang="en-US" sz="1000" dirty="0"/>
                        <a:t>  7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 5.7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"dog"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r>
                        <a:rPr lang="en-US" sz="1000" dirty="0"/>
                        <a:t>  9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-0.9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"cat"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4553" y="1985992"/>
            <a:ext cx="446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Besides the above, hail provides a large set of </a:t>
            </a:r>
            <a:r>
              <a:rPr lang="en-US" sz="1200" b="1" dirty="0"/>
              <a:t>aggregation functions</a:t>
            </a:r>
            <a:r>
              <a:rPr lang="en-US" sz="1200" dirty="0"/>
              <a:t> that operate on fields of the hail table. They are found in the </a:t>
            </a:r>
            <a:r>
              <a:rPr lang="en-US" sz="12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hl.agg</a:t>
            </a:r>
            <a:r>
              <a:rPr lang="en-US" sz="1200" dirty="0"/>
              <a:t> module. You can call these functions using </a:t>
            </a:r>
            <a:r>
              <a:rPr lang="en-US" sz="12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ht.aggregate</a:t>
            </a:r>
            <a:r>
              <a:rPr lang="en-US" sz="1200" dirty="0"/>
              <a:t>.</a:t>
            </a: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6962" y="2546057"/>
            <a:ext cx="24896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hl.agg.sum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ht.a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11125"/>
            <a:r>
              <a:rPr lang="en-US" sz="1200" dirty="0"/>
              <a:t>Sum values of field </a:t>
            </a:r>
            <a:r>
              <a:rPr lang="en-US" sz="1200" b="1" dirty="0"/>
              <a:t>a</a:t>
            </a:r>
            <a:r>
              <a:rPr lang="en-US" sz="1200" dirty="0"/>
              <a:t>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hl.agg.approx_median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ht.a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11125"/>
            <a:r>
              <a:rPr lang="en-US" sz="1200" dirty="0"/>
              <a:t>Median value of field </a:t>
            </a:r>
            <a:r>
              <a:rPr lang="en-US" sz="1200" b="1" dirty="0"/>
              <a:t>a</a:t>
            </a:r>
            <a:r>
              <a:rPr lang="en-US" sz="1200" dirty="0"/>
              <a:t>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hl.agg.approx_quantiles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</a:t>
            </a:r>
            <a:r>
              <a:rPr lang="en-US" sz="1200" b="1" dirty="0" err="1">
                <a:latin typeface="Consolas" panose="020B0609020204030204" pitchFamily="49" charset="0"/>
              </a:rPr>
              <a:t>ht.a</a:t>
            </a:r>
            <a:r>
              <a:rPr lang="en-US" sz="1200" b="1" dirty="0">
                <a:latin typeface="Consolas" panose="020B0609020204030204" pitchFamily="49" charset="0"/>
              </a:rPr>
              <a:t>, [.2, .7, .9])</a:t>
            </a:r>
          </a:p>
          <a:p>
            <a:pPr marL="111125"/>
            <a:r>
              <a:rPr lang="en-US" sz="1200" dirty="0"/>
              <a:t>Approximate quantiles of field </a:t>
            </a:r>
            <a:r>
              <a:rPr lang="en-US" sz="1200" b="1" dirty="0"/>
              <a:t>a.</a:t>
            </a:r>
            <a:endParaRPr lang="en-US" sz="12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hl.agg.std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ht.a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11125"/>
            <a:r>
              <a:rPr lang="en-US" sz="1200" dirty="0"/>
              <a:t>Standard deviation of field </a:t>
            </a:r>
            <a:r>
              <a:rPr lang="en-US" sz="1200" b="1" dirty="0"/>
              <a:t>a</a:t>
            </a:r>
            <a:r>
              <a:rPr lang="en-US" sz="1200" dirty="0"/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81442" y="2557954"/>
            <a:ext cx="22997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hl.agg.min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ht.a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11125"/>
            <a:r>
              <a:rPr lang="en-US" sz="1200" dirty="0"/>
              <a:t>Minimum value of field </a:t>
            </a:r>
            <a:r>
              <a:rPr lang="en-US" sz="1200" b="1" dirty="0"/>
              <a:t>a</a:t>
            </a:r>
            <a:r>
              <a:rPr lang="en-US" sz="1200" dirty="0"/>
              <a:t>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hl.agg.max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ht.a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11125"/>
            <a:r>
              <a:rPr lang="en-US" sz="1200" dirty="0"/>
              <a:t>Maximum value of field </a:t>
            </a:r>
            <a:r>
              <a:rPr lang="en-US" sz="1200" b="1" dirty="0"/>
              <a:t>a</a:t>
            </a:r>
            <a:r>
              <a:rPr lang="en-US" sz="1200" dirty="0"/>
              <a:t>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hl.agg.mean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ht.a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11125"/>
            <a:r>
              <a:rPr lang="en-US" sz="1200" dirty="0"/>
              <a:t>Mean value of field </a:t>
            </a:r>
            <a:r>
              <a:rPr lang="en-US" sz="1200" b="1" dirty="0"/>
              <a:t>a</a:t>
            </a:r>
            <a:r>
              <a:rPr lang="en-US" sz="1200" dirty="0"/>
              <a:t>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hl.agg.var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ht.a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11125"/>
            <a:r>
              <a:rPr lang="en-US" sz="1200" dirty="0"/>
              <a:t>Variance of field </a:t>
            </a:r>
            <a:r>
              <a:rPr lang="en-US" sz="1200" b="1" dirty="0"/>
              <a:t>a</a:t>
            </a:r>
            <a:r>
              <a:rPr lang="en-US" sz="1200" dirty="0"/>
              <a:t>.</a:t>
            </a:r>
          </a:p>
          <a:p>
            <a:endParaRPr lang="en-US" sz="1200" dirty="0"/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270413"/>
              </p:ext>
            </p:extLst>
          </p:nvPr>
        </p:nvGraphicFramePr>
        <p:xfrm>
          <a:off x="5801382" y="903321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814175"/>
              </p:ext>
            </p:extLst>
          </p:nvPr>
        </p:nvGraphicFramePr>
        <p:xfrm>
          <a:off x="7111385" y="903321"/>
          <a:ext cx="460566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x3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193408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D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" name="Plus 28"/>
          <p:cNvSpPr/>
          <p:nvPr/>
        </p:nvSpPr>
        <p:spPr>
          <a:xfrm>
            <a:off x="6438153" y="1016974"/>
            <a:ext cx="479033" cy="428809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Equal 29"/>
          <p:cNvSpPr/>
          <p:nvPr/>
        </p:nvSpPr>
        <p:spPr>
          <a:xfrm>
            <a:off x="7841580" y="1142081"/>
            <a:ext cx="449115" cy="254000"/>
          </a:xfrm>
          <a:prstGeom prst="mathEqual">
            <a:avLst>
              <a:gd name="adj1" fmla="val 31020"/>
              <a:gd name="adj2" fmla="val 217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90253" y="639036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5"/>
                </a:solidFill>
                <a:latin typeface="Consolas" panose="020B0609020204030204" pitchFamily="49" charset="0"/>
              </a:rPr>
              <a:t>ht1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104478" y="633862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5"/>
                </a:solidFill>
                <a:latin typeface="Consolas" panose="020B0609020204030204" pitchFamily="49" charset="0"/>
              </a:rPr>
              <a:t>ht2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975014" y="1905392"/>
            <a:ext cx="30970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Standard Joins (</a:t>
            </a:r>
            <a:r>
              <a:rPr lang="en-US" sz="1200" b="1" dirty="0">
                <a:solidFill>
                  <a:schemeClr val="accent5"/>
                </a:solidFill>
              </a:rPr>
              <a:t>x1 is the key for both tables</a:t>
            </a:r>
            <a:r>
              <a:rPr lang="en-US" sz="1200" dirty="0">
                <a:solidFill>
                  <a:schemeClr val="accent5"/>
                </a:solidFill>
              </a:rPr>
              <a:t>)</a:t>
            </a:r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4850157" y="2109914"/>
            <a:ext cx="4375964" cy="11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740672"/>
              </p:ext>
            </p:extLst>
          </p:nvPr>
        </p:nvGraphicFramePr>
        <p:xfrm>
          <a:off x="5028275" y="2204640"/>
          <a:ext cx="938154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x3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41658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NA</a:t>
                      </a: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997238"/>
              </p:ext>
            </p:extLst>
          </p:nvPr>
        </p:nvGraphicFramePr>
        <p:xfrm>
          <a:off x="5000372" y="3269608"/>
          <a:ext cx="938154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x3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75869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D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NA</a:t>
                      </a: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521685"/>
              </p:ext>
            </p:extLst>
          </p:nvPr>
        </p:nvGraphicFramePr>
        <p:xfrm>
          <a:off x="4980860" y="4303483"/>
          <a:ext cx="938154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x3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485751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067064"/>
              </p:ext>
            </p:extLst>
          </p:nvPr>
        </p:nvGraphicFramePr>
        <p:xfrm>
          <a:off x="4955940" y="5112459"/>
          <a:ext cx="938154" cy="1097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x3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36579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NA</a:t>
                      </a: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D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NA</a:t>
                      </a: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5956401" y="2182391"/>
            <a:ext cx="326971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ht1.join(ht2, how='left')</a:t>
            </a:r>
          </a:p>
          <a:p>
            <a:pPr marL="174625"/>
            <a:r>
              <a:rPr lang="en-US" sz="1200" dirty="0"/>
              <a:t>Join matching rows from ht2 to ht1.</a:t>
            </a: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>
                <a:latin typeface="Consolas" panose="020B0609020204030204" pitchFamily="49" charset="0"/>
              </a:rPr>
              <a:t>ht1.join(ht2, how='right')</a:t>
            </a:r>
          </a:p>
          <a:p>
            <a:pPr marL="174625"/>
            <a:r>
              <a:rPr lang="en-US" sz="1200" dirty="0"/>
              <a:t>Join matching rows from ht1 to ht2.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>
                <a:latin typeface="Consolas" panose="020B0609020204030204" pitchFamily="49" charset="0"/>
              </a:rPr>
              <a:t>ht1.join(ht2, how='inner')</a:t>
            </a:r>
          </a:p>
          <a:p>
            <a:pPr marL="174625"/>
            <a:r>
              <a:rPr lang="en-US" sz="1200" dirty="0"/>
              <a:t>Join data. Retain only rows in both sets.</a:t>
            </a:r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b="1" dirty="0">
                <a:latin typeface="Consolas" panose="020B0609020204030204" pitchFamily="49" charset="0"/>
              </a:rPr>
              <a:t>ht1.join(ht2, how='outer')</a:t>
            </a:r>
          </a:p>
          <a:p>
            <a:pPr marL="174625"/>
            <a:r>
              <a:rPr lang="en-US" sz="1200" dirty="0"/>
              <a:t>Join data. Retain all values, all rows.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925907" y="7663026"/>
            <a:ext cx="1392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Filtering Joins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869878" y="7914805"/>
            <a:ext cx="4370003" cy="75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41073"/>
              </p:ext>
            </p:extLst>
          </p:nvPr>
        </p:nvGraphicFramePr>
        <p:xfrm>
          <a:off x="5026332" y="7958153"/>
          <a:ext cx="460566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008641"/>
              </p:ext>
            </p:extLst>
          </p:nvPr>
        </p:nvGraphicFramePr>
        <p:xfrm>
          <a:off x="5026332" y="8668574"/>
          <a:ext cx="460566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5626789" y="7914805"/>
            <a:ext cx="3438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ht1.semi_join(ht2)</a:t>
            </a:r>
          </a:p>
          <a:p>
            <a:r>
              <a:rPr lang="en-US" sz="1200" b="1" dirty="0"/>
              <a:t> </a:t>
            </a:r>
            <a:r>
              <a:rPr lang="en-US" sz="1200" dirty="0"/>
              <a:t>Keep </a:t>
            </a:r>
            <a:r>
              <a:rPr lang="en-US" sz="1200" dirty="0">
                <a:latin typeface="Consolas" panose="020B0609020204030204" pitchFamily="49" charset="0"/>
              </a:rPr>
              <a:t>r</a:t>
            </a:r>
            <a:r>
              <a:rPr lang="en-US" sz="1200" dirty="0"/>
              <a:t>ows whose keys appear in both ht1 and ht2</a:t>
            </a:r>
          </a:p>
          <a:p>
            <a:pPr marL="174625"/>
            <a:endParaRPr lang="en-US" sz="1200" b="1" dirty="0">
              <a:latin typeface="Consolas" panose="020B0609020204030204" pitchFamily="49" charset="0"/>
            </a:endParaRPr>
          </a:p>
          <a:p>
            <a:pPr marL="174625"/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>
                <a:latin typeface="Consolas" panose="020B0609020204030204" pitchFamily="49" charset="0"/>
              </a:rPr>
              <a:t>ht1.anti_join(ht2)</a:t>
            </a:r>
          </a:p>
          <a:p>
            <a:r>
              <a:rPr lang="en-US" sz="1200" dirty="0"/>
              <a:t>  Keep rows whose keys appear in ht1 but not ht2</a:t>
            </a:r>
            <a:endParaRPr lang="en-US" sz="1200" b="1" dirty="0">
              <a:solidFill>
                <a:srgbClr val="FF0000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96632" y="4275718"/>
            <a:ext cx="4664722" cy="423293"/>
          </a:xfrm>
          <a:prstGeom prst="roundRect">
            <a:avLst/>
          </a:prstGeom>
          <a:solidFill>
            <a:srgbClr val="2838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Group Data</a:t>
            </a:r>
            <a:endParaRPr lang="en-US" sz="2683" dirty="0"/>
          </a:p>
        </p:txBody>
      </p:sp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490141"/>
              </p:ext>
            </p:extLst>
          </p:nvPr>
        </p:nvGraphicFramePr>
        <p:xfrm>
          <a:off x="225174" y="4793312"/>
          <a:ext cx="719619" cy="1371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98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8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8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64" name="Straight Arrow Connector 63"/>
          <p:cNvCxnSpPr/>
          <p:nvPr/>
        </p:nvCxnSpPr>
        <p:spPr>
          <a:xfrm>
            <a:off x="975315" y="5479112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597494"/>
              </p:ext>
            </p:extLst>
          </p:nvPr>
        </p:nvGraphicFramePr>
        <p:xfrm>
          <a:off x="1346615" y="5179968"/>
          <a:ext cx="719619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98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8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8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6" name="TextBox 65"/>
          <p:cNvSpPr txBox="1"/>
          <p:nvPr/>
        </p:nvSpPr>
        <p:spPr>
          <a:xfrm>
            <a:off x="2018690" y="4819513"/>
            <a:ext cx="28200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ht.group_by("col")</a:t>
            </a:r>
          </a:p>
          <a:p>
            <a:pPr marL="111125"/>
            <a:r>
              <a:rPr lang="en-US" sz="1200" dirty="0"/>
              <a:t>Return a GroupedTable object, grouped by values in column named "col".</a:t>
            </a: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>
                <a:latin typeface="Consolas" panose="020B0609020204030204" pitchFamily="49" charset="0"/>
              </a:rPr>
              <a:t>ht.group_by(level=ht.col % 10)</a:t>
            </a:r>
          </a:p>
          <a:p>
            <a:pPr marL="111125"/>
            <a:r>
              <a:rPr lang="en-US" sz="1200" dirty="0"/>
              <a:t>Return a GroupedTable object that is grouped based on the newly computed value 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level</a:t>
            </a:r>
            <a:endParaRPr lang="en-US" sz="12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158405" y="6408568"/>
            <a:ext cx="44460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Any call to 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group_by</a:t>
            </a:r>
            <a:r>
              <a:rPr lang="en-US" sz="1200" dirty="0"/>
              <a:t> should always be followed by a call to 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aggregate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cs typeface="Consolas" panose="020B0609020204030204" pitchFamily="49" charset="0"/>
              </a:rPr>
              <a:t>to get back a Table. See aggregation functions above.</a:t>
            </a:r>
            <a:endParaRPr lang="en-US" sz="1200" dirty="0"/>
          </a:p>
        </p:txBody>
      </p:sp>
      <p:sp>
        <p:nvSpPr>
          <p:cNvPr id="75" name="Rounded Rectangle 74"/>
          <p:cNvSpPr/>
          <p:nvPr/>
        </p:nvSpPr>
        <p:spPr>
          <a:xfrm>
            <a:off x="74942" y="6938831"/>
            <a:ext cx="4686412" cy="423293"/>
          </a:xfrm>
          <a:prstGeom prst="roundRect">
            <a:avLst/>
          </a:prstGeom>
          <a:solidFill>
            <a:srgbClr val="2838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Scans</a:t>
            </a:r>
            <a:endParaRPr lang="en-US" sz="2683" dirty="0"/>
          </a:p>
        </p:txBody>
      </p:sp>
      <p:sp>
        <p:nvSpPr>
          <p:cNvPr id="79" name="Rounded Rectangle 78"/>
          <p:cNvSpPr/>
          <p:nvPr/>
        </p:nvSpPr>
        <p:spPr>
          <a:xfrm>
            <a:off x="114319" y="9496534"/>
            <a:ext cx="4647035" cy="423293"/>
          </a:xfrm>
          <a:prstGeom prst="roundRect">
            <a:avLst/>
          </a:prstGeom>
          <a:solidFill>
            <a:srgbClr val="2838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Handling Missing Data</a:t>
            </a:r>
            <a:endParaRPr lang="en-US" sz="2683" dirty="0"/>
          </a:p>
        </p:txBody>
      </p:sp>
      <p:sp>
        <p:nvSpPr>
          <p:cNvPr id="80" name="TextBox 79"/>
          <p:cNvSpPr txBox="1"/>
          <p:nvPr/>
        </p:nvSpPr>
        <p:spPr>
          <a:xfrm>
            <a:off x="43617" y="9946534"/>
            <a:ext cx="47546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ht.annotate</a:t>
            </a:r>
            <a:r>
              <a:rPr lang="en-US" sz="1200" b="1" dirty="0">
                <a:latin typeface="Consolas" panose="020B0609020204030204" pitchFamily="49" charset="0"/>
              </a:rPr>
              <a:t>(x=</a:t>
            </a:r>
            <a:r>
              <a:rPr lang="en-US" sz="1200" b="1" dirty="0" err="1">
                <a:latin typeface="Consolas" panose="020B0609020204030204" pitchFamily="49" charset="0"/>
              </a:rPr>
              <a:t>hl.coalesce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ht.x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val</a:t>
            </a:r>
            <a:r>
              <a:rPr lang="en-US" sz="1200" b="1" dirty="0">
                <a:latin typeface="Consolas" panose="020B0609020204030204" pitchFamily="49" charset="0"/>
              </a:rPr>
              <a:t>))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dirty="0"/>
              <a:t>Create a new table where missing values in </a:t>
            </a:r>
            <a:r>
              <a:rPr lang="en-US" sz="1200" b="1" dirty="0"/>
              <a:t>x</a:t>
            </a:r>
            <a:r>
              <a:rPr lang="en-US" sz="1200" dirty="0"/>
              <a:t> are replaced by </a:t>
            </a:r>
            <a:r>
              <a:rPr lang="en-US" sz="1200" dirty="0" err="1"/>
              <a:t>val</a:t>
            </a:r>
            <a:endParaRPr lang="en-US" sz="12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ht.filter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hl.is_defined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ht.x</a:t>
            </a:r>
            <a:r>
              <a:rPr lang="en-US" sz="1200" b="1" dirty="0">
                <a:latin typeface="Consolas" panose="020B0609020204030204" pitchFamily="49" charset="0"/>
              </a:rPr>
              <a:t>))</a:t>
            </a:r>
          </a:p>
          <a:p>
            <a:r>
              <a:rPr lang="en-US" sz="1200" dirty="0"/>
              <a:t>  Create a new table where rows with a missing value for </a:t>
            </a:r>
            <a:r>
              <a:rPr lang="en-US" sz="1200" b="1" dirty="0"/>
              <a:t>x </a:t>
            </a:r>
            <a:r>
              <a:rPr lang="en-US" sz="1200" dirty="0"/>
              <a:t>are removed.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4836002" y="9453432"/>
            <a:ext cx="4407969" cy="423293"/>
          </a:xfrm>
          <a:prstGeom prst="roundRect">
            <a:avLst/>
          </a:prstGeom>
          <a:solidFill>
            <a:srgbClr val="2838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Plotting</a:t>
            </a:r>
            <a:endParaRPr lang="en-US" sz="2683" dirty="0"/>
          </a:p>
        </p:txBody>
      </p:sp>
      <p:sp>
        <p:nvSpPr>
          <p:cNvPr id="82" name="TextBox 81"/>
          <p:cNvSpPr txBox="1"/>
          <p:nvPr/>
        </p:nvSpPr>
        <p:spPr>
          <a:xfrm>
            <a:off x="4820608" y="10261647"/>
            <a:ext cx="21545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hl.plot.histogram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ht.y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11125"/>
            <a:r>
              <a:rPr lang="en-US" sz="1200" dirty="0"/>
              <a:t>Histogram of values of field y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826910" y="10261045"/>
            <a:ext cx="2509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hl.plot.scatter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ht.x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ht.y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11125"/>
            <a:r>
              <a:rPr lang="en-US" sz="1200" dirty="0"/>
              <a:t>Scatter chart using pairs of points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26C7AF4C-430B-0C4E-BAA4-896CEB85BE5F}"/>
              </a:ext>
            </a:extLst>
          </p:cNvPr>
          <p:cNvSpPr/>
          <p:nvPr/>
        </p:nvSpPr>
        <p:spPr>
          <a:xfrm>
            <a:off x="9350977" y="225904"/>
            <a:ext cx="4441806" cy="434856"/>
          </a:xfrm>
          <a:prstGeom prst="roundRect">
            <a:avLst/>
          </a:prstGeom>
          <a:solidFill>
            <a:srgbClr val="2838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Interacting with MatrixTable</a:t>
            </a:r>
            <a:endParaRPr lang="en-US" sz="2683" dirty="0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33C1E7F2-67B3-B144-8450-5622279A29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986088"/>
              </p:ext>
            </p:extLst>
          </p:nvPr>
        </p:nvGraphicFramePr>
        <p:xfrm>
          <a:off x="9527794" y="1326087"/>
          <a:ext cx="1235105" cy="13439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3019">
                  <a:extLst>
                    <a:ext uri="{9D8B030D-6E8A-4147-A177-3AD203B41FA5}">
                      <a16:colId xmlns:a16="http://schemas.microsoft.com/office/drawing/2014/main" val="2217167923"/>
                    </a:ext>
                  </a:extLst>
                </a:gridCol>
                <a:gridCol w="411043">
                  <a:extLst>
                    <a:ext uri="{9D8B030D-6E8A-4147-A177-3AD203B41FA5}">
                      <a16:colId xmlns:a16="http://schemas.microsoft.com/office/drawing/2014/main" val="2335514431"/>
                    </a:ext>
                  </a:extLst>
                </a:gridCol>
                <a:gridCol w="411043">
                  <a:extLst>
                    <a:ext uri="{9D8B030D-6E8A-4147-A177-3AD203B41FA5}">
                      <a16:colId xmlns:a16="http://schemas.microsoft.com/office/drawing/2014/main" val="3497423606"/>
                    </a:ext>
                  </a:extLst>
                </a:gridCol>
              </a:tblGrid>
              <a:tr h="262240">
                <a:tc>
                  <a:txBody>
                    <a:bodyPr/>
                    <a:lstStyle/>
                    <a:p>
                      <a:r>
                        <a:rPr lang="en-US" sz="1000" b="1" dirty="0"/>
                        <a:t>row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 err="1"/>
                        <a:t>ent</a:t>
                      </a:r>
                      <a:endParaRPr lang="en-US" sz="1000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5798974"/>
                  </a:ext>
                </a:extLst>
              </a:tr>
              <a:tr h="18029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8173702"/>
                  </a:ext>
                </a:extLst>
              </a:tr>
              <a:tr h="18029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0790105"/>
                  </a:ext>
                </a:extLst>
              </a:tr>
              <a:tr h="18029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045510"/>
                  </a:ext>
                </a:extLst>
              </a:tr>
              <a:tr h="18029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9475099"/>
                  </a:ext>
                </a:extLst>
              </a:tr>
              <a:tr h="18029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5036408"/>
                  </a:ext>
                </a:extLst>
              </a:tr>
              <a:tr h="18029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498780"/>
                  </a:ext>
                </a:extLst>
              </a:tr>
            </a:tbl>
          </a:graphicData>
        </a:graphic>
      </p:graphicFrame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9C1F14DB-C64B-FC42-B238-756F62F939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257993"/>
              </p:ext>
            </p:extLst>
          </p:nvPr>
        </p:nvGraphicFramePr>
        <p:xfrm>
          <a:off x="12479290" y="1841242"/>
          <a:ext cx="731520" cy="6400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5760">
                  <a:extLst>
                    <a:ext uri="{9D8B030D-6E8A-4147-A177-3AD203B41FA5}">
                      <a16:colId xmlns:a16="http://schemas.microsoft.com/office/drawing/2014/main" val="1912015973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3703312548"/>
                    </a:ext>
                  </a:extLst>
                </a:gridCol>
              </a:tblGrid>
              <a:tr h="210312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1436340"/>
                  </a:ext>
                </a:extLst>
              </a:tr>
              <a:tr h="210312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653545"/>
                  </a:ext>
                </a:extLst>
              </a:tr>
              <a:tr h="210312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101874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3CC343DC-5B97-194A-83CC-1D6011BCDE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337114"/>
              </p:ext>
            </p:extLst>
          </p:nvPr>
        </p:nvGraphicFramePr>
        <p:xfrm>
          <a:off x="11967431" y="1841242"/>
          <a:ext cx="305748" cy="6400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05748">
                  <a:extLst>
                    <a:ext uri="{9D8B030D-6E8A-4147-A177-3AD203B41FA5}">
                      <a16:colId xmlns:a16="http://schemas.microsoft.com/office/drawing/2014/main" val="1547879156"/>
                    </a:ext>
                  </a:extLst>
                </a:gridCol>
              </a:tblGrid>
              <a:tr h="210312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0337560"/>
                  </a:ext>
                </a:extLst>
              </a:tr>
              <a:tr h="210312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3920061"/>
                  </a:ext>
                </a:extLst>
              </a:tr>
              <a:tr h="210312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3448116"/>
                  </a:ext>
                </a:extLst>
              </a:tr>
            </a:tbl>
          </a:graphicData>
        </a:graphic>
      </p:graphicFrame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0DE5F7CB-282E-D144-A7BE-1C92BD6B89E7}"/>
              </a:ext>
            </a:extLst>
          </p:cNvPr>
          <p:cNvCxnSpPr>
            <a:cxnSpLocks/>
          </p:cNvCxnSpPr>
          <p:nvPr/>
        </p:nvCxnSpPr>
        <p:spPr>
          <a:xfrm>
            <a:off x="10893602" y="2099413"/>
            <a:ext cx="610900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F75A6F66-3086-BB41-A699-FBEAE5F209AC}"/>
              </a:ext>
            </a:extLst>
          </p:cNvPr>
          <p:cNvSpPr txBox="1"/>
          <p:nvPr/>
        </p:nvSpPr>
        <p:spPr>
          <a:xfrm>
            <a:off x="9350978" y="2746056"/>
            <a:ext cx="45796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mt</a:t>
            </a:r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sz="1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ht.to_matrix_table</a:t>
            </a:r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row_key</a:t>
            </a:r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=['row'], </a:t>
            </a:r>
            <a:r>
              <a:rPr lang="en-US" sz="1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col_key</a:t>
            </a:r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=['col'])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100" dirty="0">
                <a:cs typeface="Consolas" panose="020B0609020204030204" pitchFamily="49" charset="0"/>
              </a:rPr>
              <a:t>Convert a Table in coordinate representation to a MatrixTable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341D841-1443-9D45-8CC8-F18B4CF1F792}"/>
              </a:ext>
            </a:extLst>
          </p:cNvPr>
          <p:cNvGrpSpPr/>
          <p:nvPr/>
        </p:nvGrpSpPr>
        <p:grpSpPr>
          <a:xfrm>
            <a:off x="9416819" y="746409"/>
            <a:ext cx="4375964" cy="303860"/>
            <a:chOff x="9241995" y="5481333"/>
            <a:chExt cx="4375964" cy="303860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BCD40F1-190D-754C-BCC7-2A470C4B6A89}"/>
                </a:ext>
              </a:extLst>
            </p:cNvPr>
            <p:cNvSpPr txBox="1"/>
            <p:nvPr/>
          </p:nvSpPr>
          <p:spPr>
            <a:xfrm>
              <a:off x="9261023" y="5481333"/>
              <a:ext cx="30970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5"/>
                  </a:solidFill>
                </a:rPr>
                <a:t>From Table to MatrixTable</a:t>
              </a:r>
            </a:p>
          </p:txBody>
        </p: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0CFEAFF3-1B76-3D49-A6BD-064C691AE4EF}"/>
                </a:ext>
              </a:extLst>
            </p:cNvPr>
            <p:cNvCxnSpPr/>
            <p:nvPr/>
          </p:nvCxnSpPr>
          <p:spPr>
            <a:xfrm flipV="1">
              <a:off x="9241995" y="5773680"/>
              <a:ext cx="4375964" cy="115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F0D3D1F1-F034-4E4B-9342-370ED8F79C6E}"/>
              </a:ext>
            </a:extLst>
          </p:cNvPr>
          <p:cNvSpPr txBox="1"/>
          <p:nvPr/>
        </p:nvSpPr>
        <p:spPr>
          <a:xfrm>
            <a:off x="9408310" y="5331915"/>
            <a:ext cx="43124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mt.rows</a:t>
            </a:r>
            <a:r>
              <a:rPr lang="en-US" sz="1000" b="1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en-US" sz="1000" b="1" dirty="0">
                <a:cs typeface="Consolas" panose="020B0609020204030204" pitchFamily="49" charset="0"/>
              </a:rPr>
              <a:t>  </a:t>
            </a:r>
            <a:r>
              <a:rPr lang="en-US" sz="1000" dirty="0">
                <a:cs typeface="Consolas" panose="020B0609020204030204" pitchFamily="49" charset="0"/>
              </a:rPr>
              <a:t>Returns a table with all row fields in the MatrixTable. </a:t>
            </a:r>
            <a:endParaRPr lang="en-US" sz="1000" b="1" dirty="0">
              <a:cs typeface="Consolas" panose="020B0609020204030204" pitchFamily="49" charset="0"/>
            </a:endParaRPr>
          </a:p>
          <a:p>
            <a:r>
              <a:rPr lang="en-US" sz="1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mt.cols</a:t>
            </a:r>
            <a:r>
              <a:rPr lang="en-US" sz="1000" b="1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en-US" sz="1000" b="1" dirty="0">
                <a:cs typeface="Consolas" panose="020B0609020204030204" pitchFamily="49" charset="0"/>
              </a:rPr>
              <a:t>  </a:t>
            </a:r>
            <a:r>
              <a:rPr lang="en-US" sz="1000" dirty="0">
                <a:cs typeface="Consolas" panose="020B0609020204030204" pitchFamily="49" charset="0"/>
              </a:rPr>
              <a:t>Returns a table with all col fields in the matrix.</a:t>
            </a:r>
            <a:endParaRPr lang="en-US" sz="1000" b="1" dirty="0">
              <a:cs typeface="Consolas" panose="020B0609020204030204" pitchFamily="49" charset="0"/>
            </a:endParaRPr>
          </a:p>
          <a:p>
            <a:r>
              <a:rPr lang="en-US" sz="1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mt.entries</a:t>
            </a:r>
            <a:r>
              <a:rPr lang="en-US" sz="1000" b="1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en-US" sz="1000" dirty="0">
                <a:cs typeface="Consolas" panose="020B0609020204030204" pitchFamily="49" charset="0"/>
              </a:rPr>
              <a:t>  Converts the matrix to a table in coordinate form.</a:t>
            </a:r>
          </a:p>
          <a:p>
            <a:r>
              <a:rPr lang="en-US" sz="1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mt.globals_table</a:t>
            </a:r>
            <a:r>
              <a:rPr lang="en-US" sz="1000" b="1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en-US" sz="1000" dirty="0">
                <a:cs typeface="Consolas" panose="020B0609020204030204" pitchFamily="49" charset="0"/>
              </a:rPr>
              <a:t>  Returns a table with a single row containing the globals. </a:t>
            </a:r>
          </a:p>
        </p:txBody>
      </p:sp>
      <p:graphicFrame>
        <p:nvGraphicFramePr>
          <p:cNvPr id="73" name="Table 72">
            <a:extLst>
              <a:ext uri="{FF2B5EF4-FFF2-40B4-BE49-F238E27FC236}">
                <a16:creationId xmlns:a16="http://schemas.microsoft.com/office/drawing/2014/main" id="{C4781336-A270-C04D-BF81-9E9DC7E921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823670"/>
              </p:ext>
            </p:extLst>
          </p:nvPr>
        </p:nvGraphicFramePr>
        <p:xfrm>
          <a:off x="9508708" y="3428441"/>
          <a:ext cx="1221649" cy="6705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09040">
                  <a:extLst>
                    <a:ext uri="{9D8B030D-6E8A-4147-A177-3AD203B41FA5}">
                      <a16:colId xmlns:a16="http://schemas.microsoft.com/office/drawing/2014/main" val="968118486"/>
                    </a:ext>
                  </a:extLst>
                </a:gridCol>
                <a:gridCol w="304203">
                  <a:extLst>
                    <a:ext uri="{9D8B030D-6E8A-4147-A177-3AD203B41FA5}">
                      <a16:colId xmlns:a16="http://schemas.microsoft.com/office/drawing/2014/main" val="1680219047"/>
                    </a:ext>
                  </a:extLst>
                </a:gridCol>
                <a:gridCol w="304203">
                  <a:extLst>
                    <a:ext uri="{9D8B030D-6E8A-4147-A177-3AD203B41FA5}">
                      <a16:colId xmlns:a16="http://schemas.microsoft.com/office/drawing/2014/main" val="2956604183"/>
                    </a:ext>
                  </a:extLst>
                </a:gridCol>
                <a:gridCol w="304203">
                  <a:extLst>
                    <a:ext uri="{9D8B030D-6E8A-4147-A177-3AD203B41FA5}">
                      <a16:colId xmlns:a16="http://schemas.microsoft.com/office/drawing/2014/main" val="1364990408"/>
                    </a:ext>
                  </a:extLst>
                </a:gridCol>
              </a:tblGrid>
              <a:tr h="172983">
                <a:tc>
                  <a:txBody>
                    <a:bodyPr/>
                    <a:lstStyle/>
                    <a:p>
                      <a:r>
                        <a:rPr lang="en-US" sz="1000" b="1" dirty="0" err="1"/>
                        <a:t>rk</a:t>
                      </a:r>
                      <a:endParaRPr lang="en-US" sz="1000" b="1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a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b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8861665"/>
                  </a:ext>
                </a:extLst>
              </a:tr>
              <a:tr h="172983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661767"/>
                  </a:ext>
                </a:extLst>
              </a:tr>
              <a:tr h="172983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9171117"/>
                  </a:ext>
                </a:extLst>
              </a:tr>
            </a:tbl>
          </a:graphicData>
        </a:graphic>
      </p:graphicFrame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871403D5-8CFF-D94A-B422-479CA4498306}"/>
              </a:ext>
            </a:extLst>
          </p:cNvPr>
          <p:cNvCxnSpPr>
            <a:cxnSpLocks/>
          </p:cNvCxnSpPr>
          <p:nvPr/>
        </p:nvCxnSpPr>
        <p:spPr>
          <a:xfrm>
            <a:off x="10882242" y="3730779"/>
            <a:ext cx="610900" cy="4614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7" name="Table 76">
            <a:extLst>
              <a:ext uri="{FF2B5EF4-FFF2-40B4-BE49-F238E27FC236}">
                <a16:creationId xmlns:a16="http://schemas.microsoft.com/office/drawing/2014/main" id="{35C74D09-AD48-024F-917B-1EB6B82AE3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5238686"/>
              </p:ext>
            </p:extLst>
          </p:nvPr>
        </p:nvGraphicFramePr>
        <p:xfrm>
          <a:off x="11730726" y="3626697"/>
          <a:ext cx="608216" cy="46072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04108">
                  <a:extLst>
                    <a:ext uri="{9D8B030D-6E8A-4147-A177-3AD203B41FA5}">
                      <a16:colId xmlns:a16="http://schemas.microsoft.com/office/drawing/2014/main" val="1768114505"/>
                    </a:ext>
                  </a:extLst>
                </a:gridCol>
                <a:gridCol w="304108">
                  <a:extLst>
                    <a:ext uri="{9D8B030D-6E8A-4147-A177-3AD203B41FA5}">
                      <a16:colId xmlns:a16="http://schemas.microsoft.com/office/drawing/2014/main" val="1753126845"/>
                    </a:ext>
                  </a:extLst>
                </a:gridCol>
              </a:tblGrid>
              <a:tr h="230361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048390"/>
                  </a:ext>
                </a:extLst>
              </a:tr>
              <a:tr h="230361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823193"/>
                  </a:ext>
                </a:extLst>
              </a:tr>
            </a:tbl>
          </a:graphicData>
        </a:graphic>
      </p:graphicFrame>
      <p:graphicFrame>
        <p:nvGraphicFramePr>
          <p:cNvPr id="89" name="Table 88">
            <a:extLst>
              <a:ext uri="{FF2B5EF4-FFF2-40B4-BE49-F238E27FC236}">
                <a16:creationId xmlns:a16="http://schemas.microsoft.com/office/drawing/2014/main" id="{61C8002E-3F7D-FF4F-9016-C03C26FEA2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750915"/>
              </p:ext>
            </p:extLst>
          </p:nvPr>
        </p:nvGraphicFramePr>
        <p:xfrm>
          <a:off x="12495878" y="3639449"/>
          <a:ext cx="695046" cy="426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47523">
                  <a:extLst>
                    <a:ext uri="{9D8B030D-6E8A-4147-A177-3AD203B41FA5}">
                      <a16:colId xmlns:a16="http://schemas.microsoft.com/office/drawing/2014/main" val="1768114505"/>
                    </a:ext>
                  </a:extLst>
                </a:gridCol>
                <a:gridCol w="347523">
                  <a:extLst>
                    <a:ext uri="{9D8B030D-6E8A-4147-A177-3AD203B41FA5}">
                      <a16:colId xmlns:a16="http://schemas.microsoft.com/office/drawing/2014/main" val="1753126845"/>
                    </a:ext>
                  </a:extLst>
                </a:gridCol>
              </a:tblGrid>
              <a:tr h="193745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048390"/>
                  </a:ext>
                </a:extLst>
              </a:tr>
              <a:tr h="193745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823193"/>
                  </a:ext>
                </a:extLst>
              </a:tr>
            </a:tbl>
          </a:graphicData>
        </a:graphic>
      </p:graphicFrame>
      <p:sp>
        <p:nvSpPr>
          <p:cNvPr id="91" name="TextBox 90">
            <a:extLst>
              <a:ext uri="{FF2B5EF4-FFF2-40B4-BE49-F238E27FC236}">
                <a16:creationId xmlns:a16="http://schemas.microsoft.com/office/drawing/2014/main" id="{0628BB49-0065-6F43-AFEE-C092269747B2}"/>
              </a:ext>
            </a:extLst>
          </p:cNvPr>
          <p:cNvSpPr txBox="1"/>
          <p:nvPr/>
        </p:nvSpPr>
        <p:spPr>
          <a:xfrm>
            <a:off x="9371376" y="4344339"/>
            <a:ext cx="432329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mt</a:t>
            </a:r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sz="1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ht.to_matrix_table_row_major</a:t>
            </a:r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(columns=['a', 'b'],</a:t>
            </a:r>
          </a:p>
          <a:p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sz="1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entry_field_name</a:t>
            </a:r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='</a:t>
            </a:r>
            <a:r>
              <a:rPr lang="en-US" sz="1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ent</a:t>
            </a:r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', </a:t>
            </a:r>
            <a:r>
              <a:rPr lang="en-US" sz="1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col_field_name</a:t>
            </a:r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='col')</a:t>
            </a:r>
          </a:p>
          <a:p>
            <a:r>
              <a:rPr lang="en-US" sz="1100" dirty="0">
                <a:cs typeface="Consolas" panose="020B0609020204030204" pitchFamily="49" charset="0"/>
              </a:rPr>
              <a:t>   Convert a Table in row-major representation to a MatrixTable</a:t>
            </a:r>
          </a:p>
        </p:txBody>
      </p:sp>
      <p:graphicFrame>
        <p:nvGraphicFramePr>
          <p:cNvPr id="93" name="Table 92">
            <a:extLst>
              <a:ext uri="{FF2B5EF4-FFF2-40B4-BE49-F238E27FC236}">
                <a16:creationId xmlns:a16="http://schemas.microsoft.com/office/drawing/2014/main" id="{09FD78F3-8FBF-B547-BA3F-9EFAC6F066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998112"/>
              </p:ext>
            </p:extLst>
          </p:nvPr>
        </p:nvGraphicFramePr>
        <p:xfrm>
          <a:off x="12495877" y="3305371"/>
          <a:ext cx="695046" cy="21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47523">
                  <a:extLst>
                    <a:ext uri="{9D8B030D-6E8A-4147-A177-3AD203B41FA5}">
                      <a16:colId xmlns:a16="http://schemas.microsoft.com/office/drawing/2014/main" val="1768114505"/>
                    </a:ext>
                  </a:extLst>
                </a:gridCol>
                <a:gridCol w="347523">
                  <a:extLst>
                    <a:ext uri="{9D8B030D-6E8A-4147-A177-3AD203B41FA5}">
                      <a16:colId xmlns:a16="http://schemas.microsoft.com/office/drawing/2014/main" val="1753126845"/>
                    </a:ext>
                  </a:extLst>
                </a:gridCol>
              </a:tblGrid>
              <a:tr h="193745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823193"/>
                  </a:ext>
                </a:extLst>
              </a:tr>
            </a:tbl>
          </a:graphicData>
        </a:graphic>
      </p:graphicFrame>
      <p:grpSp>
        <p:nvGrpSpPr>
          <p:cNvPr id="94" name="Group 93">
            <a:extLst>
              <a:ext uri="{FF2B5EF4-FFF2-40B4-BE49-F238E27FC236}">
                <a16:creationId xmlns:a16="http://schemas.microsoft.com/office/drawing/2014/main" id="{6FF178E2-A773-AE48-8D40-DB7CB5047E85}"/>
              </a:ext>
            </a:extLst>
          </p:cNvPr>
          <p:cNvGrpSpPr/>
          <p:nvPr/>
        </p:nvGrpSpPr>
        <p:grpSpPr>
          <a:xfrm>
            <a:off x="9383898" y="4995853"/>
            <a:ext cx="4375964" cy="303860"/>
            <a:chOff x="9241995" y="5481333"/>
            <a:chExt cx="4375964" cy="303860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3CDC269F-9B7A-1447-A6C2-F158FFF4BA48}"/>
                </a:ext>
              </a:extLst>
            </p:cNvPr>
            <p:cNvSpPr txBox="1"/>
            <p:nvPr/>
          </p:nvSpPr>
          <p:spPr>
            <a:xfrm>
              <a:off x="9261023" y="5481333"/>
              <a:ext cx="30970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5"/>
                  </a:solidFill>
                </a:rPr>
                <a:t>From MatrixTable to Table</a:t>
              </a:r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EE2E3192-1A03-9647-8966-76401CBE3111}"/>
                </a:ext>
              </a:extLst>
            </p:cNvPr>
            <p:cNvCxnSpPr/>
            <p:nvPr/>
          </p:nvCxnSpPr>
          <p:spPr>
            <a:xfrm flipV="1">
              <a:off x="9241995" y="5773680"/>
              <a:ext cx="4375964" cy="115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C0C52FE0-3BE5-334A-BC9B-B3570E60791E}"/>
              </a:ext>
            </a:extLst>
          </p:cNvPr>
          <p:cNvSpPr txBox="1"/>
          <p:nvPr/>
        </p:nvSpPr>
        <p:spPr>
          <a:xfrm>
            <a:off x="4844638" y="9837752"/>
            <a:ext cx="4225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Hail plotting functions return a figure which can be shown with </a:t>
            </a:r>
            <a:r>
              <a:rPr lang="en-US" sz="1200" b="1">
                <a:latin typeface="Consolas" panose="020B0609020204030204" pitchFamily="49" charset="0"/>
                <a:cs typeface="Consolas" panose="020B0609020204030204" pitchFamily="49" charset="0"/>
              </a:rPr>
              <a:t>hl.plot.show(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fig)</a:t>
            </a:r>
          </a:p>
        </p:txBody>
      </p:sp>
      <p:graphicFrame>
        <p:nvGraphicFramePr>
          <p:cNvPr id="102" name="Table 101">
            <a:extLst>
              <a:ext uri="{FF2B5EF4-FFF2-40B4-BE49-F238E27FC236}">
                <a16:creationId xmlns:a16="http://schemas.microsoft.com/office/drawing/2014/main" id="{281FFEA1-133F-9E43-B536-C47D1D7BDC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919840"/>
              </p:ext>
            </p:extLst>
          </p:nvPr>
        </p:nvGraphicFramePr>
        <p:xfrm>
          <a:off x="12492633" y="1472378"/>
          <a:ext cx="695046" cy="21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47523">
                  <a:extLst>
                    <a:ext uri="{9D8B030D-6E8A-4147-A177-3AD203B41FA5}">
                      <a16:colId xmlns:a16="http://schemas.microsoft.com/office/drawing/2014/main" val="1768114505"/>
                    </a:ext>
                  </a:extLst>
                </a:gridCol>
                <a:gridCol w="347523">
                  <a:extLst>
                    <a:ext uri="{9D8B030D-6E8A-4147-A177-3AD203B41FA5}">
                      <a16:colId xmlns:a16="http://schemas.microsoft.com/office/drawing/2014/main" val="1753126845"/>
                    </a:ext>
                  </a:extLst>
                </a:gridCol>
              </a:tblGrid>
              <a:tr h="193745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823193"/>
                  </a:ext>
                </a:extLst>
              </a:tr>
            </a:tbl>
          </a:graphicData>
        </a:graphic>
      </p:graphicFrame>
      <p:sp>
        <p:nvSpPr>
          <p:cNvPr id="103" name="TextBox 102">
            <a:extLst>
              <a:ext uri="{FF2B5EF4-FFF2-40B4-BE49-F238E27FC236}">
                <a16:creationId xmlns:a16="http://schemas.microsoft.com/office/drawing/2014/main" id="{E16555FF-977A-FE4A-BC8A-0165F4E1A8C3}"/>
              </a:ext>
            </a:extLst>
          </p:cNvPr>
          <p:cNvSpPr txBox="1"/>
          <p:nvPr/>
        </p:nvSpPr>
        <p:spPr>
          <a:xfrm>
            <a:off x="368907" y="9084933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Scans allow rolling aggregations along rows of a table. Each aggregator function has a corresponding scan function.</a:t>
            </a: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5E3A724E-A151-B642-AF1D-224714641CDF}"/>
              </a:ext>
            </a:extLst>
          </p:cNvPr>
          <p:cNvCxnSpPr>
            <a:cxnSpLocks/>
          </p:cNvCxnSpPr>
          <p:nvPr/>
        </p:nvCxnSpPr>
        <p:spPr>
          <a:xfrm>
            <a:off x="1760784" y="1420371"/>
            <a:ext cx="610900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6A6EE0DA-58F1-3A43-8385-7417CD9C4B1C}"/>
              </a:ext>
            </a:extLst>
          </p:cNvPr>
          <p:cNvSpPr txBox="1"/>
          <p:nvPr/>
        </p:nvSpPr>
        <p:spPr>
          <a:xfrm>
            <a:off x="2437836" y="1281872"/>
            <a:ext cx="14676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{"cat":2, "dog":1}</a:t>
            </a:r>
          </a:p>
        </p:txBody>
      </p:sp>
      <p:graphicFrame>
        <p:nvGraphicFramePr>
          <p:cNvPr id="76" name="Table 75">
            <a:extLst>
              <a:ext uri="{FF2B5EF4-FFF2-40B4-BE49-F238E27FC236}">
                <a16:creationId xmlns:a16="http://schemas.microsoft.com/office/drawing/2014/main" id="{865DF582-3F24-AF41-8B8B-357AE29D65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698907"/>
              </p:ext>
            </p:extLst>
          </p:nvPr>
        </p:nvGraphicFramePr>
        <p:xfrm>
          <a:off x="514550" y="7421200"/>
          <a:ext cx="692745" cy="100012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95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76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idx</a:t>
                      </a:r>
                      <a:endParaRPr lang="en-US" sz="10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</a:t>
                      </a:r>
                      <a:r>
                        <a:rPr lang="en-US" sz="1000" dirty="0" err="1"/>
                        <a:t>num</a:t>
                      </a:r>
                      <a:endParaRPr lang="en-US" sz="1000" dirty="0"/>
                    </a:p>
                  </a:txBody>
                  <a:tcPr marL="0" marR="0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r>
                        <a:rPr lang="en-US" sz="1000" dirty="0"/>
                        <a:t>  0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7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r>
                        <a:rPr lang="en-US" sz="1000" dirty="0"/>
                        <a:t>  1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3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r>
                        <a:rPr lang="en-US" sz="1000" dirty="0"/>
                        <a:t>  2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5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r>
                        <a:rPr lang="en-US" sz="1000" dirty="0"/>
                        <a:t>  3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11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1052060"/>
                  </a:ext>
                </a:extLst>
              </a:tr>
            </a:tbl>
          </a:graphicData>
        </a:graphic>
      </p:graphicFrame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274FAA4D-06C3-3F40-822D-FEE03EE3E23E}"/>
              </a:ext>
            </a:extLst>
          </p:cNvPr>
          <p:cNvCxnSpPr>
            <a:cxnSpLocks/>
          </p:cNvCxnSpPr>
          <p:nvPr/>
        </p:nvCxnSpPr>
        <p:spPr>
          <a:xfrm>
            <a:off x="1327185" y="7860672"/>
            <a:ext cx="610900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2" name="Table 91">
            <a:extLst>
              <a:ext uri="{FF2B5EF4-FFF2-40B4-BE49-F238E27FC236}">
                <a16:creationId xmlns:a16="http://schemas.microsoft.com/office/drawing/2014/main" id="{00443CF7-8B45-E94B-B494-F2B2EB27B4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422411"/>
              </p:ext>
            </p:extLst>
          </p:nvPr>
        </p:nvGraphicFramePr>
        <p:xfrm>
          <a:off x="2070217" y="7445436"/>
          <a:ext cx="2020297" cy="100012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360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61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9362">
                  <a:extLst>
                    <a:ext uri="{9D8B030D-6E8A-4147-A177-3AD203B41FA5}">
                      <a16:colId xmlns:a16="http://schemas.microsoft.com/office/drawing/2014/main" val="2895221708"/>
                    </a:ext>
                  </a:extLst>
                </a:gridCol>
                <a:gridCol w="377915">
                  <a:extLst>
                    <a:ext uri="{9D8B030D-6E8A-4147-A177-3AD203B41FA5}">
                      <a16:colId xmlns:a16="http://schemas.microsoft.com/office/drawing/2014/main" val="2650508648"/>
                    </a:ext>
                  </a:extLst>
                </a:gridCol>
                <a:gridCol w="500809">
                  <a:extLst>
                    <a:ext uri="{9D8B030D-6E8A-4147-A177-3AD203B41FA5}">
                      <a16:colId xmlns:a16="http://schemas.microsoft.com/office/drawing/2014/main" val="3665869285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idx</a:t>
                      </a:r>
                      <a:endParaRPr lang="en-US" sz="10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</a:t>
                      </a:r>
                      <a:r>
                        <a:rPr lang="en-US" sz="1000" dirty="0" err="1"/>
                        <a:t>num</a:t>
                      </a:r>
                      <a:endParaRPr lang="en-US" sz="1000" dirty="0"/>
                    </a:p>
                  </a:txBody>
                  <a:tcPr marL="0" marR="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sum</a:t>
                      </a:r>
                    </a:p>
                  </a:txBody>
                  <a:tcPr marL="0" marR="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prod</a:t>
                      </a:r>
                    </a:p>
                  </a:txBody>
                  <a:tcPr marL="0" marR="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max</a:t>
                      </a:r>
                    </a:p>
                  </a:txBody>
                  <a:tcPr marL="0" marR="0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r>
                        <a:rPr lang="en-US" sz="1000" dirty="0"/>
                        <a:t>  0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7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 0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  1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NA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r>
                        <a:rPr lang="en-US" sz="1000" dirty="0"/>
                        <a:t>  1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3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 7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  7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 7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r>
                        <a:rPr lang="en-US" sz="1000" dirty="0"/>
                        <a:t>  2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5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10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21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 7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r>
                        <a:rPr lang="en-US" sz="1000" dirty="0"/>
                        <a:t>  3</a:t>
                      </a: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11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15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105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 7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105206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82C44C0-844C-6D40-8E4A-4D35E43588B8}"/>
              </a:ext>
            </a:extLst>
          </p:cNvPr>
          <p:cNvSpPr txBox="1"/>
          <p:nvPr/>
        </p:nvSpPr>
        <p:spPr>
          <a:xfrm>
            <a:off x="368907" y="8500074"/>
            <a:ext cx="4069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ht.annotate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(sum =  </a:t>
            </a:r>
            <a:r>
              <a:rPr lang="en-US" sz="12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hl.scan.sum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ht.num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            prod = </a:t>
            </a:r>
            <a:r>
              <a:rPr lang="en-US" sz="12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hl.scan.product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ht.num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            max =  </a:t>
            </a:r>
            <a:r>
              <a:rPr lang="en-US" sz="12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hl.scan.max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ht.num</a:t>
            </a:r>
            <a:r>
              <a:rPr lang="en-US" sz="1200" b="1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A6DDA54-36AE-314D-926F-1B2E46183B55}"/>
              </a:ext>
            </a:extLst>
          </p:cNvPr>
          <p:cNvSpPr txBox="1"/>
          <p:nvPr/>
        </p:nvSpPr>
        <p:spPr>
          <a:xfrm>
            <a:off x="4997702" y="6248323"/>
            <a:ext cx="1549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Mapping Join Syntax</a:t>
            </a: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1EFD6782-B6E2-5F44-B50C-62DBEE5CBD0D}"/>
              </a:ext>
            </a:extLst>
          </p:cNvPr>
          <p:cNvCxnSpPr/>
          <p:nvPr/>
        </p:nvCxnSpPr>
        <p:spPr>
          <a:xfrm>
            <a:off x="4849390" y="6488361"/>
            <a:ext cx="4370003" cy="75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0" name="Table 99">
            <a:extLst>
              <a:ext uri="{FF2B5EF4-FFF2-40B4-BE49-F238E27FC236}">
                <a16:creationId xmlns:a16="http://schemas.microsoft.com/office/drawing/2014/main" id="{43F96946-10D1-DD4E-9D43-B9A8EA933D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9054143"/>
              </p:ext>
            </p:extLst>
          </p:nvPr>
        </p:nvGraphicFramePr>
        <p:xfrm>
          <a:off x="5008719" y="6586526"/>
          <a:ext cx="938154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x3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NA</a:t>
                      </a: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3752FFF-0238-2E49-B114-60C7B8D67E83}"/>
              </a:ext>
            </a:extLst>
          </p:cNvPr>
          <p:cNvSpPr txBox="1"/>
          <p:nvPr/>
        </p:nvSpPr>
        <p:spPr>
          <a:xfrm>
            <a:off x="6030829" y="6586526"/>
            <a:ext cx="27594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ht1.annotate(**ht2[ht1.x1])</a:t>
            </a:r>
          </a:p>
          <a:p>
            <a:pPr marL="174625"/>
            <a:r>
              <a:rPr lang="en-US" sz="1200" dirty="0"/>
              <a:t>Join matching rows from ht2 to ht1, does not keep duplicates.</a:t>
            </a:r>
          </a:p>
          <a:p>
            <a:endParaRPr lang="en-US" sz="1200" dirty="0"/>
          </a:p>
        </p:txBody>
      </p:sp>
      <p:graphicFrame>
        <p:nvGraphicFramePr>
          <p:cNvPr id="101" name="Table 100">
            <a:extLst>
              <a:ext uri="{FF2B5EF4-FFF2-40B4-BE49-F238E27FC236}">
                <a16:creationId xmlns:a16="http://schemas.microsoft.com/office/drawing/2014/main" id="{9C54216C-E27C-A445-9D1D-E7315AB7D0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859494"/>
              </p:ext>
            </p:extLst>
          </p:nvPr>
        </p:nvGraphicFramePr>
        <p:xfrm>
          <a:off x="9401014" y="6761750"/>
          <a:ext cx="4356936" cy="37192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69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00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3083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Useful Hail Functions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389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167">
                <a:tc>
                  <a:txBody>
                    <a:bodyPr/>
                    <a:lstStyle/>
                    <a:p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hl.literal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py_obj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)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latin typeface="+mn-lt"/>
                        </a:rPr>
                        <a:t>Turn a python object into equivalent hail expression.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6471489"/>
                  </a:ext>
                </a:extLst>
              </a:tr>
              <a:tr h="333063">
                <a:tc>
                  <a:txBody>
                    <a:bodyPr/>
                    <a:lstStyle/>
                    <a:p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hl.if_else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pred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, consequent, alternate)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dirty="0">
                          <a:latin typeface="+mn-lt"/>
                        </a:rPr>
                        <a:t>If </a:t>
                      </a:r>
                      <a:r>
                        <a:rPr lang="en-US" sz="900" b="1" dirty="0" err="1">
                          <a:latin typeface="+mn-lt"/>
                        </a:rPr>
                        <a:t>pred</a:t>
                      </a:r>
                      <a:r>
                        <a:rPr lang="en-US" sz="900" b="0" dirty="0">
                          <a:latin typeface="+mn-lt"/>
                        </a:rPr>
                        <a:t> is true, return consequent, else return alternate.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638050"/>
                  </a:ext>
                </a:extLst>
              </a:tr>
              <a:tr h="333063">
                <a:tc>
                  <a:txBody>
                    <a:bodyPr/>
                    <a:lstStyle/>
                    <a:p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hl.sorted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(a)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latin typeface="+mn-lt"/>
                        </a:rPr>
                        <a:t>Sorts array </a:t>
                      </a:r>
                      <a:r>
                        <a:rPr lang="en-US" sz="900" b="1" dirty="0">
                          <a:latin typeface="+mn-lt"/>
                        </a:rPr>
                        <a:t>a</a:t>
                      </a:r>
                      <a:endParaRPr lang="en-US" sz="900" b="0" dirty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876">
                <a:tc>
                  <a:txBody>
                    <a:bodyPr/>
                    <a:lstStyle/>
                    <a:p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hl.argmin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(a)</a:t>
                      </a:r>
                    </a:p>
                    <a:p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hl.argmax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(a)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Index of min/max element  in </a:t>
                      </a:r>
                      <a:r>
                        <a:rPr lang="en-US" sz="900" b="1" dirty="0"/>
                        <a:t>a</a:t>
                      </a:r>
                      <a:endParaRPr lang="en-US" sz="900" b="1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592">
                <a:tc>
                  <a:txBody>
                    <a:bodyPr/>
                    <a:lstStyle/>
                    <a:p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hl.min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(a)/</a:t>
                      </a:r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hl.max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(a)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Min/max element in 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endParaRPr lang="en-US" sz="9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0286050"/>
                  </a:ext>
                </a:extLst>
              </a:tr>
              <a:tr h="263371">
                <a:tc>
                  <a:txBody>
                    <a:bodyPr/>
                    <a:lstStyle/>
                    <a:p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hl.coaleasce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(*</a:t>
                      </a:r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args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)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Return first </a:t>
                      </a:r>
                      <a:r>
                        <a:rPr lang="en-US" sz="900" dirty="0" err="1"/>
                        <a:t>nonmissing</a:t>
                      </a:r>
                      <a:r>
                        <a:rPr lang="en-US" sz="900" dirty="0"/>
                        <a:t> value of </a:t>
                      </a:r>
                      <a:r>
                        <a:rPr lang="en-US" sz="900" dirty="0" err="1"/>
                        <a:t>args</a:t>
                      </a:r>
                      <a:r>
                        <a:rPr lang="en-US" sz="900" dirty="0"/>
                        <a:t>.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1276">
                <a:tc>
                  <a:txBody>
                    <a:bodyPr/>
                    <a:lstStyle/>
                    <a:p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a.contains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("foo")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latin typeface="+mn-lt"/>
                        </a:rPr>
                        <a:t>Check if array </a:t>
                      </a:r>
                      <a:r>
                        <a:rPr lang="en-US" sz="900" b="1" dirty="0">
                          <a:latin typeface="+mn-lt"/>
                        </a:rPr>
                        <a:t>a</a:t>
                      </a:r>
                      <a:r>
                        <a:rPr lang="en-US" sz="900" b="0" dirty="0">
                          <a:latin typeface="+mn-lt"/>
                        </a:rPr>
                        <a:t> contains "foo"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2395282"/>
                  </a:ext>
                </a:extLst>
              </a:tr>
              <a:tr h="321275">
                <a:tc>
                  <a:txBody>
                    <a:bodyPr/>
                    <a:lstStyle/>
                    <a:p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hl.is_missing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(expr)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latin typeface="+mn-lt"/>
                        </a:rPr>
                        <a:t>Check if an expr is missing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7952">
                <a:tc>
                  <a:txBody>
                    <a:bodyPr/>
                    <a:lstStyle/>
                    <a:p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hl.is_nan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(expr)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latin typeface="+mn-lt"/>
                        </a:rPr>
                        <a:t>Check if an expr is </a:t>
                      </a:r>
                      <a:r>
                        <a:rPr lang="en-US" sz="900" b="0" dirty="0" err="1">
                          <a:latin typeface="+mn-lt"/>
                        </a:rPr>
                        <a:t>NaN</a:t>
                      </a:r>
                      <a:endParaRPr lang="en-US" sz="900" b="0" dirty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614773"/>
                  </a:ext>
                </a:extLst>
              </a:tr>
              <a:tr h="292243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&amp;,|,~,^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latin typeface="+mn-lt"/>
                        </a:rPr>
                        <a:t>Logical and/or/not/</a:t>
                      </a:r>
                      <a:r>
                        <a:rPr lang="en-US" sz="900" b="0" dirty="0" err="1">
                          <a:latin typeface="+mn-lt"/>
                        </a:rPr>
                        <a:t>xor</a:t>
                      </a:r>
                      <a:endParaRPr lang="en-US" sz="900" b="0" dirty="0">
                        <a:latin typeface="+mn-lt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6017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2403</Words>
  <Application>Microsoft Macintosh PowerPoint</Application>
  <PresentationFormat>Custom</PresentationFormat>
  <Paragraphs>457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Consolas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cp:lastPrinted>2020-01-27T14:58:47Z</cp:lastPrinted>
  <dcterms:created xsi:type="dcterms:W3CDTF">2016-12-15T21:09:07Z</dcterms:created>
  <dcterms:modified xsi:type="dcterms:W3CDTF">2020-01-27T14:59:03Z</dcterms:modified>
</cp:coreProperties>
</file>