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Default Extension="mp4" ContentType="video/mp4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6"/>
    <p:sldMasterId id="2147483685" r:id="rId17"/>
  </p:sldMasterIdLst>
  <p:notesMasterIdLst>
    <p:notesMasterId r:id="rId53"/>
  </p:notesMasterIdLst>
  <p:sldIdLst>
    <p:sldId id="256" r:id="rId18"/>
    <p:sldId id="411" r:id="rId19"/>
    <p:sldId id="412" r:id="rId20"/>
    <p:sldId id="413" r:id="rId21"/>
    <p:sldId id="414" r:id="rId22"/>
    <p:sldId id="440" r:id="rId23"/>
    <p:sldId id="415" r:id="rId24"/>
    <p:sldId id="439" r:id="rId25"/>
    <p:sldId id="416" r:id="rId26"/>
    <p:sldId id="417" r:id="rId27"/>
    <p:sldId id="418" r:id="rId28"/>
    <p:sldId id="419" r:id="rId29"/>
    <p:sldId id="420" r:id="rId30"/>
    <p:sldId id="421" r:id="rId31"/>
    <p:sldId id="422" r:id="rId32"/>
    <p:sldId id="423" r:id="rId33"/>
    <p:sldId id="424" r:id="rId34"/>
    <p:sldId id="425" r:id="rId35"/>
    <p:sldId id="426" r:id="rId36"/>
    <p:sldId id="427" r:id="rId37"/>
    <p:sldId id="428" r:id="rId38"/>
    <p:sldId id="432" r:id="rId39"/>
    <p:sldId id="436" r:id="rId40"/>
    <p:sldId id="434" r:id="rId41"/>
    <p:sldId id="435" r:id="rId42"/>
    <p:sldId id="437" r:id="rId43"/>
    <p:sldId id="438" r:id="rId44"/>
    <p:sldId id="264" r:id="rId45"/>
    <p:sldId id="405" r:id="rId46"/>
    <p:sldId id="402" r:id="rId47"/>
    <p:sldId id="406" r:id="rId48"/>
    <p:sldId id="407" r:id="rId49"/>
    <p:sldId id="409" r:id="rId50"/>
    <p:sldId id="410" r:id="rId51"/>
    <p:sldId id="408" r:id="rId5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80783" autoAdjust="0"/>
  </p:normalViewPr>
  <p:slideViewPr>
    <p:cSldViewPr snapToGrid="0">
      <p:cViewPr varScale="1">
        <p:scale>
          <a:sx n="82" d="100"/>
          <a:sy n="82" d="100"/>
        </p:scale>
        <p:origin x="4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slide" Target="slides/slide22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42" Type="http://schemas.openxmlformats.org/officeDocument/2006/relationships/slide" Target="slides/slide25.xml"/><Relationship Id="rId47" Type="http://schemas.openxmlformats.org/officeDocument/2006/relationships/slide" Target="slides/slide30.xml"/><Relationship Id="rId50" Type="http://schemas.openxmlformats.org/officeDocument/2006/relationships/slide" Target="slides/slide33.xml"/><Relationship Id="rId55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Master" Target="slideMasters/slideMaster2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slide" Target="slides/slide29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41" Type="http://schemas.openxmlformats.org/officeDocument/2006/relationships/slide" Target="slides/slide24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53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49" Type="http://schemas.openxmlformats.org/officeDocument/2006/relationships/slide" Target="slides/slide32.xml"/><Relationship Id="rId57" Type="http://schemas.openxmlformats.org/officeDocument/2006/relationships/tableStyles" Target="tableStyles.xml"/><Relationship Id="rId10" Type="http://schemas.openxmlformats.org/officeDocument/2006/relationships/customXml" Target="../customXml/item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4" Type="http://schemas.openxmlformats.org/officeDocument/2006/relationships/slide" Target="slides/slide27.xml"/><Relationship Id="rId52" Type="http://schemas.openxmlformats.org/officeDocument/2006/relationships/slide" Target="slides/slide35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slide" Target="slides/slide26.xml"/><Relationship Id="rId48" Type="http://schemas.openxmlformats.org/officeDocument/2006/relationships/slide" Target="slides/slide31.xml"/><Relationship Id="rId56" Type="http://schemas.openxmlformats.org/officeDocument/2006/relationships/theme" Target="theme/theme1.xml"/><Relationship Id="rId8" Type="http://schemas.openxmlformats.org/officeDocument/2006/relationships/customXml" Target="../customXml/item8.xml"/><Relationship Id="rId51" Type="http://schemas.openxmlformats.org/officeDocument/2006/relationships/slide" Target="slides/slide3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B5569F-C502-4FD7-B17E-C8BC5EAA97BB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E532CC-059B-4022-9301-46C6BE6FF50F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37336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Nikoline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532CC-059B-4022-9301-46C6BE6FF50F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07807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Nikoline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532CC-059B-4022-9301-46C6BE6FF50F}" type="slidenum">
              <a:rPr lang="da-DK" smtClean="0"/>
              <a:t>10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182777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Poul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532CC-059B-4022-9301-46C6BE6FF50F}" type="slidenum">
              <a:rPr lang="da-DK" smtClean="0"/>
              <a:t>11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407622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Poul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532CC-059B-4022-9301-46C6BE6FF50F}" type="slidenum">
              <a:rPr lang="da-DK" smtClean="0"/>
              <a:t>12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371044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Nikoline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532CC-059B-4022-9301-46C6BE6FF50F}" type="slidenum">
              <a:rPr lang="da-DK" smtClean="0"/>
              <a:t>13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770376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dirty="0" smtClean="0"/>
              <a:t>The assessment of research outputs and impacts is a core contribution to many planning and decision processes in universities. However these assessment are often characterized by </a:t>
            </a:r>
            <a:r>
              <a:rPr lang="en-US" sz="1400" dirty="0" err="1" smtClean="0"/>
              <a:t>closedness</a:t>
            </a:r>
            <a:r>
              <a:rPr lang="en-US" sz="1400" dirty="0" smtClean="0"/>
              <a:t> and little involvement by the actual researchers being assessed. </a:t>
            </a:r>
            <a:endParaRPr lang="da-DK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34BB09-483B-4C4B-A5A4-C02A22055B01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41985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34BB09-483B-4C4B-A5A4-C02A22055B01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49989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34BB09-483B-4C4B-A5A4-C02A22055B01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48992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dirty="0" smtClean="0">
                <a:latin typeface="+mn-lt"/>
              </a:rPr>
              <a:t>To do such metrics well, you must build them bottom-up</a:t>
            </a:r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en-US" sz="1400" dirty="0" smtClean="0">
                <a:latin typeface="+mn-lt"/>
              </a:rPr>
              <a:t>From publication lists of individual researchers</a:t>
            </a:r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en-US" sz="1400" dirty="0" smtClean="0">
                <a:latin typeface="+mn-lt"/>
              </a:rPr>
              <a:t>Author name challenge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US" sz="1400" dirty="0" smtClean="0">
              <a:latin typeface="+mn-lt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1400" dirty="0" smtClean="0">
                <a:latin typeface="+mn-lt"/>
              </a:rPr>
              <a:t>Adding knowledge of the university’s research organization</a:t>
            </a:r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en-US" sz="1400" dirty="0" smtClean="0">
                <a:latin typeface="+mn-lt"/>
              </a:rPr>
              <a:t>Challenge of organizational dynamics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US" sz="1400" dirty="0" smtClean="0">
              <a:latin typeface="+mn-lt"/>
            </a:endParaRPr>
          </a:p>
          <a:p>
            <a:r>
              <a:rPr lang="en-US" sz="1400" dirty="0" smtClean="0">
                <a:latin typeface="+mn-lt"/>
              </a:rPr>
              <a:t>To do such metrics with integrity, you must comply with the Leiden Manifesto</a:t>
            </a:r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da-DK" sz="1400" dirty="0" smtClean="0">
                <a:latin typeface="+mn-lt"/>
              </a:rPr>
              <a:t>Principle </a:t>
            </a:r>
            <a:r>
              <a:rPr lang="en-US" sz="1400" dirty="0" smtClean="0">
                <a:latin typeface="+mn-lt"/>
              </a:rPr>
              <a:t>5: </a:t>
            </a:r>
            <a:r>
              <a:rPr lang="en-US" sz="1400" i="1" dirty="0" smtClean="0">
                <a:latin typeface="+mn-lt"/>
              </a:rPr>
              <a:t>Allow those evaluated to verify data and analysis</a:t>
            </a:r>
          </a:p>
          <a:p>
            <a:pPr marL="342900" indent="-342900">
              <a:buFont typeface="Wingdings" panose="05000000000000000000" pitchFamily="2" charset="2"/>
              <a:buChar char="à"/>
            </a:pPr>
            <a:endParaRPr lang="en-US" sz="2400" i="1" dirty="0" smtClean="0"/>
          </a:p>
          <a:p>
            <a:endParaRPr lang="da-DK" dirty="0" smtClean="0"/>
          </a:p>
          <a:p>
            <a:endParaRPr lang="da-DK" dirty="0" smtClean="0"/>
          </a:p>
          <a:p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34BB09-483B-4C4B-A5A4-C02A22055B01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74198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Data – Web of Science</a:t>
            </a:r>
            <a:r>
              <a:rPr lang="da-DK" baseline="0" dirty="0" smtClean="0"/>
              <a:t> (</a:t>
            </a:r>
            <a:r>
              <a:rPr lang="da-DK" baseline="0" dirty="0" err="1" smtClean="0"/>
              <a:t>could</a:t>
            </a:r>
            <a:r>
              <a:rPr lang="da-DK" baseline="0" dirty="0" smtClean="0"/>
              <a:t> </a:t>
            </a:r>
            <a:r>
              <a:rPr lang="da-DK" baseline="0" dirty="0" err="1" smtClean="0"/>
              <a:t>be</a:t>
            </a:r>
            <a:r>
              <a:rPr lang="da-DK" baseline="0" dirty="0" smtClean="0"/>
              <a:t> </a:t>
            </a:r>
            <a:r>
              <a:rPr lang="da-DK" baseline="0" dirty="0" err="1" smtClean="0"/>
              <a:t>other</a:t>
            </a:r>
            <a:r>
              <a:rPr lang="da-DK" baseline="0" dirty="0" smtClean="0"/>
              <a:t> citation databases (but </a:t>
            </a:r>
            <a:r>
              <a:rPr lang="da-DK" baseline="0" dirty="0" err="1" smtClean="0"/>
              <a:t>mainly</a:t>
            </a:r>
            <a:r>
              <a:rPr lang="da-DK" baseline="0" dirty="0" smtClean="0"/>
              <a:t> </a:t>
            </a:r>
            <a:r>
              <a:rPr lang="da-DK" baseline="0" dirty="0" err="1" smtClean="0"/>
              <a:t>used</a:t>
            </a:r>
            <a:r>
              <a:rPr lang="da-DK" baseline="0" dirty="0" smtClean="0"/>
              <a:t> at DTU)</a:t>
            </a:r>
          </a:p>
          <a:p>
            <a:endParaRPr lang="da-DK" baseline="0" dirty="0" smtClean="0"/>
          </a:p>
          <a:p>
            <a:r>
              <a:rPr lang="da-DK" baseline="0" dirty="0" smtClean="0"/>
              <a:t>ORCID – </a:t>
            </a:r>
            <a:r>
              <a:rPr lang="da-DK" baseline="0" dirty="0" err="1" smtClean="0"/>
              <a:t>Why</a:t>
            </a:r>
            <a:r>
              <a:rPr lang="da-DK" baseline="0" dirty="0" smtClean="0"/>
              <a:t> </a:t>
            </a:r>
            <a:r>
              <a:rPr lang="da-DK" baseline="0" dirty="0" err="1" smtClean="0"/>
              <a:t>this</a:t>
            </a:r>
            <a:r>
              <a:rPr lang="da-DK" baseline="0" dirty="0" smtClean="0"/>
              <a:t> researcher ID? </a:t>
            </a:r>
            <a:r>
              <a:rPr lang="da-DK" baseline="0" dirty="0" err="1" smtClean="0"/>
              <a:t>Because</a:t>
            </a:r>
            <a:r>
              <a:rPr lang="da-DK" baseline="0" dirty="0" smtClean="0"/>
              <a:t> it is </a:t>
            </a:r>
            <a:r>
              <a:rPr lang="da-DK" baseline="0" dirty="0" err="1" smtClean="0"/>
              <a:t>well</a:t>
            </a:r>
            <a:r>
              <a:rPr lang="da-DK" baseline="0" dirty="0" smtClean="0"/>
              <a:t> </a:t>
            </a:r>
            <a:r>
              <a:rPr lang="da-DK" baseline="0" dirty="0" err="1" smtClean="0"/>
              <a:t>integrated</a:t>
            </a:r>
            <a:r>
              <a:rPr lang="da-DK" baseline="0" dirty="0" smtClean="0"/>
              <a:t> with all </a:t>
            </a:r>
            <a:r>
              <a:rPr lang="da-DK" baseline="0" dirty="0" err="1" smtClean="0"/>
              <a:t>other</a:t>
            </a:r>
            <a:r>
              <a:rPr lang="da-DK" baseline="0" dirty="0" smtClean="0"/>
              <a:t> relevant systems (Pure, Scopus, </a:t>
            </a:r>
            <a:r>
              <a:rPr lang="da-DK" baseline="0" dirty="0" err="1" smtClean="0"/>
              <a:t>Crossref</a:t>
            </a:r>
            <a:r>
              <a:rPr lang="da-DK" baseline="0" dirty="0" smtClean="0"/>
              <a:t>, etc. )</a:t>
            </a:r>
          </a:p>
          <a:p>
            <a:endParaRPr lang="da-DK" dirty="0" smtClean="0"/>
          </a:p>
          <a:p>
            <a:r>
              <a:rPr lang="da-DK" dirty="0" err="1" smtClean="0"/>
              <a:t>What</a:t>
            </a:r>
            <a:r>
              <a:rPr lang="da-DK" dirty="0" smtClean="0"/>
              <a:t> is VIVO?:</a:t>
            </a:r>
            <a:r>
              <a:rPr lang="da-DK" baseline="0" dirty="0" smtClean="0"/>
              <a:t> – An Open Source Software/Frame </a:t>
            </a:r>
            <a:r>
              <a:rPr lang="da-DK" baseline="0" dirty="0" err="1" smtClean="0"/>
              <a:t>work</a:t>
            </a:r>
            <a:r>
              <a:rPr lang="da-DK" baseline="0" dirty="0" smtClean="0"/>
              <a:t> for research </a:t>
            </a:r>
            <a:r>
              <a:rPr lang="da-DK" baseline="0" dirty="0" err="1" smtClean="0"/>
              <a:t>discovery</a:t>
            </a:r>
            <a:r>
              <a:rPr lang="da-DK" baseline="0" dirty="0" smtClean="0"/>
              <a:t> and </a:t>
            </a:r>
            <a:r>
              <a:rPr lang="da-DK" baseline="0" dirty="0" err="1" smtClean="0"/>
              <a:t>analysis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34BB09-483B-4C4B-A5A4-C02A22055B01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26915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The</a:t>
            </a:r>
            <a:r>
              <a:rPr lang="da-DK" baseline="0" dirty="0" smtClean="0"/>
              <a:t> </a:t>
            </a:r>
            <a:r>
              <a:rPr lang="da-DK" baseline="0" dirty="0" err="1" smtClean="0"/>
              <a:t>Concept</a:t>
            </a:r>
            <a:r>
              <a:rPr lang="da-DK" baseline="0" dirty="0" smtClean="0"/>
              <a:t> (with DTU as a ‘case-</a:t>
            </a:r>
            <a:r>
              <a:rPr lang="da-DK" baseline="0" dirty="0" err="1" smtClean="0"/>
              <a:t>uni</a:t>
            </a:r>
            <a:r>
              <a:rPr lang="da-DK" baseline="0" dirty="0" smtClean="0"/>
              <a:t> and WoS as a case data set) </a:t>
            </a:r>
          </a:p>
          <a:p>
            <a:endParaRPr lang="da-DK" baseline="0" dirty="0" smtClean="0"/>
          </a:p>
          <a:p>
            <a:pPr marL="228600" indent="-228600">
              <a:buAutoNum type="arabicParenR"/>
            </a:pPr>
            <a:r>
              <a:rPr lang="da-DK" baseline="0" dirty="0" smtClean="0"/>
              <a:t>Pull ORCID + </a:t>
            </a:r>
            <a:r>
              <a:rPr lang="da-DK" baseline="0" dirty="0" err="1" smtClean="0"/>
              <a:t>affiliation</a:t>
            </a:r>
            <a:r>
              <a:rPr lang="da-DK" baseline="0" dirty="0" smtClean="0"/>
              <a:t> data from </a:t>
            </a:r>
            <a:r>
              <a:rPr lang="da-DK" baseline="0" dirty="0" err="1" smtClean="0"/>
              <a:t>local</a:t>
            </a:r>
            <a:r>
              <a:rPr lang="da-DK" baseline="0" dirty="0" smtClean="0"/>
              <a:t> systems</a:t>
            </a:r>
          </a:p>
          <a:p>
            <a:pPr marL="228600" indent="-228600">
              <a:buAutoNum type="arabicParenR"/>
            </a:pPr>
            <a:r>
              <a:rPr lang="da-DK" baseline="0" dirty="0" smtClean="0"/>
              <a:t>Pull </a:t>
            </a:r>
            <a:r>
              <a:rPr lang="da-DK" baseline="0" dirty="0" err="1" smtClean="0"/>
              <a:t>publications</a:t>
            </a:r>
            <a:r>
              <a:rPr lang="da-DK" baseline="0" dirty="0" smtClean="0"/>
              <a:t> from WoS </a:t>
            </a:r>
            <a:r>
              <a:rPr lang="da-DK" baseline="0" dirty="0" err="1" smtClean="0"/>
              <a:t>using</a:t>
            </a:r>
            <a:r>
              <a:rPr lang="da-DK" baseline="0" dirty="0" smtClean="0"/>
              <a:t> the ORCIDS </a:t>
            </a:r>
            <a:r>
              <a:rPr lang="da-DK" baseline="0" dirty="0" err="1" smtClean="0"/>
              <a:t>pulled</a:t>
            </a:r>
            <a:r>
              <a:rPr lang="da-DK" baseline="0" dirty="0" smtClean="0"/>
              <a:t> from 1)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da-DK" baseline="0" dirty="0" smtClean="0"/>
              <a:t>Pull </a:t>
            </a:r>
            <a:r>
              <a:rPr lang="da-DK" baseline="0" dirty="0" err="1" smtClean="0"/>
              <a:t>indicators</a:t>
            </a:r>
            <a:r>
              <a:rPr lang="da-DK" baseline="0" dirty="0" smtClean="0"/>
              <a:t> from InCites </a:t>
            </a:r>
            <a:r>
              <a:rPr lang="da-DK" baseline="0" dirty="0" err="1" smtClean="0"/>
              <a:t>using</a:t>
            </a:r>
            <a:r>
              <a:rPr lang="da-DK" baseline="0" dirty="0" smtClean="0"/>
              <a:t> the </a:t>
            </a:r>
            <a:r>
              <a:rPr lang="da-DK" baseline="0" dirty="0" err="1" smtClean="0"/>
              <a:t>publications</a:t>
            </a:r>
            <a:r>
              <a:rPr lang="da-DK" baseline="0" dirty="0" smtClean="0"/>
              <a:t> from 2)</a:t>
            </a:r>
          </a:p>
          <a:p>
            <a:pPr marL="228600" indent="-228600">
              <a:buAutoNum type="arabicParenR"/>
            </a:pPr>
            <a:endParaRPr lang="da-DK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34BB09-483B-4C4B-A5A4-C02A22055B01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677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Nikoline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532CC-059B-4022-9301-46C6BE6FF50F}" type="slidenum">
              <a:rPr lang="da-DK" smtClean="0"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793469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34BB09-483B-4C4B-A5A4-C02A22055B01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86303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34BB09-483B-4C4B-A5A4-C02A22055B01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58188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432"/>
              </a:spcBef>
              <a:buFont typeface="Arial" panose="020B0604020202020204" pitchFamily="34" charset="0"/>
              <a:buNone/>
            </a:pP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34BB09-483B-4C4B-A5A4-C02A22055B01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89743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 smtClean="0"/>
              <a:t>– is it easier to game the PIDs?</a:t>
            </a:r>
          </a:p>
          <a:p>
            <a:pPr marL="0" indent="0">
              <a:spcBef>
                <a:spcPts val="432"/>
              </a:spcBef>
              <a:buFont typeface="Arial" panose="020B0604020202020204" pitchFamily="34" charset="0"/>
              <a:buNone/>
            </a:pP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34BB09-483B-4C4B-A5A4-C02A22055B01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74889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
Poll Title: How to best motivate researchers into maintaining ORCID?
https://www.polleverywhere.com/discourses/DvQDwg8LzSMQ9TMmaG17k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4BB09-483B-4C4B-A5A4-C02A22055B01}" type="slidenum">
              <a:rPr lang="da-DK" smtClean="0"/>
              <a:pPr/>
              <a:t>26</a:t>
            </a:fld>
            <a:endParaRPr lang="da-DK" dirty="0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3810000" cy="127000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8494627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dirty="0" smtClean="0"/>
              <a:t>Poul:</a:t>
            </a:r>
            <a:r>
              <a:rPr lang="da-DK" baseline="0" dirty="0" smtClean="0"/>
              <a:t> </a:t>
            </a:r>
            <a:r>
              <a:rPr lang="da-DK" dirty="0" smtClean="0"/>
              <a:t>Husk HUM og SAMF! </a:t>
            </a:r>
          </a:p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4BB09-483B-4C4B-A5A4-C02A22055B01}" type="slidenum">
              <a:rPr lang="da-DK" smtClean="0"/>
              <a:pPr/>
              <a:t>27</a:t>
            </a:fld>
            <a:endParaRPr lang="da-DK" dirty="0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3810000" cy="127000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939441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smtClean="0"/>
              <a:t>Poul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532CC-059B-4022-9301-46C6BE6FF50F}" type="slidenum">
              <a:rPr lang="da-DK" smtClean="0"/>
              <a:t>28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43737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Nikoline:</a:t>
            </a:r>
          </a:p>
          <a:p>
            <a:endParaRPr lang="da-DK" dirty="0" smtClean="0"/>
          </a:p>
          <a:p>
            <a:r>
              <a:rPr lang="da-DK" dirty="0" smtClean="0"/>
              <a:t>Nu er vi ved at forsøge at lave noget ved DTU hvor vi gør rent</a:t>
            </a:r>
            <a:r>
              <a:rPr lang="da-DK" baseline="0" dirty="0" smtClean="0"/>
              <a:t> i vores data – kan I ikke bare gøre det samme hos jer?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532CC-059B-4022-9301-46C6BE6FF50F}" type="slidenum">
              <a:rPr lang="da-DK" smtClean="0"/>
              <a:t>35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59883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Poul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532CC-059B-4022-9301-46C6BE6FF50F}" type="slidenum">
              <a:rPr lang="da-DK" smtClean="0"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77576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Nikoline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532CC-059B-4022-9301-46C6BE6FF50F}" type="slidenum">
              <a:rPr lang="da-DK" smtClean="0"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305205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Poul 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532CC-059B-4022-9301-46C6BE6FF50F}" type="slidenum">
              <a:rPr lang="da-DK" smtClean="0"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01473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Nikoline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532CC-059B-4022-9301-46C6BE6FF50F}" type="slidenum">
              <a:rPr lang="da-DK" smtClean="0"/>
              <a:t>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24845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Poul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532CC-059B-4022-9301-46C6BE6FF50F}" type="slidenum">
              <a:rPr lang="da-DK" smtClean="0"/>
              <a:t>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648429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Nikoline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532CC-059B-4022-9301-46C6BE6FF50F}" type="slidenum">
              <a:rPr lang="da-DK" smtClean="0"/>
              <a:t>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935714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Poul</a:t>
            </a:r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532CC-059B-4022-9301-46C6BE6FF50F}" type="slidenum">
              <a:rPr lang="da-DK" smtClean="0"/>
              <a:t>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95180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30124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1750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440360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x Picture right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7438768" y="0"/>
            <a:ext cx="4753232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587374" y="359273"/>
            <a:ext cx="4490445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quarter" idx="12" hasCustomPrompt="1"/>
          </p:nvPr>
        </p:nvSpPr>
        <p:spPr>
          <a:xfrm>
            <a:off x="587375" y="2143359"/>
            <a:ext cx="4490445" cy="3752115"/>
          </a:xfrm>
        </p:spPr>
        <p:txBody>
          <a:bodyPr/>
          <a:lstStyle>
            <a:lvl1pPr marL="285750" indent="-285750">
              <a:lnSpc>
                <a:spcPct val="100000"/>
              </a:lnSpc>
              <a:spcBef>
                <a:spcPts val="600"/>
              </a:spcBef>
              <a:buFontTx/>
              <a:buBlip>
                <a:blip r:embed="rId2"/>
              </a:buBlip>
              <a:defRPr sz="1600" baseline="0"/>
            </a:lvl1pPr>
          </a:lstStyle>
          <a:p>
            <a:pPr lvl="0"/>
            <a:r>
              <a:rPr lang="da-DK" dirty="0" err="1"/>
              <a:t>Insert</a:t>
            </a:r>
            <a:r>
              <a:rPr lang="da-DK" dirty="0"/>
              <a:t> </a:t>
            </a:r>
            <a:r>
              <a:rPr lang="da-DK" dirty="0" err="1"/>
              <a:t>bullets</a:t>
            </a:r>
            <a:endParaRPr lang="da-DK" dirty="0"/>
          </a:p>
          <a:p>
            <a:pPr lvl="0"/>
            <a:endParaRPr lang="da-DK" dirty="0"/>
          </a:p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6760372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262260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83317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652211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242640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147042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288210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22964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315730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644160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835653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851870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785679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x Picture right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7438768" y="0"/>
            <a:ext cx="4753232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587374" y="359273"/>
            <a:ext cx="4490445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quarter" idx="12" hasCustomPrompt="1"/>
          </p:nvPr>
        </p:nvSpPr>
        <p:spPr>
          <a:xfrm>
            <a:off x="587375" y="2143359"/>
            <a:ext cx="4490445" cy="3752115"/>
          </a:xfrm>
        </p:spPr>
        <p:txBody>
          <a:bodyPr/>
          <a:lstStyle>
            <a:lvl1pPr marL="285750" indent="-285750">
              <a:lnSpc>
                <a:spcPct val="100000"/>
              </a:lnSpc>
              <a:spcBef>
                <a:spcPts val="600"/>
              </a:spcBef>
              <a:buFontTx/>
              <a:buBlip>
                <a:blip r:embed="rId2"/>
              </a:buBlip>
              <a:defRPr sz="1600" baseline="0"/>
            </a:lvl1pPr>
          </a:lstStyle>
          <a:p>
            <a:pPr lvl="0"/>
            <a:r>
              <a:rPr lang="da-DK" dirty="0" err="1"/>
              <a:t>Insert</a:t>
            </a:r>
            <a:r>
              <a:rPr lang="da-DK" dirty="0"/>
              <a:t> </a:t>
            </a:r>
            <a:r>
              <a:rPr lang="da-DK" dirty="0" err="1"/>
              <a:t>bullets</a:t>
            </a:r>
            <a:endParaRPr lang="da-DK" dirty="0"/>
          </a:p>
          <a:p>
            <a:pPr lvl="0"/>
            <a:endParaRPr lang="da-DK" dirty="0"/>
          </a:p>
          <a:p>
            <a:pPr lvl="0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22076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297DEAA-3B7B-49C7-8C28-3F21F36A9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da-DK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1F74546-9D06-4CF7-806D-E04B043BF5A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F53AB3-8AAF-469F-AD3F-AE5E1A39D7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3EA872-A674-449B-A120-B97244F8E91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393726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117">
          <p15:clr>
            <a:srgbClr val="F26B43"/>
          </p15:clr>
        </p15:guide>
        <p15:guide id="2" pos="6984">
          <p15:clr>
            <a:srgbClr val="F26B43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24223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60341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59719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72963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91904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78665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05013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11028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2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0C5B1-88C1-40E5-9215-855A9214B165}" type="datetimeFigureOut">
              <a:rPr lang="da-DK" smtClean="0"/>
              <a:t>14-02-2020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5A2DF-1E43-4F42-BF0C-16D59B07DAAB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66514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9.png"/><Relationship Id="rId4" Type="http://schemas.openxmlformats.org/officeDocument/2006/relationships/hyperlink" Target="https://doi.org/10.5281/zenodo.3632355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4" Type="http://schemas.openxmlformats.org/officeDocument/2006/relationships/hyperlink" Target="https://doi.org/10.5281/zenodo.3628310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-andrews.ac.uk/policy/research-open-research/principles-for-the-use-of-indicators-in-research-assessment-and-management.pdf" TargetMode="External"/><Relationship Id="rId7" Type="http://schemas.openxmlformats.org/officeDocument/2006/relationships/hyperlink" Target="https://responsiblemetrics.org/wp-content/uploads/2019/02/2015_metrictide.pdf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leidenmanifesto.org/" TargetMode="External"/><Relationship Id="rId5" Type="http://schemas.openxmlformats.org/officeDocument/2006/relationships/hyperlink" Target="https://sfdora.org/read/" TargetMode="External"/><Relationship Id="rId4" Type="http://schemas.openxmlformats.org/officeDocument/2006/relationships/hyperlink" Target="https://thebibliomagician.wordpress.com/2019/12/11/introducing-scope-aprocess-for-evaluating-responsibly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customXml" Target="../../customXml/item14.xml"/><Relationship Id="rId1" Type="http://schemas.openxmlformats.org/officeDocument/2006/relationships/customXml" Target="../../customXml/item7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microsoft.com/office/2007/relationships/hdphoto" Target="../media/hdphoto1.wdp"/><Relationship Id="rId2" Type="http://schemas.openxmlformats.org/officeDocument/2006/relationships/customXml" Target="../../customXml/item5.xml"/><Relationship Id="rId1" Type="http://schemas.openxmlformats.org/officeDocument/2006/relationships/customXml" Target="../../customXml/item2.xml"/><Relationship Id="rId6" Type="http://schemas.openxmlformats.org/officeDocument/2006/relationships/image" Target="../media/image36.png"/><Relationship Id="rId5" Type="http://schemas.openxmlformats.org/officeDocument/2006/relationships/image" Target="../media/image35.gif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18.xml"/><Relationship Id="rId7" Type="http://schemas.microsoft.com/office/2007/relationships/hdphoto" Target="../media/hdphoto1.wdp"/><Relationship Id="rId2" Type="http://schemas.openxmlformats.org/officeDocument/2006/relationships/customXml" Target="../../customXml/item4.xml"/><Relationship Id="rId1" Type="http://schemas.openxmlformats.org/officeDocument/2006/relationships/customXml" Target="../../customXml/item13.xml"/><Relationship Id="rId6" Type="http://schemas.openxmlformats.org/officeDocument/2006/relationships/image" Target="../media/image36.png"/><Relationship Id="rId5" Type="http://schemas.openxmlformats.org/officeDocument/2006/relationships/image" Target="../media/image37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tiff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40.jpeg"/><Relationship Id="rId2" Type="http://schemas.openxmlformats.org/officeDocument/2006/relationships/customXml" Target="../../customXml/item3.xml"/><Relationship Id="rId1" Type="http://schemas.openxmlformats.org/officeDocument/2006/relationships/customXml" Target="../../customXml/item9.xml"/><Relationship Id="rId6" Type="http://schemas.openxmlformats.org/officeDocument/2006/relationships/image" Target="../media/image39.gif"/><Relationship Id="rId5" Type="http://schemas.openxmlformats.org/officeDocument/2006/relationships/image" Target="../media/image37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tiff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40.jpeg"/><Relationship Id="rId2" Type="http://schemas.openxmlformats.org/officeDocument/2006/relationships/customXml" Target="../../customXml/item1.xml"/><Relationship Id="rId1" Type="http://schemas.openxmlformats.org/officeDocument/2006/relationships/customXml" Target="../../customXml/item6.xml"/><Relationship Id="rId6" Type="http://schemas.openxmlformats.org/officeDocument/2006/relationships/image" Target="../media/image39.gif"/><Relationship Id="rId5" Type="http://schemas.openxmlformats.org/officeDocument/2006/relationships/image" Target="../media/image37.png"/><Relationship Id="rId4" Type="http://schemas.openxmlformats.org/officeDocument/2006/relationships/notesSlide" Target="../notesSlides/notesSlide20.xml"/><Relationship Id="rId9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40.jpeg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11.xml"/><Relationship Id="rId6" Type="http://schemas.openxmlformats.org/officeDocument/2006/relationships/image" Target="../media/image39.gif"/><Relationship Id="rId11" Type="http://schemas.openxmlformats.org/officeDocument/2006/relationships/image" Target="../media/image45.jpeg"/><Relationship Id="rId5" Type="http://schemas.openxmlformats.org/officeDocument/2006/relationships/image" Target="../media/image37.png"/><Relationship Id="rId10" Type="http://schemas.openxmlformats.org/officeDocument/2006/relationships/image" Target="../media/image44.png"/><Relationship Id="rId4" Type="http://schemas.openxmlformats.org/officeDocument/2006/relationships/notesSlide" Target="../notesSlides/notesSlide21.xml"/><Relationship Id="rId9" Type="http://schemas.openxmlformats.org/officeDocument/2006/relationships/image" Target="../media/image41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abject.ca/godaddy-treatment/" TargetMode="External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creativecommons.org/licenses/by/3.0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5" Type="http://schemas.openxmlformats.org/officeDocument/2006/relationships/hyperlink" Target="https://doi.org/10.5281/zenodo.3632958" TargetMode="Externa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ingiverse.com/thing:85188" TargetMode="Externa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creativecommons.org/licenses/by/3.0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lanetedmonton.com/sustainability" TargetMode="Externa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creativecommons.org/licenses/by-sa/3.0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ncerresearchuk.org/funding-for-researchers/research-features/2017-07-05-using-patient-data-in-research-to-improve-cancer-treatments-and-increase-patient-survival" TargetMode="Externa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creativecommons.org/licenses/by/3.0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en/photo/1137008" TargetMode="Externa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-sa/3.0/" TargetMode="External"/><Relationship Id="rId3" Type="http://schemas.openxmlformats.org/officeDocument/2006/relationships/image" Target="../media/image57.jpg"/><Relationship Id="rId7" Type="http://schemas.openxmlformats.org/officeDocument/2006/relationships/hyperlink" Target="https://orcid.org/content/academia-beyond-task-force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communication.aau.dk/research/Research+Projects/react/" TargetMode="External"/><Relationship Id="rId5" Type="http://schemas.openxmlformats.org/officeDocument/2006/relationships/hyperlink" Target="https://deffopera.dk/" TargetMode="External"/><Relationship Id="rId4" Type="http://schemas.openxmlformats.org/officeDocument/2006/relationships/hyperlink" Target="https://www.flickr.com/photos/inf3ktion/447764289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hyperlink" Target="https://workshop-oc.github.io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s://doi.org/10.5281/zenodo.3632922" TargetMode="Externa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3653755" TargetMode="Externa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datacite/pidgraph-notebooks-r/blob/master/kpi/r-kpi.ipynb" TargetMode="External"/><Relationship Id="rId3" Type="http://schemas.openxmlformats.org/officeDocument/2006/relationships/image" Target="../media/image17.png"/><Relationship Id="rId7" Type="http://schemas.openxmlformats.org/officeDocument/2006/relationships/hyperlink" Target="https://api.datacite.org/graphql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0.png"/><Relationship Id="rId4" Type="http://schemas.openxmlformats.org/officeDocument/2006/relationships/hyperlink" Target="https://www.project-freya.eu/en" TargetMode="External"/><Relationship Id="rId9" Type="http://schemas.openxmlformats.org/officeDocument/2006/relationships/hyperlink" Target="https://zenodo.org/record/3630235#.XkZs6mhKiF4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media" Target="../media/media3.mp4"/><Relationship Id="rId7" Type="http://schemas.openxmlformats.org/officeDocument/2006/relationships/image" Target="../media/image21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notesSlide" Target="../notesSlides/notesSlide7.xml"/><Relationship Id="rId11" Type="http://schemas.openxmlformats.org/officeDocument/2006/relationships/hyperlink" Target="https://doi.org/10.5281/zenodo.3631989" TargetMode="External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24.png"/><Relationship Id="rId4" Type="http://schemas.openxmlformats.org/officeDocument/2006/relationships/video" Target="../media/media3.mp4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9BD0A92D-399A-41B4-B955-6B72A41B74A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42264" y="0"/>
            <a:ext cx="9349736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D6A49DF9-534D-4905-8F46-02AB63EB6F3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6EDB5A-1DA6-4710-AB2D-D99B34C68F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4620" y="4592325"/>
            <a:ext cx="5946579" cy="1297115"/>
          </a:xfrm>
        </p:spPr>
        <p:txBody>
          <a:bodyPr anchor="t">
            <a:normAutofit/>
          </a:bodyPr>
          <a:lstStyle/>
          <a:p>
            <a:pPr algn="l"/>
            <a:r>
              <a:rPr lang="en-US" sz="4400">
                <a:solidFill>
                  <a:srgbClr val="000000"/>
                </a:solidFill>
              </a:rPr>
              <a:t>PIDs in the OPERA Project</a:t>
            </a:r>
            <a:endParaRPr lang="da-DK" sz="4400" dirty="0">
              <a:solidFill>
                <a:srgbClr val="00000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8D4C06-8AC9-4EFF-A003-AEF76A456A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4997" y="3753492"/>
            <a:ext cx="5946202" cy="838831"/>
          </a:xfrm>
        </p:spPr>
        <p:txBody>
          <a:bodyPr anchor="b">
            <a:normAutofit/>
          </a:bodyPr>
          <a:lstStyle/>
          <a:p>
            <a:pPr algn="l"/>
            <a:r>
              <a:rPr lang="en-US" sz="1800">
                <a:solidFill>
                  <a:srgbClr val="000000"/>
                </a:solidFill>
              </a:rPr>
              <a:t>Nikoline Dohm Lauridsen, DTU</a:t>
            </a:r>
          </a:p>
          <a:p>
            <a:pPr algn="l"/>
            <a:r>
              <a:rPr lang="en-US" sz="1800">
                <a:solidFill>
                  <a:srgbClr val="000000"/>
                </a:solidFill>
              </a:rPr>
              <a:t>Poul Melchiorsen, AAU</a:t>
            </a:r>
            <a:endParaRPr lang="da-DK" sz="1800">
              <a:solidFill>
                <a:srgbClr val="000000"/>
              </a:solidFill>
            </a:endParaRPr>
          </a:p>
        </p:txBody>
      </p:sp>
      <p:sp>
        <p:nvSpPr>
          <p:cNvPr id="42" name="Freeform 56">
            <a:extLst>
              <a:ext uri="{FF2B5EF4-FFF2-40B4-BE49-F238E27FC236}">
                <a16:creationId xmlns:a16="http://schemas.microsoft.com/office/drawing/2014/main" id="{9FA51AA9-DFBD-4CB2-9C70-26DAC24A34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35021" y="2"/>
            <a:ext cx="4305922" cy="3193227"/>
          </a:xfrm>
          <a:custGeom>
            <a:avLst/>
            <a:gdLst>
              <a:gd name="connsiteX0" fmla="*/ 268379 w 4305922"/>
              <a:gd name="connsiteY0" fmla="*/ 0 h 3193227"/>
              <a:gd name="connsiteX1" fmla="*/ 4037544 w 4305922"/>
              <a:gd name="connsiteY1" fmla="*/ 0 h 3193227"/>
              <a:gd name="connsiteX2" fmla="*/ 4046072 w 4305922"/>
              <a:gd name="connsiteY2" fmla="*/ 14037 h 3193227"/>
              <a:gd name="connsiteX3" fmla="*/ 4305922 w 4305922"/>
              <a:gd name="connsiteY3" fmla="*/ 1040266 h 3193227"/>
              <a:gd name="connsiteX4" fmla="*/ 2152962 w 4305922"/>
              <a:gd name="connsiteY4" fmla="*/ 3193227 h 3193227"/>
              <a:gd name="connsiteX5" fmla="*/ 0 w 4305922"/>
              <a:gd name="connsiteY5" fmla="*/ 1040266 h 3193227"/>
              <a:gd name="connsiteX6" fmla="*/ 259851 w 4305922"/>
              <a:gd name="connsiteY6" fmla="*/ 14037 h 3193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05922" h="3193227">
                <a:moveTo>
                  <a:pt x="268379" y="0"/>
                </a:moveTo>
                <a:lnTo>
                  <a:pt x="4037544" y="0"/>
                </a:lnTo>
                <a:lnTo>
                  <a:pt x="4046072" y="14037"/>
                </a:lnTo>
                <a:cubicBezTo>
                  <a:pt x="4211790" y="319097"/>
                  <a:pt x="4305922" y="668689"/>
                  <a:pt x="4305922" y="1040266"/>
                </a:cubicBezTo>
                <a:cubicBezTo>
                  <a:pt x="4305922" y="2229314"/>
                  <a:pt x="3342009" y="3193227"/>
                  <a:pt x="2152962" y="3193227"/>
                </a:cubicBezTo>
                <a:cubicBezTo>
                  <a:pt x="963913" y="3193227"/>
                  <a:pt x="0" y="2229314"/>
                  <a:pt x="0" y="1040266"/>
                </a:cubicBezTo>
                <a:cubicBezTo>
                  <a:pt x="0" y="668689"/>
                  <a:pt x="94133" y="319097"/>
                  <a:pt x="259851" y="14037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9" name="Picture 18" descr="A picture containing underwear&#10;&#10;Description automatically generated">
            <a:extLst>
              <a:ext uri="{FF2B5EF4-FFF2-40B4-BE49-F238E27FC236}">
                <a16:creationId xmlns:a16="http://schemas.microsoft.com/office/drawing/2014/main" id="{FD2CEA88-1DDC-4EC5-9050-8732C99DC36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10" r="-1" b="-1"/>
          <a:stretch/>
        </p:blipFill>
        <p:spPr>
          <a:xfrm>
            <a:off x="3347837" y="1"/>
            <a:ext cx="4063868" cy="3072200"/>
          </a:xfrm>
          <a:custGeom>
            <a:avLst/>
            <a:gdLst>
              <a:gd name="connsiteX0" fmla="*/ 288818 w 4063868"/>
              <a:gd name="connsiteY0" fmla="*/ 0 h 3072200"/>
              <a:gd name="connsiteX1" fmla="*/ 3775050 w 4063868"/>
              <a:gd name="connsiteY1" fmla="*/ 0 h 3072200"/>
              <a:gd name="connsiteX2" fmla="*/ 3818625 w 4063868"/>
              <a:gd name="connsiteY2" fmla="*/ 71726 h 3072200"/>
              <a:gd name="connsiteX3" fmla="*/ 4063868 w 4063868"/>
              <a:gd name="connsiteY3" fmla="*/ 1040266 h 3072200"/>
              <a:gd name="connsiteX4" fmla="*/ 2031934 w 4063868"/>
              <a:gd name="connsiteY4" fmla="*/ 3072200 h 3072200"/>
              <a:gd name="connsiteX5" fmla="*/ 0 w 4063868"/>
              <a:gd name="connsiteY5" fmla="*/ 1040266 h 3072200"/>
              <a:gd name="connsiteX6" fmla="*/ 245244 w 4063868"/>
              <a:gd name="connsiteY6" fmla="*/ 71726 h 30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3868" h="3072200">
                <a:moveTo>
                  <a:pt x="288818" y="0"/>
                </a:moveTo>
                <a:lnTo>
                  <a:pt x="3775050" y="0"/>
                </a:lnTo>
                <a:lnTo>
                  <a:pt x="3818625" y="71726"/>
                </a:lnTo>
                <a:cubicBezTo>
                  <a:pt x="3975028" y="359637"/>
                  <a:pt x="4063868" y="689577"/>
                  <a:pt x="4063868" y="1040266"/>
                </a:cubicBezTo>
                <a:cubicBezTo>
                  <a:pt x="4063868" y="2162473"/>
                  <a:pt x="3154140" y="3072200"/>
                  <a:pt x="2031934" y="3072200"/>
                </a:cubicBezTo>
                <a:cubicBezTo>
                  <a:pt x="909728" y="3072200"/>
                  <a:pt x="0" y="2162473"/>
                  <a:pt x="0" y="1040266"/>
                </a:cubicBezTo>
                <a:cubicBezTo>
                  <a:pt x="0" y="689577"/>
                  <a:pt x="88841" y="359637"/>
                  <a:pt x="245244" y="71726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41" name="Freeform 58">
            <a:extLst>
              <a:ext uri="{FF2B5EF4-FFF2-40B4-BE49-F238E27FC236}">
                <a16:creationId xmlns:a16="http://schemas.microsoft.com/office/drawing/2014/main" id="{D5905D0D-FE5E-454B-A340-4DE821C09E8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85658" y="1424717"/>
            <a:ext cx="4506342" cy="5442758"/>
          </a:xfrm>
          <a:custGeom>
            <a:avLst/>
            <a:gdLst>
              <a:gd name="connsiteX0" fmla="*/ 3034499 w 4506342"/>
              <a:gd name="connsiteY0" fmla="*/ 0 h 5442758"/>
              <a:gd name="connsiteX1" fmla="*/ 4480922 w 4506342"/>
              <a:gd name="connsiteY1" fmla="*/ 366248 h 5442758"/>
              <a:gd name="connsiteX2" fmla="*/ 4506342 w 4506342"/>
              <a:gd name="connsiteY2" fmla="*/ 381691 h 5442758"/>
              <a:gd name="connsiteX3" fmla="*/ 4506342 w 4506342"/>
              <a:gd name="connsiteY3" fmla="*/ 5442758 h 5442758"/>
              <a:gd name="connsiteX4" fmla="*/ 1193461 w 4506342"/>
              <a:gd name="connsiteY4" fmla="*/ 5442758 h 5442758"/>
              <a:gd name="connsiteX5" fmla="*/ 1104276 w 4506342"/>
              <a:gd name="connsiteY5" fmla="*/ 5376066 h 5442758"/>
              <a:gd name="connsiteX6" fmla="*/ 0 w 4506342"/>
              <a:gd name="connsiteY6" fmla="*/ 3034499 h 5442758"/>
              <a:gd name="connsiteX7" fmla="*/ 3034499 w 4506342"/>
              <a:gd name="connsiteY7" fmla="*/ 0 h 5442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06342" h="5442758">
                <a:moveTo>
                  <a:pt x="3034499" y="0"/>
                </a:moveTo>
                <a:cubicBezTo>
                  <a:pt x="3558220" y="0"/>
                  <a:pt x="4050953" y="132675"/>
                  <a:pt x="4480922" y="366248"/>
                </a:cubicBezTo>
                <a:lnTo>
                  <a:pt x="4506342" y="381691"/>
                </a:lnTo>
                <a:lnTo>
                  <a:pt x="4506342" y="5442758"/>
                </a:lnTo>
                <a:lnTo>
                  <a:pt x="1193461" y="5442758"/>
                </a:lnTo>
                <a:lnTo>
                  <a:pt x="1104276" y="5376066"/>
                </a:lnTo>
                <a:cubicBezTo>
                  <a:pt x="429867" y="4819495"/>
                  <a:pt x="0" y="3977198"/>
                  <a:pt x="0" y="3034499"/>
                </a:cubicBezTo>
                <a:cubicBezTo>
                  <a:pt x="0" y="1358591"/>
                  <a:pt x="1358591" y="0"/>
                  <a:pt x="3034499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5F1F4DC7-D954-49C4-9530-20F111DCC94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3" r="13106" b="-1"/>
          <a:stretch/>
        </p:blipFill>
        <p:spPr>
          <a:xfrm>
            <a:off x="7840768" y="1579827"/>
            <a:ext cx="4351232" cy="5287648"/>
          </a:xfrm>
          <a:custGeom>
            <a:avLst/>
            <a:gdLst>
              <a:gd name="connsiteX0" fmla="*/ 2879389 w 4351232"/>
              <a:gd name="connsiteY0" fmla="*/ 0 h 5287648"/>
              <a:gd name="connsiteX1" fmla="*/ 4251877 w 4351232"/>
              <a:gd name="connsiteY1" fmla="*/ 347527 h 5287648"/>
              <a:gd name="connsiteX2" fmla="*/ 4351232 w 4351232"/>
              <a:gd name="connsiteY2" fmla="*/ 407886 h 5287648"/>
              <a:gd name="connsiteX3" fmla="*/ 4351232 w 4351232"/>
              <a:gd name="connsiteY3" fmla="*/ 5287648 h 5287648"/>
              <a:gd name="connsiteX4" fmla="*/ 1303444 w 4351232"/>
              <a:gd name="connsiteY4" fmla="*/ 5287648 h 5287648"/>
              <a:gd name="connsiteX5" fmla="*/ 1269495 w 4351232"/>
              <a:gd name="connsiteY5" fmla="*/ 5267024 h 5287648"/>
              <a:gd name="connsiteX6" fmla="*/ 0 w 4351232"/>
              <a:gd name="connsiteY6" fmla="*/ 2879389 h 5287648"/>
              <a:gd name="connsiteX7" fmla="*/ 2879389 w 4351232"/>
              <a:gd name="connsiteY7" fmla="*/ 0 h 5287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51232" h="5287648">
                <a:moveTo>
                  <a:pt x="2879389" y="0"/>
                </a:moveTo>
                <a:cubicBezTo>
                  <a:pt x="3376340" y="0"/>
                  <a:pt x="3843887" y="125893"/>
                  <a:pt x="4251877" y="347527"/>
                </a:cubicBezTo>
                <a:lnTo>
                  <a:pt x="4351232" y="407886"/>
                </a:lnTo>
                <a:lnTo>
                  <a:pt x="4351232" y="5287648"/>
                </a:lnTo>
                <a:lnTo>
                  <a:pt x="1303444" y="5287648"/>
                </a:lnTo>
                <a:lnTo>
                  <a:pt x="1269495" y="5267024"/>
                </a:lnTo>
                <a:cubicBezTo>
                  <a:pt x="503573" y="4749577"/>
                  <a:pt x="0" y="3873291"/>
                  <a:pt x="0" y="2879389"/>
                </a:cubicBezTo>
                <a:cubicBezTo>
                  <a:pt x="0" y="1289146"/>
                  <a:pt x="1289146" y="0"/>
                  <a:pt x="2879389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6" name="AutoShape 2">
            <a:extLst>
              <a:ext uri="{FF2B5EF4-FFF2-40B4-BE49-F238E27FC236}">
                <a16:creationId xmlns:a16="http://schemas.microsoft.com/office/drawing/2014/main" id="{D4506486-33D3-44DC-AB45-9E24AB4B52B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24D1AD0-1AF1-4A5E-964A-B3D0919CD46E}"/>
              </a:ext>
            </a:extLst>
          </p:cNvPr>
          <p:cNvSpPr txBox="1"/>
          <p:nvPr/>
        </p:nvSpPr>
        <p:spPr>
          <a:xfrm>
            <a:off x="7790336" y="238897"/>
            <a:ext cx="47944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200" dirty="0"/>
              <a:t>https://zenodo.org/communities/pidapalooza20/</a:t>
            </a:r>
          </a:p>
        </p:txBody>
      </p:sp>
    </p:spTree>
    <p:extLst>
      <p:ext uri="{BB962C8B-B14F-4D97-AF65-F5344CB8AC3E}">
        <p14:creationId xmlns:p14="http://schemas.microsoft.com/office/powerpoint/2010/main" val="24263537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063" y="1551407"/>
            <a:ext cx="6100940" cy="33708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6AE7BC-BEDB-4280-B61D-C186A4AA3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 of PIDs in Research Assessments</a:t>
            </a:r>
            <a:endParaRPr lang="da-DK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355523-1D5C-4AF8-8F42-4EED7F10EA9B}"/>
              </a:ext>
            </a:extLst>
          </p:cNvPr>
          <p:cNvSpPr txBox="1"/>
          <p:nvPr/>
        </p:nvSpPr>
        <p:spPr>
          <a:xfrm>
            <a:off x="468548" y="5661878"/>
            <a:ext cx="3805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Nikoline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Dohm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Lauridsen, DTU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Poul Melchiorsen, AAU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https://doi.org/10.5281/zenodo.3632355</a:t>
            </a:r>
            <a:r>
              <a:rPr kumimoji="0" lang="da-D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t="2861" b="3117"/>
          <a:stretch/>
        </p:blipFill>
        <p:spPr>
          <a:xfrm>
            <a:off x="5494084" y="1690688"/>
            <a:ext cx="6518816" cy="496916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17626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63C6745-6853-474B-ADEA-A404339A80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025" y="1441298"/>
            <a:ext cx="10145949" cy="5125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117C92B-4155-47A2-A954-B554DBBD6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Dirty PIDs – Let’s Roll in the Mud</a:t>
            </a:r>
            <a:endParaRPr lang="da-DK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5E240B-C48E-4D36-BA53-0B325D5D3B7A}"/>
              </a:ext>
            </a:extLst>
          </p:cNvPr>
          <p:cNvSpPr txBox="1"/>
          <p:nvPr/>
        </p:nvSpPr>
        <p:spPr>
          <a:xfrm>
            <a:off x="1023025" y="5416702"/>
            <a:ext cx="3805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Poul Melchiorsen, AAU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Nikoline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Dohm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Lauridsen, DTU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https://doi.org/10.5281/zenodo.3628310</a:t>
            </a:r>
            <a:r>
              <a:rPr kumimoji="0" lang="da-D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2029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3000"/>
                <a:satMod val="150000"/>
                <a:shade val="98000"/>
                <a:lumMod val="102000"/>
              </a:schemeClr>
            </a:gs>
            <a:gs pos="50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group of people sitting at a table in a restaurant&#10;&#10;Description automatically generated">
            <a:extLst>
              <a:ext uri="{FF2B5EF4-FFF2-40B4-BE49-F238E27FC236}">
                <a16:creationId xmlns:a16="http://schemas.microsoft.com/office/drawing/2014/main" id="{C03CB348-3465-4B78-B8DC-601C92DBE037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26" r="1" b="2614"/>
          <a:stretch/>
        </p:blipFill>
        <p:spPr>
          <a:xfrm rot="43080000">
            <a:off x="1006764" y="1151080"/>
            <a:ext cx="9915525" cy="476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1594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DF486-10D4-4AC1-8296-71FBCFC7D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 of PIDs in Research </a:t>
            </a:r>
            <a:r>
              <a:rPr lang="en-US" dirty="0" err="1"/>
              <a:t>Assesments</a:t>
            </a:r>
            <a:endParaRPr lang="da-DK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2082" y="1187161"/>
            <a:ext cx="7705725" cy="53911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3376"/>
          <a:stretch/>
        </p:blipFill>
        <p:spPr>
          <a:xfrm>
            <a:off x="111361" y="988293"/>
            <a:ext cx="5046413" cy="23368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361" y="3742902"/>
            <a:ext cx="4533694" cy="2545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54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Research </a:t>
            </a:r>
            <a:r>
              <a:rPr lang="da-DK" dirty="0" err="1" smtClean="0"/>
              <a:t>Assessments</a:t>
            </a:r>
            <a:r>
              <a:rPr lang="da-DK" dirty="0" smtClean="0"/>
              <a:t> </a:t>
            </a:r>
            <a:r>
              <a:rPr lang="da-DK" dirty="0" err="1" smtClean="0"/>
              <a:t>Today</a:t>
            </a:r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3EA872-A674-449B-A120-B97244F8E91D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80290" y="1251565"/>
            <a:ext cx="4924425" cy="539115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1800" dirty="0" smtClean="0"/>
              <a:t>Research </a:t>
            </a:r>
            <a:r>
              <a:rPr lang="en-US" sz="1800" dirty="0"/>
              <a:t>assessment at universities is often a combination of quantitative analytical metrics and qualitative judgement by scientific peers.</a:t>
            </a:r>
          </a:p>
          <a:p>
            <a:pPr>
              <a:lnSpc>
                <a:spcPct val="120000"/>
              </a:lnSpc>
            </a:pPr>
            <a:r>
              <a:rPr lang="en-US" sz="1800" dirty="0"/>
              <a:t>To generate and communicate such metrics well is quite a task – very human resource intensive.</a:t>
            </a:r>
          </a:p>
          <a:p>
            <a:pPr marL="0" indent="0">
              <a:lnSpc>
                <a:spcPct val="120000"/>
              </a:lnSpc>
              <a:buNone/>
            </a:pPr>
            <a:endParaRPr lang="en-US" sz="2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sz="1800" dirty="0" smtClean="0"/>
              <a:t>For </a:t>
            </a:r>
            <a:r>
              <a:rPr lang="en-US" sz="1800" dirty="0"/>
              <a:t>example</a:t>
            </a:r>
          </a:p>
          <a:p>
            <a:pPr>
              <a:lnSpc>
                <a:spcPct val="120000"/>
              </a:lnSpc>
            </a:pPr>
            <a:r>
              <a:rPr lang="en-US" sz="1800" dirty="0" smtClean="0"/>
              <a:t>At </a:t>
            </a:r>
            <a:r>
              <a:rPr lang="en-US" sz="1800" dirty="0"/>
              <a:t>DTU, we only generate certain in-depth metrics for researchers, their groups and departments, every five years – when a department is up for research assessment by international expert peers of its field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528145" y="1475770"/>
            <a:ext cx="6203332" cy="1346580"/>
          </a:xfrm>
          <a:prstGeom prst="leftArrow">
            <a:avLst/>
          </a:prstGeom>
          <a:solidFill>
            <a:srgbClr val="008737"/>
          </a:solidFill>
          <a:ln>
            <a:solidFill>
              <a:schemeClr val="tx1"/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198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14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6156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828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026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026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026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026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026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a-DK" sz="1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9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Based</a:t>
            </a:r>
            <a:r>
              <a:rPr kumimoji="0" lang="da-DK" sz="1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on data from </a:t>
            </a:r>
            <a:r>
              <a:rPr kumimoji="0" lang="da-DK" sz="19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closed</a:t>
            </a:r>
            <a:r>
              <a:rPr kumimoji="0" lang="da-DK" sz="1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</a:t>
            </a:r>
            <a:r>
              <a:rPr kumimoji="0" lang="da-DK" sz="19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comercial</a:t>
            </a:r>
            <a:r>
              <a:rPr kumimoji="0" lang="da-DK" sz="1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a-DK" sz="19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vendors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216000" marR="0" lvl="1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5528145" y="2915707"/>
            <a:ext cx="6203332" cy="1346580"/>
          </a:xfrm>
          <a:prstGeom prst="leftArrow">
            <a:avLst/>
          </a:prstGeom>
          <a:solidFill>
            <a:srgbClr val="008737"/>
          </a:solidFill>
          <a:ln>
            <a:solidFill>
              <a:schemeClr val="tx1"/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198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14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6156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828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026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026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026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026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026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a-DK" sz="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9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Based</a:t>
            </a:r>
            <a:r>
              <a:rPr kumimoji="0" lang="da-DK" sz="1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on </a:t>
            </a:r>
            <a:r>
              <a:rPr kumimoji="0" lang="da-DK" sz="19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advanced</a:t>
            </a:r>
            <a:r>
              <a:rPr kumimoji="0" lang="da-DK" sz="1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but </a:t>
            </a:r>
            <a:r>
              <a:rPr kumimoji="0" lang="da-DK" sz="19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very</a:t>
            </a:r>
            <a:r>
              <a:rPr kumimoji="0" lang="da-DK" sz="1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a-DK" sz="19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static</a:t>
            </a:r>
            <a:r>
              <a:rPr kumimoji="0" lang="da-DK" sz="1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a-DK" sz="19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author</a:t>
            </a:r>
            <a:r>
              <a:rPr kumimoji="0" lang="da-DK" sz="1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 </a:t>
            </a:r>
            <a:r>
              <a:rPr kumimoji="0" lang="da-DK" sz="19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affiliation</a:t>
            </a:r>
            <a:r>
              <a:rPr kumimoji="0" lang="da-DK" sz="1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a-DK" sz="19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searches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16000" marR="0" lvl="1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5548221" y="4391251"/>
            <a:ext cx="6203332" cy="1346580"/>
          </a:xfrm>
          <a:prstGeom prst="leftArrow">
            <a:avLst/>
          </a:prstGeom>
          <a:solidFill>
            <a:srgbClr val="008737"/>
          </a:solidFill>
          <a:ln>
            <a:solidFill>
              <a:schemeClr val="tx1"/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198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14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6156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828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026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026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026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026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026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a-DK" sz="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Hierarchical approach – management checks publication lists  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16000" marR="0" lvl="1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7-Point Star 7"/>
          <p:cNvSpPr/>
          <p:nvPr/>
        </p:nvSpPr>
        <p:spPr bwMode="auto">
          <a:xfrm>
            <a:off x="5019223" y="5071930"/>
            <a:ext cx="2120485" cy="1742902"/>
          </a:xfrm>
          <a:prstGeom prst="star7">
            <a:avLst>
              <a:gd name="adj" fmla="val 34110"/>
              <a:gd name="hf" fmla="val 102572"/>
              <a:gd name="vf" fmla="val 105210"/>
            </a:avLst>
          </a:prstGeom>
          <a:solidFill>
            <a:schemeClr val="bg1">
              <a:lumMod val="95000"/>
            </a:schemeClr>
          </a:solidFill>
          <a:ln w="38100" cap="flat" cmpd="sng" algn="ctr">
            <a:solidFill>
              <a:srgbClr val="C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1" i="0" u="sng" strike="noStrike" kern="1200" cap="none" spc="0" normalizeH="0" baseline="0" noProof="0" dirty="0">
              <a:ln>
                <a:noFill/>
              </a:ln>
              <a:solidFill>
                <a:srgbClr val="00873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sng" strike="noStrike" kern="1200" cap="none" spc="0" normalizeH="0" baseline="0" noProof="0" dirty="0">
                <a:ln>
                  <a:noFill/>
                </a:ln>
                <a:solidFill>
                  <a:srgbClr val="00873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DISCLAIMER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From the perspective of a technical university</a:t>
            </a:r>
          </a:p>
        </p:txBody>
      </p:sp>
    </p:spTree>
    <p:extLst>
      <p:ext uri="{BB962C8B-B14F-4D97-AF65-F5344CB8AC3E}">
        <p14:creationId xmlns:p14="http://schemas.microsoft.com/office/powerpoint/2010/main" val="338248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0767" y="365125"/>
            <a:ext cx="11489634" cy="752475"/>
          </a:xfrm>
        </p:spPr>
        <p:txBody>
          <a:bodyPr>
            <a:noAutofit/>
          </a:bodyPr>
          <a:lstStyle/>
          <a:p>
            <a:r>
              <a:rPr lang="en-US" b="1" dirty="0" smtClean="0"/>
              <a:t>Responsible</a:t>
            </a:r>
            <a:r>
              <a:rPr lang="en-US" dirty="0" smtClean="0"/>
              <a:t> Research Assessments – it starts with </a:t>
            </a:r>
            <a:r>
              <a:rPr lang="en-US" b="1" dirty="0" smtClean="0"/>
              <a:t>data!</a:t>
            </a:r>
            <a:endParaRPr lang="da-DK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3EA872-A674-449B-A120-B97244F8E91D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600766" y="3476087"/>
            <a:ext cx="9186292" cy="900000"/>
          </a:xfrm>
          <a:prstGeom prst="roundRect">
            <a:avLst/>
          </a:prstGeom>
          <a:solidFill>
            <a:schemeClr val="tx2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Data </a:t>
            </a:r>
            <a:r>
              <a:rPr kumimoji="0" lang="da-DK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sources</a:t>
            </a:r>
            <a:r>
              <a:rPr kumimoji="0" lang="da-DK" sz="1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a-DK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should</a:t>
            </a:r>
            <a:r>
              <a:rPr kumimoji="0" lang="da-DK" sz="1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a-DK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</a:t>
            </a:r>
            <a:r>
              <a:rPr kumimoji="0" lang="da-DK" sz="1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a-DK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clearly</a:t>
            </a:r>
            <a:r>
              <a:rPr kumimoji="0" lang="da-DK" sz="1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a-DK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understood</a:t>
            </a:r>
            <a:r>
              <a:rPr kumimoji="0" lang="da-DK" sz="1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da-DK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accurate</a:t>
            </a:r>
            <a:r>
              <a:rPr kumimoji="0" lang="da-DK" sz="1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up to date and have sufficient </a:t>
            </a:r>
            <a:r>
              <a:rPr kumimoji="0" lang="da-DK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coverage</a:t>
            </a:r>
            <a:r>
              <a:rPr kumimoji="0" lang="da-DK" sz="1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for the purpose </a:t>
            </a:r>
            <a:r>
              <a:rPr kumimoji="0" lang="da-DK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intended</a:t>
            </a:r>
            <a:r>
              <a:rPr kumimoji="0" lang="da-DK" sz="1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da-DK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Principle for the use of indicators in research assessment and management, St. Andrews University</a:t>
            </a:r>
            <a:endParaRPr kumimoji="0" lang="da-DK" sz="1400" b="0" i="0" u="none" strike="noStrike" kern="1200" cap="none" spc="0" normalizeH="0" baseline="0" noProof="0" dirty="0">
              <a:ln>
                <a:noFill/>
              </a:ln>
              <a:solidFill>
                <a:srgbClr val="A5A5A5">
                  <a:lumMod val="20000"/>
                  <a:lumOff val="8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587005" y="2514988"/>
            <a:ext cx="10225136" cy="720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range of data sources and indicators available to practitioners are constantly changing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(…)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Introducing SCOPE – a process for evaluating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responsiby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 (The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Bibliomagician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)</a:t>
            </a:r>
            <a:endParaRPr kumimoji="0" lang="da-DK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600766" y="1368600"/>
            <a:ext cx="9186292" cy="900000"/>
          </a:xfrm>
          <a:prstGeom prst="roundRect">
            <a:avLst/>
          </a:prstGeom>
          <a:solidFill>
            <a:schemeClr val="tx2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 open and transparent by providing data and methods used to calculate all metrics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DORA,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San Francisco Declaration on Research Assessment</a:t>
            </a:r>
            <a:endParaRPr kumimoji="0" lang="da-DK" sz="1400" b="0" i="0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5875736" y="4674873"/>
            <a:ext cx="5936405" cy="720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Allow those evaluated to verify data and analysis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6"/>
              </a:rPr>
              <a:t>Leiden Manifesto for Research Metrics, Principle 5</a:t>
            </a:r>
            <a:endParaRPr kumimoji="0" lang="da-DK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600766" y="5638912"/>
            <a:ext cx="9186292" cy="900000"/>
          </a:xfrm>
          <a:prstGeom prst="roundRect">
            <a:avLst/>
          </a:prstGeom>
          <a:solidFill>
            <a:schemeClr val="tx2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How underlying data are collected and processed – and the extent to which they remain open to interrogation – is crucial. </a:t>
            </a:r>
            <a:endParaRPr kumimoji="0" lang="da-DK" sz="18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7"/>
              </a:rPr>
              <a:t>The Metric Tide</a:t>
            </a:r>
            <a:endParaRPr kumimoji="0" lang="da-DK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976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>
            <a:extLst>
              <a:ext uri="{FF2B5EF4-FFF2-40B4-BE49-F238E27FC236}">
                <a16:creationId xmlns:a16="http://schemas.microsoft.com/office/drawing/2014/main" id="{2AA1A2F8-5ACA-4C54-BB52-D443EC003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</a:t>
            </a:r>
            <a:r>
              <a:rPr lang="en-US" dirty="0" smtClean="0"/>
              <a:t>AP Research Assessment – </a:t>
            </a:r>
            <a:r>
              <a:rPr lang="en-US" b="1" dirty="0"/>
              <a:t>m</a:t>
            </a:r>
            <a:r>
              <a:rPr lang="en-US" b="1" dirty="0" smtClean="0"/>
              <a:t>otivation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3EA872-A674-449B-A120-B97244F8E91D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82027" y="2780017"/>
            <a:ext cx="4680000" cy="1343958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Engage the researchers in the research assessment process – giving them the control (somewhat) back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07894" y="1370803"/>
            <a:ext cx="4680000" cy="1006435"/>
          </a:xfrm>
          <a:prstGeom prst="flowChartOffpageConnector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shift from a very human resource intensive task, to a more automated one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82027" y="1362596"/>
            <a:ext cx="4680000" cy="847189"/>
          </a:xfrm>
          <a:prstGeom prst="flowChartOffpageConnector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shift from name/affiliation search to relying on PID’s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10335" y="2780017"/>
            <a:ext cx="4680000" cy="126000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Making research assessment more flexible and hereby meeting the different needs of various scopes and stakeholders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82027" y="4502098"/>
            <a:ext cx="4680000" cy="16920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Opening up the assessments and making them more researcher-centric. Hence meet the data requirements of responsible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metrics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07894" y="4502099"/>
            <a:ext cx="4680000" cy="16920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 more sustainable approach to research assessments also allocates resources to meet other perspectives of research assessment and impact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66256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>
            <a:extLst>
              <a:ext uri="{FF2B5EF4-FFF2-40B4-BE49-F238E27FC236}">
                <a16:creationId xmlns:a16="http://schemas.microsoft.com/office/drawing/2014/main" id="{2AA1A2F8-5ACA-4C54-BB52-D443EC003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RAP Research Assessment – </a:t>
            </a:r>
            <a:r>
              <a:rPr lang="en-US" b="1" dirty="0" smtClean="0"/>
              <a:t>PID </a:t>
            </a:r>
            <a:r>
              <a:rPr lang="en-US" b="1" dirty="0"/>
              <a:t>m</a:t>
            </a:r>
            <a:r>
              <a:rPr lang="en-US" b="1" dirty="0" smtClean="0"/>
              <a:t>otivation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3EA872-A674-449B-A120-B97244F8E91D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82027" y="2780017"/>
            <a:ext cx="4680000" cy="1343958"/>
          </a:xfrm>
          <a:prstGeom prst="rect">
            <a:avLst/>
          </a:prstGeom>
          <a:ln w="57150">
            <a:solidFill>
              <a:srgbClr val="00206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Engage the researchers in the research assessment process – giving them the control (somewhat) back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82027" y="1362596"/>
            <a:ext cx="4680000" cy="847189"/>
          </a:xfrm>
          <a:prstGeom prst="flowChartOffpageConnector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shift from name/affiliation search to relying on PID’s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82027" y="4502099"/>
            <a:ext cx="4680000" cy="1544012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Opening up the assessments and making them more researcher-centric. Hence meet the data requirements of responsible metrics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Picture 2" descr="Billedresultat for gif star shin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949" y="426127"/>
            <a:ext cx="4824536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Billedresultat for orcid logo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2000" y1="43600" x2="32000" y2="43600"/>
                        <a14:foregroundMark x1="32000" y1="22400" x2="32000" y2="22400"/>
                        <a14:foregroundMark x1="32000" y1="72400" x2="32000" y2="70400"/>
                        <a14:foregroundMark x1="32000" y1="63200" x2="32000" y2="63200"/>
                        <a14:foregroundMark x1="32000" y1="62400" x2="32000" y2="62400"/>
                        <a14:foregroundMark x1="32000" y1="50000" x2="32000" y2="32800"/>
                        <a14:foregroundMark x1="58000" y1="47200" x2="58000" y2="47200"/>
                        <a14:foregroundMark x1="41200" y1="54800" x2="41200" y2="54800"/>
                        <a14:foregroundMark x1="30400" y1="54000" x2="30400" y2="65200"/>
                        <a14:foregroundMark x1="29600" y1="21200" x2="36000" y2="25200"/>
                        <a14:foregroundMark x1="31200" y1="24400" x2="81200" y2="64400"/>
                        <a14:foregroundMark x1="18400" y1="64000" x2="72000" y2="20400"/>
                        <a14:foregroundMark x1="72000" y1="42000" x2="41600" y2="66800"/>
                        <a14:foregroundMark x1="53600" y1="45600" x2="66400" y2="21200"/>
                        <a14:foregroundMark x1="67200" y1="32800" x2="67200" y2="32800"/>
                        <a14:foregroundMark x1="72800" y1="38400" x2="74000" y2="47600"/>
                        <a14:foregroundMark x1="76800" y1="47200" x2="50000" y2="70400"/>
                        <a14:foregroundMark x1="58400" y1="82000" x2="58400" y2="2800"/>
                        <a14:foregroundMark x1="11600" y1="44800" x2="96400" y2="47600"/>
                        <a14:foregroundMark x1="49600" y1="4800" x2="50000" y2="96800"/>
                        <a14:foregroundMark x1="6400" y1="51200" x2="94400" y2="55600"/>
                        <a14:foregroundMark x1="71200" y1="64400" x2="71200" y2="64400"/>
                        <a14:foregroundMark x1="71200" y1="64000" x2="69200" y2="56000"/>
                        <a14:foregroundMark x1="70400" y1="38000" x2="76800" y2="40000"/>
                        <a14:foregroundMark x1="70000" y1="69600" x2="54400" y2="73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327" y="1214397"/>
            <a:ext cx="1649864" cy="164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Left Arrow 1"/>
          <p:cNvSpPr/>
          <p:nvPr/>
        </p:nvSpPr>
        <p:spPr bwMode="auto">
          <a:xfrm>
            <a:off x="6095039" y="4021143"/>
            <a:ext cx="5521667" cy="2421544"/>
          </a:xfrm>
          <a:prstGeom prst="leftArrow">
            <a:avLst>
              <a:gd name="adj1" fmla="val 50000"/>
              <a:gd name="adj2" fmla="val 40790"/>
            </a:avLst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371600" marR="0" lvl="3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914400" marR="0" lvl="2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Bottom-up approach</a:t>
            </a:r>
          </a:p>
          <a:p>
            <a:pPr marL="1371600" marR="0" lvl="3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from affiliations to individuals</a:t>
            </a:r>
          </a:p>
          <a:p>
            <a:pPr marL="914400" marR="0" lvl="2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Relying on PID’s</a:t>
            </a:r>
          </a:p>
          <a:p>
            <a:pPr marL="1371600" marR="0" lvl="3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ORCID-based </a:t>
            </a:r>
          </a:p>
          <a:p>
            <a:pPr marL="1371600" marR="0" lvl="3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4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05134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Dynamic Research Assessments – bottom up data?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3EA872-A674-449B-A120-B97244F8E91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 descr="Relateret billed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2"/>
          <a:stretch/>
        </p:blipFill>
        <p:spPr bwMode="auto">
          <a:xfrm>
            <a:off x="838200" y="1449394"/>
            <a:ext cx="2808312" cy="1173706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Billedresultat for orcid logo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2000" y1="43600" x2="32000" y2="43600"/>
                        <a14:foregroundMark x1="32000" y1="22400" x2="32000" y2="22400"/>
                        <a14:foregroundMark x1="32000" y1="72400" x2="32000" y2="70400"/>
                        <a14:foregroundMark x1="32000" y1="63200" x2="32000" y2="63200"/>
                        <a14:foregroundMark x1="32000" y1="62400" x2="32000" y2="62400"/>
                        <a14:foregroundMark x1="32000" y1="50000" x2="32000" y2="32800"/>
                        <a14:foregroundMark x1="58000" y1="47200" x2="58000" y2="47200"/>
                        <a14:foregroundMark x1="41200" y1="54800" x2="41200" y2="54800"/>
                        <a14:foregroundMark x1="30400" y1="54000" x2="30400" y2="65200"/>
                        <a14:foregroundMark x1="29600" y1="21200" x2="36000" y2="25200"/>
                        <a14:foregroundMark x1="31200" y1="24400" x2="81200" y2="64400"/>
                        <a14:foregroundMark x1="18400" y1="64000" x2="72000" y2="20400"/>
                        <a14:foregroundMark x1="72000" y1="42000" x2="41600" y2="66800"/>
                        <a14:foregroundMark x1="53600" y1="45600" x2="66400" y2="21200"/>
                        <a14:foregroundMark x1="67200" y1="32800" x2="67200" y2="32800"/>
                        <a14:foregroundMark x1="72800" y1="38400" x2="74000" y2="47600"/>
                        <a14:foregroundMark x1="76800" y1="47200" x2="50000" y2="70400"/>
                        <a14:foregroundMark x1="58400" y1="82000" x2="58400" y2="2800"/>
                        <a14:foregroundMark x1="11600" y1="44800" x2="96400" y2="47600"/>
                        <a14:foregroundMark x1="49600" y1="4800" x2="50000" y2="96800"/>
                        <a14:foregroundMark x1="6400" y1="51200" x2="94400" y2="55600"/>
                        <a14:foregroundMark x1="71200" y1="64400" x2="71200" y2="64400"/>
                        <a14:foregroundMark x1="71200" y1="64000" x2="69200" y2="56000"/>
                        <a14:foregroundMark x1="70400" y1="38000" x2="76800" y2="40000"/>
                        <a14:foregroundMark x1="70000" y1="69600" x2="54400" y2="73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343" y="4158532"/>
            <a:ext cx="1898948" cy="1898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ross 1"/>
          <p:cNvSpPr/>
          <p:nvPr/>
        </p:nvSpPr>
        <p:spPr bwMode="auto">
          <a:xfrm>
            <a:off x="1580008" y="2936695"/>
            <a:ext cx="781619" cy="788650"/>
          </a:xfrm>
          <a:prstGeom prst="plus">
            <a:avLst>
              <a:gd name="adj" fmla="val 36264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a-DK" sz="16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ＭＳ Ｐゴシック" pitchFamily="-80" charset="-128"/>
              <a:cs typeface="+mn-cs"/>
            </a:endParaRPr>
          </a:p>
        </p:txBody>
      </p:sp>
      <p:sp>
        <p:nvSpPr>
          <p:cNvPr id="10" name="Equal 9"/>
          <p:cNvSpPr/>
          <p:nvPr/>
        </p:nvSpPr>
        <p:spPr bwMode="auto">
          <a:xfrm>
            <a:off x="3431704" y="2924318"/>
            <a:ext cx="1287616" cy="798963"/>
          </a:xfrm>
          <a:prstGeom prst="mathEqual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a-DK" sz="16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ＭＳ Ｐゴシック" pitchFamily="-80" charset="-128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104113" y="6171937"/>
            <a:ext cx="52067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itchFamily="2" charset="2"/>
              </a:rPr>
              <a:t> Here’s what we’re planning for the next year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 bwMode="auto">
          <a:xfrm>
            <a:off x="4837827" y="1278755"/>
            <a:ext cx="7051011" cy="4893181"/>
          </a:xfrm>
          <a:prstGeom prst="roundRect">
            <a:avLst/>
          </a:prstGeom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198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14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6156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828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026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026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026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026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026000" indent="-1980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9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University Research Analytics Platform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Creating an assessment module where the researcher is involved more directly</a:t>
            </a:r>
          </a:p>
          <a:p>
            <a:pPr marL="198000" marR="0" lvl="0" indent="-1980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do assessment metrics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well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you must build them bottom-up</a:t>
            </a:r>
          </a:p>
          <a:p>
            <a:pPr marL="414000" marR="0" lvl="1" indent="-1980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From publication lists of individual researchers</a:t>
            </a:r>
          </a:p>
          <a:p>
            <a:pPr marL="615600" marR="0" lvl="2" indent="-1980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Author identity challenge</a:t>
            </a:r>
          </a:p>
          <a:p>
            <a:pPr marL="414000" marR="0" lvl="1" indent="-1980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Adding knowledge of the university’s research organization</a:t>
            </a:r>
          </a:p>
          <a:p>
            <a:pPr marL="615600" marR="0" lvl="2" indent="-1980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Organizational dynamics challenge</a:t>
            </a:r>
          </a:p>
          <a:p>
            <a:pPr marL="198000" marR="0" lvl="0" indent="-1980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do such metrics with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integrity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you must comply with the Leiden Manifesto</a:t>
            </a:r>
          </a:p>
          <a:p>
            <a:pPr marL="414000" marR="0" lvl="1" indent="-1980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Principle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5: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Allow those evaluated to verify data and analysis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61108" y="5108006"/>
            <a:ext cx="3605274" cy="9132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78336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6" descr="Relateret billed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9263">
            <a:off x="10128509" y="4427449"/>
            <a:ext cx="1785592" cy="61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Billedresultat for dtu logo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1887">
            <a:off x="499657" y="3775330"/>
            <a:ext cx="484351" cy="70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Billedresultat for orcid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2" r="21012"/>
          <a:stretch/>
        </p:blipFill>
        <p:spPr bwMode="auto">
          <a:xfrm rot="21241041">
            <a:off x="155340" y="5173455"/>
            <a:ext cx="1728192" cy="658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itle 19">
            <a:extLst>
              <a:ext uri="{FF2B5EF4-FFF2-40B4-BE49-F238E27FC236}">
                <a16:creationId xmlns:a16="http://schemas.microsoft.com/office/drawing/2014/main" id="{2AA1A2F8-5ACA-4C54-BB52-D443EC003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RAP Research Assessment – </a:t>
            </a:r>
            <a:r>
              <a:rPr lang="en-US" dirty="0"/>
              <a:t>s</a:t>
            </a:r>
            <a:r>
              <a:rPr lang="en-US" dirty="0" smtClean="0"/>
              <a:t>etup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3EA872-A674-449B-A120-B97244F8E91D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D1FED53B-6225-9146-9702-4DD5EBD286D9}"/>
              </a:ext>
            </a:extLst>
          </p:cNvPr>
          <p:cNvSpPr/>
          <p:nvPr/>
        </p:nvSpPr>
        <p:spPr bwMode="auto">
          <a:xfrm rot="5400000">
            <a:off x="5854963" y="-2082216"/>
            <a:ext cx="279645" cy="10022706"/>
          </a:xfrm>
          <a:prstGeom prst="rightBrace">
            <a:avLst>
              <a:gd name="adj1" fmla="val 81350"/>
              <a:gd name="adj2" fmla="val 50000"/>
            </a:avLst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Up Arrow 7">
            <a:extLst>
              <a:ext uri="{FF2B5EF4-FFF2-40B4-BE49-F238E27FC236}">
                <a16:creationId xmlns:a16="http://schemas.microsoft.com/office/drawing/2014/main" id="{9E07AD92-E4A8-624C-BC54-D53281060895}"/>
              </a:ext>
            </a:extLst>
          </p:cNvPr>
          <p:cNvSpPr/>
          <p:nvPr/>
        </p:nvSpPr>
        <p:spPr bwMode="auto">
          <a:xfrm>
            <a:off x="4977041" y="3068526"/>
            <a:ext cx="2016224" cy="3384810"/>
          </a:xfrm>
          <a:prstGeom prst="upArrow">
            <a:avLst>
              <a:gd name="adj1" fmla="val 35261"/>
              <a:gd name="adj2" fmla="val 26900"/>
            </a:avLst>
          </a:prstGeom>
          <a:solidFill>
            <a:schemeClr val="bg1">
              <a:lumMod val="95000"/>
            </a:schemeClr>
          </a:solidFill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a-DK" sz="16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ＭＳ Ｐゴシック" pitchFamily="-80" charset="-128"/>
              <a:cs typeface="+mn-cs"/>
            </a:endParaRPr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15EC7586-FDBC-F14F-A392-802C75BAF096}"/>
              </a:ext>
            </a:extLst>
          </p:cNvPr>
          <p:cNvSpPr/>
          <p:nvPr/>
        </p:nvSpPr>
        <p:spPr bwMode="auto">
          <a:xfrm>
            <a:off x="767409" y="5445224"/>
            <a:ext cx="4826109" cy="951452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Pull researcher </a:t>
            </a:r>
            <a:r>
              <a:rPr kumimoji="0" lang="da-DK" sz="1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ORCIDs 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from </a:t>
            </a:r>
            <a:r>
              <a:rPr kumimoji="0" lang="da-DK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staff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base/CRIS system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a-DK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itchFamily="-80" charset="-128"/>
              <a:cs typeface="+mn-cs"/>
            </a:endParaRPr>
          </a:p>
        </p:txBody>
      </p:sp>
      <p:sp>
        <p:nvSpPr>
          <p:cNvPr id="11" name="Right Arrow 10">
            <a:extLst>
              <a:ext uri="{FF2B5EF4-FFF2-40B4-BE49-F238E27FC236}">
                <a16:creationId xmlns:a16="http://schemas.microsoft.com/office/drawing/2014/main" id="{846B6A59-3780-5A4A-820D-8CAD87B1954C}"/>
              </a:ext>
            </a:extLst>
          </p:cNvPr>
          <p:cNvSpPr/>
          <p:nvPr/>
        </p:nvSpPr>
        <p:spPr bwMode="auto">
          <a:xfrm flipH="1">
            <a:off x="6336457" y="4804826"/>
            <a:ext cx="4966979" cy="1008112"/>
          </a:xfrm>
          <a:prstGeom prst="rightArrow">
            <a:avLst/>
          </a:prstGeom>
          <a:solidFill>
            <a:schemeClr val="accent4">
              <a:lumMod val="25000"/>
              <a:lumOff val="75000"/>
            </a:schemeClr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Pull </a:t>
            </a:r>
            <a:r>
              <a:rPr kumimoji="0" lang="da-DK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publications</a:t>
            </a: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 from </a:t>
            </a:r>
            <a:r>
              <a:rPr kumimoji="0" lang="da-DK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WoS</a:t>
            </a: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 </a:t>
            </a:r>
            <a:r>
              <a:rPr kumimoji="0" lang="da-DK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using</a:t>
            </a: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 </a:t>
            </a:r>
            <a:r>
              <a:rPr kumimoji="0" lang="da-DK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ORCIDs</a:t>
            </a:r>
            <a:endParaRPr kumimoji="0" lang="da-DK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itchFamily="-80" charset="-128"/>
              <a:cs typeface="+mn-cs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922EFDC-8515-4D43-8D14-BEFB123D6CE2}"/>
              </a:ext>
            </a:extLst>
          </p:cNvPr>
          <p:cNvSpPr/>
          <p:nvPr/>
        </p:nvSpPr>
        <p:spPr bwMode="auto">
          <a:xfrm>
            <a:off x="5751127" y="5711498"/>
            <a:ext cx="468052" cy="46805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160740D-CC36-7B49-BB4D-65E428FEFB2C}"/>
              </a:ext>
            </a:extLst>
          </p:cNvPr>
          <p:cNvSpPr/>
          <p:nvPr/>
        </p:nvSpPr>
        <p:spPr bwMode="auto">
          <a:xfrm>
            <a:off x="5751127" y="5075428"/>
            <a:ext cx="468052" cy="46805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2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8A0E292-F067-F145-B50F-0620BCF25074}"/>
              </a:ext>
            </a:extLst>
          </p:cNvPr>
          <p:cNvSpPr/>
          <p:nvPr/>
        </p:nvSpPr>
        <p:spPr bwMode="auto">
          <a:xfrm>
            <a:off x="5751127" y="4439357"/>
            <a:ext cx="468052" cy="46805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3</a:t>
            </a:r>
          </a:p>
        </p:txBody>
      </p:sp>
      <p:sp>
        <p:nvSpPr>
          <p:cNvPr id="15" name="Right Arrow 14">
            <a:extLst>
              <a:ext uri="{FF2B5EF4-FFF2-40B4-BE49-F238E27FC236}">
                <a16:creationId xmlns:a16="http://schemas.microsoft.com/office/drawing/2014/main" id="{BAA8B129-4C8D-EC4D-A5FF-45F10A57B560}"/>
              </a:ext>
            </a:extLst>
          </p:cNvPr>
          <p:cNvSpPr/>
          <p:nvPr/>
        </p:nvSpPr>
        <p:spPr bwMode="auto">
          <a:xfrm>
            <a:off x="767409" y="4228762"/>
            <a:ext cx="4826109" cy="1008112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Pull researcher </a:t>
            </a:r>
            <a:r>
              <a:rPr kumimoji="0" lang="da-DK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affiliations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from </a:t>
            </a:r>
            <a:r>
              <a:rPr kumimoji="0" lang="da-DK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staff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base/CRIS system</a:t>
            </a:r>
          </a:p>
        </p:txBody>
      </p:sp>
      <p:sp>
        <p:nvSpPr>
          <p:cNvPr id="16" name="Right Arrow 15">
            <a:extLst>
              <a:ext uri="{FF2B5EF4-FFF2-40B4-BE49-F238E27FC236}">
                <a16:creationId xmlns:a16="http://schemas.microsoft.com/office/drawing/2014/main" id="{167FF0CD-A542-FB41-B0C7-CA609AC0E470}"/>
              </a:ext>
            </a:extLst>
          </p:cNvPr>
          <p:cNvSpPr/>
          <p:nvPr/>
        </p:nvSpPr>
        <p:spPr bwMode="auto">
          <a:xfrm flipH="1">
            <a:off x="6336457" y="3569260"/>
            <a:ext cx="4966979" cy="1008112"/>
          </a:xfrm>
          <a:prstGeom prst="rightArrow">
            <a:avLst/>
          </a:prstGeom>
          <a:solidFill>
            <a:schemeClr val="accent4">
              <a:lumMod val="25000"/>
              <a:lumOff val="75000"/>
            </a:schemeClr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Pull indicators from </a:t>
            </a:r>
            <a:r>
              <a:rPr kumimoji="0" lang="da-DK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InCites</a:t>
            </a: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 </a:t>
            </a:r>
            <a:r>
              <a:rPr kumimoji="0" lang="da-DK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using</a:t>
            </a: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 WoS </a:t>
            </a:r>
            <a:r>
              <a:rPr kumimoji="0" lang="da-DK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IDs</a:t>
            </a:r>
            <a:endParaRPr kumimoji="0" lang="da-DK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itchFamily="-80" charset="-128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BEBF645-B097-164E-A066-67B43C12E821}"/>
              </a:ext>
            </a:extLst>
          </p:cNvPr>
          <p:cNvSpPr/>
          <p:nvPr/>
        </p:nvSpPr>
        <p:spPr bwMode="auto">
          <a:xfrm>
            <a:off x="5751127" y="3803286"/>
            <a:ext cx="468052" cy="46805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4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5595A17-1AE8-9545-A97D-0B51AE41CF7A}"/>
              </a:ext>
            </a:extLst>
          </p:cNvPr>
          <p:cNvSpPr/>
          <p:nvPr/>
        </p:nvSpPr>
        <p:spPr bwMode="auto">
          <a:xfrm>
            <a:off x="5751127" y="3167215"/>
            <a:ext cx="468052" cy="46805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5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EE4725D-5DE3-BA48-BF26-724AEC7B3BA6}"/>
              </a:ext>
            </a:extLst>
          </p:cNvPr>
          <p:cNvSpPr/>
          <p:nvPr/>
        </p:nvSpPr>
        <p:spPr bwMode="auto">
          <a:xfrm>
            <a:off x="1271464" y="1337013"/>
            <a:ext cx="1224136" cy="1392587"/>
          </a:xfrm>
          <a:prstGeom prst="rect">
            <a:avLst/>
          </a:prstGeom>
          <a:solidFill>
            <a:srgbClr val="0070C0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  <a:t>Single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  <a:t>Researcher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  <a:t>Info &amp; Indicators</a:t>
            </a:r>
            <a:endParaRPr kumimoji="0" lang="da-DK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5990983-48E6-7842-82D0-3ED978B9A130}"/>
              </a:ext>
            </a:extLst>
          </p:cNvPr>
          <p:cNvSpPr/>
          <p:nvPr/>
        </p:nvSpPr>
        <p:spPr bwMode="auto">
          <a:xfrm>
            <a:off x="2942050" y="1337013"/>
            <a:ext cx="1224136" cy="1392587"/>
          </a:xfrm>
          <a:prstGeom prst="rect">
            <a:avLst/>
          </a:prstGeom>
          <a:solidFill>
            <a:srgbClr val="0070C0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  <a:t>Single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  <a:t>Researcher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  <a:t>Publication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  <a:t>List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D433A5A-116E-4443-B564-DA23CE88CC64}"/>
              </a:ext>
            </a:extLst>
          </p:cNvPr>
          <p:cNvSpPr/>
          <p:nvPr/>
        </p:nvSpPr>
        <p:spPr bwMode="auto">
          <a:xfrm>
            <a:off x="4612636" y="1337013"/>
            <a:ext cx="1224136" cy="1392587"/>
          </a:xfrm>
          <a:prstGeom prst="rect">
            <a:avLst/>
          </a:prstGeom>
          <a:solidFill>
            <a:srgbClr val="008737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  <a:t>Research Group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  <a:t>Info &amp; Indicators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41855C5-F577-BA4B-AA5F-43C3FB604DBE}"/>
              </a:ext>
            </a:extLst>
          </p:cNvPr>
          <p:cNvSpPr/>
          <p:nvPr/>
        </p:nvSpPr>
        <p:spPr bwMode="auto">
          <a:xfrm>
            <a:off x="6283222" y="1366654"/>
            <a:ext cx="1224136" cy="1392587"/>
          </a:xfrm>
          <a:prstGeom prst="rect">
            <a:avLst/>
          </a:prstGeom>
          <a:solidFill>
            <a:srgbClr val="008737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  <a:t>Depart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kumimoji="0" lang="da-DK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  <a:t>Section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  <a:t>Info &amp; Indicators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BBB13F2-43F3-1542-A196-05F32E311848}"/>
              </a:ext>
            </a:extLst>
          </p:cNvPr>
          <p:cNvSpPr/>
          <p:nvPr/>
        </p:nvSpPr>
        <p:spPr bwMode="auto">
          <a:xfrm>
            <a:off x="7953808" y="1396295"/>
            <a:ext cx="1224136" cy="1392587"/>
          </a:xfrm>
          <a:prstGeom prst="rect">
            <a:avLst/>
          </a:prstGeom>
          <a:solidFill>
            <a:srgbClr val="008737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  <a:t>Depart-ment</a:t>
            </a:r>
            <a:endParaRPr kumimoji="0" lang="da-DK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  <a:t>Info &amp; Indicators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7083862-3EAC-3342-A8C5-86B958AEF5EB}"/>
              </a:ext>
            </a:extLst>
          </p:cNvPr>
          <p:cNvSpPr/>
          <p:nvPr/>
        </p:nvSpPr>
        <p:spPr bwMode="auto">
          <a:xfrm>
            <a:off x="9624392" y="1396295"/>
            <a:ext cx="1224136" cy="1392587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  <a:t>Univer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b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kumimoji="0" lang="da-DK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  <a:t>sity</a:t>
            </a:r>
            <a:endParaRPr kumimoji="0" lang="da-DK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Verdana" panose="020B0604030504040204" pitchFamily="34" charset="0"/>
                <a:cs typeface="Verdana" panose="020B0604030504040204" pitchFamily="34" charset="0"/>
              </a:rPr>
              <a:t>Info &amp; Indicators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27BE9D4-C2A3-2C49-8892-6C74C66A26DF}"/>
              </a:ext>
            </a:extLst>
          </p:cNvPr>
          <p:cNvCxnSpPr/>
          <p:nvPr/>
        </p:nvCxnSpPr>
        <p:spPr bwMode="auto">
          <a:xfrm>
            <a:off x="1883532" y="1196752"/>
            <a:ext cx="8352978" cy="0"/>
          </a:xfrm>
          <a:prstGeom prst="straightConnector1">
            <a:avLst/>
          </a:prstGeom>
          <a:ln w="57150">
            <a:headEnd type="none" w="med" len="med"/>
            <a:tailEnd type="stealth" w="lg" len="lg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49575DF-55E8-6B47-B5FA-39B208602AEE}"/>
              </a:ext>
            </a:extLst>
          </p:cNvPr>
          <p:cNvCxnSpPr>
            <a:endCxn id="19" idx="0"/>
          </p:cNvCxnSpPr>
          <p:nvPr/>
        </p:nvCxnSpPr>
        <p:spPr bwMode="auto">
          <a:xfrm>
            <a:off x="1883532" y="1196752"/>
            <a:ext cx="0" cy="14026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2F3EEA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D314371-5FC2-2F43-A4EB-0C145C3517DE}"/>
              </a:ext>
            </a:extLst>
          </p:cNvPr>
          <p:cNvCxnSpPr/>
          <p:nvPr/>
        </p:nvCxnSpPr>
        <p:spPr bwMode="auto">
          <a:xfrm>
            <a:off x="3575720" y="1196752"/>
            <a:ext cx="0" cy="14026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2F3EEA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82735FE6-1A2B-DD42-98C8-58529158A86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911" r="35946"/>
          <a:stretch/>
        </p:blipFill>
        <p:spPr>
          <a:xfrm rot="720930">
            <a:off x="10033892" y="349910"/>
            <a:ext cx="1827071" cy="805752"/>
          </a:xfrm>
          <a:prstGeom prst="rect">
            <a:avLst/>
          </a:prstGeom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43852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E9A8B4-9238-4A7B-8332-DE6225EED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/>
              <a:t>Agenda</a:t>
            </a:r>
            <a:endParaRPr lang="da-DK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2190EB-83DC-4D90-919D-0E601781074C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727735" y="1386789"/>
            <a:ext cx="4128654" cy="2320925"/>
          </a:xfrm>
        </p:spPr>
        <p:txBody>
          <a:bodyPr>
            <a:normAutofit lnSpcReduction="10000"/>
          </a:bodyPr>
          <a:lstStyle/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dirty="0" err="1"/>
              <a:t>PIDapalooza</a:t>
            </a:r>
            <a:r>
              <a:rPr lang="en-US" sz="2800" dirty="0"/>
              <a:t>: </a:t>
            </a:r>
            <a:br>
              <a:rPr lang="en-US" sz="2800" dirty="0"/>
            </a:br>
            <a:r>
              <a:rPr lang="en-US" sz="2800" dirty="0"/>
              <a:t>Take-home messages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The Use of PIDs in Research Assessments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Dirty PIDs</a:t>
            </a:r>
          </a:p>
          <a:p>
            <a:endParaRPr lang="da-DK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70D2239-B70B-4498-9128-D4EC4052D8E1}"/>
              </a:ext>
            </a:extLst>
          </p:cNvPr>
          <p:cNvSpPr/>
          <p:nvPr/>
        </p:nvSpPr>
        <p:spPr>
          <a:xfrm>
            <a:off x="6290560" y="634314"/>
            <a:ext cx="5799438" cy="5589373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TOjUDpBl8CJf1q6i">
            <a:hlinkClick r:id="" action="ppaction://media"/>
            <a:extLst>
              <a:ext uri="{FF2B5EF4-FFF2-40B4-BE49-F238E27FC236}">
                <a16:creationId xmlns:a16="http://schemas.microsoft.com/office/drawing/2014/main" id="{A80EB09F-27C0-49D0-859F-05DD079F25E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18268" y="634313"/>
            <a:ext cx="3144022" cy="5589373"/>
          </a:xfrm>
          <a:prstGeom prst="rect">
            <a:avLst/>
          </a:prstGeom>
        </p:spPr>
      </p:pic>
      <p:pic>
        <p:nvPicPr>
          <p:cNvPr id="3074" name="Picture 2" descr="Billedresultat for pidapalooza">
            <a:extLst>
              <a:ext uri="{FF2B5EF4-FFF2-40B4-BE49-F238E27FC236}">
                <a16:creationId xmlns:a16="http://schemas.microsoft.com/office/drawing/2014/main" id="{DE5687E6-0C17-4F9D-820E-724179AF6B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218" y="3770928"/>
            <a:ext cx="4036674" cy="26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/>
          <a:srcRect l="2788" t="8659" r="6819" b="31847"/>
          <a:stretch/>
        </p:blipFill>
        <p:spPr>
          <a:xfrm>
            <a:off x="4552723" y="400849"/>
            <a:ext cx="6614339" cy="98594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1874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5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6" descr="Relateret billed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9263">
            <a:off x="10128509" y="4427449"/>
            <a:ext cx="1785592" cy="61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Billedresultat for dtu logo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1887">
            <a:off x="499657" y="3775330"/>
            <a:ext cx="484351" cy="70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Billedresultat for orcid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2" r="21012"/>
          <a:stretch/>
        </p:blipFill>
        <p:spPr bwMode="auto">
          <a:xfrm rot="21241041">
            <a:off x="155340" y="5173455"/>
            <a:ext cx="1728192" cy="658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itle 19">
            <a:extLst>
              <a:ext uri="{FF2B5EF4-FFF2-40B4-BE49-F238E27FC236}">
                <a16:creationId xmlns:a16="http://schemas.microsoft.com/office/drawing/2014/main" id="{2AA1A2F8-5ACA-4C54-BB52-D443EC003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RAP Research Assessment </a:t>
            </a:r>
            <a:r>
              <a:rPr lang="en-US" dirty="0" smtClean="0">
                <a:solidFill>
                  <a:schemeClr val="tx1"/>
                </a:solidFill>
              </a:rPr>
              <a:t>– setup (ORCID)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3EA872-A674-449B-A120-B97244F8E91D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Up Arrow 7">
            <a:extLst>
              <a:ext uri="{FF2B5EF4-FFF2-40B4-BE49-F238E27FC236}">
                <a16:creationId xmlns:a16="http://schemas.microsoft.com/office/drawing/2014/main" id="{9E07AD92-E4A8-624C-BC54-D53281060895}"/>
              </a:ext>
            </a:extLst>
          </p:cNvPr>
          <p:cNvSpPr/>
          <p:nvPr/>
        </p:nvSpPr>
        <p:spPr bwMode="auto">
          <a:xfrm>
            <a:off x="4977041" y="3068526"/>
            <a:ext cx="2016224" cy="3384810"/>
          </a:xfrm>
          <a:prstGeom prst="upArrow">
            <a:avLst>
              <a:gd name="adj1" fmla="val 35261"/>
              <a:gd name="adj2" fmla="val 26900"/>
            </a:avLst>
          </a:prstGeom>
          <a:solidFill>
            <a:schemeClr val="bg1">
              <a:lumMod val="95000"/>
            </a:schemeClr>
          </a:solidFill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a-DK" sz="16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ＭＳ Ｐゴシック" pitchFamily="-80" charset="-128"/>
              <a:cs typeface="+mn-cs"/>
            </a:endParaRPr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15EC7586-FDBC-F14F-A392-802C75BAF096}"/>
              </a:ext>
            </a:extLst>
          </p:cNvPr>
          <p:cNvSpPr/>
          <p:nvPr/>
        </p:nvSpPr>
        <p:spPr bwMode="auto">
          <a:xfrm>
            <a:off x="767409" y="5445224"/>
            <a:ext cx="4826109" cy="951452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Pull researcher </a:t>
            </a:r>
            <a:r>
              <a:rPr kumimoji="0" lang="da-DK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ORCIDs</a:t>
            </a:r>
            <a:r>
              <a:rPr kumimoji="0" lang="da-DK" sz="1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from </a:t>
            </a:r>
            <a:r>
              <a:rPr kumimoji="0" lang="da-DK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staff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base/CRIS system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a-DK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itchFamily="-80" charset="-128"/>
              <a:cs typeface="+mn-cs"/>
            </a:endParaRPr>
          </a:p>
        </p:txBody>
      </p:sp>
      <p:sp>
        <p:nvSpPr>
          <p:cNvPr id="11" name="Right Arrow 10">
            <a:extLst>
              <a:ext uri="{FF2B5EF4-FFF2-40B4-BE49-F238E27FC236}">
                <a16:creationId xmlns:a16="http://schemas.microsoft.com/office/drawing/2014/main" id="{846B6A59-3780-5A4A-820D-8CAD87B1954C}"/>
              </a:ext>
            </a:extLst>
          </p:cNvPr>
          <p:cNvSpPr/>
          <p:nvPr/>
        </p:nvSpPr>
        <p:spPr bwMode="auto">
          <a:xfrm flipH="1">
            <a:off x="6336457" y="4804826"/>
            <a:ext cx="4966979" cy="1008112"/>
          </a:xfrm>
          <a:prstGeom prst="rightArrow">
            <a:avLst/>
          </a:prstGeom>
          <a:solidFill>
            <a:schemeClr val="accent4">
              <a:lumMod val="25000"/>
              <a:lumOff val="75000"/>
            </a:schemeClr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Pull </a:t>
            </a:r>
            <a:r>
              <a:rPr kumimoji="0" lang="da-DK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publications</a:t>
            </a: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 from </a:t>
            </a:r>
            <a:r>
              <a:rPr kumimoji="0" lang="da-DK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WoS</a:t>
            </a: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 </a:t>
            </a:r>
            <a:r>
              <a:rPr kumimoji="0" lang="da-DK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using</a:t>
            </a: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 </a:t>
            </a:r>
            <a:r>
              <a:rPr kumimoji="0" lang="da-DK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ORCIDs</a:t>
            </a:r>
            <a:endParaRPr kumimoji="0" lang="da-DK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itchFamily="-80" charset="-128"/>
              <a:cs typeface="+mn-cs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922EFDC-8515-4D43-8D14-BEFB123D6CE2}"/>
              </a:ext>
            </a:extLst>
          </p:cNvPr>
          <p:cNvSpPr/>
          <p:nvPr/>
        </p:nvSpPr>
        <p:spPr bwMode="auto">
          <a:xfrm>
            <a:off x="5751127" y="5711498"/>
            <a:ext cx="468052" cy="46805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160740D-CC36-7B49-BB4D-65E428FEFB2C}"/>
              </a:ext>
            </a:extLst>
          </p:cNvPr>
          <p:cNvSpPr/>
          <p:nvPr/>
        </p:nvSpPr>
        <p:spPr bwMode="auto">
          <a:xfrm>
            <a:off x="5751127" y="5075428"/>
            <a:ext cx="468052" cy="46805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2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8A0E292-F067-F145-B50F-0620BCF25074}"/>
              </a:ext>
            </a:extLst>
          </p:cNvPr>
          <p:cNvSpPr/>
          <p:nvPr/>
        </p:nvSpPr>
        <p:spPr bwMode="auto">
          <a:xfrm>
            <a:off x="5751127" y="4439357"/>
            <a:ext cx="468052" cy="46805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3</a:t>
            </a:r>
          </a:p>
        </p:txBody>
      </p:sp>
      <p:sp>
        <p:nvSpPr>
          <p:cNvPr id="15" name="Right Arrow 14">
            <a:extLst>
              <a:ext uri="{FF2B5EF4-FFF2-40B4-BE49-F238E27FC236}">
                <a16:creationId xmlns:a16="http://schemas.microsoft.com/office/drawing/2014/main" id="{BAA8B129-4C8D-EC4D-A5FF-45F10A57B560}"/>
              </a:ext>
            </a:extLst>
          </p:cNvPr>
          <p:cNvSpPr/>
          <p:nvPr/>
        </p:nvSpPr>
        <p:spPr bwMode="auto">
          <a:xfrm>
            <a:off x="767409" y="4228762"/>
            <a:ext cx="4826109" cy="1008112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Pull researcher </a:t>
            </a:r>
            <a:r>
              <a:rPr kumimoji="0" lang="da-DK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affiliations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from </a:t>
            </a:r>
            <a:r>
              <a:rPr kumimoji="0" lang="da-DK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staff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base/CRIS system</a:t>
            </a:r>
          </a:p>
        </p:txBody>
      </p:sp>
      <p:sp>
        <p:nvSpPr>
          <p:cNvPr id="16" name="Right Arrow 15">
            <a:extLst>
              <a:ext uri="{FF2B5EF4-FFF2-40B4-BE49-F238E27FC236}">
                <a16:creationId xmlns:a16="http://schemas.microsoft.com/office/drawing/2014/main" id="{167FF0CD-A542-FB41-B0C7-CA609AC0E470}"/>
              </a:ext>
            </a:extLst>
          </p:cNvPr>
          <p:cNvSpPr/>
          <p:nvPr/>
        </p:nvSpPr>
        <p:spPr bwMode="auto">
          <a:xfrm flipH="1">
            <a:off x="6336457" y="3569260"/>
            <a:ext cx="4966979" cy="1008112"/>
          </a:xfrm>
          <a:prstGeom prst="rightArrow">
            <a:avLst/>
          </a:prstGeom>
          <a:solidFill>
            <a:schemeClr val="accent4">
              <a:lumMod val="25000"/>
              <a:lumOff val="75000"/>
            </a:schemeClr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Pull </a:t>
            </a:r>
            <a:r>
              <a:rPr kumimoji="0" lang="da-DK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indicators</a:t>
            </a: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 from </a:t>
            </a:r>
            <a:r>
              <a:rPr kumimoji="0" lang="da-DK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InCites</a:t>
            </a: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 </a:t>
            </a:r>
            <a:r>
              <a:rPr kumimoji="0" lang="da-DK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using</a:t>
            </a: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 WoS </a:t>
            </a:r>
            <a:r>
              <a:rPr kumimoji="0" lang="da-DK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IDs</a:t>
            </a:r>
            <a:endParaRPr kumimoji="0" lang="da-DK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itchFamily="-80" charset="-128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BEBF645-B097-164E-A066-67B43C12E821}"/>
              </a:ext>
            </a:extLst>
          </p:cNvPr>
          <p:cNvSpPr/>
          <p:nvPr/>
        </p:nvSpPr>
        <p:spPr bwMode="auto">
          <a:xfrm>
            <a:off x="5751127" y="3803286"/>
            <a:ext cx="468052" cy="46805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4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5595A17-1AE8-9545-A97D-0B51AE41CF7A}"/>
              </a:ext>
            </a:extLst>
          </p:cNvPr>
          <p:cNvSpPr/>
          <p:nvPr/>
        </p:nvSpPr>
        <p:spPr bwMode="auto">
          <a:xfrm>
            <a:off x="5751127" y="3167215"/>
            <a:ext cx="468052" cy="46805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5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2735FE6-1A2B-DD42-98C8-58529158A86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911" r="35946"/>
          <a:stretch/>
        </p:blipFill>
        <p:spPr>
          <a:xfrm rot="720930">
            <a:off x="10033892" y="349910"/>
            <a:ext cx="1827071" cy="80575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9"/>
          <a:srcRect t="5025"/>
          <a:stretch/>
        </p:blipFill>
        <p:spPr>
          <a:xfrm>
            <a:off x="2122560" y="1052736"/>
            <a:ext cx="7946883" cy="536732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31238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6" descr="Relateret billed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9263">
            <a:off x="10128509" y="4427449"/>
            <a:ext cx="1785592" cy="61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Billedresultat for dtu logo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1887">
            <a:off x="499657" y="3775330"/>
            <a:ext cx="484351" cy="70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Billedresultat for orcid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2" r="21012"/>
          <a:stretch/>
        </p:blipFill>
        <p:spPr bwMode="auto">
          <a:xfrm rot="21241041">
            <a:off x="155340" y="5173455"/>
            <a:ext cx="1728192" cy="658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itle 19">
            <a:extLst>
              <a:ext uri="{FF2B5EF4-FFF2-40B4-BE49-F238E27FC236}">
                <a16:creationId xmlns:a16="http://schemas.microsoft.com/office/drawing/2014/main" id="{2AA1A2F8-5ACA-4C54-BB52-D443EC003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RAP Research Assessment </a:t>
            </a:r>
            <a:r>
              <a:rPr lang="en-US" dirty="0" smtClean="0">
                <a:solidFill>
                  <a:schemeClr val="tx1"/>
                </a:solidFill>
              </a:rPr>
              <a:t>– setup (ORCID)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3EA872-A674-449B-A120-B97244F8E91D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Up Arrow 7">
            <a:extLst>
              <a:ext uri="{FF2B5EF4-FFF2-40B4-BE49-F238E27FC236}">
                <a16:creationId xmlns:a16="http://schemas.microsoft.com/office/drawing/2014/main" id="{9E07AD92-E4A8-624C-BC54-D53281060895}"/>
              </a:ext>
            </a:extLst>
          </p:cNvPr>
          <p:cNvSpPr/>
          <p:nvPr/>
        </p:nvSpPr>
        <p:spPr bwMode="auto">
          <a:xfrm>
            <a:off x="4977041" y="3068526"/>
            <a:ext cx="2016224" cy="3384810"/>
          </a:xfrm>
          <a:prstGeom prst="upArrow">
            <a:avLst>
              <a:gd name="adj1" fmla="val 35261"/>
              <a:gd name="adj2" fmla="val 26900"/>
            </a:avLst>
          </a:prstGeom>
          <a:solidFill>
            <a:schemeClr val="bg1">
              <a:lumMod val="95000"/>
            </a:schemeClr>
          </a:solidFill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a-DK" sz="16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ＭＳ Ｐゴシック" pitchFamily="-80" charset="-128"/>
              <a:cs typeface="+mn-cs"/>
            </a:endParaRPr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15EC7586-FDBC-F14F-A392-802C75BAF096}"/>
              </a:ext>
            </a:extLst>
          </p:cNvPr>
          <p:cNvSpPr/>
          <p:nvPr/>
        </p:nvSpPr>
        <p:spPr bwMode="auto">
          <a:xfrm>
            <a:off x="767409" y="5445224"/>
            <a:ext cx="4826109" cy="951452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Pull researcher </a:t>
            </a:r>
            <a:r>
              <a:rPr kumimoji="0" lang="da-DK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ORCIDs</a:t>
            </a:r>
            <a:r>
              <a:rPr kumimoji="0" lang="da-DK" sz="1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from </a:t>
            </a:r>
            <a:r>
              <a:rPr kumimoji="0" lang="da-DK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staff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base/CRIS system</a:t>
            </a:r>
          </a:p>
        </p:txBody>
      </p:sp>
      <p:sp>
        <p:nvSpPr>
          <p:cNvPr id="11" name="Right Arrow 10">
            <a:extLst>
              <a:ext uri="{FF2B5EF4-FFF2-40B4-BE49-F238E27FC236}">
                <a16:creationId xmlns:a16="http://schemas.microsoft.com/office/drawing/2014/main" id="{846B6A59-3780-5A4A-820D-8CAD87B1954C}"/>
              </a:ext>
            </a:extLst>
          </p:cNvPr>
          <p:cNvSpPr/>
          <p:nvPr/>
        </p:nvSpPr>
        <p:spPr bwMode="auto">
          <a:xfrm flipH="1">
            <a:off x="6336457" y="4804826"/>
            <a:ext cx="4966979" cy="1008112"/>
          </a:xfrm>
          <a:prstGeom prst="rightArrow">
            <a:avLst/>
          </a:prstGeom>
          <a:solidFill>
            <a:schemeClr val="accent4">
              <a:lumMod val="25000"/>
              <a:lumOff val="75000"/>
            </a:schemeClr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Pull </a:t>
            </a:r>
            <a:r>
              <a:rPr kumimoji="0" lang="da-DK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publications</a:t>
            </a: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 from </a:t>
            </a:r>
            <a:r>
              <a:rPr kumimoji="0" lang="da-DK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WoS</a:t>
            </a: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 </a:t>
            </a:r>
            <a:r>
              <a:rPr kumimoji="0" lang="da-DK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using</a:t>
            </a: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 </a:t>
            </a:r>
            <a:r>
              <a:rPr kumimoji="0" lang="da-DK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ORCIDs</a:t>
            </a:r>
            <a:endParaRPr kumimoji="0" lang="da-DK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itchFamily="-80" charset="-128"/>
              <a:cs typeface="+mn-cs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922EFDC-8515-4D43-8D14-BEFB123D6CE2}"/>
              </a:ext>
            </a:extLst>
          </p:cNvPr>
          <p:cNvSpPr/>
          <p:nvPr/>
        </p:nvSpPr>
        <p:spPr bwMode="auto">
          <a:xfrm>
            <a:off x="5751127" y="5711498"/>
            <a:ext cx="468052" cy="46805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160740D-CC36-7B49-BB4D-65E428FEFB2C}"/>
              </a:ext>
            </a:extLst>
          </p:cNvPr>
          <p:cNvSpPr/>
          <p:nvPr/>
        </p:nvSpPr>
        <p:spPr bwMode="auto">
          <a:xfrm>
            <a:off x="5751127" y="5075428"/>
            <a:ext cx="468052" cy="46805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2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8A0E292-F067-F145-B50F-0620BCF25074}"/>
              </a:ext>
            </a:extLst>
          </p:cNvPr>
          <p:cNvSpPr/>
          <p:nvPr/>
        </p:nvSpPr>
        <p:spPr bwMode="auto">
          <a:xfrm>
            <a:off x="5751127" y="4439357"/>
            <a:ext cx="468052" cy="46805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3</a:t>
            </a:r>
          </a:p>
        </p:txBody>
      </p:sp>
      <p:sp>
        <p:nvSpPr>
          <p:cNvPr id="15" name="Right Arrow 14">
            <a:extLst>
              <a:ext uri="{FF2B5EF4-FFF2-40B4-BE49-F238E27FC236}">
                <a16:creationId xmlns:a16="http://schemas.microsoft.com/office/drawing/2014/main" id="{BAA8B129-4C8D-EC4D-A5FF-45F10A57B560}"/>
              </a:ext>
            </a:extLst>
          </p:cNvPr>
          <p:cNvSpPr/>
          <p:nvPr/>
        </p:nvSpPr>
        <p:spPr bwMode="auto">
          <a:xfrm>
            <a:off x="767409" y="4228762"/>
            <a:ext cx="4826109" cy="1008112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Pull researcher </a:t>
            </a:r>
            <a:r>
              <a:rPr kumimoji="0" lang="da-DK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affiliations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from </a:t>
            </a:r>
            <a:r>
              <a:rPr kumimoji="0" lang="da-DK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staff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base/CRIS system</a:t>
            </a:r>
          </a:p>
        </p:txBody>
      </p:sp>
      <p:sp>
        <p:nvSpPr>
          <p:cNvPr id="16" name="Right Arrow 15">
            <a:extLst>
              <a:ext uri="{FF2B5EF4-FFF2-40B4-BE49-F238E27FC236}">
                <a16:creationId xmlns:a16="http://schemas.microsoft.com/office/drawing/2014/main" id="{167FF0CD-A542-FB41-B0C7-CA609AC0E470}"/>
              </a:ext>
            </a:extLst>
          </p:cNvPr>
          <p:cNvSpPr/>
          <p:nvPr/>
        </p:nvSpPr>
        <p:spPr bwMode="auto">
          <a:xfrm flipH="1">
            <a:off x="6336457" y="3569260"/>
            <a:ext cx="4966979" cy="1008112"/>
          </a:xfrm>
          <a:prstGeom prst="rightArrow">
            <a:avLst/>
          </a:prstGeom>
          <a:solidFill>
            <a:schemeClr val="accent4">
              <a:lumMod val="25000"/>
              <a:lumOff val="75000"/>
            </a:schemeClr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Pull indicators from </a:t>
            </a:r>
            <a:r>
              <a:rPr kumimoji="0" lang="da-DK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InCites</a:t>
            </a: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 </a:t>
            </a:r>
            <a:r>
              <a:rPr kumimoji="0" lang="da-DK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using</a:t>
            </a:r>
            <a:r>
              <a:rPr kumimoji="0" lang="da-DK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 WoS </a:t>
            </a:r>
            <a:r>
              <a:rPr kumimoji="0" lang="da-DK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IDs</a:t>
            </a:r>
            <a:endParaRPr kumimoji="0" lang="da-DK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itchFamily="-80" charset="-128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BEBF645-B097-164E-A066-67B43C12E821}"/>
              </a:ext>
            </a:extLst>
          </p:cNvPr>
          <p:cNvSpPr/>
          <p:nvPr/>
        </p:nvSpPr>
        <p:spPr bwMode="auto">
          <a:xfrm>
            <a:off x="5751127" y="3803286"/>
            <a:ext cx="468052" cy="46805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4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5595A17-1AE8-9545-A97D-0B51AE41CF7A}"/>
              </a:ext>
            </a:extLst>
          </p:cNvPr>
          <p:cNvSpPr/>
          <p:nvPr/>
        </p:nvSpPr>
        <p:spPr bwMode="auto">
          <a:xfrm>
            <a:off x="5751127" y="3167215"/>
            <a:ext cx="468052" cy="46805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rgbClr val="00873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ＭＳ Ｐゴシック" pitchFamily="-80" charset="-128"/>
                <a:cs typeface="+mn-cs"/>
              </a:rPr>
              <a:t>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99003" y="1014788"/>
            <a:ext cx="7593994" cy="533232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2735FE6-1A2B-DD42-98C8-58529158A86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911" r="35946"/>
          <a:stretch/>
        </p:blipFill>
        <p:spPr>
          <a:xfrm rot="720930">
            <a:off x="10033892" y="349910"/>
            <a:ext cx="1827071" cy="80575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39531" y="5223732"/>
            <a:ext cx="1391287" cy="5386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28" name="Picture 4" descr="Billedresultat for crossre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054" y="5468667"/>
            <a:ext cx="1345936" cy="67296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01954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RAP Research Assessment – where</a:t>
            </a:r>
            <a:r>
              <a:rPr lang="da-DK" dirty="0" smtClean="0"/>
              <a:t> are we now?</a:t>
            </a:r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3EA872-A674-449B-A120-B97244F8E91D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4294967295"/>
            <p:extLst/>
          </p:nvPr>
        </p:nvGraphicFramePr>
        <p:xfrm>
          <a:off x="5273653" y="1385788"/>
          <a:ext cx="5904656" cy="4702374"/>
        </p:xfrm>
        <a:graphic>
          <a:graphicData uri="http://schemas.openxmlformats.org/drawingml/2006/table">
            <a:tbl>
              <a:tblPr/>
              <a:tblGrid>
                <a:gridCol w="3921749">
                  <a:extLst>
                    <a:ext uri="{9D8B030D-6E8A-4147-A177-3AD203B41FA5}">
                      <a16:colId xmlns:a16="http://schemas.microsoft.com/office/drawing/2014/main" val="2313487823"/>
                    </a:ext>
                  </a:extLst>
                </a:gridCol>
                <a:gridCol w="1982907">
                  <a:extLst>
                    <a:ext uri="{9D8B030D-6E8A-4147-A177-3AD203B41FA5}">
                      <a16:colId xmlns:a16="http://schemas.microsoft.com/office/drawing/2014/main" val="3260619541"/>
                    </a:ext>
                  </a:extLst>
                </a:gridCol>
              </a:tblGrid>
              <a:tr h="146512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336218"/>
                  </a:ext>
                </a:extLst>
              </a:tr>
              <a:tr h="356546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 of ORCID search via WoS API vs. manual search in WoS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a-D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639342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Publication Year: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 Years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897660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Organization-Enhanced: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 Organizations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5608530"/>
                  </a:ext>
                </a:extLst>
              </a:tr>
              <a:tr h="15012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242248"/>
                  </a:ext>
                </a:extLst>
              </a:tr>
              <a:tr h="20850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019664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Overview Tab: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770402"/>
                  </a:ext>
                </a:extLst>
              </a:tr>
              <a:tr h="45663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Creates an overview of the total no. of publications, citations and (if possible) h-index per ORCID requested.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a-D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441029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648600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OI=ORCID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1199609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8674188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ORCID Tabs: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701477"/>
                  </a:ext>
                </a:extLst>
              </a:tr>
              <a:tr h="45663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Each 'ORCID Tab' represents a publication list found via the API for each ORCID represented in the 'Overview Tab'.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a-D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0070018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328850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AU=Authors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605627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TI=Title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125638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SO=Source (journal title)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463748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DT=Document Type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3547036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C1=Adress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7811083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OI=ORCID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8463981"/>
                  </a:ext>
                </a:extLst>
              </a:tr>
              <a:tr h="162635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TC=Times Cited (in WoS Core Collection)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a-D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8139740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PY=Publication Year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606465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DI=DOI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3581697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UT=Accession Number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7905016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95400" y="1377288"/>
            <a:ext cx="4176464" cy="4716000"/>
          </a:xfrm>
          <a:prstGeom prst="roundRect">
            <a:avLst/>
          </a:prstGeom>
          <a:noFill/>
          <a:ln w="28575">
            <a:solidFill>
              <a:srgbClr val="008737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2000" b="0" i="0" u="sng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</a:t>
            </a:r>
            <a:r>
              <a:rPr kumimoji="0" lang="en-US" sz="20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test on selected departments: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ORCID – coverage in Web of Science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ORCID – identification and grouping of possible issues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000" b="0" i="0" u="sng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nd</a:t>
            </a:r>
            <a:r>
              <a:rPr kumimoji="0" lang="en-US" sz="20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test looking in to indicators from InCites/API options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Load data and see how we can work with the data in the RAP Assessment system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569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RAP Research Assessment – where</a:t>
            </a:r>
            <a:r>
              <a:rPr lang="da-DK" dirty="0" smtClean="0"/>
              <a:t> are we now?</a:t>
            </a:r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3EA872-A674-449B-A120-B97244F8E91D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4294967295"/>
            <p:extLst/>
          </p:nvPr>
        </p:nvGraphicFramePr>
        <p:xfrm>
          <a:off x="5273653" y="1385788"/>
          <a:ext cx="5904656" cy="4702374"/>
        </p:xfrm>
        <a:graphic>
          <a:graphicData uri="http://schemas.openxmlformats.org/drawingml/2006/table">
            <a:tbl>
              <a:tblPr/>
              <a:tblGrid>
                <a:gridCol w="3921749">
                  <a:extLst>
                    <a:ext uri="{9D8B030D-6E8A-4147-A177-3AD203B41FA5}">
                      <a16:colId xmlns:a16="http://schemas.microsoft.com/office/drawing/2014/main" val="2313487823"/>
                    </a:ext>
                  </a:extLst>
                </a:gridCol>
                <a:gridCol w="1982907">
                  <a:extLst>
                    <a:ext uri="{9D8B030D-6E8A-4147-A177-3AD203B41FA5}">
                      <a16:colId xmlns:a16="http://schemas.microsoft.com/office/drawing/2014/main" val="3260619541"/>
                    </a:ext>
                  </a:extLst>
                </a:gridCol>
              </a:tblGrid>
              <a:tr h="146512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336218"/>
                  </a:ext>
                </a:extLst>
              </a:tr>
              <a:tr h="356546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 of ORCID search via WoS API vs. manual search in WoS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a-D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639342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Publication Year: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 Years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897660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Organization-Enhanced: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 Organizations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5608530"/>
                  </a:ext>
                </a:extLst>
              </a:tr>
              <a:tr h="15012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242248"/>
                  </a:ext>
                </a:extLst>
              </a:tr>
              <a:tr h="20850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019664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Overview Tab: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770402"/>
                  </a:ext>
                </a:extLst>
              </a:tr>
              <a:tr h="45663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Creates an overview of the total no. of publications, citations and (if possible) h-index per ORCID requested.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a-D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441029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648600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OI=ORCID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1199609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8674188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ORCID Tabs: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701477"/>
                  </a:ext>
                </a:extLst>
              </a:tr>
              <a:tr h="45663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Each 'ORCID Tab' represents a publication list found via the API for each ORCID represented in the 'Overview Tab'.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a-D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0070018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328850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AU=Authors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605627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TI=Title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125638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SO=Source (journal title)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463748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DT=Document Type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3547036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C1=Adress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7811083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OI=ORCID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8463981"/>
                  </a:ext>
                </a:extLst>
              </a:tr>
              <a:tr h="162635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TC=Times Cited (in WoS Core Collection)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a-D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8139740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PY=Publication Year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606465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DI=DOI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3581697"/>
                  </a:ext>
                </a:extLst>
              </a:tr>
              <a:tr h="162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UT=Accession Number</a:t>
                      </a: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17" marR="6117" marT="61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7905016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95400" y="1377288"/>
            <a:ext cx="4176464" cy="4716000"/>
          </a:xfrm>
          <a:prstGeom prst="roundRect">
            <a:avLst/>
          </a:prstGeom>
          <a:noFill/>
          <a:ln w="28575">
            <a:solidFill>
              <a:srgbClr val="008737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2000" b="0" i="0" u="sng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</a:t>
            </a:r>
            <a:r>
              <a:rPr kumimoji="0" lang="en-US" sz="20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test on selected departments: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ORCID – coverage in Web of Science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ORCID – identification and grouping of possible issues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000" b="0" i="0" u="sng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nd</a:t>
            </a:r>
            <a:r>
              <a:rPr kumimoji="0" lang="en-US" sz="20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test looking in to indicators from InCites/API options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Load data and see how we can work with the data in the RAP Assessment system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Left Arrow Callout 7"/>
          <p:cNvSpPr/>
          <p:nvPr/>
        </p:nvSpPr>
        <p:spPr bwMode="auto">
          <a:xfrm>
            <a:off x="4871864" y="1256144"/>
            <a:ext cx="7027192" cy="4983965"/>
          </a:xfrm>
          <a:prstGeom prst="leftArrowCallout">
            <a:avLst>
              <a:gd name="adj1" fmla="val 8267"/>
              <a:gd name="adj2" fmla="val 10594"/>
              <a:gd name="adj3" fmla="val 10224"/>
              <a:gd name="adj4" fmla="val 88970"/>
            </a:avLst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3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a-DK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itchFamily="-80" charset="-128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5091" y="1401150"/>
            <a:ext cx="5818909" cy="44576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srgbClr val="00873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Results when looking at the departments being evaluated in 2019: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sng" strike="noStrike" kern="1200" cap="none" spc="0" normalizeH="0" baseline="0" noProof="0" dirty="0">
              <a:ln>
                <a:noFill/>
              </a:ln>
              <a:solidFill>
                <a:srgbClr val="00873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Retrieving a researcher’s publications using ORCID gives the same result using the Web of Science UI as the Web of Science API.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ORCID searches using the Web of Science API covers approx. </a:t>
            </a: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90%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of the publication found by using advanced name- and affiliation searches in the Web of Science UI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Most missing results is because an ORCID profile is empty or incomplete (researcher motivation is important!)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Synchronization issues between ORCID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Web of Science is often because of poor metadata in ORCID or bad title match between the two systems</a:t>
            </a:r>
          </a:p>
        </p:txBody>
      </p:sp>
      <p:pic>
        <p:nvPicPr>
          <p:cNvPr id="10" name="Picture 2" descr="Billedresultat for tjek symbo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592" y="2281875"/>
            <a:ext cx="432048" cy="356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Billedresultat for tjek symbo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592" y="3050304"/>
            <a:ext cx="432048" cy="356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77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RAP Research Assessment </a:t>
            </a:r>
            <a:r>
              <a:rPr lang="en-US" dirty="0" smtClean="0">
                <a:solidFill>
                  <a:schemeClr val="tx1"/>
                </a:solidFill>
              </a:rPr>
              <a:t>– </a:t>
            </a:r>
            <a:r>
              <a:rPr lang="en-US" b="1" dirty="0"/>
              <a:t>a</a:t>
            </a:r>
            <a:r>
              <a:rPr lang="en-US" b="1" dirty="0" smtClean="0"/>
              <a:t>dvantages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3EA872-A674-449B-A120-B97244F8E91D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6000" y="1271579"/>
            <a:ext cx="10800000" cy="5220000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Researcher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advantages of metrics based on ORCIDs: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Publication lists reflect the researcher’s self-maintained list in ORCID.org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Researcher involvement/control - Leiden Manifesto compliance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Publication lists are not the result of complicated/expert searching, which depends on the skills (or lack thereof) of an individual administrator – and rarely come out the same, if done by different individuals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Publication list derived metrics become similar/comparable, no matter who does them and no matter where they are done (towards global validity)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System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advantages of metrics based on ORCIDs: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ORCID-searching may be automated without loss of precision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462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RAP Research Assessment – </a:t>
            </a:r>
            <a:r>
              <a:rPr lang="da-DK" b="1" dirty="0"/>
              <a:t>challenges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3EA872-A674-449B-A120-B97244F8E91D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da-DK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6000" y="1272732"/>
            <a:ext cx="10800000" cy="5220000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0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Researcher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challenges of metrics based on ORCIDs: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Researchers will have to actively choose to update their ORCID (and understand how!) – which makes researcher encouragement essential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ORCID profile and data has to be public in order to be adapted to other systems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Lack of ‘search control’ and modifications – better possibility of ‘gaming’ or disrupting the data basis?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Sustainability in PID – will some of the problems we see with author search transpire into PID searches?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System challenges of metrics based on ORCIDs: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Synchronization between different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commercial vendors and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ORCID.org – and who is responsible?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Could create a even more so a distance between the researcher being evaluated and the ‘evaluator’ – could it become efficiency over customization?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824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3EA872-A674-449B-A120-B97244F8E91D}" type="slidenum">
              <a:rPr lang="da-DK" smtClean="0"/>
              <a:pPr/>
              <a:t>26</a:t>
            </a:fld>
            <a:endParaRPr lang="da-DK" dirty="0"/>
          </a:p>
        </p:txBody>
      </p:sp>
      <p:pic>
        <p:nvPicPr>
          <p:cNvPr id="7" name="Picture 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0" t="30200" r="8019" b="10541"/>
          <a:stretch/>
        </p:blipFill>
        <p:spPr bwMode="auto">
          <a:xfrm>
            <a:off x="4116536" y="3871563"/>
            <a:ext cx="7128792" cy="28406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/>
          <p:cNvPicPr/>
          <p:nvPr/>
        </p:nvPicPr>
        <p:blipFill rotWithShape="1">
          <a:blip r:embed="rId4"/>
          <a:srcRect b="76696"/>
          <a:stretch/>
        </p:blipFill>
        <p:spPr bwMode="auto">
          <a:xfrm>
            <a:off x="24299" y="44624"/>
            <a:ext cx="6459627" cy="9251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 rotWithShape="1">
          <a:blip r:embed="rId4"/>
          <a:srcRect t="25004" r="7603" b="7868"/>
          <a:stretch/>
        </p:blipFill>
        <p:spPr bwMode="auto">
          <a:xfrm>
            <a:off x="795" y="810389"/>
            <a:ext cx="8231483" cy="30704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5951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3EA872-A674-449B-A120-B97244F8E91D}" type="slidenum">
              <a:rPr lang="da-DK" smtClean="0"/>
              <a:pPr/>
              <a:t>27</a:t>
            </a:fld>
            <a:endParaRPr lang="da-DK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509574" y="291822"/>
            <a:ext cx="11172852" cy="642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5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illedresultat for phantom of freedom">
            <a:extLst>
              <a:ext uri="{FF2B5EF4-FFF2-40B4-BE49-F238E27FC236}">
                <a16:creationId xmlns:a16="http://schemas.microsoft.com/office/drawing/2014/main" id="{B6053832-D4AE-4460-B333-CB474E7E33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91" b="9091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" name="Rectangle 134">
            <a:extLst>
              <a:ext uri="{FF2B5EF4-FFF2-40B4-BE49-F238E27FC236}">
                <a16:creationId xmlns:a16="http://schemas.microsoft.com/office/drawing/2014/main" id="{111363A0-DE10-4C5C-827C-9CE8FB3805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21177"/>
            <a:ext cx="4332307" cy="6179552"/>
          </a:xfrm>
          <a:prstGeom prst="rect">
            <a:avLst/>
          </a:prstGeom>
          <a:solidFill>
            <a:schemeClr val="bg1">
              <a:alpha val="89000"/>
            </a:schemeClr>
          </a:solidFill>
          <a:ln w="127000" cap="sq"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61B53D-7E50-44B9-9264-54E984656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37" y="758284"/>
            <a:ext cx="3657600" cy="319657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/>
              <a:t>Dirty PIDs – Let’s Roll in the Mud</a:t>
            </a:r>
          </a:p>
        </p:txBody>
      </p: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35A1A9B2-DA9A-487B-8B22-CFE8E073CC8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1126" y="4063141"/>
            <a:ext cx="2586790" cy="0"/>
          </a:xfrm>
          <a:prstGeom prst="line">
            <a:avLst/>
          </a:prstGeom>
          <a:ln w="22225">
            <a:solidFill>
              <a:srgbClr val="603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851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picture containing outdoor, sitting&#10;&#10;Description automatically generated">
            <a:extLst>
              <a:ext uri="{FF2B5EF4-FFF2-40B4-BE49-F238E27FC236}">
                <a16:creationId xmlns:a16="http://schemas.microsoft.com/office/drawing/2014/main" id="{E8601F9B-295D-48B7-B971-E3C52A20F54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 l="9800" r="9800"/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992B499-E611-4AA5-97F2-4AD0C0838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CDC1A8D-2B8C-410C-A49E-68DC4B57F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4" y="359273"/>
            <a:ext cx="6017533" cy="1621619"/>
          </a:xfrm>
        </p:spPr>
        <p:txBody>
          <a:bodyPr/>
          <a:lstStyle/>
          <a:p>
            <a:r>
              <a:rPr lang="en-US" dirty="0"/>
              <a:t>Theory of Abjection – The Discarded/Refused</a:t>
            </a:r>
            <a:endParaRPr lang="da-DK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E7BC58-D341-49D8-AB0D-8EFAA441629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Anthropological tradition – revelation through relativity. In short, some concepts are relative to culture and therefore must have another, deeper description</a:t>
            </a:r>
          </a:p>
          <a:p>
            <a:r>
              <a:rPr lang="en-US" dirty="0"/>
              <a:t>Dirt is not an essential characteristic of objects</a:t>
            </a:r>
          </a:p>
          <a:p>
            <a:r>
              <a:rPr lang="en-US" dirty="0"/>
              <a:t>Dirt depends on power relations (forbidden)</a:t>
            </a:r>
          </a:p>
          <a:p>
            <a:r>
              <a:rPr lang="en-US" dirty="0"/>
              <a:t>Kristeva: Conceptualization of the world - everything is not presented in the meaningful system – our cultural world: </a:t>
            </a:r>
            <a:br>
              <a:rPr lang="en-US" dirty="0"/>
            </a:br>
            <a:r>
              <a:rPr lang="en-US" dirty="0"/>
              <a:t>The other/the abject/that which disgusts us/the taboo/prohibition to touch (Freud)… and the holy (fear and love)</a:t>
            </a:r>
          </a:p>
          <a:p>
            <a:r>
              <a:rPr lang="en-US" dirty="0"/>
              <a:t>Conclusion: Dirt is rejected… …!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FF9991-33E2-4681-82F9-D92358D556A2}"/>
              </a:ext>
            </a:extLst>
          </p:cNvPr>
          <p:cNvSpPr txBox="1"/>
          <p:nvPr/>
        </p:nvSpPr>
        <p:spPr>
          <a:xfrm>
            <a:off x="587374" y="5873275"/>
            <a:ext cx="4145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Julia Kristeva: </a:t>
            </a:r>
            <a:r>
              <a:rPr lang="en-US" i="1" dirty="0"/>
              <a:t>The Powers of Horror </a:t>
            </a:r>
            <a:r>
              <a:rPr lang="en-US" dirty="0"/>
              <a:t>(1982)</a:t>
            </a:r>
            <a:endParaRPr lang="da-DK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395F7B-B576-4CD6-B045-084E7AE6983A}"/>
              </a:ext>
            </a:extLst>
          </p:cNvPr>
          <p:cNvSpPr txBox="1"/>
          <p:nvPr/>
        </p:nvSpPr>
        <p:spPr>
          <a:xfrm>
            <a:off x="7438768" y="6858000"/>
            <a:ext cx="47532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900">
                <a:hlinkClick r:id="rId3" tooltip="https://abject.ca/godaddy-treatment/"/>
              </a:rPr>
              <a:t>This Photo</a:t>
            </a:r>
            <a:r>
              <a:rPr lang="da-DK" sz="900"/>
              <a:t> by Unknown Author is licensed under </a:t>
            </a:r>
            <a:r>
              <a:rPr lang="da-DK" sz="900">
                <a:hlinkClick r:id="rId4" tooltip="https://creativecommons.org/licenses/by/3.0/"/>
              </a:rPr>
              <a:t>CC BY</a:t>
            </a:r>
            <a:endParaRPr lang="da-DK" sz="900"/>
          </a:p>
        </p:txBody>
      </p:sp>
    </p:spTree>
    <p:extLst>
      <p:ext uri="{BB962C8B-B14F-4D97-AF65-F5344CB8AC3E}">
        <p14:creationId xmlns:p14="http://schemas.microsoft.com/office/powerpoint/2010/main" val="408986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F5BB56A-E6B8-44EC-B51D-287F18EF2C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81" r="4141" b="21833"/>
          <a:stretch/>
        </p:blipFill>
        <p:spPr>
          <a:xfrm rot="20709986">
            <a:off x="345417" y="1349236"/>
            <a:ext cx="5802649" cy="20711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F3EE7-2886-4C1A-8C1F-F6BCB397A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Infrastructure ID: </a:t>
            </a:r>
            <a:r>
              <a:rPr lang="en-US" dirty="0" smtClean="0"/>
              <a:t>when </a:t>
            </a:r>
            <a:r>
              <a:rPr lang="en-US" dirty="0"/>
              <a:t>3 IDs are better than 1</a:t>
            </a:r>
            <a:endParaRPr lang="da-DK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781EAC-AA3A-49A7-B1A6-DD1D23C7FB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5934" y="2696091"/>
            <a:ext cx="7769632" cy="40805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C1A7C1-F60F-4C1E-8155-199D79A80B79}"/>
              </a:ext>
            </a:extLst>
          </p:cNvPr>
          <p:cNvSpPr txBox="1"/>
          <p:nvPr/>
        </p:nvSpPr>
        <p:spPr>
          <a:xfrm>
            <a:off x="466929" y="4815191"/>
            <a:ext cx="33754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Thatum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SURF/CWTS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J. Brown, Independent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https://doi.org/10.5281/zenodo.3632958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682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icture containing indoor&#10;&#10;Description automatically generated">
            <a:extLst>
              <a:ext uri="{FF2B5EF4-FFF2-40B4-BE49-F238E27FC236}">
                <a16:creationId xmlns:a16="http://schemas.microsoft.com/office/drawing/2014/main" id="{51A9649E-14D2-4797-AC81-4E740295841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 l="23985" r="23985"/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A87FFA-031E-41F1-BD4F-6D3C5F5631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5C072F1-BDA5-43D6-8E68-B89F5C445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Dirty and </a:t>
            </a:r>
            <a:r>
              <a:rPr lang="da-DK" dirty="0" err="1"/>
              <a:t>clean</a:t>
            </a:r>
            <a:r>
              <a:rPr lang="da-DK" dirty="0"/>
              <a:t> – </a:t>
            </a:r>
            <a:r>
              <a:rPr lang="da-DK" dirty="0" err="1"/>
              <a:t>distinctions</a:t>
            </a:r>
            <a:r>
              <a:rPr lang="da-DK" dirty="0"/>
              <a:t> </a:t>
            </a:r>
            <a:r>
              <a:rPr lang="da-DK" sz="2000" dirty="0"/>
              <a:t>(</a:t>
            </a:r>
            <a:r>
              <a:rPr lang="da-DK" sz="2000" dirty="0" err="1"/>
              <a:t>Lagerspetz</a:t>
            </a:r>
            <a:r>
              <a:rPr lang="da-DK" sz="2000" dirty="0"/>
              <a:t>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4FEA59-D098-4839-93A4-565873F2B0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7374" y="2143359"/>
            <a:ext cx="6232525" cy="3752115"/>
          </a:xfrm>
        </p:spPr>
        <p:txBody>
          <a:bodyPr>
            <a:normAutofit fontScale="62500" lnSpcReduction="20000"/>
          </a:bodyPr>
          <a:lstStyle/>
          <a:p>
            <a:r>
              <a:rPr lang="da-DK" sz="2600" dirty="0"/>
              <a:t>Master and </a:t>
            </a:r>
            <a:r>
              <a:rPr lang="da-DK" sz="2600" dirty="0" err="1"/>
              <a:t>additive</a:t>
            </a:r>
            <a:r>
              <a:rPr lang="da-DK" sz="2600" dirty="0"/>
              <a:t>/host and </a:t>
            </a:r>
            <a:r>
              <a:rPr lang="da-DK" sz="2600" dirty="0" err="1"/>
              <a:t>contact</a:t>
            </a:r>
            <a:r>
              <a:rPr lang="da-DK" sz="2600" dirty="0"/>
              <a:t> item</a:t>
            </a:r>
          </a:p>
          <a:p>
            <a:pPr lvl="1"/>
            <a:r>
              <a:rPr lang="da-DK" sz="2200" dirty="0" err="1"/>
              <a:t>something</a:t>
            </a:r>
            <a:r>
              <a:rPr lang="da-DK" sz="2200" dirty="0"/>
              <a:t> is </a:t>
            </a:r>
            <a:r>
              <a:rPr lang="da-DK" sz="2200" dirty="0" err="1"/>
              <a:t>added</a:t>
            </a:r>
            <a:r>
              <a:rPr lang="da-DK" sz="2200" dirty="0"/>
              <a:t> to the host </a:t>
            </a:r>
          </a:p>
          <a:p>
            <a:pPr lvl="1"/>
            <a:r>
              <a:rPr lang="da-DK" sz="2200" dirty="0" err="1"/>
              <a:t>quality</a:t>
            </a:r>
            <a:r>
              <a:rPr lang="da-DK" sz="2200" dirty="0"/>
              <a:t> of the </a:t>
            </a:r>
            <a:r>
              <a:rPr lang="da-DK" sz="2200" dirty="0" err="1"/>
              <a:t>underlying</a:t>
            </a:r>
            <a:r>
              <a:rPr lang="da-DK" sz="2200" dirty="0"/>
              <a:t> </a:t>
            </a:r>
            <a:r>
              <a:rPr lang="da-DK" sz="2200" dirty="0" err="1"/>
              <a:t>object</a:t>
            </a:r>
            <a:r>
              <a:rPr lang="da-DK" sz="2200" dirty="0"/>
              <a:t> is </a:t>
            </a:r>
            <a:r>
              <a:rPr lang="da-DK" sz="2200" dirty="0" err="1"/>
              <a:t>diminished</a:t>
            </a:r>
            <a:r>
              <a:rPr lang="da-DK" sz="2200" dirty="0"/>
              <a:t> (‘</a:t>
            </a:r>
            <a:r>
              <a:rPr lang="da-DK" sz="2200" dirty="0" err="1"/>
              <a:t>messy</a:t>
            </a:r>
            <a:r>
              <a:rPr lang="da-DK" sz="2200" dirty="0"/>
              <a:t>’, ‘</a:t>
            </a:r>
            <a:r>
              <a:rPr lang="da-DK" sz="2200" dirty="0" err="1"/>
              <a:t>damaged</a:t>
            </a:r>
            <a:r>
              <a:rPr lang="da-DK" sz="2200" dirty="0"/>
              <a:t>’, ‘</a:t>
            </a:r>
            <a:r>
              <a:rPr lang="da-DK" sz="2200" dirty="0" err="1"/>
              <a:t>wet</a:t>
            </a:r>
            <a:r>
              <a:rPr lang="da-DK" sz="2200" dirty="0"/>
              <a:t>’)</a:t>
            </a:r>
          </a:p>
          <a:p>
            <a:r>
              <a:rPr lang="da-DK" sz="2600" dirty="0" err="1"/>
              <a:t>Cleaning</a:t>
            </a:r>
            <a:r>
              <a:rPr lang="da-DK" sz="2600" dirty="0"/>
              <a:t> – </a:t>
            </a:r>
            <a:r>
              <a:rPr lang="da-DK" sz="2600" dirty="0" err="1"/>
              <a:t>uncover</a:t>
            </a:r>
            <a:r>
              <a:rPr lang="da-DK" sz="2600" dirty="0"/>
              <a:t> </a:t>
            </a:r>
            <a:r>
              <a:rPr lang="da-DK" sz="2600" dirty="0" err="1"/>
              <a:t>underlying</a:t>
            </a:r>
            <a:r>
              <a:rPr lang="da-DK" sz="2600" dirty="0"/>
              <a:t> form</a:t>
            </a:r>
          </a:p>
          <a:p>
            <a:pPr lvl="1"/>
            <a:r>
              <a:rPr lang="da-DK" sz="2200" dirty="0"/>
              <a:t>the master is </a:t>
            </a:r>
            <a:r>
              <a:rPr lang="da-DK" sz="2200" dirty="0" err="1"/>
              <a:t>valuable</a:t>
            </a:r>
            <a:r>
              <a:rPr lang="da-DK" sz="2200" dirty="0"/>
              <a:t> </a:t>
            </a:r>
          </a:p>
          <a:p>
            <a:pPr lvl="1"/>
            <a:r>
              <a:rPr lang="da-DK" sz="2200" dirty="0" err="1"/>
              <a:t>dirt</a:t>
            </a:r>
            <a:r>
              <a:rPr lang="da-DK" sz="2200" dirty="0"/>
              <a:t> ruins and </a:t>
            </a:r>
            <a:r>
              <a:rPr lang="da-DK" sz="2200" dirty="0" err="1"/>
              <a:t>pollutes</a:t>
            </a:r>
            <a:r>
              <a:rPr lang="da-DK" sz="2200" dirty="0"/>
              <a:t> the </a:t>
            </a:r>
            <a:r>
              <a:rPr lang="da-DK" sz="2200" dirty="0" err="1"/>
              <a:t>dirty</a:t>
            </a:r>
            <a:r>
              <a:rPr lang="da-DK" sz="2200" dirty="0"/>
              <a:t> </a:t>
            </a:r>
            <a:r>
              <a:rPr lang="da-DK" sz="2200" dirty="0" err="1"/>
              <a:t>object</a:t>
            </a:r>
            <a:r>
              <a:rPr lang="da-DK" sz="2200" dirty="0"/>
              <a:t> </a:t>
            </a:r>
          </a:p>
          <a:p>
            <a:pPr lvl="1"/>
            <a:r>
              <a:rPr lang="da-DK" sz="2200" b="1" dirty="0" err="1"/>
              <a:t>care</a:t>
            </a:r>
            <a:r>
              <a:rPr lang="da-DK" sz="2200" dirty="0"/>
              <a:t> for the </a:t>
            </a:r>
            <a:r>
              <a:rPr lang="da-DK" sz="2200" dirty="0" err="1"/>
              <a:t>dirty</a:t>
            </a:r>
            <a:r>
              <a:rPr lang="da-DK" sz="2200" dirty="0"/>
              <a:t> item (</a:t>
            </a:r>
            <a:r>
              <a:rPr lang="da-DK" sz="2200" dirty="0" err="1"/>
              <a:t>implies</a:t>
            </a:r>
            <a:r>
              <a:rPr lang="da-DK" sz="2200" dirty="0"/>
              <a:t> </a:t>
            </a:r>
            <a:r>
              <a:rPr lang="da-DK" sz="2200" b="1" dirty="0" err="1"/>
              <a:t>understanding</a:t>
            </a:r>
            <a:r>
              <a:rPr lang="da-DK" sz="2200" dirty="0"/>
              <a:t> of the </a:t>
            </a:r>
            <a:r>
              <a:rPr lang="da-DK" sz="2200" dirty="0" err="1"/>
              <a:t>teleologies</a:t>
            </a:r>
            <a:r>
              <a:rPr lang="da-DK" sz="2200" dirty="0"/>
              <a:t> of the item)</a:t>
            </a:r>
          </a:p>
          <a:p>
            <a:r>
              <a:rPr lang="da-DK" sz="2600" dirty="0"/>
              <a:t>Distance </a:t>
            </a:r>
            <a:r>
              <a:rPr lang="da-DK" sz="2600" dirty="0" err="1"/>
              <a:t>seems</a:t>
            </a:r>
            <a:r>
              <a:rPr lang="da-DK" sz="2600" dirty="0"/>
              <a:t> </a:t>
            </a:r>
            <a:r>
              <a:rPr lang="da-DK" sz="2600" dirty="0" err="1"/>
              <a:t>important</a:t>
            </a:r>
            <a:r>
              <a:rPr lang="da-DK" sz="2600" dirty="0"/>
              <a:t> </a:t>
            </a:r>
          </a:p>
          <a:p>
            <a:pPr lvl="1"/>
            <a:r>
              <a:rPr lang="da-DK" sz="2200" dirty="0"/>
              <a:t>How to polish an atom or a </a:t>
            </a:r>
            <a:r>
              <a:rPr lang="da-DK" sz="2200" dirty="0" err="1"/>
              <a:t>galaxy</a:t>
            </a:r>
            <a:r>
              <a:rPr lang="da-DK" sz="2200" dirty="0"/>
              <a:t>? – </a:t>
            </a:r>
            <a:r>
              <a:rPr lang="da-DK" sz="2200" dirty="0" err="1"/>
              <a:t>Who</a:t>
            </a:r>
            <a:r>
              <a:rPr lang="da-DK" sz="2200" dirty="0"/>
              <a:t> is in charge? </a:t>
            </a:r>
          </a:p>
          <a:p>
            <a:pPr lvl="1"/>
            <a:r>
              <a:rPr lang="da-DK" sz="2200" dirty="0" err="1"/>
              <a:t>Condition</a:t>
            </a:r>
            <a:r>
              <a:rPr lang="da-DK" sz="2200" dirty="0"/>
              <a:t> of </a:t>
            </a:r>
            <a:r>
              <a:rPr lang="da-DK" sz="2200" dirty="0" err="1"/>
              <a:t>dirt</a:t>
            </a:r>
            <a:r>
              <a:rPr lang="da-DK" sz="2200" dirty="0"/>
              <a:t>: </a:t>
            </a:r>
            <a:r>
              <a:rPr lang="da-DK" sz="2200" b="1" dirty="0" err="1"/>
              <a:t>responsiblity</a:t>
            </a:r>
            <a:endParaRPr lang="da-DK" sz="2200" dirty="0"/>
          </a:p>
          <a:p>
            <a:r>
              <a:rPr lang="da-DK" sz="2500" dirty="0" err="1"/>
              <a:t>Conclusions</a:t>
            </a:r>
            <a:r>
              <a:rPr lang="da-DK" sz="2900" dirty="0"/>
              <a:t> </a:t>
            </a:r>
          </a:p>
          <a:p>
            <a:pPr lvl="1"/>
            <a:r>
              <a:rPr lang="da-DK" sz="2200" dirty="0" err="1"/>
              <a:t>dirt</a:t>
            </a:r>
            <a:r>
              <a:rPr lang="da-DK" sz="2200" dirty="0"/>
              <a:t> </a:t>
            </a:r>
            <a:r>
              <a:rPr lang="da-DK" sz="2200" dirty="0" err="1"/>
              <a:t>gets</a:t>
            </a:r>
            <a:r>
              <a:rPr lang="da-DK" sz="2200" dirty="0"/>
              <a:t> </a:t>
            </a:r>
            <a:r>
              <a:rPr lang="da-DK" sz="2200" dirty="0" err="1"/>
              <a:t>its</a:t>
            </a:r>
            <a:r>
              <a:rPr lang="da-DK" sz="2200" dirty="0"/>
              <a:t> </a:t>
            </a:r>
            <a:r>
              <a:rPr lang="da-DK" sz="2200" dirty="0" err="1"/>
              <a:t>meaning</a:t>
            </a:r>
            <a:r>
              <a:rPr lang="da-DK" sz="2200" dirty="0"/>
              <a:t> in relation to </a:t>
            </a:r>
            <a:r>
              <a:rPr lang="da-DK" sz="2200" dirty="0" err="1"/>
              <a:t>its</a:t>
            </a:r>
            <a:r>
              <a:rPr lang="da-DK" sz="2200" dirty="0"/>
              <a:t> host</a:t>
            </a:r>
          </a:p>
          <a:p>
            <a:pPr lvl="1"/>
            <a:r>
              <a:rPr lang="da-DK" sz="2200" dirty="0" err="1"/>
              <a:t>dirt</a:t>
            </a:r>
            <a:r>
              <a:rPr lang="da-DK" sz="2200" dirty="0"/>
              <a:t> </a:t>
            </a:r>
            <a:r>
              <a:rPr lang="da-DK" sz="2200" dirty="0" err="1"/>
              <a:t>defined</a:t>
            </a:r>
            <a:r>
              <a:rPr lang="da-DK" sz="2200" dirty="0"/>
              <a:t> </a:t>
            </a:r>
            <a:r>
              <a:rPr lang="da-DK" sz="2200" dirty="0" err="1"/>
              <a:t>teleologically</a:t>
            </a:r>
            <a:r>
              <a:rPr lang="da-DK" sz="2200" dirty="0"/>
              <a:t> (ex </a:t>
            </a:r>
            <a:r>
              <a:rPr lang="da-DK" sz="2200" dirty="0" err="1"/>
              <a:t>dirty</a:t>
            </a:r>
            <a:r>
              <a:rPr lang="da-DK" sz="2200" dirty="0"/>
              <a:t> CD </a:t>
            </a:r>
            <a:r>
              <a:rPr lang="da-DK" sz="2200" dirty="0" err="1"/>
              <a:t>cannot</a:t>
            </a:r>
            <a:r>
              <a:rPr lang="da-DK" sz="2200" dirty="0"/>
              <a:t> </a:t>
            </a:r>
            <a:r>
              <a:rPr lang="da-DK" sz="2200" dirty="0" err="1"/>
              <a:t>fulfill</a:t>
            </a:r>
            <a:r>
              <a:rPr lang="da-DK" sz="2200" dirty="0"/>
              <a:t> </a:t>
            </a:r>
            <a:r>
              <a:rPr lang="da-DK" sz="2200" dirty="0" err="1"/>
              <a:t>its</a:t>
            </a:r>
            <a:r>
              <a:rPr lang="da-DK" sz="2200" dirty="0"/>
              <a:t> </a:t>
            </a:r>
            <a:r>
              <a:rPr lang="da-DK" sz="2200" dirty="0" err="1"/>
              <a:t>goal</a:t>
            </a:r>
            <a:r>
              <a:rPr lang="da-DK" sz="2200" dirty="0"/>
              <a:t>), ‘</a:t>
            </a:r>
            <a:r>
              <a:rPr lang="da-DK" sz="2200" dirty="0" err="1"/>
              <a:t>needs</a:t>
            </a:r>
            <a:r>
              <a:rPr lang="da-DK" sz="2200" dirty="0"/>
              <a:t> to </a:t>
            </a:r>
            <a:r>
              <a:rPr lang="da-DK" sz="2200" dirty="0" err="1"/>
              <a:t>be</a:t>
            </a:r>
            <a:r>
              <a:rPr lang="da-DK" sz="2200" dirty="0"/>
              <a:t> </a:t>
            </a:r>
            <a:r>
              <a:rPr lang="da-DK" sz="2200" dirty="0" err="1"/>
              <a:t>cleaned</a:t>
            </a:r>
            <a:r>
              <a:rPr lang="da-DK" sz="2200" dirty="0"/>
              <a:t> – </a:t>
            </a:r>
            <a:r>
              <a:rPr lang="da-DK" sz="2200" dirty="0" err="1"/>
              <a:t>worth</a:t>
            </a:r>
            <a:r>
              <a:rPr lang="da-DK" sz="2200" dirty="0"/>
              <a:t> </a:t>
            </a:r>
            <a:r>
              <a:rPr lang="da-DK" sz="2200" dirty="0" err="1"/>
              <a:t>cleaning</a:t>
            </a:r>
            <a:r>
              <a:rPr lang="da-DK" sz="2200" dirty="0"/>
              <a:t>’ </a:t>
            </a:r>
          </a:p>
          <a:p>
            <a:pPr lvl="1"/>
            <a:r>
              <a:rPr lang="da-DK" sz="2200" dirty="0" err="1"/>
              <a:t>clean</a:t>
            </a:r>
            <a:r>
              <a:rPr lang="da-DK" sz="2200" dirty="0"/>
              <a:t>/</a:t>
            </a:r>
            <a:r>
              <a:rPr lang="da-DK" sz="2200" dirty="0" err="1"/>
              <a:t>dirty</a:t>
            </a:r>
            <a:r>
              <a:rPr lang="da-DK" sz="2200" dirty="0"/>
              <a:t> </a:t>
            </a:r>
            <a:r>
              <a:rPr lang="da-DK" sz="2200" dirty="0" err="1"/>
              <a:t>always</a:t>
            </a:r>
            <a:r>
              <a:rPr lang="da-DK" sz="2200" dirty="0"/>
              <a:t> </a:t>
            </a:r>
            <a:r>
              <a:rPr lang="da-DK" sz="2200" dirty="0" err="1"/>
              <a:t>tied</a:t>
            </a:r>
            <a:r>
              <a:rPr lang="da-DK" sz="2200" dirty="0"/>
              <a:t> up with </a:t>
            </a:r>
            <a:r>
              <a:rPr lang="da-DK" sz="2200" b="1" dirty="0" err="1"/>
              <a:t>context</a:t>
            </a:r>
            <a:r>
              <a:rPr lang="da-DK" sz="2200" dirty="0"/>
              <a:t> (ex </a:t>
            </a:r>
            <a:r>
              <a:rPr lang="da-DK" sz="2200" dirty="0" err="1"/>
              <a:t>teacup</a:t>
            </a:r>
            <a:r>
              <a:rPr lang="da-DK" sz="2200" dirty="0"/>
              <a:t> – real </a:t>
            </a:r>
            <a:r>
              <a:rPr lang="da-DK" sz="2200" dirty="0" err="1"/>
              <a:t>change</a:t>
            </a:r>
            <a:r>
              <a:rPr lang="da-DK" sz="2200" dirty="0"/>
              <a:t>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BDAE33-090D-4E1C-8008-2B485F11E014}"/>
              </a:ext>
            </a:extLst>
          </p:cNvPr>
          <p:cNvSpPr txBox="1"/>
          <p:nvPr/>
        </p:nvSpPr>
        <p:spPr>
          <a:xfrm>
            <a:off x="7438768" y="6858000"/>
            <a:ext cx="47532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900">
                <a:hlinkClick r:id="rId3" tooltip="http://www.thingiverse.com/thing:85188"/>
              </a:rPr>
              <a:t>This Photo</a:t>
            </a:r>
            <a:r>
              <a:rPr lang="da-DK" sz="900"/>
              <a:t> by Unknown Author is licensed under </a:t>
            </a:r>
            <a:r>
              <a:rPr lang="da-DK" sz="900">
                <a:hlinkClick r:id="rId4" tooltip="https://creativecommons.org/licenses/by/3.0/"/>
              </a:rPr>
              <a:t>CC BY</a:t>
            </a:r>
            <a:endParaRPr lang="da-DK" sz="9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2C9E0F-28A2-4862-9D77-DD592CD8857E}"/>
              </a:ext>
            </a:extLst>
          </p:cNvPr>
          <p:cNvSpPr txBox="1"/>
          <p:nvPr/>
        </p:nvSpPr>
        <p:spPr>
          <a:xfrm>
            <a:off x="587374" y="6054250"/>
            <a:ext cx="4660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Olli </a:t>
            </a:r>
            <a:r>
              <a:rPr lang="en-US" dirty="0" err="1"/>
              <a:t>Lagerspetz</a:t>
            </a:r>
            <a:r>
              <a:rPr lang="en-US" dirty="0"/>
              <a:t>: </a:t>
            </a:r>
            <a:r>
              <a:rPr lang="en-US" i="1" dirty="0"/>
              <a:t>A Philosophy of Dirt</a:t>
            </a:r>
            <a:r>
              <a:rPr lang="en-US" dirty="0"/>
              <a:t> (2018)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5263537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erson in a green shirt&#10;&#10;Description automatically generated">
            <a:extLst>
              <a:ext uri="{FF2B5EF4-FFF2-40B4-BE49-F238E27FC236}">
                <a16:creationId xmlns:a16="http://schemas.microsoft.com/office/drawing/2014/main" id="{3D9127B8-B0BA-4CE8-8D4B-3550B1FB773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 l="34302" r="34302"/>
          <a:stretch>
            <a:fillRect/>
          </a:stretch>
        </p:blipFill>
        <p:spPr>
          <a:xfrm>
            <a:off x="7438768" y="0"/>
            <a:ext cx="4753232" cy="6858000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FA1CFC-5646-44F3-BCF9-DA81617477A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BDB982F-5C02-442F-A381-F2EFE2483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4" y="359273"/>
            <a:ext cx="5870576" cy="1621619"/>
          </a:xfrm>
        </p:spPr>
        <p:txBody>
          <a:bodyPr/>
          <a:lstStyle/>
          <a:p>
            <a:r>
              <a:rPr lang="en-US" dirty="0" err="1"/>
              <a:t>Lagerspetz</a:t>
            </a:r>
            <a:r>
              <a:rPr lang="en-US" dirty="0"/>
              <a:t> concludes: Stewardship of objects</a:t>
            </a:r>
            <a:br>
              <a:rPr lang="en-US" dirty="0"/>
            </a:br>
            <a:endParaRPr lang="da-DK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0A5B55-2945-4429-9400-81B7EF41808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Our relations to objects are determined by care and responsibility – ‘needs cleaning’ presupposing </a:t>
            </a:r>
            <a:r>
              <a:rPr lang="en-US" b="1" dirty="0"/>
              <a:t>care and responsibility</a:t>
            </a:r>
          </a:p>
          <a:p>
            <a:r>
              <a:rPr lang="en-US" dirty="0"/>
              <a:t>The distinction between clean and dirty presupposes a world of culture, a world where </a:t>
            </a:r>
            <a:r>
              <a:rPr lang="en-US" b="1" dirty="0"/>
              <a:t>we are in charge</a:t>
            </a:r>
          </a:p>
          <a:p>
            <a:r>
              <a:rPr lang="en-US" dirty="0"/>
              <a:t>Human cleanliness expresses the idea of a responsible relation towards the environment</a:t>
            </a:r>
          </a:p>
          <a:p>
            <a:pPr marL="0" indent="0">
              <a:buNone/>
            </a:pPr>
            <a:endParaRPr lang="da-DK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B38CB9-1138-4475-B02F-F0F9EC2EC553}"/>
              </a:ext>
            </a:extLst>
          </p:cNvPr>
          <p:cNvSpPr txBox="1"/>
          <p:nvPr/>
        </p:nvSpPr>
        <p:spPr>
          <a:xfrm>
            <a:off x="7438768" y="6858000"/>
            <a:ext cx="47532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900">
                <a:hlinkClick r:id="rId3" tooltip="https://www.planetedmonton.com/sustainability"/>
              </a:rPr>
              <a:t>This Photo</a:t>
            </a:r>
            <a:r>
              <a:rPr lang="da-DK" sz="900"/>
              <a:t> by Unknown Author is licensed under </a:t>
            </a:r>
            <a:r>
              <a:rPr lang="da-DK" sz="900">
                <a:hlinkClick r:id="rId4" tooltip="https://creativecommons.org/licenses/by-sa/3.0/"/>
              </a:rPr>
              <a:t>CC BY-SA</a:t>
            </a:r>
            <a:endParaRPr lang="da-DK" sz="900"/>
          </a:p>
        </p:txBody>
      </p:sp>
    </p:spTree>
    <p:extLst>
      <p:ext uri="{BB962C8B-B14F-4D97-AF65-F5344CB8AC3E}">
        <p14:creationId xmlns:p14="http://schemas.microsoft.com/office/powerpoint/2010/main" val="18332810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close up of a white wall&#10;&#10;Description automatically generated">
            <a:extLst>
              <a:ext uri="{FF2B5EF4-FFF2-40B4-BE49-F238E27FC236}">
                <a16:creationId xmlns:a16="http://schemas.microsoft.com/office/drawing/2014/main" id="{B98445DF-3810-4AE9-A165-0847BD8881A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 l="34544" r="34544"/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0BC4DB-443D-4602-93C7-093A366A427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BF7BC9-62B9-43E1-9B3C-72948C09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4" y="359273"/>
            <a:ext cx="5731783" cy="1621619"/>
          </a:xfrm>
        </p:spPr>
        <p:txBody>
          <a:bodyPr/>
          <a:lstStyle/>
          <a:p>
            <a:r>
              <a:rPr lang="en-US" dirty="0"/>
              <a:t>Dirty Data – </a:t>
            </a:r>
            <a:br>
              <a:rPr lang="en-US" dirty="0"/>
            </a:br>
            <a:r>
              <a:rPr lang="en-US" dirty="0"/>
              <a:t>what have we learnt?</a:t>
            </a:r>
            <a:endParaRPr lang="da-DK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8CB143-41C5-4BE3-BF72-8D72CD1BBE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7375" y="2143359"/>
            <a:ext cx="5632450" cy="3752115"/>
          </a:xfrm>
        </p:spPr>
        <p:txBody>
          <a:bodyPr>
            <a:normAutofit fontScale="92500"/>
          </a:bodyPr>
          <a:lstStyle/>
          <a:p>
            <a:r>
              <a:rPr lang="en-US" b="1" dirty="0"/>
              <a:t>Data stewardship </a:t>
            </a:r>
            <a:br>
              <a:rPr lang="en-US" b="1" dirty="0"/>
            </a:br>
            <a:r>
              <a:rPr lang="en-US" dirty="0"/>
              <a:t>We have an eye for dirt – we care and feel responsible</a:t>
            </a:r>
            <a:endParaRPr lang="da-DK" dirty="0"/>
          </a:p>
          <a:p>
            <a:r>
              <a:rPr lang="en-US" b="1" dirty="0"/>
              <a:t>Distance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Through a system (ex: SciVal) – data may be clean, but when you get closer, you may find dirt. Details are often messy.</a:t>
            </a:r>
          </a:p>
          <a:p>
            <a:r>
              <a:rPr lang="en-US" b="1" dirty="0"/>
              <a:t>Contextuality</a:t>
            </a:r>
            <a:br>
              <a:rPr lang="en-US" b="1" dirty="0"/>
            </a:br>
            <a:r>
              <a:rPr lang="en-US" dirty="0"/>
              <a:t>Cleaning data is many things. Great care and responsibility is necessary in order to spot the right ways to clean the data. </a:t>
            </a:r>
            <a:br>
              <a:rPr lang="en-US" dirty="0"/>
            </a:br>
            <a:r>
              <a:rPr lang="en-US" dirty="0"/>
              <a:t>Ex: ORCID contains ‘versions’ or ‘duplicates’</a:t>
            </a:r>
          </a:p>
          <a:p>
            <a:r>
              <a:rPr lang="en-US" b="1" dirty="0"/>
              <a:t>Host and additive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Ex: A tree may not be dirty as such, but if a girl climbs the three in her Sunday best, the tree may be dirty and soil the girl’s dress. </a:t>
            </a:r>
            <a:br>
              <a:rPr lang="en-US" dirty="0"/>
            </a:br>
            <a:r>
              <a:rPr lang="en-US" dirty="0"/>
              <a:t>Data may be nice and clean – but when they are used for evaluating research throughout a university, they may be messing up research evaluation at that university!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66F2DD-8B2B-48C2-B6A4-359FB083F22B}"/>
              </a:ext>
            </a:extLst>
          </p:cNvPr>
          <p:cNvSpPr txBox="1"/>
          <p:nvPr/>
        </p:nvSpPr>
        <p:spPr>
          <a:xfrm>
            <a:off x="7438768" y="6858000"/>
            <a:ext cx="47532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900">
                <a:hlinkClick r:id="rId3" tooltip="https://www.cancerresearchuk.org/funding-for-researchers/research-features/2017-07-05-using-patient-data-in-research-to-improve-cancer-treatments-and-increase-patient-survival"/>
              </a:rPr>
              <a:t>This Photo</a:t>
            </a:r>
            <a:r>
              <a:rPr lang="da-DK" sz="900"/>
              <a:t> by Unknown Author is licensed under </a:t>
            </a:r>
            <a:r>
              <a:rPr lang="da-DK" sz="900">
                <a:hlinkClick r:id="rId4" tooltip="https://creativecommons.org/licenses/by/3.0/"/>
              </a:rPr>
              <a:t>CC BY</a:t>
            </a:r>
            <a:endParaRPr lang="da-DK" sz="900"/>
          </a:p>
        </p:txBody>
      </p:sp>
    </p:spTree>
    <p:extLst>
      <p:ext uri="{BB962C8B-B14F-4D97-AF65-F5344CB8AC3E}">
        <p14:creationId xmlns:p14="http://schemas.microsoft.com/office/powerpoint/2010/main" val="31016230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close up of a reptile&#10;&#10;Description automatically generated">
            <a:extLst>
              <a:ext uri="{FF2B5EF4-FFF2-40B4-BE49-F238E27FC236}">
                <a16:creationId xmlns:a16="http://schemas.microsoft.com/office/drawing/2014/main" id="{246CF1CB-50C0-4CDB-A3A0-F0CBF39A2A7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 l="26898" r="26898"/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8D5A51-7E95-4837-8C28-3A47BACE2B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A7E74A-FD85-4641-A305-CA89A6441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Dirt is not nothing</a:t>
            </a:r>
            <a:r>
              <a:rPr lang="en-US" sz="2400" dirty="0"/>
              <a:t/>
            </a:r>
            <a:br>
              <a:rPr lang="en-US" sz="2400" dirty="0"/>
            </a:br>
            <a:endParaRPr lang="da-DK" sz="24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DDADE4-DD1D-4261-A80E-08DA138E98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7375" y="2143359"/>
            <a:ext cx="5508625" cy="375211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Imagine unspoiled nature: Rocks, decaying leaves, grass, clay… Is the mud that ruins my shoe dirty? If it is, was it so before I came there? One is tempted to say that human presence makes the ground dirty.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That may be a weird conclusion and </a:t>
            </a:r>
            <a:r>
              <a:rPr lang="en-US" dirty="0" err="1"/>
              <a:t>Lagerspetz</a:t>
            </a:r>
            <a:r>
              <a:rPr lang="en-US" dirty="0"/>
              <a:t> says: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“The crucial change, I suggest, consists of the introduction of possible </a:t>
            </a:r>
            <a:r>
              <a:rPr lang="en-US" i="1" dirty="0"/>
              <a:t>questions </a:t>
            </a:r>
            <a:r>
              <a:rPr lang="en-US" dirty="0"/>
              <a:t>that would have no application in conditions of untouched nature – for example, ‘Can I walk here without ruining my shoes?’” (teleological change)</a:t>
            </a:r>
            <a:endParaRPr lang="da-DK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A7715F-0545-46D8-8DFA-8C553DF21743}"/>
              </a:ext>
            </a:extLst>
          </p:cNvPr>
          <p:cNvSpPr txBox="1"/>
          <p:nvPr/>
        </p:nvSpPr>
        <p:spPr>
          <a:xfrm>
            <a:off x="587375" y="6069259"/>
            <a:ext cx="4660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Olli </a:t>
            </a:r>
            <a:r>
              <a:rPr lang="en-US" dirty="0" err="1"/>
              <a:t>Lagerspetz</a:t>
            </a:r>
            <a:r>
              <a:rPr lang="en-US" dirty="0"/>
              <a:t>: </a:t>
            </a:r>
            <a:r>
              <a:rPr lang="en-US" i="1" dirty="0"/>
              <a:t>A Philosophy of Dirt</a:t>
            </a:r>
            <a:r>
              <a:rPr lang="en-US" dirty="0"/>
              <a:t> (2018)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950319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CC8443-433E-44AF-8D78-906EA036BCE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5D6B14A-C417-488B-B5CE-E9D155A4E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Dirty data is not nothing</a:t>
            </a:r>
            <a:endParaRPr lang="da-DK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1818B6-DA80-4D4F-B008-39879843174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Research administrators, evaluators, developers, bibliometricians, PID system suppliers and much more… use data. When we want to use specific data, we may experience dirtiness in the data. </a:t>
            </a:r>
            <a:br>
              <a:rPr lang="en-US" dirty="0"/>
            </a:br>
            <a:r>
              <a:rPr lang="en-US" dirty="0"/>
              <a:t>Were the data dirty before the context of use?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Maybe not important. What is important is the </a:t>
            </a:r>
            <a:r>
              <a:rPr lang="en-US" b="1" dirty="0"/>
              <a:t>questions</a:t>
            </a:r>
            <a:r>
              <a:rPr lang="en-US" dirty="0"/>
              <a:t> that now have application. </a:t>
            </a:r>
            <a:br>
              <a:rPr lang="en-US" dirty="0"/>
            </a:br>
            <a:r>
              <a:rPr lang="da-DK" dirty="0" err="1"/>
              <a:t>We</a:t>
            </a:r>
            <a:r>
              <a:rPr lang="da-DK" dirty="0"/>
              <a:t> </a:t>
            </a:r>
            <a:r>
              <a:rPr lang="da-DK" dirty="0" err="1"/>
              <a:t>should</a:t>
            </a:r>
            <a:r>
              <a:rPr lang="da-DK" dirty="0"/>
              <a:t> ask the right </a:t>
            </a:r>
            <a:r>
              <a:rPr lang="da-DK" dirty="0" err="1"/>
              <a:t>ones</a:t>
            </a:r>
            <a:r>
              <a:rPr lang="da-DK" dirty="0"/>
              <a:t>. </a:t>
            </a:r>
          </a:p>
          <a:p>
            <a:pPr marL="0" indent="0">
              <a:buNone/>
            </a:pPr>
            <a:endParaRPr lang="da-DK" b="1" dirty="0"/>
          </a:p>
          <a:p>
            <a:pPr marL="0" indent="0">
              <a:buNone/>
            </a:pPr>
            <a:r>
              <a:rPr lang="da-DK" b="1" dirty="0"/>
              <a:t>In </a:t>
            </a:r>
            <a:r>
              <a:rPr lang="da-DK" b="1" dirty="0" err="1"/>
              <a:t>what</a:t>
            </a:r>
            <a:r>
              <a:rPr lang="da-DK" b="1" dirty="0"/>
              <a:t> </a:t>
            </a:r>
            <a:r>
              <a:rPr lang="da-DK" b="1" dirty="0" err="1"/>
              <a:t>context</a:t>
            </a:r>
            <a:r>
              <a:rPr lang="da-DK" b="1" dirty="0"/>
              <a:t> </a:t>
            </a:r>
            <a:r>
              <a:rPr lang="da-DK" b="1" dirty="0" err="1"/>
              <a:t>should</a:t>
            </a:r>
            <a:r>
              <a:rPr lang="da-DK" b="1" dirty="0"/>
              <a:t> the data </a:t>
            </a:r>
            <a:r>
              <a:rPr lang="da-DK" b="1" dirty="0" err="1"/>
              <a:t>be</a:t>
            </a:r>
            <a:r>
              <a:rPr lang="da-DK" b="1" dirty="0"/>
              <a:t> </a:t>
            </a:r>
            <a:r>
              <a:rPr lang="da-DK" b="1" dirty="0" err="1"/>
              <a:t>used</a:t>
            </a:r>
            <a:r>
              <a:rPr lang="da-DK" b="1" dirty="0"/>
              <a:t>, and </a:t>
            </a:r>
            <a:r>
              <a:rPr lang="da-DK" b="1" dirty="0" err="1"/>
              <a:t>how</a:t>
            </a:r>
            <a:r>
              <a:rPr lang="da-DK" b="1" dirty="0"/>
              <a:t> </a:t>
            </a:r>
            <a:r>
              <a:rPr lang="da-DK" b="1" dirty="0" err="1"/>
              <a:t>should</a:t>
            </a:r>
            <a:r>
              <a:rPr lang="da-DK" b="1" dirty="0"/>
              <a:t> </a:t>
            </a:r>
            <a:r>
              <a:rPr lang="da-DK" b="1" dirty="0" err="1"/>
              <a:t>they</a:t>
            </a:r>
            <a:r>
              <a:rPr lang="da-DK" b="1" dirty="0"/>
              <a:t> </a:t>
            </a:r>
            <a:r>
              <a:rPr lang="da-DK" b="1" dirty="0" err="1"/>
              <a:t>be</a:t>
            </a:r>
            <a:r>
              <a:rPr lang="da-DK" b="1" dirty="0"/>
              <a:t> </a:t>
            </a:r>
            <a:r>
              <a:rPr lang="da-DK" b="1" dirty="0" err="1"/>
              <a:t>cleaned</a:t>
            </a:r>
            <a:r>
              <a:rPr lang="da-DK" b="1" dirty="0"/>
              <a:t> or </a:t>
            </a:r>
            <a:r>
              <a:rPr lang="da-DK" b="1" dirty="0" err="1"/>
              <a:t>supplemented</a:t>
            </a:r>
            <a:r>
              <a:rPr lang="da-DK" b="1" dirty="0"/>
              <a:t> to </a:t>
            </a:r>
            <a:r>
              <a:rPr lang="da-DK" b="1" dirty="0" err="1"/>
              <a:t>make</a:t>
            </a:r>
            <a:r>
              <a:rPr lang="da-DK" b="1" dirty="0"/>
              <a:t> up for </a:t>
            </a:r>
            <a:r>
              <a:rPr lang="da-DK" b="1" dirty="0" err="1"/>
              <a:t>messiness</a:t>
            </a:r>
            <a:r>
              <a:rPr lang="da-DK" b="1" dirty="0"/>
              <a:t>? </a:t>
            </a:r>
            <a:endParaRPr lang="en-US" b="1" dirty="0"/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4974F64E-B367-4B69-8F33-BFE68FCF97D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l="3796" t="5239" r="3796" b="12281"/>
          <a:stretch/>
        </p:blipFill>
        <p:spPr>
          <a:xfrm>
            <a:off x="7438768" y="359273"/>
            <a:ext cx="4753232" cy="565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7511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close up of a sign&#10;&#10;Description automatically generated">
            <a:extLst>
              <a:ext uri="{FF2B5EF4-FFF2-40B4-BE49-F238E27FC236}">
                <a16:creationId xmlns:a16="http://schemas.microsoft.com/office/drawing/2014/main" id="{1E6A2D97-C2B5-480D-B0A9-564185505FE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rcRect l="26880" r="26880"/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28F96D-38E4-42FE-ABCB-9F36451994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D03454E-4F9C-4877-84BF-7C556739A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3" y="359273"/>
            <a:ext cx="6303283" cy="1621619"/>
          </a:xfrm>
        </p:spPr>
        <p:txBody>
          <a:bodyPr/>
          <a:lstStyle/>
          <a:p>
            <a:r>
              <a:rPr lang="en-US" sz="2800" dirty="0"/>
              <a:t>Three examples of trying to clean up skewed/messy/dirty representations of science</a:t>
            </a:r>
            <a:endParaRPr lang="da-DK" sz="28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3F1E16-B0A6-4D13-9BB6-05468CEAF3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err="1"/>
              <a:t>OPEn</a:t>
            </a:r>
            <a:r>
              <a:rPr lang="en-US" dirty="0"/>
              <a:t> Research Analytics (OPERA): </a:t>
            </a:r>
            <a:r>
              <a:rPr lang="en-US" dirty="0">
                <a:hlinkClick r:id="rId5"/>
              </a:rPr>
              <a:t>https://deffopera.dk</a:t>
            </a:r>
            <a:endParaRPr lang="en-US" dirty="0"/>
          </a:p>
          <a:p>
            <a:r>
              <a:rPr lang="en-US" dirty="0" err="1"/>
              <a:t>REsponsible</a:t>
            </a:r>
            <a:r>
              <a:rPr lang="en-US" dirty="0"/>
              <a:t> </a:t>
            </a:r>
            <a:r>
              <a:rPr lang="en-US" dirty="0" err="1"/>
              <a:t>impACT</a:t>
            </a:r>
            <a:r>
              <a:rPr lang="en-US" dirty="0"/>
              <a:t> (</a:t>
            </a:r>
            <a:r>
              <a:rPr lang="en-US" dirty="0" err="1"/>
              <a:t>ReAct</a:t>
            </a:r>
            <a:r>
              <a:rPr lang="en-US" dirty="0"/>
              <a:t>) - </a:t>
            </a:r>
            <a:r>
              <a:rPr lang="en-US" dirty="0" err="1"/>
              <a:t>taxononmy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>
                <a:hlinkClick r:id="rId6"/>
              </a:rPr>
              <a:t>https://www.communication.aau.dk/research/Research+Projects/react/</a:t>
            </a:r>
            <a:r>
              <a:rPr lang="en-US" dirty="0"/>
              <a:t> </a:t>
            </a:r>
          </a:p>
          <a:p>
            <a:r>
              <a:rPr lang="en-US" dirty="0"/>
              <a:t>ORCID Academia &amp; Beyond Task Force: </a:t>
            </a:r>
            <a:r>
              <a:rPr lang="en-US" dirty="0">
                <a:hlinkClick r:id="rId7"/>
              </a:rPr>
              <a:t>https://orcid.org/content/academia-beyond-task-force</a:t>
            </a:r>
            <a:r>
              <a:rPr lang="en-US" dirty="0"/>
              <a:t> </a:t>
            </a:r>
            <a:endParaRPr lang="da-DK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C7F2CC-435B-445C-8A27-9F084E9B6444}"/>
              </a:ext>
            </a:extLst>
          </p:cNvPr>
          <p:cNvSpPr txBox="1"/>
          <p:nvPr/>
        </p:nvSpPr>
        <p:spPr>
          <a:xfrm>
            <a:off x="7438768" y="6858000"/>
            <a:ext cx="47532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900">
                <a:hlinkClick r:id="rId4" tooltip="https://www.flickr.com/photos/inf3ktion/4477642894"/>
              </a:rPr>
              <a:t>This Photo</a:t>
            </a:r>
            <a:r>
              <a:rPr lang="da-DK" sz="900"/>
              <a:t> by Unknown Author is licensed under </a:t>
            </a:r>
            <a:r>
              <a:rPr lang="da-DK" sz="900">
                <a:hlinkClick r:id="rId8" tooltip="https://creativecommons.org/licenses/by-nc-sa/3.0/"/>
              </a:rPr>
              <a:t>CC BY-SA-NC</a:t>
            </a:r>
            <a:endParaRPr lang="da-DK" sz="900"/>
          </a:p>
        </p:txBody>
      </p:sp>
    </p:spTree>
    <p:extLst>
      <p:ext uri="{BB962C8B-B14F-4D97-AF65-F5344CB8AC3E}">
        <p14:creationId xmlns:p14="http://schemas.microsoft.com/office/powerpoint/2010/main" val="1980290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49CB61-E8B0-4D37-8A00-FA48E85225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new PID? - </a:t>
            </a:r>
            <a:r>
              <a:rPr lang="en-US" dirty="0" err="1"/>
              <a:t>InTRePID</a:t>
            </a:r>
            <a:endParaRPr lang="da-D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A3E990-D559-4016-ADD0-B7F2016755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46987">
            <a:off x="1005838" y="1817219"/>
            <a:ext cx="5390697" cy="40371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425DE23-FEC7-4604-BF6F-5AF8961D65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19796">
            <a:off x="5934224" y="1347281"/>
            <a:ext cx="5651454" cy="4163438"/>
          </a:xfrm>
          <a:prstGeom prst="rect">
            <a:avLst/>
          </a:prstGeom>
        </p:spPr>
      </p:pic>
      <p:pic>
        <p:nvPicPr>
          <p:cNvPr id="2050" name="Picture 2" descr="Billedresultat for david shotton">
            <a:extLst>
              <a:ext uri="{FF2B5EF4-FFF2-40B4-BE49-F238E27FC236}">
                <a16:creationId xmlns:a16="http://schemas.microsoft.com/office/drawing/2014/main" id="{624E8634-CAAA-427F-A7DA-336AD8E4E1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0381" y="129803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7C979D-F22D-4247-9827-E63098A7216A}"/>
              </a:ext>
            </a:extLst>
          </p:cNvPr>
          <p:cNvSpPr txBox="1"/>
          <p:nvPr/>
        </p:nvSpPr>
        <p:spPr>
          <a:xfrm>
            <a:off x="7798728" y="5904530"/>
            <a:ext cx="398146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David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Shotton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University of Oxford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6"/>
              </a:rPr>
              <a:t>https://doi.org/10.5281/zenodo.3632922</a:t>
            </a:r>
            <a:r>
              <a:rPr kumimoji="0" lang="da-D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0908" y="1279765"/>
            <a:ext cx="358545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smtClean="0"/>
              <a:t>Workshop On </a:t>
            </a:r>
            <a:r>
              <a:rPr lang="en-US" sz="1500" b="1" dirty="0"/>
              <a:t>Open Citations </a:t>
            </a:r>
            <a:r>
              <a:rPr lang="en-US" sz="1500" b="1" dirty="0" smtClean="0"/>
              <a:t>and Open </a:t>
            </a:r>
            <a:r>
              <a:rPr lang="en-US" sz="1500" b="1" dirty="0"/>
              <a:t>Scholarly </a:t>
            </a:r>
            <a:r>
              <a:rPr lang="en-US" sz="1500" b="1" dirty="0" smtClean="0"/>
              <a:t>Metadata 2020</a:t>
            </a:r>
            <a:endParaRPr lang="en-US" sz="1500" b="1" dirty="0"/>
          </a:p>
          <a:p>
            <a:r>
              <a:rPr lang="en-US" sz="1500" dirty="0" smtClean="0">
                <a:hlinkClick r:id="rId7"/>
              </a:rPr>
              <a:t>https</a:t>
            </a:r>
            <a:r>
              <a:rPr lang="en-US" sz="1500" dirty="0">
                <a:hlinkClick r:id="rId7"/>
              </a:rPr>
              <a:t>://workshop-oc.github.io/</a:t>
            </a:r>
            <a:endParaRPr lang="da-DK" sz="1500" dirty="0"/>
          </a:p>
        </p:txBody>
      </p:sp>
    </p:spTree>
    <p:extLst>
      <p:ext uri="{BB962C8B-B14F-4D97-AF65-F5344CB8AC3E}">
        <p14:creationId xmlns:p14="http://schemas.microsoft.com/office/powerpoint/2010/main" val="115145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1D506-4B50-40B7-A893-0BD00778C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Conference Identifiers, the story so far and how to proceed</a:t>
            </a:r>
            <a:endParaRPr lang="da-DK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CA76F9-D8CA-435A-90FD-C6C291C8DE73}"/>
              </a:ext>
            </a:extLst>
          </p:cNvPr>
          <p:cNvSpPr txBox="1"/>
          <p:nvPr/>
        </p:nvSpPr>
        <p:spPr>
          <a:xfrm>
            <a:off x="749029" y="5204298"/>
            <a:ext cx="5009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J. Franken, TIB; P.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Strömert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TIB;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K. Eckert, Confref.org; S.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Benchekroun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Morressier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https://doi.org/10.5281/zenodo.3653755</a:t>
            </a:r>
            <a:r>
              <a:rPr kumimoji="0" lang="da-D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9F72C0-E0AA-49CF-8FF6-D6FF0F12AB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4033" y="1209144"/>
            <a:ext cx="4415681" cy="24656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05F40BD-DB21-48A6-AE96-2F44CA49FA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174" y="1690688"/>
            <a:ext cx="4835036" cy="2622321"/>
          </a:xfrm>
          <a:prstGeom prst="rect">
            <a:avLst/>
          </a:prstGeom>
        </p:spPr>
      </p:pic>
      <p:pic>
        <p:nvPicPr>
          <p:cNvPr id="7171" name="Picture 3" descr="a group of people posing for the camera">
            <a:extLst>
              <a:ext uri="{FF2B5EF4-FFF2-40B4-BE49-F238E27FC236}">
                <a16:creationId xmlns:a16="http://schemas.microsoft.com/office/drawing/2014/main" id="{66380A91-2F98-48BA-9A1F-EC8E47DA0B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663" y="2233872"/>
            <a:ext cx="4092399" cy="3067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Billedresultat for morressier">
            <a:extLst>
              <a:ext uri="{FF2B5EF4-FFF2-40B4-BE49-F238E27FC236}">
                <a16:creationId xmlns:a16="http://schemas.microsoft.com/office/drawing/2014/main" id="{0B2A5BFA-A53D-4E06-B68B-51B120262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328" y="2036633"/>
            <a:ext cx="2439616" cy="643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262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035" y="365125"/>
            <a:ext cx="11108765" cy="752475"/>
          </a:xfrm>
        </p:spPr>
        <p:txBody>
          <a:bodyPr>
            <a:noAutofit/>
          </a:bodyPr>
          <a:lstStyle/>
          <a:p>
            <a:r>
              <a:rPr lang="en-US" sz="3200" dirty="0"/>
              <a:t>Building ORCID Collaboration </a:t>
            </a:r>
            <a:r>
              <a:rPr lang="en-US" sz="3200" dirty="0" smtClean="0"/>
              <a:t>Networks – PID graphs</a:t>
            </a:r>
            <a:r>
              <a:rPr lang="en-US" sz="3200" dirty="0"/>
              <a:t/>
            </a:r>
            <a:br>
              <a:rPr lang="en-US" sz="3200" dirty="0"/>
            </a:br>
            <a:endParaRPr lang="da-DK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32611" r="15178"/>
          <a:stretch/>
        </p:blipFill>
        <p:spPr>
          <a:xfrm>
            <a:off x="302795" y="5534525"/>
            <a:ext cx="9501223" cy="10591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177786" y="6159414"/>
            <a:ext cx="3832272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400" dirty="0">
                <a:hlinkClick r:id="rId4"/>
              </a:rPr>
              <a:t>https://www.project-freya.eu/en</a:t>
            </a:r>
            <a:endParaRPr lang="da-DK" sz="1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8488" y="800593"/>
            <a:ext cx="9451735" cy="47339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0312" y="96252"/>
            <a:ext cx="3000375" cy="15906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79349" y="3680337"/>
            <a:ext cx="4288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200" dirty="0" smtClean="0"/>
              <a:t>Data source: </a:t>
            </a:r>
            <a:r>
              <a:rPr lang="en-US" sz="1200" dirty="0">
                <a:hlinkClick r:id="rId7"/>
              </a:rPr>
              <a:t>https://</a:t>
            </a:r>
            <a:r>
              <a:rPr lang="en-US" sz="1200" dirty="0" smtClean="0">
                <a:hlinkClick r:id="rId7"/>
              </a:rPr>
              <a:t>api.datacite.org/graphql</a:t>
            </a:r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err="1" smtClean="0"/>
              <a:t>Visualisation</a:t>
            </a:r>
            <a:r>
              <a:rPr lang="en-US" sz="1200" dirty="0" smtClean="0"/>
              <a:t>: </a:t>
            </a:r>
            <a:r>
              <a:rPr lang="en-US" sz="1200" dirty="0" smtClean="0">
                <a:hlinkClick r:id="rId8"/>
              </a:rPr>
              <a:t>https</a:t>
            </a:r>
            <a:r>
              <a:rPr lang="en-US" sz="1200" dirty="0">
                <a:hlinkClick r:id="rId8"/>
              </a:rPr>
              <a:t>://github.com/datacite/pidgraph-notebooks-r/blob/master/kpi/r-kpi.ipynb</a:t>
            </a:r>
            <a:endParaRPr lang="da-DK" sz="1200" dirty="0"/>
          </a:p>
        </p:txBody>
      </p:sp>
      <p:sp>
        <p:nvSpPr>
          <p:cNvPr id="8" name="Rectangle 7"/>
          <p:cNvSpPr/>
          <p:nvPr/>
        </p:nvSpPr>
        <p:spPr>
          <a:xfrm>
            <a:off x="8177786" y="6470752"/>
            <a:ext cx="39226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hlinkClick r:id="rId9"/>
              </a:rPr>
              <a:t>https://zenodo.org/record/3630235#.XkZs6mhKiF4</a:t>
            </a:r>
            <a:endParaRPr lang="da-DK" sz="1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0"/>
          <a:srcRect t="5645" b="13570"/>
          <a:stretch/>
        </p:blipFill>
        <p:spPr>
          <a:xfrm>
            <a:off x="-9187" y="883403"/>
            <a:ext cx="4998443" cy="2158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794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2E0DB-AB32-4E28-8734-E9F7F7693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Dancing with the Scientists: The Costs of Piddling in Science without PIDs</a:t>
            </a:r>
            <a:endParaRPr lang="da-DK" dirty="0"/>
          </a:p>
        </p:txBody>
      </p:sp>
      <p:pic>
        <p:nvPicPr>
          <p:cNvPr id="4" name="EPiwLP0WkAYSiPd">
            <a:hlinkClick r:id="" action="ppaction://media"/>
            <a:extLst>
              <a:ext uri="{FF2B5EF4-FFF2-40B4-BE49-F238E27FC236}">
                <a16:creationId xmlns:a16="http://schemas.microsoft.com/office/drawing/2014/main" id="{FD708ECA-1916-4C0B-BED4-4092D03BE294}"/>
              </a:ext>
            </a:extLst>
          </p:cNvPr>
          <p:cNvPicPr>
            <a:picLocks noGrp="1" noChangeAspect="1"/>
          </p:cNvPicPr>
          <p:nvPr>
            <p:ph idx="4294967295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156399" y="4851602"/>
            <a:ext cx="1571625" cy="1614488"/>
          </a:xfrm>
        </p:spPr>
      </p:pic>
      <p:pic>
        <p:nvPicPr>
          <p:cNvPr id="5" name="EPiMTUtXUAEObQI">
            <a:hlinkClick r:id="" action="ppaction://media"/>
            <a:extLst>
              <a:ext uri="{FF2B5EF4-FFF2-40B4-BE49-F238E27FC236}">
                <a16:creationId xmlns:a16="http://schemas.microsoft.com/office/drawing/2014/main" id="{074F43AE-F743-4DEB-8A9C-104AA76DDE54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931477" y="1601656"/>
            <a:ext cx="4796547" cy="27020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646709-3E8C-4AAA-B820-9A74A197AB1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8200" y="1601656"/>
            <a:ext cx="5527589" cy="30361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3B1C4E4-AD83-42CF-8549-728B60DF3DD9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640" t="6143" r="31988" b="22462"/>
          <a:stretch/>
        </p:blipFill>
        <p:spPr>
          <a:xfrm>
            <a:off x="463976" y="4160109"/>
            <a:ext cx="4108024" cy="24789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BA7551-27AD-4D96-A4D8-1781015A4E4A}"/>
              </a:ext>
            </a:extLst>
          </p:cNvPr>
          <p:cNvSpPr txBox="1"/>
          <p:nvPr/>
        </p:nvSpPr>
        <p:spPr>
          <a:xfrm>
            <a:off x="6495933" y="5635093"/>
            <a:ext cx="2833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K. Kaiser, University of Alabama at Birmingham </a:t>
            </a:r>
            <a:r>
              <a:rPr kumimoji="0" lang="da-D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1"/>
              </a:rPr>
              <a:t>https://doi.org/10.5281/zenodo.3631989</a:t>
            </a:r>
            <a:r>
              <a:rPr kumimoji="0" lang="da-D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3379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6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7D7A0-387F-4ADD-BD17-CE3A98348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762" y="199812"/>
            <a:ext cx="10515600" cy="752475"/>
          </a:xfrm>
        </p:spPr>
        <p:txBody>
          <a:bodyPr/>
          <a:lstStyle/>
          <a:p>
            <a:r>
              <a:rPr lang="en-US" dirty="0" smtClean="0"/>
              <a:t>rescognito.com</a:t>
            </a:r>
            <a:endParaRPr lang="da-DK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2797"/>
          <a:stretch/>
        </p:blipFill>
        <p:spPr>
          <a:xfrm>
            <a:off x="4905049" y="2214293"/>
            <a:ext cx="7062456" cy="43287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767" y="1274804"/>
            <a:ext cx="4495287" cy="5123007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046801" y="1121625"/>
            <a:ext cx="67789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An open </a:t>
            </a:r>
            <a:r>
              <a:rPr lang="en-US" i="1" dirty="0"/>
              <a:t>environment where researchers and research professionals are recognized for a wide range of behaviors and contributions that benefit the Open Research ecosystem.</a:t>
            </a:r>
            <a:endParaRPr lang="da-DK" i="1" dirty="0"/>
          </a:p>
        </p:txBody>
      </p:sp>
    </p:spTree>
    <p:extLst>
      <p:ext uri="{BB962C8B-B14F-4D97-AF65-F5344CB8AC3E}">
        <p14:creationId xmlns:p14="http://schemas.microsoft.com/office/powerpoint/2010/main" val="200392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7D7A0-387F-4ADD-BD17-CE3A98348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</a:t>
            </a:r>
            <a:r>
              <a:rPr lang="en-US" baseline="30000" dirty="0"/>
              <a:t>th</a:t>
            </a:r>
            <a:r>
              <a:rPr lang="en-US" dirty="0"/>
              <a:t> dimension in Dimensions - Datasets</a:t>
            </a:r>
            <a:endParaRPr lang="da-DK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4D0EAF-E422-4A3E-B982-29C52BD7A7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57"/>
          <a:stretch/>
        </p:blipFill>
        <p:spPr>
          <a:xfrm>
            <a:off x="1413165" y="1300691"/>
            <a:ext cx="8067576" cy="508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8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11.xml><?xml version="1.0" encoding="utf-8"?>
<TemplafySlideTemplateConfiguration><![CDATA[{"elementsMetadata":[],"documentContentValidatorConfiguration":{"enableDocumentContentValidator":false,"documentContentValidatorVersion":0},"slideId":"636964369972556417","enableDocumentContentUpdater":true,"version":"1.2"}]]></TemplafySlideTemplateConfiguration>
</file>

<file path=customXml/item1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3.xml><?xml version="1.0" encoding="utf-8"?>
<TemplafySlideTemplateConfiguration><![CDATA[{"elementsMetadata":[],"enableDocumentContentUpdater":true,"documentContentValidatorConfiguration":{"enableDocumentContentValidator":false,"documentContentValidatorVersion":0},"slideId":"636837486369753289","version":"1.2"}]]></TemplafySlideTemplateConfiguration>
</file>

<file path=customXml/item14.xml><?xml version="1.0" encoding="utf-8"?>
<TemplafySlideTemplateConfiguration><![CDATA[{"elementsMetadata":[],"documentContentValidatorConfiguration":{"enableDocumentContentValidator":false,"documentContentValidatorVersion":0},"slideId":"636964369972556417","enableDocumentContentUpdater":true,"version":"1.2"}]]></TemplafySlideTemplateConfiguration>
</file>

<file path=customXml/item15.xml><?xml version="1.0" encoding="utf-8"?>
<TemplafySlideFormConfiguration><![CDATA[{"formFields":[],"formDataEntries":[]}]]></TemplafySlideFormConfiguration>
</file>

<file path=customXml/item2.xml><?xml version="1.0" encoding="utf-8"?>
<TemplafySlideTemplateConfiguration><![CDATA[{"elementsMetadata":[],"documentContentValidatorConfiguration":{"enableDocumentContentValidator":false,"documentContentValidatorVersion":0},"slideId":"636964369972556417","enableDocumentContentUpdater":true,"version":"1.2"}]]></TemplafySlideTemplateConfiguration>
</file>

<file path=customXml/item3.xml><?xml version="1.0" encoding="utf-8"?>
<TemplafySlideFormConfiguration><![CDATA[{"formFields":[],"formDataEntries":[]}]]></TemplafySlideFormConfiguration>
</file>

<file path=customXml/item4.xml><?xml version="1.0" encoding="utf-8"?>
<TemplafySlideFormConfiguration><![CDATA[{"formFields":[],"formDataEntries":[]}]]></TemplafySlideFormConfiguration>
</file>

<file path=customXml/item5.xml><?xml version="1.0" encoding="utf-8"?>
<TemplafySlideFormConfiguration><![CDATA[{"formFields":[],"formDataEntries":[]}]]></TemplafySlideFormConfiguration>
</file>

<file path=customXml/item6.xml><?xml version="1.0" encoding="utf-8"?>
<TemplafySlideTemplateConfiguration><![CDATA[{"elementsMetadata":[],"documentContentValidatorConfiguration":{"enableDocumentContentValidator":false,"documentContentValidatorVersion":0},"slideId":"636964369972556417","enableDocumentContentUpdater":true,"version":"1.2"}]]></TemplafySlideTemplateConfiguration>
</file>

<file path=customXml/item7.xml><?xml version="1.0" encoding="utf-8"?>
<TemplafySlideFormConfiguration><![CDATA[{"formFields":[],"formDataEntries":[]}]]></TemplafySlideFormConfiguration>
</file>

<file path=customXml/item8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302D3318D161F4BBC73F3B7ADB8A854" ma:contentTypeVersion="10" ma:contentTypeDescription="Opret et nyt dokument." ma:contentTypeScope="" ma:versionID="f545fbaf090717772089d92b00c83529">
  <xsd:schema xmlns:xsd="http://www.w3.org/2001/XMLSchema" xmlns:xs="http://www.w3.org/2001/XMLSchema" xmlns:p="http://schemas.microsoft.com/office/2006/metadata/properties" xmlns:ns3="78c9861c-c37d-4473-83d6-e6d756eeaf5f" targetNamespace="http://schemas.microsoft.com/office/2006/metadata/properties" ma:root="true" ma:fieldsID="f38698553d408ab290dc2a4a2ccd7dae" ns3:_="">
    <xsd:import namespace="78c9861c-c37d-4473-83d6-e6d756eeaf5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c9861c-c37d-4473-83d6-e6d756eeaf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9.xml><?xml version="1.0" encoding="utf-8"?>
<TemplafySlideTemplateConfiguration><![CDATA[{"elementsMetadata":[],"documentContentValidatorConfiguration":{"enableDocumentContentValidator":false,"documentContentValidatorVersion":0},"slideId":"636964369972556417","enableDocumentContentUpdater":true,"version":"1.2"}]]></TemplafySlideTemplateConfiguration>
</file>

<file path=customXml/itemProps1.xml><?xml version="1.0" encoding="utf-8"?>
<ds:datastoreItem xmlns:ds="http://schemas.openxmlformats.org/officeDocument/2006/customXml" ds:itemID="{F1EDCC90-6A10-4694-A56A-C8A301CA19CC}">
  <ds:schemaRefs/>
</ds:datastoreItem>
</file>

<file path=customXml/itemProps10.xml><?xml version="1.0" encoding="utf-8"?>
<ds:datastoreItem xmlns:ds="http://schemas.openxmlformats.org/officeDocument/2006/customXml" ds:itemID="{14EA7FF0-F2BD-4C56-9D29-88EB085FF4F8}">
  <ds:schemaRefs>
    <ds:schemaRef ds:uri="78c9861c-c37d-4473-83d6-e6d756eeaf5f"/>
    <ds:schemaRef ds:uri="http://schemas.microsoft.com/office/2006/documentManagement/types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11.xml><?xml version="1.0" encoding="utf-8"?>
<ds:datastoreItem xmlns:ds="http://schemas.openxmlformats.org/officeDocument/2006/customXml" ds:itemID="{833C0F96-945D-4985-892C-67CE99C8D30F}">
  <ds:schemaRefs/>
</ds:datastoreItem>
</file>

<file path=customXml/itemProps12.xml><?xml version="1.0" encoding="utf-8"?>
<ds:datastoreItem xmlns:ds="http://schemas.openxmlformats.org/officeDocument/2006/customXml" ds:itemID="{C43FECA9-BECF-464D-B47C-CE9F8B562638}">
  <ds:schemaRefs>
    <ds:schemaRef ds:uri="http://schemas.microsoft.com/sharepoint/v3/contenttype/forms"/>
  </ds:schemaRefs>
</ds:datastoreItem>
</file>

<file path=customXml/itemProps13.xml><?xml version="1.0" encoding="utf-8"?>
<ds:datastoreItem xmlns:ds="http://schemas.openxmlformats.org/officeDocument/2006/customXml" ds:itemID="{E9F495E2-7FB4-4DFF-9E9D-315A81AAF3DF}">
  <ds:schemaRefs/>
</ds:datastoreItem>
</file>

<file path=customXml/itemProps14.xml><?xml version="1.0" encoding="utf-8"?>
<ds:datastoreItem xmlns:ds="http://schemas.openxmlformats.org/officeDocument/2006/customXml" ds:itemID="{059C756A-B384-43EC-8FFB-4CBACF084252}">
  <ds:schemaRefs/>
</ds:datastoreItem>
</file>

<file path=customXml/itemProps15.xml><?xml version="1.0" encoding="utf-8"?>
<ds:datastoreItem xmlns:ds="http://schemas.openxmlformats.org/officeDocument/2006/customXml" ds:itemID="{3BBAF6CF-84B1-41F1-B4FD-081AE8942736}">
  <ds:schemaRefs/>
</ds:datastoreItem>
</file>

<file path=customXml/itemProps2.xml><?xml version="1.0" encoding="utf-8"?>
<ds:datastoreItem xmlns:ds="http://schemas.openxmlformats.org/officeDocument/2006/customXml" ds:itemID="{E88573F8-F30B-4D21-82D2-9C6F296984B1}">
  <ds:schemaRefs/>
</ds:datastoreItem>
</file>

<file path=customXml/itemProps3.xml><?xml version="1.0" encoding="utf-8"?>
<ds:datastoreItem xmlns:ds="http://schemas.openxmlformats.org/officeDocument/2006/customXml" ds:itemID="{539F0418-4B92-4CEC-B2B8-8B6A9CFC609A}">
  <ds:schemaRefs/>
</ds:datastoreItem>
</file>

<file path=customXml/itemProps4.xml><?xml version="1.0" encoding="utf-8"?>
<ds:datastoreItem xmlns:ds="http://schemas.openxmlformats.org/officeDocument/2006/customXml" ds:itemID="{7924D0CA-E4EF-47AD-A694-D5B1B92B9EC0}">
  <ds:schemaRefs/>
</ds:datastoreItem>
</file>

<file path=customXml/itemProps5.xml><?xml version="1.0" encoding="utf-8"?>
<ds:datastoreItem xmlns:ds="http://schemas.openxmlformats.org/officeDocument/2006/customXml" ds:itemID="{F81BAC6D-DE4C-4F25-87F2-CB2D847ECBED}">
  <ds:schemaRefs/>
</ds:datastoreItem>
</file>

<file path=customXml/itemProps6.xml><?xml version="1.0" encoding="utf-8"?>
<ds:datastoreItem xmlns:ds="http://schemas.openxmlformats.org/officeDocument/2006/customXml" ds:itemID="{FB9AA3F7-BA94-4DF3-A4EA-64BD481CEC73}">
  <ds:schemaRefs/>
</ds:datastoreItem>
</file>

<file path=customXml/itemProps7.xml><?xml version="1.0" encoding="utf-8"?>
<ds:datastoreItem xmlns:ds="http://schemas.openxmlformats.org/officeDocument/2006/customXml" ds:itemID="{B050A222-AE9B-4C86-861F-78EDC6F0A0A9}">
  <ds:schemaRefs/>
</ds:datastoreItem>
</file>

<file path=customXml/itemProps8.xml><?xml version="1.0" encoding="utf-8"?>
<ds:datastoreItem xmlns:ds="http://schemas.openxmlformats.org/officeDocument/2006/customXml" ds:itemID="{89E98399-A314-4811-A5D8-04B2617776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8c9861c-c37d-4473-83d6-e6d756eeaf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9.xml><?xml version="1.0" encoding="utf-8"?>
<ds:datastoreItem xmlns:ds="http://schemas.openxmlformats.org/officeDocument/2006/customXml" ds:itemID="{7506F134-DB2E-43CE-8155-3FFE41C768A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2312</Words>
  <Application>Microsoft Office PowerPoint</Application>
  <PresentationFormat>Widescreen</PresentationFormat>
  <Paragraphs>390</Paragraphs>
  <Slides>35</Slides>
  <Notes>27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ＭＳ Ｐゴシック</vt:lpstr>
      <vt:lpstr>Arial</vt:lpstr>
      <vt:lpstr>Calibri</vt:lpstr>
      <vt:lpstr>Calibri Light</vt:lpstr>
      <vt:lpstr>Verdana</vt:lpstr>
      <vt:lpstr>Wingdings</vt:lpstr>
      <vt:lpstr>Office Theme</vt:lpstr>
      <vt:lpstr>1_Office Theme</vt:lpstr>
      <vt:lpstr>PIDs in the OPERA Project</vt:lpstr>
      <vt:lpstr>Agenda</vt:lpstr>
      <vt:lpstr>Infrastructure ID: when 3 IDs are better than 1</vt:lpstr>
      <vt:lpstr>A new PID? - InTRePID</vt:lpstr>
      <vt:lpstr>Conference Identifiers, the story so far and how to proceed</vt:lpstr>
      <vt:lpstr>Building ORCID Collaboration Networks – PID graphs </vt:lpstr>
      <vt:lpstr>Dancing with the Scientists: The Costs of Piddling in Science without PIDs</vt:lpstr>
      <vt:lpstr>rescognito.com</vt:lpstr>
      <vt:lpstr>6th dimension in Dimensions - Datasets</vt:lpstr>
      <vt:lpstr>The Use of PIDs in Research Assessments</vt:lpstr>
      <vt:lpstr>Dirty PIDs – Let’s Roll in the Mud</vt:lpstr>
      <vt:lpstr>PowerPoint Presentation</vt:lpstr>
      <vt:lpstr>The Use of PIDs in Research Assesments</vt:lpstr>
      <vt:lpstr>Research Assessments Today</vt:lpstr>
      <vt:lpstr>Responsible Research Assessments – it starts with data!</vt:lpstr>
      <vt:lpstr>RAP Research Assessment – motivation</vt:lpstr>
      <vt:lpstr>RAP Research Assessment – PID motivation</vt:lpstr>
      <vt:lpstr>Dynamic Research Assessments – bottom up data?</vt:lpstr>
      <vt:lpstr>RAP Research Assessment – setup</vt:lpstr>
      <vt:lpstr>RAP Research Assessment – setup (ORCID)</vt:lpstr>
      <vt:lpstr>RAP Research Assessment – setup (ORCID)</vt:lpstr>
      <vt:lpstr>RAP Research Assessment – where are we now?</vt:lpstr>
      <vt:lpstr>RAP Research Assessment – where are we now?</vt:lpstr>
      <vt:lpstr>RAP Research Assessment – advantages </vt:lpstr>
      <vt:lpstr>RAP Research Assessment – challenges </vt:lpstr>
      <vt:lpstr>PowerPoint Presentation</vt:lpstr>
      <vt:lpstr>PowerPoint Presentation</vt:lpstr>
      <vt:lpstr>Dirty PIDs – Let’s Roll in the Mud</vt:lpstr>
      <vt:lpstr>Theory of Abjection – The Discarded/Refused</vt:lpstr>
      <vt:lpstr>Dirty and clean – distinctions (Lagerspetz)</vt:lpstr>
      <vt:lpstr>Lagerspetz concludes: Stewardship of objects </vt:lpstr>
      <vt:lpstr>Dirty Data –  what have we learnt?</vt:lpstr>
      <vt:lpstr>Dirt is not nothing </vt:lpstr>
      <vt:lpstr>Dirty data is not nothing</vt:lpstr>
      <vt:lpstr>Three examples of trying to clean up skewed/messy/dirty representations of science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PIDs in the OPERA Project</dc:title>
  <dc:creator>Poul Meier Melchiorsen</dc:creator>
  <cp:lastModifiedBy>Nikoline Dohm Lauridsen</cp:lastModifiedBy>
  <cp:revision>15</cp:revision>
  <dcterms:created xsi:type="dcterms:W3CDTF">2020-02-12T14:27:50Z</dcterms:created>
  <dcterms:modified xsi:type="dcterms:W3CDTF">2020-02-14T10:29:53Z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0x0101002302D3318D161F4BBC73F3B7ADB8A854</vt:lpwstr>
  </property>
</Properties>
</file>