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svg" ContentType="image/svg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7" r:id="rId2"/>
    <p:sldId id="294" r:id="rId3"/>
    <p:sldId id="295" r:id="rId4"/>
    <p:sldId id="302" r:id="rId5"/>
    <p:sldId id="303" r:id="rId6"/>
    <p:sldId id="296" r:id="rId7"/>
    <p:sldId id="304" r:id="rId8"/>
    <p:sldId id="305" r:id="rId9"/>
    <p:sldId id="306" r:id="rId10"/>
    <p:sldId id="308" r:id="rId11"/>
    <p:sldId id="309" r:id="rId12"/>
    <p:sldId id="315" r:id="rId13"/>
    <p:sldId id="301" r:id="rId14"/>
    <p:sldId id="317" r:id="rId15"/>
    <p:sldId id="314" r:id="rId16"/>
    <p:sldId id="269" r:id="rId17"/>
    <p:sldId id="313" r:id="rId18"/>
    <p:sldId id="312" r:id="rId19"/>
    <p:sldId id="316" r:id="rId20"/>
    <p:sldId id="26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652C"/>
    <a:srgbClr val="D5DA4C"/>
    <a:srgbClr val="403734"/>
    <a:srgbClr val="FFFFFF"/>
    <a:srgbClr val="EF9124"/>
    <a:srgbClr val="000000"/>
    <a:srgbClr val="92B254"/>
    <a:srgbClr val="9CBA5F"/>
    <a:srgbClr val="FCAD63"/>
    <a:srgbClr val="F59F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9" autoAdjust="0"/>
    <p:restoredTop sz="86275" autoAdjust="0"/>
  </p:normalViewPr>
  <p:slideViewPr>
    <p:cSldViewPr snapToGrid="0">
      <p:cViewPr>
        <p:scale>
          <a:sx n="100" d="100"/>
          <a:sy n="100" d="100"/>
        </p:scale>
        <p:origin x="-168" y="6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270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9DB58A-4C05-428E-A0CE-697962E6475C}" type="doc">
      <dgm:prSet loTypeId="urn:microsoft.com/office/officeart/2005/8/layout/cycle5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dgm:pt modelId="{C3B2C16A-5F18-4020-8687-CA5FA90DA565}">
      <dgm:prSet phldrT="[Text]"/>
      <dgm:spPr/>
      <dgm:t>
        <a:bodyPr/>
        <a:lstStyle/>
        <a:p>
          <a:r>
            <a:rPr lang="en-GB" b="1" dirty="0" smtClean="0"/>
            <a:t>Hypothesis</a:t>
          </a:r>
          <a:endParaRPr lang="en-GB" b="1" dirty="0"/>
        </a:p>
      </dgm:t>
    </dgm:pt>
    <dgm:pt modelId="{B5E03330-3F02-4212-8C5F-9CED6841418E}" type="parTrans" cxnId="{0EEBDF99-BC23-415A-97AE-C13434B78409}">
      <dgm:prSet/>
      <dgm:spPr/>
      <dgm:t>
        <a:bodyPr/>
        <a:lstStyle/>
        <a:p>
          <a:endParaRPr lang="en-GB"/>
        </a:p>
      </dgm:t>
    </dgm:pt>
    <dgm:pt modelId="{386D7313-CA58-4597-B5DE-F1529DB6DA46}" type="sibTrans" cxnId="{0EEBDF99-BC23-415A-97AE-C13434B78409}">
      <dgm:prSet/>
      <dgm:spPr/>
      <dgm:t>
        <a:bodyPr/>
        <a:lstStyle/>
        <a:p>
          <a:endParaRPr lang="en-GB"/>
        </a:p>
      </dgm:t>
    </dgm:pt>
    <dgm:pt modelId="{3AD0C590-CF90-486A-8C30-04AC0905BB83}">
      <dgm:prSet phldrT="[Text]"/>
      <dgm:spPr/>
      <dgm:t>
        <a:bodyPr/>
        <a:lstStyle/>
        <a:p>
          <a:r>
            <a:rPr lang="en-GB" b="1" dirty="0" smtClean="0"/>
            <a:t>Experiment</a:t>
          </a:r>
          <a:endParaRPr lang="en-GB" b="1" dirty="0"/>
        </a:p>
      </dgm:t>
    </dgm:pt>
    <dgm:pt modelId="{83B8A807-D2D1-4959-8936-E4CEEA29FFE7}" type="parTrans" cxnId="{95AAEACB-4D9D-4DF0-816E-EAF773C9F946}">
      <dgm:prSet/>
      <dgm:spPr/>
      <dgm:t>
        <a:bodyPr/>
        <a:lstStyle/>
        <a:p>
          <a:endParaRPr lang="en-GB"/>
        </a:p>
      </dgm:t>
    </dgm:pt>
    <dgm:pt modelId="{F1E79DED-8BD5-41E3-B387-3500D79055FA}" type="sibTrans" cxnId="{95AAEACB-4D9D-4DF0-816E-EAF773C9F946}">
      <dgm:prSet/>
      <dgm:spPr/>
      <dgm:t>
        <a:bodyPr/>
        <a:lstStyle/>
        <a:p>
          <a:endParaRPr lang="en-GB"/>
        </a:p>
      </dgm:t>
    </dgm:pt>
    <dgm:pt modelId="{35EAEF99-2D1B-49D2-A628-728DEEBA0492}">
      <dgm:prSet phldrT="[Text]"/>
      <dgm:spPr/>
      <dgm:t>
        <a:bodyPr/>
        <a:lstStyle/>
        <a:p>
          <a:r>
            <a:rPr lang="en-GB" b="1" dirty="0" smtClean="0"/>
            <a:t>Data Collection  &amp; Analysis</a:t>
          </a:r>
          <a:endParaRPr lang="en-GB" b="1" dirty="0"/>
        </a:p>
      </dgm:t>
    </dgm:pt>
    <dgm:pt modelId="{0B388075-392D-4E0F-8552-4F1BDA228E06}" type="parTrans" cxnId="{94B1BACE-AB0D-4EF5-9CEA-D9D977D410B0}">
      <dgm:prSet/>
      <dgm:spPr/>
      <dgm:t>
        <a:bodyPr/>
        <a:lstStyle/>
        <a:p>
          <a:endParaRPr lang="en-GB"/>
        </a:p>
      </dgm:t>
    </dgm:pt>
    <dgm:pt modelId="{7908A3D9-8693-480B-8E20-B4899F456517}" type="sibTrans" cxnId="{94B1BACE-AB0D-4EF5-9CEA-D9D977D410B0}">
      <dgm:prSet/>
      <dgm:spPr/>
      <dgm:t>
        <a:bodyPr/>
        <a:lstStyle/>
        <a:p>
          <a:endParaRPr lang="en-GB"/>
        </a:p>
      </dgm:t>
    </dgm:pt>
    <dgm:pt modelId="{20EC3426-F542-463B-9AA2-4BD79E580EA8}">
      <dgm:prSet phldrT="[Text]"/>
      <dgm:spPr/>
      <dgm:t>
        <a:bodyPr/>
        <a:lstStyle/>
        <a:p>
          <a:r>
            <a:rPr lang="en-GB" b="1" dirty="0" smtClean="0"/>
            <a:t>Publication</a:t>
          </a:r>
          <a:endParaRPr lang="en-GB" b="1" dirty="0"/>
        </a:p>
      </dgm:t>
    </dgm:pt>
    <dgm:pt modelId="{C3E7A1CA-F9CC-4454-949A-1E449E31770F}" type="parTrans" cxnId="{8E969EF7-6039-4C6F-BB8A-439679EDD125}">
      <dgm:prSet/>
      <dgm:spPr/>
      <dgm:t>
        <a:bodyPr/>
        <a:lstStyle/>
        <a:p>
          <a:endParaRPr lang="en-GB"/>
        </a:p>
      </dgm:t>
    </dgm:pt>
    <dgm:pt modelId="{C5F3B7EB-0BDD-4964-8194-F514B6172658}" type="sibTrans" cxnId="{8E969EF7-6039-4C6F-BB8A-439679EDD125}">
      <dgm:prSet/>
      <dgm:spPr/>
      <dgm:t>
        <a:bodyPr/>
        <a:lstStyle/>
        <a:p>
          <a:endParaRPr lang="en-GB"/>
        </a:p>
      </dgm:t>
    </dgm:pt>
    <dgm:pt modelId="{9918575A-CA79-4F2A-9D95-AC4D391B851A}">
      <dgm:prSet phldrT="[Text]"/>
      <dgm:spPr/>
      <dgm:t>
        <a:bodyPr/>
        <a:lstStyle/>
        <a:p>
          <a:r>
            <a:rPr lang="en-GB" b="1" dirty="0" smtClean="0"/>
            <a:t>Release</a:t>
          </a:r>
          <a:endParaRPr lang="en-GB" b="1" dirty="0"/>
        </a:p>
      </dgm:t>
    </dgm:pt>
    <dgm:pt modelId="{94D10671-BE1C-4DFE-9F20-93743E5256CA}" type="parTrans" cxnId="{5F377145-6596-4B5B-8CAC-C72CF3280719}">
      <dgm:prSet/>
      <dgm:spPr/>
      <dgm:t>
        <a:bodyPr/>
        <a:lstStyle/>
        <a:p>
          <a:endParaRPr lang="en-GB"/>
        </a:p>
      </dgm:t>
    </dgm:pt>
    <dgm:pt modelId="{169CB1DD-9EED-41A2-A337-AA7351500A21}" type="sibTrans" cxnId="{5F377145-6596-4B5B-8CAC-C72CF3280719}">
      <dgm:prSet/>
      <dgm:spPr/>
      <dgm:t>
        <a:bodyPr/>
        <a:lstStyle/>
        <a:p>
          <a:endParaRPr lang="en-GB"/>
        </a:p>
      </dgm:t>
    </dgm:pt>
    <dgm:pt modelId="{7DD3FB83-F2BD-4252-954A-1E8CEE7A5225}" type="pres">
      <dgm:prSet presAssocID="{C99DB58A-4C05-428E-A0CE-697962E6475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B888C66-0743-466D-BE52-86FF4F7EE59D}" type="pres">
      <dgm:prSet presAssocID="{C3B2C16A-5F18-4020-8687-CA5FA90DA56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8B11B28-D375-4768-A60C-74A2AB7C4470}" type="pres">
      <dgm:prSet presAssocID="{C3B2C16A-5F18-4020-8687-CA5FA90DA565}" presName="spNode" presStyleCnt="0"/>
      <dgm:spPr/>
    </dgm:pt>
    <dgm:pt modelId="{DED86072-385F-4B4D-81A3-E86816A9BF67}" type="pres">
      <dgm:prSet presAssocID="{386D7313-CA58-4597-B5DE-F1529DB6DA46}" presName="sibTrans" presStyleLbl="sibTrans1D1" presStyleIdx="0" presStyleCnt="5"/>
      <dgm:spPr/>
      <dgm:t>
        <a:bodyPr/>
        <a:lstStyle/>
        <a:p>
          <a:endParaRPr lang="en-GB"/>
        </a:p>
      </dgm:t>
    </dgm:pt>
    <dgm:pt modelId="{40D17DC4-4AB3-4B49-921A-7A9CDF63F459}" type="pres">
      <dgm:prSet presAssocID="{3AD0C590-CF90-486A-8C30-04AC0905BB8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A8CD0B5-5DA2-475C-9B4B-DDE3DAFF7FA0}" type="pres">
      <dgm:prSet presAssocID="{3AD0C590-CF90-486A-8C30-04AC0905BB83}" presName="spNode" presStyleCnt="0"/>
      <dgm:spPr/>
    </dgm:pt>
    <dgm:pt modelId="{6A15C862-598F-46D6-957B-6BA5F56DDA89}" type="pres">
      <dgm:prSet presAssocID="{F1E79DED-8BD5-41E3-B387-3500D79055FA}" presName="sibTrans" presStyleLbl="sibTrans1D1" presStyleIdx="1" presStyleCnt="5"/>
      <dgm:spPr/>
      <dgm:t>
        <a:bodyPr/>
        <a:lstStyle/>
        <a:p>
          <a:endParaRPr lang="en-GB"/>
        </a:p>
      </dgm:t>
    </dgm:pt>
    <dgm:pt modelId="{10994793-9C98-4D97-BB38-0B0520BF04AD}" type="pres">
      <dgm:prSet presAssocID="{35EAEF99-2D1B-49D2-A628-728DEEBA049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9EA41A-A2DE-4AD4-9E2D-3A68D6A30828}" type="pres">
      <dgm:prSet presAssocID="{35EAEF99-2D1B-49D2-A628-728DEEBA0492}" presName="spNode" presStyleCnt="0"/>
      <dgm:spPr/>
    </dgm:pt>
    <dgm:pt modelId="{21BC072D-C826-43A4-8EA5-6D2D00AC1BEF}" type="pres">
      <dgm:prSet presAssocID="{7908A3D9-8693-480B-8E20-B4899F456517}" presName="sibTrans" presStyleLbl="sibTrans1D1" presStyleIdx="2" presStyleCnt="5"/>
      <dgm:spPr/>
      <dgm:t>
        <a:bodyPr/>
        <a:lstStyle/>
        <a:p>
          <a:endParaRPr lang="en-GB"/>
        </a:p>
      </dgm:t>
    </dgm:pt>
    <dgm:pt modelId="{FDDD742C-B743-4362-8652-E90887661023}" type="pres">
      <dgm:prSet presAssocID="{20EC3426-F542-463B-9AA2-4BD79E580EA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602AE67-8A20-47AA-A86F-8F4A2A4B2CED}" type="pres">
      <dgm:prSet presAssocID="{20EC3426-F542-463B-9AA2-4BD79E580EA8}" presName="spNode" presStyleCnt="0"/>
      <dgm:spPr/>
    </dgm:pt>
    <dgm:pt modelId="{3F592C0C-35E5-4C65-B54E-B0DBDF57ABD7}" type="pres">
      <dgm:prSet presAssocID="{C5F3B7EB-0BDD-4964-8194-F514B6172658}" presName="sibTrans" presStyleLbl="sibTrans1D1" presStyleIdx="3" presStyleCnt="5"/>
      <dgm:spPr/>
      <dgm:t>
        <a:bodyPr/>
        <a:lstStyle/>
        <a:p>
          <a:endParaRPr lang="en-GB"/>
        </a:p>
      </dgm:t>
    </dgm:pt>
    <dgm:pt modelId="{4E58B3BC-E21F-47FE-AFE8-4C7CE0C29B99}" type="pres">
      <dgm:prSet presAssocID="{9918575A-CA79-4F2A-9D95-AC4D391B85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3CD284A-6A42-4B6A-80ED-C5C11AEAEA6C}" type="pres">
      <dgm:prSet presAssocID="{9918575A-CA79-4F2A-9D95-AC4D391B851A}" presName="spNode" presStyleCnt="0"/>
      <dgm:spPr/>
    </dgm:pt>
    <dgm:pt modelId="{03A8E1D3-C18F-451A-B140-62C74983F259}" type="pres">
      <dgm:prSet presAssocID="{169CB1DD-9EED-41A2-A337-AA7351500A21}" presName="sibTrans" presStyleLbl="sibTrans1D1" presStyleIdx="4" presStyleCnt="5"/>
      <dgm:spPr/>
      <dgm:t>
        <a:bodyPr/>
        <a:lstStyle/>
        <a:p>
          <a:endParaRPr lang="en-GB"/>
        </a:p>
      </dgm:t>
    </dgm:pt>
  </dgm:ptLst>
  <dgm:cxnLst>
    <dgm:cxn modelId="{F42C0214-DD43-FE48-AE99-56F719186084}" type="presOf" srcId="{7908A3D9-8693-480B-8E20-B4899F456517}" destId="{21BC072D-C826-43A4-8EA5-6D2D00AC1BEF}" srcOrd="0" destOrd="0" presId="urn:microsoft.com/office/officeart/2005/8/layout/cycle5"/>
    <dgm:cxn modelId="{94B1BACE-AB0D-4EF5-9CEA-D9D977D410B0}" srcId="{C99DB58A-4C05-428E-A0CE-697962E6475C}" destId="{35EAEF99-2D1B-49D2-A628-728DEEBA0492}" srcOrd="2" destOrd="0" parTransId="{0B388075-392D-4E0F-8552-4F1BDA228E06}" sibTransId="{7908A3D9-8693-480B-8E20-B4899F456517}"/>
    <dgm:cxn modelId="{42ED7423-AB49-1B4F-ABEA-752F1599200F}" type="presOf" srcId="{169CB1DD-9EED-41A2-A337-AA7351500A21}" destId="{03A8E1D3-C18F-451A-B140-62C74983F259}" srcOrd="0" destOrd="0" presId="urn:microsoft.com/office/officeart/2005/8/layout/cycle5"/>
    <dgm:cxn modelId="{7A1D6A90-466D-BF4D-BB00-D8D955BCB663}" type="presOf" srcId="{9918575A-CA79-4F2A-9D95-AC4D391B851A}" destId="{4E58B3BC-E21F-47FE-AFE8-4C7CE0C29B99}" srcOrd="0" destOrd="0" presId="urn:microsoft.com/office/officeart/2005/8/layout/cycle5"/>
    <dgm:cxn modelId="{0EEBDF99-BC23-415A-97AE-C13434B78409}" srcId="{C99DB58A-4C05-428E-A0CE-697962E6475C}" destId="{C3B2C16A-5F18-4020-8687-CA5FA90DA565}" srcOrd="0" destOrd="0" parTransId="{B5E03330-3F02-4212-8C5F-9CED6841418E}" sibTransId="{386D7313-CA58-4597-B5DE-F1529DB6DA46}"/>
    <dgm:cxn modelId="{4E64BA0D-B08C-834A-85D7-FF3FA14105FB}" type="presOf" srcId="{35EAEF99-2D1B-49D2-A628-728DEEBA0492}" destId="{10994793-9C98-4D97-BB38-0B0520BF04AD}" srcOrd="0" destOrd="0" presId="urn:microsoft.com/office/officeart/2005/8/layout/cycle5"/>
    <dgm:cxn modelId="{F7512142-8D75-A74F-80A6-8E1325F926C2}" type="presOf" srcId="{C5F3B7EB-0BDD-4964-8194-F514B6172658}" destId="{3F592C0C-35E5-4C65-B54E-B0DBDF57ABD7}" srcOrd="0" destOrd="0" presId="urn:microsoft.com/office/officeart/2005/8/layout/cycle5"/>
    <dgm:cxn modelId="{AFCCF093-D6EA-B146-A663-E5068F9912F6}" type="presOf" srcId="{C99DB58A-4C05-428E-A0CE-697962E6475C}" destId="{7DD3FB83-F2BD-4252-954A-1E8CEE7A5225}" srcOrd="0" destOrd="0" presId="urn:microsoft.com/office/officeart/2005/8/layout/cycle5"/>
    <dgm:cxn modelId="{617D1688-0E82-6C40-9B7C-E58C2584F634}" type="presOf" srcId="{3AD0C590-CF90-486A-8C30-04AC0905BB83}" destId="{40D17DC4-4AB3-4B49-921A-7A9CDF63F459}" srcOrd="0" destOrd="0" presId="urn:microsoft.com/office/officeart/2005/8/layout/cycle5"/>
    <dgm:cxn modelId="{16B35B3C-FB29-F145-B251-B54D6F2901B1}" type="presOf" srcId="{386D7313-CA58-4597-B5DE-F1529DB6DA46}" destId="{DED86072-385F-4B4D-81A3-E86816A9BF67}" srcOrd="0" destOrd="0" presId="urn:microsoft.com/office/officeart/2005/8/layout/cycle5"/>
    <dgm:cxn modelId="{97F27A81-1BF3-D344-A46E-316FC66ED911}" type="presOf" srcId="{C3B2C16A-5F18-4020-8687-CA5FA90DA565}" destId="{CB888C66-0743-466D-BE52-86FF4F7EE59D}" srcOrd="0" destOrd="0" presId="urn:microsoft.com/office/officeart/2005/8/layout/cycle5"/>
    <dgm:cxn modelId="{BC7C16E1-8F2E-164C-AE43-1D765957A7F8}" type="presOf" srcId="{F1E79DED-8BD5-41E3-B387-3500D79055FA}" destId="{6A15C862-598F-46D6-957B-6BA5F56DDA89}" srcOrd="0" destOrd="0" presId="urn:microsoft.com/office/officeart/2005/8/layout/cycle5"/>
    <dgm:cxn modelId="{5F377145-6596-4B5B-8CAC-C72CF3280719}" srcId="{C99DB58A-4C05-428E-A0CE-697962E6475C}" destId="{9918575A-CA79-4F2A-9D95-AC4D391B851A}" srcOrd="4" destOrd="0" parTransId="{94D10671-BE1C-4DFE-9F20-93743E5256CA}" sibTransId="{169CB1DD-9EED-41A2-A337-AA7351500A21}"/>
    <dgm:cxn modelId="{5094CBEA-9FE1-D742-ABCB-20797F0A0D40}" type="presOf" srcId="{20EC3426-F542-463B-9AA2-4BD79E580EA8}" destId="{FDDD742C-B743-4362-8652-E90887661023}" srcOrd="0" destOrd="0" presId="urn:microsoft.com/office/officeart/2005/8/layout/cycle5"/>
    <dgm:cxn modelId="{8E969EF7-6039-4C6F-BB8A-439679EDD125}" srcId="{C99DB58A-4C05-428E-A0CE-697962E6475C}" destId="{20EC3426-F542-463B-9AA2-4BD79E580EA8}" srcOrd="3" destOrd="0" parTransId="{C3E7A1CA-F9CC-4454-949A-1E449E31770F}" sibTransId="{C5F3B7EB-0BDD-4964-8194-F514B6172658}"/>
    <dgm:cxn modelId="{95AAEACB-4D9D-4DF0-816E-EAF773C9F946}" srcId="{C99DB58A-4C05-428E-A0CE-697962E6475C}" destId="{3AD0C590-CF90-486A-8C30-04AC0905BB83}" srcOrd="1" destOrd="0" parTransId="{83B8A807-D2D1-4959-8936-E4CEEA29FFE7}" sibTransId="{F1E79DED-8BD5-41E3-B387-3500D79055FA}"/>
    <dgm:cxn modelId="{1A66C69B-468E-7E41-A112-AD3A88BAA00D}" type="presParOf" srcId="{7DD3FB83-F2BD-4252-954A-1E8CEE7A5225}" destId="{CB888C66-0743-466D-BE52-86FF4F7EE59D}" srcOrd="0" destOrd="0" presId="urn:microsoft.com/office/officeart/2005/8/layout/cycle5"/>
    <dgm:cxn modelId="{6F129654-C0C3-E64D-84A9-F977B8DD398C}" type="presParOf" srcId="{7DD3FB83-F2BD-4252-954A-1E8CEE7A5225}" destId="{C8B11B28-D375-4768-A60C-74A2AB7C4470}" srcOrd="1" destOrd="0" presId="urn:microsoft.com/office/officeart/2005/8/layout/cycle5"/>
    <dgm:cxn modelId="{BB2F9EA7-0754-1245-9BC1-77456F92C5B4}" type="presParOf" srcId="{7DD3FB83-F2BD-4252-954A-1E8CEE7A5225}" destId="{DED86072-385F-4B4D-81A3-E86816A9BF67}" srcOrd="2" destOrd="0" presId="urn:microsoft.com/office/officeart/2005/8/layout/cycle5"/>
    <dgm:cxn modelId="{5D437A68-FA05-3A44-BD7A-BC2BCD6AEAAF}" type="presParOf" srcId="{7DD3FB83-F2BD-4252-954A-1E8CEE7A5225}" destId="{40D17DC4-4AB3-4B49-921A-7A9CDF63F459}" srcOrd="3" destOrd="0" presId="urn:microsoft.com/office/officeart/2005/8/layout/cycle5"/>
    <dgm:cxn modelId="{4E0B7319-F78F-9A49-85D7-4955FCFC5FC6}" type="presParOf" srcId="{7DD3FB83-F2BD-4252-954A-1E8CEE7A5225}" destId="{1A8CD0B5-5DA2-475C-9B4B-DDE3DAFF7FA0}" srcOrd="4" destOrd="0" presId="urn:microsoft.com/office/officeart/2005/8/layout/cycle5"/>
    <dgm:cxn modelId="{4985D986-3844-164B-8E56-0F128A752AFA}" type="presParOf" srcId="{7DD3FB83-F2BD-4252-954A-1E8CEE7A5225}" destId="{6A15C862-598F-46D6-957B-6BA5F56DDA89}" srcOrd="5" destOrd="0" presId="urn:microsoft.com/office/officeart/2005/8/layout/cycle5"/>
    <dgm:cxn modelId="{5415A42D-BA4D-DA4E-809C-011F09FE3BA6}" type="presParOf" srcId="{7DD3FB83-F2BD-4252-954A-1E8CEE7A5225}" destId="{10994793-9C98-4D97-BB38-0B0520BF04AD}" srcOrd="6" destOrd="0" presId="urn:microsoft.com/office/officeart/2005/8/layout/cycle5"/>
    <dgm:cxn modelId="{902B6B82-B101-1E4F-8DD5-5A15F9DA437C}" type="presParOf" srcId="{7DD3FB83-F2BD-4252-954A-1E8CEE7A5225}" destId="{F59EA41A-A2DE-4AD4-9E2D-3A68D6A30828}" srcOrd="7" destOrd="0" presId="urn:microsoft.com/office/officeart/2005/8/layout/cycle5"/>
    <dgm:cxn modelId="{DBC44E29-8A9C-754D-8E31-7C580EA13712}" type="presParOf" srcId="{7DD3FB83-F2BD-4252-954A-1E8CEE7A5225}" destId="{21BC072D-C826-43A4-8EA5-6D2D00AC1BEF}" srcOrd="8" destOrd="0" presId="urn:microsoft.com/office/officeart/2005/8/layout/cycle5"/>
    <dgm:cxn modelId="{2CE0F9ED-71F1-6746-BB47-ABB3354A2FAE}" type="presParOf" srcId="{7DD3FB83-F2BD-4252-954A-1E8CEE7A5225}" destId="{FDDD742C-B743-4362-8652-E90887661023}" srcOrd="9" destOrd="0" presId="urn:microsoft.com/office/officeart/2005/8/layout/cycle5"/>
    <dgm:cxn modelId="{AC6F2AE1-A283-A340-9E3D-120044E2B0FB}" type="presParOf" srcId="{7DD3FB83-F2BD-4252-954A-1E8CEE7A5225}" destId="{C602AE67-8A20-47AA-A86F-8F4A2A4B2CED}" srcOrd="10" destOrd="0" presId="urn:microsoft.com/office/officeart/2005/8/layout/cycle5"/>
    <dgm:cxn modelId="{AC5CA406-6CAD-8447-BCCA-FF841C511385}" type="presParOf" srcId="{7DD3FB83-F2BD-4252-954A-1E8CEE7A5225}" destId="{3F592C0C-35E5-4C65-B54E-B0DBDF57ABD7}" srcOrd="11" destOrd="0" presId="urn:microsoft.com/office/officeart/2005/8/layout/cycle5"/>
    <dgm:cxn modelId="{171A88F8-F84C-4844-ADB1-D934D8F6138C}" type="presParOf" srcId="{7DD3FB83-F2BD-4252-954A-1E8CEE7A5225}" destId="{4E58B3BC-E21F-47FE-AFE8-4C7CE0C29B99}" srcOrd="12" destOrd="0" presId="urn:microsoft.com/office/officeart/2005/8/layout/cycle5"/>
    <dgm:cxn modelId="{D670785A-58D4-1449-B676-ECC3DA8D6AC1}" type="presParOf" srcId="{7DD3FB83-F2BD-4252-954A-1E8CEE7A5225}" destId="{83CD284A-6A42-4B6A-80ED-C5C11AEAEA6C}" srcOrd="13" destOrd="0" presId="urn:microsoft.com/office/officeart/2005/8/layout/cycle5"/>
    <dgm:cxn modelId="{0BF91789-0028-D748-B73B-2FF0D018286E}" type="presParOf" srcId="{7DD3FB83-F2BD-4252-954A-1E8CEE7A5225}" destId="{03A8E1D3-C18F-451A-B140-62C74983F259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888C66-0743-466D-BE52-86FF4F7EE59D}">
      <dsp:nvSpPr>
        <dsp:cNvPr id="0" name=""/>
        <dsp:cNvSpPr/>
      </dsp:nvSpPr>
      <dsp:spPr>
        <a:xfrm>
          <a:off x="2199749" y="2188"/>
          <a:ext cx="1198620" cy="77910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Hypothesis</a:t>
          </a:r>
          <a:endParaRPr lang="en-GB" sz="1400" b="1" kern="1200" dirty="0"/>
        </a:p>
      </dsp:txBody>
      <dsp:txXfrm>
        <a:off x="2237782" y="40221"/>
        <a:ext cx="1122554" cy="703037"/>
      </dsp:txXfrm>
    </dsp:sp>
    <dsp:sp modelId="{DED86072-385F-4B4D-81A3-E86816A9BF67}">
      <dsp:nvSpPr>
        <dsp:cNvPr id="0" name=""/>
        <dsp:cNvSpPr/>
      </dsp:nvSpPr>
      <dsp:spPr>
        <a:xfrm>
          <a:off x="1243507" y="391740"/>
          <a:ext cx="3111105" cy="3111105"/>
        </a:xfrm>
        <a:custGeom>
          <a:avLst/>
          <a:gdLst/>
          <a:ahLst/>
          <a:cxnLst/>
          <a:rect l="0" t="0" r="0" b="0"/>
          <a:pathLst>
            <a:path>
              <a:moveTo>
                <a:pt x="2315190" y="198093"/>
              </a:moveTo>
              <a:arcTo wR="1555552" hR="1555552" stAng="17953890" swAng="1210817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D17DC4-4AB3-4B49-921A-7A9CDF63F459}">
      <dsp:nvSpPr>
        <dsp:cNvPr id="0" name=""/>
        <dsp:cNvSpPr/>
      </dsp:nvSpPr>
      <dsp:spPr>
        <a:xfrm>
          <a:off x="3679167" y="1077049"/>
          <a:ext cx="1198620" cy="77910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Experiment</a:t>
          </a:r>
          <a:endParaRPr lang="en-GB" sz="1400" b="1" kern="1200" dirty="0"/>
        </a:p>
      </dsp:txBody>
      <dsp:txXfrm>
        <a:off x="3717200" y="1115082"/>
        <a:ext cx="1122554" cy="703037"/>
      </dsp:txXfrm>
    </dsp:sp>
    <dsp:sp modelId="{6A15C862-598F-46D6-957B-6BA5F56DDA89}">
      <dsp:nvSpPr>
        <dsp:cNvPr id="0" name=""/>
        <dsp:cNvSpPr/>
      </dsp:nvSpPr>
      <dsp:spPr>
        <a:xfrm>
          <a:off x="1243507" y="391740"/>
          <a:ext cx="3111105" cy="3111105"/>
        </a:xfrm>
        <a:custGeom>
          <a:avLst/>
          <a:gdLst/>
          <a:ahLst/>
          <a:cxnLst/>
          <a:rect l="0" t="0" r="0" b="0"/>
          <a:pathLst>
            <a:path>
              <a:moveTo>
                <a:pt x="3107366" y="1663340"/>
              </a:moveTo>
              <a:arcTo wR="1555552" hR="1555552" stAng="21838400" swAng="1359168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994793-9C98-4D97-BB38-0B0520BF04AD}">
      <dsp:nvSpPr>
        <dsp:cNvPr id="0" name=""/>
        <dsp:cNvSpPr/>
      </dsp:nvSpPr>
      <dsp:spPr>
        <a:xfrm>
          <a:off x="3114080" y="2816209"/>
          <a:ext cx="1198620" cy="77910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Data Collection  &amp; Analysis</a:t>
          </a:r>
          <a:endParaRPr lang="en-GB" sz="1400" b="1" kern="1200" dirty="0"/>
        </a:p>
      </dsp:txBody>
      <dsp:txXfrm>
        <a:off x="3152113" y="2854242"/>
        <a:ext cx="1122554" cy="703037"/>
      </dsp:txXfrm>
    </dsp:sp>
    <dsp:sp modelId="{21BC072D-C826-43A4-8EA5-6D2D00AC1BEF}">
      <dsp:nvSpPr>
        <dsp:cNvPr id="0" name=""/>
        <dsp:cNvSpPr/>
      </dsp:nvSpPr>
      <dsp:spPr>
        <a:xfrm>
          <a:off x="1243507" y="391740"/>
          <a:ext cx="3111105" cy="3111105"/>
        </a:xfrm>
        <a:custGeom>
          <a:avLst/>
          <a:gdLst/>
          <a:ahLst/>
          <a:cxnLst/>
          <a:rect l="0" t="0" r="0" b="0"/>
          <a:pathLst>
            <a:path>
              <a:moveTo>
                <a:pt x="1746277" y="3099368"/>
              </a:moveTo>
              <a:arcTo wR="1555552" hR="1555552" stAng="4977437" swAng="845126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DD742C-B743-4362-8652-E90887661023}">
      <dsp:nvSpPr>
        <dsp:cNvPr id="0" name=""/>
        <dsp:cNvSpPr/>
      </dsp:nvSpPr>
      <dsp:spPr>
        <a:xfrm>
          <a:off x="1285418" y="2816209"/>
          <a:ext cx="1198620" cy="77910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Publication</a:t>
          </a:r>
          <a:endParaRPr lang="en-GB" sz="1400" b="1" kern="1200" dirty="0"/>
        </a:p>
      </dsp:txBody>
      <dsp:txXfrm>
        <a:off x="1323451" y="2854242"/>
        <a:ext cx="1122554" cy="703037"/>
      </dsp:txXfrm>
    </dsp:sp>
    <dsp:sp modelId="{3F592C0C-35E5-4C65-B54E-B0DBDF57ABD7}">
      <dsp:nvSpPr>
        <dsp:cNvPr id="0" name=""/>
        <dsp:cNvSpPr/>
      </dsp:nvSpPr>
      <dsp:spPr>
        <a:xfrm>
          <a:off x="1243507" y="391740"/>
          <a:ext cx="3111105" cy="3111105"/>
        </a:xfrm>
        <a:custGeom>
          <a:avLst/>
          <a:gdLst/>
          <a:ahLst/>
          <a:cxnLst/>
          <a:rect l="0" t="0" r="0" b="0"/>
          <a:pathLst>
            <a:path>
              <a:moveTo>
                <a:pt x="164966" y="2252699"/>
              </a:moveTo>
              <a:arcTo wR="1555552" hR="1555552" stAng="9202432" swAng="1359168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58B3BC-E21F-47FE-AFE8-4C7CE0C29B99}">
      <dsp:nvSpPr>
        <dsp:cNvPr id="0" name=""/>
        <dsp:cNvSpPr/>
      </dsp:nvSpPr>
      <dsp:spPr>
        <a:xfrm>
          <a:off x="720331" y="1077049"/>
          <a:ext cx="1198620" cy="77910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Release</a:t>
          </a:r>
          <a:endParaRPr lang="en-GB" sz="1400" b="1" kern="1200" dirty="0"/>
        </a:p>
      </dsp:txBody>
      <dsp:txXfrm>
        <a:off x="758364" y="1115082"/>
        <a:ext cx="1122554" cy="703037"/>
      </dsp:txXfrm>
    </dsp:sp>
    <dsp:sp modelId="{03A8E1D3-C18F-451A-B140-62C74983F259}">
      <dsp:nvSpPr>
        <dsp:cNvPr id="0" name=""/>
        <dsp:cNvSpPr/>
      </dsp:nvSpPr>
      <dsp:spPr>
        <a:xfrm>
          <a:off x="1243507" y="391740"/>
          <a:ext cx="3111105" cy="3111105"/>
        </a:xfrm>
        <a:custGeom>
          <a:avLst/>
          <a:gdLst/>
          <a:ahLst/>
          <a:cxnLst/>
          <a:rect l="0" t="0" r="0" b="0"/>
          <a:pathLst>
            <a:path>
              <a:moveTo>
                <a:pt x="374257" y="543482"/>
              </a:moveTo>
              <a:arcTo wR="1555552" hR="1555552" stAng="13235293" swAng="1210817"/>
            </a:path>
          </a:pathLst>
        </a:custGeom>
        <a:noFill/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9A1AB967-CFE0-4840-B520-B7FE1EAF03D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440A592-5800-4F37-B239-7F246497790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E5F298-8346-4AE3-A687-48739527BA08}" type="datetimeFigureOut">
              <a:rPr lang="en-US" smtClean="0"/>
              <a:pPr/>
              <a:t>4/11/19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F282A246-30A7-4273-9708-B27F2200C5F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D205466-98D4-4600-ACA5-F7B8F7746F5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68D9AB-5E83-4821-AC8D-ED42AD2AB7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508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F48F6-7705-40F4-9871-5B691BB284E9}" type="datetimeFigureOut">
              <a:rPr lang="en-US" smtClean="0"/>
              <a:pPr/>
              <a:t>4/11/19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3769CD-7D05-4A7A-9E23-75BFDDA7A6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880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Thanks Georgia</a:t>
            </a:r>
          </a:p>
          <a:p>
            <a:r>
              <a:rPr lang="en-US" dirty="0" smtClean="0"/>
              <a:t>Explain the hole</a:t>
            </a:r>
          </a:p>
          <a:p>
            <a:r>
              <a:rPr lang="en-US" dirty="0" smtClean="0"/>
              <a:t>I think that Citizen Science </a:t>
            </a:r>
            <a:r>
              <a:rPr lang="en-US" baseline="0" dirty="0" smtClean="0"/>
              <a:t>can be the instrument to create the public awareness we need to change the things.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731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</a:t>
            </a:r>
            <a:r>
              <a:rPr lang="en-US" baseline="0" dirty="0" smtClean="0"/>
              <a:t> about </a:t>
            </a:r>
            <a:r>
              <a:rPr lang="en-US" baseline="0" dirty="0" err="1" smtClean="0"/>
              <a:t>astrotourism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5137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Schools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5137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595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Wayfarer, there is no way.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Make your way by going farther.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5111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Name and talk about ACTION</a:t>
            </a:r>
          </a:p>
          <a:p>
            <a:endParaRPr lang="en-US" dirty="0" smtClean="0"/>
          </a:p>
          <a:p>
            <a:r>
              <a:rPr lang="en-US" dirty="0" smtClean="0"/>
              <a:t>What: ACTION transform</a:t>
            </a:r>
            <a:r>
              <a:rPr lang="en-US" baseline="0" dirty="0" smtClean="0"/>
              <a:t> citizen science: it makes it even more participatory, inclusive, citizen-led and democratic.</a:t>
            </a:r>
          </a:p>
          <a:p>
            <a:r>
              <a:rPr lang="en-US" baseline="0" dirty="0" smtClean="0"/>
              <a:t>How: 1) socio-technical tools, 2) Accelerator (training, mentoring, infrastructure to host projects and data), 3) </a:t>
            </a:r>
            <a:r>
              <a:rPr lang="en-US" baseline="0" dirty="0" err="1" smtClean="0"/>
              <a:t>Masterclasses</a:t>
            </a:r>
            <a:r>
              <a:rPr lang="en-US" baseline="0" dirty="0" smtClean="0"/>
              <a:t> for local, national and EU policy makers and 4) Open Call</a:t>
            </a:r>
            <a:endParaRPr lang="en-US" dirty="0" smtClean="0"/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Set up a citizen science accelerator to support hands-on citizen science activities to combat and prevent major forms of pollution in the EU;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a sociotechnical toolkit that solves challenges around methodological decisions, task design, quality and validation, building and nurturing a community,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incentivising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participation, impact, and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susta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73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see a lot</a:t>
            </a:r>
            <a:r>
              <a:rPr lang="en-US" baseline="0" dirty="0" smtClean="0"/>
              <a:t> of vocabulary related with Open Science. Everybody has heard about it. Specially Open Data and Open Source are well know and popular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When we think about Open Data, we always think in uploading the files to a place and just it.. It is important to upload them in a proper way, with tags which allow to catalog and in a common vocabulary.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What is important Open Science? In my opinion, 1) it add a layer of transparency as well as 2)  help to foster the research of a </a:t>
            </a:r>
            <a:r>
              <a:rPr lang="en-US" baseline="0" dirty="0" smtClean="0"/>
              <a:t>problem</a:t>
            </a:r>
          </a:p>
          <a:p>
            <a:r>
              <a:rPr lang="en-US" baseline="0" dirty="0" smtClean="0"/>
              <a:t>Formation of a community.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err="1" smtClean="0"/>
              <a:t>Tareas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Preparar</a:t>
            </a:r>
            <a:r>
              <a:rPr lang="en-US" baseline="0" dirty="0" smtClean="0"/>
              <a:t> slide de open data,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595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</a:t>
            </a:r>
            <a:r>
              <a:rPr lang="en-US" baseline="0" dirty="0" smtClean="0"/>
              <a:t> simplify diagram of the research lifecycle (you remember from the school). We start to an hypothesis and later you design an experiment (workflow) to get data, analyze them and giving a results. These results will be published in a (open access paper?)</a:t>
            </a:r>
          </a:p>
          <a:p>
            <a:endParaRPr lang="en-US" baseline="0" dirty="0" smtClean="0"/>
          </a:p>
          <a:p>
            <a:r>
              <a:rPr lang="en-US" baseline="0" dirty="0" smtClean="0"/>
              <a:t>Most of the CS projects are based on the data collection stage.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Maybe is because I am engineer, but I learning working in a problem (and the solution), </a:t>
            </a:r>
            <a:r>
              <a:rPr lang="en-US" baseline="0" dirty="0" err="1" smtClean="0"/>
              <a:t>articipation</a:t>
            </a:r>
            <a:r>
              <a:rPr lang="en-US" baseline="0" dirty="0" smtClean="0"/>
              <a:t> is a great motivator to know a problem and to build a community. Humans are social animals.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579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Look at the objective. It is focused un public</a:t>
            </a:r>
            <a:r>
              <a:rPr lang="en-US" baseline="0" dirty="0" smtClean="0"/>
              <a:t> awareness, not </a:t>
            </a:r>
            <a:r>
              <a:rPr lang="en-US" baseline="0" dirty="0" err="1" smtClean="0"/>
              <a:t>makingobservervations</a:t>
            </a:r>
            <a:endParaRPr lang="en-US" baseline="0" dirty="0" smtClean="0"/>
          </a:p>
          <a:p>
            <a:endParaRPr lang="en-US" dirty="0" smtClean="0"/>
          </a:p>
          <a:p>
            <a:r>
              <a:rPr lang="en-US" dirty="0" smtClean="0"/>
              <a:t>Quality of data is not</a:t>
            </a:r>
            <a:r>
              <a:rPr lang="en-US" baseline="0" dirty="0" smtClean="0"/>
              <a:t> so good because the expertise of users.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70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Evolution of Globe At Night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Imagine you are a rural house</a:t>
            </a:r>
            <a:r>
              <a:rPr lang="en-US" baseline="0" dirty="0" smtClean="0"/>
              <a:t> and you organize a night activities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70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 about good practices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183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different approach</a:t>
            </a:r>
          </a:p>
          <a:p>
            <a:r>
              <a:rPr lang="en-US" dirty="0" err="1" smtClean="0"/>
              <a:t>Hyphotesis</a:t>
            </a:r>
            <a:r>
              <a:rPr lang="en-US" dirty="0" smtClean="0"/>
              <a:t>: Camera</a:t>
            </a:r>
            <a:r>
              <a:rPr lang="en-US" baseline="0" dirty="0" smtClean="0"/>
              <a:t> sensor is more accurate than person. It is more reliable and the quality of data is better</a:t>
            </a:r>
          </a:p>
          <a:p>
            <a:r>
              <a:rPr lang="en-US" baseline="0" dirty="0" smtClean="0"/>
              <a:t>Two step process.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385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 about </a:t>
            </a:r>
            <a:r>
              <a:rPr lang="en-US" dirty="0" err="1" smtClean="0"/>
              <a:t>Astrotourism</a:t>
            </a:r>
            <a:r>
              <a:rPr lang="en-US" baseline="0" dirty="0" smtClean="0"/>
              <a:t> and the data can be used for predictive models.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663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have seen punctual</a:t>
            </a:r>
            <a:r>
              <a:rPr lang="en-US" baseline="0" dirty="0" smtClean="0"/>
              <a:t> reports from users.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69CD-7D05-4A7A-9E23-75BFDDA7A6D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310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4" Type="http://schemas.openxmlformats.org/officeDocument/2006/relationships/image" Target="../media/image2.png"/><Relationship Id="rId5" Type="http://schemas.openxmlformats.org/officeDocument/2006/relationships/image" Target="../media/image4.sv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on title with editabl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E322C809-2D22-4A38-897E-19E4DF8C64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55674" y="0"/>
            <a:ext cx="7680652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32BB09E-0C41-4D0D-8F5F-3CBA81E7D1A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0095" y="5254389"/>
            <a:ext cx="5431809" cy="128288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800">
                <a:latin typeface="Helvetica"/>
                <a:ea typeface="Adobe Heiti Std R" panose="020B0400000000000000" pitchFamily="34" charset="-128"/>
                <a:cs typeface="Adobe Arabic" panose="02040503050201020203" pitchFamily="18" charset="-78"/>
              </a:defRPr>
            </a:lvl1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B0EDFA8A-5C66-4719-B5C6-87B34857E2F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6763" y="2566988"/>
            <a:ext cx="3038475" cy="1724025"/>
          </a:xfrm>
          <a:prstGeom prst="rect">
            <a:avLst/>
          </a:prstGeom>
        </p:spPr>
      </p:pic>
      <p:sp>
        <p:nvSpPr>
          <p:cNvPr id="5" name="Freeform 86">
            <a:extLst>
              <a:ext uri="{FF2B5EF4-FFF2-40B4-BE49-F238E27FC236}">
                <a16:creationId xmlns="" xmlns:a16="http://schemas.microsoft.com/office/drawing/2014/main" id="{4AB36FAC-62DD-4336-A27E-F40A84C18A5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83543" y="570426"/>
            <a:ext cx="349250" cy="342900"/>
          </a:xfrm>
          <a:custGeom>
            <a:avLst/>
            <a:gdLst>
              <a:gd name="T0" fmla="*/ 347704 w 480"/>
              <a:gd name="T1" fmla="*/ 0 h 471"/>
              <a:gd name="T2" fmla="*/ 347704 w 480"/>
              <a:gd name="T3" fmla="*/ 0 h 471"/>
              <a:gd name="T4" fmla="*/ 0 w 480"/>
              <a:gd name="T5" fmla="*/ 336348 h 471"/>
              <a:gd name="T6" fmla="*/ 347704 w 480"/>
              <a:gd name="T7" fmla="*/ 684344 h 471"/>
              <a:gd name="T8" fmla="*/ 696862 w 480"/>
              <a:gd name="T9" fmla="*/ 336348 h 471"/>
              <a:gd name="T10" fmla="*/ 347704 w 480"/>
              <a:gd name="T11" fmla="*/ 0 h 471"/>
              <a:gd name="T12" fmla="*/ 490277 w 480"/>
              <a:gd name="T13" fmla="*/ 283930 h 471"/>
              <a:gd name="T14" fmla="*/ 490277 w 480"/>
              <a:gd name="T15" fmla="*/ 283930 h 471"/>
              <a:gd name="T16" fmla="*/ 490277 w 480"/>
              <a:gd name="T17" fmla="*/ 283930 h 471"/>
              <a:gd name="T18" fmla="*/ 296785 w 480"/>
              <a:gd name="T19" fmla="*/ 477585 h 471"/>
              <a:gd name="T20" fmla="*/ 193492 w 480"/>
              <a:gd name="T21" fmla="*/ 451376 h 471"/>
              <a:gd name="T22" fmla="*/ 206585 w 480"/>
              <a:gd name="T23" fmla="*/ 451376 h 471"/>
              <a:gd name="T24" fmla="*/ 296785 w 480"/>
              <a:gd name="T25" fmla="*/ 426623 h 471"/>
              <a:gd name="T26" fmla="*/ 232772 w 480"/>
              <a:gd name="T27" fmla="*/ 374205 h 471"/>
              <a:gd name="T28" fmla="*/ 245866 w 480"/>
              <a:gd name="T29" fmla="*/ 374205 h 471"/>
              <a:gd name="T30" fmla="*/ 258959 w 480"/>
              <a:gd name="T31" fmla="*/ 374205 h 471"/>
              <a:gd name="T32" fmla="*/ 206585 w 480"/>
              <a:gd name="T33" fmla="*/ 310139 h 471"/>
              <a:gd name="T34" fmla="*/ 206585 w 480"/>
              <a:gd name="T35" fmla="*/ 310139 h 471"/>
              <a:gd name="T36" fmla="*/ 232772 w 480"/>
              <a:gd name="T37" fmla="*/ 310139 h 471"/>
              <a:gd name="T38" fmla="*/ 206585 w 480"/>
              <a:gd name="T39" fmla="*/ 259177 h 471"/>
              <a:gd name="T40" fmla="*/ 219679 w 480"/>
              <a:gd name="T41" fmla="*/ 219864 h 471"/>
              <a:gd name="T42" fmla="*/ 347704 w 480"/>
              <a:gd name="T43" fmla="*/ 297034 h 471"/>
              <a:gd name="T44" fmla="*/ 347704 w 480"/>
              <a:gd name="T45" fmla="*/ 283930 h 471"/>
              <a:gd name="T46" fmla="*/ 424810 w 480"/>
              <a:gd name="T47" fmla="*/ 206759 h 471"/>
              <a:gd name="T48" fmla="*/ 464090 w 480"/>
              <a:gd name="T49" fmla="*/ 232968 h 471"/>
              <a:gd name="T50" fmla="*/ 516464 w 480"/>
              <a:gd name="T51" fmla="*/ 219864 h 471"/>
              <a:gd name="T52" fmla="*/ 490277 w 480"/>
              <a:gd name="T53" fmla="*/ 259177 h 471"/>
              <a:gd name="T54" fmla="*/ 529557 w 480"/>
              <a:gd name="T55" fmla="*/ 246073 h 471"/>
              <a:gd name="T56" fmla="*/ 490277 w 480"/>
              <a:gd name="T57" fmla="*/ 283930 h 47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80" h="471"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3"/>
                  <a:pt x="107" y="470"/>
                  <a:pt x="239" y="470"/>
                </a:cubicBezTo>
                <a:cubicBezTo>
                  <a:pt x="372" y="470"/>
                  <a:pt x="479" y="363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337" y="195"/>
                </a:moveTo>
                <a:lnTo>
                  <a:pt x="337" y="195"/>
                </a:lnTo>
                <a:cubicBezTo>
                  <a:pt x="337" y="257"/>
                  <a:pt x="292" y="328"/>
                  <a:pt x="204" y="328"/>
                </a:cubicBezTo>
                <a:cubicBezTo>
                  <a:pt x="178" y="328"/>
                  <a:pt x="151" y="319"/>
                  <a:pt x="133" y="310"/>
                </a:cubicBezTo>
                <a:lnTo>
                  <a:pt x="142" y="310"/>
                </a:lnTo>
                <a:cubicBezTo>
                  <a:pt x="160" y="310"/>
                  <a:pt x="186" y="301"/>
                  <a:pt x="204" y="293"/>
                </a:cubicBezTo>
                <a:cubicBezTo>
                  <a:pt x="178" y="293"/>
                  <a:pt x="160" y="275"/>
                  <a:pt x="160" y="257"/>
                </a:cubicBezTo>
                <a:cubicBezTo>
                  <a:pt x="160" y="257"/>
                  <a:pt x="160" y="257"/>
                  <a:pt x="169" y="257"/>
                </a:cubicBezTo>
                <a:lnTo>
                  <a:pt x="178" y="257"/>
                </a:lnTo>
                <a:cubicBezTo>
                  <a:pt x="160" y="248"/>
                  <a:pt x="142" y="231"/>
                  <a:pt x="142" y="213"/>
                </a:cubicBezTo>
                <a:cubicBezTo>
                  <a:pt x="142" y="213"/>
                  <a:pt x="151" y="213"/>
                  <a:pt x="160" y="213"/>
                </a:cubicBezTo>
                <a:cubicBezTo>
                  <a:pt x="151" y="204"/>
                  <a:pt x="142" y="195"/>
                  <a:pt x="142" y="178"/>
                </a:cubicBezTo>
                <a:cubicBezTo>
                  <a:pt x="142" y="169"/>
                  <a:pt x="142" y="160"/>
                  <a:pt x="151" y="151"/>
                </a:cubicBezTo>
                <a:cubicBezTo>
                  <a:pt x="169" y="178"/>
                  <a:pt x="204" y="204"/>
                  <a:pt x="239" y="204"/>
                </a:cubicBezTo>
                <a:cubicBezTo>
                  <a:pt x="239" y="195"/>
                  <a:pt x="239" y="195"/>
                  <a:pt x="239" y="195"/>
                </a:cubicBezTo>
                <a:cubicBezTo>
                  <a:pt x="239" y="169"/>
                  <a:pt x="266" y="142"/>
                  <a:pt x="292" y="142"/>
                </a:cubicBezTo>
                <a:cubicBezTo>
                  <a:pt x="301" y="142"/>
                  <a:pt x="319" y="151"/>
                  <a:pt x="319" y="160"/>
                </a:cubicBezTo>
                <a:cubicBezTo>
                  <a:pt x="337" y="160"/>
                  <a:pt x="346" y="151"/>
                  <a:pt x="355" y="151"/>
                </a:cubicBezTo>
                <a:cubicBezTo>
                  <a:pt x="346" y="160"/>
                  <a:pt x="346" y="169"/>
                  <a:pt x="337" y="178"/>
                </a:cubicBezTo>
                <a:cubicBezTo>
                  <a:pt x="346" y="178"/>
                  <a:pt x="355" y="169"/>
                  <a:pt x="364" y="169"/>
                </a:cubicBezTo>
                <a:cubicBezTo>
                  <a:pt x="355" y="178"/>
                  <a:pt x="346" y="187"/>
                  <a:pt x="337" y="195"/>
                </a:cubicBezTo>
                <a:close/>
              </a:path>
            </a:pathLst>
          </a:custGeom>
          <a:solidFill>
            <a:srgbClr val="B0D5EF"/>
          </a:solidFill>
          <a:ln>
            <a:noFill/>
          </a:ln>
          <a:effectLst/>
        </p:spPr>
        <p:txBody>
          <a:bodyPr wrap="none" lIns="45712" tIns="22856" rIns="45712" bIns="22856" anchor="ctr"/>
          <a:lstStyle/>
          <a:p>
            <a:pPr defTabSz="913607" eaLnBrk="1" hangingPunct="1">
              <a:defRPr/>
            </a:pPr>
            <a:endParaRPr lang="en-US">
              <a:solidFill>
                <a:srgbClr val="737572"/>
              </a:solidFill>
              <a:latin typeface="Lato Light" charset="0"/>
              <a:ea typeface="MS PGothic" panose="020B0600070205080204" pitchFamily="34" charset="-128"/>
            </a:endParaRPr>
          </a:p>
        </p:txBody>
      </p:sp>
      <p:sp>
        <p:nvSpPr>
          <p:cNvPr id="6" name="Freeform 106">
            <a:extLst>
              <a:ext uri="{FF2B5EF4-FFF2-40B4-BE49-F238E27FC236}">
                <a16:creationId xmlns="" xmlns:a16="http://schemas.microsoft.com/office/drawing/2014/main" id="{D3253AB4-3744-40A3-AC6C-67A5B1406D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504181" y="169997"/>
            <a:ext cx="307975" cy="311150"/>
          </a:xfrm>
          <a:custGeom>
            <a:avLst/>
            <a:gdLst>
              <a:gd name="T0" fmla="*/ 539580 w 426"/>
              <a:gd name="T1" fmla="*/ 0 h 427"/>
              <a:gd name="T2" fmla="*/ 539580 w 426"/>
              <a:gd name="T3" fmla="*/ 0 h 427"/>
              <a:gd name="T4" fmla="*/ 76876 w 426"/>
              <a:gd name="T5" fmla="*/ 0 h 427"/>
              <a:gd name="T6" fmla="*/ 0 w 426"/>
              <a:gd name="T7" fmla="*/ 77241 h 427"/>
              <a:gd name="T8" fmla="*/ 0 w 426"/>
              <a:gd name="T9" fmla="*/ 542143 h 427"/>
              <a:gd name="T10" fmla="*/ 76876 w 426"/>
              <a:gd name="T11" fmla="*/ 620842 h 427"/>
              <a:gd name="T12" fmla="*/ 308953 w 426"/>
              <a:gd name="T13" fmla="*/ 620842 h 427"/>
              <a:gd name="T14" fmla="*/ 308953 w 426"/>
              <a:gd name="T15" fmla="*/ 399321 h 427"/>
              <a:gd name="T16" fmla="*/ 232077 w 426"/>
              <a:gd name="T17" fmla="*/ 399321 h 427"/>
              <a:gd name="T18" fmla="*/ 232077 w 426"/>
              <a:gd name="T19" fmla="*/ 297304 h 427"/>
              <a:gd name="T20" fmla="*/ 308953 w 426"/>
              <a:gd name="T21" fmla="*/ 297304 h 427"/>
              <a:gd name="T22" fmla="*/ 308953 w 426"/>
              <a:gd name="T23" fmla="*/ 244839 h 427"/>
              <a:gd name="T24" fmla="*/ 436596 w 426"/>
              <a:gd name="T25" fmla="*/ 116590 h 427"/>
              <a:gd name="T26" fmla="*/ 501867 w 426"/>
              <a:gd name="T27" fmla="*/ 116590 h 427"/>
              <a:gd name="T28" fmla="*/ 501867 w 426"/>
              <a:gd name="T29" fmla="*/ 233180 h 427"/>
              <a:gd name="T30" fmla="*/ 449650 w 426"/>
              <a:gd name="T31" fmla="*/ 233180 h 427"/>
              <a:gd name="T32" fmla="*/ 423541 w 426"/>
              <a:gd name="T33" fmla="*/ 244839 h 427"/>
              <a:gd name="T34" fmla="*/ 423541 w 426"/>
              <a:gd name="T35" fmla="*/ 297304 h 427"/>
              <a:gd name="T36" fmla="*/ 501867 w 426"/>
              <a:gd name="T37" fmla="*/ 297304 h 427"/>
              <a:gd name="T38" fmla="*/ 501867 w 426"/>
              <a:gd name="T39" fmla="*/ 399321 h 427"/>
              <a:gd name="T40" fmla="*/ 423541 w 426"/>
              <a:gd name="T41" fmla="*/ 399321 h 427"/>
              <a:gd name="T42" fmla="*/ 423541 w 426"/>
              <a:gd name="T43" fmla="*/ 620842 h 427"/>
              <a:gd name="T44" fmla="*/ 539580 w 426"/>
              <a:gd name="T45" fmla="*/ 620842 h 427"/>
              <a:gd name="T46" fmla="*/ 616456 w 426"/>
              <a:gd name="T47" fmla="*/ 542143 h 427"/>
              <a:gd name="T48" fmla="*/ 616456 w 426"/>
              <a:gd name="T49" fmla="*/ 77241 h 427"/>
              <a:gd name="T50" fmla="*/ 539580 w 426"/>
              <a:gd name="T51" fmla="*/ 0 h 42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26" h="427">
                <a:moveTo>
                  <a:pt x="372" y="0"/>
                </a:moveTo>
                <a:lnTo>
                  <a:pt x="372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7"/>
                  <a:pt x="0" y="53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9"/>
                  <a:pt x="27" y="426"/>
                  <a:pt x="53" y="426"/>
                </a:cubicBezTo>
                <a:cubicBezTo>
                  <a:pt x="213" y="426"/>
                  <a:pt x="213" y="426"/>
                  <a:pt x="213" y="426"/>
                </a:cubicBezTo>
                <a:cubicBezTo>
                  <a:pt x="213" y="274"/>
                  <a:pt x="213" y="274"/>
                  <a:pt x="213" y="274"/>
                </a:cubicBezTo>
                <a:cubicBezTo>
                  <a:pt x="160" y="274"/>
                  <a:pt x="160" y="274"/>
                  <a:pt x="160" y="27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213" y="204"/>
                  <a:pt x="213" y="204"/>
                  <a:pt x="213" y="204"/>
                </a:cubicBezTo>
                <a:cubicBezTo>
                  <a:pt x="213" y="168"/>
                  <a:pt x="213" y="168"/>
                  <a:pt x="213" y="168"/>
                </a:cubicBezTo>
                <a:cubicBezTo>
                  <a:pt x="213" y="124"/>
                  <a:pt x="257" y="80"/>
                  <a:pt x="301" y="80"/>
                </a:cubicBezTo>
                <a:cubicBezTo>
                  <a:pt x="346" y="80"/>
                  <a:pt x="346" y="80"/>
                  <a:pt x="346" y="80"/>
                </a:cubicBezTo>
                <a:cubicBezTo>
                  <a:pt x="346" y="160"/>
                  <a:pt x="346" y="160"/>
                  <a:pt x="346" y="160"/>
                </a:cubicBezTo>
                <a:cubicBezTo>
                  <a:pt x="310" y="160"/>
                  <a:pt x="310" y="160"/>
                  <a:pt x="310" y="160"/>
                </a:cubicBezTo>
                <a:cubicBezTo>
                  <a:pt x="292" y="160"/>
                  <a:pt x="292" y="160"/>
                  <a:pt x="292" y="168"/>
                </a:cubicBezTo>
                <a:cubicBezTo>
                  <a:pt x="292" y="204"/>
                  <a:pt x="292" y="204"/>
                  <a:pt x="292" y="204"/>
                </a:cubicBezTo>
                <a:cubicBezTo>
                  <a:pt x="346" y="204"/>
                  <a:pt x="346" y="204"/>
                  <a:pt x="346" y="204"/>
                </a:cubicBezTo>
                <a:cubicBezTo>
                  <a:pt x="346" y="274"/>
                  <a:pt x="346" y="274"/>
                  <a:pt x="346" y="274"/>
                </a:cubicBezTo>
                <a:cubicBezTo>
                  <a:pt x="292" y="274"/>
                  <a:pt x="292" y="274"/>
                  <a:pt x="292" y="274"/>
                </a:cubicBezTo>
                <a:cubicBezTo>
                  <a:pt x="292" y="426"/>
                  <a:pt x="292" y="426"/>
                  <a:pt x="292" y="426"/>
                </a:cubicBezTo>
                <a:cubicBezTo>
                  <a:pt x="372" y="426"/>
                  <a:pt x="372" y="426"/>
                  <a:pt x="372" y="426"/>
                </a:cubicBezTo>
                <a:cubicBezTo>
                  <a:pt x="399" y="426"/>
                  <a:pt x="425" y="399"/>
                  <a:pt x="425" y="372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25" y="27"/>
                  <a:pt x="399" y="0"/>
                  <a:pt x="372" y="0"/>
                </a:cubicBezTo>
              </a:path>
            </a:pathLst>
          </a:custGeom>
          <a:solidFill>
            <a:srgbClr val="7787B3"/>
          </a:solidFill>
          <a:ln>
            <a:noFill/>
          </a:ln>
          <a:effectLst/>
        </p:spPr>
        <p:txBody>
          <a:bodyPr wrap="none" lIns="45712" tIns="22856" rIns="45712" bIns="22856" anchor="ctr"/>
          <a:lstStyle/>
          <a:p>
            <a:pPr defTabSz="913607" eaLnBrk="1" hangingPunct="1">
              <a:defRPr/>
            </a:pPr>
            <a:endParaRPr lang="en-US">
              <a:solidFill>
                <a:srgbClr val="737572"/>
              </a:solidFill>
              <a:latin typeface="Lato Light" charset="0"/>
              <a:ea typeface="MS PGothic" panose="020B0600070205080204" pitchFamily="34" charset="-12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5488EDC-573E-4D58-89D3-4756C92A424B}"/>
              </a:ext>
            </a:extLst>
          </p:cNvPr>
          <p:cNvSpPr txBox="1"/>
          <p:nvPr userDrawn="1"/>
        </p:nvSpPr>
        <p:spPr>
          <a:xfrm>
            <a:off x="10909044" y="169997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@ Action4cs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E71ECAA-87A1-4984-B7B6-0DF61B9B6079}"/>
              </a:ext>
            </a:extLst>
          </p:cNvPr>
          <p:cNvSpPr txBox="1"/>
          <p:nvPr userDrawn="1"/>
        </p:nvSpPr>
        <p:spPr>
          <a:xfrm>
            <a:off x="10940000" y="611071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# Action4cs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7F539B27-51B5-4880-974B-52CF6385F922}"/>
              </a:ext>
            </a:extLst>
          </p:cNvPr>
          <p:cNvCxnSpPr>
            <a:cxnSpLocks/>
          </p:cNvCxnSpPr>
          <p:nvPr userDrawn="1"/>
        </p:nvCxnSpPr>
        <p:spPr>
          <a:xfrm>
            <a:off x="10278729" y="0"/>
            <a:ext cx="0" cy="872681"/>
          </a:xfrm>
          <a:prstGeom prst="line">
            <a:avLst/>
          </a:prstGeom>
          <a:ln>
            <a:solidFill>
              <a:srgbClr val="7865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88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 userDrawn="1"/>
        </p:nvSpPr>
        <p:spPr>
          <a:xfrm>
            <a:off x="0" y="6447099"/>
            <a:ext cx="12192000" cy="410902"/>
          </a:xfrm>
          <a:prstGeom prst="rect">
            <a:avLst/>
          </a:prstGeom>
          <a:solidFill>
            <a:srgbClr val="D5D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coverinterna.png" descr="coverinterna.png">
            <a:extLst>
              <a:ext uri="{FF2B5EF4-FFF2-40B4-BE49-F238E27FC236}">
                <a16:creationId xmlns="" xmlns:a16="http://schemas.microsoft.com/office/drawing/2014/main" id="{019FD425-F41D-4874-BA2F-20B8D255F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15010" r="16775"/>
          <a:stretch/>
        </p:blipFill>
        <p:spPr>
          <a:xfrm>
            <a:off x="-609709" y="0"/>
            <a:ext cx="2508847" cy="968696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9844773-996F-413C-93A9-31FC76E432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02875" y="6461050"/>
            <a:ext cx="1706563" cy="3968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  <a:latin typeface="Helvetica"/>
                <a:ea typeface="Adobe Heiti Std R" panose="020B0400000000000000" pitchFamily="34" charset="-128"/>
              </a:defRPr>
            </a:lvl1pPr>
          </a:lstStyle>
          <a:p>
            <a:pPr lvl="0"/>
            <a:fld id="{D1F56060-72E5-4261-A55C-BA5BA2FE874B}" type="slidenum">
              <a:rPr lang="en-US" smtClean="0"/>
              <a:pPr lvl="0"/>
              <a:t>‹N›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="" xmlns:a16="http://schemas.microsoft.com/office/drawing/2014/main" id="{06346C28-74D9-47E0-A469-4775E1D329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863" y="1112213"/>
            <a:ext cx="11615337" cy="1195752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>
              <a:buNone/>
              <a:defRPr b="1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3" name="Segnaposto grafico 12"/>
          <p:cNvSpPr>
            <a:spLocks noGrp="1"/>
          </p:cNvSpPr>
          <p:nvPr>
            <p:ph type="chart" sz="quarter" idx="16"/>
          </p:nvPr>
        </p:nvSpPr>
        <p:spPr>
          <a:xfrm>
            <a:off x="285750" y="2457450"/>
            <a:ext cx="5743575" cy="3729038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latin typeface="Helvetica"/>
              </a:defRPr>
            </a:lvl1pPr>
          </a:lstStyle>
          <a:p>
            <a:endParaRPr lang="it-IT"/>
          </a:p>
        </p:txBody>
      </p:sp>
      <p:sp>
        <p:nvSpPr>
          <p:cNvPr id="14" name="Segnaposto grafico 12"/>
          <p:cNvSpPr>
            <a:spLocks noGrp="1"/>
          </p:cNvSpPr>
          <p:nvPr>
            <p:ph type="chart" sz="quarter" idx="17"/>
          </p:nvPr>
        </p:nvSpPr>
        <p:spPr>
          <a:xfrm>
            <a:off x="6138862" y="2438400"/>
            <a:ext cx="5743575" cy="3729038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latin typeface="Helvetica"/>
              </a:defRPr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1496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 userDrawn="1"/>
        </p:nvSpPr>
        <p:spPr>
          <a:xfrm>
            <a:off x="0" y="6447099"/>
            <a:ext cx="12192000" cy="410902"/>
          </a:xfrm>
          <a:prstGeom prst="rect">
            <a:avLst/>
          </a:prstGeom>
          <a:solidFill>
            <a:srgbClr val="D5D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coverinterna.png" descr="coverinterna.png">
            <a:extLst>
              <a:ext uri="{FF2B5EF4-FFF2-40B4-BE49-F238E27FC236}">
                <a16:creationId xmlns="" xmlns:a16="http://schemas.microsoft.com/office/drawing/2014/main" id="{019FD425-F41D-4874-BA2F-20B8D255F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15010" r="16775"/>
          <a:stretch/>
        </p:blipFill>
        <p:spPr>
          <a:xfrm>
            <a:off x="-609709" y="0"/>
            <a:ext cx="2508847" cy="968696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9844773-996F-413C-93A9-31FC76E432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02875" y="6461050"/>
            <a:ext cx="1706563" cy="3968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  <a:latin typeface="Helvetica"/>
                <a:ea typeface="Adobe Heiti Std R" panose="020B0400000000000000" pitchFamily="34" charset="-128"/>
              </a:defRPr>
            </a:lvl1pPr>
          </a:lstStyle>
          <a:p>
            <a:pPr lvl="0"/>
            <a:fld id="{D1F56060-72E5-4261-A55C-BA5BA2FE874B}" type="slidenum">
              <a:rPr lang="en-US" smtClean="0"/>
              <a:pPr lvl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496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">
    <p:bg>
      <p:bgPr>
        <a:solidFill>
          <a:srgbClr val="D5DA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 userDrawn="1"/>
        </p:nvSpPr>
        <p:spPr>
          <a:xfrm>
            <a:off x="611776" y="2383080"/>
            <a:ext cx="10945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fr-FR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ea typeface="Tahoma" charset="0"/>
                <a:cs typeface="Tahoma" charset="0"/>
              </a:rPr>
              <a:t>Acknowledgement</a:t>
            </a:r>
            <a:endParaRPr lang="fr-FR" sz="2800" dirty="0">
              <a:solidFill>
                <a:schemeClr val="tx1">
                  <a:lumMod val="65000"/>
                  <a:lumOff val="35000"/>
                </a:schemeClr>
              </a:solidFill>
              <a:latin typeface="Helvetica"/>
              <a:ea typeface="Tahoma" charset="0"/>
              <a:cs typeface="Tahoma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176243" y="5243195"/>
            <a:ext cx="3839514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ea typeface="Tahoma" charset="0"/>
                <a:cs typeface="Tahoma" charset="0"/>
              </a:rPr>
              <a:t>Duration: </a:t>
            </a:r>
            <a:r>
              <a:rPr lang="fr-F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ea typeface="Tahoma" charset="0"/>
                <a:cs typeface="Tahoma" charset="0"/>
              </a:rPr>
              <a:t>01/02/2019 – 31/12/2022</a:t>
            </a:r>
          </a:p>
        </p:txBody>
      </p:sp>
      <p:pic>
        <p:nvPicPr>
          <p:cNvPr id="16" name="bandiera.jpg" descr="bandiera.jpg">
            <a:extLst>
              <a:ext uri="{FF2B5EF4-FFF2-40B4-BE49-F238E27FC236}">
                <a16:creationId xmlns="" xmlns:a16="http://schemas.microsoft.com/office/drawing/2014/main" id="{8454B843-9059-4AAF-BD72-19B97FCCF8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48108" y="3232684"/>
            <a:ext cx="695784" cy="495304"/>
          </a:xfrm>
          <a:prstGeom prst="rect">
            <a:avLst/>
          </a:prstGeom>
          <a:ln w="12700">
            <a:solidFill>
              <a:srgbClr val="FFFFFF"/>
            </a:solidFill>
            <a:miter lim="400000"/>
          </a:ln>
        </p:spPr>
      </p:pic>
      <p:pic>
        <p:nvPicPr>
          <p:cNvPr id="9" name="Immagine 8" descr="logo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19675" y="640727"/>
            <a:ext cx="2152651" cy="1221410"/>
          </a:xfrm>
          <a:prstGeom prst="rect">
            <a:avLst/>
          </a:prstGeom>
        </p:spPr>
      </p:pic>
      <p:pic>
        <p:nvPicPr>
          <p:cNvPr id="13" name="Immagine 12" descr="Layout-Test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76075" y="2627518"/>
            <a:ext cx="7230265" cy="6464402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1979271" y="4011022"/>
            <a:ext cx="8233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0" i="0" kern="1200" noProof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elvetica"/>
                <a:ea typeface="Tahoma" charset="0"/>
                <a:cs typeface="Tahoma" charset="0"/>
              </a:rPr>
              <a:t>This project has received funding from the European Union’s Horizon 2020 research and innovation programme under grant agreement 824603</a:t>
            </a:r>
          </a:p>
        </p:txBody>
      </p:sp>
    </p:spTree>
    <p:extLst>
      <p:ext uri="{BB962C8B-B14F-4D97-AF65-F5344CB8AC3E}">
        <p14:creationId xmlns:p14="http://schemas.microsoft.com/office/powerpoint/2010/main" val="1316650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bg>
      <p:bgPr>
        <a:solidFill>
          <a:srgbClr val="D5DA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B8D38DB4-167C-47FB-B469-708940433880}"/>
              </a:ext>
            </a:extLst>
          </p:cNvPr>
          <p:cNvCxnSpPr/>
          <p:nvPr userDrawn="1"/>
        </p:nvCxnSpPr>
        <p:spPr>
          <a:xfrm>
            <a:off x="5305073" y="5192395"/>
            <a:ext cx="1886654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B2C318E6-6650-4D7B-A690-248A717004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10796" y="2696308"/>
            <a:ext cx="8039100" cy="18170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b="1">
                <a:solidFill>
                  <a:srgbClr val="403734"/>
                </a:solidFill>
                <a:latin typeface="Helvetica"/>
                <a:ea typeface="Adobe Heiti Std R" panose="020B0400000000000000" pitchFamily="34" charset="-128"/>
              </a:defRPr>
            </a:lvl1pPr>
          </a:lstStyle>
          <a:p>
            <a:pPr lvl="0"/>
            <a:r>
              <a:rPr lang="en-US" dirty="0"/>
              <a:t>YOUR TITLE/HEADING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641C9ECB-2B44-4FB3-8F77-3CB3388CD4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27385" y="4661302"/>
            <a:ext cx="8018584" cy="354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rgbClr val="403734"/>
                </a:solidFill>
                <a:latin typeface="Helvetica"/>
                <a:ea typeface="Adobe Heiti Std R" panose="020B0400000000000000" pitchFamily="34" charset="-128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F5D00CEA-8E63-4FC6-A111-CD950567D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99190" y="5568712"/>
            <a:ext cx="8067553" cy="35424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403734"/>
                </a:solidFill>
                <a:latin typeface="Helvetica"/>
                <a:ea typeface="Adobe Heiti Std R" panose="020B0400000000000000" pitchFamily="34" charset="-128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Organization Name here</a:t>
            </a:r>
          </a:p>
        </p:txBody>
      </p:sp>
      <p:pic>
        <p:nvPicPr>
          <p:cNvPr id="13" name="Immagine 12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19675" y="640727"/>
            <a:ext cx="2152651" cy="1221410"/>
          </a:xfrm>
          <a:prstGeom prst="rect">
            <a:avLst/>
          </a:prstGeom>
        </p:spPr>
      </p:pic>
      <p:pic>
        <p:nvPicPr>
          <p:cNvPr id="15" name="Immagine 14" descr="spirale_trasp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020318" y="-633105"/>
            <a:ext cx="7096125" cy="794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625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 userDrawn="1"/>
        </p:nvSpPr>
        <p:spPr>
          <a:xfrm>
            <a:off x="0" y="6447099"/>
            <a:ext cx="12192000" cy="410902"/>
          </a:xfrm>
          <a:prstGeom prst="rect">
            <a:avLst/>
          </a:prstGeom>
          <a:solidFill>
            <a:srgbClr val="D5D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coverinterna.png" descr="coverinterna.png">
            <a:extLst>
              <a:ext uri="{FF2B5EF4-FFF2-40B4-BE49-F238E27FC236}">
                <a16:creationId xmlns="" xmlns:a16="http://schemas.microsoft.com/office/drawing/2014/main" id="{019FD425-F41D-4874-BA2F-20B8D255F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15010" r="16775"/>
          <a:stretch/>
        </p:blipFill>
        <p:spPr>
          <a:xfrm>
            <a:off x="-609709" y="0"/>
            <a:ext cx="2508847" cy="968696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C6D7682-84A9-4A00-BA18-97C2595257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1863" y="2390027"/>
            <a:ext cx="11668125" cy="38232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Clr>
                <a:schemeClr val="accent4"/>
              </a:buClr>
              <a:buFont typeface="Arial" panose="020B0604020202020204" pitchFamily="34" charset="0"/>
              <a:buNone/>
              <a:defRPr sz="1600">
                <a:latin typeface="Helvetica"/>
                <a:cs typeface="Segoe UI Semilight" panose="020B0402040204020203" pitchFamily="34" charset="0"/>
              </a:defRPr>
            </a:lvl1pPr>
            <a:lvl2pPr marL="457200" indent="0" algn="l">
              <a:buNone/>
              <a:defRPr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marL="914400" indent="0" algn="l">
              <a:buNone/>
              <a:defRPr>
                <a:latin typeface="Segoe UI Semilight" panose="020B0402040204020203" pitchFamily="34" charset="0"/>
                <a:cs typeface="Segoe UI Semilight" panose="020B0402040204020203" pitchFamily="34" charset="0"/>
              </a:defRPr>
            </a:lvl3pPr>
            <a:lvl4pPr marL="1371600" indent="0" algn="l">
              <a:buNone/>
              <a:defRPr>
                <a:latin typeface="Segoe UI Semilight" panose="020B0402040204020203" pitchFamily="34" charset="0"/>
                <a:cs typeface="Segoe UI Semilight" panose="020B0402040204020203" pitchFamily="34" charset="0"/>
              </a:defRPr>
            </a:lvl4pPr>
            <a:lvl5pPr marL="1828800" indent="0" algn="l">
              <a:buNone/>
              <a:defRPr>
                <a:latin typeface="Segoe UI Semilight" panose="020B0402040204020203" pitchFamily="34" charset="0"/>
                <a:cs typeface="Segoe UI Semilight" panose="020B0402040204020203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9844773-996F-413C-93A9-31FC76E432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02875" y="6461050"/>
            <a:ext cx="1706563" cy="3968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  <a:latin typeface="Helvetica"/>
                <a:ea typeface="Adobe Heiti Std R" panose="020B0400000000000000" pitchFamily="34" charset="-128"/>
              </a:defRPr>
            </a:lvl1pPr>
          </a:lstStyle>
          <a:p>
            <a:pPr lvl="0"/>
            <a:fld id="{11C8FFD2-4364-4B30-BF4F-EFA8476A4C2A}" type="slidenum">
              <a:rPr lang="en-US" smtClean="0"/>
              <a:t>‹N›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="" xmlns:a16="http://schemas.microsoft.com/office/drawing/2014/main" id="{06346C28-74D9-47E0-A469-4775E1D329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863" y="1112213"/>
            <a:ext cx="11672487" cy="1195752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>
              <a:buNone/>
              <a:defRPr b="1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13149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 userDrawn="1"/>
        </p:nvSpPr>
        <p:spPr>
          <a:xfrm>
            <a:off x="0" y="6447099"/>
            <a:ext cx="12192000" cy="410902"/>
          </a:xfrm>
          <a:prstGeom prst="rect">
            <a:avLst/>
          </a:prstGeom>
          <a:solidFill>
            <a:srgbClr val="D5D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coverinterna.png" descr="coverinterna.png">
            <a:extLst>
              <a:ext uri="{FF2B5EF4-FFF2-40B4-BE49-F238E27FC236}">
                <a16:creationId xmlns="" xmlns:a16="http://schemas.microsoft.com/office/drawing/2014/main" id="{019FD425-F41D-4874-BA2F-20B8D255F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15010" r="16775"/>
          <a:stretch/>
        </p:blipFill>
        <p:spPr>
          <a:xfrm>
            <a:off x="-609709" y="0"/>
            <a:ext cx="2508847" cy="968696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9844773-996F-413C-93A9-31FC76E432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02875" y="6461050"/>
            <a:ext cx="1706563" cy="3968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  <a:latin typeface="Helvetica"/>
                <a:ea typeface="Adobe Heiti Std R" panose="020B0400000000000000" pitchFamily="34" charset="-128"/>
              </a:defRPr>
            </a:lvl1pPr>
          </a:lstStyle>
          <a:p>
            <a:pPr lvl="0"/>
            <a:fld id="{D1F56060-72E5-4261-A55C-BA5BA2FE874B}" type="slidenum">
              <a:rPr lang="en-US" smtClean="0"/>
              <a:pPr lvl="0"/>
              <a:t>‹N›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="" xmlns:a16="http://schemas.microsoft.com/office/drawing/2014/main" id="{06346C28-74D9-47E0-A469-4775E1D329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863" y="1112213"/>
            <a:ext cx="11715350" cy="1195752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>
              <a:buNone/>
              <a:defRPr b="1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6"/>
          </p:nvPr>
        </p:nvSpPr>
        <p:spPr>
          <a:xfrm>
            <a:off x="285750" y="2386013"/>
            <a:ext cx="11701463" cy="3729037"/>
          </a:xfrm>
          <a:prstGeom prst="rect">
            <a:avLst/>
          </a:prstGeom>
        </p:spPr>
        <p:txBody>
          <a:bodyPr/>
          <a:lstStyle>
            <a:lvl1pPr>
              <a:buClr>
                <a:srgbClr val="D5DA4C"/>
              </a:buClr>
              <a:buFontTx/>
              <a:buChar char="•"/>
              <a:defRPr sz="1600">
                <a:latin typeface="Helvetica"/>
              </a:defRPr>
            </a:lvl1pPr>
            <a:lvl2pPr>
              <a:buClr>
                <a:srgbClr val="D5DA4C"/>
              </a:buClr>
              <a:defRPr sz="1600">
                <a:latin typeface="Helvetica"/>
              </a:defRPr>
            </a:lvl2pPr>
            <a:lvl3pPr>
              <a:buClr>
                <a:srgbClr val="D5DA4C"/>
              </a:buClr>
              <a:defRPr sz="1400">
                <a:latin typeface="Helvetica"/>
              </a:defRPr>
            </a:lvl3pPr>
            <a:lvl4pPr>
              <a:buClr>
                <a:srgbClr val="D5DA4C"/>
              </a:buClr>
              <a:defRPr sz="1200">
                <a:latin typeface="Helvetica"/>
              </a:defRPr>
            </a:lvl4pPr>
            <a:lvl5pPr>
              <a:buClr>
                <a:srgbClr val="D5DA4C"/>
              </a:buClr>
              <a:defRPr sz="1100">
                <a:latin typeface="Helvetica"/>
              </a:defRPr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131496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 userDrawn="1"/>
        </p:nvSpPr>
        <p:spPr>
          <a:xfrm>
            <a:off x="0" y="6447099"/>
            <a:ext cx="12192000" cy="410902"/>
          </a:xfrm>
          <a:prstGeom prst="rect">
            <a:avLst/>
          </a:prstGeom>
          <a:solidFill>
            <a:srgbClr val="D5D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coverinterna.png" descr="coverinterna.png">
            <a:extLst>
              <a:ext uri="{FF2B5EF4-FFF2-40B4-BE49-F238E27FC236}">
                <a16:creationId xmlns="" xmlns:a16="http://schemas.microsoft.com/office/drawing/2014/main" id="{019FD425-F41D-4874-BA2F-20B8D255F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15010" r="16775"/>
          <a:stretch/>
        </p:blipFill>
        <p:spPr>
          <a:xfrm>
            <a:off x="-609709" y="0"/>
            <a:ext cx="2508847" cy="968696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9844773-996F-413C-93A9-31FC76E432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02875" y="6461050"/>
            <a:ext cx="1706563" cy="3968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  <a:latin typeface="Helvetica"/>
                <a:ea typeface="Adobe Heiti Std R" panose="020B0400000000000000" pitchFamily="34" charset="-128"/>
              </a:defRPr>
            </a:lvl1pPr>
          </a:lstStyle>
          <a:p>
            <a:pPr lvl="0"/>
            <a:fld id="{D1F56060-72E5-4261-A55C-BA5BA2FE874B}" type="slidenum">
              <a:rPr lang="en-US" smtClean="0"/>
              <a:pPr lvl="0"/>
              <a:t>‹N›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="" xmlns:a16="http://schemas.microsoft.com/office/drawing/2014/main" id="{06346C28-74D9-47E0-A469-4775E1D329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863" y="1112212"/>
            <a:ext cx="11743925" cy="1202363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>
              <a:buNone/>
              <a:defRPr b="1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Segnaposto immagine 9"/>
          <p:cNvSpPr>
            <a:spLocks noGrp="1"/>
          </p:cNvSpPr>
          <p:nvPr>
            <p:ph type="pic" sz="quarter" idx="16"/>
          </p:nvPr>
        </p:nvSpPr>
        <p:spPr>
          <a:xfrm>
            <a:off x="285750" y="2457450"/>
            <a:ext cx="5815013" cy="37147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Helvetica"/>
              </a:defRPr>
            </a:lvl1pPr>
          </a:lstStyle>
          <a:p>
            <a:endParaRPr lang="it-IT" dirty="0"/>
          </a:p>
        </p:txBody>
      </p:sp>
      <p:sp>
        <p:nvSpPr>
          <p:cNvPr id="12" name="Segnaposto immagine 9"/>
          <p:cNvSpPr>
            <a:spLocks noGrp="1"/>
          </p:cNvSpPr>
          <p:nvPr>
            <p:ph type="pic" sz="quarter" idx="17"/>
          </p:nvPr>
        </p:nvSpPr>
        <p:spPr>
          <a:xfrm>
            <a:off x="6181725" y="2452687"/>
            <a:ext cx="5815013" cy="371475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buNone/>
              <a:defRPr sz="1400">
                <a:latin typeface="Helvetica"/>
              </a:defRPr>
            </a:lvl1pPr>
          </a:lstStyle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31496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,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 userDrawn="1"/>
        </p:nvSpPr>
        <p:spPr>
          <a:xfrm>
            <a:off x="0" y="6447099"/>
            <a:ext cx="12192000" cy="410902"/>
          </a:xfrm>
          <a:prstGeom prst="rect">
            <a:avLst/>
          </a:prstGeom>
          <a:solidFill>
            <a:srgbClr val="D5D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coverinterna.png" descr="coverinterna.png">
            <a:extLst>
              <a:ext uri="{FF2B5EF4-FFF2-40B4-BE49-F238E27FC236}">
                <a16:creationId xmlns="" xmlns:a16="http://schemas.microsoft.com/office/drawing/2014/main" id="{019FD425-F41D-4874-BA2F-20B8D255F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15010" r="16775"/>
          <a:stretch/>
        </p:blipFill>
        <p:spPr>
          <a:xfrm>
            <a:off x="-609709" y="0"/>
            <a:ext cx="2508847" cy="968696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9844773-996F-413C-93A9-31FC76E432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02875" y="6461050"/>
            <a:ext cx="1706563" cy="3968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  <a:latin typeface="Helvetica"/>
                <a:ea typeface="Adobe Heiti Std R" panose="020B0400000000000000" pitchFamily="34" charset="-128"/>
              </a:defRPr>
            </a:lvl1pPr>
          </a:lstStyle>
          <a:p>
            <a:pPr lvl="0"/>
            <a:fld id="{D1F56060-72E5-4261-A55C-BA5BA2FE874B}" type="slidenum">
              <a:rPr lang="en-US" smtClean="0"/>
              <a:pPr lvl="0"/>
              <a:t>‹N›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="" xmlns:a16="http://schemas.microsoft.com/office/drawing/2014/main" id="{06346C28-74D9-47E0-A469-4775E1D329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863" y="1112213"/>
            <a:ext cx="11658200" cy="1195752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>
              <a:buNone/>
              <a:defRPr b="1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Segnaposto immagine 9"/>
          <p:cNvSpPr>
            <a:spLocks noGrp="1"/>
          </p:cNvSpPr>
          <p:nvPr>
            <p:ph type="pic" sz="quarter" idx="16"/>
          </p:nvPr>
        </p:nvSpPr>
        <p:spPr>
          <a:xfrm>
            <a:off x="285750" y="2457450"/>
            <a:ext cx="5815013" cy="37147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Helvetica"/>
              </a:defRPr>
            </a:lvl1pPr>
          </a:lstStyle>
          <a:p>
            <a:endParaRPr lang="it-IT" dirty="0"/>
          </a:p>
        </p:txBody>
      </p:sp>
      <p:sp>
        <p:nvSpPr>
          <p:cNvPr id="13" name="Segnaposto grafico 12"/>
          <p:cNvSpPr>
            <a:spLocks noGrp="1"/>
          </p:cNvSpPr>
          <p:nvPr>
            <p:ph type="chart" sz="quarter" idx="17"/>
          </p:nvPr>
        </p:nvSpPr>
        <p:spPr>
          <a:xfrm>
            <a:off x="6243638" y="2457450"/>
            <a:ext cx="5672137" cy="3729038"/>
          </a:xfrm>
          <a:prstGeom prst="rect">
            <a:avLst/>
          </a:prstGeom>
        </p:spPr>
        <p:txBody>
          <a:bodyPr/>
          <a:lstStyle>
            <a:lvl1pPr>
              <a:buNone/>
              <a:defRPr sz="1400">
                <a:latin typeface="Helvetica"/>
              </a:defRPr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1496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 and description text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 userDrawn="1"/>
        </p:nvSpPr>
        <p:spPr>
          <a:xfrm>
            <a:off x="0" y="6447099"/>
            <a:ext cx="12192000" cy="410902"/>
          </a:xfrm>
          <a:prstGeom prst="rect">
            <a:avLst/>
          </a:prstGeom>
          <a:solidFill>
            <a:srgbClr val="D5D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coverinterna.png" descr="coverinterna.png">
            <a:extLst>
              <a:ext uri="{FF2B5EF4-FFF2-40B4-BE49-F238E27FC236}">
                <a16:creationId xmlns="" xmlns:a16="http://schemas.microsoft.com/office/drawing/2014/main" id="{019FD425-F41D-4874-BA2F-20B8D255F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15010" r="16775"/>
          <a:stretch/>
        </p:blipFill>
        <p:spPr>
          <a:xfrm>
            <a:off x="-609709" y="0"/>
            <a:ext cx="2508847" cy="968696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9844773-996F-413C-93A9-31FC76E432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02875" y="6461050"/>
            <a:ext cx="1706563" cy="3968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  <a:latin typeface="Helvetica"/>
                <a:ea typeface="Adobe Heiti Std R" panose="020B0400000000000000" pitchFamily="34" charset="-128"/>
              </a:defRPr>
            </a:lvl1pPr>
          </a:lstStyle>
          <a:p>
            <a:pPr lvl="0"/>
            <a:fld id="{D1F56060-72E5-4261-A55C-BA5BA2FE874B}" type="slidenum">
              <a:rPr lang="en-US" smtClean="0"/>
              <a:pPr lvl="0"/>
              <a:t>‹N›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="" xmlns:a16="http://schemas.microsoft.com/office/drawing/2014/main" id="{06346C28-74D9-47E0-A469-4775E1D329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863" y="1112213"/>
            <a:ext cx="11658200" cy="1195752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>
              <a:buNone/>
              <a:defRPr b="1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Segnaposto immagine 9"/>
          <p:cNvSpPr>
            <a:spLocks noGrp="1"/>
          </p:cNvSpPr>
          <p:nvPr>
            <p:ph type="pic" sz="quarter" idx="16"/>
          </p:nvPr>
        </p:nvSpPr>
        <p:spPr>
          <a:xfrm>
            <a:off x="285750" y="2457450"/>
            <a:ext cx="5815013" cy="37147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latin typeface="Helvetica"/>
              </a:defRPr>
            </a:lvl1pPr>
          </a:lstStyle>
          <a:p>
            <a:endParaRPr lang="it-IT" dirty="0"/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17"/>
          </p:nvPr>
        </p:nvSpPr>
        <p:spPr>
          <a:xfrm>
            <a:off x="6243638" y="2457450"/>
            <a:ext cx="5672137" cy="3714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Helvetica"/>
              </a:defRPr>
            </a:lvl1pPr>
            <a:lvl2pPr algn="l">
              <a:buNone/>
              <a:defRPr sz="1400">
                <a:latin typeface="Helvetica"/>
              </a:defRPr>
            </a:lvl2pPr>
            <a:lvl3pPr algn="l">
              <a:buNone/>
              <a:defRPr sz="1400">
                <a:latin typeface="Helvetica"/>
              </a:defRPr>
            </a:lvl3pPr>
            <a:lvl4pPr algn="l">
              <a:buNone/>
              <a:defRPr sz="1400">
                <a:latin typeface="Helvetica"/>
              </a:defRPr>
            </a:lvl4pPr>
            <a:lvl5pPr algn="l">
              <a:buNone/>
              <a:defRPr sz="1400">
                <a:latin typeface="Helvetica"/>
              </a:defRPr>
            </a:lvl5pPr>
          </a:lstStyle>
          <a:p>
            <a:pPr lv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31496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 and description text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 userDrawn="1"/>
        </p:nvSpPr>
        <p:spPr>
          <a:xfrm>
            <a:off x="0" y="6447099"/>
            <a:ext cx="12192000" cy="410902"/>
          </a:xfrm>
          <a:prstGeom prst="rect">
            <a:avLst/>
          </a:prstGeom>
          <a:solidFill>
            <a:srgbClr val="D5D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coverinterna.png" descr="coverinterna.png">
            <a:extLst>
              <a:ext uri="{FF2B5EF4-FFF2-40B4-BE49-F238E27FC236}">
                <a16:creationId xmlns="" xmlns:a16="http://schemas.microsoft.com/office/drawing/2014/main" id="{019FD425-F41D-4874-BA2F-20B8D255F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15010" r="16775"/>
          <a:stretch/>
        </p:blipFill>
        <p:spPr>
          <a:xfrm>
            <a:off x="-609709" y="0"/>
            <a:ext cx="2508847" cy="968696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9844773-996F-413C-93A9-31FC76E432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02875" y="6461050"/>
            <a:ext cx="1706563" cy="3968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  <a:latin typeface="Helvetica"/>
                <a:ea typeface="Adobe Heiti Std R" panose="020B0400000000000000" pitchFamily="34" charset="-128"/>
              </a:defRPr>
            </a:lvl1pPr>
          </a:lstStyle>
          <a:p>
            <a:pPr lvl="0"/>
            <a:fld id="{D1F56060-72E5-4261-A55C-BA5BA2FE874B}" type="slidenum">
              <a:rPr lang="en-US" smtClean="0"/>
              <a:pPr lvl="0"/>
              <a:t>‹N›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="" xmlns:a16="http://schemas.microsoft.com/office/drawing/2014/main" id="{06346C28-74D9-47E0-A469-4775E1D329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863" y="1112213"/>
            <a:ext cx="11658200" cy="1195752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>
              <a:buNone/>
              <a:defRPr b="1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Segnaposto immagine 9"/>
          <p:cNvSpPr>
            <a:spLocks noGrp="1"/>
          </p:cNvSpPr>
          <p:nvPr>
            <p:ph type="pic" sz="quarter" idx="16"/>
          </p:nvPr>
        </p:nvSpPr>
        <p:spPr>
          <a:xfrm>
            <a:off x="6115050" y="2457450"/>
            <a:ext cx="5815013" cy="37147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latin typeface="Helvetica"/>
              </a:defRPr>
            </a:lvl1pPr>
          </a:lstStyle>
          <a:p>
            <a:endParaRPr lang="it-IT" dirty="0"/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17"/>
          </p:nvPr>
        </p:nvSpPr>
        <p:spPr>
          <a:xfrm>
            <a:off x="300038" y="2457449"/>
            <a:ext cx="5672137" cy="3714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Helvetica"/>
              </a:defRPr>
            </a:lvl1pPr>
            <a:lvl2pPr algn="l">
              <a:buNone/>
              <a:defRPr sz="1400">
                <a:latin typeface="Helvetica"/>
              </a:defRPr>
            </a:lvl2pPr>
            <a:lvl3pPr algn="l">
              <a:buNone/>
              <a:defRPr sz="1400">
                <a:latin typeface="Helvetica"/>
              </a:defRPr>
            </a:lvl3pPr>
            <a:lvl4pPr algn="l">
              <a:buNone/>
              <a:defRPr sz="1400">
                <a:latin typeface="Helvetica"/>
              </a:defRPr>
            </a:lvl4pPr>
            <a:lvl5pPr algn="l">
              <a:buNone/>
              <a:defRPr sz="1400">
                <a:latin typeface="Helvetica"/>
              </a:defRPr>
            </a:lvl5pPr>
          </a:lstStyle>
          <a:p>
            <a:pPr lv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3149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 userDrawn="1"/>
        </p:nvSpPr>
        <p:spPr>
          <a:xfrm>
            <a:off x="0" y="6447099"/>
            <a:ext cx="12192000" cy="410902"/>
          </a:xfrm>
          <a:prstGeom prst="rect">
            <a:avLst/>
          </a:prstGeom>
          <a:solidFill>
            <a:srgbClr val="D5D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coverinterna.png" descr="coverinterna.png">
            <a:extLst>
              <a:ext uri="{FF2B5EF4-FFF2-40B4-BE49-F238E27FC236}">
                <a16:creationId xmlns="" xmlns:a16="http://schemas.microsoft.com/office/drawing/2014/main" id="{019FD425-F41D-4874-BA2F-20B8D255F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15010" r="16775"/>
          <a:stretch/>
        </p:blipFill>
        <p:spPr>
          <a:xfrm>
            <a:off x="-609709" y="0"/>
            <a:ext cx="2508847" cy="968696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9844773-996F-413C-93A9-31FC76E432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02875" y="6461050"/>
            <a:ext cx="1706563" cy="39687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  <a:latin typeface="Helvetica"/>
                <a:ea typeface="Adobe Heiti Std R" panose="020B0400000000000000" pitchFamily="34" charset="-128"/>
              </a:defRPr>
            </a:lvl1pPr>
          </a:lstStyle>
          <a:p>
            <a:pPr lvl="0"/>
            <a:fld id="{D1F56060-72E5-4261-A55C-BA5BA2FE874B}" type="slidenum">
              <a:rPr lang="en-US" smtClean="0"/>
              <a:pPr lvl="0"/>
              <a:t>‹N›</a:t>
            </a:fld>
            <a:endParaRPr lang="en-US" dirty="0"/>
          </a:p>
        </p:txBody>
      </p:sp>
      <p:sp>
        <p:nvSpPr>
          <p:cNvPr id="9" name="Segnaposto immagine 9"/>
          <p:cNvSpPr>
            <a:spLocks noGrp="1"/>
          </p:cNvSpPr>
          <p:nvPr>
            <p:ph type="pic" sz="quarter" idx="16"/>
          </p:nvPr>
        </p:nvSpPr>
        <p:spPr>
          <a:xfrm>
            <a:off x="285750" y="1114425"/>
            <a:ext cx="11601450" cy="50577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Helvetica"/>
              </a:defRPr>
            </a:lvl1pPr>
          </a:lstStyle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31496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0467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5" r:id="rId3"/>
    <p:sldLayoutId id="2147483670" r:id="rId4"/>
    <p:sldLayoutId id="2147483669" r:id="rId5"/>
    <p:sldLayoutId id="2147483673" r:id="rId6"/>
    <p:sldLayoutId id="2147483674" r:id="rId7"/>
    <p:sldLayoutId id="2147483675" r:id="rId8"/>
    <p:sldLayoutId id="2147483672" r:id="rId9"/>
    <p:sldLayoutId id="2147483671" r:id="rId10"/>
    <p:sldLayoutId id="2147483668" r:id="rId11"/>
    <p:sldLayoutId id="214748366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mailto:schroer@igb-berlin.de" TargetMode="External"/><Relationship Id="rId3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kyba@gfz-potsdam.de" TargetMode="External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2263711" y="2614349"/>
            <a:ext cx="8013859" cy="1169111"/>
          </a:xfrm>
        </p:spPr>
        <p:txBody>
          <a:bodyPr/>
          <a:lstStyle/>
          <a:p>
            <a:r>
              <a:rPr lang="it-IT" i="1" dirty="0" smtClean="0"/>
              <a:t>How Citizen Science can help </a:t>
            </a:r>
            <a:r>
              <a:rPr lang="it-IT" i="1" dirty="0" err="1" smtClean="0"/>
              <a:t>us</a:t>
            </a:r>
            <a:r>
              <a:rPr lang="it-IT" i="1" dirty="0" smtClean="0"/>
              <a:t> to </a:t>
            </a:r>
            <a:r>
              <a:rPr lang="it-IT" i="1" dirty="0" err="1" smtClean="0"/>
              <a:t>fight</a:t>
            </a:r>
            <a:r>
              <a:rPr lang="it-IT" i="1" dirty="0" smtClean="0"/>
              <a:t> </a:t>
            </a:r>
            <a:r>
              <a:rPr lang="it-IT" i="1" dirty="0" err="1" smtClean="0"/>
              <a:t>against</a:t>
            </a:r>
            <a:r>
              <a:rPr lang="it-IT" i="1" dirty="0" smtClean="0"/>
              <a:t> Light </a:t>
            </a:r>
            <a:r>
              <a:rPr lang="it-IT" i="1" dirty="0" err="1" smtClean="0"/>
              <a:t>Pollution</a:t>
            </a:r>
            <a:r>
              <a:rPr lang="it-IT" i="1" dirty="0" smtClean="0"/>
              <a:t>?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2227385" y="4377282"/>
            <a:ext cx="8018584" cy="354249"/>
          </a:xfrm>
        </p:spPr>
        <p:txBody>
          <a:bodyPr/>
          <a:lstStyle/>
          <a:p>
            <a:r>
              <a:rPr lang="it-IT" dirty="0" err="1" smtClean="0"/>
              <a:t>Esteban</a:t>
            </a:r>
            <a:r>
              <a:rPr lang="it-IT" dirty="0" smtClean="0"/>
              <a:t> </a:t>
            </a:r>
            <a:r>
              <a:rPr lang="it-IT" dirty="0" err="1" smtClean="0"/>
              <a:t>Gonzalez</a:t>
            </a:r>
            <a:endParaRPr lang="it-IT" dirty="0" smtClean="0"/>
          </a:p>
          <a:p>
            <a:r>
              <a:rPr lang="it-IT" dirty="0" err="1" smtClean="0"/>
              <a:t>Ontology</a:t>
            </a:r>
            <a:r>
              <a:rPr lang="it-IT" dirty="0" smtClean="0"/>
              <a:t> </a:t>
            </a:r>
            <a:r>
              <a:rPr lang="it-IT" dirty="0" err="1" smtClean="0"/>
              <a:t>Engineering</a:t>
            </a:r>
            <a:r>
              <a:rPr lang="it-IT" dirty="0" smtClean="0"/>
              <a:t> Group - </a:t>
            </a:r>
            <a:r>
              <a:rPr lang="it-IT" dirty="0" err="1" smtClean="0"/>
              <a:t>Universidad</a:t>
            </a:r>
            <a:r>
              <a:rPr lang="it-IT" dirty="0" smtClean="0"/>
              <a:t> Politecnica de Madrid</a:t>
            </a:r>
            <a:endParaRPr lang="it-IT" dirty="0"/>
          </a:p>
          <a:p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2"/>
          </p:nvPr>
        </p:nvSpPr>
        <p:spPr>
          <a:xfrm>
            <a:off x="2199190" y="5513292"/>
            <a:ext cx="8900610" cy="354249"/>
          </a:xfrm>
        </p:spPr>
        <p:txBody>
          <a:bodyPr/>
          <a:lstStyle/>
          <a:p>
            <a:r>
              <a:rPr lang="it-IT" dirty="0" smtClean="0"/>
              <a:t>14° </a:t>
            </a:r>
            <a:r>
              <a:rPr lang="it-IT" dirty="0" err="1" smtClean="0"/>
              <a:t>European</a:t>
            </a:r>
            <a:r>
              <a:rPr lang="it-IT" dirty="0" smtClean="0"/>
              <a:t> Symposium for </a:t>
            </a:r>
            <a:r>
              <a:rPr lang="it-IT" dirty="0" err="1" smtClean="0"/>
              <a:t>Protection</a:t>
            </a:r>
            <a:r>
              <a:rPr lang="it-IT" dirty="0" smtClean="0"/>
              <a:t> of Night </a:t>
            </a:r>
            <a:r>
              <a:rPr lang="it-IT" dirty="0" err="1" smtClean="0"/>
              <a:t>Sky</a:t>
            </a:r>
            <a:r>
              <a:rPr lang="it-IT" dirty="0" smtClean="0"/>
              <a:t> – </a:t>
            </a:r>
            <a:r>
              <a:rPr lang="it-IT" dirty="0" err="1" smtClean="0"/>
              <a:t>Mulranny</a:t>
            </a:r>
            <a:r>
              <a:rPr lang="it-IT" dirty="0" smtClean="0"/>
              <a:t>, </a:t>
            </a:r>
            <a:r>
              <a:rPr lang="it-IT" dirty="0" err="1" smtClean="0"/>
              <a:t>Ireland</a:t>
            </a:r>
            <a:r>
              <a:rPr lang="it-IT" dirty="0" smtClean="0"/>
              <a:t> - </a:t>
            </a:r>
            <a:r>
              <a:rPr lang="it-IT" dirty="0" err="1" smtClean="0"/>
              <a:t>November</a:t>
            </a:r>
            <a:r>
              <a:rPr lang="it-IT" dirty="0" smtClean="0"/>
              <a:t> 4th, 2019</a:t>
            </a:r>
            <a:endParaRPr lang="it-IT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10</a:t>
            </a:fld>
            <a:endParaRPr lang="it-IT" dirty="0"/>
          </a:p>
        </p:txBody>
      </p:sp>
      <p:sp>
        <p:nvSpPr>
          <p:cNvPr id="16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Example</a:t>
            </a:r>
            <a:r>
              <a:rPr lang="es-ES" sz="2400" dirty="0" smtClean="0"/>
              <a:t>: TESS </a:t>
            </a:r>
            <a:r>
              <a:rPr lang="es-ES" sz="2400" dirty="0" err="1" smtClean="0"/>
              <a:t>Photometer</a:t>
            </a:r>
            <a:r>
              <a:rPr lang="es-ES" sz="2400" dirty="0" smtClean="0"/>
              <a:t> Network</a:t>
            </a:r>
            <a:endParaRPr lang="es-E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987872"/>
            <a:ext cx="4225623" cy="20220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1" y="3023120"/>
            <a:ext cx="4089400" cy="3250753"/>
          </a:xfrm>
          <a:prstGeom prst="rect">
            <a:avLst/>
          </a:prstGeom>
        </p:spPr>
      </p:pic>
      <p:sp>
        <p:nvSpPr>
          <p:cNvPr id="11" name="Segnaposto testo 4"/>
          <p:cNvSpPr>
            <a:spLocks noGrp="1"/>
          </p:cNvSpPr>
          <p:nvPr>
            <p:ph type="body" sz="quarter" idx="17"/>
          </p:nvPr>
        </p:nvSpPr>
        <p:spPr>
          <a:xfrm>
            <a:off x="5532438" y="1238250"/>
            <a:ext cx="5961062" cy="3714750"/>
          </a:xfrm>
        </p:spPr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it-IT" sz="1800" dirty="0" smtClean="0"/>
              <a:t>Project </a:t>
            </a:r>
            <a:r>
              <a:rPr lang="it-IT" sz="1800" dirty="0"/>
              <a:t>led by </a:t>
            </a:r>
            <a:r>
              <a:rPr lang="it-IT" sz="1800" dirty="0" smtClean="0"/>
              <a:t>Jaime Zamorano from </a:t>
            </a:r>
            <a:r>
              <a:rPr lang="it-IT" sz="1800" dirty="0" err="1" smtClean="0"/>
              <a:t>Universidad</a:t>
            </a:r>
            <a:r>
              <a:rPr lang="it-IT" sz="1800" dirty="0" smtClean="0"/>
              <a:t> Complutense de Madrid and Cristobal García </a:t>
            </a:r>
            <a:r>
              <a:rPr lang="it-IT" sz="1800" dirty="0" err="1" smtClean="0"/>
              <a:t>Astrohenares</a:t>
            </a:r>
            <a:r>
              <a:rPr lang="it-IT" sz="1800" dirty="0" smtClean="0"/>
              <a:t> (</a:t>
            </a:r>
            <a:r>
              <a:rPr lang="it-IT" sz="1800" dirty="0" err="1" smtClean="0"/>
              <a:t>astronomical</a:t>
            </a:r>
            <a:r>
              <a:rPr lang="it-IT" sz="1800" dirty="0" smtClean="0"/>
              <a:t> amateur </a:t>
            </a:r>
            <a:r>
              <a:rPr lang="it-IT" sz="1800" dirty="0" err="1" smtClean="0"/>
              <a:t>association</a:t>
            </a:r>
            <a:r>
              <a:rPr lang="it-IT" sz="1800" dirty="0" smtClean="0"/>
              <a:t>)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Objective</a:t>
            </a:r>
            <a:r>
              <a:rPr lang="it-IT" sz="1800" dirty="0" smtClean="0"/>
              <a:t>: Create a network of </a:t>
            </a:r>
            <a:r>
              <a:rPr lang="it-IT" sz="1800" dirty="0" err="1" smtClean="0"/>
              <a:t>photometers</a:t>
            </a:r>
            <a:r>
              <a:rPr lang="it-IT" sz="1800" dirty="0" smtClean="0"/>
              <a:t> to </a:t>
            </a:r>
            <a:r>
              <a:rPr lang="it-IT" sz="1800" dirty="0" err="1" smtClean="0"/>
              <a:t>continuosly</a:t>
            </a:r>
            <a:r>
              <a:rPr lang="it-IT" sz="1800" dirty="0" smtClean="0"/>
              <a:t>  monitor </a:t>
            </a:r>
            <a:r>
              <a:rPr lang="it-IT" sz="1800" dirty="0" err="1" smtClean="0"/>
              <a:t>zenith</a:t>
            </a:r>
            <a:r>
              <a:rPr lang="it-IT" sz="1800" dirty="0" smtClean="0"/>
              <a:t> </a:t>
            </a:r>
            <a:r>
              <a:rPr lang="it-IT" sz="1800" dirty="0" err="1" smtClean="0"/>
              <a:t>sky</a:t>
            </a:r>
            <a:r>
              <a:rPr lang="it-IT" sz="1800" dirty="0" smtClean="0"/>
              <a:t> </a:t>
            </a:r>
            <a:r>
              <a:rPr lang="it-IT" sz="1800" dirty="0" err="1" smtClean="0"/>
              <a:t>brightness</a:t>
            </a:r>
            <a:r>
              <a:rPr lang="it-IT" sz="18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You</a:t>
            </a:r>
            <a:r>
              <a:rPr lang="it-IT" sz="1800" dirty="0" smtClean="0"/>
              <a:t> </a:t>
            </a:r>
            <a:r>
              <a:rPr lang="it-IT" sz="1800" dirty="0" err="1" smtClean="0"/>
              <a:t>only</a:t>
            </a:r>
            <a:r>
              <a:rPr lang="it-IT" sz="1800" dirty="0" smtClean="0"/>
              <a:t> </a:t>
            </a:r>
            <a:r>
              <a:rPr lang="it-IT" sz="1800" dirty="0" err="1" smtClean="0"/>
              <a:t>need</a:t>
            </a:r>
            <a:r>
              <a:rPr lang="it-IT" sz="1800" dirty="0" smtClean="0"/>
              <a:t> </a:t>
            </a:r>
            <a:r>
              <a:rPr lang="it-IT" sz="1800" dirty="0" err="1" smtClean="0"/>
              <a:t>energy</a:t>
            </a:r>
            <a:r>
              <a:rPr lang="it-IT" sz="1800" dirty="0" smtClean="0"/>
              <a:t> and WIFI to start </a:t>
            </a:r>
            <a:r>
              <a:rPr lang="it-IT" sz="1800" dirty="0" err="1" smtClean="0"/>
              <a:t>working</a:t>
            </a:r>
            <a:r>
              <a:rPr lang="it-IT" sz="18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Could</a:t>
            </a:r>
            <a:r>
              <a:rPr lang="it-IT" sz="1800" dirty="0" smtClean="0"/>
              <a:t> </a:t>
            </a:r>
            <a:r>
              <a:rPr lang="it-IT" sz="1800" dirty="0" err="1" smtClean="0"/>
              <a:t>coverage</a:t>
            </a:r>
            <a:r>
              <a:rPr lang="it-IT" sz="1800" dirty="0" smtClean="0"/>
              <a:t> </a:t>
            </a:r>
            <a:r>
              <a:rPr lang="it-IT" sz="1800" dirty="0" err="1" smtClean="0"/>
              <a:t>estimation</a:t>
            </a:r>
            <a:r>
              <a:rPr lang="it-IT" sz="1800" dirty="0" smtClean="0"/>
              <a:t> </a:t>
            </a:r>
            <a:r>
              <a:rPr lang="it-IT" sz="1800" dirty="0" err="1" smtClean="0"/>
              <a:t>included</a:t>
            </a:r>
            <a:endParaRPr lang="it-IT" sz="1800" dirty="0" smtClean="0"/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Photometer</a:t>
            </a:r>
            <a:r>
              <a:rPr lang="it-IT" sz="1800" dirty="0" smtClean="0"/>
              <a:t> </a:t>
            </a:r>
            <a:r>
              <a:rPr lang="it-IT" sz="1800" dirty="0" err="1" smtClean="0"/>
              <a:t>schematics</a:t>
            </a:r>
            <a:r>
              <a:rPr lang="it-IT" sz="1800" dirty="0" smtClean="0"/>
              <a:t> and data are open and </a:t>
            </a:r>
            <a:r>
              <a:rPr lang="it-IT" sz="1800" dirty="0" err="1" smtClean="0"/>
              <a:t>available</a:t>
            </a:r>
            <a:r>
              <a:rPr lang="it-IT" sz="18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smtClean="0"/>
              <a:t>148 </a:t>
            </a:r>
            <a:r>
              <a:rPr lang="it-IT" sz="1800" dirty="0" err="1" smtClean="0"/>
              <a:t>photometers</a:t>
            </a:r>
            <a:r>
              <a:rPr lang="it-IT" sz="1800" dirty="0" smtClean="0"/>
              <a:t> are </a:t>
            </a:r>
            <a:r>
              <a:rPr lang="it-IT" sz="1800" dirty="0" err="1" smtClean="0"/>
              <a:t>sending</a:t>
            </a:r>
            <a:r>
              <a:rPr lang="it-IT" sz="1800" dirty="0" smtClean="0"/>
              <a:t> </a:t>
            </a:r>
            <a:r>
              <a:rPr lang="it-IT" sz="1800" dirty="0" err="1" smtClean="0"/>
              <a:t>their</a:t>
            </a:r>
            <a:r>
              <a:rPr lang="it-IT" sz="1800" dirty="0" smtClean="0"/>
              <a:t> </a:t>
            </a:r>
            <a:r>
              <a:rPr lang="it-IT" sz="1800" dirty="0" err="1" smtClean="0"/>
              <a:t>measurements</a:t>
            </a:r>
            <a:r>
              <a:rPr lang="it-IT" sz="1800" dirty="0" smtClean="0"/>
              <a:t> </a:t>
            </a:r>
            <a:r>
              <a:rPr lang="it-IT" sz="1800" dirty="0" err="1" smtClean="0"/>
              <a:t>every</a:t>
            </a:r>
            <a:r>
              <a:rPr lang="it-IT" sz="1800" dirty="0" smtClean="0"/>
              <a:t> minute.</a:t>
            </a:r>
            <a:endParaRPr lang="it-IT" sz="1800" dirty="0" smtClean="0"/>
          </a:p>
          <a:p>
            <a:pPr marL="285750" indent="-285750">
              <a:buFont typeface="Arial"/>
              <a:buChar char="•"/>
            </a:pPr>
            <a:endParaRPr lang="it-IT" sz="18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6578600" y="5448300"/>
            <a:ext cx="4229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"/>
                <a:cs typeface="Helvetica"/>
              </a:rPr>
              <a:t>https://tess.stars4all.eu</a:t>
            </a:r>
            <a:endParaRPr lang="en-US" sz="28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717491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11</a:t>
            </a:fld>
            <a:endParaRPr lang="it-IT" dirty="0"/>
          </a:p>
        </p:txBody>
      </p:sp>
      <p:sp>
        <p:nvSpPr>
          <p:cNvPr id="16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Example</a:t>
            </a:r>
            <a:r>
              <a:rPr lang="es-ES" sz="2400" dirty="0" smtClean="0"/>
              <a:t>: TESS </a:t>
            </a:r>
            <a:r>
              <a:rPr lang="es-ES" sz="2400" dirty="0" err="1" smtClean="0"/>
              <a:t>Photometer</a:t>
            </a:r>
            <a:r>
              <a:rPr lang="es-ES" sz="2400" dirty="0" smtClean="0"/>
              <a:t> Network</a:t>
            </a:r>
            <a:endParaRPr lang="es-E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073400" y="5880100"/>
            <a:ext cx="6057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"/>
                <a:cs typeface="Helvetica"/>
              </a:rPr>
              <a:t>https://tess.dashboards.stars4all.eu</a:t>
            </a:r>
            <a:endParaRPr lang="en-US" sz="2800" dirty="0">
              <a:latin typeface="Helvetica"/>
              <a:cs typeface="Helvetica"/>
            </a:endParaRPr>
          </a:p>
        </p:txBody>
      </p:sp>
      <p:pic>
        <p:nvPicPr>
          <p:cNvPr id="4" name="Picture 3" descr="Captura de pantalla 2019-10-30 a las 14.38.4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508170"/>
            <a:ext cx="3937000" cy="43592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90600" y="965200"/>
            <a:ext cx="393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Helvetica"/>
                <a:cs typeface="Helvetica"/>
              </a:rPr>
              <a:t>Comparison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5" name="Picture 4" descr="Captura de pantalla 2019-10-30 a las 14.41.1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800" y="1587500"/>
            <a:ext cx="6248400" cy="4089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84800" y="1003300"/>
            <a:ext cx="627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Helvetica"/>
                <a:cs typeface="Helvetica"/>
              </a:rPr>
              <a:t>Dashboard sheet for each photometer</a:t>
            </a:r>
            <a:endParaRPr lang="en-US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56183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12</a:t>
            </a:fld>
            <a:endParaRPr lang="it-IT" dirty="0"/>
          </a:p>
        </p:txBody>
      </p:sp>
      <p:sp>
        <p:nvSpPr>
          <p:cNvPr id="16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Example</a:t>
            </a:r>
            <a:r>
              <a:rPr lang="es-ES" sz="2400" dirty="0" smtClean="0"/>
              <a:t>: TESS </a:t>
            </a:r>
            <a:r>
              <a:rPr lang="es-ES" sz="2400" dirty="0" err="1" smtClean="0"/>
              <a:t>Photometer</a:t>
            </a:r>
            <a:r>
              <a:rPr lang="es-ES" sz="2400" dirty="0" smtClean="0"/>
              <a:t> Network (as </a:t>
            </a:r>
            <a:r>
              <a:rPr lang="es-ES" sz="2400" dirty="0" err="1" smtClean="0"/>
              <a:t>Educational</a:t>
            </a:r>
            <a:r>
              <a:rPr lang="es-ES" sz="2400" dirty="0" smtClean="0"/>
              <a:t> </a:t>
            </a:r>
            <a:r>
              <a:rPr lang="es-ES" sz="2400" dirty="0" err="1" smtClean="0"/>
              <a:t>Tool</a:t>
            </a:r>
            <a:r>
              <a:rPr lang="es-ES" sz="2400" dirty="0" smtClean="0"/>
              <a:t>)</a:t>
            </a:r>
            <a:endParaRPr lang="es-E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14300" y="1409700"/>
            <a:ext cx="393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Helvetica"/>
                <a:cs typeface="Helvetica"/>
              </a:rPr>
              <a:t>Aurorae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3" name="Picture 2" descr="Captura de pantalla 2019-11-04 a las 17.13.3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3100"/>
            <a:ext cx="4124960" cy="3733800"/>
          </a:xfrm>
          <a:prstGeom prst="rect">
            <a:avLst/>
          </a:prstGeom>
        </p:spPr>
      </p:pic>
      <p:pic>
        <p:nvPicPr>
          <p:cNvPr id="11" name="Picture 10" descr="Captura de pantalla 2019-11-04 a las 17.14.3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1943100"/>
            <a:ext cx="3759200" cy="324231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369300" y="1397000"/>
            <a:ext cx="407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Helvetica"/>
                <a:cs typeface="Helvetica"/>
              </a:rPr>
              <a:t>Evolution of NSB (6 month)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73400" y="5880100"/>
            <a:ext cx="6057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"/>
                <a:cs typeface="Helvetica"/>
              </a:rPr>
              <a:t>https://tess.dashboards.stars4all.eu</a:t>
            </a:r>
            <a:endParaRPr lang="en-US" sz="2800" dirty="0">
              <a:latin typeface="Helvetica"/>
              <a:cs typeface="Helvetica"/>
            </a:endParaRPr>
          </a:p>
        </p:txBody>
      </p:sp>
      <p:pic>
        <p:nvPicPr>
          <p:cNvPr id="12" name="Picture 11" descr="Captura de pantalla 2019-10-30 a las 14.38.4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100" y="1939971"/>
            <a:ext cx="3479800" cy="385299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52900" y="1422400"/>
            <a:ext cx="416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Helvetica"/>
                <a:cs typeface="Helvetica"/>
              </a:rPr>
              <a:t>Sunrise/Sunset </a:t>
            </a:r>
            <a:r>
              <a:rPr lang="en-US" dirty="0" smtClean="0">
                <a:latin typeface="Helvetica"/>
                <a:cs typeface="Helvetica"/>
              </a:rPr>
              <a:t>from different locations</a:t>
            </a:r>
            <a:endParaRPr lang="en-US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565440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234" y="3568700"/>
            <a:ext cx="4597966" cy="2816859"/>
          </a:xfrm>
          <a:prstGeom prst="rect">
            <a:avLst/>
          </a:prstGeom>
        </p:spPr>
      </p:pic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13</a:t>
            </a:fld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7"/>
          </p:nvPr>
        </p:nvSpPr>
        <p:spPr>
          <a:xfrm>
            <a:off x="6091238" y="1276350"/>
            <a:ext cx="5961062" cy="3714750"/>
          </a:xfrm>
        </p:spPr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Contact</a:t>
            </a:r>
            <a:r>
              <a:rPr lang="it-IT" sz="1800" dirty="0" smtClean="0"/>
              <a:t>:  </a:t>
            </a:r>
            <a:r>
              <a:rPr lang="it-IT" sz="1800" dirty="0"/>
              <a:t>Alejandro Sanchez de </a:t>
            </a:r>
            <a:r>
              <a:rPr lang="it-IT" sz="1800" dirty="0" smtClean="0"/>
              <a:t>Miguel (</a:t>
            </a:r>
            <a:r>
              <a:rPr lang="it-IT" sz="1800" dirty="0" err="1" smtClean="0"/>
              <a:t>citiesatnightiss@gmail.com</a:t>
            </a:r>
            <a:r>
              <a:rPr lang="it-IT" sz="1800" dirty="0" smtClean="0"/>
              <a:t>)</a:t>
            </a:r>
            <a:endParaRPr lang="it-IT" sz="1800" dirty="0" smtClean="0"/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Objective</a:t>
            </a:r>
            <a:r>
              <a:rPr lang="it-IT" sz="1800" dirty="0" smtClean="0"/>
              <a:t>: Create a </a:t>
            </a:r>
            <a:r>
              <a:rPr lang="it-IT" sz="1800" dirty="0" err="1" smtClean="0"/>
              <a:t>map</a:t>
            </a:r>
            <a:r>
              <a:rPr lang="it-IT" sz="1800" dirty="0" smtClean="0"/>
              <a:t> of the Earth </a:t>
            </a:r>
            <a:r>
              <a:rPr lang="it-IT" sz="1800" dirty="0" err="1" smtClean="0"/>
              <a:t>using</a:t>
            </a:r>
            <a:r>
              <a:rPr lang="it-IT" sz="1800" dirty="0" smtClean="0"/>
              <a:t> night time </a:t>
            </a:r>
            <a:r>
              <a:rPr lang="it-IT" sz="1800" b="1" dirty="0" err="1" smtClean="0"/>
              <a:t>colour</a:t>
            </a:r>
            <a:r>
              <a:rPr lang="it-IT" sz="1800" dirty="0" smtClean="0"/>
              <a:t> images </a:t>
            </a:r>
            <a:r>
              <a:rPr lang="it-IT" sz="1800" dirty="0" err="1" smtClean="0"/>
              <a:t>taken</a:t>
            </a:r>
            <a:r>
              <a:rPr lang="it-IT" sz="1800" dirty="0" smtClean="0"/>
              <a:t> by ISS </a:t>
            </a:r>
            <a:r>
              <a:rPr lang="it-IT" sz="1800" dirty="0" err="1" smtClean="0"/>
              <a:t>astronauts</a:t>
            </a:r>
            <a:r>
              <a:rPr lang="it-IT" sz="18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smtClean="0"/>
              <a:t>NASA </a:t>
            </a:r>
            <a:r>
              <a:rPr lang="it-IT" sz="1800" dirty="0" err="1" smtClean="0"/>
              <a:t>has</a:t>
            </a:r>
            <a:r>
              <a:rPr lang="it-IT" sz="1800" dirty="0" smtClean="0"/>
              <a:t> a database with </a:t>
            </a:r>
            <a:r>
              <a:rPr lang="it-IT" sz="1800" dirty="0" err="1" smtClean="0"/>
              <a:t>almost</a:t>
            </a:r>
            <a:r>
              <a:rPr lang="it-IT" sz="1800" dirty="0" smtClean="0"/>
              <a:t> </a:t>
            </a:r>
            <a:r>
              <a:rPr lang="it-IT" sz="1800" dirty="0" err="1" smtClean="0"/>
              <a:t>half</a:t>
            </a:r>
            <a:r>
              <a:rPr lang="it-IT" sz="1800" dirty="0" smtClean="0"/>
              <a:t> a </a:t>
            </a:r>
            <a:r>
              <a:rPr lang="it-IT" sz="1800" dirty="0" err="1" smtClean="0"/>
              <a:t>million</a:t>
            </a:r>
            <a:r>
              <a:rPr lang="it-IT" sz="1800" dirty="0" smtClean="0"/>
              <a:t> </a:t>
            </a:r>
            <a:r>
              <a:rPr lang="it-IT" sz="1800" dirty="0" err="1" smtClean="0"/>
              <a:t>pictures</a:t>
            </a:r>
            <a:endParaRPr lang="it-IT" sz="1800" dirty="0" smtClean="0"/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Citizens</a:t>
            </a:r>
            <a:r>
              <a:rPr lang="it-IT" sz="1800" dirty="0" smtClean="0"/>
              <a:t> </a:t>
            </a:r>
            <a:r>
              <a:rPr lang="it-IT" sz="1800" dirty="0" err="1" smtClean="0"/>
              <a:t>contribute</a:t>
            </a:r>
            <a:r>
              <a:rPr lang="it-IT" sz="1800" dirty="0" smtClean="0"/>
              <a:t> </a:t>
            </a:r>
            <a:r>
              <a:rPr lang="it-IT" sz="1800" dirty="0" err="1" smtClean="0"/>
              <a:t>using</a:t>
            </a:r>
            <a:r>
              <a:rPr lang="it-IT" sz="1800" dirty="0" smtClean="0"/>
              <a:t> </a:t>
            </a:r>
            <a:r>
              <a:rPr lang="it-IT" sz="1800" dirty="0" err="1" smtClean="0"/>
              <a:t>two</a:t>
            </a:r>
            <a:r>
              <a:rPr lang="it-IT" sz="1800" dirty="0" smtClean="0"/>
              <a:t> </a:t>
            </a:r>
            <a:r>
              <a:rPr lang="it-IT" sz="1800" dirty="0" err="1" smtClean="0"/>
              <a:t>applications</a:t>
            </a:r>
            <a:r>
              <a:rPr lang="it-IT" sz="1800" dirty="0" smtClean="0"/>
              <a:t>:</a:t>
            </a:r>
          </a:p>
          <a:p>
            <a:pPr marL="971550" lvl="1" indent="-285750">
              <a:buFont typeface="Arial"/>
              <a:buChar char="•"/>
            </a:pPr>
            <a:r>
              <a:rPr lang="it-IT" sz="1800" dirty="0" err="1" smtClean="0"/>
              <a:t>NightKnights</a:t>
            </a:r>
            <a:r>
              <a:rPr lang="it-IT" sz="1800" dirty="0"/>
              <a:t> </a:t>
            </a:r>
            <a:r>
              <a:rPr lang="it-IT" sz="1800" dirty="0" smtClean="0"/>
              <a:t>to </a:t>
            </a:r>
            <a:r>
              <a:rPr lang="it-IT" sz="1800" dirty="0" err="1" smtClean="0"/>
              <a:t>classify</a:t>
            </a:r>
            <a:r>
              <a:rPr lang="it-IT" sz="1800" dirty="0" smtClean="0"/>
              <a:t> images</a:t>
            </a:r>
          </a:p>
          <a:p>
            <a:pPr marL="971550" lvl="1" indent="-285750">
              <a:buFont typeface="Arial"/>
              <a:buChar char="•"/>
            </a:pPr>
            <a:r>
              <a:rPr lang="it-IT" sz="1800" dirty="0" smtClean="0"/>
              <a:t>Lost of the Night to </a:t>
            </a:r>
            <a:r>
              <a:rPr lang="it-IT" sz="1800" dirty="0" err="1" smtClean="0"/>
              <a:t>localize</a:t>
            </a:r>
            <a:r>
              <a:rPr lang="it-IT" sz="1800" dirty="0" smtClean="0"/>
              <a:t> the images of </a:t>
            </a:r>
            <a:r>
              <a:rPr lang="it-IT" sz="1800" dirty="0" err="1" smtClean="0"/>
              <a:t>cities</a:t>
            </a:r>
            <a:r>
              <a:rPr lang="it-IT" sz="1800" dirty="0" smtClean="0"/>
              <a:t>. In </a:t>
            </a:r>
            <a:r>
              <a:rPr lang="it-IT" sz="1800" dirty="0" err="1" smtClean="0"/>
              <a:t>one</a:t>
            </a:r>
            <a:r>
              <a:rPr lang="it-IT" sz="1800" dirty="0" smtClean="0"/>
              <a:t> week, 10.000 city night images </a:t>
            </a:r>
            <a:r>
              <a:rPr lang="it-IT" sz="1800" dirty="0" err="1" smtClean="0"/>
              <a:t>were</a:t>
            </a:r>
            <a:r>
              <a:rPr lang="it-IT" sz="1800" dirty="0" smtClean="0"/>
              <a:t> </a:t>
            </a:r>
            <a:r>
              <a:rPr lang="it-IT" sz="1800" dirty="0" err="1" smtClean="0"/>
              <a:t>processed</a:t>
            </a:r>
            <a:endParaRPr lang="it-IT" sz="1800" dirty="0" smtClean="0"/>
          </a:p>
          <a:p>
            <a:pPr marL="285750" indent="-285750">
              <a:buFont typeface="Arial"/>
              <a:buChar char="•"/>
            </a:pPr>
            <a:endParaRPr lang="it-IT" sz="1800" dirty="0" smtClean="0"/>
          </a:p>
        </p:txBody>
      </p:sp>
      <p:sp>
        <p:nvSpPr>
          <p:cNvPr id="7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Example</a:t>
            </a:r>
            <a:r>
              <a:rPr lang="es-ES" sz="2400" dirty="0" smtClean="0"/>
              <a:t>: </a:t>
            </a:r>
            <a:r>
              <a:rPr lang="es-ES" sz="2400" dirty="0" err="1" smtClean="0"/>
              <a:t>Cities</a:t>
            </a:r>
            <a:r>
              <a:rPr lang="es-ES" sz="2400" dirty="0" smtClean="0"/>
              <a:t> At </a:t>
            </a:r>
            <a:r>
              <a:rPr lang="es-ES" sz="2400" dirty="0" err="1" smtClean="0"/>
              <a:t>Night</a:t>
            </a:r>
            <a:endParaRPr lang="es-ES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00" y="1066857"/>
            <a:ext cx="3010689" cy="35432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64400" y="5105400"/>
            <a:ext cx="393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"/>
                <a:cs typeface="Helvetica"/>
              </a:rPr>
              <a:t>https:/</a:t>
            </a:r>
            <a:r>
              <a:rPr lang="en-US" sz="2800" dirty="0" smtClean="0">
                <a:latin typeface="Helvetica"/>
                <a:cs typeface="Helvetica"/>
              </a:rPr>
              <a:t>/</a:t>
            </a:r>
            <a:r>
              <a:rPr lang="en-US" sz="2800" dirty="0" err="1" smtClean="0">
                <a:latin typeface="Helvetica"/>
                <a:cs typeface="Helvetica"/>
              </a:rPr>
              <a:t>citiesatnight.org</a:t>
            </a:r>
            <a:endParaRPr lang="en-US" sz="28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865595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14</a:t>
            </a:fld>
            <a:endParaRPr lang="it-IT" dirty="0"/>
          </a:p>
        </p:txBody>
      </p:sp>
      <p:sp>
        <p:nvSpPr>
          <p:cNvPr id="7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smtClean="0"/>
              <a:t>Open </a:t>
            </a:r>
            <a:r>
              <a:rPr lang="es-ES" sz="2400" dirty="0" err="1" smtClean="0"/>
              <a:t>Science</a:t>
            </a:r>
            <a:endParaRPr lang="es-ES" sz="2400" dirty="0"/>
          </a:p>
        </p:txBody>
      </p:sp>
      <p:sp>
        <p:nvSpPr>
          <p:cNvPr id="3" name="Rectangle 2"/>
          <p:cNvSpPr/>
          <p:nvPr/>
        </p:nvSpPr>
        <p:spPr>
          <a:xfrm>
            <a:off x="3429303" y="2964934"/>
            <a:ext cx="46372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400" dirty="0" err="1" smtClean="0">
                <a:solidFill>
                  <a:srgbClr val="78652C"/>
                </a:solidFill>
                <a:latin typeface="Helvetica"/>
                <a:cs typeface="Helvetica"/>
              </a:rPr>
              <a:t>What</a:t>
            </a:r>
            <a:r>
              <a:rPr lang="it-IT" sz="4400" dirty="0" smtClean="0">
                <a:solidFill>
                  <a:srgbClr val="78652C"/>
                </a:solidFill>
                <a:latin typeface="Helvetica"/>
                <a:cs typeface="Helvetica"/>
              </a:rPr>
              <a:t> </a:t>
            </a:r>
            <a:r>
              <a:rPr lang="it-IT" sz="4400" dirty="0" err="1" smtClean="0">
                <a:solidFill>
                  <a:srgbClr val="78652C"/>
                </a:solidFill>
                <a:latin typeface="Helvetica"/>
                <a:cs typeface="Helvetica"/>
              </a:rPr>
              <a:t>is</a:t>
            </a:r>
            <a:r>
              <a:rPr lang="it-IT" sz="4400" dirty="0" smtClean="0">
                <a:solidFill>
                  <a:srgbClr val="78652C"/>
                </a:solidFill>
                <a:latin typeface="Helvetica"/>
                <a:cs typeface="Helvetica"/>
              </a:rPr>
              <a:t> </a:t>
            </a:r>
            <a:r>
              <a:rPr lang="it-IT" sz="4400" dirty="0" smtClean="0">
                <a:solidFill>
                  <a:srgbClr val="78652C"/>
                </a:solidFill>
                <a:latin typeface="Helvetica"/>
                <a:cs typeface="Helvetica"/>
              </a:rPr>
              <a:t>ACTION?</a:t>
            </a:r>
            <a:endParaRPr lang="en-US" sz="4400" dirty="0">
              <a:solidFill>
                <a:srgbClr val="78652C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07835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15</a:t>
            </a:fld>
            <a:endParaRPr lang="it-IT" dirty="0"/>
          </a:p>
        </p:txBody>
      </p:sp>
      <p:sp>
        <p:nvSpPr>
          <p:cNvPr id="7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smtClean="0"/>
              <a:t>ACTION</a:t>
            </a:r>
            <a:endParaRPr lang="es-ES" sz="2400" dirty="0"/>
          </a:p>
        </p:txBody>
      </p:sp>
      <p:pic>
        <p:nvPicPr>
          <p:cNvPr id="4" name="Picture 3" descr="Captura de pantalla 2019-11-03 a las 23.27.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628900"/>
            <a:ext cx="9626600" cy="3835400"/>
          </a:xfrm>
          <a:prstGeom prst="rect">
            <a:avLst/>
          </a:prstGeom>
        </p:spPr>
      </p:pic>
      <p:pic>
        <p:nvPicPr>
          <p:cNvPr id="6" name="Picture 5" descr="Captura de pantalla 2019-11-03 a las 23.27.4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1054100"/>
            <a:ext cx="9652000" cy="196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096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16</a:t>
            </a:fld>
            <a:endParaRPr lang="it-IT" dirty="0"/>
          </a:p>
        </p:txBody>
      </p:sp>
      <p:sp>
        <p:nvSpPr>
          <p:cNvPr id="7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Example</a:t>
            </a:r>
            <a:r>
              <a:rPr lang="es-ES" sz="2400" dirty="0" smtClean="0"/>
              <a:t>: Street </a:t>
            </a:r>
            <a:r>
              <a:rPr lang="es-ES" sz="2400" dirty="0" err="1" smtClean="0"/>
              <a:t>Spectra</a:t>
            </a:r>
            <a:endParaRPr lang="es-ES" sz="2400" dirty="0"/>
          </a:p>
        </p:txBody>
      </p:sp>
      <p:pic>
        <p:nvPicPr>
          <p:cNvPr id="7172" name="Picture 4" descr="https://lh4.googleusercontent.com/ecWJCFAnH6lTPL7crB235StoZgIyCWP7LyF_4peJSrncKuBD3MZLZJce4WoV8gDMMi89eZiEhPCra2eWcXQ4ztvyw_xl1-XolY7AFF2Ob--_sL7V76tGLty0Be8IpN8rnoN_04JS">
            <a:extLst>
              <a:ext uri="{FF2B5EF4-FFF2-40B4-BE49-F238E27FC236}">
                <a16:creationId xmlns="" xmlns:a16="http://schemas.microsoft.com/office/drawing/2014/main" id="{5B32B32F-0C75-0E46-89CD-88C87C59B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1" y="3752850"/>
            <a:ext cx="3774162" cy="254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egnaposto testo 1"/>
          <p:cNvSpPr>
            <a:spLocks noGrp="1"/>
          </p:cNvSpPr>
          <p:nvPr>
            <p:ph type="body" sz="quarter" idx="16"/>
          </p:nvPr>
        </p:nvSpPr>
        <p:spPr>
          <a:xfrm>
            <a:off x="6456362" y="1339102"/>
            <a:ext cx="5126037" cy="3905998"/>
          </a:xfrm>
        </p:spPr>
        <p:txBody>
          <a:bodyPr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 smtClean="0"/>
              <a:t>Project led by Jaime </a:t>
            </a:r>
            <a:r>
              <a:rPr lang="en-GB" sz="1800" dirty="0" err="1" smtClean="0"/>
              <a:t>Zamorano</a:t>
            </a:r>
            <a:r>
              <a:rPr lang="en-GB" sz="1800" dirty="0" smtClean="0"/>
              <a:t> from Universidad </a:t>
            </a:r>
            <a:r>
              <a:rPr lang="en-GB" sz="1800" dirty="0" err="1" smtClean="0"/>
              <a:t>Complutense</a:t>
            </a:r>
            <a:r>
              <a:rPr lang="en-GB" sz="1800" dirty="0" smtClean="0"/>
              <a:t> de Madrid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 smtClean="0"/>
              <a:t>Objective: Characterization of lampposts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 smtClean="0"/>
              <a:t>Citizens will contribute reporting the spectra using different </a:t>
            </a:r>
            <a:r>
              <a:rPr lang="en-GB" sz="1800" dirty="0" err="1" smtClean="0"/>
              <a:t>datasources</a:t>
            </a:r>
            <a:endParaRPr lang="en-GB" sz="18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 smtClean="0"/>
              <a:t>All data generated will be open</a:t>
            </a:r>
            <a:endParaRPr lang="en-GB" sz="1800" dirty="0">
              <a:effectLst/>
            </a:endParaRPr>
          </a:p>
        </p:txBody>
      </p:sp>
      <p:pic>
        <p:nvPicPr>
          <p:cNvPr id="6" name="Picture 2" descr="https://lh3.googleusercontent.com/TJy1s8NGFPfkBtNVoBXyxNHYcrw9dYqmv4Xbs9rJ6-uATwmGpduMhROkZTuFRJaQgEq9NanDJw4F6MFkiwyEbAAzximQK5iLcF3Dtp_WPKQ6cLmMG0Tecql3XELEyl9Sy3MdrlnD">
            <a:extLst>
              <a:ext uri="{FF2B5EF4-FFF2-40B4-BE49-F238E27FC236}">
                <a16:creationId xmlns="" xmlns:a16="http://schemas.microsoft.com/office/drawing/2014/main" id="{E89103C9-55C3-634E-B0F4-5F99D9C8B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22" y="1282700"/>
            <a:ext cx="5384278" cy="377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082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17</a:t>
            </a:fld>
            <a:endParaRPr lang="it-IT" dirty="0"/>
          </a:p>
        </p:txBody>
      </p:sp>
      <p:sp>
        <p:nvSpPr>
          <p:cNvPr id="7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Example</a:t>
            </a:r>
            <a:r>
              <a:rPr lang="es-ES" sz="2400" dirty="0" smtClean="0"/>
              <a:t>: </a:t>
            </a:r>
            <a:r>
              <a:rPr lang="es-ES" sz="2400" dirty="0" err="1" smtClean="0"/>
              <a:t>Tatort</a:t>
            </a:r>
            <a:r>
              <a:rPr lang="es-ES" sz="2400" dirty="0" smtClean="0"/>
              <a:t> </a:t>
            </a:r>
            <a:r>
              <a:rPr lang="es-ES" sz="2400" dirty="0" err="1" smtClean="0"/>
              <a:t>Streetlight</a:t>
            </a:r>
            <a:endParaRPr lang="es-ES" sz="2400" dirty="0"/>
          </a:p>
        </p:txBody>
      </p:sp>
      <p:sp>
        <p:nvSpPr>
          <p:cNvPr id="5" name="Segnaposto testo 1"/>
          <p:cNvSpPr>
            <a:spLocks noGrp="1"/>
          </p:cNvSpPr>
          <p:nvPr>
            <p:ph type="body" sz="quarter" idx="16"/>
          </p:nvPr>
        </p:nvSpPr>
        <p:spPr>
          <a:xfrm>
            <a:off x="6456362" y="1339102"/>
            <a:ext cx="5126037" cy="3905998"/>
          </a:xfrm>
        </p:spPr>
        <p:txBody>
          <a:bodyPr>
            <a:normAutofit fontScale="85000" lnSpcReduction="200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 smtClean="0"/>
              <a:t>Contact: </a:t>
            </a:r>
            <a:r>
              <a:rPr lang="en-US" sz="1800" dirty="0"/>
              <a:t>Dr. </a:t>
            </a:r>
            <a:r>
              <a:rPr lang="en-US" sz="1800" dirty="0" err="1"/>
              <a:t>Sibylle</a:t>
            </a:r>
            <a:r>
              <a:rPr lang="en-US" sz="1800" dirty="0"/>
              <a:t> </a:t>
            </a:r>
            <a:r>
              <a:rPr lang="en-US" sz="1800" dirty="0" err="1" smtClean="0"/>
              <a:t>Schroer</a:t>
            </a:r>
            <a:r>
              <a:rPr lang="en-US" sz="1800" dirty="0"/>
              <a:t> </a:t>
            </a:r>
            <a:r>
              <a:rPr lang="en-US" sz="1800" dirty="0" smtClean="0"/>
              <a:t>(</a:t>
            </a:r>
            <a:r>
              <a:rPr lang="en-US" sz="1800" dirty="0" smtClean="0">
                <a:hlinkClick r:id="rId2"/>
              </a:rPr>
              <a:t>schroer</a:t>
            </a:r>
            <a:r>
              <a:rPr lang="en-US" sz="1800" dirty="0">
                <a:hlinkClick r:id="rId2"/>
              </a:rPr>
              <a:t>@igb-</a:t>
            </a:r>
            <a:r>
              <a:rPr lang="en-US" sz="1800" dirty="0" smtClean="0">
                <a:hlinkClick r:id="rId2"/>
              </a:rPr>
              <a:t>berlin.de</a:t>
            </a:r>
            <a:r>
              <a:rPr lang="en-US" sz="1800" dirty="0" smtClean="0"/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 smtClean="0"/>
              <a:t>Partners: </a:t>
            </a:r>
          </a:p>
          <a:p>
            <a:pPr marL="971550" lvl="1" indent="-285750" algn="just"/>
            <a:r>
              <a:rPr lang="en-US" sz="1500" dirty="0" smtClean="0">
                <a:latin typeface="Helvetica"/>
                <a:cs typeface="Helvetica"/>
              </a:rPr>
              <a:t>Leibniz </a:t>
            </a:r>
            <a:r>
              <a:rPr lang="en-US" sz="1500" dirty="0">
                <a:latin typeface="Helvetica"/>
                <a:cs typeface="Helvetica"/>
              </a:rPr>
              <a:t>Institute for Freshwater Ecology and Inland </a:t>
            </a:r>
            <a:r>
              <a:rPr lang="en-US" sz="1500" dirty="0" smtClean="0">
                <a:latin typeface="Helvetica"/>
                <a:cs typeface="Helvetica"/>
              </a:rPr>
              <a:t>Fisheries</a:t>
            </a:r>
          </a:p>
          <a:p>
            <a:pPr marL="971550" lvl="1" indent="-285750" algn="just"/>
            <a:r>
              <a:rPr lang="en-US" sz="1500" dirty="0"/>
              <a:t>TU </a:t>
            </a:r>
            <a:r>
              <a:rPr lang="en-US" sz="1500" dirty="0" smtClean="0"/>
              <a:t>Berlin</a:t>
            </a:r>
          </a:p>
          <a:p>
            <a:pPr marL="971550" lvl="1" indent="-285750" algn="just"/>
            <a:r>
              <a:rPr lang="en-US" sz="1500" dirty="0"/>
              <a:t>NABU Regional Association </a:t>
            </a:r>
            <a:r>
              <a:rPr lang="en-US" sz="1500" dirty="0" err="1"/>
              <a:t>Westhavelland</a:t>
            </a:r>
            <a:endParaRPr lang="en-US" sz="1500" dirty="0" smtClean="0">
              <a:latin typeface="Helvetica"/>
              <a:cs typeface="Helvetica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 smtClean="0"/>
              <a:t>Objective: </a:t>
            </a:r>
            <a:r>
              <a:rPr lang="en-US" sz="1800" dirty="0"/>
              <a:t>Light pollution has a severe impact on insect populations. How can street lighting can </a:t>
            </a:r>
            <a:r>
              <a:rPr lang="en-US" sz="1800" dirty="0" smtClean="0"/>
              <a:t>be designed </a:t>
            </a:r>
            <a:r>
              <a:rPr lang="en-US" sz="1800" dirty="0"/>
              <a:t>for the wellbeing of flying insects</a:t>
            </a:r>
            <a:r>
              <a:rPr lang="en-US" sz="1800" dirty="0" smtClean="0"/>
              <a:t>?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 smtClean="0"/>
              <a:t>Launching in April 2020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 smtClean="0"/>
              <a:t>4 test sites in Germany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 smtClean="0"/>
              <a:t>Collection </a:t>
            </a:r>
            <a:r>
              <a:rPr lang="en-US" sz="1800" dirty="0"/>
              <a:t>of long-term data of the effect </a:t>
            </a:r>
            <a:r>
              <a:rPr lang="en-US" sz="1800" dirty="0" smtClean="0"/>
              <a:t>of streetlight </a:t>
            </a:r>
            <a:r>
              <a:rPr lang="en-US" sz="1800" dirty="0"/>
              <a:t>design and location on </a:t>
            </a:r>
            <a:r>
              <a:rPr lang="en-US" sz="1800" dirty="0" smtClean="0"/>
              <a:t>insect </a:t>
            </a:r>
            <a:r>
              <a:rPr lang="en-US" sz="1800" dirty="0" err="1" smtClean="0"/>
              <a:t>behaviour</a:t>
            </a:r>
            <a:r>
              <a:rPr lang="en-US" sz="1800" dirty="0" smtClean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 smtClean="0"/>
              <a:t>Engagement </a:t>
            </a:r>
            <a:r>
              <a:rPr lang="en-US" sz="1800" dirty="0"/>
              <a:t>with citizen science </a:t>
            </a:r>
            <a:r>
              <a:rPr lang="en-US" sz="1800" dirty="0" smtClean="0"/>
              <a:t>entomologists for </a:t>
            </a:r>
            <a:r>
              <a:rPr lang="en-US" sz="1800" dirty="0"/>
              <a:t>data collection and </a:t>
            </a:r>
            <a:r>
              <a:rPr lang="en-US" sz="1800" dirty="0" smtClean="0"/>
              <a:t>interpretation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/>
              <a:t>Local school engagement </a:t>
            </a:r>
            <a:r>
              <a:rPr lang="en-US" sz="1800" dirty="0" err="1"/>
              <a:t>programme</a:t>
            </a:r>
            <a:endParaRPr lang="en-GB" sz="1800" dirty="0"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3637" y="4971534"/>
            <a:ext cx="36797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tatort-strassenbeleuchtung.de</a:t>
            </a:r>
            <a:endParaRPr lang="en-US" dirty="0"/>
          </a:p>
        </p:txBody>
      </p:sp>
      <p:pic>
        <p:nvPicPr>
          <p:cNvPr id="9" name="Picture 8" descr="Captura de pantalla 2019-11-03 a las 8.36.2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1155700"/>
            <a:ext cx="5410200" cy="362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550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18</a:t>
            </a:fld>
            <a:endParaRPr lang="it-IT" dirty="0"/>
          </a:p>
        </p:txBody>
      </p:sp>
      <p:sp>
        <p:nvSpPr>
          <p:cNvPr id="7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Conclusions</a:t>
            </a:r>
            <a:endParaRPr lang="es-E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30200" y="1270000"/>
            <a:ext cx="11722100" cy="4329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Font typeface="Wingdings" charset="2"/>
              <a:buChar char="q"/>
            </a:pPr>
            <a:r>
              <a:rPr lang="en-US" sz="2800" dirty="0"/>
              <a:t>Adopt Open Science principles can foster the light pollution </a:t>
            </a:r>
            <a:r>
              <a:rPr lang="en-US" sz="2800" dirty="0" smtClean="0"/>
              <a:t>research.</a:t>
            </a:r>
          </a:p>
          <a:p>
            <a:pPr marL="457200" indent="-457200">
              <a:lnSpc>
                <a:spcPct val="200000"/>
              </a:lnSpc>
              <a:buFont typeface="Wingdings" charset="2"/>
              <a:buChar char="q"/>
            </a:pPr>
            <a:r>
              <a:rPr lang="en-US" sz="2800" dirty="0" smtClean="0"/>
              <a:t>Citizen Science can be a powerful tool to create awareness in the </a:t>
            </a:r>
            <a:r>
              <a:rPr lang="en-US" sz="2800" dirty="0" smtClean="0"/>
              <a:t>society, specially in schools</a:t>
            </a:r>
            <a:endParaRPr lang="en-US" sz="2800" dirty="0" smtClean="0"/>
          </a:p>
          <a:p>
            <a:pPr marL="457200" indent="-457200">
              <a:lnSpc>
                <a:spcPct val="200000"/>
              </a:lnSpc>
              <a:buFont typeface="Wingdings" charset="2"/>
              <a:buChar char="q"/>
            </a:pPr>
            <a:r>
              <a:rPr lang="en-US" sz="2800" dirty="0" smtClean="0"/>
              <a:t>Citizens </a:t>
            </a:r>
            <a:r>
              <a:rPr lang="en-US" sz="2800" dirty="0" smtClean="0"/>
              <a:t>Science projects can be an excellent </a:t>
            </a:r>
            <a:r>
              <a:rPr lang="en-US" sz="2800" dirty="0" smtClean="0"/>
              <a:t>complement for </a:t>
            </a:r>
            <a:r>
              <a:rPr lang="en-US" sz="2800" dirty="0" err="1" smtClean="0"/>
              <a:t>astrotourism</a:t>
            </a:r>
            <a:r>
              <a:rPr lang="en-US" sz="2800" dirty="0" smtClean="0"/>
              <a:t> </a:t>
            </a:r>
            <a:r>
              <a:rPr lang="en-US" sz="2800" dirty="0" smtClean="0"/>
              <a:t>activities</a:t>
            </a:r>
          </a:p>
        </p:txBody>
      </p:sp>
    </p:spTree>
    <p:extLst>
      <p:ext uri="{BB962C8B-B14F-4D97-AF65-F5344CB8AC3E}">
        <p14:creationId xmlns:p14="http://schemas.microsoft.com/office/powerpoint/2010/main" val="4070957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2263711" y="2614349"/>
            <a:ext cx="8013859" cy="1169111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Wayfarer, there is no way.</a:t>
            </a:r>
          </a:p>
          <a:p>
            <a:r>
              <a:rPr lang="en-US" dirty="0">
                <a:solidFill>
                  <a:schemeClr val="tx1"/>
                </a:solidFill>
              </a:rPr>
              <a:t>Make your way by going farther.</a:t>
            </a:r>
            <a:endParaRPr lang="en-US" dirty="0"/>
          </a:p>
          <a:p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3611685" y="3666082"/>
            <a:ext cx="8018584" cy="354249"/>
          </a:xfrm>
        </p:spPr>
        <p:txBody>
          <a:bodyPr/>
          <a:lstStyle/>
          <a:p>
            <a:r>
              <a:rPr lang="it-IT" dirty="0" smtClean="0"/>
              <a:t>Antonio Machado (</a:t>
            </a:r>
            <a:r>
              <a:rPr lang="it-IT" dirty="0" err="1" smtClean="0"/>
              <a:t>poet</a:t>
            </a:r>
            <a:r>
              <a:rPr lang="it-IT" dirty="0" smtClean="0"/>
              <a:t>)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2"/>
          </p:nvPr>
        </p:nvSpPr>
        <p:spPr>
          <a:xfrm>
            <a:off x="2199190" y="5513292"/>
            <a:ext cx="8900610" cy="354249"/>
          </a:xfrm>
        </p:spPr>
        <p:txBody>
          <a:bodyPr/>
          <a:lstStyle/>
          <a:p>
            <a:r>
              <a:rPr lang="it-IT" dirty="0" smtClean="0"/>
              <a:t>14° </a:t>
            </a:r>
            <a:r>
              <a:rPr lang="it-IT" dirty="0" err="1" smtClean="0"/>
              <a:t>European</a:t>
            </a:r>
            <a:r>
              <a:rPr lang="it-IT" dirty="0" smtClean="0"/>
              <a:t> Symposium for </a:t>
            </a:r>
            <a:r>
              <a:rPr lang="it-IT" dirty="0" err="1" smtClean="0"/>
              <a:t>Protection</a:t>
            </a:r>
            <a:r>
              <a:rPr lang="it-IT" dirty="0" smtClean="0"/>
              <a:t> of Night </a:t>
            </a:r>
            <a:r>
              <a:rPr lang="it-IT" dirty="0" err="1" smtClean="0"/>
              <a:t>Sky</a:t>
            </a:r>
            <a:r>
              <a:rPr lang="it-IT" dirty="0" smtClean="0"/>
              <a:t> – </a:t>
            </a:r>
            <a:r>
              <a:rPr lang="it-IT" dirty="0" err="1" smtClean="0"/>
              <a:t>Mulranny</a:t>
            </a:r>
            <a:r>
              <a:rPr lang="it-IT" dirty="0" smtClean="0"/>
              <a:t>, </a:t>
            </a:r>
            <a:r>
              <a:rPr lang="it-IT" dirty="0" err="1" smtClean="0"/>
              <a:t>Ireland</a:t>
            </a:r>
            <a:r>
              <a:rPr lang="it-IT" dirty="0" smtClean="0"/>
              <a:t> - </a:t>
            </a:r>
            <a:r>
              <a:rPr lang="it-IT" dirty="0" err="1" smtClean="0"/>
              <a:t>November</a:t>
            </a:r>
            <a:r>
              <a:rPr lang="it-IT" dirty="0" smtClean="0"/>
              <a:t> 4th, 2019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70012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2</a:t>
            </a:fld>
            <a:endParaRPr lang="it-IT" dirty="0"/>
          </a:p>
        </p:txBody>
      </p:sp>
      <p:sp>
        <p:nvSpPr>
          <p:cNvPr id="7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smtClean="0"/>
              <a:t>Open </a:t>
            </a:r>
            <a:r>
              <a:rPr lang="es-ES" sz="2400" dirty="0" err="1" smtClean="0"/>
              <a:t>Science</a:t>
            </a:r>
            <a:endParaRPr lang="es-ES" sz="2400" dirty="0"/>
          </a:p>
        </p:txBody>
      </p:sp>
      <p:sp>
        <p:nvSpPr>
          <p:cNvPr id="3" name="Rectangle 2"/>
          <p:cNvSpPr/>
          <p:nvPr/>
        </p:nvSpPr>
        <p:spPr>
          <a:xfrm>
            <a:off x="2972103" y="1059934"/>
            <a:ext cx="60809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400" dirty="0" err="1" smtClean="0">
                <a:solidFill>
                  <a:srgbClr val="78652C"/>
                </a:solidFill>
                <a:latin typeface="Helvetica"/>
                <a:cs typeface="Helvetica"/>
              </a:rPr>
              <a:t>What</a:t>
            </a:r>
            <a:r>
              <a:rPr lang="it-IT" sz="4400" dirty="0" smtClean="0">
                <a:solidFill>
                  <a:srgbClr val="78652C"/>
                </a:solidFill>
                <a:latin typeface="Helvetica"/>
                <a:cs typeface="Helvetica"/>
              </a:rPr>
              <a:t> </a:t>
            </a:r>
            <a:r>
              <a:rPr lang="it-IT" sz="4400" dirty="0" err="1" smtClean="0">
                <a:solidFill>
                  <a:srgbClr val="78652C"/>
                </a:solidFill>
                <a:latin typeface="Helvetica"/>
                <a:cs typeface="Helvetica"/>
              </a:rPr>
              <a:t>is</a:t>
            </a:r>
            <a:r>
              <a:rPr lang="it-IT" sz="4400" dirty="0" smtClean="0">
                <a:solidFill>
                  <a:srgbClr val="78652C"/>
                </a:solidFill>
                <a:latin typeface="Helvetica"/>
                <a:cs typeface="Helvetica"/>
              </a:rPr>
              <a:t> Open Science?</a:t>
            </a:r>
            <a:endParaRPr lang="en-US" sz="4400" dirty="0">
              <a:solidFill>
                <a:srgbClr val="78652C"/>
              </a:solidFill>
              <a:latin typeface="Helvetica"/>
              <a:cs typeface="Helvetic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92200" y="2028737"/>
            <a:ext cx="10515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 err="1">
                <a:latin typeface="Helvetica" charset="0"/>
                <a:ea typeface="Helvetica" charset="0"/>
                <a:cs typeface="Helvetica" charset="0"/>
              </a:rPr>
              <a:t>Opening</a:t>
            </a:r>
            <a:r>
              <a:rPr lang="es-ES" sz="2800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s-ES" sz="2800" dirty="0" err="1">
                <a:latin typeface="Helvetica" charset="0"/>
                <a:ea typeface="Helvetica" charset="0"/>
                <a:cs typeface="Helvetica" charset="0"/>
              </a:rPr>
              <a:t>the</a:t>
            </a:r>
            <a:r>
              <a:rPr lang="es-ES" sz="2800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s-ES" sz="2800" b="1" dirty="0" err="1">
                <a:latin typeface="Helvetica" charset="0"/>
                <a:ea typeface="Helvetica" charset="0"/>
                <a:cs typeface="Helvetica" charset="0"/>
              </a:rPr>
              <a:t>scientific</a:t>
            </a:r>
            <a:r>
              <a:rPr lang="es-ES" sz="2800" b="1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s-ES" sz="2800" b="1" dirty="0" err="1">
                <a:latin typeface="Helvetica" charset="0"/>
                <a:ea typeface="Helvetica" charset="0"/>
                <a:cs typeface="Helvetica" charset="0"/>
              </a:rPr>
              <a:t>process</a:t>
            </a:r>
            <a:r>
              <a:rPr lang="es-ES" sz="2800" b="1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s-ES" sz="2800" dirty="0" err="1">
                <a:latin typeface="Helvetica" charset="0"/>
                <a:ea typeface="Helvetica" charset="0"/>
                <a:cs typeface="Helvetica" charset="0"/>
              </a:rPr>
              <a:t>to</a:t>
            </a:r>
            <a:r>
              <a:rPr lang="es-ES" sz="2800" dirty="0">
                <a:latin typeface="Helvetica" charset="0"/>
                <a:ea typeface="Helvetica" charset="0"/>
                <a:cs typeface="Helvetica" charset="0"/>
              </a:rPr>
              <a:t> a</a:t>
            </a:r>
          </a:p>
          <a:p>
            <a:pPr algn="ctr"/>
            <a:r>
              <a:rPr lang="es-ES" sz="2800" b="1" dirty="0" err="1" smtClean="0">
                <a:latin typeface="Helvetica" charset="0"/>
                <a:ea typeface="Helvetica" charset="0"/>
                <a:cs typeface="Helvetica" charset="0"/>
              </a:rPr>
              <a:t>broader</a:t>
            </a:r>
            <a:r>
              <a:rPr lang="es-ES" sz="2800" b="1" dirty="0" smtClean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s-ES" sz="2800" b="1" dirty="0" err="1">
                <a:latin typeface="Helvetica" charset="0"/>
                <a:ea typeface="Helvetica" charset="0"/>
                <a:cs typeface="Helvetica" charset="0"/>
              </a:rPr>
              <a:t>audience</a:t>
            </a:r>
            <a:r>
              <a:rPr lang="es-ES" sz="2800" dirty="0">
                <a:latin typeface="Helvetica" charset="0"/>
                <a:ea typeface="Helvetica" charset="0"/>
                <a:cs typeface="Helvetica" charset="0"/>
              </a:rPr>
              <a:t>, </a:t>
            </a:r>
            <a:r>
              <a:rPr lang="es-ES" sz="2800" dirty="0" err="1">
                <a:latin typeface="Helvetica" charset="0"/>
                <a:ea typeface="Helvetica" charset="0"/>
                <a:cs typeface="Helvetica" charset="0"/>
              </a:rPr>
              <a:t>promoting</a:t>
            </a:r>
            <a:r>
              <a:rPr lang="es-ES" sz="2800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s-ES" sz="2800" b="1" dirty="0" err="1">
                <a:latin typeface="Helvetica" charset="0"/>
                <a:ea typeface="Helvetica" charset="0"/>
                <a:cs typeface="Helvetica" charset="0"/>
              </a:rPr>
              <a:t>collaboration</a:t>
            </a:r>
            <a:r>
              <a:rPr lang="es-ES" sz="2800" b="1" dirty="0">
                <a:latin typeface="Helvetica" charset="0"/>
                <a:ea typeface="Helvetica" charset="0"/>
                <a:cs typeface="Helvetica" charset="0"/>
              </a:rPr>
              <a:t> and </a:t>
            </a:r>
            <a:r>
              <a:rPr lang="es-ES" sz="2800" b="1" dirty="0" err="1">
                <a:latin typeface="Helvetica" charset="0"/>
                <a:ea typeface="Helvetica" charset="0"/>
                <a:cs typeface="Helvetica" charset="0"/>
              </a:rPr>
              <a:t>participation</a:t>
            </a:r>
            <a:endParaRPr lang="es-ES" sz="2800" b="1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0" y="3873500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8652C"/>
                </a:solidFill>
                <a:latin typeface="Helvetica"/>
                <a:cs typeface="Helvetica"/>
              </a:rPr>
              <a:t>OPEN DATA</a:t>
            </a:r>
            <a:endParaRPr lang="en-US" b="1" dirty="0">
              <a:solidFill>
                <a:srgbClr val="78652C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1800" y="4191000"/>
            <a:ext cx="2019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8652C"/>
                </a:solidFill>
                <a:latin typeface="Helvetica"/>
                <a:cs typeface="Helvetica"/>
              </a:rPr>
              <a:t>OPEN ACCESS</a:t>
            </a:r>
            <a:endParaRPr lang="en-US" b="1" dirty="0">
              <a:solidFill>
                <a:srgbClr val="78652C"/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1800" y="40132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8652C"/>
                </a:solidFill>
                <a:latin typeface="Helvetica"/>
                <a:cs typeface="Helvetica"/>
              </a:rPr>
              <a:t>OPEN SOURCE</a:t>
            </a:r>
            <a:endParaRPr lang="en-US" b="1" dirty="0">
              <a:solidFill>
                <a:srgbClr val="78652C"/>
              </a:solidFill>
              <a:latin typeface="Helvetica"/>
              <a:cs typeface="Helvetic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6700" y="5092700"/>
            <a:ext cx="264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8652C"/>
                </a:solidFill>
                <a:latin typeface="Helvetica"/>
                <a:cs typeface="Helvetica"/>
              </a:rPr>
              <a:t>OPEN EDUCATIONAL RESOURCES</a:t>
            </a:r>
            <a:endParaRPr lang="en-US" b="1" dirty="0">
              <a:solidFill>
                <a:srgbClr val="78652C"/>
              </a:solidFill>
              <a:latin typeface="Helvetica"/>
              <a:cs typeface="Helvetic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3800" y="44831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8652C"/>
                </a:solidFill>
                <a:latin typeface="Helvetica"/>
                <a:cs typeface="Helvetica"/>
              </a:rPr>
              <a:t>CITIZEN SCIENCE</a:t>
            </a:r>
            <a:endParaRPr lang="en-US" b="1" dirty="0">
              <a:solidFill>
                <a:srgbClr val="78652C"/>
              </a:solidFill>
              <a:latin typeface="Helvetica"/>
              <a:cs typeface="Helvetica"/>
            </a:endParaRPr>
          </a:p>
        </p:txBody>
      </p:sp>
      <p:sp>
        <p:nvSpPr>
          <p:cNvPr id="12" name="Cloud 11"/>
          <p:cNvSpPr/>
          <p:nvPr/>
        </p:nvSpPr>
        <p:spPr>
          <a:xfrm>
            <a:off x="2273300" y="3416300"/>
            <a:ext cx="6731000" cy="2781300"/>
          </a:xfrm>
          <a:prstGeom prst="cloud">
            <a:avLst/>
          </a:prstGeom>
          <a:noFill/>
          <a:ln w="38100" cmpd="sng">
            <a:solidFill>
              <a:srgbClr val="D5DA4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076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3</a:t>
            </a:fld>
            <a:endParaRPr lang="it-IT" dirty="0"/>
          </a:p>
        </p:txBody>
      </p:sp>
      <p:sp>
        <p:nvSpPr>
          <p:cNvPr id="7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Citizen</a:t>
            </a:r>
            <a:r>
              <a:rPr lang="es-ES" sz="2400" dirty="0" smtClean="0"/>
              <a:t> </a:t>
            </a:r>
            <a:r>
              <a:rPr lang="es-ES" sz="2400" dirty="0" err="1" smtClean="0"/>
              <a:t>Science</a:t>
            </a:r>
            <a:endParaRPr lang="es-ES" sz="2400" dirty="0"/>
          </a:p>
        </p:txBody>
      </p:sp>
      <p:sp>
        <p:nvSpPr>
          <p:cNvPr id="3" name="Rectangle 2"/>
          <p:cNvSpPr/>
          <p:nvPr/>
        </p:nvSpPr>
        <p:spPr>
          <a:xfrm>
            <a:off x="2908603" y="1313934"/>
            <a:ext cx="64253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400" dirty="0" err="1" smtClean="0">
                <a:solidFill>
                  <a:srgbClr val="78652C"/>
                </a:solidFill>
                <a:latin typeface="Helvetica"/>
                <a:cs typeface="Helvetica"/>
              </a:rPr>
              <a:t>What</a:t>
            </a:r>
            <a:r>
              <a:rPr lang="it-IT" sz="4400" dirty="0" smtClean="0">
                <a:solidFill>
                  <a:srgbClr val="78652C"/>
                </a:solidFill>
                <a:latin typeface="Helvetica"/>
                <a:cs typeface="Helvetica"/>
              </a:rPr>
              <a:t> </a:t>
            </a:r>
            <a:r>
              <a:rPr lang="it-IT" sz="4400" dirty="0" err="1" smtClean="0">
                <a:solidFill>
                  <a:srgbClr val="78652C"/>
                </a:solidFill>
                <a:latin typeface="Helvetica"/>
                <a:cs typeface="Helvetica"/>
              </a:rPr>
              <a:t>is</a:t>
            </a:r>
            <a:r>
              <a:rPr lang="it-IT" sz="4400" dirty="0" smtClean="0">
                <a:solidFill>
                  <a:srgbClr val="78652C"/>
                </a:solidFill>
                <a:latin typeface="Helvetica"/>
                <a:cs typeface="Helvetica"/>
              </a:rPr>
              <a:t> Citizen Science?</a:t>
            </a:r>
            <a:endParaRPr lang="en-US" sz="4400" dirty="0">
              <a:solidFill>
                <a:srgbClr val="78652C"/>
              </a:solidFill>
              <a:latin typeface="Helvetica"/>
              <a:cs typeface="Helvetic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96000" y="3184436"/>
            <a:ext cx="5435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 err="1" smtClean="0">
                <a:latin typeface="Helvetica" charset="0"/>
                <a:ea typeface="Helvetica" charset="0"/>
                <a:cs typeface="Helvetica" charset="0"/>
              </a:rPr>
              <a:t>Participation</a:t>
            </a:r>
            <a:r>
              <a:rPr lang="es-ES" sz="2800" b="1" dirty="0" smtClean="0">
                <a:latin typeface="Helvetica" charset="0"/>
                <a:ea typeface="Helvetica" charset="0"/>
                <a:cs typeface="Helvetica" charset="0"/>
              </a:rPr>
              <a:t> of </a:t>
            </a:r>
            <a:r>
              <a:rPr lang="es-ES" sz="2800" b="1" dirty="0" err="1" smtClean="0">
                <a:latin typeface="Helvetica" charset="0"/>
                <a:ea typeface="Helvetica" charset="0"/>
                <a:cs typeface="Helvetica" charset="0"/>
              </a:rPr>
              <a:t>citizens</a:t>
            </a:r>
            <a:r>
              <a:rPr lang="es-ES" sz="2800" b="1" dirty="0" smtClean="0">
                <a:latin typeface="Helvetica" charset="0"/>
                <a:ea typeface="Helvetica" charset="0"/>
                <a:cs typeface="Helvetica" charset="0"/>
              </a:rPr>
              <a:t> in </a:t>
            </a:r>
            <a:r>
              <a:rPr lang="es-ES" sz="2800" b="1" dirty="0" err="1" smtClean="0">
                <a:latin typeface="Helvetica" charset="0"/>
                <a:ea typeface="Helvetica" charset="0"/>
                <a:cs typeface="Helvetica" charset="0"/>
              </a:rPr>
              <a:t>the</a:t>
            </a:r>
            <a:r>
              <a:rPr lang="es-ES" sz="2800" b="1" dirty="0" smtClean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s-ES" sz="2800" b="1" dirty="0" err="1" smtClean="0">
                <a:latin typeface="Helvetica" charset="0"/>
                <a:ea typeface="Helvetica" charset="0"/>
                <a:cs typeface="Helvetica" charset="0"/>
              </a:rPr>
              <a:t>research</a:t>
            </a:r>
            <a:r>
              <a:rPr lang="es-ES" sz="2800" b="1" dirty="0" smtClean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s-ES" sz="2800" b="1" dirty="0" err="1" smtClean="0">
                <a:latin typeface="Helvetica" charset="0"/>
                <a:ea typeface="Helvetica" charset="0"/>
                <a:cs typeface="Helvetica" charset="0"/>
              </a:rPr>
              <a:t>process</a:t>
            </a:r>
            <a:endParaRPr lang="es-ES" sz="2800" b="1" dirty="0">
              <a:latin typeface="Helvetica" charset="0"/>
              <a:ea typeface="Helvetica" charset="0"/>
              <a:cs typeface="Helvetica" charset="0"/>
            </a:endParaRPr>
          </a:p>
        </p:txBody>
      </p:sp>
      <p:graphicFrame>
        <p:nvGraphicFramePr>
          <p:cNvPr id="1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3883124"/>
              </p:ext>
            </p:extLst>
          </p:nvPr>
        </p:nvGraphicFramePr>
        <p:xfrm>
          <a:off x="345480" y="2243931"/>
          <a:ext cx="5598120" cy="36488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7" name="Picture 2" descr="https://c1.staticflickr.com/7/6240/6365692655_f646bbae6e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0703" y="3365128"/>
            <a:ext cx="1597960" cy="157485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613951" y="5962104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tx1"/>
                </a:solidFill>
              </a:rPr>
              <a:t>Open science image </a:t>
            </a:r>
            <a:r>
              <a:rPr lang="en-GB" sz="1200" dirty="0">
                <a:solidFill>
                  <a:schemeClr val="tx1"/>
                </a:solidFill>
              </a:rPr>
              <a:t>CC BY-SA </a:t>
            </a:r>
            <a:r>
              <a:rPr lang="en-GB" sz="1200" dirty="0" smtClean="0">
                <a:solidFill>
                  <a:schemeClr val="tx1"/>
                </a:solidFill>
              </a:rPr>
              <a:t>3.0 by Greg </a:t>
            </a:r>
            <a:r>
              <a:rPr lang="en-GB" sz="1200" dirty="0" err="1" smtClean="0">
                <a:solidFill>
                  <a:schemeClr val="tx1"/>
                </a:solidFill>
              </a:rPr>
              <a:t>Emmerich</a:t>
            </a:r>
            <a:r>
              <a:rPr lang="en-GB" sz="1200" dirty="0" smtClean="0">
                <a:solidFill>
                  <a:schemeClr val="tx1"/>
                </a:solidFill>
              </a:rPr>
              <a:t> www.flickr.com/photos/gemmerich/6365692655 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9" name="Elbow Connector 18"/>
          <p:cNvCxnSpPr>
            <a:stCxn id="4" idx="2"/>
          </p:cNvCxnSpPr>
          <p:nvPr/>
        </p:nvCxnSpPr>
        <p:spPr>
          <a:xfrm rot="5400000">
            <a:off x="6203122" y="2837621"/>
            <a:ext cx="1309757" cy="3911600"/>
          </a:xfrm>
          <a:prstGeom prst="bentConnector2">
            <a:avLst/>
          </a:prstGeom>
          <a:ln w="38100" cmpd="sng">
            <a:solidFill>
              <a:srgbClr val="D5DA4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3454400" y="5041900"/>
            <a:ext cx="1193800" cy="800100"/>
          </a:xfrm>
          <a:prstGeom prst="round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692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4</a:t>
            </a:fld>
            <a:endParaRPr lang="it-IT" dirty="0"/>
          </a:p>
        </p:txBody>
      </p:sp>
      <p:pic>
        <p:nvPicPr>
          <p:cNvPr id="3" name="Picture 2" descr="Captura de pantalla 2019-10-29 a las 16.05.2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1" y="1190692"/>
            <a:ext cx="5918200" cy="5146945"/>
          </a:xfrm>
          <a:prstGeom prst="rect">
            <a:avLst/>
          </a:prstGeom>
        </p:spPr>
      </p:pic>
      <p:sp>
        <p:nvSpPr>
          <p:cNvPr id="7" name="Segnaposto testo 4"/>
          <p:cNvSpPr>
            <a:spLocks noGrp="1"/>
          </p:cNvSpPr>
          <p:nvPr>
            <p:ph type="body" sz="quarter" idx="17"/>
          </p:nvPr>
        </p:nvSpPr>
        <p:spPr>
          <a:xfrm>
            <a:off x="6142038" y="1225550"/>
            <a:ext cx="5961062" cy="3714750"/>
          </a:xfrm>
        </p:spPr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It</a:t>
            </a:r>
            <a:r>
              <a:rPr lang="it-IT" sz="1800" dirty="0" smtClean="0"/>
              <a:t> </a:t>
            </a:r>
            <a:r>
              <a:rPr lang="it-IT" sz="1800" dirty="0" err="1" smtClean="0"/>
              <a:t>is</a:t>
            </a:r>
            <a:r>
              <a:rPr lang="it-IT" sz="1800" dirty="0" smtClean="0"/>
              <a:t> </a:t>
            </a:r>
            <a:r>
              <a:rPr lang="it-IT" sz="1800" dirty="0" err="1" smtClean="0"/>
              <a:t>one</a:t>
            </a:r>
            <a:r>
              <a:rPr lang="it-IT" sz="1800" dirty="0" smtClean="0"/>
              <a:t> of the first </a:t>
            </a:r>
            <a:r>
              <a:rPr lang="it-IT" sz="1800" dirty="0" err="1" smtClean="0"/>
              <a:t>citizen</a:t>
            </a:r>
            <a:r>
              <a:rPr lang="it-IT" sz="1800" dirty="0" smtClean="0"/>
              <a:t> science </a:t>
            </a:r>
            <a:r>
              <a:rPr lang="it-IT" sz="1800" dirty="0" err="1" smtClean="0"/>
              <a:t>campaings</a:t>
            </a:r>
            <a:r>
              <a:rPr lang="it-IT" sz="1800" dirty="0" smtClean="0"/>
              <a:t> </a:t>
            </a:r>
            <a:r>
              <a:rPr lang="it-IT" sz="1800" dirty="0" err="1" smtClean="0"/>
              <a:t>related</a:t>
            </a:r>
            <a:r>
              <a:rPr lang="it-IT" sz="1800" dirty="0" smtClean="0"/>
              <a:t>  with Light </a:t>
            </a:r>
            <a:r>
              <a:rPr lang="it-IT" sz="1800" dirty="0" err="1" smtClean="0"/>
              <a:t>Pollution</a:t>
            </a:r>
            <a:r>
              <a:rPr lang="it-IT" sz="18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Objective</a:t>
            </a:r>
            <a:r>
              <a:rPr lang="it-IT" sz="1800" dirty="0" smtClean="0"/>
              <a:t>: </a:t>
            </a:r>
            <a:r>
              <a:rPr lang="en-US" sz="1800" dirty="0" smtClean="0"/>
              <a:t>raise </a:t>
            </a:r>
            <a:r>
              <a:rPr lang="en-US" sz="1800" b="1" dirty="0" smtClean="0"/>
              <a:t>public </a:t>
            </a:r>
            <a:r>
              <a:rPr lang="en-US" sz="1800" b="1" dirty="0"/>
              <a:t>awareness </a:t>
            </a:r>
            <a:r>
              <a:rPr lang="en-US" sz="1800" dirty="0"/>
              <a:t>of the impact of light pollution by inviting citizen-scientists to measure their night sky brightness and </a:t>
            </a:r>
            <a:r>
              <a:rPr lang="en-US" sz="1800" dirty="0" smtClean="0"/>
              <a:t>submit their observations</a:t>
            </a:r>
          </a:p>
          <a:p>
            <a:pPr marL="285750" indent="-285750">
              <a:buFont typeface="Arial"/>
              <a:buChar char="•"/>
            </a:pPr>
            <a:r>
              <a:rPr lang="en-US" sz="1800" dirty="0" smtClean="0"/>
              <a:t>Citizens need </a:t>
            </a:r>
            <a:r>
              <a:rPr lang="en-US" sz="1800" b="1" dirty="0" smtClean="0"/>
              <a:t>an small astronomical </a:t>
            </a:r>
            <a:r>
              <a:rPr lang="en-US" sz="1800" b="1" dirty="0" err="1" smtClean="0"/>
              <a:t>knowledges</a:t>
            </a:r>
            <a:r>
              <a:rPr lang="en-US" sz="1800" dirty="0" smtClean="0"/>
              <a:t> to identify the stars.</a:t>
            </a:r>
          </a:p>
          <a:p>
            <a:pPr marL="285750" indent="-285750">
              <a:buFont typeface="Arial"/>
              <a:buChar char="•"/>
            </a:pPr>
            <a:r>
              <a:rPr lang="en-US" sz="1800" dirty="0" smtClean="0"/>
              <a:t>More than </a:t>
            </a:r>
            <a:r>
              <a:rPr lang="en-US" sz="1800" b="1" dirty="0" smtClean="0"/>
              <a:t>180,000 measurements </a:t>
            </a:r>
            <a:r>
              <a:rPr lang="en-US" sz="1800" dirty="0" smtClean="0"/>
              <a:t>have been contributed from people in 180 countries over the last 12 years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smtClean="0"/>
              <a:t>Open Data &amp; Open Access</a:t>
            </a:r>
          </a:p>
          <a:p>
            <a:pPr marL="285750" indent="-285750">
              <a:buFont typeface="Arial"/>
              <a:buChar char="•"/>
            </a:pPr>
            <a:endParaRPr lang="it-IT" sz="1800" dirty="0" smtClean="0"/>
          </a:p>
        </p:txBody>
      </p:sp>
      <p:sp>
        <p:nvSpPr>
          <p:cNvPr id="9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Example</a:t>
            </a:r>
            <a:r>
              <a:rPr lang="es-ES" sz="2400" dirty="0" smtClean="0"/>
              <a:t>: </a:t>
            </a:r>
            <a:r>
              <a:rPr lang="es-ES" sz="2400" dirty="0" err="1" smtClean="0"/>
              <a:t>Globe</a:t>
            </a:r>
            <a:r>
              <a:rPr lang="es-ES" sz="2400" dirty="0" smtClean="0"/>
              <a:t> At </a:t>
            </a:r>
            <a:r>
              <a:rPr lang="es-ES" sz="2400" dirty="0" err="1" smtClean="0"/>
              <a:t>Night</a:t>
            </a:r>
            <a:endParaRPr lang="es-ES" sz="2400" dirty="0"/>
          </a:p>
        </p:txBody>
      </p:sp>
      <p:sp>
        <p:nvSpPr>
          <p:cNvPr id="4" name="Rectangle 3"/>
          <p:cNvSpPr/>
          <p:nvPr/>
        </p:nvSpPr>
        <p:spPr>
          <a:xfrm>
            <a:off x="6749462" y="5390634"/>
            <a:ext cx="48141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Helvetica"/>
                <a:cs typeface="Helvetica"/>
              </a:rPr>
              <a:t>https://</a:t>
            </a:r>
            <a:r>
              <a:rPr lang="en-US" sz="2800" dirty="0" err="1">
                <a:latin typeface="Helvetica"/>
                <a:cs typeface="Helvetica"/>
              </a:rPr>
              <a:t>www.globeatnight.org</a:t>
            </a:r>
            <a:r>
              <a:rPr lang="en-US" sz="2800" dirty="0">
                <a:latin typeface="Helvetica"/>
                <a:cs typeface="Helvetica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233866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5</a:t>
            </a:fld>
            <a:endParaRPr lang="it-IT" dirty="0"/>
          </a:p>
        </p:txBody>
      </p:sp>
      <p:sp>
        <p:nvSpPr>
          <p:cNvPr id="7" name="Segnaposto testo 4"/>
          <p:cNvSpPr>
            <a:spLocks noGrp="1"/>
          </p:cNvSpPr>
          <p:nvPr>
            <p:ph type="body" sz="quarter" idx="17"/>
          </p:nvPr>
        </p:nvSpPr>
        <p:spPr>
          <a:xfrm>
            <a:off x="6700838" y="1219200"/>
            <a:ext cx="5402262" cy="3467100"/>
          </a:xfrm>
        </p:spPr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US" sz="1800" dirty="0" smtClean="0"/>
              <a:t>Contact: </a:t>
            </a:r>
            <a:r>
              <a:rPr lang="en-US" sz="1800" dirty="0" err="1" smtClean="0"/>
              <a:t>Dr</a:t>
            </a:r>
            <a:r>
              <a:rPr lang="en-US" sz="1800" dirty="0" smtClean="0"/>
              <a:t> Christopher </a:t>
            </a:r>
            <a:r>
              <a:rPr lang="en-US" sz="1800" dirty="0" err="1" smtClean="0"/>
              <a:t>Kyba</a:t>
            </a:r>
            <a:r>
              <a:rPr lang="en-US" sz="1800" dirty="0" smtClean="0"/>
              <a:t> (</a:t>
            </a:r>
            <a:r>
              <a:rPr lang="en-US" sz="1800" dirty="0">
                <a:hlinkClick r:id="rId3"/>
              </a:rPr>
              <a:t>kyba@gfz-</a:t>
            </a:r>
            <a:r>
              <a:rPr lang="en-US" sz="1800" dirty="0" smtClean="0">
                <a:hlinkClick r:id="rId3"/>
              </a:rPr>
              <a:t>potsdam.de</a:t>
            </a:r>
            <a:r>
              <a:rPr lang="en-US" sz="1800" dirty="0" smtClean="0"/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sz="1800" dirty="0" smtClean="0"/>
              <a:t>Partners:</a:t>
            </a:r>
          </a:p>
          <a:p>
            <a:pPr marL="971550" lvl="1" indent="-285750">
              <a:buFont typeface="Arial"/>
              <a:buChar char="•"/>
            </a:pPr>
            <a:r>
              <a:rPr lang="en-US" dirty="0" smtClean="0"/>
              <a:t>GFZ </a:t>
            </a:r>
            <a:r>
              <a:rPr lang="en-US" dirty="0"/>
              <a:t>German Research Centre for </a:t>
            </a:r>
            <a:r>
              <a:rPr lang="en-US" dirty="0" smtClean="0"/>
              <a:t>Geosciences</a:t>
            </a:r>
          </a:p>
          <a:p>
            <a:pPr marL="971550" lvl="1" indent="-285750">
              <a:buFont typeface="Arial"/>
              <a:buChar char="•"/>
            </a:pPr>
            <a:r>
              <a:rPr lang="en-US" dirty="0" smtClean="0"/>
              <a:t>Leibniz </a:t>
            </a:r>
            <a:r>
              <a:rPr lang="en-US" dirty="0"/>
              <a:t>Institute for Freshwater Ecology and Inland </a:t>
            </a:r>
            <a:r>
              <a:rPr lang="en-US" dirty="0" smtClean="0"/>
              <a:t>Fisheries</a:t>
            </a:r>
          </a:p>
          <a:p>
            <a:pPr marL="971550" lvl="1" indent="-285750">
              <a:buFont typeface="Arial"/>
              <a:buChar char="•"/>
            </a:pPr>
            <a:r>
              <a:rPr lang="en-US" dirty="0" err="1" smtClean="0"/>
              <a:t>Freie</a:t>
            </a:r>
            <a:r>
              <a:rPr lang="en-US" dirty="0" smtClean="0"/>
              <a:t> </a:t>
            </a:r>
            <a:r>
              <a:rPr lang="en-US" dirty="0"/>
              <a:t>University Berlin - Institute for Space Sciences (until 2013)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sz="1800" dirty="0" smtClean="0"/>
              <a:t>Objective: Building a map to see the effect of </a:t>
            </a:r>
            <a:r>
              <a:rPr lang="en-US" sz="1800" dirty="0" err="1" smtClean="0"/>
              <a:t>skyglow</a:t>
            </a:r>
            <a:r>
              <a:rPr lang="en-US" sz="1800" dirty="0" smtClean="0"/>
              <a:t> around the world with the help of the citizens.</a:t>
            </a:r>
          </a:p>
          <a:p>
            <a:pPr marL="285750" indent="-285750">
              <a:buFont typeface="Arial"/>
              <a:buChar char="•"/>
            </a:pPr>
            <a:r>
              <a:rPr lang="en-US" sz="1800" dirty="0" smtClean="0"/>
              <a:t>Project began in 2013</a:t>
            </a:r>
          </a:p>
          <a:p>
            <a:pPr marL="285750" indent="-285750">
              <a:buFont typeface="Arial"/>
              <a:buChar char="•"/>
            </a:pPr>
            <a:r>
              <a:rPr lang="en-US" sz="1800" dirty="0" smtClean="0"/>
              <a:t>Available in 15 languages</a:t>
            </a:r>
          </a:p>
          <a:p>
            <a:pPr marL="285750" indent="-285750">
              <a:buFont typeface="Arial"/>
              <a:buChar char="•"/>
            </a:pPr>
            <a:r>
              <a:rPr lang="en-US" sz="1800" dirty="0" smtClean="0"/>
              <a:t>Thousands of contributions from 6 different continents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Available</a:t>
            </a:r>
            <a:r>
              <a:rPr lang="it-IT" sz="1800" dirty="0" smtClean="0"/>
              <a:t> in </a:t>
            </a:r>
            <a:r>
              <a:rPr lang="it-IT" sz="1800" dirty="0" err="1" smtClean="0"/>
              <a:t>Android</a:t>
            </a:r>
            <a:r>
              <a:rPr lang="it-IT" sz="1800" dirty="0" smtClean="0"/>
              <a:t> and IOS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smtClean="0"/>
              <a:t>Online </a:t>
            </a:r>
            <a:r>
              <a:rPr lang="it-IT" sz="1800" dirty="0" err="1" smtClean="0"/>
              <a:t>map</a:t>
            </a:r>
            <a:r>
              <a:rPr lang="it-IT" sz="1800" dirty="0" smtClean="0"/>
              <a:t> and </a:t>
            </a:r>
            <a:r>
              <a:rPr lang="it-IT" sz="1800" dirty="0" err="1" smtClean="0"/>
              <a:t>skyglow</a:t>
            </a:r>
            <a:r>
              <a:rPr lang="it-IT" sz="1800" dirty="0" smtClean="0"/>
              <a:t> data in My </a:t>
            </a:r>
            <a:r>
              <a:rPr lang="it-IT" sz="1800" dirty="0" err="1" smtClean="0"/>
              <a:t>Sky</a:t>
            </a:r>
            <a:r>
              <a:rPr lang="it-IT" sz="1800" dirty="0" smtClean="0"/>
              <a:t> At Night</a:t>
            </a:r>
          </a:p>
        </p:txBody>
      </p:sp>
      <p:sp>
        <p:nvSpPr>
          <p:cNvPr id="9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Example</a:t>
            </a:r>
            <a:r>
              <a:rPr lang="es-ES" sz="2400" dirty="0" smtClean="0"/>
              <a:t>: </a:t>
            </a:r>
            <a:r>
              <a:rPr lang="es-ES" sz="2400" dirty="0" err="1" smtClean="0"/>
              <a:t>Loss</a:t>
            </a:r>
            <a:r>
              <a:rPr lang="es-ES" sz="2400" dirty="0" smtClean="0"/>
              <a:t> of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dirty="0" err="1" smtClean="0"/>
              <a:t>Night</a:t>
            </a:r>
            <a:endParaRPr lang="es-E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00" y="1215280"/>
            <a:ext cx="6426200" cy="347292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13472" y="5479534"/>
            <a:ext cx="5647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Helvetica"/>
                <a:cs typeface="Helvetica"/>
              </a:rPr>
              <a:t>http://</a:t>
            </a:r>
            <a:r>
              <a:rPr lang="en-US" sz="2800" dirty="0" err="1">
                <a:latin typeface="Helvetica"/>
                <a:cs typeface="Helvetica"/>
              </a:rPr>
              <a:t>lossofthenight.blogspot.com</a:t>
            </a:r>
            <a:r>
              <a:rPr lang="en-US" sz="2800" dirty="0">
                <a:latin typeface="Helvetica"/>
                <a:cs typeface="Helvetica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538455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6</a:t>
            </a:fld>
            <a:endParaRPr lang="it-IT" dirty="0"/>
          </a:p>
        </p:txBody>
      </p:sp>
      <p:sp>
        <p:nvSpPr>
          <p:cNvPr id="16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Example</a:t>
            </a:r>
            <a:r>
              <a:rPr lang="es-ES" sz="2400" dirty="0" smtClean="0"/>
              <a:t>: </a:t>
            </a:r>
            <a:r>
              <a:rPr lang="es-ES" sz="2400" dirty="0" err="1" smtClean="0"/>
              <a:t>My</a:t>
            </a:r>
            <a:r>
              <a:rPr lang="es-ES" sz="2400" dirty="0" smtClean="0"/>
              <a:t> </a:t>
            </a:r>
            <a:r>
              <a:rPr lang="es-ES" sz="2400" dirty="0" err="1" smtClean="0"/>
              <a:t>Sky</a:t>
            </a:r>
            <a:r>
              <a:rPr lang="es-ES" sz="2400" dirty="0" smtClean="0"/>
              <a:t> At </a:t>
            </a:r>
            <a:r>
              <a:rPr lang="es-ES" sz="2400" dirty="0" err="1" smtClean="0"/>
              <a:t>Night</a:t>
            </a:r>
            <a:endParaRPr lang="es-ES" sz="2400" dirty="0"/>
          </a:p>
        </p:txBody>
      </p:sp>
      <p:pic>
        <p:nvPicPr>
          <p:cNvPr id="15" name="Picture 14" descr="Captura de pantalla 2019-10-29 a las 16.41.5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952749"/>
            <a:ext cx="9804400" cy="50593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03700" y="60452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www.myskyatnight.com</a:t>
            </a:r>
            <a:r>
              <a:rPr lang="en-US" dirty="0"/>
              <a:t>/#map</a:t>
            </a:r>
          </a:p>
        </p:txBody>
      </p:sp>
    </p:spTree>
    <p:extLst>
      <p:ext uri="{BB962C8B-B14F-4D97-AF65-F5344CB8AC3E}">
        <p14:creationId xmlns:p14="http://schemas.microsoft.com/office/powerpoint/2010/main" val="570197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7</a:t>
            </a:fld>
            <a:endParaRPr lang="it-IT" dirty="0"/>
          </a:p>
        </p:txBody>
      </p:sp>
      <p:sp>
        <p:nvSpPr>
          <p:cNvPr id="16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Example</a:t>
            </a:r>
            <a:r>
              <a:rPr lang="es-ES" sz="2400" dirty="0" smtClean="0"/>
              <a:t>: </a:t>
            </a:r>
            <a:r>
              <a:rPr lang="es-ES" sz="2400" dirty="0" err="1" smtClean="0"/>
              <a:t>Dark</a:t>
            </a:r>
            <a:r>
              <a:rPr lang="es-ES" sz="2400" dirty="0" smtClean="0"/>
              <a:t> </a:t>
            </a:r>
            <a:r>
              <a:rPr lang="es-ES" sz="2400" dirty="0" err="1" smtClean="0"/>
              <a:t>Sky</a:t>
            </a:r>
            <a:r>
              <a:rPr lang="es-ES" sz="2400" dirty="0" smtClean="0"/>
              <a:t> Meter</a:t>
            </a:r>
            <a:endParaRPr lang="es-ES" sz="2400" dirty="0"/>
          </a:p>
        </p:txBody>
      </p:sp>
      <p:pic>
        <p:nvPicPr>
          <p:cNvPr id="3" name="Picture 2" descr="Captura de pantalla 2019-10-30 a las 12.43.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1" y="1270000"/>
            <a:ext cx="2285084" cy="4914900"/>
          </a:xfrm>
          <a:prstGeom prst="rect">
            <a:avLst/>
          </a:prstGeom>
        </p:spPr>
      </p:pic>
      <p:pic>
        <p:nvPicPr>
          <p:cNvPr id="5" name="Picture 4" descr="Captura de pantalla 2019-10-30 a las 12.46.3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246" y="1244600"/>
            <a:ext cx="2318654" cy="4965700"/>
          </a:xfrm>
          <a:prstGeom prst="rect">
            <a:avLst/>
          </a:prstGeom>
        </p:spPr>
      </p:pic>
      <p:sp>
        <p:nvSpPr>
          <p:cNvPr id="9" name="Segnaposto testo 4"/>
          <p:cNvSpPr>
            <a:spLocks noGrp="1"/>
          </p:cNvSpPr>
          <p:nvPr>
            <p:ph type="body" sz="quarter" idx="17"/>
          </p:nvPr>
        </p:nvSpPr>
        <p:spPr>
          <a:xfrm>
            <a:off x="5532438" y="1238250"/>
            <a:ext cx="5961062" cy="3714750"/>
          </a:xfrm>
        </p:spPr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it-IT" sz="1800" dirty="0" smtClean="0"/>
              <a:t>Project </a:t>
            </a:r>
            <a:r>
              <a:rPr lang="it-IT" sz="1800" dirty="0"/>
              <a:t>led by </a:t>
            </a:r>
            <a:r>
              <a:rPr lang="it-IT" sz="1800" dirty="0" err="1" smtClean="0"/>
              <a:t>Norbert</a:t>
            </a:r>
            <a:r>
              <a:rPr lang="it-IT" sz="1800" dirty="0" smtClean="0"/>
              <a:t> Schmidt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Objective</a:t>
            </a:r>
            <a:r>
              <a:rPr lang="it-IT" sz="1800" dirty="0" smtClean="0"/>
              <a:t>: </a:t>
            </a:r>
            <a:r>
              <a:rPr lang="it-IT" sz="1800" dirty="0" err="1" smtClean="0"/>
              <a:t>Contibute</a:t>
            </a:r>
            <a:r>
              <a:rPr lang="it-IT" sz="1800" dirty="0" smtClean="0"/>
              <a:t> to a global </a:t>
            </a:r>
            <a:r>
              <a:rPr lang="it-IT" sz="1800" dirty="0" err="1" smtClean="0"/>
              <a:t>map</a:t>
            </a:r>
            <a:r>
              <a:rPr lang="it-IT" sz="1800" dirty="0" smtClean="0"/>
              <a:t> of </a:t>
            </a:r>
            <a:r>
              <a:rPr lang="it-IT" sz="1800" dirty="0" err="1" smtClean="0"/>
              <a:t>nighttime</a:t>
            </a:r>
            <a:r>
              <a:rPr lang="it-IT" sz="1800" dirty="0" smtClean="0"/>
              <a:t> light </a:t>
            </a:r>
            <a:r>
              <a:rPr lang="it-IT" sz="1800" dirty="0" err="1" smtClean="0"/>
              <a:t>pollution</a:t>
            </a:r>
            <a:r>
              <a:rPr lang="it-IT" sz="1800" dirty="0" smtClean="0"/>
              <a:t> </a:t>
            </a:r>
            <a:r>
              <a:rPr lang="it-IT" sz="1800" dirty="0" err="1" smtClean="0"/>
              <a:t>using</a:t>
            </a:r>
            <a:r>
              <a:rPr lang="it-IT" sz="1800" dirty="0" smtClean="0"/>
              <a:t> the </a:t>
            </a:r>
            <a:r>
              <a:rPr lang="it-IT" sz="1800" dirty="0" err="1" smtClean="0"/>
              <a:t>iphone´s</a:t>
            </a:r>
            <a:r>
              <a:rPr lang="it-IT" sz="1800" dirty="0" smtClean="0"/>
              <a:t> camera.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smtClean="0"/>
              <a:t>Use an </a:t>
            </a:r>
            <a:r>
              <a:rPr lang="it-IT" sz="1800" dirty="0" err="1" smtClean="0"/>
              <a:t>external</a:t>
            </a:r>
            <a:r>
              <a:rPr lang="it-IT" sz="1800" dirty="0" smtClean="0"/>
              <a:t> </a:t>
            </a:r>
            <a:r>
              <a:rPr lang="it-IT" sz="1800" dirty="0" err="1" smtClean="0"/>
              <a:t>weather</a:t>
            </a:r>
            <a:r>
              <a:rPr lang="it-IT" sz="1800" dirty="0" smtClean="0"/>
              <a:t> </a:t>
            </a:r>
            <a:r>
              <a:rPr lang="it-IT" sz="1800" dirty="0" err="1" smtClean="0"/>
              <a:t>forecast</a:t>
            </a:r>
            <a:r>
              <a:rPr lang="it-IT" sz="1800" dirty="0" smtClean="0"/>
              <a:t> service.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smtClean="0"/>
              <a:t>Open data </a:t>
            </a:r>
            <a:r>
              <a:rPr lang="it-IT" sz="1800" dirty="0" err="1" smtClean="0"/>
              <a:t>is</a:t>
            </a:r>
            <a:r>
              <a:rPr lang="it-IT" sz="1800" dirty="0" smtClean="0"/>
              <a:t> </a:t>
            </a:r>
            <a:r>
              <a:rPr lang="it-IT" sz="1800" dirty="0" err="1" smtClean="0"/>
              <a:t>available</a:t>
            </a:r>
            <a:r>
              <a:rPr lang="it-IT" sz="1800" dirty="0" smtClean="0"/>
              <a:t> in Globe At Night </a:t>
            </a:r>
            <a:r>
              <a:rPr lang="it-IT" sz="1800" dirty="0" err="1" smtClean="0"/>
              <a:t>initiative</a:t>
            </a:r>
            <a:r>
              <a:rPr lang="it-IT" sz="18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Paid</a:t>
            </a:r>
            <a:r>
              <a:rPr lang="it-IT" sz="1800" dirty="0" smtClean="0"/>
              <a:t> </a:t>
            </a:r>
            <a:r>
              <a:rPr lang="it-IT" sz="1800" dirty="0" err="1" smtClean="0"/>
              <a:t>app</a:t>
            </a:r>
            <a:endParaRPr lang="it-IT" sz="18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6043437" y="4742934"/>
            <a:ext cx="51475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Helvetica"/>
                <a:cs typeface="Helvetica"/>
              </a:rPr>
              <a:t>https://</a:t>
            </a:r>
            <a:r>
              <a:rPr lang="en-US" sz="2800" dirty="0" err="1">
                <a:latin typeface="Helvetica"/>
                <a:cs typeface="Helvetica"/>
              </a:rPr>
              <a:t>www.darkskymeter.com</a:t>
            </a:r>
            <a:r>
              <a:rPr lang="en-US" sz="2800" dirty="0">
                <a:latin typeface="Helvetica"/>
                <a:cs typeface="Helvetica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043834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8</a:t>
            </a:fld>
            <a:endParaRPr lang="it-IT" dirty="0"/>
          </a:p>
        </p:txBody>
      </p:sp>
      <p:sp>
        <p:nvSpPr>
          <p:cNvPr id="16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Example</a:t>
            </a:r>
            <a:r>
              <a:rPr lang="es-ES" sz="2400" dirty="0" smtClean="0"/>
              <a:t>: </a:t>
            </a:r>
            <a:r>
              <a:rPr lang="es-ES" sz="2400" dirty="0" err="1" smtClean="0"/>
              <a:t>Nixnox</a:t>
            </a:r>
            <a:endParaRPr lang="es-ES" sz="2400" dirty="0"/>
          </a:p>
        </p:txBody>
      </p:sp>
      <p:sp>
        <p:nvSpPr>
          <p:cNvPr id="9" name="Segnaposto testo 4"/>
          <p:cNvSpPr>
            <a:spLocks noGrp="1"/>
          </p:cNvSpPr>
          <p:nvPr>
            <p:ph type="body" sz="quarter" idx="17"/>
          </p:nvPr>
        </p:nvSpPr>
        <p:spPr>
          <a:xfrm>
            <a:off x="6002338" y="1035050"/>
            <a:ext cx="5961062" cy="3714750"/>
          </a:xfrm>
        </p:spPr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Contact</a:t>
            </a:r>
            <a:r>
              <a:rPr lang="it-IT" sz="1800" dirty="0" smtClean="0"/>
              <a:t>: Jaime Zamorano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Objective</a:t>
            </a:r>
            <a:r>
              <a:rPr lang="it-IT" sz="1800" dirty="0" smtClean="0"/>
              <a:t>: In the </a:t>
            </a:r>
            <a:r>
              <a:rPr lang="it-IT" sz="1800" dirty="0" err="1" smtClean="0"/>
              <a:t>origin</a:t>
            </a:r>
            <a:r>
              <a:rPr lang="it-IT" sz="1800" dirty="0" smtClean="0"/>
              <a:t>, create a </a:t>
            </a:r>
            <a:r>
              <a:rPr lang="it-IT" sz="1800" dirty="0" err="1" smtClean="0"/>
              <a:t>map</a:t>
            </a:r>
            <a:r>
              <a:rPr lang="it-IT" sz="1800" dirty="0" smtClean="0"/>
              <a:t> with </a:t>
            </a:r>
            <a:r>
              <a:rPr lang="it-IT" sz="1800" dirty="0" err="1" smtClean="0"/>
              <a:t>locations</a:t>
            </a:r>
            <a:r>
              <a:rPr lang="it-IT" sz="1800" dirty="0" smtClean="0"/>
              <a:t> </a:t>
            </a:r>
            <a:r>
              <a:rPr lang="it-IT" sz="1800" dirty="0" err="1" smtClean="0"/>
              <a:t>where</a:t>
            </a:r>
            <a:r>
              <a:rPr lang="it-IT" sz="1800" dirty="0" smtClean="0"/>
              <a:t> </a:t>
            </a:r>
            <a:r>
              <a:rPr lang="it-IT" sz="1800" dirty="0" err="1" smtClean="0"/>
              <a:t>citizens</a:t>
            </a:r>
            <a:r>
              <a:rPr lang="it-IT" sz="1800" dirty="0" smtClean="0"/>
              <a:t> can “</a:t>
            </a:r>
            <a:r>
              <a:rPr lang="it-IT" sz="1800" dirty="0" err="1" smtClean="0"/>
              <a:t>see</a:t>
            </a:r>
            <a:r>
              <a:rPr lang="it-IT" sz="1800" dirty="0" smtClean="0"/>
              <a:t>” the </a:t>
            </a:r>
            <a:r>
              <a:rPr lang="it-IT" sz="1800" dirty="0" err="1" smtClean="0"/>
              <a:t>stars</a:t>
            </a:r>
            <a:r>
              <a:rPr lang="it-IT" sz="1800" dirty="0" smtClean="0"/>
              <a:t>. </a:t>
            </a:r>
            <a:r>
              <a:rPr lang="it-IT" sz="1800" dirty="0" err="1" smtClean="0"/>
              <a:t>Additional</a:t>
            </a:r>
            <a:r>
              <a:rPr lang="it-IT" sz="1800" dirty="0" smtClean="0"/>
              <a:t> information </a:t>
            </a:r>
            <a:r>
              <a:rPr lang="it-IT" sz="1800" dirty="0" err="1" smtClean="0"/>
              <a:t>such</a:t>
            </a:r>
            <a:r>
              <a:rPr lang="it-IT" sz="1800" dirty="0" smtClean="0"/>
              <a:t> </a:t>
            </a:r>
            <a:r>
              <a:rPr lang="it-IT" sz="1800" dirty="0" err="1" smtClean="0"/>
              <a:t>as</a:t>
            </a:r>
            <a:r>
              <a:rPr lang="it-IT" sz="1800" dirty="0" smtClean="0"/>
              <a:t> parking </a:t>
            </a:r>
            <a:r>
              <a:rPr lang="it-IT" sz="1800" dirty="0" err="1" smtClean="0"/>
              <a:t>places</a:t>
            </a:r>
            <a:r>
              <a:rPr lang="it-IT" sz="1800" dirty="0" smtClean="0"/>
              <a:t> or </a:t>
            </a:r>
            <a:r>
              <a:rPr lang="it-IT" sz="1800" dirty="0" err="1" smtClean="0"/>
              <a:t>platforms</a:t>
            </a:r>
            <a:r>
              <a:rPr lang="it-IT" sz="1800" dirty="0" smtClean="0"/>
              <a:t> to </a:t>
            </a:r>
            <a:r>
              <a:rPr lang="it-IT" sz="1800" dirty="0" err="1" smtClean="0"/>
              <a:t>deploy</a:t>
            </a:r>
            <a:r>
              <a:rPr lang="it-IT" sz="1800" dirty="0" smtClean="0"/>
              <a:t> </a:t>
            </a:r>
            <a:r>
              <a:rPr lang="it-IT" sz="1800" dirty="0" err="1" smtClean="0"/>
              <a:t>telescopes</a:t>
            </a:r>
            <a:r>
              <a:rPr lang="it-IT" sz="1800" dirty="0" smtClean="0"/>
              <a:t> are </a:t>
            </a:r>
            <a:r>
              <a:rPr lang="it-IT" sz="1800" dirty="0" err="1" smtClean="0"/>
              <a:t>included</a:t>
            </a:r>
            <a:r>
              <a:rPr lang="it-IT" sz="18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Now</a:t>
            </a:r>
            <a:r>
              <a:rPr lang="it-IT" sz="1800" dirty="0" smtClean="0"/>
              <a:t>, data can be </a:t>
            </a:r>
            <a:r>
              <a:rPr lang="it-IT" sz="1800" dirty="0" err="1" smtClean="0"/>
              <a:t>used</a:t>
            </a:r>
            <a:r>
              <a:rPr lang="it-IT" sz="1800" dirty="0" smtClean="0"/>
              <a:t> to </a:t>
            </a:r>
            <a:r>
              <a:rPr lang="it-IT" sz="1800" dirty="0" err="1" smtClean="0"/>
              <a:t>study</a:t>
            </a:r>
            <a:r>
              <a:rPr lang="it-IT" sz="1800" dirty="0" smtClean="0"/>
              <a:t> the impact of </a:t>
            </a:r>
            <a:r>
              <a:rPr lang="it-IT" sz="1800" dirty="0" err="1" smtClean="0"/>
              <a:t>cities</a:t>
            </a:r>
            <a:r>
              <a:rPr lang="it-IT" sz="1800" dirty="0" smtClean="0"/>
              <a:t> </a:t>
            </a:r>
            <a:r>
              <a:rPr lang="it-IT" sz="1800" dirty="0" err="1" smtClean="0"/>
              <a:t>close</a:t>
            </a:r>
            <a:r>
              <a:rPr lang="it-IT" sz="1800" dirty="0" smtClean="0"/>
              <a:t> to the </a:t>
            </a:r>
            <a:r>
              <a:rPr lang="it-IT" sz="1800" dirty="0" err="1" smtClean="0"/>
              <a:t>locations</a:t>
            </a:r>
            <a:r>
              <a:rPr lang="it-IT" sz="18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smtClean="0"/>
              <a:t>Data </a:t>
            </a:r>
            <a:r>
              <a:rPr lang="it-IT" sz="1800" dirty="0" err="1" smtClean="0"/>
              <a:t>reported</a:t>
            </a:r>
            <a:r>
              <a:rPr lang="it-IT" sz="1800" dirty="0" smtClean="0"/>
              <a:t> by </a:t>
            </a:r>
            <a:r>
              <a:rPr lang="it-IT" sz="1800" dirty="0" err="1" smtClean="0"/>
              <a:t>citizens</a:t>
            </a:r>
            <a:r>
              <a:rPr lang="it-IT" sz="1800" dirty="0" smtClean="0"/>
              <a:t> </a:t>
            </a:r>
            <a:r>
              <a:rPr lang="it-IT" sz="1800" dirty="0" err="1" smtClean="0"/>
              <a:t>is</a:t>
            </a:r>
            <a:r>
              <a:rPr lang="it-IT" sz="1800" dirty="0" smtClean="0"/>
              <a:t> </a:t>
            </a:r>
            <a:r>
              <a:rPr lang="it-IT" sz="1800" dirty="0" err="1" smtClean="0"/>
              <a:t>used</a:t>
            </a:r>
            <a:r>
              <a:rPr lang="it-IT" sz="1800" dirty="0" smtClean="0"/>
              <a:t> to generate </a:t>
            </a:r>
            <a:r>
              <a:rPr lang="it-IT" sz="1800" dirty="0" err="1" smtClean="0"/>
              <a:t>all</a:t>
            </a:r>
            <a:r>
              <a:rPr lang="it-IT" sz="1800" dirty="0" smtClean="0"/>
              <a:t> </a:t>
            </a:r>
            <a:r>
              <a:rPr lang="it-IT" sz="1800" dirty="0" err="1" smtClean="0"/>
              <a:t>sky</a:t>
            </a:r>
            <a:r>
              <a:rPr lang="it-IT" sz="1800" dirty="0" smtClean="0"/>
              <a:t> </a:t>
            </a:r>
            <a:r>
              <a:rPr lang="it-IT" sz="1800" dirty="0" err="1" smtClean="0"/>
              <a:t>maps</a:t>
            </a:r>
            <a:r>
              <a:rPr lang="it-IT" sz="18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it-IT" sz="1800" dirty="0" err="1" smtClean="0"/>
              <a:t>Maps</a:t>
            </a:r>
            <a:r>
              <a:rPr lang="it-IT" sz="1800" dirty="0" smtClean="0"/>
              <a:t> are </a:t>
            </a:r>
            <a:r>
              <a:rPr lang="it-IT" sz="1800" dirty="0" err="1" smtClean="0"/>
              <a:t>available</a:t>
            </a:r>
            <a:r>
              <a:rPr lang="it-IT" sz="1800" dirty="0" smtClean="0"/>
              <a:t> in the website</a:t>
            </a:r>
          </a:p>
          <a:p>
            <a:pPr marL="285750" indent="-285750">
              <a:buFont typeface="Arial"/>
              <a:buChar char="•"/>
            </a:pPr>
            <a:endParaRPr lang="it-IT" sz="18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76" y="1066800"/>
            <a:ext cx="4883524" cy="48835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78600" y="5448300"/>
            <a:ext cx="4229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"/>
                <a:cs typeface="Helvetica"/>
              </a:rPr>
              <a:t>https://nixnox.stars4all.eu</a:t>
            </a:r>
            <a:endParaRPr lang="en-US" sz="28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03370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fld id="{4809F9E3-AC8E-46B5-955A-EA5B4BD05DDC}" type="slidenum">
              <a:rPr lang="it-IT" smtClean="0"/>
              <a:t>9</a:t>
            </a:fld>
            <a:endParaRPr lang="it-IT" dirty="0"/>
          </a:p>
        </p:txBody>
      </p:sp>
      <p:sp>
        <p:nvSpPr>
          <p:cNvPr id="16" name="Segnaposto testo 2">
            <a:extLst>
              <a:ext uri="{FF2B5EF4-FFF2-40B4-BE49-F238E27FC236}">
                <a16:creationId xmlns="" xmlns:a16="http://schemas.microsoft.com/office/drawing/2014/main" id="{7F07771B-1E09-D54D-B981-CD51277F7CA6}"/>
              </a:ext>
            </a:extLst>
          </p:cNvPr>
          <p:cNvSpPr txBox="1">
            <a:spLocks/>
          </p:cNvSpPr>
          <p:nvPr/>
        </p:nvSpPr>
        <p:spPr>
          <a:xfrm>
            <a:off x="1948263" y="299413"/>
            <a:ext cx="10091337" cy="716587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78652C"/>
                </a:solidFill>
                <a:latin typeface="Helvetica"/>
                <a:ea typeface="Adobe Heiti Std R" panose="020B0400000000000000" pitchFamily="34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400" dirty="0" err="1" smtClean="0"/>
              <a:t>Example</a:t>
            </a:r>
            <a:r>
              <a:rPr lang="es-ES" sz="2400" dirty="0" smtClean="0"/>
              <a:t>: </a:t>
            </a:r>
            <a:r>
              <a:rPr lang="es-ES" sz="2400" dirty="0" err="1" smtClean="0"/>
              <a:t>Nixnox</a:t>
            </a:r>
            <a:endParaRPr lang="es-ES" sz="2400" dirty="0"/>
          </a:p>
        </p:txBody>
      </p:sp>
      <p:pic>
        <p:nvPicPr>
          <p:cNvPr id="4" name="Picture 3" descr="_DSC069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1016000"/>
            <a:ext cx="6103534" cy="4076700"/>
          </a:xfrm>
          <a:prstGeom prst="rect">
            <a:avLst/>
          </a:prstGeom>
        </p:spPr>
      </p:pic>
      <p:pic>
        <p:nvPicPr>
          <p:cNvPr id="5" name="Picture 4" descr="Captura de pantalla 2019-10-30 a las 14.02.4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200" y="1003300"/>
            <a:ext cx="3848100" cy="5308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11300" y="5207000"/>
            <a:ext cx="279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Helvetica"/>
                <a:cs typeface="Helvetica"/>
              </a:rPr>
              <a:t>MANUAL Procedure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16500" y="58928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Helvetica"/>
                <a:cs typeface="Helvetica"/>
              </a:rPr>
              <a:t>AUTOMATIC Procedure</a:t>
            </a:r>
            <a:endParaRPr lang="en-US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8275776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11567</TotalTime>
  <Words>1369</Words>
  <Application>Microsoft Macintosh PowerPoint</Application>
  <PresentationFormat>Custom</PresentationFormat>
  <Paragraphs>188</Paragraphs>
  <Slides>20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Arsalan</dc:creator>
  <cp:lastModifiedBy>Esteban González</cp:lastModifiedBy>
  <cp:revision>159</cp:revision>
  <cp:lastPrinted>2019-10-29T09:50:43Z</cp:lastPrinted>
  <dcterms:created xsi:type="dcterms:W3CDTF">2019-05-30T08:11:27Z</dcterms:created>
  <dcterms:modified xsi:type="dcterms:W3CDTF">2019-11-05T02:52:51Z</dcterms:modified>
</cp:coreProperties>
</file>