
<file path=[Content_Types].xml><?xml version="1.0" encoding="utf-8"?>
<Types xmlns="http://schemas.openxmlformats.org/package/2006/content-types">
  <Default Extension="png" ContentType="image/png"/>
  <Default Extension="jpeg" ContentType="image/jpeg"/>
  <Default Extension="webp"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1"/>
  </p:notesMasterIdLst>
  <p:handoutMasterIdLst>
    <p:handoutMasterId r:id="rId32"/>
  </p:handoutMasterIdLst>
  <p:sldIdLst>
    <p:sldId id="364" r:id="rId2"/>
    <p:sldId id="380" r:id="rId3"/>
    <p:sldId id="404" r:id="rId4"/>
    <p:sldId id="406" r:id="rId5"/>
    <p:sldId id="405" r:id="rId6"/>
    <p:sldId id="385" r:id="rId7"/>
    <p:sldId id="413" r:id="rId8"/>
    <p:sldId id="383" r:id="rId9"/>
    <p:sldId id="386" r:id="rId10"/>
    <p:sldId id="412" r:id="rId11"/>
    <p:sldId id="389" r:id="rId12"/>
    <p:sldId id="409" r:id="rId13"/>
    <p:sldId id="395" r:id="rId14"/>
    <p:sldId id="414" r:id="rId15"/>
    <p:sldId id="418" r:id="rId16"/>
    <p:sldId id="419" r:id="rId17"/>
    <p:sldId id="416" r:id="rId18"/>
    <p:sldId id="417" r:id="rId19"/>
    <p:sldId id="421" r:id="rId20"/>
    <p:sldId id="390" r:id="rId21"/>
    <p:sldId id="422" r:id="rId22"/>
    <p:sldId id="424" r:id="rId23"/>
    <p:sldId id="425" r:id="rId24"/>
    <p:sldId id="392" r:id="rId25"/>
    <p:sldId id="399" r:id="rId26"/>
    <p:sldId id="393" r:id="rId27"/>
    <p:sldId id="394" r:id="rId28"/>
    <p:sldId id="426" r:id="rId29"/>
    <p:sldId id="402" r:id="rId30"/>
  </p:sldIdLst>
  <p:sldSz cx="9144000" cy="6858000" type="screen4x3"/>
  <p:notesSz cx="6934200" cy="9220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80" userDrawn="1">
          <p15:clr>
            <a:srgbClr val="A4A3A4"/>
          </p15:clr>
        </p15:guide>
        <p15:guide id="2" pos="2880">
          <p15:clr>
            <a:srgbClr val="A4A3A4"/>
          </p15:clr>
        </p15:guide>
        <p15:guide id="3" orient="horz" pos="2112" userDrawn="1">
          <p15:clr>
            <a:srgbClr val="A4A3A4"/>
          </p15:clr>
        </p15:guide>
        <p15:guide id="5" pos="4320" userDrawn="1">
          <p15:clr>
            <a:srgbClr val="A4A3A4"/>
          </p15:clr>
        </p15:guide>
        <p15:guide id="6" orient="horz" pos="331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669B"/>
    <a:srgbClr val="3C464D"/>
    <a:srgbClr val="21FF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170" autoAdjust="0"/>
    <p:restoredTop sz="84388" autoAdjust="0"/>
  </p:normalViewPr>
  <p:slideViewPr>
    <p:cSldViewPr>
      <p:cViewPr>
        <p:scale>
          <a:sx n="66" d="100"/>
          <a:sy n="66" d="100"/>
        </p:scale>
        <p:origin x="900" y="-66"/>
      </p:cViewPr>
      <p:guideLst>
        <p:guide orient="horz" pos="1680"/>
        <p:guide pos="2880"/>
        <p:guide orient="horz" pos="2112"/>
        <p:guide pos="4320"/>
        <p:guide orient="horz" pos="3312"/>
      </p:guideLst>
    </p:cSldViewPr>
  </p:slideViewPr>
  <p:notesTextViewPr>
    <p:cViewPr>
      <p:scale>
        <a:sx n="3" d="2"/>
        <a:sy n="3" d="2"/>
      </p:scale>
      <p:origin x="0" y="0"/>
    </p:cViewPr>
  </p:notesTextViewPr>
  <p:sorterViewPr>
    <p:cViewPr>
      <p:scale>
        <a:sx n="100" d="100"/>
        <a:sy n="100" d="100"/>
      </p:scale>
      <p:origin x="0" y="0"/>
    </p:cViewPr>
  </p:sorterViewPr>
  <p:notesViewPr>
    <p:cSldViewPr showGuides="1">
      <p:cViewPr varScale="1">
        <p:scale>
          <a:sx n="96" d="100"/>
          <a:sy n="96" d="100"/>
        </p:scale>
        <p:origin x="3534"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5138"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27475" y="0"/>
            <a:ext cx="3005138" cy="461963"/>
          </a:xfrm>
          <a:prstGeom prst="rect">
            <a:avLst/>
          </a:prstGeom>
        </p:spPr>
        <p:txBody>
          <a:bodyPr vert="horz" lIns="91440" tIns="45720" rIns="91440" bIns="45720" rtlCol="0"/>
          <a:lstStyle>
            <a:lvl1pPr algn="r">
              <a:defRPr sz="1200"/>
            </a:lvl1pPr>
          </a:lstStyle>
          <a:p>
            <a:fld id="{B5333E04-607C-4DE7-B490-DBCD206AA0D7}" type="datetimeFigureOut">
              <a:rPr lang="en-US" smtClean="0"/>
              <a:t>2/25/2020</a:t>
            </a:fld>
            <a:endParaRPr lang="en-US"/>
          </a:p>
        </p:txBody>
      </p:sp>
      <p:sp>
        <p:nvSpPr>
          <p:cNvPr id="4" name="Footer Placeholder 3"/>
          <p:cNvSpPr>
            <a:spLocks noGrp="1"/>
          </p:cNvSpPr>
          <p:nvPr>
            <p:ph type="ftr" sz="quarter" idx="2"/>
          </p:nvPr>
        </p:nvSpPr>
        <p:spPr>
          <a:xfrm>
            <a:off x="0" y="8758238"/>
            <a:ext cx="3005138" cy="46196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27475" y="8758238"/>
            <a:ext cx="3005138" cy="461962"/>
          </a:xfrm>
          <a:prstGeom prst="rect">
            <a:avLst/>
          </a:prstGeom>
        </p:spPr>
        <p:txBody>
          <a:bodyPr vert="horz" lIns="91440" tIns="45720" rIns="91440" bIns="45720" rtlCol="0" anchor="b"/>
          <a:lstStyle>
            <a:lvl1pPr algn="r">
              <a:defRPr sz="1200"/>
            </a:lvl1pPr>
          </a:lstStyle>
          <a:p>
            <a:fld id="{C1AC8BBC-E449-4AFF-B077-F4944594ACF1}" type="slidenum">
              <a:rPr lang="en-US" smtClean="0"/>
              <a:t>‹#›</a:t>
            </a:fld>
            <a:endParaRPr lang="en-US"/>
          </a:p>
        </p:txBody>
      </p:sp>
    </p:spTree>
    <p:extLst>
      <p:ext uri="{BB962C8B-B14F-4D97-AF65-F5344CB8AC3E}">
        <p14:creationId xmlns:p14="http://schemas.microsoft.com/office/powerpoint/2010/main" val="42176455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2611"/>
          </a:xfrm>
          <a:prstGeom prst="rect">
            <a:avLst/>
          </a:prstGeom>
        </p:spPr>
        <p:txBody>
          <a:bodyPr vert="horz" lIns="92309" tIns="46154" rIns="92309" bIns="46154" rtlCol="0"/>
          <a:lstStyle>
            <a:lvl1pPr algn="l">
              <a:defRPr sz="1200"/>
            </a:lvl1pPr>
          </a:lstStyle>
          <a:p>
            <a:endParaRPr lang="en-US"/>
          </a:p>
        </p:txBody>
      </p:sp>
      <p:sp>
        <p:nvSpPr>
          <p:cNvPr id="3" name="Date Placeholder 2"/>
          <p:cNvSpPr>
            <a:spLocks noGrp="1"/>
          </p:cNvSpPr>
          <p:nvPr>
            <p:ph type="dt" idx="1"/>
          </p:nvPr>
        </p:nvSpPr>
        <p:spPr>
          <a:xfrm>
            <a:off x="3927775" y="0"/>
            <a:ext cx="3004820" cy="462611"/>
          </a:xfrm>
          <a:prstGeom prst="rect">
            <a:avLst/>
          </a:prstGeom>
        </p:spPr>
        <p:txBody>
          <a:bodyPr vert="horz" lIns="92309" tIns="46154" rIns="92309" bIns="46154" rtlCol="0"/>
          <a:lstStyle>
            <a:lvl1pPr algn="r">
              <a:defRPr sz="1200"/>
            </a:lvl1pPr>
          </a:lstStyle>
          <a:p>
            <a:fld id="{72505C55-F33A-4FD0-B94D-27B794F8A0B5}" type="datetimeFigureOut">
              <a:rPr lang="en-US" smtClean="0"/>
              <a:t>2/25/2020</a:t>
            </a:fld>
            <a:endParaRPr lang="en-US"/>
          </a:p>
        </p:txBody>
      </p:sp>
      <p:sp>
        <p:nvSpPr>
          <p:cNvPr id="4" name="Slide Image Placeholder 3"/>
          <p:cNvSpPr>
            <a:spLocks noGrp="1" noRot="1" noChangeAspect="1"/>
          </p:cNvSpPr>
          <p:nvPr>
            <p:ph type="sldImg" idx="2"/>
          </p:nvPr>
        </p:nvSpPr>
        <p:spPr>
          <a:xfrm>
            <a:off x="1392238" y="1152525"/>
            <a:ext cx="4149725" cy="3111500"/>
          </a:xfrm>
          <a:prstGeom prst="rect">
            <a:avLst/>
          </a:prstGeom>
          <a:noFill/>
          <a:ln w="12700">
            <a:solidFill>
              <a:prstClr val="black"/>
            </a:solidFill>
          </a:ln>
        </p:spPr>
        <p:txBody>
          <a:bodyPr vert="horz" lIns="92309" tIns="46154" rIns="92309" bIns="46154" rtlCol="0" anchor="ctr"/>
          <a:lstStyle/>
          <a:p>
            <a:endParaRPr lang="en-US"/>
          </a:p>
        </p:txBody>
      </p:sp>
      <p:sp>
        <p:nvSpPr>
          <p:cNvPr id="5" name="Notes Placeholder 4"/>
          <p:cNvSpPr>
            <a:spLocks noGrp="1"/>
          </p:cNvSpPr>
          <p:nvPr>
            <p:ph type="body" sz="quarter" idx="3"/>
          </p:nvPr>
        </p:nvSpPr>
        <p:spPr>
          <a:xfrm>
            <a:off x="693420" y="4437221"/>
            <a:ext cx="5547360" cy="3630454"/>
          </a:xfrm>
          <a:prstGeom prst="rect">
            <a:avLst/>
          </a:prstGeom>
        </p:spPr>
        <p:txBody>
          <a:bodyPr vert="horz" lIns="92309" tIns="46154" rIns="92309" bIns="46154"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57590"/>
            <a:ext cx="3004820" cy="462610"/>
          </a:xfrm>
          <a:prstGeom prst="rect">
            <a:avLst/>
          </a:prstGeom>
        </p:spPr>
        <p:txBody>
          <a:bodyPr vert="horz" lIns="92309" tIns="46154" rIns="92309" bIns="46154"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57590"/>
            <a:ext cx="3004820" cy="462610"/>
          </a:xfrm>
          <a:prstGeom prst="rect">
            <a:avLst/>
          </a:prstGeom>
        </p:spPr>
        <p:txBody>
          <a:bodyPr vert="horz" lIns="92309" tIns="46154" rIns="92309" bIns="46154" rtlCol="0" anchor="b"/>
          <a:lstStyle>
            <a:lvl1pPr algn="r">
              <a:defRPr sz="1200"/>
            </a:lvl1pPr>
          </a:lstStyle>
          <a:p>
            <a:fld id="{9C84038E-F81E-4D7E-BBA7-624BFE5CCE25}" type="slidenum">
              <a:rPr lang="en-US" smtClean="0"/>
              <a:t>‹#›</a:t>
            </a:fld>
            <a:endParaRPr lang="en-US"/>
          </a:p>
        </p:txBody>
      </p:sp>
    </p:spTree>
    <p:extLst>
      <p:ext uri="{BB962C8B-B14F-4D97-AF65-F5344CB8AC3E}">
        <p14:creationId xmlns:p14="http://schemas.microsoft.com/office/powerpoint/2010/main" val="422215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Side note is that what</a:t>
            </a:r>
            <a:r>
              <a:rPr lang="en-US" baseline="0" dirty="0" smtClean="0"/>
              <a:t> is nice is that I have never assumed my library was completely exhaustive, which is something human research is starting to appreciate more (SAAV, etc. but also the concept of a reference genome is pretty generic).</a:t>
            </a:r>
            <a:endParaRPr lang="en-US" dirty="0"/>
          </a:p>
        </p:txBody>
      </p:sp>
      <p:sp>
        <p:nvSpPr>
          <p:cNvPr id="4" name="Slide Number Placeholder 3"/>
          <p:cNvSpPr>
            <a:spLocks noGrp="1"/>
          </p:cNvSpPr>
          <p:nvPr>
            <p:ph type="sldNum" sz="quarter" idx="10"/>
          </p:nvPr>
        </p:nvSpPr>
        <p:spPr/>
        <p:txBody>
          <a:bodyPr/>
          <a:lstStyle/>
          <a:p>
            <a:fld id="{9C84038E-F81E-4D7E-BBA7-624BFE5CCE25}" type="slidenum">
              <a:rPr lang="en-US" smtClean="0"/>
              <a:t>2</a:t>
            </a:fld>
            <a:endParaRPr lang="en-US"/>
          </a:p>
        </p:txBody>
      </p:sp>
    </p:spTree>
    <p:extLst>
      <p:ext uri="{BB962C8B-B14F-4D97-AF65-F5344CB8AC3E}">
        <p14:creationId xmlns:p14="http://schemas.microsoft.com/office/powerpoint/2010/main" val="834180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source</a:t>
            </a:r>
          </a:p>
          <a:p>
            <a:r>
              <a:rPr lang="en-US" dirty="0" smtClean="0"/>
              <a:t>http://what-when-how.com/marine-mammals/sexual-dimorphism-marine-mammals/</a:t>
            </a:r>
            <a:endParaRPr lang="en-US" dirty="0"/>
          </a:p>
        </p:txBody>
      </p:sp>
      <p:sp>
        <p:nvSpPr>
          <p:cNvPr id="4" name="Slide Number Placeholder 3"/>
          <p:cNvSpPr>
            <a:spLocks noGrp="1"/>
          </p:cNvSpPr>
          <p:nvPr>
            <p:ph type="sldNum" sz="quarter" idx="10"/>
          </p:nvPr>
        </p:nvSpPr>
        <p:spPr/>
        <p:txBody>
          <a:bodyPr/>
          <a:lstStyle/>
          <a:p>
            <a:fld id="{9C84038E-F81E-4D7E-BBA7-624BFE5CCE25}" type="slidenum">
              <a:rPr lang="en-US" smtClean="0"/>
              <a:t>22</a:t>
            </a:fld>
            <a:endParaRPr lang="en-US"/>
          </a:p>
        </p:txBody>
      </p:sp>
    </p:spTree>
    <p:extLst>
      <p:ext uri="{BB962C8B-B14F-4D97-AF65-F5344CB8AC3E}">
        <p14:creationId xmlns:p14="http://schemas.microsoft.com/office/powerpoint/2010/main" val="3474178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a:t>
            </a:r>
            <a:r>
              <a:rPr lang="en-US" baseline="0" dirty="0" smtClean="0"/>
              <a:t> the plethora of high-quality public genomes via DNA Zoo, Earth </a:t>
            </a:r>
            <a:r>
              <a:rPr lang="en-US" baseline="0" dirty="0" err="1" smtClean="0"/>
              <a:t>Biogenome</a:t>
            </a:r>
            <a:r>
              <a:rPr lang="en-US" baseline="0" dirty="0" smtClean="0"/>
              <a:t> and VGP.</a:t>
            </a:r>
            <a:endParaRPr lang="en-US" dirty="0"/>
          </a:p>
        </p:txBody>
      </p:sp>
      <p:sp>
        <p:nvSpPr>
          <p:cNvPr id="4" name="Slide Number Placeholder 3"/>
          <p:cNvSpPr>
            <a:spLocks noGrp="1"/>
          </p:cNvSpPr>
          <p:nvPr>
            <p:ph type="sldNum" sz="quarter" idx="10"/>
          </p:nvPr>
        </p:nvSpPr>
        <p:spPr/>
        <p:txBody>
          <a:bodyPr/>
          <a:lstStyle/>
          <a:p>
            <a:fld id="{9C84038E-F81E-4D7E-BBA7-624BFE5CCE25}" type="slidenum">
              <a:rPr lang="en-US" smtClean="0"/>
              <a:t>28</a:t>
            </a:fld>
            <a:endParaRPr lang="en-US"/>
          </a:p>
        </p:txBody>
      </p:sp>
    </p:spTree>
    <p:extLst>
      <p:ext uri="{BB962C8B-B14F-4D97-AF65-F5344CB8AC3E}">
        <p14:creationId xmlns:p14="http://schemas.microsoft.com/office/powerpoint/2010/main" val="1868341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And aqueous solution of approximately 440 synthetic peptides, present at a range of concentrations that span approximately three orders of magnitude </a:t>
            </a:r>
            <a:endParaRPr lang="en-US" dirty="0" smtClean="0"/>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synthetic peptides in RM 8321 have the same amino acid sequence as tryptic peptides from 50 high abundance human plasma proteins that have been observed as </a:t>
            </a:r>
            <a:r>
              <a:rPr lang="en-US" sz="1200" b="0" i="0" u="none" strike="noStrike" kern="1200" baseline="0" dirty="0" err="1" smtClean="0">
                <a:solidFill>
                  <a:schemeClr val="tx1"/>
                </a:solidFill>
                <a:latin typeface="+mn-lt"/>
                <a:ea typeface="+mn-ea"/>
                <a:cs typeface="+mn-cs"/>
              </a:rPr>
              <a:t>proteotypic</a:t>
            </a:r>
            <a:r>
              <a:rPr lang="en-US" sz="1200" b="0" i="0" u="none" strike="noStrike" kern="1200" baseline="0" dirty="0" smtClean="0">
                <a:solidFill>
                  <a:schemeClr val="tx1"/>
                </a:solidFill>
                <a:latin typeface="+mn-lt"/>
                <a:ea typeface="+mn-ea"/>
                <a:cs typeface="+mn-cs"/>
              </a:rPr>
              <a:t> peptides through multiple published investigations by the proteomics community </a:t>
            </a:r>
            <a:endParaRPr lang="en-US" dirty="0" smtClean="0"/>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A unit of RM 8321 consists of three vials, each containing approximately 50 </a:t>
            </a:r>
            <a:r>
              <a:rPr lang="en-US" sz="1200" b="0" i="0" u="none" strike="noStrike" kern="1200" baseline="0" dirty="0" err="1" smtClean="0">
                <a:solidFill>
                  <a:schemeClr val="tx1"/>
                </a:solidFill>
                <a:latin typeface="+mn-lt"/>
                <a:ea typeface="+mn-ea"/>
                <a:cs typeface="+mn-cs"/>
              </a:rPr>
              <a:t>μL</a:t>
            </a:r>
            <a:r>
              <a:rPr lang="en-US" sz="1200" b="0" i="0" u="none" strike="noStrike" kern="1200" baseline="0" dirty="0" smtClean="0">
                <a:solidFill>
                  <a:schemeClr val="tx1"/>
                </a:solidFill>
                <a:latin typeface="+mn-lt"/>
                <a:ea typeface="+mn-ea"/>
                <a:cs typeface="+mn-cs"/>
              </a:rPr>
              <a:t> of frozen aqueous solution containing 0.1 mL/L formic acid. The peptides in this RM are estimated to be in a concentration range of 0.1 </a:t>
            </a:r>
            <a:r>
              <a:rPr lang="en-US" sz="1200" b="0" i="0" u="none" strike="noStrike" kern="1200" baseline="0" dirty="0" err="1" smtClean="0">
                <a:solidFill>
                  <a:schemeClr val="tx1"/>
                </a:solidFill>
                <a:latin typeface="+mn-lt"/>
                <a:ea typeface="+mn-ea"/>
                <a:cs typeface="+mn-cs"/>
              </a:rPr>
              <a:t>pmol</a:t>
            </a:r>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μL</a:t>
            </a:r>
            <a:r>
              <a:rPr lang="en-US" sz="1200" b="0" i="0" u="none" strike="noStrike" kern="1200" baseline="0" dirty="0" smtClean="0">
                <a:solidFill>
                  <a:schemeClr val="tx1"/>
                </a:solidFill>
                <a:latin typeface="+mn-lt"/>
                <a:ea typeface="+mn-ea"/>
                <a:cs typeface="+mn-cs"/>
              </a:rPr>
              <a:t> to 10 </a:t>
            </a:r>
            <a:r>
              <a:rPr lang="en-US" sz="1200" b="0" i="0" u="none" strike="noStrike" kern="1200" baseline="0" dirty="0" err="1" smtClean="0">
                <a:solidFill>
                  <a:schemeClr val="tx1"/>
                </a:solidFill>
                <a:latin typeface="+mn-lt"/>
                <a:ea typeface="+mn-ea"/>
                <a:cs typeface="+mn-cs"/>
              </a:rPr>
              <a:t>pmol</a:t>
            </a:r>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μL</a:t>
            </a:r>
            <a:r>
              <a:rPr lang="en-US" sz="1200" b="0" i="0" u="none" strike="noStrike" kern="1200" baseline="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9C84038E-F81E-4D7E-BBA7-624BFE5CCE25}" type="slidenum">
              <a:rPr lang="en-US" smtClean="0"/>
              <a:t>3</a:t>
            </a:fld>
            <a:endParaRPr lang="en-US"/>
          </a:p>
        </p:txBody>
      </p:sp>
    </p:spTree>
    <p:extLst>
      <p:ext uri="{BB962C8B-B14F-4D97-AF65-F5344CB8AC3E}">
        <p14:creationId xmlns:p14="http://schemas.microsoft.com/office/powerpoint/2010/main" val="1071868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Eukaryotic genomes annotated at NCBI </a:t>
            </a:r>
            <a:r>
              <a:rPr lang="en-US" dirty="0" err="1" smtClean="0"/>
              <a:t>RefSeq</a:t>
            </a:r>
            <a:endParaRPr lang="en-US" dirty="0"/>
          </a:p>
        </p:txBody>
      </p:sp>
      <p:sp>
        <p:nvSpPr>
          <p:cNvPr id="4" name="Slide Number Placeholder 3"/>
          <p:cNvSpPr>
            <a:spLocks noGrp="1"/>
          </p:cNvSpPr>
          <p:nvPr>
            <p:ph type="sldNum" sz="quarter" idx="10"/>
          </p:nvPr>
        </p:nvSpPr>
        <p:spPr/>
        <p:txBody>
          <a:bodyPr/>
          <a:lstStyle/>
          <a:p>
            <a:fld id="{9C84038E-F81E-4D7E-BBA7-624BFE5CCE25}" type="slidenum">
              <a:rPr lang="en-US" smtClean="0"/>
              <a:t>5</a:t>
            </a:fld>
            <a:endParaRPr lang="en-US"/>
          </a:p>
        </p:txBody>
      </p:sp>
    </p:spTree>
    <p:extLst>
      <p:ext uri="{BB962C8B-B14F-4D97-AF65-F5344CB8AC3E}">
        <p14:creationId xmlns:p14="http://schemas.microsoft.com/office/powerpoint/2010/main" val="2861530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Csf</a:t>
            </a:r>
            <a:endParaRPr lang="en-US" dirty="0" smtClean="0"/>
          </a:p>
          <a:p>
            <a:r>
              <a:rPr lang="en-US" dirty="0" smtClean="0"/>
              <a:t>for CSF, when used all </a:t>
            </a:r>
            <a:r>
              <a:rPr lang="en-US" dirty="0" err="1" smtClean="0"/>
              <a:t>mammalia</a:t>
            </a:r>
            <a:r>
              <a:rPr lang="en-US" dirty="0" smtClean="0"/>
              <a:t> got a few more hits</a:t>
            </a:r>
          </a:p>
          <a:p>
            <a:r>
              <a:rPr lang="en-US" dirty="0" smtClean="0"/>
              <a:t>All	Mammalia	279</a:t>
            </a:r>
          </a:p>
          <a:p>
            <a:r>
              <a:rPr lang="en-US" dirty="0" smtClean="0"/>
              <a:t>All	Subset	271</a:t>
            </a:r>
          </a:p>
          <a:p>
            <a:endParaRPr lang="en-US" dirty="0" smtClean="0"/>
          </a:p>
          <a:p>
            <a:r>
              <a:rPr lang="en-US" dirty="0" smtClean="0"/>
              <a:t>top hits in </a:t>
            </a:r>
            <a:r>
              <a:rPr lang="en-US" dirty="0" err="1" smtClean="0"/>
              <a:t>mammalia</a:t>
            </a:r>
            <a:r>
              <a:rPr lang="en-US" dirty="0" smtClean="0"/>
              <a:t> were </a:t>
            </a:r>
            <a:r>
              <a:rPr lang="en-US" dirty="0" err="1" smtClean="0"/>
              <a:t>carnivora</a:t>
            </a:r>
            <a:endParaRPr lang="en-US" dirty="0" smtClean="0"/>
          </a:p>
          <a:p>
            <a:r>
              <a:rPr lang="en-US" dirty="0" err="1" smtClean="0"/>
              <a:t>Ailuropoda</a:t>
            </a:r>
            <a:r>
              <a:rPr lang="en-US" dirty="0" smtClean="0"/>
              <a:t> </a:t>
            </a:r>
            <a:r>
              <a:rPr lang="en-US" dirty="0" err="1" smtClean="0"/>
              <a:t>melanoleuca</a:t>
            </a:r>
            <a:r>
              <a:rPr lang="en-US" dirty="0" smtClean="0"/>
              <a:t>	Panda	46</a:t>
            </a:r>
          </a:p>
          <a:p>
            <a:r>
              <a:rPr lang="en-US" dirty="0" err="1" smtClean="0"/>
              <a:t>Canis</a:t>
            </a:r>
            <a:r>
              <a:rPr lang="en-US" dirty="0" smtClean="0"/>
              <a:t> </a:t>
            </a:r>
            <a:r>
              <a:rPr lang="en-US" dirty="0" err="1" smtClean="0"/>
              <a:t>familiaris</a:t>
            </a:r>
            <a:r>
              <a:rPr lang="en-US" dirty="0" smtClean="0"/>
              <a:t>	Dog	31</a:t>
            </a:r>
          </a:p>
          <a:p>
            <a:r>
              <a:rPr lang="en-US" dirty="0" err="1" smtClean="0"/>
              <a:t>Mustela</a:t>
            </a:r>
            <a:r>
              <a:rPr lang="en-US" dirty="0" smtClean="0"/>
              <a:t> </a:t>
            </a:r>
            <a:r>
              <a:rPr lang="en-US" dirty="0" err="1" smtClean="0"/>
              <a:t>putorius</a:t>
            </a:r>
            <a:r>
              <a:rPr lang="en-US" dirty="0" smtClean="0"/>
              <a:t> </a:t>
            </a:r>
            <a:r>
              <a:rPr lang="en-US" dirty="0" err="1" smtClean="0"/>
              <a:t>furo</a:t>
            </a:r>
            <a:r>
              <a:rPr lang="en-US" dirty="0" smtClean="0"/>
              <a:t>	Ferret	30</a:t>
            </a:r>
            <a:endParaRPr lang="en-US" dirty="0"/>
          </a:p>
        </p:txBody>
      </p:sp>
      <p:sp>
        <p:nvSpPr>
          <p:cNvPr id="4" name="Slide Number Placeholder 3"/>
          <p:cNvSpPr>
            <a:spLocks noGrp="1"/>
          </p:cNvSpPr>
          <p:nvPr>
            <p:ph type="sldNum" sz="quarter" idx="10"/>
          </p:nvPr>
        </p:nvSpPr>
        <p:spPr/>
        <p:txBody>
          <a:bodyPr/>
          <a:lstStyle/>
          <a:p>
            <a:fld id="{9C84038E-F81E-4D7E-BBA7-624BFE5CCE25}" type="slidenum">
              <a:rPr lang="en-US" smtClean="0"/>
              <a:t>9</a:t>
            </a:fld>
            <a:endParaRPr lang="en-US"/>
          </a:p>
        </p:txBody>
      </p:sp>
    </p:spTree>
    <p:extLst>
      <p:ext uri="{BB962C8B-B14F-4D97-AF65-F5344CB8AC3E}">
        <p14:creationId xmlns:p14="http://schemas.microsoft.com/office/powerpoint/2010/main" val="1313577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addition to identifying possible markers</a:t>
            </a:r>
            <a:r>
              <a:rPr lang="en-US" baseline="0" dirty="0" smtClean="0"/>
              <a:t> of DAT in CSF, we also found possible insights into the underlying mechanism of DAT. After looking through the proteins we identified, we started seeing that many of them seemed to be involved in neurodegenerative disease. Moreover, they changes in these levels seem to predict certain downstream events occurring. For instance, </a:t>
            </a:r>
            <a:r>
              <a:rPr lang="en-US" baseline="0" dirty="0" err="1" smtClean="0"/>
              <a:t>Reelin</a:t>
            </a:r>
            <a:r>
              <a:rPr lang="en-US" baseline="0" dirty="0" smtClean="0"/>
              <a:t>… blah. </a:t>
            </a:r>
          </a:p>
          <a:p>
            <a:endParaRPr lang="en-US" baseline="0" dirty="0" smtClean="0"/>
          </a:p>
          <a:p>
            <a:r>
              <a:rPr lang="en-US" sz="2400" dirty="0" smtClean="0"/>
              <a:t>When GSK3</a:t>
            </a:r>
            <a:r>
              <a:rPr lang="en-US" sz="2400" dirty="0" smtClean="0">
                <a:latin typeface="Symbol" charset="2"/>
                <a:cs typeface="Symbol" charset="2"/>
              </a:rPr>
              <a:t>b</a:t>
            </a:r>
            <a:r>
              <a:rPr lang="en-US" sz="2400" dirty="0" smtClean="0"/>
              <a:t> activity increased…</a:t>
            </a:r>
          </a:p>
          <a:p>
            <a:pPr marL="169863" indent="-169863">
              <a:buFont typeface="Arial"/>
              <a:buChar char="•"/>
            </a:pPr>
            <a:r>
              <a:rPr lang="en-US" sz="2400" dirty="0" smtClean="0"/>
              <a:t>Less </a:t>
            </a:r>
            <a:r>
              <a:rPr lang="en-US" sz="2400" dirty="0" smtClean="0">
                <a:latin typeface="Symbol" charset="2"/>
                <a:cs typeface="Symbol" charset="2"/>
              </a:rPr>
              <a:t>b</a:t>
            </a:r>
            <a:r>
              <a:rPr lang="en-US" sz="2400" dirty="0" smtClean="0"/>
              <a:t>-catenin to nucleus</a:t>
            </a:r>
          </a:p>
          <a:p>
            <a:pPr marL="169863" indent="-169863">
              <a:buFont typeface="Arial"/>
              <a:buChar char="•"/>
            </a:pPr>
            <a:r>
              <a:rPr lang="en-US" sz="2400" dirty="0" err="1" smtClean="0"/>
              <a:t>Hyperphosphorylation</a:t>
            </a:r>
            <a:r>
              <a:rPr lang="en-US" sz="2400" dirty="0" smtClean="0"/>
              <a:t> of </a:t>
            </a:r>
            <a:r>
              <a:rPr lang="en-US" sz="2400" dirty="0" smtClean="0">
                <a:latin typeface="Symbol" charset="2"/>
                <a:cs typeface="Symbol" charset="2"/>
              </a:rPr>
              <a:t>t</a:t>
            </a:r>
          </a:p>
          <a:p>
            <a:pPr marL="627063" lvl="1" indent="-169863">
              <a:buFont typeface="Arial"/>
              <a:buChar char="•"/>
            </a:pPr>
            <a:r>
              <a:rPr lang="en-US" sz="2400" dirty="0" smtClean="0"/>
              <a:t>neurofibrillary tangles</a:t>
            </a:r>
          </a:p>
          <a:p>
            <a:pPr marL="169863" indent="-169863">
              <a:buFont typeface="Arial"/>
              <a:buChar char="•"/>
            </a:pPr>
            <a:r>
              <a:rPr lang="en-US" sz="2400" dirty="0" smtClean="0"/>
              <a:t>A</a:t>
            </a:r>
            <a:r>
              <a:rPr lang="en-US" sz="2400" dirty="0" smtClean="0">
                <a:latin typeface="Symbol" charset="2"/>
                <a:cs typeface="Symbol" charset="2"/>
              </a:rPr>
              <a:t>b</a:t>
            </a:r>
            <a:r>
              <a:rPr lang="en-US" sz="2400" dirty="0" smtClean="0"/>
              <a:t> buildup (from APP)</a:t>
            </a:r>
          </a:p>
          <a:p>
            <a:endParaRPr lang="en-US" baseline="0" dirty="0" smtClean="0"/>
          </a:p>
          <a:p>
            <a:endParaRPr lang="en-US" baseline="0" dirty="0" smtClean="0"/>
          </a:p>
          <a:p>
            <a:r>
              <a:rPr lang="en-US" b="1" baseline="0" dirty="0" smtClean="0"/>
              <a:t>This is just one possible example of what may be going on, but the reason I wanted to show this, is to illustrate that by fleshing out a pathway, we may be able to identify therapeutic targets for treatment of DAT, not just diagnosing DAT.</a:t>
            </a:r>
            <a:endParaRPr lang="en-US" b="1" dirty="0" smtClean="0"/>
          </a:p>
          <a:p>
            <a:endParaRPr lang="en-US" dirty="0" smtClean="0"/>
          </a:p>
          <a:p>
            <a:r>
              <a:rPr lang="en-US" dirty="0" smtClean="0"/>
              <a:t>Protein		Fold		Role</a:t>
            </a:r>
          </a:p>
          <a:p>
            <a:r>
              <a:rPr lang="en-US" dirty="0" err="1" smtClean="0"/>
              <a:t>Gelsolin</a:t>
            </a:r>
            <a:r>
              <a:rPr lang="en-US" dirty="0" smtClean="0"/>
              <a:t>		1.6		elevated in response to oxidative stress</a:t>
            </a:r>
          </a:p>
          <a:p>
            <a:r>
              <a:rPr lang="en-US" dirty="0" smtClean="0"/>
              <a:t>DKK3			2.0		</a:t>
            </a:r>
            <a:r>
              <a:rPr lang="en-US" dirty="0" err="1" smtClean="0"/>
              <a:t>Wnt</a:t>
            </a:r>
            <a:r>
              <a:rPr lang="en-US" dirty="0" smtClean="0"/>
              <a:t> antagonist; leads to </a:t>
            </a:r>
            <a:r>
              <a:rPr lang="en-US" dirty="0" err="1" smtClean="0"/>
              <a:t>neurodegeneration</a:t>
            </a:r>
            <a:endParaRPr lang="en-US" dirty="0" smtClean="0"/>
          </a:p>
          <a:p>
            <a:r>
              <a:rPr lang="en-US" dirty="0" smtClean="0"/>
              <a:t>NrCAM1		2.0		Involved in hippocampal remodeling</a:t>
            </a:r>
          </a:p>
          <a:p>
            <a:r>
              <a:rPr lang="en-US" dirty="0" smtClean="0"/>
              <a:t>OMG			+++		commonly</a:t>
            </a:r>
            <a:r>
              <a:rPr lang="en-US" baseline="0" dirty="0" smtClean="0"/>
              <a:t> found in brain lesions</a:t>
            </a:r>
            <a:endParaRPr lang="en-US" dirty="0" smtClean="0"/>
          </a:p>
          <a:p>
            <a:r>
              <a:rPr lang="en-US" dirty="0" err="1" smtClean="0"/>
              <a:t>Transthyretin</a:t>
            </a:r>
            <a:r>
              <a:rPr lang="en-US" dirty="0" smtClean="0"/>
              <a:t>		-1.6		reduced in AD; protects against amyloid</a:t>
            </a:r>
            <a:r>
              <a:rPr lang="en-US" baseline="0" dirty="0" smtClean="0"/>
              <a:t> deposition</a:t>
            </a:r>
            <a:endParaRPr lang="en-US" dirty="0" smtClean="0"/>
          </a:p>
          <a:p>
            <a:r>
              <a:rPr lang="en-US" dirty="0" err="1" smtClean="0"/>
              <a:t>Reelin</a:t>
            </a:r>
            <a:r>
              <a:rPr lang="en-US" dirty="0" smtClean="0"/>
              <a:t>			-1.6		reduced</a:t>
            </a:r>
            <a:r>
              <a:rPr lang="en-US" baseline="0" dirty="0" smtClean="0"/>
              <a:t> in AD and schizophrenia; leads to </a:t>
            </a:r>
            <a:r>
              <a:rPr lang="en-US" baseline="0" dirty="0" err="1" smtClean="0"/>
              <a:t>elvated</a:t>
            </a:r>
            <a:r>
              <a:rPr lang="en-US" baseline="0" dirty="0" smtClean="0"/>
              <a:t> tau; inhibited receptor binding by </a:t>
            </a:r>
            <a:r>
              <a:rPr lang="en-US" baseline="0" dirty="0" err="1" smtClean="0"/>
              <a:t>ApoE</a:t>
            </a:r>
            <a:endParaRPr lang="en-US" dirty="0" smtClean="0"/>
          </a:p>
          <a:p>
            <a:r>
              <a:rPr lang="en-US" dirty="0" err="1" smtClean="0"/>
              <a:t>NrCAM</a:t>
            </a:r>
            <a:r>
              <a:rPr lang="en-US" dirty="0" smtClean="0"/>
              <a:t>		1.7		typically reduced in many neurodegenerative</a:t>
            </a:r>
            <a:r>
              <a:rPr lang="en-US" baseline="0" dirty="0" smtClean="0"/>
              <a:t> disorders due to axonal degeneration</a:t>
            </a:r>
            <a:endParaRPr lang="en-US" dirty="0" smtClean="0"/>
          </a:p>
          <a:p>
            <a:r>
              <a:rPr lang="en-US" dirty="0" err="1" smtClean="0"/>
              <a:t>Vitronectin</a:t>
            </a:r>
            <a:r>
              <a:rPr lang="en-US" dirty="0" smtClean="0"/>
              <a:t>		3.4		May activate</a:t>
            </a:r>
            <a:r>
              <a:rPr lang="en-US" baseline="0" dirty="0" smtClean="0"/>
              <a:t> microglia, which are involved in removing dead neurons and reducing inflammation</a:t>
            </a:r>
            <a:endParaRPr lang="en-US" dirty="0" smtClean="0"/>
          </a:p>
          <a:p>
            <a:r>
              <a:rPr lang="en-US" dirty="0" err="1" smtClean="0"/>
              <a:t>Chromogranin</a:t>
            </a:r>
            <a:r>
              <a:rPr lang="en-US" dirty="0" smtClean="0"/>
              <a:t>-A	3.8		cleavage</a:t>
            </a:r>
            <a:r>
              <a:rPr lang="en-US" baseline="0" dirty="0" smtClean="0"/>
              <a:t> products may be </a:t>
            </a:r>
            <a:r>
              <a:rPr lang="en-US" baseline="0" dirty="0" err="1" smtClean="0"/>
              <a:t>neuroprotective</a:t>
            </a:r>
            <a:r>
              <a:rPr lang="en-US" baseline="0" dirty="0" smtClean="0"/>
              <a:t>; typically decreased in many neurological disorders</a:t>
            </a:r>
            <a:endParaRPr lang="en-US" dirty="0" smtClean="0"/>
          </a:p>
          <a:p>
            <a:r>
              <a:rPr lang="en-US" dirty="0" err="1" smtClean="0"/>
              <a:t>Ceruloplasmin</a:t>
            </a:r>
            <a:r>
              <a:rPr lang="en-US" dirty="0" smtClean="0"/>
              <a:t>	2.6		involved</a:t>
            </a:r>
            <a:r>
              <a:rPr lang="en-US" baseline="0" dirty="0" smtClean="0"/>
              <a:t> in mediating astrocyte inflammation, though </a:t>
            </a:r>
            <a:r>
              <a:rPr lang="en-US" baseline="0" dirty="0" err="1" smtClean="0"/>
              <a:t>decresed</a:t>
            </a:r>
            <a:r>
              <a:rPr lang="en-US" baseline="0" dirty="0" smtClean="0"/>
              <a:t> in CSF post-hippocampal injury</a:t>
            </a:r>
            <a:endParaRPr lang="en-US" dirty="0" smtClean="0"/>
          </a:p>
          <a:p>
            <a:r>
              <a:rPr lang="en-US" dirty="0" err="1" smtClean="0"/>
              <a:t>ApoJ</a:t>
            </a:r>
            <a:r>
              <a:rPr lang="en-US" baseline="0" dirty="0" smtClean="0"/>
              <a:t> (</a:t>
            </a:r>
            <a:r>
              <a:rPr lang="en-US" baseline="0" dirty="0" err="1" smtClean="0"/>
              <a:t>Clusterin</a:t>
            </a:r>
            <a:r>
              <a:rPr lang="en-US" baseline="0" dirty="0" smtClean="0"/>
              <a:t>)	-1.2		reflective of astrocyte </a:t>
            </a:r>
            <a:r>
              <a:rPr lang="en-US" baseline="0" dirty="0" err="1" smtClean="0"/>
              <a:t>injusry</a:t>
            </a:r>
            <a:endParaRPr lang="en-US" baseline="0" dirty="0" smtClean="0"/>
          </a:p>
          <a:p>
            <a:r>
              <a:rPr lang="en-US" baseline="0" dirty="0" smtClean="0"/>
              <a:t>VGF			-1.4		typically reduced in AD and Parkinson’s</a:t>
            </a:r>
          </a:p>
          <a:p>
            <a:r>
              <a:rPr lang="en-US" baseline="0" dirty="0" err="1" smtClean="0"/>
              <a:t>ApoE</a:t>
            </a:r>
            <a:r>
              <a:rPr lang="en-US" baseline="0" dirty="0" smtClean="0"/>
              <a:t>			1.3		ApoE-E4 genotype is a major risk factor for AD; competes with </a:t>
            </a:r>
            <a:r>
              <a:rPr lang="en-US" baseline="0" dirty="0" err="1" smtClean="0"/>
              <a:t>Reelin</a:t>
            </a:r>
            <a:r>
              <a:rPr lang="en-US" baseline="0" dirty="0" smtClean="0"/>
              <a:t> to bind VLDL receptor</a:t>
            </a:r>
          </a:p>
          <a:p>
            <a:r>
              <a:rPr lang="en-US" baseline="0" dirty="0" smtClean="0"/>
              <a:t>SOD3			-1.5		</a:t>
            </a:r>
            <a:r>
              <a:rPr lang="en-US" baseline="0" dirty="0" err="1" smtClean="0"/>
              <a:t>neuroprotective</a:t>
            </a:r>
            <a:r>
              <a:rPr lang="en-US" baseline="0" dirty="0" smtClean="0"/>
              <a:t> role in AD</a:t>
            </a:r>
          </a:p>
          <a:p>
            <a:r>
              <a:rPr lang="en-US" baseline="0" dirty="0" smtClean="0"/>
              <a:t>Complement C3	1.3		increased in AD; useful as secondary marker for staging</a:t>
            </a:r>
            <a:endParaRPr lang="en-US" dirty="0"/>
          </a:p>
        </p:txBody>
      </p:sp>
      <p:sp>
        <p:nvSpPr>
          <p:cNvPr id="4" name="Slide Number Placeholder 3"/>
          <p:cNvSpPr>
            <a:spLocks noGrp="1"/>
          </p:cNvSpPr>
          <p:nvPr>
            <p:ph type="sldNum" sz="quarter" idx="10"/>
          </p:nvPr>
        </p:nvSpPr>
        <p:spPr/>
        <p:txBody>
          <a:bodyPr/>
          <a:lstStyle/>
          <a:p>
            <a:fld id="{39FC8A1B-C276-A742-BD0B-40099764E2C3}" type="slidenum">
              <a:rPr lang="en-US" smtClean="0"/>
              <a:pPr/>
              <a:t>12</a:t>
            </a:fld>
            <a:endParaRPr lang="en-US"/>
          </a:p>
        </p:txBody>
      </p:sp>
    </p:spTree>
    <p:extLst>
      <p:ext uri="{BB962C8B-B14F-4D97-AF65-F5344CB8AC3E}">
        <p14:creationId xmlns:p14="http://schemas.microsoft.com/office/powerpoint/2010/main" val="3840195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30000" dirty="0" smtClean="0"/>
              <a:t>1</a:t>
            </a:r>
            <a:r>
              <a:rPr lang="en-US" dirty="0" smtClean="0"/>
              <a:t>CSF Study: each sample was about 14k spectra and assigned IDs to ~8% of spectra, which was 206 proteins.</a:t>
            </a:r>
          </a:p>
          <a:p>
            <a:r>
              <a:rPr lang="en-US" baseline="30000" dirty="0" smtClean="0"/>
              <a:t>2</a:t>
            </a:r>
            <a:r>
              <a:rPr lang="en-US" dirty="0" smtClean="0"/>
              <a:t>Serum study: Very large </a:t>
            </a:r>
            <a:r>
              <a:rPr lang="en-US" dirty="0" err="1" smtClean="0"/>
              <a:t>multifraction</a:t>
            </a:r>
            <a:r>
              <a:rPr lang="en-US" dirty="0" smtClean="0"/>
              <a:t> analysis, had ~160k spectra and only identified 3% of spectra which was 73 proteins.</a:t>
            </a:r>
          </a:p>
          <a:p>
            <a:r>
              <a:rPr lang="en-US" baseline="30000" dirty="0" smtClean="0"/>
              <a:t>3</a:t>
            </a:r>
            <a:r>
              <a:rPr lang="en-US" dirty="0" smtClean="0"/>
              <a:t>2D gel analysis of depleted sea lion plasma identified 618 </a:t>
            </a:r>
            <a:r>
              <a:rPr lang="en-US" dirty="0" err="1" smtClean="0"/>
              <a:t>proteoforms</a:t>
            </a:r>
            <a:r>
              <a:rPr lang="en-US" dirty="0" smtClean="0"/>
              <a:t> (very low detection limit with staining) </a:t>
            </a:r>
          </a:p>
          <a:p>
            <a:endParaRPr lang="en-US" dirty="0" smtClean="0"/>
          </a:p>
          <a:p>
            <a:r>
              <a:rPr lang="en-US" baseline="30000" dirty="0">
                <a:latin typeface="Helvetica" panose="020B0604020202020204" pitchFamily="34" charset="0"/>
                <a:cs typeface="Helvetica" panose="020B0604020202020204" pitchFamily="34" charset="0"/>
              </a:rPr>
              <a:t>1 </a:t>
            </a:r>
            <a:r>
              <a:rPr lang="en-US" dirty="0">
                <a:latin typeface="Helvetica" panose="020B0604020202020204" pitchFamily="34" charset="0"/>
                <a:cs typeface="Helvetica" panose="020B0604020202020204" pitchFamily="34" charset="0"/>
              </a:rPr>
              <a:t>Neely, </a:t>
            </a:r>
            <a:r>
              <a:rPr lang="en-US" i="1" dirty="0">
                <a:latin typeface="Helvetica" panose="020B0604020202020204" pitchFamily="34" charset="0"/>
                <a:cs typeface="Helvetica" panose="020B0604020202020204" pitchFamily="34" charset="0"/>
              </a:rPr>
              <a:t>et al</a:t>
            </a:r>
            <a:r>
              <a:rPr lang="en-US" dirty="0">
                <a:latin typeface="Helvetica" panose="020B0604020202020204" pitchFamily="34" charset="0"/>
                <a:cs typeface="Helvetica" panose="020B0604020202020204" pitchFamily="34" charset="0"/>
              </a:rPr>
              <a:t>. </a:t>
            </a:r>
            <a:r>
              <a:rPr lang="en-US" i="1" dirty="0">
                <a:latin typeface="Helvetica" panose="020B0604020202020204" pitchFamily="34" charset="0"/>
                <a:cs typeface="Helvetica" panose="020B0604020202020204" pitchFamily="34" charset="0"/>
              </a:rPr>
              <a:t>Proteomics</a:t>
            </a:r>
            <a:r>
              <a:rPr lang="en-US" dirty="0">
                <a:latin typeface="Helvetica" panose="020B0604020202020204" pitchFamily="34" charset="0"/>
                <a:cs typeface="Helvetica" panose="020B0604020202020204" pitchFamily="34" charset="0"/>
              </a:rPr>
              <a:t> 15(23-24):4051-63 (2015)</a:t>
            </a:r>
          </a:p>
          <a:p>
            <a:r>
              <a:rPr lang="en-US" baseline="30000" dirty="0">
                <a:latin typeface="Helvetica" panose="020B0604020202020204" pitchFamily="34" charset="0"/>
                <a:cs typeface="Helvetica" panose="020B0604020202020204" pitchFamily="34" charset="0"/>
              </a:rPr>
              <a:t>2 </a:t>
            </a:r>
            <a:r>
              <a:rPr lang="en-US" dirty="0">
                <a:latin typeface="Helvetica" panose="020B0604020202020204" pitchFamily="34" charset="0"/>
                <a:cs typeface="Helvetica" panose="020B0604020202020204" pitchFamily="34" charset="0"/>
              </a:rPr>
              <a:t>Unpublished data. Neely and </a:t>
            </a:r>
            <a:r>
              <a:rPr lang="en-US" dirty="0" err="1">
                <a:latin typeface="Helvetica" panose="020B0604020202020204" pitchFamily="34" charset="0"/>
                <a:cs typeface="Helvetica" panose="020B0604020202020204" pitchFamily="34" charset="0"/>
              </a:rPr>
              <a:t>Janech</a:t>
            </a:r>
            <a:r>
              <a:rPr lang="en-US" dirty="0">
                <a:latin typeface="Helvetica" panose="020B0604020202020204" pitchFamily="34" charset="0"/>
                <a:cs typeface="Helvetica" panose="020B0604020202020204" pitchFamily="34" charset="0"/>
              </a:rPr>
              <a:t>.</a:t>
            </a:r>
            <a:endParaRPr lang="en-US" baseline="30000" dirty="0">
              <a:latin typeface="Helvetica" panose="020B0604020202020204" pitchFamily="34" charset="0"/>
              <a:cs typeface="Helvetica" panose="020B0604020202020204" pitchFamily="34" charset="0"/>
            </a:endParaRPr>
          </a:p>
          <a:p>
            <a:r>
              <a:rPr lang="en-US" baseline="30000" dirty="0">
                <a:latin typeface="Helvetica" panose="020B0604020202020204" pitchFamily="34" charset="0"/>
                <a:cs typeface="Helvetica" panose="020B0604020202020204" pitchFamily="34" charset="0"/>
              </a:rPr>
              <a:t>3 </a:t>
            </a:r>
            <a:r>
              <a:rPr lang="en-US" dirty="0">
                <a:latin typeface="Helvetica" panose="020B0604020202020204" pitchFamily="34" charset="0"/>
                <a:cs typeface="Helvetica" panose="020B0604020202020204" pitchFamily="34" charset="0"/>
              </a:rPr>
              <a:t>Neely </a:t>
            </a:r>
            <a:r>
              <a:rPr lang="en-US" i="1" dirty="0">
                <a:latin typeface="Helvetica" panose="020B0604020202020204" pitchFamily="34" charset="0"/>
                <a:cs typeface="Helvetica" panose="020B0604020202020204" pitchFamily="34" charset="0"/>
              </a:rPr>
              <a:t>et al</a:t>
            </a:r>
            <a:r>
              <a:rPr lang="en-US" dirty="0">
                <a:latin typeface="Helvetica" panose="020B0604020202020204" pitchFamily="34" charset="0"/>
                <a:cs typeface="Helvetica" panose="020B0604020202020204" pitchFamily="34" charset="0"/>
              </a:rPr>
              <a:t>. </a:t>
            </a:r>
            <a:r>
              <a:rPr lang="en-US" i="1" dirty="0" err="1">
                <a:latin typeface="Helvetica" panose="020B0604020202020204" pitchFamily="34" charset="0"/>
                <a:cs typeface="Helvetica" panose="020B0604020202020204" pitchFamily="34" charset="0"/>
              </a:rPr>
              <a:t>PLoS</a:t>
            </a:r>
            <a:r>
              <a:rPr lang="en-US" i="1" dirty="0">
                <a:latin typeface="Helvetica" panose="020B0604020202020204" pitchFamily="34" charset="0"/>
                <a:cs typeface="Helvetica" panose="020B0604020202020204" pitchFamily="34" charset="0"/>
              </a:rPr>
              <a:t> One</a:t>
            </a:r>
            <a:r>
              <a:rPr lang="en-US" dirty="0">
                <a:latin typeface="Helvetica" panose="020B0604020202020204" pitchFamily="34" charset="0"/>
                <a:cs typeface="Helvetica" panose="020B0604020202020204" pitchFamily="34" charset="0"/>
              </a:rPr>
              <a:t> 10(4):e0123295 (2015)</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C84038E-F81E-4D7E-BBA7-624BFE5CCE25}" type="slidenum">
              <a:rPr lang="en-US" smtClean="0"/>
              <a:t>13</a:t>
            </a:fld>
            <a:endParaRPr lang="en-US"/>
          </a:p>
        </p:txBody>
      </p:sp>
    </p:spTree>
    <p:extLst>
      <p:ext uri="{BB962C8B-B14F-4D97-AF65-F5344CB8AC3E}">
        <p14:creationId xmlns:p14="http://schemas.microsoft.com/office/powerpoint/2010/main" val="1361537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Type of search	:	MS/MS Ion Search</a:t>
            </a:r>
          </a:p>
          <a:p>
            <a:r>
              <a:rPr lang="en-US" dirty="0" smtClean="0"/>
              <a:t>Enzyme	:	Trypsin</a:t>
            </a:r>
          </a:p>
          <a:p>
            <a:r>
              <a:rPr lang="en-US" dirty="0" smtClean="0"/>
              <a:t>Fixed modifications	:	</a:t>
            </a:r>
            <a:r>
              <a:rPr lang="en-US" dirty="0" err="1" smtClean="0"/>
              <a:t>Carbamidomethyl</a:t>
            </a:r>
            <a:r>
              <a:rPr lang="en-US" dirty="0" smtClean="0"/>
              <a:t> (C)</a:t>
            </a:r>
          </a:p>
          <a:p>
            <a:r>
              <a:rPr lang="en-US" dirty="0" smtClean="0"/>
              <a:t>Variable modifications	:	</a:t>
            </a:r>
            <a:r>
              <a:rPr lang="en-US" dirty="0" err="1" smtClean="0"/>
              <a:t>Deamidated</a:t>
            </a:r>
            <a:r>
              <a:rPr lang="en-US" dirty="0" smtClean="0"/>
              <a:t> (NQ), Oxidation (M)</a:t>
            </a:r>
          </a:p>
          <a:p>
            <a:r>
              <a:rPr lang="en-US" dirty="0" smtClean="0"/>
              <a:t>Mass values	:	</a:t>
            </a:r>
            <a:r>
              <a:rPr lang="en-US" dirty="0" err="1" smtClean="0"/>
              <a:t>Monoisotopic</a:t>
            </a:r>
            <a:endParaRPr lang="en-US" dirty="0" smtClean="0"/>
          </a:p>
          <a:p>
            <a:r>
              <a:rPr lang="en-US" dirty="0" smtClean="0"/>
              <a:t>Protein mass	:	Unrestricted</a:t>
            </a:r>
          </a:p>
          <a:p>
            <a:r>
              <a:rPr lang="en-US" dirty="0" smtClean="0"/>
              <a:t>Peptide mass tolerance	:	± 30 ppm</a:t>
            </a:r>
          </a:p>
          <a:p>
            <a:r>
              <a:rPr lang="en-US" dirty="0" smtClean="0"/>
              <a:t>Fragment mass tolerance	:	± 0.5 Da</a:t>
            </a:r>
          </a:p>
          <a:p>
            <a:r>
              <a:rPr lang="en-US" dirty="0" smtClean="0"/>
              <a:t>Max missed cleavages	:	2</a:t>
            </a:r>
          </a:p>
          <a:p>
            <a:r>
              <a:rPr lang="en-US" dirty="0" smtClean="0"/>
              <a:t>Instrument type	:	ESI-QUAD-TOF</a:t>
            </a:r>
          </a:p>
          <a:p>
            <a:r>
              <a:rPr lang="en-US" dirty="0" smtClean="0"/>
              <a:t>Number of queries	:	15,398type</a:t>
            </a:r>
            <a:r>
              <a:rPr lang="en-US" dirty="0" smtClean="0">
                <a:effectLst/>
              </a:rPr>
              <a:t>:ESI-QUAD-TOF</a:t>
            </a:r>
            <a:r>
              <a:rPr lang="en-US" dirty="0" smtClean="0"/>
              <a:t>Number of queries</a:t>
            </a:r>
            <a:r>
              <a:rPr lang="en-US" dirty="0" smtClean="0">
                <a:effectLst/>
              </a:rPr>
              <a:t>:15,398</a:t>
            </a:r>
            <a:endParaRPr lang="en-US" dirty="0"/>
          </a:p>
        </p:txBody>
      </p:sp>
      <p:sp>
        <p:nvSpPr>
          <p:cNvPr id="4" name="Slide Number Placeholder 3"/>
          <p:cNvSpPr>
            <a:spLocks noGrp="1"/>
          </p:cNvSpPr>
          <p:nvPr>
            <p:ph type="sldNum" sz="quarter" idx="10"/>
          </p:nvPr>
        </p:nvSpPr>
        <p:spPr/>
        <p:txBody>
          <a:bodyPr/>
          <a:lstStyle/>
          <a:p>
            <a:fld id="{F6C68207-B885-4A75-AC71-DA4C26A3022C}" type="slidenum">
              <a:rPr lang="en-US" smtClean="0"/>
              <a:t>14</a:t>
            </a:fld>
            <a:endParaRPr lang="en-US"/>
          </a:p>
        </p:txBody>
      </p:sp>
    </p:spTree>
    <p:extLst>
      <p:ext uri="{BB962C8B-B14F-4D97-AF65-F5344CB8AC3E}">
        <p14:creationId xmlns:p14="http://schemas.microsoft.com/office/powerpoint/2010/main" val="2743495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Type of search	:	MS/MS Ion Search</a:t>
            </a:r>
          </a:p>
          <a:p>
            <a:r>
              <a:rPr lang="en-US" dirty="0" smtClean="0"/>
              <a:t>Enzyme	:	Trypsin</a:t>
            </a:r>
          </a:p>
          <a:p>
            <a:r>
              <a:rPr lang="en-US" dirty="0" smtClean="0"/>
              <a:t>Fixed modifications	:	</a:t>
            </a:r>
            <a:r>
              <a:rPr lang="en-US" dirty="0" err="1" smtClean="0"/>
              <a:t>Carbamidomethyl</a:t>
            </a:r>
            <a:r>
              <a:rPr lang="en-US" dirty="0" smtClean="0"/>
              <a:t> (C)</a:t>
            </a:r>
          </a:p>
          <a:p>
            <a:r>
              <a:rPr lang="en-US" dirty="0" smtClean="0"/>
              <a:t>Variable modifications	:	</a:t>
            </a:r>
            <a:r>
              <a:rPr lang="en-US" dirty="0" err="1" smtClean="0"/>
              <a:t>Deamidated</a:t>
            </a:r>
            <a:r>
              <a:rPr lang="en-US" dirty="0" smtClean="0"/>
              <a:t> (NQ), Oxidation (M)</a:t>
            </a:r>
          </a:p>
          <a:p>
            <a:r>
              <a:rPr lang="en-US" dirty="0" smtClean="0"/>
              <a:t>Mass values	:	</a:t>
            </a:r>
            <a:r>
              <a:rPr lang="en-US" dirty="0" err="1" smtClean="0"/>
              <a:t>Monoisotopic</a:t>
            </a:r>
            <a:endParaRPr lang="en-US" dirty="0" smtClean="0"/>
          </a:p>
          <a:p>
            <a:r>
              <a:rPr lang="en-US" dirty="0" smtClean="0"/>
              <a:t>Protein mass	:	Unrestricted</a:t>
            </a:r>
          </a:p>
          <a:p>
            <a:r>
              <a:rPr lang="en-US" dirty="0" smtClean="0"/>
              <a:t>Peptide mass tolerance	:	± 30 ppm</a:t>
            </a:r>
          </a:p>
          <a:p>
            <a:r>
              <a:rPr lang="en-US" dirty="0" smtClean="0"/>
              <a:t>Fragment mass tolerance	:	± 0.5 Da</a:t>
            </a:r>
          </a:p>
          <a:p>
            <a:r>
              <a:rPr lang="en-US" dirty="0" smtClean="0"/>
              <a:t>Max missed cleavages	:	2</a:t>
            </a:r>
          </a:p>
          <a:p>
            <a:r>
              <a:rPr lang="en-US" dirty="0" smtClean="0"/>
              <a:t>Instrument type	:	ESI-QUAD-TOF</a:t>
            </a:r>
          </a:p>
          <a:p>
            <a:r>
              <a:rPr lang="en-US" dirty="0" smtClean="0"/>
              <a:t>Number of queries	:	15,398type</a:t>
            </a:r>
            <a:r>
              <a:rPr lang="en-US" dirty="0" smtClean="0">
                <a:effectLst/>
              </a:rPr>
              <a:t>:ESI-QUAD-TOF</a:t>
            </a:r>
            <a:r>
              <a:rPr lang="en-US" dirty="0" smtClean="0"/>
              <a:t>Number of queries</a:t>
            </a:r>
            <a:r>
              <a:rPr lang="en-US" dirty="0" smtClean="0">
                <a:effectLst/>
              </a:rPr>
              <a:t>:15,398</a:t>
            </a:r>
            <a:endParaRPr lang="en-US" dirty="0"/>
          </a:p>
        </p:txBody>
      </p:sp>
      <p:sp>
        <p:nvSpPr>
          <p:cNvPr id="4" name="Slide Number Placeholder 3"/>
          <p:cNvSpPr>
            <a:spLocks noGrp="1"/>
          </p:cNvSpPr>
          <p:nvPr>
            <p:ph type="sldNum" sz="quarter" idx="10"/>
          </p:nvPr>
        </p:nvSpPr>
        <p:spPr/>
        <p:txBody>
          <a:bodyPr/>
          <a:lstStyle/>
          <a:p>
            <a:fld id="{F6C68207-B885-4A75-AC71-DA4C26A3022C}" type="slidenum">
              <a:rPr lang="en-US" smtClean="0"/>
              <a:t>15</a:t>
            </a:fld>
            <a:endParaRPr lang="en-US"/>
          </a:p>
        </p:txBody>
      </p:sp>
    </p:spTree>
    <p:extLst>
      <p:ext uri="{BB962C8B-B14F-4D97-AF65-F5344CB8AC3E}">
        <p14:creationId xmlns:p14="http://schemas.microsoft.com/office/powerpoint/2010/main" val="671779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Type of search	:	MS/MS Ion Search</a:t>
            </a:r>
          </a:p>
          <a:p>
            <a:r>
              <a:rPr lang="en-US" dirty="0" smtClean="0"/>
              <a:t>Enzyme	:	Trypsin</a:t>
            </a:r>
          </a:p>
          <a:p>
            <a:r>
              <a:rPr lang="en-US" dirty="0" smtClean="0"/>
              <a:t>Fixed modifications	:	</a:t>
            </a:r>
            <a:r>
              <a:rPr lang="en-US" dirty="0" err="1" smtClean="0"/>
              <a:t>Carbamidomethyl</a:t>
            </a:r>
            <a:r>
              <a:rPr lang="en-US" dirty="0" smtClean="0"/>
              <a:t> (C)</a:t>
            </a:r>
          </a:p>
          <a:p>
            <a:r>
              <a:rPr lang="en-US" dirty="0" smtClean="0"/>
              <a:t>Variable modifications	:	</a:t>
            </a:r>
            <a:r>
              <a:rPr lang="en-US" dirty="0" err="1" smtClean="0"/>
              <a:t>Deamidated</a:t>
            </a:r>
            <a:r>
              <a:rPr lang="en-US" dirty="0" smtClean="0"/>
              <a:t> (NQ), Oxidation (M)</a:t>
            </a:r>
          </a:p>
          <a:p>
            <a:r>
              <a:rPr lang="en-US" dirty="0" smtClean="0"/>
              <a:t>Mass values	:	</a:t>
            </a:r>
            <a:r>
              <a:rPr lang="en-US" dirty="0" err="1" smtClean="0"/>
              <a:t>Monoisotopic</a:t>
            </a:r>
            <a:endParaRPr lang="en-US" dirty="0" smtClean="0"/>
          </a:p>
          <a:p>
            <a:r>
              <a:rPr lang="en-US" dirty="0" smtClean="0"/>
              <a:t>Protein mass	:	Unrestricted</a:t>
            </a:r>
          </a:p>
          <a:p>
            <a:r>
              <a:rPr lang="en-US" dirty="0" smtClean="0"/>
              <a:t>Peptide mass tolerance	:	± 30 ppm</a:t>
            </a:r>
          </a:p>
          <a:p>
            <a:r>
              <a:rPr lang="en-US" dirty="0" smtClean="0"/>
              <a:t>Fragment mass tolerance	:	± 0.5 Da</a:t>
            </a:r>
          </a:p>
          <a:p>
            <a:r>
              <a:rPr lang="en-US" dirty="0" smtClean="0"/>
              <a:t>Max missed cleavages	:	2</a:t>
            </a:r>
          </a:p>
          <a:p>
            <a:r>
              <a:rPr lang="en-US" dirty="0" smtClean="0"/>
              <a:t>Instrument type	:	ESI-QUAD-TOF</a:t>
            </a:r>
          </a:p>
          <a:p>
            <a:r>
              <a:rPr lang="en-US" dirty="0" smtClean="0"/>
              <a:t>Number of queries	:	15,398type</a:t>
            </a:r>
            <a:r>
              <a:rPr lang="en-US" dirty="0" smtClean="0">
                <a:effectLst/>
              </a:rPr>
              <a:t>:ESI-QUAD-TOF</a:t>
            </a:r>
            <a:r>
              <a:rPr lang="en-US" dirty="0" smtClean="0"/>
              <a:t>Number of queries</a:t>
            </a:r>
            <a:r>
              <a:rPr lang="en-US" dirty="0" smtClean="0">
                <a:effectLst/>
              </a:rPr>
              <a:t>:15,398</a:t>
            </a:r>
            <a:endParaRPr lang="en-US" dirty="0"/>
          </a:p>
        </p:txBody>
      </p:sp>
      <p:sp>
        <p:nvSpPr>
          <p:cNvPr id="4" name="Slide Number Placeholder 3"/>
          <p:cNvSpPr>
            <a:spLocks noGrp="1"/>
          </p:cNvSpPr>
          <p:nvPr>
            <p:ph type="sldNum" sz="quarter" idx="10"/>
          </p:nvPr>
        </p:nvSpPr>
        <p:spPr/>
        <p:txBody>
          <a:bodyPr/>
          <a:lstStyle/>
          <a:p>
            <a:fld id="{F6C68207-B885-4A75-AC71-DA4C26A3022C}" type="slidenum">
              <a:rPr lang="en-US" smtClean="0"/>
              <a:t>16</a:t>
            </a:fld>
            <a:endParaRPr lang="en-US"/>
          </a:p>
        </p:txBody>
      </p:sp>
    </p:spTree>
    <p:extLst>
      <p:ext uri="{BB962C8B-B14F-4D97-AF65-F5344CB8AC3E}">
        <p14:creationId xmlns:p14="http://schemas.microsoft.com/office/powerpoint/2010/main" val="13643308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02">
    <p:spTree>
      <p:nvGrpSpPr>
        <p:cNvPr id="1" name=""/>
        <p:cNvGrpSpPr/>
        <p:nvPr/>
      </p:nvGrpSpPr>
      <p:grpSpPr>
        <a:xfrm>
          <a:off x="0" y="0"/>
          <a:ext cx="0" cy="0"/>
          <a:chOff x="0" y="0"/>
          <a:chExt cx="0" cy="0"/>
        </a:xfrm>
      </p:grpSpPr>
      <p:pic>
        <p:nvPicPr>
          <p:cNvPr id="5" name="Picture 10" descr="final introductory.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3338"/>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1" descr="nistident_fleft_vec [Converted].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09600" y="5743585"/>
            <a:ext cx="11430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2" descr="NISTlogo_stacked_PMS655.pn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705605" y="5562600"/>
            <a:ext cx="1573213"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16468" y="4495800"/>
            <a:ext cx="7669213" cy="838200"/>
          </a:xfrm>
        </p:spPr>
        <p:txBody>
          <a:bodyPr>
            <a:normAutofit/>
          </a:bodyPr>
          <a:lstStyle>
            <a:lvl1pPr>
              <a:defRPr sz="1600" baseline="0">
                <a:solidFill>
                  <a:schemeClr val="accent1">
                    <a:lumMod val="50000"/>
                  </a:schemeClr>
                </a:solidFill>
              </a:defRPr>
            </a:lvl1pPr>
          </a:lstStyle>
          <a:p>
            <a:pPr lvl="0"/>
            <a:r>
              <a:rPr lang="en-US" smtClean="0"/>
              <a:t>Click to edit Master text styles</a:t>
            </a:r>
          </a:p>
        </p:txBody>
      </p:sp>
      <p:sp>
        <p:nvSpPr>
          <p:cNvPr id="12" name="Text Placeholder 11"/>
          <p:cNvSpPr>
            <a:spLocks noGrp="1"/>
          </p:cNvSpPr>
          <p:nvPr>
            <p:ph type="body" sz="quarter" idx="11"/>
          </p:nvPr>
        </p:nvSpPr>
        <p:spPr>
          <a:xfrm>
            <a:off x="516467" y="3268136"/>
            <a:ext cx="8017937" cy="1151464"/>
          </a:xfrm>
        </p:spPr>
        <p:txBody>
          <a:bodyPr>
            <a:normAutofit/>
          </a:bodyPr>
          <a:lstStyle>
            <a:lvl1pPr>
              <a:spcBef>
                <a:spcPts val="0"/>
              </a:spcBef>
              <a:buFontTx/>
              <a:buNone/>
              <a:defRPr sz="3500" baseline="0">
                <a:solidFill>
                  <a:schemeClr val="bg1">
                    <a:lumMod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extLst>
      <p:ext uri="{BB962C8B-B14F-4D97-AF65-F5344CB8AC3E}">
        <p14:creationId xmlns:p14="http://schemas.microsoft.com/office/powerpoint/2010/main" val="737370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2835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0517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9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696712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673124-A7CE-4B06-B6A4-CC6DA2E1F7A1}" type="datetimeFigureOut">
              <a:rPr lang="en-US" smtClean="0"/>
              <a:t>2/25/2020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6843FA-069E-4AAA-85EA-68D1D7A69061}" type="slidenum">
              <a:rPr lang="en-US" smtClean="0"/>
              <a:t>‹#›</a:t>
            </a:fld>
            <a:endParaRPr lang="en-US"/>
          </a:p>
        </p:txBody>
      </p:sp>
    </p:spTree>
    <p:extLst>
      <p:ext uri="{BB962C8B-B14F-4D97-AF65-F5344CB8AC3E}">
        <p14:creationId xmlns:p14="http://schemas.microsoft.com/office/powerpoint/2010/main" val="5355427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a:xfrm>
            <a:off x="685800" y="1869141"/>
            <a:ext cx="7770813" cy="4257022"/>
          </a:xfrm>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3DBF71E-4784-354C-B064-056DBF2965F1}" type="datetimeFigureOut">
              <a:rPr lang="en-US" smtClean="0"/>
              <a:pPr/>
              <a:t>2/25/2020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2079CC-1BF0-B34A-B058-F99E3CBF00E2}" type="slidenum">
              <a:rPr lang="en-US" smtClean="0"/>
              <a:pPr/>
              <a:t>‹#›</a:t>
            </a:fld>
            <a:endParaRPr lang="en-US"/>
          </a:p>
        </p:txBody>
      </p:sp>
    </p:spTree>
    <p:extLst>
      <p:ext uri="{BB962C8B-B14F-4D97-AF65-F5344CB8AC3E}">
        <p14:creationId xmlns:p14="http://schemas.microsoft.com/office/powerpoint/2010/main" val="4194564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oject slide">
    <p:spTree>
      <p:nvGrpSpPr>
        <p:cNvPr id="1" name=""/>
        <p:cNvGrpSpPr/>
        <p:nvPr/>
      </p:nvGrpSpPr>
      <p:grpSpPr>
        <a:xfrm>
          <a:off x="0" y="0"/>
          <a:ext cx="0" cy="0"/>
          <a:chOff x="0" y="0"/>
          <a:chExt cx="0" cy="0"/>
        </a:xfrm>
      </p:grpSpPr>
      <p:pic>
        <p:nvPicPr>
          <p:cNvPr id="5" name="Picture 10" descr="whitenist.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 y="6518285"/>
            <a:ext cx="706438"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userDrawn="1"/>
        </p:nvCxnSpPr>
        <p:spPr>
          <a:xfrm>
            <a:off x="0" y="530225"/>
            <a:ext cx="5715000" cy="1588"/>
          </a:xfrm>
          <a:prstGeom prst="line">
            <a:avLst/>
          </a:prstGeom>
          <a:ln>
            <a:solidFill>
              <a:schemeClr val="accent1">
                <a:lumMod val="50000"/>
              </a:schemeClr>
            </a:solidFill>
          </a:ln>
        </p:spPr>
        <p:style>
          <a:lnRef idx="1">
            <a:schemeClr val="accent2"/>
          </a:lnRef>
          <a:fillRef idx="0">
            <a:schemeClr val="accent2"/>
          </a:fillRef>
          <a:effectRef idx="0">
            <a:schemeClr val="accent2"/>
          </a:effectRef>
          <a:fontRef idx="minor">
            <a:schemeClr val="tx1"/>
          </a:fontRef>
        </p:style>
      </p:cxnSp>
      <p:cxnSp>
        <p:nvCxnSpPr>
          <p:cNvPr id="8" name="Straight Connector 7"/>
          <p:cNvCxnSpPr/>
          <p:nvPr userDrawn="1"/>
        </p:nvCxnSpPr>
        <p:spPr>
          <a:xfrm>
            <a:off x="8458200" y="536575"/>
            <a:ext cx="685800" cy="1588"/>
          </a:xfrm>
          <a:prstGeom prst="line">
            <a:avLst/>
          </a:prstGeom>
          <a:ln>
            <a:solidFill>
              <a:schemeClr val="accent1">
                <a:lumMod val="50000"/>
              </a:schemeClr>
            </a:solidFill>
          </a:ln>
        </p:spPr>
        <p:style>
          <a:lnRef idx="1">
            <a:schemeClr val="accent2"/>
          </a:lnRef>
          <a:fillRef idx="0">
            <a:schemeClr val="accent2"/>
          </a:fillRef>
          <a:effectRef idx="0">
            <a:schemeClr val="accent2"/>
          </a:effectRef>
          <a:fontRef idx="minor">
            <a:schemeClr val="tx1"/>
          </a:fontRef>
        </p:style>
      </p:cxnSp>
      <p:sp>
        <p:nvSpPr>
          <p:cNvPr id="7" name="Text Placeholder 6"/>
          <p:cNvSpPr>
            <a:spLocks noGrp="1"/>
          </p:cNvSpPr>
          <p:nvPr>
            <p:ph type="body" sz="quarter" idx="13"/>
          </p:nvPr>
        </p:nvSpPr>
        <p:spPr>
          <a:xfrm>
            <a:off x="5715000" y="364066"/>
            <a:ext cx="2743200" cy="533400"/>
          </a:xfrm>
        </p:spPr>
        <p:txBody>
          <a:bodyPr/>
          <a:lstStyle>
            <a:lvl1pPr marL="0" indent="0" algn="ctr">
              <a:buNone/>
              <a:defRPr cap="all" baseline="0">
                <a:solidFill>
                  <a:schemeClr val="accent1">
                    <a:lumMod val="50000"/>
                  </a:schemeClr>
                </a:solidFill>
              </a:defRPr>
            </a:lvl1pPr>
          </a:lstStyle>
          <a:p>
            <a:pPr lvl="0"/>
            <a:r>
              <a:rPr lang="en-US" smtClean="0"/>
              <a:t>Click to edit Master text styles</a:t>
            </a:r>
          </a:p>
        </p:txBody>
      </p:sp>
      <p:sp>
        <p:nvSpPr>
          <p:cNvPr id="11" name="Text Placeholder 10"/>
          <p:cNvSpPr>
            <a:spLocks noGrp="1"/>
          </p:cNvSpPr>
          <p:nvPr>
            <p:ph type="body" sz="quarter" idx="14"/>
          </p:nvPr>
        </p:nvSpPr>
        <p:spPr>
          <a:xfrm>
            <a:off x="279396" y="668863"/>
            <a:ext cx="6400800" cy="381000"/>
          </a:xfrm>
        </p:spPr>
        <p:txBody>
          <a:bodyPr>
            <a:noAutofit/>
          </a:bodyPr>
          <a:lstStyle>
            <a:lvl1pPr marL="0" indent="0">
              <a:buNone/>
              <a:defRPr sz="2000">
                <a:solidFill>
                  <a:schemeClr val="bg1">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
        <p:nvSpPr>
          <p:cNvPr id="3" name="Text Placeholder 2"/>
          <p:cNvSpPr>
            <a:spLocks noGrp="1"/>
          </p:cNvSpPr>
          <p:nvPr>
            <p:ph type="body" sz="quarter" idx="15"/>
          </p:nvPr>
        </p:nvSpPr>
        <p:spPr>
          <a:xfrm>
            <a:off x="457200" y="1219200"/>
            <a:ext cx="4114800" cy="4876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11"/>
          <p:cNvSpPr>
            <a:spLocks noGrp="1"/>
          </p:cNvSpPr>
          <p:nvPr>
            <p:ph type="sldNum" sz="quarter" idx="16"/>
          </p:nvPr>
        </p:nvSpPr>
        <p:spPr>
          <a:xfrm>
            <a:off x="8229600" y="6429385"/>
            <a:ext cx="914400" cy="365125"/>
          </a:xfrm>
        </p:spPr>
        <p:txBody>
          <a:bodyPr/>
          <a:lstStyle>
            <a:lvl1pPr>
              <a:defRPr>
                <a:solidFill>
                  <a:schemeClr val="bg1"/>
                </a:solidFill>
                <a:latin typeface="Helvetica" pitchFamily="34" charset="0"/>
                <a:cs typeface="Helvetica" pitchFamily="34" charset="0"/>
              </a:defRPr>
            </a:lvl1pPr>
          </a:lstStyle>
          <a:p>
            <a:pPr>
              <a:defRPr/>
            </a:pPr>
            <a:fld id="{D555C573-0867-4773-A2B5-ABBC8E03268B}"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20938183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381000" y="609600"/>
            <a:ext cx="7848600" cy="5562600"/>
          </a:xfrm>
        </p:spPr>
        <p:txBody>
          <a:bodyPr/>
          <a:lstStyle>
            <a:lvl2pPr marL="742950" indent="-285750">
              <a:buFont typeface="Arial" pitchFamily="34" charset="0"/>
              <a:buChar char="•"/>
              <a:defRPr/>
            </a:lvl2pPr>
            <a:lvl3pPr marL="1200150" indent="-285750">
              <a:buFont typeface="Courier New" pitchFamily="49" charset="0"/>
              <a:buChar char="o"/>
              <a:defRPr sz="1500"/>
            </a:lvl3pPr>
            <a:lvl5pPr marL="2057400" indent="-228600">
              <a:buFont typeface="Wingdings" pitchFamily="2" charset="2"/>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Slide Number Placeholder 11"/>
          <p:cNvSpPr>
            <a:spLocks noGrp="1"/>
          </p:cNvSpPr>
          <p:nvPr>
            <p:ph type="sldNum" sz="quarter" idx="14"/>
          </p:nvPr>
        </p:nvSpPr>
        <p:spPr>
          <a:xfrm>
            <a:off x="8229600" y="6429385"/>
            <a:ext cx="914400" cy="365125"/>
          </a:xfrm>
        </p:spPr>
        <p:txBody>
          <a:bodyPr/>
          <a:lstStyle>
            <a:lvl1pPr>
              <a:defRPr>
                <a:solidFill>
                  <a:schemeClr val="bg1"/>
                </a:solidFill>
                <a:latin typeface="Helvetica" pitchFamily="34" charset="0"/>
                <a:cs typeface="Helvetica" pitchFamily="34" charset="0"/>
              </a:defRPr>
            </a:lvl1pPr>
          </a:lstStyle>
          <a:p>
            <a:pPr>
              <a:defRPr/>
            </a:pPr>
            <a:fld id="{6EAF96D3-6A7D-4E33-B108-5C9C5DB78DCF}"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3150188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Helvetica" pitchFamily="34" charset="0"/>
                <a:cs typeface="Helvetica"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1500" b="0">
                <a:latin typeface="Helvetica" pitchFamily="34" charset="0"/>
                <a:cs typeface="Helvetica"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1500">
                <a:latin typeface="Helvetica" pitchFamily="34" charset="0"/>
                <a:cs typeface="Helvetica" pitchFamily="34" charset="0"/>
              </a:defRPr>
            </a:lvl1pPr>
            <a:lvl2pPr>
              <a:defRPr sz="1500">
                <a:latin typeface="Helvetica" pitchFamily="34" charset="0"/>
                <a:cs typeface="Helvetica" pitchFamily="34" charset="0"/>
              </a:defRPr>
            </a:lvl2pPr>
            <a:lvl3pPr>
              <a:defRPr sz="1500">
                <a:latin typeface="Helvetica" pitchFamily="34" charset="0"/>
                <a:cs typeface="Helvetica" pitchFamily="34" charset="0"/>
              </a:defRPr>
            </a:lvl3pPr>
            <a:lvl4pPr>
              <a:defRPr sz="1500">
                <a:latin typeface="Helvetica" pitchFamily="34" charset="0"/>
                <a:cs typeface="Helvetica" pitchFamily="34" charset="0"/>
              </a:defRPr>
            </a:lvl4pPr>
            <a:lvl5pPr>
              <a:defRPr sz="1500">
                <a:latin typeface="Helvetica" pitchFamily="34" charset="0"/>
                <a:cs typeface="Helvetica"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30" y="1535113"/>
            <a:ext cx="4041775" cy="639762"/>
          </a:xfrm>
        </p:spPr>
        <p:txBody>
          <a:bodyPr rtlCol="0" anchor="b">
            <a:noAutofit/>
          </a:bodyPr>
          <a:lstStyle>
            <a:lvl1pPr>
              <a:defRPr lang="en-US" sz="1500" b="0" smtClean="0">
                <a:latin typeface="Helvetica" pitchFamily="34" charset="0"/>
                <a:cs typeface="Helvetica" pitchFamily="34" charset="0"/>
              </a:defRPr>
            </a:lvl1pPr>
          </a:lstStyle>
          <a:p>
            <a:pPr lvl="0"/>
            <a:r>
              <a:rPr lang="en-US" smtClean="0"/>
              <a:t>Click to edit Master text styles</a:t>
            </a:r>
          </a:p>
        </p:txBody>
      </p:sp>
      <p:sp>
        <p:nvSpPr>
          <p:cNvPr id="6" name="Content Placeholder 5"/>
          <p:cNvSpPr>
            <a:spLocks noGrp="1"/>
          </p:cNvSpPr>
          <p:nvPr>
            <p:ph sz="quarter" idx="4"/>
          </p:nvPr>
        </p:nvSpPr>
        <p:spPr>
          <a:xfrm>
            <a:off x="4645030" y="2174875"/>
            <a:ext cx="4041775" cy="3951288"/>
          </a:xfrm>
        </p:spPr>
        <p:txBody>
          <a:bodyPr>
            <a:normAutofit/>
          </a:bodyPr>
          <a:lstStyle>
            <a:lvl1pPr>
              <a:defRPr sz="1500">
                <a:latin typeface="Helvetica" pitchFamily="34" charset="0"/>
                <a:cs typeface="Helvetica" pitchFamily="34" charset="0"/>
              </a:defRPr>
            </a:lvl1pPr>
            <a:lvl2pPr>
              <a:defRPr sz="1500">
                <a:latin typeface="Helvetica" pitchFamily="34" charset="0"/>
                <a:cs typeface="Helvetica" pitchFamily="34" charset="0"/>
              </a:defRPr>
            </a:lvl2pPr>
            <a:lvl3pPr>
              <a:defRPr sz="1500">
                <a:latin typeface="Helvetica" pitchFamily="34" charset="0"/>
                <a:cs typeface="Helvetica" pitchFamily="34" charset="0"/>
              </a:defRPr>
            </a:lvl3pPr>
            <a:lvl4pPr>
              <a:defRPr sz="1500">
                <a:latin typeface="Helvetica" pitchFamily="34" charset="0"/>
                <a:cs typeface="Helvetica" pitchFamily="34" charset="0"/>
              </a:defRPr>
            </a:lvl4pPr>
            <a:lvl5pPr>
              <a:defRPr sz="1500">
                <a:latin typeface="Helvetica" pitchFamily="34" charset="0"/>
                <a:cs typeface="Helvetica"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5"/>
          <p:cNvSpPr>
            <a:spLocks noGrp="1"/>
          </p:cNvSpPr>
          <p:nvPr>
            <p:ph type="sldNum" sz="quarter" idx="10"/>
          </p:nvPr>
        </p:nvSpPr>
        <p:spPr/>
        <p:txBody>
          <a:bodyPr/>
          <a:lstStyle>
            <a:lvl1pPr>
              <a:defRPr/>
            </a:lvl1pPr>
          </a:lstStyle>
          <a:p>
            <a:pPr>
              <a:defRPr/>
            </a:pPr>
            <a:fld id="{2FA286FE-5272-4499-9D92-1F1134FB6820}"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2720485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0">
                <a:latin typeface="Helvetica" pitchFamily="34" charset="0"/>
                <a:cs typeface="Helvetica"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273060"/>
            <a:ext cx="5111750" cy="5853113"/>
          </a:xfrm>
        </p:spPr>
        <p:txBody>
          <a:bodyPr>
            <a:normAutofit/>
          </a:bodyPr>
          <a:lstStyle>
            <a:lvl1pPr>
              <a:defRPr sz="1500">
                <a:latin typeface="Helvetica" pitchFamily="34" charset="0"/>
                <a:cs typeface="Helvetica" pitchFamily="34" charset="0"/>
              </a:defRPr>
            </a:lvl1pPr>
            <a:lvl2pPr>
              <a:defRPr sz="1500">
                <a:latin typeface="Helvetica" pitchFamily="34" charset="0"/>
                <a:cs typeface="Helvetica" pitchFamily="34" charset="0"/>
              </a:defRPr>
            </a:lvl2pPr>
            <a:lvl3pPr>
              <a:defRPr sz="1500">
                <a:latin typeface="Helvetica" pitchFamily="34" charset="0"/>
                <a:cs typeface="Helvetica" pitchFamily="34" charset="0"/>
              </a:defRPr>
            </a:lvl3pPr>
            <a:lvl4pPr>
              <a:defRPr sz="1500">
                <a:latin typeface="Helvetica" pitchFamily="34" charset="0"/>
                <a:cs typeface="Helvetica" pitchFamily="34" charset="0"/>
              </a:defRPr>
            </a:lvl4pPr>
            <a:lvl5pPr>
              <a:defRPr sz="1500">
                <a:latin typeface="Helvetica" pitchFamily="34" charset="0"/>
                <a:cs typeface="Helvetica" pitchFamily="34" charset="0"/>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3"/>
            <a:ext cx="3008313" cy="4691063"/>
          </a:xfrm>
        </p:spPr>
        <p:txBody>
          <a:bodyPr>
            <a:normAutofit/>
          </a:bodyPr>
          <a:lstStyle>
            <a:lvl1pPr marL="0" indent="0">
              <a:buNone/>
              <a:defRPr sz="1500">
                <a:latin typeface="Helvetica" pitchFamily="34" charset="0"/>
                <a:cs typeface="Helvetic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514C7660-23B3-452B-8470-D22CE402FB23}"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4223463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600" b="0">
                <a:latin typeface="Helvetica" pitchFamily="34" charset="0"/>
                <a:cs typeface="Helvetica" pitchFamily="34" charset="0"/>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1100">
                <a:latin typeface="Helvetica" pitchFamily="34" charset="0"/>
                <a:cs typeface="Helvetic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39422A96-4E02-473E-99C3-EE333EC87F0F}"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676724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31800" y="6229350"/>
            <a:ext cx="1905000" cy="457200"/>
          </a:xfrm>
          <a:prstGeom prst="rect">
            <a:avLst/>
          </a:prstGeom>
        </p:spPr>
        <p:txBody>
          <a:bodyPr/>
          <a:lstStyle>
            <a:lvl1pPr>
              <a:defRPr>
                <a:latin typeface="Arial" charset="0"/>
                <a:cs typeface="+mn-cs"/>
              </a:defRPr>
            </a:lvl1pPr>
          </a:lstStyle>
          <a:p>
            <a:pPr fontAlgn="base">
              <a:spcBef>
                <a:spcPct val="0"/>
              </a:spcBef>
              <a:spcAft>
                <a:spcPct val="0"/>
              </a:spcAft>
              <a:defRPr/>
            </a:pPr>
            <a:endParaRPr lang="en-US" dirty="0">
              <a:solidFill>
                <a:prstClr val="black"/>
              </a:solidFill>
            </a:endParaRPr>
          </a:p>
        </p:txBody>
      </p:sp>
      <p:sp>
        <p:nvSpPr>
          <p:cNvPr id="3" name="Rectangle 5"/>
          <p:cNvSpPr>
            <a:spLocks noGrp="1" noChangeArrowheads="1"/>
          </p:cNvSpPr>
          <p:nvPr>
            <p:ph type="ftr" sz="quarter" idx="11"/>
          </p:nvPr>
        </p:nvSpPr>
        <p:spPr>
          <a:xfrm>
            <a:off x="3124200" y="6229350"/>
            <a:ext cx="2895600" cy="457200"/>
          </a:xfrm>
          <a:prstGeom prst="rect">
            <a:avLst/>
          </a:prstGeom>
        </p:spPr>
        <p:txBody>
          <a:bodyPr/>
          <a:lstStyle>
            <a:lvl1pPr>
              <a:defRPr>
                <a:latin typeface="Arial" charset="0"/>
                <a:cs typeface="+mn-cs"/>
              </a:defRPr>
            </a:lvl1pPr>
          </a:lstStyle>
          <a:p>
            <a:pPr fontAlgn="base">
              <a:spcBef>
                <a:spcPct val="0"/>
              </a:spcBef>
              <a:spcAft>
                <a:spcPct val="0"/>
              </a:spcAft>
              <a:defRPr/>
            </a:pPr>
            <a:endParaRPr lang="en-US" dirty="0">
              <a:solidFill>
                <a:prstClr val="black"/>
              </a:solidFill>
            </a:endParaRPr>
          </a:p>
        </p:txBody>
      </p:sp>
      <p:sp>
        <p:nvSpPr>
          <p:cNvPr id="4" name="Rectangle 6"/>
          <p:cNvSpPr>
            <a:spLocks noGrp="1" noChangeArrowheads="1"/>
          </p:cNvSpPr>
          <p:nvPr>
            <p:ph type="sldNum" sz="quarter" idx="12"/>
          </p:nvPr>
        </p:nvSpPr>
        <p:spPr/>
        <p:txBody>
          <a:bodyPr/>
          <a:lstStyle>
            <a:lvl1pPr>
              <a:defRPr/>
            </a:lvl1pPr>
          </a:lstStyle>
          <a:p>
            <a:pPr>
              <a:defRPr/>
            </a:pPr>
            <a:fld id="{CB43B0B2-5EF3-4290-9893-72192A826AF7}"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3179391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4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6874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6"/>
            <a:ext cx="8229600" cy="4525963"/>
          </a:xfrm>
        </p:spPr>
        <p:txBody>
          <a:bodyPr rtlCol="0">
            <a:normAutofit/>
          </a:bodyPr>
          <a:lstStyle/>
          <a:p>
            <a:pPr lvl="0"/>
            <a:endParaRPr lang="en-US" noProof="0" dirty="0" smtClean="0"/>
          </a:p>
        </p:txBody>
      </p:sp>
      <p:sp>
        <p:nvSpPr>
          <p:cNvPr id="4" name="Rectangle 4"/>
          <p:cNvSpPr>
            <a:spLocks noGrp="1" noChangeArrowheads="1"/>
          </p:cNvSpPr>
          <p:nvPr>
            <p:ph type="dt" sz="half" idx="10"/>
          </p:nvPr>
        </p:nvSpPr>
        <p:spPr>
          <a:xfrm>
            <a:off x="457200" y="6356360"/>
            <a:ext cx="2133600" cy="365125"/>
          </a:xfrm>
          <a:prstGeom prst="rect">
            <a:avLst/>
          </a:prstGeom>
        </p:spPr>
        <p:txBody>
          <a:bodyPr/>
          <a:lstStyle>
            <a:lvl1pPr>
              <a:defRPr>
                <a:latin typeface="Arial" pitchFamily="34" charset="0"/>
                <a:cs typeface="+mn-cs"/>
              </a:defRPr>
            </a:lvl1pPr>
          </a:lstStyle>
          <a:p>
            <a:pPr fontAlgn="base">
              <a:spcBef>
                <a:spcPct val="0"/>
              </a:spcBef>
              <a:spcAft>
                <a:spcPct val="0"/>
              </a:spcAft>
              <a:defRPr/>
            </a:pPr>
            <a:endParaRPr lang="en-US" dirty="0">
              <a:solidFill>
                <a:prstClr val="black"/>
              </a:solidFill>
            </a:endParaRPr>
          </a:p>
        </p:txBody>
      </p:sp>
      <p:sp>
        <p:nvSpPr>
          <p:cNvPr id="5" name="Rectangle 5"/>
          <p:cNvSpPr>
            <a:spLocks noGrp="1" noChangeArrowheads="1"/>
          </p:cNvSpPr>
          <p:nvPr>
            <p:ph type="ftr" sz="quarter" idx="11"/>
          </p:nvPr>
        </p:nvSpPr>
        <p:spPr>
          <a:xfrm>
            <a:off x="3124200" y="6356360"/>
            <a:ext cx="2895600" cy="365125"/>
          </a:xfrm>
          <a:prstGeom prst="rect">
            <a:avLst/>
          </a:prstGeom>
        </p:spPr>
        <p:txBody>
          <a:bodyPr/>
          <a:lstStyle>
            <a:lvl1pPr>
              <a:defRPr>
                <a:latin typeface="Arial" pitchFamily="34" charset="0"/>
                <a:cs typeface="+mn-cs"/>
              </a:defRPr>
            </a:lvl1pPr>
          </a:lstStyle>
          <a:p>
            <a:pPr fontAlgn="base">
              <a:spcBef>
                <a:spcPct val="0"/>
              </a:spcBef>
              <a:spcAft>
                <a:spcPct val="0"/>
              </a:spcAft>
              <a:defRPr/>
            </a:pPr>
            <a:endParaRPr lang="en-US" dirty="0">
              <a:solidFill>
                <a:prstClr val="black"/>
              </a:solidFill>
            </a:endParaRPr>
          </a:p>
        </p:txBody>
      </p:sp>
      <p:sp>
        <p:nvSpPr>
          <p:cNvPr id="6" name="Rectangle 6"/>
          <p:cNvSpPr>
            <a:spLocks noGrp="1" noChangeArrowheads="1"/>
          </p:cNvSpPr>
          <p:nvPr>
            <p:ph type="sldNum" sz="quarter" idx="12"/>
          </p:nvPr>
        </p:nvSpPr>
        <p:spPr/>
        <p:txBody>
          <a:bodyPr/>
          <a:lstStyle>
            <a:lvl1pPr>
              <a:defRPr/>
            </a:lvl1pPr>
          </a:lstStyle>
          <a:p>
            <a:pPr>
              <a:defRPr/>
            </a:pPr>
            <a:fld id="{43FC9E4D-C1DF-412F-A362-793D02D851AF}"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2221766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6"/>
          <p:cNvGrpSpPr>
            <a:grpSpLocks/>
          </p:cNvGrpSpPr>
          <p:nvPr/>
        </p:nvGrpSpPr>
        <p:grpSpPr bwMode="auto">
          <a:xfrm>
            <a:off x="-9525" y="4763"/>
            <a:ext cx="9163050" cy="6865937"/>
            <a:chOff x="-9525" y="0"/>
            <a:chExt cx="9163050" cy="6858000"/>
          </a:xfrm>
        </p:grpSpPr>
        <p:pic>
          <p:nvPicPr>
            <p:cNvPr id="1031" name="Picture 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8" descr="whitenist.png"/>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57200" y="6517561"/>
              <a:ext cx="706516" cy="188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Master style title</a:t>
            </a:r>
            <a:endParaRPr lang="en-US" dirty="0"/>
          </a:p>
        </p:txBody>
      </p:sp>
      <p:sp>
        <p:nvSpPr>
          <p:cNvPr id="1028" name="Text Placeholder 2"/>
          <p:cNvSpPr>
            <a:spLocks noGrp="1"/>
          </p:cNvSpPr>
          <p:nvPr>
            <p:ph type="body" idx="1"/>
          </p:nvPr>
        </p:nvSpPr>
        <p:spPr bwMode="auto">
          <a:xfrm>
            <a:off x="457200" y="1600206"/>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6" name="Slide Number Placeholder 5"/>
          <p:cNvSpPr>
            <a:spLocks noGrp="1"/>
          </p:cNvSpPr>
          <p:nvPr>
            <p:ph type="sldNum" sz="quarter" idx="4"/>
          </p:nvPr>
        </p:nvSpPr>
        <p:spPr>
          <a:xfrm>
            <a:off x="8305800" y="6408748"/>
            <a:ext cx="801688" cy="365125"/>
          </a:xfrm>
          <a:prstGeom prst="rect">
            <a:avLst/>
          </a:prstGeom>
        </p:spPr>
        <p:txBody>
          <a:bodyPr vert="horz" lIns="91440" tIns="45720" rIns="91440" bIns="45720" rtlCol="0" anchor="ctr"/>
          <a:lstStyle>
            <a:lvl1pPr algn="r" fontAlgn="auto">
              <a:spcBef>
                <a:spcPts val="0"/>
              </a:spcBef>
              <a:spcAft>
                <a:spcPts val="0"/>
              </a:spcAft>
              <a:defRPr sz="1200">
                <a:solidFill>
                  <a:schemeClr val="bg1"/>
                </a:solidFill>
                <a:latin typeface="Helvetica" pitchFamily="34" charset="0"/>
                <a:cs typeface="Helvetica" pitchFamily="34" charset="0"/>
              </a:defRPr>
            </a:lvl1pPr>
          </a:lstStyle>
          <a:p>
            <a:pPr>
              <a:defRPr/>
            </a:pPr>
            <a:fld id="{9403B60B-6ED4-48C0-BE6B-C9A84BF79913}" type="slidenum">
              <a:rPr lang="en-US">
                <a:solidFill>
                  <a:prstClr val="white"/>
                </a:solidFill>
              </a:rPr>
              <a:pPr>
                <a:defRPr/>
              </a:pPr>
              <a:t>‹#›</a:t>
            </a:fld>
            <a:endParaRPr lang="en-US" dirty="0">
              <a:solidFill>
                <a:prstClr val="white"/>
              </a:solidFill>
            </a:endParaRPr>
          </a:p>
        </p:txBody>
      </p:sp>
      <p:pic>
        <p:nvPicPr>
          <p:cNvPr id="1030" name="Picture 9" descr="NISTlogo_oneline_white.pn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800605" y="6553210"/>
            <a:ext cx="3203575" cy="11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userDrawn="1"/>
        </p:nvSpPr>
        <p:spPr>
          <a:xfrm>
            <a:off x="1133005" y="6439329"/>
            <a:ext cx="1783502" cy="369332"/>
          </a:xfrm>
          <a:prstGeom prst="rect">
            <a:avLst/>
          </a:prstGeom>
          <a:noFill/>
        </p:spPr>
        <p:txBody>
          <a:bodyPr wrap="none" rtlCol="0">
            <a:spAutoFit/>
          </a:bodyPr>
          <a:lstStyle/>
          <a:p>
            <a:r>
              <a:rPr lang="en-US" sz="1800" b="1" cap="all" baseline="0" dirty="0" smtClean="0">
                <a:solidFill>
                  <a:schemeClr val="bg1"/>
                </a:solidFill>
                <a:latin typeface="Gothic"/>
              </a:rPr>
              <a:t>Charleston</a:t>
            </a:r>
            <a:endParaRPr lang="en-US" sz="2800" b="1" cap="all" baseline="0" dirty="0">
              <a:solidFill>
                <a:schemeClr val="bg1"/>
              </a:solidFill>
              <a:latin typeface="Gothic"/>
            </a:endParaRPr>
          </a:p>
        </p:txBody>
      </p:sp>
    </p:spTree>
    <p:extLst>
      <p:ext uri="{BB962C8B-B14F-4D97-AF65-F5344CB8AC3E}">
        <p14:creationId xmlns:p14="http://schemas.microsoft.com/office/powerpoint/2010/main" val="32984792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69" r:id="rId8"/>
    <p:sldLayoutId id="2147483672" r:id="rId9"/>
    <p:sldLayoutId id="2147483673" r:id="rId10"/>
    <p:sldLayoutId id="2147483674" r:id="rId11"/>
    <p:sldLayoutId id="2147483675" r:id="rId12"/>
    <p:sldLayoutId id="2147483676" r:id="rId13"/>
    <p:sldLayoutId id="2147483677" r:id="rId14"/>
  </p:sldLayoutIdLst>
  <p:timing>
    <p:tnLst>
      <p:par>
        <p:cTn id="1" dur="indefinite" restart="never" nodeType="tmRoot"/>
      </p:par>
    </p:tnLst>
  </p:timing>
  <p:txStyles>
    <p:titleStyle>
      <a:lvl1pPr algn="l" rtl="0" eaLnBrk="0" fontAlgn="base" hangingPunct="0">
        <a:spcBef>
          <a:spcPct val="0"/>
        </a:spcBef>
        <a:spcAft>
          <a:spcPct val="0"/>
        </a:spcAft>
        <a:defRPr sz="1500" kern="1200" cap="all">
          <a:solidFill>
            <a:schemeClr val="tx1"/>
          </a:solidFill>
          <a:latin typeface="Helvetica" pitchFamily="34" charset="0"/>
          <a:ea typeface="Helvetica" pitchFamily="34" charset="0"/>
          <a:cs typeface="Helvetica" pitchFamily="34" charset="0"/>
        </a:defRPr>
      </a:lvl1pPr>
      <a:lvl2pPr algn="l" rtl="0" eaLnBrk="0" fontAlgn="base" hangingPunct="0">
        <a:spcBef>
          <a:spcPct val="0"/>
        </a:spcBef>
        <a:spcAft>
          <a:spcPct val="0"/>
        </a:spcAft>
        <a:defRPr sz="1500">
          <a:solidFill>
            <a:schemeClr val="tx1"/>
          </a:solidFill>
          <a:latin typeface="Helvetica" pitchFamily="34" charset="0"/>
          <a:ea typeface="Helvetica" pitchFamily="34" charset="0"/>
          <a:cs typeface="Helvetica" pitchFamily="34" charset="0"/>
        </a:defRPr>
      </a:lvl2pPr>
      <a:lvl3pPr algn="l" rtl="0" eaLnBrk="0" fontAlgn="base" hangingPunct="0">
        <a:spcBef>
          <a:spcPct val="0"/>
        </a:spcBef>
        <a:spcAft>
          <a:spcPct val="0"/>
        </a:spcAft>
        <a:defRPr sz="1500">
          <a:solidFill>
            <a:schemeClr val="tx1"/>
          </a:solidFill>
          <a:latin typeface="Helvetica" pitchFamily="34" charset="0"/>
          <a:ea typeface="Helvetica" pitchFamily="34" charset="0"/>
          <a:cs typeface="Helvetica" pitchFamily="34" charset="0"/>
        </a:defRPr>
      </a:lvl3pPr>
      <a:lvl4pPr algn="l" rtl="0" eaLnBrk="0" fontAlgn="base" hangingPunct="0">
        <a:spcBef>
          <a:spcPct val="0"/>
        </a:spcBef>
        <a:spcAft>
          <a:spcPct val="0"/>
        </a:spcAft>
        <a:defRPr sz="1500">
          <a:solidFill>
            <a:schemeClr val="tx1"/>
          </a:solidFill>
          <a:latin typeface="Helvetica" pitchFamily="34" charset="0"/>
          <a:ea typeface="Helvetica" pitchFamily="34" charset="0"/>
          <a:cs typeface="Helvetica" pitchFamily="34" charset="0"/>
        </a:defRPr>
      </a:lvl4pPr>
      <a:lvl5pPr algn="l" rtl="0" eaLnBrk="0" fontAlgn="base" hangingPunct="0">
        <a:spcBef>
          <a:spcPct val="0"/>
        </a:spcBef>
        <a:spcAft>
          <a:spcPct val="0"/>
        </a:spcAft>
        <a:defRPr sz="1500">
          <a:solidFill>
            <a:schemeClr val="tx1"/>
          </a:solidFill>
          <a:latin typeface="Helvetica" pitchFamily="34" charset="0"/>
          <a:ea typeface="Helvetica" pitchFamily="34" charset="0"/>
          <a:cs typeface="Helvetica" pitchFamily="34" charset="0"/>
        </a:defRPr>
      </a:lvl5pPr>
      <a:lvl6pPr marL="457200" algn="l" rtl="0" fontAlgn="base">
        <a:spcBef>
          <a:spcPct val="0"/>
        </a:spcBef>
        <a:spcAft>
          <a:spcPct val="0"/>
        </a:spcAft>
        <a:defRPr sz="1500">
          <a:solidFill>
            <a:schemeClr val="tx1"/>
          </a:solidFill>
          <a:latin typeface="Helvetica" pitchFamily="34" charset="0"/>
          <a:cs typeface="Helvetica" pitchFamily="34" charset="0"/>
        </a:defRPr>
      </a:lvl6pPr>
      <a:lvl7pPr marL="914400" algn="l" rtl="0" fontAlgn="base">
        <a:spcBef>
          <a:spcPct val="0"/>
        </a:spcBef>
        <a:spcAft>
          <a:spcPct val="0"/>
        </a:spcAft>
        <a:defRPr sz="1500">
          <a:solidFill>
            <a:schemeClr val="tx1"/>
          </a:solidFill>
          <a:latin typeface="Helvetica" pitchFamily="34" charset="0"/>
          <a:cs typeface="Helvetica" pitchFamily="34" charset="0"/>
        </a:defRPr>
      </a:lvl7pPr>
      <a:lvl8pPr marL="1371600" algn="l" rtl="0" fontAlgn="base">
        <a:spcBef>
          <a:spcPct val="0"/>
        </a:spcBef>
        <a:spcAft>
          <a:spcPct val="0"/>
        </a:spcAft>
        <a:defRPr sz="1500">
          <a:solidFill>
            <a:schemeClr val="tx1"/>
          </a:solidFill>
          <a:latin typeface="Helvetica" pitchFamily="34" charset="0"/>
          <a:cs typeface="Helvetica" pitchFamily="34" charset="0"/>
        </a:defRPr>
      </a:lvl8pPr>
      <a:lvl9pPr marL="1828800" algn="l" rtl="0" fontAlgn="base">
        <a:spcBef>
          <a:spcPct val="0"/>
        </a:spcBef>
        <a:spcAft>
          <a:spcPct val="0"/>
        </a:spcAft>
        <a:defRPr sz="1500">
          <a:solidFill>
            <a:schemeClr val="tx1"/>
          </a:solidFill>
          <a:latin typeface="Helvetica" pitchFamily="34" charset="0"/>
          <a:cs typeface="Helvetica" pitchFamily="34" charset="0"/>
        </a:defRPr>
      </a:lvl9pPr>
    </p:titleStyle>
    <p:bodyStyle>
      <a:lvl1pPr marL="342900" indent="-342900" algn="l" rtl="0" eaLnBrk="0" fontAlgn="base" hangingPunct="0">
        <a:spcBef>
          <a:spcPct val="20000"/>
        </a:spcBef>
        <a:spcAft>
          <a:spcPct val="0"/>
        </a:spcAft>
        <a:defRPr sz="1500" kern="1200">
          <a:solidFill>
            <a:schemeClr val="tx1"/>
          </a:solidFill>
          <a:latin typeface="Helvetica" pitchFamily="34" charset="0"/>
          <a:ea typeface="Helvetica" pitchFamily="34" charset="0"/>
          <a:cs typeface="Helvetica" pitchFamily="34" charset="0"/>
        </a:defRPr>
      </a:lvl1pPr>
      <a:lvl2pPr marL="742950" indent="-285750" algn="l" rtl="0" eaLnBrk="0" fontAlgn="base" hangingPunct="0">
        <a:spcBef>
          <a:spcPct val="20000"/>
        </a:spcBef>
        <a:spcAft>
          <a:spcPct val="0"/>
        </a:spcAft>
        <a:buFont typeface="Arial" pitchFamily="34" charset="0"/>
        <a:buChar char="•"/>
        <a:defRPr sz="1500" kern="1200">
          <a:solidFill>
            <a:schemeClr val="tx1"/>
          </a:solidFill>
          <a:latin typeface="Helvetica" pitchFamily="34" charset="0"/>
          <a:ea typeface="Helvetica" pitchFamily="34" charset="0"/>
          <a:cs typeface="Helvetica" pitchFamily="34" charset="0"/>
        </a:defRPr>
      </a:lvl2pPr>
      <a:lvl3pPr marL="1200150" indent="-285750" algn="l" rtl="0" eaLnBrk="0" fontAlgn="base" hangingPunct="0">
        <a:spcBef>
          <a:spcPct val="20000"/>
        </a:spcBef>
        <a:spcAft>
          <a:spcPct val="0"/>
        </a:spcAft>
        <a:buFont typeface="Courier New" pitchFamily="49" charset="0"/>
        <a:buChar char="o"/>
        <a:defRPr sz="1500" kern="1200">
          <a:solidFill>
            <a:schemeClr val="tx1"/>
          </a:solidFill>
          <a:latin typeface="Helvetica" pitchFamily="34" charset="0"/>
          <a:ea typeface="Helvetica" pitchFamily="34" charset="0"/>
          <a:cs typeface="Helvetica" pitchFamily="34" charset="0"/>
        </a:defRPr>
      </a:lvl3pPr>
      <a:lvl4pPr marL="1600200" indent="-228600" algn="l" rtl="0" eaLnBrk="0" fontAlgn="base" hangingPunct="0">
        <a:spcBef>
          <a:spcPct val="20000"/>
        </a:spcBef>
        <a:spcAft>
          <a:spcPct val="0"/>
        </a:spcAft>
        <a:buFont typeface="Arial" pitchFamily="34" charset="0"/>
        <a:buChar char="–"/>
        <a:defRPr sz="1500" kern="1200">
          <a:solidFill>
            <a:schemeClr val="tx1"/>
          </a:solidFill>
          <a:latin typeface="Helvetica" pitchFamily="34" charset="0"/>
          <a:ea typeface="Helvetica" pitchFamily="34" charset="0"/>
          <a:cs typeface="Helvetica" pitchFamily="34" charset="0"/>
        </a:defRPr>
      </a:lvl4pPr>
      <a:lvl5pPr marL="2114550" indent="-285750" algn="l" rtl="0" eaLnBrk="0" fontAlgn="base" hangingPunct="0">
        <a:spcBef>
          <a:spcPct val="20000"/>
        </a:spcBef>
        <a:spcAft>
          <a:spcPct val="0"/>
        </a:spcAft>
        <a:buFont typeface="Wingdings" pitchFamily="2" charset="2"/>
        <a:buChar char="§"/>
        <a:defRPr sz="1500" kern="1200">
          <a:solidFill>
            <a:schemeClr val="tx1"/>
          </a:solidFill>
          <a:latin typeface="Helvetica" pitchFamily="34" charset="0"/>
          <a:ea typeface="Helvetica" pitchFamily="34" charset="0"/>
          <a:cs typeface="Helvetica" pitchFamily="34" charset="0"/>
        </a:defRPr>
      </a:lvl5pPr>
      <a:lvl6pPr marL="2514600" indent="-228600" algn="l" defTabSz="914400" rtl="0" eaLnBrk="1" latinLnBrk="0" hangingPunct="1">
        <a:spcBef>
          <a:spcPct val="20000"/>
        </a:spcBef>
        <a:buFont typeface="Arial" pitchFamily="34" charset="0"/>
        <a:buChar char="•"/>
        <a:defRPr sz="1500" kern="1200" baseline="0">
          <a:solidFill>
            <a:schemeClr val="tx1"/>
          </a:solidFill>
          <a:latin typeface="Helvetica" pitchFamily="34" charset="0"/>
          <a:ea typeface="+mn-ea"/>
          <a:cs typeface="Helvetica" pitchFamily="34" charset="0"/>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gif"/><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tiff"/><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59.tiff"/><Relationship Id="rId5" Type="http://schemas.openxmlformats.org/officeDocument/2006/relationships/image" Target="../media/image58.tiff"/><Relationship Id="rId4" Type="http://schemas.openxmlformats.org/officeDocument/2006/relationships/image" Target="../media/image57.jpeg"/></Relationships>
</file>

<file path=ppt/slides/_rels/slide1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61.png"/><Relationship Id="rId5" Type="http://schemas.openxmlformats.org/officeDocument/2006/relationships/hyperlink" Target="http://max-pc/mascot/cgi/protein_view.pl?file=..%2Fdata%2F20190514%2FF001771.dat;_msresflags=3138;_msresflags2=266;_sigthreshold=0.02504;ave_thresh=37;db_idx=2;hit=XP_027436873.1;px=1" TargetMode="External"/><Relationship Id="rId4" Type="http://schemas.openxmlformats.org/officeDocument/2006/relationships/hyperlink" Target="http://max-pc/mascot/cgi/protein_view.pl?file=..%2Fdata%2F20190514%2FF001771.dat;_msresflags=3138;_msresflags2=266;_sigthreshold=0.02504;ave_thresh=37;db_idx=2;hit=XP_027436872.1;px=1"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max-pc/mascot/cgi/protein_view.pl?file=..%2Fdata%2F20190514%2FF001778.dat;_msresflags=3138;_msresflags2=266;_sigthreshold=0.01084;ave_thresh=40;db_idx=2;hit=XP_027429768.1;px=1"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62.png"/><Relationship Id="rId5" Type="http://schemas.openxmlformats.org/officeDocument/2006/relationships/hyperlink" Target="http://max-pc/mascot/cgi/protein_view.pl?file=..%2Fdata%2F20190514%2FF001778.dat;_msresflags=3138;_msresflags2=266;_sigthreshold=0.01084;ave_thresh=40;db_idx=2;hit=XP_027429770.1;px=1" TargetMode="External"/><Relationship Id="rId4" Type="http://schemas.openxmlformats.org/officeDocument/2006/relationships/hyperlink" Target="http://max-pc/mascot/cgi/protein_view.pl?file=..%2Fdata%2F20190514%2FF001778.dat;_msresflags=3138;_msresflags2=266;_sigthreshold=0.01084;ave_thresh=40;db_idx=2;hit=XP_027429769.1;px=1"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63.t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 Id="rId4" Type="http://schemas.openxmlformats.org/officeDocument/2006/relationships/image" Target="../media/image68.jpg"/></Relationships>
</file>

<file path=ppt/slides/_rels/slide2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70.webp"/><Relationship Id="rId4" Type="http://schemas.openxmlformats.org/officeDocument/2006/relationships/image" Target="../media/image68.jpg"/></Relationships>
</file>

<file path=ppt/slides/_rels/slide2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73.pn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notesSlide" Target="../notesSlides/notesSlide11.xml"/><Relationship Id="rId7" Type="http://schemas.openxmlformats.org/officeDocument/2006/relationships/image" Target="../media/image77.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76.emf"/><Relationship Id="rId5" Type="http://schemas.openxmlformats.org/officeDocument/2006/relationships/image" Target="../media/image75.png"/><Relationship Id="rId10" Type="http://schemas.openxmlformats.org/officeDocument/2006/relationships/image" Target="../media/image67.png"/><Relationship Id="rId4" Type="http://schemas.openxmlformats.org/officeDocument/2006/relationships/image" Target="../media/image22.jpeg"/><Relationship Id="rId9" Type="http://schemas.openxmlformats.org/officeDocument/2006/relationships/image" Target="../media/image7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jpg"/><Relationship Id="rId4" Type="http://schemas.openxmlformats.org/officeDocument/2006/relationships/image" Target="../media/image17.gif"/></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18" Type="http://schemas.openxmlformats.org/officeDocument/2006/relationships/image" Target="../media/image46.png"/><Relationship Id="rId3" Type="http://schemas.openxmlformats.org/officeDocument/2006/relationships/image" Target="../media/image31.png"/><Relationship Id="rId21" Type="http://schemas.openxmlformats.org/officeDocument/2006/relationships/image" Target="../media/image49.png"/><Relationship Id="rId7" Type="http://schemas.openxmlformats.org/officeDocument/2006/relationships/image" Target="../media/image35.png"/><Relationship Id="rId12" Type="http://schemas.openxmlformats.org/officeDocument/2006/relationships/image" Target="../media/image40.png"/><Relationship Id="rId17" Type="http://schemas.openxmlformats.org/officeDocument/2006/relationships/image" Target="../media/image45.png"/><Relationship Id="rId2" Type="http://schemas.openxmlformats.org/officeDocument/2006/relationships/image" Target="../media/image30.png"/><Relationship Id="rId16" Type="http://schemas.openxmlformats.org/officeDocument/2006/relationships/image" Target="../media/image44.png"/><Relationship Id="rId20"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34.gif"/><Relationship Id="rId11" Type="http://schemas.openxmlformats.org/officeDocument/2006/relationships/image" Target="../media/image39.gif"/><Relationship Id="rId24" Type="http://schemas.openxmlformats.org/officeDocument/2006/relationships/image" Target="../media/image52.jpeg"/><Relationship Id="rId5" Type="http://schemas.openxmlformats.org/officeDocument/2006/relationships/image" Target="../media/image33.png"/><Relationship Id="rId15" Type="http://schemas.openxmlformats.org/officeDocument/2006/relationships/image" Target="../media/image43.png"/><Relationship Id="rId23" Type="http://schemas.openxmlformats.org/officeDocument/2006/relationships/image" Target="../media/image51.png"/><Relationship Id="rId10" Type="http://schemas.openxmlformats.org/officeDocument/2006/relationships/image" Target="../media/image38.png"/><Relationship Id="rId19" Type="http://schemas.openxmlformats.org/officeDocument/2006/relationships/image" Target="../media/image47.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 Id="rId22" Type="http://schemas.openxmlformats.org/officeDocument/2006/relationships/image" Target="../media/image5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5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4294967295"/>
          </p:nvPr>
        </p:nvSpPr>
        <p:spPr>
          <a:xfrm>
            <a:off x="457200" y="2667000"/>
            <a:ext cx="8018463" cy="1150937"/>
          </a:xfrm>
        </p:spPr>
        <p:txBody>
          <a:bodyPr/>
          <a:lstStyle/>
          <a:p>
            <a:r>
              <a:rPr lang="en-US" sz="2400" dirty="0" smtClean="0">
                <a:latin typeface="+mj-lt"/>
              </a:rPr>
              <a:t>Ben Neely</a:t>
            </a:r>
            <a:endParaRPr lang="en-US" sz="2400" dirty="0">
              <a:latin typeface="+mj-lt"/>
            </a:endParaRPr>
          </a:p>
        </p:txBody>
      </p:sp>
      <p:sp>
        <p:nvSpPr>
          <p:cNvPr id="5" name="Text Placeholder 1"/>
          <p:cNvSpPr>
            <a:spLocks noGrp="1"/>
          </p:cNvSpPr>
          <p:nvPr>
            <p:ph type="body" sz="quarter" idx="4294967295"/>
          </p:nvPr>
        </p:nvSpPr>
        <p:spPr>
          <a:xfrm>
            <a:off x="457201" y="3064230"/>
            <a:ext cx="4343400" cy="1431569"/>
          </a:xfrm>
        </p:spPr>
        <p:txBody>
          <a:bodyPr>
            <a:normAutofit/>
          </a:bodyPr>
          <a:lstStyle/>
          <a:p>
            <a:r>
              <a:rPr lang="en-US" dirty="0">
                <a:latin typeface="+mj-lt"/>
              </a:rPr>
              <a:t>Marine Biochemical Sciences Group</a:t>
            </a:r>
          </a:p>
          <a:p>
            <a:r>
              <a:rPr lang="en-US" dirty="0">
                <a:latin typeface="+mj-lt"/>
              </a:rPr>
              <a:t>Chemical Sciences Division</a:t>
            </a:r>
          </a:p>
          <a:p>
            <a:r>
              <a:rPr lang="en-US" dirty="0">
                <a:latin typeface="+mj-lt"/>
              </a:rPr>
              <a:t>Material Measurement Laboratory</a:t>
            </a:r>
          </a:p>
          <a:p>
            <a:r>
              <a:rPr lang="en-US" dirty="0">
                <a:latin typeface="+mj-lt"/>
              </a:rPr>
              <a:t>National Institute of Standards and </a:t>
            </a:r>
            <a:r>
              <a:rPr lang="en-US" dirty="0" smtClean="0">
                <a:latin typeface="+mj-lt"/>
              </a:rPr>
              <a:t>Technology</a:t>
            </a:r>
          </a:p>
          <a:p>
            <a:r>
              <a:rPr lang="en-US" dirty="0" smtClean="0">
                <a:latin typeface="+mj-lt"/>
              </a:rPr>
              <a:t>NIST Charleston</a:t>
            </a:r>
            <a:endParaRPr lang="en-US" dirty="0">
              <a:latin typeface="+mj-lt"/>
            </a:endParaRPr>
          </a:p>
          <a:p>
            <a:endParaRPr lang="en-US" dirty="0">
              <a:latin typeface="+mj-lt"/>
            </a:endParaRPr>
          </a:p>
        </p:txBody>
      </p:sp>
      <p:sp>
        <p:nvSpPr>
          <p:cNvPr id="6" name="TextBox 5"/>
          <p:cNvSpPr txBox="1"/>
          <p:nvPr/>
        </p:nvSpPr>
        <p:spPr>
          <a:xfrm>
            <a:off x="457200" y="1512084"/>
            <a:ext cx="8305800" cy="954107"/>
          </a:xfrm>
          <a:prstGeom prst="rect">
            <a:avLst/>
          </a:prstGeom>
          <a:noFill/>
        </p:spPr>
        <p:txBody>
          <a:bodyPr wrap="square" rtlCol="0">
            <a:spAutoFit/>
          </a:bodyPr>
          <a:lstStyle/>
          <a:p>
            <a:r>
              <a:rPr lang="en-US" sz="2800" dirty="0">
                <a:latin typeface="+mj-lt"/>
              </a:rPr>
              <a:t>Database searching in systems without a genome: lessons learned with the California sea lion</a:t>
            </a:r>
          </a:p>
        </p:txBody>
      </p:sp>
      <p:sp>
        <p:nvSpPr>
          <p:cNvPr id="7" name="TextBox 6"/>
          <p:cNvSpPr txBox="1"/>
          <p:nvPr/>
        </p:nvSpPr>
        <p:spPr>
          <a:xfrm>
            <a:off x="457200" y="5181600"/>
            <a:ext cx="8305800" cy="1200329"/>
          </a:xfrm>
          <a:prstGeom prst="rect">
            <a:avLst/>
          </a:prstGeom>
          <a:noFill/>
        </p:spPr>
        <p:txBody>
          <a:bodyPr wrap="square" rtlCol="0">
            <a:spAutoFit/>
          </a:bodyPr>
          <a:lstStyle/>
          <a:p>
            <a:r>
              <a:rPr lang="en-US" i="1" dirty="0">
                <a:latin typeface="+mj-lt"/>
                <a:cs typeface="Helvetica" panose="020B0604020202020204" pitchFamily="34" charset="0"/>
              </a:rPr>
              <a:t>Identification of certain commercial equipment, instruments, software or materials does not imply recommendation or endorsement by the National Institute of Standards and Technology, nor does it imply that the products identified are necessarily the best available for the purpose.</a:t>
            </a:r>
          </a:p>
        </p:txBody>
      </p:sp>
      <p:pic>
        <p:nvPicPr>
          <p:cNvPr id="8" name="Picture 7" descr="DEPT_MEDICINE_SOLID.t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54609" y="4088144"/>
            <a:ext cx="985916" cy="494629"/>
          </a:xfrm>
          <a:prstGeom prst="rect">
            <a:avLst/>
          </a:prstGeom>
        </p:spPr>
      </p:pic>
      <p:pic>
        <p:nvPicPr>
          <p:cNvPr id="9" name="Picture 8" descr="TMMC-horizon-colo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5600" y="3813174"/>
            <a:ext cx="1241778" cy="742095"/>
          </a:xfrm>
          <a:prstGeom prst="rect">
            <a:avLst/>
          </a:prstGeom>
        </p:spPr>
      </p:pic>
      <p:pic>
        <p:nvPicPr>
          <p:cNvPr id="10" name="Picture 9" descr="ONR_logo_150-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5600" y="4646649"/>
            <a:ext cx="1279273" cy="430905"/>
          </a:xfrm>
          <a:prstGeom prst="rect">
            <a:avLst/>
          </a:prstGeom>
        </p:spPr>
      </p:pic>
      <p:pic>
        <p:nvPicPr>
          <p:cNvPr id="13" name="Picture 12" descr="NPL Logo_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1627" y="4646649"/>
            <a:ext cx="861809" cy="430905"/>
          </a:xfrm>
          <a:prstGeom prst="rect">
            <a:avLst/>
          </a:prstGeom>
          <a:solidFill>
            <a:schemeClr val="bg1"/>
          </a:solidFill>
        </p:spPr>
      </p:pic>
      <p:pic>
        <p:nvPicPr>
          <p:cNvPr id="14" name="Picture 8" descr="Image result for harvard dental schoo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98150" y="3636021"/>
            <a:ext cx="360936" cy="42770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6" descr="Image result for UCLA"/>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0105" y="3636021"/>
            <a:ext cx="824500" cy="42770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05845" y="3636021"/>
            <a:ext cx="441287" cy="427709"/>
          </a:xfrm>
          <a:prstGeom prst="rect">
            <a:avLst/>
          </a:prstGeom>
        </p:spPr>
      </p:pic>
    </p:spTree>
    <p:extLst>
      <p:ext uri="{BB962C8B-B14F-4D97-AF65-F5344CB8AC3E}">
        <p14:creationId xmlns:p14="http://schemas.microsoft.com/office/powerpoint/2010/main" val="330602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03" y="76200"/>
            <a:ext cx="6357318" cy="461665"/>
          </a:xfrm>
          <a:prstGeom prst="rect">
            <a:avLst/>
          </a:prstGeom>
          <a:noFill/>
        </p:spPr>
        <p:txBody>
          <a:bodyPr wrap="none" rtlCol="0">
            <a:spAutoFit/>
          </a:bodyPr>
          <a:lstStyle/>
          <a:p>
            <a:r>
              <a:rPr lang="en-US" sz="2400" b="1" dirty="0" smtClean="0"/>
              <a:t>California sea lion proteomics – need a database</a:t>
            </a:r>
            <a:endParaRPr lang="en-US" sz="2400" b="1" dirty="0"/>
          </a:p>
        </p:txBody>
      </p:sp>
      <p:sp>
        <p:nvSpPr>
          <p:cNvPr id="6" name="TextBox 5"/>
          <p:cNvSpPr txBox="1"/>
          <p:nvPr/>
        </p:nvSpPr>
        <p:spPr>
          <a:xfrm>
            <a:off x="-76200" y="6019800"/>
            <a:ext cx="4569777" cy="369332"/>
          </a:xfrm>
          <a:prstGeom prst="rect">
            <a:avLst/>
          </a:prstGeom>
          <a:noFill/>
        </p:spPr>
        <p:txBody>
          <a:bodyPr wrap="none" rtlCol="0">
            <a:spAutoFit/>
          </a:bodyPr>
          <a:lstStyle/>
          <a:p>
            <a:r>
              <a:rPr lang="en-US" dirty="0" err="1" smtClean="0"/>
              <a:t>Valkenburgh</a:t>
            </a:r>
            <a:r>
              <a:rPr lang="en-US" dirty="0" smtClean="0"/>
              <a:t> et al., 2014; </a:t>
            </a:r>
            <a:r>
              <a:rPr lang="en-US" dirty="0" err="1" smtClean="0"/>
              <a:t>doi</a:t>
            </a:r>
            <a:r>
              <a:rPr lang="en-US" dirty="0"/>
              <a:t> 10.1002/ar.23026</a:t>
            </a:r>
          </a:p>
        </p:txBody>
      </p:sp>
      <p:sp>
        <p:nvSpPr>
          <p:cNvPr id="7" name="TextBox 6"/>
          <p:cNvSpPr txBox="1"/>
          <p:nvPr/>
        </p:nvSpPr>
        <p:spPr>
          <a:xfrm>
            <a:off x="6248400" y="762000"/>
            <a:ext cx="2554867" cy="2308324"/>
          </a:xfrm>
          <a:prstGeom prst="rect">
            <a:avLst/>
          </a:prstGeom>
          <a:noFill/>
        </p:spPr>
        <p:txBody>
          <a:bodyPr wrap="none" rtlCol="0">
            <a:spAutoFit/>
          </a:bodyPr>
          <a:lstStyle/>
          <a:p>
            <a:r>
              <a:rPr lang="en-US" dirty="0" smtClean="0"/>
              <a:t>Can fam – 2005</a:t>
            </a:r>
          </a:p>
          <a:p>
            <a:r>
              <a:rPr lang="en-US" dirty="0"/>
              <a:t>Giant Panda  – </a:t>
            </a:r>
            <a:r>
              <a:rPr lang="en-US" dirty="0" smtClean="0"/>
              <a:t>2010</a:t>
            </a:r>
          </a:p>
          <a:p>
            <a:r>
              <a:rPr lang="en-US" dirty="0"/>
              <a:t>European Ferret – 2013</a:t>
            </a:r>
          </a:p>
          <a:p>
            <a:r>
              <a:rPr lang="en-US" dirty="0" smtClean="0"/>
              <a:t>Walrus – 2013</a:t>
            </a:r>
          </a:p>
          <a:p>
            <a:r>
              <a:rPr lang="en-US" dirty="0" smtClean="0"/>
              <a:t>Weddell – 2014</a:t>
            </a:r>
          </a:p>
          <a:p>
            <a:r>
              <a:rPr lang="en-US" dirty="0" smtClean="0"/>
              <a:t>…</a:t>
            </a:r>
          </a:p>
          <a:p>
            <a:r>
              <a:rPr lang="en-US" dirty="0" err="1" smtClean="0"/>
              <a:t>Tonnes</a:t>
            </a:r>
            <a:r>
              <a:rPr lang="en-US" dirty="0" smtClean="0"/>
              <a:t> – 2017 to present</a:t>
            </a:r>
            <a:endParaRPr lang="en-US" dirty="0"/>
          </a:p>
          <a:p>
            <a:endParaRPr lang="en-US" dirty="0"/>
          </a:p>
        </p:txBody>
      </p:sp>
      <p:grpSp>
        <p:nvGrpSpPr>
          <p:cNvPr id="9" name="Group 8"/>
          <p:cNvGrpSpPr/>
          <p:nvPr/>
        </p:nvGrpSpPr>
        <p:grpSpPr>
          <a:xfrm>
            <a:off x="381000" y="685800"/>
            <a:ext cx="5762488" cy="5105400"/>
            <a:chOff x="381000" y="685800"/>
            <a:chExt cx="5762488" cy="510540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685800"/>
              <a:ext cx="5762488" cy="5105400"/>
            </a:xfrm>
            <a:prstGeom prst="rect">
              <a:avLst/>
            </a:prstGeom>
          </p:spPr>
        </p:pic>
        <p:sp>
          <p:nvSpPr>
            <p:cNvPr id="8" name="TextBox 7"/>
            <p:cNvSpPr txBox="1"/>
            <p:nvPr/>
          </p:nvSpPr>
          <p:spPr>
            <a:xfrm>
              <a:off x="457200" y="762000"/>
              <a:ext cx="1208985" cy="400110"/>
            </a:xfrm>
            <a:prstGeom prst="rect">
              <a:avLst/>
            </a:prstGeom>
            <a:noFill/>
          </p:spPr>
          <p:txBody>
            <a:bodyPr wrap="none" rtlCol="0">
              <a:spAutoFit/>
            </a:bodyPr>
            <a:lstStyle/>
            <a:p>
              <a:r>
                <a:rPr lang="en-US" sz="2000" b="1" u="sng" dirty="0" err="1" smtClean="0"/>
                <a:t>Carnivora</a:t>
              </a:r>
              <a:endParaRPr lang="en-US" sz="2000" b="1" u="sng" dirty="0"/>
            </a:p>
          </p:txBody>
        </p:sp>
      </p:grpSp>
      <p:sp>
        <p:nvSpPr>
          <p:cNvPr id="10" name="Rectangle 9"/>
          <p:cNvSpPr/>
          <p:nvPr/>
        </p:nvSpPr>
        <p:spPr>
          <a:xfrm>
            <a:off x="6248400" y="3070324"/>
            <a:ext cx="2859667" cy="1938992"/>
          </a:xfrm>
          <a:prstGeom prst="rect">
            <a:avLst/>
          </a:prstGeom>
        </p:spPr>
        <p:txBody>
          <a:bodyPr wrap="square">
            <a:spAutoFit/>
          </a:bodyPr>
          <a:lstStyle/>
          <a:p>
            <a:r>
              <a:rPr lang="en-US" sz="2000" b="1" dirty="0"/>
              <a:t>December 2018 – </a:t>
            </a:r>
            <a:endParaRPr lang="en-US" sz="2000" b="1" dirty="0" smtClean="0"/>
          </a:p>
          <a:p>
            <a:r>
              <a:rPr lang="en-US" sz="2000" b="1" dirty="0" smtClean="0"/>
              <a:t>California </a:t>
            </a:r>
            <a:r>
              <a:rPr lang="en-US" sz="2000" b="1" dirty="0"/>
              <a:t>sea lion genome annotated</a:t>
            </a:r>
          </a:p>
          <a:p>
            <a:endParaRPr lang="en-US" sz="2000" b="1" dirty="0" smtClean="0"/>
          </a:p>
          <a:p>
            <a:r>
              <a:rPr lang="en-US" sz="2000" b="1" dirty="0" err="1" smtClean="0"/>
              <a:t>Jochen</a:t>
            </a:r>
            <a:r>
              <a:rPr lang="en-US" sz="2000" b="1" dirty="0" smtClean="0"/>
              <a:t> </a:t>
            </a:r>
            <a:r>
              <a:rPr lang="en-US" sz="2000" b="1" dirty="0"/>
              <a:t>Wolf lab  </a:t>
            </a:r>
            <a:endParaRPr lang="en-US" sz="2000" b="1" dirty="0" smtClean="0"/>
          </a:p>
          <a:p>
            <a:r>
              <a:rPr lang="en-US" sz="2000" b="1" dirty="0" smtClean="0"/>
              <a:t>(</a:t>
            </a:r>
            <a:r>
              <a:rPr lang="en-US" sz="2000" b="1" dirty="0"/>
              <a:t>Munich University)</a:t>
            </a:r>
          </a:p>
        </p:txBody>
      </p:sp>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17269" t="17778" r="11897" b="4444"/>
          <a:stretch/>
        </p:blipFill>
        <p:spPr>
          <a:xfrm>
            <a:off x="5363209" y="2589536"/>
            <a:ext cx="788028" cy="648964"/>
          </a:xfrm>
          <a:prstGeom prst="rect">
            <a:avLst/>
          </a:prstGeom>
        </p:spPr>
      </p:pic>
      <p:sp>
        <p:nvSpPr>
          <p:cNvPr id="4" name="Oval 3"/>
          <p:cNvSpPr/>
          <p:nvPr/>
        </p:nvSpPr>
        <p:spPr>
          <a:xfrm rot="20184078">
            <a:off x="2734827" y="2171598"/>
            <a:ext cx="691928" cy="294591"/>
          </a:xfrm>
          <a:prstGeom prst="ellipse">
            <a:avLst/>
          </a:prstGeom>
          <a:solidFill>
            <a:srgbClr val="FF0000">
              <a:alpha val="43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1105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799" y="685800"/>
            <a:ext cx="8104163" cy="3785652"/>
          </a:xfrm>
          <a:prstGeom prst="rect">
            <a:avLst/>
          </a:prstGeom>
          <a:noFill/>
        </p:spPr>
        <p:txBody>
          <a:bodyPr wrap="square" rtlCol="0">
            <a:spAutoFit/>
          </a:bodyPr>
          <a:lstStyle/>
          <a:p>
            <a:pPr marL="342900" indent="-342900">
              <a:buFont typeface="Wingdings" panose="05000000000000000000" pitchFamily="2" charset="2"/>
              <a:buChar char="Ø"/>
            </a:pPr>
            <a:r>
              <a:rPr lang="en-US" sz="2000" dirty="0" smtClean="0"/>
              <a:t>Used </a:t>
            </a:r>
            <a:r>
              <a:rPr lang="en-US" sz="2000" dirty="0" err="1" smtClean="0"/>
              <a:t>Sprot</a:t>
            </a:r>
            <a:r>
              <a:rPr lang="en-US" sz="2000" dirty="0" smtClean="0"/>
              <a:t> + </a:t>
            </a:r>
            <a:r>
              <a:rPr lang="en-US" sz="2000" dirty="0" err="1" smtClean="0"/>
              <a:t>varsplic</a:t>
            </a:r>
            <a:r>
              <a:rPr lang="en-US" sz="2000" dirty="0" smtClean="0"/>
              <a:t> + </a:t>
            </a:r>
            <a:r>
              <a:rPr lang="en-US" sz="2000" dirty="0" err="1" smtClean="0"/>
              <a:t>TrEMBL</a:t>
            </a:r>
            <a:r>
              <a:rPr lang="en-US" sz="2000" dirty="0" smtClean="0"/>
              <a:t> </a:t>
            </a:r>
            <a:r>
              <a:rPr lang="en-US" sz="2000" dirty="0" err="1" smtClean="0"/>
              <a:t>UniProt</a:t>
            </a:r>
            <a:endParaRPr lang="en-US" sz="2000" dirty="0" smtClean="0"/>
          </a:p>
          <a:p>
            <a:pPr marL="342900" indent="-342900">
              <a:buFont typeface="Wingdings" panose="05000000000000000000" pitchFamily="2" charset="2"/>
              <a:buChar char="Ø"/>
            </a:pPr>
            <a:r>
              <a:rPr lang="en-US" sz="2000" dirty="0" smtClean="0"/>
              <a:t>Earlier 2D gel paper (and prelim studies) used </a:t>
            </a:r>
          </a:p>
          <a:p>
            <a:r>
              <a:rPr lang="en-US" sz="2000" dirty="0"/>
              <a:t>	</a:t>
            </a:r>
            <a:r>
              <a:rPr lang="en-US" sz="2000" dirty="0" smtClean="0"/>
              <a:t>Panda, Dog, Human, Pig, Cow, Mouse</a:t>
            </a:r>
          </a:p>
          <a:p>
            <a:r>
              <a:rPr lang="en-US" sz="2000" dirty="0"/>
              <a:t>	</a:t>
            </a:r>
            <a:r>
              <a:rPr lang="en-US" sz="2000" dirty="0" smtClean="0"/>
              <a:t>9646, 9615, 9606, 9823, 9913, 10090</a:t>
            </a:r>
          </a:p>
          <a:p>
            <a:pPr marL="342900" indent="-342900">
              <a:buFont typeface="Wingdings" panose="05000000000000000000" pitchFamily="2" charset="2"/>
              <a:buChar char="Ø"/>
            </a:pPr>
            <a:r>
              <a:rPr lang="en-US" sz="2000" dirty="0" smtClean="0"/>
              <a:t>For new data, used all Mammalia (40674) and got ~200 protein families</a:t>
            </a:r>
          </a:p>
          <a:p>
            <a:r>
              <a:rPr lang="en-US" sz="2000" dirty="0" smtClean="0"/>
              <a:t>	- manually blast and collated.</a:t>
            </a:r>
          </a:p>
          <a:p>
            <a:endParaRPr lang="en-US" sz="2000" dirty="0"/>
          </a:p>
          <a:p>
            <a:r>
              <a:rPr lang="en-US" sz="2000" dirty="0"/>
              <a:t>top hits in </a:t>
            </a:r>
            <a:r>
              <a:rPr lang="en-US" sz="2000" dirty="0" err="1"/>
              <a:t>mammalia</a:t>
            </a:r>
            <a:r>
              <a:rPr lang="en-US" sz="2000" dirty="0"/>
              <a:t> were </a:t>
            </a:r>
            <a:r>
              <a:rPr lang="en-US" sz="2000" dirty="0" err="1" smtClean="0"/>
              <a:t>carnivora</a:t>
            </a:r>
            <a:r>
              <a:rPr lang="en-US" sz="2000" dirty="0" smtClean="0"/>
              <a:t>:</a:t>
            </a:r>
            <a:endParaRPr lang="en-US" sz="2000" dirty="0"/>
          </a:p>
          <a:p>
            <a:pPr marL="914400"/>
            <a:r>
              <a:rPr lang="en-US" sz="2000" dirty="0" err="1"/>
              <a:t>Ailuropoda</a:t>
            </a:r>
            <a:r>
              <a:rPr lang="en-US" sz="2000" dirty="0"/>
              <a:t> </a:t>
            </a:r>
            <a:r>
              <a:rPr lang="en-US" sz="2000" dirty="0" err="1"/>
              <a:t>melanoleuca</a:t>
            </a:r>
            <a:r>
              <a:rPr lang="en-US" sz="2000" dirty="0"/>
              <a:t>	Panda	46</a:t>
            </a:r>
          </a:p>
          <a:p>
            <a:pPr marL="914400"/>
            <a:r>
              <a:rPr lang="en-US" sz="2000" dirty="0" err="1"/>
              <a:t>Canis</a:t>
            </a:r>
            <a:r>
              <a:rPr lang="en-US" sz="2000" dirty="0"/>
              <a:t> </a:t>
            </a:r>
            <a:r>
              <a:rPr lang="en-US" sz="2000" dirty="0" err="1"/>
              <a:t>familiaris</a:t>
            </a:r>
            <a:r>
              <a:rPr lang="en-US" sz="2000" dirty="0"/>
              <a:t>	</a:t>
            </a:r>
            <a:r>
              <a:rPr lang="en-US" sz="2000" dirty="0" smtClean="0"/>
              <a:t>	Dog</a:t>
            </a:r>
            <a:r>
              <a:rPr lang="en-US" sz="2000" dirty="0"/>
              <a:t>	31</a:t>
            </a:r>
          </a:p>
          <a:p>
            <a:pPr marL="914400"/>
            <a:r>
              <a:rPr lang="en-US" sz="2000" dirty="0" err="1"/>
              <a:t>Mustela</a:t>
            </a:r>
            <a:r>
              <a:rPr lang="en-US" sz="2000" dirty="0"/>
              <a:t> </a:t>
            </a:r>
            <a:r>
              <a:rPr lang="en-US" sz="2000" dirty="0" err="1"/>
              <a:t>putorius</a:t>
            </a:r>
            <a:r>
              <a:rPr lang="en-US" sz="2000" dirty="0"/>
              <a:t> </a:t>
            </a:r>
            <a:r>
              <a:rPr lang="en-US" sz="2000" dirty="0" err="1"/>
              <a:t>furo</a:t>
            </a:r>
            <a:r>
              <a:rPr lang="en-US" sz="2000" dirty="0"/>
              <a:t>	Ferret	</a:t>
            </a:r>
            <a:r>
              <a:rPr lang="en-US" sz="2000" dirty="0" smtClean="0"/>
              <a:t>30</a:t>
            </a:r>
            <a:endParaRPr lang="en-US" sz="2000" dirty="0"/>
          </a:p>
          <a:p>
            <a:endParaRPr lang="en-US" sz="2000" dirty="0" smtClean="0"/>
          </a:p>
        </p:txBody>
      </p:sp>
      <p:sp>
        <p:nvSpPr>
          <p:cNvPr id="3" name="TextBox 2"/>
          <p:cNvSpPr txBox="1"/>
          <p:nvPr/>
        </p:nvSpPr>
        <p:spPr>
          <a:xfrm>
            <a:off x="2303" y="76200"/>
            <a:ext cx="8406660" cy="461665"/>
          </a:xfrm>
          <a:prstGeom prst="rect">
            <a:avLst/>
          </a:prstGeom>
          <a:noFill/>
        </p:spPr>
        <p:txBody>
          <a:bodyPr wrap="none" rtlCol="0">
            <a:spAutoFit/>
          </a:bodyPr>
          <a:lstStyle/>
          <a:p>
            <a:r>
              <a:rPr lang="en-US" sz="2400" b="1" dirty="0" smtClean="0"/>
              <a:t>CSF Shotgun proteomics – before the pinnipeds were sequenced </a:t>
            </a:r>
            <a:endParaRPr lang="en-US" sz="2400" b="1" dirty="0"/>
          </a:p>
        </p:txBody>
      </p:sp>
    </p:spTree>
    <p:extLst>
      <p:ext uri="{BB962C8B-B14F-4D97-AF65-F5344CB8AC3E}">
        <p14:creationId xmlns:p14="http://schemas.microsoft.com/office/powerpoint/2010/main" val="3095716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40821" y="917087"/>
            <a:ext cx="8832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effectLst/>
                <a:latin typeface="Arial" pitchFamily="34" charset="0"/>
                <a:cs typeface="Arial" pitchFamily="34" charset="0"/>
              </a:rPr>
              <a:t>Protein</a:t>
            </a:r>
            <a:endParaRPr kumimoji="0" lang="en-US" sz="2000" b="0" i="0" u="none" strike="noStrike" cap="none" normalizeH="0" baseline="0" dirty="0" smtClean="0">
              <a:ln>
                <a:noFill/>
              </a:ln>
              <a:effectLst/>
              <a:latin typeface="Arial" pitchFamily="34" charset="0"/>
              <a:cs typeface="Arial" pitchFamily="34" charset="0"/>
            </a:endParaRPr>
          </a:p>
        </p:txBody>
      </p:sp>
      <p:sp>
        <p:nvSpPr>
          <p:cNvPr id="11" name="Rectangle 10"/>
          <p:cNvSpPr>
            <a:spLocks noChangeArrowheads="1"/>
          </p:cNvSpPr>
          <p:nvPr/>
        </p:nvSpPr>
        <p:spPr bwMode="auto">
          <a:xfrm>
            <a:off x="1645469" y="936331"/>
            <a:ext cx="78720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effectLst/>
                <a:latin typeface="Arial" pitchFamily="34" charset="0"/>
                <a:cs typeface="Arial" pitchFamily="34" charset="0"/>
              </a:rPr>
              <a:t>Fold </a:t>
            </a:r>
            <a:r>
              <a:rPr kumimoji="0" lang="el-GR" sz="2000" b="1" i="0" u="none" strike="noStrike" cap="none" normalizeH="0" baseline="0" dirty="0" smtClean="0">
                <a:ln>
                  <a:noFill/>
                </a:ln>
                <a:effectLst/>
                <a:latin typeface="Arial" pitchFamily="34" charset="0"/>
                <a:cs typeface="Arial" pitchFamily="34" charset="0"/>
              </a:rPr>
              <a:t>Δ</a:t>
            </a:r>
            <a:endParaRPr kumimoji="0" lang="en-US" sz="2000" b="0" i="0" u="none" strike="noStrike" cap="none" normalizeH="0" baseline="0" dirty="0" smtClean="0">
              <a:ln>
                <a:noFill/>
              </a:ln>
              <a:effectLst/>
              <a:latin typeface="Arial" pitchFamily="34" charset="0"/>
              <a:cs typeface="Arial" pitchFamily="34" charset="0"/>
            </a:endParaRPr>
          </a:p>
        </p:txBody>
      </p:sp>
      <p:sp>
        <p:nvSpPr>
          <p:cNvPr id="12" name="Rectangle 11"/>
          <p:cNvSpPr>
            <a:spLocks noChangeArrowheads="1"/>
          </p:cNvSpPr>
          <p:nvPr/>
        </p:nvSpPr>
        <p:spPr bwMode="auto">
          <a:xfrm>
            <a:off x="2593044" y="917087"/>
            <a:ext cx="8976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effectLst/>
                <a:latin typeface="Arial" pitchFamily="34" charset="0"/>
                <a:cs typeface="Arial" pitchFamily="34" charset="0"/>
              </a:rPr>
              <a:t>p-value</a:t>
            </a:r>
            <a:endParaRPr kumimoji="0" lang="en-US" sz="2000" b="0" i="0" u="none" strike="noStrike" cap="none" normalizeH="0" baseline="0" dirty="0" smtClean="0">
              <a:ln>
                <a:noFill/>
              </a:ln>
              <a:effectLst/>
              <a:latin typeface="Arial" pitchFamily="34" charset="0"/>
              <a:cs typeface="Arial" pitchFamily="34" charset="0"/>
            </a:endParaRPr>
          </a:p>
        </p:txBody>
      </p:sp>
      <p:sp>
        <p:nvSpPr>
          <p:cNvPr id="14" name="Rectangle 13"/>
          <p:cNvSpPr>
            <a:spLocks noChangeArrowheads="1"/>
          </p:cNvSpPr>
          <p:nvPr/>
        </p:nvSpPr>
        <p:spPr bwMode="auto">
          <a:xfrm>
            <a:off x="40821" y="1268701"/>
            <a:ext cx="9281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Gelsolin</a:t>
            </a:r>
          </a:p>
        </p:txBody>
      </p:sp>
      <p:sp>
        <p:nvSpPr>
          <p:cNvPr id="15" name="Rectangle 14"/>
          <p:cNvSpPr>
            <a:spLocks noChangeArrowheads="1"/>
          </p:cNvSpPr>
          <p:nvPr/>
        </p:nvSpPr>
        <p:spPr bwMode="auto">
          <a:xfrm>
            <a:off x="1932163" y="1268701"/>
            <a:ext cx="3558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1.6</a:t>
            </a:r>
          </a:p>
        </p:txBody>
      </p:sp>
      <p:sp>
        <p:nvSpPr>
          <p:cNvPr id="16" name="Rectangle 15"/>
          <p:cNvSpPr>
            <a:spLocks noChangeArrowheads="1"/>
          </p:cNvSpPr>
          <p:nvPr/>
        </p:nvSpPr>
        <p:spPr bwMode="auto">
          <a:xfrm>
            <a:off x="2605699" y="1268701"/>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0.012</a:t>
            </a:r>
          </a:p>
        </p:txBody>
      </p:sp>
      <p:sp>
        <p:nvSpPr>
          <p:cNvPr id="18" name="Rectangle 17"/>
          <p:cNvSpPr>
            <a:spLocks noChangeArrowheads="1"/>
          </p:cNvSpPr>
          <p:nvPr/>
        </p:nvSpPr>
        <p:spPr bwMode="auto">
          <a:xfrm>
            <a:off x="40821" y="1531346"/>
            <a:ext cx="671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DKK3</a:t>
            </a:r>
          </a:p>
        </p:txBody>
      </p:sp>
      <p:sp>
        <p:nvSpPr>
          <p:cNvPr id="19" name="Rectangle 18"/>
          <p:cNvSpPr>
            <a:spLocks noChangeArrowheads="1"/>
          </p:cNvSpPr>
          <p:nvPr/>
        </p:nvSpPr>
        <p:spPr bwMode="auto">
          <a:xfrm>
            <a:off x="1932163" y="1531346"/>
            <a:ext cx="3558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2.0</a:t>
            </a:r>
          </a:p>
        </p:txBody>
      </p:sp>
      <p:sp>
        <p:nvSpPr>
          <p:cNvPr id="20" name="Rectangle 19"/>
          <p:cNvSpPr>
            <a:spLocks noChangeArrowheads="1"/>
          </p:cNvSpPr>
          <p:nvPr/>
        </p:nvSpPr>
        <p:spPr bwMode="auto">
          <a:xfrm>
            <a:off x="2605699" y="1531346"/>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0.036</a:t>
            </a:r>
          </a:p>
        </p:txBody>
      </p:sp>
      <p:sp>
        <p:nvSpPr>
          <p:cNvPr id="22" name="Rectangle 21"/>
          <p:cNvSpPr>
            <a:spLocks noChangeArrowheads="1"/>
          </p:cNvSpPr>
          <p:nvPr/>
        </p:nvSpPr>
        <p:spPr bwMode="auto">
          <a:xfrm>
            <a:off x="40821" y="1793991"/>
            <a:ext cx="89928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NCAM1</a:t>
            </a:r>
          </a:p>
        </p:txBody>
      </p:sp>
      <p:sp>
        <p:nvSpPr>
          <p:cNvPr id="23" name="Rectangle 22"/>
          <p:cNvSpPr>
            <a:spLocks noChangeArrowheads="1"/>
          </p:cNvSpPr>
          <p:nvPr/>
        </p:nvSpPr>
        <p:spPr bwMode="auto">
          <a:xfrm>
            <a:off x="1932163" y="1793991"/>
            <a:ext cx="3558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2.0</a:t>
            </a:r>
          </a:p>
        </p:txBody>
      </p:sp>
      <p:sp>
        <p:nvSpPr>
          <p:cNvPr id="24" name="Rectangle 23"/>
          <p:cNvSpPr>
            <a:spLocks noChangeArrowheads="1"/>
          </p:cNvSpPr>
          <p:nvPr/>
        </p:nvSpPr>
        <p:spPr bwMode="auto">
          <a:xfrm>
            <a:off x="2605699" y="1793991"/>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0.036</a:t>
            </a:r>
          </a:p>
        </p:txBody>
      </p:sp>
      <p:sp>
        <p:nvSpPr>
          <p:cNvPr id="26" name="Rectangle 25"/>
          <p:cNvSpPr>
            <a:spLocks noChangeArrowheads="1"/>
          </p:cNvSpPr>
          <p:nvPr/>
        </p:nvSpPr>
        <p:spPr bwMode="auto">
          <a:xfrm>
            <a:off x="40821" y="2056636"/>
            <a:ext cx="6107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OMG</a:t>
            </a:r>
          </a:p>
        </p:txBody>
      </p:sp>
      <p:sp>
        <p:nvSpPr>
          <p:cNvPr id="27" name="Rectangle 26"/>
          <p:cNvSpPr>
            <a:spLocks noChangeArrowheads="1"/>
          </p:cNvSpPr>
          <p:nvPr/>
        </p:nvSpPr>
        <p:spPr bwMode="auto">
          <a:xfrm>
            <a:off x="1919584" y="2056636"/>
            <a:ext cx="447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a:t>
            </a:r>
          </a:p>
        </p:txBody>
      </p:sp>
      <p:sp>
        <p:nvSpPr>
          <p:cNvPr id="28" name="Rectangle 27"/>
          <p:cNvSpPr>
            <a:spLocks noChangeArrowheads="1"/>
          </p:cNvSpPr>
          <p:nvPr/>
        </p:nvSpPr>
        <p:spPr bwMode="auto">
          <a:xfrm>
            <a:off x="2605699" y="2056636"/>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0.048</a:t>
            </a:r>
          </a:p>
        </p:txBody>
      </p:sp>
      <p:sp>
        <p:nvSpPr>
          <p:cNvPr id="30" name="Rectangle 29"/>
          <p:cNvSpPr>
            <a:spLocks noChangeArrowheads="1"/>
          </p:cNvSpPr>
          <p:nvPr/>
        </p:nvSpPr>
        <p:spPr bwMode="auto">
          <a:xfrm>
            <a:off x="40821" y="2600822"/>
            <a:ext cx="14861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err="1" smtClean="0">
                <a:ln>
                  <a:noFill/>
                </a:ln>
                <a:effectLst/>
                <a:latin typeface="Arial" pitchFamily="34" charset="0"/>
                <a:cs typeface="Arial" pitchFamily="34" charset="0"/>
              </a:rPr>
              <a:t>Transthyretin</a:t>
            </a:r>
            <a:endParaRPr kumimoji="0" lang="en-US" sz="2000" b="0" i="0" u="none" strike="noStrike" cap="none" normalizeH="0" baseline="0" dirty="0" smtClean="0">
              <a:ln>
                <a:noFill/>
              </a:ln>
              <a:effectLst/>
              <a:latin typeface="Arial" pitchFamily="34" charset="0"/>
              <a:cs typeface="Arial" pitchFamily="34" charset="0"/>
            </a:endParaRPr>
          </a:p>
        </p:txBody>
      </p:sp>
      <p:sp>
        <p:nvSpPr>
          <p:cNvPr id="31" name="Rectangle 30"/>
          <p:cNvSpPr>
            <a:spLocks noChangeArrowheads="1"/>
          </p:cNvSpPr>
          <p:nvPr/>
        </p:nvSpPr>
        <p:spPr bwMode="auto">
          <a:xfrm>
            <a:off x="1891343" y="2600822"/>
            <a:ext cx="4408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-1.6</a:t>
            </a:r>
          </a:p>
        </p:txBody>
      </p:sp>
      <p:sp>
        <p:nvSpPr>
          <p:cNvPr id="32" name="Rectangle 31"/>
          <p:cNvSpPr>
            <a:spLocks noChangeArrowheads="1"/>
          </p:cNvSpPr>
          <p:nvPr/>
        </p:nvSpPr>
        <p:spPr bwMode="auto">
          <a:xfrm>
            <a:off x="2605699" y="2600822"/>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0.061</a:t>
            </a:r>
          </a:p>
        </p:txBody>
      </p:sp>
      <p:sp>
        <p:nvSpPr>
          <p:cNvPr id="34" name="Rectangle 33"/>
          <p:cNvSpPr>
            <a:spLocks noChangeArrowheads="1"/>
          </p:cNvSpPr>
          <p:nvPr/>
        </p:nvSpPr>
        <p:spPr bwMode="auto">
          <a:xfrm>
            <a:off x="40821" y="2322825"/>
            <a:ext cx="7293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err="1" smtClean="0">
                <a:ln>
                  <a:noFill/>
                </a:ln>
                <a:effectLst/>
                <a:latin typeface="Arial" pitchFamily="34" charset="0"/>
                <a:cs typeface="Arial" pitchFamily="34" charset="0"/>
              </a:rPr>
              <a:t>Reelin</a:t>
            </a:r>
            <a:endParaRPr kumimoji="0" lang="en-US" sz="2000" b="0" i="0" u="none" strike="noStrike" cap="none" normalizeH="0" baseline="0" dirty="0" smtClean="0">
              <a:ln>
                <a:noFill/>
              </a:ln>
              <a:effectLst/>
              <a:latin typeface="Arial" pitchFamily="34" charset="0"/>
              <a:cs typeface="Arial" pitchFamily="34" charset="0"/>
            </a:endParaRPr>
          </a:p>
        </p:txBody>
      </p:sp>
      <p:sp>
        <p:nvSpPr>
          <p:cNvPr id="35" name="Rectangle 31"/>
          <p:cNvSpPr>
            <a:spLocks noChangeArrowheads="1"/>
          </p:cNvSpPr>
          <p:nvPr/>
        </p:nvSpPr>
        <p:spPr bwMode="auto">
          <a:xfrm>
            <a:off x="1891343" y="2322825"/>
            <a:ext cx="4419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-1.4</a:t>
            </a:r>
          </a:p>
        </p:txBody>
      </p:sp>
      <p:sp>
        <p:nvSpPr>
          <p:cNvPr id="36" name="Rectangle 32"/>
          <p:cNvSpPr>
            <a:spLocks noChangeArrowheads="1"/>
          </p:cNvSpPr>
          <p:nvPr/>
        </p:nvSpPr>
        <p:spPr bwMode="auto">
          <a:xfrm>
            <a:off x="2605699" y="2322825"/>
            <a:ext cx="79160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&lt;0.001</a:t>
            </a:r>
          </a:p>
        </p:txBody>
      </p:sp>
      <p:sp>
        <p:nvSpPr>
          <p:cNvPr id="39" name="Rectangle 35"/>
          <p:cNvSpPr>
            <a:spLocks noChangeArrowheads="1"/>
          </p:cNvSpPr>
          <p:nvPr/>
        </p:nvSpPr>
        <p:spPr bwMode="auto">
          <a:xfrm>
            <a:off x="40821" y="2875325"/>
            <a:ext cx="8415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err="1" smtClean="0">
                <a:ln>
                  <a:noFill/>
                </a:ln>
                <a:effectLst/>
                <a:latin typeface="Arial" pitchFamily="34" charset="0"/>
                <a:cs typeface="Arial" pitchFamily="34" charset="0"/>
              </a:rPr>
              <a:t>NrCAM</a:t>
            </a:r>
            <a:endParaRPr kumimoji="0" lang="en-US" sz="2000" b="0" i="0" u="none" strike="noStrike" cap="none" normalizeH="0" baseline="0" dirty="0" smtClean="0">
              <a:ln>
                <a:noFill/>
              </a:ln>
              <a:effectLst/>
              <a:latin typeface="Arial" pitchFamily="34" charset="0"/>
              <a:cs typeface="Arial" pitchFamily="34" charset="0"/>
            </a:endParaRPr>
          </a:p>
        </p:txBody>
      </p:sp>
      <p:sp>
        <p:nvSpPr>
          <p:cNvPr id="40" name="Rectangle 36"/>
          <p:cNvSpPr>
            <a:spLocks noChangeArrowheads="1"/>
          </p:cNvSpPr>
          <p:nvPr/>
        </p:nvSpPr>
        <p:spPr bwMode="auto">
          <a:xfrm>
            <a:off x="1932163" y="2875325"/>
            <a:ext cx="3558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1.7</a:t>
            </a:r>
          </a:p>
        </p:txBody>
      </p:sp>
      <p:sp>
        <p:nvSpPr>
          <p:cNvPr id="41" name="Rectangle 37"/>
          <p:cNvSpPr>
            <a:spLocks noChangeArrowheads="1"/>
          </p:cNvSpPr>
          <p:nvPr/>
        </p:nvSpPr>
        <p:spPr bwMode="auto">
          <a:xfrm>
            <a:off x="2605699" y="2875325"/>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0.145</a:t>
            </a:r>
          </a:p>
        </p:txBody>
      </p:sp>
      <p:sp>
        <p:nvSpPr>
          <p:cNvPr id="44" name="Rectangle 40"/>
          <p:cNvSpPr>
            <a:spLocks noChangeArrowheads="1"/>
          </p:cNvSpPr>
          <p:nvPr/>
        </p:nvSpPr>
        <p:spPr bwMode="auto">
          <a:xfrm>
            <a:off x="40821" y="3188297"/>
            <a:ext cx="12072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Vitronectin</a:t>
            </a:r>
          </a:p>
        </p:txBody>
      </p:sp>
      <p:sp>
        <p:nvSpPr>
          <p:cNvPr id="45" name="Rectangle 41"/>
          <p:cNvSpPr>
            <a:spLocks noChangeArrowheads="1"/>
          </p:cNvSpPr>
          <p:nvPr/>
        </p:nvSpPr>
        <p:spPr bwMode="auto">
          <a:xfrm>
            <a:off x="1932163" y="3188297"/>
            <a:ext cx="3558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3.4</a:t>
            </a:r>
          </a:p>
        </p:txBody>
      </p:sp>
      <p:sp>
        <p:nvSpPr>
          <p:cNvPr id="46" name="Rectangle 42"/>
          <p:cNvSpPr>
            <a:spLocks noChangeArrowheads="1"/>
          </p:cNvSpPr>
          <p:nvPr/>
        </p:nvSpPr>
        <p:spPr bwMode="auto">
          <a:xfrm>
            <a:off x="2605699" y="3188297"/>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0.158</a:t>
            </a:r>
          </a:p>
        </p:txBody>
      </p:sp>
      <p:sp>
        <p:nvSpPr>
          <p:cNvPr id="49" name="Rectangle 45"/>
          <p:cNvSpPr>
            <a:spLocks noChangeArrowheads="1"/>
          </p:cNvSpPr>
          <p:nvPr/>
        </p:nvSpPr>
        <p:spPr bwMode="auto">
          <a:xfrm>
            <a:off x="40821" y="3462781"/>
            <a:ext cx="18819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err="1" smtClean="0">
                <a:ln>
                  <a:noFill/>
                </a:ln>
                <a:effectLst/>
                <a:latin typeface="Arial" pitchFamily="34" charset="0"/>
                <a:cs typeface="Arial" pitchFamily="34" charset="0"/>
              </a:rPr>
              <a:t>Chromogranin</a:t>
            </a:r>
            <a:r>
              <a:rPr kumimoji="0" lang="en-US" sz="2000" b="0" i="0" u="none" strike="noStrike" cap="none" normalizeH="0" baseline="0" dirty="0" smtClean="0">
                <a:ln>
                  <a:noFill/>
                </a:ln>
                <a:effectLst/>
                <a:latin typeface="Arial" pitchFamily="34" charset="0"/>
                <a:cs typeface="Arial" pitchFamily="34" charset="0"/>
              </a:rPr>
              <a:t>-A</a:t>
            </a:r>
          </a:p>
        </p:txBody>
      </p:sp>
      <p:sp>
        <p:nvSpPr>
          <p:cNvPr id="50" name="Rectangle 46"/>
          <p:cNvSpPr>
            <a:spLocks noChangeArrowheads="1"/>
          </p:cNvSpPr>
          <p:nvPr/>
        </p:nvSpPr>
        <p:spPr bwMode="auto">
          <a:xfrm>
            <a:off x="1932163" y="3462781"/>
            <a:ext cx="3558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3.8</a:t>
            </a:r>
          </a:p>
        </p:txBody>
      </p:sp>
      <p:sp>
        <p:nvSpPr>
          <p:cNvPr id="51" name="Rectangle 47"/>
          <p:cNvSpPr>
            <a:spLocks noChangeArrowheads="1"/>
          </p:cNvSpPr>
          <p:nvPr/>
        </p:nvSpPr>
        <p:spPr bwMode="auto">
          <a:xfrm>
            <a:off x="2605699" y="3462781"/>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0.230</a:t>
            </a:r>
          </a:p>
        </p:txBody>
      </p:sp>
      <p:sp>
        <p:nvSpPr>
          <p:cNvPr id="54" name="Rectangle 50"/>
          <p:cNvSpPr>
            <a:spLocks noChangeArrowheads="1"/>
          </p:cNvSpPr>
          <p:nvPr/>
        </p:nvSpPr>
        <p:spPr bwMode="auto">
          <a:xfrm>
            <a:off x="40821" y="3756510"/>
            <a:ext cx="16414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Ceruloplasmin</a:t>
            </a:r>
          </a:p>
        </p:txBody>
      </p:sp>
      <p:sp>
        <p:nvSpPr>
          <p:cNvPr id="55" name="Rectangle 51"/>
          <p:cNvSpPr>
            <a:spLocks noChangeArrowheads="1"/>
          </p:cNvSpPr>
          <p:nvPr/>
        </p:nvSpPr>
        <p:spPr bwMode="auto">
          <a:xfrm>
            <a:off x="1932163" y="3756510"/>
            <a:ext cx="3558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2.6</a:t>
            </a:r>
          </a:p>
        </p:txBody>
      </p:sp>
      <p:sp>
        <p:nvSpPr>
          <p:cNvPr id="56" name="Rectangle 52"/>
          <p:cNvSpPr>
            <a:spLocks noChangeArrowheads="1"/>
          </p:cNvSpPr>
          <p:nvPr/>
        </p:nvSpPr>
        <p:spPr bwMode="auto">
          <a:xfrm>
            <a:off x="2605699" y="3756510"/>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0.230</a:t>
            </a:r>
          </a:p>
        </p:txBody>
      </p:sp>
      <p:sp>
        <p:nvSpPr>
          <p:cNvPr id="59" name="Rectangle 55"/>
          <p:cNvSpPr>
            <a:spLocks noChangeArrowheads="1"/>
          </p:cNvSpPr>
          <p:nvPr/>
        </p:nvSpPr>
        <p:spPr bwMode="auto">
          <a:xfrm>
            <a:off x="40821" y="4022156"/>
            <a:ext cx="18386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ApoJ (Clusterin)</a:t>
            </a:r>
          </a:p>
        </p:txBody>
      </p:sp>
      <p:sp>
        <p:nvSpPr>
          <p:cNvPr id="60" name="Rectangle 56"/>
          <p:cNvSpPr>
            <a:spLocks noChangeArrowheads="1"/>
          </p:cNvSpPr>
          <p:nvPr/>
        </p:nvSpPr>
        <p:spPr bwMode="auto">
          <a:xfrm>
            <a:off x="1891343" y="4022156"/>
            <a:ext cx="4408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-1.2</a:t>
            </a:r>
          </a:p>
        </p:txBody>
      </p:sp>
      <p:sp>
        <p:nvSpPr>
          <p:cNvPr id="61" name="Rectangle 57"/>
          <p:cNvSpPr>
            <a:spLocks noChangeArrowheads="1"/>
          </p:cNvSpPr>
          <p:nvPr/>
        </p:nvSpPr>
        <p:spPr bwMode="auto">
          <a:xfrm>
            <a:off x="2605699" y="4022156"/>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0.303</a:t>
            </a:r>
          </a:p>
        </p:txBody>
      </p:sp>
      <p:sp>
        <p:nvSpPr>
          <p:cNvPr id="63" name="Rectangle 59"/>
          <p:cNvSpPr>
            <a:spLocks noChangeArrowheads="1"/>
          </p:cNvSpPr>
          <p:nvPr/>
        </p:nvSpPr>
        <p:spPr bwMode="auto">
          <a:xfrm>
            <a:off x="40821" y="4342533"/>
            <a:ext cx="182261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l" eaLnBrk="1" hangingPunct="1"/>
            <a:r>
              <a:rPr lang="en-US" sz="2000" dirty="0" err="1">
                <a:latin typeface="Arial" pitchFamily="34" charset="0"/>
                <a:cs typeface="Arial" pitchFamily="34" charset="0"/>
              </a:rPr>
              <a:t>Neurosecretory</a:t>
            </a:r>
            <a:r>
              <a:rPr lang="en-US" sz="2000" dirty="0">
                <a:latin typeface="Arial" pitchFamily="34" charset="0"/>
                <a:cs typeface="Arial" pitchFamily="34" charset="0"/>
              </a:rPr>
              <a:t> </a:t>
            </a:r>
            <a:endParaRPr lang="en-US" sz="2000" dirty="0" smtClean="0">
              <a:latin typeface="Arial" pitchFamily="34" charset="0"/>
              <a:cs typeface="Arial" pitchFamily="34" charset="0"/>
            </a:endParaRPr>
          </a:p>
          <a:p>
            <a:pPr lvl="0" algn="l" eaLnBrk="1" hangingPunct="1"/>
            <a:r>
              <a:rPr lang="en-US" sz="2000" dirty="0" smtClean="0">
                <a:latin typeface="Arial" pitchFamily="34" charset="0"/>
                <a:cs typeface="Arial" pitchFamily="34" charset="0"/>
              </a:rPr>
              <a:t>protein </a:t>
            </a:r>
            <a:r>
              <a:rPr lang="en-US" sz="2000" dirty="0">
                <a:latin typeface="Arial" pitchFamily="34" charset="0"/>
                <a:cs typeface="Arial" pitchFamily="34" charset="0"/>
              </a:rPr>
              <a:t>VGF</a:t>
            </a:r>
            <a:endParaRPr kumimoji="0" lang="en-US" sz="2000" b="0" i="0" u="none" strike="noStrike" cap="none" normalizeH="0" baseline="0" dirty="0" smtClean="0">
              <a:ln>
                <a:noFill/>
              </a:ln>
              <a:effectLst/>
              <a:latin typeface="Arial" pitchFamily="34" charset="0"/>
              <a:cs typeface="Arial" pitchFamily="34" charset="0"/>
            </a:endParaRPr>
          </a:p>
        </p:txBody>
      </p:sp>
      <p:sp>
        <p:nvSpPr>
          <p:cNvPr id="64" name="Rectangle 60"/>
          <p:cNvSpPr>
            <a:spLocks noChangeArrowheads="1"/>
          </p:cNvSpPr>
          <p:nvPr/>
        </p:nvSpPr>
        <p:spPr bwMode="auto">
          <a:xfrm>
            <a:off x="1891343" y="4447591"/>
            <a:ext cx="4408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-1.4</a:t>
            </a:r>
          </a:p>
        </p:txBody>
      </p:sp>
      <p:sp>
        <p:nvSpPr>
          <p:cNvPr id="65" name="Rectangle 61"/>
          <p:cNvSpPr>
            <a:spLocks noChangeArrowheads="1"/>
          </p:cNvSpPr>
          <p:nvPr/>
        </p:nvSpPr>
        <p:spPr bwMode="auto">
          <a:xfrm>
            <a:off x="2605699" y="4447591"/>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0.400</a:t>
            </a:r>
          </a:p>
        </p:txBody>
      </p:sp>
      <p:sp>
        <p:nvSpPr>
          <p:cNvPr id="67" name="Rectangle 63"/>
          <p:cNvSpPr>
            <a:spLocks noChangeArrowheads="1"/>
          </p:cNvSpPr>
          <p:nvPr/>
        </p:nvSpPr>
        <p:spPr bwMode="auto">
          <a:xfrm>
            <a:off x="40821" y="4915066"/>
            <a:ext cx="628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err="1" smtClean="0">
                <a:ln>
                  <a:noFill/>
                </a:ln>
                <a:effectLst/>
                <a:latin typeface="Arial" pitchFamily="34" charset="0"/>
                <a:cs typeface="Arial" pitchFamily="34" charset="0"/>
              </a:rPr>
              <a:t>ApoE</a:t>
            </a:r>
            <a:endParaRPr kumimoji="0" lang="en-US" sz="2000" b="0" i="0" u="none" strike="noStrike" cap="none" normalizeH="0" baseline="0" dirty="0" smtClean="0">
              <a:ln>
                <a:noFill/>
              </a:ln>
              <a:effectLst/>
              <a:latin typeface="Arial" pitchFamily="34" charset="0"/>
              <a:cs typeface="Arial" pitchFamily="34" charset="0"/>
            </a:endParaRPr>
          </a:p>
        </p:txBody>
      </p:sp>
      <p:sp>
        <p:nvSpPr>
          <p:cNvPr id="68" name="Rectangle 64"/>
          <p:cNvSpPr>
            <a:spLocks noChangeArrowheads="1"/>
          </p:cNvSpPr>
          <p:nvPr/>
        </p:nvSpPr>
        <p:spPr bwMode="auto">
          <a:xfrm>
            <a:off x="1932163" y="4915066"/>
            <a:ext cx="3558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1.3</a:t>
            </a:r>
          </a:p>
        </p:txBody>
      </p:sp>
      <p:sp>
        <p:nvSpPr>
          <p:cNvPr id="69" name="Rectangle 65"/>
          <p:cNvSpPr>
            <a:spLocks noChangeArrowheads="1"/>
          </p:cNvSpPr>
          <p:nvPr/>
        </p:nvSpPr>
        <p:spPr bwMode="auto">
          <a:xfrm>
            <a:off x="2605699" y="4915066"/>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0.412</a:t>
            </a:r>
          </a:p>
        </p:txBody>
      </p:sp>
      <p:sp>
        <p:nvSpPr>
          <p:cNvPr id="72" name="Rectangle 68"/>
          <p:cNvSpPr>
            <a:spLocks noChangeArrowheads="1"/>
          </p:cNvSpPr>
          <p:nvPr/>
        </p:nvSpPr>
        <p:spPr bwMode="auto">
          <a:xfrm>
            <a:off x="40821" y="5207527"/>
            <a:ext cx="6989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SOD3</a:t>
            </a:r>
          </a:p>
        </p:txBody>
      </p:sp>
      <p:sp>
        <p:nvSpPr>
          <p:cNvPr id="73" name="Rectangle 69"/>
          <p:cNvSpPr>
            <a:spLocks noChangeArrowheads="1"/>
          </p:cNvSpPr>
          <p:nvPr/>
        </p:nvSpPr>
        <p:spPr bwMode="auto">
          <a:xfrm>
            <a:off x="1891343" y="5207527"/>
            <a:ext cx="4408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-1.5</a:t>
            </a:r>
          </a:p>
        </p:txBody>
      </p:sp>
      <p:sp>
        <p:nvSpPr>
          <p:cNvPr id="74" name="Rectangle 70"/>
          <p:cNvSpPr>
            <a:spLocks noChangeArrowheads="1"/>
          </p:cNvSpPr>
          <p:nvPr/>
        </p:nvSpPr>
        <p:spPr bwMode="auto">
          <a:xfrm>
            <a:off x="2605699" y="5207527"/>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0.473</a:t>
            </a:r>
          </a:p>
        </p:txBody>
      </p:sp>
      <p:sp>
        <p:nvSpPr>
          <p:cNvPr id="76" name="Rectangle 72"/>
          <p:cNvSpPr>
            <a:spLocks noChangeArrowheads="1"/>
          </p:cNvSpPr>
          <p:nvPr/>
        </p:nvSpPr>
        <p:spPr bwMode="auto">
          <a:xfrm>
            <a:off x="40821" y="5459766"/>
            <a:ext cx="18530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effectLst/>
                <a:latin typeface="Arial" pitchFamily="34" charset="0"/>
                <a:cs typeface="Arial" pitchFamily="34" charset="0"/>
              </a:rPr>
              <a:t>Complement C3</a:t>
            </a:r>
          </a:p>
        </p:txBody>
      </p:sp>
      <p:sp>
        <p:nvSpPr>
          <p:cNvPr id="77" name="Rectangle 73"/>
          <p:cNvSpPr>
            <a:spLocks noChangeArrowheads="1"/>
          </p:cNvSpPr>
          <p:nvPr/>
        </p:nvSpPr>
        <p:spPr bwMode="auto">
          <a:xfrm>
            <a:off x="1932163" y="5459766"/>
            <a:ext cx="3558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1.3</a:t>
            </a:r>
          </a:p>
        </p:txBody>
      </p:sp>
      <p:sp>
        <p:nvSpPr>
          <p:cNvPr id="78" name="Rectangle 74"/>
          <p:cNvSpPr>
            <a:spLocks noChangeArrowheads="1"/>
          </p:cNvSpPr>
          <p:nvPr/>
        </p:nvSpPr>
        <p:spPr bwMode="auto">
          <a:xfrm>
            <a:off x="2605699" y="5459766"/>
            <a:ext cx="6412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effectLst/>
                <a:latin typeface="Arial" pitchFamily="34" charset="0"/>
                <a:cs typeface="Arial" pitchFamily="34" charset="0"/>
              </a:rPr>
              <a:t>0.570</a:t>
            </a:r>
          </a:p>
        </p:txBody>
      </p:sp>
      <p:sp>
        <p:nvSpPr>
          <p:cNvPr id="81" name="Rectangle 82"/>
          <p:cNvSpPr>
            <a:spLocks noChangeArrowheads="1"/>
          </p:cNvSpPr>
          <p:nvPr/>
        </p:nvSpPr>
        <p:spPr bwMode="auto">
          <a:xfrm>
            <a:off x="1" y="901700"/>
            <a:ext cx="3578713" cy="45719"/>
          </a:xfrm>
          <a:prstGeom prst="rect">
            <a:avLst/>
          </a:prstGeom>
          <a:solidFill>
            <a:schemeClr val="tx1"/>
          </a:solidFill>
          <a:ln>
            <a:solidFill>
              <a:schemeClr val="tx1"/>
            </a:solidFill>
          </a:ln>
          <a:extLst/>
        </p:spPr>
        <p:txBody>
          <a:bodyPr vert="horz" wrap="square" lIns="91440" tIns="45720" rIns="91440" bIns="45720" numCol="1" anchor="t" anchorCtr="0" compatLnSpc="1">
            <a:prstTxWarp prst="textNoShape">
              <a:avLst/>
            </a:prstTxWarp>
          </a:bodyPr>
          <a:lstStyle/>
          <a:p>
            <a:endParaRPr lang="en-US" sz="2000"/>
          </a:p>
        </p:txBody>
      </p:sp>
      <p:sp>
        <p:nvSpPr>
          <p:cNvPr id="83" name="Line 84"/>
          <p:cNvSpPr>
            <a:spLocks noChangeShapeType="1"/>
          </p:cNvSpPr>
          <p:nvPr/>
        </p:nvSpPr>
        <p:spPr bwMode="auto">
          <a:xfrm>
            <a:off x="1" y="6570798"/>
            <a:ext cx="1134" cy="973"/>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a:p>
        </p:txBody>
      </p:sp>
      <p:sp>
        <p:nvSpPr>
          <p:cNvPr id="84" name="Rectangle 85"/>
          <p:cNvSpPr>
            <a:spLocks noChangeArrowheads="1"/>
          </p:cNvSpPr>
          <p:nvPr/>
        </p:nvSpPr>
        <p:spPr bwMode="auto">
          <a:xfrm>
            <a:off x="1" y="6570798"/>
            <a:ext cx="6803" cy="583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85" name="Line 86"/>
          <p:cNvSpPr>
            <a:spLocks noChangeShapeType="1"/>
          </p:cNvSpPr>
          <p:nvPr/>
        </p:nvSpPr>
        <p:spPr bwMode="auto">
          <a:xfrm>
            <a:off x="1714455" y="6570798"/>
            <a:ext cx="1134" cy="973"/>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a:p>
        </p:txBody>
      </p:sp>
      <p:sp>
        <p:nvSpPr>
          <p:cNvPr id="86" name="Rectangle 87"/>
          <p:cNvSpPr>
            <a:spLocks noChangeArrowheads="1"/>
          </p:cNvSpPr>
          <p:nvPr/>
        </p:nvSpPr>
        <p:spPr bwMode="auto">
          <a:xfrm>
            <a:off x="1714455" y="6570798"/>
            <a:ext cx="6803" cy="583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87" name="Line 88"/>
          <p:cNvSpPr>
            <a:spLocks noChangeShapeType="1"/>
          </p:cNvSpPr>
          <p:nvPr/>
        </p:nvSpPr>
        <p:spPr bwMode="auto">
          <a:xfrm>
            <a:off x="2442417" y="6570798"/>
            <a:ext cx="1134" cy="973"/>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a:p>
        </p:txBody>
      </p:sp>
      <p:sp>
        <p:nvSpPr>
          <p:cNvPr id="88" name="Rectangle 89"/>
          <p:cNvSpPr>
            <a:spLocks noChangeArrowheads="1"/>
          </p:cNvSpPr>
          <p:nvPr/>
        </p:nvSpPr>
        <p:spPr bwMode="auto">
          <a:xfrm>
            <a:off x="2442417" y="6570798"/>
            <a:ext cx="6803" cy="583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127" name="Rectangle 82"/>
          <p:cNvSpPr>
            <a:spLocks noChangeArrowheads="1"/>
          </p:cNvSpPr>
          <p:nvPr/>
        </p:nvSpPr>
        <p:spPr bwMode="auto">
          <a:xfrm>
            <a:off x="-1519" y="1233064"/>
            <a:ext cx="3578713" cy="45719"/>
          </a:xfrm>
          <a:prstGeom prst="rect">
            <a:avLst/>
          </a:prstGeom>
          <a:solidFill>
            <a:schemeClr val="tx1"/>
          </a:solidFill>
          <a:ln w="9525">
            <a:solidFill>
              <a:schemeClr val="tx1"/>
            </a:solidFill>
            <a:miter lim="800000"/>
            <a:headEnd/>
            <a:tailEnd/>
          </a:ln>
          <a:extLst/>
        </p:spPr>
        <p:txBody>
          <a:bodyPr vert="horz" wrap="square" lIns="91440" tIns="45720" rIns="91440" bIns="45720" numCol="1" anchor="t" anchorCtr="0" compatLnSpc="1">
            <a:prstTxWarp prst="textNoShape">
              <a:avLst/>
            </a:prstTxWarp>
          </a:bodyPr>
          <a:lstStyle/>
          <a:p>
            <a:endParaRPr lang="en-US" sz="2000"/>
          </a:p>
        </p:txBody>
      </p:sp>
      <p:cxnSp>
        <p:nvCxnSpPr>
          <p:cNvPr id="129" name="Straight Connector 128"/>
          <p:cNvCxnSpPr/>
          <p:nvPr/>
        </p:nvCxnSpPr>
        <p:spPr>
          <a:xfrm flipH="1">
            <a:off x="-5436" y="2600822"/>
            <a:ext cx="3582630" cy="0"/>
          </a:xfrm>
          <a:prstGeom prst="line">
            <a:avLst/>
          </a:prstGeom>
          <a:ln w="38100">
            <a:solidFill>
              <a:srgbClr val="FF0000"/>
            </a:solidFill>
            <a:prstDash val="dash"/>
          </a:ln>
        </p:spPr>
        <p:style>
          <a:lnRef idx="2">
            <a:schemeClr val="accent1"/>
          </a:lnRef>
          <a:fillRef idx="0">
            <a:schemeClr val="accent1"/>
          </a:fillRef>
          <a:effectRef idx="1">
            <a:schemeClr val="accent1"/>
          </a:effectRef>
          <a:fontRef idx="minor">
            <a:schemeClr val="tx1"/>
          </a:fontRef>
        </p:style>
      </p:cxnSp>
      <p:sp>
        <p:nvSpPr>
          <p:cNvPr id="131" name="Oval 130"/>
          <p:cNvSpPr/>
          <p:nvPr/>
        </p:nvSpPr>
        <p:spPr>
          <a:xfrm>
            <a:off x="6616698" y="1504662"/>
            <a:ext cx="1134533" cy="703802"/>
          </a:xfrm>
          <a:prstGeom prst="ellipse">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smtClean="0">
                <a:solidFill>
                  <a:schemeClr val="bg1"/>
                </a:solidFill>
              </a:rPr>
              <a:t>Reelin</a:t>
            </a:r>
            <a:endParaRPr lang="en-US" dirty="0">
              <a:solidFill>
                <a:schemeClr val="bg1"/>
              </a:solidFill>
            </a:endParaRPr>
          </a:p>
        </p:txBody>
      </p:sp>
      <p:cxnSp>
        <p:nvCxnSpPr>
          <p:cNvPr id="133" name="Straight Connector 132"/>
          <p:cNvCxnSpPr>
            <a:stCxn id="131" idx="4"/>
          </p:cNvCxnSpPr>
          <p:nvPr/>
        </p:nvCxnSpPr>
        <p:spPr>
          <a:xfrm>
            <a:off x="7183965" y="2208464"/>
            <a:ext cx="1" cy="587135"/>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35" name="Straight Connector 134"/>
          <p:cNvCxnSpPr/>
          <p:nvPr/>
        </p:nvCxnSpPr>
        <p:spPr>
          <a:xfrm>
            <a:off x="7048499" y="2795599"/>
            <a:ext cx="287867"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136" name="Snip Same Side Corner Rectangle 135"/>
          <p:cNvSpPr/>
          <p:nvPr/>
        </p:nvSpPr>
        <p:spPr>
          <a:xfrm>
            <a:off x="6587069" y="2873194"/>
            <a:ext cx="1189568" cy="776069"/>
          </a:xfrm>
          <a:prstGeom prst="snip2SameRect">
            <a:avLst/>
          </a:prstGeom>
          <a:solidFill>
            <a:srgbClr val="00B050"/>
          </a:solidFill>
          <a:ln>
            <a:solidFill>
              <a:schemeClr val="accent5"/>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rPr>
              <a:t>GSK3</a:t>
            </a:r>
            <a:r>
              <a:rPr lang="en-US" dirty="0" smtClean="0">
                <a:solidFill>
                  <a:schemeClr val="bg1"/>
                </a:solidFill>
                <a:latin typeface="Symbol" charset="2"/>
                <a:cs typeface="Symbol" charset="2"/>
              </a:rPr>
              <a:t>b</a:t>
            </a:r>
            <a:endParaRPr lang="en-US" dirty="0">
              <a:solidFill>
                <a:schemeClr val="bg1"/>
              </a:solidFill>
              <a:latin typeface="Symbol" charset="2"/>
              <a:cs typeface="Symbol" charset="2"/>
            </a:endParaRPr>
          </a:p>
        </p:txBody>
      </p:sp>
      <p:sp>
        <p:nvSpPr>
          <p:cNvPr id="138" name="Oval 137"/>
          <p:cNvSpPr/>
          <p:nvPr/>
        </p:nvSpPr>
        <p:spPr>
          <a:xfrm>
            <a:off x="5024967" y="1605218"/>
            <a:ext cx="1134533" cy="703802"/>
          </a:xfrm>
          <a:prstGeom prst="ellipse">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smtClean="0">
                <a:solidFill>
                  <a:schemeClr val="bg1"/>
                </a:solidFill>
              </a:rPr>
              <a:t>Wnt</a:t>
            </a:r>
            <a:endParaRPr lang="en-US" dirty="0">
              <a:solidFill>
                <a:schemeClr val="bg1"/>
              </a:solidFill>
            </a:endParaRPr>
          </a:p>
        </p:txBody>
      </p:sp>
      <p:cxnSp>
        <p:nvCxnSpPr>
          <p:cNvPr id="139" name="Straight Connector 138"/>
          <p:cNvCxnSpPr/>
          <p:nvPr/>
        </p:nvCxnSpPr>
        <p:spPr>
          <a:xfrm>
            <a:off x="5888567" y="2270309"/>
            <a:ext cx="618066" cy="602885"/>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40" name="Straight Connector 139"/>
          <p:cNvCxnSpPr/>
          <p:nvPr/>
        </p:nvCxnSpPr>
        <p:spPr>
          <a:xfrm flipV="1">
            <a:off x="6366934" y="2708603"/>
            <a:ext cx="287867" cy="300226"/>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145" name="Diamond 144"/>
          <p:cNvSpPr/>
          <p:nvPr/>
        </p:nvSpPr>
        <p:spPr>
          <a:xfrm>
            <a:off x="4305300" y="2759403"/>
            <a:ext cx="1701800" cy="717091"/>
          </a:xfrm>
          <a:prstGeom prst="diamond">
            <a:avLst/>
          </a:prstGeom>
          <a:solidFill>
            <a:srgbClr val="00B050"/>
          </a:solidFill>
          <a:ln>
            <a:solidFill>
              <a:schemeClr val="accent5"/>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rPr>
              <a:t>DKK3</a:t>
            </a:r>
            <a:endParaRPr lang="en-US" dirty="0">
              <a:solidFill>
                <a:schemeClr val="bg1"/>
              </a:solidFill>
            </a:endParaRPr>
          </a:p>
        </p:txBody>
      </p:sp>
      <p:cxnSp>
        <p:nvCxnSpPr>
          <p:cNvPr id="146" name="Straight Connector 145"/>
          <p:cNvCxnSpPr/>
          <p:nvPr/>
        </p:nvCxnSpPr>
        <p:spPr>
          <a:xfrm flipV="1">
            <a:off x="5664200" y="2708605"/>
            <a:ext cx="495300" cy="229364"/>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cxnSp>
        <p:nvCxnSpPr>
          <p:cNvPr id="147" name="Straight Connector 146"/>
          <p:cNvCxnSpPr/>
          <p:nvPr/>
        </p:nvCxnSpPr>
        <p:spPr>
          <a:xfrm flipH="1" flipV="1">
            <a:off x="6045202" y="2592909"/>
            <a:ext cx="228599" cy="228091"/>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75" name="TextBox 74"/>
          <p:cNvSpPr txBox="1"/>
          <p:nvPr/>
        </p:nvSpPr>
        <p:spPr>
          <a:xfrm>
            <a:off x="2303" y="76200"/>
            <a:ext cx="8406660" cy="461665"/>
          </a:xfrm>
          <a:prstGeom prst="rect">
            <a:avLst/>
          </a:prstGeom>
          <a:noFill/>
        </p:spPr>
        <p:txBody>
          <a:bodyPr wrap="none" rtlCol="0">
            <a:spAutoFit/>
          </a:bodyPr>
          <a:lstStyle/>
          <a:p>
            <a:r>
              <a:rPr lang="en-US" sz="2400" b="1" dirty="0" smtClean="0"/>
              <a:t>CSF Shotgun proteomics – before the pinnipeds were sequenced </a:t>
            </a:r>
            <a:endParaRPr lang="en-US" sz="2400" b="1" dirty="0"/>
          </a:p>
        </p:txBody>
      </p:sp>
    </p:spTree>
    <p:extLst>
      <p:ext uri="{BB962C8B-B14F-4D97-AF65-F5344CB8AC3E}">
        <p14:creationId xmlns:p14="http://schemas.microsoft.com/office/powerpoint/2010/main" val="21002149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85595" y="2263254"/>
            <a:ext cx="5380906" cy="1144184"/>
            <a:chOff x="-135838" y="187094"/>
            <a:chExt cx="2994745" cy="636796"/>
          </a:xfrm>
        </p:grpSpPr>
        <p:pic>
          <p:nvPicPr>
            <p:cNvPr id="17" name="Picture 6" descr="C:\Users\neely\Dropbox\Working\CSF Project\Manuscript\Westerns\DKK3\Reelin DKK-3 3 sec RAW.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13905" y="250644"/>
              <a:ext cx="2124700" cy="24935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135838" y="211562"/>
              <a:ext cx="391875" cy="222681"/>
            </a:xfrm>
            <a:prstGeom prst="rect">
              <a:avLst/>
            </a:prstGeom>
            <a:noFill/>
          </p:spPr>
          <p:txBody>
            <a:bodyPr wrap="square" rtlCol="0">
              <a:spAutoFit/>
            </a:bodyPr>
            <a:lstStyle/>
            <a:p>
              <a:pPr algn="r"/>
              <a:r>
                <a:rPr lang="en-US" sz="2000" dirty="0" smtClean="0">
                  <a:latin typeface="Helvetica" panose="020B0604020202020204" pitchFamily="34" charset="0"/>
                  <a:cs typeface="Helvetica" panose="020B0604020202020204" pitchFamily="34" charset="0"/>
                </a:rPr>
                <a:t>250</a:t>
              </a:r>
              <a:endParaRPr lang="en-US" sz="2000" dirty="0">
                <a:latin typeface="Helvetica" panose="020B0604020202020204" pitchFamily="34" charset="0"/>
                <a:cs typeface="Helvetica" panose="020B0604020202020204" pitchFamily="34" charset="0"/>
              </a:endParaRPr>
            </a:p>
          </p:txBody>
        </p:sp>
        <p:sp>
          <p:nvSpPr>
            <p:cNvPr id="19" name="TextBox 18"/>
            <p:cNvSpPr txBox="1"/>
            <p:nvPr/>
          </p:nvSpPr>
          <p:spPr>
            <a:xfrm>
              <a:off x="-135838" y="334044"/>
              <a:ext cx="391875" cy="222681"/>
            </a:xfrm>
            <a:prstGeom prst="rect">
              <a:avLst/>
            </a:prstGeom>
            <a:noFill/>
          </p:spPr>
          <p:txBody>
            <a:bodyPr wrap="square" rtlCol="0">
              <a:spAutoFit/>
            </a:bodyPr>
            <a:lstStyle/>
            <a:p>
              <a:pPr algn="r"/>
              <a:r>
                <a:rPr lang="en-US" sz="2000" dirty="0" smtClean="0">
                  <a:latin typeface="Helvetica" panose="020B0604020202020204" pitchFamily="34" charset="0"/>
                  <a:cs typeface="Helvetica" panose="020B0604020202020204" pitchFamily="34" charset="0"/>
                </a:rPr>
                <a:t>150</a:t>
              </a:r>
              <a:endParaRPr lang="en-US" sz="2000" dirty="0">
                <a:latin typeface="Helvetica" panose="020B0604020202020204" pitchFamily="34" charset="0"/>
                <a:cs typeface="Helvetica" panose="020B0604020202020204" pitchFamily="34" charset="0"/>
              </a:endParaRPr>
            </a:p>
          </p:txBody>
        </p:sp>
        <p:pic>
          <p:nvPicPr>
            <p:cNvPr id="20" name="Picture 7" descr="C:\Users\neely\Dropbox\Working\CSF Project\Manuscript\Westerns\DKK3\Reelin DKK-3 3 sec RAW.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13905" y="540840"/>
              <a:ext cx="2124705" cy="28305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9193" y="501951"/>
              <a:ext cx="325230" cy="222681"/>
            </a:xfrm>
            <a:prstGeom prst="rect">
              <a:avLst/>
            </a:prstGeom>
            <a:noFill/>
          </p:spPr>
          <p:txBody>
            <a:bodyPr wrap="square" rtlCol="0">
              <a:spAutoFit/>
            </a:bodyPr>
            <a:lstStyle/>
            <a:p>
              <a:pPr algn="r"/>
              <a:r>
                <a:rPr lang="en-US" sz="2000" dirty="0" smtClean="0">
                  <a:latin typeface="Helvetica" panose="020B0604020202020204" pitchFamily="34" charset="0"/>
                  <a:cs typeface="Helvetica" panose="020B0604020202020204" pitchFamily="34" charset="0"/>
                </a:rPr>
                <a:t>75</a:t>
              </a:r>
              <a:endParaRPr lang="en-US" sz="2000" dirty="0">
                <a:latin typeface="Helvetica" panose="020B0604020202020204" pitchFamily="34" charset="0"/>
                <a:cs typeface="Helvetica" panose="020B0604020202020204" pitchFamily="34" charset="0"/>
              </a:endParaRPr>
            </a:p>
          </p:txBody>
        </p:sp>
        <p:sp>
          <p:nvSpPr>
            <p:cNvPr id="22" name="TextBox 21"/>
            <p:cNvSpPr txBox="1"/>
            <p:nvPr/>
          </p:nvSpPr>
          <p:spPr>
            <a:xfrm>
              <a:off x="2327898" y="244515"/>
              <a:ext cx="531009" cy="222681"/>
            </a:xfrm>
            <a:prstGeom prst="rect">
              <a:avLst/>
            </a:prstGeom>
            <a:noFill/>
          </p:spPr>
          <p:txBody>
            <a:bodyPr wrap="none" rtlCol="0">
              <a:spAutoFit/>
            </a:bodyPr>
            <a:lstStyle/>
            <a:p>
              <a:r>
                <a:rPr lang="en-US" sz="2000" b="1" dirty="0" err="1" smtClean="0">
                  <a:latin typeface="Helvetica" panose="020B0604020202020204" pitchFamily="34" charset="0"/>
                  <a:cs typeface="Helvetica" panose="020B0604020202020204" pitchFamily="34" charset="0"/>
                </a:rPr>
                <a:t>Reelin</a:t>
              </a:r>
              <a:endParaRPr lang="en-US" sz="2000" b="1" dirty="0">
                <a:latin typeface="Helvetica" panose="020B0604020202020204" pitchFamily="34" charset="0"/>
                <a:cs typeface="Helvetica" panose="020B0604020202020204" pitchFamily="34" charset="0"/>
              </a:endParaRPr>
            </a:p>
          </p:txBody>
        </p:sp>
        <p:sp>
          <p:nvSpPr>
            <p:cNvPr id="23" name="TextBox 22"/>
            <p:cNvSpPr txBox="1"/>
            <p:nvPr/>
          </p:nvSpPr>
          <p:spPr>
            <a:xfrm>
              <a:off x="2323891" y="551560"/>
              <a:ext cx="492647" cy="222681"/>
            </a:xfrm>
            <a:prstGeom prst="rect">
              <a:avLst/>
            </a:prstGeom>
            <a:noFill/>
          </p:spPr>
          <p:txBody>
            <a:bodyPr wrap="none" rtlCol="0">
              <a:spAutoFit/>
            </a:bodyPr>
            <a:lstStyle/>
            <a:p>
              <a:r>
                <a:rPr lang="en-US" sz="2000" b="1" dirty="0" smtClean="0">
                  <a:latin typeface="Helvetica" panose="020B0604020202020204" pitchFamily="34" charset="0"/>
                  <a:cs typeface="Helvetica" panose="020B0604020202020204" pitchFamily="34" charset="0"/>
                </a:rPr>
                <a:t>DKK3</a:t>
              </a:r>
              <a:endParaRPr lang="en-US" sz="2000" b="1" dirty="0">
                <a:latin typeface="Helvetica" panose="020B0604020202020204" pitchFamily="34" charset="0"/>
                <a:cs typeface="Helvetica" panose="020B0604020202020204" pitchFamily="34" charset="0"/>
              </a:endParaRPr>
            </a:p>
          </p:txBody>
        </p:sp>
        <p:grpSp>
          <p:nvGrpSpPr>
            <p:cNvPr id="24" name="Group 23"/>
            <p:cNvGrpSpPr/>
            <p:nvPr/>
          </p:nvGrpSpPr>
          <p:grpSpPr>
            <a:xfrm>
              <a:off x="502454" y="187094"/>
              <a:ext cx="1204902" cy="45719"/>
              <a:chOff x="578543" y="189017"/>
              <a:chExt cx="889937" cy="44040"/>
            </a:xfrm>
          </p:grpSpPr>
          <p:cxnSp>
            <p:nvCxnSpPr>
              <p:cNvPr id="29" name="Straight Connector 28"/>
              <p:cNvCxnSpPr/>
              <p:nvPr/>
            </p:nvCxnSpPr>
            <p:spPr>
              <a:xfrm flipV="1">
                <a:off x="583205" y="189613"/>
                <a:ext cx="0" cy="43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78543" y="189613"/>
                <a:ext cx="8899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1464696" y="189017"/>
                <a:ext cx="0" cy="43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a:off x="1876425" y="187724"/>
              <a:ext cx="433248" cy="45929"/>
              <a:chOff x="578543" y="189017"/>
              <a:chExt cx="889937" cy="44040"/>
            </a:xfrm>
          </p:grpSpPr>
          <p:cxnSp>
            <p:nvCxnSpPr>
              <p:cNvPr id="26" name="Straight Connector 25"/>
              <p:cNvCxnSpPr/>
              <p:nvPr/>
            </p:nvCxnSpPr>
            <p:spPr>
              <a:xfrm flipV="1">
                <a:off x="583205" y="189613"/>
                <a:ext cx="0" cy="43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78543" y="189613"/>
                <a:ext cx="8899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1464696" y="189017"/>
                <a:ext cx="0" cy="43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0" name="Group 39"/>
          <p:cNvGrpSpPr/>
          <p:nvPr/>
        </p:nvGrpSpPr>
        <p:grpSpPr>
          <a:xfrm>
            <a:off x="5925576" y="1788258"/>
            <a:ext cx="2689761" cy="2094176"/>
            <a:chOff x="5391260" y="2273985"/>
            <a:chExt cx="4473214" cy="3482725"/>
          </a:xfrm>
        </p:grpSpPr>
        <p:pic>
          <p:nvPicPr>
            <p:cNvPr id="35" name="Picture 4" descr="C:\Users\neely\Desktop\CSF Project\Manuscript\CSF Peptides\DKK3.TI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5445" b="50000"/>
            <a:stretch/>
          </p:blipFill>
          <p:spPr bwMode="auto">
            <a:xfrm>
              <a:off x="5391361" y="2273985"/>
              <a:ext cx="4473113" cy="174136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5" descr="C:\Users\neely\Desktop\CSF Project\Manuscript\CSF Peptides\Reelin.TIF"/>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5443" b="50000"/>
            <a:stretch/>
          </p:blipFill>
          <p:spPr bwMode="auto">
            <a:xfrm>
              <a:off x="5391260" y="4015348"/>
              <a:ext cx="4473214" cy="1741362"/>
            </a:xfrm>
            <a:prstGeom prst="rect">
              <a:avLst/>
            </a:prstGeom>
            <a:noFill/>
            <a:extLst>
              <a:ext uri="{909E8E84-426E-40DD-AFC4-6F175D3DCCD1}">
                <a14:hiddenFill xmlns:a14="http://schemas.microsoft.com/office/drawing/2010/main">
                  <a:solidFill>
                    <a:srgbClr val="FFFFFF"/>
                  </a:solidFill>
                </a14:hiddenFill>
              </a:ext>
            </a:extLst>
          </p:spPr>
        </p:pic>
      </p:grpSp>
      <p:sp>
        <p:nvSpPr>
          <p:cNvPr id="37" name="TextBox 36"/>
          <p:cNvSpPr txBox="1"/>
          <p:nvPr/>
        </p:nvSpPr>
        <p:spPr>
          <a:xfrm>
            <a:off x="6381417" y="1413686"/>
            <a:ext cx="1898277" cy="400110"/>
          </a:xfrm>
          <a:prstGeom prst="rect">
            <a:avLst/>
          </a:prstGeom>
          <a:noFill/>
        </p:spPr>
        <p:txBody>
          <a:bodyPr wrap="none" rtlCol="0">
            <a:spAutoFit/>
          </a:bodyPr>
          <a:lstStyle/>
          <a:p>
            <a:r>
              <a:rPr lang="en-US" sz="2000" dirty="0" smtClean="0"/>
              <a:t>DKK3</a:t>
            </a:r>
            <a:r>
              <a:rPr lang="en-US" sz="2000" u="sng" dirty="0" smtClean="0"/>
              <a:t> </a:t>
            </a:r>
            <a:r>
              <a:rPr lang="en-US" sz="2000" dirty="0" smtClean="0"/>
              <a:t>QELENLER</a:t>
            </a:r>
          </a:p>
        </p:txBody>
      </p:sp>
      <p:sp>
        <p:nvSpPr>
          <p:cNvPr id="38" name="TextBox 37"/>
          <p:cNvSpPr txBox="1"/>
          <p:nvPr/>
        </p:nvSpPr>
        <p:spPr>
          <a:xfrm>
            <a:off x="6381417" y="3790890"/>
            <a:ext cx="2302618" cy="400110"/>
          </a:xfrm>
          <a:prstGeom prst="rect">
            <a:avLst/>
          </a:prstGeom>
          <a:noFill/>
        </p:spPr>
        <p:txBody>
          <a:bodyPr wrap="none" rtlCol="0">
            <a:spAutoFit/>
          </a:bodyPr>
          <a:lstStyle/>
          <a:p>
            <a:r>
              <a:rPr lang="en-US" sz="2000" dirty="0" err="1" smtClean="0"/>
              <a:t>Reelin</a:t>
            </a:r>
            <a:r>
              <a:rPr lang="en-US" sz="2000" u="sng" dirty="0" smtClean="0"/>
              <a:t> </a:t>
            </a:r>
            <a:r>
              <a:rPr lang="en-US" sz="2000" dirty="0" smtClean="0"/>
              <a:t>IISVELPDDAR</a:t>
            </a:r>
          </a:p>
        </p:txBody>
      </p:sp>
      <p:sp>
        <p:nvSpPr>
          <p:cNvPr id="4" name="TextBox 3"/>
          <p:cNvSpPr txBox="1"/>
          <p:nvPr/>
        </p:nvSpPr>
        <p:spPr>
          <a:xfrm>
            <a:off x="908170" y="1927315"/>
            <a:ext cx="2463303" cy="369332"/>
          </a:xfrm>
          <a:prstGeom prst="rect">
            <a:avLst/>
          </a:prstGeom>
          <a:noFill/>
        </p:spPr>
        <p:txBody>
          <a:bodyPr wrap="none" rtlCol="0">
            <a:spAutoFit/>
          </a:bodyPr>
          <a:lstStyle/>
          <a:p>
            <a:r>
              <a:rPr lang="en-US" dirty="0" err="1" smtClean="0">
                <a:latin typeface="Helvetica" panose="020B0604020202020204" pitchFamily="34" charset="0"/>
                <a:cs typeface="Helvetica" panose="020B0604020202020204" pitchFamily="34" charset="0"/>
              </a:rPr>
              <a:t>Domoic</a:t>
            </a:r>
            <a:r>
              <a:rPr lang="en-US" dirty="0" smtClean="0">
                <a:latin typeface="Helvetica" panose="020B0604020202020204" pitchFamily="34" charset="0"/>
                <a:cs typeface="Helvetica" panose="020B0604020202020204" pitchFamily="34" charset="0"/>
              </a:rPr>
              <a:t> Acid </a:t>
            </a:r>
            <a:r>
              <a:rPr lang="en-US" dirty="0" err="1" smtClean="0">
                <a:latin typeface="Helvetica" panose="020B0604020202020204" pitchFamily="34" charset="0"/>
                <a:cs typeface="Helvetica" panose="020B0604020202020204" pitchFamily="34" charset="0"/>
              </a:rPr>
              <a:t>Toxicosis</a:t>
            </a:r>
            <a:endParaRPr lang="en-US" dirty="0">
              <a:latin typeface="Helvetica" panose="020B0604020202020204" pitchFamily="34" charset="0"/>
              <a:cs typeface="Helvetica" panose="020B0604020202020204" pitchFamily="34" charset="0"/>
            </a:endParaRPr>
          </a:p>
        </p:txBody>
      </p:sp>
      <p:sp>
        <p:nvSpPr>
          <p:cNvPr id="39" name="TextBox 38"/>
          <p:cNvSpPr txBox="1"/>
          <p:nvPr/>
        </p:nvSpPr>
        <p:spPr>
          <a:xfrm>
            <a:off x="3627770" y="1927315"/>
            <a:ext cx="543739" cy="369332"/>
          </a:xfrm>
          <a:prstGeom prst="rect">
            <a:avLst/>
          </a:prstGeom>
          <a:noFill/>
        </p:spPr>
        <p:txBody>
          <a:bodyPr wrap="none" rtlCol="0">
            <a:spAutoFit/>
          </a:bodyPr>
          <a:lstStyle/>
          <a:p>
            <a:r>
              <a:rPr lang="en-US" dirty="0" smtClean="0">
                <a:latin typeface="Helvetica" panose="020B0604020202020204" pitchFamily="34" charset="0"/>
                <a:cs typeface="Helvetica" panose="020B0604020202020204" pitchFamily="34" charset="0"/>
              </a:rPr>
              <a:t>Ctrl</a:t>
            </a:r>
            <a:endParaRPr lang="en-US" dirty="0">
              <a:latin typeface="Helvetica" panose="020B0604020202020204" pitchFamily="34" charset="0"/>
              <a:cs typeface="Helvetica" panose="020B0604020202020204" pitchFamily="34" charset="0"/>
            </a:endParaRPr>
          </a:p>
        </p:txBody>
      </p:sp>
      <p:sp>
        <p:nvSpPr>
          <p:cNvPr id="41" name="TextBox 40"/>
          <p:cNvSpPr txBox="1"/>
          <p:nvPr/>
        </p:nvSpPr>
        <p:spPr>
          <a:xfrm>
            <a:off x="2303" y="76200"/>
            <a:ext cx="8406660" cy="461665"/>
          </a:xfrm>
          <a:prstGeom prst="rect">
            <a:avLst/>
          </a:prstGeom>
          <a:noFill/>
        </p:spPr>
        <p:txBody>
          <a:bodyPr wrap="none" rtlCol="0">
            <a:spAutoFit/>
          </a:bodyPr>
          <a:lstStyle/>
          <a:p>
            <a:r>
              <a:rPr lang="en-US" sz="2400" b="1" dirty="0" smtClean="0"/>
              <a:t>CSF Shotgun proteomics – before the pinnipeds were sequenced </a:t>
            </a:r>
            <a:endParaRPr lang="en-US" sz="2400" b="1" dirty="0"/>
          </a:p>
        </p:txBody>
      </p:sp>
      <p:sp>
        <p:nvSpPr>
          <p:cNvPr id="2" name="Down Arrow 1"/>
          <p:cNvSpPr/>
          <p:nvPr/>
        </p:nvSpPr>
        <p:spPr>
          <a:xfrm flipV="1">
            <a:off x="5219184" y="2949131"/>
            <a:ext cx="191089" cy="275802"/>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5219184" y="2463555"/>
            <a:ext cx="191089" cy="275802"/>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28438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0059" y="584164"/>
            <a:ext cx="8923941" cy="1015663"/>
          </a:xfrm>
          <a:prstGeom prst="rect">
            <a:avLst/>
          </a:prstGeom>
          <a:noFill/>
        </p:spPr>
        <p:txBody>
          <a:bodyPr wrap="square" rtlCol="0">
            <a:spAutoFit/>
          </a:bodyPr>
          <a:lstStyle/>
          <a:p>
            <a:r>
              <a:rPr lang="en-US" sz="2000" dirty="0"/>
              <a:t>CSF 6 (local FDR 1%) – </a:t>
            </a:r>
            <a:r>
              <a:rPr lang="en-US" sz="2000" dirty="0" smtClean="0"/>
              <a:t>DKK3</a:t>
            </a:r>
          </a:p>
          <a:p>
            <a:r>
              <a:rPr lang="en-US" sz="2000" dirty="0" smtClean="0"/>
              <a:t>Prior hit was 22 spectra to 9 peptides to uncharacterized protein M3YNK3 from common ferret, aka European polecat</a:t>
            </a:r>
            <a:endParaRPr lang="en-US" sz="2000" dirty="0"/>
          </a:p>
        </p:txBody>
      </p:sp>
      <p:pic>
        <p:nvPicPr>
          <p:cNvPr id="5" name="Picture 4"/>
          <p:cNvPicPr>
            <a:picLocks noChangeAspect="1"/>
          </p:cNvPicPr>
          <p:nvPr/>
        </p:nvPicPr>
        <p:blipFill>
          <a:blip r:embed="rId3"/>
          <a:stretch>
            <a:fillRect/>
          </a:stretch>
        </p:blipFill>
        <p:spPr>
          <a:xfrm>
            <a:off x="202132" y="1883136"/>
            <a:ext cx="3970364" cy="1889125"/>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2363367780"/>
              </p:ext>
            </p:extLst>
          </p:nvPr>
        </p:nvGraphicFramePr>
        <p:xfrm>
          <a:off x="4057840" y="1883135"/>
          <a:ext cx="5086160" cy="3304310"/>
        </p:xfrm>
        <a:graphic>
          <a:graphicData uri="http://schemas.openxmlformats.org/drawingml/2006/table">
            <a:tbl>
              <a:tblPr/>
              <a:tblGrid>
                <a:gridCol w="635770">
                  <a:extLst>
                    <a:ext uri="{9D8B030D-6E8A-4147-A177-3AD203B41FA5}">
                      <a16:colId xmlns:a16="http://schemas.microsoft.com/office/drawing/2014/main" val="20000"/>
                    </a:ext>
                  </a:extLst>
                </a:gridCol>
                <a:gridCol w="635770">
                  <a:extLst>
                    <a:ext uri="{9D8B030D-6E8A-4147-A177-3AD203B41FA5}">
                      <a16:colId xmlns:a16="http://schemas.microsoft.com/office/drawing/2014/main" val="20001"/>
                    </a:ext>
                  </a:extLst>
                </a:gridCol>
                <a:gridCol w="635770">
                  <a:extLst>
                    <a:ext uri="{9D8B030D-6E8A-4147-A177-3AD203B41FA5}">
                      <a16:colId xmlns:a16="http://schemas.microsoft.com/office/drawing/2014/main" val="20002"/>
                    </a:ext>
                  </a:extLst>
                </a:gridCol>
                <a:gridCol w="635770">
                  <a:extLst>
                    <a:ext uri="{9D8B030D-6E8A-4147-A177-3AD203B41FA5}">
                      <a16:colId xmlns:a16="http://schemas.microsoft.com/office/drawing/2014/main" val="20003"/>
                    </a:ext>
                  </a:extLst>
                </a:gridCol>
                <a:gridCol w="635770">
                  <a:extLst>
                    <a:ext uri="{9D8B030D-6E8A-4147-A177-3AD203B41FA5}">
                      <a16:colId xmlns:a16="http://schemas.microsoft.com/office/drawing/2014/main" val="20004"/>
                    </a:ext>
                  </a:extLst>
                </a:gridCol>
                <a:gridCol w="635770">
                  <a:extLst>
                    <a:ext uri="{9D8B030D-6E8A-4147-A177-3AD203B41FA5}">
                      <a16:colId xmlns:a16="http://schemas.microsoft.com/office/drawing/2014/main" val="20005"/>
                    </a:ext>
                  </a:extLst>
                </a:gridCol>
                <a:gridCol w="635770">
                  <a:extLst>
                    <a:ext uri="{9D8B030D-6E8A-4147-A177-3AD203B41FA5}">
                      <a16:colId xmlns:a16="http://schemas.microsoft.com/office/drawing/2014/main" val="20006"/>
                    </a:ext>
                  </a:extLst>
                </a:gridCol>
                <a:gridCol w="635770">
                  <a:extLst>
                    <a:ext uri="{9D8B030D-6E8A-4147-A177-3AD203B41FA5}">
                      <a16:colId xmlns:a16="http://schemas.microsoft.com/office/drawing/2014/main" val="20007"/>
                    </a:ext>
                  </a:extLst>
                </a:gridCol>
              </a:tblGrid>
              <a:tr h="348441">
                <a:tc>
                  <a:txBody>
                    <a:bodyPr/>
                    <a:lstStyle/>
                    <a:p>
                      <a:pPr algn="l" fontAlgn="t"/>
                      <a:endParaRPr lang="en-US" sz="1000">
                        <a:effectLst/>
                      </a:endParaRPr>
                    </a:p>
                  </a:txBody>
                  <a:tcPr marL="51261" marR="51261" marT="25631" marB="25631">
                    <a:lnL>
                      <a:noFill/>
                    </a:lnL>
                    <a:lnR>
                      <a:noFill/>
                    </a:lnR>
                    <a:lnT>
                      <a:noFill/>
                    </a:lnT>
                    <a:lnB>
                      <a:noFill/>
                    </a:lnB>
                    <a:solidFill>
                      <a:srgbClr val="FFFFFF"/>
                    </a:solidFill>
                  </a:tcPr>
                </a:tc>
                <a:tc>
                  <a:txBody>
                    <a:bodyPr/>
                    <a:lstStyle/>
                    <a:p>
                      <a:pPr algn="l" fontAlgn="t"/>
                      <a:endParaRPr lang="en-US" sz="1000">
                        <a:effectLst/>
                      </a:endParaRPr>
                    </a:p>
                  </a:txBody>
                  <a:tcPr marL="51261" marR="51261" marT="25631" marB="25631">
                    <a:lnL>
                      <a:noFill/>
                    </a:lnL>
                    <a:lnR>
                      <a:noFill/>
                    </a:lnR>
                    <a:lnT>
                      <a:noFill/>
                    </a:lnT>
                    <a:lnB>
                      <a:noFill/>
                    </a:lnB>
                    <a:solidFill>
                      <a:srgbClr val="FFFFFF"/>
                    </a:solidFill>
                  </a:tcPr>
                </a:tc>
                <a:tc>
                  <a:txBody>
                    <a:bodyPr/>
                    <a:lstStyle/>
                    <a:p>
                      <a:pPr algn="r" fontAlgn="t"/>
                      <a:r>
                        <a:rPr lang="en-US" sz="1000">
                          <a:effectLst/>
                        </a:rPr>
                        <a:t>Score</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Mass</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Matches</a:t>
                      </a:r>
                    </a:p>
                  </a:txBody>
                  <a:tcPr marL="51261" marR="51261" marT="25631" marB="25631">
                    <a:lnL>
                      <a:noFill/>
                    </a:lnL>
                    <a:lnR>
                      <a:noFill/>
                    </a:lnR>
                    <a:lnT>
                      <a:noFill/>
                    </a:lnT>
                    <a:lnB>
                      <a:noFill/>
                    </a:lnB>
                    <a:solidFill>
                      <a:srgbClr val="FFFFFF"/>
                    </a:solidFill>
                  </a:tcPr>
                </a:tc>
                <a:tc>
                  <a:txBody>
                    <a:bodyPr/>
                    <a:lstStyle/>
                    <a:p>
                      <a:pPr algn="r" fontAlgn="t"/>
                      <a:r>
                        <a:rPr lang="en-US" sz="1000" dirty="0">
                          <a:effectLst/>
                        </a:rPr>
                        <a:t>Sequences</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emPAI</a:t>
                      </a:r>
                    </a:p>
                  </a:txBody>
                  <a:tcPr marL="51261" marR="51261" marT="25631" marB="25631">
                    <a:lnL>
                      <a:noFill/>
                    </a:lnL>
                    <a:lnR>
                      <a:noFill/>
                    </a:lnR>
                    <a:lnT>
                      <a:noFill/>
                    </a:lnT>
                    <a:lnB>
                      <a:noFill/>
                    </a:lnB>
                    <a:solidFill>
                      <a:srgbClr val="FFFFFF"/>
                    </a:solidFill>
                  </a:tcPr>
                </a:tc>
                <a:tc>
                  <a:txBody>
                    <a:bodyPr/>
                    <a:lstStyle/>
                    <a:p>
                      <a:pPr algn="l" fontAlgn="t"/>
                      <a:endParaRPr lang="en-US" sz="1000">
                        <a:effectLst/>
                      </a:endParaRPr>
                    </a:p>
                  </a:txBody>
                  <a:tcPr marL="51261" marR="51261" marT="25631" marB="25631">
                    <a:lnL>
                      <a:noFill/>
                    </a:lnL>
                    <a:lnR>
                      <a:noFill/>
                    </a:lnR>
                    <a:lnT>
                      <a:noFill/>
                    </a:lnT>
                    <a:lnB>
                      <a:noFill/>
                    </a:lnB>
                    <a:solidFill>
                      <a:srgbClr val="FFFFFF"/>
                    </a:solidFill>
                  </a:tcPr>
                </a:tc>
                <a:extLst>
                  <a:ext uri="{0D108BD9-81ED-4DB2-BD59-A6C34878D82A}">
                    <a16:rowId xmlns:a16="http://schemas.microsoft.com/office/drawing/2014/main" val="10000"/>
                  </a:ext>
                </a:extLst>
              </a:tr>
              <a:tr h="1239981">
                <a:tc>
                  <a:txBody>
                    <a:bodyPr/>
                    <a:lstStyle/>
                    <a:p>
                      <a:pPr algn="l" fontAlgn="t"/>
                      <a:r>
                        <a:rPr lang="en-US" sz="1000">
                          <a:effectLst/>
                        </a:rPr>
                        <a:t>16.1</a:t>
                      </a:r>
                    </a:p>
                  </a:txBody>
                  <a:tcPr marL="51261" marR="51261" marT="25631" marB="25631">
                    <a:lnL>
                      <a:noFill/>
                    </a:lnL>
                    <a:lnR>
                      <a:noFill/>
                    </a:lnR>
                    <a:lnT>
                      <a:noFill/>
                    </a:lnT>
                    <a:lnB>
                      <a:noFill/>
                    </a:lnB>
                    <a:solidFill>
                      <a:srgbClr val="FFFFFF"/>
                    </a:solidFill>
                  </a:tcPr>
                </a:tc>
                <a:tc>
                  <a:txBody>
                    <a:bodyPr/>
                    <a:lstStyle/>
                    <a:p>
                      <a:pPr fontAlgn="t"/>
                      <a:r>
                        <a:rPr lang="en-US" sz="1000" u="none" strike="noStrike">
                          <a:solidFill>
                            <a:srgbClr val="800080"/>
                          </a:solidFill>
                          <a:effectLst/>
                          <a:hlinkClick r:id="rId4" tooltip="Detailed view of XP_027436872.1"/>
                        </a:rPr>
                        <a:t>2::XP_027436872.1</a:t>
                      </a:r>
                      <a:endParaRPr lang="en-US" sz="1000">
                        <a:effectLst/>
                      </a:endParaRPr>
                    </a:p>
                  </a:txBody>
                  <a:tcPr marL="51261" marR="51261" marT="25631" marB="25631">
                    <a:lnL>
                      <a:noFill/>
                    </a:lnL>
                    <a:lnR>
                      <a:noFill/>
                    </a:lnR>
                    <a:lnT>
                      <a:noFill/>
                    </a:lnT>
                    <a:lnB>
                      <a:noFill/>
                    </a:lnB>
                    <a:solidFill>
                      <a:srgbClr val="FFFFFF"/>
                    </a:solidFill>
                  </a:tcPr>
                </a:tc>
                <a:tc>
                  <a:txBody>
                    <a:bodyPr/>
                    <a:lstStyle/>
                    <a:p>
                      <a:pPr algn="r" fontAlgn="t"/>
                      <a:r>
                        <a:rPr lang="en-US" sz="1000">
                          <a:effectLst/>
                        </a:rPr>
                        <a:t>1232</a:t>
                      </a:r>
                    </a:p>
                  </a:txBody>
                  <a:tcPr marL="51261" marR="51261" marT="25631" marB="25631">
                    <a:lnL>
                      <a:noFill/>
                    </a:lnL>
                    <a:lnR>
                      <a:noFill/>
                    </a:lnR>
                    <a:lnT>
                      <a:noFill/>
                    </a:lnT>
                    <a:lnB>
                      <a:noFill/>
                    </a:lnB>
                    <a:solidFill>
                      <a:srgbClr val="FFFFFF"/>
                    </a:solidFill>
                  </a:tcPr>
                </a:tc>
                <a:tc>
                  <a:txBody>
                    <a:bodyPr/>
                    <a:lstStyle/>
                    <a:p>
                      <a:pPr algn="r" fontAlgn="t"/>
                      <a:r>
                        <a:rPr lang="en-US" sz="1000" dirty="0">
                          <a:effectLst/>
                        </a:rPr>
                        <a:t>41824</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32 (32)</a:t>
                      </a:r>
                    </a:p>
                  </a:txBody>
                  <a:tcPr marL="51261" marR="51261" marT="25631" marB="25631">
                    <a:lnL>
                      <a:noFill/>
                    </a:lnL>
                    <a:lnR>
                      <a:noFill/>
                    </a:lnR>
                    <a:lnT>
                      <a:noFill/>
                    </a:lnT>
                    <a:lnB>
                      <a:noFill/>
                    </a:lnB>
                    <a:solidFill>
                      <a:srgbClr val="FFFFFF"/>
                    </a:solidFill>
                  </a:tcPr>
                </a:tc>
                <a:tc>
                  <a:txBody>
                    <a:bodyPr/>
                    <a:lstStyle/>
                    <a:p>
                      <a:pPr algn="r" fontAlgn="t"/>
                      <a:r>
                        <a:rPr lang="en-US" sz="1000" dirty="0">
                          <a:effectLst/>
                        </a:rPr>
                        <a:t>12 (12)</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2.37</a:t>
                      </a:r>
                    </a:p>
                  </a:txBody>
                  <a:tcPr marL="51261" marR="51261" marT="25631" marB="25631">
                    <a:lnL>
                      <a:noFill/>
                    </a:lnL>
                    <a:lnR>
                      <a:noFill/>
                    </a:lnR>
                    <a:lnT>
                      <a:noFill/>
                    </a:lnT>
                    <a:lnB>
                      <a:noFill/>
                    </a:lnB>
                    <a:solidFill>
                      <a:srgbClr val="FFFFFF"/>
                    </a:solidFill>
                  </a:tcPr>
                </a:tc>
                <a:tc>
                  <a:txBody>
                    <a:bodyPr/>
                    <a:lstStyle/>
                    <a:p>
                      <a:pPr fontAlgn="t"/>
                      <a:r>
                        <a:rPr lang="en-US" sz="1000" b="0">
                          <a:effectLst/>
                        </a:rPr>
                        <a:t>dickkopf-related protein 3 isoform X1 [Zalophus californianus]</a:t>
                      </a:r>
                    </a:p>
                  </a:txBody>
                  <a:tcPr marL="51261" marR="51261" marT="25631" marB="25631">
                    <a:lnL>
                      <a:noFill/>
                    </a:lnL>
                    <a:lnR>
                      <a:noFill/>
                    </a:lnR>
                    <a:lnT>
                      <a:noFill/>
                    </a:lnT>
                    <a:lnB>
                      <a:noFill/>
                    </a:lnB>
                    <a:solidFill>
                      <a:srgbClr val="FFFFFF"/>
                    </a:solidFill>
                  </a:tcPr>
                </a:tc>
                <a:extLst>
                  <a:ext uri="{0D108BD9-81ED-4DB2-BD59-A6C34878D82A}">
                    <a16:rowId xmlns:a16="http://schemas.microsoft.com/office/drawing/2014/main" val="10001"/>
                  </a:ext>
                </a:extLst>
              </a:tr>
              <a:tr h="199851">
                <a:tc>
                  <a:txBody>
                    <a:bodyPr/>
                    <a:lstStyle/>
                    <a:p>
                      <a:pPr fontAlgn="t"/>
                      <a:endParaRPr lang="en-US" sz="1000">
                        <a:effectLst/>
                      </a:endParaRPr>
                    </a:p>
                  </a:txBody>
                  <a:tcPr marL="51261" marR="51261" marT="25631" marB="25631">
                    <a:lnL>
                      <a:noFill/>
                    </a:lnL>
                    <a:lnR>
                      <a:noFill/>
                    </a:lnR>
                    <a:lnT>
                      <a:noFill/>
                    </a:lnT>
                    <a:lnB>
                      <a:noFill/>
                    </a:lnB>
                    <a:solidFill>
                      <a:srgbClr val="FFFFFF"/>
                    </a:solidFill>
                  </a:tcPr>
                </a:tc>
                <a:tc gridSpan="7">
                  <a:txBody>
                    <a:bodyPr/>
                    <a:lstStyle/>
                    <a:p>
                      <a:pPr fontAlgn="t"/>
                      <a:endParaRPr lang="en-US" sz="1000" b="0">
                        <a:effectLst/>
                      </a:endParaRPr>
                    </a:p>
                  </a:txBody>
                  <a:tcPr marL="51261" marR="51261" marT="25631" marB="25631">
                    <a:lnL>
                      <a:noFill/>
                    </a:lnL>
                    <a:lnR>
                      <a:noFill/>
                    </a:lnR>
                    <a:lnT>
                      <a:noFill/>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199851">
                <a:tc>
                  <a:txBody>
                    <a:bodyPr/>
                    <a:lstStyle/>
                    <a:p>
                      <a:pPr algn="l" fontAlgn="t"/>
                      <a:endParaRPr lang="en-US" sz="1000">
                        <a:effectLst/>
                      </a:endParaRPr>
                    </a:p>
                  </a:txBody>
                  <a:tcPr marL="51261" marR="51261" marT="25631" marB="25631">
                    <a:lnL>
                      <a:noFill/>
                    </a:lnL>
                    <a:lnR>
                      <a:noFill/>
                    </a:lnR>
                    <a:lnT>
                      <a:noFill/>
                    </a:lnT>
                    <a:lnB>
                      <a:noFill/>
                    </a:lnB>
                    <a:solidFill>
                      <a:srgbClr val="FFFFFF"/>
                    </a:solidFill>
                  </a:tcPr>
                </a:tc>
                <a:tc gridSpan="7">
                  <a:txBody>
                    <a:bodyPr/>
                    <a:lstStyle/>
                    <a:p>
                      <a:pPr algn="l" fontAlgn="t"/>
                      <a:r>
                        <a:rPr lang="en-US" sz="1000" b="1" i="1" u="none" strike="noStrike">
                          <a:effectLst/>
                        </a:rPr>
                        <a:t>1 sameset of 2::XP_027436872.1</a:t>
                      </a:r>
                      <a:endParaRPr lang="en-US" sz="1000">
                        <a:effectLst/>
                      </a:endParaRPr>
                    </a:p>
                  </a:txBody>
                  <a:tcPr marL="51261" marR="51261" marT="25631" marB="25631">
                    <a:lnL>
                      <a:noFill/>
                    </a:lnL>
                    <a:lnR>
                      <a:noFill/>
                    </a:lnR>
                    <a:lnT>
                      <a:noFill/>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1239981">
                <a:tc>
                  <a:txBody>
                    <a:bodyPr/>
                    <a:lstStyle/>
                    <a:p>
                      <a:pPr algn="l" fontAlgn="t"/>
                      <a:endParaRPr lang="en-US" sz="1000">
                        <a:effectLst/>
                      </a:endParaRPr>
                    </a:p>
                  </a:txBody>
                  <a:tcPr marL="51261" marR="51261" marT="25631" marB="25631">
                    <a:lnL>
                      <a:noFill/>
                    </a:lnL>
                    <a:lnR>
                      <a:noFill/>
                    </a:lnR>
                    <a:lnT>
                      <a:noFill/>
                    </a:lnT>
                    <a:lnB>
                      <a:noFill/>
                    </a:lnB>
                    <a:solidFill>
                      <a:srgbClr val="FFFFFF"/>
                    </a:solidFill>
                  </a:tcPr>
                </a:tc>
                <a:tc>
                  <a:txBody>
                    <a:bodyPr/>
                    <a:lstStyle/>
                    <a:p>
                      <a:pPr fontAlgn="t"/>
                      <a:r>
                        <a:rPr lang="en-US" sz="1000" u="none" strike="noStrike">
                          <a:solidFill>
                            <a:srgbClr val="800080"/>
                          </a:solidFill>
                          <a:effectLst/>
                          <a:hlinkClick r:id="rId5" tooltip="Detailed view of XP_027436873.1"/>
                        </a:rPr>
                        <a:t>2::XP_027436873.1</a:t>
                      </a:r>
                      <a:endParaRPr lang="en-US" sz="1000">
                        <a:effectLst/>
                      </a:endParaRPr>
                    </a:p>
                  </a:txBody>
                  <a:tcPr marL="51261" marR="51261" marT="25631" marB="25631">
                    <a:lnL>
                      <a:noFill/>
                    </a:lnL>
                    <a:lnR>
                      <a:noFill/>
                    </a:lnR>
                    <a:lnT>
                      <a:noFill/>
                    </a:lnT>
                    <a:lnB>
                      <a:noFill/>
                    </a:lnB>
                    <a:solidFill>
                      <a:srgbClr val="FFFFFF"/>
                    </a:solidFill>
                  </a:tcPr>
                </a:tc>
                <a:tc>
                  <a:txBody>
                    <a:bodyPr/>
                    <a:lstStyle/>
                    <a:p>
                      <a:pPr algn="r" fontAlgn="t"/>
                      <a:r>
                        <a:rPr lang="en-US" sz="1000">
                          <a:effectLst/>
                        </a:rPr>
                        <a:t>1232</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39046</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32 (32)</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12 (12)</a:t>
                      </a:r>
                    </a:p>
                  </a:txBody>
                  <a:tcPr marL="51261" marR="51261" marT="25631" marB="25631">
                    <a:lnL>
                      <a:noFill/>
                    </a:lnL>
                    <a:lnR>
                      <a:noFill/>
                    </a:lnR>
                    <a:lnT>
                      <a:noFill/>
                    </a:lnT>
                    <a:lnB>
                      <a:noFill/>
                    </a:lnB>
                    <a:solidFill>
                      <a:srgbClr val="FFFFFF"/>
                    </a:solidFill>
                  </a:tcPr>
                </a:tc>
                <a:tc>
                  <a:txBody>
                    <a:bodyPr/>
                    <a:lstStyle/>
                    <a:p>
                      <a:pPr algn="r" fontAlgn="t"/>
                      <a:endParaRPr lang="en-US" sz="1000">
                        <a:effectLst/>
                      </a:endParaRPr>
                    </a:p>
                  </a:txBody>
                  <a:tcPr marL="51261" marR="51261" marT="25631" marB="25631">
                    <a:lnL>
                      <a:noFill/>
                    </a:lnL>
                    <a:lnR>
                      <a:noFill/>
                    </a:lnR>
                    <a:lnT>
                      <a:noFill/>
                    </a:lnT>
                    <a:lnB>
                      <a:noFill/>
                    </a:lnB>
                    <a:solidFill>
                      <a:srgbClr val="FFFFFF"/>
                    </a:solidFill>
                  </a:tcPr>
                </a:tc>
                <a:tc>
                  <a:txBody>
                    <a:bodyPr/>
                    <a:lstStyle/>
                    <a:p>
                      <a:pPr fontAlgn="t"/>
                      <a:r>
                        <a:rPr lang="en-US" sz="1000" b="0" dirty="0" err="1">
                          <a:effectLst/>
                        </a:rPr>
                        <a:t>dickkopf</a:t>
                      </a:r>
                      <a:r>
                        <a:rPr lang="en-US" sz="1000" b="0" dirty="0">
                          <a:effectLst/>
                        </a:rPr>
                        <a:t>-related protein 3 isoform X2 [</a:t>
                      </a:r>
                      <a:r>
                        <a:rPr lang="en-US" sz="1000" b="0" dirty="0" err="1">
                          <a:effectLst/>
                        </a:rPr>
                        <a:t>Zalophus</a:t>
                      </a:r>
                      <a:r>
                        <a:rPr lang="en-US" sz="1000" b="0" dirty="0">
                          <a:effectLst/>
                        </a:rPr>
                        <a:t> </a:t>
                      </a:r>
                      <a:r>
                        <a:rPr lang="en-US" sz="1000" b="0" dirty="0" err="1">
                          <a:effectLst/>
                        </a:rPr>
                        <a:t>californianus</a:t>
                      </a:r>
                      <a:r>
                        <a:rPr lang="en-US" sz="1000" b="0" dirty="0">
                          <a:effectLst/>
                        </a:rPr>
                        <a:t>]</a:t>
                      </a:r>
                    </a:p>
                  </a:txBody>
                  <a:tcPr marL="51261" marR="51261" marT="25631" marB="25631">
                    <a:lnL>
                      <a:noFill/>
                    </a:lnL>
                    <a:lnR>
                      <a:noFill/>
                    </a:lnR>
                    <a:lnT>
                      <a:noFill/>
                    </a:lnT>
                    <a:lnB>
                      <a:noFill/>
                    </a:lnB>
                    <a:solidFill>
                      <a:srgbClr val="FFFFFF"/>
                    </a:solidFill>
                  </a:tcPr>
                </a:tc>
                <a:extLst>
                  <a:ext uri="{0D108BD9-81ED-4DB2-BD59-A6C34878D82A}">
                    <a16:rowId xmlns:a16="http://schemas.microsoft.com/office/drawing/2014/main" val="10004"/>
                  </a:ext>
                </a:extLst>
              </a:tr>
            </a:tbl>
          </a:graphicData>
        </a:graphic>
      </p:graphicFrame>
      <p:pic>
        <p:nvPicPr>
          <p:cNvPr id="10" name="Picture 9"/>
          <p:cNvPicPr>
            <a:picLocks noChangeAspect="1"/>
          </p:cNvPicPr>
          <p:nvPr/>
        </p:nvPicPr>
        <p:blipFill>
          <a:blip r:embed="rId6"/>
          <a:stretch>
            <a:fillRect/>
          </a:stretch>
        </p:blipFill>
        <p:spPr>
          <a:xfrm>
            <a:off x="232759" y="3979369"/>
            <a:ext cx="4320546" cy="2116631"/>
          </a:xfrm>
          <a:prstGeom prst="rect">
            <a:avLst/>
          </a:prstGeom>
        </p:spPr>
      </p:pic>
      <p:sp>
        <p:nvSpPr>
          <p:cNvPr id="6" name="TextBox 5"/>
          <p:cNvSpPr txBox="1"/>
          <p:nvPr/>
        </p:nvSpPr>
        <p:spPr>
          <a:xfrm>
            <a:off x="2303" y="76200"/>
            <a:ext cx="7772641" cy="461665"/>
          </a:xfrm>
          <a:prstGeom prst="rect">
            <a:avLst/>
          </a:prstGeom>
          <a:noFill/>
        </p:spPr>
        <p:txBody>
          <a:bodyPr wrap="none" rtlCol="0">
            <a:spAutoFit/>
          </a:bodyPr>
          <a:lstStyle/>
          <a:p>
            <a:r>
              <a:rPr lang="en-US" sz="2400" b="1" dirty="0" smtClean="0"/>
              <a:t>CSF Shotgun proteomics – check DKK3 with actual database</a:t>
            </a:r>
            <a:endParaRPr lang="en-US" sz="2400" b="1" dirty="0"/>
          </a:p>
        </p:txBody>
      </p:sp>
    </p:spTree>
    <p:extLst>
      <p:ext uri="{BB962C8B-B14F-4D97-AF65-F5344CB8AC3E}">
        <p14:creationId xmlns:p14="http://schemas.microsoft.com/office/powerpoint/2010/main" val="577250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550250629"/>
              </p:ext>
            </p:extLst>
          </p:nvPr>
        </p:nvGraphicFramePr>
        <p:xfrm>
          <a:off x="-304800" y="1433330"/>
          <a:ext cx="7886704" cy="2605270"/>
        </p:xfrm>
        <a:graphic>
          <a:graphicData uri="http://schemas.openxmlformats.org/drawingml/2006/table">
            <a:tbl>
              <a:tblPr/>
              <a:tblGrid>
                <a:gridCol w="985838">
                  <a:extLst>
                    <a:ext uri="{9D8B030D-6E8A-4147-A177-3AD203B41FA5}">
                      <a16:colId xmlns:a16="http://schemas.microsoft.com/office/drawing/2014/main" val="20000"/>
                    </a:ext>
                  </a:extLst>
                </a:gridCol>
                <a:gridCol w="985838">
                  <a:extLst>
                    <a:ext uri="{9D8B030D-6E8A-4147-A177-3AD203B41FA5}">
                      <a16:colId xmlns:a16="http://schemas.microsoft.com/office/drawing/2014/main" val="20001"/>
                    </a:ext>
                  </a:extLst>
                </a:gridCol>
                <a:gridCol w="985838">
                  <a:extLst>
                    <a:ext uri="{9D8B030D-6E8A-4147-A177-3AD203B41FA5}">
                      <a16:colId xmlns:a16="http://schemas.microsoft.com/office/drawing/2014/main" val="20002"/>
                    </a:ext>
                  </a:extLst>
                </a:gridCol>
                <a:gridCol w="985838">
                  <a:extLst>
                    <a:ext uri="{9D8B030D-6E8A-4147-A177-3AD203B41FA5}">
                      <a16:colId xmlns:a16="http://schemas.microsoft.com/office/drawing/2014/main" val="20003"/>
                    </a:ext>
                  </a:extLst>
                </a:gridCol>
                <a:gridCol w="985838">
                  <a:extLst>
                    <a:ext uri="{9D8B030D-6E8A-4147-A177-3AD203B41FA5}">
                      <a16:colId xmlns:a16="http://schemas.microsoft.com/office/drawing/2014/main" val="20004"/>
                    </a:ext>
                  </a:extLst>
                </a:gridCol>
                <a:gridCol w="985838">
                  <a:extLst>
                    <a:ext uri="{9D8B030D-6E8A-4147-A177-3AD203B41FA5}">
                      <a16:colId xmlns:a16="http://schemas.microsoft.com/office/drawing/2014/main" val="20005"/>
                    </a:ext>
                  </a:extLst>
                </a:gridCol>
                <a:gridCol w="985838">
                  <a:extLst>
                    <a:ext uri="{9D8B030D-6E8A-4147-A177-3AD203B41FA5}">
                      <a16:colId xmlns:a16="http://schemas.microsoft.com/office/drawing/2014/main" val="20006"/>
                    </a:ext>
                  </a:extLst>
                </a:gridCol>
                <a:gridCol w="985838">
                  <a:extLst>
                    <a:ext uri="{9D8B030D-6E8A-4147-A177-3AD203B41FA5}">
                      <a16:colId xmlns:a16="http://schemas.microsoft.com/office/drawing/2014/main" val="20007"/>
                    </a:ext>
                  </a:extLst>
                </a:gridCol>
              </a:tblGrid>
              <a:tr h="358826">
                <a:tc>
                  <a:txBody>
                    <a:bodyPr/>
                    <a:lstStyle/>
                    <a:p>
                      <a:endParaRPr lang="en-US" sz="1400" dirty="0"/>
                    </a:p>
                  </a:txBody>
                  <a:tcPr marL="51261" marR="51261" marT="25631" marB="25631">
                    <a:lnL>
                      <a:noFill/>
                    </a:lnL>
                    <a:lnR>
                      <a:noFill/>
                    </a:lnR>
                    <a:lnT>
                      <a:noFill/>
                    </a:lnT>
                    <a:lnB>
                      <a:noFill/>
                    </a:lnB>
                    <a:solidFill>
                      <a:srgbClr val="FFFFFF"/>
                    </a:solidFill>
                  </a:tcPr>
                </a:tc>
                <a:tc>
                  <a:txBody>
                    <a:bodyPr/>
                    <a:lstStyle/>
                    <a:p>
                      <a:endParaRPr lang="en-US" sz="1400"/>
                    </a:p>
                  </a:txBody>
                  <a:tcPr marL="51261" marR="51261" marT="25631" marB="25631">
                    <a:lnL>
                      <a:noFill/>
                    </a:lnL>
                    <a:lnR>
                      <a:noFill/>
                    </a:lnR>
                    <a:lnT>
                      <a:noFill/>
                    </a:lnT>
                    <a:lnB>
                      <a:noFill/>
                    </a:lnB>
                    <a:solidFill>
                      <a:srgbClr val="FFFFFF"/>
                    </a:solidFill>
                  </a:tcPr>
                </a:tc>
                <a:tc>
                  <a:txBody>
                    <a:bodyPr/>
                    <a:lstStyle/>
                    <a:p>
                      <a:pPr algn="r" fontAlgn="t"/>
                      <a:r>
                        <a:rPr lang="en-US" sz="1000" dirty="0">
                          <a:effectLst/>
                        </a:rPr>
                        <a:t/>
                      </a:r>
                      <a:br>
                        <a:rPr lang="en-US" sz="1000" dirty="0">
                          <a:effectLst/>
                        </a:rPr>
                      </a:br>
                      <a:r>
                        <a:rPr lang="en-US" sz="1000" dirty="0">
                          <a:effectLst/>
                        </a:rPr>
                        <a:t>Score</a:t>
                      </a:r>
                    </a:p>
                  </a:txBody>
                  <a:tcPr marL="51261" marR="51261" marT="25631" marB="25631">
                    <a:lnL>
                      <a:noFill/>
                    </a:lnL>
                    <a:lnR>
                      <a:noFill/>
                    </a:lnR>
                    <a:lnT>
                      <a:noFill/>
                    </a:lnT>
                    <a:lnB>
                      <a:noFill/>
                    </a:lnB>
                    <a:solidFill>
                      <a:srgbClr val="FFFFFF"/>
                    </a:solidFill>
                  </a:tcPr>
                </a:tc>
                <a:tc>
                  <a:txBody>
                    <a:bodyPr/>
                    <a:lstStyle/>
                    <a:p>
                      <a:pPr algn="r" fontAlgn="t"/>
                      <a:r>
                        <a:rPr lang="en-US" sz="1000" dirty="0">
                          <a:effectLst/>
                        </a:rPr>
                        <a:t>Mass</a:t>
                      </a:r>
                    </a:p>
                  </a:txBody>
                  <a:tcPr marL="51261" marR="51261" marT="25631" marB="25631">
                    <a:lnL>
                      <a:noFill/>
                    </a:lnL>
                    <a:lnR>
                      <a:noFill/>
                    </a:lnR>
                    <a:lnT>
                      <a:noFill/>
                    </a:lnT>
                    <a:lnB>
                      <a:noFill/>
                    </a:lnB>
                    <a:solidFill>
                      <a:srgbClr val="FFFFFF"/>
                    </a:solidFill>
                  </a:tcPr>
                </a:tc>
                <a:tc>
                  <a:txBody>
                    <a:bodyPr/>
                    <a:lstStyle/>
                    <a:p>
                      <a:pPr algn="r" fontAlgn="t"/>
                      <a:r>
                        <a:rPr lang="en-US" sz="1000" dirty="0">
                          <a:effectLst/>
                        </a:rPr>
                        <a:t>Matches</a:t>
                      </a:r>
                    </a:p>
                  </a:txBody>
                  <a:tcPr marL="51261" marR="51261" marT="25631" marB="25631">
                    <a:lnL>
                      <a:noFill/>
                    </a:lnL>
                    <a:lnR>
                      <a:noFill/>
                    </a:lnR>
                    <a:lnT>
                      <a:noFill/>
                    </a:lnT>
                    <a:lnB>
                      <a:noFill/>
                    </a:lnB>
                    <a:solidFill>
                      <a:srgbClr val="FFFFFF"/>
                    </a:solidFill>
                  </a:tcPr>
                </a:tc>
                <a:tc>
                  <a:txBody>
                    <a:bodyPr/>
                    <a:lstStyle/>
                    <a:p>
                      <a:pPr algn="r" fontAlgn="t"/>
                      <a:r>
                        <a:rPr lang="en-US" sz="1000" dirty="0">
                          <a:effectLst/>
                        </a:rPr>
                        <a:t>Sequences</a:t>
                      </a:r>
                    </a:p>
                  </a:txBody>
                  <a:tcPr marL="51261" marR="51261" marT="25631" marB="25631">
                    <a:lnL>
                      <a:noFill/>
                    </a:lnL>
                    <a:lnR>
                      <a:noFill/>
                    </a:lnR>
                    <a:lnT>
                      <a:noFill/>
                    </a:lnT>
                    <a:lnB>
                      <a:noFill/>
                    </a:lnB>
                    <a:solidFill>
                      <a:srgbClr val="FFFFFF"/>
                    </a:solidFill>
                  </a:tcPr>
                </a:tc>
                <a:tc>
                  <a:txBody>
                    <a:bodyPr/>
                    <a:lstStyle/>
                    <a:p>
                      <a:pPr algn="r" fontAlgn="t"/>
                      <a:r>
                        <a:rPr lang="en-US" sz="1000" dirty="0" err="1">
                          <a:effectLst/>
                        </a:rPr>
                        <a:t>emPAI</a:t>
                      </a:r>
                      <a:endParaRPr lang="en-US" sz="1000" dirty="0">
                        <a:effectLst/>
                      </a:endParaRPr>
                    </a:p>
                  </a:txBody>
                  <a:tcPr marL="51261" marR="51261" marT="25631" marB="25631">
                    <a:lnL>
                      <a:noFill/>
                    </a:lnL>
                  </a:tcPr>
                </a:tc>
                <a:tc>
                  <a:txBody>
                    <a:bodyPr/>
                    <a:lstStyle/>
                    <a:p>
                      <a:endParaRPr lang="en-US" sz="1000" dirty="0"/>
                    </a:p>
                  </a:txBody>
                  <a:tcPr marL="51261" marR="51261" marT="25631" marB="25631"/>
                </a:tc>
                <a:extLst>
                  <a:ext uri="{0D108BD9-81ED-4DB2-BD59-A6C34878D82A}">
                    <a16:rowId xmlns:a16="http://schemas.microsoft.com/office/drawing/2014/main" val="10000"/>
                  </a:ext>
                </a:extLst>
              </a:tr>
              <a:tr h="512609">
                <a:tc>
                  <a:txBody>
                    <a:bodyPr/>
                    <a:lstStyle/>
                    <a:p>
                      <a:pPr algn="l" fontAlgn="t"/>
                      <a:r>
                        <a:rPr lang="en-US" sz="1000">
                          <a:effectLst/>
                        </a:rPr>
                        <a:t>48.1</a:t>
                      </a:r>
                    </a:p>
                  </a:txBody>
                  <a:tcPr marL="51261" marR="51261" marT="25631" marB="25631">
                    <a:lnL>
                      <a:noFill/>
                    </a:lnL>
                    <a:lnR>
                      <a:noFill/>
                    </a:lnR>
                    <a:lnT>
                      <a:noFill/>
                    </a:lnT>
                    <a:lnB>
                      <a:noFill/>
                    </a:lnB>
                    <a:solidFill>
                      <a:srgbClr val="FFFFFF"/>
                    </a:solidFill>
                  </a:tcPr>
                </a:tc>
                <a:tc>
                  <a:txBody>
                    <a:bodyPr/>
                    <a:lstStyle/>
                    <a:p>
                      <a:pPr fontAlgn="t"/>
                      <a:r>
                        <a:rPr lang="en-US" sz="1000" u="none" strike="noStrike">
                          <a:solidFill>
                            <a:srgbClr val="800080"/>
                          </a:solidFill>
                          <a:effectLst/>
                          <a:hlinkClick r:id="rId3" tooltip="Detailed view of XP_027429768.1"/>
                        </a:rPr>
                        <a:t>2::XP_027429768.1</a:t>
                      </a:r>
                      <a:endParaRPr lang="en-US" sz="1000">
                        <a:effectLst/>
                      </a:endParaRPr>
                    </a:p>
                  </a:txBody>
                  <a:tcPr marL="51261" marR="51261" marT="25631" marB="25631">
                    <a:lnL>
                      <a:noFill/>
                    </a:lnL>
                    <a:lnR>
                      <a:noFill/>
                    </a:lnR>
                    <a:lnT>
                      <a:noFill/>
                    </a:lnT>
                    <a:lnB>
                      <a:noFill/>
                    </a:lnB>
                    <a:solidFill>
                      <a:srgbClr val="FFFFFF"/>
                    </a:solidFill>
                  </a:tcPr>
                </a:tc>
                <a:tc>
                  <a:txBody>
                    <a:bodyPr/>
                    <a:lstStyle/>
                    <a:p>
                      <a:pPr algn="r" fontAlgn="t"/>
                      <a:r>
                        <a:rPr lang="en-US" sz="1000" dirty="0">
                          <a:effectLst/>
                        </a:rPr>
                        <a:t>305</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394890</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10 (10)</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8 (8)</a:t>
                      </a:r>
                    </a:p>
                  </a:txBody>
                  <a:tcPr marL="51261" marR="51261" marT="25631" marB="25631">
                    <a:lnL>
                      <a:noFill/>
                    </a:lnL>
                    <a:lnR>
                      <a:noFill/>
                    </a:lnR>
                    <a:lnT>
                      <a:noFill/>
                    </a:lnT>
                    <a:lnB>
                      <a:noFill/>
                    </a:lnB>
                    <a:solidFill>
                      <a:srgbClr val="FFFFFF"/>
                    </a:solidFill>
                  </a:tcPr>
                </a:tc>
                <a:tc>
                  <a:txBody>
                    <a:bodyPr/>
                    <a:lstStyle/>
                    <a:p>
                      <a:pPr algn="r" fontAlgn="t"/>
                      <a:r>
                        <a:rPr lang="en-US" sz="1000" dirty="0">
                          <a:effectLst/>
                        </a:rPr>
                        <a:t>0.08</a:t>
                      </a:r>
                    </a:p>
                  </a:txBody>
                  <a:tcPr marL="51261" marR="51261" marT="25631" marB="25631">
                    <a:lnL>
                      <a:noFill/>
                    </a:lnL>
                    <a:lnR>
                      <a:noFill/>
                    </a:lnR>
                    <a:lnB>
                      <a:noFill/>
                    </a:lnB>
                    <a:solidFill>
                      <a:srgbClr val="FFFFFF"/>
                    </a:solidFill>
                  </a:tcPr>
                </a:tc>
                <a:tc>
                  <a:txBody>
                    <a:bodyPr/>
                    <a:lstStyle/>
                    <a:p>
                      <a:pPr fontAlgn="t"/>
                      <a:r>
                        <a:rPr lang="en-US" sz="1000" b="0" dirty="0" err="1">
                          <a:effectLst/>
                        </a:rPr>
                        <a:t>reelin</a:t>
                      </a:r>
                      <a:r>
                        <a:rPr lang="en-US" sz="1000" b="0" dirty="0">
                          <a:effectLst/>
                        </a:rPr>
                        <a:t> isoform X1 [</a:t>
                      </a:r>
                      <a:r>
                        <a:rPr lang="en-US" sz="1000" b="0" dirty="0" err="1">
                          <a:effectLst/>
                        </a:rPr>
                        <a:t>Zalophus</a:t>
                      </a:r>
                      <a:r>
                        <a:rPr lang="en-US" sz="1000" b="0" dirty="0">
                          <a:effectLst/>
                        </a:rPr>
                        <a:t> </a:t>
                      </a:r>
                      <a:r>
                        <a:rPr lang="en-US" sz="1000" b="0" dirty="0" err="1">
                          <a:effectLst/>
                        </a:rPr>
                        <a:t>californianus</a:t>
                      </a:r>
                      <a:r>
                        <a:rPr lang="en-US" sz="1000" b="0" dirty="0">
                          <a:effectLst/>
                        </a:rPr>
                        <a:t>]</a:t>
                      </a:r>
                    </a:p>
                  </a:txBody>
                  <a:tcPr marL="51261" marR="51261" marT="25631" marB="25631">
                    <a:lnL>
                      <a:noFill/>
                    </a:lnL>
                    <a:lnR>
                      <a:noFill/>
                    </a:lnR>
                    <a:lnB>
                      <a:noFill/>
                    </a:lnB>
                    <a:solidFill>
                      <a:srgbClr val="FFFFFF"/>
                    </a:solidFill>
                  </a:tcPr>
                </a:tc>
                <a:extLst>
                  <a:ext uri="{0D108BD9-81ED-4DB2-BD59-A6C34878D82A}">
                    <a16:rowId xmlns:a16="http://schemas.microsoft.com/office/drawing/2014/main" val="10001"/>
                  </a:ext>
                </a:extLst>
              </a:tr>
              <a:tr h="205043">
                <a:tc>
                  <a:txBody>
                    <a:bodyPr/>
                    <a:lstStyle/>
                    <a:p>
                      <a:pPr fontAlgn="t"/>
                      <a:endParaRPr lang="en-US" sz="1000">
                        <a:effectLst/>
                      </a:endParaRPr>
                    </a:p>
                  </a:txBody>
                  <a:tcPr marL="51261" marR="51261" marT="25631" marB="25631">
                    <a:lnL>
                      <a:noFill/>
                    </a:lnL>
                    <a:lnR>
                      <a:noFill/>
                    </a:lnR>
                    <a:lnT>
                      <a:noFill/>
                    </a:lnT>
                    <a:lnB>
                      <a:noFill/>
                    </a:lnB>
                    <a:solidFill>
                      <a:srgbClr val="FFFFFF"/>
                    </a:solidFill>
                  </a:tcPr>
                </a:tc>
                <a:tc gridSpan="7">
                  <a:txBody>
                    <a:bodyPr/>
                    <a:lstStyle/>
                    <a:p>
                      <a:pPr fontAlgn="t"/>
                      <a:endParaRPr lang="en-US" sz="1000" b="0" dirty="0">
                        <a:effectLst/>
                      </a:endParaRPr>
                    </a:p>
                  </a:txBody>
                  <a:tcPr marL="51261" marR="51261" marT="25631" marB="25631">
                    <a:lnL>
                      <a:noFill/>
                    </a:lnL>
                    <a:lnR>
                      <a:noFill/>
                    </a:lnR>
                    <a:lnT>
                      <a:noFill/>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298531">
                <a:tc>
                  <a:txBody>
                    <a:bodyPr/>
                    <a:lstStyle/>
                    <a:p>
                      <a:pPr algn="l" fontAlgn="t"/>
                      <a:endParaRPr lang="en-US" sz="1000">
                        <a:effectLst/>
                      </a:endParaRPr>
                    </a:p>
                  </a:txBody>
                  <a:tcPr marL="51261" marR="51261" marT="25631" marB="25631">
                    <a:lnL>
                      <a:noFill/>
                    </a:lnL>
                    <a:lnR>
                      <a:noFill/>
                    </a:lnR>
                    <a:lnT>
                      <a:noFill/>
                    </a:lnT>
                    <a:lnB>
                      <a:noFill/>
                    </a:lnB>
                    <a:solidFill>
                      <a:srgbClr val="FFFFFF"/>
                    </a:solidFill>
                  </a:tcPr>
                </a:tc>
                <a:tc gridSpan="7">
                  <a:txBody>
                    <a:bodyPr/>
                    <a:lstStyle/>
                    <a:p>
                      <a:pPr algn="l" fontAlgn="t"/>
                      <a:r>
                        <a:rPr lang="en-US" sz="1000" b="1" i="1" u="none" strike="noStrike" dirty="0">
                          <a:effectLst/>
                        </a:rPr>
                        <a:t>2 </a:t>
                      </a:r>
                      <a:r>
                        <a:rPr lang="en-US" sz="1000" b="1" i="1" u="none" strike="noStrike" dirty="0" err="1">
                          <a:effectLst/>
                        </a:rPr>
                        <a:t>samesets</a:t>
                      </a:r>
                      <a:r>
                        <a:rPr lang="en-US" sz="1000" b="1" i="1" u="none" strike="noStrike" dirty="0">
                          <a:effectLst/>
                        </a:rPr>
                        <a:t> of 2::XP_027429768.1</a:t>
                      </a:r>
                      <a:endParaRPr lang="en-US" sz="1000" dirty="0">
                        <a:effectLst/>
                      </a:endParaRPr>
                    </a:p>
                  </a:txBody>
                  <a:tcPr marL="51261" marR="51261" marT="25631" marB="25631">
                    <a:lnL>
                      <a:noFill/>
                    </a:lnL>
                    <a:lnR>
                      <a:noFill/>
                    </a:lnR>
                    <a:lnT>
                      <a:noFill/>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512609">
                <a:tc>
                  <a:txBody>
                    <a:bodyPr/>
                    <a:lstStyle/>
                    <a:p>
                      <a:pPr algn="l" fontAlgn="t"/>
                      <a:endParaRPr lang="en-US" sz="1000">
                        <a:effectLst/>
                      </a:endParaRPr>
                    </a:p>
                  </a:txBody>
                  <a:tcPr marL="51261" marR="51261" marT="25631" marB="25631">
                    <a:lnL>
                      <a:noFill/>
                    </a:lnL>
                    <a:lnR>
                      <a:noFill/>
                    </a:lnR>
                    <a:lnT>
                      <a:noFill/>
                    </a:lnT>
                    <a:lnB>
                      <a:noFill/>
                    </a:lnB>
                    <a:solidFill>
                      <a:srgbClr val="FFFFFF"/>
                    </a:solidFill>
                  </a:tcPr>
                </a:tc>
                <a:tc>
                  <a:txBody>
                    <a:bodyPr/>
                    <a:lstStyle/>
                    <a:p>
                      <a:pPr fontAlgn="t"/>
                      <a:r>
                        <a:rPr lang="en-US" sz="1000" u="none" strike="noStrike">
                          <a:solidFill>
                            <a:srgbClr val="800080"/>
                          </a:solidFill>
                          <a:effectLst/>
                          <a:hlinkClick r:id="rId4" tooltip="Detailed view of XP_027429769.1"/>
                        </a:rPr>
                        <a:t>2::XP_027429769.1</a:t>
                      </a:r>
                      <a:endParaRPr lang="en-US" sz="1000">
                        <a:effectLst/>
                      </a:endParaRPr>
                    </a:p>
                  </a:txBody>
                  <a:tcPr marL="51261" marR="51261" marT="25631" marB="25631">
                    <a:lnL>
                      <a:noFill/>
                    </a:lnL>
                    <a:lnR>
                      <a:noFill/>
                    </a:lnR>
                    <a:lnT>
                      <a:noFill/>
                    </a:lnT>
                    <a:lnB>
                      <a:noFill/>
                    </a:lnB>
                    <a:solidFill>
                      <a:srgbClr val="FFFFFF"/>
                    </a:solidFill>
                  </a:tcPr>
                </a:tc>
                <a:tc>
                  <a:txBody>
                    <a:bodyPr/>
                    <a:lstStyle/>
                    <a:p>
                      <a:pPr algn="r" fontAlgn="t"/>
                      <a:r>
                        <a:rPr lang="en-US" sz="1000">
                          <a:effectLst/>
                        </a:rPr>
                        <a:t>305</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394704</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10 (10)</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8 (8)</a:t>
                      </a:r>
                    </a:p>
                  </a:txBody>
                  <a:tcPr marL="51261" marR="51261" marT="25631" marB="25631">
                    <a:lnL>
                      <a:noFill/>
                    </a:lnL>
                    <a:lnR>
                      <a:noFill/>
                    </a:lnR>
                    <a:lnT>
                      <a:noFill/>
                    </a:lnT>
                    <a:lnB>
                      <a:noFill/>
                    </a:lnB>
                    <a:solidFill>
                      <a:srgbClr val="FFFFFF"/>
                    </a:solidFill>
                  </a:tcPr>
                </a:tc>
                <a:tc>
                  <a:txBody>
                    <a:bodyPr/>
                    <a:lstStyle/>
                    <a:p>
                      <a:pPr algn="r" fontAlgn="t"/>
                      <a:endParaRPr lang="en-US" sz="1000">
                        <a:effectLst/>
                      </a:endParaRPr>
                    </a:p>
                  </a:txBody>
                  <a:tcPr marL="51261" marR="51261" marT="25631" marB="25631">
                    <a:lnL>
                      <a:noFill/>
                    </a:lnL>
                    <a:lnR>
                      <a:noFill/>
                    </a:lnR>
                    <a:lnT>
                      <a:noFill/>
                    </a:lnT>
                    <a:lnB>
                      <a:noFill/>
                    </a:lnB>
                    <a:solidFill>
                      <a:srgbClr val="FFFFFF"/>
                    </a:solidFill>
                  </a:tcPr>
                </a:tc>
                <a:tc>
                  <a:txBody>
                    <a:bodyPr/>
                    <a:lstStyle/>
                    <a:p>
                      <a:pPr fontAlgn="t"/>
                      <a:r>
                        <a:rPr lang="en-US" sz="1000" b="0">
                          <a:effectLst/>
                        </a:rPr>
                        <a:t>reelin isoform X2 [Zalophus californianus]</a:t>
                      </a:r>
                    </a:p>
                  </a:txBody>
                  <a:tcPr marL="51261" marR="51261" marT="25631" marB="25631">
                    <a:lnL>
                      <a:noFill/>
                    </a:lnL>
                    <a:lnR>
                      <a:noFill/>
                    </a:lnR>
                    <a:lnT>
                      <a:noFill/>
                    </a:lnT>
                    <a:lnB>
                      <a:noFill/>
                    </a:lnB>
                    <a:solidFill>
                      <a:srgbClr val="FFFFFF"/>
                    </a:solidFill>
                  </a:tcPr>
                </a:tc>
                <a:extLst>
                  <a:ext uri="{0D108BD9-81ED-4DB2-BD59-A6C34878D82A}">
                    <a16:rowId xmlns:a16="http://schemas.microsoft.com/office/drawing/2014/main" val="10004"/>
                  </a:ext>
                </a:extLst>
              </a:tr>
              <a:tr h="205043">
                <a:tc>
                  <a:txBody>
                    <a:bodyPr/>
                    <a:lstStyle/>
                    <a:p>
                      <a:pPr algn="l" fontAlgn="t"/>
                      <a:endParaRPr lang="en-US" sz="1000">
                        <a:effectLst/>
                      </a:endParaRPr>
                    </a:p>
                  </a:txBody>
                  <a:tcPr marL="51261" marR="51261" marT="25631" marB="25631">
                    <a:lnL>
                      <a:noFill/>
                    </a:lnL>
                    <a:lnR>
                      <a:noFill/>
                    </a:lnR>
                    <a:lnT>
                      <a:noFill/>
                    </a:lnT>
                    <a:lnB>
                      <a:noFill/>
                    </a:lnB>
                    <a:solidFill>
                      <a:srgbClr val="FFFFFF"/>
                    </a:solidFill>
                  </a:tcPr>
                </a:tc>
                <a:tc gridSpan="7">
                  <a:txBody>
                    <a:bodyPr/>
                    <a:lstStyle/>
                    <a:p>
                      <a:pPr fontAlgn="t"/>
                      <a:endParaRPr lang="en-US" sz="1000" b="0">
                        <a:effectLst/>
                      </a:endParaRPr>
                    </a:p>
                  </a:txBody>
                  <a:tcPr marL="51261" marR="51261" marT="25631" marB="25631">
                    <a:lnL>
                      <a:noFill/>
                    </a:lnL>
                    <a:lnR>
                      <a:noFill/>
                    </a:lnR>
                    <a:lnT>
                      <a:noFill/>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512609">
                <a:tc>
                  <a:txBody>
                    <a:bodyPr/>
                    <a:lstStyle/>
                    <a:p>
                      <a:pPr algn="l" fontAlgn="t"/>
                      <a:endParaRPr lang="en-US" sz="1000">
                        <a:effectLst/>
                      </a:endParaRPr>
                    </a:p>
                  </a:txBody>
                  <a:tcPr marL="51261" marR="51261" marT="25631" marB="25631">
                    <a:lnL>
                      <a:noFill/>
                    </a:lnL>
                    <a:lnR>
                      <a:noFill/>
                    </a:lnR>
                    <a:lnT>
                      <a:noFill/>
                    </a:lnT>
                    <a:lnB>
                      <a:noFill/>
                    </a:lnB>
                    <a:solidFill>
                      <a:srgbClr val="FFFFFF"/>
                    </a:solidFill>
                  </a:tcPr>
                </a:tc>
                <a:tc>
                  <a:txBody>
                    <a:bodyPr/>
                    <a:lstStyle/>
                    <a:p>
                      <a:pPr fontAlgn="t"/>
                      <a:r>
                        <a:rPr lang="en-US" sz="1000" u="none" strike="noStrike">
                          <a:solidFill>
                            <a:srgbClr val="800080"/>
                          </a:solidFill>
                          <a:effectLst/>
                          <a:hlinkClick r:id="rId5" tooltip="Detailed view of XP_027429770.1"/>
                        </a:rPr>
                        <a:t>2::XP_027429770.1</a:t>
                      </a:r>
                      <a:endParaRPr lang="en-US" sz="1000">
                        <a:effectLst/>
                      </a:endParaRPr>
                    </a:p>
                  </a:txBody>
                  <a:tcPr marL="51261" marR="51261" marT="25631" marB="25631">
                    <a:lnL>
                      <a:noFill/>
                    </a:lnL>
                    <a:lnR>
                      <a:noFill/>
                    </a:lnR>
                    <a:lnT>
                      <a:noFill/>
                    </a:lnT>
                    <a:lnB>
                      <a:noFill/>
                    </a:lnB>
                    <a:solidFill>
                      <a:srgbClr val="FFFFFF"/>
                    </a:solidFill>
                  </a:tcPr>
                </a:tc>
                <a:tc>
                  <a:txBody>
                    <a:bodyPr/>
                    <a:lstStyle/>
                    <a:p>
                      <a:pPr algn="r" fontAlgn="t"/>
                      <a:r>
                        <a:rPr lang="en-US" sz="1000">
                          <a:effectLst/>
                        </a:rPr>
                        <a:t>305</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393875</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10 (10)</a:t>
                      </a:r>
                    </a:p>
                  </a:txBody>
                  <a:tcPr marL="51261" marR="51261" marT="25631" marB="25631">
                    <a:lnL>
                      <a:noFill/>
                    </a:lnL>
                    <a:lnR>
                      <a:noFill/>
                    </a:lnR>
                    <a:lnT>
                      <a:noFill/>
                    </a:lnT>
                    <a:lnB>
                      <a:noFill/>
                    </a:lnB>
                    <a:solidFill>
                      <a:srgbClr val="FFFFFF"/>
                    </a:solidFill>
                  </a:tcPr>
                </a:tc>
                <a:tc>
                  <a:txBody>
                    <a:bodyPr/>
                    <a:lstStyle/>
                    <a:p>
                      <a:pPr algn="r" fontAlgn="t"/>
                      <a:r>
                        <a:rPr lang="en-US" sz="1000">
                          <a:effectLst/>
                        </a:rPr>
                        <a:t>8 (8)</a:t>
                      </a:r>
                    </a:p>
                  </a:txBody>
                  <a:tcPr marL="51261" marR="51261" marT="25631" marB="25631">
                    <a:lnL>
                      <a:noFill/>
                    </a:lnL>
                    <a:lnR>
                      <a:noFill/>
                    </a:lnR>
                    <a:lnT>
                      <a:noFill/>
                    </a:lnT>
                    <a:lnB>
                      <a:noFill/>
                    </a:lnB>
                    <a:solidFill>
                      <a:srgbClr val="FFFFFF"/>
                    </a:solidFill>
                  </a:tcPr>
                </a:tc>
                <a:tc>
                  <a:txBody>
                    <a:bodyPr/>
                    <a:lstStyle/>
                    <a:p>
                      <a:pPr algn="r" fontAlgn="t"/>
                      <a:endParaRPr lang="en-US" sz="1000">
                        <a:effectLst/>
                      </a:endParaRPr>
                    </a:p>
                  </a:txBody>
                  <a:tcPr marL="51261" marR="51261" marT="25631" marB="25631">
                    <a:lnL>
                      <a:noFill/>
                    </a:lnL>
                    <a:lnR>
                      <a:noFill/>
                    </a:lnR>
                    <a:lnT>
                      <a:noFill/>
                    </a:lnT>
                    <a:lnB>
                      <a:noFill/>
                    </a:lnB>
                    <a:solidFill>
                      <a:srgbClr val="FFFFFF"/>
                    </a:solidFill>
                  </a:tcPr>
                </a:tc>
                <a:tc>
                  <a:txBody>
                    <a:bodyPr/>
                    <a:lstStyle/>
                    <a:p>
                      <a:pPr fontAlgn="t"/>
                      <a:r>
                        <a:rPr lang="en-US" sz="1000" b="0" dirty="0" err="1">
                          <a:effectLst/>
                        </a:rPr>
                        <a:t>reelin</a:t>
                      </a:r>
                      <a:r>
                        <a:rPr lang="en-US" sz="1000" b="0" dirty="0">
                          <a:effectLst/>
                        </a:rPr>
                        <a:t> isoform X3 [</a:t>
                      </a:r>
                      <a:r>
                        <a:rPr lang="en-US" sz="1000" b="0" dirty="0" err="1">
                          <a:effectLst/>
                        </a:rPr>
                        <a:t>Zalophus</a:t>
                      </a:r>
                      <a:r>
                        <a:rPr lang="en-US" sz="1000" b="0" dirty="0">
                          <a:effectLst/>
                        </a:rPr>
                        <a:t> </a:t>
                      </a:r>
                      <a:r>
                        <a:rPr lang="en-US" sz="1000" b="0" dirty="0" err="1">
                          <a:effectLst/>
                        </a:rPr>
                        <a:t>californianus</a:t>
                      </a:r>
                      <a:r>
                        <a:rPr lang="en-US" sz="1000" b="0" dirty="0">
                          <a:effectLst/>
                        </a:rPr>
                        <a:t>]</a:t>
                      </a:r>
                    </a:p>
                  </a:txBody>
                  <a:tcPr marL="51261" marR="51261" marT="25631" marB="25631">
                    <a:lnL>
                      <a:noFill/>
                    </a:lnL>
                    <a:lnR>
                      <a:noFill/>
                    </a:lnR>
                    <a:lnT>
                      <a:noFill/>
                    </a:lnT>
                    <a:lnB>
                      <a:noFill/>
                    </a:lnB>
                    <a:solidFill>
                      <a:srgbClr val="FFFFFF"/>
                    </a:solidFill>
                  </a:tcPr>
                </a:tc>
                <a:extLst>
                  <a:ext uri="{0D108BD9-81ED-4DB2-BD59-A6C34878D82A}">
                    <a16:rowId xmlns:a16="http://schemas.microsoft.com/office/drawing/2014/main" val="10006"/>
                  </a:ext>
                </a:extLst>
              </a:tr>
            </a:tbl>
          </a:graphicData>
        </a:graphic>
      </p:graphicFrame>
      <p:sp>
        <p:nvSpPr>
          <p:cNvPr id="4" name="TextBox 3"/>
          <p:cNvSpPr txBox="1"/>
          <p:nvPr/>
        </p:nvSpPr>
        <p:spPr>
          <a:xfrm>
            <a:off x="220059" y="584164"/>
            <a:ext cx="8923941" cy="1015663"/>
          </a:xfrm>
          <a:prstGeom prst="rect">
            <a:avLst/>
          </a:prstGeom>
          <a:noFill/>
        </p:spPr>
        <p:txBody>
          <a:bodyPr wrap="square" rtlCol="0">
            <a:spAutoFit/>
          </a:bodyPr>
          <a:lstStyle/>
          <a:p>
            <a:r>
              <a:rPr lang="en-US" sz="2000" dirty="0"/>
              <a:t>CSF 5 (local FDR 1%) – </a:t>
            </a:r>
            <a:r>
              <a:rPr lang="en-US" sz="2000" dirty="0" err="1"/>
              <a:t>Reelin</a:t>
            </a:r>
            <a:endParaRPr lang="en-US" sz="2000" dirty="0"/>
          </a:p>
          <a:p>
            <a:r>
              <a:rPr lang="en-US" sz="2000" dirty="0"/>
              <a:t>Prior hit was 8 spectra to 6 peptides to uncharacterized protein F7B258 </a:t>
            </a:r>
            <a:r>
              <a:rPr lang="en-US" sz="2000" dirty="0" smtClean="0"/>
              <a:t>from common </a:t>
            </a:r>
            <a:r>
              <a:rPr lang="en-US" sz="2000" dirty="0"/>
              <a:t>marmoset</a:t>
            </a:r>
          </a:p>
        </p:txBody>
      </p:sp>
      <p:sp>
        <p:nvSpPr>
          <p:cNvPr id="6" name="TextBox 5"/>
          <p:cNvSpPr txBox="1"/>
          <p:nvPr/>
        </p:nvSpPr>
        <p:spPr>
          <a:xfrm>
            <a:off x="2303" y="76200"/>
            <a:ext cx="7881966" cy="461665"/>
          </a:xfrm>
          <a:prstGeom prst="rect">
            <a:avLst/>
          </a:prstGeom>
          <a:noFill/>
        </p:spPr>
        <p:txBody>
          <a:bodyPr wrap="none" rtlCol="0">
            <a:spAutoFit/>
          </a:bodyPr>
          <a:lstStyle/>
          <a:p>
            <a:r>
              <a:rPr lang="en-US" sz="2400" b="1" dirty="0" smtClean="0"/>
              <a:t>CSF Shotgun proteomics – check </a:t>
            </a:r>
            <a:r>
              <a:rPr lang="en-US" sz="2400" b="1" dirty="0" err="1" smtClean="0"/>
              <a:t>Reelin</a:t>
            </a:r>
            <a:r>
              <a:rPr lang="en-US" sz="2400" b="1" dirty="0" smtClean="0"/>
              <a:t> with actual database</a:t>
            </a:r>
            <a:endParaRPr lang="en-US" sz="2400" b="1" dirty="0"/>
          </a:p>
        </p:txBody>
      </p:sp>
      <p:pic>
        <p:nvPicPr>
          <p:cNvPr id="8" name="Picture 7"/>
          <p:cNvPicPr>
            <a:picLocks noChangeAspect="1"/>
          </p:cNvPicPr>
          <p:nvPr/>
        </p:nvPicPr>
        <p:blipFill>
          <a:blip r:embed="rId6"/>
          <a:stretch>
            <a:fillRect/>
          </a:stretch>
        </p:blipFill>
        <p:spPr>
          <a:xfrm>
            <a:off x="194659" y="3522590"/>
            <a:ext cx="5679281" cy="2721769"/>
          </a:xfrm>
          <a:prstGeom prst="rect">
            <a:avLst/>
          </a:prstGeom>
        </p:spPr>
      </p:pic>
    </p:spTree>
    <p:extLst>
      <p:ext uri="{BB962C8B-B14F-4D97-AF65-F5344CB8AC3E}">
        <p14:creationId xmlns:p14="http://schemas.microsoft.com/office/powerpoint/2010/main" val="147995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0059" y="1655802"/>
            <a:ext cx="8923941" cy="1938992"/>
          </a:xfrm>
          <a:prstGeom prst="rect">
            <a:avLst/>
          </a:prstGeom>
          <a:noFill/>
        </p:spPr>
        <p:txBody>
          <a:bodyPr wrap="square" rtlCol="0">
            <a:spAutoFit/>
          </a:bodyPr>
          <a:lstStyle/>
          <a:p>
            <a:pPr marL="342900" indent="-342900">
              <a:buFont typeface="Wingdings" panose="05000000000000000000" pitchFamily="2" charset="2"/>
              <a:buChar char="Ø"/>
            </a:pPr>
            <a:r>
              <a:rPr lang="en-US" sz="2000" dirty="0" smtClean="0"/>
              <a:t>Previous results using all mammals were confirmed using species specific genome annotation</a:t>
            </a:r>
          </a:p>
          <a:p>
            <a:pPr marL="342900" indent="-342900">
              <a:buFont typeface="Wingdings" panose="05000000000000000000" pitchFamily="2" charset="2"/>
              <a:buChar char="Ø"/>
            </a:pPr>
            <a:endParaRPr lang="en-US" sz="2000" dirty="0" smtClean="0"/>
          </a:p>
          <a:p>
            <a:pPr marL="342900" indent="-342900">
              <a:buFont typeface="Wingdings" panose="05000000000000000000" pitchFamily="2" charset="2"/>
              <a:buChar char="Ø"/>
            </a:pPr>
            <a:r>
              <a:rPr lang="en-US" sz="2000" dirty="0" smtClean="0"/>
              <a:t>Using two examples, we can see improvements in assigning spectra, but more importantly, the results require no additional manipulation prior to downstream analysis</a:t>
            </a:r>
            <a:endParaRPr lang="en-US" sz="2000" dirty="0"/>
          </a:p>
        </p:txBody>
      </p:sp>
      <p:sp>
        <p:nvSpPr>
          <p:cNvPr id="6" name="TextBox 5"/>
          <p:cNvSpPr txBox="1"/>
          <p:nvPr/>
        </p:nvSpPr>
        <p:spPr>
          <a:xfrm>
            <a:off x="2303" y="76200"/>
            <a:ext cx="8671156" cy="461665"/>
          </a:xfrm>
          <a:prstGeom prst="rect">
            <a:avLst/>
          </a:prstGeom>
          <a:noFill/>
        </p:spPr>
        <p:txBody>
          <a:bodyPr wrap="none" rtlCol="0">
            <a:spAutoFit/>
          </a:bodyPr>
          <a:lstStyle/>
          <a:p>
            <a:r>
              <a:rPr lang="en-US" sz="2400" b="1" dirty="0" smtClean="0"/>
              <a:t>CSF Shotgun proteomics </a:t>
            </a:r>
            <a:r>
              <a:rPr lang="en-US" sz="2400" b="1" dirty="0"/>
              <a:t>– before the pinnipeds were sequenced </a:t>
            </a:r>
          </a:p>
        </p:txBody>
      </p:sp>
    </p:spTree>
    <p:extLst>
      <p:ext uri="{BB962C8B-B14F-4D97-AF65-F5344CB8AC3E}">
        <p14:creationId xmlns:p14="http://schemas.microsoft.com/office/powerpoint/2010/main" val="1672038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4394537"/>
            <a:ext cx="7848600" cy="1015663"/>
          </a:xfrm>
          <a:prstGeom prst="rect">
            <a:avLst/>
          </a:prstGeom>
          <a:noFill/>
        </p:spPr>
        <p:txBody>
          <a:bodyPr wrap="square" rtlCol="0">
            <a:spAutoFit/>
          </a:bodyPr>
          <a:lstStyle/>
          <a:p>
            <a:r>
              <a:rPr lang="en-US" sz="2000" dirty="0"/>
              <a:t>Urine - PXD009019</a:t>
            </a:r>
          </a:p>
          <a:p>
            <a:r>
              <a:rPr lang="en-US" sz="2000" dirty="0"/>
              <a:t>GCF_000321225.1_Walrus_NCBI_Oros_1.0.fasta</a:t>
            </a:r>
          </a:p>
          <a:p>
            <a:r>
              <a:rPr lang="en-US" sz="2000" dirty="0" smtClean="0"/>
              <a:t>GCF_000349705.1_Weddell_NCBI_LepWed1.0.fasta</a:t>
            </a:r>
          </a:p>
        </p:txBody>
      </p:sp>
      <p:sp>
        <p:nvSpPr>
          <p:cNvPr id="3" name="TextBox 2"/>
          <p:cNvSpPr txBox="1"/>
          <p:nvPr/>
        </p:nvSpPr>
        <p:spPr>
          <a:xfrm>
            <a:off x="2303" y="76200"/>
            <a:ext cx="7333161" cy="461665"/>
          </a:xfrm>
          <a:prstGeom prst="rect">
            <a:avLst/>
          </a:prstGeom>
          <a:noFill/>
        </p:spPr>
        <p:txBody>
          <a:bodyPr wrap="none" rtlCol="0">
            <a:spAutoFit/>
          </a:bodyPr>
          <a:lstStyle/>
          <a:p>
            <a:r>
              <a:rPr lang="en-US" sz="2400" b="1" dirty="0" smtClean="0"/>
              <a:t>Urine Shotgun proteomics – 2017 there were pinnipeds!</a:t>
            </a:r>
            <a:endParaRPr lang="en-US" sz="24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4910" y="920846"/>
            <a:ext cx="5914180" cy="3159204"/>
          </a:xfrm>
          <a:prstGeom prst="rect">
            <a:avLst/>
          </a:prstGeom>
        </p:spPr>
      </p:pic>
    </p:spTree>
    <p:extLst>
      <p:ext uri="{BB962C8B-B14F-4D97-AF65-F5344CB8AC3E}">
        <p14:creationId xmlns:p14="http://schemas.microsoft.com/office/powerpoint/2010/main" val="19717518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227862"/>
            <a:ext cx="3783087" cy="2031325"/>
          </a:xfrm>
          <a:prstGeom prst="rect">
            <a:avLst/>
          </a:prstGeom>
          <a:noFill/>
        </p:spPr>
        <p:txBody>
          <a:bodyPr wrap="none" rtlCol="0">
            <a:spAutoFit/>
          </a:bodyPr>
          <a:lstStyle/>
          <a:p>
            <a:r>
              <a:rPr lang="en-US" dirty="0" smtClean="0"/>
              <a:t>Sample: CSL </a:t>
            </a:r>
            <a:r>
              <a:rPr lang="en-US" dirty="0"/>
              <a:t>3 </a:t>
            </a:r>
            <a:endParaRPr lang="en-US" dirty="0" smtClean="0"/>
          </a:p>
          <a:p>
            <a:r>
              <a:rPr lang="en-US" dirty="0" err="1" smtClean="0"/>
              <a:t>db</a:t>
            </a:r>
            <a:r>
              <a:rPr lang="en-US" dirty="0" smtClean="0"/>
              <a:t>: Walrus </a:t>
            </a:r>
            <a:r>
              <a:rPr lang="en-US" dirty="0"/>
              <a:t>and </a:t>
            </a:r>
            <a:r>
              <a:rPr lang="en-US" dirty="0" smtClean="0"/>
              <a:t>Weddell seal</a:t>
            </a:r>
          </a:p>
          <a:p>
            <a:r>
              <a:rPr lang="en-US" dirty="0"/>
              <a:t>	</a:t>
            </a:r>
            <a:r>
              <a:rPr lang="en-US" dirty="0" smtClean="0"/>
              <a:t>57,088 </a:t>
            </a:r>
            <a:r>
              <a:rPr lang="en-US" dirty="0"/>
              <a:t>sequences</a:t>
            </a:r>
          </a:p>
          <a:p>
            <a:r>
              <a:rPr lang="en-US" dirty="0"/>
              <a:t>70,378 queries</a:t>
            </a:r>
          </a:p>
          <a:p>
            <a:r>
              <a:rPr lang="en-US" dirty="0"/>
              <a:t>10,212 target PSMs at 1.00% local FDR</a:t>
            </a:r>
          </a:p>
          <a:p>
            <a:r>
              <a:rPr lang="en-US" dirty="0"/>
              <a:t>14.5% identification</a:t>
            </a:r>
          </a:p>
          <a:p>
            <a:r>
              <a:rPr lang="en-US" dirty="0"/>
              <a:t>1650 protein families</a:t>
            </a:r>
          </a:p>
        </p:txBody>
      </p:sp>
      <p:sp>
        <p:nvSpPr>
          <p:cNvPr id="3" name="TextBox 2"/>
          <p:cNvSpPr txBox="1"/>
          <p:nvPr/>
        </p:nvSpPr>
        <p:spPr>
          <a:xfrm>
            <a:off x="152400" y="3352800"/>
            <a:ext cx="3783087" cy="1754326"/>
          </a:xfrm>
          <a:prstGeom prst="rect">
            <a:avLst/>
          </a:prstGeom>
          <a:noFill/>
        </p:spPr>
        <p:txBody>
          <a:bodyPr wrap="none" rtlCol="0">
            <a:spAutoFit/>
          </a:bodyPr>
          <a:lstStyle/>
          <a:p>
            <a:r>
              <a:rPr lang="en-US" dirty="0" smtClean="0"/>
              <a:t>Sample: CSL </a:t>
            </a:r>
            <a:r>
              <a:rPr lang="en-US" dirty="0"/>
              <a:t>3 </a:t>
            </a:r>
            <a:endParaRPr lang="en-US" dirty="0" smtClean="0"/>
          </a:p>
          <a:p>
            <a:r>
              <a:rPr lang="en-US" dirty="0" err="1" smtClean="0"/>
              <a:t>db</a:t>
            </a:r>
            <a:r>
              <a:rPr lang="en-US" dirty="0" smtClean="0"/>
              <a:t>: CA sea lion </a:t>
            </a:r>
            <a:r>
              <a:rPr lang="en-US" dirty="0"/>
              <a:t>- 59,174 sequences</a:t>
            </a:r>
          </a:p>
          <a:p>
            <a:r>
              <a:rPr lang="en-US" dirty="0"/>
              <a:t>70,378 queries</a:t>
            </a:r>
          </a:p>
          <a:p>
            <a:r>
              <a:rPr lang="en-US" dirty="0"/>
              <a:t>12,373 target PSMs at 0.99% local FDR</a:t>
            </a:r>
          </a:p>
          <a:p>
            <a:r>
              <a:rPr lang="en-US" dirty="0"/>
              <a:t>17.6% identification</a:t>
            </a:r>
          </a:p>
          <a:p>
            <a:r>
              <a:rPr lang="en-US" dirty="0"/>
              <a:t>1741 protein families</a:t>
            </a:r>
          </a:p>
        </p:txBody>
      </p:sp>
      <p:pic>
        <p:nvPicPr>
          <p:cNvPr id="4" name="Picture 3"/>
          <p:cNvPicPr>
            <a:picLocks noChangeAspect="1"/>
          </p:cNvPicPr>
          <p:nvPr/>
        </p:nvPicPr>
        <p:blipFill>
          <a:blip r:embed="rId2"/>
          <a:stretch>
            <a:fillRect/>
          </a:stretch>
        </p:blipFill>
        <p:spPr>
          <a:xfrm>
            <a:off x="3925816" y="227862"/>
            <a:ext cx="5218184" cy="3013241"/>
          </a:xfrm>
          <a:prstGeom prst="rect">
            <a:avLst/>
          </a:prstGeom>
        </p:spPr>
      </p:pic>
      <p:pic>
        <p:nvPicPr>
          <p:cNvPr id="5" name="Picture 4"/>
          <p:cNvPicPr>
            <a:picLocks noChangeAspect="1"/>
          </p:cNvPicPr>
          <p:nvPr/>
        </p:nvPicPr>
        <p:blipFill>
          <a:blip r:embed="rId3"/>
          <a:stretch>
            <a:fillRect/>
          </a:stretch>
        </p:blipFill>
        <p:spPr>
          <a:xfrm>
            <a:off x="3925816" y="3327789"/>
            <a:ext cx="5133220" cy="2594031"/>
          </a:xfrm>
          <a:prstGeom prst="rect">
            <a:avLst/>
          </a:prstGeom>
        </p:spPr>
      </p:pic>
      <p:cxnSp>
        <p:nvCxnSpPr>
          <p:cNvPr id="7" name="Straight Connector 6"/>
          <p:cNvCxnSpPr/>
          <p:nvPr/>
        </p:nvCxnSpPr>
        <p:spPr>
          <a:xfrm>
            <a:off x="0" y="3352800"/>
            <a:ext cx="94488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3798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03" y="76200"/>
            <a:ext cx="7333161" cy="461665"/>
          </a:xfrm>
          <a:prstGeom prst="rect">
            <a:avLst/>
          </a:prstGeom>
          <a:noFill/>
        </p:spPr>
        <p:txBody>
          <a:bodyPr wrap="none" rtlCol="0">
            <a:spAutoFit/>
          </a:bodyPr>
          <a:lstStyle/>
          <a:p>
            <a:r>
              <a:rPr lang="en-US" sz="2400" b="1" dirty="0" smtClean="0"/>
              <a:t>Urine Shotgun proteomics – 2017 there were pinnipeds!</a:t>
            </a:r>
            <a:endParaRPr lang="en-US" sz="2400" b="1" dirty="0"/>
          </a:p>
        </p:txBody>
      </p:sp>
      <p:sp>
        <p:nvSpPr>
          <p:cNvPr id="4" name="TextBox 3"/>
          <p:cNvSpPr txBox="1"/>
          <p:nvPr/>
        </p:nvSpPr>
        <p:spPr>
          <a:xfrm>
            <a:off x="220059" y="1655802"/>
            <a:ext cx="8923941" cy="1323439"/>
          </a:xfrm>
          <a:prstGeom prst="rect">
            <a:avLst/>
          </a:prstGeom>
          <a:noFill/>
        </p:spPr>
        <p:txBody>
          <a:bodyPr wrap="square" rtlCol="0">
            <a:spAutoFit/>
          </a:bodyPr>
          <a:lstStyle/>
          <a:p>
            <a:pPr marL="342900" indent="-342900">
              <a:buFont typeface="Wingdings" panose="05000000000000000000" pitchFamily="2" charset="2"/>
              <a:buChar char="Ø"/>
            </a:pPr>
            <a:r>
              <a:rPr lang="en-US" sz="2000" dirty="0" smtClean="0"/>
              <a:t>Using the species specific database improved identifications by 5.5%</a:t>
            </a:r>
          </a:p>
          <a:p>
            <a:pPr marL="342900" indent="-342900">
              <a:buFont typeface="Wingdings" panose="05000000000000000000" pitchFamily="2" charset="2"/>
              <a:buChar char="Ø"/>
            </a:pPr>
            <a:endParaRPr lang="en-US" sz="2000" dirty="0"/>
          </a:p>
          <a:p>
            <a:pPr marL="342900" indent="-342900">
              <a:buFont typeface="Wingdings" panose="05000000000000000000" pitchFamily="2" charset="2"/>
              <a:buChar char="Ø"/>
            </a:pPr>
            <a:r>
              <a:rPr lang="en-US" sz="2000" dirty="0" smtClean="0"/>
              <a:t>Still a lower than expected number of spectral identifications, but the total number of IDs seems reasonable for urine proteomics</a:t>
            </a:r>
            <a:endParaRPr lang="en-US" sz="2000" dirty="0"/>
          </a:p>
        </p:txBody>
      </p:sp>
    </p:spTree>
    <p:extLst>
      <p:ext uri="{BB962C8B-B14F-4D97-AF65-F5344CB8AC3E}">
        <p14:creationId xmlns:p14="http://schemas.microsoft.com/office/powerpoint/2010/main" val="21906477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533400"/>
            <a:ext cx="5932586" cy="1938992"/>
          </a:xfrm>
          <a:prstGeom prst="rect">
            <a:avLst/>
          </a:prstGeom>
          <a:noFill/>
        </p:spPr>
        <p:txBody>
          <a:bodyPr wrap="none" rtlCol="0">
            <a:spAutoFit/>
          </a:bodyPr>
          <a:lstStyle/>
          <a:p>
            <a:r>
              <a:rPr lang="en-US" sz="2000" u="sng" dirty="0" smtClean="0"/>
              <a:t>Goals:</a:t>
            </a:r>
          </a:p>
          <a:p>
            <a:pPr marL="342900" indent="-342900">
              <a:buFont typeface="Wingdings" panose="05000000000000000000" pitchFamily="2" charset="2"/>
              <a:buChar char="Ø"/>
            </a:pPr>
            <a:r>
              <a:rPr lang="en-US" sz="2000" dirty="0" smtClean="0"/>
              <a:t>Search approaches in non-model systems</a:t>
            </a:r>
          </a:p>
          <a:p>
            <a:pPr marL="800100" lvl="1" indent="-342900">
              <a:buFont typeface="Wingdings" panose="05000000000000000000" pitchFamily="2" charset="2"/>
              <a:buChar char="§"/>
            </a:pPr>
            <a:r>
              <a:rPr lang="en-US" sz="2000" dirty="0" smtClean="0"/>
              <a:t>How/why I have used related-species databases</a:t>
            </a:r>
          </a:p>
          <a:p>
            <a:pPr marL="342900" indent="-342900">
              <a:buFont typeface="Wingdings" panose="05000000000000000000" pitchFamily="2" charset="2"/>
              <a:buChar char="Ø"/>
            </a:pPr>
            <a:r>
              <a:rPr lang="en-US" sz="2000" dirty="0" smtClean="0"/>
              <a:t>What databases are around and where to find them</a:t>
            </a:r>
          </a:p>
          <a:p>
            <a:pPr marL="342900" indent="-342900">
              <a:buFont typeface="Wingdings" panose="05000000000000000000" pitchFamily="2" charset="2"/>
              <a:buChar char="Ø"/>
            </a:pPr>
            <a:r>
              <a:rPr lang="en-US" sz="2000" dirty="0" smtClean="0"/>
              <a:t>How using related-species worked in practice</a:t>
            </a:r>
          </a:p>
          <a:p>
            <a:pPr marL="342900" indent="-342900">
              <a:buFont typeface="Wingdings" panose="05000000000000000000" pitchFamily="2" charset="2"/>
              <a:buChar char="Ø"/>
            </a:pPr>
            <a:r>
              <a:rPr lang="en-US" sz="2000" dirty="0" smtClean="0"/>
              <a:t>Bonus: how to get an annotated genome</a:t>
            </a:r>
            <a:endParaRPr lang="en-US" sz="2000" dirty="0"/>
          </a:p>
        </p:txBody>
      </p:sp>
    </p:spTree>
    <p:extLst>
      <p:ext uri="{BB962C8B-B14F-4D97-AF65-F5344CB8AC3E}">
        <p14:creationId xmlns:p14="http://schemas.microsoft.com/office/powerpoint/2010/main" val="41701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03" y="76200"/>
            <a:ext cx="6738191" cy="461665"/>
          </a:xfrm>
          <a:prstGeom prst="rect">
            <a:avLst/>
          </a:prstGeom>
          <a:noFill/>
        </p:spPr>
        <p:txBody>
          <a:bodyPr wrap="none" rtlCol="0">
            <a:spAutoFit/>
          </a:bodyPr>
          <a:lstStyle/>
          <a:p>
            <a:r>
              <a:rPr lang="en-US" sz="2400" b="1" dirty="0" smtClean="0"/>
              <a:t>But I still have research interest without a database</a:t>
            </a:r>
            <a:endParaRPr lang="en-US" sz="2400" b="1"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364456"/>
            <a:ext cx="2575651" cy="2605087"/>
          </a:xfrm>
          <a:prstGeom prst="rect">
            <a:avLst/>
          </a:prstGeom>
        </p:spPr>
      </p:pic>
      <p:pic>
        <p:nvPicPr>
          <p:cNvPr id="6" name="Picture 5"/>
          <p:cNvPicPr>
            <a:picLocks noChangeAspect="1"/>
          </p:cNvPicPr>
          <p:nvPr/>
        </p:nvPicPr>
        <p:blipFill>
          <a:blip r:embed="rId3"/>
          <a:stretch>
            <a:fillRect/>
          </a:stretch>
        </p:blipFill>
        <p:spPr>
          <a:xfrm>
            <a:off x="3200400" y="1364455"/>
            <a:ext cx="2785252" cy="260508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3201" y="1364455"/>
            <a:ext cx="2241191" cy="2605087"/>
          </a:xfrm>
          <a:prstGeom prst="rect">
            <a:avLst/>
          </a:prstGeom>
        </p:spPr>
      </p:pic>
      <p:sp>
        <p:nvSpPr>
          <p:cNvPr id="8" name="TextBox 7"/>
          <p:cNvSpPr txBox="1"/>
          <p:nvPr/>
        </p:nvSpPr>
        <p:spPr>
          <a:xfrm>
            <a:off x="1256942" y="995123"/>
            <a:ext cx="976165" cy="369332"/>
          </a:xfrm>
          <a:prstGeom prst="rect">
            <a:avLst/>
          </a:prstGeom>
          <a:noFill/>
        </p:spPr>
        <p:txBody>
          <a:bodyPr wrap="none" rtlCol="0">
            <a:spAutoFit/>
          </a:bodyPr>
          <a:lstStyle/>
          <a:p>
            <a:pPr algn="ctr"/>
            <a:r>
              <a:rPr lang="en-US" dirty="0" smtClean="0"/>
              <a:t>Narwhal</a:t>
            </a:r>
            <a:endParaRPr lang="en-US" dirty="0"/>
          </a:p>
        </p:txBody>
      </p:sp>
      <p:sp>
        <p:nvSpPr>
          <p:cNvPr id="9" name="TextBox 8"/>
          <p:cNvSpPr txBox="1"/>
          <p:nvPr/>
        </p:nvSpPr>
        <p:spPr>
          <a:xfrm>
            <a:off x="4191058" y="995123"/>
            <a:ext cx="803938" cy="369332"/>
          </a:xfrm>
          <a:prstGeom prst="rect">
            <a:avLst/>
          </a:prstGeom>
          <a:noFill/>
        </p:spPr>
        <p:txBody>
          <a:bodyPr wrap="none" rtlCol="0">
            <a:spAutoFit/>
          </a:bodyPr>
          <a:lstStyle/>
          <a:p>
            <a:pPr algn="ctr"/>
            <a:r>
              <a:rPr lang="en-US" dirty="0" smtClean="0"/>
              <a:t>Tenrec</a:t>
            </a:r>
            <a:endParaRPr lang="en-US" dirty="0"/>
          </a:p>
        </p:txBody>
      </p:sp>
      <p:sp>
        <p:nvSpPr>
          <p:cNvPr id="11" name="TextBox 10"/>
          <p:cNvSpPr txBox="1"/>
          <p:nvPr/>
        </p:nvSpPr>
        <p:spPr>
          <a:xfrm>
            <a:off x="6546933" y="995123"/>
            <a:ext cx="1453731" cy="369332"/>
          </a:xfrm>
          <a:prstGeom prst="rect">
            <a:avLst/>
          </a:prstGeom>
          <a:noFill/>
        </p:spPr>
        <p:txBody>
          <a:bodyPr wrap="none" rtlCol="0">
            <a:spAutoFit/>
          </a:bodyPr>
          <a:lstStyle/>
          <a:p>
            <a:pPr algn="ctr"/>
            <a:r>
              <a:rPr lang="en-US" dirty="0" smtClean="0"/>
              <a:t>Elephant Seal</a:t>
            </a:r>
            <a:endParaRPr lang="en-US" dirty="0"/>
          </a:p>
        </p:txBody>
      </p:sp>
    </p:spTree>
    <p:extLst>
      <p:ext uri="{BB962C8B-B14F-4D97-AF65-F5344CB8AC3E}">
        <p14:creationId xmlns:p14="http://schemas.microsoft.com/office/powerpoint/2010/main" val="30415789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03" y="76200"/>
            <a:ext cx="6738191" cy="461665"/>
          </a:xfrm>
          <a:prstGeom prst="rect">
            <a:avLst/>
          </a:prstGeom>
          <a:noFill/>
        </p:spPr>
        <p:txBody>
          <a:bodyPr wrap="none" rtlCol="0">
            <a:spAutoFit/>
          </a:bodyPr>
          <a:lstStyle/>
          <a:p>
            <a:r>
              <a:rPr lang="en-US" sz="2400" b="1" dirty="0" smtClean="0"/>
              <a:t>But I still have research interest without a database</a:t>
            </a:r>
            <a:endParaRPr lang="en-US" sz="2400" b="1"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364456"/>
            <a:ext cx="2575651" cy="2605087"/>
          </a:xfrm>
          <a:prstGeom prst="rect">
            <a:avLst/>
          </a:prstGeom>
        </p:spPr>
      </p:pic>
      <p:sp>
        <p:nvSpPr>
          <p:cNvPr id="8" name="TextBox 7"/>
          <p:cNvSpPr txBox="1"/>
          <p:nvPr/>
        </p:nvSpPr>
        <p:spPr>
          <a:xfrm>
            <a:off x="1256942" y="995123"/>
            <a:ext cx="976165" cy="369332"/>
          </a:xfrm>
          <a:prstGeom prst="rect">
            <a:avLst/>
          </a:prstGeom>
          <a:noFill/>
        </p:spPr>
        <p:txBody>
          <a:bodyPr wrap="none" rtlCol="0">
            <a:spAutoFit/>
          </a:bodyPr>
          <a:lstStyle/>
          <a:p>
            <a:pPr algn="ctr"/>
            <a:r>
              <a:rPr lang="en-US" dirty="0" smtClean="0"/>
              <a:t>Narwhal</a:t>
            </a:r>
            <a:endParaRPr lang="en-US" dirty="0"/>
          </a:p>
        </p:txBody>
      </p:sp>
      <p:sp>
        <p:nvSpPr>
          <p:cNvPr id="2" name="TextBox 1"/>
          <p:cNvSpPr txBox="1"/>
          <p:nvPr/>
        </p:nvSpPr>
        <p:spPr>
          <a:xfrm>
            <a:off x="3380923" y="1524000"/>
            <a:ext cx="5612498" cy="1477328"/>
          </a:xfrm>
          <a:prstGeom prst="rect">
            <a:avLst/>
          </a:prstGeom>
          <a:noFill/>
        </p:spPr>
        <p:txBody>
          <a:bodyPr wrap="none" rtlCol="0">
            <a:spAutoFit/>
          </a:bodyPr>
          <a:lstStyle/>
          <a:p>
            <a:pPr marL="285750" indent="-285750">
              <a:buFont typeface="Wingdings" panose="05000000000000000000" pitchFamily="2" charset="2"/>
              <a:buChar char="Ø"/>
            </a:pPr>
            <a:r>
              <a:rPr lang="en-US" dirty="0" smtClean="0"/>
              <a:t>Annotation was actually released May 24, 2019</a:t>
            </a:r>
          </a:p>
          <a:p>
            <a:pPr marL="285750" indent="-285750">
              <a:buFont typeface="Wingdings" panose="05000000000000000000" pitchFamily="2" charset="2"/>
              <a:buChar char="Ø"/>
            </a:pPr>
            <a:endParaRPr lang="en-US" dirty="0" smtClean="0"/>
          </a:p>
          <a:p>
            <a:pPr marL="285750" indent="-285750">
              <a:buFont typeface="Wingdings" panose="05000000000000000000" pitchFamily="2" charset="2"/>
              <a:buChar char="Ø"/>
            </a:pPr>
            <a:r>
              <a:rPr lang="en-US" dirty="0" smtClean="0"/>
              <a:t>Prior to this, used the beluga and had amazing results</a:t>
            </a:r>
          </a:p>
          <a:p>
            <a:r>
              <a:rPr lang="en-US" dirty="0"/>
              <a:t>	</a:t>
            </a:r>
            <a:r>
              <a:rPr lang="en-US" dirty="0" smtClean="0"/>
              <a:t>ex. skin digest matched ~40% spectra</a:t>
            </a:r>
          </a:p>
          <a:p>
            <a:r>
              <a:rPr lang="en-US" dirty="0"/>
              <a:t>	</a:t>
            </a:r>
            <a:r>
              <a:rPr lang="en-US" dirty="0" smtClean="0"/>
              <a:t>“</a:t>
            </a:r>
            <a:r>
              <a:rPr lang="en-US" dirty="0" err="1" smtClean="0"/>
              <a:t>narwhaluga</a:t>
            </a:r>
            <a:r>
              <a:rPr lang="en-US" dirty="0" smtClean="0"/>
              <a:t>”</a:t>
            </a:r>
            <a:endParaRPr lang="en-US" dirty="0"/>
          </a:p>
        </p:txBody>
      </p:sp>
      <p:sp>
        <p:nvSpPr>
          <p:cNvPr id="4" name="TextBox 3"/>
          <p:cNvSpPr txBox="1"/>
          <p:nvPr/>
        </p:nvSpPr>
        <p:spPr>
          <a:xfrm>
            <a:off x="2303" y="6019800"/>
            <a:ext cx="2064732" cy="369332"/>
          </a:xfrm>
          <a:prstGeom prst="rect">
            <a:avLst/>
          </a:prstGeom>
          <a:noFill/>
        </p:spPr>
        <p:txBody>
          <a:bodyPr wrap="none" rtlCol="0">
            <a:spAutoFit/>
          </a:bodyPr>
          <a:lstStyle/>
          <a:p>
            <a:r>
              <a:rPr lang="en-US" dirty="0" smtClean="0"/>
              <a:t>Image: Sandra Black</a:t>
            </a:r>
            <a:endParaRPr lang="en-US" dirty="0"/>
          </a:p>
        </p:txBody>
      </p:sp>
    </p:spTree>
    <p:extLst>
      <p:ext uri="{BB962C8B-B14F-4D97-AF65-F5344CB8AC3E}">
        <p14:creationId xmlns:p14="http://schemas.microsoft.com/office/powerpoint/2010/main" val="37042326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20459"/>
          <a:stretch/>
        </p:blipFill>
        <p:spPr>
          <a:xfrm>
            <a:off x="262602" y="838200"/>
            <a:ext cx="4058310" cy="1981201"/>
          </a:xfrm>
          <a:prstGeom prst="rect">
            <a:avLst/>
          </a:prstGeom>
        </p:spPr>
      </p:pic>
      <p:sp>
        <p:nvSpPr>
          <p:cNvPr id="3" name="TextBox 2"/>
          <p:cNvSpPr txBox="1"/>
          <p:nvPr/>
        </p:nvSpPr>
        <p:spPr>
          <a:xfrm>
            <a:off x="2303" y="76200"/>
            <a:ext cx="6738191" cy="461665"/>
          </a:xfrm>
          <a:prstGeom prst="rect">
            <a:avLst/>
          </a:prstGeom>
          <a:noFill/>
        </p:spPr>
        <p:txBody>
          <a:bodyPr wrap="none" rtlCol="0">
            <a:spAutoFit/>
          </a:bodyPr>
          <a:lstStyle/>
          <a:p>
            <a:r>
              <a:rPr lang="en-US" sz="2400" b="1" dirty="0" smtClean="0"/>
              <a:t>But I still have research interest without a database</a:t>
            </a:r>
            <a:endParaRPr lang="en-US" sz="2400" b="1"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3201" y="1364455"/>
            <a:ext cx="2241191" cy="2605087"/>
          </a:xfrm>
          <a:prstGeom prst="rect">
            <a:avLst/>
          </a:prstGeom>
        </p:spPr>
      </p:pic>
      <p:sp>
        <p:nvSpPr>
          <p:cNvPr id="11" name="TextBox 10"/>
          <p:cNvSpPr txBox="1"/>
          <p:nvPr/>
        </p:nvSpPr>
        <p:spPr>
          <a:xfrm>
            <a:off x="6546933" y="995123"/>
            <a:ext cx="1453731" cy="369332"/>
          </a:xfrm>
          <a:prstGeom prst="rect">
            <a:avLst/>
          </a:prstGeom>
          <a:noFill/>
        </p:spPr>
        <p:txBody>
          <a:bodyPr wrap="none" rtlCol="0">
            <a:spAutoFit/>
          </a:bodyPr>
          <a:lstStyle/>
          <a:p>
            <a:pPr algn="ctr"/>
            <a:r>
              <a:rPr lang="en-US" dirty="0" smtClean="0"/>
              <a:t>Elephant Seal</a:t>
            </a: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810671221"/>
              </p:ext>
            </p:extLst>
          </p:nvPr>
        </p:nvGraphicFramePr>
        <p:xfrm>
          <a:off x="4572000" y="4114800"/>
          <a:ext cx="4571999" cy="2076450"/>
        </p:xfrm>
        <a:graphic>
          <a:graphicData uri="http://schemas.openxmlformats.org/drawingml/2006/table">
            <a:tbl>
              <a:tblPr firstRow="1" bandRow="1">
                <a:tableStyleId>{3B4B98B0-60AC-42C2-AFA5-B58CD77FA1E5}</a:tableStyleId>
              </a:tblPr>
              <a:tblGrid>
                <a:gridCol w="1219200">
                  <a:extLst>
                    <a:ext uri="{9D8B030D-6E8A-4147-A177-3AD203B41FA5}">
                      <a16:colId xmlns:a16="http://schemas.microsoft.com/office/drawing/2014/main" val="1159930695"/>
                    </a:ext>
                  </a:extLst>
                </a:gridCol>
                <a:gridCol w="1447800">
                  <a:extLst>
                    <a:ext uri="{9D8B030D-6E8A-4147-A177-3AD203B41FA5}">
                      <a16:colId xmlns:a16="http://schemas.microsoft.com/office/drawing/2014/main" val="1508565038"/>
                    </a:ext>
                  </a:extLst>
                </a:gridCol>
                <a:gridCol w="891598">
                  <a:extLst>
                    <a:ext uri="{9D8B030D-6E8A-4147-A177-3AD203B41FA5}">
                      <a16:colId xmlns:a16="http://schemas.microsoft.com/office/drawing/2014/main" val="2361215606"/>
                    </a:ext>
                  </a:extLst>
                </a:gridCol>
                <a:gridCol w="1013401">
                  <a:extLst>
                    <a:ext uri="{9D8B030D-6E8A-4147-A177-3AD203B41FA5}">
                      <a16:colId xmlns:a16="http://schemas.microsoft.com/office/drawing/2014/main" val="1913200419"/>
                    </a:ext>
                  </a:extLst>
                </a:gridCol>
              </a:tblGrid>
              <a:tr h="320040">
                <a:tc>
                  <a:txBody>
                    <a:bodyPr/>
                    <a:lstStyle/>
                    <a:p>
                      <a:pPr algn="ctr" fontAlgn="b"/>
                      <a:r>
                        <a:rPr lang="en-US" sz="1800" u="none" strike="noStrike" dirty="0">
                          <a:effectLst/>
                        </a:rPr>
                        <a:t>Database</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dirty="0">
                          <a:effectLst/>
                        </a:rPr>
                        <a:t>PSMs </a:t>
                      </a:r>
                      <a:endParaRPr lang="en-US" sz="1800" u="none" strike="noStrike" dirty="0" smtClean="0">
                        <a:effectLst/>
                      </a:endParaRPr>
                    </a:p>
                    <a:p>
                      <a:pPr algn="ctr" fontAlgn="b"/>
                      <a:r>
                        <a:rPr lang="en-US" sz="1800" u="none" strike="noStrike" dirty="0" smtClean="0">
                          <a:effectLst/>
                        </a:rPr>
                        <a:t>(@ </a:t>
                      </a:r>
                      <a:r>
                        <a:rPr lang="en-US" sz="1800" u="none" strike="noStrike" dirty="0">
                          <a:effectLst/>
                        </a:rPr>
                        <a:t>1% FDR)</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dirty="0">
                          <a:effectLst/>
                        </a:rPr>
                        <a:t>% query ID</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a:effectLst/>
                        </a:rPr>
                        <a:t>prot families</a:t>
                      </a:r>
                      <a:endParaRPr lang="en-US" sz="18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632360601"/>
                  </a:ext>
                </a:extLst>
              </a:tr>
              <a:tr h="320040">
                <a:tc>
                  <a:txBody>
                    <a:bodyPr/>
                    <a:lstStyle/>
                    <a:p>
                      <a:pPr algn="ctr" fontAlgn="b"/>
                      <a:r>
                        <a:rPr lang="en-US" sz="1800" u="none" strike="noStrike" dirty="0">
                          <a:effectLst/>
                        </a:rPr>
                        <a:t>all </a:t>
                      </a:r>
                      <a:r>
                        <a:rPr lang="en-US" sz="1800" u="none" strike="noStrike" dirty="0" err="1">
                          <a:effectLst/>
                        </a:rPr>
                        <a:t>pinn</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dirty="0">
                          <a:effectLst/>
                        </a:rPr>
                        <a:t>4770</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a:effectLst/>
                        </a:rPr>
                        <a:t>11.0%</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a:effectLst/>
                        </a:rPr>
                        <a:t>202</a:t>
                      </a:r>
                      <a:endParaRPr lang="en-US" sz="18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84411876"/>
                  </a:ext>
                </a:extLst>
              </a:tr>
              <a:tr h="320040">
                <a:tc>
                  <a:txBody>
                    <a:bodyPr/>
                    <a:lstStyle/>
                    <a:p>
                      <a:pPr algn="ctr" fontAlgn="b"/>
                      <a:r>
                        <a:rPr lang="en-US" sz="1800" u="none" strike="noStrike" dirty="0">
                          <a:effectLst/>
                        </a:rPr>
                        <a:t>HI, Weddell, </a:t>
                      </a:r>
                      <a:r>
                        <a:rPr lang="en-US" sz="1800" u="none" strike="noStrike" dirty="0" smtClean="0">
                          <a:effectLst/>
                        </a:rPr>
                        <a:t>CSL</a:t>
                      </a: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dirty="0">
                          <a:effectLst/>
                        </a:rPr>
                        <a:t>4738</a:t>
                      </a: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dirty="0">
                          <a:effectLst/>
                        </a:rPr>
                        <a:t>11.0%</a:t>
                      </a: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dirty="0">
                          <a:effectLst/>
                        </a:rPr>
                        <a:t>202</a:t>
                      </a:r>
                      <a:endParaRPr lang="en-US" sz="1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08508793"/>
                  </a:ext>
                </a:extLst>
              </a:tr>
              <a:tr h="320040">
                <a:tc>
                  <a:txBody>
                    <a:bodyPr/>
                    <a:lstStyle/>
                    <a:p>
                      <a:pPr algn="ctr" fontAlgn="b"/>
                      <a:r>
                        <a:rPr lang="en-US" sz="1800" u="none" strike="noStrike">
                          <a:effectLst/>
                        </a:rPr>
                        <a:t>HI, Weddell</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a:effectLst/>
                        </a:rPr>
                        <a:t>4756</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a:effectLst/>
                        </a:rPr>
                        <a:t>11.0%</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a:effectLst/>
                        </a:rPr>
                        <a:t>205</a:t>
                      </a:r>
                      <a:endParaRPr lang="en-US" sz="18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99438878"/>
                  </a:ext>
                </a:extLst>
              </a:tr>
              <a:tr h="320040">
                <a:tc>
                  <a:txBody>
                    <a:bodyPr/>
                    <a:lstStyle/>
                    <a:p>
                      <a:pPr algn="ctr" fontAlgn="b"/>
                      <a:r>
                        <a:rPr lang="en-US" sz="1800" u="none" strike="noStrike" dirty="0">
                          <a:effectLst/>
                        </a:rPr>
                        <a:t>Weddell</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a:effectLst/>
                        </a:rPr>
                        <a:t>4313</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a:effectLst/>
                        </a:rPr>
                        <a:t>10.0%</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dirty="0">
                          <a:effectLst/>
                        </a:rPr>
                        <a:t>217</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23696195"/>
                  </a:ext>
                </a:extLst>
              </a:tr>
            </a:tbl>
          </a:graphicData>
        </a:graphic>
      </p:graphicFrame>
      <p:sp>
        <p:nvSpPr>
          <p:cNvPr id="12" name="Oval 11"/>
          <p:cNvSpPr/>
          <p:nvPr/>
        </p:nvSpPr>
        <p:spPr>
          <a:xfrm>
            <a:off x="1405602" y="685801"/>
            <a:ext cx="1447800" cy="914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602" y="2819401"/>
            <a:ext cx="4058310" cy="2130613"/>
          </a:xfrm>
          <a:prstGeom prst="rect">
            <a:avLst/>
          </a:prstGeom>
        </p:spPr>
      </p:pic>
    </p:spTree>
    <p:extLst>
      <p:ext uri="{BB962C8B-B14F-4D97-AF65-F5344CB8AC3E}">
        <p14:creationId xmlns:p14="http://schemas.microsoft.com/office/powerpoint/2010/main" val="3311903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03" y="76200"/>
            <a:ext cx="6738191" cy="461665"/>
          </a:xfrm>
          <a:prstGeom prst="rect">
            <a:avLst/>
          </a:prstGeom>
          <a:noFill/>
        </p:spPr>
        <p:txBody>
          <a:bodyPr wrap="none" rtlCol="0">
            <a:spAutoFit/>
          </a:bodyPr>
          <a:lstStyle/>
          <a:p>
            <a:r>
              <a:rPr lang="en-US" sz="2400" b="1" dirty="0" smtClean="0"/>
              <a:t>But I still have research interest without a database</a:t>
            </a:r>
            <a:endParaRPr lang="en-US" sz="2400" b="1" dirty="0"/>
          </a:p>
        </p:txBody>
      </p:sp>
      <p:pic>
        <p:nvPicPr>
          <p:cNvPr id="6" name="Picture 5"/>
          <p:cNvPicPr>
            <a:picLocks noChangeAspect="1"/>
          </p:cNvPicPr>
          <p:nvPr/>
        </p:nvPicPr>
        <p:blipFill>
          <a:blip r:embed="rId2"/>
          <a:stretch>
            <a:fillRect/>
          </a:stretch>
        </p:blipFill>
        <p:spPr>
          <a:xfrm>
            <a:off x="3200400" y="1364455"/>
            <a:ext cx="2785252" cy="2605087"/>
          </a:xfrm>
          <a:prstGeom prst="rect">
            <a:avLst/>
          </a:prstGeom>
        </p:spPr>
      </p:pic>
      <p:sp>
        <p:nvSpPr>
          <p:cNvPr id="9" name="TextBox 8"/>
          <p:cNvSpPr txBox="1"/>
          <p:nvPr/>
        </p:nvSpPr>
        <p:spPr>
          <a:xfrm>
            <a:off x="4191058" y="995123"/>
            <a:ext cx="803938" cy="369332"/>
          </a:xfrm>
          <a:prstGeom prst="rect">
            <a:avLst/>
          </a:prstGeom>
          <a:noFill/>
        </p:spPr>
        <p:txBody>
          <a:bodyPr wrap="none" rtlCol="0">
            <a:spAutoFit/>
          </a:bodyPr>
          <a:lstStyle/>
          <a:p>
            <a:pPr algn="ctr"/>
            <a:r>
              <a:rPr lang="en-US" dirty="0" smtClean="0"/>
              <a:t>Tenrec</a:t>
            </a:r>
            <a:endParaRPr lang="en-US" dirty="0"/>
          </a:p>
        </p:txBody>
      </p:sp>
    </p:spTree>
    <p:extLst>
      <p:ext uri="{BB962C8B-B14F-4D97-AF65-F5344CB8AC3E}">
        <p14:creationId xmlns:p14="http://schemas.microsoft.com/office/powerpoint/2010/main" val="12577685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03" y="76200"/>
            <a:ext cx="5574668" cy="461665"/>
          </a:xfrm>
          <a:prstGeom prst="rect">
            <a:avLst/>
          </a:prstGeom>
          <a:noFill/>
        </p:spPr>
        <p:txBody>
          <a:bodyPr wrap="none" rtlCol="0">
            <a:spAutoFit/>
          </a:bodyPr>
          <a:lstStyle/>
          <a:p>
            <a:r>
              <a:rPr lang="en-US" sz="2400" b="1" dirty="0" smtClean="0"/>
              <a:t>Examples of research without annotations</a:t>
            </a:r>
            <a:endParaRPr lang="en-US" sz="2400" b="1"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12761" b="8772"/>
          <a:stretch/>
        </p:blipFill>
        <p:spPr>
          <a:xfrm>
            <a:off x="31332" y="745049"/>
            <a:ext cx="8579268" cy="5503352"/>
          </a:xfrm>
          <a:prstGeom prst="rect">
            <a:avLst/>
          </a:prstGeom>
        </p:spPr>
      </p:pic>
      <p:sp>
        <p:nvSpPr>
          <p:cNvPr id="5" name="TextBox 4"/>
          <p:cNvSpPr txBox="1"/>
          <p:nvPr/>
        </p:nvSpPr>
        <p:spPr>
          <a:xfrm>
            <a:off x="-76200" y="6094512"/>
            <a:ext cx="4285276" cy="307777"/>
          </a:xfrm>
          <a:prstGeom prst="rect">
            <a:avLst/>
          </a:prstGeom>
          <a:noFill/>
        </p:spPr>
        <p:txBody>
          <a:bodyPr wrap="none" rtlCol="0">
            <a:spAutoFit/>
          </a:bodyPr>
          <a:lstStyle/>
          <a:p>
            <a:r>
              <a:rPr lang="en-US" sz="1400" dirty="0"/>
              <a:t> </a:t>
            </a:r>
            <a:r>
              <a:rPr lang="en-US" sz="1400" dirty="0" err="1" smtClean="0"/>
              <a:t>Graphodatsky</a:t>
            </a:r>
            <a:r>
              <a:rPr lang="en-US" sz="1400" dirty="0" smtClean="0"/>
              <a:t> et al., 2011; </a:t>
            </a:r>
            <a:r>
              <a:rPr lang="en-US" sz="1400" dirty="0" err="1" smtClean="0"/>
              <a:t>doi</a:t>
            </a:r>
            <a:r>
              <a:rPr lang="en-US" sz="1400" dirty="0"/>
              <a:t> 10.1186/1755-8166-4-22</a:t>
            </a:r>
          </a:p>
        </p:txBody>
      </p:sp>
      <p:sp>
        <p:nvSpPr>
          <p:cNvPr id="8" name="Oval 7"/>
          <p:cNvSpPr/>
          <p:nvPr/>
        </p:nvSpPr>
        <p:spPr>
          <a:xfrm>
            <a:off x="762000" y="4800600"/>
            <a:ext cx="2667000" cy="1371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352800" y="5571292"/>
            <a:ext cx="1465338" cy="461665"/>
          </a:xfrm>
          <a:prstGeom prst="rect">
            <a:avLst/>
          </a:prstGeom>
          <a:noFill/>
        </p:spPr>
        <p:txBody>
          <a:bodyPr wrap="none" rtlCol="0">
            <a:spAutoFit/>
          </a:bodyPr>
          <a:lstStyle/>
          <a:p>
            <a:r>
              <a:rPr lang="en-US" sz="2400" dirty="0" err="1" smtClean="0">
                <a:solidFill>
                  <a:srgbClr val="FF0000"/>
                </a:solidFill>
              </a:rPr>
              <a:t>Afrotheria</a:t>
            </a:r>
            <a:endParaRPr lang="en-US" sz="2400" dirty="0">
              <a:solidFill>
                <a:srgbClr val="FF0000"/>
              </a:solidFill>
            </a:endParaRPr>
          </a:p>
        </p:txBody>
      </p:sp>
    </p:spTree>
    <p:extLst>
      <p:ext uri="{BB962C8B-B14F-4D97-AF65-F5344CB8AC3E}">
        <p14:creationId xmlns:p14="http://schemas.microsoft.com/office/powerpoint/2010/main" val="21484730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5800" y="1143000"/>
            <a:ext cx="5704646" cy="4419600"/>
          </a:xfrm>
          <a:prstGeom prst="rect">
            <a:avLst/>
          </a:prstGeom>
        </p:spPr>
      </p:pic>
    </p:spTree>
    <p:extLst>
      <p:ext uri="{BB962C8B-B14F-4D97-AF65-F5344CB8AC3E}">
        <p14:creationId xmlns:p14="http://schemas.microsoft.com/office/powerpoint/2010/main" val="25233213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558929793"/>
              </p:ext>
            </p:extLst>
          </p:nvPr>
        </p:nvGraphicFramePr>
        <p:xfrm>
          <a:off x="3352800" y="957263"/>
          <a:ext cx="5791199" cy="1948815"/>
        </p:xfrm>
        <a:graphic>
          <a:graphicData uri="http://schemas.openxmlformats.org/drawingml/2006/table">
            <a:tbl>
              <a:tblPr firstRow="1" bandRow="1">
                <a:tableStyleId>{3B4B98B0-60AC-42C2-AFA5-B58CD77FA1E5}</a:tableStyleId>
              </a:tblPr>
              <a:tblGrid>
                <a:gridCol w="1828800">
                  <a:extLst>
                    <a:ext uri="{9D8B030D-6E8A-4147-A177-3AD203B41FA5}">
                      <a16:colId xmlns:a16="http://schemas.microsoft.com/office/drawing/2014/main" val="435436092"/>
                    </a:ext>
                  </a:extLst>
                </a:gridCol>
                <a:gridCol w="1295400">
                  <a:extLst>
                    <a:ext uri="{9D8B030D-6E8A-4147-A177-3AD203B41FA5}">
                      <a16:colId xmlns:a16="http://schemas.microsoft.com/office/drawing/2014/main" val="2829925339"/>
                    </a:ext>
                  </a:extLst>
                </a:gridCol>
                <a:gridCol w="990600">
                  <a:extLst>
                    <a:ext uri="{9D8B030D-6E8A-4147-A177-3AD203B41FA5}">
                      <a16:colId xmlns:a16="http://schemas.microsoft.com/office/drawing/2014/main" val="1612588091"/>
                    </a:ext>
                  </a:extLst>
                </a:gridCol>
                <a:gridCol w="976645">
                  <a:extLst>
                    <a:ext uri="{9D8B030D-6E8A-4147-A177-3AD203B41FA5}">
                      <a16:colId xmlns:a16="http://schemas.microsoft.com/office/drawing/2014/main" val="1750712192"/>
                    </a:ext>
                  </a:extLst>
                </a:gridCol>
                <a:gridCol w="699754">
                  <a:extLst>
                    <a:ext uri="{9D8B030D-6E8A-4147-A177-3AD203B41FA5}">
                      <a16:colId xmlns:a16="http://schemas.microsoft.com/office/drawing/2014/main" val="2191674560"/>
                    </a:ext>
                  </a:extLst>
                </a:gridCol>
              </a:tblGrid>
              <a:tr h="190500">
                <a:tc>
                  <a:txBody>
                    <a:bodyPr/>
                    <a:lstStyle/>
                    <a:p>
                      <a:pPr algn="ctr" fontAlgn="b"/>
                      <a:r>
                        <a:rPr lang="en-US" sz="1800" u="none" strike="noStrike" dirty="0">
                          <a:effectLst/>
                        </a:rPr>
                        <a:t>Database</a:t>
                      </a: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dirty="0">
                          <a:effectLst/>
                        </a:rPr>
                        <a:t>PSMs </a:t>
                      </a:r>
                      <a:endParaRPr lang="en-US" sz="1800" u="none" strike="noStrike" dirty="0" smtClean="0">
                        <a:effectLst/>
                      </a:endParaRPr>
                    </a:p>
                    <a:p>
                      <a:pPr algn="ctr" fontAlgn="b"/>
                      <a:r>
                        <a:rPr lang="en-US" sz="1800" u="none" strike="noStrike" dirty="0" smtClean="0">
                          <a:effectLst/>
                        </a:rPr>
                        <a:t>(@ </a:t>
                      </a:r>
                      <a:r>
                        <a:rPr lang="en-US" sz="1800" u="none" strike="noStrike" dirty="0">
                          <a:effectLst/>
                        </a:rPr>
                        <a:t>1% FDR)</a:t>
                      </a: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a:effectLst/>
                        </a:rPr>
                        <a:t>% query ID</a:t>
                      </a:r>
                      <a:endParaRPr lang="en-US"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a:effectLst/>
                        </a:rPr>
                        <a:t>prot families</a:t>
                      </a:r>
                      <a:endParaRPr lang="en-US"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dirty="0" err="1">
                          <a:effectLst/>
                        </a:rPr>
                        <a:t>num</a:t>
                      </a:r>
                      <a:r>
                        <a:rPr lang="en-US" sz="1800" u="none" strike="noStrike" dirty="0">
                          <a:effectLst/>
                        </a:rPr>
                        <a:t> sequences</a:t>
                      </a:r>
                      <a:endParaRPr lang="en-US" sz="1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890815805"/>
                  </a:ext>
                </a:extLst>
              </a:tr>
              <a:tr h="190500">
                <a:tc>
                  <a:txBody>
                    <a:bodyPr/>
                    <a:lstStyle/>
                    <a:p>
                      <a:pPr algn="ctr" fontAlgn="b"/>
                      <a:r>
                        <a:rPr lang="en-US" sz="1800" u="none" strike="noStrike">
                          <a:effectLst/>
                        </a:rPr>
                        <a:t>all mammal (taxon:40674)</a:t>
                      </a:r>
                      <a:endParaRPr lang="en-US"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a:effectLst/>
                        </a:rPr>
                        <a:t>11430</a:t>
                      </a:r>
                      <a:endParaRPr lang="en-US"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a:effectLst/>
                        </a:rPr>
                        <a:t>19.7%</a:t>
                      </a:r>
                      <a:endParaRPr lang="en-US"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dirty="0">
                          <a:effectLst/>
                        </a:rPr>
                        <a:t>2202</a:t>
                      </a: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dirty="0">
                          <a:effectLst/>
                        </a:rPr>
                        <a:t>~3.3 million</a:t>
                      </a:r>
                      <a:endParaRPr lang="en-US" sz="1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536030021"/>
                  </a:ext>
                </a:extLst>
              </a:tr>
              <a:tr h="190500">
                <a:tc>
                  <a:txBody>
                    <a:bodyPr/>
                    <a:lstStyle/>
                    <a:p>
                      <a:pPr algn="ctr" fontAlgn="b"/>
                      <a:r>
                        <a:rPr lang="en-US" sz="1800" u="none" strike="noStrike">
                          <a:effectLst/>
                        </a:rPr>
                        <a:t>afrotheria (taxon:311790)</a:t>
                      </a:r>
                      <a:endParaRPr lang="en-US"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dirty="0">
                          <a:effectLst/>
                        </a:rPr>
                        <a:t>9822</a:t>
                      </a: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a:effectLst/>
                        </a:rPr>
                        <a:t>16.9%</a:t>
                      </a:r>
                      <a:endParaRPr lang="en-US"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dirty="0">
                          <a:effectLst/>
                        </a:rPr>
                        <a:t>1993</a:t>
                      </a:r>
                      <a:endParaRPr lang="en-US"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800" u="none" strike="noStrike" dirty="0">
                          <a:effectLst/>
                        </a:rPr>
                        <a:t>~60 k</a:t>
                      </a:r>
                      <a:endParaRPr lang="en-US" sz="1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442095815"/>
                  </a:ext>
                </a:extLst>
              </a:tr>
            </a:tbl>
          </a:graphicData>
        </a:graphic>
      </p:graphicFrame>
      <p:pic>
        <p:nvPicPr>
          <p:cNvPr id="14" name="Picture 13"/>
          <p:cNvPicPr>
            <a:picLocks noChangeAspect="1"/>
          </p:cNvPicPr>
          <p:nvPr/>
        </p:nvPicPr>
        <p:blipFill>
          <a:blip r:embed="rId2"/>
          <a:stretch>
            <a:fillRect/>
          </a:stretch>
        </p:blipFill>
        <p:spPr>
          <a:xfrm>
            <a:off x="904594" y="4094922"/>
            <a:ext cx="8243888" cy="1807369"/>
          </a:xfrm>
          <a:prstGeom prst="rect">
            <a:avLst/>
          </a:prstGeom>
        </p:spPr>
      </p:pic>
      <p:sp>
        <p:nvSpPr>
          <p:cNvPr id="3" name="TextBox 2"/>
          <p:cNvSpPr txBox="1"/>
          <p:nvPr/>
        </p:nvSpPr>
        <p:spPr>
          <a:xfrm>
            <a:off x="2303" y="76200"/>
            <a:ext cx="3760197" cy="461665"/>
          </a:xfrm>
          <a:prstGeom prst="rect">
            <a:avLst/>
          </a:prstGeom>
          <a:noFill/>
        </p:spPr>
        <p:txBody>
          <a:bodyPr wrap="none" rtlCol="0">
            <a:spAutoFit/>
          </a:bodyPr>
          <a:lstStyle/>
          <a:p>
            <a:r>
              <a:rPr lang="en-US" sz="2400" b="1" dirty="0" smtClean="0"/>
              <a:t>3 examples of ongoing work</a:t>
            </a:r>
            <a:endParaRPr lang="en-US" sz="2400" b="1" dirty="0"/>
          </a:p>
        </p:txBody>
      </p:sp>
      <p:sp>
        <p:nvSpPr>
          <p:cNvPr id="9" name="TextBox 8"/>
          <p:cNvSpPr txBox="1"/>
          <p:nvPr/>
        </p:nvSpPr>
        <p:spPr>
          <a:xfrm>
            <a:off x="304800" y="3643970"/>
            <a:ext cx="2664832" cy="2585323"/>
          </a:xfrm>
          <a:prstGeom prst="rect">
            <a:avLst/>
          </a:prstGeom>
          <a:noFill/>
        </p:spPr>
        <p:txBody>
          <a:bodyPr wrap="none" rtlCol="0">
            <a:spAutoFit/>
          </a:bodyPr>
          <a:lstStyle/>
          <a:p>
            <a:r>
              <a:rPr lang="en-US" dirty="0" smtClean="0"/>
              <a:t>Top hits within </a:t>
            </a:r>
            <a:r>
              <a:rPr lang="en-US" dirty="0" err="1" smtClean="0"/>
              <a:t>mammalia</a:t>
            </a:r>
            <a:r>
              <a:rPr lang="en-US" dirty="0" smtClean="0"/>
              <a:t>:</a:t>
            </a:r>
          </a:p>
          <a:p>
            <a:r>
              <a:rPr lang="en-US" dirty="0" smtClean="0"/>
              <a:t>sea </a:t>
            </a:r>
            <a:r>
              <a:rPr lang="en-US" dirty="0"/>
              <a:t>otter</a:t>
            </a:r>
          </a:p>
          <a:p>
            <a:r>
              <a:rPr lang="en-US" dirty="0"/>
              <a:t>panda</a:t>
            </a:r>
          </a:p>
          <a:p>
            <a:r>
              <a:rPr lang="en-US" dirty="0"/>
              <a:t>dog</a:t>
            </a:r>
          </a:p>
          <a:p>
            <a:r>
              <a:rPr lang="en-US" dirty="0"/>
              <a:t>hamster</a:t>
            </a:r>
          </a:p>
          <a:p>
            <a:r>
              <a:rPr lang="en-US" dirty="0"/>
              <a:t>hippo</a:t>
            </a:r>
          </a:p>
          <a:p>
            <a:r>
              <a:rPr lang="en-US" dirty="0"/>
              <a:t>mouse</a:t>
            </a:r>
          </a:p>
          <a:p>
            <a:r>
              <a:rPr lang="en-US" dirty="0"/>
              <a:t>big footed bat (!)</a:t>
            </a:r>
          </a:p>
          <a:p>
            <a:r>
              <a:rPr lang="en-US" dirty="0" smtClean="0"/>
              <a:t>African </a:t>
            </a:r>
            <a:r>
              <a:rPr lang="en-US" dirty="0"/>
              <a:t>elephant</a:t>
            </a:r>
          </a:p>
        </p:txBody>
      </p:sp>
      <p:pic>
        <p:nvPicPr>
          <p:cNvPr id="8" name="Picture 7"/>
          <p:cNvPicPr>
            <a:picLocks noChangeAspect="1"/>
          </p:cNvPicPr>
          <p:nvPr/>
        </p:nvPicPr>
        <p:blipFill>
          <a:blip r:embed="rId3"/>
          <a:stretch>
            <a:fillRect/>
          </a:stretch>
        </p:blipFill>
        <p:spPr>
          <a:xfrm>
            <a:off x="381000" y="957263"/>
            <a:ext cx="2785252" cy="2605087"/>
          </a:xfrm>
          <a:prstGeom prst="rect">
            <a:avLst/>
          </a:prstGeom>
        </p:spPr>
      </p:pic>
      <p:sp>
        <p:nvSpPr>
          <p:cNvPr id="11" name="TextBox 10"/>
          <p:cNvSpPr txBox="1"/>
          <p:nvPr/>
        </p:nvSpPr>
        <p:spPr>
          <a:xfrm>
            <a:off x="1371658" y="587931"/>
            <a:ext cx="803938" cy="369332"/>
          </a:xfrm>
          <a:prstGeom prst="rect">
            <a:avLst/>
          </a:prstGeom>
          <a:noFill/>
        </p:spPr>
        <p:txBody>
          <a:bodyPr wrap="none" rtlCol="0">
            <a:spAutoFit/>
          </a:bodyPr>
          <a:lstStyle/>
          <a:p>
            <a:pPr algn="ctr"/>
            <a:r>
              <a:rPr lang="en-US" dirty="0" smtClean="0"/>
              <a:t>Tenrec</a:t>
            </a:r>
            <a:endParaRPr lang="en-US" dirty="0"/>
          </a:p>
        </p:txBody>
      </p:sp>
      <p:pic>
        <p:nvPicPr>
          <p:cNvPr id="13" name="Picture 12"/>
          <p:cNvPicPr>
            <a:picLocks noChangeAspect="1"/>
          </p:cNvPicPr>
          <p:nvPr/>
        </p:nvPicPr>
        <p:blipFill>
          <a:blip r:embed="rId4"/>
          <a:stretch>
            <a:fillRect/>
          </a:stretch>
        </p:blipFill>
        <p:spPr>
          <a:xfrm>
            <a:off x="3166252" y="4068028"/>
            <a:ext cx="5825348" cy="1916865"/>
          </a:xfrm>
          <a:prstGeom prst="rect">
            <a:avLst/>
          </a:prstGeom>
        </p:spPr>
      </p:pic>
      <p:sp>
        <p:nvSpPr>
          <p:cNvPr id="6" name="TextBox 5"/>
          <p:cNvSpPr txBox="1"/>
          <p:nvPr/>
        </p:nvSpPr>
        <p:spPr>
          <a:xfrm>
            <a:off x="3054236" y="3643970"/>
            <a:ext cx="4411849" cy="369332"/>
          </a:xfrm>
          <a:prstGeom prst="rect">
            <a:avLst/>
          </a:prstGeom>
          <a:noFill/>
        </p:spPr>
        <p:txBody>
          <a:bodyPr wrap="none" rtlCol="0">
            <a:spAutoFit/>
          </a:bodyPr>
          <a:lstStyle/>
          <a:p>
            <a:r>
              <a:rPr lang="en-US" u="sng" dirty="0" smtClean="0"/>
              <a:t>Top liver hit: </a:t>
            </a:r>
            <a:r>
              <a:rPr lang="en-US" u="sng" dirty="0" err="1" smtClean="0"/>
              <a:t>cabamoyl</a:t>
            </a:r>
            <a:r>
              <a:rPr lang="en-US" u="sng" dirty="0" smtClean="0"/>
              <a:t>-phosphate synthase 1</a:t>
            </a:r>
            <a:endParaRPr lang="en-US" u="sng" dirty="0"/>
          </a:p>
        </p:txBody>
      </p:sp>
      <p:sp>
        <p:nvSpPr>
          <p:cNvPr id="2" name="Rectangle 1"/>
          <p:cNvSpPr/>
          <p:nvPr/>
        </p:nvSpPr>
        <p:spPr>
          <a:xfrm>
            <a:off x="3352800" y="2317314"/>
            <a:ext cx="5791200" cy="5887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352800" y="1778696"/>
            <a:ext cx="5791200" cy="5386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2801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4"/>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2"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143000"/>
            <a:ext cx="8340425" cy="3785652"/>
          </a:xfrm>
          <a:prstGeom prst="rect">
            <a:avLst/>
          </a:prstGeom>
          <a:noFill/>
        </p:spPr>
        <p:txBody>
          <a:bodyPr wrap="none" rtlCol="0">
            <a:spAutoFit/>
          </a:bodyPr>
          <a:lstStyle/>
          <a:p>
            <a:pPr marL="342900" indent="-342900">
              <a:buFont typeface="Wingdings" panose="05000000000000000000" pitchFamily="2" charset="2"/>
              <a:buChar char="Ø"/>
            </a:pPr>
            <a:r>
              <a:rPr lang="en-US" sz="2000" dirty="0" smtClean="0"/>
              <a:t>It </a:t>
            </a:r>
            <a:r>
              <a:rPr lang="en-US" sz="2000" i="1" u="sng" dirty="0" smtClean="0"/>
              <a:t>is</a:t>
            </a:r>
            <a:r>
              <a:rPr lang="en-US" sz="2000" dirty="0" smtClean="0"/>
              <a:t> possible to do work without a species-specific database</a:t>
            </a:r>
          </a:p>
          <a:p>
            <a:pPr marL="342900" indent="-342900">
              <a:buFont typeface="Wingdings" panose="05000000000000000000" pitchFamily="2" charset="2"/>
              <a:buChar char="Ø"/>
            </a:pPr>
            <a:endParaRPr lang="en-US" sz="2000" dirty="0" smtClean="0"/>
          </a:p>
          <a:p>
            <a:pPr marL="342900" indent="-342900">
              <a:buFont typeface="Wingdings" panose="05000000000000000000" pitchFamily="2" charset="2"/>
              <a:buChar char="Ø"/>
            </a:pPr>
            <a:r>
              <a:rPr lang="en-US" sz="2000" dirty="0" smtClean="0"/>
              <a:t>Influenced by neighbors and their genome assembly and annotation quality</a:t>
            </a:r>
          </a:p>
          <a:p>
            <a:endParaRPr lang="en-US" sz="2000" dirty="0" smtClean="0"/>
          </a:p>
          <a:p>
            <a:pPr marL="342900" indent="-342900">
              <a:buFont typeface="Wingdings" panose="05000000000000000000" pitchFamily="2" charset="2"/>
              <a:buChar char="Ø"/>
            </a:pPr>
            <a:r>
              <a:rPr lang="en-US" sz="2000" dirty="0" smtClean="0"/>
              <a:t>Check yourself against percent spectra ID in human samples:</a:t>
            </a:r>
          </a:p>
          <a:p>
            <a:r>
              <a:rPr lang="en-US" sz="2000" dirty="0" smtClean="0"/>
              <a:t>	Ex. </a:t>
            </a:r>
            <a:r>
              <a:rPr lang="en-US" sz="2000" dirty="0" err="1" smtClean="0"/>
              <a:t>Undepleted</a:t>
            </a:r>
            <a:r>
              <a:rPr lang="en-US" sz="2000" dirty="0" smtClean="0"/>
              <a:t> </a:t>
            </a:r>
            <a:r>
              <a:rPr lang="en-US" sz="2000" dirty="0"/>
              <a:t>blood – 15-20%</a:t>
            </a:r>
          </a:p>
          <a:p>
            <a:pPr>
              <a:tabLst>
                <a:tab pos="1252538" algn="l"/>
              </a:tabLst>
            </a:pPr>
            <a:r>
              <a:rPr lang="en-US" sz="2000" dirty="0" smtClean="0"/>
              <a:t>	Tissue </a:t>
            </a:r>
            <a:r>
              <a:rPr lang="en-US" sz="2000" dirty="0"/>
              <a:t>– 40-50</a:t>
            </a:r>
            <a:r>
              <a:rPr lang="en-US" sz="2000" dirty="0" smtClean="0"/>
              <a:t>%</a:t>
            </a:r>
          </a:p>
          <a:p>
            <a:pPr>
              <a:tabLst>
                <a:tab pos="1252538" algn="l"/>
              </a:tabLst>
            </a:pPr>
            <a:endParaRPr lang="en-US" sz="2000" dirty="0"/>
          </a:p>
          <a:p>
            <a:pPr marL="342900" indent="-342900">
              <a:buFont typeface="Wingdings" panose="05000000000000000000" pitchFamily="2" charset="2"/>
              <a:buChar char="Ø"/>
              <a:tabLst>
                <a:tab pos="1252538" algn="l"/>
              </a:tabLst>
            </a:pPr>
            <a:r>
              <a:rPr lang="en-US" sz="2000" dirty="0" smtClean="0"/>
              <a:t>Probably could do better with:</a:t>
            </a:r>
          </a:p>
          <a:p>
            <a:pPr marL="800100" lvl="1" indent="-342900">
              <a:buFont typeface="Arial" panose="020B0604020202020204" pitchFamily="34" charset="0"/>
              <a:buChar char="•"/>
              <a:tabLst>
                <a:tab pos="1252538" algn="l"/>
              </a:tabLst>
            </a:pPr>
            <a:r>
              <a:rPr lang="en-US" sz="2000" dirty="0" smtClean="0"/>
              <a:t>Two-step database searches (with RNA-</a:t>
            </a:r>
            <a:r>
              <a:rPr lang="en-US" sz="2000" dirty="0" err="1" smtClean="0"/>
              <a:t>seq</a:t>
            </a:r>
            <a:r>
              <a:rPr lang="en-US" sz="2000" dirty="0" smtClean="0"/>
              <a:t>)</a:t>
            </a:r>
          </a:p>
          <a:p>
            <a:pPr marL="800100" lvl="1" indent="-342900">
              <a:buFont typeface="Arial" panose="020B0604020202020204" pitchFamily="34" charset="0"/>
              <a:buChar char="•"/>
              <a:tabLst>
                <a:tab pos="1252538" algn="l"/>
              </a:tabLst>
            </a:pPr>
            <a:r>
              <a:rPr lang="en-US" sz="2000" dirty="0" smtClean="0"/>
              <a:t>database then de novo</a:t>
            </a:r>
          </a:p>
          <a:p>
            <a:pPr marL="800100" lvl="1" indent="-342900">
              <a:buFont typeface="Arial" panose="020B0604020202020204" pitchFamily="34" charset="0"/>
              <a:buChar char="•"/>
              <a:tabLst>
                <a:tab pos="1252538" algn="l"/>
              </a:tabLst>
            </a:pPr>
            <a:r>
              <a:rPr lang="en-US" sz="2000" dirty="0" smtClean="0"/>
              <a:t>hybrid spectral library</a:t>
            </a:r>
            <a:endParaRPr lang="en-US" sz="2000" dirty="0"/>
          </a:p>
        </p:txBody>
      </p:sp>
      <p:sp>
        <p:nvSpPr>
          <p:cNvPr id="3" name="TextBox 2"/>
          <p:cNvSpPr txBox="1"/>
          <p:nvPr/>
        </p:nvSpPr>
        <p:spPr>
          <a:xfrm>
            <a:off x="2303" y="76200"/>
            <a:ext cx="1699504" cy="461665"/>
          </a:xfrm>
          <a:prstGeom prst="rect">
            <a:avLst/>
          </a:prstGeom>
          <a:noFill/>
        </p:spPr>
        <p:txBody>
          <a:bodyPr wrap="none" rtlCol="0">
            <a:spAutoFit/>
          </a:bodyPr>
          <a:lstStyle/>
          <a:p>
            <a:r>
              <a:rPr lang="en-US" sz="2400" b="1" dirty="0" smtClean="0"/>
              <a:t>Conclusions</a:t>
            </a:r>
            <a:endParaRPr lang="en-US" sz="2400" b="1" dirty="0"/>
          </a:p>
        </p:txBody>
      </p:sp>
    </p:spTree>
    <p:extLst>
      <p:ext uri="{BB962C8B-B14F-4D97-AF65-F5344CB8AC3E}">
        <p14:creationId xmlns:p14="http://schemas.microsoft.com/office/powerpoint/2010/main" val="2215931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10" end="1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TextBox 303"/>
          <p:cNvSpPr txBox="1"/>
          <p:nvPr/>
        </p:nvSpPr>
        <p:spPr>
          <a:xfrm>
            <a:off x="-76200" y="2971026"/>
            <a:ext cx="1084967" cy="715581"/>
          </a:xfrm>
          <a:prstGeom prst="rect">
            <a:avLst/>
          </a:prstGeom>
          <a:noFill/>
        </p:spPr>
        <p:txBody>
          <a:bodyPr wrap="square" rtlCol="0">
            <a:spAutoFit/>
          </a:bodyPr>
          <a:lstStyle/>
          <a:p>
            <a:r>
              <a:rPr lang="en-US" sz="1350" dirty="0">
                <a:latin typeface="+mj-lt"/>
                <a:cs typeface="Arial" panose="020B0604020202020204" pitchFamily="34" charset="0"/>
              </a:rPr>
              <a:t>Single blood or tissue sample</a:t>
            </a:r>
          </a:p>
        </p:txBody>
      </p:sp>
      <p:sp>
        <p:nvSpPr>
          <p:cNvPr id="4" name="TextBox 3"/>
          <p:cNvSpPr txBox="1"/>
          <p:nvPr/>
        </p:nvSpPr>
        <p:spPr>
          <a:xfrm>
            <a:off x="-29867" y="882798"/>
            <a:ext cx="5606599" cy="369332"/>
          </a:xfrm>
          <a:prstGeom prst="rect">
            <a:avLst/>
          </a:prstGeom>
          <a:noFill/>
        </p:spPr>
        <p:txBody>
          <a:bodyPr wrap="none" rtlCol="0">
            <a:spAutoFit/>
          </a:bodyPr>
          <a:lstStyle/>
          <a:p>
            <a:r>
              <a:rPr lang="en-US" b="1" u="sng" dirty="0">
                <a:latin typeface="+mj-lt"/>
                <a:cs typeface="Arial" panose="020B0604020202020204" pitchFamily="34" charset="0"/>
              </a:rPr>
              <a:t>General workflow for novel organism to biomarker study</a:t>
            </a:r>
          </a:p>
        </p:txBody>
      </p:sp>
      <p:grpSp>
        <p:nvGrpSpPr>
          <p:cNvPr id="6" name="Group 5"/>
          <p:cNvGrpSpPr/>
          <p:nvPr/>
        </p:nvGrpSpPr>
        <p:grpSpPr>
          <a:xfrm>
            <a:off x="7568923" y="5194937"/>
            <a:ext cx="494585" cy="712935"/>
            <a:chOff x="3861102" y="3384425"/>
            <a:chExt cx="1582748" cy="2278664"/>
          </a:xfrm>
        </p:grpSpPr>
        <p:sp>
          <p:nvSpPr>
            <p:cNvPr id="7" name="Rectangle 361"/>
            <p:cNvSpPr>
              <a:spLocks noChangeArrowheads="1"/>
            </p:cNvSpPr>
            <p:nvPr/>
          </p:nvSpPr>
          <p:spPr bwMode="auto">
            <a:xfrm>
              <a:off x="4240277" y="3495732"/>
              <a:ext cx="11009" cy="2057327"/>
            </a:xfrm>
            <a:prstGeom prst="rect">
              <a:avLst/>
            </a:prstGeom>
            <a:solidFill>
              <a:schemeClr val="tx1"/>
            </a:solidFill>
            <a:ln w="25400">
              <a:solidFill>
                <a:schemeClr val="tx1"/>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8" name="Freeform 362"/>
            <p:cNvSpPr>
              <a:spLocks noEditPoints="1"/>
            </p:cNvSpPr>
            <p:nvPr/>
          </p:nvSpPr>
          <p:spPr bwMode="auto">
            <a:xfrm>
              <a:off x="4186458" y="3490839"/>
              <a:ext cx="58711" cy="2067112"/>
            </a:xfrm>
            <a:custGeom>
              <a:avLst/>
              <a:gdLst>
                <a:gd name="T0" fmla="*/ 0 w 48"/>
                <a:gd name="T1" fmla="*/ 1682 h 1690"/>
                <a:gd name="T2" fmla="*/ 48 w 48"/>
                <a:gd name="T3" fmla="*/ 1682 h 1690"/>
                <a:gd name="T4" fmla="*/ 48 w 48"/>
                <a:gd name="T5" fmla="*/ 1690 h 1690"/>
                <a:gd name="T6" fmla="*/ 0 w 48"/>
                <a:gd name="T7" fmla="*/ 1690 h 1690"/>
                <a:gd name="T8" fmla="*/ 0 w 48"/>
                <a:gd name="T9" fmla="*/ 1682 h 1690"/>
                <a:gd name="T10" fmla="*/ 0 w 48"/>
                <a:gd name="T11" fmla="*/ 1261 h 1690"/>
                <a:gd name="T12" fmla="*/ 48 w 48"/>
                <a:gd name="T13" fmla="*/ 1261 h 1690"/>
                <a:gd name="T14" fmla="*/ 48 w 48"/>
                <a:gd name="T15" fmla="*/ 1270 h 1690"/>
                <a:gd name="T16" fmla="*/ 0 w 48"/>
                <a:gd name="T17" fmla="*/ 1270 h 1690"/>
                <a:gd name="T18" fmla="*/ 0 w 48"/>
                <a:gd name="T19" fmla="*/ 1261 h 1690"/>
                <a:gd name="T20" fmla="*/ 0 w 48"/>
                <a:gd name="T21" fmla="*/ 841 h 1690"/>
                <a:gd name="T22" fmla="*/ 48 w 48"/>
                <a:gd name="T23" fmla="*/ 841 h 1690"/>
                <a:gd name="T24" fmla="*/ 48 w 48"/>
                <a:gd name="T25" fmla="*/ 849 h 1690"/>
                <a:gd name="T26" fmla="*/ 0 w 48"/>
                <a:gd name="T27" fmla="*/ 849 h 1690"/>
                <a:gd name="T28" fmla="*/ 0 w 48"/>
                <a:gd name="T29" fmla="*/ 841 h 1690"/>
                <a:gd name="T30" fmla="*/ 0 w 48"/>
                <a:gd name="T31" fmla="*/ 420 h 1690"/>
                <a:gd name="T32" fmla="*/ 48 w 48"/>
                <a:gd name="T33" fmla="*/ 420 h 1690"/>
                <a:gd name="T34" fmla="*/ 48 w 48"/>
                <a:gd name="T35" fmla="*/ 429 h 1690"/>
                <a:gd name="T36" fmla="*/ 0 w 48"/>
                <a:gd name="T37" fmla="*/ 429 h 1690"/>
                <a:gd name="T38" fmla="*/ 0 w 48"/>
                <a:gd name="T39" fmla="*/ 420 h 1690"/>
                <a:gd name="T40" fmla="*/ 0 w 48"/>
                <a:gd name="T41" fmla="*/ 0 h 1690"/>
                <a:gd name="T42" fmla="*/ 48 w 48"/>
                <a:gd name="T43" fmla="*/ 0 h 1690"/>
                <a:gd name="T44" fmla="*/ 48 w 48"/>
                <a:gd name="T45" fmla="*/ 8 h 1690"/>
                <a:gd name="T46" fmla="*/ 0 w 48"/>
                <a:gd name="T47" fmla="*/ 8 h 1690"/>
                <a:gd name="T48" fmla="*/ 0 w 48"/>
                <a:gd name="T49"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1690">
                  <a:moveTo>
                    <a:pt x="0" y="1682"/>
                  </a:moveTo>
                  <a:lnTo>
                    <a:pt x="48" y="1682"/>
                  </a:lnTo>
                  <a:lnTo>
                    <a:pt x="48" y="1690"/>
                  </a:lnTo>
                  <a:lnTo>
                    <a:pt x="0" y="1690"/>
                  </a:lnTo>
                  <a:lnTo>
                    <a:pt x="0" y="1682"/>
                  </a:lnTo>
                  <a:close/>
                  <a:moveTo>
                    <a:pt x="0" y="1261"/>
                  </a:moveTo>
                  <a:lnTo>
                    <a:pt x="48" y="1261"/>
                  </a:lnTo>
                  <a:lnTo>
                    <a:pt x="48" y="1270"/>
                  </a:lnTo>
                  <a:lnTo>
                    <a:pt x="0" y="1270"/>
                  </a:lnTo>
                  <a:lnTo>
                    <a:pt x="0" y="1261"/>
                  </a:lnTo>
                  <a:close/>
                  <a:moveTo>
                    <a:pt x="0" y="841"/>
                  </a:moveTo>
                  <a:lnTo>
                    <a:pt x="48" y="841"/>
                  </a:lnTo>
                  <a:lnTo>
                    <a:pt x="48" y="849"/>
                  </a:lnTo>
                  <a:lnTo>
                    <a:pt x="0" y="849"/>
                  </a:lnTo>
                  <a:lnTo>
                    <a:pt x="0" y="841"/>
                  </a:lnTo>
                  <a:close/>
                  <a:moveTo>
                    <a:pt x="0" y="420"/>
                  </a:moveTo>
                  <a:lnTo>
                    <a:pt x="48" y="420"/>
                  </a:lnTo>
                  <a:lnTo>
                    <a:pt x="48" y="429"/>
                  </a:lnTo>
                  <a:lnTo>
                    <a:pt x="0" y="429"/>
                  </a:lnTo>
                  <a:lnTo>
                    <a:pt x="0" y="420"/>
                  </a:lnTo>
                  <a:close/>
                  <a:moveTo>
                    <a:pt x="0" y="0"/>
                  </a:moveTo>
                  <a:lnTo>
                    <a:pt x="48" y="0"/>
                  </a:lnTo>
                  <a:lnTo>
                    <a:pt x="48" y="8"/>
                  </a:lnTo>
                  <a:lnTo>
                    <a:pt x="0" y="8"/>
                  </a:lnTo>
                  <a:lnTo>
                    <a:pt x="0" y="0"/>
                  </a:lnTo>
                  <a:close/>
                </a:path>
              </a:pathLst>
            </a:custGeom>
            <a:solidFill>
              <a:schemeClr val="tx1"/>
            </a:solidFill>
            <a:ln w="25400">
              <a:solidFill>
                <a:schemeClr val="tx1"/>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9" name="Rectangle 363"/>
            <p:cNvSpPr>
              <a:spLocks noChangeArrowheads="1"/>
            </p:cNvSpPr>
            <p:nvPr/>
          </p:nvSpPr>
          <p:spPr bwMode="auto">
            <a:xfrm>
              <a:off x="4607215" y="4077948"/>
              <a:ext cx="69720" cy="69720"/>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10" name="Freeform 364"/>
            <p:cNvSpPr>
              <a:spLocks noEditPoints="1"/>
            </p:cNvSpPr>
            <p:nvPr/>
          </p:nvSpPr>
          <p:spPr bwMode="auto">
            <a:xfrm>
              <a:off x="4602322" y="4073056"/>
              <a:ext cx="79505" cy="80727"/>
            </a:xfrm>
            <a:custGeom>
              <a:avLst/>
              <a:gdLst>
                <a:gd name="T0" fmla="*/ 0 w 65"/>
                <a:gd name="T1" fmla="*/ 4 h 66"/>
                <a:gd name="T2" fmla="*/ 0 w 65"/>
                <a:gd name="T3" fmla="*/ 0 h 66"/>
                <a:gd name="T4" fmla="*/ 4 w 65"/>
                <a:gd name="T5" fmla="*/ 0 h 66"/>
                <a:gd name="T6" fmla="*/ 61 w 65"/>
                <a:gd name="T7" fmla="*/ 0 h 66"/>
                <a:gd name="T8" fmla="*/ 64 w 65"/>
                <a:gd name="T9" fmla="*/ 0 h 66"/>
                <a:gd name="T10" fmla="*/ 65 w 65"/>
                <a:gd name="T11" fmla="*/ 4 h 66"/>
                <a:gd name="T12" fmla="*/ 65 w 65"/>
                <a:gd name="T13" fmla="*/ 61 h 66"/>
                <a:gd name="T14" fmla="*/ 64 w 65"/>
                <a:gd name="T15" fmla="*/ 64 h 66"/>
                <a:gd name="T16" fmla="*/ 61 w 65"/>
                <a:gd name="T17" fmla="*/ 66 h 66"/>
                <a:gd name="T18" fmla="*/ 4 w 65"/>
                <a:gd name="T19" fmla="*/ 66 h 66"/>
                <a:gd name="T20" fmla="*/ 0 w 65"/>
                <a:gd name="T21" fmla="*/ 64 h 66"/>
                <a:gd name="T22" fmla="*/ 0 w 65"/>
                <a:gd name="T23" fmla="*/ 61 h 66"/>
                <a:gd name="T24" fmla="*/ 0 w 65"/>
                <a:gd name="T25" fmla="*/ 4 h 66"/>
                <a:gd name="T26" fmla="*/ 8 w 65"/>
                <a:gd name="T27" fmla="*/ 61 h 66"/>
                <a:gd name="T28" fmla="*/ 4 w 65"/>
                <a:gd name="T29" fmla="*/ 57 h 66"/>
                <a:gd name="T30" fmla="*/ 61 w 65"/>
                <a:gd name="T31" fmla="*/ 57 h 66"/>
                <a:gd name="T32" fmla="*/ 57 w 65"/>
                <a:gd name="T33" fmla="*/ 61 h 66"/>
                <a:gd name="T34" fmla="*/ 57 w 65"/>
                <a:gd name="T35" fmla="*/ 4 h 66"/>
                <a:gd name="T36" fmla="*/ 61 w 65"/>
                <a:gd name="T37" fmla="*/ 8 h 66"/>
                <a:gd name="T38" fmla="*/ 4 w 65"/>
                <a:gd name="T39" fmla="*/ 8 h 66"/>
                <a:gd name="T40" fmla="*/ 8 w 65"/>
                <a:gd name="T41" fmla="*/ 4 h 66"/>
                <a:gd name="T42" fmla="*/ 8 w 65"/>
                <a:gd name="T43"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66">
                  <a:moveTo>
                    <a:pt x="0" y="4"/>
                  </a:moveTo>
                  <a:lnTo>
                    <a:pt x="0" y="0"/>
                  </a:lnTo>
                  <a:lnTo>
                    <a:pt x="4" y="0"/>
                  </a:lnTo>
                  <a:lnTo>
                    <a:pt x="61" y="0"/>
                  </a:lnTo>
                  <a:lnTo>
                    <a:pt x="64" y="0"/>
                  </a:lnTo>
                  <a:lnTo>
                    <a:pt x="65" y="4"/>
                  </a:lnTo>
                  <a:lnTo>
                    <a:pt x="65" y="61"/>
                  </a:lnTo>
                  <a:lnTo>
                    <a:pt x="64" y="64"/>
                  </a:lnTo>
                  <a:lnTo>
                    <a:pt x="61" y="66"/>
                  </a:lnTo>
                  <a:lnTo>
                    <a:pt x="4" y="66"/>
                  </a:lnTo>
                  <a:lnTo>
                    <a:pt x="0" y="64"/>
                  </a:lnTo>
                  <a:lnTo>
                    <a:pt x="0" y="61"/>
                  </a:lnTo>
                  <a:lnTo>
                    <a:pt x="0" y="4"/>
                  </a:lnTo>
                  <a:close/>
                  <a:moveTo>
                    <a:pt x="8" y="61"/>
                  </a:moveTo>
                  <a:lnTo>
                    <a:pt x="4" y="57"/>
                  </a:lnTo>
                  <a:lnTo>
                    <a:pt x="61" y="57"/>
                  </a:lnTo>
                  <a:lnTo>
                    <a:pt x="57" y="61"/>
                  </a:lnTo>
                  <a:lnTo>
                    <a:pt x="57" y="4"/>
                  </a:lnTo>
                  <a:lnTo>
                    <a:pt x="61" y="8"/>
                  </a:lnTo>
                  <a:lnTo>
                    <a:pt x="4" y="8"/>
                  </a:lnTo>
                  <a:lnTo>
                    <a:pt x="8" y="4"/>
                  </a:lnTo>
                  <a:lnTo>
                    <a:pt x="8" y="61"/>
                  </a:lnTo>
                  <a:close/>
                </a:path>
              </a:pathLst>
            </a:custGeom>
            <a:solidFill>
              <a:srgbClr val="C00000"/>
            </a:solidFill>
            <a:ln w="0">
              <a:solidFill>
                <a:srgbClr val="C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11" name="Rectangle 365"/>
            <p:cNvSpPr>
              <a:spLocks noChangeArrowheads="1"/>
            </p:cNvSpPr>
            <p:nvPr/>
          </p:nvSpPr>
          <p:spPr bwMode="auto">
            <a:xfrm>
              <a:off x="4658592" y="4848528"/>
              <a:ext cx="69720" cy="70942"/>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12" name="Freeform 366"/>
            <p:cNvSpPr>
              <a:spLocks noEditPoints="1"/>
            </p:cNvSpPr>
            <p:nvPr/>
          </p:nvSpPr>
          <p:spPr bwMode="auto">
            <a:xfrm>
              <a:off x="4653699" y="4843636"/>
              <a:ext cx="79505" cy="80727"/>
            </a:xfrm>
            <a:custGeom>
              <a:avLst/>
              <a:gdLst>
                <a:gd name="T0" fmla="*/ 0 w 65"/>
                <a:gd name="T1" fmla="*/ 4 h 66"/>
                <a:gd name="T2" fmla="*/ 0 w 65"/>
                <a:gd name="T3" fmla="*/ 0 h 66"/>
                <a:gd name="T4" fmla="*/ 4 w 65"/>
                <a:gd name="T5" fmla="*/ 0 h 66"/>
                <a:gd name="T6" fmla="*/ 61 w 65"/>
                <a:gd name="T7" fmla="*/ 0 h 66"/>
                <a:gd name="T8" fmla="*/ 64 w 65"/>
                <a:gd name="T9" fmla="*/ 0 h 66"/>
                <a:gd name="T10" fmla="*/ 65 w 65"/>
                <a:gd name="T11" fmla="*/ 4 h 66"/>
                <a:gd name="T12" fmla="*/ 65 w 65"/>
                <a:gd name="T13" fmla="*/ 62 h 66"/>
                <a:gd name="T14" fmla="*/ 64 w 65"/>
                <a:gd name="T15" fmla="*/ 64 h 66"/>
                <a:gd name="T16" fmla="*/ 61 w 65"/>
                <a:gd name="T17" fmla="*/ 66 h 66"/>
                <a:gd name="T18" fmla="*/ 4 w 65"/>
                <a:gd name="T19" fmla="*/ 66 h 66"/>
                <a:gd name="T20" fmla="*/ 0 w 65"/>
                <a:gd name="T21" fmla="*/ 64 h 66"/>
                <a:gd name="T22" fmla="*/ 0 w 65"/>
                <a:gd name="T23" fmla="*/ 62 h 66"/>
                <a:gd name="T24" fmla="*/ 0 w 65"/>
                <a:gd name="T25" fmla="*/ 4 h 66"/>
                <a:gd name="T26" fmla="*/ 8 w 65"/>
                <a:gd name="T27" fmla="*/ 62 h 66"/>
                <a:gd name="T28" fmla="*/ 4 w 65"/>
                <a:gd name="T29" fmla="*/ 57 h 66"/>
                <a:gd name="T30" fmla="*/ 61 w 65"/>
                <a:gd name="T31" fmla="*/ 57 h 66"/>
                <a:gd name="T32" fmla="*/ 57 w 65"/>
                <a:gd name="T33" fmla="*/ 62 h 66"/>
                <a:gd name="T34" fmla="*/ 57 w 65"/>
                <a:gd name="T35" fmla="*/ 4 h 66"/>
                <a:gd name="T36" fmla="*/ 61 w 65"/>
                <a:gd name="T37" fmla="*/ 8 h 66"/>
                <a:gd name="T38" fmla="*/ 4 w 65"/>
                <a:gd name="T39" fmla="*/ 8 h 66"/>
                <a:gd name="T40" fmla="*/ 8 w 65"/>
                <a:gd name="T41" fmla="*/ 4 h 66"/>
                <a:gd name="T42" fmla="*/ 8 w 65"/>
                <a:gd name="T43"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66">
                  <a:moveTo>
                    <a:pt x="0" y="4"/>
                  </a:moveTo>
                  <a:lnTo>
                    <a:pt x="0" y="0"/>
                  </a:lnTo>
                  <a:lnTo>
                    <a:pt x="4" y="0"/>
                  </a:lnTo>
                  <a:lnTo>
                    <a:pt x="61" y="0"/>
                  </a:lnTo>
                  <a:lnTo>
                    <a:pt x="64" y="0"/>
                  </a:lnTo>
                  <a:lnTo>
                    <a:pt x="65" y="4"/>
                  </a:lnTo>
                  <a:lnTo>
                    <a:pt x="65" y="62"/>
                  </a:lnTo>
                  <a:lnTo>
                    <a:pt x="64" y="64"/>
                  </a:lnTo>
                  <a:lnTo>
                    <a:pt x="61" y="66"/>
                  </a:lnTo>
                  <a:lnTo>
                    <a:pt x="4" y="66"/>
                  </a:lnTo>
                  <a:lnTo>
                    <a:pt x="0" y="64"/>
                  </a:lnTo>
                  <a:lnTo>
                    <a:pt x="0" y="62"/>
                  </a:lnTo>
                  <a:lnTo>
                    <a:pt x="0" y="4"/>
                  </a:lnTo>
                  <a:close/>
                  <a:moveTo>
                    <a:pt x="8" y="62"/>
                  </a:moveTo>
                  <a:lnTo>
                    <a:pt x="4" y="57"/>
                  </a:lnTo>
                  <a:lnTo>
                    <a:pt x="61" y="57"/>
                  </a:lnTo>
                  <a:lnTo>
                    <a:pt x="57" y="62"/>
                  </a:lnTo>
                  <a:lnTo>
                    <a:pt x="57" y="4"/>
                  </a:lnTo>
                  <a:lnTo>
                    <a:pt x="61" y="8"/>
                  </a:lnTo>
                  <a:lnTo>
                    <a:pt x="4" y="8"/>
                  </a:lnTo>
                  <a:lnTo>
                    <a:pt x="8" y="4"/>
                  </a:lnTo>
                  <a:lnTo>
                    <a:pt x="8" y="62"/>
                  </a:lnTo>
                  <a:close/>
                </a:path>
              </a:pathLst>
            </a:custGeom>
            <a:solidFill>
              <a:srgbClr val="C00000"/>
            </a:solidFill>
            <a:ln w="0">
              <a:solidFill>
                <a:srgbClr val="C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13" name="Rectangle 367"/>
            <p:cNvSpPr>
              <a:spLocks noChangeArrowheads="1"/>
            </p:cNvSpPr>
            <p:nvPr/>
          </p:nvSpPr>
          <p:spPr bwMode="auto">
            <a:xfrm>
              <a:off x="4658592" y="3615600"/>
              <a:ext cx="69720" cy="69720"/>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14" name="Freeform 368"/>
            <p:cNvSpPr>
              <a:spLocks noEditPoints="1"/>
            </p:cNvSpPr>
            <p:nvPr/>
          </p:nvSpPr>
          <p:spPr bwMode="auto">
            <a:xfrm>
              <a:off x="4653699" y="3610707"/>
              <a:ext cx="79505" cy="79505"/>
            </a:xfrm>
            <a:custGeom>
              <a:avLst/>
              <a:gdLst>
                <a:gd name="T0" fmla="*/ 0 w 65"/>
                <a:gd name="T1" fmla="*/ 4 h 65"/>
                <a:gd name="T2" fmla="*/ 0 w 65"/>
                <a:gd name="T3" fmla="*/ 0 h 65"/>
                <a:gd name="T4" fmla="*/ 4 w 65"/>
                <a:gd name="T5" fmla="*/ 0 h 65"/>
                <a:gd name="T6" fmla="*/ 61 w 65"/>
                <a:gd name="T7" fmla="*/ 0 h 65"/>
                <a:gd name="T8" fmla="*/ 64 w 65"/>
                <a:gd name="T9" fmla="*/ 0 h 65"/>
                <a:gd name="T10" fmla="*/ 65 w 65"/>
                <a:gd name="T11" fmla="*/ 4 h 65"/>
                <a:gd name="T12" fmla="*/ 65 w 65"/>
                <a:gd name="T13" fmla="*/ 61 h 65"/>
                <a:gd name="T14" fmla="*/ 64 w 65"/>
                <a:gd name="T15" fmla="*/ 64 h 65"/>
                <a:gd name="T16" fmla="*/ 61 w 65"/>
                <a:gd name="T17" fmla="*/ 65 h 65"/>
                <a:gd name="T18" fmla="*/ 4 w 65"/>
                <a:gd name="T19" fmla="*/ 65 h 65"/>
                <a:gd name="T20" fmla="*/ 0 w 65"/>
                <a:gd name="T21" fmla="*/ 64 h 65"/>
                <a:gd name="T22" fmla="*/ 0 w 65"/>
                <a:gd name="T23" fmla="*/ 61 h 65"/>
                <a:gd name="T24" fmla="*/ 0 w 65"/>
                <a:gd name="T25" fmla="*/ 4 h 65"/>
                <a:gd name="T26" fmla="*/ 8 w 65"/>
                <a:gd name="T27" fmla="*/ 61 h 65"/>
                <a:gd name="T28" fmla="*/ 4 w 65"/>
                <a:gd name="T29" fmla="*/ 57 h 65"/>
                <a:gd name="T30" fmla="*/ 61 w 65"/>
                <a:gd name="T31" fmla="*/ 57 h 65"/>
                <a:gd name="T32" fmla="*/ 57 w 65"/>
                <a:gd name="T33" fmla="*/ 61 h 65"/>
                <a:gd name="T34" fmla="*/ 57 w 65"/>
                <a:gd name="T35" fmla="*/ 4 h 65"/>
                <a:gd name="T36" fmla="*/ 61 w 65"/>
                <a:gd name="T37" fmla="*/ 8 h 65"/>
                <a:gd name="T38" fmla="*/ 4 w 65"/>
                <a:gd name="T39" fmla="*/ 8 h 65"/>
                <a:gd name="T40" fmla="*/ 8 w 65"/>
                <a:gd name="T41" fmla="*/ 4 h 65"/>
                <a:gd name="T42" fmla="*/ 8 w 65"/>
                <a:gd name="T43"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65">
                  <a:moveTo>
                    <a:pt x="0" y="4"/>
                  </a:moveTo>
                  <a:lnTo>
                    <a:pt x="0" y="0"/>
                  </a:lnTo>
                  <a:lnTo>
                    <a:pt x="4" y="0"/>
                  </a:lnTo>
                  <a:lnTo>
                    <a:pt x="61" y="0"/>
                  </a:lnTo>
                  <a:lnTo>
                    <a:pt x="64" y="0"/>
                  </a:lnTo>
                  <a:lnTo>
                    <a:pt x="65" y="4"/>
                  </a:lnTo>
                  <a:lnTo>
                    <a:pt x="65" y="61"/>
                  </a:lnTo>
                  <a:lnTo>
                    <a:pt x="64" y="64"/>
                  </a:lnTo>
                  <a:lnTo>
                    <a:pt x="61" y="65"/>
                  </a:lnTo>
                  <a:lnTo>
                    <a:pt x="4" y="65"/>
                  </a:lnTo>
                  <a:lnTo>
                    <a:pt x="0" y="64"/>
                  </a:lnTo>
                  <a:lnTo>
                    <a:pt x="0" y="61"/>
                  </a:lnTo>
                  <a:lnTo>
                    <a:pt x="0" y="4"/>
                  </a:lnTo>
                  <a:close/>
                  <a:moveTo>
                    <a:pt x="8" y="61"/>
                  </a:moveTo>
                  <a:lnTo>
                    <a:pt x="4" y="57"/>
                  </a:lnTo>
                  <a:lnTo>
                    <a:pt x="61" y="57"/>
                  </a:lnTo>
                  <a:lnTo>
                    <a:pt x="57" y="61"/>
                  </a:lnTo>
                  <a:lnTo>
                    <a:pt x="57" y="4"/>
                  </a:lnTo>
                  <a:lnTo>
                    <a:pt x="61" y="8"/>
                  </a:lnTo>
                  <a:lnTo>
                    <a:pt x="4" y="8"/>
                  </a:lnTo>
                  <a:lnTo>
                    <a:pt x="8" y="4"/>
                  </a:lnTo>
                  <a:lnTo>
                    <a:pt x="8" y="61"/>
                  </a:lnTo>
                  <a:close/>
                </a:path>
              </a:pathLst>
            </a:custGeom>
            <a:solidFill>
              <a:srgbClr val="C00000"/>
            </a:solidFill>
            <a:ln w="0">
              <a:solidFill>
                <a:srgbClr val="C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15" name="Rectangle 369"/>
            <p:cNvSpPr>
              <a:spLocks noChangeArrowheads="1"/>
            </p:cNvSpPr>
            <p:nvPr/>
          </p:nvSpPr>
          <p:spPr bwMode="auto">
            <a:xfrm>
              <a:off x="4607215" y="4077948"/>
              <a:ext cx="69720" cy="69720"/>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16" name="Freeform 370"/>
            <p:cNvSpPr>
              <a:spLocks noEditPoints="1"/>
            </p:cNvSpPr>
            <p:nvPr/>
          </p:nvSpPr>
          <p:spPr bwMode="auto">
            <a:xfrm>
              <a:off x="4602322" y="4073056"/>
              <a:ext cx="79505" cy="80727"/>
            </a:xfrm>
            <a:custGeom>
              <a:avLst/>
              <a:gdLst>
                <a:gd name="T0" fmla="*/ 0 w 65"/>
                <a:gd name="T1" fmla="*/ 4 h 66"/>
                <a:gd name="T2" fmla="*/ 0 w 65"/>
                <a:gd name="T3" fmla="*/ 0 h 66"/>
                <a:gd name="T4" fmla="*/ 4 w 65"/>
                <a:gd name="T5" fmla="*/ 0 h 66"/>
                <a:gd name="T6" fmla="*/ 61 w 65"/>
                <a:gd name="T7" fmla="*/ 0 h 66"/>
                <a:gd name="T8" fmla="*/ 64 w 65"/>
                <a:gd name="T9" fmla="*/ 0 h 66"/>
                <a:gd name="T10" fmla="*/ 65 w 65"/>
                <a:gd name="T11" fmla="*/ 4 h 66"/>
                <a:gd name="T12" fmla="*/ 65 w 65"/>
                <a:gd name="T13" fmla="*/ 61 h 66"/>
                <a:gd name="T14" fmla="*/ 64 w 65"/>
                <a:gd name="T15" fmla="*/ 64 h 66"/>
                <a:gd name="T16" fmla="*/ 61 w 65"/>
                <a:gd name="T17" fmla="*/ 66 h 66"/>
                <a:gd name="T18" fmla="*/ 4 w 65"/>
                <a:gd name="T19" fmla="*/ 66 h 66"/>
                <a:gd name="T20" fmla="*/ 0 w 65"/>
                <a:gd name="T21" fmla="*/ 64 h 66"/>
                <a:gd name="T22" fmla="*/ 0 w 65"/>
                <a:gd name="T23" fmla="*/ 61 h 66"/>
                <a:gd name="T24" fmla="*/ 0 w 65"/>
                <a:gd name="T25" fmla="*/ 4 h 66"/>
                <a:gd name="T26" fmla="*/ 8 w 65"/>
                <a:gd name="T27" fmla="*/ 61 h 66"/>
                <a:gd name="T28" fmla="*/ 4 w 65"/>
                <a:gd name="T29" fmla="*/ 57 h 66"/>
                <a:gd name="T30" fmla="*/ 61 w 65"/>
                <a:gd name="T31" fmla="*/ 57 h 66"/>
                <a:gd name="T32" fmla="*/ 57 w 65"/>
                <a:gd name="T33" fmla="*/ 61 h 66"/>
                <a:gd name="T34" fmla="*/ 57 w 65"/>
                <a:gd name="T35" fmla="*/ 4 h 66"/>
                <a:gd name="T36" fmla="*/ 61 w 65"/>
                <a:gd name="T37" fmla="*/ 8 h 66"/>
                <a:gd name="T38" fmla="*/ 4 w 65"/>
                <a:gd name="T39" fmla="*/ 8 h 66"/>
                <a:gd name="T40" fmla="*/ 8 w 65"/>
                <a:gd name="T41" fmla="*/ 4 h 66"/>
                <a:gd name="T42" fmla="*/ 8 w 65"/>
                <a:gd name="T43"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66">
                  <a:moveTo>
                    <a:pt x="0" y="4"/>
                  </a:moveTo>
                  <a:lnTo>
                    <a:pt x="0" y="0"/>
                  </a:lnTo>
                  <a:lnTo>
                    <a:pt x="4" y="0"/>
                  </a:lnTo>
                  <a:lnTo>
                    <a:pt x="61" y="0"/>
                  </a:lnTo>
                  <a:lnTo>
                    <a:pt x="64" y="0"/>
                  </a:lnTo>
                  <a:lnTo>
                    <a:pt x="65" y="4"/>
                  </a:lnTo>
                  <a:lnTo>
                    <a:pt x="65" y="61"/>
                  </a:lnTo>
                  <a:lnTo>
                    <a:pt x="64" y="64"/>
                  </a:lnTo>
                  <a:lnTo>
                    <a:pt x="61" y="66"/>
                  </a:lnTo>
                  <a:lnTo>
                    <a:pt x="4" y="66"/>
                  </a:lnTo>
                  <a:lnTo>
                    <a:pt x="0" y="64"/>
                  </a:lnTo>
                  <a:lnTo>
                    <a:pt x="0" y="61"/>
                  </a:lnTo>
                  <a:lnTo>
                    <a:pt x="0" y="4"/>
                  </a:lnTo>
                  <a:close/>
                  <a:moveTo>
                    <a:pt x="8" y="61"/>
                  </a:moveTo>
                  <a:lnTo>
                    <a:pt x="4" y="57"/>
                  </a:lnTo>
                  <a:lnTo>
                    <a:pt x="61" y="57"/>
                  </a:lnTo>
                  <a:lnTo>
                    <a:pt x="57" y="61"/>
                  </a:lnTo>
                  <a:lnTo>
                    <a:pt x="57" y="4"/>
                  </a:lnTo>
                  <a:lnTo>
                    <a:pt x="61" y="8"/>
                  </a:lnTo>
                  <a:lnTo>
                    <a:pt x="4" y="8"/>
                  </a:lnTo>
                  <a:lnTo>
                    <a:pt x="8" y="4"/>
                  </a:lnTo>
                  <a:lnTo>
                    <a:pt x="8" y="61"/>
                  </a:lnTo>
                  <a:close/>
                </a:path>
              </a:pathLst>
            </a:custGeom>
            <a:solidFill>
              <a:srgbClr val="C00000"/>
            </a:solidFill>
            <a:ln w="0">
              <a:solidFill>
                <a:srgbClr val="C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17" name="Rectangle 371"/>
            <p:cNvSpPr>
              <a:spLocks noChangeArrowheads="1"/>
            </p:cNvSpPr>
            <p:nvPr/>
          </p:nvSpPr>
          <p:spPr bwMode="auto">
            <a:xfrm>
              <a:off x="4598658" y="3819865"/>
              <a:ext cx="69720" cy="69720"/>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18" name="Freeform 372"/>
            <p:cNvSpPr>
              <a:spLocks noEditPoints="1"/>
            </p:cNvSpPr>
            <p:nvPr/>
          </p:nvSpPr>
          <p:spPr bwMode="auto">
            <a:xfrm>
              <a:off x="4593765" y="3814972"/>
              <a:ext cx="79505" cy="80727"/>
            </a:xfrm>
            <a:custGeom>
              <a:avLst/>
              <a:gdLst>
                <a:gd name="T0" fmla="*/ 0 w 65"/>
                <a:gd name="T1" fmla="*/ 4 h 66"/>
                <a:gd name="T2" fmla="*/ 0 w 65"/>
                <a:gd name="T3" fmla="*/ 0 h 66"/>
                <a:gd name="T4" fmla="*/ 4 w 65"/>
                <a:gd name="T5" fmla="*/ 0 h 66"/>
                <a:gd name="T6" fmla="*/ 61 w 65"/>
                <a:gd name="T7" fmla="*/ 0 h 66"/>
                <a:gd name="T8" fmla="*/ 64 w 65"/>
                <a:gd name="T9" fmla="*/ 0 h 66"/>
                <a:gd name="T10" fmla="*/ 65 w 65"/>
                <a:gd name="T11" fmla="*/ 4 h 66"/>
                <a:gd name="T12" fmla="*/ 65 w 65"/>
                <a:gd name="T13" fmla="*/ 61 h 66"/>
                <a:gd name="T14" fmla="*/ 64 w 65"/>
                <a:gd name="T15" fmla="*/ 64 h 66"/>
                <a:gd name="T16" fmla="*/ 61 w 65"/>
                <a:gd name="T17" fmla="*/ 66 h 66"/>
                <a:gd name="T18" fmla="*/ 4 w 65"/>
                <a:gd name="T19" fmla="*/ 66 h 66"/>
                <a:gd name="T20" fmla="*/ 0 w 65"/>
                <a:gd name="T21" fmla="*/ 64 h 66"/>
                <a:gd name="T22" fmla="*/ 0 w 65"/>
                <a:gd name="T23" fmla="*/ 61 h 66"/>
                <a:gd name="T24" fmla="*/ 0 w 65"/>
                <a:gd name="T25" fmla="*/ 4 h 66"/>
                <a:gd name="T26" fmla="*/ 8 w 65"/>
                <a:gd name="T27" fmla="*/ 61 h 66"/>
                <a:gd name="T28" fmla="*/ 4 w 65"/>
                <a:gd name="T29" fmla="*/ 57 h 66"/>
                <a:gd name="T30" fmla="*/ 61 w 65"/>
                <a:gd name="T31" fmla="*/ 57 h 66"/>
                <a:gd name="T32" fmla="*/ 57 w 65"/>
                <a:gd name="T33" fmla="*/ 61 h 66"/>
                <a:gd name="T34" fmla="*/ 57 w 65"/>
                <a:gd name="T35" fmla="*/ 4 h 66"/>
                <a:gd name="T36" fmla="*/ 61 w 65"/>
                <a:gd name="T37" fmla="*/ 8 h 66"/>
                <a:gd name="T38" fmla="*/ 4 w 65"/>
                <a:gd name="T39" fmla="*/ 8 h 66"/>
                <a:gd name="T40" fmla="*/ 8 w 65"/>
                <a:gd name="T41" fmla="*/ 4 h 66"/>
                <a:gd name="T42" fmla="*/ 8 w 65"/>
                <a:gd name="T43"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66">
                  <a:moveTo>
                    <a:pt x="0" y="4"/>
                  </a:moveTo>
                  <a:lnTo>
                    <a:pt x="0" y="0"/>
                  </a:lnTo>
                  <a:lnTo>
                    <a:pt x="4" y="0"/>
                  </a:lnTo>
                  <a:lnTo>
                    <a:pt x="61" y="0"/>
                  </a:lnTo>
                  <a:lnTo>
                    <a:pt x="64" y="0"/>
                  </a:lnTo>
                  <a:lnTo>
                    <a:pt x="65" y="4"/>
                  </a:lnTo>
                  <a:lnTo>
                    <a:pt x="65" y="61"/>
                  </a:lnTo>
                  <a:lnTo>
                    <a:pt x="64" y="64"/>
                  </a:lnTo>
                  <a:lnTo>
                    <a:pt x="61" y="66"/>
                  </a:lnTo>
                  <a:lnTo>
                    <a:pt x="4" y="66"/>
                  </a:lnTo>
                  <a:lnTo>
                    <a:pt x="0" y="64"/>
                  </a:lnTo>
                  <a:lnTo>
                    <a:pt x="0" y="61"/>
                  </a:lnTo>
                  <a:lnTo>
                    <a:pt x="0" y="4"/>
                  </a:lnTo>
                  <a:close/>
                  <a:moveTo>
                    <a:pt x="8" y="61"/>
                  </a:moveTo>
                  <a:lnTo>
                    <a:pt x="4" y="57"/>
                  </a:lnTo>
                  <a:lnTo>
                    <a:pt x="61" y="57"/>
                  </a:lnTo>
                  <a:lnTo>
                    <a:pt x="57" y="61"/>
                  </a:lnTo>
                  <a:lnTo>
                    <a:pt x="57" y="4"/>
                  </a:lnTo>
                  <a:lnTo>
                    <a:pt x="61" y="8"/>
                  </a:lnTo>
                  <a:lnTo>
                    <a:pt x="4" y="8"/>
                  </a:lnTo>
                  <a:lnTo>
                    <a:pt x="8" y="4"/>
                  </a:lnTo>
                  <a:lnTo>
                    <a:pt x="8" y="61"/>
                  </a:lnTo>
                  <a:close/>
                </a:path>
              </a:pathLst>
            </a:custGeom>
            <a:solidFill>
              <a:srgbClr val="C00000"/>
            </a:solidFill>
            <a:ln w="0">
              <a:solidFill>
                <a:srgbClr val="C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19" name="Rectangle 373"/>
            <p:cNvSpPr>
              <a:spLocks noChangeArrowheads="1"/>
            </p:cNvSpPr>
            <p:nvPr/>
          </p:nvSpPr>
          <p:spPr bwMode="auto">
            <a:xfrm>
              <a:off x="4658592" y="3665748"/>
              <a:ext cx="69720" cy="69720"/>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0" name="Freeform 374"/>
            <p:cNvSpPr>
              <a:spLocks noEditPoints="1"/>
            </p:cNvSpPr>
            <p:nvPr/>
          </p:nvSpPr>
          <p:spPr bwMode="auto">
            <a:xfrm>
              <a:off x="4653699" y="3660856"/>
              <a:ext cx="79505" cy="79505"/>
            </a:xfrm>
            <a:custGeom>
              <a:avLst/>
              <a:gdLst>
                <a:gd name="T0" fmla="*/ 0 w 65"/>
                <a:gd name="T1" fmla="*/ 4 h 65"/>
                <a:gd name="T2" fmla="*/ 0 w 65"/>
                <a:gd name="T3" fmla="*/ 0 h 65"/>
                <a:gd name="T4" fmla="*/ 4 w 65"/>
                <a:gd name="T5" fmla="*/ 0 h 65"/>
                <a:gd name="T6" fmla="*/ 61 w 65"/>
                <a:gd name="T7" fmla="*/ 0 h 65"/>
                <a:gd name="T8" fmla="*/ 64 w 65"/>
                <a:gd name="T9" fmla="*/ 0 h 65"/>
                <a:gd name="T10" fmla="*/ 65 w 65"/>
                <a:gd name="T11" fmla="*/ 4 h 65"/>
                <a:gd name="T12" fmla="*/ 65 w 65"/>
                <a:gd name="T13" fmla="*/ 61 h 65"/>
                <a:gd name="T14" fmla="*/ 64 w 65"/>
                <a:gd name="T15" fmla="*/ 64 h 65"/>
                <a:gd name="T16" fmla="*/ 61 w 65"/>
                <a:gd name="T17" fmla="*/ 65 h 65"/>
                <a:gd name="T18" fmla="*/ 4 w 65"/>
                <a:gd name="T19" fmla="*/ 65 h 65"/>
                <a:gd name="T20" fmla="*/ 0 w 65"/>
                <a:gd name="T21" fmla="*/ 64 h 65"/>
                <a:gd name="T22" fmla="*/ 0 w 65"/>
                <a:gd name="T23" fmla="*/ 61 h 65"/>
                <a:gd name="T24" fmla="*/ 0 w 65"/>
                <a:gd name="T25" fmla="*/ 4 h 65"/>
                <a:gd name="T26" fmla="*/ 8 w 65"/>
                <a:gd name="T27" fmla="*/ 61 h 65"/>
                <a:gd name="T28" fmla="*/ 4 w 65"/>
                <a:gd name="T29" fmla="*/ 57 h 65"/>
                <a:gd name="T30" fmla="*/ 61 w 65"/>
                <a:gd name="T31" fmla="*/ 57 h 65"/>
                <a:gd name="T32" fmla="*/ 57 w 65"/>
                <a:gd name="T33" fmla="*/ 61 h 65"/>
                <a:gd name="T34" fmla="*/ 57 w 65"/>
                <a:gd name="T35" fmla="*/ 4 h 65"/>
                <a:gd name="T36" fmla="*/ 61 w 65"/>
                <a:gd name="T37" fmla="*/ 8 h 65"/>
                <a:gd name="T38" fmla="*/ 4 w 65"/>
                <a:gd name="T39" fmla="*/ 8 h 65"/>
                <a:gd name="T40" fmla="*/ 8 w 65"/>
                <a:gd name="T41" fmla="*/ 4 h 65"/>
                <a:gd name="T42" fmla="*/ 8 w 65"/>
                <a:gd name="T43"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65">
                  <a:moveTo>
                    <a:pt x="0" y="4"/>
                  </a:moveTo>
                  <a:lnTo>
                    <a:pt x="0" y="0"/>
                  </a:lnTo>
                  <a:lnTo>
                    <a:pt x="4" y="0"/>
                  </a:lnTo>
                  <a:lnTo>
                    <a:pt x="61" y="0"/>
                  </a:lnTo>
                  <a:lnTo>
                    <a:pt x="64" y="0"/>
                  </a:lnTo>
                  <a:lnTo>
                    <a:pt x="65" y="4"/>
                  </a:lnTo>
                  <a:lnTo>
                    <a:pt x="65" y="61"/>
                  </a:lnTo>
                  <a:lnTo>
                    <a:pt x="64" y="64"/>
                  </a:lnTo>
                  <a:lnTo>
                    <a:pt x="61" y="65"/>
                  </a:lnTo>
                  <a:lnTo>
                    <a:pt x="4" y="65"/>
                  </a:lnTo>
                  <a:lnTo>
                    <a:pt x="0" y="64"/>
                  </a:lnTo>
                  <a:lnTo>
                    <a:pt x="0" y="61"/>
                  </a:lnTo>
                  <a:lnTo>
                    <a:pt x="0" y="4"/>
                  </a:lnTo>
                  <a:close/>
                  <a:moveTo>
                    <a:pt x="8" y="61"/>
                  </a:moveTo>
                  <a:lnTo>
                    <a:pt x="4" y="57"/>
                  </a:lnTo>
                  <a:lnTo>
                    <a:pt x="61" y="57"/>
                  </a:lnTo>
                  <a:lnTo>
                    <a:pt x="57" y="61"/>
                  </a:lnTo>
                  <a:lnTo>
                    <a:pt x="57" y="4"/>
                  </a:lnTo>
                  <a:lnTo>
                    <a:pt x="61" y="8"/>
                  </a:lnTo>
                  <a:lnTo>
                    <a:pt x="4" y="8"/>
                  </a:lnTo>
                  <a:lnTo>
                    <a:pt x="8" y="4"/>
                  </a:lnTo>
                  <a:lnTo>
                    <a:pt x="8" y="61"/>
                  </a:lnTo>
                  <a:close/>
                </a:path>
              </a:pathLst>
            </a:custGeom>
            <a:solidFill>
              <a:srgbClr val="C00000"/>
            </a:solidFill>
            <a:ln w="0">
              <a:solidFill>
                <a:srgbClr val="C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1" name="Rectangle 375"/>
            <p:cNvSpPr>
              <a:spLocks noChangeArrowheads="1"/>
            </p:cNvSpPr>
            <p:nvPr/>
          </p:nvSpPr>
          <p:spPr bwMode="auto">
            <a:xfrm>
              <a:off x="4659809" y="3975204"/>
              <a:ext cx="69720" cy="69720"/>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2" name="Freeform 376"/>
            <p:cNvSpPr>
              <a:spLocks noEditPoints="1"/>
            </p:cNvSpPr>
            <p:nvPr/>
          </p:nvSpPr>
          <p:spPr bwMode="auto">
            <a:xfrm>
              <a:off x="4654916" y="3970312"/>
              <a:ext cx="79505" cy="79505"/>
            </a:xfrm>
            <a:custGeom>
              <a:avLst/>
              <a:gdLst>
                <a:gd name="T0" fmla="*/ 0 w 65"/>
                <a:gd name="T1" fmla="*/ 4 h 65"/>
                <a:gd name="T2" fmla="*/ 0 w 65"/>
                <a:gd name="T3" fmla="*/ 0 h 65"/>
                <a:gd name="T4" fmla="*/ 4 w 65"/>
                <a:gd name="T5" fmla="*/ 0 h 65"/>
                <a:gd name="T6" fmla="*/ 61 w 65"/>
                <a:gd name="T7" fmla="*/ 0 h 65"/>
                <a:gd name="T8" fmla="*/ 64 w 65"/>
                <a:gd name="T9" fmla="*/ 0 h 65"/>
                <a:gd name="T10" fmla="*/ 65 w 65"/>
                <a:gd name="T11" fmla="*/ 4 h 65"/>
                <a:gd name="T12" fmla="*/ 65 w 65"/>
                <a:gd name="T13" fmla="*/ 61 h 65"/>
                <a:gd name="T14" fmla="*/ 64 w 65"/>
                <a:gd name="T15" fmla="*/ 64 h 65"/>
                <a:gd name="T16" fmla="*/ 61 w 65"/>
                <a:gd name="T17" fmla="*/ 65 h 65"/>
                <a:gd name="T18" fmla="*/ 4 w 65"/>
                <a:gd name="T19" fmla="*/ 65 h 65"/>
                <a:gd name="T20" fmla="*/ 0 w 65"/>
                <a:gd name="T21" fmla="*/ 64 h 65"/>
                <a:gd name="T22" fmla="*/ 0 w 65"/>
                <a:gd name="T23" fmla="*/ 61 h 65"/>
                <a:gd name="T24" fmla="*/ 0 w 65"/>
                <a:gd name="T25" fmla="*/ 4 h 65"/>
                <a:gd name="T26" fmla="*/ 8 w 65"/>
                <a:gd name="T27" fmla="*/ 61 h 65"/>
                <a:gd name="T28" fmla="*/ 4 w 65"/>
                <a:gd name="T29" fmla="*/ 57 h 65"/>
                <a:gd name="T30" fmla="*/ 61 w 65"/>
                <a:gd name="T31" fmla="*/ 57 h 65"/>
                <a:gd name="T32" fmla="*/ 57 w 65"/>
                <a:gd name="T33" fmla="*/ 61 h 65"/>
                <a:gd name="T34" fmla="*/ 57 w 65"/>
                <a:gd name="T35" fmla="*/ 4 h 65"/>
                <a:gd name="T36" fmla="*/ 61 w 65"/>
                <a:gd name="T37" fmla="*/ 8 h 65"/>
                <a:gd name="T38" fmla="*/ 4 w 65"/>
                <a:gd name="T39" fmla="*/ 8 h 65"/>
                <a:gd name="T40" fmla="*/ 8 w 65"/>
                <a:gd name="T41" fmla="*/ 4 h 65"/>
                <a:gd name="T42" fmla="*/ 8 w 65"/>
                <a:gd name="T43"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65">
                  <a:moveTo>
                    <a:pt x="0" y="4"/>
                  </a:moveTo>
                  <a:lnTo>
                    <a:pt x="0" y="0"/>
                  </a:lnTo>
                  <a:lnTo>
                    <a:pt x="4" y="0"/>
                  </a:lnTo>
                  <a:lnTo>
                    <a:pt x="61" y="0"/>
                  </a:lnTo>
                  <a:lnTo>
                    <a:pt x="64" y="0"/>
                  </a:lnTo>
                  <a:lnTo>
                    <a:pt x="65" y="4"/>
                  </a:lnTo>
                  <a:lnTo>
                    <a:pt x="65" y="61"/>
                  </a:lnTo>
                  <a:lnTo>
                    <a:pt x="64" y="64"/>
                  </a:lnTo>
                  <a:lnTo>
                    <a:pt x="61" y="65"/>
                  </a:lnTo>
                  <a:lnTo>
                    <a:pt x="4" y="65"/>
                  </a:lnTo>
                  <a:lnTo>
                    <a:pt x="0" y="64"/>
                  </a:lnTo>
                  <a:lnTo>
                    <a:pt x="0" y="61"/>
                  </a:lnTo>
                  <a:lnTo>
                    <a:pt x="0" y="4"/>
                  </a:lnTo>
                  <a:close/>
                  <a:moveTo>
                    <a:pt x="8" y="61"/>
                  </a:moveTo>
                  <a:lnTo>
                    <a:pt x="4" y="57"/>
                  </a:lnTo>
                  <a:lnTo>
                    <a:pt x="61" y="57"/>
                  </a:lnTo>
                  <a:lnTo>
                    <a:pt x="57" y="61"/>
                  </a:lnTo>
                  <a:lnTo>
                    <a:pt x="57" y="4"/>
                  </a:lnTo>
                  <a:lnTo>
                    <a:pt x="61" y="8"/>
                  </a:lnTo>
                  <a:lnTo>
                    <a:pt x="4" y="8"/>
                  </a:lnTo>
                  <a:lnTo>
                    <a:pt x="8" y="4"/>
                  </a:lnTo>
                  <a:lnTo>
                    <a:pt x="8" y="61"/>
                  </a:lnTo>
                  <a:close/>
                </a:path>
              </a:pathLst>
            </a:custGeom>
            <a:solidFill>
              <a:srgbClr val="C00000"/>
            </a:solidFill>
            <a:ln w="0">
              <a:solidFill>
                <a:srgbClr val="C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 name="Rectangle 377"/>
            <p:cNvSpPr>
              <a:spLocks noChangeArrowheads="1"/>
            </p:cNvSpPr>
            <p:nvPr/>
          </p:nvSpPr>
          <p:spPr bwMode="auto">
            <a:xfrm>
              <a:off x="4709969" y="3819865"/>
              <a:ext cx="69720" cy="69720"/>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4" name="Freeform 378"/>
            <p:cNvSpPr>
              <a:spLocks noEditPoints="1"/>
            </p:cNvSpPr>
            <p:nvPr/>
          </p:nvSpPr>
          <p:spPr bwMode="auto">
            <a:xfrm>
              <a:off x="4705077" y="3814972"/>
              <a:ext cx="79505" cy="80727"/>
            </a:xfrm>
            <a:custGeom>
              <a:avLst/>
              <a:gdLst>
                <a:gd name="T0" fmla="*/ 0 w 65"/>
                <a:gd name="T1" fmla="*/ 4 h 66"/>
                <a:gd name="T2" fmla="*/ 0 w 65"/>
                <a:gd name="T3" fmla="*/ 0 h 66"/>
                <a:gd name="T4" fmla="*/ 4 w 65"/>
                <a:gd name="T5" fmla="*/ 0 h 66"/>
                <a:gd name="T6" fmla="*/ 61 w 65"/>
                <a:gd name="T7" fmla="*/ 0 h 66"/>
                <a:gd name="T8" fmla="*/ 64 w 65"/>
                <a:gd name="T9" fmla="*/ 0 h 66"/>
                <a:gd name="T10" fmla="*/ 65 w 65"/>
                <a:gd name="T11" fmla="*/ 4 h 66"/>
                <a:gd name="T12" fmla="*/ 65 w 65"/>
                <a:gd name="T13" fmla="*/ 61 h 66"/>
                <a:gd name="T14" fmla="*/ 64 w 65"/>
                <a:gd name="T15" fmla="*/ 64 h 66"/>
                <a:gd name="T16" fmla="*/ 61 w 65"/>
                <a:gd name="T17" fmla="*/ 66 h 66"/>
                <a:gd name="T18" fmla="*/ 4 w 65"/>
                <a:gd name="T19" fmla="*/ 66 h 66"/>
                <a:gd name="T20" fmla="*/ 0 w 65"/>
                <a:gd name="T21" fmla="*/ 64 h 66"/>
                <a:gd name="T22" fmla="*/ 0 w 65"/>
                <a:gd name="T23" fmla="*/ 61 h 66"/>
                <a:gd name="T24" fmla="*/ 0 w 65"/>
                <a:gd name="T25" fmla="*/ 4 h 66"/>
                <a:gd name="T26" fmla="*/ 8 w 65"/>
                <a:gd name="T27" fmla="*/ 61 h 66"/>
                <a:gd name="T28" fmla="*/ 4 w 65"/>
                <a:gd name="T29" fmla="*/ 57 h 66"/>
                <a:gd name="T30" fmla="*/ 61 w 65"/>
                <a:gd name="T31" fmla="*/ 57 h 66"/>
                <a:gd name="T32" fmla="*/ 57 w 65"/>
                <a:gd name="T33" fmla="*/ 61 h 66"/>
                <a:gd name="T34" fmla="*/ 57 w 65"/>
                <a:gd name="T35" fmla="*/ 4 h 66"/>
                <a:gd name="T36" fmla="*/ 61 w 65"/>
                <a:gd name="T37" fmla="*/ 8 h 66"/>
                <a:gd name="T38" fmla="*/ 4 w 65"/>
                <a:gd name="T39" fmla="*/ 8 h 66"/>
                <a:gd name="T40" fmla="*/ 8 w 65"/>
                <a:gd name="T41" fmla="*/ 4 h 66"/>
                <a:gd name="T42" fmla="*/ 8 w 65"/>
                <a:gd name="T43"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66">
                  <a:moveTo>
                    <a:pt x="0" y="4"/>
                  </a:moveTo>
                  <a:lnTo>
                    <a:pt x="0" y="0"/>
                  </a:lnTo>
                  <a:lnTo>
                    <a:pt x="4" y="0"/>
                  </a:lnTo>
                  <a:lnTo>
                    <a:pt x="61" y="0"/>
                  </a:lnTo>
                  <a:lnTo>
                    <a:pt x="64" y="0"/>
                  </a:lnTo>
                  <a:lnTo>
                    <a:pt x="65" y="4"/>
                  </a:lnTo>
                  <a:lnTo>
                    <a:pt x="65" y="61"/>
                  </a:lnTo>
                  <a:lnTo>
                    <a:pt x="64" y="64"/>
                  </a:lnTo>
                  <a:lnTo>
                    <a:pt x="61" y="66"/>
                  </a:lnTo>
                  <a:lnTo>
                    <a:pt x="4" y="66"/>
                  </a:lnTo>
                  <a:lnTo>
                    <a:pt x="0" y="64"/>
                  </a:lnTo>
                  <a:lnTo>
                    <a:pt x="0" y="61"/>
                  </a:lnTo>
                  <a:lnTo>
                    <a:pt x="0" y="4"/>
                  </a:lnTo>
                  <a:close/>
                  <a:moveTo>
                    <a:pt x="8" y="61"/>
                  </a:moveTo>
                  <a:lnTo>
                    <a:pt x="4" y="57"/>
                  </a:lnTo>
                  <a:lnTo>
                    <a:pt x="61" y="57"/>
                  </a:lnTo>
                  <a:lnTo>
                    <a:pt x="57" y="61"/>
                  </a:lnTo>
                  <a:lnTo>
                    <a:pt x="57" y="4"/>
                  </a:lnTo>
                  <a:lnTo>
                    <a:pt x="61" y="8"/>
                  </a:lnTo>
                  <a:lnTo>
                    <a:pt x="4" y="8"/>
                  </a:lnTo>
                  <a:lnTo>
                    <a:pt x="8" y="4"/>
                  </a:lnTo>
                  <a:lnTo>
                    <a:pt x="8" y="61"/>
                  </a:lnTo>
                  <a:close/>
                </a:path>
              </a:pathLst>
            </a:custGeom>
            <a:solidFill>
              <a:srgbClr val="C00000"/>
            </a:solidFill>
            <a:ln w="0">
              <a:solidFill>
                <a:srgbClr val="C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5" name="Freeform 379"/>
            <p:cNvSpPr>
              <a:spLocks/>
            </p:cNvSpPr>
            <p:nvPr/>
          </p:nvSpPr>
          <p:spPr bwMode="auto">
            <a:xfrm>
              <a:off x="4958262" y="4488924"/>
              <a:ext cx="69720" cy="70942"/>
            </a:xfrm>
            <a:custGeom>
              <a:avLst/>
              <a:gdLst>
                <a:gd name="T0" fmla="*/ 27 w 57"/>
                <a:gd name="T1" fmla="*/ 0 h 58"/>
                <a:gd name="T2" fmla="*/ 57 w 57"/>
                <a:gd name="T3" fmla="*/ 28 h 58"/>
                <a:gd name="T4" fmla="*/ 27 w 57"/>
                <a:gd name="T5" fmla="*/ 58 h 58"/>
                <a:gd name="T6" fmla="*/ 0 w 57"/>
                <a:gd name="T7" fmla="*/ 28 h 58"/>
                <a:gd name="T8" fmla="*/ 27 w 57"/>
                <a:gd name="T9" fmla="*/ 0 h 58"/>
              </a:gdLst>
              <a:ahLst/>
              <a:cxnLst>
                <a:cxn ang="0">
                  <a:pos x="T0" y="T1"/>
                </a:cxn>
                <a:cxn ang="0">
                  <a:pos x="T2" y="T3"/>
                </a:cxn>
                <a:cxn ang="0">
                  <a:pos x="T4" y="T5"/>
                </a:cxn>
                <a:cxn ang="0">
                  <a:pos x="T6" y="T7"/>
                </a:cxn>
                <a:cxn ang="0">
                  <a:pos x="T8" y="T9"/>
                </a:cxn>
              </a:cxnLst>
              <a:rect l="0" t="0" r="r" b="b"/>
              <a:pathLst>
                <a:path w="57" h="58">
                  <a:moveTo>
                    <a:pt x="27" y="0"/>
                  </a:moveTo>
                  <a:lnTo>
                    <a:pt x="57" y="28"/>
                  </a:lnTo>
                  <a:lnTo>
                    <a:pt x="27" y="58"/>
                  </a:lnTo>
                  <a:lnTo>
                    <a:pt x="0" y="28"/>
                  </a:lnTo>
                  <a:lnTo>
                    <a:pt x="27" y="0"/>
                  </a:lnTo>
                  <a:close/>
                </a:path>
              </a:pathLst>
            </a:custGeom>
            <a:solidFill>
              <a:schemeClr val="accent1">
                <a:lumMod val="40000"/>
                <a:lumOff val="60000"/>
              </a:schemeClr>
            </a:solidFill>
            <a:ln>
              <a:solidFill>
                <a:schemeClr val="accent1">
                  <a:lumMod val="40000"/>
                  <a:lumOff val="60000"/>
                </a:schemeClr>
              </a:solidFill>
            </a:ln>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6" name="Freeform 380"/>
            <p:cNvSpPr>
              <a:spLocks noEditPoints="1"/>
            </p:cNvSpPr>
            <p:nvPr/>
          </p:nvSpPr>
          <p:spPr bwMode="auto">
            <a:xfrm>
              <a:off x="4953369" y="4484032"/>
              <a:ext cx="79505" cy="80727"/>
            </a:xfrm>
            <a:custGeom>
              <a:avLst/>
              <a:gdLst>
                <a:gd name="T0" fmla="*/ 28 w 65"/>
                <a:gd name="T1" fmla="*/ 0 h 66"/>
                <a:gd name="T2" fmla="*/ 31 w 65"/>
                <a:gd name="T3" fmla="*/ 0 h 66"/>
                <a:gd name="T4" fmla="*/ 35 w 65"/>
                <a:gd name="T5" fmla="*/ 0 h 66"/>
                <a:gd name="T6" fmla="*/ 64 w 65"/>
                <a:gd name="T7" fmla="*/ 29 h 66"/>
                <a:gd name="T8" fmla="*/ 65 w 65"/>
                <a:gd name="T9" fmla="*/ 32 h 66"/>
                <a:gd name="T10" fmla="*/ 64 w 65"/>
                <a:gd name="T11" fmla="*/ 36 h 66"/>
                <a:gd name="T12" fmla="*/ 35 w 65"/>
                <a:gd name="T13" fmla="*/ 64 h 66"/>
                <a:gd name="T14" fmla="*/ 31 w 65"/>
                <a:gd name="T15" fmla="*/ 66 h 66"/>
                <a:gd name="T16" fmla="*/ 28 w 65"/>
                <a:gd name="T17" fmla="*/ 64 h 66"/>
                <a:gd name="T18" fmla="*/ 0 w 65"/>
                <a:gd name="T19" fmla="*/ 36 h 66"/>
                <a:gd name="T20" fmla="*/ 0 w 65"/>
                <a:gd name="T21" fmla="*/ 32 h 66"/>
                <a:gd name="T22" fmla="*/ 0 w 65"/>
                <a:gd name="T23" fmla="*/ 29 h 66"/>
                <a:gd name="T24" fmla="*/ 28 w 65"/>
                <a:gd name="T25" fmla="*/ 0 h 66"/>
                <a:gd name="T26" fmla="*/ 7 w 65"/>
                <a:gd name="T27" fmla="*/ 36 h 66"/>
                <a:gd name="T28" fmla="*/ 7 w 65"/>
                <a:gd name="T29" fmla="*/ 29 h 66"/>
                <a:gd name="T30" fmla="*/ 35 w 65"/>
                <a:gd name="T31" fmla="*/ 59 h 66"/>
                <a:gd name="T32" fmla="*/ 28 w 65"/>
                <a:gd name="T33" fmla="*/ 57 h 66"/>
                <a:gd name="T34" fmla="*/ 57 w 65"/>
                <a:gd name="T35" fmla="*/ 29 h 66"/>
                <a:gd name="T36" fmla="*/ 58 w 65"/>
                <a:gd name="T37" fmla="*/ 36 h 66"/>
                <a:gd name="T38" fmla="*/ 28 w 65"/>
                <a:gd name="T39" fmla="*/ 7 h 66"/>
                <a:gd name="T40" fmla="*/ 35 w 65"/>
                <a:gd name="T41" fmla="*/ 7 h 66"/>
                <a:gd name="T42" fmla="*/ 7 w 65"/>
                <a:gd name="T43" fmla="*/ 3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66">
                  <a:moveTo>
                    <a:pt x="28" y="0"/>
                  </a:moveTo>
                  <a:lnTo>
                    <a:pt x="31" y="0"/>
                  </a:lnTo>
                  <a:lnTo>
                    <a:pt x="35" y="0"/>
                  </a:lnTo>
                  <a:lnTo>
                    <a:pt x="64" y="29"/>
                  </a:lnTo>
                  <a:lnTo>
                    <a:pt x="65" y="32"/>
                  </a:lnTo>
                  <a:lnTo>
                    <a:pt x="64" y="36"/>
                  </a:lnTo>
                  <a:lnTo>
                    <a:pt x="35" y="64"/>
                  </a:lnTo>
                  <a:lnTo>
                    <a:pt x="31" y="66"/>
                  </a:lnTo>
                  <a:lnTo>
                    <a:pt x="28" y="64"/>
                  </a:lnTo>
                  <a:lnTo>
                    <a:pt x="0" y="36"/>
                  </a:lnTo>
                  <a:lnTo>
                    <a:pt x="0" y="32"/>
                  </a:lnTo>
                  <a:lnTo>
                    <a:pt x="0" y="29"/>
                  </a:lnTo>
                  <a:lnTo>
                    <a:pt x="28" y="0"/>
                  </a:lnTo>
                  <a:close/>
                  <a:moveTo>
                    <a:pt x="7" y="36"/>
                  </a:moveTo>
                  <a:lnTo>
                    <a:pt x="7" y="29"/>
                  </a:lnTo>
                  <a:lnTo>
                    <a:pt x="35" y="59"/>
                  </a:lnTo>
                  <a:lnTo>
                    <a:pt x="28" y="57"/>
                  </a:lnTo>
                  <a:lnTo>
                    <a:pt x="57" y="29"/>
                  </a:lnTo>
                  <a:lnTo>
                    <a:pt x="58" y="36"/>
                  </a:lnTo>
                  <a:lnTo>
                    <a:pt x="28" y="7"/>
                  </a:lnTo>
                  <a:lnTo>
                    <a:pt x="35" y="7"/>
                  </a:lnTo>
                  <a:lnTo>
                    <a:pt x="7" y="36"/>
                  </a:lnTo>
                  <a:close/>
                </a:path>
              </a:pathLst>
            </a:custGeom>
            <a:solidFill>
              <a:schemeClr val="accent1">
                <a:lumMod val="40000"/>
                <a:lumOff val="60000"/>
              </a:schemeClr>
            </a:solidFill>
            <a:ln w="0">
              <a:solidFill>
                <a:schemeClr val="accent1">
                  <a:lumMod val="40000"/>
                  <a:lumOff val="60000"/>
                </a:schemeClr>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7" name="Freeform 381"/>
            <p:cNvSpPr>
              <a:spLocks/>
            </p:cNvSpPr>
            <p:nvPr/>
          </p:nvSpPr>
          <p:spPr bwMode="auto">
            <a:xfrm>
              <a:off x="4958262" y="4745784"/>
              <a:ext cx="69720" cy="69720"/>
            </a:xfrm>
            <a:custGeom>
              <a:avLst/>
              <a:gdLst>
                <a:gd name="T0" fmla="*/ 27 w 57"/>
                <a:gd name="T1" fmla="*/ 0 h 57"/>
                <a:gd name="T2" fmla="*/ 57 w 57"/>
                <a:gd name="T3" fmla="*/ 27 h 57"/>
                <a:gd name="T4" fmla="*/ 27 w 57"/>
                <a:gd name="T5" fmla="*/ 57 h 57"/>
                <a:gd name="T6" fmla="*/ 0 w 57"/>
                <a:gd name="T7" fmla="*/ 27 h 57"/>
                <a:gd name="T8" fmla="*/ 27 w 57"/>
                <a:gd name="T9" fmla="*/ 0 h 57"/>
              </a:gdLst>
              <a:ahLst/>
              <a:cxnLst>
                <a:cxn ang="0">
                  <a:pos x="T0" y="T1"/>
                </a:cxn>
                <a:cxn ang="0">
                  <a:pos x="T2" y="T3"/>
                </a:cxn>
                <a:cxn ang="0">
                  <a:pos x="T4" y="T5"/>
                </a:cxn>
                <a:cxn ang="0">
                  <a:pos x="T6" y="T7"/>
                </a:cxn>
                <a:cxn ang="0">
                  <a:pos x="T8" y="T9"/>
                </a:cxn>
              </a:cxnLst>
              <a:rect l="0" t="0" r="r" b="b"/>
              <a:pathLst>
                <a:path w="57" h="57">
                  <a:moveTo>
                    <a:pt x="27" y="0"/>
                  </a:moveTo>
                  <a:lnTo>
                    <a:pt x="57" y="27"/>
                  </a:lnTo>
                  <a:lnTo>
                    <a:pt x="27" y="57"/>
                  </a:lnTo>
                  <a:lnTo>
                    <a:pt x="0" y="27"/>
                  </a:lnTo>
                  <a:lnTo>
                    <a:pt x="27" y="0"/>
                  </a:lnTo>
                  <a:close/>
                </a:path>
              </a:pathLst>
            </a:custGeom>
            <a:solidFill>
              <a:schemeClr val="accent1">
                <a:lumMod val="40000"/>
                <a:lumOff val="60000"/>
              </a:schemeClr>
            </a:solidFill>
            <a:ln>
              <a:solidFill>
                <a:schemeClr val="accent1">
                  <a:lumMod val="40000"/>
                  <a:lumOff val="60000"/>
                </a:schemeClr>
              </a:solidFill>
            </a:ln>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8" name="Freeform 382"/>
            <p:cNvSpPr>
              <a:spLocks noEditPoints="1"/>
            </p:cNvSpPr>
            <p:nvPr/>
          </p:nvSpPr>
          <p:spPr bwMode="auto">
            <a:xfrm>
              <a:off x="4953369" y="4740892"/>
              <a:ext cx="79505" cy="79505"/>
            </a:xfrm>
            <a:custGeom>
              <a:avLst/>
              <a:gdLst>
                <a:gd name="T0" fmla="*/ 28 w 65"/>
                <a:gd name="T1" fmla="*/ 0 h 65"/>
                <a:gd name="T2" fmla="*/ 31 w 65"/>
                <a:gd name="T3" fmla="*/ 0 h 65"/>
                <a:gd name="T4" fmla="*/ 35 w 65"/>
                <a:gd name="T5" fmla="*/ 0 h 65"/>
                <a:gd name="T6" fmla="*/ 64 w 65"/>
                <a:gd name="T7" fmla="*/ 28 h 65"/>
                <a:gd name="T8" fmla="*/ 65 w 65"/>
                <a:gd name="T9" fmla="*/ 31 h 65"/>
                <a:gd name="T10" fmla="*/ 64 w 65"/>
                <a:gd name="T11" fmla="*/ 35 h 65"/>
                <a:gd name="T12" fmla="*/ 35 w 65"/>
                <a:gd name="T13" fmla="*/ 64 h 65"/>
                <a:gd name="T14" fmla="*/ 31 w 65"/>
                <a:gd name="T15" fmla="*/ 65 h 65"/>
                <a:gd name="T16" fmla="*/ 28 w 65"/>
                <a:gd name="T17" fmla="*/ 64 h 65"/>
                <a:gd name="T18" fmla="*/ 0 w 65"/>
                <a:gd name="T19" fmla="*/ 35 h 65"/>
                <a:gd name="T20" fmla="*/ 0 w 65"/>
                <a:gd name="T21" fmla="*/ 31 h 65"/>
                <a:gd name="T22" fmla="*/ 0 w 65"/>
                <a:gd name="T23" fmla="*/ 28 h 65"/>
                <a:gd name="T24" fmla="*/ 28 w 65"/>
                <a:gd name="T25" fmla="*/ 0 h 65"/>
                <a:gd name="T26" fmla="*/ 7 w 65"/>
                <a:gd name="T27" fmla="*/ 35 h 65"/>
                <a:gd name="T28" fmla="*/ 7 w 65"/>
                <a:gd name="T29" fmla="*/ 28 h 65"/>
                <a:gd name="T30" fmla="*/ 35 w 65"/>
                <a:gd name="T31" fmla="*/ 58 h 65"/>
                <a:gd name="T32" fmla="*/ 28 w 65"/>
                <a:gd name="T33" fmla="*/ 57 h 65"/>
                <a:gd name="T34" fmla="*/ 57 w 65"/>
                <a:gd name="T35" fmla="*/ 28 h 65"/>
                <a:gd name="T36" fmla="*/ 58 w 65"/>
                <a:gd name="T37" fmla="*/ 35 h 65"/>
                <a:gd name="T38" fmla="*/ 28 w 65"/>
                <a:gd name="T39" fmla="*/ 7 h 65"/>
                <a:gd name="T40" fmla="*/ 35 w 65"/>
                <a:gd name="T41" fmla="*/ 7 h 65"/>
                <a:gd name="T42" fmla="*/ 7 w 65"/>
                <a:gd name="T43" fmla="*/ 3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65">
                  <a:moveTo>
                    <a:pt x="28" y="0"/>
                  </a:moveTo>
                  <a:lnTo>
                    <a:pt x="31" y="0"/>
                  </a:lnTo>
                  <a:lnTo>
                    <a:pt x="35" y="0"/>
                  </a:lnTo>
                  <a:lnTo>
                    <a:pt x="64" y="28"/>
                  </a:lnTo>
                  <a:lnTo>
                    <a:pt x="65" y="31"/>
                  </a:lnTo>
                  <a:lnTo>
                    <a:pt x="64" y="35"/>
                  </a:lnTo>
                  <a:lnTo>
                    <a:pt x="35" y="64"/>
                  </a:lnTo>
                  <a:lnTo>
                    <a:pt x="31" y="65"/>
                  </a:lnTo>
                  <a:lnTo>
                    <a:pt x="28" y="64"/>
                  </a:lnTo>
                  <a:lnTo>
                    <a:pt x="0" y="35"/>
                  </a:lnTo>
                  <a:lnTo>
                    <a:pt x="0" y="31"/>
                  </a:lnTo>
                  <a:lnTo>
                    <a:pt x="0" y="28"/>
                  </a:lnTo>
                  <a:lnTo>
                    <a:pt x="28" y="0"/>
                  </a:lnTo>
                  <a:close/>
                  <a:moveTo>
                    <a:pt x="7" y="35"/>
                  </a:moveTo>
                  <a:lnTo>
                    <a:pt x="7" y="28"/>
                  </a:lnTo>
                  <a:lnTo>
                    <a:pt x="35" y="58"/>
                  </a:lnTo>
                  <a:lnTo>
                    <a:pt x="28" y="57"/>
                  </a:lnTo>
                  <a:lnTo>
                    <a:pt x="57" y="28"/>
                  </a:lnTo>
                  <a:lnTo>
                    <a:pt x="58" y="35"/>
                  </a:lnTo>
                  <a:lnTo>
                    <a:pt x="28" y="7"/>
                  </a:lnTo>
                  <a:lnTo>
                    <a:pt x="35" y="7"/>
                  </a:lnTo>
                  <a:lnTo>
                    <a:pt x="7" y="35"/>
                  </a:lnTo>
                  <a:close/>
                </a:path>
              </a:pathLst>
            </a:custGeom>
            <a:solidFill>
              <a:schemeClr val="accent1">
                <a:lumMod val="40000"/>
                <a:lumOff val="60000"/>
              </a:schemeClr>
            </a:solidFill>
            <a:ln w="0">
              <a:solidFill>
                <a:schemeClr val="accent1">
                  <a:lumMod val="40000"/>
                  <a:lumOff val="60000"/>
                </a:schemeClr>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9" name="Freeform 383"/>
            <p:cNvSpPr>
              <a:spLocks/>
            </p:cNvSpPr>
            <p:nvPr/>
          </p:nvSpPr>
          <p:spPr bwMode="auto">
            <a:xfrm>
              <a:off x="4958262" y="5054017"/>
              <a:ext cx="69720" cy="69720"/>
            </a:xfrm>
            <a:custGeom>
              <a:avLst/>
              <a:gdLst>
                <a:gd name="T0" fmla="*/ 27 w 57"/>
                <a:gd name="T1" fmla="*/ 0 h 57"/>
                <a:gd name="T2" fmla="*/ 57 w 57"/>
                <a:gd name="T3" fmla="*/ 27 h 57"/>
                <a:gd name="T4" fmla="*/ 27 w 57"/>
                <a:gd name="T5" fmla="*/ 57 h 57"/>
                <a:gd name="T6" fmla="*/ 0 w 57"/>
                <a:gd name="T7" fmla="*/ 27 h 57"/>
                <a:gd name="T8" fmla="*/ 27 w 57"/>
                <a:gd name="T9" fmla="*/ 0 h 57"/>
              </a:gdLst>
              <a:ahLst/>
              <a:cxnLst>
                <a:cxn ang="0">
                  <a:pos x="T0" y="T1"/>
                </a:cxn>
                <a:cxn ang="0">
                  <a:pos x="T2" y="T3"/>
                </a:cxn>
                <a:cxn ang="0">
                  <a:pos x="T4" y="T5"/>
                </a:cxn>
                <a:cxn ang="0">
                  <a:pos x="T6" y="T7"/>
                </a:cxn>
                <a:cxn ang="0">
                  <a:pos x="T8" y="T9"/>
                </a:cxn>
              </a:cxnLst>
              <a:rect l="0" t="0" r="r" b="b"/>
              <a:pathLst>
                <a:path w="57" h="57">
                  <a:moveTo>
                    <a:pt x="27" y="0"/>
                  </a:moveTo>
                  <a:lnTo>
                    <a:pt x="57" y="27"/>
                  </a:lnTo>
                  <a:lnTo>
                    <a:pt x="27" y="57"/>
                  </a:lnTo>
                  <a:lnTo>
                    <a:pt x="0" y="27"/>
                  </a:lnTo>
                  <a:lnTo>
                    <a:pt x="27" y="0"/>
                  </a:lnTo>
                  <a:close/>
                </a:path>
              </a:pathLst>
            </a:custGeom>
            <a:solidFill>
              <a:schemeClr val="accent1">
                <a:lumMod val="40000"/>
                <a:lumOff val="60000"/>
              </a:schemeClr>
            </a:solidFill>
            <a:ln>
              <a:solidFill>
                <a:schemeClr val="accent1">
                  <a:lumMod val="40000"/>
                  <a:lumOff val="60000"/>
                </a:schemeClr>
              </a:solidFill>
            </a:ln>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30" name="Freeform 384"/>
            <p:cNvSpPr>
              <a:spLocks noEditPoints="1"/>
            </p:cNvSpPr>
            <p:nvPr/>
          </p:nvSpPr>
          <p:spPr bwMode="auto">
            <a:xfrm>
              <a:off x="4953369" y="5049124"/>
              <a:ext cx="79505" cy="79505"/>
            </a:xfrm>
            <a:custGeom>
              <a:avLst/>
              <a:gdLst>
                <a:gd name="T0" fmla="*/ 28 w 65"/>
                <a:gd name="T1" fmla="*/ 0 h 65"/>
                <a:gd name="T2" fmla="*/ 31 w 65"/>
                <a:gd name="T3" fmla="*/ 0 h 65"/>
                <a:gd name="T4" fmla="*/ 35 w 65"/>
                <a:gd name="T5" fmla="*/ 0 h 65"/>
                <a:gd name="T6" fmla="*/ 64 w 65"/>
                <a:gd name="T7" fmla="*/ 28 h 65"/>
                <a:gd name="T8" fmla="*/ 65 w 65"/>
                <a:gd name="T9" fmla="*/ 31 h 65"/>
                <a:gd name="T10" fmla="*/ 64 w 65"/>
                <a:gd name="T11" fmla="*/ 35 h 65"/>
                <a:gd name="T12" fmla="*/ 35 w 65"/>
                <a:gd name="T13" fmla="*/ 64 h 65"/>
                <a:gd name="T14" fmla="*/ 31 w 65"/>
                <a:gd name="T15" fmla="*/ 65 h 65"/>
                <a:gd name="T16" fmla="*/ 28 w 65"/>
                <a:gd name="T17" fmla="*/ 64 h 65"/>
                <a:gd name="T18" fmla="*/ 0 w 65"/>
                <a:gd name="T19" fmla="*/ 35 h 65"/>
                <a:gd name="T20" fmla="*/ 0 w 65"/>
                <a:gd name="T21" fmla="*/ 31 h 65"/>
                <a:gd name="T22" fmla="*/ 0 w 65"/>
                <a:gd name="T23" fmla="*/ 28 h 65"/>
                <a:gd name="T24" fmla="*/ 28 w 65"/>
                <a:gd name="T25" fmla="*/ 0 h 65"/>
                <a:gd name="T26" fmla="*/ 7 w 65"/>
                <a:gd name="T27" fmla="*/ 35 h 65"/>
                <a:gd name="T28" fmla="*/ 7 w 65"/>
                <a:gd name="T29" fmla="*/ 28 h 65"/>
                <a:gd name="T30" fmla="*/ 35 w 65"/>
                <a:gd name="T31" fmla="*/ 58 h 65"/>
                <a:gd name="T32" fmla="*/ 28 w 65"/>
                <a:gd name="T33" fmla="*/ 57 h 65"/>
                <a:gd name="T34" fmla="*/ 57 w 65"/>
                <a:gd name="T35" fmla="*/ 28 h 65"/>
                <a:gd name="T36" fmla="*/ 58 w 65"/>
                <a:gd name="T37" fmla="*/ 35 h 65"/>
                <a:gd name="T38" fmla="*/ 28 w 65"/>
                <a:gd name="T39" fmla="*/ 6 h 65"/>
                <a:gd name="T40" fmla="*/ 35 w 65"/>
                <a:gd name="T41" fmla="*/ 6 h 65"/>
                <a:gd name="T42" fmla="*/ 7 w 65"/>
                <a:gd name="T43" fmla="*/ 3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65">
                  <a:moveTo>
                    <a:pt x="28" y="0"/>
                  </a:moveTo>
                  <a:lnTo>
                    <a:pt x="31" y="0"/>
                  </a:lnTo>
                  <a:lnTo>
                    <a:pt x="35" y="0"/>
                  </a:lnTo>
                  <a:lnTo>
                    <a:pt x="64" y="28"/>
                  </a:lnTo>
                  <a:lnTo>
                    <a:pt x="65" y="31"/>
                  </a:lnTo>
                  <a:lnTo>
                    <a:pt x="64" y="35"/>
                  </a:lnTo>
                  <a:lnTo>
                    <a:pt x="35" y="64"/>
                  </a:lnTo>
                  <a:lnTo>
                    <a:pt x="31" y="65"/>
                  </a:lnTo>
                  <a:lnTo>
                    <a:pt x="28" y="64"/>
                  </a:lnTo>
                  <a:lnTo>
                    <a:pt x="0" y="35"/>
                  </a:lnTo>
                  <a:lnTo>
                    <a:pt x="0" y="31"/>
                  </a:lnTo>
                  <a:lnTo>
                    <a:pt x="0" y="28"/>
                  </a:lnTo>
                  <a:lnTo>
                    <a:pt x="28" y="0"/>
                  </a:lnTo>
                  <a:close/>
                  <a:moveTo>
                    <a:pt x="7" y="35"/>
                  </a:moveTo>
                  <a:lnTo>
                    <a:pt x="7" y="28"/>
                  </a:lnTo>
                  <a:lnTo>
                    <a:pt x="35" y="58"/>
                  </a:lnTo>
                  <a:lnTo>
                    <a:pt x="28" y="57"/>
                  </a:lnTo>
                  <a:lnTo>
                    <a:pt x="57" y="28"/>
                  </a:lnTo>
                  <a:lnTo>
                    <a:pt x="58" y="35"/>
                  </a:lnTo>
                  <a:lnTo>
                    <a:pt x="28" y="6"/>
                  </a:lnTo>
                  <a:lnTo>
                    <a:pt x="35" y="6"/>
                  </a:lnTo>
                  <a:lnTo>
                    <a:pt x="7" y="35"/>
                  </a:lnTo>
                  <a:close/>
                </a:path>
              </a:pathLst>
            </a:custGeom>
            <a:solidFill>
              <a:schemeClr val="accent1">
                <a:lumMod val="40000"/>
                <a:lumOff val="60000"/>
              </a:schemeClr>
            </a:solidFill>
            <a:ln w="0">
              <a:solidFill>
                <a:schemeClr val="accent1">
                  <a:lumMod val="40000"/>
                  <a:lumOff val="60000"/>
                </a:schemeClr>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31" name="Rectangle 385"/>
            <p:cNvSpPr>
              <a:spLocks noChangeArrowheads="1"/>
            </p:cNvSpPr>
            <p:nvPr/>
          </p:nvSpPr>
          <p:spPr bwMode="auto">
            <a:xfrm>
              <a:off x="3969965" y="5441754"/>
              <a:ext cx="92337" cy="221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685800" fontAlgn="base">
                <a:spcBef>
                  <a:spcPct val="0"/>
                </a:spcBef>
                <a:spcAft>
                  <a:spcPct val="0"/>
                </a:spcAft>
              </a:pPr>
              <a:r>
                <a:rPr lang="en-US" sz="450">
                  <a:latin typeface="+mj-lt"/>
                  <a:cs typeface="Arial" pitchFamily="34" charset="0"/>
                </a:rPr>
                <a:t>0</a:t>
              </a:r>
              <a:endParaRPr lang="en-US" sz="375">
                <a:latin typeface="+mj-lt"/>
                <a:cs typeface="Arial" pitchFamily="34" charset="0"/>
              </a:endParaRPr>
            </a:p>
          </p:txBody>
        </p:sp>
        <p:sp>
          <p:nvSpPr>
            <p:cNvPr id="32" name="Rectangle 386"/>
            <p:cNvSpPr>
              <a:spLocks noChangeArrowheads="1"/>
            </p:cNvSpPr>
            <p:nvPr/>
          </p:nvSpPr>
          <p:spPr bwMode="auto">
            <a:xfrm>
              <a:off x="3861102" y="4926809"/>
              <a:ext cx="184674" cy="221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685800" fontAlgn="base">
                <a:spcBef>
                  <a:spcPct val="0"/>
                </a:spcBef>
                <a:spcAft>
                  <a:spcPct val="0"/>
                </a:spcAft>
              </a:pPr>
              <a:r>
                <a:rPr lang="en-US" sz="450">
                  <a:latin typeface="+mj-lt"/>
                  <a:cs typeface="Arial" pitchFamily="34" charset="0"/>
                </a:rPr>
                <a:t>10</a:t>
              </a:r>
              <a:endParaRPr lang="en-US" sz="375">
                <a:latin typeface="+mj-lt"/>
                <a:cs typeface="Arial" pitchFamily="34" charset="0"/>
              </a:endParaRPr>
            </a:p>
          </p:txBody>
        </p:sp>
        <p:sp>
          <p:nvSpPr>
            <p:cNvPr id="33" name="Rectangle 387"/>
            <p:cNvSpPr>
              <a:spLocks noChangeArrowheads="1"/>
            </p:cNvSpPr>
            <p:nvPr/>
          </p:nvSpPr>
          <p:spPr bwMode="auto">
            <a:xfrm>
              <a:off x="3861102" y="4413088"/>
              <a:ext cx="184674" cy="221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685800" fontAlgn="base">
                <a:spcBef>
                  <a:spcPct val="0"/>
                </a:spcBef>
                <a:spcAft>
                  <a:spcPct val="0"/>
                </a:spcAft>
              </a:pPr>
              <a:r>
                <a:rPr lang="en-US" sz="450">
                  <a:latin typeface="+mj-lt"/>
                  <a:cs typeface="Arial" pitchFamily="34" charset="0"/>
                </a:rPr>
                <a:t>20</a:t>
              </a:r>
              <a:endParaRPr lang="en-US" sz="375">
                <a:latin typeface="+mj-lt"/>
                <a:cs typeface="Arial" pitchFamily="34" charset="0"/>
              </a:endParaRPr>
            </a:p>
          </p:txBody>
        </p:sp>
        <p:sp>
          <p:nvSpPr>
            <p:cNvPr id="34" name="Rectangle 388"/>
            <p:cNvSpPr>
              <a:spLocks noChangeArrowheads="1"/>
            </p:cNvSpPr>
            <p:nvPr/>
          </p:nvSpPr>
          <p:spPr bwMode="auto">
            <a:xfrm>
              <a:off x="3861102" y="3898146"/>
              <a:ext cx="184674" cy="221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685800" fontAlgn="base">
                <a:spcBef>
                  <a:spcPct val="0"/>
                </a:spcBef>
                <a:spcAft>
                  <a:spcPct val="0"/>
                </a:spcAft>
              </a:pPr>
              <a:r>
                <a:rPr lang="en-US" sz="450">
                  <a:latin typeface="+mj-lt"/>
                  <a:cs typeface="Arial" pitchFamily="34" charset="0"/>
                </a:rPr>
                <a:t>30</a:t>
              </a:r>
              <a:endParaRPr lang="en-US" sz="375">
                <a:latin typeface="+mj-lt"/>
                <a:cs typeface="Arial" pitchFamily="34" charset="0"/>
              </a:endParaRPr>
            </a:p>
          </p:txBody>
        </p:sp>
        <p:sp>
          <p:nvSpPr>
            <p:cNvPr id="35" name="Rectangle 389"/>
            <p:cNvSpPr>
              <a:spLocks noChangeArrowheads="1"/>
            </p:cNvSpPr>
            <p:nvPr/>
          </p:nvSpPr>
          <p:spPr bwMode="auto">
            <a:xfrm>
              <a:off x="3861102" y="3384425"/>
              <a:ext cx="184674" cy="221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685800" fontAlgn="base">
                <a:spcBef>
                  <a:spcPct val="0"/>
                </a:spcBef>
                <a:spcAft>
                  <a:spcPct val="0"/>
                </a:spcAft>
              </a:pPr>
              <a:r>
                <a:rPr lang="en-US" sz="450" dirty="0">
                  <a:latin typeface="+mj-lt"/>
                  <a:cs typeface="Arial" pitchFamily="34" charset="0"/>
                </a:rPr>
                <a:t>40</a:t>
              </a:r>
              <a:endParaRPr lang="en-US" sz="375" dirty="0">
                <a:latin typeface="+mj-lt"/>
                <a:cs typeface="Arial" pitchFamily="34" charset="0"/>
              </a:endParaRPr>
            </a:p>
          </p:txBody>
        </p:sp>
        <p:cxnSp>
          <p:nvCxnSpPr>
            <p:cNvPr id="36" name="Straight Connector 35"/>
            <p:cNvCxnSpPr/>
            <p:nvPr/>
          </p:nvCxnSpPr>
          <p:spPr bwMode="auto">
            <a:xfrm>
              <a:off x="4245169" y="5543274"/>
              <a:ext cx="1198681"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37" name="Straight Connector 36"/>
            <p:cNvCxnSpPr/>
            <p:nvPr/>
          </p:nvCxnSpPr>
          <p:spPr bwMode="auto">
            <a:xfrm>
              <a:off x="4333236" y="4471801"/>
              <a:ext cx="995638" cy="0"/>
            </a:xfrm>
            <a:prstGeom prst="line">
              <a:avLst/>
            </a:prstGeom>
            <a:solidFill>
              <a:schemeClr val="accent1"/>
            </a:solidFill>
            <a:ln w="25400" cap="flat" cmpd="sng" algn="ctr">
              <a:solidFill>
                <a:schemeClr val="tx1"/>
              </a:solidFill>
              <a:prstDash val="sysDash"/>
              <a:round/>
              <a:headEnd type="none" w="med" len="med"/>
              <a:tailEnd type="none" w="med" len="med"/>
            </a:ln>
            <a:effectLst/>
          </p:spPr>
        </p:cxnSp>
        <p:sp>
          <p:nvSpPr>
            <p:cNvPr id="39" name="Rectangle 363"/>
            <p:cNvSpPr>
              <a:spLocks noChangeArrowheads="1"/>
            </p:cNvSpPr>
            <p:nvPr/>
          </p:nvSpPr>
          <p:spPr bwMode="auto">
            <a:xfrm>
              <a:off x="4713017" y="4077947"/>
              <a:ext cx="69720" cy="69720"/>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40" name="Freeform 364"/>
            <p:cNvSpPr>
              <a:spLocks noEditPoints="1"/>
            </p:cNvSpPr>
            <p:nvPr/>
          </p:nvSpPr>
          <p:spPr bwMode="auto">
            <a:xfrm>
              <a:off x="4708125" y="4073055"/>
              <a:ext cx="79505" cy="80727"/>
            </a:xfrm>
            <a:custGeom>
              <a:avLst/>
              <a:gdLst>
                <a:gd name="T0" fmla="*/ 0 w 65"/>
                <a:gd name="T1" fmla="*/ 4 h 66"/>
                <a:gd name="T2" fmla="*/ 0 w 65"/>
                <a:gd name="T3" fmla="*/ 0 h 66"/>
                <a:gd name="T4" fmla="*/ 4 w 65"/>
                <a:gd name="T5" fmla="*/ 0 h 66"/>
                <a:gd name="T6" fmla="*/ 61 w 65"/>
                <a:gd name="T7" fmla="*/ 0 h 66"/>
                <a:gd name="T8" fmla="*/ 64 w 65"/>
                <a:gd name="T9" fmla="*/ 0 h 66"/>
                <a:gd name="T10" fmla="*/ 65 w 65"/>
                <a:gd name="T11" fmla="*/ 4 h 66"/>
                <a:gd name="T12" fmla="*/ 65 w 65"/>
                <a:gd name="T13" fmla="*/ 61 h 66"/>
                <a:gd name="T14" fmla="*/ 64 w 65"/>
                <a:gd name="T15" fmla="*/ 64 h 66"/>
                <a:gd name="T16" fmla="*/ 61 w 65"/>
                <a:gd name="T17" fmla="*/ 66 h 66"/>
                <a:gd name="T18" fmla="*/ 4 w 65"/>
                <a:gd name="T19" fmla="*/ 66 h 66"/>
                <a:gd name="T20" fmla="*/ 0 w 65"/>
                <a:gd name="T21" fmla="*/ 64 h 66"/>
                <a:gd name="T22" fmla="*/ 0 w 65"/>
                <a:gd name="T23" fmla="*/ 61 h 66"/>
                <a:gd name="T24" fmla="*/ 0 w 65"/>
                <a:gd name="T25" fmla="*/ 4 h 66"/>
                <a:gd name="T26" fmla="*/ 8 w 65"/>
                <a:gd name="T27" fmla="*/ 61 h 66"/>
                <a:gd name="T28" fmla="*/ 4 w 65"/>
                <a:gd name="T29" fmla="*/ 57 h 66"/>
                <a:gd name="T30" fmla="*/ 61 w 65"/>
                <a:gd name="T31" fmla="*/ 57 h 66"/>
                <a:gd name="T32" fmla="*/ 57 w 65"/>
                <a:gd name="T33" fmla="*/ 61 h 66"/>
                <a:gd name="T34" fmla="*/ 57 w 65"/>
                <a:gd name="T35" fmla="*/ 4 h 66"/>
                <a:gd name="T36" fmla="*/ 61 w 65"/>
                <a:gd name="T37" fmla="*/ 8 h 66"/>
                <a:gd name="T38" fmla="*/ 4 w 65"/>
                <a:gd name="T39" fmla="*/ 8 h 66"/>
                <a:gd name="T40" fmla="*/ 8 w 65"/>
                <a:gd name="T41" fmla="*/ 4 h 66"/>
                <a:gd name="T42" fmla="*/ 8 w 65"/>
                <a:gd name="T43"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66">
                  <a:moveTo>
                    <a:pt x="0" y="4"/>
                  </a:moveTo>
                  <a:lnTo>
                    <a:pt x="0" y="0"/>
                  </a:lnTo>
                  <a:lnTo>
                    <a:pt x="4" y="0"/>
                  </a:lnTo>
                  <a:lnTo>
                    <a:pt x="61" y="0"/>
                  </a:lnTo>
                  <a:lnTo>
                    <a:pt x="64" y="0"/>
                  </a:lnTo>
                  <a:lnTo>
                    <a:pt x="65" y="4"/>
                  </a:lnTo>
                  <a:lnTo>
                    <a:pt x="65" y="61"/>
                  </a:lnTo>
                  <a:lnTo>
                    <a:pt x="64" y="64"/>
                  </a:lnTo>
                  <a:lnTo>
                    <a:pt x="61" y="66"/>
                  </a:lnTo>
                  <a:lnTo>
                    <a:pt x="4" y="66"/>
                  </a:lnTo>
                  <a:lnTo>
                    <a:pt x="0" y="64"/>
                  </a:lnTo>
                  <a:lnTo>
                    <a:pt x="0" y="61"/>
                  </a:lnTo>
                  <a:lnTo>
                    <a:pt x="0" y="4"/>
                  </a:lnTo>
                  <a:close/>
                  <a:moveTo>
                    <a:pt x="8" y="61"/>
                  </a:moveTo>
                  <a:lnTo>
                    <a:pt x="4" y="57"/>
                  </a:lnTo>
                  <a:lnTo>
                    <a:pt x="61" y="57"/>
                  </a:lnTo>
                  <a:lnTo>
                    <a:pt x="57" y="61"/>
                  </a:lnTo>
                  <a:lnTo>
                    <a:pt x="57" y="4"/>
                  </a:lnTo>
                  <a:lnTo>
                    <a:pt x="61" y="8"/>
                  </a:lnTo>
                  <a:lnTo>
                    <a:pt x="4" y="8"/>
                  </a:lnTo>
                  <a:lnTo>
                    <a:pt x="8" y="4"/>
                  </a:lnTo>
                  <a:lnTo>
                    <a:pt x="8" y="61"/>
                  </a:lnTo>
                  <a:close/>
                </a:path>
              </a:pathLst>
            </a:custGeom>
            <a:solidFill>
              <a:srgbClr val="C00000"/>
            </a:solidFill>
            <a:ln w="0">
              <a:solidFill>
                <a:srgbClr val="C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41" name="Rectangle 369"/>
            <p:cNvSpPr>
              <a:spLocks noChangeArrowheads="1"/>
            </p:cNvSpPr>
            <p:nvPr/>
          </p:nvSpPr>
          <p:spPr bwMode="auto">
            <a:xfrm>
              <a:off x="4713017" y="4077947"/>
              <a:ext cx="69720" cy="69720"/>
            </a:xfrm>
            <a:prstGeom prst="rect">
              <a:avLst/>
            </a:prstGeom>
            <a:solidFill>
              <a:srgbClr val="92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42" name="Freeform 370"/>
            <p:cNvSpPr>
              <a:spLocks noEditPoints="1"/>
            </p:cNvSpPr>
            <p:nvPr/>
          </p:nvSpPr>
          <p:spPr bwMode="auto">
            <a:xfrm>
              <a:off x="4708125" y="4073055"/>
              <a:ext cx="79505" cy="80727"/>
            </a:xfrm>
            <a:custGeom>
              <a:avLst/>
              <a:gdLst>
                <a:gd name="T0" fmla="*/ 0 w 65"/>
                <a:gd name="T1" fmla="*/ 4 h 66"/>
                <a:gd name="T2" fmla="*/ 0 w 65"/>
                <a:gd name="T3" fmla="*/ 0 h 66"/>
                <a:gd name="T4" fmla="*/ 4 w 65"/>
                <a:gd name="T5" fmla="*/ 0 h 66"/>
                <a:gd name="T6" fmla="*/ 61 w 65"/>
                <a:gd name="T7" fmla="*/ 0 h 66"/>
                <a:gd name="T8" fmla="*/ 64 w 65"/>
                <a:gd name="T9" fmla="*/ 0 h 66"/>
                <a:gd name="T10" fmla="*/ 65 w 65"/>
                <a:gd name="T11" fmla="*/ 4 h 66"/>
                <a:gd name="T12" fmla="*/ 65 w 65"/>
                <a:gd name="T13" fmla="*/ 61 h 66"/>
                <a:gd name="T14" fmla="*/ 64 w 65"/>
                <a:gd name="T15" fmla="*/ 64 h 66"/>
                <a:gd name="T16" fmla="*/ 61 w 65"/>
                <a:gd name="T17" fmla="*/ 66 h 66"/>
                <a:gd name="T18" fmla="*/ 4 w 65"/>
                <a:gd name="T19" fmla="*/ 66 h 66"/>
                <a:gd name="T20" fmla="*/ 0 w 65"/>
                <a:gd name="T21" fmla="*/ 64 h 66"/>
                <a:gd name="T22" fmla="*/ 0 w 65"/>
                <a:gd name="T23" fmla="*/ 61 h 66"/>
                <a:gd name="T24" fmla="*/ 0 w 65"/>
                <a:gd name="T25" fmla="*/ 4 h 66"/>
                <a:gd name="T26" fmla="*/ 8 w 65"/>
                <a:gd name="T27" fmla="*/ 61 h 66"/>
                <a:gd name="T28" fmla="*/ 4 w 65"/>
                <a:gd name="T29" fmla="*/ 57 h 66"/>
                <a:gd name="T30" fmla="*/ 61 w 65"/>
                <a:gd name="T31" fmla="*/ 57 h 66"/>
                <a:gd name="T32" fmla="*/ 57 w 65"/>
                <a:gd name="T33" fmla="*/ 61 h 66"/>
                <a:gd name="T34" fmla="*/ 57 w 65"/>
                <a:gd name="T35" fmla="*/ 4 h 66"/>
                <a:gd name="T36" fmla="*/ 61 w 65"/>
                <a:gd name="T37" fmla="*/ 8 h 66"/>
                <a:gd name="T38" fmla="*/ 4 w 65"/>
                <a:gd name="T39" fmla="*/ 8 h 66"/>
                <a:gd name="T40" fmla="*/ 8 w 65"/>
                <a:gd name="T41" fmla="*/ 4 h 66"/>
                <a:gd name="T42" fmla="*/ 8 w 65"/>
                <a:gd name="T43"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66">
                  <a:moveTo>
                    <a:pt x="0" y="4"/>
                  </a:moveTo>
                  <a:lnTo>
                    <a:pt x="0" y="0"/>
                  </a:lnTo>
                  <a:lnTo>
                    <a:pt x="4" y="0"/>
                  </a:lnTo>
                  <a:lnTo>
                    <a:pt x="61" y="0"/>
                  </a:lnTo>
                  <a:lnTo>
                    <a:pt x="64" y="0"/>
                  </a:lnTo>
                  <a:lnTo>
                    <a:pt x="65" y="4"/>
                  </a:lnTo>
                  <a:lnTo>
                    <a:pt x="65" y="61"/>
                  </a:lnTo>
                  <a:lnTo>
                    <a:pt x="64" y="64"/>
                  </a:lnTo>
                  <a:lnTo>
                    <a:pt x="61" y="66"/>
                  </a:lnTo>
                  <a:lnTo>
                    <a:pt x="4" y="66"/>
                  </a:lnTo>
                  <a:lnTo>
                    <a:pt x="0" y="64"/>
                  </a:lnTo>
                  <a:lnTo>
                    <a:pt x="0" y="61"/>
                  </a:lnTo>
                  <a:lnTo>
                    <a:pt x="0" y="4"/>
                  </a:lnTo>
                  <a:close/>
                  <a:moveTo>
                    <a:pt x="8" y="61"/>
                  </a:moveTo>
                  <a:lnTo>
                    <a:pt x="4" y="57"/>
                  </a:lnTo>
                  <a:lnTo>
                    <a:pt x="61" y="57"/>
                  </a:lnTo>
                  <a:lnTo>
                    <a:pt x="57" y="61"/>
                  </a:lnTo>
                  <a:lnTo>
                    <a:pt x="57" y="4"/>
                  </a:lnTo>
                  <a:lnTo>
                    <a:pt x="61" y="8"/>
                  </a:lnTo>
                  <a:lnTo>
                    <a:pt x="4" y="8"/>
                  </a:lnTo>
                  <a:lnTo>
                    <a:pt x="8" y="4"/>
                  </a:lnTo>
                  <a:lnTo>
                    <a:pt x="8" y="61"/>
                  </a:lnTo>
                  <a:close/>
                </a:path>
              </a:pathLst>
            </a:custGeom>
            <a:solidFill>
              <a:srgbClr val="C00000"/>
            </a:solidFill>
            <a:ln w="0">
              <a:solidFill>
                <a:srgbClr val="C00000"/>
              </a:solidFill>
              <a:prstDash val="solid"/>
              <a:round/>
              <a:headEnd/>
              <a:tailEnd/>
            </a:ln>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grpSp>
      <p:sp>
        <p:nvSpPr>
          <p:cNvPr id="45" name="Down Arrow 44"/>
          <p:cNvSpPr/>
          <p:nvPr/>
        </p:nvSpPr>
        <p:spPr>
          <a:xfrm>
            <a:off x="841562" y="2992421"/>
            <a:ext cx="219173" cy="721151"/>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46" name="TextBox 45"/>
          <p:cNvSpPr txBox="1"/>
          <p:nvPr/>
        </p:nvSpPr>
        <p:spPr>
          <a:xfrm>
            <a:off x="700118" y="3731559"/>
            <a:ext cx="502061" cy="300082"/>
          </a:xfrm>
          <a:prstGeom prst="rect">
            <a:avLst/>
          </a:prstGeom>
          <a:noFill/>
        </p:spPr>
        <p:txBody>
          <a:bodyPr wrap="none" rtlCol="0">
            <a:spAutoFit/>
          </a:bodyPr>
          <a:lstStyle/>
          <a:p>
            <a:r>
              <a:rPr lang="en-US" sz="1350" dirty="0">
                <a:latin typeface="+mj-lt"/>
                <a:cs typeface="Arial" panose="020B0604020202020204" pitchFamily="34" charset="0"/>
              </a:rPr>
              <a:t>DNA</a:t>
            </a:r>
          </a:p>
        </p:txBody>
      </p:sp>
      <p:pic>
        <p:nvPicPr>
          <p:cNvPr id="47" name="Picture 2" descr="http://zuguang.de/circlize/example/pubmed_24194836.jp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354725" y="4523305"/>
            <a:ext cx="1192847" cy="1194539"/>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557451" y="5695928"/>
            <a:ext cx="787395" cy="300082"/>
          </a:xfrm>
          <a:prstGeom prst="rect">
            <a:avLst/>
          </a:prstGeom>
          <a:noFill/>
        </p:spPr>
        <p:txBody>
          <a:bodyPr wrap="none" rtlCol="0">
            <a:spAutoFit/>
          </a:bodyPr>
          <a:lstStyle/>
          <a:p>
            <a:r>
              <a:rPr lang="en-US" sz="1350" dirty="0">
                <a:latin typeface="+mj-lt"/>
                <a:cs typeface="Arial" panose="020B0604020202020204" pitchFamily="34" charset="0"/>
              </a:rPr>
              <a:t>Genome</a:t>
            </a:r>
          </a:p>
        </p:txBody>
      </p:sp>
      <p:sp>
        <p:nvSpPr>
          <p:cNvPr id="49" name="Down Arrow 48"/>
          <p:cNvSpPr/>
          <p:nvPr/>
        </p:nvSpPr>
        <p:spPr>
          <a:xfrm>
            <a:off x="841562" y="4008558"/>
            <a:ext cx="219173" cy="514747"/>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50" name="Can 49"/>
          <p:cNvSpPr/>
          <p:nvPr/>
        </p:nvSpPr>
        <p:spPr bwMode="auto">
          <a:xfrm>
            <a:off x="1948117" y="1782908"/>
            <a:ext cx="159342" cy="379040"/>
          </a:xfrm>
          <a:prstGeom prst="can">
            <a:avLst/>
          </a:prstGeom>
          <a:gradFill>
            <a:gsLst>
              <a:gs pos="0">
                <a:schemeClr val="bg1"/>
              </a:gs>
              <a:gs pos="8000">
                <a:schemeClr val="bg1"/>
              </a:gs>
              <a:gs pos="13000">
                <a:srgbClr val="990000"/>
              </a:gs>
              <a:gs pos="21001">
                <a:srgbClr val="920000"/>
              </a:gs>
              <a:gs pos="93000">
                <a:srgbClr val="FFFFFF"/>
              </a:gs>
            </a:gsLst>
            <a:lin ang="5400000" scaled="0"/>
          </a:gradFill>
          <a:ln w="9525" cap="flat" cmpd="sng" algn="ctr">
            <a:solidFill>
              <a:schemeClr val="tx1"/>
            </a:solidFill>
            <a:prstDash val="solid"/>
            <a:round/>
            <a:headEnd type="none" w="med" len="med"/>
            <a:tailEnd type="none" w="med" len="med"/>
          </a:ln>
          <a:effectLst/>
        </p:spPr>
        <p:txBody>
          <a:bodyPr/>
          <a:lstStyle/>
          <a:p>
            <a:pPr eaLnBrk="0" hangingPunct="0">
              <a:defRPr/>
            </a:pPr>
            <a:endParaRPr lang="en-US" sz="2400">
              <a:latin typeface="+mj-lt"/>
              <a:cs typeface="Arial" panose="020B0604020202020204" pitchFamily="34" charset="0"/>
            </a:endParaRPr>
          </a:p>
        </p:txBody>
      </p:sp>
      <p:sp>
        <p:nvSpPr>
          <p:cNvPr id="51" name="Can 50"/>
          <p:cNvSpPr/>
          <p:nvPr/>
        </p:nvSpPr>
        <p:spPr bwMode="auto">
          <a:xfrm>
            <a:off x="2156030" y="1782908"/>
            <a:ext cx="159342" cy="379040"/>
          </a:xfrm>
          <a:prstGeom prst="can">
            <a:avLst/>
          </a:prstGeom>
          <a:gradFill>
            <a:gsLst>
              <a:gs pos="0">
                <a:schemeClr val="bg1"/>
              </a:gs>
              <a:gs pos="8000">
                <a:schemeClr val="bg1"/>
              </a:gs>
              <a:gs pos="13000">
                <a:srgbClr val="990000"/>
              </a:gs>
              <a:gs pos="21001">
                <a:srgbClr val="920000"/>
              </a:gs>
              <a:gs pos="93000">
                <a:srgbClr val="FFFFFF"/>
              </a:gs>
            </a:gsLst>
            <a:lin ang="5400000" scaled="0"/>
          </a:gradFill>
          <a:ln w="9525" cap="flat" cmpd="sng" algn="ctr">
            <a:solidFill>
              <a:schemeClr val="tx1"/>
            </a:solidFill>
            <a:prstDash val="solid"/>
            <a:round/>
            <a:headEnd type="none" w="med" len="med"/>
            <a:tailEnd type="none" w="med" len="med"/>
          </a:ln>
          <a:effectLst/>
        </p:spPr>
        <p:txBody>
          <a:bodyPr/>
          <a:lstStyle/>
          <a:p>
            <a:pPr eaLnBrk="0" hangingPunct="0">
              <a:defRPr/>
            </a:pPr>
            <a:endParaRPr lang="en-US" sz="2400">
              <a:latin typeface="+mj-lt"/>
              <a:cs typeface="Arial" panose="020B0604020202020204" pitchFamily="34" charset="0"/>
            </a:endParaRPr>
          </a:p>
        </p:txBody>
      </p:sp>
      <p:sp>
        <p:nvSpPr>
          <p:cNvPr id="52" name="Can 51"/>
          <p:cNvSpPr/>
          <p:nvPr/>
        </p:nvSpPr>
        <p:spPr bwMode="auto">
          <a:xfrm>
            <a:off x="2571858" y="1782908"/>
            <a:ext cx="159342" cy="379040"/>
          </a:xfrm>
          <a:prstGeom prst="can">
            <a:avLst/>
          </a:prstGeom>
          <a:gradFill>
            <a:gsLst>
              <a:gs pos="0">
                <a:schemeClr val="bg1"/>
              </a:gs>
              <a:gs pos="8000">
                <a:schemeClr val="bg1"/>
              </a:gs>
              <a:gs pos="13000">
                <a:srgbClr val="990000"/>
              </a:gs>
              <a:gs pos="21001">
                <a:srgbClr val="920000"/>
              </a:gs>
              <a:gs pos="93000">
                <a:srgbClr val="FFFFFF"/>
              </a:gs>
            </a:gsLst>
            <a:lin ang="5400000" scaled="0"/>
          </a:gradFill>
          <a:ln w="9525" cap="flat" cmpd="sng" algn="ctr">
            <a:solidFill>
              <a:schemeClr val="tx1"/>
            </a:solidFill>
            <a:prstDash val="solid"/>
            <a:round/>
            <a:headEnd type="none" w="med" len="med"/>
            <a:tailEnd type="none" w="med" len="med"/>
          </a:ln>
          <a:effectLst/>
        </p:spPr>
        <p:txBody>
          <a:bodyPr/>
          <a:lstStyle/>
          <a:p>
            <a:pPr eaLnBrk="0" hangingPunct="0">
              <a:defRPr/>
            </a:pPr>
            <a:endParaRPr lang="en-US" sz="2400">
              <a:latin typeface="+mj-lt"/>
              <a:cs typeface="Arial" panose="020B0604020202020204" pitchFamily="34" charset="0"/>
            </a:endParaRPr>
          </a:p>
        </p:txBody>
      </p:sp>
      <p:sp>
        <p:nvSpPr>
          <p:cNvPr id="53" name="Can 52"/>
          <p:cNvSpPr/>
          <p:nvPr/>
        </p:nvSpPr>
        <p:spPr bwMode="auto">
          <a:xfrm>
            <a:off x="2987685" y="1782908"/>
            <a:ext cx="159342" cy="379040"/>
          </a:xfrm>
          <a:prstGeom prst="can">
            <a:avLst/>
          </a:prstGeom>
          <a:gradFill>
            <a:gsLst>
              <a:gs pos="0">
                <a:schemeClr val="bg1"/>
              </a:gs>
              <a:gs pos="8000">
                <a:schemeClr val="bg1"/>
              </a:gs>
              <a:gs pos="13000">
                <a:srgbClr val="990000"/>
              </a:gs>
              <a:gs pos="21001">
                <a:srgbClr val="920000"/>
              </a:gs>
              <a:gs pos="93000">
                <a:srgbClr val="FFFFFF"/>
              </a:gs>
            </a:gsLst>
            <a:lin ang="5400000" scaled="0"/>
          </a:gradFill>
          <a:ln w="9525" cap="flat" cmpd="sng" algn="ctr">
            <a:solidFill>
              <a:schemeClr val="tx1"/>
            </a:solidFill>
            <a:prstDash val="solid"/>
            <a:round/>
            <a:headEnd type="none" w="med" len="med"/>
            <a:tailEnd type="none" w="med" len="med"/>
          </a:ln>
          <a:effectLst/>
        </p:spPr>
        <p:txBody>
          <a:bodyPr/>
          <a:lstStyle/>
          <a:p>
            <a:pPr eaLnBrk="0" hangingPunct="0">
              <a:defRPr/>
            </a:pPr>
            <a:endParaRPr lang="en-US" sz="2400">
              <a:latin typeface="+mj-lt"/>
              <a:cs typeface="Arial" panose="020B0604020202020204" pitchFamily="34" charset="0"/>
            </a:endParaRPr>
          </a:p>
        </p:txBody>
      </p:sp>
      <p:sp>
        <p:nvSpPr>
          <p:cNvPr id="54" name="Can 53"/>
          <p:cNvSpPr/>
          <p:nvPr/>
        </p:nvSpPr>
        <p:spPr bwMode="auto">
          <a:xfrm>
            <a:off x="2363945" y="1782908"/>
            <a:ext cx="159342" cy="379040"/>
          </a:xfrm>
          <a:prstGeom prst="can">
            <a:avLst/>
          </a:prstGeom>
          <a:gradFill>
            <a:gsLst>
              <a:gs pos="0">
                <a:schemeClr val="bg1"/>
              </a:gs>
              <a:gs pos="8000">
                <a:schemeClr val="bg1"/>
              </a:gs>
              <a:gs pos="13000">
                <a:srgbClr val="990000"/>
              </a:gs>
              <a:gs pos="21001">
                <a:srgbClr val="920000"/>
              </a:gs>
              <a:gs pos="93000">
                <a:srgbClr val="FFFFFF"/>
              </a:gs>
            </a:gsLst>
            <a:lin ang="5400000" scaled="0"/>
          </a:gradFill>
          <a:ln w="9525" cap="flat" cmpd="sng" algn="ctr">
            <a:solidFill>
              <a:schemeClr val="tx1"/>
            </a:solidFill>
            <a:prstDash val="solid"/>
            <a:round/>
            <a:headEnd type="none" w="med" len="med"/>
            <a:tailEnd type="none" w="med" len="med"/>
          </a:ln>
          <a:effectLst/>
        </p:spPr>
        <p:txBody>
          <a:bodyPr/>
          <a:lstStyle/>
          <a:p>
            <a:pPr eaLnBrk="0" hangingPunct="0">
              <a:defRPr/>
            </a:pPr>
            <a:endParaRPr lang="en-US" sz="2400">
              <a:latin typeface="+mj-lt"/>
              <a:cs typeface="Arial" panose="020B0604020202020204" pitchFamily="34" charset="0"/>
            </a:endParaRPr>
          </a:p>
        </p:txBody>
      </p:sp>
      <p:sp>
        <p:nvSpPr>
          <p:cNvPr id="55" name="Can 54"/>
          <p:cNvSpPr/>
          <p:nvPr/>
        </p:nvSpPr>
        <p:spPr bwMode="auto">
          <a:xfrm>
            <a:off x="2779772" y="1782908"/>
            <a:ext cx="159342" cy="379040"/>
          </a:xfrm>
          <a:prstGeom prst="can">
            <a:avLst/>
          </a:prstGeom>
          <a:gradFill>
            <a:gsLst>
              <a:gs pos="0">
                <a:schemeClr val="bg1"/>
              </a:gs>
              <a:gs pos="8000">
                <a:schemeClr val="bg1"/>
              </a:gs>
              <a:gs pos="13000">
                <a:srgbClr val="990000"/>
              </a:gs>
              <a:gs pos="21001">
                <a:srgbClr val="920000"/>
              </a:gs>
              <a:gs pos="93000">
                <a:srgbClr val="FFFFFF"/>
              </a:gs>
            </a:gsLst>
            <a:lin ang="5400000" scaled="0"/>
          </a:gradFill>
          <a:ln w="9525" cap="flat" cmpd="sng" algn="ctr">
            <a:solidFill>
              <a:schemeClr val="tx1"/>
            </a:solidFill>
            <a:prstDash val="solid"/>
            <a:round/>
            <a:headEnd type="none" w="med" len="med"/>
            <a:tailEnd type="none" w="med" len="med"/>
          </a:ln>
          <a:effectLst/>
        </p:spPr>
        <p:txBody>
          <a:bodyPr/>
          <a:lstStyle/>
          <a:p>
            <a:pPr eaLnBrk="0" hangingPunct="0">
              <a:defRPr/>
            </a:pPr>
            <a:endParaRPr lang="en-US" sz="2400">
              <a:latin typeface="+mj-lt"/>
              <a:cs typeface="Arial" panose="020B0604020202020204" pitchFamily="34" charset="0"/>
            </a:endParaRPr>
          </a:p>
        </p:txBody>
      </p:sp>
      <p:sp>
        <p:nvSpPr>
          <p:cNvPr id="56" name="Can 55"/>
          <p:cNvSpPr/>
          <p:nvPr/>
        </p:nvSpPr>
        <p:spPr bwMode="auto">
          <a:xfrm>
            <a:off x="3195599" y="1782908"/>
            <a:ext cx="159342" cy="379040"/>
          </a:xfrm>
          <a:prstGeom prst="can">
            <a:avLst/>
          </a:prstGeom>
          <a:gradFill>
            <a:gsLst>
              <a:gs pos="0">
                <a:schemeClr val="bg1"/>
              </a:gs>
              <a:gs pos="8000">
                <a:schemeClr val="bg1"/>
              </a:gs>
              <a:gs pos="13000">
                <a:srgbClr val="990000"/>
              </a:gs>
              <a:gs pos="21001">
                <a:srgbClr val="920000"/>
              </a:gs>
              <a:gs pos="93000">
                <a:srgbClr val="FFFFFF"/>
              </a:gs>
            </a:gsLst>
            <a:lin ang="5400000" scaled="0"/>
          </a:gradFill>
          <a:ln w="9525" cap="flat" cmpd="sng" algn="ctr">
            <a:solidFill>
              <a:schemeClr val="tx1"/>
            </a:solidFill>
            <a:prstDash val="solid"/>
            <a:round/>
            <a:headEnd type="none" w="med" len="med"/>
            <a:tailEnd type="none" w="med" len="med"/>
          </a:ln>
          <a:effectLst/>
        </p:spPr>
        <p:txBody>
          <a:bodyPr/>
          <a:lstStyle/>
          <a:p>
            <a:pPr eaLnBrk="0" hangingPunct="0">
              <a:defRPr/>
            </a:pPr>
            <a:endParaRPr lang="en-US" sz="2400">
              <a:latin typeface="+mj-lt"/>
              <a:cs typeface="Arial" panose="020B0604020202020204" pitchFamily="34" charset="0"/>
            </a:endParaRPr>
          </a:p>
        </p:txBody>
      </p:sp>
      <p:sp>
        <p:nvSpPr>
          <p:cNvPr id="57" name="Can 56"/>
          <p:cNvSpPr/>
          <p:nvPr/>
        </p:nvSpPr>
        <p:spPr bwMode="auto">
          <a:xfrm>
            <a:off x="3403513" y="1782908"/>
            <a:ext cx="159342" cy="379040"/>
          </a:xfrm>
          <a:prstGeom prst="can">
            <a:avLst/>
          </a:prstGeom>
          <a:gradFill>
            <a:gsLst>
              <a:gs pos="0">
                <a:schemeClr val="bg1"/>
              </a:gs>
              <a:gs pos="8000">
                <a:schemeClr val="bg1"/>
              </a:gs>
              <a:gs pos="13000">
                <a:srgbClr val="990000"/>
              </a:gs>
              <a:gs pos="21001">
                <a:srgbClr val="920000"/>
              </a:gs>
              <a:gs pos="93000">
                <a:srgbClr val="FFFFFF"/>
              </a:gs>
            </a:gsLst>
            <a:lin ang="5400000" scaled="0"/>
          </a:gradFill>
          <a:ln w="9525" cap="flat" cmpd="sng" algn="ctr">
            <a:solidFill>
              <a:schemeClr val="tx1"/>
            </a:solidFill>
            <a:prstDash val="solid"/>
            <a:round/>
            <a:headEnd type="none" w="med" len="med"/>
            <a:tailEnd type="none" w="med" len="med"/>
          </a:ln>
          <a:effectLst/>
        </p:spPr>
        <p:txBody>
          <a:bodyPr/>
          <a:lstStyle/>
          <a:p>
            <a:pPr eaLnBrk="0" hangingPunct="0">
              <a:defRPr/>
            </a:pPr>
            <a:endParaRPr lang="en-US" sz="2400">
              <a:latin typeface="+mj-lt"/>
              <a:cs typeface="Arial" panose="020B0604020202020204" pitchFamily="34" charset="0"/>
            </a:endParaRPr>
          </a:p>
        </p:txBody>
      </p:sp>
      <p:sp>
        <p:nvSpPr>
          <p:cNvPr id="58" name="Can 57"/>
          <p:cNvSpPr/>
          <p:nvPr/>
        </p:nvSpPr>
        <p:spPr bwMode="auto">
          <a:xfrm>
            <a:off x="3611426" y="1782908"/>
            <a:ext cx="159342" cy="379040"/>
          </a:xfrm>
          <a:prstGeom prst="can">
            <a:avLst/>
          </a:prstGeom>
          <a:gradFill>
            <a:gsLst>
              <a:gs pos="0">
                <a:schemeClr val="bg1"/>
              </a:gs>
              <a:gs pos="8000">
                <a:schemeClr val="bg1"/>
              </a:gs>
              <a:gs pos="13000">
                <a:srgbClr val="990000"/>
              </a:gs>
              <a:gs pos="21001">
                <a:srgbClr val="920000"/>
              </a:gs>
              <a:gs pos="93000">
                <a:srgbClr val="FFFFFF"/>
              </a:gs>
            </a:gsLst>
            <a:lin ang="5400000" scaled="0"/>
          </a:gradFill>
          <a:ln w="9525" cap="flat" cmpd="sng" algn="ctr">
            <a:solidFill>
              <a:schemeClr val="tx1"/>
            </a:solidFill>
            <a:prstDash val="solid"/>
            <a:round/>
            <a:headEnd type="none" w="med" len="med"/>
            <a:tailEnd type="none" w="med" len="med"/>
          </a:ln>
          <a:effectLst/>
        </p:spPr>
        <p:txBody>
          <a:bodyPr/>
          <a:lstStyle/>
          <a:p>
            <a:pPr eaLnBrk="0" hangingPunct="0">
              <a:defRPr/>
            </a:pPr>
            <a:endParaRPr lang="en-US" sz="2400">
              <a:latin typeface="+mj-lt"/>
              <a:cs typeface="Arial" panose="020B0604020202020204" pitchFamily="34" charset="0"/>
            </a:endParaRPr>
          </a:p>
        </p:txBody>
      </p:sp>
      <p:sp>
        <p:nvSpPr>
          <p:cNvPr id="59" name="Can 58"/>
          <p:cNvSpPr/>
          <p:nvPr/>
        </p:nvSpPr>
        <p:spPr bwMode="auto">
          <a:xfrm>
            <a:off x="3819346" y="1782908"/>
            <a:ext cx="159342" cy="379040"/>
          </a:xfrm>
          <a:prstGeom prst="can">
            <a:avLst/>
          </a:prstGeom>
          <a:gradFill>
            <a:gsLst>
              <a:gs pos="0">
                <a:schemeClr val="bg1"/>
              </a:gs>
              <a:gs pos="8000">
                <a:schemeClr val="bg1"/>
              </a:gs>
              <a:gs pos="13000">
                <a:srgbClr val="990000"/>
              </a:gs>
              <a:gs pos="21001">
                <a:srgbClr val="920000"/>
              </a:gs>
              <a:gs pos="93000">
                <a:srgbClr val="FFFFFF"/>
              </a:gs>
            </a:gsLst>
            <a:lin ang="5400000" scaled="0"/>
          </a:gradFill>
          <a:ln w="9525" cap="flat" cmpd="sng" algn="ctr">
            <a:solidFill>
              <a:schemeClr val="tx1"/>
            </a:solidFill>
            <a:prstDash val="solid"/>
            <a:round/>
            <a:headEnd type="none" w="med" len="med"/>
            <a:tailEnd type="none" w="med" len="med"/>
          </a:ln>
          <a:effectLst/>
        </p:spPr>
        <p:txBody>
          <a:bodyPr/>
          <a:lstStyle/>
          <a:p>
            <a:pPr eaLnBrk="0" hangingPunct="0">
              <a:defRPr/>
            </a:pPr>
            <a:endParaRPr lang="en-US" sz="2400">
              <a:latin typeface="+mj-lt"/>
              <a:cs typeface="Arial" panose="020B0604020202020204" pitchFamily="34" charset="0"/>
            </a:endParaRPr>
          </a:p>
        </p:txBody>
      </p:sp>
      <p:sp>
        <p:nvSpPr>
          <p:cNvPr id="60" name="Right Arrow 59"/>
          <p:cNvSpPr/>
          <p:nvPr/>
        </p:nvSpPr>
        <p:spPr>
          <a:xfrm>
            <a:off x="4140289" y="1743493"/>
            <a:ext cx="1054607" cy="243785"/>
          </a:xfrm>
          <a:prstGeom prst="right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61" name="TextBox 60"/>
          <p:cNvSpPr txBox="1"/>
          <p:nvPr/>
        </p:nvSpPr>
        <p:spPr>
          <a:xfrm>
            <a:off x="4266841" y="1407820"/>
            <a:ext cx="699359" cy="300082"/>
          </a:xfrm>
          <a:prstGeom prst="rect">
            <a:avLst/>
          </a:prstGeom>
          <a:noFill/>
        </p:spPr>
        <p:txBody>
          <a:bodyPr wrap="none" rtlCol="0">
            <a:spAutoFit/>
          </a:bodyPr>
          <a:lstStyle/>
          <a:p>
            <a:pPr algn="ctr"/>
            <a:r>
              <a:rPr lang="en-US" sz="1350" dirty="0">
                <a:latin typeface="+mj-lt"/>
                <a:cs typeface="Arial" panose="020B0604020202020204" pitchFamily="34" charset="0"/>
              </a:rPr>
              <a:t>protein</a:t>
            </a:r>
          </a:p>
        </p:txBody>
      </p:sp>
      <p:sp>
        <p:nvSpPr>
          <p:cNvPr id="62" name="TextBox 61"/>
          <p:cNvSpPr txBox="1"/>
          <p:nvPr/>
        </p:nvSpPr>
        <p:spPr>
          <a:xfrm>
            <a:off x="5219890" y="2351179"/>
            <a:ext cx="920445" cy="300082"/>
          </a:xfrm>
          <a:prstGeom prst="rect">
            <a:avLst/>
          </a:prstGeom>
          <a:noFill/>
        </p:spPr>
        <p:txBody>
          <a:bodyPr wrap="none" rtlCol="0">
            <a:spAutoFit/>
          </a:bodyPr>
          <a:lstStyle/>
          <a:p>
            <a:r>
              <a:rPr lang="en-US" sz="1350" dirty="0" smtClean="0">
                <a:latin typeface="+mj-lt"/>
                <a:cs typeface="Arial" panose="020B0604020202020204" pitchFamily="34" charset="0"/>
              </a:rPr>
              <a:t>Mass </a:t>
            </a:r>
            <a:r>
              <a:rPr lang="en-US" sz="1350" dirty="0">
                <a:latin typeface="+mj-lt"/>
                <a:cs typeface="Arial" panose="020B0604020202020204" pitchFamily="34" charset="0"/>
              </a:rPr>
              <a:t>Spec</a:t>
            </a:r>
          </a:p>
        </p:txBody>
      </p:sp>
      <p:grpSp>
        <p:nvGrpSpPr>
          <p:cNvPr id="64" name="Group 63"/>
          <p:cNvGrpSpPr/>
          <p:nvPr/>
        </p:nvGrpSpPr>
        <p:grpSpPr>
          <a:xfrm>
            <a:off x="5281901" y="1185429"/>
            <a:ext cx="1535302" cy="1115471"/>
            <a:chOff x="540938" y="961068"/>
            <a:chExt cx="6992490" cy="5080382"/>
          </a:xfrm>
        </p:grpSpPr>
        <p:grpSp>
          <p:nvGrpSpPr>
            <p:cNvPr id="65" name="Group 735"/>
            <p:cNvGrpSpPr/>
            <p:nvPr/>
          </p:nvGrpSpPr>
          <p:grpSpPr>
            <a:xfrm>
              <a:off x="540938" y="961068"/>
              <a:ext cx="6992490" cy="5080382"/>
              <a:chOff x="414397" y="865697"/>
              <a:chExt cx="6992490" cy="5080382"/>
            </a:xfrm>
          </p:grpSpPr>
          <p:sp>
            <p:nvSpPr>
              <p:cNvPr id="73" name="Freeform 6"/>
              <p:cNvSpPr>
                <a:spLocks/>
              </p:cNvSpPr>
              <p:nvPr/>
            </p:nvSpPr>
            <p:spPr bwMode="auto">
              <a:xfrm>
                <a:off x="548521" y="5463558"/>
                <a:ext cx="382746" cy="379475"/>
              </a:xfrm>
              <a:custGeom>
                <a:avLst/>
                <a:gdLst>
                  <a:gd name="T0" fmla="*/ 5 w 234"/>
                  <a:gd name="T1" fmla="*/ 232 h 232"/>
                  <a:gd name="T2" fmla="*/ 234 w 234"/>
                  <a:gd name="T3" fmla="*/ 2 h 232"/>
                  <a:gd name="T4" fmla="*/ 230 w 234"/>
                  <a:gd name="T5" fmla="*/ 0 h 232"/>
                  <a:gd name="T6" fmla="*/ 0 w 234"/>
                  <a:gd name="T7" fmla="*/ 227 h 232"/>
                  <a:gd name="T8" fmla="*/ 5 w 234"/>
                  <a:gd name="T9" fmla="*/ 232 h 232"/>
                </a:gdLst>
                <a:ahLst/>
                <a:cxnLst>
                  <a:cxn ang="0">
                    <a:pos x="T0" y="T1"/>
                  </a:cxn>
                  <a:cxn ang="0">
                    <a:pos x="T2" y="T3"/>
                  </a:cxn>
                  <a:cxn ang="0">
                    <a:pos x="T4" y="T5"/>
                  </a:cxn>
                  <a:cxn ang="0">
                    <a:pos x="T6" y="T7"/>
                  </a:cxn>
                  <a:cxn ang="0">
                    <a:pos x="T8" y="T9"/>
                  </a:cxn>
                </a:cxnLst>
                <a:rect l="0" t="0" r="r" b="b"/>
                <a:pathLst>
                  <a:path w="234" h="232">
                    <a:moveTo>
                      <a:pt x="5" y="232"/>
                    </a:moveTo>
                    <a:lnTo>
                      <a:pt x="234" y="2"/>
                    </a:lnTo>
                    <a:lnTo>
                      <a:pt x="230" y="0"/>
                    </a:lnTo>
                    <a:lnTo>
                      <a:pt x="0" y="227"/>
                    </a:lnTo>
                    <a:lnTo>
                      <a:pt x="5" y="232"/>
                    </a:lnTo>
                    <a:close/>
                  </a:path>
                </a:pathLst>
              </a:custGeom>
              <a:solidFill>
                <a:srgbClr val="C4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4" name="Freeform 7"/>
              <p:cNvSpPr>
                <a:spLocks/>
              </p:cNvSpPr>
              <p:nvPr/>
            </p:nvSpPr>
            <p:spPr bwMode="auto">
              <a:xfrm>
                <a:off x="653205" y="5486457"/>
                <a:ext cx="294421" cy="459622"/>
              </a:xfrm>
              <a:custGeom>
                <a:avLst/>
                <a:gdLst>
                  <a:gd name="T0" fmla="*/ 0 w 180"/>
                  <a:gd name="T1" fmla="*/ 161 h 281"/>
                  <a:gd name="T2" fmla="*/ 121 w 180"/>
                  <a:gd name="T3" fmla="*/ 281 h 281"/>
                  <a:gd name="T4" fmla="*/ 156 w 180"/>
                  <a:gd name="T5" fmla="*/ 248 h 281"/>
                  <a:gd name="T6" fmla="*/ 78 w 180"/>
                  <a:gd name="T7" fmla="*/ 170 h 281"/>
                  <a:gd name="T8" fmla="*/ 97 w 180"/>
                  <a:gd name="T9" fmla="*/ 154 h 281"/>
                  <a:gd name="T10" fmla="*/ 114 w 180"/>
                  <a:gd name="T11" fmla="*/ 135 h 281"/>
                  <a:gd name="T12" fmla="*/ 180 w 180"/>
                  <a:gd name="T13" fmla="*/ 22 h 281"/>
                  <a:gd name="T14" fmla="*/ 158 w 180"/>
                  <a:gd name="T15" fmla="*/ 0 h 281"/>
                  <a:gd name="T16" fmla="*/ 0 w 180"/>
                  <a:gd name="T17" fmla="*/ 16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281">
                    <a:moveTo>
                      <a:pt x="0" y="161"/>
                    </a:moveTo>
                    <a:lnTo>
                      <a:pt x="121" y="281"/>
                    </a:lnTo>
                    <a:lnTo>
                      <a:pt x="156" y="248"/>
                    </a:lnTo>
                    <a:lnTo>
                      <a:pt x="78" y="170"/>
                    </a:lnTo>
                    <a:lnTo>
                      <a:pt x="97" y="154"/>
                    </a:lnTo>
                    <a:lnTo>
                      <a:pt x="114" y="135"/>
                    </a:lnTo>
                    <a:lnTo>
                      <a:pt x="180" y="22"/>
                    </a:lnTo>
                    <a:lnTo>
                      <a:pt x="158" y="0"/>
                    </a:lnTo>
                    <a:lnTo>
                      <a:pt x="0" y="161"/>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5" name="Freeform 8"/>
              <p:cNvSpPr>
                <a:spLocks/>
              </p:cNvSpPr>
              <p:nvPr/>
            </p:nvSpPr>
            <p:spPr bwMode="auto">
              <a:xfrm>
                <a:off x="445475" y="5448836"/>
                <a:ext cx="459623" cy="292784"/>
              </a:xfrm>
              <a:custGeom>
                <a:avLst/>
                <a:gdLst>
                  <a:gd name="T0" fmla="*/ 0 w 281"/>
                  <a:gd name="T1" fmla="*/ 54 h 179"/>
                  <a:gd name="T2" fmla="*/ 122 w 281"/>
                  <a:gd name="T3" fmla="*/ 179 h 179"/>
                  <a:gd name="T4" fmla="*/ 281 w 281"/>
                  <a:gd name="T5" fmla="*/ 21 h 179"/>
                  <a:gd name="T6" fmla="*/ 259 w 281"/>
                  <a:gd name="T7" fmla="*/ 0 h 179"/>
                  <a:gd name="T8" fmla="*/ 148 w 281"/>
                  <a:gd name="T9" fmla="*/ 63 h 179"/>
                  <a:gd name="T10" fmla="*/ 130 w 281"/>
                  <a:gd name="T11" fmla="*/ 82 h 179"/>
                  <a:gd name="T12" fmla="*/ 111 w 281"/>
                  <a:gd name="T13" fmla="*/ 101 h 179"/>
                  <a:gd name="T14" fmla="*/ 33 w 281"/>
                  <a:gd name="T15" fmla="*/ 21 h 179"/>
                  <a:gd name="T16" fmla="*/ 0 w 281"/>
                  <a:gd name="T17" fmla="*/ 5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1" h="179">
                    <a:moveTo>
                      <a:pt x="0" y="54"/>
                    </a:moveTo>
                    <a:lnTo>
                      <a:pt x="122" y="179"/>
                    </a:lnTo>
                    <a:lnTo>
                      <a:pt x="281" y="21"/>
                    </a:lnTo>
                    <a:lnTo>
                      <a:pt x="259" y="0"/>
                    </a:lnTo>
                    <a:lnTo>
                      <a:pt x="148" y="63"/>
                    </a:lnTo>
                    <a:lnTo>
                      <a:pt x="130" y="82"/>
                    </a:lnTo>
                    <a:lnTo>
                      <a:pt x="111" y="101"/>
                    </a:lnTo>
                    <a:lnTo>
                      <a:pt x="33" y="21"/>
                    </a:lnTo>
                    <a:lnTo>
                      <a:pt x="0" y="54"/>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6" name="Line 9"/>
              <p:cNvSpPr>
                <a:spLocks noChangeShapeType="1"/>
              </p:cNvSpPr>
              <p:nvPr/>
            </p:nvSpPr>
            <p:spPr bwMode="auto">
              <a:xfrm flipV="1">
                <a:off x="556700" y="5466829"/>
                <a:ext cx="374569" cy="376204"/>
              </a:xfrm>
              <a:prstGeom prst="line">
                <a:avLst/>
              </a:prstGeom>
              <a:noFill/>
              <a:ln w="5" cap="flat">
                <a:solidFill>
                  <a:srgbClr val="231F2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7" name="Line 10"/>
              <p:cNvSpPr>
                <a:spLocks noChangeShapeType="1"/>
              </p:cNvSpPr>
              <p:nvPr/>
            </p:nvSpPr>
            <p:spPr bwMode="auto">
              <a:xfrm flipH="1">
                <a:off x="548521" y="5463558"/>
                <a:ext cx="376204" cy="371296"/>
              </a:xfrm>
              <a:prstGeom prst="line">
                <a:avLst/>
              </a:prstGeom>
              <a:noFill/>
              <a:ln w="5" cap="flat">
                <a:solidFill>
                  <a:srgbClr val="231F2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8" name="Freeform 11"/>
              <p:cNvSpPr>
                <a:spLocks/>
              </p:cNvSpPr>
              <p:nvPr/>
            </p:nvSpPr>
            <p:spPr bwMode="auto">
              <a:xfrm>
                <a:off x="414397" y="865697"/>
                <a:ext cx="6992490" cy="4254370"/>
              </a:xfrm>
              <a:custGeom>
                <a:avLst/>
                <a:gdLst>
                  <a:gd name="T0" fmla="*/ 1629 w 1810"/>
                  <a:gd name="T1" fmla="*/ 0 h 1101"/>
                  <a:gd name="T2" fmla="*/ 1142 w 1810"/>
                  <a:gd name="T3" fmla="*/ 401 h 1101"/>
                  <a:gd name="T4" fmla="*/ 1032 w 1810"/>
                  <a:gd name="T5" fmla="*/ 140 h 1101"/>
                  <a:gd name="T6" fmla="*/ 769 w 1810"/>
                  <a:gd name="T7" fmla="*/ 589 h 1101"/>
                  <a:gd name="T8" fmla="*/ 174 w 1810"/>
                  <a:gd name="T9" fmla="*/ 605 h 1101"/>
                  <a:gd name="T10" fmla="*/ 0 w 1810"/>
                  <a:gd name="T11" fmla="*/ 784 h 1101"/>
                  <a:gd name="T12" fmla="*/ 120 w 1810"/>
                  <a:gd name="T13" fmla="*/ 1101 h 1101"/>
                  <a:gd name="T14" fmla="*/ 120 w 1810"/>
                  <a:gd name="T15" fmla="*/ 1092 h 1101"/>
                  <a:gd name="T16" fmla="*/ 9 w 1810"/>
                  <a:gd name="T17" fmla="*/ 1081 h 1101"/>
                  <a:gd name="T18" fmla="*/ 88 w 1810"/>
                  <a:gd name="T19" fmla="*/ 947 h 1101"/>
                  <a:gd name="T20" fmla="*/ 88 w 1810"/>
                  <a:gd name="T21" fmla="*/ 862 h 1101"/>
                  <a:gd name="T22" fmla="*/ 9 w 1810"/>
                  <a:gd name="T23" fmla="*/ 788 h 1101"/>
                  <a:gd name="T24" fmla="*/ 179 w 1810"/>
                  <a:gd name="T25" fmla="*/ 613 h 1101"/>
                  <a:gd name="T26" fmla="*/ 782 w 1810"/>
                  <a:gd name="T27" fmla="*/ 605 h 1101"/>
                  <a:gd name="T28" fmla="*/ 769 w 1810"/>
                  <a:gd name="T29" fmla="*/ 556 h 1101"/>
                  <a:gd name="T30" fmla="*/ 859 w 1810"/>
                  <a:gd name="T31" fmla="*/ 511 h 1101"/>
                  <a:gd name="T32" fmla="*/ 733 w 1810"/>
                  <a:gd name="T33" fmla="*/ 465 h 1101"/>
                  <a:gd name="T34" fmla="*/ 764 w 1810"/>
                  <a:gd name="T35" fmla="*/ 456 h 1101"/>
                  <a:gd name="T36" fmla="*/ 853 w 1810"/>
                  <a:gd name="T37" fmla="*/ 489 h 1101"/>
                  <a:gd name="T38" fmla="*/ 792 w 1810"/>
                  <a:gd name="T39" fmla="*/ 499 h 1101"/>
                  <a:gd name="T40" fmla="*/ 762 w 1810"/>
                  <a:gd name="T41" fmla="*/ 441 h 1101"/>
                  <a:gd name="T42" fmla="*/ 729 w 1810"/>
                  <a:gd name="T43" fmla="*/ 445 h 1101"/>
                  <a:gd name="T44" fmla="*/ 677 w 1810"/>
                  <a:gd name="T45" fmla="*/ 278 h 1101"/>
                  <a:gd name="T46" fmla="*/ 1131 w 1810"/>
                  <a:gd name="T47" fmla="*/ 402 h 1101"/>
                  <a:gd name="T48" fmla="*/ 991 w 1810"/>
                  <a:gd name="T49" fmla="*/ 429 h 1101"/>
                  <a:gd name="T50" fmla="*/ 986 w 1810"/>
                  <a:gd name="T51" fmla="*/ 440 h 1101"/>
                  <a:gd name="T52" fmla="*/ 944 w 1810"/>
                  <a:gd name="T53" fmla="*/ 489 h 1101"/>
                  <a:gd name="T54" fmla="*/ 1138 w 1810"/>
                  <a:gd name="T55" fmla="*/ 435 h 1101"/>
                  <a:gd name="T56" fmla="*/ 1146 w 1810"/>
                  <a:gd name="T57" fmla="*/ 439 h 1101"/>
                  <a:gd name="T58" fmla="*/ 1149 w 1810"/>
                  <a:gd name="T59" fmla="*/ 410 h 1101"/>
                  <a:gd name="T60" fmla="*/ 1237 w 1810"/>
                  <a:gd name="T61" fmla="*/ 441 h 1101"/>
                  <a:gd name="T62" fmla="*/ 1628 w 1810"/>
                  <a:gd name="T63" fmla="*/ 13 h 1101"/>
                  <a:gd name="T64" fmla="*/ 1792 w 1810"/>
                  <a:gd name="T65" fmla="*/ 221 h 1101"/>
                  <a:gd name="T66" fmla="*/ 1307 w 1810"/>
                  <a:gd name="T67" fmla="*/ 537 h 1101"/>
                  <a:gd name="T68" fmla="*/ 1113 w 1810"/>
                  <a:gd name="T69" fmla="*/ 790 h 1101"/>
                  <a:gd name="T70" fmla="*/ 266 w 1810"/>
                  <a:gd name="T71" fmla="*/ 854 h 1101"/>
                  <a:gd name="T72" fmla="*/ 184 w 1810"/>
                  <a:gd name="T73" fmla="*/ 862 h 1101"/>
                  <a:gd name="T74" fmla="*/ 184 w 1810"/>
                  <a:gd name="T75" fmla="*/ 946 h 1101"/>
                  <a:gd name="T76" fmla="*/ 261 w 1810"/>
                  <a:gd name="T77" fmla="*/ 1081 h 1101"/>
                  <a:gd name="T78" fmla="*/ 150 w 1810"/>
                  <a:gd name="T79" fmla="*/ 1101 h 1101"/>
                  <a:gd name="T80" fmla="*/ 270 w 1810"/>
                  <a:gd name="T81" fmla="*/ 874 h 1101"/>
                  <a:gd name="T82" fmla="*/ 939 w 1810"/>
                  <a:gd name="T83" fmla="*/ 862 h 1101"/>
                  <a:gd name="T84" fmla="*/ 1122 w 1810"/>
                  <a:gd name="T85" fmla="*/ 795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10" h="1101">
                    <a:moveTo>
                      <a:pt x="1806" y="206"/>
                    </a:moveTo>
                    <a:cubicBezTo>
                      <a:pt x="1637" y="5"/>
                      <a:pt x="1637" y="5"/>
                      <a:pt x="1637" y="5"/>
                    </a:cubicBezTo>
                    <a:cubicBezTo>
                      <a:pt x="1635" y="2"/>
                      <a:pt x="1632" y="1"/>
                      <a:pt x="1629" y="0"/>
                    </a:cubicBezTo>
                    <a:cubicBezTo>
                      <a:pt x="1626" y="0"/>
                      <a:pt x="1623" y="1"/>
                      <a:pt x="1621" y="3"/>
                    </a:cubicBezTo>
                    <a:cubicBezTo>
                      <a:pt x="1147" y="400"/>
                      <a:pt x="1147" y="400"/>
                      <a:pt x="1147" y="400"/>
                    </a:cubicBezTo>
                    <a:cubicBezTo>
                      <a:pt x="1146" y="401"/>
                      <a:pt x="1144" y="402"/>
                      <a:pt x="1142" y="401"/>
                    </a:cubicBezTo>
                    <a:cubicBezTo>
                      <a:pt x="1140" y="401"/>
                      <a:pt x="1139" y="400"/>
                      <a:pt x="1138" y="398"/>
                    </a:cubicBezTo>
                    <a:cubicBezTo>
                      <a:pt x="1047" y="147"/>
                      <a:pt x="1047" y="147"/>
                      <a:pt x="1047" y="147"/>
                    </a:cubicBezTo>
                    <a:cubicBezTo>
                      <a:pt x="1045" y="141"/>
                      <a:pt x="1038" y="138"/>
                      <a:pt x="1032" y="140"/>
                    </a:cubicBezTo>
                    <a:cubicBezTo>
                      <a:pt x="666" y="273"/>
                      <a:pt x="666" y="273"/>
                      <a:pt x="666" y="273"/>
                    </a:cubicBezTo>
                    <a:cubicBezTo>
                      <a:pt x="660" y="275"/>
                      <a:pt x="657" y="282"/>
                      <a:pt x="659" y="288"/>
                    </a:cubicBezTo>
                    <a:cubicBezTo>
                      <a:pt x="769" y="589"/>
                      <a:pt x="769" y="589"/>
                      <a:pt x="769" y="589"/>
                    </a:cubicBezTo>
                    <a:cubicBezTo>
                      <a:pt x="770" y="592"/>
                      <a:pt x="770" y="596"/>
                      <a:pt x="767" y="600"/>
                    </a:cubicBezTo>
                    <a:cubicBezTo>
                      <a:pt x="765" y="603"/>
                      <a:pt x="762" y="605"/>
                      <a:pt x="758" y="605"/>
                    </a:cubicBezTo>
                    <a:cubicBezTo>
                      <a:pt x="174" y="605"/>
                      <a:pt x="174" y="605"/>
                      <a:pt x="174" y="605"/>
                    </a:cubicBezTo>
                    <a:cubicBezTo>
                      <a:pt x="163" y="605"/>
                      <a:pt x="153" y="609"/>
                      <a:pt x="146" y="616"/>
                    </a:cubicBezTo>
                    <a:cubicBezTo>
                      <a:pt x="11" y="757"/>
                      <a:pt x="11" y="757"/>
                      <a:pt x="11" y="757"/>
                    </a:cubicBezTo>
                    <a:cubicBezTo>
                      <a:pt x="4" y="764"/>
                      <a:pt x="0" y="774"/>
                      <a:pt x="0" y="784"/>
                    </a:cubicBezTo>
                    <a:cubicBezTo>
                      <a:pt x="0" y="1089"/>
                      <a:pt x="0" y="1089"/>
                      <a:pt x="0" y="1089"/>
                    </a:cubicBezTo>
                    <a:cubicBezTo>
                      <a:pt x="0" y="1096"/>
                      <a:pt x="6" y="1101"/>
                      <a:pt x="12" y="1101"/>
                    </a:cubicBezTo>
                    <a:cubicBezTo>
                      <a:pt x="120" y="1101"/>
                      <a:pt x="120" y="1101"/>
                      <a:pt x="120" y="1101"/>
                    </a:cubicBezTo>
                    <a:cubicBezTo>
                      <a:pt x="120" y="1097"/>
                      <a:pt x="120" y="1097"/>
                      <a:pt x="120" y="1097"/>
                    </a:cubicBezTo>
                    <a:cubicBezTo>
                      <a:pt x="120" y="1092"/>
                      <a:pt x="120" y="1092"/>
                      <a:pt x="120" y="1092"/>
                    </a:cubicBezTo>
                    <a:cubicBezTo>
                      <a:pt x="120" y="1092"/>
                      <a:pt x="120" y="1092"/>
                      <a:pt x="120" y="1092"/>
                    </a:cubicBezTo>
                    <a:cubicBezTo>
                      <a:pt x="21" y="1092"/>
                      <a:pt x="21" y="1092"/>
                      <a:pt x="21" y="1092"/>
                    </a:cubicBezTo>
                    <a:cubicBezTo>
                      <a:pt x="18" y="1092"/>
                      <a:pt x="15" y="1091"/>
                      <a:pt x="12" y="1089"/>
                    </a:cubicBezTo>
                    <a:cubicBezTo>
                      <a:pt x="10" y="1087"/>
                      <a:pt x="9" y="1084"/>
                      <a:pt x="9" y="1081"/>
                    </a:cubicBezTo>
                    <a:cubicBezTo>
                      <a:pt x="9" y="955"/>
                      <a:pt x="9" y="955"/>
                      <a:pt x="9" y="955"/>
                    </a:cubicBezTo>
                    <a:cubicBezTo>
                      <a:pt x="88" y="955"/>
                      <a:pt x="88" y="955"/>
                      <a:pt x="88" y="955"/>
                    </a:cubicBezTo>
                    <a:cubicBezTo>
                      <a:pt x="88" y="947"/>
                      <a:pt x="88" y="947"/>
                      <a:pt x="88" y="947"/>
                    </a:cubicBezTo>
                    <a:cubicBezTo>
                      <a:pt x="9" y="947"/>
                      <a:pt x="9" y="947"/>
                      <a:pt x="9" y="947"/>
                    </a:cubicBezTo>
                    <a:cubicBezTo>
                      <a:pt x="9" y="862"/>
                      <a:pt x="9" y="862"/>
                      <a:pt x="9" y="862"/>
                    </a:cubicBezTo>
                    <a:cubicBezTo>
                      <a:pt x="88" y="862"/>
                      <a:pt x="88" y="862"/>
                      <a:pt x="88" y="862"/>
                    </a:cubicBezTo>
                    <a:cubicBezTo>
                      <a:pt x="88" y="854"/>
                      <a:pt x="88" y="854"/>
                      <a:pt x="88" y="854"/>
                    </a:cubicBezTo>
                    <a:cubicBezTo>
                      <a:pt x="9" y="854"/>
                      <a:pt x="9" y="854"/>
                      <a:pt x="9" y="854"/>
                    </a:cubicBezTo>
                    <a:cubicBezTo>
                      <a:pt x="9" y="788"/>
                      <a:pt x="9" y="788"/>
                      <a:pt x="9" y="788"/>
                    </a:cubicBezTo>
                    <a:cubicBezTo>
                      <a:pt x="9" y="778"/>
                      <a:pt x="13" y="768"/>
                      <a:pt x="20" y="761"/>
                    </a:cubicBezTo>
                    <a:cubicBezTo>
                      <a:pt x="151" y="625"/>
                      <a:pt x="151" y="625"/>
                      <a:pt x="151" y="625"/>
                    </a:cubicBezTo>
                    <a:cubicBezTo>
                      <a:pt x="158" y="617"/>
                      <a:pt x="168" y="613"/>
                      <a:pt x="179" y="613"/>
                    </a:cubicBezTo>
                    <a:cubicBezTo>
                      <a:pt x="861" y="613"/>
                      <a:pt x="861" y="613"/>
                      <a:pt x="861" y="613"/>
                    </a:cubicBezTo>
                    <a:cubicBezTo>
                      <a:pt x="861" y="605"/>
                      <a:pt x="861" y="605"/>
                      <a:pt x="861" y="605"/>
                    </a:cubicBezTo>
                    <a:cubicBezTo>
                      <a:pt x="782" y="605"/>
                      <a:pt x="782" y="605"/>
                      <a:pt x="782" y="605"/>
                    </a:cubicBezTo>
                    <a:cubicBezTo>
                      <a:pt x="783" y="604"/>
                      <a:pt x="783" y="604"/>
                      <a:pt x="783" y="604"/>
                    </a:cubicBezTo>
                    <a:cubicBezTo>
                      <a:pt x="768" y="563"/>
                      <a:pt x="768" y="563"/>
                      <a:pt x="768" y="563"/>
                    </a:cubicBezTo>
                    <a:cubicBezTo>
                      <a:pt x="768" y="561"/>
                      <a:pt x="768" y="558"/>
                      <a:pt x="769" y="556"/>
                    </a:cubicBezTo>
                    <a:cubicBezTo>
                      <a:pt x="770" y="554"/>
                      <a:pt x="772" y="552"/>
                      <a:pt x="774" y="551"/>
                    </a:cubicBezTo>
                    <a:cubicBezTo>
                      <a:pt x="862" y="519"/>
                      <a:pt x="862" y="519"/>
                      <a:pt x="862" y="519"/>
                    </a:cubicBezTo>
                    <a:cubicBezTo>
                      <a:pt x="859" y="511"/>
                      <a:pt x="859" y="511"/>
                      <a:pt x="859" y="511"/>
                    </a:cubicBezTo>
                    <a:cubicBezTo>
                      <a:pt x="771" y="543"/>
                      <a:pt x="771" y="543"/>
                      <a:pt x="771" y="543"/>
                    </a:cubicBezTo>
                    <a:cubicBezTo>
                      <a:pt x="766" y="545"/>
                      <a:pt x="761" y="542"/>
                      <a:pt x="759" y="538"/>
                    </a:cubicBezTo>
                    <a:cubicBezTo>
                      <a:pt x="733" y="465"/>
                      <a:pt x="733" y="465"/>
                      <a:pt x="733" y="465"/>
                    </a:cubicBezTo>
                    <a:cubicBezTo>
                      <a:pt x="731" y="461"/>
                      <a:pt x="734" y="455"/>
                      <a:pt x="739" y="454"/>
                    </a:cubicBezTo>
                    <a:cubicBezTo>
                      <a:pt x="750" y="449"/>
                      <a:pt x="750" y="449"/>
                      <a:pt x="750" y="449"/>
                    </a:cubicBezTo>
                    <a:cubicBezTo>
                      <a:pt x="756" y="447"/>
                      <a:pt x="762" y="450"/>
                      <a:pt x="764" y="456"/>
                    </a:cubicBezTo>
                    <a:cubicBezTo>
                      <a:pt x="779" y="498"/>
                      <a:pt x="779" y="498"/>
                      <a:pt x="779" y="498"/>
                    </a:cubicBezTo>
                    <a:cubicBezTo>
                      <a:pt x="782" y="507"/>
                      <a:pt x="792" y="511"/>
                      <a:pt x="801" y="508"/>
                    </a:cubicBezTo>
                    <a:cubicBezTo>
                      <a:pt x="853" y="489"/>
                      <a:pt x="853" y="489"/>
                      <a:pt x="853" y="489"/>
                    </a:cubicBezTo>
                    <a:cubicBezTo>
                      <a:pt x="850" y="481"/>
                      <a:pt x="850" y="481"/>
                      <a:pt x="850" y="481"/>
                    </a:cubicBezTo>
                    <a:cubicBezTo>
                      <a:pt x="799" y="500"/>
                      <a:pt x="799" y="500"/>
                      <a:pt x="799" y="500"/>
                    </a:cubicBezTo>
                    <a:cubicBezTo>
                      <a:pt x="796" y="500"/>
                      <a:pt x="794" y="500"/>
                      <a:pt x="792" y="499"/>
                    </a:cubicBezTo>
                    <a:cubicBezTo>
                      <a:pt x="789" y="498"/>
                      <a:pt x="788" y="496"/>
                      <a:pt x="787" y="494"/>
                    </a:cubicBezTo>
                    <a:cubicBezTo>
                      <a:pt x="771" y="451"/>
                      <a:pt x="771" y="451"/>
                      <a:pt x="771" y="451"/>
                    </a:cubicBezTo>
                    <a:cubicBezTo>
                      <a:pt x="770" y="447"/>
                      <a:pt x="766" y="443"/>
                      <a:pt x="762" y="441"/>
                    </a:cubicBezTo>
                    <a:cubicBezTo>
                      <a:pt x="758" y="439"/>
                      <a:pt x="753" y="439"/>
                      <a:pt x="749" y="441"/>
                    </a:cubicBezTo>
                    <a:cubicBezTo>
                      <a:pt x="736" y="446"/>
                      <a:pt x="736" y="446"/>
                      <a:pt x="736" y="446"/>
                    </a:cubicBezTo>
                    <a:cubicBezTo>
                      <a:pt x="733" y="446"/>
                      <a:pt x="731" y="446"/>
                      <a:pt x="729" y="445"/>
                    </a:cubicBezTo>
                    <a:cubicBezTo>
                      <a:pt x="726" y="444"/>
                      <a:pt x="725" y="442"/>
                      <a:pt x="724" y="440"/>
                    </a:cubicBezTo>
                    <a:cubicBezTo>
                      <a:pt x="670" y="293"/>
                      <a:pt x="670" y="293"/>
                      <a:pt x="670" y="293"/>
                    </a:cubicBezTo>
                    <a:cubicBezTo>
                      <a:pt x="668" y="287"/>
                      <a:pt x="671" y="280"/>
                      <a:pt x="677" y="278"/>
                    </a:cubicBezTo>
                    <a:cubicBezTo>
                      <a:pt x="1027" y="151"/>
                      <a:pt x="1027" y="151"/>
                      <a:pt x="1027" y="151"/>
                    </a:cubicBezTo>
                    <a:cubicBezTo>
                      <a:pt x="1033" y="149"/>
                      <a:pt x="1039" y="152"/>
                      <a:pt x="1042" y="158"/>
                    </a:cubicBezTo>
                    <a:cubicBezTo>
                      <a:pt x="1131" y="402"/>
                      <a:pt x="1131" y="402"/>
                      <a:pt x="1131" y="402"/>
                    </a:cubicBezTo>
                    <a:cubicBezTo>
                      <a:pt x="1132" y="407"/>
                      <a:pt x="1130" y="412"/>
                      <a:pt x="1125" y="414"/>
                    </a:cubicBezTo>
                    <a:cubicBezTo>
                      <a:pt x="1002" y="459"/>
                      <a:pt x="1002" y="459"/>
                      <a:pt x="1002" y="459"/>
                    </a:cubicBezTo>
                    <a:cubicBezTo>
                      <a:pt x="991" y="429"/>
                      <a:pt x="991" y="429"/>
                      <a:pt x="991" y="429"/>
                    </a:cubicBezTo>
                    <a:cubicBezTo>
                      <a:pt x="933" y="451"/>
                      <a:pt x="933" y="451"/>
                      <a:pt x="933" y="451"/>
                    </a:cubicBezTo>
                    <a:cubicBezTo>
                      <a:pt x="935" y="459"/>
                      <a:pt x="935" y="459"/>
                      <a:pt x="935" y="459"/>
                    </a:cubicBezTo>
                    <a:cubicBezTo>
                      <a:pt x="986" y="440"/>
                      <a:pt x="986" y="440"/>
                      <a:pt x="986" y="440"/>
                    </a:cubicBezTo>
                    <a:cubicBezTo>
                      <a:pt x="994" y="462"/>
                      <a:pt x="994" y="462"/>
                      <a:pt x="994" y="462"/>
                    </a:cubicBezTo>
                    <a:cubicBezTo>
                      <a:pt x="941" y="481"/>
                      <a:pt x="941" y="481"/>
                      <a:pt x="941" y="481"/>
                    </a:cubicBezTo>
                    <a:cubicBezTo>
                      <a:pt x="944" y="489"/>
                      <a:pt x="944" y="489"/>
                      <a:pt x="944" y="489"/>
                    </a:cubicBezTo>
                    <a:cubicBezTo>
                      <a:pt x="1128" y="422"/>
                      <a:pt x="1128" y="422"/>
                      <a:pt x="1128" y="422"/>
                    </a:cubicBezTo>
                    <a:cubicBezTo>
                      <a:pt x="1133" y="421"/>
                      <a:pt x="1138" y="423"/>
                      <a:pt x="1140" y="428"/>
                    </a:cubicBezTo>
                    <a:cubicBezTo>
                      <a:pt x="1141" y="430"/>
                      <a:pt x="1140" y="433"/>
                      <a:pt x="1138" y="435"/>
                    </a:cubicBezTo>
                    <a:cubicBezTo>
                      <a:pt x="993" y="556"/>
                      <a:pt x="993" y="556"/>
                      <a:pt x="993" y="556"/>
                    </a:cubicBezTo>
                    <a:cubicBezTo>
                      <a:pt x="999" y="563"/>
                      <a:pt x="999" y="563"/>
                      <a:pt x="999" y="563"/>
                    </a:cubicBezTo>
                    <a:cubicBezTo>
                      <a:pt x="1146" y="439"/>
                      <a:pt x="1146" y="439"/>
                      <a:pt x="1146" y="439"/>
                    </a:cubicBezTo>
                    <a:cubicBezTo>
                      <a:pt x="1149" y="436"/>
                      <a:pt x="1151" y="432"/>
                      <a:pt x="1149" y="429"/>
                    </a:cubicBezTo>
                    <a:cubicBezTo>
                      <a:pt x="1146" y="420"/>
                      <a:pt x="1146" y="420"/>
                      <a:pt x="1146" y="420"/>
                    </a:cubicBezTo>
                    <a:cubicBezTo>
                      <a:pt x="1145" y="417"/>
                      <a:pt x="1146" y="413"/>
                      <a:pt x="1149" y="410"/>
                    </a:cubicBezTo>
                    <a:cubicBezTo>
                      <a:pt x="1179" y="385"/>
                      <a:pt x="1179" y="385"/>
                      <a:pt x="1179" y="385"/>
                    </a:cubicBezTo>
                    <a:cubicBezTo>
                      <a:pt x="1231" y="446"/>
                      <a:pt x="1231" y="446"/>
                      <a:pt x="1231" y="446"/>
                    </a:cubicBezTo>
                    <a:cubicBezTo>
                      <a:pt x="1237" y="441"/>
                      <a:pt x="1237" y="441"/>
                      <a:pt x="1237" y="441"/>
                    </a:cubicBezTo>
                    <a:cubicBezTo>
                      <a:pt x="1186" y="379"/>
                      <a:pt x="1186" y="379"/>
                      <a:pt x="1186" y="379"/>
                    </a:cubicBezTo>
                    <a:cubicBezTo>
                      <a:pt x="1620" y="15"/>
                      <a:pt x="1620" y="15"/>
                      <a:pt x="1620" y="15"/>
                    </a:cubicBezTo>
                    <a:cubicBezTo>
                      <a:pt x="1622" y="13"/>
                      <a:pt x="1625" y="12"/>
                      <a:pt x="1628" y="13"/>
                    </a:cubicBezTo>
                    <a:cubicBezTo>
                      <a:pt x="1631" y="13"/>
                      <a:pt x="1634" y="14"/>
                      <a:pt x="1636" y="17"/>
                    </a:cubicBezTo>
                    <a:cubicBezTo>
                      <a:pt x="1794" y="205"/>
                      <a:pt x="1794" y="205"/>
                      <a:pt x="1794" y="205"/>
                    </a:cubicBezTo>
                    <a:cubicBezTo>
                      <a:pt x="1798" y="210"/>
                      <a:pt x="1797" y="217"/>
                      <a:pt x="1792" y="221"/>
                    </a:cubicBezTo>
                    <a:cubicBezTo>
                      <a:pt x="1359" y="585"/>
                      <a:pt x="1359" y="585"/>
                      <a:pt x="1359" y="585"/>
                    </a:cubicBezTo>
                    <a:cubicBezTo>
                      <a:pt x="1314" y="531"/>
                      <a:pt x="1314" y="531"/>
                      <a:pt x="1314" y="531"/>
                    </a:cubicBezTo>
                    <a:cubicBezTo>
                      <a:pt x="1307" y="537"/>
                      <a:pt x="1307" y="537"/>
                      <a:pt x="1307" y="537"/>
                    </a:cubicBezTo>
                    <a:cubicBezTo>
                      <a:pt x="1352" y="591"/>
                      <a:pt x="1352" y="591"/>
                      <a:pt x="1352" y="591"/>
                    </a:cubicBezTo>
                    <a:cubicBezTo>
                      <a:pt x="1117" y="788"/>
                      <a:pt x="1117" y="788"/>
                      <a:pt x="1117" y="788"/>
                    </a:cubicBezTo>
                    <a:cubicBezTo>
                      <a:pt x="1116" y="789"/>
                      <a:pt x="1115" y="789"/>
                      <a:pt x="1113" y="790"/>
                    </a:cubicBezTo>
                    <a:cubicBezTo>
                      <a:pt x="939" y="853"/>
                      <a:pt x="939" y="853"/>
                      <a:pt x="939" y="853"/>
                    </a:cubicBezTo>
                    <a:cubicBezTo>
                      <a:pt x="939" y="854"/>
                      <a:pt x="939" y="854"/>
                      <a:pt x="939" y="854"/>
                    </a:cubicBezTo>
                    <a:cubicBezTo>
                      <a:pt x="266" y="854"/>
                      <a:pt x="266" y="854"/>
                      <a:pt x="266" y="854"/>
                    </a:cubicBezTo>
                    <a:cubicBezTo>
                      <a:pt x="266" y="853"/>
                      <a:pt x="266" y="853"/>
                      <a:pt x="266" y="853"/>
                    </a:cubicBezTo>
                    <a:cubicBezTo>
                      <a:pt x="184" y="853"/>
                      <a:pt x="184" y="853"/>
                      <a:pt x="184" y="853"/>
                    </a:cubicBezTo>
                    <a:cubicBezTo>
                      <a:pt x="184" y="862"/>
                      <a:pt x="184" y="862"/>
                      <a:pt x="184" y="862"/>
                    </a:cubicBezTo>
                    <a:cubicBezTo>
                      <a:pt x="261" y="862"/>
                      <a:pt x="261" y="862"/>
                      <a:pt x="261" y="862"/>
                    </a:cubicBezTo>
                    <a:cubicBezTo>
                      <a:pt x="261" y="946"/>
                      <a:pt x="261" y="946"/>
                      <a:pt x="261" y="946"/>
                    </a:cubicBezTo>
                    <a:cubicBezTo>
                      <a:pt x="184" y="946"/>
                      <a:pt x="184" y="946"/>
                      <a:pt x="184" y="946"/>
                    </a:cubicBezTo>
                    <a:cubicBezTo>
                      <a:pt x="184" y="955"/>
                      <a:pt x="184" y="955"/>
                      <a:pt x="184" y="955"/>
                    </a:cubicBezTo>
                    <a:cubicBezTo>
                      <a:pt x="261" y="955"/>
                      <a:pt x="261" y="955"/>
                      <a:pt x="261" y="955"/>
                    </a:cubicBezTo>
                    <a:cubicBezTo>
                      <a:pt x="261" y="1081"/>
                      <a:pt x="261" y="1081"/>
                      <a:pt x="261" y="1081"/>
                    </a:cubicBezTo>
                    <a:cubicBezTo>
                      <a:pt x="261" y="1087"/>
                      <a:pt x="256" y="1092"/>
                      <a:pt x="250" y="1092"/>
                    </a:cubicBezTo>
                    <a:cubicBezTo>
                      <a:pt x="150" y="1092"/>
                      <a:pt x="150" y="1092"/>
                      <a:pt x="150" y="1092"/>
                    </a:cubicBezTo>
                    <a:cubicBezTo>
                      <a:pt x="150" y="1101"/>
                      <a:pt x="150" y="1101"/>
                      <a:pt x="150" y="1101"/>
                    </a:cubicBezTo>
                    <a:cubicBezTo>
                      <a:pt x="258" y="1101"/>
                      <a:pt x="258" y="1101"/>
                      <a:pt x="258" y="1101"/>
                    </a:cubicBezTo>
                    <a:cubicBezTo>
                      <a:pt x="265" y="1101"/>
                      <a:pt x="270" y="1096"/>
                      <a:pt x="270" y="1089"/>
                    </a:cubicBezTo>
                    <a:cubicBezTo>
                      <a:pt x="270" y="874"/>
                      <a:pt x="270" y="874"/>
                      <a:pt x="270" y="874"/>
                    </a:cubicBezTo>
                    <a:cubicBezTo>
                      <a:pt x="270" y="867"/>
                      <a:pt x="275" y="862"/>
                      <a:pt x="282" y="862"/>
                    </a:cubicBezTo>
                    <a:cubicBezTo>
                      <a:pt x="939" y="862"/>
                      <a:pt x="939" y="862"/>
                      <a:pt x="939" y="862"/>
                    </a:cubicBezTo>
                    <a:cubicBezTo>
                      <a:pt x="939" y="862"/>
                      <a:pt x="939" y="862"/>
                      <a:pt x="939" y="862"/>
                    </a:cubicBezTo>
                    <a:cubicBezTo>
                      <a:pt x="939" y="862"/>
                      <a:pt x="939" y="862"/>
                      <a:pt x="939" y="862"/>
                    </a:cubicBezTo>
                    <a:cubicBezTo>
                      <a:pt x="1119" y="797"/>
                      <a:pt x="1119" y="797"/>
                      <a:pt x="1119" y="797"/>
                    </a:cubicBezTo>
                    <a:cubicBezTo>
                      <a:pt x="1120" y="796"/>
                      <a:pt x="1121" y="795"/>
                      <a:pt x="1122" y="795"/>
                    </a:cubicBezTo>
                    <a:cubicBezTo>
                      <a:pt x="1804" y="222"/>
                      <a:pt x="1804" y="222"/>
                      <a:pt x="1804" y="222"/>
                    </a:cubicBezTo>
                    <a:cubicBezTo>
                      <a:pt x="1809" y="218"/>
                      <a:pt x="1810" y="211"/>
                      <a:pt x="1806" y="206"/>
                    </a:cubicBezTo>
                    <a:close/>
                  </a:path>
                </a:pathLst>
              </a:custGeom>
              <a:solidFill>
                <a:srgbClr val="C4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9" name="Freeform 19"/>
              <p:cNvSpPr>
                <a:spLocks/>
              </p:cNvSpPr>
              <p:nvPr/>
            </p:nvSpPr>
            <p:spPr bwMode="auto">
              <a:xfrm>
                <a:off x="3574512" y="2476829"/>
                <a:ext cx="196281" cy="135761"/>
              </a:xfrm>
              <a:custGeom>
                <a:avLst/>
                <a:gdLst>
                  <a:gd name="T0" fmla="*/ 49 w 51"/>
                  <a:gd name="T1" fmla="*/ 11 h 35"/>
                  <a:gd name="T2" fmla="*/ 44 w 51"/>
                  <a:gd name="T3" fmla="*/ 22 h 35"/>
                  <a:gd name="T4" fmla="*/ 8 w 51"/>
                  <a:gd name="T5" fmla="*/ 35 h 35"/>
                  <a:gd name="T6" fmla="*/ 0 w 51"/>
                  <a:gd name="T7" fmla="*/ 15 h 35"/>
                  <a:gd name="T8" fmla="*/ 37 w 51"/>
                  <a:gd name="T9" fmla="*/ 2 h 35"/>
                  <a:gd name="T10" fmla="*/ 48 w 51"/>
                  <a:gd name="T11" fmla="*/ 7 h 35"/>
                  <a:gd name="T12" fmla="*/ 49 w 51"/>
                  <a:gd name="T13" fmla="*/ 11 h 35"/>
                </a:gdLst>
                <a:ahLst/>
                <a:cxnLst>
                  <a:cxn ang="0">
                    <a:pos x="T0" y="T1"/>
                  </a:cxn>
                  <a:cxn ang="0">
                    <a:pos x="T2" y="T3"/>
                  </a:cxn>
                  <a:cxn ang="0">
                    <a:pos x="T4" y="T5"/>
                  </a:cxn>
                  <a:cxn ang="0">
                    <a:pos x="T6" y="T7"/>
                  </a:cxn>
                  <a:cxn ang="0">
                    <a:pos x="T8" y="T9"/>
                  </a:cxn>
                  <a:cxn ang="0">
                    <a:pos x="T10" y="T11"/>
                  </a:cxn>
                  <a:cxn ang="0">
                    <a:pos x="T12" y="T13"/>
                  </a:cxn>
                </a:cxnLst>
                <a:rect l="0" t="0" r="r" b="b"/>
                <a:pathLst>
                  <a:path w="51" h="35">
                    <a:moveTo>
                      <a:pt x="49" y="11"/>
                    </a:moveTo>
                    <a:cubicBezTo>
                      <a:pt x="51" y="15"/>
                      <a:pt x="48" y="20"/>
                      <a:pt x="44" y="22"/>
                    </a:cubicBezTo>
                    <a:cubicBezTo>
                      <a:pt x="8" y="35"/>
                      <a:pt x="8" y="35"/>
                      <a:pt x="8" y="35"/>
                    </a:cubicBezTo>
                    <a:cubicBezTo>
                      <a:pt x="0" y="15"/>
                      <a:pt x="0" y="15"/>
                      <a:pt x="0" y="15"/>
                    </a:cubicBezTo>
                    <a:cubicBezTo>
                      <a:pt x="37" y="2"/>
                      <a:pt x="37" y="2"/>
                      <a:pt x="37" y="2"/>
                    </a:cubicBezTo>
                    <a:cubicBezTo>
                      <a:pt x="41" y="0"/>
                      <a:pt x="46" y="3"/>
                      <a:pt x="48" y="7"/>
                    </a:cubicBezTo>
                    <a:lnTo>
                      <a:pt x="49" y="11"/>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0" name="Freeform 20"/>
              <p:cNvSpPr>
                <a:spLocks/>
              </p:cNvSpPr>
              <p:nvPr/>
            </p:nvSpPr>
            <p:spPr bwMode="auto">
              <a:xfrm>
                <a:off x="4030864" y="2936452"/>
                <a:ext cx="227358" cy="116133"/>
              </a:xfrm>
              <a:custGeom>
                <a:avLst/>
                <a:gdLst>
                  <a:gd name="T0" fmla="*/ 139 w 139"/>
                  <a:gd name="T1" fmla="*/ 24 h 71"/>
                  <a:gd name="T2" fmla="*/ 7 w 139"/>
                  <a:gd name="T3" fmla="*/ 71 h 71"/>
                  <a:gd name="T4" fmla="*/ 0 w 139"/>
                  <a:gd name="T5" fmla="*/ 48 h 71"/>
                  <a:gd name="T6" fmla="*/ 130 w 139"/>
                  <a:gd name="T7" fmla="*/ 0 h 71"/>
                  <a:gd name="T8" fmla="*/ 139 w 139"/>
                  <a:gd name="T9" fmla="*/ 24 h 71"/>
                </a:gdLst>
                <a:ahLst/>
                <a:cxnLst>
                  <a:cxn ang="0">
                    <a:pos x="T0" y="T1"/>
                  </a:cxn>
                  <a:cxn ang="0">
                    <a:pos x="T2" y="T3"/>
                  </a:cxn>
                  <a:cxn ang="0">
                    <a:pos x="T4" y="T5"/>
                  </a:cxn>
                  <a:cxn ang="0">
                    <a:pos x="T6" y="T7"/>
                  </a:cxn>
                  <a:cxn ang="0">
                    <a:pos x="T8" y="T9"/>
                  </a:cxn>
                </a:cxnLst>
                <a:rect l="0" t="0" r="r" b="b"/>
                <a:pathLst>
                  <a:path w="139" h="71">
                    <a:moveTo>
                      <a:pt x="139" y="24"/>
                    </a:moveTo>
                    <a:lnTo>
                      <a:pt x="7" y="71"/>
                    </a:lnTo>
                    <a:lnTo>
                      <a:pt x="0" y="48"/>
                    </a:lnTo>
                    <a:lnTo>
                      <a:pt x="130" y="0"/>
                    </a:lnTo>
                    <a:lnTo>
                      <a:pt x="139" y="24"/>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1" name="Freeform 21"/>
              <p:cNvSpPr>
                <a:spLocks/>
              </p:cNvSpPr>
              <p:nvPr/>
            </p:nvSpPr>
            <p:spPr bwMode="auto">
              <a:xfrm>
                <a:off x="3697187" y="3055855"/>
                <a:ext cx="228994" cy="116133"/>
              </a:xfrm>
              <a:custGeom>
                <a:avLst/>
                <a:gdLst>
                  <a:gd name="T0" fmla="*/ 140 w 140"/>
                  <a:gd name="T1" fmla="*/ 24 h 71"/>
                  <a:gd name="T2" fmla="*/ 10 w 140"/>
                  <a:gd name="T3" fmla="*/ 71 h 71"/>
                  <a:gd name="T4" fmla="*/ 0 w 140"/>
                  <a:gd name="T5" fmla="*/ 48 h 71"/>
                  <a:gd name="T6" fmla="*/ 130 w 140"/>
                  <a:gd name="T7" fmla="*/ 0 h 71"/>
                  <a:gd name="T8" fmla="*/ 140 w 140"/>
                  <a:gd name="T9" fmla="*/ 24 h 71"/>
                </a:gdLst>
                <a:ahLst/>
                <a:cxnLst>
                  <a:cxn ang="0">
                    <a:pos x="T0" y="T1"/>
                  </a:cxn>
                  <a:cxn ang="0">
                    <a:pos x="T2" y="T3"/>
                  </a:cxn>
                  <a:cxn ang="0">
                    <a:pos x="T4" y="T5"/>
                  </a:cxn>
                  <a:cxn ang="0">
                    <a:pos x="T6" y="T7"/>
                  </a:cxn>
                  <a:cxn ang="0">
                    <a:pos x="T8" y="T9"/>
                  </a:cxn>
                </a:cxnLst>
                <a:rect l="0" t="0" r="r" b="b"/>
                <a:pathLst>
                  <a:path w="140" h="71">
                    <a:moveTo>
                      <a:pt x="140" y="24"/>
                    </a:moveTo>
                    <a:lnTo>
                      <a:pt x="10" y="71"/>
                    </a:lnTo>
                    <a:lnTo>
                      <a:pt x="0" y="48"/>
                    </a:lnTo>
                    <a:lnTo>
                      <a:pt x="130" y="0"/>
                    </a:lnTo>
                    <a:lnTo>
                      <a:pt x="140" y="24"/>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2" name="Freeform 22"/>
              <p:cNvSpPr>
                <a:spLocks/>
              </p:cNvSpPr>
              <p:nvPr/>
            </p:nvSpPr>
            <p:spPr bwMode="auto">
              <a:xfrm>
                <a:off x="4053763" y="2998607"/>
                <a:ext cx="227358" cy="119404"/>
              </a:xfrm>
              <a:custGeom>
                <a:avLst/>
                <a:gdLst>
                  <a:gd name="T0" fmla="*/ 139 w 139"/>
                  <a:gd name="T1" fmla="*/ 26 h 73"/>
                  <a:gd name="T2" fmla="*/ 7 w 139"/>
                  <a:gd name="T3" fmla="*/ 73 h 73"/>
                  <a:gd name="T4" fmla="*/ 0 w 139"/>
                  <a:gd name="T5" fmla="*/ 50 h 73"/>
                  <a:gd name="T6" fmla="*/ 130 w 139"/>
                  <a:gd name="T7" fmla="*/ 0 h 73"/>
                  <a:gd name="T8" fmla="*/ 139 w 139"/>
                  <a:gd name="T9" fmla="*/ 26 h 73"/>
                </a:gdLst>
                <a:ahLst/>
                <a:cxnLst>
                  <a:cxn ang="0">
                    <a:pos x="T0" y="T1"/>
                  </a:cxn>
                  <a:cxn ang="0">
                    <a:pos x="T2" y="T3"/>
                  </a:cxn>
                  <a:cxn ang="0">
                    <a:pos x="T4" y="T5"/>
                  </a:cxn>
                  <a:cxn ang="0">
                    <a:pos x="T6" y="T7"/>
                  </a:cxn>
                  <a:cxn ang="0">
                    <a:pos x="T8" y="T9"/>
                  </a:cxn>
                </a:cxnLst>
                <a:rect l="0" t="0" r="r" b="b"/>
                <a:pathLst>
                  <a:path w="139" h="73">
                    <a:moveTo>
                      <a:pt x="139" y="26"/>
                    </a:moveTo>
                    <a:lnTo>
                      <a:pt x="7" y="73"/>
                    </a:lnTo>
                    <a:lnTo>
                      <a:pt x="0" y="50"/>
                    </a:lnTo>
                    <a:lnTo>
                      <a:pt x="130" y="0"/>
                    </a:lnTo>
                    <a:lnTo>
                      <a:pt x="139" y="26"/>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3" name="Freeform 23"/>
              <p:cNvSpPr>
                <a:spLocks/>
              </p:cNvSpPr>
              <p:nvPr/>
            </p:nvSpPr>
            <p:spPr bwMode="auto">
              <a:xfrm>
                <a:off x="3721722" y="3122918"/>
                <a:ext cx="227358" cy="116133"/>
              </a:xfrm>
              <a:custGeom>
                <a:avLst/>
                <a:gdLst>
                  <a:gd name="T0" fmla="*/ 139 w 139"/>
                  <a:gd name="T1" fmla="*/ 23 h 71"/>
                  <a:gd name="T2" fmla="*/ 9 w 139"/>
                  <a:gd name="T3" fmla="*/ 71 h 71"/>
                  <a:gd name="T4" fmla="*/ 0 w 139"/>
                  <a:gd name="T5" fmla="*/ 47 h 71"/>
                  <a:gd name="T6" fmla="*/ 130 w 139"/>
                  <a:gd name="T7" fmla="*/ 0 h 71"/>
                  <a:gd name="T8" fmla="*/ 139 w 139"/>
                  <a:gd name="T9" fmla="*/ 23 h 71"/>
                </a:gdLst>
                <a:ahLst/>
                <a:cxnLst>
                  <a:cxn ang="0">
                    <a:pos x="T0" y="T1"/>
                  </a:cxn>
                  <a:cxn ang="0">
                    <a:pos x="T2" y="T3"/>
                  </a:cxn>
                  <a:cxn ang="0">
                    <a:pos x="T4" y="T5"/>
                  </a:cxn>
                  <a:cxn ang="0">
                    <a:pos x="T6" y="T7"/>
                  </a:cxn>
                  <a:cxn ang="0">
                    <a:pos x="T8" y="T9"/>
                  </a:cxn>
                </a:cxnLst>
                <a:rect l="0" t="0" r="r" b="b"/>
                <a:pathLst>
                  <a:path w="139" h="71">
                    <a:moveTo>
                      <a:pt x="139" y="23"/>
                    </a:moveTo>
                    <a:lnTo>
                      <a:pt x="9" y="71"/>
                    </a:lnTo>
                    <a:lnTo>
                      <a:pt x="0" y="47"/>
                    </a:lnTo>
                    <a:lnTo>
                      <a:pt x="130" y="0"/>
                    </a:lnTo>
                    <a:lnTo>
                      <a:pt x="139" y="23"/>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4" name="Freeform 24"/>
              <p:cNvSpPr>
                <a:spLocks/>
              </p:cNvSpPr>
              <p:nvPr/>
            </p:nvSpPr>
            <p:spPr bwMode="auto">
              <a:xfrm>
                <a:off x="3980158" y="2735265"/>
                <a:ext cx="227358" cy="121039"/>
              </a:xfrm>
              <a:custGeom>
                <a:avLst/>
                <a:gdLst>
                  <a:gd name="T0" fmla="*/ 139 w 139"/>
                  <a:gd name="T1" fmla="*/ 24 h 74"/>
                  <a:gd name="T2" fmla="*/ 9 w 139"/>
                  <a:gd name="T3" fmla="*/ 74 h 74"/>
                  <a:gd name="T4" fmla="*/ 0 w 139"/>
                  <a:gd name="T5" fmla="*/ 48 h 74"/>
                  <a:gd name="T6" fmla="*/ 132 w 139"/>
                  <a:gd name="T7" fmla="*/ 0 h 74"/>
                  <a:gd name="T8" fmla="*/ 139 w 139"/>
                  <a:gd name="T9" fmla="*/ 24 h 74"/>
                </a:gdLst>
                <a:ahLst/>
                <a:cxnLst>
                  <a:cxn ang="0">
                    <a:pos x="T0" y="T1"/>
                  </a:cxn>
                  <a:cxn ang="0">
                    <a:pos x="T2" y="T3"/>
                  </a:cxn>
                  <a:cxn ang="0">
                    <a:pos x="T4" y="T5"/>
                  </a:cxn>
                  <a:cxn ang="0">
                    <a:pos x="T6" y="T7"/>
                  </a:cxn>
                  <a:cxn ang="0">
                    <a:pos x="T8" y="T9"/>
                  </a:cxn>
                </a:cxnLst>
                <a:rect l="0" t="0" r="r" b="b"/>
                <a:pathLst>
                  <a:path w="139" h="74">
                    <a:moveTo>
                      <a:pt x="139" y="24"/>
                    </a:moveTo>
                    <a:lnTo>
                      <a:pt x="9" y="74"/>
                    </a:lnTo>
                    <a:lnTo>
                      <a:pt x="0" y="48"/>
                    </a:lnTo>
                    <a:lnTo>
                      <a:pt x="132" y="0"/>
                    </a:lnTo>
                    <a:lnTo>
                      <a:pt x="139" y="24"/>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5" name="Freeform 25"/>
              <p:cNvSpPr>
                <a:spLocks/>
              </p:cNvSpPr>
              <p:nvPr/>
            </p:nvSpPr>
            <p:spPr bwMode="auto">
              <a:xfrm>
                <a:off x="3651388" y="2859575"/>
                <a:ext cx="227358" cy="116133"/>
              </a:xfrm>
              <a:custGeom>
                <a:avLst/>
                <a:gdLst>
                  <a:gd name="T0" fmla="*/ 139 w 139"/>
                  <a:gd name="T1" fmla="*/ 24 h 71"/>
                  <a:gd name="T2" fmla="*/ 10 w 139"/>
                  <a:gd name="T3" fmla="*/ 71 h 71"/>
                  <a:gd name="T4" fmla="*/ 0 w 139"/>
                  <a:gd name="T5" fmla="*/ 47 h 71"/>
                  <a:gd name="T6" fmla="*/ 130 w 139"/>
                  <a:gd name="T7" fmla="*/ 0 h 71"/>
                  <a:gd name="T8" fmla="*/ 139 w 139"/>
                  <a:gd name="T9" fmla="*/ 24 h 71"/>
                </a:gdLst>
                <a:ahLst/>
                <a:cxnLst>
                  <a:cxn ang="0">
                    <a:pos x="T0" y="T1"/>
                  </a:cxn>
                  <a:cxn ang="0">
                    <a:pos x="T2" y="T3"/>
                  </a:cxn>
                  <a:cxn ang="0">
                    <a:pos x="T4" y="T5"/>
                  </a:cxn>
                  <a:cxn ang="0">
                    <a:pos x="T6" y="T7"/>
                  </a:cxn>
                  <a:cxn ang="0">
                    <a:pos x="T8" y="T9"/>
                  </a:cxn>
                </a:cxnLst>
                <a:rect l="0" t="0" r="r" b="b"/>
                <a:pathLst>
                  <a:path w="139" h="71">
                    <a:moveTo>
                      <a:pt x="139" y="24"/>
                    </a:moveTo>
                    <a:lnTo>
                      <a:pt x="10" y="71"/>
                    </a:lnTo>
                    <a:lnTo>
                      <a:pt x="0" y="47"/>
                    </a:lnTo>
                    <a:lnTo>
                      <a:pt x="130" y="0"/>
                    </a:lnTo>
                    <a:lnTo>
                      <a:pt x="139" y="24"/>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6" name="Freeform 26"/>
              <p:cNvSpPr>
                <a:spLocks/>
              </p:cNvSpPr>
              <p:nvPr/>
            </p:nvSpPr>
            <p:spPr bwMode="auto">
              <a:xfrm>
                <a:off x="3957259" y="2669838"/>
                <a:ext cx="227358" cy="121039"/>
              </a:xfrm>
              <a:custGeom>
                <a:avLst/>
                <a:gdLst>
                  <a:gd name="T0" fmla="*/ 139 w 139"/>
                  <a:gd name="T1" fmla="*/ 26 h 74"/>
                  <a:gd name="T2" fmla="*/ 9 w 139"/>
                  <a:gd name="T3" fmla="*/ 74 h 74"/>
                  <a:gd name="T4" fmla="*/ 0 w 139"/>
                  <a:gd name="T5" fmla="*/ 48 h 74"/>
                  <a:gd name="T6" fmla="*/ 130 w 139"/>
                  <a:gd name="T7" fmla="*/ 0 h 74"/>
                  <a:gd name="T8" fmla="*/ 139 w 139"/>
                  <a:gd name="T9" fmla="*/ 26 h 74"/>
                </a:gdLst>
                <a:ahLst/>
                <a:cxnLst>
                  <a:cxn ang="0">
                    <a:pos x="T0" y="T1"/>
                  </a:cxn>
                  <a:cxn ang="0">
                    <a:pos x="T2" y="T3"/>
                  </a:cxn>
                  <a:cxn ang="0">
                    <a:pos x="T4" y="T5"/>
                  </a:cxn>
                  <a:cxn ang="0">
                    <a:pos x="T6" y="T7"/>
                  </a:cxn>
                  <a:cxn ang="0">
                    <a:pos x="T8" y="T9"/>
                  </a:cxn>
                </a:cxnLst>
                <a:rect l="0" t="0" r="r" b="b"/>
                <a:pathLst>
                  <a:path w="139" h="74">
                    <a:moveTo>
                      <a:pt x="139" y="26"/>
                    </a:moveTo>
                    <a:lnTo>
                      <a:pt x="9" y="74"/>
                    </a:lnTo>
                    <a:lnTo>
                      <a:pt x="0" y="48"/>
                    </a:lnTo>
                    <a:lnTo>
                      <a:pt x="130" y="0"/>
                    </a:lnTo>
                    <a:lnTo>
                      <a:pt x="139" y="26"/>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7" name="Freeform 27"/>
              <p:cNvSpPr>
                <a:spLocks/>
              </p:cNvSpPr>
              <p:nvPr/>
            </p:nvSpPr>
            <p:spPr bwMode="auto">
              <a:xfrm>
                <a:off x="3628489" y="2794149"/>
                <a:ext cx="227358" cy="119404"/>
              </a:xfrm>
              <a:custGeom>
                <a:avLst/>
                <a:gdLst>
                  <a:gd name="T0" fmla="*/ 139 w 139"/>
                  <a:gd name="T1" fmla="*/ 23 h 73"/>
                  <a:gd name="T2" fmla="*/ 7 w 139"/>
                  <a:gd name="T3" fmla="*/ 73 h 73"/>
                  <a:gd name="T4" fmla="*/ 0 w 139"/>
                  <a:gd name="T5" fmla="*/ 47 h 73"/>
                  <a:gd name="T6" fmla="*/ 130 w 139"/>
                  <a:gd name="T7" fmla="*/ 0 h 73"/>
                  <a:gd name="T8" fmla="*/ 139 w 139"/>
                  <a:gd name="T9" fmla="*/ 23 h 73"/>
                </a:gdLst>
                <a:ahLst/>
                <a:cxnLst>
                  <a:cxn ang="0">
                    <a:pos x="T0" y="T1"/>
                  </a:cxn>
                  <a:cxn ang="0">
                    <a:pos x="T2" y="T3"/>
                  </a:cxn>
                  <a:cxn ang="0">
                    <a:pos x="T4" y="T5"/>
                  </a:cxn>
                  <a:cxn ang="0">
                    <a:pos x="T6" y="T7"/>
                  </a:cxn>
                  <a:cxn ang="0">
                    <a:pos x="T8" y="T9"/>
                  </a:cxn>
                </a:cxnLst>
                <a:rect l="0" t="0" r="r" b="b"/>
                <a:pathLst>
                  <a:path w="139" h="73">
                    <a:moveTo>
                      <a:pt x="139" y="23"/>
                    </a:moveTo>
                    <a:lnTo>
                      <a:pt x="7" y="73"/>
                    </a:lnTo>
                    <a:lnTo>
                      <a:pt x="0" y="47"/>
                    </a:lnTo>
                    <a:lnTo>
                      <a:pt x="130" y="0"/>
                    </a:lnTo>
                    <a:lnTo>
                      <a:pt x="139" y="23"/>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8" name="Freeform 28"/>
              <p:cNvSpPr>
                <a:spLocks/>
              </p:cNvSpPr>
              <p:nvPr/>
            </p:nvSpPr>
            <p:spPr bwMode="auto">
              <a:xfrm>
                <a:off x="3914731" y="2558612"/>
                <a:ext cx="230629" cy="116133"/>
              </a:xfrm>
              <a:custGeom>
                <a:avLst/>
                <a:gdLst>
                  <a:gd name="T0" fmla="*/ 141 w 141"/>
                  <a:gd name="T1" fmla="*/ 23 h 71"/>
                  <a:gd name="T2" fmla="*/ 9 w 141"/>
                  <a:gd name="T3" fmla="*/ 71 h 71"/>
                  <a:gd name="T4" fmla="*/ 0 w 141"/>
                  <a:gd name="T5" fmla="*/ 47 h 71"/>
                  <a:gd name="T6" fmla="*/ 132 w 141"/>
                  <a:gd name="T7" fmla="*/ 0 h 71"/>
                  <a:gd name="T8" fmla="*/ 141 w 141"/>
                  <a:gd name="T9" fmla="*/ 23 h 71"/>
                </a:gdLst>
                <a:ahLst/>
                <a:cxnLst>
                  <a:cxn ang="0">
                    <a:pos x="T0" y="T1"/>
                  </a:cxn>
                  <a:cxn ang="0">
                    <a:pos x="T2" y="T3"/>
                  </a:cxn>
                  <a:cxn ang="0">
                    <a:pos x="T4" y="T5"/>
                  </a:cxn>
                  <a:cxn ang="0">
                    <a:pos x="T6" y="T7"/>
                  </a:cxn>
                  <a:cxn ang="0">
                    <a:pos x="T8" y="T9"/>
                  </a:cxn>
                </a:cxnLst>
                <a:rect l="0" t="0" r="r" b="b"/>
                <a:pathLst>
                  <a:path w="141" h="71">
                    <a:moveTo>
                      <a:pt x="141" y="23"/>
                    </a:moveTo>
                    <a:lnTo>
                      <a:pt x="9" y="71"/>
                    </a:lnTo>
                    <a:lnTo>
                      <a:pt x="0" y="47"/>
                    </a:lnTo>
                    <a:lnTo>
                      <a:pt x="132" y="0"/>
                    </a:lnTo>
                    <a:lnTo>
                      <a:pt x="141" y="23"/>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9" name="Freeform 29"/>
              <p:cNvSpPr>
                <a:spLocks/>
              </p:cNvSpPr>
              <p:nvPr/>
            </p:nvSpPr>
            <p:spPr bwMode="auto">
              <a:xfrm>
                <a:off x="3585961" y="2678016"/>
                <a:ext cx="227358" cy="119404"/>
              </a:xfrm>
              <a:custGeom>
                <a:avLst/>
                <a:gdLst>
                  <a:gd name="T0" fmla="*/ 139 w 139"/>
                  <a:gd name="T1" fmla="*/ 26 h 73"/>
                  <a:gd name="T2" fmla="*/ 9 w 139"/>
                  <a:gd name="T3" fmla="*/ 73 h 73"/>
                  <a:gd name="T4" fmla="*/ 0 w 139"/>
                  <a:gd name="T5" fmla="*/ 50 h 73"/>
                  <a:gd name="T6" fmla="*/ 130 w 139"/>
                  <a:gd name="T7" fmla="*/ 0 h 73"/>
                  <a:gd name="T8" fmla="*/ 139 w 139"/>
                  <a:gd name="T9" fmla="*/ 26 h 73"/>
                </a:gdLst>
                <a:ahLst/>
                <a:cxnLst>
                  <a:cxn ang="0">
                    <a:pos x="T0" y="T1"/>
                  </a:cxn>
                  <a:cxn ang="0">
                    <a:pos x="T2" y="T3"/>
                  </a:cxn>
                  <a:cxn ang="0">
                    <a:pos x="T4" y="T5"/>
                  </a:cxn>
                  <a:cxn ang="0">
                    <a:pos x="T6" y="T7"/>
                  </a:cxn>
                  <a:cxn ang="0">
                    <a:pos x="T8" y="T9"/>
                  </a:cxn>
                </a:cxnLst>
                <a:rect l="0" t="0" r="r" b="b"/>
                <a:pathLst>
                  <a:path w="139" h="73">
                    <a:moveTo>
                      <a:pt x="139" y="26"/>
                    </a:moveTo>
                    <a:lnTo>
                      <a:pt x="9" y="73"/>
                    </a:lnTo>
                    <a:lnTo>
                      <a:pt x="0" y="50"/>
                    </a:lnTo>
                    <a:lnTo>
                      <a:pt x="130" y="0"/>
                    </a:lnTo>
                    <a:lnTo>
                      <a:pt x="139" y="26"/>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0" name="Freeform 30"/>
              <p:cNvSpPr>
                <a:spLocks/>
              </p:cNvSpPr>
              <p:nvPr/>
            </p:nvSpPr>
            <p:spPr bwMode="auto">
              <a:xfrm>
                <a:off x="3891832" y="2493185"/>
                <a:ext cx="227358" cy="114496"/>
              </a:xfrm>
              <a:custGeom>
                <a:avLst/>
                <a:gdLst>
                  <a:gd name="T0" fmla="*/ 139 w 139"/>
                  <a:gd name="T1" fmla="*/ 23 h 70"/>
                  <a:gd name="T2" fmla="*/ 9 w 139"/>
                  <a:gd name="T3" fmla="*/ 70 h 70"/>
                  <a:gd name="T4" fmla="*/ 0 w 139"/>
                  <a:gd name="T5" fmla="*/ 47 h 70"/>
                  <a:gd name="T6" fmla="*/ 129 w 139"/>
                  <a:gd name="T7" fmla="*/ 0 h 70"/>
                  <a:gd name="T8" fmla="*/ 139 w 139"/>
                  <a:gd name="T9" fmla="*/ 23 h 70"/>
                </a:gdLst>
                <a:ahLst/>
                <a:cxnLst>
                  <a:cxn ang="0">
                    <a:pos x="T0" y="T1"/>
                  </a:cxn>
                  <a:cxn ang="0">
                    <a:pos x="T2" y="T3"/>
                  </a:cxn>
                  <a:cxn ang="0">
                    <a:pos x="T4" y="T5"/>
                  </a:cxn>
                  <a:cxn ang="0">
                    <a:pos x="T6" y="T7"/>
                  </a:cxn>
                  <a:cxn ang="0">
                    <a:pos x="T8" y="T9"/>
                  </a:cxn>
                </a:cxnLst>
                <a:rect l="0" t="0" r="r" b="b"/>
                <a:pathLst>
                  <a:path w="139" h="70">
                    <a:moveTo>
                      <a:pt x="139" y="23"/>
                    </a:moveTo>
                    <a:lnTo>
                      <a:pt x="9" y="70"/>
                    </a:lnTo>
                    <a:lnTo>
                      <a:pt x="0" y="47"/>
                    </a:lnTo>
                    <a:lnTo>
                      <a:pt x="129" y="0"/>
                    </a:lnTo>
                    <a:lnTo>
                      <a:pt x="139" y="23"/>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1" name="Freeform 31"/>
              <p:cNvSpPr>
                <a:spLocks/>
              </p:cNvSpPr>
              <p:nvPr/>
            </p:nvSpPr>
            <p:spPr bwMode="auto">
              <a:xfrm>
                <a:off x="3563062" y="2612589"/>
                <a:ext cx="227358" cy="119404"/>
              </a:xfrm>
              <a:custGeom>
                <a:avLst/>
                <a:gdLst>
                  <a:gd name="T0" fmla="*/ 139 w 139"/>
                  <a:gd name="T1" fmla="*/ 26 h 73"/>
                  <a:gd name="T2" fmla="*/ 7 w 139"/>
                  <a:gd name="T3" fmla="*/ 73 h 73"/>
                  <a:gd name="T4" fmla="*/ 0 w 139"/>
                  <a:gd name="T5" fmla="*/ 49 h 73"/>
                  <a:gd name="T6" fmla="*/ 130 w 139"/>
                  <a:gd name="T7" fmla="*/ 0 h 73"/>
                  <a:gd name="T8" fmla="*/ 139 w 139"/>
                  <a:gd name="T9" fmla="*/ 26 h 73"/>
                </a:gdLst>
                <a:ahLst/>
                <a:cxnLst>
                  <a:cxn ang="0">
                    <a:pos x="T0" y="T1"/>
                  </a:cxn>
                  <a:cxn ang="0">
                    <a:pos x="T2" y="T3"/>
                  </a:cxn>
                  <a:cxn ang="0">
                    <a:pos x="T4" y="T5"/>
                  </a:cxn>
                  <a:cxn ang="0">
                    <a:pos x="T6" y="T7"/>
                  </a:cxn>
                  <a:cxn ang="0">
                    <a:pos x="T8" y="T9"/>
                  </a:cxn>
                </a:cxnLst>
                <a:rect l="0" t="0" r="r" b="b"/>
                <a:pathLst>
                  <a:path w="139" h="73">
                    <a:moveTo>
                      <a:pt x="139" y="26"/>
                    </a:moveTo>
                    <a:lnTo>
                      <a:pt x="7" y="73"/>
                    </a:lnTo>
                    <a:lnTo>
                      <a:pt x="0" y="49"/>
                    </a:lnTo>
                    <a:lnTo>
                      <a:pt x="130" y="0"/>
                    </a:lnTo>
                    <a:lnTo>
                      <a:pt x="139" y="26"/>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2" name="Freeform 53"/>
              <p:cNvSpPr>
                <a:spLocks/>
              </p:cNvSpPr>
              <p:nvPr/>
            </p:nvSpPr>
            <p:spPr bwMode="auto">
              <a:xfrm>
                <a:off x="5413005" y="2485008"/>
                <a:ext cx="348398" cy="292784"/>
              </a:xfrm>
              <a:custGeom>
                <a:avLst/>
                <a:gdLst>
                  <a:gd name="T0" fmla="*/ 0 w 213"/>
                  <a:gd name="T1" fmla="*/ 172 h 179"/>
                  <a:gd name="T2" fmla="*/ 5 w 213"/>
                  <a:gd name="T3" fmla="*/ 179 h 179"/>
                  <a:gd name="T4" fmla="*/ 213 w 213"/>
                  <a:gd name="T5" fmla="*/ 7 h 179"/>
                  <a:gd name="T6" fmla="*/ 206 w 213"/>
                  <a:gd name="T7" fmla="*/ 0 h 179"/>
                  <a:gd name="T8" fmla="*/ 0 w 213"/>
                  <a:gd name="T9" fmla="*/ 172 h 179"/>
                </a:gdLst>
                <a:ahLst/>
                <a:cxnLst>
                  <a:cxn ang="0">
                    <a:pos x="T0" y="T1"/>
                  </a:cxn>
                  <a:cxn ang="0">
                    <a:pos x="T2" y="T3"/>
                  </a:cxn>
                  <a:cxn ang="0">
                    <a:pos x="T4" y="T5"/>
                  </a:cxn>
                  <a:cxn ang="0">
                    <a:pos x="T6" y="T7"/>
                  </a:cxn>
                  <a:cxn ang="0">
                    <a:pos x="T8" y="T9"/>
                  </a:cxn>
                </a:cxnLst>
                <a:rect l="0" t="0" r="r" b="b"/>
                <a:pathLst>
                  <a:path w="213" h="179">
                    <a:moveTo>
                      <a:pt x="0" y="172"/>
                    </a:moveTo>
                    <a:lnTo>
                      <a:pt x="5" y="179"/>
                    </a:lnTo>
                    <a:lnTo>
                      <a:pt x="213" y="7"/>
                    </a:lnTo>
                    <a:lnTo>
                      <a:pt x="206" y="0"/>
                    </a:lnTo>
                    <a:lnTo>
                      <a:pt x="0" y="172"/>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3" name="Freeform 54"/>
              <p:cNvSpPr>
                <a:spLocks/>
              </p:cNvSpPr>
              <p:nvPr/>
            </p:nvSpPr>
            <p:spPr bwMode="auto">
              <a:xfrm>
                <a:off x="5390106" y="2457201"/>
                <a:ext cx="348398" cy="294421"/>
              </a:xfrm>
              <a:custGeom>
                <a:avLst/>
                <a:gdLst>
                  <a:gd name="T0" fmla="*/ 0 w 213"/>
                  <a:gd name="T1" fmla="*/ 173 h 180"/>
                  <a:gd name="T2" fmla="*/ 5 w 213"/>
                  <a:gd name="T3" fmla="*/ 180 h 180"/>
                  <a:gd name="T4" fmla="*/ 213 w 213"/>
                  <a:gd name="T5" fmla="*/ 7 h 180"/>
                  <a:gd name="T6" fmla="*/ 206 w 213"/>
                  <a:gd name="T7" fmla="*/ 0 h 180"/>
                  <a:gd name="T8" fmla="*/ 0 w 213"/>
                  <a:gd name="T9" fmla="*/ 173 h 180"/>
                </a:gdLst>
                <a:ahLst/>
                <a:cxnLst>
                  <a:cxn ang="0">
                    <a:pos x="T0" y="T1"/>
                  </a:cxn>
                  <a:cxn ang="0">
                    <a:pos x="T2" y="T3"/>
                  </a:cxn>
                  <a:cxn ang="0">
                    <a:pos x="T4" y="T5"/>
                  </a:cxn>
                  <a:cxn ang="0">
                    <a:pos x="T6" y="T7"/>
                  </a:cxn>
                  <a:cxn ang="0">
                    <a:pos x="T8" y="T9"/>
                  </a:cxn>
                </a:cxnLst>
                <a:rect l="0" t="0" r="r" b="b"/>
                <a:pathLst>
                  <a:path w="213" h="180">
                    <a:moveTo>
                      <a:pt x="0" y="173"/>
                    </a:moveTo>
                    <a:lnTo>
                      <a:pt x="5" y="180"/>
                    </a:lnTo>
                    <a:lnTo>
                      <a:pt x="213" y="7"/>
                    </a:lnTo>
                    <a:lnTo>
                      <a:pt x="206" y="0"/>
                    </a:lnTo>
                    <a:lnTo>
                      <a:pt x="0" y="173"/>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4" name="Freeform 55"/>
              <p:cNvSpPr>
                <a:spLocks/>
              </p:cNvSpPr>
              <p:nvPr/>
            </p:nvSpPr>
            <p:spPr bwMode="auto">
              <a:xfrm>
                <a:off x="5398284" y="2468651"/>
                <a:ext cx="351669" cy="297692"/>
              </a:xfrm>
              <a:custGeom>
                <a:avLst/>
                <a:gdLst>
                  <a:gd name="T0" fmla="*/ 208 w 215"/>
                  <a:gd name="T1" fmla="*/ 0 h 182"/>
                  <a:gd name="T2" fmla="*/ 0 w 215"/>
                  <a:gd name="T3" fmla="*/ 173 h 182"/>
                  <a:gd name="T4" fmla="*/ 9 w 215"/>
                  <a:gd name="T5" fmla="*/ 182 h 182"/>
                  <a:gd name="T6" fmla="*/ 215 w 215"/>
                  <a:gd name="T7" fmla="*/ 10 h 182"/>
                  <a:gd name="T8" fmla="*/ 208 w 215"/>
                  <a:gd name="T9" fmla="*/ 0 h 182"/>
                </a:gdLst>
                <a:ahLst/>
                <a:cxnLst>
                  <a:cxn ang="0">
                    <a:pos x="T0" y="T1"/>
                  </a:cxn>
                  <a:cxn ang="0">
                    <a:pos x="T2" y="T3"/>
                  </a:cxn>
                  <a:cxn ang="0">
                    <a:pos x="T4" y="T5"/>
                  </a:cxn>
                  <a:cxn ang="0">
                    <a:pos x="T6" y="T7"/>
                  </a:cxn>
                  <a:cxn ang="0">
                    <a:pos x="T8" y="T9"/>
                  </a:cxn>
                </a:cxnLst>
                <a:rect l="0" t="0" r="r" b="b"/>
                <a:pathLst>
                  <a:path w="215" h="182">
                    <a:moveTo>
                      <a:pt x="208" y="0"/>
                    </a:moveTo>
                    <a:lnTo>
                      <a:pt x="0" y="173"/>
                    </a:lnTo>
                    <a:lnTo>
                      <a:pt x="9" y="182"/>
                    </a:lnTo>
                    <a:lnTo>
                      <a:pt x="215" y="10"/>
                    </a:lnTo>
                    <a:lnTo>
                      <a:pt x="208" y="0"/>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5" name="Freeform 56"/>
              <p:cNvSpPr>
                <a:spLocks/>
              </p:cNvSpPr>
              <p:nvPr/>
            </p:nvSpPr>
            <p:spPr bwMode="auto">
              <a:xfrm>
                <a:off x="5375385" y="2439209"/>
                <a:ext cx="351669" cy="300963"/>
              </a:xfrm>
              <a:custGeom>
                <a:avLst/>
                <a:gdLst>
                  <a:gd name="T0" fmla="*/ 207 w 215"/>
                  <a:gd name="T1" fmla="*/ 0 h 184"/>
                  <a:gd name="T2" fmla="*/ 0 w 215"/>
                  <a:gd name="T3" fmla="*/ 172 h 184"/>
                  <a:gd name="T4" fmla="*/ 9 w 215"/>
                  <a:gd name="T5" fmla="*/ 184 h 184"/>
                  <a:gd name="T6" fmla="*/ 215 w 215"/>
                  <a:gd name="T7" fmla="*/ 11 h 184"/>
                  <a:gd name="T8" fmla="*/ 207 w 215"/>
                  <a:gd name="T9" fmla="*/ 0 h 184"/>
                </a:gdLst>
                <a:ahLst/>
                <a:cxnLst>
                  <a:cxn ang="0">
                    <a:pos x="T0" y="T1"/>
                  </a:cxn>
                  <a:cxn ang="0">
                    <a:pos x="T2" y="T3"/>
                  </a:cxn>
                  <a:cxn ang="0">
                    <a:pos x="T4" y="T5"/>
                  </a:cxn>
                  <a:cxn ang="0">
                    <a:pos x="T6" y="T7"/>
                  </a:cxn>
                  <a:cxn ang="0">
                    <a:pos x="T8" y="T9"/>
                  </a:cxn>
                </a:cxnLst>
                <a:rect l="0" t="0" r="r" b="b"/>
                <a:pathLst>
                  <a:path w="215" h="184">
                    <a:moveTo>
                      <a:pt x="207" y="0"/>
                    </a:moveTo>
                    <a:lnTo>
                      <a:pt x="0" y="172"/>
                    </a:lnTo>
                    <a:lnTo>
                      <a:pt x="9" y="184"/>
                    </a:lnTo>
                    <a:lnTo>
                      <a:pt x="215" y="11"/>
                    </a:lnTo>
                    <a:lnTo>
                      <a:pt x="207" y="0"/>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6" name="Freeform 57"/>
              <p:cNvSpPr>
                <a:spLocks/>
              </p:cNvSpPr>
              <p:nvPr/>
            </p:nvSpPr>
            <p:spPr bwMode="auto">
              <a:xfrm>
                <a:off x="5285423" y="2334526"/>
                <a:ext cx="348398" cy="292784"/>
              </a:xfrm>
              <a:custGeom>
                <a:avLst/>
                <a:gdLst>
                  <a:gd name="T0" fmla="*/ 0 w 213"/>
                  <a:gd name="T1" fmla="*/ 172 h 179"/>
                  <a:gd name="T2" fmla="*/ 7 w 213"/>
                  <a:gd name="T3" fmla="*/ 179 h 179"/>
                  <a:gd name="T4" fmla="*/ 213 w 213"/>
                  <a:gd name="T5" fmla="*/ 7 h 179"/>
                  <a:gd name="T6" fmla="*/ 208 w 213"/>
                  <a:gd name="T7" fmla="*/ 0 h 179"/>
                  <a:gd name="T8" fmla="*/ 0 w 213"/>
                  <a:gd name="T9" fmla="*/ 172 h 179"/>
                </a:gdLst>
                <a:ahLst/>
                <a:cxnLst>
                  <a:cxn ang="0">
                    <a:pos x="T0" y="T1"/>
                  </a:cxn>
                  <a:cxn ang="0">
                    <a:pos x="T2" y="T3"/>
                  </a:cxn>
                  <a:cxn ang="0">
                    <a:pos x="T4" y="T5"/>
                  </a:cxn>
                  <a:cxn ang="0">
                    <a:pos x="T6" y="T7"/>
                  </a:cxn>
                  <a:cxn ang="0">
                    <a:pos x="T8" y="T9"/>
                  </a:cxn>
                </a:cxnLst>
                <a:rect l="0" t="0" r="r" b="b"/>
                <a:pathLst>
                  <a:path w="213" h="179">
                    <a:moveTo>
                      <a:pt x="0" y="172"/>
                    </a:moveTo>
                    <a:lnTo>
                      <a:pt x="7" y="179"/>
                    </a:lnTo>
                    <a:lnTo>
                      <a:pt x="213" y="7"/>
                    </a:lnTo>
                    <a:lnTo>
                      <a:pt x="208" y="0"/>
                    </a:lnTo>
                    <a:lnTo>
                      <a:pt x="0" y="172"/>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7" name="Freeform 58"/>
              <p:cNvSpPr>
                <a:spLocks/>
              </p:cNvSpPr>
              <p:nvPr/>
            </p:nvSpPr>
            <p:spPr bwMode="auto">
              <a:xfrm>
                <a:off x="5313229" y="2365604"/>
                <a:ext cx="343490" cy="292784"/>
              </a:xfrm>
              <a:custGeom>
                <a:avLst/>
                <a:gdLst>
                  <a:gd name="T0" fmla="*/ 0 w 210"/>
                  <a:gd name="T1" fmla="*/ 172 h 179"/>
                  <a:gd name="T2" fmla="*/ 5 w 210"/>
                  <a:gd name="T3" fmla="*/ 179 h 179"/>
                  <a:gd name="T4" fmla="*/ 210 w 210"/>
                  <a:gd name="T5" fmla="*/ 4 h 179"/>
                  <a:gd name="T6" fmla="*/ 205 w 210"/>
                  <a:gd name="T7" fmla="*/ 0 h 179"/>
                  <a:gd name="T8" fmla="*/ 0 w 210"/>
                  <a:gd name="T9" fmla="*/ 172 h 179"/>
                </a:gdLst>
                <a:ahLst/>
                <a:cxnLst>
                  <a:cxn ang="0">
                    <a:pos x="T0" y="T1"/>
                  </a:cxn>
                  <a:cxn ang="0">
                    <a:pos x="T2" y="T3"/>
                  </a:cxn>
                  <a:cxn ang="0">
                    <a:pos x="T4" y="T5"/>
                  </a:cxn>
                  <a:cxn ang="0">
                    <a:pos x="T6" y="T7"/>
                  </a:cxn>
                  <a:cxn ang="0">
                    <a:pos x="T8" y="T9"/>
                  </a:cxn>
                </a:cxnLst>
                <a:rect l="0" t="0" r="r" b="b"/>
                <a:pathLst>
                  <a:path w="210" h="179">
                    <a:moveTo>
                      <a:pt x="0" y="172"/>
                    </a:moveTo>
                    <a:lnTo>
                      <a:pt x="5" y="179"/>
                    </a:lnTo>
                    <a:lnTo>
                      <a:pt x="210" y="4"/>
                    </a:lnTo>
                    <a:lnTo>
                      <a:pt x="205" y="0"/>
                    </a:lnTo>
                    <a:lnTo>
                      <a:pt x="0" y="172"/>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8" name="Freeform 59"/>
              <p:cNvSpPr>
                <a:spLocks/>
              </p:cNvSpPr>
              <p:nvPr/>
            </p:nvSpPr>
            <p:spPr bwMode="auto">
              <a:xfrm>
                <a:off x="5321408" y="2372146"/>
                <a:ext cx="350033" cy="302598"/>
              </a:xfrm>
              <a:custGeom>
                <a:avLst/>
                <a:gdLst>
                  <a:gd name="T0" fmla="*/ 205 w 214"/>
                  <a:gd name="T1" fmla="*/ 0 h 185"/>
                  <a:gd name="T2" fmla="*/ 0 w 214"/>
                  <a:gd name="T3" fmla="*/ 175 h 185"/>
                  <a:gd name="T4" fmla="*/ 9 w 214"/>
                  <a:gd name="T5" fmla="*/ 185 h 185"/>
                  <a:gd name="T6" fmla="*/ 214 w 214"/>
                  <a:gd name="T7" fmla="*/ 12 h 185"/>
                  <a:gd name="T8" fmla="*/ 205 w 214"/>
                  <a:gd name="T9" fmla="*/ 0 h 185"/>
                </a:gdLst>
                <a:ahLst/>
                <a:cxnLst>
                  <a:cxn ang="0">
                    <a:pos x="T0" y="T1"/>
                  </a:cxn>
                  <a:cxn ang="0">
                    <a:pos x="T2" y="T3"/>
                  </a:cxn>
                  <a:cxn ang="0">
                    <a:pos x="T4" y="T5"/>
                  </a:cxn>
                  <a:cxn ang="0">
                    <a:pos x="T6" y="T7"/>
                  </a:cxn>
                  <a:cxn ang="0">
                    <a:pos x="T8" y="T9"/>
                  </a:cxn>
                </a:cxnLst>
                <a:rect l="0" t="0" r="r" b="b"/>
                <a:pathLst>
                  <a:path w="214" h="185">
                    <a:moveTo>
                      <a:pt x="205" y="0"/>
                    </a:moveTo>
                    <a:lnTo>
                      <a:pt x="0" y="175"/>
                    </a:lnTo>
                    <a:lnTo>
                      <a:pt x="9" y="185"/>
                    </a:lnTo>
                    <a:lnTo>
                      <a:pt x="214" y="12"/>
                    </a:lnTo>
                    <a:lnTo>
                      <a:pt x="205" y="0"/>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9" name="Freeform 60"/>
              <p:cNvSpPr>
                <a:spLocks/>
              </p:cNvSpPr>
              <p:nvPr/>
            </p:nvSpPr>
            <p:spPr bwMode="auto">
              <a:xfrm>
                <a:off x="5296872" y="2345976"/>
                <a:ext cx="351669" cy="300963"/>
              </a:xfrm>
              <a:custGeom>
                <a:avLst/>
                <a:gdLst>
                  <a:gd name="T0" fmla="*/ 206 w 215"/>
                  <a:gd name="T1" fmla="*/ 0 h 184"/>
                  <a:gd name="T2" fmla="*/ 0 w 215"/>
                  <a:gd name="T3" fmla="*/ 172 h 184"/>
                  <a:gd name="T4" fmla="*/ 10 w 215"/>
                  <a:gd name="T5" fmla="*/ 184 h 184"/>
                  <a:gd name="T6" fmla="*/ 215 w 215"/>
                  <a:gd name="T7" fmla="*/ 12 h 184"/>
                  <a:gd name="T8" fmla="*/ 206 w 215"/>
                  <a:gd name="T9" fmla="*/ 0 h 184"/>
                </a:gdLst>
                <a:ahLst/>
                <a:cxnLst>
                  <a:cxn ang="0">
                    <a:pos x="T0" y="T1"/>
                  </a:cxn>
                  <a:cxn ang="0">
                    <a:pos x="T2" y="T3"/>
                  </a:cxn>
                  <a:cxn ang="0">
                    <a:pos x="T4" y="T5"/>
                  </a:cxn>
                  <a:cxn ang="0">
                    <a:pos x="T6" y="T7"/>
                  </a:cxn>
                  <a:cxn ang="0">
                    <a:pos x="T8" y="T9"/>
                  </a:cxn>
                </a:cxnLst>
                <a:rect l="0" t="0" r="r" b="b"/>
                <a:pathLst>
                  <a:path w="215" h="184">
                    <a:moveTo>
                      <a:pt x="206" y="0"/>
                    </a:moveTo>
                    <a:lnTo>
                      <a:pt x="0" y="172"/>
                    </a:lnTo>
                    <a:lnTo>
                      <a:pt x="10" y="184"/>
                    </a:lnTo>
                    <a:lnTo>
                      <a:pt x="215" y="12"/>
                    </a:lnTo>
                    <a:lnTo>
                      <a:pt x="206" y="0"/>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0" name="Freeform 61"/>
              <p:cNvSpPr>
                <a:spLocks/>
              </p:cNvSpPr>
              <p:nvPr/>
            </p:nvSpPr>
            <p:spPr bwMode="auto">
              <a:xfrm>
                <a:off x="5440812" y="2283820"/>
                <a:ext cx="346762" cy="402374"/>
              </a:xfrm>
              <a:custGeom>
                <a:avLst/>
                <a:gdLst>
                  <a:gd name="T0" fmla="*/ 0 w 212"/>
                  <a:gd name="T1" fmla="*/ 19 h 246"/>
                  <a:gd name="T2" fmla="*/ 191 w 212"/>
                  <a:gd name="T3" fmla="*/ 246 h 246"/>
                  <a:gd name="T4" fmla="*/ 212 w 212"/>
                  <a:gd name="T5" fmla="*/ 229 h 246"/>
                  <a:gd name="T6" fmla="*/ 21 w 212"/>
                  <a:gd name="T7" fmla="*/ 0 h 246"/>
                  <a:gd name="T8" fmla="*/ 0 w 212"/>
                  <a:gd name="T9" fmla="*/ 19 h 246"/>
                </a:gdLst>
                <a:ahLst/>
                <a:cxnLst>
                  <a:cxn ang="0">
                    <a:pos x="T0" y="T1"/>
                  </a:cxn>
                  <a:cxn ang="0">
                    <a:pos x="T2" y="T3"/>
                  </a:cxn>
                  <a:cxn ang="0">
                    <a:pos x="T4" y="T5"/>
                  </a:cxn>
                  <a:cxn ang="0">
                    <a:pos x="T6" y="T7"/>
                  </a:cxn>
                  <a:cxn ang="0">
                    <a:pos x="T8" y="T9"/>
                  </a:cxn>
                </a:cxnLst>
                <a:rect l="0" t="0" r="r" b="b"/>
                <a:pathLst>
                  <a:path w="212" h="246">
                    <a:moveTo>
                      <a:pt x="0" y="19"/>
                    </a:moveTo>
                    <a:lnTo>
                      <a:pt x="191" y="246"/>
                    </a:lnTo>
                    <a:lnTo>
                      <a:pt x="212" y="229"/>
                    </a:lnTo>
                    <a:lnTo>
                      <a:pt x="21" y="0"/>
                    </a:lnTo>
                    <a:lnTo>
                      <a:pt x="0" y="19"/>
                    </a:lnTo>
                    <a:close/>
                  </a:path>
                </a:pathLst>
              </a:cu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1" name="Freeform 62"/>
              <p:cNvSpPr>
                <a:spLocks/>
              </p:cNvSpPr>
              <p:nvPr/>
            </p:nvSpPr>
            <p:spPr bwMode="auto">
              <a:xfrm>
                <a:off x="5552037" y="2368875"/>
                <a:ext cx="166839" cy="193008"/>
              </a:xfrm>
              <a:custGeom>
                <a:avLst/>
                <a:gdLst>
                  <a:gd name="T0" fmla="*/ 7 w 102"/>
                  <a:gd name="T1" fmla="*/ 0 h 118"/>
                  <a:gd name="T2" fmla="*/ 0 w 102"/>
                  <a:gd name="T3" fmla="*/ 5 h 118"/>
                  <a:gd name="T4" fmla="*/ 95 w 102"/>
                  <a:gd name="T5" fmla="*/ 118 h 118"/>
                  <a:gd name="T6" fmla="*/ 102 w 102"/>
                  <a:gd name="T7" fmla="*/ 113 h 118"/>
                  <a:gd name="T8" fmla="*/ 7 w 102"/>
                  <a:gd name="T9" fmla="*/ 0 h 118"/>
                </a:gdLst>
                <a:ahLst/>
                <a:cxnLst>
                  <a:cxn ang="0">
                    <a:pos x="T0" y="T1"/>
                  </a:cxn>
                  <a:cxn ang="0">
                    <a:pos x="T2" y="T3"/>
                  </a:cxn>
                  <a:cxn ang="0">
                    <a:pos x="T4" y="T5"/>
                  </a:cxn>
                  <a:cxn ang="0">
                    <a:pos x="T6" y="T7"/>
                  </a:cxn>
                  <a:cxn ang="0">
                    <a:pos x="T8" y="T9"/>
                  </a:cxn>
                </a:cxnLst>
                <a:rect l="0" t="0" r="r" b="b"/>
                <a:pathLst>
                  <a:path w="102" h="118">
                    <a:moveTo>
                      <a:pt x="7" y="0"/>
                    </a:moveTo>
                    <a:lnTo>
                      <a:pt x="0" y="5"/>
                    </a:lnTo>
                    <a:lnTo>
                      <a:pt x="95" y="118"/>
                    </a:lnTo>
                    <a:lnTo>
                      <a:pt x="102" y="113"/>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2" name="Freeform 63"/>
              <p:cNvSpPr>
                <a:spLocks/>
              </p:cNvSpPr>
              <p:nvPr/>
            </p:nvSpPr>
            <p:spPr bwMode="auto">
              <a:xfrm>
                <a:off x="5506238" y="2408131"/>
                <a:ext cx="165203" cy="193008"/>
              </a:xfrm>
              <a:custGeom>
                <a:avLst/>
                <a:gdLst>
                  <a:gd name="T0" fmla="*/ 7 w 101"/>
                  <a:gd name="T1" fmla="*/ 0 h 118"/>
                  <a:gd name="T2" fmla="*/ 0 w 101"/>
                  <a:gd name="T3" fmla="*/ 4 h 118"/>
                  <a:gd name="T4" fmla="*/ 97 w 101"/>
                  <a:gd name="T5" fmla="*/ 118 h 118"/>
                  <a:gd name="T6" fmla="*/ 101 w 101"/>
                  <a:gd name="T7" fmla="*/ 113 h 118"/>
                  <a:gd name="T8" fmla="*/ 7 w 101"/>
                  <a:gd name="T9" fmla="*/ 0 h 118"/>
                </a:gdLst>
                <a:ahLst/>
                <a:cxnLst>
                  <a:cxn ang="0">
                    <a:pos x="T0" y="T1"/>
                  </a:cxn>
                  <a:cxn ang="0">
                    <a:pos x="T2" y="T3"/>
                  </a:cxn>
                  <a:cxn ang="0">
                    <a:pos x="T4" y="T5"/>
                  </a:cxn>
                  <a:cxn ang="0">
                    <a:pos x="T6" y="T7"/>
                  </a:cxn>
                  <a:cxn ang="0">
                    <a:pos x="T8" y="T9"/>
                  </a:cxn>
                </a:cxnLst>
                <a:rect l="0" t="0" r="r" b="b"/>
                <a:pathLst>
                  <a:path w="101" h="118">
                    <a:moveTo>
                      <a:pt x="7" y="0"/>
                    </a:moveTo>
                    <a:lnTo>
                      <a:pt x="0" y="4"/>
                    </a:lnTo>
                    <a:lnTo>
                      <a:pt x="97" y="118"/>
                    </a:lnTo>
                    <a:lnTo>
                      <a:pt x="101" y="113"/>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3" name="Freeform 64"/>
              <p:cNvSpPr>
                <a:spLocks/>
              </p:cNvSpPr>
              <p:nvPr/>
            </p:nvSpPr>
            <p:spPr bwMode="auto">
              <a:xfrm>
                <a:off x="5282152" y="2414673"/>
                <a:ext cx="346762" cy="402374"/>
              </a:xfrm>
              <a:custGeom>
                <a:avLst/>
                <a:gdLst>
                  <a:gd name="T0" fmla="*/ 0 w 212"/>
                  <a:gd name="T1" fmla="*/ 19 h 246"/>
                  <a:gd name="T2" fmla="*/ 191 w 212"/>
                  <a:gd name="T3" fmla="*/ 246 h 246"/>
                  <a:gd name="T4" fmla="*/ 212 w 212"/>
                  <a:gd name="T5" fmla="*/ 230 h 246"/>
                  <a:gd name="T6" fmla="*/ 21 w 212"/>
                  <a:gd name="T7" fmla="*/ 0 h 246"/>
                  <a:gd name="T8" fmla="*/ 0 w 212"/>
                  <a:gd name="T9" fmla="*/ 19 h 246"/>
                </a:gdLst>
                <a:ahLst/>
                <a:cxnLst>
                  <a:cxn ang="0">
                    <a:pos x="T0" y="T1"/>
                  </a:cxn>
                  <a:cxn ang="0">
                    <a:pos x="T2" y="T3"/>
                  </a:cxn>
                  <a:cxn ang="0">
                    <a:pos x="T4" y="T5"/>
                  </a:cxn>
                  <a:cxn ang="0">
                    <a:pos x="T6" y="T7"/>
                  </a:cxn>
                  <a:cxn ang="0">
                    <a:pos x="T8" y="T9"/>
                  </a:cxn>
                </a:cxnLst>
                <a:rect l="0" t="0" r="r" b="b"/>
                <a:pathLst>
                  <a:path w="212" h="246">
                    <a:moveTo>
                      <a:pt x="0" y="19"/>
                    </a:moveTo>
                    <a:lnTo>
                      <a:pt x="191" y="246"/>
                    </a:lnTo>
                    <a:lnTo>
                      <a:pt x="212" y="230"/>
                    </a:lnTo>
                    <a:lnTo>
                      <a:pt x="21" y="0"/>
                    </a:lnTo>
                    <a:lnTo>
                      <a:pt x="0" y="19"/>
                    </a:lnTo>
                    <a:close/>
                  </a:path>
                </a:pathLst>
              </a:cu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4" name="Freeform 65"/>
              <p:cNvSpPr>
                <a:spLocks/>
              </p:cNvSpPr>
              <p:nvPr/>
            </p:nvSpPr>
            <p:spPr bwMode="auto">
              <a:xfrm>
                <a:off x="5393377" y="2499728"/>
                <a:ext cx="170110" cy="193008"/>
              </a:xfrm>
              <a:custGeom>
                <a:avLst/>
                <a:gdLst>
                  <a:gd name="T0" fmla="*/ 7 w 104"/>
                  <a:gd name="T1" fmla="*/ 0 h 118"/>
                  <a:gd name="T2" fmla="*/ 0 w 104"/>
                  <a:gd name="T3" fmla="*/ 5 h 118"/>
                  <a:gd name="T4" fmla="*/ 97 w 104"/>
                  <a:gd name="T5" fmla="*/ 118 h 118"/>
                  <a:gd name="T6" fmla="*/ 104 w 104"/>
                  <a:gd name="T7" fmla="*/ 114 h 118"/>
                  <a:gd name="T8" fmla="*/ 7 w 104"/>
                  <a:gd name="T9" fmla="*/ 0 h 118"/>
                </a:gdLst>
                <a:ahLst/>
                <a:cxnLst>
                  <a:cxn ang="0">
                    <a:pos x="T0" y="T1"/>
                  </a:cxn>
                  <a:cxn ang="0">
                    <a:pos x="T2" y="T3"/>
                  </a:cxn>
                  <a:cxn ang="0">
                    <a:pos x="T4" y="T5"/>
                  </a:cxn>
                  <a:cxn ang="0">
                    <a:pos x="T6" y="T7"/>
                  </a:cxn>
                  <a:cxn ang="0">
                    <a:pos x="T8" y="T9"/>
                  </a:cxn>
                </a:cxnLst>
                <a:rect l="0" t="0" r="r" b="b"/>
                <a:pathLst>
                  <a:path w="104" h="118">
                    <a:moveTo>
                      <a:pt x="7" y="0"/>
                    </a:moveTo>
                    <a:lnTo>
                      <a:pt x="0" y="5"/>
                    </a:lnTo>
                    <a:lnTo>
                      <a:pt x="97" y="118"/>
                    </a:lnTo>
                    <a:lnTo>
                      <a:pt x="104" y="114"/>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5" name="Freeform 66"/>
              <p:cNvSpPr>
                <a:spLocks/>
              </p:cNvSpPr>
              <p:nvPr/>
            </p:nvSpPr>
            <p:spPr bwMode="auto">
              <a:xfrm>
                <a:off x="5350850" y="2538984"/>
                <a:ext cx="166839" cy="193008"/>
              </a:xfrm>
              <a:custGeom>
                <a:avLst/>
                <a:gdLst>
                  <a:gd name="T0" fmla="*/ 5 w 102"/>
                  <a:gd name="T1" fmla="*/ 0 h 118"/>
                  <a:gd name="T2" fmla="*/ 0 w 102"/>
                  <a:gd name="T3" fmla="*/ 5 h 118"/>
                  <a:gd name="T4" fmla="*/ 95 w 102"/>
                  <a:gd name="T5" fmla="*/ 118 h 118"/>
                  <a:gd name="T6" fmla="*/ 102 w 102"/>
                  <a:gd name="T7" fmla="*/ 113 h 118"/>
                  <a:gd name="T8" fmla="*/ 5 w 102"/>
                  <a:gd name="T9" fmla="*/ 0 h 118"/>
                </a:gdLst>
                <a:ahLst/>
                <a:cxnLst>
                  <a:cxn ang="0">
                    <a:pos x="T0" y="T1"/>
                  </a:cxn>
                  <a:cxn ang="0">
                    <a:pos x="T2" y="T3"/>
                  </a:cxn>
                  <a:cxn ang="0">
                    <a:pos x="T4" y="T5"/>
                  </a:cxn>
                  <a:cxn ang="0">
                    <a:pos x="T6" y="T7"/>
                  </a:cxn>
                  <a:cxn ang="0">
                    <a:pos x="T8" y="T9"/>
                  </a:cxn>
                </a:cxnLst>
                <a:rect l="0" t="0" r="r" b="b"/>
                <a:pathLst>
                  <a:path w="102" h="118">
                    <a:moveTo>
                      <a:pt x="5" y="0"/>
                    </a:moveTo>
                    <a:lnTo>
                      <a:pt x="0" y="5"/>
                    </a:lnTo>
                    <a:lnTo>
                      <a:pt x="95" y="118"/>
                    </a:lnTo>
                    <a:lnTo>
                      <a:pt x="102" y="113"/>
                    </a:lnTo>
                    <a:lnTo>
                      <a:pt x="5"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6" name="Freeform 69"/>
              <p:cNvSpPr>
                <a:spLocks/>
              </p:cNvSpPr>
              <p:nvPr/>
            </p:nvSpPr>
            <p:spPr bwMode="auto">
              <a:xfrm>
                <a:off x="5103864" y="2493185"/>
                <a:ext cx="178288" cy="199551"/>
              </a:xfrm>
              <a:custGeom>
                <a:avLst/>
                <a:gdLst>
                  <a:gd name="T0" fmla="*/ 0 w 109"/>
                  <a:gd name="T1" fmla="*/ 16 h 122"/>
                  <a:gd name="T2" fmla="*/ 90 w 109"/>
                  <a:gd name="T3" fmla="*/ 122 h 122"/>
                  <a:gd name="T4" fmla="*/ 109 w 109"/>
                  <a:gd name="T5" fmla="*/ 106 h 122"/>
                  <a:gd name="T6" fmla="*/ 21 w 109"/>
                  <a:gd name="T7" fmla="*/ 0 h 122"/>
                  <a:gd name="T8" fmla="*/ 0 w 109"/>
                  <a:gd name="T9" fmla="*/ 16 h 122"/>
                </a:gdLst>
                <a:ahLst/>
                <a:cxnLst>
                  <a:cxn ang="0">
                    <a:pos x="T0" y="T1"/>
                  </a:cxn>
                  <a:cxn ang="0">
                    <a:pos x="T2" y="T3"/>
                  </a:cxn>
                  <a:cxn ang="0">
                    <a:pos x="T4" y="T5"/>
                  </a:cxn>
                  <a:cxn ang="0">
                    <a:pos x="T6" y="T7"/>
                  </a:cxn>
                  <a:cxn ang="0">
                    <a:pos x="T8" y="T9"/>
                  </a:cxn>
                </a:cxnLst>
                <a:rect l="0" t="0" r="r" b="b"/>
                <a:pathLst>
                  <a:path w="109" h="122">
                    <a:moveTo>
                      <a:pt x="0" y="16"/>
                    </a:moveTo>
                    <a:lnTo>
                      <a:pt x="90" y="122"/>
                    </a:lnTo>
                    <a:lnTo>
                      <a:pt x="109" y="106"/>
                    </a:lnTo>
                    <a:lnTo>
                      <a:pt x="21" y="0"/>
                    </a:lnTo>
                    <a:lnTo>
                      <a:pt x="0" y="16"/>
                    </a:lnTo>
                    <a:close/>
                  </a:path>
                </a:pathLst>
              </a:custGeom>
              <a:solidFill>
                <a:srgbClr val="999999"/>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7" name="Freeform 70"/>
              <p:cNvSpPr>
                <a:spLocks/>
              </p:cNvSpPr>
              <p:nvPr/>
            </p:nvSpPr>
            <p:spPr bwMode="auto">
              <a:xfrm>
                <a:off x="5344307" y="2777792"/>
                <a:ext cx="181559" cy="201187"/>
              </a:xfrm>
              <a:custGeom>
                <a:avLst/>
                <a:gdLst>
                  <a:gd name="T0" fmla="*/ 0 w 111"/>
                  <a:gd name="T1" fmla="*/ 17 h 123"/>
                  <a:gd name="T2" fmla="*/ 89 w 111"/>
                  <a:gd name="T3" fmla="*/ 123 h 123"/>
                  <a:gd name="T4" fmla="*/ 111 w 111"/>
                  <a:gd name="T5" fmla="*/ 107 h 123"/>
                  <a:gd name="T6" fmla="*/ 21 w 111"/>
                  <a:gd name="T7" fmla="*/ 0 h 123"/>
                  <a:gd name="T8" fmla="*/ 0 w 111"/>
                  <a:gd name="T9" fmla="*/ 17 h 123"/>
                </a:gdLst>
                <a:ahLst/>
                <a:cxnLst>
                  <a:cxn ang="0">
                    <a:pos x="T0" y="T1"/>
                  </a:cxn>
                  <a:cxn ang="0">
                    <a:pos x="T2" y="T3"/>
                  </a:cxn>
                  <a:cxn ang="0">
                    <a:pos x="T4" y="T5"/>
                  </a:cxn>
                  <a:cxn ang="0">
                    <a:pos x="T6" y="T7"/>
                  </a:cxn>
                  <a:cxn ang="0">
                    <a:pos x="T8" y="T9"/>
                  </a:cxn>
                </a:cxnLst>
                <a:rect l="0" t="0" r="r" b="b"/>
                <a:pathLst>
                  <a:path w="111" h="123">
                    <a:moveTo>
                      <a:pt x="0" y="17"/>
                    </a:moveTo>
                    <a:lnTo>
                      <a:pt x="89" y="123"/>
                    </a:lnTo>
                    <a:lnTo>
                      <a:pt x="111" y="107"/>
                    </a:lnTo>
                    <a:lnTo>
                      <a:pt x="21" y="0"/>
                    </a:lnTo>
                    <a:lnTo>
                      <a:pt x="0" y="17"/>
                    </a:lnTo>
                    <a:close/>
                  </a:path>
                </a:pathLst>
              </a:custGeom>
              <a:solidFill>
                <a:srgbClr val="999999"/>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8" name="Freeform 71"/>
              <p:cNvSpPr>
                <a:spLocks/>
              </p:cNvSpPr>
              <p:nvPr/>
            </p:nvSpPr>
            <p:spPr bwMode="auto">
              <a:xfrm>
                <a:off x="4343276" y="2669838"/>
                <a:ext cx="857091" cy="726236"/>
              </a:xfrm>
              <a:custGeom>
                <a:avLst/>
                <a:gdLst>
                  <a:gd name="T0" fmla="*/ 12 w 524"/>
                  <a:gd name="T1" fmla="*/ 444 h 444"/>
                  <a:gd name="T2" fmla="*/ 524 w 524"/>
                  <a:gd name="T3" fmla="*/ 14 h 444"/>
                  <a:gd name="T4" fmla="*/ 512 w 524"/>
                  <a:gd name="T5" fmla="*/ 0 h 444"/>
                  <a:gd name="T6" fmla="*/ 0 w 524"/>
                  <a:gd name="T7" fmla="*/ 433 h 444"/>
                  <a:gd name="T8" fmla="*/ 12 w 524"/>
                  <a:gd name="T9" fmla="*/ 444 h 444"/>
                </a:gdLst>
                <a:ahLst/>
                <a:cxnLst>
                  <a:cxn ang="0">
                    <a:pos x="T0" y="T1"/>
                  </a:cxn>
                  <a:cxn ang="0">
                    <a:pos x="T2" y="T3"/>
                  </a:cxn>
                  <a:cxn ang="0">
                    <a:pos x="T4" y="T5"/>
                  </a:cxn>
                  <a:cxn ang="0">
                    <a:pos x="T6" y="T7"/>
                  </a:cxn>
                  <a:cxn ang="0">
                    <a:pos x="T8" y="T9"/>
                  </a:cxn>
                </a:cxnLst>
                <a:rect l="0" t="0" r="r" b="b"/>
                <a:pathLst>
                  <a:path w="524" h="444">
                    <a:moveTo>
                      <a:pt x="12" y="444"/>
                    </a:moveTo>
                    <a:lnTo>
                      <a:pt x="524" y="14"/>
                    </a:lnTo>
                    <a:lnTo>
                      <a:pt x="512" y="0"/>
                    </a:lnTo>
                    <a:lnTo>
                      <a:pt x="0" y="433"/>
                    </a:lnTo>
                    <a:lnTo>
                      <a:pt x="12" y="444"/>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9" name="Freeform 72"/>
              <p:cNvSpPr>
                <a:spLocks/>
              </p:cNvSpPr>
              <p:nvPr/>
            </p:nvSpPr>
            <p:spPr bwMode="auto">
              <a:xfrm>
                <a:off x="4362904" y="2692737"/>
                <a:ext cx="857091" cy="727872"/>
              </a:xfrm>
              <a:custGeom>
                <a:avLst/>
                <a:gdLst>
                  <a:gd name="T0" fmla="*/ 12 w 524"/>
                  <a:gd name="T1" fmla="*/ 445 h 445"/>
                  <a:gd name="T2" fmla="*/ 524 w 524"/>
                  <a:gd name="T3" fmla="*/ 15 h 445"/>
                  <a:gd name="T4" fmla="*/ 512 w 524"/>
                  <a:gd name="T5" fmla="*/ 0 h 445"/>
                  <a:gd name="T6" fmla="*/ 0 w 524"/>
                  <a:gd name="T7" fmla="*/ 430 h 445"/>
                  <a:gd name="T8" fmla="*/ 12 w 524"/>
                  <a:gd name="T9" fmla="*/ 445 h 445"/>
                </a:gdLst>
                <a:ahLst/>
                <a:cxnLst>
                  <a:cxn ang="0">
                    <a:pos x="T0" y="T1"/>
                  </a:cxn>
                  <a:cxn ang="0">
                    <a:pos x="T2" y="T3"/>
                  </a:cxn>
                  <a:cxn ang="0">
                    <a:pos x="T4" y="T5"/>
                  </a:cxn>
                  <a:cxn ang="0">
                    <a:pos x="T6" y="T7"/>
                  </a:cxn>
                  <a:cxn ang="0">
                    <a:pos x="T8" y="T9"/>
                  </a:cxn>
                </a:cxnLst>
                <a:rect l="0" t="0" r="r" b="b"/>
                <a:pathLst>
                  <a:path w="524" h="445">
                    <a:moveTo>
                      <a:pt x="12" y="445"/>
                    </a:moveTo>
                    <a:lnTo>
                      <a:pt x="524" y="15"/>
                    </a:lnTo>
                    <a:lnTo>
                      <a:pt x="512" y="0"/>
                    </a:lnTo>
                    <a:lnTo>
                      <a:pt x="0" y="430"/>
                    </a:lnTo>
                    <a:lnTo>
                      <a:pt x="12" y="445"/>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0" name="Freeform 73"/>
              <p:cNvSpPr>
                <a:spLocks/>
              </p:cNvSpPr>
              <p:nvPr/>
            </p:nvSpPr>
            <p:spPr bwMode="auto">
              <a:xfrm>
                <a:off x="4482308" y="2831768"/>
                <a:ext cx="857091" cy="727872"/>
              </a:xfrm>
              <a:custGeom>
                <a:avLst/>
                <a:gdLst>
                  <a:gd name="T0" fmla="*/ 9 w 524"/>
                  <a:gd name="T1" fmla="*/ 445 h 445"/>
                  <a:gd name="T2" fmla="*/ 524 w 524"/>
                  <a:gd name="T3" fmla="*/ 15 h 445"/>
                  <a:gd name="T4" fmla="*/ 513 w 524"/>
                  <a:gd name="T5" fmla="*/ 0 h 445"/>
                  <a:gd name="T6" fmla="*/ 0 w 524"/>
                  <a:gd name="T7" fmla="*/ 433 h 445"/>
                  <a:gd name="T8" fmla="*/ 9 w 524"/>
                  <a:gd name="T9" fmla="*/ 445 h 445"/>
                </a:gdLst>
                <a:ahLst/>
                <a:cxnLst>
                  <a:cxn ang="0">
                    <a:pos x="T0" y="T1"/>
                  </a:cxn>
                  <a:cxn ang="0">
                    <a:pos x="T2" y="T3"/>
                  </a:cxn>
                  <a:cxn ang="0">
                    <a:pos x="T4" y="T5"/>
                  </a:cxn>
                  <a:cxn ang="0">
                    <a:pos x="T6" y="T7"/>
                  </a:cxn>
                  <a:cxn ang="0">
                    <a:pos x="T8" y="T9"/>
                  </a:cxn>
                </a:cxnLst>
                <a:rect l="0" t="0" r="r" b="b"/>
                <a:pathLst>
                  <a:path w="524" h="445">
                    <a:moveTo>
                      <a:pt x="9" y="445"/>
                    </a:moveTo>
                    <a:lnTo>
                      <a:pt x="524" y="15"/>
                    </a:lnTo>
                    <a:lnTo>
                      <a:pt x="513" y="0"/>
                    </a:lnTo>
                    <a:lnTo>
                      <a:pt x="0" y="433"/>
                    </a:lnTo>
                    <a:lnTo>
                      <a:pt x="9" y="445"/>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1" name="Freeform 74"/>
              <p:cNvSpPr>
                <a:spLocks/>
              </p:cNvSpPr>
              <p:nvPr/>
            </p:nvSpPr>
            <p:spPr bwMode="auto">
              <a:xfrm>
                <a:off x="4497030" y="2856304"/>
                <a:ext cx="858727" cy="726236"/>
              </a:xfrm>
              <a:custGeom>
                <a:avLst/>
                <a:gdLst>
                  <a:gd name="T0" fmla="*/ 12 w 525"/>
                  <a:gd name="T1" fmla="*/ 444 h 444"/>
                  <a:gd name="T2" fmla="*/ 525 w 525"/>
                  <a:gd name="T3" fmla="*/ 14 h 444"/>
                  <a:gd name="T4" fmla="*/ 515 w 525"/>
                  <a:gd name="T5" fmla="*/ 0 h 444"/>
                  <a:gd name="T6" fmla="*/ 0 w 525"/>
                  <a:gd name="T7" fmla="*/ 430 h 444"/>
                  <a:gd name="T8" fmla="*/ 12 w 525"/>
                  <a:gd name="T9" fmla="*/ 444 h 444"/>
                </a:gdLst>
                <a:ahLst/>
                <a:cxnLst>
                  <a:cxn ang="0">
                    <a:pos x="T0" y="T1"/>
                  </a:cxn>
                  <a:cxn ang="0">
                    <a:pos x="T2" y="T3"/>
                  </a:cxn>
                  <a:cxn ang="0">
                    <a:pos x="T4" y="T5"/>
                  </a:cxn>
                  <a:cxn ang="0">
                    <a:pos x="T6" y="T7"/>
                  </a:cxn>
                  <a:cxn ang="0">
                    <a:pos x="T8" y="T9"/>
                  </a:cxn>
                </a:cxnLst>
                <a:rect l="0" t="0" r="r" b="b"/>
                <a:pathLst>
                  <a:path w="525" h="444">
                    <a:moveTo>
                      <a:pt x="12" y="444"/>
                    </a:moveTo>
                    <a:lnTo>
                      <a:pt x="525" y="14"/>
                    </a:lnTo>
                    <a:lnTo>
                      <a:pt x="515" y="0"/>
                    </a:lnTo>
                    <a:lnTo>
                      <a:pt x="0" y="430"/>
                    </a:lnTo>
                    <a:lnTo>
                      <a:pt x="12" y="444"/>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2" name="Freeform 75"/>
              <p:cNvSpPr>
                <a:spLocks/>
              </p:cNvSpPr>
              <p:nvPr/>
            </p:nvSpPr>
            <p:spPr bwMode="auto">
              <a:xfrm>
                <a:off x="4981188" y="2669838"/>
                <a:ext cx="346762" cy="402374"/>
              </a:xfrm>
              <a:custGeom>
                <a:avLst/>
                <a:gdLst>
                  <a:gd name="T0" fmla="*/ 0 w 212"/>
                  <a:gd name="T1" fmla="*/ 19 h 246"/>
                  <a:gd name="T2" fmla="*/ 191 w 212"/>
                  <a:gd name="T3" fmla="*/ 246 h 246"/>
                  <a:gd name="T4" fmla="*/ 212 w 212"/>
                  <a:gd name="T5" fmla="*/ 229 h 246"/>
                  <a:gd name="T6" fmla="*/ 21 w 212"/>
                  <a:gd name="T7" fmla="*/ 0 h 246"/>
                  <a:gd name="T8" fmla="*/ 0 w 212"/>
                  <a:gd name="T9" fmla="*/ 19 h 246"/>
                </a:gdLst>
                <a:ahLst/>
                <a:cxnLst>
                  <a:cxn ang="0">
                    <a:pos x="T0" y="T1"/>
                  </a:cxn>
                  <a:cxn ang="0">
                    <a:pos x="T2" y="T3"/>
                  </a:cxn>
                  <a:cxn ang="0">
                    <a:pos x="T4" y="T5"/>
                  </a:cxn>
                  <a:cxn ang="0">
                    <a:pos x="T6" y="T7"/>
                  </a:cxn>
                  <a:cxn ang="0">
                    <a:pos x="T8" y="T9"/>
                  </a:cxn>
                </a:cxnLst>
                <a:rect l="0" t="0" r="r" b="b"/>
                <a:pathLst>
                  <a:path w="212" h="246">
                    <a:moveTo>
                      <a:pt x="0" y="19"/>
                    </a:moveTo>
                    <a:lnTo>
                      <a:pt x="191" y="246"/>
                    </a:lnTo>
                    <a:lnTo>
                      <a:pt x="212" y="229"/>
                    </a:lnTo>
                    <a:lnTo>
                      <a:pt x="21" y="0"/>
                    </a:lnTo>
                    <a:lnTo>
                      <a:pt x="0" y="19"/>
                    </a:lnTo>
                    <a:close/>
                  </a:path>
                </a:pathLst>
              </a:cu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3" name="Freeform 76"/>
              <p:cNvSpPr>
                <a:spLocks/>
              </p:cNvSpPr>
              <p:nvPr/>
            </p:nvSpPr>
            <p:spPr bwMode="auto">
              <a:xfrm>
                <a:off x="5069514" y="2728722"/>
                <a:ext cx="212637" cy="250257"/>
              </a:xfrm>
              <a:custGeom>
                <a:avLst/>
                <a:gdLst>
                  <a:gd name="T0" fmla="*/ 7 w 130"/>
                  <a:gd name="T1" fmla="*/ 0 h 153"/>
                  <a:gd name="T2" fmla="*/ 0 w 130"/>
                  <a:gd name="T3" fmla="*/ 4 h 153"/>
                  <a:gd name="T4" fmla="*/ 123 w 130"/>
                  <a:gd name="T5" fmla="*/ 153 h 153"/>
                  <a:gd name="T6" fmla="*/ 130 w 130"/>
                  <a:gd name="T7" fmla="*/ 146 h 153"/>
                  <a:gd name="T8" fmla="*/ 7 w 130"/>
                  <a:gd name="T9" fmla="*/ 0 h 153"/>
                </a:gdLst>
                <a:ahLst/>
                <a:cxnLst>
                  <a:cxn ang="0">
                    <a:pos x="T0" y="T1"/>
                  </a:cxn>
                  <a:cxn ang="0">
                    <a:pos x="T2" y="T3"/>
                  </a:cxn>
                  <a:cxn ang="0">
                    <a:pos x="T4" y="T5"/>
                  </a:cxn>
                  <a:cxn ang="0">
                    <a:pos x="T6" y="T7"/>
                  </a:cxn>
                  <a:cxn ang="0">
                    <a:pos x="T8" y="T9"/>
                  </a:cxn>
                </a:cxnLst>
                <a:rect l="0" t="0" r="r" b="b"/>
                <a:pathLst>
                  <a:path w="130" h="153">
                    <a:moveTo>
                      <a:pt x="7" y="0"/>
                    </a:moveTo>
                    <a:lnTo>
                      <a:pt x="0" y="4"/>
                    </a:lnTo>
                    <a:lnTo>
                      <a:pt x="123" y="153"/>
                    </a:lnTo>
                    <a:lnTo>
                      <a:pt x="130" y="146"/>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4" name="Freeform 77"/>
              <p:cNvSpPr>
                <a:spLocks/>
              </p:cNvSpPr>
              <p:nvPr/>
            </p:nvSpPr>
            <p:spPr bwMode="auto">
              <a:xfrm>
                <a:off x="5023716" y="2766342"/>
                <a:ext cx="212637" cy="251892"/>
              </a:xfrm>
              <a:custGeom>
                <a:avLst/>
                <a:gdLst>
                  <a:gd name="T0" fmla="*/ 7 w 130"/>
                  <a:gd name="T1" fmla="*/ 0 h 154"/>
                  <a:gd name="T2" fmla="*/ 0 w 130"/>
                  <a:gd name="T3" fmla="*/ 5 h 154"/>
                  <a:gd name="T4" fmla="*/ 125 w 130"/>
                  <a:gd name="T5" fmla="*/ 154 h 154"/>
                  <a:gd name="T6" fmla="*/ 130 w 130"/>
                  <a:gd name="T7" fmla="*/ 147 h 154"/>
                  <a:gd name="T8" fmla="*/ 7 w 130"/>
                  <a:gd name="T9" fmla="*/ 0 h 154"/>
                </a:gdLst>
                <a:ahLst/>
                <a:cxnLst>
                  <a:cxn ang="0">
                    <a:pos x="T0" y="T1"/>
                  </a:cxn>
                  <a:cxn ang="0">
                    <a:pos x="T2" y="T3"/>
                  </a:cxn>
                  <a:cxn ang="0">
                    <a:pos x="T4" y="T5"/>
                  </a:cxn>
                  <a:cxn ang="0">
                    <a:pos x="T6" y="T7"/>
                  </a:cxn>
                  <a:cxn ang="0">
                    <a:pos x="T8" y="T9"/>
                  </a:cxn>
                </a:cxnLst>
                <a:rect l="0" t="0" r="r" b="b"/>
                <a:pathLst>
                  <a:path w="130" h="154">
                    <a:moveTo>
                      <a:pt x="7" y="0"/>
                    </a:moveTo>
                    <a:lnTo>
                      <a:pt x="0" y="5"/>
                    </a:lnTo>
                    <a:lnTo>
                      <a:pt x="125" y="154"/>
                    </a:lnTo>
                    <a:lnTo>
                      <a:pt x="130" y="147"/>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5" name="Freeform 78"/>
              <p:cNvSpPr>
                <a:spLocks/>
              </p:cNvSpPr>
              <p:nvPr/>
            </p:nvSpPr>
            <p:spPr bwMode="auto">
              <a:xfrm>
                <a:off x="4374355" y="3180166"/>
                <a:ext cx="346762" cy="402374"/>
              </a:xfrm>
              <a:custGeom>
                <a:avLst/>
                <a:gdLst>
                  <a:gd name="T0" fmla="*/ 0 w 212"/>
                  <a:gd name="T1" fmla="*/ 19 h 246"/>
                  <a:gd name="T2" fmla="*/ 191 w 212"/>
                  <a:gd name="T3" fmla="*/ 246 h 246"/>
                  <a:gd name="T4" fmla="*/ 212 w 212"/>
                  <a:gd name="T5" fmla="*/ 229 h 246"/>
                  <a:gd name="T6" fmla="*/ 21 w 212"/>
                  <a:gd name="T7" fmla="*/ 0 h 246"/>
                  <a:gd name="T8" fmla="*/ 0 w 212"/>
                  <a:gd name="T9" fmla="*/ 19 h 246"/>
                </a:gdLst>
                <a:ahLst/>
                <a:cxnLst>
                  <a:cxn ang="0">
                    <a:pos x="T0" y="T1"/>
                  </a:cxn>
                  <a:cxn ang="0">
                    <a:pos x="T2" y="T3"/>
                  </a:cxn>
                  <a:cxn ang="0">
                    <a:pos x="T4" y="T5"/>
                  </a:cxn>
                  <a:cxn ang="0">
                    <a:pos x="T6" y="T7"/>
                  </a:cxn>
                  <a:cxn ang="0">
                    <a:pos x="T8" y="T9"/>
                  </a:cxn>
                </a:cxnLst>
                <a:rect l="0" t="0" r="r" b="b"/>
                <a:pathLst>
                  <a:path w="212" h="246">
                    <a:moveTo>
                      <a:pt x="0" y="19"/>
                    </a:moveTo>
                    <a:lnTo>
                      <a:pt x="191" y="246"/>
                    </a:lnTo>
                    <a:lnTo>
                      <a:pt x="212" y="229"/>
                    </a:lnTo>
                    <a:lnTo>
                      <a:pt x="21" y="0"/>
                    </a:lnTo>
                    <a:lnTo>
                      <a:pt x="0" y="19"/>
                    </a:lnTo>
                    <a:close/>
                  </a:path>
                </a:pathLst>
              </a:cu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6" name="Freeform 79"/>
              <p:cNvSpPr>
                <a:spLocks/>
              </p:cNvSpPr>
              <p:nvPr/>
            </p:nvSpPr>
            <p:spPr bwMode="auto">
              <a:xfrm>
                <a:off x="4462680" y="3239050"/>
                <a:ext cx="212637" cy="246986"/>
              </a:xfrm>
              <a:custGeom>
                <a:avLst/>
                <a:gdLst>
                  <a:gd name="T0" fmla="*/ 7 w 130"/>
                  <a:gd name="T1" fmla="*/ 0 h 151"/>
                  <a:gd name="T2" fmla="*/ 0 w 130"/>
                  <a:gd name="T3" fmla="*/ 4 h 151"/>
                  <a:gd name="T4" fmla="*/ 123 w 130"/>
                  <a:gd name="T5" fmla="*/ 151 h 151"/>
                  <a:gd name="T6" fmla="*/ 130 w 130"/>
                  <a:gd name="T7" fmla="*/ 146 h 151"/>
                  <a:gd name="T8" fmla="*/ 7 w 130"/>
                  <a:gd name="T9" fmla="*/ 0 h 151"/>
                </a:gdLst>
                <a:ahLst/>
                <a:cxnLst>
                  <a:cxn ang="0">
                    <a:pos x="T0" y="T1"/>
                  </a:cxn>
                  <a:cxn ang="0">
                    <a:pos x="T2" y="T3"/>
                  </a:cxn>
                  <a:cxn ang="0">
                    <a:pos x="T4" y="T5"/>
                  </a:cxn>
                  <a:cxn ang="0">
                    <a:pos x="T6" y="T7"/>
                  </a:cxn>
                  <a:cxn ang="0">
                    <a:pos x="T8" y="T9"/>
                  </a:cxn>
                </a:cxnLst>
                <a:rect l="0" t="0" r="r" b="b"/>
                <a:pathLst>
                  <a:path w="130" h="151">
                    <a:moveTo>
                      <a:pt x="7" y="0"/>
                    </a:moveTo>
                    <a:lnTo>
                      <a:pt x="0" y="4"/>
                    </a:lnTo>
                    <a:lnTo>
                      <a:pt x="123" y="151"/>
                    </a:lnTo>
                    <a:lnTo>
                      <a:pt x="130" y="146"/>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7" name="Freeform 80"/>
              <p:cNvSpPr>
                <a:spLocks/>
              </p:cNvSpPr>
              <p:nvPr/>
            </p:nvSpPr>
            <p:spPr bwMode="auto">
              <a:xfrm>
                <a:off x="4416882" y="3276670"/>
                <a:ext cx="212637" cy="246986"/>
              </a:xfrm>
              <a:custGeom>
                <a:avLst/>
                <a:gdLst>
                  <a:gd name="T0" fmla="*/ 7 w 130"/>
                  <a:gd name="T1" fmla="*/ 0 h 151"/>
                  <a:gd name="T2" fmla="*/ 0 w 130"/>
                  <a:gd name="T3" fmla="*/ 5 h 151"/>
                  <a:gd name="T4" fmla="*/ 123 w 130"/>
                  <a:gd name="T5" fmla="*/ 151 h 151"/>
                  <a:gd name="T6" fmla="*/ 130 w 130"/>
                  <a:gd name="T7" fmla="*/ 147 h 151"/>
                  <a:gd name="T8" fmla="*/ 7 w 130"/>
                  <a:gd name="T9" fmla="*/ 0 h 151"/>
                </a:gdLst>
                <a:ahLst/>
                <a:cxnLst>
                  <a:cxn ang="0">
                    <a:pos x="T0" y="T1"/>
                  </a:cxn>
                  <a:cxn ang="0">
                    <a:pos x="T2" y="T3"/>
                  </a:cxn>
                  <a:cxn ang="0">
                    <a:pos x="T4" y="T5"/>
                  </a:cxn>
                  <a:cxn ang="0">
                    <a:pos x="T6" y="T7"/>
                  </a:cxn>
                  <a:cxn ang="0">
                    <a:pos x="T8" y="T9"/>
                  </a:cxn>
                </a:cxnLst>
                <a:rect l="0" t="0" r="r" b="b"/>
                <a:pathLst>
                  <a:path w="130" h="151">
                    <a:moveTo>
                      <a:pt x="7" y="0"/>
                    </a:moveTo>
                    <a:lnTo>
                      <a:pt x="0" y="5"/>
                    </a:lnTo>
                    <a:lnTo>
                      <a:pt x="123" y="151"/>
                    </a:lnTo>
                    <a:lnTo>
                      <a:pt x="130" y="147"/>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8" name="Freeform 81"/>
              <p:cNvSpPr>
                <a:spLocks/>
              </p:cNvSpPr>
              <p:nvPr/>
            </p:nvSpPr>
            <p:spPr bwMode="auto">
              <a:xfrm>
                <a:off x="4411975" y="3546555"/>
                <a:ext cx="197916" cy="232264"/>
              </a:xfrm>
              <a:custGeom>
                <a:avLst/>
                <a:gdLst>
                  <a:gd name="T0" fmla="*/ 114 w 121"/>
                  <a:gd name="T1" fmla="*/ 142 h 142"/>
                  <a:gd name="T2" fmla="*/ 121 w 121"/>
                  <a:gd name="T3" fmla="*/ 135 h 142"/>
                  <a:gd name="T4" fmla="*/ 8 w 121"/>
                  <a:gd name="T5" fmla="*/ 0 h 142"/>
                  <a:gd name="T6" fmla="*/ 0 w 121"/>
                  <a:gd name="T7" fmla="*/ 5 h 142"/>
                  <a:gd name="T8" fmla="*/ 114 w 121"/>
                  <a:gd name="T9" fmla="*/ 142 h 142"/>
                </a:gdLst>
                <a:ahLst/>
                <a:cxnLst>
                  <a:cxn ang="0">
                    <a:pos x="T0" y="T1"/>
                  </a:cxn>
                  <a:cxn ang="0">
                    <a:pos x="T2" y="T3"/>
                  </a:cxn>
                  <a:cxn ang="0">
                    <a:pos x="T4" y="T5"/>
                  </a:cxn>
                  <a:cxn ang="0">
                    <a:pos x="T6" y="T7"/>
                  </a:cxn>
                  <a:cxn ang="0">
                    <a:pos x="T8" y="T9"/>
                  </a:cxn>
                </a:cxnLst>
                <a:rect l="0" t="0" r="r" b="b"/>
                <a:pathLst>
                  <a:path w="121" h="142">
                    <a:moveTo>
                      <a:pt x="114" y="142"/>
                    </a:moveTo>
                    <a:lnTo>
                      <a:pt x="121" y="135"/>
                    </a:lnTo>
                    <a:lnTo>
                      <a:pt x="8" y="0"/>
                    </a:lnTo>
                    <a:lnTo>
                      <a:pt x="0" y="5"/>
                    </a:lnTo>
                    <a:lnTo>
                      <a:pt x="114" y="142"/>
                    </a:lnTo>
                    <a:close/>
                  </a:path>
                </a:pathLst>
              </a:custGeom>
              <a:solidFill>
                <a:srgbClr val="333333"/>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9" name="Freeform 82"/>
              <p:cNvSpPr>
                <a:spLocks/>
              </p:cNvSpPr>
              <p:nvPr/>
            </p:nvSpPr>
            <p:spPr bwMode="auto">
              <a:xfrm>
                <a:off x="4161717" y="3245593"/>
                <a:ext cx="201187" cy="240443"/>
              </a:xfrm>
              <a:custGeom>
                <a:avLst/>
                <a:gdLst>
                  <a:gd name="T0" fmla="*/ 118 w 123"/>
                  <a:gd name="T1" fmla="*/ 147 h 147"/>
                  <a:gd name="T2" fmla="*/ 123 w 123"/>
                  <a:gd name="T3" fmla="*/ 142 h 147"/>
                  <a:gd name="T4" fmla="*/ 7 w 123"/>
                  <a:gd name="T5" fmla="*/ 0 h 147"/>
                  <a:gd name="T6" fmla="*/ 0 w 123"/>
                  <a:gd name="T7" fmla="*/ 7 h 147"/>
                  <a:gd name="T8" fmla="*/ 118 w 123"/>
                  <a:gd name="T9" fmla="*/ 147 h 147"/>
                </a:gdLst>
                <a:ahLst/>
                <a:cxnLst>
                  <a:cxn ang="0">
                    <a:pos x="T0" y="T1"/>
                  </a:cxn>
                  <a:cxn ang="0">
                    <a:pos x="T2" y="T3"/>
                  </a:cxn>
                  <a:cxn ang="0">
                    <a:pos x="T4" y="T5"/>
                  </a:cxn>
                  <a:cxn ang="0">
                    <a:pos x="T6" y="T7"/>
                  </a:cxn>
                  <a:cxn ang="0">
                    <a:pos x="T8" y="T9"/>
                  </a:cxn>
                </a:cxnLst>
                <a:rect l="0" t="0" r="r" b="b"/>
                <a:pathLst>
                  <a:path w="123" h="147">
                    <a:moveTo>
                      <a:pt x="118" y="147"/>
                    </a:moveTo>
                    <a:lnTo>
                      <a:pt x="123" y="142"/>
                    </a:lnTo>
                    <a:lnTo>
                      <a:pt x="7" y="0"/>
                    </a:lnTo>
                    <a:lnTo>
                      <a:pt x="0" y="7"/>
                    </a:lnTo>
                    <a:lnTo>
                      <a:pt x="118" y="147"/>
                    </a:lnTo>
                    <a:close/>
                  </a:path>
                </a:pathLst>
              </a:custGeom>
              <a:solidFill>
                <a:srgbClr val="333333"/>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0" name="Freeform 83"/>
              <p:cNvSpPr>
                <a:spLocks/>
              </p:cNvSpPr>
              <p:nvPr/>
            </p:nvSpPr>
            <p:spPr bwMode="auto">
              <a:xfrm>
                <a:off x="4025957" y="3423881"/>
                <a:ext cx="246986" cy="150481"/>
              </a:xfrm>
              <a:custGeom>
                <a:avLst/>
                <a:gdLst>
                  <a:gd name="T0" fmla="*/ 64 w 64"/>
                  <a:gd name="T1" fmla="*/ 16 h 39"/>
                  <a:gd name="T2" fmla="*/ 34 w 64"/>
                  <a:gd name="T3" fmla="*/ 33 h 39"/>
                  <a:gd name="T4" fmla="*/ 0 w 64"/>
                  <a:gd name="T5" fmla="*/ 39 h 39"/>
                  <a:gd name="T6" fmla="*/ 0 w 64"/>
                  <a:gd name="T7" fmla="*/ 19 h 39"/>
                  <a:gd name="T8" fmla="*/ 27 w 64"/>
                  <a:gd name="T9" fmla="*/ 14 h 39"/>
                  <a:gd name="T10" fmla="*/ 51 w 64"/>
                  <a:gd name="T11" fmla="*/ 0 h 39"/>
                  <a:gd name="T12" fmla="*/ 64 w 64"/>
                  <a:gd name="T13" fmla="*/ 16 h 39"/>
                </a:gdLst>
                <a:ahLst/>
                <a:cxnLst>
                  <a:cxn ang="0">
                    <a:pos x="T0" y="T1"/>
                  </a:cxn>
                  <a:cxn ang="0">
                    <a:pos x="T2" y="T3"/>
                  </a:cxn>
                  <a:cxn ang="0">
                    <a:pos x="T4" y="T5"/>
                  </a:cxn>
                  <a:cxn ang="0">
                    <a:pos x="T6" y="T7"/>
                  </a:cxn>
                  <a:cxn ang="0">
                    <a:pos x="T8" y="T9"/>
                  </a:cxn>
                  <a:cxn ang="0">
                    <a:pos x="T10" y="T11"/>
                  </a:cxn>
                  <a:cxn ang="0">
                    <a:pos x="T12" y="T13"/>
                  </a:cxn>
                </a:cxnLst>
                <a:rect l="0" t="0" r="r" b="b"/>
                <a:pathLst>
                  <a:path w="64" h="39">
                    <a:moveTo>
                      <a:pt x="64" y="16"/>
                    </a:moveTo>
                    <a:cubicBezTo>
                      <a:pt x="56" y="23"/>
                      <a:pt x="45" y="29"/>
                      <a:pt x="34" y="33"/>
                    </a:cubicBezTo>
                    <a:cubicBezTo>
                      <a:pt x="22" y="37"/>
                      <a:pt x="11" y="39"/>
                      <a:pt x="0" y="39"/>
                    </a:cubicBezTo>
                    <a:cubicBezTo>
                      <a:pt x="0" y="19"/>
                      <a:pt x="0" y="19"/>
                      <a:pt x="0" y="19"/>
                    </a:cubicBezTo>
                    <a:cubicBezTo>
                      <a:pt x="9" y="19"/>
                      <a:pt x="18" y="17"/>
                      <a:pt x="27" y="14"/>
                    </a:cubicBezTo>
                    <a:cubicBezTo>
                      <a:pt x="36" y="11"/>
                      <a:pt x="44" y="6"/>
                      <a:pt x="51" y="0"/>
                    </a:cubicBezTo>
                    <a:lnTo>
                      <a:pt x="64" y="16"/>
                    </a:lnTo>
                    <a:close/>
                  </a:path>
                </a:pathLst>
              </a:custGeom>
              <a:gradFill flip="none" rotWithShape="1">
                <a:gsLst>
                  <a:gs pos="0">
                    <a:srgbClr val="B2B2B2">
                      <a:lumMod val="0"/>
                    </a:srgbClr>
                  </a:gs>
                  <a:gs pos="58000">
                    <a:srgbClr val="969696"/>
                  </a:gs>
                  <a:gs pos="23000">
                    <a:srgbClr val="BFBFBF">
                      <a:lumMod val="86000"/>
                    </a:srgbClr>
                  </a:gs>
                  <a:gs pos="44000">
                    <a:srgbClr val="999999">
                      <a:lumMod val="24000"/>
                      <a:lumOff val="76000"/>
                    </a:srgbClr>
                  </a:gs>
                  <a:gs pos="72000">
                    <a:srgbClr val="333333"/>
                  </a:gs>
                </a:gsLst>
                <a:lin ang="42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1" name="Freeform 84"/>
              <p:cNvSpPr>
                <a:spLocks/>
              </p:cNvSpPr>
              <p:nvPr/>
            </p:nvSpPr>
            <p:spPr bwMode="auto">
              <a:xfrm>
                <a:off x="4057035" y="3656145"/>
                <a:ext cx="397468" cy="242078"/>
              </a:xfrm>
              <a:custGeom>
                <a:avLst/>
                <a:gdLst>
                  <a:gd name="T0" fmla="*/ 103 w 103"/>
                  <a:gd name="T1" fmla="*/ 26 h 63"/>
                  <a:gd name="T2" fmla="*/ 54 w 103"/>
                  <a:gd name="T3" fmla="*/ 53 h 63"/>
                  <a:gd name="T4" fmla="*/ 0 w 103"/>
                  <a:gd name="T5" fmla="*/ 63 h 63"/>
                  <a:gd name="T6" fmla="*/ 0 w 103"/>
                  <a:gd name="T7" fmla="*/ 29 h 63"/>
                  <a:gd name="T8" fmla="*/ 43 w 103"/>
                  <a:gd name="T9" fmla="*/ 21 h 63"/>
                  <a:gd name="T10" fmla="*/ 81 w 103"/>
                  <a:gd name="T11" fmla="*/ 0 h 63"/>
                  <a:gd name="T12" fmla="*/ 103 w 103"/>
                  <a:gd name="T13" fmla="*/ 26 h 63"/>
                </a:gdLst>
                <a:ahLst/>
                <a:cxnLst>
                  <a:cxn ang="0">
                    <a:pos x="T0" y="T1"/>
                  </a:cxn>
                  <a:cxn ang="0">
                    <a:pos x="T2" y="T3"/>
                  </a:cxn>
                  <a:cxn ang="0">
                    <a:pos x="T4" y="T5"/>
                  </a:cxn>
                  <a:cxn ang="0">
                    <a:pos x="T6" y="T7"/>
                  </a:cxn>
                  <a:cxn ang="0">
                    <a:pos x="T8" y="T9"/>
                  </a:cxn>
                  <a:cxn ang="0">
                    <a:pos x="T10" y="T11"/>
                  </a:cxn>
                  <a:cxn ang="0">
                    <a:pos x="T12" y="T13"/>
                  </a:cxn>
                </a:cxnLst>
                <a:rect l="0" t="0" r="r" b="b"/>
                <a:pathLst>
                  <a:path w="103" h="63">
                    <a:moveTo>
                      <a:pt x="103" y="26"/>
                    </a:moveTo>
                    <a:cubicBezTo>
                      <a:pt x="89" y="37"/>
                      <a:pt x="73" y="47"/>
                      <a:pt x="54" y="53"/>
                    </a:cubicBezTo>
                    <a:cubicBezTo>
                      <a:pt x="36" y="60"/>
                      <a:pt x="18" y="63"/>
                      <a:pt x="0" y="63"/>
                    </a:cubicBezTo>
                    <a:cubicBezTo>
                      <a:pt x="0" y="29"/>
                      <a:pt x="0" y="29"/>
                      <a:pt x="0" y="29"/>
                    </a:cubicBezTo>
                    <a:cubicBezTo>
                      <a:pt x="14" y="29"/>
                      <a:pt x="28" y="27"/>
                      <a:pt x="43" y="21"/>
                    </a:cubicBezTo>
                    <a:cubicBezTo>
                      <a:pt x="61" y="15"/>
                      <a:pt x="73" y="6"/>
                      <a:pt x="81" y="0"/>
                    </a:cubicBezTo>
                    <a:lnTo>
                      <a:pt x="103" y="26"/>
                    </a:lnTo>
                    <a:close/>
                  </a:path>
                </a:pathLst>
              </a:custGeom>
              <a:gradFill flip="none" rotWithShape="1">
                <a:gsLst>
                  <a:gs pos="0">
                    <a:srgbClr val="B2B2B2">
                      <a:lumMod val="0"/>
                    </a:srgbClr>
                  </a:gs>
                  <a:gs pos="58000">
                    <a:srgbClr val="969696"/>
                  </a:gs>
                  <a:gs pos="23000">
                    <a:srgbClr val="BFBFBF">
                      <a:lumMod val="86000"/>
                    </a:srgbClr>
                  </a:gs>
                  <a:gs pos="44000">
                    <a:srgbClr val="999999">
                      <a:lumMod val="24000"/>
                      <a:lumOff val="76000"/>
                    </a:srgbClr>
                  </a:gs>
                  <a:gs pos="72000">
                    <a:srgbClr val="333333"/>
                  </a:gs>
                </a:gsLst>
                <a:lin ang="42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2" name="Rectangle 85"/>
              <p:cNvSpPr>
                <a:spLocks noChangeArrowheads="1"/>
              </p:cNvSpPr>
              <p:nvPr/>
            </p:nvSpPr>
            <p:spPr bwMode="auto">
              <a:xfrm>
                <a:off x="3273548" y="3427152"/>
                <a:ext cx="45799" cy="189737"/>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3" name="Rectangle 86"/>
              <p:cNvSpPr>
                <a:spLocks noChangeArrowheads="1"/>
              </p:cNvSpPr>
              <p:nvPr/>
            </p:nvSpPr>
            <p:spPr bwMode="auto">
              <a:xfrm>
                <a:off x="3381503" y="3427152"/>
                <a:ext cx="45799" cy="189737"/>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4" name="Rectangle 87"/>
              <p:cNvSpPr>
                <a:spLocks noChangeArrowheads="1"/>
              </p:cNvSpPr>
              <p:nvPr/>
            </p:nvSpPr>
            <p:spPr bwMode="auto">
              <a:xfrm>
                <a:off x="3273548" y="3764099"/>
                <a:ext cx="45799" cy="189737"/>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5" name="Rectangle 88"/>
              <p:cNvSpPr>
                <a:spLocks noChangeArrowheads="1"/>
              </p:cNvSpPr>
              <p:nvPr/>
            </p:nvSpPr>
            <p:spPr bwMode="auto">
              <a:xfrm>
                <a:off x="3381503" y="3764099"/>
                <a:ext cx="45799" cy="189737"/>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6" name="Rectangle 89"/>
              <p:cNvSpPr>
                <a:spLocks noChangeArrowheads="1"/>
              </p:cNvSpPr>
              <p:nvPr/>
            </p:nvSpPr>
            <p:spPr bwMode="auto">
              <a:xfrm>
                <a:off x="3342247" y="3384624"/>
                <a:ext cx="16357" cy="263342"/>
              </a:xfrm>
              <a:prstGeom prst="rect">
                <a:avLst/>
              </a:prstGeom>
              <a:solidFill>
                <a:srgbClr val="333333"/>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7" name="Rectangle 90"/>
              <p:cNvSpPr>
                <a:spLocks noChangeArrowheads="1"/>
              </p:cNvSpPr>
              <p:nvPr/>
            </p:nvSpPr>
            <p:spPr bwMode="auto">
              <a:xfrm>
                <a:off x="3342247" y="3729751"/>
                <a:ext cx="16357" cy="264978"/>
              </a:xfrm>
              <a:prstGeom prst="rect">
                <a:avLst/>
              </a:prstGeom>
              <a:solidFill>
                <a:srgbClr val="333333"/>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8" name="Rectangle 93"/>
              <p:cNvSpPr>
                <a:spLocks noChangeArrowheads="1"/>
              </p:cNvSpPr>
              <p:nvPr/>
            </p:nvSpPr>
            <p:spPr bwMode="auto">
              <a:xfrm>
                <a:off x="1475947" y="3840976"/>
                <a:ext cx="27807" cy="161931"/>
              </a:xfrm>
              <a:prstGeom prst="rect">
                <a:avLst/>
              </a:prstGeom>
              <a:solidFill>
                <a:srgbClr val="4D4E51"/>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9" name="Rectangle 94"/>
              <p:cNvSpPr>
                <a:spLocks noChangeArrowheads="1"/>
              </p:cNvSpPr>
              <p:nvPr/>
            </p:nvSpPr>
            <p:spPr bwMode="auto">
              <a:xfrm>
                <a:off x="1475947" y="3369903"/>
                <a:ext cx="27807" cy="165203"/>
              </a:xfrm>
              <a:prstGeom prst="rect">
                <a:avLst/>
              </a:prstGeom>
              <a:solidFill>
                <a:srgbClr val="4D4E51"/>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0" name="Freeform 95"/>
              <p:cNvSpPr>
                <a:spLocks/>
              </p:cNvSpPr>
              <p:nvPr/>
            </p:nvSpPr>
            <p:spPr bwMode="auto">
              <a:xfrm>
                <a:off x="1426877" y="3369903"/>
                <a:ext cx="71969" cy="278063"/>
              </a:xfrm>
              <a:custGeom>
                <a:avLst/>
                <a:gdLst>
                  <a:gd name="T0" fmla="*/ 0 w 44"/>
                  <a:gd name="T1" fmla="*/ 142 h 170"/>
                  <a:gd name="T2" fmla="*/ 0 w 44"/>
                  <a:gd name="T3" fmla="*/ 0 h 170"/>
                  <a:gd name="T4" fmla="*/ 16 w 44"/>
                  <a:gd name="T5" fmla="*/ 0 h 170"/>
                  <a:gd name="T6" fmla="*/ 16 w 44"/>
                  <a:gd name="T7" fmla="*/ 116 h 170"/>
                  <a:gd name="T8" fmla="*/ 44 w 44"/>
                  <a:gd name="T9" fmla="*/ 116 h 170"/>
                  <a:gd name="T10" fmla="*/ 44 w 44"/>
                  <a:gd name="T11" fmla="*/ 170 h 170"/>
                  <a:gd name="T12" fmla="*/ 0 w 44"/>
                  <a:gd name="T13" fmla="*/ 142 h 170"/>
                </a:gdLst>
                <a:ahLst/>
                <a:cxnLst>
                  <a:cxn ang="0">
                    <a:pos x="T0" y="T1"/>
                  </a:cxn>
                  <a:cxn ang="0">
                    <a:pos x="T2" y="T3"/>
                  </a:cxn>
                  <a:cxn ang="0">
                    <a:pos x="T4" y="T5"/>
                  </a:cxn>
                  <a:cxn ang="0">
                    <a:pos x="T6" y="T7"/>
                  </a:cxn>
                  <a:cxn ang="0">
                    <a:pos x="T8" y="T9"/>
                  </a:cxn>
                  <a:cxn ang="0">
                    <a:pos x="T10" y="T11"/>
                  </a:cxn>
                  <a:cxn ang="0">
                    <a:pos x="T12" y="T13"/>
                  </a:cxn>
                </a:cxnLst>
                <a:rect l="0" t="0" r="r" b="b"/>
                <a:pathLst>
                  <a:path w="44" h="170">
                    <a:moveTo>
                      <a:pt x="0" y="142"/>
                    </a:moveTo>
                    <a:lnTo>
                      <a:pt x="0" y="0"/>
                    </a:lnTo>
                    <a:lnTo>
                      <a:pt x="16" y="0"/>
                    </a:lnTo>
                    <a:lnTo>
                      <a:pt x="16" y="116"/>
                    </a:lnTo>
                    <a:lnTo>
                      <a:pt x="44" y="116"/>
                    </a:lnTo>
                    <a:lnTo>
                      <a:pt x="44" y="170"/>
                    </a:lnTo>
                    <a:lnTo>
                      <a:pt x="0" y="142"/>
                    </a:lnTo>
                    <a:close/>
                  </a:path>
                </a:pathLst>
              </a:custGeom>
              <a:solidFill>
                <a:srgbClr val="4D4E51"/>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1" name="Freeform 96"/>
              <p:cNvSpPr>
                <a:spLocks/>
              </p:cNvSpPr>
              <p:nvPr/>
            </p:nvSpPr>
            <p:spPr bwMode="auto">
              <a:xfrm>
                <a:off x="1426877" y="3729751"/>
                <a:ext cx="71969" cy="273156"/>
              </a:xfrm>
              <a:custGeom>
                <a:avLst/>
                <a:gdLst>
                  <a:gd name="T0" fmla="*/ 0 w 44"/>
                  <a:gd name="T1" fmla="*/ 167 h 167"/>
                  <a:gd name="T2" fmla="*/ 0 w 44"/>
                  <a:gd name="T3" fmla="*/ 28 h 167"/>
                  <a:gd name="T4" fmla="*/ 44 w 44"/>
                  <a:gd name="T5" fmla="*/ 0 h 167"/>
                  <a:gd name="T6" fmla="*/ 44 w 44"/>
                  <a:gd name="T7" fmla="*/ 54 h 167"/>
                  <a:gd name="T8" fmla="*/ 16 w 44"/>
                  <a:gd name="T9" fmla="*/ 54 h 167"/>
                  <a:gd name="T10" fmla="*/ 16 w 44"/>
                  <a:gd name="T11" fmla="*/ 167 h 167"/>
                  <a:gd name="T12" fmla="*/ 0 w 44"/>
                  <a:gd name="T13" fmla="*/ 167 h 167"/>
                </a:gdLst>
                <a:ahLst/>
                <a:cxnLst>
                  <a:cxn ang="0">
                    <a:pos x="T0" y="T1"/>
                  </a:cxn>
                  <a:cxn ang="0">
                    <a:pos x="T2" y="T3"/>
                  </a:cxn>
                  <a:cxn ang="0">
                    <a:pos x="T4" y="T5"/>
                  </a:cxn>
                  <a:cxn ang="0">
                    <a:pos x="T6" y="T7"/>
                  </a:cxn>
                  <a:cxn ang="0">
                    <a:pos x="T8" y="T9"/>
                  </a:cxn>
                  <a:cxn ang="0">
                    <a:pos x="T10" y="T11"/>
                  </a:cxn>
                  <a:cxn ang="0">
                    <a:pos x="T12" y="T13"/>
                  </a:cxn>
                </a:cxnLst>
                <a:rect l="0" t="0" r="r" b="b"/>
                <a:pathLst>
                  <a:path w="44" h="167">
                    <a:moveTo>
                      <a:pt x="0" y="167"/>
                    </a:moveTo>
                    <a:lnTo>
                      <a:pt x="0" y="28"/>
                    </a:lnTo>
                    <a:lnTo>
                      <a:pt x="44" y="0"/>
                    </a:lnTo>
                    <a:lnTo>
                      <a:pt x="44" y="54"/>
                    </a:lnTo>
                    <a:lnTo>
                      <a:pt x="16" y="54"/>
                    </a:lnTo>
                    <a:lnTo>
                      <a:pt x="16" y="167"/>
                    </a:lnTo>
                    <a:lnTo>
                      <a:pt x="0" y="167"/>
                    </a:lnTo>
                    <a:close/>
                  </a:path>
                </a:pathLst>
              </a:custGeom>
              <a:solidFill>
                <a:srgbClr val="4D4E51"/>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2" name="Rectangle 97"/>
              <p:cNvSpPr>
                <a:spLocks noChangeArrowheads="1"/>
              </p:cNvSpPr>
              <p:nvPr/>
            </p:nvSpPr>
            <p:spPr bwMode="auto">
              <a:xfrm>
                <a:off x="692461" y="4334947"/>
                <a:ext cx="485794" cy="47435"/>
              </a:xfrm>
              <a:prstGeom prst="rect">
                <a:avLst/>
              </a:prstGeom>
              <a:noFill/>
              <a:ln w="5" cap="flat">
                <a:solidFill>
                  <a:srgbClr val="231F2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3" name="Rectangle 98"/>
              <p:cNvSpPr>
                <a:spLocks noChangeArrowheads="1"/>
              </p:cNvSpPr>
              <p:nvPr/>
            </p:nvSpPr>
            <p:spPr bwMode="auto">
              <a:xfrm>
                <a:off x="996695" y="4158295"/>
                <a:ext cx="228994" cy="45799"/>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4" name="Rectangle 99"/>
              <p:cNvSpPr>
                <a:spLocks noChangeArrowheads="1"/>
              </p:cNvSpPr>
              <p:nvPr/>
            </p:nvSpPr>
            <p:spPr bwMode="auto">
              <a:xfrm>
                <a:off x="645026" y="4158295"/>
                <a:ext cx="228994" cy="45799"/>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5" name="Rectangle 100"/>
              <p:cNvSpPr>
                <a:spLocks noChangeArrowheads="1"/>
              </p:cNvSpPr>
              <p:nvPr/>
            </p:nvSpPr>
            <p:spPr bwMode="auto">
              <a:xfrm>
                <a:off x="996695" y="4516505"/>
                <a:ext cx="228994" cy="42527"/>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6" name="Rectangle 101"/>
              <p:cNvSpPr>
                <a:spLocks noChangeArrowheads="1"/>
              </p:cNvSpPr>
              <p:nvPr/>
            </p:nvSpPr>
            <p:spPr bwMode="auto">
              <a:xfrm>
                <a:off x="645026" y="4516505"/>
                <a:ext cx="228994" cy="42527"/>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7" name="Rectangle 102"/>
              <p:cNvSpPr>
                <a:spLocks noChangeArrowheads="1"/>
              </p:cNvSpPr>
              <p:nvPr/>
            </p:nvSpPr>
            <p:spPr bwMode="auto">
              <a:xfrm>
                <a:off x="823314" y="4243349"/>
                <a:ext cx="27807" cy="235536"/>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8" name="Rectangle 103"/>
              <p:cNvSpPr>
                <a:spLocks noChangeArrowheads="1"/>
              </p:cNvSpPr>
              <p:nvPr/>
            </p:nvSpPr>
            <p:spPr bwMode="auto">
              <a:xfrm>
                <a:off x="851121" y="4243349"/>
                <a:ext cx="26171" cy="235536"/>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9" name="Rectangle 104"/>
              <p:cNvSpPr>
                <a:spLocks noChangeArrowheads="1"/>
              </p:cNvSpPr>
              <p:nvPr/>
            </p:nvSpPr>
            <p:spPr bwMode="auto">
              <a:xfrm>
                <a:off x="990153" y="4243349"/>
                <a:ext cx="31078" cy="235536"/>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0" name="Rectangle 105"/>
              <p:cNvSpPr>
                <a:spLocks noChangeArrowheads="1"/>
              </p:cNvSpPr>
              <p:nvPr/>
            </p:nvSpPr>
            <p:spPr bwMode="auto">
              <a:xfrm>
                <a:off x="1021231" y="4243349"/>
                <a:ext cx="26171" cy="235536"/>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1" name="Rectangle 106"/>
              <p:cNvSpPr>
                <a:spLocks noChangeArrowheads="1"/>
              </p:cNvSpPr>
              <p:nvPr/>
            </p:nvSpPr>
            <p:spPr bwMode="auto">
              <a:xfrm>
                <a:off x="692461" y="4334947"/>
                <a:ext cx="485794" cy="47435"/>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2" name="Rectangle 107"/>
              <p:cNvSpPr>
                <a:spLocks noChangeArrowheads="1"/>
              </p:cNvSpPr>
              <p:nvPr/>
            </p:nvSpPr>
            <p:spPr bwMode="auto">
              <a:xfrm>
                <a:off x="811865" y="4323497"/>
                <a:ext cx="243714" cy="11450"/>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3" name="Rectangle 108"/>
              <p:cNvSpPr>
                <a:spLocks noChangeArrowheads="1"/>
              </p:cNvSpPr>
              <p:nvPr/>
            </p:nvSpPr>
            <p:spPr bwMode="auto">
              <a:xfrm>
                <a:off x="811865" y="4382381"/>
                <a:ext cx="243714" cy="1472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4" name="Freeform 109"/>
              <p:cNvSpPr>
                <a:spLocks/>
              </p:cNvSpPr>
              <p:nvPr/>
            </p:nvSpPr>
            <p:spPr bwMode="auto">
              <a:xfrm>
                <a:off x="437296" y="5120067"/>
                <a:ext cx="992852" cy="96505"/>
              </a:xfrm>
              <a:custGeom>
                <a:avLst/>
                <a:gdLst>
                  <a:gd name="T0" fmla="*/ 607 w 607"/>
                  <a:gd name="T1" fmla="*/ 0 h 59"/>
                  <a:gd name="T2" fmla="*/ 607 w 607"/>
                  <a:gd name="T3" fmla="*/ 21 h 59"/>
                  <a:gd name="T4" fmla="*/ 437 w 607"/>
                  <a:gd name="T5" fmla="*/ 21 h 59"/>
                  <a:gd name="T6" fmla="*/ 437 w 607"/>
                  <a:gd name="T7" fmla="*/ 59 h 59"/>
                  <a:gd name="T8" fmla="*/ 170 w 607"/>
                  <a:gd name="T9" fmla="*/ 59 h 59"/>
                  <a:gd name="T10" fmla="*/ 170 w 607"/>
                  <a:gd name="T11" fmla="*/ 24 h 59"/>
                  <a:gd name="T12" fmla="*/ 0 w 607"/>
                  <a:gd name="T13" fmla="*/ 24 h 59"/>
                  <a:gd name="T14" fmla="*/ 0 w 607"/>
                  <a:gd name="T15" fmla="*/ 0 h 59"/>
                  <a:gd name="T16" fmla="*/ 607 w 607"/>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7" h="59">
                    <a:moveTo>
                      <a:pt x="607" y="0"/>
                    </a:moveTo>
                    <a:lnTo>
                      <a:pt x="607" y="21"/>
                    </a:lnTo>
                    <a:lnTo>
                      <a:pt x="437" y="21"/>
                    </a:lnTo>
                    <a:lnTo>
                      <a:pt x="437" y="59"/>
                    </a:lnTo>
                    <a:lnTo>
                      <a:pt x="170" y="59"/>
                    </a:lnTo>
                    <a:lnTo>
                      <a:pt x="170" y="24"/>
                    </a:lnTo>
                    <a:lnTo>
                      <a:pt x="0" y="24"/>
                    </a:lnTo>
                    <a:lnTo>
                      <a:pt x="0" y="0"/>
                    </a:lnTo>
                    <a:lnTo>
                      <a:pt x="607" y="0"/>
                    </a:lnTo>
                    <a:close/>
                  </a:path>
                </a:pathLst>
              </a:custGeom>
              <a:gradFill flip="none" rotWithShape="1">
                <a:gsLst>
                  <a:gs pos="0">
                    <a:srgbClr val="B2B2B2">
                      <a:lumMod val="3000"/>
                    </a:srgbClr>
                  </a:gs>
                  <a:gs pos="55000">
                    <a:srgbClr val="969696">
                      <a:lumMod val="72000"/>
                      <a:lumOff val="28000"/>
                    </a:srgbClr>
                  </a:gs>
                  <a:gs pos="58735">
                    <a:srgbClr val="ACACAC">
                      <a:lumMod val="95000"/>
                      <a:lumOff val="5000"/>
                    </a:srgbClr>
                  </a:gs>
                  <a:gs pos="45000">
                    <a:srgbClr val="BFBFBF">
                      <a:lumMod val="67000"/>
                    </a:srgbClr>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5" name="Freeform 110"/>
              <p:cNvSpPr>
                <a:spLocks/>
              </p:cNvSpPr>
              <p:nvPr/>
            </p:nvSpPr>
            <p:spPr bwMode="auto">
              <a:xfrm>
                <a:off x="947626" y="5120067"/>
                <a:ext cx="57249" cy="53977"/>
              </a:xfrm>
              <a:custGeom>
                <a:avLst/>
                <a:gdLst>
                  <a:gd name="T0" fmla="*/ 35 w 35"/>
                  <a:gd name="T1" fmla="*/ 7 h 33"/>
                  <a:gd name="T2" fmla="*/ 14 w 35"/>
                  <a:gd name="T3" fmla="*/ 7 h 33"/>
                  <a:gd name="T4" fmla="*/ 14 w 35"/>
                  <a:gd name="T5" fmla="*/ 33 h 33"/>
                  <a:gd name="T6" fmla="*/ 0 w 35"/>
                  <a:gd name="T7" fmla="*/ 33 h 33"/>
                  <a:gd name="T8" fmla="*/ 0 w 35"/>
                  <a:gd name="T9" fmla="*/ 0 h 33"/>
                  <a:gd name="T10" fmla="*/ 2 w 35"/>
                  <a:gd name="T11" fmla="*/ 0 h 33"/>
                  <a:gd name="T12" fmla="*/ 14 w 35"/>
                  <a:gd name="T13" fmla="*/ 0 h 33"/>
                  <a:gd name="T14" fmla="*/ 35 w 35"/>
                  <a:gd name="T15" fmla="*/ 0 h 33"/>
                  <a:gd name="T16" fmla="*/ 35 w 35"/>
                  <a:gd name="T1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3">
                    <a:moveTo>
                      <a:pt x="35" y="7"/>
                    </a:moveTo>
                    <a:lnTo>
                      <a:pt x="14" y="7"/>
                    </a:lnTo>
                    <a:lnTo>
                      <a:pt x="14" y="33"/>
                    </a:lnTo>
                    <a:lnTo>
                      <a:pt x="0" y="33"/>
                    </a:lnTo>
                    <a:lnTo>
                      <a:pt x="0" y="0"/>
                    </a:lnTo>
                    <a:lnTo>
                      <a:pt x="2" y="0"/>
                    </a:lnTo>
                    <a:lnTo>
                      <a:pt x="14" y="0"/>
                    </a:lnTo>
                    <a:lnTo>
                      <a:pt x="35" y="0"/>
                    </a:lnTo>
                    <a:lnTo>
                      <a:pt x="35" y="7"/>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6" name="Freeform 111"/>
              <p:cNvSpPr>
                <a:spLocks/>
              </p:cNvSpPr>
              <p:nvPr/>
            </p:nvSpPr>
            <p:spPr bwMode="auto">
              <a:xfrm>
                <a:off x="865842" y="5120067"/>
                <a:ext cx="58884" cy="53977"/>
              </a:xfrm>
              <a:custGeom>
                <a:avLst/>
                <a:gdLst>
                  <a:gd name="T0" fmla="*/ 0 w 36"/>
                  <a:gd name="T1" fmla="*/ 7 h 33"/>
                  <a:gd name="T2" fmla="*/ 21 w 36"/>
                  <a:gd name="T3" fmla="*/ 7 h 33"/>
                  <a:gd name="T4" fmla="*/ 21 w 36"/>
                  <a:gd name="T5" fmla="*/ 33 h 33"/>
                  <a:gd name="T6" fmla="*/ 36 w 36"/>
                  <a:gd name="T7" fmla="*/ 33 h 33"/>
                  <a:gd name="T8" fmla="*/ 36 w 36"/>
                  <a:gd name="T9" fmla="*/ 0 h 33"/>
                  <a:gd name="T10" fmla="*/ 36 w 36"/>
                  <a:gd name="T11" fmla="*/ 0 h 33"/>
                  <a:gd name="T12" fmla="*/ 21 w 36"/>
                  <a:gd name="T13" fmla="*/ 0 h 33"/>
                  <a:gd name="T14" fmla="*/ 0 w 36"/>
                  <a:gd name="T15" fmla="*/ 0 h 33"/>
                  <a:gd name="T16" fmla="*/ 0 w 36"/>
                  <a:gd name="T1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3">
                    <a:moveTo>
                      <a:pt x="0" y="7"/>
                    </a:moveTo>
                    <a:lnTo>
                      <a:pt x="21" y="7"/>
                    </a:lnTo>
                    <a:lnTo>
                      <a:pt x="21" y="33"/>
                    </a:lnTo>
                    <a:lnTo>
                      <a:pt x="36" y="33"/>
                    </a:lnTo>
                    <a:lnTo>
                      <a:pt x="36" y="0"/>
                    </a:lnTo>
                    <a:lnTo>
                      <a:pt x="36" y="0"/>
                    </a:lnTo>
                    <a:lnTo>
                      <a:pt x="21" y="0"/>
                    </a:lnTo>
                    <a:lnTo>
                      <a:pt x="0" y="0"/>
                    </a:lnTo>
                    <a:lnTo>
                      <a:pt x="0" y="7"/>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7" name="Freeform 112"/>
              <p:cNvSpPr>
                <a:spLocks/>
              </p:cNvSpPr>
              <p:nvPr/>
            </p:nvSpPr>
            <p:spPr bwMode="auto">
              <a:xfrm>
                <a:off x="715360" y="5216572"/>
                <a:ext cx="436724" cy="99776"/>
              </a:xfrm>
              <a:custGeom>
                <a:avLst/>
                <a:gdLst>
                  <a:gd name="T0" fmla="*/ 97 w 267"/>
                  <a:gd name="T1" fmla="*/ 61 h 61"/>
                  <a:gd name="T2" fmla="*/ 0 w 267"/>
                  <a:gd name="T3" fmla="*/ 0 h 61"/>
                  <a:gd name="T4" fmla="*/ 0 w 267"/>
                  <a:gd name="T5" fmla="*/ 0 h 61"/>
                  <a:gd name="T6" fmla="*/ 267 w 267"/>
                  <a:gd name="T7" fmla="*/ 0 h 61"/>
                  <a:gd name="T8" fmla="*/ 168 w 267"/>
                  <a:gd name="T9" fmla="*/ 61 h 61"/>
                  <a:gd name="T10" fmla="*/ 97 w 267"/>
                  <a:gd name="T11" fmla="*/ 61 h 61"/>
                </a:gdLst>
                <a:ahLst/>
                <a:cxnLst>
                  <a:cxn ang="0">
                    <a:pos x="T0" y="T1"/>
                  </a:cxn>
                  <a:cxn ang="0">
                    <a:pos x="T2" y="T3"/>
                  </a:cxn>
                  <a:cxn ang="0">
                    <a:pos x="T4" y="T5"/>
                  </a:cxn>
                  <a:cxn ang="0">
                    <a:pos x="T6" y="T7"/>
                  </a:cxn>
                  <a:cxn ang="0">
                    <a:pos x="T8" y="T9"/>
                  </a:cxn>
                  <a:cxn ang="0">
                    <a:pos x="T10" y="T11"/>
                  </a:cxn>
                </a:cxnLst>
                <a:rect l="0" t="0" r="r" b="b"/>
                <a:pathLst>
                  <a:path w="267" h="61">
                    <a:moveTo>
                      <a:pt x="97" y="61"/>
                    </a:moveTo>
                    <a:lnTo>
                      <a:pt x="0" y="0"/>
                    </a:lnTo>
                    <a:lnTo>
                      <a:pt x="0" y="0"/>
                    </a:lnTo>
                    <a:lnTo>
                      <a:pt x="267" y="0"/>
                    </a:lnTo>
                    <a:lnTo>
                      <a:pt x="168" y="61"/>
                    </a:lnTo>
                    <a:lnTo>
                      <a:pt x="97" y="61"/>
                    </a:lnTo>
                    <a:close/>
                  </a:path>
                </a:pathLst>
              </a:custGeom>
              <a:gradFill flip="none" rotWithShape="1">
                <a:gsLst>
                  <a:gs pos="52000">
                    <a:srgbClr val="969696">
                      <a:lumMod val="72000"/>
                      <a:lumOff val="28000"/>
                    </a:srgbClr>
                  </a:gs>
                  <a:gs pos="58735">
                    <a:srgbClr val="ACACAC">
                      <a:lumMod val="95000"/>
                      <a:lumOff val="5000"/>
                    </a:srgbClr>
                  </a:gs>
                  <a:gs pos="2000">
                    <a:srgbClr val="BFBFBF">
                      <a:lumMod val="63000"/>
                    </a:srgbClr>
                  </a:gs>
                  <a:gs pos="100000">
                    <a:srgbClr val="333333">
                      <a:lumMod val="76000"/>
                      <a:lumOff val="24000"/>
                    </a:srgbClr>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8" name="Freeform 113"/>
              <p:cNvSpPr>
                <a:spLocks/>
              </p:cNvSpPr>
              <p:nvPr/>
            </p:nvSpPr>
            <p:spPr bwMode="auto">
              <a:xfrm>
                <a:off x="885470" y="5316347"/>
                <a:ext cx="99776" cy="24535"/>
              </a:xfrm>
              <a:custGeom>
                <a:avLst/>
                <a:gdLst>
                  <a:gd name="T0" fmla="*/ 21 w 61"/>
                  <a:gd name="T1" fmla="*/ 15 h 15"/>
                  <a:gd name="T2" fmla="*/ 0 w 61"/>
                  <a:gd name="T3" fmla="*/ 0 h 15"/>
                  <a:gd name="T4" fmla="*/ 0 w 61"/>
                  <a:gd name="T5" fmla="*/ 0 h 15"/>
                  <a:gd name="T6" fmla="*/ 61 w 61"/>
                  <a:gd name="T7" fmla="*/ 0 h 15"/>
                  <a:gd name="T8" fmla="*/ 38 w 61"/>
                  <a:gd name="T9" fmla="*/ 15 h 15"/>
                  <a:gd name="T10" fmla="*/ 21 w 61"/>
                  <a:gd name="T11" fmla="*/ 15 h 15"/>
                </a:gdLst>
                <a:ahLst/>
                <a:cxnLst>
                  <a:cxn ang="0">
                    <a:pos x="T0" y="T1"/>
                  </a:cxn>
                  <a:cxn ang="0">
                    <a:pos x="T2" y="T3"/>
                  </a:cxn>
                  <a:cxn ang="0">
                    <a:pos x="T4" y="T5"/>
                  </a:cxn>
                  <a:cxn ang="0">
                    <a:pos x="T6" y="T7"/>
                  </a:cxn>
                  <a:cxn ang="0">
                    <a:pos x="T8" y="T9"/>
                  </a:cxn>
                  <a:cxn ang="0">
                    <a:pos x="T10" y="T11"/>
                  </a:cxn>
                </a:cxnLst>
                <a:rect l="0" t="0" r="r" b="b"/>
                <a:pathLst>
                  <a:path w="61" h="15">
                    <a:moveTo>
                      <a:pt x="21" y="15"/>
                    </a:moveTo>
                    <a:lnTo>
                      <a:pt x="0" y="0"/>
                    </a:lnTo>
                    <a:lnTo>
                      <a:pt x="0" y="0"/>
                    </a:lnTo>
                    <a:lnTo>
                      <a:pt x="61" y="0"/>
                    </a:lnTo>
                    <a:lnTo>
                      <a:pt x="38" y="15"/>
                    </a:lnTo>
                    <a:lnTo>
                      <a:pt x="21" y="15"/>
                    </a:lnTo>
                    <a:close/>
                  </a:path>
                </a:pathLst>
              </a:custGeom>
              <a:solidFill>
                <a:srgbClr val="000000"/>
              </a:solidFill>
              <a:ln w="5" cap="rnd">
                <a:solidFill>
                  <a:srgbClr val="231F20"/>
                </a:solidFill>
                <a:prstDash val="solid"/>
                <a:round/>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9" name="Rectangle 114"/>
              <p:cNvSpPr>
                <a:spLocks noChangeArrowheads="1"/>
              </p:cNvSpPr>
              <p:nvPr/>
            </p:nvSpPr>
            <p:spPr bwMode="auto">
              <a:xfrm>
                <a:off x="924726" y="4989214"/>
                <a:ext cx="22899" cy="230629"/>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0" name="Freeform 129"/>
              <p:cNvSpPr>
                <a:spLocks/>
              </p:cNvSpPr>
              <p:nvPr/>
            </p:nvSpPr>
            <p:spPr bwMode="auto">
              <a:xfrm>
                <a:off x="962346" y="4601561"/>
                <a:ext cx="130853" cy="78512"/>
              </a:xfrm>
              <a:custGeom>
                <a:avLst/>
                <a:gdLst>
                  <a:gd name="T0" fmla="*/ 0 w 80"/>
                  <a:gd name="T1" fmla="*/ 0 h 48"/>
                  <a:gd name="T2" fmla="*/ 0 w 80"/>
                  <a:gd name="T3" fmla="*/ 12 h 48"/>
                  <a:gd name="T4" fmla="*/ 66 w 80"/>
                  <a:gd name="T5" fmla="*/ 12 h 48"/>
                  <a:gd name="T6" fmla="*/ 66 w 80"/>
                  <a:gd name="T7" fmla="*/ 36 h 48"/>
                  <a:gd name="T8" fmla="*/ 0 w 80"/>
                  <a:gd name="T9" fmla="*/ 36 h 48"/>
                  <a:gd name="T10" fmla="*/ 0 w 80"/>
                  <a:gd name="T11" fmla="*/ 48 h 48"/>
                  <a:gd name="T12" fmla="*/ 80 w 80"/>
                  <a:gd name="T13" fmla="*/ 48 h 48"/>
                  <a:gd name="T14" fmla="*/ 80 w 80"/>
                  <a:gd name="T15" fmla="*/ 0 h 48"/>
                  <a:gd name="T16" fmla="*/ 0 w 80"/>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8">
                    <a:moveTo>
                      <a:pt x="0" y="0"/>
                    </a:moveTo>
                    <a:lnTo>
                      <a:pt x="0" y="12"/>
                    </a:lnTo>
                    <a:lnTo>
                      <a:pt x="66" y="12"/>
                    </a:lnTo>
                    <a:lnTo>
                      <a:pt x="66" y="36"/>
                    </a:lnTo>
                    <a:lnTo>
                      <a:pt x="0" y="36"/>
                    </a:lnTo>
                    <a:lnTo>
                      <a:pt x="0" y="48"/>
                    </a:lnTo>
                    <a:lnTo>
                      <a:pt x="80" y="48"/>
                    </a:lnTo>
                    <a:lnTo>
                      <a:pt x="80" y="0"/>
                    </a:lnTo>
                    <a:lnTo>
                      <a:pt x="0" y="0"/>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1" name="Freeform 130"/>
              <p:cNvSpPr>
                <a:spLocks/>
              </p:cNvSpPr>
              <p:nvPr/>
            </p:nvSpPr>
            <p:spPr bwMode="auto">
              <a:xfrm>
                <a:off x="1032680" y="4632638"/>
                <a:ext cx="37621" cy="0"/>
              </a:xfrm>
              <a:custGeom>
                <a:avLst/>
                <a:gdLst>
                  <a:gd name="T0" fmla="*/ 0 w 23"/>
                  <a:gd name="T1" fmla="*/ 23 w 23"/>
                  <a:gd name="T2" fmla="*/ 0 w 23"/>
                </a:gdLst>
                <a:ahLst/>
                <a:cxnLst>
                  <a:cxn ang="0">
                    <a:pos x="T0" y="0"/>
                  </a:cxn>
                  <a:cxn ang="0">
                    <a:pos x="T1" y="0"/>
                  </a:cxn>
                  <a:cxn ang="0">
                    <a:pos x="T2" y="0"/>
                  </a:cxn>
                </a:cxnLst>
                <a:rect l="0" t="0" r="r" b="b"/>
                <a:pathLst>
                  <a:path w="23">
                    <a:moveTo>
                      <a:pt x="0" y="0"/>
                    </a:moveTo>
                    <a:lnTo>
                      <a:pt x="23" y="0"/>
                    </a:lnTo>
                    <a:lnTo>
                      <a:pt x="0" y="0"/>
                    </a:lnTo>
                    <a:close/>
                  </a:path>
                </a:pathLst>
              </a:custGeom>
              <a:solidFill>
                <a:srgbClr val="C4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2" name="Line 131"/>
              <p:cNvSpPr>
                <a:spLocks noChangeShapeType="1"/>
              </p:cNvSpPr>
              <p:nvPr/>
            </p:nvSpPr>
            <p:spPr bwMode="auto">
              <a:xfrm>
                <a:off x="1032680" y="4632638"/>
                <a:ext cx="37621" cy="0"/>
              </a:xfrm>
              <a:prstGeom prst="line">
                <a:avLst/>
              </a:prstGeom>
              <a:noFill/>
              <a:ln w="2" cap="flat">
                <a:solidFill>
                  <a:srgbClr val="231F2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3" name="Freeform 132"/>
              <p:cNvSpPr>
                <a:spLocks/>
              </p:cNvSpPr>
              <p:nvPr/>
            </p:nvSpPr>
            <p:spPr bwMode="auto">
              <a:xfrm>
                <a:off x="1032680" y="4644088"/>
                <a:ext cx="37621" cy="0"/>
              </a:xfrm>
              <a:custGeom>
                <a:avLst/>
                <a:gdLst>
                  <a:gd name="T0" fmla="*/ 0 w 23"/>
                  <a:gd name="T1" fmla="*/ 23 w 23"/>
                  <a:gd name="T2" fmla="*/ 0 w 23"/>
                </a:gdLst>
                <a:ahLst/>
                <a:cxnLst>
                  <a:cxn ang="0">
                    <a:pos x="T0" y="0"/>
                  </a:cxn>
                  <a:cxn ang="0">
                    <a:pos x="T1" y="0"/>
                  </a:cxn>
                  <a:cxn ang="0">
                    <a:pos x="T2" y="0"/>
                  </a:cxn>
                </a:cxnLst>
                <a:rect l="0" t="0" r="r" b="b"/>
                <a:pathLst>
                  <a:path w="23">
                    <a:moveTo>
                      <a:pt x="0" y="0"/>
                    </a:moveTo>
                    <a:lnTo>
                      <a:pt x="23" y="0"/>
                    </a:lnTo>
                    <a:lnTo>
                      <a:pt x="0" y="0"/>
                    </a:lnTo>
                    <a:close/>
                  </a:path>
                </a:pathLst>
              </a:custGeom>
              <a:solidFill>
                <a:srgbClr val="C4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4" name="Line 133"/>
              <p:cNvSpPr>
                <a:spLocks noChangeShapeType="1"/>
              </p:cNvSpPr>
              <p:nvPr/>
            </p:nvSpPr>
            <p:spPr bwMode="auto">
              <a:xfrm>
                <a:off x="1032680" y="4644088"/>
                <a:ext cx="37621" cy="0"/>
              </a:xfrm>
              <a:prstGeom prst="line">
                <a:avLst/>
              </a:prstGeom>
              <a:noFill/>
              <a:ln w="2" cap="flat">
                <a:solidFill>
                  <a:srgbClr val="231F2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5" name="Freeform 134"/>
              <p:cNvSpPr>
                <a:spLocks/>
              </p:cNvSpPr>
              <p:nvPr/>
            </p:nvSpPr>
            <p:spPr bwMode="auto">
              <a:xfrm>
                <a:off x="780787" y="4601561"/>
                <a:ext cx="130853" cy="78512"/>
              </a:xfrm>
              <a:custGeom>
                <a:avLst/>
                <a:gdLst>
                  <a:gd name="T0" fmla="*/ 80 w 80"/>
                  <a:gd name="T1" fmla="*/ 0 h 48"/>
                  <a:gd name="T2" fmla="*/ 80 w 80"/>
                  <a:gd name="T3" fmla="*/ 12 h 48"/>
                  <a:gd name="T4" fmla="*/ 12 w 80"/>
                  <a:gd name="T5" fmla="*/ 12 h 48"/>
                  <a:gd name="T6" fmla="*/ 12 w 80"/>
                  <a:gd name="T7" fmla="*/ 36 h 48"/>
                  <a:gd name="T8" fmla="*/ 80 w 80"/>
                  <a:gd name="T9" fmla="*/ 36 h 48"/>
                  <a:gd name="T10" fmla="*/ 80 w 80"/>
                  <a:gd name="T11" fmla="*/ 48 h 48"/>
                  <a:gd name="T12" fmla="*/ 0 w 80"/>
                  <a:gd name="T13" fmla="*/ 48 h 48"/>
                  <a:gd name="T14" fmla="*/ 0 w 80"/>
                  <a:gd name="T15" fmla="*/ 0 h 48"/>
                  <a:gd name="T16" fmla="*/ 80 w 80"/>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8">
                    <a:moveTo>
                      <a:pt x="80" y="0"/>
                    </a:moveTo>
                    <a:lnTo>
                      <a:pt x="80" y="12"/>
                    </a:lnTo>
                    <a:lnTo>
                      <a:pt x="12" y="12"/>
                    </a:lnTo>
                    <a:lnTo>
                      <a:pt x="12" y="36"/>
                    </a:lnTo>
                    <a:lnTo>
                      <a:pt x="80" y="36"/>
                    </a:lnTo>
                    <a:lnTo>
                      <a:pt x="80" y="48"/>
                    </a:lnTo>
                    <a:lnTo>
                      <a:pt x="0" y="48"/>
                    </a:lnTo>
                    <a:lnTo>
                      <a:pt x="0" y="0"/>
                    </a:lnTo>
                    <a:lnTo>
                      <a:pt x="80" y="0"/>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6" name="Freeform 135"/>
              <p:cNvSpPr>
                <a:spLocks/>
              </p:cNvSpPr>
              <p:nvPr/>
            </p:nvSpPr>
            <p:spPr bwMode="auto">
              <a:xfrm>
                <a:off x="851121" y="3608710"/>
                <a:ext cx="528321" cy="498878"/>
              </a:xfrm>
              <a:custGeom>
                <a:avLst/>
                <a:gdLst>
                  <a:gd name="T0" fmla="*/ 40 w 137"/>
                  <a:gd name="T1" fmla="*/ 38 h 129"/>
                  <a:gd name="T2" fmla="*/ 0 w 137"/>
                  <a:gd name="T3" fmla="*/ 129 h 129"/>
                  <a:gd name="T4" fmla="*/ 14 w 137"/>
                  <a:gd name="T5" fmla="*/ 129 h 129"/>
                  <a:gd name="T6" fmla="*/ 50 w 137"/>
                  <a:gd name="T7" fmla="*/ 48 h 129"/>
                  <a:gd name="T8" fmla="*/ 137 w 137"/>
                  <a:gd name="T9" fmla="*/ 14 h 129"/>
                  <a:gd name="T10" fmla="*/ 137 w 137"/>
                  <a:gd name="T11" fmla="*/ 0 h 129"/>
                  <a:gd name="T12" fmla="*/ 40 w 137"/>
                  <a:gd name="T13" fmla="*/ 38 h 129"/>
                </a:gdLst>
                <a:ahLst/>
                <a:cxnLst>
                  <a:cxn ang="0">
                    <a:pos x="T0" y="T1"/>
                  </a:cxn>
                  <a:cxn ang="0">
                    <a:pos x="T2" y="T3"/>
                  </a:cxn>
                  <a:cxn ang="0">
                    <a:pos x="T4" y="T5"/>
                  </a:cxn>
                  <a:cxn ang="0">
                    <a:pos x="T6" y="T7"/>
                  </a:cxn>
                  <a:cxn ang="0">
                    <a:pos x="T8" y="T9"/>
                  </a:cxn>
                  <a:cxn ang="0">
                    <a:pos x="T10" y="T11"/>
                  </a:cxn>
                  <a:cxn ang="0">
                    <a:pos x="T12" y="T13"/>
                  </a:cxn>
                </a:cxnLst>
                <a:rect l="0" t="0" r="r" b="b"/>
                <a:pathLst>
                  <a:path w="137" h="129">
                    <a:moveTo>
                      <a:pt x="40" y="38"/>
                    </a:moveTo>
                    <a:cubicBezTo>
                      <a:pt x="14" y="62"/>
                      <a:pt x="0" y="95"/>
                      <a:pt x="0" y="129"/>
                    </a:cubicBezTo>
                    <a:cubicBezTo>
                      <a:pt x="14" y="129"/>
                      <a:pt x="14" y="129"/>
                      <a:pt x="14" y="129"/>
                    </a:cubicBezTo>
                    <a:cubicBezTo>
                      <a:pt x="14" y="99"/>
                      <a:pt x="27" y="70"/>
                      <a:pt x="50" y="48"/>
                    </a:cubicBezTo>
                    <a:cubicBezTo>
                      <a:pt x="73" y="27"/>
                      <a:pt x="104" y="15"/>
                      <a:pt x="137" y="14"/>
                    </a:cubicBezTo>
                    <a:cubicBezTo>
                      <a:pt x="137" y="0"/>
                      <a:pt x="137" y="0"/>
                      <a:pt x="137" y="0"/>
                    </a:cubicBezTo>
                    <a:cubicBezTo>
                      <a:pt x="100" y="1"/>
                      <a:pt x="66" y="14"/>
                      <a:pt x="40" y="38"/>
                    </a:cubicBezTo>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7" name="Freeform 136"/>
              <p:cNvSpPr>
                <a:spLocks/>
              </p:cNvSpPr>
              <p:nvPr/>
            </p:nvSpPr>
            <p:spPr bwMode="auto">
              <a:xfrm>
                <a:off x="851121" y="3608710"/>
                <a:ext cx="528321" cy="498878"/>
              </a:xfrm>
              <a:custGeom>
                <a:avLst/>
                <a:gdLst>
                  <a:gd name="T0" fmla="*/ 40 w 137"/>
                  <a:gd name="T1" fmla="*/ 38 h 129"/>
                  <a:gd name="T2" fmla="*/ 0 w 137"/>
                  <a:gd name="T3" fmla="*/ 129 h 129"/>
                  <a:gd name="T4" fmla="*/ 14 w 137"/>
                  <a:gd name="T5" fmla="*/ 129 h 129"/>
                  <a:gd name="T6" fmla="*/ 50 w 137"/>
                  <a:gd name="T7" fmla="*/ 48 h 129"/>
                  <a:gd name="T8" fmla="*/ 137 w 137"/>
                  <a:gd name="T9" fmla="*/ 14 h 129"/>
                  <a:gd name="T10" fmla="*/ 137 w 137"/>
                  <a:gd name="T11" fmla="*/ 0 h 129"/>
                  <a:gd name="T12" fmla="*/ 40 w 137"/>
                  <a:gd name="T13" fmla="*/ 38 h 129"/>
                </a:gdLst>
                <a:ahLst/>
                <a:cxnLst>
                  <a:cxn ang="0">
                    <a:pos x="T0" y="T1"/>
                  </a:cxn>
                  <a:cxn ang="0">
                    <a:pos x="T2" y="T3"/>
                  </a:cxn>
                  <a:cxn ang="0">
                    <a:pos x="T4" y="T5"/>
                  </a:cxn>
                  <a:cxn ang="0">
                    <a:pos x="T6" y="T7"/>
                  </a:cxn>
                  <a:cxn ang="0">
                    <a:pos x="T8" y="T9"/>
                  </a:cxn>
                  <a:cxn ang="0">
                    <a:pos x="T10" y="T11"/>
                  </a:cxn>
                  <a:cxn ang="0">
                    <a:pos x="T12" y="T13"/>
                  </a:cxn>
                </a:cxnLst>
                <a:rect l="0" t="0" r="r" b="b"/>
                <a:pathLst>
                  <a:path w="137" h="129">
                    <a:moveTo>
                      <a:pt x="40" y="38"/>
                    </a:moveTo>
                    <a:cubicBezTo>
                      <a:pt x="14" y="62"/>
                      <a:pt x="0" y="95"/>
                      <a:pt x="0" y="129"/>
                    </a:cubicBezTo>
                    <a:cubicBezTo>
                      <a:pt x="14" y="129"/>
                      <a:pt x="14" y="129"/>
                      <a:pt x="14" y="129"/>
                    </a:cubicBezTo>
                    <a:cubicBezTo>
                      <a:pt x="14" y="99"/>
                      <a:pt x="27" y="70"/>
                      <a:pt x="50" y="48"/>
                    </a:cubicBezTo>
                    <a:cubicBezTo>
                      <a:pt x="73" y="27"/>
                      <a:pt x="104" y="15"/>
                      <a:pt x="137" y="14"/>
                    </a:cubicBezTo>
                    <a:cubicBezTo>
                      <a:pt x="137" y="0"/>
                      <a:pt x="137" y="0"/>
                      <a:pt x="137" y="0"/>
                    </a:cubicBezTo>
                    <a:cubicBezTo>
                      <a:pt x="100" y="1"/>
                      <a:pt x="66" y="14"/>
                      <a:pt x="40" y="38"/>
                    </a:cubicBezTo>
                  </a:path>
                </a:pathLst>
              </a:custGeom>
              <a:gradFill flip="none" rotWithShape="1">
                <a:gsLst>
                  <a:gs pos="0">
                    <a:srgbClr val="B2B2B2">
                      <a:lumMod val="0"/>
                    </a:srgbClr>
                  </a:gs>
                  <a:gs pos="54000">
                    <a:srgbClr val="969696"/>
                  </a:gs>
                  <a:gs pos="38000">
                    <a:srgbClr val="BFBFBF">
                      <a:lumMod val="86000"/>
                    </a:srgbClr>
                  </a:gs>
                  <a:gs pos="44000">
                    <a:srgbClr val="999999">
                      <a:lumMod val="24000"/>
                      <a:lumOff val="76000"/>
                    </a:srgbClr>
                  </a:gs>
                  <a:gs pos="100000">
                    <a:srgbClr val="333333"/>
                  </a:gs>
                </a:gsLst>
                <a:lin ang="18900000" scaled="1"/>
                <a:tileRect/>
              </a:gradFill>
              <a:ln w="5" cap="flat">
                <a:solidFill>
                  <a:schemeClr val="bg2"/>
                </a:solidFill>
                <a:prstDash val="solid"/>
                <a:miter lim="800000"/>
                <a:headEnd/>
                <a:tailEnd/>
              </a:ln>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8" name="Freeform 137"/>
              <p:cNvSpPr>
                <a:spLocks/>
              </p:cNvSpPr>
              <p:nvPr/>
            </p:nvSpPr>
            <p:spPr bwMode="auto">
              <a:xfrm>
                <a:off x="973796" y="3729751"/>
                <a:ext cx="405646" cy="381110"/>
              </a:xfrm>
              <a:custGeom>
                <a:avLst/>
                <a:gdLst>
                  <a:gd name="T0" fmla="*/ 31 w 105"/>
                  <a:gd name="T1" fmla="*/ 29 h 99"/>
                  <a:gd name="T2" fmla="*/ 0 w 105"/>
                  <a:gd name="T3" fmla="*/ 99 h 99"/>
                  <a:gd name="T4" fmla="*/ 14 w 105"/>
                  <a:gd name="T5" fmla="*/ 99 h 99"/>
                  <a:gd name="T6" fmla="*/ 41 w 105"/>
                  <a:gd name="T7" fmla="*/ 39 h 99"/>
                  <a:gd name="T8" fmla="*/ 105 w 105"/>
                  <a:gd name="T9" fmla="*/ 14 h 99"/>
                  <a:gd name="T10" fmla="*/ 105 w 105"/>
                  <a:gd name="T11" fmla="*/ 0 h 99"/>
                  <a:gd name="T12" fmla="*/ 31 w 105"/>
                  <a:gd name="T13" fmla="*/ 29 h 99"/>
                </a:gdLst>
                <a:ahLst/>
                <a:cxnLst>
                  <a:cxn ang="0">
                    <a:pos x="T0" y="T1"/>
                  </a:cxn>
                  <a:cxn ang="0">
                    <a:pos x="T2" y="T3"/>
                  </a:cxn>
                  <a:cxn ang="0">
                    <a:pos x="T4" y="T5"/>
                  </a:cxn>
                  <a:cxn ang="0">
                    <a:pos x="T6" y="T7"/>
                  </a:cxn>
                  <a:cxn ang="0">
                    <a:pos x="T8" y="T9"/>
                  </a:cxn>
                  <a:cxn ang="0">
                    <a:pos x="T10" y="T11"/>
                  </a:cxn>
                  <a:cxn ang="0">
                    <a:pos x="T12" y="T13"/>
                  </a:cxn>
                </a:cxnLst>
                <a:rect l="0" t="0" r="r" b="b"/>
                <a:pathLst>
                  <a:path w="105" h="99">
                    <a:moveTo>
                      <a:pt x="31" y="29"/>
                    </a:moveTo>
                    <a:cubicBezTo>
                      <a:pt x="11" y="48"/>
                      <a:pt x="0" y="73"/>
                      <a:pt x="0" y="99"/>
                    </a:cubicBezTo>
                    <a:cubicBezTo>
                      <a:pt x="14" y="99"/>
                      <a:pt x="14" y="99"/>
                      <a:pt x="14" y="99"/>
                    </a:cubicBezTo>
                    <a:cubicBezTo>
                      <a:pt x="14" y="77"/>
                      <a:pt x="24" y="56"/>
                      <a:pt x="41" y="39"/>
                    </a:cubicBezTo>
                    <a:cubicBezTo>
                      <a:pt x="58" y="23"/>
                      <a:pt x="81" y="14"/>
                      <a:pt x="105" y="14"/>
                    </a:cubicBezTo>
                    <a:cubicBezTo>
                      <a:pt x="105" y="0"/>
                      <a:pt x="105" y="0"/>
                      <a:pt x="105" y="0"/>
                    </a:cubicBezTo>
                    <a:cubicBezTo>
                      <a:pt x="77" y="0"/>
                      <a:pt x="51" y="11"/>
                      <a:pt x="31" y="29"/>
                    </a:cubicBezTo>
                  </a:path>
                </a:pathLst>
              </a:custGeom>
              <a:gradFill flip="none" rotWithShape="1">
                <a:gsLst>
                  <a:gs pos="0">
                    <a:srgbClr val="B2B2B2">
                      <a:lumMod val="0"/>
                    </a:srgbClr>
                  </a:gs>
                  <a:gs pos="54000">
                    <a:srgbClr val="969696"/>
                  </a:gs>
                  <a:gs pos="38000">
                    <a:srgbClr val="BFBFBF">
                      <a:lumMod val="86000"/>
                    </a:srgbClr>
                  </a:gs>
                  <a:gs pos="44000">
                    <a:srgbClr val="999999">
                      <a:lumMod val="24000"/>
                      <a:lumOff val="76000"/>
                    </a:srgbClr>
                  </a:gs>
                  <a:gs pos="100000">
                    <a:srgbClr val="333333"/>
                  </a:gs>
                </a:gsLst>
                <a:lin ang="189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9" name="Rectangle 139"/>
              <p:cNvSpPr>
                <a:spLocks noChangeArrowheads="1"/>
              </p:cNvSpPr>
              <p:nvPr/>
            </p:nvSpPr>
            <p:spPr bwMode="auto">
              <a:xfrm>
                <a:off x="749710" y="4022535"/>
                <a:ext cx="410553" cy="39256"/>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0" name="Rectangle 140"/>
              <p:cNvSpPr>
                <a:spLocks noChangeArrowheads="1"/>
              </p:cNvSpPr>
              <p:nvPr/>
            </p:nvSpPr>
            <p:spPr bwMode="auto">
              <a:xfrm>
                <a:off x="851121" y="4061791"/>
                <a:ext cx="204459" cy="11450"/>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1" name="Rectangle 141"/>
              <p:cNvSpPr>
                <a:spLocks noChangeArrowheads="1"/>
              </p:cNvSpPr>
              <p:nvPr/>
            </p:nvSpPr>
            <p:spPr bwMode="auto">
              <a:xfrm>
                <a:off x="851121" y="4007813"/>
                <a:ext cx="204459" cy="1472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2" name="Rectangle 142"/>
              <p:cNvSpPr>
                <a:spLocks noChangeArrowheads="1"/>
              </p:cNvSpPr>
              <p:nvPr/>
            </p:nvSpPr>
            <p:spPr bwMode="auto">
              <a:xfrm>
                <a:off x="1274759" y="3597261"/>
                <a:ext cx="13085" cy="204459"/>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3" name="Rectangle 143"/>
              <p:cNvSpPr>
                <a:spLocks noChangeArrowheads="1"/>
              </p:cNvSpPr>
              <p:nvPr/>
            </p:nvSpPr>
            <p:spPr bwMode="auto">
              <a:xfrm>
                <a:off x="1330372" y="3597261"/>
                <a:ext cx="11450" cy="204459"/>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4" name="Rectangle 144"/>
              <p:cNvSpPr>
                <a:spLocks noChangeArrowheads="1"/>
              </p:cNvSpPr>
              <p:nvPr/>
            </p:nvSpPr>
            <p:spPr bwMode="auto">
              <a:xfrm>
                <a:off x="1287845" y="3497485"/>
                <a:ext cx="42527" cy="408917"/>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5" name="Rectangle 145"/>
              <p:cNvSpPr>
                <a:spLocks noChangeArrowheads="1"/>
              </p:cNvSpPr>
              <p:nvPr/>
            </p:nvSpPr>
            <p:spPr bwMode="auto">
              <a:xfrm>
                <a:off x="3937631" y="3736293"/>
                <a:ext cx="14721" cy="294421"/>
              </a:xfrm>
              <a:prstGeom prst="rect">
                <a:avLst/>
              </a:prstGeom>
              <a:solidFill>
                <a:srgbClr val="333333"/>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6" name="Rectangle 146"/>
              <p:cNvSpPr>
                <a:spLocks noChangeArrowheads="1"/>
              </p:cNvSpPr>
              <p:nvPr/>
            </p:nvSpPr>
            <p:spPr bwMode="auto">
              <a:xfrm>
                <a:off x="3937631" y="3350275"/>
                <a:ext cx="14721" cy="297692"/>
              </a:xfrm>
              <a:prstGeom prst="rect">
                <a:avLst/>
              </a:prstGeom>
              <a:solidFill>
                <a:srgbClr val="333333"/>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7" name="Rectangle 147"/>
              <p:cNvSpPr>
                <a:spLocks noChangeArrowheads="1"/>
              </p:cNvSpPr>
              <p:nvPr/>
            </p:nvSpPr>
            <p:spPr bwMode="auto">
              <a:xfrm>
                <a:off x="3455108" y="3783727"/>
                <a:ext cx="439995" cy="11450"/>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8" name="Rectangle 148"/>
              <p:cNvSpPr>
                <a:spLocks noChangeArrowheads="1"/>
              </p:cNvSpPr>
              <p:nvPr/>
            </p:nvSpPr>
            <p:spPr bwMode="auto">
              <a:xfrm>
                <a:off x="3455108" y="3744471"/>
                <a:ext cx="439995" cy="14721"/>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9" name="Rectangle 149"/>
              <p:cNvSpPr>
                <a:spLocks noChangeArrowheads="1"/>
              </p:cNvSpPr>
              <p:nvPr/>
            </p:nvSpPr>
            <p:spPr bwMode="auto">
              <a:xfrm>
                <a:off x="3455108" y="3628338"/>
                <a:ext cx="439995" cy="16357"/>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70" name="Rectangle 150"/>
              <p:cNvSpPr>
                <a:spLocks noChangeArrowheads="1"/>
              </p:cNvSpPr>
              <p:nvPr/>
            </p:nvSpPr>
            <p:spPr bwMode="auto">
              <a:xfrm>
                <a:off x="3455108" y="3759192"/>
                <a:ext cx="439995" cy="24535"/>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71" name="Rectangle 151"/>
              <p:cNvSpPr>
                <a:spLocks noChangeArrowheads="1"/>
              </p:cNvSpPr>
              <p:nvPr/>
            </p:nvSpPr>
            <p:spPr bwMode="auto">
              <a:xfrm>
                <a:off x="3455108" y="3724843"/>
                <a:ext cx="439995" cy="19628"/>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72" name="Rectangle 152"/>
              <p:cNvSpPr>
                <a:spLocks noChangeArrowheads="1"/>
              </p:cNvSpPr>
              <p:nvPr/>
            </p:nvSpPr>
            <p:spPr bwMode="auto">
              <a:xfrm>
                <a:off x="3455108" y="3644695"/>
                <a:ext cx="439995" cy="22899"/>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73" name="Rectangle 153"/>
              <p:cNvSpPr>
                <a:spLocks noChangeArrowheads="1"/>
              </p:cNvSpPr>
              <p:nvPr/>
            </p:nvSpPr>
            <p:spPr bwMode="auto">
              <a:xfrm>
                <a:off x="3455108" y="3605439"/>
                <a:ext cx="439995" cy="22899"/>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74" name="Rectangle 154"/>
              <p:cNvSpPr>
                <a:spLocks noChangeArrowheads="1"/>
              </p:cNvSpPr>
              <p:nvPr/>
            </p:nvSpPr>
            <p:spPr bwMode="auto">
              <a:xfrm>
                <a:off x="3455108" y="3593990"/>
                <a:ext cx="439995" cy="11450"/>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75" name="Rectangle 155"/>
              <p:cNvSpPr>
                <a:spLocks noChangeArrowheads="1"/>
              </p:cNvSpPr>
              <p:nvPr/>
            </p:nvSpPr>
            <p:spPr bwMode="auto">
              <a:xfrm>
                <a:off x="3563062" y="3450051"/>
                <a:ext cx="45799" cy="487429"/>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76" name="Rectangle 156"/>
              <p:cNvSpPr>
                <a:spLocks noChangeArrowheads="1"/>
              </p:cNvSpPr>
              <p:nvPr/>
            </p:nvSpPr>
            <p:spPr bwMode="auto">
              <a:xfrm>
                <a:off x="3813319" y="3574362"/>
                <a:ext cx="11450" cy="24371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77" name="Rectangle 157"/>
              <p:cNvSpPr>
                <a:spLocks noChangeArrowheads="1"/>
              </p:cNvSpPr>
              <p:nvPr/>
            </p:nvSpPr>
            <p:spPr bwMode="auto">
              <a:xfrm>
                <a:off x="3752800" y="3574362"/>
                <a:ext cx="14721" cy="24371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78" name="Rectangle 158"/>
              <p:cNvSpPr>
                <a:spLocks noChangeArrowheads="1"/>
              </p:cNvSpPr>
              <p:nvPr/>
            </p:nvSpPr>
            <p:spPr bwMode="auto">
              <a:xfrm>
                <a:off x="3608861" y="3574362"/>
                <a:ext cx="11450" cy="24371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79" name="Rectangle 159"/>
              <p:cNvSpPr>
                <a:spLocks noChangeArrowheads="1"/>
              </p:cNvSpPr>
              <p:nvPr/>
            </p:nvSpPr>
            <p:spPr bwMode="auto">
              <a:xfrm>
                <a:off x="3546705" y="3574362"/>
                <a:ext cx="16357" cy="24371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80" name="Rectangle 160"/>
              <p:cNvSpPr>
                <a:spLocks noChangeArrowheads="1"/>
              </p:cNvSpPr>
              <p:nvPr/>
            </p:nvSpPr>
            <p:spPr bwMode="auto">
              <a:xfrm>
                <a:off x="3767521" y="3450051"/>
                <a:ext cx="45799" cy="487429"/>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grpSp>
            <p:nvGrpSpPr>
              <p:cNvPr id="181" name="Group 911"/>
              <p:cNvGrpSpPr/>
              <p:nvPr/>
            </p:nvGrpSpPr>
            <p:grpSpPr>
              <a:xfrm>
                <a:off x="5619047" y="1412628"/>
                <a:ext cx="851113" cy="1751635"/>
                <a:chOff x="5619047" y="1412628"/>
                <a:chExt cx="851113" cy="1751635"/>
              </a:xfrm>
            </p:grpSpPr>
            <p:sp>
              <p:nvSpPr>
                <p:cNvPr id="248" name="TextBox 247"/>
                <p:cNvSpPr txBox="1"/>
                <p:nvPr/>
              </p:nvSpPr>
              <p:spPr>
                <a:xfrm>
                  <a:off x="5619047" y="1797549"/>
                  <a:ext cx="392764" cy="1366714"/>
                </a:xfrm>
                <a:prstGeom prst="rect">
                  <a:avLst/>
                </a:prstGeom>
                <a:noFill/>
              </p:spPr>
              <p:txBody>
                <a:bodyPr wrap="square" rtlCol="0">
                  <a:spAutoFit/>
                </a:bodyPr>
                <a:lstStyle/>
                <a:p>
                  <a:pPr algn="ctr" eaLnBrk="0" fontAlgn="base" hangingPunct="0">
                    <a:spcBef>
                      <a:spcPct val="0"/>
                    </a:spcBef>
                    <a:spcAft>
                      <a:spcPct val="0"/>
                    </a:spcAft>
                  </a:pPr>
                  <a:r>
                    <a:rPr lang="en-US" sz="450" dirty="0">
                      <a:solidFill>
                        <a:sysClr val="windowText" lastClr="000000"/>
                      </a:solidFill>
                      <a:latin typeface="+mj-lt"/>
                      <a:ea typeface="ＭＳ Ｐゴシック" pitchFamily="100" charset="-128"/>
                      <a:cs typeface="Arial" panose="020B0604020202020204" pitchFamily="34" charset="0"/>
                    </a:rPr>
                    <a:t>HPC</a:t>
                  </a:r>
                </a:p>
              </p:txBody>
            </p:sp>
            <p:sp>
              <p:nvSpPr>
                <p:cNvPr id="249" name="TextBox 248"/>
                <p:cNvSpPr txBox="1"/>
                <p:nvPr/>
              </p:nvSpPr>
              <p:spPr>
                <a:xfrm>
                  <a:off x="6077396" y="1412628"/>
                  <a:ext cx="392764" cy="1366714"/>
                </a:xfrm>
                <a:prstGeom prst="rect">
                  <a:avLst/>
                </a:prstGeom>
                <a:noFill/>
              </p:spPr>
              <p:txBody>
                <a:bodyPr wrap="square" rtlCol="0">
                  <a:spAutoFit/>
                </a:bodyPr>
                <a:lstStyle/>
                <a:p>
                  <a:pPr algn="ctr" eaLnBrk="0" fontAlgn="base" hangingPunct="0">
                    <a:spcBef>
                      <a:spcPct val="0"/>
                    </a:spcBef>
                    <a:spcAft>
                      <a:spcPct val="0"/>
                    </a:spcAft>
                  </a:pPr>
                  <a:r>
                    <a:rPr lang="en-US" sz="450" dirty="0">
                      <a:solidFill>
                        <a:sysClr val="windowText" lastClr="000000"/>
                      </a:solidFill>
                      <a:latin typeface="+mj-lt"/>
                      <a:ea typeface="ＭＳ Ｐゴシック" pitchFamily="100" charset="-128"/>
                      <a:cs typeface="Arial" panose="020B0604020202020204" pitchFamily="34" charset="0"/>
                    </a:rPr>
                    <a:t>LPC</a:t>
                  </a:r>
                </a:p>
              </p:txBody>
            </p:sp>
          </p:grpSp>
          <p:grpSp>
            <p:nvGrpSpPr>
              <p:cNvPr id="182" name="Group 845"/>
              <p:cNvGrpSpPr/>
              <p:nvPr/>
            </p:nvGrpSpPr>
            <p:grpSpPr>
              <a:xfrm>
                <a:off x="5556665" y="1106053"/>
                <a:ext cx="1609725" cy="1489076"/>
                <a:chOff x="6276414" y="1827016"/>
                <a:chExt cx="1609725" cy="1489076"/>
              </a:xfrm>
            </p:grpSpPr>
            <p:sp>
              <p:nvSpPr>
                <p:cNvPr id="211" name="Freeform 28"/>
                <p:cNvSpPr>
                  <a:spLocks/>
                </p:cNvSpPr>
                <p:nvPr/>
              </p:nvSpPr>
              <p:spPr bwMode="auto">
                <a:xfrm>
                  <a:off x="6879664" y="2341366"/>
                  <a:ext cx="177800" cy="203200"/>
                </a:xfrm>
                <a:custGeom>
                  <a:avLst/>
                  <a:gdLst>
                    <a:gd name="T0" fmla="*/ 0 w 112"/>
                    <a:gd name="T1" fmla="*/ 7 h 128"/>
                    <a:gd name="T2" fmla="*/ 8 w 112"/>
                    <a:gd name="T3" fmla="*/ 0 h 128"/>
                    <a:gd name="T4" fmla="*/ 112 w 112"/>
                    <a:gd name="T5" fmla="*/ 124 h 128"/>
                    <a:gd name="T6" fmla="*/ 105 w 112"/>
                    <a:gd name="T7" fmla="*/ 128 h 128"/>
                    <a:gd name="T8" fmla="*/ 0 w 112"/>
                    <a:gd name="T9" fmla="*/ 7 h 128"/>
                  </a:gdLst>
                  <a:ahLst/>
                  <a:cxnLst>
                    <a:cxn ang="0">
                      <a:pos x="T0" y="T1"/>
                    </a:cxn>
                    <a:cxn ang="0">
                      <a:pos x="T2" y="T3"/>
                    </a:cxn>
                    <a:cxn ang="0">
                      <a:pos x="T4" y="T5"/>
                    </a:cxn>
                    <a:cxn ang="0">
                      <a:pos x="T6" y="T7"/>
                    </a:cxn>
                    <a:cxn ang="0">
                      <a:pos x="T8" y="T9"/>
                    </a:cxn>
                  </a:cxnLst>
                  <a:rect l="0" t="0" r="r" b="b"/>
                  <a:pathLst>
                    <a:path w="112" h="128">
                      <a:moveTo>
                        <a:pt x="0" y="7"/>
                      </a:moveTo>
                      <a:lnTo>
                        <a:pt x="8" y="0"/>
                      </a:lnTo>
                      <a:lnTo>
                        <a:pt x="112" y="124"/>
                      </a:lnTo>
                      <a:lnTo>
                        <a:pt x="105" y="128"/>
                      </a:lnTo>
                      <a:lnTo>
                        <a:pt x="0" y="7"/>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2" name="Freeform 29"/>
                <p:cNvSpPr>
                  <a:spLocks/>
                </p:cNvSpPr>
                <p:nvPr/>
              </p:nvSpPr>
              <p:spPr bwMode="auto">
                <a:xfrm>
                  <a:off x="7095564" y="2598541"/>
                  <a:ext cx="177800" cy="206375"/>
                </a:xfrm>
                <a:custGeom>
                  <a:avLst/>
                  <a:gdLst>
                    <a:gd name="T0" fmla="*/ 0 w 112"/>
                    <a:gd name="T1" fmla="*/ 4 h 130"/>
                    <a:gd name="T2" fmla="*/ 7 w 112"/>
                    <a:gd name="T3" fmla="*/ 0 h 130"/>
                    <a:gd name="T4" fmla="*/ 112 w 112"/>
                    <a:gd name="T5" fmla="*/ 123 h 130"/>
                    <a:gd name="T6" fmla="*/ 105 w 112"/>
                    <a:gd name="T7" fmla="*/ 130 h 130"/>
                    <a:gd name="T8" fmla="*/ 0 w 112"/>
                    <a:gd name="T9" fmla="*/ 4 h 130"/>
                  </a:gdLst>
                  <a:ahLst/>
                  <a:cxnLst>
                    <a:cxn ang="0">
                      <a:pos x="T0" y="T1"/>
                    </a:cxn>
                    <a:cxn ang="0">
                      <a:pos x="T2" y="T3"/>
                    </a:cxn>
                    <a:cxn ang="0">
                      <a:pos x="T4" y="T5"/>
                    </a:cxn>
                    <a:cxn ang="0">
                      <a:pos x="T6" y="T7"/>
                    </a:cxn>
                    <a:cxn ang="0">
                      <a:pos x="T8" y="T9"/>
                    </a:cxn>
                  </a:cxnLst>
                  <a:rect l="0" t="0" r="r" b="b"/>
                  <a:pathLst>
                    <a:path w="112" h="130">
                      <a:moveTo>
                        <a:pt x="0" y="4"/>
                      </a:moveTo>
                      <a:lnTo>
                        <a:pt x="7" y="0"/>
                      </a:lnTo>
                      <a:lnTo>
                        <a:pt x="112" y="123"/>
                      </a:lnTo>
                      <a:lnTo>
                        <a:pt x="105" y="130"/>
                      </a:lnTo>
                      <a:lnTo>
                        <a:pt x="0" y="4"/>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3" name="Freeform 30"/>
                <p:cNvSpPr>
                  <a:spLocks/>
                </p:cNvSpPr>
                <p:nvPr/>
              </p:nvSpPr>
              <p:spPr bwMode="auto">
                <a:xfrm>
                  <a:off x="7492439" y="1827016"/>
                  <a:ext cx="393700" cy="465138"/>
                </a:xfrm>
                <a:custGeom>
                  <a:avLst/>
                  <a:gdLst>
                    <a:gd name="T0" fmla="*/ 0 w 248"/>
                    <a:gd name="T1" fmla="*/ 8 h 293"/>
                    <a:gd name="T2" fmla="*/ 7 w 248"/>
                    <a:gd name="T3" fmla="*/ 0 h 293"/>
                    <a:gd name="T4" fmla="*/ 248 w 248"/>
                    <a:gd name="T5" fmla="*/ 288 h 293"/>
                    <a:gd name="T6" fmla="*/ 241 w 248"/>
                    <a:gd name="T7" fmla="*/ 293 h 293"/>
                    <a:gd name="T8" fmla="*/ 0 w 248"/>
                    <a:gd name="T9" fmla="*/ 8 h 293"/>
                  </a:gdLst>
                  <a:ahLst/>
                  <a:cxnLst>
                    <a:cxn ang="0">
                      <a:pos x="T0" y="T1"/>
                    </a:cxn>
                    <a:cxn ang="0">
                      <a:pos x="T2" y="T3"/>
                    </a:cxn>
                    <a:cxn ang="0">
                      <a:pos x="T4" y="T5"/>
                    </a:cxn>
                    <a:cxn ang="0">
                      <a:pos x="T6" y="T7"/>
                    </a:cxn>
                    <a:cxn ang="0">
                      <a:pos x="T8" y="T9"/>
                    </a:cxn>
                  </a:cxnLst>
                  <a:rect l="0" t="0" r="r" b="b"/>
                  <a:pathLst>
                    <a:path w="248" h="293">
                      <a:moveTo>
                        <a:pt x="0" y="8"/>
                      </a:moveTo>
                      <a:lnTo>
                        <a:pt x="7" y="0"/>
                      </a:lnTo>
                      <a:lnTo>
                        <a:pt x="248" y="288"/>
                      </a:lnTo>
                      <a:lnTo>
                        <a:pt x="241" y="293"/>
                      </a:lnTo>
                      <a:lnTo>
                        <a:pt x="0" y="8"/>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4" name="Freeform 31"/>
                <p:cNvSpPr>
                  <a:spLocks/>
                </p:cNvSpPr>
                <p:nvPr/>
              </p:nvSpPr>
              <p:spPr bwMode="auto">
                <a:xfrm>
                  <a:off x="6276414" y="2850954"/>
                  <a:ext cx="173038" cy="203200"/>
                </a:xfrm>
                <a:custGeom>
                  <a:avLst/>
                  <a:gdLst>
                    <a:gd name="T0" fmla="*/ 7 w 109"/>
                    <a:gd name="T1" fmla="*/ 0 h 128"/>
                    <a:gd name="T2" fmla="*/ 109 w 109"/>
                    <a:gd name="T3" fmla="*/ 124 h 128"/>
                    <a:gd name="T4" fmla="*/ 102 w 109"/>
                    <a:gd name="T5" fmla="*/ 128 h 128"/>
                    <a:gd name="T6" fmla="*/ 0 w 109"/>
                    <a:gd name="T7" fmla="*/ 5 h 128"/>
                    <a:gd name="T8" fmla="*/ 7 w 109"/>
                    <a:gd name="T9" fmla="*/ 0 h 128"/>
                  </a:gdLst>
                  <a:ahLst/>
                  <a:cxnLst>
                    <a:cxn ang="0">
                      <a:pos x="T0" y="T1"/>
                    </a:cxn>
                    <a:cxn ang="0">
                      <a:pos x="T2" y="T3"/>
                    </a:cxn>
                    <a:cxn ang="0">
                      <a:pos x="T4" y="T5"/>
                    </a:cxn>
                    <a:cxn ang="0">
                      <a:pos x="T6" y="T7"/>
                    </a:cxn>
                    <a:cxn ang="0">
                      <a:pos x="T8" y="T9"/>
                    </a:cxn>
                  </a:cxnLst>
                  <a:rect l="0" t="0" r="r" b="b"/>
                  <a:pathLst>
                    <a:path w="109" h="128">
                      <a:moveTo>
                        <a:pt x="7" y="0"/>
                      </a:moveTo>
                      <a:lnTo>
                        <a:pt x="109" y="124"/>
                      </a:lnTo>
                      <a:lnTo>
                        <a:pt x="102" y="128"/>
                      </a:lnTo>
                      <a:lnTo>
                        <a:pt x="0" y="5"/>
                      </a:lnTo>
                      <a:lnTo>
                        <a:pt x="7"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15" name="Freeform 32"/>
                <p:cNvSpPr>
                  <a:spLocks/>
                </p:cNvSpPr>
                <p:nvPr/>
              </p:nvSpPr>
              <p:spPr bwMode="auto">
                <a:xfrm>
                  <a:off x="6276414" y="2850954"/>
                  <a:ext cx="173038" cy="203200"/>
                </a:xfrm>
                <a:custGeom>
                  <a:avLst/>
                  <a:gdLst>
                    <a:gd name="T0" fmla="*/ 7 w 109"/>
                    <a:gd name="T1" fmla="*/ 0 h 128"/>
                    <a:gd name="T2" fmla="*/ 109 w 109"/>
                    <a:gd name="T3" fmla="*/ 124 h 128"/>
                    <a:gd name="T4" fmla="*/ 102 w 109"/>
                    <a:gd name="T5" fmla="*/ 128 h 128"/>
                    <a:gd name="T6" fmla="*/ 0 w 109"/>
                    <a:gd name="T7" fmla="*/ 5 h 128"/>
                  </a:gdLst>
                  <a:ahLst/>
                  <a:cxnLst>
                    <a:cxn ang="0">
                      <a:pos x="T0" y="T1"/>
                    </a:cxn>
                    <a:cxn ang="0">
                      <a:pos x="T2" y="T3"/>
                    </a:cxn>
                    <a:cxn ang="0">
                      <a:pos x="T4" y="T5"/>
                    </a:cxn>
                    <a:cxn ang="0">
                      <a:pos x="T6" y="T7"/>
                    </a:cxn>
                  </a:cxnLst>
                  <a:rect l="0" t="0" r="r" b="b"/>
                  <a:pathLst>
                    <a:path w="109" h="128">
                      <a:moveTo>
                        <a:pt x="7" y="0"/>
                      </a:moveTo>
                      <a:lnTo>
                        <a:pt x="109" y="124"/>
                      </a:lnTo>
                      <a:lnTo>
                        <a:pt x="102" y="128"/>
                      </a:lnTo>
                      <a:lnTo>
                        <a:pt x="0" y="5"/>
                      </a:lnTo>
                    </a:path>
                  </a:pathLst>
                </a:custGeom>
                <a:noFill/>
                <a:ln w="3175" cap="flat">
                  <a:solidFill>
                    <a:srgbClr val="231F2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16" name="Freeform 33"/>
                <p:cNvSpPr>
                  <a:spLocks/>
                </p:cNvSpPr>
                <p:nvPr/>
              </p:nvSpPr>
              <p:spPr bwMode="auto">
                <a:xfrm>
                  <a:off x="6490727" y="3108129"/>
                  <a:ext cx="174625" cy="207963"/>
                </a:xfrm>
                <a:custGeom>
                  <a:avLst/>
                  <a:gdLst>
                    <a:gd name="T0" fmla="*/ 105 w 110"/>
                    <a:gd name="T1" fmla="*/ 131 h 131"/>
                    <a:gd name="T2" fmla="*/ 0 w 110"/>
                    <a:gd name="T3" fmla="*/ 5 h 131"/>
                    <a:gd name="T4" fmla="*/ 5 w 110"/>
                    <a:gd name="T5" fmla="*/ 0 h 131"/>
                    <a:gd name="T6" fmla="*/ 110 w 110"/>
                    <a:gd name="T7" fmla="*/ 123 h 131"/>
                    <a:gd name="T8" fmla="*/ 105 w 110"/>
                    <a:gd name="T9" fmla="*/ 131 h 131"/>
                  </a:gdLst>
                  <a:ahLst/>
                  <a:cxnLst>
                    <a:cxn ang="0">
                      <a:pos x="T0" y="T1"/>
                    </a:cxn>
                    <a:cxn ang="0">
                      <a:pos x="T2" y="T3"/>
                    </a:cxn>
                    <a:cxn ang="0">
                      <a:pos x="T4" y="T5"/>
                    </a:cxn>
                    <a:cxn ang="0">
                      <a:pos x="T6" y="T7"/>
                    </a:cxn>
                    <a:cxn ang="0">
                      <a:pos x="T8" y="T9"/>
                    </a:cxn>
                  </a:cxnLst>
                  <a:rect l="0" t="0" r="r" b="b"/>
                  <a:pathLst>
                    <a:path w="110" h="131">
                      <a:moveTo>
                        <a:pt x="105" y="131"/>
                      </a:moveTo>
                      <a:lnTo>
                        <a:pt x="0" y="5"/>
                      </a:lnTo>
                      <a:lnTo>
                        <a:pt x="5" y="0"/>
                      </a:lnTo>
                      <a:lnTo>
                        <a:pt x="110" y="123"/>
                      </a:lnTo>
                      <a:lnTo>
                        <a:pt x="105" y="131"/>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17" name="Freeform 34"/>
                <p:cNvSpPr>
                  <a:spLocks/>
                </p:cNvSpPr>
                <p:nvPr/>
              </p:nvSpPr>
              <p:spPr bwMode="auto">
                <a:xfrm>
                  <a:off x="6490727" y="3108129"/>
                  <a:ext cx="174625" cy="207963"/>
                </a:xfrm>
                <a:custGeom>
                  <a:avLst/>
                  <a:gdLst>
                    <a:gd name="T0" fmla="*/ 105 w 110"/>
                    <a:gd name="T1" fmla="*/ 131 h 131"/>
                    <a:gd name="T2" fmla="*/ 0 w 110"/>
                    <a:gd name="T3" fmla="*/ 5 h 131"/>
                    <a:gd name="T4" fmla="*/ 5 w 110"/>
                    <a:gd name="T5" fmla="*/ 0 h 131"/>
                    <a:gd name="T6" fmla="*/ 110 w 110"/>
                    <a:gd name="T7" fmla="*/ 123 h 131"/>
                  </a:gdLst>
                  <a:ahLst/>
                  <a:cxnLst>
                    <a:cxn ang="0">
                      <a:pos x="T0" y="T1"/>
                    </a:cxn>
                    <a:cxn ang="0">
                      <a:pos x="T2" y="T3"/>
                    </a:cxn>
                    <a:cxn ang="0">
                      <a:pos x="T4" y="T5"/>
                    </a:cxn>
                    <a:cxn ang="0">
                      <a:pos x="T6" y="T7"/>
                    </a:cxn>
                  </a:cxnLst>
                  <a:rect l="0" t="0" r="r" b="b"/>
                  <a:pathLst>
                    <a:path w="110" h="131">
                      <a:moveTo>
                        <a:pt x="105" y="131"/>
                      </a:moveTo>
                      <a:lnTo>
                        <a:pt x="0" y="5"/>
                      </a:lnTo>
                      <a:lnTo>
                        <a:pt x="5" y="0"/>
                      </a:lnTo>
                      <a:lnTo>
                        <a:pt x="110" y="123"/>
                      </a:lnTo>
                    </a:path>
                  </a:pathLst>
                </a:custGeom>
                <a:noFill/>
                <a:ln w="3175" cap="flat">
                  <a:solidFill>
                    <a:srgbClr val="231F2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18" name="Freeform 35"/>
                <p:cNvSpPr>
                  <a:spLocks/>
                </p:cNvSpPr>
                <p:nvPr/>
              </p:nvSpPr>
              <p:spPr bwMode="auto">
                <a:xfrm>
                  <a:off x="7095564" y="1996879"/>
                  <a:ext cx="260350" cy="246063"/>
                </a:xfrm>
                <a:custGeom>
                  <a:avLst/>
                  <a:gdLst>
                    <a:gd name="T0" fmla="*/ 0 w 69"/>
                    <a:gd name="T1" fmla="*/ 41 h 65"/>
                    <a:gd name="T2" fmla="*/ 20 w 69"/>
                    <a:gd name="T3" fmla="*/ 65 h 65"/>
                    <a:gd name="T4" fmla="*/ 31 w 69"/>
                    <a:gd name="T5" fmla="*/ 56 h 65"/>
                    <a:gd name="T6" fmla="*/ 31 w 69"/>
                    <a:gd name="T7" fmla="*/ 55 h 65"/>
                    <a:gd name="T8" fmla="*/ 34 w 69"/>
                    <a:gd name="T9" fmla="*/ 32 h 65"/>
                    <a:gd name="T10" fmla="*/ 57 w 69"/>
                    <a:gd name="T11" fmla="*/ 33 h 65"/>
                    <a:gd name="T12" fmla="*/ 58 w 69"/>
                    <a:gd name="T13" fmla="*/ 34 h 65"/>
                    <a:gd name="T14" fmla="*/ 69 w 69"/>
                    <a:gd name="T15" fmla="*/ 24 h 65"/>
                    <a:gd name="T16" fmla="*/ 49 w 69"/>
                    <a:gd name="T17" fmla="*/ 0 h 65"/>
                    <a:gd name="T18" fmla="*/ 0 w 69"/>
                    <a:gd name="T1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5">
                      <a:moveTo>
                        <a:pt x="0" y="41"/>
                      </a:moveTo>
                      <a:cubicBezTo>
                        <a:pt x="20" y="65"/>
                        <a:pt x="20" y="65"/>
                        <a:pt x="20" y="65"/>
                      </a:cubicBezTo>
                      <a:cubicBezTo>
                        <a:pt x="31" y="56"/>
                        <a:pt x="31" y="56"/>
                        <a:pt x="31" y="56"/>
                      </a:cubicBezTo>
                      <a:cubicBezTo>
                        <a:pt x="31" y="55"/>
                        <a:pt x="31" y="55"/>
                        <a:pt x="31" y="55"/>
                      </a:cubicBezTo>
                      <a:cubicBezTo>
                        <a:pt x="25" y="48"/>
                        <a:pt x="26" y="38"/>
                        <a:pt x="34" y="32"/>
                      </a:cubicBezTo>
                      <a:cubicBezTo>
                        <a:pt x="41" y="25"/>
                        <a:pt x="52" y="26"/>
                        <a:pt x="57" y="33"/>
                      </a:cubicBezTo>
                      <a:cubicBezTo>
                        <a:pt x="57" y="33"/>
                        <a:pt x="58" y="33"/>
                        <a:pt x="58" y="34"/>
                      </a:cubicBezTo>
                      <a:cubicBezTo>
                        <a:pt x="69" y="24"/>
                        <a:pt x="69" y="24"/>
                        <a:pt x="69" y="24"/>
                      </a:cubicBezTo>
                      <a:cubicBezTo>
                        <a:pt x="49" y="0"/>
                        <a:pt x="49" y="0"/>
                        <a:pt x="49" y="0"/>
                      </a:cubicBezTo>
                      <a:lnTo>
                        <a:pt x="0" y="41"/>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9" name="Freeform 36"/>
                <p:cNvSpPr>
                  <a:spLocks noEditPoints="1"/>
                </p:cNvSpPr>
                <p:nvPr/>
              </p:nvSpPr>
              <p:spPr bwMode="auto">
                <a:xfrm>
                  <a:off x="6993964" y="1876229"/>
                  <a:ext cx="276225" cy="265113"/>
                </a:xfrm>
                <a:custGeom>
                  <a:avLst/>
                  <a:gdLst>
                    <a:gd name="T0" fmla="*/ 49 w 73"/>
                    <a:gd name="T1" fmla="*/ 0 h 70"/>
                    <a:gd name="T2" fmla="*/ 0 w 73"/>
                    <a:gd name="T3" fmla="*/ 41 h 70"/>
                    <a:gd name="T4" fmla="*/ 24 w 73"/>
                    <a:gd name="T5" fmla="*/ 70 h 70"/>
                    <a:gd name="T6" fmla="*/ 73 w 73"/>
                    <a:gd name="T7" fmla="*/ 28 h 70"/>
                    <a:gd name="T8" fmla="*/ 49 w 73"/>
                    <a:gd name="T9" fmla="*/ 0 h 70"/>
                    <a:gd name="T10" fmla="*/ 39 w 73"/>
                    <a:gd name="T11" fmla="*/ 38 h 70"/>
                    <a:gd name="T12" fmla="*/ 33 w 73"/>
                    <a:gd name="T13" fmla="*/ 55 h 70"/>
                    <a:gd name="T14" fmla="*/ 28 w 73"/>
                    <a:gd name="T15" fmla="*/ 52 h 70"/>
                    <a:gd name="T16" fmla="*/ 31 w 73"/>
                    <a:gd name="T17" fmla="*/ 28 h 70"/>
                    <a:gd name="T18" fmla="*/ 55 w 73"/>
                    <a:gd name="T19" fmla="*/ 29 h 70"/>
                    <a:gd name="T20" fmla="*/ 57 w 73"/>
                    <a:gd name="T21" fmla="*/ 35 h 70"/>
                    <a:gd name="T22" fmla="*/ 39 w 73"/>
                    <a:gd name="T23" fmla="*/ 3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0">
                      <a:moveTo>
                        <a:pt x="49" y="0"/>
                      </a:moveTo>
                      <a:cubicBezTo>
                        <a:pt x="0" y="41"/>
                        <a:pt x="0" y="41"/>
                        <a:pt x="0" y="41"/>
                      </a:cubicBezTo>
                      <a:cubicBezTo>
                        <a:pt x="24" y="70"/>
                        <a:pt x="24" y="70"/>
                        <a:pt x="24" y="70"/>
                      </a:cubicBezTo>
                      <a:cubicBezTo>
                        <a:pt x="73" y="28"/>
                        <a:pt x="73" y="28"/>
                        <a:pt x="73" y="28"/>
                      </a:cubicBezTo>
                      <a:lnTo>
                        <a:pt x="49" y="0"/>
                      </a:lnTo>
                      <a:close/>
                      <a:moveTo>
                        <a:pt x="39" y="38"/>
                      </a:moveTo>
                      <a:cubicBezTo>
                        <a:pt x="33" y="42"/>
                        <a:pt x="31" y="49"/>
                        <a:pt x="33" y="55"/>
                      </a:cubicBezTo>
                      <a:cubicBezTo>
                        <a:pt x="31" y="55"/>
                        <a:pt x="29" y="53"/>
                        <a:pt x="28" y="52"/>
                      </a:cubicBezTo>
                      <a:cubicBezTo>
                        <a:pt x="22" y="45"/>
                        <a:pt x="24" y="34"/>
                        <a:pt x="31" y="28"/>
                      </a:cubicBezTo>
                      <a:cubicBezTo>
                        <a:pt x="38" y="22"/>
                        <a:pt x="49" y="23"/>
                        <a:pt x="55" y="29"/>
                      </a:cubicBezTo>
                      <a:cubicBezTo>
                        <a:pt x="56" y="31"/>
                        <a:pt x="57" y="33"/>
                        <a:pt x="57" y="35"/>
                      </a:cubicBezTo>
                      <a:cubicBezTo>
                        <a:pt x="52" y="32"/>
                        <a:pt x="44" y="33"/>
                        <a:pt x="39" y="38"/>
                      </a:cubicBez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20" name="Freeform 37"/>
                <p:cNvSpPr>
                  <a:spLocks/>
                </p:cNvSpPr>
                <p:nvPr/>
              </p:nvSpPr>
              <p:spPr bwMode="auto">
                <a:xfrm>
                  <a:off x="7417827" y="2382641"/>
                  <a:ext cx="263525" cy="246063"/>
                </a:xfrm>
                <a:custGeom>
                  <a:avLst/>
                  <a:gdLst>
                    <a:gd name="T0" fmla="*/ 70 w 70"/>
                    <a:gd name="T1" fmla="*/ 24 h 65"/>
                    <a:gd name="T2" fmla="*/ 49 w 70"/>
                    <a:gd name="T3" fmla="*/ 0 h 65"/>
                    <a:gd name="T4" fmla="*/ 38 w 70"/>
                    <a:gd name="T5" fmla="*/ 9 h 65"/>
                    <a:gd name="T6" fmla="*/ 39 w 70"/>
                    <a:gd name="T7" fmla="*/ 10 h 65"/>
                    <a:gd name="T8" fmla="*/ 36 w 70"/>
                    <a:gd name="T9" fmla="*/ 33 h 65"/>
                    <a:gd name="T10" fmla="*/ 12 w 70"/>
                    <a:gd name="T11" fmla="*/ 32 h 65"/>
                    <a:gd name="T12" fmla="*/ 11 w 70"/>
                    <a:gd name="T13" fmla="*/ 31 h 65"/>
                    <a:gd name="T14" fmla="*/ 0 w 70"/>
                    <a:gd name="T15" fmla="*/ 41 h 65"/>
                    <a:gd name="T16" fmla="*/ 20 w 70"/>
                    <a:gd name="T17" fmla="*/ 65 h 65"/>
                    <a:gd name="T18" fmla="*/ 70 w 70"/>
                    <a:gd name="T19"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5">
                      <a:moveTo>
                        <a:pt x="70" y="24"/>
                      </a:moveTo>
                      <a:cubicBezTo>
                        <a:pt x="49" y="0"/>
                        <a:pt x="49" y="0"/>
                        <a:pt x="49" y="0"/>
                      </a:cubicBezTo>
                      <a:cubicBezTo>
                        <a:pt x="38" y="9"/>
                        <a:pt x="38" y="9"/>
                        <a:pt x="38" y="9"/>
                      </a:cubicBezTo>
                      <a:cubicBezTo>
                        <a:pt x="38" y="9"/>
                        <a:pt x="38" y="10"/>
                        <a:pt x="39" y="10"/>
                      </a:cubicBezTo>
                      <a:cubicBezTo>
                        <a:pt x="44" y="17"/>
                        <a:pt x="43" y="27"/>
                        <a:pt x="36" y="33"/>
                      </a:cubicBezTo>
                      <a:cubicBezTo>
                        <a:pt x="28" y="39"/>
                        <a:pt x="18" y="39"/>
                        <a:pt x="12" y="32"/>
                      </a:cubicBezTo>
                      <a:cubicBezTo>
                        <a:pt x="12" y="32"/>
                        <a:pt x="12" y="32"/>
                        <a:pt x="11" y="31"/>
                      </a:cubicBezTo>
                      <a:cubicBezTo>
                        <a:pt x="0" y="41"/>
                        <a:pt x="0" y="41"/>
                        <a:pt x="0" y="41"/>
                      </a:cubicBezTo>
                      <a:cubicBezTo>
                        <a:pt x="20" y="65"/>
                        <a:pt x="20" y="65"/>
                        <a:pt x="20" y="65"/>
                      </a:cubicBezTo>
                      <a:lnTo>
                        <a:pt x="70" y="24"/>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21" name="Freeform 38"/>
                <p:cNvSpPr>
                  <a:spLocks noEditPoints="1"/>
                </p:cNvSpPr>
                <p:nvPr/>
              </p:nvSpPr>
              <p:spPr bwMode="auto">
                <a:xfrm>
                  <a:off x="7503552" y="2484241"/>
                  <a:ext cx="276225" cy="265113"/>
                </a:xfrm>
                <a:custGeom>
                  <a:avLst/>
                  <a:gdLst>
                    <a:gd name="T0" fmla="*/ 50 w 73"/>
                    <a:gd name="T1" fmla="*/ 0 h 70"/>
                    <a:gd name="T2" fmla="*/ 0 w 73"/>
                    <a:gd name="T3" fmla="*/ 42 h 70"/>
                    <a:gd name="T4" fmla="*/ 24 w 73"/>
                    <a:gd name="T5" fmla="*/ 70 h 70"/>
                    <a:gd name="T6" fmla="*/ 73 w 73"/>
                    <a:gd name="T7" fmla="*/ 29 h 70"/>
                    <a:gd name="T8" fmla="*/ 50 w 73"/>
                    <a:gd name="T9" fmla="*/ 0 h 70"/>
                    <a:gd name="T10" fmla="*/ 42 w 73"/>
                    <a:gd name="T11" fmla="*/ 42 h 70"/>
                    <a:gd name="T12" fmla="*/ 19 w 73"/>
                    <a:gd name="T13" fmla="*/ 41 h 70"/>
                    <a:gd name="T14" fmla="*/ 16 w 73"/>
                    <a:gd name="T15" fmla="*/ 35 h 70"/>
                    <a:gd name="T16" fmla="*/ 34 w 73"/>
                    <a:gd name="T17" fmla="*/ 32 h 70"/>
                    <a:gd name="T18" fmla="*/ 40 w 73"/>
                    <a:gd name="T19" fmla="*/ 14 h 70"/>
                    <a:gd name="T20" fmla="*/ 45 w 73"/>
                    <a:gd name="T21" fmla="*/ 18 h 70"/>
                    <a:gd name="T22" fmla="*/ 42 w 73"/>
                    <a:gd name="T23"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0">
                      <a:moveTo>
                        <a:pt x="50" y="0"/>
                      </a:moveTo>
                      <a:cubicBezTo>
                        <a:pt x="0" y="42"/>
                        <a:pt x="0" y="42"/>
                        <a:pt x="0" y="42"/>
                      </a:cubicBezTo>
                      <a:cubicBezTo>
                        <a:pt x="24" y="70"/>
                        <a:pt x="24" y="70"/>
                        <a:pt x="24" y="70"/>
                      </a:cubicBezTo>
                      <a:cubicBezTo>
                        <a:pt x="73" y="29"/>
                        <a:pt x="73" y="29"/>
                        <a:pt x="73" y="29"/>
                      </a:cubicBezTo>
                      <a:lnTo>
                        <a:pt x="50" y="0"/>
                      </a:lnTo>
                      <a:close/>
                      <a:moveTo>
                        <a:pt x="42" y="42"/>
                      </a:moveTo>
                      <a:cubicBezTo>
                        <a:pt x="35" y="48"/>
                        <a:pt x="24" y="47"/>
                        <a:pt x="19" y="41"/>
                      </a:cubicBezTo>
                      <a:cubicBezTo>
                        <a:pt x="17" y="39"/>
                        <a:pt x="16" y="37"/>
                        <a:pt x="16" y="35"/>
                      </a:cubicBezTo>
                      <a:cubicBezTo>
                        <a:pt x="22" y="38"/>
                        <a:pt x="29" y="37"/>
                        <a:pt x="34" y="32"/>
                      </a:cubicBezTo>
                      <a:cubicBezTo>
                        <a:pt x="40" y="28"/>
                        <a:pt x="42" y="21"/>
                        <a:pt x="40" y="14"/>
                      </a:cubicBezTo>
                      <a:cubicBezTo>
                        <a:pt x="42" y="15"/>
                        <a:pt x="44" y="17"/>
                        <a:pt x="45" y="18"/>
                      </a:cubicBezTo>
                      <a:cubicBezTo>
                        <a:pt x="51" y="25"/>
                        <a:pt x="50" y="35"/>
                        <a:pt x="42" y="42"/>
                      </a:cubicBez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22" name="Freeform 39"/>
                <p:cNvSpPr>
                  <a:spLocks/>
                </p:cNvSpPr>
                <p:nvPr/>
              </p:nvSpPr>
              <p:spPr bwMode="auto">
                <a:xfrm>
                  <a:off x="6539939" y="2582666"/>
                  <a:ext cx="344488" cy="314325"/>
                </a:xfrm>
                <a:custGeom>
                  <a:avLst/>
                  <a:gdLst>
                    <a:gd name="T0" fmla="*/ 0 w 217"/>
                    <a:gd name="T1" fmla="*/ 145 h 198"/>
                    <a:gd name="T2" fmla="*/ 174 w 217"/>
                    <a:gd name="T3" fmla="*/ 0 h 198"/>
                    <a:gd name="T4" fmla="*/ 217 w 217"/>
                    <a:gd name="T5" fmla="*/ 52 h 198"/>
                    <a:gd name="T6" fmla="*/ 43 w 217"/>
                    <a:gd name="T7" fmla="*/ 198 h 198"/>
                    <a:gd name="T8" fmla="*/ 0 w 217"/>
                    <a:gd name="T9" fmla="*/ 145 h 198"/>
                  </a:gdLst>
                  <a:ahLst/>
                  <a:cxnLst>
                    <a:cxn ang="0">
                      <a:pos x="T0" y="T1"/>
                    </a:cxn>
                    <a:cxn ang="0">
                      <a:pos x="T2" y="T3"/>
                    </a:cxn>
                    <a:cxn ang="0">
                      <a:pos x="T4" y="T5"/>
                    </a:cxn>
                    <a:cxn ang="0">
                      <a:pos x="T6" y="T7"/>
                    </a:cxn>
                    <a:cxn ang="0">
                      <a:pos x="T8" y="T9"/>
                    </a:cxn>
                  </a:cxnLst>
                  <a:rect l="0" t="0" r="r" b="b"/>
                  <a:pathLst>
                    <a:path w="217" h="198">
                      <a:moveTo>
                        <a:pt x="0" y="145"/>
                      </a:moveTo>
                      <a:lnTo>
                        <a:pt x="174" y="0"/>
                      </a:lnTo>
                      <a:lnTo>
                        <a:pt x="217" y="52"/>
                      </a:lnTo>
                      <a:lnTo>
                        <a:pt x="43" y="198"/>
                      </a:lnTo>
                      <a:lnTo>
                        <a:pt x="0" y="145"/>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23" name="Freeform 40"/>
                <p:cNvSpPr>
                  <a:spLocks/>
                </p:cNvSpPr>
                <p:nvPr/>
              </p:nvSpPr>
              <p:spPr bwMode="auto">
                <a:xfrm>
                  <a:off x="6986027" y="2631879"/>
                  <a:ext cx="163513" cy="161925"/>
                </a:xfrm>
                <a:custGeom>
                  <a:avLst/>
                  <a:gdLst>
                    <a:gd name="T0" fmla="*/ 0 w 103"/>
                    <a:gd name="T1" fmla="*/ 50 h 102"/>
                    <a:gd name="T2" fmla="*/ 60 w 103"/>
                    <a:gd name="T3" fmla="*/ 0 h 102"/>
                    <a:gd name="T4" fmla="*/ 103 w 103"/>
                    <a:gd name="T5" fmla="*/ 52 h 102"/>
                    <a:gd name="T6" fmla="*/ 43 w 103"/>
                    <a:gd name="T7" fmla="*/ 102 h 102"/>
                    <a:gd name="T8" fmla="*/ 0 w 103"/>
                    <a:gd name="T9" fmla="*/ 50 h 102"/>
                  </a:gdLst>
                  <a:ahLst/>
                  <a:cxnLst>
                    <a:cxn ang="0">
                      <a:pos x="T0" y="T1"/>
                    </a:cxn>
                    <a:cxn ang="0">
                      <a:pos x="T2" y="T3"/>
                    </a:cxn>
                    <a:cxn ang="0">
                      <a:pos x="T4" y="T5"/>
                    </a:cxn>
                    <a:cxn ang="0">
                      <a:pos x="T6" y="T7"/>
                    </a:cxn>
                    <a:cxn ang="0">
                      <a:pos x="T8" y="T9"/>
                    </a:cxn>
                  </a:cxnLst>
                  <a:rect l="0" t="0" r="r" b="b"/>
                  <a:pathLst>
                    <a:path w="103" h="102">
                      <a:moveTo>
                        <a:pt x="0" y="50"/>
                      </a:moveTo>
                      <a:lnTo>
                        <a:pt x="60" y="0"/>
                      </a:lnTo>
                      <a:lnTo>
                        <a:pt x="103" y="52"/>
                      </a:lnTo>
                      <a:lnTo>
                        <a:pt x="43" y="102"/>
                      </a:lnTo>
                      <a:lnTo>
                        <a:pt x="0" y="50"/>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24" name="Freeform 41"/>
                <p:cNvSpPr>
                  <a:spLocks/>
                </p:cNvSpPr>
                <p:nvPr/>
              </p:nvSpPr>
              <p:spPr bwMode="auto">
                <a:xfrm>
                  <a:off x="6544702" y="3006529"/>
                  <a:ext cx="161925" cy="161925"/>
                </a:xfrm>
                <a:custGeom>
                  <a:avLst/>
                  <a:gdLst>
                    <a:gd name="T0" fmla="*/ 42 w 102"/>
                    <a:gd name="T1" fmla="*/ 102 h 102"/>
                    <a:gd name="T2" fmla="*/ 0 w 102"/>
                    <a:gd name="T3" fmla="*/ 50 h 102"/>
                    <a:gd name="T4" fmla="*/ 59 w 102"/>
                    <a:gd name="T5" fmla="*/ 0 h 102"/>
                    <a:gd name="T6" fmla="*/ 102 w 102"/>
                    <a:gd name="T7" fmla="*/ 50 h 102"/>
                    <a:gd name="T8" fmla="*/ 42 w 102"/>
                    <a:gd name="T9" fmla="*/ 102 h 102"/>
                  </a:gdLst>
                  <a:ahLst/>
                  <a:cxnLst>
                    <a:cxn ang="0">
                      <a:pos x="T0" y="T1"/>
                    </a:cxn>
                    <a:cxn ang="0">
                      <a:pos x="T2" y="T3"/>
                    </a:cxn>
                    <a:cxn ang="0">
                      <a:pos x="T4" y="T5"/>
                    </a:cxn>
                    <a:cxn ang="0">
                      <a:pos x="T6" y="T7"/>
                    </a:cxn>
                    <a:cxn ang="0">
                      <a:pos x="T8" y="T9"/>
                    </a:cxn>
                  </a:cxnLst>
                  <a:rect l="0" t="0" r="r" b="b"/>
                  <a:pathLst>
                    <a:path w="102" h="102">
                      <a:moveTo>
                        <a:pt x="42" y="102"/>
                      </a:moveTo>
                      <a:lnTo>
                        <a:pt x="0" y="50"/>
                      </a:lnTo>
                      <a:lnTo>
                        <a:pt x="59" y="0"/>
                      </a:lnTo>
                      <a:lnTo>
                        <a:pt x="102" y="50"/>
                      </a:lnTo>
                      <a:lnTo>
                        <a:pt x="42" y="102"/>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25" name="Freeform 43"/>
                <p:cNvSpPr>
                  <a:spLocks/>
                </p:cNvSpPr>
                <p:nvPr/>
              </p:nvSpPr>
              <p:spPr bwMode="auto">
                <a:xfrm>
                  <a:off x="6849502" y="2473129"/>
                  <a:ext cx="166688" cy="161925"/>
                </a:xfrm>
                <a:custGeom>
                  <a:avLst/>
                  <a:gdLst>
                    <a:gd name="T0" fmla="*/ 0 w 105"/>
                    <a:gd name="T1" fmla="*/ 50 h 102"/>
                    <a:gd name="T2" fmla="*/ 62 w 105"/>
                    <a:gd name="T3" fmla="*/ 0 h 102"/>
                    <a:gd name="T4" fmla="*/ 105 w 105"/>
                    <a:gd name="T5" fmla="*/ 52 h 102"/>
                    <a:gd name="T6" fmla="*/ 46 w 105"/>
                    <a:gd name="T7" fmla="*/ 102 h 102"/>
                    <a:gd name="T8" fmla="*/ 0 w 105"/>
                    <a:gd name="T9" fmla="*/ 50 h 102"/>
                  </a:gdLst>
                  <a:ahLst/>
                  <a:cxnLst>
                    <a:cxn ang="0">
                      <a:pos x="T0" y="T1"/>
                    </a:cxn>
                    <a:cxn ang="0">
                      <a:pos x="T2" y="T3"/>
                    </a:cxn>
                    <a:cxn ang="0">
                      <a:pos x="T4" y="T5"/>
                    </a:cxn>
                    <a:cxn ang="0">
                      <a:pos x="T6" y="T7"/>
                    </a:cxn>
                    <a:cxn ang="0">
                      <a:pos x="T8" y="T9"/>
                    </a:cxn>
                  </a:cxnLst>
                  <a:rect l="0" t="0" r="r" b="b"/>
                  <a:pathLst>
                    <a:path w="105" h="102">
                      <a:moveTo>
                        <a:pt x="0" y="50"/>
                      </a:moveTo>
                      <a:lnTo>
                        <a:pt x="62" y="0"/>
                      </a:lnTo>
                      <a:lnTo>
                        <a:pt x="105" y="52"/>
                      </a:lnTo>
                      <a:lnTo>
                        <a:pt x="46" y="102"/>
                      </a:lnTo>
                      <a:lnTo>
                        <a:pt x="0" y="50"/>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26" name="Freeform 44"/>
                <p:cNvSpPr>
                  <a:spLocks/>
                </p:cNvSpPr>
                <p:nvPr/>
              </p:nvSpPr>
              <p:spPr bwMode="auto">
                <a:xfrm>
                  <a:off x="6408177" y="2843016"/>
                  <a:ext cx="166688" cy="163513"/>
                </a:xfrm>
                <a:custGeom>
                  <a:avLst/>
                  <a:gdLst>
                    <a:gd name="T0" fmla="*/ 0 w 105"/>
                    <a:gd name="T1" fmla="*/ 53 h 103"/>
                    <a:gd name="T2" fmla="*/ 59 w 105"/>
                    <a:gd name="T3" fmla="*/ 0 h 103"/>
                    <a:gd name="T4" fmla="*/ 105 w 105"/>
                    <a:gd name="T5" fmla="*/ 53 h 103"/>
                    <a:gd name="T6" fmla="*/ 45 w 105"/>
                    <a:gd name="T7" fmla="*/ 103 h 103"/>
                    <a:gd name="T8" fmla="*/ 0 w 105"/>
                    <a:gd name="T9" fmla="*/ 53 h 103"/>
                  </a:gdLst>
                  <a:ahLst/>
                  <a:cxnLst>
                    <a:cxn ang="0">
                      <a:pos x="T0" y="T1"/>
                    </a:cxn>
                    <a:cxn ang="0">
                      <a:pos x="T2" y="T3"/>
                    </a:cxn>
                    <a:cxn ang="0">
                      <a:pos x="T4" y="T5"/>
                    </a:cxn>
                    <a:cxn ang="0">
                      <a:pos x="T6" y="T7"/>
                    </a:cxn>
                    <a:cxn ang="0">
                      <a:pos x="T8" y="T9"/>
                    </a:cxn>
                  </a:cxnLst>
                  <a:rect l="0" t="0" r="r" b="b"/>
                  <a:pathLst>
                    <a:path w="105" h="103">
                      <a:moveTo>
                        <a:pt x="0" y="53"/>
                      </a:moveTo>
                      <a:lnTo>
                        <a:pt x="59" y="0"/>
                      </a:lnTo>
                      <a:lnTo>
                        <a:pt x="105" y="53"/>
                      </a:lnTo>
                      <a:lnTo>
                        <a:pt x="45" y="103"/>
                      </a:lnTo>
                      <a:lnTo>
                        <a:pt x="0" y="53"/>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27" name="Freeform 45"/>
                <p:cNvSpPr>
                  <a:spLocks/>
                </p:cNvSpPr>
                <p:nvPr/>
              </p:nvSpPr>
              <p:spPr bwMode="auto">
                <a:xfrm>
                  <a:off x="6673289" y="2741416"/>
                  <a:ext cx="347663" cy="312738"/>
                </a:xfrm>
                <a:custGeom>
                  <a:avLst/>
                  <a:gdLst>
                    <a:gd name="T0" fmla="*/ 0 w 219"/>
                    <a:gd name="T1" fmla="*/ 145 h 197"/>
                    <a:gd name="T2" fmla="*/ 173 w 219"/>
                    <a:gd name="T3" fmla="*/ 0 h 197"/>
                    <a:gd name="T4" fmla="*/ 219 w 219"/>
                    <a:gd name="T5" fmla="*/ 52 h 197"/>
                    <a:gd name="T6" fmla="*/ 45 w 219"/>
                    <a:gd name="T7" fmla="*/ 197 h 197"/>
                    <a:gd name="T8" fmla="*/ 0 w 219"/>
                    <a:gd name="T9" fmla="*/ 145 h 197"/>
                  </a:gdLst>
                  <a:ahLst/>
                  <a:cxnLst>
                    <a:cxn ang="0">
                      <a:pos x="T0" y="T1"/>
                    </a:cxn>
                    <a:cxn ang="0">
                      <a:pos x="T2" y="T3"/>
                    </a:cxn>
                    <a:cxn ang="0">
                      <a:pos x="T4" y="T5"/>
                    </a:cxn>
                    <a:cxn ang="0">
                      <a:pos x="T6" y="T7"/>
                    </a:cxn>
                    <a:cxn ang="0">
                      <a:pos x="T8" y="T9"/>
                    </a:cxn>
                  </a:cxnLst>
                  <a:rect l="0" t="0" r="r" b="b"/>
                  <a:pathLst>
                    <a:path w="219" h="197">
                      <a:moveTo>
                        <a:pt x="0" y="145"/>
                      </a:moveTo>
                      <a:lnTo>
                        <a:pt x="173" y="0"/>
                      </a:lnTo>
                      <a:lnTo>
                        <a:pt x="219" y="52"/>
                      </a:lnTo>
                      <a:lnTo>
                        <a:pt x="45" y="197"/>
                      </a:lnTo>
                      <a:lnTo>
                        <a:pt x="0" y="145"/>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28" name="Freeform 46"/>
                <p:cNvSpPr>
                  <a:spLocks/>
                </p:cNvSpPr>
                <p:nvPr/>
              </p:nvSpPr>
              <p:spPr bwMode="auto">
                <a:xfrm>
                  <a:off x="7144777" y="2281041"/>
                  <a:ext cx="41275" cy="52388"/>
                </a:xfrm>
                <a:custGeom>
                  <a:avLst/>
                  <a:gdLst>
                    <a:gd name="T0" fmla="*/ 17 w 26"/>
                    <a:gd name="T1" fmla="*/ 33 h 33"/>
                    <a:gd name="T2" fmla="*/ 0 w 26"/>
                    <a:gd name="T3" fmla="*/ 14 h 33"/>
                    <a:gd name="T4" fmla="*/ 19 w 26"/>
                    <a:gd name="T5" fmla="*/ 0 h 33"/>
                    <a:gd name="T6" fmla="*/ 26 w 26"/>
                    <a:gd name="T7" fmla="*/ 7 h 33"/>
                    <a:gd name="T8" fmla="*/ 14 w 26"/>
                    <a:gd name="T9" fmla="*/ 14 h 33"/>
                    <a:gd name="T10" fmla="*/ 24 w 26"/>
                    <a:gd name="T11" fmla="*/ 26 h 33"/>
                    <a:gd name="T12" fmla="*/ 17 w 26"/>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6" h="33">
                      <a:moveTo>
                        <a:pt x="17" y="33"/>
                      </a:moveTo>
                      <a:lnTo>
                        <a:pt x="0" y="14"/>
                      </a:lnTo>
                      <a:lnTo>
                        <a:pt x="19" y="0"/>
                      </a:lnTo>
                      <a:lnTo>
                        <a:pt x="26" y="7"/>
                      </a:lnTo>
                      <a:lnTo>
                        <a:pt x="14" y="14"/>
                      </a:lnTo>
                      <a:lnTo>
                        <a:pt x="24" y="26"/>
                      </a:lnTo>
                      <a:lnTo>
                        <a:pt x="17" y="3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29" name="Freeform 47"/>
                <p:cNvSpPr>
                  <a:spLocks noEditPoints="1"/>
                </p:cNvSpPr>
                <p:nvPr/>
              </p:nvSpPr>
              <p:spPr bwMode="auto">
                <a:xfrm>
                  <a:off x="7186052" y="2095304"/>
                  <a:ext cx="215900" cy="185738"/>
                </a:xfrm>
                <a:custGeom>
                  <a:avLst/>
                  <a:gdLst>
                    <a:gd name="T0" fmla="*/ 5 w 136"/>
                    <a:gd name="T1" fmla="*/ 117 h 117"/>
                    <a:gd name="T2" fmla="*/ 0 w 136"/>
                    <a:gd name="T3" fmla="*/ 110 h 117"/>
                    <a:gd name="T4" fmla="*/ 27 w 136"/>
                    <a:gd name="T5" fmla="*/ 86 h 117"/>
                    <a:gd name="T6" fmla="*/ 34 w 136"/>
                    <a:gd name="T7" fmla="*/ 95 h 117"/>
                    <a:gd name="T8" fmla="*/ 5 w 136"/>
                    <a:gd name="T9" fmla="*/ 117 h 117"/>
                    <a:gd name="T10" fmla="*/ 41 w 136"/>
                    <a:gd name="T11" fmla="*/ 88 h 117"/>
                    <a:gd name="T12" fmla="*/ 34 w 136"/>
                    <a:gd name="T13" fmla="*/ 81 h 117"/>
                    <a:gd name="T14" fmla="*/ 62 w 136"/>
                    <a:gd name="T15" fmla="*/ 57 h 117"/>
                    <a:gd name="T16" fmla="*/ 67 w 136"/>
                    <a:gd name="T17" fmla="*/ 64 h 117"/>
                    <a:gd name="T18" fmla="*/ 41 w 136"/>
                    <a:gd name="T19" fmla="*/ 88 h 117"/>
                    <a:gd name="T20" fmla="*/ 74 w 136"/>
                    <a:gd name="T21" fmla="*/ 60 h 117"/>
                    <a:gd name="T22" fmla="*/ 69 w 136"/>
                    <a:gd name="T23" fmla="*/ 53 h 117"/>
                    <a:gd name="T24" fmla="*/ 96 w 136"/>
                    <a:gd name="T25" fmla="*/ 29 h 117"/>
                    <a:gd name="T26" fmla="*/ 103 w 136"/>
                    <a:gd name="T27" fmla="*/ 36 h 117"/>
                    <a:gd name="T28" fmla="*/ 74 w 136"/>
                    <a:gd name="T29" fmla="*/ 60 h 117"/>
                    <a:gd name="T30" fmla="*/ 110 w 136"/>
                    <a:gd name="T31" fmla="*/ 31 h 117"/>
                    <a:gd name="T32" fmla="*/ 103 w 136"/>
                    <a:gd name="T33" fmla="*/ 24 h 117"/>
                    <a:gd name="T34" fmla="*/ 131 w 136"/>
                    <a:gd name="T35" fmla="*/ 0 h 117"/>
                    <a:gd name="T36" fmla="*/ 136 w 136"/>
                    <a:gd name="T37" fmla="*/ 7 h 117"/>
                    <a:gd name="T38" fmla="*/ 110 w 136"/>
                    <a:gd name="T39"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17">
                      <a:moveTo>
                        <a:pt x="5" y="117"/>
                      </a:moveTo>
                      <a:lnTo>
                        <a:pt x="0" y="110"/>
                      </a:lnTo>
                      <a:lnTo>
                        <a:pt x="27" y="86"/>
                      </a:lnTo>
                      <a:lnTo>
                        <a:pt x="34" y="95"/>
                      </a:lnTo>
                      <a:lnTo>
                        <a:pt x="5" y="117"/>
                      </a:lnTo>
                      <a:close/>
                      <a:moveTo>
                        <a:pt x="41" y="88"/>
                      </a:moveTo>
                      <a:lnTo>
                        <a:pt x="34" y="81"/>
                      </a:lnTo>
                      <a:lnTo>
                        <a:pt x="62" y="57"/>
                      </a:lnTo>
                      <a:lnTo>
                        <a:pt x="67" y="64"/>
                      </a:lnTo>
                      <a:lnTo>
                        <a:pt x="41" y="88"/>
                      </a:lnTo>
                      <a:close/>
                      <a:moveTo>
                        <a:pt x="74" y="60"/>
                      </a:moveTo>
                      <a:lnTo>
                        <a:pt x="69" y="53"/>
                      </a:lnTo>
                      <a:lnTo>
                        <a:pt x="96" y="29"/>
                      </a:lnTo>
                      <a:lnTo>
                        <a:pt x="103" y="36"/>
                      </a:lnTo>
                      <a:lnTo>
                        <a:pt x="74" y="60"/>
                      </a:lnTo>
                      <a:close/>
                      <a:moveTo>
                        <a:pt x="110" y="31"/>
                      </a:moveTo>
                      <a:lnTo>
                        <a:pt x="103" y="24"/>
                      </a:lnTo>
                      <a:lnTo>
                        <a:pt x="131" y="0"/>
                      </a:lnTo>
                      <a:lnTo>
                        <a:pt x="136" y="7"/>
                      </a:lnTo>
                      <a:lnTo>
                        <a:pt x="110" y="3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0" name="Freeform 48"/>
                <p:cNvSpPr>
                  <a:spLocks/>
                </p:cNvSpPr>
                <p:nvPr/>
              </p:nvSpPr>
              <p:spPr bwMode="auto">
                <a:xfrm>
                  <a:off x="7401952" y="2061966"/>
                  <a:ext cx="57150" cy="41275"/>
                </a:xfrm>
                <a:custGeom>
                  <a:avLst/>
                  <a:gdLst>
                    <a:gd name="T0" fmla="*/ 26 w 36"/>
                    <a:gd name="T1" fmla="*/ 26 h 26"/>
                    <a:gd name="T2" fmla="*/ 19 w 36"/>
                    <a:gd name="T3" fmla="*/ 14 h 26"/>
                    <a:gd name="T4" fmla="*/ 7 w 36"/>
                    <a:gd name="T5" fmla="*/ 24 h 26"/>
                    <a:gd name="T6" fmla="*/ 0 w 36"/>
                    <a:gd name="T7" fmla="*/ 17 h 26"/>
                    <a:gd name="T8" fmla="*/ 19 w 36"/>
                    <a:gd name="T9" fmla="*/ 0 h 26"/>
                    <a:gd name="T10" fmla="*/ 36 w 36"/>
                    <a:gd name="T11" fmla="*/ 19 h 26"/>
                    <a:gd name="T12" fmla="*/ 26 w 36"/>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36" h="26">
                      <a:moveTo>
                        <a:pt x="26" y="26"/>
                      </a:moveTo>
                      <a:lnTo>
                        <a:pt x="19" y="14"/>
                      </a:lnTo>
                      <a:lnTo>
                        <a:pt x="7" y="24"/>
                      </a:lnTo>
                      <a:lnTo>
                        <a:pt x="0" y="17"/>
                      </a:lnTo>
                      <a:lnTo>
                        <a:pt x="19" y="0"/>
                      </a:lnTo>
                      <a:lnTo>
                        <a:pt x="36" y="19"/>
                      </a:lnTo>
                      <a:lnTo>
                        <a:pt x="26"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1" name="Freeform 49"/>
                <p:cNvSpPr>
                  <a:spLocks/>
                </p:cNvSpPr>
                <p:nvPr/>
              </p:nvSpPr>
              <p:spPr bwMode="auto">
                <a:xfrm>
                  <a:off x="7451164" y="2100066"/>
                  <a:ext cx="30163" cy="33338"/>
                </a:xfrm>
                <a:custGeom>
                  <a:avLst/>
                  <a:gdLst>
                    <a:gd name="T0" fmla="*/ 12 w 19"/>
                    <a:gd name="T1" fmla="*/ 21 h 21"/>
                    <a:gd name="T2" fmla="*/ 0 w 19"/>
                    <a:gd name="T3" fmla="*/ 4 h 21"/>
                    <a:gd name="T4" fmla="*/ 7 w 19"/>
                    <a:gd name="T5" fmla="*/ 0 h 21"/>
                    <a:gd name="T6" fmla="*/ 19 w 19"/>
                    <a:gd name="T7" fmla="*/ 14 h 21"/>
                    <a:gd name="T8" fmla="*/ 12 w 19"/>
                    <a:gd name="T9" fmla="*/ 21 h 21"/>
                  </a:gdLst>
                  <a:ahLst/>
                  <a:cxnLst>
                    <a:cxn ang="0">
                      <a:pos x="T0" y="T1"/>
                    </a:cxn>
                    <a:cxn ang="0">
                      <a:pos x="T2" y="T3"/>
                    </a:cxn>
                    <a:cxn ang="0">
                      <a:pos x="T4" y="T5"/>
                    </a:cxn>
                    <a:cxn ang="0">
                      <a:pos x="T6" y="T7"/>
                    </a:cxn>
                    <a:cxn ang="0">
                      <a:pos x="T8" y="T9"/>
                    </a:cxn>
                  </a:cxnLst>
                  <a:rect l="0" t="0" r="r" b="b"/>
                  <a:pathLst>
                    <a:path w="19" h="21">
                      <a:moveTo>
                        <a:pt x="12" y="21"/>
                      </a:moveTo>
                      <a:lnTo>
                        <a:pt x="0" y="4"/>
                      </a:lnTo>
                      <a:lnTo>
                        <a:pt x="7" y="0"/>
                      </a:lnTo>
                      <a:lnTo>
                        <a:pt x="19" y="14"/>
                      </a:lnTo>
                      <a:lnTo>
                        <a:pt x="12" y="2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2" name="Freeform 50"/>
                <p:cNvSpPr>
                  <a:spLocks/>
                </p:cNvSpPr>
                <p:nvPr/>
              </p:nvSpPr>
              <p:spPr bwMode="auto">
                <a:xfrm>
                  <a:off x="7473389" y="2130229"/>
                  <a:ext cx="38100" cy="52388"/>
                </a:xfrm>
                <a:custGeom>
                  <a:avLst/>
                  <a:gdLst>
                    <a:gd name="T0" fmla="*/ 5 w 24"/>
                    <a:gd name="T1" fmla="*/ 33 h 33"/>
                    <a:gd name="T2" fmla="*/ 0 w 24"/>
                    <a:gd name="T3" fmla="*/ 26 h 33"/>
                    <a:gd name="T4" fmla="*/ 10 w 24"/>
                    <a:gd name="T5" fmla="*/ 16 h 33"/>
                    <a:gd name="T6" fmla="*/ 3 w 24"/>
                    <a:gd name="T7" fmla="*/ 4 h 33"/>
                    <a:gd name="T8" fmla="*/ 10 w 24"/>
                    <a:gd name="T9" fmla="*/ 0 h 33"/>
                    <a:gd name="T10" fmla="*/ 24 w 24"/>
                    <a:gd name="T11" fmla="*/ 16 h 33"/>
                    <a:gd name="T12" fmla="*/ 5 w 2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4" h="33">
                      <a:moveTo>
                        <a:pt x="5" y="33"/>
                      </a:moveTo>
                      <a:lnTo>
                        <a:pt x="0" y="26"/>
                      </a:lnTo>
                      <a:lnTo>
                        <a:pt x="10" y="16"/>
                      </a:lnTo>
                      <a:lnTo>
                        <a:pt x="3" y="4"/>
                      </a:lnTo>
                      <a:lnTo>
                        <a:pt x="10" y="0"/>
                      </a:lnTo>
                      <a:lnTo>
                        <a:pt x="24" y="16"/>
                      </a:lnTo>
                      <a:lnTo>
                        <a:pt x="5" y="3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3" name="Freeform 51"/>
                <p:cNvSpPr>
                  <a:spLocks noEditPoints="1"/>
                </p:cNvSpPr>
                <p:nvPr/>
              </p:nvSpPr>
              <p:spPr bwMode="auto">
                <a:xfrm>
                  <a:off x="7254314" y="2179441"/>
                  <a:ext cx="219075" cy="184150"/>
                </a:xfrm>
                <a:custGeom>
                  <a:avLst/>
                  <a:gdLst>
                    <a:gd name="T0" fmla="*/ 7 w 138"/>
                    <a:gd name="T1" fmla="*/ 116 h 116"/>
                    <a:gd name="T2" fmla="*/ 0 w 138"/>
                    <a:gd name="T3" fmla="*/ 109 h 116"/>
                    <a:gd name="T4" fmla="*/ 29 w 138"/>
                    <a:gd name="T5" fmla="*/ 85 h 116"/>
                    <a:gd name="T6" fmla="*/ 33 w 138"/>
                    <a:gd name="T7" fmla="*/ 92 h 116"/>
                    <a:gd name="T8" fmla="*/ 7 w 138"/>
                    <a:gd name="T9" fmla="*/ 116 h 116"/>
                    <a:gd name="T10" fmla="*/ 41 w 138"/>
                    <a:gd name="T11" fmla="*/ 88 h 116"/>
                    <a:gd name="T12" fmla="*/ 36 w 138"/>
                    <a:gd name="T13" fmla="*/ 80 h 116"/>
                    <a:gd name="T14" fmla="*/ 62 w 138"/>
                    <a:gd name="T15" fmla="*/ 57 h 116"/>
                    <a:gd name="T16" fmla="*/ 69 w 138"/>
                    <a:gd name="T17" fmla="*/ 64 h 116"/>
                    <a:gd name="T18" fmla="*/ 41 w 138"/>
                    <a:gd name="T19" fmla="*/ 88 h 116"/>
                    <a:gd name="T20" fmla="*/ 76 w 138"/>
                    <a:gd name="T21" fmla="*/ 59 h 116"/>
                    <a:gd name="T22" fmla="*/ 69 w 138"/>
                    <a:gd name="T23" fmla="*/ 52 h 116"/>
                    <a:gd name="T24" fmla="*/ 98 w 138"/>
                    <a:gd name="T25" fmla="*/ 28 h 116"/>
                    <a:gd name="T26" fmla="*/ 103 w 138"/>
                    <a:gd name="T27" fmla="*/ 35 h 116"/>
                    <a:gd name="T28" fmla="*/ 76 w 138"/>
                    <a:gd name="T29" fmla="*/ 59 h 116"/>
                    <a:gd name="T30" fmla="*/ 110 w 138"/>
                    <a:gd name="T31" fmla="*/ 31 h 116"/>
                    <a:gd name="T32" fmla="*/ 103 w 138"/>
                    <a:gd name="T33" fmla="*/ 23 h 116"/>
                    <a:gd name="T34" fmla="*/ 131 w 138"/>
                    <a:gd name="T35" fmla="*/ 0 h 116"/>
                    <a:gd name="T36" fmla="*/ 138 w 138"/>
                    <a:gd name="T37" fmla="*/ 7 h 116"/>
                    <a:gd name="T38" fmla="*/ 110 w 138"/>
                    <a:gd name="T39" fmla="*/ 3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116">
                      <a:moveTo>
                        <a:pt x="7" y="116"/>
                      </a:moveTo>
                      <a:lnTo>
                        <a:pt x="0" y="109"/>
                      </a:lnTo>
                      <a:lnTo>
                        <a:pt x="29" y="85"/>
                      </a:lnTo>
                      <a:lnTo>
                        <a:pt x="33" y="92"/>
                      </a:lnTo>
                      <a:lnTo>
                        <a:pt x="7" y="116"/>
                      </a:lnTo>
                      <a:close/>
                      <a:moveTo>
                        <a:pt x="41" y="88"/>
                      </a:moveTo>
                      <a:lnTo>
                        <a:pt x="36" y="80"/>
                      </a:lnTo>
                      <a:lnTo>
                        <a:pt x="62" y="57"/>
                      </a:lnTo>
                      <a:lnTo>
                        <a:pt x="69" y="64"/>
                      </a:lnTo>
                      <a:lnTo>
                        <a:pt x="41" y="88"/>
                      </a:lnTo>
                      <a:close/>
                      <a:moveTo>
                        <a:pt x="76" y="59"/>
                      </a:moveTo>
                      <a:lnTo>
                        <a:pt x="69" y="52"/>
                      </a:lnTo>
                      <a:lnTo>
                        <a:pt x="98" y="28"/>
                      </a:lnTo>
                      <a:lnTo>
                        <a:pt x="103" y="35"/>
                      </a:lnTo>
                      <a:lnTo>
                        <a:pt x="76" y="59"/>
                      </a:lnTo>
                      <a:close/>
                      <a:moveTo>
                        <a:pt x="110" y="31"/>
                      </a:moveTo>
                      <a:lnTo>
                        <a:pt x="103" y="23"/>
                      </a:lnTo>
                      <a:lnTo>
                        <a:pt x="131" y="0"/>
                      </a:lnTo>
                      <a:lnTo>
                        <a:pt x="138" y="7"/>
                      </a:lnTo>
                      <a:lnTo>
                        <a:pt x="110" y="3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4" name="Freeform 52"/>
                <p:cNvSpPr>
                  <a:spLocks/>
                </p:cNvSpPr>
                <p:nvPr/>
              </p:nvSpPr>
              <p:spPr bwMode="auto">
                <a:xfrm>
                  <a:off x="7201927" y="2360416"/>
                  <a:ext cx="52388" cy="38100"/>
                </a:xfrm>
                <a:custGeom>
                  <a:avLst/>
                  <a:gdLst>
                    <a:gd name="T0" fmla="*/ 14 w 33"/>
                    <a:gd name="T1" fmla="*/ 24 h 24"/>
                    <a:gd name="T2" fmla="*/ 0 w 33"/>
                    <a:gd name="T3" fmla="*/ 5 h 24"/>
                    <a:gd name="T4" fmla="*/ 7 w 33"/>
                    <a:gd name="T5" fmla="*/ 0 h 24"/>
                    <a:gd name="T6" fmla="*/ 17 w 33"/>
                    <a:gd name="T7" fmla="*/ 9 h 24"/>
                    <a:gd name="T8" fmla="*/ 26 w 33"/>
                    <a:gd name="T9" fmla="*/ 0 h 24"/>
                    <a:gd name="T10" fmla="*/ 33 w 33"/>
                    <a:gd name="T11" fmla="*/ 9 h 24"/>
                    <a:gd name="T12" fmla="*/ 14 w 3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3" h="24">
                      <a:moveTo>
                        <a:pt x="14" y="24"/>
                      </a:moveTo>
                      <a:lnTo>
                        <a:pt x="0" y="5"/>
                      </a:lnTo>
                      <a:lnTo>
                        <a:pt x="7" y="0"/>
                      </a:lnTo>
                      <a:lnTo>
                        <a:pt x="17" y="9"/>
                      </a:lnTo>
                      <a:lnTo>
                        <a:pt x="26" y="0"/>
                      </a:lnTo>
                      <a:lnTo>
                        <a:pt x="33" y="9"/>
                      </a:lnTo>
                      <a:lnTo>
                        <a:pt x="14" y="2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5" name="Freeform 53"/>
                <p:cNvSpPr>
                  <a:spLocks/>
                </p:cNvSpPr>
                <p:nvPr/>
              </p:nvSpPr>
              <p:spPr bwMode="auto">
                <a:xfrm>
                  <a:off x="7174939" y="2330254"/>
                  <a:ext cx="34925" cy="33338"/>
                </a:xfrm>
                <a:custGeom>
                  <a:avLst/>
                  <a:gdLst>
                    <a:gd name="T0" fmla="*/ 14 w 22"/>
                    <a:gd name="T1" fmla="*/ 21 h 21"/>
                    <a:gd name="T2" fmla="*/ 0 w 22"/>
                    <a:gd name="T3" fmla="*/ 5 h 21"/>
                    <a:gd name="T4" fmla="*/ 7 w 22"/>
                    <a:gd name="T5" fmla="*/ 0 h 21"/>
                    <a:gd name="T6" fmla="*/ 22 w 22"/>
                    <a:gd name="T7" fmla="*/ 14 h 21"/>
                    <a:gd name="T8" fmla="*/ 14 w 22"/>
                    <a:gd name="T9" fmla="*/ 21 h 21"/>
                  </a:gdLst>
                  <a:ahLst/>
                  <a:cxnLst>
                    <a:cxn ang="0">
                      <a:pos x="T0" y="T1"/>
                    </a:cxn>
                    <a:cxn ang="0">
                      <a:pos x="T2" y="T3"/>
                    </a:cxn>
                    <a:cxn ang="0">
                      <a:pos x="T4" y="T5"/>
                    </a:cxn>
                    <a:cxn ang="0">
                      <a:pos x="T6" y="T7"/>
                    </a:cxn>
                    <a:cxn ang="0">
                      <a:pos x="T8" y="T9"/>
                    </a:cxn>
                  </a:cxnLst>
                  <a:rect l="0" t="0" r="r" b="b"/>
                  <a:pathLst>
                    <a:path w="22" h="21">
                      <a:moveTo>
                        <a:pt x="14" y="21"/>
                      </a:moveTo>
                      <a:lnTo>
                        <a:pt x="0" y="5"/>
                      </a:lnTo>
                      <a:lnTo>
                        <a:pt x="7" y="0"/>
                      </a:lnTo>
                      <a:lnTo>
                        <a:pt x="22" y="14"/>
                      </a:lnTo>
                      <a:lnTo>
                        <a:pt x="14" y="2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6" name="Freeform 54"/>
                <p:cNvSpPr>
                  <a:spLocks/>
                </p:cNvSpPr>
                <p:nvPr/>
              </p:nvSpPr>
              <p:spPr bwMode="auto">
                <a:xfrm>
                  <a:off x="7160652" y="2492179"/>
                  <a:ext cx="161925" cy="161925"/>
                </a:xfrm>
                <a:custGeom>
                  <a:avLst/>
                  <a:gdLst>
                    <a:gd name="T0" fmla="*/ 0 w 102"/>
                    <a:gd name="T1" fmla="*/ 52 h 102"/>
                    <a:gd name="T2" fmla="*/ 59 w 102"/>
                    <a:gd name="T3" fmla="*/ 0 h 102"/>
                    <a:gd name="T4" fmla="*/ 102 w 102"/>
                    <a:gd name="T5" fmla="*/ 52 h 102"/>
                    <a:gd name="T6" fmla="*/ 43 w 102"/>
                    <a:gd name="T7" fmla="*/ 102 h 102"/>
                    <a:gd name="T8" fmla="*/ 0 w 102"/>
                    <a:gd name="T9" fmla="*/ 52 h 102"/>
                  </a:gdLst>
                  <a:ahLst/>
                  <a:cxnLst>
                    <a:cxn ang="0">
                      <a:pos x="T0" y="T1"/>
                    </a:cxn>
                    <a:cxn ang="0">
                      <a:pos x="T2" y="T3"/>
                    </a:cxn>
                    <a:cxn ang="0">
                      <a:pos x="T4" y="T5"/>
                    </a:cxn>
                    <a:cxn ang="0">
                      <a:pos x="T6" y="T7"/>
                    </a:cxn>
                    <a:cxn ang="0">
                      <a:pos x="T8" y="T9"/>
                    </a:cxn>
                  </a:cxnLst>
                  <a:rect l="0" t="0" r="r" b="b"/>
                  <a:pathLst>
                    <a:path w="102" h="102">
                      <a:moveTo>
                        <a:pt x="0" y="52"/>
                      </a:moveTo>
                      <a:lnTo>
                        <a:pt x="59" y="0"/>
                      </a:lnTo>
                      <a:lnTo>
                        <a:pt x="102" y="52"/>
                      </a:lnTo>
                      <a:lnTo>
                        <a:pt x="43" y="102"/>
                      </a:lnTo>
                      <a:lnTo>
                        <a:pt x="0" y="52"/>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37" name="Freeform 55"/>
                <p:cNvSpPr>
                  <a:spLocks/>
                </p:cNvSpPr>
                <p:nvPr/>
              </p:nvSpPr>
              <p:spPr bwMode="auto">
                <a:xfrm>
                  <a:off x="7465452" y="1963541"/>
                  <a:ext cx="166688" cy="161925"/>
                </a:xfrm>
                <a:custGeom>
                  <a:avLst/>
                  <a:gdLst>
                    <a:gd name="T0" fmla="*/ 0 w 105"/>
                    <a:gd name="T1" fmla="*/ 50 h 102"/>
                    <a:gd name="T2" fmla="*/ 62 w 105"/>
                    <a:gd name="T3" fmla="*/ 0 h 102"/>
                    <a:gd name="T4" fmla="*/ 105 w 105"/>
                    <a:gd name="T5" fmla="*/ 52 h 102"/>
                    <a:gd name="T6" fmla="*/ 46 w 105"/>
                    <a:gd name="T7" fmla="*/ 102 h 102"/>
                    <a:gd name="T8" fmla="*/ 0 w 105"/>
                    <a:gd name="T9" fmla="*/ 50 h 102"/>
                  </a:gdLst>
                  <a:ahLst/>
                  <a:cxnLst>
                    <a:cxn ang="0">
                      <a:pos x="T0" y="T1"/>
                    </a:cxn>
                    <a:cxn ang="0">
                      <a:pos x="T2" y="T3"/>
                    </a:cxn>
                    <a:cxn ang="0">
                      <a:pos x="T4" y="T5"/>
                    </a:cxn>
                    <a:cxn ang="0">
                      <a:pos x="T6" y="T7"/>
                    </a:cxn>
                    <a:cxn ang="0">
                      <a:pos x="T8" y="T9"/>
                    </a:cxn>
                  </a:cxnLst>
                  <a:rect l="0" t="0" r="r" b="b"/>
                  <a:pathLst>
                    <a:path w="105" h="102">
                      <a:moveTo>
                        <a:pt x="0" y="50"/>
                      </a:moveTo>
                      <a:lnTo>
                        <a:pt x="62" y="0"/>
                      </a:lnTo>
                      <a:lnTo>
                        <a:pt x="105" y="52"/>
                      </a:lnTo>
                      <a:lnTo>
                        <a:pt x="46" y="102"/>
                      </a:lnTo>
                      <a:lnTo>
                        <a:pt x="0" y="50"/>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38" name="Freeform 56"/>
                <p:cNvSpPr>
                  <a:spLocks/>
                </p:cNvSpPr>
                <p:nvPr/>
              </p:nvSpPr>
              <p:spPr bwMode="auto">
                <a:xfrm>
                  <a:off x="7601977" y="2122291"/>
                  <a:ext cx="163513" cy="161925"/>
                </a:xfrm>
                <a:custGeom>
                  <a:avLst/>
                  <a:gdLst>
                    <a:gd name="T0" fmla="*/ 0 w 103"/>
                    <a:gd name="T1" fmla="*/ 50 h 102"/>
                    <a:gd name="T2" fmla="*/ 60 w 103"/>
                    <a:gd name="T3" fmla="*/ 0 h 102"/>
                    <a:gd name="T4" fmla="*/ 103 w 103"/>
                    <a:gd name="T5" fmla="*/ 52 h 102"/>
                    <a:gd name="T6" fmla="*/ 43 w 103"/>
                    <a:gd name="T7" fmla="*/ 102 h 102"/>
                    <a:gd name="T8" fmla="*/ 0 w 103"/>
                    <a:gd name="T9" fmla="*/ 50 h 102"/>
                  </a:gdLst>
                  <a:ahLst/>
                  <a:cxnLst>
                    <a:cxn ang="0">
                      <a:pos x="T0" y="T1"/>
                    </a:cxn>
                    <a:cxn ang="0">
                      <a:pos x="T2" y="T3"/>
                    </a:cxn>
                    <a:cxn ang="0">
                      <a:pos x="T4" y="T5"/>
                    </a:cxn>
                    <a:cxn ang="0">
                      <a:pos x="T6" y="T7"/>
                    </a:cxn>
                    <a:cxn ang="0">
                      <a:pos x="T8" y="T9"/>
                    </a:cxn>
                  </a:cxnLst>
                  <a:rect l="0" t="0" r="r" b="b"/>
                  <a:pathLst>
                    <a:path w="103" h="102">
                      <a:moveTo>
                        <a:pt x="0" y="50"/>
                      </a:moveTo>
                      <a:lnTo>
                        <a:pt x="60" y="0"/>
                      </a:lnTo>
                      <a:lnTo>
                        <a:pt x="103" y="52"/>
                      </a:lnTo>
                      <a:lnTo>
                        <a:pt x="43" y="102"/>
                      </a:lnTo>
                      <a:lnTo>
                        <a:pt x="0" y="50"/>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39" name="Freeform 57"/>
                <p:cNvSpPr>
                  <a:spLocks/>
                </p:cNvSpPr>
                <p:nvPr/>
              </p:nvSpPr>
              <p:spPr bwMode="auto">
                <a:xfrm>
                  <a:off x="7024127" y="2333429"/>
                  <a:ext cx="166688" cy="161925"/>
                </a:xfrm>
                <a:custGeom>
                  <a:avLst/>
                  <a:gdLst>
                    <a:gd name="T0" fmla="*/ 0 w 105"/>
                    <a:gd name="T1" fmla="*/ 50 h 102"/>
                    <a:gd name="T2" fmla="*/ 62 w 105"/>
                    <a:gd name="T3" fmla="*/ 0 h 102"/>
                    <a:gd name="T4" fmla="*/ 105 w 105"/>
                    <a:gd name="T5" fmla="*/ 52 h 102"/>
                    <a:gd name="T6" fmla="*/ 45 w 105"/>
                    <a:gd name="T7" fmla="*/ 102 h 102"/>
                    <a:gd name="T8" fmla="*/ 0 w 105"/>
                    <a:gd name="T9" fmla="*/ 50 h 102"/>
                  </a:gdLst>
                  <a:ahLst/>
                  <a:cxnLst>
                    <a:cxn ang="0">
                      <a:pos x="T0" y="T1"/>
                    </a:cxn>
                    <a:cxn ang="0">
                      <a:pos x="T2" y="T3"/>
                    </a:cxn>
                    <a:cxn ang="0">
                      <a:pos x="T4" y="T5"/>
                    </a:cxn>
                    <a:cxn ang="0">
                      <a:pos x="T6" y="T7"/>
                    </a:cxn>
                    <a:cxn ang="0">
                      <a:pos x="T8" y="T9"/>
                    </a:cxn>
                  </a:cxnLst>
                  <a:rect l="0" t="0" r="r" b="b"/>
                  <a:pathLst>
                    <a:path w="105" h="102">
                      <a:moveTo>
                        <a:pt x="0" y="50"/>
                      </a:moveTo>
                      <a:lnTo>
                        <a:pt x="62" y="0"/>
                      </a:lnTo>
                      <a:lnTo>
                        <a:pt x="105" y="52"/>
                      </a:lnTo>
                      <a:lnTo>
                        <a:pt x="45" y="102"/>
                      </a:lnTo>
                      <a:lnTo>
                        <a:pt x="0" y="50"/>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40" name="Freeform 58"/>
                <p:cNvSpPr>
                  <a:spLocks/>
                </p:cNvSpPr>
                <p:nvPr/>
              </p:nvSpPr>
              <p:spPr bwMode="auto">
                <a:xfrm>
                  <a:off x="7281302" y="2439791"/>
                  <a:ext cx="38100" cy="52388"/>
                </a:xfrm>
                <a:custGeom>
                  <a:avLst/>
                  <a:gdLst>
                    <a:gd name="T0" fmla="*/ 14 w 24"/>
                    <a:gd name="T1" fmla="*/ 33 h 33"/>
                    <a:gd name="T2" fmla="*/ 0 w 24"/>
                    <a:gd name="T3" fmla="*/ 14 h 33"/>
                    <a:gd name="T4" fmla="*/ 16 w 24"/>
                    <a:gd name="T5" fmla="*/ 0 h 33"/>
                    <a:gd name="T6" fmla="*/ 24 w 24"/>
                    <a:gd name="T7" fmla="*/ 7 h 33"/>
                    <a:gd name="T8" fmla="*/ 12 w 24"/>
                    <a:gd name="T9" fmla="*/ 16 h 33"/>
                    <a:gd name="T10" fmla="*/ 21 w 24"/>
                    <a:gd name="T11" fmla="*/ 26 h 33"/>
                    <a:gd name="T12" fmla="*/ 14 w 2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4" h="33">
                      <a:moveTo>
                        <a:pt x="14" y="33"/>
                      </a:moveTo>
                      <a:lnTo>
                        <a:pt x="0" y="14"/>
                      </a:lnTo>
                      <a:lnTo>
                        <a:pt x="16" y="0"/>
                      </a:lnTo>
                      <a:lnTo>
                        <a:pt x="24" y="7"/>
                      </a:lnTo>
                      <a:lnTo>
                        <a:pt x="12" y="16"/>
                      </a:lnTo>
                      <a:lnTo>
                        <a:pt x="21" y="26"/>
                      </a:lnTo>
                      <a:lnTo>
                        <a:pt x="14" y="3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41" name="Freeform 59"/>
                <p:cNvSpPr>
                  <a:spLocks noEditPoints="1"/>
                </p:cNvSpPr>
                <p:nvPr/>
              </p:nvSpPr>
              <p:spPr bwMode="auto">
                <a:xfrm>
                  <a:off x="7319402" y="2254054"/>
                  <a:ext cx="219075" cy="185738"/>
                </a:xfrm>
                <a:custGeom>
                  <a:avLst/>
                  <a:gdLst>
                    <a:gd name="T0" fmla="*/ 7 w 138"/>
                    <a:gd name="T1" fmla="*/ 117 h 117"/>
                    <a:gd name="T2" fmla="*/ 0 w 138"/>
                    <a:gd name="T3" fmla="*/ 110 h 117"/>
                    <a:gd name="T4" fmla="*/ 28 w 138"/>
                    <a:gd name="T5" fmla="*/ 88 h 117"/>
                    <a:gd name="T6" fmla="*/ 33 w 138"/>
                    <a:gd name="T7" fmla="*/ 95 h 117"/>
                    <a:gd name="T8" fmla="*/ 7 w 138"/>
                    <a:gd name="T9" fmla="*/ 117 h 117"/>
                    <a:gd name="T10" fmla="*/ 40 w 138"/>
                    <a:gd name="T11" fmla="*/ 88 h 117"/>
                    <a:gd name="T12" fmla="*/ 35 w 138"/>
                    <a:gd name="T13" fmla="*/ 81 h 117"/>
                    <a:gd name="T14" fmla="*/ 62 w 138"/>
                    <a:gd name="T15" fmla="*/ 57 h 117"/>
                    <a:gd name="T16" fmla="*/ 69 w 138"/>
                    <a:gd name="T17" fmla="*/ 67 h 117"/>
                    <a:gd name="T18" fmla="*/ 40 w 138"/>
                    <a:gd name="T19" fmla="*/ 88 h 117"/>
                    <a:gd name="T20" fmla="*/ 76 w 138"/>
                    <a:gd name="T21" fmla="*/ 60 h 117"/>
                    <a:gd name="T22" fmla="*/ 69 w 138"/>
                    <a:gd name="T23" fmla="*/ 53 h 117"/>
                    <a:gd name="T24" fmla="*/ 97 w 138"/>
                    <a:gd name="T25" fmla="*/ 29 h 117"/>
                    <a:gd name="T26" fmla="*/ 102 w 138"/>
                    <a:gd name="T27" fmla="*/ 36 h 117"/>
                    <a:gd name="T28" fmla="*/ 76 w 138"/>
                    <a:gd name="T29" fmla="*/ 60 h 117"/>
                    <a:gd name="T30" fmla="*/ 109 w 138"/>
                    <a:gd name="T31" fmla="*/ 31 h 117"/>
                    <a:gd name="T32" fmla="*/ 102 w 138"/>
                    <a:gd name="T33" fmla="*/ 24 h 117"/>
                    <a:gd name="T34" fmla="*/ 131 w 138"/>
                    <a:gd name="T35" fmla="*/ 0 h 117"/>
                    <a:gd name="T36" fmla="*/ 138 w 138"/>
                    <a:gd name="T37" fmla="*/ 7 h 117"/>
                    <a:gd name="T38" fmla="*/ 109 w 138"/>
                    <a:gd name="T39"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117">
                      <a:moveTo>
                        <a:pt x="7" y="117"/>
                      </a:moveTo>
                      <a:lnTo>
                        <a:pt x="0" y="110"/>
                      </a:lnTo>
                      <a:lnTo>
                        <a:pt x="28" y="88"/>
                      </a:lnTo>
                      <a:lnTo>
                        <a:pt x="33" y="95"/>
                      </a:lnTo>
                      <a:lnTo>
                        <a:pt x="7" y="117"/>
                      </a:lnTo>
                      <a:close/>
                      <a:moveTo>
                        <a:pt x="40" y="88"/>
                      </a:moveTo>
                      <a:lnTo>
                        <a:pt x="35" y="81"/>
                      </a:lnTo>
                      <a:lnTo>
                        <a:pt x="62" y="57"/>
                      </a:lnTo>
                      <a:lnTo>
                        <a:pt x="69" y="67"/>
                      </a:lnTo>
                      <a:lnTo>
                        <a:pt x="40" y="88"/>
                      </a:lnTo>
                      <a:close/>
                      <a:moveTo>
                        <a:pt x="76" y="60"/>
                      </a:moveTo>
                      <a:lnTo>
                        <a:pt x="69" y="53"/>
                      </a:lnTo>
                      <a:lnTo>
                        <a:pt x="97" y="29"/>
                      </a:lnTo>
                      <a:lnTo>
                        <a:pt x="102" y="36"/>
                      </a:lnTo>
                      <a:lnTo>
                        <a:pt x="76" y="60"/>
                      </a:lnTo>
                      <a:close/>
                      <a:moveTo>
                        <a:pt x="109" y="31"/>
                      </a:moveTo>
                      <a:lnTo>
                        <a:pt x="102" y="24"/>
                      </a:lnTo>
                      <a:lnTo>
                        <a:pt x="131" y="0"/>
                      </a:lnTo>
                      <a:lnTo>
                        <a:pt x="138" y="7"/>
                      </a:lnTo>
                      <a:lnTo>
                        <a:pt x="109" y="3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42" name="Freeform 60"/>
                <p:cNvSpPr>
                  <a:spLocks/>
                </p:cNvSpPr>
                <p:nvPr/>
              </p:nvSpPr>
              <p:spPr bwMode="auto">
                <a:xfrm>
                  <a:off x="7538477" y="2220716"/>
                  <a:ext cx="52388" cy="41275"/>
                </a:xfrm>
                <a:custGeom>
                  <a:avLst/>
                  <a:gdLst>
                    <a:gd name="T0" fmla="*/ 26 w 33"/>
                    <a:gd name="T1" fmla="*/ 26 h 26"/>
                    <a:gd name="T2" fmla="*/ 16 w 33"/>
                    <a:gd name="T3" fmla="*/ 14 h 26"/>
                    <a:gd name="T4" fmla="*/ 4 w 33"/>
                    <a:gd name="T5" fmla="*/ 24 h 26"/>
                    <a:gd name="T6" fmla="*/ 0 w 33"/>
                    <a:gd name="T7" fmla="*/ 16 h 26"/>
                    <a:gd name="T8" fmla="*/ 16 w 33"/>
                    <a:gd name="T9" fmla="*/ 0 h 26"/>
                    <a:gd name="T10" fmla="*/ 33 w 33"/>
                    <a:gd name="T11" fmla="*/ 19 h 26"/>
                    <a:gd name="T12" fmla="*/ 26 w 3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33" h="26">
                      <a:moveTo>
                        <a:pt x="26" y="26"/>
                      </a:moveTo>
                      <a:lnTo>
                        <a:pt x="16" y="14"/>
                      </a:lnTo>
                      <a:lnTo>
                        <a:pt x="4" y="24"/>
                      </a:lnTo>
                      <a:lnTo>
                        <a:pt x="0" y="16"/>
                      </a:lnTo>
                      <a:lnTo>
                        <a:pt x="16" y="0"/>
                      </a:lnTo>
                      <a:lnTo>
                        <a:pt x="33" y="19"/>
                      </a:lnTo>
                      <a:lnTo>
                        <a:pt x="26"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43" name="Freeform 61"/>
                <p:cNvSpPr>
                  <a:spLocks/>
                </p:cNvSpPr>
                <p:nvPr/>
              </p:nvSpPr>
              <p:spPr bwMode="auto">
                <a:xfrm>
                  <a:off x="7582927" y="2258816"/>
                  <a:ext cx="34925" cy="33338"/>
                </a:xfrm>
                <a:custGeom>
                  <a:avLst/>
                  <a:gdLst>
                    <a:gd name="T0" fmla="*/ 15 w 22"/>
                    <a:gd name="T1" fmla="*/ 21 h 21"/>
                    <a:gd name="T2" fmla="*/ 0 w 22"/>
                    <a:gd name="T3" fmla="*/ 4 h 21"/>
                    <a:gd name="T4" fmla="*/ 7 w 22"/>
                    <a:gd name="T5" fmla="*/ 0 h 21"/>
                    <a:gd name="T6" fmla="*/ 22 w 22"/>
                    <a:gd name="T7" fmla="*/ 14 h 21"/>
                    <a:gd name="T8" fmla="*/ 15 w 22"/>
                    <a:gd name="T9" fmla="*/ 21 h 21"/>
                  </a:gdLst>
                  <a:ahLst/>
                  <a:cxnLst>
                    <a:cxn ang="0">
                      <a:pos x="T0" y="T1"/>
                    </a:cxn>
                    <a:cxn ang="0">
                      <a:pos x="T2" y="T3"/>
                    </a:cxn>
                    <a:cxn ang="0">
                      <a:pos x="T4" y="T5"/>
                    </a:cxn>
                    <a:cxn ang="0">
                      <a:pos x="T6" y="T7"/>
                    </a:cxn>
                    <a:cxn ang="0">
                      <a:pos x="T8" y="T9"/>
                    </a:cxn>
                  </a:cxnLst>
                  <a:rect l="0" t="0" r="r" b="b"/>
                  <a:pathLst>
                    <a:path w="22" h="21">
                      <a:moveTo>
                        <a:pt x="15" y="21"/>
                      </a:moveTo>
                      <a:lnTo>
                        <a:pt x="0" y="4"/>
                      </a:lnTo>
                      <a:lnTo>
                        <a:pt x="7" y="0"/>
                      </a:lnTo>
                      <a:lnTo>
                        <a:pt x="22" y="14"/>
                      </a:lnTo>
                      <a:lnTo>
                        <a:pt x="15" y="2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44" name="Freeform 62"/>
                <p:cNvSpPr>
                  <a:spLocks/>
                </p:cNvSpPr>
                <p:nvPr/>
              </p:nvSpPr>
              <p:spPr bwMode="auto">
                <a:xfrm>
                  <a:off x="7606739" y="2288979"/>
                  <a:ext cx="36513" cy="52388"/>
                </a:xfrm>
                <a:custGeom>
                  <a:avLst/>
                  <a:gdLst>
                    <a:gd name="T0" fmla="*/ 7 w 23"/>
                    <a:gd name="T1" fmla="*/ 33 h 33"/>
                    <a:gd name="T2" fmla="*/ 0 w 23"/>
                    <a:gd name="T3" fmla="*/ 26 h 33"/>
                    <a:gd name="T4" fmla="*/ 11 w 23"/>
                    <a:gd name="T5" fmla="*/ 16 h 33"/>
                    <a:gd name="T6" fmla="*/ 2 w 23"/>
                    <a:gd name="T7" fmla="*/ 4 h 33"/>
                    <a:gd name="T8" fmla="*/ 9 w 23"/>
                    <a:gd name="T9" fmla="*/ 0 h 33"/>
                    <a:gd name="T10" fmla="*/ 23 w 23"/>
                    <a:gd name="T11" fmla="*/ 16 h 33"/>
                    <a:gd name="T12" fmla="*/ 7 w 23"/>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3" h="33">
                      <a:moveTo>
                        <a:pt x="7" y="33"/>
                      </a:moveTo>
                      <a:lnTo>
                        <a:pt x="0" y="26"/>
                      </a:lnTo>
                      <a:lnTo>
                        <a:pt x="11" y="16"/>
                      </a:lnTo>
                      <a:lnTo>
                        <a:pt x="2" y="4"/>
                      </a:lnTo>
                      <a:lnTo>
                        <a:pt x="9" y="0"/>
                      </a:lnTo>
                      <a:lnTo>
                        <a:pt x="23" y="16"/>
                      </a:lnTo>
                      <a:lnTo>
                        <a:pt x="7" y="3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45" name="Freeform 63"/>
                <p:cNvSpPr>
                  <a:spLocks noEditPoints="1"/>
                </p:cNvSpPr>
                <p:nvPr/>
              </p:nvSpPr>
              <p:spPr bwMode="auto">
                <a:xfrm>
                  <a:off x="7390839" y="2338191"/>
                  <a:ext cx="215900" cy="184150"/>
                </a:xfrm>
                <a:custGeom>
                  <a:avLst/>
                  <a:gdLst>
                    <a:gd name="T0" fmla="*/ 5 w 136"/>
                    <a:gd name="T1" fmla="*/ 116 h 116"/>
                    <a:gd name="T2" fmla="*/ 0 w 136"/>
                    <a:gd name="T3" fmla="*/ 109 h 116"/>
                    <a:gd name="T4" fmla="*/ 26 w 136"/>
                    <a:gd name="T5" fmla="*/ 88 h 116"/>
                    <a:gd name="T6" fmla="*/ 33 w 136"/>
                    <a:gd name="T7" fmla="*/ 95 h 116"/>
                    <a:gd name="T8" fmla="*/ 5 w 136"/>
                    <a:gd name="T9" fmla="*/ 116 h 116"/>
                    <a:gd name="T10" fmla="*/ 40 w 136"/>
                    <a:gd name="T11" fmla="*/ 88 h 116"/>
                    <a:gd name="T12" fmla="*/ 33 w 136"/>
                    <a:gd name="T13" fmla="*/ 80 h 116"/>
                    <a:gd name="T14" fmla="*/ 62 w 136"/>
                    <a:gd name="T15" fmla="*/ 57 h 116"/>
                    <a:gd name="T16" fmla="*/ 67 w 136"/>
                    <a:gd name="T17" fmla="*/ 66 h 116"/>
                    <a:gd name="T18" fmla="*/ 40 w 136"/>
                    <a:gd name="T19" fmla="*/ 88 h 116"/>
                    <a:gd name="T20" fmla="*/ 74 w 136"/>
                    <a:gd name="T21" fmla="*/ 59 h 116"/>
                    <a:gd name="T22" fmla="*/ 67 w 136"/>
                    <a:gd name="T23" fmla="*/ 52 h 116"/>
                    <a:gd name="T24" fmla="*/ 95 w 136"/>
                    <a:gd name="T25" fmla="*/ 28 h 116"/>
                    <a:gd name="T26" fmla="*/ 102 w 136"/>
                    <a:gd name="T27" fmla="*/ 35 h 116"/>
                    <a:gd name="T28" fmla="*/ 74 w 136"/>
                    <a:gd name="T29" fmla="*/ 59 h 116"/>
                    <a:gd name="T30" fmla="*/ 107 w 136"/>
                    <a:gd name="T31" fmla="*/ 30 h 116"/>
                    <a:gd name="T32" fmla="*/ 102 w 136"/>
                    <a:gd name="T33" fmla="*/ 23 h 116"/>
                    <a:gd name="T34" fmla="*/ 128 w 136"/>
                    <a:gd name="T35" fmla="*/ 0 h 116"/>
                    <a:gd name="T36" fmla="*/ 136 w 136"/>
                    <a:gd name="T37" fmla="*/ 7 h 116"/>
                    <a:gd name="T38" fmla="*/ 107 w 136"/>
                    <a:gd name="T39" fmla="*/ 3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16">
                      <a:moveTo>
                        <a:pt x="5" y="116"/>
                      </a:moveTo>
                      <a:lnTo>
                        <a:pt x="0" y="109"/>
                      </a:lnTo>
                      <a:lnTo>
                        <a:pt x="26" y="88"/>
                      </a:lnTo>
                      <a:lnTo>
                        <a:pt x="33" y="95"/>
                      </a:lnTo>
                      <a:lnTo>
                        <a:pt x="5" y="116"/>
                      </a:lnTo>
                      <a:close/>
                      <a:moveTo>
                        <a:pt x="40" y="88"/>
                      </a:moveTo>
                      <a:lnTo>
                        <a:pt x="33" y="80"/>
                      </a:lnTo>
                      <a:lnTo>
                        <a:pt x="62" y="57"/>
                      </a:lnTo>
                      <a:lnTo>
                        <a:pt x="67" y="66"/>
                      </a:lnTo>
                      <a:lnTo>
                        <a:pt x="40" y="88"/>
                      </a:lnTo>
                      <a:close/>
                      <a:moveTo>
                        <a:pt x="74" y="59"/>
                      </a:moveTo>
                      <a:lnTo>
                        <a:pt x="67" y="52"/>
                      </a:lnTo>
                      <a:lnTo>
                        <a:pt x="95" y="28"/>
                      </a:lnTo>
                      <a:lnTo>
                        <a:pt x="102" y="35"/>
                      </a:lnTo>
                      <a:lnTo>
                        <a:pt x="74" y="59"/>
                      </a:lnTo>
                      <a:close/>
                      <a:moveTo>
                        <a:pt x="107" y="30"/>
                      </a:moveTo>
                      <a:lnTo>
                        <a:pt x="102" y="23"/>
                      </a:lnTo>
                      <a:lnTo>
                        <a:pt x="128" y="0"/>
                      </a:lnTo>
                      <a:lnTo>
                        <a:pt x="136" y="7"/>
                      </a:lnTo>
                      <a:lnTo>
                        <a:pt x="107" y="3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46" name="Freeform 64"/>
                <p:cNvSpPr>
                  <a:spLocks/>
                </p:cNvSpPr>
                <p:nvPr/>
              </p:nvSpPr>
              <p:spPr bwMode="auto">
                <a:xfrm>
                  <a:off x="7333689" y="2519166"/>
                  <a:ext cx="52388" cy="36513"/>
                </a:xfrm>
                <a:custGeom>
                  <a:avLst/>
                  <a:gdLst>
                    <a:gd name="T0" fmla="*/ 17 w 33"/>
                    <a:gd name="T1" fmla="*/ 23 h 23"/>
                    <a:gd name="T2" fmla="*/ 0 w 33"/>
                    <a:gd name="T3" fmla="*/ 4 h 23"/>
                    <a:gd name="T4" fmla="*/ 7 w 33"/>
                    <a:gd name="T5" fmla="*/ 0 h 23"/>
                    <a:gd name="T6" fmla="*/ 17 w 33"/>
                    <a:gd name="T7" fmla="*/ 9 h 23"/>
                    <a:gd name="T8" fmla="*/ 29 w 33"/>
                    <a:gd name="T9" fmla="*/ 2 h 23"/>
                    <a:gd name="T10" fmla="*/ 33 w 33"/>
                    <a:gd name="T11" fmla="*/ 9 h 23"/>
                    <a:gd name="T12" fmla="*/ 17 w 33"/>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33" h="23">
                      <a:moveTo>
                        <a:pt x="17" y="23"/>
                      </a:moveTo>
                      <a:lnTo>
                        <a:pt x="0" y="4"/>
                      </a:lnTo>
                      <a:lnTo>
                        <a:pt x="7" y="0"/>
                      </a:lnTo>
                      <a:lnTo>
                        <a:pt x="17" y="9"/>
                      </a:lnTo>
                      <a:lnTo>
                        <a:pt x="29" y="2"/>
                      </a:lnTo>
                      <a:lnTo>
                        <a:pt x="33" y="9"/>
                      </a:lnTo>
                      <a:lnTo>
                        <a:pt x="17"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47" name="Freeform 65"/>
                <p:cNvSpPr>
                  <a:spLocks/>
                </p:cNvSpPr>
                <p:nvPr/>
              </p:nvSpPr>
              <p:spPr bwMode="auto">
                <a:xfrm>
                  <a:off x="7306702" y="2489004"/>
                  <a:ext cx="34925" cy="33338"/>
                </a:xfrm>
                <a:custGeom>
                  <a:avLst/>
                  <a:gdLst>
                    <a:gd name="T0" fmla="*/ 15 w 22"/>
                    <a:gd name="T1" fmla="*/ 21 h 21"/>
                    <a:gd name="T2" fmla="*/ 0 w 22"/>
                    <a:gd name="T3" fmla="*/ 4 h 21"/>
                    <a:gd name="T4" fmla="*/ 8 w 22"/>
                    <a:gd name="T5" fmla="*/ 0 h 21"/>
                    <a:gd name="T6" fmla="*/ 22 w 22"/>
                    <a:gd name="T7" fmla="*/ 14 h 21"/>
                    <a:gd name="T8" fmla="*/ 15 w 22"/>
                    <a:gd name="T9" fmla="*/ 21 h 21"/>
                  </a:gdLst>
                  <a:ahLst/>
                  <a:cxnLst>
                    <a:cxn ang="0">
                      <a:pos x="T0" y="T1"/>
                    </a:cxn>
                    <a:cxn ang="0">
                      <a:pos x="T2" y="T3"/>
                    </a:cxn>
                    <a:cxn ang="0">
                      <a:pos x="T4" y="T5"/>
                    </a:cxn>
                    <a:cxn ang="0">
                      <a:pos x="T6" y="T7"/>
                    </a:cxn>
                    <a:cxn ang="0">
                      <a:pos x="T8" y="T9"/>
                    </a:cxn>
                  </a:cxnLst>
                  <a:rect l="0" t="0" r="r" b="b"/>
                  <a:pathLst>
                    <a:path w="22" h="21">
                      <a:moveTo>
                        <a:pt x="15" y="21"/>
                      </a:moveTo>
                      <a:lnTo>
                        <a:pt x="0" y="4"/>
                      </a:lnTo>
                      <a:lnTo>
                        <a:pt x="8" y="0"/>
                      </a:lnTo>
                      <a:lnTo>
                        <a:pt x="22" y="14"/>
                      </a:lnTo>
                      <a:lnTo>
                        <a:pt x="15" y="2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grpSp>
          <p:grpSp>
            <p:nvGrpSpPr>
              <p:cNvPr id="183" name="Group 846"/>
              <p:cNvGrpSpPr/>
              <p:nvPr/>
            </p:nvGrpSpPr>
            <p:grpSpPr>
              <a:xfrm>
                <a:off x="746680" y="4718010"/>
                <a:ext cx="384176" cy="290513"/>
                <a:chOff x="3112293" y="6014942"/>
                <a:chExt cx="384176" cy="290513"/>
              </a:xfrm>
            </p:grpSpPr>
            <p:sp>
              <p:nvSpPr>
                <p:cNvPr id="193" name="Rectangle 106"/>
                <p:cNvSpPr>
                  <a:spLocks noChangeArrowheads="1"/>
                </p:cNvSpPr>
                <p:nvPr/>
              </p:nvSpPr>
              <p:spPr bwMode="auto">
                <a:xfrm>
                  <a:off x="3447256" y="6014942"/>
                  <a:ext cx="49213" cy="290513"/>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4" name="Rectangle 107"/>
                <p:cNvSpPr>
                  <a:spLocks noChangeArrowheads="1"/>
                </p:cNvSpPr>
                <p:nvPr/>
              </p:nvSpPr>
              <p:spPr bwMode="auto">
                <a:xfrm>
                  <a:off x="3112293" y="6014942"/>
                  <a:ext cx="49213" cy="287338"/>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5" name="Rectangle 108"/>
                <p:cNvSpPr>
                  <a:spLocks noChangeArrowheads="1"/>
                </p:cNvSpPr>
                <p:nvPr/>
              </p:nvSpPr>
              <p:spPr bwMode="auto">
                <a:xfrm>
                  <a:off x="3161506" y="6014942"/>
                  <a:ext cx="120650" cy="19050"/>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6" name="Rectangle 109"/>
                <p:cNvSpPr>
                  <a:spLocks noChangeArrowheads="1"/>
                </p:cNvSpPr>
                <p:nvPr/>
              </p:nvSpPr>
              <p:spPr bwMode="auto">
                <a:xfrm>
                  <a:off x="3326606" y="6014942"/>
                  <a:ext cx="120650" cy="19050"/>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7" name="Rectangle 110"/>
                <p:cNvSpPr>
                  <a:spLocks noChangeArrowheads="1"/>
                </p:cNvSpPr>
                <p:nvPr/>
              </p:nvSpPr>
              <p:spPr bwMode="auto">
                <a:xfrm>
                  <a:off x="3383756" y="6207029"/>
                  <a:ext cx="63500" cy="23813"/>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8" name="Rectangle 111"/>
                <p:cNvSpPr>
                  <a:spLocks noChangeArrowheads="1"/>
                </p:cNvSpPr>
                <p:nvPr/>
              </p:nvSpPr>
              <p:spPr bwMode="auto">
                <a:xfrm>
                  <a:off x="3161506" y="6053042"/>
                  <a:ext cx="96838"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9" name="Rectangle 112"/>
                <p:cNvSpPr>
                  <a:spLocks noChangeArrowheads="1"/>
                </p:cNvSpPr>
                <p:nvPr/>
              </p:nvSpPr>
              <p:spPr bwMode="auto">
                <a:xfrm>
                  <a:off x="3348831" y="6053042"/>
                  <a:ext cx="98425"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0" name="Rectangle 113"/>
                <p:cNvSpPr>
                  <a:spLocks noChangeArrowheads="1"/>
                </p:cNvSpPr>
                <p:nvPr/>
              </p:nvSpPr>
              <p:spPr bwMode="auto">
                <a:xfrm>
                  <a:off x="3161506" y="6091142"/>
                  <a:ext cx="85725"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1" name="Rectangle 114"/>
                <p:cNvSpPr>
                  <a:spLocks noChangeArrowheads="1"/>
                </p:cNvSpPr>
                <p:nvPr/>
              </p:nvSpPr>
              <p:spPr bwMode="auto">
                <a:xfrm>
                  <a:off x="3359943" y="6091142"/>
                  <a:ext cx="87313"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2" name="Rectangle 115"/>
                <p:cNvSpPr>
                  <a:spLocks noChangeArrowheads="1"/>
                </p:cNvSpPr>
                <p:nvPr/>
              </p:nvSpPr>
              <p:spPr bwMode="auto">
                <a:xfrm>
                  <a:off x="3161506" y="6127654"/>
                  <a:ext cx="77788" cy="23813"/>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3" name="Rectangle 116"/>
                <p:cNvSpPr>
                  <a:spLocks noChangeArrowheads="1"/>
                </p:cNvSpPr>
                <p:nvPr/>
              </p:nvSpPr>
              <p:spPr bwMode="auto">
                <a:xfrm>
                  <a:off x="3371056" y="6127654"/>
                  <a:ext cx="76200" cy="23813"/>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4" name="Rectangle 117"/>
                <p:cNvSpPr>
                  <a:spLocks noChangeArrowheads="1"/>
                </p:cNvSpPr>
                <p:nvPr/>
              </p:nvSpPr>
              <p:spPr bwMode="auto">
                <a:xfrm>
                  <a:off x="3161506" y="6168929"/>
                  <a:ext cx="63500" cy="19050"/>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5" name="Rectangle 118"/>
                <p:cNvSpPr>
                  <a:spLocks noChangeArrowheads="1"/>
                </p:cNvSpPr>
                <p:nvPr/>
              </p:nvSpPr>
              <p:spPr bwMode="auto">
                <a:xfrm>
                  <a:off x="3383756" y="6168929"/>
                  <a:ext cx="63500" cy="19050"/>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6" name="Rectangle 119"/>
                <p:cNvSpPr>
                  <a:spLocks noChangeArrowheads="1"/>
                </p:cNvSpPr>
                <p:nvPr/>
              </p:nvSpPr>
              <p:spPr bwMode="auto">
                <a:xfrm>
                  <a:off x="3161506" y="6207029"/>
                  <a:ext cx="63500" cy="23813"/>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7" name="Rectangle 120"/>
                <p:cNvSpPr>
                  <a:spLocks noChangeArrowheads="1"/>
                </p:cNvSpPr>
                <p:nvPr/>
              </p:nvSpPr>
              <p:spPr bwMode="auto">
                <a:xfrm>
                  <a:off x="3161506" y="6245129"/>
                  <a:ext cx="63500"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8" name="Rectangle 121"/>
                <p:cNvSpPr>
                  <a:spLocks noChangeArrowheads="1"/>
                </p:cNvSpPr>
                <p:nvPr/>
              </p:nvSpPr>
              <p:spPr bwMode="auto">
                <a:xfrm>
                  <a:off x="3161506" y="6283229"/>
                  <a:ext cx="63500"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9" name="Rectangle 122"/>
                <p:cNvSpPr>
                  <a:spLocks noChangeArrowheads="1"/>
                </p:cNvSpPr>
                <p:nvPr/>
              </p:nvSpPr>
              <p:spPr bwMode="auto">
                <a:xfrm>
                  <a:off x="3383756" y="6245129"/>
                  <a:ext cx="63500"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0" name="Rectangle 123"/>
                <p:cNvSpPr>
                  <a:spLocks noChangeArrowheads="1"/>
                </p:cNvSpPr>
                <p:nvPr/>
              </p:nvSpPr>
              <p:spPr bwMode="auto">
                <a:xfrm>
                  <a:off x="3383756" y="6283229"/>
                  <a:ext cx="63500"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grpSp>
          <p:grpSp>
            <p:nvGrpSpPr>
              <p:cNvPr id="184" name="Group 847"/>
              <p:cNvGrpSpPr/>
              <p:nvPr/>
            </p:nvGrpSpPr>
            <p:grpSpPr>
              <a:xfrm>
                <a:off x="1548127" y="3531534"/>
                <a:ext cx="1665288" cy="314650"/>
                <a:chOff x="3891756" y="4847805"/>
                <a:chExt cx="1665288" cy="314650"/>
              </a:xfrm>
            </p:grpSpPr>
            <p:sp>
              <p:nvSpPr>
                <p:cNvPr id="185" name="Rectangle 124"/>
                <p:cNvSpPr>
                  <a:spLocks noChangeArrowheads="1"/>
                </p:cNvSpPr>
                <p:nvPr/>
              </p:nvSpPr>
              <p:spPr bwMode="auto">
                <a:xfrm>
                  <a:off x="3891756" y="5049742"/>
                  <a:ext cx="1665288" cy="112713"/>
                </a:xfrm>
                <a:prstGeom prst="rect">
                  <a:avLst/>
                </a:prstGeom>
                <a:gradFill flip="none" rotWithShape="1">
                  <a:gsLst>
                    <a:gs pos="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86" name="Rectangle 126"/>
                <p:cNvSpPr>
                  <a:spLocks noChangeArrowheads="1"/>
                </p:cNvSpPr>
                <p:nvPr/>
              </p:nvSpPr>
              <p:spPr bwMode="auto">
                <a:xfrm>
                  <a:off x="3891756" y="5049742"/>
                  <a:ext cx="1665288" cy="112713"/>
                </a:xfrm>
                <a:prstGeom prst="rect">
                  <a:avLst/>
                </a:prstGeom>
                <a:gradFill flip="none" rotWithShape="1">
                  <a:gsLst>
                    <a:gs pos="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87" name="Rectangle 128"/>
                <p:cNvSpPr>
                  <a:spLocks noChangeArrowheads="1"/>
                </p:cNvSpPr>
                <p:nvPr/>
              </p:nvSpPr>
              <p:spPr bwMode="auto">
                <a:xfrm>
                  <a:off x="3891756" y="5049742"/>
                  <a:ext cx="1665288" cy="112713"/>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88" name="Rectangle 129"/>
                <p:cNvSpPr>
                  <a:spLocks noChangeArrowheads="1"/>
                </p:cNvSpPr>
                <p:nvPr/>
              </p:nvSpPr>
              <p:spPr bwMode="auto">
                <a:xfrm>
                  <a:off x="3891756" y="4849717"/>
                  <a:ext cx="1665288" cy="112713"/>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89" name="Line 131"/>
                <p:cNvSpPr>
                  <a:spLocks noChangeShapeType="1"/>
                </p:cNvSpPr>
                <p:nvPr/>
              </p:nvSpPr>
              <p:spPr bwMode="auto">
                <a:xfrm>
                  <a:off x="4110831" y="4852452"/>
                  <a:ext cx="0" cy="107243"/>
                </a:xfrm>
                <a:prstGeom prst="line">
                  <a:avLst/>
                </a:pr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28575" cap="flat">
                  <a:solidFill>
                    <a:srgbClr val="2E2E2E"/>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0" name="Line 133"/>
                <p:cNvSpPr>
                  <a:spLocks noChangeShapeType="1"/>
                </p:cNvSpPr>
                <p:nvPr/>
              </p:nvSpPr>
              <p:spPr bwMode="auto">
                <a:xfrm>
                  <a:off x="4110831" y="5047830"/>
                  <a:ext cx="0" cy="111773"/>
                </a:xfrm>
                <a:prstGeom prst="line">
                  <a:avLst/>
                </a:pr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28575" cap="flat">
                  <a:solidFill>
                    <a:srgbClr val="2E2E2E"/>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1" name="Line 135"/>
                <p:cNvSpPr>
                  <a:spLocks noChangeShapeType="1"/>
                </p:cNvSpPr>
                <p:nvPr/>
              </p:nvSpPr>
              <p:spPr bwMode="auto">
                <a:xfrm>
                  <a:off x="5342731" y="4847805"/>
                  <a:ext cx="0" cy="111773"/>
                </a:xfrm>
                <a:prstGeom prst="line">
                  <a:avLst/>
                </a:pr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28575" cap="flat">
                  <a:solidFill>
                    <a:srgbClr val="2E2E2E"/>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2" name="Line 137"/>
                <p:cNvSpPr>
                  <a:spLocks noChangeShapeType="1"/>
                </p:cNvSpPr>
                <p:nvPr/>
              </p:nvSpPr>
              <p:spPr bwMode="auto">
                <a:xfrm>
                  <a:off x="5342731" y="5047830"/>
                  <a:ext cx="0" cy="111773"/>
                </a:xfrm>
                <a:prstGeom prst="line">
                  <a:avLst/>
                </a:pr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28575" cap="flat">
                  <a:solidFill>
                    <a:srgbClr val="2E2E2E"/>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grpSp>
        </p:grpSp>
        <p:grpSp>
          <p:nvGrpSpPr>
            <p:cNvPr id="66" name="orbitrap"/>
            <p:cNvGrpSpPr>
              <a:grpSpLocks noChangeAspect="1"/>
            </p:cNvGrpSpPr>
            <p:nvPr>
              <p:custDataLst>
                <p:tags r:id="rId1"/>
              </p:custDataLst>
            </p:nvPr>
          </p:nvGrpSpPr>
          <p:grpSpPr bwMode="auto">
            <a:xfrm>
              <a:off x="3389314" y="1774827"/>
              <a:ext cx="1219200" cy="709613"/>
              <a:chOff x="2055" y="1058"/>
              <a:chExt cx="768" cy="447"/>
            </a:xfrm>
          </p:grpSpPr>
          <p:sp>
            <p:nvSpPr>
              <p:cNvPr id="67" name="Freeform 6"/>
              <p:cNvSpPr>
                <a:spLocks/>
              </p:cNvSpPr>
              <p:nvPr/>
            </p:nvSpPr>
            <p:spPr bwMode="auto">
              <a:xfrm>
                <a:off x="2071" y="1133"/>
                <a:ext cx="732" cy="294"/>
              </a:xfrm>
              <a:custGeom>
                <a:avLst/>
                <a:gdLst>
                  <a:gd name="T0" fmla="*/ 557 w 1051"/>
                  <a:gd name="T1" fmla="*/ 297 h 424"/>
                  <a:gd name="T2" fmla="*/ 427 w 1051"/>
                  <a:gd name="T3" fmla="*/ 337 h 424"/>
                  <a:gd name="T4" fmla="*/ 166 w 1051"/>
                  <a:gd name="T5" fmla="*/ 383 h 424"/>
                  <a:gd name="T6" fmla="*/ 104 w 1051"/>
                  <a:gd name="T7" fmla="*/ 397 h 424"/>
                  <a:gd name="T8" fmla="*/ 18 w 1051"/>
                  <a:gd name="T9" fmla="*/ 424 h 424"/>
                  <a:gd name="T10" fmla="*/ 0 w 1051"/>
                  <a:gd name="T11" fmla="*/ 376 h 424"/>
                  <a:gd name="T12" fmla="*/ 84 w 1051"/>
                  <a:gd name="T13" fmla="*/ 341 h 424"/>
                  <a:gd name="T14" fmla="*/ 141 w 1051"/>
                  <a:gd name="T15" fmla="*/ 312 h 424"/>
                  <a:gd name="T16" fmla="*/ 369 w 1051"/>
                  <a:gd name="T17" fmla="*/ 180 h 424"/>
                  <a:gd name="T18" fmla="*/ 495 w 1051"/>
                  <a:gd name="T19" fmla="*/ 127 h 424"/>
                  <a:gd name="T20" fmla="*/ 625 w 1051"/>
                  <a:gd name="T21" fmla="*/ 87 h 424"/>
                  <a:gd name="T22" fmla="*/ 886 w 1051"/>
                  <a:gd name="T23" fmla="*/ 41 h 424"/>
                  <a:gd name="T24" fmla="*/ 948 w 1051"/>
                  <a:gd name="T25" fmla="*/ 27 h 424"/>
                  <a:gd name="T26" fmla="*/ 1034 w 1051"/>
                  <a:gd name="T27" fmla="*/ 0 h 424"/>
                  <a:gd name="T28" fmla="*/ 1051 w 1051"/>
                  <a:gd name="T29" fmla="*/ 48 h 424"/>
                  <a:gd name="T30" fmla="*/ 968 w 1051"/>
                  <a:gd name="T31" fmla="*/ 83 h 424"/>
                  <a:gd name="T32" fmla="*/ 911 w 1051"/>
                  <a:gd name="T33" fmla="*/ 111 h 424"/>
                  <a:gd name="T34" fmla="*/ 683 w 1051"/>
                  <a:gd name="T35" fmla="*/ 244 h 424"/>
                  <a:gd name="T36" fmla="*/ 557 w 1051"/>
                  <a:gd name="T37" fmla="*/ 29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51" h="424">
                    <a:moveTo>
                      <a:pt x="557" y="297"/>
                    </a:moveTo>
                    <a:cubicBezTo>
                      <a:pt x="526" y="307"/>
                      <a:pt x="487" y="322"/>
                      <a:pt x="427" y="337"/>
                    </a:cubicBezTo>
                    <a:cubicBezTo>
                      <a:pt x="366" y="353"/>
                      <a:pt x="284" y="369"/>
                      <a:pt x="166" y="383"/>
                    </a:cubicBezTo>
                    <a:cubicBezTo>
                      <a:pt x="153" y="384"/>
                      <a:pt x="130" y="390"/>
                      <a:pt x="104" y="397"/>
                    </a:cubicBezTo>
                    <a:cubicBezTo>
                      <a:pt x="78" y="405"/>
                      <a:pt x="47" y="414"/>
                      <a:pt x="18" y="424"/>
                    </a:cubicBezTo>
                    <a:cubicBezTo>
                      <a:pt x="0" y="376"/>
                      <a:pt x="0" y="376"/>
                      <a:pt x="0" y="376"/>
                    </a:cubicBezTo>
                    <a:cubicBezTo>
                      <a:pt x="29" y="364"/>
                      <a:pt x="59" y="352"/>
                      <a:pt x="84" y="341"/>
                    </a:cubicBezTo>
                    <a:cubicBezTo>
                      <a:pt x="109" y="330"/>
                      <a:pt x="129" y="320"/>
                      <a:pt x="141" y="312"/>
                    </a:cubicBezTo>
                    <a:cubicBezTo>
                      <a:pt x="240" y="247"/>
                      <a:pt x="313" y="207"/>
                      <a:pt x="369" y="180"/>
                    </a:cubicBezTo>
                    <a:cubicBezTo>
                      <a:pt x="426" y="153"/>
                      <a:pt x="465" y="139"/>
                      <a:pt x="495" y="127"/>
                    </a:cubicBezTo>
                    <a:cubicBezTo>
                      <a:pt x="526" y="117"/>
                      <a:pt x="565" y="102"/>
                      <a:pt x="625" y="87"/>
                    </a:cubicBezTo>
                    <a:cubicBezTo>
                      <a:pt x="686" y="71"/>
                      <a:pt x="768" y="55"/>
                      <a:pt x="886" y="41"/>
                    </a:cubicBezTo>
                    <a:cubicBezTo>
                      <a:pt x="899" y="40"/>
                      <a:pt x="921" y="34"/>
                      <a:pt x="948" y="27"/>
                    </a:cubicBezTo>
                    <a:cubicBezTo>
                      <a:pt x="974" y="19"/>
                      <a:pt x="1004" y="10"/>
                      <a:pt x="1034" y="0"/>
                    </a:cubicBezTo>
                    <a:cubicBezTo>
                      <a:pt x="1051" y="48"/>
                      <a:pt x="1051" y="48"/>
                      <a:pt x="1051" y="48"/>
                    </a:cubicBezTo>
                    <a:cubicBezTo>
                      <a:pt x="1023" y="59"/>
                      <a:pt x="993" y="72"/>
                      <a:pt x="968" y="83"/>
                    </a:cubicBezTo>
                    <a:cubicBezTo>
                      <a:pt x="943" y="94"/>
                      <a:pt x="923" y="104"/>
                      <a:pt x="911" y="111"/>
                    </a:cubicBezTo>
                    <a:cubicBezTo>
                      <a:pt x="812" y="177"/>
                      <a:pt x="739" y="217"/>
                      <a:pt x="683" y="244"/>
                    </a:cubicBezTo>
                    <a:cubicBezTo>
                      <a:pt x="626" y="271"/>
                      <a:pt x="587" y="285"/>
                      <a:pt x="557" y="297"/>
                    </a:cubicBezTo>
                    <a:close/>
                  </a:path>
                </a:pathLst>
              </a:custGeom>
              <a:gradFill flip="none" rotWithShape="1">
                <a:gsLst>
                  <a:gs pos="40000">
                    <a:srgbClr val="B2B2B2">
                      <a:lumMod val="72000"/>
                    </a:srgbClr>
                  </a:gs>
                  <a:gs pos="55000">
                    <a:srgbClr val="969696"/>
                  </a:gs>
                  <a:gs pos="38000">
                    <a:srgbClr val="BFBFBF">
                      <a:lumMod val="86000"/>
                    </a:srgbClr>
                  </a:gs>
                  <a:gs pos="48000">
                    <a:srgbClr val="999999">
                      <a:lumMod val="24000"/>
                      <a:lumOff val="76000"/>
                    </a:srgbClr>
                  </a:gs>
                  <a:gs pos="61000">
                    <a:srgbClr val="333333"/>
                  </a:gs>
                </a:gsLst>
                <a:lin ang="4200000" scaled="0"/>
                <a:tileRect/>
              </a:gradFill>
              <a:ln w="5" cap="flat">
                <a:solidFill>
                  <a:srgbClr val="969696"/>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68" name="Freeform 7"/>
              <p:cNvSpPr>
                <a:spLocks/>
              </p:cNvSpPr>
              <p:nvPr/>
            </p:nvSpPr>
            <p:spPr bwMode="auto">
              <a:xfrm>
                <a:off x="2356" y="1465"/>
                <a:ext cx="145" cy="40"/>
              </a:xfrm>
              <a:custGeom>
                <a:avLst/>
                <a:gdLst>
                  <a:gd name="T0" fmla="*/ 11 w 208"/>
                  <a:gd name="T1" fmla="*/ 51 h 57"/>
                  <a:gd name="T2" fmla="*/ 208 w 208"/>
                  <a:gd name="T3" fmla="*/ 30 h 57"/>
                  <a:gd name="T4" fmla="*/ 197 w 208"/>
                  <a:gd name="T5" fmla="*/ 0 h 57"/>
                  <a:gd name="T6" fmla="*/ 0 w 208"/>
                  <a:gd name="T7" fmla="*/ 21 h 57"/>
                  <a:gd name="T8" fmla="*/ 11 w 208"/>
                  <a:gd name="T9" fmla="*/ 51 h 57"/>
                </a:gdLst>
                <a:ahLst/>
                <a:cxnLst>
                  <a:cxn ang="0">
                    <a:pos x="T0" y="T1"/>
                  </a:cxn>
                  <a:cxn ang="0">
                    <a:pos x="T2" y="T3"/>
                  </a:cxn>
                  <a:cxn ang="0">
                    <a:pos x="T4" y="T5"/>
                  </a:cxn>
                  <a:cxn ang="0">
                    <a:pos x="T6" y="T7"/>
                  </a:cxn>
                  <a:cxn ang="0">
                    <a:pos x="T8" y="T9"/>
                  </a:cxn>
                </a:cxnLst>
                <a:rect l="0" t="0" r="r" b="b"/>
                <a:pathLst>
                  <a:path w="208" h="57">
                    <a:moveTo>
                      <a:pt x="11" y="51"/>
                    </a:moveTo>
                    <a:cubicBezTo>
                      <a:pt x="99" y="57"/>
                      <a:pt x="159" y="46"/>
                      <a:pt x="208" y="30"/>
                    </a:cubicBezTo>
                    <a:cubicBezTo>
                      <a:pt x="197" y="0"/>
                      <a:pt x="197" y="0"/>
                      <a:pt x="197" y="0"/>
                    </a:cubicBezTo>
                    <a:cubicBezTo>
                      <a:pt x="148" y="16"/>
                      <a:pt x="88" y="26"/>
                      <a:pt x="0" y="21"/>
                    </a:cubicBezTo>
                    <a:lnTo>
                      <a:pt x="11" y="51"/>
                    </a:lnTo>
                    <a:close/>
                  </a:path>
                </a:pathLst>
              </a:custGeom>
              <a:solidFill>
                <a:srgbClr val="CCCCCC"/>
              </a:solidFill>
              <a:ln w="4"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69" name="Freeform 8"/>
              <p:cNvSpPr>
                <a:spLocks/>
              </p:cNvSpPr>
              <p:nvPr/>
            </p:nvSpPr>
            <p:spPr bwMode="auto">
              <a:xfrm>
                <a:off x="2514" y="1203"/>
                <a:ext cx="309" cy="276"/>
              </a:xfrm>
              <a:custGeom>
                <a:avLst/>
                <a:gdLst>
                  <a:gd name="T0" fmla="*/ 12 w 444"/>
                  <a:gd name="T1" fmla="*/ 397 h 397"/>
                  <a:gd name="T2" fmla="*/ 213 w 444"/>
                  <a:gd name="T3" fmla="*/ 250 h 397"/>
                  <a:gd name="T4" fmla="*/ 444 w 444"/>
                  <a:gd name="T5" fmla="*/ 30 h 397"/>
                  <a:gd name="T6" fmla="*/ 433 w 444"/>
                  <a:gd name="T7" fmla="*/ 0 h 397"/>
                  <a:gd name="T8" fmla="*/ 202 w 444"/>
                  <a:gd name="T9" fmla="*/ 220 h 397"/>
                  <a:gd name="T10" fmla="*/ 0 w 444"/>
                  <a:gd name="T11" fmla="*/ 367 h 397"/>
                  <a:gd name="T12" fmla="*/ 12 w 444"/>
                  <a:gd name="T13" fmla="*/ 397 h 397"/>
                </a:gdLst>
                <a:ahLst/>
                <a:cxnLst>
                  <a:cxn ang="0">
                    <a:pos x="T0" y="T1"/>
                  </a:cxn>
                  <a:cxn ang="0">
                    <a:pos x="T2" y="T3"/>
                  </a:cxn>
                  <a:cxn ang="0">
                    <a:pos x="T4" y="T5"/>
                  </a:cxn>
                  <a:cxn ang="0">
                    <a:pos x="T6" y="T7"/>
                  </a:cxn>
                  <a:cxn ang="0">
                    <a:pos x="T8" y="T9"/>
                  </a:cxn>
                  <a:cxn ang="0">
                    <a:pos x="T10" y="T11"/>
                  </a:cxn>
                  <a:cxn ang="0">
                    <a:pos x="T12" y="T13"/>
                  </a:cxn>
                </a:cxnLst>
                <a:rect l="0" t="0" r="r" b="b"/>
                <a:pathLst>
                  <a:path w="444" h="397">
                    <a:moveTo>
                      <a:pt x="12" y="397"/>
                    </a:moveTo>
                    <a:cubicBezTo>
                      <a:pt x="69" y="375"/>
                      <a:pt x="132" y="337"/>
                      <a:pt x="213" y="250"/>
                    </a:cubicBezTo>
                    <a:cubicBezTo>
                      <a:pt x="253" y="207"/>
                      <a:pt x="346" y="66"/>
                      <a:pt x="444" y="30"/>
                    </a:cubicBezTo>
                    <a:cubicBezTo>
                      <a:pt x="433" y="0"/>
                      <a:pt x="433" y="0"/>
                      <a:pt x="433" y="0"/>
                    </a:cubicBezTo>
                    <a:cubicBezTo>
                      <a:pt x="335" y="35"/>
                      <a:pt x="242" y="176"/>
                      <a:pt x="202" y="220"/>
                    </a:cubicBezTo>
                    <a:cubicBezTo>
                      <a:pt x="121" y="306"/>
                      <a:pt x="58" y="344"/>
                      <a:pt x="0" y="367"/>
                    </a:cubicBezTo>
                    <a:lnTo>
                      <a:pt x="12" y="397"/>
                    </a:lnTo>
                    <a:close/>
                  </a:path>
                </a:pathLst>
              </a:custGeom>
              <a:solidFill>
                <a:srgbClr val="CCCCCC"/>
              </a:solidFill>
              <a:ln w="4"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0" name="Freeform 9"/>
              <p:cNvSpPr>
                <a:spLocks/>
              </p:cNvSpPr>
              <p:nvPr/>
            </p:nvSpPr>
            <p:spPr bwMode="auto">
              <a:xfrm>
                <a:off x="2099" y="1438"/>
                <a:ext cx="240" cy="61"/>
              </a:xfrm>
              <a:custGeom>
                <a:avLst/>
                <a:gdLst>
                  <a:gd name="T0" fmla="*/ 330 w 345"/>
                  <a:gd name="T1" fmla="*/ 87 h 88"/>
                  <a:gd name="T2" fmla="*/ 345 w 345"/>
                  <a:gd name="T3" fmla="*/ 88 h 88"/>
                  <a:gd name="T4" fmla="*/ 334 w 345"/>
                  <a:gd name="T5" fmla="*/ 58 h 88"/>
                  <a:gd name="T6" fmla="*/ 319 w 345"/>
                  <a:gd name="T7" fmla="*/ 56 h 88"/>
                  <a:gd name="T8" fmla="*/ 0 w 345"/>
                  <a:gd name="T9" fmla="*/ 36 h 88"/>
                  <a:gd name="T10" fmla="*/ 11 w 345"/>
                  <a:gd name="T11" fmla="*/ 67 h 88"/>
                  <a:gd name="T12" fmla="*/ 330 w 345"/>
                  <a:gd name="T13" fmla="*/ 87 h 88"/>
                </a:gdLst>
                <a:ahLst/>
                <a:cxnLst>
                  <a:cxn ang="0">
                    <a:pos x="T0" y="T1"/>
                  </a:cxn>
                  <a:cxn ang="0">
                    <a:pos x="T2" y="T3"/>
                  </a:cxn>
                  <a:cxn ang="0">
                    <a:pos x="T4" y="T5"/>
                  </a:cxn>
                  <a:cxn ang="0">
                    <a:pos x="T6" y="T7"/>
                  </a:cxn>
                  <a:cxn ang="0">
                    <a:pos x="T8" y="T9"/>
                  </a:cxn>
                  <a:cxn ang="0">
                    <a:pos x="T10" y="T11"/>
                  </a:cxn>
                  <a:cxn ang="0">
                    <a:pos x="T12" y="T13"/>
                  </a:cxn>
                </a:cxnLst>
                <a:rect l="0" t="0" r="r" b="b"/>
                <a:pathLst>
                  <a:path w="345" h="88">
                    <a:moveTo>
                      <a:pt x="330" y="87"/>
                    </a:moveTo>
                    <a:cubicBezTo>
                      <a:pt x="335" y="87"/>
                      <a:pt x="340" y="88"/>
                      <a:pt x="345" y="88"/>
                    </a:cubicBezTo>
                    <a:cubicBezTo>
                      <a:pt x="334" y="58"/>
                      <a:pt x="334" y="58"/>
                      <a:pt x="334" y="58"/>
                    </a:cubicBezTo>
                    <a:cubicBezTo>
                      <a:pt x="329" y="57"/>
                      <a:pt x="324" y="57"/>
                      <a:pt x="319" y="56"/>
                    </a:cubicBezTo>
                    <a:cubicBezTo>
                      <a:pt x="260" y="49"/>
                      <a:pt x="98" y="0"/>
                      <a:pt x="0" y="36"/>
                    </a:cubicBezTo>
                    <a:cubicBezTo>
                      <a:pt x="11" y="67"/>
                      <a:pt x="11" y="67"/>
                      <a:pt x="11" y="67"/>
                    </a:cubicBezTo>
                    <a:cubicBezTo>
                      <a:pt x="109" y="31"/>
                      <a:pt x="271" y="79"/>
                      <a:pt x="330" y="87"/>
                    </a:cubicBezTo>
                    <a:close/>
                  </a:path>
                </a:pathLst>
              </a:custGeom>
              <a:solidFill>
                <a:srgbClr val="CCCCCC"/>
              </a:solidFill>
              <a:ln w="4"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1" name="Freeform 10"/>
              <p:cNvSpPr>
                <a:spLocks/>
              </p:cNvSpPr>
              <p:nvPr/>
            </p:nvSpPr>
            <p:spPr bwMode="auto">
              <a:xfrm>
                <a:off x="2376" y="1058"/>
                <a:ext cx="403" cy="69"/>
              </a:xfrm>
              <a:custGeom>
                <a:avLst/>
                <a:gdLst>
                  <a:gd name="T0" fmla="*/ 11 w 579"/>
                  <a:gd name="T1" fmla="*/ 62 h 100"/>
                  <a:gd name="T2" fmla="*/ 260 w 579"/>
                  <a:gd name="T3" fmla="*/ 45 h 100"/>
                  <a:gd name="T4" fmla="*/ 579 w 579"/>
                  <a:gd name="T5" fmla="*/ 65 h 100"/>
                  <a:gd name="T6" fmla="*/ 567 w 579"/>
                  <a:gd name="T7" fmla="*/ 34 h 100"/>
                  <a:gd name="T8" fmla="*/ 249 w 579"/>
                  <a:gd name="T9" fmla="*/ 14 h 100"/>
                  <a:gd name="T10" fmla="*/ 0 w 579"/>
                  <a:gd name="T11" fmla="*/ 31 h 100"/>
                  <a:gd name="T12" fmla="*/ 11 w 579"/>
                  <a:gd name="T13" fmla="*/ 62 h 100"/>
                </a:gdLst>
                <a:ahLst/>
                <a:cxnLst>
                  <a:cxn ang="0">
                    <a:pos x="T0" y="T1"/>
                  </a:cxn>
                  <a:cxn ang="0">
                    <a:pos x="T2" y="T3"/>
                  </a:cxn>
                  <a:cxn ang="0">
                    <a:pos x="T4" y="T5"/>
                  </a:cxn>
                  <a:cxn ang="0">
                    <a:pos x="T6" y="T7"/>
                  </a:cxn>
                  <a:cxn ang="0">
                    <a:pos x="T8" y="T9"/>
                  </a:cxn>
                  <a:cxn ang="0">
                    <a:pos x="T10" y="T11"/>
                  </a:cxn>
                  <a:cxn ang="0">
                    <a:pos x="T12" y="T13"/>
                  </a:cxn>
                </a:cxnLst>
                <a:rect l="0" t="0" r="r" b="b"/>
                <a:pathLst>
                  <a:path w="579" h="100">
                    <a:moveTo>
                      <a:pt x="11" y="62"/>
                    </a:moveTo>
                    <a:cubicBezTo>
                      <a:pt x="70" y="42"/>
                      <a:pt x="143" y="30"/>
                      <a:pt x="260" y="45"/>
                    </a:cubicBezTo>
                    <a:cubicBezTo>
                      <a:pt x="319" y="52"/>
                      <a:pt x="481" y="100"/>
                      <a:pt x="579" y="65"/>
                    </a:cubicBezTo>
                    <a:cubicBezTo>
                      <a:pt x="567" y="34"/>
                      <a:pt x="567" y="34"/>
                      <a:pt x="567" y="34"/>
                    </a:cubicBezTo>
                    <a:cubicBezTo>
                      <a:pt x="469" y="70"/>
                      <a:pt x="307" y="21"/>
                      <a:pt x="249" y="14"/>
                    </a:cubicBezTo>
                    <a:cubicBezTo>
                      <a:pt x="131" y="0"/>
                      <a:pt x="59" y="12"/>
                      <a:pt x="0" y="31"/>
                    </a:cubicBezTo>
                    <a:lnTo>
                      <a:pt x="11" y="62"/>
                    </a:lnTo>
                    <a:close/>
                  </a:path>
                </a:pathLst>
              </a:custGeom>
              <a:solidFill>
                <a:srgbClr val="CCCCCC"/>
              </a:solidFill>
              <a:ln w="4"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2" name="Freeform 11"/>
              <p:cNvSpPr>
                <a:spLocks/>
              </p:cNvSpPr>
              <p:nvPr/>
            </p:nvSpPr>
            <p:spPr bwMode="auto">
              <a:xfrm>
                <a:off x="2055" y="1087"/>
                <a:ext cx="308" cy="276"/>
              </a:xfrm>
              <a:custGeom>
                <a:avLst/>
                <a:gdLst>
                  <a:gd name="T0" fmla="*/ 242 w 442"/>
                  <a:gd name="T1" fmla="*/ 177 h 397"/>
                  <a:gd name="T2" fmla="*/ 442 w 442"/>
                  <a:gd name="T3" fmla="*/ 31 h 397"/>
                  <a:gd name="T4" fmla="*/ 431 w 442"/>
                  <a:gd name="T5" fmla="*/ 0 h 397"/>
                  <a:gd name="T6" fmla="*/ 231 w 442"/>
                  <a:gd name="T7" fmla="*/ 146 h 397"/>
                  <a:gd name="T8" fmla="*/ 0 w 442"/>
                  <a:gd name="T9" fmla="*/ 366 h 397"/>
                  <a:gd name="T10" fmla="*/ 11 w 442"/>
                  <a:gd name="T11" fmla="*/ 397 h 397"/>
                  <a:gd name="T12" fmla="*/ 242 w 442"/>
                  <a:gd name="T13" fmla="*/ 177 h 397"/>
                </a:gdLst>
                <a:ahLst/>
                <a:cxnLst>
                  <a:cxn ang="0">
                    <a:pos x="T0" y="T1"/>
                  </a:cxn>
                  <a:cxn ang="0">
                    <a:pos x="T2" y="T3"/>
                  </a:cxn>
                  <a:cxn ang="0">
                    <a:pos x="T4" y="T5"/>
                  </a:cxn>
                  <a:cxn ang="0">
                    <a:pos x="T6" y="T7"/>
                  </a:cxn>
                  <a:cxn ang="0">
                    <a:pos x="T8" y="T9"/>
                  </a:cxn>
                  <a:cxn ang="0">
                    <a:pos x="T10" y="T11"/>
                  </a:cxn>
                  <a:cxn ang="0">
                    <a:pos x="T12" y="T13"/>
                  </a:cxn>
                </a:cxnLst>
                <a:rect l="0" t="0" r="r" b="b"/>
                <a:pathLst>
                  <a:path w="442" h="397">
                    <a:moveTo>
                      <a:pt x="242" y="177"/>
                    </a:moveTo>
                    <a:cubicBezTo>
                      <a:pt x="322" y="91"/>
                      <a:pt x="385" y="53"/>
                      <a:pt x="442" y="31"/>
                    </a:cubicBezTo>
                    <a:cubicBezTo>
                      <a:pt x="431" y="0"/>
                      <a:pt x="431" y="0"/>
                      <a:pt x="431" y="0"/>
                    </a:cubicBezTo>
                    <a:cubicBezTo>
                      <a:pt x="374" y="23"/>
                      <a:pt x="311" y="61"/>
                      <a:pt x="231" y="146"/>
                    </a:cubicBezTo>
                    <a:cubicBezTo>
                      <a:pt x="191" y="190"/>
                      <a:pt x="98" y="331"/>
                      <a:pt x="0" y="366"/>
                    </a:cubicBezTo>
                    <a:cubicBezTo>
                      <a:pt x="11" y="397"/>
                      <a:pt x="11" y="397"/>
                      <a:pt x="11" y="397"/>
                    </a:cubicBezTo>
                    <a:cubicBezTo>
                      <a:pt x="109" y="361"/>
                      <a:pt x="202" y="220"/>
                      <a:pt x="242" y="177"/>
                    </a:cubicBezTo>
                    <a:close/>
                  </a:path>
                </a:pathLst>
              </a:custGeom>
              <a:solidFill>
                <a:srgbClr val="CCCCCC"/>
              </a:solidFill>
              <a:ln w="4"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grpSp>
      </p:grpSp>
      <p:pic>
        <p:nvPicPr>
          <p:cNvPr id="250" name="Picture 2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87090" y="1548961"/>
            <a:ext cx="1921877" cy="579467"/>
          </a:xfrm>
          <a:prstGeom prst="rect">
            <a:avLst/>
          </a:prstGeom>
        </p:spPr>
      </p:pic>
      <p:pic>
        <p:nvPicPr>
          <p:cNvPr id="254" name="Picture 253"/>
          <p:cNvPicPr>
            <a:picLocks noChangeAspect="1"/>
          </p:cNvPicPr>
          <p:nvPr/>
        </p:nvPicPr>
        <p:blipFill>
          <a:blip r:embed="rId6"/>
          <a:stretch>
            <a:fillRect/>
          </a:stretch>
        </p:blipFill>
        <p:spPr>
          <a:xfrm>
            <a:off x="6821224" y="5175371"/>
            <a:ext cx="748295" cy="820640"/>
          </a:xfrm>
          <a:prstGeom prst="rect">
            <a:avLst/>
          </a:prstGeom>
        </p:spPr>
      </p:pic>
      <p:sp>
        <p:nvSpPr>
          <p:cNvPr id="255" name="Right Arrow 254"/>
          <p:cNvSpPr/>
          <p:nvPr/>
        </p:nvSpPr>
        <p:spPr>
          <a:xfrm>
            <a:off x="6759981" y="1743493"/>
            <a:ext cx="435391" cy="243785"/>
          </a:xfrm>
          <a:prstGeom prst="rightArrow">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56" name="TextBox 255"/>
          <p:cNvSpPr txBox="1"/>
          <p:nvPr/>
        </p:nvSpPr>
        <p:spPr>
          <a:xfrm>
            <a:off x="7237507" y="1210195"/>
            <a:ext cx="1941237" cy="300082"/>
          </a:xfrm>
          <a:prstGeom prst="rect">
            <a:avLst/>
          </a:prstGeom>
          <a:noFill/>
        </p:spPr>
        <p:txBody>
          <a:bodyPr wrap="none" rtlCol="0">
            <a:spAutoFit/>
          </a:bodyPr>
          <a:lstStyle/>
          <a:p>
            <a:r>
              <a:rPr lang="en-US" sz="1350" dirty="0">
                <a:latin typeface="+mj-lt"/>
                <a:cs typeface="Arial" panose="020B0604020202020204" pitchFamily="34" charset="0"/>
              </a:rPr>
              <a:t>100,000s MS/MS spectra</a:t>
            </a:r>
          </a:p>
        </p:txBody>
      </p:sp>
      <p:sp>
        <p:nvSpPr>
          <p:cNvPr id="257" name="Down Arrow 256"/>
          <p:cNvSpPr/>
          <p:nvPr/>
        </p:nvSpPr>
        <p:spPr>
          <a:xfrm>
            <a:off x="8038442" y="2250441"/>
            <a:ext cx="219173" cy="721151"/>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58" name="TextBox 257"/>
          <p:cNvSpPr txBox="1"/>
          <p:nvPr/>
        </p:nvSpPr>
        <p:spPr>
          <a:xfrm>
            <a:off x="7213029" y="3002467"/>
            <a:ext cx="1739900" cy="507831"/>
          </a:xfrm>
          <a:prstGeom prst="rect">
            <a:avLst/>
          </a:prstGeom>
          <a:noFill/>
        </p:spPr>
        <p:txBody>
          <a:bodyPr wrap="none" rtlCol="0">
            <a:spAutoFit/>
          </a:bodyPr>
          <a:lstStyle/>
          <a:p>
            <a:pPr algn="ctr"/>
            <a:r>
              <a:rPr lang="en-US" sz="1350" dirty="0">
                <a:latin typeface="+mj-lt"/>
                <a:cs typeface="Arial" panose="020B0604020202020204" pitchFamily="34" charset="0"/>
              </a:rPr>
              <a:t>Protein Identifications</a:t>
            </a:r>
          </a:p>
          <a:p>
            <a:pPr algn="ctr"/>
            <a:r>
              <a:rPr lang="en-US" sz="1350" dirty="0">
                <a:latin typeface="+mj-lt"/>
                <a:cs typeface="Arial" panose="020B0604020202020204" pitchFamily="34" charset="0"/>
              </a:rPr>
              <a:t>(100s-10,000)</a:t>
            </a:r>
          </a:p>
        </p:txBody>
      </p:sp>
      <p:sp>
        <p:nvSpPr>
          <p:cNvPr id="259" name="Down Arrow 258"/>
          <p:cNvSpPr/>
          <p:nvPr/>
        </p:nvSpPr>
        <p:spPr>
          <a:xfrm>
            <a:off x="8038442" y="3622220"/>
            <a:ext cx="219173" cy="721151"/>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60" name="TextBox 259"/>
          <p:cNvSpPr txBox="1"/>
          <p:nvPr/>
        </p:nvSpPr>
        <p:spPr>
          <a:xfrm>
            <a:off x="7237507" y="4363347"/>
            <a:ext cx="1871460" cy="923330"/>
          </a:xfrm>
          <a:prstGeom prst="rect">
            <a:avLst/>
          </a:prstGeom>
          <a:noFill/>
        </p:spPr>
        <p:txBody>
          <a:bodyPr wrap="square" rtlCol="0">
            <a:spAutoFit/>
          </a:bodyPr>
          <a:lstStyle/>
          <a:p>
            <a:r>
              <a:rPr lang="en-US" sz="1350" dirty="0">
                <a:latin typeface="+mj-lt"/>
                <a:cs typeface="Arial" panose="020B0604020202020204" pitchFamily="34" charset="0"/>
              </a:rPr>
              <a:t>Differential analysis and identification of candidate protein biomarkers</a:t>
            </a:r>
          </a:p>
        </p:txBody>
      </p:sp>
      <p:grpSp>
        <p:nvGrpSpPr>
          <p:cNvPr id="262" name="Group 261"/>
          <p:cNvGrpSpPr/>
          <p:nvPr/>
        </p:nvGrpSpPr>
        <p:grpSpPr>
          <a:xfrm>
            <a:off x="8140038" y="5206510"/>
            <a:ext cx="973882" cy="805817"/>
            <a:chOff x="8057517" y="5454215"/>
            <a:chExt cx="1696564" cy="1403785"/>
          </a:xfrm>
        </p:grpSpPr>
        <p:pic>
          <p:nvPicPr>
            <p:cNvPr id="5" name="Picture 4"/>
            <p:cNvPicPr/>
            <p:nvPr/>
          </p:nvPicPr>
          <p:blipFill>
            <a:blip r:embed="rId7" cstate="print">
              <a:extLst>
                <a:ext uri="{28A0092B-C50C-407E-A947-70E740481C1C}">
                  <a14:useLocalDpi xmlns:a14="http://schemas.microsoft.com/office/drawing/2010/main" val="0"/>
                </a:ext>
              </a:extLst>
            </a:blip>
            <a:stretch>
              <a:fillRect/>
            </a:stretch>
          </p:blipFill>
          <p:spPr>
            <a:xfrm>
              <a:off x="8057517" y="5454215"/>
              <a:ext cx="1696564" cy="1403785"/>
            </a:xfrm>
            <a:prstGeom prst="rect">
              <a:avLst/>
            </a:prstGeom>
            <a:noFill/>
          </p:spPr>
        </p:pic>
        <p:sp>
          <p:nvSpPr>
            <p:cNvPr id="261" name="Rectangle 260"/>
            <p:cNvSpPr/>
            <p:nvPr/>
          </p:nvSpPr>
          <p:spPr>
            <a:xfrm>
              <a:off x="8391924" y="5543550"/>
              <a:ext cx="567321" cy="1408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grpSp>
      <p:pic>
        <p:nvPicPr>
          <p:cNvPr id="265" name="Picture 264"/>
          <p:cNvPicPr>
            <a:picLocks noChangeAspect="1"/>
          </p:cNvPicPr>
          <p:nvPr/>
        </p:nvPicPr>
        <p:blipFill rotWithShape="1">
          <a:blip r:embed="rId8"/>
          <a:srcRect b="2544"/>
          <a:stretch/>
        </p:blipFill>
        <p:spPr>
          <a:xfrm>
            <a:off x="2270717" y="3620530"/>
            <a:ext cx="1700213" cy="1287972"/>
          </a:xfrm>
          <a:prstGeom prst="rect">
            <a:avLst/>
          </a:prstGeom>
        </p:spPr>
      </p:pic>
      <p:sp>
        <p:nvSpPr>
          <p:cNvPr id="266" name="TextBox 265"/>
          <p:cNvSpPr txBox="1"/>
          <p:nvPr/>
        </p:nvSpPr>
        <p:spPr>
          <a:xfrm>
            <a:off x="2251748" y="1407820"/>
            <a:ext cx="1471878" cy="300082"/>
          </a:xfrm>
          <a:prstGeom prst="rect">
            <a:avLst/>
          </a:prstGeom>
          <a:noFill/>
        </p:spPr>
        <p:txBody>
          <a:bodyPr wrap="none" rtlCol="0">
            <a:spAutoFit/>
          </a:bodyPr>
          <a:lstStyle/>
          <a:p>
            <a:pPr algn="ctr"/>
            <a:r>
              <a:rPr lang="en-US" sz="1350" dirty="0" err="1">
                <a:latin typeface="+mj-lt"/>
                <a:cs typeface="Arial" panose="020B0604020202020204" pitchFamily="34" charset="0"/>
              </a:rPr>
              <a:t>Biofluid</a:t>
            </a:r>
            <a:r>
              <a:rPr lang="en-US" sz="1350" dirty="0">
                <a:latin typeface="+mj-lt"/>
                <a:cs typeface="Arial" panose="020B0604020202020204" pitchFamily="34" charset="0"/>
              </a:rPr>
              <a:t> (or tissue)</a:t>
            </a:r>
          </a:p>
        </p:txBody>
      </p:sp>
      <p:sp>
        <p:nvSpPr>
          <p:cNvPr id="267" name="TextBox 266"/>
          <p:cNvSpPr txBox="1"/>
          <p:nvPr/>
        </p:nvSpPr>
        <p:spPr>
          <a:xfrm>
            <a:off x="2723119" y="3294995"/>
            <a:ext cx="795411" cy="300082"/>
          </a:xfrm>
          <a:prstGeom prst="rect">
            <a:avLst/>
          </a:prstGeom>
          <a:noFill/>
        </p:spPr>
        <p:txBody>
          <a:bodyPr wrap="none" rtlCol="0">
            <a:spAutoFit/>
          </a:bodyPr>
          <a:lstStyle/>
          <a:p>
            <a:pPr algn="ctr"/>
            <a:r>
              <a:rPr lang="en-US" sz="1350" dirty="0">
                <a:latin typeface="+mj-lt"/>
                <a:cs typeface="Arial" panose="020B0604020202020204" pitchFamily="34" charset="0"/>
              </a:rPr>
              <a:t>Tissue(s)</a:t>
            </a:r>
          </a:p>
        </p:txBody>
      </p:sp>
      <p:sp>
        <p:nvSpPr>
          <p:cNvPr id="268" name="Down Arrow 267"/>
          <p:cNvSpPr/>
          <p:nvPr/>
        </p:nvSpPr>
        <p:spPr>
          <a:xfrm rot="18900000">
            <a:off x="1802073" y="2927500"/>
            <a:ext cx="219173" cy="721151"/>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69" name="Down Arrow 268"/>
          <p:cNvSpPr/>
          <p:nvPr/>
        </p:nvSpPr>
        <p:spPr>
          <a:xfrm>
            <a:off x="3011237" y="4976298"/>
            <a:ext cx="219173" cy="435011"/>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70" name="TextBox 269"/>
          <p:cNvSpPr txBox="1"/>
          <p:nvPr/>
        </p:nvSpPr>
        <p:spPr>
          <a:xfrm>
            <a:off x="2438949" y="5413103"/>
            <a:ext cx="1468672" cy="300082"/>
          </a:xfrm>
          <a:prstGeom prst="rect">
            <a:avLst/>
          </a:prstGeom>
          <a:noFill/>
        </p:spPr>
        <p:txBody>
          <a:bodyPr wrap="none" rtlCol="0">
            <a:spAutoFit/>
          </a:bodyPr>
          <a:lstStyle/>
          <a:p>
            <a:r>
              <a:rPr lang="en-US" sz="1350" dirty="0">
                <a:latin typeface="+mj-lt"/>
                <a:cs typeface="Arial" panose="020B0604020202020204" pitchFamily="34" charset="0"/>
              </a:rPr>
              <a:t>mRNA sequencing</a:t>
            </a:r>
          </a:p>
        </p:txBody>
      </p:sp>
      <p:sp>
        <p:nvSpPr>
          <p:cNvPr id="272" name="Freeform 271"/>
          <p:cNvSpPr/>
          <p:nvPr/>
        </p:nvSpPr>
        <p:spPr>
          <a:xfrm>
            <a:off x="1640264" y="5141732"/>
            <a:ext cx="3817856" cy="848537"/>
          </a:xfrm>
          <a:custGeom>
            <a:avLst/>
            <a:gdLst>
              <a:gd name="connsiteX0" fmla="*/ 0 w 5090474"/>
              <a:gd name="connsiteY0" fmla="*/ 65988 h 1131382"/>
              <a:gd name="connsiteX1" fmla="*/ 1998482 w 5090474"/>
              <a:gd name="connsiteY1" fmla="*/ 1131217 h 1131382"/>
              <a:gd name="connsiteX2" fmla="*/ 5090474 w 5090474"/>
              <a:gd name="connsiteY2" fmla="*/ 0 h 1131382"/>
              <a:gd name="connsiteX3" fmla="*/ 5090474 w 5090474"/>
              <a:gd name="connsiteY3" fmla="*/ 0 h 1131382"/>
            </a:gdLst>
            <a:ahLst/>
            <a:cxnLst>
              <a:cxn ang="0">
                <a:pos x="connsiteX0" y="connsiteY0"/>
              </a:cxn>
              <a:cxn ang="0">
                <a:pos x="connsiteX1" y="connsiteY1"/>
              </a:cxn>
              <a:cxn ang="0">
                <a:pos x="connsiteX2" y="connsiteY2"/>
              </a:cxn>
              <a:cxn ang="0">
                <a:pos x="connsiteX3" y="connsiteY3"/>
              </a:cxn>
            </a:cxnLst>
            <a:rect l="l" t="t" r="r" b="b"/>
            <a:pathLst>
              <a:path w="5090474" h="1131382">
                <a:moveTo>
                  <a:pt x="0" y="65988"/>
                </a:moveTo>
                <a:cubicBezTo>
                  <a:pt x="575035" y="604101"/>
                  <a:pt x="1150070" y="1142215"/>
                  <a:pt x="1998482" y="1131217"/>
                </a:cubicBezTo>
                <a:cubicBezTo>
                  <a:pt x="2846894" y="1120219"/>
                  <a:pt x="5090474" y="0"/>
                  <a:pt x="5090474" y="0"/>
                </a:cubicBezTo>
                <a:lnTo>
                  <a:pt x="5090474" y="0"/>
                </a:lnTo>
              </a:path>
            </a:pathLst>
          </a:custGeom>
          <a:noFill/>
          <a:ln w="53975">
            <a:solidFill>
              <a:srgbClr val="00206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73" name="TextBox 272"/>
          <p:cNvSpPr txBox="1"/>
          <p:nvPr/>
        </p:nvSpPr>
        <p:spPr>
          <a:xfrm>
            <a:off x="5980303" y="3279021"/>
            <a:ext cx="929293" cy="507831"/>
          </a:xfrm>
          <a:prstGeom prst="rect">
            <a:avLst/>
          </a:prstGeom>
          <a:noFill/>
        </p:spPr>
        <p:txBody>
          <a:bodyPr wrap="none" rtlCol="0">
            <a:spAutoFit/>
          </a:bodyPr>
          <a:lstStyle/>
          <a:p>
            <a:pPr algn="ctr"/>
            <a:r>
              <a:rPr lang="en-US" sz="1350" dirty="0">
                <a:latin typeface="+mj-lt"/>
                <a:cs typeface="Arial" panose="020B0604020202020204" pitchFamily="34" charset="0"/>
              </a:rPr>
              <a:t>Annotated</a:t>
            </a:r>
          </a:p>
          <a:p>
            <a:pPr algn="ctr"/>
            <a:r>
              <a:rPr lang="en-US" sz="1350" dirty="0">
                <a:latin typeface="+mj-lt"/>
                <a:cs typeface="Arial" panose="020B0604020202020204" pitchFamily="34" charset="0"/>
              </a:rPr>
              <a:t>Genome</a:t>
            </a:r>
          </a:p>
        </p:txBody>
      </p:sp>
      <p:sp>
        <p:nvSpPr>
          <p:cNvPr id="274" name="Down Arrow 273"/>
          <p:cNvSpPr/>
          <p:nvPr/>
        </p:nvSpPr>
        <p:spPr>
          <a:xfrm rot="13500000">
            <a:off x="6813781" y="3336721"/>
            <a:ext cx="219173" cy="653603"/>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76" name="Rectangle 275"/>
          <p:cNvSpPr/>
          <p:nvPr/>
        </p:nvSpPr>
        <p:spPr>
          <a:xfrm rot="16200000">
            <a:off x="4946048" y="4652485"/>
            <a:ext cx="572216" cy="770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88" dirty="0">
                <a:latin typeface="+mj-lt"/>
                <a:cs typeface="Arial" panose="020B0604020202020204" pitchFamily="34" charset="0"/>
              </a:rPr>
              <a:t>Gene</a:t>
            </a:r>
            <a:endParaRPr lang="en-US" sz="1200" dirty="0">
              <a:latin typeface="+mj-lt"/>
              <a:cs typeface="Arial" panose="020B0604020202020204" pitchFamily="34" charset="0"/>
            </a:endParaRPr>
          </a:p>
        </p:txBody>
      </p:sp>
      <p:grpSp>
        <p:nvGrpSpPr>
          <p:cNvPr id="277" name="Group 276"/>
          <p:cNvGrpSpPr/>
          <p:nvPr/>
        </p:nvGrpSpPr>
        <p:grpSpPr>
          <a:xfrm>
            <a:off x="5600500" y="4405758"/>
            <a:ext cx="251019" cy="570541"/>
            <a:chOff x="3690870" y="16157459"/>
            <a:chExt cx="639926" cy="1454485"/>
          </a:xfrm>
        </p:grpSpPr>
        <p:sp>
          <p:nvSpPr>
            <p:cNvPr id="278" name="Rectangle 277"/>
            <p:cNvSpPr/>
            <p:nvPr/>
          </p:nvSpPr>
          <p:spPr>
            <a:xfrm>
              <a:off x="3745404" y="16157459"/>
              <a:ext cx="196515" cy="2728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79" name="Rectangle 278"/>
            <p:cNvSpPr/>
            <p:nvPr/>
          </p:nvSpPr>
          <p:spPr>
            <a:xfrm>
              <a:off x="3745404" y="16526242"/>
              <a:ext cx="196515" cy="15456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80" name="Rectangle 279"/>
            <p:cNvSpPr/>
            <p:nvPr/>
          </p:nvSpPr>
          <p:spPr>
            <a:xfrm>
              <a:off x="3745404" y="17339064"/>
              <a:ext cx="196515" cy="2728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81" name="TextBox 280"/>
            <p:cNvSpPr txBox="1"/>
            <p:nvPr/>
          </p:nvSpPr>
          <p:spPr>
            <a:xfrm rot="16200000">
              <a:off x="3468533" y="16686254"/>
              <a:ext cx="1165483" cy="559042"/>
            </a:xfrm>
            <a:prstGeom prst="rect">
              <a:avLst/>
            </a:prstGeom>
            <a:noFill/>
          </p:spPr>
          <p:txBody>
            <a:bodyPr wrap="none" rtlCol="0">
              <a:spAutoFit/>
            </a:bodyPr>
            <a:lstStyle/>
            <a:p>
              <a:r>
                <a:rPr lang="en-US" sz="825" dirty="0">
                  <a:latin typeface="+mj-lt"/>
                  <a:cs typeface="Arial" panose="020B0604020202020204" pitchFamily="34" charset="0"/>
                </a:rPr>
                <a:t>mRNA</a:t>
              </a:r>
              <a:endParaRPr lang="en-US" sz="1350" dirty="0">
                <a:latin typeface="+mj-lt"/>
                <a:cs typeface="Arial" panose="020B0604020202020204" pitchFamily="34" charset="0"/>
              </a:endParaRPr>
            </a:p>
          </p:txBody>
        </p:sp>
        <p:cxnSp>
          <p:nvCxnSpPr>
            <p:cNvPr id="282" name="Straight Connector 281"/>
            <p:cNvCxnSpPr>
              <a:stCxn id="278" idx="2"/>
              <a:endCxn id="278" idx="2"/>
            </p:cNvCxnSpPr>
            <p:nvPr/>
          </p:nvCxnSpPr>
          <p:spPr>
            <a:xfrm>
              <a:off x="3843662" y="16430339"/>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a:off x="3745404" y="16430339"/>
              <a:ext cx="0" cy="9590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4" name="Straight Connector 283"/>
            <p:cNvCxnSpPr>
              <a:stCxn id="279" idx="1"/>
            </p:cNvCxnSpPr>
            <p:nvPr/>
          </p:nvCxnSpPr>
          <p:spPr>
            <a:xfrm flipH="1">
              <a:off x="3690870" y="16603524"/>
              <a:ext cx="54534" cy="359659"/>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5" name="Straight Connector 284"/>
            <p:cNvCxnSpPr>
              <a:endCxn id="280" idx="1"/>
            </p:cNvCxnSpPr>
            <p:nvPr/>
          </p:nvCxnSpPr>
          <p:spPr>
            <a:xfrm>
              <a:off x="3690870" y="16950737"/>
              <a:ext cx="54534" cy="524767"/>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286" name="Group 285"/>
          <p:cNvGrpSpPr/>
          <p:nvPr/>
        </p:nvGrpSpPr>
        <p:grpSpPr>
          <a:xfrm>
            <a:off x="5358891" y="3622493"/>
            <a:ext cx="555335" cy="564044"/>
            <a:chOff x="15956901" y="9806838"/>
            <a:chExt cx="1415721" cy="1437920"/>
          </a:xfrm>
        </p:grpSpPr>
        <p:pic>
          <p:nvPicPr>
            <p:cNvPr id="287" name="Picture 28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956901" y="10152838"/>
              <a:ext cx="1415721" cy="1091920"/>
            </a:xfrm>
            <a:prstGeom prst="rect">
              <a:avLst/>
            </a:prstGeom>
          </p:spPr>
        </p:pic>
        <p:sp>
          <p:nvSpPr>
            <p:cNvPr id="288" name="TextBox 287"/>
            <p:cNvSpPr txBox="1"/>
            <p:nvPr/>
          </p:nvSpPr>
          <p:spPr>
            <a:xfrm>
              <a:off x="16124531" y="9806838"/>
              <a:ext cx="1234957" cy="544493"/>
            </a:xfrm>
            <a:prstGeom prst="rect">
              <a:avLst/>
            </a:prstGeom>
            <a:noFill/>
          </p:spPr>
          <p:txBody>
            <a:bodyPr wrap="none" rtlCol="0">
              <a:spAutoFit/>
            </a:bodyPr>
            <a:lstStyle/>
            <a:p>
              <a:r>
                <a:rPr lang="en-US" sz="788" dirty="0">
                  <a:latin typeface="+mj-lt"/>
                  <a:cs typeface="Arial" panose="020B0604020202020204" pitchFamily="34" charset="0"/>
                </a:rPr>
                <a:t>Protein</a:t>
              </a:r>
              <a:endParaRPr lang="en-US" sz="900" dirty="0">
                <a:latin typeface="+mj-lt"/>
                <a:cs typeface="Arial" panose="020B0604020202020204" pitchFamily="34" charset="0"/>
              </a:endParaRPr>
            </a:p>
          </p:txBody>
        </p:sp>
      </p:grpSp>
      <p:grpSp>
        <p:nvGrpSpPr>
          <p:cNvPr id="291" name="Group 290"/>
          <p:cNvGrpSpPr/>
          <p:nvPr/>
        </p:nvGrpSpPr>
        <p:grpSpPr>
          <a:xfrm>
            <a:off x="6283694" y="3758215"/>
            <a:ext cx="310994" cy="332693"/>
            <a:chOff x="7553309" y="15346804"/>
            <a:chExt cx="792820" cy="848135"/>
          </a:xfrm>
          <a:solidFill>
            <a:schemeClr val="accent4">
              <a:lumMod val="60000"/>
              <a:lumOff val="40000"/>
            </a:schemeClr>
          </a:solidFill>
        </p:grpSpPr>
        <p:sp>
          <p:nvSpPr>
            <p:cNvPr id="292" name="Flowchart: Magnetic Disk 291"/>
            <p:cNvSpPr/>
            <p:nvPr/>
          </p:nvSpPr>
          <p:spPr>
            <a:xfrm>
              <a:off x="7553309" y="15831004"/>
              <a:ext cx="792820" cy="363935"/>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93" name="Flowchart: Magnetic Disk 292"/>
            <p:cNvSpPr/>
            <p:nvPr/>
          </p:nvSpPr>
          <p:spPr>
            <a:xfrm>
              <a:off x="7553309" y="15644315"/>
              <a:ext cx="792820" cy="363935"/>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94" name="Flowchart: Magnetic Disk 293"/>
            <p:cNvSpPr/>
            <p:nvPr/>
          </p:nvSpPr>
          <p:spPr>
            <a:xfrm>
              <a:off x="7553309" y="15457627"/>
              <a:ext cx="792820" cy="363935"/>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95" name="Flowchart: Magnetic Disk 294"/>
            <p:cNvSpPr/>
            <p:nvPr/>
          </p:nvSpPr>
          <p:spPr>
            <a:xfrm>
              <a:off x="7553309" y="15346804"/>
              <a:ext cx="792820" cy="288069"/>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grpSp>
      <p:sp>
        <p:nvSpPr>
          <p:cNvPr id="296" name="Right Arrow 295"/>
          <p:cNvSpPr/>
          <p:nvPr/>
        </p:nvSpPr>
        <p:spPr>
          <a:xfrm>
            <a:off x="4960611" y="4624454"/>
            <a:ext cx="133174" cy="132267"/>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97" name="Right Arrow 296"/>
          <p:cNvSpPr/>
          <p:nvPr/>
        </p:nvSpPr>
        <p:spPr>
          <a:xfrm>
            <a:off x="5371314" y="4624454"/>
            <a:ext cx="133174" cy="132267"/>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98" name="Right Arrow 297"/>
          <p:cNvSpPr/>
          <p:nvPr/>
        </p:nvSpPr>
        <p:spPr>
          <a:xfrm rot="16200000">
            <a:off x="5593847" y="4172483"/>
            <a:ext cx="133174" cy="132267"/>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sp>
        <p:nvSpPr>
          <p:cNvPr id="299" name="Right Arrow 298"/>
          <p:cNvSpPr/>
          <p:nvPr/>
        </p:nvSpPr>
        <p:spPr>
          <a:xfrm>
            <a:off x="5909479" y="3871214"/>
            <a:ext cx="307968" cy="143382"/>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cs typeface="Arial" panose="020B0604020202020204" pitchFamily="34" charset="0"/>
            </a:endParaRPr>
          </a:p>
        </p:txBody>
      </p:sp>
      <p:pic>
        <p:nvPicPr>
          <p:cNvPr id="301" name="Picture 2" descr="http://zuguang.de/circlize/example/pubmed_24194836.jp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4392372" y="4404919"/>
            <a:ext cx="550441" cy="551222"/>
          </a:xfrm>
          <a:prstGeom prst="rect">
            <a:avLst/>
          </a:prstGeom>
          <a:noFill/>
          <a:extLst>
            <a:ext uri="{909E8E84-426E-40DD-AFC4-6F175D3DCCD1}">
              <a14:hiddenFill xmlns:a14="http://schemas.microsoft.com/office/drawing/2010/main">
                <a:solidFill>
                  <a:srgbClr val="FFFFFF"/>
                </a:solidFill>
              </a14:hiddenFill>
            </a:ext>
          </a:extLst>
        </p:spPr>
      </p:pic>
      <p:sp>
        <p:nvSpPr>
          <p:cNvPr id="303" name="TextBox 302"/>
          <p:cNvSpPr txBox="1"/>
          <p:nvPr/>
        </p:nvSpPr>
        <p:spPr>
          <a:xfrm>
            <a:off x="4357648" y="3590380"/>
            <a:ext cx="820322" cy="415498"/>
          </a:xfrm>
          <a:prstGeom prst="rect">
            <a:avLst/>
          </a:prstGeom>
          <a:noFill/>
        </p:spPr>
        <p:txBody>
          <a:bodyPr wrap="square" rtlCol="0">
            <a:spAutoFit/>
          </a:bodyPr>
          <a:lstStyle/>
          <a:p>
            <a:r>
              <a:rPr lang="en-US" sz="1050" dirty="0">
                <a:latin typeface="+mj-lt"/>
                <a:cs typeface="Arial" panose="020B0604020202020204" pitchFamily="34" charset="0"/>
              </a:rPr>
              <a:t>annotation pipeline</a:t>
            </a:r>
          </a:p>
        </p:txBody>
      </p:sp>
      <p:sp>
        <p:nvSpPr>
          <p:cNvPr id="302" name="Rectangle 301"/>
          <p:cNvSpPr/>
          <p:nvPr/>
        </p:nvSpPr>
        <p:spPr>
          <a:xfrm>
            <a:off x="4392371" y="3608791"/>
            <a:ext cx="1702775" cy="1433960"/>
          </a:xfrm>
          <a:prstGeom prst="rect">
            <a:avLst/>
          </a:prstGeom>
          <a:solidFill>
            <a:schemeClr val="accent1">
              <a:alpha val="29000"/>
            </a:schemeClr>
          </a:solidFill>
          <a:ln w="254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mj-lt"/>
              <a:cs typeface="Arial" panose="020B0604020202020204" pitchFamily="34" charset="0"/>
            </a:endParaRPr>
          </a:p>
        </p:txBody>
      </p:sp>
      <p:sp>
        <p:nvSpPr>
          <p:cNvPr id="300" name="TextBox 299"/>
          <p:cNvSpPr txBox="1"/>
          <p:nvPr/>
        </p:nvSpPr>
        <p:spPr>
          <a:xfrm>
            <a:off x="2303" y="76200"/>
            <a:ext cx="6122510" cy="461665"/>
          </a:xfrm>
          <a:prstGeom prst="rect">
            <a:avLst/>
          </a:prstGeom>
          <a:noFill/>
        </p:spPr>
        <p:txBody>
          <a:bodyPr wrap="none" rtlCol="0">
            <a:spAutoFit/>
          </a:bodyPr>
          <a:lstStyle/>
          <a:p>
            <a:r>
              <a:rPr lang="en-US" sz="2400" b="1" dirty="0" smtClean="0"/>
              <a:t>Genomes aren’t everything! Need annotations</a:t>
            </a:r>
            <a:endParaRPr lang="en-US" sz="2400" b="1" dirty="0"/>
          </a:p>
        </p:txBody>
      </p:sp>
      <p:pic>
        <p:nvPicPr>
          <p:cNvPr id="2" name="Picture 1"/>
          <p:cNvPicPr>
            <a:picLocks noChangeAspect="1"/>
          </p:cNvPicPr>
          <p:nvPr/>
        </p:nvPicPr>
        <p:blipFill>
          <a:blip r:embed="rId10"/>
          <a:stretch>
            <a:fillRect/>
          </a:stretch>
        </p:blipFill>
        <p:spPr>
          <a:xfrm>
            <a:off x="209956" y="1322808"/>
            <a:ext cx="1492764" cy="1396204"/>
          </a:xfrm>
          <a:prstGeom prst="rect">
            <a:avLst/>
          </a:prstGeom>
        </p:spPr>
      </p:pic>
    </p:spTree>
    <p:extLst>
      <p:ext uri="{BB962C8B-B14F-4D97-AF65-F5344CB8AC3E}">
        <p14:creationId xmlns:p14="http://schemas.microsoft.com/office/powerpoint/2010/main" val="4098550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6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7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7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8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9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9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0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0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0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9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7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7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5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5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58"/>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6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61"/>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62"/>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64"/>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250"/>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255"/>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256"/>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266"/>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57"/>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274"/>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258"/>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59"/>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6"/>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254"/>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260"/>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2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 grpId="0"/>
      <p:bldP spid="45" grpId="0" animBg="1"/>
      <p:bldP spid="46" grpId="0"/>
      <p:bldP spid="48" grpId="0"/>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255" grpId="0" animBg="1"/>
      <p:bldP spid="256" grpId="0"/>
      <p:bldP spid="257" grpId="0" animBg="1"/>
      <p:bldP spid="258" grpId="0"/>
      <p:bldP spid="259" grpId="0" animBg="1"/>
      <p:bldP spid="260" grpId="0"/>
      <p:bldP spid="266" grpId="0"/>
      <p:bldP spid="267" grpId="0"/>
      <p:bldP spid="268" grpId="0" animBg="1"/>
      <p:bldP spid="269" grpId="0" animBg="1"/>
      <p:bldP spid="270" grpId="0"/>
      <p:bldP spid="272" grpId="0" animBg="1"/>
      <p:bldP spid="273" grpId="0"/>
      <p:bldP spid="274" grpId="0" animBg="1"/>
      <p:bldP spid="276" grpId="0" animBg="1"/>
      <p:bldP spid="296" grpId="0" animBg="1"/>
      <p:bldP spid="297" grpId="0" animBg="1"/>
      <p:bldP spid="298" grpId="0" animBg="1"/>
      <p:bldP spid="299" grpId="0" animBg="1"/>
      <p:bldP spid="303" grpId="0"/>
      <p:bldP spid="30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22108" y="2998859"/>
            <a:ext cx="2499787" cy="707886"/>
          </a:xfrm>
          <a:prstGeom prst="rect">
            <a:avLst/>
          </a:prstGeom>
          <a:noFill/>
        </p:spPr>
        <p:txBody>
          <a:bodyPr wrap="none" rtlCol="0" anchor="ctr">
            <a:spAutoFit/>
          </a:bodyPr>
          <a:lstStyle/>
          <a:p>
            <a:pPr algn="ctr"/>
            <a:r>
              <a:rPr lang="en-US" sz="4000" dirty="0" smtClean="0"/>
              <a:t>Thank you!</a:t>
            </a:r>
            <a:endParaRPr lang="en-US" sz="4000" dirty="0"/>
          </a:p>
        </p:txBody>
      </p:sp>
    </p:spTree>
    <p:extLst>
      <p:ext uri="{BB962C8B-B14F-4D97-AF65-F5344CB8AC3E}">
        <p14:creationId xmlns:p14="http://schemas.microsoft.com/office/powerpoint/2010/main" val="31915625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261" y="-1828800"/>
            <a:ext cx="3406061" cy="1477328"/>
          </a:xfrm>
          <a:prstGeom prst="rect">
            <a:avLst/>
          </a:prstGeom>
          <a:noFill/>
        </p:spPr>
        <p:txBody>
          <a:bodyPr wrap="none" rtlCol="0">
            <a:spAutoFit/>
          </a:bodyPr>
          <a:lstStyle/>
          <a:p>
            <a:r>
              <a:rPr lang="en-US" dirty="0" smtClean="0"/>
              <a:t>Methods:</a:t>
            </a:r>
          </a:p>
          <a:p>
            <a:r>
              <a:rPr lang="en-US" dirty="0" smtClean="0"/>
              <a:t>RNA-</a:t>
            </a:r>
            <a:r>
              <a:rPr lang="en-US" dirty="0" err="1" smtClean="0"/>
              <a:t>seq</a:t>
            </a:r>
            <a:r>
              <a:rPr lang="en-US" dirty="0" smtClean="0"/>
              <a:t> -&gt; mass spec</a:t>
            </a:r>
            <a:endParaRPr lang="en-US" dirty="0"/>
          </a:p>
          <a:p>
            <a:r>
              <a:rPr lang="en-US" dirty="0" smtClean="0"/>
              <a:t>de novo and hybrid </a:t>
            </a:r>
            <a:r>
              <a:rPr lang="en-US" dirty="0"/>
              <a:t>based method</a:t>
            </a:r>
          </a:p>
          <a:p>
            <a:r>
              <a:rPr lang="en-US" dirty="0" smtClean="0"/>
              <a:t>homology </a:t>
            </a:r>
            <a:r>
              <a:rPr lang="en-US" dirty="0"/>
              <a:t>based method</a:t>
            </a:r>
          </a:p>
          <a:p>
            <a:r>
              <a:rPr lang="en-US" dirty="0"/>
              <a:t>Or propose a two-step</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2800" y="199367"/>
            <a:ext cx="2438400" cy="1828800"/>
          </a:xfrm>
          <a:prstGeom prst="rect">
            <a:avLst/>
          </a:prstGeom>
        </p:spPr>
      </p:pic>
      <p:sp>
        <p:nvSpPr>
          <p:cNvPr id="5" name="Rounded Rectangle 4"/>
          <p:cNvSpPr/>
          <p:nvPr/>
        </p:nvSpPr>
        <p:spPr>
          <a:xfrm>
            <a:off x="152400" y="2271486"/>
            <a:ext cx="1905000" cy="381000"/>
          </a:xfrm>
          <a:prstGeom prst="roundRect">
            <a:avLst/>
          </a:prstGeom>
          <a:solidFill>
            <a:schemeClr val="accent6">
              <a:lumMod val="75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RNA-</a:t>
            </a:r>
            <a:r>
              <a:rPr lang="en-US" dirty="0" err="1" smtClean="0"/>
              <a:t>seq</a:t>
            </a:r>
            <a:r>
              <a:rPr lang="en-US" dirty="0" smtClean="0"/>
              <a:t> data</a:t>
            </a:r>
            <a:endParaRPr lang="en-US" dirty="0"/>
          </a:p>
        </p:txBody>
      </p:sp>
      <p:sp>
        <p:nvSpPr>
          <p:cNvPr id="6" name="Rounded Rectangle 5"/>
          <p:cNvSpPr/>
          <p:nvPr/>
        </p:nvSpPr>
        <p:spPr>
          <a:xfrm>
            <a:off x="2131786" y="2271486"/>
            <a:ext cx="1640114" cy="381000"/>
          </a:xfrm>
          <a:prstGeom prst="roundRect">
            <a:avLst/>
          </a:prstGeom>
          <a:solidFill>
            <a:schemeClr val="accent5">
              <a:lumMod val="7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de novo</a:t>
            </a:r>
            <a:endParaRPr lang="en-US" dirty="0"/>
          </a:p>
        </p:txBody>
      </p:sp>
      <p:sp>
        <p:nvSpPr>
          <p:cNvPr id="7" name="Rounded Rectangle 6"/>
          <p:cNvSpPr/>
          <p:nvPr/>
        </p:nvSpPr>
        <p:spPr>
          <a:xfrm>
            <a:off x="3846286" y="2271486"/>
            <a:ext cx="1640114" cy="381000"/>
          </a:xfrm>
          <a:prstGeom prst="roundRect">
            <a:avLst/>
          </a:prstGeom>
          <a:solidFill>
            <a:schemeClr val="accent4">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hybrid</a:t>
            </a:r>
            <a:endParaRPr lang="en-US" dirty="0"/>
          </a:p>
        </p:txBody>
      </p:sp>
      <p:sp>
        <p:nvSpPr>
          <p:cNvPr id="8" name="Rounded Rectangle 7"/>
          <p:cNvSpPr/>
          <p:nvPr/>
        </p:nvSpPr>
        <p:spPr>
          <a:xfrm>
            <a:off x="5560786" y="2271486"/>
            <a:ext cx="1640114" cy="381000"/>
          </a:xfrm>
          <a:prstGeom prst="round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homology</a:t>
            </a:r>
            <a:endParaRPr lang="en-US" dirty="0"/>
          </a:p>
        </p:txBody>
      </p:sp>
      <p:sp>
        <p:nvSpPr>
          <p:cNvPr id="9" name="Rounded Rectangle 8"/>
          <p:cNvSpPr/>
          <p:nvPr/>
        </p:nvSpPr>
        <p:spPr>
          <a:xfrm>
            <a:off x="7275286" y="2264229"/>
            <a:ext cx="1788886" cy="381000"/>
          </a:xfrm>
          <a:prstGeom prst="roundRect">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Two-step</a:t>
            </a:r>
            <a:endParaRPr lang="en-US" dirty="0"/>
          </a:p>
        </p:txBody>
      </p:sp>
      <p:sp>
        <p:nvSpPr>
          <p:cNvPr id="11" name="Rounded Rectangle 10"/>
          <p:cNvSpPr/>
          <p:nvPr/>
        </p:nvSpPr>
        <p:spPr>
          <a:xfrm>
            <a:off x="152400" y="2971800"/>
            <a:ext cx="1905000" cy="381000"/>
          </a:xfrm>
          <a:prstGeom prst="roundRect">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De novo assembly</a:t>
            </a:r>
            <a:endParaRPr lang="en-US" dirty="0"/>
          </a:p>
        </p:txBody>
      </p:sp>
      <p:sp>
        <p:nvSpPr>
          <p:cNvPr id="12" name="Rounded Rectangle 11"/>
          <p:cNvSpPr/>
          <p:nvPr/>
        </p:nvSpPr>
        <p:spPr>
          <a:xfrm>
            <a:off x="152400" y="3481614"/>
            <a:ext cx="1905000" cy="381000"/>
          </a:xfrm>
          <a:prstGeom prst="roundRect">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ORF and translate</a:t>
            </a:r>
            <a:endParaRPr lang="en-US" dirty="0"/>
          </a:p>
        </p:txBody>
      </p:sp>
      <p:sp>
        <p:nvSpPr>
          <p:cNvPr id="13" name="Rounded Rectangle 12"/>
          <p:cNvSpPr/>
          <p:nvPr/>
        </p:nvSpPr>
        <p:spPr>
          <a:xfrm>
            <a:off x="152400" y="3991428"/>
            <a:ext cx="1905000" cy="381000"/>
          </a:xfrm>
          <a:prstGeom prst="roundRect">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homology</a:t>
            </a:r>
            <a:endParaRPr lang="en-US" dirty="0"/>
          </a:p>
        </p:txBody>
      </p:sp>
      <p:sp>
        <p:nvSpPr>
          <p:cNvPr id="14" name="Rounded Rectangle 13"/>
          <p:cNvSpPr/>
          <p:nvPr/>
        </p:nvSpPr>
        <p:spPr>
          <a:xfrm>
            <a:off x="152400" y="4501242"/>
            <a:ext cx="1905000" cy="381000"/>
          </a:xfrm>
          <a:prstGeom prst="roundRect">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Create .</a:t>
            </a:r>
            <a:r>
              <a:rPr lang="en-US" dirty="0" err="1" smtClean="0"/>
              <a:t>fasta</a:t>
            </a:r>
            <a:endParaRPr lang="en-US" dirty="0"/>
          </a:p>
        </p:txBody>
      </p:sp>
      <p:pic>
        <p:nvPicPr>
          <p:cNvPr id="16" name="Picture 15"/>
          <p:cNvPicPr>
            <a:picLocks noChangeAspect="1"/>
          </p:cNvPicPr>
          <p:nvPr/>
        </p:nvPicPr>
        <p:blipFill>
          <a:blip r:embed="rId4"/>
          <a:stretch>
            <a:fillRect/>
          </a:stretch>
        </p:blipFill>
        <p:spPr>
          <a:xfrm>
            <a:off x="1524000" y="5275444"/>
            <a:ext cx="3067050" cy="952500"/>
          </a:xfrm>
          <a:prstGeom prst="rect">
            <a:avLst/>
          </a:prstGeom>
        </p:spPr>
      </p:pic>
      <p:sp>
        <p:nvSpPr>
          <p:cNvPr id="18" name="Rounded Rectangle 17"/>
          <p:cNvSpPr/>
          <p:nvPr/>
        </p:nvSpPr>
        <p:spPr>
          <a:xfrm>
            <a:off x="3846286" y="2971800"/>
            <a:ext cx="1640114" cy="1400628"/>
          </a:xfrm>
          <a:prstGeom prst="roundRect">
            <a:avLst/>
          </a:prstGeom>
          <a:solidFill>
            <a:schemeClr val="accent4"/>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Spectral library-based with wide tolerances</a:t>
            </a:r>
            <a:endParaRPr lang="en-US" dirty="0"/>
          </a:p>
        </p:txBody>
      </p:sp>
      <p:sp>
        <p:nvSpPr>
          <p:cNvPr id="19" name="Rounded Rectangle 18"/>
          <p:cNvSpPr/>
          <p:nvPr/>
        </p:nvSpPr>
        <p:spPr>
          <a:xfrm>
            <a:off x="7275286" y="2971800"/>
            <a:ext cx="1788886" cy="381000"/>
          </a:xfrm>
          <a:prstGeom prst="roundRect">
            <a:avLst/>
          </a:prstGeom>
          <a:solidFill>
            <a:schemeClr val="accent2"/>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homology</a:t>
            </a:r>
            <a:endParaRPr lang="en-US" dirty="0"/>
          </a:p>
        </p:txBody>
      </p:sp>
      <p:sp>
        <p:nvSpPr>
          <p:cNvPr id="20" name="Rounded Rectangle 19"/>
          <p:cNvSpPr/>
          <p:nvPr/>
        </p:nvSpPr>
        <p:spPr>
          <a:xfrm>
            <a:off x="7271658" y="3481614"/>
            <a:ext cx="1792514" cy="381000"/>
          </a:xfrm>
          <a:prstGeom prst="roundRect">
            <a:avLst/>
          </a:prstGeom>
          <a:solidFill>
            <a:schemeClr val="accent2"/>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de novo/hybrid</a:t>
            </a:r>
            <a:endParaRPr lang="en-US" dirty="0"/>
          </a:p>
        </p:txBody>
      </p:sp>
      <p:sp>
        <p:nvSpPr>
          <p:cNvPr id="21" name="Rounded Rectangle 20"/>
          <p:cNvSpPr/>
          <p:nvPr/>
        </p:nvSpPr>
        <p:spPr>
          <a:xfrm>
            <a:off x="5558972" y="2971800"/>
            <a:ext cx="1640114" cy="1400628"/>
          </a:xfrm>
          <a:prstGeom prst="round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Normal search using related species</a:t>
            </a:r>
            <a:endParaRPr lang="en-US" dirty="0"/>
          </a:p>
        </p:txBody>
      </p:sp>
      <p:sp>
        <p:nvSpPr>
          <p:cNvPr id="22" name="TextBox 21"/>
          <p:cNvSpPr txBox="1"/>
          <p:nvPr/>
        </p:nvSpPr>
        <p:spPr>
          <a:xfrm>
            <a:off x="2303" y="76200"/>
            <a:ext cx="2616294" cy="461665"/>
          </a:xfrm>
          <a:prstGeom prst="rect">
            <a:avLst/>
          </a:prstGeom>
          <a:noFill/>
        </p:spPr>
        <p:txBody>
          <a:bodyPr wrap="none" rtlCol="0">
            <a:spAutoFit/>
          </a:bodyPr>
          <a:lstStyle/>
          <a:p>
            <a:r>
              <a:rPr lang="en-US" sz="2400" b="1" dirty="0" smtClean="0"/>
              <a:t>Search Approaches</a:t>
            </a:r>
            <a:endParaRPr lang="en-US" sz="2400" b="1" dirty="0"/>
          </a:p>
        </p:txBody>
      </p:sp>
      <p:sp>
        <p:nvSpPr>
          <p:cNvPr id="23" name="Up Arrow 22"/>
          <p:cNvSpPr/>
          <p:nvPr/>
        </p:nvSpPr>
        <p:spPr>
          <a:xfrm>
            <a:off x="5715000" y="4501242"/>
            <a:ext cx="457200" cy="1823358"/>
          </a:xfrm>
          <a:prstGeom prs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6172200" y="4408714"/>
            <a:ext cx="2971800" cy="2031325"/>
          </a:xfrm>
          <a:prstGeom prst="rect">
            <a:avLst/>
          </a:prstGeom>
          <a:noFill/>
        </p:spPr>
        <p:txBody>
          <a:bodyPr wrap="square" rtlCol="0">
            <a:spAutoFit/>
          </a:bodyPr>
          <a:lstStyle/>
          <a:p>
            <a:pPr marL="285750" indent="-285750">
              <a:buFont typeface="Wingdings" panose="05000000000000000000" pitchFamily="2" charset="2"/>
              <a:buChar char="Ø"/>
            </a:pPr>
            <a:r>
              <a:rPr lang="en-US" dirty="0" smtClean="0">
                <a:solidFill>
                  <a:srgbClr val="FF0000"/>
                </a:solidFill>
              </a:rPr>
              <a:t>The more closely species are phylogenetically the more homologous their protein sequences</a:t>
            </a:r>
          </a:p>
          <a:p>
            <a:pPr marL="285750" indent="-285750">
              <a:buFont typeface="Wingdings" panose="05000000000000000000" pitchFamily="2" charset="2"/>
              <a:buChar char="Ø"/>
            </a:pPr>
            <a:r>
              <a:rPr lang="en-US" dirty="0" smtClean="0">
                <a:solidFill>
                  <a:srgbClr val="FF0000"/>
                </a:solidFill>
              </a:rPr>
              <a:t>For mammals, &gt;80% seems typical, depends on protein and species</a:t>
            </a:r>
            <a:endParaRPr lang="en-US" dirty="0">
              <a:solidFill>
                <a:srgbClr val="FF0000"/>
              </a:solidFill>
            </a:endParaRPr>
          </a:p>
        </p:txBody>
      </p:sp>
      <p:sp>
        <p:nvSpPr>
          <p:cNvPr id="25" name="Rounded Rectangle 24"/>
          <p:cNvSpPr/>
          <p:nvPr/>
        </p:nvSpPr>
        <p:spPr>
          <a:xfrm>
            <a:off x="152400" y="2900632"/>
            <a:ext cx="1905000" cy="1007979"/>
          </a:xfrm>
          <a:prstGeom prst="roundRect">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ONT long-read RNA-</a:t>
            </a:r>
            <a:r>
              <a:rPr lang="en-US" dirty="0" err="1" smtClean="0"/>
              <a:t>seq</a:t>
            </a:r>
            <a:endParaRPr lang="en-US" dirty="0"/>
          </a:p>
        </p:txBody>
      </p:sp>
      <p:grpSp>
        <p:nvGrpSpPr>
          <p:cNvPr id="26" name="Group 25"/>
          <p:cNvGrpSpPr/>
          <p:nvPr/>
        </p:nvGrpSpPr>
        <p:grpSpPr>
          <a:xfrm>
            <a:off x="533400" y="5105400"/>
            <a:ext cx="1143000" cy="1143000"/>
            <a:chOff x="7393191" y="1094015"/>
            <a:chExt cx="1143000" cy="1143000"/>
          </a:xfrm>
        </p:grpSpPr>
        <p:sp>
          <p:nvSpPr>
            <p:cNvPr id="3" name="TextBox 2"/>
            <p:cNvSpPr txBox="1"/>
            <p:nvPr/>
          </p:nvSpPr>
          <p:spPr>
            <a:xfrm>
              <a:off x="7467600" y="1447800"/>
              <a:ext cx="994183" cy="369332"/>
            </a:xfrm>
            <a:prstGeom prst="rect">
              <a:avLst/>
            </a:prstGeom>
            <a:noFill/>
          </p:spPr>
          <p:txBody>
            <a:bodyPr wrap="none" rtlCol="0">
              <a:spAutoFit/>
            </a:bodyPr>
            <a:lstStyle/>
            <a:p>
              <a:r>
                <a:rPr lang="en-US" dirty="0" err="1" smtClean="0"/>
                <a:t>Biofluids</a:t>
              </a:r>
              <a:endParaRPr lang="en-US" dirty="0"/>
            </a:p>
          </p:txBody>
        </p:sp>
        <p:sp>
          <p:nvSpPr>
            <p:cNvPr id="10" name="Oval 9"/>
            <p:cNvSpPr/>
            <p:nvPr/>
          </p:nvSpPr>
          <p:spPr>
            <a:xfrm>
              <a:off x="7393191" y="1094015"/>
              <a:ext cx="1143000" cy="11430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p:nvCxnSpPr>
          <p:spPr>
            <a:xfrm rot="2700000">
              <a:off x="7393191" y="1665515"/>
              <a:ext cx="1143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3276600" y="1761007"/>
            <a:ext cx="1601721" cy="307777"/>
          </a:xfrm>
          <a:prstGeom prst="rect">
            <a:avLst/>
          </a:prstGeom>
          <a:noFill/>
        </p:spPr>
        <p:txBody>
          <a:bodyPr wrap="none" rtlCol="0">
            <a:spAutoFit/>
          </a:bodyPr>
          <a:lstStyle/>
          <a:p>
            <a:r>
              <a:rPr lang="en-US" sz="1400" dirty="0" smtClean="0">
                <a:solidFill>
                  <a:schemeClr val="bg1"/>
                </a:solidFill>
              </a:rPr>
              <a:t>Image: Katie Prager</a:t>
            </a:r>
            <a:endParaRPr lang="en-US" sz="1400" dirty="0">
              <a:solidFill>
                <a:schemeClr val="bg1"/>
              </a:solidFill>
            </a:endParaRPr>
          </a:p>
        </p:txBody>
      </p:sp>
    </p:spTree>
    <p:extLst>
      <p:ext uri="{BB962C8B-B14F-4D97-AF65-F5344CB8AC3E}">
        <p14:creationId xmlns:p14="http://schemas.microsoft.com/office/powerpoint/2010/main" val="10174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13"/>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grpId="0" nodeType="afterEffect">
                                  <p:stCondLst>
                                    <p:cond delay="50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26"/>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1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childTnLst>
                                </p:cTn>
                              </p:par>
                            </p:childTnLst>
                          </p:cTn>
                        </p:par>
                        <p:par>
                          <p:cTn id="45" fill="hold">
                            <p:stCondLst>
                              <p:cond delay="0"/>
                            </p:stCondLst>
                            <p:childTnLst>
                              <p:par>
                                <p:cTn id="46" presetID="1" presetClass="entr" presetSubtype="0" fill="hold" grpId="0" nodeType="afterEffect">
                                  <p:stCondLst>
                                    <p:cond delay="500"/>
                                  </p:stCondLst>
                                  <p:childTnLst>
                                    <p:set>
                                      <p:cBhvr>
                                        <p:cTn id="47" dur="1" fill="hold">
                                          <p:stCondLst>
                                            <p:cond delay="0"/>
                                          </p:stCondLst>
                                        </p:cTn>
                                        <p:tgtEl>
                                          <p:spTgt spid="18"/>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childTnLst>
                                </p:cTn>
                              </p:par>
                            </p:childTnLst>
                          </p:cTn>
                        </p:par>
                        <p:par>
                          <p:cTn id="52" fill="hold">
                            <p:stCondLst>
                              <p:cond delay="0"/>
                            </p:stCondLst>
                            <p:childTnLst>
                              <p:par>
                                <p:cTn id="53" presetID="1" presetClass="entr" presetSubtype="0" fill="hold" grpId="0" nodeType="afterEffect">
                                  <p:stCondLst>
                                    <p:cond delay="50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childTnLst>
                                </p:cTn>
                              </p:par>
                            </p:childTnLst>
                          </p:cTn>
                        </p:par>
                        <p:par>
                          <p:cTn id="59" fill="hold">
                            <p:stCondLst>
                              <p:cond delay="0"/>
                            </p:stCondLst>
                            <p:childTnLst>
                              <p:par>
                                <p:cTn id="60" presetID="1" presetClass="entr" presetSubtype="0" fill="hold" grpId="0" nodeType="afterEffect">
                                  <p:stCondLst>
                                    <p:cond delay="500"/>
                                  </p:stCondLst>
                                  <p:childTnLst>
                                    <p:set>
                                      <p:cBhvr>
                                        <p:cTn id="61" dur="1" fill="hold">
                                          <p:stCondLst>
                                            <p:cond delay="0"/>
                                          </p:stCondLst>
                                        </p:cTn>
                                        <p:tgtEl>
                                          <p:spTgt spid="19"/>
                                        </p:tgtEl>
                                        <p:attrNameLst>
                                          <p:attrName>style.visibility</p:attrName>
                                        </p:attrNameLst>
                                      </p:cBhvr>
                                      <p:to>
                                        <p:strVal val="visible"/>
                                      </p:to>
                                    </p:set>
                                  </p:childTnLst>
                                </p:cTn>
                              </p:par>
                            </p:childTnLst>
                          </p:cTn>
                        </p:par>
                        <p:par>
                          <p:cTn id="62" fill="hold">
                            <p:stCondLst>
                              <p:cond delay="500"/>
                            </p:stCondLst>
                            <p:childTnLst>
                              <p:par>
                                <p:cTn id="63" presetID="1" presetClass="entr" presetSubtype="0" fill="hold" grpId="0" nodeType="afterEffect">
                                  <p:stCondLst>
                                    <p:cond delay="500"/>
                                  </p:stCondLst>
                                  <p:childTnLst>
                                    <p:set>
                                      <p:cBhvr>
                                        <p:cTn id="64" dur="1" fill="hold">
                                          <p:stCondLst>
                                            <p:cond delay="0"/>
                                          </p:stCondLst>
                                        </p:cTn>
                                        <p:tgtEl>
                                          <p:spTgt spid="20"/>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3"/>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animBg="1"/>
      <p:bldP spid="12" grpId="0" animBg="1"/>
      <p:bldP spid="13" grpId="0" animBg="1"/>
      <p:bldP spid="14" grpId="0" animBg="1"/>
      <p:bldP spid="18" grpId="0" animBg="1"/>
      <p:bldP spid="19" grpId="0" animBg="1"/>
      <p:bldP spid="20" grpId="0" animBg="1"/>
      <p:bldP spid="21" grpId="0" animBg="1"/>
      <p:bldP spid="23" grpId="0" animBg="1"/>
      <p:bldP spid="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303" y="76200"/>
            <a:ext cx="5692136" cy="461665"/>
          </a:xfrm>
          <a:prstGeom prst="rect">
            <a:avLst/>
          </a:prstGeom>
          <a:noFill/>
        </p:spPr>
        <p:txBody>
          <a:bodyPr wrap="none" rtlCol="0">
            <a:spAutoFit/>
          </a:bodyPr>
          <a:lstStyle/>
          <a:p>
            <a:r>
              <a:rPr lang="en-US" sz="2400" b="1" dirty="0" smtClean="0"/>
              <a:t>Why study non-model organisms anyways?</a:t>
            </a:r>
            <a:endParaRPr lang="en-US" sz="2400" b="1" dirty="0"/>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677" y="603380"/>
            <a:ext cx="4021138" cy="53943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Text Box 4"/>
          <p:cNvSpPr txBox="1">
            <a:spLocks noChangeArrowheads="1"/>
          </p:cNvSpPr>
          <p:nvPr/>
        </p:nvSpPr>
        <p:spPr bwMode="auto">
          <a:xfrm>
            <a:off x="104677" y="6107243"/>
            <a:ext cx="4319588" cy="255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1pPr>
            <a:lvl2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2pPr>
            <a:lvl3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3pPr>
            <a:lvl4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4pPr>
            <a:lvl5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9pPr>
          </a:lstStyle>
          <a:p>
            <a:r>
              <a:rPr lang="en-GB" altLang="en-US" sz="1200" b="1">
                <a:latin typeface="Arial" panose="020B0604020202020204" pitchFamily="34" charset="0"/>
              </a:rPr>
              <a:t>Robert W. Meredith et al. Science 2011;334:521-524</a:t>
            </a:r>
          </a:p>
        </p:txBody>
      </p:sp>
      <p:grpSp>
        <p:nvGrpSpPr>
          <p:cNvPr id="7" name="Group 6"/>
          <p:cNvGrpSpPr/>
          <p:nvPr/>
        </p:nvGrpSpPr>
        <p:grpSpPr>
          <a:xfrm>
            <a:off x="2787552" y="1981200"/>
            <a:ext cx="1376363" cy="1828800"/>
            <a:chOff x="2787552" y="1981200"/>
            <a:chExt cx="1376363" cy="1828800"/>
          </a:xfrm>
        </p:grpSpPr>
        <p:sp>
          <p:nvSpPr>
            <p:cNvPr id="5" name="Rectangle 4"/>
            <p:cNvSpPr/>
            <p:nvPr/>
          </p:nvSpPr>
          <p:spPr>
            <a:xfrm>
              <a:off x="2787552" y="1981200"/>
              <a:ext cx="1371600" cy="228600"/>
            </a:xfrm>
            <a:prstGeom prst="rect">
              <a:avLst/>
            </a:prstGeom>
            <a:solidFill>
              <a:schemeClr val="accent1">
                <a:alpha val="4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792315" y="3244120"/>
              <a:ext cx="1371600" cy="565880"/>
            </a:xfrm>
            <a:prstGeom prst="rect">
              <a:avLst/>
            </a:prstGeom>
            <a:solidFill>
              <a:schemeClr val="accent1">
                <a:alpha val="4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p:cNvSpPr txBox="1"/>
          <p:nvPr/>
        </p:nvSpPr>
        <p:spPr>
          <a:xfrm>
            <a:off x="4419600" y="603380"/>
            <a:ext cx="4572000" cy="1200329"/>
          </a:xfrm>
          <a:prstGeom prst="rect">
            <a:avLst/>
          </a:prstGeom>
          <a:noFill/>
        </p:spPr>
        <p:txBody>
          <a:bodyPr wrap="square" rtlCol="0">
            <a:spAutoFit/>
          </a:bodyPr>
          <a:lstStyle/>
          <a:p>
            <a:r>
              <a:rPr lang="en-US" b="1" u="sng" dirty="0" smtClean="0">
                <a:solidFill>
                  <a:schemeClr val="tx2"/>
                </a:solidFill>
              </a:rPr>
              <a:t>Diving Mammals</a:t>
            </a:r>
          </a:p>
          <a:p>
            <a:pPr marL="285750" indent="-285750">
              <a:buFont typeface="Wingdings" panose="05000000000000000000" pitchFamily="2" charset="2"/>
              <a:buChar char="Ø"/>
            </a:pPr>
            <a:r>
              <a:rPr lang="en-US" dirty="0" smtClean="0">
                <a:solidFill>
                  <a:schemeClr val="tx2"/>
                </a:solidFill>
              </a:rPr>
              <a:t>Hold breath for hours while diving miles underwater</a:t>
            </a:r>
          </a:p>
          <a:p>
            <a:pPr marL="285750" indent="-285750">
              <a:buFont typeface="Wingdings" panose="05000000000000000000" pitchFamily="2" charset="2"/>
              <a:buChar char="Ø"/>
            </a:pPr>
            <a:r>
              <a:rPr lang="en-US" dirty="0" smtClean="0">
                <a:solidFill>
                  <a:schemeClr val="tx2"/>
                </a:solidFill>
              </a:rPr>
              <a:t>How do they avoid ischemia/reperfusion?</a:t>
            </a:r>
            <a:endParaRPr lang="en-US" dirty="0">
              <a:solidFill>
                <a:schemeClr val="tx2"/>
              </a:solidFill>
            </a:endParaRPr>
          </a:p>
        </p:txBody>
      </p:sp>
      <p:sp>
        <p:nvSpPr>
          <p:cNvPr id="9" name="TextBox 8"/>
          <p:cNvSpPr txBox="1"/>
          <p:nvPr/>
        </p:nvSpPr>
        <p:spPr>
          <a:xfrm>
            <a:off x="4419600" y="4191000"/>
            <a:ext cx="4572000" cy="1200329"/>
          </a:xfrm>
          <a:prstGeom prst="rect">
            <a:avLst/>
          </a:prstGeom>
          <a:noFill/>
        </p:spPr>
        <p:txBody>
          <a:bodyPr wrap="square" rtlCol="0">
            <a:spAutoFit/>
          </a:bodyPr>
          <a:lstStyle/>
          <a:p>
            <a:r>
              <a:rPr lang="en-US" b="1" u="sng" dirty="0" smtClean="0">
                <a:solidFill>
                  <a:schemeClr val="accent3">
                    <a:lumMod val="50000"/>
                  </a:schemeClr>
                </a:solidFill>
              </a:rPr>
              <a:t>Hibernating Mammals</a:t>
            </a:r>
          </a:p>
          <a:p>
            <a:pPr marL="285750" indent="-285750">
              <a:buFont typeface="Wingdings" panose="05000000000000000000" pitchFamily="2" charset="2"/>
              <a:buChar char="Ø"/>
            </a:pPr>
            <a:r>
              <a:rPr lang="en-US" dirty="0" smtClean="0">
                <a:solidFill>
                  <a:schemeClr val="accent3">
                    <a:lumMod val="50000"/>
                  </a:schemeClr>
                </a:solidFill>
              </a:rPr>
              <a:t>Effectively shutdown metabolically</a:t>
            </a:r>
          </a:p>
          <a:p>
            <a:pPr marL="285750" indent="-285750">
              <a:buFont typeface="Wingdings" panose="05000000000000000000" pitchFamily="2" charset="2"/>
              <a:buChar char="Ø"/>
            </a:pPr>
            <a:r>
              <a:rPr lang="en-US" dirty="0" smtClean="0">
                <a:solidFill>
                  <a:schemeClr val="accent3">
                    <a:lumMod val="50000"/>
                  </a:schemeClr>
                </a:solidFill>
              </a:rPr>
              <a:t>How do they avoid uremia and thrombotic complications?</a:t>
            </a:r>
            <a:endParaRPr lang="en-US" dirty="0">
              <a:solidFill>
                <a:schemeClr val="accent3">
                  <a:lumMod val="50000"/>
                </a:schemeClr>
              </a:solidFill>
            </a:endParaRPr>
          </a:p>
        </p:txBody>
      </p:sp>
      <p:grpSp>
        <p:nvGrpSpPr>
          <p:cNvPr id="10" name="Group 9"/>
          <p:cNvGrpSpPr/>
          <p:nvPr/>
        </p:nvGrpSpPr>
        <p:grpSpPr>
          <a:xfrm>
            <a:off x="2787552" y="1846967"/>
            <a:ext cx="1376362" cy="2424552"/>
            <a:chOff x="2792315" y="2151767"/>
            <a:chExt cx="1376362" cy="2424552"/>
          </a:xfrm>
          <a:solidFill>
            <a:schemeClr val="accent3">
              <a:alpha val="37000"/>
            </a:schemeClr>
          </a:solidFill>
        </p:grpSpPr>
        <p:sp>
          <p:nvSpPr>
            <p:cNvPr id="11" name="Rectangle 10"/>
            <p:cNvSpPr/>
            <p:nvPr/>
          </p:nvSpPr>
          <p:spPr>
            <a:xfrm>
              <a:off x="2792315" y="2151767"/>
              <a:ext cx="1371600" cy="127309"/>
            </a:xfrm>
            <a:prstGeom prst="rect">
              <a:avLst/>
            </a:prstGeom>
            <a:gr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797077" y="4423919"/>
              <a:ext cx="1371600" cy="152400"/>
            </a:xfrm>
            <a:prstGeom prst="rect">
              <a:avLst/>
            </a:prstGeom>
            <a:gr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05906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77" y="603380"/>
            <a:ext cx="4021138" cy="53943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Text Box 4"/>
          <p:cNvSpPr txBox="1">
            <a:spLocks noChangeArrowheads="1"/>
          </p:cNvSpPr>
          <p:nvPr/>
        </p:nvSpPr>
        <p:spPr bwMode="auto">
          <a:xfrm>
            <a:off x="104677" y="6107243"/>
            <a:ext cx="4319588" cy="255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1pPr>
            <a:lvl2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2pPr>
            <a:lvl3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3pPr>
            <a:lvl4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4pPr>
            <a:lvl5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9pPr>
          </a:lstStyle>
          <a:p>
            <a:r>
              <a:rPr lang="en-GB" altLang="en-US" sz="1200" b="1" dirty="0">
                <a:latin typeface="Arial" panose="020B0604020202020204" pitchFamily="34" charset="0"/>
              </a:rPr>
              <a:t>Robert W. Meredith et al. Science 2011;334:521-524</a:t>
            </a:r>
          </a:p>
        </p:txBody>
      </p:sp>
      <p:sp>
        <p:nvSpPr>
          <p:cNvPr id="5" name="TextBox 4"/>
          <p:cNvSpPr txBox="1"/>
          <p:nvPr/>
        </p:nvSpPr>
        <p:spPr>
          <a:xfrm>
            <a:off x="4800600" y="50800"/>
            <a:ext cx="2189793" cy="646331"/>
          </a:xfrm>
          <a:prstGeom prst="rect">
            <a:avLst/>
          </a:prstGeom>
          <a:noFill/>
        </p:spPr>
        <p:txBody>
          <a:bodyPr wrap="square" rtlCol="0">
            <a:spAutoFit/>
          </a:bodyPr>
          <a:lstStyle/>
          <a:p>
            <a:r>
              <a:rPr lang="en-US" dirty="0" smtClean="0"/>
              <a:t>Mammalian Genomes (128)</a:t>
            </a:r>
            <a:endParaRPr lang="en-US" dirty="0"/>
          </a:p>
        </p:txBody>
      </p:sp>
      <p:sp>
        <p:nvSpPr>
          <p:cNvPr id="6" name="TextBox 5"/>
          <p:cNvSpPr txBox="1"/>
          <p:nvPr/>
        </p:nvSpPr>
        <p:spPr>
          <a:xfrm>
            <a:off x="6629400" y="1475660"/>
            <a:ext cx="2171685" cy="369332"/>
          </a:xfrm>
          <a:prstGeom prst="rect">
            <a:avLst/>
          </a:prstGeom>
          <a:noFill/>
        </p:spPr>
        <p:txBody>
          <a:bodyPr wrap="none" rtlCol="0">
            <a:spAutoFit/>
          </a:bodyPr>
          <a:lstStyle/>
          <a:p>
            <a:r>
              <a:rPr lang="en-US" u="sng" dirty="0" smtClean="0"/>
              <a:t>Eukaryotic Genomes:</a:t>
            </a:r>
            <a:endParaRPr lang="en-US" u="sng" dirty="0"/>
          </a:p>
        </p:txBody>
      </p:sp>
      <p:grpSp>
        <p:nvGrpSpPr>
          <p:cNvPr id="46" name="Group 45"/>
          <p:cNvGrpSpPr/>
          <p:nvPr/>
        </p:nvGrpSpPr>
        <p:grpSpPr>
          <a:xfrm>
            <a:off x="4914801" y="685800"/>
            <a:ext cx="838200" cy="5181600"/>
            <a:chOff x="4914801" y="685800"/>
            <a:chExt cx="838200" cy="5181600"/>
          </a:xfrm>
        </p:grpSpPr>
        <p:cxnSp>
          <p:nvCxnSpPr>
            <p:cNvPr id="8" name="Straight Connector 7"/>
            <p:cNvCxnSpPr/>
            <p:nvPr/>
          </p:nvCxnSpPr>
          <p:spPr>
            <a:xfrm>
              <a:off x="4914801" y="6858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914801" y="7620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914801" y="9906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914801" y="1020147"/>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14801" y="12954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914801" y="16002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914801" y="17526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914801" y="19050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914801" y="22098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4801" y="20574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914801" y="25146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914801" y="23622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914801" y="26670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914801" y="25146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914801" y="28194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914801" y="26670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914801" y="28956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914801" y="27432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914801" y="3292766"/>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914801" y="35814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914801" y="30480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914801" y="37338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914801" y="30480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914801" y="33528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914801" y="40386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914801" y="43434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914801" y="46482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914801" y="49530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914801" y="51054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914801" y="54102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4914801" y="5021424"/>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914801" y="49530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914801" y="48768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4914801" y="4853473"/>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914801" y="48006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914801" y="52578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914801" y="5867400"/>
              <a:ext cx="838200"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7" name="TextBox 46"/>
          <p:cNvSpPr txBox="1"/>
          <p:nvPr/>
        </p:nvSpPr>
        <p:spPr>
          <a:xfrm>
            <a:off x="6629400" y="1752600"/>
            <a:ext cx="1834477" cy="2862322"/>
          </a:xfrm>
          <a:prstGeom prst="rect">
            <a:avLst/>
          </a:prstGeom>
          <a:noFill/>
        </p:spPr>
        <p:txBody>
          <a:bodyPr wrap="none" rtlCol="0">
            <a:spAutoFit/>
          </a:bodyPr>
          <a:lstStyle/>
          <a:p>
            <a:r>
              <a:rPr lang="en-US" dirty="0" smtClean="0"/>
              <a:t>Birds - 70</a:t>
            </a:r>
          </a:p>
          <a:p>
            <a:r>
              <a:rPr lang="en-US" dirty="0" smtClean="0"/>
              <a:t>Fish - 66</a:t>
            </a:r>
          </a:p>
          <a:p>
            <a:r>
              <a:rPr lang="en-US" dirty="0" smtClean="0"/>
              <a:t>Others - 20</a:t>
            </a:r>
          </a:p>
          <a:p>
            <a:endParaRPr lang="en-US" dirty="0"/>
          </a:p>
          <a:p>
            <a:endParaRPr lang="en-US" dirty="0" smtClean="0"/>
          </a:p>
          <a:p>
            <a:endParaRPr lang="en-US" dirty="0"/>
          </a:p>
          <a:p>
            <a:endParaRPr lang="en-US" dirty="0" smtClean="0"/>
          </a:p>
          <a:p>
            <a:r>
              <a:rPr lang="en-US" dirty="0" smtClean="0"/>
              <a:t>Insects - 115</a:t>
            </a:r>
          </a:p>
          <a:p>
            <a:r>
              <a:rPr lang="en-US" dirty="0" smtClean="0"/>
              <a:t>Other Inverts - 34</a:t>
            </a:r>
          </a:p>
          <a:p>
            <a:r>
              <a:rPr lang="en-US" dirty="0" smtClean="0"/>
              <a:t>Plants - 99</a:t>
            </a:r>
            <a:endParaRPr lang="en-US" dirty="0"/>
          </a:p>
        </p:txBody>
      </p:sp>
      <p:grpSp>
        <p:nvGrpSpPr>
          <p:cNvPr id="50" name="Group 49"/>
          <p:cNvGrpSpPr/>
          <p:nvPr/>
        </p:nvGrpSpPr>
        <p:grpSpPr>
          <a:xfrm>
            <a:off x="6724650" y="1097026"/>
            <a:ext cx="1556192" cy="409576"/>
            <a:chOff x="6858001" y="939800"/>
            <a:chExt cx="1556192" cy="409576"/>
          </a:xfrm>
        </p:grpSpPr>
        <p:sp>
          <p:nvSpPr>
            <p:cNvPr id="48" name="Rectangle 47"/>
            <p:cNvSpPr/>
            <p:nvPr/>
          </p:nvSpPr>
          <p:spPr>
            <a:xfrm>
              <a:off x="6858001" y="939800"/>
              <a:ext cx="1502264" cy="409576"/>
            </a:xfrm>
            <a:prstGeom prst="rect">
              <a:avLst/>
            </a:prstGeom>
            <a:solidFill>
              <a:srgbClr val="2C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7073441" y="961058"/>
              <a:ext cx="1340752" cy="369332"/>
            </a:xfrm>
            <a:prstGeom prst="rect">
              <a:avLst/>
            </a:prstGeom>
            <a:noFill/>
          </p:spPr>
          <p:txBody>
            <a:bodyPr wrap="none" rtlCol="0">
              <a:spAutoFit/>
            </a:bodyPr>
            <a:lstStyle/>
            <a:p>
              <a:r>
                <a:rPr lang="en-US" dirty="0" smtClean="0">
                  <a:solidFill>
                    <a:schemeClr val="bg1"/>
                  </a:solidFill>
                </a:rPr>
                <a:t>NCBI </a:t>
              </a:r>
              <a:r>
                <a:rPr lang="en-US" dirty="0" err="1" smtClean="0">
                  <a:solidFill>
                    <a:schemeClr val="bg1"/>
                  </a:solidFill>
                </a:rPr>
                <a:t>RefSeq</a:t>
              </a:r>
              <a:endParaRPr lang="en-US" dirty="0">
                <a:solidFill>
                  <a:schemeClr val="bg1"/>
                </a:solidFill>
              </a:endParaRPr>
            </a:p>
          </p:txBody>
        </p:sp>
        <p:pic>
          <p:nvPicPr>
            <p:cNvPr id="70" name="Picture 69"/>
            <p:cNvPicPr>
              <a:picLocks noChangeAspect="1"/>
            </p:cNvPicPr>
            <p:nvPr/>
          </p:nvPicPr>
          <p:blipFill rotWithShape="1">
            <a:blip r:embed="rId4" cstate="print">
              <a:extLst>
                <a:ext uri="{28A0092B-C50C-407E-A947-70E740481C1C}">
                  <a14:useLocalDpi xmlns:a14="http://schemas.microsoft.com/office/drawing/2010/main" val="0"/>
                </a:ext>
              </a:extLst>
            </a:blip>
            <a:srcRect l="26158" r="24500" b="38463"/>
            <a:stretch/>
          </p:blipFill>
          <p:spPr>
            <a:xfrm>
              <a:off x="6886576" y="942498"/>
              <a:ext cx="263526" cy="406451"/>
            </a:xfrm>
            <a:prstGeom prst="rect">
              <a:avLst/>
            </a:prstGeom>
          </p:spPr>
        </p:pic>
      </p:grpSp>
      <p:pic>
        <p:nvPicPr>
          <p:cNvPr id="51" name="Picture 5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90393" y="2667000"/>
            <a:ext cx="1112490" cy="991127"/>
          </a:xfrm>
          <a:prstGeom prst="rect">
            <a:avLst/>
          </a:prstGeom>
        </p:spPr>
      </p:pic>
      <p:pic>
        <p:nvPicPr>
          <p:cNvPr id="52" name="Picture 51"/>
          <p:cNvPicPr>
            <a:picLocks noChangeAspect="1"/>
          </p:cNvPicPr>
          <p:nvPr/>
        </p:nvPicPr>
        <p:blipFill>
          <a:blip r:embed="rId6"/>
          <a:stretch>
            <a:fillRect/>
          </a:stretch>
        </p:blipFill>
        <p:spPr>
          <a:xfrm>
            <a:off x="6947905" y="5120898"/>
            <a:ext cx="1197466" cy="1243346"/>
          </a:xfrm>
          <a:prstGeom prst="rect">
            <a:avLst/>
          </a:prstGeom>
        </p:spPr>
      </p:pic>
      <p:sp>
        <p:nvSpPr>
          <p:cNvPr id="53" name="TextBox 52"/>
          <p:cNvSpPr txBox="1"/>
          <p:nvPr/>
        </p:nvSpPr>
        <p:spPr>
          <a:xfrm>
            <a:off x="2303" y="76200"/>
            <a:ext cx="4151778" cy="461665"/>
          </a:xfrm>
          <a:prstGeom prst="rect">
            <a:avLst/>
          </a:prstGeom>
          <a:noFill/>
        </p:spPr>
        <p:txBody>
          <a:bodyPr wrap="none" rtlCol="0">
            <a:spAutoFit/>
          </a:bodyPr>
          <a:lstStyle/>
          <a:p>
            <a:r>
              <a:rPr lang="en-US" sz="2400" b="1" dirty="0" smtClean="0"/>
              <a:t>But it doesn’t have a database!</a:t>
            </a:r>
            <a:endParaRPr lang="en-US" sz="2400" b="1" dirty="0"/>
          </a:p>
        </p:txBody>
      </p:sp>
      <p:sp>
        <p:nvSpPr>
          <p:cNvPr id="45" name="TextBox 44"/>
          <p:cNvSpPr txBox="1"/>
          <p:nvPr/>
        </p:nvSpPr>
        <p:spPr>
          <a:xfrm>
            <a:off x="7408152" y="5965788"/>
            <a:ext cx="614180" cy="369332"/>
          </a:xfrm>
          <a:prstGeom prst="rect">
            <a:avLst/>
          </a:prstGeom>
          <a:noFill/>
        </p:spPr>
        <p:txBody>
          <a:bodyPr wrap="square" rtlCol="0">
            <a:spAutoFit/>
          </a:bodyPr>
          <a:lstStyle/>
          <a:p>
            <a:r>
              <a:rPr lang="en-US" dirty="0" smtClean="0">
                <a:solidFill>
                  <a:schemeClr val="bg1"/>
                </a:solidFill>
              </a:rPr>
              <a:t>30%</a:t>
            </a:r>
            <a:endParaRPr lang="en-US" dirty="0">
              <a:solidFill>
                <a:schemeClr val="bg1"/>
              </a:solidFill>
            </a:endParaRPr>
          </a:p>
        </p:txBody>
      </p:sp>
      <p:pic>
        <p:nvPicPr>
          <p:cNvPr id="2" name="Picture 1"/>
          <p:cNvPicPr>
            <a:picLocks noChangeAspect="1"/>
          </p:cNvPicPr>
          <p:nvPr/>
        </p:nvPicPr>
        <p:blipFill>
          <a:blip r:embed="rId7"/>
          <a:stretch>
            <a:fillRect/>
          </a:stretch>
        </p:blipFill>
        <p:spPr>
          <a:xfrm>
            <a:off x="6724641" y="4648974"/>
            <a:ext cx="1771650" cy="485775"/>
          </a:xfrm>
          <a:prstGeom prst="rect">
            <a:avLst/>
          </a:prstGeom>
        </p:spPr>
      </p:pic>
    </p:spTree>
    <p:extLst>
      <p:ext uri="{BB962C8B-B14F-4D97-AF65-F5344CB8AC3E}">
        <p14:creationId xmlns:p14="http://schemas.microsoft.com/office/powerpoint/2010/main" val="3950099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7" grpId="0"/>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4610" y="1110785"/>
            <a:ext cx="4040253" cy="4070815"/>
          </a:xfrm>
          <a:prstGeom prst="rect">
            <a:avLst/>
          </a:prstGeom>
        </p:spPr>
      </p:pic>
      <p:sp>
        <p:nvSpPr>
          <p:cNvPr id="3" name="TextBox 2"/>
          <p:cNvSpPr txBox="1"/>
          <p:nvPr/>
        </p:nvSpPr>
        <p:spPr>
          <a:xfrm>
            <a:off x="2303" y="76200"/>
            <a:ext cx="4214615" cy="461665"/>
          </a:xfrm>
          <a:prstGeom prst="rect">
            <a:avLst/>
          </a:prstGeom>
          <a:noFill/>
        </p:spPr>
        <p:txBody>
          <a:bodyPr wrap="none" rtlCol="0">
            <a:spAutoFit/>
          </a:bodyPr>
          <a:lstStyle/>
          <a:p>
            <a:r>
              <a:rPr lang="en-US" sz="2400" b="1" dirty="0" smtClean="0"/>
              <a:t>Genomes, Genomes, Genomes!</a:t>
            </a:r>
            <a:endParaRPr lang="en-US" sz="2400" b="1" dirty="0"/>
          </a:p>
        </p:txBody>
      </p:sp>
      <p:grpSp>
        <p:nvGrpSpPr>
          <p:cNvPr id="33" name="Group 32"/>
          <p:cNvGrpSpPr/>
          <p:nvPr/>
        </p:nvGrpSpPr>
        <p:grpSpPr>
          <a:xfrm>
            <a:off x="9304369" y="1143000"/>
            <a:ext cx="6608476" cy="2909919"/>
            <a:chOff x="9304369" y="1143000"/>
            <a:chExt cx="6608476" cy="2909919"/>
          </a:xfrm>
        </p:grpSpPr>
        <p:grpSp>
          <p:nvGrpSpPr>
            <p:cNvPr id="4" name="Group 3"/>
            <p:cNvGrpSpPr/>
            <p:nvPr/>
          </p:nvGrpSpPr>
          <p:grpSpPr>
            <a:xfrm>
              <a:off x="9372600" y="1143000"/>
              <a:ext cx="6392148" cy="2009540"/>
              <a:chOff x="303823" y="2199121"/>
              <a:chExt cx="6392148" cy="2009540"/>
            </a:xfrm>
          </p:grpSpPr>
          <p:grpSp>
            <p:nvGrpSpPr>
              <p:cNvPr id="5" name="Group 4"/>
              <p:cNvGrpSpPr/>
              <p:nvPr/>
            </p:nvGrpSpPr>
            <p:grpSpPr>
              <a:xfrm>
                <a:off x="303823" y="2199121"/>
                <a:ext cx="1626176" cy="2009540"/>
                <a:chOff x="7919230" y="2599902"/>
                <a:chExt cx="869868" cy="1074936"/>
              </a:xfrm>
            </p:grpSpPr>
            <p:pic>
              <p:nvPicPr>
                <p:cNvPr id="24" name="Picture 2" descr="http://zuguang.de/circlize/example/pubmed_24194836.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7919230" y="2803737"/>
                  <a:ext cx="869868" cy="871101"/>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7939936" y="2599902"/>
                  <a:ext cx="822570" cy="214025"/>
                </a:xfrm>
                <a:prstGeom prst="rect">
                  <a:avLst/>
                </a:prstGeom>
                <a:noFill/>
              </p:spPr>
              <p:txBody>
                <a:bodyPr wrap="square" rtlCol="0">
                  <a:spAutoFit/>
                </a:bodyPr>
                <a:lstStyle/>
                <a:p>
                  <a:pPr algn="ctr"/>
                  <a:r>
                    <a:rPr lang="en-US" sz="2000" dirty="0" smtClean="0">
                      <a:latin typeface="+mj-lt"/>
                      <a:cs typeface="Times New Roman" panose="02020603050405020304" pitchFamily="18" charset="0"/>
                    </a:rPr>
                    <a:t>Genome</a:t>
                  </a:r>
                  <a:endParaRPr lang="en-US" sz="2000" dirty="0">
                    <a:latin typeface="+mj-lt"/>
                    <a:cs typeface="Times New Roman" panose="02020603050405020304" pitchFamily="18" charset="0"/>
                  </a:endParaRPr>
                </a:p>
              </p:txBody>
            </p:sp>
          </p:grpSp>
          <p:sp>
            <p:nvSpPr>
              <p:cNvPr id="6" name="TextBox 5"/>
              <p:cNvSpPr txBox="1"/>
              <p:nvPr/>
            </p:nvSpPr>
            <p:spPr>
              <a:xfrm>
                <a:off x="2436744" y="2212534"/>
                <a:ext cx="1795996" cy="400110"/>
              </a:xfrm>
              <a:prstGeom prst="rect">
                <a:avLst/>
              </a:prstGeom>
              <a:noFill/>
            </p:spPr>
            <p:txBody>
              <a:bodyPr wrap="square" rtlCol="0">
                <a:spAutoFit/>
              </a:bodyPr>
              <a:lstStyle/>
              <a:p>
                <a:pPr algn="ctr"/>
                <a:r>
                  <a:rPr lang="en-US" sz="2000" dirty="0" smtClean="0">
                    <a:latin typeface="+mj-lt"/>
                    <a:cs typeface="Times New Roman" panose="02020603050405020304" pitchFamily="18" charset="0"/>
                  </a:rPr>
                  <a:t>Transcriptome</a:t>
                </a:r>
                <a:endParaRPr lang="en-US" sz="2000" dirty="0">
                  <a:latin typeface="+mj-lt"/>
                  <a:cs typeface="Times New Roman" panose="02020603050405020304" pitchFamily="18" charset="0"/>
                </a:endParaRPr>
              </a:p>
            </p:txBody>
          </p:sp>
          <p:sp>
            <p:nvSpPr>
              <p:cNvPr id="7" name="Rectangle 6"/>
              <p:cNvSpPr/>
              <p:nvPr/>
            </p:nvSpPr>
            <p:spPr>
              <a:xfrm rot="16200000">
                <a:off x="2035882" y="3250686"/>
                <a:ext cx="1458755" cy="1965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Gene</a:t>
                </a:r>
                <a:endParaRPr lang="en-US" sz="1600" dirty="0"/>
              </a:p>
            </p:txBody>
          </p:sp>
          <p:grpSp>
            <p:nvGrpSpPr>
              <p:cNvPr id="8" name="Group 7"/>
              <p:cNvGrpSpPr/>
              <p:nvPr/>
            </p:nvGrpSpPr>
            <p:grpSpPr>
              <a:xfrm>
                <a:off x="3704280" y="2621702"/>
                <a:ext cx="545071" cy="1454485"/>
                <a:chOff x="3690870" y="16157459"/>
                <a:chExt cx="545071" cy="1454485"/>
              </a:xfrm>
            </p:grpSpPr>
            <p:sp>
              <p:nvSpPr>
                <p:cNvPr id="16" name="Rectangle 15"/>
                <p:cNvSpPr/>
                <p:nvPr/>
              </p:nvSpPr>
              <p:spPr>
                <a:xfrm>
                  <a:off x="3745404" y="16157459"/>
                  <a:ext cx="196515" cy="2728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745404" y="16526242"/>
                  <a:ext cx="196515" cy="15456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745404" y="17339064"/>
                  <a:ext cx="196515" cy="2728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rot="16200000">
                  <a:off x="3663187" y="16781110"/>
                  <a:ext cx="776175" cy="369332"/>
                </a:xfrm>
                <a:prstGeom prst="rect">
                  <a:avLst/>
                </a:prstGeom>
                <a:noFill/>
              </p:spPr>
              <p:txBody>
                <a:bodyPr wrap="none" rtlCol="0">
                  <a:spAutoFit/>
                </a:bodyPr>
                <a:lstStyle/>
                <a:p>
                  <a:r>
                    <a:rPr lang="en-US" dirty="0" smtClean="0"/>
                    <a:t>mRNA</a:t>
                  </a:r>
                  <a:endParaRPr lang="en-US" dirty="0"/>
                </a:p>
              </p:txBody>
            </p:sp>
            <p:cxnSp>
              <p:nvCxnSpPr>
                <p:cNvPr id="20" name="Straight Connector 19"/>
                <p:cNvCxnSpPr>
                  <a:stCxn id="16" idx="2"/>
                  <a:endCxn id="16" idx="2"/>
                </p:cNvCxnSpPr>
                <p:nvPr/>
              </p:nvCxnSpPr>
              <p:spPr>
                <a:xfrm>
                  <a:off x="3843662" y="16430339"/>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745404" y="16430339"/>
                  <a:ext cx="0" cy="9590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7" idx="1"/>
                </p:cNvCxnSpPr>
                <p:nvPr/>
              </p:nvCxnSpPr>
              <p:spPr>
                <a:xfrm flipH="1">
                  <a:off x="3690870" y="16603524"/>
                  <a:ext cx="54534" cy="359659"/>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endCxn id="18" idx="1"/>
                </p:cNvCxnSpPr>
                <p:nvPr/>
              </p:nvCxnSpPr>
              <p:spPr>
                <a:xfrm>
                  <a:off x="3690870" y="16950737"/>
                  <a:ext cx="54534" cy="524767"/>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5090113" y="2669146"/>
                <a:ext cx="1415721" cy="1359596"/>
                <a:chOff x="15956901" y="10152838"/>
                <a:chExt cx="1415721" cy="1359596"/>
              </a:xfrm>
            </p:grpSpPr>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956901" y="10152838"/>
                  <a:ext cx="1415721" cy="1091920"/>
                </a:xfrm>
                <a:prstGeom prst="rect">
                  <a:avLst/>
                </a:prstGeom>
              </p:spPr>
            </p:pic>
            <p:sp>
              <p:nvSpPr>
                <p:cNvPr id="15" name="TextBox 14"/>
                <p:cNvSpPr txBox="1"/>
                <p:nvPr/>
              </p:nvSpPr>
              <p:spPr>
                <a:xfrm>
                  <a:off x="16231694" y="11143102"/>
                  <a:ext cx="866135" cy="369332"/>
                </a:xfrm>
                <a:prstGeom prst="rect">
                  <a:avLst/>
                </a:prstGeom>
                <a:noFill/>
              </p:spPr>
              <p:txBody>
                <a:bodyPr wrap="none" rtlCol="0">
                  <a:spAutoFit/>
                </a:bodyPr>
                <a:lstStyle/>
                <a:p>
                  <a:r>
                    <a:rPr lang="en-US" dirty="0" smtClean="0"/>
                    <a:t>Protein</a:t>
                  </a:r>
                  <a:endParaRPr lang="en-US" dirty="0"/>
                </a:p>
              </p:txBody>
            </p:sp>
          </p:grpSp>
          <p:sp>
            <p:nvSpPr>
              <p:cNvPr id="10" name="Right Arrow 9"/>
              <p:cNvSpPr/>
              <p:nvPr/>
            </p:nvSpPr>
            <p:spPr>
              <a:xfrm>
                <a:off x="2073009" y="3179227"/>
                <a:ext cx="339501" cy="337189"/>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a:off x="3120017" y="3179227"/>
                <a:ext cx="339501" cy="337189"/>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4504700" y="3179227"/>
                <a:ext cx="339501" cy="337189"/>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899975" y="2212534"/>
                <a:ext cx="1795996" cy="400110"/>
              </a:xfrm>
              <a:prstGeom prst="rect">
                <a:avLst/>
              </a:prstGeom>
              <a:noFill/>
            </p:spPr>
            <p:txBody>
              <a:bodyPr wrap="square" rtlCol="0">
                <a:spAutoFit/>
              </a:bodyPr>
              <a:lstStyle/>
              <a:p>
                <a:pPr algn="ctr"/>
                <a:r>
                  <a:rPr lang="en-US" sz="2000" dirty="0" smtClean="0">
                    <a:latin typeface="+mj-lt"/>
                    <a:cs typeface="Times New Roman" panose="02020603050405020304" pitchFamily="18" charset="0"/>
                  </a:rPr>
                  <a:t>Proteome</a:t>
                </a:r>
                <a:endParaRPr lang="en-US" sz="2000" dirty="0">
                  <a:latin typeface="+mj-lt"/>
                  <a:cs typeface="Times New Roman" panose="02020603050405020304" pitchFamily="18" charset="0"/>
                </a:endParaRPr>
              </a:p>
            </p:txBody>
          </p:sp>
        </p:grpSp>
        <p:sp>
          <p:nvSpPr>
            <p:cNvPr id="26" name="TextBox 25"/>
            <p:cNvSpPr txBox="1"/>
            <p:nvPr/>
          </p:nvSpPr>
          <p:spPr>
            <a:xfrm>
              <a:off x="11481288" y="3406588"/>
              <a:ext cx="2092190" cy="646331"/>
            </a:xfrm>
            <a:prstGeom prst="rect">
              <a:avLst/>
            </a:prstGeom>
            <a:noFill/>
          </p:spPr>
          <p:txBody>
            <a:bodyPr wrap="square" rtlCol="0">
              <a:spAutoFit/>
            </a:bodyPr>
            <a:lstStyle/>
            <a:p>
              <a:r>
                <a:rPr lang="en-US" dirty="0" smtClean="0"/>
                <a:t>~21,000 protein coding sequences</a:t>
              </a:r>
              <a:endParaRPr lang="en-US" dirty="0"/>
            </a:p>
          </p:txBody>
        </p:sp>
        <p:sp>
          <p:nvSpPr>
            <p:cNvPr id="27" name="TextBox 26"/>
            <p:cNvSpPr txBox="1"/>
            <p:nvPr/>
          </p:nvSpPr>
          <p:spPr>
            <a:xfrm>
              <a:off x="9304369" y="3373290"/>
              <a:ext cx="1751633" cy="369332"/>
            </a:xfrm>
            <a:prstGeom prst="rect">
              <a:avLst/>
            </a:prstGeom>
            <a:noFill/>
          </p:spPr>
          <p:txBody>
            <a:bodyPr wrap="none" rtlCol="0">
              <a:spAutoFit/>
            </a:bodyPr>
            <a:lstStyle/>
            <a:p>
              <a:r>
                <a:rPr lang="en-US" dirty="0" smtClean="0"/>
                <a:t>2-3 billion ATCGs</a:t>
              </a:r>
              <a:endParaRPr lang="en-US" dirty="0"/>
            </a:p>
          </p:txBody>
        </p:sp>
        <p:sp>
          <p:nvSpPr>
            <p:cNvPr id="28" name="TextBox 27"/>
            <p:cNvSpPr txBox="1"/>
            <p:nvPr/>
          </p:nvSpPr>
          <p:spPr>
            <a:xfrm>
              <a:off x="13820655" y="3366967"/>
              <a:ext cx="2092190" cy="646331"/>
            </a:xfrm>
            <a:prstGeom prst="rect">
              <a:avLst/>
            </a:prstGeom>
            <a:noFill/>
          </p:spPr>
          <p:txBody>
            <a:bodyPr wrap="square" rtlCol="0">
              <a:spAutoFit/>
            </a:bodyPr>
            <a:lstStyle/>
            <a:p>
              <a:r>
                <a:rPr lang="en-US" dirty="0" smtClean="0"/>
                <a:t>~42,000 protein isoforms</a:t>
              </a:r>
              <a:endParaRPr lang="en-US" dirty="0"/>
            </a:p>
          </p:txBody>
        </p:sp>
      </p:grpSp>
      <p:pic>
        <p:nvPicPr>
          <p:cNvPr id="30" name="Picture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220" y="729785"/>
            <a:ext cx="4820187" cy="3613936"/>
          </a:xfrm>
          <a:prstGeom prst="rect">
            <a:avLst/>
          </a:prstGeom>
        </p:spPr>
      </p:pic>
      <p:pic>
        <p:nvPicPr>
          <p:cNvPr id="31" name="Picture 30"/>
          <p:cNvPicPr>
            <a:picLocks noChangeAspect="1"/>
          </p:cNvPicPr>
          <p:nvPr/>
        </p:nvPicPr>
        <p:blipFill>
          <a:blip r:embed="rId6"/>
          <a:stretch>
            <a:fillRect/>
          </a:stretch>
        </p:blipFill>
        <p:spPr>
          <a:xfrm>
            <a:off x="-221176" y="4108635"/>
            <a:ext cx="5793374" cy="2176552"/>
          </a:xfrm>
          <a:prstGeom prst="rect">
            <a:avLst/>
          </a:prstGeom>
        </p:spPr>
      </p:pic>
      <p:sp>
        <p:nvSpPr>
          <p:cNvPr id="34" name="TextBox 33"/>
          <p:cNvSpPr txBox="1"/>
          <p:nvPr/>
        </p:nvSpPr>
        <p:spPr>
          <a:xfrm>
            <a:off x="5682311" y="729785"/>
            <a:ext cx="2744854" cy="369332"/>
          </a:xfrm>
          <a:prstGeom prst="rect">
            <a:avLst/>
          </a:prstGeom>
          <a:noFill/>
        </p:spPr>
        <p:txBody>
          <a:bodyPr wrap="none" rtlCol="0">
            <a:spAutoFit/>
          </a:bodyPr>
          <a:lstStyle/>
          <a:p>
            <a:pPr algn="ctr"/>
            <a:r>
              <a:rPr lang="en-US" dirty="0" err="1" smtClean="0"/>
              <a:t>RefSeq</a:t>
            </a:r>
            <a:r>
              <a:rPr lang="en-US" dirty="0" smtClean="0"/>
              <a:t> Annotation Pipeline</a:t>
            </a:r>
            <a:endParaRPr lang="en-US" dirty="0"/>
          </a:p>
        </p:txBody>
      </p:sp>
    </p:spTree>
    <p:extLst>
      <p:ext uri="{BB962C8B-B14F-4D97-AF65-F5344CB8AC3E}">
        <p14:creationId xmlns:p14="http://schemas.microsoft.com/office/powerpoint/2010/main" val="1699214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03" y="76200"/>
            <a:ext cx="4593373" cy="461665"/>
          </a:xfrm>
          <a:prstGeom prst="rect">
            <a:avLst/>
          </a:prstGeom>
          <a:noFill/>
        </p:spPr>
        <p:txBody>
          <a:bodyPr wrap="none" rtlCol="0">
            <a:spAutoFit/>
          </a:bodyPr>
          <a:lstStyle/>
          <a:p>
            <a:r>
              <a:rPr lang="en-US" sz="2400" b="1" dirty="0" smtClean="0"/>
              <a:t>Databases and where to find them</a:t>
            </a:r>
            <a:endParaRPr lang="en-US" sz="2400" b="1" dirty="0"/>
          </a:p>
        </p:txBody>
      </p:sp>
      <p:pic>
        <p:nvPicPr>
          <p:cNvPr id="29" name="Picture 28"/>
          <p:cNvPicPr>
            <a:picLocks noChangeAspect="1"/>
          </p:cNvPicPr>
          <p:nvPr/>
        </p:nvPicPr>
        <p:blipFill>
          <a:blip r:embed="rId2"/>
          <a:stretch>
            <a:fillRect/>
          </a:stretch>
        </p:blipFill>
        <p:spPr>
          <a:xfrm>
            <a:off x="677139" y="3352800"/>
            <a:ext cx="2501490" cy="2781330"/>
          </a:xfrm>
          <a:prstGeom prst="rect">
            <a:avLst/>
          </a:prstGeom>
        </p:spPr>
      </p:pic>
      <p:grpSp>
        <p:nvGrpSpPr>
          <p:cNvPr id="30" name="Group 29"/>
          <p:cNvGrpSpPr/>
          <p:nvPr/>
        </p:nvGrpSpPr>
        <p:grpSpPr>
          <a:xfrm>
            <a:off x="532797" y="2419349"/>
            <a:ext cx="2553906" cy="696295"/>
            <a:chOff x="6858001" y="939800"/>
            <a:chExt cx="1502264" cy="409576"/>
          </a:xfrm>
        </p:grpSpPr>
        <p:sp>
          <p:nvSpPr>
            <p:cNvPr id="31" name="Rectangle 30"/>
            <p:cNvSpPr/>
            <p:nvPr/>
          </p:nvSpPr>
          <p:spPr>
            <a:xfrm>
              <a:off x="6858001" y="939800"/>
              <a:ext cx="1502264" cy="409576"/>
            </a:xfrm>
            <a:prstGeom prst="rect">
              <a:avLst/>
            </a:prstGeom>
            <a:solidFill>
              <a:srgbClr val="2C66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7144527" y="988405"/>
              <a:ext cx="1164810" cy="307769"/>
            </a:xfrm>
            <a:prstGeom prst="rect">
              <a:avLst/>
            </a:prstGeom>
            <a:noFill/>
          </p:spPr>
          <p:txBody>
            <a:bodyPr wrap="none" rtlCol="0">
              <a:spAutoFit/>
            </a:bodyPr>
            <a:lstStyle/>
            <a:p>
              <a:r>
                <a:rPr lang="en-US" sz="2800" dirty="0" smtClean="0">
                  <a:solidFill>
                    <a:schemeClr val="bg1"/>
                  </a:solidFill>
                </a:rPr>
                <a:t>NCBI </a:t>
              </a:r>
              <a:r>
                <a:rPr lang="en-US" sz="2800" dirty="0" err="1" smtClean="0">
                  <a:solidFill>
                    <a:schemeClr val="bg1"/>
                  </a:solidFill>
                </a:rPr>
                <a:t>RefSeq</a:t>
              </a:r>
              <a:endParaRPr lang="en-US" sz="2800" dirty="0">
                <a:solidFill>
                  <a:schemeClr val="bg1"/>
                </a:solidFill>
              </a:endParaRPr>
            </a:p>
          </p:txBody>
        </p:sp>
        <p:pic>
          <p:nvPicPr>
            <p:cNvPr id="33" name="Picture 32"/>
            <p:cNvPicPr>
              <a:picLocks noChangeAspect="1"/>
            </p:cNvPicPr>
            <p:nvPr/>
          </p:nvPicPr>
          <p:blipFill rotWithShape="1">
            <a:blip r:embed="rId3" cstate="print">
              <a:extLst>
                <a:ext uri="{28A0092B-C50C-407E-A947-70E740481C1C}">
                  <a14:useLocalDpi xmlns:a14="http://schemas.microsoft.com/office/drawing/2010/main" val="0"/>
                </a:ext>
              </a:extLst>
            </a:blip>
            <a:srcRect l="26158" r="24500" b="38463"/>
            <a:stretch/>
          </p:blipFill>
          <p:spPr>
            <a:xfrm>
              <a:off x="6886576" y="942498"/>
              <a:ext cx="263526" cy="406451"/>
            </a:xfrm>
            <a:prstGeom prst="rect">
              <a:avLst/>
            </a:prstGeom>
          </p:spPr>
        </p:pic>
      </p:grpSp>
      <p:pic>
        <p:nvPicPr>
          <p:cNvPr id="34" name="Picture 33"/>
          <p:cNvPicPr>
            <a:picLocks noChangeAspect="1"/>
          </p:cNvPicPr>
          <p:nvPr/>
        </p:nvPicPr>
        <p:blipFill>
          <a:blip r:embed="rId4"/>
          <a:stretch>
            <a:fillRect/>
          </a:stretch>
        </p:blipFill>
        <p:spPr>
          <a:xfrm>
            <a:off x="533400" y="1566131"/>
            <a:ext cx="2362200" cy="704850"/>
          </a:xfrm>
          <a:prstGeom prst="rect">
            <a:avLst/>
          </a:prstGeom>
        </p:spPr>
      </p:pic>
      <p:pic>
        <p:nvPicPr>
          <p:cNvPr id="37" name="Picture 36"/>
          <p:cNvPicPr>
            <a:picLocks noChangeAspect="1"/>
          </p:cNvPicPr>
          <p:nvPr/>
        </p:nvPicPr>
        <p:blipFill>
          <a:blip r:embed="rId5"/>
          <a:stretch>
            <a:fillRect/>
          </a:stretch>
        </p:blipFill>
        <p:spPr>
          <a:xfrm>
            <a:off x="533400" y="693863"/>
            <a:ext cx="1276350" cy="723900"/>
          </a:xfrm>
          <a:prstGeom prst="rect">
            <a:avLst/>
          </a:prstGeom>
        </p:spPr>
      </p:pic>
      <p:pic>
        <p:nvPicPr>
          <p:cNvPr id="38" name="Picture 37"/>
          <p:cNvPicPr>
            <a:picLocks noChangeAspect="1"/>
          </p:cNvPicPr>
          <p:nvPr/>
        </p:nvPicPr>
        <p:blipFill rotWithShape="1">
          <a:blip r:embed="rId6">
            <a:extLst>
              <a:ext uri="{28A0092B-C50C-407E-A947-70E740481C1C}">
                <a14:useLocalDpi xmlns:a14="http://schemas.microsoft.com/office/drawing/2010/main" val="0"/>
              </a:ext>
            </a:extLst>
          </a:blip>
          <a:srcRect l="5913" r="70754"/>
          <a:stretch/>
        </p:blipFill>
        <p:spPr>
          <a:xfrm>
            <a:off x="6477000" y="1023055"/>
            <a:ext cx="1066800" cy="666750"/>
          </a:xfrm>
          <a:prstGeom prst="rect">
            <a:avLst/>
          </a:prstGeom>
        </p:spPr>
      </p:pic>
      <p:sp>
        <p:nvSpPr>
          <p:cNvPr id="39" name="Rectangle 38"/>
          <p:cNvSpPr/>
          <p:nvPr/>
        </p:nvSpPr>
        <p:spPr>
          <a:xfrm>
            <a:off x="3124200" y="3352800"/>
            <a:ext cx="6858000" cy="369332"/>
          </a:xfrm>
          <a:prstGeom prst="rect">
            <a:avLst/>
          </a:prstGeom>
        </p:spPr>
        <p:txBody>
          <a:bodyPr wrap="square">
            <a:spAutoFit/>
          </a:bodyPr>
          <a:lstStyle/>
          <a:p>
            <a:r>
              <a:rPr lang="en-US" dirty="0"/>
              <a:t>ftp://ftp.ncbi.nih.gov/genomes/refseq/vertebrate_mammalian/</a:t>
            </a:r>
          </a:p>
        </p:txBody>
      </p:sp>
    </p:spTree>
    <p:extLst>
      <p:ext uri="{BB962C8B-B14F-4D97-AF65-F5344CB8AC3E}">
        <p14:creationId xmlns:p14="http://schemas.microsoft.com/office/powerpoint/2010/main" val="275990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AT Tes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6941" y="509290"/>
            <a:ext cx="4362824" cy="2908550"/>
          </a:xfrm>
          <a:prstGeom prst="rect">
            <a:avLst/>
          </a:prstGeom>
        </p:spPr>
      </p:pic>
      <p:sp>
        <p:nvSpPr>
          <p:cNvPr id="3" name="TextBox 2"/>
          <p:cNvSpPr txBox="1"/>
          <p:nvPr/>
        </p:nvSpPr>
        <p:spPr>
          <a:xfrm>
            <a:off x="2303" y="76200"/>
            <a:ext cx="5594608" cy="461665"/>
          </a:xfrm>
          <a:prstGeom prst="rect">
            <a:avLst/>
          </a:prstGeom>
          <a:noFill/>
        </p:spPr>
        <p:txBody>
          <a:bodyPr wrap="none" rtlCol="0">
            <a:spAutoFit/>
          </a:bodyPr>
          <a:lstStyle/>
          <a:p>
            <a:r>
              <a:rPr lang="en-US" sz="2400" b="1" dirty="0" smtClean="0"/>
              <a:t>Why do proteomics in California sea lions?</a:t>
            </a:r>
            <a:endParaRPr lang="en-US" sz="2400" b="1" dirty="0"/>
          </a:p>
        </p:txBody>
      </p:sp>
      <p:sp>
        <p:nvSpPr>
          <p:cNvPr id="8" name="TextBox 7"/>
          <p:cNvSpPr txBox="1"/>
          <p:nvPr/>
        </p:nvSpPr>
        <p:spPr>
          <a:xfrm>
            <a:off x="4586940" y="509290"/>
            <a:ext cx="4362825" cy="830997"/>
          </a:xfrm>
          <a:prstGeom prst="rect">
            <a:avLst/>
          </a:prstGeom>
          <a:solidFill>
            <a:schemeClr val="bg1">
              <a:alpha val="73000"/>
            </a:schemeClr>
          </a:solidFill>
        </p:spPr>
        <p:txBody>
          <a:bodyPr wrap="square" rtlCol="0">
            <a:spAutoFit/>
          </a:bodyPr>
          <a:lstStyle/>
          <a:p>
            <a:pPr algn="ctr"/>
            <a:r>
              <a:rPr lang="en-US" sz="2400" dirty="0"/>
              <a:t>Facilitate diagnosis and </a:t>
            </a:r>
            <a:r>
              <a:rPr lang="en-US" sz="2400" dirty="0" smtClean="0"/>
              <a:t>treatment</a:t>
            </a:r>
            <a:endParaRPr lang="en-US" sz="2400" dirty="0"/>
          </a:p>
        </p:txBody>
      </p:sp>
      <p:grpSp>
        <p:nvGrpSpPr>
          <p:cNvPr id="9" name="Group 8"/>
          <p:cNvGrpSpPr/>
          <p:nvPr/>
        </p:nvGrpSpPr>
        <p:grpSpPr>
          <a:xfrm>
            <a:off x="4876800" y="3764995"/>
            <a:ext cx="2537012" cy="2043875"/>
            <a:chOff x="1110969" y="718398"/>
            <a:chExt cx="5075625" cy="4089041"/>
          </a:xfrm>
        </p:grpSpPr>
        <p:pic>
          <p:nvPicPr>
            <p:cNvPr id="10" name="Picture 9"/>
            <p:cNvPicPr>
              <a:picLocks noChangeAspect="1"/>
            </p:cNvPicPr>
            <p:nvPr/>
          </p:nvPicPr>
          <p:blipFill>
            <a:blip r:embed="rId3">
              <a:duotone>
                <a:prstClr val="black"/>
                <a:schemeClr val="tx1">
                  <a:tint val="45000"/>
                  <a:satMod val="400000"/>
                </a:schemeClr>
              </a:duotone>
              <a:extLst/>
            </a:blip>
            <a:stretch>
              <a:fillRect/>
            </a:stretch>
          </p:blipFill>
          <p:spPr>
            <a:xfrm>
              <a:off x="1864069" y="1149822"/>
              <a:ext cx="3257550" cy="3190875"/>
            </a:xfrm>
            <a:prstGeom prst="rect">
              <a:avLst/>
            </a:prstGeom>
          </p:spPr>
        </p:pic>
        <p:pic>
          <p:nvPicPr>
            <p:cNvPr id="11" name="Picture 10"/>
            <p:cNvPicPr>
              <a:picLocks noChangeAspect="1"/>
            </p:cNvPicPr>
            <p:nvPr/>
          </p:nvPicPr>
          <p:blipFill>
            <a:blip r:embed="rId4" cstate="print">
              <a:duotone>
                <a:prstClr val="black"/>
                <a:schemeClr val="tx1">
                  <a:tint val="45000"/>
                  <a:satMod val="400000"/>
                </a:schemeClr>
              </a:duotone>
              <a:extLst>
                <a:ext uri="{28A0092B-C50C-407E-A947-70E740481C1C}">
                  <a14:useLocalDpi xmlns:a14="http://schemas.microsoft.com/office/drawing/2010/main" val="0"/>
                </a:ext>
              </a:extLst>
            </a:blip>
            <a:stretch>
              <a:fillRect/>
            </a:stretch>
          </p:blipFill>
          <p:spPr>
            <a:xfrm>
              <a:off x="2867387" y="1309025"/>
              <a:ext cx="1250913" cy="2872468"/>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52536" y="1132901"/>
              <a:ext cx="587670" cy="457200"/>
            </a:xfrm>
            <a:prstGeom prst="rect">
              <a:avLst/>
            </a:prstGeom>
          </p:spPr>
        </p:pic>
        <p:pic>
          <p:nvPicPr>
            <p:cNvPr id="13" name="Picture 12"/>
            <p:cNvPicPr>
              <a:picLocks noChangeAspect="1"/>
            </p:cNvPicPr>
            <p:nvPr/>
          </p:nvPicPr>
          <p:blipFill rotWithShape="1">
            <a:blip r:embed="rId6" cstate="print">
              <a:extLst>
                <a:ext uri="{28A0092B-C50C-407E-A947-70E740481C1C}">
                  <a14:useLocalDpi xmlns:a14="http://schemas.microsoft.com/office/drawing/2010/main" val="0"/>
                </a:ext>
              </a:extLst>
            </a:blip>
            <a:srcRect t="29100" b="22646"/>
            <a:stretch/>
          </p:blipFill>
          <p:spPr>
            <a:xfrm>
              <a:off x="2249555" y="877601"/>
              <a:ext cx="732148" cy="457200"/>
            </a:xfrm>
            <a:prstGeom prst="rect">
              <a:avLst/>
            </a:prstGeom>
          </p:spPr>
        </p:pic>
        <p:pic>
          <p:nvPicPr>
            <p:cNvPr id="14" name="Picture 13"/>
            <p:cNvPicPr>
              <a:picLocks noChangeAspect="1"/>
            </p:cNvPicPr>
            <p:nvPr/>
          </p:nvPicPr>
          <p:blipFill rotWithShape="1">
            <a:blip r:embed="rId7" cstate="print">
              <a:extLst>
                <a:ext uri="{28A0092B-C50C-407E-A947-70E740481C1C}">
                  <a14:useLocalDpi xmlns:a14="http://schemas.microsoft.com/office/drawing/2010/main" val="0"/>
                </a:ext>
              </a:extLst>
            </a:blip>
            <a:srcRect t="22970" b="23479"/>
            <a:stretch/>
          </p:blipFill>
          <p:spPr>
            <a:xfrm>
              <a:off x="4956246" y="1915201"/>
              <a:ext cx="714608" cy="382681"/>
            </a:xfrm>
            <a:prstGeom prst="rect">
              <a:avLst/>
            </a:prstGeom>
          </p:spPr>
        </p:pic>
        <p:pic>
          <p:nvPicPr>
            <p:cNvPr id="15" name="Picture 14"/>
            <p:cNvPicPr>
              <a:picLocks noChangeAspect="1"/>
            </p:cNvPicPr>
            <p:nvPr/>
          </p:nvPicPr>
          <p:blipFill rotWithShape="1">
            <a:blip r:embed="rId8" cstate="print">
              <a:extLst>
                <a:ext uri="{28A0092B-C50C-407E-A947-70E740481C1C}">
                  <a14:useLocalDpi xmlns:a14="http://schemas.microsoft.com/office/drawing/2010/main" val="0"/>
                </a:ext>
              </a:extLst>
            </a:blip>
            <a:srcRect l="7042" t="8437" r="5831" b="7867"/>
            <a:stretch/>
          </p:blipFill>
          <p:spPr>
            <a:xfrm>
              <a:off x="4800556" y="1450949"/>
              <a:ext cx="475938" cy="457200"/>
            </a:xfrm>
            <a:prstGeom prst="rect">
              <a:avLst/>
            </a:prstGeom>
          </p:spPr>
        </p:pic>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36494" y="747968"/>
              <a:ext cx="775763" cy="457200"/>
            </a:xfrm>
            <a:prstGeom prst="rect">
              <a:avLst/>
            </a:prstGeom>
          </p:spPr>
        </p:pic>
        <p:pic>
          <p:nvPicPr>
            <p:cNvPr id="17" name="Picture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92755" y="2330892"/>
              <a:ext cx="685800" cy="457200"/>
            </a:xfrm>
            <a:prstGeom prst="rect">
              <a:avLst/>
            </a:prstGeom>
          </p:spPr>
        </p:pic>
        <p:pic>
          <p:nvPicPr>
            <p:cNvPr id="18" name="Picture 17"/>
            <p:cNvPicPr>
              <a:picLocks noChangeAspect="1"/>
            </p:cNvPicPr>
            <p:nvPr/>
          </p:nvPicPr>
          <p:blipFill rotWithShape="1">
            <a:blip r:embed="rId11" cstate="print">
              <a:extLst>
                <a:ext uri="{28A0092B-C50C-407E-A947-70E740481C1C}">
                  <a14:useLocalDpi xmlns:a14="http://schemas.microsoft.com/office/drawing/2010/main" val="0"/>
                </a:ext>
              </a:extLst>
            </a:blip>
            <a:srcRect l="50388" r="6945" b="52540"/>
            <a:stretch/>
          </p:blipFill>
          <p:spPr>
            <a:xfrm>
              <a:off x="3615113" y="4350239"/>
              <a:ext cx="457820" cy="457200"/>
            </a:xfrm>
            <a:prstGeom prst="rect">
              <a:avLst/>
            </a:prstGeom>
          </p:spPr>
        </p:pic>
        <p:pic>
          <p:nvPicPr>
            <p:cNvPr id="19" name="Picture 18"/>
            <p:cNvPicPr>
              <a:picLocks noChangeAspect="1"/>
            </p:cNvPicPr>
            <p:nvPr/>
          </p:nvPicPr>
          <p:blipFill rotWithShape="1">
            <a:blip r:embed="rId12" cstate="print">
              <a:extLst>
                <a:ext uri="{28A0092B-C50C-407E-A947-70E740481C1C}">
                  <a14:useLocalDpi xmlns:a14="http://schemas.microsoft.com/office/drawing/2010/main" val="0"/>
                </a:ext>
              </a:extLst>
            </a:blip>
            <a:srcRect l="71878" t="42247" r="5265" b="41812"/>
            <a:stretch/>
          </p:blipFill>
          <p:spPr>
            <a:xfrm>
              <a:off x="2897306" y="4340697"/>
              <a:ext cx="697423" cy="457200"/>
            </a:xfrm>
            <a:prstGeom prst="rect">
              <a:avLst/>
            </a:prstGeom>
          </p:spPr>
        </p:pic>
        <p:pic>
          <p:nvPicPr>
            <p:cNvPr id="20" name="Picture 1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443388" y="2124520"/>
              <a:ext cx="422031" cy="457200"/>
            </a:xfrm>
            <a:prstGeom prst="rect">
              <a:avLst/>
            </a:prstGeom>
          </p:spPr>
        </p:pic>
        <p:pic>
          <p:nvPicPr>
            <p:cNvPr id="21" name="Picture 20"/>
            <p:cNvPicPr>
              <a:picLocks noChangeAspect="1"/>
            </p:cNvPicPr>
            <p:nvPr/>
          </p:nvPicPr>
          <p:blipFill rotWithShape="1">
            <a:blip r:embed="rId14" cstate="print">
              <a:extLst>
                <a:ext uri="{28A0092B-C50C-407E-A947-70E740481C1C}">
                  <a14:useLocalDpi xmlns:a14="http://schemas.microsoft.com/office/drawing/2010/main" val="0"/>
                </a:ext>
              </a:extLst>
            </a:blip>
            <a:srcRect l="1859" t="15862" r="2346" b="6607"/>
            <a:stretch/>
          </p:blipFill>
          <p:spPr>
            <a:xfrm>
              <a:off x="1120798" y="3154642"/>
              <a:ext cx="853126" cy="457200"/>
            </a:xfrm>
            <a:prstGeom prst="rect">
              <a:avLst/>
            </a:prstGeom>
          </p:spPr>
        </p:pic>
        <p:pic>
          <p:nvPicPr>
            <p:cNvPr id="22" name="Picture 21"/>
            <p:cNvPicPr>
              <a:picLocks noChangeAspect="1"/>
            </p:cNvPicPr>
            <p:nvPr/>
          </p:nvPicPr>
          <p:blipFill rotWithShape="1">
            <a:blip r:embed="rId15" cstate="print">
              <a:extLst>
                <a:ext uri="{28A0092B-C50C-407E-A947-70E740481C1C}">
                  <a14:useLocalDpi xmlns:a14="http://schemas.microsoft.com/office/drawing/2010/main" val="0"/>
                </a:ext>
              </a:extLst>
            </a:blip>
            <a:srcRect l="1772" t="17331" r="2654" b="17826"/>
            <a:stretch/>
          </p:blipFill>
          <p:spPr>
            <a:xfrm>
              <a:off x="1599937" y="3657087"/>
              <a:ext cx="673865" cy="457200"/>
            </a:xfrm>
            <a:prstGeom prst="rect">
              <a:avLst/>
            </a:prstGeom>
          </p:spPr>
        </p:pic>
        <p:pic>
          <p:nvPicPr>
            <p:cNvPr id="23" name="Picture 2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832708" y="1267959"/>
              <a:ext cx="555625" cy="457200"/>
            </a:xfrm>
            <a:prstGeom prst="rect">
              <a:avLst/>
            </a:prstGeom>
          </p:spPr>
        </p:pic>
        <p:pic>
          <p:nvPicPr>
            <p:cNvPr id="24" name="Picture 2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958745" y="718398"/>
              <a:ext cx="680014" cy="457200"/>
            </a:xfrm>
            <a:prstGeom prst="rect">
              <a:avLst/>
            </a:prstGeom>
          </p:spPr>
        </p:pic>
        <p:pic>
          <p:nvPicPr>
            <p:cNvPr id="25" name="Picture 24"/>
            <p:cNvPicPr>
              <a:picLocks noChangeAspect="1"/>
            </p:cNvPicPr>
            <p:nvPr/>
          </p:nvPicPr>
          <p:blipFill rotWithShape="1">
            <a:blip r:embed="rId11" cstate="print">
              <a:extLst>
                <a:ext uri="{28A0092B-C50C-407E-A947-70E740481C1C}">
                  <a14:useLocalDpi xmlns:a14="http://schemas.microsoft.com/office/drawing/2010/main" val="0"/>
                </a:ext>
              </a:extLst>
            </a:blip>
            <a:srcRect t="2735" r="55759" b="53135"/>
            <a:stretch/>
          </p:blipFill>
          <p:spPr>
            <a:xfrm>
              <a:off x="4746371" y="3429000"/>
              <a:ext cx="510538" cy="457200"/>
            </a:xfrm>
            <a:prstGeom prst="rect">
              <a:avLst/>
            </a:prstGeom>
          </p:spPr>
        </p:pic>
        <p:pic>
          <p:nvPicPr>
            <p:cNvPr id="26" name="Picture 25"/>
            <p:cNvPicPr>
              <a:picLocks noChangeAspect="1"/>
            </p:cNvPicPr>
            <p:nvPr/>
          </p:nvPicPr>
          <p:blipFill rotWithShape="1">
            <a:blip r:embed="rId11" cstate="print">
              <a:extLst>
                <a:ext uri="{28A0092B-C50C-407E-A947-70E740481C1C}">
                  <a14:useLocalDpi xmlns:a14="http://schemas.microsoft.com/office/drawing/2010/main" val="0"/>
                </a:ext>
              </a:extLst>
            </a:blip>
            <a:srcRect t="56176" r="52661"/>
            <a:stretch/>
          </p:blipFill>
          <p:spPr>
            <a:xfrm>
              <a:off x="4093317" y="4215954"/>
              <a:ext cx="550098" cy="457200"/>
            </a:xfrm>
            <a:prstGeom prst="rect">
              <a:avLst/>
            </a:prstGeom>
          </p:spPr>
        </p:pic>
        <p:pic>
          <p:nvPicPr>
            <p:cNvPr id="27" name="Picture 2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452536" y="3803208"/>
              <a:ext cx="433268" cy="457200"/>
            </a:xfrm>
            <a:prstGeom prst="rect">
              <a:avLst/>
            </a:prstGeom>
          </p:spPr>
        </p:pic>
        <p:pic>
          <p:nvPicPr>
            <p:cNvPr id="28" name="Picture 27"/>
            <p:cNvPicPr>
              <a:picLocks noChangeAspect="1"/>
            </p:cNvPicPr>
            <p:nvPr/>
          </p:nvPicPr>
          <p:blipFill rotWithShape="1">
            <a:blip r:embed="rId19" cstate="print">
              <a:extLst>
                <a:ext uri="{28A0092B-C50C-407E-A947-70E740481C1C}">
                  <a14:useLocalDpi xmlns:a14="http://schemas.microsoft.com/office/drawing/2010/main" val="0"/>
                </a:ext>
              </a:extLst>
            </a:blip>
            <a:srcRect t="12266" b="11399"/>
            <a:stretch/>
          </p:blipFill>
          <p:spPr>
            <a:xfrm>
              <a:off x="1440525" y="1669813"/>
              <a:ext cx="601220" cy="457200"/>
            </a:xfrm>
            <a:prstGeom prst="rect">
              <a:avLst/>
            </a:prstGeom>
          </p:spPr>
        </p:pic>
        <p:pic>
          <p:nvPicPr>
            <p:cNvPr id="29" name="Picture 28"/>
            <p:cNvPicPr>
              <a:picLocks noChangeAspect="1"/>
            </p:cNvPicPr>
            <p:nvPr/>
          </p:nvPicPr>
          <p:blipFill rotWithShape="1">
            <a:blip r:embed="rId20" cstate="print">
              <a:extLst>
                <a:ext uri="{28A0092B-C50C-407E-A947-70E740481C1C}">
                  <a14:useLocalDpi xmlns:a14="http://schemas.microsoft.com/office/drawing/2010/main" val="0"/>
                </a:ext>
              </a:extLst>
            </a:blip>
            <a:srcRect t="16567" b="16568"/>
            <a:stretch/>
          </p:blipFill>
          <p:spPr>
            <a:xfrm>
              <a:off x="5028632" y="3060156"/>
              <a:ext cx="683759" cy="457200"/>
            </a:xfrm>
            <a:prstGeom prst="rect">
              <a:avLst/>
            </a:prstGeom>
          </p:spPr>
        </p:pic>
        <p:pic>
          <p:nvPicPr>
            <p:cNvPr id="30" name="Picture 29"/>
            <p:cNvPicPr>
              <a:picLocks noChangeAspect="1"/>
            </p:cNvPicPr>
            <p:nvPr/>
          </p:nvPicPr>
          <p:blipFill rotWithShape="1">
            <a:blip r:embed="rId21" cstate="print">
              <a:extLst>
                <a:ext uri="{28A0092B-C50C-407E-A947-70E740481C1C}">
                  <a14:useLocalDpi xmlns:a14="http://schemas.microsoft.com/office/drawing/2010/main" val="0"/>
                </a:ext>
              </a:extLst>
            </a:blip>
            <a:srcRect t="30731" b="27921"/>
            <a:stretch/>
          </p:blipFill>
          <p:spPr>
            <a:xfrm flipH="1">
              <a:off x="5080848" y="2699736"/>
              <a:ext cx="1105746" cy="457200"/>
            </a:xfrm>
            <a:prstGeom prst="rect">
              <a:avLst/>
            </a:prstGeom>
          </p:spPr>
        </p:pic>
        <p:pic>
          <p:nvPicPr>
            <p:cNvPr id="31" name="Picture 30"/>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flipH="1">
              <a:off x="2238590" y="3988638"/>
              <a:ext cx="692457" cy="723494"/>
            </a:xfrm>
            <a:prstGeom prst="rect">
              <a:avLst/>
            </a:prstGeom>
          </p:spPr>
        </p:pic>
        <p:pic>
          <p:nvPicPr>
            <p:cNvPr id="32" name="Picture 3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110969" y="2622454"/>
              <a:ext cx="737419" cy="457200"/>
            </a:xfrm>
            <a:prstGeom prst="rect">
              <a:avLst/>
            </a:prstGeom>
          </p:spPr>
        </p:pic>
      </p:grpSp>
      <p:sp>
        <p:nvSpPr>
          <p:cNvPr id="33" name="TextBox 32"/>
          <p:cNvSpPr txBox="1"/>
          <p:nvPr/>
        </p:nvSpPr>
        <p:spPr>
          <a:xfrm>
            <a:off x="6763622" y="3657600"/>
            <a:ext cx="2198905" cy="830997"/>
          </a:xfrm>
          <a:prstGeom prst="rect">
            <a:avLst/>
          </a:prstGeom>
          <a:noFill/>
        </p:spPr>
        <p:txBody>
          <a:bodyPr wrap="square" rtlCol="0">
            <a:spAutoFit/>
          </a:bodyPr>
          <a:lstStyle/>
          <a:p>
            <a:pPr algn="ctr"/>
            <a:r>
              <a:rPr lang="en-US" sz="2400" dirty="0" smtClean="0"/>
              <a:t>Cure human disease</a:t>
            </a:r>
            <a:endParaRPr lang="en-US" sz="2400" dirty="0"/>
          </a:p>
        </p:txBody>
      </p:sp>
      <p:pic>
        <p:nvPicPr>
          <p:cNvPr id="34" name="Picture Placeholder 6" descr="IMGO2725-2.jpg"/>
          <p:cNvPicPr>
            <a:picLocks noChangeAspect="1"/>
          </p:cNvPicPr>
          <p:nvPr/>
        </p:nvPicPr>
        <p:blipFill>
          <a:blip r:embed="rId24" cstate="print">
            <a:extLst>
              <a:ext uri="{28A0092B-C50C-407E-A947-70E740481C1C}">
                <a14:useLocalDpi xmlns:a14="http://schemas.microsoft.com/office/drawing/2010/main" val="0"/>
              </a:ext>
            </a:extLst>
          </a:blip>
          <a:srcRect l="14514" r="14514"/>
          <a:stretch>
            <a:fillRect/>
          </a:stretch>
        </p:blipFill>
        <p:spPr bwMode="auto">
          <a:xfrm>
            <a:off x="90498" y="537864"/>
            <a:ext cx="4405302" cy="532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9896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2110" y="685800"/>
            <a:ext cx="6230360" cy="1938992"/>
          </a:xfrm>
          <a:prstGeom prst="rect">
            <a:avLst/>
          </a:prstGeom>
          <a:noFill/>
        </p:spPr>
        <p:txBody>
          <a:bodyPr wrap="none" rtlCol="0">
            <a:spAutoFit/>
          </a:bodyPr>
          <a:lstStyle/>
          <a:p>
            <a:r>
              <a:rPr lang="en-US" sz="2000" dirty="0" smtClean="0"/>
              <a:t>2010 – MALDI-TOF of serum </a:t>
            </a:r>
            <a:r>
              <a:rPr lang="en-US" sz="2000" dirty="0" err="1" smtClean="0"/>
              <a:t>peptidome</a:t>
            </a:r>
            <a:r>
              <a:rPr lang="en-US" sz="2000" dirty="0" smtClean="0"/>
              <a:t>, no identifications</a:t>
            </a:r>
          </a:p>
          <a:p>
            <a:r>
              <a:rPr lang="en-US" sz="2000" dirty="0" smtClean="0"/>
              <a:t>2011 – 2D Gel study; identifications on </a:t>
            </a:r>
            <a:r>
              <a:rPr lang="en-US" sz="2000" dirty="0" err="1" smtClean="0"/>
              <a:t>TripleTOF</a:t>
            </a:r>
            <a:r>
              <a:rPr lang="en-US" sz="2000" dirty="0" smtClean="0"/>
              <a:t> 5600</a:t>
            </a:r>
          </a:p>
          <a:p>
            <a:r>
              <a:rPr lang="en-US" sz="2000" dirty="0"/>
              <a:t>2011 – </a:t>
            </a:r>
            <a:r>
              <a:rPr lang="en-US" sz="2000" dirty="0" smtClean="0"/>
              <a:t>CSF shotgun proteomics </a:t>
            </a:r>
            <a:r>
              <a:rPr lang="en-US" sz="2000" dirty="0"/>
              <a:t>study with </a:t>
            </a:r>
            <a:r>
              <a:rPr lang="en-US" sz="2000" dirty="0" smtClean="0"/>
              <a:t>5600</a:t>
            </a:r>
          </a:p>
          <a:p>
            <a:r>
              <a:rPr lang="en-US" sz="2000" dirty="0" smtClean="0"/>
              <a:t>…</a:t>
            </a:r>
          </a:p>
          <a:p>
            <a:r>
              <a:rPr lang="en-US" sz="2000" dirty="0" smtClean="0"/>
              <a:t>2017 – Urine shotgun proteomics study with </a:t>
            </a:r>
            <a:r>
              <a:rPr lang="en-US" sz="2000" dirty="0" err="1" smtClean="0"/>
              <a:t>Lumos</a:t>
            </a:r>
            <a:endParaRPr lang="en-US" sz="2000" dirty="0" smtClean="0"/>
          </a:p>
          <a:p>
            <a:endParaRPr lang="en-US" sz="2000" dirty="0" smtClean="0"/>
          </a:p>
        </p:txBody>
      </p:sp>
      <p:sp>
        <p:nvSpPr>
          <p:cNvPr id="3" name="TextBox 2"/>
          <p:cNvSpPr txBox="1"/>
          <p:nvPr/>
        </p:nvSpPr>
        <p:spPr>
          <a:xfrm>
            <a:off x="2303" y="76200"/>
            <a:ext cx="4828053" cy="461665"/>
          </a:xfrm>
          <a:prstGeom prst="rect">
            <a:avLst/>
          </a:prstGeom>
          <a:noFill/>
        </p:spPr>
        <p:txBody>
          <a:bodyPr wrap="none" rtlCol="0">
            <a:spAutoFit/>
          </a:bodyPr>
          <a:lstStyle/>
          <a:p>
            <a:r>
              <a:rPr lang="en-US" sz="2400" b="1" dirty="0" smtClean="0"/>
              <a:t>California sea lion history of analysis</a:t>
            </a:r>
            <a:endParaRPr lang="en-US" sz="2400" b="1" dirty="0"/>
          </a:p>
        </p:txBody>
      </p:sp>
      <p:sp>
        <p:nvSpPr>
          <p:cNvPr id="4" name="TextBox 3"/>
          <p:cNvSpPr txBox="1"/>
          <p:nvPr/>
        </p:nvSpPr>
        <p:spPr>
          <a:xfrm>
            <a:off x="5402787" y="3336324"/>
            <a:ext cx="3131613" cy="1477328"/>
          </a:xfrm>
          <a:prstGeom prst="rect">
            <a:avLst/>
          </a:prstGeom>
          <a:noFill/>
        </p:spPr>
        <p:txBody>
          <a:bodyPr wrap="square" rtlCol="0">
            <a:spAutoFit/>
          </a:bodyPr>
          <a:lstStyle/>
          <a:p>
            <a:r>
              <a:rPr lang="en-US" dirty="0" smtClean="0"/>
              <a:t>High mass accuracy is very valuable to lower search space</a:t>
            </a:r>
          </a:p>
          <a:p>
            <a:endParaRPr lang="en-US" dirty="0" smtClean="0"/>
          </a:p>
          <a:p>
            <a:r>
              <a:rPr lang="en-US" dirty="0" smtClean="0"/>
              <a:t>5600 was 30 ppm</a:t>
            </a:r>
          </a:p>
          <a:p>
            <a:r>
              <a:rPr lang="en-US" dirty="0" err="1" smtClean="0"/>
              <a:t>Lumos</a:t>
            </a:r>
            <a:r>
              <a:rPr lang="en-US" dirty="0" smtClean="0"/>
              <a:t> is 10 ppm</a:t>
            </a:r>
            <a:endParaRPr lang="en-US" dirty="0"/>
          </a:p>
        </p:txBody>
      </p:sp>
      <p:sp>
        <p:nvSpPr>
          <p:cNvPr id="55" name="TextBox 54"/>
          <p:cNvSpPr txBox="1"/>
          <p:nvPr/>
        </p:nvSpPr>
        <p:spPr>
          <a:xfrm>
            <a:off x="-76200" y="6019800"/>
            <a:ext cx="5472717" cy="369332"/>
          </a:xfrm>
          <a:prstGeom prst="rect">
            <a:avLst/>
          </a:prstGeom>
          <a:noFill/>
        </p:spPr>
        <p:txBody>
          <a:bodyPr wrap="none" rtlCol="0">
            <a:spAutoFit/>
          </a:bodyPr>
          <a:lstStyle/>
          <a:p>
            <a:r>
              <a:rPr lang="en-US" i="1" dirty="0" smtClean="0"/>
              <a:t>* years analysis was performed, not the publication date</a:t>
            </a:r>
            <a:endParaRPr lang="en-US" i="1" dirty="0"/>
          </a:p>
        </p:txBody>
      </p:sp>
      <p:grpSp>
        <p:nvGrpSpPr>
          <p:cNvPr id="56" name="Group 55"/>
          <p:cNvGrpSpPr/>
          <p:nvPr/>
        </p:nvGrpSpPr>
        <p:grpSpPr>
          <a:xfrm>
            <a:off x="3276601" y="3389671"/>
            <a:ext cx="1828800" cy="1328711"/>
            <a:chOff x="540938" y="961068"/>
            <a:chExt cx="6992490" cy="5080382"/>
          </a:xfrm>
        </p:grpSpPr>
        <p:grpSp>
          <p:nvGrpSpPr>
            <p:cNvPr id="57" name="Group 735"/>
            <p:cNvGrpSpPr/>
            <p:nvPr/>
          </p:nvGrpSpPr>
          <p:grpSpPr>
            <a:xfrm>
              <a:off x="540938" y="961068"/>
              <a:ext cx="6992490" cy="5080382"/>
              <a:chOff x="414397" y="865697"/>
              <a:chExt cx="6992490" cy="5080382"/>
            </a:xfrm>
          </p:grpSpPr>
          <p:sp>
            <p:nvSpPr>
              <p:cNvPr id="65" name="Freeform 6"/>
              <p:cNvSpPr>
                <a:spLocks/>
              </p:cNvSpPr>
              <p:nvPr/>
            </p:nvSpPr>
            <p:spPr bwMode="auto">
              <a:xfrm>
                <a:off x="548521" y="5463558"/>
                <a:ext cx="382746" cy="379475"/>
              </a:xfrm>
              <a:custGeom>
                <a:avLst/>
                <a:gdLst>
                  <a:gd name="T0" fmla="*/ 5 w 234"/>
                  <a:gd name="T1" fmla="*/ 232 h 232"/>
                  <a:gd name="T2" fmla="*/ 234 w 234"/>
                  <a:gd name="T3" fmla="*/ 2 h 232"/>
                  <a:gd name="T4" fmla="*/ 230 w 234"/>
                  <a:gd name="T5" fmla="*/ 0 h 232"/>
                  <a:gd name="T6" fmla="*/ 0 w 234"/>
                  <a:gd name="T7" fmla="*/ 227 h 232"/>
                  <a:gd name="T8" fmla="*/ 5 w 234"/>
                  <a:gd name="T9" fmla="*/ 232 h 232"/>
                </a:gdLst>
                <a:ahLst/>
                <a:cxnLst>
                  <a:cxn ang="0">
                    <a:pos x="T0" y="T1"/>
                  </a:cxn>
                  <a:cxn ang="0">
                    <a:pos x="T2" y="T3"/>
                  </a:cxn>
                  <a:cxn ang="0">
                    <a:pos x="T4" y="T5"/>
                  </a:cxn>
                  <a:cxn ang="0">
                    <a:pos x="T6" y="T7"/>
                  </a:cxn>
                  <a:cxn ang="0">
                    <a:pos x="T8" y="T9"/>
                  </a:cxn>
                </a:cxnLst>
                <a:rect l="0" t="0" r="r" b="b"/>
                <a:pathLst>
                  <a:path w="234" h="232">
                    <a:moveTo>
                      <a:pt x="5" y="232"/>
                    </a:moveTo>
                    <a:lnTo>
                      <a:pt x="234" y="2"/>
                    </a:lnTo>
                    <a:lnTo>
                      <a:pt x="230" y="0"/>
                    </a:lnTo>
                    <a:lnTo>
                      <a:pt x="0" y="227"/>
                    </a:lnTo>
                    <a:lnTo>
                      <a:pt x="5" y="232"/>
                    </a:lnTo>
                    <a:close/>
                  </a:path>
                </a:pathLst>
              </a:custGeom>
              <a:solidFill>
                <a:srgbClr val="C4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66" name="Freeform 7"/>
              <p:cNvSpPr>
                <a:spLocks/>
              </p:cNvSpPr>
              <p:nvPr/>
            </p:nvSpPr>
            <p:spPr bwMode="auto">
              <a:xfrm>
                <a:off x="653205" y="5486457"/>
                <a:ext cx="294421" cy="459622"/>
              </a:xfrm>
              <a:custGeom>
                <a:avLst/>
                <a:gdLst>
                  <a:gd name="T0" fmla="*/ 0 w 180"/>
                  <a:gd name="T1" fmla="*/ 161 h 281"/>
                  <a:gd name="T2" fmla="*/ 121 w 180"/>
                  <a:gd name="T3" fmla="*/ 281 h 281"/>
                  <a:gd name="T4" fmla="*/ 156 w 180"/>
                  <a:gd name="T5" fmla="*/ 248 h 281"/>
                  <a:gd name="T6" fmla="*/ 78 w 180"/>
                  <a:gd name="T7" fmla="*/ 170 h 281"/>
                  <a:gd name="T8" fmla="*/ 97 w 180"/>
                  <a:gd name="T9" fmla="*/ 154 h 281"/>
                  <a:gd name="T10" fmla="*/ 114 w 180"/>
                  <a:gd name="T11" fmla="*/ 135 h 281"/>
                  <a:gd name="T12" fmla="*/ 180 w 180"/>
                  <a:gd name="T13" fmla="*/ 22 h 281"/>
                  <a:gd name="T14" fmla="*/ 158 w 180"/>
                  <a:gd name="T15" fmla="*/ 0 h 281"/>
                  <a:gd name="T16" fmla="*/ 0 w 180"/>
                  <a:gd name="T17" fmla="*/ 16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281">
                    <a:moveTo>
                      <a:pt x="0" y="161"/>
                    </a:moveTo>
                    <a:lnTo>
                      <a:pt x="121" y="281"/>
                    </a:lnTo>
                    <a:lnTo>
                      <a:pt x="156" y="248"/>
                    </a:lnTo>
                    <a:lnTo>
                      <a:pt x="78" y="170"/>
                    </a:lnTo>
                    <a:lnTo>
                      <a:pt x="97" y="154"/>
                    </a:lnTo>
                    <a:lnTo>
                      <a:pt x="114" y="135"/>
                    </a:lnTo>
                    <a:lnTo>
                      <a:pt x="180" y="22"/>
                    </a:lnTo>
                    <a:lnTo>
                      <a:pt x="158" y="0"/>
                    </a:lnTo>
                    <a:lnTo>
                      <a:pt x="0" y="161"/>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67" name="Freeform 8"/>
              <p:cNvSpPr>
                <a:spLocks/>
              </p:cNvSpPr>
              <p:nvPr/>
            </p:nvSpPr>
            <p:spPr bwMode="auto">
              <a:xfrm>
                <a:off x="445475" y="5448836"/>
                <a:ext cx="459623" cy="292784"/>
              </a:xfrm>
              <a:custGeom>
                <a:avLst/>
                <a:gdLst>
                  <a:gd name="T0" fmla="*/ 0 w 281"/>
                  <a:gd name="T1" fmla="*/ 54 h 179"/>
                  <a:gd name="T2" fmla="*/ 122 w 281"/>
                  <a:gd name="T3" fmla="*/ 179 h 179"/>
                  <a:gd name="T4" fmla="*/ 281 w 281"/>
                  <a:gd name="T5" fmla="*/ 21 h 179"/>
                  <a:gd name="T6" fmla="*/ 259 w 281"/>
                  <a:gd name="T7" fmla="*/ 0 h 179"/>
                  <a:gd name="T8" fmla="*/ 148 w 281"/>
                  <a:gd name="T9" fmla="*/ 63 h 179"/>
                  <a:gd name="T10" fmla="*/ 130 w 281"/>
                  <a:gd name="T11" fmla="*/ 82 h 179"/>
                  <a:gd name="T12" fmla="*/ 111 w 281"/>
                  <a:gd name="T13" fmla="*/ 101 h 179"/>
                  <a:gd name="T14" fmla="*/ 33 w 281"/>
                  <a:gd name="T15" fmla="*/ 21 h 179"/>
                  <a:gd name="T16" fmla="*/ 0 w 281"/>
                  <a:gd name="T17" fmla="*/ 5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1" h="179">
                    <a:moveTo>
                      <a:pt x="0" y="54"/>
                    </a:moveTo>
                    <a:lnTo>
                      <a:pt x="122" y="179"/>
                    </a:lnTo>
                    <a:lnTo>
                      <a:pt x="281" y="21"/>
                    </a:lnTo>
                    <a:lnTo>
                      <a:pt x="259" y="0"/>
                    </a:lnTo>
                    <a:lnTo>
                      <a:pt x="148" y="63"/>
                    </a:lnTo>
                    <a:lnTo>
                      <a:pt x="130" y="82"/>
                    </a:lnTo>
                    <a:lnTo>
                      <a:pt x="111" y="101"/>
                    </a:lnTo>
                    <a:lnTo>
                      <a:pt x="33" y="21"/>
                    </a:lnTo>
                    <a:lnTo>
                      <a:pt x="0" y="54"/>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68" name="Line 9"/>
              <p:cNvSpPr>
                <a:spLocks noChangeShapeType="1"/>
              </p:cNvSpPr>
              <p:nvPr/>
            </p:nvSpPr>
            <p:spPr bwMode="auto">
              <a:xfrm flipV="1">
                <a:off x="556700" y="5466829"/>
                <a:ext cx="374569" cy="376204"/>
              </a:xfrm>
              <a:prstGeom prst="line">
                <a:avLst/>
              </a:prstGeom>
              <a:noFill/>
              <a:ln w="5" cap="flat">
                <a:solidFill>
                  <a:srgbClr val="231F2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69" name="Line 10"/>
              <p:cNvSpPr>
                <a:spLocks noChangeShapeType="1"/>
              </p:cNvSpPr>
              <p:nvPr/>
            </p:nvSpPr>
            <p:spPr bwMode="auto">
              <a:xfrm flipH="1">
                <a:off x="548521" y="5463558"/>
                <a:ext cx="376204" cy="371296"/>
              </a:xfrm>
              <a:prstGeom prst="line">
                <a:avLst/>
              </a:prstGeom>
              <a:noFill/>
              <a:ln w="5" cap="flat">
                <a:solidFill>
                  <a:srgbClr val="231F2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0" name="Freeform 11"/>
              <p:cNvSpPr>
                <a:spLocks/>
              </p:cNvSpPr>
              <p:nvPr/>
            </p:nvSpPr>
            <p:spPr bwMode="auto">
              <a:xfrm>
                <a:off x="414397" y="865697"/>
                <a:ext cx="6992490" cy="4254370"/>
              </a:xfrm>
              <a:custGeom>
                <a:avLst/>
                <a:gdLst>
                  <a:gd name="T0" fmla="*/ 1629 w 1810"/>
                  <a:gd name="T1" fmla="*/ 0 h 1101"/>
                  <a:gd name="T2" fmla="*/ 1142 w 1810"/>
                  <a:gd name="T3" fmla="*/ 401 h 1101"/>
                  <a:gd name="T4" fmla="*/ 1032 w 1810"/>
                  <a:gd name="T5" fmla="*/ 140 h 1101"/>
                  <a:gd name="T6" fmla="*/ 769 w 1810"/>
                  <a:gd name="T7" fmla="*/ 589 h 1101"/>
                  <a:gd name="T8" fmla="*/ 174 w 1810"/>
                  <a:gd name="T9" fmla="*/ 605 h 1101"/>
                  <a:gd name="T10" fmla="*/ 0 w 1810"/>
                  <a:gd name="T11" fmla="*/ 784 h 1101"/>
                  <a:gd name="T12" fmla="*/ 120 w 1810"/>
                  <a:gd name="T13" fmla="*/ 1101 h 1101"/>
                  <a:gd name="T14" fmla="*/ 120 w 1810"/>
                  <a:gd name="T15" fmla="*/ 1092 h 1101"/>
                  <a:gd name="T16" fmla="*/ 9 w 1810"/>
                  <a:gd name="T17" fmla="*/ 1081 h 1101"/>
                  <a:gd name="T18" fmla="*/ 88 w 1810"/>
                  <a:gd name="T19" fmla="*/ 947 h 1101"/>
                  <a:gd name="T20" fmla="*/ 88 w 1810"/>
                  <a:gd name="T21" fmla="*/ 862 h 1101"/>
                  <a:gd name="T22" fmla="*/ 9 w 1810"/>
                  <a:gd name="T23" fmla="*/ 788 h 1101"/>
                  <a:gd name="T24" fmla="*/ 179 w 1810"/>
                  <a:gd name="T25" fmla="*/ 613 h 1101"/>
                  <a:gd name="T26" fmla="*/ 782 w 1810"/>
                  <a:gd name="T27" fmla="*/ 605 h 1101"/>
                  <a:gd name="T28" fmla="*/ 769 w 1810"/>
                  <a:gd name="T29" fmla="*/ 556 h 1101"/>
                  <a:gd name="T30" fmla="*/ 859 w 1810"/>
                  <a:gd name="T31" fmla="*/ 511 h 1101"/>
                  <a:gd name="T32" fmla="*/ 733 w 1810"/>
                  <a:gd name="T33" fmla="*/ 465 h 1101"/>
                  <a:gd name="T34" fmla="*/ 764 w 1810"/>
                  <a:gd name="T35" fmla="*/ 456 h 1101"/>
                  <a:gd name="T36" fmla="*/ 853 w 1810"/>
                  <a:gd name="T37" fmla="*/ 489 h 1101"/>
                  <a:gd name="T38" fmla="*/ 792 w 1810"/>
                  <a:gd name="T39" fmla="*/ 499 h 1101"/>
                  <a:gd name="T40" fmla="*/ 762 w 1810"/>
                  <a:gd name="T41" fmla="*/ 441 h 1101"/>
                  <a:gd name="T42" fmla="*/ 729 w 1810"/>
                  <a:gd name="T43" fmla="*/ 445 h 1101"/>
                  <a:gd name="T44" fmla="*/ 677 w 1810"/>
                  <a:gd name="T45" fmla="*/ 278 h 1101"/>
                  <a:gd name="T46" fmla="*/ 1131 w 1810"/>
                  <a:gd name="T47" fmla="*/ 402 h 1101"/>
                  <a:gd name="T48" fmla="*/ 991 w 1810"/>
                  <a:gd name="T49" fmla="*/ 429 h 1101"/>
                  <a:gd name="T50" fmla="*/ 986 w 1810"/>
                  <a:gd name="T51" fmla="*/ 440 h 1101"/>
                  <a:gd name="T52" fmla="*/ 944 w 1810"/>
                  <a:gd name="T53" fmla="*/ 489 h 1101"/>
                  <a:gd name="T54" fmla="*/ 1138 w 1810"/>
                  <a:gd name="T55" fmla="*/ 435 h 1101"/>
                  <a:gd name="T56" fmla="*/ 1146 w 1810"/>
                  <a:gd name="T57" fmla="*/ 439 h 1101"/>
                  <a:gd name="T58" fmla="*/ 1149 w 1810"/>
                  <a:gd name="T59" fmla="*/ 410 h 1101"/>
                  <a:gd name="T60" fmla="*/ 1237 w 1810"/>
                  <a:gd name="T61" fmla="*/ 441 h 1101"/>
                  <a:gd name="T62" fmla="*/ 1628 w 1810"/>
                  <a:gd name="T63" fmla="*/ 13 h 1101"/>
                  <a:gd name="T64" fmla="*/ 1792 w 1810"/>
                  <a:gd name="T65" fmla="*/ 221 h 1101"/>
                  <a:gd name="T66" fmla="*/ 1307 w 1810"/>
                  <a:gd name="T67" fmla="*/ 537 h 1101"/>
                  <a:gd name="T68" fmla="*/ 1113 w 1810"/>
                  <a:gd name="T69" fmla="*/ 790 h 1101"/>
                  <a:gd name="T70" fmla="*/ 266 w 1810"/>
                  <a:gd name="T71" fmla="*/ 854 h 1101"/>
                  <a:gd name="T72" fmla="*/ 184 w 1810"/>
                  <a:gd name="T73" fmla="*/ 862 h 1101"/>
                  <a:gd name="T74" fmla="*/ 184 w 1810"/>
                  <a:gd name="T75" fmla="*/ 946 h 1101"/>
                  <a:gd name="T76" fmla="*/ 261 w 1810"/>
                  <a:gd name="T77" fmla="*/ 1081 h 1101"/>
                  <a:gd name="T78" fmla="*/ 150 w 1810"/>
                  <a:gd name="T79" fmla="*/ 1101 h 1101"/>
                  <a:gd name="T80" fmla="*/ 270 w 1810"/>
                  <a:gd name="T81" fmla="*/ 874 h 1101"/>
                  <a:gd name="T82" fmla="*/ 939 w 1810"/>
                  <a:gd name="T83" fmla="*/ 862 h 1101"/>
                  <a:gd name="T84" fmla="*/ 1122 w 1810"/>
                  <a:gd name="T85" fmla="*/ 795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10" h="1101">
                    <a:moveTo>
                      <a:pt x="1806" y="206"/>
                    </a:moveTo>
                    <a:cubicBezTo>
                      <a:pt x="1637" y="5"/>
                      <a:pt x="1637" y="5"/>
                      <a:pt x="1637" y="5"/>
                    </a:cubicBezTo>
                    <a:cubicBezTo>
                      <a:pt x="1635" y="2"/>
                      <a:pt x="1632" y="1"/>
                      <a:pt x="1629" y="0"/>
                    </a:cubicBezTo>
                    <a:cubicBezTo>
                      <a:pt x="1626" y="0"/>
                      <a:pt x="1623" y="1"/>
                      <a:pt x="1621" y="3"/>
                    </a:cubicBezTo>
                    <a:cubicBezTo>
                      <a:pt x="1147" y="400"/>
                      <a:pt x="1147" y="400"/>
                      <a:pt x="1147" y="400"/>
                    </a:cubicBezTo>
                    <a:cubicBezTo>
                      <a:pt x="1146" y="401"/>
                      <a:pt x="1144" y="402"/>
                      <a:pt x="1142" y="401"/>
                    </a:cubicBezTo>
                    <a:cubicBezTo>
                      <a:pt x="1140" y="401"/>
                      <a:pt x="1139" y="400"/>
                      <a:pt x="1138" y="398"/>
                    </a:cubicBezTo>
                    <a:cubicBezTo>
                      <a:pt x="1047" y="147"/>
                      <a:pt x="1047" y="147"/>
                      <a:pt x="1047" y="147"/>
                    </a:cubicBezTo>
                    <a:cubicBezTo>
                      <a:pt x="1045" y="141"/>
                      <a:pt x="1038" y="138"/>
                      <a:pt x="1032" y="140"/>
                    </a:cubicBezTo>
                    <a:cubicBezTo>
                      <a:pt x="666" y="273"/>
                      <a:pt x="666" y="273"/>
                      <a:pt x="666" y="273"/>
                    </a:cubicBezTo>
                    <a:cubicBezTo>
                      <a:pt x="660" y="275"/>
                      <a:pt x="657" y="282"/>
                      <a:pt x="659" y="288"/>
                    </a:cubicBezTo>
                    <a:cubicBezTo>
                      <a:pt x="769" y="589"/>
                      <a:pt x="769" y="589"/>
                      <a:pt x="769" y="589"/>
                    </a:cubicBezTo>
                    <a:cubicBezTo>
                      <a:pt x="770" y="592"/>
                      <a:pt x="770" y="596"/>
                      <a:pt x="767" y="600"/>
                    </a:cubicBezTo>
                    <a:cubicBezTo>
                      <a:pt x="765" y="603"/>
                      <a:pt x="762" y="605"/>
                      <a:pt x="758" y="605"/>
                    </a:cubicBezTo>
                    <a:cubicBezTo>
                      <a:pt x="174" y="605"/>
                      <a:pt x="174" y="605"/>
                      <a:pt x="174" y="605"/>
                    </a:cubicBezTo>
                    <a:cubicBezTo>
                      <a:pt x="163" y="605"/>
                      <a:pt x="153" y="609"/>
                      <a:pt x="146" y="616"/>
                    </a:cubicBezTo>
                    <a:cubicBezTo>
                      <a:pt x="11" y="757"/>
                      <a:pt x="11" y="757"/>
                      <a:pt x="11" y="757"/>
                    </a:cubicBezTo>
                    <a:cubicBezTo>
                      <a:pt x="4" y="764"/>
                      <a:pt x="0" y="774"/>
                      <a:pt x="0" y="784"/>
                    </a:cubicBezTo>
                    <a:cubicBezTo>
                      <a:pt x="0" y="1089"/>
                      <a:pt x="0" y="1089"/>
                      <a:pt x="0" y="1089"/>
                    </a:cubicBezTo>
                    <a:cubicBezTo>
                      <a:pt x="0" y="1096"/>
                      <a:pt x="6" y="1101"/>
                      <a:pt x="12" y="1101"/>
                    </a:cubicBezTo>
                    <a:cubicBezTo>
                      <a:pt x="120" y="1101"/>
                      <a:pt x="120" y="1101"/>
                      <a:pt x="120" y="1101"/>
                    </a:cubicBezTo>
                    <a:cubicBezTo>
                      <a:pt x="120" y="1097"/>
                      <a:pt x="120" y="1097"/>
                      <a:pt x="120" y="1097"/>
                    </a:cubicBezTo>
                    <a:cubicBezTo>
                      <a:pt x="120" y="1092"/>
                      <a:pt x="120" y="1092"/>
                      <a:pt x="120" y="1092"/>
                    </a:cubicBezTo>
                    <a:cubicBezTo>
                      <a:pt x="120" y="1092"/>
                      <a:pt x="120" y="1092"/>
                      <a:pt x="120" y="1092"/>
                    </a:cubicBezTo>
                    <a:cubicBezTo>
                      <a:pt x="21" y="1092"/>
                      <a:pt x="21" y="1092"/>
                      <a:pt x="21" y="1092"/>
                    </a:cubicBezTo>
                    <a:cubicBezTo>
                      <a:pt x="18" y="1092"/>
                      <a:pt x="15" y="1091"/>
                      <a:pt x="12" y="1089"/>
                    </a:cubicBezTo>
                    <a:cubicBezTo>
                      <a:pt x="10" y="1087"/>
                      <a:pt x="9" y="1084"/>
                      <a:pt x="9" y="1081"/>
                    </a:cubicBezTo>
                    <a:cubicBezTo>
                      <a:pt x="9" y="955"/>
                      <a:pt x="9" y="955"/>
                      <a:pt x="9" y="955"/>
                    </a:cubicBezTo>
                    <a:cubicBezTo>
                      <a:pt x="88" y="955"/>
                      <a:pt x="88" y="955"/>
                      <a:pt x="88" y="955"/>
                    </a:cubicBezTo>
                    <a:cubicBezTo>
                      <a:pt x="88" y="947"/>
                      <a:pt x="88" y="947"/>
                      <a:pt x="88" y="947"/>
                    </a:cubicBezTo>
                    <a:cubicBezTo>
                      <a:pt x="9" y="947"/>
                      <a:pt x="9" y="947"/>
                      <a:pt x="9" y="947"/>
                    </a:cubicBezTo>
                    <a:cubicBezTo>
                      <a:pt x="9" y="862"/>
                      <a:pt x="9" y="862"/>
                      <a:pt x="9" y="862"/>
                    </a:cubicBezTo>
                    <a:cubicBezTo>
                      <a:pt x="88" y="862"/>
                      <a:pt x="88" y="862"/>
                      <a:pt x="88" y="862"/>
                    </a:cubicBezTo>
                    <a:cubicBezTo>
                      <a:pt x="88" y="854"/>
                      <a:pt x="88" y="854"/>
                      <a:pt x="88" y="854"/>
                    </a:cubicBezTo>
                    <a:cubicBezTo>
                      <a:pt x="9" y="854"/>
                      <a:pt x="9" y="854"/>
                      <a:pt x="9" y="854"/>
                    </a:cubicBezTo>
                    <a:cubicBezTo>
                      <a:pt x="9" y="788"/>
                      <a:pt x="9" y="788"/>
                      <a:pt x="9" y="788"/>
                    </a:cubicBezTo>
                    <a:cubicBezTo>
                      <a:pt x="9" y="778"/>
                      <a:pt x="13" y="768"/>
                      <a:pt x="20" y="761"/>
                    </a:cubicBezTo>
                    <a:cubicBezTo>
                      <a:pt x="151" y="625"/>
                      <a:pt x="151" y="625"/>
                      <a:pt x="151" y="625"/>
                    </a:cubicBezTo>
                    <a:cubicBezTo>
                      <a:pt x="158" y="617"/>
                      <a:pt x="168" y="613"/>
                      <a:pt x="179" y="613"/>
                    </a:cubicBezTo>
                    <a:cubicBezTo>
                      <a:pt x="861" y="613"/>
                      <a:pt x="861" y="613"/>
                      <a:pt x="861" y="613"/>
                    </a:cubicBezTo>
                    <a:cubicBezTo>
                      <a:pt x="861" y="605"/>
                      <a:pt x="861" y="605"/>
                      <a:pt x="861" y="605"/>
                    </a:cubicBezTo>
                    <a:cubicBezTo>
                      <a:pt x="782" y="605"/>
                      <a:pt x="782" y="605"/>
                      <a:pt x="782" y="605"/>
                    </a:cubicBezTo>
                    <a:cubicBezTo>
                      <a:pt x="783" y="604"/>
                      <a:pt x="783" y="604"/>
                      <a:pt x="783" y="604"/>
                    </a:cubicBezTo>
                    <a:cubicBezTo>
                      <a:pt x="768" y="563"/>
                      <a:pt x="768" y="563"/>
                      <a:pt x="768" y="563"/>
                    </a:cubicBezTo>
                    <a:cubicBezTo>
                      <a:pt x="768" y="561"/>
                      <a:pt x="768" y="558"/>
                      <a:pt x="769" y="556"/>
                    </a:cubicBezTo>
                    <a:cubicBezTo>
                      <a:pt x="770" y="554"/>
                      <a:pt x="772" y="552"/>
                      <a:pt x="774" y="551"/>
                    </a:cubicBezTo>
                    <a:cubicBezTo>
                      <a:pt x="862" y="519"/>
                      <a:pt x="862" y="519"/>
                      <a:pt x="862" y="519"/>
                    </a:cubicBezTo>
                    <a:cubicBezTo>
                      <a:pt x="859" y="511"/>
                      <a:pt x="859" y="511"/>
                      <a:pt x="859" y="511"/>
                    </a:cubicBezTo>
                    <a:cubicBezTo>
                      <a:pt x="771" y="543"/>
                      <a:pt x="771" y="543"/>
                      <a:pt x="771" y="543"/>
                    </a:cubicBezTo>
                    <a:cubicBezTo>
                      <a:pt x="766" y="545"/>
                      <a:pt x="761" y="542"/>
                      <a:pt x="759" y="538"/>
                    </a:cubicBezTo>
                    <a:cubicBezTo>
                      <a:pt x="733" y="465"/>
                      <a:pt x="733" y="465"/>
                      <a:pt x="733" y="465"/>
                    </a:cubicBezTo>
                    <a:cubicBezTo>
                      <a:pt x="731" y="461"/>
                      <a:pt x="734" y="455"/>
                      <a:pt x="739" y="454"/>
                    </a:cubicBezTo>
                    <a:cubicBezTo>
                      <a:pt x="750" y="449"/>
                      <a:pt x="750" y="449"/>
                      <a:pt x="750" y="449"/>
                    </a:cubicBezTo>
                    <a:cubicBezTo>
                      <a:pt x="756" y="447"/>
                      <a:pt x="762" y="450"/>
                      <a:pt x="764" y="456"/>
                    </a:cubicBezTo>
                    <a:cubicBezTo>
                      <a:pt x="779" y="498"/>
                      <a:pt x="779" y="498"/>
                      <a:pt x="779" y="498"/>
                    </a:cubicBezTo>
                    <a:cubicBezTo>
                      <a:pt x="782" y="507"/>
                      <a:pt x="792" y="511"/>
                      <a:pt x="801" y="508"/>
                    </a:cubicBezTo>
                    <a:cubicBezTo>
                      <a:pt x="853" y="489"/>
                      <a:pt x="853" y="489"/>
                      <a:pt x="853" y="489"/>
                    </a:cubicBezTo>
                    <a:cubicBezTo>
                      <a:pt x="850" y="481"/>
                      <a:pt x="850" y="481"/>
                      <a:pt x="850" y="481"/>
                    </a:cubicBezTo>
                    <a:cubicBezTo>
                      <a:pt x="799" y="500"/>
                      <a:pt x="799" y="500"/>
                      <a:pt x="799" y="500"/>
                    </a:cubicBezTo>
                    <a:cubicBezTo>
                      <a:pt x="796" y="500"/>
                      <a:pt x="794" y="500"/>
                      <a:pt x="792" y="499"/>
                    </a:cubicBezTo>
                    <a:cubicBezTo>
                      <a:pt x="789" y="498"/>
                      <a:pt x="788" y="496"/>
                      <a:pt x="787" y="494"/>
                    </a:cubicBezTo>
                    <a:cubicBezTo>
                      <a:pt x="771" y="451"/>
                      <a:pt x="771" y="451"/>
                      <a:pt x="771" y="451"/>
                    </a:cubicBezTo>
                    <a:cubicBezTo>
                      <a:pt x="770" y="447"/>
                      <a:pt x="766" y="443"/>
                      <a:pt x="762" y="441"/>
                    </a:cubicBezTo>
                    <a:cubicBezTo>
                      <a:pt x="758" y="439"/>
                      <a:pt x="753" y="439"/>
                      <a:pt x="749" y="441"/>
                    </a:cubicBezTo>
                    <a:cubicBezTo>
                      <a:pt x="736" y="446"/>
                      <a:pt x="736" y="446"/>
                      <a:pt x="736" y="446"/>
                    </a:cubicBezTo>
                    <a:cubicBezTo>
                      <a:pt x="733" y="446"/>
                      <a:pt x="731" y="446"/>
                      <a:pt x="729" y="445"/>
                    </a:cubicBezTo>
                    <a:cubicBezTo>
                      <a:pt x="726" y="444"/>
                      <a:pt x="725" y="442"/>
                      <a:pt x="724" y="440"/>
                    </a:cubicBezTo>
                    <a:cubicBezTo>
                      <a:pt x="670" y="293"/>
                      <a:pt x="670" y="293"/>
                      <a:pt x="670" y="293"/>
                    </a:cubicBezTo>
                    <a:cubicBezTo>
                      <a:pt x="668" y="287"/>
                      <a:pt x="671" y="280"/>
                      <a:pt x="677" y="278"/>
                    </a:cubicBezTo>
                    <a:cubicBezTo>
                      <a:pt x="1027" y="151"/>
                      <a:pt x="1027" y="151"/>
                      <a:pt x="1027" y="151"/>
                    </a:cubicBezTo>
                    <a:cubicBezTo>
                      <a:pt x="1033" y="149"/>
                      <a:pt x="1039" y="152"/>
                      <a:pt x="1042" y="158"/>
                    </a:cubicBezTo>
                    <a:cubicBezTo>
                      <a:pt x="1131" y="402"/>
                      <a:pt x="1131" y="402"/>
                      <a:pt x="1131" y="402"/>
                    </a:cubicBezTo>
                    <a:cubicBezTo>
                      <a:pt x="1132" y="407"/>
                      <a:pt x="1130" y="412"/>
                      <a:pt x="1125" y="414"/>
                    </a:cubicBezTo>
                    <a:cubicBezTo>
                      <a:pt x="1002" y="459"/>
                      <a:pt x="1002" y="459"/>
                      <a:pt x="1002" y="459"/>
                    </a:cubicBezTo>
                    <a:cubicBezTo>
                      <a:pt x="991" y="429"/>
                      <a:pt x="991" y="429"/>
                      <a:pt x="991" y="429"/>
                    </a:cubicBezTo>
                    <a:cubicBezTo>
                      <a:pt x="933" y="451"/>
                      <a:pt x="933" y="451"/>
                      <a:pt x="933" y="451"/>
                    </a:cubicBezTo>
                    <a:cubicBezTo>
                      <a:pt x="935" y="459"/>
                      <a:pt x="935" y="459"/>
                      <a:pt x="935" y="459"/>
                    </a:cubicBezTo>
                    <a:cubicBezTo>
                      <a:pt x="986" y="440"/>
                      <a:pt x="986" y="440"/>
                      <a:pt x="986" y="440"/>
                    </a:cubicBezTo>
                    <a:cubicBezTo>
                      <a:pt x="994" y="462"/>
                      <a:pt x="994" y="462"/>
                      <a:pt x="994" y="462"/>
                    </a:cubicBezTo>
                    <a:cubicBezTo>
                      <a:pt x="941" y="481"/>
                      <a:pt x="941" y="481"/>
                      <a:pt x="941" y="481"/>
                    </a:cubicBezTo>
                    <a:cubicBezTo>
                      <a:pt x="944" y="489"/>
                      <a:pt x="944" y="489"/>
                      <a:pt x="944" y="489"/>
                    </a:cubicBezTo>
                    <a:cubicBezTo>
                      <a:pt x="1128" y="422"/>
                      <a:pt x="1128" y="422"/>
                      <a:pt x="1128" y="422"/>
                    </a:cubicBezTo>
                    <a:cubicBezTo>
                      <a:pt x="1133" y="421"/>
                      <a:pt x="1138" y="423"/>
                      <a:pt x="1140" y="428"/>
                    </a:cubicBezTo>
                    <a:cubicBezTo>
                      <a:pt x="1141" y="430"/>
                      <a:pt x="1140" y="433"/>
                      <a:pt x="1138" y="435"/>
                    </a:cubicBezTo>
                    <a:cubicBezTo>
                      <a:pt x="993" y="556"/>
                      <a:pt x="993" y="556"/>
                      <a:pt x="993" y="556"/>
                    </a:cubicBezTo>
                    <a:cubicBezTo>
                      <a:pt x="999" y="563"/>
                      <a:pt x="999" y="563"/>
                      <a:pt x="999" y="563"/>
                    </a:cubicBezTo>
                    <a:cubicBezTo>
                      <a:pt x="1146" y="439"/>
                      <a:pt x="1146" y="439"/>
                      <a:pt x="1146" y="439"/>
                    </a:cubicBezTo>
                    <a:cubicBezTo>
                      <a:pt x="1149" y="436"/>
                      <a:pt x="1151" y="432"/>
                      <a:pt x="1149" y="429"/>
                    </a:cubicBezTo>
                    <a:cubicBezTo>
                      <a:pt x="1146" y="420"/>
                      <a:pt x="1146" y="420"/>
                      <a:pt x="1146" y="420"/>
                    </a:cubicBezTo>
                    <a:cubicBezTo>
                      <a:pt x="1145" y="417"/>
                      <a:pt x="1146" y="413"/>
                      <a:pt x="1149" y="410"/>
                    </a:cubicBezTo>
                    <a:cubicBezTo>
                      <a:pt x="1179" y="385"/>
                      <a:pt x="1179" y="385"/>
                      <a:pt x="1179" y="385"/>
                    </a:cubicBezTo>
                    <a:cubicBezTo>
                      <a:pt x="1231" y="446"/>
                      <a:pt x="1231" y="446"/>
                      <a:pt x="1231" y="446"/>
                    </a:cubicBezTo>
                    <a:cubicBezTo>
                      <a:pt x="1237" y="441"/>
                      <a:pt x="1237" y="441"/>
                      <a:pt x="1237" y="441"/>
                    </a:cubicBezTo>
                    <a:cubicBezTo>
                      <a:pt x="1186" y="379"/>
                      <a:pt x="1186" y="379"/>
                      <a:pt x="1186" y="379"/>
                    </a:cubicBezTo>
                    <a:cubicBezTo>
                      <a:pt x="1620" y="15"/>
                      <a:pt x="1620" y="15"/>
                      <a:pt x="1620" y="15"/>
                    </a:cubicBezTo>
                    <a:cubicBezTo>
                      <a:pt x="1622" y="13"/>
                      <a:pt x="1625" y="12"/>
                      <a:pt x="1628" y="13"/>
                    </a:cubicBezTo>
                    <a:cubicBezTo>
                      <a:pt x="1631" y="13"/>
                      <a:pt x="1634" y="14"/>
                      <a:pt x="1636" y="17"/>
                    </a:cubicBezTo>
                    <a:cubicBezTo>
                      <a:pt x="1794" y="205"/>
                      <a:pt x="1794" y="205"/>
                      <a:pt x="1794" y="205"/>
                    </a:cubicBezTo>
                    <a:cubicBezTo>
                      <a:pt x="1798" y="210"/>
                      <a:pt x="1797" y="217"/>
                      <a:pt x="1792" y="221"/>
                    </a:cubicBezTo>
                    <a:cubicBezTo>
                      <a:pt x="1359" y="585"/>
                      <a:pt x="1359" y="585"/>
                      <a:pt x="1359" y="585"/>
                    </a:cubicBezTo>
                    <a:cubicBezTo>
                      <a:pt x="1314" y="531"/>
                      <a:pt x="1314" y="531"/>
                      <a:pt x="1314" y="531"/>
                    </a:cubicBezTo>
                    <a:cubicBezTo>
                      <a:pt x="1307" y="537"/>
                      <a:pt x="1307" y="537"/>
                      <a:pt x="1307" y="537"/>
                    </a:cubicBezTo>
                    <a:cubicBezTo>
                      <a:pt x="1352" y="591"/>
                      <a:pt x="1352" y="591"/>
                      <a:pt x="1352" y="591"/>
                    </a:cubicBezTo>
                    <a:cubicBezTo>
                      <a:pt x="1117" y="788"/>
                      <a:pt x="1117" y="788"/>
                      <a:pt x="1117" y="788"/>
                    </a:cubicBezTo>
                    <a:cubicBezTo>
                      <a:pt x="1116" y="789"/>
                      <a:pt x="1115" y="789"/>
                      <a:pt x="1113" y="790"/>
                    </a:cubicBezTo>
                    <a:cubicBezTo>
                      <a:pt x="939" y="853"/>
                      <a:pt x="939" y="853"/>
                      <a:pt x="939" y="853"/>
                    </a:cubicBezTo>
                    <a:cubicBezTo>
                      <a:pt x="939" y="854"/>
                      <a:pt x="939" y="854"/>
                      <a:pt x="939" y="854"/>
                    </a:cubicBezTo>
                    <a:cubicBezTo>
                      <a:pt x="266" y="854"/>
                      <a:pt x="266" y="854"/>
                      <a:pt x="266" y="854"/>
                    </a:cubicBezTo>
                    <a:cubicBezTo>
                      <a:pt x="266" y="853"/>
                      <a:pt x="266" y="853"/>
                      <a:pt x="266" y="853"/>
                    </a:cubicBezTo>
                    <a:cubicBezTo>
                      <a:pt x="184" y="853"/>
                      <a:pt x="184" y="853"/>
                      <a:pt x="184" y="853"/>
                    </a:cubicBezTo>
                    <a:cubicBezTo>
                      <a:pt x="184" y="862"/>
                      <a:pt x="184" y="862"/>
                      <a:pt x="184" y="862"/>
                    </a:cubicBezTo>
                    <a:cubicBezTo>
                      <a:pt x="261" y="862"/>
                      <a:pt x="261" y="862"/>
                      <a:pt x="261" y="862"/>
                    </a:cubicBezTo>
                    <a:cubicBezTo>
                      <a:pt x="261" y="946"/>
                      <a:pt x="261" y="946"/>
                      <a:pt x="261" y="946"/>
                    </a:cubicBezTo>
                    <a:cubicBezTo>
                      <a:pt x="184" y="946"/>
                      <a:pt x="184" y="946"/>
                      <a:pt x="184" y="946"/>
                    </a:cubicBezTo>
                    <a:cubicBezTo>
                      <a:pt x="184" y="955"/>
                      <a:pt x="184" y="955"/>
                      <a:pt x="184" y="955"/>
                    </a:cubicBezTo>
                    <a:cubicBezTo>
                      <a:pt x="261" y="955"/>
                      <a:pt x="261" y="955"/>
                      <a:pt x="261" y="955"/>
                    </a:cubicBezTo>
                    <a:cubicBezTo>
                      <a:pt x="261" y="1081"/>
                      <a:pt x="261" y="1081"/>
                      <a:pt x="261" y="1081"/>
                    </a:cubicBezTo>
                    <a:cubicBezTo>
                      <a:pt x="261" y="1087"/>
                      <a:pt x="256" y="1092"/>
                      <a:pt x="250" y="1092"/>
                    </a:cubicBezTo>
                    <a:cubicBezTo>
                      <a:pt x="150" y="1092"/>
                      <a:pt x="150" y="1092"/>
                      <a:pt x="150" y="1092"/>
                    </a:cubicBezTo>
                    <a:cubicBezTo>
                      <a:pt x="150" y="1101"/>
                      <a:pt x="150" y="1101"/>
                      <a:pt x="150" y="1101"/>
                    </a:cubicBezTo>
                    <a:cubicBezTo>
                      <a:pt x="258" y="1101"/>
                      <a:pt x="258" y="1101"/>
                      <a:pt x="258" y="1101"/>
                    </a:cubicBezTo>
                    <a:cubicBezTo>
                      <a:pt x="265" y="1101"/>
                      <a:pt x="270" y="1096"/>
                      <a:pt x="270" y="1089"/>
                    </a:cubicBezTo>
                    <a:cubicBezTo>
                      <a:pt x="270" y="874"/>
                      <a:pt x="270" y="874"/>
                      <a:pt x="270" y="874"/>
                    </a:cubicBezTo>
                    <a:cubicBezTo>
                      <a:pt x="270" y="867"/>
                      <a:pt x="275" y="862"/>
                      <a:pt x="282" y="862"/>
                    </a:cubicBezTo>
                    <a:cubicBezTo>
                      <a:pt x="939" y="862"/>
                      <a:pt x="939" y="862"/>
                      <a:pt x="939" y="862"/>
                    </a:cubicBezTo>
                    <a:cubicBezTo>
                      <a:pt x="939" y="862"/>
                      <a:pt x="939" y="862"/>
                      <a:pt x="939" y="862"/>
                    </a:cubicBezTo>
                    <a:cubicBezTo>
                      <a:pt x="939" y="862"/>
                      <a:pt x="939" y="862"/>
                      <a:pt x="939" y="862"/>
                    </a:cubicBezTo>
                    <a:cubicBezTo>
                      <a:pt x="1119" y="797"/>
                      <a:pt x="1119" y="797"/>
                      <a:pt x="1119" y="797"/>
                    </a:cubicBezTo>
                    <a:cubicBezTo>
                      <a:pt x="1120" y="796"/>
                      <a:pt x="1121" y="795"/>
                      <a:pt x="1122" y="795"/>
                    </a:cubicBezTo>
                    <a:cubicBezTo>
                      <a:pt x="1804" y="222"/>
                      <a:pt x="1804" y="222"/>
                      <a:pt x="1804" y="222"/>
                    </a:cubicBezTo>
                    <a:cubicBezTo>
                      <a:pt x="1809" y="218"/>
                      <a:pt x="1810" y="211"/>
                      <a:pt x="1806" y="206"/>
                    </a:cubicBezTo>
                    <a:close/>
                  </a:path>
                </a:pathLst>
              </a:custGeom>
              <a:solidFill>
                <a:srgbClr val="C4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1" name="Freeform 19"/>
              <p:cNvSpPr>
                <a:spLocks/>
              </p:cNvSpPr>
              <p:nvPr/>
            </p:nvSpPr>
            <p:spPr bwMode="auto">
              <a:xfrm>
                <a:off x="3574512" y="2476829"/>
                <a:ext cx="196281" cy="135761"/>
              </a:xfrm>
              <a:custGeom>
                <a:avLst/>
                <a:gdLst>
                  <a:gd name="T0" fmla="*/ 49 w 51"/>
                  <a:gd name="T1" fmla="*/ 11 h 35"/>
                  <a:gd name="T2" fmla="*/ 44 w 51"/>
                  <a:gd name="T3" fmla="*/ 22 h 35"/>
                  <a:gd name="T4" fmla="*/ 8 w 51"/>
                  <a:gd name="T5" fmla="*/ 35 h 35"/>
                  <a:gd name="T6" fmla="*/ 0 w 51"/>
                  <a:gd name="T7" fmla="*/ 15 h 35"/>
                  <a:gd name="T8" fmla="*/ 37 w 51"/>
                  <a:gd name="T9" fmla="*/ 2 h 35"/>
                  <a:gd name="T10" fmla="*/ 48 w 51"/>
                  <a:gd name="T11" fmla="*/ 7 h 35"/>
                  <a:gd name="T12" fmla="*/ 49 w 51"/>
                  <a:gd name="T13" fmla="*/ 11 h 35"/>
                </a:gdLst>
                <a:ahLst/>
                <a:cxnLst>
                  <a:cxn ang="0">
                    <a:pos x="T0" y="T1"/>
                  </a:cxn>
                  <a:cxn ang="0">
                    <a:pos x="T2" y="T3"/>
                  </a:cxn>
                  <a:cxn ang="0">
                    <a:pos x="T4" y="T5"/>
                  </a:cxn>
                  <a:cxn ang="0">
                    <a:pos x="T6" y="T7"/>
                  </a:cxn>
                  <a:cxn ang="0">
                    <a:pos x="T8" y="T9"/>
                  </a:cxn>
                  <a:cxn ang="0">
                    <a:pos x="T10" y="T11"/>
                  </a:cxn>
                  <a:cxn ang="0">
                    <a:pos x="T12" y="T13"/>
                  </a:cxn>
                </a:cxnLst>
                <a:rect l="0" t="0" r="r" b="b"/>
                <a:pathLst>
                  <a:path w="51" h="35">
                    <a:moveTo>
                      <a:pt x="49" y="11"/>
                    </a:moveTo>
                    <a:cubicBezTo>
                      <a:pt x="51" y="15"/>
                      <a:pt x="48" y="20"/>
                      <a:pt x="44" y="22"/>
                    </a:cubicBezTo>
                    <a:cubicBezTo>
                      <a:pt x="8" y="35"/>
                      <a:pt x="8" y="35"/>
                      <a:pt x="8" y="35"/>
                    </a:cubicBezTo>
                    <a:cubicBezTo>
                      <a:pt x="0" y="15"/>
                      <a:pt x="0" y="15"/>
                      <a:pt x="0" y="15"/>
                    </a:cubicBezTo>
                    <a:cubicBezTo>
                      <a:pt x="37" y="2"/>
                      <a:pt x="37" y="2"/>
                      <a:pt x="37" y="2"/>
                    </a:cubicBezTo>
                    <a:cubicBezTo>
                      <a:pt x="41" y="0"/>
                      <a:pt x="46" y="3"/>
                      <a:pt x="48" y="7"/>
                    </a:cubicBezTo>
                    <a:lnTo>
                      <a:pt x="49" y="11"/>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2" name="Freeform 20"/>
              <p:cNvSpPr>
                <a:spLocks/>
              </p:cNvSpPr>
              <p:nvPr/>
            </p:nvSpPr>
            <p:spPr bwMode="auto">
              <a:xfrm>
                <a:off x="4030864" y="2936452"/>
                <a:ext cx="227358" cy="116133"/>
              </a:xfrm>
              <a:custGeom>
                <a:avLst/>
                <a:gdLst>
                  <a:gd name="T0" fmla="*/ 139 w 139"/>
                  <a:gd name="T1" fmla="*/ 24 h 71"/>
                  <a:gd name="T2" fmla="*/ 7 w 139"/>
                  <a:gd name="T3" fmla="*/ 71 h 71"/>
                  <a:gd name="T4" fmla="*/ 0 w 139"/>
                  <a:gd name="T5" fmla="*/ 48 h 71"/>
                  <a:gd name="T6" fmla="*/ 130 w 139"/>
                  <a:gd name="T7" fmla="*/ 0 h 71"/>
                  <a:gd name="T8" fmla="*/ 139 w 139"/>
                  <a:gd name="T9" fmla="*/ 24 h 71"/>
                </a:gdLst>
                <a:ahLst/>
                <a:cxnLst>
                  <a:cxn ang="0">
                    <a:pos x="T0" y="T1"/>
                  </a:cxn>
                  <a:cxn ang="0">
                    <a:pos x="T2" y="T3"/>
                  </a:cxn>
                  <a:cxn ang="0">
                    <a:pos x="T4" y="T5"/>
                  </a:cxn>
                  <a:cxn ang="0">
                    <a:pos x="T6" y="T7"/>
                  </a:cxn>
                  <a:cxn ang="0">
                    <a:pos x="T8" y="T9"/>
                  </a:cxn>
                </a:cxnLst>
                <a:rect l="0" t="0" r="r" b="b"/>
                <a:pathLst>
                  <a:path w="139" h="71">
                    <a:moveTo>
                      <a:pt x="139" y="24"/>
                    </a:moveTo>
                    <a:lnTo>
                      <a:pt x="7" y="71"/>
                    </a:lnTo>
                    <a:lnTo>
                      <a:pt x="0" y="48"/>
                    </a:lnTo>
                    <a:lnTo>
                      <a:pt x="130" y="0"/>
                    </a:lnTo>
                    <a:lnTo>
                      <a:pt x="139" y="24"/>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3" name="Freeform 21"/>
              <p:cNvSpPr>
                <a:spLocks/>
              </p:cNvSpPr>
              <p:nvPr/>
            </p:nvSpPr>
            <p:spPr bwMode="auto">
              <a:xfrm>
                <a:off x="3697187" y="3055855"/>
                <a:ext cx="228994" cy="116133"/>
              </a:xfrm>
              <a:custGeom>
                <a:avLst/>
                <a:gdLst>
                  <a:gd name="T0" fmla="*/ 140 w 140"/>
                  <a:gd name="T1" fmla="*/ 24 h 71"/>
                  <a:gd name="T2" fmla="*/ 10 w 140"/>
                  <a:gd name="T3" fmla="*/ 71 h 71"/>
                  <a:gd name="T4" fmla="*/ 0 w 140"/>
                  <a:gd name="T5" fmla="*/ 48 h 71"/>
                  <a:gd name="T6" fmla="*/ 130 w 140"/>
                  <a:gd name="T7" fmla="*/ 0 h 71"/>
                  <a:gd name="T8" fmla="*/ 140 w 140"/>
                  <a:gd name="T9" fmla="*/ 24 h 71"/>
                </a:gdLst>
                <a:ahLst/>
                <a:cxnLst>
                  <a:cxn ang="0">
                    <a:pos x="T0" y="T1"/>
                  </a:cxn>
                  <a:cxn ang="0">
                    <a:pos x="T2" y="T3"/>
                  </a:cxn>
                  <a:cxn ang="0">
                    <a:pos x="T4" y="T5"/>
                  </a:cxn>
                  <a:cxn ang="0">
                    <a:pos x="T6" y="T7"/>
                  </a:cxn>
                  <a:cxn ang="0">
                    <a:pos x="T8" y="T9"/>
                  </a:cxn>
                </a:cxnLst>
                <a:rect l="0" t="0" r="r" b="b"/>
                <a:pathLst>
                  <a:path w="140" h="71">
                    <a:moveTo>
                      <a:pt x="140" y="24"/>
                    </a:moveTo>
                    <a:lnTo>
                      <a:pt x="10" y="71"/>
                    </a:lnTo>
                    <a:lnTo>
                      <a:pt x="0" y="48"/>
                    </a:lnTo>
                    <a:lnTo>
                      <a:pt x="130" y="0"/>
                    </a:lnTo>
                    <a:lnTo>
                      <a:pt x="140" y="24"/>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4" name="Freeform 22"/>
              <p:cNvSpPr>
                <a:spLocks/>
              </p:cNvSpPr>
              <p:nvPr/>
            </p:nvSpPr>
            <p:spPr bwMode="auto">
              <a:xfrm>
                <a:off x="4053763" y="2998607"/>
                <a:ext cx="227358" cy="119404"/>
              </a:xfrm>
              <a:custGeom>
                <a:avLst/>
                <a:gdLst>
                  <a:gd name="T0" fmla="*/ 139 w 139"/>
                  <a:gd name="T1" fmla="*/ 26 h 73"/>
                  <a:gd name="T2" fmla="*/ 7 w 139"/>
                  <a:gd name="T3" fmla="*/ 73 h 73"/>
                  <a:gd name="T4" fmla="*/ 0 w 139"/>
                  <a:gd name="T5" fmla="*/ 50 h 73"/>
                  <a:gd name="T6" fmla="*/ 130 w 139"/>
                  <a:gd name="T7" fmla="*/ 0 h 73"/>
                  <a:gd name="T8" fmla="*/ 139 w 139"/>
                  <a:gd name="T9" fmla="*/ 26 h 73"/>
                </a:gdLst>
                <a:ahLst/>
                <a:cxnLst>
                  <a:cxn ang="0">
                    <a:pos x="T0" y="T1"/>
                  </a:cxn>
                  <a:cxn ang="0">
                    <a:pos x="T2" y="T3"/>
                  </a:cxn>
                  <a:cxn ang="0">
                    <a:pos x="T4" y="T5"/>
                  </a:cxn>
                  <a:cxn ang="0">
                    <a:pos x="T6" y="T7"/>
                  </a:cxn>
                  <a:cxn ang="0">
                    <a:pos x="T8" y="T9"/>
                  </a:cxn>
                </a:cxnLst>
                <a:rect l="0" t="0" r="r" b="b"/>
                <a:pathLst>
                  <a:path w="139" h="73">
                    <a:moveTo>
                      <a:pt x="139" y="26"/>
                    </a:moveTo>
                    <a:lnTo>
                      <a:pt x="7" y="73"/>
                    </a:lnTo>
                    <a:lnTo>
                      <a:pt x="0" y="50"/>
                    </a:lnTo>
                    <a:lnTo>
                      <a:pt x="130" y="0"/>
                    </a:lnTo>
                    <a:lnTo>
                      <a:pt x="139" y="26"/>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5" name="Freeform 23"/>
              <p:cNvSpPr>
                <a:spLocks/>
              </p:cNvSpPr>
              <p:nvPr/>
            </p:nvSpPr>
            <p:spPr bwMode="auto">
              <a:xfrm>
                <a:off x="3721722" y="3122918"/>
                <a:ext cx="227358" cy="116133"/>
              </a:xfrm>
              <a:custGeom>
                <a:avLst/>
                <a:gdLst>
                  <a:gd name="T0" fmla="*/ 139 w 139"/>
                  <a:gd name="T1" fmla="*/ 23 h 71"/>
                  <a:gd name="T2" fmla="*/ 9 w 139"/>
                  <a:gd name="T3" fmla="*/ 71 h 71"/>
                  <a:gd name="T4" fmla="*/ 0 w 139"/>
                  <a:gd name="T5" fmla="*/ 47 h 71"/>
                  <a:gd name="T6" fmla="*/ 130 w 139"/>
                  <a:gd name="T7" fmla="*/ 0 h 71"/>
                  <a:gd name="T8" fmla="*/ 139 w 139"/>
                  <a:gd name="T9" fmla="*/ 23 h 71"/>
                </a:gdLst>
                <a:ahLst/>
                <a:cxnLst>
                  <a:cxn ang="0">
                    <a:pos x="T0" y="T1"/>
                  </a:cxn>
                  <a:cxn ang="0">
                    <a:pos x="T2" y="T3"/>
                  </a:cxn>
                  <a:cxn ang="0">
                    <a:pos x="T4" y="T5"/>
                  </a:cxn>
                  <a:cxn ang="0">
                    <a:pos x="T6" y="T7"/>
                  </a:cxn>
                  <a:cxn ang="0">
                    <a:pos x="T8" y="T9"/>
                  </a:cxn>
                </a:cxnLst>
                <a:rect l="0" t="0" r="r" b="b"/>
                <a:pathLst>
                  <a:path w="139" h="71">
                    <a:moveTo>
                      <a:pt x="139" y="23"/>
                    </a:moveTo>
                    <a:lnTo>
                      <a:pt x="9" y="71"/>
                    </a:lnTo>
                    <a:lnTo>
                      <a:pt x="0" y="47"/>
                    </a:lnTo>
                    <a:lnTo>
                      <a:pt x="130" y="0"/>
                    </a:lnTo>
                    <a:lnTo>
                      <a:pt x="139" y="23"/>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6" name="Freeform 24"/>
              <p:cNvSpPr>
                <a:spLocks/>
              </p:cNvSpPr>
              <p:nvPr/>
            </p:nvSpPr>
            <p:spPr bwMode="auto">
              <a:xfrm>
                <a:off x="3980158" y="2735265"/>
                <a:ext cx="227358" cy="121039"/>
              </a:xfrm>
              <a:custGeom>
                <a:avLst/>
                <a:gdLst>
                  <a:gd name="T0" fmla="*/ 139 w 139"/>
                  <a:gd name="T1" fmla="*/ 24 h 74"/>
                  <a:gd name="T2" fmla="*/ 9 w 139"/>
                  <a:gd name="T3" fmla="*/ 74 h 74"/>
                  <a:gd name="T4" fmla="*/ 0 w 139"/>
                  <a:gd name="T5" fmla="*/ 48 h 74"/>
                  <a:gd name="T6" fmla="*/ 132 w 139"/>
                  <a:gd name="T7" fmla="*/ 0 h 74"/>
                  <a:gd name="T8" fmla="*/ 139 w 139"/>
                  <a:gd name="T9" fmla="*/ 24 h 74"/>
                </a:gdLst>
                <a:ahLst/>
                <a:cxnLst>
                  <a:cxn ang="0">
                    <a:pos x="T0" y="T1"/>
                  </a:cxn>
                  <a:cxn ang="0">
                    <a:pos x="T2" y="T3"/>
                  </a:cxn>
                  <a:cxn ang="0">
                    <a:pos x="T4" y="T5"/>
                  </a:cxn>
                  <a:cxn ang="0">
                    <a:pos x="T6" y="T7"/>
                  </a:cxn>
                  <a:cxn ang="0">
                    <a:pos x="T8" y="T9"/>
                  </a:cxn>
                </a:cxnLst>
                <a:rect l="0" t="0" r="r" b="b"/>
                <a:pathLst>
                  <a:path w="139" h="74">
                    <a:moveTo>
                      <a:pt x="139" y="24"/>
                    </a:moveTo>
                    <a:lnTo>
                      <a:pt x="9" y="74"/>
                    </a:lnTo>
                    <a:lnTo>
                      <a:pt x="0" y="48"/>
                    </a:lnTo>
                    <a:lnTo>
                      <a:pt x="132" y="0"/>
                    </a:lnTo>
                    <a:lnTo>
                      <a:pt x="139" y="24"/>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7" name="Freeform 25"/>
              <p:cNvSpPr>
                <a:spLocks/>
              </p:cNvSpPr>
              <p:nvPr/>
            </p:nvSpPr>
            <p:spPr bwMode="auto">
              <a:xfrm>
                <a:off x="3651388" y="2859575"/>
                <a:ext cx="227358" cy="116133"/>
              </a:xfrm>
              <a:custGeom>
                <a:avLst/>
                <a:gdLst>
                  <a:gd name="T0" fmla="*/ 139 w 139"/>
                  <a:gd name="T1" fmla="*/ 24 h 71"/>
                  <a:gd name="T2" fmla="*/ 10 w 139"/>
                  <a:gd name="T3" fmla="*/ 71 h 71"/>
                  <a:gd name="T4" fmla="*/ 0 w 139"/>
                  <a:gd name="T5" fmla="*/ 47 h 71"/>
                  <a:gd name="T6" fmla="*/ 130 w 139"/>
                  <a:gd name="T7" fmla="*/ 0 h 71"/>
                  <a:gd name="T8" fmla="*/ 139 w 139"/>
                  <a:gd name="T9" fmla="*/ 24 h 71"/>
                </a:gdLst>
                <a:ahLst/>
                <a:cxnLst>
                  <a:cxn ang="0">
                    <a:pos x="T0" y="T1"/>
                  </a:cxn>
                  <a:cxn ang="0">
                    <a:pos x="T2" y="T3"/>
                  </a:cxn>
                  <a:cxn ang="0">
                    <a:pos x="T4" y="T5"/>
                  </a:cxn>
                  <a:cxn ang="0">
                    <a:pos x="T6" y="T7"/>
                  </a:cxn>
                  <a:cxn ang="0">
                    <a:pos x="T8" y="T9"/>
                  </a:cxn>
                </a:cxnLst>
                <a:rect l="0" t="0" r="r" b="b"/>
                <a:pathLst>
                  <a:path w="139" h="71">
                    <a:moveTo>
                      <a:pt x="139" y="24"/>
                    </a:moveTo>
                    <a:lnTo>
                      <a:pt x="10" y="71"/>
                    </a:lnTo>
                    <a:lnTo>
                      <a:pt x="0" y="47"/>
                    </a:lnTo>
                    <a:lnTo>
                      <a:pt x="130" y="0"/>
                    </a:lnTo>
                    <a:lnTo>
                      <a:pt x="139" y="24"/>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8" name="Freeform 26"/>
              <p:cNvSpPr>
                <a:spLocks/>
              </p:cNvSpPr>
              <p:nvPr/>
            </p:nvSpPr>
            <p:spPr bwMode="auto">
              <a:xfrm>
                <a:off x="3957259" y="2669838"/>
                <a:ext cx="227358" cy="121039"/>
              </a:xfrm>
              <a:custGeom>
                <a:avLst/>
                <a:gdLst>
                  <a:gd name="T0" fmla="*/ 139 w 139"/>
                  <a:gd name="T1" fmla="*/ 26 h 74"/>
                  <a:gd name="T2" fmla="*/ 9 w 139"/>
                  <a:gd name="T3" fmla="*/ 74 h 74"/>
                  <a:gd name="T4" fmla="*/ 0 w 139"/>
                  <a:gd name="T5" fmla="*/ 48 h 74"/>
                  <a:gd name="T6" fmla="*/ 130 w 139"/>
                  <a:gd name="T7" fmla="*/ 0 h 74"/>
                  <a:gd name="T8" fmla="*/ 139 w 139"/>
                  <a:gd name="T9" fmla="*/ 26 h 74"/>
                </a:gdLst>
                <a:ahLst/>
                <a:cxnLst>
                  <a:cxn ang="0">
                    <a:pos x="T0" y="T1"/>
                  </a:cxn>
                  <a:cxn ang="0">
                    <a:pos x="T2" y="T3"/>
                  </a:cxn>
                  <a:cxn ang="0">
                    <a:pos x="T4" y="T5"/>
                  </a:cxn>
                  <a:cxn ang="0">
                    <a:pos x="T6" y="T7"/>
                  </a:cxn>
                  <a:cxn ang="0">
                    <a:pos x="T8" y="T9"/>
                  </a:cxn>
                </a:cxnLst>
                <a:rect l="0" t="0" r="r" b="b"/>
                <a:pathLst>
                  <a:path w="139" h="74">
                    <a:moveTo>
                      <a:pt x="139" y="26"/>
                    </a:moveTo>
                    <a:lnTo>
                      <a:pt x="9" y="74"/>
                    </a:lnTo>
                    <a:lnTo>
                      <a:pt x="0" y="48"/>
                    </a:lnTo>
                    <a:lnTo>
                      <a:pt x="130" y="0"/>
                    </a:lnTo>
                    <a:lnTo>
                      <a:pt x="139" y="26"/>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79" name="Freeform 27"/>
              <p:cNvSpPr>
                <a:spLocks/>
              </p:cNvSpPr>
              <p:nvPr/>
            </p:nvSpPr>
            <p:spPr bwMode="auto">
              <a:xfrm>
                <a:off x="3628489" y="2794149"/>
                <a:ext cx="227358" cy="119404"/>
              </a:xfrm>
              <a:custGeom>
                <a:avLst/>
                <a:gdLst>
                  <a:gd name="T0" fmla="*/ 139 w 139"/>
                  <a:gd name="T1" fmla="*/ 23 h 73"/>
                  <a:gd name="T2" fmla="*/ 7 w 139"/>
                  <a:gd name="T3" fmla="*/ 73 h 73"/>
                  <a:gd name="T4" fmla="*/ 0 w 139"/>
                  <a:gd name="T5" fmla="*/ 47 h 73"/>
                  <a:gd name="T6" fmla="*/ 130 w 139"/>
                  <a:gd name="T7" fmla="*/ 0 h 73"/>
                  <a:gd name="T8" fmla="*/ 139 w 139"/>
                  <a:gd name="T9" fmla="*/ 23 h 73"/>
                </a:gdLst>
                <a:ahLst/>
                <a:cxnLst>
                  <a:cxn ang="0">
                    <a:pos x="T0" y="T1"/>
                  </a:cxn>
                  <a:cxn ang="0">
                    <a:pos x="T2" y="T3"/>
                  </a:cxn>
                  <a:cxn ang="0">
                    <a:pos x="T4" y="T5"/>
                  </a:cxn>
                  <a:cxn ang="0">
                    <a:pos x="T6" y="T7"/>
                  </a:cxn>
                  <a:cxn ang="0">
                    <a:pos x="T8" y="T9"/>
                  </a:cxn>
                </a:cxnLst>
                <a:rect l="0" t="0" r="r" b="b"/>
                <a:pathLst>
                  <a:path w="139" h="73">
                    <a:moveTo>
                      <a:pt x="139" y="23"/>
                    </a:moveTo>
                    <a:lnTo>
                      <a:pt x="7" y="73"/>
                    </a:lnTo>
                    <a:lnTo>
                      <a:pt x="0" y="47"/>
                    </a:lnTo>
                    <a:lnTo>
                      <a:pt x="130" y="0"/>
                    </a:lnTo>
                    <a:lnTo>
                      <a:pt x="139" y="23"/>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0" name="Freeform 28"/>
              <p:cNvSpPr>
                <a:spLocks/>
              </p:cNvSpPr>
              <p:nvPr/>
            </p:nvSpPr>
            <p:spPr bwMode="auto">
              <a:xfrm>
                <a:off x="3914731" y="2558612"/>
                <a:ext cx="230629" cy="116133"/>
              </a:xfrm>
              <a:custGeom>
                <a:avLst/>
                <a:gdLst>
                  <a:gd name="T0" fmla="*/ 141 w 141"/>
                  <a:gd name="T1" fmla="*/ 23 h 71"/>
                  <a:gd name="T2" fmla="*/ 9 w 141"/>
                  <a:gd name="T3" fmla="*/ 71 h 71"/>
                  <a:gd name="T4" fmla="*/ 0 w 141"/>
                  <a:gd name="T5" fmla="*/ 47 h 71"/>
                  <a:gd name="T6" fmla="*/ 132 w 141"/>
                  <a:gd name="T7" fmla="*/ 0 h 71"/>
                  <a:gd name="T8" fmla="*/ 141 w 141"/>
                  <a:gd name="T9" fmla="*/ 23 h 71"/>
                </a:gdLst>
                <a:ahLst/>
                <a:cxnLst>
                  <a:cxn ang="0">
                    <a:pos x="T0" y="T1"/>
                  </a:cxn>
                  <a:cxn ang="0">
                    <a:pos x="T2" y="T3"/>
                  </a:cxn>
                  <a:cxn ang="0">
                    <a:pos x="T4" y="T5"/>
                  </a:cxn>
                  <a:cxn ang="0">
                    <a:pos x="T6" y="T7"/>
                  </a:cxn>
                  <a:cxn ang="0">
                    <a:pos x="T8" y="T9"/>
                  </a:cxn>
                </a:cxnLst>
                <a:rect l="0" t="0" r="r" b="b"/>
                <a:pathLst>
                  <a:path w="141" h="71">
                    <a:moveTo>
                      <a:pt x="141" y="23"/>
                    </a:moveTo>
                    <a:lnTo>
                      <a:pt x="9" y="71"/>
                    </a:lnTo>
                    <a:lnTo>
                      <a:pt x="0" y="47"/>
                    </a:lnTo>
                    <a:lnTo>
                      <a:pt x="132" y="0"/>
                    </a:lnTo>
                    <a:lnTo>
                      <a:pt x="141" y="23"/>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1" name="Freeform 29"/>
              <p:cNvSpPr>
                <a:spLocks/>
              </p:cNvSpPr>
              <p:nvPr/>
            </p:nvSpPr>
            <p:spPr bwMode="auto">
              <a:xfrm>
                <a:off x="3585961" y="2678016"/>
                <a:ext cx="227358" cy="119404"/>
              </a:xfrm>
              <a:custGeom>
                <a:avLst/>
                <a:gdLst>
                  <a:gd name="T0" fmla="*/ 139 w 139"/>
                  <a:gd name="T1" fmla="*/ 26 h 73"/>
                  <a:gd name="T2" fmla="*/ 9 w 139"/>
                  <a:gd name="T3" fmla="*/ 73 h 73"/>
                  <a:gd name="T4" fmla="*/ 0 w 139"/>
                  <a:gd name="T5" fmla="*/ 50 h 73"/>
                  <a:gd name="T6" fmla="*/ 130 w 139"/>
                  <a:gd name="T7" fmla="*/ 0 h 73"/>
                  <a:gd name="T8" fmla="*/ 139 w 139"/>
                  <a:gd name="T9" fmla="*/ 26 h 73"/>
                </a:gdLst>
                <a:ahLst/>
                <a:cxnLst>
                  <a:cxn ang="0">
                    <a:pos x="T0" y="T1"/>
                  </a:cxn>
                  <a:cxn ang="0">
                    <a:pos x="T2" y="T3"/>
                  </a:cxn>
                  <a:cxn ang="0">
                    <a:pos x="T4" y="T5"/>
                  </a:cxn>
                  <a:cxn ang="0">
                    <a:pos x="T6" y="T7"/>
                  </a:cxn>
                  <a:cxn ang="0">
                    <a:pos x="T8" y="T9"/>
                  </a:cxn>
                </a:cxnLst>
                <a:rect l="0" t="0" r="r" b="b"/>
                <a:pathLst>
                  <a:path w="139" h="73">
                    <a:moveTo>
                      <a:pt x="139" y="26"/>
                    </a:moveTo>
                    <a:lnTo>
                      <a:pt x="9" y="73"/>
                    </a:lnTo>
                    <a:lnTo>
                      <a:pt x="0" y="50"/>
                    </a:lnTo>
                    <a:lnTo>
                      <a:pt x="130" y="0"/>
                    </a:lnTo>
                    <a:lnTo>
                      <a:pt x="139" y="26"/>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2" name="Freeform 30"/>
              <p:cNvSpPr>
                <a:spLocks/>
              </p:cNvSpPr>
              <p:nvPr/>
            </p:nvSpPr>
            <p:spPr bwMode="auto">
              <a:xfrm>
                <a:off x="3891832" y="2493185"/>
                <a:ext cx="227358" cy="114496"/>
              </a:xfrm>
              <a:custGeom>
                <a:avLst/>
                <a:gdLst>
                  <a:gd name="T0" fmla="*/ 139 w 139"/>
                  <a:gd name="T1" fmla="*/ 23 h 70"/>
                  <a:gd name="T2" fmla="*/ 9 w 139"/>
                  <a:gd name="T3" fmla="*/ 70 h 70"/>
                  <a:gd name="T4" fmla="*/ 0 w 139"/>
                  <a:gd name="T5" fmla="*/ 47 h 70"/>
                  <a:gd name="T6" fmla="*/ 129 w 139"/>
                  <a:gd name="T7" fmla="*/ 0 h 70"/>
                  <a:gd name="T8" fmla="*/ 139 w 139"/>
                  <a:gd name="T9" fmla="*/ 23 h 70"/>
                </a:gdLst>
                <a:ahLst/>
                <a:cxnLst>
                  <a:cxn ang="0">
                    <a:pos x="T0" y="T1"/>
                  </a:cxn>
                  <a:cxn ang="0">
                    <a:pos x="T2" y="T3"/>
                  </a:cxn>
                  <a:cxn ang="0">
                    <a:pos x="T4" y="T5"/>
                  </a:cxn>
                  <a:cxn ang="0">
                    <a:pos x="T6" y="T7"/>
                  </a:cxn>
                  <a:cxn ang="0">
                    <a:pos x="T8" y="T9"/>
                  </a:cxn>
                </a:cxnLst>
                <a:rect l="0" t="0" r="r" b="b"/>
                <a:pathLst>
                  <a:path w="139" h="70">
                    <a:moveTo>
                      <a:pt x="139" y="23"/>
                    </a:moveTo>
                    <a:lnTo>
                      <a:pt x="9" y="70"/>
                    </a:lnTo>
                    <a:lnTo>
                      <a:pt x="0" y="47"/>
                    </a:lnTo>
                    <a:lnTo>
                      <a:pt x="129" y="0"/>
                    </a:lnTo>
                    <a:lnTo>
                      <a:pt x="139" y="23"/>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3" name="Freeform 31"/>
              <p:cNvSpPr>
                <a:spLocks/>
              </p:cNvSpPr>
              <p:nvPr/>
            </p:nvSpPr>
            <p:spPr bwMode="auto">
              <a:xfrm>
                <a:off x="3563062" y="2612589"/>
                <a:ext cx="227358" cy="119404"/>
              </a:xfrm>
              <a:custGeom>
                <a:avLst/>
                <a:gdLst>
                  <a:gd name="T0" fmla="*/ 139 w 139"/>
                  <a:gd name="T1" fmla="*/ 26 h 73"/>
                  <a:gd name="T2" fmla="*/ 7 w 139"/>
                  <a:gd name="T3" fmla="*/ 73 h 73"/>
                  <a:gd name="T4" fmla="*/ 0 w 139"/>
                  <a:gd name="T5" fmla="*/ 49 h 73"/>
                  <a:gd name="T6" fmla="*/ 130 w 139"/>
                  <a:gd name="T7" fmla="*/ 0 h 73"/>
                  <a:gd name="T8" fmla="*/ 139 w 139"/>
                  <a:gd name="T9" fmla="*/ 26 h 73"/>
                </a:gdLst>
                <a:ahLst/>
                <a:cxnLst>
                  <a:cxn ang="0">
                    <a:pos x="T0" y="T1"/>
                  </a:cxn>
                  <a:cxn ang="0">
                    <a:pos x="T2" y="T3"/>
                  </a:cxn>
                  <a:cxn ang="0">
                    <a:pos x="T4" y="T5"/>
                  </a:cxn>
                  <a:cxn ang="0">
                    <a:pos x="T6" y="T7"/>
                  </a:cxn>
                  <a:cxn ang="0">
                    <a:pos x="T8" y="T9"/>
                  </a:cxn>
                </a:cxnLst>
                <a:rect l="0" t="0" r="r" b="b"/>
                <a:pathLst>
                  <a:path w="139" h="73">
                    <a:moveTo>
                      <a:pt x="139" y="26"/>
                    </a:moveTo>
                    <a:lnTo>
                      <a:pt x="7" y="73"/>
                    </a:lnTo>
                    <a:lnTo>
                      <a:pt x="0" y="49"/>
                    </a:lnTo>
                    <a:lnTo>
                      <a:pt x="130" y="0"/>
                    </a:lnTo>
                    <a:lnTo>
                      <a:pt x="139" y="26"/>
                    </a:lnTo>
                    <a:close/>
                  </a:path>
                </a:pathLst>
              </a:cu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4" name="Freeform 53"/>
              <p:cNvSpPr>
                <a:spLocks/>
              </p:cNvSpPr>
              <p:nvPr/>
            </p:nvSpPr>
            <p:spPr bwMode="auto">
              <a:xfrm>
                <a:off x="5413005" y="2485008"/>
                <a:ext cx="348398" cy="292784"/>
              </a:xfrm>
              <a:custGeom>
                <a:avLst/>
                <a:gdLst>
                  <a:gd name="T0" fmla="*/ 0 w 213"/>
                  <a:gd name="T1" fmla="*/ 172 h 179"/>
                  <a:gd name="T2" fmla="*/ 5 w 213"/>
                  <a:gd name="T3" fmla="*/ 179 h 179"/>
                  <a:gd name="T4" fmla="*/ 213 w 213"/>
                  <a:gd name="T5" fmla="*/ 7 h 179"/>
                  <a:gd name="T6" fmla="*/ 206 w 213"/>
                  <a:gd name="T7" fmla="*/ 0 h 179"/>
                  <a:gd name="T8" fmla="*/ 0 w 213"/>
                  <a:gd name="T9" fmla="*/ 172 h 179"/>
                </a:gdLst>
                <a:ahLst/>
                <a:cxnLst>
                  <a:cxn ang="0">
                    <a:pos x="T0" y="T1"/>
                  </a:cxn>
                  <a:cxn ang="0">
                    <a:pos x="T2" y="T3"/>
                  </a:cxn>
                  <a:cxn ang="0">
                    <a:pos x="T4" y="T5"/>
                  </a:cxn>
                  <a:cxn ang="0">
                    <a:pos x="T6" y="T7"/>
                  </a:cxn>
                  <a:cxn ang="0">
                    <a:pos x="T8" y="T9"/>
                  </a:cxn>
                </a:cxnLst>
                <a:rect l="0" t="0" r="r" b="b"/>
                <a:pathLst>
                  <a:path w="213" h="179">
                    <a:moveTo>
                      <a:pt x="0" y="172"/>
                    </a:moveTo>
                    <a:lnTo>
                      <a:pt x="5" y="179"/>
                    </a:lnTo>
                    <a:lnTo>
                      <a:pt x="213" y="7"/>
                    </a:lnTo>
                    <a:lnTo>
                      <a:pt x="206" y="0"/>
                    </a:lnTo>
                    <a:lnTo>
                      <a:pt x="0" y="172"/>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5" name="Freeform 54"/>
              <p:cNvSpPr>
                <a:spLocks/>
              </p:cNvSpPr>
              <p:nvPr/>
            </p:nvSpPr>
            <p:spPr bwMode="auto">
              <a:xfrm>
                <a:off x="5390106" y="2457201"/>
                <a:ext cx="348398" cy="294421"/>
              </a:xfrm>
              <a:custGeom>
                <a:avLst/>
                <a:gdLst>
                  <a:gd name="T0" fmla="*/ 0 w 213"/>
                  <a:gd name="T1" fmla="*/ 173 h 180"/>
                  <a:gd name="T2" fmla="*/ 5 w 213"/>
                  <a:gd name="T3" fmla="*/ 180 h 180"/>
                  <a:gd name="T4" fmla="*/ 213 w 213"/>
                  <a:gd name="T5" fmla="*/ 7 h 180"/>
                  <a:gd name="T6" fmla="*/ 206 w 213"/>
                  <a:gd name="T7" fmla="*/ 0 h 180"/>
                  <a:gd name="T8" fmla="*/ 0 w 213"/>
                  <a:gd name="T9" fmla="*/ 173 h 180"/>
                </a:gdLst>
                <a:ahLst/>
                <a:cxnLst>
                  <a:cxn ang="0">
                    <a:pos x="T0" y="T1"/>
                  </a:cxn>
                  <a:cxn ang="0">
                    <a:pos x="T2" y="T3"/>
                  </a:cxn>
                  <a:cxn ang="0">
                    <a:pos x="T4" y="T5"/>
                  </a:cxn>
                  <a:cxn ang="0">
                    <a:pos x="T6" y="T7"/>
                  </a:cxn>
                  <a:cxn ang="0">
                    <a:pos x="T8" y="T9"/>
                  </a:cxn>
                </a:cxnLst>
                <a:rect l="0" t="0" r="r" b="b"/>
                <a:pathLst>
                  <a:path w="213" h="180">
                    <a:moveTo>
                      <a:pt x="0" y="173"/>
                    </a:moveTo>
                    <a:lnTo>
                      <a:pt x="5" y="180"/>
                    </a:lnTo>
                    <a:lnTo>
                      <a:pt x="213" y="7"/>
                    </a:lnTo>
                    <a:lnTo>
                      <a:pt x="206" y="0"/>
                    </a:lnTo>
                    <a:lnTo>
                      <a:pt x="0" y="173"/>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6" name="Freeform 55"/>
              <p:cNvSpPr>
                <a:spLocks/>
              </p:cNvSpPr>
              <p:nvPr/>
            </p:nvSpPr>
            <p:spPr bwMode="auto">
              <a:xfrm>
                <a:off x="5398284" y="2468651"/>
                <a:ext cx="351669" cy="297692"/>
              </a:xfrm>
              <a:custGeom>
                <a:avLst/>
                <a:gdLst>
                  <a:gd name="T0" fmla="*/ 208 w 215"/>
                  <a:gd name="T1" fmla="*/ 0 h 182"/>
                  <a:gd name="T2" fmla="*/ 0 w 215"/>
                  <a:gd name="T3" fmla="*/ 173 h 182"/>
                  <a:gd name="T4" fmla="*/ 9 w 215"/>
                  <a:gd name="T5" fmla="*/ 182 h 182"/>
                  <a:gd name="T6" fmla="*/ 215 w 215"/>
                  <a:gd name="T7" fmla="*/ 10 h 182"/>
                  <a:gd name="T8" fmla="*/ 208 w 215"/>
                  <a:gd name="T9" fmla="*/ 0 h 182"/>
                </a:gdLst>
                <a:ahLst/>
                <a:cxnLst>
                  <a:cxn ang="0">
                    <a:pos x="T0" y="T1"/>
                  </a:cxn>
                  <a:cxn ang="0">
                    <a:pos x="T2" y="T3"/>
                  </a:cxn>
                  <a:cxn ang="0">
                    <a:pos x="T4" y="T5"/>
                  </a:cxn>
                  <a:cxn ang="0">
                    <a:pos x="T6" y="T7"/>
                  </a:cxn>
                  <a:cxn ang="0">
                    <a:pos x="T8" y="T9"/>
                  </a:cxn>
                </a:cxnLst>
                <a:rect l="0" t="0" r="r" b="b"/>
                <a:pathLst>
                  <a:path w="215" h="182">
                    <a:moveTo>
                      <a:pt x="208" y="0"/>
                    </a:moveTo>
                    <a:lnTo>
                      <a:pt x="0" y="173"/>
                    </a:lnTo>
                    <a:lnTo>
                      <a:pt x="9" y="182"/>
                    </a:lnTo>
                    <a:lnTo>
                      <a:pt x="215" y="10"/>
                    </a:lnTo>
                    <a:lnTo>
                      <a:pt x="208" y="0"/>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7" name="Freeform 56"/>
              <p:cNvSpPr>
                <a:spLocks/>
              </p:cNvSpPr>
              <p:nvPr/>
            </p:nvSpPr>
            <p:spPr bwMode="auto">
              <a:xfrm>
                <a:off x="5375385" y="2439209"/>
                <a:ext cx="351669" cy="300963"/>
              </a:xfrm>
              <a:custGeom>
                <a:avLst/>
                <a:gdLst>
                  <a:gd name="T0" fmla="*/ 207 w 215"/>
                  <a:gd name="T1" fmla="*/ 0 h 184"/>
                  <a:gd name="T2" fmla="*/ 0 w 215"/>
                  <a:gd name="T3" fmla="*/ 172 h 184"/>
                  <a:gd name="T4" fmla="*/ 9 w 215"/>
                  <a:gd name="T5" fmla="*/ 184 h 184"/>
                  <a:gd name="T6" fmla="*/ 215 w 215"/>
                  <a:gd name="T7" fmla="*/ 11 h 184"/>
                  <a:gd name="T8" fmla="*/ 207 w 215"/>
                  <a:gd name="T9" fmla="*/ 0 h 184"/>
                </a:gdLst>
                <a:ahLst/>
                <a:cxnLst>
                  <a:cxn ang="0">
                    <a:pos x="T0" y="T1"/>
                  </a:cxn>
                  <a:cxn ang="0">
                    <a:pos x="T2" y="T3"/>
                  </a:cxn>
                  <a:cxn ang="0">
                    <a:pos x="T4" y="T5"/>
                  </a:cxn>
                  <a:cxn ang="0">
                    <a:pos x="T6" y="T7"/>
                  </a:cxn>
                  <a:cxn ang="0">
                    <a:pos x="T8" y="T9"/>
                  </a:cxn>
                </a:cxnLst>
                <a:rect l="0" t="0" r="r" b="b"/>
                <a:pathLst>
                  <a:path w="215" h="184">
                    <a:moveTo>
                      <a:pt x="207" y="0"/>
                    </a:moveTo>
                    <a:lnTo>
                      <a:pt x="0" y="172"/>
                    </a:lnTo>
                    <a:lnTo>
                      <a:pt x="9" y="184"/>
                    </a:lnTo>
                    <a:lnTo>
                      <a:pt x="215" y="11"/>
                    </a:lnTo>
                    <a:lnTo>
                      <a:pt x="207" y="0"/>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8" name="Freeform 57"/>
              <p:cNvSpPr>
                <a:spLocks/>
              </p:cNvSpPr>
              <p:nvPr/>
            </p:nvSpPr>
            <p:spPr bwMode="auto">
              <a:xfrm>
                <a:off x="5285423" y="2334526"/>
                <a:ext cx="348398" cy="292784"/>
              </a:xfrm>
              <a:custGeom>
                <a:avLst/>
                <a:gdLst>
                  <a:gd name="T0" fmla="*/ 0 w 213"/>
                  <a:gd name="T1" fmla="*/ 172 h 179"/>
                  <a:gd name="T2" fmla="*/ 7 w 213"/>
                  <a:gd name="T3" fmla="*/ 179 h 179"/>
                  <a:gd name="T4" fmla="*/ 213 w 213"/>
                  <a:gd name="T5" fmla="*/ 7 h 179"/>
                  <a:gd name="T6" fmla="*/ 208 w 213"/>
                  <a:gd name="T7" fmla="*/ 0 h 179"/>
                  <a:gd name="T8" fmla="*/ 0 w 213"/>
                  <a:gd name="T9" fmla="*/ 172 h 179"/>
                </a:gdLst>
                <a:ahLst/>
                <a:cxnLst>
                  <a:cxn ang="0">
                    <a:pos x="T0" y="T1"/>
                  </a:cxn>
                  <a:cxn ang="0">
                    <a:pos x="T2" y="T3"/>
                  </a:cxn>
                  <a:cxn ang="0">
                    <a:pos x="T4" y="T5"/>
                  </a:cxn>
                  <a:cxn ang="0">
                    <a:pos x="T6" y="T7"/>
                  </a:cxn>
                  <a:cxn ang="0">
                    <a:pos x="T8" y="T9"/>
                  </a:cxn>
                </a:cxnLst>
                <a:rect l="0" t="0" r="r" b="b"/>
                <a:pathLst>
                  <a:path w="213" h="179">
                    <a:moveTo>
                      <a:pt x="0" y="172"/>
                    </a:moveTo>
                    <a:lnTo>
                      <a:pt x="7" y="179"/>
                    </a:lnTo>
                    <a:lnTo>
                      <a:pt x="213" y="7"/>
                    </a:lnTo>
                    <a:lnTo>
                      <a:pt x="208" y="0"/>
                    </a:lnTo>
                    <a:lnTo>
                      <a:pt x="0" y="172"/>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89" name="Freeform 58"/>
              <p:cNvSpPr>
                <a:spLocks/>
              </p:cNvSpPr>
              <p:nvPr/>
            </p:nvSpPr>
            <p:spPr bwMode="auto">
              <a:xfrm>
                <a:off x="5313229" y="2365604"/>
                <a:ext cx="343490" cy="292784"/>
              </a:xfrm>
              <a:custGeom>
                <a:avLst/>
                <a:gdLst>
                  <a:gd name="T0" fmla="*/ 0 w 210"/>
                  <a:gd name="T1" fmla="*/ 172 h 179"/>
                  <a:gd name="T2" fmla="*/ 5 w 210"/>
                  <a:gd name="T3" fmla="*/ 179 h 179"/>
                  <a:gd name="T4" fmla="*/ 210 w 210"/>
                  <a:gd name="T5" fmla="*/ 4 h 179"/>
                  <a:gd name="T6" fmla="*/ 205 w 210"/>
                  <a:gd name="T7" fmla="*/ 0 h 179"/>
                  <a:gd name="T8" fmla="*/ 0 w 210"/>
                  <a:gd name="T9" fmla="*/ 172 h 179"/>
                </a:gdLst>
                <a:ahLst/>
                <a:cxnLst>
                  <a:cxn ang="0">
                    <a:pos x="T0" y="T1"/>
                  </a:cxn>
                  <a:cxn ang="0">
                    <a:pos x="T2" y="T3"/>
                  </a:cxn>
                  <a:cxn ang="0">
                    <a:pos x="T4" y="T5"/>
                  </a:cxn>
                  <a:cxn ang="0">
                    <a:pos x="T6" y="T7"/>
                  </a:cxn>
                  <a:cxn ang="0">
                    <a:pos x="T8" y="T9"/>
                  </a:cxn>
                </a:cxnLst>
                <a:rect l="0" t="0" r="r" b="b"/>
                <a:pathLst>
                  <a:path w="210" h="179">
                    <a:moveTo>
                      <a:pt x="0" y="172"/>
                    </a:moveTo>
                    <a:lnTo>
                      <a:pt x="5" y="179"/>
                    </a:lnTo>
                    <a:lnTo>
                      <a:pt x="210" y="4"/>
                    </a:lnTo>
                    <a:lnTo>
                      <a:pt x="205" y="0"/>
                    </a:lnTo>
                    <a:lnTo>
                      <a:pt x="0" y="172"/>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0" name="Freeform 59"/>
              <p:cNvSpPr>
                <a:spLocks/>
              </p:cNvSpPr>
              <p:nvPr/>
            </p:nvSpPr>
            <p:spPr bwMode="auto">
              <a:xfrm>
                <a:off x="5321408" y="2372146"/>
                <a:ext cx="350033" cy="302598"/>
              </a:xfrm>
              <a:custGeom>
                <a:avLst/>
                <a:gdLst>
                  <a:gd name="T0" fmla="*/ 205 w 214"/>
                  <a:gd name="T1" fmla="*/ 0 h 185"/>
                  <a:gd name="T2" fmla="*/ 0 w 214"/>
                  <a:gd name="T3" fmla="*/ 175 h 185"/>
                  <a:gd name="T4" fmla="*/ 9 w 214"/>
                  <a:gd name="T5" fmla="*/ 185 h 185"/>
                  <a:gd name="T6" fmla="*/ 214 w 214"/>
                  <a:gd name="T7" fmla="*/ 12 h 185"/>
                  <a:gd name="T8" fmla="*/ 205 w 214"/>
                  <a:gd name="T9" fmla="*/ 0 h 185"/>
                </a:gdLst>
                <a:ahLst/>
                <a:cxnLst>
                  <a:cxn ang="0">
                    <a:pos x="T0" y="T1"/>
                  </a:cxn>
                  <a:cxn ang="0">
                    <a:pos x="T2" y="T3"/>
                  </a:cxn>
                  <a:cxn ang="0">
                    <a:pos x="T4" y="T5"/>
                  </a:cxn>
                  <a:cxn ang="0">
                    <a:pos x="T6" y="T7"/>
                  </a:cxn>
                  <a:cxn ang="0">
                    <a:pos x="T8" y="T9"/>
                  </a:cxn>
                </a:cxnLst>
                <a:rect l="0" t="0" r="r" b="b"/>
                <a:pathLst>
                  <a:path w="214" h="185">
                    <a:moveTo>
                      <a:pt x="205" y="0"/>
                    </a:moveTo>
                    <a:lnTo>
                      <a:pt x="0" y="175"/>
                    </a:lnTo>
                    <a:lnTo>
                      <a:pt x="9" y="185"/>
                    </a:lnTo>
                    <a:lnTo>
                      <a:pt x="214" y="12"/>
                    </a:lnTo>
                    <a:lnTo>
                      <a:pt x="205" y="0"/>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1" name="Freeform 60"/>
              <p:cNvSpPr>
                <a:spLocks/>
              </p:cNvSpPr>
              <p:nvPr/>
            </p:nvSpPr>
            <p:spPr bwMode="auto">
              <a:xfrm>
                <a:off x="5296872" y="2345976"/>
                <a:ext cx="351669" cy="300963"/>
              </a:xfrm>
              <a:custGeom>
                <a:avLst/>
                <a:gdLst>
                  <a:gd name="T0" fmla="*/ 206 w 215"/>
                  <a:gd name="T1" fmla="*/ 0 h 184"/>
                  <a:gd name="T2" fmla="*/ 0 w 215"/>
                  <a:gd name="T3" fmla="*/ 172 h 184"/>
                  <a:gd name="T4" fmla="*/ 10 w 215"/>
                  <a:gd name="T5" fmla="*/ 184 h 184"/>
                  <a:gd name="T6" fmla="*/ 215 w 215"/>
                  <a:gd name="T7" fmla="*/ 12 h 184"/>
                  <a:gd name="T8" fmla="*/ 206 w 215"/>
                  <a:gd name="T9" fmla="*/ 0 h 184"/>
                </a:gdLst>
                <a:ahLst/>
                <a:cxnLst>
                  <a:cxn ang="0">
                    <a:pos x="T0" y="T1"/>
                  </a:cxn>
                  <a:cxn ang="0">
                    <a:pos x="T2" y="T3"/>
                  </a:cxn>
                  <a:cxn ang="0">
                    <a:pos x="T4" y="T5"/>
                  </a:cxn>
                  <a:cxn ang="0">
                    <a:pos x="T6" y="T7"/>
                  </a:cxn>
                  <a:cxn ang="0">
                    <a:pos x="T8" y="T9"/>
                  </a:cxn>
                </a:cxnLst>
                <a:rect l="0" t="0" r="r" b="b"/>
                <a:pathLst>
                  <a:path w="215" h="184">
                    <a:moveTo>
                      <a:pt x="206" y="0"/>
                    </a:moveTo>
                    <a:lnTo>
                      <a:pt x="0" y="172"/>
                    </a:lnTo>
                    <a:lnTo>
                      <a:pt x="10" y="184"/>
                    </a:lnTo>
                    <a:lnTo>
                      <a:pt x="215" y="12"/>
                    </a:lnTo>
                    <a:lnTo>
                      <a:pt x="206" y="0"/>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2" name="Freeform 61"/>
              <p:cNvSpPr>
                <a:spLocks/>
              </p:cNvSpPr>
              <p:nvPr/>
            </p:nvSpPr>
            <p:spPr bwMode="auto">
              <a:xfrm>
                <a:off x="5440812" y="2283820"/>
                <a:ext cx="346762" cy="402374"/>
              </a:xfrm>
              <a:custGeom>
                <a:avLst/>
                <a:gdLst>
                  <a:gd name="T0" fmla="*/ 0 w 212"/>
                  <a:gd name="T1" fmla="*/ 19 h 246"/>
                  <a:gd name="T2" fmla="*/ 191 w 212"/>
                  <a:gd name="T3" fmla="*/ 246 h 246"/>
                  <a:gd name="T4" fmla="*/ 212 w 212"/>
                  <a:gd name="T5" fmla="*/ 229 h 246"/>
                  <a:gd name="T6" fmla="*/ 21 w 212"/>
                  <a:gd name="T7" fmla="*/ 0 h 246"/>
                  <a:gd name="T8" fmla="*/ 0 w 212"/>
                  <a:gd name="T9" fmla="*/ 19 h 246"/>
                </a:gdLst>
                <a:ahLst/>
                <a:cxnLst>
                  <a:cxn ang="0">
                    <a:pos x="T0" y="T1"/>
                  </a:cxn>
                  <a:cxn ang="0">
                    <a:pos x="T2" y="T3"/>
                  </a:cxn>
                  <a:cxn ang="0">
                    <a:pos x="T4" y="T5"/>
                  </a:cxn>
                  <a:cxn ang="0">
                    <a:pos x="T6" y="T7"/>
                  </a:cxn>
                  <a:cxn ang="0">
                    <a:pos x="T8" y="T9"/>
                  </a:cxn>
                </a:cxnLst>
                <a:rect l="0" t="0" r="r" b="b"/>
                <a:pathLst>
                  <a:path w="212" h="246">
                    <a:moveTo>
                      <a:pt x="0" y="19"/>
                    </a:moveTo>
                    <a:lnTo>
                      <a:pt x="191" y="246"/>
                    </a:lnTo>
                    <a:lnTo>
                      <a:pt x="212" y="229"/>
                    </a:lnTo>
                    <a:lnTo>
                      <a:pt x="21" y="0"/>
                    </a:lnTo>
                    <a:lnTo>
                      <a:pt x="0" y="19"/>
                    </a:lnTo>
                    <a:close/>
                  </a:path>
                </a:pathLst>
              </a:cu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3" name="Freeform 62"/>
              <p:cNvSpPr>
                <a:spLocks/>
              </p:cNvSpPr>
              <p:nvPr/>
            </p:nvSpPr>
            <p:spPr bwMode="auto">
              <a:xfrm>
                <a:off x="5552037" y="2368875"/>
                <a:ext cx="166839" cy="193008"/>
              </a:xfrm>
              <a:custGeom>
                <a:avLst/>
                <a:gdLst>
                  <a:gd name="T0" fmla="*/ 7 w 102"/>
                  <a:gd name="T1" fmla="*/ 0 h 118"/>
                  <a:gd name="T2" fmla="*/ 0 w 102"/>
                  <a:gd name="T3" fmla="*/ 5 h 118"/>
                  <a:gd name="T4" fmla="*/ 95 w 102"/>
                  <a:gd name="T5" fmla="*/ 118 h 118"/>
                  <a:gd name="T6" fmla="*/ 102 w 102"/>
                  <a:gd name="T7" fmla="*/ 113 h 118"/>
                  <a:gd name="T8" fmla="*/ 7 w 102"/>
                  <a:gd name="T9" fmla="*/ 0 h 118"/>
                </a:gdLst>
                <a:ahLst/>
                <a:cxnLst>
                  <a:cxn ang="0">
                    <a:pos x="T0" y="T1"/>
                  </a:cxn>
                  <a:cxn ang="0">
                    <a:pos x="T2" y="T3"/>
                  </a:cxn>
                  <a:cxn ang="0">
                    <a:pos x="T4" y="T5"/>
                  </a:cxn>
                  <a:cxn ang="0">
                    <a:pos x="T6" y="T7"/>
                  </a:cxn>
                  <a:cxn ang="0">
                    <a:pos x="T8" y="T9"/>
                  </a:cxn>
                </a:cxnLst>
                <a:rect l="0" t="0" r="r" b="b"/>
                <a:pathLst>
                  <a:path w="102" h="118">
                    <a:moveTo>
                      <a:pt x="7" y="0"/>
                    </a:moveTo>
                    <a:lnTo>
                      <a:pt x="0" y="5"/>
                    </a:lnTo>
                    <a:lnTo>
                      <a:pt x="95" y="118"/>
                    </a:lnTo>
                    <a:lnTo>
                      <a:pt x="102" y="113"/>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4" name="Freeform 63"/>
              <p:cNvSpPr>
                <a:spLocks/>
              </p:cNvSpPr>
              <p:nvPr/>
            </p:nvSpPr>
            <p:spPr bwMode="auto">
              <a:xfrm>
                <a:off x="5506238" y="2408131"/>
                <a:ext cx="165203" cy="193008"/>
              </a:xfrm>
              <a:custGeom>
                <a:avLst/>
                <a:gdLst>
                  <a:gd name="T0" fmla="*/ 7 w 101"/>
                  <a:gd name="T1" fmla="*/ 0 h 118"/>
                  <a:gd name="T2" fmla="*/ 0 w 101"/>
                  <a:gd name="T3" fmla="*/ 4 h 118"/>
                  <a:gd name="T4" fmla="*/ 97 w 101"/>
                  <a:gd name="T5" fmla="*/ 118 h 118"/>
                  <a:gd name="T6" fmla="*/ 101 w 101"/>
                  <a:gd name="T7" fmla="*/ 113 h 118"/>
                  <a:gd name="T8" fmla="*/ 7 w 101"/>
                  <a:gd name="T9" fmla="*/ 0 h 118"/>
                </a:gdLst>
                <a:ahLst/>
                <a:cxnLst>
                  <a:cxn ang="0">
                    <a:pos x="T0" y="T1"/>
                  </a:cxn>
                  <a:cxn ang="0">
                    <a:pos x="T2" y="T3"/>
                  </a:cxn>
                  <a:cxn ang="0">
                    <a:pos x="T4" y="T5"/>
                  </a:cxn>
                  <a:cxn ang="0">
                    <a:pos x="T6" y="T7"/>
                  </a:cxn>
                  <a:cxn ang="0">
                    <a:pos x="T8" y="T9"/>
                  </a:cxn>
                </a:cxnLst>
                <a:rect l="0" t="0" r="r" b="b"/>
                <a:pathLst>
                  <a:path w="101" h="118">
                    <a:moveTo>
                      <a:pt x="7" y="0"/>
                    </a:moveTo>
                    <a:lnTo>
                      <a:pt x="0" y="4"/>
                    </a:lnTo>
                    <a:lnTo>
                      <a:pt x="97" y="118"/>
                    </a:lnTo>
                    <a:lnTo>
                      <a:pt x="101" y="113"/>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5" name="Freeform 64"/>
              <p:cNvSpPr>
                <a:spLocks/>
              </p:cNvSpPr>
              <p:nvPr/>
            </p:nvSpPr>
            <p:spPr bwMode="auto">
              <a:xfrm>
                <a:off x="5282152" y="2414673"/>
                <a:ext cx="346762" cy="402374"/>
              </a:xfrm>
              <a:custGeom>
                <a:avLst/>
                <a:gdLst>
                  <a:gd name="T0" fmla="*/ 0 w 212"/>
                  <a:gd name="T1" fmla="*/ 19 h 246"/>
                  <a:gd name="T2" fmla="*/ 191 w 212"/>
                  <a:gd name="T3" fmla="*/ 246 h 246"/>
                  <a:gd name="T4" fmla="*/ 212 w 212"/>
                  <a:gd name="T5" fmla="*/ 230 h 246"/>
                  <a:gd name="T6" fmla="*/ 21 w 212"/>
                  <a:gd name="T7" fmla="*/ 0 h 246"/>
                  <a:gd name="T8" fmla="*/ 0 w 212"/>
                  <a:gd name="T9" fmla="*/ 19 h 246"/>
                </a:gdLst>
                <a:ahLst/>
                <a:cxnLst>
                  <a:cxn ang="0">
                    <a:pos x="T0" y="T1"/>
                  </a:cxn>
                  <a:cxn ang="0">
                    <a:pos x="T2" y="T3"/>
                  </a:cxn>
                  <a:cxn ang="0">
                    <a:pos x="T4" y="T5"/>
                  </a:cxn>
                  <a:cxn ang="0">
                    <a:pos x="T6" y="T7"/>
                  </a:cxn>
                  <a:cxn ang="0">
                    <a:pos x="T8" y="T9"/>
                  </a:cxn>
                </a:cxnLst>
                <a:rect l="0" t="0" r="r" b="b"/>
                <a:pathLst>
                  <a:path w="212" h="246">
                    <a:moveTo>
                      <a:pt x="0" y="19"/>
                    </a:moveTo>
                    <a:lnTo>
                      <a:pt x="191" y="246"/>
                    </a:lnTo>
                    <a:lnTo>
                      <a:pt x="212" y="230"/>
                    </a:lnTo>
                    <a:lnTo>
                      <a:pt x="21" y="0"/>
                    </a:lnTo>
                    <a:lnTo>
                      <a:pt x="0" y="19"/>
                    </a:lnTo>
                    <a:close/>
                  </a:path>
                </a:pathLst>
              </a:cu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6" name="Freeform 65"/>
              <p:cNvSpPr>
                <a:spLocks/>
              </p:cNvSpPr>
              <p:nvPr/>
            </p:nvSpPr>
            <p:spPr bwMode="auto">
              <a:xfrm>
                <a:off x="5393377" y="2499728"/>
                <a:ext cx="170110" cy="193008"/>
              </a:xfrm>
              <a:custGeom>
                <a:avLst/>
                <a:gdLst>
                  <a:gd name="T0" fmla="*/ 7 w 104"/>
                  <a:gd name="T1" fmla="*/ 0 h 118"/>
                  <a:gd name="T2" fmla="*/ 0 w 104"/>
                  <a:gd name="T3" fmla="*/ 5 h 118"/>
                  <a:gd name="T4" fmla="*/ 97 w 104"/>
                  <a:gd name="T5" fmla="*/ 118 h 118"/>
                  <a:gd name="T6" fmla="*/ 104 w 104"/>
                  <a:gd name="T7" fmla="*/ 114 h 118"/>
                  <a:gd name="T8" fmla="*/ 7 w 104"/>
                  <a:gd name="T9" fmla="*/ 0 h 118"/>
                </a:gdLst>
                <a:ahLst/>
                <a:cxnLst>
                  <a:cxn ang="0">
                    <a:pos x="T0" y="T1"/>
                  </a:cxn>
                  <a:cxn ang="0">
                    <a:pos x="T2" y="T3"/>
                  </a:cxn>
                  <a:cxn ang="0">
                    <a:pos x="T4" y="T5"/>
                  </a:cxn>
                  <a:cxn ang="0">
                    <a:pos x="T6" y="T7"/>
                  </a:cxn>
                  <a:cxn ang="0">
                    <a:pos x="T8" y="T9"/>
                  </a:cxn>
                </a:cxnLst>
                <a:rect l="0" t="0" r="r" b="b"/>
                <a:pathLst>
                  <a:path w="104" h="118">
                    <a:moveTo>
                      <a:pt x="7" y="0"/>
                    </a:moveTo>
                    <a:lnTo>
                      <a:pt x="0" y="5"/>
                    </a:lnTo>
                    <a:lnTo>
                      <a:pt x="97" y="118"/>
                    </a:lnTo>
                    <a:lnTo>
                      <a:pt x="104" y="114"/>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7" name="Freeform 66"/>
              <p:cNvSpPr>
                <a:spLocks/>
              </p:cNvSpPr>
              <p:nvPr/>
            </p:nvSpPr>
            <p:spPr bwMode="auto">
              <a:xfrm>
                <a:off x="5350850" y="2538984"/>
                <a:ext cx="166839" cy="193008"/>
              </a:xfrm>
              <a:custGeom>
                <a:avLst/>
                <a:gdLst>
                  <a:gd name="T0" fmla="*/ 5 w 102"/>
                  <a:gd name="T1" fmla="*/ 0 h 118"/>
                  <a:gd name="T2" fmla="*/ 0 w 102"/>
                  <a:gd name="T3" fmla="*/ 5 h 118"/>
                  <a:gd name="T4" fmla="*/ 95 w 102"/>
                  <a:gd name="T5" fmla="*/ 118 h 118"/>
                  <a:gd name="T6" fmla="*/ 102 w 102"/>
                  <a:gd name="T7" fmla="*/ 113 h 118"/>
                  <a:gd name="T8" fmla="*/ 5 w 102"/>
                  <a:gd name="T9" fmla="*/ 0 h 118"/>
                </a:gdLst>
                <a:ahLst/>
                <a:cxnLst>
                  <a:cxn ang="0">
                    <a:pos x="T0" y="T1"/>
                  </a:cxn>
                  <a:cxn ang="0">
                    <a:pos x="T2" y="T3"/>
                  </a:cxn>
                  <a:cxn ang="0">
                    <a:pos x="T4" y="T5"/>
                  </a:cxn>
                  <a:cxn ang="0">
                    <a:pos x="T6" y="T7"/>
                  </a:cxn>
                  <a:cxn ang="0">
                    <a:pos x="T8" y="T9"/>
                  </a:cxn>
                </a:cxnLst>
                <a:rect l="0" t="0" r="r" b="b"/>
                <a:pathLst>
                  <a:path w="102" h="118">
                    <a:moveTo>
                      <a:pt x="5" y="0"/>
                    </a:moveTo>
                    <a:lnTo>
                      <a:pt x="0" y="5"/>
                    </a:lnTo>
                    <a:lnTo>
                      <a:pt x="95" y="118"/>
                    </a:lnTo>
                    <a:lnTo>
                      <a:pt x="102" y="113"/>
                    </a:lnTo>
                    <a:lnTo>
                      <a:pt x="5"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8" name="Freeform 69"/>
              <p:cNvSpPr>
                <a:spLocks/>
              </p:cNvSpPr>
              <p:nvPr/>
            </p:nvSpPr>
            <p:spPr bwMode="auto">
              <a:xfrm>
                <a:off x="5103864" y="2493185"/>
                <a:ext cx="178288" cy="199551"/>
              </a:xfrm>
              <a:custGeom>
                <a:avLst/>
                <a:gdLst>
                  <a:gd name="T0" fmla="*/ 0 w 109"/>
                  <a:gd name="T1" fmla="*/ 16 h 122"/>
                  <a:gd name="T2" fmla="*/ 90 w 109"/>
                  <a:gd name="T3" fmla="*/ 122 h 122"/>
                  <a:gd name="T4" fmla="*/ 109 w 109"/>
                  <a:gd name="T5" fmla="*/ 106 h 122"/>
                  <a:gd name="T6" fmla="*/ 21 w 109"/>
                  <a:gd name="T7" fmla="*/ 0 h 122"/>
                  <a:gd name="T8" fmla="*/ 0 w 109"/>
                  <a:gd name="T9" fmla="*/ 16 h 122"/>
                </a:gdLst>
                <a:ahLst/>
                <a:cxnLst>
                  <a:cxn ang="0">
                    <a:pos x="T0" y="T1"/>
                  </a:cxn>
                  <a:cxn ang="0">
                    <a:pos x="T2" y="T3"/>
                  </a:cxn>
                  <a:cxn ang="0">
                    <a:pos x="T4" y="T5"/>
                  </a:cxn>
                  <a:cxn ang="0">
                    <a:pos x="T6" y="T7"/>
                  </a:cxn>
                  <a:cxn ang="0">
                    <a:pos x="T8" y="T9"/>
                  </a:cxn>
                </a:cxnLst>
                <a:rect l="0" t="0" r="r" b="b"/>
                <a:pathLst>
                  <a:path w="109" h="122">
                    <a:moveTo>
                      <a:pt x="0" y="16"/>
                    </a:moveTo>
                    <a:lnTo>
                      <a:pt x="90" y="122"/>
                    </a:lnTo>
                    <a:lnTo>
                      <a:pt x="109" y="106"/>
                    </a:lnTo>
                    <a:lnTo>
                      <a:pt x="21" y="0"/>
                    </a:lnTo>
                    <a:lnTo>
                      <a:pt x="0" y="16"/>
                    </a:lnTo>
                    <a:close/>
                  </a:path>
                </a:pathLst>
              </a:custGeom>
              <a:solidFill>
                <a:srgbClr val="999999"/>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99" name="Freeform 70"/>
              <p:cNvSpPr>
                <a:spLocks/>
              </p:cNvSpPr>
              <p:nvPr/>
            </p:nvSpPr>
            <p:spPr bwMode="auto">
              <a:xfrm>
                <a:off x="5344307" y="2777792"/>
                <a:ext cx="181559" cy="201187"/>
              </a:xfrm>
              <a:custGeom>
                <a:avLst/>
                <a:gdLst>
                  <a:gd name="T0" fmla="*/ 0 w 111"/>
                  <a:gd name="T1" fmla="*/ 17 h 123"/>
                  <a:gd name="T2" fmla="*/ 89 w 111"/>
                  <a:gd name="T3" fmla="*/ 123 h 123"/>
                  <a:gd name="T4" fmla="*/ 111 w 111"/>
                  <a:gd name="T5" fmla="*/ 107 h 123"/>
                  <a:gd name="T6" fmla="*/ 21 w 111"/>
                  <a:gd name="T7" fmla="*/ 0 h 123"/>
                  <a:gd name="T8" fmla="*/ 0 w 111"/>
                  <a:gd name="T9" fmla="*/ 17 h 123"/>
                </a:gdLst>
                <a:ahLst/>
                <a:cxnLst>
                  <a:cxn ang="0">
                    <a:pos x="T0" y="T1"/>
                  </a:cxn>
                  <a:cxn ang="0">
                    <a:pos x="T2" y="T3"/>
                  </a:cxn>
                  <a:cxn ang="0">
                    <a:pos x="T4" y="T5"/>
                  </a:cxn>
                  <a:cxn ang="0">
                    <a:pos x="T6" y="T7"/>
                  </a:cxn>
                  <a:cxn ang="0">
                    <a:pos x="T8" y="T9"/>
                  </a:cxn>
                </a:cxnLst>
                <a:rect l="0" t="0" r="r" b="b"/>
                <a:pathLst>
                  <a:path w="111" h="123">
                    <a:moveTo>
                      <a:pt x="0" y="17"/>
                    </a:moveTo>
                    <a:lnTo>
                      <a:pt x="89" y="123"/>
                    </a:lnTo>
                    <a:lnTo>
                      <a:pt x="111" y="107"/>
                    </a:lnTo>
                    <a:lnTo>
                      <a:pt x="21" y="0"/>
                    </a:lnTo>
                    <a:lnTo>
                      <a:pt x="0" y="17"/>
                    </a:lnTo>
                    <a:close/>
                  </a:path>
                </a:pathLst>
              </a:custGeom>
              <a:solidFill>
                <a:srgbClr val="999999"/>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0" name="Freeform 71"/>
              <p:cNvSpPr>
                <a:spLocks/>
              </p:cNvSpPr>
              <p:nvPr/>
            </p:nvSpPr>
            <p:spPr bwMode="auto">
              <a:xfrm>
                <a:off x="4343276" y="2669838"/>
                <a:ext cx="857091" cy="726236"/>
              </a:xfrm>
              <a:custGeom>
                <a:avLst/>
                <a:gdLst>
                  <a:gd name="T0" fmla="*/ 12 w 524"/>
                  <a:gd name="T1" fmla="*/ 444 h 444"/>
                  <a:gd name="T2" fmla="*/ 524 w 524"/>
                  <a:gd name="T3" fmla="*/ 14 h 444"/>
                  <a:gd name="T4" fmla="*/ 512 w 524"/>
                  <a:gd name="T5" fmla="*/ 0 h 444"/>
                  <a:gd name="T6" fmla="*/ 0 w 524"/>
                  <a:gd name="T7" fmla="*/ 433 h 444"/>
                  <a:gd name="T8" fmla="*/ 12 w 524"/>
                  <a:gd name="T9" fmla="*/ 444 h 444"/>
                </a:gdLst>
                <a:ahLst/>
                <a:cxnLst>
                  <a:cxn ang="0">
                    <a:pos x="T0" y="T1"/>
                  </a:cxn>
                  <a:cxn ang="0">
                    <a:pos x="T2" y="T3"/>
                  </a:cxn>
                  <a:cxn ang="0">
                    <a:pos x="T4" y="T5"/>
                  </a:cxn>
                  <a:cxn ang="0">
                    <a:pos x="T6" y="T7"/>
                  </a:cxn>
                  <a:cxn ang="0">
                    <a:pos x="T8" y="T9"/>
                  </a:cxn>
                </a:cxnLst>
                <a:rect l="0" t="0" r="r" b="b"/>
                <a:pathLst>
                  <a:path w="524" h="444">
                    <a:moveTo>
                      <a:pt x="12" y="444"/>
                    </a:moveTo>
                    <a:lnTo>
                      <a:pt x="524" y="14"/>
                    </a:lnTo>
                    <a:lnTo>
                      <a:pt x="512" y="0"/>
                    </a:lnTo>
                    <a:lnTo>
                      <a:pt x="0" y="433"/>
                    </a:lnTo>
                    <a:lnTo>
                      <a:pt x="12" y="444"/>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1" name="Freeform 72"/>
              <p:cNvSpPr>
                <a:spLocks/>
              </p:cNvSpPr>
              <p:nvPr/>
            </p:nvSpPr>
            <p:spPr bwMode="auto">
              <a:xfrm>
                <a:off x="4362904" y="2692737"/>
                <a:ext cx="857091" cy="727872"/>
              </a:xfrm>
              <a:custGeom>
                <a:avLst/>
                <a:gdLst>
                  <a:gd name="T0" fmla="*/ 12 w 524"/>
                  <a:gd name="T1" fmla="*/ 445 h 445"/>
                  <a:gd name="T2" fmla="*/ 524 w 524"/>
                  <a:gd name="T3" fmla="*/ 15 h 445"/>
                  <a:gd name="T4" fmla="*/ 512 w 524"/>
                  <a:gd name="T5" fmla="*/ 0 h 445"/>
                  <a:gd name="T6" fmla="*/ 0 w 524"/>
                  <a:gd name="T7" fmla="*/ 430 h 445"/>
                  <a:gd name="T8" fmla="*/ 12 w 524"/>
                  <a:gd name="T9" fmla="*/ 445 h 445"/>
                </a:gdLst>
                <a:ahLst/>
                <a:cxnLst>
                  <a:cxn ang="0">
                    <a:pos x="T0" y="T1"/>
                  </a:cxn>
                  <a:cxn ang="0">
                    <a:pos x="T2" y="T3"/>
                  </a:cxn>
                  <a:cxn ang="0">
                    <a:pos x="T4" y="T5"/>
                  </a:cxn>
                  <a:cxn ang="0">
                    <a:pos x="T6" y="T7"/>
                  </a:cxn>
                  <a:cxn ang="0">
                    <a:pos x="T8" y="T9"/>
                  </a:cxn>
                </a:cxnLst>
                <a:rect l="0" t="0" r="r" b="b"/>
                <a:pathLst>
                  <a:path w="524" h="445">
                    <a:moveTo>
                      <a:pt x="12" y="445"/>
                    </a:moveTo>
                    <a:lnTo>
                      <a:pt x="524" y="15"/>
                    </a:lnTo>
                    <a:lnTo>
                      <a:pt x="512" y="0"/>
                    </a:lnTo>
                    <a:lnTo>
                      <a:pt x="0" y="430"/>
                    </a:lnTo>
                    <a:lnTo>
                      <a:pt x="12" y="445"/>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2" name="Freeform 73"/>
              <p:cNvSpPr>
                <a:spLocks/>
              </p:cNvSpPr>
              <p:nvPr/>
            </p:nvSpPr>
            <p:spPr bwMode="auto">
              <a:xfrm>
                <a:off x="4482308" y="2831768"/>
                <a:ext cx="857091" cy="727872"/>
              </a:xfrm>
              <a:custGeom>
                <a:avLst/>
                <a:gdLst>
                  <a:gd name="T0" fmla="*/ 9 w 524"/>
                  <a:gd name="T1" fmla="*/ 445 h 445"/>
                  <a:gd name="T2" fmla="*/ 524 w 524"/>
                  <a:gd name="T3" fmla="*/ 15 h 445"/>
                  <a:gd name="T4" fmla="*/ 513 w 524"/>
                  <a:gd name="T5" fmla="*/ 0 h 445"/>
                  <a:gd name="T6" fmla="*/ 0 w 524"/>
                  <a:gd name="T7" fmla="*/ 433 h 445"/>
                  <a:gd name="T8" fmla="*/ 9 w 524"/>
                  <a:gd name="T9" fmla="*/ 445 h 445"/>
                </a:gdLst>
                <a:ahLst/>
                <a:cxnLst>
                  <a:cxn ang="0">
                    <a:pos x="T0" y="T1"/>
                  </a:cxn>
                  <a:cxn ang="0">
                    <a:pos x="T2" y="T3"/>
                  </a:cxn>
                  <a:cxn ang="0">
                    <a:pos x="T4" y="T5"/>
                  </a:cxn>
                  <a:cxn ang="0">
                    <a:pos x="T6" y="T7"/>
                  </a:cxn>
                  <a:cxn ang="0">
                    <a:pos x="T8" y="T9"/>
                  </a:cxn>
                </a:cxnLst>
                <a:rect l="0" t="0" r="r" b="b"/>
                <a:pathLst>
                  <a:path w="524" h="445">
                    <a:moveTo>
                      <a:pt x="9" y="445"/>
                    </a:moveTo>
                    <a:lnTo>
                      <a:pt x="524" y="15"/>
                    </a:lnTo>
                    <a:lnTo>
                      <a:pt x="513" y="0"/>
                    </a:lnTo>
                    <a:lnTo>
                      <a:pt x="0" y="433"/>
                    </a:lnTo>
                    <a:lnTo>
                      <a:pt x="9" y="445"/>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3" name="Freeform 74"/>
              <p:cNvSpPr>
                <a:spLocks/>
              </p:cNvSpPr>
              <p:nvPr/>
            </p:nvSpPr>
            <p:spPr bwMode="auto">
              <a:xfrm>
                <a:off x="4497030" y="2856304"/>
                <a:ext cx="858727" cy="726236"/>
              </a:xfrm>
              <a:custGeom>
                <a:avLst/>
                <a:gdLst>
                  <a:gd name="T0" fmla="*/ 12 w 525"/>
                  <a:gd name="T1" fmla="*/ 444 h 444"/>
                  <a:gd name="T2" fmla="*/ 525 w 525"/>
                  <a:gd name="T3" fmla="*/ 14 h 444"/>
                  <a:gd name="T4" fmla="*/ 515 w 525"/>
                  <a:gd name="T5" fmla="*/ 0 h 444"/>
                  <a:gd name="T6" fmla="*/ 0 w 525"/>
                  <a:gd name="T7" fmla="*/ 430 h 444"/>
                  <a:gd name="T8" fmla="*/ 12 w 525"/>
                  <a:gd name="T9" fmla="*/ 444 h 444"/>
                </a:gdLst>
                <a:ahLst/>
                <a:cxnLst>
                  <a:cxn ang="0">
                    <a:pos x="T0" y="T1"/>
                  </a:cxn>
                  <a:cxn ang="0">
                    <a:pos x="T2" y="T3"/>
                  </a:cxn>
                  <a:cxn ang="0">
                    <a:pos x="T4" y="T5"/>
                  </a:cxn>
                  <a:cxn ang="0">
                    <a:pos x="T6" y="T7"/>
                  </a:cxn>
                  <a:cxn ang="0">
                    <a:pos x="T8" y="T9"/>
                  </a:cxn>
                </a:cxnLst>
                <a:rect l="0" t="0" r="r" b="b"/>
                <a:pathLst>
                  <a:path w="525" h="444">
                    <a:moveTo>
                      <a:pt x="12" y="444"/>
                    </a:moveTo>
                    <a:lnTo>
                      <a:pt x="525" y="14"/>
                    </a:lnTo>
                    <a:lnTo>
                      <a:pt x="515" y="0"/>
                    </a:lnTo>
                    <a:lnTo>
                      <a:pt x="0" y="430"/>
                    </a:lnTo>
                    <a:lnTo>
                      <a:pt x="12" y="444"/>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4" name="Freeform 75"/>
              <p:cNvSpPr>
                <a:spLocks/>
              </p:cNvSpPr>
              <p:nvPr/>
            </p:nvSpPr>
            <p:spPr bwMode="auto">
              <a:xfrm>
                <a:off x="4981188" y="2669838"/>
                <a:ext cx="346762" cy="402374"/>
              </a:xfrm>
              <a:custGeom>
                <a:avLst/>
                <a:gdLst>
                  <a:gd name="T0" fmla="*/ 0 w 212"/>
                  <a:gd name="T1" fmla="*/ 19 h 246"/>
                  <a:gd name="T2" fmla="*/ 191 w 212"/>
                  <a:gd name="T3" fmla="*/ 246 h 246"/>
                  <a:gd name="T4" fmla="*/ 212 w 212"/>
                  <a:gd name="T5" fmla="*/ 229 h 246"/>
                  <a:gd name="T6" fmla="*/ 21 w 212"/>
                  <a:gd name="T7" fmla="*/ 0 h 246"/>
                  <a:gd name="T8" fmla="*/ 0 w 212"/>
                  <a:gd name="T9" fmla="*/ 19 h 246"/>
                </a:gdLst>
                <a:ahLst/>
                <a:cxnLst>
                  <a:cxn ang="0">
                    <a:pos x="T0" y="T1"/>
                  </a:cxn>
                  <a:cxn ang="0">
                    <a:pos x="T2" y="T3"/>
                  </a:cxn>
                  <a:cxn ang="0">
                    <a:pos x="T4" y="T5"/>
                  </a:cxn>
                  <a:cxn ang="0">
                    <a:pos x="T6" y="T7"/>
                  </a:cxn>
                  <a:cxn ang="0">
                    <a:pos x="T8" y="T9"/>
                  </a:cxn>
                </a:cxnLst>
                <a:rect l="0" t="0" r="r" b="b"/>
                <a:pathLst>
                  <a:path w="212" h="246">
                    <a:moveTo>
                      <a:pt x="0" y="19"/>
                    </a:moveTo>
                    <a:lnTo>
                      <a:pt x="191" y="246"/>
                    </a:lnTo>
                    <a:lnTo>
                      <a:pt x="212" y="229"/>
                    </a:lnTo>
                    <a:lnTo>
                      <a:pt x="21" y="0"/>
                    </a:lnTo>
                    <a:lnTo>
                      <a:pt x="0" y="19"/>
                    </a:lnTo>
                    <a:close/>
                  </a:path>
                </a:pathLst>
              </a:cu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5" name="Freeform 76"/>
              <p:cNvSpPr>
                <a:spLocks/>
              </p:cNvSpPr>
              <p:nvPr/>
            </p:nvSpPr>
            <p:spPr bwMode="auto">
              <a:xfrm>
                <a:off x="5069514" y="2728722"/>
                <a:ext cx="212637" cy="250257"/>
              </a:xfrm>
              <a:custGeom>
                <a:avLst/>
                <a:gdLst>
                  <a:gd name="T0" fmla="*/ 7 w 130"/>
                  <a:gd name="T1" fmla="*/ 0 h 153"/>
                  <a:gd name="T2" fmla="*/ 0 w 130"/>
                  <a:gd name="T3" fmla="*/ 4 h 153"/>
                  <a:gd name="T4" fmla="*/ 123 w 130"/>
                  <a:gd name="T5" fmla="*/ 153 h 153"/>
                  <a:gd name="T6" fmla="*/ 130 w 130"/>
                  <a:gd name="T7" fmla="*/ 146 h 153"/>
                  <a:gd name="T8" fmla="*/ 7 w 130"/>
                  <a:gd name="T9" fmla="*/ 0 h 153"/>
                </a:gdLst>
                <a:ahLst/>
                <a:cxnLst>
                  <a:cxn ang="0">
                    <a:pos x="T0" y="T1"/>
                  </a:cxn>
                  <a:cxn ang="0">
                    <a:pos x="T2" y="T3"/>
                  </a:cxn>
                  <a:cxn ang="0">
                    <a:pos x="T4" y="T5"/>
                  </a:cxn>
                  <a:cxn ang="0">
                    <a:pos x="T6" y="T7"/>
                  </a:cxn>
                  <a:cxn ang="0">
                    <a:pos x="T8" y="T9"/>
                  </a:cxn>
                </a:cxnLst>
                <a:rect l="0" t="0" r="r" b="b"/>
                <a:pathLst>
                  <a:path w="130" h="153">
                    <a:moveTo>
                      <a:pt x="7" y="0"/>
                    </a:moveTo>
                    <a:lnTo>
                      <a:pt x="0" y="4"/>
                    </a:lnTo>
                    <a:lnTo>
                      <a:pt x="123" y="153"/>
                    </a:lnTo>
                    <a:lnTo>
                      <a:pt x="130" y="146"/>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6" name="Freeform 77"/>
              <p:cNvSpPr>
                <a:spLocks/>
              </p:cNvSpPr>
              <p:nvPr/>
            </p:nvSpPr>
            <p:spPr bwMode="auto">
              <a:xfrm>
                <a:off x="5023716" y="2766342"/>
                <a:ext cx="212637" cy="251892"/>
              </a:xfrm>
              <a:custGeom>
                <a:avLst/>
                <a:gdLst>
                  <a:gd name="T0" fmla="*/ 7 w 130"/>
                  <a:gd name="T1" fmla="*/ 0 h 154"/>
                  <a:gd name="T2" fmla="*/ 0 w 130"/>
                  <a:gd name="T3" fmla="*/ 5 h 154"/>
                  <a:gd name="T4" fmla="*/ 125 w 130"/>
                  <a:gd name="T5" fmla="*/ 154 h 154"/>
                  <a:gd name="T6" fmla="*/ 130 w 130"/>
                  <a:gd name="T7" fmla="*/ 147 h 154"/>
                  <a:gd name="T8" fmla="*/ 7 w 130"/>
                  <a:gd name="T9" fmla="*/ 0 h 154"/>
                </a:gdLst>
                <a:ahLst/>
                <a:cxnLst>
                  <a:cxn ang="0">
                    <a:pos x="T0" y="T1"/>
                  </a:cxn>
                  <a:cxn ang="0">
                    <a:pos x="T2" y="T3"/>
                  </a:cxn>
                  <a:cxn ang="0">
                    <a:pos x="T4" y="T5"/>
                  </a:cxn>
                  <a:cxn ang="0">
                    <a:pos x="T6" y="T7"/>
                  </a:cxn>
                  <a:cxn ang="0">
                    <a:pos x="T8" y="T9"/>
                  </a:cxn>
                </a:cxnLst>
                <a:rect l="0" t="0" r="r" b="b"/>
                <a:pathLst>
                  <a:path w="130" h="154">
                    <a:moveTo>
                      <a:pt x="7" y="0"/>
                    </a:moveTo>
                    <a:lnTo>
                      <a:pt x="0" y="5"/>
                    </a:lnTo>
                    <a:lnTo>
                      <a:pt x="125" y="154"/>
                    </a:lnTo>
                    <a:lnTo>
                      <a:pt x="130" y="147"/>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7" name="Freeform 78"/>
              <p:cNvSpPr>
                <a:spLocks/>
              </p:cNvSpPr>
              <p:nvPr/>
            </p:nvSpPr>
            <p:spPr bwMode="auto">
              <a:xfrm>
                <a:off x="4374355" y="3180166"/>
                <a:ext cx="346762" cy="402374"/>
              </a:xfrm>
              <a:custGeom>
                <a:avLst/>
                <a:gdLst>
                  <a:gd name="T0" fmla="*/ 0 w 212"/>
                  <a:gd name="T1" fmla="*/ 19 h 246"/>
                  <a:gd name="T2" fmla="*/ 191 w 212"/>
                  <a:gd name="T3" fmla="*/ 246 h 246"/>
                  <a:gd name="T4" fmla="*/ 212 w 212"/>
                  <a:gd name="T5" fmla="*/ 229 h 246"/>
                  <a:gd name="T6" fmla="*/ 21 w 212"/>
                  <a:gd name="T7" fmla="*/ 0 h 246"/>
                  <a:gd name="T8" fmla="*/ 0 w 212"/>
                  <a:gd name="T9" fmla="*/ 19 h 246"/>
                </a:gdLst>
                <a:ahLst/>
                <a:cxnLst>
                  <a:cxn ang="0">
                    <a:pos x="T0" y="T1"/>
                  </a:cxn>
                  <a:cxn ang="0">
                    <a:pos x="T2" y="T3"/>
                  </a:cxn>
                  <a:cxn ang="0">
                    <a:pos x="T4" y="T5"/>
                  </a:cxn>
                  <a:cxn ang="0">
                    <a:pos x="T6" y="T7"/>
                  </a:cxn>
                  <a:cxn ang="0">
                    <a:pos x="T8" y="T9"/>
                  </a:cxn>
                </a:cxnLst>
                <a:rect l="0" t="0" r="r" b="b"/>
                <a:pathLst>
                  <a:path w="212" h="246">
                    <a:moveTo>
                      <a:pt x="0" y="19"/>
                    </a:moveTo>
                    <a:lnTo>
                      <a:pt x="191" y="246"/>
                    </a:lnTo>
                    <a:lnTo>
                      <a:pt x="212" y="229"/>
                    </a:lnTo>
                    <a:lnTo>
                      <a:pt x="21" y="0"/>
                    </a:lnTo>
                    <a:lnTo>
                      <a:pt x="0" y="19"/>
                    </a:lnTo>
                    <a:close/>
                  </a:path>
                </a:pathLst>
              </a:cu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8" name="Freeform 79"/>
              <p:cNvSpPr>
                <a:spLocks/>
              </p:cNvSpPr>
              <p:nvPr/>
            </p:nvSpPr>
            <p:spPr bwMode="auto">
              <a:xfrm>
                <a:off x="4462680" y="3239050"/>
                <a:ext cx="212637" cy="246986"/>
              </a:xfrm>
              <a:custGeom>
                <a:avLst/>
                <a:gdLst>
                  <a:gd name="T0" fmla="*/ 7 w 130"/>
                  <a:gd name="T1" fmla="*/ 0 h 151"/>
                  <a:gd name="T2" fmla="*/ 0 w 130"/>
                  <a:gd name="T3" fmla="*/ 4 h 151"/>
                  <a:gd name="T4" fmla="*/ 123 w 130"/>
                  <a:gd name="T5" fmla="*/ 151 h 151"/>
                  <a:gd name="T6" fmla="*/ 130 w 130"/>
                  <a:gd name="T7" fmla="*/ 146 h 151"/>
                  <a:gd name="T8" fmla="*/ 7 w 130"/>
                  <a:gd name="T9" fmla="*/ 0 h 151"/>
                </a:gdLst>
                <a:ahLst/>
                <a:cxnLst>
                  <a:cxn ang="0">
                    <a:pos x="T0" y="T1"/>
                  </a:cxn>
                  <a:cxn ang="0">
                    <a:pos x="T2" y="T3"/>
                  </a:cxn>
                  <a:cxn ang="0">
                    <a:pos x="T4" y="T5"/>
                  </a:cxn>
                  <a:cxn ang="0">
                    <a:pos x="T6" y="T7"/>
                  </a:cxn>
                  <a:cxn ang="0">
                    <a:pos x="T8" y="T9"/>
                  </a:cxn>
                </a:cxnLst>
                <a:rect l="0" t="0" r="r" b="b"/>
                <a:pathLst>
                  <a:path w="130" h="151">
                    <a:moveTo>
                      <a:pt x="7" y="0"/>
                    </a:moveTo>
                    <a:lnTo>
                      <a:pt x="0" y="4"/>
                    </a:lnTo>
                    <a:lnTo>
                      <a:pt x="123" y="151"/>
                    </a:lnTo>
                    <a:lnTo>
                      <a:pt x="130" y="146"/>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09" name="Freeform 80"/>
              <p:cNvSpPr>
                <a:spLocks/>
              </p:cNvSpPr>
              <p:nvPr/>
            </p:nvSpPr>
            <p:spPr bwMode="auto">
              <a:xfrm>
                <a:off x="4416882" y="3276670"/>
                <a:ext cx="212637" cy="246986"/>
              </a:xfrm>
              <a:custGeom>
                <a:avLst/>
                <a:gdLst>
                  <a:gd name="T0" fmla="*/ 7 w 130"/>
                  <a:gd name="T1" fmla="*/ 0 h 151"/>
                  <a:gd name="T2" fmla="*/ 0 w 130"/>
                  <a:gd name="T3" fmla="*/ 5 h 151"/>
                  <a:gd name="T4" fmla="*/ 123 w 130"/>
                  <a:gd name="T5" fmla="*/ 151 h 151"/>
                  <a:gd name="T6" fmla="*/ 130 w 130"/>
                  <a:gd name="T7" fmla="*/ 147 h 151"/>
                  <a:gd name="T8" fmla="*/ 7 w 130"/>
                  <a:gd name="T9" fmla="*/ 0 h 151"/>
                </a:gdLst>
                <a:ahLst/>
                <a:cxnLst>
                  <a:cxn ang="0">
                    <a:pos x="T0" y="T1"/>
                  </a:cxn>
                  <a:cxn ang="0">
                    <a:pos x="T2" y="T3"/>
                  </a:cxn>
                  <a:cxn ang="0">
                    <a:pos x="T4" y="T5"/>
                  </a:cxn>
                  <a:cxn ang="0">
                    <a:pos x="T6" y="T7"/>
                  </a:cxn>
                  <a:cxn ang="0">
                    <a:pos x="T8" y="T9"/>
                  </a:cxn>
                </a:cxnLst>
                <a:rect l="0" t="0" r="r" b="b"/>
                <a:pathLst>
                  <a:path w="130" h="151">
                    <a:moveTo>
                      <a:pt x="7" y="0"/>
                    </a:moveTo>
                    <a:lnTo>
                      <a:pt x="0" y="5"/>
                    </a:lnTo>
                    <a:lnTo>
                      <a:pt x="123" y="151"/>
                    </a:lnTo>
                    <a:lnTo>
                      <a:pt x="130" y="147"/>
                    </a:lnTo>
                    <a:lnTo>
                      <a:pt x="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0" name="Freeform 81"/>
              <p:cNvSpPr>
                <a:spLocks/>
              </p:cNvSpPr>
              <p:nvPr/>
            </p:nvSpPr>
            <p:spPr bwMode="auto">
              <a:xfrm>
                <a:off x="4411975" y="3546555"/>
                <a:ext cx="197916" cy="232264"/>
              </a:xfrm>
              <a:custGeom>
                <a:avLst/>
                <a:gdLst>
                  <a:gd name="T0" fmla="*/ 114 w 121"/>
                  <a:gd name="T1" fmla="*/ 142 h 142"/>
                  <a:gd name="T2" fmla="*/ 121 w 121"/>
                  <a:gd name="T3" fmla="*/ 135 h 142"/>
                  <a:gd name="T4" fmla="*/ 8 w 121"/>
                  <a:gd name="T5" fmla="*/ 0 h 142"/>
                  <a:gd name="T6" fmla="*/ 0 w 121"/>
                  <a:gd name="T7" fmla="*/ 5 h 142"/>
                  <a:gd name="T8" fmla="*/ 114 w 121"/>
                  <a:gd name="T9" fmla="*/ 142 h 142"/>
                </a:gdLst>
                <a:ahLst/>
                <a:cxnLst>
                  <a:cxn ang="0">
                    <a:pos x="T0" y="T1"/>
                  </a:cxn>
                  <a:cxn ang="0">
                    <a:pos x="T2" y="T3"/>
                  </a:cxn>
                  <a:cxn ang="0">
                    <a:pos x="T4" y="T5"/>
                  </a:cxn>
                  <a:cxn ang="0">
                    <a:pos x="T6" y="T7"/>
                  </a:cxn>
                  <a:cxn ang="0">
                    <a:pos x="T8" y="T9"/>
                  </a:cxn>
                </a:cxnLst>
                <a:rect l="0" t="0" r="r" b="b"/>
                <a:pathLst>
                  <a:path w="121" h="142">
                    <a:moveTo>
                      <a:pt x="114" y="142"/>
                    </a:moveTo>
                    <a:lnTo>
                      <a:pt x="121" y="135"/>
                    </a:lnTo>
                    <a:lnTo>
                      <a:pt x="8" y="0"/>
                    </a:lnTo>
                    <a:lnTo>
                      <a:pt x="0" y="5"/>
                    </a:lnTo>
                    <a:lnTo>
                      <a:pt x="114" y="142"/>
                    </a:lnTo>
                    <a:close/>
                  </a:path>
                </a:pathLst>
              </a:custGeom>
              <a:solidFill>
                <a:srgbClr val="333333"/>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1" name="Freeform 82"/>
              <p:cNvSpPr>
                <a:spLocks/>
              </p:cNvSpPr>
              <p:nvPr/>
            </p:nvSpPr>
            <p:spPr bwMode="auto">
              <a:xfrm>
                <a:off x="4161717" y="3245593"/>
                <a:ext cx="201187" cy="240443"/>
              </a:xfrm>
              <a:custGeom>
                <a:avLst/>
                <a:gdLst>
                  <a:gd name="T0" fmla="*/ 118 w 123"/>
                  <a:gd name="T1" fmla="*/ 147 h 147"/>
                  <a:gd name="T2" fmla="*/ 123 w 123"/>
                  <a:gd name="T3" fmla="*/ 142 h 147"/>
                  <a:gd name="T4" fmla="*/ 7 w 123"/>
                  <a:gd name="T5" fmla="*/ 0 h 147"/>
                  <a:gd name="T6" fmla="*/ 0 w 123"/>
                  <a:gd name="T7" fmla="*/ 7 h 147"/>
                  <a:gd name="T8" fmla="*/ 118 w 123"/>
                  <a:gd name="T9" fmla="*/ 147 h 147"/>
                </a:gdLst>
                <a:ahLst/>
                <a:cxnLst>
                  <a:cxn ang="0">
                    <a:pos x="T0" y="T1"/>
                  </a:cxn>
                  <a:cxn ang="0">
                    <a:pos x="T2" y="T3"/>
                  </a:cxn>
                  <a:cxn ang="0">
                    <a:pos x="T4" y="T5"/>
                  </a:cxn>
                  <a:cxn ang="0">
                    <a:pos x="T6" y="T7"/>
                  </a:cxn>
                  <a:cxn ang="0">
                    <a:pos x="T8" y="T9"/>
                  </a:cxn>
                </a:cxnLst>
                <a:rect l="0" t="0" r="r" b="b"/>
                <a:pathLst>
                  <a:path w="123" h="147">
                    <a:moveTo>
                      <a:pt x="118" y="147"/>
                    </a:moveTo>
                    <a:lnTo>
                      <a:pt x="123" y="142"/>
                    </a:lnTo>
                    <a:lnTo>
                      <a:pt x="7" y="0"/>
                    </a:lnTo>
                    <a:lnTo>
                      <a:pt x="0" y="7"/>
                    </a:lnTo>
                    <a:lnTo>
                      <a:pt x="118" y="147"/>
                    </a:lnTo>
                    <a:close/>
                  </a:path>
                </a:pathLst>
              </a:custGeom>
              <a:solidFill>
                <a:srgbClr val="333333"/>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2" name="Freeform 83"/>
              <p:cNvSpPr>
                <a:spLocks/>
              </p:cNvSpPr>
              <p:nvPr/>
            </p:nvSpPr>
            <p:spPr bwMode="auto">
              <a:xfrm>
                <a:off x="4025957" y="3423881"/>
                <a:ext cx="246986" cy="150481"/>
              </a:xfrm>
              <a:custGeom>
                <a:avLst/>
                <a:gdLst>
                  <a:gd name="T0" fmla="*/ 64 w 64"/>
                  <a:gd name="T1" fmla="*/ 16 h 39"/>
                  <a:gd name="T2" fmla="*/ 34 w 64"/>
                  <a:gd name="T3" fmla="*/ 33 h 39"/>
                  <a:gd name="T4" fmla="*/ 0 w 64"/>
                  <a:gd name="T5" fmla="*/ 39 h 39"/>
                  <a:gd name="T6" fmla="*/ 0 w 64"/>
                  <a:gd name="T7" fmla="*/ 19 h 39"/>
                  <a:gd name="T8" fmla="*/ 27 w 64"/>
                  <a:gd name="T9" fmla="*/ 14 h 39"/>
                  <a:gd name="T10" fmla="*/ 51 w 64"/>
                  <a:gd name="T11" fmla="*/ 0 h 39"/>
                  <a:gd name="T12" fmla="*/ 64 w 64"/>
                  <a:gd name="T13" fmla="*/ 16 h 39"/>
                </a:gdLst>
                <a:ahLst/>
                <a:cxnLst>
                  <a:cxn ang="0">
                    <a:pos x="T0" y="T1"/>
                  </a:cxn>
                  <a:cxn ang="0">
                    <a:pos x="T2" y="T3"/>
                  </a:cxn>
                  <a:cxn ang="0">
                    <a:pos x="T4" y="T5"/>
                  </a:cxn>
                  <a:cxn ang="0">
                    <a:pos x="T6" y="T7"/>
                  </a:cxn>
                  <a:cxn ang="0">
                    <a:pos x="T8" y="T9"/>
                  </a:cxn>
                  <a:cxn ang="0">
                    <a:pos x="T10" y="T11"/>
                  </a:cxn>
                  <a:cxn ang="0">
                    <a:pos x="T12" y="T13"/>
                  </a:cxn>
                </a:cxnLst>
                <a:rect l="0" t="0" r="r" b="b"/>
                <a:pathLst>
                  <a:path w="64" h="39">
                    <a:moveTo>
                      <a:pt x="64" y="16"/>
                    </a:moveTo>
                    <a:cubicBezTo>
                      <a:pt x="56" y="23"/>
                      <a:pt x="45" y="29"/>
                      <a:pt x="34" y="33"/>
                    </a:cubicBezTo>
                    <a:cubicBezTo>
                      <a:pt x="22" y="37"/>
                      <a:pt x="11" y="39"/>
                      <a:pt x="0" y="39"/>
                    </a:cubicBezTo>
                    <a:cubicBezTo>
                      <a:pt x="0" y="19"/>
                      <a:pt x="0" y="19"/>
                      <a:pt x="0" y="19"/>
                    </a:cubicBezTo>
                    <a:cubicBezTo>
                      <a:pt x="9" y="19"/>
                      <a:pt x="18" y="17"/>
                      <a:pt x="27" y="14"/>
                    </a:cubicBezTo>
                    <a:cubicBezTo>
                      <a:pt x="36" y="11"/>
                      <a:pt x="44" y="6"/>
                      <a:pt x="51" y="0"/>
                    </a:cubicBezTo>
                    <a:lnTo>
                      <a:pt x="64" y="16"/>
                    </a:lnTo>
                    <a:close/>
                  </a:path>
                </a:pathLst>
              </a:custGeom>
              <a:gradFill flip="none" rotWithShape="1">
                <a:gsLst>
                  <a:gs pos="0">
                    <a:srgbClr val="B2B2B2">
                      <a:lumMod val="0"/>
                    </a:srgbClr>
                  </a:gs>
                  <a:gs pos="58000">
                    <a:srgbClr val="969696"/>
                  </a:gs>
                  <a:gs pos="23000">
                    <a:srgbClr val="BFBFBF">
                      <a:lumMod val="86000"/>
                    </a:srgbClr>
                  </a:gs>
                  <a:gs pos="44000">
                    <a:srgbClr val="999999">
                      <a:lumMod val="24000"/>
                      <a:lumOff val="76000"/>
                    </a:srgbClr>
                  </a:gs>
                  <a:gs pos="72000">
                    <a:srgbClr val="333333"/>
                  </a:gs>
                </a:gsLst>
                <a:lin ang="42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3" name="Freeform 84"/>
              <p:cNvSpPr>
                <a:spLocks/>
              </p:cNvSpPr>
              <p:nvPr/>
            </p:nvSpPr>
            <p:spPr bwMode="auto">
              <a:xfrm>
                <a:off x="4057035" y="3656145"/>
                <a:ext cx="397468" cy="242078"/>
              </a:xfrm>
              <a:custGeom>
                <a:avLst/>
                <a:gdLst>
                  <a:gd name="T0" fmla="*/ 103 w 103"/>
                  <a:gd name="T1" fmla="*/ 26 h 63"/>
                  <a:gd name="T2" fmla="*/ 54 w 103"/>
                  <a:gd name="T3" fmla="*/ 53 h 63"/>
                  <a:gd name="T4" fmla="*/ 0 w 103"/>
                  <a:gd name="T5" fmla="*/ 63 h 63"/>
                  <a:gd name="T6" fmla="*/ 0 w 103"/>
                  <a:gd name="T7" fmla="*/ 29 h 63"/>
                  <a:gd name="T8" fmla="*/ 43 w 103"/>
                  <a:gd name="T9" fmla="*/ 21 h 63"/>
                  <a:gd name="T10" fmla="*/ 81 w 103"/>
                  <a:gd name="T11" fmla="*/ 0 h 63"/>
                  <a:gd name="T12" fmla="*/ 103 w 103"/>
                  <a:gd name="T13" fmla="*/ 26 h 63"/>
                </a:gdLst>
                <a:ahLst/>
                <a:cxnLst>
                  <a:cxn ang="0">
                    <a:pos x="T0" y="T1"/>
                  </a:cxn>
                  <a:cxn ang="0">
                    <a:pos x="T2" y="T3"/>
                  </a:cxn>
                  <a:cxn ang="0">
                    <a:pos x="T4" y="T5"/>
                  </a:cxn>
                  <a:cxn ang="0">
                    <a:pos x="T6" y="T7"/>
                  </a:cxn>
                  <a:cxn ang="0">
                    <a:pos x="T8" y="T9"/>
                  </a:cxn>
                  <a:cxn ang="0">
                    <a:pos x="T10" y="T11"/>
                  </a:cxn>
                  <a:cxn ang="0">
                    <a:pos x="T12" y="T13"/>
                  </a:cxn>
                </a:cxnLst>
                <a:rect l="0" t="0" r="r" b="b"/>
                <a:pathLst>
                  <a:path w="103" h="63">
                    <a:moveTo>
                      <a:pt x="103" y="26"/>
                    </a:moveTo>
                    <a:cubicBezTo>
                      <a:pt x="89" y="37"/>
                      <a:pt x="73" y="47"/>
                      <a:pt x="54" y="53"/>
                    </a:cubicBezTo>
                    <a:cubicBezTo>
                      <a:pt x="36" y="60"/>
                      <a:pt x="18" y="63"/>
                      <a:pt x="0" y="63"/>
                    </a:cubicBezTo>
                    <a:cubicBezTo>
                      <a:pt x="0" y="29"/>
                      <a:pt x="0" y="29"/>
                      <a:pt x="0" y="29"/>
                    </a:cubicBezTo>
                    <a:cubicBezTo>
                      <a:pt x="14" y="29"/>
                      <a:pt x="28" y="27"/>
                      <a:pt x="43" y="21"/>
                    </a:cubicBezTo>
                    <a:cubicBezTo>
                      <a:pt x="61" y="15"/>
                      <a:pt x="73" y="6"/>
                      <a:pt x="81" y="0"/>
                    </a:cubicBezTo>
                    <a:lnTo>
                      <a:pt x="103" y="26"/>
                    </a:lnTo>
                    <a:close/>
                  </a:path>
                </a:pathLst>
              </a:custGeom>
              <a:gradFill flip="none" rotWithShape="1">
                <a:gsLst>
                  <a:gs pos="0">
                    <a:srgbClr val="B2B2B2">
                      <a:lumMod val="0"/>
                    </a:srgbClr>
                  </a:gs>
                  <a:gs pos="58000">
                    <a:srgbClr val="969696"/>
                  </a:gs>
                  <a:gs pos="23000">
                    <a:srgbClr val="BFBFBF">
                      <a:lumMod val="86000"/>
                    </a:srgbClr>
                  </a:gs>
                  <a:gs pos="44000">
                    <a:srgbClr val="999999">
                      <a:lumMod val="24000"/>
                      <a:lumOff val="76000"/>
                    </a:srgbClr>
                  </a:gs>
                  <a:gs pos="72000">
                    <a:srgbClr val="333333"/>
                  </a:gs>
                </a:gsLst>
                <a:lin ang="42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4" name="Rectangle 85"/>
              <p:cNvSpPr>
                <a:spLocks noChangeArrowheads="1"/>
              </p:cNvSpPr>
              <p:nvPr/>
            </p:nvSpPr>
            <p:spPr bwMode="auto">
              <a:xfrm>
                <a:off x="3273548" y="3427152"/>
                <a:ext cx="45799" cy="189737"/>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5" name="Rectangle 86"/>
              <p:cNvSpPr>
                <a:spLocks noChangeArrowheads="1"/>
              </p:cNvSpPr>
              <p:nvPr/>
            </p:nvSpPr>
            <p:spPr bwMode="auto">
              <a:xfrm>
                <a:off x="3381503" y="3427152"/>
                <a:ext cx="45799" cy="189737"/>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6" name="Rectangle 87"/>
              <p:cNvSpPr>
                <a:spLocks noChangeArrowheads="1"/>
              </p:cNvSpPr>
              <p:nvPr/>
            </p:nvSpPr>
            <p:spPr bwMode="auto">
              <a:xfrm>
                <a:off x="3273548" y="3764099"/>
                <a:ext cx="45799" cy="189737"/>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7" name="Rectangle 88"/>
              <p:cNvSpPr>
                <a:spLocks noChangeArrowheads="1"/>
              </p:cNvSpPr>
              <p:nvPr/>
            </p:nvSpPr>
            <p:spPr bwMode="auto">
              <a:xfrm>
                <a:off x="3381503" y="3764099"/>
                <a:ext cx="45799" cy="189737"/>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8" name="Rectangle 89"/>
              <p:cNvSpPr>
                <a:spLocks noChangeArrowheads="1"/>
              </p:cNvSpPr>
              <p:nvPr/>
            </p:nvSpPr>
            <p:spPr bwMode="auto">
              <a:xfrm>
                <a:off x="3342247" y="3384624"/>
                <a:ext cx="16357" cy="263342"/>
              </a:xfrm>
              <a:prstGeom prst="rect">
                <a:avLst/>
              </a:prstGeom>
              <a:solidFill>
                <a:srgbClr val="333333"/>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19" name="Rectangle 90"/>
              <p:cNvSpPr>
                <a:spLocks noChangeArrowheads="1"/>
              </p:cNvSpPr>
              <p:nvPr/>
            </p:nvSpPr>
            <p:spPr bwMode="auto">
              <a:xfrm>
                <a:off x="3342247" y="3729751"/>
                <a:ext cx="16357" cy="264978"/>
              </a:xfrm>
              <a:prstGeom prst="rect">
                <a:avLst/>
              </a:prstGeom>
              <a:solidFill>
                <a:srgbClr val="333333"/>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0" name="Rectangle 93"/>
              <p:cNvSpPr>
                <a:spLocks noChangeArrowheads="1"/>
              </p:cNvSpPr>
              <p:nvPr/>
            </p:nvSpPr>
            <p:spPr bwMode="auto">
              <a:xfrm>
                <a:off x="1475947" y="3840976"/>
                <a:ext cx="27807" cy="161931"/>
              </a:xfrm>
              <a:prstGeom prst="rect">
                <a:avLst/>
              </a:prstGeom>
              <a:solidFill>
                <a:srgbClr val="4D4E51"/>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1" name="Rectangle 94"/>
              <p:cNvSpPr>
                <a:spLocks noChangeArrowheads="1"/>
              </p:cNvSpPr>
              <p:nvPr/>
            </p:nvSpPr>
            <p:spPr bwMode="auto">
              <a:xfrm>
                <a:off x="1475947" y="3369903"/>
                <a:ext cx="27807" cy="165203"/>
              </a:xfrm>
              <a:prstGeom prst="rect">
                <a:avLst/>
              </a:prstGeom>
              <a:solidFill>
                <a:srgbClr val="4D4E51"/>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2" name="Freeform 95"/>
              <p:cNvSpPr>
                <a:spLocks/>
              </p:cNvSpPr>
              <p:nvPr/>
            </p:nvSpPr>
            <p:spPr bwMode="auto">
              <a:xfrm>
                <a:off x="1426877" y="3369903"/>
                <a:ext cx="71969" cy="278063"/>
              </a:xfrm>
              <a:custGeom>
                <a:avLst/>
                <a:gdLst>
                  <a:gd name="T0" fmla="*/ 0 w 44"/>
                  <a:gd name="T1" fmla="*/ 142 h 170"/>
                  <a:gd name="T2" fmla="*/ 0 w 44"/>
                  <a:gd name="T3" fmla="*/ 0 h 170"/>
                  <a:gd name="T4" fmla="*/ 16 w 44"/>
                  <a:gd name="T5" fmla="*/ 0 h 170"/>
                  <a:gd name="T6" fmla="*/ 16 w 44"/>
                  <a:gd name="T7" fmla="*/ 116 h 170"/>
                  <a:gd name="T8" fmla="*/ 44 w 44"/>
                  <a:gd name="T9" fmla="*/ 116 h 170"/>
                  <a:gd name="T10" fmla="*/ 44 w 44"/>
                  <a:gd name="T11" fmla="*/ 170 h 170"/>
                  <a:gd name="T12" fmla="*/ 0 w 44"/>
                  <a:gd name="T13" fmla="*/ 142 h 170"/>
                </a:gdLst>
                <a:ahLst/>
                <a:cxnLst>
                  <a:cxn ang="0">
                    <a:pos x="T0" y="T1"/>
                  </a:cxn>
                  <a:cxn ang="0">
                    <a:pos x="T2" y="T3"/>
                  </a:cxn>
                  <a:cxn ang="0">
                    <a:pos x="T4" y="T5"/>
                  </a:cxn>
                  <a:cxn ang="0">
                    <a:pos x="T6" y="T7"/>
                  </a:cxn>
                  <a:cxn ang="0">
                    <a:pos x="T8" y="T9"/>
                  </a:cxn>
                  <a:cxn ang="0">
                    <a:pos x="T10" y="T11"/>
                  </a:cxn>
                  <a:cxn ang="0">
                    <a:pos x="T12" y="T13"/>
                  </a:cxn>
                </a:cxnLst>
                <a:rect l="0" t="0" r="r" b="b"/>
                <a:pathLst>
                  <a:path w="44" h="170">
                    <a:moveTo>
                      <a:pt x="0" y="142"/>
                    </a:moveTo>
                    <a:lnTo>
                      <a:pt x="0" y="0"/>
                    </a:lnTo>
                    <a:lnTo>
                      <a:pt x="16" y="0"/>
                    </a:lnTo>
                    <a:lnTo>
                      <a:pt x="16" y="116"/>
                    </a:lnTo>
                    <a:lnTo>
                      <a:pt x="44" y="116"/>
                    </a:lnTo>
                    <a:lnTo>
                      <a:pt x="44" y="170"/>
                    </a:lnTo>
                    <a:lnTo>
                      <a:pt x="0" y="142"/>
                    </a:lnTo>
                    <a:close/>
                  </a:path>
                </a:pathLst>
              </a:custGeom>
              <a:solidFill>
                <a:srgbClr val="4D4E51"/>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3" name="Freeform 96"/>
              <p:cNvSpPr>
                <a:spLocks/>
              </p:cNvSpPr>
              <p:nvPr/>
            </p:nvSpPr>
            <p:spPr bwMode="auto">
              <a:xfrm>
                <a:off x="1426877" y="3729751"/>
                <a:ext cx="71969" cy="273156"/>
              </a:xfrm>
              <a:custGeom>
                <a:avLst/>
                <a:gdLst>
                  <a:gd name="T0" fmla="*/ 0 w 44"/>
                  <a:gd name="T1" fmla="*/ 167 h 167"/>
                  <a:gd name="T2" fmla="*/ 0 w 44"/>
                  <a:gd name="T3" fmla="*/ 28 h 167"/>
                  <a:gd name="T4" fmla="*/ 44 w 44"/>
                  <a:gd name="T5" fmla="*/ 0 h 167"/>
                  <a:gd name="T6" fmla="*/ 44 w 44"/>
                  <a:gd name="T7" fmla="*/ 54 h 167"/>
                  <a:gd name="T8" fmla="*/ 16 w 44"/>
                  <a:gd name="T9" fmla="*/ 54 h 167"/>
                  <a:gd name="T10" fmla="*/ 16 w 44"/>
                  <a:gd name="T11" fmla="*/ 167 h 167"/>
                  <a:gd name="T12" fmla="*/ 0 w 44"/>
                  <a:gd name="T13" fmla="*/ 167 h 167"/>
                </a:gdLst>
                <a:ahLst/>
                <a:cxnLst>
                  <a:cxn ang="0">
                    <a:pos x="T0" y="T1"/>
                  </a:cxn>
                  <a:cxn ang="0">
                    <a:pos x="T2" y="T3"/>
                  </a:cxn>
                  <a:cxn ang="0">
                    <a:pos x="T4" y="T5"/>
                  </a:cxn>
                  <a:cxn ang="0">
                    <a:pos x="T6" y="T7"/>
                  </a:cxn>
                  <a:cxn ang="0">
                    <a:pos x="T8" y="T9"/>
                  </a:cxn>
                  <a:cxn ang="0">
                    <a:pos x="T10" y="T11"/>
                  </a:cxn>
                  <a:cxn ang="0">
                    <a:pos x="T12" y="T13"/>
                  </a:cxn>
                </a:cxnLst>
                <a:rect l="0" t="0" r="r" b="b"/>
                <a:pathLst>
                  <a:path w="44" h="167">
                    <a:moveTo>
                      <a:pt x="0" y="167"/>
                    </a:moveTo>
                    <a:lnTo>
                      <a:pt x="0" y="28"/>
                    </a:lnTo>
                    <a:lnTo>
                      <a:pt x="44" y="0"/>
                    </a:lnTo>
                    <a:lnTo>
                      <a:pt x="44" y="54"/>
                    </a:lnTo>
                    <a:lnTo>
                      <a:pt x="16" y="54"/>
                    </a:lnTo>
                    <a:lnTo>
                      <a:pt x="16" y="167"/>
                    </a:lnTo>
                    <a:lnTo>
                      <a:pt x="0" y="167"/>
                    </a:lnTo>
                    <a:close/>
                  </a:path>
                </a:pathLst>
              </a:custGeom>
              <a:solidFill>
                <a:srgbClr val="4D4E51"/>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4" name="Rectangle 97"/>
              <p:cNvSpPr>
                <a:spLocks noChangeArrowheads="1"/>
              </p:cNvSpPr>
              <p:nvPr/>
            </p:nvSpPr>
            <p:spPr bwMode="auto">
              <a:xfrm>
                <a:off x="692461" y="4334947"/>
                <a:ext cx="485794" cy="47435"/>
              </a:xfrm>
              <a:prstGeom prst="rect">
                <a:avLst/>
              </a:prstGeom>
              <a:noFill/>
              <a:ln w="5" cap="flat">
                <a:solidFill>
                  <a:srgbClr val="231F2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5" name="Rectangle 98"/>
              <p:cNvSpPr>
                <a:spLocks noChangeArrowheads="1"/>
              </p:cNvSpPr>
              <p:nvPr/>
            </p:nvSpPr>
            <p:spPr bwMode="auto">
              <a:xfrm>
                <a:off x="996695" y="4158295"/>
                <a:ext cx="228994" cy="45799"/>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6" name="Rectangle 99"/>
              <p:cNvSpPr>
                <a:spLocks noChangeArrowheads="1"/>
              </p:cNvSpPr>
              <p:nvPr/>
            </p:nvSpPr>
            <p:spPr bwMode="auto">
              <a:xfrm>
                <a:off x="645026" y="4158295"/>
                <a:ext cx="228994" cy="45799"/>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7" name="Rectangle 100"/>
              <p:cNvSpPr>
                <a:spLocks noChangeArrowheads="1"/>
              </p:cNvSpPr>
              <p:nvPr/>
            </p:nvSpPr>
            <p:spPr bwMode="auto">
              <a:xfrm>
                <a:off x="996695" y="4516505"/>
                <a:ext cx="228994" cy="42527"/>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8" name="Rectangle 101"/>
              <p:cNvSpPr>
                <a:spLocks noChangeArrowheads="1"/>
              </p:cNvSpPr>
              <p:nvPr/>
            </p:nvSpPr>
            <p:spPr bwMode="auto">
              <a:xfrm>
                <a:off x="645026" y="4516505"/>
                <a:ext cx="228994" cy="42527"/>
              </a:xfrm>
              <a:prstGeom prst="rect">
                <a:avLst/>
              </a:prstGeom>
              <a:solidFill>
                <a:srgbClr val="666766"/>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29" name="Rectangle 102"/>
              <p:cNvSpPr>
                <a:spLocks noChangeArrowheads="1"/>
              </p:cNvSpPr>
              <p:nvPr/>
            </p:nvSpPr>
            <p:spPr bwMode="auto">
              <a:xfrm>
                <a:off x="823314" y="4243349"/>
                <a:ext cx="27807" cy="235536"/>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0" name="Rectangle 103"/>
              <p:cNvSpPr>
                <a:spLocks noChangeArrowheads="1"/>
              </p:cNvSpPr>
              <p:nvPr/>
            </p:nvSpPr>
            <p:spPr bwMode="auto">
              <a:xfrm>
                <a:off x="851121" y="4243349"/>
                <a:ext cx="26171" cy="235536"/>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1" name="Rectangle 104"/>
              <p:cNvSpPr>
                <a:spLocks noChangeArrowheads="1"/>
              </p:cNvSpPr>
              <p:nvPr/>
            </p:nvSpPr>
            <p:spPr bwMode="auto">
              <a:xfrm>
                <a:off x="990153" y="4243349"/>
                <a:ext cx="31078" cy="235536"/>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2" name="Rectangle 105"/>
              <p:cNvSpPr>
                <a:spLocks noChangeArrowheads="1"/>
              </p:cNvSpPr>
              <p:nvPr/>
            </p:nvSpPr>
            <p:spPr bwMode="auto">
              <a:xfrm>
                <a:off x="1021231" y="4243349"/>
                <a:ext cx="26171" cy="235536"/>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3" name="Rectangle 106"/>
              <p:cNvSpPr>
                <a:spLocks noChangeArrowheads="1"/>
              </p:cNvSpPr>
              <p:nvPr/>
            </p:nvSpPr>
            <p:spPr bwMode="auto">
              <a:xfrm>
                <a:off x="692461" y="4334947"/>
                <a:ext cx="485794" cy="47435"/>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4" name="Rectangle 107"/>
              <p:cNvSpPr>
                <a:spLocks noChangeArrowheads="1"/>
              </p:cNvSpPr>
              <p:nvPr/>
            </p:nvSpPr>
            <p:spPr bwMode="auto">
              <a:xfrm>
                <a:off x="811865" y="4323497"/>
                <a:ext cx="243714" cy="11450"/>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5" name="Rectangle 108"/>
              <p:cNvSpPr>
                <a:spLocks noChangeArrowheads="1"/>
              </p:cNvSpPr>
              <p:nvPr/>
            </p:nvSpPr>
            <p:spPr bwMode="auto">
              <a:xfrm>
                <a:off x="811865" y="4382381"/>
                <a:ext cx="243714" cy="1472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6" name="Freeform 109"/>
              <p:cNvSpPr>
                <a:spLocks/>
              </p:cNvSpPr>
              <p:nvPr/>
            </p:nvSpPr>
            <p:spPr bwMode="auto">
              <a:xfrm>
                <a:off x="437296" y="5120067"/>
                <a:ext cx="992852" cy="96505"/>
              </a:xfrm>
              <a:custGeom>
                <a:avLst/>
                <a:gdLst>
                  <a:gd name="T0" fmla="*/ 607 w 607"/>
                  <a:gd name="T1" fmla="*/ 0 h 59"/>
                  <a:gd name="T2" fmla="*/ 607 w 607"/>
                  <a:gd name="T3" fmla="*/ 21 h 59"/>
                  <a:gd name="T4" fmla="*/ 437 w 607"/>
                  <a:gd name="T5" fmla="*/ 21 h 59"/>
                  <a:gd name="T6" fmla="*/ 437 w 607"/>
                  <a:gd name="T7" fmla="*/ 59 h 59"/>
                  <a:gd name="T8" fmla="*/ 170 w 607"/>
                  <a:gd name="T9" fmla="*/ 59 h 59"/>
                  <a:gd name="T10" fmla="*/ 170 w 607"/>
                  <a:gd name="T11" fmla="*/ 24 h 59"/>
                  <a:gd name="T12" fmla="*/ 0 w 607"/>
                  <a:gd name="T13" fmla="*/ 24 h 59"/>
                  <a:gd name="T14" fmla="*/ 0 w 607"/>
                  <a:gd name="T15" fmla="*/ 0 h 59"/>
                  <a:gd name="T16" fmla="*/ 607 w 607"/>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7" h="59">
                    <a:moveTo>
                      <a:pt x="607" y="0"/>
                    </a:moveTo>
                    <a:lnTo>
                      <a:pt x="607" y="21"/>
                    </a:lnTo>
                    <a:lnTo>
                      <a:pt x="437" y="21"/>
                    </a:lnTo>
                    <a:lnTo>
                      <a:pt x="437" y="59"/>
                    </a:lnTo>
                    <a:lnTo>
                      <a:pt x="170" y="59"/>
                    </a:lnTo>
                    <a:lnTo>
                      <a:pt x="170" y="24"/>
                    </a:lnTo>
                    <a:lnTo>
                      <a:pt x="0" y="24"/>
                    </a:lnTo>
                    <a:lnTo>
                      <a:pt x="0" y="0"/>
                    </a:lnTo>
                    <a:lnTo>
                      <a:pt x="607" y="0"/>
                    </a:lnTo>
                    <a:close/>
                  </a:path>
                </a:pathLst>
              </a:custGeom>
              <a:gradFill flip="none" rotWithShape="1">
                <a:gsLst>
                  <a:gs pos="0">
                    <a:srgbClr val="B2B2B2">
                      <a:lumMod val="3000"/>
                    </a:srgbClr>
                  </a:gs>
                  <a:gs pos="55000">
                    <a:srgbClr val="969696">
                      <a:lumMod val="72000"/>
                      <a:lumOff val="28000"/>
                    </a:srgbClr>
                  </a:gs>
                  <a:gs pos="58735">
                    <a:srgbClr val="ACACAC">
                      <a:lumMod val="95000"/>
                      <a:lumOff val="5000"/>
                    </a:srgbClr>
                  </a:gs>
                  <a:gs pos="45000">
                    <a:srgbClr val="BFBFBF">
                      <a:lumMod val="67000"/>
                    </a:srgbClr>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7" name="Freeform 110"/>
              <p:cNvSpPr>
                <a:spLocks/>
              </p:cNvSpPr>
              <p:nvPr/>
            </p:nvSpPr>
            <p:spPr bwMode="auto">
              <a:xfrm>
                <a:off x="947626" y="5120067"/>
                <a:ext cx="57249" cy="53977"/>
              </a:xfrm>
              <a:custGeom>
                <a:avLst/>
                <a:gdLst>
                  <a:gd name="T0" fmla="*/ 35 w 35"/>
                  <a:gd name="T1" fmla="*/ 7 h 33"/>
                  <a:gd name="T2" fmla="*/ 14 w 35"/>
                  <a:gd name="T3" fmla="*/ 7 h 33"/>
                  <a:gd name="T4" fmla="*/ 14 w 35"/>
                  <a:gd name="T5" fmla="*/ 33 h 33"/>
                  <a:gd name="T6" fmla="*/ 0 w 35"/>
                  <a:gd name="T7" fmla="*/ 33 h 33"/>
                  <a:gd name="T8" fmla="*/ 0 w 35"/>
                  <a:gd name="T9" fmla="*/ 0 h 33"/>
                  <a:gd name="T10" fmla="*/ 2 w 35"/>
                  <a:gd name="T11" fmla="*/ 0 h 33"/>
                  <a:gd name="T12" fmla="*/ 14 w 35"/>
                  <a:gd name="T13" fmla="*/ 0 h 33"/>
                  <a:gd name="T14" fmla="*/ 35 w 35"/>
                  <a:gd name="T15" fmla="*/ 0 h 33"/>
                  <a:gd name="T16" fmla="*/ 35 w 35"/>
                  <a:gd name="T1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3">
                    <a:moveTo>
                      <a:pt x="35" y="7"/>
                    </a:moveTo>
                    <a:lnTo>
                      <a:pt x="14" y="7"/>
                    </a:lnTo>
                    <a:lnTo>
                      <a:pt x="14" y="33"/>
                    </a:lnTo>
                    <a:lnTo>
                      <a:pt x="0" y="33"/>
                    </a:lnTo>
                    <a:lnTo>
                      <a:pt x="0" y="0"/>
                    </a:lnTo>
                    <a:lnTo>
                      <a:pt x="2" y="0"/>
                    </a:lnTo>
                    <a:lnTo>
                      <a:pt x="14" y="0"/>
                    </a:lnTo>
                    <a:lnTo>
                      <a:pt x="35" y="0"/>
                    </a:lnTo>
                    <a:lnTo>
                      <a:pt x="35" y="7"/>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8" name="Freeform 111"/>
              <p:cNvSpPr>
                <a:spLocks/>
              </p:cNvSpPr>
              <p:nvPr/>
            </p:nvSpPr>
            <p:spPr bwMode="auto">
              <a:xfrm>
                <a:off x="865842" y="5120067"/>
                <a:ext cx="58884" cy="53977"/>
              </a:xfrm>
              <a:custGeom>
                <a:avLst/>
                <a:gdLst>
                  <a:gd name="T0" fmla="*/ 0 w 36"/>
                  <a:gd name="T1" fmla="*/ 7 h 33"/>
                  <a:gd name="T2" fmla="*/ 21 w 36"/>
                  <a:gd name="T3" fmla="*/ 7 h 33"/>
                  <a:gd name="T4" fmla="*/ 21 w 36"/>
                  <a:gd name="T5" fmla="*/ 33 h 33"/>
                  <a:gd name="T6" fmla="*/ 36 w 36"/>
                  <a:gd name="T7" fmla="*/ 33 h 33"/>
                  <a:gd name="T8" fmla="*/ 36 w 36"/>
                  <a:gd name="T9" fmla="*/ 0 h 33"/>
                  <a:gd name="T10" fmla="*/ 36 w 36"/>
                  <a:gd name="T11" fmla="*/ 0 h 33"/>
                  <a:gd name="T12" fmla="*/ 21 w 36"/>
                  <a:gd name="T13" fmla="*/ 0 h 33"/>
                  <a:gd name="T14" fmla="*/ 0 w 36"/>
                  <a:gd name="T15" fmla="*/ 0 h 33"/>
                  <a:gd name="T16" fmla="*/ 0 w 36"/>
                  <a:gd name="T17"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3">
                    <a:moveTo>
                      <a:pt x="0" y="7"/>
                    </a:moveTo>
                    <a:lnTo>
                      <a:pt x="21" y="7"/>
                    </a:lnTo>
                    <a:lnTo>
                      <a:pt x="21" y="33"/>
                    </a:lnTo>
                    <a:lnTo>
                      <a:pt x="36" y="33"/>
                    </a:lnTo>
                    <a:lnTo>
                      <a:pt x="36" y="0"/>
                    </a:lnTo>
                    <a:lnTo>
                      <a:pt x="36" y="0"/>
                    </a:lnTo>
                    <a:lnTo>
                      <a:pt x="21" y="0"/>
                    </a:lnTo>
                    <a:lnTo>
                      <a:pt x="0" y="0"/>
                    </a:lnTo>
                    <a:lnTo>
                      <a:pt x="0" y="7"/>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39" name="Freeform 112"/>
              <p:cNvSpPr>
                <a:spLocks/>
              </p:cNvSpPr>
              <p:nvPr/>
            </p:nvSpPr>
            <p:spPr bwMode="auto">
              <a:xfrm>
                <a:off x="715360" y="5216572"/>
                <a:ext cx="436724" cy="99776"/>
              </a:xfrm>
              <a:custGeom>
                <a:avLst/>
                <a:gdLst>
                  <a:gd name="T0" fmla="*/ 97 w 267"/>
                  <a:gd name="T1" fmla="*/ 61 h 61"/>
                  <a:gd name="T2" fmla="*/ 0 w 267"/>
                  <a:gd name="T3" fmla="*/ 0 h 61"/>
                  <a:gd name="T4" fmla="*/ 0 w 267"/>
                  <a:gd name="T5" fmla="*/ 0 h 61"/>
                  <a:gd name="T6" fmla="*/ 267 w 267"/>
                  <a:gd name="T7" fmla="*/ 0 h 61"/>
                  <a:gd name="T8" fmla="*/ 168 w 267"/>
                  <a:gd name="T9" fmla="*/ 61 h 61"/>
                  <a:gd name="T10" fmla="*/ 97 w 267"/>
                  <a:gd name="T11" fmla="*/ 61 h 61"/>
                </a:gdLst>
                <a:ahLst/>
                <a:cxnLst>
                  <a:cxn ang="0">
                    <a:pos x="T0" y="T1"/>
                  </a:cxn>
                  <a:cxn ang="0">
                    <a:pos x="T2" y="T3"/>
                  </a:cxn>
                  <a:cxn ang="0">
                    <a:pos x="T4" y="T5"/>
                  </a:cxn>
                  <a:cxn ang="0">
                    <a:pos x="T6" y="T7"/>
                  </a:cxn>
                  <a:cxn ang="0">
                    <a:pos x="T8" y="T9"/>
                  </a:cxn>
                  <a:cxn ang="0">
                    <a:pos x="T10" y="T11"/>
                  </a:cxn>
                </a:cxnLst>
                <a:rect l="0" t="0" r="r" b="b"/>
                <a:pathLst>
                  <a:path w="267" h="61">
                    <a:moveTo>
                      <a:pt x="97" y="61"/>
                    </a:moveTo>
                    <a:lnTo>
                      <a:pt x="0" y="0"/>
                    </a:lnTo>
                    <a:lnTo>
                      <a:pt x="0" y="0"/>
                    </a:lnTo>
                    <a:lnTo>
                      <a:pt x="267" y="0"/>
                    </a:lnTo>
                    <a:lnTo>
                      <a:pt x="168" y="61"/>
                    </a:lnTo>
                    <a:lnTo>
                      <a:pt x="97" y="61"/>
                    </a:lnTo>
                    <a:close/>
                  </a:path>
                </a:pathLst>
              </a:custGeom>
              <a:gradFill flip="none" rotWithShape="1">
                <a:gsLst>
                  <a:gs pos="52000">
                    <a:srgbClr val="969696">
                      <a:lumMod val="72000"/>
                      <a:lumOff val="28000"/>
                    </a:srgbClr>
                  </a:gs>
                  <a:gs pos="58735">
                    <a:srgbClr val="ACACAC">
                      <a:lumMod val="95000"/>
                      <a:lumOff val="5000"/>
                    </a:srgbClr>
                  </a:gs>
                  <a:gs pos="2000">
                    <a:srgbClr val="BFBFBF">
                      <a:lumMod val="63000"/>
                    </a:srgbClr>
                  </a:gs>
                  <a:gs pos="100000">
                    <a:srgbClr val="333333">
                      <a:lumMod val="76000"/>
                      <a:lumOff val="24000"/>
                    </a:srgbClr>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0" name="Freeform 113"/>
              <p:cNvSpPr>
                <a:spLocks/>
              </p:cNvSpPr>
              <p:nvPr/>
            </p:nvSpPr>
            <p:spPr bwMode="auto">
              <a:xfrm>
                <a:off x="885470" y="5316347"/>
                <a:ext cx="99776" cy="24535"/>
              </a:xfrm>
              <a:custGeom>
                <a:avLst/>
                <a:gdLst>
                  <a:gd name="T0" fmla="*/ 21 w 61"/>
                  <a:gd name="T1" fmla="*/ 15 h 15"/>
                  <a:gd name="T2" fmla="*/ 0 w 61"/>
                  <a:gd name="T3" fmla="*/ 0 h 15"/>
                  <a:gd name="T4" fmla="*/ 0 w 61"/>
                  <a:gd name="T5" fmla="*/ 0 h 15"/>
                  <a:gd name="T6" fmla="*/ 61 w 61"/>
                  <a:gd name="T7" fmla="*/ 0 h 15"/>
                  <a:gd name="T8" fmla="*/ 38 w 61"/>
                  <a:gd name="T9" fmla="*/ 15 h 15"/>
                  <a:gd name="T10" fmla="*/ 21 w 61"/>
                  <a:gd name="T11" fmla="*/ 15 h 15"/>
                </a:gdLst>
                <a:ahLst/>
                <a:cxnLst>
                  <a:cxn ang="0">
                    <a:pos x="T0" y="T1"/>
                  </a:cxn>
                  <a:cxn ang="0">
                    <a:pos x="T2" y="T3"/>
                  </a:cxn>
                  <a:cxn ang="0">
                    <a:pos x="T4" y="T5"/>
                  </a:cxn>
                  <a:cxn ang="0">
                    <a:pos x="T6" y="T7"/>
                  </a:cxn>
                  <a:cxn ang="0">
                    <a:pos x="T8" y="T9"/>
                  </a:cxn>
                  <a:cxn ang="0">
                    <a:pos x="T10" y="T11"/>
                  </a:cxn>
                </a:cxnLst>
                <a:rect l="0" t="0" r="r" b="b"/>
                <a:pathLst>
                  <a:path w="61" h="15">
                    <a:moveTo>
                      <a:pt x="21" y="15"/>
                    </a:moveTo>
                    <a:lnTo>
                      <a:pt x="0" y="0"/>
                    </a:lnTo>
                    <a:lnTo>
                      <a:pt x="0" y="0"/>
                    </a:lnTo>
                    <a:lnTo>
                      <a:pt x="61" y="0"/>
                    </a:lnTo>
                    <a:lnTo>
                      <a:pt x="38" y="15"/>
                    </a:lnTo>
                    <a:lnTo>
                      <a:pt x="21" y="15"/>
                    </a:lnTo>
                    <a:close/>
                  </a:path>
                </a:pathLst>
              </a:custGeom>
              <a:solidFill>
                <a:srgbClr val="000000"/>
              </a:solidFill>
              <a:ln w="5" cap="rnd">
                <a:solidFill>
                  <a:srgbClr val="231F20"/>
                </a:solidFill>
                <a:prstDash val="solid"/>
                <a:round/>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1" name="Rectangle 114"/>
              <p:cNvSpPr>
                <a:spLocks noChangeArrowheads="1"/>
              </p:cNvSpPr>
              <p:nvPr/>
            </p:nvSpPr>
            <p:spPr bwMode="auto">
              <a:xfrm>
                <a:off x="924726" y="4989214"/>
                <a:ext cx="22899" cy="230629"/>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2" name="Freeform 129"/>
              <p:cNvSpPr>
                <a:spLocks/>
              </p:cNvSpPr>
              <p:nvPr/>
            </p:nvSpPr>
            <p:spPr bwMode="auto">
              <a:xfrm>
                <a:off x="962346" y="4601561"/>
                <a:ext cx="130853" cy="78512"/>
              </a:xfrm>
              <a:custGeom>
                <a:avLst/>
                <a:gdLst>
                  <a:gd name="T0" fmla="*/ 0 w 80"/>
                  <a:gd name="T1" fmla="*/ 0 h 48"/>
                  <a:gd name="T2" fmla="*/ 0 w 80"/>
                  <a:gd name="T3" fmla="*/ 12 h 48"/>
                  <a:gd name="T4" fmla="*/ 66 w 80"/>
                  <a:gd name="T5" fmla="*/ 12 h 48"/>
                  <a:gd name="T6" fmla="*/ 66 w 80"/>
                  <a:gd name="T7" fmla="*/ 36 h 48"/>
                  <a:gd name="T8" fmla="*/ 0 w 80"/>
                  <a:gd name="T9" fmla="*/ 36 h 48"/>
                  <a:gd name="T10" fmla="*/ 0 w 80"/>
                  <a:gd name="T11" fmla="*/ 48 h 48"/>
                  <a:gd name="T12" fmla="*/ 80 w 80"/>
                  <a:gd name="T13" fmla="*/ 48 h 48"/>
                  <a:gd name="T14" fmla="*/ 80 w 80"/>
                  <a:gd name="T15" fmla="*/ 0 h 48"/>
                  <a:gd name="T16" fmla="*/ 0 w 80"/>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8">
                    <a:moveTo>
                      <a:pt x="0" y="0"/>
                    </a:moveTo>
                    <a:lnTo>
                      <a:pt x="0" y="12"/>
                    </a:lnTo>
                    <a:lnTo>
                      <a:pt x="66" y="12"/>
                    </a:lnTo>
                    <a:lnTo>
                      <a:pt x="66" y="36"/>
                    </a:lnTo>
                    <a:lnTo>
                      <a:pt x="0" y="36"/>
                    </a:lnTo>
                    <a:lnTo>
                      <a:pt x="0" y="48"/>
                    </a:lnTo>
                    <a:lnTo>
                      <a:pt x="80" y="48"/>
                    </a:lnTo>
                    <a:lnTo>
                      <a:pt x="80" y="0"/>
                    </a:lnTo>
                    <a:lnTo>
                      <a:pt x="0" y="0"/>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3" name="Freeform 130"/>
              <p:cNvSpPr>
                <a:spLocks/>
              </p:cNvSpPr>
              <p:nvPr/>
            </p:nvSpPr>
            <p:spPr bwMode="auto">
              <a:xfrm>
                <a:off x="1032680" y="4632638"/>
                <a:ext cx="37621" cy="0"/>
              </a:xfrm>
              <a:custGeom>
                <a:avLst/>
                <a:gdLst>
                  <a:gd name="T0" fmla="*/ 0 w 23"/>
                  <a:gd name="T1" fmla="*/ 23 w 23"/>
                  <a:gd name="T2" fmla="*/ 0 w 23"/>
                </a:gdLst>
                <a:ahLst/>
                <a:cxnLst>
                  <a:cxn ang="0">
                    <a:pos x="T0" y="0"/>
                  </a:cxn>
                  <a:cxn ang="0">
                    <a:pos x="T1" y="0"/>
                  </a:cxn>
                  <a:cxn ang="0">
                    <a:pos x="T2" y="0"/>
                  </a:cxn>
                </a:cxnLst>
                <a:rect l="0" t="0" r="r" b="b"/>
                <a:pathLst>
                  <a:path w="23">
                    <a:moveTo>
                      <a:pt x="0" y="0"/>
                    </a:moveTo>
                    <a:lnTo>
                      <a:pt x="23" y="0"/>
                    </a:lnTo>
                    <a:lnTo>
                      <a:pt x="0" y="0"/>
                    </a:lnTo>
                    <a:close/>
                  </a:path>
                </a:pathLst>
              </a:custGeom>
              <a:solidFill>
                <a:srgbClr val="C4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4" name="Line 131"/>
              <p:cNvSpPr>
                <a:spLocks noChangeShapeType="1"/>
              </p:cNvSpPr>
              <p:nvPr/>
            </p:nvSpPr>
            <p:spPr bwMode="auto">
              <a:xfrm>
                <a:off x="1032680" y="4632638"/>
                <a:ext cx="37621" cy="0"/>
              </a:xfrm>
              <a:prstGeom prst="line">
                <a:avLst/>
              </a:prstGeom>
              <a:noFill/>
              <a:ln w="2" cap="flat">
                <a:solidFill>
                  <a:srgbClr val="231F2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5" name="Freeform 132"/>
              <p:cNvSpPr>
                <a:spLocks/>
              </p:cNvSpPr>
              <p:nvPr/>
            </p:nvSpPr>
            <p:spPr bwMode="auto">
              <a:xfrm>
                <a:off x="1032680" y="4644088"/>
                <a:ext cx="37621" cy="0"/>
              </a:xfrm>
              <a:custGeom>
                <a:avLst/>
                <a:gdLst>
                  <a:gd name="T0" fmla="*/ 0 w 23"/>
                  <a:gd name="T1" fmla="*/ 23 w 23"/>
                  <a:gd name="T2" fmla="*/ 0 w 23"/>
                </a:gdLst>
                <a:ahLst/>
                <a:cxnLst>
                  <a:cxn ang="0">
                    <a:pos x="T0" y="0"/>
                  </a:cxn>
                  <a:cxn ang="0">
                    <a:pos x="T1" y="0"/>
                  </a:cxn>
                  <a:cxn ang="0">
                    <a:pos x="T2" y="0"/>
                  </a:cxn>
                </a:cxnLst>
                <a:rect l="0" t="0" r="r" b="b"/>
                <a:pathLst>
                  <a:path w="23">
                    <a:moveTo>
                      <a:pt x="0" y="0"/>
                    </a:moveTo>
                    <a:lnTo>
                      <a:pt x="23" y="0"/>
                    </a:lnTo>
                    <a:lnTo>
                      <a:pt x="0" y="0"/>
                    </a:lnTo>
                    <a:close/>
                  </a:path>
                </a:pathLst>
              </a:custGeom>
              <a:solidFill>
                <a:srgbClr val="C4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6" name="Line 133"/>
              <p:cNvSpPr>
                <a:spLocks noChangeShapeType="1"/>
              </p:cNvSpPr>
              <p:nvPr/>
            </p:nvSpPr>
            <p:spPr bwMode="auto">
              <a:xfrm>
                <a:off x="1032680" y="4644088"/>
                <a:ext cx="37621" cy="0"/>
              </a:xfrm>
              <a:prstGeom prst="line">
                <a:avLst/>
              </a:prstGeom>
              <a:noFill/>
              <a:ln w="2" cap="flat">
                <a:solidFill>
                  <a:srgbClr val="231F2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7" name="Freeform 134"/>
              <p:cNvSpPr>
                <a:spLocks/>
              </p:cNvSpPr>
              <p:nvPr/>
            </p:nvSpPr>
            <p:spPr bwMode="auto">
              <a:xfrm>
                <a:off x="780787" y="4601561"/>
                <a:ext cx="130853" cy="78512"/>
              </a:xfrm>
              <a:custGeom>
                <a:avLst/>
                <a:gdLst>
                  <a:gd name="T0" fmla="*/ 80 w 80"/>
                  <a:gd name="T1" fmla="*/ 0 h 48"/>
                  <a:gd name="T2" fmla="*/ 80 w 80"/>
                  <a:gd name="T3" fmla="*/ 12 h 48"/>
                  <a:gd name="T4" fmla="*/ 12 w 80"/>
                  <a:gd name="T5" fmla="*/ 12 h 48"/>
                  <a:gd name="T6" fmla="*/ 12 w 80"/>
                  <a:gd name="T7" fmla="*/ 36 h 48"/>
                  <a:gd name="T8" fmla="*/ 80 w 80"/>
                  <a:gd name="T9" fmla="*/ 36 h 48"/>
                  <a:gd name="T10" fmla="*/ 80 w 80"/>
                  <a:gd name="T11" fmla="*/ 48 h 48"/>
                  <a:gd name="T12" fmla="*/ 0 w 80"/>
                  <a:gd name="T13" fmla="*/ 48 h 48"/>
                  <a:gd name="T14" fmla="*/ 0 w 80"/>
                  <a:gd name="T15" fmla="*/ 0 h 48"/>
                  <a:gd name="T16" fmla="*/ 80 w 80"/>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8">
                    <a:moveTo>
                      <a:pt x="80" y="0"/>
                    </a:moveTo>
                    <a:lnTo>
                      <a:pt x="80" y="12"/>
                    </a:lnTo>
                    <a:lnTo>
                      <a:pt x="12" y="12"/>
                    </a:lnTo>
                    <a:lnTo>
                      <a:pt x="12" y="36"/>
                    </a:lnTo>
                    <a:lnTo>
                      <a:pt x="80" y="36"/>
                    </a:lnTo>
                    <a:lnTo>
                      <a:pt x="80" y="48"/>
                    </a:lnTo>
                    <a:lnTo>
                      <a:pt x="0" y="48"/>
                    </a:lnTo>
                    <a:lnTo>
                      <a:pt x="0" y="0"/>
                    </a:lnTo>
                    <a:lnTo>
                      <a:pt x="80" y="0"/>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8" name="Freeform 135"/>
              <p:cNvSpPr>
                <a:spLocks/>
              </p:cNvSpPr>
              <p:nvPr/>
            </p:nvSpPr>
            <p:spPr bwMode="auto">
              <a:xfrm>
                <a:off x="851121" y="3608710"/>
                <a:ext cx="528321" cy="498878"/>
              </a:xfrm>
              <a:custGeom>
                <a:avLst/>
                <a:gdLst>
                  <a:gd name="T0" fmla="*/ 40 w 137"/>
                  <a:gd name="T1" fmla="*/ 38 h 129"/>
                  <a:gd name="T2" fmla="*/ 0 w 137"/>
                  <a:gd name="T3" fmla="*/ 129 h 129"/>
                  <a:gd name="T4" fmla="*/ 14 w 137"/>
                  <a:gd name="T5" fmla="*/ 129 h 129"/>
                  <a:gd name="T6" fmla="*/ 50 w 137"/>
                  <a:gd name="T7" fmla="*/ 48 h 129"/>
                  <a:gd name="T8" fmla="*/ 137 w 137"/>
                  <a:gd name="T9" fmla="*/ 14 h 129"/>
                  <a:gd name="T10" fmla="*/ 137 w 137"/>
                  <a:gd name="T11" fmla="*/ 0 h 129"/>
                  <a:gd name="T12" fmla="*/ 40 w 137"/>
                  <a:gd name="T13" fmla="*/ 38 h 129"/>
                </a:gdLst>
                <a:ahLst/>
                <a:cxnLst>
                  <a:cxn ang="0">
                    <a:pos x="T0" y="T1"/>
                  </a:cxn>
                  <a:cxn ang="0">
                    <a:pos x="T2" y="T3"/>
                  </a:cxn>
                  <a:cxn ang="0">
                    <a:pos x="T4" y="T5"/>
                  </a:cxn>
                  <a:cxn ang="0">
                    <a:pos x="T6" y="T7"/>
                  </a:cxn>
                  <a:cxn ang="0">
                    <a:pos x="T8" y="T9"/>
                  </a:cxn>
                  <a:cxn ang="0">
                    <a:pos x="T10" y="T11"/>
                  </a:cxn>
                  <a:cxn ang="0">
                    <a:pos x="T12" y="T13"/>
                  </a:cxn>
                </a:cxnLst>
                <a:rect l="0" t="0" r="r" b="b"/>
                <a:pathLst>
                  <a:path w="137" h="129">
                    <a:moveTo>
                      <a:pt x="40" y="38"/>
                    </a:moveTo>
                    <a:cubicBezTo>
                      <a:pt x="14" y="62"/>
                      <a:pt x="0" y="95"/>
                      <a:pt x="0" y="129"/>
                    </a:cubicBezTo>
                    <a:cubicBezTo>
                      <a:pt x="14" y="129"/>
                      <a:pt x="14" y="129"/>
                      <a:pt x="14" y="129"/>
                    </a:cubicBezTo>
                    <a:cubicBezTo>
                      <a:pt x="14" y="99"/>
                      <a:pt x="27" y="70"/>
                      <a:pt x="50" y="48"/>
                    </a:cubicBezTo>
                    <a:cubicBezTo>
                      <a:pt x="73" y="27"/>
                      <a:pt x="104" y="15"/>
                      <a:pt x="137" y="14"/>
                    </a:cubicBezTo>
                    <a:cubicBezTo>
                      <a:pt x="137" y="0"/>
                      <a:pt x="137" y="0"/>
                      <a:pt x="137" y="0"/>
                    </a:cubicBezTo>
                    <a:cubicBezTo>
                      <a:pt x="100" y="1"/>
                      <a:pt x="66" y="14"/>
                      <a:pt x="40" y="38"/>
                    </a:cubicBezTo>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49" name="Freeform 136"/>
              <p:cNvSpPr>
                <a:spLocks/>
              </p:cNvSpPr>
              <p:nvPr/>
            </p:nvSpPr>
            <p:spPr bwMode="auto">
              <a:xfrm>
                <a:off x="851121" y="3608710"/>
                <a:ext cx="528321" cy="498878"/>
              </a:xfrm>
              <a:custGeom>
                <a:avLst/>
                <a:gdLst>
                  <a:gd name="T0" fmla="*/ 40 w 137"/>
                  <a:gd name="T1" fmla="*/ 38 h 129"/>
                  <a:gd name="T2" fmla="*/ 0 w 137"/>
                  <a:gd name="T3" fmla="*/ 129 h 129"/>
                  <a:gd name="T4" fmla="*/ 14 w 137"/>
                  <a:gd name="T5" fmla="*/ 129 h 129"/>
                  <a:gd name="T6" fmla="*/ 50 w 137"/>
                  <a:gd name="T7" fmla="*/ 48 h 129"/>
                  <a:gd name="T8" fmla="*/ 137 w 137"/>
                  <a:gd name="T9" fmla="*/ 14 h 129"/>
                  <a:gd name="T10" fmla="*/ 137 w 137"/>
                  <a:gd name="T11" fmla="*/ 0 h 129"/>
                  <a:gd name="T12" fmla="*/ 40 w 137"/>
                  <a:gd name="T13" fmla="*/ 38 h 129"/>
                </a:gdLst>
                <a:ahLst/>
                <a:cxnLst>
                  <a:cxn ang="0">
                    <a:pos x="T0" y="T1"/>
                  </a:cxn>
                  <a:cxn ang="0">
                    <a:pos x="T2" y="T3"/>
                  </a:cxn>
                  <a:cxn ang="0">
                    <a:pos x="T4" y="T5"/>
                  </a:cxn>
                  <a:cxn ang="0">
                    <a:pos x="T6" y="T7"/>
                  </a:cxn>
                  <a:cxn ang="0">
                    <a:pos x="T8" y="T9"/>
                  </a:cxn>
                  <a:cxn ang="0">
                    <a:pos x="T10" y="T11"/>
                  </a:cxn>
                  <a:cxn ang="0">
                    <a:pos x="T12" y="T13"/>
                  </a:cxn>
                </a:cxnLst>
                <a:rect l="0" t="0" r="r" b="b"/>
                <a:pathLst>
                  <a:path w="137" h="129">
                    <a:moveTo>
                      <a:pt x="40" y="38"/>
                    </a:moveTo>
                    <a:cubicBezTo>
                      <a:pt x="14" y="62"/>
                      <a:pt x="0" y="95"/>
                      <a:pt x="0" y="129"/>
                    </a:cubicBezTo>
                    <a:cubicBezTo>
                      <a:pt x="14" y="129"/>
                      <a:pt x="14" y="129"/>
                      <a:pt x="14" y="129"/>
                    </a:cubicBezTo>
                    <a:cubicBezTo>
                      <a:pt x="14" y="99"/>
                      <a:pt x="27" y="70"/>
                      <a:pt x="50" y="48"/>
                    </a:cubicBezTo>
                    <a:cubicBezTo>
                      <a:pt x="73" y="27"/>
                      <a:pt x="104" y="15"/>
                      <a:pt x="137" y="14"/>
                    </a:cubicBezTo>
                    <a:cubicBezTo>
                      <a:pt x="137" y="0"/>
                      <a:pt x="137" y="0"/>
                      <a:pt x="137" y="0"/>
                    </a:cubicBezTo>
                    <a:cubicBezTo>
                      <a:pt x="100" y="1"/>
                      <a:pt x="66" y="14"/>
                      <a:pt x="40" y="38"/>
                    </a:cubicBezTo>
                  </a:path>
                </a:pathLst>
              </a:custGeom>
              <a:gradFill flip="none" rotWithShape="1">
                <a:gsLst>
                  <a:gs pos="0">
                    <a:srgbClr val="B2B2B2">
                      <a:lumMod val="0"/>
                    </a:srgbClr>
                  </a:gs>
                  <a:gs pos="54000">
                    <a:srgbClr val="969696"/>
                  </a:gs>
                  <a:gs pos="38000">
                    <a:srgbClr val="BFBFBF">
                      <a:lumMod val="86000"/>
                    </a:srgbClr>
                  </a:gs>
                  <a:gs pos="44000">
                    <a:srgbClr val="999999">
                      <a:lumMod val="24000"/>
                      <a:lumOff val="76000"/>
                    </a:srgbClr>
                  </a:gs>
                  <a:gs pos="100000">
                    <a:srgbClr val="333333"/>
                  </a:gs>
                </a:gsLst>
                <a:lin ang="18900000" scaled="1"/>
                <a:tileRect/>
              </a:gradFill>
              <a:ln w="5" cap="flat">
                <a:solidFill>
                  <a:schemeClr val="bg2"/>
                </a:solidFill>
                <a:prstDash val="solid"/>
                <a:miter lim="800000"/>
                <a:headEnd/>
                <a:tailEnd/>
              </a:ln>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0" name="Freeform 137"/>
              <p:cNvSpPr>
                <a:spLocks/>
              </p:cNvSpPr>
              <p:nvPr/>
            </p:nvSpPr>
            <p:spPr bwMode="auto">
              <a:xfrm>
                <a:off x="973796" y="3729751"/>
                <a:ext cx="405646" cy="381110"/>
              </a:xfrm>
              <a:custGeom>
                <a:avLst/>
                <a:gdLst>
                  <a:gd name="T0" fmla="*/ 31 w 105"/>
                  <a:gd name="T1" fmla="*/ 29 h 99"/>
                  <a:gd name="T2" fmla="*/ 0 w 105"/>
                  <a:gd name="T3" fmla="*/ 99 h 99"/>
                  <a:gd name="T4" fmla="*/ 14 w 105"/>
                  <a:gd name="T5" fmla="*/ 99 h 99"/>
                  <a:gd name="T6" fmla="*/ 41 w 105"/>
                  <a:gd name="T7" fmla="*/ 39 h 99"/>
                  <a:gd name="T8" fmla="*/ 105 w 105"/>
                  <a:gd name="T9" fmla="*/ 14 h 99"/>
                  <a:gd name="T10" fmla="*/ 105 w 105"/>
                  <a:gd name="T11" fmla="*/ 0 h 99"/>
                  <a:gd name="T12" fmla="*/ 31 w 105"/>
                  <a:gd name="T13" fmla="*/ 29 h 99"/>
                </a:gdLst>
                <a:ahLst/>
                <a:cxnLst>
                  <a:cxn ang="0">
                    <a:pos x="T0" y="T1"/>
                  </a:cxn>
                  <a:cxn ang="0">
                    <a:pos x="T2" y="T3"/>
                  </a:cxn>
                  <a:cxn ang="0">
                    <a:pos x="T4" y="T5"/>
                  </a:cxn>
                  <a:cxn ang="0">
                    <a:pos x="T6" y="T7"/>
                  </a:cxn>
                  <a:cxn ang="0">
                    <a:pos x="T8" y="T9"/>
                  </a:cxn>
                  <a:cxn ang="0">
                    <a:pos x="T10" y="T11"/>
                  </a:cxn>
                  <a:cxn ang="0">
                    <a:pos x="T12" y="T13"/>
                  </a:cxn>
                </a:cxnLst>
                <a:rect l="0" t="0" r="r" b="b"/>
                <a:pathLst>
                  <a:path w="105" h="99">
                    <a:moveTo>
                      <a:pt x="31" y="29"/>
                    </a:moveTo>
                    <a:cubicBezTo>
                      <a:pt x="11" y="48"/>
                      <a:pt x="0" y="73"/>
                      <a:pt x="0" y="99"/>
                    </a:cubicBezTo>
                    <a:cubicBezTo>
                      <a:pt x="14" y="99"/>
                      <a:pt x="14" y="99"/>
                      <a:pt x="14" y="99"/>
                    </a:cubicBezTo>
                    <a:cubicBezTo>
                      <a:pt x="14" y="77"/>
                      <a:pt x="24" y="56"/>
                      <a:pt x="41" y="39"/>
                    </a:cubicBezTo>
                    <a:cubicBezTo>
                      <a:pt x="58" y="23"/>
                      <a:pt x="81" y="14"/>
                      <a:pt x="105" y="14"/>
                    </a:cubicBezTo>
                    <a:cubicBezTo>
                      <a:pt x="105" y="0"/>
                      <a:pt x="105" y="0"/>
                      <a:pt x="105" y="0"/>
                    </a:cubicBezTo>
                    <a:cubicBezTo>
                      <a:pt x="77" y="0"/>
                      <a:pt x="51" y="11"/>
                      <a:pt x="31" y="29"/>
                    </a:cubicBezTo>
                  </a:path>
                </a:pathLst>
              </a:custGeom>
              <a:gradFill flip="none" rotWithShape="1">
                <a:gsLst>
                  <a:gs pos="0">
                    <a:srgbClr val="B2B2B2">
                      <a:lumMod val="0"/>
                    </a:srgbClr>
                  </a:gs>
                  <a:gs pos="54000">
                    <a:srgbClr val="969696"/>
                  </a:gs>
                  <a:gs pos="38000">
                    <a:srgbClr val="BFBFBF">
                      <a:lumMod val="86000"/>
                    </a:srgbClr>
                  </a:gs>
                  <a:gs pos="44000">
                    <a:srgbClr val="999999">
                      <a:lumMod val="24000"/>
                      <a:lumOff val="76000"/>
                    </a:srgbClr>
                  </a:gs>
                  <a:gs pos="100000">
                    <a:srgbClr val="333333"/>
                  </a:gs>
                </a:gsLst>
                <a:lin ang="189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1" name="Rectangle 139"/>
              <p:cNvSpPr>
                <a:spLocks noChangeArrowheads="1"/>
              </p:cNvSpPr>
              <p:nvPr/>
            </p:nvSpPr>
            <p:spPr bwMode="auto">
              <a:xfrm>
                <a:off x="749710" y="4022535"/>
                <a:ext cx="410553" cy="39256"/>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2" name="Rectangle 140"/>
              <p:cNvSpPr>
                <a:spLocks noChangeArrowheads="1"/>
              </p:cNvSpPr>
              <p:nvPr/>
            </p:nvSpPr>
            <p:spPr bwMode="auto">
              <a:xfrm>
                <a:off x="851121" y="4061791"/>
                <a:ext cx="204459" cy="11450"/>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3" name="Rectangle 141"/>
              <p:cNvSpPr>
                <a:spLocks noChangeArrowheads="1"/>
              </p:cNvSpPr>
              <p:nvPr/>
            </p:nvSpPr>
            <p:spPr bwMode="auto">
              <a:xfrm>
                <a:off x="851121" y="4007813"/>
                <a:ext cx="204459" cy="1472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4" name="Rectangle 142"/>
              <p:cNvSpPr>
                <a:spLocks noChangeArrowheads="1"/>
              </p:cNvSpPr>
              <p:nvPr/>
            </p:nvSpPr>
            <p:spPr bwMode="auto">
              <a:xfrm>
                <a:off x="1274759" y="3597261"/>
                <a:ext cx="13085" cy="204459"/>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5" name="Rectangle 143"/>
              <p:cNvSpPr>
                <a:spLocks noChangeArrowheads="1"/>
              </p:cNvSpPr>
              <p:nvPr/>
            </p:nvSpPr>
            <p:spPr bwMode="auto">
              <a:xfrm>
                <a:off x="1330372" y="3597261"/>
                <a:ext cx="11450" cy="204459"/>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6" name="Rectangle 144"/>
              <p:cNvSpPr>
                <a:spLocks noChangeArrowheads="1"/>
              </p:cNvSpPr>
              <p:nvPr/>
            </p:nvSpPr>
            <p:spPr bwMode="auto">
              <a:xfrm>
                <a:off x="1287845" y="3497485"/>
                <a:ext cx="42527" cy="408917"/>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7" name="Rectangle 145"/>
              <p:cNvSpPr>
                <a:spLocks noChangeArrowheads="1"/>
              </p:cNvSpPr>
              <p:nvPr/>
            </p:nvSpPr>
            <p:spPr bwMode="auto">
              <a:xfrm>
                <a:off x="3937631" y="3736293"/>
                <a:ext cx="14721" cy="294421"/>
              </a:xfrm>
              <a:prstGeom prst="rect">
                <a:avLst/>
              </a:prstGeom>
              <a:solidFill>
                <a:srgbClr val="333333"/>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8" name="Rectangle 146"/>
              <p:cNvSpPr>
                <a:spLocks noChangeArrowheads="1"/>
              </p:cNvSpPr>
              <p:nvPr/>
            </p:nvSpPr>
            <p:spPr bwMode="auto">
              <a:xfrm>
                <a:off x="3937631" y="3350275"/>
                <a:ext cx="14721" cy="297692"/>
              </a:xfrm>
              <a:prstGeom prst="rect">
                <a:avLst/>
              </a:prstGeom>
              <a:solidFill>
                <a:srgbClr val="333333"/>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59" name="Rectangle 147"/>
              <p:cNvSpPr>
                <a:spLocks noChangeArrowheads="1"/>
              </p:cNvSpPr>
              <p:nvPr/>
            </p:nvSpPr>
            <p:spPr bwMode="auto">
              <a:xfrm>
                <a:off x="3455108" y="3783727"/>
                <a:ext cx="439995" cy="11450"/>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0" name="Rectangle 148"/>
              <p:cNvSpPr>
                <a:spLocks noChangeArrowheads="1"/>
              </p:cNvSpPr>
              <p:nvPr/>
            </p:nvSpPr>
            <p:spPr bwMode="auto">
              <a:xfrm>
                <a:off x="3455108" y="3744471"/>
                <a:ext cx="439995" cy="14721"/>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1" name="Rectangle 149"/>
              <p:cNvSpPr>
                <a:spLocks noChangeArrowheads="1"/>
              </p:cNvSpPr>
              <p:nvPr/>
            </p:nvSpPr>
            <p:spPr bwMode="auto">
              <a:xfrm>
                <a:off x="3455108" y="3628338"/>
                <a:ext cx="439995" cy="16357"/>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2" name="Rectangle 150"/>
              <p:cNvSpPr>
                <a:spLocks noChangeArrowheads="1"/>
              </p:cNvSpPr>
              <p:nvPr/>
            </p:nvSpPr>
            <p:spPr bwMode="auto">
              <a:xfrm>
                <a:off x="3455108" y="3759192"/>
                <a:ext cx="439995" cy="24535"/>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3" name="Rectangle 151"/>
              <p:cNvSpPr>
                <a:spLocks noChangeArrowheads="1"/>
              </p:cNvSpPr>
              <p:nvPr/>
            </p:nvSpPr>
            <p:spPr bwMode="auto">
              <a:xfrm>
                <a:off x="3455108" y="3724843"/>
                <a:ext cx="439995" cy="19628"/>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4" name="Rectangle 152"/>
              <p:cNvSpPr>
                <a:spLocks noChangeArrowheads="1"/>
              </p:cNvSpPr>
              <p:nvPr/>
            </p:nvSpPr>
            <p:spPr bwMode="auto">
              <a:xfrm>
                <a:off x="3455108" y="3644695"/>
                <a:ext cx="439995" cy="22899"/>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5" name="Rectangle 153"/>
              <p:cNvSpPr>
                <a:spLocks noChangeArrowheads="1"/>
              </p:cNvSpPr>
              <p:nvPr/>
            </p:nvSpPr>
            <p:spPr bwMode="auto">
              <a:xfrm>
                <a:off x="3455108" y="3605439"/>
                <a:ext cx="439995" cy="22899"/>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6" name="Rectangle 154"/>
              <p:cNvSpPr>
                <a:spLocks noChangeArrowheads="1"/>
              </p:cNvSpPr>
              <p:nvPr/>
            </p:nvSpPr>
            <p:spPr bwMode="auto">
              <a:xfrm>
                <a:off x="3455108" y="3593990"/>
                <a:ext cx="439995" cy="11450"/>
              </a:xfrm>
              <a:prstGeom prst="rect">
                <a:avLst/>
              </a:prstGeom>
              <a:solidFill>
                <a:srgbClr val="CCCCCC"/>
              </a:solidFill>
              <a:ln w="2"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7" name="Rectangle 155"/>
              <p:cNvSpPr>
                <a:spLocks noChangeArrowheads="1"/>
              </p:cNvSpPr>
              <p:nvPr/>
            </p:nvSpPr>
            <p:spPr bwMode="auto">
              <a:xfrm>
                <a:off x="3563062" y="3450051"/>
                <a:ext cx="45799" cy="487429"/>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8" name="Rectangle 156"/>
              <p:cNvSpPr>
                <a:spLocks noChangeArrowheads="1"/>
              </p:cNvSpPr>
              <p:nvPr/>
            </p:nvSpPr>
            <p:spPr bwMode="auto">
              <a:xfrm>
                <a:off x="3813319" y="3574362"/>
                <a:ext cx="11450" cy="24371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69" name="Rectangle 157"/>
              <p:cNvSpPr>
                <a:spLocks noChangeArrowheads="1"/>
              </p:cNvSpPr>
              <p:nvPr/>
            </p:nvSpPr>
            <p:spPr bwMode="auto">
              <a:xfrm>
                <a:off x="3752800" y="3574362"/>
                <a:ext cx="14721" cy="24371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70" name="Rectangle 158"/>
              <p:cNvSpPr>
                <a:spLocks noChangeArrowheads="1"/>
              </p:cNvSpPr>
              <p:nvPr/>
            </p:nvSpPr>
            <p:spPr bwMode="auto">
              <a:xfrm>
                <a:off x="3608861" y="3574362"/>
                <a:ext cx="11450" cy="24371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71" name="Rectangle 159"/>
              <p:cNvSpPr>
                <a:spLocks noChangeArrowheads="1"/>
              </p:cNvSpPr>
              <p:nvPr/>
            </p:nvSpPr>
            <p:spPr bwMode="auto">
              <a:xfrm>
                <a:off x="3546705" y="3574362"/>
                <a:ext cx="16357" cy="24371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172" name="Rectangle 160"/>
              <p:cNvSpPr>
                <a:spLocks noChangeArrowheads="1"/>
              </p:cNvSpPr>
              <p:nvPr/>
            </p:nvSpPr>
            <p:spPr bwMode="auto">
              <a:xfrm>
                <a:off x="3767521" y="3450051"/>
                <a:ext cx="45799" cy="487429"/>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grpSp>
            <p:nvGrpSpPr>
              <p:cNvPr id="173" name="Group 911"/>
              <p:cNvGrpSpPr/>
              <p:nvPr/>
            </p:nvGrpSpPr>
            <p:grpSpPr>
              <a:xfrm>
                <a:off x="5619047" y="1412628"/>
                <a:ext cx="851113" cy="1751635"/>
                <a:chOff x="5619047" y="1412628"/>
                <a:chExt cx="851113" cy="1751635"/>
              </a:xfrm>
            </p:grpSpPr>
            <p:sp>
              <p:nvSpPr>
                <p:cNvPr id="240" name="TextBox 239"/>
                <p:cNvSpPr txBox="1"/>
                <p:nvPr/>
              </p:nvSpPr>
              <p:spPr>
                <a:xfrm>
                  <a:off x="5619047" y="1797549"/>
                  <a:ext cx="392764" cy="1366714"/>
                </a:xfrm>
                <a:prstGeom prst="rect">
                  <a:avLst/>
                </a:prstGeom>
                <a:noFill/>
              </p:spPr>
              <p:txBody>
                <a:bodyPr wrap="square" rtlCol="0">
                  <a:spAutoFit/>
                </a:bodyPr>
                <a:lstStyle/>
                <a:p>
                  <a:pPr algn="ctr" eaLnBrk="0" fontAlgn="base" hangingPunct="0">
                    <a:spcBef>
                      <a:spcPct val="0"/>
                    </a:spcBef>
                    <a:spcAft>
                      <a:spcPct val="0"/>
                    </a:spcAft>
                  </a:pPr>
                  <a:r>
                    <a:rPr lang="en-US" sz="450" dirty="0">
                      <a:solidFill>
                        <a:sysClr val="windowText" lastClr="000000"/>
                      </a:solidFill>
                      <a:latin typeface="+mj-lt"/>
                      <a:ea typeface="ＭＳ Ｐゴシック" pitchFamily="100" charset="-128"/>
                      <a:cs typeface="Arial" panose="020B0604020202020204" pitchFamily="34" charset="0"/>
                    </a:rPr>
                    <a:t>HPC</a:t>
                  </a:r>
                </a:p>
              </p:txBody>
            </p:sp>
            <p:sp>
              <p:nvSpPr>
                <p:cNvPr id="241" name="TextBox 240"/>
                <p:cNvSpPr txBox="1"/>
                <p:nvPr/>
              </p:nvSpPr>
              <p:spPr>
                <a:xfrm>
                  <a:off x="6077396" y="1412628"/>
                  <a:ext cx="392764" cy="1366714"/>
                </a:xfrm>
                <a:prstGeom prst="rect">
                  <a:avLst/>
                </a:prstGeom>
                <a:noFill/>
              </p:spPr>
              <p:txBody>
                <a:bodyPr wrap="square" rtlCol="0">
                  <a:spAutoFit/>
                </a:bodyPr>
                <a:lstStyle/>
                <a:p>
                  <a:pPr algn="ctr" eaLnBrk="0" fontAlgn="base" hangingPunct="0">
                    <a:spcBef>
                      <a:spcPct val="0"/>
                    </a:spcBef>
                    <a:spcAft>
                      <a:spcPct val="0"/>
                    </a:spcAft>
                  </a:pPr>
                  <a:r>
                    <a:rPr lang="en-US" sz="450" dirty="0">
                      <a:solidFill>
                        <a:sysClr val="windowText" lastClr="000000"/>
                      </a:solidFill>
                      <a:latin typeface="+mj-lt"/>
                      <a:ea typeface="ＭＳ Ｐゴシック" pitchFamily="100" charset="-128"/>
                      <a:cs typeface="Arial" panose="020B0604020202020204" pitchFamily="34" charset="0"/>
                    </a:rPr>
                    <a:t>LPC</a:t>
                  </a:r>
                </a:p>
              </p:txBody>
            </p:sp>
          </p:grpSp>
          <p:grpSp>
            <p:nvGrpSpPr>
              <p:cNvPr id="174" name="Group 845"/>
              <p:cNvGrpSpPr/>
              <p:nvPr/>
            </p:nvGrpSpPr>
            <p:grpSpPr>
              <a:xfrm>
                <a:off x="5556665" y="1106053"/>
                <a:ext cx="1609725" cy="1489076"/>
                <a:chOff x="6276414" y="1827016"/>
                <a:chExt cx="1609725" cy="1489076"/>
              </a:xfrm>
            </p:grpSpPr>
            <p:sp>
              <p:nvSpPr>
                <p:cNvPr id="203" name="Freeform 28"/>
                <p:cNvSpPr>
                  <a:spLocks/>
                </p:cNvSpPr>
                <p:nvPr/>
              </p:nvSpPr>
              <p:spPr bwMode="auto">
                <a:xfrm>
                  <a:off x="6879664" y="2341366"/>
                  <a:ext cx="177800" cy="203200"/>
                </a:xfrm>
                <a:custGeom>
                  <a:avLst/>
                  <a:gdLst>
                    <a:gd name="T0" fmla="*/ 0 w 112"/>
                    <a:gd name="T1" fmla="*/ 7 h 128"/>
                    <a:gd name="T2" fmla="*/ 8 w 112"/>
                    <a:gd name="T3" fmla="*/ 0 h 128"/>
                    <a:gd name="T4" fmla="*/ 112 w 112"/>
                    <a:gd name="T5" fmla="*/ 124 h 128"/>
                    <a:gd name="T6" fmla="*/ 105 w 112"/>
                    <a:gd name="T7" fmla="*/ 128 h 128"/>
                    <a:gd name="T8" fmla="*/ 0 w 112"/>
                    <a:gd name="T9" fmla="*/ 7 h 128"/>
                  </a:gdLst>
                  <a:ahLst/>
                  <a:cxnLst>
                    <a:cxn ang="0">
                      <a:pos x="T0" y="T1"/>
                    </a:cxn>
                    <a:cxn ang="0">
                      <a:pos x="T2" y="T3"/>
                    </a:cxn>
                    <a:cxn ang="0">
                      <a:pos x="T4" y="T5"/>
                    </a:cxn>
                    <a:cxn ang="0">
                      <a:pos x="T6" y="T7"/>
                    </a:cxn>
                    <a:cxn ang="0">
                      <a:pos x="T8" y="T9"/>
                    </a:cxn>
                  </a:cxnLst>
                  <a:rect l="0" t="0" r="r" b="b"/>
                  <a:pathLst>
                    <a:path w="112" h="128">
                      <a:moveTo>
                        <a:pt x="0" y="7"/>
                      </a:moveTo>
                      <a:lnTo>
                        <a:pt x="8" y="0"/>
                      </a:lnTo>
                      <a:lnTo>
                        <a:pt x="112" y="124"/>
                      </a:lnTo>
                      <a:lnTo>
                        <a:pt x="105" y="128"/>
                      </a:lnTo>
                      <a:lnTo>
                        <a:pt x="0" y="7"/>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4" name="Freeform 29"/>
                <p:cNvSpPr>
                  <a:spLocks/>
                </p:cNvSpPr>
                <p:nvPr/>
              </p:nvSpPr>
              <p:spPr bwMode="auto">
                <a:xfrm>
                  <a:off x="7095564" y="2598541"/>
                  <a:ext cx="177800" cy="206375"/>
                </a:xfrm>
                <a:custGeom>
                  <a:avLst/>
                  <a:gdLst>
                    <a:gd name="T0" fmla="*/ 0 w 112"/>
                    <a:gd name="T1" fmla="*/ 4 h 130"/>
                    <a:gd name="T2" fmla="*/ 7 w 112"/>
                    <a:gd name="T3" fmla="*/ 0 h 130"/>
                    <a:gd name="T4" fmla="*/ 112 w 112"/>
                    <a:gd name="T5" fmla="*/ 123 h 130"/>
                    <a:gd name="T6" fmla="*/ 105 w 112"/>
                    <a:gd name="T7" fmla="*/ 130 h 130"/>
                    <a:gd name="T8" fmla="*/ 0 w 112"/>
                    <a:gd name="T9" fmla="*/ 4 h 130"/>
                  </a:gdLst>
                  <a:ahLst/>
                  <a:cxnLst>
                    <a:cxn ang="0">
                      <a:pos x="T0" y="T1"/>
                    </a:cxn>
                    <a:cxn ang="0">
                      <a:pos x="T2" y="T3"/>
                    </a:cxn>
                    <a:cxn ang="0">
                      <a:pos x="T4" y="T5"/>
                    </a:cxn>
                    <a:cxn ang="0">
                      <a:pos x="T6" y="T7"/>
                    </a:cxn>
                    <a:cxn ang="0">
                      <a:pos x="T8" y="T9"/>
                    </a:cxn>
                  </a:cxnLst>
                  <a:rect l="0" t="0" r="r" b="b"/>
                  <a:pathLst>
                    <a:path w="112" h="130">
                      <a:moveTo>
                        <a:pt x="0" y="4"/>
                      </a:moveTo>
                      <a:lnTo>
                        <a:pt x="7" y="0"/>
                      </a:lnTo>
                      <a:lnTo>
                        <a:pt x="112" y="123"/>
                      </a:lnTo>
                      <a:lnTo>
                        <a:pt x="105" y="130"/>
                      </a:lnTo>
                      <a:lnTo>
                        <a:pt x="0" y="4"/>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5" name="Freeform 30"/>
                <p:cNvSpPr>
                  <a:spLocks/>
                </p:cNvSpPr>
                <p:nvPr/>
              </p:nvSpPr>
              <p:spPr bwMode="auto">
                <a:xfrm>
                  <a:off x="7492439" y="1827016"/>
                  <a:ext cx="393700" cy="465138"/>
                </a:xfrm>
                <a:custGeom>
                  <a:avLst/>
                  <a:gdLst>
                    <a:gd name="T0" fmla="*/ 0 w 248"/>
                    <a:gd name="T1" fmla="*/ 8 h 293"/>
                    <a:gd name="T2" fmla="*/ 7 w 248"/>
                    <a:gd name="T3" fmla="*/ 0 h 293"/>
                    <a:gd name="T4" fmla="*/ 248 w 248"/>
                    <a:gd name="T5" fmla="*/ 288 h 293"/>
                    <a:gd name="T6" fmla="*/ 241 w 248"/>
                    <a:gd name="T7" fmla="*/ 293 h 293"/>
                    <a:gd name="T8" fmla="*/ 0 w 248"/>
                    <a:gd name="T9" fmla="*/ 8 h 293"/>
                  </a:gdLst>
                  <a:ahLst/>
                  <a:cxnLst>
                    <a:cxn ang="0">
                      <a:pos x="T0" y="T1"/>
                    </a:cxn>
                    <a:cxn ang="0">
                      <a:pos x="T2" y="T3"/>
                    </a:cxn>
                    <a:cxn ang="0">
                      <a:pos x="T4" y="T5"/>
                    </a:cxn>
                    <a:cxn ang="0">
                      <a:pos x="T6" y="T7"/>
                    </a:cxn>
                    <a:cxn ang="0">
                      <a:pos x="T8" y="T9"/>
                    </a:cxn>
                  </a:cxnLst>
                  <a:rect l="0" t="0" r="r" b="b"/>
                  <a:pathLst>
                    <a:path w="248" h="293">
                      <a:moveTo>
                        <a:pt x="0" y="8"/>
                      </a:moveTo>
                      <a:lnTo>
                        <a:pt x="7" y="0"/>
                      </a:lnTo>
                      <a:lnTo>
                        <a:pt x="248" y="288"/>
                      </a:lnTo>
                      <a:lnTo>
                        <a:pt x="241" y="293"/>
                      </a:lnTo>
                      <a:lnTo>
                        <a:pt x="0" y="8"/>
                      </a:lnTo>
                      <a:close/>
                    </a:path>
                  </a:pathLst>
                </a:cu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6" name="Freeform 31"/>
                <p:cNvSpPr>
                  <a:spLocks/>
                </p:cNvSpPr>
                <p:nvPr/>
              </p:nvSpPr>
              <p:spPr bwMode="auto">
                <a:xfrm>
                  <a:off x="6276414" y="2850954"/>
                  <a:ext cx="173038" cy="203200"/>
                </a:xfrm>
                <a:custGeom>
                  <a:avLst/>
                  <a:gdLst>
                    <a:gd name="T0" fmla="*/ 7 w 109"/>
                    <a:gd name="T1" fmla="*/ 0 h 128"/>
                    <a:gd name="T2" fmla="*/ 109 w 109"/>
                    <a:gd name="T3" fmla="*/ 124 h 128"/>
                    <a:gd name="T4" fmla="*/ 102 w 109"/>
                    <a:gd name="T5" fmla="*/ 128 h 128"/>
                    <a:gd name="T6" fmla="*/ 0 w 109"/>
                    <a:gd name="T7" fmla="*/ 5 h 128"/>
                    <a:gd name="T8" fmla="*/ 7 w 109"/>
                    <a:gd name="T9" fmla="*/ 0 h 128"/>
                  </a:gdLst>
                  <a:ahLst/>
                  <a:cxnLst>
                    <a:cxn ang="0">
                      <a:pos x="T0" y="T1"/>
                    </a:cxn>
                    <a:cxn ang="0">
                      <a:pos x="T2" y="T3"/>
                    </a:cxn>
                    <a:cxn ang="0">
                      <a:pos x="T4" y="T5"/>
                    </a:cxn>
                    <a:cxn ang="0">
                      <a:pos x="T6" y="T7"/>
                    </a:cxn>
                    <a:cxn ang="0">
                      <a:pos x="T8" y="T9"/>
                    </a:cxn>
                  </a:cxnLst>
                  <a:rect l="0" t="0" r="r" b="b"/>
                  <a:pathLst>
                    <a:path w="109" h="128">
                      <a:moveTo>
                        <a:pt x="7" y="0"/>
                      </a:moveTo>
                      <a:lnTo>
                        <a:pt x="109" y="124"/>
                      </a:lnTo>
                      <a:lnTo>
                        <a:pt x="102" y="128"/>
                      </a:lnTo>
                      <a:lnTo>
                        <a:pt x="0" y="5"/>
                      </a:lnTo>
                      <a:lnTo>
                        <a:pt x="7"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07" name="Freeform 32"/>
                <p:cNvSpPr>
                  <a:spLocks/>
                </p:cNvSpPr>
                <p:nvPr/>
              </p:nvSpPr>
              <p:spPr bwMode="auto">
                <a:xfrm>
                  <a:off x="6276414" y="2850954"/>
                  <a:ext cx="173038" cy="203200"/>
                </a:xfrm>
                <a:custGeom>
                  <a:avLst/>
                  <a:gdLst>
                    <a:gd name="T0" fmla="*/ 7 w 109"/>
                    <a:gd name="T1" fmla="*/ 0 h 128"/>
                    <a:gd name="T2" fmla="*/ 109 w 109"/>
                    <a:gd name="T3" fmla="*/ 124 h 128"/>
                    <a:gd name="T4" fmla="*/ 102 w 109"/>
                    <a:gd name="T5" fmla="*/ 128 h 128"/>
                    <a:gd name="T6" fmla="*/ 0 w 109"/>
                    <a:gd name="T7" fmla="*/ 5 h 128"/>
                  </a:gdLst>
                  <a:ahLst/>
                  <a:cxnLst>
                    <a:cxn ang="0">
                      <a:pos x="T0" y="T1"/>
                    </a:cxn>
                    <a:cxn ang="0">
                      <a:pos x="T2" y="T3"/>
                    </a:cxn>
                    <a:cxn ang="0">
                      <a:pos x="T4" y="T5"/>
                    </a:cxn>
                    <a:cxn ang="0">
                      <a:pos x="T6" y="T7"/>
                    </a:cxn>
                  </a:cxnLst>
                  <a:rect l="0" t="0" r="r" b="b"/>
                  <a:pathLst>
                    <a:path w="109" h="128">
                      <a:moveTo>
                        <a:pt x="7" y="0"/>
                      </a:moveTo>
                      <a:lnTo>
                        <a:pt x="109" y="124"/>
                      </a:lnTo>
                      <a:lnTo>
                        <a:pt x="102" y="128"/>
                      </a:lnTo>
                      <a:lnTo>
                        <a:pt x="0" y="5"/>
                      </a:lnTo>
                    </a:path>
                  </a:pathLst>
                </a:custGeom>
                <a:noFill/>
                <a:ln w="3175" cap="flat">
                  <a:solidFill>
                    <a:srgbClr val="231F2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08" name="Freeform 33"/>
                <p:cNvSpPr>
                  <a:spLocks/>
                </p:cNvSpPr>
                <p:nvPr/>
              </p:nvSpPr>
              <p:spPr bwMode="auto">
                <a:xfrm>
                  <a:off x="6490727" y="3108129"/>
                  <a:ext cx="174625" cy="207963"/>
                </a:xfrm>
                <a:custGeom>
                  <a:avLst/>
                  <a:gdLst>
                    <a:gd name="T0" fmla="*/ 105 w 110"/>
                    <a:gd name="T1" fmla="*/ 131 h 131"/>
                    <a:gd name="T2" fmla="*/ 0 w 110"/>
                    <a:gd name="T3" fmla="*/ 5 h 131"/>
                    <a:gd name="T4" fmla="*/ 5 w 110"/>
                    <a:gd name="T5" fmla="*/ 0 h 131"/>
                    <a:gd name="T6" fmla="*/ 110 w 110"/>
                    <a:gd name="T7" fmla="*/ 123 h 131"/>
                    <a:gd name="T8" fmla="*/ 105 w 110"/>
                    <a:gd name="T9" fmla="*/ 131 h 131"/>
                  </a:gdLst>
                  <a:ahLst/>
                  <a:cxnLst>
                    <a:cxn ang="0">
                      <a:pos x="T0" y="T1"/>
                    </a:cxn>
                    <a:cxn ang="0">
                      <a:pos x="T2" y="T3"/>
                    </a:cxn>
                    <a:cxn ang="0">
                      <a:pos x="T4" y="T5"/>
                    </a:cxn>
                    <a:cxn ang="0">
                      <a:pos x="T6" y="T7"/>
                    </a:cxn>
                    <a:cxn ang="0">
                      <a:pos x="T8" y="T9"/>
                    </a:cxn>
                  </a:cxnLst>
                  <a:rect l="0" t="0" r="r" b="b"/>
                  <a:pathLst>
                    <a:path w="110" h="131">
                      <a:moveTo>
                        <a:pt x="105" y="131"/>
                      </a:moveTo>
                      <a:lnTo>
                        <a:pt x="0" y="5"/>
                      </a:lnTo>
                      <a:lnTo>
                        <a:pt x="5" y="0"/>
                      </a:lnTo>
                      <a:lnTo>
                        <a:pt x="110" y="123"/>
                      </a:lnTo>
                      <a:lnTo>
                        <a:pt x="105" y="131"/>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09" name="Freeform 34"/>
                <p:cNvSpPr>
                  <a:spLocks/>
                </p:cNvSpPr>
                <p:nvPr/>
              </p:nvSpPr>
              <p:spPr bwMode="auto">
                <a:xfrm>
                  <a:off x="6490727" y="3108129"/>
                  <a:ext cx="174625" cy="207963"/>
                </a:xfrm>
                <a:custGeom>
                  <a:avLst/>
                  <a:gdLst>
                    <a:gd name="T0" fmla="*/ 105 w 110"/>
                    <a:gd name="T1" fmla="*/ 131 h 131"/>
                    <a:gd name="T2" fmla="*/ 0 w 110"/>
                    <a:gd name="T3" fmla="*/ 5 h 131"/>
                    <a:gd name="T4" fmla="*/ 5 w 110"/>
                    <a:gd name="T5" fmla="*/ 0 h 131"/>
                    <a:gd name="T6" fmla="*/ 110 w 110"/>
                    <a:gd name="T7" fmla="*/ 123 h 131"/>
                  </a:gdLst>
                  <a:ahLst/>
                  <a:cxnLst>
                    <a:cxn ang="0">
                      <a:pos x="T0" y="T1"/>
                    </a:cxn>
                    <a:cxn ang="0">
                      <a:pos x="T2" y="T3"/>
                    </a:cxn>
                    <a:cxn ang="0">
                      <a:pos x="T4" y="T5"/>
                    </a:cxn>
                    <a:cxn ang="0">
                      <a:pos x="T6" y="T7"/>
                    </a:cxn>
                  </a:cxnLst>
                  <a:rect l="0" t="0" r="r" b="b"/>
                  <a:pathLst>
                    <a:path w="110" h="131">
                      <a:moveTo>
                        <a:pt x="105" y="131"/>
                      </a:moveTo>
                      <a:lnTo>
                        <a:pt x="0" y="5"/>
                      </a:lnTo>
                      <a:lnTo>
                        <a:pt x="5" y="0"/>
                      </a:lnTo>
                      <a:lnTo>
                        <a:pt x="110" y="123"/>
                      </a:lnTo>
                    </a:path>
                  </a:pathLst>
                </a:custGeom>
                <a:noFill/>
                <a:ln w="3175" cap="flat">
                  <a:solidFill>
                    <a:srgbClr val="231F2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10" name="Freeform 35"/>
                <p:cNvSpPr>
                  <a:spLocks/>
                </p:cNvSpPr>
                <p:nvPr/>
              </p:nvSpPr>
              <p:spPr bwMode="auto">
                <a:xfrm>
                  <a:off x="7095564" y="1996879"/>
                  <a:ext cx="260350" cy="246063"/>
                </a:xfrm>
                <a:custGeom>
                  <a:avLst/>
                  <a:gdLst>
                    <a:gd name="T0" fmla="*/ 0 w 69"/>
                    <a:gd name="T1" fmla="*/ 41 h 65"/>
                    <a:gd name="T2" fmla="*/ 20 w 69"/>
                    <a:gd name="T3" fmla="*/ 65 h 65"/>
                    <a:gd name="T4" fmla="*/ 31 w 69"/>
                    <a:gd name="T5" fmla="*/ 56 h 65"/>
                    <a:gd name="T6" fmla="*/ 31 w 69"/>
                    <a:gd name="T7" fmla="*/ 55 h 65"/>
                    <a:gd name="T8" fmla="*/ 34 w 69"/>
                    <a:gd name="T9" fmla="*/ 32 h 65"/>
                    <a:gd name="T10" fmla="*/ 57 w 69"/>
                    <a:gd name="T11" fmla="*/ 33 h 65"/>
                    <a:gd name="T12" fmla="*/ 58 w 69"/>
                    <a:gd name="T13" fmla="*/ 34 h 65"/>
                    <a:gd name="T14" fmla="*/ 69 w 69"/>
                    <a:gd name="T15" fmla="*/ 24 h 65"/>
                    <a:gd name="T16" fmla="*/ 49 w 69"/>
                    <a:gd name="T17" fmla="*/ 0 h 65"/>
                    <a:gd name="T18" fmla="*/ 0 w 69"/>
                    <a:gd name="T1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5">
                      <a:moveTo>
                        <a:pt x="0" y="41"/>
                      </a:moveTo>
                      <a:cubicBezTo>
                        <a:pt x="20" y="65"/>
                        <a:pt x="20" y="65"/>
                        <a:pt x="20" y="65"/>
                      </a:cubicBezTo>
                      <a:cubicBezTo>
                        <a:pt x="31" y="56"/>
                        <a:pt x="31" y="56"/>
                        <a:pt x="31" y="56"/>
                      </a:cubicBezTo>
                      <a:cubicBezTo>
                        <a:pt x="31" y="55"/>
                        <a:pt x="31" y="55"/>
                        <a:pt x="31" y="55"/>
                      </a:cubicBezTo>
                      <a:cubicBezTo>
                        <a:pt x="25" y="48"/>
                        <a:pt x="26" y="38"/>
                        <a:pt x="34" y="32"/>
                      </a:cubicBezTo>
                      <a:cubicBezTo>
                        <a:pt x="41" y="25"/>
                        <a:pt x="52" y="26"/>
                        <a:pt x="57" y="33"/>
                      </a:cubicBezTo>
                      <a:cubicBezTo>
                        <a:pt x="57" y="33"/>
                        <a:pt x="58" y="33"/>
                        <a:pt x="58" y="34"/>
                      </a:cubicBezTo>
                      <a:cubicBezTo>
                        <a:pt x="69" y="24"/>
                        <a:pt x="69" y="24"/>
                        <a:pt x="69" y="24"/>
                      </a:cubicBezTo>
                      <a:cubicBezTo>
                        <a:pt x="49" y="0"/>
                        <a:pt x="49" y="0"/>
                        <a:pt x="49" y="0"/>
                      </a:cubicBezTo>
                      <a:lnTo>
                        <a:pt x="0" y="41"/>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1" name="Freeform 36"/>
                <p:cNvSpPr>
                  <a:spLocks noEditPoints="1"/>
                </p:cNvSpPr>
                <p:nvPr/>
              </p:nvSpPr>
              <p:spPr bwMode="auto">
                <a:xfrm>
                  <a:off x="6993964" y="1876229"/>
                  <a:ext cx="276225" cy="265113"/>
                </a:xfrm>
                <a:custGeom>
                  <a:avLst/>
                  <a:gdLst>
                    <a:gd name="T0" fmla="*/ 49 w 73"/>
                    <a:gd name="T1" fmla="*/ 0 h 70"/>
                    <a:gd name="T2" fmla="*/ 0 w 73"/>
                    <a:gd name="T3" fmla="*/ 41 h 70"/>
                    <a:gd name="T4" fmla="*/ 24 w 73"/>
                    <a:gd name="T5" fmla="*/ 70 h 70"/>
                    <a:gd name="T6" fmla="*/ 73 w 73"/>
                    <a:gd name="T7" fmla="*/ 28 h 70"/>
                    <a:gd name="T8" fmla="*/ 49 w 73"/>
                    <a:gd name="T9" fmla="*/ 0 h 70"/>
                    <a:gd name="T10" fmla="*/ 39 w 73"/>
                    <a:gd name="T11" fmla="*/ 38 h 70"/>
                    <a:gd name="T12" fmla="*/ 33 w 73"/>
                    <a:gd name="T13" fmla="*/ 55 h 70"/>
                    <a:gd name="T14" fmla="*/ 28 w 73"/>
                    <a:gd name="T15" fmla="*/ 52 h 70"/>
                    <a:gd name="T16" fmla="*/ 31 w 73"/>
                    <a:gd name="T17" fmla="*/ 28 h 70"/>
                    <a:gd name="T18" fmla="*/ 55 w 73"/>
                    <a:gd name="T19" fmla="*/ 29 h 70"/>
                    <a:gd name="T20" fmla="*/ 57 w 73"/>
                    <a:gd name="T21" fmla="*/ 35 h 70"/>
                    <a:gd name="T22" fmla="*/ 39 w 73"/>
                    <a:gd name="T23" fmla="*/ 3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0">
                      <a:moveTo>
                        <a:pt x="49" y="0"/>
                      </a:moveTo>
                      <a:cubicBezTo>
                        <a:pt x="0" y="41"/>
                        <a:pt x="0" y="41"/>
                        <a:pt x="0" y="41"/>
                      </a:cubicBezTo>
                      <a:cubicBezTo>
                        <a:pt x="24" y="70"/>
                        <a:pt x="24" y="70"/>
                        <a:pt x="24" y="70"/>
                      </a:cubicBezTo>
                      <a:cubicBezTo>
                        <a:pt x="73" y="28"/>
                        <a:pt x="73" y="28"/>
                        <a:pt x="73" y="28"/>
                      </a:cubicBezTo>
                      <a:lnTo>
                        <a:pt x="49" y="0"/>
                      </a:lnTo>
                      <a:close/>
                      <a:moveTo>
                        <a:pt x="39" y="38"/>
                      </a:moveTo>
                      <a:cubicBezTo>
                        <a:pt x="33" y="42"/>
                        <a:pt x="31" y="49"/>
                        <a:pt x="33" y="55"/>
                      </a:cubicBezTo>
                      <a:cubicBezTo>
                        <a:pt x="31" y="55"/>
                        <a:pt x="29" y="53"/>
                        <a:pt x="28" y="52"/>
                      </a:cubicBezTo>
                      <a:cubicBezTo>
                        <a:pt x="22" y="45"/>
                        <a:pt x="24" y="34"/>
                        <a:pt x="31" y="28"/>
                      </a:cubicBezTo>
                      <a:cubicBezTo>
                        <a:pt x="38" y="22"/>
                        <a:pt x="49" y="23"/>
                        <a:pt x="55" y="29"/>
                      </a:cubicBezTo>
                      <a:cubicBezTo>
                        <a:pt x="56" y="31"/>
                        <a:pt x="57" y="33"/>
                        <a:pt x="57" y="35"/>
                      </a:cubicBezTo>
                      <a:cubicBezTo>
                        <a:pt x="52" y="32"/>
                        <a:pt x="44" y="33"/>
                        <a:pt x="39" y="38"/>
                      </a:cubicBez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2" name="Freeform 37"/>
                <p:cNvSpPr>
                  <a:spLocks/>
                </p:cNvSpPr>
                <p:nvPr/>
              </p:nvSpPr>
              <p:spPr bwMode="auto">
                <a:xfrm>
                  <a:off x="7417827" y="2382641"/>
                  <a:ext cx="263525" cy="246063"/>
                </a:xfrm>
                <a:custGeom>
                  <a:avLst/>
                  <a:gdLst>
                    <a:gd name="T0" fmla="*/ 70 w 70"/>
                    <a:gd name="T1" fmla="*/ 24 h 65"/>
                    <a:gd name="T2" fmla="*/ 49 w 70"/>
                    <a:gd name="T3" fmla="*/ 0 h 65"/>
                    <a:gd name="T4" fmla="*/ 38 w 70"/>
                    <a:gd name="T5" fmla="*/ 9 h 65"/>
                    <a:gd name="T6" fmla="*/ 39 w 70"/>
                    <a:gd name="T7" fmla="*/ 10 h 65"/>
                    <a:gd name="T8" fmla="*/ 36 w 70"/>
                    <a:gd name="T9" fmla="*/ 33 h 65"/>
                    <a:gd name="T10" fmla="*/ 12 w 70"/>
                    <a:gd name="T11" fmla="*/ 32 h 65"/>
                    <a:gd name="T12" fmla="*/ 11 w 70"/>
                    <a:gd name="T13" fmla="*/ 31 h 65"/>
                    <a:gd name="T14" fmla="*/ 0 w 70"/>
                    <a:gd name="T15" fmla="*/ 41 h 65"/>
                    <a:gd name="T16" fmla="*/ 20 w 70"/>
                    <a:gd name="T17" fmla="*/ 65 h 65"/>
                    <a:gd name="T18" fmla="*/ 70 w 70"/>
                    <a:gd name="T19"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5">
                      <a:moveTo>
                        <a:pt x="70" y="24"/>
                      </a:moveTo>
                      <a:cubicBezTo>
                        <a:pt x="49" y="0"/>
                        <a:pt x="49" y="0"/>
                        <a:pt x="49" y="0"/>
                      </a:cubicBezTo>
                      <a:cubicBezTo>
                        <a:pt x="38" y="9"/>
                        <a:pt x="38" y="9"/>
                        <a:pt x="38" y="9"/>
                      </a:cubicBezTo>
                      <a:cubicBezTo>
                        <a:pt x="38" y="9"/>
                        <a:pt x="38" y="10"/>
                        <a:pt x="39" y="10"/>
                      </a:cubicBezTo>
                      <a:cubicBezTo>
                        <a:pt x="44" y="17"/>
                        <a:pt x="43" y="27"/>
                        <a:pt x="36" y="33"/>
                      </a:cubicBezTo>
                      <a:cubicBezTo>
                        <a:pt x="28" y="39"/>
                        <a:pt x="18" y="39"/>
                        <a:pt x="12" y="32"/>
                      </a:cubicBezTo>
                      <a:cubicBezTo>
                        <a:pt x="12" y="32"/>
                        <a:pt x="12" y="32"/>
                        <a:pt x="11" y="31"/>
                      </a:cubicBezTo>
                      <a:cubicBezTo>
                        <a:pt x="0" y="41"/>
                        <a:pt x="0" y="41"/>
                        <a:pt x="0" y="41"/>
                      </a:cubicBezTo>
                      <a:cubicBezTo>
                        <a:pt x="20" y="65"/>
                        <a:pt x="20" y="65"/>
                        <a:pt x="20" y="65"/>
                      </a:cubicBezTo>
                      <a:lnTo>
                        <a:pt x="70" y="24"/>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3" name="Freeform 38"/>
                <p:cNvSpPr>
                  <a:spLocks noEditPoints="1"/>
                </p:cNvSpPr>
                <p:nvPr/>
              </p:nvSpPr>
              <p:spPr bwMode="auto">
                <a:xfrm>
                  <a:off x="7503552" y="2484241"/>
                  <a:ext cx="276225" cy="265113"/>
                </a:xfrm>
                <a:custGeom>
                  <a:avLst/>
                  <a:gdLst>
                    <a:gd name="T0" fmla="*/ 50 w 73"/>
                    <a:gd name="T1" fmla="*/ 0 h 70"/>
                    <a:gd name="T2" fmla="*/ 0 w 73"/>
                    <a:gd name="T3" fmla="*/ 42 h 70"/>
                    <a:gd name="T4" fmla="*/ 24 w 73"/>
                    <a:gd name="T5" fmla="*/ 70 h 70"/>
                    <a:gd name="T6" fmla="*/ 73 w 73"/>
                    <a:gd name="T7" fmla="*/ 29 h 70"/>
                    <a:gd name="T8" fmla="*/ 50 w 73"/>
                    <a:gd name="T9" fmla="*/ 0 h 70"/>
                    <a:gd name="T10" fmla="*/ 42 w 73"/>
                    <a:gd name="T11" fmla="*/ 42 h 70"/>
                    <a:gd name="T12" fmla="*/ 19 w 73"/>
                    <a:gd name="T13" fmla="*/ 41 h 70"/>
                    <a:gd name="T14" fmla="*/ 16 w 73"/>
                    <a:gd name="T15" fmla="*/ 35 h 70"/>
                    <a:gd name="T16" fmla="*/ 34 w 73"/>
                    <a:gd name="T17" fmla="*/ 32 h 70"/>
                    <a:gd name="T18" fmla="*/ 40 w 73"/>
                    <a:gd name="T19" fmla="*/ 14 h 70"/>
                    <a:gd name="T20" fmla="*/ 45 w 73"/>
                    <a:gd name="T21" fmla="*/ 18 h 70"/>
                    <a:gd name="T22" fmla="*/ 42 w 73"/>
                    <a:gd name="T23"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0">
                      <a:moveTo>
                        <a:pt x="50" y="0"/>
                      </a:moveTo>
                      <a:cubicBezTo>
                        <a:pt x="0" y="42"/>
                        <a:pt x="0" y="42"/>
                        <a:pt x="0" y="42"/>
                      </a:cubicBezTo>
                      <a:cubicBezTo>
                        <a:pt x="24" y="70"/>
                        <a:pt x="24" y="70"/>
                        <a:pt x="24" y="70"/>
                      </a:cubicBezTo>
                      <a:cubicBezTo>
                        <a:pt x="73" y="29"/>
                        <a:pt x="73" y="29"/>
                        <a:pt x="73" y="29"/>
                      </a:cubicBezTo>
                      <a:lnTo>
                        <a:pt x="50" y="0"/>
                      </a:lnTo>
                      <a:close/>
                      <a:moveTo>
                        <a:pt x="42" y="42"/>
                      </a:moveTo>
                      <a:cubicBezTo>
                        <a:pt x="35" y="48"/>
                        <a:pt x="24" y="47"/>
                        <a:pt x="19" y="41"/>
                      </a:cubicBezTo>
                      <a:cubicBezTo>
                        <a:pt x="17" y="39"/>
                        <a:pt x="16" y="37"/>
                        <a:pt x="16" y="35"/>
                      </a:cubicBezTo>
                      <a:cubicBezTo>
                        <a:pt x="22" y="38"/>
                        <a:pt x="29" y="37"/>
                        <a:pt x="34" y="32"/>
                      </a:cubicBezTo>
                      <a:cubicBezTo>
                        <a:pt x="40" y="28"/>
                        <a:pt x="42" y="21"/>
                        <a:pt x="40" y="14"/>
                      </a:cubicBezTo>
                      <a:cubicBezTo>
                        <a:pt x="42" y="15"/>
                        <a:pt x="44" y="17"/>
                        <a:pt x="45" y="18"/>
                      </a:cubicBezTo>
                      <a:cubicBezTo>
                        <a:pt x="51" y="25"/>
                        <a:pt x="50" y="35"/>
                        <a:pt x="42" y="42"/>
                      </a:cubicBez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4" name="Freeform 39"/>
                <p:cNvSpPr>
                  <a:spLocks/>
                </p:cNvSpPr>
                <p:nvPr/>
              </p:nvSpPr>
              <p:spPr bwMode="auto">
                <a:xfrm>
                  <a:off x="6539939" y="2582666"/>
                  <a:ext cx="344488" cy="314325"/>
                </a:xfrm>
                <a:custGeom>
                  <a:avLst/>
                  <a:gdLst>
                    <a:gd name="T0" fmla="*/ 0 w 217"/>
                    <a:gd name="T1" fmla="*/ 145 h 198"/>
                    <a:gd name="T2" fmla="*/ 174 w 217"/>
                    <a:gd name="T3" fmla="*/ 0 h 198"/>
                    <a:gd name="T4" fmla="*/ 217 w 217"/>
                    <a:gd name="T5" fmla="*/ 52 h 198"/>
                    <a:gd name="T6" fmla="*/ 43 w 217"/>
                    <a:gd name="T7" fmla="*/ 198 h 198"/>
                    <a:gd name="T8" fmla="*/ 0 w 217"/>
                    <a:gd name="T9" fmla="*/ 145 h 198"/>
                  </a:gdLst>
                  <a:ahLst/>
                  <a:cxnLst>
                    <a:cxn ang="0">
                      <a:pos x="T0" y="T1"/>
                    </a:cxn>
                    <a:cxn ang="0">
                      <a:pos x="T2" y="T3"/>
                    </a:cxn>
                    <a:cxn ang="0">
                      <a:pos x="T4" y="T5"/>
                    </a:cxn>
                    <a:cxn ang="0">
                      <a:pos x="T6" y="T7"/>
                    </a:cxn>
                    <a:cxn ang="0">
                      <a:pos x="T8" y="T9"/>
                    </a:cxn>
                  </a:cxnLst>
                  <a:rect l="0" t="0" r="r" b="b"/>
                  <a:pathLst>
                    <a:path w="217" h="198">
                      <a:moveTo>
                        <a:pt x="0" y="145"/>
                      </a:moveTo>
                      <a:lnTo>
                        <a:pt x="174" y="0"/>
                      </a:lnTo>
                      <a:lnTo>
                        <a:pt x="217" y="52"/>
                      </a:lnTo>
                      <a:lnTo>
                        <a:pt x="43" y="198"/>
                      </a:lnTo>
                      <a:lnTo>
                        <a:pt x="0" y="145"/>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5" name="Freeform 40"/>
                <p:cNvSpPr>
                  <a:spLocks/>
                </p:cNvSpPr>
                <p:nvPr/>
              </p:nvSpPr>
              <p:spPr bwMode="auto">
                <a:xfrm>
                  <a:off x="6986027" y="2631879"/>
                  <a:ext cx="163513" cy="161925"/>
                </a:xfrm>
                <a:custGeom>
                  <a:avLst/>
                  <a:gdLst>
                    <a:gd name="T0" fmla="*/ 0 w 103"/>
                    <a:gd name="T1" fmla="*/ 50 h 102"/>
                    <a:gd name="T2" fmla="*/ 60 w 103"/>
                    <a:gd name="T3" fmla="*/ 0 h 102"/>
                    <a:gd name="T4" fmla="*/ 103 w 103"/>
                    <a:gd name="T5" fmla="*/ 52 h 102"/>
                    <a:gd name="T6" fmla="*/ 43 w 103"/>
                    <a:gd name="T7" fmla="*/ 102 h 102"/>
                    <a:gd name="T8" fmla="*/ 0 w 103"/>
                    <a:gd name="T9" fmla="*/ 50 h 102"/>
                  </a:gdLst>
                  <a:ahLst/>
                  <a:cxnLst>
                    <a:cxn ang="0">
                      <a:pos x="T0" y="T1"/>
                    </a:cxn>
                    <a:cxn ang="0">
                      <a:pos x="T2" y="T3"/>
                    </a:cxn>
                    <a:cxn ang="0">
                      <a:pos x="T4" y="T5"/>
                    </a:cxn>
                    <a:cxn ang="0">
                      <a:pos x="T6" y="T7"/>
                    </a:cxn>
                    <a:cxn ang="0">
                      <a:pos x="T8" y="T9"/>
                    </a:cxn>
                  </a:cxnLst>
                  <a:rect l="0" t="0" r="r" b="b"/>
                  <a:pathLst>
                    <a:path w="103" h="102">
                      <a:moveTo>
                        <a:pt x="0" y="50"/>
                      </a:moveTo>
                      <a:lnTo>
                        <a:pt x="60" y="0"/>
                      </a:lnTo>
                      <a:lnTo>
                        <a:pt x="103" y="52"/>
                      </a:lnTo>
                      <a:lnTo>
                        <a:pt x="43" y="102"/>
                      </a:lnTo>
                      <a:lnTo>
                        <a:pt x="0" y="50"/>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6" name="Freeform 41"/>
                <p:cNvSpPr>
                  <a:spLocks/>
                </p:cNvSpPr>
                <p:nvPr/>
              </p:nvSpPr>
              <p:spPr bwMode="auto">
                <a:xfrm>
                  <a:off x="6544702" y="3006529"/>
                  <a:ext cx="161925" cy="161925"/>
                </a:xfrm>
                <a:custGeom>
                  <a:avLst/>
                  <a:gdLst>
                    <a:gd name="T0" fmla="*/ 42 w 102"/>
                    <a:gd name="T1" fmla="*/ 102 h 102"/>
                    <a:gd name="T2" fmla="*/ 0 w 102"/>
                    <a:gd name="T3" fmla="*/ 50 h 102"/>
                    <a:gd name="T4" fmla="*/ 59 w 102"/>
                    <a:gd name="T5" fmla="*/ 0 h 102"/>
                    <a:gd name="T6" fmla="*/ 102 w 102"/>
                    <a:gd name="T7" fmla="*/ 50 h 102"/>
                    <a:gd name="T8" fmla="*/ 42 w 102"/>
                    <a:gd name="T9" fmla="*/ 102 h 102"/>
                  </a:gdLst>
                  <a:ahLst/>
                  <a:cxnLst>
                    <a:cxn ang="0">
                      <a:pos x="T0" y="T1"/>
                    </a:cxn>
                    <a:cxn ang="0">
                      <a:pos x="T2" y="T3"/>
                    </a:cxn>
                    <a:cxn ang="0">
                      <a:pos x="T4" y="T5"/>
                    </a:cxn>
                    <a:cxn ang="0">
                      <a:pos x="T6" y="T7"/>
                    </a:cxn>
                    <a:cxn ang="0">
                      <a:pos x="T8" y="T9"/>
                    </a:cxn>
                  </a:cxnLst>
                  <a:rect l="0" t="0" r="r" b="b"/>
                  <a:pathLst>
                    <a:path w="102" h="102">
                      <a:moveTo>
                        <a:pt x="42" y="102"/>
                      </a:moveTo>
                      <a:lnTo>
                        <a:pt x="0" y="50"/>
                      </a:lnTo>
                      <a:lnTo>
                        <a:pt x="59" y="0"/>
                      </a:lnTo>
                      <a:lnTo>
                        <a:pt x="102" y="50"/>
                      </a:lnTo>
                      <a:lnTo>
                        <a:pt x="42" y="102"/>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7" name="Freeform 43"/>
                <p:cNvSpPr>
                  <a:spLocks/>
                </p:cNvSpPr>
                <p:nvPr/>
              </p:nvSpPr>
              <p:spPr bwMode="auto">
                <a:xfrm>
                  <a:off x="6849502" y="2473129"/>
                  <a:ext cx="166688" cy="161925"/>
                </a:xfrm>
                <a:custGeom>
                  <a:avLst/>
                  <a:gdLst>
                    <a:gd name="T0" fmla="*/ 0 w 105"/>
                    <a:gd name="T1" fmla="*/ 50 h 102"/>
                    <a:gd name="T2" fmla="*/ 62 w 105"/>
                    <a:gd name="T3" fmla="*/ 0 h 102"/>
                    <a:gd name="T4" fmla="*/ 105 w 105"/>
                    <a:gd name="T5" fmla="*/ 52 h 102"/>
                    <a:gd name="T6" fmla="*/ 46 w 105"/>
                    <a:gd name="T7" fmla="*/ 102 h 102"/>
                    <a:gd name="T8" fmla="*/ 0 w 105"/>
                    <a:gd name="T9" fmla="*/ 50 h 102"/>
                  </a:gdLst>
                  <a:ahLst/>
                  <a:cxnLst>
                    <a:cxn ang="0">
                      <a:pos x="T0" y="T1"/>
                    </a:cxn>
                    <a:cxn ang="0">
                      <a:pos x="T2" y="T3"/>
                    </a:cxn>
                    <a:cxn ang="0">
                      <a:pos x="T4" y="T5"/>
                    </a:cxn>
                    <a:cxn ang="0">
                      <a:pos x="T6" y="T7"/>
                    </a:cxn>
                    <a:cxn ang="0">
                      <a:pos x="T8" y="T9"/>
                    </a:cxn>
                  </a:cxnLst>
                  <a:rect l="0" t="0" r="r" b="b"/>
                  <a:pathLst>
                    <a:path w="105" h="102">
                      <a:moveTo>
                        <a:pt x="0" y="50"/>
                      </a:moveTo>
                      <a:lnTo>
                        <a:pt x="62" y="0"/>
                      </a:lnTo>
                      <a:lnTo>
                        <a:pt x="105" y="52"/>
                      </a:lnTo>
                      <a:lnTo>
                        <a:pt x="46" y="102"/>
                      </a:lnTo>
                      <a:lnTo>
                        <a:pt x="0" y="50"/>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8" name="Freeform 44"/>
                <p:cNvSpPr>
                  <a:spLocks/>
                </p:cNvSpPr>
                <p:nvPr/>
              </p:nvSpPr>
              <p:spPr bwMode="auto">
                <a:xfrm>
                  <a:off x="6408177" y="2843016"/>
                  <a:ext cx="166688" cy="163513"/>
                </a:xfrm>
                <a:custGeom>
                  <a:avLst/>
                  <a:gdLst>
                    <a:gd name="T0" fmla="*/ 0 w 105"/>
                    <a:gd name="T1" fmla="*/ 53 h 103"/>
                    <a:gd name="T2" fmla="*/ 59 w 105"/>
                    <a:gd name="T3" fmla="*/ 0 h 103"/>
                    <a:gd name="T4" fmla="*/ 105 w 105"/>
                    <a:gd name="T5" fmla="*/ 53 h 103"/>
                    <a:gd name="T6" fmla="*/ 45 w 105"/>
                    <a:gd name="T7" fmla="*/ 103 h 103"/>
                    <a:gd name="T8" fmla="*/ 0 w 105"/>
                    <a:gd name="T9" fmla="*/ 53 h 103"/>
                  </a:gdLst>
                  <a:ahLst/>
                  <a:cxnLst>
                    <a:cxn ang="0">
                      <a:pos x="T0" y="T1"/>
                    </a:cxn>
                    <a:cxn ang="0">
                      <a:pos x="T2" y="T3"/>
                    </a:cxn>
                    <a:cxn ang="0">
                      <a:pos x="T4" y="T5"/>
                    </a:cxn>
                    <a:cxn ang="0">
                      <a:pos x="T6" y="T7"/>
                    </a:cxn>
                    <a:cxn ang="0">
                      <a:pos x="T8" y="T9"/>
                    </a:cxn>
                  </a:cxnLst>
                  <a:rect l="0" t="0" r="r" b="b"/>
                  <a:pathLst>
                    <a:path w="105" h="103">
                      <a:moveTo>
                        <a:pt x="0" y="53"/>
                      </a:moveTo>
                      <a:lnTo>
                        <a:pt x="59" y="0"/>
                      </a:lnTo>
                      <a:lnTo>
                        <a:pt x="105" y="53"/>
                      </a:lnTo>
                      <a:lnTo>
                        <a:pt x="45" y="103"/>
                      </a:lnTo>
                      <a:lnTo>
                        <a:pt x="0" y="53"/>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19" name="Freeform 45"/>
                <p:cNvSpPr>
                  <a:spLocks/>
                </p:cNvSpPr>
                <p:nvPr/>
              </p:nvSpPr>
              <p:spPr bwMode="auto">
                <a:xfrm>
                  <a:off x="6673289" y="2741416"/>
                  <a:ext cx="347663" cy="312738"/>
                </a:xfrm>
                <a:custGeom>
                  <a:avLst/>
                  <a:gdLst>
                    <a:gd name="T0" fmla="*/ 0 w 219"/>
                    <a:gd name="T1" fmla="*/ 145 h 197"/>
                    <a:gd name="T2" fmla="*/ 173 w 219"/>
                    <a:gd name="T3" fmla="*/ 0 h 197"/>
                    <a:gd name="T4" fmla="*/ 219 w 219"/>
                    <a:gd name="T5" fmla="*/ 52 h 197"/>
                    <a:gd name="T6" fmla="*/ 45 w 219"/>
                    <a:gd name="T7" fmla="*/ 197 h 197"/>
                    <a:gd name="T8" fmla="*/ 0 w 219"/>
                    <a:gd name="T9" fmla="*/ 145 h 197"/>
                  </a:gdLst>
                  <a:ahLst/>
                  <a:cxnLst>
                    <a:cxn ang="0">
                      <a:pos x="T0" y="T1"/>
                    </a:cxn>
                    <a:cxn ang="0">
                      <a:pos x="T2" y="T3"/>
                    </a:cxn>
                    <a:cxn ang="0">
                      <a:pos x="T4" y="T5"/>
                    </a:cxn>
                    <a:cxn ang="0">
                      <a:pos x="T6" y="T7"/>
                    </a:cxn>
                    <a:cxn ang="0">
                      <a:pos x="T8" y="T9"/>
                    </a:cxn>
                  </a:cxnLst>
                  <a:rect l="0" t="0" r="r" b="b"/>
                  <a:pathLst>
                    <a:path w="219" h="197">
                      <a:moveTo>
                        <a:pt x="0" y="145"/>
                      </a:moveTo>
                      <a:lnTo>
                        <a:pt x="173" y="0"/>
                      </a:lnTo>
                      <a:lnTo>
                        <a:pt x="219" y="52"/>
                      </a:lnTo>
                      <a:lnTo>
                        <a:pt x="45" y="197"/>
                      </a:lnTo>
                      <a:lnTo>
                        <a:pt x="0" y="145"/>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20" name="Freeform 46"/>
                <p:cNvSpPr>
                  <a:spLocks/>
                </p:cNvSpPr>
                <p:nvPr/>
              </p:nvSpPr>
              <p:spPr bwMode="auto">
                <a:xfrm>
                  <a:off x="7144777" y="2281041"/>
                  <a:ext cx="41275" cy="52388"/>
                </a:xfrm>
                <a:custGeom>
                  <a:avLst/>
                  <a:gdLst>
                    <a:gd name="T0" fmla="*/ 17 w 26"/>
                    <a:gd name="T1" fmla="*/ 33 h 33"/>
                    <a:gd name="T2" fmla="*/ 0 w 26"/>
                    <a:gd name="T3" fmla="*/ 14 h 33"/>
                    <a:gd name="T4" fmla="*/ 19 w 26"/>
                    <a:gd name="T5" fmla="*/ 0 h 33"/>
                    <a:gd name="T6" fmla="*/ 26 w 26"/>
                    <a:gd name="T7" fmla="*/ 7 h 33"/>
                    <a:gd name="T8" fmla="*/ 14 w 26"/>
                    <a:gd name="T9" fmla="*/ 14 h 33"/>
                    <a:gd name="T10" fmla="*/ 24 w 26"/>
                    <a:gd name="T11" fmla="*/ 26 h 33"/>
                    <a:gd name="T12" fmla="*/ 17 w 26"/>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6" h="33">
                      <a:moveTo>
                        <a:pt x="17" y="33"/>
                      </a:moveTo>
                      <a:lnTo>
                        <a:pt x="0" y="14"/>
                      </a:lnTo>
                      <a:lnTo>
                        <a:pt x="19" y="0"/>
                      </a:lnTo>
                      <a:lnTo>
                        <a:pt x="26" y="7"/>
                      </a:lnTo>
                      <a:lnTo>
                        <a:pt x="14" y="14"/>
                      </a:lnTo>
                      <a:lnTo>
                        <a:pt x="24" y="26"/>
                      </a:lnTo>
                      <a:lnTo>
                        <a:pt x="17" y="3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21" name="Freeform 47"/>
                <p:cNvSpPr>
                  <a:spLocks noEditPoints="1"/>
                </p:cNvSpPr>
                <p:nvPr/>
              </p:nvSpPr>
              <p:spPr bwMode="auto">
                <a:xfrm>
                  <a:off x="7186052" y="2095304"/>
                  <a:ext cx="215900" cy="185738"/>
                </a:xfrm>
                <a:custGeom>
                  <a:avLst/>
                  <a:gdLst>
                    <a:gd name="T0" fmla="*/ 5 w 136"/>
                    <a:gd name="T1" fmla="*/ 117 h 117"/>
                    <a:gd name="T2" fmla="*/ 0 w 136"/>
                    <a:gd name="T3" fmla="*/ 110 h 117"/>
                    <a:gd name="T4" fmla="*/ 27 w 136"/>
                    <a:gd name="T5" fmla="*/ 86 h 117"/>
                    <a:gd name="T6" fmla="*/ 34 w 136"/>
                    <a:gd name="T7" fmla="*/ 95 h 117"/>
                    <a:gd name="T8" fmla="*/ 5 w 136"/>
                    <a:gd name="T9" fmla="*/ 117 h 117"/>
                    <a:gd name="T10" fmla="*/ 41 w 136"/>
                    <a:gd name="T11" fmla="*/ 88 h 117"/>
                    <a:gd name="T12" fmla="*/ 34 w 136"/>
                    <a:gd name="T13" fmla="*/ 81 h 117"/>
                    <a:gd name="T14" fmla="*/ 62 w 136"/>
                    <a:gd name="T15" fmla="*/ 57 h 117"/>
                    <a:gd name="T16" fmla="*/ 67 w 136"/>
                    <a:gd name="T17" fmla="*/ 64 h 117"/>
                    <a:gd name="T18" fmla="*/ 41 w 136"/>
                    <a:gd name="T19" fmla="*/ 88 h 117"/>
                    <a:gd name="T20" fmla="*/ 74 w 136"/>
                    <a:gd name="T21" fmla="*/ 60 h 117"/>
                    <a:gd name="T22" fmla="*/ 69 w 136"/>
                    <a:gd name="T23" fmla="*/ 53 h 117"/>
                    <a:gd name="T24" fmla="*/ 96 w 136"/>
                    <a:gd name="T25" fmla="*/ 29 h 117"/>
                    <a:gd name="T26" fmla="*/ 103 w 136"/>
                    <a:gd name="T27" fmla="*/ 36 h 117"/>
                    <a:gd name="T28" fmla="*/ 74 w 136"/>
                    <a:gd name="T29" fmla="*/ 60 h 117"/>
                    <a:gd name="T30" fmla="*/ 110 w 136"/>
                    <a:gd name="T31" fmla="*/ 31 h 117"/>
                    <a:gd name="T32" fmla="*/ 103 w 136"/>
                    <a:gd name="T33" fmla="*/ 24 h 117"/>
                    <a:gd name="T34" fmla="*/ 131 w 136"/>
                    <a:gd name="T35" fmla="*/ 0 h 117"/>
                    <a:gd name="T36" fmla="*/ 136 w 136"/>
                    <a:gd name="T37" fmla="*/ 7 h 117"/>
                    <a:gd name="T38" fmla="*/ 110 w 136"/>
                    <a:gd name="T39"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17">
                      <a:moveTo>
                        <a:pt x="5" y="117"/>
                      </a:moveTo>
                      <a:lnTo>
                        <a:pt x="0" y="110"/>
                      </a:lnTo>
                      <a:lnTo>
                        <a:pt x="27" y="86"/>
                      </a:lnTo>
                      <a:lnTo>
                        <a:pt x="34" y="95"/>
                      </a:lnTo>
                      <a:lnTo>
                        <a:pt x="5" y="117"/>
                      </a:lnTo>
                      <a:close/>
                      <a:moveTo>
                        <a:pt x="41" y="88"/>
                      </a:moveTo>
                      <a:lnTo>
                        <a:pt x="34" y="81"/>
                      </a:lnTo>
                      <a:lnTo>
                        <a:pt x="62" y="57"/>
                      </a:lnTo>
                      <a:lnTo>
                        <a:pt x="67" y="64"/>
                      </a:lnTo>
                      <a:lnTo>
                        <a:pt x="41" y="88"/>
                      </a:lnTo>
                      <a:close/>
                      <a:moveTo>
                        <a:pt x="74" y="60"/>
                      </a:moveTo>
                      <a:lnTo>
                        <a:pt x="69" y="53"/>
                      </a:lnTo>
                      <a:lnTo>
                        <a:pt x="96" y="29"/>
                      </a:lnTo>
                      <a:lnTo>
                        <a:pt x="103" y="36"/>
                      </a:lnTo>
                      <a:lnTo>
                        <a:pt x="74" y="60"/>
                      </a:lnTo>
                      <a:close/>
                      <a:moveTo>
                        <a:pt x="110" y="31"/>
                      </a:moveTo>
                      <a:lnTo>
                        <a:pt x="103" y="24"/>
                      </a:lnTo>
                      <a:lnTo>
                        <a:pt x="131" y="0"/>
                      </a:lnTo>
                      <a:lnTo>
                        <a:pt x="136" y="7"/>
                      </a:lnTo>
                      <a:lnTo>
                        <a:pt x="110" y="3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22" name="Freeform 48"/>
                <p:cNvSpPr>
                  <a:spLocks/>
                </p:cNvSpPr>
                <p:nvPr/>
              </p:nvSpPr>
              <p:spPr bwMode="auto">
                <a:xfrm>
                  <a:off x="7401952" y="2061966"/>
                  <a:ext cx="57150" cy="41275"/>
                </a:xfrm>
                <a:custGeom>
                  <a:avLst/>
                  <a:gdLst>
                    <a:gd name="T0" fmla="*/ 26 w 36"/>
                    <a:gd name="T1" fmla="*/ 26 h 26"/>
                    <a:gd name="T2" fmla="*/ 19 w 36"/>
                    <a:gd name="T3" fmla="*/ 14 h 26"/>
                    <a:gd name="T4" fmla="*/ 7 w 36"/>
                    <a:gd name="T5" fmla="*/ 24 h 26"/>
                    <a:gd name="T6" fmla="*/ 0 w 36"/>
                    <a:gd name="T7" fmla="*/ 17 h 26"/>
                    <a:gd name="T8" fmla="*/ 19 w 36"/>
                    <a:gd name="T9" fmla="*/ 0 h 26"/>
                    <a:gd name="T10" fmla="*/ 36 w 36"/>
                    <a:gd name="T11" fmla="*/ 19 h 26"/>
                    <a:gd name="T12" fmla="*/ 26 w 36"/>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36" h="26">
                      <a:moveTo>
                        <a:pt x="26" y="26"/>
                      </a:moveTo>
                      <a:lnTo>
                        <a:pt x="19" y="14"/>
                      </a:lnTo>
                      <a:lnTo>
                        <a:pt x="7" y="24"/>
                      </a:lnTo>
                      <a:lnTo>
                        <a:pt x="0" y="17"/>
                      </a:lnTo>
                      <a:lnTo>
                        <a:pt x="19" y="0"/>
                      </a:lnTo>
                      <a:lnTo>
                        <a:pt x="36" y="19"/>
                      </a:lnTo>
                      <a:lnTo>
                        <a:pt x="26"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23" name="Freeform 49"/>
                <p:cNvSpPr>
                  <a:spLocks/>
                </p:cNvSpPr>
                <p:nvPr/>
              </p:nvSpPr>
              <p:spPr bwMode="auto">
                <a:xfrm>
                  <a:off x="7451164" y="2100066"/>
                  <a:ext cx="30163" cy="33338"/>
                </a:xfrm>
                <a:custGeom>
                  <a:avLst/>
                  <a:gdLst>
                    <a:gd name="T0" fmla="*/ 12 w 19"/>
                    <a:gd name="T1" fmla="*/ 21 h 21"/>
                    <a:gd name="T2" fmla="*/ 0 w 19"/>
                    <a:gd name="T3" fmla="*/ 4 h 21"/>
                    <a:gd name="T4" fmla="*/ 7 w 19"/>
                    <a:gd name="T5" fmla="*/ 0 h 21"/>
                    <a:gd name="T6" fmla="*/ 19 w 19"/>
                    <a:gd name="T7" fmla="*/ 14 h 21"/>
                    <a:gd name="T8" fmla="*/ 12 w 19"/>
                    <a:gd name="T9" fmla="*/ 21 h 21"/>
                  </a:gdLst>
                  <a:ahLst/>
                  <a:cxnLst>
                    <a:cxn ang="0">
                      <a:pos x="T0" y="T1"/>
                    </a:cxn>
                    <a:cxn ang="0">
                      <a:pos x="T2" y="T3"/>
                    </a:cxn>
                    <a:cxn ang="0">
                      <a:pos x="T4" y="T5"/>
                    </a:cxn>
                    <a:cxn ang="0">
                      <a:pos x="T6" y="T7"/>
                    </a:cxn>
                    <a:cxn ang="0">
                      <a:pos x="T8" y="T9"/>
                    </a:cxn>
                  </a:cxnLst>
                  <a:rect l="0" t="0" r="r" b="b"/>
                  <a:pathLst>
                    <a:path w="19" h="21">
                      <a:moveTo>
                        <a:pt x="12" y="21"/>
                      </a:moveTo>
                      <a:lnTo>
                        <a:pt x="0" y="4"/>
                      </a:lnTo>
                      <a:lnTo>
                        <a:pt x="7" y="0"/>
                      </a:lnTo>
                      <a:lnTo>
                        <a:pt x="19" y="14"/>
                      </a:lnTo>
                      <a:lnTo>
                        <a:pt x="12" y="2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24" name="Freeform 50"/>
                <p:cNvSpPr>
                  <a:spLocks/>
                </p:cNvSpPr>
                <p:nvPr/>
              </p:nvSpPr>
              <p:spPr bwMode="auto">
                <a:xfrm>
                  <a:off x="7473389" y="2130229"/>
                  <a:ext cx="38100" cy="52388"/>
                </a:xfrm>
                <a:custGeom>
                  <a:avLst/>
                  <a:gdLst>
                    <a:gd name="T0" fmla="*/ 5 w 24"/>
                    <a:gd name="T1" fmla="*/ 33 h 33"/>
                    <a:gd name="T2" fmla="*/ 0 w 24"/>
                    <a:gd name="T3" fmla="*/ 26 h 33"/>
                    <a:gd name="T4" fmla="*/ 10 w 24"/>
                    <a:gd name="T5" fmla="*/ 16 h 33"/>
                    <a:gd name="T6" fmla="*/ 3 w 24"/>
                    <a:gd name="T7" fmla="*/ 4 h 33"/>
                    <a:gd name="T8" fmla="*/ 10 w 24"/>
                    <a:gd name="T9" fmla="*/ 0 h 33"/>
                    <a:gd name="T10" fmla="*/ 24 w 24"/>
                    <a:gd name="T11" fmla="*/ 16 h 33"/>
                    <a:gd name="T12" fmla="*/ 5 w 2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4" h="33">
                      <a:moveTo>
                        <a:pt x="5" y="33"/>
                      </a:moveTo>
                      <a:lnTo>
                        <a:pt x="0" y="26"/>
                      </a:lnTo>
                      <a:lnTo>
                        <a:pt x="10" y="16"/>
                      </a:lnTo>
                      <a:lnTo>
                        <a:pt x="3" y="4"/>
                      </a:lnTo>
                      <a:lnTo>
                        <a:pt x="10" y="0"/>
                      </a:lnTo>
                      <a:lnTo>
                        <a:pt x="24" y="16"/>
                      </a:lnTo>
                      <a:lnTo>
                        <a:pt x="5" y="3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25" name="Freeform 51"/>
                <p:cNvSpPr>
                  <a:spLocks noEditPoints="1"/>
                </p:cNvSpPr>
                <p:nvPr/>
              </p:nvSpPr>
              <p:spPr bwMode="auto">
                <a:xfrm>
                  <a:off x="7254314" y="2179441"/>
                  <a:ext cx="219075" cy="184150"/>
                </a:xfrm>
                <a:custGeom>
                  <a:avLst/>
                  <a:gdLst>
                    <a:gd name="T0" fmla="*/ 7 w 138"/>
                    <a:gd name="T1" fmla="*/ 116 h 116"/>
                    <a:gd name="T2" fmla="*/ 0 w 138"/>
                    <a:gd name="T3" fmla="*/ 109 h 116"/>
                    <a:gd name="T4" fmla="*/ 29 w 138"/>
                    <a:gd name="T5" fmla="*/ 85 h 116"/>
                    <a:gd name="T6" fmla="*/ 33 w 138"/>
                    <a:gd name="T7" fmla="*/ 92 h 116"/>
                    <a:gd name="T8" fmla="*/ 7 w 138"/>
                    <a:gd name="T9" fmla="*/ 116 h 116"/>
                    <a:gd name="T10" fmla="*/ 41 w 138"/>
                    <a:gd name="T11" fmla="*/ 88 h 116"/>
                    <a:gd name="T12" fmla="*/ 36 w 138"/>
                    <a:gd name="T13" fmla="*/ 80 h 116"/>
                    <a:gd name="T14" fmla="*/ 62 w 138"/>
                    <a:gd name="T15" fmla="*/ 57 h 116"/>
                    <a:gd name="T16" fmla="*/ 69 w 138"/>
                    <a:gd name="T17" fmla="*/ 64 h 116"/>
                    <a:gd name="T18" fmla="*/ 41 w 138"/>
                    <a:gd name="T19" fmla="*/ 88 h 116"/>
                    <a:gd name="T20" fmla="*/ 76 w 138"/>
                    <a:gd name="T21" fmla="*/ 59 h 116"/>
                    <a:gd name="T22" fmla="*/ 69 w 138"/>
                    <a:gd name="T23" fmla="*/ 52 h 116"/>
                    <a:gd name="T24" fmla="*/ 98 w 138"/>
                    <a:gd name="T25" fmla="*/ 28 h 116"/>
                    <a:gd name="T26" fmla="*/ 103 w 138"/>
                    <a:gd name="T27" fmla="*/ 35 h 116"/>
                    <a:gd name="T28" fmla="*/ 76 w 138"/>
                    <a:gd name="T29" fmla="*/ 59 h 116"/>
                    <a:gd name="T30" fmla="*/ 110 w 138"/>
                    <a:gd name="T31" fmla="*/ 31 h 116"/>
                    <a:gd name="T32" fmla="*/ 103 w 138"/>
                    <a:gd name="T33" fmla="*/ 23 h 116"/>
                    <a:gd name="T34" fmla="*/ 131 w 138"/>
                    <a:gd name="T35" fmla="*/ 0 h 116"/>
                    <a:gd name="T36" fmla="*/ 138 w 138"/>
                    <a:gd name="T37" fmla="*/ 7 h 116"/>
                    <a:gd name="T38" fmla="*/ 110 w 138"/>
                    <a:gd name="T39" fmla="*/ 3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116">
                      <a:moveTo>
                        <a:pt x="7" y="116"/>
                      </a:moveTo>
                      <a:lnTo>
                        <a:pt x="0" y="109"/>
                      </a:lnTo>
                      <a:lnTo>
                        <a:pt x="29" y="85"/>
                      </a:lnTo>
                      <a:lnTo>
                        <a:pt x="33" y="92"/>
                      </a:lnTo>
                      <a:lnTo>
                        <a:pt x="7" y="116"/>
                      </a:lnTo>
                      <a:close/>
                      <a:moveTo>
                        <a:pt x="41" y="88"/>
                      </a:moveTo>
                      <a:lnTo>
                        <a:pt x="36" y="80"/>
                      </a:lnTo>
                      <a:lnTo>
                        <a:pt x="62" y="57"/>
                      </a:lnTo>
                      <a:lnTo>
                        <a:pt x="69" y="64"/>
                      </a:lnTo>
                      <a:lnTo>
                        <a:pt x="41" y="88"/>
                      </a:lnTo>
                      <a:close/>
                      <a:moveTo>
                        <a:pt x="76" y="59"/>
                      </a:moveTo>
                      <a:lnTo>
                        <a:pt x="69" y="52"/>
                      </a:lnTo>
                      <a:lnTo>
                        <a:pt x="98" y="28"/>
                      </a:lnTo>
                      <a:lnTo>
                        <a:pt x="103" y="35"/>
                      </a:lnTo>
                      <a:lnTo>
                        <a:pt x="76" y="59"/>
                      </a:lnTo>
                      <a:close/>
                      <a:moveTo>
                        <a:pt x="110" y="31"/>
                      </a:moveTo>
                      <a:lnTo>
                        <a:pt x="103" y="23"/>
                      </a:lnTo>
                      <a:lnTo>
                        <a:pt x="131" y="0"/>
                      </a:lnTo>
                      <a:lnTo>
                        <a:pt x="138" y="7"/>
                      </a:lnTo>
                      <a:lnTo>
                        <a:pt x="110" y="3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26" name="Freeform 52"/>
                <p:cNvSpPr>
                  <a:spLocks/>
                </p:cNvSpPr>
                <p:nvPr/>
              </p:nvSpPr>
              <p:spPr bwMode="auto">
                <a:xfrm>
                  <a:off x="7201927" y="2360416"/>
                  <a:ext cx="52388" cy="38100"/>
                </a:xfrm>
                <a:custGeom>
                  <a:avLst/>
                  <a:gdLst>
                    <a:gd name="T0" fmla="*/ 14 w 33"/>
                    <a:gd name="T1" fmla="*/ 24 h 24"/>
                    <a:gd name="T2" fmla="*/ 0 w 33"/>
                    <a:gd name="T3" fmla="*/ 5 h 24"/>
                    <a:gd name="T4" fmla="*/ 7 w 33"/>
                    <a:gd name="T5" fmla="*/ 0 h 24"/>
                    <a:gd name="T6" fmla="*/ 17 w 33"/>
                    <a:gd name="T7" fmla="*/ 9 h 24"/>
                    <a:gd name="T8" fmla="*/ 26 w 33"/>
                    <a:gd name="T9" fmla="*/ 0 h 24"/>
                    <a:gd name="T10" fmla="*/ 33 w 33"/>
                    <a:gd name="T11" fmla="*/ 9 h 24"/>
                    <a:gd name="T12" fmla="*/ 14 w 3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3" h="24">
                      <a:moveTo>
                        <a:pt x="14" y="24"/>
                      </a:moveTo>
                      <a:lnTo>
                        <a:pt x="0" y="5"/>
                      </a:lnTo>
                      <a:lnTo>
                        <a:pt x="7" y="0"/>
                      </a:lnTo>
                      <a:lnTo>
                        <a:pt x="17" y="9"/>
                      </a:lnTo>
                      <a:lnTo>
                        <a:pt x="26" y="0"/>
                      </a:lnTo>
                      <a:lnTo>
                        <a:pt x="33" y="9"/>
                      </a:lnTo>
                      <a:lnTo>
                        <a:pt x="14" y="2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27" name="Freeform 53"/>
                <p:cNvSpPr>
                  <a:spLocks/>
                </p:cNvSpPr>
                <p:nvPr/>
              </p:nvSpPr>
              <p:spPr bwMode="auto">
                <a:xfrm>
                  <a:off x="7174939" y="2330254"/>
                  <a:ext cx="34925" cy="33338"/>
                </a:xfrm>
                <a:custGeom>
                  <a:avLst/>
                  <a:gdLst>
                    <a:gd name="T0" fmla="*/ 14 w 22"/>
                    <a:gd name="T1" fmla="*/ 21 h 21"/>
                    <a:gd name="T2" fmla="*/ 0 w 22"/>
                    <a:gd name="T3" fmla="*/ 5 h 21"/>
                    <a:gd name="T4" fmla="*/ 7 w 22"/>
                    <a:gd name="T5" fmla="*/ 0 h 21"/>
                    <a:gd name="T6" fmla="*/ 22 w 22"/>
                    <a:gd name="T7" fmla="*/ 14 h 21"/>
                    <a:gd name="T8" fmla="*/ 14 w 22"/>
                    <a:gd name="T9" fmla="*/ 21 h 21"/>
                  </a:gdLst>
                  <a:ahLst/>
                  <a:cxnLst>
                    <a:cxn ang="0">
                      <a:pos x="T0" y="T1"/>
                    </a:cxn>
                    <a:cxn ang="0">
                      <a:pos x="T2" y="T3"/>
                    </a:cxn>
                    <a:cxn ang="0">
                      <a:pos x="T4" y="T5"/>
                    </a:cxn>
                    <a:cxn ang="0">
                      <a:pos x="T6" y="T7"/>
                    </a:cxn>
                    <a:cxn ang="0">
                      <a:pos x="T8" y="T9"/>
                    </a:cxn>
                  </a:cxnLst>
                  <a:rect l="0" t="0" r="r" b="b"/>
                  <a:pathLst>
                    <a:path w="22" h="21">
                      <a:moveTo>
                        <a:pt x="14" y="21"/>
                      </a:moveTo>
                      <a:lnTo>
                        <a:pt x="0" y="5"/>
                      </a:lnTo>
                      <a:lnTo>
                        <a:pt x="7" y="0"/>
                      </a:lnTo>
                      <a:lnTo>
                        <a:pt x="22" y="14"/>
                      </a:lnTo>
                      <a:lnTo>
                        <a:pt x="14" y="2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28" name="Freeform 54"/>
                <p:cNvSpPr>
                  <a:spLocks/>
                </p:cNvSpPr>
                <p:nvPr/>
              </p:nvSpPr>
              <p:spPr bwMode="auto">
                <a:xfrm>
                  <a:off x="7160652" y="2492179"/>
                  <a:ext cx="161925" cy="161925"/>
                </a:xfrm>
                <a:custGeom>
                  <a:avLst/>
                  <a:gdLst>
                    <a:gd name="T0" fmla="*/ 0 w 102"/>
                    <a:gd name="T1" fmla="*/ 52 h 102"/>
                    <a:gd name="T2" fmla="*/ 59 w 102"/>
                    <a:gd name="T3" fmla="*/ 0 h 102"/>
                    <a:gd name="T4" fmla="*/ 102 w 102"/>
                    <a:gd name="T5" fmla="*/ 52 h 102"/>
                    <a:gd name="T6" fmla="*/ 43 w 102"/>
                    <a:gd name="T7" fmla="*/ 102 h 102"/>
                    <a:gd name="T8" fmla="*/ 0 w 102"/>
                    <a:gd name="T9" fmla="*/ 52 h 102"/>
                  </a:gdLst>
                  <a:ahLst/>
                  <a:cxnLst>
                    <a:cxn ang="0">
                      <a:pos x="T0" y="T1"/>
                    </a:cxn>
                    <a:cxn ang="0">
                      <a:pos x="T2" y="T3"/>
                    </a:cxn>
                    <a:cxn ang="0">
                      <a:pos x="T4" y="T5"/>
                    </a:cxn>
                    <a:cxn ang="0">
                      <a:pos x="T6" y="T7"/>
                    </a:cxn>
                    <a:cxn ang="0">
                      <a:pos x="T8" y="T9"/>
                    </a:cxn>
                  </a:cxnLst>
                  <a:rect l="0" t="0" r="r" b="b"/>
                  <a:pathLst>
                    <a:path w="102" h="102">
                      <a:moveTo>
                        <a:pt x="0" y="52"/>
                      </a:moveTo>
                      <a:lnTo>
                        <a:pt x="59" y="0"/>
                      </a:lnTo>
                      <a:lnTo>
                        <a:pt x="102" y="52"/>
                      </a:lnTo>
                      <a:lnTo>
                        <a:pt x="43" y="102"/>
                      </a:lnTo>
                      <a:lnTo>
                        <a:pt x="0" y="52"/>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29" name="Freeform 55"/>
                <p:cNvSpPr>
                  <a:spLocks/>
                </p:cNvSpPr>
                <p:nvPr/>
              </p:nvSpPr>
              <p:spPr bwMode="auto">
                <a:xfrm>
                  <a:off x="7465452" y="1963541"/>
                  <a:ext cx="166688" cy="161925"/>
                </a:xfrm>
                <a:custGeom>
                  <a:avLst/>
                  <a:gdLst>
                    <a:gd name="T0" fmla="*/ 0 w 105"/>
                    <a:gd name="T1" fmla="*/ 50 h 102"/>
                    <a:gd name="T2" fmla="*/ 62 w 105"/>
                    <a:gd name="T3" fmla="*/ 0 h 102"/>
                    <a:gd name="T4" fmla="*/ 105 w 105"/>
                    <a:gd name="T5" fmla="*/ 52 h 102"/>
                    <a:gd name="T6" fmla="*/ 46 w 105"/>
                    <a:gd name="T7" fmla="*/ 102 h 102"/>
                    <a:gd name="T8" fmla="*/ 0 w 105"/>
                    <a:gd name="T9" fmla="*/ 50 h 102"/>
                  </a:gdLst>
                  <a:ahLst/>
                  <a:cxnLst>
                    <a:cxn ang="0">
                      <a:pos x="T0" y="T1"/>
                    </a:cxn>
                    <a:cxn ang="0">
                      <a:pos x="T2" y="T3"/>
                    </a:cxn>
                    <a:cxn ang="0">
                      <a:pos x="T4" y="T5"/>
                    </a:cxn>
                    <a:cxn ang="0">
                      <a:pos x="T6" y="T7"/>
                    </a:cxn>
                    <a:cxn ang="0">
                      <a:pos x="T8" y="T9"/>
                    </a:cxn>
                  </a:cxnLst>
                  <a:rect l="0" t="0" r="r" b="b"/>
                  <a:pathLst>
                    <a:path w="105" h="102">
                      <a:moveTo>
                        <a:pt x="0" y="50"/>
                      </a:moveTo>
                      <a:lnTo>
                        <a:pt x="62" y="0"/>
                      </a:lnTo>
                      <a:lnTo>
                        <a:pt x="105" y="52"/>
                      </a:lnTo>
                      <a:lnTo>
                        <a:pt x="46" y="102"/>
                      </a:lnTo>
                      <a:lnTo>
                        <a:pt x="0" y="50"/>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30" name="Freeform 56"/>
                <p:cNvSpPr>
                  <a:spLocks/>
                </p:cNvSpPr>
                <p:nvPr/>
              </p:nvSpPr>
              <p:spPr bwMode="auto">
                <a:xfrm>
                  <a:off x="7601977" y="2122291"/>
                  <a:ext cx="163513" cy="161925"/>
                </a:xfrm>
                <a:custGeom>
                  <a:avLst/>
                  <a:gdLst>
                    <a:gd name="T0" fmla="*/ 0 w 103"/>
                    <a:gd name="T1" fmla="*/ 50 h 102"/>
                    <a:gd name="T2" fmla="*/ 60 w 103"/>
                    <a:gd name="T3" fmla="*/ 0 h 102"/>
                    <a:gd name="T4" fmla="*/ 103 w 103"/>
                    <a:gd name="T5" fmla="*/ 52 h 102"/>
                    <a:gd name="T6" fmla="*/ 43 w 103"/>
                    <a:gd name="T7" fmla="*/ 102 h 102"/>
                    <a:gd name="T8" fmla="*/ 0 w 103"/>
                    <a:gd name="T9" fmla="*/ 50 h 102"/>
                  </a:gdLst>
                  <a:ahLst/>
                  <a:cxnLst>
                    <a:cxn ang="0">
                      <a:pos x="T0" y="T1"/>
                    </a:cxn>
                    <a:cxn ang="0">
                      <a:pos x="T2" y="T3"/>
                    </a:cxn>
                    <a:cxn ang="0">
                      <a:pos x="T4" y="T5"/>
                    </a:cxn>
                    <a:cxn ang="0">
                      <a:pos x="T6" y="T7"/>
                    </a:cxn>
                    <a:cxn ang="0">
                      <a:pos x="T8" y="T9"/>
                    </a:cxn>
                  </a:cxnLst>
                  <a:rect l="0" t="0" r="r" b="b"/>
                  <a:pathLst>
                    <a:path w="103" h="102">
                      <a:moveTo>
                        <a:pt x="0" y="50"/>
                      </a:moveTo>
                      <a:lnTo>
                        <a:pt x="60" y="0"/>
                      </a:lnTo>
                      <a:lnTo>
                        <a:pt x="103" y="52"/>
                      </a:lnTo>
                      <a:lnTo>
                        <a:pt x="43" y="102"/>
                      </a:lnTo>
                      <a:lnTo>
                        <a:pt x="0" y="50"/>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31" name="Freeform 57"/>
                <p:cNvSpPr>
                  <a:spLocks/>
                </p:cNvSpPr>
                <p:nvPr/>
              </p:nvSpPr>
              <p:spPr bwMode="auto">
                <a:xfrm>
                  <a:off x="7024127" y="2333429"/>
                  <a:ext cx="166688" cy="161925"/>
                </a:xfrm>
                <a:custGeom>
                  <a:avLst/>
                  <a:gdLst>
                    <a:gd name="T0" fmla="*/ 0 w 105"/>
                    <a:gd name="T1" fmla="*/ 50 h 102"/>
                    <a:gd name="T2" fmla="*/ 62 w 105"/>
                    <a:gd name="T3" fmla="*/ 0 h 102"/>
                    <a:gd name="T4" fmla="*/ 105 w 105"/>
                    <a:gd name="T5" fmla="*/ 52 h 102"/>
                    <a:gd name="T6" fmla="*/ 45 w 105"/>
                    <a:gd name="T7" fmla="*/ 102 h 102"/>
                    <a:gd name="T8" fmla="*/ 0 w 105"/>
                    <a:gd name="T9" fmla="*/ 50 h 102"/>
                  </a:gdLst>
                  <a:ahLst/>
                  <a:cxnLst>
                    <a:cxn ang="0">
                      <a:pos x="T0" y="T1"/>
                    </a:cxn>
                    <a:cxn ang="0">
                      <a:pos x="T2" y="T3"/>
                    </a:cxn>
                    <a:cxn ang="0">
                      <a:pos x="T4" y="T5"/>
                    </a:cxn>
                    <a:cxn ang="0">
                      <a:pos x="T6" y="T7"/>
                    </a:cxn>
                    <a:cxn ang="0">
                      <a:pos x="T8" y="T9"/>
                    </a:cxn>
                  </a:cxnLst>
                  <a:rect l="0" t="0" r="r" b="b"/>
                  <a:pathLst>
                    <a:path w="105" h="102">
                      <a:moveTo>
                        <a:pt x="0" y="50"/>
                      </a:moveTo>
                      <a:lnTo>
                        <a:pt x="62" y="0"/>
                      </a:lnTo>
                      <a:lnTo>
                        <a:pt x="105" y="52"/>
                      </a:lnTo>
                      <a:lnTo>
                        <a:pt x="45" y="102"/>
                      </a:lnTo>
                      <a:lnTo>
                        <a:pt x="0" y="50"/>
                      </a:lnTo>
                      <a:close/>
                    </a:path>
                  </a:pathLst>
                </a:cu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32" name="Freeform 58"/>
                <p:cNvSpPr>
                  <a:spLocks/>
                </p:cNvSpPr>
                <p:nvPr/>
              </p:nvSpPr>
              <p:spPr bwMode="auto">
                <a:xfrm>
                  <a:off x="7281302" y="2439791"/>
                  <a:ext cx="38100" cy="52388"/>
                </a:xfrm>
                <a:custGeom>
                  <a:avLst/>
                  <a:gdLst>
                    <a:gd name="T0" fmla="*/ 14 w 24"/>
                    <a:gd name="T1" fmla="*/ 33 h 33"/>
                    <a:gd name="T2" fmla="*/ 0 w 24"/>
                    <a:gd name="T3" fmla="*/ 14 h 33"/>
                    <a:gd name="T4" fmla="*/ 16 w 24"/>
                    <a:gd name="T5" fmla="*/ 0 h 33"/>
                    <a:gd name="T6" fmla="*/ 24 w 24"/>
                    <a:gd name="T7" fmla="*/ 7 h 33"/>
                    <a:gd name="T8" fmla="*/ 12 w 24"/>
                    <a:gd name="T9" fmla="*/ 16 h 33"/>
                    <a:gd name="T10" fmla="*/ 21 w 24"/>
                    <a:gd name="T11" fmla="*/ 26 h 33"/>
                    <a:gd name="T12" fmla="*/ 14 w 2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4" h="33">
                      <a:moveTo>
                        <a:pt x="14" y="33"/>
                      </a:moveTo>
                      <a:lnTo>
                        <a:pt x="0" y="14"/>
                      </a:lnTo>
                      <a:lnTo>
                        <a:pt x="16" y="0"/>
                      </a:lnTo>
                      <a:lnTo>
                        <a:pt x="24" y="7"/>
                      </a:lnTo>
                      <a:lnTo>
                        <a:pt x="12" y="16"/>
                      </a:lnTo>
                      <a:lnTo>
                        <a:pt x="21" y="26"/>
                      </a:lnTo>
                      <a:lnTo>
                        <a:pt x="14" y="3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3" name="Freeform 59"/>
                <p:cNvSpPr>
                  <a:spLocks noEditPoints="1"/>
                </p:cNvSpPr>
                <p:nvPr/>
              </p:nvSpPr>
              <p:spPr bwMode="auto">
                <a:xfrm>
                  <a:off x="7319402" y="2254054"/>
                  <a:ext cx="219075" cy="185738"/>
                </a:xfrm>
                <a:custGeom>
                  <a:avLst/>
                  <a:gdLst>
                    <a:gd name="T0" fmla="*/ 7 w 138"/>
                    <a:gd name="T1" fmla="*/ 117 h 117"/>
                    <a:gd name="T2" fmla="*/ 0 w 138"/>
                    <a:gd name="T3" fmla="*/ 110 h 117"/>
                    <a:gd name="T4" fmla="*/ 28 w 138"/>
                    <a:gd name="T5" fmla="*/ 88 h 117"/>
                    <a:gd name="T6" fmla="*/ 33 w 138"/>
                    <a:gd name="T7" fmla="*/ 95 h 117"/>
                    <a:gd name="T8" fmla="*/ 7 w 138"/>
                    <a:gd name="T9" fmla="*/ 117 h 117"/>
                    <a:gd name="T10" fmla="*/ 40 w 138"/>
                    <a:gd name="T11" fmla="*/ 88 h 117"/>
                    <a:gd name="T12" fmla="*/ 35 w 138"/>
                    <a:gd name="T13" fmla="*/ 81 h 117"/>
                    <a:gd name="T14" fmla="*/ 62 w 138"/>
                    <a:gd name="T15" fmla="*/ 57 h 117"/>
                    <a:gd name="T16" fmla="*/ 69 w 138"/>
                    <a:gd name="T17" fmla="*/ 67 h 117"/>
                    <a:gd name="T18" fmla="*/ 40 w 138"/>
                    <a:gd name="T19" fmla="*/ 88 h 117"/>
                    <a:gd name="T20" fmla="*/ 76 w 138"/>
                    <a:gd name="T21" fmla="*/ 60 h 117"/>
                    <a:gd name="T22" fmla="*/ 69 w 138"/>
                    <a:gd name="T23" fmla="*/ 53 h 117"/>
                    <a:gd name="T24" fmla="*/ 97 w 138"/>
                    <a:gd name="T25" fmla="*/ 29 h 117"/>
                    <a:gd name="T26" fmla="*/ 102 w 138"/>
                    <a:gd name="T27" fmla="*/ 36 h 117"/>
                    <a:gd name="T28" fmla="*/ 76 w 138"/>
                    <a:gd name="T29" fmla="*/ 60 h 117"/>
                    <a:gd name="T30" fmla="*/ 109 w 138"/>
                    <a:gd name="T31" fmla="*/ 31 h 117"/>
                    <a:gd name="T32" fmla="*/ 102 w 138"/>
                    <a:gd name="T33" fmla="*/ 24 h 117"/>
                    <a:gd name="T34" fmla="*/ 131 w 138"/>
                    <a:gd name="T35" fmla="*/ 0 h 117"/>
                    <a:gd name="T36" fmla="*/ 138 w 138"/>
                    <a:gd name="T37" fmla="*/ 7 h 117"/>
                    <a:gd name="T38" fmla="*/ 109 w 138"/>
                    <a:gd name="T39"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117">
                      <a:moveTo>
                        <a:pt x="7" y="117"/>
                      </a:moveTo>
                      <a:lnTo>
                        <a:pt x="0" y="110"/>
                      </a:lnTo>
                      <a:lnTo>
                        <a:pt x="28" y="88"/>
                      </a:lnTo>
                      <a:lnTo>
                        <a:pt x="33" y="95"/>
                      </a:lnTo>
                      <a:lnTo>
                        <a:pt x="7" y="117"/>
                      </a:lnTo>
                      <a:close/>
                      <a:moveTo>
                        <a:pt x="40" y="88"/>
                      </a:moveTo>
                      <a:lnTo>
                        <a:pt x="35" y="81"/>
                      </a:lnTo>
                      <a:lnTo>
                        <a:pt x="62" y="57"/>
                      </a:lnTo>
                      <a:lnTo>
                        <a:pt x="69" y="67"/>
                      </a:lnTo>
                      <a:lnTo>
                        <a:pt x="40" y="88"/>
                      </a:lnTo>
                      <a:close/>
                      <a:moveTo>
                        <a:pt x="76" y="60"/>
                      </a:moveTo>
                      <a:lnTo>
                        <a:pt x="69" y="53"/>
                      </a:lnTo>
                      <a:lnTo>
                        <a:pt x="97" y="29"/>
                      </a:lnTo>
                      <a:lnTo>
                        <a:pt x="102" y="36"/>
                      </a:lnTo>
                      <a:lnTo>
                        <a:pt x="76" y="60"/>
                      </a:lnTo>
                      <a:close/>
                      <a:moveTo>
                        <a:pt x="109" y="31"/>
                      </a:moveTo>
                      <a:lnTo>
                        <a:pt x="102" y="24"/>
                      </a:lnTo>
                      <a:lnTo>
                        <a:pt x="131" y="0"/>
                      </a:lnTo>
                      <a:lnTo>
                        <a:pt x="138" y="7"/>
                      </a:lnTo>
                      <a:lnTo>
                        <a:pt x="109" y="3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4" name="Freeform 60"/>
                <p:cNvSpPr>
                  <a:spLocks/>
                </p:cNvSpPr>
                <p:nvPr/>
              </p:nvSpPr>
              <p:spPr bwMode="auto">
                <a:xfrm>
                  <a:off x="7538477" y="2220716"/>
                  <a:ext cx="52388" cy="41275"/>
                </a:xfrm>
                <a:custGeom>
                  <a:avLst/>
                  <a:gdLst>
                    <a:gd name="T0" fmla="*/ 26 w 33"/>
                    <a:gd name="T1" fmla="*/ 26 h 26"/>
                    <a:gd name="T2" fmla="*/ 16 w 33"/>
                    <a:gd name="T3" fmla="*/ 14 h 26"/>
                    <a:gd name="T4" fmla="*/ 4 w 33"/>
                    <a:gd name="T5" fmla="*/ 24 h 26"/>
                    <a:gd name="T6" fmla="*/ 0 w 33"/>
                    <a:gd name="T7" fmla="*/ 16 h 26"/>
                    <a:gd name="T8" fmla="*/ 16 w 33"/>
                    <a:gd name="T9" fmla="*/ 0 h 26"/>
                    <a:gd name="T10" fmla="*/ 33 w 33"/>
                    <a:gd name="T11" fmla="*/ 19 h 26"/>
                    <a:gd name="T12" fmla="*/ 26 w 3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33" h="26">
                      <a:moveTo>
                        <a:pt x="26" y="26"/>
                      </a:moveTo>
                      <a:lnTo>
                        <a:pt x="16" y="14"/>
                      </a:lnTo>
                      <a:lnTo>
                        <a:pt x="4" y="24"/>
                      </a:lnTo>
                      <a:lnTo>
                        <a:pt x="0" y="16"/>
                      </a:lnTo>
                      <a:lnTo>
                        <a:pt x="16" y="0"/>
                      </a:lnTo>
                      <a:lnTo>
                        <a:pt x="33" y="19"/>
                      </a:lnTo>
                      <a:lnTo>
                        <a:pt x="26" y="2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5" name="Freeform 61"/>
                <p:cNvSpPr>
                  <a:spLocks/>
                </p:cNvSpPr>
                <p:nvPr/>
              </p:nvSpPr>
              <p:spPr bwMode="auto">
                <a:xfrm>
                  <a:off x="7582927" y="2258816"/>
                  <a:ext cx="34925" cy="33338"/>
                </a:xfrm>
                <a:custGeom>
                  <a:avLst/>
                  <a:gdLst>
                    <a:gd name="T0" fmla="*/ 15 w 22"/>
                    <a:gd name="T1" fmla="*/ 21 h 21"/>
                    <a:gd name="T2" fmla="*/ 0 w 22"/>
                    <a:gd name="T3" fmla="*/ 4 h 21"/>
                    <a:gd name="T4" fmla="*/ 7 w 22"/>
                    <a:gd name="T5" fmla="*/ 0 h 21"/>
                    <a:gd name="T6" fmla="*/ 22 w 22"/>
                    <a:gd name="T7" fmla="*/ 14 h 21"/>
                    <a:gd name="T8" fmla="*/ 15 w 22"/>
                    <a:gd name="T9" fmla="*/ 21 h 21"/>
                  </a:gdLst>
                  <a:ahLst/>
                  <a:cxnLst>
                    <a:cxn ang="0">
                      <a:pos x="T0" y="T1"/>
                    </a:cxn>
                    <a:cxn ang="0">
                      <a:pos x="T2" y="T3"/>
                    </a:cxn>
                    <a:cxn ang="0">
                      <a:pos x="T4" y="T5"/>
                    </a:cxn>
                    <a:cxn ang="0">
                      <a:pos x="T6" y="T7"/>
                    </a:cxn>
                    <a:cxn ang="0">
                      <a:pos x="T8" y="T9"/>
                    </a:cxn>
                  </a:cxnLst>
                  <a:rect l="0" t="0" r="r" b="b"/>
                  <a:pathLst>
                    <a:path w="22" h="21">
                      <a:moveTo>
                        <a:pt x="15" y="21"/>
                      </a:moveTo>
                      <a:lnTo>
                        <a:pt x="0" y="4"/>
                      </a:lnTo>
                      <a:lnTo>
                        <a:pt x="7" y="0"/>
                      </a:lnTo>
                      <a:lnTo>
                        <a:pt x="22" y="14"/>
                      </a:lnTo>
                      <a:lnTo>
                        <a:pt x="15" y="2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6" name="Freeform 62"/>
                <p:cNvSpPr>
                  <a:spLocks/>
                </p:cNvSpPr>
                <p:nvPr/>
              </p:nvSpPr>
              <p:spPr bwMode="auto">
                <a:xfrm>
                  <a:off x="7606739" y="2288979"/>
                  <a:ext cx="36513" cy="52388"/>
                </a:xfrm>
                <a:custGeom>
                  <a:avLst/>
                  <a:gdLst>
                    <a:gd name="T0" fmla="*/ 7 w 23"/>
                    <a:gd name="T1" fmla="*/ 33 h 33"/>
                    <a:gd name="T2" fmla="*/ 0 w 23"/>
                    <a:gd name="T3" fmla="*/ 26 h 33"/>
                    <a:gd name="T4" fmla="*/ 11 w 23"/>
                    <a:gd name="T5" fmla="*/ 16 h 33"/>
                    <a:gd name="T6" fmla="*/ 2 w 23"/>
                    <a:gd name="T7" fmla="*/ 4 h 33"/>
                    <a:gd name="T8" fmla="*/ 9 w 23"/>
                    <a:gd name="T9" fmla="*/ 0 h 33"/>
                    <a:gd name="T10" fmla="*/ 23 w 23"/>
                    <a:gd name="T11" fmla="*/ 16 h 33"/>
                    <a:gd name="T12" fmla="*/ 7 w 23"/>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3" h="33">
                      <a:moveTo>
                        <a:pt x="7" y="33"/>
                      </a:moveTo>
                      <a:lnTo>
                        <a:pt x="0" y="26"/>
                      </a:lnTo>
                      <a:lnTo>
                        <a:pt x="11" y="16"/>
                      </a:lnTo>
                      <a:lnTo>
                        <a:pt x="2" y="4"/>
                      </a:lnTo>
                      <a:lnTo>
                        <a:pt x="9" y="0"/>
                      </a:lnTo>
                      <a:lnTo>
                        <a:pt x="23" y="16"/>
                      </a:lnTo>
                      <a:lnTo>
                        <a:pt x="7" y="3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7" name="Freeform 63"/>
                <p:cNvSpPr>
                  <a:spLocks noEditPoints="1"/>
                </p:cNvSpPr>
                <p:nvPr/>
              </p:nvSpPr>
              <p:spPr bwMode="auto">
                <a:xfrm>
                  <a:off x="7390839" y="2338191"/>
                  <a:ext cx="215900" cy="184150"/>
                </a:xfrm>
                <a:custGeom>
                  <a:avLst/>
                  <a:gdLst>
                    <a:gd name="T0" fmla="*/ 5 w 136"/>
                    <a:gd name="T1" fmla="*/ 116 h 116"/>
                    <a:gd name="T2" fmla="*/ 0 w 136"/>
                    <a:gd name="T3" fmla="*/ 109 h 116"/>
                    <a:gd name="T4" fmla="*/ 26 w 136"/>
                    <a:gd name="T5" fmla="*/ 88 h 116"/>
                    <a:gd name="T6" fmla="*/ 33 w 136"/>
                    <a:gd name="T7" fmla="*/ 95 h 116"/>
                    <a:gd name="T8" fmla="*/ 5 w 136"/>
                    <a:gd name="T9" fmla="*/ 116 h 116"/>
                    <a:gd name="T10" fmla="*/ 40 w 136"/>
                    <a:gd name="T11" fmla="*/ 88 h 116"/>
                    <a:gd name="T12" fmla="*/ 33 w 136"/>
                    <a:gd name="T13" fmla="*/ 80 h 116"/>
                    <a:gd name="T14" fmla="*/ 62 w 136"/>
                    <a:gd name="T15" fmla="*/ 57 h 116"/>
                    <a:gd name="T16" fmla="*/ 67 w 136"/>
                    <a:gd name="T17" fmla="*/ 66 h 116"/>
                    <a:gd name="T18" fmla="*/ 40 w 136"/>
                    <a:gd name="T19" fmla="*/ 88 h 116"/>
                    <a:gd name="T20" fmla="*/ 74 w 136"/>
                    <a:gd name="T21" fmla="*/ 59 h 116"/>
                    <a:gd name="T22" fmla="*/ 67 w 136"/>
                    <a:gd name="T23" fmla="*/ 52 h 116"/>
                    <a:gd name="T24" fmla="*/ 95 w 136"/>
                    <a:gd name="T25" fmla="*/ 28 h 116"/>
                    <a:gd name="T26" fmla="*/ 102 w 136"/>
                    <a:gd name="T27" fmla="*/ 35 h 116"/>
                    <a:gd name="T28" fmla="*/ 74 w 136"/>
                    <a:gd name="T29" fmla="*/ 59 h 116"/>
                    <a:gd name="T30" fmla="*/ 107 w 136"/>
                    <a:gd name="T31" fmla="*/ 30 h 116"/>
                    <a:gd name="T32" fmla="*/ 102 w 136"/>
                    <a:gd name="T33" fmla="*/ 23 h 116"/>
                    <a:gd name="T34" fmla="*/ 128 w 136"/>
                    <a:gd name="T35" fmla="*/ 0 h 116"/>
                    <a:gd name="T36" fmla="*/ 136 w 136"/>
                    <a:gd name="T37" fmla="*/ 7 h 116"/>
                    <a:gd name="T38" fmla="*/ 107 w 136"/>
                    <a:gd name="T39" fmla="*/ 3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16">
                      <a:moveTo>
                        <a:pt x="5" y="116"/>
                      </a:moveTo>
                      <a:lnTo>
                        <a:pt x="0" y="109"/>
                      </a:lnTo>
                      <a:lnTo>
                        <a:pt x="26" y="88"/>
                      </a:lnTo>
                      <a:lnTo>
                        <a:pt x="33" y="95"/>
                      </a:lnTo>
                      <a:lnTo>
                        <a:pt x="5" y="116"/>
                      </a:lnTo>
                      <a:close/>
                      <a:moveTo>
                        <a:pt x="40" y="88"/>
                      </a:moveTo>
                      <a:lnTo>
                        <a:pt x="33" y="80"/>
                      </a:lnTo>
                      <a:lnTo>
                        <a:pt x="62" y="57"/>
                      </a:lnTo>
                      <a:lnTo>
                        <a:pt x="67" y="66"/>
                      </a:lnTo>
                      <a:lnTo>
                        <a:pt x="40" y="88"/>
                      </a:lnTo>
                      <a:close/>
                      <a:moveTo>
                        <a:pt x="74" y="59"/>
                      </a:moveTo>
                      <a:lnTo>
                        <a:pt x="67" y="52"/>
                      </a:lnTo>
                      <a:lnTo>
                        <a:pt x="95" y="28"/>
                      </a:lnTo>
                      <a:lnTo>
                        <a:pt x="102" y="35"/>
                      </a:lnTo>
                      <a:lnTo>
                        <a:pt x="74" y="59"/>
                      </a:lnTo>
                      <a:close/>
                      <a:moveTo>
                        <a:pt x="107" y="30"/>
                      </a:moveTo>
                      <a:lnTo>
                        <a:pt x="102" y="23"/>
                      </a:lnTo>
                      <a:lnTo>
                        <a:pt x="128" y="0"/>
                      </a:lnTo>
                      <a:lnTo>
                        <a:pt x="136" y="7"/>
                      </a:lnTo>
                      <a:lnTo>
                        <a:pt x="107" y="3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8" name="Freeform 64"/>
                <p:cNvSpPr>
                  <a:spLocks/>
                </p:cNvSpPr>
                <p:nvPr/>
              </p:nvSpPr>
              <p:spPr bwMode="auto">
                <a:xfrm>
                  <a:off x="7333689" y="2519166"/>
                  <a:ext cx="52388" cy="36513"/>
                </a:xfrm>
                <a:custGeom>
                  <a:avLst/>
                  <a:gdLst>
                    <a:gd name="T0" fmla="*/ 17 w 33"/>
                    <a:gd name="T1" fmla="*/ 23 h 23"/>
                    <a:gd name="T2" fmla="*/ 0 w 33"/>
                    <a:gd name="T3" fmla="*/ 4 h 23"/>
                    <a:gd name="T4" fmla="*/ 7 w 33"/>
                    <a:gd name="T5" fmla="*/ 0 h 23"/>
                    <a:gd name="T6" fmla="*/ 17 w 33"/>
                    <a:gd name="T7" fmla="*/ 9 h 23"/>
                    <a:gd name="T8" fmla="*/ 29 w 33"/>
                    <a:gd name="T9" fmla="*/ 2 h 23"/>
                    <a:gd name="T10" fmla="*/ 33 w 33"/>
                    <a:gd name="T11" fmla="*/ 9 h 23"/>
                    <a:gd name="T12" fmla="*/ 17 w 33"/>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33" h="23">
                      <a:moveTo>
                        <a:pt x="17" y="23"/>
                      </a:moveTo>
                      <a:lnTo>
                        <a:pt x="0" y="4"/>
                      </a:lnTo>
                      <a:lnTo>
                        <a:pt x="7" y="0"/>
                      </a:lnTo>
                      <a:lnTo>
                        <a:pt x="17" y="9"/>
                      </a:lnTo>
                      <a:lnTo>
                        <a:pt x="29" y="2"/>
                      </a:lnTo>
                      <a:lnTo>
                        <a:pt x="33" y="9"/>
                      </a:lnTo>
                      <a:lnTo>
                        <a:pt x="17" y="2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sp>
              <p:nvSpPr>
                <p:cNvPr id="239" name="Freeform 65"/>
                <p:cNvSpPr>
                  <a:spLocks/>
                </p:cNvSpPr>
                <p:nvPr/>
              </p:nvSpPr>
              <p:spPr bwMode="auto">
                <a:xfrm>
                  <a:off x="7306702" y="2489004"/>
                  <a:ext cx="34925" cy="33338"/>
                </a:xfrm>
                <a:custGeom>
                  <a:avLst/>
                  <a:gdLst>
                    <a:gd name="T0" fmla="*/ 15 w 22"/>
                    <a:gd name="T1" fmla="*/ 21 h 21"/>
                    <a:gd name="T2" fmla="*/ 0 w 22"/>
                    <a:gd name="T3" fmla="*/ 4 h 21"/>
                    <a:gd name="T4" fmla="*/ 8 w 22"/>
                    <a:gd name="T5" fmla="*/ 0 h 21"/>
                    <a:gd name="T6" fmla="*/ 22 w 22"/>
                    <a:gd name="T7" fmla="*/ 14 h 21"/>
                    <a:gd name="T8" fmla="*/ 15 w 22"/>
                    <a:gd name="T9" fmla="*/ 21 h 21"/>
                  </a:gdLst>
                  <a:ahLst/>
                  <a:cxnLst>
                    <a:cxn ang="0">
                      <a:pos x="T0" y="T1"/>
                    </a:cxn>
                    <a:cxn ang="0">
                      <a:pos x="T2" y="T3"/>
                    </a:cxn>
                    <a:cxn ang="0">
                      <a:pos x="T4" y="T5"/>
                    </a:cxn>
                    <a:cxn ang="0">
                      <a:pos x="T6" y="T7"/>
                    </a:cxn>
                    <a:cxn ang="0">
                      <a:pos x="T8" y="T9"/>
                    </a:cxn>
                  </a:cxnLst>
                  <a:rect l="0" t="0" r="r" b="b"/>
                  <a:pathLst>
                    <a:path w="22" h="21">
                      <a:moveTo>
                        <a:pt x="15" y="21"/>
                      </a:moveTo>
                      <a:lnTo>
                        <a:pt x="0" y="4"/>
                      </a:lnTo>
                      <a:lnTo>
                        <a:pt x="8" y="0"/>
                      </a:lnTo>
                      <a:lnTo>
                        <a:pt x="22" y="14"/>
                      </a:lnTo>
                      <a:lnTo>
                        <a:pt x="15" y="2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latin typeface="+mj-lt"/>
                    <a:cs typeface="Arial" panose="020B0604020202020204" pitchFamily="34" charset="0"/>
                  </a:endParaRPr>
                </a:p>
              </p:txBody>
            </p:sp>
          </p:grpSp>
          <p:grpSp>
            <p:nvGrpSpPr>
              <p:cNvPr id="175" name="Group 846"/>
              <p:cNvGrpSpPr/>
              <p:nvPr/>
            </p:nvGrpSpPr>
            <p:grpSpPr>
              <a:xfrm>
                <a:off x="746680" y="4718010"/>
                <a:ext cx="384176" cy="290513"/>
                <a:chOff x="3112293" y="6014942"/>
                <a:chExt cx="384176" cy="290513"/>
              </a:xfrm>
            </p:grpSpPr>
            <p:sp>
              <p:nvSpPr>
                <p:cNvPr id="185" name="Rectangle 106"/>
                <p:cNvSpPr>
                  <a:spLocks noChangeArrowheads="1"/>
                </p:cNvSpPr>
                <p:nvPr/>
              </p:nvSpPr>
              <p:spPr bwMode="auto">
                <a:xfrm>
                  <a:off x="3447256" y="6014942"/>
                  <a:ext cx="49213" cy="290513"/>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86" name="Rectangle 107"/>
                <p:cNvSpPr>
                  <a:spLocks noChangeArrowheads="1"/>
                </p:cNvSpPr>
                <p:nvPr/>
              </p:nvSpPr>
              <p:spPr bwMode="auto">
                <a:xfrm>
                  <a:off x="3112293" y="6014942"/>
                  <a:ext cx="49213" cy="287338"/>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87" name="Rectangle 108"/>
                <p:cNvSpPr>
                  <a:spLocks noChangeArrowheads="1"/>
                </p:cNvSpPr>
                <p:nvPr/>
              </p:nvSpPr>
              <p:spPr bwMode="auto">
                <a:xfrm>
                  <a:off x="3161506" y="6014942"/>
                  <a:ext cx="120650" cy="19050"/>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88" name="Rectangle 109"/>
                <p:cNvSpPr>
                  <a:spLocks noChangeArrowheads="1"/>
                </p:cNvSpPr>
                <p:nvPr/>
              </p:nvSpPr>
              <p:spPr bwMode="auto">
                <a:xfrm>
                  <a:off x="3326606" y="6014942"/>
                  <a:ext cx="120650" cy="19050"/>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89" name="Rectangle 110"/>
                <p:cNvSpPr>
                  <a:spLocks noChangeArrowheads="1"/>
                </p:cNvSpPr>
                <p:nvPr/>
              </p:nvSpPr>
              <p:spPr bwMode="auto">
                <a:xfrm>
                  <a:off x="3383756" y="6207029"/>
                  <a:ext cx="63500" cy="23813"/>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0" name="Rectangle 111"/>
                <p:cNvSpPr>
                  <a:spLocks noChangeArrowheads="1"/>
                </p:cNvSpPr>
                <p:nvPr/>
              </p:nvSpPr>
              <p:spPr bwMode="auto">
                <a:xfrm>
                  <a:off x="3161506" y="6053042"/>
                  <a:ext cx="96838"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1" name="Rectangle 112"/>
                <p:cNvSpPr>
                  <a:spLocks noChangeArrowheads="1"/>
                </p:cNvSpPr>
                <p:nvPr/>
              </p:nvSpPr>
              <p:spPr bwMode="auto">
                <a:xfrm>
                  <a:off x="3348831" y="6053042"/>
                  <a:ext cx="98425"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2" name="Rectangle 113"/>
                <p:cNvSpPr>
                  <a:spLocks noChangeArrowheads="1"/>
                </p:cNvSpPr>
                <p:nvPr/>
              </p:nvSpPr>
              <p:spPr bwMode="auto">
                <a:xfrm>
                  <a:off x="3161506" y="6091142"/>
                  <a:ext cx="85725"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3" name="Rectangle 114"/>
                <p:cNvSpPr>
                  <a:spLocks noChangeArrowheads="1"/>
                </p:cNvSpPr>
                <p:nvPr/>
              </p:nvSpPr>
              <p:spPr bwMode="auto">
                <a:xfrm>
                  <a:off x="3359943" y="6091142"/>
                  <a:ext cx="87313"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4" name="Rectangle 115"/>
                <p:cNvSpPr>
                  <a:spLocks noChangeArrowheads="1"/>
                </p:cNvSpPr>
                <p:nvPr/>
              </p:nvSpPr>
              <p:spPr bwMode="auto">
                <a:xfrm>
                  <a:off x="3161506" y="6127654"/>
                  <a:ext cx="77788" cy="23813"/>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5" name="Rectangle 116"/>
                <p:cNvSpPr>
                  <a:spLocks noChangeArrowheads="1"/>
                </p:cNvSpPr>
                <p:nvPr/>
              </p:nvSpPr>
              <p:spPr bwMode="auto">
                <a:xfrm>
                  <a:off x="3371056" y="6127654"/>
                  <a:ext cx="76200" cy="23813"/>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6" name="Rectangle 117"/>
                <p:cNvSpPr>
                  <a:spLocks noChangeArrowheads="1"/>
                </p:cNvSpPr>
                <p:nvPr/>
              </p:nvSpPr>
              <p:spPr bwMode="auto">
                <a:xfrm>
                  <a:off x="3161506" y="6168929"/>
                  <a:ext cx="63500" cy="19050"/>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7" name="Rectangle 118"/>
                <p:cNvSpPr>
                  <a:spLocks noChangeArrowheads="1"/>
                </p:cNvSpPr>
                <p:nvPr/>
              </p:nvSpPr>
              <p:spPr bwMode="auto">
                <a:xfrm>
                  <a:off x="3383756" y="6168929"/>
                  <a:ext cx="63500" cy="19050"/>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8" name="Rectangle 119"/>
                <p:cNvSpPr>
                  <a:spLocks noChangeArrowheads="1"/>
                </p:cNvSpPr>
                <p:nvPr/>
              </p:nvSpPr>
              <p:spPr bwMode="auto">
                <a:xfrm>
                  <a:off x="3161506" y="6207029"/>
                  <a:ext cx="63500" cy="23813"/>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99" name="Rectangle 120"/>
                <p:cNvSpPr>
                  <a:spLocks noChangeArrowheads="1"/>
                </p:cNvSpPr>
                <p:nvPr/>
              </p:nvSpPr>
              <p:spPr bwMode="auto">
                <a:xfrm>
                  <a:off x="3161506" y="6245129"/>
                  <a:ext cx="63500"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0" name="Rectangle 121"/>
                <p:cNvSpPr>
                  <a:spLocks noChangeArrowheads="1"/>
                </p:cNvSpPr>
                <p:nvPr/>
              </p:nvSpPr>
              <p:spPr bwMode="auto">
                <a:xfrm>
                  <a:off x="3161506" y="6283229"/>
                  <a:ext cx="63500"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1" name="Rectangle 122"/>
                <p:cNvSpPr>
                  <a:spLocks noChangeArrowheads="1"/>
                </p:cNvSpPr>
                <p:nvPr/>
              </p:nvSpPr>
              <p:spPr bwMode="auto">
                <a:xfrm>
                  <a:off x="3383756" y="6245129"/>
                  <a:ext cx="63500"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202" name="Rectangle 123"/>
                <p:cNvSpPr>
                  <a:spLocks noChangeArrowheads="1"/>
                </p:cNvSpPr>
                <p:nvPr/>
              </p:nvSpPr>
              <p:spPr bwMode="auto">
                <a:xfrm>
                  <a:off x="3383756" y="6283229"/>
                  <a:ext cx="63500" cy="22225"/>
                </a:xfrm>
                <a:prstGeom prst="rect">
                  <a:avLst/>
                </a:prstGeom>
                <a:solidFill>
                  <a:srgbClr val="CCCCCC"/>
                </a:solidFill>
                <a:ln w="5"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grpSp>
          <p:grpSp>
            <p:nvGrpSpPr>
              <p:cNvPr id="176" name="Group 847"/>
              <p:cNvGrpSpPr/>
              <p:nvPr/>
            </p:nvGrpSpPr>
            <p:grpSpPr>
              <a:xfrm>
                <a:off x="1548127" y="3531534"/>
                <a:ext cx="1665288" cy="314650"/>
                <a:chOff x="3891756" y="4847805"/>
                <a:chExt cx="1665288" cy="314650"/>
              </a:xfrm>
            </p:grpSpPr>
            <p:sp>
              <p:nvSpPr>
                <p:cNvPr id="177" name="Rectangle 124"/>
                <p:cNvSpPr>
                  <a:spLocks noChangeArrowheads="1"/>
                </p:cNvSpPr>
                <p:nvPr/>
              </p:nvSpPr>
              <p:spPr bwMode="auto">
                <a:xfrm>
                  <a:off x="3891756" y="5049742"/>
                  <a:ext cx="1665288" cy="112713"/>
                </a:xfrm>
                <a:prstGeom prst="rect">
                  <a:avLst/>
                </a:prstGeom>
                <a:gradFill flip="none" rotWithShape="1">
                  <a:gsLst>
                    <a:gs pos="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78" name="Rectangle 126"/>
                <p:cNvSpPr>
                  <a:spLocks noChangeArrowheads="1"/>
                </p:cNvSpPr>
                <p:nvPr/>
              </p:nvSpPr>
              <p:spPr bwMode="auto">
                <a:xfrm>
                  <a:off x="3891756" y="5049742"/>
                  <a:ext cx="1665288" cy="112713"/>
                </a:xfrm>
                <a:prstGeom prst="rect">
                  <a:avLst/>
                </a:prstGeom>
                <a:gradFill flip="none" rotWithShape="1">
                  <a:gsLst>
                    <a:gs pos="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79" name="Rectangle 128"/>
                <p:cNvSpPr>
                  <a:spLocks noChangeArrowheads="1"/>
                </p:cNvSpPr>
                <p:nvPr/>
              </p:nvSpPr>
              <p:spPr bwMode="auto">
                <a:xfrm>
                  <a:off x="3891756" y="5049742"/>
                  <a:ext cx="1665288" cy="112713"/>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80" name="Rectangle 129"/>
                <p:cNvSpPr>
                  <a:spLocks noChangeArrowheads="1"/>
                </p:cNvSpPr>
                <p:nvPr/>
              </p:nvSpPr>
              <p:spPr bwMode="auto">
                <a:xfrm>
                  <a:off x="3891756" y="4849717"/>
                  <a:ext cx="1665288" cy="112713"/>
                </a:xfrm>
                <a:prstGeom prst="rect">
                  <a:avLst/>
                </a:prstGeom>
                <a:gradFill flip="none" rotWithShape="1">
                  <a:gsLst>
                    <a:gs pos="0">
                      <a:srgbClr val="B2B2B2"/>
                    </a:gs>
                    <a:gs pos="52000">
                      <a:srgbClr val="969696"/>
                    </a:gs>
                    <a:gs pos="24992">
                      <a:srgbClr val="BFBFBF">
                        <a:lumMod val="47000"/>
                        <a:lumOff val="53000"/>
                      </a:srgbClr>
                    </a:gs>
                    <a:gs pos="44000">
                      <a:srgbClr val="999999">
                        <a:lumMod val="53000"/>
                        <a:lumOff val="47000"/>
                      </a:srgbClr>
                    </a:gs>
                    <a:gs pos="100000">
                      <a:srgbClr val="333333"/>
                    </a:gs>
                  </a:gsLst>
                  <a:lin ang="5400000" scaled="1"/>
                  <a:tileRect/>
                </a:gradFill>
                <a:ln w="5" cap="flat">
                  <a:solidFill>
                    <a:schemeClr val="bg2"/>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81" name="Line 131"/>
                <p:cNvSpPr>
                  <a:spLocks noChangeShapeType="1"/>
                </p:cNvSpPr>
                <p:nvPr/>
              </p:nvSpPr>
              <p:spPr bwMode="auto">
                <a:xfrm>
                  <a:off x="4110831" y="4852452"/>
                  <a:ext cx="0" cy="107243"/>
                </a:xfrm>
                <a:prstGeom prst="line">
                  <a:avLst/>
                </a:pr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28575" cap="flat">
                  <a:solidFill>
                    <a:srgbClr val="2E2E2E"/>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82" name="Line 133"/>
                <p:cNvSpPr>
                  <a:spLocks noChangeShapeType="1"/>
                </p:cNvSpPr>
                <p:nvPr/>
              </p:nvSpPr>
              <p:spPr bwMode="auto">
                <a:xfrm>
                  <a:off x="4110831" y="5047830"/>
                  <a:ext cx="0" cy="111773"/>
                </a:xfrm>
                <a:prstGeom prst="line">
                  <a:avLst/>
                </a:pr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28575" cap="flat">
                  <a:solidFill>
                    <a:srgbClr val="2E2E2E"/>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83" name="Line 135"/>
                <p:cNvSpPr>
                  <a:spLocks noChangeShapeType="1"/>
                </p:cNvSpPr>
                <p:nvPr/>
              </p:nvSpPr>
              <p:spPr bwMode="auto">
                <a:xfrm>
                  <a:off x="5342731" y="4847805"/>
                  <a:ext cx="0" cy="111773"/>
                </a:xfrm>
                <a:prstGeom prst="line">
                  <a:avLst/>
                </a:pr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28575" cap="flat">
                  <a:solidFill>
                    <a:srgbClr val="2E2E2E"/>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sp>
              <p:nvSpPr>
                <p:cNvPr id="184" name="Line 137"/>
                <p:cNvSpPr>
                  <a:spLocks noChangeShapeType="1"/>
                </p:cNvSpPr>
                <p:nvPr/>
              </p:nvSpPr>
              <p:spPr bwMode="auto">
                <a:xfrm>
                  <a:off x="5342731" y="5047830"/>
                  <a:ext cx="0" cy="111773"/>
                </a:xfrm>
                <a:prstGeom prst="line">
                  <a:avLst/>
                </a:prstGeom>
                <a:gradFill flip="none" rotWithShape="1">
                  <a:gsLst>
                    <a:gs pos="26000">
                      <a:srgbClr val="B2B2B2">
                        <a:lumMod val="47000"/>
                      </a:srgbClr>
                    </a:gs>
                    <a:gs pos="52000">
                      <a:srgbClr val="969696">
                        <a:lumMod val="87000"/>
                      </a:srgbClr>
                    </a:gs>
                    <a:gs pos="42000">
                      <a:srgbClr val="BFBFBF">
                        <a:lumMod val="47000"/>
                        <a:lumOff val="53000"/>
                      </a:srgbClr>
                    </a:gs>
                    <a:gs pos="44000">
                      <a:srgbClr val="999999">
                        <a:lumMod val="58000"/>
                        <a:lumOff val="42000"/>
                      </a:srgbClr>
                    </a:gs>
                    <a:gs pos="66000">
                      <a:srgbClr val="333333"/>
                    </a:gs>
                  </a:gsLst>
                  <a:lin ang="3000000" scaled="0"/>
                  <a:tileRect/>
                </a:gradFill>
                <a:ln w="28575" cap="flat">
                  <a:solidFill>
                    <a:srgbClr val="2E2E2E"/>
                  </a:solidFill>
                  <a:prstDash val="solid"/>
                  <a:miter lim="800000"/>
                  <a:headEnd/>
                  <a:tailEnd/>
                </a:ln>
              </p:spPr>
              <p:txBody>
                <a:bodyPr vert="horz" wrap="square" lIns="68580" tIns="34290" rIns="68580" bIns="34290" numCol="1" anchor="t" anchorCtr="0" compatLnSpc="1">
                  <a:prstTxWarp prst="textNoShape">
                    <a:avLst/>
                  </a:prstTxWarp>
                </a:bodyPr>
                <a:lstStyle/>
                <a:p>
                  <a:endParaRPr lang="en-US" sz="1350">
                    <a:solidFill>
                      <a:srgbClr val="000000"/>
                    </a:solidFill>
                    <a:latin typeface="+mj-lt"/>
                    <a:cs typeface="Arial" panose="020B0604020202020204" pitchFamily="34" charset="0"/>
                  </a:endParaRPr>
                </a:p>
              </p:txBody>
            </p:sp>
          </p:grpSp>
        </p:grpSp>
        <p:grpSp>
          <p:nvGrpSpPr>
            <p:cNvPr id="58" name="orbitrap"/>
            <p:cNvGrpSpPr>
              <a:grpSpLocks noChangeAspect="1"/>
            </p:cNvGrpSpPr>
            <p:nvPr>
              <p:custDataLst>
                <p:tags r:id="rId1"/>
              </p:custDataLst>
            </p:nvPr>
          </p:nvGrpSpPr>
          <p:grpSpPr bwMode="auto">
            <a:xfrm>
              <a:off x="3389314" y="1774827"/>
              <a:ext cx="1219200" cy="709613"/>
              <a:chOff x="2055" y="1058"/>
              <a:chExt cx="768" cy="447"/>
            </a:xfrm>
          </p:grpSpPr>
          <p:sp>
            <p:nvSpPr>
              <p:cNvPr id="59" name="Freeform 6"/>
              <p:cNvSpPr>
                <a:spLocks/>
              </p:cNvSpPr>
              <p:nvPr/>
            </p:nvSpPr>
            <p:spPr bwMode="auto">
              <a:xfrm>
                <a:off x="2071" y="1133"/>
                <a:ext cx="732" cy="294"/>
              </a:xfrm>
              <a:custGeom>
                <a:avLst/>
                <a:gdLst>
                  <a:gd name="T0" fmla="*/ 557 w 1051"/>
                  <a:gd name="T1" fmla="*/ 297 h 424"/>
                  <a:gd name="T2" fmla="*/ 427 w 1051"/>
                  <a:gd name="T3" fmla="*/ 337 h 424"/>
                  <a:gd name="T4" fmla="*/ 166 w 1051"/>
                  <a:gd name="T5" fmla="*/ 383 h 424"/>
                  <a:gd name="T6" fmla="*/ 104 w 1051"/>
                  <a:gd name="T7" fmla="*/ 397 h 424"/>
                  <a:gd name="T8" fmla="*/ 18 w 1051"/>
                  <a:gd name="T9" fmla="*/ 424 h 424"/>
                  <a:gd name="T10" fmla="*/ 0 w 1051"/>
                  <a:gd name="T11" fmla="*/ 376 h 424"/>
                  <a:gd name="T12" fmla="*/ 84 w 1051"/>
                  <a:gd name="T13" fmla="*/ 341 h 424"/>
                  <a:gd name="T14" fmla="*/ 141 w 1051"/>
                  <a:gd name="T15" fmla="*/ 312 h 424"/>
                  <a:gd name="T16" fmla="*/ 369 w 1051"/>
                  <a:gd name="T17" fmla="*/ 180 h 424"/>
                  <a:gd name="T18" fmla="*/ 495 w 1051"/>
                  <a:gd name="T19" fmla="*/ 127 h 424"/>
                  <a:gd name="T20" fmla="*/ 625 w 1051"/>
                  <a:gd name="T21" fmla="*/ 87 h 424"/>
                  <a:gd name="T22" fmla="*/ 886 w 1051"/>
                  <a:gd name="T23" fmla="*/ 41 h 424"/>
                  <a:gd name="T24" fmla="*/ 948 w 1051"/>
                  <a:gd name="T25" fmla="*/ 27 h 424"/>
                  <a:gd name="T26" fmla="*/ 1034 w 1051"/>
                  <a:gd name="T27" fmla="*/ 0 h 424"/>
                  <a:gd name="T28" fmla="*/ 1051 w 1051"/>
                  <a:gd name="T29" fmla="*/ 48 h 424"/>
                  <a:gd name="T30" fmla="*/ 968 w 1051"/>
                  <a:gd name="T31" fmla="*/ 83 h 424"/>
                  <a:gd name="T32" fmla="*/ 911 w 1051"/>
                  <a:gd name="T33" fmla="*/ 111 h 424"/>
                  <a:gd name="T34" fmla="*/ 683 w 1051"/>
                  <a:gd name="T35" fmla="*/ 244 h 424"/>
                  <a:gd name="T36" fmla="*/ 557 w 1051"/>
                  <a:gd name="T37" fmla="*/ 29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51" h="424">
                    <a:moveTo>
                      <a:pt x="557" y="297"/>
                    </a:moveTo>
                    <a:cubicBezTo>
                      <a:pt x="526" y="307"/>
                      <a:pt x="487" y="322"/>
                      <a:pt x="427" y="337"/>
                    </a:cubicBezTo>
                    <a:cubicBezTo>
                      <a:pt x="366" y="353"/>
                      <a:pt x="284" y="369"/>
                      <a:pt x="166" y="383"/>
                    </a:cubicBezTo>
                    <a:cubicBezTo>
                      <a:pt x="153" y="384"/>
                      <a:pt x="130" y="390"/>
                      <a:pt x="104" y="397"/>
                    </a:cubicBezTo>
                    <a:cubicBezTo>
                      <a:pt x="78" y="405"/>
                      <a:pt x="47" y="414"/>
                      <a:pt x="18" y="424"/>
                    </a:cubicBezTo>
                    <a:cubicBezTo>
                      <a:pt x="0" y="376"/>
                      <a:pt x="0" y="376"/>
                      <a:pt x="0" y="376"/>
                    </a:cubicBezTo>
                    <a:cubicBezTo>
                      <a:pt x="29" y="364"/>
                      <a:pt x="59" y="352"/>
                      <a:pt x="84" y="341"/>
                    </a:cubicBezTo>
                    <a:cubicBezTo>
                      <a:pt x="109" y="330"/>
                      <a:pt x="129" y="320"/>
                      <a:pt x="141" y="312"/>
                    </a:cubicBezTo>
                    <a:cubicBezTo>
                      <a:pt x="240" y="247"/>
                      <a:pt x="313" y="207"/>
                      <a:pt x="369" y="180"/>
                    </a:cubicBezTo>
                    <a:cubicBezTo>
                      <a:pt x="426" y="153"/>
                      <a:pt x="465" y="139"/>
                      <a:pt x="495" y="127"/>
                    </a:cubicBezTo>
                    <a:cubicBezTo>
                      <a:pt x="526" y="117"/>
                      <a:pt x="565" y="102"/>
                      <a:pt x="625" y="87"/>
                    </a:cubicBezTo>
                    <a:cubicBezTo>
                      <a:pt x="686" y="71"/>
                      <a:pt x="768" y="55"/>
                      <a:pt x="886" y="41"/>
                    </a:cubicBezTo>
                    <a:cubicBezTo>
                      <a:pt x="899" y="40"/>
                      <a:pt x="921" y="34"/>
                      <a:pt x="948" y="27"/>
                    </a:cubicBezTo>
                    <a:cubicBezTo>
                      <a:pt x="974" y="19"/>
                      <a:pt x="1004" y="10"/>
                      <a:pt x="1034" y="0"/>
                    </a:cubicBezTo>
                    <a:cubicBezTo>
                      <a:pt x="1051" y="48"/>
                      <a:pt x="1051" y="48"/>
                      <a:pt x="1051" y="48"/>
                    </a:cubicBezTo>
                    <a:cubicBezTo>
                      <a:pt x="1023" y="59"/>
                      <a:pt x="993" y="72"/>
                      <a:pt x="968" y="83"/>
                    </a:cubicBezTo>
                    <a:cubicBezTo>
                      <a:pt x="943" y="94"/>
                      <a:pt x="923" y="104"/>
                      <a:pt x="911" y="111"/>
                    </a:cubicBezTo>
                    <a:cubicBezTo>
                      <a:pt x="812" y="177"/>
                      <a:pt x="739" y="217"/>
                      <a:pt x="683" y="244"/>
                    </a:cubicBezTo>
                    <a:cubicBezTo>
                      <a:pt x="626" y="271"/>
                      <a:pt x="587" y="285"/>
                      <a:pt x="557" y="297"/>
                    </a:cubicBezTo>
                    <a:close/>
                  </a:path>
                </a:pathLst>
              </a:custGeom>
              <a:gradFill flip="none" rotWithShape="1">
                <a:gsLst>
                  <a:gs pos="40000">
                    <a:srgbClr val="B2B2B2">
                      <a:lumMod val="72000"/>
                    </a:srgbClr>
                  </a:gs>
                  <a:gs pos="55000">
                    <a:srgbClr val="969696"/>
                  </a:gs>
                  <a:gs pos="38000">
                    <a:srgbClr val="BFBFBF">
                      <a:lumMod val="86000"/>
                    </a:srgbClr>
                  </a:gs>
                  <a:gs pos="48000">
                    <a:srgbClr val="999999">
                      <a:lumMod val="24000"/>
                      <a:lumOff val="76000"/>
                    </a:srgbClr>
                  </a:gs>
                  <a:gs pos="61000">
                    <a:srgbClr val="333333"/>
                  </a:gs>
                </a:gsLst>
                <a:lin ang="4200000" scaled="0"/>
                <a:tileRect/>
              </a:gradFill>
              <a:ln w="5" cap="flat">
                <a:solidFill>
                  <a:srgbClr val="969696"/>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60" name="Freeform 7"/>
              <p:cNvSpPr>
                <a:spLocks/>
              </p:cNvSpPr>
              <p:nvPr/>
            </p:nvSpPr>
            <p:spPr bwMode="auto">
              <a:xfrm>
                <a:off x="2356" y="1465"/>
                <a:ext cx="145" cy="40"/>
              </a:xfrm>
              <a:custGeom>
                <a:avLst/>
                <a:gdLst>
                  <a:gd name="T0" fmla="*/ 11 w 208"/>
                  <a:gd name="T1" fmla="*/ 51 h 57"/>
                  <a:gd name="T2" fmla="*/ 208 w 208"/>
                  <a:gd name="T3" fmla="*/ 30 h 57"/>
                  <a:gd name="T4" fmla="*/ 197 w 208"/>
                  <a:gd name="T5" fmla="*/ 0 h 57"/>
                  <a:gd name="T6" fmla="*/ 0 w 208"/>
                  <a:gd name="T7" fmla="*/ 21 h 57"/>
                  <a:gd name="T8" fmla="*/ 11 w 208"/>
                  <a:gd name="T9" fmla="*/ 51 h 57"/>
                </a:gdLst>
                <a:ahLst/>
                <a:cxnLst>
                  <a:cxn ang="0">
                    <a:pos x="T0" y="T1"/>
                  </a:cxn>
                  <a:cxn ang="0">
                    <a:pos x="T2" y="T3"/>
                  </a:cxn>
                  <a:cxn ang="0">
                    <a:pos x="T4" y="T5"/>
                  </a:cxn>
                  <a:cxn ang="0">
                    <a:pos x="T6" y="T7"/>
                  </a:cxn>
                  <a:cxn ang="0">
                    <a:pos x="T8" y="T9"/>
                  </a:cxn>
                </a:cxnLst>
                <a:rect l="0" t="0" r="r" b="b"/>
                <a:pathLst>
                  <a:path w="208" h="57">
                    <a:moveTo>
                      <a:pt x="11" y="51"/>
                    </a:moveTo>
                    <a:cubicBezTo>
                      <a:pt x="99" y="57"/>
                      <a:pt x="159" y="46"/>
                      <a:pt x="208" y="30"/>
                    </a:cubicBezTo>
                    <a:cubicBezTo>
                      <a:pt x="197" y="0"/>
                      <a:pt x="197" y="0"/>
                      <a:pt x="197" y="0"/>
                    </a:cubicBezTo>
                    <a:cubicBezTo>
                      <a:pt x="148" y="16"/>
                      <a:pt x="88" y="26"/>
                      <a:pt x="0" y="21"/>
                    </a:cubicBezTo>
                    <a:lnTo>
                      <a:pt x="11" y="51"/>
                    </a:lnTo>
                    <a:close/>
                  </a:path>
                </a:pathLst>
              </a:custGeom>
              <a:solidFill>
                <a:srgbClr val="CCCCCC"/>
              </a:solidFill>
              <a:ln w="4"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61" name="Freeform 8"/>
              <p:cNvSpPr>
                <a:spLocks/>
              </p:cNvSpPr>
              <p:nvPr/>
            </p:nvSpPr>
            <p:spPr bwMode="auto">
              <a:xfrm>
                <a:off x="2514" y="1203"/>
                <a:ext cx="309" cy="276"/>
              </a:xfrm>
              <a:custGeom>
                <a:avLst/>
                <a:gdLst>
                  <a:gd name="T0" fmla="*/ 12 w 444"/>
                  <a:gd name="T1" fmla="*/ 397 h 397"/>
                  <a:gd name="T2" fmla="*/ 213 w 444"/>
                  <a:gd name="T3" fmla="*/ 250 h 397"/>
                  <a:gd name="T4" fmla="*/ 444 w 444"/>
                  <a:gd name="T5" fmla="*/ 30 h 397"/>
                  <a:gd name="T6" fmla="*/ 433 w 444"/>
                  <a:gd name="T7" fmla="*/ 0 h 397"/>
                  <a:gd name="T8" fmla="*/ 202 w 444"/>
                  <a:gd name="T9" fmla="*/ 220 h 397"/>
                  <a:gd name="T10" fmla="*/ 0 w 444"/>
                  <a:gd name="T11" fmla="*/ 367 h 397"/>
                  <a:gd name="T12" fmla="*/ 12 w 444"/>
                  <a:gd name="T13" fmla="*/ 397 h 397"/>
                </a:gdLst>
                <a:ahLst/>
                <a:cxnLst>
                  <a:cxn ang="0">
                    <a:pos x="T0" y="T1"/>
                  </a:cxn>
                  <a:cxn ang="0">
                    <a:pos x="T2" y="T3"/>
                  </a:cxn>
                  <a:cxn ang="0">
                    <a:pos x="T4" y="T5"/>
                  </a:cxn>
                  <a:cxn ang="0">
                    <a:pos x="T6" y="T7"/>
                  </a:cxn>
                  <a:cxn ang="0">
                    <a:pos x="T8" y="T9"/>
                  </a:cxn>
                  <a:cxn ang="0">
                    <a:pos x="T10" y="T11"/>
                  </a:cxn>
                  <a:cxn ang="0">
                    <a:pos x="T12" y="T13"/>
                  </a:cxn>
                </a:cxnLst>
                <a:rect l="0" t="0" r="r" b="b"/>
                <a:pathLst>
                  <a:path w="444" h="397">
                    <a:moveTo>
                      <a:pt x="12" y="397"/>
                    </a:moveTo>
                    <a:cubicBezTo>
                      <a:pt x="69" y="375"/>
                      <a:pt x="132" y="337"/>
                      <a:pt x="213" y="250"/>
                    </a:cubicBezTo>
                    <a:cubicBezTo>
                      <a:pt x="253" y="207"/>
                      <a:pt x="346" y="66"/>
                      <a:pt x="444" y="30"/>
                    </a:cubicBezTo>
                    <a:cubicBezTo>
                      <a:pt x="433" y="0"/>
                      <a:pt x="433" y="0"/>
                      <a:pt x="433" y="0"/>
                    </a:cubicBezTo>
                    <a:cubicBezTo>
                      <a:pt x="335" y="35"/>
                      <a:pt x="242" y="176"/>
                      <a:pt x="202" y="220"/>
                    </a:cubicBezTo>
                    <a:cubicBezTo>
                      <a:pt x="121" y="306"/>
                      <a:pt x="58" y="344"/>
                      <a:pt x="0" y="367"/>
                    </a:cubicBezTo>
                    <a:lnTo>
                      <a:pt x="12" y="397"/>
                    </a:lnTo>
                    <a:close/>
                  </a:path>
                </a:pathLst>
              </a:custGeom>
              <a:solidFill>
                <a:srgbClr val="CCCCCC"/>
              </a:solidFill>
              <a:ln w="4"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62" name="Freeform 9"/>
              <p:cNvSpPr>
                <a:spLocks/>
              </p:cNvSpPr>
              <p:nvPr/>
            </p:nvSpPr>
            <p:spPr bwMode="auto">
              <a:xfrm>
                <a:off x="2099" y="1438"/>
                <a:ext cx="240" cy="61"/>
              </a:xfrm>
              <a:custGeom>
                <a:avLst/>
                <a:gdLst>
                  <a:gd name="T0" fmla="*/ 330 w 345"/>
                  <a:gd name="T1" fmla="*/ 87 h 88"/>
                  <a:gd name="T2" fmla="*/ 345 w 345"/>
                  <a:gd name="T3" fmla="*/ 88 h 88"/>
                  <a:gd name="T4" fmla="*/ 334 w 345"/>
                  <a:gd name="T5" fmla="*/ 58 h 88"/>
                  <a:gd name="T6" fmla="*/ 319 w 345"/>
                  <a:gd name="T7" fmla="*/ 56 h 88"/>
                  <a:gd name="T8" fmla="*/ 0 w 345"/>
                  <a:gd name="T9" fmla="*/ 36 h 88"/>
                  <a:gd name="T10" fmla="*/ 11 w 345"/>
                  <a:gd name="T11" fmla="*/ 67 h 88"/>
                  <a:gd name="T12" fmla="*/ 330 w 345"/>
                  <a:gd name="T13" fmla="*/ 87 h 88"/>
                </a:gdLst>
                <a:ahLst/>
                <a:cxnLst>
                  <a:cxn ang="0">
                    <a:pos x="T0" y="T1"/>
                  </a:cxn>
                  <a:cxn ang="0">
                    <a:pos x="T2" y="T3"/>
                  </a:cxn>
                  <a:cxn ang="0">
                    <a:pos x="T4" y="T5"/>
                  </a:cxn>
                  <a:cxn ang="0">
                    <a:pos x="T6" y="T7"/>
                  </a:cxn>
                  <a:cxn ang="0">
                    <a:pos x="T8" y="T9"/>
                  </a:cxn>
                  <a:cxn ang="0">
                    <a:pos x="T10" y="T11"/>
                  </a:cxn>
                  <a:cxn ang="0">
                    <a:pos x="T12" y="T13"/>
                  </a:cxn>
                </a:cxnLst>
                <a:rect l="0" t="0" r="r" b="b"/>
                <a:pathLst>
                  <a:path w="345" h="88">
                    <a:moveTo>
                      <a:pt x="330" y="87"/>
                    </a:moveTo>
                    <a:cubicBezTo>
                      <a:pt x="335" y="87"/>
                      <a:pt x="340" y="88"/>
                      <a:pt x="345" y="88"/>
                    </a:cubicBezTo>
                    <a:cubicBezTo>
                      <a:pt x="334" y="58"/>
                      <a:pt x="334" y="58"/>
                      <a:pt x="334" y="58"/>
                    </a:cubicBezTo>
                    <a:cubicBezTo>
                      <a:pt x="329" y="57"/>
                      <a:pt x="324" y="57"/>
                      <a:pt x="319" y="56"/>
                    </a:cubicBezTo>
                    <a:cubicBezTo>
                      <a:pt x="260" y="49"/>
                      <a:pt x="98" y="0"/>
                      <a:pt x="0" y="36"/>
                    </a:cubicBezTo>
                    <a:cubicBezTo>
                      <a:pt x="11" y="67"/>
                      <a:pt x="11" y="67"/>
                      <a:pt x="11" y="67"/>
                    </a:cubicBezTo>
                    <a:cubicBezTo>
                      <a:pt x="109" y="31"/>
                      <a:pt x="271" y="79"/>
                      <a:pt x="330" y="87"/>
                    </a:cubicBezTo>
                    <a:close/>
                  </a:path>
                </a:pathLst>
              </a:custGeom>
              <a:solidFill>
                <a:srgbClr val="CCCCCC"/>
              </a:solidFill>
              <a:ln w="4"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63" name="Freeform 10"/>
              <p:cNvSpPr>
                <a:spLocks/>
              </p:cNvSpPr>
              <p:nvPr/>
            </p:nvSpPr>
            <p:spPr bwMode="auto">
              <a:xfrm>
                <a:off x="2376" y="1058"/>
                <a:ext cx="403" cy="69"/>
              </a:xfrm>
              <a:custGeom>
                <a:avLst/>
                <a:gdLst>
                  <a:gd name="T0" fmla="*/ 11 w 579"/>
                  <a:gd name="T1" fmla="*/ 62 h 100"/>
                  <a:gd name="T2" fmla="*/ 260 w 579"/>
                  <a:gd name="T3" fmla="*/ 45 h 100"/>
                  <a:gd name="T4" fmla="*/ 579 w 579"/>
                  <a:gd name="T5" fmla="*/ 65 h 100"/>
                  <a:gd name="T6" fmla="*/ 567 w 579"/>
                  <a:gd name="T7" fmla="*/ 34 h 100"/>
                  <a:gd name="T8" fmla="*/ 249 w 579"/>
                  <a:gd name="T9" fmla="*/ 14 h 100"/>
                  <a:gd name="T10" fmla="*/ 0 w 579"/>
                  <a:gd name="T11" fmla="*/ 31 h 100"/>
                  <a:gd name="T12" fmla="*/ 11 w 579"/>
                  <a:gd name="T13" fmla="*/ 62 h 100"/>
                </a:gdLst>
                <a:ahLst/>
                <a:cxnLst>
                  <a:cxn ang="0">
                    <a:pos x="T0" y="T1"/>
                  </a:cxn>
                  <a:cxn ang="0">
                    <a:pos x="T2" y="T3"/>
                  </a:cxn>
                  <a:cxn ang="0">
                    <a:pos x="T4" y="T5"/>
                  </a:cxn>
                  <a:cxn ang="0">
                    <a:pos x="T6" y="T7"/>
                  </a:cxn>
                  <a:cxn ang="0">
                    <a:pos x="T8" y="T9"/>
                  </a:cxn>
                  <a:cxn ang="0">
                    <a:pos x="T10" y="T11"/>
                  </a:cxn>
                  <a:cxn ang="0">
                    <a:pos x="T12" y="T13"/>
                  </a:cxn>
                </a:cxnLst>
                <a:rect l="0" t="0" r="r" b="b"/>
                <a:pathLst>
                  <a:path w="579" h="100">
                    <a:moveTo>
                      <a:pt x="11" y="62"/>
                    </a:moveTo>
                    <a:cubicBezTo>
                      <a:pt x="70" y="42"/>
                      <a:pt x="143" y="30"/>
                      <a:pt x="260" y="45"/>
                    </a:cubicBezTo>
                    <a:cubicBezTo>
                      <a:pt x="319" y="52"/>
                      <a:pt x="481" y="100"/>
                      <a:pt x="579" y="65"/>
                    </a:cubicBezTo>
                    <a:cubicBezTo>
                      <a:pt x="567" y="34"/>
                      <a:pt x="567" y="34"/>
                      <a:pt x="567" y="34"/>
                    </a:cubicBezTo>
                    <a:cubicBezTo>
                      <a:pt x="469" y="70"/>
                      <a:pt x="307" y="21"/>
                      <a:pt x="249" y="14"/>
                    </a:cubicBezTo>
                    <a:cubicBezTo>
                      <a:pt x="131" y="0"/>
                      <a:pt x="59" y="12"/>
                      <a:pt x="0" y="31"/>
                    </a:cubicBezTo>
                    <a:lnTo>
                      <a:pt x="11" y="62"/>
                    </a:lnTo>
                    <a:close/>
                  </a:path>
                </a:pathLst>
              </a:custGeom>
              <a:solidFill>
                <a:srgbClr val="CCCCCC"/>
              </a:solidFill>
              <a:ln w="4"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sp>
            <p:nvSpPr>
              <p:cNvPr id="64" name="Freeform 11"/>
              <p:cNvSpPr>
                <a:spLocks/>
              </p:cNvSpPr>
              <p:nvPr/>
            </p:nvSpPr>
            <p:spPr bwMode="auto">
              <a:xfrm>
                <a:off x="2055" y="1087"/>
                <a:ext cx="308" cy="276"/>
              </a:xfrm>
              <a:custGeom>
                <a:avLst/>
                <a:gdLst>
                  <a:gd name="T0" fmla="*/ 242 w 442"/>
                  <a:gd name="T1" fmla="*/ 177 h 397"/>
                  <a:gd name="T2" fmla="*/ 442 w 442"/>
                  <a:gd name="T3" fmla="*/ 31 h 397"/>
                  <a:gd name="T4" fmla="*/ 431 w 442"/>
                  <a:gd name="T5" fmla="*/ 0 h 397"/>
                  <a:gd name="T6" fmla="*/ 231 w 442"/>
                  <a:gd name="T7" fmla="*/ 146 h 397"/>
                  <a:gd name="T8" fmla="*/ 0 w 442"/>
                  <a:gd name="T9" fmla="*/ 366 h 397"/>
                  <a:gd name="T10" fmla="*/ 11 w 442"/>
                  <a:gd name="T11" fmla="*/ 397 h 397"/>
                  <a:gd name="T12" fmla="*/ 242 w 442"/>
                  <a:gd name="T13" fmla="*/ 177 h 397"/>
                </a:gdLst>
                <a:ahLst/>
                <a:cxnLst>
                  <a:cxn ang="0">
                    <a:pos x="T0" y="T1"/>
                  </a:cxn>
                  <a:cxn ang="0">
                    <a:pos x="T2" y="T3"/>
                  </a:cxn>
                  <a:cxn ang="0">
                    <a:pos x="T4" y="T5"/>
                  </a:cxn>
                  <a:cxn ang="0">
                    <a:pos x="T6" y="T7"/>
                  </a:cxn>
                  <a:cxn ang="0">
                    <a:pos x="T8" y="T9"/>
                  </a:cxn>
                  <a:cxn ang="0">
                    <a:pos x="T10" y="T11"/>
                  </a:cxn>
                  <a:cxn ang="0">
                    <a:pos x="T12" y="T13"/>
                  </a:cxn>
                </a:cxnLst>
                <a:rect l="0" t="0" r="r" b="b"/>
                <a:pathLst>
                  <a:path w="442" h="397">
                    <a:moveTo>
                      <a:pt x="242" y="177"/>
                    </a:moveTo>
                    <a:cubicBezTo>
                      <a:pt x="322" y="91"/>
                      <a:pt x="385" y="53"/>
                      <a:pt x="442" y="31"/>
                    </a:cubicBezTo>
                    <a:cubicBezTo>
                      <a:pt x="431" y="0"/>
                      <a:pt x="431" y="0"/>
                      <a:pt x="431" y="0"/>
                    </a:cubicBezTo>
                    <a:cubicBezTo>
                      <a:pt x="374" y="23"/>
                      <a:pt x="311" y="61"/>
                      <a:pt x="231" y="146"/>
                    </a:cubicBezTo>
                    <a:cubicBezTo>
                      <a:pt x="191" y="190"/>
                      <a:pt x="98" y="331"/>
                      <a:pt x="0" y="366"/>
                    </a:cubicBezTo>
                    <a:cubicBezTo>
                      <a:pt x="11" y="397"/>
                      <a:pt x="11" y="397"/>
                      <a:pt x="11" y="397"/>
                    </a:cubicBezTo>
                    <a:cubicBezTo>
                      <a:pt x="109" y="361"/>
                      <a:pt x="202" y="220"/>
                      <a:pt x="242" y="177"/>
                    </a:cubicBezTo>
                    <a:close/>
                  </a:path>
                </a:pathLst>
              </a:custGeom>
              <a:solidFill>
                <a:srgbClr val="CCCCCC"/>
              </a:solidFill>
              <a:ln w="4" cap="flat">
                <a:solidFill>
                  <a:srgbClr val="231F20"/>
                </a:solidFill>
                <a:prstDash val="solid"/>
                <a:miter lim="800000"/>
                <a:headEnd/>
                <a:tailEnd/>
              </a:ln>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0000"/>
                  </a:solidFill>
                  <a:latin typeface="+mj-lt"/>
                  <a:ea typeface="ＭＳ Ｐゴシック" pitchFamily="100" charset="-128"/>
                  <a:cs typeface="Arial" panose="020B0604020202020204" pitchFamily="34" charset="0"/>
                </a:endParaRPr>
              </a:p>
            </p:txBody>
          </p:sp>
        </p:grpSp>
      </p:grpSp>
      <p:pic>
        <p:nvPicPr>
          <p:cNvPr id="242" name="Picture 2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9264" y="3408028"/>
            <a:ext cx="2046682" cy="1241172"/>
          </a:xfrm>
          <a:prstGeom prst="rect">
            <a:avLst/>
          </a:prstGeom>
        </p:spPr>
      </p:pic>
      <p:sp>
        <p:nvSpPr>
          <p:cNvPr id="5" name="TextBox 4"/>
          <p:cNvSpPr txBox="1"/>
          <p:nvPr/>
        </p:nvSpPr>
        <p:spPr>
          <a:xfrm>
            <a:off x="6858000" y="838200"/>
            <a:ext cx="2286001" cy="646331"/>
          </a:xfrm>
          <a:prstGeom prst="rect">
            <a:avLst/>
          </a:prstGeom>
          <a:noFill/>
          <a:ln>
            <a:solidFill>
              <a:srgbClr val="FF0000"/>
            </a:solidFill>
            <a:prstDash val="dash"/>
          </a:ln>
        </p:spPr>
        <p:txBody>
          <a:bodyPr wrap="square" rtlCol="0">
            <a:spAutoFit/>
          </a:bodyPr>
          <a:lstStyle/>
          <a:p>
            <a:r>
              <a:rPr lang="en-US" dirty="0" smtClean="0">
                <a:solidFill>
                  <a:srgbClr val="FF0000"/>
                </a:solidFill>
              </a:rPr>
              <a:t>All research published and data on PX</a:t>
            </a:r>
            <a:endParaRPr lang="en-US" dirty="0">
              <a:solidFill>
                <a:srgbClr val="FF0000"/>
              </a:solidFill>
            </a:endParaRPr>
          </a:p>
        </p:txBody>
      </p:sp>
    </p:spTree>
    <p:extLst>
      <p:ext uri="{BB962C8B-B14F-4D97-AF65-F5344CB8AC3E}">
        <p14:creationId xmlns:p14="http://schemas.microsoft.com/office/powerpoint/2010/main" val="2748399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4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USERHIDDEN" val="1"/>
</p:tagLst>
</file>

<file path=ppt/tags/tag2.xml><?xml version="1.0" encoding="utf-8"?>
<p:tagLst xmlns:a="http://schemas.openxmlformats.org/drawingml/2006/main" xmlns:r="http://schemas.openxmlformats.org/officeDocument/2006/relationships" xmlns:p="http://schemas.openxmlformats.org/presentationml/2006/main">
  <p:tag name="USERHIDDEN" val="1"/>
</p:tagLst>
</file>

<file path=ppt/theme/theme1.xml><?xml version="1.0" encoding="utf-8"?>
<a:theme xmlns:a="http://schemas.openxmlformats.org/drawingml/2006/main" name="MML_Master_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7392</TotalTime>
  <Words>2351</Words>
  <Application>Microsoft Office PowerPoint</Application>
  <PresentationFormat>On-screen Show (4:3)</PresentationFormat>
  <Paragraphs>467</Paragraphs>
  <Slides>29</Slides>
  <Notes>11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29</vt:i4>
      </vt:variant>
    </vt:vector>
  </HeadingPairs>
  <TitlesOfParts>
    <vt:vector size="40" baseType="lpstr">
      <vt:lpstr>ＭＳ Ｐゴシック</vt:lpstr>
      <vt:lpstr>Arial</vt:lpstr>
      <vt:lpstr>Calibri</vt:lpstr>
      <vt:lpstr>Courier New</vt:lpstr>
      <vt:lpstr>Gothic</vt:lpstr>
      <vt:lpstr>Helvetica</vt:lpstr>
      <vt:lpstr>msgothic</vt:lpstr>
      <vt:lpstr>Symbol</vt:lpstr>
      <vt:lpstr>Times New Roman</vt:lpstr>
      <vt:lpstr>Wingdings</vt:lpstr>
      <vt:lpstr>MML_Master_Slide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NOS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 Neely</dc:creator>
  <cp:lastModifiedBy>Ben Neely</cp:lastModifiedBy>
  <cp:revision>257</cp:revision>
  <cp:lastPrinted>2016-08-26T14:48:49Z</cp:lastPrinted>
  <dcterms:created xsi:type="dcterms:W3CDTF">2016-08-08T19:52:15Z</dcterms:created>
  <dcterms:modified xsi:type="dcterms:W3CDTF">2020-02-25T18:49:25Z</dcterms:modified>
</cp:coreProperties>
</file>