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sldIdLst>
    <p:sldId id="256" r:id="rId5"/>
    <p:sldId id="261" r:id="rId6"/>
    <p:sldId id="262" r:id="rId7"/>
    <p:sldId id="267" r:id="rId8"/>
    <p:sldId id="264" r:id="rId9"/>
    <p:sldId id="258" r:id="rId10"/>
    <p:sldId id="259" r:id="rId11"/>
    <p:sldId id="265" r:id="rId12"/>
    <p:sldId id="266" r:id="rId13"/>
    <p:sldId id="263" r:id="rId1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ary Donaldson" initials="MD" lastIdx="1" clrIdx="0">
    <p:extLst>
      <p:ext uri="{19B8F6BF-5375-455C-9EA6-DF929625EA0E}">
        <p15:presenceInfo xmlns:p15="http://schemas.microsoft.com/office/powerpoint/2012/main" userId="S::Mary.Donaldson@glasgow.ac.uk::f6916787-2230-428b-a546-dd5a6c032744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77610C6-527B-2223-733A-301F6DE839D5}" v="6" dt="2020-02-13T14:09:21.704"/>
    <p1510:client id="{723A8C90-84BF-4B90-8001-4DABE120E2FA}" v="89" dt="2020-02-13T14:00:21.95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8799B23B-EC83-4686-B30A-512413B5E67A}" styleName="Light Style 3 - Accent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3" d="100"/>
          <a:sy n="103" d="100"/>
        </p:scale>
        <p:origin x="144" y="21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20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commentAuthors" Target="commentAuthors.xml"/><Relationship Id="rId10" Type="http://schemas.openxmlformats.org/officeDocument/2006/relationships/slide" Target="slides/slide6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2/24/2020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53878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2/24/2020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29054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2/24/2020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94456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2/24/2020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91384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2/24/2020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15245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2/24/2020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0920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2/24/2020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31723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2/24/2020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03125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2/24/2020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63889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2/24/2020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18414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2/24/2020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89582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6CE7D5-CF57-46EF-B807-FDD0502418D4}" type="datetimeFigureOut">
              <a:rPr lang="en-US" smtClean="0"/>
              <a:t>2/24/2020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09540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hyperlink" Target="http://dx.doi.org/10.36399/gla.pubs.196477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pn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pn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FF220D2-834B-4816-8DC0-B69AA309CB0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0"/>
            <a:ext cx="1992213" cy="1041206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F84DADB5-422B-4DF5-B731-D77123276ED8}"/>
              </a:ext>
            </a:extLst>
          </p:cNvPr>
          <p:cNvSpPr txBox="1"/>
          <p:nvPr/>
        </p:nvSpPr>
        <p:spPr>
          <a:xfrm>
            <a:off x="2566855" y="940051"/>
            <a:ext cx="726709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>
                <a:solidFill>
                  <a:schemeClr val="accent5">
                    <a:lumMod val="50000"/>
                  </a:schemeClr>
                </a:solidFill>
              </a:rPr>
              <a:t>Lego: Metadata for reproducibility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B4DF5D7-01A3-48A7-8222-7DDABCA79C33}"/>
              </a:ext>
            </a:extLst>
          </p:cNvPr>
          <p:cNvSpPr txBox="1"/>
          <p:nvPr/>
        </p:nvSpPr>
        <p:spPr>
          <a:xfrm>
            <a:off x="4406788" y="5917949"/>
            <a:ext cx="337842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>
                <a:solidFill>
                  <a:schemeClr val="accent5">
                    <a:lumMod val="50000"/>
                  </a:schemeClr>
                </a:solidFill>
              </a:rPr>
              <a:t>Mary Donaldson and Matt Mahon</a:t>
            </a:r>
          </a:p>
          <a:p>
            <a:pPr algn="ctr"/>
            <a:r>
              <a:rPr lang="en-GB">
                <a:solidFill>
                  <a:schemeClr val="accent5">
                    <a:lumMod val="50000"/>
                  </a:schemeClr>
                </a:solidFill>
              </a:rPr>
              <a:t>Research Information Officers</a:t>
            </a:r>
          </a:p>
          <a:p>
            <a:pPr algn="ctr"/>
            <a:r>
              <a:rPr lang="en-GB">
                <a:solidFill>
                  <a:schemeClr val="accent5">
                    <a:lumMod val="50000"/>
                  </a:schemeClr>
                </a:solidFill>
              </a:rPr>
              <a:t>University of Glasgow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C19D326-77F4-4646-93E4-02ACBD75431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52404" y="1651801"/>
            <a:ext cx="6096000" cy="4080794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C321398E-138E-4E8F-AB5C-DF50A26B36AF}"/>
              </a:ext>
            </a:extLst>
          </p:cNvPr>
          <p:cNvSpPr/>
          <p:nvPr/>
        </p:nvSpPr>
        <p:spPr>
          <a:xfrm>
            <a:off x="3737953" y="5709856"/>
            <a:ext cx="6096000" cy="2308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GB" sz="900"/>
              <a:t>Image credit: https://upload.wikimedia.org/wikipedia/commons/3/32/Lego_Color_Bricks.jpg</a:t>
            </a:r>
          </a:p>
        </p:txBody>
      </p:sp>
      <p:pic>
        <p:nvPicPr>
          <p:cNvPr id="1026" name="Picture 2" descr="Image result for CC-By logo">
            <a:extLst>
              <a:ext uri="{FF2B5EF4-FFF2-40B4-BE49-F238E27FC236}">
                <a16:creationId xmlns:a16="http://schemas.microsoft.com/office/drawing/2014/main" id="{88E2A961-E62C-457D-8EC5-7249AB8A5FA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49530" y="6379614"/>
            <a:ext cx="1052567" cy="3682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985722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tint val="95000"/>
            <a:satMod val="17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40E9C2-FC47-4493-91A3-35DC8D96A3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24143" y="-232090"/>
            <a:ext cx="4645250" cy="1533173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6000"/>
              <a:t>Thank you!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32FF5A2-97CA-4158-A5B9-FDE5BD51058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693397" y="1225176"/>
            <a:ext cx="4884073" cy="532974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 algn="ctr">
              <a:buNone/>
            </a:pPr>
            <a:r>
              <a:rPr lang="en-US" sz="2000"/>
              <a:t>research-datamanagement@glasgow.ac.uk</a:t>
            </a:r>
            <a:endParaRPr lang="en-US">
              <a:cs typeface="Calibri" panose="020F0502020204030204"/>
            </a:endParaRPr>
          </a:p>
        </p:txBody>
      </p:sp>
      <p:sp>
        <p:nvSpPr>
          <p:cNvPr id="9" name="Freeform: Shape 8">
            <a:extLst>
              <a:ext uri="{FF2B5EF4-FFF2-40B4-BE49-F238E27FC236}">
                <a16:creationId xmlns:a16="http://schemas.microsoft.com/office/drawing/2014/main" id="{1DB7C82F-AB7E-4F0C-B829-FA1B9C41518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0"/>
            <a:ext cx="6172782" cy="6858000"/>
          </a:xfrm>
          <a:custGeom>
            <a:avLst/>
            <a:gdLst>
              <a:gd name="connsiteX0" fmla="*/ 6172782 w 6172782"/>
              <a:gd name="connsiteY0" fmla="*/ 0 h 6858000"/>
              <a:gd name="connsiteX1" fmla="*/ 69075 w 6172782"/>
              <a:gd name="connsiteY1" fmla="*/ 0 h 6858000"/>
              <a:gd name="connsiteX2" fmla="*/ 35131 w 6172782"/>
              <a:gd name="connsiteY2" fmla="*/ 267128 h 6858000"/>
              <a:gd name="connsiteX3" fmla="*/ 0 w 6172782"/>
              <a:gd name="connsiteY3" fmla="*/ 962845 h 6858000"/>
              <a:gd name="connsiteX4" fmla="*/ 3276103 w 6172782"/>
              <a:gd name="connsiteY4" fmla="*/ 6782205 h 6858000"/>
              <a:gd name="connsiteX5" fmla="*/ 3407923 w 6172782"/>
              <a:gd name="connsiteY5" fmla="*/ 6858000 h 6858000"/>
              <a:gd name="connsiteX6" fmla="*/ 6172782 w 6172782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172782" h="6858000">
                <a:moveTo>
                  <a:pt x="6172782" y="0"/>
                </a:moveTo>
                <a:lnTo>
                  <a:pt x="69075" y="0"/>
                </a:lnTo>
                <a:lnTo>
                  <a:pt x="35131" y="267128"/>
                </a:lnTo>
                <a:cubicBezTo>
                  <a:pt x="11901" y="495874"/>
                  <a:pt x="0" y="727970"/>
                  <a:pt x="0" y="962845"/>
                </a:cubicBezTo>
                <a:cubicBezTo>
                  <a:pt x="0" y="3429034"/>
                  <a:pt x="1312002" y="5588789"/>
                  <a:pt x="3276103" y="6782205"/>
                </a:cubicBezTo>
                <a:lnTo>
                  <a:pt x="3407923" y="6858000"/>
                </a:lnTo>
                <a:lnTo>
                  <a:pt x="6172782" y="6858000"/>
                </a:lnTo>
                <a:close/>
              </a:path>
            </a:pathLst>
          </a:cu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903A9A1-770F-4DE0-AA34-F82FFDB1BDD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7381" r="17718"/>
          <a:stretch/>
        </p:blipFill>
        <p:spPr>
          <a:xfrm>
            <a:off x="20" y="10"/>
            <a:ext cx="6024134" cy="6857990"/>
          </a:xfrm>
          <a:custGeom>
            <a:avLst/>
            <a:gdLst>
              <a:gd name="connsiteX0" fmla="*/ 0 w 6024154"/>
              <a:gd name="connsiteY0" fmla="*/ 0 h 6858000"/>
              <a:gd name="connsiteX1" fmla="*/ 5953780 w 6024154"/>
              <a:gd name="connsiteY1" fmla="*/ 0 h 6858000"/>
              <a:gd name="connsiteX2" fmla="*/ 5989880 w 6024154"/>
              <a:gd name="connsiteY2" fmla="*/ 284091 h 6858000"/>
              <a:gd name="connsiteX3" fmla="*/ 6024154 w 6024154"/>
              <a:gd name="connsiteY3" fmla="*/ 962844 h 6858000"/>
              <a:gd name="connsiteX4" fmla="*/ 2549934 w 6024154"/>
              <a:gd name="connsiteY4" fmla="*/ 6800152 h 6858000"/>
              <a:gd name="connsiteX5" fmla="*/ 2436987 w 6024154"/>
              <a:gd name="connsiteY5" fmla="*/ 6858000 h 6858000"/>
              <a:gd name="connsiteX6" fmla="*/ 0 w 6024154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024154" h="6858000">
                <a:moveTo>
                  <a:pt x="0" y="0"/>
                </a:moveTo>
                <a:lnTo>
                  <a:pt x="5953780" y="0"/>
                </a:lnTo>
                <a:lnTo>
                  <a:pt x="5989880" y="284091"/>
                </a:lnTo>
                <a:cubicBezTo>
                  <a:pt x="6012544" y="507260"/>
                  <a:pt x="6024154" y="733696"/>
                  <a:pt x="6024154" y="962844"/>
                </a:cubicBezTo>
                <a:cubicBezTo>
                  <a:pt x="6024154" y="3483472"/>
                  <a:pt x="4619336" y="5675986"/>
                  <a:pt x="2549934" y="6800152"/>
                </a:cubicBezTo>
                <a:lnTo>
                  <a:pt x="2436987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6644D497-F0C1-42A4-8BC3-5103C8999FAF}"/>
              </a:ext>
            </a:extLst>
          </p:cNvPr>
          <p:cNvSpPr txBox="1"/>
          <p:nvPr/>
        </p:nvSpPr>
        <p:spPr>
          <a:xfrm>
            <a:off x="0" y="6611769"/>
            <a:ext cx="244810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00">
                <a:solidFill>
                  <a:schemeClr val="bg1"/>
                </a:solidFill>
              </a:rPr>
              <a:t>Image credit – Alastair </a:t>
            </a:r>
            <a:r>
              <a:rPr lang="en-GB" sz="1000" err="1">
                <a:solidFill>
                  <a:schemeClr val="bg1"/>
                </a:solidFill>
              </a:rPr>
              <a:t>Downie</a:t>
            </a:r>
            <a:r>
              <a:rPr lang="en-GB" sz="1000">
                <a:solidFill>
                  <a:schemeClr val="bg1"/>
                </a:solidFill>
              </a:rPr>
              <a:t> (Cambridge)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2ABCCC0-1EE8-424B-9AC1-5C3B7CFAFC78}"/>
              </a:ext>
            </a:extLst>
          </p:cNvPr>
          <p:cNvSpPr txBox="1"/>
          <p:nvPr/>
        </p:nvSpPr>
        <p:spPr>
          <a:xfrm>
            <a:off x="6302601" y="1758150"/>
            <a:ext cx="5409622" cy="480131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err="1"/>
              <a:t>CRediTs</a:t>
            </a:r>
            <a:r>
              <a:rPr lang="en-GB" dirty="0"/>
              <a:t>:</a:t>
            </a:r>
          </a:p>
          <a:p>
            <a:endParaRPr lang="en-GB" dirty="0"/>
          </a:p>
          <a:p>
            <a:r>
              <a:rPr lang="en-GB" dirty="0"/>
              <a:t>Mary Donaldson		Conceptualisation</a:t>
            </a:r>
          </a:p>
          <a:p>
            <a:r>
              <a:rPr lang="en-GB" dirty="0"/>
              <a:t>			Writing – original draft</a:t>
            </a:r>
          </a:p>
          <a:p>
            <a:r>
              <a:rPr lang="en-GB" dirty="0"/>
              <a:t>			Writing – review &amp; editing</a:t>
            </a:r>
          </a:p>
          <a:p>
            <a:r>
              <a:rPr lang="en-GB" dirty="0"/>
              <a:t>			Validation</a:t>
            </a:r>
          </a:p>
          <a:p>
            <a:endParaRPr lang="en-GB" dirty="0"/>
          </a:p>
          <a:p>
            <a:r>
              <a:rPr lang="en-GB" dirty="0"/>
              <a:t>Matt Mahon		Conceptualisation</a:t>
            </a:r>
          </a:p>
          <a:p>
            <a:r>
              <a:rPr lang="en-GB" dirty="0"/>
              <a:t>			Writing – review &amp; editing</a:t>
            </a:r>
          </a:p>
          <a:p>
            <a:r>
              <a:rPr lang="en-GB" dirty="0"/>
              <a:t>			Validation</a:t>
            </a:r>
          </a:p>
          <a:p>
            <a:endParaRPr lang="en-GB" dirty="0"/>
          </a:p>
          <a:p>
            <a:r>
              <a:rPr lang="en-GB" dirty="0"/>
              <a:t>Valerie McCutcheon	Resources</a:t>
            </a:r>
          </a:p>
          <a:p>
            <a:r>
              <a:rPr lang="en-GB" dirty="0"/>
              <a:t>			Validation</a:t>
            </a:r>
          </a:p>
          <a:p>
            <a:endParaRPr lang="en-GB" dirty="0"/>
          </a:p>
          <a:p>
            <a:r>
              <a:rPr lang="en-GB" dirty="0"/>
              <a:t>Mick Eadie		Validation</a:t>
            </a:r>
          </a:p>
          <a:p>
            <a:r>
              <a:rPr lang="en-GB" dirty="0"/>
              <a:t>Kara McNair		Validation</a:t>
            </a:r>
          </a:p>
          <a:p>
            <a:r>
              <a:rPr lang="en-GB" dirty="0"/>
              <a:t>Jacqui Brannan		Validation</a:t>
            </a:r>
          </a:p>
        </p:txBody>
      </p:sp>
      <p:pic>
        <p:nvPicPr>
          <p:cNvPr id="8" name="Picture 2" descr="Image result for CC-By logo">
            <a:extLst>
              <a:ext uri="{FF2B5EF4-FFF2-40B4-BE49-F238E27FC236}">
                <a16:creationId xmlns:a16="http://schemas.microsoft.com/office/drawing/2014/main" id="{192C52C3-A0D0-4B96-8E10-1A52F37C679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49530" y="6379614"/>
            <a:ext cx="1052567" cy="3682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2152538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B68739-915B-450F-B2D0-8F9634663C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>
                <a:solidFill>
                  <a:srgbClr val="1E4E79"/>
                </a:solidFill>
              </a:rPr>
              <a:t>What is needed?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B08F7CA-0D63-46DF-994D-3F380A88509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15900"/>
            <a:ext cx="10515600" cy="4781499"/>
          </a:xfrm>
        </p:spPr>
        <p:txBody>
          <a:bodyPr vert="horz" lIns="91440" tIns="45720" rIns="91440" bIns="45720" rtlCol="0" anchor="t">
            <a:normAutofit/>
          </a:bodyPr>
          <a:lstStyle/>
          <a:p>
            <a:pPr>
              <a:buFont typeface="Wingdings" panose="020B0604020202020204" pitchFamily="34" charset="0"/>
              <a:buChar char="Ø"/>
            </a:pPr>
            <a:r>
              <a:rPr lang="en-GB">
                <a:solidFill>
                  <a:srgbClr val="1E4E79"/>
                </a:solidFill>
              </a:rPr>
              <a:t>Lego</a:t>
            </a:r>
          </a:p>
          <a:p>
            <a:pPr>
              <a:buFont typeface="Wingdings" panose="020B0604020202020204" pitchFamily="34" charset="0"/>
              <a:buChar char="Ø"/>
            </a:pPr>
            <a:endParaRPr lang="en-GB">
              <a:solidFill>
                <a:srgbClr val="1E4E79"/>
              </a:solidFill>
            </a:endParaRPr>
          </a:p>
          <a:p>
            <a:pPr>
              <a:buFont typeface="Wingdings" panose="020B0604020202020204" pitchFamily="34" charset="0"/>
              <a:buChar char="Ø"/>
            </a:pPr>
            <a:r>
              <a:rPr lang="en-GB">
                <a:solidFill>
                  <a:srgbClr val="1E4E79"/>
                </a:solidFill>
              </a:rPr>
              <a:t>Game pack </a:t>
            </a:r>
            <a:r>
              <a:rPr lang="en-GB" sz="2400">
                <a:hlinkClick r:id="rId2"/>
              </a:rPr>
              <a:t>http://dx.doi.org/10.36399/gla.pubs.196477</a:t>
            </a:r>
            <a:endParaRPr lang="en-GB" sz="2400"/>
          </a:p>
          <a:p>
            <a:pPr>
              <a:buFont typeface="Wingdings" panose="020B0604020202020204" pitchFamily="34" charset="0"/>
              <a:buChar char="Ø"/>
            </a:pPr>
            <a:endParaRPr lang="en-GB">
              <a:solidFill>
                <a:srgbClr val="1E4E79"/>
              </a:solidFill>
            </a:endParaRPr>
          </a:p>
          <a:p>
            <a:pPr>
              <a:buFont typeface="Wingdings" panose="020B0604020202020204" pitchFamily="34" charset="0"/>
              <a:buChar char="Ø"/>
            </a:pPr>
            <a:r>
              <a:rPr lang="en-GB">
                <a:solidFill>
                  <a:srgbClr val="1E4E79"/>
                </a:solidFill>
              </a:rPr>
              <a:t>Suitable room </a:t>
            </a:r>
          </a:p>
          <a:p>
            <a:pPr lvl="1">
              <a:buFont typeface="Wingdings" panose="020B0604020202020204" pitchFamily="34" charset="0"/>
              <a:buChar char="Ø"/>
            </a:pPr>
            <a:r>
              <a:rPr lang="en-GB">
                <a:solidFill>
                  <a:srgbClr val="1E4E79"/>
                </a:solidFill>
              </a:rPr>
              <a:t>one table per group </a:t>
            </a:r>
          </a:p>
          <a:p>
            <a:pPr lvl="1">
              <a:buFont typeface="Wingdings" panose="020B0604020202020204" pitchFamily="34" charset="0"/>
              <a:buChar char="Ø"/>
            </a:pPr>
            <a:r>
              <a:rPr lang="en-GB">
                <a:solidFill>
                  <a:srgbClr val="1E4E79"/>
                </a:solidFill>
              </a:rPr>
              <a:t>projector and screen if needed</a:t>
            </a:r>
          </a:p>
          <a:p>
            <a:pPr>
              <a:buFont typeface="Wingdings" panose="020B0604020202020204" pitchFamily="34" charset="0"/>
              <a:buChar char="Ø"/>
            </a:pPr>
            <a:endParaRPr lang="en-GB">
              <a:solidFill>
                <a:srgbClr val="1E4E79"/>
              </a:solidFill>
            </a:endParaRPr>
          </a:p>
          <a:p>
            <a:pPr>
              <a:buFont typeface="Wingdings" panose="020B0604020202020204" pitchFamily="34" charset="0"/>
              <a:buChar char="Ø"/>
            </a:pPr>
            <a:r>
              <a:rPr lang="en-GB">
                <a:solidFill>
                  <a:srgbClr val="1E4E79"/>
                </a:solidFill>
              </a:rPr>
              <a:t>Pens / paper / camera etc</a:t>
            </a:r>
          </a:p>
          <a:p>
            <a:pPr>
              <a:buFont typeface="Wingdings" panose="020B0604020202020204" pitchFamily="34" charset="0"/>
              <a:buChar char="Ø"/>
            </a:pPr>
            <a:endParaRPr lang="en-GB">
              <a:solidFill>
                <a:srgbClr val="1E4E79"/>
              </a:solidFill>
            </a:endParaRPr>
          </a:p>
        </p:txBody>
      </p:sp>
      <p:pic>
        <p:nvPicPr>
          <p:cNvPr id="2050" name="Picture 2" descr="Image result for lego">
            <a:extLst>
              <a:ext uri="{FF2B5EF4-FFF2-40B4-BE49-F238E27FC236}">
                <a16:creationId xmlns:a16="http://schemas.microsoft.com/office/drawing/2014/main" id="{AD792412-C10C-4491-91B8-791820616E1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89544" y="276726"/>
            <a:ext cx="2539946" cy="1690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Image result for CC-By logo">
            <a:extLst>
              <a:ext uri="{FF2B5EF4-FFF2-40B4-BE49-F238E27FC236}">
                <a16:creationId xmlns:a16="http://schemas.microsoft.com/office/drawing/2014/main" id="{F1A2C7BF-CE25-4A53-B810-9357249BBEF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49530" y="6379614"/>
            <a:ext cx="1052567" cy="3682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556520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F0A93F6-3F4E-4F3E-B9A3-A96C4E0F6CB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33767"/>
            <a:ext cx="10515600" cy="4495050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GB" dirty="0">
                <a:solidFill>
                  <a:schemeClr val="accent5">
                    <a:lumMod val="50000"/>
                  </a:schemeClr>
                </a:solidFill>
              </a:rPr>
              <a:t>Game overview</a:t>
            </a:r>
          </a:p>
          <a:p>
            <a:pPr lvl="1"/>
            <a:r>
              <a:rPr lang="en-GB" dirty="0">
                <a:solidFill>
                  <a:schemeClr val="accent5">
                    <a:lumMod val="50000"/>
                  </a:schemeClr>
                </a:solidFill>
              </a:rPr>
              <a:t>resource list; set-up; timings</a:t>
            </a:r>
          </a:p>
          <a:p>
            <a:r>
              <a:rPr lang="en-GB" dirty="0">
                <a:solidFill>
                  <a:schemeClr val="accent5">
                    <a:lumMod val="50000"/>
                  </a:schemeClr>
                </a:solidFill>
              </a:rPr>
              <a:t>Instruction sheets</a:t>
            </a:r>
          </a:p>
          <a:p>
            <a:pPr lvl="1"/>
            <a:r>
              <a:rPr lang="en-GB" dirty="0">
                <a:solidFill>
                  <a:schemeClr val="accent5">
                    <a:lumMod val="50000"/>
                  </a:schemeClr>
                </a:solidFill>
              </a:rPr>
              <a:t>Build a small vehicle (car / truck / bike / plane / train) using between 15 and 30 bricks (approximately). Feel free to make this as complex and detailed as you would like and accessorise as desired.</a:t>
            </a:r>
          </a:p>
          <a:p>
            <a:pPr lvl="1"/>
            <a:r>
              <a:rPr lang="en-GB" dirty="0">
                <a:solidFill>
                  <a:schemeClr val="accent5">
                    <a:lumMod val="50000"/>
                  </a:schemeClr>
                </a:solidFill>
              </a:rPr>
              <a:t>unstructured; template; parts list; standard ontology; images</a:t>
            </a:r>
          </a:p>
          <a:p>
            <a:r>
              <a:rPr lang="en-GB" dirty="0">
                <a:solidFill>
                  <a:schemeClr val="accent5">
                    <a:lumMod val="50000"/>
                  </a:schemeClr>
                </a:solidFill>
              </a:rPr>
              <a:t>Additional resources</a:t>
            </a:r>
          </a:p>
          <a:p>
            <a:pPr lvl="1"/>
            <a:r>
              <a:rPr lang="en-GB" dirty="0">
                <a:solidFill>
                  <a:schemeClr val="accent5">
                    <a:lumMod val="50000"/>
                  </a:schemeClr>
                </a:solidFill>
              </a:rPr>
              <a:t>metadata template; example parts list</a:t>
            </a:r>
          </a:p>
          <a:p>
            <a:r>
              <a:rPr lang="en-GB" dirty="0">
                <a:solidFill>
                  <a:schemeClr val="accent5">
                    <a:lumMod val="50000"/>
                  </a:schemeClr>
                </a:solidFill>
              </a:rPr>
              <a:t>Discussion points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00875CF-0FDD-4910-A937-EAC46C31DA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93132"/>
            <a:ext cx="10515600" cy="1325563"/>
          </a:xfrm>
        </p:spPr>
        <p:txBody>
          <a:bodyPr/>
          <a:lstStyle/>
          <a:p>
            <a:r>
              <a:rPr lang="en-GB" b="1">
                <a:solidFill>
                  <a:schemeClr val="accent5">
                    <a:lumMod val="50000"/>
                  </a:schemeClr>
                </a:solidFill>
              </a:rPr>
              <a:t>The game pack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FD6C915-D8D1-4425-B752-6C1DD5E2122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26877" y="174856"/>
            <a:ext cx="3606351" cy="2988825"/>
          </a:xfrm>
          <a:prstGeom prst="rect">
            <a:avLst/>
          </a:prstGeom>
        </p:spPr>
      </p:pic>
      <p:pic>
        <p:nvPicPr>
          <p:cNvPr id="5" name="Picture 2" descr="Image result for CC-By logo">
            <a:extLst>
              <a:ext uri="{FF2B5EF4-FFF2-40B4-BE49-F238E27FC236}">
                <a16:creationId xmlns:a16="http://schemas.microsoft.com/office/drawing/2014/main" id="{3439D254-124B-4550-8EE9-D6BA8D815CD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49530" y="6379614"/>
            <a:ext cx="1052567" cy="3682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1157529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F0A93F6-3F4E-4F3E-B9A3-A96C4E0F6CB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80456"/>
            <a:ext cx="10515600" cy="5164091"/>
          </a:xfrm>
        </p:spPr>
        <p:txBody>
          <a:bodyPr vert="horz" lIns="91440" tIns="45720" rIns="91440" bIns="45720" rtlCol="0" anchor="t">
            <a:normAutofit fontScale="85000" lnSpcReduction="20000"/>
          </a:bodyPr>
          <a:lstStyle/>
          <a:p>
            <a:r>
              <a:rPr lang="en-GB">
                <a:solidFill>
                  <a:schemeClr val="accent5">
                    <a:lumMod val="50000"/>
                  </a:schemeClr>
                </a:solidFill>
              </a:rPr>
              <a:t>Set up groups</a:t>
            </a:r>
          </a:p>
          <a:p>
            <a:pPr lvl="1"/>
            <a:r>
              <a:rPr lang="en-GB">
                <a:solidFill>
                  <a:schemeClr val="accent5">
                    <a:lumMod val="50000"/>
                  </a:schemeClr>
                </a:solidFill>
              </a:rPr>
              <a:t>each group has a bag of </a:t>
            </a:r>
            <a:r>
              <a:rPr lang="en-GB" err="1">
                <a:solidFill>
                  <a:schemeClr val="accent5">
                    <a:lumMod val="50000"/>
                  </a:schemeClr>
                </a:solidFill>
              </a:rPr>
              <a:t>lego</a:t>
            </a:r>
            <a:r>
              <a:rPr lang="en-GB">
                <a:solidFill>
                  <a:schemeClr val="accent5">
                    <a:lumMod val="50000"/>
                  </a:schemeClr>
                </a:solidFill>
              </a:rPr>
              <a:t> and a set of instructions and resources from the game-pack</a:t>
            </a:r>
          </a:p>
          <a:p>
            <a:endParaRPr lang="en-GB">
              <a:solidFill>
                <a:schemeClr val="accent5">
                  <a:lumMod val="50000"/>
                </a:schemeClr>
              </a:solidFill>
            </a:endParaRPr>
          </a:p>
          <a:p>
            <a:r>
              <a:rPr lang="en-GB">
                <a:solidFill>
                  <a:schemeClr val="accent5">
                    <a:lumMod val="50000"/>
                  </a:schemeClr>
                </a:solidFill>
              </a:rPr>
              <a:t>Build 1</a:t>
            </a:r>
          </a:p>
          <a:p>
            <a:pPr lvl="1"/>
            <a:r>
              <a:rPr lang="en-GB">
                <a:solidFill>
                  <a:schemeClr val="accent5">
                    <a:lumMod val="50000"/>
                  </a:schemeClr>
                </a:solidFill>
              </a:rPr>
              <a:t>each groups builds a small model and documents the build according to their instructions</a:t>
            </a:r>
          </a:p>
          <a:p>
            <a:endParaRPr lang="en-GB">
              <a:solidFill>
                <a:schemeClr val="accent5">
                  <a:lumMod val="50000"/>
                </a:schemeClr>
              </a:solidFill>
            </a:endParaRPr>
          </a:p>
          <a:p>
            <a:r>
              <a:rPr lang="en-GB">
                <a:solidFill>
                  <a:schemeClr val="accent5">
                    <a:lumMod val="50000"/>
                  </a:schemeClr>
                </a:solidFill>
              </a:rPr>
              <a:t>Photograph models from build 1</a:t>
            </a:r>
          </a:p>
          <a:p>
            <a:endParaRPr lang="en-GB">
              <a:solidFill>
                <a:schemeClr val="accent5">
                  <a:lumMod val="50000"/>
                </a:schemeClr>
              </a:solidFill>
            </a:endParaRPr>
          </a:p>
          <a:p>
            <a:r>
              <a:rPr lang="en-GB">
                <a:solidFill>
                  <a:schemeClr val="accent5">
                    <a:lumMod val="50000"/>
                  </a:schemeClr>
                </a:solidFill>
              </a:rPr>
              <a:t>Build 2</a:t>
            </a:r>
          </a:p>
          <a:p>
            <a:pPr lvl="1"/>
            <a:r>
              <a:rPr lang="en-GB">
                <a:solidFill>
                  <a:schemeClr val="accent5">
                    <a:lumMod val="50000"/>
                  </a:schemeClr>
                </a:solidFill>
              </a:rPr>
              <a:t>participants swap to different table and try to replicate that build 1 using the instructions left by the previous group</a:t>
            </a:r>
          </a:p>
          <a:p>
            <a:endParaRPr lang="en-GB">
              <a:solidFill>
                <a:schemeClr val="accent5">
                  <a:lumMod val="50000"/>
                </a:schemeClr>
              </a:solidFill>
            </a:endParaRPr>
          </a:p>
          <a:p>
            <a:r>
              <a:rPr lang="en-GB">
                <a:solidFill>
                  <a:schemeClr val="accent5">
                    <a:lumMod val="50000"/>
                  </a:schemeClr>
                </a:solidFill>
              </a:rPr>
              <a:t>Comparison and discussion</a:t>
            </a:r>
          </a:p>
          <a:p>
            <a:pPr lvl="1"/>
            <a:r>
              <a:rPr lang="en-GB">
                <a:solidFill>
                  <a:schemeClr val="accent5">
                    <a:lumMod val="50000"/>
                  </a:schemeClr>
                </a:solidFill>
              </a:rPr>
              <a:t>link to internal or external resources and how-to guides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00875CF-0FDD-4910-A937-EAC46C31DA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6507"/>
            <a:ext cx="10515600" cy="1325563"/>
          </a:xfrm>
        </p:spPr>
        <p:txBody>
          <a:bodyPr>
            <a:normAutofit/>
          </a:bodyPr>
          <a:lstStyle/>
          <a:p>
            <a:r>
              <a:rPr lang="en-GB" sz="4800" b="1">
                <a:solidFill>
                  <a:schemeClr val="accent5">
                    <a:lumMod val="50000"/>
                  </a:schemeClr>
                </a:solidFill>
              </a:rPr>
              <a:t>Gameplay</a:t>
            </a:r>
          </a:p>
        </p:txBody>
      </p:sp>
      <p:pic>
        <p:nvPicPr>
          <p:cNvPr id="4" name="Picture 2" descr="Image result for CC-By logo">
            <a:extLst>
              <a:ext uri="{FF2B5EF4-FFF2-40B4-BE49-F238E27FC236}">
                <a16:creationId xmlns:a16="http://schemas.microsoft.com/office/drawing/2014/main" id="{14EA2C00-CC04-4294-8353-CE5D187A0AF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49530" y="6379614"/>
            <a:ext cx="1052567" cy="3682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4848071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group of people in a room&#10;&#10;Description automatically generated">
            <a:extLst>
              <a:ext uri="{FF2B5EF4-FFF2-40B4-BE49-F238E27FC236}">
                <a16:creationId xmlns:a16="http://schemas.microsoft.com/office/drawing/2014/main" id="{C6EE4E52-67CD-4163-AD70-C381EA18383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623" r="1" b="17588"/>
          <a:stretch/>
        </p:blipFill>
        <p:spPr>
          <a:xfrm>
            <a:off x="-1" y="10"/>
            <a:ext cx="7370057" cy="6857990"/>
          </a:xfrm>
          <a:prstGeom prst="rect">
            <a:avLst/>
          </a:prstGeom>
        </p:spPr>
      </p:pic>
      <p:pic>
        <p:nvPicPr>
          <p:cNvPr id="13" name="Picture 12" descr="A person sitting on a table&#10;&#10;Description automatically generated">
            <a:extLst>
              <a:ext uri="{FF2B5EF4-FFF2-40B4-BE49-F238E27FC236}">
                <a16:creationId xmlns:a16="http://schemas.microsoft.com/office/drawing/2014/main" id="{058FD049-7A9E-43FD-9AC1-57035297228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3" b="4186"/>
          <a:stretch/>
        </p:blipFill>
        <p:spPr>
          <a:xfrm>
            <a:off x="7534656" y="1"/>
            <a:ext cx="4657344" cy="3346704"/>
          </a:xfrm>
          <a:prstGeom prst="rect">
            <a:avLst/>
          </a:prstGeom>
        </p:spPr>
      </p:pic>
      <p:pic>
        <p:nvPicPr>
          <p:cNvPr id="11" name="Picture 10" descr="A group of people sitting at a table&#10;&#10;Description automatically generated">
            <a:extLst>
              <a:ext uri="{FF2B5EF4-FFF2-40B4-BE49-F238E27FC236}">
                <a16:creationId xmlns:a16="http://schemas.microsoft.com/office/drawing/2014/main" id="{AA378011-980B-48EA-A3C2-1AF6CD50D992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134" r="-3" b="25971"/>
          <a:stretch/>
        </p:blipFill>
        <p:spPr>
          <a:xfrm>
            <a:off x="7534654" y="3511296"/>
            <a:ext cx="4657346" cy="3346704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11CAD990-9991-483F-BD5C-CA2F6E671B93}"/>
              </a:ext>
            </a:extLst>
          </p:cNvPr>
          <p:cNvSpPr/>
          <p:nvPr/>
        </p:nvSpPr>
        <p:spPr>
          <a:xfrm>
            <a:off x="5974813" y="3244334"/>
            <a:ext cx="2423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GB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 </a:t>
            </a:r>
            <a:endParaRPr kumimoji="0" lang="en-GB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61214C4-3E16-4C19-AE56-B1D7E99ED379}"/>
              </a:ext>
            </a:extLst>
          </p:cNvPr>
          <p:cNvSpPr/>
          <p:nvPr/>
        </p:nvSpPr>
        <p:spPr>
          <a:xfrm>
            <a:off x="5974813" y="3244334"/>
            <a:ext cx="2423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GB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 </a:t>
            </a:r>
            <a:endParaRPr kumimoji="0" lang="en-GB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7" name="Picture 2" descr="Image result for CC-By logo">
            <a:extLst>
              <a:ext uri="{FF2B5EF4-FFF2-40B4-BE49-F238E27FC236}">
                <a16:creationId xmlns:a16="http://schemas.microsoft.com/office/drawing/2014/main" id="{375D21FA-9FC0-4D59-80EE-803ECA226B2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49530" y="6379614"/>
            <a:ext cx="1052567" cy="3682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8758111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A close up of a toy&#10;&#10;Description automatically generated">
            <a:extLst>
              <a:ext uri="{FF2B5EF4-FFF2-40B4-BE49-F238E27FC236}">
                <a16:creationId xmlns:a16="http://schemas.microsoft.com/office/drawing/2014/main" id="{1B34C333-260C-4F8D-BA2E-7527AAABF60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846" r="-3" b="11851"/>
          <a:stretch/>
        </p:blipFill>
        <p:spPr>
          <a:xfrm>
            <a:off x="5162052" y="3272588"/>
            <a:ext cx="6105382" cy="3585411"/>
          </a:xfrm>
          <a:prstGeom prst="rect">
            <a:avLst/>
          </a:prstGeom>
        </p:spPr>
      </p:pic>
      <p:pic>
        <p:nvPicPr>
          <p:cNvPr id="10" name="Picture 9" descr="A close up of a toy on a table&#10;&#10;Description automatically generated">
            <a:extLst>
              <a:ext uri="{FF2B5EF4-FFF2-40B4-BE49-F238E27FC236}">
                <a16:creationId xmlns:a16="http://schemas.microsoft.com/office/drawing/2014/main" id="{67202503-604E-4316-88F9-7C3675F5706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888" r="1" b="14769"/>
          <a:stretch/>
        </p:blipFill>
        <p:spPr>
          <a:xfrm>
            <a:off x="20" y="9"/>
            <a:ext cx="7279893" cy="3895335"/>
          </a:xfrm>
          <a:custGeom>
            <a:avLst/>
            <a:gdLst/>
            <a:ahLst/>
            <a:cxnLst/>
            <a:rect l="l" t="t" r="r" b="b"/>
            <a:pathLst>
              <a:path w="7279913" h="3895335">
                <a:moveTo>
                  <a:pt x="0" y="0"/>
                </a:moveTo>
                <a:lnTo>
                  <a:pt x="7279913" y="0"/>
                </a:lnTo>
                <a:lnTo>
                  <a:pt x="7279913" y="3116976"/>
                </a:lnTo>
                <a:lnTo>
                  <a:pt x="5011287" y="3116976"/>
                </a:lnTo>
                <a:lnTo>
                  <a:pt x="5011287" y="3895335"/>
                </a:lnTo>
                <a:lnTo>
                  <a:pt x="0" y="3895335"/>
                </a:lnTo>
                <a:close/>
              </a:path>
            </a:pathLst>
          </a:custGeom>
        </p:spPr>
      </p:pic>
      <p:pic>
        <p:nvPicPr>
          <p:cNvPr id="14" name="Picture 13" descr="A picture containing indoor, small, table, sitting&#10;&#10;Description automatically generated">
            <a:extLst>
              <a:ext uri="{FF2B5EF4-FFF2-40B4-BE49-F238E27FC236}">
                <a16:creationId xmlns:a16="http://schemas.microsoft.com/office/drawing/2014/main" id="{D0E923B5-449A-487C-B964-AFD05E13F46B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37" r="3066" b="-1"/>
          <a:stretch/>
        </p:blipFill>
        <p:spPr>
          <a:xfrm>
            <a:off x="7458302" y="-22547"/>
            <a:ext cx="3809132" cy="3139531"/>
          </a:xfrm>
          <a:prstGeom prst="rect">
            <a:avLst/>
          </a:prstGeom>
        </p:spPr>
      </p:pic>
      <p:pic>
        <p:nvPicPr>
          <p:cNvPr id="8" name="Picture 7" descr="A picture containing person, indoor, cake, table&#10;&#10;Description automatically generated">
            <a:extLst>
              <a:ext uri="{FF2B5EF4-FFF2-40B4-BE49-F238E27FC236}">
                <a16:creationId xmlns:a16="http://schemas.microsoft.com/office/drawing/2014/main" id="{1406EFA5-41AF-43BB-A44E-F386BF275601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681" b="19878"/>
          <a:stretch/>
        </p:blipFill>
        <p:spPr>
          <a:xfrm>
            <a:off x="1" y="4065775"/>
            <a:ext cx="5001186" cy="2792224"/>
          </a:xfrm>
          <a:prstGeom prst="rect">
            <a:avLst/>
          </a:prstGeom>
        </p:spPr>
      </p:pic>
      <p:sp>
        <p:nvSpPr>
          <p:cNvPr id="19" name="Rectangle 18">
            <a:extLst>
              <a:ext uri="{FF2B5EF4-FFF2-40B4-BE49-F238E27FC236}">
                <a16:creationId xmlns:a16="http://schemas.microsoft.com/office/drawing/2014/main" id="{25414FA1-2D4C-41DB-83DE-4F3E38C10A6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423904" y="0"/>
            <a:ext cx="768096" cy="6858000"/>
          </a:xfrm>
          <a:prstGeom prst="rect">
            <a:avLst/>
          </a:prstGeom>
          <a:solidFill>
            <a:schemeClr val="tx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2" descr="Image result for CC-By logo">
            <a:extLst>
              <a:ext uri="{FF2B5EF4-FFF2-40B4-BE49-F238E27FC236}">
                <a16:creationId xmlns:a16="http://schemas.microsoft.com/office/drawing/2014/main" id="{7AF45FA9-D37D-48EF-9DF6-2FA5C157420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49530" y="6379614"/>
            <a:ext cx="1052567" cy="3682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3057716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person, indoor, table, small&#10;&#10;Description automatically generated">
            <a:extLst>
              <a:ext uri="{FF2B5EF4-FFF2-40B4-BE49-F238E27FC236}">
                <a16:creationId xmlns:a16="http://schemas.microsoft.com/office/drawing/2014/main" id="{22EEE486-DB50-40A3-8B15-62ED4AC84802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418" t="8369" r="20071" b="1276"/>
          <a:stretch/>
        </p:blipFill>
        <p:spPr>
          <a:xfrm>
            <a:off x="554477" y="1420239"/>
            <a:ext cx="4385189" cy="4679004"/>
          </a:xfrm>
          <a:prstGeom prst="rect">
            <a:avLst/>
          </a:prstGeom>
        </p:spPr>
      </p:pic>
      <p:pic>
        <p:nvPicPr>
          <p:cNvPr id="9" name="Picture 8" descr="A picture containing person, indoor, table, toy&#10;&#10;Description automatically generated">
            <a:extLst>
              <a:ext uri="{FF2B5EF4-FFF2-40B4-BE49-F238E27FC236}">
                <a16:creationId xmlns:a16="http://schemas.microsoft.com/office/drawing/2014/main" id="{B09DA2DE-B83C-4909-81BA-ED50F7B5E47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525" t="8510" r="15177" b="27518"/>
          <a:stretch/>
        </p:blipFill>
        <p:spPr>
          <a:xfrm>
            <a:off x="379380" y="496111"/>
            <a:ext cx="3160788" cy="2845340"/>
          </a:xfrm>
          <a:prstGeom prst="rect">
            <a:avLst/>
          </a:prstGeom>
        </p:spPr>
      </p:pic>
      <p:pic>
        <p:nvPicPr>
          <p:cNvPr id="11" name="Picture 10" descr="A picture containing table, toy, indoor, small&#10;&#10;Description automatically generated">
            <a:extLst>
              <a:ext uri="{FF2B5EF4-FFF2-40B4-BE49-F238E27FC236}">
                <a16:creationId xmlns:a16="http://schemas.microsoft.com/office/drawing/2014/main" id="{BB92CDA0-FE12-4686-9A0C-6AE91C8C1674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567" t="22979" r="15390" b="26099"/>
          <a:stretch/>
        </p:blipFill>
        <p:spPr>
          <a:xfrm>
            <a:off x="7654046" y="797668"/>
            <a:ext cx="3803514" cy="2460292"/>
          </a:xfrm>
          <a:prstGeom prst="rect">
            <a:avLst/>
          </a:prstGeom>
        </p:spPr>
      </p:pic>
      <p:pic>
        <p:nvPicPr>
          <p:cNvPr id="13" name="Picture 12" descr="A close up of a toy&#10;&#10;Description automatically generated">
            <a:extLst>
              <a:ext uri="{FF2B5EF4-FFF2-40B4-BE49-F238E27FC236}">
                <a16:creationId xmlns:a16="http://schemas.microsoft.com/office/drawing/2014/main" id="{3C85BC79-612F-4C70-9C1B-BC5903E07B38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707" t="16367" r="10655" b="29000"/>
          <a:stretch/>
        </p:blipFill>
        <p:spPr>
          <a:xfrm>
            <a:off x="7474084" y="3529095"/>
            <a:ext cx="4163439" cy="2813338"/>
          </a:xfrm>
          <a:prstGeom prst="rect">
            <a:avLst/>
          </a:prstGeom>
        </p:spPr>
      </p:pic>
      <p:pic>
        <p:nvPicPr>
          <p:cNvPr id="6" name="Picture 2" descr="Image result for CC-By logo">
            <a:extLst>
              <a:ext uri="{FF2B5EF4-FFF2-40B4-BE49-F238E27FC236}">
                <a16:creationId xmlns:a16="http://schemas.microsoft.com/office/drawing/2014/main" id="{33E501D3-F430-4EA1-80FD-4D70EC0D665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49530" y="6379614"/>
            <a:ext cx="1052567" cy="3682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5034428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F0A93F6-3F4E-4F3E-B9A3-A96C4E0F6CB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45921" y="1573955"/>
            <a:ext cx="10515600" cy="4351338"/>
          </a:xfrm>
        </p:spPr>
        <p:txBody>
          <a:bodyPr vert="horz" lIns="91440" tIns="45720" rIns="91440" bIns="45720" rtlCol="0" anchor="t">
            <a:normAutofit fontScale="92500" lnSpcReduction="20000"/>
          </a:bodyPr>
          <a:lstStyle/>
          <a:p>
            <a:r>
              <a:rPr lang="en-GB" dirty="0">
                <a:solidFill>
                  <a:schemeClr val="accent5">
                    <a:lumMod val="50000"/>
                  </a:schemeClr>
                </a:solidFill>
              </a:rPr>
              <a:t>Planning for metadata</a:t>
            </a:r>
          </a:p>
          <a:p>
            <a:pPr lvl="1"/>
            <a:r>
              <a:rPr lang="en-GB" dirty="0">
                <a:solidFill>
                  <a:schemeClr val="accent5">
                    <a:lumMod val="50000"/>
                  </a:schemeClr>
                </a:solidFill>
              </a:rPr>
              <a:t>what will you need to record? </a:t>
            </a:r>
          </a:p>
          <a:p>
            <a:pPr lvl="1"/>
            <a:r>
              <a:rPr lang="en-GB" dirty="0">
                <a:solidFill>
                  <a:schemeClr val="accent5">
                    <a:lumMod val="50000"/>
                  </a:schemeClr>
                </a:solidFill>
              </a:rPr>
              <a:t>what matters?</a:t>
            </a:r>
          </a:p>
          <a:p>
            <a:pPr lvl="1"/>
            <a:r>
              <a:rPr lang="en-GB" dirty="0">
                <a:solidFill>
                  <a:schemeClr val="accent5">
                    <a:lumMod val="50000"/>
                  </a:schemeClr>
                </a:solidFill>
              </a:rPr>
              <a:t>piloting your metadata collection methods</a:t>
            </a:r>
          </a:p>
          <a:p>
            <a:r>
              <a:rPr lang="en-GB" dirty="0">
                <a:solidFill>
                  <a:schemeClr val="accent5">
                    <a:lumMod val="50000"/>
                  </a:schemeClr>
                </a:solidFill>
              </a:rPr>
              <a:t>Formats of metadata</a:t>
            </a:r>
          </a:p>
          <a:p>
            <a:pPr lvl="1"/>
            <a:r>
              <a:rPr lang="en-GB" dirty="0">
                <a:solidFill>
                  <a:schemeClr val="accent5">
                    <a:lumMod val="50000"/>
                  </a:schemeClr>
                </a:solidFill>
              </a:rPr>
              <a:t>structured vs unstructured… </a:t>
            </a:r>
          </a:p>
          <a:p>
            <a:pPr lvl="1"/>
            <a:r>
              <a:rPr lang="en-GB" dirty="0">
                <a:solidFill>
                  <a:schemeClr val="accent5">
                    <a:lumMod val="50000"/>
                  </a:schemeClr>
                </a:solidFill>
              </a:rPr>
              <a:t>sketches/images vs words…</a:t>
            </a:r>
          </a:p>
          <a:p>
            <a:r>
              <a:rPr lang="en-GB" dirty="0">
                <a:solidFill>
                  <a:schemeClr val="accent5">
                    <a:lumMod val="50000"/>
                  </a:schemeClr>
                </a:solidFill>
              </a:rPr>
              <a:t>Standards</a:t>
            </a:r>
          </a:p>
          <a:p>
            <a:pPr lvl="1"/>
            <a:r>
              <a:rPr lang="en-GB" dirty="0">
                <a:solidFill>
                  <a:schemeClr val="accent5">
                    <a:lumMod val="50000"/>
                  </a:schemeClr>
                </a:solidFill>
              </a:rPr>
              <a:t>ontologies – how to describe your materials?</a:t>
            </a:r>
          </a:p>
          <a:p>
            <a:pPr lvl="1"/>
            <a:r>
              <a:rPr lang="en-GB" dirty="0">
                <a:solidFill>
                  <a:schemeClr val="accent5">
                    <a:lumMod val="50000"/>
                  </a:schemeClr>
                </a:solidFill>
              </a:rPr>
              <a:t>is there a community / published metadata standard in your field?</a:t>
            </a:r>
          </a:p>
          <a:p>
            <a:r>
              <a:rPr lang="en-GB" dirty="0">
                <a:solidFill>
                  <a:schemeClr val="accent5">
                    <a:lumMod val="50000"/>
                  </a:schemeClr>
                </a:solidFill>
              </a:rPr>
              <a:t>Automation</a:t>
            </a:r>
          </a:p>
          <a:p>
            <a:pPr lvl="1"/>
            <a:r>
              <a:rPr lang="en-GB" dirty="0">
                <a:solidFill>
                  <a:schemeClr val="accent5">
                    <a:lumMod val="50000"/>
                  </a:schemeClr>
                </a:solidFill>
              </a:rPr>
              <a:t>recording good quality metadata is time-consuming – is there a way to record it automatically?</a:t>
            </a:r>
            <a:endParaRPr lang="en-GB" dirty="0">
              <a:solidFill>
                <a:schemeClr val="accent5">
                  <a:lumMod val="50000"/>
                </a:schemeClr>
              </a:solidFill>
              <a:cs typeface="Calibri"/>
            </a:endParaRPr>
          </a:p>
          <a:p>
            <a:endParaRPr lang="en-GB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00875CF-0FDD-4910-A937-EAC46C31DA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13452"/>
            <a:ext cx="10515600" cy="1325563"/>
          </a:xfrm>
        </p:spPr>
        <p:txBody>
          <a:bodyPr/>
          <a:lstStyle/>
          <a:p>
            <a:r>
              <a:rPr lang="en-GB" b="1" dirty="0">
                <a:solidFill>
                  <a:schemeClr val="accent5">
                    <a:lumMod val="50000"/>
                  </a:schemeClr>
                </a:solidFill>
              </a:rPr>
              <a:t>Concepts addressed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485773F-E797-4F63-A488-CAABE523418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368" t="1711" r="4921" b="-1"/>
          <a:stretch/>
        </p:blipFill>
        <p:spPr>
          <a:xfrm>
            <a:off x="10214041" y="2597284"/>
            <a:ext cx="1624519" cy="2583910"/>
          </a:xfrm>
          <a:prstGeom prst="rect">
            <a:avLst/>
          </a:prstGeom>
        </p:spPr>
      </p:pic>
      <p:pic>
        <p:nvPicPr>
          <p:cNvPr id="5" name="Picture 2" descr="Image result for CC-By logo">
            <a:extLst>
              <a:ext uri="{FF2B5EF4-FFF2-40B4-BE49-F238E27FC236}">
                <a16:creationId xmlns:a16="http://schemas.microsoft.com/office/drawing/2014/main" id="{176BD74F-0463-47E7-9FEB-E349F0D78A3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49530" y="6379614"/>
            <a:ext cx="1052567" cy="3682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1789917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12E9536E-4AE3-4F0F-9E63-F3F2AB99551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6550" t="12057" r="6676" b="4822"/>
          <a:stretch/>
        </p:blipFill>
        <p:spPr>
          <a:xfrm>
            <a:off x="1106398" y="230730"/>
            <a:ext cx="10381967" cy="662727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64A7C000-155F-4A3B-90FC-5544C4865CD0}"/>
              </a:ext>
            </a:extLst>
          </p:cNvPr>
          <p:cNvSpPr txBox="1"/>
          <p:nvPr/>
        </p:nvSpPr>
        <p:spPr>
          <a:xfrm>
            <a:off x="8579796" y="1089497"/>
            <a:ext cx="263619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/>
              <a:t>The building is much more fun that the documenting…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3B13C15-E44D-45F6-A507-9D956B34DC3A}"/>
              </a:ext>
            </a:extLst>
          </p:cNvPr>
          <p:cNvSpPr txBox="1"/>
          <p:nvPr/>
        </p:nvSpPr>
        <p:spPr>
          <a:xfrm>
            <a:off x="1262900" y="812498"/>
            <a:ext cx="216926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/>
              <a:t>I need to develop a way of working which maximises output and reproducibility…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E864391-5380-4ED2-B995-3145FADFF4C7}"/>
              </a:ext>
            </a:extLst>
          </p:cNvPr>
          <p:cNvSpPr txBox="1"/>
          <p:nvPr/>
        </p:nvSpPr>
        <p:spPr>
          <a:xfrm>
            <a:off x="5011366" y="673999"/>
            <a:ext cx="216926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/>
              <a:t>This was really thought-provoking. I assumed that people in my research area thought the way I do…</a:t>
            </a:r>
          </a:p>
        </p:txBody>
      </p:sp>
      <p:pic>
        <p:nvPicPr>
          <p:cNvPr id="6" name="Picture 2" descr="Image result for CC-By logo">
            <a:extLst>
              <a:ext uri="{FF2B5EF4-FFF2-40B4-BE49-F238E27FC236}">
                <a16:creationId xmlns:a16="http://schemas.microsoft.com/office/drawing/2014/main" id="{BF7CDD4B-1A7C-4DDF-B7EF-BE61A337051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49530" y="6379614"/>
            <a:ext cx="1052567" cy="3682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5895771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51B656E3BB24141A0ABB9A94DBBFA1F" ma:contentTypeVersion="9" ma:contentTypeDescription="Create a new document." ma:contentTypeScope="" ma:versionID="2b57c45d11d351e861b13b3e349bfabf">
  <xsd:schema xmlns:xsd="http://www.w3.org/2001/XMLSchema" xmlns:xs="http://www.w3.org/2001/XMLSchema" xmlns:p="http://schemas.microsoft.com/office/2006/metadata/properties" xmlns:ns3="6b70fa5f-e7e0-4e1c-a637-6152964d5ecc" xmlns:ns4="cf172922-b767-4d86-973c-11e59bb10ed1" targetNamespace="http://schemas.microsoft.com/office/2006/metadata/properties" ma:root="true" ma:fieldsID="77c9ed816ee7fe4cec975aa8a56a8458" ns3:_="" ns4:_="">
    <xsd:import namespace="6b70fa5f-e7e0-4e1c-a637-6152964d5ecc"/>
    <xsd:import namespace="cf172922-b767-4d86-973c-11e59bb10ed1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DateTaken" minOccurs="0"/>
                <xsd:element ref="ns4:MediaServiceAutoTags" minOccurs="0"/>
                <xsd:element ref="ns4:MediaServiceAutoKeyPoints" minOccurs="0"/>
                <xsd:element ref="ns4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b70fa5f-e7e0-4e1c-a637-6152964d5ecc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Sharing Hint Hash" ma:description="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f172922-b767-4d86-973c-11e59bb10ed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description="" ma:hidden="true" ma:internalName="MediaServiceDateTaken" ma:readOnly="true">
      <xsd:simpleType>
        <xsd:restriction base="dms:Text"/>
      </xsd:simpleType>
    </xsd:element>
    <xsd:element name="MediaServiceAutoTags" ma:index="14" nillable="true" ma:displayName="MediaServiceAutoTags" ma:description="" ma:internalName="MediaServiceAutoTags" ma:readOnly="true">
      <xsd:simpleType>
        <xsd:restriction base="dms:Text"/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6D97A559-62EC-4DA9-953C-35A5FCEBC6A4}">
  <ds:schemaRefs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6b70fa5f-e7e0-4e1c-a637-6152964d5ecc"/>
    <ds:schemaRef ds:uri="cf172922-b767-4d86-973c-11e59bb10ed1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7A7F0A2D-AE8D-46B7-914E-FFD25854368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b70fa5f-e7e0-4e1c-a637-6152964d5ecc"/>
    <ds:schemaRef ds:uri="cf172922-b767-4d86-973c-11e59bb10ed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0BD0C83E-69ED-4E26-A060-5A30ECC14A0D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367</Words>
  <Application>Microsoft Office PowerPoint</Application>
  <PresentationFormat>Widescreen</PresentationFormat>
  <Paragraphs>76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6" baseType="lpstr">
      <vt:lpstr>Arial</vt:lpstr>
      <vt:lpstr>Calibri</vt:lpstr>
      <vt:lpstr>Calibri Light</vt:lpstr>
      <vt:lpstr>Times New Roman</vt:lpstr>
      <vt:lpstr>Wingdings</vt:lpstr>
      <vt:lpstr>office theme</vt:lpstr>
      <vt:lpstr>PowerPoint Presentation</vt:lpstr>
      <vt:lpstr>What is needed?</vt:lpstr>
      <vt:lpstr>The game pack</vt:lpstr>
      <vt:lpstr>Gameplay</vt:lpstr>
      <vt:lpstr>PowerPoint Presentation</vt:lpstr>
      <vt:lpstr>PowerPoint Presentation</vt:lpstr>
      <vt:lpstr>PowerPoint Presentation</vt:lpstr>
      <vt:lpstr>Concepts addressed</vt:lpstr>
      <vt:lpstr>PowerPoint Presentation</vt:lpstr>
      <vt:lpstr>Thank you!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Mary Donaldson</dc:creator>
  <cp:lastModifiedBy>Mary Donaldson</cp:lastModifiedBy>
  <cp:revision>2</cp:revision>
  <dcterms:created xsi:type="dcterms:W3CDTF">2020-02-13T12:49:30Z</dcterms:created>
  <dcterms:modified xsi:type="dcterms:W3CDTF">2020-02-24T11:44:43Z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0x010100451B656E3BB24141A0ABB9A94DBBFA1F</vt:lpwstr>
  </property>
</Properties>
</file>