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61"/>
  </p:notesMasterIdLst>
  <p:sldIdLst>
    <p:sldId id="256" r:id="rId2"/>
    <p:sldId id="507" r:id="rId3"/>
    <p:sldId id="804" r:id="rId4"/>
    <p:sldId id="805" r:id="rId5"/>
    <p:sldId id="806" r:id="rId6"/>
    <p:sldId id="801" r:id="rId7"/>
    <p:sldId id="851" r:id="rId8"/>
    <p:sldId id="852" r:id="rId9"/>
    <p:sldId id="880" r:id="rId10"/>
    <p:sldId id="881" r:id="rId11"/>
    <p:sldId id="832" r:id="rId12"/>
    <p:sldId id="838" r:id="rId13"/>
    <p:sldId id="839" r:id="rId14"/>
    <p:sldId id="842" r:id="rId15"/>
    <p:sldId id="840" r:id="rId16"/>
    <p:sldId id="841" r:id="rId17"/>
    <p:sldId id="834" r:id="rId18"/>
    <p:sldId id="846" r:id="rId19"/>
    <p:sldId id="901" r:id="rId20"/>
    <p:sldId id="843" r:id="rId21"/>
    <p:sldId id="848" r:id="rId22"/>
    <p:sldId id="844" r:id="rId23"/>
    <p:sldId id="902" r:id="rId24"/>
    <p:sldId id="903" r:id="rId25"/>
    <p:sldId id="904" r:id="rId26"/>
    <p:sldId id="905" r:id="rId27"/>
    <p:sldId id="906" r:id="rId28"/>
    <p:sldId id="835" r:id="rId29"/>
    <p:sldId id="849" r:id="rId30"/>
    <p:sldId id="910" r:id="rId31"/>
    <p:sldId id="909" r:id="rId32"/>
    <p:sldId id="850" r:id="rId33"/>
    <p:sldId id="856" r:id="rId34"/>
    <p:sldId id="857" r:id="rId35"/>
    <p:sldId id="858" r:id="rId36"/>
    <p:sldId id="855" r:id="rId37"/>
    <p:sldId id="891" r:id="rId38"/>
    <p:sldId id="892" r:id="rId39"/>
    <p:sldId id="893" r:id="rId40"/>
    <p:sldId id="897" r:id="rId41"/>
    <p:sldId id="836" r:id="rId42"/>
    <p:sldId id="908" r:id="rId43"/>
    <p:sldId id="879" r:id="rId44"/>
    <p:sldId id="886" r:id="rId45"/>
    <p:sldId id="877" r:id="rId46"/>
    <p:sldId id="416" r:id="rId47"/>
    <p:sldId id="797" r:id="rId48"/>
    <p:sldId id="911" r:id="rId49"/>
    <p:sldId id="912" r:id="rId50"/>
    <p:sldId id="913" r:id="rId51"/>
    <p:sldId id="914" r:id="rId52"/>
    <p:sldId id="915" r:id="rId53"/>
    <p:sldId id="916" r:id="rId54"/>
    <p:sldId id="917" r:id="rId55"/>
    <p:sldId id="918" r:id="rId56"/>
    <p:sldId id="919" r:id="rId57"/>
    <p:sldId id="920" r:id="rId58"/>
    <p:sldId id="921" r:id="rId59"/>
    <p:sldId id="922" r:id="rId60"/>
  </p:sldIdLst>
  <p:sldSz cx="12192000" cy="6858000"/>
  <p:notesSz cx="6858000" cy="9144000"/>
  <p:embeddedFontLst>
    <p:embeddedFont>
      <p:font typeface="Calibri Light" panose="020F0302020204030204" pitchFamily="34" charset="0"/>
      <p:regular r:id="rId62"/>
      <p:italic r:id="rId63"/>
    </p:embeddedFont>
    <p:embeddedFont>
      <p:font typeface="Calibri" panose="020F0502020204030204" pitchFamily="34" charset="0"/>
      <p:regular r:id="rId64"/>
      <p:bold r:id="rId65"/>
      <p:italic r:id="rId66"/>
      <p:boldItalic r:id="rId6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1B1B"/>
    <a:srgbClr val="FF5050"/>
    <a:srgbClr val="B3B3B3"/>
    <a:srgbClr val="FFFFFF"/>
    <a:srgbClr val="0BEBDE"/>
    <a:srgbClr val="FF7540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762" autoAdjust="0"/>
    <p:restoredTop sz="81182" autoAdjust="0"/>
  </p:normalViewPr>
  <p:slideViewPr>
    <p:cSldViewPr snapToGrid="0">
      <p:cViewPr varScale="1">
        <p:scale>
          <a:sx n="78" d="100"/>
          <a:sy n="78" d="100"/>
        </p:scale>
        <p:origin x="356" y="52"/>
      </p:cViewPr>
      <p:guideLst/>
    </p:cSldViewPr>
  </p:slideViewPr>
  <p:outlineViewPr>
    <p:cViewPr>
      <p:scale>
        <a:sx n="33" d="100"/>
        <a:sy n="33" d="100"/>
      </p:scale>
      <p:origin x="0" y="-1458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4599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2.fntdata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5.fntdata"/><Relationship Id="rId5" Type="http://schemas.openxmlformats.org/officeDocument/2006/relationships/slide" Target="slides/slide4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3.fntdata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6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1.fntdata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ubbleChart>
        <c:varyColors val="0"/>
        <c:ser>
          <c:idx val="4"/>
          <c:order val="4"/>
          <c:tx>
            <c:strRef>
              <c:f>Sheet1!$H$1</c:f>
              <c:strCache>
                <c:ptCount val="1"/>
                <c:pt idx="0">
                  <c:v>Percent</c:v>
                </c:pt>
              </c:strCache>
            </c:strRef>
          </c:tx>
          <c:spPr>
            <a:solidFill>
              <a:schemeClr val="accent5">
                <a:alpha val="75000"/>
              </a:schemeClr>
            </a:solidFill>
            <a:ln w="25400">
              <a:noFill/>
            </a:ln>
            <a:effectLst/>
          </c:spPr>
          <c:invertIfNegative val="0"/>
          <c:dPt>
            <c:idx val="7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254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0B6-4B0E-B369-5F6DF1579EB4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 w="254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D0B6-4B0E-B369-5F6DF1579EB4}"/>
              </c:ext>
            </c:extLst>
          </c:dPt>
          <c:dPt>
            <c:idx val="9"/>
            <c:invertIfNegative val="0"/>
            <c:bubble3D val="0"/>
            <c:spPr>
              <a:solidFill>
                <a:schemeClr val="accent2"/>
              </a:solidFill>
              <a:ln w="254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D0B6-4B0E-B369-5F6DF1579EB4}"/>
              </c:ext>
            </c:extLst>
          </c:dPt>
          <c:xVal>
            <c:numRef>
              <c:f>Sheet1!$B$2:$B$11</c:f>
              <c:numCache>
                <c:formatCode>General</c:formatCode>
                <c:ptCount val="10"/>
                <c:pt idx="0">
                  <c:v>1986</c:v>
                </c:pt>
                <c:pt idx="1">
                  <c:v>1986</c:v>
                </c:pt>
                <c:pt idx="2">
                  <c:v>2006</c:v>
                </c:pt>
                <c:pt idx="3">
                  <c:v>2006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2018</c:v>
                </c:pt>
                <c:pt idx="9">
                  <c:v>2018</c:v>
                </c:pt>
              </c:numCache>
            </c:numRef>
          </c:xVal>
          <c:yVal>
            <c:numRef>
              <c:f>Sheet1!$H$2:$H$11</c:f>
              <c:numCache>
                <c:formatCode>0%</c:formatCode>
                <c:ptCount val="10"/>
                <c:pt idx="0">
                  <c:v>3.7037037037037035E-2</c:v>
                </c:pt>
                <c:pt idx="1">
                  <c:v>0.12962962962962962</c:v>
                </c:pt>
                <c:pt idx="2">
                  <c:v>7.5268817204301078E-2</c:v>
                </c:pt>
                <c:pt idx="3">
                  <c:v>0.22580645161290322</c:v>
                </c:pt>
                <c:pt idx="4">
                  <c:v>0.36</c:v>
                </c:pt>
                <c:pt idx="5">
                  <c:v>0.61111111111111116</c:v>
                </c:pt>
                <c:pt idx="6">
                  <c:v>0.32835820895522388</c:v>
                </c:pt>
                <c:pt idx="7">
                  <c:v>0.2518248175182482</c:v>
                </c:pt>
                <c:pt idx="8">
                  <c:v>0.42592592592592593</c:v>
                </c:pt>
                <c:pt idx="9">
                  <c:v>0.84567901234567899</c:v>
                </c:pt>
              </c:numCache>
            </c:numRef>
          </c:yVal>
          <c:bubbleSize>
            <c:numRef>
              <c:f>Sheet1!$C$2:$C$11</c:f>
              <c:numCache>
                <c:formatCode>General</c:formatCode>
                <c:ptCount val="10"/>
                <c:pt idx="0">
                  <c:v>54</c:v>
                </c:pt>
                <c:pt idx="1">
                  <c:v>54</c:v>
                </c:pt>
                <c:pt idx="2">
                  <c:v>186</c:v>
                </c:pt>
                <c:pt idx="3">
                  <c:v>62</c:v>
                </c:pt>
                <c:pt idx="4">
                  <c:v>100</c:v>
                </c:pt>
                <c:pt idx="5">
                  <c:v>18</c:v>
                </c:pt>
                <c:pt idx="6">
                  <c:v>67</c:v>
                </c:pt>
                <c:pt idx="7">
                  <c:v>274</c:v>
                </c:pt>
                <c:pt idx="8">
                  <c:v>162</c:v>
                </c:pt>
                <c:pt idx="9">
                  <c:v>162</c:v>
                </c:pt>
              </c:numCache>
            </c:numRef>
          </c:bubbleSize>
          <c:bubble3D val="0"/>
          <c:extLst>
            <c:ext xmlns:c16="http://schemas.microsoft.com/office/drawing/2014/chart" uri="{C3380CC4-5D6E-409C-BE32-E72D297353CC}">
              <c16:uniqueId val="{00000000-2B98-4B3F-B524-1FEAE51514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bubbleScale val="100"/>
        <c:showNegBubbles val="0"/>
        <c:axId val="1525886720"/>
        <c:axId val="1533281296"/>
        <c:extLst>
          <c:ext xmlns:c15="http://schemas.microsoft.com/office/drawing/2012/chart" uri="{02D57815-91ED-43cb-92C2-25804820EDAC}">
            <c15:filteredBubbl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Sheet1!$H$1</c15:sqref>
                        </c15:formulaRef>
                      </c:ext>
                    </c:extLst>
                    <c:strCache>
                      <c:ptCount val="1"/>
                      <c:pt idx="0">
                        <c:v>Percent</c:v>
                      </c:pt>
                    </c:strCache>
                  </c:strRef>
                </c:tx>
                <c:spPr>
                  <a:solidFill>
                    <a:schemeClr val="accent1">
                      <a:alpha val="75000"/>
                    </a:schemeClr>
                  </a:solidFill>
                  <a:ln w="25400">
                    <a:noFill/>
                  </a:ln>
                  <a:effectLst/>
                </c:spPr>
                <c:invertIfNegative val="0"/>
                <c:xVal>
                  <c:numRef>
                    <c:extLst>
                      <c:ext uri="{02D57815-91ED-43cb-92C2-25804820EDAC}">
                        <c15:formulaRef>
                          <c15:sqref>Sheet1!$B$2:$B$11</c15:sqref>
                        </c15:formulaRef>
                      </c:ext>
                    </c:extLst>
                    <c:numCache>
                      <c:formatCode>General</c:formatCode>
                      <c:ptCount val="10"/>
                      <c:pt idx="0">
                        <c:v>1986</c:v>
                      </c:pt>
                      <c:pt idx="1">
                        <c:v>1986</c:v>
                      </c:pt>
                      <c:pt idx="2">
                        <c:v>2006</c:v>
                      </c:pt>
                      <c:pt idx="3">
                        <c:v>2006</c:v>
                      </c:pt>
                      <c:pt idx="4">
                        <c:v>2015</c:v>
                      </c:pt>
                      <c:pt idx="5">
                        <c:v>2016</c:v>
                      </c:pt>
                      <c:pt idx="6">
                        <c:v>2017</c:v>
                      </c:pt>
                      <c:pt idx="7">
                        <c:v>2018</c:v>
                      </c:pt>
                      <c:pt idx="8">
                        <c:v>2018</c:v>
                      </c:pt>
                      <c:pt idx="9">
                        <c:v>2018</c:v>
                      </c:pt>
                    </c:numCache>
                  </c:numRef>
                </c:xVal>
                <c:yVal>
                  <c:numRef>
                    <c:extLst>
                      <c:ext uri="{02D57815-91ED-43cb-92C2-25804820EDAC}">
                        <c15:formulaRef>
                          <c15:sqref>Sheet1!$H$2:$H$11</c15:sqref>
                        </c15:formulaRef>
                      </c:ext>
                    </c:extLst>
                    <c:numCache>
                      <c:formatCode>0%</c:formatCode>
                      <c:ptCount val="10"/>
                      <c:pt idx="0">
                        <c:v>3.7037037037037035E-2</c:v>
                      </c:pt>
                      <c:pt idx="1">
                        <c:v>0.12962962962962962</c:v>
                      </c:pt>
                      <c:pt idx="2">
                        <c:v>7.5268817204301078E-2</c:v>
                      </c:pt>
                      <c:pt idx="3">
                        <c:v>0.22580645161290322</c:v>
                      </c:pt>
                      <c:pt idx="4">
                        <c:v>0.36</c:v>
                      </c:pt>
                      <c:pt idx="5">
                        <c:v>0.61111111111111116</c:v>
                      </c:pt>
                      <c:pt idx="6">
                        <c:v>0.32835820895522388</c:v>
                      </c:pt>
                      <c:pt idx="7">
                        <c:v>0.2518248175182482</c:v>
                      </c:pt>
                      <c:pt idx="8">
                        <c:v>0.42592592592592593</c:v>
                      </c:pt>
                      <c:pt idx="9">
                        <c:v>0.84567901234567899</c:v>
                      </c:pt>
                    </c:numCache>
                  </c:numRef>
                </c:yVal>
                <c:bubbleSize>
                  <c:numRef>
                    <c:extLst>
                      <c:ext uri="{02D57815-91ED-43cb-92C2-25804820EDAC}">
                        <c15:formulaRef>
                          <c15:sqref>Sheet1!$C$2:$C$11</c15:sqref>
                        </c15:formulaRef>
                      </c:ext>
                    </c:extLst>
                    <c:numCache>
                      <c:formatCode>General</c:formatCode>
                      <c:ptCount val="10"/>
                      <c:pt idx="0">
                        <c:v>54</c:v>
                      </c:pt>
                      <c:pt idx="1">
                        <c:v>54</c:v>
                      </c:pt>
                      <c:pt idx="2">
                        <c:v>186</c:v>
                      </c:pt>
                      <c:pt idx="3">
                        <c:v>62</c:v>
                      </c:pt>
                      <c:pt idx="4">
                        <c:v>100</c:v>
                      </c:pt>
                      <c:pt idx="5">
                        <c:v>18</c:v>
                      </c:pt>
                      <c:pt idx="6">
                        <c:v>67</c:v>
                      </c:pt>
                      <c:pt idx="7">
                        <c:v>274</c:v>
                      </c:pt>
                      <c:pt idx="8">
                        <c:v>162</c:v>
                      </c:pt>
                      <c:pt idx="9">
                        <c:v>162</c:v>
                      </c:pt>
                    </c:numCache>
                  </c:numRef>
                </c:bubbleSize>
                <c:bubble3D val="0"/>
                <c:extLst>
                  <c:ext xmlns:c16="http://schemas.microsoft.com/office/drawing/2014/chart" uri="{C3380CC4-5D6E-409C-BE32-E72D297353CC}">
                    <c16:uniqueId val="{00000001-2B98-4B3F-B524-1FEAE5151409}"/>
                  </c:ext>
                </c:extLst>
              </c15:ser>
            </c15:filteredBubbleSeries>
            <c15:filteredBubble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McCullough McGeary Harrison</c:v>
                      </c:pt>
                    </c:strCache>
                  </c:strRef>
                </c:tx>
                <c:spPr>
                  <a:solidFill>
                    <a:schemeClr val="accent2">
                      <a:alpha val="75000"/>
                    </a:schemeClr>
                  </a:solidFill>
                  <a:ln w="25400">
                    <a:noFill/>
                  </a:ln>
                  <a:effectLst/>
                </c:spPr>
                <c:invertIfNegative val="0"/>
                <c:xVal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Sheet1!$B$1:$H$1</c15:sqref>
                        </c15:formulaRef>
                      </c:ext>
                    </c:extLst>
                    <c:strCache>
                      <c:ptCount val="7"/>
                      <c:pt idx="0">
                        <c:v>Year</c:v>
                      </c:pt>
                      <c:pt idx="1">
                        <c:v>N</c:v>
                      </c:pt>
                      <c:pt idx="2">
                        <c:v>Success</c:v>
                      </c:pt>
                      <c:pt idx="3">
                        <c:v>Type</c:v>
                      </c:pt>
                      <c:pt idx="4">
                        <c:v>Type-R</c:v>
                      </c:pt>
                      <c:pt idx="5">
                        <c:v>Type-Data</c:v>
                      </c:pt>
                      <c:pt idx="6">
                        <c:v>Percent</c:v>
                      </c:pt>
                    </c:strCache>
                  </c:str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Sheet1!$B$4:$H$4</c15:sqref>
                        </c15:formulaRef>
                      </c:ext>
                    </c:extLst>
                    <c:numCache>
                      <c:formatCode>General</c:formatCode>
                      <c:ptCount val="7"/>
                      <c:pt idx="0">
                        <c:v>2006</c:v>
                      </c:pt>
                      <c:pt idx="1">
                        <c:v>186</c:v>
                      </c:pt>
                      <c:pt idx="2">
                        <c:v>14</c:v>
                      </c:pt>
                      <c:pt idx="3">
                        <c:v>0</c:v>
                      </c:pt>
                      <c:pt idx="4" formatCode="0%">
                        <c:v>0</c:v>
                      </c:pt>
                      <c:pt idx="5">
                        <c:v>0</c:v>
                      </c:pt>
                      <c:pt idx="6" formatCode="0%">
                        <c:v>7.5268817204301078E-2</c:v>
                      </c:pt>
                    </c:numCache>
                  </c:numRef>
                </c:yVal>
                <c:bubbleSize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Sheet1!$B$5:$H$5</c15:sqref>
                        </c15:formulaRef>
                      </c:ext>
                    </c:extLst>
                    <c:numCache>
                      <c:formatCode>General</c:formatCode>
                      <c:ptCount val="7"/>
                      <c:pt idx="0">
                        <c:v>2006</c:v>
                      </c:pt>
                      <c:pt idx="1">
                        <c:v>62</c:v>
                      </c:pt>
                      <c:pt idx="2">
                        <c:v>14</c:v>
                      </c:pt>
                      <c:pt idx="3">
                        <c:v>0</c:v>
                      </c:pt>
                      <c:pt idx="4">
                        <c:v>0</c:v>
                      </c:pt>
                      <c:pt idx="5">
                        <c:v>0</c:v>
                      </c:pt>
                      <c:pt idx="6" formatCode="0%">
                        <c:v>0.22580645161290322</c:v>
                      </c:pt>
                    </c:numCache>
                  </c:numRef>
                </c:bubbleSize>
                <c:bubble3D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2-2B98-4B3F-B524-1FEAE5151409}"/>
                  </c:ext>
                </c:extLst>
              </c15:ser>
            </c15:filteredBubbleSeries>
            <c15:filteredBubble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Sheet1!$A$6</c15:sqref>
                        </c15:formulaRef>
                      </c:ext>
                    </c:extLst>
                    <c:strCache>
                      <c:ptCount val="1"/>
                      <c:pt idx="0">
                        <c:v>Nosek et al</c:v>
                      </c:pt>
                    </c:strCache>
                  </c:strRef>
                </c:tx>
                <c:spPr>
                  <a:solidFill>
                    <a:schemeClr val="accent3">
                      <a:alpha val="75000"/>
                    </a:schemeClr>
                  </a:solidFill>
                  <a:ln w="25400">
                    <a:noFill/>
                  </a:ln>
                  <a:effectLst/>
                </c:spPr>
                <c:invertIfNegative val="0"/>
                <c:xVal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Sheet1!$B$1:$H$1</c15:sqref>
                        </c15:formulaRef>
                      </c:ext>
                    </c:extLst>
                    <c:strCache>
                      <c:ptCount val="7"/>
                      <c:pt idx="0">
                        <c:v>Year</c:v>
                      </c:pt>
                      <c:pt idx="1">
                        <c:v>N</c:v>
                      </c:pt>
                      <c:pt idx="2">
                        <c:v>Success</c:v>
                      </c:pt>
                      <c:pt idx="3">
                        <c:v>Type</c:v>
                      </c:pt>
                      <c:pt idx="4">
                        <c:v>Type-R</c:v>
                      </c:pt>
                      <c:pt idx="5">
                        <c:v>Type-Data</c:v>
                      </c:pt>
                      <c:pt idx="6">
                        <c:v>Percent</c:v>
                      </c:pt>
                    </c:strCache>
                  </c:str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Sheet1!$B$6:$H$6</c15:sqref>
                        </c15:formulaRef>
                      </c:ext>
                    </c:extLst>
                    <c:numCache>
                      <c:formatCode>General</c:formatCode>
                      <c:ptCount val="7"/>
                      <c:pt idx="0">
                        <c:v>2015</c:v>
                      </c:pt>
                      <c:pt idx="1">
                        <c:v>100</c:v>
                      </c:pt>
                      <c:pt idx="2">
                        <c:v>36</c:v>
                      </c:pt>
                      <c:pt idx="3">
                        <c:v>0</c:v>
                      </c:pt>
                      <c:pt idx="4">
                        <c:v>0</c:v>
                      </c:pt>
                      <c:pt idx="6" formatCode="0%">
                        <c:v>0.36</c:v>
                      </c:pt>
                    </c:numCache>
                  </c:numRef>
                </c:yVal>
                <c:bubbleSize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Sheet1!$B$7:$H$7</c15:sqref>
                        </c15:formulaRef>
                      </c:ext>
                    </c:extLst>
                    <c:numCache>
                      <c:formatCode>General</c:formatCode>
                      <c:ptCount val="7"/>
                      <c:pt idx="0">
                        <c:v>2016</c:v>
                      </c:pt>
                      <c:pt idx="1">
                        <c:v>18</c:v>
                      </c:pt>
                      <c:pt idx="2">
                        <c:v>11</c:v>
                      </c:pt>
                      <c:pt idx="3">
                        <c:v>0</c:v>
                      </c:pt>
                      <c:pt idx="4">
                        <c:v>0</c:v>
                      </c:pt>
                      <c:pt idx="6" formatCode="0%">
                        <c:v>0.61111111111111116</c:v>
                      </c:pt>
                    </c:numCache>
                  </c:numRef>
                </c:bubbleSize>
                <c:bubble3D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2B98-4B3F-B524-1FEAE5151409}"/>
                  </c:ext>
                </c:extLst>
              </c15:ser>
            </c15:filteredBubbleSeries>
            <c15:filteredBubble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Sheet1!$A$8</c15:sqref>
                        </c15:formulaRef>
                      </c:ext>
                    </c:extLst>
                    <c:strCache>
                      <c:ptCount val="1"/>
                      <c:pt idx="0">
                        <c:v>Chang Li</c:v>
                      </c:pt>
                    </c:strCache>
                  </c:strRef>
                </c:tx>
                <c:spPr>
                  <a:solidFill>
                    <a:schemeClr val="accent4">
                      <a:alpha val="75000"/>
                    </a:schemeClr>
                  </a:solidFill>
                  <a:ln w="25400">
                    <a:noFill/>
                  </a:ln>
                  <a:effectLst/>
                </c:spPr>
                <c:invertIfNegative val="0"/>
                <c:xVal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Sheet1!$B$1:$H$1</c15:sqref>
                        </c15:formulaRef>
                      </c:ext>
                    </c:extLst>
                    <c:strCache>
                      <c:ptCount val="7"/>
                      <c:pt idx="0">
                        <c:v>Year</c:v>
                      </c:pt>
                      <c:pt idx="1">
                        <c:v>N</c:v>
                      </c:pt>
                      <c:pt idx="2">
                        <c:v>Success</c:v>
                      </c:pt>
                      <c:pt idx="3">
                        <c:v>Type</c:v>
                      </c:pt>
                      <c:pt idx="4">
                        <c:v>Type-R</c:v>
                      </c:pt>
                      <c:pt idx="5">
                        <c:v>Type-Data</c:v>
                      </c:pt>
                      <c:pt idx="6">
                        <c:v>Percent</c:v>
                      </c:pt>
                    </c:strCache>
                  </c:str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Sheet1!$B$8:$H$8</c15:sqref>
                        </c15:formulaRef>
                      </c:ext>
                    </c:extLst>
                    <c:numCache>
                      <c:formatCode>General</c:formatCode>
                      <c:ptCount val="7"/>
                      <c:pt idx="0">
                        <c:v>2017</c:v>
                      </c:pt>
                      <c:pt idx="1">
                        <c:v>67</c:v>
                      </c:pt>
                      <c:pt idx="2">
                        <c:v>22</c:v>
                      </c:pt>
                      <c:pt idx="3">
                        <c:v>0</c:v>
                      </c:pt>
                      <c:pt idx="4">
                        <c:v>0</c:v>
                      </c:pt>
                      <c:pt idx="5">
                        <c:v>0</c:v>
                      </c:pt>
                      <c:pt idx="6" formatCode="0%">
                        <c:v>0.32835820895522388</c:v>
                      </c:pt>
                    </c:numCache>
                  </c:numRef>
                </c:yVal>
                <c:bubbleSize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Sheet1!$B$9:$H$9</c15:sqref>
                        </c15:formulaRef>
                      </c:ext>
                    </c:extLst>
                    <c:numCache>
                      <c:formatCode>General</c:formatCode>
                      <c:ptCount val="7"/>
                      <c:pt idx="0">
                        <c:v>2018</c:v>
                      </c:pt>
                      <c:pt idx="1">
                        <c:v>274</c:v>
                      </c:pt>
                      <c:pt idx="2">
                        <c:v>69</c:v>
                      </c:pt>
                      <c:pt idx="3">
                        <c:v>0</c:v>
                      </c:pt>
                      <c:pt idx="4">
                        <c:v>0</c:v>
                      </c:pt>
                      <c:pt idx="5">
                        <c:v>0</c:v>
                      </c:pt>
                      <c:pt idx="6" formatCode="0%">
                        <c:v>0.2518248175182482</c:v>
                      </c:pt>
                    </c:numCache>
                  </c:numRef>
                </c:bubbleSize>
                <c:bubble3D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4-2B98-4B3F-B524-1FEAE5151409}"/>
                  </c:ext>
                </c:extLst>
              </c15:ser>
            </c15:filteredBubbleSeries>
          </c:ext>
        </c:extLst>
      </c:bubbleChart>
      <c:valAx>
        <c:axId val="1525886720"/>
        <c:scaling>
          <c:orientation val="minMax"/>
          <c:max val="202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33281296"/>
        <c:crosses val="autoZero"/>
        <c:crossBetween val="midCat"/>
      </c:valAx>
      <c:valAx>
        <c:axId val="1533281296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25886720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>
            <a:alpha val="50000"/>
          </a:schemeClr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A8C565-F3BF-4A84-AE07-9A89EABD0C05}" type="datetimeFigureOut">
              <a:rPr lang="en-US" smtClean="0"/>
              <a:t>2020-02-13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C334D6-74E3-493C-842C-2A0D832D06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049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 am</a:t>
            </a:r>
            <a:r>
              <a:rPr lang="en-US" baseline="0" dirty="0" smtClean="0"/>
              <a:t> going to 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Very briefly describe the background we are coming from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 Make note of the various elements of progress (and the broader picture) of open science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Describe some of the ongoing challenges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Provide a glimpse of what is going to happen in economics, and maybe more broadly in the social sciences.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334D6-74E3-493C-842C-2A0D832D068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0791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 logo from AEA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334D6-74E3-493C-842C-2A0D832D068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3423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 logo from AEA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334D6-74E3-493C-842C-2A0D832D0681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5244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Show metadata for this page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334D6-74E3-493C-842C-2A0D832D0681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570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 logo from AEA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334D6-74E3-493C-842C-2A0D832D0681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7187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Not the</a:t>
            </a:r>
            <a:r>
              <a:rPr lang="en-US" baseline="0" dirty="0" smtClean="0"/>
              <a:t> same provider!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334D6-74E3-493C-842C-2A0D832D0681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6359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8DA53-2AE6-479B-901D-5117A0B269E4}" type="datetimeFigureOut">
              <a:rPr lang="en-US" smtClean="0"/>
              <a:t>2020-02-13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C151D-353C-46B9-AA66-2AB42B8086D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12192000" cy="222250"/>
          </a:xfrm>
          <a:prstGeom prst="rect">
            <a:avLst/>
          </a:prstGeom>
          <a:solidFill>
            <a:srgbClr val="B31B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8" name="Picture 7" descr="cu screen b31b1b.psd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2712" y="402168"/>
            <a:ext cx="1384120" cy="1267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167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8DA53-2AE6-479B-901D-5117A0B269E4}" type="datetimeFigureOut">
              <a:rPr lang="en-US" smtClean="0"/>
              <a:t>2020-02-13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C151D-353C-46B9-AA66-2AB42B8086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307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8DA53-2AE6-479B-901D-5117A0B269E4}" type="datetimeFigureOut">
              <a:rPr lang="en-US" smtClean="0"/>
              <a:t>2020-02-13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C151D-353C-46B9-AA66-2AB42B8086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799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8DA53-2AE6-479B-901D-5117A0B269E4}" type="datetimeFigureOut">
              <a:rPr lang="en-US" smtClean="0"/>
              <a:t>2020-02-13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C151D-353C-46B9-AA66-2AB42B8086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9507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8DA53-2AE6-479B-901D-5117A0B269E4}" type="datetimeFigureOut">
              <a:rPr lang="en-US" smtClean="0"/>
              <a:t>2020-02-13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C151D-353C-46B9-AA66-2AB42B8086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8452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54119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0" y="365125"/>
            <a:ext cx="978408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8DA53-2AE6-479B-901D-5117A0B269E4}" type="datetimeFigureOut">
              <a:rPr lang="en-US" smtClean="0"/>
              <a:t>2020-02-13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C151D-353C-46B9-AA66-2AB42B8086D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12192000" cy="222250"/>
          </a:xfrm>
          <a:prstGeom prst="rect">
            <a:avLst/>
          </a:prstGeom>
          <a:solidFill>
            <a:srgbClr val="B31B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8" name="Picture 7" descr="cu screen b31b1b.psd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2712" y="402168"/>
            <a:ext cx="1384120" cy="1267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039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entered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3960" y="2464858"/>
            <a:ext cx="978408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8DA53-2AE6-479B-901D-5117A0B269E4}" type="datetimeFigureOut">
              <a:rPr lang="en-US" smtClean="0"/>
              <a:t>2020-02-13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C151D-353C-46B9-AA66-2AB42B8086D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12192000" cy="222250"/>
          </a:xfrm>
          <a:prstGeom prst="rect">
            <a:avLst/>
          </a:prstGeom>
          <a:solidFill>
            <a:srgbClr val="B31B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8" name="Picture 7" descr="cu screen b31b1b.psd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2712" y="402168"/>
            <a:ext cx="1384120" cy="1267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092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b_Title and Content N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0" y="365125"/>
            <a:ext cx="978408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2226" y="1847850"/>
            <a:ext cx="7887547" cy="4351338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800"/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8DA53-2AE6-479B-901D-5117A0B269E4}" type="datetimeFigureOut">
              <a:rPr lang="en-US" smtClean="0"/>
              <a:t>2020-02-13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C151D-353C-46B9-AA66-2AB42B8086D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12192000" cy="222250"/>
          </a:xfrm>
          <a:prstGeom prst="rect">
            <a:avLst/>
          </a:prstGeom>
          <a:solidFill>
            <a:srgbClr val="B31B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8" name="Picture 7" descr="cu screen b31b1b.psd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2712" y="402168"/>
            <a:ext cx="1384120" cy="1267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34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8DA53-2AE6-479B-901D-5117A0B269E4}" type="datetimeFigureOut">
              <a:rPr lang="en-US" smtClean="0"/>
              <a:t>2020-02-13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C151D-353C-46B9-AA66-2AB42B8086D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12192000" cy="222250"/>
          </a:xfrm>
          <a:prstGeom prst="rect">
            <a:avLst/>
          </a:prstGeom>
          <a:solidFill>
            <a:srgbClr val="B31B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8" name="Picture 7" descr="cu screen b31b1b.psd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2712" y="402168"/>
            <a:ext cx="1384120" cy="1267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0121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1708" y="365125"/>
            <a:ext cx="9802091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8DA53-2AE6-479B-901D-5117A0B269E4}" type="datetimeFigureOut">
              <a:rPr lang="en-US" smtClean="0"/>
              <a:t>2020-02-13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C151D-353C-46B9-AA66-2AB42B8086D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12192000" cy="222250"/>
          </a:xfrm>
          <a:prstGeom prst="rect">
            <a:avLst/>
          </a:prstGeom>
          <a:solidFill>
            <a:srgbClr val="B31B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9" name="Picture 8" descr="cu screen b31b1b.psd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2712" y="402168"/>
            <a:ext cx="1384120" cy="1267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4929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0" y="365125"/>
            <a:ext cx="978408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8DA53-2AE6-479B-901D-5117A0B269E4}" type="datetimeFigureOut">
              <a:rPr lang="en-US" smtClean="0"/>
              <a:t>2020-02-13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C151D-353C-46B9-AA66-2AB42B8086D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0" y="0"/>
            <a:ext cx="12192000" cy="222250"/>
          </a:xfrm>
          <a:prstGeom prst="rect">
            <a:avLst/>
          </a:prstGeom>
          <a:solidFill>
            <a:srgbClr val="B31B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11" name="Picture 10" descr="cu screen b31b1b.psd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2712" y="402168"/>
            <a:ext cx="1384120" cy="1267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776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8DA53-2AE6-479B-901D-5117A0B269E4}" type="datetimeFigureOut">
              <a:rPr lang="en-US" smtClean="0"/>
              <a:t>2020-02-13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C151D-353C-46B9-AA66-2AB42B8086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607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8DA53-2AE6-479B-901D-5117A0B269E4}" type="datetimeFigureOut">
              <a:rPr lang="en-US" smtClean="0"/>
              <a:t>2020-02-13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C151D-353C-46B9-AA66-2AB42B8086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27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98DA53-2AE6-479B-901D-5117A0B269E4}" type="datetimeFigureOut">
              <a:rPr lang="en-US" smtClean="0"/>
              <a:t>2020-02-13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8C151D-353C-46B9-AA66-2AB42B8086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987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4" r:id="rId3"/>
    <p:sldLayoutId id="214748366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3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github.com/AEADataEditor/replication-template/" TargetMode="Externa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cpsr.umich.edu/icpsrweb/ICPSR/search/studies" TargetMode="External"/><Relationship Id="rId2" Type="http://schemas.openxmlformats.org/officeDocument/2006/relationships/hyperlink" Target="https://www.openicpsr.org/openicpsr/search/aea/studies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toolbox.google.com/datasetsearch/search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force11.org/group/joint-declaration-data-citation-principles-final" TargetMode="Externa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guillaume.beck.realisateur/" TargetMode="Externa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s://social-science-data-editors.github.io/guidance/" TargetMode="Externa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9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2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5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force11.org/group/joint-declaration-data-citation-principles-final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Implementing Increased Transparency, and Reproducibility </a:t>
            </a:r>
            <a:r>
              <a:rPr lang="en-US" dirty="0"/>
              <a:t>in </a:t>
            </a:r>
            <a:r>
              <a:rPr lang="en-US" dirty="0" smtClean="0"/>
              <a:t>Economics</a:t>
            </a:r>
            <a:br>
              <a:rPr lang="en-US" dirty="0" smtClean="0"/>
            </a:br>
            <a:r>
              <a:rPr lang="en-US" dirty="0" smtClean="0"/>
              <a:t>- T</a:t>
            </a:r>
            <a:r>
              <a:rPr lang="en-US" dirty="0" smtClean="0"/>
              <a:t>he short version -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31658"/>
            <a:ext cx="9144000" cy="2141857"/>
          </a:xfrm>
        </p:spPr>
        <p:txBody>
          <a:bodyPr>
            <a:normAutofit/>
          </a:bodyPr>
          <a:lstStyle/>
          <a:p>
            <a:r>
              <a:rPr lang="en-US" dirty="0"/>
              <a:t>Lars Vilhuber</a:t>
            </a:r>
          </a:p>
          <a:p>
            <a:r>
              <a:rPr lang="en-US" dirty="0"/>
              <a:t>Cornell University</a:t>
            </a:r>
          </a:p>
          <a:p>
            <a:endParaRPr lang="en-US" dirty="0"/>
          </a:p>
          <a:p>
            <a:r>
              <a:rPr lang="en-US" sz="1600" dirty="0" smtClean="0"/>
              <a:t>The </a:t>
            </a:r>
            <a:r>
              <a:rPr lang="en-US" sz="1600" dirty="0"/>
              <a:t>opinions expressed in this talk are solely the authors, and do not represent the views of the U.S. Census Bureau, the American Economic Association, or any of the funding agencies. </a:t>
            </a:r>
          </a:p>
        </p:txBody>
      </p:sp>
    </p:spTree>
    <p:extLst>
      <p:ext uri="{BB962C8B-B14F-4D97-AF65-F5344CB8AC3E}">
        <p14:creationId xmlns:p14="http://schemas.microsoft.com/office/powerpoint/2010/main" val="1443857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are data citations not enough?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They tell you “where”</a:t>
            </a:r>
          </a:p>
          <a:p>
            <a:r>
              <a:rPr lang="en-US" dirty="0" smtClean="0"/>
              <a:t>But most do not </a:t>
            </a:r>
          </a:p>
          <a:p>
            <a:pPr lvl="1"/>
            <a:r>
              <a:rPr lang="en-US" dirty="0" smtClean="0"/>
              <a:t>“who can access”</a:t>
            </a:r>
          </a:p>
          <a:p>
            <a:pPr lvl="1"/>
            <a:r>
              <a:rPr lang="en-US" dirty="0" smtClean="0"/>
              <a:t>“for how long”</a:t>
            </a:r>
          </a:p>
          <a:p>
            <a:pPr lvl="1"/>
            <a:r>
              <a:rPr lang="en-US" dirty="0" smtClean="0"/>
              <a:t>“under what conditions”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(Though in theory, these are covered by the Data Citation Principles)</a:t>
            </a:r>
            <a:endParaRPr lang="en-US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2944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038905" y="1582824"/>
            <a:ext cx="8114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9322" y="338816"/>
            <a:ext cx="4552950" cy="18097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7816" y="2344976"/>
            <a:ext cx="3615963" cy="4120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871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AEA “Data Availability Policy” (2018)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fontAlgn="base"/>
            <a:r>
              <a:rPr lang="en-US" b="1" dirty="0"/>
              <a:t>It is the policy of the American Economic Association to publish papers only if the data used in the analysis are </a:t>
            </a:r>
            <a:r>
              <a:rPr lang="en-US" b="1" u="sng" dirty="0"/>
              <a:t>clearly and precisely </a:t>
            </a:r>
            <a:r>
              <a:rPr lang="en-US" b="1" dirty="0"/>
              <a:t>documented and are readily available to any researcher for purposes of replication.</a:t>
            </a:r>
          </a:p>
          <a:p>
            <a:pPr fontAlgn="base"/>
            <a:r>
              <a:rPr lang="en-US" dirty="0"/>
              <a:t>Authors of accepted papers that contain empirical work, simulations, or experimental work must 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provide</a:t>
            </a:r>
            <a:r>
              <a:rPr lang="en-US" dirty="0"/>
              <a:t>, prior to publication, the 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data, programs, and other details of the computations sufficient to permit replication. </a:t>
            </a:r>
            <a:r>
              <a:rPr lang="en-US" dirty="0"/>
              <a:t>These will be posted on the AEA website. The Editor should be notified at the time of submission if the data used in a paper are proprietary or if, for some other reason, the requirements above cannot be met.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5330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AEA Data Availability Policy (2018)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fontAlgn="base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It is the policy of the American Economic Association to publish papers only if the data used in the analysis are </a:t>
            </a:r>
            <a:r>
              <a:rPr lang="en-US" b="1" u="sng" dirty="0"/>
              <a:t>clearly and precisely 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documented and are </a:t>
            </a:r>
            <a:r>
              <a:rPr lang="en-US" b="1" u="sng" dirty="0"/>
              <a:t>readily available</a:t>
            </a:r>
            <a:r>
              <a:rPr lang="en-US" dirty="0"/>
              <a:t> 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to any researcher for purposes of replication.</a:t>
            </a:r>
          </a:p>
          <a:p>
            <a:pPr fontAlgn="base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Authors of accepted papers that contain empirical work, simulations, or experimental work must 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</a:rPr>
              <a:t>provide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, 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prior to publication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, 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the data, programs, and other details of the computations </a:t>
            </a:r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</a:rPr>
              <a:t>sufficient </a:t>
            </a:r>
            <a:r>
              <a:rPr lang="en-US" sz="3200" b="1" dirty="0">
                <a:solidFill>
                  <a:schemeClr val="accent4">
                    <a:lumMod val="75000"/>
                  </a:schemeClr>
                </a:solidFill>
              </a:rPr>
              <a:t>to permit replication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.</a:t>
            </a:r>
            <a:r>
              <a:rPr lang="en-US" b="1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These will be </a:t>
            </a:r>
            <a:r>
              <a:rPr lang="en-US" sz="3200" b="1" dirty="0">
                <a:solidFill>
                  <a:schemeClr val="accent5">
                    <a:lumMod val="75000"/>
                  </a:schemeClr>
                </a:solidFill>
              </a:rPr>
              <a:t>posted on the AEA website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. The Editor should be notified at the time of submission if the data used in a paper are proprietary or if, for some other reason, the requirements above cannot be met.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14731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038905" y="1582824"/>
            <a:ext cx="811419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 smtClean="0">
                <a:solidFill>
                  <a:schemeClr val="bg1"/>
                </a:solidFill>
              </a:rPr>
              <a:t>July 16, 2019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0942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7889965" y="3802931"/>
            <a:ext cx="2203268" cy="517439"/>
          </a:xfrm>
          <a:prstGeom prst="rect">
            <a:avLst/>
          </a:prstGeom>
          <a:solidFill>
            <a:srgbClr val="FFFF00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010193" y="2954064"/>
            <a:ext cx="7241177" cy="385433"/>
          </a:xfrm>
          <a:prstGeom prst="rect">
            <a:avLst/>
          </a:prstGeom>
          <a:solidFill>
            <a:srgbClr val="FFFF00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3794760" y="2681203"/>
            <a:ext cx="7543800" cy="386862"/>
          </a:xfrm>
          <a:prstGeom prst="rect">
            <a:avLst/>
          </a:prstGeom>
          <a:solidFill>
            <a:srgbClr val="FFFF00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AEA Data &amp; Code Availability Policy</a:t>
            </a:r>
            <a:r>
              <a:rPr lang="en-US" dirty="0"/>
              <a:t> </a:t>
            </a:r>
            <a:r>
              <a:rPr lang="en-US" dirty="0" smtClean="0"/>
              <a:t>(2019)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686696" y="4857587"/>
            <a:ext cx="5129349" cy="391079"/>
          </a:xfrm>
          <a:prstGeom prst="rect">
            <a:avLst/>
          </a:prstGeom>
          <a:solidFill>
            <a:srgbClr val="FFFF00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It is the policy of the American Economic Association to publish papers only if the data used in the analysis are </a:t>
            </a:r>
            <a:r>
              <a:rPr lang="en-US" b="1" u="sng" dirty="0"/>
              <a:t>clearly and precisely 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documented and </a:t>
            </a:r>
            <a:r>
              <a:rPr lang="en-US" b="1" u="sng" dirty="0"/>
              <a:t>access to the data and code is clearly and precisely documented and is non-exclusive to the authors.</a:t>
            </a:r>
          </a:p>
          <a:p>
            <a:pPr fontAlgn="base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Authors of accepted papers that contain empirical work, simulations, or experimental work must 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</a:rPr>
              <a:t>provide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, 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prior to acceptance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, 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the data, programs, and other details of the computations </a:t>
            </a:r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</a:rPr>
              <a:t>sufficient </a:t>
            </a:r>
            <a:r>
              <a:rPr lang="en-US" sz="3200" b="1" dirty="0">
                <a:solidFill>
                  <a:schemeClr val="accent4">
                    <a:lumMod val="75000"/>
                  </a:schemeClr>
                </a:solidFill>
              </a:rPr>
              <a:t>to permit </a:t>
            </a:r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</a:rPr>
              <a:t>replication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, 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as well as 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information about access to data and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programs.</a:t>
            </a:r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0326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AEA DCAP (2018→2019)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05849"/>
          </a:xfrm>
        </p:spPr>
        <p:txBody>
          <a:bodyPr>
            <a:normAutofit/>
          </a:bodyPr>
          <a:lstStyle/>
          <a:p>
            <a:pPr fontAlgn="base"/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These 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will be </a:t>
            </a:r>
            <a:r>
              <a:rPr lang="en-US" sz="3200" b="1" dirty="0">
                <a:solidFill>
                  <a:schemeClr val="accent5">
                    <a:lumMod val="75000"/>
                  </a:schemeClr>
                </a:solidFill>
              </a:rPr>
              <a:t>posted on the AEA website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. The Editor should be notified at the time of submission if the data used in a paper are proprietary or if, for some other reason, the requirements above cannot be met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.</a:t>
            </a:r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838200" y="3766411"/>
            <a:ext cx="10515600" cy="30915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056443" y="1825625"/>
            <a:ext cx="10297357" cy="1636666"/>
          </a:xfrm>
          <a:prstGeom prst="rect">
            <a:avLst/>
          </a:prstGeom>
          <a:solidFill>
            <a:schemeClr val="bg2">
              <a:lumMod val="90000"/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own Arrow 5"/>
          <p:cNvSpPr/>
          <p:nvPr/>
        </p:nvSpPr>
        <p:spPr>
          <a:xfrm>
            <a:off x="5154967" y="3116570"/>
            <a:ext cx="1882066" cy="5149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056443" y="3766411"/>
            <a:ext cx="10282117" cy="302500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r>
              <a:rPr lang="en-US" sz="2000" dirty="0">
                <a:solidFill>
                  <a:schemeClr val="bg1">
                    <a:lumMod val="75000"/>
                  </a:schemeClr>
                </a:solidFill>
              </a:rPr>
              <a:t>Data and programs should 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</a:rPr>
              <a:t>be archived in the AEA Data and Code Repository</a:t>
            </a:r>
            <a:r>
              <a:rPr lang="en-US" sz="2000" dirty="0">
                <a:solidFill>
                  <a:schemeClr val="bg1">
                    <a:lumMod val="75000"/>
                  </a:schemeClr>
                </a:solidFill>
              </a:rPr>
              <a:t>. Authors will 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</a:rPr>
              <a:t>provide access </a:t>
            </a:r>
            <a:r>
              <a:rPr lang="en-US" sz="2000" dirty="0">
                <a:solidFill>
                  <a:schemeClr val="bg1">
                    <a:lumMod val="75000"/>
                  </a:schemeClr>
                </a:solidFill>
              </a:rPr>
              <a:t>to editors and reviewers, if requested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</a:rPr>
              <a:t>, to both data and programs prior to acceptance</a:t>
            </a:r>
            <a:r>
              <a:rPr lang="en-US" sz="2000" dirty="0">
                <a:solidFill>
                  <a:schemeClr val="bg1">
                    <a:lumMod val="75000"/>
                  </a:schemeClr>
                </a:solidFill>
              </a:rPr>
              <a:t>. The Editor should be notified at the time of submission if access to the data used in a paper is restricted or limited, or if, for some other reason, the requirements above cannot be met.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The AEA Data Editor will assess compliance with this policy, and will verify the accuracy of the information prior to acceptance by the Editor.</a:t>
            </a:r>
          </a:p>
        </p:txBody>
      </p:sp>
    </p:spTree>
    <p:extLst>
      <p:ext uri="{BB962C8B-B14F-4D97-AF65-F5344CB8AC3E}">
        <p14:creationId xmlns:p14="http://schemas.microsoft.com/office/powerpoint/2010/main" val="3160236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bldLvl="2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efforts at the AEA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200" b="1" dirty="0">
                <a:solidFill>
                  <a:srgbClr val="C00000"/>
                </a:solidFill>
              </a:rPr>
              <a:t>Pre-emptively improve code archives</a:t>
            </a:r>
          </a:p>
          <a:p>
            <a:pPr lvl="1"/>
            <a:r>
              <a:rPr lang="en-US" sz="2800" dirty="0"/>
              <a:t>By conducting reproducibility checks </a:t>
            </a:r>
            <a:r>
              <a:rPr lang="en-US" sz="2000" dirty="0"/>
              <a:t>when we can</a:t>
            </a:r>
            <a:endParaRPr lang="en-US" sz="2800" dirty="0"/>
          </a:p>
          <a:p>
            <a:pPr lvl="1"/>
            <a:r>
              <a:rPr lang="en-US" sz="2800" dirty="0"/>
              <a:t>By working with groups that conduct reproducibility checks </a:t>
            </a:r>
            <a:br>
              <a:rPr lang="en-US" sz="2800" dirty="0"/>
            </a:br>
            <a:r>
              <a:rPr lang="en-US" sz="2000" dirty="0"/>
              <a:t>when we cannot</a:t>
            </a:r>
            <a:endParaRPr lang="en-US" sz="2800" dirty="0"/>
          </a:p>
          <a:p>
            <a:r>
              <a:rPr lang="en-US" sz="3200" b="1" dirty="0" smtClean="0">
                <a:solidFill>
                  <a:schemeClr val="accent5">
                    <a:lumMod val="75000"/>
                  </a:schemeClr>
                </a:solidFill>
              </a:rPr>
              <a:t>Better archives</a:t>
            </a:r>
          </a:p>
          <a:p>
            <a:pPr lvl="1"/>
            <a:r>
              <a:rPr lang="en-US" sz="2800" dirty="0" smtClean="0"/>
              <a:t>Greater transparency of the code and data archives</a:t>
            </a:r>
          </a:p>
          <a:p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Better provenance tracking</a:t>
            </a:r>
          </a:p>
          <a:p>
            <a:pPr lvl="2"/>
            <a:r>
              <a:rPr lang="en-US" sz="2400" dirty="0" smtClean="0"/>
              <a:t>Leave code where it is when appropriate</a:t>
            </a:r>
          </a:p>
          <a:p>
            <a:pPr lvl="2"/>
            <a:r>
              <a:rPr lang="en-US" sz="2400" dirty="0" smtClean="0"/>
              <a:t>Leave data where it is almost always</a:t>
            </a:r>
          </a:p>
          <a:p>
            <a:pPr lvl="2"/>
            <a:r>
              <a:rPr lang="en-US" sz="2400" dirty="0" smtClean="0"/>
              <a:t>Display that information</a:t>
            </a:r>
          </a:p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838200" y="1690688"/>
            <a:ext cx="9601940" cy="175384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53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AEA Pre-Publication Verification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Every paper that receives a “conditional acceptance” is verified</a:t>
            </a:r>
          </a:p>
          <a:p>
            <a:pPr lvl="1"/>
            <a:r>
              <a:rPr lang="en-US" i="1" dirty="0" smtClean="0"/>
              <a:t>Data citations</a:t>
            </a:r>
          </a:p>
          <a:p>
            <a:pPr lvl="1"/>
            <a:r>
              <a:rPr lang="en-US" i="1" dirty="0" smtClean="0"/>
              <a:t>Quality of README</a:t>
            </a:r>
          </a:p>
          <a:p>
            <a:pPr lvl="1"/>
            <a:r>
              <a:rPr lang="en-US" i="1" dirty="0" smtClean="0"/>
              <a:t>Quality of code</a:t>
            </a:r>
          </a:p>
          <a:p>
            <a:pPr lvl="1"/>
            <a:r>
              <a:rPr lang="en-US" i="1" dirty="0" smtClean="0"/>
              <a:t>Reproducibility of code</a:t>
            </a:r>
          </a:p>
          <a:p>
            <a:pPr lvl="1"/>
            <a:r>
              <a:rPr lang="en-US" i="1" dirty="0"/>
              <a:t>Quality of </a:t>
            </a:r>
            <a:r>
              <a:rPr lang="en-US" i="1" dirty="0" smtClean="0"/>
              <a:t>metadata in the repository</a:t>
            </a:r>
          </a:p>
          <a:p>
            <a:pPr lvl="1"/>
            <a:endParaRPr lang="en-US" i="1" dirty="0" smtClean="0"/>
          </a:p>
          <a:p>
            <a:pPr lvl="1"/>
            <a:endParaRPr lang="en-US" i="1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4307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is doing that?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u="sng" dirty="0" smtClean="0"/>
              <a:t>Earlier reproducibility work</a:t>
            </a:r>
            <a:r>
              <a:rPr lang="en-US" dirty="0" smtClean="0"/>
              <a:t>: </a:t>
            </a:r>
            <a:r>
              <a:rPr lang="en-US" b="1" dirty="0" smtClean="0"/>
              <a:t>Flavio </a:t>
            </a:r>
            <a:r>
              <a:rPr lang="en-US" b="1" dirty="0" err="1" smtClean="0"/>
              <a:t>Stanchi</a:t>
            </a:r>
            <a:r>
              <a:rPr lang="en-US" b="1" dirty="0" smtClean="0"/>
              <a:t> </a:t>
            </a:r>
            <a:r>
              <a:rPr lang="en-US" dirty="0" smtClean="0"/>
              <a:t>(now at </a:t>
            </a:r>
            <a:r>
              <a:rPr lang="en-US" dirty="0" err="1" smtClean="0"/>
              <a:t>AirBnb</a:t>
            </a:r>
            <a:r>
              <a:rPr lang="en-US" dirty="0" smtClean="0"/>
              <a:t>), </a:t>
            </a:r>
            <a:r>
              <a:rPr lang="en-US" b="1" dirty="0" err="1" smtClean="0"/>
              <a:t>Sylverie</a:t>
            </a:r>
            <a:r>
              <a:rPr lang="en-US" b="1" dirty="0" smtClean="0"/>
              <a:t> Herbert</a:t>
            </a:r>
            <a:r>
              <a:rPr lang="en-US" dirty="0" smtClean="0"/>
              <a:t> (on the market), </a:t>
            </a:r>
            <a:r>
              <a:rPr lang="en-US" b="1" dirty="0" err="1" smtClean="0"/>
              <a:t>Hautahi</a:t>
            </a:r>
            <a:r>
              <a:rPr lang="en-US" b="1" dirty="0" smtClean="0"/>
              <a:t> </a:t>
            </a:r>
            <a:r>
              <a:rPr lang="en-US" b="1" dirty="0" err="1" smtClean="0"/>
              <a:t>Kingi</a:t>
            </a:r>
            <a:r>
              <a:rPr lang="en-US" dirty="0" smtClean="0"/>
              <a:t> (</a:t>
            </a:r>
            <a:r>
              <a:rPr lang="en-US" dirty="0" err="1" smtClean="0"/>
              <a:t>Impaq</a:t>
            </a:r>
            <a:r>
              <a:rPr lang="en-US" dirty="0" smtClean="0"/>
              <a:t>)</a:t>
            </a:r>
          </a:p>
          <a:p>
            <a:r>
              <a:rPr lang="en-US" u="sng" dirty="0" smtClean="0"/>
              <a:t>Current lead graduate students</a:t>
            </a:r>
            <a:r>
              <a:rPr lang="en-US" dirty="0" smtClean="0"/>
              <a:t>: </a:t>
            </a:r>
            <a:r>
              <a:rPr lang="en-US" b="1" dirty="0" smtClean="0"/>
              <a:t>David </a:t>
            </a:r>
            <a:r>
              <a:rPr lang="en-US" b="1" dirty="0" err="1" smtClean="0"/>
              <a:t>Wasser</a:t>
            </a:r>
            <a:r>
              <a:rPr lang="en-US" b="1" dirty="0" smtClean="0"/>
              <a:t> </a:t>
            </a:r>
            <a:r>
              <a:rPr lang="en-US" dirty="0" smtClean="0"/>
              <a:t>(until Dec 2019), </a:t>
            </a:r>
            <a:r>
              <a:rPr lang="en-US" b="1" dirty="0" smtClean="0"/>
              <a:t>Meredith Welch </a:t>
            </a:r>
            <a:r>
              <a:rPr lang="en-US" dirty="0" smtClean="0"/>
              <a:t>(since Jan 2020)</a:t>
            </a:r>
          </a:p>
          <a:p>
            <a:r>
              <a:rPr lang="en-US" u="sng" dirty="0" smtClean="0"/>
              <a:t>Current and past undergraduate students</a:t>
            </a:r>
            <a:r>
              <a:rPr lang="en-US" dirty="0" smtClean="0"/>
              <a:t>: </a:t>
            </a:r>
            <a:r>
              <a:rPr lang="en-US" dirty="0"/>
              <a:t>Alexia </a:t>
            </a:r>
            <a:r>
              <a:rPr lang="en-US" dirty="0" smtClean="0"/>
              <a:t>Ge, </a:t>
            </a:r>
            <a:r>
              <a:rPr lang="en-US" dirty="0"/>
              <a:t>Anthony Peraza, </a:t>
            </a:r>
            <a:r>
              <a:rPr lang="en-US" dirty="0" smtClean="0"/>
              <a:t>Craig </a:t>
            </a:r>
            <a:r>
              <a:rPr lang="en-US" dirty="0"/>
              <a:t>Schulman, Elijah B. Ruiz, Gabriel Bond, </a:t>
            </a:r>
            <a:r>
              <a:rPr lang="en-US" dirty="0" smtClean="0"/>
              <a:t>Jason S</a:t>
            </a:r>
            <a:r>
              <a:rPr lang="en-US" dirty="0"/>
              <a:t>. Katz,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Jeong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Hyun Lee</a:t>
            </a:r>
            <a:r>
              <a:rPr lang="en-US" dirty="0"/>
              <a:t>,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Jiayin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Song</a:t>
            </a:r>
            <a:r>
              <a:rPr lang="en-US" dirty="0"/>
              <a:t>, John Park,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Joshua Passel</a:t>
            </a:r>
            <a:r>
              <a:rPr lang="en-US" dirty="0"/>
              <a:t>, </a:t>
            </a:r>
            <a:r>
              <a:rPr lang="en-US" dirty="0" err="1"/>
              <a:t>Kirubeal</a:t>
            </a:r>
            <a:r>
              <a:rPr lang="en-US" dirty="0"/>
              <a:t> T. </a:t>
            </a:r>
            <a:r>
              <a:rPr lang="en-US" dirty="0" err="1"/>
              <a:t>Wondimu</a:t>
            </a:r>
            <a:r>
              <a:rPr lang="en-US" dirty="0"/>
              <a:t>, </a:t>
            </a:r>
            <a:r>
              <a:rPr lang="en-US" dirty="0" err="1" smtClean="0"/>
              <a:t>Linchen</a:t>
            </a:r>
            <a:r>
              <a:rPr lang="en-US" dirty="0" smtClean="0"/>
              <a:t> Zhang</a:t>
            </a:r>
            <a:r>
              <a:rPr lang="en-US" dirty="0"/>
              <a:t>,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Louis Liu, Luis Lopez Cabrera</a:t>
            </a:r>
            <a:r>
              <a:rPr lang="en-US" dirty="0"/>
              <a:t>, Luke O’Leary,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Mary-Jo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</a:rPr>
              <a:t>Ajiduah</a:t>
            </a:r>
            <a:r>
              <a:rPr lang="en-US" dirty="0" smtClean="0"/>
              <a:t>, </a:t>
            </a:r>
            <a:r>
              <a:rPr lang="en-US" b="1" dirty="0" smtClean="0"/>
              <a:t>Naomi </a:t>
            </a:r>
            <a:r>
              <a:rPr lang="en-US" b="1" dirty="0"/>
              <a:t>Li</a:t>
            </a:r>
            <a:r>
              <a:rPr lang="en-US" dirty="0"/>
              <a:t>, </a:t>
            </a:r>
            <a:r>
              <a:rPr lang="en-US" dirty="0" smtClean="0"/>
              <a:t>Nicholas Swan</a:t>
            </a:r>
            <a:r>
              <a:rPr lang="en-US" dirty="0"/>
              <a:t>, </a:t>
            </a:r>
            <a:r>
              <a:rPr lang="en-US" dirty="0" err="1"/>
              <a:t>Nishat</a:t>
            </a:r>
            <a:r>
              <a:rPr lang="en-US" dirty="0"/>
              <a:t> </a:t>
            </a:r>
            <a:r>
              <a:rPr lang="en-US" dirty="0" err="1"/>
              <a:t>Peuly</a:t>
            </a:r>
            <a:r>
              <a:rPr lang="en-US" dirty="0"/>
              <a:t>, </a:t>
            </a:r>
            <a:r>
              <a:rPr lang="en-US" b="1" dirty="0"/>
              <a:t>Ryan Ali</a:t>
            </a:r>
            <a:r>
              <a:rPr lang="en-US" dirty="0"/>
              <a:t>, Samuel Frey, </a:t>
            </a:r>
            <a:r>
              <a:rPr lang="en-US" dirty="0" err="1"/>
              <a:t>Siyang</a:t>
            </a:r>
            <a:r>
              <a:rPr lang="en-US" dirty="0"/>
              <a:t> (Elaine) Yu, </a:t>
            </a:r>
            <a:r>
              <a:rPr lang="en-US" b="1" dirty="0"/>
              <a:t>Steve </a:t>
            </a:r>
            <a:r>
              <a:rPr lang="en-US" b="1" dirty="0" err="1"/>
              <a:t>Yeh</a:t>
            </a:r>
            <a:r>
              <a:rPr lang="en-US" dirty="0"/>
              <a:t>,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Weilun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Shi</a:t>
            </a:r>
            <a:r>
              <a:rPr lang="en-US" dirty="0"/>
              <a:t>, </a:t>
            </a:r>
            <a:r>
              <a:rPr lang="en-US" dirty="0" smtClean="0"/>
              <a:t>William Hernandez</a:t>
            </a:r>
            <a:r>
              <a:rPr lang="en-US" dirty="0"/>
              <a:t>,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Yanyun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(Iris) Chen</a:t>
            </a:r>
            <a:r>
              <a:rPr lang="en-US" dirty="0"/>
              <a:t>, Yuan-</a:t>
            </a:r>
            <a:r>
              <a:rPr lang="en-US" dirty="0" err="1"/>
              <a:t>Hsuan</a:t>
            </a:r>
            <a:r>
              <a:rPr lang="en-US" dirty="0"/>
              <a:t> (Sharon) Lin,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Zebang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Xu</a:t>
            </a:r>
            <a:r>
              <a:rPr lang="en-US" dirty="0"/>
              <a:t>, Xing </a:t>
            </a:r>
            <a:r>
              <a:rPr lang="en-US" dirty="0" smtClean="0"/>
              <a:t>Su, </a:t>
            </a:r>
            <a:r>
              <a:rPr lang="en-US" dirty="0" err="1" smtClean="0"/>
              <a:t>Jiazhen</a:t>
            </a:r>
            <a:r>
              <a:rPr lang="en-US" dirty="0" smtClean="0"/>
              <a:t> </a:t>
            </a:r>
            <a:r>
              <a:rPr lang="en-US" dirty="0"/>
              <a:t>Tan </a:t>
            </a:r>
            <a:r>
              <a:rPr lang="en-US" dirty="0" smtClean="0"/>
              <a:t>, </a:t>
            </a:r>
            <a:r>
              <a:rPr lang="en-US" dirty="0" err="1" smtClean="0"/>
              <a:t>Xueshi</a:t>
            </a:r>
            <a:r>
              <a:rPr lang="en-US" dirty="0" smtClean="0"/>
              <a:t> Su, </a:t>
            </a:r>
            <a:r>
              <a:rPr lang="en-US" dirty="0" err="1" smtClean="0"/>
              <a:t>Vendela</a:t>
            </a:r>
            <a:r>
              <a:rPr lang="en-US" dirty="0" smtClean="0"/>
              <a:t> Norman, Anderson Park</a:t>
            </a:r>
            <a:r>
              <a:rPr lang="en-US" dirty="0"/>
              <a:t>, </a:t>
            </a:r>
            <a:r>
              <a:rPr lang="en-US" i="1" dirty="0" err="1"/>
              <a:t>Nehedin</a:t>
            </a:r>
            <a:r>
              <a:rPr lang="en-US" i="1" dirty="0"/>
              <a:t> </a:t>
            </a:r>
            <a:r>
              <a:rPr lang="en-US" i="1" dirty="0" smtClean="0"/>
              <a:t>Juarez, </a:t>
            </a:r>
            <a:r>
              <a:rPr lang="en-US" i="1" dirty="0" err="1" smtClean="0"/>
              <a:t>Rubal</a:t>
            </a:r>
            <a:r>
              <a:rPr lang="en-US" i="1" dirty="0" smtClean="0"/>
              <a:t> Mistry, </a:t>
            </a:r>
            <a:r>
              <a:rPr lang="en-US" i="1" dirty="0" err="1" smtClean="0"/>
              <a:t>Syon</a:t>
            </a:r>
            <a:r>
              <a:rPr lang="en-US" i="1" dirty="0" smtClean="0"/>
              <a:t> </a:t>
            </a:r>
            <a:r>
              <a:rPr lang="en-US" i="1" dirty="0" err="1" smtClean="0"/>
              <a:t>Verma</a:t>
            </a:r>
            <a:r>
              <a:rPr lang="en-US" i="1" dirty="0" smtClean="0"/>
              <a:t>, William Silverman, Zechariah </a:t>
            </a:r>
            <a:r>
              <a:rPr lang="en-US" i="1" dirty="0" err="1" smtClean="0"/>
              <a:t>Karsana</a:t>
            </a:r>
            <a:endParaRPr lang="en-US" i="1" dirty="0" smtClean="0"/>
          </a:p>
          <a:p>
            <a:r>
              <a:rPr lang="en-US" u="sng" dirty="0" smtClean="0"/>
              <a:t>Other graduate students</a:t>
            </a:r>
            <a:r>
              <a:rPr lang="en-US" dirty="0" smtClean="0"/>
              <a:t>: Aviv </a:t>
            </a:r>
            <a:r>
              <a:rPr lang="en-US" dirty="0" err="1" smtClean="0"/>
              <a:t>Caspi</a:t>
            </a:r>
            <a:r>
              <a:rPr lang="en-US" dirty="0" smtClean="0"/>
              <a:t>, Leah Kim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9076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Progress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Replication archives and Data (Code) Availability </a:t>
            </a:r>
            <a:r>
              <a:rPr lang="en-US" dirty="0" smtClean="0"/>
              <a:t>policies </a:t>
            </a:r>
          </a:p>
          <a:p>
            <a:pPr lvl="1"/>
            <a:r>
              <a:rPr lang="en-US" dirty="0" smtClean="0"/>
              <a:t>Since 1985 in economics</a:t>
            </a:r>
          </a:p>
          <a:p>
            <a:pPr lvl="1"/>
            <a:r>
              <a:rPr lang="en-US" dirty="0" smtClean="0"/>
              <a:t>More broadly since early 2000s</a:t>
            </a:r>
            <a:endParaRPr lang="en-US" dirty="0" smtClean="0"/>
          </a:p>
        </p:txBody>
      </p:sp>
      <p:pic>
        <p:nvPicPr>
          <p:cNvPr id="4" name="Picture 4" descr="Publication 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48050" y="3625056"/>
            <a:ext cx="1238250" cy="1857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View Table of Contents for Journal of Applied Econometrics volume 34 issu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0670" y="3625056"/>
            <a:ext cx="10858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View Table of Contents for Journal of Money, Credit and Banking volume 51 issu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8667" y="4190782"/>
            <a:ext cx="96202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4570" y="4649569"/>
            <a:ext cx="2609850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63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78735" y="365125"/>
            <a:ext cx="12370735" cy="5805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78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hlinkClick r:id="rId2"/>
          </p:cNvPr>
          <p:cNvPicPr>
            <a:picLocks noGrp="1" noChangeAspect="1"/>
          </p:cNvPicPr>
          <p:nvPr>
            <p:ph idx="4294967295"/>
          </p:nvPr>
        </p:nvPicPr>
        <p:blipFill>
          <a:blip r:embed="rId3"/>
          <a:stretch>
            <a:fillRect/>
          </a:stretch>
        </p:blipFill>
        <p:spPr>
          <a:xfrm>
            <a:off x="216816" y="17463"/>
            <a:ext cx="11717338" cy="6840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185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Stats on reproduced articles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Between July 16, 2019, and November </a:t>
            </a:r>
            <a:r>
              <a:rPr lang="en-US" dirty="0" smtClean="0"/>
              <a:t>28, 2019 (4.5 </a:t>
            </a:r>
            <a:r>
              <a:rPr lang="en-US" dirty="0" err="1" smtClean="0"/>
              <a:t>mths</a:t>
            </a:r>
            <a:r>
              <a:rPr lang="en-US" dirty="0" smtClean="0"/>
              <a:t>), </a:t>
            </a:r>
            <a:r>
              <a:rPr lang="en-US" dirty="0"/>
              <a:t>the AEA Data Editor team conducted </a:t>
            </a:r>
            <a:endParaRPr lang="en-US" dirty="0" smtClean="0"/>
          </a:p>
          <a:p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</a:rPr>
              <a:t>216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</a:rPr>
              <a:t>assessments </a:t>
            </a:r>
          </a:p>
          <a:p>
            <a:r>
              <a:rPr lang="en-US" dirty="0" smtClean="0"/>
              <a:t>for </a:t>
            </a:r>
            <a:r>
              <a:rPr lang="en-US" sz="3600" b="1" dirty="0">
                <a:solidFill>
                  <a:schemeClr val="accent2">
                    <a:lumMod val="75000"/>
                  </a:schemeClr>
                </a:solidFill>
              </a:rPr>
              <a:t>138 manuscripts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 smtClean="0"/>
              <a:t>(as of today, approx. 400)</a:t>
            </a:r>
            <a:endParaRPr lang="en-US" dirty="0"/>
          </a:p>
        </p:txBody>
      </p:sp>
      <p:pic>
        <p:nvPicPr>
          <p:cNvPr id="12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338052"/>
            <a:ext cx="5181600" cy="3326483"/>
          </a:xfrm>
        </p:spPr>
      </p:pic>
    </p:spTree>
    <p:extLst>
      <p:ext uri="{BB962C8B-B14F-4D97-AF65-F5344CB8AC3E}">
        <p14:creationId xmlns:p14="http://schemas.microsoft.com/office/powerpoint/2010/main" val="595334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Stats on reproduced articles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338052"/>
            <a:ext cx="5181600" cy="3326483"/>
          </a:xfr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 typical article goes through </a:t>
            </a:r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</a:rPr>
              <a:t>at least two rounds </a:t>
            </a:r>
            <a:r>
              <a:rPr lang="en-US" dirty="0" smtClean="0"/>
              <a:t>of assessment (none were perfect)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04727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Stats on reproduced articles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Goal is turnaround of </a:t>
            </a:r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</a:rPr>
              <a:t>two weeks</a:t>
            </a:r>
          </a:p>
          <a:p>
            <a:r>
              <a:rPr lang="en-US" dirty="0"/>
              <a:t>Currently still </a:t>
            </a:r>
            <a:r>
              <a:rPr lang="en-US" sz="3600" b="1" dirty="0" smtClean="0">
                <a:solidFill>
                  <a:srgbClr val="FF0000"/>
                </a:solidFill>
              </a:rPr>
              <a:t>too long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338052"/>
            <a:ext cx="5181600" cy="3326483"/>
          </a:xfrm>
        </p:spPr>
      </p:pic>
    </p:spTree>
    <p:extLst>
      <p:ext uri="{BB962C8B-B14F-4D97-AF65-F5344CB8AC3E}">
        <p14:creationId xmlns:p14="http://schemas.microsoft.com/office/powerpoint/2010/main" val="994176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Stats on reproduced articles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But author response time is also a contributor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338052"/>
            <a:ext cx="5181600" cy="3326483"/>
          </a:xfrm>
        </p:spPr>
      </p:pic>
    </p:spTree>
    <p:extLst>
      <p:ext uri="{BB962C8B-B14F-4D97-AF65-F5344CB8AC3E}">
        <p14:creationId xmlns:p14="http://schemas.microsoft.com/office/powerpoint/2010/main" val="37060978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Stats on reproduced articles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Total time (from first submission to final signoff) is </a:t>
            </a:r>
            <a:r>
              <a:rPr lang="en-US" sz="3600" b="1" dirty="0" smtClean="0">
                <a:solidFill>
                  <a:srgbClr val="FF0000"/>
                </a:solidFill>
              </a:rPr>
              <a:t>too long</a:t>
            </a:r>
            <a:endParaRPr lang="en-US" sz="3600" b="1" dirty="0">
              <a:solidFill>
                <a:srgbClr val="FF0000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338052"/>
            <a:ext cx="5181600" cy="3326483"/>
          </a:xfrm>
        </p:spPr>
      </p:pic>
    </p:spTree>
    <p:extLst>
      <p:ext uri="{BB962C8B-B14F-4D97-AF65-F5344CB8AC3E}">
        <p14:creationId xmlns:p14="http://schemas.microsoft.com/office/powerpoint/2010/main" val="1771723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Increasing team size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Grown from </a:t>
            </a:r>
            <a:r>
              <a:rPr lang="en-US" sz="3600" b="1" dirty="0" smtClean="0">
                <a:solidFill>
                  <a:schemeClr val="accent1">
                    <a:lumMod val="50000"/>
                  </a:schemeClr>
                </a:solidFill>
              </a:rPr>
              <a:t>7 undergrads </a:t>
            </a:r>
            <a:r>
              <a:rPr lang="en-US" dirty="0" smtClean="0"/>
              <a:t>+ 1 graduate assistant</a:t>
            </a:r>
          </a:p>
          <a:p>
            <a:r>
              <a:rPr lang="en-US" dirty="0" smtClean="0"/>
              <a:t>To </a:t>
            </a:r>
            <a:r>
              <a:rPr lang="en-US" sz="3600" b="1" dirty="0" smtClean="0">
                <a:solidFill>
                  <a:schemeClr val="accent1">
                    <a:lumMod val="50000"/>
                  </a:schemeClr>
                </a:solidFill>
              </a:rPr>
              <a:t>14 undergraduates</a:t>
            </a:r>
            <a:r>
              <a:rPr lang="en-US" dirty="0" smtClean="0"/>
              <a:t>, </a:t>
            </a:r>
            <a:br>
              <a:rPr lang="en-US" dirty="0" smtClean="0"/>
            </a:br>
            <a:r>
              <a:rPr lang="en-US" sz="3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5 trainees</a:t>
            </a:r>
            <a:r>
              <a:rPr lang="en-US" dirty="0" smtClean="0"/>
              <a:t>, + 1 graduate assistant (+ 1 volunteer)</a:t>
            </a:r>
          </a:p>
          <a:p>
            <a:r>
              <a:rPr lang="en-US" dirty="0" smtClean="0"/>
              <a:t>And: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097731" y="1387155"/>
            <a:ext cx="3230336" cy="2293842"/>
          </a:xfrm>
          <a:prstGeom prst="rect">
            <a:avLst/>
          </a:prstGeom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1" name="Group 10"/>
          <p:cNvGrpSpPr/>
          <p:nvPr/>
        </p:nvGrpSpPr>
        <p:grpSpPr>
          <a:xfrm>
            <a:off x="5985348" y="4008267"/>
            <a:ext cx="3697741" cy="1855372"/>
            <a:chOff x="5985348" y="4008267"/>
            <a:chExt cx="3697741" cy="1855372"/>
          </a:xfrm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85348" y="4008267"/>
              <a:ext cx="3697741" cy="654261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19800" y="5109482"/>
              <a:ext cx="3101642" cy="754157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019800" y="4599748"/>
              <a:ext cx="1752600" cy="509734"/>
            </a:xfrm>
            <a:prstGeom prst="rect">
              <a:avLst/>
            </a:prstGeom>
          </p:spPr>
        </p:pic>
      </p:grpSp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75851" y="4703027"/>
            <a:ext cx="3650951" cy="1973716"/>
          </a:xfrm>
          <a:prstGeom prst="rect">
            <a:avLst/>
          </a:prstGeom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84284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efforts at the AEA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200" b="1" dirty="0">
                <a:solidFill>
                  <a:srgbClr val="C00000"/>
                </a:solidFill>
              </a:rPr>
              <a:t>Pre-emptively improve code archives</a:t>
            </a:r>
          </a:p>
          <a:p>
            <a:pPr lvl="1"/>
            <a:r>
              <a:rPr lang="en-US" sz="2800" dirty="0"/>
              <a:t>By conducting reproducibility checks </a:t>
            </a:r>
            <a:r>
              <a:rPr lang="en-US" sz="2000" dirty="0"/>
              <a:t>when we can</a:t>
            </a:r>
            <a:endParaRPr lang="en-US" sz="2800" dirty="0"/>
          </a:p>
          <a:p>
            <a:pPr lvl="1"/>
            <a:r>
              <a:rPr lang="en-US" sz="2800" dirty="0"/>
              <a:t>By working with groups that conduct reproducibility checks </a:t>
            </a:r>
            <a:br>
              <a:rPr lang="en-US" sz="2800" dirty="0"/>
            </a:br>
            <a:r>
              <a:rPr lang="en-US" sz="2000" dirty="0"/>
              <a:t>when we cannot</a:t>
            </a:r>
            <a:endParaRPr lang="en-US" sz="2800" dirty="0"/>
          </a:p>
          <a:p>
            <a:r>
              <a:rPr lang="en-US" sz="3200" b="1" dirty="0" smtClean="0">
                <a:solidFill>
                  <a:schemeClr val="accent5">
                    <a:lumMod val="75000"/>
                  </a:schemeClr>
                </a:solidFill>
              </a:rPr>
              <a:t>Better archives</a:t>
            </a:r>
          </a:p>
          <a:p>
            <a:pPr lvl="1"/>
            <a:r>
              <a:rPr lang="en-US" sz="2800" dirty="0" smtClean="0"/>
              <a:t>Greater transparency of the code and data archives</a:t>
            </a:r>
          </a:p>
          <a:p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Better provenance tracking</a:t>
            </a:r>
          </a:p>
          <a:p>
            <a:pPr lvl="2"/>
            <a:r>
              <a:rPr lang="en-US" sz="2400" dirty="0" smtClean="0"/>
              <a:t>Leave code where it is when appropriate</a:t>
            </a:r>
          </a:p>
          <a:p>
            <a:pPr lvl="2"/>
            <a:r>
              <a:rPr lang="en-US" sz="2400" dirty="0" smtClean="0"/>
              <a:t>Leave data where it is almost always</a:t>
            </a:r>
          </a:p>
          <a:p>
            <a:pPr lvl="2"/>
            <a:r>
              <a:rPr lang="en-US" sz="2400" dirty="0" smtClean="0"/>
              <a:t>Display that information</a:t>
            </a:r>
          </a:p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838200" y="3346882"/>
            <a:ext cx="9601940" cy="1012054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85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Full-featured repository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337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04AF8F-F213-4D6A-B8D4-6C51FA80B1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4480" y="365125"/>
            <a:ext cx="9784080" cy="1325563"/>
          </a:xfrm>
        </p:spPr>
        <p:txBody>
          <a:bodyPr/>
          <a:lstStyle/>
          <a:p>
            <a:r>
              <a:rPr lang="en-US" dirty="0" smtClean="0"/>
              <a:t>Results?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/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Straight Arrow Connector 5"/>
          <p:cNvCxnSpPr/>
          <p:nvPr/>
        </p:nvCxnSpPr>
        <p:spPr>
          <a:xfrm>
            <a:off x="9160933" y="1566333"/>
            <a:ext cx="1032934" cy="939800"/>
          </a:xfrm>
          <a:prstGeom prst="straightConnector1">
            <a:avLst/>
          </a:prstGeom>
          <a:ln w="1270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0651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Migrating archives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2772682"/>
            <a:ext cx="10515600" cy="1668689"/>
          </a:xfrm>
        </p:spPr>
        <p:txBody>
          <a:bodyPr/>
          <a:lstStyle/>
          <a:p>
            <a:r>
              <a:rPr lang="en-US" dirty="0" smtClean="0"/>
              <a:t>Between </a:t>
            </a:r>
            <a:r>
              <a:rPr lang="en-US" dirty="0"/>
              <a:t>Oct 11 and Oct 13, 2019, the staff at </a:t>
            </a:r>
            <a:r>
              <a:rPr lang="en-US" dirty="0" err="1"/>
              <a:t>openICPSR</a:t>
            </a:r>
            <a:r>
              <a:rPr lang="en-US" dirty="0"/>
              <a:t> ingested </a:t>
            </a:r>
            <a:r>
              <a:rPr lang="en-US" sz="4800" b="1" dirty="0"/>
              <a:t>2,552 historical </a:t>
            </a:r>
            <a:r>
              <a:rPr lang="en-US" sz="4800" b="1" dirty="0" smtClean="0"/>
              <a:t>AEA supplements</a:t>
            </a:r>
            <a:r>
              <a:rPr lang="en-US" dirty="0"/>
              <a:t>, increasing the size of the </a:t>
            </a:r>
            <a:r>
              <a:rPr lang="en-US" dirty="0" err="1"/>
              <a:t>openICPSR</a:t>
            </a:r>
            <a:r>
              <a:rPr lang="en-US" dirty="0"/>
              <a:t> repository </a:t>
            </a:r>
            <a:r>
              <a:rPr lang="en-US" b="1" dirty="0"/>
              <a:t>by a factor of </a:t>
            </a:r>
            <a:r>
              <a:rPr lang="en-US" b="1" dirty="0" smtClean="0"/>
              <a:t>3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0733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Migrating archives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Between </a:t>
            </a:r>
            <a:r>
              <a:rPr lang="en-US" dirty="0"/>
              <a:t>Oct 11 and Oct 13, 2019, the staff at </a:t>
            </a:r>
            <a:r>
              <a:rPr lang="en-US" dirty="0" err="1"/>
              <a:t>openICPSR</a:t>
            </a:r>
            <a:r>
              <a:rPr lang="en-US" dirty="0"/>
              <a:t> ingested </a:t>
            </a:r>
            <a:r>
              <a:rPr lang="en-US" sz="4800" b="1" dirty="0"/>
              <a:t>2,552 historical </a:t>
            </a:r>
            <a:r>
              <a:rPr lang="en-US" sz="4800" b="1" dirty="0" smtClean="0"/>
              <a:t>AEA supplements</a:t>
            </a:r>
            <a:r>
              <a:rPr lang="en-US" dirty="0"/>
              <a:t>, increasing the size of the </a:t>
            </a:r>
            <a:r>
              <a:rPr lang="en-US" dirty="0" err="1"/>
              <a:t>openICPSR</a:t>
            </a:r>
            <a:r>
              <a:rPr lang="en-US" dirty="0"/>
              <a:t> repository </a:t>
            </a:r>
            <a:r>
              <a:rPr lang="en-US" b="1" dirty="0"/>
              <a:t>by a factor of </a:t>
            </a:r>
            <a:r>
              <a:rPr lang="en-US" b="1" dirty="0" smtClean="0"/>
              <a:t>3</a:t>
            </a:r>
            <a:r>
              <a:rPr lang="en-US" dirty="0" smtClean="0"/>
              <a:t>.</a:t>
            </a:r>
          </a:p>
          <a:p>
            <a:r>
              <a:rPr lang="en-US" dirty="0"/>
              <a:t>The migrated archives are now available through the </a:t>
            </a:r>
            <a:r>
              <a:rPr lang="en-US" sz="3600" b="1" dirty="0" err="1">
                <a:solidFill>
                  <a:schemeClr val="accent1">
                    <a:lumMod val="75000"/>
                  </a:schemeClr>
                </a:solidFill>
                <a:hlinkClick r:id="rId2"/>
              </a:rPr>
              <a:t>openICPSR</a:t>
            </a: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hlinkClick r:id="rId2"/>
              </a:rPr>
              <a:t> search interface</a:t>
            </a:r>
            <a:r>
              <a:rPr lang="en-US" dirty="0"/>
              <a:t>, the </a:t>
            </a:r>
            <a:r>
              <a:rPr lang="en-US" sz="3600" b="1" dirty="0">
                <a:hlinkClick r:id="rId3"/>
              </a:rPr>
              <a:t>general ICPSR search interface</a:t>
            </a:r>
            <a:r>
              <a:rPr lang="en-US" dirty="0"/>
              <a:t>, as well as through a variety of federated search interfaces such as </a:t>
            </a:r>
            <a:r>
              <a:rPr lang="en-US" sz="3600" b="1" dirty="0">
                <a:hlinkClick r:id="rId4"/>
              </a:rPr>
              <a:t>Google Dataset Search</a:t>
            </a:r>
            <a:r>
              <a:rPr lang="en-US" dirty="0"/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2547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FAIR data principles rely on metadata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245180" y="1331625"/>
            <a:ext cx="6627760" cy="5904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528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387" y="146957"/>
            <a:ext cx="7315200" cy="2967281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302329" y="130629"/>
            <a:ext cx="7339692" cy="7462157"/>
          </a:xfrm>
          <a:prstGeom prst="rect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5322" y="3600450"/>
            <a:ext cx="8677275" cy="1143000"/>
          </a:xfrm>
          <a:prstGeom prst="rect">
            <a:avLst/>
          </a:prstGeom>
          <a:ln w="31750">
            <a:solidFill>
              <a:schemeClr val="tx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5322" y="788194"/>
            <a:ext cx="8877300" cy="1962150"/>
          </a:xfrm>
          <a:prstGeom prst="rect">
            <a:avLst/>
          </a:prstGeom>
          <a:ln w="31750">
            <a:solidFill>
              <a:schemeClr val="tx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55322" y="5431291"/>
            <a:ext cx="8448675" cy="1057275"/>
          </a:xfrm>
          <a:prstGeom prst="rect">
            <a:avLst/>
          </a:prstGeom>
          <a:ln w="31750">
            <a:solidFill>
              <a:schemeClr val="tx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14151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387" y="146957"/>
            <a:ext cx="7315200" cy="2967281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302329" y="130629"/>
            <a:ext cx="7339692" cy="7462157"/>
          </a:xfrm>
          <a:prstGeom prst="rect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8940" y="2657188"/>
            <a:ext cx="8560240" cy="1485976"/>
          </a:xfrm>
          <a:prstGeom prst="rect">
            <a:avLst/>
          </a:prstGeom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7385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387" y="146957"/>
            <a:ext cx="7315200" cy="2967281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302329" y="130629"/>
            <a:ext cx="7339692" cy="7462157"/>
          </a:xfrm>
          <a:prstGeom prst="rect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786" y="2215170"/>
            <a:ext cx="11125772" cy="2819545"/>
          </a:xfrm>
          <a:prstGeom prst="rect">
            <a:avLst/>
          </a:prstGeom>
          <a:effectLst>
            <a:outerShdw blurRad="50800" dist="4699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014842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… and findability relies on metadata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73241" y="1476346"/>
            <a:ext cx="8746557" cy="5514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357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560259" cy="6714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419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509" y="0"/>
            <a:ext cx="11508509" cy="7913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54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224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934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04AF8F-F213-4D6A-B8D4-6C51FA80B1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4480" y="365125"/>
            <a:ext cx="9784080" cy="1325563"/>
          </a:xfrm>
        </p:spPr>
        <p:txBody>
          <a:bodyPr/>
          <a:lstStyle/>
          <a:p>
            <a:r>
              <a:rPr lang="en-US" dirty="0"/>
              <a:t>Some key statistics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3451F396-6739-4D9A-829C-7DA5C7C1255F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939522" y="1865598"/>
          <a:ext cx="10515601" cy="407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8811">
                  <a:extLst>
                    <a:ext uri="{9D8B030D-6E8A-4147-A177-3AD203B41FA5}">
                      <a16:colId xmlns:a16="http://schemas.microsoft.com/office/drawing/2014/main" val="2413352468"/>
                    </a:ext>
                  </a:extLst>
                </a:gridCol>
                <a:gridCol w="465667">
                  <a:extLst>
                    <a:ext uri="{9D8B030D-6E8A-4147-A177-3AD203B41FA5}">
                      <a16:colId xmlns:a16="http://schemas.microsoft.com/office/drawing/2014/main" val="2890217199"/>
                    </a:ext>
                  </a:extLst>
                </a:gridCol>
                <a:gridCol w="372533">
                  <a:extLst>
                    <a:ext uri="{9D8B030D-6E8A-4147-A177-3AD203B41FA5}">
                      <a16:colId xmlns:a16="http://schemas.microsoft.com/office/drawing/2014/main" val="317470476"/>
                    </a:ext>
                  </a:extLst>
                </a:gridCol>
                <a:gridCol w="728134">
                  <a:extLst>
                    <a:ext uri="{9D8B030D-6E8A-4147-A177-3AD203B41FA5}">
                      <a16:colId xmlns:a16="http://schemas.microsoft.com/office/drawing/2014/main" val="1459328702"/>
                    </a:ext>
                  </a:extLst>
                </a:gridCol>
                <a:gridCol w="975265">
                  <a:extLst>
                    <a:ext uri="{9D8B030D-6E8A-4147-A177-3AD203B41FA5}">
                      <a16:colId xmlns:a16="http://schemas.microsoft.com/office/drawing/2014/main" val="1056862685"/>
                    </a:ext>
                  </a:extLst>
                </a:gridCol>
                <a:gridCol w="1294082">
                  <a:extLst>
                    <a:ext uri="{9D8B030D-6E8A-4147-A177-3AD203B41FA5}">
                      <a16:colId xmlns:a16="http://schemas.microsoft.com/office/drawing/2014/main" val="1873812096"/>
                    </a:ext>
                  </a:extLst>
                </a:gridCol>
                <a:gridCol w="424176">
                  <a:extLst>
                    <a:ext uri="{9D8B030D-6E8A-4147-A177-3AD203B41FA5}">
                      <a16:colId xmlns:a16="http://schemas.microsoft.com/office/drawing/2014/main" val="200168760"/>
                    </a:ext>
                  </a:extLst>
                </a:gridCol>
                <a:gridCol w="1440647">
                  <a:extLst>
                    <a:ext uri="{9D8B030D-6E8A-4147-A177-3AD203B41FA5}">
                      <a16:colId xmlns:a16="http://schemas.microsoft.com/office/drawing/2014/main" val="3288696754"/>
                    </a:ext>
                  </a:extLst>
                </a:gridCol>
                <a:gridCol w="886286">
                  <a:extLst>
                    <a:ext uri="{9D8B030D-6E8A-4147-A177-3AD203B41FA5}">
                      <a16:colId xmlns:a16="http://schemas.microsoft.com/office/drawing/2014/main" val="38139182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Year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Success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Type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Type-R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Type-Data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Percent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Field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9847543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Dewald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Thursby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Anderson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1986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Complete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Reproducibility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Avail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Economics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5808315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Dewald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Thursby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Anderson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1986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Partial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Reproducibility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Avail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Economics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9765495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McCullough </a:t>
                      </a:r>
                      <a:r>
                        <a:rPr lang="en-US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McGeary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Harrison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2006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186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Complete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Reproducibility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All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Economics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1173739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McCullough </a:t>
                      </a:r>
                      <a:r>
                        <a:rPr lang="en-US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McGeary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Harrison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2006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Complete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Reproducibility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Avail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Economics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9760852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Nosek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et al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2015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Complete</a:t>
                      </a:r>
                    </a:p>
                  </a:txBody>
                  <a:tcPr marL="6350" marR="6350" marT="6350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Replication</a:t>
                      </a:r>
                    </a:p>
                  </a:txBody>
                  <a:tcPr marL="6350" marR="6350" marT="635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Psychology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3023594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Camerer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et al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2016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Complete</a:t>
                      </a:r>
                    </a:p>
                  </a:txBody>
                  <a:tcPr marL="6350" marR="6350" marT="6350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Replication</a:t>
                      </a:r>
                    </a:p>
                  </a:txBody>
                  <a:tcPr marL="6350" marR="6350" marT="635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Experimental Econ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4819933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Chang Li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2017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Complete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Reproducibility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Avail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Macroeconomics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2219446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Kingi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et al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2018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274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Complete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Reproducibility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All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Economics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1525515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Kingi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et al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2018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162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Complete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Reproducibility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Avail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Economics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5058235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Kingi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et al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2018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162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137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Partial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Reproducibility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Avail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85%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Economics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948453544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774700" y="4737100"/>
            <a:ext cx="10858500" cy="1333500"/>
          </a:xfrm>
          <a:prstGeom prst="rect">
            <a:avLst/>
          </a:prstGeom>
          <a:noFill/>
          <a:ln w="1270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325283" y="6239934"/>
            <a:ext cx="5757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>
                    <a:lumMod val="85000"/>
                  </a:schemeClr>
                </a:solidFill>
              </a:rPr>
              <a:t>Kingi</a:t>
            </a: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 et al numbers are preliminary. Do not cite or quote.</a:t>
            </a:r>
            <a:endParaRPr lang="en-US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236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statistics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b="1" dirty="0"/>
              <a:t>Stata</a:t>
            </a:r>
            <a:r>
              <a:rPr lang="en-US" dirty="0"/>
              <a:t> is the most popular statistical software in the journals of the AEA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(</a:t>
            </a:r>
            <a:r>
              <a:rPr lang="en-US" sz="3600" b="1" dirty="0" smtClean="0">
                <a:solidFill>
                  <a:schemeClr val="accent1">
                    <a:lumMod val="75000"/>
                  </a:schemeClr>
                </a:solidFill>
              </a:rPr>
              <a:t>72.96%</a:t>
            </a:r>
            <a:r>
              <a:rPr lang="en-US" dirty="0" smtClean="0"/>
              <a:t> of </a:t>
            </a:r>
            <a:r>
              <a:rPr lang="en-US" dirty="0"/>
              <a:t>all </a:t>
            </a:r>
            <a:r>
              <a:rPr lang="en-US" dirty="0" smtClean="0"/>
              <a:t>supplements) </a:t>
            </a:r>
          </a:p>
          <a:p>
            <a:r>
              <a:rPr lang="en-US" dirty="0" smtClean="0"/>
              <a:t>followed </a:t>
            </a:r>
            <a:r>
              <a:rPr lang="en-US" dirty="0"/>
              <a:t>by </a:t>
            </a:r>
            <a:r>
              <a:rPr lang="en-US" b="1" dirty="0" err="1"/>
              <a:t>Matlab</a:t>
            </a:r>
            <a:r>
              <a:rPr lang="en-US" dirty="0"/>
              <a:t> (</a:t>
            </a:r>
            <a:r>
              <a:rPr lang="en-US" sz="4000" b="1" dirty="0" smtClean="0">
                <a:solidFill>
                  <a:schemeClr val="accent2"/>
                </a:solidFill>
              </a:rPr>
              <a:t>22.45%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199" y="1348392"/>
            <a:ext cx="5181600" cy="3698675"/>
          </a:xfrm>
        </p:spPr>
      </p:pic>
    </p:spTree>
    <p:extLst>
      <p:ext uri="{BB962C8B-B14F-4D97-AF65-F5344CB8AC3E}">
        <p14:creationId xmlns:p14="http://schemas.microsoft.com/office/powerpoint/2010/main" val="2291794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efforts at the AEA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200" b="1" dirty="0">
                <a:solidFill>
                  <a:srgbClr val="C00000"/>
                </a:solidFill>
              </a:rPr>
              <a:t>Pre-emptively improve code archives</a:t>
            </a:r>
          </a:p>
          <a:p>
            <a:pPr lvl="1"/>
            <a:r>
              <a:rPr lang="en-US" sz="2800" dirty="0"/>
              <a:t>By conducting reproducibility checks </a:t>
            </a:r>
            <a:r>
              <a:rPr lang="en-US" sz="2000" dirty="0"/>
              <a:t>when we can</a:t>
            </a:r>
            <a:endParaRPr lang="en-US" sz="2800" dirty="0"/>
          </a:p>
          <a:p>
            <a:pPr lvl="1"/>
            <a:r>
              <a:rPr lang="en-US" sz="2800" dirty="0"/>
              <a:t>By working with groups that conduct reproducibility checks </a:t>
            </a:r>
            <a:br>
              <a:rPr lang="en-US" sz="2800" dirty="0"/>
            </a:br>
            <a:r>
              <a:rPr lang="en-US" sz="2000" dirty="0"/>
              <a:t>when we cannot</a:t>
            </a:r>
            <a:endParaRPr lang="en-US" sz="2800" dirty="0"/>
          </a:p>
          <a:p>
            <a:r>
              <a:rPr lang="en-US" sz="3200" b="1" dirty="0" smtClean="0">
                <a:solidFill>
                  <a:schemeClr val="accent5">
                    <a:lumMod val="75000"/>
                  </a:schemeClr>
                </a:solidFill>
              </a:rPr>
              <a:t>Better archives</a:t>
            </a:r>
          </a:p>
          <a:p>
            <a:pPr lvl="1"/>
            <a:r>
              <a:rPr lang="en-US" sz="2800" dirty="0" smtClean="0"/>
              <a:t>Greater transparency of the code and data archives</a:t>
            </a:r>
          </a:p>
          <a:p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Better provenance tracking</a:t>
            </a:r>
          </a:p>
          <a:p>
            <a:pPr lvl="2"/>
            <a:r>
              <a:rPr lang="en-US" sz="2400" dirty="0" smtClean="0"/>
              <a:t>Leave code where it is when appropriate</a:t>
            </a:r>
          </a:p>
          <a:p>
            <a:pPr lvl="2"/>
            <a:r>
              <a:rPr lang="en-US" sz="2400" dirty="0" smtClean="0"/>
              <a:t>Leave data where it is almost always</a:t>
            </a:r>
          </a:p>
          <a:p>
            <a:pPr lvl="2"/>
            <a:r>
              <a:rPr lang="en-US" sz="2400" dirty="0" smtClean="0"/>
              <a:t>Display that information</a:t>
            </a:r>
          </a:p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838200" y="4291846"/>
            <a:ext cx="9601940" cy="175384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511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Starts with Data Citations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Data Citation Principles</a:t>
            </a:r>
          </a:p>
          <a:p>
            <a:r>
              <a:rPr lang="en-US" dirty="0" smtClean="0"/>
              <a:t>Image of a standard data citation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8060" y="456045"/>
            <a:ext cx="5810549" cy="678214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7247" y="2201142"/>
            <a:ext cx="1591056" cy="104851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088508" y="5971629"/>
            <a:ext cx="39025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2">
                    <a:lumMod val="75000"/>
                  </a:schemeClr>
                </a:solidFill>
              </a:rPr>
              <a:t>Data Citation Synthesis Group: Joint Declaration of Data Citation Principles. </a:t>
            </a:r>
            <a:r>
              <a:rPr lang="en-US" sz="1100" dirty="0" err="1">
                <a:solidFill>
                  <a:schemeClr val="bg2">
                    <a:lumMod val="75000"/>
                  </a:schemeClr>
                </a:solidFill>
              </a:rPr>
              <a:t>Martone</a:t>
            </a:r>
            <a:r>
              <a:rPr lang="en-US" sz="1100" dirty="0">
                <a:solidFill>
                  <a:schemeClr val="bg2">
                    <a:lumMod val="75000"/>
                  </a:schemeClr>
                </a:solidFill>
              </a:rPr>
              <a:t> M. (ed.) San Diego CA: FORCE11; 2014 [</a:t>
            </a:r>
            <a:r>
              <a:rPr lang="en-US" sz="1100" dirty="0">
                <a:solidFill>
                  <a:schemeClr val="bg2">
                    <a:lumMod val="75000"/>
                  </a:schemeClr>
                </a:solidFill>
                <a:hlinkClick r:id="rId4"/>
              </a:rPr>
              <a:t>https://www.force11.org/group/joint-declaration-data-citation-principles-final</a:t>
            </a:r>
            <a:r>
              <a:rPr lang="en-US" sz="1100" dirty="0">
                <a:solidFill>
                  <a:schemeClr val="bg2">
                    <a:lumMod val="75000"/>
                  </a:schemeClr>
                </a:solidFill>
              </a:rPr>
              <a:t>].</a:t>
            </a:r>
          </a:p>
        </p:txBody>
      </p:sp>
    </p:spTree>
    <p:extLst>
      <p:ext uri="{BB962C8B-B14F-4D97-AF65-F5344CB8AC3E}">
        <p14:creationId xmlns:p14="http://schemas.microsoft.com/office/powerpoint/2010/main" val="3882487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Every manuscript is checked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datasets are used</a:t>
            </a:r>
          </a:p>
          <a:p>
            <a:r>
              <a:rPr lang="en-US" dirty="0" smtClean="0"/>
              <a:t>Are they cited?</a:t>
            </a:r>
          </a:p>
          <a:p>
            <a:r>
              <a:rPr lang="en-US" dirty="0"/>
              <a:t>Is there additional information on access? </a:t>
            </a:r>
            <a:endParaRPr lang="en-US" dirty="0" smtClean="0"/>
          </a:p>
          <a:p>
            <a:pPr lvl="1"/>
            <a:r>
              <a:rPr lang="en-US" dirty="0" smtClean="0"/>
              <a:t>→ URL leads to exact data?</a:t>
            </a:r>
          </a:p>
          <a:p>
            <a:pPr lvl="1"/>
            <a:r>
              <a:rPr lang="en-US" dirty="0" smtClean="0"/>
              <a:t>→ URL leads to application procedure?</a:t>
            </a:r>
          </a:p>
          <a:p>
            <a:pPr lvl="1"/>
            <a:r>
              <a:rPr lang="en-US" dirty="0"/>
              <a:t>→ </a:t>
            </a:r>
            <a:r>
              <a:rPr lang="en-US" dirty="0" smtClean="0"/>
              <a:t>other access procedure is described?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600" y="2940750"/>
            <a:ext cx="5310909" cy="374333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164947" y="6545584"/>
            <a:ext cx="4775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>
                    <a:lumMod val="85000"/>
                  </a:schemeClr>
                </a:solidFill>
              </a:rPr>
              <a:t>Le labyrinthe des juges, par </a:t>
            </a:r>
            <a:r>
              <a:rPr lang="fr-FR" sz="1200" dirty="0">
                <a:solidFill>
                  <a:schemeClr val="bg1">
                    <a:lumMod val="85000"/>
                  </a:schemeClr>
                </a:solidFill>
                <a:hlinkClick r:id="rId3"/>
              </a:rPr>
              <a:t>Guillaume Beck</a:t>
            </a:r>
            <a:endParaRPr lang="en-US" sz="12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1981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Every manuscript is checked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datasets are used</a:t>
            </a:r>
          </a:p>
          <a:p>
            <a:r>
              <a:rPr lang="en-US" dirty="0" smtClean="0"/>
              <a:t>Are they cited?</a:t>
            </a:r>
          </a:p>
          <a:p>
            <a:r>
              <a:rPr lang="en-US" dirty="0"/>
              <a:t>Is there additional information on access? </a:t>
            </a:r>
            <a:endParaRPr lang="en-US" dirty="0" smtClean="0"/>
          </a:p>
          <a:p>
            <a:r>
              <a:rPr lang="en-US" dirty="0" smtClean="0"/>
              <a:t>Is there license/ data use information?</a:t>
            </a:r>
          </a:p>
          <a:p>
            <a:pPr lvl="1"/>
            <a:r>
              <a:rPr lang="en-US" dirty="0" smtClean="0"/>
              <a:t>→ </a:t>
            </a:r>
            <a:r>
              <a:rPr lang="en-US" b="1" u="sng" dirty="0" smtClean="0">
                <a:solidFill>
                  <a:schemeClr val="accent6">
                    <a:lumMod val="75000"/>
                  </a:schemeClr>
                </a:solidFill>
              </a:rPr>
              <a:t>Should</a:t>
            </a:r>
            <a:r>
              <a:rPr lang="en-US" dirty="0" smtClean="0"/>
              <a:t> the author provide the data?</a:t>
            </a:r>
          </a:p>
          <a:p>
            <a:pPr lvl="1"/>
            <a:r>
              <a:rPr lang="en-US" dirty="0" smtClean="0"/>
              <a:t>→ Is the author </a:t>
            </a:r>
            <a:r>
              <a:rPr lang="en-US" b="1" u="sng" dirty="0" smtClean="0">
                <a:solidFill>
                  <a:srgbClr val="FF0000"/>
                </a:solidFill>
              </a:rPr>
              <a:t>allowed</a:t>
            </a:r>
            <a:r>
              <a:rPr lang="en-US" dirty="0" smtClean="0"/>
              <a:t> to provide data?</a:t>
            </a:r>
          </a:p>
        </p:txBody>
      </p:sp>
    </p:spTree>
    <p:extLst>
      <p:ext uri="{BB962C8B-B14F-4D97-AF65-F5344CB8AC3E}">
        <p14:creationId xmlns:p14="http://schemas.microsoft.com/office/powerpoint/2010/main" val="4278691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science “guild”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2061134"/>
            <a:ext cx="5181600" cy="3880320"/>
          </a:xfrm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6172200" y="2273299"/>
            <a:ext cx="5181600" cy="39036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400" dirty="0" smtClean="0">
                <a:hlinkClick r:id="rId3"/>
              </a:rPr>
              <a:t>https://</a:t>
            </a:r>
            <a:br>
              <a:rPr lang="en-US" sz="4400" dirty="0" smtClean="0">
                <a:hlinkClick r:id="rId3"/>
              </a:rPr>
            </a:br>
            <a:r>
              <a:rPr lang="en-US" sz="4400" dirty="0" smtClean="0">
                <a:hlinkClick r:id="rId3"/>
              </a:rPr>
              <a:t>social-science</a:t>
            </a:r>
            <a:br>
              <a:rPr lang="en-US" sz="4400" dirty="0" smtClean="0">
                <a:hlinkClick r:id="rId3"/>
              </a:rPr>
            </a:br>
            <a:r>
              <a:rPr lang="en-US" sz="4400" dirty="0" smtClean="0">
                <a:hlinkClick r:id="rId3"/>
              </a:rPr>
              <a:t>-data-editors.</a:t>
            </a:r>
            <a:br>
              <a:rPr lang="en-US" sz="4400" dirty="0" smtClean="0">
                <a:hlinkClick r:id="rId3"/>
              </a:rPr>
            </a:br>
            <a:r>
              <a:rPr lang="en-US" sz="4400" dirty="0" smtClean="0">
                <a:hlinkClick r:id="rId3"/>
              </a:rPr>
              <a:t>github.io/</a:t>
            </a:r>
            <a:br>
              <a:rPr lang="en-US" sz="4400" dirty="0" smtClean="0">
                <a:hlinkClick r:id="rId3"/>
              </a:rPr>
            </a:br>
            <a:r>
              <a:rPr lang="en-US" sz="4400" dirty="0" smtClean="0">
                <a:hlinkClick r:id="rId3"/>
              </a:rPr>
              <a:t>guidance</a:t>
            </a:r>
            <a:r>
              <a:rPr lang="en-US" sz="4400" dirty="0">
                <a:hlinkClick r:id="rId3"/>
              </a:rPr>
              <a:t>/</a:t>
            </a:r>
            <a:endParaRPr lang="en-US" sz="4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3236" y="365702"/>
            <a:ext cx="4740563" cy="1695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27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97000" y="1981200"/>
            <a:ext cx="10071100" cy="2590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/>
              <a:t>Thank you!</a:t>
            </a:r>
          </a:p>
          <a:p>
            <a:pPr algn="ctr"/>
            <a:endParaRPr lang="en-US" sz="6600" b="1" dirty="0"/>
          </a:p>
          <a:p>
            <a:pPr algn="ctr"/>
            <a:r>
              <a:rPr lang="en-US" sz="5400" b="1" dirty="0" smtClean="0">
                <a:solidFill>
                  <a:schemeClr val="bg1"/>
                </a:solidFill>
              </a:rPr>
              <a:t>DOI:   to come</a:t>
            </a:r>
            <a:endParaRPr lang="en-US" sz="5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275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62994" y="4336869"/>
            <a:ext cx="52773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bg2">
                    <a:lumMod val="25000"/>
                  </a:schemeClr>
                </a:solidFill>
              </a:rPr>
              <a:t>Extra slides</a:t>
            </a:r>
            <a:endParaRPr lang="en-US" sz="66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21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Evolving Journal and Data Infrastructure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US" sz="6000" dirty="0" smtClean="0"/>
          </a:p>
          <a:p>
            <a:pPr marL="0" indent="0" algn="ctr">
              <a:buNone/>
            </a:pPr>
            <a:r>
              <a:rPr lang="en-US" sz="6000" dirty="0" smtClean="0"/>
              <a:t>Data Publishers struggle with this!</a:t>
            </a:r>
          </a:p>
        </p:txBody>
      </p:sp>
    </p:spTree>
    <p:extLst>
      <p:ext uri="{BB962C8B-B14F-4D97-AF65-F5344CB8AC3E}">
        <p14:creationId xmlns:p14="http://schemas.microsoft.com/office/powerpoint/2010/main" val="415637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1: OECD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84889" y="1445078"/>
            <a:ext cx="7323262" cy="4958217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V="1">
            <a:off x="1845128" y="1690688"/>
            <a:ext cx="3412672" cy="120015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63349" y="3045279"/>
            <a:ext cx="2590094" cy="923330"/>
          </a:xfrm>
          <a:prstGeom prst="rect">
            <a:avLst/>
          </a:prstGeom>
          <a:solidFill>
            <a:schemeClr val="bg2"/>
          </a:solidFill>
          <a:ln>
            <a:solidFill>
              <a:schemeClr val="accent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dirty="0" smtClean="0"/>
              <a:t>URL does not always change!</a:t>
            </a:r>
            <a:endParaRPr lang="en-US" dirty="0" smtClean="0">
              <a:solidFill>
                <a:schemeClr val="bg2"/>
              </a:solidFill>
            </a:endParaRPr>
          </a:p>
          <a:p>
            <a:r>
              <a:rPr lang="en-US" dirty="0" smtClean="0">
                <a:solidFill>
                  <a:schemeClr val="bg2"/>
                </a:solidFill>
              </a:rPr>
              <a:t>(but sometimes it does)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6549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 a nutshell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3600" b="1" dirty="0" smtClean="0"/>
              <a:t>40% </a:t>
            </a:r>
            <a:r>
              <a:rPr lang="en-US" dirty="0" smtClean="0"/>
              <a:t>use restricted-access data</a:t>
            </a:r>
          </a:p>
          <a:p>
            <a:r>
              <a:rPr lang="en-US" sz="3600" b="1" dirty="0" smtClean="0"/>
              <a:t>25% </a:t>
            </a:r>
            <a:r>
              <a:rPr lang="en-US" dirty="0" smtClean="0"/>
              <a:t>use public-use data and are mostly or completely reproducible</a:t>
            </a:r>
          </a:p>
          <a:p>
            <a:r>
              <a:rPr lang="en-US" sz="3600" b="1" dirty="0" smtClean="0"/>
              <a:t>25% </a:t>
            </a:r>
            <a:r>
              <a:rPr lang="en-US" dirty="0" smtClean="0"/>
              <a:t>use public-use data and are only partially reproducible</a:t>
            </a:r>
          </a:p>
          <a:p>
            <a:r>
              <a:rPr lang="en-US" sz="3600" b="1" dirty="0" smtClean="0"/>
              <a:t>10% </a:t>
            </a:r>
            <a:r>
              <a:rPr lang="en-US" dirty="0" smtClean="0"/>
              <a:t>fail to yield useful results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481716" y="1825625"/>
            <a:ext cx="4562568" cy="4351338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6019800" y="1690688"/>
            <a:ext cx="3338513" cy="1766887"/>
            <a:chOff x="6019800" y="1690688"/>
            <a:chExt cx="3338513" cy="1766887"/>
          </a:xfrm>
        </p:grpSpPr>
        <p:sp>
          <p:nvSpPr>
            <p:cNvPr id="7" name="Rectangle 6"/>
            <p:cNvSpPr/>
            <p:nvPr/>
          </p:nvSpPr>
          <p:spPr>
            <a:xfrm>
              <a:off x="6019800" y="1690688"/>
              <a:ext cx="2018731" cy="916034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It’s only ½ full!</a:t>
              </a:r>
              <a:endParaRPr lang="en-US" dirty="0"/>
            </a:p>
          </p:txBody>
        </p:sp>
        <p:cxnSp>
          <p:nvCxnSpPr>
            <p:cNvPr id="9" name="Straight Arrow Connector 8"/>
            <p:cNvCxnSpPr/>
            <p:nvPr/>
          </p:nvCxnSpPr>
          <p:spPr>
            <a:xfrm>
              <a:off x="7847463" y="2374710"/>
              <a:ext cx="1510850" cy="1082865"/>
            </a:xfrm>
            <a:prstGeom prst="straightConnector1">
              <a:avLst/>
            </a:prstGeom>
            <a:ln w="117475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4"/>
          <p:cNvGrpSpPr/>
          <p:nvPr/>
        </p:nvGrpSpPr>
        <p:grpSpPr>
          <a:xfrm>
            <a:off x="5886165" y="4148954"/>
            <a:ext cx="3472148" cy="1157288"/>
            <a:chOff x="5886165" y="4148954"/>
            <a:chExt cx="3472148" cy="1157288"/>
          </a:xfrm>
        </p:grpSpPr>
        <p:sp>
          <p:nvSpPr>
            <p:cNvPr id="10" name="Rectangle 9"/>
            <p:cNvSpPr/>
            <p:nvPr/>
          </p:nvSpPr>
          <p:spPr>
            <a:xfrm>
              <a:off x="5886165" y="4148954"/>
              <a:ext cx="2286000" cy="115728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Hey, it’s not empty!</a:t>
              </a:r>
              <a:endParaRPr lang="en-US" dirty="0"/>
            </a:p>
          </p:txBody>
        </p:sp>
        <p:cxnSp>
          <p:nvCxnSpPr>
            <p:cNvPr id="13" name="Straight Arrow Connector 12"/>
            <p:cNvCxnSpPr/>
            <p:nvPr/>
          </p:nvCxnSpPr>
          <p:spPr>
            <a:xfrm>
              <a:off x="8038531" y="4514850"/>
              <a:ext cx="1319782" cy="414338"/>
            </a:xfrm>
            <a:prstGeom prst="straightConnector1">
              <a:avLst/>
            </a:prstGeom>
            <a:ln w="1206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Rectangle 15"/>
          <p:cNvSpPr/>
          <p:nvPr/>
        </p:nvSpPr>
        <p:spPr>
          <a:xfrm>
            <a:off x="728663" y="1690688"/>
            <a:ext cx="5157502" cy="916034"/>
          </a:xfrm>
          <a:prstGeom prst="rect">
            <a:avLst/>
          </a:prstGeom>
          <a:noFill/>
          <a:ln w="666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389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1: OECD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84889" y="1445078"/>
            <a:ext cx="7323262" cy="495821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8838" y="1445078"/>
            <a:ext cx="8249074" cy="4826248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V="1">
            <a:off x="1845128" y="1690688"/>
            <a:ext cx="3412672" cy="120015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63349" y="3045279"/>
            <a:ext cx="2590094" cy="923330"/>
          </a:xfrm>
          <a:prstGeom prst="rect">
            <a:avLst/>
          </a:prstGeom>
          <a:solidFill>
            <a:schemeClr val="bg2"/>
          </a:solidFill>
          <a:ln>
            <a:solidFill>
              <a:schemeClr val="accent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dirty="0" smtClean="0"/>
              <a:t>URL does not always change!</a:t>
            </a:r>
          </a:p>
          <a:p>
            <a:r>
              <a:rPr lang="en-US" dirty="0" smtClean="0"/>
              <a:t>(but sometimes it does)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0282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1: OECD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84889" y="1445078"/>
            <a:ext cx="7323262" cy="495821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8838" y="1445078"/>
            <a:ext cx="8249074" cy="482624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4889" y="1445078"/>
            <a:ext cx="8263023" cy="4833311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V="1">
            <a:off x="1845128" y="1690688"/>
            <a:ext cx="3412672" cy="120015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63349" y="3045279"/>
            <a:ext cx="2590094" cy="923330"/>
          </a:xfrm>
          <a:prstGeom prst="rect">
            <a:avLst/>
          </a:prstGeom>
          <a:solidFill>
            <a:schemeClr val="bg2"/>
          </a:solidFill>
          <a:ln>
            <a:solidFill>
              <a:schemeClr val="accent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dirty="0" smtClean="0"/>
              <a:t>URL does not always change!</a:t>
            </a:r>
          </a:p>
          <a:p>
            <a:r>
              <a:rPr lang="en-US" dirty="0" smtClean="0"/>
              <a:t>(and then it doesn’t…)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8007658" y="2308194"/>
            <a:ext cx="2494625" cy="807868"/>
          </a:xfrm>
          <a:prstGeom prst="rect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561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2: Academic data publisher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52650" y="2148271"/>
            <a:ext cx="7886700" cy="3750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013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2: Academic data publisher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52650" y="2148271"/>
            <a:ext cx="7886700" cy="37504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0723" y="3597275"/>
            <a:ext cx="6057900" cy="1085850"/>
          </a:xfrm>
          <a:prstGeom prst="rect">
            <a:avLst/>
          </a:prstGeom>
          <a:ln w="38100">
            <a:solidFill>
              <a:srgbClr val="C00000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434" y="1532289"/>
            <a:ext cx="9627095" cy="615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937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2: Academic data publisher-new!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52650" y="2148271"/>
            <a:ext cx="7886700" cy="375049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6227" y="3800475"/>
            <a:ext cx="7400925" cy="1085850"/>
          </a:xfrm>
          <a:prstGeom prst="rect">
            <a:avLst/>
          </a:prstGeom>
          <a:ln w="34925">
            <a:solidFill>
              <a:schemeClr val="tx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77811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026" y="2585604"/>
            <a:ext cx="11965947" cy="1857087"/>
          </a:xfrm>
          <a:prstGeom prst="rect">
            <a:avLst/>
          </a:prstGeom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957926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3: FRED (St. Louis Fed)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88821" y="1690688"/>
            <a:ext cx="8115397" cy="49404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0612" y="2728912"/>
            <a:ext cx="10010775" cy="1400175"/>
          </a:xfrm>
          <a:prstGeom prst="rect">
            <a:avLst/>
          </a:prstGeom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80679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</a:t>
            </a:r>
            <a:r>
              <a:rPr lang="en-US" dirty="0"/>
              <a:t>4</a:t>
            </a:r>
            <a:r>
              <a:rPr lang="en-US" dirty="0" smtClean="0"/>
              <a:t>: German Restricted-access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73779" y="1479363"/>
            <a:ext cx="7111895" cy="645881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4050" y="2524805"/>
            <a:ext cx="8801100" cy="2428875"/>
          </a:xfrm>
          <a:prstGeom prst="rect">
            <a:avLst/>
          </a:prstGeom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85682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</a:t>
            </a:r>
            <a:r>
              <a:rPr lang="en-US" dirty="0"/>
              <a:t>4</a:t>
            </a:r>
            <a:r>
              <a:rPr lang="en-US" dirty="0" smtClean="0"/>
              <a:t>: German Restricted-access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73779" y="1479363"/>
            <a:ext cx="7111895" cy="645881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4050" y="2524805"/>
            <a:ext cx="8801100" cy="2428875"/>
          </a:xfrm>
          <a:prstGeom prst="rect">
            <a:avLst/>
          </a:prstGeom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4613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</a:t>
            </a:r>
            <a:r>
              <a:rPr lang="en-US" dirty="0"/>
              <a:t>4</a:t>
            </a:r>
            <a:r>
              <a:rPr lang="en-US" dirty="0" smtClean="0"/>
              <a:t>: German Restricted-access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55422" y="1298155"/>
            <a:ext cx="6121431" cy="582359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6425" y="2466975"/>
            <a:ext cx="8439150" cy="192405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81597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Second round (2012-)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58662" y="1583140"/>
            <a:ext cx="8175716" cy="4728308"/>
          </a:xfrm>
        </p:spPr>
        <p:txBody>
          <a:bodyPr>
            <a:noAutofit/>
          </a:bodyPr>
          <a:lstStyle/>
          <a:p>
            <a:r>
              <a:rPr lang="en-US" sz="4400" b="1" dirty="0" smtClean="0"/>
              <a:t>Greater </a:t>
            </a:r>
            <a:r>
              <a:rPr lang="en-US" sz="4400" b="1" u="sng" dirty="0" smtClean="0">
                <a:solidFill>
                  <a:schemeClr val="accent5">
                    <a:lumMod val="75000"/>
                  </a:schemeClr>
                </a:solidFill>
              </a:rPr>
              <a:t>enforcement</a:t>
            </a:r>
            <a:r>
              <a:rPr lang="en-US" sz="4400" b="1" dirty="0" smtClean="0"/>
              <a:t> of data (and code) availability</a:t>
            </a:r>
          </a:p>
          <a:p>
            <a:pPr lvl="1"/>
            <a:r>
              <a:rPr lang="en-US" sz="3600" dirty="0"/>
              <a:t>2015, AJ Political Science</a:t>
            </a:r>
          </a:p>
          <a:p>
            <a:pPr lvl="1"/>
            <a:r>
              <a:rPr lang="en-US" sz="3600" dirty="0" smtClean="0"/>
              <a:t>2016, Data Editor for ASA Software Section</a:t>
            </a:r>
          </a:p>
          <a:p>
            <a:pPr lvl="1"/>
            <a:r>
              <a:rPr lang="en-US" sz="3600" dirty="0" smtClean="0"/>
              <a:t>2016, Statistical review added Science</a:t>
            </a:r>
          </a:p>
          <a:p>
            <a:pPr lvl="1"/>
            <a:r>
              <a:rPr lang="en-US" sz="3600" dirty="0" smtClean="0"/>
              <a:t>2017: AEA appoints Data Editor, with mandate to do similar activities </a:t>
            </a:r>
            <a:br>
              <a:rPr lang="en-US" sz="3600" dirty="0" smtClean="0"/>
            </a:br>
            <a:r>
              <a:rPr lang="en-US" sz="2800" dirty="0" smtClean="0"/>
              <a:t>(also EJ, </a:t>
            </a:r>
            <a:r>
              <a:rPr lang="en-US" sz="2800" dirty="0" err="1" smtClean="0"/>
              <a:t>Restud</a:t>
            </a:r>
            <a:r>
              <a:rPr lang="en-US" sz="2800" dirty="0" smtClean="0"/>
              <a:t>)</a:t>
            </a:r>
            <a:endParaRPr lang="en-US" sz="3600" dirty="0" smtClean="0"/>
          </a:p>
        </p:txBody>
      </p:sp>
    </p:spTree>
    <p:extLst>
      <p:ext uri="{BB962C8B-B14F-4D97-AF65-F5344CB8AC3E}">
        <p14:creationId xmlns:p14="http://schemas.microsoft.com/office/powerpoint/2010/main" val="1713058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Action: Data citations and metadata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sz="4000" dirty="0" smtClean="0"/>
              <a:t>What is </a:t>
            </a:r>
            <a:r>
              <a:rPr lang="en-US" sz="4000" b="1" dirty="0" smtClean="0"/>
              <a:t>FAIR</a:t>
            </a:r>
            <a:r>
              <a:rPr lang="en-US" sz="4000" dirty="0" smtClean="0"/>
              <a:t>?</a:t>
            </a:r>
          </a:p>
          <a:p>
            <a:pPr lvl="1"/>
            <a:r>
              <a:rPr lang="en-US" sz="4800" b="1" dirty="0"/>
              <a:t>F</a:t>
            </a:r>
            <a:r>
              <a:rPr lang="en-US" sz="4000" dirty="0"/>
              <a:t>indable, </a:t>
            </a:r>
            <a:endParaRPr lang="en-US" sz="4000" dirty="0" smtClean="0"/>
          </a:p>
          <a:p>
            <a:pPr lvl="1"/>
            <a:r>
              <a:rPr lang="en-US" sz="4800" b="1" dirty="0" smtClean="0"/>
              <a:t>A</a:t>
            </a:r>
            <a:r>
              <a:rPr lang="en-US" sz="4000" dirty="0" smtClean="0"/>
              <a:t>ccessible</a:t>
            </a:r>
            <a:r>
              <a:rPr lang="en-US" sz="4000" dirty="0"/>
              <a:t>, </a:t>
            </a:r>
            <a:endParaRPr lang="en-US" sz="4000" dirty="0" smtClean="0"/>
          </a:p>
          <a:p>
            <a:pPr lvl="1"/>
            <a:r>
              <a:rPr lang="en-US" sz="4800" b="1" dirty="0" smtClean="0"/>
              <a:t>I</a:t>
            </a:r>
            <a:r>
              <a:rPr lang="en-US" sz="4000" dirty="0" smtClean="0"/>
              <a:t>nteroperable</a:t>
            </a:r>
            <a:r>
              <a:rPr lang="en-US" sz="4000" dirty="0"/>
              <a:t>, </a:t>
            </a:r>
            <a:r>
              <a:rPr lang="en-US" sz="4000" dirty="0" smtClean="0"/>
              <a:t>and </a:t>
            </a:r>
          </a:p>
          <a:p>
            <a:pPr lvl="1"/>
            <a:r>
              <a:rPr lang="en-US" sz="4800" b="1" dirty="0" smtClean="0"/>
              <a:t>R</a:t>
            </a:r>
            <a:r>
              <a:rPr lang="en-US" sz="4000" dirty="0" smtClean="0"/>
              <a:t>e-usable</a:t>
            </a:r>
            <a:endParaRPr lang="en-US" sz="4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1194" y="1690688"/>
            <a:ext cx="343852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02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Starts with Data Citations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Data Citation Principles</a:t>
            </a:r>
          </a:p>
          <a:p>
            <a:r>
              <a:rPr lang="en-US" dirty="0" smtClean="0"/>
              <a:t>Image of a standard data citation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8060" y="456045"/>
            <a:ext cx="5810549" cy="678214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7247" y="2201142"/>
            <a:ext cx="1591056" cy="104851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088508" y="5971629"/>
            <a:ext cx="39025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2">
                    <a:lumMod val="75000"/>
                  </a:schemeClr>
                </a:solidFill>
              </a:rPr>
              <a:t>Data Citation Synthesis Group: Joint Declaration of Data Citation Principles. </a:t>
            </a:r>
            <a:r>
              <a:rPr lang="en-US" sz="1100" dirty="0" err="1">
                <a:solidFill>
                  <a:schemeClr val="bg2">
                    <a:lumMod val="75000"/>
                  </a:schemeClr>
                </a:solidFill>
              </a:rPr>
              <a:t>Martone</a:t>
            </a:r>
            <a:r>
              <a:rPr lang="en-US" sz="1100" dirty="0">
                <a:solidFill>
                  <a:schemeClr val="bg2">
                    <a:lumMod val="75000"/>
                  </a:schemeClr>
                </a:solidFill>
              </a:rPr>
              <a:t> M. (ed.) San Diego CA: FORCE11; 2014 [</a:t>
            </a:r>
            <a:r>
              <a:rPr lang="en-US" sz="1100" dirty="0">
                <a:solidFill>
                  <a:schemeClr val="bg2">
                    <a:lumMod val="75000"/>
                  </a:schemeClr>
                </a:solidFill>
                <a:hlinkClick r:id="rId4"/>
              </a:rPr>
              <a:t>https://www.force11.org/group/joint-declaration-data-citation-principles-final</a:t>
            </a:r>
            <a:r>
              <a:rPr lang="en-US" sz="1100" dirty="0">
                <a:solidFill>
                  <a:schemeClr val="bg2">
                    <a:lumMod val="75000"/>
                  </a:schemeClr>
                </a:solidFill>
              </a:rPr>
              <a:t>].</a:t>
            </a:r>
          </a:p>
        </p:txBody>
      </p:sp>
    </p:spTree>
    <p:extLst>
      <p:ext uri="{BB962C8B-B14F-4D97-AF65-F5344CB8AC3E}">
        <p14:creationId xmlns:p14="http://schemas.microsoft.com/office/powerpoint/2010/main" val="1174782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Evolving Journal and Data Infrastructure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US" sz="6000" dirty="0" smtClean="0"/>
          </a:p>
          <a:p>
            <a:pPr marL="0" indent="0" algn="ctr">
              <a:buNone/>
            </a:pPr>
            <a:r>
              <a:rPr lang="en-US" sz="6000" dirty="0" smtClean="0"/>
              <a:t>Data Citations are not enough!</a:t>
            </a:r>
          </a:p>
        </p:txBody>
      </p:sp>
    </p:spTree>
    <p:extLst>
      <p:ext uri="{BB962C8B-B14F-4D97-AF65-F5344CB8AC3E}">
        <p14:creationId xmlns:p14="http://schemas.microsoft.com/office/powerpoint/2010/main" val="1984583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323F4F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10793</TotalTime>
  <Words>1813</Words>
  <Application>Microsoft Office PowerPoint</Application>
  <PresentationFormat>Widescreen</PresentationFormat>
  <Paragraphs>288</Paragraphs>
  <Slides>59</Slides>
  <Notes>6</Notes>
  <HiddenSlides>23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3" baseType="lpstr">
      <vt:lpstr>Arial</vt:lpstr>
      <vt:lpstr>Calibri Light</vt:lpstr>
      <vt:lpstr>Calibri</vt:lpstr>
      <vt:lpstr>Office Theme</vt:lpstr>
      <vt:lpstr>Implementing Increased Transparency, and Reproducibility in Economics - The short version -</vt:lpstr>
      <vt:lpstr>Progress</vt:lpstr>
      <vt:lpstr>Results?</vt:lpstr>
      <vt:lpstr>Some key statistics</vt:lpstr>
      <vt:lpstr>In a nutshell</vt:lpstr>
      <vt:lpstr>Second round (2012-)</vt:lpstr>
      <vt:lpstr>Action: Data citations and metadata</vt:lpstr>
      <vt:lpstr>Starts with Data Citations</vt:lpstr>
      <vt:lpstr>Evolving Journal and Data Infrastructure</vt:lpstr>
      <vt:lpstr>Why are data citations not enough?</vt:lpstr>
      <vt:lpstr>PowerPoint Presentation</vt:lpstr>
      <vt:lpstr>AEA “Data Availability Policy” (2018)</vt:lpstr>
      <vt:lpstr>AEA Data Availability Policy (2018)</vt:lpstr>
      <vt:lpstr>PowerPoint Presentation</vt:lpstr>
      <vt:lpstr>AEA Data &amp; Code Availability Policy (2019)</vt:lpstr>
      <vt:lpstr>AEA DCAP (2018→2019)</vt:lpstr>
      <vt:lpstr>Current efforts at the AEA</vt:lpstr>
      <vt:lpstr>AEA Pre-Publication Verification</vt:lpstr>
      <vt:lpstr>Who is doing that?</vt:lpstr>
      <vt:lpstr>PowerPoint Presentation</vt:lpstr>
      <vt:lpstr>PowerPoint Presentation</vt:lpstr>
      <vt:lpstr>Stats on reproduced articles</vt:lpstr>
      <vt:lpstr>Stats on reproduced articles</vt:lpstr>
      <vt:lpstr>Stats on reproduced articles</vt:lpstr>
      <vt:lpstr>Stats on reproduced articles</vt:lpstr>
      <vt:lpstr>Stats on reproduced articles</vt:lpstr>
      <vt:lpstr>Increasing team size</vt:lpstr>
      <vt:lpstr>Current efforts at the AEA</vt:lpstr>
      <vt:lpstr>Full-featured repository</vt:lpstr>
      <vt:lpstr>Migrating archives</vt:lpstr>
      <vt:lpstr>Migrating archives</vt:lpstr>
      <vt:lpstr>FAIR data principles rely on metadata</vt:lpstr>
      <vt:lpstr>PowerPoint Presentation</vt:lpstr>
      <vt:lpstr>PowerPoint Presentation</vt:lpstr>
      <vt:lpstr>PowerPoint Presentation</vt:lpstr>
      <vt:lpstr>… and findability relies on metadata</vt:lpstr>
      <vt:lpstr>PowerPoint Presentation</vt:lpstr>
      <vt:lpstr>PowerPoint Presentation</vt:lpstr>
      <vt:lpstr>PowerPoint Presentation</vt:lpstr>
      <vt:lpstr>Some statistics</vt:lpstr>
      <vt:lpstr>Current efforts at the AEA</vt:lpstr>
      <vt:lpstr>Starts with Data Citations</vt:lpstr>
      <vt:lpstr>Every manuscript is checked</vt:lpstr>
      <vt:lpstr>Every manuscript is checked</vt:lpstr>
      <vt:lpstr>Social science “guild”</vt:lpstr>
      <vt:lpstr>PowerPoint Presentation</vt:lpstr>
      <vt:lpstr>PowerPoint Presentation</vt:lpstr>
      <vt:lpstr>Evolving Journal and Data Infrastructure</vt:lpstr>
      <vt:lpstr>Example 1: OECD</vt:lpstr>
      <vt:lpstr>Example 1: OECD</vt:lpstr>
      <vt:lpstr>Example 1: OECD</vt:lpstr>
      <vt:lpstr>Example 2: Academic data publisher</vt:lpstr>
      <vt:lpstr>Example 2: Academic data publisher</vt:lpstr>
      <vt:lpstr>Example 2: Academic data publisher-new!</vt:lpstr>
      <vt:lpstr>PowerPoint Presentation</vt:lpstr>
      <vt:lpstr>Example 3: FRED (St. Louis Fed) </vt:lpstr>
      <vt:lpstr>Example 4: German Restricted-access</vt:lpstr>
      <vt:lpstr>Example 4: German Restricted-access</vt:lpstr>
      <vt:lpstr>Example 4: German Restricted-access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Implementing Increased Transparency, and Reproducibility in Economics</dc:title>
  <dc:creator>Lars Vilhuber</dc:creator>
  <cp:lastModifiedBy>Lars Vilhuber</cp:lastModifiedBy>
  <cp:revision>352</cp:revision>
  <dcterms:created xsi:type="dcterms:W3CDTF">2016-11-26T21:09:30Z</dcterms:created>
  <dcterms:modified xsi:type="dcterms:W3CDTF">2020-02-13T08:55:45Z</dcterms:modified>
</cp:coreProperties>
</file>