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313" r:id="rId2"/>
    <p:sldId id="418" r:id="rId3"/>
    <p:sldId id="420" r:id="rId4"/>
    <p:sldId id="419" r:id="rId5"/>
    <p:sldId id="372" r:id="rId6"/>
    <p:sldId id="392" r:id="rId7"/>
    <p:sldId id="401" r:id="rId8"/>
    <p:sldId id="404" r:id="rId9"/>
    <p:sldId id="345" r:id="rId10"/>
    <p:sldId id="415" r:id="rId11"/>
    <p:sldId id="421" r:id="rId12"/>
    <p:sldId id="416" r:id="rId13"/>
    <p:sldId id="422" r:id="rId14"/>
    <p:sldId id="380" r:id="rId15"/>
    <p:sldId id="407" r:id="rId16"/>
    <p:sldId id="385" r:id="rId17"/>
    <p:sldId id="412" r:id="rId18"/>
    <p:sldId id="397" r:id="rId19"/>
    <p:sldId id="413" r:id="rId20"/>
    <p:sldId id="400" r:id="rId21"/>
    <p:sldId id="399" r:id="rId22"/>
    <p:sldId id="398" r:id="rId23"/>
    <p:sldId id="363" r:id="rId24"/>
    <p:sldId id="361" r:id="rId25"/>
    <p:sldId id="414" r:id="rId26"/>
    <p:sldId id="323" r:id="rId27"/>
    <p:sldId id="353" r:id="rId28"/>
    <p:sldId id="317" r:id="rId29"/>
    <p:sldId id="364" r:id="rId30"/>
    <p:sldId id="366" r:id="rId31"/>
    <p:sldId id="417" r:id="rId32"/>
    <p:sldId id="324" r:id="rId33"/>
    <p:sldId id="258" r:id="rId34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LP" initials="PLP" lastIdx="1" clrIdx="0">
    <p:extLst>
      <p:ext uri="{19B8F6BF-5375-455C-9EA6-DF929625EA0E}">
        <p15:presenceInfo xmlns:p15="http://schemas.microsoft.com/office/powerpoint/2012/main" userId="PLP" providerId="None"/>
      </p:ext>
    </p:extLst>
  </p:cmAuthor>
  <p:cmAuthor id="2" name="Maria Ferro" initials="MF" lastIdx="0" clrIdx="1">
    <p:extLst>
      <p:ext uri="{19B8F6BF-5375-455C-9EA6-DF929625EA0E}">
        <p15:presenceInfo xmlns:p15="http://schemas.microsoft.com/office/powerpoint/2012/main" userId="S::mjferro@iscal.ipl.pt::c5df3a02-643c-4fa6-851a-c6311a3030b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D5FF"/>
    <a:srgbClr val="FFA25D"/>
    <a:srgbClr val="FFB7FF"/>
    <a:srgbClr val="FFFFCC"/>
    <a:srgbClr val="FFFF8F"/>
    <a:srgbClr val="FFFF66"/>
    <a:srgbClr val="93DF09"/>
    <a:srgbClr val="E7E2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219" autoAdjust="0"/>
    <p:restoredTop sz="95326" autoAdjust="0"/>
  </p:normalViewPr>
  <p:slideViewPr>
    <p:cSldViewPr snapToGrid="0">
      <p:cViewPr varScale="1">
        <p:scale>
          <a:sx n="84" d="100"/>
          <a:sy n="84" d="100"/>
        </p:scale>
        <p:origin x="341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3CDF80-0598-4314-88A8-4F09C8529EC7}" type="datetimeFigureOut">
              <a:rPr lang="pt-PT" smtClean="0"/>
              <a:t>12/02/2020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29384F-CE14-43C9-B3B7-9294920E3D4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9795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29384F-CE14-43C9-B3B7-9294920E3D44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7531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29384F-CE14-43C9-B3B7-9294920E3D44}" type="slidenum">
              <a:rPr lang="pt-PT" smtClean="0"/>
              <a:t>10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21472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29384F-CE14-43C9-B3B7-9294920E3D44}" type="slidenum">
              <a:rPr lang="pt-PT" smtClean="0"/>
              <a:t>11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983525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29384F-CE14-43C9-B3B7-9294920E3D44}" type="slidenum">
              <a:rPr lang="pt-PT" smtClean="0"/>
              <a:t>12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77980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29384F-CE14-43C9-B3B7-9294920E3D44}" type="slidenum">
              <a:rPr lang="pt-PT" smtClean="0"/>
              <a:t>13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16616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29384F-CE14-43C9-B3B7-9294920E3D44}" type="slidenum">
              <a:rPr lang="pt-PT" smtClean="0"/>
              <a:t>14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179649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29384F-CE14-43C9-B3B7-9294920E3D44}" type="slidenum">
              <a:rPr lang="pt-PT" smtClean="0"/>
              <a:t>15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49999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29384F-CE14-43C9-B3B7-9294920E3D44}" type="slidenum">
              <a:rPr lang="pt-PT" smtClean="0"/>
              <a:t>16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41259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29384F-CE14-43C9-B3B7-9294920E3D44}" type="slidenum">
              <a:rPr lang="pt-PT" smtClean="0"/>
              <a:t>17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442018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29384F-CE14-43C9-B3B7-9294920E3D44}" type="slidenum">
              <a:rPr lang="pt-PT" smtClean="0"/>
              <a:t>18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33587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29384F-CE14-43C9-B3B7-9294920E3D44}" type="slidenum">
              <a:rPr lang="pt-PT" smtClean="0"/>
              <a:t>19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58957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29384F-CE14-43C9-B3B7-9294920E3D44}" type="slidenum">
              <a:rPr lang="pt-PT" smtClean="0"/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57578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29384F-CE14-43C9-B3B7-9294920E3D44}" type="slidenum">
              <a:rPr lang="pt-PT" smtClean="0"/>
              <a:t>20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767109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29384F-CE14-43C9-B3B7-9294920E3D44}" type="slidenum">
              <a:rPr lang="pt-PT" smtClean="0"/>
              <a:t>21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32905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29384F-CE14-43C9-B3B7-9294920E3D44}" type="slidenum">
              <a:rPr lang="pt-PT" smtClean="0"/>
              <a:t>22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8327789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29384F-CE14-43C9-B3B7-9294920E3D44}" type="slidenum">
              <a:rPr lang="pt-PT" smtClean="0"/>
              <a:t>23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387149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29384F-CE14-43C9-B3B7-9294920E3D44}" type="slidenum">
              <a:rPr lang="pt-PT" smtClean="0"/>
              <a:t>24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158195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29384F-CE14-43C9-B3B7-9294920E3D44}" type="slidenum">
              <a:rPr lang="pt-PT" smtClean="0"/>
              <a:t>25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687234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29384F-CE14-43C9-B3B7-9294920E3D44}" type="slidenum">
              <a:rPr lang="pt-PT" smtClean="0"/>
              <a:t>26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812129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29384F-CE14-43C9-B3B7-9294920E3D44}" type="slidenum">
              <a:rPr lang="pt-PT" smtClean="0"/>
              <a:t>27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012327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29384F-CE14-43C9-B3B7-9294920E3D44}" type="slidenum">
              <a:rPr lang="pt-PT" smtClean="0"/>
              <a:t>28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671693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29384F-CE14-43C9-B3B7-9294920E3D44}" type="slidenum">
              <a:rPr lang="pt-PT" smtClean="0"/>
              <a:t>29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22897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29384F-CE14-43C9-B3B7-9294920E3D44}" type="slidenum">
              <a:rPr lang="pt-PT" smtClean="0"/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834232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29384F-CE14-43C9-B3B7-9294920E3D44}" type="slidenum">
              <a:rPr lang="pt-PT" smtClean="0"/>
              <a:t>30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153042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29384F-CE14-43C9-B3B7-9294920E3D44}" type="slidenum">
              <a:rPr lang="pt-PT" smtClean="0"/>
              <a:t>31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8427854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29384F-CE14-43C9-B3B7-9294920E3D44}" type="slidenum">
              <a:rPr lang="pt-PT" smtClean="0"/>
              <a:t>32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98496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29384F-CE14-43C9-B3B7-9294920E3D44}" type="slidenum">
              <a:rPr lang="pt-PT" smtClean="0"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017186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29384F-CE14-43C9-B3B7-9294920E3D44}" type="slidenum">
              <a:rPr lang="pt-PT" smtClean="0"/>
              <a:t>5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3766657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29384F-CE14-43C9-B3B7-9294920E3D44}" type="slidenum">
              <a:rPr lang="pt-PT" smtClean="0"/>
              <a:t>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23097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29384F-CE14-43C9-B3B7-9294920E3D44}" type="slidenum">
              <a:rPr lang="pt-PT" smtClean="0"/>
              <a:t>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39033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29384F-CE14-43C9-B3B7-9294920E3D44}" type="slidenum">
              <a:rPr lang="pt-PT" smtClean="0"/>
              <a:t>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52008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29384F-CE14-43C9-B3B7-9294920E3D44}" type="slidenum">
              <a:rPr lang="pt-PT" smtClean="0"/>
              <a:t>9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6446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3124D0-5B4C-4AC1-AA01-D0EC9F45D6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09D3889-9725-4739-BC05-C0127D856F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6C6DB1F9-3BD7-4D3D-B4F6-274632E4F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A578-CB43-4941-87C7-06AF4AECF4BD}" type="datetimeFigureOut">
              <a:rPr lang="pt-PT" smtClean="0"/>
              <a:t>12/02/2020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DFDC3637-E3A5-42D3-ABE0-3C2EE3A94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FD966621-CA91-4C7F-91B5-D54A1616D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4DAC5-CCC8-40BF-AE8E-96700DA3971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7509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BBB308C-F529-42FC-AA9D-2A3EAA5AD2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75B8EE34-BCF2-4F2B-865A-237BC42923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CF13FB6C-CA95-4768-B142-F040D817D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A578-CB43-4941-87C7-06AF4AECF4BD}" type="datetimeFigureOut">
              <a:rPr lang="pt-PT" smtClean="0"/>
              <a:t>12/02/2020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318C7A37-2FB2-4D2C-9D98-DD93DEE17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AB7CA620-48A0-4F71-93B8-AE709BE49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4DAC5-CCC8-40BF-AE8E-96700DA3971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41585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8BB919B-FBFA-480F-B9F5-6134CFD4E7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973070B5-9410-44CC-BB52-5B300FB841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5A3E5C25-5CD1-461A-A225-FD7F82B2E8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A578-CB43-4941-87C7-06AF4AECF4BD}" type="datetimeFigureOut">
              <a:rPr lang="pt-PT" smtClean="0"/>
              <a:t>12/02/2020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90055ADD-C9CF-45DA-BA94-283D61B87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67E1F1BD-F3FD-42DB-9C62-C604E58B2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4DAC5-CCC8-40BF-AE8E-96700DA3971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0823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E68C9F-930D-461A-B7A5-D7B50453A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B92053AA-88ED-441A-BBB7-4329C99AC3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FF76A057-3719-4A27-AA1F-7D27BBEDB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A578-CB43-4941-87C7-06AF4AECF4BD}" type="datetimeFigureOut">
              <a:rPr lang="pt-PT" smtClean="0"/>
              <a:t>12/02/2020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E590B727-94CD-4850-BA62-644D8F7BE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B1108CDC-AF7F-479E-9B4C-3343BB1B9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4DAC5-CCC8-40BF-AE8E-96700DA3971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63820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3AFCB1-980A-4B5E-BB3B-542724808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EBAAA112-BF69-4340-8D0F-B6D0CD9835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434F809F-AA12-4904-92F1-9167C6E80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A578-CB43-4941-87C7-06AF4AECF4BD}" type="datetimeFigureOut">
              <a:rPr lang="pt-PT" smtClean="0"/>
              <a:t>12/02/2020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6E7E40EB-51DE-4E6E-919A-058191F67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C6BE2003-C46E-466E-985F-50C7D0E78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4DAC5-CCC8-40BF-AE8E-96700DA3971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0591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588350-F5AB-4DC4-BDDD-1EAD58121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DF6BC45D-D656-4028-AE12-6ADD446CA1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9EAF74E3-9431-48CB-A82F-F5538BDB4D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FDB16DFF-A615-4804-901D-5174C9A91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A578-CB43-4941-87C7-06AF4AECF4BD}" type="datetimeFigureOut">
              <a:rPr lang="pt-PT" smtClean="0"/>
              <a:t>12/02/2020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B69E2D7E-C758-451A-B755-FC4336C59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4B77F58C-E657-4859-8962-FD4A8D207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4DAC5-CCC8-40BF-AE8E-96700DA3971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4499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568A32-4B72-4AF9-BF1E-F02E076FA2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BDCA74FE-3731-48C3-B5B9-6B550F92A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172E2EC4-66AB-487C-AF63-077D61B0F5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DAC313F3-87A0-45EF-9269-2861901717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1439290D-8278-4210-B0DC-3328B88001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5266B9DF-42C8-41FB-86FE-2303FE5F1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A578-CB43-4941-87C7-06AF4AECF4BD}" type="datetimeFigureOut">
              <a:rPr lang="pt-PT" smtClean="0"/>
              <a:t>12/02/2020</a:t>
            </a:fld>
            <a:endParaRPr lang="pt-PT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795220E6-F4F3-41E3-8C97-504CAD125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2AE2CE76-4899-49BA-BD1A-946BB4DAB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4DAC5-CCC8-40BF-AE8E-96700DA3971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30916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E346827-DAB7-4AF1-8312-BD5FFA3D1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E1F38097-A297-4C1C-99F5-EF2392623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A578-CB43-4941-87C7-06AF4AECF4BD}" type="datetimeFigureOut">
              <a:rPr lang="pt-PT" smtClean="0"/>
              <a:t>12/02/2020</a:t>
            </a:fld>
            <a:endParaRPr lang="pt-PT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717641D8-4313-45D0-B075-BDECAFFE2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C3A3A321-9781-45F0-85CF-02880A2B4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4DAC5-CCC8-40BF-AE8E-96700DA3971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99720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3FC55884-2222-40CD-8F33-B7A1C977B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A578-CB43-4941-87C7-06AF4AECF4BD}" type="datetimeFigureOut">
              <a:rPr lang="pt-PT" smtClean="0"/>
              <a:t>12/02/2020</a:t>
            </a:fld>
            <a:endParaRPr lang="pt-PT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F3AFE81A-F451-4520-A838-EDFDFEFD2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80185B7A-F2D4-4EEC-9F45-802180150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4DAC5-CCC8-40BF-AE8E-96700DA3971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3934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23D3748-8195-4698-B780-17BB0D05B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B52B209A-727A-4986-935A-9375E223F5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341C3DBB-CE4F-4EEB-9D6A-B408135266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3397ACED-8986-4D48-8DFF-A9FA2B96D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A578-CB43-4941-87C7-06AF4AECF4BD}" type="datetimeFigureOut">
              <a:rPr lang="pt-PT" smtClean="0"/>
              <a:t>12/02/2020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87DF07D4-40D1-402B-8752-3DCFDC633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7D9DB177-804B-4C1D-8E09-6E41C5CD3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4DAC5-CCC8-40BF-AE8E-96700DA3971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7778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FA81C6B-C07F-41E2-A0C0-4DF760076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17D1DE5D-3B0E-4A4F-90DA-104C5A0506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1E4EE6FA-4548-48FE-858A-4DD0EEBD00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46AF3738-1CC3-4E7A-947B-D1FB880B4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A578-CB43-4941-87C7-06AF4AECF4BD}" type="datetimeFigureOut">
              <a:rPr lang="pt-PT" smtClean="0"/>
              <a:t>12/02/2020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B03D59D5-4F1F-4490-8E07-CA2620ABC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2FD170DC-EB39-4EFA-B7D6-AE9F02940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4DAC5-CCC8-40BF-AE8E-96700DA3971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9452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C88456A3-AE06-46BD-8F6E-86C719AB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E8877FEA-1399-44D8-BB20-82B5CCFA87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0CA5831B-2E0D-4FBF-86B5-9BC784E587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FA578-CB43-4941-87C7-06AF4AECF4BD}" type="datetimeFigureOut">
              <a:rPr lang="pt-PT" smtClean="0"/>
              <a:t>12/02/2020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50BAA684-8D69-4D9B-B888-2120701F92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45BE652F-B238-4BA9-A0CE-475B7B8C83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4DAC5-CCC8-40BF-AE8E-96700DA3971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7188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nasalgado@campus.fcsh.unl.pt" TargetMode="External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hyperlink" Target="mailto:rute.costa@fcsh.unl.pt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270AA829-A53B-4E37-9BB5-57497C355B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9508" y="889647"/>
            <a:ext cx="10620463" cy="1834917"/>
          </a:xfrm>
        </p:spPr>
        <p:txBody>
          <a:bodyPr>
            <a:noAutofit/>
          </a:bodyPr>
          <a:lstStyle/>
          <a:p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A good TACTIC</a:t>
            </a:r>
            <a:br>
              <a:rPr lang="en-US" sz="44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</a:br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for lexicographical work:</a:t>
            </a:r>
            <a:br>
              <a:rPr lang="en-US" sz="44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</a:br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football terms encoded in TEI Lex-0</a:t>
            </a:r>
            <a:endParaRPr lang="pt-PT" sz="44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Subtítulo 1">
            <a:extLst>
              <a:ext uri="{FF2B5EF4-FFF2-40B4-BE49-F238E27FC236}">
                <a16:creationId xmlns:a16="http://schemas.microsoft.com/office/drawing/2014/main" id="{AB1DE024-8395-4F70-B30D-19AABC2D14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891487"/>
            <a:ext cx="9144000" cy="1655762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Ana Salgado</a:t>
            </a:r>
            <a:r>
              <a:rPr lang="en-GB" baseline="30000" dirty="0"/>
              <a:t> </a:t>
            </a:r>
            <a:r>
              <a:rPr lang="en-GB" dirty="0"/>
              <a:t>&amp; Rute Costa</a:t>
            </a:r>
            <a:endParaRPr lang="pt-PT" dirty="0"/>
          </a:p>
          <a:p>
            <a:r>
              <a:rPr lang="en-GB" dirty="0"/>
              <a:t>NOVA CLUNL, </a:t>
            </a:r>
            <a:r>
              <a:rPr lang="en-GB" dirty="0" err="1"/>
              <a:t>Faculdade</a:t>
            </a:r>
            <a:r>
              <a:rPr lang="en-GB" dirty="0"/>
              <a:t> de </a:t>
            </a:r>
            <a:r>
              <a:rPr lang="en-GB" dirty="0" err="1"/>
              <a:t>Ciências</a:t>
            </a:r>
            <a:r>
              <a:rPr lang="en-GB" dirty="0"/>
              <a:t> </a:t>
            </a:r>
            <a:r>
              <a:rPr lang="en-GB" dirty="0" err="1"/>
              <a:t>Sociais</a:t>
            </a:r>
            <a:r>
              <a:rPr lang="en-GB" dirty="0"/>
              <a:t> e </a:t>
            </a:r>
            <a:r>
              <a:rPr lang="en-GB" dirty="0" err="1"/>
              <a:t>Humanas</a:t>
            </a:r>
            <a:r>
              <a:rPr lang="en-GB" dirty="0"/>
              <a:t>, Universidade NOVA de Lisboa</a:t>
            </a:r>
            <a:endParaRPr lang="pt-PT" dirty="0"/>
          </a:p>
          <a:p>
            <a:r>
              <a:rPr lang="en-GB" dirty="0"/>
              <a:t>Lisboa, Portugal</a:t>
            </a:r>
            <a:endParaRPr lang="pt-PT" dirty="0"/>
          </a:p>
          <a:p>
            <a:r>
              <a:rPr lang="en-GB" u="sng" dirty="0">
                <a:hlinkClick r:id="rId3"/>
              </a:rPr>
              <a:t>anasalgado@campus.fcsh.unl.pt</a:t>
            </a:r>
            <a:endParaRPr lang="pt-PT" dirty="0"/>
          </a:p>
          <a:p>
            <a:r>
              <a:rPr lang="en-GB" u="sng" dirty="0">
                <a:hlinkClick r:id="rId4"/>
              </a:rPr>
              <a:t>rute.costa@fcsh.unl.pt</a:t>
            </a:r>
            <a:endParaRPr lang="pt-PT" dirty="0"/>
          </a:p>
          <a:p>
            <a:endParaRPr lang="pt-PT" dirty="0"/>
          </a:p>
        </p:txBody>
      </p:sp>
      <p:pic>
        <p:nvPicPr>
          <p:cNvPr id="6" name="Picture 7" descr="Resultado de imagem para clunl nova">
            <a:extLst>
              <a:ext uri="{FF2B5EF4-FFF2-40B4-BE49-F238E27FC236}">
                <a16:creationId xmlns:a16="http://schemas.microsoft.com/office/drawing/2014/main" id="{4441E569-B111-4CEC-BD7B-52F3BEB135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2904" y="5650368"/>
            <a:ext cx="1808550" cy="1022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028D9D48-925E-48B8-9665-3EEDCEB91F7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81" y="5936635"/>
            <a:ext cx="2419295" cy="714792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4BF73FC8-DEBF-4FD0-A9E6-12066770EA9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3205" y="0"/>
            <a:ext cx="2128795" cy="226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1794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e Conteúdo 4"/>
          <p:cNvSpPr>
            <a:spLocks noGrp="1"/>
          </p:cNvSpPr>
          <p:nvPr>
            <p:ph idx="1"/>
          </p:nvPr>
        </p:nvSpPr>
        <p:spPr>
          <a:xfrm>
            <a:off x="1046748" y="1046747"/>
            <a:ext cx="11145252" cy="581125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fr-FR" sz="3000" dirty="0"/>
          </a:p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</a:rPr>
              <a:t>Portuguese</a:t>
            </a:r>
          </a:p>
          <a:p>
            <a:r>
              <a:rPr lang="fr-FR" dirty="0"/>
              <a:t>Paper version </a:t>
            </a:r>
          </a:p>
          <a:p>
            <a:r>
              <a:rPr lang="fr-FR" dirty="0"/>
              <a:t>Online version</a:t>
            </a:r>
          </a:p>
          <a:p>
            <a:pPr marL="0" indent="0">
              <a:buNone/>
            </a:pPr>
            <a:endParaRPr lang="fr-FR" sz="2200" dirty="0"/>
          </a:p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</a:rPr>
              <a:t>Spanish</a:t>
            </a:r>
            <a:endParaRPr lang="en-US" b="1" strike="sngStrike" dirty="0">
              <a:solidFill>
                <a:srgbClr val="0070C0"/>
              </a:solidFill>
            </a:endParaRPr>
          </a:p>
          <a:p>
            <a:r>
              <a:rPr lang="fr-FR" dirty="0"/>
              <a:t>Paper version </a:t>
            </a:r>
          </a:p>
          <a:p>
            <a:r>
              <a:rPr lang="fr-FR" dirty="0"/>
              <a:t>Online version</a:t>
            </a:r>
          </a:p>
          <a:p>
            <a:pPr marL="0" indent="0">
              <a:buNone/>
            </a:pPr>
            <a:endParaRPr lang="fr-FR" sz="2200" dirty="0"/>
          </a:p>
          <a:p>
            <a:pPr marL="0" indent="0">
              <a:buNone/>
            </a:pPr>
            <a:r>
              <a:rPr lang="fr-FR" b="1" dirty="0">
                <a:solidFill>
                  <a:srgbClr val="0070C0"/>
                </a:solidFill>
              </a:rPr>
              <a:t>French</a:t>
            </a:r>
          </a:p>
          <a:p>
            <a:r>
              <a:rPr lang="fr-FR" dirty="0"/>
              <a:t>Online version </a:t>
            </a:r>
          </a:p>
          <a:p>
            <a:pPr>
              <a:buFont typeface="Wingdings" panose="05000000000000000000" pitchFamily="2" charset="2"/>
              <a:buChar char="§"/>
            </a:pPr>
            <a:endParaRPr lang="fr-FR" dirty="0"/>
          </a:p>
          <a:p>
            <a:pPr>
              <a:buFont typeface="Wingdings" panose="05000000000000000000" pitchFamily="2" charset="2"/>
              <a:buChar char="§"/>
            </a:pPr>
            <a:endParaRPr lang="fr-FR" dirty="0"/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FEDF44B6-D65A-4A0A-BC9D-05E689D1222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9044" y="1719090"/>
            <a:ext cx="1935856" cy="1368695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93EFD5F8-C6E1-468D-B1C2-8F6964BC603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2248" y="1755185"/>
            <a:ext cx="2133291" cy="1325263"/>
          </a:xfrm>
          <a:prstGeom prst="rect">
            <a:avLst/>
          </a:prstGeom>
        </p:spPr>
      </p:pic>
      <p:pic>
        <p:nvPicPr>
          <p:cNvPr id="11" name="Marcador de Posição de Conteúdo 2">
            <a:extLst>
              <a:ext uri="{FF2B5EF4-FFF2-40B4-BE49-F238E27FC236}">
                <a16:creationId xmlns:a16="http://schemas.microsoft.com/office/drawing/2014/main" id="{6D4B2960-3078-4AF2-88C2-52EC1F63B0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7844" y="3675903"/>
            <a:ext cx="1918256" cy="1206266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E6000B4F-5C37-4CBA-B249-5114BD6E91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85192" y="3627051"/>
            <a:ext cx="1789473" cy="1206266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4A255B81-5F35-4425-BB60-4238274DFAA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25270" y="5379919"/>
            <a:ext cx="1649838" cy="1326851"/>
          </a:xfrm>
          <a:prstGeom prst="rect">
            <a:avLst/>
          </a:prstGeom>
        </p:spPr>
      </p:pic>
      <p:sp>
        <p:nvSpPr>
          <p:cNvPr id="8" name="Retângulo 7">
            <a:extLst>
              <a:ext uri="{FF2B5EF4-FFF2-40B4-BE49-F238E27FC236}">
                <a16:creationId xmlns:a16="http://schemas.microsoft.com/office/drawing/2014/main" id="{A868E656-382E-4E16-9F1C-EE6F95270787}"/>
              </a:ext>
            </a:extLst>
          </p:cNvPr>
          <p:cNvSpPr/>
          <p:nvPr/>
        </p:nvSpPr>
        <p:spPr>
          <a:xfrm>
            <a:off x="0" y="0"/>
            <a:ext cx="12192000" cy="10467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bg1"/>
              </a:solidFill>
            </a:endParaRPr>
          </a:p>
        </p:txBody>
      </p:sp>
      <p:sp>
        <p:nvSpPr>
          <p:cNvPr id="14" name="Título 1">
            <a:extLst>
              <a:ext uri="{FF2B5EF4-FFF2-40B4-BE49-F238E27FC236}">
                <a16:creationId xmlns:a16="http://schemas.microsoft.com/office/drawing/2014/main" id="{9F283361-4825-49D5-9E29-C95F5D05B0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81622"/>
          </a:xfrm>
        </p:spPr>
        <p:txBody>
          <a:bodyPr>
            <a:normAutofit/>
          </a:bodyPr>
          <a:lstStyle/>
          <a:p>
            <a:r>
              <a:rPr lang="pt-PT" sz="3000" err="1">
                <a:solidFill>
                  <a:schemeClr val="bg1"/>
                </a:solidFill>
                <a:latin typeface="Impact" panose="020B080603090205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Lexicographic</a:t>
            </a:r>
            <a:r>
              <a:rPr lang="pt-PT" sz="3000">
                <a:solidFill>
                  <a:schemeClr val="bg1"/>
                </a:solidFill>
                <a:latin typeface="Impact" panose="020B080603090205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corpus</a:t>
            </a:r>
            <a:endParaRPr lang="fr-FR" sz="3000" b="1">
              <a:solidFill>
                <a:schemeClr val="bg1"/>
              </a:solidFill>
              <a:latin typeface="Impact" panose="020B080603090205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D7F90BF5-1706-42D5-AC04-928AA5101D10}"/>
              </a:ext>
            </a:extLst>
          </p:cNvPr>
          <p:cNvSpPr txBox="1"/>
          <p:nvPr/>
        </p:nvSpPr>
        <p:spPr>
          <a:xfrm>
            <a:off x="0" y="6576642"/>
            <a:ext cx="12191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100" dirty="0"/>
              <a:t>Salgado &amp; Costa – TOTH Conference 2019</a:t>
            </a:r>
          </a:p>
        </p:txBody>
      </p:sp>
    </p:spTree>
    <p:extLst>
      <p:ext uri="{BB962C8B-B14F-4D97-AF65-F5344CB8AC3E}">
        <p14:creationId xmlns:p14="http://schemas.microsoft.com/office/powerpoint/2010/main" val="20142551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E6000B4F-5C37-4CBA-B249-5114BD6E91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7730" y="1053246"/>
            <a:ext cx="6003799" cy="5130401"/>
          </a:xfrm>
          <a:prstGeom prst="rect">
            <a:avLst/>
          </a:prstGeom>
        </p:spPr>
      </p:pic>
      <p:sp>
        <p:nvSpPr>
          <p:cNvPr id="5" name="Retângulo 4">
            <a:extLst>
              <a:ext uri="{FF2B5EF4-FFF2-40B4-BE49-F238E27FC236}">
                <a16:creationId xmlns:a16="http://schemas.microsoft.com/office/drawing/2014/main" id="{3F66DAAB-D05E-4F82-B092-5B06CB518318}"/>
              </a:ext>
            </a:extLst>
          </p:cNvPr>
          <p:cNvSpPr/>
          <p:nvPr/>
        </p:nvSpPr>
        <p:spPr>
          <a:xfrm>
            <a:off x="5752466" y="6210884"/>
            <a:ext cx="33073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95 410 entries, </a:t>
            </a:r>
            <a:r>
              <a:rPr lang="fr-FR" b="1" dirty="0">
                <a:solidFill>
                  <a:srgbClr val="0070C0"/>
                </a:solidFill>
                <a:ea typeface="Tahoma" panose="020B0604030504040204" pitchFamily="34" charset="0"/>
                <a:cs typeface="Calibri" panose="020F0502020204030204" pitchFamily="34" charset="0"/>
              </a:rPr>
              <a:t>198</a:t>
            </a:r>
            <a:r>
              <a:rPr lang="fr-FR" b="1" dirty="0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176 </a:t>
            </a:r>
            <a:r>
              <a:rPr lang="fr-FR" b="1" dirty="0" err="1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senses</a:t>
            </a:r>
            <a:endParaRPr lang="pt-PT" b="1" dirty="0">
              <a:solidFill>
                <a:srgbClr val="0070C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975132A6-C615-4BC1-8386-3A752BF19FD8}"/>
              </a:ext>
            </a:extLst>
          </p:cNvPr>
          <p:cNvSpPr/>
          <p:nvPr/>
        </p:nvSpPr>
        <p:spPr>
          <a:xfrm>
            <a:off x="0" y="0"/>
            <a:ext cx="12192000" cy="10467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bg1"/>
              </a:solidFill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EE4E9893-D68E-4AF7-81BD-1FEE45813B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81622"/>
          </a:xfrm>
        </p:spPr>
        <p:txBody>
          <a:bodyPr>
            <a:normAutofit/>
          </a:bodyPr>
          <a:lstStyle/>
          <a:p>
            <a:r>
              <a:rPr lang="pt-PT" sz="3000" err="1">
                <a:solidFill>
                  <a:schemeClr val="bg1"/>
                </a:solidFill>
                <a:latin typeface="Impact" panose="020B080603090205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Spanish</a:t>
            </a:r>
            <a:r>
              <a:rPr lang="pt-PT" sz="3000">
                <a:solidFill>
                  <a:schemeClr val="bg1"/>
                </a:solidFill>
                <a:latin typeface="Impact" panose="020B080603090205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pt-PT" sz="3000" err="1">
                <a:solidFill>
                  <a:schemeClr val="bg1"/>
                </a:solidFill>
                <a:latin typeface="Impact" panose="020B080603090205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Academy</a:t>
            </a:r>
            <a:r>
              <a:rPr lang="pt-PT" sz="3000">
                <a:solidFill>
                  <a:schemeClr val="bg1"/>
                </a:solidFill>
                <a:latin typeface="Impact" panose="020B080603090205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pt-PT" sz="3000" err="1">
                <a:solidFill>
                  <a:schemeClr val="bg1"/>
                </a:solidFill>
                <a:latin typeface="Impact" panose="020B080603090205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Dictionary</a:t>
            </a:r>
            <a:endParaRPr lang="fr-FR" sz="3000" b="1">
              <a:solidFill>
                <a:schemeClr val="bg1"/>
              </a:solidFill>
              <a:latin typeface="Impact" panose="020B080603090205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6FDF0837-4723-4CA5-997D-8E9B6E00103A}"/>
              </a:ext>
            </a:extLst>
          </p:cNvPr>
          <p:cNvSpPr txBox="1"/>
          <p:nvPr/>
        </p:nvSpPr>
        <p:spPr>
          <a:xfrm>
            <a:off x="0" y="6576642"/>
            <a:ext cx="12191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100" dirty="0"/>
              <a:t>Salgado &amp; Costa – TOTH Conference 2019</a:t>
            </a:r>
          </a:p>
        </p:txBody>
      </p:sp>
    </p:spTree>
    <p:extLst>
      <p:ext uri="{BB962C8B-B14F-4D97-AF65-F5344CB8AC3E}">
        <p14:creationId xmlns:p14="http://schemas.microsoft.com/office/powerpoint/2010/main" val="4209249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e Conteúdo 4"/>
          <p:cNvSpPr>
            <a:spLocks noGrp="1"/>
          </p:cNvSpPr>
          <p:nvPr>
            <p:ph idx="1"/>
          </p:nvPr>
        </p:nvSpPr>
        <p:spPr>
          <a:xfrm>
            <a:off x="1046748" y="1046747"/>
            <a:ext cx="11145252" cy="581125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fr-FR" sz="3000" dirty="0"/>
          </a:p>
          <a:p>
            <a:pPr marL="0" indent="0">
              <a:buNone/>
            </a:pPr>
            <a:r>
              <a:rPr lang="fr-FR" b="1" dirty="0" err="1">
                <a:solidFill>
                  <a:srgbClr val="0070C0"/>
                </a:solidFill>
              </a:rPr>
              <a:t>Portuguese</a:t>
            </a:r>
            <a:endParaRPr lang="fr-FR" b="1" strike="sngStrike" dirty="0">
              <a:solidFill>
                <a:srgbClr val="0070C0"/>
              </a:solidFill>
            </a:endParaRPr>
          </a:p>
          <a:p>
            <a:r>
              <a:rPr lang="fr-FR" dirty="0"/>
              <a:t>Paper version </a:t>
            </a:r>
          </a:p>
          <a:p>
            <a:r>
              <a:rPr lang="fr-FR" dirty="0"/>
              <a:t>Online version</a:t>
            </a:r>
          </a:p>
          <a:p>
            <a:pPr marL="0" indent="0">
              <a:buNone/>
            </a:pPr>
            <a:endParaRPr lang="fr-FR" sz="2200" dirty="0"/>
          </a:p>
          <a:p>
            <a:pPr marL="0" indent="0">
              <a:buNone/>
            </a:pPr>
            <a:r>
              <a:rPr lang="fr-FR" b="1" dirty="0" err="1">
                <a:solidFill>
                  <a:srgbClr val="0070C0"/>
                </a:solidFill>
              </a:rPr>
              <a:t>Spanish</a:t>
            </a:r>
            <a:endParaRPr lang="fr-FR" b="1" strike="sngStrike" dirty="0">
              <a:solidFill>
                <a:srgbClr val="0070C0"/>
              </a:solidFill>
            </a:endParaRPr>
          </a:p>
          <a:p>
            <a:r>
              <a:rPr lang="fr-FR" dirty="0"/>
              <a:t>Paper version </a:t>
            </a:r>
          </a:p>
          <a:p>
            <a:r>
              <a:rPr lang="fr-FR" dirty="0"/>
              <a:t>Online version</a:t>
            </a:r>
          </a:p>
          <a:p>
            <a:pPr marL="0" indent="0">
              <a:buNone/>
            </a:pPr>
            <a:endParaRPr lang="fr-FR" sz="2200" dirty="0"/>
          </a:p>
          <a:p>
            <a:pPr marL="0" indent="0">
              <a:buNone/>
            </a:pPr>
            <a:r>
              <a:rPr lang="fr-FR" b="1" dirty="0">
                <a:solidFill>
                  <a:srgbClr val="0070C0"/>
                </a:solidFill>
              </a:rPr>
              <a:t>French</a:t>
            </a:r>
          </a:p>
          <a:p>
            <a:r>
              <a:rPr lang="fr-FR" dirty="0"/>
              <a:t>Online version </a:t>
            </a:r>
          </a:p>
          <a:p>
            <a:pPr>
              <a:buFont typeface="Wingdings" panose="05000000000000000000" pitchFamily="2" charset="2"/>
              <a:buChar char="§"/>
            </a:pPr>
            <a:endParaRPr lang="fr-FR" dirty="0"/>
          </a:p>
          <a:p>
            <a:pPr>
              <a:buFont typeface="Wingdings" panose="05000000000000000000" pitchFamily="2" charset="2"/>
              <a:buChar char="§"/>
            </a:pPr>
            <a:endParaRPr lang="fr-FR" dirty="0"/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FEDF44B6-D65A-4A0A-BC9D-05E689D1222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9044" y="1719090"/>
            <a:ext cx="1935856" cy="1368695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93EFD5F8-C6E1-468D-B1C2-8F6964BC603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2248" y="1755185"/>
            <a:ext cx="2133291" cy="1325263"/>
          </a:xfrm>
          <a:prstGeom prst="rect">
            <a:avLst/>
          </a:prstGeom>
        </p:spPr>
      </p:pic>
      <p:pic>
        <p:nvPicPr>
          <p:cNvPr id="11" name="Marcador de Posição de Conteúdo 2">
            <a:extLst>
              <a:ext uri="{FF2B5EF4-FFF2-40B4-BE49-F238E27FC236}">
                <a16:creationId xmlns:a16="http://schemas.microsoft.com/office/drawing/2014/main" id="{6D4B2960-3078-4AF2-88C2-52EC1F63B0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7844" y="3675903"/>
            <a:ext cx="1918256" cy="1206266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E6000B4F-5C37-4CBA-B249-5114BD6E91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85192" y="3627051"/>
            <a:ext cx="1789473" cy="1206266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4A255B81-5F35-4425-BB60-4238274DFAA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25270" y="5379919"/>
            <a:ext cx="1649838" cy="1326851"/>
          </a:xfrm>
          <a:prstGeom prst="rect">
            <a:avLst/>
          </a:prstGeom>
        </p:spPr>
      </p:pic>
      <p:sp>
        <p:nvSpPr>
          <p:cNvPr id="8" name="Retângulo 7">
            <a:extLst>
              <a:ext uri="{FF2B5EF4-FFF2-40B4-BE49-F238E27FC236}">
                <a16:creationId xmlns:a16="http://schemas.microsoft.com/office/drawing/2014/main" id="{A868E656-382E-4E16-9F1C-EE6F95270787}"/>
              </a:ext>
            </a:extLst>
          </p:cNvPr>
          <p:cNvSpPr/>
          <p:nvPr/>
        </p:nvSpPr>
        <p:spPr>
          <a:xfrm>
            <a:off x="0" y="0"/>
            <a:ext cx="12192000" cy="10467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bg1"/>
              </a:solidFill>
            </a:endParaRPr>
          </a:p>
        </p:txBody>
      </p:sp>
      <p:sp>
        <p:nvSpPr>
          <p:cNvPr id="14" name="Título 1">
            <a:extLst>
              <a:ext uri="{FF2B5EF4-FFF2-40B4-BE49-F238E27FC236}">
                <a16:creationId xmlns:a16="http://schemas.microsoft.com/office/drawing/2014/main" id="{9F283361-4825-49D5-9E29-C95F5D05B0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81622"/>
          </a:xfrm>
        </p:spPr>
        <p:txBody>
          <a:bodyPr>
            <a:normAutofit/>
          </a:bodyPr>
          <a:lstStyle/>
          <a:p>
            <a:r>
              <a:rPr lang="pt-PT" sz="3000" err="1">
                <a:solidFill>
                  <a:schemeClr val="bg1"/>
                </a:solidFill>
                <a:latin typeface="Impact" panose="020B080603090205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Lexicographic</a:t>
            </a:r>
            <a:r>
              <a:rPr lang="pt-PT" sz="3000">
                <a:solidFill>
                  <a:schemeClr val="bg1"/>
                </a:solidFill>
                <a:latin typeface="Impact" panose="020B080603090205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corpus</a:t>
            </a:r>
            <a:endParaRPr lang="fr-FR" sz="3000" b="1">
              <a:solidFill>
                <a:schemeClr val="bg1"/>
              </a:solidFill>
              <a:latin typeface="Impact" panose="020B080603090205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48CCD68B-2524-44C6-8CAF-B919F8414E7B}"/>
              </a:ext>
            </a:extLst>
          </p:cNvPr>
          <p:cNvSpPr txBox="1"/>
          <p:nvPr/>
        </p:nvSpPr>
        <p:spPr>
          <a:xfrm>
            <a:off x="0" y="6576642"/>
            <a:ext cx="12191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100" dirty="0"/>
              <a:t>Salgado &amp; Costa – TOTH Conference 2019</a:t>
            </a:r>
          </a:p>
        </p:txBody>
      </p:sp>
    </p:spTree>
    <p:extLst>
      <p:ext uri="{BB962C8B-B14F-4D97-AF65-F5344CB8AC3E}">
        <p14:creationId xmlns:p14="http://schemas.microsoft.com/office/powerpoint/2010/main" val="11955147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88C98650-D37B-4387-83D7-A408D7F416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0392" y="1272348"/>
            <a:ext cx="5863139" cy="5078691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BC54FCF6-BC5A-44D0-BF94-4308A0DEF877}"/>
              </a:ext>
            </a:extLst>
          </p:cNvPr>
          <p:cNvSpPr/>
          <p:nvPr/>
        </p:nvSpPr>
        <p:spPr>
          <a:xfrm>
            <a:off x="5832523" y="6272429"/>
            <a:ext cx="34697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44 000 entries (</a:t>
            </a:r>
            <a:r>
              <a:rPr lang="fr-FR" b="1" dirty="0" err="1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from</a:t>
            </a:r>
            <a:r>
              <a:rPr lang="fr-FR" b="1" dirty="0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b="1" dirty="0" err="1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letters</a:t>
            </a:r>
            <a:r>
              <a:rPr lang="fr-FR" b="1" dirty="0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A to S)</a:t>
            </a:r>
            <a:endParaRPr lang="pt-PT" b="1" dirty="0">
              <a:solidFill>
                <a:srgbClr val="0070C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F2F9195-2FC2-4C0B-818E-5665CEE2D648}"/>
              </a:ext>
            </a:extLst>
          </p:cNvPr>
          <p:cNvSpPr/>
          <p:nvPr/>
        </p:nvSpPr>
        <p:spPr>
          <a:xfrm>
            <a:off x="0" y="0"/>
            <a:ext cx="12192000" cy="10467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bg1"/>
              </a:solidFill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A765B73B-DA80-4DB7-9CC8-16550A341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81622"/>
          </a:xfrm>
        </p:spPr>
        <p:txBody>
          <a:bodyPr>
            <a:normAutofit/>
          </a:bodyPr>
          <a:lstStyle/>
          <a:p>
            <a:r>
              <a:rPr lang="pt-PT" sz="3000" err="1">
                <a:solidFill>
                  <a:schemeClr val="bg1"/>
                </a:solidFill>
                <a:latin typeface="Impact" panose="020B080603090205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French</a:t>
            </a:r>
            <a:r>
              <a:rPr lang="pt-PT" sz="3000">
                <a:solidFill>
                  <a:schemeClr val="bg1"/>
                </a:solidFill>
                <a:latin typeface="Impact" panose="020B080603090205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pt-PT" sz="3000" err="1">
                <a:solidFill>
                  <a:schemeClr val="bg1"/>
                </a:solidFill>
                <a:latin typeface="Impact" panose="020B080603090205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Academy</a:t>
            </a:r>
            <a:r>
              <a:rPr lang="pt-PT" sz="3000">
                <a:solidFill>
                  <a:schemeClr val="bg1"/>
                </a:solidFill>
                <a:latin typeface="Impact" panose="020B080603090205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pt-PT" sz="3000" err="1">
                <a:solidFill>
                  <a:schemeClr val="bg1"/>
                </a:solidFill>
                <a:latin typeface="Impact" panose="020B080603090205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Dictionary</a:t>
            </a:r>
            <a:endParaRPr lang="fr-FR" sz="3000" b="1">
              <a:solidFill>
                <a:schemeClr val="bg1"/>
              </a:solidFill>
              <a:latin typeface="Impact" panose="020B080603090205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52ED067A-15D9-4E02-9F4E-49CC3D3E2568}"/>
              </a:ext>
            </a:extLst>
          </p:cNvPr>
          <p:cNvSpPr txBox="1"/>
          <p:nvPr/>
        </p:nvSpPr>
        <p:spPr>
          <a:xfrm>
            <a:off x="0" y="6576642"/>
            <a:ext cx="12191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100" dirty="0"/>
              <a:t>Salgado &amp; Costa – TOTH Conference 2019</a:t>
            </a:r>
          </a:p>
        </p:txBody>
      </p:sp>
    </p:spTree>
    <p:extLst>
      <p:ext uri="{BB962C8B-B14F-4D97-AF65-F5344CB8AC3E}">
        <p14:creationId xmlns:p14="http://schemas.microsoft.com/office/powerpoint/2010/main" val="4129845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>
            <a:extLst>
              <a:ext uri="{FF2B5EF4-FFF2-40B4-BE49-F238E27FC236}">
                <a16:creationId xmlns:a16="http://schemas.microsoft.com/office/drawing/2014/main" id="{EED908F8-6361-4120-86C9-65B26CACC994}"/>
              </a:ext>
            </a:extLst>
          </p:cNvPr>
          <p:cNvSpPr/>
          <p:nvPr/>
        </p:nvSpPr>
        <p:spPr>
          <a:xfrm>
            <a:off x="0" y="0"/>
            <a:ext cx="12192000" cy="10467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bg1"/>
              </a:solidFill>
            </a:endParaRPr>
          </a:p>
        </p:txBody>
      </p:sp>
      <p:pic>
        <p:nvPicPr>
          <p:cNvPr id="11" name="Marcador de Posição de Conteúdo 10">
            <a:extLst>
              <a:ext uri="{FF2B5EF4-FFF2-40B4-BE49-F238E27FC236}">
                <a16:creationId xmlns:a16="http://schemas.microsoft.com/office/drawing/2014/main" id="{E84C63BD-2F3B-4538-B808-DEBC5DF19B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8235" y="2763943"/>
            <a:ext cx="4147136" cy="2764757"/>
          </a:xfrm>
        </p:spPr>
      </p:pic>
      <p:sp>
        <p:nvSpPr>
          <p:cNvPr id="2" name="CaixaDeTexto 1"/>
          <p:cNvSpPr txBox="1"/>
          <p:nvPr/>
        </p:nvSpPr>
        <p:spPr>
          <a:xfrm>
            <a:off x="7212934" y="2763943"/>
            <a:ext cx="48873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70C0"/>
                </a:solidFill>
              </a:rPr>
              <a:t>A “popularized” domain</a:t>
            </a:r>
          </a:p>
          <a:p>
            <a:endParaRPr lang="en-GB" sz="2400" dirty="0">
              <a:solidFill>
                <a:srgbClr val="0070C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70C0"/>
                </a:solidFill>
              </a:rPr>
              <a:t>Many football terms are also words in general language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A234AB4E-80FE-47C4-AF3A-458D8BFCC4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81621"/>
          </a:xfrm>
        </p:spPr>
        <p:txBody>
          <a:bodyPr>
            <a:normAutofit/>
          </a:bodyPr>
          <a:lstStyle/>
          <a:p>
            <a:r>
              <a:rPr lang="pt-PT" sz="3000" err="1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  <a:cs typeface="Tahoma" panose="020B0604030504040204" pitchFamily="34" charset="0"/>
              </a:rPr>
              <a:t>Football</a:t>
            </a:r>
            <a:r>
              <a:rPr lang="pt-PT" sz="300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  <a:cs typeface="Tahoma" panose="020B0604030504040204" pitchFamily="34" charset="0"/>
              </a:rPr>
              <a:t>: </a:t>
            </a:r>
            <a:r>
              <a:rPr lang="pt-PT" sz="3000" err="1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  <a:cs typeface="Tahoma" panose="020B0604030504040204" pitchFamily="34" charset="0"/>
              </a:rPr>
              <a:t>domain</a:t>
            </a:r>
            <a:endParaRPr lang="pt-PT" sz="3000">
              <a:solidFill>
                <a:schemeClr val="bg1"/>
              </a:solidFill>
              <a:latin typeface="Impact" panose="020B0806030902050204" pitchFamily="34" charset="0"/>
              <a:ea typeface="Segoe UI Black" panose="020B0A02040204020203" pitchFamily="34" charset="0"/>
              <a:cs typeface="Tahoma" panose="020B0604030504040204" pitchFamily="34" charset="0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45237FC5-B692-48E9-BBDA-7778AEC7AE11}"/>
              </a:ext>
            </a:extLst>
          </p:cNvPr>
          <p:cNvSpPr txBox="1"/>
          <p:nvPr/>
        </p:nvSpPr>
        <p:spPr>
          <a:xfrm>
            <a:off x="0" y="6576642"/>
            <a:ext cx="12191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100" dirty="0"/>
              <a:t>Salgado &amp; Costa – TOTH Conference 2019</a:t>
            </a:r>
          </a:p>
        </p:txBody>
      </p:sp>
    </p:spTree>
    <p:extLst>
      <p:ext uri="{BB962C8B-B14F-4D97-AF65-F5344CB8AC3E}">
        <p14:creationId xmlns:p14="http://schemas.microsoft.com/office/powerpoint/2010/main" val="2289701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>
            <a:extLst>
              <a:ext uri="{FF2B5EF4-FFF2-40B4-BE49-F238E27FC236}">
                <a16:creationId xmlns:a16="http://schemas.microsoft.com/office/drawing/2014/main" id="{EED908F8-6361-4120-86C9-65B26CACC994}"/>
              </a:ext>
            </a:extLst>
          </p:cNvPr>
          <p:cNvSpPr/>
          <p:nvPr/>
        </p:nvSpPr>
        <p:spPr>
          <a:xfrm>
            <a:off x="0" y="0"/>
            <a:ext cx="12192000" cy="10467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bg1"/>
              </a:solidFill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A234AB4E-80FE-47C4-AF3A-458D8BFCC4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6"/>
            <a:ext cx="12192000" cy="681621"/>
          </a:xfrm>
        </p:spPr>
        <p:txBody>
          <a:bodyPr>
            <a:normAutofit/>
          </a:bodyPr>
          <a:lstStyle/>
          <a:p>
            <a:pPr algn="ctr"/>
            <a:r>
              <a:rPr lang="en-GB" sz="30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  <a:cs typeface="Tahoma" panose="020B0604030504040204" pitchFamily="34" charset="0"/>
              </a:rPr>
              <a:t>Football = 11-player football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79B08854-2A28-42EF-8A55-E91516B0D7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9754" y="1556253"/>
            <a:ext cx="4490197" cy="1192918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EA0B5DDE-3BA5-465A-982B-241135022B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1109" y="3054141"/>
            <a:ext cx="4736338" cy="1631338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764322B3-7E2D-4036-8E6E-2E0D535737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1109" y="5115638"/>
            <a:ext cx="5108614" cy="1341140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E2A96BAE-AE70-4DFE-AECE-20B8F92ED73A}"/>
              </a:ext>
            </a:extLst>
          </p:cNvPr>
          <p:cNvSpPr txBox="1"/>
          <p:nvPr/>
        </p:nvSpPr>
        <p:spPr>
          <a:xfrm>
            <a:off x="1684424" y="1576140"/>
            <a:ext cx="459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>
                <a:solidFill>
                  <a:srgbClr val="0070C0"/>
                </a:solidFill>
                <a:latin typeface="Impact" panose="020B0806030902050204" pitchFamily="34" charset="0"/>
              </a:rPr>
              <a:t>DLPC               &gt; &gt; &gt; &gt; &gt; &gt; &gt;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14632667-9710-4CBA-9C17-34413BE8DD05}"/>
              </a:ext>
            </a:extLst>
          </p:cNvPr>
          <p:cNvSpPr txBox="1"/>
          <p:nvPr/>
        </p:nvSpPr>
        <p:spPr>
          <a:xfrm>
            <a:off x="1684424" y="3043995"/>
            <a:ext cx="459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>
                <a:solidFill>
                  <a:srgbClr val="0070C0"/>
                </a:solidFill>
                <a:latin typeface="Impact" panose="020B0806030902050204" pitchFamily="34" charset="0"/>
              </a:rPr>
              <a:t>DLE                 &gt; &gt; &gt; &gt; &gt; &gt; &gt;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34D8DD43-BA2E-451A-8B00-1C7D7F92BD83}"/>
              </a:ext>
            </a:extLst>
          </p:cNvPr>
          <p:cNvSpPr txBox="1"/>
          <p:nvPr/>
        </p:nvSpPr>
        <p:spPr>
          <a:xfrm>
            <a:off x="1684424" y="4948297"/>
            <a:ext cx="459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>
                <a:solidFill>
                  <a:srgbClr val="0070C0"/>
                </a:solidFill>
                <a:latin typeface="Impact" panose="020B0806030902050204" pitchFamily="34" charset="0"/>
              </a:rPr>
              <a:t>DAF                 &gt; &gt; &gt; &gt; &gt; &gt; &gt;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D31CA81B-7199-44D2-ACED-680D604849D7}"/>
              </a:ext>
            </a:extLst>
          </p:cNvPr>
          <p:cNvSpPr txBox="1"/>
          <p:nvPr/>
        </p:nvSpPr>
        <p:spPr>
          <a:xfrm>
            <a:off x="0" y="6576642"/>
            <a:ext cx="12191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100" dirty="0"/>
              <a:t>Salgado &amp; Costa – TOTH Conference 2019</a:t>
            </a:r>
          </a:p>
        </p:txBody>
      </p:sp>
    </p:spTree>
    <p:extLst>
      <p:ext uri="{BB962C8B-B14F-4D97-AF65-F5344CB8AC3E}">
        <p14:creationId xmlns:p14="http://schemas.microsoft.com/office/powerpoint/2010/main" val="27519308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: Cantos Arredondados 9">
            <a:extLst>
              <a:ext uri="{FF2B5EF4-FFF2-40B4-BE49-F238E27FC236}">
                <a16:creationId xmlns:a16="http://schemas.microsoft.com/office/drawing/2014/main" id="{857F24E3-71DE-4941-8D39-554131CEBFE2}"/>
              </a:ext>
            </a:extLst>
          </p:cNvPr>
          <p:cNvSpPr/>
          <p:nvPr/>
        </p:nvSpPr>
        <p:spPr>
          <a:xfrm>
            <a:off x="5543962" y="130255"/>
            <a:ext cx="4359625" cy="762706"/>
          </a:xfrm>
          <a:prstGeom prst="roundRect">
            <a:avLst/>
          </a:prstGeom>
          <a:gradFill>
            <a:gsLst>
              <a:gs pos="26000">
                <a:srgbClr val="2291DA"/>
              </a:gs>
              <a:gs pos="0">
                <a:schemeClr val="accent1"/>
              </a:gs>
              <a:gs pos="52000">
                <a:srgbClr val="00B0F0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000" b="1" cap="all" err="1"/>
              <a:t>football</a:t>
            </a:r>
            <a:endParaRPr lang="pt-PT" sz="2000"/>
          </a:p>
        </p:txBody>
      </p:sp>
      <p:sp>
        <p:nvSpPr>
          <p:cNvPr id="28" name="Retângulo: Cantos Arredondados 27">
            <a:extLst>
              <a:ext uri="{FF2B5EF4-FFF2-40B4-BE49-F238E27FC236}">
                <a16:creationId xmlns:a16="http://schemas.microsoft.com/office/drawing/2014/main" id="{A7E57873-242E-461B-AF8B-11C78051B192}"/>
              </a:ext>
            </a:extLst>
          </p:cNvPr>
          <p:cNvSpPr/>
          <p:nvPr/>
        </p:nvSpPr>
        <p:spPr>
          <a:xfrm>
            <a:off x="6801641" y="1717188"/>
            <a:ext cx="1870967" cy="491133"/>
          </a:xfrm>
          <a:prstGeom prst="roundRect">
            <a:avLst/>
          </a:prstGeom>
          <a:gradFill>
            <a:gsLst>
              <a:gs pos="26000">
                <a:srgbClr val="2291DA"/>
              </a:gs>
              <a:gs pos="0">
                <a:schemeClr val="accent1"/>
              </a:gs>
              <a:gs pos="52000">
                <a:srgbClr val="00B0F0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000"/>
              <a:t>game</a:t>
            </a:r>
          </a:p>
        </p:txBody>
      </p:sp>
      <p:cxnSp>
        <p:nvCxnSpPr>
          <p:cNvPr id="12" name="Conexão reta 11">
            <a:extLst>
              <a:ext uri="{FF2B5EF4-FFF2-40B4-BE49-F238E27FC236}">
                <a16:creationId xmlns:a16="http://schemas.microsoft.com/office/drawing/2014/main" id="{022C0F6B-799B-4A12-B4B3-C5F6443D38B5}"/>
              </a:ext>
            </a:extLst>
          </p:cNvPr>
          <p:cNvCxnSpPr>
            <a:cxnSpLocks/>
          </p:cNvCxnSpPr>
          <p:nvPr/>
        </p:nvCxnSpPr>
        <p:spPr>
          <a:xfrm>
            <a:off x="7723775" y="962090"/>
            <a:ext cx="0" cy="2720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A25CA0CE-69B4-4197-A5E3-B32862C6E5C8}"/>
              </a:ext>
            </a:extLst>
          </p:cNvPr>
          <p:cNvSpPr txBox="1"/>
          <p:nvPr/>
        </p:nvSpPr>
        <p:spPr>
          <a:xfrm>
            <a:off x="7463298" y="1077688"/>
            <a:ext cx="763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err="1"/>
              <a:t>is</a:t>
            </a:r>
            <a:r>
              <a:rPr lang="pt-PT"/>
              <a:t> a</a:t>
            </a:r>
          </a:p>
        </p:txBody>
      </p:sp>
      <p:cxnSp>
        <p:nvCxnSpPr>
          <p:cNvPr id="14" name="Conexão reta unidirecional 13">
            <a:extLst>
              <a:ext uri="{FF2B5EF4-FFF2-40B4-BE49-F238E27FC236}">
                <a16:creationId xmlns:a16="http://schemas.microsoft.com/office/drawing/2014/main" id="{9DF46862-A424-4021-AC87-D7E1A93E7AC0}"/>
              </a:ext>
            </a:extLst>
          </p:cNvPr>
          <p:cNvCxnSpPr/>
          <p:nvPr/>
        </p:nvCxnSpPr>
        <p:spPr>
          <a:xfrm>
            <a:off x="7723775" y="1438794"/>
            <a:ext cx="0" cy="2233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xão reta 22">
            <a:extLst>
              <a:ext uri="{FF2B5EF4-FFF2-40B4-BE49-F238E27FC236}">
                <a16:creationId xmlns:a16="http://schemas.microsoft.com/office/drawing/2014/main" id="{90ADDBD7-D5B3-49C9-A963-1D34AA3D071E}"/>
              </a:ext>
            </a:extLst>
          </p:cNvPr>
          <p:cNvCxnSpPr>
            <a:cxnSpLocks/>
          </p:cNvCxnSpPr>
          <p:nvPr/>
        </p:nvCxnSpPr>
        <p:spPr>
          <a:xfrm>
            <a:off x="7723775" y="3744883"/>
            <a:ext cx="0" cy="2160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70D3B388-B09C-4C69-87DD-AFB76BDEC886}"/>
              </a:ext>
            </a:extLst>
          </p:cNvPr>
          <p:cNvSpPr txBox="1"/>
          <p:nvPr/>
        </p:nvSpPr>
        <p:spPr>
          <a:xfrm>
            <a:off x="6497747" y="3866258"/>
            <a:ext cx="2478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err="1"/>
              <a:t>constituted</a:t>
            </a:r>
            <a:r>
              <a:rPr lang="pt-PT"/>
              <a:t> </a:t>
            </a:r>
            <a:r>
              <a:rPr lang="pt-PT" err="1"/>
              <a:t>by</a:t>
            </a:r>
            <a:endParaRPr lang="pt-PT"/>
          </a:p>
        </p:txBody>
      </p:sp>
      <p:cxnSp>
        <p:nvCxnSpPr>
          <p:cNvPr id="25" name="Conexão reta unidirecional 24">
            <a:extLst>
              <a:ext uri="{FF2B5EF4-FFF2-40B4-BE49-F238E27FC236}">
                <a16:creationId xmlns:a16="http://schemas.microsoft.com/office/drawing/2014/main" id="{A30117BE-6BFF-42B8-8E1D-EF5D76AA0C17}"/>
              </a:ext>
            </a:extLst>
          </p:cNvPr>
          <p:cNvCxnSpPr/>
          <p:nvPr/>
        </p:nvCxnSpPr>
        <p:spPr>
          <a:xfrm>
            <a:off x="7723775" y="4209076"/>
            <a:ext cx="0" cy="2233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tângulo: Cantos Arredondados 25">
            <a:extLst>
              <a:ext uri="{FF2B5EF4-FFF2-40B4-BE49-F238E27FC236}">
                <a16:creationId xmlns:a16="http://schemas.microsoft.com/office/drawing/2014/main" id="{02C59045-2431-44D9-8405-BBBF003AAF77}"/>
              </a:ext>
            </a:extLst>
          </p:cNvPr>
          <p:cNvSpPr/>
          <p:nvPr/>
        </p:nvSpPr>
        <p:spPr>
          <a:xfrm>
            <a:off x="6854361" y="4503821"/>
            <a:ext cx="1870967" cy="491133"/>
          </a:xfrm>
          <a:prstGeom prst="roundRect">
            <a:avLst/>
          </a:prstGeom>
          <a:gradFill>
            <a:gsLst>
              <a:gs pos="26000">
                <a:srgbClr val="2291DA"/>
              </a:gs>
              <a:gs pos="0">
                <a:schemeClr val="accent1"/>
              </a:gs>
              <a:gs pos="52000">
                <a:srgbClr val="00B0F0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000" err="1"/>
              <a:t>eleven</a:t>
            </a:r>
            <a:r>
              <a:rPr lang="pt-PT" sz="2000"/>
              <a:t> </a:t>
            </a:r>
            <a:r>
              <a:rPr lang="pt-PT" sz="2000" err="1"/>
              <a:t>players</a:t>
            </a:r>
            <a:endParaRPr lang="pt-PT" sz="2000"/>
          </a:p>
        </p:txBody>
      </p:sp>
      <p:cxnSp>
        <p:nvCxnSpPr>
          <p:cNvPr id="29" name="Conexão reta 28">
            <a:extLst>
              <a:ext uri="{FF2B5EF4-FFF2-40B4-BE49-F238E27FC236}">
                <a16:creationId xmlns:a16="http://schemas.microsoft.com/office/drawing/2014/main" id="{B1596EF7-0CCA-4FC5-A5D1-CF07780C6248}"/>
              </a:ext>
            </a:extLst>
          </p:cNvPr>
          <p:cNvCxnSpPr>
            <a:cxnSpLocks/>
          </p:cNvCxnSpPr>
          <p:nvPr/>
        </p:nvCxnSpPr>
        <p:spPr>
          <a:xfrm>
            <a:off x="7723775" y="5063421"/>
            <a:ext cx="0" cy="2369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aixaDeTexto 30">
            <a:extLst>
              <a:ext uri="{FF2B5EF4-FFF2-40B4-BE49-F238E27FC236}">
                <a16:creationId xmlns:a16="http://schemas.microsoft.com/office/drawing/2014/main" id="{5F475706-7F44-494D-B912-B15DCC2B85F7}"/>
              </a:ext>
            </a:extLst>
          </p:cNvPr>
          <p:cNvSpPr txBox="1"/>
          <p:nvPr/>
        </p:nvSpPr>
        <p:spPr>
          <a:xfrm>
            <a:off x="6497748" y="5227089"/>
            <a:ext cx="2465406" cy="3781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err="1"/>
              <a:t>that</a:t>
            </a:r>
            <a:r>
              <a:rPr lang="pt-PT"/>
              <a:t> </a:t>
            </a:r>
            <a:r>
              <a:rPr lang="pt-PT" err="1"/>
              <a:t>occupy</a:t>
            </a:r>
            <a:endParaRPr lang="pt-PT"/>
          </a:p>
        </p:txBody>
      </p:sp>
      <p:cxnSp>
        <p:nvCxnSpPr>
          <p:cNvPr id="32" name="Conexão reta unidirecional 31">
            <a:extLst>
              <a:ext uri="{FF2B5EF4-FFF2-40B4-BE49-F238E27FC236}">
                <a16:creationId xmlns:a16="http://schemas.microsoft.com/office/drawing/2014/main" id="{A056E3D8-F758-4EE6-B6F7-12F4F772901B}"/>
              </a:ext>
            </a:extLst>
          </p:cNvPr>
          <p:cNvCxnSpPr/>
          <p:nvPr/>
        </p:nvCxnSpPr>
        <p:spPr>
          <a:xfrm>
            <a:off x="7723775" y="5564190"/>
            <a:ext cx="0" cy="2233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tângulo: Cantos Arredondados 32">
            <a:extLst>
              <a:ext uri="{FF2B5EF4-FFF2-40B4-BE49-F238E27FC236}">
                <a16:creationId xmlns:a16="http://schemas.microsoft.com/office/drawing/2014/main" id="{B1951670-31F1-41F8-9679-0F807332C35D}"/>
              </a:ext>
            </a:extLst>
          </p:cNvPr>
          <p:cNvSpPr/>
          <p:nvPr/>
        </p:nvSpPr>
        <p:spPr>
          <a:xfrm>
            <a:off x="6321477" y="5919615"/>
            <a:ext cx="3022975" cy="715105"/>
          </a:xfrm>
          <a:prstGeom prst="roundRect">
            <a:avLst/>
          </a:prstGeom>
          <a:gradFill>
            <a:gsLst>
              <a:gs pos="26000">
                <a:srgbClr val="2291DA"/>
              </a:gs>
              <a:gs pos="0">
                <a:schemeClr val="accent1"/>
              </a:gs>
              <a:gs pos="52000">
                <a:srgbClr val="00B0F0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000" err="1"/>
              <a:t>positions</a:t>
            </a:r>
            <a:r>
              <a:rPr lang="pt-PT" sz="2000"/>
              <a:t> </a:t>
            </a:r>
            <a:r>
              <a:rPr lang="pt-PT" sz="2000" err="1"/>
              <a:t>on</a:t>
            </a:r>
            <a:r>
              <a:rPr lang="pt-PT" sz="2000"/>
              <a:t> </a:t>
            </a:r>
            <a:r>
              <a:rPr lang="pt-PT" sz="2000" err="1"/>
              <a:t>the</a:t>
            </a:r>
            <a:r>
              <a:rPr lang="pt-PT" sz="2000"/>
              <a:t> </a:t>
            </a:r>
            <a:r>
              <a:rPr lang="pt-PT" sz="2000" err="1"/>
              <a:t>field</a:t>
            </a:r>
            <a:endParaRPr lang="pt-PT" sz="2000"/>
          </a:p>
        </p:txBody>
      </p:sp>
      <p:sp>
        <p:nvSpPr>
          <p:cNvPr id="20" name="Retângulo: Cantos Arredondados 19">
            <a:extLst>
              <a:ext uri="{FF2B5EF4-FFF2-40B4-BE49-F238E27FC236}">
                <a16:creationId xmlns:a16="http://schemas.microsoft.com/office/drawing/2014/main" id="{766FAD3F-24CA-401D-AA1F-EB5197E6AA49}"/>
              </a:ext>
            </a:extLst>
          </p:cNvPr>
          <p:cNvSpPr/>
          <p:nvPr/>
        </p:nvSpPr>
        <p:spPr>
          <a:xfrm>
            <a:off x="6713623" y="3156996"/>
            <a:ext cx="1958986" cy="491133"/>
          </a:xfrm>
          <a:prstGeom prst="roundRect">
            <a:avLst/>
          </a:prstGeom>
          <a:gradFill>
            <a:gsLst>
              <a:gs pos="26000">
                <a:srgbClr val="2291DA"/>
              </a:gs>
              <a:gs pos="0">
                <a:schemeClr val="accent1"/>
              </a:gs>
              <a:gs pos="52000">
                <a:srgbClr val="00B0F0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000" err="1"/>
              <a:t>two</a:t>
            </a:r>
            <a:r>
              <a:rPr lang="pt-PT" sz="2000"/>
              <a:t> teams</a:t>
            </a:r>
          </a:p>
        </p:txBody>
      </p:sp>
      <p:cxnSp>
        <p:nvCxnSpPr>
          <p:cNvPr id="21" name="Conexão reta unidirecional 20">
            <a:extLst>
              <a:ext uri="{FF2B5EF4-FFF2-40B4-BE49-F238E27FC236}">
                <a16:creationId xmlns:a16="http://schemas.microsoft.com/office/drawing/2014/main" id="{A1658CD3-0EEB-4FFF-B5C6-B1DC2EA2DAEE}"/>
              </a:ext>
            </a:extLst>
          </p:cNvPr>
          <p:cNvCxnSpPr/>
          <p:nvPr/>
        </p:nvCxnSpPr>
        <p:spPr>
          <a:xfrm>
            <a:off x="7731800" y="2854536"/>
            <a:ext cx="0" cy="2233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xão reta 21">
            <a:extLst>
              <a:ext uri="{FF2B5EF4-FFF2-40B4-BE49-F238E27FC236}">
                <a16:creationId xmlns:a16="http://schemas.microsoft.com/office/drawing/2014/main" id="{7DDB170B-E6E6-4F1C-B3B2-FB7B2B336AA3}"/>
              </a:ext>
            </a:extLst>
          </p:cNvPr>
          <p:cNvCxnSpPr>
            <a:cxnSpLocks/>
          </p:cNvCxnSpPr>
          <p:nvPr/>
        </p:nvCxnSpPr>
        <p:spPr>
          <a:xfrm>
            <a:off x="7710424" y="2317196"/>
            <a:ext cx="0" cy="2369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84B34218-7AEE-4997-9B2B-2F060FF06F10}"/>
              </a:ext>
            </a:extLst>
          </p:cNvPr>
          <p:cNvSpPr txBox="1"/>
          <p:nvPr/>
        </p:nvSpPr>
        <p:spPr>
          <a:xfrm>
            <a:off x="6484396" y="2474187"/>
            <a:ext cx="2478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err="1"/>
              <a:t>played</a:t>
            </a:r>
            <a:r>
              <a:rPr lang="pt-PT"/>
              <a:t> </a:t>
            </a:r>
            <a:r>
              <a:rPr lang="pt-PT" err="1"/>
              <a:t>between</a:t>
            </a:r>
            <a:endParaRPr lang="pt-PT"/>
          </a:p>
        </p:txBody>
      </p:sp>
      <p:sp>
        <p:nvSpPr>
          <p:cNvPr id="34" name="Retângulo 33">
            <a:extLst>
              <a:ext uri="{FF2B5EF4-FFF2-40B4-BE49-F238E27FC236}">
                <a16:creationId xmlns:a16="http://schemas.microsoft.com/office/drawing/2014/main" id="{FFFC145D-2C82-41B5-802D-A2A6023E304B}"/>
              </a:ext>
            </a:extLst>
          </p:cNvPr>
          <p:cNvSpPr/>
          <p:nvPr/>
        </p:nvSpPr>
        <p:spPr>
          <a:xfrm>
            <a:off x="1" y="1"/>
            <a:ext cx="3549316" cy="11456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bg1"/>
              </a:solidFill>
            </a:endParaRPr>
          </a:p>
        </p:txBody>
      </p:sp>
      <p:sp>
        <p:nvSpPr>
          <p:cNvPr id="35" name="Título 1">
            <a:extLst>
              <a:ext uri="{FF2B5EF4-FFF2-40B4-BE49-F238E27FC236}">
                <a16:creationId xmlns:a16="http://schemas.microsoft.com/office/drawing/2014/main" id="{8A7C057D-B0D5-4369-AF87-91AF9D59BF7E}"/>
              </a:ext>
            </a:extLst>
          </p:cNvPr>
          <p:cNvSpPr txBox="1">
            <a:spLocks/>
          </p:cNvSpPr>
          <p:nvPr/>
        </p:nvSpPr>
        <p:spPr>
          <a:xfrm>
            <a:off x="240631" y="322566"/>
            <a:ext cx="3308685" cy="7551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3000" err="1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  <a:cs typeface="Tahoma" panose="020B0604030504040204" pitchFamily="34" charset="0"/>
              </a:rPr>
              <a:t>Football</a:t>
            </a:r>
            <a:r>
              <a:rPr lang="pt-PT" sz="300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  <a:cs typeface="Tahoma" panose="020B0604030504040204" pitchFamily="34" charset="0"/>
              </a:rPr>
              <a:t>: </a:t>
            </a:r>
            <a:r>
              <a:rPr lang="pt-PT" sz="3000" err="1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  <a:cs typeface="Tahoma" panose="020B0604030504040204" pitchFamily="34" charset="0"/>
              </a:rPr>
              <a:t>domain</a:t>
            </a:r>
            <a:endParaRPr lang="pt-PT" sz="3000">
              <a:solidFill>
                <a:schemeClr val="bg1"/>
              </a:solidFill>
              <a:latin typeface="Impact" panose="020B0806030902050204" pitchFamily="34" charset="0"/>
              <a:ea typeface="Segoe UI Black" panose="020B0A02040204020203" pitchFamily="34" charset="0"/>
              <a:cs typeface="Tahoma" panose="020B0604030504040204" pitchFamily="34" charset="0"/>
            </a:endParaRPr>
          </a:p>
        </p:txBody>
      </p:sp>
      <p:sp>
        <p:nvSpPr>
          <p:cNvPr id="30" name="CaixaDeTexto 29">
            <a:extLst>
              <a:ext uri="{FF2B5EF4-FFF2-40B4-BE49-F238E27FC236}">
                <a16:creationId xmlns:a16="http://schemas.microsoft.com/office/drawing/2014/main" id="{91D0BC04-F30E-41D5-B961-51792ABAE928}"/>
              </a:ext>
            </a:extLst>
          </p:cNvPr>
          <p:cNvSpPr txBox="1"/>
          <p:nvPr/>
        </p:nvSpPr>
        <p:spPr>
          <a:xfrm>
            <a:off x="0" y="6576642"/>
            <a:ext cx="12191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dirty="0"/>
              <a:t>Salgado &amp; Costa – TOTH Conference 2019</a:t>
            </a:r>
          </a:p>
        </p:txBody>
      </p:sp>
    </p:spTree>
    <p:extLst>
      <p:ext uri="{BB962C8B-B14F-4D97-AF65-F5344CB8AC3E}">
        <p14:creationId xmlns:p14="http://schemas.microsoft.com/office/powerpoint/2010/main" val="18268222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tângulo 29">
            <a:extLst>
              <a:ext uri="{FF2B5EF4-FFF2-40B4-BE49-F238E27FC236}">
                <a16:creationId xmlns:a16="http://schemas.microsoft.com/office/drawing/2014/main" id="{7BCBD803-3534-4068-B056-AD14692627C7}"/>
              </a:ext>
            </a:extLst>
          </p:cNvPr>
          <p:cNvSpPr/>
          <p:nvPr/>
        </p:nvSpPr>
        <p:spPr>
          <a:xfrm>
            <a:off x="4670855" y="5823718"/>
            <a:ext cx="6229754" cy="913962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  <a:ln w="28575">
            <a:solidFill>
              <a:srgbClr val="C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tângulo: Cantos Arredondados 9">
            <a:extLst>
              <a:ext uri="{FF2B5EF4-FFF2-40B4-BE49-F238E27FC236}">
                <a16:creationId xmlns:a16="http://schemas.microsoft.com/office/drawing/2014/main" id="{857F24E3-71DE-4941-8D39-554131CEBFE2}"/>
              </a:ext>
            </a:extLst>
          </p:cNvPr>
          <p:cNvSpPr/>
          <p:nvPr/>
        </p:nvSpPr>
        <p:spPr>
          <a:xfrm>
            <a:off x="5543962" y="130255"/>
            <a:ext cx="4359625" cy="762706"/>
          </a:xfrm>
          <a:prstGeom prst="roundRect">
            <a:avLst/>
          </a:prstGeom>
          <a:gradFill>
            <a:gsLst>
              <a:gs pos="26000">
                <a:srgbClr val="2291DA"/>
              </a:gs>
              <a:gs pos="0">
                <a:schemeClr val="accent1"/>
              </a:gs>
              <a:gs pos="52000">
                <a:srgbClr val="00B0F0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000" b="1" cap="all" err="1"/>
              <a:t>football</a:t>
            </a:r>
            <a:endParaRPr lang="pt-PT" sz="2000"/>
          </a:p>
        </p:txBody>
      </p:sp>
      <p:sp>
        <p:nvSpPr>
          <p:cNvPr id="28" name="Retângulo: Cantos Arredondados 27">
            <a:extLst>
              <a:ext uri="{FF2B5EF4-FFF2-40B4-BE49-F238E27FC236}">
                <a16:creationId xmlns:a16="http://schemas.microsoft.com/office/drawing/2014/main" id="{A7E57873-242E-461B-AF8B-11C78051B192}"/>
              </a:ext>
            </a:extLst>
          </p:cNvPr>
          <p:cNvSpPr/>
          <p:nvPr/>
        </p:nvSpPr>
        <p:spPr>
          <a:xfrm>
            <a:off x="6801641" y="1717188"/>
            <a:ext cx="1870967" cy="491133"/>
          </a:xfrm>
          <a:prstGeom prst="roundRect">
            <a:avLst/>
          </a:prstGeom>
          <a:gradFill>
            <a:gsLst>
              <a:gs pos="26000">
                <a:srgbClr val="2291DA"/>
              </a:gs>
              <a:gs pos="0">
                <a:schemeClr val="accent1"/>
              </a:gs>
              <a:gs pos="52000">
                <a:srgbClr val="00B0F0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000"/>
              <a:t>game</a:t>
            </a:r>
          </a:p>
        </p:txBody>
      </p:sp>
      <p:cxnSp>
        <p:nvCxnSpPr>
          <p:cNvPr id="12" name="Conexão reta 11">
            <a:extLst>
              <a:ext uri="{FF2B5EF4-FFF2-40B4-BE49-F238E27FC236}">
                <a16:creationId xmlns:a16="http://schemas.microsoft.com/office/drawing/2014/main" id="{022C0F6B-799B-4A12-B4B3-C5F6443D38B5}"/>
              </a:ext>
            </a:extLst>
          </p:cNvPr>
          <p:cNvCxnSpPr>
            <a:cxnSpLocks/>
          </p:cNvCxnSpPr>
          <p:nvPr/>
        </p:nvCxnSpPr>
        <p:spPr>
          <a:xfrm>
            <a:off x="7723775" y="962090"/>
            <a:ext cx="0" cy="2720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A25CA0CE-69B4-4197-A5E3-B32862C6E5C8}"/>
              </a:ext>
            </a:extLst>
          </p:cNvPr>
          <p:cNvSpPr txBox="1"/>
          <p:nvPr/>
        </p:nvSpPr>
        <p:spPr>
          <a:xfrm>
            <a:off x="7463298" y="1077688"/>
            <a:ext cx="763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err="1"/>
              <a:t>is</a:t>
            </a:r>
            <a:r>
              <a:rPr lang="pt-PT"/>
              <a:t> a</a:t>
            </a:r>
          </a:p>
        </p:txBody>
      </p:sp>
      <p:cxnSp>
        <p:nvCxnSpPr>
          <p:cNvPr id="14" name="Conexão reta unidirecional 13">
            <a:extLst>
              <a:ext uri="{FF2B5EF4-FFF2-40B4-BE49-F238E27FC236}">
                <a16:creationId xmlns:a16="http://schemas.microsoft.com/office/drawing/2014/main" id="{9DF46862-A424-4021-AC87-D7E1A93E7AC0}"/>
              </a:ext>
            </a:extLst>
          </p:cNvPr>
          <p:cNvCxnSpPr/>
          <p:nvPr/>
        </p:nvCxnSpPr>
        <p:spPr>
          <a:xfrm>
            <a:off x="7723775" y="1438794"/>
            <a:ext cx="0" cy="2233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xão reta 22">
            <a:extLst>
              <a:ext uri="{FF2B5EF4-FFF2-40B4-BE49-F238E27FC236}">
                <a16:creationId xmlns:a16="http://schemas.microsoft.com/office/drawing/2014/main" id="{90ADDBD7-D5B3-49C9-A963-1D34AA3D071E}"/>
              </a:ext>
            </a:extLst>
          </p:cNvPr>
          <p:cNvCxnSpPr>
            <a:cxnSpLocks/>
          </p:cNvCxnSpPr>
          <p:nvPr/>
        </p:nvCxnSpPr>
        <p:spPr>
          <a:xfrm>
            <a:off x="7723775" y="3744883"/>
            <a:ext cx="0" cy="2160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70D3B388-B09C-4C69-87DD-AFB76BDEC886}"/>
              </a:ext>
            </a:extLst>
          </p:cNvPr>
          <p:cNvSpPr txBox="1"/>
          <p:nvPr/>
        </p:nvSpPr>
        <p:spPr>
          <a:xfrm>
            <a:off x="6497747" y="3866258"/>
            <a:ext cx="2478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err="1"/>
              <a:t>constituted</a:t>
            </a:r>
            <a:r>
              <a:rPr lang="pt-PT"/>
              <a:t> </a:t>
            </a:r>
            <a:r>
              <a:rPr lang="pt-PT" err="1"/>
              <a:t>by</a:t>
            </a:r>
            <a:endParaRPr lang="pt-PT"/>
          </a:p>
        </p:txBody>
      </p:sp>
      <p:cxnSp>
        <p:nvCxnSpPr>
          <p:cNvPr id="25" name="Conexão reta unidirecional 24">
            <a:extLst>
              <a:ext uri="{FF2B5EF4-FFF2-40B4-BE49-F238E27FC236}">
                <a16:creationId xmlns:a16="http://schemas.microsoft.com/office/drawing/2014/main" id="{A30117BE-6BFF-42B8-8E1D-EF5D76AA0C17}"/>
              </a:ext>
            </a:extLst>
          </p:cNvPr>
          <p:cNvCxnSpPr/>
          <p:nvPr/>
        </p:nvCxnSpPr>
        <p:spPr>
          <a:xfrm>
            <a:off x="7723775" y="4209076"/>
            <a:ext cx="0" cy="2233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tângulo: Cantos Arredondados 25">
            <a:extLst>
              <a:ext uri="{FF2B5EF4-FFF2-40B4-BE49-F238E27FC236}">
                <a16:creationId xmlns:a16="http://schemas.microsoft.com/office/drawing/2014/main" id="{02C59045-2431-44D9-8405-BBBF003AAF77}"/>
              </a:ext>
            </a:extLst>
          </p:cNvPr>
          <p:cNvSpPr/>
          <p:nvPr/>
        </p:nvSpPr>
        <p:spPr>
          <a:xfrm>
            <a:off x="6854361" y="4503821"/>
            <a:ext cx="1870967" cy="491133"/>
          </a:xfrm>
          <a:prstGeom prst="roundRect">
            <a:avLst/>
          </a:prstGeom>
          <a:gradFill>
            <a:gsLst>
              <a:gs pos="26000">
                <a:srgbClr val="2291DA"/>
              </a:gs>
              <a:gs pos="0">
                <a:schemeClr val="accent1"/>
              </a:gs>
              <a:gs pos="52000">
                <a:srgbClr val="00B0F0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000" err="1"/>
              <a:t>eleven</a:t>
            </a:r>
            <a:r>
              <a:rPr lang="pt-PT" sz="2000"/>
              <a:t> </a:t>
            </a:r>
            <a:r>
              <a:rPr lang="pt-PT" sz="2000" err="1"/>
              <a:t>players</a:t>
            </a:r>
            <a:endParaRPr lang="pt-PT" sz="2000"/>
          </a:p>
        </p:txBody>
      </p:sp>
      <p:cxnSp>
        <p:nvCxnSpPr>
          <p:cNvPr id="29" name="Conexão reta 28">
            <a:extLst>
              <a:ext uri="{FF2B5EF4-FFF2-40B4-BE49-F238E27FC236}">
                <a16:creationId xmlns:a16="http://schemas.microsoft.com/office/drawing/2014/main" id="{B1596EF7-0CCA-4FC5-A5D1-CF07780C6248}"/>
              </a:ext>
            </a:extLst>
          </p:cNvPr>
          <p:cNvCxnSpPr>
            <a:cxnSpLocks/>
          </p:cNvCxnSpPr>
          <p:nvPr/>
        </p:nvCxnSpPr>
        <p:spPr>
          <a:xfrm>
            <a:off x="7723775" y="5063421"/>
            <a:ext cx="0" cy="2369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aixaDeTexto 30">
            <a:extLst>
              <a:ext uri="{FF2B5EF4-FFF2-40B4-BE49-F238E27FC236}">
                <a16:creationId xmlns:a16="http://schemas.microsoft.com/office/drawing/2014/main" id="{5F475706-7F44-494D-B912-B15DCC2B85F7}"/>
              </a:ext>
            </a:extLst>
          </p:cNvPr>
          <p:cNvSpPr txBox="1"/>
          <p:nvPr/>
        </p:nvSpPr>
        <p:spPr>
          <a:xfrm>
            <a:off x="6497748" y="5227089"/>
            <a:ext cx="2465406" cy="3781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err="1"/>
              <a:t>that</a:t>
            </a:r>
            <a:r>
              <a:rPr lang="pt-PT"/>
              <a:t> </a:t>
            </a:r>
            <a:r>
              <a:rPr lang="pt-PT" err="1"/>
              <a:t>occupy</a:t>
            </a:r>
            <a:endParaRPr lang="pt-PT"/>
          </a:p>
        </p:txBody>
      </p:sp>
      <p:cxnSp>
        <p:nvCxnSpPr>
          <p:cNvPr id="32" name="Conexão reta unidirecional 31">
            <a:extLst>
              <a:ext uri="{FF2B5EF4-FFF2-40B4-BE49-F238E27FC236}">
                <a16:creationId xmlns:a16="http://schemas.microsoft.com/office/drawing/2014/main" id="{A056E3D8-F758-4EE6-B6F7-12F4F772901B}"/>
              </a:ext>
            </a:extLst>
          </p:cNvPr>
          <p:cNvCxnSpPr/>
          <p:nvPr/>
        </p:nvCxnSpPr>
        <p:spPr>
          <a:xfrm>
            <a:off x="7723775" y="5564190"/>
            <a:ext cx="0" cy="2233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tângulo: Cantos Arredondados 32">
            <a:extLst>
              <a:ext uri="{FF2B5EF4-FFF2-40B4-BE49-F238E27FC236}">
                <a16:creationId xmlns:a16="http://schemas.microsoft.com/office/drawing/2014/main" id="{B1951670-31F1-41F8-9679-0F807332C35D}"/>
              </a:ext>
            </a:extLst>
          </p:cNvPr>
          <p:cNvSpPr/>
          <p:nvPr/>
        </p:nvSpPr>
        <p:spPr>
          <a:xfrm>
            <a:off x="6321477" y="5919615"/>
            <a:ext cx="3022975" cy="715105"/>
          </a:xfrm>
          <a:prstGeom prst="roundRect">
            <a:avLst/>
          </a:prstGeom>
          <a:gradFill>
            <a:gsLst>
              <a:gs pos="26000">
                <a:srgbClr val="2291DA"/>
              </a:gs>
              <a:gs pos="0">
                <a:schemeClr val="accent1"/>
              </a:gs>
              <a:gs pos="52000">
                <a:srgbClr val="00B0F0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000" b="1" err="1"/>
              <a:t>positions</a:t>
            </a:r>
            <a:r>
              <a:rPr lang="pt-PT" sz="2000" b="1"/>
              <a:t> </a:t>
            </a:r>
            <a:r>
              <a:rPr lang="pt-PT" sz="2000" b="1" err="1"/>
              <a:t>on</a:t>
            </a:r>
            <a:r>
              <a:rPr lang="pt-PT" sz="2000" b="1"/>
              <a:t> </a:t>
            </a:r>
            <a:r>
              <a:rPr lang="pt-PT" sz="2000" b="1" err="1"/>
              <a:t>the</a:t>
            </a:r>
            <a:r>
              <a:rPr lang="pt-PT" sz="2000" b="1"/>
              <a:t> </a:t>
            </a:r>
            <a:r>
              <a:rPr lang="pt-PT" sz="2000" b="1" err="1"/>
              <a:t>field</a:t>
            </a:r>
            <a:endParaRPr lang="pt-PT" sz="2000" b="1"/>
          </a:p>
        </p:txBody>
      </p:sp>
      <p:cxnSp>
        <p:nvCxnSpPr>
          <p:cNvPr id="21" name="Conexão reta unidirecional 20">
            <a:extLst>
              <a:ext uri="{FF2B5EF4-FFF2-40B4-BE49-F238E27FC236}">
                <a16:creationId xmlns:a16="http://schemas.microsoft.com/office/drawing/2014/main" id="{A1658CD3-0EEB-4FFF-B5C6-B1DC2EA2DAEE}"/>
              </a:ext>
            </a:extLst>
          </p:cNvPr>
          <p:cNvCxnSpPr/>
          <p:nvPr/>
        </p:nvCxnSpPr>
        <p:spPr>
          <a:xfrm>
            <a:off x="7731800" y="2854536"/>
            <a:ext cx="0" cy="2233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xão reta 21">
            <a:extLst>
              <a:ext uri="{FF2B5EF4-FFF2-40B4-BE49-F238E27FC236}">
                <a16:creationId xmlns:a16="http://schemas.microsoft.com/office/drawing/2014/main" id="{7DDB170B-E6E6-4F1C-B3B2-FB7B2B336AA3}"/>
              </a:ext>
            </a:extLst>
          </p:cNvPr>
          <p:cNvCxnSpPr>
            <a:cxnSpLocks/>
          </p:cNvCxnSpPr>
          <p:nvPr/>
        </p:nvCxnSpPr>
        <p:spPr>
          <a:xfrm>
            <a:off x="7710424" y="2317196"/>
            <a:ext cx="0" cy="2369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84B34218-7AEE-4997-9B2B-2F060FF06F10}"/>
              </a:ext>
            </a:extLst>
          </p:cNvPr>
          <p:cNvSpPr txBox="1"/>
          <p:nvPr/>
        </p:nvSpPr>
        <p:spPr>
          <a:xfrm>
            <a:off x="6484396" y="2474187"/>
            <a:ext cx="2478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err="1"/>
              <a:t>played</a:t>
            </a:r>
            <a:r>
              <a:rPr lang="pt-PT"/>
              <a:t> </a:t>
            </a:r>
            <a:r>
              <a:rPr lang="pt-PT" err="1"/>
              <a:t>between</a:t>
            </a:r>
            <a:endParaRPr lang="pt-PT"/>
          </a:p>
        </p:txBody>
      </p:sp>
      <p:sp>
        <p:nvSpPr>
          <p:cNvPr id="34" name="Retângulo 33">
            <a:extLst>
              <a:ext uri="{FF2B5EF4-FFF2-40B4-BE49-F238E27FC236}">
                <a16:creationId xmlns:a16="http://schemas.microsoft.com/office/drawing/2014/main" id="{FFFC145D-2C82-41B5-802D-A2A6023E304B}"/>
              </a:ext>
            </a:extLst>
          </p:cNvPr>
          <p:cNvSpPr/>
          <p:nvPr/>
        </p:nvSpPr>
        <p:spPr>
          <a:xfrm>
            <a:off x="1" y="1"/>
            <a:ext cx="3549316" cy="11456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bg1"/>
              </a:solidFill>
            </a:endParaRPr>
          </a:p>
        </p:txBody>
      </p:sp>
      <p:sp>
        <p:nvSpPr>
          <p:cNvPr id="35" name="Título 1">
            <a:extLst>
              <a:ext uri="{FF2B5EF4-FFF2-40B4-BE49-F238E27FC236}">
                <a16:creationId xmlns:a16="http://schemas.microsoft.com/office/drawing/2014/main" id="{8A7C057D-B0D5-4369-AF87-91AF9D59BF7E}"/>
              </a:ext>
            </a:extLst>
          </p:cNvPr>
          <p:cNvSpPr txBox="1">
            <a:spLocks/>
          </p:cNvSpPr>
          <p:nvPr/>
        </p:nvSpPr>
        <p:spPr>
          <a:xfrm>
            <a:off x="240631" y="322566"/>
            <a:ext cx="3308685" cy="7551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3000" err="1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  <a:cs typeface="Tahoma" panose="020B0604030504040204" pitchFamily="34" charset="0"/>
              </a:rPr>
              <a:t>Football</a:t>
            </a:r>
            <a:r>
              <a:rPr lang="pt-PT" sz="300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  <a:cs typeface="Tahoma" panose="020B0604030504040204" pitchFamily="34" charset="0"/>
              </a:rPr>
              <a:t>: </a:t>
            </a:r>
            <a:r>
              <a:rPr lang="pt-PT" sz="3000" err="1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  <a:cs typeface="Tahoma" panose="020B0604030504040204" pitchFamily="34" charset="0"/>
              </a:rPr>
              <a:t>domain</a:t>
            </a:r>
            <a:endParaRPr lang="pt-PT" sz="3000">
              <a:solidFill>
                <a:schemeClr val="bg1"/>
              </a:solidFill>
              <a:latin typeface="Impact" panose="020B0806030902050204" pitchFamily="34" charset="0"/>
              <a:ea typeface="Segoe UI Black" panose="020B0A02040204020203" pitchFamily="34" charset="0"/>
              <a:cs typeface="Tahoma" panose="020B0604030504040204" pitchFamily="34" charset="0"/>
            </a:endParaRPr>
          </a:p>
        </p:txBody>
      </p:sp>
      <p:sp>
        <p:nvSpPr>
          <p:cNvPr id="36" name="Retângulo: Cantos Arredondados 35">
            <a:extLst>
              <a:ext uri="{FF2B5EF4-FFF2-40B4-BE49-F238E27FC236}">
                <a16:creationId xmlns:a16="http://schemas.microsoft.com/office/drawing/2014/main" id="{692D8CCA-5669-4604-907C-99A12A55183E}"/>
              </a:ext>
            </a:extLst>
          </p:cNvPr>
          <p:cNvSpPr/>
          <p:nvPr/>
        </p:nvSpPr>
        <p:spPr>
          <a:xfrm>
            <a:off x="6713623" y="3156996"/>
            <a:ext cx="1958986" cy="491133"/>
          </a:xfrm>
          <a:prstGeom prst="roundRect">
            <a:avLst/>
          </a:prstGeom>
          <a:gradFill>
            <a:gsLst>
              <a:gs pos="26000">
                <a:srgbClr val="2291DA"/>
              </a:gs>
              <a:gs pos="0">
                <a:schemeClr val="accent1"/>
              </a:gs>
              <a:gs pos="52000">
                <a:srgbClr val="00B0F0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000" err="1"/>
              <a:t>two</a:t>
            </a:r>
            <a:r>
              <a:rPr lang="pt-PT" sz="2000"/>
              <a:t> teams</a:t>
            </a:r>
          </a:p>
        </p:txBody>
      </p:sp>
      <p:sp>
        <p:nvSpPr>
          <p:cNvPr id="37" name="CaixaDeTexto 36">
            <a:extLst>
              <a:ext uri="{FF2B5EF4-FFF2-40B4-BE49-F238E27FC236}">
                <a16:creationId xmlns:a16="http://schemas.microsoft.com/office/drawing/2014/main" id="{48053659-29A7-4A3F-B0D7-5CADB0B290FC}"/>
              </a:ext>
            </a:extLst>
          </p:cNvPr>
          <p:cNvSpPr txBox="1"/>
          <p:nvPr/>
        </p:nvSpPr>
        <p:spPr>
          <a:xfrm>
            <a:off x="0" y="6576642"/>
            <a:ext cx="12191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dirty="0"/>
              <a:t>Salgado &amp; Costa – TOTH Conference 2019</a:t>
            </a:r>
          </a:p>
        </p:txBody>
      </p:sp>
    </p:spTree>
    <p:extLst>
      <p:ext uri="{BB962C8B-B14F-4D97-AF65-F5344CB8AC3E}">
        <p14:creationId xmlns:p14="http://schemas.microsoft.com/office/powerpoint/2010/main" val="24564343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>
            <a:extLst>
              <a:ext uri="{FF2B5EF4-FFF2-40B4-BE49-F238E27FC236}">
                <a16:creationId xmlns:a16="http://schemas.microsoft.com/office/drawing/2014/main" id="{EAE647E2-3B9B-4483-8DD8-33B26C64E04B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926" y="173224"/>
            <a:ext cx="4294765" cy="6329279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EE5BF77D-0B59-466F-BDE0-8CB3A449A35E}"/>
              </a:ext>
            </a:extLst>
          </p:cNvPr>
          <p:cNvSpPr/>
          <p:nvPr/>
        </p:nvSpPr>
        <p:spPr>
          <a:xfrm>
            <a:off x="2601351" y="1306369"/>
            <a:ext cx="4136313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1400" b="1" cap="all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Guarda-redes</a:t>
            </a:r>
            <a:r>
              <a:rPr lang="pt-PT" sz="1400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goalkeeper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pt-P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 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guarda-redes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goalkeeper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pt-P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PT" sz="1400" b="1" cap="all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Defesa</a:t>
            </a:r>
            <a:r>
              <a:rPr lang="pt-PT" sz="1400" cap="all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(defender)</a:t>
            </a:r>
            <a:endParaRPr lang="pt-P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LD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lateral direito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right-back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lateral esquerdo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left-back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DC 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defesa central (centre-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back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LB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líbero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sweeper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pt-P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PT" sz="1400" b="1" cap="all" dirty="0">
                <a:solidFill>
                  <a:srgbClr val="ED7D3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meio-campo 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midfielder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pt-P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MD*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médio defensivo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defensive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midfielder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MD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médio direito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right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midfielder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médio esquerdo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left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midfielder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MC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médio-centro (centre 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midfielder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médio ofensivo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attacking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midfielder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pt-P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PT" sz="1400" b="1" cap="all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Ataque</a:t>
            </a:r>
            <a:r>
              <a:rPr lang="pt-PT" sz="1400" cap="all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attacker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pt-P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avançado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forward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segundo-avançado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second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striker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ponta de lança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striker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extremo-direito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right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winger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EE 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extremo-esquerdo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left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winger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pt-PT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3CD2C6DB-A286-46DD-AC50-09506A006D8B}"/>
              </a:ext>
            </a:extLst>
          </p:cNvPr>
          <p:cNvSpPr/>
          <p:nvPr/>
        </p:nvSpPr>
        <p:spPr>
          <a:xfrm>
            <a:off x="1" y="1"/>
            <a:ext cx="3549316" cy="11456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bg1"/>
              </a:solidFill>
            </a:endParaRP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582A3B0D-1271-43A1-B615-38514E0CEB14}"/>
              </a:ext>
            </a:extLst>
          </p:cNvPr>
          <p:cNvSpPr txBox="1">
            <a:spLocks/>
          </p:cNvSpPr>
          <p:nvPr/>
        </p:nvSpPr>
        <p:spPr>
          <a:xfrm>
            <a:off x="240631" y="322566"/>
            <a:ext cx="3308685" cy="7551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3000" err="1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  <a:cs typeface="Tahoma" panose="020B0604030504040204" pitchFamily="34" charset="0"/>
              </a:rPr>
              <a:t>Players</a:t>
            </a:r>
            <a:r>
              <a:rPr lang="pt-PT" sz="300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  <a:cs typeface="Tahoma" panose="020B0604030504040204" pitchFamily="34" charset="0"/>
              </a:rPr>
              <a:t>’ </a:t>
            </a:r>
            <a:r>
              <a:rPr lang="pt-PT" sz="3000" err="1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  <a:cs typeface="Tahoma" panose="020B0604030504040204" pitchFamily="34" charset="0"/>
              </a:rPr>
              <a:t>positions</a:t>
            </a:r>
            <a:endParaRPr lang="pt-PT" sz="3000">
              <a:solidFill>
                <a:schemeClr val="bg1"/>
              </a:solidFill>
              <a:latin typeface="Impact" panose="020B0806030902050204" pitchFamily="34" charset="0"/>
              <a:ea typeface="Segoe UI Black" panose="020B0A02040204020203" pitchFamily="34" charset="0"/>
              <a:cs typeface="Tahoma" panose="020B0604030504040204" pitchFamily="34" charset="0"/>
            </a:endParaRP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6F515408-F498-4F6E-8D25-0E364D13B37F}"/>
              </a:ext>
            </a:extLst>
          </p:cNvPr>
          <p:cNvSpPr/>
          <p:nvPr/>
        </p:nvSpPr>
        <p:spPr>
          <a:xfrm>
            <a:off x="7678401" y="6458477"/>
            <a:ext cx="39830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Positions of football players on the field</a:t>
            </a:r>
            <a:endParaRPr lang="pt-PT" b="1">
              <a:solidFill>
                <a:srgbClr val="0070C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CB0F7E78-928A-4D92-96EE-BCEDEB14D971}"/>
              </a:ext>
            </a:extLst>
          </p:cNvPr>
          <p:cNvSpPr txBox="1"/>
          <p:nvPr/>
        </p:nvSpPr>
        <p:spPr>
          <a:xfrm>
            <a:off x="0" y="6576642"/>
            <a:ext cx="12191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dirty="0"/>
              <a:t>Salgado &amp; Costa – TOTH Conference 2019</a:t>
            </a:r>
          </a:p>
        </p:txBody>
      </p:sp>
    </p:spTree>
    <p:extLst>
      <p:ext uri="{BB962C8B-B14F-4D97-AF65-F5344CB8AC3E}">
        <p14:creationId xmlns:p14="http://schemas.microsoft.com/office/powerpoint/2010/main" val="9512173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>
            <a:extLst>
              <a:ext uri="{FF2B5EF4-FFF2-40B4-BE49-F238E27FC236}">
                <a16:creationId xmlns:a16="http://schemas.microsoft.com/office/drawing/2014/main" id="{EAE647E2-3B9B-4483-8DD8-33B26C64E04B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926" y="173224"/>
            <a:ext cx="4294765" cy="6329279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EE5BF77D-0B59-466F-BDE0-8CB3A449A35E}"/>
              </a:ext>
            </a:extLst>
          </p:cNvPr>
          <p:cNvSpPr/>
          <p:nvPr/>
        </p:nvSpPr>
        <p:spPr>
          <a:xfrm>
            <a:off x="2601351" y="1306369"/>
            <a:ext cx="4136313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1400" b="1" cap="all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Guarda-redes</a:t>
            </a:r>
            <a:r>
              <a:rPr lang="pt-PT" sz="1400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goalkeeper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pt-P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 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guarda-redes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goalkeeper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pt-P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PT" sz="1400" b="1" cap="all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Defesa</a:t>
            </a:r>
            <a:r>
              <a:rPr lang="pt-PT" sz="1400" cap="all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(defender)</a:t>
            </a:r>
            <a:endParaRPr lang="pt-P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LD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lateral direito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right-back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lateral esquerdo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left-back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DC 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defesa central (centre-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back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LB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líbero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sweeper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pt-P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PT" sz="1400" b="1" cap="all" dirty="0">
                <a:solidFill>
                  <a:srgbClr val="ED7D3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meio-campo 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midfielder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pt-P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MD*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médio defensivo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defensive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midfielder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MD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médio direito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right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midfielder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médio esquerdo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left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midfielder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MC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médio-centro (centre 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midfielder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médio ofensivo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attacking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midfielder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pt-P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PT" sz="1400" b="1" cap="all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Ataque</a:t>
            </a:r>
            <a:r>
              <a:rPr lang="pt-PT" sz="1400" cap="all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attacker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pt-P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avançado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forward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segundo-avançado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second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striker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ponta de lança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striker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extremo-direito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right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winger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EE 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extremo-esquerdo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left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winger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6A497F90-502F-4488-B7F0-CCE136A2A5AD}"/>
              </a:ext>
            </a:extLst>
          </p:cNvPr>
          <p:cNvSpPr/>
          <p:nvPr/>
        </p:nvSpPr>
        <p:spPr>
          <a:xfrm>
            <a:off x="1940010" y="1281509"/>
            <a:ext cx="4352505" cy="547291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3CD2C6DB-A286-46DD-AC50-09506A006D8B}"/>
              </a:ext>
            </a:extLst>
          </p:cNvPr>
          <p:cNvSpPr/>
          <p:nvPr/>
        </p:nvSpPr>
        <p:spPr>
          <a:xfrm>
            <a:off x="1" y="1"/>
            <a:ext cx="3549316" cy="11456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bg1"/>
              </a:solidFill>
            </a:endParaRP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582A3B0D-1271-43A1-B615-38514E0CEB14}"/>
              </a:ext>
            </a:extLst>
          </p:cNvPr>
          <p:cNvSpPr txBox="1">
            <a:spLocks/>
          </p:cNvSpPr>
          <p:nvPr/>
        </p:nvSpPr>
        <p:spPr>
          <a:xfrm>
            <a:off x="240631" y="322566"/>
            <a:ext cx="3308685" cy="7551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3000" err="1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  <a:cs typeface="Tahoma" panose="020B0604030504040204" pitchFamily="34" charset="0"/>
              </a:rPr>
              <a:t>Players</a:t>
            </a:r>
            <a:r>
              <a:rPr lang="pt-PT" sz="300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  <a:cs typeface="Tahoma" panose="020B0604030504040204" pitchFamily="34" charset="0"/>
              </a:rPr>
              <a:t>’ </a:t>
            </a:r>
            <a:r>
              <a:rPr lang="pt-PT" sz="3000" err="1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  <a:cs typeface="Tahoma" panose="020B0604030504040204" pitchFamily="34" charset="0"/>
              </a:rPr>
              <a:t>positions</a:t>
            </a:r>
            <a:endParaRPr lang="pt-PT" sz="3000">
              <a:solidFill>
                <a:schemeClr val="bg1"/>
              </a:solidFill>
              <a:latin typeface="Impact" panose="020B0806030902050204" pitchFamily="34" charset="0"/>
              <a:ea typeface="Segoe UI Black" panose="020B0A02040204020203" pitchFamily="34" charset="0"/>
              <a:cs typeface="Tahoma" panose="020B0604030504040204" pitchFamily="34" charset="0"/>
            </a:endParaRP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A0775C6D-AACF-476B-AA0D-F015A418F33D}"/>
              </a:ext>
            </a:extLst>
          </p:cNvPr>
          <p:cNvSpPr/>
          <p:nvPr/>
        </p:nvSpPr>
        <p:spPr>
          <a:xfrm>
            <a:off x="7678401" y="6458477"/>
            <a:ext cx="39830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Positions of football players on the field</a:t>
            </a:r>
            <a:endParaRPr lang="pt-PT" b="1">
              <a:solidFill>
                <a:srgbClr val="0070C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748782E2-F50E-4858-A060-23F3ED1DF2CB}"/>
              </a:ext>
            </a:extLst>
          </p:cNvPr>
          <p:cNvSpPr txBox="1"/>
          <p:nvPr/>
        </p:nvSpPr>
        <p:spPr>
          <a:xfrm>
            <a:off x="0" y="6576642"/>
            <a:ext cx="12191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dirty="0"/>
              <a:t>Salgado &amp; Costa – TOTH Conference 2019</a:t>
            </a:r>
          </a:p>
        </p:txBody>
      </p:sp>
    </p:spTree>
    <p:extLst>
      <p:ext uri="{BB962C8B-B14F-4D97-AF65-F5344CB8AC3E}">
        <p14:creationId xmlns:p14="http://schemas.microsoft.com/office/powerpoint/2010/main" val="3884177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4045D524-8107-44E3-82AD-0831A6F6474B}"/>
              </a:ext>
            </a:extLst>
          </p:cNvPr>
          <p:cNvSpPr/>
          <p:nvPr/>
        </p:nvSpPr>
        <p:spPr>
          <a:xfrm>
            <a:off x="0" y="0"/>
            <a:ext cx="12192000" cy="132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4000">
              <a:solidFill>
                <a:schemeClr val="bg1"/>
              </a:solidFill>
            </a:endParaRP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270AA829-A53B-4E37-9BB5-57497C355B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81621"/>
          </a:xfrm>
        </p:spPr>
        <p:txBody>
          <a:bodyPr>
            <a:normAutofit/>
          </a:bodyPr>
          <a:lstStyle/>
          <a:p>
            <a:pPr algn="ctr"/>
            <a:r>
              <a:rPr lang="pt-PT" sz="3000" err="1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  <a:cs typeface="Tahoma" panose="020B0604030504040204" pitchFamily="34" charset="0"/>
              </a:rPr>
              <a:t>Acknowledgements</a:t>
            </a:r>
            <a:endParaRPr lang="pt-PT" sz="3000">
              <a:solidFill>
                <a:schemeClr val="bg1"/>
              </a:solidFill>
              <a:latin typeface="Impact" panose="020B0806030902050204" pitchFamily="34" charset="0"/>
              <a:ea typeface="Segoe UI Black" panose="020B0A02040204020203" pitchFamily="34" charset="0"/>
              <a:cs typeface="Tahoma" panose="020B0604030504040204" pitchFamily="34" charset="0"/>
            </a:endParaRPr>
          </a:p>
        </p:txBody>
      </p:sp>
      <p:sp>
        <p:nvSpPr>
          <p:cNvPr id="2" name="Subtítulo 1">
            <a:extLst>
              <a:ext uri="{FF2B5EF4-FFF2-40B4-BE49-F238E27FC236}">
                <a16:creationId xmlns:a16="http://schemas.microsoft.com/office/drawing/2014/main" id="{AB1DE024-8395-4F70-B30D-19AABC2D14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5126" y="2256639"/>
            <a:ext cx="10078673" cy="3920324"/>
          </a:xfrm>
        </p:spPr>
        <p:txBody>
          <a:bodyPr>
            <a:normAutofit/>
          </a:bodyPr>
          <a:lstStyle/>
          <a:p>
            <a:endParaRPr lang="pt-PT"/>
          </a:p>
          <a:p>
            <a:endParaRPr lang="pt-PT"/>
          </a:p>
          <a:p>
            <a:endParaRPr lang="pt-PT"/>
          </a:p>
          <a:p>
            <a:endParaRPr lang="pt-PT"/>
          </a:p>
        </p:txBody>
      </p:sp>
      <p:sp>
        <p:nvSpPr>
          <p:cNvPr id="6" name="Marcador de Posição de Conteúdo 2">
            <a:extLst>
              <a:ext uri="{FF2B5EF4-FFF2-40B4-BE49-F238E27FC236}">
                <a16:creationId xmlns:a16="http://schemas.microsoft.com/office/drawing/2014/main" id="{F0C7700E-A982-414E-B035-7D486F962FC4}"/>
              </a:ext>
            </a:extLst>
          </p:cNvPr>
          <p:cNvSpPr txBox="1">
            <a:spLocks/>
          </p:cNvSpPr>
          <p:nvPr/>
        </p:nvSpPr>
        <p:spPr>
          <a:xfrm>
            <a:off x="590550" y="2825163"/>
            <a:ext cx="11010900" cy="2407827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en-US" dirty="0"/>
              <a:t>This research has been financed by: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en-US" dirty="0"/>
          </a:p>
          <a:p>
            <a:pPr marL="533400" algn="just"/>
            <a:r>
              <a:rPr lang="en-US" dirty="0"/>
              <a:t>Portuguese National Funding through the FCT – </a:t>
            </a:r>
            <a:r>
              <a:rPr lang="en-US" i="1" dirty="0" err="1"/>
              <a:t>Fundação</a:t>
            </a:r>
            <a:r>
              <a:rPr lang="en-US" i="1" dirty="0"/>
              <a:t> para a Ciência e </a:t>
            </a:r>
            <a:r>
              <a:rPr lang="en-US" i="1" dirty="0" err="1"/>
              <a:t>Tecnologia</a:t>
            </a:r>
            <a:r>
              <a:rPr lang="en-US" i="1" dirty="0"/>
              <a:t> </a:t>
            </a:r>
            <a:r>
              <a:rPr lang="en-US" dirty="0"/>
              <a:t>as part of the project Centro de Linguística da Universidade NOVA de Lisboa - UID/LIN/03213/2019</a:t>
            </a:r>
          </a:p>
          <a:p>
            <a:pPr marL="533400" algn="just"/>
            <a:endParaRPr lang="en-US" dirty="0"/>
          </a:p>
          <a:p>
            <a:pPr marL="533400" algn="just"/>
            <a:r>
              <a:rPr lang="en-US" dirty="0"/>
              <a:t>European Union’s Horizon 2020 research and innovation </a:t>
            </a:r>
            <a:r>
              <a:rPr lang="en-US" dirty="0" err="1"/>
              <a:t>programme</a:t>
            </a:r>
            <a:r>
              <a:rPr lang="en-US" dirty="0"/>
              <a:t> under grant agreement No 731015 (ELEXIS)</a:t>
            </a:r>
            <a:endParaRPr lang="pt-PT" dirty="0"/>
          </a:p>
        </p:txBody>
      </p:sp>
      <p:pic>
        <p:nvPicPr>
          <p:cNvPr id="8" name="Picture 10">
            <a:extLst>
              <a:ext uri="{FF2B5EF4-FFF2-40B4-BE49-F238E27FC236}">
                <a16:creationId xmlns:a16="http://schemas.microsoft.com/office/drawing/2014/main" id="{F6F3520F-1EB6-4204-B386-85536AEE4C8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264" y="1673480"/>
            <a:ext cx="1726258" cy="804719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D53F84DB-0A13-4403-89BF-BC6B382718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0318" y="4919684"/>
            <a:ext cx="3360077" cy="881830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53881ECE-E7D8-428D-A1AC-7A30DB29D3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67343" y="1682770"/>
            <a:ext cx="2304554" cy="788224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714A0B0F-E529-4558-9B52-661C770A9A4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47671" y="1674970"/>
            <a:ext cx="2106840" cy="796023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BDE5C0AE-551F-41E7-B0B5-866E36C5B4D5}"/>
              </a:ext>
            </a:extLst>
          </p:cNvPr>
          <p:cNvSpPr txBox="1"/>
          <p:nvPr/>
        </p:nvSpPr>
        <p:spPr>
          <a:xfrm>
            <a:off x="0" y="6576642"/>
            <a:ext cx="12191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100" dirty="0"/>
              <a:t>Salgado &amp; Costa – TOTH </a:t>
            </a:r>
            <a:r>
              <a:rPr lang="pt-PT" sz="1100" dirty="0" err="1"/>
              <a:t>Conference</a:t>
            </a:r>
            <a:r>
              <a:rPr lang="pt-PT" sz="1100" dirty="0"/>
              <a:t> 2019</a:t>
            </a:r>
          </a:p>
        </p:txBody>
      </p:sp>
    </p:spTree>
    <p:extLst>
      <p:ext uri="{BB962C8B-B14F-4D97-AF65-F5344CB8AC3E}">
        <p14:creationId xmlns:p14="http://schemas.microsoft.com/office/powerpoint/2010/main" val="31640881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>
            <a:extLst>
              <a:ext uri="{FF2B5EF4-FFF2-40B4-BE49-F238E27FC236}">
                <a16:creationId xmlns:a16="http://schemas.microsoft.com/office/drawing/2014/main" id="{EAE647E2-3B9B-4483-8DD8-33B26C64E04B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926" y="173224"/>
            <a:ext cx="4294765" cy="6329279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EE5BF77D-0B59-466F-BDE0-8CB3A449A35E}"/>
              </a:ext>
            </a:extLst>
          </p:cNvPr>
          <p:cNvSpPr/>
          <p:nvPr/>
        </p:nvSpPr>
        <p:spPr>
          <a:xfrm>
            <a:off x="2601351" y="1306369"/>
            <a:ext cx="4136313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1400" b="1" cap="all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Guarda-redes</a:t>
            </a:r>
            <a:r>
              <a:rPr lang="pt-PT" sz="1400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goalkeeper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pt-P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 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guarda-redes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goalkeeper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pt-P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PT" sz="1400" b="1" cap="all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Defesa</a:t>
            </a:r>
            <a:r>
              <a:rPr lang="pt-PT" sz="1400" cap="all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(defender)</a:t>
            </a:r>
            <a:endParaRPr lang="pt-P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LD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lateral direito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right-back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lateral esquerdo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left-back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DC 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defesa central (centre-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back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LB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líbero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sweeper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pt-P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PT" sz="1400" b="1" cap="all" dirty="0">
                <a:solidFill>
                  <a:srgbClr val="ED7D3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meio-campo 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midfielder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pt-P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MD*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médio defensivo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defensive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midfielder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MD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médio direito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right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midfielder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médio esquerdo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left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midfielder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MC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médio-centro (centre 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midfielder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médio ofensivo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attacking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midfielder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pt-P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PT" sz="1400" b="1" cap="all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Ataque</a:t>
            </a:r>
            <a:r>
              <a:rPr lang="pt-PT" sz="1400" cap="all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attacker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pt-P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avançado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forward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segundo-avançado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second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striker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ponta de lança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striker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extremo-direito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right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winger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EE 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extremo-esquerdo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left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winger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6A497F90-502F-4488-B7F0-CCE136A2A5AD}"/>
              </a:ext>
            </a:extLst>
          </p:cNvPr>
          <p:cNvSpPr/>
          <p:nvPr/>
        </p:nvSpPr>
        <p:spPr>
          <a:xfrm>
            <a:off x="1940010" y="1919201"/>
            <a:ext cx="4352505" cy="1209012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77A28D78-1D63-481F-8532-79C177BA47AB}"/>
              </a:ext>
            </a:extLst>
          </p:cNvPr>
          <p:cNvSpPr/>
          <p:nvPr/>
        </p:nvSpPr>
        <p:spPr>
          <a:xfrm>
            <a:off x="1" y="1"/>
            <a:ext cx="3549316" cy="11456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bg1"/>
              </a:solidFill>
            </a:endParaRP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76FC4259-0FB8-4930-9693-7064A4CF871B}"/>
              </a:ext>
            </a:extLst>
          </p:cNvPr>
          <p:cNvSpPr txBox="1">
            <a:spLocks/>
          </p:cNvSpPr>
          <p:nvPr/>
        </p:nvSpPr>
        <p:spPr>
          <a:xfrm>
            <a:off x="240631" y="322566"/>
            <a:ext cx="3308685" cy="7551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3000" err="1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  <a:cs typeface="Tahoma" panose="020B0604030504040204" pitchFamily="34" charset="0"/>
              </a:rPr>
              <a:t>Players</a:t>
            </a:r>
            <a:r>
              <a:rPr lang="pt-PT" sz="300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  <a:cs typeface="Tahoma" panose="020B0604030504040204" pitchFamily="34" charset="0"/>
              </a:rPr>
              <a:t>’ </a:t>
            </a:r>
            <a:r>
              <a:rPr lang="pt-PT" sz="3000" err="1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  <a:cs typeface="Tahoma" panose="020B0604030504040204" pitchFamily="34" charset="0"/>
              </a:rPr>
              <a:t>positions</a:t>
            </a:r>
            <a:endParaRPr lang="pt-PT" sz="3000">
              <a:solidFill>
                <a:schemeClr val="bg1"/>
              </a:solidFill>
              <a:latin typeface="Impact" panose="020B0806030902050204" pitchFamily="34" charset="0"/>
              <a:ea typeface="Segoe UI Black" panose="020B0A02040204020203" pitchFamily="34" charset="0"/>
              <a:cs typeface="Tahoma" panose="020B0604030504040204" pitchFamily="34" charset="0"/>
            </a:endParaRP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9306F41C-9227-4B83-808F-14E0F36B365C}"/>
              </a:ext>
            </a:extLst>
          </p:cNvPr>
          <p:cNvSpPr/>
          <p:nvPr/>
        </p:nvSpPr>
        <p:spPr>
          <a:xfrm>
            <a:off x="7678401" y="6458477"/>
            <a:ext cx="39830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Positions of football players on the field</a:t>
            </a:r>
            <a:endParaRPr lang="pt-PT" b="1">
              <a:solidFill>
                <a:srgbClr val="0070C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9F2C0515-A923-4DD6-B2E6-693044B21E74}"/>
              </a:ext>
            </a:extLst>
          </p:cNvPr>
          <p:cNvSpPr txBox="1"/>
          <p:nvPr/>
        </p:nvSpPr>
        <p:spPr>
          <a:xfrm>
            <a:off x="0" y="6576642"/>
            <a:ext cx="12191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dirty="0"/>
              <a:t>Salgado &amp; Costa – TOTH Conference 2019</a:t>
            </a:r>
          </a:p>
        </p:txBody>
      </p:sp>
    </p:spTree>
    <p:extLst>
      <p:ext uri="{BB962C8B-B14F-4D97-AF65-F5344CB8AC3E}">
        <p14:creationId xmlns:p14="http://schemas.microsoft.com/office/powerpoint/2010/main" val="79155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>
            <a:extLst>
              <a:ext uri="{FF2B5EF4-FFF2-40B4-BE49-F238E27FC236}">
                <a16:creationId xmlns:a16="http://schemas.microsoft.com/office/drawing/2014/main" id="{EAE647E2-3B9B-4483-8DD8-33B26C64E04B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926" y="173224"/>
            <a:ext cx="4294765" cy="6329279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EE5BF77D-0B59-466F-BDE0-8CB3A449A35E}"/>
              </a:ext>
            </a:extLst>
          </p:cNvPr>
          <p:cNvSpPr/>
          <p:nvPr/>
        </p:nvSpPr>
        <p:spPr>
          <a:xfrm>
            <a:off x="2601351" y="1306369"/>
            <a:ext cx="4136313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1400" b="1" cap="all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Guarda-redes</a:t>
            </a:r>
            <a:r>
              <a:rPr lang="pt-PT" sz="1400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goalkeeper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pt-P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 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guarda-redes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goalkeeper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pt-P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PT" sz="1400" b="1" cap="all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Defesa</a:t>
            </a:r>
            <a:r>
              <a:rPr lang="pt-PT" sz="1400" cap="all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(defender)</a:t>
            </a:r>
            <a:endParaRPr lang="pt-P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LD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lateral direito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right-back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lateral esquerdo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left-back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DC 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defesa central (centre-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back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LB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líbero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sweeper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pt-P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PT" sz="1400" b="1" cap="all" dirty="0">
                <a:solidFill>
                  <a:srgbClr val="ED7D3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meio-campo 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midfielder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pt-P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MD*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médio defensivo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defensive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midfielder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MD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médio direito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right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midfielder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médio esquerdo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left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midfielder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MC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médio-centro (centre 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midfielder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médio ofensivo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attacking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midfielder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pt-P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PT" sz="1400" b="1" cap="all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Ataque</a:t>
            </a:r>
            <a:r>
              <a:rPr lang="pt-PT" sz="1400" cap="all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attacker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pt-P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avançado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forward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segundo-avançado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second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striker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ponta de lança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striker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extremo-direito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right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winger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EE 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extremo-esquerdo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left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winger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6A497F90-502F-4488-B7F0-CCE136A2A5AD}"/>
              </a:ext>
            </a:extLst>
          </p:cNvPr>
          <p:cNvSpPr/>
          <p:nvPr/>
        </p:nvSpPr>
        <p:spPr>
          <a:xfrm>
            <a:off x="1940010" y="3182511"/>
            <a:ext cx="4352505" cy="1521836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792F7737-2E2D-4762-9A3C-4D40F23B3AF7}"/>
              </a:ext>
            </a:extLst>
          </p:cNvPr>
          <p:cNvSpPr/>
          <p:nvPr/>
        </p:nvSpPr>
        <p:spPr>
          <a:xfrm>
            <a:off x="1" y="1"/>
            <a:ext cx="3549316" cy="11456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bg1"/>
              </a:solidFill>
            </a:endParaRP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30088FEB-8A62-45FA-A490-E53F2F3CE53D}"/>
              </a:ext>
            </a:extLst>
          </p:cNvPr>
          <p:cNvSpPr txBox="1">
            <a:spLocks/>
          </p:cNvSpPr>
          <p:nvPr/>
        </p:nvSpPr>
        <p:spPr>
          <a:xfrm>
            <a:off x="240631" y="322566"/>
            <a:ext cx="3308685" cy="7551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3000" err="1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  <a:cs typeface="Tahoma" panose="020B0604030504040204" pitchFamily="34" charset="0"/>
              </a:rPr>
              <a:t>Players</a:t>
            </a:r>
            <a:r>
              <a:rPr lang="pt-PT" sz="300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  <a:cs typeface="Tahoma" panose="020B0604030504040204" pitchFamily="34" charset="0"/>
              </a:rPr>
              <a:t>’ </a:t>
            </a:r>
            <a:r>
              <a:rPr lang="pt-PT" sz="3000" err="1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  <a:cs typeface="Tahoma" panose="020B0604030504040204" pitchFamily="34" charset="0"/>
              </a:rPr>
              <a:t>positions</a:t>
            </a:r>
            <a:endParaRPr lang="pt-PT" sz="3000">
              <a:solidFill>
                <a:schemeClr val="bg1"/>
              </a:solidFill>
              <a:latin typeface="Impact" panose="020B0806030902050204" pitchFamily="34" charset="0"/>
              <a:ea typeface="Segoe UI Black" panose="020B0A02040204020203" pitchFamily="34" charset="0"/>
              <a:cs typeface="Tahoma" panose="020B0604030504040204" pitchFamily="34" charset="0"/>
            </a:endParaRP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A07678CA-129D-44EE-8604-94B3D22F1D07}"/>
              </a:ext>
            </a:extLst>
          </p:cNvPr>
          <p:cNvSpPr/>
          <p:nvPr/>
        </p:nvSpPr>
        <p:spPr>
          <a:xfrm>
            <a:off x="7678401" y="6458477"/>
            <a:ext cx="39830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Positions of football players on the field</a:t>
            </a:r>
            <a:endParaRPr lang="pt-PT" b="1">
              <a:solidFill>
                <a:srgbClr val="0070C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F8305978-19C9-4384-8F8A-A090EA9BE36B}"/>
              </a:ext>
            </a:extLst>
          </p:cNvPr>
          <p:cNvSpPr txBox="1"/>
          <p:nvPr/>
        </p:nvSpPr>
        <p:spPr>
          <a:xfrm>
            <a:off x="0" y="6576642"/>
            <a:ext cx="12191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dirty="0"/>
              <a:t>Salgado &amp; Costa – TOTH Conference 2019</a:t>
            </a:r>
          </a:p>
        </p:txBody>
      </p:sp>
    </p:spTree>
    <p:extLst>
      <p:ext uri="{BB962C8B-B14F-4D97-AF65-F5344CB8AC3E}">
        <p14:creationId xmlns:p14="http://schemas.microsoft.com/office/powerpoint/2010/main" val="2232491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>
            <a:extLst>
              <a:ext uri="{FF2B5EF4-FFF2-40B4-BE49-F238E27FC236}">
                <a16:creationId xmlns:a16="http://schemas.microsoft.com/office/drawing/2014/main" id="{EAE647E2-3B9B-4483-8DD8-33B26C64E04B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926" y="173224"/>
            <a:ext cx="4294765" cy="6329279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EE5BF77D-0B59-466F-BDE0-8CB3A449A35E}"/>
              </a:ext>
            </a:extLst>
          </p:cNvPr>
          <p:cNvSpPr/>
          <p:nvPr/>
        </p:nvSpPr>
        <p:spPr>
          <a:xfrm>
            <a:off x="2601351" y="1306369"/>
            <a:ext cx="4136313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1400" b="1" cap="all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Guarda-redes</a:t>
            </a:r>
            <a:r>
              <a:rPr lang="pt-PT" sz="1400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goalkeeper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pt-P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 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guarda-redes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goalkeeper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pt-P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PT" sz="1400" b="1" cap="all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Defesa</a:t>
            </a:r>
            <a:r>
              <a:rPr lang="pt-PT" sz="1400" cap="all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(defender)</a:t>
            </a:r>
            <a:endParaRPr lang="pt-P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LD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lateral direito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right-back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lateral esquerdo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left-back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DC 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defesa central (centre-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back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LB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líbero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sweeper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pt-P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PT" sz="1400" b="1" cap="all" dirty="0">
                <a:solidFill>
                  <a:srgbClr val="ED7D3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meio-campo 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midfielder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pt-P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MD*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médio defensivo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defensive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midfielder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MD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médio direito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right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midfielder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médio esquerdo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left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midfielder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MC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médio-centro (centre 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midfielder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médio ofensivo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attacking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midfielder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pt-P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PT" sz="1400" b="1" cap="all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Ataque</a:t>
            </a:r>
            <a:r>
              <a:rPr lang="pt-PT" sz="1400" cap="all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attacker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pt-P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avançado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forward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segundo-avançado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second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striker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ponta de lança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striker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extremo-direito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right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winger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EE 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extremo-esquerdo (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left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winger</a:t>
            </a:r>
            <a:r>
              <a:rPr lang="pt-P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6A497F90-502F-4488-B7F0-CCE136A2A5AD}"/>
              </a:ext>
            </a:extLst>
          </p:cNvPr>
          <p:cNvSpPr/>
          <p:nvPr/>
        </p:nvSpPr>
        <p:spPr>
          <a:xfrm>
            <a:off x="1940010" y="4674449"/>
            <a:ext cx="4352505" cy="152183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B37AA16F-0B23-4137-87C4-1828EBDC8965}"/>
              </a:ext>
            </a:extLst>
          </p:cNvPr>
          <p:cNvSpPr/>
          <p:nvPr/>
        </p:nvSpPr>
        <p:spPr>
          <a:xfrm>
            <a:off x="1" y="1"/>
            <a:ext cx="3549316" cy="11456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bg1"/>
              </a:solidFill>
            </a:endParaRP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090A4BC8-B417-4DB9-AD5B-CDD66551935A}"/>
              </a:ext>
            </a:extLst>
          </p:cNvPr>
          <p:cNvSpPr txBox="1">
            <a:spLocks/>
          </p:cNvSpPr>
          <p:nvPr/>
        </p:nvSpPr>
        <p:spPr>
          <a:xfrm>
            <a:off x="240631" y="322566"/>
            <a:ext cx="3308685" cy="7551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3000" err="1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  <a:cs typeface="Tahoma" panose="020B0604030504040204" pitchFamily="34" charset="0"/>
              </a:rPr>
              <a:t>Players</a:t>
            </a:r>
            <a:r>
              <a:rPr lang="pt-PT" sz="300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  <a:cs typeface="Tahoma" panose="020B0604030504040204" pitchFamily="34" charset="0"/>
              </a:rPr>
              <a:t>’ </a:t>
            </a:r>
            <a:r>
              <a:rPr lang="pt-PT" sz="3000" err="1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  <a:cs typeface="Tahoma" panose="020B0604030504040204" pitchFamily="34" charset="0"/>
              </a:rPr>
              <a:t>positions</a:t>
            </a:r>
            <a:endParaRPr lang="pt-PT" sz="3000">
              <a:solidFill>
                <a:schemeClr val="bg1"/>
              </a:solidFill>
              <a:latin typeface="Impact" panose="020B0806030902050204" pitchFamily="34" charset="0"/>
              <a:ea typeface="Segoe UI Black" panose="020B0A02040204020203" pitchFamily="34" charset="0"/>
              <a:cs typeface="Tahoma" panose="020B0604030504040204" pitchFamily="34" charset="0"/>
            </a:endParaRP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D6A0D732-C04F-425B-AFDB-15B177F095AF}"/>
              </a:ext>
            </a:extLst>
          </p:cNvPr>
          <p:cNvSpPr/>
          <p:nvPr/>
        </p:nvSpPr>
        <p:spPr>
          <a:xfrm>
            <a:off x="7678401" y="6458477"/>
            <a:ext cx="39830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Positions of football players on the field</a:t>
            </a:r>
            <a:endParaRPr lang="pt-PT" b="1">
              <a:solidFill>
                <a:srgbClr val="0070C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6DE9C5D2-4C02-4C13-9F94-2B4CF81F0343}"/>
              </a:ext>
            </a:extLst>
          </p:cNvPr>
          <p:cNvSpPr txBox="1"/>
          <p:nvPr/>
        </p:nvSpPr>
        <p:spPr>
          <a:xfrm>
            <a:off x="0" y="6576642"/>
            <a:ext cx="12191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dirty="0"/>
              <a:t>Salgado &amp; Costa – TOTH Conference 2019</a:t>
            </a:r>
          </a:p>
        </p:txBody>
      </p:sp>
    </p:spTree>
    <p:extLst>
      <p:ext uri="{BB962C8B-B14F-4D97-AF65-F5344CB8AC3E}">
        <p14:creationId xmlns:p14="http://schemas.microsoft.com/office/powerpoint/2010/main" val="1115089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052A039D-2E86-409E-895F-F31381D4AB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749642"/>
              </p:ext>
            </p:extLst>
          </p:nvPr>
        </p:nvGraphicFramePr>
        <p:xfrm>
          <a:off x="3450179" y="-16217"/>
          <a:ext cx="8737600" cy="65930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69646">
                  <a:extLst>
                    <a:ext uri="{9D8B030D-6E8A-4147-A177-3AD203B41FA5}">
                      <a16:colId xmlns:a16="http://schemas.microsoft.com/office/drawing/2014/main" val="2535006556"/>
                    </a:ext>
                  </a:extLst>
                </a:gridCol>
                <a:gridCol w="1382600">
                  <a:extLst>
                    <a:ext uri="{9D8B030D-6E8A-4147-A177-3AD203B41FA5}">
                      <a16:colId xmlns:a16="http://schemas.microsoft.com/office/drawing/2014/main" val="1004975228"/>
                    </a:ext>
                  </a:extLst>
                </a:gridCol>
                <a:gridCol w="1083461">
                  <a:extLst>
                    <a:ext uri="{9D8B030D-6E8A-4147-A177-3AD203B41FA5}">
                      <a16:colId xmlns:a16="http://schemas.microsoft.com/office/drawing/2014/main" val="2675573096"/>
                    </a:ext>
                  </a:extLst>
                </a:gridCol>
                <a:gridCol w="1087575">
                  <a:extLst>
                    <a:ext uri="{9D8B030D-6E8A-4147-A177-3AD203B41FA5}">
                      <a16:colId xmlns:a16="http://schemas.microsoft.com/office/drawing/2014/main" val="916417817"/>
                    </a:ext>
                  </a:extLst>
                </a:gridCol>
                <a:gridCol w="1090659">
                  <a:extLst>
                    <a:ext uri="{9D8B030D-6E8A-4147-A177-3AD203B41FA5}">
                      <a16:colId xmlns:a16="http://schemas.microsoft.com/office/drawing/2014/main" val="617564694"/>
                    </a:ext>
                  </a:extLst>
                </a:gridCol>
                <a:gridCol w="1075239">
                  <a:extLst>
                    <a:ext uri="{9D8B030D-6E8A-4147-A177-3AD203B41FA5}">
                      <a16:colId xmlns:a16="http://schemas.microsoft.com/office/drawing/2014/main" val="1898672333"/>
                    </a:ext>
                  </a:extLst>
                </a:gridCol>
                <a:gridCol w="1075239">
                  <a:extLst>
                    <a:ext uri="{9D8B030D-6E8A-4147-A177-3AD203B41FA5}">
                      <a16:colId xmlns:a16="http://schemas.microsoft.com/office/drawing/2014/main" val="1574100587"/>
                    </a:ext>
                  </a:extLst>
                </a:gridCol>
                <a:gridCol w="1073181">
                  <a:extLst>
                    <a:ext uri="{9D8B030D-6E8A-4147-A177-3AD203B41FA5}">
                      <a16:colId xmlns:a16="http://schemas.microsoft.com/office/drawing/2014/main" val="1489475177"/>
                    </a:ext>
                  </a:extLst>
                </a:gridCol>
              </a:tblGrid>
              <a:tr h="21552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noProof="0" dirty="0">
                          <a:effectLst/>
                        </a:rPr>
                        <a:t>Abbrev.</a:t>
                      </a:r>
                      <a:endParaRPr lang="en-GB" sz="1100" noProof="0" dirty="0">
                        <a:effectLst/>
                        <a:highlight>
                          <a:srgbClr val="FFFF00"/>
                        </a:highlight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noProof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Portuguese</a:t>
                      </a:r>
                      <a:endParaRPr lang="en-GB" sz="1100" noProof="0" dirty="0"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noProof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French</a:t>
                      </a:r>
                      <a:endParaRPr lang="en-GB" sz="1100" noProof="0" dirty="0"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noProof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Spanish</a:t>
                      </a:r>
                      <a:endParaRPr lang="en-GB" sz="1100" noProof="0" dirty="0"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noProof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English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800" noProof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[literal translation]</a:t>
                      </a: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>
                          <a:effectLst/>
                        </a:rPr>
                        <a:t>DLPC</a:t>
                      </a:r>
                      <a:endParaRPr lang="pt-P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DAF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>
                          <a:effectLst/>
                        </a:rPr>
                        <a:t>DLE</a:t>
                      </a:r>
                      <a:endParaRPr lang="pt-P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extLst>
                  <a:ext uri="{0D108BD9-81ED-4DB2-BD59-A6C34878D82A}">
                    <a16:rowId xmlns:a16="http://schemas.microsoft.com/office/drawing/2014/main" val="1769196210"/>
                  </a:ext>
                </a:extLst>
              </a:tr>
              <a:tr h="199381">
                <a:tc gridSpan="8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 cap="all">
                          <a:effectLst/>
                        </a:rPr>
                        <a:t>Guarda-redes</a:t>
                      </a:r>
                      <a:r>
                        <a:rPr lang="pt-PT" sz="1100">
                          <a:effectLst/>
                        </a:rPr>
                        <a:t> (guardien de but, portero, goalkeeper)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6292437"/>
                  </a:ext>
                </a:extLst>
              </a:tr>
              <a:tr h="2409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GR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guarda-redes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gardien de but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portero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goalkeeper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>
                          <a:effectLst/>
                        </a:rPr>
                        <a:t>✓</a:t>
                      </a:r>
                      <a:endParaRPr lang="pt-P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✓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✓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extLst>
                  <a:ext uri="{0D108BD9-81ED-4DB2-BD59-A6C34878D82A}">
                    <a16:rowId xmlns:a16="http://schemas.microsoft.com/office/drawing/2014/main" val="4017903170"/>
                  </a:ext>
                </a:extLst>
              </a:tr>
              <a:tr h="199381">
                <a:tc gridSpan="8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 cap="all" dirty="0">
                          <a:effectLst/>
                        </a:rPr>
                        <a:t>Defesa </a:t>
                      </a:r>
                      <a:r>
                        <a:rPr lang="pt-PT" sz="1100" dirty="0">
                          <a:effectLst/>
                        </a:rPr>
                        <a:t>(defense, defensa, defender) </a:t>
                      </a:r>
                      <a:endParaRPr lang="pt-P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6553946"/>
                  </a:ext>
                </a:extLst>
              </a:tr>
              <a:tr h="43505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LD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lateral direito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 err="1">
                          <a:effectLst/>
                        </a:rPr>
                        <a:t>arrière</a:t>
                      </a:r>
                      <a:r>
                        <a:rPr lang="pt-PT" sz="1100" dirty="0">
                          <a:effectLst/>
                        </a:rPr>
                        <a:t> </a:t>
                      </a:r>
                      <a:r>
                        <a:rPr lang="pt-PT" sz="1100" dirty="0" err="1">
                          <a:effectLst/>
                        </a:rPr>
                        <a:t>latéral</a:t>
                      </a:r>
                      <a:r>
                        <a:rPr lang="pt-PT" sz="1100" dirty="0">
                          <a:effectLst/>
                        </a:rPr>
                        <a:t> </a:t>
                      </a:r>
                      <a:r>
                        <a:rPr lang="pt-PT" sz="1100" dirty="0" err="1">
                          <a:effectLst/>
                        </a:rPr>
                        <a:t>droit</a:t>
                      </a:r>
                      <a:endParaRPr lang="pt-P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lateral derecho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right-back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—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 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—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 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—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 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extLst>
                  <a:ext uri="{0D108BD9-81ED-4DB2-BD59-A6C34878D82A}">
                    <a16:rowId xmlns:a16="http://schemas.microsoft.com/office/drawing/2014/main" val="2848552488"/>
                  </a:ext>
                </a:extLst>
              </a:tr>
              <a:tr h="43505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LE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lateral esquerdo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 err="1">
                          <a:effectLst/>
                        </a:rPr>
                        <a:t>arrière</a:t>
                      </a:r>
                      <a:r>
                        <a:rPr lang="pt-PT" sz="1100" dirty="0">
                          <a:effectLst/>
                        </a:rPr>
                        <a:t> </a:t>
                      </a:r>
                      <a:r>
                        <a:rPr lang="pt-PT" sz="1100" dirty="0" err="1">
                          <a:effectLst/>
                        </a:rPr>
                        <a:t>latéral</a:t>
                      </a:r>
                      <a:r>
                        <a:rPr lang="pt-PT" sz="1100" dirty="0">
                          <a:effectLst/>
                        </a:rPr>
                        <a:t> gauche</a:t>
                      </a:r>
                      <a:endParaRPr lang="pt-P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lateral izquierdo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left-back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—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 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—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 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—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 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extLst>
                  <a:ext uri="{0D108BD9-81ED-4DB2-BD59-A6C34878D82A}">
                    <a16:rowId xmlns:a16="http://schemas.microsoft.com/office/drawing/2014/main" val="2684122871"/>
                  </a:ext>
                </a:extLst>
              </a:tr>
              <a:tr h="40799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DC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defesa central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 err="1">
                          <a:effectLst/>
                        </a:rPr>
                        <a:t>défenseur</a:t>
                      </a:r>
                      <a:r>
                        <a:rPr lang="pt-PT" sz="1100" dirty="0">
                          <a:effectLst/>
                        </a:rPr>
                        <a:t> central</a:t>
                      </a:r>
                      <a:endParaRPr lang="pt-P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defensa central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centre-back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—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 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—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 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—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 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extLst>
                  <a:ext uri="{0D108BD9-81ED-4DB2-BD59-A6C34878D82A}">
                    <a16:rowId xmlns:a16="http://schemas.microsoft.com/office/drawing/2014/main" val="3827166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LB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líbero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 err="1">
                          <a:effectLst/>
                        </a:rPr>
                        <a:t>Libéro</a:t>
                      </a:r>
                      <a:endParaRPr lang="pt-P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líbero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sweeper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✓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—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 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✓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extLst>
                  <a:ext uri="{0D108BD9-81ED-4DB2-BD59-A6C34878D82A}">
                    <a16:rowId xmlns:a16="http://schemas.microsoft.com/office/drawing/2014/main" val="1404857630"/>
                  </a:ext>
                </a:extLst>
              </a:tr>
              <a:tr h="199381">
                <a:tc gridSpan="8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 cap="all" dirty="0">
                          <a:effectLst/>
                        </a:rPr>
                        <a:t>meio-campo </a:t>
                      </a:r>
                      <a:r>
                        <a:rPr lang="pt-PT" sz="1100" dirty="0">
                          <a:effectLst/>
                        </a:rPr>
                        <a:t>(centro </a:t>
                      </a:r>
                      <a:r>
                        <a:rPr lang="pt-PT" sz="1100" dirty="0" err="1">
                          <a:effectLst/>
                        </a:rPr>
                        <a:t>del</a:t>
                      </a:r>
                      <a:r>
                        <a:rPr lang="pt-PT" sz="1100" dirty="0">
                          <a:effectLst/>
                        </a:rPr>
                        <a:t> campo, </a:t>
                      </a:r>
                      <a:r>
                        <a:rPr lang="pt-PT" sz="1100" dirty="0" err="1">
                          <a:effectLst/>
                        </a:rPr>
                        <a:t>milieu</a:t>
                      </a:r>
                      <a:r>
                        <a:rPr lang="pt-PT" sz="1100" dirty="0">
                          <a:effectLst/>
                        </a:rPr>
                        <a:t> </a:t>
                      </a:r>
                      <a:r>
                        <a:rPr lang="pt-PT" sz="1100" dirty="0" err="1">
                          <a:effectLst/>
                        </a:rPr>
                        <a:t>du</a:t>
                      </a:r>
                      <a:r>
                        <a:rPr lang="pt-PT" sz="1100" dirty="0">
                          <a:effectLst/>
                        </a:rPr>
                        <a:t> </a:t>
                      </a:r>
                      <a:r>
                        <a:rPr lang="pt-PT" sz="1100" dirty="0" err="1">
                          <a:effectLst/>
                        </a:rPr>
                        <a:t>terrain</a:t>
                      </a:r>
                      <a:r>
                        <a:rPr lang="pt-PT" sz="1100" dirty="0">
                          <a:effectLst/>
                        </a:rPr>
                        <a:t>, </a:t>
                      </a:r>
                      <a:r>
                        <a:rPr lang="pt-PT" sz="1100" dirty="0" err="1">
                          <a:effectLst/>
                        </a:rPr>
                        <a:t>midfield</a:t>
                      </a:r>
                      <a:r>
                        <a:rPr lang="pt-PT" sz="1100" dirty="0">
                          <a:effectLst/>
                        </a:rPr>
                        <a:t>) </a:t>
                      </a:r>
                      <a:endParaRPr lang="pt-P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6854582"/>
                  </a:ext>
                </a:extLst>
              </a:tr>
              <a:tr h="40799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MD*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médio defensivo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 err="1">
                          <a:effectLst/>
                        </a:rPr>
                        <a:t>milieu</a:t>
                      </a:r>
                      <a:r>
                        <a:rPr lang="pt-PT" sz="1100" dirty="0">
                          <a:effectLst/>
                        </a:rPr>
                        <a:t> </a:t>
                      </a:r>
                      <a:r>
                        <a:rPr lang="pt-PT" sz="1100" dirty="0" err="1">
                          <a:effectLst/>
                        </a:rPr>
                        <a:t>défensif</a:t>
                      </a:r>
                      <a:endParaRPr lang="pt-P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volante de corte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defensive midfielder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—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 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—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 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—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 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extLst>
                  <a:ext uri="{0D108BD9-81ED-4DB2-BD59-A6C34878D82A}">
                    <a16:rowId xmlns:a16="http://schemas.microsoft.com/office/drawing/2014/main" val="2155881446"/>
                  </a:ext>
                </a:extLst>
              </a:tr>
              <a:tr h="322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MD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médio direito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 err="1">
                          <a:effectLst/>
                        </a:rPr>
                        <a:t>milieu</a:t>
                      </a:r>
                      <a:r>
                        <a:rPr lang="pt-PT" sz="1100" dirty="0">
                          <a:effectLst/>
                        </a:rPr>
                        <a:t> </a:t>
                      </a:r>
                      <a:r>
                        <a:rPr lang="pt-PT" sz="1100" dirty="0" err="1">
                          <a:effectLst/>
                        </a:rPr>
                        <a:t>droit</a:t>
                      </a:r>
                      <a:endParaRPr lang="pt-P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volante externo derecho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right midfielder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—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 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—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 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—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 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extLst>
                  <a:ext uri="{0D108BD9-81ED-4DB2-BD59-A6C34878D82A}">
                    <a16:rowId xmlns:a16="http://schemas.microsoft.com/office/drawing/2014/main" val="756396781"/>
                  </a:ext>
                </a:extLst>
              </a:tr>
              <a:tr h="43638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ME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médio esquerdo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 err="1">
                          <a:effectLst/>
                        </a:rPr>
                        <a:t>milieu</a:t>
                      </a:r>
                      <a:r>
                        <a:rPr lang="pt-PT" sz="1100">
                          <a:effectLst/>
                        </a:rPr>
                        <a:t> gauche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volante externo </a:t>
                      </a:r>
                      <a:r>
                        <a:rPr lang="pt-PT" sz="1100" err="1">
                          <a:effectLst/>
                        </a:rPr>
                        <a:t>izquierdo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wide midfielder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—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 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—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 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—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 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extLst>
                  <a:ext uri="{0D108BD9-81ED-4DB2-BD59-A6C34878D82A}">
                    <a16:rowId xmlns:a16="http://schemas.microsoft.com/office/drawing/2014/main" val="689908913"/>
                  </a:ext>
                </a:extLst>
              </a:tr>
              <a:tr h="34925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MC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médio-centro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milieu central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volante central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centre miedfielder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—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 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—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 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—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 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extLst>
                  <a:ext uri="{0D108BD9-81ED-4DB2-BD59-A6C34878D82A}">
                    <a16:rowId xmlns:a16="http://schemas.microsoft.com/office/drawing/2014/main" val="3737150174"/>
                  </a:ext>
                </a:extLst>
              </a:tr>
              <a:tr h="40799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MO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médio ofensivo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milieu offensif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volante ofensivo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attacking midfielder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—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—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 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—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 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extLst>
                  <a:ext uri="{0D108BD9-81ED-4DB2-BD59-A6C34878D82A}">
                    <a16:rowId xmlns:a16="http://schemas.microsoft.com/office/drawing/2014/main" val="2634094463"/>
                  </a:ext>
                </a:extLst>
              </a:tr>
              <a:tr h="199381">
                <a:tc gridSpan="8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 cap="all">
                          <a:effectLst/>
                        </a:rPr>
                        <a:t>Ataque (</a:t>
                      </a:r>
                      <a:r>
                        <a:rPr lang="pt-PT" sz="1100">
                          <a:effectLst/>
                        </a:rPr>
                        <a:t>ataque, attaque, attack)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33944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AV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avançado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avant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 err="1">
                          <a:effectLst/>
                        </a:rPr>
                        <a:t>delantero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centre forward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✓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—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 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✓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extLst>
                  <a:ext uri="{0D108BD9-81ED-4DB2-BD59-A6C34878D82A}">
                    <a16:rowId xmlns:a16="http://schemas.microsoft.com/office/drawing/2014/main" val="3521484091"/>
                  </a:ext>
                </a:extLst>
              </a:tr>
              <a:tr h="34830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SA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segundo-avançado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deuxième avant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segundo delantero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second striker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—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—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 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—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extLst>
                  <a:ext uri="{0D108BD9-81ED-4DB2-BD59-A6C34878D82A}">
                    <a16:rowId xmlns:a16="http://schemas.microsoft.com/office/drawing/2014/main" val="2804443060"/>
                  </a:ext>
                </a:extLst>
              </a:tr>
              <a:tr h="28788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PL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ponta de lança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buteur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punta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striker 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✓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—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✓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extLst>
                  <a:ext uri="{0D108BD9-81ED-4DB2-BD59-A6C34878D82A}">
                    <a16:rowId xmlns:a16="http://schemas.microsoft.com/office/drawing/2014/main" val="3399352943"/>
                  </a:ext>
                </a:extLst>
              </a:tr>
              <a:tr h="23028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ED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extremo-direito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aillier droit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extremo derecho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right winger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—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—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 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—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 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extLst>
                  <a:ext uri="{0D108BD9-81ED-4DB2-BD59-A6C34878D82A}">
                    <a16:rowId xmlns:a16="http://schemas.microsoft.com/office/drawing/2014/main" val="1159940286"/>
                  </a:ext>
                </a:extLst>
              </a:tr>
              <a:tr h="40799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EE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extremo-esquerdo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aillier gauche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extremo </a:t>
                      </a:r>
                      <a:r>
                        <a:rPr lang="pt-PT" sz="1100" err="1">
                          <a:effectLst/>
                        </a:rPr>
                        <a:t>izquierdo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left winger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>
                          <a:effectLst/>
                        </a:rPr>
                        <a:t>—</a:t>
                      </a:r>
                      <a:endParaRPr lang="pt-P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—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 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>
                          <a:effectLst/>
                        </a:rPr>
                        <a:t>—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>
                          <a:effectLst/>
                        </a:rPr>
                        <a:t> </a:t>
                      </a:r>
                      <a:endParaRPr lang="pt-P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689" marR="50689" marT="0" marB="0"/>
                </a:tc>
                <a:extLst>
                  <a:ext uri="{0D108BD9-81ED-4DB2-BD59-A6C34878D82A}">
                    <a16:rowId xmlns:a16="http://schemas.microsoft.com/office/drawing/2014/main" val="3614594763"/>
                  </a:ext>
                </a:extLst>
              </a:tr>
            </a:tbl>
          </a:graphicData>
        </a:graphic>
      </p:graphicFrame>
      <p:sp>
        <p:nvSpPr>
          <p:cNvPr id="4" name="Retângulo 3">
            <a:extLst>
              <a:ext uri="{FF2B5EF4-FFF2-40B4-BE49-F238E27FC236}">
                <a16:creationId xmlns:a16="http://schemas.microsoft.com/office/drawing/2014/main" id="{E160424C-1403-4651-A711-B450138A696C}"/>
              </a:ext>
            </a:extLst>
          </p:cNvPr>
          <p:cNvSpPr/>
          <p:nvPr/>
        </p:nvSpPr>
        <p:spPr>
          <a:xfrm>
            <a:off x="1" y="0"/>
            <a:ext cx="2803357" cy="19009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bg1"/>
                </a:solidFill>
                <a:latin typeface="Impact" panose="020B080603090205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Identified terms</a:t>
            </a:r>
            <a:br>
              <a:rPr lang="en-GB" sz="2400" dirty="0">
                <a:solidFill>
                  <a:schemeClr val="bg1"/>
                </a:solidFill>
                <a:latin typeface="Impact" panose="020B0806030902050204" pitchFamily="34" charset="0"/>
                <a:ea typeface="Tahoma" panose="020B0604030504040204" pitchFamily="34" charset="0"/>
                <a:cs typeface="Calibri" panose="020F0502020204030204" pitchFamily="34" charset="0"/>
              </a:rPr>
            </a:br>
            <a:r>
              <a:rPr lang="en-GB" sz="2400" dirty="0">
                <a:solidFill>
                  <a:schemeClr val="bg1"/>
                </a:solidFill>
                <a:latin typeface="Impact" panose="020B080603090205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in the trilingual </a:t>
            </a:r>
            <a:br>
              <a:rPr lang="en-GB" sz="2400" dirty="0">
                <a:solidFill>
                  <a:schemeClr val="bg1"/>
                </a:solidFill>
                <a:latin typeface="Impact" panose="020B0806030902050204" pitchFamily="34" charset="0"/>
                <a:ea typeface="Tahoma" panose="020B0604030504040204" pitchFamily="34" charset="0"/>
                <a:cs typeface="Calibri" panose="020F0502020204030204" pitchFamily="34" charset="0"/>
              </a:rPr>
            </a:br>
            <a:r>
              <a:rPr lang="en-GB" sz="2400" dirty="0">
                <a:solidFill>
                  <a:schemeClr val="bg1"/>
                </a:solidFill>
                <a:latin typeface="Impact" panose="020B080603090205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corpus for each </a:t>
            </a:r>
            <a:br>
              <a:rPr lang="en-GB" sz="2400" dirty="0">
                <a:solidFill>
                  <a:schemeClr val="bg1"/>
                </a:solidFill>
                <a:latin typeface="Impact" panose="020B0806030902050204" pitchFamily="34" charset="0"/>
                <a:ea typeface="Tahoma" panose="020B0604030504040204" pitchFamily="34" charset="0"/>
                <a:cs typeface="Calibri" panose="020F0502020204030204" pitchFamily="34" charset="0"/>
              </a:rPr>
            </a:br>
            <a:r>
              <a:rPr lang="en-GB" sz="2400" dirty="0">
                <a:solidFill>
                  <a:schemeClr val="bg1"/>
                </a:solidFill>
                <a:latin typeface="Impact" panose="020B080603090205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of the positions</a:t>
            </a:r>
            <a:endParaRPr lang="en-GB" sz="24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67D298D6-77AE-4AA9-B964-F070D4236564}"/>
              </a:ext>
            </a:extLst>
          </p:cNvPr>
          <p:cNvSpPr txBox="1"/>
          <p:nvPr/>
        </p:nvSpPr>
        <p:spPr>
          <a:xfrm>
            <a:off x="0" y="6576642"/>
            <a:ext cx="12191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100" dirty="0"/>
              <a:t>Salgado &amp; Costa – TOTH Conference 2019</a:t>
            </a:r>
          </a:p>
        </p:txBody>
      </p:sp>
    </p:spTree>
    <p:extLst>
      <p:ext uri="{BB962C8B-B14F-4D97-AF65-F5344CB8AC3E}">
        <p14:creationId xmlns:p14="http://schemas.microsoft.com/office/powerpoint/2010/main" val="31490737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>
            <a:extLst>
              <a:ext uri="{FF2B5EF4-FFF2-40B4-BE49-F238E27FC236}">
                <a16:creationId xmlns:a16="http://schemas.microsoft.com/office/drawing/2014/main" id="{AB1DE024-8395-4F70-B30D-19AABC2D14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98129"/>
            <a:ext cx="10375232" cy="4838768"/>
          </a:xfrm>
        </p:spPr>
        <p:txBody>
          <a:bodyPr>
            <a:noAutofit/>
          </a:bodyPr>
          <a:lstStyle/>
          <a:p>
            <a:pPr marL="457200" indent="-457200" algn="just">
              <a:lnSpc>
                <a:spcPct val="100000"/>
              </a:lnSpc>
              <a:spcBef>
                <a:spcPts val="0"/>
              </a:spcBef>
              <a:buAutoNum type="arabicPeriod"/>
              <a:defRPr/>
            </a:pPr>
            <a:r>
              <a:rPr lang="en-GB" sz="2400" cap="small" dirty="0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familiarisation with the domain (football)</a:t>
            </a:r>
            <a:r>
              <a:rPr lang="en-GB" sz="2400" dirty="0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: websites, radio and television programs, expert communities.</a:t>
            </a:r>
          </a:p>
          <a:p>
            <a:pPr marL="457200" indent="-457200" algn="just">
              <a:lnSpc>
                <a:spcPct val="100000"/>
              </a:lnSpc>
              <a:spcBef>
                <a:spcPts val="0"/>
              </a:spcBef>
              <a:buAutoNum type="arabicPeriod"/>
              <a:defRPr/>
            </a:pPr>
            <a:endParaRPr lang="en-GB" sz="2400" dirty="0">
              <a:solidFill>
                <a:srgbClr val="0070C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 algn="just">
              <a:lnSpc>
                <a:spcPct val="100000"/>
              </a:lnSpc>
              <a:spcBef>
                <a:spcPts val="0"/>
              </a:spcBef>
              <a:buAutoNum type="arabicPeriod"/>
              <a:defRPr/>
            </a:pPr>
            <a:r>
              <a:rPr lang="en-GB" sz="2400" cap="small" dirty="0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constitution of the lexicographic corpus</a:t>
            </a:r>
            <a:r>
              <a:rPr lang="en-GB" sz="2400" dirty="0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: 3 Academy dictionaries.</a:t>
            </a:r>
          </a:p>
          <a:p>
            <a:pPr marL="457200" indent="-457200" algn="just">
              <a:lnSpc>
                <a:spcPct val="100000"/>
              </a:lnSpc>
              <a:spcBef>
                <a:spcPts val="0"/>
              </a:spcBef>
              <a:buAutoNum type="arabicPeriod"/>
              <a:defRPr/>
            </a:pPr>
            <a:endParaRPr lang="en-GB" sz="2400" dirty="0">
              <a:solidFill>
                <a:srgbClr val="0070C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 algn="just">
              <a:lnSpc>
                <a:spcPct val="100000"/>
              </a:lnSpc>
              <a:spcBef>
                <a:spcPts val="0"/>
              </a:spcBef>
              <a:buAutoNum type="arabicPeriod"/>
              <a:defRPr/>
            </a:pPr>
            <a:r>
              <a:rPr lang="en-GB" sz="2400" cap="small" dirty="0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processing the lexicographic corpus</a:t>
            </a:r>
            <a:r>
              <a:rPr lang="en-GB" sz="2400" dirty="0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: analysing the domain label concept; introductions; identification and manual collection of terms related to football and field players’ positions and analysis of their linguistic description.</a:t>
            </a:r>
          </a:p>
          <a:p>
            <a:pPr marL="457200" indent="-457200" algn="just">
              <a:lnSpc>
                <a:spcPct val="100000"/>
              </a:lnSpc>
              <a:spcBef>
                <a:spcPts val="0"/>
              </a:spcBef>
              <a:buAutoNum type="arabicPeriod"/>
              <a:defRPr/>
            </a:pPr>
            <a:endParaRPr lang="en-GB" sz="2400" dirty="0">
              <a:solidFill>
                <a:srgbClr val="0070C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 algn="just">
              <a:lnSpc>
                <a:spcPct val="100000"/>
              </a:lnSpc>
              <a:spcBef>
                <a:spcPts val="0"/>
              </a:spcBef>
              <a:buAutoNum type="arabicPeriod"/>
              <a:defRPr/>
            </a:pPr>
            <a:r>
              <a:rPr lang="en-GB" sz="2400" cap="small" dirty="0" err="1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tei</a:t>
            </a:r>
            <a:r>
              <a:rPr lang="en-GB" sz="2400" dirty="0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2400" cap="small" dirty="0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encoding</a:t>
            </a:r>
            <a:r>
              <a:rPr lang="en-GB" sz="2400" dirty="0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: lexicographic articles in TEI Lex-0 format with a strict description of the structural elements.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AFDA0EDF-15F6-45A5-8CE5-A6EDFC1A7579}"/>
              </a:ext>
            </a:extLst>
          </p:cNvPr>
          <p:cNvSpPr/>
          <p:nvPr/>
        </p:nvSpPr>
        <p:spPr>
          <a:xfrm>
            <a:off x="0" y="0"/>
            <a:ext cx="12192000" cy="10467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bg1"/>
              </a:solidFill>
            </a:endParaRP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A933C38A-E600-48A2-9C19-631617B6DA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81621"/>
          </a:xfrm>
        </p:spPr>
        <p:txBody>
          <a:bodyPr>
            <a:normAutofit/>
          </a:bodyPr>
          <a:lstStyle/>
          <a:p>
            <a:r>
              <a:rPr lang="en-GB" sz="30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  <a:cs typeface="Tahoma" panose="020B0604030504040204" pitchFamily="34" charset="0"/>
              </a:rPr>
              <a:t>Methodology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66A339A1-37C7-41DD-A719-F52A2DE3034D}"/>
              </a:ext>
            </a:extLst>
          </p:cNvPr>
          <p:cNvSpPr txBox="1"/>
          <p:nvPr/>
        </p:nvSpPr>
        <p:spPr>
          <a:xfrm>
            <a:off x="0" y="6576642"/>
            <a:ext cx="12191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100" dirty="0"/>
              <a:t>Salgado &amp; Costa – TOTH Conference 2019</a:t>
            </a:r>
          </a:p>
        </p:txBody>
      </p:sp>
    </p:spTree>
    <p:extLst>
      <p:ext uri="{BB962C8B-B14F-4D97-AF65-F5344CB8AC3E}">
        <p14:creationId xmlns:p14="http://schemas.microsoft.com/office/powerpoint/2010/main" val="2561685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uxograma: Multidocumentos 3">
            <a:extLst>
              <a:ext uri="{FF2B5EF4-FFF2-40B4-BE49-F238E27FC236}">
                <a16:creationId xmlns:a16="http://schemas.microsoft.com/office/drawing/2014/main" id="{987A078D-7CB6-4AA5-9EA9-6285A34FB44A}"/>
              </a:ext>
            </a:extLst>
          </p:cNvPr>
          <p:cNvSpPr/>
          <p:nvPr/>
        </p:nvSpPr>
        <p:spPr>
          <a:xfrm>
            <a:off x="2334127" y="673769"/>
            <a:ext cx="8542420" cy="5221706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endParaRPr lang="fr-FR" sz="4000"/>
          </a:p>
          <a:p>
            <a:pPr marL="0" indent="0">
              <a:lnSpc>
                <a:spcPct val="100000"/>
              </a:lnSpc>
              <a:buNone/>
            </a:pPr>
            <a:endParaRPr lang="fr-FR" sz="4000">
              <a:solidFill>
                <a:schemeClr val="bg1"/>
              </a:solidFill>
              <a:latin typeface="Impact" panose="020B0806030902050204" pitchFamily="34" charset="0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000" b="1" err="1">
                <a:solidFill>
                  <a:schemeClr val="bg1"/>
                </a:solidFill>
                <a:latin typeface="Impact" panose="020B0806030902050204" pitchFamily="34" charset="0"/>
              </a:rPr>
              <a:t>TEI</a:t>
            </a:r>
            <a:r>
              <a:rPr lang="fr-FR" sz="4000" b="1">
                <a:solidFill>
                  <a:schemeClr val="bg1"/>
                </a:solidFill>
                <a:latin typeface="Impact" panose="020B0806030902050204" pitchFamily="34" charset="0"/>
              </a:rPr>
              <a:t> – </a:t>
            </a:r>
            <a:r>
              <a:rPr lang="fr-FR" sz="4000" b="1" err="1">
                <a:solidFill>
                  <a:schemeClr val="bg1"/>
                </a:solidFill>
                <a:latin typeface="Impact" panose="020B0806030902050204" pitchFamily="34" charset="0"/>
              </a:rPr>
              <a:t>Text</a:t>
            </a:r>
            <a:r>
              <a:rPr lang="fr-FR" sz="4000" b="1">
                <a:solidFill>
                  <a:schemeClr val="bg1"/>
                </a:solidFill>
                <a:latin typeface="Impact" panose="020B0806030902050204" pitchFamily="34" charset="0"/>
              </a:rPr>
              <a:t> </a:t>
            </a:r>
            <a:r>
              <a:rPr lang="fr-FR" sz="4000" b="1" err="1">
                <a:solidFill>
                  <a:schemeClr val="bg1"/>
                </a:solidFill>
                <a:latin typeface="Impact" panose="020B0806030902050204" pitchFamily="34" charset="0"/>
              </a:rPr>
              <a:t>Encoding</a:t>
            </a:r>
            <a:r>
              <a:rPr lang="fr-FR" sz="4000" b="1">
                <a:solidFill>
                  <a:schemeClr val="bg1"/>
                </a:solidFill>
                <a:latin typeface="Impact" panose="020B0806030902050204" pitchFamily="34" charset="0"/>
              </a:rPr>
              <a:t> Initiative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000" b="1" err="1">
                <a:solidFill>
                  <a:schemeClr val="bg1"/>
                </a:solidFill>
                <a:latin typeface="Impact" panose="020B0806030902050204" pitchFamily="34" charset="0"/>
              </a:rPr>
              <a:t>TEI</a:t>
            </a:r>
            <a:r>
              <a:rPr lang="fr-FR" sz="4000" b="1">
                <a:solidFill>
                  <a:schemeClr val="bg1"/>
                </a:solidFill>
                <a:latin typeface="Impact" panose="020B0806030902050204" pitchFamily="34" charset="0"/>
              </a:rPr>
              <a:t> </a:t>
            </a:r>
            <a:r>
              <a:rPr lang="fr-FR" sz="4000" b="1" err="1">
                <a:solidFill>
                  <a:schemeClr val="bg1"/>
                </a:solidFill>
                <a:latin typeface="Impact" panose="020B0806030902050204" pitchFamily="34" charset="0"/>
              </a:rPr>
              <a:t>Lex-0</a:t>
            </a:r>
            <a:endParaRPr lang="fr-FR" sz="4000" b="1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5C9D82CF-2270-4BDB-A736-048A50ED529E}"/>
              </a:ext>
            </a:extLst>
          </p:cNvPr>
          <p:cNvSpPr txBox="1"/>
          <p:nvPr/>
        </p:nvSpPr>
        <p:spPr>
          <a:xfrm>
            <a:off x="0" y="6576642"/>
            <a:ext cx="12191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100" dirty="0"/>
              <a:t>Salgado &amp; Costa – TOTH Conference 2019</a:t>
            </a:r>
          </a:p>
        </p:txBody>
      </p:sp>
    </p:spTree>
    <p:extLst>
      <p:ext uri="{BB962C8B-B14F-4D97-AF65-F5344CB8AC3E}">
        <p14:creationId xmlns:p14="http://schemas.microsoft.com/office/powerpoint/2010/main" val="24158697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>
            <a:extLst>
              <a:ext uri="{FF2B5EF4-FFF2-40B4-BE49-F238E27FC236}">
                <a16:creationId xmlns:a16="http://schemas.microsoft.com/office/drawing/2014/main" id="{AB1DE024-8395-4F70-B30D-19AABC2D14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6757" y="1293866"/>
            <a:ext cx="3494468" cy="3676648"/>
          </a:xfrm>
        </p:spPr>
        <p:txBody>
          <a:bodyPr>
            <a:noAutofit/>
          </a:bodyPr>
          <a:lstStyle/>
          <a:p>
            <a:pPr marL="914400" lvl="2" indent="0">
              <a:spcBef>
                <a:spcPts val="0"/>
              </a:spcBef>
              <a:buNone/>
              <a:defRPr/>
            </a:pPr>
            <a:endParaRPr lang="pt-PT" sz="2800" dirty="0">
              <a:solidFill>
                <a:srgbClr val="0070C0"/>
              </a:solidFill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  <a:p>
            <a:pPr marL="914400" lvl="2" indent="0">
              <a:spcBef>
                <a:spcPts val="0"/>
              </a:spcBef>
              <a:buNone/>
              <a:defRPr/>
            </a:pPr>
            <a:endParaRPr lang="pt-PT" sz="2800" dirty="0">
              <a:solidFill>
                <a:srgbClr val="0070C0"/>
              </a:solidFill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  <a:p>
            <a:pPr marL="914400" lvl="2" indent="0">
              <a:spcBef>
                <a:spcPts val="0"/>
              </a:spcBef>
              <a:buNone/>
              <a:defRPr/>
            </a:pPr>
            <a:endParaRPr lang="pt-PT" sz="2800" dirty="0">
              <a:solidFill>
                <a:srgbClr val="0070C0"/>
              </a:solidFill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  <a:p>
            <a:pPr marL="914400" lvl="2" indent="0">
              <a:spcBef>
                <a:spcPts val="0"/>
              </a:spcBef>
              <a:buNone/>
              <a:defRPr/>
            </a:pPr>
            <a:endParaRPr lang="pt-PT" sz="2800" dirty="0">
              <a:solidFill>
                <a:srgbClr val="0070C0"/>
              </a:solidFill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  <a:p>
            <a:pPr marL="914400" lvl="2" indent="0" algn="ctr">
              <a:spcBef>
                <a:spcPts val="0"/>
              </a:spcBef>
              <a:buNone/>
              <a:defRPr/>
            </a:pPr>
            <a:endParaRPr lang="pt-PT" sz="2800" dirty="0">
              <a:solidFill>
                <a:srgbClr val="0070C0"/>
              </a:solidFill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  <a:p>
            <a:pPr marL="914400" lvl="2" indent="0" algn="ctr"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pt-PT" sz="2800" dirty="0">
              <a:solidFill>
                <a:srgbClr val="0070C0"/>
              </a:solidFill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pt-PT" b="1" dirty="0">
                <a:solidFill>
                  <a:srgbClr val="0070C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TEI</a:t>
            </a:r>
          </a:p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pt-PT" b="1" dirty="0" err="1">
                <a:solidFill>
                  <a:srgbClr val="0070C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Dictionary</a:t>
            </a:r>
            <a:r>
              <a:rPr lang="pt-PT" b="1" dirty="0">
                <a:solidFill>
                  <a:srgbClr val="0070C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pt-PT" b="1" dirty="0" err="1">
                <a:solidFill>
                  <a:srgbClr val="0070C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encoding</a:t>
            </a:r>
            <a:endParaRPr lang="pt-PT" dirty="0">
              <a:solidFill>
                <a:srgbClr val="0070C0"/>
              </a:solidFill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Marcador de Posição de Conteúdo 7">
            <a:extLst>
              <a:ext uri="{FF2B5EF4-FFF2-40B4-BE49-F238E27FC236}">
                <a16:creationId xmlns:a16="http://schemas.microsoft.com/office/drawing/2014/main" id="{99D8FEAA-73EB-424A-855F-847B1739FD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579515" y="2095500"/>
            <a:ext cx="6775873" cy="3676650"/>
          </a:xfr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2000" dirty="0">
                <a:solidFill>
                  <a:srgbClr val="0070C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TEI is a </a:t>
            </a:r>
            <a:r>
              <a:rPr lang="en-US" sz="2000" i="1" dirty="0">
                <a:solidFill>
                  <a:srgbClr val="0070C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de facto </a:t>
            </a:r>
            <a:r>
              <a:rPr lang="en-US" sz="2000" dirty="0">
                <a:solidFill>
                  <a:srgbClr val="0070C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standard in digital edition or text annotation projects.</a:t>
            </a:r>
          </a:p>
          <a:p>
            <a:pPr marL="0" indent="0">
              <a:spcBef>
                <a:spcPts val="0"/>
              </a:spcBef>
              <a:buNone/>
              <a:defRPr/>
            </a:pPr>
            <a:endParaRPr lang="en-US" sz="2000" dirty="0">
              <a:solidFill>
                <a:srgbClr val="0070C0"/>
              </a:solidFill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  <a:defRPr/>
            </a:pPr>
            <a:r>
              <a:rPr lang="en-US" sz="2000" dirty="0">
                <a:solidFill>
                  <a:srgbClr val="0070C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It is frequently used in Digital Humanities as the basis for a large number of current lexicographic projects.</a:t>
            </a:r>
          </a:p>
          <a:p>
            <a:pPr>
              <a:spcBef>
                <a:spcPts val="0"/>
              </a:spcBef>
              <a:defRPr/>
            </a:pPr>
            <a:endParaRPr lang="en-US" sz="2000" dirty="0">
              <a:solidFill>
                <a:srgbClr val="0070C0"/>
              </a:solidFill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  <a:defRPr/>
            </a:pPr>
            <a:r>
              <a:rPr lang="en-US" sz="2000" dirty="0">
                <a:solidFill>
                  <a:srgbClr val="0070C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TEI has a specific module for encoding dictionaries.</a:t>
            </a:r>
          </a:p>
          <a:p>
            <a:pPr marL="0" indent="0">
              <a:spcBef>
                <a:spcPts val="0"/>
              </a:spcBef>
              <a:buNone/>
              <a:defRPr/>
            </a:pPr>
            <a:endParaRPr lang="en-US" sz="2000" dirty="0">
              <a:solidFill>
                <a:srgbClr val="0070C0"/>
              </a:solidFill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2000" dirty="0">
                <a:solidFill>
                  <a:srgbClr val="0070C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But…</a:t>
            </a:r>
          </a:p>
          <a:p>
            <a:pPr marL="0" indent="0">
              <a:spcBef>
                <a:spcPts val="0"/>
              </a:spcBef>
              <a:buNone/>
              <a:defRPr/>
            </a:pPr>
            <a:endParaRPr lang="en-US" sz="2000" dirty="0">
              <a:solidFill>
                <a:srgbClr val="0070C0"/>
              </a:solidFill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  <a:defRPr/>
            </a:pPr>
            <a:r>
              <a:rPr lang="en-US" sz="2000" dirty="0">
                <a:solidFill>
                  <a:srgbClr val="0070C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TEI Guidelines contain multiple encoding possibilities for the same element.</a:t>
            </a:r>
            <a:endParaRPr lang="pt-PT" sz="2000" dirty="0">
              <a:solidFill>
                <a:srgbClr val="0070C0"/>
              </a:solidFill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haveta à esquerda 2">
            <a:extLst>
              <a:ext uri="{FF2B5EF4-FFF2-40B4-BE49-F238E27FC236}">
                <a16:creationId xmlns:a16="http://schemas.microsoft.com/office/drawing/2014/main" id="{BD6901FB-D92F-4B0D-BEF6-2B7B26F48EE3}"/>
              </a:ext>
            </a:extLst>
          </p:cNvPr>
          <p:cNvSpPr/>
          <p:nvPr/>
        </p:nvSpPr>
        <p:spPr>
          <a:xfrm>
            <a:off x="4031225" y="1994896"/>
            <a:ext cx="342359" cy="3676649"/>
          </a:xfrm>
          <a:prstGeom prst="leftBrac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80993E5D-85B5-45E4-8FD0-4B9356128971}"/>
              </a:ext>
            </a:extLst>
          </p:cNvPr>
          <p:cNvSpPr/>
          <p:nvPr/>
        </p:nvSpPr>
        <p:spPr>
          <a:xfrm>
            <a:off x="0" y="0"/>
            <a:ext cx="12192000" cy="10467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bg1"/>
              </a:solidFill>
            </a:endParaRP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20CE4392-57C1-46D1-ADF9-C2026EB519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81621"/>
          </a:xfrm>
        </p:spPr>
        <p:txBody>
          <a:bodyPr>
            <a:normAutofit/>
          </a:bodyPr>
          <a:lstStyle/>
          <a:p>
            <a:r>
              <a:rPr lang="pt-PT" sz="40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  <a:cs typeface="Tahoma" panose="020B0604030504040204" pitchFamily="34" charset="0"/>
              </a:rPr>
              <a:t>TEI – </a:t>
            </a:r>
            <a:r>
              <a:rPr lang="pt-PT" sz="4000" dirty="0" err="1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  <a:cs typeface="Tahoma" panose="020B0604030504040204" pitchFamily="34" charset="0"/>
              </a:rPr>
              <a:t>Text</a:t>
            </a:r>
            <a:r>
              <a:rPr lang="pt-PT" sz="40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  <a:cs typeface="Tahoma" panose="020B0604030504040204" pitchFamily="34" charset="0"/>
              </a:rPr>
              <a:t> </a:t>
            </a:r>
            <a:r>
              <a:rPr lang="pt-PT" sz="4000" dirty="0" err="1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  <a:cs typeface="Tahoma" panose="020B0604030504040204" pitchFamily="34" charset="0"/>
              </a:rPr>
              <a:t>Encoding</a:t>
            </a:r>
            <a:r>
              <a:rPr lang="pt-PT" sz="40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  <a:cs typeface="Tahoma" panose="020B0604030504040204" pitchFamily="34" charset="0"/>
              </a:rPr>
              <a:t> </a:t>
            </a:r>
            <a:r>
              <a:rPr lang="pt-PT" sz="4000" dirty="0" err="1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  <a:cs typeface="Tahoma" panose="020B0604030504040204" pitchFamily="34" charset="0"/>
              </a:rPr>
              <a:t>Initiative</a:t>
            </a:r>
            <a:endParaRPr lang="pt-PT" sz="4000" dirty="0">
              <a:solidFill>
                <a:schemeClr val="bg1"/>
              </a:solidFill>
              <a:latin typeface="Impact" panose="020B0806030902050204" pitchFamily="34" charset="0"/>
              <a:ea typeface="Segoe UI Black" panose="020B0A02040204020203" pitchFamily="34" charset="0"/>
              <a:cs typeface="Tahoma" panose="020B0604030504040204" pitchFamily="34" charset="0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EF1A8EBE-BCAE-4B16-B94B-28F486217D60}"/>
              </a:ext>
            </a:extLst>
          </p:cNvPr>
          <p:cNvSpPr txBox="1"/>
          <p:nvPr/>
        </p:nvSpPr>
        <p:spPr>
          <a:xfrm>
            <a:off x="0" y="6576642"/>
            <a:ext cx="12191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100" dirty="0"/>
              <a:t>Salgado &amp; Costa – TOTH Conference 2019</a:t>
            </a:r>
          </a:p>
        </p:txBody>
      </p:sp>
    </p:spTree>
    <p:extLst>
      <p:ext uri="{BB962C8B-B14F-4D97-AF65-F5344CB8AC3E}">
        <p14:creationId xmlns:p14="http://schemas.microsoft.com/office/powerpoint/2010/main" val="42123284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>
            <a:extLst>
              <a:ext uri="{FF2B5EF4-FFF2-40B4-BE49-F238E27FC236}">
                <a16:creationId xmlns:a16="http://schemas.microsoft.com/office/drawing/2014/main" id="{AB1DE024-8395-4F70-B30D-19AABC2D14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144620" y="1771209"/>
            <a:ext cx="1676498" cy="2191804"/>
          </a:xfrm>
        </p:spPr>
        <p:txBody>
          <a:bodyPr>
            <a:normAutofit/>
          </a:bodyPr>
          <a:lstStyle/>
          <a:p>
            <a:pPr marL="914400" lvl="2" indent="0">
              <a:spcBef>
                <a:spcPts val="0"/>
              </a:spcBef>
              <a:buNone/>
              <a:defRPr/>
            </a:pPr>
            <a:endParaRPr lang="pt-PT" sz="2800">
              <a:solidFill>
                <a:srgbClr val="0070C0"/>
              </a:solidFill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  <a:p>
            <a:pPr marL="914400" lvl="2" indent="0">
              <a:spcBef>
                <a:spcPts val="0"/>
              </a:spcBef>
              <a:buNone/>
              <a:defRPr/>
            </a:pPr>
            <a:endParaRPr lang="pt-PT" sz="2800">
              <a:solidFill>
                <a:srgbClr val="0070C0"/>
              </a:solidFill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  <a:p>
            <a:pPr marL="914400" lvl="2" indent="0">
              <a:spcBef>
                <a:spcPts val="0"/>
              </a:spcBef>
              <a:buNone/>
              <a:defRPr/>
            </a:pPr>
            <a:endParaRPr lang="pt-PT" sz="2800">
              <a:solidFill>
                <a:srgbClr val="0070C0"/>
              </a:solidFill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pt-PT" b="1">
                <a:solidFill>
                  <a:srgbClr val="0070C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TEI Lex-0</a:t>
            </a:r>
            <a:endParaRPr lang="pt-PT">
              <a:solidFill>
                <a:srgbClr val="0070C0"/>
              </a:solidFill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Marcador de Posição de Conteúdo 7">
            <a:extLst>
              <a:ext uri="{FF2B5EF4-FFF2-40B4-BE49-F238E27FC236}">
                <a16:creationId xmlns:a16="http://schemas.microsoft.com/office/drawing/2014/main" id="{99D8FEAA-73EB-424A-855F-847B1739FD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830882" y="1381160"/>
            <a:ext cx="7032255" cy="3672107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defRPr/>
            </a:pPr>
            <a:r>
              <a:rPr lang="en-US" sz="2000">
                <a:solidFill>
                  <a:srgbClr val="0070C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a streamlined version of the TEI Guidelines, simplified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2000">
                <a:solidFill>
                  <a:srgbClr val="0070C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and enhanced for regular use to improve interoperability</a:t>
            </a:r>
          </a:p>
          <a:p>
            <a:pPr marL="0" indent="0">
              <a:spcBef>
                <a:spcPts val="0"/>
              </a:spcBef>
              <a:buNone/>
              <a:defRPr/>
            </a:pPr>
            <a:endParaRPr lang="en-US" sz="2000">
              <a:solidFill>
                <a:srgbClr val="0070C0"/>
              </a:solidFill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  <a:defRPr/>
            </a:pPr>
            <a:r>
              <a:rPr lang="en-US" sz="2000">
                <a:solidFill>
                  <a:srgbClr val="0070C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given its (still) non-standard nature, it can be changed in order to accommodate relevant dictionary structures</a:t>
            </a:r>
          </a:p>
          <a:p>
            <a:pPr marL="0" indent="0">
              <a:spcBef>
                <a:spcPts val="0"/>
              </a:spcBef>
              <a:buNone/>
              <a:defRPr/>
            </a:pPr>
            <a:endParaRPr lang="en-US" sz="2000">
              <a:solidFill>
                <a:srgbClr val="0070C0"/>
              </a:solidFill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  <a:defRPr/>
            </a:pPr>
            <a:r>
              <a:rPr lang="en-US" sz="2000">
                <a:solidFill>
                  <a:srgbClr val="0070C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we have been participating in the TEI Lex-0 discussion during the Portuguese Academy Dictionary encoding: </a:t>
            </a:r>
            <a:r>
              <a:rPr lang="en-US" sz="1600">
                <a:solidFill>
                  <a:schemeClr val="accent5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https://github.com/DARIAH-ERIC/lexicalresources/tree/master/Schemas/TEILex0</a:t>
            </a:r>
          </a:p>
          <a:p>
            <a:pPr marL="0" indent="0">
              <a:spcBef>
                <a:spcPts val="0"/>
              </a:spcBef>
              <a:buNone/>
              <a:defRPr/>
            </a:pPr>
            <a:endParaRPr lang="en-US" sz="2000">
              <a:solidFill>
                <a:srgbClr val="0070C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spcBef>
                <a:spcPts val="0"/>
              </a:spcBef>
              <a:defRPr/>
            </a:pPr>
            <a:r>
              <a:rPr lang="en-US" sz="2000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the advantage of applying TEI Lex-0 lies in the fact that lexicographers and terminologists are currently making efforts to apply TEI to the ongoing revision of ISO LMF </a:t>
            </a:r>
            <a:r>
              <a:rPr lang="en-US" sz="1400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(Romary, 2015)</a:t>
            </a:r>
          </a:p>
          <a:p>
            <a:pPr marL="0" indent="0">
              <a:spcBef>
                <a:spcPts val="0"/>
              </a:spcBef>
              <a:buNone/>
              <a:defRPr/>
            </a:pPr>
            <a:endParaRPr lang="en-US" sz="2000">
              <a:solidFill>
                <a:srgbClr val="0070C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haveta à esquerda 2">
            <a:extLst>
              <a:ext uri="{FF2B5EF4-FFF2-40B4-BE49-F238E27FC236}">
                <a16:creationId xmlns:a16="http://schemas.microsoft.com/office/drawing/2014/main" id="{BD6901FB-D92F-4B0D-BEF6-2B7B26F48EE3}"/>
              </a:ext>
            </a:extLst>
          </p:cNvPr>
          <p:cNvSpPr/>
          <p:nvPr/>
        </p:nvSpPr>
        <p:spPr>
          <a:xfrm>
            <a:off x="4062781" y="1260841"/>
            <a:ext cx="579556" cy="3672106"/>
          </a:xfrm>
          <a:prstGeom prst="leftBrac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" name="Seta: Curvada Para a Direita 3">
            <a:extLst>
              <a:ext uri="{FF2B5EF4-FFF2-40B4-BE49-F238E27FC236}">
                <a16:creationId xmlns:a16="http://schemas.microsoft.com/office/drawing/2014/main" id="{8566746D-FE3D-4D81-82A6-D2A6F22746DB}"/>
              </a:ext>
            </a:extLst>
          </p:cNvPr>
          <p:cNvSpPr/>
          <p:nvPr/>
        </p:nvSpPr>
        <p:spPr>
          <a:xfrm>
            <a:off x="191055" y="2959768"/>
            <a:ext cx="1765020" cy="3421577"/>
          </a:xfrm>
          <a:prstGeom prst="curvedRightArrow">
            <a:avLst>
              <a:gd name="adj1" fmla="val 13303"/>
              <a:gd name="adj2" fmla="val 46738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tx1"/>
              </a:solidFill>
            </a:endParaRP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D436D1DD-B779-4C4B-8CA1-D56CF13CA086}"/>
              </a:ext>
            </a:extLst>
          </p:cNvPr>
          <p:cNvSpPr/>
          <p:nvPr/>
        </p:nvSpPr>
        <p:spPr>
          <a:xfrm>
            <a:off x="2062263" y="5058351"/>
            <a:ext cx="8369116" cy="14981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55600"/>
            <a:r>
              <a:rPr lang="en-US" sz="2000"/>
              <a:t>TEI Lex-0 will not replace the Dictionaries Chapter in the TEI Guidelines.</a:t>
            </a:r>
          </a:p>
          <a:p>
            <a:pPr marL="355600"/>
            <a:r>
              <a:rPr lang="en-US" sz="2000"/>
              <a:t>It is being discussed as </a:t>
            </a:r>
            <a:r>
              <a:rPr lang="en-US" sz="2000" b="1"/>
              <a:t>a target format</a:t>
            </a:r>
            <a:r>
              <a:rPr lang="en-US" sz="2000"/>
              <a:t> that will standardize the existing heterogeneously encoded lexical resources.</a:t>
            </a:r>
            <a:endParaRPr lang="pt-PT" sz="2000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373851C5-CFA4-4146-AF38-8DAF806D7027}"/>
              </a:ext>
            </a:extLst>
          </p:cNvPr>
          <p:cNvSpPr/>
          <p:nvPr/>
        </p:nvSpPr>
        <p:spPr>
          <a:xfrm>
            <a:off x="0" y="0"/>
            <a:ext cx="12192000" cy="10467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bg1"/>
              </a:solidFill>
            </a:endParaRP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E4A1CE7B-53EC-4F36-BDDC-BEDD5C473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81621"/>
          </a:xfrm>
        </p:spPr>
        <p:txBody>
          <a:bodyPr>
            <a:normAutofit/>
          </a:bodyPr>
          <a:lstStyle/>
          <a:p>
            <a:r>
              <a:rPr lang="pt-PT" sz="400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  <a:cs typeface="Tahoma" panose="020B0604030504040204" pitchFamily="34" charset="0"/>
              </a:rPr>
              <a:t>TEI Lex-0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0F51C631-D442-461D-9070-D93A5DDE4D9E}"/>
              </a:ext>
            </a:extLst>
          </p:cNvPr>
          <p:cNvSpPr txBox="1"/>
          <p:nvPr/>
        </p:nvSpPr>
        <p:spPr>
          <a:xfrm>
            <a:off x="0" y="6576642"/>
            <a:ext cx="12191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100" dirty="0"/>
              <a:t>Salgado &amp; Costa – TOTH Conference 2019</a:t>
            </a:r>
          </a:p>
        </p:txBody>
      </p:sp>
    </p:spTree>
    <p:extLst>
      <p:ext uri="{BB962C8B-B14F-4D97-AF65-F5344CB8AC3E}">
        <p14:creationId xmlns:p14="http://schemas.microsoft.com/office/powerpoint/2010/main" val="1586515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>
            <a:extLst>
              <a:ext uri="{FF2B5EF4-FFF2-40B4-BE49-F238E27FC236}">
                <a16:creationId xmlns:a16="http://schemas.microsoft.com/office/drawing/2014/main" id="{47F0BE3C-1F64-4E30-A5C9-03C7C350DAA4}"/>
              </a:ext>
            </a:extLst>
          </p:cNvPr>
          <p:cNvSpPr/>
          <p:nvPr/>
        </p:nvSpPr>
        <p:spPr>
          <a:xfrm>
            <a:off x="0" y="0"/>
            <a:ext cx="12192000" cy="10467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bg1"/>
              </a:solidFill>
            </a:endParaRP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6AC10CD1-A1EF-47B5-A41A-12877F3E2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681622"/>
          </a:xfrm>
        </p:spPr>
        <p:txBody>
          <a:bodyPr>
            <a:normAutofit/>
          </a:bodyPr>
          <a:lstStyle/>
          <a:p>
            <a:r>
              <a:rPr lang="pt-PT" sz="4000" err="1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  <a:cs typeface="Tahoma" panose="020B0604030504040204" pitchFamily="34" charset="0"/>
              </a:rPr>
              <a:t>Aims</a:t>
            </a:r>
            <a:r>
              <a:rPr lang="pt-PT" sz="400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  <a:cs typeface="Tahoma" panose="020B0604030504040204" pitchFamily="34" charset="0"/>
              </a:rPr>
              <a:t> </a:t>
            </a:r>
            <a:r>
              <a:rPr lang="pt-PT" sz="4000" err="1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  <a:cs typeface="Tahoma" panose="020B0604030504040204" pitchFamily="34" charset="0"/>
              </a:rPr>
              <a:t>and</a:t>
            </a:r>
            <a:r>
              <a:rPr lang="pt-PT" sz="400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  <a:cs typeface="Tahoma" panose="020B0604030504040204" pitchFamily="34" charset="0"/>
              </a:rPr>
              <a:t> </a:t>
            </a:r>
            <a:r>
              <a:rPr lang="pt-PT" sz="4000" err="1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  <a:cs typeface="Tahoma" panose="020B0604030504040204" pitchFamily="34" charset="0"/>
              </a:rPr>
              <a:t>objectives</a:t>
            </a:r>
            <a:endParaRPr lang="pt-PT" sz="4000">
              <a:solidFill>
                <a:schemeClr val="bg1"/>
              </a:solidFill>
              <a:latin typeface="Impact" panose="020B0806030902050204" pitchFamily="34" charset="0"/>
              <a:ea typeface="Segoe UI Black" panose="020B0A02040204020203" pitchFamily="34" charset="0"/>
              <a:cs typeface="Tahoma" panose="020B0604030504040204" pitchFamily="34" charset="0"/>
            </a:endParaRPr>
          </a:p>
        </p:txBody>
      </p:sp>
      <p:sp>
        <p:nvSpPr>
          <p:cNvPr id="2" name="Subtítulo 1">
            <a:extLst>
              <a:ext uri="{FF2B5EF4-FFF2-40B4-BE49-F238E27FC236}">
                <a16:creationId xmlns:a16="http://schemas.microsoft.com/office/drawing/2014/main" id="{AB1DE024-8395-4F70-B30D-19AABC2D14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6652" y="3811603"/>
            <a:ext cx="5157787" cy="2334127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en-GB" sz="2400" dirty="0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1) analysing and comparing the terms used to identify the players’ positions on the football field:</a:t>
            </a:r>
          </a:p>
          <a:p>
            <a:pPr marL="0" indent="0">
              <a:spcBef>
                <a:spcPts val="0"/>
              </a:spcBef>
              <a:buNone/>
              <a:defRPr/>
            </a:pPr>
            <a:endParaRPr lang="pt-PT" sz="2000" dirty="0">
              <a:solidFill>
                <a:srgbClr val="0070C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pt-PT" sz="2000" i="1" dirty="0">
                <a:solidFill>
                  <a:srgbClr val="00B0F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Dicionário da Língua Portuguesa Contemporânea </a:t>
            </a:r>
            <a:r>
              <a:rPr lang="pt-PT" sz="2000" dirty="0">
                <a:solidFill>
                  <a:srgbClr val="00B0F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(DLPC), ACL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pt-PT" sz="2000" i="1" dirty="0" err="1">
                <a:solidFill>
                  <a:srgbClr val="00B0F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Diccionario</a:t>
            </a:r>
            <a:r>
              <a:rPr lang="pt-PT" sz="2000" i="1" dirty="0">
                <a:solidFill>
                  <a:srgbClr val="00B0F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de la </a:t>
            </a:r>
            <a:r>
              <a:rPr lang="pt-PT" sz="2000" i="1" dirty="0" err="1">
                <a:solidFill>
                  <a:srgbClr val="00B0F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lengua</a:t>
            </a:r>
            <a:r>
              <a:rPr lang="pt-PT" sz="2000" i="1" dirty="0">
                <a:solidFill>
                  <a:srgbClr val="00B0F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t-PT" sz="2000" i="1" dirty="0" err="1">
                <a:solidFill>
                  <a:srgbClr val="00B0F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española</a:t>
            </a:r>
            <a:r>
              <a:rPr lang="pt-PT" sz="2000" i="1" dirty="0">
                <a:solidFill>
                  <a:srgbClr val="00B0F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t-PT" sz="2000" dirty="0">
                <a:solidFill>
                  <a:srgbClr val="00B0F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(DLE), RAE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fr-FR" sz="2000" i="1" dirty="0">
                <a:solidFill>
                  <a:srgbClr val="00B0F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Dictionnaire de l’Académie Française </a:t>
            </a:r>
            <a:r>
              <a:rPr lang="pt-PT" sz="2000" dirty="0">
                <a:solidFill>
                  <a:srgbClr val="00B0F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(DAF), DAF</a:t>
            </a:r>
          </a:p>
        </p:txBody>
      </p:sp>
      <p:sp>
        <p:nvSpPr>
          <p:cNvPr id="10" name="Marcador de Posição de Conteúdo 9">
            <a:extLst>
              <a:ext uri="{FF2B5EF4-FFF2-40B4-BE49-F238E27FC236}">
                <a16:creationId xmlns:a16="http://schemas.microsoft.com/office/drawing/2014/main" id="{CA3AAF7A-843E-4D31-9E84-A3E5F44757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85548" y="3811604"/>
            <a:ext cx="5183188" cy="2334127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dirty="0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2) </a:t>
            </a:r>
            <a:r>
              <a:rPr lang="en-US" sz="2400" dirty="0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presenting a consistent encoding and description of the microstructural elements of lexicographic entries, exemplifying the representation of lexicographic content using the term “</a:t>
            </a:r>
            <a:r>
              <a:rPr lang="en-US" sz="2400" dirty="0" err="1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defesa</a:t>
            </a:r>
            <a:r>
              <a:rPr lang="en-US" sz="2400" dirty="0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” (</a:t>
            </a:r>
            <a:r>
              <a:rPr lang="en-GB" sz="2400" dirty="0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defence</a:t>
            </a:r>
            <a:r>
              <a:rPr lang="en-US" sz="2400" dirty="0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D198F81E-0CDB-48D3-85C5-39D9279C2AAE}"/>
              </a:ext>
            </a:extLst>
          </p:cNvPr>
          <p:cNvSpPr txBox="1"/>
          <p:nvPr/>
        </p:nvSpPr>
        <p:spPr>
          <a:xfrm>
            <a:off x="3992880" y="1411873"/>
            <a:ext cx="73625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2800" b="1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to present arguments</a:t>
            </a:r>
          </a:p>
          <a:p>
            <a:pPr>
              <a:spcBef>
                <a:spcPts val="0"/>
              </a:spcBef>
              <a:defRPr/>
            </a:pPr>
            <a:r>
              <a:rPr lang="en-US" sz="2800" b="1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in </a:t>
            </a:r>
            <a:r>
              <a:rPr lang="en-US" sz="2800" b="1" err="1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favour</a:t>
            </a:r>
            <a:r>
              <a:rPr lang="en-US" sz="2800" b="1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of using TEI Lex-0 dictionary encoding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498EB8C9-CCB5-4111-9BA8-08A1BA905C27}"/>
              </a:ext>
            </a:extLst>
          </p:cNvPr>
          <p:cNvSpPr txBox="1"/>
          <p:nvPr/>
        </p:nvSpPr>
        <p:spPr>
          <a:xfrm>
            <a:off x="4930140" y="2873370"/>
            <a:ext cx="2331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800" b="1">
                <a:solidFill>
                  <a:srgbClr val="0070C0"/>
                </a:solidFill>
              </a:rPr>
              <a:t>HOW?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8735FED1-CF75-4E9E-B787-77242C8D5FF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3831" y="1320686"/>
            <a:ext cx="1479049" cy="1171684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AAB95708-575A-4AF0-9E3B-95A1FC67193B}"/>
              </a:ext>
            </a:extLst>
          </p:cNvPr>
          <p:cNvSpPr txBox="1"/>
          <p:nvPr/>
        </p:nvSpPr>
        <p:spPr>
          <a:xfrm>
            <a:off x="0" y="6576642"/>
            <a:ext cx="12191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100" dirty="0"/>
              <a:t>Salgado &amp; Costa – TOTH Conference 2019</a:t>
            </a:r>
          </a:p>
        </p:txBody>
      </p:sp>
    </p:spTree>
    <p:extLst>
      <p:ext uri="{BB962C8B-B14F-4D97-AF65-F5344CB8AC3E}">
        <p14:creationId xmlns:p14="http://schemas.microsoft.com/office/powerpoint/2010/main" val="2517704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animBg="1"/>
      <p:bldP spid="10" grpId="0" uiExpand="1" build="p" animBg="1"/>
      <p:bldP spid="11" grpId="0"/>
      <p:bldP spid="1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>
            <a:extLst>
              <a:ext uri="{FF2B5EF4-FFF2-40B4-BE49-F238E27FC236}">
                <a16:creationId xmlns:a16="http://schemas.microsoft.com/office/drawing/2014/main" id="{6CCCCA4F-85C8-4298-85F0-445A63859FAB}"/>
              </a:ext>
            </a:extLst>
          </p:cNvPr>
          <p:cNvSpPr/>
          <p:nvPr/>
        </p:nvSpPr>
        <p:spPr>
          <a:xfrm>
            <a:off x="646147" y="276226"/>
            <a:ext cx="209871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>
                <a:solidFill>
                  <a:srgbClr val="0070C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“</a:t>
            </a:r>
            <a:r>
              <a:rPr lang="en-GB" sz="1400" b="1" dirty="0" err="1">
                <a:solidFill>
                  <a:srgbClr val="0070C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defesa</a:t>
            </a:r>
            <a:r>
              <a:rPr lang="en-GB" sz="1400" b="1" dirty="0">
                <a:solidFill>
                  <a:srgbClr val="0070C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” [defence] (DLPC)</a:t>
            </a:r>
            <a:endParaRPr lang="pt-PT" sz="1400" b="1" dirty="0">
              <a:solidFill>
                <a:srgbClr val="0070C0"/>
              </a:solidFill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9A468105-52E1-499C-8122-2DEB0245FE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62" y="723167"/>
            <a:ext cx="2170501" cy="5301030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8194B810-C6A0-4522-B869-B67035A9C2EE}"/>
              </a:ext>
            </a:extLst>
          </p:cNvPr>
          <p:cNvSpPr/>
          <p:nvPr/>
        </p:nvSpPr>
        <p:spPr>
          <a:xfrm>
            <a:off x="4395938" y="276225"/>
            <a:ext cx="209230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“</a:t>
            </a:r>
            <a:r>
              <a:rPr lang="en-GB" sz="1400" b="1" err="1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defensa</a:t>
            </a:r>
            <a:r>
              <a:rPr lang="en-GB" sz="1400" b="1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” [defence] (DLE)</a:t>
            </a:r>
            <a:endParaRPr lang="pt-PT" sz="1400" b="1">
              <a:solidFill>
                <a:srgbClr val="0070C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0A6B0D86-4DC0-40E1-8D8D-5C3F867CEB38}"/>
              </a:ext>
            </a:extLst>
          </p:cNvPr>
          <p:cNvSpPr/>
          <p:nvPr/>
        </p:nvSpPr>
        <p:spPr>
          <a:xfrm>
            <a:off x="8718469" y="281421"/>
            <a:ext cx="21169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>
                <a:solidFill>
                  <a:srgbClr val="0070C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“</a:t>
            </a:r>
            <a:r>
              <a:rPr lang="en-GB" sz="1400" b="1" err="1">
                <a:solidFill>
                  <a:srgbClr val="0070C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défense</a:t>
            </a:r>
            <a:r>
              <a:rPr lang="en-GB" sz="1400" b="1">
                <a:solidFill>
                  <a:srgbClr val="0070C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” [defence] (DAF)</a:t>
            </a:r>
            <a:endParaRPr lang="pt-PT" sz="1400" b="1">
              <a:solidFill>
                <a:srgbClr val="0070C0"/>
              </a:solidFill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23690E7E-B45F-4E04-B070-853626FED8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0248" y="660156"/>
            <a:ext cx="4584349" cy="2492375"/>
          </a:xfrm>
          <a:prstGeom prst="rect">
            <a:avLst/>
          </a:prstGeom>
        </p:spPr>
      </p:pic>
      <p:pic>
        <p:nvPicPr>
          <p:cNvPr id="2" name="Imagem 1">
            <a:extLst>
              <a:ext uri="{FF2B5EF4-FFF2-40B4-BE49-F238E27FC236}">
                <a16:creationId xmlns:a16="http://schemas.microsoft.com/office/drawing/2014/main" id="{60191731-7366-4F60-B586-00F5F4F8B1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42682" y="723167"/>
            <a:ext cx="4073240" cy="2682875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6A5C47EF-BA13-4DD6-935A-FADD622F549D}"/>
              </a:ext>
            </a:extLst>
          </p:cNvPr>
          <p:cNvSpPr txBox="1"/>
          <p:nvPr/>
        </p:nvSpPr>
        <p:spPr>
          <a:xfrm>
            <a:off x="0" y="6576642"/>
            <a:ext cx="12191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100" dirty="0"/>
              <a:t>Salgado &amp; Costa – TOTH Conference 2019</a:t>
            </a:r>
          </a:p>
        </p:txBody>
      </p:sp>
    </p:spTree>
    <p:extLst>
      <p:ext uri="{BB962C8B-B14F-4D97-AF65-F5344CB8AC3E}">
        <p14:creationId xmlns:p14="http://schemas.microsoft.com/office/powerpoint/2010/main" val="2568261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4045D524-8107-44E3-82AD-0831A6F6474B}"/>
              </a:ext>
            </a:extLst>
          </p:cNvPr>
          <p:cNvSpPr/>
          <p:nvPr/>
        </p:nvSpPr>
        <p:spPr>
          <a:xfrm>
            <a:off x="0" y="0"/>
            <a:ext cx="12192000" cy="132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4000">
              <a:solidFill>
                <a:schemeClr val="bg1"/>
              </a:solidFill>
            </a:endParaRP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270AA829-A53B-4E37-9BB5-57497C355B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81621"/>
          </a:xfrm>
        </p:spPr>
        <p:txBody>
          <a:bodyPr>
            <a:normAutofit/>
          </a:bodyPr>
          <a:lstStyle/>
          <a:p>
            <a:pPr algn="ctr"/>
            <a:r>
              <a:rPr lang="pt-PT" sz="3000" dirty="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  <a:cs typeface="Tahoma" panose="020B0604030504040204" pitchFamily="34" charset="0"/>
              </a:rPr>
              <a:t>TEI Training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BDE5C0AE-551F-41E7-B0B5-866E36C5B4D5}"/>
              </a:ext>
            </a:extLst>
          </p:cNvPr>
          <p:cNvSpPr txBox="1"/>
          <p:nvPr/>
        </p:nvSpPr>
        <p:spPr>
          <a:xfrm>
            <a:off x="0" y="6576642"/>
            <a:ext cx="12191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100" dirty="0"/>
              <a:t>Salgado &amp; Costa – TOTH Conference 2019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A3EBAB05-83EA-4D3F-9C1B-AC0F60BAFE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490" y="2091187"/>
            <a:ext cx="2210541" cy="715719"/>
          </a:xfrm>
          <a:prstGeom prst="rect">
            <a:avLst/>
          </a:prstGeom>
        </p:spPr>
      </p:pic>
      <p:pic>
        <p:nvPicPr>
          <p:cNvPr id="12" name="Picture 10">
            <a:extLst>
              <a:ext uri="{FF2B5EF4-FFF2-40B4-BE49-F238E27FC236}">
                <a16:creationId xmlns:a16="http://schemas.microsoft.com/office/drawing/2014/main" id="{EA70894B-7AB6-4011-9641-7023424A79B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971" y="2222489"/>
            <a:ext cx="524426" cy="244468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B5F2F5C1-5C60-4C0F-8AE7-C14BAD2613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37868" y="2085172"/>
            <a:ext cx="1749450" cy="973629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D53F84DB-0A13-4403-89BF-BC6B382718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93855" y="2563948"/>
            <a:ext cx="803625" cy="210906"/>
          </a:xfrm>
          <a:prstGeom prst="rect">
            <a:avLst/>
          </a:prstGeom>
        </p:spPr>
      </p:pic>
      <p:pic>
        <p:nvPicPr>
          <p:cNvPr id="17" name="Imagem 16">
            <a:extLst>
              <a:ext uri="{FF2B5EF4-FFF2-40B4-BE49-F238E27FC236}">
                <a16:creationId xmlns:a16="http://schemas.microsoft.com/office/drawing/2014/main" id="{097ADB81-E02D-4A78-B7FC-4E8AD1670FD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12536" y="2085172"/>
            <a:ext cx="2087880" cy="479418"/>
          </a:xfrm>
          <a:prstGeom prst="rect">
            <a:avLst/>
          </a:prstGeom>
        </p:spPr>
      </p:pic>
      <p:pic>
        <p:nvPicPr>
          <p:cNvPr id="18" name="Imagem 17">
            <a:extLst>
              <a:ext uri="{FF2B5EF4-FFF2-40B4-BE49-F238E27FC236}">
                <a16:creationId xmlns:a16="http://schemas.microsoft.com/office/drawing/2014/main" id="{A822E245-8E08-446C-82AC-50395C42C98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19938" y="2042447"/>
            <a:ext cx="1936332" cy="331300"/>
          </a:xfrm>
          <a:prstGeom prst="rect">
            <a:avLst/>
          </a:prstGeom>
        </p:spPr>
      </p:pic>
      <p:sp>
        <p:nvSpPr>
          <p:cNvPr id="19" name="Retângulo 18">
            <a:extLst>
              <a:ext uri="{FF2B5EF4-FFF2-40B4-BE49-F238E27FC236}">
                <a16:creationId xmlns:a16="http://schemas.microsoft.com/office/drawing/2014/main" id="{425332AA-D6BC-48DB-AAAA-CF09DB31FA15}"/>
              </a:ext>
            </a:extLst>
          </p:cNvPr>
          <p:cNvSpPr/>
          <p:nvPr/>
        </p:nvSpPr>
        <p:spPr>
          <a:xfrm>
            <a:off x="496965" y="3147901"/>
            <a:ext cx="2444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1600" dirty="0" err="1">
                <a:latin typeface="Calibri" panose="020F0502020204030204" pitchFamily="34" charset="0"/>
                <a:ea typeface="Calibri" panose="020F0502020204030204" pitchFamily="34" charset="0"/>
              </a:rPr>
              <a:t>Encoding</a:t>
            </a:r>
            <a:r>
              <a:rPr lang="pt-PT" sz="1600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pt-PT" sz="1600" dirty="0" err="1">
                <a:latin typeface="Calibri" panose="020F0502020204030204" pitchFamily="34" charset="0"/>
                <a:ea typeface="Calibri" panose="020F0502020204030204" pitchFamily="34" charset="0"/>
              </a:rPr>
              <a:t>Dictionaries</a:t>
            </a:r>
            <a:r>
              <a:rPr lang="pt-PT" sz="1600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pt-PT" sz="1600" dirty="0" err="1">
                <a:latin typeface="Calibri" panose="020F0502020204030204" pitchFamily="34" charset="0"/>
                <a:ea typeface="Calibri" panose="020F0502020204030204" pitchFamily="34" charset="0"/>
              </a:rPr>
              <a:t>with</a:t>
            </a:r>
            <a:r>
              <a:rPr lang="pt-PT" sz="1600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</a:p>
          <a:p>
            <a:r>
              <a:rPr lang="pt-PT" sz="1600" dirty="0">
                <a:latin typeface="Calibri" panose="020F0502020204030204" pitchFamily="34" charset="0"/>
                <a:ea typeface="Calibri" panose="020F0502020204030204" pitchFamily="34" charset="0"/>
              </a:rPr>
              <a:t>TEI – Toma</a:t>
            </a:r>
            <a:r>
              <a:rPr lang="pt-PT" sz="1600" dirty="0">
                <a:latin typeface="Calibri" panose="020F0502020204030204" pitchFamily="34" charset="0"/>
              </a:rPr>
              <a:t> Tasovac</a:t>
            </a:r>
            <a:endParaRPr lang="pt-PT" sz="1600" dirty="0"/>
          </a:p>
        </p:txBody>
      </p:sp>
      <p:sp>
        <p:nvSpPr>
          <p:cNvPr id="20" name="Retângulo 19">
            <a:extLst>
              <a:ext uri="{FF2B5EF4-FFF2-40B4-BE49-F238E27FC236}">
                <a16:creationId xmlns:a16="http://schemas.microsoft.com/office/drawing/2014/main" id="{AA03209B-042B-45EB-83D0-F98A7D8F83FB}"/>
              </a:ext>
            </a:extLst>
          </p:cNvPr>
          <p:cNvSpPr/>
          <p:nvPr/>
        </p:nvSpPr>
        <p:spPr>
          <a:xfrm>
            <a:off x="5727757" y="3130859"/>
            <a:ext cx="27067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Converting the Academy of Sciences Portuguese Dictionary to TEI Lex-0</a:t>
            </a:r>
            <a:endParaRPr lang="pt-PT" sz="1600" dirty="0"/>
          </a:p>
        </p:txBody>
      </p:sp>
      <p:sp>
        <p:nvSpPr>
          <p:cNvPr id="23" name="Retângulo 22">
            <a:extLst>
              <a:ext uri="{FF2B5EF4-FFF2-40B4-BE49-F238E27FC236}">
                <a16:creationId xmlns:a16="http://schemas.microsoft.com/office/drawing/2014/main" id="{A472C0BB-951A-4F41-8425-6CF3AB34C05B}"/>
              </a:ext>
            </a:extLst>
          </p:cNvPr>
          <p:cNvSpPr/>
          <p:nvPr/>
        </p:nvSpPr>
        <p:spPr>
          <a:xfrm>
            <a:off x="8518926" y="3056535"/>
            <a:ext cx="30939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1600" dirty="0"/>
              <a:t>XML-TEI </a:t>
            </a:r>
            <a:r>
              <a:rPr lang="pt-PT" sz="1600" dirty="0" err="1"/>
              <a:t>document</a:t>
            </a:r>
            <a:r>
              <a:rPr lang="pt-PT" sz="1600" dirty="0"/>
              <a:t> </a:t>
            </a:r>
            <a:r>
              <a:rPr lang="pt-PT" sz="1600" dirty="0" err="1"/>
              <a:t>encoding</a:t>
            </a:r>
            <a:r>
              <a:rPr lang="pt-PT" sz="1600" dirty="0"/>
              <a:t>, </a:t>
            </a:r>
            <a:r>
              <a:rPr lang="pt-PT" sz="1600" dirty="0" err="1"/>
              <a:t>structuring</a:t>
            </a:r>
            <a:r>
              <a:rPr lang="pt-PT" sz="1600" dirty="0"/>
              <a:t>, </a:t>
            </a:r>
            <a:r>
              <a:rPr lang="pt-PT" sz="1600" dirty="0" err="1"/>
              <a:t>rendering</a:t>
            </a:r>
            <a:r>
              <a:rPr lang="pt-PT" sz="1600" dirty="0"/>
              <a:t> </a:t>
            </a:r>
            <a:r>
              <a:rPr lang="pt-PT" sz="1600" dirty="0" err="1"/>
              <a:t>and</a:t>
            </a:r>
            <a:r>
              <a:rPr lang="pt-PT" sz="1600" dirty="0"/>
              <a:t> </a:t>
            </a:r>
            <a:r>
              <a:rPr lang="pt-PT" sz="1600" dirty="0" err="1"/>
              <a:t>transformation</a:t>
            </a:r>
            <a:endParaRPr lang="pt-PT" sz="1600" dirty="0"/>
          </a:p>
        </p:txBody>
      </p:sp>
      <p:sp>
        <p:nvSpPr>
          <p:cNvPr id="27" name="Retângulo 26">
            <a:extLst>
              <a:ext uri="{FF2B5EF4-FFF2-40B4-BE49-F238E27FC236}">
                <a16:creationId xmlns:a16="http://schemas.microsoft.com/office/drawing/2014/main" id="{6295489D-4C23-4E71-92A0-6D959EB3ED80}"/>
              </a:ext>
            </a:extLst>
          </p:cNvPr>
          <p:cNvSpPr/>
          <p:nvPr/>
        </p:nvSpPr>
        <p:spPr>
          <a:xfrm>
            <a:off x="3413171" y="3120304"/>
            <a:ext cx="25024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pt-PT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Comparison</a:t>
            </a:r>
            <a:r>
              <a:rPr lang="pt-PT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</a:t>
            </a:r>
            <a:r>
              <a:rPr lang="pt-PT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pt-PT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macro/</a:t>
            </a:r>
            <a:r>
              <a:rPr lang="pt-PT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microstructure</a:t>
            </a:r>
            <a:r>
              <a:rPr lang="pt-PT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</a:t>
            </a:r>
            <a:r>
              <a:rPr lang="pt-PT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pt-PT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Iberian</a:t>
            </a:r>
            <a:r>
              <a:rPr lang="pt-PT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Academy</a:t>
            </a:r>
            <a:r>
              <a:rPr lang="pt-PT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Dictionaries</a:t>
            </a:r>
            <a:endParaRPr lang="pt-PT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8" name="Imagem 27">
            <a:extLst>
              <a:ext uri="{FF2B5EF4-FFF2-40B4-BE49-F238E27FC236}">
                <a16:creationId xmlns:a16="http://schemas.microsoft.com/office/drawing/2014/main" id="{CBE11CC1-BA63-4043-9247-BA88A9C080D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626702" y="2048798"/>
            <a:ext cx="536501" cy="552165"/>
          </a:xfrm>
          <a:prstGeom prst="rect">
            <a:avLst/>
          </a:prstGeom>
        </p:spPr>
      </p:pic>
      <p:sp>
        <p:nvSpPr>
          <p:cNvPr id="29" name="Seta: Curvada para Baixo 28">
            <a:extLst>
              <a:ext uri="{FF2B5EF4-FFF2-40B4-BE49-F238E27FC236}">
                <a16:creationId xmlns:a16="http://schemas.microsoft.com/office/drawing/2014/main" id="{33F4E4D9-CB7C-4F73-8BD4-819F1F54EA4E}"/>
              </a:ext>
            </a:extLst>
          </p:cNvPr>
          <p:cNvSpPr/>
          <p:nvPr/>
        </p:nvSpPr>
        <p:spPr>
          <a:xfrm>
            <a:off x="2674031" y="1831541"/>
            <a:ext cx="963837" cy="21090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tx1"/>
              </a:solidFill>
            </a:endParaRPr>
          </a:p>
        </p:txBody>
      </p:sp>
      <p:sp>
        <p:nvSpPr>
          <p:cNvPr id="30" name="Seta: Curvada para Baixo 29">
            <a:extLst>
              <a:ext uri="{FF2B5EF4-FFF2-40B4-BE49-F238E27FC236}">
                <a16:creationId xmlns:a16="http://schemas.microsoft.com/office/drawing/2014/main" id="{FAD0DEBC-4A19-4FE1-9CB4-9ACA89DDFAA4}"/>
              </a:ext>
            </a:extLst>
          </p:cNvPr>
          <p:cNvSpPr/>
          <p:nvPr/>
        </p:nvSpPr>
        <p:spPr>
          <a:xfrm>
            <a:off x="4664375" y="1773035"/>
            <a:ext cx="963837" cy="21090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tx1"/>
              </a:solidFill>
            </a:endParaRPr>
          </a:p>
        </p:txBody>
      </p:sp>
      <p:sp>
        <p:nvSpPr>
          <p:cNvPr id="31" name="Seta: Curvada para Baixo 30">
            <a:extLst>
              <a:ext uri="{FF2B5EF4-FFF2-40B4-BE49-F238E27FC236}">
                <a16:creationId xmlns:a16="http://schemas.microsoft.com/office/drawing/2014/main" id="{2EFFB29F-8FE8-4BFF-8C89-3F293E9CF08A}"/>
              </a:ext>
            </a:extLst>
          </p:cNvPr>
          <p:cNvSpPr/>
          <p:nvPr/>
        </p:nvSpPr>
        <p:spPr>
          <a:xfrm>
            <a:off x="7817024" y="1769993"/>
            <a:ext cx="963837" cy="21090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tx1"/>
              </a:solidFill>
            </a:endParaRPr>
          </a:p>
        </p:txBody>
      </p:sp>
      <p:pic>
        <p:nvPicPr>
          <p:cNvPr id="33" name="Imagem 32">
            <a:extLst>
              <a:ext uri="{FF2B5EF4-FFF2-40B4-BE49-F238E27FC236}">
                <a16:creationId xmlns:a16="http://schemas.microsoft.com/office/drawing/2014/main" id="{2B2C2C1B-8945-43BC-ABCA-6382BF6DB0B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18785" y="4534612"/>
            <a:ext cx="3581631" cy="153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419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3" grpId="0"/>
      <p:bldP spid="27" grpId="0"/>
      <p:bldP spid="29" grpId="0" animBg="1"/>
      <p:bldP spid="30" grpId="0" animBg="1"/>
      <p:bldP spid="3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77C2AB24-6A66-482E-877E-66959C6E3B1F}"/>
              </a:ext>
            </a:extLst>
          </p:cNvPr>
          <p:cNvSpPr/>
          <p:nvPr/>
        </p:nvSpPr>
        <p:spPr>
          <a:xfrm>
            <a:off x="4203688" y="261416"/>
            <a:ext cx="3971075" cy="2584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pt-PT" sz="2000" dirty="0">
                <a:solidFill>
                  <a:srgbClr val="0070C0"/>
                </a:solidFill>
                <a:highlight>
                  <a:srgbClr val="FFFFFF"/>
                </a:highlight>
                <a:latin typeface="Impact" panose="020B080603090205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DLE</a:t>
            </a:r>
          </a:p>
          <a:p>
            <a:pPr algn="ctr">
              <a:lnSpc>
                <a:spcPct val="107000"/>
              </a:lnSpc>
            </a:pPr>
            <a:endParaRPr lang="pt-PT" sz="2000" dirty="0">
              <a:solidFill>
                <a:srgbClr val="000096"/>
              </a:solidFill>
              <a:highlight>
                <a:srgbClr val="FFFFFF"/>
              </a:highlight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entry</a:t>
            </a:r>
            <a:r>
              <a:rPr lang="pt-PT" sz="1400" dirty="0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xml:id</a:t>
            </a:r>
            <a:r>
              <a:rPr lang="pt-PT" sz="1400" dirty="0" err="1">
                <a:solidFill>
                  <a:srgbClr val="FF804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"defensa"</a:t>
            </a:r>
            <a:r>
              <a:rPr lang="pt-PT" sz="1400" dirty="0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xml:lang</a:t>
            </a:r>
            <a:r>
              <a:rPr lang="pt-PT" sz="1400" dirty="0" err="1">
                <a:solidFill>
                  <a:srgbClr val="FF804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pt-PT" sz="1400" dirty="0" err="1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es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endParaRPr lang="pt-PT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form</a:t>
            </a:r>
            <a:r>
              <a:rPr lang="pt-PT" sz="1400" dirty="0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type</a:t>
            </a:r>
            <a:r>
              <a:rPr lang="pt-PT" sz="1400" dirty="0" err="1">
                <a:solidFill>
                  <a:srgbClr val="FF804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pt-PT" sz="1400" dirty="0" err="1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lemma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endParaRPr lang="pt-PT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orth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r>
              <a:rPr lang="pt-PT" sz="1400" dirty="0" err="1">
                <a:solidFill>
                  <a:srgbClr val="0000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defensa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&lt;/orth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endParaRPr lang="pt-PT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/form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</a:p>
          <a:p>
            <a:pPr>
              <a:lnSpc>
                <a:spcPct val="107000"/>
              </a:lnSpc>
            </a:pP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</a:rPr>
              <a:t>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</a:rPr>
              <a:t>gramGrp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</a:rPr>
              <a:t>&gt;</a:t>
            </a:r>
            <a:endParaRPr lang="pt-PT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gram</a:t>
            </a:r>
            <a:r>
              <a:rPr lang="pt-PT" sz="1400" dirty="0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type</a:t>
            </a:r>
            <a:r>
              <a:rPr lang="pt-PT" sz="1400" dirty="0" err="1">
                <a:solidFill>
                  <a:srgbClr val="FF804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pt-PT" sz="1400" dirty="0" err="1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gen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r>
              <a:rPr lang="pt-PT" sz="1400" dirty="0"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f.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/gram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endParaRPr lang="pt-PT" sz="1400" b="1" dirty="0">
              <a:solidFill>
                <a:srgbClr val="000096"/>
              </a:solidFill>
              <a:highlight>
                <a:srgbClr val="FFFFFF"/>
              </a:highligh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pt-PT" sz="140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</a:rPr>
              <a:t>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</a:rPr>
              <a:t>/gramGrp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</a:rPr>
              <a:t>&gt;</a:t>
            </a:r>
            <a:endParaRPr lang="pt-PT" sz="1400" b="1" dirty="0">
              <a:solidFill>
                <a:srgbClr val="000096"/>
              </a:solidFill>
              <a:highlight>
                <a:srgbClr val="FFFFFF"/>
              </a:highligh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[…]</a:t>
            </a:r>
            <a:endParaRPr lang="pt-PT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AE8D8008-AC5B-4ED4-81FD-FF0EA4E5A8F8}"/>
              </a:ext>
            </a:extLst>
          </p:cNvPr>
          <p:cNvSpPr/>
          <p:nvPr/>
        </p:nvSpPr>
        <p:spPr>
          <a:xfrm>
            <a:off x="310775" y="359308"/>
            <a:ext cx="3808689" cy="2815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pt-PT" sz="2000" dirty="0">
                <a:solidFill>
                  <a:srgbClr val="0070C0"/>
                </a:solidFill>
                <a:highlight>
                  <a:srgbClr val="FFFFFF"/>
                </a:highlight>
                <a:latin typeface="Impact" panose="020B080603090205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DLPC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pt-PT" sz="2000" dirty="0">
              <a:solidFill>
                <a:srgbClr val="0070C0"/>
              </a:solidFill>
              <a:highlight>
                <a:srgbClr val="FFFFFF"/>
              </a:highlight>
              <a:latin typeface="Impact" panose="020B080603090205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entry</a:t>
            </a:r>
            <a:r>
              <a:rPr lang="pt-PT" sz="1400" dirty="0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xml:id</a:t>
            </a:r>
            <a:r>
              <a:rPr lang="pt-PT" sz="1400" dirty="0" err="1">
                <a:solidFill>
                  <a:srgbClr val="FF804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"defesa"</a:t>
            </a:r>
            <a:r>
              <a:rPr lang="pt-PT" sz="1400" dirty="0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xml:lang</a:t>
            </a:r>
            <a:r>
              <a:rPr lang="pt-PT" sz="1400" dirty="0" err="1">
                <a:solidFill>
                  <a:srgbClr val="FF804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pt-PT" sz="1400" dirty="0" err="1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pt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endParaRPr lang="pt-PT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form</a:t>
            </a:r>
            <a:r>
              <a:rPr lang="pt-PT" sz="1400" dirty="0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type</a:t>
            </a:r>
            <a:r>
              <a:rPr lang="pt-PT" sz="1400" dirty="0" err="1">
                <a:solidFill>
                  <a:srgbClr val="FF804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pt-PT" sz="1400" dirty="0" err="1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lemma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endParaRPr lang="pt-PT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orth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r>
              <a:rPr lang="pt-PT" sz="1400" dirty="0" err="1">
                <a:solidFill>
                  <a:srgbClr val="0000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defesa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&lt;/orth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endParaRPr lang="pt-PT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/form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</a:rPr>
              <a:t>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</a:rPr>
              <a:t>gramGrp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</a:rPr>
              <a:t>&gt;</a:t>
            </a:r>
            <a:endParaRPr lang="pt-PT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gram</a:t>
            </a:r>
            <a:r>
              <a:rPr lang="pt-PT" sz="1400" dirty="0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type</a:t>
            </a:r>
            <a:r>
              <a:rPr lang="pt-PT" sz="1400" dirty="0" err="1">
                <a:solidFill>
                  <a:srgbClr val="FF804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pt-PT" sz="1400" dirty="0" err="1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pos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solidFill>
                  <a:srgbClr val="0000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ud:norm</a:t>
            </a:r>
            <a:r>
              <a:rPr lang="pt-PT" sz="1400" dirty="0">
                <a:solidFill>
                  <a:srgbClr val="0000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 “NOUN”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r>
              <a:rPr lang="pt-PT" sz="1400" dirty="0"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n.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/gram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endParaRPr lang="pt-PT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gram</a:t>
            </a:r>
            <a:r>
              <a:rPr lang="pt-PT" sz="1400" dirty="0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type</a:t>
            </a:r>
            <a:r>
              <a:rPr lang="pt-PT" sz="1400" dirty="0" err="1">
                <a:solidFill>
                  <a:srgbClr val="FF804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pt-PT" sz="1400" dirty="0" err="1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gen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&gt;f.&lt;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/gram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pt-PT" sz="140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</a:rPr>
              <a:t>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</a:rPr>
              <a:t>/gramGrp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</a:rPr>
              <a:t>&gt;</a:t>
            </a:r>
            <a:endParaRPr lang="pt-PT" sz="1400" b="1" dirty="0">
              <a:solidFill>
                <a:srgbClr val="000096"/>
              </a:solidFill>
              <a:highlight>
                <a:srgbClr val="FFFFFF"/>
              </a:highligh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[…]</a:t>
            </a:r>
            <a:endParaRPr lang="pt-PT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E60841A7-1424-4367-A6E7-52C374D5C9A4}"/>
              </a:ext>
            </a:extLst>
          </p:cNvPr>
          <p:cNvSpPr/>
          <p:nvPr/>
        </p:nvSpPr>
        <p:spPr>
          <a:xfrm>
            <a:off x="8072537" y="275087"/>
            <a:ext cx="3971075" cy="2782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pt-PT" sz="2000" dirty="0">
                <a:solidFill>
                  <a:srgbClr val="0070C0"/>
                </a:solidFill>
                <a:highlight>
                  <a:srgbClr val="FFFFFF"/>
                </a:highlight>
                <a:latin typeface="Impact" panose="020B080603090205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DAF</a:t>
            </a:r>
          </a:p>
          <a:p>
            <a:pPr algn="ctr">
              <a:lnSpc>
                <a:spcPct val="107000"/>
              </a:lnSpc>
            </a:pPr>
            <a:endParaRPr lang="pt-PT" dirty="0">
              <a:solidFill>
                <a:srgbClr val="0070C0"/>
              </a:solidFill>
              <a:highlight>
                <a:srgbClr val="FFFFFF"/>
              </a:highlight>
              <a:latin typeface="Impact" panose="020B080603090205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entry</a:t>
            </a:r>
            <a:r>
              <a:rPr lang="pt-PT" sz="1400" dirty="0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xml:id</a:t>
            </a:r>
            <a:r>
              <a:rPr lang="pt-PT" sz="1400" dirty="0" err="1">
                <a:solidFill>
                  <a:srgbClr val="FF804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pt-PT" sz="1400" dirty="0" err="1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défense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pt-PT" sz="1400" dirty="0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xml:lang</a:t>
            </a:r>
            <a:r>
              <a:rPr lang="pt-PT" sz="1400" dirty="0" err="1">
                <a:solidFill>
                  <a:srgbClr val="FF804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pt-PT" sz="1400" dirty="0" err="1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fr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endParaRPr lang="pt-PT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form</a:t>
            </a:r>
            <a:r>
              <a:rPr lang="pt-PT" sz="1400" dirty="0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type</a:t>
            </a:r>
            <a:r>
              <a:rPr lang="pt-PT" sz="1400" dirty="0" err="1">
                <a:solidFill>
                  <a:srgbClr val="FF804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pt-PT" sz="1400" dirty="0" err="1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lemma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endParaRPr lang="pt-PT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orth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r>
              <a:rPr lang="pt-PT" sz="1400" dirty="0" err="1">
                <a:solidFill>
                  <a:srgbClr val="0000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défense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&lt;/orth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endParaRPr lang="pt-PT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/form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endParaRPr lang="pt-PT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gram</a:t>
            </a:r>
            <a:r>
              <a:rPr lang="pt-PT" sz="1400" dirty="0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type</a:t>
            </a:r>
            <a:r>
              <a:rPr lang="pt-PT" sz="1400" dirty="0" err="1">
                <a:solidFill>
                  <a:srgbClr val="FF804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pt-PT" sz="1400" dirty="0" err="1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pos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solidFill>
                  <a:srgbClr val="0000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ud:norm</a:t>
            </a:r>
            <a:r>
              <a:rPr lang="pt-PT" sz="1400" dirty="0">
                <a:solidFill>
                  <a:srgbClr val="0000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 “NOUN”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r>
              <a:rPr lang="pt-PT" sz="1400" dirty="0" err="1"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nom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&lt;/gram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endParaRPr lang="pt-PT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</a:rPr>
              <a:t>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</a:rPr>
              <a:t>gramGrp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</a:rPr>
              <a:t>&gt;</a:t>
            </a:r>
            <a:endParaRPr lang="pt-PT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gram</a:t>
            </a:r>
            <a:r>
              <a:rPr lang="pt-PT" sz="1400" dirty="0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type</a:t>
            </a:r>
            <a:r>
              <a:rPr lang="pt-PT" sz="1400" dirty="0" err="1">
                <a:solidFill>
                  <a:srgbClr val="FF804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pt-PT" sz="1400" dirty="0" err="1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gen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r>
              <a:rPr lang="pt-PT" sz="1400" dirty="0" err="1"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féminin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&lt;/gram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endParaRPr lang="pt-PT" sz="1400" b="1" dirty="0">
              <a:solidFill>
                <a:srgbClr val="000096"/>
              </a:solidFill>
              <a:highlight>
                <a:srgbClr val="FFFFFF"/>
              </a:highligh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pt-PT" sz="140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</a:rPr>
              <a:t>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</a:rPr>
              <a:t>/gramGrp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</a:rPr>
              <a:t>&gt;</a:t>
            </a:r>
            <a:endParaRPr lang="pt-PT" sz="1400" b="1" dirty="0">
              <a:solidFill>
                <a:srgbClr val="000096"/>
              </a:solidFill>
              <a:highlight>
                <a:srgbClr val="FFFFFF"/>
              </a:highligh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[…]</a:t>
            </a:r>
            <a:endParaRPr lang="pt-PT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ED00F39C-F794-4C44-90AB-C41B4C952F83}"/>
              </a:ext>
            </a:extLst>
          </p:cNvPr>
          <p:cNvSpPr/>
          <p:nvPr/>
        </p:nvSpPr>
        <p:spPr>
          <a:xfrm>
            <a:off x="0" y="4378051"/>
            <a:ext cx="12192000" cy="2141621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55600"/>
            <a:endParaRPr lang="en-GB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55600"/>
            <a:r>
              <a:rPr lang="en-GB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entry</a:t>
            </a:r>
            <a:endParaRPr lang="en-GB" sz="1600" dirty="0"/>
          </a:p>
          <a:p>
            <a:pPr marL="641350" indent="-285750">
              <a:buFont typeface="Arial" panose="020B0604020202020204" pitchFamily="34" charset="0"/>
              <a:buChar char="•"/>
            </a:pPr>
            <a:r>
              <a:rPr lang="en-GB" sz="1600" dirty="0"/>
              <a:t>@</a:t>
            </a:r>
            <a:r>
              <a:rPr lang="en-GB" sz="1600" dirty="0" err="1"/>
              <a:t>xml:id</a:t>
            </a:r>
            <a:endParaRPr lang="en-GB" sz="1600" dirty="0"/>
          </a:p>
          <a:p>
            <a:pPr marL="641350" indent="-285750">
              <a:buFont typeface="Arial" panose="020B0604020202020204" pitchFamily="34" charset="0"/>
              <a:buChar char="•"/>
            </a:pPr>
            <a:r>
              <a:rPr lang="en-GB" sz="1600" dirty="0"/>
              <a:t>@</a:t>
            </a:r>
            <a:r>
              <a:rPr lang="en-GB" sz="1600" dirty="0" err="1"/>
              <a:t>xml:lang</a:t>
            </a:r>
            <a:r>
              <a:rPr lang="en-GB" sz="1600" dirty="0"/>
              <a:t> – code (BCP 47)</a:t>
            </a:r>
          </a:p>
          <a:p>
            <a:pPr marL="641350" indent="-285750">
              <a:buFont typeface="Arial" panose="020B0604020202020204" pitchFamily="34" charset="0"/>
              <a:buChar char="•"/>
            </a:pPr>
            <a:r>
              <a:rPr lang="en-GB" sz="1600" dirty="0"/>
              <a:t>always start with a lemma (headword), a canonical form</a:t>
            </a:r>
          </a:p>
          <a:p>
            <a:pPr marL="355600"/>
            <a:endParaRPr lang="en-GB" sz="1000" dirty="0"/>
          </a:p>
          <a:p>
            <a:pPr marL="355600"/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gram type element </a:t>
            </a:r>
          </a:p>
          <a:p>
            <a:pPr marL="641350" indent="-285750">
              <a:buFont typeface="Arial" panose="020B0604020202020204" pitchFamily="34" charset="0"/>
              <a:buChar char="•"/>
            </a:pPr>
            <a:r>
              <a:rPr lang="en-US" sz="1600" dirty="0"/>
              <a:t>part-of-speech of the entry and further specifications</a:t>
            </a:r>
          </a:p>
          <a:p>
            <a:pPr marL="641350" indent="-285750">
              <a:buFont typeface="Arial" panose="020B0604020202020204" pitchFamily="34" charset="0"/>
              <a:buChar char="•"/>
            </a:pPr>
            <a:r>
              <a:rPr lang="en-GB" sz="1600" dirty="0"/>
              <a:t>@norm attribute – values from the Universal Dependencies Part-of-Speech: https://universaldependencies.org/u/pos/</a:t>
            </a:r>
          </a:p>
          <a:p>
            <a:pPr marL="355600"/>
            <a:endParaRPr lang="pt-PT" sz="2000" dirty="0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B97DD740-AE48-43D7-80E0-CC41915DA9F8}"/>
              </a:ext>
            </a:extLst>
          </p:cNvPr>
          <p:cNvSpPr txBox="1"/>
          <p:nvPr/>
        </p:nvSpPr>
        <p:spPr>
          <a:xfrm>
            <a:off x="0" y="6576642"/>
            <a:ext cx="12191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100" dirty="0"/>
              <a:t>Salgado &amp; Costa – TOTH </a:t>
            </a:r>
            <a:r>
              <a:rPr lang="pt-PT" sz="1100" dirty="0" err="1"/>
              <a:t>Conference</a:t>
            </a:r>
            <a:r>
              <a:rPr lang="pt-PT" sz="1100" dirty="0"/>
              <a:t> 2019</a:t>
            </a:r>
          </a:p>
        </p:txBody>
      </p:sp>
    </p:spTree>
    <p:extLst>
      <p:ext uri="{BB962C8B-B14F-4D97-AF65-F5344CB8AC3E}">
        <p14:creationId xmlns:p14="http://schemas.microsoft.com/office/powerpoint/2010/main" val="281821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77C2AB24-6A66-482E-877E-66959C6E3B1F}"/>
              </a:ext>
            </a:extLst>
          </p:cNvPr>
          <p:cNvSpPr/>
          <p:nvPr/>
        </p:nvSpPr>
        <p:spPr>
          <a:xfrm>
            <a:off x="4203688" y="261416"/>
            <a:ext cx="3971075" cy="2749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pt-PT" sz="2000" dirty="0">
                <a:solidFill>
                  <a:srgbClr val="0070C0"/>
                </a:solidFill>
                <a:highlight>
                  <a:srgbClr val="FFFFFF"/>
                </a:highlight>
                <a:latin typeface="Impact" panose="020B080603090205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DLE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pt-PT" sz="1600" dirty="0">
              <a:solidFill>
                <a:srgbClr val="000096"/>
              </a:solidFill>
              <a:highlight>
                <a:srgbClr val="FFFFFF"/>
              </a:highlight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sense</a:t>
            </a:r>
            <a:r>
              <a:rPr lang="pt-PT" sz="1400" dirty="0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xml:id</a:t>
            </a:r>
            <a:r>
              <a:rPr lang="pt-PT" sz="1400" dirty="0">
                <a:solidFill>
                  <a:srgbClr val="FF804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"defensa"</a:t>
            </a:r>
            <a:r>
              <a:rPr lang="pt-PT" sz="1400" dirty="0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 n</a:t>
            </a:r>
            <a:r>
              <a:rPr lang="pt-PT" sz="1400" dirty="0">
                <a:solidFill>
                  <a:srgbClr val="FF804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"7"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endParaRPr lang="pt-PT" sz="1400" dirty="0">
              <a:highlight>
                <a:srgbClr val="FFFFFF"/>
              </a:highligh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def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r>
              <a:rPr lang="pt-PT" sz="1400" dirty="0">
                <a:solidFill>
                  <a:srgbClr val="0000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línea defensiva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endParaRPr lang="pt-PT" sz="1400" dirty="0">
              <a:highlight>
                <a:srgbClr val="FFFFFF"/>
              </a:highligh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[…]</a:t>
            </a:r>
          </a:p>
          <a:p>
            <a:pPr>
              <a:lnSpc>
                <a:spcPct val="107000"/>
              </a:lnSpc>
            </a:pP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sense</a:t>
            </a:r>
            <a:r>
              <a:rPr lang="pt-PT" sz="1400" dirty="0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xml:id</a:t>
            </a:r>
            <a:r>
              <a:rPr lang="pt-PT" sz="1400" dirty="0">
                <a:solidFill>
                  <a:srgbClr val="FF804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"defensa"</a:t>
            </a:r>
            <a:r>
              <a:rPr lang="pt-PT" sz="1400" dirty="0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 n</a:t>
            </a:r>
            <a:r>
              <a:rPr lang="pt-PT" sz="1400" dirty="0">
                <a:solidFill>
                  <a:srgbClr val="FF804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"14"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endParaRPr lang="pt-PT" sz="1400" dirty="0">
              <a:highlight>
                <a:srgbClr val="FFFFFF"/>
              </a:highligh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gram</a:t>
            </a:r>
            <a:r>
              <a:rPr lang="pt-PT" sz="1400" dirty="0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type</a:t>
            </a:r>
            <a:r>
              <a:rPr lang="pt-PT" sz="1400" dirty="0">
                <a:solidFill>
                  <a:srgbClr val="FF804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pt-PT" sz="1400" dirty="0" err="1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gen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r>
              <a:rPr lang="pt-PT" sz="1400" dirty="0"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m.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&lt;/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gram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lbl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&gt;y&lt;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lbl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gram</a:t>
            </a:r>
            <a:r>
              <a:rPr lang="pt-PT" sz="1400" dirty="0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type</a:t>
            </a:r>
            <a:r>
              <a:rPr lang="pt-PT" sz="1400" dirty="0">
                <a:solidFill>
                  <a:srgbClr val="FF804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pt-PT" sz="1400" dirty="0" err="1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gen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r>
              <a:rPr lang="pt-PT" sz="1400" dirty="0"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f.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&lt;/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gram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endParaRPr lang="pt-PT" sz="1400" b="1" dirty="0">
              <a:solidFill>
                <a:srgbClr val="000096"/>
              </a:solidFill>
              <a:highlight>
                <a:srgbClr val="FFFFFF"/>
              </a:highligh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def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r>
              <a:rPr lang="es-ES" sz="1400" dirty="0">
                <a:ea typeface="Calibri" panose="020F0502020204030204" pitchFamily="34" charset="0"/>
                <a:cs typeface="Times New Roman" panose="02020603050405020304" pitchFamily="18" charset="0"/>
              </a:rPr>
              <a:t>Cada uno de los jugadores que forman la línea defensiva.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&lt;/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def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&lt;/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sense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endParaRPr lang="pt-PT" sz="1400" dirty="0">
              <a:highlight>
                <a:srgbClr val="FFFFFF"/>
              </a:highlight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AE8D8008-AC5B-4ED4-81FD-FF0EA4E5A8F8}"/>
              </a:ext>
            </a:extLst>
          </p:cNvPr>
          <p:cNvSpPr/>
          <p:nvPr/>
        </p:nvSpPr>
        <p:spPr>
          <a:xfrm>
            <a:off x="240633" y="359308"/>
            <a:ext cx="3878832" cy="5580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pt-PT" sz="2000" dirty="0">
                <a:solidFill>
                  <a:srgbClr val="0070C0"/>
                </a:solidFill>
                <a:highlight>
                  <a:srgbClr val="FFFFFF"/>
                </a:highlight>
                <a:latin typeface="Impact" panose="020B080603090205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DLPC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pt-PT" sz="1600" dirty="0">
              <a:solidFill>
                <a:srgbClr val="000096"/>
              </a:solidFill>
              <a:highlight>
                <a:srgbClr val="FFFFFF"/>
              </a:highlight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sense</a:t>
            </a:r>
            <a:r>
              <a:rPr lang="pt-PT" sz="1400" dirty="0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xml:id</a:t>
            </a:r>
            <a:r>
              <a:rPr lang="pt-PT" sz="1400" dirty="0">
                <a:solidFill>
                  <a:srgbClr val="FF804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"defesa"</a:t>
            </a:r>
            <a:r>
              <a:rPr lang="pt-PT" sz="1400" dirty="0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 n</a:t>
            </a:r>
            <a:r>
              <a:rPr lang="pt-PT" sz="1400" dirty="0">
                <a:solidFill>
                  <a:srgbClr val="FF804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"11"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endParaRPr lang="pt-PT" sz="1400" dirty="0">
              <a:highlight>
                <a:srgbClr val="FFFFFF"/>
              </a:highligh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pt-PT" sz="1400" dirty="0"/>
              <a:t>&lt;</a:t>
            </a:r>
            <a:r>
              <a:rPr lang="pt-PT" sz="1400" dirty="0" err="1"/>
              <a:t>usg</a:t>
            </a:r>
            <a:r>
              <a:rPr lang="pt-PT" sz="1400" dirty="0"/>
              <a:t> </a:t>
            </a:r>
            <a:r>
              <a:rPr lang="pt-PT" sz="1400" dirty="0" err="1"/>
              <a:t>type</a:t>
            </a:r>
            <a:r>
              <a:rPr lang="pt-PT" sz="1400" dirty="0"/>
              <a:t>="</a:t>
            </a:r>
            <a:r>
              <a:rPr lang="pt-PT" sz="1400" dirty="0" err="1"/>
              <a:t>domain</a:t>
            </a:r>
            <a:r>
              <a:rPr lang="pt-PT" sz="1400" dirty="0"/>
              <a:t>"&gt;</a:t>
            </a:r>
            <a:r>
              <a:rPr lang="pt-PT" sz="1400" dirty="0" err="1"/>
              <a:t>Desp</a:t>
            </a:r>
            <a:r>
              <a:rPr lang="pt-PT" sz="1400" dirty="0"/>
              <a:t>.&lt;/</a:t>
            </a:r>
            <a:r>
              <a:rPr lang="pt-PT" sz="1400" dirty="0" err="1"/>
              <a:t>usg</a:t>
            </a:r>
            <a:r>
              <a:rPr lang="pt-PT" sz="1400" dirty="0"/>
              <a:t>&gt;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def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r>
              <a:rPr lang="pt-PT" sz="1400" dirty="0" err="1">
                <a:solidFill>
                  <a:srgbClr val="0000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Intercepção</a:t>
            </a:r>
            <a:r>
              <a:rPr lang="pt-PT" sz="1400" dirty="0">
                <a:solidFill>
                  <a:srgbClr val="0000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 da bola pelo guarda-redes, impedindo-a de entrar na baliza.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&lt;/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def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endParaRPr lang="pt-PT" sz="1400" dirty="0">
              <a:highlight>
                <a:srgbClr val="FFFFFF"/>
              </a:highligh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cit</a:t>
            </a:r>
            <a:r>
              <a:rPr lang="pt-PT" sz="1400" dirty="0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type</a:t>
            </a:r>
            <a:r>
              <a:rPr lang="pt-PT" sz="1400" dirty="0">
                <a:solidFill>
                  <a:srgbClr val="FF804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pt-PT" sz="1400" dirty="0" err="1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example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quote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r>
              <a:rPr lang="pt-PT" sz="1400" dirty="0">
                <a:solidFill>
                  <a:srgbClr val="0000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O guarda-redes fez uma defesa incrível.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&lt;/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quote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&gt;&lt;/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cit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endParaRPr lang="pt-PT" sz="1400" dirty="0">
              <a:highlight>
                <a:srgbClr val="FFFFFF"/>
              </a:highligh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&lt;/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sense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sense</a:t>
            </a:r>
            <a:r>
              <a:rPr lang="pt-PT" sz="1400" dirty="0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xml:id</a:t>
            </a:r>
            <a:r>
              <a:rPr lang="pt-PT" sz="1400" dirty="0">
                <a:solidFill>
                  <a:srgbClr val="FF804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"defesa"</a:t>
            </a:r>
            <a:r>
              <a:rPr lang="pt-PT" sz="1400" dirty="0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 n</a:t>
            </a:r>
            <a:r>
              <a:rPr lang="pt-PT" sz="1400" dirty="0">
                <a:solidFill>
                  <a:srgbClr val="FF804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"12"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endParaRPr lang="pt-PT" sz="1400" dirty="0">
              <a:highlight>
                <a:srgbClr val="FFFFFF"/>
              </a:highligh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usg</a:t>
            </a:r>
            <a:r>
              <a:rPr lang="pt-PT" sz="1400" dirty="0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type</a:t>
            </a:r>
            <a:r>
              <a:rPr lang="pt-PT" sz="1400" dirty="0">
                <a:solidFill>
                  <a:srgbClr val="FF804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pt-PT" sz="1400" dirty="0" err="1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domain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r>
              <a:rPr lang="pt-PT" sz="1400" dirty="0" err="1">
                <a:solidFill>
                  <a:srgbClr val="0000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Desp</a:t>
            </a:r>
            <a:r>
              <a:rPr lang="pt-PT" sz="1400" dirty="0">
                <a:solidFill>
                  <a:srgbClr val="0000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&lt;/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usg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endParaRPr lang="pt-PT" sz="1400" dirty="0">
              <a:highlight>
                <a:srgbClr val="FFFFFF"/>
              </a:highligh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def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r>
              <a:rPr lang="pt-PT" sz="1400" dirty="0" err="1">
                <a:solidFill>
                  <a:srgbClr val="0000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Acção</a:t>
            </a:r>
            <a:r>
              <a:rPr lang="pt-PT" sz="1400" dirty="0">
                <a:solidFill>
                  <a:srgbClr val="0000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 de contrariar o ataque, a investida do adversário; </a:t>
            </a:r>
            <a:r>
              <a:rPr lang="pt-PT" sz="1400" dirty="0" err="1">
                <a:solidFill>
                  <a:srgbClr val="0000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acto</a:t>
            </a:r>
            <a:r>
              <a:rPr lang="pt-PT" sz="1400" dirty="0">
                <a:solidFill>
                  <a:srgbClr val="0000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 ou efeito de defender.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&lt;/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def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endParaRPr lang="pt-PT" sz="1400" dirty="0">
              <a:highlight>
                <a:srgbClr val="FFFFFF"/>
              </a:highligh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xr</a:t>
            </a:r>
            <a:r>
              <a:rPr lang="pt-PT" sz="1400" dirty="0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type</a:t>
            </a:r>
            <a:r>
              <a:rPr lang="pt-PT" sz="1400" dirty="0">
                <a:solidFill>
                  <a:srgbClr val="FF804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pt-PT" sz="1400" dirty="0" err="1">
                <a:solidFill>
                  <a:srgbClr val="9933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antonym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ref</a:t>
            </a:r>
            <a:r>
              <a:rPr lang="pt-PT" sz="1400" dirty="0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type</a:t>
            </a:r>
            <a:r>
              <a:rPr lang="pt-PT" sz="1400" dirty="0">
                <a:solidFill>
                  <a:srgbClr val="FF804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pt-PT" sz="1400" dirty="0" err="1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sense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r>
              <a:rPr lang="pt-PT" sz="1400" dirty="0">
                <a:solidFill>
                  <a:srgbClr val="0000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ataque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&lt;/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ref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&gt;&lt;/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xr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endParaRPr lang="pt-PT" sz="1400" dirty="0">
              <a:highlight>
                <a:srgbClr val="FFFFFF"/>
              </a:highligh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cit</a:t>
            </a:r>
            <a:r>
              <a:rPr lang="pt-PT" sz="1400" dirty="0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type</a:t>
            </a:r>
            <a:r>
              <a:rPr lang="pt-PT" sz="1400" dirty="0">
                <a:solidFill>
                  <a:srgbClr val="FF804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pt-PT" sz="1400" dirty="0" err="1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example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quote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r>
              <a:rPr lang="pt-PT" sz="1400" dirty="0">
                <a:solidFill>
                  <a:srgbClr val="0000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Errado é jogar à defesa.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&lt;/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quote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endParaRPr lang="pt-PT" sz="1400" dirty="0">
              <a:highlight>
                <a:srgbClr val="FFFFFF"/>
              </a:highligh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bibl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title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r>
              <a:rPr lang="pt-PT" sz="1400" dirty="0">
                <a:solidFill>
                  <a:srgbClr val="0000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DN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&lt;/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title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&gt;&lt;date&gt;</a:t>
            </a:r>
            <a:r>
              <a:rPr lang="pt-PT" sz="1400" dirty="0">
                <a:solidFill>
                  <a:srgbClr val="0000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26.10.1988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&lt;/date&gt;&lt;/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bibl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&gt;&lt;/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cit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endParaRPr lang="pt-PT" sz="1400" dirty="0">
              <a:highlight>
                <a:srgbClr val="FFFFFF"/>
              </a:highligh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&lt;/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sense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&gt;[…]</a:t>
            </a:r>
            <a:endParaRPr lang="pt-PT" sz="1400" dirty="0">
              <a:highlight>
                <a:srgbClr val="FFFFFF"/>
              </a:highligh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pt-PT" sz="1400" dirty="0">
              <a:solidFill>
                <a:srgbClr val="000096"/>
              </a:solidFill>
              <a:highlight>
                <a:srgbClr val="FFFFFF"/>
              </a:highligh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pt-PT" sz="1600" dirty="0">
              <a:solidFill>
                <a:srgbClr val="000096"/>
              </a:solidFill>
              <a:highlight>
                <a:srgbClr val="FFFFFF"/>
              </a:highlight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pt-PT" sz="1600" dirty="0">
              <a:highlight>
                <a:srgbClr val="FFFFFF"/>
              </a:highligh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E60841A7-1424-4367-A6E7-52C374D5C9A4}"/>
              </a:ext>
            </a:extLst>
          </p:cNvPr>
          <p:cNvSpPr/>
          <p:nvPr/>
        </p:nvSpPr>
        <p:spPr>
          <a:xfrm>
            <a:off x="8072537" y="275087"/>
            <a:ext cx="3971075" cy="403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pt-PT" sz="2000" dirty="0">
                <a:solidFill>
                  <a:srgbClr val="0070C0"/>
                </a:solidFill>
                <a:highlight>
                  <a:srgbClr val="FFFFFF"/>
                </a:highlight>
                <a:latin typeface="Impact" panose="020B080603090205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DAF</a:t>
            </a:r>
          </a:p>
          <a:p>
            <a:pPr algn="ctr">
              <a:lnSpc>
                <a:spcPct val="107000"/>
              </a:lnSpc>
            </a:pPr>
            <a:endParaRPr lang="pt-PT" sz="2000" dirty="0">
              <a:solidFill>
                <a:srgbClr val="0070C0"/>
              </a:solidFill>
              <a:highlight>
                <a:srgbClr val="FFFFFF"/>
              </a:highlight>
              <a:latin typeface="Impact" panose="020B080603090205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sense</a:t>
            </a:r>
            <a:r>
              <a:rPr lang="pt-PT" sz="1400" dirty="0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xml:id</a:t>
            </a:r>
            <a:r>
              <a:rPr lang="pt-PT" sz="1400" dirty="0">
                <a:solidFill>
                  <a:srgbClr val="FF804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"defesa"</a:t>
            </a:r>
            <a:r>
              <a:rPr lang="pt-PT" sz="1400" dirty="0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 n</a:t>
            </a:r>
            <a:r>
              <a:rPr lang="pt-PT" sz="1400" dirty="0">
                <a:solidFill>
                  <a:srgbClr val="FF804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"3"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endParaRPr lang="pt-PT" sz="1400" dirty="0">
              <a:highlight>
                <a:srgbClr val="FFFFFF"/>
              </a:highligh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usg</a:t>
            </a:r>
            <a:r>
              <a:rPr lang="pt-PT" sz="1400" dirty="0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type</a:t>
            </a:r>
            <a:r>
              <a:rPr lang="pt-PT" sz="1400" dirty="0">
                <a:solidFill>
                  <a:srgbClr val="FF804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pt-PT" sz="1400" dirty="0" err="1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domain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r>
              <a:rPr lang="pt-PT" sz="1400" dirty="0"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J</a:t>
            </a:r>
            <a:r>
              <a:rPr lang="pt-PT" sz="1400" dirty="0">
                <a:ea typeface="Calibri" panose="020F0502020204030204" pitchFamily="34" charset="0"/>
                <a:cs typeface="Times New Roman" panose="02020603050405020304" pitchFamily="18" charset="0"/>
              </a:rPr>
              <a:t>EUX DE BALLON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&lt;/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usg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endParaRPr lang="pt-PT" sz="1400" dirty="0">
              <a:highlight>
                <a:srgbClr val="FFFFFF"/>
              </a:highligh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def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r>
              <a:rPr lang="fr-FR" sz="1400" dirty="0">
                <a:ea typeface="Calibri" panose="020F0502020204030204" pitchFamily="34" charset="0"/>
                <a:cs typeface="Times New Roman" panose="02020603050405020304" pitchFamily="18" charset="0"/>
              </a:rPr>
              <a:t>Action de défendre les buts d’une équipe, de résister aux attaques de l’équipe adverse et, par extension, en parlant d’un sportif, action de s’opposer aux offensives de l’adversaire.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&lt;/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def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endParaRPr lang="pt-PT" sz="1400" dirty="0">
              <a:highlight>
                <a:srgbClr val="FFFFFF"/>
              </a:highligh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usg</a:t>
            </a:r>
            <a:r>
              <a:rPr lang="pt-PT" sz="1400" dirty="0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type</a:t>
            </a:r>
            <a:r>
              <a:rPr lang="pt-PT" sz="1400" dirty="0">
                <a:solidFill>
                  <a:srgbClr val="FF804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pt-PT" sz="1400" dirty="0" err="1">
                <a:solidFill>
                  <a:srgbClr val="9933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meaningType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r>
              <a:rPr lang="pt-PT" sz="1400" dirty="0">
                <a:solidFill>
                  <a:srgbClr val="00009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Par </a:t>
            </a:r>
            <a:r>
              <a:rPr lang="pt-PT" sz="1400" dirty="0" err="1">
                <a:solidFill>
                  <a:srgbClr val="00009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métonymie</a:t>
            </a:r>
            <a:r>
              <a:rPr lang="pt-PT" sz="1400" dirty="0">
                <a:solidFill>
                  <a:srgbClr val="00009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</a:p>
          <a:p>
            <a:pPr>
              <a:lnSpc>
                <a:spcPct val="107000"/>
              </a:lnSpc>
            </a:pP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cit</a:t>
            </a:r>
            <a:r>
              <a:rPr lang="pt-PT" sz="1400" dirty="0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400" dirty="0" err="1">
                <a:solidFill>
                  <a:srgbClr val="F5844C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type</a:t>
            </a:r>
            <a:r>
              <a:rPr lang="pt-PT" sz="1400" dirty="0">
                <a:solidFill>
                  <a:srgbClr val="FF804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pt-PT" sz="1400" dirty="0" err="1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example</a:t>
            </a:r>
            <a:r>
              <a:rPr lang="pt-PT" sz="1400" dirty="0">
                <a:solidFill>
                  <a:srgbClr val="993300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quote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r>
              <a:rPr lang="pt-PT" sz="14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lang="pt-PT" sz="1400" dirty="0" err="1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défense</a:t>
            </a:r>
            <a:r>
              <a:rPr lang="pt-PT" sz="14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quote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&gt;&lt;/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cit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endParaRPr lang="pt-PT" sz="1400" dirty="0">
              <a:highlight>
                <a:srgbClr val="FFFFFF"/>
              </a:highligh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def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r>
              <a:rPr lang="fr-FR" sz="1400" dirty="0">
                <a:ea typeface="Calibri" panose="020F0502020204030204" pitchFamily="34" charset="0"/>
                <a:cs typeface="Times New Roman" panose="02020603050405020304" pitchFamily="18" charset="0"/>
              </a:rPr>
              <a:t>les lignes arrière d’une équipe, chargées de défendre les buts</a:t>
            </a:r>
            <a:r>
              <a:rPr lang="fr-FR" sz="1400" dirty="0"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&lt;/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def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</a:p>
          <a:p>
            <a:pPr>
              <a:lnSpc>
                <a:spcPct val="107000"/>
              </a:lnSpc>
            </a:pP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&lt;/</a:t>
            </a:r>
            <a:r>
              <a:rPr lang="pt-PT" sz="1400" dirty="0" err="1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sense</a:t>
            </a:r>
            <a:r>
              <a:rPr lang="pt-PT" sz="1400" dirty="0">
                <a:solidFill>
                  <a:srgbClr val="000096"/>
                </a:solidFill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endParaRPr lang="pt-PT" sz="1400" dirty="0">
              <a:highlight>
                <a:srgbClr val="FFFFFF"/>
              </a:highligh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endParaRPr lang="pt-PT" sz="1600" dirty="0">
              <a:highlight>
                <a:srgbClr val="FFFFFF"/>
              </a:highligh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pt-PT" sz="1600" dirty="0">
              <a:highlight>
                <a:srgbClr val="FFFFFF"/>
              </a:highligh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B69C6C3A-90A9-4E82-B791-79656CAEAFB7}"/>
              </a:ext>
            </a:extLst>
          </p:cNvPr>
          <p:cNvSpPr/>
          <p:nvPr/>
        </p:nvSpPr>
        <p:spPr>
          <a:xfrm>
            <a:off x="2358189" y="1255745"/>
            <a:ext cx="517358" cy="248204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03F322F5-67C8-42A1-97BA-BCED84C41ED6}"/>
              </a:ext>
            </a:extLst>
          </p:cNvPr>
          <p:cNvSpPr txBox="1"/>
          <p:nvPr/>
        </p:nvSpPr>
        <p:spPr>
          <a:xfrm>
            <a:off x="0" y="6576642"/>
            <a:ext cx="12191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100" dirty="0"/>
              <a:t>Salgado &amp; Costa – TOTH </a:t>
            </a:r>
            <a:r>
              <a:rPr lang="pt-PT" sz="1100" dirty="0" err="1"/>
              <a:t>Conference</a:t>
            </a:r>
            <a:r>
              <a:rPr lang="pt-PT" sz="1100" dirty="0"/>
              <a:t> 2019</a:t>
            </a:r>
          </a:p>
        </p:txBody>
      </p:sp>
    </p:spTree>
    <p:extLst>
      <p:ext uri="{BB962C8B-B14F-4D97-AF65-F5344CB8AC3E}">
        <p14:creationId xmlns:p14="http://schemas.microsoft.com/office/powerpoint/2010/main" val="2534869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>
            <a:extLst>
              <a:ext uri="{FF2B5EF4-FFF2-40B4-BE49-F238E27FC236}">
                <a16:creationId xmlns:a16="http://schemas.microsoft.com/office/drawing/2014/main" id="{AB1DE024-8395-4F70-B30D-19AABC2D14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7303" y="1257305"/>
            <a:ext cx="10515600" cy="523556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000" dirty="0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Our research has lexicographical purposes; but we apply Terminology’s methods to the selection and definitions of terms.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sz="2000" dirty="0">
              <a:solidFill>
                <a:srgbClr val="0070C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000" dirty="0">
                <a:solidFill>
                  <a:schemeClr val="accent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Considering that football is a very popular sport, one single conceptual organization of the domain will permit to use a multilingual approach.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pt-PT" sz="2000" dirty="0">
              <a:solidFill>
                <a:srgbClr val="0070C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000" dirty="0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TEI-Lex0 focuses on choosing a certain consistent path across the variety of choices offered by the TEI Guidelines. Since TEI is a standardization recommendation, it would be interesting to present identical solutions for all academic dictionaries under analysis.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GB" sz="2000" dirty="0">
              <a:solidFill>
                <a:srgbClr val="0070C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000" dirty="0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An agreement between academies would be desirable to systematize and optimize a new type of lexicography that can provide a better representation of common lexicographical heritage.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sz="2000" dirty="0">
              <a:solidFill>
                <a:srgbClr val="0070C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000" dirty="0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A future combination of SKOS, SKOS-XL and </a:t>
            </a:r>
            <a:r>
              <a:rPr lang="en-US" sz="2000" dirty="0" err="1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Ontolex</a:t>
            </a:r>
            <a:r>
              <a:rPr lang="en-US" sz="2000" dirty="0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-Lemon is our future work!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sz="2200" dirty="0">
              <a:solidFill>
                <a:srgbClr val="0070C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  <a:defRPr/>
            </a:pPr>
            <a:endParaRPr lang="en-GB" sz="2200" dirty="0">
              <a:solidFill>
                <a:srgbClr val="0070C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s-ES" sz="2200" dirty="0">
              <a:solidFill>
                <a:srgbClr val="0070C0"/>
              </a:solidFill>
            </a:endParaRP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72E8BB6F-CDE1-4D12-9EF9-AC1545213FB6}"/>
              </a:ext>
            </a:extLst>
          </p:cNvPr>
          <p:cNvSpPr/>
          <p:nvPr/>
        </p:nvSpPr>
        <p:spPr>
          <a:xfrm>
            <a:off x="0" y="0"/>
            <a:ext cx="12192000" cy="10467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bg1"/>
              </a:solidFill>
            </a:endParaRP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F38E0DAA-8549-4E8F-9DEB-C6D7E24E8F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81621"/>
          </a:xfrm>
        </p:spPr>
        <p:txBody>
          <a:bodyPr>
            <a:normAutofit/>
          </a:bodyPr>
          <a:lstStyle/>
          <a:p>
            <a:r>
              <a:rPr lang="pt-PT" sz="4000" err="1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  <a:cs typeface="Tahoma" panose="020B0604030504040204" pitchFamily="34" charset="0"/>
              </a:rPr>
              <a:t>Conclusions</a:t>
            </a:r>
            <a:r>
              <a:rPr lang="pt-PT" sz="400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  <a:cs typeface="Tahoma" panose="020B0604030504040204" pitchFamily="34" charset="0"/>
              </a:rPr>
              <a:t> </a:t>
            </a:r>
            <a:r>
              <a:rPr lang="pt-PT" sz="4000" err="1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  <a:cs typeface="Tahoma" panose="020B0604030504040204" pitchFamily="34" charset="0"/>
              </a:rPr>
              <a:t>and</a:t>
            </a:r>
            <a:r>
              <a:rPr lang="pt-PT" sz="400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  <a:cs typeface="Tahoma" panose="020B0604030504040204" pitchFamily="34" charset="0"/>
              </a:rPr>
              <a:t> future </a:t>
            </a:r>
            <a:r>
              <a:rPr lang="pt-PT" sz="4000" err="1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  <a:cs typeface="Tahoma" panose="020B0604030504040204" pitchFamily="34" charset="0"/>
              </a:rPr>
              <a:t>work</a:t>
            </a:r>
            <a:endParaRPr lang="pt-PT" sz="4000">
              <a:solidFill>
                <a:schemeClr val="bg1"/>
              </a:solidFill>
              <a:latin typeface="Impact" panose="020B0806030902050204" pitchFamily="34" charset="0"/>
              <a:ea typeface="Segoe UI Black" panose="020B0A02040204020203" pitchFamily="34" charset="0"/>
              <a:cs typeface="Tahoma" panose="020B0604030504040204" pitchFamily="34" charset="0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43095205-48B5-4061-AE42-95AA9889F329}"/>
              </a:ext>
            </a:extLst>
          </p:cNvPr>
          <p:cNvSpPr txBox="1"/>
          <p:nvPr/>
        </p:nvSpPr>
        <p:spPr>
          <a:xfrm>
            <a:off x="0" y="6576642"/>
            <a:ext cx="12191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100" dirty="0"/>
              <a:t>Salgado &amp; Costa – TOTH Conference 2019</a:t>
            </a:r>
          </a:p>
        </p:txBody>
      </p:sp>
    </p:spTree>
    <p:extLst>
      <p:ext uri="{BB962C8B-B14F-4D97-AF65-F5344CB8AC3E}">
        <p14:creationId xmlns:p14="http://schemas.microsoft.com/office/powerpoint/2010/main" val="2272700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0DD707B2-7B68-4287-9204-7FDE2A35F7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4706" y="-210272"/>
            <a:ext cx="1535149" cy="1632052"/>
          </a:xfrm>
          <a:prstGeom prst="rect">
            <a:avLst/>
          </a:prstGeom>
        </p:spPr>
      </p:pic>
      <p:sp>
        <p:nvSpPr>
          <p:cNvPr id="10" name="Título 9">
            <a:extLst>
              <a:ext uri="{FF2B5EF4-FFF2-40B4-BE49-F238E27FC236}">
                <a16:creationId xmlns:a16="http://schemas.microsoft.com/office/drawing/2014/main" id="{665530EE-6D25-43F6-B2E8-76266AAFAC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2599" y="612405"/>
            <a:ext cx="10108845" cy="3800619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Thank you for your attention</a:t>
            </a:r>
            <a:r>
              <a:rPr lang="pt-PT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br>
              <a:rPr lang="pt-PT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br>
              <a:rPr lang="pt-PT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pt-PT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pt-PT" dirty="0" err="1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Merci</a:t>
            </a:r>
            <a:r>
              <a:rPr lang="pt-PT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t-PT" dirty="0" err="1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pour</a:t>
            </a:r>
            <a:r>
              <a:rPr lang="pt-PT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t-PT" dirty="0" err="1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votre</a:t>
            </a:r>
            <a:r>
              <a:rPr lang="pt-PT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t-PT" dirty="0" err="1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attention</a:t>
            </a:r>
            <a:r>
              <a:rPr lang="pt-PT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br>
              <a:rPr lang="pt-PT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br>
              <a:rPr lang="pt-PT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pt-PT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Obrigada pela vossa atenção.</a:t>
            </a:r>
          </a:p>
        </p:txBody>
      </p:sp>
      <p:pic>
        <p:nvPicPr>
          <p:cNvPr id="4" name="Picture 7" descr="Resultado de imagem para clunl nova">
            <a:extLst>
              <a:ext uri="{FF2B5EF4-FFF2-40B4-BE49-F238E27FC236}">
                <a16:creationId xmlns:a16="http://schemas.microsoft.com/office/drawing/2014/main" id="{A1892CB0-A5F5-42CC-8782-58E53D0785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0265" y="5844489"/>
            <a:ext cx="1762782" cy="99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BE2867B5-C820-4219-9FCA-A5A21B2265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81" y="6029033"/>
            <a:ext cx="2106565" cy="622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0796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4.81481E-6 L 2.08333E-7 0.2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4045D524-8107-44E3-82AD-0831A6F6474B}"/>
              </a:ext>
            </a:extLst>
          </p:cNvPr>
          <p:cNvSpPr/>
          <p:nvPr/>
        </p:nvSpPr>
        <p:spPr>
          <a:xfrm>
            <a:off x="0" y="0"/>
            <a:ext cx="12192000" cy="10467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4000">
              <a:solidFill>
                <a:schemeClr val="bg1"/>
              </a:solidFill>
            </a:endParaRP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270AA829-A53B-4E37-9BB5-57497C355B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81621"/>
          </a:xfrm>
        </p:spPr>
        <p:txBody>
          <a:bodyPr>
            <a:normAutofit/>
          </a:bodyPr>
          <a:lstStyle/>
          <a:p>
            <a:r>
              <a:rPr lang="en-GB" sz="3000">
                <a:solidFill>
                  <a:schemeClr val="bg1"/>
                </a:solidFill>
                <a:latin typeface="Impact" panose="020B0806030902050204" pitchFamily="34" charset="0"/>
                <a:ea typeface="Segoe UI Black" panose="020B0A02040204020203" pitchFamily="34" charset="0"/>
                <a:cs typeface="Tahoma" panose="020B0604030504040204" pitchFamily="34" charset="0"/>
              </a:rPr>
              <a:t>Outline</a:t>
            </a:r>
          </a:p>
        </p:txBody>
      </p:sp>
      <p:sp>
        <p:nvSpPr>
          <p:cNvPr id="2" name="Subtítulo 1">
            <a:extLst>
              <a:ext uri="{FF2B5EF4-FFF2-40B4-BE49-F238E27FC236}">
                <a16:creationId xmlns:a16="http://schemas.microsoft.com/office/drawing/2014/main" id="{AB1DE024-8395-4F70-B30D-19AABC2D14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5126" y="2256639"/>
            <a:ext cx="10078673" cy="3920324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GB" sz="3000" dirty="0">
                <a:solidFill>
                  <a:srgbClr val="0070C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Tactic project: aims</a:t>
            </a:r>
          </a:p>
          <a:p>
            <a:pPr marL="514350" indent="-514350">
              <a:buAutoNum type="arabicPeriod"/>
            </a:pPr>
            <a:r>
              <a:rPr lang="en-GB" sz="3000" dirty="0">
                <a:solidFill>
                  <a:srgbClr val="0070C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Lexicographic corpus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000" dirty="0">
                <a:solidFill>
                  <a:srgbClr val="0070C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Football: domain under analysis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000" dirty="0">
                <a:solidFill>
                  <a:srgbClr val="0070C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Methodology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000" dirty="0">
                <a:solidFill>
                  <a:srgbClr val="0070C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TEI – Text Encoding Initiative &amp; TEI Lex-0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000" dirty="0">
                <a:solidFill>
                  <a:srgbClr val="0070C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Conclusions and future work</a:t>
            </a:r>
            <a:endParaRPr lang="en-GB" sz="30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02559905-80E5-4DA8-9533-5704020B7017}"/>
              </a:ext>
            </a:extLst>
          </p:cNvPr>
          <p:cNvSpPr txBox="1"/>
          <p:nvPr/>
        </p:nvSpPr>
        <p:spPr>
          <a:xfrm>
            <a:off x="0" y="6576642"/>
            <a:ext cx="12191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100" dirty="0"/>
              <a:t>Salgado &amp; Costa – TOTH Conference 2019</a:t>
            </a:r>
          </a:p>
        </p:txBody>
      </p:sp>
    </p:spTree>
    <p:extLst>
      <p:ext uri="{BB962C8B-B14F-4D97-AF65-F5344CB8AC3E}">
        <p14:creationId xmlns:p14="http://schemas.microsoft.com/office/powerpoint/2010/main" val="32760503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998624" y="1633112"/>
            <a:ext cx="10427368" cy="5116603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3000" b="1" dirty="0">
                <a:solidFill>
                  <a:srgbClr val="0070C0"/>
                </a:solidFill>
              </a:rPr>
              <a:t>The aim of the project is threefold:</a:t>
            </a:r>
          </a:p>
          <a:p>
            <a:pPr marL="265112" indent="0">
              <a:lnSpc>
                <a:spcPct val="100000"/>
              </a:lnSpc>
              <a:spcBef>
                <a:spcPts val="600"/>
              </a:spcBef>
              <a:buNone/>
            </a:pPr>
            <a:endParaRPr lang="en-GB" sz="2000" b="1" dirty="0">
              <a:solidFill>
                <a:srgbClr val="0070C0"/>
              </a:solidFill>
            </a:endParaRPr>
          </a:p>
          <a:p>
            <a:pPr marL="722313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dirty="0">
                <a:solidFill>
                  <a:srgbClr val="0070C0"/>
                </a:solidFill>
              </a:rPr>
              <a:t>to design a method to include terms in a language dictionary in order to systematize the information regarding a single domain;</a:t>
            </a:r>
          </a:p>
          <a:p>
            <a:pPr marL="722313" indent="0">
              <a:lnSpc>
                <a:spcPct val="100000"/>
              </a:lnSpc>
              <a:spcBef>
                <a:spcPts val="600"/>
              </a:spcBef>
              <a:buNone/>
            </a:pPr>
            <a:endParaRPr lang="en-GB" dirty="0">
              <a:solidFill>
                <a:srgbClr val="0070C0"/>
              </a:solidFill>
            </a:endParaRPr>
          </a:p>
          <a:p>
            <a:pPr marL="722313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dirty="0">
                <a:solidFill>
                  <a:srgbClr val="0070C0"/>
                </a:solidFill>
              </a:rPr>
              <a:t>to apply and test the later version of the TEI Lex-0 guidelines;</a:t>
            </a:r>
          </a:p>
          <a:p>
            <a:pPr marL="722313" indent="0">
              <a:lnSpc>
                <a:spcPct val="100000"/>
              </a:lnSpc>
              <a:spcBef>
                <a:spcPts val="600"/>
              </a:spcBef>
              <a:buNone/>
            </a:pPr>
            <a:endParaRPr lang="en-GB" dirty="0">
              <a:solidFill>
                <a:srgbClr val="0070C0"/>
              </a:solidFill>
            </a:endParaRPr>
          </a:p>
          <a:p>
            <a:pPr marL="722313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dirty="0">
                <a:solidFill>
                  <a:srgbClr val="0070C0"/>
                </a:solidFill>
              </a:rPr>
              <a:t>to contribute to the work developed by the DARIAH-ERIC Lexical Resources group.</a:t>
            </a:r>
          </a:p>
          <a:p>
            <a:pPr marL="0" indent="0">
              <a:lnSpc>
                <a:spcPct val="100000"/>
              </a:lnSpc>
              <a:buNone/>
            </a:pPr>
            <a:endParaRPr lang="fr-FR" sz="3200" dirty="0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3748F530-6600-486A-859D-9B2B4B2E8881}"/>
              </a:ext>
            </a:extLst>
          </p:cNvPr>
          <p:cNvSpPr/>
          <p:nvPr/>
        </p:nvSpPr>
        <p:spPr>
          <a:xfrm>
            <a:off x="0" y="0"/>
            <a:ext cx="12192000" cy="10467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>
              <a:solidFill>
                <a:schemeClr val="bg1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81622"/>
          </a:xfrm>
        </p:spPr>
        <p:txBody>
          <a:bodyPr>
            <a:normAutofit/>
          </a:bodyPr>
          <a:lstStyle/>
          <a:p>
            <a:r>
              <a:rPr lang="en-GB" sz="3000" dirty="0">
                <a:solidFill>
                  <a:schemeClr val="bg1"/>
                </a:solidFill>
                <a:latin typeface="Impact" panose="020B080603090205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TACTIC project: aims</a:t>
            </a:r>
            <a:endParaRPr lang="en-GB" sz="3000" dirty="0">
              <a:solidFill>
                <a:schemeClr val="bg1"/>
              </a:solidFill>
              <a:latin typeface="Impact" panose="020B080603090205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8EB346CA-8F8E-41AF-9917-826E0BFD225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681" y="2559939"/>
            <a:ext cx="632046" cy="500699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DCAB0E75-37C7-40BE-973F-8BCE5CCFDE0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681" y="4049008"/>
            <a:ext cx="632046" cy="500699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9FE4D84C-BDBC-4BEF-A839-0CE60E056A0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681" y="5080086"/>
            <a:ext cx="632046" cy="500699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6158309D-0AA8-4366-B7D8-41C83140D42B}"/>
              </a:ext>
            </a:extLst>
          </p:cNvPr>
          <p:cNvSpPr txBox="1"/>
          <p:nvPr/>
        </p:nvSpPr>
        <p:spPr>
          <a:xfrm>
            <a:off x="0" y="6576642"/>
            <a:ext cx="12191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100" dirty="0"/>
              <a:t>Salgado &amp; Costa – TOTH Conference 2019</a:t>
            </a:r>
          </a:p>
        </p:txBody>
      </p:sp>
    </p:spTree>
    <p:extLst>
      <p:ext uri="{BB962C8B-B14F-4D97-AF65-F5344CB8AC3E}">
        <p14:creationId xmlns:p14="http://schemas.microsoft.com/office/powerpoint/2010/main" val="408775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1088571" y="1828799"/>
            <a:ext cx="9942286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800" dirty="0">
                <a:solidFill>
                  <a:srgbClr val="0070C0"/>
                </a:solidFill>
              </a:rPr>
              <a:t>The importance of the terminology method to undertake lexicographic work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0070C0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800" dirty="0">
                <a:solidFill>
                  <a:srgbClr val="0070C0"/>
                </a:solidFill>
              </a:rPr>
              <a:t>In the domain under analysis, the conceptual organization allows: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70C0"/>
                </a:solidFill>
              </a:rPr>
              <a:t>Enhanced dictionary consistency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70C0"/>
                </a:solidFill>
              </a:rPr>
              <a:t>Increased lexicographer’s productivity</a:t>
            </a:r>
          </a:p>
          <a:p>
            <a:pPr lvl="1"/>
            <a:endParaRPr lang="en-GB" sz="2800" dirty="0">
              <a:solidFill>
                <a:srgbClr val="0070C0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GB" sz="2600" dirty="0">
                <a:solidFill>
                  <a:srgbClr val="0070C0"/>
                </a:solidFill>
              </a:rPr>
              <a:t>Expert validation – </a:t>
            </a:r>
            <a:r>
              <a:rPr lang="en-GB" sz="2600" i="1" dirty="0" err="1">
                <a:solidFill>
                  <a:srgbClr val="0070C0"/>
                </a:solidFill>
              </a:rPr>
              <a:t>Federação</a:t>
            </a:r>
            <a:r>
              <a:rPr lang="en-GB" sz="2600" i="1" dirty="0">
                <a:solidFill>
                  <a:srgbClr val="0070C0"/>
                </a:solidFill>
              </a:rPr>
              <a:t> Portuguesa de </a:t>
            </a:r>
            <a:r>
              <a:rPr lang="en-GB" sz="2600" i="1" dirty="0" err="1">
                <a:solidFill>
                  <a:srgbClr val="0070C0"/>
                </a:solidFill>
              </a:rPr>
              <a:t>Futebol</a:t>
            </a:r>
            <a:endParaRPr lang="en-GB" sz="2600" dirty="0">
              <a:solidFill>
                <a:srgbClr val="0070C0"/>
              </a:solidFill>
            </a:endParaRP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F17513E2-C421-49FC-B33F-433A278288A1}"/>
              </a:ext>
            </a:extLst>
          </p:cNvPr>
          <p:cNvSpPr/>
          <p:nvPr/>
        </p:nvSpPr>
        <p:spPr>
          <a:xfrm>
            <a:off x="0" y="0"/>
            <a:ext cx="12192000" cy="10467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bg1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81622"/>
          </a:xfrm>
        </p:spPr>
        <p:txBody>
          <a:bodyPr>
            <a:normAutofit/>
          </a:bodyPr>
          <a:lstStyle/>
          <a:p>
            <a:r>
              <a:rPr lang="en-GB" sz="3000" dirty="0">
                <a:solidFill>
                  <a:schemeClr val="bg1"/>
                </a:solidFill>
                <a:latin typeface="Impact" panose="020B080603090205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Lexicography and Terminology</a:t>
            </a:r>
            <a:endParaRPr lang="en-GB" sz="3000" b="1" dirty="0">
              <a:solidFill>
                <a:schemeClr val="bg1"/>
              </a:solidFill>
              <a:latin typeface="Impact" panose="020B080603090205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468F26D5-12A7-46A4-96E6-275E69218CBA}"/>
              </a:ext>
            </a:extLst>
          </p:cNvPr>
          <p:cNvSpPr txBox="1"/>
          <p:nvPr/>
        </p:nvSpPr>
        <p:spPr>
          <a:xfrm>
            <a:off x="0" y="6576642"/>
            <a:ext cx="12191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100" dirty="0"/>
              <a:t>Salgado &amp; Costa – TOTH Conference 2019</a:t>
            </a:r>
          </a:p>
        </p:txBody>
      </p:sp>
    </p:spTree>
    <p:extLst>
      <p:ext uri="{BB962C8B-B14F-4D97-AF65-F5344CB8AC3E}">
        <p14:creationId xmlns:p14="http://schemas.microsoft.com/office/powerpoint/2010/main" val="1292377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uxograma: Multidocumentos 3">
            <a:extLst>
              <a:ext uri="{FF2B5EF4-FFF2-40B4-BE49-F238E27FC236}">
                <a16:creationId xmlns:a16="http://schemas.microsoft.com/office/drawing/2014/main" id="{987A078D-7CB6-4AA5-9EA9-6285A34FB44A}"/>
              </a:ext>
            </a:extLst>
          </p:cNvPr>
          <p:cNvSpPr/>
          <p:nvPr/>
        </p:nvSpPr>
        <p:spPr>
          <a:xfrm>
            <a:off x="2334127" y="673769"/>
            <a:ext cx="8542420" cy="5221706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endParaRPr lang="fr-FR" sz="4000" dirty="0"/>
          </a:p>
          <a:p>
            <a:pPr marL="0" indent="0">
              <a:lnSpc>
                <a:spcPct val="100000"/>
              </a:lnSpc>
              <a:buNone/>
            </a:pPr>
            <a:endParaRPr lang="fr-FR" sz="4000" dirty="0">
              <a:solidFill>
                <a:schemeClr val="bg1"/>
              </a:solidFill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4000" dirty="0">
                <a:solidFill>
                  <a:schemeClr val="bg1"/>
                </a:solidFill>
                <a:latin typeface="Impact" panose="020B080603090205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Lexicographic corpus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4000" dirty="0">
                <a:solidFill>
                  <a:schemeClr val="bg1"/>
                </a:solidFill>
                <a:latin typeface="Impact" panose="020B080603090205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Portuguese | Spanish | French</a:t>
            </a:r>
            <a:endParaRPr lang="en-GB" sz="4000" b="1" dirty="0">
              <a:solidFill>
                <a:schemeClr val="bg1"/>
              </a:solidFill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46E7DA0C-2737-45BC-8ECA-BC08ED672E6C}"/>
              </a:ext>
            </a:extLst>
          </p:cNvPr>
          <p:cNvSpPr txBox="1"/>
          <p:nvPr/>
        </p:nvSpPr>
        <p:spPr>
          <a:xfrm>
            <a:off x="0" y="6576642"/>
            <a:ext cx="12191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100" dirty="0"/>
              <a:t>Salgado &amp; Costa – TOTH Conference 2019</a:t>
            </a:r>
          </a:p>
        </p:txBody>
      </p:sp>
    </p:spTree>
    <p:extLst>
      <p:ext uri="{BB962C8B-B14F-4D97-AF65-F5344CB8AC3E}">
        <p14:creationId xmlns:p14="http://schemas.microsoft.com/office/powerpoint/2010/main" val="33666222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e Conteúdo 4"/>
          <p:cNvSpPr>
            <a:spLocks noGrp="1"/>
          </p:cNvSpPr>
          <p:nvPr>
            <p:ph idx="1"/>
          </p:nvPr>
        </p:nvSpPr>
        <p:spPr>
          <a:xfrm>
            <a:off x="1046748" y="1046747"/>
            <a:ext cx="11145252" cy="581125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fr-FR" sz="3000" dirty="0"/>
          </a:p>
          <a:p>
            <a:pPr marL="0" indent="0">
              <a:buNone/>
            </a:pPr>
            <a:r>
              <a:rPr lang="en-GB" b="1" dirty="0">
                <a:solidFill>
                  <a:srgbClr val="0070C0"/>
                </a:solidFill>
              </a:rPr>
              <a:t>Portuguese</a:t>
            </a:r>
            <a:endParaRPr lang="en-GB" b="1" strike="sngStrike" dirty="0">
              <a:solidFill>
                <a:srgbClr val="0070C0"/>
              </a:solidFill>
            </a:endParaRPr>
          </a:p>
          <a:p>
            <a:r>
              <a:rPr lang="en-GB" dirty="0"/>
              <a:t>Paper version </a:t>
            </a:r>
          </a:p>
          <a:p>
            <a:r>
              <a:rPr lang="en-GB" dirty="0"/>
              <a:t>Online version</a:t>
            </a:r>
          </a:p>
          <a:p>
            <a:pPr marL="0" indent="0">
              <a:buNone/>
            </a:pPr>
            <a:endParaRPr lang="en-GB" sz="2200" dirty="0"/>
          </a:p>
          <a:p>
            <a:pPr marL="0" indent="0">
              <a:buNone/>
            </a:pPr>
            <a:r>
              <a:rPr lang="en-GB" b="1" dirty="0">
                <a:solidFill>
                  <a:srgbClr val="0070C0"/>
                </a:solidFill>
              </a:rPr>
              <a:t>Spanish</a:t>
            </a:r>
            <a:endParaRPr lang="en-GB" b="1" strike="sngStrike" dirty="0">
              <a:solidFill>
                <a:srgbClr val="0070C0"/>
              </a:solidFill>
            </a:endParaRPr>
          </a:p>
          <a:p>
            <a:r>
              <a:rPr lang="en-GB" dirty="0"/>
              <a:t>Paper version </a:t>
            </a:r>
          </a:p>
          <a:p>
            <a:r>
              <a:rPr lang="en-GB" dirty="0"/>
              <a:t>Online version</a:t>
            </a:r>
          </a:p>
          <a:p>
            <a:pPr marL="0" indent="0">
              <a:buNone/>
            </a:pPr>
            <a:endParaRPr lang="en-GB" sz="2200" dirty="0"/>
          </a:p>
          <a:p>
            <a:pPr marL="0" indent="0">
              <a:buNone/>
            </a:pPr>
            <a:r>
              <a:rPr lang="en-GB" b="1" dirty="0">
                <a:solidFill>
                  <a:srgbClr val="0070C0"/>
                </a:solidFill>
              </a:rPr>
              <a:t>French </a:t>
            </a:r>
          </a:p>
          <a:p>
            <a:r>
              <a:rPr lang="en-GB" dirty="0"/>
              <a:t>Online version </a:t>
            </a:r>
          </a:p>
          <a:p>
            <a:pPr>
              <a:buFont typeface="Wingdings" panose="05000000000000000000" pitchFamily="2" charset="2"/>
              <a:buChar char="§"/>
            </a:pPr>
            <a:endParaRPr lang="fr-FR" dirty="0"/>
          </a:p>
          <a:p>
            <a:pPr>
              <a:buFont typeface="Wingdings" panose="05000000000000000000" pitchFamily="2" charset="2"/>
              <a:buChar char="§"/>
            </a:pPr>
            <a:endParaRPr lang="fr-FR" dirty="0"/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FEDF44B6-D65A-4A0A-BC9D-05E689D1222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9044" y="1719090"/>
            <a:ext cx="1935856" cy="1368695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93EFD5F8-C6E1-468D-B1C2-8F6964BC603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2248" y="1755185"/>
            <a:ext cx="2133291" cy="1325263"/>
          </a:xfrm>
          <a:prstGeom prst="rect">
            <a:avLst/>
          </a:prstGeom>
        </p:spPr>
      </p:pic>
      <p:pic>
        <p:nvPicPr>
          <p:cNvPr id="11" name="Marcador de Posição de Conteúdo 2">
            <a:extLst>
              <a:ext uri="{FF2B5EF4-FFF2-40B4-BE49-F238E27FC236}">
                <a16:creationId xmlns:a16="http://schemas.microsoft.com/office/drawing/2014/main" id="{6D4B2960-3078-4AF2-88C2-52EC1F63B0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7844" y="3675903"/>
            <a:ext cx="1918256" cy="1206266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E6000B4F-5C37-4CBA-B249-5114BD6E91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85192" y="3627051"/>
            <a:ext cx="1789473" cy="1206266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4A255B81-5F35-4425-BB60-4238274DFAA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25270" y="5379919"/>
            <a:ext cx="1649838" cy="1326851"/>
          </a:xfrm>
          <a:prstGeom prst="rect">
            <a:avLst/>
          </a:prstGeom>
        </p:spPr>
      </p:pic>
      <p:sp>
        <p:nvSpPr>
          <p:cNvPr id="8" name="Retângulo 7">
            <a:extLst>
              <a:ext uri="{FF2B5EF4-FFF2-40B4-BE49-F238E27FC236}">
                <a16:creationId xmlns:a16="http://schemas.microsoft.com/office/drawing/2014/main" id="{A868E656-382E-4E16-9F1C-EE6F95270787}"/>
              </a:ext>
            </a:extLst>
          </p:cNvPr>
          <p:cNvSpPr/>
          <p:nvPr/>
        </p:nvSpPr>
        <p:spPr>
          <a:xfrm>
            <a:off x="0" y="0"/>
            <a:ext cx="12192000" cy="10467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bg1"/>
              </a:solidFill>
            </a:endParaRPr>
          </a:p>
        </p:txBody>
      </p:sp>
      <p:sp>
        <p:nvSpPr>
          <p:cNvPr id="14" name="Título 1">
            <a:extLst>
              <a:ext uri="{FF2B5EF4-FFF2-40B4-BE49-F238E27FC236}">
                <a16:creationId xmlns:a16="http://schemas.microsoft.com/office/drawing/2014/main" id="{9F283361-4825-49D5-9E29-C95F5D05B0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81622"/>
          </a:xfrm>
        </p:spPr>
        <p:txBody>
          <a:bodyPr>
            <a:normAutofit/>
          </a:bodyPr>
          <a:lstStyle/>
          <a:p>
            <a:r>
              <a:rPr lang="en-GB" sz="3000" dirty="0">
                <a:solidFill>
                  <a:schemeClr val="bg1"/>
                </a:solidFill>
                <a:latin typeface="Impact" panose="020B080603090205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Lexicographic corpus</a:t>
            </a:r>
            <a:endParaRPr lang="en-GB" sz="3000" b="1" dirty="0">
              <a:solidFill>
                <a:schemeClr val="bg1"/>
              </a:solidFill>
              <a:latin typeface="Impact" panose="020B080603090205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19DD4539-258F-4202-8B6C-A6945D42DBBA}"/>
              </a:ext>
            </a:extLst>
          </p:cNvPr>
          <p:cNvSpPr txBox="1"/>
          <p:nvPr/>
        </p:nvSpPr>
        <p:spPr>
          <a:xfrm>
            <a:off x="0" y="6576642"/>
            <a:ext cx="12191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100" dirty="0"/>
              <a:t>Salgado &amp; Costa – TOTH Conference 2019</a:t>
            </a:r>
          </a:p>
        </p:txBody>
      </p:sp>
    </p:spTree>
    <p:extLst>
      <p:ext uri="{BB962C8B-B14F-4D97-AF65-F5344CB8AC3E}">
        <p14:creationId xmlns:p14="http://schemas.microsoft.com/office/powerpoint/2010/main" val="19765452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id="{93EFD5F8-C6E1-468D-B1C2-8F6964BC60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4213" y="1394404"/>
            <a:ext cx="8618819" cy="4893111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22E9B5DE-137B-4EA9-ABEB-51F0FF484660}"/>
              </a:ext>
            </a:extLst>
          </p:cNvPr>
          <p:cNvSpPr/>
          <p:nvPr/>
        </p:nvSpPr>
        <p:spPr>
          <a:xfrm>
            <a:off x="5063932" y="6287516"/>
            <a:ext cx="3085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69 426 entries, 167 556 </a:t>
            </a:r>
            <a:r>
              <a:rPr lang="fr-FR" b="1" dirty="0" err="1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senses</a:t>
            </a:r>
            <a:endParaRPr lang="pt-PT" b="1" dirty="0">
              <a:solidFill>
                <a:srgbClr val="0070C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3C7D06FF-94DA-400E-980B-A8222EA1B01A}"/>
              </a:ext>
            </a:extLst>
          </p:cNvPr>
          <p:cNvSpPr/>
          <p:nvPr/>
        </p:nvSpPr>
        <p:spPr>
          <a:xfrm>
            <a:off x="0" y="0"/>
            <a:ext cx="12192000" cy="10467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bg1"/>
              </a:solidFill>
            </a:endParaRP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3BB8B204-F50A-42BD-91C1-47DBA2C944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81622"/>
          </a:xfrm>
        </p:spPr>
        <p:txBody>
          <a:bodyPr>
            <a:normAutofit/>
          </a:bodyPr>
          <a:lstStyle/>
          <a:p>
            <a:r>
              <a:rPr lang="pt-PT" sz="3000">
                <a:solidFill>
                  <a:schemeClr val="bg1"/>
                </a:solidFill>
                <a:latin typeface="Impact" panose="020B080603090205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Portuguese </a:t>
            </a:r>
            <a:r>
              <a:rPr lang="pt-PT" sz="3000" err="1">
                <a:solidFill>
                  <a:schemeClr val="bg1"/>
                </a:solidFill>
                <a:latin typeface="Impact" panose="020B080603090205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Academy</a:t>
            </a:r>
            <a:r>
              <a:rPr lang="pt-PT" sz="3000">
                <a:solidFill>
                  <a:schemeClr val="bg1"/>
                </a:solidFill>
                <a:latin typeface="Impact" panose="020B080603090205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pt-PT" sz="3000" err="1">
                <a:solidFill>
                  <a:schemeClr val="bg1"/>
                </a:solidFill>
                <a:latin typeface="Impact" panose="020B080603090205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Dictionary</a:t>
            </a:r>
            <a:endParaRPr lang="fr-FR" sz="3000" b="1">
              <a:solidFill>
                <a:schemeClr val="bg1"/>
              </a:solidFill>
              <a:latin typeface="Impact" panose="020B080603090205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2C32632C-23A8-4A65-B08D-1934C18C4066}"/>
              </a:ext>
            </a:extLst>
          </p:cNvPr>
          <p:cNvSpPr txBox="1"/>
          <p:nvPr/>
        </p:nvSpPr>
        <p:spPr>
          <a:xfrm>
            <a:off x="0" y="6576642"/>
            <a:ext cx="12191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100" dirty="0"/>
              <a:t>Salgado &amp; Costa – TOTH Conference 2019</a:t>
            </a:r>
          </a:p>
        </p:txBody>
      </p:sp>
    </p:spTree>
    <p:extLst>
      <p:ext uri="{BB962C8B-B14F-4D97-AF65-F5344CB8AC3E}">
        <p14:creationId xmlns:p14="http://schemas.microsoft.com/office/powerpoint/2010/main" val="2864699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6101</TotalTime>
  <Words>2706</Words>
  <Application>Microsoft Office PowerPoint</Application>
  <PresentationFormat>Ecrã Panorâmico</PresentationFormat>
  <Paragraphs>610</Paragraphs>
  <Slides>33</Slides>
  <Notes>32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33</vt:i4>
      </vt:variant>
    </vt:vector>
  </HeadingPairs>
  <TitlesOfParts>
    <vt:vector size="42" baseType="lpstr">
      <vt:lpstr>Arial</vt:lpstr>
      <vt:lpstr>Calibri</vt:lpstr>
      <vt:lpstr>Calibri Light</vt:lpstr>
      <vt:lpstr>Courier New</vt:lpstr>
      <vt:lpstr>Impact</vt:lpstr>
      <vt:lpstr>Tahoma</vt:lpstr>
      <vt:lpstr>Verdana</vt:lpstr>
      <vt:lpstr>Wingdings</vt:lpstr>
      <vt:lpstr>Tema do Office</vt:lpstr>
      <vt:lpstr>A good TACTIC for lexicographical work: football terms encoded in TEI Lex-0</vt:lpstr>
      <vt:lpstr>Acknowledgements</vt:lpstr>
      <vt:lpstr>TEI Training</vt:lpstr>
      <vt:lpstr>Outline</vt:lpstr>
      <vt:lpstr>TACTIC project: aims</vt:lpstr>
      <vt:lpstr>Lexicography and Terminology</vt:lpstr>
      <vt:lpstr>Apresentação do PowerPoint</vt:lpstr>
      <vt:lpstr>Lexicographic corpus</vt:lpstr>
      <vt:lpstr>Portuguese Academy Dictionary</vt:lpstr>
      <vt:lpstr>Lexicographic corpus</vt:lpstr>
      <vt:lpstr>Spanish Academy Dictionary</vt:lpstr>
      <vt:lpstr>Lexicographic corpus</vt:lpstr>
      <vt:lpstr>French Academy Dictionary</vt:lpstr>
      <vt:lpstr>Football: domain</vt:lpstr>
      <vt:lpstr>Football = 11-player football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Methodology</vt:lpstr>
      <vt:lpstr>Apresentação do PowerPoint</vt:lpstr>
      <vt:lpstr>TEI – Text Encoding Initiative</vt:lpstr>
      <vt:lpstr>TEI Lex-0</vt:lpstr>
      <vt:lpstr>Aims and objectives</vt:lpstr>
      <vt:lpstr>Apresentação do PowerPoint</vt:lpstr>
      <vt:lpstr>Apresentação do PowerPoint</vt:lpstr>
      <vt:lpstr>Apresentação do PowerPoint</vt:lpstr>
      <vt:lpstr>Conclusions and future work</vt:lpstr>
      <vt:lpstr>Thank you for your attention.    Merci pour votre attention.      Obrigada pela vossa atenção.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Comparação dos dicionários académicos ibéricos: visita ao ILex (Real Academia Española)</dc:title>
  <dc:creator>Ana Salgado</dc:creator>
  <cp:keywords>Lexicografia, ELEXIS</cp:keywords>
  <cp:lastModifiedBy>Ana Salgado</cp:lastModifiedBy>
  <cp:revision>502</cp:revision>
  <dcterms:created xsi:type="dcterms:W3CDTF">2019-02-25T22:35:59Z</dcterms:created>
  <dcterms:modified xsi:type="dcterms:W3CDTF">2020-02-12T13:04:10Z</dcterms:modified>
</cp:coreProperties>
</file>