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99" d="100"/>
          <a:sy n="99" d="100"/>
        </p:scale>
        <p:origin x="304" y="-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8E2F-C022-471B-AF75-D784215C6ADD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802A0-4049-42A7-9356-5414B94C90F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0752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8E2F-C022-471B-AF75-D784215C6ADD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802A0-4049-42A7-9356-5414B94C90F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40029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8E2F-C022-471B-AF75-D784215C6ADD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802A0-4049-42A7-9356-5414B94C90F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0408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8E2F-C022-471B-AF75-D784215C6ADD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802A0-4049-42A7-9356-5414B94C90F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49097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8E2F-C022-471B-AF75-D784215C6ADD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802A0-4049-42A7-9356-5414B94C90F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9782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8E2F-C022-471B-AF75-D784215C6ADD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802A0-4049-42A7-9356-5414B94C90F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0092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8E2F-C022-471B-AF75-D784215C6ADD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802A0-4049-42A7-9356-5414B94C90F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3094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8E2F-C022-471B-AF75-D784215C6ADD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802A0-4049-42A7-9356-5414B94C90F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50674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8E2F-C022-471B-AF75-D784215C6ADD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802A0-4049-42A7-9356-5414B94C90F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34993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8E2F-C022-471B-AF75-D784215C6ADD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802A0-4049-42A7-9356-5414B94C90F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17940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8E2F-C022-471B-AF75-D784215C6ADD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802A0-4049-42A7-9356-5414B94C90F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61481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A8E2F-C022-471B-AF75-D784215C6ADD}" type="datetimeFigureOut">
              <a:rPr lang="fr-CH" smtClean="0"/>
              <a:t>03.10.18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802A0-4049-42A7-9356-5414B94C90F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4352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621135" y="485924"/>
            <a:ext cx="6655162" cy="5651804"/>
            <a:chOff x="2621135" y="485924"/>
            <a:chExt cx="6655162" cy="5651804"/>
          </a:xfrm>
        </p:grpSpPr>
        <p:grpSp>
          <p:nvGrpSpPr>
            <p:cNvPr id="8" name="Group 7"/>
            <p:cNvGrpSpPr/>
            <p:nvPr/>
          </p:nvGrpSpPr>
          <p:grpSpPr>
            <a:xfrm>
              <a:off x="2639834" y="485924"/>
              <a:ext cx="6636463" cy="5651804"/>
              <a:chOff x="2639834" y="485924"/>
              <a:chExt cx="6636463" cy="5651804"/>
            </a:xfrm>
          </p:grpSpPr>
          <p:graphicFrame>
            <p:nvGraphicFramePr>
              <p:cNvPr id="2" name="Obje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55083555"/>
                  </p:ext>
                </p:extLst>
              </p:nvPr>
            </p:nvGraphicFramePr>
            <p:xfrm>
              <a:off x="3436938" y="2030738"/>
              <a:ext cx="5255926" cy="36652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98" name="MestReNova" r:id="rId3" imgW="13804900" imgH="9626600" progId="MestReNova.Document.1">
                      <p:embed/>
                    </p:oleObj>
                  </mc:Choice>
                  <mc:Fallback>
                    <p:oleObj name="MestReNova" r:id="rId3" imgW="13804900" imgH="9626600" progId="MestReNova.Document.1">
                      <p:embed/>
                      <p:pic>
                        <p:nvPicPr>
                          <p:cNvPr id="0" name="Obje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36938" y="2030738"/>
                            <a:ext cx="5255926" cy="36652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5" name="Groupe 4"/>
              <p:cNvGrpSpPr/>
              <p:nvPr/>
            </p:nvGrpSpPr>
            <p:grpSpPr>
              <a:xfrm>
                <a:off x="2639834" y="1774103"/>
                <a:ext cx="6498309" cy="4363625"/>
                <a:chOff x="-22353" y="1314472"/>
                <a:chExt cx="6498309" cy="4363625"/>
              </a:xfrm>
            </p:grpSpPr>
            <p:grpSp>
              <p:nvGrpSpPr>
                <p:cNvPr id="6" name="Groupe 5"/>
                <p:cNvGrpSpPr/>
                <p:nvPr/>
              </p:nvGrpSpPr>
              <p:grpSpPr>
                <a:xfrm>
                  <a:off x="0" y="1314472"/>
                  <a:ext cx="6475956" cy="4179508"/>
                  <a:chOff x="1028699" y="514350"/>
                  <a:chExt cx="9534525" cy="5848350"/>
                </a:xfrm>
              </p:grpSpPr>
              <p:sp>
                <p:nvSpPr>
                  <p:cNvPr id="85" name="Rectangle 84"/>
                  <p:cNvSpPr/>
                  <p:nvPr/>
                </p:nvSpPr>
                <p:spPr>
                  <a:xfrm>
                    <a:off x="1028699" y="895350"/>
                    <a:ext cx="1209675" cy="546735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6" name="Rectangle 85"/>
                  <p:cNvSpPr/>
                  <p:nvPr/>
                </p:nvSpPr>
                <p:spPr>
                  <a:xfrm>
                    <a:off x="9353549" y="514350"/>
                    <a:ext cx="1209675" cy="546735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Rectangle 87"/>
                  <p:cNvSpPr/>
                  <p:nvPr/>
                </p:nvSpPr>
                <p:spPr>
                  <a:xfrm rot="16200000">
                    <a:off x="5558962" y="-144996"/>
                    <a:ext cx="248582" cy="211495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9" name="Rectangle 88"/>
                  <p:cNvSpPr/>
                  <p:nvPr/>
                </p:nvSpPr>
                <p:spPr>
                  <a:xfrm rot="16200000">
                    <a:off x="7672428" y="-26246"/>
                    <a:ext cx="165308" cy="190633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0" name="Rectangle 89"/>
                  <p:cNvSpPr/>
                  <p:nvPr/>
                </p:nvSpPr>
                <p:spPr>
                  <a:xfrm rot="16200000">
                    <a:off x="9014735" y="652563"/>
                    <a:ext cx="153929" cy="61448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1" name="Rectangle 90"/>
                  <p:cNvSpPr/>
                  <p:nvPr/>
                </p:nvSpPr>
                <p:spPr>
                  <a:xfrm rot="15942206">
                    <a:off x="6840232" y="788149"/>
                    <a:ext cx="153929" cy="28610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4" name="TextBox 3"/>
                <p:cNvSpPr txBox="1"/>
                <p:nvPr/>
              </p:nvSpPr>
              <p:spPr>
                <a:xfrm>
                  <a:off x="-22353" y="1491976"/>
                  <a:ext cx="118331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/>
                      <a:cs typeface="Arial"/>
                    </a:rPr>
                    <a:t>|</a:t>
                  </a:r>
                  <a:r>
                    <a:rPr lang="en-US" sz="1200" dirty="0" smtClean="0">
                      <a:latin typeface="Arial"/>
                      <a:cs typeface="Arial"/>
                    </a:rPr>
                    <a:t>La|</a:t>
                  </a:r>
                  <a:r>
                    <a:rPr lang="en-US" sz="1200" baseline="-25000" dirty="0" smtClean="0">
                      <a:latin typeface="Arial"/>
                      <a:cs typeface="Arial"/>
                    </a:rPr>
                    <a:t>tot </a:t>
                  </a:r>
                  <a:r>
                    <a:rPr lang="en-US" sz="1200" dirty="0" smtClean="0">
                      <a:latin typeface="Arial"/>
                      <a:cs typeface="Arial"/>
                    </a:rPr>
                    <a:t>/ </a:t>
                  </a:r>
                  <a:r>
                    <a:rPr lang="en-US" sz="1200" dirty="0">
                      <a:latin typeface="Arial"/>
                      <a:cs typeface="Arial"/>
                    </a:rPr>
                    <a:t>|</a:t>
                  </a:r>
                  <a:r>
                    <a:rPr lang="en-US" sz="1200" b="1" dirty="0" smtClean="0">
                      <a:latin typeface="Arial"/>
                      <a:cs typeface="Arial"/>
                    </a:rPr>
                    <a:t>L</a:t>
                  </a:r>
                  <a:r>
                    <a:rPr lang="en-US" sz="1200" b="1" baseline="-25000" dirty="0" smtClean="0">
                      <a:latin typeface="Arial"/>
                      <a:cs typeface="Arial"/>
                    </a:rPr>
                    <a:t>6b</a:t>
                  </a:r>
                  <a:r>
                    <a:rPr lang="en-US" sz="1200" dirty="0" smtClean="0">
                      <a:latin typeface="Arial"/>
                      <a:cs typeface="Arial"/>
                    </a:rPr>
                    <a:t>|</a:t>
                  </a:r>
                  <a:r>
                    <a:rPr lang="en-US" sz="1200" baseline="-25000" dirty="0" smtClean="0">
                      <a:latin typeface="Arial"/>
                      <a:cs typeface="Arial"/>
                    </a:rPr>
                    <a:t>tot </a:t>
                  </a:r>
                  <a:endParaRPr lang="en-US" sz="1200" baseline="-25000" dirty="0">
                    <a:latin typeface="Arial"/>
                    <a:cs typeface="Arial"/>
                  </a:endParaRPr>
                </a:p>
              </p:txBody>
            </p:sp>
            <p:cxnSp>
              <p:nvCxnSpPr>
                <p:cNvPr id="36" name="Connecteur droit 15"/>
                <p:cNvCxnSpPr/>
                <p:nvPr/>
              </p:nvCxnSpPr>
              <p:spPr>
                <a:xfrm>
                  <a:off x="2720971" y="5047534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eur droit 19"/>
                <p:cNvCxnSpPr/>
                <p:nvPr/>
              </p:nvCxnSpPr>
              <p:spPr>
                <a:xfrm>
                  <a:off x="2141225" y="5043434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Rectangle 37"/>
                <p:cNvSpPr/>
                <p:nvPr/>
              </p:nvSpPr>
              <p:spPr>
                <a:xfrm rot="5400000">
                  <a:off x="2807414" y="2760239"/>
                  <a:ext cx="821625" cy="499665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e 23"/>
                <p:cNvGrpSpPr/>
                <p:nvPr/>
              </p:nvGrpSpPr>
              <p:grpSpPr>
                <a:xfrm>
                  <a:off x="821625" y="5043421"/>
                  <a:ext cx="4852791" cy="100826"/>
                  <a:chOff x="1090133" y="6309299"/>
                  <a:chExt cx="6932557" cy="144037"/>
                </a:xfrm>
              </p:grpSpPr>
              <p:cxnSp>
                <p:nvCxnSpPr>
                  <p:cNvPr id="51" name="Connecteur droit 3"/>
                  <p:cNvCxnSpPr/>
                  <p:nvPr/>
                </p:nvCxnSpPr>
                <p:spPr>
                  <a:xfrm flipV="1">
                    <a:off x="1090133" y="6309299"/>
                    <a:ext cx="6932557" cy="19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Connecteur droit 5"/>
                  <p:cNvCxnSpPr/>
                  <p:nvPr/>
                </p:nvCxnSpPr>
                <p:spPr>
                  <a:xfrm>
                    <a:off x="7932636" y="6309320"/>
                    <a:ext cx="0" cy="51429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Connecteur droit 7"/>
                  <p:cNvCxnSpPr/>
                  <p:nvPr/>
                </p:nvCxnSpPr>
                <p:spPr>
                  <a:xfrm>
                    <a:off x="7525690" y="6309320"/>
                    <a:ext cx="0" cy="14401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Connecteur droit 8"/>
                  <p:cNvCxnSpPr/>
                  <p:nvPr/>
                </p:nvCxnSpPr>
                <p:spPr>
                  <a:xfrm>
                    <a:off x="7111674" y="6309320"/>
                    <a:ext cx="0" cy="51429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Connecteur droit 9"/>
                  <p:cNvCxnSpPr/>
                  <p:nvPr/>
                </p:nvCxnSpPr>
                <p:spPr>
                  <a:xfrm>
                    <a:off x="6696606" y="6309320"/>
                    <a:ext cx="0" cy="14401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Connecteur droit 10"/>
                  <p:cNvCxnSpPr/>
                  <p:nvPr/>
                </p:nvCxnSpPr>
                <p:spPr>
                  <a:xfrm>
                    <a:off x="6282659" y="6309320"/>
                    <a:ext cx="0" cy="51429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Connecteur droit 11"/>
                  <p:cNvCxnSpPr/>
                  <p:nvPr/>
                </p:nvCxnSpPr>
                <p:spPr>
                  <a:xfrm>
                    <a:off x="5868645" y="6309320"/>
                    <a:ext cx="0" cy="14401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Connecteur droit 12"/>
                  <p:cNvCxnSpPr/>
                  <p:nvPr/>
                </p:nvCxnSpPr>
                <p:spPr>
                  <a:xfrm>
                    <a:off x="5453645" y="6309320"/>
                    <a:ext cx="0" cy="51429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Connecteur droit 13"/>
                  <p:cNvCxnSpPr/>
                  <p:nvPr/>
                </p:nvCxnSpPr>
                <p:spPr>
                  <a:xfrm>
                    <a:off x="5040613" y="6309320"/>
                    <a:ext cx="0" cy="14401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Connecteur droit 14"/>
                  <p:cNvCxnSpPr/>
                  <p:nvPr/>
                </p:nvCxnSpPr>
                <p:spPr>
                  <a:xfrm>
                    <a:off x="4625613" y="6309320"/>
                    <a:ext cx="0" cy="51429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Connecteur droit 15"/>
                  <p:cNvCxnSpPr/>
                  <p:nvPr/>
                </p:nvCxnSpPr>
                <p:spPr>
                  <a:xfrm>
                    <a:off x="4211598" y="6309320"/>
                    <a:ext cx="0" cy="14401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Connecteur droit 17"/>
                  <p:cNvCxnSpPr/>
                  <p:nvPr/>
                </p:nvCxnSpPr>
                <p:spPr>
                  <a:xfrm>
                    <a:off x="3383568" y="6309320"/>
                    <a:ext cx="0" cy="14401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Connecteur droit 19"/>
                  <p:cNvCxnSpPr/>
                  <p:nvPr/>
                </p:nvCxnSpPr>
                <p:spPr>
                  <a:xfrm>
                    <a:off x="2554622" y="6309320"/>
                    <a:ext cx="0" cy="14401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Connecteur droit 20"/>
                  <p:cNvCxnSpPr/>
                  <p:nvPr/>
                </p:nvCxnSpPr>
                <p:spPr>
                  <a:xfrm>
                    <a:off x="1728485" y="6309319"/>
                    <a:ext cx="0" cy="14401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Connecteur droit 21"/>
                  <p:cNvCxnSpPr/>
                  <p:nvPr/>
                </p:nvCxnSpPr>
                <p:spPr>
                  <a:xfrm>
                    <a:off x="1323900" y="6309320"/>
                    <a:ext cx="0" cy="51429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Connecteur droit 22"/>
                  <p:cNvCxnSpPr/>
                  <p:nvPr/>
                </p:nvCxnSpPr>
                <p:spPr>
                  <a:xfrm>
                    <a:off x="2146284" y="6309320"/>
                    <a:ext cx="0" cy="51429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0" name="ZoneTexte 24"/>
                <p:cNvSpPr txBox="1"/>
                <p:nvPr/>
              </p:nvSpPr>
              <p:spPr>
                <a:xfrm>
                  <a:off x="5126566" y="5147424"/>
                  <a:ext cx="3985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1.0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1" name="ZoneTexte 26"/>
                <p:cNvSpPr txBox="1"/>
                <p:nvPr/>
              </p:nvSpPr>
              <p:spPr>
                <a:xfrm>
                  <a:off x="4548077" y="5147424"/>
                  <a:ext cx="3985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2.0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2" name="ZoneTexte 27"/>
                <p:cNvSpPr txBox="1"/>
                <p:nvPr/>
              </p:nvSpPr>
              <p:spPr>
                <a:xfrm>
                  <a:off x="3964811" y="5147424"/>
                  <a:ext cx="3985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3.0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3" name="ZoneTexte 28"/>
                <p:cNvSpPr txBox="1"/>
                <p:nvPr/>
              </p:nvSpPr>
              <p:spPr>
                <a:xfrm>
                  <a:off x="3391404" y="5147424"/>
                  <a:ext cx="3985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4.0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4" name="ZoneTexte 29"/>
                <p:cNvSpPr txBox="1"/>
                <p:nvPr/>
              </p:nvSpPr>
              <p:spPr>
                <a:xfrm>
                  <a:off x="2804879" y="5147424"/>
                  <a:ext cx="3985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5.0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5" name="ZoneTexte 30"/>
                <p:cNvSpPr txBox="1"/>
                <p:nvPr/>
              </p:nvSpPr>
              <p:spPr>
                <a:xfrm>
                  <a:off x="2231472" y="5147424"/>
                  <a:ext cx="3985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6.0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6" name="ZoneTexte 31"/>
                <p:cNvSpPr txBox="1"/>
                <p:nvPr/>
              </p:nvSpPr>
              <p:spPr>
                <a:xfrm>
                  <a:off x="1651210" y="5147424"/>
                  <a:ext cx="3985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7.0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7" name="ZoneTexte 32"/>
                <p:cNvSpPr txBox="1"/>
                <p:nvPr/>
              </p:nvSpPr>
              <p:spPr>
                <a:xfrm>
                  <a:off x="1070899" y="5147424"/>
                  <a:ext cx="39859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>
                      <a:latin typeface="Arial"/>
                      <a:cs typeface="Arial"/>
                    </a:rPr>
                    <a:t>8.0</a:t>
                  </a:r>
                  <a:endParaRPr lang="en-US" sz="12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8" name="ZoneTexte 34"/>
                <p:cNvSpPr txBox="1"/>
                <p:nvPr/>
              </p:nvSpPr>
              <p:spPr>
                <a:xfrm>
                  <a:off x="2996585" y="5370320"/>
                  <a:ext cx="7416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i="1" dirty="0" smtClean="0">
                      <a:latin typeface="Symbol" charset="2"/>
                      <a:cs typeface="Symbol" charset="2"/>
                    </a:rPr>
                    <a:t>d</a:t>
                  </a:r>
                  <a:r>
                    <a:rPr lang="en-US" sz="1400" i="1" dirty="0" smtClean="0">
                      <a:latin typeface="Arial"/>
                      <a:cs typeface="Arial"/>
                    </a:rPr>
                    <a:t> </a:t>
                  </a:r>
                  <a:r>
                    <a:rPr lang="en-US" sz="1400" dirty="0" smtClean="0">
                      <a:latin typeface="Arial"/>
                      <a:cs typeface="Arial"/>
                    </a:rPr>
                    <a:t>/ppm</a:t>
                  </a:r>
                  <a:endParaRPr lang="en-US" sz="1400" dirty="0">
                    <a:latin typeface="Arial"/>
                    <a:cs typeface="Arial"/>
                  </a:endParaRPr>
                </a:p>
              </p:txBody>
            </p:sp>
            <p:cxnSp>
              <p:nvCxnSpPr>
                <p:cNvPr id="49" name="Connecteur droit 19"/>
                <p:cNvCxnSpPr/>
                <p:nvPr/>
              </p:nvCxnSpPr>
              <p:spPr>
                <a:xfrm>
                  <a:off x="2719442" y="5046781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necteur droit 19"/>
                <p:cNvCxnSpPr/>
                <p:nvPr/>
              </p:nvCxnSpPr>
              <p:spPr>
                <a:xfrm>
                  <a:off x="2139175" y="5047562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1" name="ZoneTexte 51"/>
              <p:cNvSpPr txBox="1"/>
              <p:nvPr/>
            </p:nvSpPr>
            <p:spPr>
              <a:xfrm>
                <a:off x="8456039" y="5315577"/>
                <a:ext cx="399468" cy="27699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6b</a:t>
                </a:r>
                <a:endParaRPr lang="en-US" sz="1200" b="1" baseline="-25000" dirty="0">
                  <a:latin typeface="Arial"/>
                  <a:cs typeface="Arial"/>
                </a:endParaRPr>
              </a:p>
            </p:txBody>
          </p:sp>
          <p:cxnSp>
            <p:nvCxnSpPr>
              <p:cNvPr id="72" name="Connecteur droit avec flèche 52"/>
              <p:cNvCxnSpPr/>
              <p:nvPr/>
            </p:nvCxnSpPr>
            <p:spPr>
              <a:xfrm flipV="1">
                <a:off x="8624938" y="2356995"/>
                <a:ext cx="0" cy="295200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ZoneTexte 195"/>
              <p:cNvSpPr txBox="1"/>
              <p:nvPr/>
            </p:nvSpPr>
            <p:spPr>
              <a:xfrm>
                <a:off x="8065886" y="4961581"/>
                <a:ext cx="40551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n/n’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75" name="ZoneTexte 192"/>
              <p:cNvSpPr txBox="1"/>
              <p:nvPr/>
            </p:nvSpPr>
            <p:spPr>
              <a:xfrm>
                <a:off x="5639900" y="4956400"/>
                <a:ext cx="2616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/>
                    <a:cs typeface="Arial"/>
                  </a:rPr>
                  <a:t>k</a:t>
                </a:r>
              </a:p>
            </p:txBody>
          </p:sp>
          <p:grpSp>
            <p:nvGrpSpPr>
              <p:cNvPr id="3" name="Groupe 2"/>
              <p:cNvGrpSpPr/>
              <p:nvPr/>
            </p:nvGrpSpPr>
            <p:grpSpPr>
              <a:xfrm>
                <a:off x="6234416" y="485924"/>
                <a:ext cx="2690301" cy="1293663"/>
                <a:chOff x="8844805" y="412879"/>
                <a:chExt cx="2690301" cy="1293663"/>
              </a:xfrm>
            </p:grpSpPr>
            <p:graphicFrame>
              <p:nvGraphicFramePr>
                <p:cNvPr id="97" name="Obje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26807550"/>
                    </p:ext>
                  </p:extLst>
                </p:nvPr>
              </p:nvGraphicFramePr>
              <p:xfrm>
                <a:off x="8844805" y="598680"/>
                <a:ext cx="2646681" cy="96774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99" name="CS ChemDraw Drawing" r:id="rId5" imgW="3308339" imgH="1209611" progId="ChemDraw.Document.6.0">
                        <p:embed/>
                      </p:oleObj>
                    </mc:Choice>
                    <mc:Fallback>
                      <p:oleObj name="CS ChemDraw Drawing" r:id="rId5" imgW="3308339" imgH="1209611" progId="ChemDraw.Document.6.0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8844805" y="598680"/>
                              <a:ext cx="2646681" cy="96774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6" name="ZoneTexte 20"/>
                <p:cNvSpPr txBox="1"/>
                <p:nvPr/>
              </p:nvSpPr>
              <p:spPr>
                <a:xfrm>
                  <a:off x="10786853" y="589755"/>
                  <a:ext cx="25598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solidFill>
                        <a:schemeClr val="bg1">
                          <a:lumMod val="50000"/>
                        </a:schemeClr>
                      </a:solidFill>
                      <a:latin typeface="Arial"/>
                      <a:cs typeface="Arial"/>
                    </a:rPr>
                    <a:t>4</a:t>
                  </a:r>
                  <a:endParaRPr lang="en-US" sz="1000" b="1" dirty="0">
                    <a:solidFill>
                      <a:schemeClr val="bg1">
                        <a:lumMod val="50000"/>
                      </a:schemeClr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77" name="ZoneTexte 21"/>
                <p:cNvSpPr txBox="1"/>
                <p:nvPr/>
              </p:nvSpPr>
              <p:spPr>
                <a:xfrm>
                  <a:off x="11247848" y="1317108"/>
                  <a:ext cx="28725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solidFill>
                        <a:srgbClr val="7F7F7F"/>
                      </a:solidFill>
                      <a:latin typeface="Arial"/>
                      <a:cs typeface="Arial"/>
                    </a:rPr>
                    <a:t>4’</a:t>
                  </a:r>
                  <a:endParaRPr lang="en-US" sz="1000" b="1" dirty="0">
                    <a:solidFill>
                      <a:srgbClr val="7F7F7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78" name="ZoneTexte 187"/>
                <p:cNvSpPr txBox="1"/>
                <p:nvPr/>
              </p:nvSpPr>
              <p:spPr>
                <a:xfrm>
                  <a:off x="10031363" y="412879"/>
                  <a:ext cx="25598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/>
                      <a:cs typeface="Arial"/>
                    </a:rPr>
                    <a:t>a</a:t>
                  </a:r>
                  <a:endParaRPr lang="en-US" sz="10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79" name="ZoneTexte 188"/>
                <p:cNvSpPr txBox="1"/>
                <p:nvPr/>
              </p:nvSpPr>
              <p:spPr>
                <a:xfrm>
                  <a:off x="10227191" y="538151"/>
                  <a:ext cx="26300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latin typeface="Arial"/>
                      <a:cs typeface="Arial"/>
                    </a:rPr>
                    <a:t>b</a:t>
                  </a:r>
                  <a:endParaRPr lang="en-US" sz="10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80" name="ZoneTexte 189"/>
                <p:cNvSpPr txBox="1"/>
                <p:nvPr/>
              </p:nvSpPr>
              <p:spPr>
                <a:xfrm>
                  <a:off x="10668779" y="725237"/>
                  <a:ext cx="23311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>
                      <a:latin typeface="Arial"/>
                      <a:cs typeface="Arial"/>
                    </a:rPr>
                    <a:t>j</a:t>
                  </a:r>
                </a:p>
              </p:txBody>
            </p:sp>
            <p:sp>
              <p:nvSpPr>
                <p:cNvPr id="81" name="ZoneTexte 190"/>
                <p:cNvSpPr txBox="1"/>
                <p:nvPr/>
              </p:nvSpPr>
              <p:spPr>
                <a:xfrm>
                  <a:off x="10690086" y="1146100"/>
                  <a:ext cx="266917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>
                      <a:latin typeface="Arial"/>
                      <a:cs typeface="Arial"/>
                    </a:rPr>
                    <a:t>h</a:t>
                  </a:r>
                </a:p>
              </p:txBody>
            </p:sp>
            <p:sp>
              <p:nvSpPr>
                <p:cNvPr id="82" name="ZoneTexte 191"/>
                <p:cNvSpPr txBox="1"/>
                <p:nvPr/>
              </p:nvSpPr>
              <p:spPr>
                <a:xfrm>
                  <a:off x="10513595" y="1136321"/>
                  <a:ext cx="26300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>
                      <a:latin typeface="Arial"/>
                      <a:cs typeface="Arial"/>
                    </a:rPr>
                    <a:t>g</a:t>
                  </a:r>
                </a:p>
              </p:txBody>
            </p:sp>
            <p:sp>
              <p:nvSpPr>
                <p:cNvPr id="83" name="ZoneTexte 192"/>
                <p:cNvSpPr txBox="1"/>
                <p:nvPr/>
              </p:nvSpPr>
              <p:spPr>
                <a:xfrm>
                  <a:off x="10160621" y="1023293"/>
                  <a:ext cx="26161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>
                      <a:latin typeface="Arial"/>
                      <a:cs typeface="Arial"/>
                    </a:rPr>
                    <a:t>k</a:t>
                  </a:r>
                </a:p>
              </p:txBody>
            </p:sp>
            <p:sp>
              <p:nvSpPr>
                <p:cNvPr id="84" name="ZoneTexte 194"/>
                <p:cNvSpPr txBox="1"/>
                <p:nvPr/>
              </p:nvSpPr>
              <p:spPr>
                <a:xfrm>
                  <a:off x="10121021" y="1341521"/>
                  <a:ext cx="29869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>
                      <a:latin typeface="Arial"/>
                      <a:cs typeface="Arial"/>
                    </a:rPr>
                    <a:t>m</a:t>
                  </a:r>
                </a:p>
              </p:txBody>
            </p:sp>
            <p:sp>
              <p:nvSpPr>
                <p:cNvPr id="87" name="ZoneTexte 195"/>
                <p:cNvSpPr txBox="1"/>
                <p:nvPr/>
              </p:nvSpPr>
              <p:spPr>
                <a:xfrm>
                  <a:off x="10294847" y="1460321"/>
                  <a:ext cx="29155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>
                      <a:latin typeface="Arial"/>
                      <a:cs typeface="Arial"/>
                    </a:rPr>
                    <a:t>n</a:t>
                  </a:r>
                  <a:r>
                    <a:rPr lang="en-US" sz="1000" b="1" dirty="0" smtClean="0">
                      <a:latin typeface="Arial"/>
                      <a:cs typeface="Arial"/>
                    </a:rPr>
                    <a:t>’</a:t>
                  </a:r>
                  <a:endParaRPr lang="en-US" sz="1000" b="1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92" name="ZoneTexte 196"/>
                <p:cNvSpPr txBox="1"/>
                <p:nvPr/>
              </p:nvSpPr>
              <p:spPr>
                <a:xfrm>
                  <a:off x="10067363" y="1214339"/>
                  <a:ext cx="263000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>
                      <a:latin typeface="Arial"/>
                      <a:cs typeface="Arial"/>
                    </a:rPr>
                    <a:t>n</a:t>
                  </a:r>
                </a:p>
              </p:txBody>
            </p:sp>
            <p:sp>
              <p:nvSpPr>
                <p:cNvPr id="93" name="ZoneTexte 197"/>
                <p:cNvSpPr txBox="1"/>
                <p:nvPr/>
              </p:nvSpPr>
              <p:spPr>
                <a:xfrm>
                  <a:off x="11077709" y="748155"/>
                  <a:ext cx="25598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solidFill>
                        <a:srgbClr val="7F7F7F"/>
                      </a:solidFill>
                      <a:latin typeface="Arial"/>
                      <a:cs typeface="Arial"/>
                    </a:rPr>
                    <a:t>1</a:t>
                  </a:r>
                  <a:endParaRPr lang="en-US" sz="1000" b="1" dirty="0">
                    <a:solidFill>
                      <a:srgbClr val="7F7F7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94" name="ZoneTexte 198"/>
                <p:cNvSpPr txBox="1"/>
                <p:nvPr/>
              </p:nvSpPr>
              <p:spPr>
                <a:xfrm>
                  <a:off x="11222408" y="934313"/>
                  <a:ext cx="259553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 smtClean="0">
                      <a:solidFill>
                        <a:srgbClr val="7F7F7F"/>
                      </a:solidFill>
                      <a:latin typeface="Arial"/>
                      <a:cs typeface="Arial"/>
                    </a:rPr>
                    <a:t>2</a:t>
                  </a:r>
                  <a:endParaRPr lang="en-US" sz="1050" b="1" dirty="0">
                    <a:solidFill>
                      <a:srgbClr val="7F7F7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95" name="ZoneTexte 199"/>
                <p:cNvSpPr txBox="1"/>
                <p:nvPr/>
              </p:nvSpPr>
              <p:spPr>
                <a:xfrm>
                  <a:off x="10934795" y="1148781"/>
                  <a:ext cx="25598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smtClean="0">
                      <a:solidFill>
                        <a:srgbClr val="7F7F7F"/>
                      </a:solidFill>
                      <a:latin typeface="Arial"/>
                      <a:cs typeface="Arial"/>
                    </a:rPr>
                    <a:t>3</a:t>
                  </a:r>
                  <a:endParaRPr lang="en-US" sz="1000" b="1" dirty="0">
                    <a:solidFill>
                      <a:srgbClr val="7F7F7F"/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98" name="ZoneTexte 192"/>
                <p:cNvSpPr txBox="1"/>
                <p:nvPr/>
              </p:nvSpPr>
              <p:spPr>
                <a:xfrm>
                  <a:off x="10356581" y="1156643"/>
                  <a:ext cx="221536" cy="2539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>
                      <a:latin typeface="Arial"/>
                      <a:cs typeface="Arial"/>
                    </a:rPr>
                    <a:t>l</a:t>
                  </a:r>
                </a:p>
              </p:txBody>
            </p:sp>
          </p:grpSp>
          <p:sp>
            <p:nvSpPr>
              <p:cNvPr id="101" name="ZoneTexte 188"/>
              <p:cNvSpPr txBox="1"/>
              <p:nvPr/>
            </p:nvSpPr>
            <p:spPr>
              <a:xfrm>
                <a:off x="3582541" y="5013836"/>
                <a:ext cx="26300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b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102" name="ZoneTexte 187"/>
              <p:cNvSpPr txBox="1"/>
              <p:nvPr/>
            </p:nvSpPr>
            <p:spPr>
              <a:xfrm>
                <a:off x="3726908" y="5046088"/>
                <a:ext cx="2559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a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103" name="ZoneTexte 189"/>
              <p:cNvSpPr txBox="1"/>
              <p:nvPr/>
            </p:nvSpPr>
            <p:spPr>
              <a:xfrm>
                <a:off x="3880025" y="4993467"/>
                <a:ext cx="23311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/>
                    <a:cs typeface="Arial"/>
                  </a:rPr>
                  <a:t>j</a:t>
                </a:r>
              </a:p>
            </p:txBody>
          </p:sp>
          <p:sp>
            <p:nvSpPr>
              <p:cNvPr id="104" name="ZoneTexte 191"/>
              <p:cNvSpPr txBox="1"/>
              <p:nvPr/>
            </p:nvSpPr>
            <p:spPr>
              <a:xfrm>
                <a:off x="3995762" y="4916349"/>
                <a:ext cx="37696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g/h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  <p:sp>
            <p:nvSpPr>
              <p:cNvPr id="113" name="ZoneTexte 192"/>
              <p:cNvSpPr txBox="1"/>
              <p:nvPr/>
            </p:nvSpPr>
            <p:spPr>
              <a:xfrm>
                <a:off x="5789178" y="2239738"/>
                <a:ext cx="26161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>
                    <a:latin typeface="Arial"/>
                    <a:cs typeface="Arial"/>
                  </a:rPr>
                  <a:t>k</a:t>
                </a:r>
              </a:p>
            </p:txBody>
          </p:sp>
          <p:sp>
            <p:nvSpPr>
              <p:cNvPr id="116" name="ZoneTexte 60"/>
              <p:cNvSpPr txBox="1"/>
              <p:nvPr/>
            </p:nvSpPr>
            <p:spPr>
              <a:xfrm rot="16200000">
                <a:off x="5156063" y="1772726"/>
                <a:ext cx="63350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CDHCl</a:t>
                </a:r>
                <a:r>
                  <a:rPr lang="en-US" sz="1000" baseline="-25000" dirty="0" smtClean="0">
                    <a:latin typeface="Arial"/>
                    <a:cs typeface="Arial"/>
                  </a:rPr>
                  <a:t>2</a:t>
                </a:r>
                <a:endParaRPr lang="en-US" sz="1000" baseline="-25000" dirty="0">
                  <a:latin typeface="Arial"/>
                  <a:cs typeface="Arial"/>
                </a:endParaRPr>
              </a:p>
            </p:txBody>
          </p:sp>
          <p:cxnSp>
            <p:nvCxnSpPr>
              <p:cNvPr id="117" name="Connecteur droit avec flèche 1026"/>
              <p:cNvCxnSpPr/>
              <p:nvPr/>
            </p:nvCxnSpPr>
            <p:spPr>
              <a:xfrm>
                <a:off x="5251523" y="1553143"/>
                <a:ext cx="3576" cy="77551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Connecteur droit avec flèche 71"/>
              <p:cNvCxnSpPr/>
              <p:nvPr/>
            </p:nvCxnSpPr>
            <p:spPr>
              <a:xfrm>
                <a:off x="4670109" y="1825183"/>
                <a:ext cx="412173" cy="35391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ZoneTexte 67"/>
              <p:cNvSpPr txBox="1"/>
              <p:nvPr/>
            </p:nvSpPr>
            <p:spPr>
              <a:xfrm>
                <a:off x="4622665" y="1291769"/>
                <a:ext cx="119100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[La(</a:t>
                </a:r>
                <a:r>
                  <a:rPr lang="en-US" sz="1200" dirty="0" err="1" smtClean="0">
                    <a:latin typeface="Arial"/>
                    <a:cs typeface="Arial"/>
                  </a:rPr>
                  <a:t>tfpfac</a:t>
                </a:r>
                <a:r>
                  <a:rPr lang="en-US" sz="1200" dirty="0" smtClean="0">
                    <a:latin typeface="Arial"/>
                    <a:cs typeface="Arial"/>
                  </a:rPr>
                  <a:t>)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3</a:t>
                </a:r>
                <a:r>
                  <a:rPr lang="en-US" sz="1200" b="1" dirty="0" smtClean="0">
                    <a:latin typeface="Arial"/>
                    <a:cs typeface="Arial"/>
                  </a:rPr>
                  <a:t>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6b</a:t>
                </a:r>
                <a:r>
                  <a:rPr lang="en-US" sz="1200" dirty="0" smtClean="0">
                    <a:latin typeface="Arial"/>
                    <a:cs typeface="Arial"/>
                  </a:rPr>
                  <a:t>]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22" name="ZoneTexte 65"/>
              <p:cNvSpPr txBox="1"/>
              <p:nvPr/>
            </p:nvSpPr>
            <p:spPr>
              <a:xfrm>
                <a:off x="3876716" y="1542138"/>
                <a:ext cx="11817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[La(</a:t>
                </a:r>
                <a:r>
                  <a:rPr lang="en-US" sz="1200" dirty="0" err="1" smtClean="0">
                    <a:latin typeface="Arial"/>
                    <a:cs typeface="Arial"/>
                  </a:rPr>
                  <a:t>tfpfac</a:t>
                </a:r>
                <a:r>
                  <a:rPr lang="en-US" sz="1200" dirty="0" smtClean="0">
                    <a:latin typeface="Arial"/>
                    <a:cs typeface="Arial"/>
                  </a:rPr>
                  <a:t>)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3</a:t>
                </a:r>
                <a:r>
                  <a:rPr lang="en-US" sz="1200" dirty="0" smtClean="0">
                    <a:latin typeface="Arial"/>
                    <a:cs typeface="Arial"/>
                  </a:rPr>
                  <a:t>dig]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27" name="ZoneTexte 65"/>
              <p:cNvSpPr txBox="1"/>
              <p:nvPr/>
            </p:nvSpPr>
            <p:spPr>
              <a:xfrm>
                <a:off x="5698689" y="1683752"/>
                <a:ext cx="20743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[La(</a:t>
                </a:r>
                <a:r>
                  <a:rPr lang="en-US" sz="1200" dirty="0" err="1" smtClean="0">
                    <a:latin typeface="Arial"/>
                    <a:cs typeface="Arial"/>
                  </a:rPr>
                  <a:t>tfpfac</a:t>
                </a:r>
                <a:r>
                  <a:rPr lang="en-US" sz="1200" dirty="0" smtClean="0">
                    <a:latin typeface="Arial"/>
                    <a:cs typeface="Arial"/>
                  </a:rPr>
                  <a:t>)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3</a:t>
                </a:r>
                <a:r>
                  <a:rPr lang="en-US" sz="1200" dirty="0" smtClean="0">
                    <a:latin typeface="Arial"/>
                    <a:cs typeface="Arial"/>
                  </a:rPr>
                  <a:t>dig]+</a:t>
                </a:r>
                <a:r>
                  <a:rPr lang="en-US" sz="1200" dirty="0" smtClean="0">
                    <a:latin typeface="Arial"/>
                    <a:cs typeface="Arial"/>
                  </a:rPr>
                  <a:t>dig+4/4’</a:t>
                </a:r>
                <a:endParaRPr lang="en-US" sz="1200" b="1" dirty="0">
                  <a:solidFill>
                    <a:srgbClr val="7F7F7F"/>
                  </a:solidFill>
                  <a:latin typeface="Arial"/>
                  <a:cs typeface="Arial"/>
                </a:endParaRPr>
              </a:p>
              <a:p>
                <a:endParaRPr 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128" name="Accolade fermante 1023"/>
              <p:cNvSpPr/>
              <p:nvPr/>
            </p:nvSpPr>
            <p:spPr>
              <a:xfrm rot="16200000">
                <a:off x="6352986" y="1857184"/>
                <a:ext cx="119109" cy="390816"/>
              </a:xfrm>
              <a:prstGeom prst="righ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cxnSp>
            <p:nvCxnSpPr>
              <p:cNvPr id="16" name="Connecteur droit 15"/>
              <p:cNvCxnSpPr/>
              <p:nvPr/>
            </p:nvCxnSpPr>
            <p:spPr>
              <a:xfrm>
                <a:off x="3466883" y="2203911"/>
                <a:ext cx="1621550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128"/>
              <p:cNvCxnSpPr/>
              <p:nvPr/>
            </p:nvCxnSpPr>
            <p:spPr>
              <a:xfrm>
                <a:off x="6579766" y="2203292"/>
                <a:ext cx="1339200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/>
              <p:cNvCxnSpPr/>
              <p:nvPr/>
            </p:nvCxnSpPr>
            <p:spPr>
              <a:xfrm>
                <a:off x="7940548" y="2201597"/>
                <a:ext cx="360000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ZoneTexte 36"/>
              <p:cNvSpPr txBox="1"/>
              <p:nvPr/>
            </p:nvSpPr>
            <p:spPr>
              <a:xfrm>
                <a:off x="8083342" y="2022590"/>
                <a:ext cx="1192955" cy="27699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[La(</a:t>
                </a:r>
                <a:r>
                  <a:rPr lang="en-US" sz="1200" dirty="0" err="1" smtClean="0">
                    <a:latin typeface="Arial"/>
                    <a:cs typeface="Arial"/>
                  </a:rPr>
                  <a:t>tfpfac</a:t>
                </a:r>
                <a:r>
                  <a:rPr lang="en-US" sz="1200" dirty="0" smtClean="0">
                    <a:latin typeface="Arial"/>
                    <a:cs typeface="Arial"/>
                  </a:rPr>
                  <a:t>)</a:t>
                </a:r>
                <a:r>
                  <a:rPr lang="en-US" sz="1200" baseline="-25000" dirty="0" smtClean="0">
                    <a:latin typeface="Arial"/>
                    <a:cs typeface="Arial"/>
                  </a:rPr>
                  <a:t>3</a:t>
                </a:r>
                <a:r>
                  <a:rPr lang="en-US" sz="1200" b="1" dirty="0" smtClean="0">
                    <a:latin typeface="Arial"/>
                    <a:cs typeface="Arial"/>
                  </a:rPr>
                  <a:t>L</a:t>
                </a:r>
                <a:r>
                  <a:rPr lang="en-US" sz="1200" b="1" baseline="-25000" dirty="0" smtClean="0">
                    <a:latin typeface="Arial"/>
                    <a:cs typeface="Arial"/>
                  </a:rPr>
                  <a:t>6b</a:t>
                </a:r>
                <a:r>
                  <a:rPr lang="en-US" sz="1200" dirty="0" smtClean="0">
                    <a:latin typeface="Arial"/>
                    <a:cs typeface="Arial"/>
                  </a:rPr>
                  <a:t>]</a:t>
                </a:r>
                <a:endParaRPr lang="en-US" sz="1200" dirty="0">
                  <a:latin typeface="Arial"/>
                  <a:cs typeface="Arial"/>
                </a:endParaRPr>
              </a:p>
            </p:txBody>
          </p:sp>
          <p:cxnSp>
            <p:nvCxnSpPr>
              <p:cNvPr id="131" name="Connecteur droit 130"/>
              <p:cNvCxnSpPr/>
              <p:nvPr/>
            </p:nvCxnSpPr>
            <p:spPr>
              <a:xfrm>
                <a:off x="5482897" y="2203911"/>
                <a:ext cx="914400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/>
              <p:cNvCxnSpPr/>
              <p:nvPr/>
            </p:nvCxnSpPr>
            <p:spPr>
              <a:xfrm>
                <a:off x="5273801" y="2201629"/>
                <a:ext cx="18000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/>
              <p:cNvCxnSpPr/>
              <p:nvPr/>
            </p:nvCxnSpPr>
            <p:spPr>
              <a:xfrm>
                <a:off x="5113928" y="2203695"/>
                <a:ext cx="133200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/>
              <p:cNvCxnSpPr/>
              <p:nvPr/>
            </p:nvCxnSpPr>
            <p:spPr>
              <a:xfrm>
                <a:off x="5260891" y="2203911"/>
                <a:ext cx="208800" cy="0"/>
              </a:xfrm>
              <a:prstGeom prst="line">
                <a:avLst/>
              </a:prstGeom>
              <a:ln w="158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/>
              <p:cNvCxnSpPr/>
              <p:nvPr/>
            </p:nvCxnSpPr>
            <p:spPr>
              <a:xfrm>
                <a:off x="6417848" y="2204446"/>
                <a:ext cx="36000" cy="0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/>
              <p:cNvCxnSpPr/>
              <p:nvPr/>
            </p:nvCxnSpPr>
            <p:spPr>
              <a:xfrm>
                <a:off x="6469421" y="2204348"/>
                <a:ext cx="86400" cy="0"/>
              </a:xfrm>
              <a:prstGeom prst="line">
                <a:avLst/>
              </a:prstGeom>
              <a:ln w="95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2981248" y="2357082"/>
                <a:ext cx="5004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/>
                    <a:cs typeface="Arial"/>
                  </a:rPr>
                  <a:t>3.16</a:t>
                </a:r>
              </a:p>
              <a:p>
                <a:endParaRPr lang="en-US" sz="1200" dirty="0"/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2982980" y="2697817"/>
                <a:ext cx="5004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2.33</a:t>
                </a:r>
                <a:endParaRPr lang="en-US" sz="1200" dirty="0">
                  <a:latin typeface="Arial"/>
                  <a:cs typeface="Arial"/>
                </a:endParaRPr>
              </a:p>
              <a:p>
                <a:endParaRPr lang="en-US" sz="1200" dirty="0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2982973" y="3047612"/>
                <a:ext cx="5004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1.91</a:t>
                </a:r>
                <a:endParaRPr lang="en-US" sz="1200" dirty="0">
                  <a:latin typeface="Arial"/>
                  <a:cs typeface="Arial"/>
                </a:endParaRPr>
              </a:p>
              <a:p>
                <a:endParaRPr lang="en-US" sz="1200" dirty="0"/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2982980" y="3391966"/>
                <a:ext cx="5004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0.96</a:t>
                </a:r>
                <a:endParaRPr lang="en-US" sz="1200" dirty="0">
                  <a:latin typeface="Arial"/>
                  <a:cs typeface="Arial"/>
                </a:endParaRPr>
              </a:p>
              <a:p>
                <a:endParaRPr lang="en-US" sz="1200" dirty="0"/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2984710" y="3743477"/>
                <a:ext cx="5004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0.46</a:t>
                </a:r>
                <a:endParaRPr lang="en-US" sz="1200" dirty="0">
                  <a:latin typeface="Arial"/>
                  <a:cs typeface="Arial"/>
                </a:endParaRPr>
              </a:p>
              <a:p>
                <a:endParaRPr lang="en-US" sz="1200" dirty="0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2981057" y="4089608"/>
                <a:ext cx="5004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0.19</a:t>
                </a:r>
                <a:endParaRPr lang="en-US" sz="1200" dirty="0">
                  <a:latin typeface="Arial"/>
                  <a:cs typeface="Arial"/>
                </a:endParaRPr>
              </a:p>
              <a:p>
                <a:endParaRPr lang="en-US" sz="1200" dirty="0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2979323" y="4432288"/>
                <a:ext cx="5004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0.13</a:t>
                </a:r>
                <a:endParaRPr lang="en-US" sz="1200" dirty="0">
                  <a:latin typeface="Arial"/>
                  <a:cs typeface="Arial"/>
                </a:endParaRPr>
              </a:p>
              <a:p>
                <a:endParaRPr lang="en-US" sz="1200" dirty="0"/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2981053" y="4783799"/>
                <a:ext cx="5004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0.04</a:t>
                </a:r>
                <a:endParaRPr lang="en-US" sz="1200" dirty="0">
                  <a:latin typeface="Arial"/>
                  <a:cs typeface="Arial"/>
                </a:endParaRPr>
              </a:p>
              <a:p>
                <a:endParaRPr lang="en-US" sz="1200" dirty="0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2977400" y="5129930"/>
                <a:ext cx="50046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/>
                    <a:cs typeface="Arial"/>
                  </a:rPr>
                  <a:t>0.00</a:t>
                </a:r>
                <a:endParaRPr lang="en-US" sz="1200" dirty="0">
                  <a:latin typeface="Arial"/>
                  <a:cs typeface="Arial"/>
                </a:endParaRPr>
              </a:p>
              <a:p>
                <a:endParaRPr lang="en-US" sz="1200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2621135" y="986228"/>
              <a:ext cx="3443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a)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28398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97</Words>
  <Application>Microsoft Macintosh PowerPoint</Application>
  <PresentationFormat>Custom</PresentationFormat>
  <Paragraphs>48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Thème Office</vt:lpstr>
      <vt:lpstr>MestReNova</vt:lpstr>
      <vt:lpstr>CS ChemDraw Drawing</vt:lpstr>
      <vt:lpstr>PowerPoint Presentation</vt:lpstr>
    </vt:vector>
  </TitlesOfParts>
  <Company>UNIVERSITE DE GENEVE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chima</dc:creator>
  <cp:lastModifiedBy>irlab</cp:lastModifiedBy>
  <cp:revision>34</cp:revision>
  <dcterms:created xsi:type="dcterms:W3CDTF">2018-08-28T16:26:48Z</dcterms:created>
  <dcterms:modified xsi:type="dcterms:W3CDTF">2018-10-03T13:18:07Z</dcterms:modified>
</cp:coreProperties>
</file>