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6858000" cy="9906000" type="A4"/>
  <p:notesSz cx="6797675" cy="98742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DDF03"/>
    <a:srgbClr val="FFC000"/>
    <a:srgbClr val="EBE600"/>
    <a:srgbClr val="0066FF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06" autoAdjust="0"/>
    <p:restoredTop sz="90617" autoAdjust="0"/>
  </p:normalViewPr>
  <p:slideViewPr>
    <p:cSldViewPr snapToGrid="0">
      <p:cViewPr>
        <p:scale>
          <a:sx n="78" d="100"/>
          <a:sy n="78" d="100"/>
        </p:scale>
        <p:origin x="3588" y="204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wmf"/><Relationship Id="rId1" Type="http://schemas.openxmlformats.org/officeDocument/2006/relationships/image" Target="../media/image1.emf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12" Type="http://schemas.openxmlformats.org/officeDocument/2006/relationships/image" Target="../media/image33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11" Type="http://schemas.openxmlformats.org/officeDocument/2006/relationships/image" Target="../media/image32.wmf"/><Relationship Id="rId5" Type="http://schemas.openxmlformats.org/officeDocument/2006/relationships/image" Target="../media/image26.wmf"/><Relationship Id="rId10" Type="http://schemas.openxmlformats.org/officeDocument/2006/relationships/image" Target="../media/image31.wmf"/><Relationship Id="rId4" Type="http://schemas.openxmlformats.org/officeDocument/2006/relationships/image" Target="../media/image25.wmf"/><Relationship Id="rId9" Type="http://schemas.openxmlformats.org/officeDocument/2006/relationships/image" Target="../media/image30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39.wmf"/><Relationship Id="rId7" Type="http://schemas.openxmlformats.org/officeDocument/2006/relationships/image" Target="../media/image43.wmf"/><Relationship Id="rId12" Type="http://schemas.openxmlformats.org/officeDocument/2006/relationships/image" Target="../media/image48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6" Type="http://schemas.openxmlformats.org/officeDocument/2006/relationships/image" Target="../media/image42.wmf"/><Relationship Id="rId11" Type="http://schemas.openxmlformats.org/officeDocument/2006/relationships/image" Target="../media/image47.wmf"/><Relationship Id="rId5" Type="http://schemas.openxmlformats.org/officeDocument/2006/relationships/image" Target="../media/image41.wmf"/><Relationship Id="rId10" Type="http://schemas.openxmlformats.org/officeDocument/2006/relationships/image" Target="../media/image46.wmf"/><Relationship Id="rId4" Type="http://schemas.openxmlformats.org/officeDocument/2006/relationships/image" Target="../media/image40.wmf"/><Relationship Id="rId9" Type="http://schemas.openxmlformats.org/officeDocument/2006/relationships/image" Target="../media/image45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image" Target="../media/image53.wmf"/><Relationship Id="rId7" Type="http://schemas.openxmlformats.org/officeDocument/2006/relationships/image" Target="../media/image56.wmf"/><Relationship Id="rId12" Type="http://schemas.openxmlformats.org/officeDocument/2006/relationships/image" Target="../media/image60.wmf"/><Relationship Id="rId2" Type="http://schemas.openxmlformats.org/officeDocument/2006/relationships/image" Target="../media/image38.wmf"/><Relationship Id="rId1" Type="http://schemas.openxmlformats.org/officeDocument/2006/relationships/image" Target="../media/image52.wmf"/><Relationship Id="rId6" Type="http://schemas.openxmlformats.org/officeDocument/2006/relationships/image" Target="../media/image42.wmf"/><Relationship Id="rId11" Type="http://schemas.openxmlformats.org/officeDocument/2006/relationships/image" Target="../media/image59.wmf"/><Relationship Id="rId5" Type="http://schemas.openxmlformats.org/officeDocument/2006/relationships/image" Target="../media/image55.wmf"/><Relationship Id="rId10" Type="http://schemas.openxmlformats.org/officeDocument/2006/relationships/image" Target="../media/image46.wmf"/><Relationship Id="rId4" Type="http://schemas.openxmlformats.org/officeDocument/2006/relationships/image" Target="../media/image54.wmf"/><Relationship Id="rId9" Type="http://schemas.openxmlformats.org/officeDocument/2006/relationships/image" Target="../media/image5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69.wmf"/><Relationship Id="rId5" Type="http://schemas.openxmlformats.org/officeDocument/2006/relationships/image" Target="../media/image68.wmf"/><Relationship Id="rId4" Type="http://schemas.openxmlformats.org/officeDocument/2006/relationships/image" Target="../media/image67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3" Type="http://schemas.openxmlformats.org/officeDocument/2006/relationships/image" Target="../media/image76.wmf"/><Relationship Id="rId7" Type="http://schemas.openxmlformats.org/officeDocument/2006/relationships/image" Target="../media/image80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Relationship Id="rId6" Type="http://schemas.openxmlformats.org/officeDocument/2006/relationships/image" Target="../media/image79.wmf"/><Relationship Id="rId5" Type="http://schemas.openxmlformats.org/officeDocument/2006/relationships/image" Target="../media/image78.wmf"/><Relationship Id="rId4" Type="http://schemas.openxmlformats.org/officeDocument/2006/relationships/image" Target="../media/image77.wmf"/><Relationship Id="rId9" Type="http://schemas.openxmlformats.org/officeDocument/2006/relationships/image" Target="../media/image82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94.wmf"/><Relationship Id="rId3" Type="http://schemas.openxmlformats.org/officeDocument/2006/relationships/image" Target="../media/image89.wmf"/><Relationship Id="rId7" Type="http://schemas.openxmlformats.org/officeDocument/2006/relationships/image" Target="../media/image93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Relationship Id="rId6" Type="http://schemas.openxmlformats.org/officeDocument/2006/relationships/image" Target="../media/image92.wmf"/><Relationship Id="rId5" Type="http://schemas.openxmlformats.org/officeDocument/2006/relationships/image" Target="../media/image91.wmf"/><Relationship Id="rId4" Type="http://schemas.openxmlformats.org/officeDocument/2006/relationships/image" Target="../media/image90.wmf"/><Relationship Id="rId9" Type="http://schemas.openxmlformats.org/officeDocument/2006/relationships/image" Target="../media/image9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4"/>
            <a:ext cx="2945659" cy="493713"/>
          </a:xfrm>
          <a:prstGeom prst="rect">
            <a:avLst/>
          </a:prstGeom>
        </p:spPr>
        <p:txBody>
          <a:bodyPr vert="horz" lIns="84587" tIns="42293" rIns="84587" bIns="42293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8" y="4"/>
            <a:ext cx="2945659" cy="493713"/>
          </a:xfrm>
          <a:prstGeom prst="rect">
            <a:avLst/>
          </a:prstGeom>
        </p:spPr>
        <p:txBody>
          <a:bodyPr vert="horz" lIns="84587" tIns="42293" rIns="84587" bIns="42293" rtlCol="0"/>
          <a:lstStyle>
            <a:lvl1pPr algn="r">
              <a:defRPr sz="1200"/>
            </a:lvl1pPr>
          </a:lstStyle>
          <a:p>
            <a:pPr>
              <a:defRPr/>
            </a:pPr>
            <a:fld id="{CF57530F-9F79-470A-B428-FD1E0E063E17}" type="datetimeFigureOut">
              <a:rPr lang="en-US"/>
              <a:pPr>
                <a:defRPr/>
              </a:pPr>
              <a:t>6/22/2018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7725" y="741363"/>
            <a:ext cx="2562225" cy="37036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4587" tIns="42293" rIns="84587" bIns="4229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8"/>
            <a:ext cx="5438140" cy="4443413"/>
          </a:xfrm>
          <a:prstGeom prst="rect">
            <a:avLst/>
          </a:prstGeom>
        </p:spPr>
        <p:txBody>
          <a:bodyPr vert="horz" lIns="84587" tIns="42293" rIns="84587" bIns="4229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5"/>
            <a:ext cx="2945659" cy="493713"/>
          </a:xfrm>
          <a:prstGeom prst="rect">
            <a:avLst/>
          </a:prstGeom>
        </p:spPr>
        <p:txBody>
          <a:bodyPr vert="horz" lIns="84587" tIns="42293" rIns="84587" bIns="4229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8" y="9378825"/>
            <a:ext cx="2945659" cy="493713"/>
          </a:xfrm>
          <a:prstGeom prst="rect">
            <a:avLst/>
          </a:prstGeom>
        </p:spPr>
        <p:txBody>
          <a:bodyPr vert="horz" lIns="84587" tIns="42293" rIns="84587" bIns="42293" rtlCol="0" anchor="b"/>
          <a:lstStyle>
            <a:lvl1pPr algn="r">
              <a:defRPr sz="1200"/>
            </a:lvl1pPr>
          </a:lstStyle>
          <a:p>
            <a:pPr>
              <a:defRPr/>
            </a:pPr>
            <a:fld id="{648BBE35-17B9-4949-B755-E5182302A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3611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BBE35-17B9-4949-B755-E5182302ADC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498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BBE35-17B9-4949-B755-E5182302ADC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646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BBE35-17B9-4949-B755-E5182302ADC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139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BBE35-17B9-4949-B755-E5182302ADC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639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BBE35-17B9-4949-B755-E5182302ADC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46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BBE35-17B9-4949-B755-E5182302ADC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468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BBE35-17B9-4949-B755-E5182302ADC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186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BBE35-17B9-4949-B755-E5182302ADC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742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8BBE35-17B9-4949-B755-E5182302ADC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25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E7F71-FFC6-46F8-9368-CE252D7F82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63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BD111-0B1F-4E35-904C-3EC5877433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595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86325" y="881063"/>
            <a:ext cx="1457325" cy="792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881063"/>
            <a:ext cx="4219575" cy="792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FF8AD-479F-4B74-8E5B-3F2AEE627E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433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A8A84-69AF-4FFE-BA78-CD7B013077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421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7805E-E78A-4DA1-A9AF-E17ABAF08B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940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862263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862263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A872B-69CD-470C-B176-75F2246FC2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505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46DF1-EC5E-4338-8DF8-1A0E70108A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13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6D77C-F597-4CA0-BF2C-8D359B76C0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969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23B7C-4184-46E8-819D-4B41CD7DDB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39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92265-13F7-41CC-9737-3E80BF4ACA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637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AE2C8-15E1-4798-95AE-CCAACE0703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177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81063"/>
            <a:ext cx="58293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862263"/>
            <a:ext cx="58293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9024938"/>
            <a:ext cx="14287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4938"/>
            <a:ext cx="21717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4938"/>
            <a:ext cx="14287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F11E531-C7F1-4A7E-832B-BEEB4D964A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4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3.wmf"/><Relationship Id="rId5" Type="http://schemas.openxmlformats.org/officeDocument/2006/relationships/image" Target="../media/image1.emf"/><Relationship Id="rId10" Type="http://schemas.openxmlformats.org/officeDocument/2006/relationships/oleObject" Target="../embeddings/oleObject3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9.emf"/><Relationship Id="rId18" Type="http://schemas.openxmlformats.org/officeDocument/2006/relationships/image" Target="../media/image13.jpe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jpeg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11.e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0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11" Type="http://schemas.openxmlformats.org/officeDocument/2006/relationships/image" Target="../media/image8.emf"/><Relationship Id="rId5" Type="http://schemas.openxmlformats.org/officeDocument/2006/relationships/oleObject" Target="../embeddings/oleObject5.bin"/><Relationship Id="rId15" Type="http://schemas.openxmlformats.org/officeDocument/2006/relationships/image" Target="../media/image10.emf"/><Relationship Id="rId10" Type="http://schemas.openxmlformats.org/officeDocument/2006/relationships/oleObject" Target="../embeddings/oleObject7.bin"/><Relationship Id="rId4" Type="http://schemas.openxmlformats.org/officeDocument/2006/relationships/image" Target="../media/image12.jpeg"/><Relationship Id="rId9" Type="http://schemas.openxmlformats.org/officeDocument/2006/relationships/image" Target="../media/image7.wmf"/><Relationship Id="rId14" Type="http://schemas.openxmlformats.org/officeDocument/2006/relationships/oleObject" Target="../embeddings/oleObject9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image" Target="../media/image17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2.bin"/><Relationship Id="rId12" Type="http://schemas.openxmlformats.org/officeDocument/2006/relationships/oleObject" Target="../embeddings/oleObject14.bin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8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11" Type="http://schemas.openxmlformats.org/officeDocument/2006/relationships/image" Target="../media/image16.wmf"/><Relationship Id="rId5" Type="http://schemas.openxmlformats.org/officeDocument/2006/relationships/oleObject" Target="../embeddings/oleObject11.bin"/><Relationship Id="rId15" Type="http://schemas.openxmlformats.org/officeDocument/2006/relationships/oleObject" Target="../embeddings/oleObject15.bin"/><Relationship Id="rId10" Type="http://schemas.openxmlformats.org/officeDocument/2006/relationships/oleObject" Target="../embeddings/oleObject13.bin"/><Relationship Id="rId4" Type="http://schemas.openxmlformats.org/officeDocument/2006/relationships/image" Target="../media/image19.emf"/><Relationship Id="rId9" Type="http://schemas.openxmlformats.org/officeDocument/2006/relationships/image" Target="../media/image20.emf"/><Relationship Id="rId14" Type="http://schemas.openxmlformats.org/officeDocument/2006/relationships/image" Target="../media/image21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image" Target="../media/image35.emf"/><Relationship Id="rId18" Type="http://schemas.openxmlformats.org/officeDocument/2006/relationships/oleObject" Target="../embeddings/oleObject23.bin"/><Relationship Id="rId26" Type="http://schemas.openxmlformats.org/officeDocument/2006/relationships/image" Target="../media/image31.wmf"/><Relationship Id="rId3" Type="http://schemas.openxmlformats.org/officeDocument/2006/relationships/notesSlide" Target="../notesSlides/notesSlide4.xml"/><Relationship Id="rId21" Type="http://schemas.openxmlformats.org/officeDocument/2006/relationships/image" Target="../media/image29.wmf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25.wmf"/><Relationship Id="rId17" Type="http://schemas.openxmlformats.org/officeDocument/2006/relationships/image" Target="../media/image27.wmf"/><Relationship Id="rId25" Type="http://schemas.openxmlformats.org/officeDocument/2006/relationships/oleObject" Target="../embeddings/oleObject26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22.bin"/><Relationship Id="rId20" Type="http://schemas.openxmlformats.org/officeDocument/2006/relationships/oleObject" Target="../embeddings/oleObject24.bin"/><Relationship Id="rId29" Type="http://schemas.openxmlformats.org/officeDocument/2006/relationships/oleObject" Target="../embeddings/oleObject28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wmf"/><Relationship Id="rId11" Type="http://schemas.openxmlformats.org/officeDocument/2006/relationships/oleObject" Target="../embeddings/oleObject20.bin"/><Relationship Id="rId24" Type="http://schemas.openxmlformats.org/officeDocument/2006/relationships/image" Target="../media/image30.wmf"/><Relationship Id="rId5" Type="http://schemas.openxmlformats.org/officeDocument/2006/relationships/oleObject" Target="../embeddings/oleObject17.bin"/><Relationship Id="rId15" Type="http://schemas.openxmlformats.org/officeDocument/2006/relationships/image" Target="../media/image26.wmf"/><Relationship Id="rId23" Type="http://schemas.openxmlformats.org/officeDocument/2006/relationships/oleObject" Target="../embeddings/oleObject25.bin"/><Relationship Id="rId28" Type="http://schemas.openxmlformats.org/officeDocument/2006/relationships/image" Target="../media/image32.wmf"/><Relationship Id="rId10" Type="http://schemas.openxmlformats.org/officeDocument/2006/relationships/image" Target="../media/image24.wmf"/><Relationship Id="rId19" Type="http://schemas.openxmlformats.org/officeDocument/2006/relationships/image" Target="../media/image28.wmf"/><Relationship Id="rId4" Type="http://schemas.openxmlformats.org/officeDocument/2006/relationships/image" Target="../media/image34.emf"/><Relationship Id="rId9" Type="http://schemas.openxmlformats.org/officeDocument/2006/relationships/oleObject" Target="../embeddings/oleObject19.bin"/><Relationship Id="rId14" Type="http://schemas.openxmlformats.org/officeDocument/2006/relationships/oleObject" Target="../embeddings/oleObject21.bin"/><Relationship Id="rId22" Type="http://schemas.openxmlformats.org/officeDocument/2006/relationships/image" Target="../media/image36.emf"/><Relationship Id="rId27" Type="http://schemas.openxmlformats.org/officeDocument/2006/relationships/oleObject" Target="../embeddings/oleObject27.bin"/><Relationship Id="rId30" Type="http://schemas.openxmlformats.org/officeDocument/2006/relationships/image" Target="../media/image33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oleObject" Target="../embeddings/oleObject32.bin"/><Relationship Id="rId18" Type="http://schemas.openxmlformats.org/officeDocument/2006/relationships/image" Target="../media/image42.wmf"/><Relationship Id="rId26" Type="http://schemas.openxmlformats.org/officeDocument/2006/relationships/image" Target="../media/image46.wmf"/><Relationship Id="rId3" Type="http://schemas.openxmlformats.org/officeDocument/2006/relationships/notesSlide" Target="../notesSlides/notesSlide5.xml"/><Relationship Id="rId21" Type="http://schemas.openxmlformats.org/officeDocument/2006/relationships/oleObject" Target="../embeddings/oleObject36.bin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39.wmf"/><Relationship Id="rId17" Type="http://schemas.openxmlformats.org/officeDocument/2006/relationships/oleObject" Target="../embeddings/oleObject34.bin"/><Relationship Id="rId25" Type="http://schemas.openxmlformats.org/officeDocument/2006/relationships/oleObject" Target="../embeddings/oleObject38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41.wmf"/><Relationship Id="rId20" Type="http://schemas.openxmlformats.org/officeDocument/2006/relationships/image" Target="../media/image43.wmf"/><Relationship Id="rId29" Type="http://schemas.openxmlformats.org/officeDocument/2006/relationships/oleObject" Target="../embeddings/oleObject40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51.emf"/><Relationship Id="rId11" Type="http://schemas.openxmlformats.org/officeDocument/2006/relationships/oleObject" Target="../embeddings/oleObject31.bin"/><Relationship Id="rId24" Type="http://schemas.openxmlformats.org/officeDocument/2006/relationships/image" Target="../media/image45.wmf"/><Relationship Id="rId5" Type="http://schemas.openxmlformats.org/officeDocument/2006/relationships/image" Target="../media/image50.emf"/><Relationship Id="rId15" Type="http://schemas.openxmlformats.org/officeDocument/2006/relationships/oleObject" Target="../embeddings/oleObject33.bin"/><Relationship Id="rId23" Type="http://schemas.openxmlformats.org/officeDocument/2006/relationships/oleObject" Target="../embeddings/oleObject37.bin"/><Relationship Id="rId28" Type="http://schemas.openxmlformats.org/officeDocument/2006/relationships/image" Target="../media/image47.wmf"/><Relationship Id="rId10" Type="http://schemas.openxmlformats.org/officeDocument/2006/relationships/image" Target="../media/image38.wmf"/><Relationship Id="rId19" Type="http://schemas.openxmlformats.org/officeDocument/2006/relationships/oleObject" Target="../embeddings/oleObject35.bin"/><Relationship Id="rId4" Type="http://schemas.openxmlformats.org/officeDocument/2006/relationships/image" Target="../media/image49.emf"/><Relationship Id="rId9" Type="http://schemas.openxmlformats.org/officeDocument/2006/relationships/oleObject" Target="../embeddings/oleObject30.bin"/><Relationship Id="rId14" Type="http://schemas.openxmlformats.org/officeDocument/2006/relationships/image" Target="../media/image40.wmf"/><Relationship Id="rId22" Type="http://schemas.openxmlformats.org/officeDocument/2006/relationships/image" Target="../media/image44.wmf"/><Relationship Id="rId27" Type="http://schemas.openxmlformats.org/officeDocument/2006/relationships/oleObject" Target="../embeddings/oleObject39.bin"/><Relationship Id="rId30" Type="http://schemas.openxmlformats.org/officeDocument/2006/relationships/image" Target="../media/image48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13" Type="http://schemas.openxmlformats.org/officeDocument/2006/relationships/oleObject" Target="../embeddings/oleObject44.bin"/><Relationship Id="rId18" Type="http://schemas.openxmlformats.org/officeDocument/2006/relationships/image" Target="../media/image42.wmf"/><Relationship Id="rId26" Type="http://schemas.openxmlformats.org/officeDocument/2006/relationships/image" Target="../media/image46.wmf"/><Relationship Id="rId3" Type="http://schemas.openxmlformats.org/officeDocument/2006/relationships/notesSlide" Target="../notesSlides/notesSlide6.xml"/><Relationship Id="rId21" Type="http://schemas.openxmlformats.org/officeDocument/2006/relationships/oleObject" Target="../embeddings/oleObject48.bin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53.wmf"/><Relationship Id="rId17" Type="http://schemas.openxmlformats.org/officeDocument/2006/relationships/oleObject" Target="../embeddings/oleObject46.bin"/><Relationship Id="rId25" Type="http://schemas.openxmlformats.org/officeDocument/2006/relationships/oleObject" Target="../embeddings/oleObject50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55.wmf"/><Relationship Id="rId20" Type="http://schemas.openxmlformats.org/officeDocument/2006/relationships/image" Target="../media/image56.wmf"/><Relationship Id="rId29" Type="http://schemas.openxmlformats.org/officeDocument/2006/relationships/oleObject" Target="../embeddings/oleObject52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63.emf"/><Relationship Id="rId11" Type="http://schemas.openxmlformats.org/officeDocument/2006/relationships/oleObject" Target="../embeddings/oleObject43.bin"/><Relationship Id="rId24" Type="http://schemas.openxmlformats.org/officeDocument/2006/relationships/image" Target="../media/image58.wmf"/><Relationship Id="rId5" Type="http://schemas.openxmlformats.org/officeDocument/2006/relationships/image" Target="../media/image62.emf"/><Relationship Id="rId15" Type="http://schemas.openxmlformats.org/officeDocument/2006/relationships/oleObject" Target="../embeddings/oleObject45.bin"/><Relationship Id="rId23" Type="http://schemas.openxmlformats.org/officeDocument/2006/relationships/oleObject" Target="../embeddings/oleObject49.bin"/><Relationship Id="rId28" Type="http://schemas.openxmlformats.org/officeDocument/2006/relationships/image" Target="../media/image59.wmf"/><Relationship Id="rId10" Type="http://schemas.openxmlformats.org/officeDocument/2006/relationships/image" Target="../media/image38.wmf"/><Relationship Id="rId19" Type="http://schemas.openxmlformats.org/officeDocument/2006/relationships/oleObject" Target="../embeddings/oleObject47.bin"/><Relationship Id="rId4" Type="http://schemas.openxmlformats.org/officeDocument/2006/relationships/image" Target="../media/image61.emf"/><Relationship Id="rId9" Type="http://schemas.openxmlformats.org/officeDocument/2006/relationships/oleObject" Target="../embeddings/oleObject42.bin"/><Relationship Id="rId14" Type="http://schemas.openxmlformats.org/officeDocument/2006/relationships/image" Target="../media/image54.wmf"/><Relationship Id="rId22" Type="http://schemas.openxmlformats.org/officeDocument/2006/relationships/image" Target="../media/image57.wmf"/><Relationship Id="rId27" Type="http://schemas.openxmlformats.org/officeDocument/2006/relationships/oleObject" Target="../embeddings/oleObject51.bin"/><Relationship Id="rId30" Type="http://schemas.openxmlformats.org/officeDocument/2006/relationships/image" Target="../media/image60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13" Type="http://schemas.openxmlformats.org/officeDocument/2006/relationships/image" Target="../media/image67.wmf"/><Relationship Id="rId18" Type="http://schemas.openxmlformats.org/officeDocument/2006/relationships/image" Target="../media/image72.emf"/><Relationship Id="rId3" Type="http://schemas.openxmlformats.org/officeDocument/2006/relationships/notesSlide" Target="../notesSlides/notesSlide7.xml"/><Relationship Id="rId21" Type="http://schemas.openxmlformats.org/officeDocument/2006/relationships/oleObject" Target="../embeddings/oleObject60.bin"/><Relationship Id="rId7" Type="http://schemas.openxmlformats.org/officeDocument/2006/relationships/image" Target="../media/image64.wmf"/><Relationship Id="rId12" Type="http://schemas.openxmlformats.org/officeDocument/2006/relationships/oleObject" Target="../embeddings/oleObject56.bin"/><Relationship Id="rId17" Type="http://schemas.openxmlformats.org/officeDocument/2006/relationships/image" Target="../media/image69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58.bin"/><Relationship Id="rId20" Type="http://schemas.openxmlformats.org/officeDocument/2006/relationships/oleObject" Target="../embeddings/oleObject59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53.bin"/><Relationship Id="rId11" Type="http://schemas.openxmlformats.org/officeDocument/2006/relationships/image" Target="../media/image66.wmf"/><Relationship Id="rId5" Type="http://schemas.openxmlformats.org/officeDocument/2006/relationships/image" Target="../media/image71.emf"/><Relationship Id="rId15" Type="http://schemas.openxmlformats.org/officeDocument/2006/relationships/image" Target="../media/image68.wmf"/><Relationship Id="rId10" Type="http://schemas.openxmlformats.org/officeDocument/2006/relationships/oleObject" Target="../embeddings/oleObject55.bin"/><Relationship Id="rId19" Type="http://schemas.openxmlformats.org/officeDocument/2006/relationships/image" Target="../media/image73.jpeg"/><Relationship Id="rId4" Type="http://schemas.openxmlformats.org/officeDocument/2006/relationships/image" Target="../media/image70.emf"/><Relationship Id="rId9" Type="http://schemas.openxmlformats.org/officeDocument/2006/relationships/image" Target="../media/image65.wmf"/><Relationship Id="rId14" Type="http://schemas.openxmlformats.org/officeDocument/2006/relationships/oleObject" Target="../embeddings/oleObject57.bin"/><Relationship Id="rId22" Type="http://schemas.openxmlformats.org/officeDocument/2006/relationships/oleObject" Target="../embeddings/oleObject6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13" Type="http://schemas.openxmlformats.org/officeDocument/2006/relationships/image" Target="../media/image86.emf"/><Relationship Id="rId18" Type="http://schemas.openxmlformats.org/officeDocument/2006/relationships/oleObject" Target="../embeddings/oleObject67.bin"/><Relationship Id="rId3" Type="http://schemas.openxmlformats.org/officeDocument/2006/relationships/notesSlide" Target="../notesSlides/notesSlide8.xml"/><Relationship Id="rId21" Type="http://schemas.openxmlformats.org/officeDocument/2006/relationships/image" Target="../media/image80.wmf"/><Relationship Id="rId7" Type="http://schemas.openxmlformats.org/officeDocument/2006/relationships/oleObject" Target="../embeddings/oleObject62.bin"/><Relationship Id="rId12" Type="http://schemas.openxmlformats.org/officeDocument/2006/relationships/image" Target="../media/image76.wmf"/><Relationship Id="rId17" Type="http://schemas.openxmlformats.org/officeDocument/2006/relationships/image" Target="../media/image78.wmf"/><Relationship Id="rId25" Type="http://schemas.openxmlformats.org/officeDocument/2006/relationships/image" Target="../media/image82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66.bin"/><Relationship Id="rId20" Type="http://schemas.openxmlformats.org/officeDocument/2006/relationships/oleObject" Target="../embeddings/oleObject68.bin"/><Relationship Id="rId1" Type="http://schemas.openxmlformats.org/officeDocument/2006/relationships/vmlDrawing" Target="../drawings/vmlDrawing8.vml"/><Relationship Id="rId6" Type="http://schemas.openxmlformats.org/officeDocument/2006/relationships/image" Target="../media/image85.emf"/><Relationship Id="rId11" Type="http://schemas.openxmlformats.org/officeDocument/2006/relationships/oleObject" Target="../embeddings/oleObject64.bin"/><Relationship Id="rId24" Type="http://schemas.openxmlformats.org/officeDocument/2006/relationships/oleObject" Target="../embeddings/oleObject70.bin"/><Relationship Id="rId5" Type="http://schemas.openxmlformats.org/officeDocument/2006/relationships/image" Target="../media/image84.emf"/><Relationship Id="rId15" Type="http://schemas.openxmlformats.org/officeDocument/2006/relationships/image" Target="../media/image77.wmf"/><Relationship Id="rId23" Type="http://schemas.openxmlformats.org/officeDocument/2006/relationships/image" Target="../media/image81.wmf"/><Relationship Id="rId10" Type="http://schemas.openxmlformats.org/officeDocument/2006/relationships/image" Target="../media/image75.wmf"/><Relationship Id="rId19" Type="http://schemas.openxmlformats.org/officeDocument/2006/relationships/image" Target="../media/image79.wmf"/><Relationship Id="rId4" Type="http://schemas.openxmlformats.org/officeDocument/2006/relationships/image" Target="../media/image83.jpeg"/><Relationship Id="rId9" Type="http://schemas.openxmlformats.org/officeDocument/2006/relationships/oleObject" Target="../embeddings/oleObject63.bin"/><Relationship Id="rId14" Type="http://schemas.openxmlformats.org/officeDocument/2006/relationships/oleObject" Target="../embeddings/oleObject65.bin"/><Relationship Id="rId22" Type="http://schemas.openxmlformats.org/officeDocument/2006/relationships/oleObject" Target="../embeddings/oleObject69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13" Type="http://schemas.openxmlformats.org/officeDocument/2006/relationships/oleObject" Target="../embeddings/oleObject74.bin"/><Relationship Id="rId18" Type="http://schemas.openxmlformats.org/officeDocument/2006/relationships/image" Target="../media/image92.wmf"/><Relationship Id="rId3" Type="http://schemas.openxmlformats.org/officeDocument/2006/relationships/notesSlide" Target="../notesSlides/notesSlide9.xml"/><Relationship Id="rId21" Type="http://schemas.openxmlformats.org/officeDocument/2006/relationships/image" Target="../media/image93.wmf"/><Relationship Id="rId7" Type="http://schemas.openxmlformats.org/officeDocument/2006/relationships/oleObject" Target="../embeddings/oleObject71.bin"/><Relationship Id="rId12" Type="http://schemas.openxmlformats.org/officeDocument/2006/relationships/image" Target="../media/image89.wmf"/><Relationship Id="rId17" Type="http://schemas.openxmlformats.org/officeDocument/2006/relationships/oleObject" Target="../embeddings/oleObject76.bin"/><Relationship Id="rId25" Type="http://schemas.openxmlformats.org/officeDocument/2006/relationships/image" Target="../media/image95.w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91.wmf"/><Relationship Id="rId20" Type="http://schemas.openxmlformats.org/officeDocument/2006/relationships/oleObject" Target="../embeddings/oleObject77.bin"/><Relationship Id="rId1" Type="http://schemas.openxmlformats.org/officeDocument/2006/relationships/vmlDrawing" Target="../drawings/vmlDrawing9.vml"/><Relationship Id="rId6" Type="http://schemas.openxmlformats.org/officeDocument/2006/relationships/image" Target="../media/image98.emf"/><Relationship Id="rId11" Type="http://schemas.openxmlformats.org/officeDocument/2006/relationships/oleObject" Target="../embeddings/oleObject73.bin"/><Relationship Id="rId24" Type="http://schemas.openxmlformats.org/officeDocument/2006/relationships/oleObject" Target="../embeddings/oleObject79.bin"/><Relationship Id="rId5" Type="http://schemas.openxmlformats.org/officeDocument/2006/relationships/image" Target="../media/image97.emf"/><Relationship Id="rId15" Type="http://schemas.openxmlformats.org/officeDocument/2006/relationships/oleObject" Target="../embeddings/oleObject75.bin"/><Relationship Id="rId23" Type="http://schemas.openxmlformats.org/officeDocument/2006/relationships/image" Target="../media/image94.wmf"/><Relationship Id="rId10" Type="http://schemas.openxmlformats.org/officeDocument/2006/relationships/image" Target="../media/image88.wmf"/><Relationship Id="rId19" Type="http://schemas.openxmlformats.org/officeDocument/2006/relationships/image" Target="../media/image99.emf"/><Relationship Id="rId4" Type="http://schemas.openxmlformats.org/officeDocument/2006/relationships/image" Target="../media/image96.jpeg"/><Relationship Id="rId9" Type="http://schemas.openxmlformats.org/officeDocument/2006/relationships/oleObject" Target="../embeddings/oleObject72.bin"/><Relationship Id="rId14" Type="http://schemas.openxmlformats.org/officeDocument/2006/relationships/image" Target="../media/image90.wmf"/><Relationship Id="rId22" Type="http://schemas.openxmlformats.org/officeDocument/2006/relationships/oleObject" Target="../embeddings/oleObject7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oneTexte 7"/>
          <p:cNvSpPr txBox="1">
            <a:spLocks noChangeArrowheads="1"/>
          </p:cNvSpPr>
          <p:nvPr/>
        </p:nvSpPr>
        <p:spPr bwMode="auto">
          <a:xfrm>
            <a:off x="3309938" y="9451975"/>
            <a:ext cx="7889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200" dirty="0" err="1" smtClean="0">
                <a:latin typeface="Times New Roman" pitchFamily="18" charset="0"/>
                <a:cs typeface="Times New Roman" pitchFamily="18" charset="0"/>
              </a:rPr>
              <a:t>Scheme</a:t>
            </a:r>
            <a:r>
              <a:rPr lang="fr-CH" sz="1200" dirty="0" smtClean="0">
                <a:latin typeface="Times New Roman" pitchFamily="18" charset="0"/>
                <a:cs typeface="Times New Roman" pitchFamily="18" charset="0"/>
              </a:rPr>
              <a:t> 1</a:t>
            </a:r>
            <a:endParaRPr lang="fr-CH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37499" y="15171"/>
            <a:ext cx="6438353" cy="3317781"/>
            <a:chOff x="237499" y="15171"/>
            <a:chExt cx="6438353" cy="3317781"/>
          </a:xfrm>
        </p:grpSpPr>
        <p:grpSp>
          <p:nvGrpSpPr>
            <p:cNvPr id="7" name="Group 6"/>
            <p:cNvGrpSpPr/>
            <p:nvPr/>
          </p:nvGrpSpPr>
          <p:grpSpPr>
            <a:xfrm>
              <a:off x="237499" y="15171"/>
              <a:ext cx="6438353" cy="3317781"/>
              <a:chOff x="237499" y="15171"/>
              <a:chExt cx="6438353" cy="3317781"/>
            </a:xfrm>
          </p:grpSpPr>
          <p:graphicFrame>
            <p:nvGraphicFramePr>
              <p:cNvPr id="10" name="Object 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47304949"/>
                  </p:ext>
                </p:extLst>
              </p:nvPr>
            </p:nvGraphicFramePr>
            <p:xfrm>
              <a:off x="4431846" y="2800350"/>
              <a:ext cx="1341636" cy="2618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364" name="CS ChemDraw Drawing" r:id="rId4" imgW="1317791" imgH="257175" progId="ChemDraw.Document.6.0">
                      <p:embed/>
                    </p:oleObj>
                  </mc:Choice>
                  <mc:Fallback>
                    <p:oleObj name="CS ChemDraw Drawing" r:id="rId4" imgW="1317791" imgH="257175" progId="ChemDraw.Document.6.0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4431846" y="2800350"/>
                            <a:ext cx="1341636" cy="26182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4" name="Group 13"/>
              <p:cNvGrpSpPr/>
              <p:nvPr/>
            </p:nvGrpSpPr>
            <p:grpSpPr>
              <a:xfrm>
                <a:off x="237499" y="15171"/>
                <a:ext cx="2837590" cy="1696633"/>
                <a:chOff x="293158" y="1756507"/>
                <a:chExt cx="2837590" cy="1696633"/>
              </a:xfrm>
            </p:grpSpPr>
            <p:graphicFrame>
              <p:nvGraphicFramePr>
                <p:cNvPr id="5" name="Object 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53940509"/>
                    </p:ext>
                  </p:extLst>
                </p:nvPr>
              </p:nvGraphicFramePr>
              <p:xfrm>
                <a:off x="293158" y="1756507"/>
                <a:ext cx="2837590" cy="106934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2365" name="CS ChemDraw Drawing" r:id="rId6" imgW="2983758" imgH="1124426" progId="ChemDraw.Document.6.0">
                        <p:embed/>
                      </p:oleObj>
                    </mc:Choice>
                    <mc:Fallback>
                      <p:oleObj name="CS ChemDraw Drawing" r:id="rId6" imgW="2983758" imgH="1124426" progId="ChemDraw.Document.6.0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7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3158" y="1756507"/>
                              <a:ext cx="2837590" cy="106934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pSp>
              <p:nvGrpSpPr>
                <p:cNvPr id="12" name="Group 11"/>
                <p:cNvGrpSpPr/>
                <p:nvPr/>
              </p:nvGrpSpPr>
              <p:grpSpPr>
                <a:xfrm>
                  <a:off x="1129087" y="2806809"/>
                  <a:ext cx="1226510" cy="646331"/>
                  <a:chOff x="3093057" y="2560320"/>
                  <a:chExt cx="1226510" cy="646331"/>
                </a:xfrm>
              </p:grpSpPr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3093057" y="2560320"/>
                    <a:ext cx="928459" cy="6463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R = H</a:t>
                    </a:r>
                  </a:p>
                  <a:p>
                    <a:r>
                      <a:rPr lang="en-US" sz="1200" dirty="0" smtClean="0"/>
                      <a:t>R = OCH</a:t>
                    </a:r>
                    <a:r>
                      <a:rPr lang="en-US" sz="1200" baseline="-25000" dirty="0" smtClean="0"/>
                      <a:t>3</a:t>
                    </a:r>
                    <a:endParaRPr lang="en-US" sz="1200" dirty="0" smtClean="0"/>
                  </a:p>
                  <a:p>
                    <a:r>
                      <a:rPr lang="en-US" sz="1200" dirty="0" smtClean="0"/>
                      <a:t>R = OC</a:t>
                    </a:r>
                    <a:r>
                      <a:rPr lang="en-US" sz="1200" baseline="-25000" dirty="0" smtClean="0"/>
                      <a:t>6</a:t>
                    </a:r>
                    <a:r>
                      <a:rPr lang="en-US" sz="1200" dirty="0" smtClean="0"/>
                      <a:t>H</a:t>
                    </a:r>
                    <a:r>
                      <a:rPr lang="en-US" sz="1200" baseline="-25000" dirty="0" smtClean="0"/>
                      <a:t>13</a:t>
                    </a:r>
                  </a:p>
                </p:txBody>
              </p:sp>
              <p:sp>
                <p:nvSpPr>
                  <p:cNvPr id="136" name="TextBox 135"/>
                  <p:cNvSpPr txBox="1"/>
                  <p:nvPr/>
                </p:nvSpPr>
                <p:spPr>
                  <a:xfrm>
                    <a:off x="3873611" y="2560320"/>
                    <a:ext cx="445956" cy="6463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/>
                      <a:t>: </a:t>
                    </a:r>
                    <a:r>
                      <a:rPr lang="en-US" sz="1200" b="1" dirty="0" smtClean="0"/>
                      <a:t>L1</a:t>
                    </a:r>
                  </a:p>
                  <a:p>
                    <a:r>
                      <a:rPr lang="en-US" sz="1200" dirty="0"/>
                      <a:t>: </a:t>
                    </a:r>
                    <a:r>
                      <a:rPr lang="en-US" sz="1200" b="1" dirty="0" smtClean="0"/>
                      <a:t>L2</a:t>
                    </a:r>
                    <a:endParaRPr lang="en-US" sz="1200" b="1" dirty="0"/>
                  </a:p>
                  <a:p>
                    <a:r>
                      <a:rPr lang="en-US" sz="1200" dirty="0"/>
                      <a:t>: </a:t>
                    </a:r>
                    <a:r>
                      <a:rPr lang="en-US" sz="1200" b="1" dirty="0" smtClean="0"/>
                      <a:t>L3</a:t>
                    </a:r>
                    <a:endParaRPr lang="en-US" sz="1200" b="1" dirty="0"/>
                  </a:p>
                </p:txBody>
              </p:sp>
            </p:grpSp>
          </p:grpSp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4644" y="1763951"/>
                <a:ext cx="1598212" cy="1344096"/>
              </a:xfrm>
              <a:prstGeom prst="rect">
                <a:avLst/>
              </a:prstGeom>
            </p:spPr>
          </p:pic>
          <p:sp>
            <p:nvSpPr>
              <p:cNvPr id="155" name="TextBox 154"/>
              <p:cNvSpPr txBox="1"/>
              <p:nvPr/>
            </p:nvSpPr>
            <p:spPr>
              <a:xfrm>
                <a:off x="1201972" y="3055953"/>
                <a:ext cx="10070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[Ln(</a:t>
                </a:r>
                <a:r>
                  <a:rPr lang="en-US" sz="1200" dirty="0" err="1" smtClean="0"/>
                  <a:t>hfa</a:t>
                </a:r>
                <a:r>
                  <a:rPr lang="en-US" sz="1200" dirty="0" smtClean="0"/>
                  <a:t>)</a:t>
                </a:r>
                <a:r>
                  <a:rPr lang="en-US" sz="1200" baseline="-25000" dirty="0" smtClean="0"/>
                  <a:t>3</a:t>
                </a:r>
                <a:r>
                  <a:rPr lang="en-US" sz="1200" dirty="0" smtClean="0"/>
                  <a:t>dig]</a:t>
                </a:r>
                <a:endParaRPr lang="en-US" sz="1200" baseline="-25000" dirty="0" smtClean="0"/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1513399" y="1654027"/>
                <a:ext cx="27122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+</a:t>
                </a:r>
                <a:endParaRPr lang="en-US" sz="1200" baseline="-25000" dirty="0" smtClean="0"/>
              </a:p>
            </p:txBody>
          </p:sp>
          <p:sp>
            <p:nvSpPr>
              <p:cNvPr id="166" name="TextBox 165"/>
              <p:cNvSpPr txBox="1"/>
              <p:nvPr/>
            </p:nvSpPr>
            <p:spPr>
              <a:xfrm>
                <a:off x="4928330" y="2476835"/>
                <a:ext cx="27122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+</a:t>
                </a:r>
                <a:endParaRPr lang="en-US" sz="1200" baseline="-25000" dirty="0" smtClean="0"/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4911102" y="3055953"/>
                <a:ext cx="38183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dig</a:t>
                </a:r>
                <a:endParaRPr lang="en-US" sz="1200" baseline="-25000" dirty="0" smtClean="0"/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1514724" y="2198538"/>
                <a:ext cx="34015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Ln</a:t>
                </a:r>
                <a:endParaRPr lang="en-US" b="1" baseline="-25000" dirty="0" smtClean="0"/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3664226" y="46300"/>
                <a:ext cx="2622873" cy="2171739"/>
                <a:chOff x="4153326" y="46300"/>
                <a:chExt cx="2622873" cy="2171739"/>
              </a:xfrm>
            </p:grpSpPr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53326" y="46300"/>
                  <a:ext cx="2622873" cy="2171739"/>
                </a:xfrm>
                <a:prstGeom prst="rect">
                  <a:avLst/>
                </a:prstGeom>
              </p:spPr>
            </p:pic>
            <p:sp>
              <p:nvSpPr>
                <p:cNvPr id="172" name="TextBox 171"/>
                <p:cNvSpPr txBox="1"/>
                <p:nvPr/>
              </p:nvSpPr>
              <p:spPr>
                <a:xfrm>
                  <a:off x="5198799" y="1054499"/>
                  <a:ext cx="34015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/>
                    <a:t>Ln</a:t>
                  </a:r>
                  <a:endParaRPr lang="en-US" b="1" baseline="-25000" dirty="0" smtClean="0"/>
                </a:p>
              </p:txBody>
            </p:sp>
          </p:grpSp>
          <p:sp>
            <p:nvSpPr>
              <p:cNvPr id="174" name="TextBox 173"/>
              <p:cNvSpPr txBox="1"/>
              <p:nvPr/>
            </p:nvSpPr>
            <p:spPr>
              <a:xfrm>
                <a:off x="2831557" y="1779525"/>
                <a:ext cx="6463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CH</a:t>
                </a:r>
                <a:r>
                  <a:rPr lang="en-US" sz="1200" baseline="-25000" dirty="0" smtClean="0"/>
                  <a:t>2</a:t>
                </a:r>
                <a:r>
                  <a:rPr lang="en-US" sz="1200" dirty="0" smtClean="0"/>
                  <a:t>Cl</a:t>
                </a:r>
                <a:r>
                  <a:rPr lang="en-US" sz="1200" baseline="-25000" dirty="0" smtClean="0"/>
                  <a:t>2</a:t>
                </a:r>
              </a:p>
            </p:txBody>
          </p:sp>
          <p:graphicFrame>
            <p:nvGraphicFramePr>
              <p:cNvPr id="178" name="Object 17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70535988"/>
                  </p:ext>
                </p:extLst>
              </p:nvPr>
            </p:nvGraphicFramePr>
            <p:xfrm>
              <a:off x="2861964" y="1286542"/>
              <a:ext cx="540456" cy="34912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366" name="Equation" r:id="rId10" imgW="393480" imgH="253800" progId="Equation.DSMT4">
                      <p:embed/>
                    </p:oleObj>
                  </mc:Choice>
                  <mc:Fallback>
                    <p:oleObj name="Equation" r:id="rId10" imgW="393480" imgH="2538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2861964" y="1286542"/>
                            <a:ext cx="540456" cy="349126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80" name="TextBox 179"/>
              <p:cNvSpPr txBox="1"/>
              <p:nvPr/>
            </p:nvSpPr>
            <p:spPr>
              <a:xfrm>
                <a:off x="6311650" y="1665225"/>
                <a:ext cx="3642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(7)</a:t>
                </a:r>
                <a:endParaRPr lang="en-US" sz="1200" baseline="-25000" dirty="0" smtClean="0"/>
              </a:p>
            </p:txBody>
          </p:sp>
          <p:sp>
            <p:nvSpPr>
              <p:cNvPr id="168" name="TextBox 167"/>
              <p:cNvSpPr txBox="1"/>
              <p:nvPr/>
            </p:nvSpPr>
            <p:spPr>
              <a:xfrm>
                <a:off x="4585098" y="2133320"/>
                <a:ext cx="98937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[Ln(</a:t>
                </a:r>
                <a:r>
                  <a:rPr lang="en-US" sz="1200" dirty="0" err="1" smtClean="0"/>
                  <a:t>hfa</a:t>
                </a:r>
                <a:r>
                  <a:rPr lang="en-US" sz="1200" dirty="0" smtClean="0"/>
                  <a:t>)</a:t>
                </a:r>
                <a:r>
                  <a:rPr lang="en-US" sz="1200" baseline="-25000" dirty="0" smtClean="0"/>
                  <a:t>3</a:t>
                </a:r>
                <a:r>
                  <a:rPr lang="en-US" sz="1200" b="1" dirty="0" smtClean="0"/>
                  <a:t>L</a:t>
                </a:r>
                <a:r>
                  <a:rPr lang="en-US" sz="1200" b="1" i="1" dirty="0" smtClean="0"/>
                  <a:t>k</a:t>
                </a:r>
                <a:r>
                  <a:rPr lang="en-US" sz="1200" dirty="0" smtClean="0"/>
                  <a:t>]</a:t>
                </a:r>
                <a:endParaRPr lang="en-US" sz="1200" baseline="-25000" dirty="0" smtClean="0"/>
              </a:p>
            </p:txBody>
          </p:sp>
        </p:grpSp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17243168"/>
                </p:ext>
              </p:extLst>
            </p:nvPr>
          </p:nvGraphicFramePr>
          <p:xfrm>
            <a:off x="2721717" y="1648300"/>
            <a:ext cx="842963" cy="149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367" name="CS ChemDraw Drawing" r:id="rId12" imgW="842655" imgH="148947" progId="ChemDraw.Document.6.0">
                    <p:embed/>
                  </p:oleObj>
                </mc:Choice>
                <mc:Fallback>
                  <p:oleObj name="CS ChemDraw Drawing" r:id="rId12" imgW="842655" imgH="148947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2721717" y="1648300"/>
                          <a:ext cx="842963" cy="1492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82368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oneTexte 7"/>
          <p:cNvSpPr txBox="1">
            <a:spLocks noChangeArrowheads="1"/>
          </p:cNvSpPr>
          <p:nvPr/>
        </p:nvSpPr>
        <p:spPr bwMode="auto">
          <a:xfrm>
            <a:off x="5673128" y="9451975"/>
            <a:ext cx="7889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200" dirty="0" err="1" smtClean="0">
                <a:latin typeface="Times New Roman" pitchFamily="18" charset="0"/>
                <a:cs typeface="Times New Roman" pitchFamily="18" charset="0"/>
              </a:rPr>
              <a:t>Scheme</a:t>
            </a:r>
            <a:r>
              <a:rPr lang="fr-CH" sz="1200" dirty="0" smtClean="0">
                <a:latin typeface="Times New Roman" pitchFamily="18" charset="0"/>
                <a:cs typeface="Times New Roman" pitchFamily="18" charset="0"/>
              </a:rPr>
              <a:t> 2</a:t>
            </a:r>
            <a:endParaRPr lang="fr-CH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470581" y="477735"/>
            <a:ext cx="5862755" cy="8949617"/>
            <a:chOff x="470581" y="477735"/>
            <a:chExt cx="5862755" cy="8949617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9705" y="5355772"/>
              <a:ext cx="3757626" cy="2269606"/>
            </a:xfrm>
            <a:prstGeom prst="rect">
              <a:avLst/>
            </a:prstGeom>
          </p:spPr>
        </p:pic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73510643"/>
                </p:ext>
              </p:extLst>
            </p:nvPr>
          </p:nvGraphicFramePr>
          <p:xfrm>
            <a:off x="2731140" y="9165524"/>
            <a:ext cx="1341636" cy="2618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446" name="CS ChemDraw Drawing" r:id="rId5" imgW="1317791" imgH="257175" progId="ChemDraw.Document.6.0">
                    <p:embed/>
                  </p:oleObj>
                </mc:Choice>
                <mc:Fallback>
                  <p:oleObj name="CS ChemDraw Drawing" r:id="rId5" imgW="1317791" imgH="257175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731140" y="9165524"/>
                          <a:ext cx="1341636" cy="26182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3" name="TextBox 162"/>
            <p:cNvSpPr txBox="1"/>
            <p:nvPr/>
          </p:nvSpPr>
          <p:spPr>
            <a:xfrm>
              <a:off x="3294699" y="3411573"/>
              <a:ext cx="2856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+</a:t>
              </a:r>
              <a:endParaRPr lang="en-US" sz="1400" baseline="-25000" dirty="0" smtClean="0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2602852" y="3628375"/>
              <a:ext cx="1598212" cy="1694781"/>
              <a:chOff x="874644" y="1763951"/>
              <a:chExt cx="1598212" cy="1694781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4644" y="1763951"/>
                <a:ext cx="1598212" cy="1344096"/>
              </a:xfrm>
              <a:prstGeom prst="rect">
                <a:avLst/>
              </a:prstGeom>
            </p:spPr>
          </p:pic>
          <p:sp>
            <p:nvSpPr>
              <p:cNvPr id="155" name="TextBox 154"/>
              <p:cNvSpPr txBox="1"/>
              <p:nvPr/>
            </p:nvSpPr>
            <p:spPr>
              <a:xfrm>
                <a:off x="1201972" y="3150955"/>
                <a:ext cx="113845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[Ln(</a:t>
                </a:r>
                <a:r>
                  <a:rPr lang="en-US" sz="1400" dirty="0" err="1" smtClean="0"/>
                  <a:t>hfa</a:t>
                </a:r>
                <a:r>
                  <a:rPr lang="en-US" sz="1400" dirty="0" smtClean="0"/>
                  <a:t>)</a:t>
                </a:r>
                <a:r>
                  <a:rPr lang="en-US" sz="1400" baseline="-25000" dirty="0" smtClean="0"/>
                  <a:t>3</a:t>
                </a:r>
                <a:r>
                  <a:rPr lang="en-US" sz="1400" dirty="0" smtClean="0"/>
                  <a:t>dig]</a:t>
                </a:r>
                <a:endParaRPr lang="en-US" sz="1400" baseline="-25000" dirty="0" smtClean="0"/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1514724" y="2198538"/>
                <a:ext cx="34015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Ln</a:t>
                </a:r>
                <a:endParaRPr lang="en-US" b="1" baseline="-25000" dirty="0" smtClean="0"/>
              </a:p>
            </p:txBody>
          </p:sp>
        </p:grpSp>
        <p:sp>
          <p:nvSpPr>
            <p:cNvPr id="174" name="TextBox 173"/>
            <p:cNvSpPr txBox="1"/>
            <p:nvPr/>
          </p:nvSpPr>
          <p:spPr>
            <a:xfrm>
              <a:off x="3425325" y="5472751"/>
              <a:ext cx="17075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CH</a:t>
              </a:r>
              <a:r>
                <a:rPr lang="en-US" sz="1400" baseline="-25000" dirty="0" smtClean="0"/>
                <a:t>2</a:t>
              </a:r>
              <a:r>
                <a:rPr lang="en-US" sz="1400" dirty="0" smtClean="0"/>
                <a:t>Cl</a:t>
              </a:r>
              <a:r>
                <a:rPr lang="en-US" sz="1400" baseline="-25000" dirty="0" smtClean="0"/>
                <a:t>2</a:t>
              </a:r>
              <a:r>
                <a:rPr lang="en-US" sz="1400" dirty="0" smtClean="0"/>
                <a:t> + 0.14 M dig</a:t>
              </a:r>
              <a:endParaRPr lang="en-US" sz="1400" baseline="-25000" dirty="0" smtClean="0"/>
            </a:p>
          </p:txBody>
        </p:sp>
        <p:graphicFrame>
          <p:nvGraphicFramePr>
            <p:cNvPr id="178" name="Object 17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78537994"/>
                </p:ext>
              </p:extLst>
            </p:nvPr>
          </p:nvGraphicFramePr>
          <p:xfrm>
            <a:off x="2760663" y="5502275"/>
            <a:ext cx="506412" cy="349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447" name="Equation" r:id="rId8" imgW="368280" imgH="253800" progId="Equation.DSMT4">
                    <p:embed/>
                  </p:oleObj>
                </mc:Choice>
                <mc:Fallback>
                  <p:oleObj name="Equation" r:id="rId8" imgW="368280" imgH="253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2760663" y="5502275"/>
                          <a:ext cx="506412" cy="3492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8" name="TextBox 167"/>
            <p:cNvSpPr txBox="1"/>
            <p:nvPr/>
          </p:nvSpPr>
          <p:spPr>
            <a:xfrm>
              <a:off x="2907272" y="7014078"/>
              <a:ext cx="11192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[</a:t>
              </a:r>
              <a:r>
                <a:rPr lang="en-US" sz="1400" b="1" dirty="0" err="1"/>
                <a:t>L</a:t>
              </a:r>
              <a:r>
                <a:rPr lang="en-US" sz="1400" b="1" i="1" dirty="0" err="1"/>
                <a:t>k</a:t>
              </a:r>
              <a:r>
                <a:rPr lang="en-US" sz="1400" dirty="0" err="1" smtClean="0"/>
                <a:t>Ln</a:t>
              </a:r>
              <a:r>
                <a:rPr lang="en-US" sz="1400" dirty="0" smtClean="0"/>
                <a:t>(</a:t>
              </a:r>
              <a:r>
                <a:rPr lang="en-US" sz="1400" dirty="0" err="1" smtClean="0"/>
                <a:t>hfa</a:t>
              </a:r>
              <a:r>
                <a:rPr lang="en-US" sz="1400" dirty="0" smtClean="0"/>
                <a:t>)</a:t>
              </a:r>
              <a:r>
                <a:rPr lang="en-US" sz="1400" baseline="-25000" dirty="0" smtClean="0"/>
                <a:t>3</a:t>
              </a:r>
              <a:r>
                <a:rPr lang="en-US" sz="1400" dirty="0" smtClean="0"/>
                <a:t>]</a:t>
              </a:r>
              <a:endParaRPr lang="en-US" sz="1400" baseline="-25000" dirty="0" smtClean="0"/>
            </a:p>
          </p:txBody>
        </p:sp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63044862"/>
                </p:ext>
              </p:extLst>
            </p:nvPr>
          </p:nvGraphicFramePr>
          <p:xfrm>
            <a:off x="3249341" y="5343895"/>
            <a:ext cx="305234" cy="6959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448" name="CS ChemDraw Drawing" r:id="rId10" imgW="145952" imgH="842248" progId="ChemDraw.Document.6.0">
                    <p:embed/>
                  </p:oleObj>
                </mc:Choice>
                <mc:Fallback>
                  <p:oleObj name="CS ChemDraw Drawing" r:id="rId10" imgW="145952" imgH="842248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3249341" y="5343895"/>
                          <a:ext cx="305234" cy="69592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7" name="Group 16"/>
            <p:cNvGrpSpPr/>
            <p:nvPr/>
          </p:nvGrpSpPr>
          <p:grpSpPr>
            <a:xfrm>
              <a:off x="470581" y="477735"/>
              <a:ext cx="5862755" cy="3077643"/>
              <a:chOff x="506207" y="3636572"/>
              <a:chExt cx="5862755" cy="3077643"/>
            </a:xfrm>
          </p:grpSpPr>
          <p:graphicFrame>
            <p:nvGraphicFramePr>
              <p:cNvPr id="9" name="Object 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07476100"/>
                  </p:ext>
                </p:extLst>
              </p:nvPr>
            </p:nvGraphicFramePr>
            <p:xfrm>
              <a:off x="506207" y="3636572"/>
              <a:ext cx="3777457" cy="162645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0449" name="CS ChemDraw Drawing" r:id="rId12" imgW="5396367" imgH="2323505" progId="ChemDraw.Document.6.0">
                      <p:embed/>
                    </p:oleObj>
                  </mc:Choice>
                  <mc:Fallback>
                    <p:oleObj name="CS ChemDraw Drawing" r:id="rId12" imgW="5396367" imgH="2323505" progId="ChemDraw.Document.6.0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506207" y="3636572"/>
                            <a:ext cx="3777457" cy="1626454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" name="Object 1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004753475"/>
                  </p:ext>
                </p:extLst>
              </p:nvPr>
            </p:nvGraphicFramePr>
            <p:xfrm>
              <a:off x="588875" y="5079011"/>
              <a:ext cx="3312168" cy="16352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0450" name="CS ChemDraw Drawing" r:id="rId14" imgW="4731668" imgH="2336006" progId="ChemDraw.Document.6.0">
                      <p:embed/>
                    </p:oleObj>
                  </mc:Choice>
                  <mc:Fallback>
                    <p:oleObj name="CS ChemDraw Drawing" r:id="rId14" imgW="4731668" imgH="2336006" progId="ChemDraw.Document.6.0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5"/>
                          <a:stretch>
                            <a:fillRect/>
                          </a:stretch>
                        </p:blipFill>
                        <p:spPr>
                          <a:xfrm>
                            <a:off x="588875" y="5079011"/>
                            <a:ext cx="3312168" cy="1635204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" name="Object 1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40441772"/>
                  </p:ext>
                </p:extLst>
              </p:nvPr>
            </p:nvGraphicFramePr>
            <p:xfrm>
              <a:off x="4350740" y="4087873"/>
              <a:ext cx="2018222" cy="245855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0451" name="CS ChemDraw Drawing" r:id="rId16" imgW="2883174" imgH="3512225" progId="ChemDraw.Document.6.0">
                      <p:embed/>
                    </p:oleObj>
                  </mc:Choice>
                  <mc:Fallback>
                    <p:oleObj name="CS ChemDraw Drawing" r:id="rId16" imgW="2883174" imgH="3512225" progId="ChemDraw.Document.6.0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7"/>
                          <a:stretch>
                            <a:fillRect/>
                          </a:stretch>
                        </p:blipFill>
                        <p:spPr>
                          <a:xfrm>
                            <a:off x="4350740" y="4087873"/>
                            <a:ext cx="2018222" cy="2458558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8" name="TextBox 27"/>
              <p:cNvSpPr txBox="1"/>
              <p:nvPr/>
            </p:nvSpPr>
            <p:spPr>
              <a:xfrm>
                <a:off x="2279514" y="4744845"/>
                <a:ext cx="79861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para: </a:t>
                </a:r>
                <a:r>
                  <a:rPr lang="en-US" sz="1400" b="1" dirty="0" smtClean="0"/>
                  <a:t>L4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885650" y="6310409"/>
                <a:ext cx="83869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meta: </a:t>
                </a:r>
                <a:r>
                  <a:rPr lang="en-US" sz="1400" b="1" dirty="0" smtClean="0"/>
                  <a:t>L5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020735" y="6274782"/>
                <a:ext cx="86754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 smtClean="0"/>
                  <a:t>ortho</a:t>
                </a:r>
                <a:r>
                  <a:rPr lang="en-US" sz="1400" dirty="0" smtClean="0"/>
                  <a:t>: </a:t>
                </a:r>
                <a:r>
                  <a:rPr lang="en-US" sz="1400" b="1" dirty="0" smtClean="0"/>
                  <a:t>L6</a:t>
                </a: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2402071" y="4098362"/>
              <a:ext cx="2712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/>
                <a:t>n</a:t>
              </a:r>
              <a:endParaRPr lang="en-US" sz="1200" i="1" baseline="-25000" dirty="0" smtClean="0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9425" y="7225778"/>
              <a:ext cx="3716976" cy="1626796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2817503" y="8674645"/>
              <a:ext cx="12971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[</a:t>
              </a:r>
              <a:r>
                <a:rPr lang="en-US" sz="1400" b="1" dirty="0" smtClean="0"/>
                <a:t>L</a:t>
              </a:r>
              <a:r>
                <a:rPr lang="en-US" sz="1400" b="1" i="1" dirty="0" smtClean="0"/>
                <a:t>k</a:t>
              </a:r>
              <a:r>
                <a:rPr lang="en-US" sz="1400" dirty="0" smtClean="0"/>
                <a:t>(Ln(</a:t>
              </a:r>
              <a:r>
                <a:rPr lang="en-US" sz="1400" dirty="0" err="1" smtClean="0"/>
                <a:t>hfa</a:t>
              </a:r>
              <a:r>
                <a:rPr lang="en-US" sz="1400" dirty="0" smtClean="0"/>
                <a:t>)</a:t>
              </a:r>
              <a:r>
                <a:rPr lang="en-US" sz="1400" baseline="-25000" dirty="0" smtClean="0"/>
                <a:t>3</a:t>
              </a:r>
              <a:r>
                <a:rPr lang="en-US" sz="1400" dirty="0" smtClean="0"/>
                <a:t>)</a:t>
              </a:r>
              <a:r>
                <a:rPr lang="en-US" sz="1400" baseline="-25000" dirty="0" smtClean="0"/>
                <a:t>2</a:t>
              </a:r>
              <a:r>
                <a:rPr lang="en-US" sz="1400" dirty="0" smtClean="0"/>
                <a:t>]</a:t>
              </a:r>
              <a:endParaRPr lang="en-US" sz="1400" baseline="-25000" dirty="0" smtClean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266344" y="7233450"/>
              <a:ext cx="2856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+</a:t>
              </a:r>
              <a:endParaRPr lang="en-US" sz="1400" baseline="-25000" dirty="0" smtClean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266344" y="8955373"/>
              <a:ext cx="2856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+</a:t>
              </a:r>
              <a:endParaRPr lang="en-US" sz="1400" baseline="-25000" dirty="0" smtClean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554474" y="9119647"/>
              <a:ext cx="2712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/>
                <a:t>n</a:t>
              </a:r>
              <a:endParaRPr lang="en-US" sz="1200" i="1" baseline="-250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172217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oneTexte 7"/>
          <p:cNvSpPr txBox="1">
            <a:spLocks noChangeArrowheads="1"/>
          </p:cNvSpPr>
          <p:nvPr/>
        </p:nvSpPr>
        <p:spPr bwMode="auto">
          <a:xfrm>
            <a:off x="3024222" y="8139693"/>
            <a:ext cx="70243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200" dirty="0" smtClean="0">
                <a:latin typeface="Times New Roman" pitchFamily="18" charset="0"/>
                <a:cs typeface="Times New Roman" pitchFamily="18" charset="0"/>
              </a:rPr>
              <a:t>Figure 1</a:t>
            </a:r>
            <a:endParaRPr lang="fr-CH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052083" y="63795"/>
            <a:ext cx="2392598" cy="7612621"/>
            <a:chOff x="2052083" y="63795"/>
            <a:chExt cx="2392598" cy="7612621"/>
          </a:xfrm>
        </p:grpSpPr>
        <p:grpSp>
          <p:nvGrpSpPr>
            <p:cNvPr id="22" name="Group 21"/>
            <p:cNvGrpSpPr/>
            <p:nvPr/>
          </p:nvGrpSpPr>
          <p:grpSpPr>
            <a:xfrm>
              <a:off x="2127433" y="106330"/>
              <a:ext cx="2317248" cy="2491249"/>
              <a:chOff x="2127433" y="106330"/>
              <a:chExt cx="2317248" cy="2491249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127433" y="347805"/>
                <a:ext cx="2317248" cy="2053542"/>
              </a:xfrm>
              <a:prstGeom prst="rect">
                <a:avLst/>
              </a:prstGeom>
            </p:spPr>
          </p:pic>
          <p:graphicFrame>
            <p:nvGraphicFramePr>
              <p:cNvPr id="11" name="Object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71527163"/>
                  </p:ext>
                </p:extLst>
              </p:nvPr>
            </p:nvGraphicFramePr>
            <p:xfrm>
              <a:off x="2286997" y="106330"/>
              <a:ext cx="241200" cy="241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1436" name="Equation" r:id="rId5" imgW="241200" imgH="241200" progId="Equation.DSMT4">
                      <p:embed/>
                    </p:oleObj>
                  </mc:Choice>
                  <mc:Fallback>
                    <p:oleObj name="Equation" r:id="rId5" imgW="241200" imgH="2412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2286997" y="106330"/>
                            <a:ext cx="241200" cy="2412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0" name="Object 3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38249456"/>
                  </p:ext>
                </p:extLst>
              </p:nvPr>
            </p:nvGraphicFramePr>
            <p:xfrm>
              <a:off x="3039730" y="2343779"/>
              <a:ext cx="482400" cy="253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1437" name="Equation" r:id="rId7" imgW="482400" imgH="253800" progId="Equation.DSMT4">
                      <p:embed/>
                    </p:oleObj>
                  </mc:Choice>
                  <mc:Fallback>
                    <p:oleObj name="Equation" r:id="rId7" imgW="482400" imgH="2538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3039730" y="2343779"/>
                            <a:ext cx="482400" cy="2538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2" name="TextBox 11"/>
            <p:cNvSpPr txBox="1"/>
            <p:nvPr/>
          </p:nvSpPr>
          <p:spPr>
            <a:xfrm>
              <a:off x="2052083" y="63795"/>
              <a:ext cx="3048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a)</a:t>
              </a:r>
              <a:endParaRPr lang="en-US" sz="1200" dirty="0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055625" y="2597892"/>
              <a:ext cx="2375509" cy="2512525"/>
              <a:chOff x="2055625" y="2427764"/>
              <a:chExt cx="2375509" cy="2512525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118460" y="2693387"/>
                <a:ext cx="2312674" cy="2048063"/>
              </a:xfrm>
              <a:prstGeom prst="rect">
                <a:avLst/>
              </a:prstGeom>
            </p:spPr>
          </p:pic>
          <p:graphicFrame>
            <p:nvGraphicFramePr>
              <p:cNvPr id="34" name="Object 3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57956283"/>
                  </p:ext>
                </p:extLst>
              </p:nvPr>
            </p:nvGraphicFramePr>
            <p:xfrm>
              <a:off x="2279905" y="2470306"/>
              <a:ext cx="241200" cy="241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1438" name="Equation" r:id="rId10" imgW="241200" imgH="241200" progId="Equation.DSMT4">
                      <p:embed/>
                    </p:oleObj>
                  </mc:Choice>
                  <mc:Fallback>
                    <p:oleObj name="Equation" r:id="rId10" imgW="241200" imgH="2412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2279905" y="2470306"/>
                            <a:ext cx="241200" cy="2412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1" name="Object 4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55590521"/>
                  </p:ext>
                </p:extLst>
              </p:nvPr>
            </p:nvGraphicFramePr>
            <p:xfrm>
              <a:off x="3043273" y="4686489"/>
              <a:ext cx="482400" cy="253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1439" name="Equation" r:id="rId12" imgW="482400" imgH="253800" progId="Equation.DSMT4">
                      <p:embed/>
                    </p:oleObj>
                  </mc:Choice>
                  <mc:Fallback>
                    <p:oleObj name="Equation" r:id="rId12" imgW="482400" imgH="2538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3043273" y="4686489"/>
                            <a:ext cx="482400" cy="2538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3" name="TextBox 42"/>
              <p:cNvSpPr txBox="1"/>
              <p:nvPr/>
            </p:nvSpPr>
            <p:spPr>
              <a:xfrm>
                <a:off x="2055625" y="2427764"/>
                <a:ext cx="3129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b)</a:t>
                </a:r>
                <a:endParaRPr lang="en-US" sz="1200" dirty="0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2066258" y="5128457"/>
              <a:ext cx="2364875" cy="2547959"/>
              <a:chOff x="2066258" y="4968962"/>
              <a:chExt cx="2364875" cy="2547959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118459" y="5255822"/>
                <a:ext cx="2312674" cy="2048063"/>
              </a:xfrm>
              <a:prstGeom prst="rect">
                <a:avLst/>
              </a:prstGeom>
            </p:spPr>
          </p:pic>
          <p:graphicFrame>
            <p:nvGraphicFramePr>
              <p:cNvPr id="35" name="Object 3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67826406"/>
                  </p:ext>
                </p:extLst>
              </p:nvPr>
            </p:nvGraphicFramePr>
            <p:xfrm>
              <a:off x="2272817" y="5015041"/>
              <a:ext cx="241200" cy="2412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1440" name="Equation" r:id="rId15" imgW="241200" imgH="241200" progId="Equation.DSMT4">
                      <p:embed/>
                    </p:oleObj>
                  </mc:Choice>
                  <mc:Fallback>
                    <p:oleObj name="Equation" r:id="rId15" imgW="241200" imgH="2412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6"/>
                          <a:stretch>
                            <a:fillRect/>
                          </a:stretch>
                        </p:blipFill>
                        <p:spPr>
                          <a:xfrm>
                            <a:off x="2272817" y="5015041"/>
                            <a:ext cx="241200" cy="2412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" name="Object 4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2347038"/>
                  </p:ext>
                </p:extLst>
              </p:nvPr>
            </p:nvGraphicFramePr>
            <p:xfrm>
              <a:off x="3046815" y="7263121"/>
              <a:ext cx="482400" cy="253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1441" name="Equation" r:id="rId17" imgW="482400" imgH="253800" progId="Equation.DSMT4">
                      <p:embed/>
                    </p:oleObj>
                  </mc:Choice>
                  <mc:Fallback>
                    <p:oleObj name="Equation" r:id="rId17" imgW="482400" imgH="253800" progId="Equation.DSMT4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3"/>
                          <a:stretch>
                            <a:fillRect/>
                          </a:stretch>
                        </p:blipFill>
                        <p:spPr>
                          <a:xfrm>
                            <a:off x="3046815" y="7263121"/>
                            <a:ext cx="482400" cy="2538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4" name="TextBox 43"/>
              <p:cNvSpPr txBox="1"/>
              <p:nvPr/>
            </p:nvSpPr>
            <p:spPr>
              <a:xfrm>
                <a:off x="2066258" y="4968962"/>
                <a:ext cx="3048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c)</a:t>
                </a:r>
                <a:endParaRPr lang="en-US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8392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oneTexte 7"/>
          <p:cNvSpPr txBox="1">
            <a:spLocks noChangeArrowheads="1"/>
          </p:cNvSpPr>
          <p:nvPr/>
        </p:nvSpPr>
        <p:spPr bwMode="auto">
          <a:xfrm>
            <a:off x="5577417" y="4066456"/>
            <a:ext cx="70243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200" dirty="0" smtClean="0">
                <a:latin typeface="Times New Roman" pitchFamily="18" charset="0"/>
                <a:cs typeface="Times New Roman" pitchFamily="18" charset="0"/>
              </a:rPr>
              <a:t>Figure 2</a:t>
            </a:r>
            <a:endParaRPr lang="fr-CH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335606" y="71253"/>
            <a:ext cx="3335326" cy="9736638"/>
            <a:chOff x="1335606" y="71253"/>
            <a:chExt cx="3335326" cy="9736638"/>
          </a:xfrm>
        </p:grpSpPr>
        <p:grpSp>
          <p:nvGrpSpPr>
            <p:cNvPr id="31" name="Group 30"/>
            <p:cNvGrpSpPr/>
            <p:nvPr/>
          </p:nvGrpSpPr>
          <p:grpSpPr>
            <a:xfrm>
              <a:off x="1351439" y="71253"/>
              <a:ext cx="3319493" cy="3268560"/>
              <a:chOff x="1351439" y="71253"/>
              <a:chExt cx="3319493" cy="3268560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87366" y="360576"/>
                <a:ext cx="3083566" cy="2730751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1351439" y="71253"/>
                <a:ext cx="3048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a)</a:t>
                </a:r>
                <a:endParaRPr lang="en-US" sz="1200" dirty="0"/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1588285" y="84937"/>
                <a:ext cx="1857308" cy="308016"/>
                <a:chOff x="1588285" y="84937"/>
                <a:chExt cx="1857308" cy="308016"/>
              </a:xfrm>
            </p:grpSpPr>
            <p:graphicFrame>
              <p:nvGraphicFramePr>
                <p:cNvPr id="4" name="Object 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645339317"/>
                    </p:ext>
                  </p:extLst>
                </p:nvPr>
              </p:nvGraphicFramePr>
              <p:xfrm>
                <a:off x="1588285" y="84937"/>
                <a:ext cx="1092218" cy="30801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2633" name="Equation" r:id="rId5" imgW="965160" imgH="279360" progId="Equation.DSMT4">
                        <p:embed/>
                      </p:oleObj>
                    </mc:Choice>
                    <mc:Fallback>
                      <p:oleObj name="Equation" r:id="rId5" imgW="965160" imgH="279360" progId="Equation.DSMT4">
                        <p:embed/>
                        <p:pic>
                          <p:nvPicPr>
                            <p:cNvPr id="0" name="Object 1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588285" y="84937"/>
                              <a:ext cx="1092218" cy="308016"/>
                            </a:xfrm>
                            <a:prstGeom prst="rect">
                              <a:avLst/>
                            </a:prstGeom>
                            <a:noFill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4" name="ZoneTexte 7"/>
                <p:cNvSpPr txBox="1">
                  <a:spLocks noChangeArrowheads="1"/>
                </p:cNvSpPr>
                <p:nvPr/>
              </p:nvSpPr>
              <p:spPr bwMode="auto">
                <a:xfrm>
                  <a:off x="2582856" y="85057"/>
                  <a:ext cx="862737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fr-CH" sz="1400" dirty="0" smtClean="0">
                      <a:latin typeface="Times New Roman" pitchFamily="18" charset="0"/>
                      <a:cs typeface="Times New Roman" pitchFamily="18" charset="0"/>
                    </a:rPr>
                    <a:t>/ kJ</a:t>
                  </a:r>
                  <a:r>
                    <a:rPr lang="fr-CH" sz="1400" dirty="0" smtClean="0">
                      <a:latin typeface="Times New Roman" pitchFamily="18" charset="0"/>
                      <a:cs typeface="Times New Roman" pitchFamily="18" charset="0"/>
                      <a:sym typeface="Symbol" panose="05050102010706020507" pitchFamily="18" charset="2"/>
                    </a:rPr>
                    <a:t>mol</a:t>
                  </a:r>
                  <a:r>
                    <a:rPr lang="fr-CH" sz="1400" baseline="30000" dirty="0" smtClean="0">
                      <a:latin typeface="Times New Roman" pitchFamily="18" charset="0"/>
                      <a:cs typeface="Times New Roman" pitchFamily="18" charset="0"/>
                      <a:sym typeface="Symbol" panose="05050102010706020507" pitchFamily="18" charset="2"/>
                    </a:rPr>
                    <a:t>-1</a:t>
                  </a:r>
                  <a:endParaRPr lang="fr-CH" sz="1400" baseline="30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2795421" y="3032036"/>
                <a:ext cx="1041355" cy="307777"/>
                <a:chOff x="2926051" y="3020161"/>
                <a:chExt cx="1041355" cy="307777"/>
              </a:xfrm>
            </p:grpSpPr>
            <p:graphicFrame>
              <p:nvGraphicFramePr>
                <p:cNvPr id="9" name="Object 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826432234"/>
                    </p:ext>
                  </p:extLst>
                </p:nvPr>
              </p:nvGraphicFramePr>
              <p:xfrm>
                <a:off x="2926051" y="3034459"/>
                <a:ext cx="488664" cy="2791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2634" name="Equation" r:id="rId7" imgW="444240" imgH="253800" progId="Equation.DSMT4">
                        <p:embed/>
                      </p:oleObj>
                    </mc:Choice>
                    <mc:Fallback>
                      <p:oleObj name="Equation" r:id="rId7" imgW="444240" imgH="253800" progId="Equation.DSMT4">
                        <p:embed/>
                        <p:pic>
                          <p:nvPicPr>
                            <p:cNvPr id="0" name="Object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926051" y="3034459"/>
                              <a:ext cx="488664" cy="27918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5" name="ZoneTexte 7"/>
                <p:cNvSpPr txBox="1">
                  <a:spLocks noChangeArrowheads="1"/>
                </p:cNvSpPr>
                <p:nvPr/>
              </p:nvSpPr>
              <p:spPr bwMode="auto">
                <a:xfrm>
                  <a:off x="3388401" y="3020161"/>
                  <a:ext cx="579005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fr-CH" sz="1400" dirty="0" smtClean="0">
                      <a:latin typeface="Times New Roman" pitchFamily="18" charset="0"/>
                      <a:cs typeface="Times New Roman" pitchFamily="18" charset="0"/>
                    </a:rPr>
                    <a:t>/ </a:t>
                  </a:r>
                  <a:r>
                    <a:rPr lang="fr-CH" sz="1400" dirty="0" err="1" smtClean="0">
                      <a:latin typeface="Times New Roman" pitchFamily="18" charset="0"/>
                      <a:cs typeface="Times New Roman" pitchFamily="18" charset="0"/>
                    </a:rPr>
                    <a:t>mM</a:t>
                  </a:r>
                  <a:endParaRPr lang="fr-CH" sz="1400" baseline="30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aphicFrame>
            <p:nvGraphicFramePr>
              <p:cNvPr id="13" name="Object 1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25527443"/>
                  </p:ext>
                </p:extLst>
              </p:nvPr>
            </p:nvGraphicFramePr>
            <p:xfrm>
              <a:off x="2765425" y="1546225"/>
              <a:ext cx="600075" cy="279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2635" name="Equation" r:id="rId9" imgW="545760" imgH="253800" progId="Equation.DSMT4">
                      <p:embed/>
                    </p:oleObj>
                  </mc:Choice>
                  <mc:Fallback>
                    <p:oleObj name="Equation" r:id="rId9" imgW="545760" imgH="253800" progId="Equation.DSMT4">
                      <p:embed/>
                      <p:pic>
                        <p:nvPicPr>
                          <p:cNvPr id="0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65425" y="1546225"/>
                            <a:ext cx="600075" cy="279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6" name="Object 1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59354669"/>
                  </p:ext>
                </p:extLst>
              </p:nvPr>
            </p:nvGraphicFramePr>
            <p:xfrm>
              <a:off x="2398156" y="392793"/>
              <a:ext cx="601663" cy="2809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2636" name="Equation" r:id="rId11" imgW="545760" imgH="253800" progId="Equation.DSMT4">
                      <p:embed/>
                    </p:oleObj>
                  </mc:Choice>
                  <mc:Fallback>
                    <p:oleObj name="Equation" r:id="rId11" imgW="545760" imgH="253800" progId="Equation.DSMT4">
                      <p:embed/>
                      <p:pic>
                        <p:nvPicPr>
                          <p:cNvPr id="0" name="Object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98156" y="392793"/>
                            <a:ext cx="601663" cy="2809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27" name="Straight Arrow Connector 26"/>
              <p:cNvCxnSpPr/>
              <p:nvPr/>
            </p:nvCxnSpPr>
            <p:spPr>
              <a:xfrm flipH="1">
                <a:off x="2161309" y="641268"/>
                <a:ext cx="35626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H="1" flipV="1">
                <a:off x="2885704" y="1496290"/>
                <a:ext cx="51063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Arc 29"/>
              <p:cNvSpPr/>
              <p:nvPr/>
            </p:nvSpPr>
            <p:spPr>
              <a:xfrm rot="12781157">
                <a:off x="3123207" y="1187528"/>
                <a:ext cx="344385" cy="463138"/>
              </a:xfrm>
              <a:prstGeom prst="arc">
                <a:avLst>
                  <a:gd name="adj1" fmla="val 18174654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1337584" y="3334981"/>
              <a:ext cx="3333166" cy="3268560"/>
              <a:chOff x="1337584" y="3334981"/>
              <a:chExt cx="3333166" cy="3268560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581086" y="3597973"/>
                <a:ext cx="3089664" cy="2738056"/>
              </a:xfrm>
              <a:prstGeom prst="rect">
                <a:avLst/>
              </a:prstGeom>
            </p:spPr>
          </p:pic>
          <p:sp>
            <p:nvSpPr>
              <p:cNvPr id="47" name="TextBox 46"/>
              <p:cNvSpPr txBox="1"/>
              <p:nvPr/>
            </p:nvSpPr>
            <p:spPr>
              <a:xfrm>
                <a:off x="1337584" y="3334981"/>
                <a:ext cx="3129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b)</a:t>
                </a:r>
                <a:endParaRPr lang="en-US" sz="1200" dirty="0"/>
              </a:p>
            </p:txBody>
          </p:sp>
          <p:grpSp>
            <p:nvGrpSpPr>
              <p:cNvPr id="48" name="Group 47"/>
              <p:cNvGrpSpPr/>
              <p:nvPr/>
            </p:nvGrpSpPr>
            <p:grpSpPr>
              <a:xfrm>
                <a:off x="1574430" y="3348665"/>
                <a:ext cx="1857308" cy="308016"/>
                <a:chOff x="1588285" y="84937"/>
                <a:chExt cx="1857308" cy="308016"/>
              </a:xfrm>
            </p:grpSpPr>
            <p:graphicFrame>
              <p:nvGraphicFramePr>
                <p:cNvPr id="57" name="Object 5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225421107"/>
                    </p:ext>
                  </p:extLst>
                </p:nvPr>
              </p:nvGraphicFramePr>
              <p:xfrm>
                <a:off x="1588285" y="84937"/>
                <a:ext cx="1092218" cy="30801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2637" name="Equation" r:id="rId14" imgW="965160" imgH="279360" progId="Equation.DSMT4">
                        <p:embed/>
                      </p:oleObj>
                    </mc:Choice>
                    <mc:Fallback>
                      <p:oleObj name="Equation" r:id="rId14" imgW="965160" imgH="279360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588285" y="84937"/>
                              <a:ext cx="1092218" cy="308016"/>
                            </a:xfrm>
                            <a:prstGeom prst="rect">
                              <a:avLst/>
                            </a:prstGeom>
                            <a:noFill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58" name="ZoneTexte 7"/>
                <p:cNvSpPr txBox="1">
                  <a:spLocks noChangeArrowheads="1"/>
                </p:cNvSpPr>
                <p:nvPr/>
              </p:nvSpPr>
              <p:spPr bwMode="auto">
                <a:xfrm>
                  <a:off x="2582856" y="85057"/>
                  <a:ext cx="862737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fr-CH" sz="1400" dirty="0" smtClean="0">
                      <a:latin typeface="Times New Roman" pitchFamily="18" charset="0"/>
                      <a:cs typeface="Times New Roman" pitchFamily="18" charset="0"/>
                    </a:rPr>
                    <a:t>/ kJ</a:t>
                  </a:r>
                  <a:r>
                    <a:rPr lang="fr-CH" sz="1400" dirty="0" smtClean="0">
                      <a:latin typeface="Times New Roman" pitchFamily="18" charset="0"/>
                      <a:cs typeface="Times New Roman" pitchFamily="18" charset="0"/>
                      <a:sym typeface="Symbol" panose="05050102010706020507" pitchFamily="18" charset="2"/>
                    </a:rPr>
                    <a:t>mol</a:t>
                  </a:r>
                  <a:r>
                    <a:rPr lang="fr-CH" sz="1400" baseline="30000" dirty="0" smtClean="0">
                      <a:latin typeface="Times New Roman" pitchFamily="18" charset="0"/>
                      <a:cs typeface="Times New Roman" pitchFamily="18" charset="0"/>
                      <a:sym typeface="Symbol" panose="05050102010706020507" pitchFamily="18" charset="2"/>
                    </a:rPr>
                    <a:t>-1</a:t>
                  </a:r>
                  <a:endParaRPr lang="fr-CH" sz="1400" baseline="30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49" name="Group 48"/>
              <p:cNvGrpSpPr/>
              <p:nvPr/>
            </p:nvGrpSpPr>
            <p:grpSpPr>
              <a:xfrm>
                <a:off x="2781566" y="6295764"/>
                <a:ext cx="1041355" cy="307777"/>
                <a:chOff x="2926051" y="3020161"/>
                <a:chExt cx="1041355" cy="307777"/>
              </a:xfrm>
            </p:grpSpPr>
            <p:graphicFrame>
              <p:nvGraphicFramePr>
                <p:cNvPr id="55" name="Object 5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56847745"/>
                    </p:ext>
                  </p:extLst>
                </p:nvPr>
              </p:nvGraphicFramePr>
              <p:xfrm>
                <a:off x="2926051" y="3034459"/>
                <a:ext cx="488664" cy="2791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2638" name="Equation" r:id="rId16" imgW="444240" imgH="253800" progId="Equation.DSMT4">
                        <p:embed/>
                      </p:oleObj>
                    </mc:Choice>
                    <mc:Fallback>
                      <p:oleObj name="Equation" r:id="rId16" imgW="444240" imgH="253800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926051" y="3034459"/>
                              <a:ext cx="488664" cy="27918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56" name="ZoneTexte 7"/>
                <p:cNvSpPr txBox="1">
                  <a:spLocks noChangeArrowheads="1"/>
                </p:cNvSpPr>
                <p:nvPr/>
              </p:nvSpPr>
              <p:spPr bwMode="auto">
                <a:xfrm>
                  <a:off x="3388401" y="3020161"/>
                  <a:ext cx="579005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fr-CH" sz="1400" dirty="0" smtClean="0">
                      <a:latin typeface="Times New Roman" pitchFamily="18" charset="0"/>
                      <a:cs typeface="Times New Roman" pitchFamily="18" charset="0"/>
                    </a:rPr>
                    <a:t>/ </a:t>
                  </a:r>
                  <a:r>
                    <a:rPr lang="fr-CH" sz="1400" dirty="0" err="1" smtClean="0">
                      <a:latin typeface="Times New Roman" pitchFamily="18" charset="0"/>
                      <a:cs typeface="Times New Roman" pitchFamily="18" charset="0"/>
                    </a:rPr>
                    <a:t>mM</a:t>
                  </a:r>
                  <a:endParaRPr lang="fr-CH" sz="1400" baseline="30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aphicFrame>
            <p:nvGraphicFramePr>
              <p:cNvPr id="50" name="Object 4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66715260"/>
                  </p:ext>
                </p:extLst>
              </p:nvPr>
            </p:nvGraphicFramePr>
            <p:xfrm>
              <a:off x="2976770" y="4928879"/>
              <a:ext cx="600075" cy="279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2639" name="Equation" r:id="rId18" imgW="545760" imgH="253800" progId="Equation.DSMT4">
                      <p:embed/>
                    </p:oleObj>
                  </mc:Choice>
                  <mc:Fallback>
                    <p:oleObj name="Equation" r:id="rId18" imgW="54576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76770" y="4928879"/>
                            <a:ext cx="600075" cy="279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1" name="Object 5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14735731"/>
                  </p:ext>
                </p:extLst>
              </p:nvPr>
            </p:nvGraphicFramePr>
            <p:xfrm>
              <a:off x="2609932" y="5509072"/>
              <a:ext cx="601663" cy="2809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2640" name="Equation" r:id="rId20" imgW="545760" imgH="253800" progId="Equation.DSMT4">
                      <p:embed/>
                    </p:oleObj>
                  </mc:Choice>
                  <mc:Fallback>
                    <p:oleObj name="Equation" r:id="rId20" imgW="54576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09932" y="5509072"/>
                            <a:ext cx="601663" cy="2809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52" name="Straight Arrow Connector 51"/>
              <p:cNvCxnSpPr/>
              <p:nvPr/>
            </p:nvCxnSpPr>
            <p:spPr>
              <a:xfrm flipH="1">
                <a:off x="2183080" y="5638794"/>
                <a:ext cx="35626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H="1" flipV="1">
                <a:off x="2669968" y="5223156"/>
                <a:ext cx="51063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Arc 53"/>
              <p:cNvSpPr/>
              <p:nvPr/>
            </p:nvSpPr>
            <p:spPr>
              <a:xfrm rot="330762">
                <a:off x="2646213" y="4961896"/>
                <a:ext cx="344385" cy="463138"/>
              </a:xfrm>
              <a:prstGeom prst="arc">
                <a:avLst>
                  <a:gd name="adj1" fmla="val 18174654"/>
                  <a:gd name="adj2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1335606" y="6539331"/>
              <a:ext cx="3311574" cy="3268560"/>
              <a:chOff x="1335606" y="6539331"/>
              <a:chExt cx="3311574" cy="3268560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563614" y="6832631"/>
                <a:ext cx="3083566" cy="2730751"/>
              </a:xfrm>
              <a:prstGeom prst="rect">
                <a:avLst/>
              </a:prstGeom>
            </p:spPr>
          </p:pic>
          <p:sp>
            <p:nvSpPr>
              <p:cNvPr id="35" name="TextBox 34"/>
              <p:cNvSpPr txBox="1"/>
              <p:nvPr/>
            </p:nvSpPr>
            <p:spPr>
              <a:xfrm>
                <a:off x="1335606" y="6539331"/>
                <a:ext cx="3129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c)</a:t>
                </a:r>
                <a:endParaRPr lang="en-US" sz="1200" dirty="0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1572452" y="6553015"/>
                <a:ext cx="1857308" cy="308016"/>
                <a:chOff x="1588285" y="84937"/>
                <a:chExt cx="1857308" cy="308016"/>
              </a:xfrm>
            </p:grpSpPr>
            <p:graphicFrame>
              <p:nvGraphicFramePr>
                <p:cNvPr id="45" name="Object 4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036622414"/>
                    </p:ext>
                  </p:extLst>
                </p:nvPr>
              </p:nvGraphicFramePr>
              <p:xfrm>
                <a:off x="1588285" y="84937"/>
                <a:ext cx="1092218" cy="30801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2641" name="Equation" r:id="rId23" imgW="965160" imgH="279360" progId="Equation.DSMT4">
                        <p:embed/>
                      </p:oleObj>
                    </mc:Choice>
                    <mc:Fallback>
                      <p:oleObj name="Equation" r:id="rId23" imgW="965160" imgH="279360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588285" y="84937"/>
                              <a:ext cx="1092218" cy="308016"/>
                            </a:xfrm>
                            <a:prstGeom prst="rect">
                              <a:avLst/>
                            </a:prstGeom>
                            <a:noFill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6" name="ZoneTexte 7"/>
                <p:cNvSpPr txBox="1">
                  <a:spLocks noChangeArrowheads="1"/>
                </p:cNvSpPr>
                <p:nvPr/>
              </p:nvSpPr>
              <p:spPr bwMode="auto">
                <a:xfrm>
                  <a:off x="2582856" y="85057"/>
                  <a:ext cx="862737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fr-CH" sz="1400" dirty="0" smtClean="0">
                      <a:latin typeface="Times New Roman" pitchFamily="18" charset="0"/>
                      <a:cs typeface="Times New Roman" pitchFamily="18" charset="0"/>
                    </a:rPr>
                    <a:t>/ kJ</a:t>
                  </a:r>
                  <a:r>
                    <a:rPr lang="fr-CH" sz="1400" dirty="0" smtClean="0">
                      <a:latin typeface="Times New Roman" pitchFamily="18" charset="0"/>
                      <a:cs typeface="Times New Roman" pitchFamily="18" charset="0"/>
                      <a:sym typeface="Symbol" panose="05050102010706020507" pitchFamily="18" charset="2"/>
                    </a:rPr>
                    <a:t>mol</a:t>
                  </a:r>
                  <a:r>
                    <a:rPr lang="fr-CH" sz="1400" baseline="30000" dirty="0" smtClean="0">
                      <a:latin typeface="Times New Roman" pitchFamily="18" charset="0"/>
                      <a:cs typeface="Times New Roman" pitchFamily="18" charset="0"/>
                      <a:sym typeface="Symbol" panose="05050102010706020507" pitchFamily="18" charset="2"/>
                    </a:rPr>
                    <a:t>-1</a:t>
                  </a:r>
                  <a:endParaRPr lang="fr-CH" sz="1400" baseline="30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>
                <a:off x="2779588" y="9500114"/>
                <a:ext cx="1041355" cy="307777"/>
                <a:chOff x="2926051" y="3020161"/>
                <a:chExt cx="1041355" cy="307777"/>
              </a:xfrm>
            </p:grpSpPr>
            <p:graphicFrame>
              <p:nvGraphicFramePr>
                <p:cNvPr id="43" name="Object 4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320927916"/>
                    </p:ext>
                  </p:extLst>
                </p:nvPr>
              </p:nvGraphicFramePr>
              <p:xfrm>
                <a:off x="2926051" y="3034459"/>
                <a:ext cx="488664" cy="2791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2642" name="Equation" r:id="rId25" imgW="444240" imgH="253800" progId="Equation.DSMT4">
                        <p:embed/>
                      </p:oleObj>
                    </mc:Choice>
                    <mc:Fallback>
                      <p:oleObj name="Equation" r:id="rId25" imgW="444240" imgH="253800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926051" y="3034459"/>
                              <a:ext cx="488664" cy="27918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4" name="ZoneTexte 7"/>
                <p:cNvSpPr txBox="1">
                  <a:spLocks noChangeArrowheads="1"/>
                </p:cNvSpPr>
                <p:nvPr/>
              </p:nvSpPr>
              <p:spPr bwMode="auto">
                <a:xfrm>
                  <a:off x="3388401" y="3020161"/>
                  <a:ext cx="579005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fr-CH" sz="1400" dirty="0" smtClean="0">
                      <a:latin typeface="Times New Roman" pitchFamily="18" charset="0"/>
                      <a:cs typeface="Times New Roman" pitchFamily="18" charset="0"/>
                    </a:rPr>
                    <a:t>/ </a:t>
                  </a:r>
                  <a:r>
                    <a:rPr lang="fr-CH" sz="1400" dirty="0" err="1" smtClean="0">
                      <a:latin typeface="Times New Roman" pitchFamily="18" charset="0"/>
                      <a:cs typeface="Times New Roman" pitchFamily="18" charset="0"/>
                    </a:rPr>
                    <a:t>mM</a:t>
                  </a:r>
                  <a:endParaRPr lang="fr-CH" sz="1400" baseline="30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aphicFrame>
            <p:nvGraphicFramePr>
              <p:cNvPr id="38" name="Object 3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5926794"/>
                  </p:ext>
                </p:extLst>
              </p:nvPr>
            </p:nvGraphicFramePr>
            <p:xfrm>
              <a:off x="3853566" y="8121354"/>
              <a:ext cx="600075" cy="279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2643" name="Equation" r:id="rId27" imgW="545760" imgH="253800" progId="Equation.DSMT4">
                      <p:embed/>
                    </p:oleObj>
                  </mc:Choice>
                  <mc:Fallback>
                    <p:oleObj name="Equation" r:id="rId27" imgW="54576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53566" y="8121354"/>
                            <a:ext cx="600075" cy="279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9" name="Object 3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92215469"/>
                  </p:ext>
                </p:extLst>
              </p:nvPr>
            </p:nvGraphicFramePr>
            <p:xfrm>
              <a:off x="2180442" y="8487791"/>
              <a:ext cx="601663" cy="2809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2644" name="Equation" r:id="rId29" imgW="545760" imgH="253800" progId="Equation.DSMT4">
                      <p:embed/>
                    </p:oleObj>
                  </mc:Choice>
                  <mc:Fallback>
                    <p:oleObj name="Equation" r:id="rId29" imgW="54576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180442" y="8487791"/>
                            <a:ext cx="601663" cy="2809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40" name="Straight Arrow Connector 39"/>
              <p:cNvCxnSpPr/>
              <p:nvPr/>
            </p:nvCxnSpPr>
            <p:spPr>
              <a:xfrm flipH="1">
                <a:off x="2145476" y="8368131"/>
                <a:ext cx="35626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flipH="1" flipV="1">
                <a:off x="3855523" y="8059371"/>
                <a:ext cx="396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Arc 41"/>
              <p:cNvSpPr/>
              <p:nvPr/>
            </p:nvSpPr>
            <p:spPr>
              <a:xfrm rot="2685730">
                <a:off x="3894617" y="7877657"/>
                <a:ext cx="344385" cy="288187"/>
              </a:xfrm>
              <a:prstGeom prst="arc">
                <a:avLst>
                  <a:gd name="adj1" fmla="val 18174654"/>
                  <a:gd name="adj2" fmla="val 1970179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194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oneTexte 7"/>
          <p:cNvSpPr txBox="1">
            <a:spLocks noChangeArrowheads="1"/>
          </p:cNvSpPr>
          <p:nvPr/>
        </p:nvSpPr>
        <p:spPr bwMode="auto">
          <a:xfrm>
            <a:off x="5577417" y="4066456"/>
            <a:ext cx="70243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200" dirty="0" smtClean="0">
                <a:latin typeface="Times New Roman" pitchFamily="18" charset="0"/>
                <a:cs typeface="Times New Roman" pitchFamily="18" charset="0"/>
              </a:rPr>
              <a:t>Figure 3</a:t>
            </a:r>
            <a:endParaRPr lang="fr-CH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335606" y="71253"/>
            <a:ext cx="3526185" cy="9736638"/>
            <a:chOff x="1335606" y="71253"/>
            <a:chExt cx="3526185" cy="973663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73023" y="6818993"/>
              <a:ext cx="3083566" cy="2730751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84898" y="3590664"/>
              <a:ext cx="3083566" cy="2730751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84899" y="360577"/>
              <a:ext cx="3083566" cy="2730751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351439" y="71253"/>
              <a:ext cx="3048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a)</a:t>
              </a:r>
              <a:endParaRPr lang="en-US" sz="1200" dirty="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588285" y="84937"/>
              <a:ext cx="1857308" cy="308016"/>
              <a:chOff x="1588285" y="84937"/>
              <a:chExt cx="1857308" cy="308016"/>
            </a:xfrm>
          </p:grpSpPr>
          <p:graphicFrame>
            <p:nvGraphicFramePr>
              <p:cNvPr id="4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14236392"/>
                  </p:ext>
                </p:extLst>
              </p:nvPr>
            </p:nvGraphicFramePr>
            <p:xfrm>
              <a:off x="1588285" y="84937"/>
              <a:ext cx="1092218" cy="30801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3610" name="Equation" r:id="rId7" imgW="965160" imgH="279360" progId="Equation.DSMT4">
                      <p:embed/>
                    </p:oleObj>
                  </mc:Choice>
                  <mc:Fallback>
                    <p:oleObj name="Equation" r:id="rId7" imgW="965160" imgH="27936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88285" y="84937"/>
                            <a:ext cx="1092218" cy="308016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4" name="ZoneTexte 7"/>
              <p:cNvSpPr txBox="1">
                <a:spLocks noChangeArrowheads="1"/>
              </p:cNvSpPr>
              <p:nvPr/>
            </p:nvSpPr>
            <p:spPr bwMode="auto">
              <a:xfrm>
                <a:off x="2582856" y="85057"/>
                <a:ext cx="862737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CH" sz="1400" dirty="0" smtClean="0">
                    <a:latin typeface="Times New Roman" pitchFamily="18" charset="0"/>
                    <a:cs typeface="Times New Roman" pitchFamily="18" charset="0"/>
                  </a:rPr>
                  <a:t>/ kJ</a:t>
                </a:r>
                <a:r>
                  <a:rPr lang="fr-CH" sz="1400" dirty="0" smtClean="0">
                    <a:latin typeface="Times New Roman" pitchFamily="18" charset="0"/>
                    <a:cs typeface="Times New Roman" pitchFamily="18" charset="0"/>
                    <a:sym typeface="Symbol" panose="05050102010706020507" pitchFamily="18" charset="2"/>
                  </a:rPr>
                  <a:t>mol</a:t>
                </a:r>
                <a:r>
                  <a:rPr lang="fr-CH" sz="1400" baseline="30000" dirty="0" smtClean="0">
                    <a:latin typeface="Times New Roman" pitchFamily="18" charset="0"/>
                    <a:cs typeface="Times New Roman" pitchFamily="18" charset="0"/>
                    <a:sym typeface="Symbol" panose="05050102010706020507" pitchFamily="18" charset="2"/>
                  </a:rPr>
                  <a:t>-1</a:t>
                </a:r>
                <a:endParaRPr lang="fr-CH" sz="1400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2760663" y="3032036"/>
              <a:ext cx="1076113" cy="307777"/>
              <a:chOff x="2891293" y="3020161"/>
              <a:chExt cx="1076113" cy="307777"/>
            </a:xfrm>
          </p:grpSpPr>
          <p:graphicFrame>
            <p:nvGraphicFramePr>
              <p:cNvPr id="9" name="Object 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78558855"/>
                  </p:ext>
                </p:extLst>
              </p:nvPr>
            </p:nvGraphicFramePr>
            <p:xfrm>
              <a:off x="2891293" y="3034538"/>
              <a:ext cx="558800" cy="279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3611" name="Equation" r:id="rId9" imgW="507960" imgH="253800" progId="Equation.DSMT4">
                      <p:embed/>
                    </p:oleObj>
                  </mc:Choice>
                  <mc:Fallback>
                    <p:oleObj name="Equation" r:id="rId9" imgW="50796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91293" y="3034538"/>
                            <a:ext cx="558800" cy="279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" name="ZoneTexte 7"/>
              <p:cNvSpPr txBox="1">
                <a:spLocks noChangeArrowheads="1"/>
              </p:cNvSpPr>
              <p:nvPr/>
            </p:nvSpPr>
            <p:spPr bwMode="auto">
              <a:xfrm>
                <a:off x="3388401" y="3020161"/>
                <a:ext cx="5790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CH" sz="1400" dirty="0" smtClean="0">
                    <a:latin typeface="Times New Roman" pitchFamily="18" charset="0"/>
                    <a:cs typeface="Times New Roman" pitchFamily="18" charset="0"/>
                  </a:rPr>
                  <a:t>/ </a:t>
                </a:r>
                <a:r>
                  <a:rPr lang="fr-CH" sz="1400" dirty="0" err="1" smtClean="0">
                    <a:latin typeface="Times New Roman" pitchFamily="18" charset="0"/>
                    <a:cs typeface="Times New Roman" pitchFamily="18" charset="0"/>
                  </a:rPr>
                  <a:t>mM</a:t>
                </a:r>
                <a:endParaRPr lang="fr-CH" sz="1400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aphicFrame>
          <p:nvGraphicFramePr>
            <p:cNvPr id="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3534551"/>
                </p:ext>
              </p:extLst>
            </p:nvPr>
          </p:nvGraphicFramePr>
          <p:xfrm>
            <a:off x="4261716" y="1356220"/>
            <a:ext cx="600075" cy="279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612" name="Equation" r:id="rId11" imgW="545760" imgH="253800" progId="Equation.DSMT4">
                    <p:embed/>
                  </p:oleObj>
                </mc:Choice>
                <mc:Fallback>
                  <p:oleObj name="Equation" r:id="rId11" imgW="54576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61716" y="1356220"/>
                          <a:ext cx="600075" cy="279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77393486"/>
                </p:ext>
              </p:extLst>
            </p:nvPr>
          </p:nvGraphicFramePr>
          <p:xfrm>
            <a:off x="2564411" y="2482850"/>
            <a:ext cx="601663" cy="2809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613" name="Equation" r:id="rId13" imgW="545760" imgH="253800" progId="Equation.DSMT4">
                    <p:embed/>
                  </p:oleObj>
                </mc:Choice>
                <mc:Fallback>
                  <p:oleObj name="Equation" r:id="rId13" imgW="54576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64411" y="2482850"/>
                          <a:ext cx="601663" cy="2809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7" name="Straight Arrow Connector 26"/>
            <p:cNvCxnSpPr/>
            <p:nvPr/>
          </p:nvCxnSpPr>
          <p:spPr>
            <a:xfrm flipH="1">
              <a:off x="2161309" y="2648198"/>
              <a:ext cx="35626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3776354" y="1650669"/>
              <a:ext cx="5106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Arc 29"/>
            <p:cNvSpPr/>
            <p:nvPr/>
          </p:nvSpPr>
          <p:spPr>
            <a:xfrm rot="657093">
              <a:off x="3859478" y="1401283"/>
              <a:ext cx="344385" cy="463138"/>
            </a:xfrm>
            <a:prstGeom prst="arc">
              <a:avLst>
                <a:gd name="adj1" fmla="val 17244907"/>
                <a:gd name="adj2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337584" y="3334981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b)</a:t>
              </a:r>
              <a:endParaRPr lang="en-US" sz="1200" dirty="0"/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1574430" y="3348665"/>
              <a:ext cx="1857308" cy="308016"/>
              <a:chOff x="1588285" y="84937"/>
              <a:chExt cx="1857308" cy="308016"/>
            </a:xfrm>
          </p:grpSpPr>
          <p:graphicFrame>
            <p:nvGraphicFramePr>
              <p:cNvPr id="57" name="Object 5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34922221"/>
                  </p:ext>
                </p:extLst>
              </p:nvPr>
            </p:nvGraphicFramePr>
            <p:xfrm>
              <a:off x="1588285" y="84937"/>
              <a:ext cx="1092218" cy="30801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3614" name="Equation" r:id="rId15" imgW="965160" imgH="279360" progId="Equation.DSMT4">
                      <p:embed/>
                    </p:oleObj>
                  </mc:Choice>
                  <mc:Fallback>
                    <p:oleObj name="Equation" r:id="rId15" imgW="965160" imgH="27936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88285" y="84937"/>
                            <a:ext cx="1092218" cy="308016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8" name="ZoneTexte 7"/>
              <p:cNvSpPr txBox="1">
                <a:spLocks noChangeArrowheads="1"/>
              </p:cNvSpPr>
              <p:nvPr/>
            </p:nvSpPr>
            <p:spPr bwMode="auto">
              <a:xfrm>
                <a:off x="2582856" y="85057"/>
                <a:ext cx="862737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CH" sz="1400" dirty="0" smtClean="0">
                    <a:latin typeface="Times New Roman" pitchFamily="18" charset="0"/>
                    <a:cs typeface="Times New Roman" pitchFamily="18" charset="0"/>
                  </a:rPr>
                  <a:t>/ kJ</a:t>
                </a:r>
                <a:r>
                  <a:rPr lang="fr-CH" sz="1400" dirty="0" smtClean="0">
                    <a:latin typeface="Times New Roman" pitchFamily="18" charset="0"/>
                    <a:cs typeface="Times New Roman" pitchFamily="18" charset="0"/>
                    <a:sym typeface="Symbol" panose="05050102010706020507" pitchFamily="18" charset="2"/>
                  </a:rPr>
                  <a:t>mol</a:t>
                </a:r>
                <a:r>
                  <a:rPr lang="fr-CH" sz="1400" baseline="30000" dirty="0" smtClean="0">
                    <a:latin typeface="Times New Roman" pitchFamily="18" charset="0"/>
                    <a:cs typeface="Times New Roman" pitchFamily="18" charset="0"/>
                    <a:sym typeface="Symbol" panose="05050102010706020507" pitchFamily="18" charset="2"/>
                  </a:rPr>
                  <a:t>-1</a:t>
                </a:r>
                <a:endParaRPr lang="fr-CH" sz="1400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2746375" y="6295764"/>
              <a:ext cx="1076546" cy="307777"/>
              <a:chOff x="2890860" y="3020161"/>
              <a:chExt cx="1076546" cy="307777"/>
            </a:xfrm>
          </p:grpSpPr>
          <p:graphicFrame>
            <p:nvGraphicFramePr>
              <p:cNvPr id="55" name="Object 5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82566747"/>
                  </p:ext>
                </p:extLst>
              </p:nvPr>
            </p:nvGraphicFramePr>
            <p:xfrm>
              <a:off x="2890860" y="3034710"/>
              <a:ext cx="558800" cy="279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3615" name="Equation" r:id="rId17" imgW="507960" imgH="253800" progId="Equation.DSMT4">
                      <p:embed/>
                    </p:oleObj>
                  </mc:Choice>
                  <mc:Fallback>
                    <p:oleObj name="Equation" r:id="rId17" imgW="50796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90860" y="3034710"/>
                            <a:ext cx="558800" cy="279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6" name="ZoneTexte 7"/>
              <p:cNvSpPr txBox="1">
                <a:spLocks noChangeArrowheads="1"/>
              </p:cNvSpPr>
              <p:nvPr/>
            </p:nvSpPr>
            <p:spPr bwMode="auto">
              <a:xfrm>
                <a:off x="3388401" y="3020161"/>
                <a:ext cx="5790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CH" sz="1400" dirty="0" smtClean="0">
                    <a:latin typeface="Times New Roman" pitchFamily="18" charset="0"/>
                    <a:cs typeface="Times New Roman" pitchFamily="18" charset="0"/>
                  </a:rPr>
                  <a:t>/ </a:t>
                </a:r>
                <a:r>
                  <a:rPr lang="fr-CH" sz="1400" dirty="0" err="1" smtClean="0">
                    <a:latin typeface="Times New Roman" pitchFamily="18" charset="0"/>
                    <a:cs typeface="Times New Roman" pitchFamily="18" charset="0"/>
                  </a:rPr>
                  <a:t>mM</a:t>
                </a:r>
                <a:endParaRPr lang="fr-CH" sz="1400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aphicFrame>
          <p:nvGraphicFramePr>
            <p:cNvPr id="50" name="Object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51512502"/>
                </p:ext>
              </p:extLst>
            </p:nvPr>
          </p:nvGraphicFramePr>
          <p:xfrm>
            <a:off x="4069300" y="5427642"/>
            <a:ext cx="600075" cy="279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616" name="Equation" r:id="rId19" imgW="545760" imgH="253800" progId="Equation.DSMT4">
                    <p:embed/>
                  </p:oleObj>
                </mc:Choice>
                <mc:Fallback>
                  <p:oleObj name="Equation" r:id="rId19" imgW="54576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69300" y="5427642"/>
                          <a:ext cx="600075" cy="279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" name="Object 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47335227"/>
                </p:ext>
              </p:extLst>
            </p:nvPr>
          </p:nvGraphicFramePr>
          <p:xfrm>
            <a:off x="2396177" y="3846526"/>
            <a:ext cx="601663" cy="2809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617" name="Equation" r:id="rId21" imgW="545760" imgH="253800" progId="Equation.DSMT4">
                    <p:embed/>
                  </p:oleObj>
                </mc:Choice>
                <mc:Fallback>
                  <p:oleObj name="Equation" r:id="rId21" imgW="54576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96177" y="3846526"/>
                          <a:ext cx="601663" cy="2809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2" name="Straight Arrow Connector 51"/>
            <p:cNvCxnSpPr/>
            <p:nvPr/>
          </p:nvCxnSpPr>
          <p:spPr>
            <a:xfrm flipH="1">
              <a:off x="2135579" y="4120738"/>
              <a:ext cx="322613" cy="30677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 flipV="1">
              <a:off x="3893127" y="5365660"/>
              <a:ext cx="5106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Arc 53"/>
            <p:cNvSpPr/>
            <p:nvPr/>
          </p:nvSpPr>
          <p:spPr>
            <a:xfrm rot="12559530">
              <a:off x="4083126" y="5045024"/>
              <a:ext cx="344385" cy="463138"/>
            </a:xfrm>
            <a:prstGeom prst="arc">
              <a:avLst>
                <a:gd name="adj1" fmla="val 18174654"/>
                <a:gd name="adj2" fmla="val 20642266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335606" y="6539331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c)</a:t>
              </a:r>
              <a:endParaRPr lang="en-US" sz="1200" dirty="0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1572452" y="6553015"/>
              <a:ext cx="1857308" cy="308016"/>
              <a:chOff x="1588285" y="84937"/>
              <a:chExt cx="1857308" cy="308016"/>
            </a:xfrm>
          </p:grpSpPr>
          <p:graphicFrame>
            <p:nvGraphicFramePr>
              <p:cNvPr id="45" name="Object 4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65736732"/>
                  </p:ext>
                </p:extLst>
              </p:nvPr>
            </p:nvGraphicFramePr>
            <p:xfrm>
              <a:off x="1588285" y="84937"/>
              <a:ext cx="1092218" cy="30801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3618" name="Equation" r:id="rId23" imgW="965160" imgH="279360" progId="Equation.DSMT4">
                      <p:embed/>
                    </p:oleObj>
                  </mc:Choice>
                  <mc:Fallback>
                    <p:oleObj name="Equation" r:id="rId23" imgW="965160" imgH="27936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88285" y="84937"/>
                            <a:ext cx="1092218" cy="308016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6" name="ZoneTexte 7"/>
              <p:cNvSpPr txBox="1">
                <a:spLocks noChangeArrowheads="1"/>
              </p:cNvSpPr>
              <p:nvPr/>
            </p:nvSpPr>
            <p:spPr bwMode="auto">
              <a:xfrm>
                <a:off x="2582856" y="85057"/>
                <a:ext cx="862737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CH" sz="1400" dirty="0" smtClean="0">
                    <a:latin typeface="Times New Roman" pitchFamily="18" charset="0"/>
                    <a:cs typeface="Times New Roman" pitchFamily="18" charset="0"/>
                  </a:rPr>
                  <a:t>/ kJ</a:t>
                </a:r>
                <a:r>
                  <a:rPr lang="fr-CH" sz="1400" dirty="0" smtClean="0">
                    <a:latin typeface="Times New Roman" pitchFamily="18" charset="0"/>
                    <a:cs typeface="Times New Roman" pitchFamily="18" charset="0"/>
                    <a:sym typeface="Symbol" panose="05050102010706020507" pitchFamily="18" charset="2"/>
                  </a:rPr>
                  <a:t>mol</a:t>
                </a:r>
                <a:r>
                  <a:rPr lang="fr-CH" sz="1400" baseline="30000" dirty="0" smtClean="0">
                    <a:latin typeface="Times New Roman" pitchFamily="18" charset="0"/>
                    <a:cs typeface="Times New Roman" pitchFamily="18" charset="0"/>
                    <a:sym typeface="Symbol" panose="05050102010706020507" pitchFamily="18" charset="2"/>
                  </a:rPr>
                  <a:t>-1</a:t>
                </a:r>
                <a:endParaRPr lang="fr-CH" sz="1400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2744788" y="9500114"/>
              <a:ext cx="1076155" cy="307777"/>
              <a:chOff x="2891251" y="3020161"/>
              <a:chExt cx="1076155" cy="307777"/>
            </a:xfrm>
          </p:grpSpPr>
          <p:graphicFrame>
            <p:nvGraphicFramePr>
              <p:cNvPr id="43" name="Object 4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30501454"/>
                  </p:ext>
                </p:extLst>
              </p:nvPr>
            </p:nvGraphicFramePr>
            <p:xfrm>
              <a:off x="2891251" y="3033935"/>
              <a:ext cx="558800" cy="279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3619" name="Equation" r:id="rId25" imgW="507960" imgH="253800" progId="Equation.DSMT4">
                      <p:embed/>
                    </p:oleObj>
                  </mc:Choice>
                  <mc:Fallback>
                    <p:oleObj name="Equation" r:id="rId25" imgW="50796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91251" y="3033935"/>
                            <a:ext cx="558800" cy="279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4" name="ZoneTexte 7"/>
              <p:cNvSpPr txBox="1">
                <a:spLocks noChangeArrowheads="1"/>
              </p:cNvSpPr>
              <p:nvPr/>
            </p:nvSpPr>
            <p:spPr bwMode="auto">
              <a:xfrm>
                <a:off x="3388401" y="3020161"/>
                <a:ext cx="5790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CH" sz="1400" dirty="0" smtClean="0">
                    <a:latin typeface="Times New Roman" pitchFamily="18" charset="0"/>
                    <a:cs typeface="Times New Roman" pitchFamily="18" charset="0"/>
                  </a:rPr>
                  <a:t>/ </a:t>
                </a:r>
                <a:r>
                  <a:rPr lang="fr-CH" sz="1400" dirty="0" err="1" smtClean="0">
                    <a:latin typeface="Times New Roman" pitchFamily="18" charset="0"/>
                    <a:cs typeface="Times New Roman" pitchFamily="18" charset="0"/>
                  </a:rPr>
                  <a:t>mM</a:t>
                </a:r>
                <a:endParaRPr lang="fr-CH" sz="1400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aphicFrame>
          <p:nvGraphicFramePr>
            <p:cNvPr id="38" name="Object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15768219"/>
                </p:ext>
              </p:extLst>
            </p:nvPr>
          </p:nvGraphicFramePr>
          <p:xfrm>
            <a:off x="3972320" y="7895723"/>
            <a:ext cx="600075" cy="279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620" name="Equation" r:id="rId27" imgW="545760" imgH="253800" progId="Equation.DSMT4">
                    <p:embed/>
                  </p:oleObj>
                </mc:Choice>
                <mc:Fallback>
                  <p:oleObj name="Equation" r:id="rId27" imgW="54576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72320" y="7895723"/>
                          <a:ext cx="600075" cy="279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Objec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26451581"/>
                </p:ext>
              </p:extLst>
            </p:nvPr>
          </p:nvGraphicFramePr>
          <p:xfrm>
            <a:off x="2536702" y="8226534"/>
            <a:ext cx="601663" cy="2809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621" name="Equation" r:id="rId29" imgW="545760" imgH="253800" progId="Equation.DSMT4">
                    <p:embed/>
                  </p:oleObj>
                </mc:Choice>
                <mc:Fallback>
                  <p:oleObj name="Equation" r:id="rId29" imgW="54576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36702" y="8226534"/>
                          <a:ext cx="601663" cy="2809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0" name="Straight Arrow Connector 39"/>
            <p:cNvCxnSpPr/>
            <p:nvPr/>
          </p:nvCxnSpPr>
          <p:spPr>
            <a:xfrm flipH="1" flipV="1">
              <a:off x="2133601" y="8059372"/>
              <a:ext cx="383968" cy="27710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 flipV="1">
              <a:off x="3867398" y="7845615"/>
              <a:ext cx="39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Arc 41"/>
            <p:cNvSpPr/>
            <p:nvPr/>
          </p:nvSpPr>
          <p:spPr>
            <a:xfrm rot="2685730">
              <a:off x="3942117" y="7663907"/>
              <a:ext cx="344385" cy="288187"/>
            </a:xfrm>
            <a:prstGeom prst="arc">
              <a:avLst>
                <a:gd name="adj1" fmla="val 18174654"/>
                <a:gd name="adj2" fmla="val 1970179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893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oneTexte 7"/>
          <p:cNvSpPr txBox="1">
            <a:spLocks noChangeArrowheads="1"/>
          </p:cNvSpPr>
          <p:nvPr/>
        </p:nvSpPr>
        <p:spPr bwMode="auto">
          <a:xfrm>
            <a:off x="5577417" y="4066456"/>
            <a:ext cx="70243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200" dirty="0" smtClean="0">
                <a:latin typeface="Times New Roman" pitchFamily="18" charset="0"/>
                <a:cs typeface="Times New Roman" pitchFamily="18" charset="0"/>
              </a:rPr>
              <a:t>Figure 4</a:t>
            </a:r>
            <a:endParaRPr lang="fr-CH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367138" y="85057"/>
            <a:ext cx="3474737" cy="9722834"/>
            <a:chOff x="1367138" y="85057"/>
            <a:chExt cx="3474737" cy="9722834"/>
          </a:xfrm>
        </p:grpSpPr>
        <p:pic>
          <p:nvPicPr>
            <p:cNvPr id="54324" name="Picture 5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4899" y="6802985"/>
              <a:ext cx="3090442" cy="27467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4299" name="Picture 2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2649" y="3602916"/>
              <a:ext cx="3090442" cy="27467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4274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4899" y="350721"/>
              <a:ext cx="3090442" cy="27467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382971" y="87019"/>
              <a:ext cx="3048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a)</a:t>
              </a:r>
              <a:endParaRPr lang="en-US" sz="1200" dirty="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616682" y="85057"/>
              <a:ext cx="1956518" cy="308643"/>
              <a:chOff x="1489075" y="85057"/>
              <a:chExt cx="1956518" cy="308643"/>
            </a:xfrm>
          </p:grpSpPr>
          <p:graphicFrame>
            <p:nvGraphicFramePr>
              <p:cNvPr id="4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34999596"/>
                  </p:ext>
                </p:extLst>
              </p:nvPr>
            </p:nvGraphicFramePr>
            <p:xfrm>
              <a:off x="1489075" y="85725"/>
              <a:ext cx="1195388" cy="3079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4553" name="Equation" r:id="rId7" imgW="1054080" imgH="279360" progId="Equation.DSMT4">
                      <p:embed/>
                    </p:oleObj>
                  </mc:Choice>
                  <mc:Fallback>
                    <p:oleObj name="Equation" r:id="rId7" imgW="1054080" imgH="27936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89075" y="85725"/>
                            <a:ext cx="1195388" cy="307975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4" name="ZoneTexte 7"/>
              <p:cNvSpPr txBox="1">
                <a:spLocks noChangeArrowheads="1"/>
              </p:cNvSpPr>
              <p:nvPr/>
            </p:nvSpPr>
            <p:spPr bwMode="auto">
              <a:xfrm>
                <a:off x="2582856" y="85057"/>
                <a:ext cx="862737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CH" sz="1400" dirty="0" smtClean="0">
                    <a:latin typeface="Times New Roman" pitchFamily="18" charset="0"/>
                    <a:cs typeface="Times New Roman" pitchFamily="18" charset="0"/>
                  </a:rPr>
                  <a:t>/ kJ</a:t>
                </a:r>
                <a:r>
                  <a:rPr lang="fr-CH" sz="1400" dirty="0" smtClean="0">
                    <a:latin typeface="Times New Roman" pitchFamily="18" charset="0"/>
                    <a:cs typeface="Times New Roman" pitchFamily="18" charset="0"/>
                    <a:sym typeface="Symbol" panose="05050102010706020507" pitchFamily="18" charset="2"/>
                  </a:rPr>
                  <a:t>mol</a:t>
                </a:r>
                <a:r>
                  <a:rPr lang="fr-CH" sz="1400" baseline="30000" dirty="0" smtClean="0">
                    <a:latin typeface="Times New Roman" pitchFamily="18" charset="0"/>
                    <a:cs typeface="Times New Roman" pitchFamily="18" charset="0"/>
                    <a:sym typeface="Symbol" panose="05050102010706020507" pitchFamily="18" charset="2"/>
                  </a:rPr>
                  <a:t>-1</a:t>
                </a:r>
                <a:endParaRPr lang="fr-CH" sz="1400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2760663" y="3032036"/>
              <a:ext cx="1076113" cy="307777"/>
              <a:chOff x="2891293" y="3020161"/>
              <a:chExt cx="1076113" cy="307777"/>
            </a:xfrm>
          </p:grpSpPr>
          <p:graphicFrame>
            <p:nvGraphicFramePr>
              <p:cNvPr id="9" name="Object 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2185759"/>
                  </p:ext>
                </p:extLst>
              </p:nvPr>
            </p:nvGraphicFramePr>
            <p:xfrm>
              <a:off x="2891293" y="3034538"/>
              <a:ext cx="558800" cy="279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4554" name="Equation" r:id="rId9" imgW="507960" imgH="253800" progId="Equation.DSMT4">
                      <p:embed/>
                    </p:oleObj>
                  </mc:Choice>
                  <mc:Fallback>
                    <p:oleObj name="Equation" r:id="rId9" imgW="50796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91293" y="3034538"/>
                            <a:ext cx="558800" cy="279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5" name="ZoneTexte 7"/>
              <p:cNvSpPr txBox="1">
                <a:spLocks noChangeArrowheads="1"/>
              </p:cNvSpPr>
              <p:nvPr/>
            </p:nvSpPr>
            <p:spPr bwMode="auto">
              <a:xfrm>
                <a:off x="3388401" y="3020161"/>
                <a:ext cx="5790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CH" sz="1400" dirty="0" smtClean="0">
                    <a:latin typeface="Times New Roman" pitchFamily="18" charset="0"/>
                    <a:cs typeface="Times New Roman" pitchFamily="18" charset="0"/>
                  </a:rPr>
                  <a:t>/ </a:t>
                </a:r>
                <a:r>
                  <a:rPr lang="fr-CH" sz="1400" dirty="0" err="1" smtClean="0">
                    <a:latin typeface="Times New Roman" pitchFamily="18" charset="0"/>
                    <a:cs typeface="Times New Roman" pitchFamily="18" charset="0"/>
                  </a:rPr>
                  <a:t>mM</a:t>
                </a:r>
                <a:endParaRPr lang="fr-CH" sz="1400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aphicFrame>
          <p:nvGraphicFramePr>
            <p:cNvPr id="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76695759"/>
                </p:ext>
              </p:extLst>
            </p:nvPr>
          </p:nvGraphicFramePr>
          <p:xfrm>
            <a:off x="4130675" y="1690688"/>
            <a:ext cx="711200" cy="279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55" name="Equation" r:id="rId11" imgW="647640" imgH="253800" progId="Equation.DSMT4">
                    <p:embed/>
                  </p:oleObj>
                </mc:Choice>
                <mc:Fallback>
                  <p:oleObj name="Equation" r:id="rId11" imgW="64764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30675" y="1690688"/>
                          <a:ext cx="711200" cy="279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52585760"/>
                </p:ext>
              </p:extLst>
            </p:nvPr>
          </p:nvGraphicFramePr>
          <p:xfrm>
            <a:off x="2514600" y="2482850"/>
            <a:ext cx="700088" cy="2809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56" name="Equation" r:id="rId13" imgW="634680" imgH="253800" progId="Equation.DSMT4">
                    <p:embed/>
                  </p:oleObj>
                </mc:Choice>
                <mc:Fallback>
                  <p:oleObj name="Equation" r:id="rId13" imgW="63468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14600" y="2482850"/>
                          <a:ext cx="700088" cy="2809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7" name="Straight Arrow Connector 26"/>
            <p:cNvCxnSpPr/>
            <p:nvPr/>
          </p:nvCxnSpPr>
          <p:spPr>
            <a:xfrm flipH="1" flipV="1">
              <a:off x="2161309" y="2092524"/>
              <a:ext cx="296883" cy="20051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3931677" y="1538127"/>
              <a:ext cx="5106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Arc 29"/>
            <p:cNvSpPr/>
            <p:nvPr/>
          </p:nvSpPr>
          <p:spPr>
            <a:xfrm rot="2387286">
              <a:off x="4032792" y="1288713"/>
              <a:ext cx="344385" cy="455211"/>
            </a:xfrm>
            <a:prstGeom prst="arc">
              <a:avLst>
                <a:gd name="adj1" fmla="val 17081232"/>
                <a:gd name="adj2" fmla="val 19491268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369116" y="3350747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b)</a:t>
              </a:r>
              <a:endParaRPr lang="en-US" sz="1200" dirty="0"/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1616682" y="3348038"/>
              <a:ext cx="1955363" cy="308524"/>
              <a:chOff x="1490230" y="84310"/>
              <a:chExt cx="1955363" cy="308524"/>
            </a:xfrm>
          </p:grpSpPr>
          <p:graphicFrame>
            <p:nvGraphicFramePr>
              <p:cNvPr id="57" name="Object 5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86844769"/>
                  </p:ext>
                </p:extLst>
              </p:nvPr>
            </p:nvGraphicFramePr>
            <p:xfrm>
              <a:off x="1490230" y="84310"/>
              <a:ext cx="1193800" cy="3079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4557" name="Equation" r:id="rId15" imgW="1054080" imgH="279360" progId="Equation.DSMT4">
                      <p:embed/>
                    </p:oleObj>
                  </mc:Choice>
                  <mc:Fallback>
                    <p:oleObj name="Equation" r:id="rId15" imgW="1054080" imgH="27936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90230" y="84310"/>
                            <a:ext cx="1193800" cy="307975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8" name="ZoneTexte 7"/>
              <p:cNvSpPr txBox="1">
                <a:spLocks noChangeArrowheads="1"/>
              </p:cNvSpPr>
              <p:nvPr/>
            </p:nvSpPr>
            <p:spPr bwMode="auto">
              <a:xfrm>
                <a:off x="2582856" y="85057"/>
                <a:ext cx="862737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CH" sz="1400" dirty="0" smtClean="0">
                    <a:latin typeface="Times New Roman" pitchFamily="18" charset="0"/>
                    <a:cs typeface="Times New Roman" pitchFamily="18" charset="0"/>
                  </a:rPr>
                  <a:t>/ kJ</a:t>
                </a:r>
                <a:r>
                  <a:rPr lang="fr-CH" sz="1400" dirty="0" smtClean="0">
                    <a:latin typeface="Times New Roman" pitchFamily="18" charset="0"/>
                    <a:cs typeface="Times New Roman" pitchFamily="18" charset="0"/>
                    <a:sym typeface="Symbol" panose="05050102010706020507" pitchFamily="18" charset="2"/>
                  </a:rPr>
                  <a:t>mol</a:t>
                </a:r>
                <a:r>
                  <a:rPr lang="fr-CH" sz="1400" baseline="30000" dirty="0" smtClean="0">
                    <a:latin typeface="Times New Roman" pitchFamily="18" charset="0"/>
                    <a:cs typeface="Times New Roman" pitchFamily="18" charset="0"/>
                    <a:sym typeface="Symbol" panose="05050102010706020507" pitchFamily="18" charset="2"/>
                  </a:rPr>
                  <a:t>-1</a:t>
                </a:r>
                <a:endParaRPr lang="fr-CH" sz="1400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2746375" y="6295764"/>
              <a:ext cx="1076546" cy="307777"/>
              <a:chOff x="2890860" y="3020161"/>
              <a:chExt cx="1076546" cy="307777"/>
            </a:xfrm>
          </p:grpSpPr>
          <p:graphicFrame>
            <p:nvGraphicFramePr>
              <p:cNvPr id="55" name="Object 5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397082306"/>
                  </p:ext>
                </p:extLst>
              </p:nvPr>
            </p:nvGraphicFramePr>
            <p:xfrm>
              <a:off x="2890860" y="3034710"/>
              <a:ext cx="558800" cy="279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4558" name="Equation" r:id="rId17" imgW="507960" imgH="253800" progId="Equation.DSMT4">
                      <p:embed/>
                    </p:oleObj>
                  </mc:Choice>
                  <mc:Fallback>
                    <p:oleObj name="Equation" r:id="rId17" imgW="50796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90860" y="3034710"/>
                            <a:ext cx="558800" cy="279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6" name="ZoneTexte 7"/>
              <p:cNvSpPr txBox="1">
                <a:spLocks noChangeArrowheads="1"/>
              </p:cNvSpPr>
              <p:nvPr/>
            </p:nvSpPr>
            <p:spPr bwMode="auto">
              <a:xfrm>
                <a:off x="3388401" y="3020161"/>
                <a:ext cx="5790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CH" sz="1400" dirty="0" smtClean="0">
                    <a:latin typeface="Times New Roman" pitchFamily="18" charset="0"/>
                    <a:cs typeface="Times New Roman" pitchFamily="18" charset="0"/>
                  </a:rPr>
                  <a:t>/ </a:t>
                </a:r>
                <a:r>
                  <a:rPr lang="fr-CH" sz="1400" dirty="0" err="1" smtClean="0">
                    <a:latin typeface="Times New Roman" pitchFamily="18" charset="0"/>
                    <a:cs typeface="Times New Roman" pitchFamily="18" charset="0"/>
                  </a:rPr>
                  <a:t>mM</a:t>
                </a:r>
                <a:endParaRPr lang="fr-CH" sz="1400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aphicFrame>
          <p:nvGraphicFramePr>
            <p:cNvPr id="50" name="Object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77054937"/>
                </p:ext>
              </p:extLst>
            </p:nvPr>
          </p:nvGraphicFramePr>
          <p:xfrm>
            <a:off x="3983038" y="5141913"/>
            <a:ext cx="712787" cy="279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59" name="Equation" r:id="rId19" imgW="647640" imgH="253800" progId="Equation.DSMT4">
                    <p:embed/>
                  </p:oleObj>
                </mc:Choice>
                <mc:Fallback>
                  <p:oleObj name="Equation" r:id="rId19" imgW="64764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83038" y="5141913"/>
                          <a:ext cx="712787" cy="279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" name="Object 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61430210"/>
                </p:ext>
              </p:extLst>
            </p:nvPr>
          </p:nvGraphicFramePr>
          <p:xfrm>
            <a:off x="2363788" y="4067175"/>
            <a:ext cx="700087" cy="2809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60" name="Equation" r:id="rId21" imgW="634680" imgH="253800" progId="Equation.DSMT4">
                    <p:embed/>
                  </p:oleObj>
                </mc:Choice>
                <mc:Fallback>
                  <p:oleObj name="Equation" r:id="rId21" imgW="63468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63788" y="4067175"/>
                          <a:ext cx="700087" cy="2809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2" name="Straight Arrow Connector 51"/>
            <p:cNvCxnSpPr/>
            <p:nvPr/>
          </p:nvCxnSpPr>
          <p:spPr>
            <a:xfrm flipH="1">
              <a:off x="2164278" y="4584971"/>
              <a:ext cx="322613" cy="30677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 flipV="1">
              <a:off x="3948438" y="5066263"/>
              <a:ext cx="5106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Arc 53"/>
            <p:cNvSpPr/>
            <p:nvPr/>
          </p:nvSpPr>
          <p:spPr>
            <a:xfrm rot="12559530">
              <a:off x="4061553" y="4729401"/>
              <a:ext cx="344385" cy="463138"/>
            </a:xfrm>
            <a:prstGeom prst="arc">
              <a:avLst>
                <a:gd name="adj1" fmla="val 18174654"/>
                <a:gd name="adj2" fmla="val 19777947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367138" y="6539331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c)</a:t>
              </a:r>
              <a:endParaRPr lang="en-US" sz="1200" dirty="0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1626207" y="6553135"/>
              <a:ext cx="1945447" cy="308040"/>
              <a:chOff x="1500146" y="85057"/>
              <a:chExt cx="1945447" cy="308040"/>
            </a:xfrm>
          </p:grpSpPr>
          <p:graphicFrame>
            <p:nvGraphicFramePr>
              <p:cNvPr id="45" name="Object 4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45453732"/>
                  </p:ext>
                </p:extLst>
              </p:nvPr>
            </p:nvGraphicFramePr>
            <p:xfrm>
              <a:off x="1500146" y="85122"/>
              <a:ext cx="1193800" cy="3079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4561" name="Equation" r:id="rId23" imgW="1054080" imgH="279360" progId="Equation.DSMT4">
                      <p:embed/>
                    </p:oleObj>
                  </mc:Choice>
                  <mc:Fallback>
                    <p:oleObj name="Equation" r:id="rId23" imgW="1054080" imgH="27936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00146" y="85122"/>
                            <a:ext cx="1193800" cy="307975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6" name="ZoneTexte 7"/>
              <p:cNvSpPr txBox="1">
                <a:spLocks noChangeArrowheads="1"/>
              </p:cNvSpPr>
              <p:nvPr/>
            </p:nvSpPr>
            <p:spPr bwMode="auto">
              <a:xfrm>
                <a:off x="2582856" y="85057"/>
                <a:ext cx="862737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CH" sz="1400" dirty="0" smtClean="0">
                    <a:latin typeface="Times New Roman" pitchFamily="18" charset="0"/>
                    <a:cs typeface="Times New Roman" pitchFamily="18" charset="0"/>
                  </a:rPr>
                  <a:t>/ kJ</a:t>
                </a:r>
                <a:r>
                  <a:rPr lang="fr-CH" sz="1400" dirty="0" smtClean="0">
                    <a:latin typeface="Times New Roman" pitchFamily="18" charset="0"/>
                    <a:cs typeface="Times New Roman" pitchFamily="18" charset="0"/>
                    <a:sym typeface="Symbol" panose="05050102010706020507" pitchFamily="18" charset="2"/>
                  </a:rPr>
                  <a:t>mol</a:t>
                </a:r>
                <a:r>
                  <a:rPr lang="fr-CH" sz="1400" baseline="30000" dirty="0" smtClean="0">
                    <a:latin typeface="Times New Roman" pitchFamily="18" charset="0"/>
                    <a:cs typeface="Times New Roman" pitchFamily="18" charset="0"/>
                    <a:sym typeface="Symbol" panose="05050102010706020507" pitchFamily="18" charset="2"/>
                  </a:rPr>
                  <a:t>-1</a:t>
                </a:r>
                <a:endParaRPr lang="fr-CH" sz="1400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2744788" y="9500114"/>
              <a:ext cx="1076155" cy="307777"/>
              <a:chOff x="2891251" y="3020161"/>
              <a:chExt cx="1076155" cy="307777"/>
            </a:xfrm>
          </p:grpSpPr>
          <p:graphicFrame>
            <p:nvGraphicFramePr>
              <p:cNvPr id="43" name="Object 4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88101847"/>
                  </p:ext>
                </p:extLst>
              </p:nvPr>
            </p:nvGraphicFramePr>
            <p:xfrm>
              <a:off x="2891251" y="3033935"/>
              <a:ext cx="558800" cy="279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4562" name="Equation" r:id="rId25" imgW="507960" imgH="253800" progId="Equation.DSMT4">
                      <p:embed/>
                    </p:oleObj>
                  </mc:Choice>
                  <mc:Fallback>
                    <p:oleObj name="Equation" r:id="rId25" imgW="50796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91251" y="3033935"/>
                            <a:ext cx="558800" cy="279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4" name="ZoneTexte 7"/>
              <p:cNvSpPr txBox="1">
                <a:spLocks noChangeArrowheads="1"/>
              </p:cNvSpPr>
              <p:nvPr/>
            </p:nvSpPr>
            <p:spPr bwMode="auto">
              <a:xfrm>
                <a:off x="3388401" y="3020161"/>
                <a:ext cx="5790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CH" sz="1400" dirty="0" smtClean="0">
                    <a:latin typeface="Times New Roman" pitchFamily="18" charset="0"/>
                    <a:cs typeface="Times New Roman" pitchFamily="18" charset="0"/>
                  </a:rPr>
                  <a:t>/ </a:t>
                </a:r>
                <a:r>
                  <a:rPr lang="fr-CH" sz="1400" dirty="0" err="1" smtClean="0">
                    <a:latin typeface="Times New Roman" pitchFamily="18" charset="0"/>
                    <a:cs typeface="Times New Roman" pitchFamily="18" charset="0"/>
                  </a:rPr>
                  <a:t>mM</a:t>
                </a:r>
                <a:endParaRPr lang="fr-CH" sz="1400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aphicFrame>
          <p:nvGraphicFramePr>
            <p:cNvPr id="38" name="Object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56540266"/>
                </p:ext>
              </p:extLst>
            </p:nvPr>
          </p:nvGraphicFramePr>
          <p:xfrm>
            <a:off x="3950593" y="8483025"/>
            <a:ext cx="712787" cy="279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63" name="Equation" r:id="rId27" imgW="647640" imgH="253800" progId="Equation.DSMT4">
                    <p:embed/>
                  </p:oleObj>
                </mc:Choice>
                <mc:Fallback>
                  <p:oleObj name="Equation" r:id="rId27" imgW="64764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50593" y="8483025"/>
                          <a:ext cx="712787" cy="279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Objec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87848063"/>
                </p:ext>
              </p:extLst>
            </p:nvPr>
          </p:nvGraphicFramePr>
          <p:xfrm>
            <a:off x="2298304" y="6860912"/>
            <a:ext cx="700087" cy="2809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64" name="Equation" r:id="rId29" imgW="634680" imgH="253800" progId="Equation.DSMT4">
                    <p:embed/>
                  </p:oleObj>
                </mc:Choice>
                <mc:Fallback>
                  <p:oleObj name="Equation" r:id="rId29" imgW="63468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98304" y="6860912"/>
                          <a:ext cx="700087" cy="2809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0" name="Straight Arrow Connector 39"/>
            <p:cNvCxnSpPr/>
            <p:nvPr/>
          </p:nvCxnSpPr>
          <p:spPr>
            <a:xfrm flipH="1">
              <a:off x="2161309" y="7227736"/>
              <a:ext cx="407692" cy="50695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 flipV="1">
              <a:off x="3931677" y="8386303"/>
              <a:ext cx="39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Arc 41"/>
            <p:cNvSpPr/>
            <p:nvPr/>
          </p:nvSpPr>
          <p:spPr>
            <a:xfrm rot="14392656">
              <a:off x="3956787" y="8245817"/>
              <a:ext cx="344385" cy="288187"/>
            </a:xfrm>
            <a:prstGeom prst="arc">
              <a:avLst>
                <a:gd name="adj1" fmla="val 18174654"/>
                <a:gd name="adj2" fmla="val 20738499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3308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oneTexte 7"/>
          <p:cNvSpPr txBox="1">
            <a:spLocks noChangeArrowheads="1"/>
          </p:cNvSpPr>
          <p:nvPr/>
        </p:nvSpPr>
        <p:spPr bwMode="auto">
          <a:xfrm>
            <a:off x="2917969" y="9629001"/>
            <a:ext cx="154721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200" dirty="0" smtClean="0">
                <a:latin typeface="Times New Roman" pitchFamily="18" charset="0"/>
                <a:cs typeface="Times New Roman" pitchFamily="18" charset="0"/>
              </a:rPr>
              <a:t>Figure 5 (para-ligand)</a:t>
            </a:r>
            <a:endParaRPr lang="fr-CH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872377" y="141663"/>
            <a:ext cx="5242187" cy="8944566"/>
            <a:chOff x="872377" y="141663"/>
            <a:chExt cx="5242187" cy="894456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2377" y="3982551"/>
              <a:ext cx="2698120" cy="2389407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5"/>
            <a:srcRect l="2943" t="13407" r="18441" b="8634"/>
            <a:stretch/>
          </p:blipFill>
          <p:spPr>
            <a:xfrm>
              <a:off x="2208811" y="558140"/>
              <a:ext cx="2892254" cy="300051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969625" y="171242"/>
              <a:ext cx="3048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a)</a:t>
              </a:r>
              <a:endParaRPr lang="en-US" sz="12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55770" y="3447003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b)</a:t>
              </a:r>
              <a:endParaRPr lang="en-US" sz="1200" dirty="0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310939" y="141663"/>
              <a:ext cx="4803625" cy="3129322"/>
              <a:chOff x="962025" y="69471"/>
              <a:chExt cx="4803625" cy="3129322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2563813" y="69471"/>
                <a:ext cx="1935880" cy="308354"/>
                <a:chOff x="1509713" y="85057"/>
                <a:chExt cx="1935880" cy="308354"/>
              </a:xfrm>
            </p:grpSpPr>
            <p:graphicFrame>
              <p:nvGraphicFramePr>
                <p:cNvPr id="4" name="Object 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643739047"/>
                    </p:ext>
                  </p:extLst>
                </p:nvPr>
              </p:nvGraphicFramePr>
              <p:xfrm>
                <a:off x="1509713" y="85436"/>
                <a:ext cx="1095375" cy="3079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5426" name="Equation" r:id="rId6" imgW="965160" imgH="279360" progId="Equation.DSMT4">
                        <p:embed/>
                      </p:oleObj>
                    </mc:Choice>
                    <mc:Fallback>
                      <p:oleObj name="Equation" r:id="rId6" imgW="965160" imgH="279360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509713" y="85436"/>
                              <a:ext cx="1095375" cy="307975"/>
                            </a:xfrm>
                            <a:prstGeom prst="rect">
                              <a:avLst/>
                            </a:prstGeom>
                            <a:noFill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4" name="ZoneTexte 7"/>
                <p:cNvSpPr txBox="1">
                  <a:spLocks noChangeArrowheads="1"/>
                </p:cNvSpPr>
                <p:nvPr/>
              </p:nvSpPr>
              <p:spPr bwMode="auto">
                <a:xfrm>
                  <a:off x="2582856" y="85057"/>
                  <a:ext cx="862737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fr-CH" sz="1400" dirty="0" smtClean="0">
                      <a:latin typeface="Times New Roman" pitchFamily="18" charset="0"/>
                      <a:cs typeface="Times New Roman" pitchFamily="18" charset="0"/>
                    </a:rPr>
                    <a:t>/ kJ</a:t>
                  </a:r>
                  <a:r>
                    <a:rPr lang="fr-CH" sz="1400" dirty="0" smtClean="0">
                      <a:latin typeface="Times New Roman" pitchFamily="18" charset="0"/>
                      <a:cs typeface="Times New Roman" pitchFamily="18" charset="0"/>
                      <a:sym typeface="Symbol" panose="05050102010706020507" pitchFamily="18" charset="2"/>
                    </a:rPr>
                    <a:t>mol</a:t>
                  </a:r>
                  <a:r>
                    <a:rPr lang="fr-CH" sz="1400" baseline="30000" dirty="0" smtClean="0">
                      <a:latin typeface="Times New Roman" pitchFamily="18" charset="0"/>
                      <a:cs typeface="Times New Roman" pitchFamily="18" charset="0"/>
                      <a:sym typeface="Symbol" panose="05050102010706020507" pitchFamily="18" charset="2"/>
                    </a:rPr>
                    <a:t>-1</a:t>
                  </a:r>
                  <a:endParaRPr lang="fr-CH" sz="1400" baseline="30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4689537" y="2729091"/>
                <a:ext cx="1076113" cy="307777"/>
                <a:chOff x="2891293" y="3020161"/>
                <a:chExt cx="1076113" cy="307777"/>
              </a:xfrm>
            </p:grpSpPr>
            <p:graphicFrame>
              <p:nvGraphicFramePr>
                <p:cNvPr id="9" name="Object 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151146904"/>
                    </p:ext>
                  </p:extLst>
                </p:nvPr>
              </p:nvGraphicFramePr>
              <p:xfrm>
                <a:off x="2891293" y="3034538"/>
                <a:ext cx="558800" cy="2794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5427" name="Equation" r:id="rId8" imgW="507960" imgH="253800" progId="Equation.DSMT4">
                        <p:embed/>
                      </p:oleObj>
                    </mc:Choice>
                    <mc:Fallback>
                      <p:oleObj name="Equation" r:id="rId8" imgW="507960" imgH="253800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891293" y="3034538"/>
                              <a:ext cx="558800" cy="2794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25" name="ZoneTexte 7"/>
                <p:cNvSpPr txBox="1">
                  <a:spLocks noChangeArrowheads="1"/>
                </p:cNvSpPr>
                <p:nvPr/>
              </p:nvSpPr>
              <p:spPr bwMode="auto">
                <a:xfrm>
                  <a:off x="3388401" y="3020161"/>
                  <a:ext cx="579005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fr-CH" sz="1400" dirty="0" smtClean="0">
                      <a:latin typeface="Times New Roman" pitchFamily="18" charset="0"/>
                      <a:cs typeface="Times New Roman" pitchFamily="18" charset="0"/>
                    </a:rPr>
                    <a:t>/ </a:t>
                  </a:r>
                  <a:r>
                    <a:rPr lang="fr-CH" sz="1400" dirty="0" err="1" smtClean="0">
                      <a:latin typeface="Times New Roman" pitchFamily="18" charset="0"/>
                      <a:cs typeface="Times New Roman" pitchFamily="18" charset="0"/>
                    </a:rPr>
                    <a:t>mM</a:t>
                  </a:r>
                  <a:endParaRPr lang="fr-CH" sz="1400" baseline="30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cxnSp>
            <p:nvCxnSpPr>
              <p:cNvPr id="11" name="Straight Arrow Connector 10"/>
              <p:cNvCxnSpPr/>
              <p:nvPr/>
            </p:nvCxnSpPr>
            <p:spPr>
              <a:xfrm>
                <a:off x="3090426" y="2018190"/>
                <a:ext cx="1543793" cy="81939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 flipH="1">
                <a:off x="1542060" y="2023506"/>
                <a:ext cx="1543793" cy="81939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/>
              <p:nvPr/>
            </p:nvCxnSpPr>
            <p:spPr>
              <a:xfrm flipH="1" flipV="1">
                <a:off x="3096732" y="335516"/>
                <a:ext cx="0" cy="169330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1" name="Group 60"/>
              <p:cNvGrpSpPr/>
              <p:nvPr/>
            </p:nvGrpSpPr>
            <p:grpSpPr>
              <a:xfrm>
                <a:off x="962025" y="2891016"/>
                <a:ext cx="1041250" cy="307777"/>
                <a:chOff x="2926156" y="3020161"/>
                <a:chExt cx="1041250" cy="307777"/>
              </a:xfrm>
            </p:grpSpPr>
            <p:graphicFrame>
              <p:nvGraphicFramePr>
                <p:cNvPr id="62" name="Object 6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274262776"/>
                    </p:ext>
                  </p:extLst>
                </p:nvPr>
              </p:nvGraphicFramePr>
              <p:xfrm>
                <a:off x="2926156" y="3034270"/>
                <a:ext cx="488950" cy="2794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5428" name="Equation" r:id="rId10" imgW="444240" imgH="253800" progId="Equation.DSMT4">
                        <p:embed/>
                      </p:oleObj>
                    </mc:Choice>
                    <mc:Fallback>
                      <p:oleObj name="Equation" r:id="rId10" imgW="444240" imgH="253800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926156" y="3034270"/>
                              <a:ext cx="488950" cy="2794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63" name="ZoneTexte 7"/>
                <p:cNvSpPr txBox="1">
                  <a:spLocks noChangeArrowheads="1"/>
                </p:cNvSpPr>
                <p:nvPr/>
              </p:nvSpPr>
              <p:spPr bwMode="auto">
                <a:xfrm>
                  <a:off x="3388401" y="3020161"/>
                  <a:ext cx="579005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fr-CH" sz="1400" dirty="0" smtClean="0">
                      <a:latin typeface="Times New Roman" pitchFamily="18" charset="0"/>
                      <a:cs typeface="Times New Roman" pitchFamily="18" charset="0"/>
                    </a:rPr>
                    <a:t>/ </a:t>
                  </a:r>
                  <a:r>
                    <a:rPr lang="fr-CH" sz="1400" dirty="0" err="1" smtClean="0">
                      <a:latin typeface="Times New Roman" pitchFamily="18" charset="0"/>
                      <a:cs typeface="Times New Roman" pitchFamily="18" charset="0"/>
                    </a:rPr>
                    <a:t>mM</a:t>
                  </a:r>
                  <a:endParaRPr lang="fr-CH" sz="1400" baseline="30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31" name="Group 30"/>
            <p:cNvGrpSpPr/>
            <p:nvPr/>
          </p:nvGrpSpPr>
          <p:grpSpPr>
            <a:xfrm>
              <a:off x="2975950" y="3731477"/>
              <a:ext cx="2364077" cy="2960492"/>
              <a:chOff x="1315598" y="6607020"/>
              <a:chExt cx="2364077" cy="2960492"/>
            </a:xfrm>
          </p:grpSpPr>
          <p:graphicFrame>
            <p:nvGraphicFramePr>
              <p:cNvPr id="69" name="Object 6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02501138"/>
                  </p:ext>
                </p:extLst>
              </p:nvPr>
            </p:nvGraphicFramePr>
            <p:xfrm>
              <a:off x="1315598" y="6607020"/>
              <a:ext cx="1095375" cy="3079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5429" name="Equation" r:id="rId12" imgW="965160" imgH="279360" progId="Equation.DSMT4">
                      <p:embed/>
                    </p:oleObj>
                  </mc:Choice>
                  <mc:Fallback>
                    <p:oleObj name="Equation" r:id="rId12" imgW="965160" imgH="27936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15598" y="6607020"/>
                            <a:ext cx="1095375" cy="307975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70" name="Group 69"/>
              <p:cNvGrpSpPr/>
              <p:nvPr/>
            </p:nvGrpSpPr>
            <p:grpSpPr>
              <a:xfrm>
                <a:off x="2603500" y="9259735"/>
                <a:ext cx="1076175" cy="307777"/>
                <a:chOff x="995276" y="3115608"/>
                <a:chExt cx="1076175" cy="307777"/>
              </a:xfrm>
            </p:grpSpPr>
            <p:graphicFrame>
              <p:nvGraphicFramePr>
                <p:cNvPr id="71" name="Object 7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990668056"/>
                    </p:ext>
                  </p:extLst>
                </p:nvPr>
              </p:nvGraphicFramePr>
              <p:xfrm>
                <a:off x="995276" y="3130048"/>
                <a:ext cx="558800" cy="2794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5430" name="Equation" r:id="rId14" imgW="507960" imgH="253800" progId="Equation.DSMT4">
                        <p:embed/>
                      </p:oleObj>
                    </mc:Choice>
                    <mc:Fallback>
                      <p:oleObj name="Equation" r:id="rId14" imgW="507960" imgH="253800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995276" y="3130048"/>
                              <a:ext cx="558800" cy="2794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2" name="ZoneTexte 7"/>
                <p:cNvSpPr txBox="1">
                  <a:spLocks noChangeArrowheads="1"/>
                </p:cNvSpPr>
                <p:nvPr/>
              </p:nvSpPr>
              <p:spPr bwMode="auto">
                <a:xfrm>
                  <a:off x="1492446" y="3115608"/>
                  <a:ext cx="579005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fr-CH" sz="1400" dirty="0" smtClean="0">
                      <a:latin typeface="Times New Roman" pitchFamily="18" charset="0"/>
                      <a:cs typeface="Times New Roman" pitchFamily="18" charset="0"/>
                    </a:rPr>
                    <a:t>/ </a:t>
                  </a:r>
                  <a:r>
                    <a:rPr lang="fr-CH" sz="1400" dirty="0" err="1" smtClean="0">
                      <a:latin typeface="Times New Roman" pitchFamily="18" charset="0"/>
                      <a:cs typeface="Times New Roman" pitchFamily="18" charset="0"/>
                    </a:rPr>
                    <a:t>mM</a:t>
                  </a:r>
                  <a:endParaRPr lang="fr-CH" sz="1400" baseline="30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graphicFrame>
          <p:nvGraphicFramePr>
            <p:cNvPr id="76" name="Object 7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28739949"/>
                </p:ext>
              </p:extLst>
            </p:nvPr>
          </p:nvGraphicFramePr>
          <p:xfrm>
            <a:off x="1427241" y="6390288"/>
            <a:ext cx="488950" cy="279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431" name="Equation" r:id="rId16" imgW="444240" imgH="253800" progId="Equation.DSMT4">
                    <p:embed/>
                  </p:oleObj>
                </mc:Choice>
                <mc:Fallback>
                  <p:oleObj name="Equation" r:id="rId16" imgW="444240" imgH="2538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7241" y="6390288"/>
                          <a:ext cx="488950" cy="279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7" name="ZoneTexte 7"/>
            <p:cNvSpPr txBox="1">
              <a:spLocks noChangeArrowheads="1"/>
            </p:cNvSpPr>
            <p:nvPr/>
          </p:nvSpPr>
          <p:spPr bwMode="auto">
            <a:xfrm>
              <a:off x="1889486" y="6376179"/>
              <a:ext cx="5790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sz="1400" dirty="0" smtClean="0">
                  <a:latin typeface="Times New Roman" pitchFamily="18" charset="0"/>
                  <a:cs typeface="Times New Roman" pitchFamily="18" charset="0"/>
                </a:rPr>
                <a:t>/ </a:t>
              </a:r>
              <a:r>
                <a:rPr lang="fr-CH" sz="1400" dirty="0" err="1" smtClean="0">
                  <a:latin typeface="Times New Roman" pitchFamily="18" charset="0"/>
                  <a:cs typeface="Times New Roman" pitchFamily="18" charset="0"/>
                </a:rPr>
                <a:t>mM</a:t>
              </a:r>
              <a:endParaRPr lang="fr-CH" sz="1400" baseline="300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3366197" y="3970675"/>
              <a:ext cx="2698120" cy="2389407"/>
            </a:xfrm>
            <a:prstGeom prst="rect">
              <a:avLst/>
            </a:prstGeom>
          </p:spPr>
        </p:pic>
        <p:pic>
          <p:nvPicPr>
            <p:cNvPr id="29" name="Image 3"/>
            <p:cNvPicPr>
              <a:picLocks noChangeAspect="1"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79" t="2761" r="10931" b="2380"/>
            <a:stretch/>
          </p:blipFill>
          <p:spPr>
            <a:xfrm>
              <a:off x="2320119" y="6803312"/>
              <a:ext cx="2528373" cy="2282917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953791" y="6845691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c)</a:t>
              </a:r>
              <a:endParaRPr lang="en-US" sz="1200" dirty="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279599" y="6915223"/>
              <a:ext cx="1866648" cy="990547"/>
              <a:chOff x="1279599" y="6805680"/>
              <a:chExt cx="1866648" cy="990547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2175469" y="6805680"/>
                <a:ext cx="790575" cy="7286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1279599" y="6893785"/>
                <a:ext cx="1866648" cy="902442"/>
                <a:chOff x="1127204" y="7150952"/>
                <a:chExt cx="1866648" cy="902442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1643056" y="7458082"/>
                  <a:ext cx="776286" cy="595312"/>
                  <a:chOff x="2205038" y="7086601"/>
                  <a:chExt cx="776286" cy="595312"/>
                </a:xfrm>
              </p:grpSpPr>
              <p:cxnSp>
                <p:nvCxnSpPr>
                  <p:cNvPr id="8" name="Straight Arrow Connector 7"/>
                  <p:cNvCxnSpPr/>
                  <p:nvPr/>
                </p:nvCxnSpPr>
                <p:spPr>
                  <a:xfrm flipV="1">
                    <a:off x="2409825" y="7086601"/>
                    <a:ext cx="0" cy="595312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Arrow Connector 32"/>
                  <p:cNvCxnSpPr/>
                  <p:nvPr/>
                </p:nvCxnSpPr>
                <p:spPr>
                  <a:xfrm flipV="1">
                    <a:off x="2409824" y="7505698"/>
                    <a:ext cx="571500" cy="176214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Arrow Connector 35"/>
                  <p:cNvCxnSpPr/>
                  <p:nvPr/>
                </p:nvCxnSpPr>
                <p:spPr>
                  <a:xfrm flipH="1" flipV="1">
                    <a:off x="2205038" y="7377113"/>
                    <a:ext cx="204786" cy="300037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aphicFrame>
              <p:nvGraphicFramePr>
                <p:cNvPr id="39" name="Object 3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602815596"/>
                    </p:ext>
                  </p:extLst>
                </p:nvPr>
              </p:nvGraphicFramePr>
              <p:xfrm>
                <a:off x="1127204" y="7561864"/>
                <a:ext cx="488950" cy="2794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5432" name="Equation" r:id="rId20" imgW="444240" imgH="253800" progId="Equation.DSMT4">
                        <p:embed/>
                      </p:oleObj>
                    </mc:Choice>
                    <mc:Fallback>
                      <p:oleObj name="Equation" r:id="rId20" imgW="444240" imgH="253800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127204" y="7561864"/>
                              <a:ext cx="488950" cy="2794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0" name="Object 3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02657553"/>
                    </p:ext>
                  </p:extLst>
                </p:nvPr>
              </p:nvGraphicFramePr>
              <p:xfrm>
                <a:off x="2435052" y="7727369"/>
                <a:ext cx="558800" cy="2794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5433" name="Equation" r:id="rId21" imgW="507960" imgH="253800" progId="Equation.DSMT4">
                        <p:embed/>
                      </p:oleObj>
                    </mc:Choice>
                    <mc:Fallback>
                      <p:oleObj name="Equation" r:id="rId21" imgW="507960" imgH="253800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435052" y="7727369"/>
                              <a:ext cx="558800" cy="2794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1" name="Object 4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158415499"/>
                    </p:ext>
                  </p:extLst>
                </p:nvPr>
              </p:nvGraphicFramePr>
              <p:xfrm>
                <a:off x="1385275" y="7150952"/>
                <a:ext cx="1095375" cy="3079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5434" name="Equation" r:id="rId22" imgW="965160" imgH="279360" progId="Equation.DSMT4">
                        <p:embed/>
                      </p:oleObj>
                    </mc:Choice>
                    <mc:Fallback>
                      <p:oleObj name="Equation" r:id="rId22" imgW="965160" imgH="279360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385275" y="7150952"/>
                              <a:ext cx="1095375" cy="307975"/>
                            </a:xfrm>
                            <a:prstGeom prst="rect">
                              <a:avLst/>
                            </a:prstGeom>
                            <a:noFill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</p:grpSp>
    </p:spTree>
    <p:extLst>
      <p:ext uri="{BB962C8B-B14F-4D97-AF65-F5344CB8AC3E}">
        <p14:creationId xmlns:p14="http://schemas.microsoft.com/office/powerpoint/2010/main" val="30711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oneTexte 7"/>
          <p:cNvSpPr txBox="1">
            <a:spLocks noChangeArrowheads="1"/>
          </p:cNvSpPr>
          <p:nvPr/>
        </p:nvSpPr>
        <p:spPr bwMode="auto">
          <a:xfrm>
            <a:off x="2705880" y="9376393"/>
            <a:ext cx="158569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200" dirty="0" smtClean="0">
                <a:latin typeface="Times New Roman" pitchFamily="18" charset="0"/>
                <a:cs typeface="Times New Roman" pitchFamily="18" charset="0"/>
              </a:rPr>
              <a:t>Figure 6 (Meta ligand)</a:t>
            </a:r>
            <a:endParaRPr lang="fr-CH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02846" y="141663"/>
            <a:ext cx="5511718" cy="8321953"/>
            <a:chOff x="602846" y="141663"/>
            <a:chExt cx="5511718" cy="8321953"/>
          </a:xfrm>
        </p:grpSpPr>
        <p:pic>
          <p:nvPicPr>
            <p:cNvPr id="44" name="Image 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37" t="26408" r="22121" b="22322"/>
            <a:stretch/>
          </p:blipFill>
          <p:spPr>
            <a:xfrm>
              <a:off x="2255852" y="6912167"/>
              <a:ext cx="2694857" cy="1551449"/>
            </a:xfrm>
            <a:prstGeom prst="rect">
              <a:avLst/>
            </a:prstGeom>
          </p:spPr>
        </p:pic>
        <p:grpSp>
          <p:nvGrpSpPr>
            <p:cNvPr id="4099" name="Group 4098"/>
            <p:cNvGrpSpPr/>
            <p:nvPr/>
          </p:nvGrpSpPr>
          <p:grpSpPr>
            <a:xfrm>
              <a:off x="602846" y="141663"/>
              <a:ext cx="5511718" cy="6550306"/>
              <a:chOff x="602846" y="141663"/>
              <a:chExt cx="5511718" cy="6550306"/>
            </a:xfrm>
          </p:grpSpPr>
          <p:pic>
            <p:nvPicPr>
              <p:cNvPr id="4097" name="Picture 409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46351" y="3980201"/>
                <a:ext cx="2698120" cy="2389407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616701" y="171242"/>
                <a:ext cx="3048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a)</a:t>
                </a:r>
                <a:endParaRPr lang="en-US" sz="1200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602846" y="3447003"/>
                <a:ext cx="3129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b)</a:t>
                </a:r>
                <a:endParaRPr lang="en-US" sz="1200" dirty="0"/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1310939" y="141663"/>
                <a:ext cx="4803625" cy="3355060"/>
                <a:chOff x="962025" y="69471"/>
                <a:chExt cx="4803625" cy="3355060"/>
              </a:xfrm>
            </p:grpSpPr>
            <p:pic>
              <p:nvPicPr>
                <p:cNvPr id="20" name="Picture 19"/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2639" t="13226" r="18195" b="10172"/>
                <a:stretch/>
              </p:blipFill>
              <p:spPr>
                <a:xfrm>
                  <a:off x="1838325" y="476250"/>
                  <a:ext cx="2912488" cy="2948281"/>
                </a:xfrm>
                <a:prstGeom prst="rect">
                  <a:avLst/>
                </a:prstGeom>
              </p:spPr>
            </p:pic>
            <p:grpSp>
              <p:nvGrpSpPr>
                <p:cNvPr id="19" name="Group 18"/>
                <p:cNvGrpSpPr/>
                <p:nvPr/>
              </p:nvGrpSpPr>
              <p:grpSpPr>
                <a:xfrm>
                  <a:off x="2563813" y="69471"/>
                  <a:ext cx="1935880" cy="308354"/>
                  <a:chOff x="1509713" y="85057"/>
                  <a:chExt cx="1935880" cy="308354"/>
                </a:xfrm>
              </p:grpSpPr>
              <p:graphicFrame>
                <p:nvGraphicFramePr>
                  <p:cNvPr id="4" name="Object 3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549330963"/>
                      </p:ext>
                    </p:extLst>
                  </p:nvPr>
                </p:nvGraphicFramePr>
                <p:xfrm>
                  <a:off x="1509713" y="85436"/>
                  <a:ext cx="1095375" cy="307975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56385" name="Equation" r:id="rId7" imgW="965160" imgH="279360" progId="Equation.DSMT4">
                          <p:embed/>
                        </p:oleObj>
                      </mc:Choice>
                      <mc:Fallback>
                        <p:oleObj name="Equation" r:id="rId7" imgW="965160" imgH="279360" progId="Equation.DSMT4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8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509713" y="85436"/>
                                <a:ext cx="1095375" cy="307975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24" name="ZoneTexte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82856" y="85057"/>
                    <a:ext cx="862737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fr-CH" sz="1400" dirty="0" smtClean="0">
                        <a:latin typeface="Times New Roman" pitchFamily="18" charset="0"/>
                        <a:cs typeface="Times New Roman" pitchFamily="18" charset="0"/>
                      </a:rPr>
                      <a:t>/ kJ</a:t>
                    </a:r>
                    <a:r>
                      <a:rPr lang="fr-CH" sz="1400" dirty="0" smtClean="0">
                        <a:latin typeface="Times New Roman" pitchFamily="18" charset="0"/>
                        <a:cs typeface="Times New Roman" pitchFamily="18" charset="0"/>
                        <a:sym typeface="Symbol" panose="05050102010706020507" pitchFamily="18" charset="2"/>
                      </a:rPr>
                      <a:t>mol</a:t>
                    </a:r>
                    <a:r>
                      <a:rPr lang="fr-CH" sz="1400" baseline="30000" dirty="0" smtClean="0">
                        <a:latin typeface="Times New Roman" pitchFamily="18" charset="0"/>
                        <a:cs typeface="Times New Roman" pitchFamily="18" charset="0"/>
                        <a:sym typeface="Symbol" panose="05050102010706020507" pitchFamily="18" charset="2"/>
                      </a:rPr>
                      <a:t>-1</a:t>
                    </a:r>
                    <a:endParaRPr lang="fr-CH" sz="1400" baseline="30000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8" name="Group 17"/>
                <p:cNvGrpSpPr/>
                <p:nvPr/>
              </p:nvGrpSpPr>
              <p:grpSpPr>
                <a:xfrm>
                  <a:off x="4689537" y="2729091"/>
                  <a:ext cx="1076113" cy="307777"/>
                  <a:chOff x="2891293" y="3020161"/>
                  <a:chExt cx="1076113" cy="307777"/>
                </a:xfrm>
              </p:grpSpPr>
              <p:graphicFrame>
                <p:nvGraphicFramePr>
                  <p:cNvPr id="9" name="Object 8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508838538"/>
                      </p:ext>
                    </p:extLst>
                  </p:nvPr>
                </p:nvGraphicFramePr>
                <p:xfrm>
                  <a:off x="2891293" y="3034538"/>
                  <a:ext cx="558800" cy="27940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56386" name="Equation" r:id="rId9" imgW="507960" imgH="253800" progId="Equation.DSMT4">
                          <p:embed/>
                        </p:oleObj>
                      </mc:Choice>
                      <mc:Fallback>
                        <p:oleObj name="Equation" r:id="rId9" imgW="507960" imgH="253800" progId="Equation.DSMT4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0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891293" y="3034538"/>
                                <a:ext cx="558800" cy="27940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25" name="ZoneTexte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88401" y="3020161"/>
                    <a:ext cx="579005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fr-CH" sz="1400" dirty="0" smtClean="0">
                        <a:latin typeface="Times New Roman" pitchFamily="18" charset="0"/>
                        <a:cs typeface="Times New Roman" pitchFamily="18" charset="0"/>
                      </a:rPr>
                      <a:t>/ </a:t>
                    </a:r>
                    <a:r>
                      <a:rPr lang="fr-CH" sz="1400" dirty="0" err="1" smtClean="0">
                        <a:latin typeface="Times New Roman" pitchFamily="18" charset="0"/>
                        <a:cs typeface="Times New Roman" pitchFamily="18" charset="0"/>
                      </a:rPr>
                      <a:t>mM</a:t>
                    </a:r>
                    <a:endParaRPr lang="fr-CH" sz="1400" baseline="30000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cxnSp>
              <p:nvCxnSpPr>
                <p:cNvPr id="11" name="Straight Arrow Connector 10"/>
                <p:cNvCxnSpPr/>
                <p:nvPr/>
              </p:nvCxnSpPr>
              <p:spPr>
                <a:xfrm>
                  <a:off x="3090426" y="2018190"/>
                  <a:ext cx="1543793" cy="819397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/>
                <p:cNvCxnSpPr/>
                <p:nvPr/>
              </p:nvCxnSpPr>
              <p:spPr>
                <a:xfrm flipH="1">
                  <a:off x="1542060" y="2023506"/>
                  <a:ext cx="1543793" cy="819397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Arrow Connector 59"/>
                <p:cNvCxnSpPr/>
                <p:nvPr/>
              </p:nvCxnSpPr>
              <p:spPr>
                <a:xfrm flipH="1" flipV="1">
                  <a:off x="3096732" y="335516"/>
                  <a:ext cx="0" cy="1693307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up 60"/>
                <p:cNvGrpSpPr/>
                <p:nvPr/>
              </p:nvGrpSpPr>
              <p:grpSpPr>
                <a:xfrm>
                  <a:off x="962025" y="2891016"/>
                  <a:ext cx="1041250" cy="307777"/>
                  <a:chOff x="2926156" y="3020161"/>
                  <a:chExt cx="1041250" cy="307777"/>
                </a:xfrm>
              </p:grpSpPr>
              <p:graphicFrame>
                <p:nvGraphicFramePr>
                  <p:cNvPr id="62" name="Object 61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779605407"/>
                      </p:ext>
                    </p:extLst>
                  </p:nvPr>
                </p:nvGraphicFramePr>
                <p:xfrm>
                  <a:off x="2926156" y="3034270"/>
                  <a:ext cx="488950" cy="27940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56387" name="Equation" r:id="rId11" imgW="444240" imgH="253800" progId="Equation.DSMT4">
                          <p:embed/>
                        </p:oleObj>
                      </mc:Choice>
                      <mc:Fallback>
                        <p:oleObj name="Equation" r:id="rId11" imgW="444240" imgH="253800" progId="Equation.DSMT4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2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926156" y="3034270"/>
                                <a:ext cx="488950" cy="27940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63" name="ZoneTexte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88401" y="3020161"/>
                    <a:ext cx="579005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fr-CH" sz="1400" dirty="0" smtClean="0">
                        <a:latin typeface="Times New Roman" pitchFamily="18" charset="0"/>
                        <a:cs typeface="Times New Roman" pitchFamily="18" charset="0"/>
                      </a:rPr>
                      <a:t>/ </a:t>
                    </a:r>
                    <a:r>
                      <a:rPr lang="fr-CH" sz="1400" dirty="0" err="1" smtClean="0">
                        <a:latin typeface="Times New Roman" pitchFamily="18" charset="0"/>
                        <a:cs typeface="Times New Roman" pitchFamily="18" charset="0"/>
                      </a:rPr>
                      <a:t>mM</a:t>
                    </a:r>
                    <a:endParaRPr lang="fr-CH" sz="1400" baseline="30000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</p:grpSp>
          <p:grpSp>
            <p:nvGrpSpPr>
              <p:cNvPr id="34" name="Group 33"/>
              <p:cNvGrpSpPr/>
              <p:nvPr/>
            </p:nvGrpSpPr>
            <p:grpSpPr>
              <a:xfrm>
                <a:off x="731753" y="3731477"/>
                <a:ext cx="4608274" cy="2960492"/>
                <a:chOff x="864101" y="3538965"/>
                <a:chExt cx="4608274" cy="2960492"/>
              </a:xfrm>
            </p:grpSpPr>
            <p:pic>
              <p:nvPicPr>
                <p:cNvPr id="33" name="Picture 32"/>
                <p:cNvPicPr>
                  <a:picLocks noChangeAspect="1"/>
                </p:cNvPicPr>
                <p:nvPr/>
              </p:nvPicPr>
              <p:blipFill>
                <a:blip r:embed="rId1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864101" y="3787700"/>
                  <a:ext cx="2698120" cy="2389407"/>
                </a:xfrm>
                <a:prstGeom prst="rect">
                  <a:avLst/>
                </a:prstGeom>
              </p:spPr>
            </p:pic>
            <p:grpSp>
              <p:nvGrpSpPr>
                <p:cNvPr id="31" name="Group 30"/>
                <p:cNvGrpSpPr/>
                <p:nvPr/>
              </p:nvGrpSpPr>
              <p:grpSpPr>
                <a:xfrm>
                  <a:off x="3037048" y="3538965"/>
                  <a:ext cx="2435327" cy="2960492"/>
                  <a:chOff x="1244348" y="6607020"/>
                  <a:chExt cx="2435327" cy="2960492"/>
                </a:xfrm>
              </p:grpSpPr>
              <p:graphicFrame>
                <p:nvGraphicFramePr>
                  <p:cNvPr id="69" name="Object 68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14561798"/>
                      </p:ext>
                    </p:extLst>
                  </p:nvPr>
                </p:nvGraphicFramePr>
                <p:xfrm>
                  <a:off x="1244348" y="6607020"/>
                  <a:ext cx="1095375" cy="307975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56388" name="Equation" r:id="rId14" imgW="965160" imgH="279360" progId="Equation.DSMT4">
                          <p:embed/>
                        </p:oleObj>
                      </mc:Choice>
                      <mc:Fallback>
                        <p:oleObj name="Equation" r:id="rId14" imgW="965160" imgH="279360" progId="Equation.DSMT4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5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244348" y="6607020"/>
                                <a:ext cx="1095375" cy="307975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pSp>
                <p:nvGrpSpPr>
                  <p:cNvPr id="70" name="Group 69"/>
                  <p:cNvGrpSpPr/>
                  <p:nvPr/>
                </p:nvGrpSpPr>
                <p:grpSpPr>
                  <a:xfrm>
                    <a:off x="2603500" y="9259735"/>
                    <a:ext cx="1076175" cy="307777"/>
                    <a:chOff x="995276" y="3115608"/>
                    <a:chExt cx="1076175" cy="307777"/>
                  </a:xfrm>
                </p:grpSpPr>
                <p:graphicFrame>
                  <p:nvGraphicFramePr>
                    <p:cNvPr id="71" name="Object 70"/>
                    <p:cNvGraphicFramePr>
                      <a:graphicFrameLocks noChangeAspect="1"/>
                    </p:cNvGraphicFramePr>
                    <p:nvPr>
                      <p:extLst>
                        <p:ext uri="{D42A27DB-BD31-4B8C-83A1-F6EECF244321}">
                          <p14:modId xmlns:p14="http://schemas.microsoft.com/office/powerpoint/2010/main" val="267856120"/>
                        </p:ext>
                      </p:extLst>
                    </p:nvPr>
                  </p:nvGraphicFramePr>
                  <p:xfrm>
                    <a:off x="995276" y="3130048"/>
                    <a:ext cx="558800" cy="279400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56389" name="Equation" r:id="rId16" imgW="507960" imgH="253800" progId="Equation.DSMT4">
                            <p:embed/>
                          </p:oleObj>
                        </mc:Choice>
                        <mc:Fallback>
                          <p:oleObj name="Equation" r:id="rId16" imgW="507960" imgH="253800" progId="Equation.DSMT4">
                            <p:embed/>
                            <p:pic>
                              <p:nvPicPr>
                                <p:cNvPr id="0" name="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17"/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995276" y="3130048"/>
                                  <a:ext cx="558800" cy="279400"/>
                                </a:xfrm>
                                <a:prstGeom prst="rect">
                                  <a:avLst/>
                                </a:prstGeom>
                                <a:noFill/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sp>
                  <p:nvSpPr>
                    <p:cNvPr id="72" name="ZoneTexte 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492446" y="3115608"/>
                      <a:ext cx="579005" cy="307777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fr-CH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/ </a:t>
                      </a:r>
                      <a:r>
                        <a:rPr lang="fr-CH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fr-CH" sz="1400" baseline="30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</p:grpSp>
            <p:graphicFrame>
              <p:nvGraphicFramePr>
                <p:cNvPr id="76" name="Object 7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805971673"/>
                    </p:ext>
                  </p:extLst>
                </p:nvPr>
              </p:nvGraphicFramePr>
              <p:xfrm>
                <a:off x="1559589" y="6197776"/>
                <a:ext cx="488950" cy="2794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6390" name="Equation" r:id="rId18" imgW="444240" imgH="253800" progId="Equation.DSMT4">
                        <p:embed/>
                      </p:oleObj>
                    </mc:Choice>
                    <mc:Fallback>
                      <p:oleObj name="Equation" r:id="rId18" imgW="444240" imgH="253800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9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559589" y="6197776"/>
                              <a:ext cx="488950" cy="2794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7" name="ZoneTexte 7"/>
                <p:cNvSpPr txBox="1">
                  <a:spLocks noChangeArrowheads="1"/>
                </p:cNvSpPr>
                <p:nvPr/>
              </p:nvSpPr>
              <p:spPr bwMode="auto">
                <a:xfrm>
                  <a:off x="2021834" y="6183667"/>
                  <a:ext cx="579005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fr-CH" sz="1400" dirty="0" smtClean="0">
                      <a:latin typeface="Times New Roman" pitchFamily="18" charset="0"/>
                      <a:cs typeface="Times New Roman" pitchFamily="18" charset="0"/>
                    </a:rPr>
                    <a:t>/ </a:t>
                  </a:r>
                  <a:r>
                    <a:rPr lang="fr-CH" sz="1400" dirty="0" err="1" smtClean="0">
                      <a:latin typeface="Times New Roman" pitchFamily="18" charset="0"/>
                      <a:cs typeface="Times New Roman" pitchFamily="18" charset="0"/>
                    </a:rPr>
                    <a:t>mM</a:t>
                  </a:r>
                  <a:endParaRPr lang="fr-CH" sz="1400" baseline="30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30" name="TextBox 29"/>
            <p:cNvSpPr txBox="1"/>
            <p:nvPr/>
          </p:nvSpPr>
          <p:spPr>
            <a:xfrm>
              <a:off x="953791" y="6845691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c)</a:t>
              </a:r>
              <a:endParaRPr lang="en-US" sz="1200" dirty="0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1218928" y="6946987"/>
              <a:ext cx="1628297" cy="1292689"/>
              <a:chOff x="1257213" y="7332965"/>
              <a:chExt cx="1628297" cy="1292689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1680738" y="7597167"/>
                <a:ext cx="619712" cy="728053"/>
                <a:chOff x="2242720" y="7225686"/>
                <a:chExt cx="619712" cy="728053"/>
              </a:xfrm>
            </p:grpSpPr>
            <p:cxnSp>
              <p:nvCxnSpPr>
                <p:cNvPr id="41" name="Straight Arrow Connector 40"/>
                <p:cNvCxnSpPr/>
                <p:nvPr/>
              </p:nvCxnSpPr>
              <p:spPr>
                <a:xfrm flipH="1" flipV="1">
                  <a:off x="2390064" y="7225686"/>
                  <a:ext cx="19762" cy="456227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2409824" y="7681912"/>
                  <a:ext cx="452608" cy="6814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/>
                <p:cNvCxnSpPr/>
                <p:nvPr/>
              </p:nvCxnSpPr>
              <p:spPr>
                <a:xfrm flipH="1">
                  <a:off x="2242720" y="7677151"/>
                  <a:ext cx="167104" cy="276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aphicFrame>
            <p:nvGraphicFramePr>
              <p:cNvPr id="38" name="Object 3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83451039"/>
                  </p:ext>
                </p:extLst>
              </p:nvPr>
            </p:nvGraphicFramePr>
            <p:xfrm>
              <a:off x="1257213" y="8346254"/>
              <a:ext cx="488950" cy="279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6391" name="Equation" r:id="rId20" imgW="444240" imgH="253800" progId="Equation.DSMT4">
                      <p:embed/>
                    </p:oleObj>
                  </mc:Choice>
                  <mc:Fallback>
                    <p:oleObj name="Equation" r:id="rId20" imgW="44424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57213" y="8346254"/>
                            <a:ext cx="488950" cy="279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9" name="Object 3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93205365"/>
                  </p:ext>
                </p:extLst>
              </p:nvPr>
            </p:nvGraphicFramePr>
            <p:xfrm>
              <a:off x="2326710" y="7996055"/>
              <a:ext cx="558800" cy="279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6392" name="Equation" r:id="rId22" imgW="507960" imgH="253800" progId="Equation.DSMT4">
                      <p:embed/>
                    </p:oleObj>
                  </mc:Choice>
                  <mc:Fallback>
                    <p:oleObj name="Equation" r:id="rId22" imgW="50796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26710" y="7996055"/>
                            <a:ext cx="558800" cy="279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0" name="Object 3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73689245"/>
                  </p:ext>
                </p:extLst>
              </p:nvPr>
            </p:nvGraphicFramePr>
            <p:xfrm>
              <a:off x="1385275" y="7332965"/>
              <a:ext cx="1095375" cy="3079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6393" name="Equation" r:id="rId24" imgW="965160" imgH="279360" progId="Equation.DSMT4">
                      <p:embed/>
                    </p:oleObj>
                  </mc:Choice>
                  <mc:Fallback>
                    <p:oleObj name="Equation" r:id="rId24" imgW="965160" imgH="27936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85275" y="7332965"/>
                            <a:ext cx="1095375" cy="307975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133573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oneTexte 7"/>
          <p:cNvSpPr txBox="1">
            <a:spLocks noChangeArrowheads="1"/>
          </p:cNvSpPr>
          <p:nvPr/>
        </p:nvSpPr>
        <p:spPr bwMode="auto">
          <a:xfrm>
            <a:off x="2663979" y="9629001"/>
            <a:ext cx="15937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200" dirty="0" smtClean="0">
                <a:latin typeface="Times New Roman" pitchFamily="18" charset="0"/>
                <a:cs typeface="Times New Roman" pitchFamily="18" charset="0"/>
              </a:rPr>
              <a:t>Figure 7 (ortho ligand)</a:t>
            </a:r>
            <a:endParaRPr lang="fr-CH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602846" y="141663"/>
            <a:ext cx="5568348" cy="9436414"/>
            <a:chOff x="602846" y="141663"/>
            <a:chExt cx="5568348" cy="9436414"/>
          </a:xfrm>
        </p:grpSpPr>
        <p:grpSp>
          <p:nvGrpSpPr>
            <p:cNvPr id="23" name="Group 22"/>
            <p:cNvGrpSpPr/>
            <p:nvPr/>
          </p:nvGrpSpPr>
          <p:grpSpPr>
            <a:xfrm>
              <a:off x="1711837" y="6381247"/>
              <a:ext cx="3480389" cy="3196830"/>
              <a:chOff x="2711302" y="6381247"/>
              <a:chExt cx="3480389" cy="3196830"/>
            </a:xfrm>
          </p:grpSpPr>
          <p:pic>
            <p:nvPicPr>
              <p:cNvPr id="46" name="Image 4"/>
              <p:cNvPicPr>
                <a:picLocks noChangeAspect="1"/>
              </p:cNvPicPr>
              <p:nvPr/>
            </p:nvPicPr>
            <p:blipFill rotWithShape="1"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25" r="17803" b="2597"/>
              <a:stretch/>
            </p:blipFill>
            <p:spPr>
              <a:xfrm rot="20099747">
                <a:off x="3150043" y="6381247"/>
                <a:ext cx="3041648" cy="3196830"/>
              </a:xfrm>
              <a:prstGeom prst="rect">
                <a:avLst/>
              </a:prstGeom>
            </p:spPr>
          </p:pic>
          <p:sp>
            <p:nvSpPr>
              <p:cNvPr id="22" name="Rectangle 21"/>
              <p:cNvSpPr/>
              <p:nvPr/>
            </p:nvSpPr>
            <p:spPr>
              <a:xfrm>
                <a:off x="2711302" y="6990907"/>
                <a:ext cx="749596" cy="8665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602846" y="141663"/>
              <a:ext cx="5568348" cy="6550306"/>
              <a:chOff x="602846" y="141663"/>
              <a:chExt cx="5568348" cy="6550306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07999" y="3982551"/>
                <a:ext cx="2698120" cy="2389407"/>
              </a:xfrm>
              <a:prstGeom prst="rect">
                <a:avLst/>
              </a:prstGeom>
            </p:spPr>
          </p:pic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6"/>
              <a:srcRect l="5195" t="13076" r="13940" b="7310"/>
              <a:stretch/>
            </p:blipFill>
            <p:spPr>
              <a:xfrm>
                <a:off x="2125684" y="546265"/>
                <a:ext cx="2974993" cy="3064208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616701" y="171242"/>
                <a:ext cx="3048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a)</a:t>
                </a:r>
                <a:endParaRPr lang="en-US" sz="1200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602846" y="3447003"/>
                <a:ext cx="31290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b)</a:t>
                </a:r>
                <a:endParaRPr lang="en-US" sz="1200" dirty="0"/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1310939" y="141663"/>
                <a:ext cx="4803625" cy="3129322"/>
                <a:chOff x="962025" y="69471"/>
                <a:chExt cx="4803625" cy="3129322"/>
              </a:xfrm>
            </p:grpSpPr>
            <p:grpSp>
              <p:nvGrpSpPr>
                <p:cNvPr id="19" name="Group 18"/>
                <p:cNvGrpSpPr/>
                <p:nvPr/>
              </p:nvGrpSpPr>
              <p:grpSpPr>
                <a:xfrm>
                  <a:off x="2563813" y="69471"/>
                  <a:ext cx="1935880" cy="308354"/>
                  <a:chOff x="1509713" y="85057"/>
                  <a:chExt cx="1935880" cy="308354"/>
                </a:xfrm>
              </p:grpSpPr>
              <p:graphicFrame>
                <p:nvGraphicFramePr>
                  <p:cNvPr id="4" name="Object 3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19123145"/>
                      </p:ext>
                    </p:extLst>
                  </p:nvPr>
                </p:nvGraphicFramePr>
                <p:xfrm>
                  <a:off x="1509713" y="85436"/>
                  <a:ext cx="1095375" cy="307975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57397" name="Equation" r:id="rId7" imgW="965160" imgH="279360" progId="Equation.DSMT4">
                          <p:embed/>
                        </p:oleObj>
                      </mc:Choice>
                      <mc:Fallback>
                        <p:oleObj name="Equation" r:id="rId7" imgW="965160" imgH="279360" progId="Equation.DSMT4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8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509713" y="85436"/>
                                <a:ext cx="1095375" cy="307975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24" name="ZoneTexte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82856" y="85057"/>
                    <a:ext cx="862737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fr-CH" sz="1400" dirty="0" smtClean="0">
                        <a:latin typeface="Times New Roman" pitchFamily="18" charset="0"/>
                        <a:cs typeface="Times New Roman" pitchFamily="18" charset="0"/>
                      </a:rPr>
                      <a:t>/ kJ</a:t>
                    </a:r>
                    <a:r>
                      <a:rPr lang="fr-CH" sz="1400" dirty="0" smtClean="0">
                        <a:latin typeface="Times New Roman" pitchFamily="18" charset="0"/>
                        <a:cs typeface="Times New Roman" pitchFamily="18" charset="0"/>
                        <a:sym typeface="Symbol" panose="05050102010706020507" pitchFamily="18" charset="2"/>
                      </a:rPr>
                      <a:t>mol</a:t>
                    </a:r>
                    <a:r>
                      <a:rPr lang="fr-CH" sz="1400" baseline="30000" dirty="0" smtClean="0">
                        <a:latin typeface="Times New Roman" pitchFamily="18" charset="0"/>
                        <a:cs typeface="Times New Roman" pitchFamily="18" charset="0"/>
                        <a:sym typeface="Symbol" panose="05050102010706020507" pitchFamily="18" charset="2"/>
                      </a:rPr>
                      <a:t>-1</a:t>
                    </a:r>
                    <a:endParaRPr lang="fr-CH" sz="1400" baseline="30000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8" name="Group 17"/>
                <p:cNvGrpSpPr/>
                <p:nvPr/>
              </p:nvGrpSpPr>
              <p:grpSpPr>
                <a:xfrm>
                  <a:off x="4689537" y="2729091"/>
                  <a:ext cx="1076113" cy="307777"/>
                  <a:chOff x="2891293" y="3020161"/>
                  <a:chExt cx="1076113" cy="307777"/>
                </a:xfrm>
              </p:grpSpPr>
              <p:graphicFrame>
                <p:nvGraphicFramePr>
                  <p:cNvPr id="9" name="Object 8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356539037"/>
                      </p:ext>
                    </p:extLst>
                  </p:nvPr>
                </p:nvGraphicFramePr>
                <p:xfrm>
                  <a:off x="2891293" y="3034538"/>
                  <a:ext cx="558800" cy="27940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57398" name="Equation" r:id="rId9" imgW="507960" imgH="253800" progId="Equation.DSMT4">
                          <p:embed/>
                        </p:oleObj>
                      </mc:Choice>
                      <mc:Fallback>
                        <p:oleObj name="Equation" r:id="rId9" imgW="507960" imgH="253800" progId="Equation.DSMT4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0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891293" y="3034538"/>
                                <a:ext cx="558800" cy="27940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25" name="ZoneTexte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88401" y="3020161"/>
                    <a:ext cx="579005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fr-CH" sz="1400" dirty="0" smtClean="0">
                        <a:latin typeface="Times New Roman" pitchFamily="18" charset="0"/>
                        <a:cs typeface="Times New Roman" pitchFamily="18" charset="0"/>
                      </a:rPr>
                      <a:t>/ </a:t>
                    </a:r>
                    <a:r>
                      <a:rPr lang="fr-CH" sz="1400" dirty="0" err="1" smtClean="0">
                        <a:latin typeface="Times New Roman" pitchFamily="18" charset="0"/>
                        <a:cs typeface="Times New Roman" pitchFamily="18" charset="0"/>
                      </a:rPr>
                      <a:t>mM</a:t>
                    </a:r>
                    <a:endParaRPr lang="fr-CH" sz="1400" baseline="30000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cxnSp>
              <p:nvCxnSpPr>
                <p:cNvPr id="11" name="Straight Arrow Connector 10"/>
                <p:cNvCxnSpPr/>
                <p:nvPr/>
              </p:nvCxnSpPr>
              <p:spPr>
                <a:xfrm>
                  <a:off x="3090426" y="2018190"/>
                  <a:ext cx="1543793" cy="819397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/>
                <p:cNvCxnSpPr/>
                <p:nvPr/>
              </p:nvCxnSpPr>
              <p:spPr>
                <a:xfrm flipH="1">
                  <a:off x="1542060" y="2023506"/>
                  <a:ext cx="1543793" cy="819397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Arrow Connector 59"/>
                <p:cNvCxnSpPr/>
                <p:nvPr/>
              </p:nvCxnSpPr>
              <p:spPr>
                <a:xfrm flipH="1" flipV="1">
                  <a:off x="3096732" y="335516"/>
                  <a:ext cx="0" cy="1693307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up 60"/>
                <p:cNvGrpSpPr/>
                <p:nvPr/>
              </p:nvGrpSpPr>
              <p:grpSpPr>
                <a:xfrm>
                  <a:off x="962025" y="2891016"/>
                  <a:ext cx="1041250" cy="307777"/>
                  <a:chOff x="2926156" y="3020161"/>
                  <a:chExt cx="1041250" cy="307777"/>
                </a:xfrm>
              </p:grpSpPr>
              <p:graphicFrame>
                <p:nvGraphicFramePr>
                  <p:cNvPr id="62" name="Object 61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548334513"/>
                      </p:ext>
                    </p:extLst>
                  </p:nvPr>
                </p:nvGraphicFramePr>
                <p:xfrm>
                  <a:off x="2926156" y="3034270"/>
                  <a:ext cx="488950" cy="27940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57399" name="Equation" r:id="rId11" imgW="444240" imgH="253800" progId="Equation.DSMT4">
                          <p:embed/>
                        </p:oleObj>
                      </mc:Choice>
                      <mc:Fallback>
                        <p:oleObj name="Equation" r:id="rId11" imgW="444240" imgH="253800" progId="Equation.DSMT4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2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2926156" y="3034270"/>
                                <a:ext cx="488950" cy="27940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63" name="ZoneTexte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88401" y="3020161"/>
                    <a:ext cx="579005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fr-CH" sz="1400" dirty="0" smtClean="0">
                        <a:latin typeface="Times New Roman" pitchFamily="18" charset="0"/>
                        <a:cs typeface="Times New Roman" pitchFamily="18" charset="0"/>
                      </a:rPr>
                      <a:t>/ </a:t>
                    </a:r>
                    <a:r>
                      <a:rPr lang="fr-CH" sz="1400" dirty="0" err="1" smtClean="0">
                        <a:latin typeface="Times New Roman" pitchFamily="18" charset="0"/>
                        <a:cs typeface="Times New Roman" pitchFamily="18" charset="0"/>
                      </a:rPr>
                      <a:t>mM</a:t>
                    </a:r>
                    <a:endParaRPr lang="fr-CH" sz="1400" baseline="30000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</p:grpSp>
          <p:grpSp>
            <p:nvGrpSpPr>
              <p:cNvPr id="31" name="Group 30"/>
              <p:cNvGrpSpPr/>
              <p:nvPr/>
            </p:nvGrpSpPr>
            <p:grpSpPr>
              <a:xfrm>
                <a:off x="2904700" y="3731477"/>
                <a:ext cx="2435327" cy="2960492"/>
                <a:chOff x="1244348" y="6607020"/>
                <a:chExt cx="2435327" cy="2960492"/>
              </a:xfrm>
            </p:grpSpPr>
            <p:graphicFrame>
              <p:nvGraphicFramePr>
                <p:cNvPr id="69" name="Object 6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69013768"/>
                    </p:ext>
                  </p:extLst>
                </p:nvPr>
              </p:nvGraphicFramePr>
              <p:xfrm>
                <a:off x="1244348" y="6607020"/>
                <a:ext cx="1095375" cy="3079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7400" name="Equation" r:id="rId13" imgW="965160" imgH="279360" progId="Equation.DSMT4">
                        <p:embed/>
                      </p:oleObj>
                    </mc:Choice>
                    <mc:Fallback>
                      <p:oleObj name="Equation" r:id="rId13" imgW="965160" imgH="279360" progId="Equation.DSMT4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244348" y="6607020"/>
                              <a:ext cx="1095375" cy="307975"/>
                            </a:xfrm>
                            <a:prstGeom prst="rect">
                              <a:avLst/>
                            </a:prstGeom>
                            <a:noFill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pSp>
              <p:nvGrpSpPr>
                <p:cNvPr id="70" name="Group 69"/>
                <p:cNvGrpSpPr/>
                <p:nvPr/>
              </p:nvGrpSpPr>
              <p:grpSpPr>
                <a:xfrm>
                  <a:off x="2603500" y="9259735"/>
                  <a:ext cx="1076175" cy="307777"/>
                  <a:chOff x="995276" y="3115608"/>
                  <a:chExt cx="1076175" cy="307777"/>
                </a:xfrm>
              </p:grpSpPr>
              <p:graphicFrame>
                <p:nvGraphicFramePr>
                  <p:cNvPr id="71" name="Object 70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627841516"/>
                      </p:ext>
                    </p:extLst>
                  </p:nvPr>
                </p:nvGraphicFramePr>
                <p:xfrm>
                  <a:off x="995276" y="3130048"/>
                  <a:ext cx="558800" cy="27940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57401" name="Equation" r:id="rId15" imgW="507960" imgH="253800" progId="Equation.DSMT4">
                          <p:embed/>
                        </p:oleObj>
                      </mc:Choice>
                      <mc:Fallback>
                        <p:oleObj name="Equation" r:id="rId15" imgW="507960" imgH="253800" progId="Equation.DSMT4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6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995276" y="3130048"/>
                                <a:ext cx="558800" cy="27940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72" name="ZoneTexte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92446" y="3115608"/>
                    <a:ext cx="579005" cy="30777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fr-CH" sz="1400" dirty="0" smtClean="0">
                        <a:latin typeface="Times New Roman" pitchFamily="18" charset="0"/>
                        <a:cs typeface="Times New Roman" pitchFamily="18" charset="0"/>
                      </a:rPr>
                      <a:t>/ </a:t>
                    </a:r>
                    <a:r>
                      <a:rPr lang="fr-CH" sz="1400" dirty="0" err="1" smtClean="0">
                        <a:latin typeface="Times New Roman" pitchFamily="18" charset="0"/>
                        <a:cs typeface="Times New Roman" pitchFamily="18" charset="0"/>
                      </a:rPr>
                      <a:t>mM</a:t>
                    </a:r>
                    <a:endParaRPr lang="fr-CH" sz="1400" baseline="30000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</p:grpSp>
          <p:graphicFrame>
            <p:nvGraphicFramePr>
              <p:cNvPr id="76" name="Object 7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00602591"/>
                  </p:ext>
                </p:extLst>
              </p:nvPr>
            </p:nvGraphicFramePr>
            <p:xfrm>
              <a:off x="1427241" y="6390288"/>
              <a:ext cx="488950" cy="279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7402" name="Equation" r:id="rId17" imgW="444240" imgH="253800" progId="Equation.DSMT4">
                      <p:embed/>
                    </p:oleObj>
                  </mc:Choice>
                  <mc:Fallback>
                    <p:oleObj name="Equation" r:id="rId17" imgW="44424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27241" y="6390288"/>
                            <a:ext cx="488950" cy="279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7" name="ZoneTexte 7"/>
              <p:cNvSpPr txBox="1">
                <a:spLocks noChangeArrowheads="1"/>
              </p:cNvSpPr>
              <p:nvPr/>
            </p:nvSpPr>
            <p:spPr bwMode="auto">
              <a:xfrm>
                <a:off x="1889486" y="6376179"/>
                <a:ext cx="57900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CH" sz="1400" dirty="0" smtClean="0">
                    <a:latin typeface="Times New Roman" pitchFamily="18" charset="0"/>
                    <a:cs typeface="Times New Roman" pitchFamily="18" charset="0"/>
                  </a:rPr>
                  <a:t>/ </a:t>
                </a:r>
                <a:r>
                  <a:rPr lang="fr-CH" sz="1400" dirty="0" err="1" smtClean="0">
                    <a:latin typeface="Times New Roman" pitchFamily="18" charset="0"/>
                    <a:cs typeface="Times New Roman" pitchFamily="18" charset="0"/>
                  </a:rPr>
                  <a:t>mM</a:t>
                </a:r>
                <a:endParaRPr lang="fr-CH" sz="1400" baseline="30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473074" y="3970675"/>
                <a:ext cx="2698120" cy="2389407"/>
              </a:xfrm>
              <a:prstGeom prst="rect">
                <a:avLst/>
              </a:prstGeom>
            </p:spPr>
          </p:pic>
        </p:grpSp>
        <p:sp>
          <p:nvSpPr>
            <p:cNvPr id="29" name="TextBox 28"/>
            <p:cNvSpPr txBox="1"/>
            <p:nvPr/>
          </p:nvSpPr>
          <p:spPr>
            <a:xfrm>
              <a:off x="953791" y="6845691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c)</a:t>
              </a:r>
              <a:endParaRPr lang="en-US" sz="1200" dirty="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432322" y="7241278"/>
              <a:ext cx="1377158" cy="1116547"/>
              <a:chOff x="2367989" y="6863822"/>
              <a:chExt cx="1377158" cy="1116547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2829554" y="7204264"/>
                <a:ext cx="790575" cy="7286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8" name="Straight Arrow Connector 37"/>
              <p:cNvCxnSpPr/>
              <p:nvPr/>
            </p:nvCxnSpPr>
            <p:spPr>
              <a:xfrm flipH="1" flipV="1">
                <a:off x="3062176" y="7176977"/>
                <a:ext cx="182681" cy="33378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>
                <a:off x="3247490" y="7510758"/>
                <a:ext cx="101765" cy="16594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 flipH="1">
                <a:off x="2971800" y="7512562"/>
                <a:ext cx="272571" cy="15882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35" name="Object 3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10524711"/>
                  </p:ext>
                </p:extLst>
              </p:nvPr>
            </p:nvGraphicFramePr>
            <p:xfrm>
              <a:off x="2457372" y="7581599"/>
              <a:ext cx="488950" cy="279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7403" name="Equation" r:id="rId20" imgW="444240" imgH="253800" progId="Equation.DSMT4">
                      <p:embed/>
                    </p:oleObj>
                  </mc:Choice>
                  <mc:Fallback>
                    <p:oleObj name="Equation" r:id="rId20" imgW="44424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57372" y="7581599"/>
                            <a:ext cx="488950" cy="279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6" name="Object 3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01688309"/>
                  </p:ext>
                </p:extLst>
              </p:nvPr>
            </p:nvGraphicFramePr>
            <p:xfrm>
              <a:off x="3186347" y="7700969"/>
              <a:ext cx="558800" cy="2794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7404" name="Equation" r:id="rId22" imgW="507960" imgH="253800" progId="Equation.DSMT4">
                      <p:embed/>
                    </p:oleObj>
                  </mc:Choice>
                  <mc:Fallback>
                    <p:oleObj name="Equation" r:id="rId22" imgW="50796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186347" y="7700969"/>
                            <a:ext cx="558800" cy="2794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7" name="Object 3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76445529"/>
                  </p:ext>
                </p:extLst>
              </p:nvPr>
            </p:nvGraphicFramePr>
            <p:xfrm>
              <a:off x="2367989" y="6863822"/>
              <a:ext cx="1095375" cy="3079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7405" name="Equation" r:id="rId24" imgW="965160" imgH="279360" progId="Equation.DSMT4">
                      <p:embed/>
                    </p:oleObj>
                  </mc:Choice>
                  <mc:Fallback>
                    <p:oleObj name="Equation" r:id="rId24" imgW="965160" imgH="27936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67989" y="6863822"/>
                            <a:ext cx="1095375" cy="307975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121539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9681</TotalTime>
  <Words>229</Words>
  <Application>Microsoft Office PowerPoint</Application>
  <PresentationFormat>A4 Paper (210x297 mm)</PresentationFormat>
  <Paragraphs>100</Paragraphs>
  <Slides>9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Calibri</vt:lpstr>
      <vt:lpstr>Symbol</vt:lpstr>
      <vt:lpstr>Times New Roman</vt:lpstr>
      <vt:lpstr>Default Design</vt:lpstr>
      <vt:lpstr>CS ChemDraw Drawing</vt:lpstr>
      <vt:lpstr>Equation</vt:lpstr>
      <vt:lpstr>MathType 6.0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Chima</dc:creator>
  <cp:lastModifiedBy>Claude Piguet</cp:lastModifiedBy>
  <cp:revision>509</cp:revision>
  <cp:lastPrinted>2018-06-20T16:27:45Z</cp:lastPrinted>
  <dcterms:created xsi:type="dcterms:W3CDTF">2007-10-03T14:38:50Z</dcterms:created>
  <dcterms:modified xsi:type="dcterms:W3CDTF">2018-06-22T06:14:04Z</dcterms:modified>
</cp:coreProperties>
</file>