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7" r:id="rId3"/>
    <p:sldId id="257" r:id="rId4"/>
    <p:sldId id="268" r:id="rId5"/>
    <p:sldId id="269" r:id="rId6"/>
    <p:sldId id="270" r:id="rId7"/>
    <p:sldId id="273" r:id="rId8"/>
    <p:sldId id="274" r:id="rId9"/>
    <p:sldId id="275" r:id="rId10"/>
    <p:sldId id="276" r:id="rId11"/>
    <p:sldId id="284" r:id="rId12"/>
    <p:sldId id="281" r:id="rId13"/>
    <p:sldId id="285" r:id="rId14"/>
    <p:sldId id="272" r:id="rId15"/>
    <p:sldId id="271" r:id="rId16"/>
    <p:sldId id="277" r:id="rId17"/>
    <p:sldId id="278" r:id="rId18"/>
    <p:sldId id="27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B59"/>
    <a:srgbClr val="CDCDCD"/>
    <a:srgbClr val="B3B3B3"/>
    <a:srgbClr val="FA0E0A"/>
    <a:srgbClr val="000000"/>
    <a:srgbClr val="FB0E0A"/>
    <a:srgbClr val="67623F"/>
    <a:srgbClr val="6A6357"/>
    <a:srgbClr val="6D6954"/>
    <a:srgbClr val="867D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2209" autoAdjust="0"/>
  </p:normalViewPr>
  <p:slideViewPr>
    <p:cSldViewPr snapToGrid="0">
      <p:cViewPr varScale="1">
        <p:scale>
          <a:sx n="106" d="100"/>
          <a:sy n="106" d="100"/>
        </p:scale>
        <p:origin x="732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C7738-7761-4F6B-AED4-E1F53191EA08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001C01-8E2F-4B2E-93E6-D1F34A2E07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049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01C01-8E2F-4B2E-93E6-D1F34A2E07D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2282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B663F-FE7E-487F-B07F-3A770B0BE146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514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01C01-8E2F-4B2E-93E6-D1F34A2E07DD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906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177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149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292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704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872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8808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470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2954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888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7923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524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FA290-C4CB-4741-A8C1-04955B370FCA}" type="datetimeFigureOut">
              <a:rPr lang="en-GB" smtClean="0"/>
              <a:t>21/01/2020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51F5F-4A8B-45C2-9430-2AF4997534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597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hyperlink" Target="https://www.re3data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www.kent.ac.uk/is/copyright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kent.ac.uk/studentsupport/accessibility/accessible-resources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orcid.org/0000-0002-1825-0097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cc.ac.uk/resources/how-guides/develop-data-plan" TargetMode="External"/><Relationship Id="rId3" Type="http://schemas.openxmlformats.org/officeDocument/2006/relationships/hyperlink" Target="https://growkudos.com/" TargetMode="External"/><Relationship Id="rId7" Type="http://schemas.openxmlformats.org/officeDocument/2006/relationships/hyperlink" Target="http://www.jobs.ac.uk/media/pdf/careers/resources/research-publications-planner.pdf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etrics-toolkit.org/" TargetMode="External"/><Relationship Id="rId5" Type="http://schemas.openxmlformats.org/officeDocument/2006/relationships/hyperlink" Target="https://www.re3data.org/" TargetMode="External"/><Relationship Id="rId4" Type="http://schemas.openxmlformats.org/officeDocument/2006/relationships/hyperlink" Target="https://unpaywall.org/" TargetMode="External"/><Relationship Id="rId9" Type="http://schemas.openxmlformats.org/officeDocument/2006/relationships/hyperlink" Target="https://101innovations.wordpress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S.E.Slowe@kent.ac.uk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osc@kent.ac.uk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180" y="962301"/>
            <a:ext cx="11676185" cy="902678"/>
          </a:xfrm>
        </p:spPr>
        <p:txBody>
          <a:bodyPr>
            <a:noAutofit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Open Research, Open Access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4689" y="2099440"/>
            <a:ext cx="9179169" cy="601139"/>
          </a:xfrm>
        </p:spPr>
        <p:txBody>
          <a:bodyPr>
            <a:noAutofit/>
          </a:bodyPr>
          <a:lstStyle/>
          <a:p>
            <a:r>
              <a:rPr lang="en-GB" sz="2800" dirty="0" smtClean="0">
                <a:solidFill>
                  <a:schemeClr val="bg1"/>
                </a:solidFill>
              </a:rPr>
              <a:t>Beyond compliance...</a:t>
            </a:r>
            <a:endParaRPr lang="en-GB" sz="2800" dirty="0">
              <a:solidFill>
                <a:schemeClr val="bg1"/>
              </a:solidFill>
            </a:endParaRPr>
          </a:p>
        </p:txBody>
      </p:sp>
      <p:pic>
        <p:nvPicPr>
          <p:cNvPr id="4" name="Picture 3" descr="This presentation is licenced under a creative commons attribution licence." title="CC-BY logo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7945" y="183599"/>
            <a:ext cx="838200" cy="29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58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0A28A"/>
            </a:gs>
            <a:gs pos="28000">
              <a:srgbClr val="D8C8B9"/>
            </a:gs>
            <a:gs pos="51000">
              <a:srgbClr val="EADACB"/>
            </a:gs>
            <a:gs pos="100000">
              <a:srgbClr val="EDEDED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788F78"/>
                </a:solidFill>
              </a:rPr>
              <a:t>Managing data (for making open)</a:t>
            </a:r>
            <a:endParaRPr lang="en-GB" b="1" dirty="0">
              <a:solidFill>
                <a:srgbClr val="788F7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1923"/>
            <a:ext cx="6740933" cy="1844759"/>
          </a:xfrm>
        </p:spPr>
        <p:txBody>
          <a:bodyPr>
            <a:normAutofit/>
          </a:bodyPr>
          <a:lstStyle/>
          <a:p>
            <a:r>
              <a:rPr lang="en-GB" dirty="0" smtClean="0"/>
              <a:t>Planning will make things much easier:</a:t>
            </a:r>
          </a:p>
          <a:p>
            <a:pPr lvl="1"/>
            <a:r>
              <a:rPr lang="en-GB" dirty="0" smtClean="0"/>
              <a:t>Data protection</a:t>
            </a:r>
          </a:p>
          <a:p>
            <a:pPr lvl="1"/>
            <a:r>
              <a:rPr lang="en-GB" dirty="0" smtClean="0"/>
              <a:t>Ethical consideration</a:t>
            </a:r>
          </a:p>
          <a:p>
            <a:pPr lvl="1"/>
            <a:r>
              <a:rPr lang="en-GB" dirty="0" smtClean="0"/>
              <a:t>How/What/</a:t>
            </a:r>
            <a:r>
              <a:rPr lang="en-GB" dirty="0" smtClean="0">
                <a:hlinkClick r:id="rId2"/>
              </a:rPr>
              <a:t>Where</a:t>
            </a:r>
            <a:r>
              <a:rPr lang="en-GB" dirty="0" smtClean="0"/>
              <a:t>/Format etc.</a:t>
            </a:r>
          </a:p>
          <a:p>
            <a:endParaRPr lang="en-GB" dirty="0"/>
          </a:p>
          <a:p>
            <a:pPr lvl="1"/>
            <a:endParaRPr lang="en-GB" dirty="0" smtClean="0"/>
          </a:p>
          <a:p>
            <a:pPr marL="534987" lvl="1" indent="0">
              <a:buNone/>
            </a:pPr>
            <a:endParaRPr lang="en-GB" dirty="0"/>
          </a:p>
        </p:txBody>
      </p:sp>
      <p:grpSp>
        <p:nvGrpSpPr>
          <p:cNvPr id="7" name="Group 6" descr="Damage&#10;Confusion&#10;Theft&#10;Unexpected accident&#10;Corruption&#10;Why didn't I....??" title="What can go wrong:"/>
          <p:cNvGrpSpPr/>
          <p:nvPr/>
        </p:nvGrpSpPr>
        <p:grpSpPr>
          <a:xfrm>
            <a:off x="1" y="3168713"/>
            <a:ext cx="12192000" cy="3689287"/>
            <a:chOff x="116031" y="1997777"/>
            <a:chExt cx="11876650" cy="4435755"/>
          </a:xfrm>
        </p:grpSpPr>
        <p:grpSp>
          <p:nvGrpSpPr>
            <p:cNvPr id="8" name="Group 7"/>
            <p:cNvGrpSpPr/>
            <p:nvPr/>
          </p:nvGrpSpPr>
          <p:grpSpPr>
            <a:xfrm>
              <a:off x="6120614" y="2015306"/>
              <a:ext cx="3009186" cy="4411132"/>
              <a:chOff x="4683491" y="1808704"/>
              <a:chExt cx="3009186" cy="4235690"/>
            </a:xfrm>
          </p:grpSpPr>
          <p:pic>
            <p:nvPicPr>
              <p:cNvPr id="24" name="Picture 23" descr="Train crash trhough safety barrier and wall (unexpected accident)." title="Train crash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83491" y="1808704"/>
                <a:ext cx="3009186" cy="3821939"/>
              </a:xfrm>
              <a:prstGeom prst="rect">
                <a:avLst/>
              </a:prstGeom>
            </p:spPr>
          </p:pic>
          <p:sp>
            <p:nvSpPr>
              <p:cNvPr id="25" name="TextBox 24"/>
              <p:cNvSpPr txBox="1"/>
              <p:nvPr/>
            </p:nvSpPr>
            <p:spPr>
              <a:xfrm>
                <a:off x="4691465" y="5630644"/>
                <a:ext cx="3001212" cy="41375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200" dirty="0" smtClean="0">
                    <a:solidFill>
                      <a:schemeClr val="bg1"/>
                    </a:solidFill>
                  </a:rPr>
                  <a:t>Unexpected accident</a:t>
                </a:r>
                <a:endParaRPr lang="en-GB" sz="2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9300166" y="4282374"/>
              <a:ext cx="2692515" cy="2151158"/>
              <a:chOff x="7905989" y="4325245"/>
              <a:chExt cx="2692515" cy="2151158"/>
            </a:xfrm>
          </p:grpSpPr>
          <p:pic>
            <p:nvPicPr>
              <p:cNvPr id="22" name="Picture 4" descr="Upset, Sad, Confused, Figurine, Unhappy, Sadness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05990" y="4325245"/>
                <a:ext cx="2692514" cy="16747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7905989" y="5999976"/>
                <a:ext cx="2692515" cy="476427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200" dirty="0" smtClean="0">
                    <a:solidFill>
                      <a:schemeClr val="bg1"/>
                    </a:solidFill>
                  </a:rPr>
                  <a:t>Why didn’t I…???</a:t>
                </a:r>
                <a:endParaRPr lang="en-GB" sz="2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116031" y="4282373"/>
              <a:ext cx="2693285" cy="2151159"/>
              <a:chOff x="1202696" y="4283404"/>
              <a:chExt cx="2693285" cy="2151159"/>
            </a:xfrm>
          </p:grpSpPr>
          <p:pic>
            <p:nvPicPr>
              <p:cNvPr id="20" name="Picture 19" descr="Indicating 'Confusion' - not knowing which one you used for your data." title="A pile of USB sticks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34" t="6223" r="6940" b="7076"/>
              <a:stretch/>
            </p:blipFill>
            <p:spPr>
              <a:xfrm>
                <a:off x="1202696" y="4283404"/>
                <a:ext cx="2693284" cy="1674731"/>
              </a:xfrm>
              <a:prstGeom prst="rect">
                <a:avLst/>
              </a:prstGeom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1202696" y="5958136"/>
                <a:ext cx="2693285" cy="476427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200" dirty="0" smtClean="0">
                    <a:solidFill>
                      <a:schemeClr val="bg1"/>
                    </a:solidFill>
                  </a:rPr>
                  <a:t>Confusion</a:t>
                </a:r>
                <a:endParaRPr lang="en-GB" sz="2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9292193" y="1997777"/>
              <a:ext cx="2700488" cy="2132716"/>
              <a:chOff x="9355168" y="1653292"/>
              <a:chExt cx="2700488" cy="2132716"/>
            </a:xfrm>
          </p:grpSpPr>
          <p:pic>
            <p:nvPicPr>
              <p:cNvPr id="18" name="Picture 17" descr="Image indiciating corrupted data" title="Fragmented lights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5168" y="1653292"/>
                <a:ext cx="2700488" cy="1674731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9355168" y="3309582"/>
                <a:ext cx="2700488" cy="476426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200" dirty="0" smtClean="0">
                    <a:solidFill>
                      <a:schemeClr val="bg1"/>
                    </a:solidFill>
                  </a:rPr>
                  <a:t>Corruption</a:t>
                </a:r>
                <a:endParaRPr lang="en-GB" sz="2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116031" y="2015306"/>
              <a:ext cx="2701259" cy="2113760"/>
              <a:chOff x="1825486" y="1808706"/>
              <a:chExt cx="2701259" cy="2113760"/>
            </a:xfrm>
          </p:grpSpPr>
          <p:pic>
            <p:nvPicPr>
              <p:cNvPr id="16" name="Picture 2" descr="Mistake, Spill, Slip-Up, Accident, Error, Careless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5486" y="1808706"/>
                <a:ext cx="2701259" cy="16747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TextBox 16"/>
              <p:cNvSpPr txBox="1"/>
              <p:nvPr/>
            </p:nvSpPr>
            <p:spPr>
              <a:xfrm>
                <a:off x="1825486" y="3446040"/>
                <a:ext cx="2701259" cy="476426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200" dirty="0" smtClean="0">
                    <a:solidFill>
                      <a:schemeClr val="bg1"/>
                    </a:solidFill>
                  </a:rPr>
                  <a:t>Damage</a:t>
                </a:r>
                <a:endParaRPr lang="en-GB" sz="2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2971709" y="2021523"/>
              <a:ext cx="2986512" cy="4404915"/>
              <a:chOff x="2971709" y="2021523"/>
              <a:chExt cx="2986512" cy="4404915"/>
            </a:xfrm>
          </p:grpSpPr>
          <p:pic>
            <p:nvPicPr>
              <p:cNvPr id="14" name="Picture 10" descr="brown squirrel on black railings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29" b="1162"/>
              <a:stretch/>
            </p:blipFill>
            <p:spPr bwMode="auto">
              <a:xfrm>
                <a:off x="2979683" y="2021523"/>
                <a:ext cx="2978538" cy="39740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2971709" y="5995551"/>
                <a:ext cx="2986512" cy="430887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200" dirty="0" smtClean="0">
                    <a:solidFill>
                      <a:schemeClr val="bg1"/>
                    </a:solidFill>
                  </a:rPr>
                  <a:t>Theft</a:t>
                </a:r>
                <a:endParaRPr lang="en-GB" sz="22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6" name="TextBox 25"/>
          <p:cNvSpPr txBox="1"/>
          <p:nvPr/>
        </p:nvSpPr>
        <p:spPr>
          <a:xfrm>
            <a:off x="7669354" y="1817010"/>
            <a:ext cx="3594225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800" dirty="0"/>
              <a:t>Readme files</a:t>
            </a:r>
          </a:p>
          <a:p>
            <a:pPr marL="5715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800" dirty="0"/>
              <a:t>Persistent identifiers</a:t>
            </a:r>
          </a:p>
          <a:p>
            <a:pPr marL="5715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2800" dirty="0"/>
              <a:t>Embargos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186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7B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6600" dirty="0">
                <a:latin typeface="+mn-lt"/>
              </a:rPr>
              <a:t>A moment on </a:t>
            </a:r>
            <a:r>
              <a:rPr lang="en-GB" sz="6600" dirty="0" smtClean="0">
                <a:latin typeface="+mn-lt"/>
              </a:rPr>
              <a:t>copyright</a:t>
            </a:r>
            <a:endParaRPr lang="en-GB" sz="6600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169" y="2346273"/>
            <a:ext cx="571416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Using other people’s work in your own research outputs</a:t>
            </a:r>
          </a:p>
          <a:p>
            <a:pPr marL="285750" indent="-28575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Author retains copyright</a:t>
            </a:r>
          </a:p>
          <a:p>
            <a:pPr marL="285750" indent="-28575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Creative Commons licences</a:t>
            </a:r>
          </a:p>
          <a:p>
            <a:pPr marL="285750" indent="-28575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GB" sz="2800" dirty="0"/>
              <a:t>Funder and publisher </a:t>
            </a:r>
            <a:r>
              <a:rPr lang="en-GB" sz="2800" dirty="0" smtClean="0"/>
              <a:t>requirements</a:t>
            </a:r>
          </a:p>
          <a:p>
            <a:pPr>
              <a:spcAft>
                <a:spcPts val="1400"/>
              </a:spcAft>
            </a:pPr>
            <a:endParaRPr lang="en-GB" sz="1600" dirty="0"/>
          </a:p>
          <a:p>
            <a:pPr>
              <a:spcAft>
                <a:spcPts val="1400"/>
              </a:spcAft>
            </a:pPr>
            <a:endParaRPr lang="en-GB" sz="1600" dirty="0" smtClean="0"/>
          </a:p>
          <a:p>
            <a:pPr marL="285750" indent="-285750">
              <a:spcAft>
                <a:spcPts val="1400"/>
              </a:spcAft>
              <a:buFont typeface="Arial" panose="020B0604020202020204" pitchFamily="34" charset="0"/>
              <a:buChar char="•"/>
            </a:pPr>
            <a:r>
              <a:rPr lang="en-GB" sz="2800" dirty="0" smtClean="0"/>
              <a:t>More on the </a:t>
            </a:r>
            <a:r>
              <a:rPr lang="en-GB" sz="2800" dirty="0" smtClean="0">
                <a:hlinkClick r:id="rId2"/>
              </a:rPr>
              <a:t>Kent Copyright website</a:t>
            </a:r>
            <a:endParaRPr lang="en-GB" sz="2800" dirty="0"/>
          </a:p>
        </p:txBody>
      </p:sp>
      <p:pic>
        <p:nvPicPr>
          <p:cNvPr id="3" name="Picture 6" descr="Copyright, Stealing, Asset, Bag, Burglar, Busines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5" t="24348" r="8664" b="-435"/>
          <a:stretch/>
        </p:blipFill>
        <p:spPr bwMode="auto">
          <a:xfrm>
            <a:off x="5824330" y="2294692"/>
            <a:ext cx="5999434" cy="4273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 descr="No content" title="Yellow Box"/>
          <p:cNvSpPr/>
          <p:nvPr/>
        </p:nvSpPr>
        <p:spPr>
          <a:xfrm>
            <a:off x="-38196" y="5943600"/>
            <a:ext cx="12230195" cy="914400"/>
          </a:xfrm>
          <a:prstGeom prst="rect">
            <a:avLst/>
          </a:prstGeom>
          <a:solidFill>
            <a:srgbClr val="FFEC3A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65745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20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And another on </a:t>
            </a:r>
            <a:r>
              <a:rPr lang="en-GB" b="1" dirty="0" smtClean="0"/>
              <a:t>accessibility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000"/>
              </a:spcAft>
            </a:pPr>
            <a:r>
              <a:rPr lang="en-GB" dirty="0" smtClean="0"/>
              <a:t>Accessible by design is easier than adding it in afterwards, and can be helpful for everyone.</a:t>
            </a:r>
          </a:p>
          <a:p>
            <a:pPr>
              <a:spcAft>
                <a:spcPts val="1000"/>
              </a:spcAft>
            </a:pPr>
            <a:r>
              <a:rPr lang="en-GB" dirty="0" smtClean="0"/>
              <a:t>Accessible should be the default</a:t>
            </a:r>
          </a:p>
          <a:p>
            <a:pPr>
              <a:spcAft>
                <a:spcPts val="1000"/>
              </a:spcAft>
            </a:pPr>
            <a:r>
              <a:rPr lang="en-GB" dirty="0" smtClean="0"/>
              <a:t>Accessible outputs shouldn’t alter the content</a:t>
            </a:r>
          </a:p>
          <a:p>
            <a:pPr>
              <a:spcAft>
                <a:spcPts val="1000"/>
              </a:spcAft>
            </a:pPr>
            <a:r>
              <a:rPr lang="en-GB" dirty="0" smtClean="0"/>
              <a:t>If it works for screen readers, it works for machines </a:t>
            </a:r>
          </a:p>
          <a:p>
            <a:pPr>
              <a:spcAft>
                <a:spcPts val="1000"/>
              </a:spcAft>
            </a:pPr>
            <a:r>
              <a:rPr lang="en-GB" dirty="0" smtClean="0"/>
              <a:t>There is lots of information and </a:t>
            </a:r>
            <a:r>
              <a:rPr lang="en-GB" dirty="0" smtClean="0">
                <a:hlinkClick r:id="rId4"/>
              </a:rPr>
              <a:t>support available at Kent</a:t>
            </a:r>
            <a:endParaRPr lang="en-GB" dirty="0" smtClean="0"/>
          </a:p>
          <a:p>
            <a:pPr>
              <a:spcAft>
                <a:spcPts val="1000"/>
              </a:spcAft>
            </a:pPr>
            <a:r>
              <a:rPr lang="en-GB" dirty="0"/>
              <a:t>W</a:t>
            </a:r>
            <a:r>
              <a:rPr lang="en-GB" dirty="0" smtClean="0"/>
              <a:t>e know digital rights management sucks....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4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 descr="no content" title="Green background"/>
          <p:cNvSpPr/>
          <p:nvPr/>
        </p:nvSpPr>
        <p:spPr>
          <a:xfrm>
            <a:off x="0" y="1734828"/>
            <a:ext cx="12192000" cy="5211307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GB" sz="6000" dirty="0" err="1">
                <a:solidFill>
                  <a:srgbClr val="E7E6E6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ORC</a:t>
            </a:r>
            <a:r>
              <a:rPr lang="en-GB" sz="6000" dirty="0" err="1">
                <a:solidFill>
                  <a:srgbClr val="92D050"/>
                </a:solidFill>
                <a:latin typeface="Calibri" panose="020F0502020204030204"/>
                <a:ea typeface="+mn-ea"/>
                <a:cs typeface="+mn-cs"/>
              </a:rPr>
              <a:t>iD</a:t>
            </a:r>
            <a:r>
              <a:rPr lang="en-GB" sz="6000" b="1" dirty="0">
                <a:solidFill>
                  <a:srgbClr val="72AF2F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en-GB" sz="6000" b="1" dirty="0">
                <a:solidFill>
                  <a:srgbClr val="72AF2F"/>
                </a:solidFill>
                <a:latin typeface="Calibri" panose="020F0502020204030204"/>
                <a:ea typeface="+mn-ea"/>
                <a:cs typeface="+mn-cs"/>
              </a:rPr>
            </a:b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348867" y="2416492"/>
            <a:ext cx="50273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An ORCID </a:t>
            </a:r>
            <a:r>
              <a:rPr lang="en-US" sz="2400" dirty="0" err="1">
                <a:solidFill>
                  <a:srgbClr val="000000"/>
                </a:solidFill>
              </a:rPr>
              <a:t>iD</a:t>
            </a:r>
            <a:r>
              <a:rPr lang="en-US" sz="2400" dirty="0">
                <a:solidFill>
                  <a:srgbClr val="000000"/>
                </a:solidFill>
              </a:rPr>
              <a:t> is a </a:t>
            </a:r>
            <a:r>
              <a:rPr lang="en-US" sz="2400" b="1" dirty="0">
                <a:solidFill>
                  <a:srgbClr val="000000"/>
                </a:solidFill>
              </a:rPr>
              <a:t>persistent identifier</a:t>
            </a:r>
            <a:r>
              <a:rPr lang="en-US" sz="2400" dirty="0">
                <a:solidFill>
                  <a:srgbClr val="000000"/>
                </a:solidFill>
              </a:rPr>
              <a:t> that allows you to distinguish yourself by tying all your research together in one place.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6270434" y="2181971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/>
              <a:t>What's an ORCID </a:t>
            </a:r>
            <a:r>
              <a:rPr lang="en-US" b="1" dirty="0" err="1"/>
              <a:t>iD</a:t>
            </a:r>
            <a:r>
              <a:rPr lang="en-US" b="1" dirty="0"/>
              <a:t> for?</a:t>
            </a:r>
          </a:p>
          <a:p>
            <a:r>
              <a:rPr lang="en-US" dirty="0"/>
              <a:t>Your unique ORCID </a:t>
            </a:r>
            <a:r>
              <a:rPr lang="en-US" dirty="0" err="1"/>
              <a:t>iD</a:t>
            </a:r>
            <a:r>
              <a:rPr lang="en-US" dirty="0"/>
              <a:t> will belong to you throughout your scholarly career. It's a persistent identifier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distinguish you from other researchers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ensure consistent, reliable attribution of your work</a:t>
            </a:r>
          </a:p>
          <a:p>
            <a:endParaRPr lang="en-US" dirty="0"/>
          </a:p>
          <a:p>
            <a:r>
              <a:rPr lang="en-US" b="1" dirty="0"/>
              <a:t>You can use it for: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collating existing research in one location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submitting to journals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grant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professional society membership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linking with other identifiers and profiles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displaying on your CV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web page, social media and more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8867" y="4905551"/>
            <a:ext cx="34152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</a:rPr>
              <a:t>An example </a:t>
            </a:r>
            <a:r>
              <a:rPr lang="en-US" sz="2400" b="1" dirty="0">
                <a:solidFill>
                  <a:srgbClr val="000000"/>
                </a:solidFill>
                <a:hlinkClick r:id="rId2"/>
              </a:rPr>
              <a:t>ORCID page</a:t>
            </a:r>
            <a:endParaRPr lang="en-US" sz="2400" b="1" dirty="0">
              <a:solidFill>
                <a:srgbClr val="000000"/>
              </a:solidFill>
            </a:endParaRPr>
          </a:p>
          <a:p>
            <a:endParaRPr lang="en-GB" sz="2400" dirty="0"/>
          </a:p>
        </p:txBody>
      </p:sp>
      <p:pic>
        <p:nvPicPr>
          <p:cNvPr id="6" name="Picture 5" descr="QR code pointing to ORCiD link" title="QR code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241" y="5321050"/>
            <a:ext cx="123825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0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 Registration &amp; Pre Prints?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603364" y="1647805"/>
            <a:ext cx="405162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spcBef>
                <a:spcPct val="35000"/>
              </a:spcBef>
              <a:buClr>
                <a:schemeClr val="tx2"/>
              </a:buClr>
              <a:buSzPct val="175000"/>
            </a:pPr>
            <a:r>
              <a:rPr lang="en-GB" b="1" dirty="0"/>
              <a:t>Background:</a:t>
            </a:r>
          </a:p>
          <a:p>
            <a:pPr marL="355600" indent="-355600" fontAlgn="ctr">
              <a:spcBef>
                <a:spcPct val="35000"/>
              </a:spcBef>
              <a:buClr>
                <a:schemeClr val="tx2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dirty="0" smtClean="0"/>
              <a:t>What are they?</a:t>
            </a:r>
            <a:endParaRPr lang="en-GB" dirty="0"/>
          </a:p>
          <a:p>
            <a:pPr marL="355600" indent="-355600" fontAlgn="ctr">
              <a:spcBef>
                <a:spcPct val="35000"/>
              </a:spcBef>
              <a:buClr>
                <a:schemeClr val="tx2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dirty="0"/>
              <a:t>What are the benefits?</a:t>
            </a:r>
          </a:p>
          <a:p>
            <a:pPr marL="355600" indent="-355600" fontAlgn="ctr">
              <a:spcBef>
                <a:spcPct val="35000"/>
              </a:spcBef>
              <a:buClr>
                <a:schemeClr val="tx2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dirty="0"/>
              <a:t>What are the challenges?</a:t>
            </a:r>
          </a:p>
          <a:p>
            <a:pPr marL="355600" indent="-355600" fontAlgn="ctr">
              <a:spcBef>
                <a:spcPct val="35000"/>
              </a:spcBef>
              <a:buClr>
                <a:schemeClr val="tx2"/>
              </a:buClr>
              <a:buSzPct val="175000"/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126956" y="1647805"/>
            <a:ext cx="4754880" cy="1491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spcBef>
                <a:spcPct val="35000"/>
              </a:spcBef>
              <a:buClr>
                <a:schemeClr val="tx2"/>
              </a:buClr>
              <a:buSzPct val="175000"/>
            </a:pPr>
            <a:r>
              <a:rPr lang="en-GB" b="1" dirty="0"/>
              <a:t>Specifics:</a:t>
            </a:r>
          </a:p>
          <a:p>
            <a:pPr marL="355600" indent="-355600" fontAlgn="ctr">
              <a:spcBef>
                <a:spcPct val="35000"/>
              </a:spcBef>
              <a:buClr>
                <a:schemeClr val="tx2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dirty="0"/>
              <a:t>How does the process work?</a:t>
            </a:r>
          </a:p>
          <a:p>
            <a:pPr marL="355600" indent="-355600" fontAlgn="ctr">
              <a:spcBef>
                <a:spcPct val="35000"/>
              </a:spcBef>
              <a:buClr>
                <a:schemeClr val="tx2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dirty="0"/>
              <a:t>Why publish this research openly?</a:t>
            </a:r>
          </a:p>
          <a:p>
            <a:pPr marL="355600" indent="-355600" fontAlgn="ctr">
              <a:spcBef>
                <a:spcPct val="35000"/>
              </a:spcBef>
              <a:buClr>
                <a:schemeClr val="tx2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dirty="0"/>
              <a:t>What next?</a:t>
            </a:r>
          </a:p>
        </p:txBody>
      </p:sp>
      <p:pic>
        <p:nvPicPr>
          <p:cNvPr id="3" name="Picture 2" descr="A seclection of logos of preprint servers, indicating the range of subject specific repositories available." title="Preprint server logo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5662"/>
            <a:ext cx="12192000" cy="3147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62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16122">
                <a:alpha val="0"/>
              </a:srgbClr>
            </a:gs>
            <a:gs pos="28000">
              <a:srgbClr val="DDBD00"/>
            </a:gs>
            <a:gs pos="51000">
              <a:srgbClr val="DF390D"/>
            </a:gs>
            <a:gs pos="75500">
              <a:srgbClr val="BB6294">
                <a:alpha val="50000"/>
              </a:srgbClr>
            </a:gs>
            <a:gs pos="100000">
              <a:srgbClr val="3682C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</a:t>
            </a:r>
            <a:r>
              <a:rPr lang="en-GB" b="1" dirty="0" smtClean="0"/>
              <a:t>ublishing an open monograph</a:t>
            </a:r>
            <a:endParaRPr lang="en-GB" b="1" dirty="0"/>
          </a:p>
        </p:txBody>
      </p:sp>
      <p:sp>
        <p:nvSpPr>
          <p:cNvPr id="4" name="Rectangle 3"/>
          <p:cNvSpPr/>
          <p:nvPr/>
        </p:nvSpPr>
        <p:spPr>
          <a:xfrm>
            <a:off x="838200" y="1666990"/>
            <a:ext cx="5920604" cy="399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 fontAlgn="ctr">
              <a:spcBef>
                <a:spcPct val="35000"/>
              </a:spcBef>
              <a:buClr>
                <a:schemeClr val="tx1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sz="3200" dirty="0"/>
              <a:t>Why open monographs?</a:t>
            </a:r>
          </a:p>
          <a:p>
            <a:pPr marL="355600" indent="-355600" fontAlgn="ctr">
              <a:spcBef>
                <a:spcPct val="35000"/>
              </a:spcBef>
              <a:buClr>
                <a:schemeClr val="tx1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sz="3200" dirty="0"/>
              <a:t>What are the benefits?</a:t>
            </a:r>
          </a:p>
          <a:p>
            <a:pPr marL="355600" indent="-355600" fontAlgn="ctr">
              <a:spcBef>
                <a:spcPct val="35000"/>
              </a:spcBef>
              <a:buClr>
                <a:schemeClr val="tx1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sz="3200" dirty="0"/>
              <a:t>What are the challenges?</a:t>
            </a:r>
          </a:p>
          <a:p>
            <a:pPr marL="355600" indent="-355600" fontAlgn="ctr">
              <a:spcBef>
                <a:spcPct val="35000"/>
              </a:spcBef>
              <a:buClr>
                <a:schemeClr val="tx1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sz="3200" dirty="0"/>
              <a:t>Why publish </a:t>
            </a:r>
            <a:r>
              <a:rPr lang="en-GB" sz="3200" dirty="0" smtClean="0"/>
              <a:t>this </a:t>
            </a:r>
            <a:r>
              <a:rPr lang="en-GB" sz="3200" dirty="0"/>
              <a:t>openly?</a:t>
            </a:r>
          </a:p>
          <a:p>
            <a:pPr marL="355600" indent="-355600" fontAlgn="ctr">
              <a:spcBef>
                <a:spcPct val="35000"/>
              </a:spcBef>
              <a:buClr>
                <a:schemeClr val="tx1"/>
              </a:buClr>
              <a:buSzPct val="175000"/>
              <a:buFont typeface="Arial" panose="020B0604020202020204" pitchFamily="34" charset="0"/>
              <a:buChar char="•"/>
            </a:pPr>
            <a:r>
              <a:rPr lang="en-GB" sz="3200" dirty="0"/>
              <a:t>How </a:t>
            </a:r>
            <a:r>
              <a:rPr lang="en-GB" sz="3200" dirty="0" smtClean="0"/>
              <a:t>does the process </a:t>
            </a:r>
            <a:r>
              <a:rPr lang="en-GB" sz="3200" dirty="0"/>
              <a:t>work?</a:t>
            </a:r>
          </a:p>
          <a:p>
            <a:pPr fontAlgn="ctr">
              <a:spcBef>
                <a:spcPct val="35000"/>
              </a:spcBef>
              <a:buClr>
                <a:schemeClr val="tx2"/>
              </a:buClr>
              <a:buSzPct val="175000"/>
            </a:pPr>
            <a:endParaRPr lang="en-GB" dirty="0"/>
          </a:p>
          <a:p>
            <a:pPr marL="355600" indent="-355600" fontAlgn="ctr">
              <a:spcBef>
                <a:spcPct val="35000"/>
              </a:spcBef>
              <a:buClr>
                <a:schemeClr val="tx2"/>
              </a:buClr>
              <a:buSzPct val="175000"/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1026" name="Picture 2" descr="Thick Evaluatio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705" y="1666990"/>
            <a:ext cx="2677595" cy="412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85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turestic cityscape consisting of many elements." title="Background - cityscap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48"/>
            <a:ext cx="12188989" cy="6880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Other elements to open research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1772"/>
            <a:ext cx="10515600" cy="4351338"/>
          </a:xfrm>
        </p:spPr>
        <p:txBody>
          <a:bodyPr/>
          <a:lstStyle/>
          <a:p>
            <a:r>
              <a:rPr lang="en-GB" dirty="0"/>
              <a:t>open </a:t>
            </a:r>
            <a:r>
              <a:rPr lang="en-GB" dirty="0" smtClean="0"/>
              <a:t>methodologies</a:t>
            </a:r>
          </a:p>
          <a:p>
            <a:r>
              <a:rPr lang="en-GB" dirty="0"/>
              <a:t>o</a:t>
            </a:r>
            <a:r>
              <a:rPr lang="en-GB" dirty="0" smtClean="0"/>
              <a:t>pen lab books</a:t>
            </a:r>
          </a:p>
          <a:p>
            <a:r>
              <a:rPr lang="en-GB" dirty="0" smtClean="0"/>
              <a:t>practice </a:t>
            </a:r>
            <a:r>
              <a:rPr lang="en-GB" dirty="0"/>
              <a:t>based </a:t>
            </a:r>
            <a:r>
              <a:rPr lang="en-GB" dirty="0" smtClean="0"/>
              <a:t>research (including digitisation)</a:t>
            </a:r>
          </a:p>
          <a:p>
            <a:r>
              <a:rPr lang="en-GB" dirty="0" smtClean="0"/>
              <a:t>open </a:t>
            </a:r>
            <a:r>
              <a:rPr lang="en-GB" dirty="0"/>
              <a:t>peer </a:t>
            </a:r>
            <a:r>
              <a:rPr lang="en-GB" dirty="0" smtClean="0"/>
              <a:t>review</a:t>
            </a:r>
          </a:p>
          <a:p>
            <a:r>
              <a:rPr lang="en-GB" dirty="0"/>
              <a:t>o</a:t>
            </a:r>
            <a:r>
              <a:rPr lang="en-GB" dirty="0" smtClean="0"/>
              <a:t>pen funding</a:t>
            </a:r>
          </a:p>
          <a:p>
            <a:r>
              <a:rPr lang="en-GB" dirty="0" smtClean="0"/>
              <a:t>open futures (systems, standards, metrics)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918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Tools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>
                <a:hlinkClick r:id="rId3"/>
              </a:rPr>
              <a:t>Kudos</a:t>
            </a:r>
            <a:r>
              <a:rPr lang="en-GB" b="1" dirty="0" smtClean="0"/>
              <a:t>: </a:t>
            </a:r>
            <a:r>
              <a:rPr lang="en-GB" i="1" dirty="0"/>
              <a:t>Tracking </a:t>
            </a:r>
            <a:r>
              <a:rPr lang="en-GB" i="1" dirty="0" smtClean="0"/>
              <a:t>dissemination</a:t>
            </a:r>
          </a:p>
          <a:p>
            <a:r>
              <a:rPr lang="en-GB" b="1" dirty="0">
                <a:hlinkClick r:id="rId4"/>
              </a:rPr>
              <a:t>Unpaywall</a:t>
            </a:r>
            <a:r>
              <a:rPr lang="en-GB" i="1" dirty="0" smtClean="0"/>
              <a:t>: Findable open research</a:t>
            </a:r>
          </a:p>
          <a:p>
            <a:r>
              <a:rPr lang="en-GB" b="1" dirty="0" smtClean="0">
                <a:hlinkClick r:id="rId5"/>
              </a:rPr>
              <a:t>Re3Data</a:t>
            </a:r>
            <a:r>
              <a:rPr lang="en-GB" i="1" dirty="0" smtClean="0"/>
              <a:t>: Finding a data repository</a:t>
            </a:r>
            <a:endParaRPr lang="en-GB" i="1" dirty="0"/>
          </a:p>
          <a:p>
            <a:r>
              <a:rPr lang="en-GB" b="1" dirty="0" smtClean="0">
                <a:hlinkClick r:id="rId6"/>
              </a:rPr>
              <a:t>Metrics Toolkit</a:t>
            </a:r>
            <a:r>
              <a:rPr lang="en-GB" b="1" dirty="0" smtClean="0"/>
              <a:t>: </a:t>
            </a:r>
            <a:r>
              <a:rPr lang="en-GB" i="1" dirty="0" smtClean="0"/>
              <a:t>Helping you use </a:t>
            </a:r>
            <a:r>
              <a:rPr lang="en-GB" i="1" dirty="0"/>
              <a:t>metrics </a:t>
            </a:r>
            <a:r>
              <a:rPr lang="en-GB" i="1" dirty="0" smtClean="0"/>
              <a:t>responsibly</a:t>
            </a:r>
            <a:endParaRPr lang="en-GB" dirty="0"/>
          </a:p>
          <a:p>
            <a:r>
              <a:rPr lang="en-GB" b="1" dirty="0" smtClean="0">
                <a:hlinkClick r:id="rId7"/>
              </a:rPr>
              <a:t>Jobs.ac.uk</a:t>
            </a:r>
            <a:r>
              <a:rPr lang="en-GB" b="1" dirty="0" smtClean="0"/>
              <a:t>: </a:t>
            </a:r>
            <a:r>
              <a:rPr lang="en-GB" i="1" dirty="0" smtClean="0"/>
              <a:t>Research Publications Planner</a:t>
            </a:r>
            <a:endParaRPr lang="en-GB" b="1" dirty="0" smtClean="0"/>
          </a:p>
          <a:p>
            <a:r>
              <a:rPr lang="en-GB" b="1" dirty="0" smtClean="0">
                <a:hlinkClick r:id="rId8"/>
              </a:rPr>
              <a:t>Digital Curation Centre</a:t>
            </a:r>
            <a:r>
              <a:rPr lang="en-GB" b="1" dirty="0" smtClean="0"/>
              <a:t>: </a:t>
            </a:r>
            <a:r>
              <a:rPr lang="en-GB" i="1" dirty="0"/>
              <a:t>How to Develop a Data Management and Sharing </a:t>
            </a:r>
            <a:r>
              <a:rPr lang="en-GB" i="1" dirty="0" smtClean="0"/>
              <a:t>Plan </a:t>
            </a:r>
          </a:p>
          <a:p>
            <a:r>
              <a:rPr lang="en-GB" b="1" dirty="0" smtClean="0">
                <a:hlinkClick r:id="rId9"/>
              </a:rPr>
              <a:t>101 Innovations in scholarly communication</a:t>
            </a:r>
            <a:r>
              <a:rPr lang="en-GB" b="1" dirty="0" smtClean="0"/>
              <a:t>: </a:t>
            </a:r>
            <a:r>
              <a:rPr lang="en-GB" i="1" dirty="0" smtClean="0"/>
              <a:t>New systems for open research communication </a:t>
            </a:r>
            <a:endParaRPr lang="en-GB" i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168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5000"/>
            <a:lum/>
          </a:blip>
          <a:srcRect/>
          <a:stretch>
            <a:fillRect t="-20000" r="-10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2472" y="2319271"/>
            <a:ext cx="1783702" cy="530614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Contact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9008" y="3004285"/>
            <a:ext cx="2966280" cy="512465"/>
          </a:xfrm>
        </p:spPr>
        <p:txBody>
          <a:bodyPr>
            <a:normAutofit/>
          </a:bodyPr>
          <a:lstStyle/>
          <a:p>
            <a:pPr marL="0" indent="0">
              <a:spcBef>
                <a:spcPts val="1400"/>
              </a:spcBef>
              <a:buNone/>
            </a:pPr>
            <a:r>
              <a:rPr lang="en-GB" dirty="0" smtClean="0"/>
              <a:t>@</a:t>
            </a:r>
            <a:r>
              <a:rPr lang="en-GB" dirty="0" err="1" smtClean="0"/>
              <a:t>headunikentosc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509008" y="3825551"/>
            <a:ext cx="2286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400"/>
              </a:spcBef>
            </a:pPr>
            <a:r>
              <a:rPr lang="en-GB" dirty="0" smtClean="0">
                <a:hlinkClick r:id="rId3"/>
              </a:rPr>
              <a:t>S.E.Slowe@kent.ac.uk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439467" y="4503684"/>
            <a:ext cx="1660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hlinkClick r:id="rId4"/>
              </a:rPr>
              <a:t>osc@kent.ac.uk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853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Box 1&#10;Person: &quot;So, Let's get this straight: The taxpayer pays for your labs and research&#10;Researcher: &quot;Yes...&quot;&#10;&#10;Box 2&#10;Person: &quot;And you are forced to give  your papers to some high class journal for publication?&quot;&#10;Researcher: &quot;Yes...&quot;&#10;&#10;Box 3&#10;Person: &quot;And we need to fund you again so that you can read your own publications?&quot;&#10;Person: &quot; YES! I told you&quot;" title="Cartoon - the story of open access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84" y="1619099"/>
            <a:ext cx="11639550" cy="38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>
                <a:latin typeface="High Tower Text" panose="02040502050506030303" pitchFamily="18" charset="0"/>
                <a:ea typeface="+mn-ea"/>
                <a:cs typeface="+mn-cs"/>
              </a:rPr>
              <a:t>YES! I told you. The story of open access by Patrick </a:t>
            </a:r>
            <a:r>
              <a:rPr lang="en-GB" sz="2800" dirty="0" err="1">
                <a:latin typeface="High Tower Text" panose="02040502050506030303" pitchFamily="18" charset="0"/>
                <a:ea typeface="+mn-ea"/>
                <a:cs typeface="+mn-cs"/>
              </a:rPr>
              <a:t>Hochstenbach</a:t>
            </a:r>
            <a:r>
              <a:rPr lang="en-GB" sz="2800" dirty="0" smtClean="0">
                <a:latin typeface="High Tower Text" panose="02040502050506030303" pitchFamily="18" charset="0"/>
              </a:rPr>
              <a:t> </a:t>
            </a:r>
            <a:r>
              <a:rPr lang="en-GB" sz="9600" dirty="0">
                <a:latin typeface="High Tower Text" panose="02040502050506030303" pitchFamily="18" charset="0"/>
              </a:rPr>
              <a:t/>
            </a:r>
            <a:br>
              <a:rPr lang="en-GB" sz="9600" dirty="0">
                <a:latin typeface="High Tower Text" panose="02040502050506030303" pitchFamily="18" charset="0"/>
              </a:rPr>
            </a:br>
            <a:r>
              <a:rPr lang="en-GB" sz="900" dirty="0">
                <a:latin typeface="+mn-lt"/>
                <a:ea typeface="+mn-ea"/>
                <a:cs typeface="+mn-cs"/>
              </a:rPr>
              <a:t>CC-BY  https://openaccess.be/2012/10/24/yes-i-told-you-an-open-access-cartoon/</a:t>
            </a:r>
            <a:br>
              <a:rPr lang="en-GB" sz="900" dirty="0">
                <a:latin typeface="+mn-lt"/>
                <a:ea typeface="+mn-ea"/>
                <a:cs typeface="+mn-cs"/>
              </a:rPr>
            </a:br>
            <a:endParaRPr lang="en-GB" sz="9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955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7623F"/>
            </a:gs>
            <a:gs pos="100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6000" dirty="0">
                <a:latin typeface="+mn-lt"/>
                <a:ea typeface="+mn-ea"/>
                <a:cs typeface="+mn-cs"/>
              </a:rPr>
              <a:t>Open Access REF compliance is: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257105" y="1505051"/>
            <a:ext cx="11505687" cy="636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+mn-lt"/>
              </a:rPr>
              <a:t>REF outputs</a:t>
            </a:r>
          </a:p>
          <a:p>
            <a:pPr marL="457200" indent="-457200" algn="just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+mn-lt"/>
              </a:rPr>
              <a:t>Articles and conference proceedings </a:t>
            </a:r>
          </a:p>
          <a:p>
            <a:pPr marL="914400" lvl="1" indent="-457200" algn="just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GB" sz="3200" dirty="0" smtClean="0"/>
              <a:t>... </a:t>
            </a:r>
            <a:r>
              <a:rPr lang="en-GB" sz="3200" dirty="0" smtClean="0">
                <a:latin typeface="+mn-lt"/>
              </a:rPr>
              <a:t>with an ISSN</a:t>
            </a:r>
          </a:p>
          <a:p>
            <a:pPr marL="457200" indent="-457200" algn="just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GB" sz="3200" dirty="0" smtClean="0"/>
              <a:t>Accepted </a:t>
            </a:r>
            <a:r>
              <a:rPr lang="en-GB" sz="3200" dirty="0"/>
              <a:t>after </a:t>
            </a:r>
            <a:r>
              <a:rPr lang="en-GB" sz="3200" dirty="0" smtClean="0"/>
              <a:t>1/4/16</a:t>
            </a:r>
          </a:p>
          <a:p>
            <a:pPr marL="457200" indent="-457200" algn="just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GB" sz="3200" dirty="0" smtClean="0"/>
              <a:t>Embargo of up to 12 or 24 months</a:t>
            </a:r>
          </a:p>
          <a:p>
            <a:pPr marL="457200" indent="-457200" algn="just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GB" sz="3200" dirty="0" smtClean="0">
                <a:latin typeface="+mn-lt"/>
              </a:rPr>
              <a:t>Author accepted manuscript</a:t>
            </a:r>
          </a:p>
          <a:p>
            <a:pPr marL="457200" indent="-457200" algn="just"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en-GB" sz="3200" dirty="0"/>
              <a:t>Licensed under a Creative Commons Attribution Non-Commercial Non-Derivative (CC BY-NC-ND)</a:t>
            </a:r>
          </a:p>
          <a:p>
            <a:pPr algn="just"/>
            <a:endParaRPr lang="en-GB" sz="3200" dirty="0" smtClean="0">
              <a:latin typeface="+mn-lt"/>
            </a:endParaRPr>
          </a:p>
          <a:p>
            <a:pPr algn="just"/>
            <a:endParaRPr lang="en-GB" sz="3200" dirty="0">
              <a:latin typeface="+mn-lt"/>
            </a:endParaRPr>
          </a:p>
        </p:txBody>
      </p:sp>
      <p:pic>
        <p:nvPicPr>
          <p:cNvPr id="2" name="Picture 1" descr="A referee pointing " title="Refere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976" y="2279860"/>
            <a:ext cx="4820816" cy="300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12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6000" dirty="0">
                <a:latin typeface="+mn-lt"/>
                <a:ea typeface="+mn-ea"/>
                <a:cs typeface="+mn-cs"/>
              </a:rPr>
              <a:t>Open Research is: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8559" y="4880300"/>
            <a:ext cx="111799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 smtClean="0">
                <a:latin typeface="+mn-lt"/>
              </a:rPr>
              <a:t>Information and data that is </a:t>
            </a:r>
            <a:r>
              <a:rPr lang="en-GB" sz="4800" b="1" dirty="0" smtClean="0">
                <a:latin typeface="+mn-lt"/>
              </a:rPr>
              <a:t>freely available</a:t>
            </a:r>
            <a:r>
              <a:rPr lang="en-GB" sz="4800" dirty="0" smtClean="0">
                <a:latin typeface="+mn-lt"/>
              </a:rPr>
              <a:t> to others who can use and share it easily.</a:t>
            </a:r>
            <a:endParaRPr lang="en-GB" sz="4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529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 l="-20000" t="-30000" r="-2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27" y="178513"/>
            <a:ext cx="6951306" cy="1325563"/>
          </a:xfrm>
        </p:spPr>
        <p:txBody>
          <a:bodyPr/>
          <a:lstStyle/>
          <a:p>
            <a:r>
              <a:rPr lang="en-GB" b="1" dirty="0" smtClean="0"/>
              <a:t>What makes research open?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927" y="3951033"/>
            <a:ext cx="11868538" cy="269236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Findable, Accessible, Interoperable, Reusable (for humans and machines)</a:t>
            </a:r>
          </a:p>
          <a:p>
            <a:r>
              <a:rPr lang="en-GB" dirty="0" smtClean="0"/>
              <a:t>Open throughout </a:t>
            </a:r>
            <a:r>
              <a:rPr lang="en-GB" dirty="0"/>
              <a:t>the research </a:t>
            </a:r>
            <a:r>
              <a:rPr lang="en-GB" dirty="0" smtClean="0"/>
              <a:t>cycle (e.g. methodology</a:t>
            </a:r>
            <a:r>
              <a:rPr lang="en-GB" dirty="0"/>
              <a:t>, software, code </a:t>
            </a:r>
            <a:r>
              <a:rPr lang="en-GB" dirty="0" smtClean="0"/>
              <a:t>along </a:t>
            </a:r>
            <a:r>
              <a:rPr lang="en-GB" dirty="0"/>
              <a:t>with instructions for using </a:t>
            </a:r>
            <a:r>
              <a:rPr lang="en-GB" dirty="0" smtClean="0"/>
              <a:t>it)</a:t>
            </a:r>
          </a:p>
          <a:p>
            <a:r>
              <a:rPr lang="en-GB" dirty="0" smtClean="0"/>
              <a:t>Open outputs – articles, monographs, chapters, performances, data (translational work)</a:t>
            </a:r>
          </a:p>
          <a:p>
            <a:r>
              <a:rPr lang="en-GB" dirty="0" smtClean="0"/>
              <a:t>Open review – pre registration, pre prints, peer review, open funding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275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CD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Open research is not...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66522" y="1856322"/>
            <a:ext cx="7035281" cy="3662453"/>
          </a:xfrm>
        </p:spPr>
        <p:txBody>
          <a:bodyPr>
            <a:normAutofit fontScale="92500"/>
          </a:bodyPr>
          <a:lstStyle/>
          <a:p>
            <a:pPr>
              <a:spcAft>
                <a:spcPts val="1500"/>
              </a:spcAft>
            </a:pPr>
            <a:r>
              <a:rPr lang="en-GB" sz="3500" dirty="0" smtClean="0"/>
              <a:t>A universally applicable ‘To do’ list</a:t>
            </a:r>
          </a:p>
          <a:p>
            <a:pPr>
              <a:spcAft>
                <a:spcPts val="1500"/>
              </a:spcAft>
            </a:pPr>
            <a:r>
              <a:rPr lang="en-GB" sz="3500" dirty="0" smtClean="0"/>
              <a:t>About compliance</a:t>
            </a:r>
          </a:p>
          <a:p>
            <a:pPr>
              <a:spcAft>
                <a:spcPts val="1500"/>
              </a:spcAft>
            </a:pPr>
            <a:r>
              <a:rPr lang="en-GB" sz="3500" dirty="0" smtClean="0"/>
              <a:t>Unthinking – there are some circumstances where it is inappropriate</a:t>
            </a:r>
          </a:p>
          <a:p>
            <a:pPr>
              <a:spcAft>
                <a:spcPts val="1500"/>
              </a:spcAft>
            </a:pPr>
            <a:r>
              <a:rPr lang="en-GB" sz="3500" dirty="0"/>
              <a:t>I</a:t>
            </a:r>
            <a:r>
              <a:rPr lang="en-GB" sz="3500" dirty="0" smtClean="0"/>
              <a:t>mpossible</a:t>
            </a:r>
          </a:p>
          <a:p>
            <a:endParaRPr lang="en-GB" dirty="0"/>
          </a:p>
        </p:txBody>
      </p:sp>
      <p:pic>
        <p:nvPicPr>
          <p:cNvPr id="4" name="Picture 3" descr="A lightbulb cartoon holding up a finger in warning" title="Lightbulb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3531582" cy="4014587"/>
          </a:xfrm>
          <a:prstGeom prst="rect">
            <a:avLst/>
          </a:prstGeom>
          <a:solidFill>
            <a:srgbClr val="CDCDCD"/>
          </a:solidFill>
        </p:spPr>
      </p:pic>
    </p:spTree>
    <p:extLst>
      <p:ext uri="{BB962C8B-B14F-4D97-AF65-F5344CB8AC3E}">
        <p14:creationId xmlns:p14="http://schemas.microsoft.com/office/powerpoint/2010/main" val="337060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face, overlaid with brain structure, overlaid with connected nodes." title="Data - image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504" y="2122096"/>
            <a:ext cx="6556917" cy="43712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3" y="117509"/>
            <a:ext cx="12104267" cy="1325563"/>
          </a:xfrm>
        </p:spPr>
        <p:txBody>
          <a:bodyPr/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What is Research Data?</a:t>
            </a:r>
            <a:endParaRPr lang="en-GB" sz="4800" b="1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5943" y="1314151"/>
            <a:ext cx="1129004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Recorded information, regardless of format or type, that supports or validates research observations, findings or outputs.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7647" y="2927623"/>
            <a:ext cx="2291573" cy="2421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They must be</a:t>
            </a:r>
          </a:p>
          <a:p>
            <a:pPr marL="355600" lvl="1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00"/>
                </a:solidFill>
              </a:rPr>
              <a:t>genuine</a:t>
            </a:r>
          </a:p>
          <a:p>
            <a:pPr marL="355600" lvl="1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00"/>
                </a:solidFill>
              </a:rPr>
              <a:t>transparent</a:t>
            </a:r>
          </a:p>
          <a:p>
            <a:pPr marL="355600" lvl="1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00"/>
                </a:solidFill>
              </a:rPr>
              <a:t>useful</a:t>
            </a:r>
          </a:p>
          <a:p>
            <a:pPr marL="355600" lvl="1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00"/>
                </a:solidFill>
              </a:rPr>
              <a:t>reproducible</a:t>
            </a:r>
          </a:p>
          <a:p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8102220" y="2435181"/>
            <a:ext cx="3881535" cy="340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</a:rPr>
              <a:t>They can be</a:t>
            </a:r>
          </a:p>
          <a:p>
            <a:pPr marL="355600" lvl="1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00"/>
                </a:solidFill>
              </a:rPr>
              <a:t>any media and any format</a:t>
            </a:r>
          </a:p>
          <a:p>
            <a:pPr marL="355600" lvl="1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00"/>
                </a:solidFill>
              </a:rPr>
              <a:t>created at any stage</a:t>
            </a:r>
          </a:p>
          <a:p>
            <a:pPr marL="355600" lvl="1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00"/>
                </a:solidFill>
              </a:rPr>
              <a:t>any level of derivation </a:t>
            </a:r>
            <a:endParaRPr lang="en-US" sz="2400" dirty="0" smtClean="0">
              <a:solidFill>
                <a:srgbClr val="FFFF00"/>
              </a:solidFill>
            </a:endParaRPr>
          </a:p>
          <a:p>
            <a:pPr marL="812800" lvl="2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smtClean="0">
                <a:solidFill>
                  <a:srgbClr val="FFFF00"/>
                </a:solidFill>
              </a:rPr>
              <a:t>raw</a:t>
            </a:r>
            <a:endParaRPr lang="en-US" sz="2400" dirty="0" smtClean="0">
              <a:solidFill>
                <a:srgbClr val="FFFF00"/>
              </a:solidFill>
            </a:endParaRPr>
          </a:p>
          <a:p>
            <a:pPr marL="812800" lvl="2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FFFF00"/>
                </a:solidFill>
              </a:rPr>
              <a:t>manipulated</a:t>
            </a:r>
          </a:p>
          <a:p>
            <a:pPr marL="812800" lvl="2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FFFF00"/>
                </a:solidFill>
              </a:rPr>
              <a:t>converted</a:t>
            </a:r>
          </a:p>
          <a:p>
            <a:pPr marL="812800" lvl="2" indent="-355600" fontAlgn="ctr">
              <a:spcBef>
                <a:spcPts val="400"/>
              </a:spcBef>
              <a:buClr>
                <a:srgbClr val="FFFF00"/>
              </a:buClr>
              <a:buSzPct val="175000"/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FFFF00"/>
                </a:solidFill>
              </a:rPr>
              <a:t>cleaned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84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6821" y="411509"/>
            <a:ext cx="4254469" cy="576263"/>
          </a:xfrm>
        </p:spPr>
        <p:txBody>
          <a:bodyPr>
            <a:normAutofit fontScale="90000"/>
          </a:bodyPr>
          <a:lstStyle/>
          <a:p>
            <a:pPr algn="r"/>
            <a:r>
              <a:rPr lang="en-GB" b="1" dirty="0" smtClean="0"/>
              <a:t>What is Open Data?</a:t>
            </a:r>
            <a:endParaRPr lang="en-GB" b="1" dirty="0"/>
          </a:p>
        </p:txBody>
      </p:sp>
      <p:sp>
        <p:nvSpPr>
          <p:cNvPr id="7" name="Rectangle 6"/>
          <p:cNvSpPr/>
          <p:nvPr/>
        </p:nvSpPr>
        <p:spPr>
          <a:xfrm>
            <a:off x="7292789" y="1811278"/>
            <a:ext cx="4572000" cy="227754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dirty="0"/>
              <a:t>“Open data and content can be freely used, modified, and shared by anyone for any purpose”</a:t>
            </a:r>
            <a:r>
              <a:rPr lang="en-GB" sz="2800" dirty="0"/>
              <a:t> </a:t>
            </a:r>
          </a:p>
          <a:p>
            <a:pPr algn="ctr"/>
            <a:r>
              <a:rPr lang="en-GB" sz="1200" dirty="0"/>
              <a:t>http://opendefinition.org/</a:t>
            </a:r>
          </a:p>
          <a:p>
            <a:pPr algn="ctr"/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7496000" y="4746285"/>
            <a:ext cx="38561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F. A. I. R.</a:t>
            </a:r>
            <a:endParaRPr lang="en-GB" sz="2800" dirty="0"/>
          </a:p>
          <a:p>
            <a:pPr algn="ctr"/>
            <a:r>
              <a:rPr lang="en-GB" sz="2800" dirty="0"/>
              <a:t>Findable – Accessible </a:t>
            </a:r>
          </a:p>
          <a:p>
            <a:pPr algn="ctr"/>
            <a:r>
              <a:rPr lang="en-GB" sz="2800" dirty="0"/>
              <a:t>Interoperable - Reusable</a:t>
            </a:r>
          </a:p>
        </p:txBody>
      </p:sp>
    </p:spTree>
    <p:extLst>
      <p:ext uri="{BB962C8B-B14F-4D97-AF65-F5344CB8AC3E}">
        <p14:creationId xmlns:p14="http://schemas.microsoft.com/office/powerpoint/2010/main" val="267848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t="-11000" r="-1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781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6600" b="1" dirty="0" smtClean="0">
                <a:solidFill>
                  <a:schemeClr val="bg1"/>
                </a:solidFill>
              </a:rPr>
              <a:t>Why open data?</a:t>
            </a:r>
            <a:endParaRPr lang="en-GB" sz="6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44" y="1690688"/>
            <a:ext cx="11165634" cy="4782125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GB" sz="4000" dirty="0">
                <a:solidFill>
                  <a:srgbClr val="FC7360"/>
                </a:solidFill>
              </a:rPr>
              <a:t>shows the work's integrity</a:t>
            </a:r>
          </a:p>
          <a:p>
            <a:pPr>
              <a:spcAft>
                <a:spcPts val="600"/>
              </a:spcAft>
            </a:pPr>
            <a:r>
              <a:rPr lang="en-GB" sz="4000" dirty="0">
                <a:solidFill>
                  <a:srgbClr val="FC7360"/>
                </a:solidFill>
              </a:rPr>
              <a:t>verifies the </a:t>
            </a:r>
            <a:r>
              <a:rPr lang="en-GB" sz="4000" dirty="0" smtClean="0">
                <a:solidFill>
                  <a:srgbClr val="FC7360"/>
                </a:solidFill>
              </a:rPr>
              <a:t>work</a:t>
            </a:r>
          </a:p>
          <a:p>
            <a:pPr>
              <a:spcAft>
                <a:spcPts val="600"/>
              </a:spcAft>
            </a:pPr>
            <a:r>
              <a:rPr lang="en-GB" sz="4000" dirty="0">
                <a:solidFill>
                  <a:srgbClr val="FC7360"/>
                </a:solidFill>
              </a:rPr>
              <a:t>can create opportunities for further research to be carried out on your </a:t>
            </a:r>
            <a:r>
              <a:rPr lang="en-GB" sz="4000" dirty="0" smtClean="0">
                <a:solidFill>
                  <a:srgbClr val="FC7360"/>
                </a:solidFill>
              </a:rPr>
              <a:t>findings</a:t>
            </a:r>
          </a:p>
          <a:p>
            <a:pPr>
              <a:spcAft>
                <a:spcPts val="600"/>
              </a:spcAft>
            </a:pPr>
            <a:r>
              <a:rPr lang="en-GB" sz="4000" dirty="0">
                <a:solidFill>
                  <a:srgbClr val="FC7360"/>
                </a:solidFill>
              </a:rPr>
              <a:t>data </a:t>
            </a:r>
            <a:r>
              <a:rPr lang="en-GB" sz="4000" dirty="0" smtClean="0">
                <a:solidFill>
                  <a:srgbClr val="FC7360"/>
                </a:solidFill>
              </a:rPr>
              <a:t>citation</a:t>
            </a:r>
            <a:endParaRPr lang="en-GB" sz="4000" dirty="0">
              <a:solidFill>
                <a:srgbClr val="FC7360"/>
              </a:solidFill>
            </a:endParaRPr>
          </a:p>
          <a:p>
            <a:pPr>
              <a:spcAft>
                <a:spcPts val="600"/>
              </a:spcAft>
            </a:pPr>
            <a:r>
              <a:rPr lang="en-GB" sz="4000" dirty="0" smtClean="0">
                <a:solidFill>
                  <a:srgbClr val="FC7360"/>
                </a:solidFill>
              </a:rPr>
              <a:t>(compliance)</a:t>
            </a:r>
            <a:endParaRPr lang="en-GB" sz="4000" dirty="0">
              <a:solidFill>
                <a:srgbClr val="FC73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1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10247</TotalTime>
  <Words>658</Words>
  <Application>Microsoft Office PowerPoint</Application>
  <PresentationFormat>Widescreen</PresentationFormat>
  <Paragraphs>133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High Tower Text</vt:lpstr>
      <vt:lpstr>Office Theme</vt:lpstr>
      <vt:lpstr>Open Research, Open Access</vt:lpstr>
      <vt:lpstr>YES! I told you. The story of open access by Patrick Hochstenbach  CC-BY  https://openaccess.be/2012/10/24/yes-i-told-you-an-open-access-cartoon/ </vt:lpstr>
      <vt:lpstr>Open Access REF compliance is: </vt:lpstr>
      <vt:lpstr>Open Research is:</vt:lpstr>
      <vt:lpstr>What makes research open?</vt:lpstr>
      <vt:lpstr>Open research is not...</vt:lpstr>
      <vt:lpstr>What is Research Data?</vt:lpstr>
      <vt:lpstr>What is Open Data?</vt:lpstr>
      <vt:lpstr>Why open data?</vt:lpstr>
      <vt:lpstr>Managing data (for making open)</vt:lpstr>
      <vt:lpstr>A moment on copyright</vt:lpstr>
      <vt:lpstr>And another on accessibility </vt:lpstr>
      <vt:lpstr>ORCiD </vt:lpstr>
      <vt:lpstr>Pre Registration &amp; Pre Prints?</vt:lpstr>
      <vt:lpstr>Publishing an open monograph</vt:lpstr>
      <vt:lpstr>Other elements to open research</vt:lpstr>
      <vt:lpstr>Tools</vt:lpstr>
      <vt:lpstr>Contact</vt:lpstr>
    </vt:vector>
  </TitlesOfParts>
  <Company>University of Kent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Science, Open Access</dc:title>
  <dc:creator>Josie Caplehorne</dc:creator>
  <cp:lastModifiedBy>Sarah Slowe</cp:lastModifiedBy>
  <cp:revision>75</cp:revision>
  <dcterms:created xsi:type="dcterms:W3CDTF">2019-02-15T14:46:10Z</dcterms:created>
  <dcterms:modified xsi:type="dcterms:W3CDTF">2020-01-21T08:49:53Z</dcterms:modified>
</cp:coreProperties>
</file>