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1620" y="-96"/>
      </p:cViewPr>
      <p:guideLst>
        <p:guide orient="horz" pos="2795"/>
        <p:guide orient="horz" pos="311"/>
        <p:guide pos="779"/>
        <p:guide pos="2200"/>
        <p:guide pos="3776"/>
        <p:guide pos="7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903F7-7120-47E5-A482-639E0B5AAD9E}" type="datetimeFigureOut">
              <a:rPr lang="it-IT" smtClean="0"/>
              <a:pPr/>
              <a:t>31/07/2019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5B9F6-6B77-4ABB-A48C-F7E41641612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1859" y="490960"/>
            <a:ext cx="2392903" cy="216295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6615" y="480181"/>
            <a:ext cx="2392903" cy="2184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6708" y="2664445"/>
            <a:ext cx="2443204" cy="208390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1464" y="2639294"/>
            <a:ext cx="2443204" cy="213421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6231" y="4736066"/>
            <a:ext cx="2364159" cy="208390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92217" y="4631870"/>
            <a:ext cx="2364159" cy="2292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3923928" y="1387771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pDC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CD80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923928" y="3521733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pDC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CD86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923928" y="55933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pDC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HLA-DR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888094" y="17934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PRE-CHEMO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5997127" y="1793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POST-CHEMO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 rot="16200000">
            <a:off x="715248" y="1234961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 rot="16200000">
            <a:off x="715249" y="331174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 rot="16200000">
            <a:off x="715248" y="547198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 rot="16200000">
            <a:off x="4947085" y="1235550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 rot="16200000">
            <a:off x="4947086" y="331233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 rot="16200000">
            <a:off x="4947085" y="547257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436" y="404664"/>
            <a:ext cx="6639127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3996120" y="1136776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pDC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CD80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010403" y="3239596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pDC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CD86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899864" y="53252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pDC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HLA-DR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888094" y="17934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PRE-CHEMO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052450" y="1793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POST-CHEMO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 rot="16200000">
            <a:off x="782468" y="1234961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 rot="16200000">
            <a:off x="782469" y="331174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 rot="16200000">
            <a:off x="782468" y="547198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 rot="16200000">
            <a:off x="5049291" y="1235550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 rot="16200000">
            <a:off x="5049292" y="331233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 rot="16200000">
            <a:off x="5049291" y="547257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1896772" y="17934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PRE-CHEMO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335530" y="1793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POST-CHEMO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211960" y="1387771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>
                <a:latin typeface="Calibri" pitchFamily="34" charset="0"/>
              </a:rPr>
              <a:t>m</a:t>
            </a:r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CD80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211960" y="3394873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CD86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211960" y="5555113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HLA-DR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663" y="493713"/>
            <a:ext cx="2406650" cy="213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93713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3663" y="2610809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610809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63663" y="4663447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663447"/>
            <a:ext cx="2406650" cy="216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sellaDiTesto 14"/>
          <p:cNvSpPr txBox="1"/>
          <p:nvPr/>
        </p:nvSpPr>
        <p:spPr>
          <a:xfrm rot="16200000">
            <a:off x="776755" y="1234961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 rot="16200000">
            <a:off x="776756" y="331174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 rot="16200000">
            <a:off x="776755" y="547198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 rot="16200000">
            <a:off x="5265315" y="1235550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 rot="16200000">
            <a:off x="5265316" y="331233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 rot="16200000">
            <a:off x="5265315" y="547257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664" y="493714"/>
            <a:ext cx="2406650" cy="217947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774" y="493713"/>
            <a:ext cx="2396905" cy="217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r="1331"/>
          <a:stretch>
            <a:fillRect/>
          </a:stretch>
        </p:blipFill>
        <p:spPr bwMode="auto">
          <a:xfrm>
            <a:off x="1363663" y="2564904"/>
            <a:ext cx="2374619" cy="217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1774" y="2564904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 r="2349"/>
          <a:stretch>
            <a:fillRect/>
          </a:stretch>
        </p:blipFill>
        <p:spPr bwMode="auto">
          <a:xfrm>
            <a:off x="1363663" y="4653136"/>
            <a:ext cx="2347725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1774" y="4653136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sellaDiTesto 13"/>
          <p:cNvSpPr txBox="1"/>
          <p:nvPr/>
        </p:nvSpPr>
        <p:spPr>
          <a:xfrm>
            <a:off x="1896772" y="17934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PRE-CHEMO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335530" y="1793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POST-CHEMO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322782" y="1387771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>
                <a:latin typeface="Calibri" pitchFamily="34" charset="0"/>
              </a:rPr>
              <a:t>m</a:t>
            </a:r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CD80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322782" y="3394873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CD86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322782" y="5555113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mDC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HLA-DR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 rot="16200000">
            <a:off x="842628" y="1234961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 rot="16200000">
            <a:off x="842629" y="331174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 rot="16200000">
            <a:off x="842628" y="547198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 rot="16200000">
            <a:off x="5379133" y="1235550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 rot="16200000">
            <a:off x="5379134" y="331233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 rot="16200000">
            <a:off x="5379133" y="547257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195" y="493713"/>
            <a:ext cx="2406649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194" y="2522742"/>
            <a:ext cx="2406650" cy="217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9653" y="2522742"/>
            <a:ext cx="2412419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9194" y="4640089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89653" y="4640089"/>
            <a:ext cx="24066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1622303" y="17934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PRE-CHEMO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335530" y="1793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POST-CHEMO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707904" y="1387771"/>
            <a:ext cx="178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latin typeface="Calibri" pitchFamily="34" charset="0"/>
              </a:rPr>
              <a:t>Monocytes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CD80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3707904" y="3394873"/>
            <a:ext cx="178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Monocytes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CD86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3707904" y="5555113"/>
            <a:ext cx="1996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Monocytes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HLA-DR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94400" y="493713"/>
            <a:ext cx="2406650" cy="214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asellaDiTesto 16"/>
          <p:cNvSpPr txBox="1"/>
          <p:nvPr/>
        </p:nvSpPr>
        <p:spPr>
          <a:xfrm rot="16200000">
            <a:off x="482589" y="1234961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 rot="16200000">
            <a:off x="482590" y="331174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 rot="16200000">
            <a:off x="482589" y="547198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 rot="16200000">
            <a:off x="5379133" y="1235550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 rot="16200000">
            <a:off x="5379134" y="331233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 rot="16200000">
            <a:off x="5379133" y="547257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r="1684"/>
          <a:stretch>
            <a:fillRect/>
          </a:stretch>
        </p:blipFill>
        <p:spPr bwMode="auto">
          <a:xfrm>
            <a:off x="1017186" y="493713"/>
            <a:ext cx="2366126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5542" y="493713"/>
            <a:ext cx="236595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r="2184"/>
          <a:stretch>
            <a:fillRect/>
          </a:stretch>
        </p:blipFill>
        <p:spPr bwMode="auto">
          <a:xfrm>
            <a:off x="1017186" y="2636838"/>
            <a:ext cx="235409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5542" y="2636838"/>
            <a:ext cx="24066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 r="1684"/>
          <a:stretch>
            <a:fillRect/>
          </a:stretch>
        </p:blipFill>
        <p:spPr bwMode="auto">
          <a:xfrm>
            <a:off x="1017186" y="4714875"/>
            <a:ext cx="2366126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5542" y="4714875"/>
            <a:ext cx="24066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sellaDiTesto 10"/>
          <p:cNvSpPr txBox="1"/>
          <p:nvPr/>
        </p:nvSpPr>
        <p:spPr>
          <a:xfrm>
            <a:off x="1550295" y="17934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PRE-CHEMO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335530" y="179348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POST-CHEMO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55804" y="1387771"/>
            <a:ext cx="178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latin typeface="Calibri" pitchFamily="34" charset="0"/>
              </a:rPr>
              <a:t>Monocytes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CD80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655804" y="3394873"/>
            <a:ext cx="178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Monocytes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CD86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3655804" y="5555113"/>
            <a:ext cx="1996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  <a:latin typeface="Calibri" pitchFamily="34" charset="0"/>
              </a:rPr>
              <a:t>Monocytes</a:t>
            </a:r>
            <a:r>
              <a:rPr lang="it-IT" dirty="0" smtClean="0">
                <a:solidFill>
                  <a:schemeClr val="tx1"/>
                </a:solidFill>
                <a:latin typeface="Calibri" pitchFamily="34" charset="0"/>
              </a:rPr>
              <a:t> HLA-DR</a:t>
            </a:r>
            <a:endParaRPr lang="it-IT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 rot="16200000">
            <a:off x="482589" y="1234961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 rot="16200000">
            <a:off x="482590" y="331174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 rot="16200000">
            <a:off x="482589" y="5471989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 rot="16200000">
            <a:off x="5379133" y="1235550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 rot="16200000">
            <a:off x="5379134" y="331233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 rot="16200000">
            <a:off x="5379133" y="5472578"/>
            <a:ext cx="10198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% positive </a:t>
            </a:r>
            <a:r>
              <a:rPr lang="it-IT" sz="1000" b="1" dirty="0" err="1" smtClean="0">
                <a:solidFill>
                  <a:schemeClr val="tx1"/>
                </a:solidFill>
                <a:latin typeface="Calibri" pitchFamily="34" charset="0"/>
              </a:rPr>
              <a:t>cells</a:t>
            </a:r>
            <a:r>
              <a:rPr lang="it-IT" sz="10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it-IT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561" t="2590" r="1561" b="2238"/>
          <a:stretch>
            <a:fillRect/>
          </a:stretch>
        </p:blipFill>
        <p:spPr bwMode="auto">
          <a:xfrm>
            <a:off x="539552" y="908720"/>
            <a:ext cx="806489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Connettore 1 3"/>
          <p:cNvCxnSpPr/>
          <p:nvPr/>
        </p:nvCxnSpPr>
        <p:spPr>
          <a:xfrm>
            <a:off x="1043608" y="4797425"/>
            <a:ext cx="15121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2737892" y="4797152"/>
            <a:ext cx="15121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4427984" y="4803502"/>
            <a:ext cx="15121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6122268" y="4803502"/>
            <a:ext cx="15121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1410804" y="4869160"/>
            <a:ext cx="777777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100" spc="-70" dirty="0" err="1" smtClean="0">
                <a:solidFill>
                  <a:schemeClr val="tx1"/>
                </a:solidFill>
                <a:latin typeface="Calibri" pitchFamily="34" charset="0"/>
              </a:rPr>
              <a:t>RNAdjuvant</a:t>
            </a:r>
            <a:endParaRPr lang="it-IT" sz="1100" spc="-7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190047" y="4869160"/>
            <a:ext cx="607859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100" dirty="0" err="1" smtClean="0">
                <a:solidFill>
                  <a:schemeClr val="tx1"/>
                </a:solidFill>
                <a:latin typeface="Calibri" pitchFamily="34" charset="0"/>
              </a:rPr>
              <a:t>Poly</a:t>
            </a:r>
            <a:r>
              <a:rPr lang="it-IT" sz="1100" dirty="0" smtClean="0">
                <a:solidFill>
                  <a:schemeClr val="tx1"/>
                </a:solidFill>
                <a:latin typeface="Calibri" pitchFamily="34" charset="0"/>
              </a:rPr>
              <a:t> I:C</a:t>
            </a:r>
            <a:endParaRPr lang="it-IT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913701" y="4869160"/>
            <a:ext cx="54073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solidFill>
                  <a:schemeClr val="tx1"/>
                </a:solidFill>
                <a:latin typeface="Calibri" pitchFamily="34" charset="0"/>
              </a:rPr>
              <a:t>IMQ</a:t>
            </a:r>
            <a:endParaRPr lang="it-IT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554316" y="4869160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 smtClean="0">
                <a:solidFill>
                  <a:schemeClr val="tx1"/>
                </a:solidFill>
                <a:latin typeface="Calibri" pitchFamily="34" charset="0"/>
              </a:rPr>
              <a:t>CpG</a:t>
            </a:r>
            <a:endParaRPr lang="it-IT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 rot="16200000">
            <a:off x="148446" y="2369715"/>
            <a:ext cx="575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 err="1" smtClean="0"/>
              <a:t>p</a:t>
            </a:r>
            <a:r>
              <a:rPr lang="it-IT" sz="1200" b="1" dirty="0" err="1" smtClean="0"/>
              <a:t>g</a:t>
            </a:r>
            <a:r>
              <a:rPr lang="it-IT" sz="1200" b="1" dirty="0" smtClean="0"/>
              <a:t>/ml</a:t>
            </a:r>
            <a:endParaRPr lang="it-IT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713" t="1608" r="1292" b="1538"/>
          <a:stretch>
            <a:fillRect/>
          </a:stretch>
        </p:blipFill>
        <p:spPr bwMode="auto">
          <a:xfrm>
            <a:off x="312821" y="908720"/>
            <a:ext cx="8435643" cy="345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1230784" y="4463534"/>
            <a:ext cx="777777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100" spc="-70" dirty="0" err="1" smtClean="0">
                <a:solidFill>
                  <a:schemeClr val="tx1"/>
                </a:solidFill>
                <a:latin typeface="Calibri" pitchFamily="34" charset="0"/>
              </a:rPr>
              <a:t>RNAdjuvant</a:t>
            </a:r>
            <a:endParaRPr lang="it-IT" sz="1100" spc="-7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168901" y="4463534"/>
            <a:ext cx="607859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100" dirty="0" err="1" smtClean="0">
                <a:solidFill>
                  <a:schemeClr val="tx1"/>
                </a:solidFill>
                <a:latin typeface="Calibri" pitchFamily="34" charset="0"/>
              </a:rPr>
              <a:t>Poly</a:t>
            </a:r>
            <a:r>
              <a:rPr lang="it-IT" sz="1100" dirty="0" smtClean="0">
                <a:solidFill>
                  <a:schemeClr val="tx1"/>
                </a:solidFill>
                <a:latin typeface="Calibri" pitchFamily="34" charset="0"/>
              </a:rPr>
              <a:t> I:C</a:t>
            </a:r>
            <a:endParaRPr lang="it-IT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5056787" y="4463534"/>
            <a:ext cx="54073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solidFill>
                  <a:schemeClr val="tx1"/>
                </a:solidFill>
                <a:latin typeface="Calibri" pitchFamily="34" charset="0"/>
              </a:rPr>
              <a:t>IMQ</a:t>
            </a:r>
            <a:endParaRPr lang="it-IT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839173" y="4463534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 smtClean="0">
                <a:solidFill>
                  <a:schemeClr val="tx1"/>
                </a:solidFill>
                <a:latin typeface="Calibri" pitchFamily="34" charset="0"/>
              </a:rPr>
              <a:t>CpG</a:t>
            </a:r>
            <a:endParaRPr lang="it-IT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20" name="Connettore 1 19"/>
          <p:cNvCxnSpPr/>
          <p:nvPr/>
        </p:nvCxnSpPr>
        <p:spPr>
          <a:xfrm>
            <a:off x="755576" y="4403725"/>
            <a:ext cx="172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4463058" y="4397375"/>
            <a:ext cx="172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6299113" y="4399806"/>
            <a:ext cx="172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2608734" y="4401840"/>
            <a:ext cx="172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 rot="16200000">
            <a:off x="41305" y="2369715"/>
            <a:ext cx="575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 err="1" smtClean="0"/>
              <a:t>p</a:t>
            </a:r>
            <a:r>
              <a:rPr lang="it-IT" sz="1200" b="1" dirty="0" err="1" smtClean="0"/>
              <a:t>g</a:t>
            </a:r>
            <a:r>
              <a:rPr lang="it-IT" sz="1200" b="1" dirty="0" smtClean="0"/>
              <a:t>/ml</a:t>
            </a:r>
            <a:endParaRPr lang="it-IT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168</Words>
  <Application>Microsoft Office PowerPoint</Application>
  <PresentationFormat>Presentazione su schermo 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Luigi</dc:creator>
  <cp:lastModifiedBy>Luigi</cp:lastModifiedBy>
  <cp:revision>77</cp:revision>
  <dcterms:created xsi:type="dcterms:W3CDTF">2019-07-03T11:45:36Z</dcterms:created>
  <dcterms:modified xsi:type="dcterms:W3CDTF">2019-07-31T14:43:49Z</dcterms:modified>
</cp:coreProperties>
</file>