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2"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5143500" cx="9144000"/>
  <p:notesSz cx="6858000" cy="9144000"/>
  <p:embeddedFontLst>
    <p:embeddedFont>
      <p:font typeface="Nunito"/>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F658F6DA-CE18-410F-9C8E-C7ABEFD3B050}">
  <a:tblStyle styleId="{F658F6DA-CE18-410F-9C8E-C7ABEFD3B05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Nunito-regular.fntdata"/><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Nunito-italic.fntdata"/><Relationship Id="rId10" Type="http://schemas.openxmlformats.org/officeDocument/2006/relationships/slide" Target="slides/slide5.xml"/><Relationship Id="rId32" Type="http://schemas.openxmlformats.org/officeDocument/2006/relationships/font" Target="fonts/Nunito-bold.fntdata"/><Relationship Id="rId13" Type="http://schemas.openxmlformats.org/officeDocument/2006/relationships/slide" Target="slides/slide8.xml"/><Relationship Id="rId12" Type="http://schemas.openxmlformats.org/officeDocument/2006/relationships/slide" Target="slides/slide7.xml"/><Relationship Id="rId34" Type="http://schemas.openxmlformats.org/officeDocument/2006/relationships/font" Target="fonts/Nunito-bold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g6dd120d2a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6dd120d2a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Google Shape;218;g6dd120d2af_1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6dd120d2af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the past years, some principles from funders, and technical recommendations, have been produced. We are interested to know how far these have been implemented, and where challenges remain or recommendations are impractical.</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 name="Shape 223"/>
        <p:cNvGrpSpPr/>
        <p:nvPr/>
      </p:nvGrpSpPr>
      <p:grpSpPr>
        <a:xfrm>
          <a:off x="0" y="0"/>
          <a:ext cx="0" cy="0"/>
          <a:chOff x="0" y="0"/>
          <a:chExt cx="0" cy="0"/>
        </a:xfrm>
      </p:grpSpPr>
      <p:sp>
        <p:nvSpPr>
          <p:cNvPr id="224" name="Google Shape;224;g6dd120d2af_0_2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6dd120d2af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 name="Shape 230"/>
        <p:cNvGrpSpPr/>
        <p:nvPr/>
      </p:nvGrpSpPr>
      <p:grpSpPr>
        <a:xfrm>
          <a:off x="0" y="0"/>
          <a:ext cx="0" cy="0"/>
          <a:chOff x="0" y="0"/>
          <a:chExt cx="0" cy="0"/>
        </a:xfrm>
      </p:grpSpPr>
      <p:sp>
        <p:nvSpPr>
          <p:cNvPr id="231" name="Google Shape;231;g6dd120d2af_0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6dd120d2af_0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 name="Shape 237"/>
        <p:cNvGrpSpPr/>
        <p:nvPr/>
      </p:nvGrpSpPr>
      <p:grpSpPr>
        <a:xfrm>
          <a:off x="0" y="0"/>
          <a:ext cx="0" cy="0"/>
          <a:chOff x="0" y="0"/>
          <a:chExt cx="0" cy="0"/>
        </a:xfrm>
      </p:grpSpPr>
      <p:sp>
        <p:nvSpPr>
          <p:cNvPr id="238" name="Google Shape;238;g6dd120d2af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6dd120d2af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 name="Shape 242"/>
        <p:cNvGrpSpPr/>
        <p:nvPr/>
      </p:nvGrpSpPr>
      <p:grpSpPr>
        <a:xfrm>
          <a:off x="0" y="0"/>
          <a:ext cx="0" cy="0"/>
          <a:chOff x="0" y="0"/>
          <a:chExt cx="0" cy="0"/>
        </a:xfrm>
      </p:grpSpPr>
      <p:sp>
        <p:nvSpPr>
          <p:cNvPr id="243" name="Google Shape;243;g6dd120d2af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6dd120d2af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 name="Shape 252"/>
        <p:cNvGrpSpPr/>
        <p:nvPr/>
      </p:nvGrpSpPr>
      <p:grpSpPr>
        <a:xfrm>
          <a:off x="0" y="0"/>
          <a:ext cx="0" cy="0"/>
          <a:chOff x="0" y="0"/>
          <a:chExt cx="0" cy="0"/>
        </a:xfrm>
      </p:grpSpPr>
      <p:sp>
        <p:nvSpPr>
          <p:cNvPr id="253" name="Google Shape;253;g6dd120d2af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6dd120d2af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 name="Shape 261"/>
        <p:cNvGrpSpPr/>
        <p:nvPr/>
      </p:nvGrpSpPr>
      <p:grpSpPr>
        <a:xfrm>
          <a:off x="0" y="0"/>
          <a:ext cx="0" cy="0"/>
          <a:chOff x="0" y="0"/>
          <a:chExt cx="0" cy="0"/>
        </a:xfrm>
      </p:grpSpPr>
      <p:sp>
        <p:nvSpPr>
          <p:cNvPr id="262" name="Google Shape;262;g6dd120d2af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6dd120d2af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a:solidFill>
                  <a:schemeClr val="dk1"/>
                </a:solidFill>
              </a:rPr>
              <a:t>Note: these data are not in shared data v1; to follow.</a:t>
            </a:r>
            <a:endParaRPr b="1">
              <a:solidFill>
                <a:schemeClr val="dk1"/>
              </a:solidFill>
            </a:endParaRPr>
          </a:p>
          <a:p>
            <a:pPr indent="0" lvl="0" marL="0" rtl="0" algn="l">
              <a:lnSpc>
                <a:spcPct val="115000"/>
              </a:lnSpc>
              <a:spcBef>
                <a:spcPts val="0"/>
              </a:spcBef>
              <a:spcAft>
                <a:spcPts val="0"/>
              </a:spcAft>
              <a:buNone/>
            </a:pPr>
            <a:r>
              <a:t/>
            </a:r>
            <a:endParaRPr b="1">
              <a:solidFill>
                <a:schemeClr val="dk1"/>
              </a:solidFill>
            </a:endParaRPr>
          </a:p>
          <a:p>
            <a:pPr indent="0" lvl="0" marL="0" rtl="0" algn="l">
              <a:lnSpc>
                <a:spcPct val="115000"/>
              </a:lnSpc>
              <a:spcBef>
                <a:spcPts val="0"/>
              </a:spcBef>
              <a:spcAft>
                <a:spcPts val="0"/>
              </a:spcAft>
              <a:buNone/>
            </a:pPr>
            <a:r>
              <a:rPr b="1" lang="en">
                <a:solidFill>
                  <a:schemeClr val="dk1"/>
                </a:solidFill>
              </a:rPr>
              <a:t>All &amp; online</a:t>
            </a:r>
            <a:endParaRPr b="1">
              <a:solidFill>
                <a:schemeClr val="dk1"/>
              </a:solidFill>
            </a:endParaRPr>
          </a:p>
          <a:p>
            <a:pPr indent="0" lvl="0" marL="0" rtl="0" algn="l">
              <a:lnSpc>
                <a:spcPct val="115000"/>
              </a:lnSpc>
              <a:spcBef>
                <a:spcPts val="0"/>
              </a:spcBef>
              <a:spcAft>
                <a:spcPts val="0"/>
              </a:spcAft>
              <a:buNone/>
            </a:pPr>
            <a:r>
              <a:rPr lang="en">
                <a:solidFill>
                  <a:schemeClr val="dk1"/>
                </a:solidFill>
              </a:rPr>
              <a:t>ORs &amp; F1000 Res — all, clear</a:t>
            </a:r>
            <a:endParaRPr>
              <a:solidFill>
                <a:schemeClr val="dk1"/>
              </a:solidFill>
            </a:endParaRPr>
          </a:p>
          <a:p>
            <a:pPr indent="0" lvl="0" marL="0" rtl="0" algn="l">
              <a:lnSpc>
                <a:spcPct val="115000"/>
              </a:lnSpc>
              <a:spcBef>
                <a:spcPts val="0"/>
              </a:spcBef>
              <a:spcAft>
                <a:spcPts val="0"/>
              </a:spcAft>
              <a:buNone/>
            </a:pPr>
            <a:r>
              <a:rPr lang="en">
                <a:solidFill>
                  <a:schemeClr val="dk1"/>
                </a:solidFill>
              </a:rPr>
              <a:t>MitoFit Pp Archives</a:t>
            </a:r>
            <a:endParaRPr>
              <a:solidFill>
                <a:schemeClr val="dk1"/>
              </a:solidFill>
            </a:endParaRPr>
          </a:p>
          <a:p>
            <a:pPr indent="0" lvl="0" marL="0" rtl="0" algn="l">
              <a:lnSpc>
                <a:spcPct val="115000"/>
              </a:lnSpc>
              <a:spcBef>
                <a:spcPts val="0"/>
              </a:spcBef>
              <a:spcAft>
                <a:spcPts val="0"/>
              </a:spcAft>
              <a:buNone/>
            </a:pPr>
            <a:r>
              <a:rPr lang="en">
                <a:solidFill>
                  <a:schemeClr val="dk1"/>
                </a:solidFill>
              </a:rPr>
              <a:t>PeerJ Preprints (closed)</a:t>
            </a:r>
            <a:endParaRPr>
              <a:solidFill>
                <a:schemeClr val="dk1"/>
              </a:solidFill>
            </a:endParaRPr>
          </a:p>
          <a:p>
            <a:pPr indent="0" lvl="0" marL="0" rtl="0" algn="l">
              <a:lnSpc>
                <a:spcPct val="115000"/>
              </a:lnSpc>
              <a:spcBef>
                <a:spcPts val="0"/>
              </a:spcBef>
              <a:spcAft>
                <a:spcPts val="0"/>
              </a:spcAft>
              <a:buNone/>
            </a:pPr>
            <a:r>
              <a:rPr lang="en">
                <a:solidFill>
                  <a:schemeClr val="dk1"/>
                </a:solidFill>
              </a:rPr>
              <a:t>Preprints.org</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b="1" lang="en">
                <a:solidFill>
                  <a:schemeClr val="dk1"/>
                </a:solidFill>
              </a:rPr>
              <a:t>Transparent plagiarism policy most common</a:t>
            </a:r>
            <a:endParaRPr b="1">
              <a:solidFill>
                <a:schemeClr val="dk1"/>
              </a:solidFill>
            </a:endParaRPr>
          </a:p>
          <a:p>
            <a:pPr indent="0" lvl="0" marL="0" rtl="0" algn="l">
              <a:lnSpc>
                <a:spcPct val="115000"/>
              </a:lnSpc>
              <a:spcBef>
                <a:spcPts val="0"/>
              </a:spcBef>
              <a:spcAft>
                <a:spcPts val="0"/>
              </a:spcAft>
              <a:buNone/>
            </a:pPr>
            <a:r>
              <a:rPr lang="en">
                <a:solidFill>
                  <a:schemeClr val="dk1"/>
                </a:solidFill>
              </a:rPr>
              <a:t>arXiv</a:t>
            </a:r>
            <a:endParaRPr>
              <a:solidFill>
                <a:schemeClr val="dk1"/>
              </a:solidFill>
            </a:endParaRPr>
          </a:p>
          <a:p>
            <a:pPr indent="0" lvl="0" marL="0" rtl="0" algn="l">
              <a:lnSpc>
                <a:spcPct val="115000"/>
              </a:lnSpc>
              <a:spcBef>
                <a:spcPts val="0"/>
              </a:spcBef>
              <a:spcAft>
                <a:spcPts val="0"/>
              </a:spcAft>
              <a:buNone/>
            </a:pPr>
            <a:r>
              <a:rPr lang="en">
                <a:solidFill>
                  <a:schemeClr val="dk1"/>
                </a:solidFill>
              </a:rPr>
              <a:t>bioRxiv</a:t>
            </a:r>
            <a:endParaRPr>
              <a:solidFill>
                <a:schemeClr val="dk1"/>
              </a:solidFill>
            </a:endParaRPr>
          </a:p>
          <a:p>
            <a:pPr indent="0" lvl="0" marL="0" rtl="0" algn="l">
              <a:lnSpc>
                <a:spcPct val="115000"/>
              </a:lnSpc>
              <a:spcBef>
                <a:spcPts val="0"/>
              </a:spcBef>
              <a:spcAft>
                <a:spcPts val="0"/>
              </a:spcAft>
              <a:buNone/>
            </a:pPr>
            <a:r>
              <a:rPr lang="en">
                <a:solidFill>
                  <a:schemeClr val="dk1"/>
                </a:solidFill>
              </a:rPr>
              <a:t>chemRxiv</a:t>
            </a:r>
            <a:endParaRPr>
              <a:solidFill>
                <a:schemeClr val="dk1"/>
              </a:solidFill>
            </a:endParaRPr>
          </a:p>
          <a:p>
            <a:pPr indent="0" lvl="0" marL="0" rtl="0" algn="l">
              <a:lnSpc>
                <a:spcPct val="115000"/>
              </a:lnSpc>
              <a:spcBef>
                <a:spcPts val="0"/>
              </a:spcBef>
              <a:spcAft>
                <a:spcPts val="0"/>
              </a:spcAft>
              <a:buNone/>
            </a:pPr>
            <a:r>
              <a:rPr lang="en">
                <a:solidFill>
                  <a:schemeClr val="dk1"/>
                </a:solidFill>
              </a:rPr>
              <a:t>ESSOAr</a:t>
            </a:r>
            <a:endParaRPr>
              <a:solidFill>
                <a:schemeClr val="dk1"/>
              </a:solidFill>
            </a:endParaRPr>
          </a:p>
          <a:p>
            <a:pPr indent="0" lvl="0" marL="0" rtl="0" algn="l">
              <a:lnSpc>
                <a:spcPct val="115000"/>
              </a:lnSpc>
              <a:spcBef>
                <a:spcPts val="0"/>
              </a:spcBef>
              <a:spcAft>
                <a:spcPts val="0"/>
              </a:spcAft>
              <a:buNone/>
            </a:pPr>
            <a:r>
              <a:rPr lang="en">
                <a:solidFill>
                  <a:schemeClr val="dk1"/>
                </a:solidFill>
              </a:rPr>
              <a:t>medRxiv</a:t>
            </a:r>
            <a:endParaRPr>
              <a:solidFill>
                <a:schemeClr val="dk1"/>
              </a:solidFill>
            </a:endParaRPr>
          </a:p>
          <a:p>
            <a:pPr indent="0" lvl="0" marL="0" rtl="0" algn="l">
              <a:lnSpc>
                <a:spcPct val="115000"/>
              </a:lnSpc>
              <a:spcBef>
                <a:spcPts val="0"/>
              </a:spcBef>
              <a:spcAft>
                <a:spcPts val="0"/>
              </a:spcAft>
              <a:buNone/>
            </a:pPr>
            <a:r>
              <a:rPr lang="en">
                <a:solidFill>
                  <a:schemeClr val="dk1"/>
                </a:solidFill>
              </a:rPr>
              <a:t>SSRN</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b="1" lang="en">
                <a:solidFill>
                  <a:schemeClr val="dk1"/>
                </a:solidFill>
              </a:rPr>
              <a:t>Competing Interests</a:t>
            </a:r>
            <a:endParaRPr b="1">
              <a:solidFill>
                <a:schemeClr val="dk1"/>
              </a:solidFill>
            </a:endParaRPr>
          </a:p>
          <a:p>
            <a:pPr indent="0" lvl="0" marL="0" rtl="0" algn="l">
              <a:lnSpc>
                <a:spcPct val="115000"/>
              </a:lnSpc>
              <a:spcBef>
                <a:spcPts val="0"/>
              </a:spcBef>
              <a:spcAft>
                <a:spcPts val="0"/>
              </a:spcAft>
              <a:buNone/>
            </a:pPr>
            <a:r>
              <a:rPr lang="en">
                <a:solidFill>
                  <a:schemeClr val="dk1"/>
                </a:solidFill>
              </a:rPr>
              <a:t>Lancet</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b="1" lang="en">
                <a:solidFill>
                  <a:schemeClr val="dk1"/>
                </a:solidFill>
              </a:rPr>
              <a:t>Have others but not online</a:t>
            </a:r>
            <a:endParaRPr b="1">
              <a:solidFill>
                <a:schemeClr val="dk1"/>
              </a:solidFill>
            </a:endParaRPr>
          </a:p>
          <a:p>
            <a:pPr indent="0" lvl="0" marL="0" rtl="0" algn="l">
              <a:lnSpc>
                <a:spcPct val="115000"/>
              </a:lnSpc>
              <a:spcBef>
                <a:spcPts val="0"/>
              </a:spcBef>
              <a:spcAft>
                <a:spcPts val="0"/>
              </a:spcAft>
              <a:buNone/>
            </a:pPr>
            <a:r>
              <a:rPr lang="en">
                <a:solidFill>
                  <a:schemeClr val="dk1"/>
                </a:solidFill>
              </a:rPr>
              <a:t>ChemRxiv</a:t>
            </a:r>
            <a:endParaRPr>
              <a:solidFill>
                <a:schemeClr val="dk1"/>
              </a:solidFill>
            </a:endParaRPr>
          </a:p>
          <a:p>
            <a:pPr indent="0" lvl="0" marL="0" rtl="0" algn="l">
              <a:lnSpc>
                <a:spcPct val="115000"/>
              </a:lnSpc>
              <a:spcBef>
                <a:spcPts val="0"/>
              </a:spcBef>
              <a:spcAft>
                <a:spcPts val="0"/>
              </a:spcAft>
              <a:buNone/>
            </a:pPr>
            <a:r>
              <a:rPr lang="en">
                <a:solidFill>
                  <a:schemeClr val="dk1"/>
                </a:solidFill>
              </a:rPr>
              <a:t>Chinaxiv</a:t>
            </a:r>
            <a:endParaRPr>
              <a:solidFill>
                <a:schemeClr val="dk1"/>
              </a:solidFill>
            </a:endParaRPr>
          </a:p>
          <a:p>
            <a:pPr indent="0" lvl="0" marL="0" rtl="0" algn="l">
              <a:lnSpc>
                <a:spcPct val="115000"/>
              </a:lnSpc>
              <a:spcBef>
                <a:spcPts val="0"/>
              </a:spcBef>
              <a:spcAft>
                <a:spcPts val="0"/>
              </a:spcAft>
              <a:buNone/>
            </a:pPr>
            <a:r>
              <a:rPr lang="en">
                <a:solidFill>
                  <a:schemeClr val="dk1"/>
                </a:solidFill>
              </a:rPr>
              <a:t>medRxiv</a:t>
            </a:r>
            <a:endParaRPr>
              <a:solidFill>
                <a:schemeClr val="dk1"/>
              </a:solidFill>
            </a:endParaRPr>
          </a:p>
          <a:p>
            <a:pPr indent="0" lvl="0" marL="0" rtl="0" algn="l">
              <a:lnSpc>
                <a:spcPct val="115000"/>
              </a:lnSpc>
              <a:spcBef>
                <a:spcPts val="0"/>
              </a:spcBef>
              <a:spcAft>
                <a:spcPts val="0"/>
              </a:spcAft>
              <a:buNone/>
            </a:pPr>
            <a:r>
              <a:rPr lang="en">
                <a:solidFill>
                  <a:schemeClr val="dk1"/>
                </a:solidFill>
              </a:rPr>
              <a:t>3 OSF had 2-3 of them –  not necessarily clear</a:t>
            </a:r>
            <a:endParaRPr>
              <a:solidFill>
                <a:schemeClr val="dk1"/>
              </a:solidFill>
            </a:endParaRPr>
          </a:p>
          <a:p>
            <a:pPr indent="0" lvl="0" marL="0" rtl="0" algn="l">
              <a:lnSpc>
                <a:spcPct val="115000"/>
              </a:lnSpc>
              <a:spcBef>
                <a:spcPts val="0"/>
              </a:spcBef>
              <a:spcAft>
                <a:spcPts val="0"/>
              </a:spcAft>
              <a:buNone/>
            </a:pPr>
            <a:r>
              <a:rPr lang="en">
                <a:solidFill>
                  <a:schemeClr val="dk1"/>
                </a:solidFill>
              </a:rPr>
              <a:t>Research Square</a:t>
            </a:r>
            <a:endParaRPr>
              <a:solidFill>
                <a:schemeClr val="dk1"/>
              </a:solidFill>
            </a:endParaRPr>
          </a:p>
          <a:p>
            <a:pPr indent="0" lvl="0" marL="0" rtl="0" algn="l">
              <a:lnSpc>
                <a:spcPct val="115000"/>
              </a:lnSpc>
              <a:spcBef>
                <a:spcPts val="0"/>
              </a:spcBef>
              <a:spcAft>
                <a:spcPts val="0"/>
              </a:spcAft>
              <a:buNone/>
            </a:pPr>
            <a:r>
              <a:rPr lang="en">
                <a:solidFill>
                  <a:schemeClr val="dk1"/>
                </a:solidFill>
              </a:rPr>
              <a:t>SciELO Preprints (launching in 2020)</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b="1" lang="en">
                <a:solidFill>
                  <a:schemeClr val="dk1"/>
                </a:solidFill>
              </a:rPr>
              <a:t>Rest have none or unknown</a:t>
            </a:r>
            <a:endParaRPr b="1">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 name="Shape 270"/>
        <p:cNvGrpSpPr/>
        <p:nvPr/>
      </p:nvGrpSpPr>
      <p:grpSpPr>
        <a:xfrm>
          <a:off x="0" y="0"/>
          <a:ext cx="0" cy="0"/>
          <a:chOff x="0" y="0"/>
          <a:chExt cx="0" cy="0"/>
        </a:xfrm>
      </p:grpSpPr>
      <p:sp>
        <p:nvSpPr>
          <p:cNvPr id="271" name="Google Shape;271;g6dd120d2af_1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6dd120d2af_1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a:solidFill>
                  <a:schemeClr val="dk1"/>
                </a:solidFill>
              </a:rPr>
              <a:t>Note: these data are not in shared data v1; to follow.</a:t>
            </a:r>
            <a:endParaRPr b="1">
              <a:solidFill>
                <a:schemeClr val="dk1"/>
              </a:solidFill>
            </a:endParaRPr>
          </a:p>
          <a:p>
            <a:pPr indent="0" lvl="0" marL="0" rtl="0" algn="l">
              <a:lnSpc>
                <a:spcPct val="115000"/>
              </a:lnSpc>
              <a:spcBef>
                <a:spcPts val="0"/>
              </a:spcBef>
              <a:spcAft>
                <a:spcPts val="0"/>
              </a:spcAft>
              <a:buNone/>
            </a:pPr>
            <a:r>
              <a:t/>
            </a:r>
            <a:endParaRPr b="1">
              <a:solidFill>
                <a:schemeClr val="dk1"/>
              </a:solidFill>
            </a:endParaRPr>
          </a:p>
          <a:p>
            <a:pPr indent="0" lvl="0" marL="0" rtl="0" algn="l">
              <a:lnSpc>
                <a:spcPct val="115000"/>
              </a:lnSpc>
              <a:spcBef>
                <a:spcPts val="0"/>
              </a:spcBef>
              <a:spcAft>
                <a:spcPts val="0"/>
              </a:spcAft>
              <a:buNone/>
            </a:pPr>
            <a:r>
              <a:rPr b="1" lang="en">
                <a:solidFill>
                  <a:schemeClr val="dk1"/>
                </a:solidFill>
              </a:rPr>
              <a:t>All &amp; online</a:t>
            </a:r>
            <a:endParaRPr b="1">
              <a:solidFill>
                <a:schemeClr val="dk1"/>
              </a:solidFill>
            </a:endParaRPr>
          </a:p>
          <a:p>
            <a:pPr indent="0" lvl="0" marL="0" rtl="0" algn="l">
              <a:lnSpc>
                <a:spcPct val="115000"/>
              </a:lnSpc>
              <a:spcBef>
                <a:spcPts val="0"/>
              </a:spcBef>
              <a:spcAft>
                <a:spcPts val="0"/>
              </a:spcAft>
              <a:buNone/>
            </a:pPr>
            <a:r>
              <a:rPr lang="en">
                <a:solidFill>
                  <a:schemeClr val="dk1"/>
                </a:solidFill>
              </a:rPr>
              <a:t>ORs &amp; F1000 Res — all, clear</a:t>
            </a:r>
            <a:endParaRPr>
              <a:solidFill>
                <a:schemeClr val="dk1"/>
              </a:solidFill>
            </a:endParaRPr>
          </a:p>
          <a:p>
            <a:pPr indent="0" lvl="0" marL="0" rtl="0" algn="l">
              <a:lnSpc>
                <a:spcPct val="115000"/>
              </a:lnSpc>
              <a:spcBef>
                <a:spcPts val="0"/>
              </a:spcBef>
              <a:spcAft>
                <a:spcPts val="0"/>
              </a:spcAft>
              <a:buNone/>
            </a:pPr>
            <a:r>
              <a:rPr lang="en">
                <a:solidFill>
                  <a:schemeClr val="dk1"/>
                </a:solidFill>
              </a:rPr>
              <a:t>MitoFit Pp Archives</a:t>
            </a:r>
            <a:endParaRPr>
              <a:solidFill>
                <a:schemeClr val="dk1"/>
              </a:solidFill>
            </a:endParaRPr>
          </a:p>
          <a:p>
            <a:pPr indent="0" lvl="0" marL="0" rtl="0" algn="l">
              <a:lnSpc>
                <a:spcPct val="115000"/>
              </a:lnSpc>
              <a:spcBef>
                <a:spcPts val="0"/>
              </a:spcBef>
              <a:spcAft>
                <a:spcPts val="0"/>
              </a:spcAft>
              <a:buNone/>
            </a:pPr>
            <a:r>
              <a:rPr lang="en">
                <a:solidFill>
                  <a:schemeClr val="dk1"/>
                </a:solidFill>
              </a:rPr>
              <a:t>PeerJ Preprints (closed)</a:t>
            </a:r>
            <a:endParaRPr>
              <a:solidFill>
                <a:schemeClr val="dk1"/>
              </a:solidFill>
            </a:endParaRPr>
          </a:p>
          <a:p>
            <a:pPr indent="0" lvl="0" marL="0" rtl="0" algn="l">
              <a:lnSpc>
                <a:spcPct val="115000"/>
              </a:lnSpc>
              <a:spcBef>
                <a:spcPts val="0"/>
              </a:spcBef>
              <a:spcAft>
                <a:spcPts val="0"/>
              </a:spcAft>
              <a:buNone/>
            </a:pPr>
            <a:r>
              <a:rPr lang="en">
                <a:solidFill>
                  <a:schemeClr val="dk1"/>
                </a:solidFill>
              </a:rPr>
              <a:t>Preprints.org</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b="1" lang="en">
                <a:solidFill>
                  <a:schemeClr val="dk1"/>
                </a:solidFill>
              </a:rPr>
              <a:t>Transparent plagiarism policy most common</a:t>
            </a:r>
            <a:endParaRPr b="1">
              <a:solidFill>
                <a:schemeClr val="dk1"/>
              </a:solidFill>
            </a:endParaRPr>
          </a:p>
          <a:p>
            <a:pPr indent="0" lvl="0" marL="0" rtl="0" algn="l">
              <a:lnSpc>
                <a:spcPct val="115000"/>
              </a:lnSpc>
              <a:spcBef>
                <a:spcPts val="0"/>
              </a:spcBef>
              <a:spcAft>
                <a:spcPts val="0"/>
              </a:spcAft>
              <a:buNone/>
            </a:pPr>
            <a:r>
              <a:rPr lang="en">
                <a:solidFill>
                  <a:schemeClr val="dk1"/>
                </a:solidFill>
              </a:rPr>
              <a:t>arXiv</a:t>
            </a:r>
            <a:endParaRPr>
              <a:solidFill>
                <a:schemeClr val="dk1"/>
              </a:solidFill>
            </a:endParaRPr>
          </a:p>
          <a:p>
            <a:pPr indent="0" lvl="0" marL="0" rtl="0" algn="l">
              <a:lnSpc>
                <a:spcPct val="115000"/>
              </a:lnSpc>
              <a:spcBef>
                <a:spcPts val="0"/>
              </a:spcBef>
              <a:spcAft>
                <a:spcPts val="0"/>
              </a:spcAft>
              <a:buNone/>
            </a:pPr>
            <a:r>
              <a:rPr lang="en">
                <a:solidFill>
                  <a:schemeClr val="dk1"/>
                </a:solidFill>
              </a:rPr>
              <a:t>bioRxiv</a:t>
            </a:r>
            <a:endParaRPr>
              <a:solidFill>
                <a:schemeClr val="dk1"/>
              </a:solidFill>
            </a:endParaRPr>
          </a:p>
          <a:p>
            <a:pPr indent="0" lvl="0" marL="0" rtl="0" algn="l">
              <a:lnSpc>
                <a:spcPct val="115000"/>
              </a:lnSpc>
              <a:spcBef>
                <a:spcPts val="0"/>
              </a:spcBef>
              <a:spcAft>
                <a:spcPts val="0"/>
              </a:spcAft>
              <a:buNone/>
            </a:pPr>
            <a:r>
              <a:rPr lang="en">
                <a:solidFill>
                  <a:schemeClr val="dk1"/>
                </a:solidFill>
              </a:rPr>
              <a:t>chemRxiv</a:t>
            </a:r>
            <a:endParaRPr>
              <a:solidFill>
                <a:schemeClr val="dk1"/>
              </a:solidFill>
            </a:endParaRPr>
          </a:p>
          <a:p>
            <a:pPr indent="0" lvl="0" marL="0" rtl="0" algn="l">
              <a:lnSpc>
                <a:spcPct val="115000"/>
              </a:lnSpc>
              <a:spcBef>
                <a:spcPts val="0"/>
              </a:spcBef>
              <a:spcAft>
                <a:spcPts val="0"/>
              </a:spcAft>
              <a:buNone/>
            </a:pPr>
            <a:r>
              <a:rPr lang="en">
                <a:solidFill>
                  <a:schemeClr val="dk1"/>
                </a:solidFill>
              </a:rPr>
              <a:t>ESSOAr</a:t>
            </a:r>
            <a:endParaRPr>
              <a:solidFill>
                <a:schemeClr val="dk1"/>
              </a:solidFill>
            </a:endParaRPr>
          </a:p>
          <a:p>
            <a:pPr indent="0" lvl="0" marL="0" rtl="0" algn="l">
              <a:lnSpc>
                <a:spcPct val="115000"/>
              </a:lnSpc>
              <a:spcBef>
                <a:spcPts val="0"/>
              </a:spcBef>
              <a:spcAft>
                <a:spcPts val="0"/>
              </a:spcAft>
              <a:buNone/>
            </a:pPr>
            <a:r>
              <a:rPr lang="en">
                <a:solidFill>
                  <a:schemeClr val="dk1"/>
                </a:solidFill>
              </a:rPr>
              <a:t>medRxiv</a:t>
            </a:r>
            <a:endParaRPr>
              <a:solidFill>
                <a:schemeClr val="dk1"/>
              </a:solidFill>
            </a:endParaRPr>
          </a:p>
          <a:p>
            <a:pPr indent="0" lvl="0" marL="0" rtl="0" algn="l">
              <a:lnSpc>
                <a:spcPct val="115000"/>
              </a:lnSpc>
              <a:spcBef>
                <a:spcPts val="0"/>
              </a:spcBef>
              <a:spcAft>
                <a:spcPts val="0"/>
              </a:spcAft>
              <a:buNone/>
            </a:pPr>
            <a:r>
              <a:rPr lang="en">
                <a:solidFill>
                  <a:schemeClr val="dk1"/>
                </a:solidFill>
              </a:rPr>
              <a:t>SSRN</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b="1" lang="en">
                <a:solidFill>
                  <a:schemeClr val="dk1"/>
                </a:solidFill>
              </a:rPr>
              <a:t>Competing Interests</a:t>
            </a:r>
            <a:endParaRPr b="1">
              <a:solidFill>
                <a:schemeClr val="dk1"/>
              </a:solidFill>
            </a:endParaRPr>
          </a:p>
          <a:p>
            <a:pPr indent="0" lvl="0" marL="0" rtl="0" algn="l">
              <a:lnSpc>
                <a:spcPct val="115000"/>
              </a:lnSpc>
              <a:spcBef>
                <a:spcPts val="0"/>
              </a:spcBef>
              <a:spcAft>
                <a:spcPts val="0"/>
              </a:spcAft>
              <a:buNone/>
            </a:pPr>
            <a:r>
              <a:rPr lang="en">
                <a:solidFill>
                  <a:schemeClr val="dk1"/>
                </a:solidFill>
              </a:rPr>
              <a:t>Lancet</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b="1" lang="en">
                <a:solidFill>
                  <a:schemeClr val="dk1"/>
                </a:solidFill>
              </a:rPr>
              <a:t>Have others but not online</a:t>
            </a:r>
            <a:endParaRPr b="1">
              <a:solidFill>
                <a:schemeClr val="dk1"/>
              </a:solidFill>
            </a:endParaRPr>
          </a:p>
          <a:p>
            <a:pPr indent="0" lvl="0" marL="0" rtl="0" algn="l">
              <a:lnSpc>
                <a:spcPct val="115000"/>
              </a:lnSpc>
              <a:spcBef>
                <a:spcPts val="0"/>
              </a:spcBef>
              <a:spcAft>
                <a:spcPts val="0"/>
              </a:spcAft>
              <a:buNone/>
            </a:pPr>
            <a:r>
              <a:rPr lang="en">
                <a:solidFill>
                  <a:schemeClr val="dk1"/>
                </a:solidFill>
              </a:rPr>
              <a:t>ChemRxiv</a:t>
            </a:r>
            <a:endParaRPr>
              <a:solidFill>
                <a:schemeClr val="dk1"/>
              </a:solidFill>
            </a:endParaRPr>
          </a:p>
          <a:p>
            <a:pPr indent="0" lvl="0" marL="0" rtl="0" algn="l">
              <a:lnSpc>
                <a:spcPct val="115000"/>
              </a:lnSpc>
              <a:spcBef>
                <a:spcPts val="0"/>
              </a:spcBef>
              <a:spcAft>
                <a:spcPts val="0"/>
              </a:spcAft>
              <a:buNone/>
            </a:pPr>
            <a:r>
              <a:rPr lang="en">
                <a:solidFill>
                  <a:schemeClr val="dk1"/>
                </a:solidFill>
              </a:rPr>
              <a:t>Chinaxiv</a:t>
            </a:r>
            <a:endParaRPr>
              <a:solidFill>
                <a:schemeClr val="dk1"/>
              </a:solidFill>
            </a:endParaRPr>
          </a:p>
          <a:p>
            <a:pPr indent="0" lvl="0" marL="0" rtl="0" algn="l">
              <a:lnSpc>
                <a:spcPct val="115000"/>
              </a:lnSpc>
              <a:spcBef>
                <a:spcPts val="0"/>
              </a:spcBef>
              <a:spcAft>
                <a:spcPts val="0"/>
              </a:spcAft>
              <a:buNone/>
            </a:pPr>
            <a:r>
              <a:rPr lang="en">
                <a:solidFill>
                  <a:schemeClr val="dk1"/>
                </a:solidFill>
              </a:rPr>
              <a:t>medRxiv</a:t>
            </a:r>
            <a:endParaRPr>
              <a:solidFill>
                <a:schemeClr val="dk1"/>
              </a:solidFill>
            </a:endParaRPr>
          </a:p>
          <a:p>
            <a:pPr indent="0" lvl="0" marL="0" rtl="0" algn="l">
              <a:lnSpc>
                <a:spcPct val="115000"/>
              </a:lnSpc>
              <a:spcBef>
                <a:spcPts val="0"/>
              </a:spcBef>
              <a:spcAft>
                <a:spcPts val="0"/>
              </a:spcAft>
              <a:buNone/>
            </a:pPr>
            <a:r>
              <a:rPr lang="en">
                <a:solidFill>
                  <a:schemeClr val="dk1"/>
                </a:solidFill>
              </a:rPr>
              <a:t>3 OSF had 2-3 of them –  not necessarily clear</a:t>
            </a:r>
            <a:endParaRPr>
              <a:solidFill>
                <a:schemeClr val="dk1"/>
              </a:solidFill>
            </a:endParaRPr>
          </a:p>
          <a:p>
            <a:pPr indent="0" lvl="0" marL="0" rtl="0" algn="l">
              <a:lnSpc>
                <a:spcPct val="115000"/>
              </a:lnSpc>
              <a:spcBef>
                <a:spcPts val="0"/>
              </a:spcBef>
              <a:spcAft>
                <a:spcPts val="0"/>
              </a:spcAft>
              <a:buNone/>
            </a:pPr>
            <a:r>
              <a:rPr lang="en">
                <a:solidFill>
                  <a:schemeClr val="dk1"/>
                </a:solidFill>
              </a:rPr>
              <a:t>Research Square</a:t>
            </a:r>
            <a:endParaRPr>
              <a:solidFill>
                <a:schemeClr val="dk1"/>
              </a:solidFill>
            </a:endParaRPr>
          </a:p>
          <a:p>
            <a:pPr indent="0" lvl="0" marL="0" rtl="0" algn="l">
              <a:lnSpc>
                <a:spcPct val="115000"/>
              </a:lnSpc>
              <a:spcBef>
                <a:spcPts val="0"/>
              </a:spcBef>
              <a:spcAft>
                <a:spcPts val="0"/>
              </a:spcAft>
              <a:buNone/>
            </a:pPr>
            <a:r>
              <a:rPr lang="en">
                <a:solidFill>
                  <a:schemeClr val="dk1"/>
                </a:solidFill>
              </a:rPr>
              <a:t>SciELO Preprints (launching in 2020)</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b="1" lang="en">
                <a:solidFill>
                  <a:schemeClr val="dk1"/>
                </a:solidFill>
              </a:rPr>
              <a:t>Rest have none or unknown</a:t>
            </a:r>
            <a:endParaRPr b="1">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9" name="Shape 279"/>
        <p:cNvGrpSpPr/>
        <p:nvPr/>
      </p:nvGrpSpPr>
      <p:grpSpPr>
        <a:xfrm>
          <a:off x="0" y="0"/>
          <a:ext cx="0" cy="0"/>
          <a:chOff x="0" y="0"/>
          <a:chExt cx="0" cy="0"/>
        </a:xfrm>
      </p:grpSpPr>
      <p:sp>
        <p:nvSpPr>
          <p:cNvPr id="280" name="Google Shape;280;g6dd120d2af_1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1" name="Google Shape;281;g6dd120d2af_1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6" name="Shape 286"/>
        <p:cNvGrpSpPr/>
        <p:nvPr/>
      </p:nvGrpSpPr>
      <p:grpSpPr>
        <a:xfrm>
          <a:off x="0" y="0"/>
          <a:ext cx="0" cy="0"/>
          <a:chOff x="0" y="0"/>
          <a:chExt cx="0" cy="0"/>
        </a:xfrm>
      </p:grpSpPr>
      <p:sp>
        <p:nvSpPr>
          <p:cNvPr id="287" name="Google Shape;287;g6dd120d2af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6dd120d2af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400">
                <a:solidFill>
                  <a:schemeClr val="dk1"/>
                </a:solidFill>
                <a:latin typeface="Nunito"/>
                <a:ea typeface="Nunito"/>
                <a:cs typeface="Nunito"/>
                <a:sym typeface="Nunito"/>
              </a:rPr>
              <a:t>Note common / less / rare elements</a:t>
            </a:r>
            <a:endParaRPr sz="1400">
              <a:solidFill>
                <a:schemeClr val="dk1"/>
              </a:solidFill>
              <a:latin typeface="Nunito"/>
              <a:ea typeface="Nunito"/>
              <a:cs typeface="Nunito"/>
              <a:sym typeface="Nunito"/>
            </a:endParaRPr>
          </a:p>
          <a:p>
            <a:pPr indent="0" lvl="0" marL="0" rtl="0" algn="l">
              <a:spcBef>
                <a:spcPts val="0"/>
              </a:spcBef>
              <a:spcAft>
                <a:spcPts val="0"/>
              </a:spcAft>
              <a:buClr>
                <a:schemeClr val="dk1"/>
              </a:buClr>
              <a:buSzPts val="1100"/>
              <a:buFont typeface="Arial"/>
              <a:buNone/>
            </a:pPr>
            <a:r>
              <a:rPr lang="en" sz="1400">
                <a:solidFill>
                  <a:schemeClr val="dk1"/>
                </a:solidFill>
                <a:latin typeface="Nunito"/>
                <a:ea typeface="Nunito"/>
                <a:cs typeface="Nunito"/>
                <a:sym typeface="Nunito"/>
              </a:rPr>
              <a:t>Note how made accessible</a:t>
            </a:r>
            <a:endParaRPr sz="1400">
              <a:solidFill>
                <a:schemeClr val="dk1"/>
              </a:solidFill>
              <a:latin typeface="Nunito"/>
              <a:ea typeface="Nunito"/>
              <a:cs typeface="Nunito"/>
              <a:sym typeface="Nunito"/>
            </a:endParaRPr>
          </a:p>
          <a:p>
            <a:pPr indent="0" lvl="0" marL="0" rtl="0" algn="l">
              <a:spcBef>
                <a:spcPts val="0"/>
              </a:spcBef>
              <a:spcAft>
                <a:spcPts val="0"/>
              </a:spcAft>
              <a:buClr>
                <a:schemeClr val="dk1"/>
              </a:buClr>
              <a:buSzPts val="1100"/>
              <a:buFont typeface="Arial"/>
              <a:buNone/>
            </a:pPr>
            <a:r>
              <a:t/>
            </a:r>
            <a:endParaRPr sz="1400">
              <a:solidFill>
                <a:schemeClr val="dk1"/>
              </a:solidFill>
              <a:latin typeface="Nunito"/>
              <a:ea typeface="Nunito"/>
              <a:cs typeface="Nunito"/>
              <a:sym typeface="Nunito"/>
            </a:endParaRPr>
          </a:p>
          <a:p>
            <a:pPr indent="0" lvl="0" marL="0" rtl="0" algn="l">
              <a:spcBef>
                <a:spcPts val="0"/>
              </a:spcBef>
              <a:spcAft>
                <a:spcPts val="0"/>
              </a:spcAft>
              <a:buClr>
                <a:schemeClr val="dk1"/>
              </a:buClr>
              <a:buSzPts val="1100"/>
              <a:buFont typeface="Arial"/>
              <a:buNone/>
            </a:pPr>
            <a:r>
              <a:rPr lang="en" sz="1400">
                <a:solidFill>
                  <a:schemeClr val="dk1"/>
                </a:solidFill>
                <a:latin typeface="Nunito"/>
                <a:ea typeface="Nunito"/>
                <a:cs typeface="Nunito"/>
                <a:sym typeface="Nunito"/>
              </a:rPr>
              <a:t>Note not asked: usage metrics accessible in metadata -- refer back to NIH guidelines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 name="Shape 105"/>
        <p:cNvGrpSpPr/>
        <p:nvPr/>
      </p:nvGrpSpPr>
      <p:grpSpPr>
        <a:xfrm>
          <a:off x="0" y="0"/>
          <a:ext cx="0" cy="0"/>
          <a:chOff x="0" y="0"/>
          <a:chExt cx="0" cy="0"/>
        </a:xfrm>
      </p:grpSpPr>
      <p:sp>
        <p:nvSpPr>
          <p:cNvPr id="106" name="Google Shape;106;g6dd120d2a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6dd120d2a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DEFINE: somewhere that hosts preprints, may also be a journal once version has been approved by peer reviewers.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Researchers not aware of all; picking based on word-of-mouth &amp; where they expect their peers to see their work; also finding out via journal links to platforms (B2J and other) -- e.g. PLOS, BMC, etc</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Rs not aware of things like archiving; not clear which checks a “preprint” has been through already unless knowledgeable about the platform</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3" name="Shape 293"/>
        <p:cNvGrpSpPr/>
        <p:nvPr/>
      </p:nvGrpSpPr>
      <p:grpSpPr>
        <a:xfrm>
          <a:off x="0" y="0"/>
          <a:ext cx="0" cy="0"/>
          <a:chOff x="0" y="0"/>
          <a:chExt cx="0" cy="0"/>
        </a:xfrm>
      </p:grpSpPr>
      <p:sp>
        <p:nvSpPr>
          <p:cNvPr id="294" name="Google Shape;294;g6dd120d2af_1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6dd120d2af_1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2" name="Shape 302"/>
        <p:cNvGrpSpPr/>
        <p:nvPr/>
      </p:nvGrpSpPr>
      <p:grpSpPr>
        <a:xfrm>
          <a:off x="0" y="0"/>
          <a:ext cx="0" cy="0"/>
          <a:chOff x="0" y="0"/>
          <a:chExt cx="0" cy="0"/>
        </a:xfrm>
      </p:grpSpPr>
      <p:sp>
        <p:nvSpPr>
          <p:cNvPr id="303" name="Google Shape;303;g6dd120d2af_1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6dd120d2af_1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Preparing data → moving support to earlier, good RDM → might make this easier for authors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 name="Shape 309"/>
        <p:cNvGrpSpPr/>
        <p:nvPr/>
      </p:nvGrpSpPr>
      <p:grpSpPr>
        <a:xfrm>
          <a:off x="0" y="0"/>
          <a:ext cx="0" cy="0"/>
          <a:chOff x="0" y="0"/>
          <a:chExt cx="0" cy="0"/>
        </a:xfrm>
      </p:grpSpPr>
      <p:sp>
        <p:nvSpPr>
          <p:cNvPr id="310" name="Google Shape;310;g6dd120d2af_1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6dd120d2af_1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6" name="Shape 316"/>
        <p:cNvGrpSpPr/>
        <p:nvPr/>
      </p:nvGrpSpPr>
      <p:grpSpPr>
        <a:xfrm>
          <a:off x="0" y="0"/>
          <a:ext cx="0" cy="0"/>
          <a:chOff x="0" y="0"/>
          <a:chExt cx="0" cy="0"/>
        </a:xfrm>
      </p:grpSpPr>
      <p:sp>
        <p:nvSpPr>
          <p:cNvPr id="317" name="Google Shape;317;g6dd120d2af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6dd120d2af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2" name="Shape 322"/>
        <p:cNvGrpSpPr/>
        <p:nvPr/>
      </p:nvGrpSpPr>
      <p:grpSpPr>
        <a:xfrm>
          <a:off x="0" y="0"/>
          <a:ext cx="0" cy="0"/>
          <a:chOff x="0" y="0"/>
          <a:chExt cx="0" cy="0"/>
        </a:xfrm>
      </p:grpSpPr>
      <p:sp>
        <p:nvSpPr>
          <p:cNvPr id="323" name="Google Shape;323;g6dd120d2af_0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4" name="Google Shape;324;g6dd120d2af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4" name="Shape 334"/>
        <p:cNvGrpSpPr/>
        <p:nvPr/>
      </p:nvGrpSpPr>
      <p:grpSpPr>
        <a:xfrm>
          <a:off x="0" y="0"/>
          <a:ext cx="0" cy="0"/>
          <a:chOff x="0" y="0"/>
          <a:chExt cx="0" cy="0"/>
        </a:xfrm>
      </p:grpSpPr>
      <p:sp>
        <p:nvSpPr>
          <p:cNvPr id="335" name="Google Shape;335;g6dd120d2af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6" name="Google Shape;336;g6dd120d2af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 name="Shape 118"/>
        <p:cNvGrpSpPr/>
        <p:nvPr/>
      </p:nvGrpSpPr>
      <p:grpSpPr>
        <a:xfrm>
          <a:off x="0" y="0"/>
          <a:ext cx="0" cy="0"/>
          <a:chOff x="0" y="0"/>
          <a:chExt cx="0" cy="0"/>
        </a:xfrm>
      </p:grpSpPr>
      <p:sp>
        <p:nvSpPr>
          <p:cNvPr id="119" name="Google Shape;119;g6dd120d2af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6dd120d2af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OSF...</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 name="Shape 124"/>
        <p:cNvGrpSpPr/>
        <p:nvPr/>
      </p:nvGrpSpPr>
      <p:grpSpPr>
        <a:xfrm>
          <a:off x="0" y="0"/>
          <a:ext cx="0" cy="0"/>
          <a:chOff x="0" y="0"/>
          <a:chExt cx="0" cy="0"/>
        </a:xfrm>
      </p:grpSpPr>
      <p:sp>
        <p:nvSpPr>
          <p:cNvPr id="125" name="Google Shape;125;g6dd120d2af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6dd120d2af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have a long way to go, we need to build trust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g6dd120d2af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6dd120d2af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Infrastructure and policy development in context</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 name="Shape 138"/>
        <p:cNvGrpSpPr/>
        <p:nvPr/>
      </p:nvGrpSpPr>
      <p:grpSpPr>
        <a:xfrm>
          <a:off x="0" y="0"/>
          <a:ext cx="0" cy="0"/>
          <a:chOff x="0" y="0"/>
          <a:chExt cx="0" cy="0"/>
        </a:xfrm>
      </p:grpSpPr>
      <p:sp>
        <p:nvSpPr>
          <p:cNvPr id="139" name="Google Shape;139;g6dd120d2af_0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6dd120d2af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Google Shape;146;g6dd120d2af_1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6dd120d2af_1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In the past years, some principles from funders, and technical recommendations, have been produced. We are interested to know how far these have been implemented, and where challenges remain or recommendations are impractical.</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6dd120d2af_1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6dd120d2af_1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Thanks to John for road-testing the survey, Michael for advising on the metadata Qs, all platform representatives in the room who completed and verified the information</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 name="Shape 161"/>
        <p:cNvGrpSpPr/>
        <p:nvPr/>
      </p:nvGrpSpPr>
      <p:grpSpPr>
        <a:xfrm>
          <a:off x="0" y="0"/>
          <a:ext cx="0" cy="0"/>
          <a:chOff x="0" y="0"/>
          <a:chExt cx="0" cy="0"/>
        </a:xfrm>
      </p:grpSpPr>
      <p:sp>
        <p:nvSpPr>
          <p:cNvPr id="162" name="Google Shape;162;g6dd120d2af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6dd120d2af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200">
                <a:latin typeface="Nunito"/>
                <a:ea typeface="Nunito"/>
                <a:cs typeface="Nunito"/>
                <a:sym typeface="Nunito"/>
              </a:rPr>
              <a:t>What’s the lowest threshold that is useful and reasonable for these various parties?</a:t>
            </a:r>
            <a:endParaRPr b="1" sz="1200">
              <a:latin typeface="Nunito"/>
              <a:ea typeface="Nunito"/>
              <a:cs typeface="Nunito"/>
              <a:sym typeface="Nunito"/>
            </a:endParaRPr>
          </a:p>
          <a:p>
            <a:pPr indent="0" lvl="0" marL="0" rtl="0" algn="l">
              <a:lnSpc>
                <a:spcPct val="115000"/>
              </a:lnSpc>
              <a:spcBef>
                <a:spcPts val="0"/>
              </a:spcBef>
              <a:spcAft>
                <a:spcPts val="0"/>
              </a:spcAft>
              <a:buNone/>
            </a:pPr>
            <a:r>
              <a:rPr lang="en" sz="1200">
                <a:latin typeface="Nunito"/>
                <a:ea typeface="Nunito"/>
                <a:cs typeface="Nunito"/>
                <a:sym typeface="Nunito"/>
              </a:rPr>
              <a:t>Profit/not</a:t>
            </a:r>
            <a:endParaRPr sz="1200">
              <a:latin typeface="Nunito"/>
              <a:ea typeface="Nunito"/>
              <a:cs typeface="Nunito"/>
              <a:sym typeface="Nunito"/>
            </a:endParaRPr>
          </a:p>
          <a:p>
            <a:pPr indent="0" lvl="0" marL="0" rtl="0" algn="l">
              <a:lnSpc>
                <a:spcPct val="115000"/>
              </a:lnSpc>
              <a:spcBef>
                <a:spcPts val="0"/>
              </a:spcBef>
              <a:spcAft>
                <a:spcPts val="0"/>
              </a:spcAft>
              <a:buNone/>
            </a:pPr>
            <a:r>
              <a:rPr lang="en" sz="1200">
                <a:latin typeface="Nunito"/>
                <a:ea typeface="Nunito"/>
                <a:cs typeface="Nunito"/>
                <a:sym typeface="Nunito"/>
              </a:rPr>
              <a:t>Publisher/academic</a:t>
            </a:r>
            <a:endParaRPr sz="1200">
              <a:latin typeface="Nunito"/>
              <a:ea typeface="Nunito"/>
              <a:cs typeface="Nunito"/>
              <a:sym typeface="Nunito"/>
            </a:endParaRPr>
          </a:p>
          <a:p>
            <a:pPr indent="0" lvl="0" marL="0" rtl="0" algn="l">
              <a:lnSpc>
                <a:spcPct val="115000"/>
              </a:lnSpc>
              <a:spcBef>
                <a:spcPts val="0"/>
              </a:spcBef>
              <a:spcAft>
                <a:spcPts val="0"/>
              </a:spcAft>
              <a:buNone/>
            </a:pPr>
            <a:r>
              <a:rPr lang="en" sz="1200">
                <a:latin typeface="Nunito"/>
                <a:ea typeface="Nunito"/>
                <a:cs typeface="Nunito"/>
                <a:sym typeface="Nunito"/>
              </a:rPr>
              <a:t>Generic/specific</a:t>
            </a:r>
            <a:endParaRPr sz="1200">
              <a:latin typeface="Nunito"/>
              <a:ea typeface="Nunito"/>
              <a:cs typeface="Nunito"/>
              <a:sym typeface="Nunito"/>
            </a:endParaRPr>
          </a:p>
          <a:p>
            <a:pPr indent="0" lvl="0" marL="0" rtl="0" algn="l">
              <a:lnSpc>
                <a:spcPct val="115000"/>
              </a:lnSpc>
              <a:spcBef>
                <a:spcPts val="0"/>
              </a:spcBef>
              <a:spcAft>
                <a:spcPts val="0"/>
              </a:spcAft>
              <a:buNone/>
            </a:pPr>
            <a:r>
              <a:rPr lang="en" sz="1200">
                <a:latin typeface="Nunito"/>
                <a:ea typeface="Nunito"/>
                <a:cs typeface="Nunito"/>
                <a:sym typeface="Nunito"/>
              </a:rPr>
              <a:t>Size/age</a:t>
            </a:r>
            <a:endParaRPr sz="1200">
              <a:latin typeface="Nunito"/>
              <a:ea typeface="Nunito"/>
              <a:cs typeface="Nunito"/>
              <a:sym typeface="Nunito"/>
            </a:endParaRPr>
          </a:p>
          <a:p>
            <a:pPr indent="0" lvl="0" marL="0" rtl="0" algn="l">
              <a:lnSpc>
                <a:spcPct val="115000"/>
              </a:lnSpc>
              <a:spcBef>
                <a:spcPts val="0"/>
              </a:spcBef>
              <a:spcAft>
                <a:spcPts val="0"/>
              </a:spcAft>
              <a:buNone/>
            </a:pPr>
            <a:r>
              <a:t/>
            </a:r>
            <a:endParaRPr sz="1200">
              <a:latin typeface="Nunito"/>
              <a:ea typeface="Nunito"/>
              <a:cs typeface="Nunito"/>
              <a:sym typeface="Nunito"/>
            </a:endParaRPr>
          </a:p>
          <a:p>
            <a:pPr indent="0" lvl="0" marL="0" rtl="0" algn="l">
              <a:lnSpc>
                <a:spcPct val="115000"/>
              </a:lnSpc>
              <a:spcBef>
                <a:spcPts val="0"/>
              </a:spcBef>
              <a:spcAft>
                <a:spcPts val="0"/>
              </a:spcAft>
              <a:buNone/>
            </a:pPr>
            <a:r>
              <a:rPr lang="en" sz="1200">
                <a:latin typeface="Nunito"/>
                <a:ea typeface="Nunito"/>
                <a:cs typeface="Nunito"/>
                <a:sym typeface="Nunito"/>
              </a:rPr>
              <a:t>Preprints.org</a:t>
            </a:r>
            <a:endParaRPr sz="1200">
              <a:latin typeface="Nunito"/>
              <a:ea typeface="Nunito"/>
              <a:cs typeface="Nunito"/>
              <a:sym typeface="Nunito"/>
            </a:endParaRPr>
          </a:p>
          <a:p>
            <a:pPr indent="0" lvl="0" marL="0" rtl="0" algn="l">
              <a:lnSpc>
                <a:spcPct val="115000"/>
              </a:lnSpc>
              <a:spcBef>
                <a:spcPts val="0"/>
              </a:spcBef>
              <a:spcAft>
                <a:spcPts val="0"/>
              </a:spcAft>
              <a:buClr>
                <a:schemeClr val="dk1"/>
              </a:buClr>
              <a:buSzPts val="1100"/>
              <a:buFont typeface="Arial"/>
              <a:buNone/>
            </a:pPr>
            <a:r>
              <a:rPr lang="en" sz="1200">
                <a:latin typeface="Nunito"/>
                <a:ea typeface="Nunito"/>
                <a:cs typeface="Nunito"/>
                <a:sym typeface="Nunito"/>
              </a:rPr>
              <a:t>JMIR Preprints</a:t>
            </a:r>
            <a:endParaRPr sz="1200">
              <a:latin typeface="Nunito"/>
              <a:ea typeface="Nunito"/>
              <a:cs typeface="Nunito"/>
              <a:sym typeface="Nunito"/>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21825" y="-31675"/>
            <a:ext cx="9210600" cy="3507600"/>
          </a:xfrm>
          <a:prstGeom prst="rect">
            <a:avLst/>
          </a:prstGeom>
          <a:solidFill>
            <a:srgbClr val="43434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txBox="1"/>
          <p:nvPr>
            <p:ph type="ctrTitle"/>
          </p:nvPr>
        </p:nvSpPr>
        <p:spPr>
          <a:xfrm>
            <a:off x="311708" y="744575"/>
            <a:ext cx="8520600" cy="20526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lt1"/>
              </a:buClr>
              <a:buSzPts val="4800"/>
              <a:buNone/>
              <a:defRPr sz="4800">
                <a:solidFill>
                  <a:schemeClr val="lt1"/>
                </a:solidFill>
              </a:defRPr>
            </a:lvl1pPr>
            <a:lvl2pPr lvl="1" algn="ctr">
              <a:spcBef>
                <a:spcPts val="0"/>
              </a:spcBef>
              <a:spcAft>
                <a:spcPts val="0"/>
              </a:spcAft>
              <a:buClr>
                <a:schemeClr val="lt1"/>
              </a:buClr>
              <a:buSzPts val="5200"/>
              <a:buNone/>
              <a:defRPr sz="5200">
                <a:solidFill>
                  <a:schemeClr val="lt1"/>
                </a:solidFill>
              </a:defRPr>
            </a:lvl2pPr>
            <a:lvl3pPr lvl="2" algn="ctr">
              <a:spcBef>
                <a:spcPts val="0"/>
              </a:spcBef>
              <a:spcAft>
                <a:spcPts val="0"/>
              </a:spcAft>
              <a:buClr>
                <a:schemeClr val="lt1"/>
              </a:buClr>
              <a:buSzPts val="5200"/>
              <a:buNone/>
              <a:defRPr sz="5200">
                <a:solidFill>
                  <a:schemeClr val="lt1"/>
                </a:solidFill>
              </a:defRPr>
            </a:lvl3pPr>
            <a:lvl4pPr lvl="3" algn="ctr">
              <a:spcBef>
                <a:spcPts val="0"/>
              </a:spcBef>
              <a:spcAft>
                <a:spcPts val="0"/>
              </a:spcAft>
              <a:buClr>
                <a:schemeClr val="lt1"/>
              </a:buClr>
              <a:buSzPts val="5200"/>
              <a:buNone/>
              <a:defRPr sz="5200">
                <a:solidFill>
                  <a:schemeClr val="lt1"/>
                </a:solidFill>
              </a:defRPr>
            </a:lvl4pPr>
            <a:lvl5pPr lvl="4" algn="ctr">
              <a:spcBef>
                <a:spcPts val="0"/>
              </a:spcBef>
              <a:spcAft>
                <a:spcPts val="0"/>
              </a:spcAft>
              <a:buClr>
                <a:schemeClr val="lt1"/>
              </a:buClr>
              <a:buSzPts val="5200"/>
              <a:buNone/>
              <a:defRPr sz="5200">
                <a:solidFill>
                  <a:schemeClr val="lt1"/>
                </a:solidFill>
              </a:defRPr>
            </a:lvl5pPr>
            <a:lvl6pPr lvl="5" algn="ctr">
              <a:spcBef>
                <a:spcPts val="0"/>
              </a:spcBef>
              <a:spcAft>
                <a:spcPts val="0"/>
              </a:spcAft>
              <a:buClr>
                <a:schemeClr val="lt1"/>
              </a:buClr>
              <a:buSzPts val="5200"/>
              <a:buNone/>
              <a:defRPr sz="5200">
                <a:solidFill>
                  <a:schemeClr val="lt1"/>
                </a:solidFill>
              </a:defRPr>
            </a:lvl6pPr>
            <a:lvl7pPr lvl="6" algn="ctr">
              <a:spcBef>
                <a:spcPts val="0"/>
              </a:spcBef>
              <a:spcAft>
                <a:spcPts val="0"/>
              </a:spcAft>
              <a:buClr>
                <a:schemeClr val="lt1"/>
              </a:buClr>
              <a:buSzPts val="5200"/>
              <a:buNone/>
              <a:defRPr sz="5200">
                <a:solidFill>
                  <a:schemeClr val="lt1"/>
                </a:solidFill>
              </a:defRPr>
            </a:lvl7pPr>
            <a:lvl8pPr lvl="7" algn="ctr">
              <a:spcBef>
                <a:spcPts val="0"/>
              </a:spcBef>
              <a:spcAft>
                <a:spcPts val="0"/>
              </a:spcAft>
              <a:buClr>
                <a:schemeClr val="lt1"/>
              </a:buClr>
              <a:buSzPts val="5200"/>
              <a:buNone/>
              <a:defRPr sz="5200">
                <a:solidFill>
                  <a:schemeClr val="lt1"/>
                </a:solidFill>
              </a:defRPr>
            </a:lvl8pPr>
            <a:lvl9pPr lvl="8" algn="ctr">
              <a:spcBef>
                <a:spcPts val="0"/>
              </a:spcBef>
              <a:spcAft>
                <a:spcPts val="0"/>
              </a:spcAft>
              <a:buClr>
                <a:schemeClr val="lt1"/>
              </a:buClr>
              <a:buSzPts val="5200"/>
              <a:buNone/>
              <a:defRPr sz="5200">
                <a:solidFill>
                  <a:schemeClr val="lt1"/>
                </a:solidFill>
              </a:defRPr>
            </a:lvl9pPr>
          </a:lstStyle>
          <a:p/>
        </p:txBody>
      </p:sp>
      <p:sp>
        <p:nvSpPr>
          <p:cNvPr id="12" name="Google Shape;12;p2"/>
          <p:cNvSpPr txBox="1"/>
          <p:nvPr>
            <p:ph idx="1" type="subTitle"/>
          </p:nvPr>
        </p:nvSpPr>
        <p:spPr>
          <a:xfrm>
            <a:off x="311700" y="3475925"/>
            <a:ext cx="4592700" cy="1295400"/>
          </a:xfrm>
          <a:prstGeom prst="rect">
            <a:avLst/>
          </a:prstGeom>
        </p:spPr>
        <p:txBody>
          <a:bodyPr anchorCtr="0" anchor="ctr" bIns="91425" lIns="91425" spcFirstLastPara="1" rIns="91425" wrap="square" tIns="91425">
            <a:no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pic>
        <p:nvPicPr>
          <p:cNvPr id="13" name="Google Shape;13;p2"/>
          <p:cNvPicPr preferRelativeResize="0"/>
          <p:nvPr/>
        </p:nvPicPr>
        <p:blipFill>
          <a:blip r:embed="rId2">
            <a:alphaModFix/>
          </a:blip>
          <a:stretch>
            <a:fillRect/>
          </a:stretch>
        </p:blipFill>
        <p:spPr>
          <a:xfrm>
            <a:off x="5910550" y="3758413"/>
            <a:ext cx="2921750" cy="730425"/>
          </a:xfrm>
          <a:prstGeom prst="rect">
            <a:avLst/>
          </a:prstGeom>
          <a:noFill/>
          <a:ln>
            <a:noFill/>
          </a:ln>
        </p:spPr>
      </p:pic>
      <p:sp>
        <p:nvSpPr>
          <p:cNvPr id="14" name="Google Shape;14;p2"/>
          <p:cNvSpPr txBox="1"/>
          <p:nvPr/>
        </p:nvSpPr>
        <p:spPr>
          <a:xfrm>
            <a:off x="1395225" y="4722375"/>
            <a:ext cx="63765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#bioPreprints2020</a:t>
            </a:r>
            <a:endParaRPr sz="1200">
              <a:solidFill>
                <a:srgbClr val="888888"/>
              </a:solidFill>
              <a:latin typeface="Nunito"/>
              <a:ea typeface="Nunito"/>
              <a:cs typeface="Nunito"/>
              <a:sym typeface="Nunito"/>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71" name="Shape 71"/>
        <p:cNvGrpSpPr/>
        <p:nvPr/>
      </p:nvGrpSpPr>
      <p:grpSpPr>
        <a:xfrm>
          <a:off x="0" y="0"/>
          <a:ext cx="0" cy="0"/>
          <a:chOff x="0" y="0"/>
          <a:chExt cx="0" cy="0"/>
        </a:xfrm>
      </p:grpSpPr>
      <p:sp>
        <p:nvSpPr>
          <p:cNvPr id="72" name="Google Shape;72;p11"/>
          <p:cNvSpPr txBox="1"/>
          <p:nvPr>
            <p:ph idx="1" type="body"/>
          </p:nvPr>
        </p:nvSpPr>
        <p:spPr>
          <a:xfrm>
            <a:off x="311700" y="4230575"/>
            <a:ext cx="82050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73" name="Google Shape;73;p11"/>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74" name="Google Shape;74;p11"/>
          <p:cNvGrpSpPr/>
          <p:nvPr/>
        </p:nvGrpSpPr>
        <p:grpSpPr>
          <a:xfrm>
            <a:off x="2860825" y="4722375"/>
            <a:ext cx="3422336" cy="393600"/>
            <a:chOff x="2149975" y="4722400"/>
            <a:chExt cx="3422336" cy="393600"/>
          </a:xfrm>
        </p:grpSpPr>
        <p:sp>
          <p:nvSpPr>
            <p:cNvPr id="75" name="Google Shape;75;p11"/>
            <p:cNvSpPr txBox="1"/>
            <p:nvPr/>
          </p:nvSpPr>
          <p:spPr>
            <a:xfrm>
              <a:off x="2824011" y="4722400"/>
              <a:ext cx="27483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#bioPreprints2020</a:t>
              </a:r>
              <a:endParaRPr sz="1200">
                <a:solidFill>
                  <a:srgbClr val="888888"/>
                </a:solidFill>
                <a:latin typeface="Calibri"/>
                <a:ea typeface="Calibri"/>
                <a:cs typeface="Calibri"/>
                <a:sym typeface="Calibri"/>
              </a:endParaRPr>
            </a:p>
          </p:txBody>
        </p:sp>
        <p:pic>
          <p:nvPicPr>
            <p:cNvPr id="76" name="Google Shape;76;p11"/>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77" name="Shape 77"/>
        <p:cNvGrpSpPr/>
        <p:nvPr/>
      </p:nvGrpSpPr>
      <p:grpSpPr>
        <a:xfrm>
          <a:off x="0" y="0"/>
          <a:ext cx="0" cy="0"/>
          <a:chOff x="0" y="0"/>
          <a:chExt cx="0" cy="0"/>
        </a:xfrm>
      </p:grpSpPr>
      <p:sp>
        <p:nvSpPr>
          <p:cNvPr id="78" name="Google Shape;78;p12"/>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Clr>
                <a:srgbClr val="DD3333"/>
              </a:buClr>
              <a:buSzPts val="12000"/>
              <a:buNone/>
              <a:defRPr sz="12000">
                <a:solidFill>
                  <a:srgbClr val="DD3333"/>
                </a:solidFill>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79" name="Google Shape;79;p12"/>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80" name="Google Shape;80;p12"/>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81" name="Google Shape;81;p12"/>
          <p:cNvGrpSpPr/>
          <p:nvPr/>
        </p:nvGrpSpPr>
        <p:grpSpPr>
          <a:xfrm>
            <a:off x="2860825" y="4722375"/>
            <a:ext cx="3422336" cy="393600"/>
            <a:chOff x="2149975" y="4722400"/>
            <a:chExt cx="3422336" cy="393600"/>
          </a:xfrm>
        </p:grpSpPr>
        <p:sp>
          <p:nvSpPr>
            <p:cNvPr id="82" name="Google Shape;82;p12"/>
            <p:cNvSpPr txBox="1"/>
            <p:nvPr/>
          </p:nvSpPr>
          <p:spPr>
            <a:xfrm>
              <a:off x="2824011" y="4722400"/>
              <a:ext cx="27483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#bioPreprints2020</a:t>
              </a:r>
              <a:endParaRPr sz="1200">
                <a:solidFill>
                  <a:srgbClr val="888888"/>
                </a:solidFill>
                <a:latin typeface="Calibri"/>
                <a:ea typeface="Calibri"/>
                <a:cs typeface="Calibri"/>
                <a:sym typeface="Calibri"/>
              </a:endParaRPr>
            </a:p>
          </p:txBody>
        </p:sp>
        <p:pic>
          <p:nvPicPr>
            <p:cNvPr id="83" name="Google Shape;83;p12"/>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84" name="Shape 84"/>
        <p:cNvGrpSpPr/>
        <p:nvPr/>
      </p:nvGrpSpPr>
      <p:grpSpPr>
        <a:xfrm>
          <a:off x="0" y="0"/>
          <a:ext cx="0" cy="0"/>
          <a:chOff x="0" y="0"/>
          <a:chExt cx="0" cy="0"/>
        </a:xfrm>
      </p:grpSpPr>
      <p:sp>
        <p:nvSpPr>
          <p:cNvPr id="85" name="Google Shape;85;p13"/>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86" name="Google Shape;86;p13"/>
          <p:cNvGrpSpPr/>
          <p:nvPr/>
        </p:nvGrpSpPr>
        <p:grpSpPr>
          <a:xfrm>
            <a:off x="2860825" y="4722375"/>
            <a:ext cx="3422336" cy="393600"/>
            <a:chOff x="2149975" y="4722400"/>
            <a:chExt cx="3422336" cy="393600"/>
          </a:xfrm>
        </p:grpSpPr>
        <p:sp>
          <p:nvSpPr>
            <p:cNvPr id="87" name="Google Shape;87;p13"/>
            <p:cNvSpPr txBox="1"/>
            <p:nvPr/>
          </p:nvSpPr>
          <p:spPr>
            <a:xfrm>
              <a:off x="2824011" y="4722400"/>
              <a:ext cx="27483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#bioPreprints2020</a:t>
              </a:r>
              <a:endParaRPr sz="1200">
                <a:solidFill>
                  <a:srgbClr val="888888"/>
                </a:solidFill>
                <a:latin typeface="Calibri"/>
                <a:ea typeface="Calibri"/>
                <a:cs typeface="Calibri"/>
                <a:sym typeface="Calibri"/>
              </a:endParaRPr>
            </a:p>
          </p:txBody>
        </p:sp>
        <p:pic>
          <p:nvPicPr>
            <p:cNvPr id="88" name="Google Shape;88;p13"/>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Recommendation">
  <p:cSld name="CUSTOM">
    <p:spTree>
      <p:nvGrpSpPr>
        <p:cNvPr id="89" name="Shape 89"/>
        <p:cNvGrpSpPr/>
        <p:nvPr/>
      </p:nvGrpSpPr>
      <p:grpSpPr>
        <a:xfrm>
          <a:off x="0" y="0"/>
          <a:ext cx="0" cy="0"/>
          <a:chOff x="0" y="0"/>
          <a:chExt cx="0" cy="0"/>
        </a:xfrm>
      </p:grpSpPr>
      <p:sp>
        <p:nvSpPr>
          <p:cNvPr id="90" name="Google Shape;90;p14"/>
          <p:cNvSpPr/>
          <p:nvPr/>
        </p:nvSpPr>
        <p:spPr>
          <a:xfrm rot="10800000">
            <a:off x="898775" y="656600"/>
            <a:ext cx="2515200" cy="2515200"/>
          </a:xfrm>
          <a:prstGeom prst="ellipse">
            <a:avLst/>
          </a:prstGeom>
          <a:solidFill>
            <a:srgbClr val="EEEE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4"/>
          <p:cNvSpPr txBox="1"/>
          <p:nvPr>
            <p:ph type="title"/>
          </p:nvPr>
        </p:nvSpPr>
        <p:spPr>
          <a:xfrm>
            <a:off x="2933925" y="1340050"/>
            <a:ext cx="5656800" cy="2335200"/>
          </a:xfrm>
          <a:prstGeom prst="rect">
            <a:avLst/>
          </a:prstGeom>
        </p:spPr>
        <p:txBody>
          <a:bodyPr anchorCtr="0" anchor="t" bIns="91425" lIns="91425" spcFirstLastPara="1" rIns="91425" wrap="square" tIns="91425">
            <a:noAutofit/>
          </a:bodyPr>
          <a:lstStyle>
            <a:lvl1pPr lvl="0">
              <a:spcBef>
                <a:spcPts val="0"/>
              </a:spcBef>
              <a:spcAft>
                <a:spcPts val="0"/>
              </a:spcAft>
              <a:buNone/>
              <a:defRPr sz="4800"/>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p:txBody>
      </p:sp>
      <p:sp>
        <p:nvSpPr>
          <p:cNvPr id="92" name="Google Shape;92;p14"/>
          <p:cNvSpPr txBox="1"/>
          <p:nvPr>
            <p:ph idx="1" type="subTitle"/>
          </p:nvPr>
        </p:nvSpPr>
        <p:spPr>
          <a:xfrm>
            <a:off x="898775" y="343175"/>
            <a:ext cx="2515200" cy="2977800"/>
          </a:xfrm>
          <a:prstGeom prst="rect">
            <a:avLst/>
          </a:prstGeom>
        </p:spPr>
        <p:txBody>
          <a:bodyPr anchorCtr="0" anchor="t" bIns="91425" lIns="91425" spcFirstLastPara="1" rIns="91425" wrap="square" tIns="91425">
            <a:noAutofit/>
          </a:bodyPr>
          <a:lstStyle>
            <a:lvl1pPr lvl="0" algn="ctr">
              <a:spcBef>
                <a:spcPts val="0"/>
              </a:spcBef>
              <a:spcAft>
                <a:spcPts val="0"/>
              </a:spcAft>
              <a:buNone/>
              <a:defRPr sz="19600">
                <a:solidFill>
                  <a:srgbClr val="888888"/>
                </a:solidFill>
              </a:defRPr>
            </a:lvl1pPr>
            <a:lvl2pPr lvl="1" algn="ctr">
              <a:spcBef>
                <a:spcPts val="1600"/>
              </a:spcBef>
              <a:spcAft>
                <a:spcPts val="0"/>
              </a:spcAft>
              <a:buNone/>
              <a:defRPr/>
            </a:lvl2pPr>
            <a:lvl3pPr lvl="2" algn="ctr">
              <a:spcBef>
                <a:spcPts val="1600"/>
              </a:spcBef>
              <a:spcAft>
                <a:spcPts val="0"/>
              </a:spcAft>
              <a:buNone/>
              <a:defRPr/>
            </a:lvl3pPr>
            <a:lvl4pPr lvl="3" algn="ctr">
              <a:spcBef>
                <a:spcPts val="1600"/>
              </a:spcBef>
              <a:spcAft>
                <a:spcPts val="0"/>
              </a:spcAft>
              <a:buNone/>
              <a:defRPr/>
            </a:lvl4pPr>
            <a:lvl5pPr lvl="4" algn="ctr">
              <a:spcBef>
                <a:spcPts val="1600"/>
              </a:spcBef>
              <a:spcAft>
                <a:spcPts val="0"/>
              </a:spcAft>
              <a:buNone/>
              <a:defRPr/>
            </a:lvl5pPr>
            <a:lvl6pPr lvl="5" algn="ctr">
              <a:spcBef>
                <a:spcPts val="1600"/>
              </a:spcBef>
              <a:spcAft>
                <a:spcPts val="0"/>
              </a:spcAft>
              <a:buNone/>
              <a:defRPr/>
            </a:lvl6pPr>
            <a:lvl7pPr lvl="6" algn="ctr">
              <a:spcBef>
                <a:spcPts val="1600"/>
              </a:spcBef>
              <a:spcAft>
                <a:spcPts val="0"/>
              </a:spcAft>
              <a:buNone/>
              <a:defRPr/>
            </a:lvl7pPr>
            <a:lvl8pPr lvl="7" algn="ctr">
              <a:spcBef>
                <a:spcPts val="1600"/>
              </a:spcBef>
              <a:spcAft>
                <a:spcPts val="0"/>
              </a:spcAft>
              <a:buNone/>
              <a:defRPr/>
            </a:lvl8pPr>
            <a:lvl9pPr lvl="8" algn="ctr">
              <a:spcBef>
                <a:spcPts val="1600"/>
              </a:spcBef>
              <a:spcAft>
                <a:spcPts val="1600"/>
              </a:spcAft>
              <a:buNone/>
              <a:defRPr/>
            </a:lvl9pPr>
          </a:lstStyle>
          <a:p/>
        </p:txBody>
      </p:sp>
      <p:grpSp>
        <p:nvGrpSpPr>
          <p:cNvPr id="93" name="Google Shape;93;p14"/>
          <p:cNvGrpSpPr/>
          <p:nvPr/>
        </p:nvGrpSpPr>
        <p:grpSpPr>
          <a:xfrm>
            <a:off x="2860825" y="4722375"/>
            <a:ext cx="3422336" cy="393600"/>
            <a:chOff x="2149975" y="4722400"/>
            <a:chExt cx="3422336" cy="393600"/>
          </a:xfrm>
        </p:grpSpPr>
        <p:sp>
          <p:nvSpPr>
            <p:cNvPr id="94" name="Google Shape;94;p14"/>
            <p:cNvSpPr txBox="1"/>
            <p:nvPr/>
          </p:nvSpPr>
          <p:spPr>
            <a:xfrm>
              <a:off x="2824011" y="4722400"/>
              <a:ext cx="27483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#bioPreprints2020</a:t>
              </a:r>
              <a:endParaRPr sz="1200">
                <a:solidFill>
                  <a:srgbClr val="888888"/>
                </a:solidFill>
                <a:latin typeface="Calibri"/>
                <a:ea typeface="Calibri"/>
                <a:cs typeface="Calibri"/>
                <a:sym typeface="Calibri"/>
              </a:endParaRPr>
            </a:p>
          </p:txBody>
        </p:sp>
        <p:pic>
          <p:nvPicPr>
            <p:cNvPr id="95" name="Google Shape;95;p14"/>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ransparent caption over image">
  <p:cSld name="CUSTOM_1">
    <p:spTree>
      <p:nvGrpSpPr>
        <p:cNvPr id="96" name="Shape 96"/>
        <p:cNvGrpSpPr/>
        <p:nvPr/>
      </p:nvGrpSpPr>
      <p:grpSpPr>
        <a:xfrm>
          <a:off x="0" y="0"/>
          <a:ext cx="0" cy="0"/>
          <a:chOff x="0" y="0"/>
          <a:chExt cx="0" cy="0"/>
        </a:xfrm>
      </p:grpSpPr>
      <p:sp>
        <p:nvSpPr>
          <p:cNvPr id="97" name="Google Shape;97;p15"/>
          <p:cNvSpPr txBox="1"/>
          <p:nvPr>
            <p:ph idx="1" type="body"/>
          </p:nvPr>
        </p:nvSpPr>
        <p:spPr>
          <a:xfrm>
            <a:off x="4273400" y="588900"/>
            <a:ext cx="3376500" cy="1504800"/>
          </a:xfrm>
          <a:prstGeom prst="rect">
            <a:avLst/>
          </a:prstGeom>
          <a:solidFill>
            <a:srgbClr val="FFFFFF">
              <a:alpha val="79980"/>
            </a:srgbClr>
          </a:solidFill>
        </p:spPr>
        <p:txBody>
          <a:bodyPr anchorCtr="0" anchor="t" bIns="91425" lIns="91425" spcFirstLastPara="1" rIns="91425" wrap="square" tIns="91425">
            <a:noAutofit/>
          </a:bodyPr>
          <a:lstStyle>
            <a:lvl1pPr indent="-342900" lvl="0" marL="457200">
              <a:spcBef>
                <a:spcPts val="0"/>
              </a:spcBef>
              <a:spcAft>
                <a:spcPts val="0"/>
              </a:spcAft>
              <a:buClr>
                <a:schemeClr val="dk1"/>
              </a:buClr>
              <a:buSzPts val="1800"/>
              <a:buChar char="●"/>
              <a:defRPr>
                <a:solidFill>
                  <a:schemeClr val="dk1"/>
                </a:solidFill>
              </a:defRPr>
            </a:lvl1pPr>
            <a:lvl2pPr indent="-317500" lvl="1" marL="914400">
              <a:spcBef>
                <a:spcPts val="1600"/>
              </a:spcBef>
              <a:spcAft>
                <a:spcPts val="0"/>
              </a:spcAft>
              <a:buClr>
                <a:schemeClr val="dk1"/>
              </a:buClr>
              <a:buSzPts val="1400"/>
              <a:buChar char="○"/>
              <a:defRPr>
                <a:solidFill>
                  <a:schemeClr val="dk1"/>
                </a:solidFill>
              </a:defRPr>
            </a:lvl2pPr>
            <a:lvl3pPr indent="-317500" lvl="2" marL="1371600">
              <a:spcBef>
                <a:spcPts val="1600"/>
              </a:spcBef>
              <a:spcAft>
                <a:spcPts val="0"/>
              </a:spcAft>
              <a:buClr>
                <a:schemeClr val="dk1"/>
              </a:buClr>
              <a:buSzPts val="1400"/>
              <a:buChar char="■"/>
              <a:defRPr>
                <a:solidFill>
                  <a:schemeClr val="dk1"/>
                </a:solidFill>
              </a:defRPr>
            </a:lvl3pPr>
            <a:lvl4pPr indent="-317500" lvl="3" marL="1828800">
              <a:spcBef>
                <a:spcPts val="1600"/>
              </a:spcBef>
              <a:spcAft>
                <a:spcPts val="0"/>
              </a:spcAft>
              <a:buClr>
                <a:schemeClr val="dk1"/>
              </a:buClr>
              <a:buSzPts val="1400"/>
              <a:buChar char="●"/>
              <a:defRPr>
                <a:solidFill>
                  <a:schemeClr val="dk1"/>
                </a:solidFill>
              </a:defRPr>
            </a:lvl4pPr>
            <a:lvl5pPr indent="-317500" lvl="4" marL="2286000">
              <a:spcBef>
                <a:spcPts val="1600"/>
              </a:spcBef>
              <a:spcAft>
                <a:spcPts val="0"/>
              </a:spcAft>
              <a:buClr>
                <a:schemeClr val="dk1"/>
              </a:buClr>
              <a:buSzPts val="1400"/>
              <a:buChar char="○"/>
              <a:defRPr>
                <a:solidFill>
                  <a:schemeClr val="dk1"/>
                </a:solidFill>
              </a:defRPr>
            </a:lvl5pPr>
            <a:lvl6pPr indent="-317500" lvl="5" marL="2743200">
              <a:spcBef>
                <a:spcPts val="1600"/>
              </a:spcBef>
              <a:spcAft>
                <a:spcPts val="0"/>
              </a:spcAft>
              <a:buClr>
                <a:schemeClr val="dk1"/>
              </a:buClr>
              <a:buSzPts val="1400"/>
              <a:buChar char="■"/>
              <a:defRPr>
                <a:solidFill>
                  <a:schemeClr val="dk1"/>
                </a:solidFill>
              </a:defRPr>
            </a:lvl6pPr>
            <a:lvl7pPr indent="-317500" lvl="6" marL="3200400">
              <a:spcBef>
                <a:spcPts val="1600"/>
              </a:spcBef>
              <a:spcAft>
                <a:spcPts val="0"/>
              </a:spcAft>
              <a:buClr>
                <a:schemeClr val="dk1"/>
              </a:buClr>
              <a:buSzPts val="1400"/>
              <a:buChar char="●"/>
              <a:defRPr>
                <a:solidFill>
                  <a:schemeClr val="dk1"/>
                </a:solidFill>
              </a:defRPr>
            </a:lvl7pPr>
            <a:lvl8pPr indent="-317500" lvl="7" marL="3657600">
              <a:spcBef>
                <a:spcPts val="1600"/>
              </a:spcBef>
              <a:spcAft>
                <a:spcPts val="0"/>
              </a:spcAft>
              <a:buClr>
                <a:schemeClr val="dk1"/>
              </a:buClr>
              <a:buSzPts val="1400"/>
              <a:buChar char="○"/>
              <a:defRPr>
                <a:solidFill>
                  <a:schemeClr val="dk1"/>
                </a:solidFill>
              </a:defRPr>
            </a:lvl8pPr>
            <a:lvl9pPr indent="-317500" lvl="8" marL="4114800">
              <a:spcBef>
                <a:spcPts val="1600"/>
              </a:spcBef>
              <a:spcAft>
                <a:spcPts val="1600"/>
              </a:spcAft>
              <a:buClr>
                <a:schemeClr val="dk1"/>
              </a:buClr>
              <a:buSzPts val="1400"/>
              <a:buChar char="■"/>
              <a:defRPr>
                <a:solidFill>
                  <a:schemeClr val="dk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7" name="Google Shape;17;p3"/>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18" name="Google Shape;18;p3"/>
          <p:cNvGrpSpPr/>
          <p:nvPr/>
        </p:nvGrpSpPr>
        <p:grpSpPr>
          <a:xfrm>
            <a:off x="2860825" y="4722375"/>
            <a:ext cx="3422336" cy="393600"/>
            <a:chOff x="2149975" y="4722400"/>
            <a:chExt cx="3422336" cy="393600"/>
          </a:xfrm>
        </p:grpSpPr>
        <p:sp>
          <p:nvSpPr>
            <p:cNvPr id="19" name="Google Shape;19;p3"/>
            <p:cNvSpPr txBox="1"/>
            <p:nvPr/>
          </p:nvSpPr>
          <p:spPr>
            <a:xfrm>
              <a:off x="2824011" y="4722400"/>
              <a:ext cx="27483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#bioPreprints2020</a:t>
              </a:r>
              <a:endParaRPr sz="1200">
                <a:solidFill>
                  <a:srgbClr val="888888"/>
                </a:solidFill>
                <a:latin typeface="Calibri"/>
                <a:ea typeface="Calibri"/>
                <a:cs typeface="Calibri"/>
                <a:sym typeface="Calibri"/>
              </a:endParaRPr>
            </a:p>
          </p:txBody>
        </p:sp>
        <p:pic>
          <p:nvPicPr>
            <p:cNvPr id="20" name="Google Shape;20;p3"/>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1" name="Shape 21"/>
        <p:cNvGrpSpPr/>
        <p:nvPr/>
      </p:nvGrpSpPr>
      <p:grpSpPr>
        <a:xfrm>
          <a:off x="0" y="0"/>
          <a:ext cx="0" cy="0"/>
          <a:chOff x="0" y="0"/>
          <a:chExt cx="0" cy="0"/>
        </a:xfrm>
      </p:grpSpPr>
      <p:sp>
        <p:nvSpPr>
          <p:cNvPr id="22" name="Google Shape;22;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3" name="Google Shape;23;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4"/>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25" name="Google Shape;25;p4"/>
          <p:cNvGrpSpPr/>
          <p:nvPr/>
        </p:nvGrpSpPr>
        <p:grpSpPr>
          <a:xfrm>
            <a:off x="2860825" y="4722375"/>
            <a:ext cx="3422336" cy="393600"/>
            <a:chOff x="2149975" y="4722400"/>
            <a:chExt cx="3422336" cy="393600"/>
          </a:xfrm>
        </p:grpSpPr>
        <p:sp>
          <p:nvSpPr>
            <p:cNvPr id="26" name="Google Shape;26;p4"/>
            <p:cNvSpPr txBox="1"/>
            <p:nvPr/>
          </p:nvSpPr>
          <p:spPr>
            <a:xfrm>
              <a:off x="2824011" y="4722400"/>
              <a:ext cx="27483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#bioPreprints2020</a:t>
              </a:r>
              <a:endParaRPr sz="1200">
                <a:solidFill>
                  <a:srgbClr val="888888"/>
                </a:solidFill>
                <a:latin typeface="Calibri"/>
                <a:ea typeface="Calibri"/>
                <a:cs typeface="Calibri"/>
                <a:sym typeface="Calibri"/>
              </a:endParaRPr>
            </a:p>
          </p:txBody>
        </p:sp>
        <p:pic>
          <p:nvPicPr>
            <p:cNvPr id="27" name="Google Shape;27;p4"/>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8" name="Shape 28"/>
        <p:cNvGrpSpPr/>
        <p:nvPr/>
      </p:nvGrpSpPr>
      <p:grpSpPr>
        <a:xfrm>
          <a:off x="0" y="0"/>
          <a:ext cx="0" cy="0"/>
          <a:chOff x="0" y="0"/>
          <a:chExt cx="0" cy="0"/>
        </a:xfrm>
      </p:grpSpPr>
      <p:sp>
        <p:nvSpPr>
          <p:cNvPr id="29" name="Google Shape;29;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0" name="Google Shape;30;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2" name="Google Shape;32;p5"/>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33" name="Google Shape;33;p5"/>
          <p:cNvGrpSpPr/>
          <p:nvPr/>
        </p:nvGrpSpPr>
        <p:grpSpPr>
          <a:xfrm>
            <a:off x="2860825" y="4722375"/>
            <a:ext cx="3422336" cy="393600"/>
            <a:chOff x="2149975" y="4722400"/>
            <a:chExt cx="3422336" cy="393600"/>
          </a:xfrm>
        </p:grpSpPr>
        <p:sp>
          <p:nvSpPr>
            <p:cNvPr id="34" name="Google Shape;34;p5"/>
            <p:cNvSpPr txBox="1"/>
            <p:nvPr/>
          </p:nvSpPr>
          <p:spPr>
            <a:xfrm>
              <a:off x="2824011" y="4722400"/>
              <a:ext cx="27483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#bioPreprints2020</a:t>
              </a:r>
              <a:endParaRPr sz="1200">
                <a:solidFill>
                  <a:srgbClr val="888888"/>
                </a:solidFill>
                <a:latin typeface="Calibri"/>
                <a:ea typeface="Calibri"/>
                <a:cs typeface="Calibri"/>
                <a:sym typeface="Calibri"/>
              </a:endParaRPr>
            </a:p>
          </p:txBody>
        </p:sp>
        <p:pic>
          <p:nvPicPr>
            <p:cNvPr id="35" name="Google Shape;35;p5"/>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6" name="Shape 36"/>
        <p:cNvGrpSpPr/>
        <p:nvPr/>
      </p:nvGrpSpPr>
      <p:grpSpPr>
        <a:xfrm>
          <a:off x="0" y="0"/>
          <a:ext cx="0" cy="0"/>
          <a:chOff x="0" y="0"/>
          <a:chExt cx="0" cy="0"/>
        </a:xfrm>
      </p:grpSpPr>
      <p:sp>
        <p:nvSpPr>
          <p:cNvPr id="37" name="Google Shape;37;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8" name="Google Shape;38;p6"/>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39" name="Google Shape;39;p6"/>
          <p:cNvGrpSpPr/>
          <p:nvPr/>
        </p:nvGrpSpPr>
        <p:grpSpPr>
          <a:xfrm>
            <a:off x="2860825" y="4722375"/>
            <a:ext cx="3422336" cy="393600"/>
            <a:chOff x="2149975" y="4722400"/>
            <a:chExt cx="3422336" cy="393600"/>
          </a:xfrm>
        </p:grpSpPr>
        <p:sp>
          <p:nvSpPr>
            <p:cNvPr id="40" name="Google Shape;40;p6"/>
            <p:cNvSpPr txBox="1"/>
            <p:nvPr/>
          </p:nvSpPr>
          <p:spPr>
            <a:xfrm>
              <a:off x="2824011" y="4722400"/>
              <a:ext cx="27483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#bioPreprints2020</a:t>
              </a:r>
              <a:endParaRPr sz="1200">
                <a:solidFill>
                  <a:srgbClr val="888888"/>
                </a:solidFill>
                <a:latin typeface="Calibri"/>
                <a:ea typeface="Calibri"/>
                <a:cs typeface="Calibri"/>
                <a:sym typeface="Calibri"/>
              </a:endParaRPr>
            </a:p>
          </p:txBody>
        </p:sp>
        <p:pic>
          <p:nvPicPr>
            <p:cNvPr id="41" name="Google Shape;41;p6"/>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left text">
  <p:cSld name="ONE_COLUMN_TEXT">
    <p:spTree>
      <p:nvGrpSpPr>
        <p:cNvPr id="42" name="Shape 42"/>
        <p:cNvGrpSpPr/>
        <p:nvPr/>
      </p:nvGrpSpPr>
      <p:grpSpPr>
        <a:xfrm>
          <a:off x="0" y="0"/>
          <a:ext cx="0" cy="0"/>
          <a:chOff x="0" y="0"/>
          <a:chExt cx="0" cy="0"/>
        </a:xfrm>
      </p:grpSpPr>
      <p:sp>
        <p:nvSpPr>
          <p:cNvPr id="43" name="Google Shape;43;p7"/>
          <p:cNvSpPr txBox="1"/>
          <p:nvPr>
            <p:ph type="title"/>
          </p:nvPr>
        </p:nvSpPr>
        <p:spPr>
          <a:xfrm>
            <a:off x="311700" y="555600"/>
            <a:ext cx="36159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4" name="Google Shape;44;p7"/>
          <p:cNvSpPr txBox="1"/>
          <p:nvPr>
            <p:ph idx="1" type="body"/>
          </p:nvPr>
        </p:nvSpPr>
        <p:spPr>
          <a:xfrm>
            <a:off x="311700" y="1389600"/>
            <a:ext cx="3615900" cy="3179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5" name="Google Shape;45;p7"/>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46" name="Google Shape;46;p7"/>
          <p:cNvGrpSpPr/>
          <p:nvPr/>
        </p:nvGrpSpPr>
        <p:grpSpPr>
          <a:xfrm>
            <a:off x="76200" y="4722375"/>
            <a:ext cx="3422336" cy="393600"/>
            <a:chOff x="2149975" y="4722400"/>
            <a:chExt cx="3422336" cy="393600"/>
          </a:xfrm>
        </p:grpSpPr>
        <p:sp>
          <p:nvSpPr>
            <p:cNvPr id="47" name="Google Shape;47;p7"/>
            <p:cNvSpPr txBox="1"/>
            <p:nvPr/>
          </p:nvSpPr>
          <p:spPr>
            <a:xfrm>
              <a:off x="2824011" y="4722400"/>
              <a:ext cx="27483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#bioPreprints2020</a:t>
              </a:r>
              <a:endParaRPr sz="1200">
                <a:solidFill>
                  <a:srgbClr val="888888"/>
                </a:solidFill>
                <a:latin typeface="Calibri"/>
                <a:ea typeface="Calibri"/>
                <a:cs typeface="Calibri"/>
                <a:sym typeface="Calibri"/>
              </a:endParaRPr>
            </a:p>
          </p:txBody>
        </p:sp>
        <p:pic>
          <p:nvPicPr>
            <p:cNvPr id="48" name="Google Shape;48;p7"/>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right text">
  <p:cSld name="ONE_COLUMN_TEXT_1">
    <p:spTree>
      <p:nvGrpSpPr>
        <p:cNvPr id="49" name="Shape 49"/>
        <p:cNvGrpSpPr/>
        <p:nvPr/>
      </p:nvGrpSpPr>
      <p:grpSpPr>
        <a:xfrm>
          <a:off x="0" y="0"/>
          <a:ext cx="0" cy="0"/>
          <a:chOff x="0" y="0"/>
          <a:chExt cx="0" cy="0"/>
        </a:xfrm>
      </p:grpSpPr>
      <p:sp>
        <p:nvSpPr>
          <p:cNvPr id="50" name="Google Shape;50;p8"/>
          <p:cNvSpPr txBox="1"/>
          <p:nvPr>
            <p:ph type="title"/>
          </p:nvPr>
        </p:nvSpPr>
        <p:spPr>
          <a:xfrm>
            <a:off x="4953000" y="555600"/>
            <a:ext cx="37707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51" name="Google Shape;51;p8"/>
          <p:cNvSpPr txBox="1"/>
          <p:nvPr>
            <p:ph idx="1" type="body"/>
          </p:nvPr>
        </p:nvSpPr>
        <p:spPr>
          <a:xfrm>
            <a:off x="4953000" y="1389600"/>
            <a:ext cx="3770700" cy="3179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52" name="Google Shape;52;p8"/>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grpSp>
        <p:nvGrpSpPr>
          <p:cNvPr id="53" name="Google Shape;53;p8"/>
          <p:cNvGrpSpPr/>
          <p:nvPr/>
        </p:nvGrpSpPr>
        <p:grpSpPr>
          <a:xfrm>
            <a:off x="5594700" y="4722375"/>
            <a:ext cx="3422336" cy="393600"/>
            <a:chOff x="2149975" y="4722400"/>
            <a:chExt cx="3422336" cy="393600"/>
          </a:xfrm>
        </p:grpSpPr>
        <p:sp>
          <p:nvSpPr>
            <p:cNvPr id="54" name="Google Shape;54;p8"/>
            <p:cNvSpPr txBox="1"/>
            <p:nvPr/>
          </p:nvSpPr>
          <p:spPr>
            <a:xfrm>
              <a:off x="2824011" y="4722400"/>
              <a:ext cx="27483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#bioPreprints2020</a:t>
              </a:r>
              <a:endParaRPr sz="1200">
                <a:solidFill>
                  <a:srgbClr val="888888"/>
                </a:solidFill>
                <a:latin typeface="Calibri"/>
                <a:ea typeface="Calibri"/>
                <a:cs typeface="Calibri"/>
                <a:sym typeface="Calibri"/>
              </a:endParaRPr>
            </a:p>
          </p:txBody>
        </p:sp>
        <p:pic>
          <p:nvPicPr>
            <p:cNvPr id="55" name="Google Shape;55;p8"/>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56" name="Shape 56"/>
        <p:cNvGrpSpPr/>
        <p:nvPr/>
      </p:nvGrpSpPr>
      <p:grpSpPr>
        <a:xfrm>
          <a:off x="0" y="0"/>
          <a:ext cx="0" cy="0"/>
          <a:chOff x="0" y="0"/>
          <a:chExt cx="0" cy="0"/>
        </a:xfrm>
      </p:grpSpPr>
      <p:sp>
        <p:nvSpPr>
          <p:cNvPr id="57" name="Google Shape;57;p9"/>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58" name="Google Shape;58;p9"/>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59" name="Google Shape;59;p9"/>
          <p:cNvGrpSpPr/>
          <p:nvPr/>
        </p:nvGrpSpPr>
        <p:grpSpPr>
          <a:xfrm>
            <a:off x="2860825" y="4722375"/>
            <a:ext cx="3422336" cy="393600"/>
            <a:chOff x="2149975" y="4722400"/>
            <a:chExt cx="3422336" cy="393600"/>
          </a:xfrm>
        </p:grpSpPr>
        <p:sp>
          <p:nvSpPr>
            <p:cNvPr id="60" name="Google Shape;60;p9"/>
            <p:cNvSpPr txBox="1"/>
            <p:nvPr/>
          </p:nvSpPr>
          <p:spPr>
            <a:xfrm>
              <a:off x="2824011" y="4722400"/>
              <a:ext cx="27483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#bioPreprints2020</a:t>
              </a:r>
              <a:endParaRPr sz="1200">
                <a:solidFill>
                  <a:srgbClr val="888888"/>
                </a:solidFill>
                <a:latin typeface="Calibri"/>
                <a:ea typeface="Calibri"/>
                <a:cs typeface="Calibri"/>
                <a:sym typeface="Calibri"/>
              </a:endParaRPr>
            </a:p>
          </p:txBody>
        </p:sp>
        <p:pic>
          <p:nvPicPr>
            <p:cNvPr id="61" name="Google Shape;61;p9"/>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62" name="Shape 62"/>
        <p:cNvGrpSpPr/>
        <p:nvPr/>
      </p:nvGrpSpPr>
      <p:grpSpPr>
        <a:xfrm>
          <a:off x="0" y="0"/>
          <a:ext cx="0" cy="0"/>
          <a:chOff x="0" y="0"/>
          <a:chExt cx="0" cy="0"/>
        </a:xfrm>
      </p:grpSpPr>
      <p:sp>
        <p:nvSpPr>
          <p:cNvPr id="63" name="Google Shape;63;p10"/>
          <p:cNvSpPr/>
          <p:nvPr/>
        </p:nvSpPr>
        <p:spPr>
          <a:xfrm>
            <a:off x="3927575" y="-125"/>
            <a:ext cx="52164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10"/>
          <p:cNvSpPr txBox="1"/>
          <p:nvPr>
            <p:ph type="title"/>
          </p:nvPr>
        </p:nvSpPr>
        <p:spPr>
          <a:xfrm>
            <a:off x="265500" y="1233175"/>
            <a:ext cx="33105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65" name="Google Shape;65;p10"/>
          <p:cNvSpPr txBox="1"/>
          <p:nvPr>
            <p:ph idx="1" type="subTitle"/>
          </p:nvPr>
        </p:nvSpPr>
        <p:spPr>
          <a:xfrm>
            <a:off x="265500" y="2803075"/>
            <a:ext cx="33105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66" name="Google Shape;66;p10"/>
          <p:cNvSpPr txBox="1"/>
          <p:nvPr>
            <p:ph idx="2" type="body"/>
          </p:nvPr>
        </p:nvSpPr>
        <p:spPr>
          <a:xfrm>
            <a:off x="4262350" y="724075"/>
            <a:ext cx="45141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67" name="Google Shape;67;p10"/>
          <p:cNvSpPr txBox="1"/>
          <p:nvPr>
            <p:ph idx="12" type="sldNum"/>
          </p:nvPr>
        </p:nvSpPr>
        <p:spPr>
          <a:xfrm>
            <a:off x="8516758" y="472236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grpSp>
        <p:nvGrpSpPr>
          <p:cNvPr id="68" name="Google Shape;68;p10"/>
          <p:cNvGrpSpPr/>
          <p:nvPr/>
        </p:nvGrpSpPr>
        <p:grpSpPr>
          <a:xfrm>
            <a:off x="152400" y="4722375"/>
            <a:ext cx="3422336" cy="393600"/>
            <a:chOff x="2149975" y="4722400"/>
            <a:chExt cx="3422336" cy="393600"/>
          </a:xfrm>
        </p:grpSpPr>
        <p:sp>
          <p:nvSpPr>
            <p:cNvPr id="69" name="Google Shape;69;p10"/>
            <p:cNvSpPr txBox="1"/>
            <p:nvPr/>
          </p:nvSpPr>
          <p:spPr>
            <a:xfrm>
              <a:off x="2824011" y="4722400"/>
              <a:ext cx="27483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rgbClr val="888888"/>
                  </a:solidFill>
                  <a:latin typeface="Calibri"/>
                  <a:ea typeface="Calibri"/>
                  <a:cs typeface="Calibri"/>
                  <a:sym typeface="Calibri"/>
                </a:rPr>
                <a:t>@ASAPbio_  #bioPreprints2020</a:t>
              </a:r>
              <a:endParaRPr sz="1200">
                <a:solidFill>
                  <a:srgbClr val="888888"/>
                </a:solidFill>
                <a:latin typeface="Calibri"/>
                <a:ea typeface="Calibri"/>
                <a:cs typeface="Calibri"/>
                <a:sym typeface="Calibri"/>
              </a:endParaRPr>
            </a:p>
          </p:txBody>
        </p:sp>
        <p:pic>
          <p:nvPicPr>
            <p:cNvPr id="70" name="Google Shape;70;p10"/>
            <p:cNvPicPr preferRelativeResize="0"/>
            <p:nvPr/>
          </p:nvPicPr>
          <p:blipFill>
            <a:blip r:embed="rId2">
              <a:alphaModFix/>
            </a:blip>
            <a:stretch>
              <a:fillRect/>
            </a:stretch>
          </p:blipFill>
          <p:spPr>
            <a:xfrm>
              <a:off x="2149975" y="4801648"/>
              <a:ext cx="940250" cy="235075"/>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2.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1pPr>
            <a:lvl2pPr lvl="1">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2pPr>
            <a:lvl3pPr lvl="2">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3pPr>
            <a:lvl4pPr lvl="3">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4pPr>
            <a:lvl5pPr lvl="4">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5pPr>
            <a:lvl6pPr lvl="5">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6pPr>
            <a:lvl7pPr lvl="6">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7pPr>
            <a:lvl8pPr lvl="7">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8pPr>
            <a:lvl9pPr lvl="8">
              <a:spcBef>
                <a:spcPts val="0"/>
              </a:spcBef>
              <a:spcAft>
                <a:spcPts val="0"/>
              </a:spcAft>
              <a:buClr>
                <a:schemeClr val="dk1"/>
              </a:buClr>
              <a:buSzPts val="2800"/>
              <a:buFont typeface="Nunito"/>
              <a:buNone/>
              <a:defRPr sz="2800">
                <a:solidFill>
                  <a:schemeClr val="dk1"/>
                </a:solidFill>
                <a:latin typeface="Nunito"/>
                <a:ea typeface="Nunito"/>
                <a:cs typeface="Nunito"/>
                <a:sym typeface="Nunito"/>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Nunito"/>
              <a:buChar char="●"/>
              <a:defRPr sz="1800">
                <a:solidFill>
                  <a:schemeClr val="dk2"/>
                </a:solidFill>
                <a:latin typeface="Nunito"/>
                <a:ea typeface="Nunito"/>
                <a:cs typeface="Nunito"/>
                <a:sym typeface="Nunito"/>
              </a:defRPr>
            </a:lvl1pPr>
            <a:lvl2pPr indent="-317500" lvl="1" marL="9144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2pPr>
            <a:lvl3pPr indent="-317500" lvl="2" marL="13716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3pPr>
            <a:lvl4pPr indent="-317500" lvl="3" marL="18288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4pPr>
            <a:lvl5pPr indent="-317500" lvl="4" marL="22860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5pPr>
            <a:lvl6pPr indent="-317500" lvl="5" marL="27432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6pPr>
            <a:lvl7pPr indent="-317500" lvl="6" marL="32004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7pPr>
            <a:lvl8pPr indent="-317500" lvl="7" marL="3657600">
              <a:lnSpc>
                <a:spcPct val="115000"/>
              </a:lnSpc>
              <a:spcBef>
                <a:spcPts val="1600"/>
              </a:spcBef>
              <a:spcAft>
                <a:spcPts val="0"/>
              </a:spcAft>
              <a:buClr>
                <a:schemeClr val="dk2"/>
              </a:buClr>
              <a:buSzPts val="1400"/>
              <a:buFont typeface="Nunito"/>
              <a:buChar char="○"/>
              <a:defRPr>
                <a:solidFill>
                  <a:schemeClr val="dk2"/>
                </a:solidFill>
                <a:latin typeface="Nunito"/>
                <a:ea typeface="Nunito"/>
                <a:cs typeface="Nunito"/>
                <a:sym typeface="Nunito"/>
              </a:defRPr>
            </a:lvl8pPr>
            <a:lvl9pPr indent="-317500" lvl="8" marL="4114800">
              <a:lnSpc>
                <a:spcPct val="115000"/>
              </a:lnSpc>
              <a:spcBef>
                <a:spcPts val="1600"/>
              </a:spcBef>
              <a:spcAft>
                <a:spcPts val="1600"/>
              </a:spcAft>
              <a:buClr>
                <a:schemeClr val="dk2"/>
              </a:buClr>
              <a:buSzPts val="1400"/>
              <a:buFont typeface="Nunito"/>
              <a:buChar char="■"/>
              <a:defRPr>
                <a:solidFill>
                  <a:schemeClr val="dk2"/>
                </a:solidFill>
                <a:latin typeface="Nunito"/>
                <a:ea typeface="Nunito"/>
                <a:cs typeface="Nunito"/>
                <a:sym typeface="Nunito"/>
              </a:defRPr>
            </a:lvl9pPr>
          </a:lstStyle>
          <a:p/>
        </p:txBody>
      </p:sp>
      <p:sp>
        <p:nvSpPr>
          <p:cNvPr id="8" name="Google Shape;8;p1"/>
          <p:cNvSpPr txBox="1"/>
          <p:nvPr>
            <p:ph idx="12" type="sldNum"/>
          </p:nvPr>
        </p:nvSpPr>
        <p:spPr>
          <a:xfrm>
            <a:off x="8516758" y="4722367"/>
            <a:ext cx="548700" cy="393600"/>
          </a:xfrm>
          <a:prstGeom prst="rect">
            <a:avLst/>
          </a:prstGeom>
          <a:noFill/>
          <a:ln>
            <a:noFill/>
          </a:ln>
        </p:spPr>
        <p:txBody>
          <a:bodyPr anchorCtr="0" anchor="ctr" bIns="91425" lIns="91425" spcFirstLastPara="1" rIns="91425" wrap="square" tIns="91425">
            <a:noAutofit/>
          </a:bodyPr>
          <a:lstStyle>
            <a:lvl1pPr lvl="0" algn="r">
              <a:buNone/>
              <a:defRPr sz="1200">
                <a:solidFill>
                  <a:srgbClr val="888888"/>
                </a:solidFill>
                <a:latin typeface="Nunito"/>
                <a:ea typeface="Nunito"/>
                <a:cs typeface="Nunito"/>
                <a:sym typeface="Nunito"/>
              </a:defRPr>
            </a:lvl1pPr>
            <a:lvl2pPr lvl="1" algn="r">
              <a:buNone/>
              <a:defRPr sz="1200">
                <a:solidFill>
                  <a:srgbClr val="888888"/>
                </a:solidFill>
                <a:latin typeface="Nunito"/>
                <a:ea typeface="Nunito"/>
                <a:cs typeface="Nunito"/>
                <a:sym typeface="Nunito"/>
              </a:defRPr>
            </a:lvl2pPr>
            <a:lvl3pPr lvl="2" algn="r">
              <a:buNone/>
              <a:defRPr sz="1200">
                <a:solidFill>
                  <a:srgbClr val="888888"/>
                </a:solidFill>
                <a:latin typeface="Nunito"/>
                <a:ea typeface="Nunito"/>
                <a:cs typeface="Nunito"/>
                <a:sym typeface="Nunito"/>
              </a:defRPr>
            </a:lvl3pPr>
            <a:lvl4pPr lvl="3" algn="r">
              <a:buNone/>
              <a:defRPr sz="1200">
                <a:solidFill>
                  <a:srgbClr val="888888"/>
                </a:solidFill>
                <a:latin typeface="Nunito"/>
                <a:ea typeface="Nunito"/>
                <a:cs typeface="Nunito"/>
                <a:sym typeface="Nunito"/>
              </a:defRPr>
            </a:lvl4pPr>
            <a:lvl5pPr lvl="4" algn="r">
              <a:buNone/>
              <a:defRPr sz="1200">
                <a:solidFill>
                  <a:srgbClr val="888888"/>
                </a:solidFill>
                <a:latin typeface="Nunito"/>
                <a:ea typeface="Nunito"/>
                <a:cs typeface="Nunito"/>
                <a:sym typeface="Nunito"/>
              </a:defRPr>
            </a:lvl5pPr>
            <a:lvl6pPr lvl="5" algn="r">
              <a:buNone/>
              <a:defRPr sz="1200">
                <a:solidFill>
                  <a:srgbClr val="888888"/>
                </a:solidFill>
                <a:latin typeface="Nunito"/>
                <a:ea typeface="Nunito"/>
                <a:cs typeface="Nunito"/>
                <a:sym typeface="Nunito"/>
              </a:defRPr>
            </a:lvl6pPr>
            <a:lvl7pPr lvl="6" algn="r">
              <a:buNone/>
              <a:defRPr sz="1200">
                <a:solidFill>
                  <a:srgbClr val="888888"/>
                </a:solidFill>
                <a:latin typeface="Nunito"/>
                <a:ea typeface="Nunito"/>
                <a:cs typeface="Nunito"/>
                <a:sym typeface="Nunito"/>
              </a:defRPr>
            </a:lvl7pPr>
            <a:lvl8pPr lvl="7" algn="r">
              <a:buNone/>
              <a:defRPr sz="1200">
                <a:solidFill>
                  <a:srgbClr val="888888"/>
                </a:solidFill>
                <a:latin typeface="Nunito"/>
                <a:ea typeface="Nunito"/>
                <a:cs typeface="Nunito"/>
                <a:sym typeface="Nunito"/>
              </a:defRPr>
            </a:lvl8pPr>
            <a:lvl9pPr lvl="8" algn="r">
              <a:buNone/>
              <a:defRPr sz="1200">
                <a:solidFill>
                  <a:srgbClr val="888888"/>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creativecommons.org/licenses/by/4.0/legalcode" TargetMode="Externa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s://asapbio.org/principles" TargetMode="External"/><Relationship Id="rId4" Type="http://schemas.openxmlformats.org/officeDocument/2006/relationships/hyperlink" Target="https://doi.org/10.3897/rio.3.e11825"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 Id="rId3" Type="http://schemas.openxmlformats.org/officeDocument/2006/relationships/image" Target="../media/image18.png"/><Relationship Id="rId4" Type="http://schemas.openxmlformats.org/officeDocument/2006/relationships/image" Target="../media/image28.png"/><Relationship Id="rId5"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5.xml"/><Relationship Id="rId3" Type="http://schemas.openxmlformats.org/officeDocument/2006/relationships/image" Target="../media/image19.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s://grants.nih.gov/grants/guide/notice-files/not-od-17-050.html" TargetMode="Externa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https://grants.nih.gov/grants/guide/notice-files/not-od-17-050.html" TargetMode="Externa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9.xml"/><Relationship Id="rId3"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hyperlink" Target="https://twitter.com/MartynRittman/status/907135259854155776" TargetMode="External"/><Relationship Id="rId4" Type="http://schemas.openxmlformats.org/officeDocument/2006/relationships/image" Target="../media/image23.png"/><Relationship Id="rId9" Type="http://schemas.openxmlformats.org/officeDocument/2006/relationships/image" Target="../media/image3.png"/><Relationship Id="rId5" Type="http://schemas.openxmlformats.org/officeDocument/2006/relationships/image" Target="../media/image9.jpg"/><Relationship Id="rId6" Type="http://schemas.openxmlformats.org/officeDocument/2006/relationships/image" Target="../media/image4.png"/><Relationship Id="rId7" Type="http://schemas.openxmlformats.org/officeDocument/2006/relationships/image" Target="../media/image2.png"/><Relationship Id="rId8"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https://grants.nih.gov/grants/guide/notice-files/not-od-17-050.html" TargetMode="Externa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hyperlink" Target="https://doi.org/10.5281/zenodo.3612693"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4.xml"/><Relationship Id="rId3" Type="http://schemas.openxmlformats.org/officeDocument/2006/relationships/image" Target="../media/image11.png"/><Relationship Id="rId4" Type="http://schemas.openxmlformats.org/officeDocument/2006/relationships/image" Target="../media/image13.png"/><Relationship Id="rId5"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 Id="rId3" Type="http://schemas.openxmlformats.org/officeDocument/2006/relationships/image" Target="../media/image14.png"/><Relationship Id="rId4" Type="http://schemas.openxmlformats.org/officeDocument/2006/relationships/image" Target="../media/image12.png"/><Relationship Id="rId9" Type="http://schemas.openxmlformats.org/officeDocument/2006/relationships/hyperlink" Target="http://asapbio.org/member-advisory-group" TargetMode="External"/><Relationship Id="rId5" Type="http://schemas.openxmlformats.org/officeDocument/2006/relationships/image" Target="../media/image17.jp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2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grants.nih.gov/grants/guide/notice-files/not-od-17-050.html" TargetMode="External"/><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3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5.png"/><Relationship Id="rId4" Type="http://schemas.openxmlformats.org/officeDocument/2006/relationships/image" Target="../media/image22.png"/><Relationship Id="rId5"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Google Shape;102;p16"/>
          <p:cNvSpPr txBox="1"/>
          <p:nvPr>
            <p:ph type="ctrTitle"/>
          </p:nvPr>
        </p:nvSpPr>
        <p:spPr>
          <a:xfrm>
            <a:off x="0" y="0"/>
            <a:ext cx="9190800" cy="3475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ASAPbio Preprint Platform Directory: 2019 data</a:t>
            </a:r>
            <a:br>
              <a:rPr lang="en"/>
            </a:br>
            <a:r>
              <a:rPr i="1" lang="en" sz="2400"/>
              <a:t>In collaboration with Jamie Kirkham &amp; Fiona Murphy</a:t>
            </a:r>
            <a:endParaRPr i="1" sz="2400"/>
          </a:p>
        </p:txBody>
      </p:sp>
      <p:sp>
        <p:nvSpPr>
          <p:cNvPr id="103" name="Google Shape;103;p16"/>
          <p:cNvSpPr txBox="1"/>
          <p:nvPr>
            <p:ph idx="1" type="subTitle"/>
          </p:nvPr>
        </p:nvSpPr>
        <p:spPr>
          <a:xfrm>
            <a:off x="311700" y="3475925"/>
            <a:ext cx="5115600" cy="1295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Naomi Penfold, ASAPbio</a:t>
            </a:r>
            <a:endParaRPr/>
          </a:p>
          <a:p>
            <a:pPr indent="0" lvl="0" marL="0" rtl="0" algn="ctr">
              <a:spcBef>
                <a:spcPts val="0"/>
              </a:spcBef>
              <a:spcAft>
                <a:spcPts val="0"/>
              </a:spcAft>
              <a:buNone/>
            </a:pPr>
            <a:r>
              <a:rPr lang="en"/>
              <a:t>Jan 20, 2020 #bioPreprints2020</a:t>
            </a:r>
            <a:endParaRPr/>
          </a:p>
          <a:p>
            <a:pPr indent="457200" lvl="0" marL="0" rtl="0" algn="l">
              <a:spcBef>
                <a:spcPts val="1000"/>
              </a:spcBef>
              <a:spcAft>
                <a:spcPts val="0"/>
              </a:spcAft>
              <a:buNone/>
            </a:pPr>
            <a:r>
              <a:rPr lang="en" sz="1600"/>
              <a:t>Please reuse under </a:t>
            </a:r>
            <a:r>
              <a:rPr lang="en" sz="1600" u="sng">
                <a:hlinkClick r:id="rId3"/>
              </a:rPr>
              <a:t>CC-BY 4.0 license</a:t>
            </a:r>
            <a:endParaRPr sz="1600"/>
          </a:p>
        </p:txBody>
      </p:sp>
      <p:pic>
        <p:nvPicPr>
          <p:cNvPr id="104" name="Google Shape;104;p16"/>
          <p:cNvPicPr preferRelativeResize="0"/>
          <p:nvPr/>
        </p:nvPicPr>
        <p:blipFill>
          <a:blip r:embed="rId4">
            <a:alphaModFix/>
          </a:blip>
          <a:stretch>
            <a:fillRect/>
          </a:stretch>
        </p:blipFill>
        <p:spPr>
          <a:xfrm>
            <a:off x="4347273" y="4347248"/>
            <a:ext cx="1030175" cy="36044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 name="Shape 220"/>
        <p:cNvGrpSpPr/>
        <p:nvPr/>
      </p:nvGrpSpPr>
      <p:grpSpPr>
        <a:xfrm>
          <a:off x="0" y="0"/>
          <a:ext cx="0" cy="0"/>
          <a:chOff x="0" y="0"/>
          <a:chExt cx="0" cy="0"/>
        </a:xfrm>
      </p:grpSpPr>
      <p:sp>
        <p:nvSpPr>
          <p:cNvPr id="221" name="Google Shape;221;p25"/>
          <p:cNvSpPr txBox="1"/>
          <p:nvPr>
            <p:ph type="title"/>
          </p:nvPr>
        </p:nvSpPr>
        <p:spPr>
          <a:xfrm>
            <a:off x="311700" y="16174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Where are we at?</a:t>
            </a:r>
            <a:endParaRPr/>
          </a:p>
        </p:txBody>
      </p:sp>
      <p:sp>
        <p:nvSpPr>
          <p:cNvPr id="222" name="Google Shape;222;p25"/>
          <p:cNvSpPr txBox="1"/>
          <p:nvPr>
            <p:ph idx="4294967295" type="body"/>
          </p:nvPr>
        </p:nvSpPr>
        <p:spPr>
          <a:xfrm>
            <a:off x="1472250" y="2624025"/>
            <a:ext cx="6658500" cy="15762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 sz="2400"/>
              <a:t>Previous recommendations</a:t>
            </a:r>
            <a:endParaRPr sz="2400"/>
          </a:p>
          <a:p>
            <a:pPr indent="0" lvl="0" marL="0" rtl="0" algn="ctr">
              <a:lnSpc>
                <a:spcPct val="100000"/>
              </a:lnSpc>
              <a:spcBef>
                <a:spcPts val="0"/>
              </a:spcBef>
              <a:spcAft>
                <a:spcPts val="0"/>
              </a:spcAft>
              <a:buNone/>
            </a:pPr>
            <a:r>
              <a:rPr lang="en"/>
              <a:t>Unitalicized recommendations: </a:t>
            </a:r>
            <a:r>
              <a:rPr lang="en" u="sng">
                <a:solidFill>
                  <a:srgbClr val="DD3333"/>
                </a:solidFill>
                <a:hlinkClick r:id="rId3"/>
              </a:rPr>
              <a:t>Funder principles (2017)</a:t>
            </a:r>
            <a:endParaRPr>
              <a:solidFill>
                <a:srgbClr val="DD3333"/>
              </a:solidFill>
            </a:endParaRPr>
          </a:p>
          <a:p>
            <a:pPr indent="0" lvl="0" marL="0" rtl="0" algn="ctr">
              <a:lnSpc>
                <a:spcPct val="100000"/>
              </a:lnSpc>
              <a:spcBef>
                <a:spcPts val="0"/>
              </a:spcBef>
              <a:spcAft>
                <a:spcPts val="0"/>
              </a:spcAft>
              <a:buNone/>
            </a:pPr>
            <a:r>
              <a:rPr i="1" lang="en"/>
              <a:t>Italicized recommendations: </a:t>
            </a:r>
            <a:r>
              <a:rPr i="1" lang="en" u="sng">
                <a:solidFill>
                  <a:srgbClr val="DD3333"/>
                </a:solidFill>
                <a:hlinkClick r:id="rId4"/>
              </a:rPr>
              <a:t>Technical workshop (2017)</a:t>
            </a:r>
            <a:endParaRPr i="1">
              <a:solidFill>
                <a:srgbClr val="DD3333"/>
              </a:solidFill>
            </a:endParaRPr>
          </a:p>
          <a:p>
            <a:pPr indent="0" lvl="0" marL="0" rtl="0" algn="ctr">
              <a:lnSpc>
                <a:spcPct val="100000"/>
              </a:lnSpc>
              <a:spcBef>
                <a:spcPts val="0"/>
              </a:spcBef>
              <a:spcAft>
                <a:spcPts val="0"/>
              </a:spcAft>
              <a:buNone/>
            </a:pPr>
            <a:r>
              <a:rPr lang="en"/>
              <a:t>&amp; NIH guidelines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 name="Shape 226"/>
        <p:cNvGrpSpPr/>
        <p:nvPr/>
      </p:nvGrpSpPr>
      <p:grpSpPr>
        <a:xfrm>
          <a:off x="0" y="0"/>
          <a:ext cx="0" cy="0"/>
          <a:chOff x="0" y="0"/>
          <a:chExt cx="0" cy="0"/>
        </a:xfrm>
      </p:grpSpPr>
      <p:sp>
        <p:nvSpPr>
          <p:cNvPr id="227" name="Google Shape;227;p2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User friendliness</a:t>
            </a:r>
            <a:endParaRPr/>
          </a:p>
        </p:txBody>
      </p:sp>
      <p:sp>
        <p:nvSpPr>
          <p:cNvPr id="228" name="Google Shape;228;p26"/>
          <p:cNvSpPr txBox="1"/>
          <p:nvPr>
            <p:ph idx="1" type="body"/>
          </p:nvPr>
        </p:nvSpPr>
        <p:spPr>
          <a:xfrm>
            <a:off x="311700" y="1152475"/>
            <a:ext cx="51414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i="1" lang="en"/>
              <a:t>•	Stay simple. Accept submissions in Word format and LaTeX and display them in PDF from day 1. </a:t>
            </a:r>
            <a:endParaRPr i="1"/>
          </a:p>
          <a:p>
            <a:pPr indent="0" lvl="0" marL="0" rtl="0" algn="l">
              <a:lnSpc>
                <a:spcPct val="100000"/>
              </a:lnSpc>
              <a:spcBef>
                <a:spcPts val="0"/>
              </a:spcBef>
              <a:spcAft>
                <a:spcPts val="0"/>
              </a:spcAft>
              <a:buClr>
                <a:schemeClr val="dk1"/>
              </a:buClr>
              <a:buSzPts val="1100"/>
              <a:buFont typeface="Arial"/>
              <a:buNone/>
            </a:pPr>
            <a:r>
              <a:rPr i="1" lang="en"/>
              <a:t>•	Streamline transfers. Support simple transfer of articles to traditional journal workflows.</a:t>
            </a:r>
            <a:endParaRPr i="1"/>
          </a:p>
          <a:p>
            <a:pPr indent="0" lvl="0" marL="0" rtl="0" algn="l">
              <a:lnSpc>
                <a:spcPct val="100000"/>
              </a:lnSpc>
              <a:spcBef>
                <a:spcPts val="0"/>
              </a:spcBef>
              <a:spcAft>
                <a:spcPts val="0"/>
              </a:spcAft>
              <a:buClr>
                <a:schemeClr val="dk1"/>
              </a:buClr>
              <a:buSzPts val="1100"/>
              <a:buFont typeface="Arial"/>
              <a:buNone/>
            </a:pPr>
            <a:r>
              <a:rPr lang="en"/>
              <a:t>•	be easy to use, with rich search and discovery tools and visible usage metrics</a:t>
            </a:r>
            <a:endParaRPr/>
          </a:p>
          <a:p>
            <a:pPr indent="0" lvl="0" marL="0" rtl="0" algn="l">
              <a:lnSpc>
                <a:spcPct val="100000"/>
              </a:lnSpc>
              <a:spcBef>
                <a:spcPts val="0"/>
              </a:spcBef>
              <a:spcAft>
                <a:spcPts val="0"/>
              </a:spcAft>
              <a:buClr>
                <a:schemeClr val="dk1"/>
              </a:buClr>
              <a:buSzPts val="1100"/>
              <a:buFont typeface="Arial"/>
              <a:buNone/>
            </a:pPr>
            <a:r>
              <a:rPr lang="en"/>
              <a:t>•	aim to attract widespread community support</a:t>
            </a:r>
            <a:endParaRPr/>
          </a:p>
          <a:p>
            <a:pPr indent="0" lvl="0" marL="0" rtl="0" algn="l">
              <a:lnSpc>
                <a:spcPct val="100000"/>
              </a:lnSpc>
              <a:spcBef>
                <a:spcPts val="0"/>
              </a:spcBef>
              <a:spcAft>
                <a:spcPts val="0"/>
              </a:spcAft>
              <a:buClr>
                <a:schemeClr val="dk1"/>
              </a:buClr>
              <a:buSzPts val="1100"/>
              <a:buFont typeface="Arial"/>
              <a:buNone/>
            </a:pPr>
            <a:r>
              <a:rPr lang="en"/>
              <a:t>•	posting and commenting should be incentivised</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None/>
            </a:pPr>
            <a:r>
              <a:t/>
            </a:r>
            <a:endParaRPr/>
          </a:p>
        </p:txBody>
      </p:sp>
      <p:sp>
        <p:nvSpPr>
          <p:cNvPr id="229" name="Google Shape;229;p26"/>
          <p:cNvSpPr txBox="1"/>
          <p:nvPr>
            <p:ph idx="1" type="body"/>
          </p:nvPr>
        </p:nvSpPr>
        <p:spPr>
          <a:xfrm>
            <a:off x="5419500" y="1152475"/>
            <a:ext cx="36492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a:solidFill>
                  <a:srgbClr val="DD3333"/>
                </a:solidFill>
              </a:rPr>
              <a:t>✔</a:t>
            </a:r>
            <a:endParaRPr b="1">
              <a:solidFill>
                <a:srgbClr val="DD3333"/>
              </a:solidFill>
            </a:endParaRPr>
          </a:p>
          <a:p>
            <a:pPr indent="0" lvl="0" marL="0" rtl="0" algn="l">
              <a:lnSpc>
                <a:spcPct val="100000"/>
              </a:lnSpc>
              <a:spcBef>
                <a:spcPts val="0"/>
              </a:spcBef>
              <a:spcAft>
                <a:spcPts val="0"/>
              </a:spcAft>
              <a:buNone/>
            </a:pPr>
            <a:r>
              <a:t/>
            </a:r>
            <a:endParaRPr b="1">
              <a:solidFill>
                <a:srgbClr val="DD3333"/>
              </a:solidFill>
            </a:endParaRPr>
          </a:p>
          <a:p>
            <a:pPr indent="0" lvl="0" marL="0" rtl="0" algn="l">
              <a:lnSpc>
                <a:spcPct val="100000"/>
              </a:lnSpc>
              <a:spcBef>
                <a:spcPts val="0"/>
              </a:spcBef>
              <a:spcAft>
                <a:spcPts val="0"/>
              </a:spcAft>
              <a:buNone/>
            </a:pPr>
            <a:r>
              <a:t/>
            </a:r>
            <a:endParaRPr b="1">
              <a:solidFill>
                <a:srgbClr val="DD3333"/>
              </a:solidFill>
            </a:endParaRPr>
          </a:p>
          <a:p>
            <a:pPr indent="0" lvl="0" marL="0" rtl="0" algn="l">
              <a:lnSpc>
                <a:spcPct val="100000"/>
              </a:lnSpc>
              <a:spcBef>
                <a:spcPts val="0"/>
              </a:spcBef>
              <a:spcAft>
                <a:spcPts val="0"/>
              </a:spcAft>
              <a:buNone/>
            </a:pPr>
            <a:r>
              <a:rPr b="1" lang="en">
                <a:solidFill>
                  <a:srgbClr val="DD3333"/>
                </a:solidFill>
              </a:rPr>
              <a:t>B2J, MECA, In Review, SSRN First Look</a:t>
            </a:r>
            <a:endParaRPr b="1">
              <a:solidFill>
                <a:srgbClr val="DD3333"/>
              </a:solidFill>
            </a:endParaRPr>
          </a:p>
          <a:p>
            <a:pPr indent="0" lvl="0" marL="0" rtl="0" algn="l">
              <a:lnSpc>
                <a:spcPct val="100000"/>
              </a:lnSpc>
              <a:spcBef>
                <a:spcPts val="0"/>
              </a:spcBef>
              <a:spcAft>
                <a:spcPts val="0"/>
              </a:spcAft>
              <a:buNone/>
            </a:pPr>
            <a:r>
              <a:t/>
            </a:r>
            <a:endParaRPr b="1">
              <a:solidFill>
                <a:srgbClr val="DD3333"/>
              </a:solidFill>
            </a:endParaRPr>
          </a:p>
          <a:p>
            <a:pPr indent="0" lvl="0" marL="0" rtl="0" algn="l">
              <a:lnSpc>
                <a:spcPct val="100000"/>
              </a:lnSpc>
              <a:spcBef>
                <a:spcPts val="0"/>
              </a:spcBef>
              <a:spcAft>
                <a:spcPts val="0"/>
              </a:spcAft>
              <a:buNone/>
            </a:pPr>
            <a:r>
              <a:rPr b="1" lang="en">
                <a:solidFill>
                  <a:srgbClr val="DD3333"/>
                </a:solidFill>
              </a:rPr>
              <a:t>EuropePMC</a:t>
            </a:r>
            <a:endParaRPr b="1">
              <a:solidFill>
                <a:srgbClr val="DD3333"/>
              </a:solidFill>
            </a:endParaRPr>
          </a:p>
          <a:p>
            <a:pPr indent="0" lvl="0" marL="0" rtl="0" algn="l">
              <a:lnSpc>
                <a:spcPct val="100000"/>
              </a:lnSpc>
              <a:spcBef>
                <a:spcPts val="0"/>
              </a:spcBef>
              <a:spcAft>
                <a:spcPts val="0"/>
              </a:spcAft>
              <a:buNone/>
            </a:pPr>
            <a:r>
              <a:t/>
            </a:r>
            <a:endParaRPr b="1">
              <a:solidFill>
                <a:srgbClr val="DD3333"/>
              </a:solidFill>
            </a:endParaRPr>
          </a:p>
          <a:p>
            <a:pPr indent="0" lvl="0" marL="0" rtl="0" algn="l">
              <a:lnSpc>
                <a:spcPct val="100000"/>
              </a:lnSpc>
              <a:spcBef>
                <a:spcPts val="0"/>
              </a:spcBef>
              <a:spcAft>
                <a:spcPts val="0"/>
              </a:spcAft>
              <a:buNone/>
            </a:pPr>
            <a:r>
              <a:rPr b="1" lang="en">
                <a:solidFill>
                  <a:srgbClr val="DD3333"/>
                </a:solidFill>
              </a:rPr>
              <a:t>See monthly growth</a:t>
            </a:r>
            <a:endParaRPr b="1">
              <a:solidFill>
                <a:srgbClr val="DD3333"/>
              </a:solidFill>
            </a:endParaRPr>
          </a:p>
          <a:p>
            <a:pPr indent="0" lvl="0" marL="0" rtl="0" algn="l">
              <a:lnSpc>
                <a:spcPct val="100000"/>
              </a:lnSpc>
              <a:spcBef>
                <a:spcPts val="0"/>
              </a:spcBef>
              <a:spcAft>
                <a:spcPts val="0"/>
              </a:spcAft>
              <a:buNone/>
            </a:pPr>
            <a:r>
              <a:t/>
            </a:r>
            <a:endParaRPr b="1">
              <a:solidFill>
                <a:srgbClr val="DD3333"/>
              </a:solidFill>
            </a:endParaRPr>
          </a:p>
          <a:p>
            <a:pPr indent="0" lvl="0" marL="0" rtl="0" algn="l">
              <a:lnSpc>
                <a:spcPct val="100000"/>
              </a:lnSpc>
              <a:spcBef>
                <a:spcPts val="0"/>
              </a:spcBef>
              <a:spcAft>
                <a:spcPts val="0"/>
              </a:spcAft>
              <a:buNone/>
            </a:pPr>
            <a:r>
              <a:rPr b="1" lang="en">
                <a:solidFill>
                  <a:srgbClr val="DD3333"/>
                </a:solidFill>
              </a:rPr>
              <a:t>TRiP</a:t>
            </a:r>
            <a:endParaRPr b="1">
              <a:solidFill>
                <a:srgbClr val="DD3333"/>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 name="Shape 233"/>
        <p:cNvGrpSpPr/>
        <p:nvPr/>
      </p:nvGrpSpPr>
      <p:grpSpPr>
        <a:xfrm>
          <a:off x="0" y="0"/>
          <a:ext cx="0" cy="0"/>
          <a:chOff x="0" y="0"/>
          <a:chExt cx="0" cy="0"/>
        </a:xfrm>
      </p:grpSpPr>
      <p:sp>
        <p:nvSpPr>
          <p:cNvPr id="234" name="Google Shape;234;p2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Screening and ethics</a:t>
            </a:r>
            <a:endParaRPr/>
          </a:p>
        </p:txBody>
      </p:sp>
      <p:sp>
        <p:nvSpPr>
          <p:cNvPr id="235" name="Google Shape;235;p27"/>
          <p:cNvSpPr txBox="1"/>
          <p:nvPr>
            <p:ph idx="1" type="body"/>
          </p:nvPr>
        </p:nvSpPr>
        <p:spPr>
          <a:xfrm>
            <a:off x="311700" y="1152475"/>
            <a:ext cx="55350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i="1" lang="en"/>
              <a:t>•	Manuscripts must be screened by humans before posting, and takedown policies need to be implemented in a standardized fashion.</a:t>
            </a:r>
            <a:endParaRPr i="1"/>
          </a:p>
          <a:p>
            <a:pPr indent="0" lvl="0" marL="0" rtl="0" algn="l">
              <a:lnSpc>
                <a:spcPct val="100000"/>
              </a:lnSpc>
              <a:spcBef>
                <a:spcPts val="0"/>
              </a:spcBef>
              <a:spcAft>
                <a:spcPts val="0"/>
              </a:spcAft>
              <a:buNone/>
            </a:pPr>
            <a:r>
              <a:rPr i="1" lang="en"/>
              <a:t>•	</a:t>
            </a:r>
            <a:r>
              <a:rPr lang="en"/>
              <a:t>be accompanied by clear funding acknowledgements, declaration(s) of competing interests </a:t>
            </a:r>
            <a:endParaRPr/>
          </a:p>
          <a:p>
            <a:pPr indent="0" lvl="0" marL="0" rtl="0" algn="l">
              <a:lnSpc>
                <a:spcPct val="100000"/>
              </a:lnSpc>
              <a:spcBef>
                <a:spcPts val="0"/>
              </a:spcBef>
              <a:spcAft>
                <a:spcPts val="0"/>
              </a:spcAft>
              <a:buNone/>
            </a:pPr>
            <a:r>
              <a:rPr lang="en"/>
              <a:t>•	adhere to standard scholarly publication practices, including ethical, legal and societal standards;</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t/>
            </a:r>
            <a:endParaRPr i="1"/>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t/>
            </a:r>
            <a:endParaRPr/>
          </a:p>
        </p:txBody>
      </p:sp>
      <p:sp>
        <p:nvSpPr>
          <p:cNvPr id="236" name="Google Shape;236;p27"/>
          <p:cNvSpPr txBox="1"/>
          <p:nvPr>
            <p:ph idx="1" type="body"/>
          </p:nvPr>
        </p:nvSpPr>
        <p:spPr>
          <a:xfrm>
            <a:off x="6387400" y="1152475"/>
            <a:ext cx="26814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a:solidFill>
                  <a:srgbClr val="DD3333"/>
                </a:solidFill>
              </a:rPr>
              <a:t>Variable</a:t>
            </a:r>
            <a:endParaRPr b="1">
              <a:solidFill>
                <a:srgbClr val="DD3333"/>
              </a:solidFill>
            </a:endParaRPr>
          </a:p>
          <a:p>
            <a:pPr indent="0" lvl="0" marL="0" rtl="0" algn="l">
              <a:lnSpc>
                <a:spcPct val="100000"/>
              </a:lnSpc>
              <a:spcBef>
                <a:spcPts val="0"/>
              </a:spcBef>
              <a:spcAft>
                <a:spcPts val="0"/>
              </a:spcAft>
              <a:buNone/>
            </a:pPr>
            <a:r>
              <a:t/>
            </a:r>
            <a:endParaRPr b="1">
              <a:solidFill>
                <a:srgbClr val="DD3333"/>
              </a:solidFill>
            </a:endParaRPr>
          </a:p>
          <a:p>
            <a:pPr indent="0" lvl="0" marL="0" rtl="0" algn="l">
              <a:lnSpc>
                <a:spcPct val="100000"/>
              </a:lnSpc>
              <a:spcBef>
                <a:spcPts val="0"/>
              </a:spcBef>
              <a:spcAft>
                <a:spcPts val="0"/>
              </a:spcAft>
              <a:buNone/>
            </a:pPr>
            <a:r>
              <a:t/>
            </a:r>
            <a:endParaRPr b="1">
              <a:solidFill>
                <a:srgbClr val="DD3333"/>
              </a:solidFill>
            </a:endParaRPr>
          </a:p>
          <a:p>
            <a:pPr indent="0" lvl="0" marL="0" rtl="0" algn="l">
              <a:lnSpc>
                <a:spcPct val="100000"/>
              </a:lnSpc>
              <a:spcBef>
                <a:spcPts val="0"/>
              </a:spcBef>
              <a:spcAft>
                <a:spcPts val="0"/>
              </a:spcAft>
              <a:buNone/>
            </a:pPr>
            <a:r>
              <a:t/>
            </a:r>
            <a:endParaRPr b="1">
              <a:solidFill>
                <a:srgbClr val="DD3333"/>
              </a:solidFill>
            </a:endParaRPr>
          </a:p>
          <a:p>
            <a:pPr indent="0" lvl="0" marL="0" rtl="0" algn="l">
              <a:lnSpc>
                <a:spcPct val="100000"/>
              </a:lnSpc>
              <a:spcBef>
                <a:spcPts val="0"/>
              </a:spcBef>
              <a:spcAft>
                <a:spcPts val="0"/>
              </a:spcAft>
              <a:buNone/>
            </a:pPr>
            <a:r>
              <a:rPr b="1" lang="en">
                <a:solidFill>
                  <a:srgbClr val="DD3333"/>
                </a:solidFill>
              </a:rPr>
              <a:t>Variable</a:t>
            </a:r>
            <a:endParaRPr b="1">
              <a:solidFill>
                <a:srgbClr val="DD3333"/>
              </a:solidFill>
            </a:endParaRPr>
          </a:p>
          <a:p>
            <a:pPr indent="0" lvl="0" marL="0" rtl="0" algn="l">
              <a:lnSpc>
                <a:spcPct val="100000"/>
              </a:lnSpc>
              <a:spcBef>
                <a:spcPts val="0"/>
              </a:spcBef>
              <a:spcAft>
                <a:spcPts val="0"/>
              </a:spcAft>
              <a:buNone/>
            </a:pPr>
            <a:r>
              <a:t/>
            </a:r>
            <a:endParaRPr b="1">
              <a:solidFill>
                <a:srgbClr val="DD3333"/>
              </a:solidFill>
            </a:endParaRPr>
          </a:p>
          <a:p>
            <a:pPr indent="0" lvl="0" marL="0" rtl="0" algn="l">
              <a:lnSpc>
                <a:spcPct val="100000"/>
              </a:lnSpc>
              <a:spcBef>
                <a:spcPts val="0"/>
              </a:spcBef>
              <a:spcAft>
                <a:spcPts val="0"/>
              </a:spcAft>
              <a:buNone/>
            </a:pPr>
            <a:r>
              <a:t/>
            </a:r>
            <a:endParaRPr b="1">
              <a:solidFill>
                <a:srgbClr val="DD3333"/>
              </a:solidFill>
            </a:endParaRPr>
          </a:p>
          <a:p>
            <a:pPr indent="0" lvl="0" marL="0" rtl="0" algn="l">
              <a:lnSpc>
                <a:spcPct val="100000"/>
              </a:lnSpc>
              <a:spcBef>
                <a:spcPts val="0"/>
              </a:spcBef>
              <a:spcAft>
                <a:spcPts val="0"/>
              </a:spcAft>
              <a:buNone/>
            </a:pPr>
            <a:r>
              <a:rPr b="1" lang="en">
                <a:solidFill>
                  <a:srgbClr val="DD3333"/>
                </a:solidFill>
              </a:rPr>
              <a:t>Variable</a:t>
            </a:r>
            <a:endParaRPr b="1">
              <a:solidFill>
                <a:srgbClr val="DD3333"/>
              </a:solidFill>
            </a:endParaRPr>
          </a:p>
          <a:p>
            <a:pPr indent="0" lvl="0" marL="0" rtl="0" algn="l">
              <a:lnSpc>
                <a:spcPct val="100000"/>
              </a:lnSpc>
              <a:spcBef>
                <a:spcPts val="0"/>
              </a:spcBef>
              <a:spcAft>
                <a:spcPts val="0"/>
              </a:spcAft>
              <a:buNone/>
            </a:pPr>
            <a:r>
              <a:t/>
            </a:r>
            <a:endParaRPr b="1">
              <a:solidFill>
                <a:srgbClr val="DD3333"/>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 name="Shape 240"/>
        <p:cNvGrpSpPr/>
        <p:nvPr/>
      </p:nvGrpSpPr>
      <p:grpSpPr>
        <a:xfrm>
          <a:off x="0" y="0"/>
          <a:ext cx="0" cy="0"/>
          <a:chOff x="0" y="0"/>
          <a:chExt cx="0" cy="0"/>
        </a:xfrm>
      </p:grpSpPr>
      <p:sp>
        <p:nvSpPr>
          <p:cNvPr id="241" name="Google Shape;241;p28"/>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What checks does a preprint submission go through before it is posted online?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5" name="Shape 245"/>
        <p:cNvGrpSpPr/>
        <p:nvPr/>
      </p:nvGrpSpPr>
      <p:grpSpPr>
        <a:xfrm>
          <a:off x="0" y="0"/>
          <a:ext cx="0" cy="0"/>
          <a:chOff x="0" y="0"/>
          <a:chExt cx="0" cy="0"/>
        </a:xfrm>
      </p:grpSpPr>
      <p:graphicFrame>
        <p:nvGraphicFramePr>
          <p:cNvPr id="246" name="Google Shape;246;p29"/>
          <p:cNvGraphicFramePr/>
          <p:nvPr/>
        </p:nvGraphicFramePr>
        <p:xfrm>
          <a:off x="235500" y="4141475"/>
          <a:ext cx="3000000" cy="3000000"/>
        </p:xfrm>
        <a:graphic>
          <a:graphicData uri="http://schemas.openxmlformats.org/drawingml/2006/table">
            <a:tbl>
              <a:tblPr>
                <a:noFill/>
                <a:tableStyleId>{F658F6DA-CE18-410F-9C8E-C7ABEFD3B050}</a:tableStyleId>
              </a:tblPr>
              <a:tblGrid>
                <a:gridCol w="1965375"/>
                <a:gridCol w="6686650"/>
              </a:tblGrid>
              <a:tr h="148275">
                <a:tc>
                  <a:txBody>
                    <a:bodyPr/>
                    <a:lstStyle/>
                    <a:p>
                      <a:pPr indent="0" lvl="0" marL="0" rtl="0" algn="l">
                        <a:lnSpc>
                          <a:spcPct val="115000"/>
                        </a:lnSpc>
                        <a:spcBef>
                          <a:spcPts val="0"/>
                        </a:spcBef>
                        <a:spcAft>
                          <a:spcPts val="0"/>
                        </a:spcAft>
                        <a:buNone/>
                      </a:pPr>
                      <a:r>
                        <a:rPr b="1" lang="en" sz="800">
                          <a:latin typeface="Nunito"/>
                          <a:ea typeface="Nunito"/>
                          <a:cs typeface="Nunito"/>
                          <a:sym typeface="Nunito"/>
                        </a:rPr>
                        <a:t>Have checks, details not known:</a:t>
                      </a:r>
                      <a:endParaRPr b="1" sz="800">
                        <a:latin typeface="Nunito"/>
                        <a:ea typeface="Nunito"/>
                        <a:cs typeface="Nunito"/>
                        <a:sym typeface="Nunito"/>
                      </a:endParaRPr>
                    </a:p>
                  </a:txBody>
                  <a:tcPr marT="19050" marB="19050" marR="28575" marL="28575" anchor="b">
                    <a:lnL cap="flat" cmpd="sng" w="9525">
                      <a:solidFill>
                        <a:srgbClr val="CCCCCC">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800">
                          <a:latin typeface="Nunito"/>
                          <a:ea typeface="Nunito"/>
                          <a:cs typeface="Nunito"/>
                          <a:sym typeface="Nunito"/>
                        </a:rPr>
                        <a:t>FocUS Archive, SocArxiv</a:t>
                      </a:r>
                      <a:endParaRPr sz="800">
                        <a:latin typeface="Nunito"/>
                        <a:ea typeface="Nunito"/>
                        <a:cs typeface="Nunito"/>
                        <a:sym typeface="Nunito"/>
                      </a:endParaRPr>
                    </a:p>
                  </a:txBody>
                  <a:tcPr marT="19050" marB="19050" marR="28575" marL="28575" anchor="b">
                    <a:lnL cap="flat" cmpd="sng" w="9525">
                      <a:solidFill>
                        <a:srgbClr val="CCCCCC">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r>
              <a:tr h="148275">
                <a:tc>
                  <a:txBody>
                    <a:bodyPr/>
                    <a:lstStyle/>
                    <a:p>
                      <a:pPr indent="0" lvl="0" marL="0" rtl="0" algn="l">
                        <a:lnSpc>
                          <a:spcPct val="115000"/>
                        </a:lnSpc>
                        <a:spcBef>
                          <a:spcPts val="0"/>
                        </a:spcBef>
                        <a:spcAft>
                          <a:spcPts val="0"/>
                        </a:spcAft>
                        <a:buNone/>
                      </a:pPr>
                      <a:r>
                        <a:rPr b="1" lang="en" sz="800">
                          <a:latin typeface="Nunito"/>
                          <a:ea typeface="Nunito"/>
                          <a:cs typeface="Nunito"/>
                          <a:sym typeface="Nunito"/>
                        </a:rPr>
                        <a:t>No checks:</a:t>
                      </a:r>
                      <a:endParaRPr b="1" sz="800">
                        <a:latin typeface="Nunito"/>
                        <a:ea typeface="Nunito"/>
                        <a:cs typeface="Nunito"/>
                        <a:sym typeface="Nunito"/>
                      </a:endParaRPr>
                    </a:p>
                  </a:txBody>
                  <a:tcPr marT="19050" marB="19050" marR="28575" marL="28575" anchor="b">
                    <a:lnL cap="flat" cmpd="sng" w="9525">
                      <a:solidFill>
                        <a:srgbClr val="CCCCCC">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800">
                          <a:latin typeface="Nunito"/>
                          <a:ea typeface="Nunito"/>
                          <a:cs typeface="Nunito"/>
                          <a:sym typeface="Nunito"/>
                        </a:rPr>
                        <a:t>agriXiv, Therapoid (rely on moderation)</a:t>
                      </a:r>
                      <a:endParaRPr sz="800">
                        <a:latin typeface="Nunito"/>
                        <a:ea typeface="Nunito"/>
                        <a:cs typeface="Nunito"/>
                        <a:sym typeface="Nunito"/>
                      </a:endParaRPr>
                    </a:p>
                  </a:txBody>
                  <a:tcPr marT="19050" marB="19050" marR="28575" marL="28575" anchor="b">
                    <a:lnL cap="flat" cmpd="sng" w="9525">
                      <a:solidFill>
                        <a:srgbClr val="CCCCCC">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r>
              <a:tr h="193850">
                <a:tc>
                  <a:txBody>
                    <a:bodyPr/>
                    <a:lstStyle/>
                    <a:p>
                      <a:pPr indent="0" lvl="0" marL="0" rtl="0" algn="l">
                        <a:lnSpc>
                          <a:spcPct val="115000"/>
                        </a:lnSpc>
                        <a:spcBef>
                          <a:spcPts val="0"/>
                        </a:spcBef>
                        <a:spcAft>
                          <a:spcPts val="0"/>
                        </a:spcAft>
                        <a:buNone/>
                      </a:pPr>
                      <a:r>
                        <a:rPr b="1" lang="en" sz="800">
                          <a:latin typeface="Nunito"/>
                          <a:ea typeface="Nunito"/>
                          <a:cs typeface="Nunito"/>
                          <a:sym typeface="Nunito"/>
                        </a:rPr>
                        <a:t>No information regarding checks:</a:t>
                      </a:r>
                      <a:endParaRPr b="1" sz="800">
                        <a:latin typeface="Nunito"/>
                        <a:ea typeface="Nunito"/>
                        <a:cs typeface="Nunito"/>
                        <a:sym typeface="Nunito"/>
                      </a:endParaRPr>
                    </a:p>
                  </a:txBody>
                  <a:tcPr marT="19050" marB="19050" marR="28575" marL="28575" anchor="b">
                    <a:lnL cap="flat" cmpd="sng" w="9525">
                      <a:solidFill>
                        <a:srgbClr val="CCCCCC">
                          <a:alpha val="0"/>
                        </a:srgbClr>
                      </a:solidFill>
                      <a:prstDash val="solid"/>
                      <a:round/>
                      <a:headEnd len="sm" w="sm" type="none"/>
                      <a:tailEnd len="sm" w="sm" type="none"/>
                    </a:lnL>
                    <a:lnR cap="flat" cmpd="sng" w="9525">
                      <a:solidFill>
                        <a:srgbClr val="CCCCCC">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800">
                          <a:latin typeface="Nunito"/>
                          <a:ea typeface="Nunito"/>
                          <a:cs typeface="Nunito"/>
                          <a:sym typeface="Nunito"/>
                        </a:rPr>
                        <a:t>INA-Rxiv, NutriXiv, ‘First Look’ platforms (Cell Press Sneak Peek, NeuroImage: Clinical First Look, Surgery Open Science: First Look), JMIR Preprints</a:t>
                      </a:r>
                      <a:endParaRPr sz="800">
                        <a:latin typeface="Nunito"/>
                        <a:ea typeface="Nunito"/>
                        <a:cs typeface="Nunito"/>
                        <a:sym typeface="Nunito"/>
                      </a:endParaRPr>
                    </a:p>
                  </a:txBody>
                  <a:tcPr marT="19050" marB="19050" marR="28575" marL="28575" anchor="b">
                    <a:lnL cap="flat" cmpd="sng" w="9525">
                      <a:solidFill>
                        <a:srgbClr val="CCCCCC">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CCCCCC">
                          <a:alpha val="0"/>
                        </a:srgbClr>
                      </a:solidFill>
                      <a:prstDash val="solid"/>
                      <a:round/>
                      <a:headEnd len="sm" w="sm" type="none"/>
                      <a:tailEnd len="sm" w="sm" type="none"/>
                    </a:lnT>
                    <a:lnB cap="flat" cmpd="sng" w="9525">
                      <a:solidFill>
                        <a:srgbClr val="CCCCCC">
                          <a:alpha val="0"/>
                        </a:srgbClr>
                      </a:solidFill>
                      <a:prstDash val="solid"/>
                      <a:round/>
                      <a:headEnd len="sm" w="sm" type="none"/>
                      <a:tailEnd len="sm" w="sm" type="none"/>
                    </a:lnB>
                  </a:tcPr>
                </a:tc>
              </a:tr>
            </a:tbl>
          </a:graphicData>
        </a:graphic>
      </p:graphicFrame>
      <p:pic>
        <p:nvPicPr>
          <p:cNvPr id="247" name="Google Shape;247;p29"/>
          <p:cNvPicPr preferRelativeResize="0"/>
          <p:nvPr/>
        </p:nvPicPr>
        <p:blipFill>
          <a:blip r:embed="rId3">
            <a:alphaModFix/>
          </a:blip>
          <a:stretch>
            <a:fillRect/>
          </a:stretch>
        </p:blipFill>
        <p:spPr>
          <a:xfrm>
            <a:off x="6358832" y="3995875"/>
            <a:ext cx="2499219" cy="490425"/>
          </a:xfrm>
          <a:prstGeom prst="rect">
            <a:avLst/>
          </a:prstGeom>
          <a:noFill/>
          <a:ln>
            <a:noFill/>
          </a:ln>
        </p:spPr>
      </p:pic>
      <p:pic>
        <p:nvPicPr>
          <p:cNvPr id="248" name="Google Shape;248;p29"/>
          <p:cNvPicPr preferRelativeResize="0"/>
          <p:nvPr/>
        </p:nvPicPr>
        <p:blipFill>
          <a:blip r:embed="rId4">
            <a:alphaModFix/>
          </a:blip>
          <a:stretch>
            <a:fillRect/>
          </a:stretch>
        </p:blipFill>
        <p:spPr>
          <a:xfrm>
            <a:off x="152400" y="115824"/>
            <a:ext cx="8735126" cy="4009002"/>
          </a:xfrm>
          <a:prstGeom prst="rect">
            <a:avLst/>
          </a:prstGeom>
          <a:noFill/>
          <a:ln>
            <a:noFill/>
          </a:ln>
        </p:spPr>
      </p:pic>
      <p:pic>
        <p:nvPicPr>
          <p:cNvPr id="249" name="Google Shape;249;p29"/>
          <p:cNvPicPr preferRelativeResize="0"/>
          <p:nvPr/>
        </p:nvPicPr>
        <p:blipFill rotWithShape="1">
          <a:blip r:embed="rId5">
            <a:alphaModFix/>
          </a:blip>
          <a:srcRect b="15540" l="0" r="0" t="0"/>
          <a:stretch/>
        </p:blipFill>
        <p:spPr>
          <a:xfrm>
            <a:off x="6349133" y="4072075"/>
            <a:ext cx="2499199" cy="414225"/>
          </a:xfrm>
          <a:prstGeom prst="rect">
            <a:avLst/>
          </a:prstGeom>
          <a:noFill/>
          <a:ln>
            <a:noFill/>
          </a:ln>
        </p:spPr>
      </p:pic>
      <p:sp>
        <p:nvSpPr>
          <p:cNvPr id="250" name="Google Shape;250;p29"/>
          <p:cNvSpPr txBox="1"/>
          <p:nvPr/>
        </p:nvSpPr>
        <p:spPr>
          <a:xfrm>
            <a:off x="1304550" y="-36576"/>
            <a:ext cx="4206300" cy="285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100">
                <a:solidFill>
                  <a:schemeClr val="dk1"/>
                </a:solidFill>
                <a:latin typeface="Nunito"/>
                <a:ea typeface="Nunito"/>
                <a:cs typeface="Nunito"/>
                <a:sym typeface="Nunito"/>
              </a:rPr>
              <a:t>(+) indicates screening process involves active researchers</a:t>
            </a:r>
            <a:endParaRPr sz="1100">
              <a:latin typeface="Nunito"/>
              <a:ea typeface="Nunito"/>
              <a:cs typeface="Nunito"/>
              <a:sym typeface="Nunito"/>
            </a:endParaRPr>
          </a:p>
        </p:txBody>
      </p:sp>
      <p:sp>
        <p:nvSpPr>
          <p:cNvPr id="251" name="Google Shape;251;p29"/>
          <p:cNvSpPr txBox="1"/>
          <p:nvPr/>
        </p:nvSpPr>
        <p:spPr>
          <a:xfrm>
            <a:off x="235499" y="4621075"/>
            <a:ext cx="8212500" cy="41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600">
                <a:latin typeface="Nunito"/>
                <a:ea typeface="Nunito"/>
                <a:cs typeface="Nunito"/>
                <a:sym typeface="Nunito"/>
              </a:rPr>
              <a:t>Derived from Penfold, Naomi C, Murphy, Fiona L M, &amp; Kirkham, Jamie J. (2020). Practices and policies of preprint platforms for life and biomedical sciences (Version 1.0) [Data set]. Zenodo. http://doi.org/10.5281/zenodo.3612693</a:t>
            </a:r>
            <a:endParaRPr i="1" sz="600">
              <a:latin typeface="Nunito"/>
              <a:ea typeface="Nunito"/>
              <a:cs typeface="Nunito"/>
              <a:sym typeface="Nunit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 name="Shape 255"/>
        <p:cNvGrpSpPr/>
        <p:nvPr/>
      </p:nvGrpSpPr>
      <p:grpSpPr>
        <a:xfrm>
          <a:off x="0" y="0"/>
          <a:ext cx="0" cy="0"/>
          <a:chOff x="0" y="0"/>
          <a:chExt cx="0" cy="0"/>
        </a:xfrm>
      </p:grpSpPr>
      <p:sp>
        <p:nvSpPr>
          <p:cNvPr id="256" name="Google Shape;256;p30"/>
          <p:cNvSpPr txBox="1"/>
          <p:nvPr>
            <p:ph idx="1" type="body"/>
          </p:nvPr>
        </p:nvSpPr>
        <p:spPr>
          <a:xfrm>
            <a:off x="311700" y="4230575"/>
            <a:ext cx="8455200" cy="912900"/>
          </a:xfrm>
          <a:prstGeom prst="rect">
            <a:avLst/>
          </a:prstGeom>
          <a:solidFill>
            <a:srgbClr val="FFFFFF"/>
          </a:solidFill>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57" name="Google Shape;257;p30"/>
          <p:cNvPicPr preferRelativeResize="0"/>
          <p:nvPr/>
        </p:nvPicPr>
        <p:blipFill rotWithShape="1">
          <a:blip r:embed="rId3">
            <a:alphaModFix/>
          </a:blip>
          <a:srcRect b="15540" l="0" r="0" t="0"/>
          <a:stretch/>
        </p:blipFill>
        <p:spPr>
          <a:xfrm>
            <a:off x="5331375" y="4729275"/>
            <a:ext cx="2499199" cy="414225"/>
          </a:xfrm>
          <a:prstGeom prst="rect">
            <a:avLst/>
          </a:prstGeom>
          <a:noFill/>
          <a:ln>
            <a:noFill/>
          </a:ln>
        </p:spPr>
      </p:pic>
      <p:pic>
        <p:nvPicPr>
          <p:cNvPr id="258" name="Google Shape;258;p30"/>
          <p:cNvPicPr preferRelativeResize="0"/>
          <p:nvPr/>
        </p:nvPicPr>
        <p:blipFill>
          <a:blip r:embed="rId4">
            <a:alphaModFix/>
          </a:blip>
          <a:stretch>
            <a:fillRect/>
          </a:stretch>
        </p:blipFill>
        <p:spPr>
          <a:xfrm>
            <a:off x="1106850" y="0"/>
            <a:ext cx="6776301" cy="4917924"/>
          </a:xfrm>
          <a:prstGeom prst="rect">
            <a:avLst/>
          </a:prstGeom>
          <a:noFill/>
          <a:ln>
            <a:noFill/>
          </a:ln>
        </p:spPr>
      </p:pic>
      <p:sp>
        <p:nvSpPr>
          <p:cNvPr id="259" name="Google Shape;259;p30"/>
          <p:cNvSpPr txBox="1"/>
          <p:nvPr/>
        </p:nvSpPr>
        <p:spPr>
          <a:xfrm rot="-5400000">
            <a:off x="7054325" y="873300"/>
            <a:ext cx="1838400" cy="285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900">
                <a:solidFill>
                  <a:schemeClr val="dk1"/>
                </a:solidFill>
                <a:latin typeface="Nunito"/>
                <a:ea typeface="Nunito"/>
                <a:cs typeface="Nunito"/>
                <a:sym typeface="Nunito"/>
              </a:rPr>
              <a:t>(+) indicates screening process involves active researchers</a:t>
            </a:r>
            <a:endParaRPr b="1" sz="900">
              <a:latin typeface="Nunito"/>
              <a:ea typeface="Nunito"/>
              <a:cs typeface="Nunito"/>
              <a:sym typeface="Nunito"/>
            </a:endParaRPr>
          </a:p>
        </p:txBody>
      </p:sp>
      <p:sp>
        <p:nvSpPr>
          <p:cNvPr id="260" name="Google Shape;260;p30"/>
          <p:cNvSpPr txBox="1"/>
          <p:nvPr/>
        </p:nvSpPr>
        <p:spPr>
          <a:xfrm>
            <a:off x="-14075" y="4783950"/>
            <a:ext cx="5126100" cy="41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600">
                <a:latin typeface="Nunito"/>
                <a:ea typeface="Nunito"/>
                <a:cs typeface="Nunito"/>
                <a:sym typeface="Nunito"/>
              </a:rPr>
              <a:t>Derived from Penfold, Naomi C, Murphy, Fiona L M, &amp; Kirkham, Jamie J. (2020). Practices and policies of preprint platforms for life and biomedical sciences (Version 1.0) [Data set]. Zenodo. http://doi.org/10.5281/zenodo.3612693</a:t>
            </a:r>
            <a:endParaRPr i="1" sz="600">
              <a:latin typeface="Nunito"/>
              <a:ea typeface="Nunito"/>
              <a:cs typeface="Nunito"/>
              <a:sym typeface="Nunit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sp>
        <p:nvSpPr>
          <p:cNvPr id="265" name="Google Shape;265;p31"/>
          <p:cNvSpPr txBox="1"/>
          <p:nvPr/>
        </p:nvSpPr>
        <p:spPr>
          <a:xfrm>
            <a:off x="348775" y="4065175"/>
            <a:ext cx="6337200" cy="35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rgbClr val="434343"/>
                </a:solidFill>
              </a:rPr>
              <a:t>NIH Notice NOT-OD-17-050: </a:t>
            </a:r>
            <a:r>
              <a:rPr b="1" lang="en" sz="1100" u="sng">
                <a:solidFill>
                  <a:srgbClr val="434343"/>
                </a:solidFill>
                <a:latin typeface="Nunito"/>
                <a:ea typeface="Nunito"/>
                <a:cs typeface="Nunito"/>
                <a:sym typeface="Nunito"/>
                <a:hlinkClick r:id="rId3"/>
              </a:rPr>
              <a:t>https://grants.nih.gov/grants/guide/notice-files/not-od-17-050.html</a:t>
            </a:r>
            <a:r>
              <a:rPr b="1" lang="en" sz="1100">
                <a:solidFill>
                  <a:srgbClr val="434343"/>
                </a:solidFill>
                <a:latin typeface="Nunito"/>
                <a:ea typeface="Nunito"/>
                <a:cs typeface="Nunito"/>
                <a:sym typeface="Nunito"/>
              </a:rPr>
              <a:t> </a:t>
            </a:r>
            <a:endParaRPr b="1" sz="1100">
              <a:solidFill>
                <a:srgbClr val="434343"/>
              </a:solidFill>
              <a:latin typeface="Nunito"/>
              <a:ea typeface="Nunito"/>
              <a:cs typeface="Nunito"/>
              <a:sym typeface="Nunito"/>
            </a:endParaRPr>
          </a:p>
        </p:txBody>
      </p:sp>
      <p:pic>
        <p:nvPicPr>
          <p:cNvPr id="266" name="Google Shape;266;p31"/>
          <p:cNvPicPr preferRelativeResize="0"/>
          <p:nvPr/>
        </p:nvPicPr>
        <p:blipFill>
          <a:blip r:embed="rId4">
            <a:alphaModFix/>
          </a:blip>
          <a:stretch>
            <a:fillRect/>
          </a:stretch>
        </p:blipFill>
        <p:spPr>
          <a:xfrm>
            <a:off x="348776" y="941525"/>
            <a:ext cx="6442373" cy="3199851"/>
          </a:xfrm>
          <a:prstGeom prst="rect">
            <a:avLst/>
          </a:prstGeom>
          <a:noFill/>
          <a:ln>
            <a:noFill/>
          </a:ln>
        </p:spPr>
      </p:pic>
      <p:sp>
        <p:nvSpPr>
          <p:cNvPr id="267" name="Google Shape;267;p31"/>
          <p:cNvSpPr/>
          <p:nvPr/>
        </p:nvSpPr>
        <p:spPr>
          <a:xfrm>
            <a:off x="656075" y="3060875"/>
            <a:ext cx="5904600" cy="351300"/>
          </a:xfrm>
          <a:prstGeom prst="roundRect">
            <a:avLst>
              <a:gd fmla="val 16667" name="adj"/>
            </a:avLst>
          </a:prstGeom>
          <a:noFill/>
          <a:ln cap="flat" cmpd="sng" w="38100">
            <a:solidFill>
              <a:srgbClr val="DD333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31"/>
          <p:cNvSpPr txBox="1"/>
          <p:nvPr>
            <p:ph type="title"/>
          </p:nvPr>
        </p:nvSpPr>
        <p:spPr>
          <a:xfrm>
            <a:off x="311700" y="169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Are policies &amp; practices clear?</a:t>
            </a:r>
            <a:endParaRPr/>
          </a:p>
        </p:txBody>
      </p:sp>
      <p:sp>
        <p:nvSpPr>
          <p:cNvPr id="269" name="Google Shape;269;p31"/>
          <p:cNvSpPr txBox="1"/>
          <p:nvPr>
            <p:ph idx="1" type="body"/>
          </p:nvPr>
        </p:nvSpPr>
        <p:spPr>
          <a:xfrm>
            <a:off x="6714950" y="618575"/>
            <a:ext cx="2240700" cy="43725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sz="1400">
                <a:solidFill>
                  <a:srgbClr val="DD3333"/>
                </a:solidFill>
              </a:rPr>
              <a:t>F1000 platforms, MitoFit Preprint Archives, PeerJ Preprints (closed), Preprints.org – have all these policies described online</a:t>
            </a:r>
            <a:endParaRPr b="1" sz="1400">
              <a:solidFill>
                <a:srgbClr val="DD3333"/>
              </a:solidFill>
            </a:endParaRPr>
          </a:p>
          <a:p>
            <a:pPr indent="0" lvl="0" marL="0" rtl="0" algn="l">
              <a:lnSpc>
                <a:spcPct val="100000"/>
              </a:lnSpc>
              <a:spcBef>
                <a:spcPts val="0"/>
              </a:spcBef>
              <a:spcAft>
                <a:spcPts val="0"/>
              </a:spcAft>
              <a:buNone/>
            </a:pPr>
            <a:r>
              <a:t/>
            </a:r>
            <a:endParaRPr b="1" sz="1400">
              <a:solidFill>
                <a:srgbClr val="DD3333"/>
              </a:solidFill>
            </a:endParaRPr>
          </a:p>
          <a:p>
            <a:pPr indent="0" lvl="0" marL="0" rtl="0" algn="l">
              <a:lnSpc>
                <a:spcPct val="100000"/>
              </a:lnSpc>
              <a:spcBef>
                <a:spcPts val="0"/>
              </a:spcBef>
              <a:spcAft>
                <a:spcPts val="0"/>
              </a:spcAft>
              <a:buNone/>
            </a:pPr>
            <a:r>
              <a:rPr b="1" lang="en" sz="1400">
                <a:solidFill>
                  <a:srgbClr val="DD3333"/>
                </a:solidFill>
              </a:rPr>
              <a:t>Most have </a:t>
            </a:r>
            <a:r>
              <a:rPr b="1" lang="en" sz="1400" u="sng">
                <a:solidFill>
                  <a:srgbClr val="DD3333"/>
                </a:solidFill>
              </a:rPr>
              <a:t>plagiarism</a:t>
            </a:r>
            <a:r>
              <a:rPr b="1" lang="en" sz="1400">
                <a:solidFill>
                  <a:srgbClr val="DD3333"/>
                </a:solidFill>
              </a:rPr>
              <a:t> policy described online</a:t>
            </a:r>
            <a:endParaRPr b="1" sz="1400">
              <a:solidFill>
                <a:srgbClr val="DD3333"/>
              </a:solidFill>
            </a:endParaRPr>
          </a:p>
          <a:p>
            <a:pPr indent="0" lvl="0" marL="0" rtl="0" algn="l">
              <a:lnSpc>
                <a:spcPct val="100000"/>
              </a:lnSpc>
              <a:spcBef>
                <a:spcPts val="0"/>
              </a:spcBef>
              <a:spcAft>
                <a:spcPts val="0"/>
              </a:spcAft>
              <a:buNone/>
            </a:pPr>
            <a:r>
              <a:t/>
            </a:r>
            <a:endParaRPr b="1" sz="1400">
              <a:solidFill>
                <a:srgbClr val="DD3333"/>
              </a:solidFill>
            </a:endParaRPr>
          </a:p>
          <a:p>
            <a:pPr indent="0" lvl="0" marL="0" rtl="0" algn="l">
              <a:lnSpc>
                <a:spcPct val="100000"/>
              </a:lnSpc>
              <a:spcBef>
                <a:spcPts val="0"/>
              </a:spcBef>
              <a:spcAft>
                <a:spcPts val="0"/>
              </a:spcAft>
              <a:buNone/>
            </a:pPr>
            <a:r>
              <a:rPr b="1" lang="en" sz="1400">
                <a:solidFill>
                  <a:srgbClr val="DD3333"/>
                </a:solidFill>
              </a:rPr>
              <a:t>Some platforms have policies but not online</a:t>
            </a:r>
            <a:endParaRPr b="1" sz="1400">
              <a:solidFill>
                <a:srgbClr val="DD3333"/>
              </a:solidFill>
            </a:endParaRPr>
          </a:p>
          <a:p>
            <a:pPr indent="0" lvl="0" marL="0" rtl="0" algn="l">
              <a:lnSpc>
                <a:spcPct val="100000"/>
              </a:lnSpc>
              <a:spcBef>
                <a:spcPts val="0"/>
              </a:spcBef>
              <a:spcAft>
                <a:spcPts val="0"/>
              </a:spcAft>
              <a:buNone/>
            </a:pPr>
            <a:r>
              <a:t/>
            </a:r>
            <a:endParaRPr b="1" sz="1400">
              <a:solidFill>
                <a:srgbClr val="DD3333"/>
              </a:solidFill>
            </a:endParaRPr>
          </a:p>
          <a:p>
            <a:pPr indent="0" lvl="0" marL="0" rtl="0" algn="l">
              <a:lnSpc>
                <a:spcPct val="100000"/>
              </a:lnSpc>
              <a:spcBef>
                <a:spcPts val="0"/>
              </a:spcBef>
              <a:spcAft>
                <a:spcPts val="0"/>
              </a:spcAft>
              <a:buNone/>
            </a:pPr>
            <a:r>
              <a:rPr b="1" lang="en" sz="1400">
                <a:solidFill>
                  <a:srgbClr val="DD3333"/>
                </a:solidFill>
              </a:rPr>
              <a:t>Some have no policies</a:t>
            </a:r>
            <a:endParaRPr b="1" sz="1400">
              <a:solidFill>
                <a:srgbClr val="DD3333"/>
              </a:solidFill>
            </a:endParaRPr>
          </a:p>
          <a:p>
            <a:pPr indent="0" lvl="0" marL="0" rtl="0" algn="l">
              <a:lnSpc>
                <a:spcPct val="100000"/>
              </a:lnSpc>
              <a:spcBef>
                <a:spcPts val="0"/>
              </a:spcBef>
              <a:spcAft>
                <a:spcPts val="0"/>
              </a:spcAft>
              <a:buNone/>
            </a:pPr>
            <a:r>
              <a:t/>
            </a:r>
            <a:endParaRPr b="1" sz="1400">
              <a:solidFill>
                <a:srgbClr val="DD3333"/>
              </a:solidFill>
            </a:endParaRPr>
          </a:p>
          <a:p>
            <a:pPr indent="0" lvl="0" marL="0" rtl="0" algn="l">
              <a:lnSpc>
                <a:spcPct val="100000"/>
              </a:lnSpc>
              <a:spcBef>
                <a:spcPts val="0"/>
              </a:spcBef>
              <a:spcAft>
                <a:spcPts val="0"/>
              </a:spcAft>
              <a:buNone/>
            </a:pPr>
            <a:r>
              <a:rPr b="1" lang="en" sz="1400">
                <a:solidFill>
                  <a:srgbClr val="DD3333"/>
                </a:solidFill>
              </a:rPr>
              <a:t>If content is withdrawn, it retains web presence for some platforms – this is not standard across all platforms</a:t>
            </a:r>
            <a:endParaRPr b="1" sz="1400">
              <a:solidFill>
                <a:srgbClr val="DD3333"/>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Google Shape;274;p32"/>
          <p:cNvSpPr txBox="1"/>
          <p:nvPr/>
        </p:nvSpPr>
        <p:spPr>
          <a:xfrm>
            <a:off x="348775" y="4065175"/>
            <a:ext cx="6337200" cy="35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rgbClr val="434343"/>
                </a:solidFill>
              </a:rPr>
              <a:t>NIH Notice NOT-OD-17-050: </a:t>
            </a:r>
            <a:r>
              <a:rPr b="1" lang="en" sz="1100" u="sng">
                <a:solidFill>
                  <a:srgbClr val="434343"/>
                </a:solidFill>
                <a:latin typeface="Nunito"/>
                <a:ea typeface="Nunito"/>
                <a:cs typeface="Nunito"/>
                <a:sym typeface="Nunito"/>
                <a:hlinkClick r:id="rId3"/>
              </a:rPr>
              <a:t>https://grants.nih.gov/grants/guide/notice-files/not-od-17-050.html</a:t>
            </a:r>
            <a:r>
              <a:rPr b="1" lang="en" sz="1100">
                <a:solidFill>
                  <a:srgbClr val="434343"/>
                </a:solidFill>
                <a:latin typeface="Nunito"/>
                <a:ea typeface="Nunito"/>
                <a:cs typeface="Nunito"/>
                <a:sym typeface="Nunito"/>
              </a:rPr>
              <a:t> </a:t>
            </a:r>
            <a:endParaRPr b="1" sz="1100">
              <a:solidFill>
                <a:srgbClr val="434343"/>
              </a:solidFill>
              <a:latin typeface="Nunito"/>
              <a:ea typeface="Nunito"/>
              <a:cs typeface="Nunito"/>
              <a:sym typeface="Nunito"/>
            </a:endParaRPr>
          </a:p>
        </p:txBody>
      </p:sp>
      <p:pic>
        <p:nvPicPr>
          <p:cNvPr id="275" name="Google Shape;275;p32"/>
          <p:cNvPicPr preferRelativeResize="0"/>
          <p:nvPr/>
        </p:nvPicPr>
        <p:blipFill>
          <a:blip r:embed="rId4">
            <a:alphaModFix/>
          </a:blip>
          <a:stretch>
            <a:fillRect/>
          </a:stretch>
        </p:blipFill>
        <p:spPr>
          <a:xfrm>
            <a:off x="348776" y="941525"/>
            <a:ext cx="6442373" cy="3199851"/>
          </a:xfrm>
          <a:prstGeom prst="rect">
            <a:avLst/>
          </a:prstGeom>
          <a:noFill/>
          <a:ln>
            <a:noFill/>
          </a:ln>
        </p:spPr>
      </p:pic>
      <p:sp>
        <p:nvSpPr>
          <p:cNvPr id="276" name="Google Shape;276;p32"/>
          <p:cNvSpPr/>
          <p:nvPr/>
        </p:nvSpPr>
        <p:spPr>
          <a:xfrm>
            <a:off x="656075" y="3866025"/>
            <a:ext cx="4173600" cy="199200"/>
          </a:xfrm>
          <a:prstGeom prst="roundRect">
            <a:avLst>
              <a:gd fmla="val 16667" name="adj"/>
            </a:avLst>
          </a:prstGeom>
          <a:noFill/>
          <a:ln cap="flat" cmpd="sng" w="38100">
            <a:solidFill>
              <a:srgbClr val="DD333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32"/>
          <p:cNvSpPr txBox="1"/>
          <p:nvPr>
            <p:ph type="title"/>
          </p:nvPr>
        </p:nvSpPr>
        <p:spPr>
          <a:xfrm>
            <a:off x="311700" y="169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Are archiving practices clear?</a:t>
            </a:r>
            <a:endParaRPr/>
          </a:p>
        </p:txBody>
      </p:sp>
      <p:sp>
        <p:nvSpPr>
          <p:cNvPr id="278" name="Google Shape;278;p32"/>
          <p:cNvSpPr txBox="1"/>
          <p:nvPr>
            <p:ph idx="1" type="body"/>
          </p:nvPr>
        </p:nvSpPr>
        <p:spPr>
          <a:xfrm>
            <a:off x="6869200" y="941525"/>
            <a:ext cx="2050500" cy="28590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sz="1600">
                <a:solidFill>
                  <a:srgbClr val="DD3333"/>
                </a:solidFill>
              </a:rPr>
              <a:t>Almost all have a preservation plan for read-access (or plan to implement): Portico, COS’s fund, mirror sites, dark archives or local backups</a:t>
            </a:r>
            <a:endParaRPr b="1" sz="1600">
              <a:solidFill>
                <a:srgbClr val="DD3333"/>
              </a:solidFill>
            </a:endParaRPr>
          </a:p>
          <a:p>
            <a:pPr indent="0" lvl="0" marL="0" rtl="0" algn="l">
              <a:lnSpc>
                <a:spcPct val="100000"/>
              </a:lnSpc>
              <a:spcBef>
                <a:spcPts val="0"/>
              </a:spcBef>
              <a:spcAft>
                <a:spcPts val="0"/>
              </a:spcAft>
              <a:buNone/>
            </a:pPr>
            <a:r>
              <a:t/>
            </a:r>
            <a:endParaRPr b="1" sz="1600">
              <a:solidFill>
                <a:srgbClr val="DD3333"/>
              </a:solidFill>
            </a:endParaRPr>
          </a:p>
          <a:p>
            <a:pPr indent="0" lvl="0" marL="0" rtl="0" algn="l">
              <a:lnSpc>
                <a:spcPct val="100000"/>
              </a:lnSpc>
              <a:spcBef>
                <a:spcPts val="0"/>
              </a:spcBef>
              <a:spcAft>
                <a:spcPts val="0"/>
              </a:spcAft>
              <a:buNone/>
            </a:pPr>
            <a:r>
              <a:rPr b="1" lang="en" sz="1600">
                <a:solidFill>
                  <a:srgbClr val="DD3333"/>
                </a:solidFill>
              </a:rPr>
              <a:t>This is not transparent to researchers or readers</a:t>
            </a:r>
            <a:endParaRPr b="1" sz="1600">
              <a:solidFill>
                <a:srgbClr val="DD3333"/>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2" name="Shape 282"/>
        <p:cNvGrpSpPr/>
        <p:nvPr/>
      </p:nvGrpSpPr>
      <p:grpSpPr>
        <a:xfrm>
          <a:off x="0" y="0"/>
          <a:ext cx="0" cy="0"/>
          <a:chOff x="0" y="0"/>
          <a:chExt cx="0" cy="0"/>
        </a:xfrm>
      </p:grpSpPr>
      <p:sp>
        <p:nvSpPr>
          <p:cNvPr id="283" name="Google Shape;283;p33"/>
          <p:cNvSpPr txBox="1"/>
          <p:nvPr>
            <p:ph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Interoperability &amp; reuse</a:t>
            </a:r>
            <a:endParaRPr/>
          </a:p>
        </p:txBody>
      </p:sp>
      <p:sp>
        <p:nvSpPr>
          <p:cNvPr id="284" name="Google Shape;284;p33"/>
          <p:cNvSpPr txBox="1"/>
          <p:nvPr>
            <p:ph idx="1" type="body"/>
          </p:nvPr>
        </p:nvSpPr>
        <p:spPr>
          <a:xfrm>
            <a:off x="311700" y="847675"/>
            <a:ext cx="56115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i="1" lang="en" sz="1600"/>
              <a:t>•	</a:t>
            </a:r>
            <a:r>
              <a:rPr lang="en" sz="1600"/>
              <a:t>be usable for text and data mining (TDM), ideally with full-text available via APIs, and with permissive licensing, which is explicitly stated in a machine-readable way;</a:t>
            </a:r>
            <a:endParaRPr sz="1600"/>
          </a:p>
          <a:p>
            <a:pPr indent="0" lvl="0" marL="0" rtl="0" algn="l">
              <a:lnSpc>
                <a:spcPct val="100000"/>
              </a:lnSpc>
              <a:spcBef>
                <a:spcPts val="0"/>
              </a:spcBef>
              <a:spcAft>
                <a:spcPts val="0"/>
              </a:spcAft>
              <a:buNone/>
            </a:pPr>
            <a:r>
              <a:rPr i="1" lang="en" sz="1600"/>
              <a:t>•	the preprinting ecosystem should be interoperable and leverage existing standards.</a:t>
            </a:r>
            <a:endParaRPr i="1" sz="1600"/>
          </a:p>
          <a:p>
            <a:pPr indent="0" lvl="0" marL="0" rtl="0" algn="l">
              <a:lnSpc>
                <a:spcPct val="100000"/>
              </a:lnSpc>
              <a:spcBef>
                <a:spcPts val="0"/>
              </a:spcBef>
              <a:spcAft>
                <a:spcPts val="0"/>
              </a:spcAft>
              <a:buNone/>
            </a:pPr>
            <a:r>
              <a:rPr i="1" lang="en" sz="1600"/>
              <a:t>•	Focus on standards. Use schema.org compatible meta-tags and recognized API standards such as OAI-PMH or equivalent. Use the standard persistent identifiers adopted by the community so that we can systematically link up resources, people, and organizations. For example, include person identifiers, document identifiers, identifiers for data, etc., and authenticate them to the extent possible.”</a:t>
            </a:r>
            <a:endParaRPr i="1" sz="1600"/>
          </a:p>
          <a:p>
            <a:pPr indent="0" lvl="0" marL="0" rtl="0" algn="l">
              <a:lnSpc>
                <a:spcPct val="100000"/>
              </a:lnSpc>
              <a:spcBef>
                <a:spcPts val="0"/>
              </a:spcBef>
              <a:spcAft>
                <a:spcPts val="0"/>
              </a:spcAft>
              <a:buNone/>
            </a:pPr>
            <a:r>
              <a:rPr i="1" lang="en" sz="1600"/>
              <a:t>•	“Make markup consistent. Engage with JATS4R or similar initiatives and follow existing recommendations on tagging.”</a:t>
            </a:r>
            <a:endParaRPr i="1" sz="1600"/>
          </a:p>
          <a:p>
            <a:pPr indent="0" lvl="0" marL="0" rtl="0" algn="l">
              <a:lnSpc>
                <a:spcPct val="100000"/>
              </a:lnSpc>
              <a:spcBef>
                <a:spcPts val="0"/>
              </a:spcBef>
              <a:spcAft>
                <a:spcPts val="0"/>
              </a:spcAft>
              <a:buNone/>
            </a:pPr>
            <a:r>
              <a:t/>
            </a:r>
            <a:endParaRPr i="1" sz="1600"/>
          </a:p>
          <a:p>
            <a:pPr indent="0" lvl="0" marL="0" rtl="0" algn="l">
              <a:lnSpc>
                <a:spcPct val="100000"/>
              </a:lnSpc>
              <a:spcBef>
                <a:spcPts val="0"/>
              </a:spcBef>
              <a:spcAft>
                <a:spcPts val="0"/>
              </a:spcAft>
              <a:buNone/>
            </a:pPr>
            <a:r>
              <a:t/>
            </a:r>
            <a:endParaRPr i="1" sz="1600"/>
          </a:p>
        </p:txBody>
      </p:sp>
      <p:sp>
        <p:nvSpPr>
          <p:cNvPr id="285" name="Google Shape;285;p33"/>
          <p:cNvSpPr txBox="1"/>
          <p:nvPr>
            <p:ph idx="1" type="body"/>
          </p:nvPr>
        </p:nvSpPr>
        <p:spPr>
          <a:xfrm>
            <a:off x="6006350" y="789125"/>
            <a:ext cx="3070500" cy="38100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a:solidFill>
                  <a:srgbClr val="DD3333"/>
                </a:solidFill>
              </a:rPr>
              <a:t>Full-text available from F1000 Res by request, other platforms do not provide; licensing: some require CC-BY, many provide author choice</a:t>
            </a:r>
            <a:endParaRPr b="1">
              <a:solidFill>
                <a:srgbClr val="DD3333"/>
              </a:solidFill>
            </a:endParaRPr>
          </a:p>
          <a:p>
            <a:pPr indent="0" lvl="0" marL="0" rtl="0" algn="l">
              <a:lnSpc>
                <a:spcPct val="100000"/>
              </a:lnSpc>
              <a:spcBef>
                <a:spcPts val="0"/>
              </a:spcBef>
              <a:spcAft>
                <a:spcPts val="0"/>
              </a:spcAft>
              <a:buNone/>
            </a:pPr>
            <a:r>
              <a:t/>
            </a:r>
            <a:endParaRPr b="1">
              <a:solidFill>
                <a:srgbClr val="DD3333"/>
              </a:solidFill>
            </a:endParaRPr>
          </a:p>
          <a:p>
            <a:pPr indent="0" lvl="0" marL="0" rtl="0" algn="l">
              <a:lnSpc>
                <a:spcPct val="100000"/>
              </a:lnSpc>
              <a:spcBef>
                <a:spcPts val="0"/>
              </a:spcBef>
              <a:spcAft>
                <a:spcPts val="0"/>
              </a:spcAft>
              <a:buNone/>
            </a:pPr>
            <a:r>
              <a:t/>
            </a:r>
            <a:endParaRPr b="1">
              <a:solidFill>
                <a:srgbClr val="DD3333"/>
              </a:solidFill>
            </a:endParaRPr>
          </a:p>
          <a:p>
            <a:pPr indent="0" lvl="0" marL="0" rtl="0" algn="l">
              <a:lnSpc>
                <a:spcPct val="100000"/>
              </a:lnSpc>
              <a:spcBef>
                <a:spcPts val="0"/>
              </a:spcBef>
              <a:spcAft>
                <a:spcPts val="0"/>
              </a:spcAft>
              <a:buNone/>
            </a:pPr>
            <a:r>
              <a:rPr b="1" lang="en">
                <a:solidFill>
                  <a:srgbClr val="DD3333"/>
                </a:solidFill>
              </a:rPr>
              <a:t>ORCIDs</a:t>
            </a:r>
            <a:endParaRPr b="1">
              <a:solidFill>
                <a:srgbClr val="DD3333"/>
              </a:solidFill>
            </a:endParaRPr>
          </a:p>
          <a:p>
            <a:pPr indent="0" lvl="0" marL="0" rtl="0" algn="l">
              <a:lnSpc>
                <a:spcPct val="100000"/>
              </a:lnSpc>
              <a:spcBef>
                <a:spcPts val="0"/>
              </a:spcBef>
              <a:spcAft>
                <a:spcPts val="0"/>
              </a:spcAft>
              <a:buNone/>
            </a:pPr>
            <a:r>
              <a:t/>
            </a:r>
            <a:endParaRPr b="1">
              <a:solidFill>
                <a:srgbClr val="DD3333"/>
              </a:solidFill>
            </a:endParaRPr>
          </a:p>
          <a:p>
            <a:pPr indent="0" lvl="0" marL="0" rtl="0" algn="l">
              <a:lnSpc>
                <a:spcPct val="100000"/>
              </a:lnSpc>
              <a:spcBef>
                <a:spcPts val="0"/>
              </a:spcBef>
              <a:spcAft>
                <a:spcPts val="0"/>
              </a:spcAft>
              <a:buNone/>
            </a:pPr>
            <a:r>
              <a:t/>
            </a:r>
            <a:endParaRPr b="1">
              <a:solidFill>
                <a:srgbClr val="DD3333"/>
              </a:solidFill>
            </a:endParaRPr>
          </a:p>
          <a:p>
            <a:pPr indent="0" lvl="0" marL="0" rtl="0" algn="l">
              <a:lnSpc>
                <a:spcPct val="100000"/>
              </a:lnSpc>
              <a:spcBef>
                <a:spcPts val="0"/>
              </a:spcBef>
              <a:spcAft>
                <a:spcPts val="0"/>
              </a:spcAft>
              <a:buNone/>
            </a:pPr>
            <a:r>
              <a:rPr b="1" lang="en">
                <a:solidFill>
                  <a:srgbClr val="DD3333"/>
                </a:solidFill>
              </a:rPr>
              <a:t>XML: bioRxiv, F1000 platforms</a:t>
            </a:r>
            <a:endParaRPr b="1">
              <a:solidFill>
                <a:srgbClr val="DD3333"/>
              </a:solidFill>
            </a:endParaRPr>
          </a:p>
          <a:p>
            <a:pPr indent="0" lvl="0" marL="0" rtl="0" algn="l">
              <a:lnSpc>
                <a:spcPct val="100000"/>
              </a:lnSpc>
              <a:spcBef>
                <a:spcPts val="0"/>
              </a:spcBef>
              <a:spcAft>
                <a:spcPts val="0"/>
              </a:spcAft>
              <a:buNone/>
            </a:pPr>
            <a:r>
              <a:t/>
            </a:r>
            <a:endParaRPr b="1">
              <a:solidFill>
                <a:srgbClr val="DD3333"/>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9" name="Shape 289"/>
        <p:cNvGrpSpPr/>
        <p:nvPr/>
      </p:nvGrpSpPr>
      <p:grpSpPr>
        <a:xfrm>
          <a:off x="0" y="0"/>
          <a:ext cx="0" cy="0"/>
          <a:chOff x="0" y="0"/>
          <a:chExt cx="0" cy="0"/>
        </a:xfrm>
      </p:grpSpPr>
      <p:sp>
        <p:nvSpPr>
          <p:cNvPr id="290" name="Google Shape;290;p34"/>
          <p:cNvSpPr txBox="1"/>
          <p:nvPr>
            <p:ph idx="1" type="body"/>
          </p:nvPr>
        </p:nvSpPr>
        <p:spPr>
          <a:xfrm>
            <a:off x="311700" y="4230575"/>
            <a:ext cx="8205000" cy="60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91" name="Google Shape;291;p34"/>
          <p:cNvPicPr preferRelativeResize="0"/>
          <p:nvPr/>
        </p:nvPicPr>
        <p:blipFill>
          <a:blip r:embed="rId3">
            <a:alphaModFix/>
          </a:blip>
          <a:stretch>
            <a:fillRect/>
          </a:stretch>
        </p:blipFill>
        <p:spPr>
          <a:xfrm>
            <a:off x="83100" y="-4825"/>
            <a:ext cx="8993495" cy="5143501"/>
          </a:xfrm>
          <a:prstGeom prst="rect">
            <a:avLst/>
          </a:prstGeom>
          <a:noFill/>
          <a:ln>
            <a:noFill/>
          </a:ln>
        </p:spPr>
      </p:pic>
      <p:sp>
        <p:nvSpPr>
          <p:cNvPr id="292" name="Google Shape;292;p34"/>
          <p:cNvSpPr txBox="1"/>
          <p:nvPr/>
        </p:nvSpPr>
        <p:spPr>
          <a:xfrm>
            <a:off x="235500" y="4956839"/>
            <a:ext cx="8212500" cy="19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600">
                <a:latin typeface="Nunito"/>
                <a:ea typeface="Nunito"/>
                <a:cs typeface="Nunito"/>
                <a:sym typeface="Nunito"/>
              </a:rPr>
              <a:t>Derived from Penfold, Naomi C, Murphy, Fiona L M, &amp; Kirkham, Jamie J. (2020). Practices and policies of preprint platforms for life and biomedical sciences (Version 1.0) [Data set]. Zenodo. http://doi.org/10.5281/zenodo.3612693</a:t>
            </a:r>
            <a:endParaRPr i="1" sz="600">
              <a:latin typeface="Nunito"/>
              <a:ea typeface="Nunito"/>
              <a:cs typeface="Nunito"/>
              <a:sym typeface="Nuni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 name="Shape 108"/>
        <p:cNvGrpSpPr/>
        <p:nvPr/>
      </p:nvGrpSpPr>
      <p:grpSpPr>
        <a:xfrm>
          <a:off x="0" y="0"/>
          <a:ext cx="0" cy="0"/>
          <a:chOff x="0" y="0"/>
          <a:chExt cx="0" cy="0"/>
        </a:xfrm>
      </p:grpSpPr>
      <p:sp>
        <p:nvSpPr>
          <p:cNvPr id="109" name="Google Shape;109;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t>
            </a:r>
            <a:r>
              <a:rPr lang="en"/>
              <a:t>any preprint platforms...</a:t>
            </a:r>
            <a:endParaRPr/>
          </a:p>
        </p:txBody>
      </p:sp>
      <p:sp>
        <p:nvSpPr>
          <p:cNvPr id="110" name="Google Shape;110;p17"/>
          <p:cNvSpPr txBox="1"/>
          <p:nvPr/>
        </p:nvSpPr>
        <p:spPr>
          <a:xfrm>
            <a:off x="5829425" y="3636100"/>
            <a:ext cx="3219300" cy="33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rgbClr val="434343"/>
                </a:solidFill>
                <a:uFill>
                  <a:noFill/>
                </a:uFill>
                <a:latin typeface="Nunito"/>
                <a:ea typeface="Nunito"/>
                <a:cs typeface="Nunito"/>
                <a:sym typeface="Nunito"/>
                <a:hlinkClick r:id="rId3"/>
              </a:rPr>
              <a:t>https://twitter.com/MartynRittman/status/907135259854155776</a:t>
            </a:r>
            <a:endParaRPr sz="800">
              <a:solidFill>
                <a:srgbClr val="434343"/>
              </a:solidFill>
              <a:latin typeface="Nunito"/>
              <a:ea typeface="Nunito"/>
              <a:cs typeface="Nunito"/>
              <a:sym typeface="Nunito"/>
            </a:endParaRPr>
          </a:p>
        </p:txBody>
      </p:sp>
      <p:pic>
        <p:nvPicPr>
          <p:cNvPr id="111" name="Google Shape;111;p17"/>
          <p:cNvPicPr preferRelativeResize="0"/>
          <p:nvPr/>
        </p:nvPicPr>
        <p:blipFill>
          <a:blip r:embed="rId4">
            <a:alphaModFix/>
          </a:blip>
          <a:stretch>
            <a:fillRect/>
          </a:stretch>
        </p:blipFill>
        <p:spPr>
          <a:xfrm>
            <a:off x="5734809" y="1507412"/>
            <a:ext cx="3219391" cy="2128676"/>
          </a:xfrm>
          <a:prstGeom prst="rect">
            <a:avLst/>
          </a:prstGeom>
          <a:noFill/>
          <a:ln>
            <a:noFill/>
          </a:ln>
        </p:spPr>
      </p:pic>
      <p:pic>
        <p:nvPicPr>
          <p:cNvPr descr="https://pbs.twimg.com/media/DU8q_u5WsAAAZb-.jpg:large" id="112" name="Google Shape;112;p17"/>
          <p:cNvPicPr preferRelativeResize="0"/>
          <p:nvPr/>
        </p:nvPicPr>
        <p:blipFill rotWithShape="1">
          <a:blip r:embed="rId5">
            <a:alphaModFix/>
          </a:blip>
          <a:srcRect b="0" l="0" r="0" t="0"/>
          <a:stretch/>
        </p:blipFill>
        <p:spPr>
          <a:xfrm>
            <a:off x="241050" y="1713726"/>
            <a:ext cx="5437701" cy="2419825"/>
          </a:xfrm>
          <a:prstGeom prst="rect">
            <a:avLst/>
          </a:prstGeom>
          <a:noFill/>
          <a:ln>
            <a:noFill/>
          </a:ln>
        </p:spPr>
      </p:pic>
      <p:pic>
        <p:nvPicPr>
          <p:cNvPr id="113" name="Google Shape;113;p17"/>
          <p:cNvPicPr preferRelativeResize="0"/>
          <p:nvPr/>
        </p:nvPicPr>
        <p:blipFill rotWithShape="1">
          <a:blip r:embed="rId6">
            <a:alphaModFix/>
          </a:blip>
          <a:srcRect b="0" l="0" r="0" t="0"/>
          <a:stretch/>
        </p:blipFill>
        <p:spPr>
          <a:xfrm>
            <a:off x="576699" y="1393186"/>
            <a:ext cx="1045100" cy="213450"/>
          </a:xfrm>
          <a:prstGeom prst="rect">
            <a:avLst/>
          </a:prstGeom>
          <a:noFill/>
          <a:ln>
            <a:noFill/>
          </a:ln>
        </p:spPr>
      </p:pic>
      <p:pic>
        <p:nvPicPr>
          <p:cNvPr id="114" name="Google Shape;114;p17"/>
          <p:cNvPicPr preferRelativeResize="0"/>
          <p:nvPr/>
        </p:nvPicPr>
        <p:blipFill rotWithShape="1">
          <a:blip r:embed="rId7">
            <a:alphaModFix/>
          </a:blip>
          <a:srcRect b="0" l="0" r="0" t="0"/>
          <a:stretch/>
        </p:blipFill>
        <p:spPr>
          <a:xfrm>
            <a:off x="1728113" y="1333039"/>
            <a:ext cx="1815050" cy="333750"/>
          </a:xfrm>
          <a:prstGeom prst="rect">
            <a:avLst/>
          </a:prstGeom>
          <a:noFill/>
          <a:ln>
            <a:noFill/>
          </a:ln>
        </p:spPr>
      </p:pic>
      <p:pic>
        <p:nvPicPr>
          <p:cNvPr id="115" name="Google Shape;115;p17"/>
          <p:cNvPicPr preferRelativeResize="0"/>
          <p:nvPr/>
        </p:nvPicPr>
        <p:blipFill rotWithShape="1">
          <a:blip r:embed="rId8">
            <a:alphaModFix/>
          </a:blip>
          <a:srcRect b="0" l="0" r="0" t="0"/>
          <a:stretch/>
        </p:blipFill>
        <p:spPr>
          <a:xfrm>
            <a:off x="4730876" y="1278800"/>
            <a:ext cx="471150" cy="442225"/>
          </a:xfrm>
          <a:prstGeom prst="rect">
            <a:avLst/>
          </a:prstGeom>
          <a:noFill/>
          <a:ln>
            <a:noFill/>
          </a:ln>
        </p:spPr>
      </p:pic>
      <p:pic>
        <p:nvPicPr>
          <p:cNvPr id="116" name="Google Shape;116;p17"/>
          <p:cNvPicPr preferRelativeResize="0"/>
          <p:nvPr/>
        </p:nvPicPr>
        <p:blipFill rotWithShape="1">
          <a:blip r:embed="rId9">
            <a:alphaModFix/>
          </a:blip>
          <a:srcRect b="0" l="0" r="0" t="0"/>
          <a:stretch/>
        </p:blipFill>
        <p:spPr>
          <a:xfrm>
            <a:off x="3573300" y="1359727"/>
            <a:ext cx="1046725" cy="280375"/>
          </a:xfrm>
          <a:prstGeom prst="rect">
            <a:avLst/>
          </a:prstGeom>
          <a:noFill/>
          <a:ln>
            <a:noFill/>
          </a:ln>
        </p:spPr>
      </p:pic>
      <p:sp>
        <p:nvSpPr>
          <p:cNvPr id="117" name="Google Shape;117;p17"/>
          <p:cNvSpPr txBox="1"/>
          <p:nvPr/>
        </p:nvSpPr>
        <p:spPr>
          <a:xfrm>
            <a:off x="518600" y="4045200"/>
            <a:ext cx="4733700" cy="442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800">
                <a:solidFill>
                  <a:srgbClr val="595959"/>
                </a:solidFill>
                <a:latin typeface="Nunito"/>
                <a:ea typeface="Nunito"/>
                <a:cs typeface="Nunito"/>
                <a:sym typeface="Nunito"/>
              </a:rPr>
              <a:t>Updated from i</a:t>
            </a:r>
            <a:r>
              <a:rPr lang="en" sz="800">
                <a:solidFill>
                  <a:srgbClr val="595959"/>
                </a:solidFill>
                <a:latin typeface="Nunito"/>
                <a:ea typeface="Nunito"/>
                <a:cs typeface="Nunito"/>
                <a:sym typeface="Nunito"/>
              </a:rPr>
              <a:t>mage compiled by Jeroen Bosman (twitter:@jeroenbosman) via Bianca Kramer (twitter:@MsPhelps)</a:t>
            </a:r>
            <a:endParaRPr b="1" sz="800">
              <a:solidFill>
                <a:srgbClr val="595959"/>
              </a:solidFill>
              <a:latin typeface="Nunito"/>
              <a:ea typeface="Nunito"/>
              <a:cs typeface="Nunito"/>
              <a:sym typeface="Nunito"/>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6" name="Shape 296"/>
        <p:cNvGrpSpPr/>
        <p:nvPr/>
      </p:nvGrpSpPr>
      <p:grpSpPr>
        <a:xfrm>
          <a:off x="0" y="0"/>
          <a:ext cx="0" cy="0"/>
          <a:chOff x="0" y="0"/>
          <a:chExt cx="0" cy="0"/>
        </a:xfrm>
      </p:grpSpPr>
      <p:sp>
        <p:nvSpPr>
          <p:cNvPr id="297" name="Google Shape;297;p35"/>
          <p:cNvSpPr txBox="1"/>
          <p:nvPr/>
        </p:nvSpPr>
        <p:spPr>
          <a:xfrm>
            <a:off x="424975" y="4065175"/>
            <a:ext cx="6337200" cy="35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rgbClr val="434343"/>
                </a:solidFill>
              </a:rPr>
              <a:t>NIH Notice NOT-OD-17-050: </a:t>
            </a:r>
            <a:r>
              <a:rPr b="1" lang="en" sz="1100" u="sng">
                <a:solidFill>
                  <a:srgbClr val="434343"/>
                </a:solidFill>
                <a:latin typeface="Nunito"/>
                <a:ea typeface="Nunito"/>
                <a:cs typeface="Nunito"/>
                <a:sym typeface="Nunito"/>
                <a:hlinkClick r:id="rId3"/>
              </a:rPr>
              <a:t>https://grants.nih.gov/grants/guide/notice-files/not-od-17-050.html</a:t>
            </a:r>
            <a:r>
              <a:rPr b="1" lang="en" sz="1100">
                <a:solidFill>
                  <a:srgbClr val="434343"/>
                </a:solidFill>
                <a:latin typeface="Nunito"/>
                <a:ea typeface="Nunito"/>
                <a:cs typeface="Nunito"/>
                <a:sym typeface="Nunito"/>
              </a:rPr>
              <a:t> </a:t>
            </a:r>
            <a:endParaRPr b="1" sz="1100">
              <a:solidFill>
                <a:srgbClr val="434343"/>
              </a:solidFill>
              <a:latin typeface="Nunito"/>
              <a:ea typeface="Nunito"/>
              <a:cs typeface="Nunito"/>
              <a:sym typeface="Nunito"/>
            </a:endParaRPr>
          </a:p>
        </p:txBody>
      </p:sp>
      <p:pic>
        <p:nvPicPr>
          <p:cNvPr id="298" name="Google Shape;298;p35"/>
          <p:cNvPicPr preferRelativeResize="0"/>
          <p:nvPr/>
        </p:nvPicPr>
        <p:blipFill>
          <a:blip r:embed="rId4">
            <a:alphaModFix/>
          </a:blip>
          <a:stretch>
            <a:fillRect/>
          </a:stretch>
        </p:blipFill>
        <p:spPr>
          <a:xfrm>
            <a:off x="424976" y="941525"/>
            <a:ext cx="6442373" cy="3199851"/>
          </a:xfrm>
          <a:prstGeom prst="rect">
            <a:avLst/>
          </a:prstGeom>
          <a:noFill/>
          <a:ln>
            <a:noFill/>
          </a:ln>
        </p:spPr>
      </p:pic>
      <p:sp>
        <p:nvSpPr>
          <p:cNvPr id="299" name="Google Shape;299;p35"/>
          <p:cNvSpPr txBox="1"/>
          <p:nvPr>
            <p:ph type="title"/>
          </p:nvPr>
        </p:nvSpPr>
        <p:spPr>
          <a:xfrm>
            <a:off x="311700" y="169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200"/>
              <a:t>P</a:t>
            </a:r>
            <a:r>
              <a:rPr lang="en" sz="2200"/>
              <a:t>reprint-level usage metrics in metadata at source or elsewhere?</a:t>
            </a:r>
            <a:endParaRPr sz="2200"/>
          </a:p>
        </p:txBody>
      </p:sp>
      <p:sp>
        <p:nvSpPr>
          <p:cNvPr id="300" name="Google Shape;300;p35"/>
          <p:cNvSpPr/>
          <p:nvPr/>
        </p:nvSpPr>
        <p:spPr>
          <a:xfrm>
            <a:off x="732275" y="2408675"/>
            <a:ext cx="5904600" cy="351300"/>
          </a:xfrm>
          <a:prstGeom prst="roundRect">
            <a:avLst>
              <a:gd fmla="val 16667" name="adj"/>
            </a:avLst>
          </a:prstGeom>
          <a:noFill/>
          <a:ln cap="flat" cmpd="sng" w="38100">
            <a:solidFill>
              <a:srgbClr val="DD333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35"/>
          <p:cNvSpPr txBox="1"/>
          <p:nvPr>
            <p:ph idx="1" type="body"/>
          </p:nvPr>
        </p:nvSpPr>
        <p:spPr>
          <a:xfrm>
            <a:off x="6867350" y="1017725"/>
            <a:ext cx="2209500" cy="33126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sz="1600">
                <a:solidFill>
                  <a:srgbClr val="DD3333"/>
                </a:solidFill>
              </a:rPr>
              <a:t>Most display views &amp; downloads to the reader</a:t>
            </a:r>
            <a:endParaRPr b="1" sz="1600">
              <a:solidFill>
                <a:srgbClr val="DD3333"/>
              </a:solidFill>
            </a:endParaRPr>
          </a:p>
          <a:p>
            <a:pPr indent="0" lvl="0" marL="0" rtl="0" algn="l">
              <a:lnSpc>
                <a:spcPct val="100000"/>
              </a:lnSpc>
              <a:spcBef>
                <a:spcPts val="0"/>
              </a:spcBef>
              <a:spcAft>
                <a:spcPts val="0"/>
              </a:spcAft>
              <a:buNone/>
            </a:pPr>
            <a:r>
              <a:t/>
            </a:r>
            <a:endParaRPr b="1" sz="1600">
              <a:solidFill>
                <a:srgbClr val="DD3333"/>
              </a:solidFill>
            </a:endParaRPr>
          </a:p>
          <a:p>
            <a:pPr indent="0" lvl="0" marL="0" rtl="0" algn="l">
              <a:lnSpc>
                <a:spcPct val="100000"/>
              </a:lnSpc>
              <a:spcBef>
                <a:spcPts val="0"/>
              </a:spcBef>
              <a:spcAft>
                <a:spcPts val="0"/>
              </a:spcAft>
              <a:buNone/>
            </a:pPr>
            <a:r>
              <a:rPr b="1" lang="en" sz="1600">
                <a:solidFill>
                  <a:srgbClr val="DD3333"/>
                </a:solidFill>
              </a:rPr>
              <a:t>bioRxiv monthly usage statistics available via API (not at individual preprint level)</a:t>
            </a:r>
            <a:endParaRPr b="1" sz="1600">
              <a:solidFill>
                <a:srgbClr val="DD3333"/>
              </a:solidFill>
            </a:endParaRPr>
          </a:p>
          <a:p>
            <a:pPr indent="0" lvl="0" marL="0" rtl="0" algn="l">
              <a:lnSpc>
                <a:spcPct val="100000"/>
              </a:lnSpc>
              <a:spcBef>
                <a:spcPts val="0"/>
              </a:spcBef>
              <a:spcAft>
                <a:spcPts val="0"/>
              </a:spcAft>
              <a:buNone/>
            </a:pPr>
            <a:r>
              <a:t/>
            </a:r>
            <a:endParaRPr b="1" sz="1600">
              <a:solidFill>
                <a:srgbClr val="DD3333"/>
              </a:solidFill>
            </a:endParaRPr>
          </a:p>
          <a:p>
            <a:pPr indent="0" lvl="0" marL="0" rtl="0" algn="l">
              <a:lnSpc>
                <a:spcPct val="100000"/>
              </a:lnSpc>
              <a:spcBef>
                <a:spcPts val="0"/>
              </a:spcBef>
              <a:spcAft>
                <a:spcPts val="0"/>
              </a:spcAft>
              <a:buNone/>
            </a:pPr>
            <a:r>
              <a:rPr b="1" lang="en" sz="1600">
                <a:solidFill>
                  <a:srgbClr val="DD3333"/>
                </a:solidFill>
              </a:rPr>
              <a:t>Europe PMC displays citation count &amp; altmetric</a:t>
            </a:r>
            <a:endParaRPr b="1" sz="1600">
              <a:solidFill>
                <a:srgbClr val="DD3333"/>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5" name="Shape 305"/>
        <p:cNvGrpSpPr/>
        <p:nvPr/>
      </p:nvGrpSpPr>
      <p:grpSpPr>
        <a:xfrm>
          <a:off x="0" y="0"/>
          <a:ext cx="0" cy="0"/>
          <a:chOff x="0" y="0"/>
          <a:chExt cx="0" cy="0"/>
        </a:xfrm>
      </p:grpSpPr>
      <p:sp>
        <p:nvSpPr>
          <p:cNvPr id="306" name="Google Shape;306;p3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Data and supplementary files</a:t>
            </a:r>
            <a:endParaRPr/>
          </a:p>
        </p:txBody>
      </p:sp>
      <p:sp>
        <p:nvSpPr>
          <p:cNvPr id="307" name="Google Shape;307;p36"/>
          <p:cNvSpPr txBox="1"/>
          <p:nvPr>
            <p:ph idx="1" type="body"/>
          </p:nvPr>
        </p:nvSpPr>
        <p:spPr>
          <a:xfrm>
            <a:off x="311700" y="1152475"/>
            <a:ext cx="58131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i="1" lang="en"/>
              <a:t>•	</a:t>
            </a:r>
            <a:r>
              <a:rPr lang="en"/>
              <a:t>[be accompanied by] availability of supporting data (such as data availability statements, permissively licensed data);</a:t>
            </a:r>
            <a:endParaRPr/>
          </a:p>
          <a:p>
            <a:pPr indent="0" lvl="0" marL="0" rtl="0" algn="l">
              <a:lnSpc>
                <a:spcPct val="100000"/>
              </a:lnSpc>
              <a:spcBef>
                <a:spcPts val="0"/>
              </a:spcBef>
              <a:spcAft>
                <a:spcPts val="0"/>
              </a:spcAft>
              <a:buClr>
                <a:schemeClr val="dk1"/>
              </a:buClr>
              <a:buSzPts val="1100"/>
              <a:buFont typeface="Arial"/>
              <a:buNone/>
            </a:pPr>
            <a:r>
              <a:rPr i="1" lang="en"/>
              <a:t>•	Promote data sharing. The service should make it easy for authors to refer readers to data, software and other relevant materials. Encourage and facilitate deposition of data in appropriate repositories.</a:t>
            </a:r>
            <a:endParaRPr i="1"/>
          </a:p>
          <a:p>
            <a:pPr indent="0" lvl="0" marL="0" rtl="0" algn="l">
              <a:lnSpc>
                <a:spcPct val="100000"/>
              </a:lnSpc>
              <a:spcBef>
                <a:spcPts val="0"/>
              </a:spcBef>
              <a:spcAft>
                <a:spcPts val="0"/>
              </a:spcAft>
              <a:buNone/>
            </a:pPr>
            <a:r>
              <a:rPr i="1" lang="en"/>
              <a:t>•	Directly accommodate deposition of supplementary files (such as figures, movies, and text), which should be given their own unique identifiers and be preserved and indexed appropriately.</a:t>
            </a:r>
            <a:endParaRPr i="1"/>
          </a:p>
        </p:txBody>
      </p:sp>
      <p:sp>
        <p:nvSpPr>
          <p:cNvPr id="308" name="Google Shape;308;p36"/>
          <p:cNvSpPr txBox="1"/>
          <p:nvPr>
            <p:ph idx="1" type="body"/>
          </p:nvPr>
        </p:nvSpPr>
        <p:spPr>
          <a:xfrm>
            <a:off x="6395860" y="1152475"/>
            <a:ext cx="26814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sz="1600">
                <a:solidFill>
                  <a:srgbClr val="DD3333"/>
                </a:solidFill>
              </a:rPr>
              <a:t>DAS: variable; rarely separate licensing for supporting materials</a:t>
            </a:r>
            <a:endParaRPr b="1" sz="1600">
              <a:solidFill>
                <a:srgbClr val="DD3333"/>
              </a:solidFill>
            </a:endParaRPr>
          </a:p>
          <a:p>
            <a:pPr indent="0" lvl="0" marL="0" rtl="0" algn="l">
              <a:lnSpc>
                <a:spcPct val="100000"/>
              </a:lnSpc>
              <a:spcBef>
                <a:spcPts val="0"/>
              </a:spcBef>
              <a:spcAft>
                <a:spcPts val="0"/>
              </a:spcAft>
              <a:buNone/>
            </a:pPr>
            <a:r>
              <a:t/>
            </a:r>
            <a:endParaRPr b="1" sz="1600">
              <a:solidFill>
                <a:srgbClr val="DD3333"/>
              </a:solidFill>
            </a:endParaRPr>
          </a:p>
          <a:p>
            <a:pPr indent="0" lvl="0" marL="0" rtl="0" algn="l">
              <a:lnSpc>
                <a:spcPct val="100000"/>
              </a:lnSpc>
              <a:spcBef>
                <a:spcPts val="0"/>
              </a:spcBef>
              <a:spcAft>
                <a:spcPts val="0"/>
              </a:spcAft>
              <a:buNone/>
            </a:pPr>
            <a:r>
              <a:t/>
            </a:r>
            <a:endParaRPr b="1" sz="1600">
              <a:solidFill>
                <a:srgbClr val="DD3333"/>
              </a:solidFill>
            </a:endParaRPr>
          </a:p>
          <a:p>
            <a:pPr indent="0" lvl="0" marL="0" rtl="0" algn="l">
              <a:lnSpc>
                <a:spcPct val="100000"/>
              </a:lnSpc>
              <a:spcBef>
                <a:spcPts val="0"/>
              </a:spcBef>
              <a:spcAft>
                <a:spcPts val="0"/>
              </a:spcAft>
              <a:buNone/>
            </a:pPr>
            <a:r>
              <a:rPr b="1" lang="en" sz="1600">
                <a:solidFill>
                  <a:srgbClr val="DD3333"/>
                </a:solidFill>
              </a:rPr>
              <a:t>Variable</a:t>
            </a:r>
            <a:endParaRPr b="1" sz="1600">
              <a:solidFill>
                <a:srgbClr val="DD3333"/>
              </a:solidFill>
            </a:endParaRPr>
          </a:p>
          <a:p>
            <a:pPr indent="0" lvl="0" marL="0" rtl="0" algn="l">
              <a:lnSpc>
                <a:spcPct val="100000"/>
              </a:lnSpc>
              <a:spcBef>
                <a:spcPts val="0"/>
              </a:spcBef>
              <a:spcAft>
                <a:spcPts val="0"/>
              </a:spcAft>
              <a:buNone/>
            </a:pPr>
            <a:r>
              <a:t/>
            </a:r>
            <a:endParaRPr b="1" sz="1600">
              <a:solidFill>
                <a:srgbClr val="DD3333"/>
              </a:solidFill>
            </a:endParaRPr>
          </a:p>
          <a:p>
            <a:pPr indent="0" lvl="0" marL="0" rtl="0" algn="l">
              <a:lnSpc>
                <a:spcPct val="100000"/>
              </a:lnSpc>
              <a:spcBef>
                <a:spcPts val="0"/>
              </a:spcBef>
              <a:spcAft>
                <a:spcPts val="0"/>
              </a:spcAft>
              <a:buNone/>
            </a:pPr>
            <a:r>
              <a:t/>
            </a:r>
            <a:endParaRPr b="1" sz="1600">
              <a:solidFill>
                <a:srgbClr val="DD3333"/>
              </a:solidFill>
            </a:endParaRPr>
          </a:p>
          <a:p>
            <a:pPr indent="0" lvl="0" marL="0" rtl="0" algn="l">
              <a:lnSpc>
                <a:spcPct val="100000"/>
              </a:lnSpc>
              <a:spcBef>
                <a:spcPts val="0"/>
              </a:spcBef>
              <a:spcAft>
                <a:spcPts val="0"/>
              </a:spcAft>
              <a:buClr>
                <a:schemeClr val="dk1"/>
              </a:buClr>
              <a:buSzPts val="1100"/>
              <a:buFont typeface="Arial"/>
              <a:buNone/>
            </a:pPr>
            <a:r>
              <a:rPr b="1" lang="en" sz="1600">
                <a:solidFill>
                  <a:srgbClr val="DD3333"/>
                </a:solidFill>
              </a:rPr>
              <a:t>Support submission of most files (or deposition elsewhere), rarely further support</a:t>
            </a:r>
            <a:endParaRPr b="1" sz="1600">
              <a:solidFill>
                <a:srgbClr val="DD3333"/>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sp>
        <p:nvSpPr>
          <p:cNvPr id="313" name="Google Shape;313;p3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Tool development</a:t>
            </a:r>
            <a:endParaRPr/>
          </a:p>
        </p:txBody>
      </p:sp>
      <p:sp>
        <p:nvSpPr>
          <p:cNvPr id="314" name="Google Shape;314;p37"/>
          <p:cNvSpPr txBox="1"/>
          <p:nvPr>
            <p:ph idx="1" type="body"/>
          </p:nvPr>
        </p:nvSpPr>
        <p:spPr>
          <a:xfrm>
            <a:off x="311700" y="1152475"/>
            <a:ext cx="60351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i="1" lang="en"/>
              <a:t>•	</a:t>
            </a:r>
            <a:r>
              <a:rPr lang="en"/>
              <a:t>Support open source conversions. Request and support the creation of an open-source document conversion tool from popular formats like Word and LaTeX to consistent markup (JATS and/or XHTML).</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t/>
            </a:r>
            <a:endParaRPr i="1"/>
          </a:p>
          <a:p>
            <a:pPr indent="0" lvl="0" marL="0" rtl="0" algn="l">
              <a:lnSpc>
                <a:spcPct val="100000"/>
              </a:lnSpc>
              <a:spcBef>
                <a:spcPts val="0"/>
              </a:spcBef>
              <a:spcAft>
                <a:spcPts val="0"/>
              </a:spcAft>
              <a:buNone/>
            </a:pPr>
            <a:r>
              <a:t/>
            </a:r>
            <a:endParaRPr i="1"/>
          </a:p>
        </p:txBody>
      </p:sp>
      <p:sp>
        <p:nvSpPr>
          <p:cNvPr id="315" name="Google Shape;315;p37"/>
          <p:cNvSpPr txBox="1"/>
          <p:nvPr>
            <p:ph idx="1" type="body"/>
          </p:nvPr>
        </p:nvSpPr>
        <p:spPr>
          <a:xfrm>
            <a:off x="6395860" y="1152475"/>
            <a:ext cx="26814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a:solidFill>
                  <a:srgbClr val="DD3333"/>
                </a:solidFill>
              </a:rPr>
              <a:t>No</a:t>
            </a:r>
            <a:endParaRPr b="1">
              <a:solidFill>
                <a:srgbClr val="DD3333"/>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 name="Shape 319"/>
        <p:cNvGrpSpPr/>
        <p:nvPr/>
      </p:nvGrpSpPr>
      <p:grpSpPr>
        <a:xfrm>
          <a:off x="0" y="0"/>
          <a:ext cx="0" cy="0"/>
          <a:chOff x="0" y="0"/>
          <a:chExt cx="0" cy="0"/>
        </a:xfrm>
      </p:grpSpPr>
      <p:sp>
        <p:nvSpPr>
          <p:cNvPr id="320" name="Google Shape;320;p3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Data available from Zenodo </a:t>
            </a:r>
            <a:r>
              <a:rPr lang="en"/>
              <a:t>(v1.0, CC0) – </a:t>
            </a:r>
            <a:r>
              <a:rPr lang="en"/>
              <a:t>DOI: </a:t>
            </a:r>
            <a:r>
              <a:rPr lang="en" u="sng">
                <a:solidFill>
                  <a:srgbClr val="DD3333"/>
                </a:solidFill>
                <a:hlinkClick r:id="rId3"/>
              </a:rPr>
              <a:t>10.5281/zenodo.3612693</a:t>
            </a:r>
            <a:endParaRPr>
              <a:solidFill>
                <a:srgbClr val="DD3333"/>
              </a:solidFill>
            </a:endParaRPr>
          </a:p>
          <a:p>
            <a:pPr indent="0" lvl="0" marL="0" rtl="0" algn="l">
              <a:spcBef>
                <a:spcPts val="1600"/>
              </a:spcBef>
              <a:spcAft>
                <a:spcPts val="0"/>
              </a:spcAft>
              <a:buNone/>
            </a:pPr>
            <a:r>
              <a:rPr b="1" lang="en"/>
              <a:t>This week: let’s identify some practical next steps to build trust and improve discoverability and interoperability!</a:t>
            </a:r>
            <a:endParaRPr b="1"/>
          </a:p>
          <a:p>
            <a:pPr indent="0" lvl="0" marL="0" rtl="0" algn="l">
              <a:spcBef>
                <a:spcPts val="1600"/>
              </a:spcBef>
              <a:spcAft>
                <a:spcPts val="0"/>
              </a:spcAft>
              <a:buNone/>
            </a:pPr>
            <a:r>
              <a:rPr lang="en"/>
              <a:t>Coming soon: online searchable directory from ASAPbio</a:t>
            </a:r>
            <a:endParaRPr/>
          </a:p>
          <a:p>
            <a:pPr indent="0" lvl="0" marL="0" rtl="0" algn="l">
              <a:spcBef>
                <a:spcPts val="1600"/>
              </a:spcBef>
              <a:spcAft>
                <a:spcPts val="1600"/>
              </a:spcAft>
              <a:buNone/>
            </a:pPr>
            <a:r>
              <a:rPr lang="en"/>
              <a:t>Next: ma</a:t>
            </a:r>
            <a:r>
              <a:rPr lang="en"/>
              <a:t>nuscript in preparation (Kirkham et al,...)</a:t>
            </a:r>
            <a:endParaRPr/>
          </a:p>
        </p:txBody>
      </p:sp>
      <p:sp>
        <p:nvSpPr>
          <p:cNvPr id="321" name="Google Shape;321;p3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a:t>
            </a:r>
            <a:r>
              <a:rPr lang="en"/>
              <a:t>ext steps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5" name="Shape 325"/>
        <p:cNvGrpSpPr/>
        <p:nvPr/>
      </p:nvGrpSpPr>
      <p:grpSpPr>
        <a:xfrm>
          <a:off x="0" y="0"/>
          <a:ext cx="0" cy="0"/>
          <a:chOff x="0" y="0"/>
          <a:chExt cx="0" cy="0"/>
        </a:xfrm>
      </p:grpSpPr>
      <p:sp>
        <p:nvSpPr>
          <p:cNvPr id="326" name="Google Shape;326;p39"/>
          <p:cNvSpPr txBox="1"/>
          <p:nvPr>
            <p:ph type="title"/>
          </p:nvPr>
        </p:nvSpPr>
        <p:spPr>
          <a:xfrm>
            <a:off x="265500" y="338550"/>
            <a:ext cx="3310500" cy="6141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2800"/>
              <a:t>Thank you</a:t>
            </a:r>
            <a:endParaRPr sz="2800"/>
          </a:p>
        </p:txBody>
      </p:sp>
      <p:sp>
        <p:nvSpPr>
          <p:cNvPr id="327" name="Google Shape;327;p39"/>
          <p:cNvSpPr txBox="1"/>
          <p:nvPr>
            <p:ph idx="2" type="body"/>
          </p:nvPr>
        </p:nvSpPr>
        <p:spPr>
          <a:xfrm>
            <a:off x="4262350" y="724075"/>
            <a:ext cx="4514100" cy="369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
              <a:t>W</a:t>
            </a:r>
            <a:r>
              <a:rPr b="1" lang="en"/>
              <a:t>ith contributions from:</a:t>
            </a:r>
            <a:endParaRPr b="1"/>
          </a:p>
          <a:p>
            <a:pPr indent="0" lvl="0" marL="0" rtl="0" algn="l">
              <a:spcBef>
                <a:spcPts val="1600"/>
              </a:spcBef>
              <a:spcAft>
                <a:spcPts val="0"/>
              </a:spcAft>
              <a:buNone/>
            </a:pPr>
            <a:r>
              <a:rPr lang="en"/>
              <a:t>Jessica Polka, ASAPbio funders &amp; advisors</a:t>
            </a:r>
            <a:endParaRPr/>
          </a:p>
          <a:p>
            <a:pPr indent="0" lvl="0" marL="0" rtl="0" algn="l">
              <a:spcBef>
                <a:spcPts val="1600"/>
              </a:spcBef>
              <a:spcAft>
                <a:spcPts val="0"/>
              </a:spcAft>
              <a:buNone/>
            </a:pPr>
            <a:r>
              <a:rPr lang="en"/>
              <a:t>Jamie’s Steering Group: Isabelle Boutron, John PA Ioannidis, John Inglis</a:t>
            </a:r>
            <a:endParaRPr/>
          </a:p>
          <a:p>
            <a:pPr indent="0" lvl="0" marL="0" rtl="0" algn="l">
              <a:spcBef>
                <a:spcPts val="1600"/>
              </a:spcBef>
              <a:spcAft>
                <a:spcPts val="0"/>
              </a:spcAft>
              <a:buNone/>
            </a:pPr>
            <a:r>
              <a:rPr lang="en"/>
              <a:t>Martyn Rittman, Michael Parkin</a:t>
            </a:r>
            <a:endParaRPr/>
          </a:p>
          <a:p>
            <a:pPr indent="0" lvl="0" marL="0" rtl="0" algn="l">
              <a:spcBef>
                <a:spcPts val="1600"/>
              </a:spcBef>
              <a:spcAft>
                <a:spcPts val="0"/>
              </a:spcAft>
              <a:buClr>
                <a:schemeClr val="dk1"/>
              </a:buClr>
              <a:buSzPts val="1100"/>
              <a:buFont typeface="Arial"/>
              <a:buNone/>
            </a:pPr>
            <a:r>
              <a:t/>
            </a:r>
            <a:endParaRPr/>
          </a:p>
          <a:p>
            <a:pPr indent="0" lvl="0" marL="0" rtl="0" algn="l">
              <a:spcBef>
                <a:spcPts val="1600"/>
              </a:spcBef>
              <a:spcAft>
                <a:spcPts val="1600"/>
              </a:spcAft>
              <a:buClr>
                <a:schemeClr val="dk1"/>
              </a:buClr>
              <a:buSzPts val="1100"/>
              <a:buFont typeface="Arial"/>
              <a:buNone/>
            </a:pPr>
            <a:r>
              <a:rPr b="1" lang="en"/>
              <a:t>With thanks to all the preprint platform representatives who confirmed and updated their data</a:t>
            </a:r>
            <a:endParaRPr b="1"/>
          </a:p>
        </p:txBody>
      </p:sp>
      <p:pic>
        <p:nvPicPr>
          <p:cNvPr id="328" name="Google Shape;328;p39"/>
          <p:cNvPicPr preferRelativeResize="0"/>
          <p:nvPr/>
        </p:nvPicPr>
        <p:blipFill>
          <a:blip r:embed="rId3">
            <a:alphaModFix/>
          </a:blip>
          <a:stretch>
            <a:fillRect/>
          </a:stretch>
        </p:blipFill>
        <p:spPr>
          <a:xfrm>
            <a:off x="396400" y="2155500"/>
            <a:ext cx="1137300" cy="1137300"/>
          </a:xfrm>
          <a:prstGeom prst="rect">
            <a:avLst/>
          </a:prstGeom>
          <a:noFill/>
          <a:ln>
            <a:noFill/>
          </a:ln>
        </p:spPr>
      </p:pic>
      <p:pic>
        <p:nvPicPr>
          <p:cNvPr id="329" name="Google Shape;329;p39"/>
          <p:cNvPicPr preferRelativeResize="0"/>
          <p:nvPr/>
        </p:nvPicPr>
        <p:blipFill>
          <a:blip r:embed="rId4">
            <a:alphaModFix/>
          </a:blip>
          <a:stretch>
            <a:fillRect/>
          </a:stretch>
        </p:blipFill>
        <p:spPr>
          <a:xfrm>
            <a:off x="396400" y="3395300"/>
            <a:ext cx="1137300" cy="1137300"/>
          </a:xfrm>
          <a:prstGeom prst="rect">
            <a:avLst/>
          </a:prstGeom>
          <a:noFill/>
          <a:ln>
            <a:noFill/>
          </a:ln>
        </p:spPr>
      </p:pic>
      <p:pic>
        <p:nvPicPr>
          <p:cNvPr id="330" name="Google Shape;330;p39"/>
          <p:cNvPicPr preferRelativeResize="0"/>
          <p:nvPr/>
        </p:nvPicPr>
        <p:blipFill>
          <a:blip r:embed="rId5">
            <a:alphaModFix/>
          </a:blip>
          <a:stretch>
            <a:fillRect/>
          </a:stretch>
        </p:blipFill>
        <p:spPr>
          <a:xfrm>
            <a:off x="396400" y="952650"/>
            <a:ext cx="1137300" cy="1146408"/>
          </a:xfrm>
          <a:prstGeom prst="rect">
            <a:avLst/>
          </a:prstGeom>
          <a:noFill/>
          <a:ln>
            <a:noFill/>
          </a:ln>
        </p:spPr>
      </p:pic>
      <p:sp>
        <p:nvSpPr>
          <p:cNvPr id="331" name="Google Shape;331;p39"/>
          <p:cNvSpPr txBox="1"/>
          <p:nvPr/>
        </p:nvSpPr>
        <p:spPr>
          <a:xfrm>
            <a:off x="1634950" y="1005875"/>
            <a:ext cx="2200500" cy="59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Prof Jamie Kirkham</a:t>
            </a:r>
            <a:br>
              <a:rPr lang="en">
                <a:latin typeface="Nunito"/>
                <a:ea typeface="Nunito"/>
                <a:cs typeface="Nunito"/>
                <a:sym typeface="Nunito"/>
              </a:rPr>
            </a:br>
            <a:r>
              <a:rPr lang="en" sz="1100">
                <a:solidFill>
                  <a:srgbClr val="666666"/>
                </a:solidFill>
                <a:latin typeface="Nunito"/>
                <a:ea typeface="Nunito"/>
                <a:cs typeface="Nunito"/>
                <a:sym typeface="Nunito"/>
              </a:rPr>
              <a:t>Centre for Biostatistics, Manchester Academic Health Science Centre, University of Manchester, UK</a:t>
            </a:r>
            <a:endParaRPr sz="1100">
              <a:solidFill>
                <a:srgbClr val="666666"/>
              </a:solidFill>
              <a:latin typeface="Nunito"/>
              <a:ea typeface="Nunito"/>
              <a:cs typeface="Nunito"/>
              <a:sym typeface="Nunito"/>
            </a:endParaRPr>
          </a:p>
          <a:p>
            <a:pPr indent="0" lvl="0" marL="0" rtl="0" algn="l">
              <a:spcBef>
                <a:spcPts val="0"/>
              </a:spcBef>
              <a:spcAft>
                <a:spcPts val="0"/>
              </a:spcAft>
              <a:buNone/>
            </a:pPr>
            <a:r>
              <a:t/>
            </a:r>
            <a:endParaRPr>
              <a:latin typeface="Nunito"/>
              <a:ea typeface="Nunito"/>
              <a:cs typeface="Nunito"/>
              <a:sym typeface="Nunito"/>
            </a:endParaRPr>
          </a:p>
        </p:txBody>
      </p:sp>
      <p:sp>
        <p:nvSpPr>
          <p:cNvPr id="332" name="Google Shape;332;p39"/>
          <p:cNvSpPr txBox="1"/>
          <p:nvPr/>
        </p:nvSpPr>
        <p:spPr>
          <a:xfrm>
            <a:off x="1634950" y="3466375"/>
            <a:ext cx="2200500" cy="59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Naomi Penfold, PhD</a:t>
            </a:r>
            <a:endParaRPr>
              <a:latin typeface="Nunito"/>
              <a:ea typeface="Nunito"/>
              <a:cs typeface="Nunito"/>
              <a:sym typeface="Nunito"/>
            </a:endParaRPr>
          </a:p>
          <a:p>
            <a:pPr indent="0" lvl="0" marL="0" rtl="0" algn="l">
              <a:spcBef>
                <a:spcPts val="0"/>
              </a:spcBef>
              <a:spcAft>
                <a:spcPts val="0"/>
              </a:spcAft>
              <a:buClr>
                <a:schemeClr val="dk1"/>
              </a:buClr>
              <a:buSzPts val="1100"/>
              <a:buFont typeface="Arial"/>
              <a:buNone/>
            </a:pPr>
            <a:r>
              <a:rPr lang="en" sz="1100">
                <a:solidFill>
                  <a:srgbClr val="666666"/>
                </a:solidFill>
                <a:latin typeface="Nunito"/>
                <a:ea typeface="Nunito"/>
                <a:cs typeface="Nunito"/>
                <a:sym typeface="Nunito"/>
              </a:rPr>
              <a:t>ASAPbio, San Francisco, USA</a:t>
            </a:r>
            <a:endParaRPr>
              <a:latin typeface="Nunito"/>
              <a:ea typeface="Nunito"/>
              <a:cs typeface="Nunito"/>
              <a:sym typeface="Nunito"/>
            </a:endParaRPr>
          </a:p>
        </p:txBody>
      </p:sp>
      <p:sp>
        <p:nvSpPr>
          <p:cNvPr id="333" name="Google Shape;333;p39"/>
          <p:cNvSpPr txBox="1"/>
          <p:nvPr/>
        </p:nvSpPr>
        <p:spPr>
          <a:xfrm>
            <a:off x="1634950" y="2236113"/>
            <a:ext cx="2200500" cy="59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Nunito"/>
                <a:ea typeface="Nunito"/>
                <a:cs typeface="Nunito"/>
                <a:sym typeface="Nunito"/>
              </a:rPr>
              <a:t>Fiona Murphy, DPhil</a:t>
            </a:r>
            <a:br>
              <a:rPr lang="en">
                <a:latin typeface="Nunito"/>
                <a:ea typeface="Nunito"/>
                <a:cs typeface="Nunito"/>
                <a:sym typeface="Nunito"/>
              </a:rPr>
            </a:br>
            <a:r>
              <a:rPr lang="en" sz="1100">
                <a:solidFill>
                  <a:srgbClr val="666666"/>
                </a:solidFill>
                <a:latin typeface="Nunito"/>
                <a:ea typeface="Nunito"/>
                <a:cs typeface="Nunito"/>
                <a:sym typeface="Nunito"/>
              </a:rPr>
              <a:t>Associate Fellow, University of Reading, UK</a:t>
            </a:r>
            <a:endParaRPr sz="1100">
              <a:solidFill>
                <a:srgbClr val="666666"/>
              </a:solidFill>
              <a:latin typeface="Nunito"/>
              <a:ea typeface="Nunito"/>
              <a:cs typeface="Nunito"/>
              <a:sym typeface="Nunito"/>
            </a:endParaRPr>
          </a:p>
          <a:p>
            <a:pPr indent="0" lvl="0" marL="0" rtl="0" algn="l">
              <a:spcBef>
                <a:spcPts val="0"/>
              </a:spcBef>
              <a:spcAft>
                <a:spcPts val="0"/>
              </a:spcAft>
              <a:buNone/>
            </a:pPr>
            <a:r>
              <a:t/>
            </a:r>
            <a:endParaRPr>
              <a:latin typeface="Nunito"/>
              <a:ea typeface="Nunito"/>
              <a:cs typeface="Nunito"/>
              <a:sym typeface="Nunito"/>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 name="Shape 337"/>
        <p:cNvGrpSpPr/>
        <p:nvPr/>
      </p:nvGrpSpPr>
      <p:grpSpPr>
        <a:xfrm>
          <a:off x="0" y="0"/>
          <a:ext cx="0" cy="0"/>
          <a:chOff x="0" y="0"/>
          <a:chExt cx="0" cy="0"/>
        </a:xfrm>
      </p:grpSpPr>
      <p:grpSp>
        <p:nvGrpSpPr>
          <p:cNvPr id="338" name="Google Shape;338;p40"/>
          <p:cNvGrpSpPr/>
          <p:nvPr/>
        </p:nvGrpSpPr>
        <p:grpSpPr>
          <a:xfrm>
            <a:off x="1763538" y="2010638"/>
            <a:ext cx="5616875" cy="1753350"/>
            <a:chOff x="1892838" y="1771263"/>
            <a:chExt cx="5616875" cy="1753350"/>
          </a:xfrm>
        </p:grpSpPr>
        <p:pic>
          <p:nvPicPr>
            <p:cNvPr id="339" name="Google Shape;339;p40"/>
            <p:cNvPicPr preferRelativeResize="0"/>
            <p:nvPr/>
          </p:nvPicPr>
          <p:blipFill>
            <a:blip r:embed="rId3">
              <a:alphaModFix/>
            </a:blip>
            <a:stretch>
              <a:fillRect/>
            </a:stretch>
          </p:blipFill>
          <p:spPr>
            <a:xfrm>
              <a:off x="6507938" y="1771263"/>
              <a:ext cx="1001775" cy="1001775"/>
            </a:xfrm>
            <a:prstGeom prst="rect">
              <a:avLst/>
            </a:prstGeom>
            <a:noFill/>
            <a:ln>
              <a:noFill/>
            </a:ln>
          </p:spPr>
        </p:pic>
        <p:pic>
          <p:nvPicPr>
            <p:cNvPr id="340" name="Google Shape;340;p40"/>
            <p:cNvPicPr preferRelativeResize="0"/>
            <p:nvPr/>
          </p:nvPicPr>
          <p:blipFill>
            <a:blip r:embed="rId4">
              <a:alphaModFix/>
            </a:blip>
            <a:stretch>
              <a:fillRect/>
            </a:stretch>
          </p:blipFill>
          <p:spPr>
            <a:xfrm>
              <a:off x="1892838" y="1771275"/>
              <a:ext cx="1001775" cy="1001775"/>
            </a:xfrm>
            <a:prstGeom prst="rect">
              <a:avLst/>
            </a:prstGeom>
            <a:noFill/>
            <a:ln>
              <a:noFill/>
            </a:ln>
          </p:spPr>
        </p:pic>
        <p:pic>
          <p:nvPicPr>
            <p:cNvPr id="341" name="Google Shape;341;p40"/>
            <p:cNvPicPr preferRelativeResize="0"/>
            <p:nvPr/>
          </p:nvPicPr>
          <p:blipFill rotWithShape="1">
            <a:blip r:embed="rId5">
              <a:alphaModFix/>
            </a:blip>
            <a:srcRect b="35726" l="8226" r="9347" t="33800"/>
            <a:stretch/>
          </p:blipFill>
          <p:spPr>
            <a:xfrm>
              <a:off x="2035588" y="3021563"/>
              <a:ext cx="2591826" cy="503050"/>
            </a:xfrm>
            <a:prstGeom prst="rect">
              <a:avLst/>
            </a:prstGeom>
            <a:noFill/>
            <a:ln>
              <a:noFill/>
            </a:ln>
          </p:spPr>
        </p:pic>
        <p:pic>
          <p:nvPicPr>
            <p:cNvPr id="342" name="Google Shape;342;p40"/>
            <p:cNvPicPr preferRelativeResize="0"/>
            <p:nvPr/>
          </p:nvPicPr>
          <p:blipFill>
            <a:blip r:embed="rId6">
              <a:alphaModFix/>
            </a:blip>
            <a:stretch>
              <a:fillRect/>
            </a:stretch>
          </p:blipFill>
          <p:spPr>
            <a:xfrm>
              <a:off x="3105913" y="1792887"/>
              <a:ext cx="1521500" cy="958550"/>
            </a:xfrm>
            <a:prstGeom prst="rect">
              <a:avLst/>
            </a:prstGeom>
            <a:noFill/>
            <a:ln>
              <a:noFill/>
            </a:ln>
          </p:spPr>
        </p:pic>
        <p:pic>
          <p:nvPicPr>
            <p:cNvPr id="343" name="Google Shape;343;p40"/>
            <p:cNvPicPr preferRelativeResize="0"/>
            <p:nvPr/>
          </p:nvPicPr>
          <p:blipFill>
            <a:blip r:embed="rId7">
              <a:alphaModFix/>
            </a:blip>
            <a:stretch>
              <a:fillRect/>
            </a:stretch>
          </p:blipFill>
          <p:spPr>
            <a:xfrm>
              <a:off x="4838700" y="1951412"/>
              <a:ext cx="1457950" cy="641500"/>
            </a:xfrm>
            <a:prstGeom prst="rect">
              <a:avLst/>
            </a:prstGeom>
            <a:noFill/>
            <a:ln>
              <a:noFill/>
            </a:ln>
          </p:spPr>
        </p:pic>
        <p:pic>
          <p:nvPicPr>
            <p:cNvPr id="344" name="Google Shape;344;p40"/>
            <p:cNvPicPr preferRelativeResize="0"/>
            <p:nvPr/>
          </p:nvPicPr>
          <p:blipFill>
            <a:blip r:embed="rId8">
              <a:alphaModFix/>
            </a:blip>
            <a:stretch>
              <a:fillRect/>
            </a:stretch>
          </p:blipFill>
          <p:spPr>
            <a:xfrm>
              <a:off x="4838711" y="3067725"/>
              <a:ext cx="2524874" cy="410725"/>
            </a:xfrm>
            <a:prstGeom prst="rect">
              <a:avLst/>
            </a:prstGeom>
            <a:noFill/>
            <a:ln>
              <a:noFill/>
            </a:ln>
          </p:spPr>
        </p:pic>
      </p:grpSp>
      <p:sp>
        <p:nvSpPr>
          <p:cNvPr id="345" name="Google Shape;345;p40"/>
          <p:cNvSpPr txBox="1"/>
          <p:nvPr/>
        </p:nvSpPr>
        <p:spPr>
          <a:xfrm>
            <a:off x="1541838" y="717625"/>
            <a:ext cx="6060300" cy="72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u="sng">
                <a:solidFill>
                  <a:srgbClr val="DD3333"/>
                </a:solidFill>
                <a:latin typeface="Nunito"/>
                <a:ea typeface="Nunito"/>
                <a:cs typeface="Nunito"/>
                <a:sym typeface="Nunito"/>
                <a:hlinkClick r:id="rId9"/>
              </a:rPr>
              <a:t>ASAPbio Member Advisory Group</a:t>
            </a:r>
            <a:r>
              <a:rPr lang="en" sz="1800">
                <a:latin typeface="Nunito"/>
                <a:ea typeface="Nunito"/>
                <a:cs typeface="Nunito"/>
                <a:sym typeface="Nunito"/>
              </a:rPr>
              <a:t> funds work to advance the productive use of preprinting in the life sciences</a:t>
            </a:r>
            <a:endParaRPr sz="1800">
              <a:latin typeface="Nunito"/>
              <a:ea typeface="Nunito"/>
              <a:cs typeface="Nunito"/>
              <a:sym typeface="Nuni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 name="Shape 121"/>
        <p:cNvGrpSpPr/>
        <p:nvPr/>
      </p:nvGrpSpPr>
      <p:grpSpPr>
        <a:xfrm>
          <a:off x="0" y="0"/>
          <a:ext cx="0" cy="0"/>
          <a:chOff x="0" y="0"/>
          <a:chExt cx="0" cy="0"/>
        </a:xfrm>
      </p:grpSpPr>
      <p:pic>
        <p:nvPicPr>
          <p:cNvPr id="122" name="Google Shape;122;p18" title="Biomedical preprints per month"/>
          <p:cNvPicPr preferRelativeResize="0"/>
          <p:nvPr/>
        </p:nvPicPr>
        <p:blipFill>
          <a:blip r:embed="rId3">
            <a:alphaModFix/>
          </a:blip>
          <a:stretch>
            <a:fillRect/>
          </a:stretch>
        </p:blipFill>
        <p:spPr>
          <a:xfrm>
            <a:off x="423000" y="-92925"/>
            <a:ext cx="7735753" cy="4838698"/>
          </a:xfrm>
          <a:prstGeom prst="rect">
            <a:avLst/>
          </a:prstGeom>
          <a:noFill/>
          <a:ln>
            <a:noFill/>
          </a:ln>
        </p:spPr>
      </p:pic>
      <p:sp>
        <p:nvSpPr>
          <p:cNvPr id="123" name="Google Shape;123;p18"/>
          <p:cNvSpPr txBox="1"/>
          <p:nvPr/>
        </p:nvSpPr>
        <p:spPr>
          <a:xfrm>
            <a:off x="6895875" y="3814200"/>
            <a:ext cx="2197500" cy="82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a:ea typeface="Nunito"/>
                <a:cs typeface="Nunito"/>
                <a:sym typeface="Nunito"/>
              </a:rPr>
              <a:t>+ </a:t>
            </a:r>
            <a:r>
              <a:rPr b="1" lang="en" sz="1200">
                <a:latin typeface="Nunito"/>
                <a:ea typeface="Nunito"/>
                <a:cs typeface="Nunito"/>
                <a:sym typeface="Nunito"/>
              </a:rPr>
              <a:t>~6,000 on OSF Preprints &amp; communities so far</a:t>
            </a:r>
            <a:endParaRPr b="1" sz="1200">
              <a:latin typeface="Nunito"/>
              <a:ea typeface="Nunito"/>
              <a:cs typeface="Nunito"/>
              <a:sym typeface="Nuni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7" name="Shape 127"/>
        <p:cNvGrpSpPr/>
        <p:nvPr/>
      </p:nvGrpSpPr>
      <p:grpSpPr>
        <a:xfrm>
          <a:off x="0" y="0"/>
          <a:ext cx="0" cy="0"/>
          <a:chOff x="0" y="0"/>
          <a:chExt cx="0" cy="0"/>
        </a:xfrm>
      </p:grpSpPr>
      <p:sp>
        <p:nvSpPr>
          <p:cNvPr id="128" name="Google Shape;128;p19"/>
          <p:cNvSpPr txBox="1"/>
          <p:nvPr>
            <p:ph idx="1" type="body"/>
          </p:nvPr>
        </p:nvSpPr>
        <p:spPr>
          <a:xfrm>
            <a:off x="6165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29" name="Google Shape;129;p19" title="Papers per month"/>
          <p:cNvPicPr preferRelativeResize="0"/>
          <p:nvPr/>
        </p:nvPicPr>
        <p:blipFill>
          <a:blip r:embed="rId3">
            <a:alphaModFix/>
          </a:blip>
          <a:stretch>
            <a:fillRect/>
          </a:stretch>
        </p:blipFill>
        <p:spPr>
          <a:xfrm>
            <a:off x="685700" y="25875"/>
            <a:ext cx="8305901" cy="4646175"/>
          </a:xfrm>
          <a:prstGeom prst="rect">
            <a:avLst/>
          </a:prstGeom>
          <a:noFill/>
          <a:ln>
            <a:noFill/>
          </a:ln>
        </p:spPr>
      </p:pic>
      <p:sp>
        <p:nvSpPr>
          <p:cNvPr id="130" name="Google Shape;130;p19"/>
          <p:cNvSpPr txBox="1"/>
          <p:nvPr/>
        </p:nvSpPr>
        <p:spPr>
          <a:xfrm>
            <a:off x="6761175" y="4462550"/>
            <a:ext cx="2332200" cy="59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Nunito"/>
                <a:ea typeface="Nunito"/>
                <a:cs typeface="Nunito"/>
                <a:sym typeface="Nunito"/>
              </a:rPr>
              <a:t>* </a:t>
            </a:r>
            <a:r>
              <a:rPr lang="en" sz="1200">
                <a:solidFill>
                  <a:schemeClr val="dk2"/>
                </a:solidFill>
                <a:latin typeface="Nunito"/>
                <a:ea typeface="Nunito"/>
                <a:cs typeface="Nunito"/>
                <a:sym typeface="Nunito"/>
              </a:rPr>
              <a:t>Not including ~6,</a:t>
            </a:r>
            <a:r>
              <a:rPr lang="en" sz="1200">
                <a:solidFill>
                  <a:schemeClr val="dk2"/>
                </a:solidFill>
                <a:latin typeface="Nunito"/>
                <a:ea typeface="Nunito"/>
                <a:cs typeface="Nunito"/>
                <a:sym typeface="Nunito"/>
              </a:rPr>
              <a:t>000 on OSF Preprints &amp; communities so far</a:t>
            </a:r>
            <a:endParaRPr sz="1200">
              <a:solidFill>
                <a:schemeClr val="dk2"/>
              </a:solidFill>
              <a:latin typeface="Nunito"/>
              <a:ea typeface="Nunito"/>
              <a:cs typeface="Nunito"/>
              <a:sym typeface="Nunito"/>
            </a:endParaRPr>
          </a:p>
        </p:txBody>
      </p:sp>
      <p:sp>
        <p:nvSpPr>
          <p:cNvPr id="131" name="Google Shape;131;p19"/>
          <p:cNvSpPr txBox="1"/>
          <p:nvPr/>
        </p:nvSpPr>
        <p:spPr>
          <a:xfrm>
            <a:off x="8243100" y="988800"/>
            <a:ext cx="286200" cy="29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2"/>
                </a:solidFill>
                <a:latin typeface="Nunito"/>
                <a:ea typeface="Nunito"/>
                <a:cs typeface="Nunito"/>
                <a:sym typeface="Nunito"/>
              </a:rPr>
              <a:t>*</a:t>
            </a:r>
            <a:endParaRPr sz="800">
              <a:solidFill>
                <a:schemeClr val="dk2"/>
              </a:solidFill>
              <a:latin typeface="Nunito"/>
              <a:ea typeface="Nunito"/>
              <a:cs typeface="Nunito"/>
              <a:sym typeface="Nuni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pic>
        <p:nvPicPr>
          <p:cNvPr id="136" name="Google Shape;136;p20" title="Biomedical preprints per month"/>
          <p:cNvPicPr preferRelativeResize="0"/>
          <p:nvPr/>
        </p:nvPicPr>
        <p:blipFill>
          <a:blip r:embed="rId3">
            <a:alphaModFix/>
          </a:blip>
          <a:stretch>
            <a:fillRect/>
          </a:stretch>
        </p:blipFill>
        <p:spPr>
          <a:xfrm>
            <a:off x="457200" y="-76200"/>
            <a:ext cx="7735753" cy="4838698"/>
          </a:xfrm>
          <a:prstGeom prst="rect">
            <a:avLst/>
          </a:prstGeom>
          <a:noFill/>
          <a:ln>
            <a:noFill/>
          </a:ln>
        </p:spPr>
      </p:pic>
      <p:sp>
        <p:nvSpPr>
          <p:cNvPr id="137" name="Google Shape;137;p20"/>
          <p:cNvSpPr txBox="1"/>
          <p:nvPr/>
        </p:nvSpPr>
        <p:spPr>
          <a:xfrm>
            <a:off x="6895875" y="3814200"/>
            <a:ext cx="2197500" cy="82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a:ea typeface="Nunito"/>
                <a:cs typeface="Nunito"/>
                <a:sym typeface="Nunito"/>
              </a:rPr>
              <a:t>+ ~6,000 on OSF Preprints &amp; communities so far</a:t>
            </a:r>
            <a:endParaRPr b="1" sz="1200">
              <a:latin typeface="Nunito"/>
              <a:ea typeface="Nunito"/>
              <a:cs typeface="Nunito"/>
              <a:sym typeface="Nuni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 name="Shape 141"/>
        <p:cNvGrpSpPr/>
        <p:nvPr/>
      </p:nvGrpSpPr>
      <p:grpSpPr>
        <a:xfrm>
          <a:off x="0" y="0"/>
          <a:ext cx="0" cy="0"/>
          <a:chOff x="0" y="0"/>
          <a:chExt cx="0" cy="0"/>
        </a:xfrm>
      </p:grpSpPr>
      <p:sp>
        <p:nvSpPr>
          <p:cNvPr id="142" name="Google Shape;142;p21"/>
          <p:cNvSpPr txBox="1"/>
          <p:nvPr/>
        </p:nvSpPr>
        <p:spPr>
          <a:xfrm>
            <a:off x="1415575" y="4065175"/>
            <a:ext cx="6337200" cy="35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rgbClr val="434343"/>
                </a:solidFill>
              </a:rPr>
              <a:t>NIH Notice NOT-OD-17-050: </a:t>
            </a:r>
            <a:r>
              <a:rPr b="1" lang="en" sz="1100" u="sng">
                <a:solidFill>
                  <a:srgbClr val="434343"/>
                </a:solidFill>
                <a:latin typeface="Nunito"/>
                <a:ea typeface="Nunito"/>
                <a:cs typeface="Nunito"/>
                <a:sym typeface="Nunito"/>
                <a:hlinkClick r:id="rId3"/>
              </a:rPr>
              <a:t>https://grants.nih.gov/grants/guide/notice-files/not-od-17-050.html</a:t>
            </a:r>
            <a:r>
              <a:rPr b="1" lang="en" sz="1100">
                <a:solidFill>
                  <a:srgbClr val="434343"/>
                </a:solidFill>
                <a:latin typeface="Nunito"/>
                <a:ea typeface="Nunito"/>
                <a:cs typeface="Nunito"/>
                <a:sym typeface="Nunito"/>
              </a:rPr>
              <a:t> </a:t>
            </a:r>
            <a:endParaRPr b="1" sz="1100">
              <a:solidFill>
                <a:srgbClr val="434343"/>
              </a:solidFill>
              <a:latin typeface="Nunito"/>
              <a:ea typeface="Nunito"/>
              <a:cs typeface="Nunito"/>
              <a:sym typeface="Nunito"/>
            </a:endParaRPr>
          </a:p>
        </p:txBody>
      </p:sp>
      <p:pic>
        <p:nvPicPr>
          <p:cNvPr id="143" name="Google Shape;143;p21"/>
          <p:cNvPicPr preferRelativeResize="0"/>
          <p:nvPr/>
        </p:nvPicPr>
        <p:blipFill>
          <a:blip r:embed="rId4">
            <a:alphaModFix/>
          </a:blip>
          <a:stretch>
            <a:fillRect/>
          </a:stretch>
        </p:blipFill>
        <p:spPr>
          <a:xfrm>
            <a:off x="1415576" y="941525"/>
            <a:ext cx="6442373" cy="3199851"/>
          </a:xfrm>
          <a:prstGeom prst="rect">
            <a:avLst/>
          </a:prstGeom>
          <a:noFill/>
          <a:ln>
            <a:noFill/>
          </a:ln>
        </p:spPr>
      </p:pic>
      <p:sp>
        <p:nvSpPr>
          <p:cNvPr id="144" name="Google Shape;144;p21"/>
          <p:cNvSpPr txBox="1"/>
          <p:nvPr>
            <p:ph type="title"/>
          </p:nvPr>
        </p:nvSpPr>
        <p:spPr>
          <a:xfrm>
            <a:off x="311700" y="169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Explicit guidance from funders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pic>
        <p:nvPicPr>
          <p:cNvPr id="149" name="Google Shape;149;p22"/>
          <p:cNvPicPr preferRelativeResize="0"/>
          <p:nvPr/>
        </p:nvPicPr>
        <p:blipFill>
          <a:blip r:embed="rId3">
            <a:alphaModFix/>
          </a:blip>
          <a:stretch>
            <a:fillRect/>
          </a:stretch>
        </p:blipFill>
        <p:spPr>
          <a:xfrm>
            <a:off x="-381000" y="0"/>
            <a:ext cx="10149471" cy="5194847"/>
          </a:xfrm>
          <a:prstGeom prst="rect">
            <a:avLst/>
          </a:prstGeom>
          <a:noFill/>
          <a:ln>
            <a:noFill/>
          </a:ln>
        </p:spPr>
      </p:pic>
      <p:sp>
        <p:nvSpPr>
          <p:cNvPr id="150" name="Google Shape;150;p22"/>
          <p:cNvSpPr txBox="1"/>
          <p:nvPr>
            <p:ph idx="1" type="body"/>
          </p:nvPr>
        </p:nvSpPr>
        <p:spPr>
          <a:xfrm>
            <a:off x="4283425" y="398800"/>
            <a:ext cx="3411900" cy="195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Funder principles &amp; technical recommendations</a:t>
            </a:r>
            <a:r>
              <a:rPr lang="en"/>
              <a:t> published after previous workshops</a:t>
            </a:r>
            <a:endParaRPr/>
          </a:p>
          <a:p>
            <a:pPr indent="0" lvl="0" marL="0" rtl="0" algn="ctr">
              <a:spcBef>
                <a:spcPts val="0"/>
              </a:spcBef>
              <a:spcAft>
                <a:spcPts val="0"/>
              </a:spcAft>
              <a:buNone/>
            </a:pPr>
            <a:r>
              <a:t/>
            </a:r>
            <a:endParaRPr/>
          </a:p>
          <a:p>
            <a:pPr indent="0" lvl="0" marL="0" rtl="0" algn="ctr">
              <a:spcBef>
                <a:spcPts val="0"/>
              </a:spcBef>
              <a:spcAft>
                <a:spcPts val="0"/>
              </a:spcAft>
              <a:buNone/>
            </a:pPr>
            <a:r>
              <a:rPr b="1" lang="en"/>
              <a:t>Where are we now?</a:t>
            </a:r>
            <a:endParaRPr b="1"/>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sp>
        <p:nvSpPr>
          <p:cNvPr id="155" name="Google Shape;155;p23"/>
          <p:cNvSpPr txBox="1"/>
          <p:nvPr>
            <p:ph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44 p</a:t>
            </a:r>
            <a:r>
              <a:rPr lang="en"/>
              <a:t>latforms surveyed</a:t>
            </a:r>
            <a:endParaRPr/>
          </a:p>
        </p:txBody>
      </p:sp>
      <p:pic>
        <p:nvPicPr>
          <p:cNvPr id="156" name="Google Shape;156;p23"/>
          <p:cNvPicPr preferRelativeResize="0"/>
          <p:nvPr/>
        </p:nvPicPr>
        <p:blipFill>
          <a:blip r:embed="rId3">
            <a:alphaModFix/>
          </a:blip>
          <a:stretch>
            <a:fillRect/>
          </a:stretch>
        </p:blipFill>
        <p:spPr>
          <a:xfrm>
            <a:off x="235500" y="865325"/>
            <a:ext cx="4103001" cy="3501875"/>
          </a:xfrm>
          <a:prstGeom prst="rect">
            <a:avLst/>
          </a:prstGeom>
          <a:noFill/>
          <a:ln>
            <a:noFill/>
          </a:ln>
        </p:spPr>
      </p:pic>
      <p:sp>
        <p:nvSpPr>
          <p:cNvPr id="157" name="Google Shape;157;p23"/>
          <p:cNvSpPr txBox="1"/>
          <p:nvPr/>
        </p:nvSpPr>
        <p:spPr>
          <a:xfrm>
            <a:off x="311700" y="4384475"/>
            <a:ext cx="1564800" cy="291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800">
                <a:solidFill>
                  <a:srgbClr val="595959"/>
                </a:solidFill>
                <a:latin typeface="Nunito"/>
                <a:ea typeface="Nunito"/>
                <a:cs typeface="Nunito"/>
                <a:sym typeface="Nunito"/>
              </a:rPr>
              <a:t>JJ Kirkham et al, </a:t>
            </a:r>
            <a:r>
              <a:rPr i="1" lang="en" sz="800">
                <a:solidFill>
                  <a:srgbClr val="595959"/>
                </a:solidFill>
                <a:latin typeface="Nunito"/>
                <a:ea typeface="Nunito"/>
                <a:cs typeface="Nunito"/>
                <a:sym typeface="Nunito"/>
              </a:rPr>
              <a:t>in preparation</a:t>
            </a:r>
            <a:endParaRPr b="1" i="1" sz="800">
              <a:solidFill>
                <a:srgbClr val="595959"/>
              </a:solidFill>
              <a:latin typeface="Nunito"/>
              <a:ea typeface="Nunito"/>
              <a:cs typeface="Nunito"/>
              <a:sym typeface="Nunito"/>
            </a:endParaRPr>
          </a:p>
        </p:txBody>
      </p:sp>
      <p:pic>
        <p:nvPicPr>
          <p:cNvPr id="158" name="Google Shape;158;p23"/>
          <p:cNvPicPr preferRelativeResize="0"/>
          <p:nvPr/>
        </p:nvPicPr>
        <p:blipFill>
          <a:blip r:embed="rId4">
            <a:alphaModFix/>
          </a:blip>
          <a:stretch>
            <a:fillRect/>
          </a:stretch>
        </p:blipFill>
        <p:spPr>
          <a:xfrm>
            <a:off x="4490906" y="775100"/>
            <a:ext cx="2202743" cy="2914874"/>
          </a:xfrm>
          <a:prstGeom prst="rect">
            <a:avLst/>
          </a:prstGeom>
          <a:noFill/>
          <a:ln>
            <a:noFill/>
          </a:ln>
        </p:spPr>
      </p:pic>
      <p:sp>
        <p:nvSpPr>
          <p:cNvPr id="159" name="Google Shape;159;p23"/>
          <p:cNvSpPr txBox="1"/>
          <p:nvPr/>
        </p:nvSpPr>
        <p:spPr>
          <a:xfrm>
            <a:off x="4490900" y="3689975"/>
            <a:ext cx="4589700" cy="1064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rPr lang="en" sz="1200">
                <a:solidFill>
                  <a:srgbClr val="595959"/>
                </a:solidFill>
                <a:latin typeface="Nunito"/>
                <a:ea typeface="Nunito"/>
                <a:cs typeface="Nunito"/>
                <a:sym typeface="Nunito"/>
              </a:rPr>
              <a:t>110 survey questions or fields completed through online research where available, verified and updated in consultation with platform representative, where possible; original data simplified and verified</a:t>
            </a:r>
            <a:endParaRPr b="1" i="1" sz="1200">
              <a:solidFill>
                <a:srgbClr val="595959"/>
              </a:solidFill>
              <a:latin typeface="Nunito"/>
              <a:ea typeface="Nunito"/>
              <a:cs typeface="Nunito"/>
              <a:sym typeface="Nunito"/>
            </a:endParaRPr>
          </a:p>
        </p:txBody>
      </p:sp>
      <p:pic>
        <p:nvPicPr>
          <p:cNvPr id="160" name="Google Shape;160;p23"/>
          <p:cNvPicPr preferRelativeResize="0"/>
          <p:nvPr/>
        </p:nvPicPr>
        <p:blipFill>
          <a:blip r:embed="rId5">
            <a:alphaModFix/>
          </a:blip>
          <a:stretch>
            <a:fillRect/>
          </a:stretch>
        </p:blipFill>
        <p:spPr>
          <a:xfrm>
            <a:off x="6790275" y="775103"/>
            <a:ext cx="2069099" cy="291486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sp>
        <p:nvSpPr>
          <p:cNvPr id="165" name="Google Shape;165;p24"/>
          <p:cNvSpPr txBox="1"/>
          <p:nvPr/>
        </p:nvSpPr>
        <p:spPr>
          <a:xfrm>
            <a:off x="4239025" y="1847125"/>
            <a:ext cx="2416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DD3333"/>
                </a:solidFill>
                <a:latin typeface="Nunito"/>
                <a:ea typeface="Nunito"/>
                <a:cs typeface="Nunito"/>
                <a:sym typeface="Nunito"/>
              </a:rPr>
              <a:t>Academic groups, societies or funding organisations</a:t>
            </a:r>
            <a:endParaRPr b="1">
              <a:solidFill>
                <a:srgbClr val="DD3333"/>
              </a:solidFill>
              <a:latin typeface="Nunito"/>
              <a:ea typeface="Nunito"/>
              <a:cs typeface="Nunito"/>
              <a:sym typeface="Nunito"/>
            </a:endParaRPr>
          </a:p>
        </p:txBody>
      </p:sp>
      <p:sp>
        <p:nvSpPr>
          <p:cNvPr id="166" name="Google Shape;166;p24"/>
          <p:cNvSpPr txBox="1"/>
          <p:nvPr>
            <p:ph type="title"/>
          </p:nvPr>
        </p:nvSpPr>
        <p:spPr>
          <a:xfrm>
            <a:off x="259575" y="237725"/>
            <a:ext cx="40212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Landscape of platforms</a:t>
            </a:r>
            <a:endParaRPr/>
          </a:p>
        </p:txBody>
      </p:sp>
      <p:grpSp>
        <p:nvGrpSpPr>
          <p:cNvPr id="167" name="Google Shape;167;p24"/>
          <p:cNvGrpSpPr/>
          <p:nvPr/>
        </p:nvGrpSpPr>
        <p:grpSpPr>
          <a:xfrm>
            <a:off x="4020700" y="1175550"/>
            <a:ext cx="2777100" cy="1244400"/>
            <a:chOff x="4020700" y="1175550"/>
            <a:chExt cx="2777100" cy="1244400"/>
          </a:xfrm>
        </p:grpSpPr>
        <p:sp>
          <p:nvSpPr>
            <p:cNvPr id="168" name="Google Shape;168;p24"/>
            <p:cNvSpPr/>
            <p:nvPr/>
          </p:nvSpPr>
          <p:spPr>
            <a:xfrm>
              <a:off x="4020700" y="1175550"/>
              <a:ext cx="2777100" cy="1244400"/>
            </a:xfrm>
            <a:prstGeom prst="flowChartAlternateProcess">
              <a:avLst/>
            </a:prstGeom>
            <a:solidFill>
              <a:srgbClr val="DD3333">
                <a:alpha val="781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24"/>
            <p:cNvSpPr txBox="1"/>
            <p:nvPr/>
          </p:nvSpPr>
          <p:spPr>
            <a:xfrm>
              <a:off x="4838650" y="1602372"/>
              <a:ext cx="1060800" cy="39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200">
                  <a:solidFill>
                    <a:srgbClr val="DD3333"/>
                  </a:solidFill>
                  <a:latin typeface="Nunito"/>
                  <a:ea typeface="Nunito"/>
                  <a:cs typeface="Nunito"/>
                  <a:sym typeface="Nunito"/>
                </a:rPr>
                <a:t>for</a:t>
              </a:r>
              <a:r>
                <a:rPr b="1" i="1" lang="en" sz="1200">
                  <a:solidFill>
                    <a:srgbClr val="DD3333"/>
                  </a:solidFill>
                  <a:latin typeface="Nunito"/>
                  <a:ea typeface="Nunito"/>
                  <a:cs typeface="Nunito"/>
                  <a:sym typeface="Nunito"/>
                </a:rPr>
                <a:t>-profit</a:t>
              </a:r>
              <a:endParaRPr b="1" i="1" sz="1200">
                <a:solidFill>
                  <a:srgbClr val="DD3333"/>
                </a:solidFill>
                <a:latin typeface="Nunito"/>
                <a:ea typeface="Nunito"/>
                <a:cs typeface="Nunito"/>
                <a:sym typeface="Nunito"/>
              </a:endParaRPr>
            </a:p>
          </p:txBody>
        </p:sp>
        <p:cxnSp>
          <p:nvCxnSpPr>
            <p:cNvPr id="170" name="Google Shape;170;p24"/>
            <p:cNvCxnSpPr/>
            <p:nvPr/>
          </p:nvCxnSpPr>
          <p:spPr>
            <a:xfrm rot="10800000">
              <a:off x="4911850" y="1528522"/>
              <a:ext cx="0" cy="394800"/>
            </a:xfrm>
            <a:prstGeom prst="straightConnector1">
              <a:avLst/>
            </a:prstGeom>
            <a:noFill/>
            <a:ln cap="flat" cmpd="sng" w="19050">
              <a:solidFill>
                <a:srgbClr val="999999"/>
              </a:solidFill>
              <a:prstDash val="solid"/>
              <a:round/>
              <a:headEnd len="med" w="med" type="none"/>
              <a:tailEnd len="med" w="med" type="triangle"/>
            </a:ln>
          </p:spPr>
        </p:cxnSp>
        <p:sp>
          <p:nvSpPr>
            <p:cNvPr id="171" name="Google Shape;171;p24"/>
            <p:cNvSpPr txBox="1"/>
            <p:nvPr/>
          </p:nvSpPr>
          <p:spPr>
            <a:xfrm>
              <a:off x="4995475" y="1246375"/>
              <a:ext cx="903600" cy="39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MarXiv</a:t>
              </a:r>
              <a:endParaRPr>
                <a:latin typeface="Nunito"/>
                <a:ea typeface="Nunito"/>
                <a:cs typeface="Nunito"/>
                <a:sym typeface="Nunito"/>
              </a:endParaRPr>
            </a:p>
          </p:txBody>
        </p:sp>
      </p:grpSp>
      <p:grpSp>
        <p:nvGrpSpPr>
          <p:cNvPr id="172" name="Google Shape;172;p24"/>
          <p:cNvGrpSpPr/>
          <p:nvPr/>
        </p:nvGrpSpPr>
        <p:grpSpPr>
          <a:xfrm>
            <a:off x="3989475" y="1896368"/>
            <a:ext cx="4943475" cy="2865205"/>
            <a:chOff x="3989475" y="1988750"/>
            <a:chExt cx="4943475" cy="2772600"/>
          </a:xfrm>
        </p:grpSpPr>
        <p:sp>
          <p:nvSpPr>
            <p:cNvPr id="173" name="Google Shape;173;p24"/>
            <p:cNvSpPr/>
            <p:nvPr/>
          </p:nvSpPr>
          <p:spPr>
            <a:xfrm>
              <a:off x="4074525" y="1988750"/>
              <a:ext cx="4835700" cy="2772600"/>
            </a:xfrm>
            <a:prstGeom prst="flowChartAlternateProcess">
              <a:avLst/>
            </a:prstGeom>
            <a:solidFill>
              <a:srgbClr val="DD3333">
                <a:alpha val="7819"/>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24"/>
            <p:cNvSpPr txBox="1"/>
            <p:nvPr/>
          </p:nvSpPr>
          <p:spPr>
            <a:xfrm>
              <a:off x="4838650" y="2342722"/>
              <a:ext cx="1060800" cy="39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200">
                  <a:solidFill>
                    <a:srgbClr val="DD3333"/>
                  </a:solidFill>
                  <a:latin typeface="Nunito"/>
                  <a:ea typeface="Nunito"/>
                  <a:cs typeface="Nunito"/>
                  <a:sym typeface="Nunito"/>
                </a:rPr>
                <a:t>non-profit</a:t>
              </a:r>
              <a:endParaRPr b="1" i="1" sz="1200">
                <a:solidFill>
                  <a:srgbClr val="DD3333"/>
                </a:solidFill>
                <a:latin typeface="Nunito"/>
                <a:ea typeface="Nunito"/>
                <a:cs typeface="Nunito"/>
                <a:sym typeface="Nunito"/>
              </a:endParaRPr>
            </a:p>
          </p:txBody>
        </p:sp>
        <p:sp>
          <p:nvSpPr>
            <p:cNvPr id="175" name="Google Shape;175;p24"/>
            <p:cNvSpPr txBox="1"/>
            <p:nvPr/>
          </p:nvSpPr>
          <p:spPr>
            <a:xfrm>
              <a:off x="5770775" y="3465413"/>
              <a:ext cx="1526400" cy="96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Open Research platforms: </a:t>
              </a:r>
              <a:r>
                <a:rPr lang="en" sz="800">
                  <a:latin typeface="Nunito"/>
                  <a:ea typeface="Nunito"/>
                  <a:cs typeface="Nunito"/>
                  <a:sym typeface="Nunito"/>
                </a:rPr>
                <a:t>AAS, AMRC, Gates, HRB, MNI, Wellcome</a:t>
              </a:r>
              <a:endParaRPr sz="800">
                <a:latin typeface="Nunito"/>
                <a:ea typeface="Nunito"/>
                <a:cs typeface="Nunito"/>
                <a:sym typeface="Nunito"/>
              </a:endParaRPr>
            </a:p>
          </p:txBody>
        </p:sp>
        <p:sp>
          <p:nvSpPr>
            <p:cNvPr id="176" name="Google Shape;176;p24"/>
            <p:cNvSpPr txBox="1"/>
            <p:nvPr/>
          </p:nvSpPr>
          <p:spPr>
            <a:xfrm>
              <a:off x="4709925" y="3834413"/>
              <a:ext cx="1060800" cy="675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Nunito"/>
                  <a:ea typeface="Nunito"/>
                  <a:cs typeface="Nunito"/>
                  <a:sym typeface="Nunito"/>
                </a:rPr>
                <a:t>SciELO Preprints</a:t>
              </a:r>
              <a:endParaRPr>
                <a:latin typeface="Nunito"/>
                <a:ea typeface="Nunito"/>
                <a:cs typeface="Nunito"/>
                <a:sym typeface="Nunito"/>
              </a:endParaRPr>
            </a:p>
          </p:txBody>
        </p:sp>
        <p:sp>
          <p:nvSpPr>
            <p:cNvPr id="177" name="Google Shape;177;p24"/>
            <p:cNvSpPr txBox="1"/>
            <p:nvPr/>
          </p:nvSpPr>
          <p:spPr>
            <a:xfrm>
              <a:off x="4074525" y="3237775"/>
              <a:ext cx="702900" cy="39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Nunito"/>
                  <a:ea typeface="Nunito"/>
                  <a:cs typeface="Nunito"/>
                  <a:sym typeface="Nunito"/>
                </a:rPr>
                <a:t>arXiv</a:t>
              </a:r>
              <a:endParaRPr>
                <a:latin typeface="Nunito"/>
                <a:ea typeface="Nunito"/>
                <a:cs typeface="Nunito"/>
                <a:sym typeface="Nunito"/>
              </a:endParaRPr>
            </a:p>
          </p:txBody>
        </p:sp>
        <p:sp>
          <p:nvSpPr>
            <p:cNvPr id="178" name="Google Shape;178;p24"/>
            <p:cNvSpPr txBox="1"/>
            <p:nvPr/>
          </p:nvSpPr>
          <p:spPr>
            <a:xfrm>
              <a:off x="6305125" y="3086925"/>
              <a:ext cx="1060800" cy="39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ChemRxiv</a:t>
              </a:r>
              <a:endParaRPr>
                <a:latin typeface="Nunito"/>
                <a:ea typeface="Nunito"/>
                <a:cs typeface="Nunito"/>
                <a:sym typeface="Nunito"/>
              </a:endParaRPr>
            </a:p>
          </p:txBody>
        </p:sp>
        <p:sp>
          <p:nvSpPr>
            <p:cNvPr id="179" name="Google Shape;179;p24"/>
            <p:cNvSpPr txBox="1"/>
            <p:nvPr/>
          </p:nvSpPr>
          <p:spPr>
            <a:xfrm>
              <a:off x="6415350" y="2465400"/>
              <a:ext cx="10065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Nunito"/>
                  <a:ea typeface="Nunito"/>
                  <a:cs typeface="Nunito"/>
                  <a:sym typeface="Nunito"/>
                </a:rPr>
                <a:t>bio</a:t>
              </a:r>
              <a:r>
                <a:rPr lang="en">
                  <a:latin typeface="Nunito"/>
                  <a:ea typeface="Nunito"/>
                  <a:cs typeface="Nunito"/>
                  <a:sym typeface="Nunito"/>
                </a:rPr>
                <a:t>Rxiv &amp; medRxiv</a:t>
              </a:r>
              <a:endParaRPr>
                <a:latin typeface="Nunito"/>
                <a:ea typeface="Nunito"/>
                <a:cs typeface="Nunito"/>
                <a:sym typeface="Nunito"/>
              </a:endParaRPr>
            </a:p>
          </p:txBody>
        </p:sp>
        <p:sp>
          <p:nvSpPr>
            <p:cNvPr id="180" name="Google Shape;180;p24"/>
            <p:cNvSpPr txBox="1"/>
            <p:nvPr/>
          </p:nvSpPr>
          <p:spPr>
            <a:xfrm>
              <a:off x="3989475" y="3610500"/>
              <a:ext cx="1060800" cy="39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Nunito"/>
                  <a:ea typeface="Nunito"/>
                  <a:cs typeface="Nunito"/>
                  <a:sym typeface="Nunito"/>
                </a:rPr>
                <a:t>ChinaXiv</a:t>
              </a:r>
              <a:endParaRPr>
                <a:latin typeface="Nunito"/>
                <a:ea typeface="Nunito"/>
                <a:cs typeface="Nunito"/>
                <a:sym typeface="Nunito"/>
              </a:endParaRPr>
            </a:p>
          </p:txBody>
        </p:sp>
        <p:cxnSp>
          <p:nvCxnSpPr>
            <p:cNvPr id="181" name="Google Shape;181;p24"/>
            <p:cNvCxnSpPr/>
            <p:nvPr/>
          </p:nvCxnSpPr>
          <p:spPr>
            <a:xfrm>
              <a:off x="4911850" y="2418922"/>
              <a:ext cx="0" cy="394800"/>
            </a:xfrm>
            <a:prstGeom prst="straightConnector1">
              <a:avLst/>
            </a:prstGeom>
            <a:noFill/>
            <a:ln cap="flat" cmpd="sng" w="19050">
              <a:solidFill>
                <a:srgbClr val="999999"/>
              </a:solidFill>
              <a:prstDash val="solid"/>
              <a:round/>
              <a:headEnd len="med" w="med" type="none"/>
              <a:tailEnd len="med" w="med" type="triangle"/>
            </a:ln>
          </p:spPr>
        </p:cxnSp>
        <p:sp>
          <p:nvSpPr>
            <p:cNvPr id="182" name="Google Shape;182;p24"/>
            <p:cNvSpPr txBox="1"/>
            <p:nvPr/>
          </p:nvSpPr>
          <p:spPr>
            <a:xfrm>
              <a:off x="4020700" y="4345662"/>
              <a:ext cx="1526400" cy="39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200">
                  <a:solidFill>
                    <a:srgbClr val="DD3333"/>
                  </a:solidFill>
                  <a:latin typeface="Nunito"/>
                  <a:ea typeface="Nunito"/>
                  <a:cs typeface="Nunito"/>
                  <a:sym typeface="Nunito"/>
                </a:rPr>
                <a:t>multi-disciplinary</a:t>
              </a:r>
              <a:endParaRPr b="1" i="1" sz="1200">
                <a:solidFill>
                  <a:srgbClr val="DD3333"/>
                </a:solidFill>
                <a:latin typeface="Nunito"/>
                <a:ea typeface="Nunito"/>
                <a:cs typeface="Nunito"/>
                <a:sym typeface="Nunito"/>
              </a:endParaRPr>
            </a:p>
          </p:txBody>
        </p:sp>
        <p:sp>
          <p:nvSpPr>
            <p:cNvPr id="183" name="Google Shape;183;p24"/>
            <p:cNvSpPr txBox="1"/>
            <p:nvPr/>
          </p:nvSpPr>
          <p:spPr>
            <a:xfrm>
              <a:off x="7119375" y="4345662"/>
              <a:ext cx="1526400" cy="39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200">
                  <a:solidFill>
                    <a:srgbClr val="DD3333"/>
                  </a:solidFill>
                  <a:latin typeface="Nunito"/>
                  <a:ea typeface="Nunito"/>
                  <a:cs typeface="Nunito"/>
                  <a:sym typeface="Nunito"/>
                </a:rPr>
                <a:t>sub-</a:t>
              </a:r>
              <a:r>
                <a:rPr b="1" i="1" lang="en" sz="1200">
                  <a:solidFill>
                    <a:srgbClr val="DD3333"/>
                  </a:solidFill>
                  <a:latin typeface="Nunito"/>
                  <a:ea typeface="Nunito"/>
                  <a:cs typeface="Nunito"/>
                  <a:sym typeface="Nunito"/>
                </a:rPr>
                <a:t>disciplinary</a:t>
              </a:r>
              <a:endParaRPr b="1" i="1" sz="1200">
                <a:solidFill>
                  <a:srgbClr val="DD3333"/>
                </a:solidFill>
                <a:latin typeface="Nunito"/>
                <a:ea typeface="Nunito"/>
                <a:cs typeface="Nunito"/>
                <a:sym typeface="Nunito"/>
              </a:endParaRPr>
            </a:p>
          </p:txBody>
        </p:sp>
        <p:cxnSp>
          <p:nvCxnSpPr>
            <p:cNvPr id="184" name="Google Shape;184;p24"/>
            <p:cNvCxnSpPr>
              <a:stCxn id="182" idx="3"/>
              <a:endCxn id="183" idx="1"/>
            </p:cNvCxnSpPr>
            <p:nvPr/>
          </p:nvCxnSpPr>
          <p:spPr>
            <a:xfrm>
              <a:off x="5547100" y="4543062"/>
              <a:ext cx="1572300" cy="600"/>
            </a:xfrm>
            <a:prstGeom prst="bentConnector3">
              <a:avLst>
                <a:gd fmla="val 49999" name="adj1"/>
              </a:avLst>
            </a:prstGeom>
            <a:noFill/>
            <a:ln cap="flat" cmpd="sng" w="9525">
              <a:solidFill>
                <a:srgbClr val="DD3333"/>
              </a:solidFill>
              <a:prstDash val="solid"/>
              <a:round/>
              <a:headEnd len="med" w="med" type="triangle"/>
              <a:tailEnd len="med" w="med" type="triangle"/>
            </a:ln>
          </p:spPr>
        </p:cxnSp>
        <p:sp>
          <p:nvSpPr>
            <p:cNvPr id="185" name="Google Shape;185;p24"/>
            <p:cNvSpPr txBox="1"/>
            <p:nvPr/>
          </p:nvSpPr>
          <p:spPr>
            <a:xfrm>
              <a:off x="6983250" y="2013800"/>
              <a:ext cx="1949700" cy="2242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Nunito"/>
                  <a:ea typeface="Nunito"/>
                  <a:cs typeface="Nunito"/>
                  <a:sym typeface="Nunito"/>
                </a:rPr>
                <a:t>OSF communities:</a:t>
              </a:r>
              <a:endParaRPr>
                <a:latin typeface="Nunito"/>
                <a:ea typeface="Nunito"/>
                <a:cs typeface="Nunito"/>
                <a:sym typeface="Nunito"/>
              </a:endParaRPr>
            </a:p>
            <a:p>
              <a:pPr indent="0" lvl="0" marL="0" rtl="0" algn="ctr">
                <a:spcBef>
                  <a:spcPts val="0"/>
                </a:spcBef>
                <a:spcAft>
                  <a:spcPts val="0"/>
                </a:spcAft>
                <a:buNone/>
              </a:pPr>
              <a:r>
                <a:rPr lang="en" sz="900">
                  <a:latin typeface="Nunito"/>
                  <a:ea typeface="Nunito"/>
                  <a:cs typeface="Nunito"/>
                  <a:sym typeface="Nunito"/>
                </a:rPr>
                <a:t>AfricArXiv</a:t>
              </a:r>
              <a:endParaRPr sz="900">
                <a:latin typeface="Nunito"/>
                <a:ea typeface="Nunito"/>
                <a:cs typeface="Nunito"/>
                <a:sym typeface="Nunito"/>
              </a:endParaRPr>
            </a:p>
            <a:p>
              <a:pPr indent="0" lvl="0" marL="0" rtl="0" algn="ctr">
                <a:spcBef>
                  <a:spcPts val="0"/>
                </a:spcBef>
                <a:spcAft>
                  <a:spcPts val="0"/>
                </a:spcAft>
                <a:buNone/>
              </a:pPr>
              <a:r>
                <a:rPr lang="en" sz="900">
                  <a:latin typeface="Nunito"/>
                  <a:ea typeface="Nunito"/>
                  <a:cs typeface="Nunito"/>
                  <a:sym typeface="Nunito"/>
                </a:rPr>
                <a:t>AgriXiv</a:t>
              </a:r>
              <a:endParaRPr sz="900">
                <a:latin typeface="Nunito"/>
                <a:ea typeface="Nunito"/>
                <a:cs typeface="Nunito"/>
                <a:sym typeface="Nunito"/>
              </a:endParaRPr>
            </a:p>
            <a:p>
              <a:pPr indent="0" lvl="0" marL="0" rtl="0" algn="ctr">
                <a:spcBef>
                  <a:spcPts val="0"/>
                </a:spcBef>
                <a:spcAft>
                  <a:spcPts val="0"/>
                </a:spcAft>
                <a:buNone/>
              </a:pPr>
              <a:r>
                <a:rPr lang="en" sz="900">
                  <a:latin typeface="Nunito"/>
                  <a:ea typeface="Nunito"/>
                  <a:cs typeface="Nunito"/>
                  <a:sym typeface="Nunito"/>
                </a:rPr>
                <a:t>Arabixiv</a:t>
              </a:r>
              <a:endParaRPr sz="900">
                <a:latin typeface="Nunito"/>
                <a:ea typeface="Nunito"/>
                <a:cs typeface="Nunito"/>
                <a:sym typeface="Nunito"/>
              </a:endParaRPr>
            </a:p>
            <a:p>
              <a:pPr indent="0" lvl="0" marL="0" rtl="0" algn="ctr">
                <a:spcBef>
                  <a:spcPts val="0"/>
                </a:spcBef>
                <a:spcAft>
                  <a:spcPts val="0"/>
                </a:spcAft>
                <a:buNone/>
              </a:pPr>
              <a:r>
                <a:rPr lang="en" sz="900">
                  <a:latin typeface="Nunito"/>
                  <a:ea typeface="Nunito"/>
                  <a:cs typeface="Nunito"/>
                  <a:sym typeface="Nunito"/>
                </a:rPr>
                <a:t>EcoEvoRxiv</a:t>
              </a:r>
              <a:endParaRPr sz="900">
                <a:latin typeface="Nunito"/>
                <a:ea typeface="Nunito"/>
                <a:cs typeface="Nunito"/>
                <a:sym typeface="Nunito"/>
              </a:endParaRPr>
            </a:p>
            <a:p>
              <a:pPr indent="0" lvl="0" marL="0" rtl="0" algn="ctr">
                <a:spcBef>
                  <a:spcPts val="0"/>
                </a:spcBef>
                <a:spcAft>
                  <a:spcPts val="0"/>
                </a:spcAft>
                <a:buNone/>
              </a:pPr>
              <a:r>
                <a:rPr lang="en" sz="900">
                  <a:latin typeface="Nunito"/>
                  <a:ea typeface="Nunito"/>
                  <a:cs typeface="Nunito"/>
                  <a:sym typeface="Nunito"/>
                </a:rPr>
                <a:t>FocUS Archive</a:t>
              </a:r>
              <a:endParaRPr sz="900">
                <a:latin typeface="Nunito"/>
                <a:ea typeface="Nunito"/>
                <a:cs typeface="Nunito"/>
                <a:sym typeface="Nunito"/>
              </a:endParaRPr>
            </a:p>
            <a:p>
              <a:pPr indent="0" lvl="0" marL="0" rtl="0" algn="ctr">
                <a:spcBef>
                  <a:spcPts val="0"/>
                </a:spcBef>
                <a:spcAft>
                  <a:spcPts val="0"/>
                </a:spcAft>
                <a:buNone/>
              </a:pPr>
              <a:r>
                <a:rPr lang="en" sz="900">
                  <a:latin typeface="Nunito"/>
                  <a:ea typeface="Nunito"/>
                  <a:cs typeface="Nunito"/>
                  <a:sym typeface="Nunito"/>
                </a:rPr>
                <a:t>Frenxiv</a:t>
              </a:r>
              <a:endParaRPr sz="900">
                <a:latin typeface="Nunito"/>
                <a:ea typeface="Nunito"/>
                <a:cs typeface="Nunito"/>
                <a:sym typeface="Nunito"/>
              </a:endParaRPr>
            </a:p>
            <a:p>
              <a:pPr indent="0" lvl="0" marL="0" rtl="0" algn="ctr">
                <a:spcBef>
                  <a:spcPts val="0"/>
                </a:spcBef>
                <a:spcAft>
                  <a:spcPts val="0"/>
                </a:spcAft>
                <a:buNone/>
              </a:pPr>
              <a:r>
                <a:rPr lang="en" sz="900">
                  <a:latin typeface="Nunito"/>
                  <a:ea typeface="Nunito"/>
                  <a:cs typeface="Nunito"/>
                  <a:sym typeface="Nunito"/>
                </a:rPr>
                <a:t>INA-Rxiv</a:t>
              </a:r>
              <a:endParaRPr sz="900">
                <a:latin typeface="Nunito"/>
                <a:ea typeface="Nunito"/>
                <a:cs typeface="Nunito"/>
                <a:sym typeface="Nunito"/>
              </a:endParaRPr>
            </a:p>
            <a:p>
              <a:pPr indent="0" lvl="0" marL="0" rtl="0" algn="ctr">
                <a:spcBef>
                  <a:spcPts val="0"/>
                </a:spcBef>
                <a:spcAft>
                  <a:spcPts val="0"/>
                </a:spcAft>
                <a:buNone/>
              </a:pPr>
              <a:r>
                <a:rPr lang="en" sz="900">
                  <a:latin typeface="Nunito"/>
                  <a:ea typeface="Nunito"/>
                  <a:cs typeface="Nunito"/>
                  <a:sym typeface="Nunito"/>
                </a:rPr>
                <a:t>MetaArXiv</a:t>
              </a:r>
              <a:endParaRPr sz="900">
                <a:latin typeface="Nunito"/>
                <a:ea typeface="Nunito"/>
                <a:cs typeface="Nunito"/>
                <a:sym typeface="Nunito"/>
              </a:endParaRPr>
            </a:p>
            <a:p>
              <a:pPr indent="0" lvl="0" marL="0" rtl="0" algn="ctr">
                <a:spcBef>
                  <a:spcPts val="0"/>
                </a:spcBef>
                <a:spcAft>
                  <a:spcPts val="0"/>
                </a:spcAft>
                <a:buNone/>
              </a:pPr>
              <a:r>
                <a:rPr lang="en" sz="900">
                  <a:latin typeface="Nunito"/>
                  <a:ea typeface="Nunito"/>
                  <a:cs typeface="Nunito"/>
                  <a:sym typeface="Nunito"/>
                </a:rPr>
                <a:t>MindRxiv</a:t>
              </a:r>
              <a:endParaRPr sz="900">
                <a:latin typeface="Nunito"/>
                <a:ea typeface="Nunito"/>
                <a:cs typeface="Nunito"/>
                <a:sym typeface="Nunito"/>
              </a:endParaRPr>
            </a:p>
            <a:p>
              <a:pPr indent="0" lvl="0" marL="0" rtl="0" algn="ctr">
                <a:spcBef>
                  <a:spcPts val="0"/>
                </a:spcBef>
                <a:spcAft>
                  <a:spcPts val="0"/>
                </a:spcAft>
                <a:buNone/>
              </a:pPr>
              <a:r>
                <a:rPr lang="en" sz="900">
                  <a:latin typeface="Nunito"/>
                  <a:ea typeface="Nunito"/>
                  <a:cs typeface="Nunito"/>
                  <a:sym typeface="Nunito"/>
                </a:rPr>
                <a:t>NutriXiv</a:t>
              </a:r>
              <a:endParaRPr sz="900">
                <a:latin typeface="Nunito"/>
                <a:ea typeface="Nunito"/>
                <a:cs typeface="Nunito"/>
                <a:sym typeface="Nunito"/>
              </a:endParaRPr>
            </a:p>
            <a:p>
              <a:pPr indent="0" lvl="0" marL="0" rtl="0" algn="ctr">
                <a:spcBef>
                  <a:spcPts val="0"/>
                </a:spcBef>
                <a:spcAft>
                  <a:spcPts val="0"/>
                </a:spcAft>
                <a:buNone/>
              </a:pPr>
              <a:r>
                <a:rPr lang="en" sz="900">
                  <a:latin typeface="Nunito"/>
                  <a:ea typeface="Nunito"/>
                  <a:cs typeface="Nunito"/>
                  <a:sym typeface="Nunito"/>
                </a:rPr>
                <a:t>PaleoRxiv</a:t>
              </a:r>
              <a:endParaRPr sz="900">
                <a:latin typeface="Nunito"/>
                <a:ea typeface="Nunito"/>
                <a:cs typeface="Nunito"/>
                <a:sym typeface="Nunito"/>
              </a:endParaRPr>
            </a:p>
            <a:p>
              <a:pPr indent="0" lvl="0" marL="0" rtl="0" algn="ctr">
                <a:spcBef>
                  <a:spcPts val="0"/>
                </a:spcBef>
                <a:spcAft>
                  <a:spcPts val="0"/>
                </a:spcAft>
                <a:buNone/>
              </a:pPr>
              <a:r>
                <a:rPr lang="en" sz="900">
                  <a:latin typeface="Nunito"/>
                  <a:ea typeface="Nunito"/>
                  <a:cs typeface="Nunito"/>
                  <a:sym typeface="Nunito"/>
                </a:rPr>
                <a:t>PsyArxiv</a:t>
              </a:r>
              <a:endParaRPr sz="900">
                <a:latin typeface="Nunito"/>
                <a:ea typeface="Nunito"/>
                <a:cs typeface="Nunito"/>
                <a:sym typeface="Nunito"/>
              </a:endParaRPr>
            </a:p>
            <a:p>
              <a:pPr indent="0" lvl="0" marL="0" rtl="0" algn="ctr">
                <a:spcBef>
                  <a:spcPts val="0"/>
                </a:spcBef>
                <a:spcAft>
                  <a:spcPts val="0"/>
                </a:spcAft>
                <a:buNone/>
              </a:pPr>
              <a:r>
                <a:rPr lang="en" sz="900">
                  <a:latin typeface="Nunito"/>
                  <a:ea typeface="Nunito"/>
                  <a:cs typeface="Nunito"/>
                  <a:sym typeface="Nunito"/>
                </a:rPr>
                <a:t>SocArXiv</a:t>
              </a:r>
              <a:endParaRPr sz="900">
                <a:latin typeface="Nunito"/>
                <a:ea typeface="Nunito"/>
                <a:cs typeface="Nunito"/>
                <a:sym typeface="Nunito"/>
              </a:endParaRPr>
            </a:p>
            <a:p>
              <a:pPr indent="0" lvl="0" marL="0" rtl="0" algn="ctr">
                <a:spcBef>
                  <a:spcPts val="0"/>
                </a:spcBef>
                <a:spcAft>
                  <a:spcPts val="0"/>
                </a:spcAft>
                <a:buNone/>
              </a:pPr>
              <a:r>
                <a:rPr lang="en" sz="900">
                  <a:latin typeface="Nunito"/>
                  <a:ea typeface="Nunito"/>
                  <a:cs typeface="Nunito"/>
                  <a:sym typeface="Nunito"/>
                </a:rPr>
                <a:t>SportRxiv</a:t>
              </a:r>
              <a:endParaRPr sz="900">
                <a:latin typeface="Nunito"/>
                <a:ea typeface="Nunito"/>
                <a:cs typeface="Nunito"/>
                <a:sym typeface="Nunito"/>
              </a:endParaRPr>
            </a:p>
            <a:p>
              <a:pPr indent="0" lvl="0" marL="0" rtl="0" algn="ctr">
                <a:spcBef>
                  <a:spcPts val="0"/>
                </a:spcBef>
                <a:spcAft>
                  <a:spcPts val="0"/>
                </a:spcAft>
                <a:buNone/>
              </a:pPr>
              <a:r>
                <a:rPr lang="en" sz="900">
                  <a:latin typeface="Nunito"/>
                  <a:ea typeface="Nunito"/>
                  <a:cs typeface="Nunito"/>
                  <a:sym typeface="Nunito"/>
                </a:rPr>
                <a:t>Thesis Commons</a:t>
              </a:r>
              <a:endParaRPr sz="900">
                <a:latin typeface="Nunito"/>
                <a:ea typeface="Nunito"/>
                <a:cs typeface="Nunito"/>
                <a:sym typeface="Nunito"/>
              </a:endParaRPr>
            </a:p>
            <a:p>
              <a:pPr indent="0" lvl="0" marL="0" rtl="0" algn="l">
                <a:spcBef>
                  <a:spcPts val="0"/>
                </a:spcBef>
                <a:spcAft>
                  <a:spcPts val="0"/>
                </a:spcAft>
                <a:buNone/>
              </a:pPr>
              <a:r>
                <a:t/>
              </a:r>
              <a:endParaRPr>
                <a:latin typeface="Nunito"/>
                <a:ea typeface="Nunito"/>
                <a:cs typeface="Nunito"/>
                <a:sym typeface="Nunito"/>
              </a:endParaRPr>
            </a:p>
          </p:txBody>
        </p:sp>
        <p:sp>
          <p:nvSpPr>
            <p:cNvPr id="186" name="Google Shape;186;p24"/>
            <p:cNvSpPr txBox="1"/>
            <p:nvPr/>
          </p:nvSpPr>
          <p:spPr>
            <a:xfrm>
              <a:off x="4952500" y="3012375"/>
              <a:ext cx="1370700" cy="39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Nunito"/>
                  <a:ea typeface="Nunito"/>
                  <a:cs typeface="Nunito"/>
                  <a:sym typeface="Nunito"/>
                </a:rPr>
                <a:t>OSF Preprints</a:t>
              </a:r>
              <a:endParaRPr>
                <a:latin typeface="Nunito"/>
                <a:ea typeface="Nunito"/>
                <a:cs typeface="Nunito"/>
                <a:sym typeface="Nunito"/>
              </a:endParaRPr>
            </a:p>
          </p:txBody>
        </p:sp>
      </p:grpSp>
      <p:grpSp>
        <p:nvGrpSpPr>
          <p:cNvPr id="187" name="Google Shape;187;p24"/>
          <p:cNvGrpSpPr/>
          <p:nvPr/>
        </p:nvGrpSpPr>
        <p:grpSpPr>
          <a:xfrm>
            <a:off x="6887985" y="975000"/>
            <a:ext cx="2111212" cy="806400"/>
            <a:chOff x="6888350" y="1040575"/>
            <a:chExt cx="2256050" cy="806400"/>
          </a:xfrm>
        </p:grpSpPr>
        <p:sp>
          <p:nvSpPr>
            <p:cNvPr id="188" name="Google Shape;188;p24"/>
            <p:cNvSpPr/>
            <p:nvPr/>
          </p:nvSpPr>
          <p:spPr>
            <a:xfrm>
              <a:off x="6888350" y="1040575"/>
              <a:ext cx="2256000" cy="806400"/>
            </a:xfrm>
            <a:prstGeom prst="flowChartAlternateProcess">
              <a:avLst/>
            </a:prstGeom>
            <a:solidFill>
              <a:srgbClr val="FFF8E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24"/>
            <p:cNvSpPr txBox="1"/>
            <p:nvPr/>
          </p:nvSpPr>
          <p:spPr>
            <a:xfrm>
              <a:off x="6991600" y="1386425"/>
              <a:ext cx="1060800" cy="398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Nunito"/>
                  <a:ea typeface="Nunito"/>
                  <a:cs typeface="Nunito"/>
                  <a:sym typeface="Nunito"/>
                </a:rPr>
                <a:t>ViXra</a:t>
              </a:r>
              <a:endParaRPr>
                <a:latin typeface="Nunito"/>
                <a:ea typeface="Nunito"/>
                <a:cs typeface="Nunito"/>
                <a:sym typeface="Nunito"/>
              </a:endParaRPr>
            </a:p>
          </p:txBody>
        </p:sp>
        <p:sp>
          <p:nvSpPr>
            <p:cNvPr id="190" name="Google Shape;190;p24"/>
            <p:cNvSpPr txBox="1"/>
            <p:nvPr/>
          </p:nvSpPr>
          <p:spPr>
            <a:xfrm>
              <a:off x="6915400" y="1040575"/>
              <a:ext cx="2229000" cy="394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F9900"/>
                  </a:solidFill>
                  <a:latin typeface="Nunito"/>
                  <a:ea typeface="Nunito"/>
                  <a:cs typeface="Nunito"/>
                  <a:sym typeface="Nunito"/>
                </a:rPr>
                <a:t>Run by individual(s)</a:t>
              </a:r>
              <a:endParaRPr b="1">
                <a:solidFill>
                  <a:srgbClr val="FF9900"/>
                </a:solidFill>
                <a:latin typeface="Nunito"/>
                <a:ea typeface="Nunito"/>
                <a:cs typeface="Nunito"/>
                <a:sym typeface="Nunito"/>
              </a:endParaRPr>
            </a:p>
          </p:txBody>
        </p:sp>
        <p:sp>
          <p:nvSpPr>
            <p:cNvPr id="191" name="Google Shape;191;p24"/>
            <p:cNvSpPr txBox="1"/>
            <p:nvPr/>
          </p:nvSpPr>
          <p:spPr>
            <a:xfrm>
              <a:off x="7971375" y="1386425"/>
              <a:ext cx="1060800" cy="398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sz="800">
                  <a:latin typeface="Nunito"/>
                  <a:ea typeface="Nunito"/>
                  <a:cs typeface="Nunito"/>
                  <a:sym typeface="Nunito"/>
                </a:rPr>
                <a:t>Some OSF communities</a:t>
              </a:r>
              <a:endParaRPr i="1" sz="800">
                <a:latin typeface="Nunito"/>
                <a:ea typeface="Nunito"/>
                <a:cs typeface="Nunito"/>
                <a:sym typeface="Nunito"/>
              </a:endParaRPr>
            </a:p>
          </p:txBody>
        </p:sp>
      </p:grpSp>
      <p:grpSp>
        <p:nvGrpSpPr>
          <p:cNvPr id="192" name="Google Shape;192;p24"/>
          <p:cNvGrpSpPr/>
          <p:nvPr/>
        </p:nvGrpSpPr>
        <p:grpSpPr>
          <a:xfrm>
            <a:off x="110550" y="3800425"/>
            <a:ext cx="3708975" cy="1030175"/>
            <a:chOff x="110550" y="3800425"/>
            <a:chExt cx="3708975" cy="1030175"/>
          </a:xfrm>
        </p:grpSpPr>
        <p:sp>
          <p:nvSpPr>
            <p:cNvPr id="193" name="Google Shape;193;p24"/>
            <p:cNvSpPr/>
            <p:nvPr/>
          </p:nvSpPr>
          <p:spPr>
            <a:xfrm>
              <a:off x="110550" y="3800425"/>
              <a:ext cx="3708900" cy="968400"/>
            </a:xfrm>
            <a:prstGeom prst="flowChartAlternateProcess">
              <a:avLst/>
            </a:prstGeom>
            <a:solidFill>
              <a:srgbClr val="B6D7A8">
                <a:alpha val="173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24"/>
            <p:cNvSpPr txBox="1"/>
            <p:nvPr/>
          </p:nvSpPr>
          <p:spPr>
            <a:xfrm>
              <a:off x="306300" y="3827100"/>
              <a:ext cx="1750200" cy="398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Nunito"/>
                  <a:ea typeface="Nunito"/>
                  <a:cs typeface="Nunito"/>
                  <a:sym typeface="Nunito"/>
                </a:rPr>
                <a:t>MitoFit Preprint Archives</a:t>
              </a:r>
              <a:endParaRPr>
                <a:latin typeface="Nunito"/>
                <a:ea typeface="Nunito"/>
                <a:cs typeface="Nunito"/>
                <a:sym typeface="Nunito"/>
              </a:endParaRPr>
            </a:p>
          </p:txBody>
        </p:sp>
        <p:sp>
          <p:nvSpPr>
            <p:cNvPr id="195" name="Google Shape;195;p24"/>
            <p:cNvSpPr txBox="1"/>
            <p:nvPr/>
          </p:nvSpPr>
          <p:spPr>
            <a:xfrm>
              <a:off x="1990150" y="3903300"/>
              <a:ext cx="1750200" cy="398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Nunito"/>
                  <a:ea typeface="Nunito"/>
                  <a:cs typeface="Nunito"/>
                  <a:sym typeface="Nunito"/>
                </a:rPr>
                <a:t>Therapoid</a:t>
              </a:r>
              <a:endParaRPr>
                <a:latin typeface="Nunito"/>
                <a:ea typeface="Nunito"/>
                <a:cs typeface="Nunito"/>
                <a:sym typeface="Nunito"/>
              </a:endParaRPr>
            </a:p>
          </p:txBody>
        </p:sp>
        <p:sp>
          <p:nvSpPr>
            <p:cNvPr id="196" name="Google Shape;196;p24"/>
            <p:cNvSpPr txBox="1"/>
            <p:nvPr/>
          </p:nvSpPr>
          <p:spPr>
            <a:xfrm>
              <a:off x="159525" y="4301700"/>
              <a:ext cx="3660000" cy="52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38761D"/>
                  </a:solidFill>
                  <a:latin typeface="Nunito"/>
                  <a:ea typeface="Nunito"/>
                  <a:cs typeface="Nunito"/>
                  <a:sym typeface="Nunito"/>
                </a:rPr>
                <a:t>Subject-specific platforms run by for-profit </a:t>
              </a:r>
              <a:r>
                <a:rPr b="1" lang="en" sz="1200">
                  <a:solidFill>
                    <a:srgbClr val="38761D"/>
                  </a:solidFill>
                  <a:latin typeface="Nunito"/>
                  <a:ea typeface="Nunito"/>
                  <a:cs typeface="Nunito"/>
                  <a:sym typeface="Nunito"/>
                </a:rPr>
                <a:t>(med-tech &amp; other) </a:t>
              </a:r>
              <a:r>
                <a:rPr b="1" lang="en" sz="1200">
                  <a:solidFill>
                    <a:srgbClr val="38761D"/>
                  </a:solidFill>
                  <a:latin typeface="Nunito"/>
                  <a:ea typeface="Nunito"/>
                  <a:cs typeface="Nunito"/>
                  <a:sym typeface="Nunito"/>
                </a:rPr>
                <a:t>companies</a:t>
              </a:r>
              <a:endParaRPr b="1" sz="1200">
                <a:solidFill>
                  <a:srgbClr val="38761D"/>
                </a:solidFill>
                <a:latin typeface="Nunito"/>
                <a:ea typeface="Nunito"/>
                <a:cs typeface="Nunito"/>
                <a:sym typeface="Nunito"/>
              </a:endParaRPr>
            </a:p>
          </p:txBody>
        </p:sp>
      </p:grpSp>
      <p:sp>
        <p:nvSpPr>
          <p:cNvPr id="197" name="Google Shape;197;p24"/>
          <p:cNvSpPr txBox="1"/>
          <p:nvPr/>
        </p:nvSpPr>
        <p:spPr>
          <a:xfrm>
            <a:off x="4239025" y="50400"/>
            <a:ext cx="4905300" cy="848400"/>
          </a:xfrm>
          <a:prstGeom prst="rect">
            <a:avLst/>
          </a:prstGeom>
          <a:noFill/>
          <a:ln>
            <a:noFill/>
          </a:ln>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Font typeface="Nunito"/>
              <a:buChar char="●"/>
            </a:pPr>
            <a:r>
              <a:rPr lang="en" sz="1100">
                <a:solidFill>
                  <a:schemeClr val="dk1"/>
                </a:solidFill>
                <a:latin typeface="Nunito"/>
                <a:ea typeface="Nunito"/>
                <a:cs typeface="Nunito"/>
                <a:sym typeface="Nunito"/>
              </a:rPr>
              <a:t>Access to money, staff, time, publishing know-how</a:t>
            </a:r>
            <a:endParaRPr sz="1100">
              <a:latin typeface="Nunito"/>
              <a:ea typeface="Nunito"/>
              <a:cs typeface="Nunito"/>
              <a:sym typeface="Nunito"/>
            </a:endParaRPr>
          </a:p>
          <a:p>
            <a:pPr indent="-298450" lvl="0" marL="457200" rtl="0" algn="l">
              <a:spcBef>
                <a:spcPts val="0"/>
              </a:spcBef>
              <a:spcAft>
                <a:spcPts val="0"/>
              </a:spcAft>
              <a:buSzPts val="1100"/>
              <a:buFont typeface="Nunito"/>
              <a:buChar char="●"/>
            </a:pPr>
            <a:r>
              <a:rPr lang="en" sz="1100">
                <a:latin typeface="Nunito"/>
                <a:ea typeface="Nunito"/>
                <a:cs typeface="Nunito"/>
                <a:sym typeface="Nunito"/>
              </a:rPr>
              <a:t>Philosophy on amount of gatekeeping versus speed &amp; transparency</a:t>
            </a:r>
            <a:endParaRPr sz="1100">
              <a:latin typeface="Nunito"/>
              <a:ea typeface="Nunito"/>
              <a:cs typeface="Nunito"/>
              <a:sym typeface="Nunito"/>
            </a:endParaRPr>
          </a:p>
          <a:p>
            <a:pPr indent="-298450" lvl="0" marL="457200" rtl="0" algn="l">
              <a:spcBef>
                <a:spcPts val="0"/>
              </a:spcBef>
              <a:spcAft>
                <a:spcPts val="0"/>
              </a:spcAft>
              <a:buSzPts val="1100"/>
              <a:buFont typeface="Nunito"/>
              <a:buChar char="●"/>
            </a:pPr>
            <a:r>
              <a:rPr lang="en" sz="1100">
                <a:latin typeface="Nunito"/>
                <a:ea typeface="Nunito"/>
                <a:cs typeface="Nunito"/>
                <a:sym typeface="Nunito"/>
              </a:rPr>
              <a:t>Motivations: from publisher-driven preprints to publishing-disruptive preprints</a:t>
            </a:r>
            <a:endParaRPr sz="1100">
              <a:latin typeface="Nunito"/>
              <a:ea typeface="Nunito"/>
              <a:cs typeface="Nunito"/>
              <a:sym typeface="Nunito"/>
            </a:endParaRPr>
          </a:p>
        </p:txBody>
      </p:sp>
      <p:grpSp>
        <p:nvGrpSpPr>
          <p:cNvPr id="198" name="Google Shape;198;p24"/>
          <p:cNvGrpSpPr/>
          <p:nvPr/>
        </p:nvGrpSpPr>
        <p:grpSpPr>
          <a:xfrm>
            <a:off x="0" y="898875"/>
            <a:ext cx="5770600" cy="2913450"/>
            <a:chOff x="0" y="898875"/>
            <a:chExt cx="5770600" cy="2913450"/>
          </a:xfrm>
        </p:grpSpPr>
        <p:cxnSp>
          <p:nvCxnSpPr>
            <p:cNvPr id="199" name="Google Shape;199;p24"/>
            <p:cNvCxnSpPr>
              <a:stCxn id="200" idx="3"/>
            </p:cNvCxnSpPr>
            <p:nvPr/>
          </p:nvCxnSpPr>
          <p:spPr>
            <a:xfrm>
              <a:off x="3746500" y="2501625"/>
              <a:ext cx="2024100" cy="1310700"/>
            </a:xfrm>
            <a:prstGeom prst="straightConnector1">
              <a:avLst/>
            </a:prstGeom>
            <a:noFill/>
            <a:ln cap="flat" cmpd="sng" w="28575">
              <a:solidFill>
                <a:srgbClr val="999999"/>
              </a:solidFill>
              <a:prstDash val="dot"/>
              <a:round/>
              <a:headEnd len="med" w="med" type="triangle"/>
              <a:tailEnd len="med" w="med" type="triangle"/>
            </a:ln>
          </p:spPr>
        </p:cxnSp>
        <p:sp>
          <p:nvSpPr>
            <p:cNvPr id="201" name="Google Shape;201;p24"/>
            <p:cNvSpPr txBox="1"/>
            <p:nvPr/>
          </p:nvSpPr>
          <p:spPr>
            <a:xfrm>
              <a:off x="1554975" y="3052575"/>
              <a:ext cx="1125600" cy="45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Nunito"/>
                  <a:ea typeface="Nunito"/>
                  <a:cs typeface="Nunito"/>
                  <a:sym typeface="Nunito"/>
                </a:rPr>
                <a:t>JMIR Preprints</a:t>
              </a:r>
              <a:endParaRPr>
                <a:latin typeface="Nunito"/>
                <a:ea typeface="Nunito"/>
                <a:cs typeface="Nunito"/>
                <a:sym typeface="Nunito"/>
              </a:endParaRPr>
            </a:p>
          </p:txBody>
        </p:sp>
        <p:sp>
          <p:nvSpPr>
            <p:cNvPr id="202" name="Google Shape;202;p24"/>
            <p:cNvSpPr txBox="1"/>
            <p:nvPr/>
          </p:nvSpPr>
          <p:spPr>
            <a:xfrm>
              <a:off x="110550" y="3134575"/>
              <a:ext cx="1554900" cy="459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Nunito"/>
                  <a:ea typeface="Nunito"/>
                  <a:cs typeface="Nunito"/>
                  <a:sym typeface="Nunito"/>
                </a:rPr>
                <a:t>preprints.org</a:t>
              </a:r>
              <a:endParaRPr>
                <a:latin typeface="Nunito"/>
                <a:ea typeface="Nunito"/>
                <a:cs typeface="Nunito"/>
                <a:sym typeface="Nunito"/>
              </a:endParaRPr>
            </a:p>
          </p:txBody>
        </p:sp>
        <p:grpSp>
          <p:nvGrpSpPr>
            <p:cNvPr id="203" name="Google Shape;203;p24"/>
            <p:cNvGrpSpPr/>
            <p:nvPr/>
          </p:nvGrpSpPr>
          <p:grpSpPr>
            <a:xfrm>
              <a:off x="0" y="898875"/>
              <a:ext cx="5355075" cy="2813100"/>
              <a:chOff x="0" y="898875"/>
              <a:chExt cx="5355075" cy="2813100"/>
            </a:xfrm>
          </p:grpSpPr>
          <p:sp>
            <p:nvSpPr>
              <p:cNvPr id="204" name="Google Shape;204;p24"/>
              <p:cNvSpPr/>
              <p:nvPr/>
            </p:nvSpPr>
            <p:spPr>
              <a:xfrm>
                <a:off x="0" y="898875"/>
                <a:ext cx="3930000" cy="2813100"/>
              </a:xfrm>
              <a:prstGeom prst="flowChartAlternateProcess">
                <a:avLst/>
              </a:prstGeom>
              <a:solidFill>
                <a:srgbClr val="0097A7">
                  <a:alpha val="134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24"/>
              <p:cNvSpPr txBox="1"/>
              <p:nvPr/>
            </p:nvSpPr>
            <p:spPr>
              <a:xfrm>
                <a:off x="197500" y="1684313"/>
                <a:ext cx="2529000" cy="71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SSRN &amp; First Look platforms:</a:t>
                </a:r>
                <a:endParaRPr>
                  <a:latin typeface="Nunito"/>
                  <a:ea typeface="Nunito"/>
                  <a:cs typeface="Nunito"/>
                  <a:sym typeface="Nunito"/>
                </a:endParaRPr>
              </a:p>
              <a:p>
                <a:pPr indent="0" lvl="0" marL="0" rtl="0" algn="l">
                  <a:spcBef>
                    <a:spcPts val="0"/>
                  </a:spcBef>
                  <a:spcAft>
                    <a:spcPts val="0"/>
                  </a:spcAft>
                  <a:buNone/>
                </a:pPr>
                <a:r>
                  <a:rPr lang="en" sz="800">
                    <a:latin typeface="Nunito"/>
                    <a:ea typeface="Nunito"/>
                    <a:cs typeface="Nunito"/>
                    <a:sym typeface="Nunito"/>
                  </a:rPr>
                  <a:t>Cell Press Sneak Peek, NeuroImage: Clinical </a:t>
                </a:r>
                <a:r>
                  <a:rPr i="1" lang="en" sz="800">
                    <a:latin typeface="Nunito"/>
                    <a:ea typeface="Nunito"/>
                    <a:cs typeface="Nunito"/>
                    <a:sym typeface="Nunito"/>
                  </a:rPr>
                  <a:t>First Look</a:t>
                </a:r>
                <a:r>
                  <a:rPr lang="en" sz="800">
                    <a:latin typeface="Nunito"/>
                    <a:ea typeface="Nunito"/>
                    <a:cs typeface="Nunito"/>
                    <a:sym typeface="Nunito"/>
                  </a:rPr>
                  <a:t>, Preprints with The Lancet, Surgery Open Science </a:t>
                </a:r>
                <a:r>
                  <a:rPr i="1" lang="en" sz="800">
                    <a:latin typeface="Nunito"/>
                    <a:ea typeface="Nunito"/>
                    <a:cs typeface="Nunito"/>
                    <a:sym typeface="Nunito"/>
                  </a:rPr>
                  <a:t>First Look</a:t>
                </a:r>
                <a:r>
                  <a:rPr lang="en" sz="800">
                    <a:latin typeface="Nunito"/>
                    <a:ea typeface="Nunito"/>
                    <a:cs typeface="Nunito"/>
                    <a:sym typeface="Nunito"/>
                  </a:rPr>
                  <a:t> </a:t>
                </a:r>
                <a:endParaRPr sz="800">
                  <a:latin typeface="Nunito"/>
                  <a:ea typeface="Nunito"/>
                  <a:cs typeface="Nunito"/>
                  <a:sym typeface="Nunito"/>
                </a:endParaRPr>
              </a:p>
            </p:txBody>
          </p:sp>
          <p:sp>
            <p:nvSpPr>
              <p:cNvPr id="206" name="Google Shape;206;p24"/>
              <p:cNvSpPr txBox="1"/>
              <p:nvPr/>
            </p:nvSpPr>
            <p:spPr>
              <a:xfrm>
                <a:off x="2756775" y="1743825"/>
                <a:ext cx="1006200" cy="45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Authorea</a:t>
                </a:r>
                <a:endParaRPr>
                  <a:latin typeface="Nunito"/>
                  <a:ea typeface="Nunito"/>
                  <a:cs typeface="Nunito"/>
                  <a:sym typeface="Nunito"/>
                </a:endParaRPr>
              </a:p>
            </p:txBody>
          </p:sp>
          <p:sp>
            <p:nvSpPr>
              <p:cNvPr id="200" name="Google Shape;200;p24"/>
              <p:cNvSpPr txBox="1"/>
              <p:nvPr/>
            </p:nvSpPr>
            <p:spPr>
              <a:xfrm>
                <a:off x="1928200" y="2330325"/>
                <a:ext cx="1818300" cy="34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Nunito"/>
                    <a:ea typeface="Nunito"/>
                    <a:cs typeface="Nunito"/>
                    <a:sym typeface="Nunito"/>
                  </a:rPr>
                  <a:t>F1000 Research</a:t>
                </a:r>
                <a:endParaRPr>
                  <a:latin typeface="Nunito"/>
                  <a:ea typeface="Nunito"/>
                  <a:cs typeface="Nunito"/>
                  <a:sym typeface="Nunito"/>
                </a:endParaRPr>
              </a:p>
            </p:txBody>
          </p:sp>
          <p:sp>
            <p:nvSpPr>
              <p:cNvPr id="207" name="Google Shape;207;p24"/>
              <p:cNvSpPr txBox="1"/>
              <p:nvPr/>
            </p:nvSpPr>
            <p:spPr>
              <a:xfrm>
                <a:off x="2743000" y="2885075"/>
                <a:ext cx="11256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a:latin typeface="Nunito"/>
                    <a:ea typeface="Nunito"/>
                    <a:cs typeface="Nunito"/>
                    <a:sym typeface="Nunito"/>
                  </a:rPr>
                  <a:t>(PeerJ Preprints)</a:t>
                </a:r>
                <a:endParaRPr i="1">
                  <a:latin typeface="Nunito"/>
                  <a:ea typeface="Nunito"/>
                  <a:cs typeface="Nunito"/>
                  <a:sym typeface="Nunito"/>
                </a:endParaRPr>
              </a:p>
            </p:txBody>
          </p:sp>
          <p:sp>
            <p:nvSpPr>
              <p:cNvPr id="208" name="Google Shape;208;p24"/>
              <p:cNvSpPr txBox="1"/>
              <p:nvPr/>
            </p:nvSpPr>
            <p:spPr>
              <a:xfrm>
                <a:off x="194350" y="2442550"/>
                <a:ext cx="1818300" cy="398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Nunito"/>
                    <a:ea typeface="Nunito"/>
                    <a:cs typeface="Nunito"/>
                    <a:sym typeface="Nunito"/>
                  </a:rPr>
                  <a:t>Research Square</a:t>
                </a:r>
                <a:endParaRPr>
                  <a:latin typeface="Nunito"/>
                  <a:ea typeface="Nunito"/>
                  <a:cs typeface="Nunito"/>
                  <a:sym typeface="Nunito"/>
                </a:endParaRPr>
              </a:p>
            </p:txBody>
          </p:sp>
          <p:sp>
            <p:nvSpPr>
              <p:cNvPr id="209" name="Google Shape;209;p24"/>
              <p:cNvSpPr txBox="1"/>
              <p:nvPr/>
            </p:nvSpPr>
            <p:spPr>
              <a:xfrm>
                <a:off x="317325" y="1017725"/>
                <a:ext cx="3348000" cy="45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accent5"/>
                    </a:solidFill>
                    <a:latin typeface="Nunito"/>
                    <a:ea typeface="Nunito"/>
                    <a:cs typeface="Nunito"/>
                    <a:sym typeface="Nunito"/>
                  </a:rPr>
                  <a:t>Multi-disciplinary platforms owned by or affiliated with for-profit publishers</a:t>
                </a:r>
                <a:endParaRPr b="1">
                  <a:solidFill>
                    <a:schemeClr val="accent5"/>
                  </a:solidFill>
                  <a:latin typeface="Nunito"/>
                  <a:ea typeface="Nunito"/>
                  <a:cs typeface="Nunito"/>
                  <a:sym typeface="Nunito"/>
                </a:endParaRPr>
              </a:p>
            </p:txBody>
          </p:sp>
          <p:cxnSp>
            <p:nvCxnSpPr>
              <p:cNvPr id="210" name="Google Shape;210;p24"/>
              <p:cNvCxnSpPr>
                <a:stCxn id="206" idx="3"/>
                <a:endCxn id="211" idx="1"/>
              </p:cNvCxnSpPr>
              <p:nvPr/>
            </p:nvCxnSpPr>
            <p:spPr>
              <a:xfrm>
                <a:off x="3762975" y="1973475"/>
                <a:ext cx="1592100" cy="931500"/>
              </a:xfrm>
              <a:prstGeom prst="straightConnector1">
                <a:avLst/>
              </a:prstGeom>
              <a:noFill/>
              <a:ln cap="flat" cmpd="sng" w="28575">
                <a:solidFill>
                  <a:srgbClr val="999999"/>
                </a:solidFill>
                <a:prstDash val="dot"/>
                <a:round/>
                <a:headEnd len="med" w="med" type="triangle"/>
                <a:tailEnd len="med" w="med" type="triangle"/>
              </a:ln>
            </p:spPr>
          </p:cxnSp>
          <p:sp>
            <p:nvSpPr>
              <p:cNvPr id="212" name="Google Shape;212;p24"/>
              <p:cNvSpPr txBox="1"/>
              <p:nvPr/>
            </p:nvSpPr>
            <p:spPr>
              <a:xfrm>
                <a:off x="3452763" y="2077375"/>
                <a:ext cx="828000" cy="34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800">
                    <a:latin typeface="Nunito"/>
                    <a:ea typeface="Nunito"/>
                    <a:cs typeface="Nunito"/>
                    <a:sym typeface="Nunito"/>
                  </a:rPr>
                  <a:t>Wiley/Atypon</a:t>
                </a:r>
                <a:endParaRPr i="1" sz="800">
                  <a:latin typeface="Nunito"/>
                  <a:ea typeface="Nunito"/>
                  <a:cs typeface="Nunito"/>
                  <a:sym typeface="Nunito"/>
                </a:endParaRPr>
              </a:p>
            </p:txBody>
          </p:sp>
          <p:sp>
            <p:nvSpPr>
              <p:cNvPr id="213" name="Google Shape;213;p24"/>
              <p:cNvSpPr txBox="1"/>
              <p:nvPr/>
            </p:nvSpPr>
            <p:spPr>
              <a:xfrm>
                <a:off x="418150" y="2689225"/>
                <a:ext cx="1370700" cy="34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sz="800">
                    <a:latin typeface="Nunito"/>
                    <a:ea typeface="Nunito"/>
                    <a:cs typeface="Nunito"/>
                    <a:sym typeface="Nunito"/>
                  </a:rPr>
                  <a:t>Springer Nature: </a:t>
                </a:r>
                <a:endParaRPr i="1" sz="800">
                  <a:latin typeface="Nunito"/>
                  <a:ea typeface="Nunito"/>
                  <a:cs typeface="Nunito"/>
                  <a:sym typeface="Nunito"/>
                </a:endParaRPr>
              </a:p>
              <a:p>
                <a:pPr indent="0" lvl="0" marL="0" rtl="0" algn="ctr">
                  <a:spcBef>
                    <a:spcPts val="0"/>
                  </a:spcBef>
                  <a:spcAft>
                    <a:spcPts val="0"/>
                  </a:spcAft>
                  <a:buNone/>
                </a:pPr>
                <a:r>
                  <a:rPr i="1" lang="en" sz="800">
                    <a:latin typeface="Nunito"/>
                    <a:ea typeface="Nunito"/>
                    <a:cs typeface="Nunito"/>
                    <a:sym typeface="Nunito"/>
                  </a:rPr>
                  <a:t>BMC &amp; Nature Research</a:t>
                </a:r>
                <a:endParaRPr i="1" sz="800">
                  <a:latin typeface="Nunito"/>
                  <a:ea typeface="Nunito"/>
                  <a:cs typeface="Nunito"/>
                  <a:sym typeface="Nunito"/>
                </a:endParaRPr>
              </a:p>
            </p:txBody>
          </p:sp>
          <p:sp>
            <p:nvSpPr>
              <p:cNvPr id="214" name="Google Shape;214;p24"/>
              <p:cNvSpPr txBox="1"/>
              <p:nvPr/>
            </p:nvSpPr>
            <p:spPr>
              <a:xfrm>
                <a:off x="769449" y="1549575"/>
                <a:ext cx="1220700" cy="34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sz="800">
                    <a:latin typeface="Nunito"/>
                    <a:ea typeface="Nunito"/>
                    <a:cs typeface="Nunito"/>
                    <a:sym typeface="Nunito"/>
                  </a:rPr>
                  <a:t>Elsevier</a:t>
                </a:r>
                <a:endParaRPr i="1" sz="800">
                  <a:latin typeface="Nunito"/>
                  <a:ea typeface="Nunito"/>
                  <a:cs typeface="Nunito"/>
                  <a:sym typeface="Nunito"/>
                </a:endParaRPr>
              </a:p>
            </p:txBody>
          </p:sp>
          <p:sp>
            <p:nvSpPr>
              <p:cNvPr id="215" name="Google Shape;215;p24"/>
              <p:cNvSpPr txBox="1"/>
              <p:nvPr/>
            </p:nvSpPr>
            <p:spPr>
              <a:xfrm>
                <a:off x="2278812" y="2609525"/>
                <a:ext cx="1220700" cy="34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sz="800">
                    <a:latin typeface="Nunito"/>
                    <a:ea typeface="Nunito"/>
                    <a:cs typeface="Nunito"/>
                    <a:sym typeface="Nunito"/>
                  </a:rPr>
                  <a:t>Taylor &amp; Francis</a:t>
                </a:r>
                <a:endParaRPr i="1" sz="800">
                  <a:latin typeface="Nunito"/>
                  <a:ea typeface="Nunito"/>
                  <a:cs typeface="Nunito"/>
                  <a:sym typeface="Nunito"/>
                </a:endParaRPr>
              </a:p>
            </p:txBody>
          </p:sp>
        </p:grpSp>
        <p:sp>
          <p:nvSpPr>
            <p:cNvPr id="216" name="Google Shape;216;p24"/>
            <p:cNvSpPr txBox="1"/>
            <p:nvPr/>
          </p:nvSpPr>
          <p:spPr>
            <a:xfrm>
              <a:off x="334287" y="3381625"/>
              <a:ext cx="1220700" cy="342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sz="800">
                  <a:latin typeface="Nunito"/>
                  <a:ea typeface="Nunito"/>
                  <a:cs typeface="Nunito"/>
                  <a:sym typeface="Nunito"/>
                </a:rPr>
                <a:t>MDPI</a:t>
              </a:r>
              <a:endParaRPr i="1" sz="800">
                <a:latin typeface="Nunito"/>
                <a:ea typeface="Nunito"/>
                <a:cs typeface="Nunito"/>
                <a:sym typeface="Nunito"/>
              </a:endParaRPr>
            </a:p>
          </p:txBody>
        </p:sp>
      </p:grpSp>
      <p:sp>
        <p:nvSpPr>
          <p:cNvPr id="211" name="Google Shape;211;p24"/>
          <p:cNvSpPr txBox="1"/>
          <p:nvPr/>
        </p:nvSpPr>
        <p:spPr>
          <a:xfrm>
            <a:off x="5355088" y="2675275"/>
            <a:ext cx="1006200" cy="45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Nunito"/>
                <a:ea typeface="Nunito"/>
                <a:cs typeface="Nunito"/>
                <a:sym typeface="Nunito"/>
              </a:rPr>
              <a:t>ESSOAr</a:t>
            </a:r>
            <a:endParaRPr>
              <a:latin typeface="Nunito"/>
              <a:ea typeface="Nunito"/>
              <a:cs typeface="Nunito"/>
              <a:sym typeface="Nuni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7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1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ASAPbio">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