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6858000" cx="9144000"/>
  <p:notesSz cx="6858000" cy="9144000"/>
  <p:embeddedFontLst>
    <p:embeddedFont>
      <p:font typeface="Open Sans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OpenSans-bold.fntdata"/><Relationship Id="rId27" Type="http://schemas.openxmlformats.org/officeDocument/2006/relationships/font" Target="fonts/OpenSans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OpenSans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schemas.openxmlformats.org/officeDocument/2006/relationships/font" Target="fonts/OpenSans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9e1963f1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59e1963f1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bc87bc259_0_1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7bc87bc259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bd47cf83e_0_1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bd47cf83e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bd47cf83e_0_1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7bd47cf83e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bd47cf83e_0_1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7bd47cf83e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7bd47cf83e_0_1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7bd47cf83e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bd47cf83e_0_17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7bd47cf83e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7bd47cf83e_0_1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7bd47cf83e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bd47cf83e_0_1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bd47cf83e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7bd47cf83e_0_1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7bd47cf83e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bd47cf83e_0_1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bd47cf83e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7bc87bc259_0_0:notes"/>
          <p:cNvSpPr/>
          <p:nvPr>
            <p:ph idx="2" type="sldImg"/>
          </p:nvPr>
        </p:nvSpPr>
        <p:spPr>
          <a:xfrm>
            <a:off x="1143213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7bc87bc25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4025f9ab60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Sheila moderates</a:t>
            </a:r>
            <a:endParaRPr/>
          </a:p>
        </p:txBody>
      </p:sp>
      <p:sp>
        <p:nvSpPr>
          <p:cNvPr id="311" name="Google Shape;311;g4025f9ab60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bd47cf83e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7bd47cf83e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bd47cf83e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7bd47cf83e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7bc87bc259_0_1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7bc87bc259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7bd47cf83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7bd47cf83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bd47cf83e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bd47cf83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bd47cf83e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bd47cf83e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7bd47cf83e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7bd47cf83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 showMasterSp="0">
  <p:cSld name="1_Title Slide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s.jpg" id="51" name="Google Shape;51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8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/>
          <p:nvPr/>
        </p:nvSpPr>
        <p:spPr>
          <a:xfrm>
            <a:off x="-108550" y="-114024"/>
            <a:ext cx="9357000" cy="6036000"/>
          </a:xfrm>
          <a:prstGeom prst="rect">
            <a:avLst/>
          </a:prstGeom>
          <a:solidFill>
            <a:srgbClr val="E16D2E"/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3"/>
          <p:cNvSpPr/>
          <p:nvPr/>
        </p:nvSpPr>
        <p:spPr>
          <a:xfrm>
            <a:off x="7335378" y="-114024"/>
            <a:ext cx="1278600" cy="12183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tar.eps" id="54" name="Google Shape;5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1471" y="308625"/>
            <a:ext cx="439413" cy="4394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" name="Google Shape;55;p13"/>
          <p:cNvCxnSpPr/>
          <p:nvPr/>
        </p:nvCxnSpPr>
        <p:spPr>
          <a:xfrm>
            <a:off x="685800" y="4146341"/>
            <a:ext cx="7848600" cy="15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6" name="Google Shape;56;p13"/>
          <p:cNvSpPr txBox="1"/>
          <p:nvPr>
            <p:ph type="ctrTitle"/>
          </p:nvPr>
        </p:nvSpPr>
        <p:spPr>
          <a:xfrm>
            <a:off x="685800" y="1146284"/>
            <a:ext cx="7848600" cy="19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685800" y="4367899"/>
            <a:ext cx="7848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3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8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Logo-White-Landscape.eps" id="58" name="Google Shape;58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86118" y="6185993"/>
            <a:ext cx="2024396" cy="385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Slide" showMasterSp="0">
  <p:cSld name="2_Title Slid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nterior.jpg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38016" y="0"/>
            <a:ext cx="5205983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5"/>
          <p:cNvSpPr/>
          <p:nvPr/>
        </p:nvSpPr>
        <p:spPr>
          <a:xfrm>
            <a:off x="244247" y="6520658"/>
            <a:ext cx="5844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lyrasis.org</a:t>
            </a:r>
            <a:endParaRPr sz="1000">
              <a:solidFill>
                <a:srgbClr val="A6A6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slide">
  <p:cSld name="Text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310244" y="365126"/>
            <a:ext cx="8539800" cy="140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436B"/>
              </a:buClr>
              <a:buSzPts val="3600"/>
              <a:buFont typeface="Avenir"/>
              <a:buNone/>
              <a:defRPr b="0" i="0" sz="3600" u="none" cap="none" strike="noStrike">
                <a:solidFill>
                  <a:srgbClr val="28436B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310753" y="1833563"/>
            <a:ext cx="8539200" cy="38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A3838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A3838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lank">
  <p:cSld name="1_Blank">
    <p:bg>
      <p:bgPr>
        <a:solidFill>
          <a:srgbClr val="A4CD39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/>
          <p:nvPr>
            <p:ph type="title"/>
          </p:nvPr>
        </p:nvSpPr>
        <p:spPr>
          <a:xfrm>
            <a:off x="969264" y="2551200"/>
            <a:ext cx="7315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lvl="0" marR="0" rtl="0" algn="l">
              <a:lnSpc>
                <a:spcPct val="90909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969264" y="3557040"/>
            <a:ext cx="73152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D1E69A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D1E69A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1DB8E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C1DB8E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1DB8E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C1DB8E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1DB8E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C1DB8E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1DB8E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C1DB8E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C1DB8E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C1DB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C1DB8E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C1DB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C1DB8E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C1DB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C1DB8E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C1DB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629841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75" name="Google Shape;75;p18"/>
          <p:cNvSpPr txBox="1"/>
          <p:nvPr>
            <p:ph idx="1" type="body"/>
          </p:nvPr>
        </p:nvSpPr>
        <p:spPr>
          <a:xfrm>
            <a:off x="629842" y="1681163"/>
            <a:ext cx="38682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Google Shape;76;p18"/>
          <p:cNvSpPr txBox="1"/>
          <p:nvPr>
            <p:ph idx="2" type="body"/>
          </p:nvPr>
        </p:nvSpPr>
        <p:spPr>
          <a:xfrm>
            <a:off x="629842" y="2505075"/>
            <a:ext cx="38682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18"/>
          <p:cNvSpPr txBox="1"/>
          <p:nvPr>
            <p:ph idx="3" type="body"/>
          </p:nvPr>
        </p:nvSpPr>
        <p:spPr>
          <a:xfrm>
            <a:off x="4629150" y="1681163"/>
            <a:ext cx="38874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18"/>
          <p:cNvSpPr txBox="1"/>
          <p:nvPr>
            <p:ph idx="4" type="body"/>
          </p:nvPr>
        </p:nvSpPr>
        <p:spPr>
          <a:xfrm>
            <a:off x="4629150" y="2505075"/>
            <a:ext cx="38874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Slide" showMasterSp="0">
  <p:cSld name="3_Title Slid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s.jpg" id="83" name="Google Shape;83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8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9"/>
          <p:cNvSpPr/>
          <p:nvPr/>
        </p:nvSpPr>
        <p:spPr>
          <a:xfrm>
            <a:off x="0" y="0"/>
            <a:ext cx="9144000" cy="5922000"/>
          </a:xfrm>
          <a:prstGeom prst="rect">
            <a:avLst/>
          </a:prstGeom>
          <a:solidFill>
            <a:schemeClr val="lt1">
              <a:alpha val="94510"/>
            </a:schemeClr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9"/>
          <p:cNvSpPr/>
          <p:nvPr/>
        </p:nvSpPr>
        <p:spPr>
          <a:xfrm>
            <a:off x="7335378" y="-114024"/>
            <a:ext cx="1278600" cy="12183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tar.eps" id="86" name="Google Shape;8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1471" y="308625"/>
            <a:ext cx="439413" cy="4394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" name="Google Shape;87;p19"/>
          <p:cNvCxnSpPr/>
          <p:nvPr/>
        </p:nvCxnSpPr>
        <p:spPr>
          <a:xfrm>
            <a:off x="685800" y="4146341"/>
            <a:ext cx="7848600" cy="1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8" name="Google Shape;88;p19"/>
          <p:cNvSpPr txBox="1"/>
          <p:nvPr>
            <p:ph type="ctrTitle"/>
          </p:nvPr>
        </p:nvSpPr>
        <p:spPr>
          <a:xfrm>
            <a:off x="685800" y="1146284"/>
            <a:ext cx="7848600" cy="9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E16D2E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E16D2E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89" name="Google Shape;89;p19"/>
          <p:cNvSpPr txBox="1"/>
          <p:nvPr>
            <p:ph idx="1" type="subTitle"/>
          </p:nvPr>
        </p:nvSpPr>
        <p:spPr>
          <a:xfrm>
            <a:off x="685800" y="4367899"/>
            <a:ext cx="7848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30"/>
              <a:buFont typeface="Arial"/>
              <a:buNone/>
              <a:defRPr b="0" i="0" sz="18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8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Logo-White-Landscape.eps" id="90" name="Google Shape;9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86118" y="6185993"/>
            <a:ext cx="2024396" cy="385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 showMasterSp="0">
  <p:cSld name="1_Title Slid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s.jpg" id="99" name="Google Shape;9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8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1"/>
          <p:cNvSpPr/>
          <p:nvPr/>
        </p:nvSpPr>
        <p:spPr>
          <a:xfrm>
            <a:off x="-108550" y="-114024"/>
            <a:ext cx="9357000" cy="6036000"/>
          </a:xfrm>
          <a:prstGeom prst="rect">
            <a:avLst/>
          </a:prstGeom>
          <a:solidFill>
            <a:srgbClr val="E16D2E"/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1"/>
          <p:cNvSpPr/>
          <p:nvPr/>
        </p:nvSpPr>
        <p:spPr>
          <a:xfrm>
            <a:off x="7335378" y="-114024"/>
            <a:ext cx="1278600" cy="12183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tar.eps" id="102" name="Google Shape;10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1471" y="308625"/>
            <a:ext cx="439413" cy="4394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3" name="Google Shape;103;p21"/>
          <p:cNvCxnSpPr/>
          <p:nvPr/>
        </p:nvCxnSpPr>
        <p:spPr>
          <a:xfrm>
            <a:off x="685800" y="4146341"/>
            <a:ext cx="7848600" cy="15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4" name="Google Shape;104;p21"/>
          <p:cNvSpPr txBox="1"/>
          <p:nvPr>
            <p:ph type="ctrTitle"/>
          </p:nvPr>
        </p:nvSpPr>
        <p:spPr>
          <a:xfrm>
            <a:off x="685800" y="1146284"/>
            <a:ext cx="7848600" cy="19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5" name="Google Shape;105;p21"/>
          <p:cNvSpPr txBox="1"/>
          <p:nvPr>
            <p:ph idx="1" type="subTitle"/>
          </p:nvPr>
        </p:nvSpPr>
        <p:spPr>
          <a:xfrm>
            <a:off x="685800" y="4367899"/>
            <a:ext cx="7848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3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8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Logo-White-Landscape.eps" id="106" name="Google Shape;106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86118" y="6185993"/>
            <a:ext cx="2024396" cy="385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2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Slide" showMasterSp="0">
  <p:cSld name="2_Title Slide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nterior.jpg" id="112" name="Google Shape;112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38016" y="0"/>
            <a:ext cx="5205983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3"/>
          <p:cNvSpPr/>
          <p:nvPr/>
        </p:nvSpPr>
        <p:spPr>
          <a:xfrm>
            <a:off x="244247" y="6520658"/>
            <a:ext cx="5844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lyrasis.org</a:t>
            </a:r>
            <a:endParaRPr sz="1000">
              <a:solidFill>
                <a:srgbClr val="A6A6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3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Slide" showMasterSp="0">
  <p:cSld name="3_Title Slide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s.jpg" id="116" name="Google Shape;116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8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4"/>
          <p:cNvSpPr/>
          <p:nvPr/>
        </p:nvSpPr>
        <p:spPr>
          <a:xfrm>
            <a:off x="0" y="0"/>
            <a:ext cx="9144000" cy="5922000"/>
          </a:xfrm>
          <a:prstGeom prst="rect">
            <a:avLst/>
          </a:prstGeom>
          <a:solidFill>
            <a:schemeClr val="lt1">
              <a:alpha val="94510"/>
            </a:schemeClr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4"/>
          <p:cNvSpPr/>
          <p:nvPr/>
        </p:nvSpPr>
        <p:spPr>
          <a:xfrm>
            <a:off x="7335378" y="-114024"/>
            <a:ext cx="1278600" cy="12183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chemeClr val="dk1">
                <a:alpha val="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tar.eps" id="119" name="Google Shape;11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1471" y="308625"/>
            <a:ext cx="439413" cy="4394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0" name="Google Shape;120;p24"/>
          <p:cNvCxnSpPr/>
          <p:nvPr/>
        </p:nvCxnSpPr>
        <p:spPr>
          <a:xfrm>
            <a:off x="685800" y="4146341"/>
            <a:ext cx="7848600" cy="1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1" name="Google Shape;121;p24"/>
          <p:cNvSpPr txBox="1"/>
          <p:nvPr>
            <p:ph type="ctrTitle"/>
          </p:nvPr>
        </p:nvSpPr>
        <p:spPr>
          <a:xfrm>
            <a:off x="685800" y="1146284"/>
            <a:ext cx="7848600" cy="9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E16D2E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E16D2E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2" name="Google Shape;122;p24"/>
          <p:cNvSpPr txBox="1"/>
          <p:nvPr>
            <p:ph idx="1" type="subTitle"/>
          </p:nvPr>
        </p:nvSpPr>
        <p:spPr>
          <a:xfrm>
            <a:off x="685800" y="4367899"/>
            <a:ext cx="7848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30"/>
              <a:buFont typeface="Arial"/>
              <a:buNone/>
              <a:defRPr b="0" i="0" sz="18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8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Logo-White-Landscape.eps" id="123" name="Google Shape;123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86118" y="6185993"/>
            <a:ext cx="2024396" cy="385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457200" y="1673352"/>
            <a:ext cx="4038600" cy="47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973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648200" y="1673352"/>
            <a:ext cx="4038600" cy="47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973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1" name="Google Shape;131;p26"/>
          <p:cNvSpPr txBox="1"/>
          <p:nvPr>
            <p:ph idx="1" type="body"/>
          </p:nvPr>
        </p:nvSpPr>
        <p:spPr>
          <a:xfrm>
            <a:off x="457200" y="1676400"/>
            <a:ext cx="39318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E16D2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457200" y="2438400"/>
            <a:ext cx="39318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4754880" y="1676400"/>
            <a:ext cx="39318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E16D2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4" type="body"/>
          </p:nvPr>
        </p:nvSpPr>
        <p:spPr>
          <a:xfrm>
            <a:off x="4754880" y="2438400"/>
            <a:ext cx="39318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Google Shape;135;p26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36" name="Google Shape;136;p26"/>
          <p:cNvCxnSpPr/>
          <p:nvPr/>
        </p:nvCxnSpPr>
        <p:spPr>
          <a:xfrm rot="5400000">
            <a:off x="2217794" y="4045740"/>
            <a:ext cx="4709100" cy="900"/>
          </a:xfrm>
          <a:prstGeom prst="straightConnector1">
            <a:avLst/>
          </a:prstGeom>
          <a:noFill/>
          <a:ln cap="flat" cmpd="sng" w="19050">
            <a:solidFill>
              <a:srgbClr val="E7E7EC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9" name="Google Shape;139;p27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8"/>
          <p:cNvSpPr txBox="1"/>
          <p:nvPr>
            <p:ph idx="10" type="dt"/>
          </p:nvPr>
        </p:nvSpPr>
        <p:spPr>
          <a:xfrm>
            <a:off x="457200" y="18288"/>
            <a:ext cx="28956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28"/>
          <p:cNvSpPr txBox="1"/>
          <p:nvPr>
            <p:ph idx="11" type="ftr"/>
          </p:nvPr>
        </p:nvSpPr>
        <p:spPr>
          <a:xfrm>
            <a:off x="3429000" y="18288"/>
            <a:ext cx="4114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28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/>
          <p:nvPr>
            <p:ph type="title"/>
          </p:nvPr>
        </p:nvSpPr>
        <p:spPr>
          <a:xfrm>
            <a:off x="457200" y="792080"/>
            <a:ext cx="2139600" cy="1261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6" name="Google Shape;146;p29"/>
          <p:cNvSpPr txBox="1"/>
          <p:nvPr>
            <p:ph idx="1" type="body"/>
          </p:nvPr>
        </p:nvSpPr>
        <p:spPr>
          <a:xfrm>
            <a:off x="2971800" y="792080"/>
            <a:ext cx="5715000" cy="55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132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272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973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57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16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7" name="Google Shape;147;p29"/>
          <p:cNvSpPr txBox="1"/>
          <p:nvPr>
            <p:ph idx="2" type="body"/>
          </p:nvPr>
        </p:nvSpPr>
        <p:spPr>
          <a:xfrm>
            <a:off x="457201" y="2130552"/>
            <a:ext cx="2139600" cy="42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19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SzPts val="102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Google Shape;148;p29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49" name="Google Shape;149;p29"/>
          <p:cNvCxnSpPr/>
          <p:nvPr/>
        </p:nvCxnSpPr>
        <p:spPr>
          <a:xfrm rot="5400000">
            <a:off x="-13102" y="3580280"/>
            <a:ext cx="5577900" cy="1500"/>
          </a:xfrm>
          <a:prstGeom prst="straightConnector1">
            <a:avLst/>
          </a:prstGeom>
          <a:noFill/>
          <a:ln cap="flat" cmpd="sng" w="19050">
            <a:solidFill>
              <a:srgbClr val="E7E7EC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0"/>
          <p:cNvSpPr txBox="1"/>
          <p:nvPr>
            <p:ph type="title"/>
          </p:nvPr>
        </p:nvSpPr>
        <p:spPr>
          <a:xfrm>
            <a:off x="457200" y="792480"/>
            <a:ext cx="2142600" cy="12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2" name="Google Shape;152;p30"/>
          <p:cNvSpPr/>
          <p:nvPr>
            <p:ph idx="2" type="pic"/>
          </p:nvPr>
        </p:nvSpPr>
        <p:spPr>
          <a:xfrm>
            <a:off x="2858610" y="838201"/>
            <a:ext cx="5904300" cy="5500500"/>
          </a:xfrm>
          <a:prstGeom prst="rect">
            <a:avLst/>
          </a:prstGeom>
          <a:solidFill>
            <a:schemeClr val="lt2"/>
          </a:solidFill>
          <a:ln cap="flat" cmpd="sng" w="762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" dir="5400000" dist="12700">
              <a:srgbClr val="000000">
                <a:alpha val="58819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272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16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3" name="Google Shape;153;p30"/>
          <p:cNvSpPr txBox="1"/>
          <p:nvPr>
            <p:ph idx="1" type="body"/>
          </p:nvPr>
        </p:nvSpPr>
        <p:spPr>
          <a:xfrm>
            <a:off x="457200" y="2133600"/>
            <a:ext cx="2139600" cy="42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19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SzPts val="102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30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1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7" name="Google Shape;157;p31"/>
          <p:cNvSpPr txBox="1"/>
          <p:nvPr>
            <p:ph idx="1" type="body"/>
          </p:nvPr>
        </p:nvSpPr>
        <p:spPr>
          <a:xfrm rot="5400000">
            <a:off x="2033556" y="-897947"/>
            <a:ext cx="5079900" cy="86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8" name="Google Shape;158;p31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2"/>
          <p:cNvSpPr txBox="1"/>
          <p:nvPr>
            <p:ph type="title"/>
          </p:nvPr>
        </p:nvSpPr>
        <p:spPr>
          <a:xfrm rot="5400000">
            <a:off x="4887450" y="2677700"/>
            <a:ext cx="55413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1" name="Google Shape;161;p32"/>
          <p:cNvSpPr txBox="1"/>
          <p:nvPr>
            <p:ph idx="1" type="body"/>
          </p:nvPr>
        </p:nvSpPr>
        <p:spPr>
          <a:xfrm rot="5400000">
            <a:off x="696450" y="696500"/>
            <a:ext cx="55413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2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sz="1400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3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3" name="Google Shape;93;p20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12" type="sldNum"/>
          </p:nvPr>
        </p:nvSpPr>
        <p:spPr>
          <a:xfrm>
            <a:off x="7836006" y="6393530"/>
            <a:ext cx="10668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400" u="none" cap="none" strike="noStrike"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95" name="Google Shape;95;p20"/>
          <p:cNvCxnSpPr/>
          <p:nvPr/>
        </p:nvCxnSpPr>
        <p:spPr>
          <a:xfrm>
            <a:off x="244247" y="747822"/>
            <a:ext cx="8658600" cy="0"/>
          </a:xfrm>
          <a:prstGeom prst="straightConnector1">
            <a:avLst/>
          </a:prstGeom>
          <a:noFill/>
          <a:ln cap="flat" cmpd="sng" w="26425">
            <a:solidFill>
              <a:srgbClr val="E16D2E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lyrasis-landscape.eps" id="96" name="Google Shape;96;p2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217162" y="240650"/>
            <a:ext cx="1685645" cy="32204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0"/>
          <p:cNvSpPr/>
          <p:nvPr/>
        </p:nvSpPr>
        <p:spPr>
          <a:xfrm>
            <a:off x="244247" y="6520658"/>
            <a:ext cx="5844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A6A6A6"/>
                </a:solidFill>
                <a:latin typeface="Arial"/>
                <a:ea typeface="Arial"/>
                <a:cs typeface="Arial"/>
                <a:sym typeface="Arial"/>
              </a:rPr>
              <a:t>lyrasis.org</a:t>
            </a:r>
            <a:endParaRPr b="0" i="0" sz="1000" u="none" cap="none" strike="noStrike">
              <a:solidFill>
                <a:srgbClr val="A6A6A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orcid.org/0000-0002-1196-6279" TargetMode="External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jpg"/><Relationship Id="rId4" Type="http://schemas.openxmlformats.org/officeDocument/2006/relationships/hyperlink" Target="https://dspace.cvut.cz/bitstream/handle/10467/67742/or2016_slides_ctu_comments.pdf?sequence=1&amp;isAllowed=y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7.png"/><Relationship Id="rId4" Type="http://schemas.openxmlformats.org/officeDocument/2006/relationships/hyperlink" Target="https://twitter.com/UCSDScholCom/status/1054826490611818497" TargetMode="External"/><Relationship Id="rId5" Type="http://schemas.openxmlformats.org/officeDocument/2006/relationships/image" Target="../media/image31.png"/><Relationship Id="rId6" Type="http://schemas.openxmlformats.org/officeDocument/2006/relationships/hyperlink" Target="https://twitter.com/anniekjohn/status/1097585056233730054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28.png"/><Relationship Id="rId5" Type="http://schemas.openxmlformats.org/officeDocument/2006/relationships/image" Target="../media/image19.png"/><Relationship Id="rId6" Type="http://schemas.openxmlformats.org/officeDocument/2006/relationships/image" Target="../media/image17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hyperlink" Target="mailto:orcidus@lyrasis.org" TargetMode="External"/><Relationship Id="rId4" Type="http://schemas.openxmlformats.org/officeDocument/2006/relationships/hyperlink" Target="mailto:orcidus@lyrasis.org" TargetMode="External"/><Relationship Id="rId5" Type="http://schemas.openxmlformats.org/officeDocument/2006/relationships/image" Target="../media/image30.png"/><Relationship Id="rId6" Type="http://schemas.openxmlformats.org/officeDocument/2006/relationships/hyperlink" Target="https://twitter.com/USconsortium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34.png"/><Relationship Id="rId7" Type="http://schemas.openxmlformats.org/officeDocument/2006/relationships/image" Target="../media/image18.png"/><Relationship Id="rId8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lyrasis.org/technology/Pages/Accessibility-Survey-Report.aspx" TargetMode="External"/><Relationship Id="rId4" Type="http://schemas.openxmlformats.org/officeDocument/2006/relationships/image" Target="../media/image2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lyrasis.org/technology/Pages/IMLS-OSS.aspx" TargetMode="External"/><Relationship Id="rId4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3"/>
          <p:cNvSpPr txBox="1"/>
          <p:nvPr>
            <p:ph type="ctrTitle"/>
          </p:nvPr>
        </p:nvSpPr>
        <p:spPr>
          <a:xfrm>
            <a:off x="685800" y="1715634"/>
            <a:ext cx="7848600" cy="19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</a:pPr>
            <a:r>
              <a:rPr lang="en-US"/>
              <a:t>Growing Strong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ORCID US Community</a:t>
            </a:r>
            <a:endParaRPr/>
          </a:p>
        </p:txBody>
      </p:sp>
      <p:sp>
        <p:nvSpPr>
          <p:cNvPr id="168" name="Google Shape;168;p33"/>
          <p:cNvSpPr txBox="1"/>
          <p:nvPr>
            <p:ph idx="1" type="subTitle"/>
          </p:nvPr>
        </p:nvSpPr>
        <p:spPr>
          <a:xfrm>
            <a:off x="685800" y="4367901"/>
            <a:ext cx="78486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30"/>
              <a:buFont typeface="Arial"/>
              <a:buNone/>
            </a:pPr>
            <a:r>
              <a:rPr lang="en-US"/>
              <a:t>Sheila Rabun, ORCID US Community Specialist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30"/>
              <a:buFont typeface="Arial"/>
              <a:buNone/>
            </a:pPr>
            <a:r>
              <a:rPr lang="en-US"/>
              <a:t>    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https://orcid.org/0000-0002-1196-6279</a:t>
            </a:r>
            <a:r>
              <a:rPr lang="en-US"/>
              <a:t> </a:t>
            </a:r>
            <a:endParaRPr/>
          </a:p>
        </p:txBody>
      </p:sp>
      <p:sp>
        <p:nvSpPr>
          <p:cNvPr id="169" name="Google Shape;169;p33"/>
          <p:cNvSpPr txBox="1"/>
          <p:nvPr/>
        </p:nvSpPr>
        <p:spPr>
          <a:xfrm>
            <a:off x="685800" y="5073650"/>
            <a:ext cx="4539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January</a:t>
            </a:r>
            <a:r>
              <a:rPr lang="en-US">
                <a:solidFill>
                  <a:srgbClr val="FFFFFF"/>
                </a:solidFill>
              </a:rPr>
              <a:t> 30, 2020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Google Shape;17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8400" y="4671450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2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 b="1"/>
          </a:p>
        </p:txBody>
      </p:sp>
      <p:sp>
        <p:nvSpPr>
          <p:cNvPr id="243" name="Google Shape;243;p42"/>
          <p:cNvSpPr txBox="1"/>
          <p:nvPr>
            <p:ph idx="1" type="body"/>
          </p:nvPr>
        </p:nvSpPr>
        <p:spPr>
          <a:xfrm>
            <a:off x="244250" y="891402"/>
            <a:ext cx="8658600" cy="933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Who are the internal stakeholders at your institution that are or could be benefiting from ORCID?</a:t>
            </a:r>
            <a:endParaRPr/>
          </a:p>
        </p:txBody>
      </p:sp>
      <p:pic>
        <p:nvPicPr>
          <p:cNvPr id="244" name="Google Shape;24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075" y="1825002"/>
            <a:ext cx="8657856" cy="4728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3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250" name="Google Shape;250;p43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What systems and/or workflows at your institution could potentially benefit from ORCID integration?</a:t>
            </a:r>
            <a:endParaRPr/>
          </a:p>
        </p:txBody>
      </p:sp>
      <p:pic>
        <p:nvPicPr>
          <p:cNvPr id="251" name="Google Shape;251;p43"/>
          <p:cNvPicPr preferRelativeResize="0"/>
          <p:nvPr/>
        </p:nvPicPr>
        <p:blipFill rotWithShape="1">
          <a:blip r:embed="rId3">
            <a:alphaModFix/>
          </a:blip>
          <a:srcRect b="0" l="0" r="0" t="15023"/>
          <a:stretch/>
        </p:blipFill>
        <p:spPr>
          <a:xfrm>
            <a:off x="1271375" y="1812325"/>
            <a:ext cx="6604325" cy="41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3"/>
          <p:cNvSpPr txBox="1"/>
          <p:nvPr/>
        </p:nvSpPr>
        <p:spPr>
          <a:xfrm>
            <a:off x="932700" y="6066950"/>
            <a:ext cx="8211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from Czech Technical University in Prague, 2016: </a:t>
            </a:r>
            <a:r>
              <a:rPr lang="en-US" u="sng">
                <a:solidFill>
                  <a:srgbClr val="0000FF"/>
                </a:solidFill>
                <a:hlinkClick r:id="rId4"/>
              </a:rPr>
              <a:t>https://dspace.cvut.cz/bitstream/handle/10467/67742/or2016_slides_ctu_comments.pdf?sequence=1&amp;isAllowed=y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4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258" name="Google Shape;258;p44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Are you interested in </a:t>
            </a:r>
            <a:r>
              <a:rPr b="1" lang="en-US"/>
              <a:t>reading</a:t>
            </a:r>
            <a:r>
              <a:rPr lang="en-US"/>
              <a:t> data from your researchers’ ORCID records? What type of data?</a:t>
            </a:r>
            <a:endParaRPr/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Biographical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Employment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Education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Qualifications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Invited positions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Distinctions/awards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Memberships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Service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Funding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Works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Peer review activity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Research resources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9" name="Google Shape;25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22700" y="1805075"/>
            <a:ext cx="4857474" cy="482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5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265" name="Google Shape;265;p45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Are you interested in </a:t>
            </a:r>
            <a:r>
              <a:rPr b="1" lang="en-US"/>
              <a:t>writing </a:t>
            </a:r>
            <a:r>
              <a:rPr lang="en-US"/>
              <a:t>data to your researchers’ ORCID records? What type of data?</a:t>
            </a:r>
            <a:endParaRPr/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Biographical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Employment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Education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Qualifications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Invited positions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Distinctions/awards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Memberships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Service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Funding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Works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Peer review activity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Research resources</a:t>
            </a:r>
            <a:endParaRPr/>
          </a:p>
        </p:txBody>
      </p:sp>
      <p:pic>
        <p:nvPicPr>
          <p:cNvPr id="266" name="Google Shape;26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0503" y="1520425"/>
            <a:ext cx="4224546" cy="5079900"/>
          </a:xfrm>
          <a:prstGeom prst="rect">
            <a:avLst/>
          </a:prstGeom>
          <a:noFill/>
          <a:ln cap="flat" cmpd="sng" w="9525">
            <a:solidFill>
              <a:srgbClr val="D2533C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6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272" name="Google Shape;272;p46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How would you prioritize outreach efforts to the following groups for ORCID adoption:</a:t>
            </a:r>
            <a:endParaRPr/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Faculty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>
                <a:highlight>
                  <a:srgbClr val="FFFF00"/>
                </a:highlight>
              </a:rPr>
              <a:t>Graduate students</a:t>
            </a:r>
            <a:endParaRPr>
              <a:highlight>
                <a:srgbClr val="FFFF00"/>
              </a:highlight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Post-docs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Undergrads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Specific academic departments or schools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Other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7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278" name="Google Shape;278;p47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Who at your institution might be able to help with ORCID outreach and education initiatives?</a:t>
            </a:r>
            <a:endParaRPr/>
          </a:p>
        </p:txBody>
      </p:sp>
      <p:pic>
        <p:nvPicPr>
          <p:cNvPr id="279" name="Google Shape;279;p47"/>
          <p:cNvPicPr preferRelativeResize="0"/>
          <p:nvPr/>
        </p:nvPicPr>
        <p:blipFill rotWithShape="1">
          <a:blip r:embed="rId3">
            <a:alphaModFix/>
          </a:blip>
          <a:srcRect b="19859" l="0" r="0" t="7099"/>
          <a:stretch/>
        </p:blipFill>
        <p:spPr>
          <a:xfrm>
            <a:off x="5477850" y="1802750"/>
            <a:ext cx="3425001" cy="4447476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47"/>
          <p:cNvSpPr txBox="1"/>
          <p:nvPr/>
        </p:nvSpPr>
        <p:spPr>
          <a:xfrm>
            <a:off x="3765600" y="6465775"/>
            <a:ext cx="5378400" cy="2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0000FF"/>
                </a:solidFill>
                <a:hlinkClick r:id="rId4"/>
              </a:rPr>
              <a:t>https://twitter.com/UCSDScholCom/status/1054826490611818497</a:t>
            </a:r>
            <a:r>
              <a:rPr lang="en-US"/>
              <a:t> </a:t>
            </a:r>
            <a:endParaRPr/>
          </a:p>
        </p:txBody>
      </p:sp>
      <p:pic>
        <p:nvPicPr>
          <p:cNvPr id="281" name="Google Shape;281;p47"/>
          <p:cNvPicPr preferRelativeResize="0"/>
          <p:nvPr/>
        </p:nvPicPr>
        <p:blipFill rotWithShape="1">
          <a:blip r:embed="rId5">
            <a:alphaModFix/>
          </a:blip>
          <a:srcRect b="20871" l="0" r="16492" t="3450"/>
          <a:stretch/>
        </p:blipFill>
        <p:spPr>
          <a:xfrm>
            <a:off x="444425" y="1802750"/>
            <a:ext cx="4907574" cy="4447476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47"/>
          <p:cNvSpPr txBox="1"/>
          <p:nvPr/>
        </p:nvSpPr>
        <p:spPr>
          <a:xfrm>
            <a:off x="444375" y="6186225"/>
            <a:ext cx="50334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0000FF"/>
                </a:solidFill>
                <a:hlinkClick r:id="rId6"/>
              </a:rPr>
              <a:t>https://twitter.com/anniekjohn/status/1097585056233730054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8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288" name="Google Shape;288;p48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What are three potential next steps/actions you can take to move forward with ORCID at your institution?</a:t>
            </a:r>
            <a:endParaRPr/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AutoNum type="arabicPeriod"/>
            </a:pPr>
            <a:r>
              <a:rPr lang="en-US"/>
              <a:t>Form an ORCID committee for strategic planning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AutoNum type="arabicPeriod"/>
            </a:pPr>
            <a:r>
              <a:rPr lang="en-US"/>
              <a:t>Incorporate ORCID into workshops, trainings, and activities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AutoNum type="arabicPeriod"/>
            </a:pPr>
            <a:r>
              <a:rPr lang="en-US"/>
              <a:t>Propose ORCID </a:t>
            </a:r>
            <a:r>
              <a:rPr lang="en-US"/>
              <a:t>endorsement</a:t>
            </a:r>
            <a:r>
              <a:rPr lang="en-US"/>
              <a:t> by faculty senate</a:t>
            </a:r>
            <a:endParaRPr/>
          </a:p>
        </p:txBody>
      </p:sp>
      <p:pic>
        <p:nvPicPr>
          <p:cNvPr id="289" name="Google Shape;289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8950" y="3096600"/>
            <a:ext cx="5029200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9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pic>
        <p:nvPicPr>
          <p:cNvPr id="295" name="Google Shape;295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3488" y="789236"/>
            <a:ext cx="6677025" cy="562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0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Emerging Trends &amp; Best Practices</a:t>
            </a:r>
            <a:endParaRPr/>
          </a:p>
        </p:txBody>
      </p:sp>
      <p:sp>
        <p:nvSpPr>
          <p:cNvPr id="301" name="Google Shape;301;p50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ORCID &amp; DOIs in Law Scholarship</a:t>
            </a:r>
            <a:endParaRPr/>
          </a:p>
        </p:txBody>
      </p:sp>
      <p:pic>
        <p:nvPicPr>
          <p:cNvPr id="302" name="Google Shape;30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74016"/>
            <a:ext cx="9144001" cy="3947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1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ORCID US Community 2020</a:t>
            </a:r>
            <a:endParaRPr/>
          </a:p>
        </p:txBody>
      </p:sp>
      <p:pic>
        <p:nvPicPr>
          <p:cNvPr id="308" name="Google Shape;30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994411"/>
            <a:ext cx="8839204" cy="2869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4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ORCID US Community</a:t>
            </a:r>
            <a:endParaRPr/>
          </a:p>
        </p:txBody>
      </p:sp>
      <p:sp>
        <p:nvSpPr>
          <p:cNvPr id="176" name="Google Shape;176;p34"/>
          <p:cNvSpPr txBox="1"/>
          <p:nvPr>
            <p:ph idx="1" type="body"/>
          </p:nvPr>
        </p:nvSpPr>
        <p:spPr>
          <a:xfrm>
            <a:off x="4934800" y="762475"/>
            <a:ext cx="41148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93700" lvl="0" marL="457200" rtl="0" algn="l">
              <a:spcBef>
                <a:spcPts val="48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National partnership/consortium for premium ORCID membership</a:t>
            </a:r>
            <a:endParaRPr sz="26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-393700" lvl="0" marL="457200" rtl="0" algn="l">
              <a:spcBef>
                <a:spcPts val="48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Formed in January 2018</a:t>
            </a:r>
            <a:endParaRPr sz="26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-393700" lvl="0" marL="457200" rtl="0" algn="l">
              <a:spcBef>
                <a:spcPts val="48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LYRASIS as administrative home</a:t>
            </a:r>
            <a:endParaRPr sz="2600"/>
          </a:p>
        </p:txBody>
      </p:sp>
      <p:pic>
        <p:nvPicPr>
          <p:cNvPr id="177" name="Google Shape;177;p34"/>
          <p:cNvPicPr preferRelativeResize="0"/>
          <p:nvPr/>
        </p:nvPicPr>
        <p:blipFill rotWithShape="1">
          <a:blip r:embed="rId3">
            <a:alphaModFix/>
          </a:blip>
          <a:srcRect b="19910" l="0" r="0" t="0"/>
          <a:stretch/>
        </p:blipFill>
        <p:spPr>
          <a:xfrm>
            <a:off x="1026073" y="3932513"/>
            <a:ext cx="3247025" cy="128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4"/>
          <p:cNvPicPr preferRelativeResize="0"/>
          <p:nvPr/>
        </p:nvPicPr>
        <p:blipFill rotWithShape="1">
          <a:blip r:embed="rId4">
            <a:alphaModFix/>
          </a:blip>
          <a:srcRect b="0" l="1768" r="0" t="0"/>
          <a:stretch/>
        </p:blipFill>
        <p:spPr>
          <a:xfrm>
            <a:off x="244225" y="5372408"/>
            <a:ext cx="5167474" cy="67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4"/>
          <p:cNvPicPr preferRelativeResize="0"/>
          <p:nvPr/>
        </p:nvPicPr>
        <p:blipFill rotWithShape="1">
          <a:blip r:embed="rId5">
            <a:alphaModFix/>
          </a:blip>
          <a:srcRect b="15568" l="3884" r="50629" t="6743"/>
          <a:stretch/>
        </p:blipFill>
        <p:spPr>
          <a:xfrm>
            <a:off x="1405628" y="2118500"/>
            <a:ext cx="2487926" cy="143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188" y="1107600"/>
            <a:ext cx="4114800" cy="85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2"/>
          <p:cNvSpPr txBox="1"/>
          <p:nvPr>
            <p:ph type="ctrTitle"/>
          </p:nvPr>
        </p:nvSpPr>
        <p:spPr>
          <a:xfrm>
            <a:off x="685800" y="1146284"/>
            <a:ext cx="7848600" cy="9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16D2E"/>
              </a:buClr>
              <a:buSzPts val="5400"/>
              <a:buFont typeface="Arial"/>
              <a:buNone/>
            </a:pPr>
            <a:r>
              <a:rPr lang="en-US"/>
              <a:t>Thoughts? </a:t>
            </a:r>
            <a:r>
              <a:rPr lang="en-US"/>
              <a:t>Questions?</a:t>
            </a:r>
            <a:endParaRPr b="0" i="0" sz="5400" u="none" cap="none" strike="noStrike">
              <a:solidFill>
                <a:srgbClr val="E16D2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52"/>
          <p:cNvSpPr txBox="1"/>
          <p:nvPr/>
        </p:nvSpPr>
        <p:spPr>
          <a:xfrm>
            <a:off x="685800" y="1787254"/>
            <a:ext cx="6345900" cy="17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1A1A1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Web     </a:t>
            </a:r>
            <a:r>
              <a:rPr b="1" lang="en-US" sz="2800"/>
              <a:t>orcid-us.org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Email   </a:t>
            </a:r>
            <a:r>
              <a:rPr b="1" lang="en-US" sz="2800" u="sng">
                <a:solidFill>
                  <a:schemeClr val="hlink"/>
                </a:solidFill>
                <a:hlinkClick r:id="rId3"/>
              </a:rPr>
              <a:t>orcidus</a:t>
            </a:r>
            <a:r>
              <a:rPr b="1" lang="en-US" sz="2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@lyrasis.org</a:t>
            </a:r>
            <a:endParaRPr b="1" sz="28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5" name="Google Shape;315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5800" y="3279949"/>
            <a:ext cx="1193350" cy="67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52"/>
          <p:cNvSpPr txBox="1"/>
          <p:nvPr/>
        </p:nvSpPr>
        <p:spPr>
          <a:xfrm>
            <a:off x="1879150" y="3335325"/>
            <a:ext cx="30411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2800">
                <a:uFill>
                  <a:noFill/>
                </a:uFill>
                <a:hlinkClick r:id="rId6"/>
              </a:rPr>
              <a:t>@USconsortium</a:t>
            </a:r>
            <a:endParaRPr/>
          </a:p>
        </p:txBody>
      </p:sp>
      <p:sp>
        <p:nvSpPr>
          <p:cNvPr id="317" name="Google Shape;317;p52"/>
          <p:cNvSpPr txBox="1"/>
          <p:nvPr/>
        </p:nvSpPr>
        <p:spPr>
          <a:xfrm>
            <a:off x="685800" y="4367899"/>
            <a:ext cx="7848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2934"/>
                </a:solidFill>
              </a:rPr>
              <a:t>Thank you!</a:t>
            </a:r>
            <a:endParaRPr sz="1800">
              <a:solidFill>
                <a:srgbClr val="29293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5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LYRASIS</a:t>
            </a:r>
            <a:endParaRPr b="1"/>
          </a:p>
        </p:txBody>
      </p:sp>
      <p:sp>
        <p:nvSpPr>
          <p:cNvPr id="186" name="Google Shape;186;p35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Services:</a:t>
            </a:r>
            <a:endParaRPr/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Consultation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Training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Consortial content licensing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Platform hosting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Home for community-supported software programs:</a:t>
            </a:r>
            <a:endParaRPr/>
          </a:p>
        </p:txBody>
      </p:sp>
      <p:pic>
        <p:nvPicPr>
          <p:cNvPr id="187" name="Google Shape;18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425" y="3702749"/>
            <a:ext cx="3624538" cy="114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4238" y="4940838"/>
            <a:ext cx="3810000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6597" y="3607363"/>
            <a:ext cx="1948391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90759" y="3752222"/>
            <a:ext cx="2505075" cy="1043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43600" y="5165525"/>
            <a:ext cx="3306977" cy="114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82588" y="1090125"/>
            <a:ext cx="3429000" cy="133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6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LYRASIS Resources</a:t>
            </a:r>
            <a:endParaRPr b="1"/>
          </a:p>
        </p:txBody>
      </p:sp>
      <p:sp>
        <p:nvSpPr>
          <p:cNvPr id="198" name="Google Shape;198;p36"/>
          <p:cNvSpPr txBox="1"/>
          <p:nvPr>
            <p:ph idx="1" type="body"/>
          </p:nvPr>
        </p:nvSpPr>
        <p:spPr>
          <a:xfrm>
            <a:off x="244247" y="891403"/>
            <a:ext cx="86586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Accessibility Report: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https://www.lyrasis.org/technology/Pages/Accessibility-Survey-Report.aspx</a:t>
            </a:r>
            <a:r>
              <a:rPr lang="en-US"/>
              <a:t> </a:t>
            </a:r>
            <a:endParaRPr/>
          </a:p>
        </p:txBody>
      </p:sp>
      <p:pic>
        <p:nvPicPr>
          <p:cNvPr id="199" name="Google Shape;19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0" y="2319720"/>
            <a:ext cx="9144001" cy="3764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7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LYRASIS Resources</a:t>
            </a:r>
            <a:endParaRPr b="1"/>
          </a:p>
        </p:txBody>
      </p:sp>
      <p:sp>
        <p:nvSpPr>
          <p:cNvPr id="205" name="Google Shape;205;p37"/>
          <p:cNvSpPr txBox="1"/>
          <p:nvPr/>
        </p:nvSpPr>
        <p:spPr>
          <a:xfrm>
            <a:off x="4048200" y="6291000"/>
            <a:ext cx="50958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7"/>
          <p:cNvSpPr txBox="1"/>
          <p:nvPr>
            <p:ph idx="1" type="body"/>
          </p:nvPr>
        </p:nvSpPr>
        <p:spPr>
          <a:xfrm>
            <a:off x="244250" y="787825"/>
            <a:ext cx="8814300" cy="844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600"/>
              <a:t>It Takes a Village Guidebook: </a:t>
            </a:r>
            <a:r>
              <a:rPr lang="en-US" sz="2600" u="sng">
                <a:solidFill>
                  <a:schemeClr val="hlink"/>
                </a:solidFill>
                <a:hlinkClick r:id="rId3"/>
              </a:rPr>
              <a:t>https://www.lyrasis.org/technology/Pages/IMLS-OSS.aspx</a:t>
            </a:r>
            <a:r>
              <a:rPr lang="en-US" sz="2600"/>
              <a:t> </a:t>
            </a:r>
            <a:endParaRPr sz="26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07" name="Google Shape;20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848213"/>
            <a:ext cx="9144001" cy="38305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ORCID US Community Goals</a:t>
            </a:r>
            <a:endParaRPr b="1"/>
          </a:p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244250" y="891402"/>
            <a:ext cx="8658600" cy="1487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ORCID US Community Goals = </a:t>
            </a:r>
            <a:endParaRPr/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Build a community of practice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Encourage widespread ORCID adoption &amp; integration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8"/>
          <p:cNvSpPr txBox="1"/>
          <p:nvPr/>
        </p:nvSpPr>
        <p:spPr>
          <a:xfrm>
            <a:off x="244250" y="4669625"/>
            <a:ext cx="7346700" cy="14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Community Outlook = </a:t>
            </a:r>
            <a:endParaRPr sz="2400">
              <a:solidFill>
                <a:schemeClr val="dk1"/>
              </a:solidFill>
            </a:endParaRPr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Char char="•"/>
            </a:pPr>
            <a:r>
              <a:rPr lang="en-US" sz="2400">
                <a:solidFill>
                  <a:schemeClr val="dk1"/>
                </a:solidFill>
              </a:rPr>
              <a:t>~85 members in 2018</a:t>
            </a:r>
            <a:endParaRPr sz="2400">
              <a:solidFill>
                <a:schemeClr val="dk1"/>
              </a:solidFill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Char char="•"/>
            </a:pPr>
            <a:r>
              <a:rPr lang="en-US" sz="2400">
                <a:solidFill>
                  <a:schemeClr val="dk1"/>
                </a:solidFill>
              </a:rPr>
              <a:t>Not a ton of ORCID activity</a:t>
            </a:r>
            <a:endParaRPr/>
          </a:p>
        </p:txBody>
      </p:sp>
      <p:sp>
        <p:nvSpPr>
          <p:cNvPr id="215" name="Google Shape;215;p38"/>
          <p:cNvSpPr txBox="1"/>
          <p:nvPr/>
        </p:nvSpPr>
        <p:spPr>
          <a:xfrm>
            <a:off x="244250" y="2345100"/>
            <a:ext cx="7346700" cy="21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Responsibilities = </a:t>
            </a:r>
            <a:endParaRPr sz="2400">
              <a:solidFill>
                <a:schemeClr val="dk1"/>
              </a:solidFill>
            </a:endParaRPr>
          </a:p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Char char="•"/>
            </a:pPr>
            <a:r>
              <a:rPr lang="en-US" sz="2400">
                <a:solidFill>
                  <a:schemeClr val="dk1"/>
                </a:solidFill>
              </a:rPr>
              <a:t>Provide dedicated technical &amp; community support</a:t>
            </a:r>
            <a:endParaRPr sz="2400">
              <a:solidFill>
                <a:schemeClr val="dk1"/>
              </a:solidFill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Char char="•"/>
            </a:pPr>
            <a:r>
              <a:rPr lang="en-US" sz="2400">
                <a:solidFill>
                  <a:schemeClr val="dk1"/>
                </a:solidFill>
              </a:rPr>
              <a:t>Empower community interaction</a:t>
            </a:r>
            <a:endParaRPr sz="2400">
              <a:solidFill>
                <a:schemeClr val="dk1"/>
              </a:solidFill>
            </a:endParaRPr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Char char="•"/>
            </a:pPr>
            <a:r>
              <a:rPr lang="en-US" sz="2400">
                <a:solidFill>
                  <a:schemeClr val="dk1"/>
                </a:solidFill>
              </a:rPr>
              <a:t>Ensure that members get the most value from ORCID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9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Communication Channels</a:t>
            </a:r>
            <a:endParaRPr b="1"/>
          </a:p>
        </p:txBody>
      </p:sp>
      <p:sp>
        <p:nvSpPr>
          <p:cNvPr id="221" name="Google Shape;221;p39"/>
          <p:cNvSpPr txBox="1"/>
          <p:nvPr>
            <p:ph idx="1" type="body"/>
          </p:nvPr>
        </p:nvSpPr>
        <p:spPr>
          <a:xfrm>
            <a:off x="244250" y="891400"/>
            <a:ext cx="4651800" cy="1032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Members Discussion Forum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Website</a:t>
            </a:r>
            <a:endParaRPr/>
          </a:p>
        </p:txBody>
      </p:sp>
      <p:pic>
        <p:nvPicPr>
          <p:cNvPr id="222" name="Google Shape;22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76400"/>
            <a:ext cx="8839199" cy="4040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0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Community Resources</a:t>
            </a:r>
            <a:endParaRPr b="1"/>
          </a:p>
        </p:txBody>
      </p:sp>
      <p:sp>
        <p:nvSpPr>
          <p:cNvPr id="228" name="Google Shape;228;p40"/>
          <p:cNvSpPr txBox="1"/>
          <p:nvPr>
            <p:ph idx="1" type="body"/>
          </p:nvPr>
        </p:nvSpPr>
        <p:spPr>
          <a:xfrm>
            <a:off x="244248" y="891400"/>
            <a:ext cx="43278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Webinars 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Planning Guides</a:t>
            </a:r>
            <a:endParaRPr/>
          </a:p>
        </p:txBody>
      </p:sp>
      <p:pic>
        <p:nvPicPr>
          <p:cNvPr id="229" name="Google Shape;22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0" y="1938862"/>
            <a:ext cx="9144001" cy="416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0"/>
          <p:cNvSpPr txBox="1"/>
          <p:nvPr>
            <p:ph idx="1" type="body"/>
          </p:nvPr>
        </p:nvSpPr>
        <p:spPr>
          <a:xfrm>
            <a:off x="4658123" y="891400"/>
            <a:ext cx="4327800" cy="5079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8140" lvl="0" marL="457200" rtl="0" algn="l">
              <a:spcBef>
                <a:spcPts val="48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Community Calls</a:t>
            </a:r>
            <a:endParaRPr/>
          </a:p>
          <a:p>
            <a:pPr indent="-358140" lvl="0" marL="457200" rtl="0" algn="l">
              <a:spcBef>
                <a:spcPts val="0"/>
              </a:spcBef>
              <a:spcAft>
                <a:spcPts val="0"/>
              </a:spcAft>
              <a:buSzPts val="2040"/>
              <a:buChar char="•"/>
            </a:pPr>
            <a:r>
              <a:rPr lang="en-US"/>
              <a:t>Blogs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1"/>
          <p:cNvSpPr txBox="1"/>
          <p:nvPr>
            <p:ph type="title"/>
          </p:nvPr>
        </p:nvSpPr>
        <p:spPr>
          <a:xfrm>
            <a:off x="244247" y="220786"/>
            <a:ext cx="6692400" cy="4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ORCID US Community 2019</a:t>
            </a:r>
            <a:endParaRPr b="1"/>
          </a:p>
        </p:txBody>
      </p:sp>
      <p:sp>
        <p:nvSpPr>
          <p:cNvPr id="236" name="Google Shape;236;p41"/>
          <p:cNvSpPr txBox="1"/>
          <p:nvPr>
            <p:ph idx="1" type="body"/>
          </p:nvPr>
        </p:nvSpPr>
        <p:spPr>
          <a:xfrm>
            <a:off x="244250" y="891400"/>
            <a:ext cx="8658600" cy="6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126+ research institutions </a:t>
            </a:r>
            <a:endParaRPr sz="3000"/>
          </a:p>
        </p:txBody>
      </p:sp>
      <p:pic>
        <p:nvPicPr>
          <p:cNvPr id="237" name="Google Shape;23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950" y="1577150"/>
            <a:ext cx="8839198" cy="4592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