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2" r:id="rId3"/>
    <p:sldId id="286" r:id="rId4"/>
    <p:sldId id="287" r:id="rId5"/>
    <p:sldId id="288" r:id="rId6"/>
    <p:sldId id="283" r:id="rId7"/>
    <p:sldId id="298" r:id="rId8"/>
    <p:sldId id="284" r:id="rId9"/>
    <p:sldId id="296" r:id="rId10"/>
    <p:sldId id="306" r:id="rId11"/>
    <p:sldId id="289" r:id="rId12"/>
    <p:sldId id="299" r:id="rId13"/>
    <p:sldId id="310" r:id="rId14"/>
    <p:sldId id="312" r:id="rId15"/>
    <p:sldId id="309" r:id="rId16"/>
    <p:sldId id="311" r:id="rId17"/>
    <p:sldId id="301" r:id="rId18"/>
    <p:sldId id="307" r:id="rId19"/>
    <p:sldId id="303" r:id="rId20"/>
    <p:sldId id="308" r:id="rId21"/>
    <p:sldId id="313" r:id="rId22"/>
    <p:sldId id="297" r:id="rId23"/>
    <p:sldId id="281" r:id="rId24"/>
    <p:sldId id="314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7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1207">
          <p15:clr>
            <a:srgbClr val="A4A3A4"/>
          </p15:clr>
        </p15:guide>
        <p15:guide id="5" orient="horz" pos="119">
          <p15:clr>
            <a:srgbClr val="A4A3A4"/>
          </p15:clr>
        </p15:guide>
        <p15:guide id="6" orient="horz" pos="4201">
          <p15:clr>
            <a:srgbClr val="A4A3A4"/>
          </p15:clr>
        </p15:guide>
        <p15:guide id="7" orient="horz" pos="255">
          <p15:clr>
            <a:srgbClr val="A4A3A4"/>
          </p15:clr>
        </p15:guide>
        <p15:guide id="8" orient="horz" pos="4065">
          <p15:clr>
            <a:srgbClr val="A4A3A4"/>
          </p15:clr>
        </p15:guide>
        <p15:guide id="9" pos="113">
          <p15:clr>
            <a:srgbClr val="A4A3A4"/>
          </p15:clr>
        </p15:guide>
        <p15:guide id="10" pos="2948">
          <p15:clr>
            <a:srgbClr val="A4A3A4"/>
          </p15:clr>
        </p15:guide>
        <p15:guide id="11" pos="5647">
          <p15:clr>
            <a:srgbClr val="A4A3A4"/>
          </p15:clr>
        </p15:guide>
        <p15:guide id="12" pos="2812">
          <p15:clr>
            <a:srgbClr val="A4A3A4"/>
          </p15:clr>
        </p15:guide>
        <p15:guide id="13" pos="295">
          <p15:clr>
            <a:srgbClr val="A4A3A4"/>
          </p15:clr>
        </p15:guide>
        <p15:guide id="14" pos="5465">
          <p15:clr>
            <a:srgbClr val="A4A3A4"/>
          </p15:clr>
        </p15:guide>
        <p15:guide id="15" pos="2064">
          <p15:clr>
            <a:srgbClr val="A4A3A4"/>
          </p15:clr>
        </p15:guide>
        <p15:guide id="16" pos="3696">
          <p15:clr>
            <a:srgbClr val="A4A3A4"/>
          </p15:clr>
        </p15:guide>
        <p15:guide id="17" pos="3833">
          <p15:clr>
            <a:srgbClr val="A4A3A4"/>
          </p15:clr>
        </p15:guide>
        <p15:guide id="1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achinger, Markus" initials="MSc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59A0"/>
    <a:srgbClr val="0A7FBA"/>
    <a:srgbClr val="08699A"/>
    <a:srgbClr val="E44040"/>
    <a:srgbClr val="EE3232"/>
    <a:srgbClr val="DB321B"/>
    <a:srgbClr val="00C09B"/>
    <a:srgbClr val="007BB8"/>
    <a:srgbClr val="A8A296"/>
    <a:srgbClr val="8B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1" autoAdjust="0"/>
    <p:restoredTop sz="92661" autoAdjust="0"/>
  </p:normalViewPr>
  <p:slideViewPr>
    <p:cSldViewPr showGuides="1">
      <p:cViewPr varScale="1">
        <p:scale>
          <a:sx n="111" d="100"/>
          <a:sy n="111" d="100"/>
        </p:scale>
        <p:origin x="1566" y="114"/>
      </p:cViewPr>
      <p:guideLst>
        <p:guide orient="horz" pos="527"/>
        <p:guide orient="horz" pos="799"/>
        <p:guide orient="horz" pos="3929"/>
        <p:guide orient="horz" pos="1207"/>
        <p:guide orient="horz" pos="119"/>
        <p:guide orient="horz" pos="4201"/>
        <p:guide orient="horz" pos="255"/>
        <p:guide orient="horz" pos="4065"/>
        <p:guide pos="113"/>
        <p:guide pos="2948"/>
        <p:guide pos="5647"/>
        <p:guide pos="2812"/>
        <p:guide pos="295"/>
        <p:guide pos="5465"/>
        <p:guide pos="2064"/>
        <p:guide pos="3696"/>
        <p:guide pos="3833"/>
        <p:guide pos="19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AE367-483D-48FD-AAB6-7C07DBAE1466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3CBA3-BE06-4759-B229-082A52F68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78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6ECF5-175B-4B62-80AC-EBE39B0B6567}" type="datetimeFigureOut">
              <a:rPr lang="de-DE" smtClean="0"/>
              <a:pPr/>
              <a:t>20.03.2019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5F1C6-E7D8-4B09-8140-4D3B3FA6A9C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7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RB: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5F1C6-E7D8-4B09-8140-4D3B3FA6A9C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66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/>
          <p:cNvSpPr>
            <a:spLocks noGrp="1"/>
          </p:cNvSpPr>
          <p:nvPr>
            <p:ph type="pic" sz="quarter" idx="14" hasCustomPrompt="1"/>
          </p:nvPr>
        </p:nvSpPr>
        <p:spPr>
          <a:xfrm>
            <a:off x="179388" y="3068960"/>
            <a:ext cx="8785224" cy="3494484"/>
          </a:xfrm>
        </p:spPr>
        <p:txBody>
          <a:bodyPr anchor="ctr"/>
          <a:lstStyle>
            <a:lvl1pPr algn="ctr">
              <a:defRPr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1596" y="1180195"/>
            <a:ext cx="6548676" cy="540000"/>
          </a:xfrm>
        </p:spPr>
        <p:txBody>
          <a:bodyPr anchor="t"/>
          <a:lstStyle>
            <a:lvl1pPr>
              <a:lnSpc>
                <a:spcPts val="4000"/>
              </a:lnSpc>
              <a:defRPr sz="3300" baseline="0"/>
            </a:lvl1pPr>
          </a:lstStyle>
          <a:p>
            <a:r>
              <a:rPr lang="en-US" noProof="0" dirty="0"/>
              <a:t>Click to enter headline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71596" y="2339395"/>
            <a:ext cx="8204092" cy="360000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/>
                </a:solidFill>
              </a:defRPr>
            </a:lvl1pPr>
            <a:lvl2pPr marL="0" indent="0" algn="l">
              <a:buNone/>
              <a:defRPr>
                <a:solidFill>
                  <a:schemeClr val="tx1"/>
                </a:solidFill>
              </a:defRPr>
            </a:lvl2pPr>
            <a:lvl3pPr marL="0" indent="0" algn="l">
              <a:buNone/>
              <a:defRPr>
                <a:solidFill>
                  <a:schemeClr val="tx1"/>
                </a:solidFill>
              </a:defRPr>
            </a:lvl3pPr>
            <a:lvl4pPr marL="0" indent="0" algn="l">
              <a:buNone/>
              <a:defRPr>
                <a:solidFill>
                  <a:schemeClr val="tx1"/>
                </a:solidFill>
              </a:defRPr>
            </a:lvl4pPr>
            <a:lvl5pPr marL="0" indent="0" algn="l">
              <a:buNone/>
              <a:defRPr>
                <a:solidFill>
                  <a:schemeClr val="tx1"/>
                </a:solidFill>
              </a:defRPr>
            </a:lvl5pPr>
            <a:lvl6pPr marL="0" indent="0" algn="l">
              <a:buNone/>
              <a:defRPr>
                <a:solidFill>
                  <a:schemeClr val="tx1"/>
                </a:solidFill>
              </a:defRPr>
            </a:lvl6pPr>
            <a:lvl7pPr marL="0" indent="0" algn="l">
              <a:buNone/>
              <a:defRPr>
                <a:solidFill>
                  <a:schemeClr val="tx1"/>
                </a:solidFill>
              </a:defRPr>
            </a:lvl7pPr>
            <a:lvl8pPr marL="0" indent="0" algn="l">
              <a:buNone/>
              <a:defRPr>
                <a:solidFill>
                  <a:schemeClr val="tx1"/>
                </a:solidFill>
              </a:defRPr>
            </a:lvl8pPr>
            <a:lvl9pPr marL="0" indent="0" algn="l"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Name Surname, Unit | Place, Month DD YYYY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1596" y="1687795"/>
            <a:ext cx="8204092" cy="540000"/>
          </a:xfrm>
        </p:spPr>
        <p:txBody>
          <a:bodyPr/>
          <a:lstStyle>
            <a:lvl1pPr marL="0" indent="0">
              <a:lnSpc>
                <a:spcPts val="4000"/>
              </a:lnSpc>
              <a:spcAft>
                <a:spcPts val="0"/>
              </a:spcAft>
              <a:buFont typeface="Arial" pitchFamily="34" charset="0"/>
              <a:buNone/>
              <a:defRPr sz="3300" b="0">
                <a:solidFill>
                  <a:srgbClr val="0259A0"/>
                </a:solidFill>
                <a:latin typeface="+mj-lt"/>
              </a:defRPr>
            </a:lvl1pPr>
            <a:lvl2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2pPr>
            <a:lvl3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3pPr>
            <a:lvl4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4pPr>
            <a:lvl5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5pPr>
            <a:lvl6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6pPr>
            <a:lvl7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7pPr>
            <a:lvl8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8pPr>
            <a:lvl9pPr marL="0" indent="0">
              <a:lnSpc>
                <a:spcPts val="4000"/>
              </a:lnSpc>
              <a:spcAft>
                <a:spcPts val="0"/>
              </a:spcAft>
              <a:buNone/>
              <a:defRPr sz="330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Click to enter second headline</a:t>
            </a:r>
          </a:p>
        </p:txBody>
      </p:sp>
      <p:pic>
        <p:nvPicPr>
          <p:cNvPr id="8" name="Picture 2" descr="Thumbnail for version as of 22:44, 5 March 20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7488"/>
            <a:ext cx="864096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 descr="T:\TranslationalResearch\Projekte\PT00120092Z_INPUT_EU\02 Supporting Documents\687795_INPUTLogo.p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14" y="80063"/>
            <a:ext cx="2002790" cy="97091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feld 19"/>
          <p:cNvSpPr txBox="1"/>
          <p:nvPr userDrawn="1"/>
        </p:nvSpPr>
        <p:spPr>
          <a:xfrm>
            <a:off x="179512" y="6563444"/>
            <a:ext cx="878497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en-US" sz="900" b="0" i="0" u="none" strike="noStrike" kern="1200" baseline="0" dirty="0">
                <a:solidFill>
                  <a:schemeClr val="tx1"/>
                </a:solidFill>
              </a:rPr>
              <a:t>This</a:t>
            </a:r>
            <a:r>
              <a:rPr lang="en-US" sz="900" b="0" i="0" u="none" strike="noStrike" kern="1200" dirty="0">
                <a:solidFill>
                  <a:schemeClr val="tx1"/>
                </a:solidFill>
              </a:rPr>
              <a:t> project (INPUT) has received funding from the European </a:t>
            </a:r>
            <a:r>
              <a:rPr lang="en-US" sz="900" b="0" i="0" u="none" strike="noStrike" kern="1200" dirty="0" err="1">
                <a:solidFill>
                  <a:schemeClr val="tx1"/>
                </a:solidFill>
              </a:rPr>
              <a:t>Unions’s</a:t>
            </a:r>
            <a:r>
              <a:rPr lang="en-US" sz="900" b="0" i="0" u="none" strike="noStrike" kern="1200" dirty="0">
                <a:solidFill>
                  <a:schemeClr val="tx1"/>
                </a:solidFill>
              </a:rPr>
              <a:t> Horizon 2020 research and innovation </a:t>
            </a:r>
            <a:r>
              <a:rPr lang="en-US" sz="900" b="0" i="0" u="none" strike="noStrike" kern="1200" dirty="0" err="1">
                <a:solidFill>
                  <a:schemeClr val="tx1"/>
                </a:solidFill>
              </a:rPr>
              <a:t>programme</a:t>
            </a:r>
            <a:r>
              <a:rPr lang="en-US" sz="900" b="0" i="0" u="none" strike="noStrike" kern="1200" dirty="0">
                <a:solidFill>
                  <a:schemeClr val="tx1"/>
                </a:solidFill>
              </a:rPr>
              <a:t> under grant agreement number 687795. </a:t>
            </a:r>
          </a:p>
          <a:p>
            <a:pPr algn="just"/>
            <a:r>
              <a:rPr lang="en-US" sz="900" baseline="0" dirty="0"/>
              <a:t>The content of this</a:t>
            </a:r>
            <a:r>
              <a:rPr lang="en-US" sz="900" dirty="0"/>
              <a:t> presentation does not reflect the official opinion of the European Union. Responsibility for the information and views expressed lies entirely with the author.</a:t>
            </a:r>
            <a:endParaRPr lang="en-US" sz="900" b="0" i="0" u="none" strike="noStrike" kern="1200" baseline="0" dirty="0">
              <a:solidFill>
                <a:schemeClr val="tx1"/>
              </a:solidFill>
            </a:endParaRPr>
          </a:p>
        </p:txBody>
      </p:sp>
      <p:pic>
        <p:nvPicPr>
          <p:cNvPr id="17" name="Picture 2" descr="T:\TranslationalResearch\Projekte\PT00120092Z_INPUT_EU\02 Supporting Documents\Logos\AllPartners_new_ICL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8581"/>
            <a:ext cx="2183490" cy="108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logoGRIPdef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080" y="40471"/>
            <a:ext cx="1090994" cy="105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0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ts val="3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2600" smtClean="0">
                <a:effectLst/>
              </a:defRPr>
            </a:lvl1pPr>
          </a:lstStyle>
          <a:p>
            <a:r>
              <a:rPr lang="en-US" sz="2600" noProof="0" dirty="0">
                <a:effectLst/>
                <a:latin typeface="+mj-lt"/>
                <a:cs typeface="Arial"/>
              </a:rPr>
              <a:t>Click to enter agenda title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000" indent="-360000">
              <a:buClr>
                <a:srgbClr val="0259A0"/>
              </a:buClr>
              <a:buFont typeface="+mj-lt"/>
              <a:buAutoNum type="arabicPeriod"/>
              <a:defRPr lang="de-DE" sz="1900" b="0" baseline="0" smtClean="0">
                <a:solidFill>
                  <a:srgbClr val="0259A0"/>
                </a:solidFill>
                <a:effectLst/>
              </a:defRPr>
            </a:lvl1pPr>
            <a:lvl2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2pPr>
            <a:lvl3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3pPr>
            <a:lvl4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4pPr>
            <a:lvl5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5pPr>
            <a:lvl6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6pPr>
            <a:lvl7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7pPr>
            <a:lvl8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8pPr>
            <a:lvl9pPr marL="360000" indent="-360000">
              <a:buClr>
                <a:schemeClr val="accent1"/>
              </a:buClr>
              <a:buFont typeface="+mj-lt"/>
              <a:buAutoNum type="arabicPeriod"/>
              <a:defRPr sz="19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sz="1900" noProof="0" dirty="0">
                <a:effectLst/>
                <a:cs typeface="Arial"/>
              </a:rPr>
              <a:t>Click to enter agenda item</a:t>
            </a:r>
            <a:endParaRPr lang="en-US" noProof="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Presentation Title | Name Surname, Unit | Month DD YYYY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80204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180000" y="179999"/>
            <a:ext cx="8785225" cy="1584000"/>
          </a:xfrm>
          <a:prstGeom prst="rect">
            <a:avLst/>
          </a:prstGeom>
          <a:solidFill>
            <a:srgbClr val="E4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enter slide title</a:t>
            </a:r>
          </a:p>
        </p:txBody>
      </p:sp>
      <p:sp>
        <p:nvSpPr>
          <p:cNvPr id="5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180000" y="1916114"/>
            <a:ext cx="8784000" cy="4751086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b="0"/>
            </a:lvl1pPr>
          </a:lstStyle>
          <a:p>
            <a:r>
              <a:rPr lang="en-US" noProof="0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41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enter slide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Click to enter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 sz="900" b="1" dirty="0" smtClean="0"/>
              <a:t>Mimicking EMG features of amputated limbs by restricting unaffected limbs</a:t>
            </a:r>
            <a:r>
              <a:rPr lang="en-US" dirty="0" smtClean="0"/>
              <a:t>| Kristoffersen | TIPS 2019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8313" y="1180083"/>
            <a:ext cx="8207375" cy="453763"/>
          </a:xfrm>
        </p:spPr>
        <p:txBody>
          <a:bodyPr/>
          <a:lstStyle>
            <a:lvl1pPr marL="0" indent="0">
              <a:lnSpc>
                <a:spcPts val="3100"/>
              </a:lnSpc>
              <a:spcAft>
                <a:spcPts val="0"/>
              </a:spcAft>
              <a:buFont typeface="Arial" pitchFamily="34" charset="0"/>
              <a:buNone/>
              <a:defRPr sz="2600" b="0">
                <a:solidFill>
                  <a:srgbClr val="0259A0"/>
                </a:solidFill>
                <a:latin typeface="+mj-lt"/>
              </a:defRPr>
            </a:lvl1pPr>
            <a:lvl2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2pPr>
            <a:lvl3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3pPr>
            <a:lvl4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4pPr>
            <a:lvl5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5pPr>
            <a:lvl6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6pPr>
            <a:lvl7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7pPr>
            <a:lvl8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8pPr>
            <a:lvl9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Click to enter second line</a:t>
            </a:r>
          </a:p>
        </p:txBody>
      </p:sp>
    </p:spTree>
    <p:extLst>
      <p:ext uri="{BB962C8B-B14F-4D97-AF65-F5344CB8AC3E}">
        <p14:creationId xmlns:p14="http://schemas.microsoft.com/office/powerpoint/2010/main" val="310180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enter slide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79950" y="1916113"/>
            <a:ext cx="3995738" cy="4321175"/>
          </a:xfrm>
        </p:spPr>
        <p:txBody>
          <a:bodyPr/>
          <a:lstStyle>
            <a:lvl1pPr>
              <a:lnSpc>
                <a:spcPts val="1700"/>
              </a:lnSpc>
              <a:spcAft>
                <a:spcPts val="800"/>
              </a:spcAft>
              <a:defRPr sz="1400"/>
            </a:lvl1pPr>
            <a:lvl2pPr>
              <a:lnSpc>
                <a:spcPts val="1700"/>
              </a:lnSpc>
              <a:spcAft>
                <a:spcPts val="800"/>
              </a:spcAft>
              <a:defRPr sz="1400"/>
            </a:lvl2pPr>
            <a:lvl3pPr>
              <a:lnSpc>
                <a:spcPts val="1700"/>
              </a:lnSpc>
              <a:spcAft>
                <a:spcPts val="800"/>
              </a:spcAft>
              <a:defRPr sz="1400"/>
            </a:lvl3pPr>
            <a:lvl4pPr>
              <a:lnSpc>
                <a:spcPts val="1700"/>
              </a:lnSpc>
              <a:spcAft>
                <a:spcPts val="800"/>
              </a:spcAft>
              <a:defRPr sz="1400"/>
            </a:lvl4pPr>
            <a:lvl5pPr>
              <a:lnSpc>
                <a:spcPts val="1700"/>
              </a:lnSpc>
              <a:spcAft>
                <a:spcPts val="800"/>
              </a:spcAft>
              <a:defRPr sz="1400"/>
            </a:lvl5pPr>
            <a:lvl6pPr>
              <a:lnSpc>
                <a:spcPts val="1700"/>
              </a:lnSpc>
              <a:spcAft>
                <a:spcPts val="800"/>
              </a:spcAft>
              <a:defRPr sz="1400"/>
            </a:lvl6pPr>
            <a:lvl7pPr>
              <a:lnSpc>
                <a:spcPts val="1700"/>
              </a:lnSpc>
              <a:spcAft>
                <a:spcPts val="800"/>
              </a:spcAft>
              <a:defRPr sz="1400"/>
            </a:lvl7pPr>
            <a:lvl8pPr>
              <a:lnSpc>
                <a:spcPts val="1700"/>
              </a:lnSpc>
              <a:spcAft>
                <a:spcPts val="800"/>
              </a:spcAft>
              <a:defRPr sz="1400"/>
            </a:lvl8pPr>
            <a:lvl9pPr>
              <a:lnSpc>
                <a:spcPts val="1700"/>
              </a:lnSpc>
              <a:spcAft>
                <a:spcPts val="800"/>
              </a:spcAft>
              <a:defRPr sz="1400"/>
            </a:lvl9pPr>
          </a:lstStyle>
          <a:p>
            <a:pPr lvl="0"/>
            <a:r>
              <a:rPr lang="en-US" noProof="0" dirty="0"/>
              <a:t>Click to enter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z="900" b="1" dirty="0" smtClean="0"/>
              <a:t>Mimicking EMG features of amputated limbs by restricting unaffected limbs</a:t>
            </a:r>
            <a:r>
              <a:rPr lang="en-US" dirty="0" smtClean="0"/>
              <a:t>| Kristoffersen | TIPS 2019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9" hasCustomPrompt="1"/>
          </p:nvPr>
        </p:nvSpPr>
        <p:spPr>
          <a:xfrm>
            <a:off x="468312" y="1916113"/>
            <a:ext cx="3995737" cy="4321175"/>
          </a:xfrm>
        </p:spPr>
        <p:txBody>
          <a:bodyPr anchor="ctr"/>
          <a:lstStyle>
            <a:lvl1pPr algn="ctr">
              <a:defRPr sz="1400"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8313" y="1180083"/>
            <a:ext cx="8207375" cy="453763"/>
          </a:xfrm>
        </p:spPr>
        <p:txBody>
          <a:bodyPr/>
          <a:lstStyle>
            <a:lvl1pPr marL="0" indent="0">
              <a:lnSpc>
                <a:spcPts val="3100"/>
              </a:lnSpc>
              <a:spcAft>
                <a:spcPts val="0"/>
              </a:spcAft>
              <a:buFont typeface="Arial" pitchFamily="34" charset="0"/>
              <a:buNone/>
              <a:defRPr sz="2600" b="0">
                <a:solidFill>
                  <a:srgbClr val="0259A0"/>
                </a:solidFill>
                <a:latin typeface="+mj-lt"/>
              </a:defRPr>
            </a:lvl1pPr>
            <a:lvl2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2pPr>
            <a:lvl3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3pPr>
            <a:lvl4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4pPr>
            <a:lvl5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5pPr>
            <a:lvl6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6pPr>
            <a:lvl7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7pPr>
            <a:lvl8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8pPr>
            <a:lvl9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Click to enter second line</a:t>
            </a:r>
          </a:p>
        </p:txBody>
      </p:sp>
    </p:spTree>
    <p:extLst>
      <p:ext uri="{BB962C8B-B14F-4D97-AF65-F5344CB8AC3E}">
        <p14:creationId xmlns:p14="http://schemas.microsoft.com/office/powerpoint/2010/main" val="414925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lumns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enter slide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79950" y="1916113"/>
            <a:ext cx="3995738" cy="4321175"/>
          </a:xfrm>
        </p:spPr>
        <p:txBody>
          <a:bodyPr/>
          <a:lstStyle>
            <a:lvl1pPr>
              <a:lnSpc>
                <a:spcPts val="1700"/>
              </a:lnSpc>
              <a:spcAft>
                <a:spcPts val="800"/>
              </a:spcAft>
              <a:defRPr sz="1400"/>
            </a:lvl1pPr>
            <a:lvl2pPr>
              <a:lnSpc>
                <a:spcPts val="1700"/>
              </a:lnSpc>
              <a:spcAft>
                <a:spcPts val="800"/>
              </a:spcAft>
              <a:defRPr sz="1400"/>
            </a:lvl2pPr>
            <a:lvl3pPr>
              <a:lnSpc>
                <a:spcPts val="1700"/>
              </a:lnSpc>
              <a:spcAft>
                <a:spcPts val="800"/>
              </a:spcAft>
              <a:defRPr sz="1400"/>
            </a:lvl3pPr>
            <a:lvl4pPr>
              <a:lnSpc>
                <a:spcPts val="1700"/>
              </a:lnSpc>
              <a:spcAft>
                <a:spcPts val="800"/>
              </a:spcAft>
              <a:defRPr sz="1400"/>
            </a:lvl4pPr>
            <a:lvl5pPr>
              <a:lnSpc>
                <a:spcPts val="1700"/>
              </a:lnSpc>
              <a:spcAft>
                <a:spcPts val="800"/>
              </a:spcAft>
              <a:defRPr sz="1400"/>
            </a:lvl5pPr>
            <a:lvl6pPr>
              <a:lnSpc>
                <a:spcPts val="1700"/>
              </a:lnSpc>
              <a:spcAft>
                <a:spcPts val="800"/>
              </a:spcAft>
              <a:defRPr sz="1400"/>
            </a:lvl6pPr>
            <a:lvl7pPr>
              <a:lnSpc>
                <a:spcPts val="1700"/>
              </a:lnSpc>
              <a:spcAft>
                <a:spcPts val="800"/>
              </a:spcAft>
              <a:defRPr sz="1400"/>
            </a:lvl7pPr>
            <a:lvl8pPr>
              <a:lnSpc>
                <a:spcPts val="1700"/>
              </a:lnSpc>
              <a:spcAft>
                <a:spcPts val="800"/>
              </a:spcAft>
              <a:defRPr sz="1400"/>
            </a:lvl8pPr>
            <a:lvl9pPr>
              <a:lnSpc>
                <a:spcPts val="1700"/>
              </a:lnSpc>
              <a:spcAft>
                <a:spcPts val="800"/>
              </a:spcAft>
              <a:defRPr sz="1400"/>
            </a:lvl9pPr>
          </a:lstStyle>
          <a:p>
            <a:pPr lvl="0"/>
            <a:r>
              <a:rPr lang="en-US" noProof="0" dirty="0"/>
              <a:t>Click to enter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Presentation Title | Name Surname, Unit | Month DD YYYY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9" hasCustomPrompt="1"/>
          </p:nvPr>
        </p:nvSpPr>
        <p:spPr>
          <a:xfrm>
            <a:off x="468000" y="1916113"/>
            <a:ext cx="1890000" cy="2052000"/>
          </a:xfrm>
        </p:spPr>
        <p:txBody>
          <a:bodyPr anchor="ctr"/>
          <a:lstStyle>
            <a:lvl1pPr algn="ctr">
              <a:defRPr sz="1400"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2" name="Bildplatzhalter 5"/>
          <p:cNvSpPr>
            <a:spLocks noGrp="1"/>
          </p:cNvSpPr>
          <p:nvPr>
            <p:ph type="pic" sz="quarter" idx="20" hasCustomPrompt="1"/>
          </p:nvPr>
        </p:nvSpPr>
        <p:spPr>
          <a:xfrm>
            <a:off x="2574050" y="1915200"/>
            <a:ext cx="1890000" cy="2052000"/>
          </a:xfrm>
        </p:spPr>
        <p:txBody>
          <a:bodyPr anchor="ctr"/>
          <a:lstStyle>
            <a:lvl1pPr algn="ctr">
              <a:defRPr sz="1400"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3" name="Bildplatzhalter 5"/>
          <p:cNvSpPr>
            <a:spLocks noGrp="1"/>
          </p:cNvSpPr>
          <p:nvPr>
            <p:ph type="pic" sz="quarter" idx="21" hasCustomPrompt="1"/>
          </p:nvPr>
        </p:nvSpPr>
        <p:spPr>
          <a:xfrm>
            <a:off x="2574050" y="4183200"/>
            <a:ext cx="1890000" cy="2052000"/>
          </a:xfrm>
        </p:spPr>
        <p:txBody>
          <a:bodyPr anchor="ctr"/>
          <a:lstStyle>
            <a:lvl1pPr algn="ctr">
              <a:defRPr sz="1400"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4" name="Bildplatzhalter 5"/>
          <p:cNvSpPr>
            <a:spLocks noGrp="1"/>
          </p:cNvSpPr>
          <p:nvPr>
            <p:ph type="pic" sz="quarter" idx="22" hasCustomPrompt="1"/>
          </p:nvPr>
        </p:nvSpPr>
        <p:spPr>
          <a:xfrm>
            <a:off x="468313" y="4183200"/>
            <a:ext cx="1890000" cy="2052000"/>
          </a:xfrm>
        </p:spPr>
        <p:txBody>
          <a:bodyPr anchor="ctr"/>
          <a:lstStyle>
            <a:lvl1pPr algn="ctr">
              <a:defRPr sz="1400"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8313" y="1180083"/>
            <a:ext cx="8207375" cy="453763"/>
          </a:xfrm>
        </p:spPr>
        <p:txBody>
          <a:bodyPr/>
          <a:lstStyle>
            <a:lvl1pPr marL="0" indent="0">
              <a:lnSpc>
                <a:spcPts val="3100"/>
              </a:lnSpc>
              <a:spcAft>
                <a:spcPts val="0"/>
              </a:spcAft>
              <a:buFont typeface="Arial" pitchFamily="34" charset="0"/>
              <a:buNone/>
              <a:defRPr sz="2600" b="0">
                <a:solidFill>
                  <a:srgbClr val="0259A0"/>
                </a:solidFill>
                <a:latin typeface="+mj-lt"/>
              </a:defRPr>
            </a:lvl1pPr>
            <a:lvl2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2pPr>
            <a:lvl3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3pPr>
            <a:lvl4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4pPr>
            <a:lvl5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5pPr>
            <a:lvl6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6pPr>
            <a:lvl7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7pPr>
            <a:lvl8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8pPr>
            <a:lvl9pPr marL="0" indent="0">
              <a:lnSpc>
                <a:spcPts val="3100"/>
              </a:lnSpc>
              <a:spcAft>
                <a:spcPts val="0"/>
              </a:spcAft>
              <a:buNone/>
              <a:defRPr sz="260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Click to enter second line</a:t>
            </a:r>
          </a:p>
        </p:txBody>
      </p:sp>
    </p:spTree>
    <p:extLst>
      <p:ext uri="{BB962C8B-B14F-4D97-AF65-F5344CB8AC3E}">
        <p14:creationId xmlns:p14="http://schemas.microsoft.com/office/powerpoint/2010/main" val="132193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180000" y="187200"/>
            <a:ext cx="8784000" cy="619412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defRPr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8313" y="6471360"/>
            <a:ext cx="6695975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Presentation Title | Name Surname, Unit | Month DD YYYY</a:t>
            </a:r>
            <a:endParaRPr lang="de-DE" dirty="0"/>
          </a:p>
        </p:txBody>
      </p:sp>
      <p:pic>
        <p:nvPicPr>
          <p:cNvPr id="6" name="Grafik 5" descr="T:\TranslationalResearch\Projekte\PT00120092Z_INPUT_EU\02 Supporting Documents\687795_INPUTLogo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459361"/>
            <a:ext cx="468288" cy="227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Thumbnail for version as of 22:44, 5 March 201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459360"/>
            <a:ext cx="386288" cy="2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52420" y="6471360"/>
            <a:ext cx="323268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0614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clusion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| Name Surname, Unit | DD Month YYYY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 hasCustomPrompt="1"/>
          </p:nvPr>
        </p:nvSpPr>
        <p:spPr>
          <a:xfrm>
            <a:off x="180000" y="3068960"/>
            <a:ext cx="8784000" cy="3600128"/>
          </a:xfrm>
          <a:solidFill>
            <a:schemeClr val="bg1"/>
          </a:solidFill>
        </p:spPr>
        <p:txBody>
          <a:bodyPr anchor="ctr"/>
          <a:lstStyle>
            <a:lvl1pPr algn="ctr">
              <a:defRPr b="0"/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468313" y="1179798"/>
            <a:ext cx="8207375" cy="5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4000"/>
              </a:lnSpc>
            </a:pPr>
            <a:r>
              <a:rPr lang="en-US" sz="3300" b="0" i="0" u="none" strike="noStrike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Thank you very much</a:t>
            </a:r>
            <a:endParaRPr lang="en-US" sz="3300" noProof="0" dirty="0">
              <a:latin typeface="+mj-lt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468313" y="1687398"/>
            <a:ext cx="8207375" cy="5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ts val="4000"/>
              </a:lnSpc>
            </a:pPr>
            <a:r>
              <a:rPr lang="en-US" sz="3300" b="0" i="0" u="none" strike="noStrike" kern="1200" baseline="0" noProof="0" dirty="0">
                <a:solidFill>
                  <a:srgbClr val="0259A0"/>
                </a:solidFill>
                <a:latin typeface="+mj-lt"/>
                <a:ea typeface="+mn-ea"/>
                <a:cs typeface="+mn-cs"/>
              </a:rPr>
              <a:t>for your attention!</a:t>
            </a:r>
            <a:endParaRPr lang="en-US" sz="3300" noProof="0" dirty="0">
              <a:solidFill>
                <a:srgbClr val="0259A0"/>
              </a:solidFill>
              <a:latin typeface="+mj-lt"/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464658" y="2293200"/>
            <a:ext cx="2523165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900" b="0" i="0" u="none" strike="noStrike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www.input-h2020.eu</a:t>
            </a:r>
          </a:p>
        </p:txBody>
      </p:sp>
      <p:pic>
        <p:nvPicPr>
          <p:cNvPr id="21" name="Grafik 20" descr="T:\TranslationalResearch\Projekte\PT00120092Z_INPUT_EU\02 Supporting Documents\687795_INPUTLogo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728" y="1844824"/>
            <a:ext cx="2002790" cy="970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T:\TranslationalResearch\Projekte\PT00120092Z_INPUT_EU\02 Supporting Documents\Logos\AllPartners_new_ICL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9167"/>
            <a:ext cx="2870200" cy="142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25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314" y="748083"/>
            <a:ext cx="8207374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/>
              <a:t>Click to enter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1916112"/>
            <a:ext cx="8207375" cy="4321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enter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5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8313" y="6471360"/>
            <a:ext cx="6695975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Presentation Title | Name Surname, Unit | Month DD YYYY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52420" y="6471360"/>
            <a:ext cx="323268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C8345A7-497F-47F9-A400-48AFA0F92989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Grafik 7" descr="T:\TranslationalResearch\Projekte\PT00120092Z_INPUT_EU\02 Supporting Documents\687795_INPUTLogo.png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459361"/>
            <a:ext cx="468288" cy="227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Thumbnail for version as of 22:44, 5 March 201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459360"/>
            <a:ext cx="386288" cy="2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45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65" r:id="rId3"/>
    <p:sldLayoutId id="2147483650" r:id="rId4"/>
    <p:sldLayoutId id="2147483658" r:id="rId5"/>
    <p:sldLayoutId id="2147483663" r:id="rId6"/>
    <p:sldLayoutId id="2147483660" r:id="rId7"/>
    <p:sldLayoutId id="2147483661" r:id="rId8"/>
  </p:sldLayoutIdLst>
  <p:hf hdr="0" dt="0"/>
  <p:txStyles>
    <p:titleStyle>
      <a:lvl1pPr algn="l" defTabSz="914400" rtl="0" eaLnBrk="1" latinLnBrk="0" hangingPunct="1">
        <a:lnSpc>
          <a:spcPts val="31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Font typeface="Arial" pitchFamily="34" charset="0"/>
        <a:buNone/>
        <a:defRPr sz="1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4572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259A0"/>
        </a:buClr>
        <a:buFont typeface="Wingdings" panose="05000000000000000000" pitchFamily="2" charset="2"/>
        <a:buChar char="Ø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180975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259A0"/>
        </a:buClr>
        <a:buFont typeface="Symbol" pitchFamily="18" charset="2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630000" indent="-1800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070C0"/>
        </a:buClr>
        <a:buFont typeface="Courier New" panose="02070309020205020404" pitchFamily="49" charset="0"/>
        <a:buChar char="o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10000" indent="-1800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259A0"/>
        </a:buClr>
        <a:buFont typeface="Wingdings" panose="05000000000000000000" pitchFamily="2" charset="2"/>
        <a:buChar char="§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10000" indent="-1800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070C0"/>
        </a:buClr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630000" indent="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070C0"/>
        </a:buClr>
        <a:buFont typeface="Arial" panose="020B0604020202020204" pitchFamily="34" charset="0"/>
        <a:buNone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10000" indent="-1800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070C0"/>
        </a:buClr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810000" indent="-1800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0070C0"/>
        </a:buClr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71596" y="1180195"/>
            <a:ext cx="8493016" cy="540000"/>
          </a:xfrm>
        </p:spPr>
        <p:txBody>
          <a:bodyPr/>
          <a:lstStyle/>
          <a:p>
            <a:r>
              <a:rPr lang="en-GB" sz="2400" b="1" dirty="0"/>
              <a:t>Mimicking EMG features of amputated limbs by restricting unaffected limbs</a:t>
            </a:r>
            <a:endParaRPr lang="en-US" sz="2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/>
              <a:t>Morten Bak Kristoffersen</a:t>
            </a:r>
            <a:r>
              <a:rPr lang="nl-NL" dirty="0"/>
              <a:t>, Andreas Franzke, Alessio Murgia, </a:t>
            </a:r>
            <a:br>
              <a:rPr lang="nl-NL" dirty="0"/>
            </a:br>
            <a:r>
              <a:rPr lang="nl-NL" dirty="0"/>
              <a:t>Raoul Bongers, Corry van der Sluis |</a:t>
            </a:r>
            <a:r>
              <a:rPr lang="en-US" dirty="0"/>
              <a:t> </a:t>
            </a:r>
            <a:r>
              <a:rPr lang="en-US" dirty="0" smtClean="0"/>
              <a:t>TIPS, March 20 2019</a:t>
            </a:r>
            <a:endParaRPr lang="en-US" dirty="0"/>
          </a:p>
        </p:txBody>
      </p:sp>
      <p:pic>
        <p:nvPicPr>
          <p:cNvPr id="6" name="Picture 2" descr="C:\Users\Andreas\OneDrive\UMCG\Courses &amp; Meeting Groups\Technical Meeting Goettingen\Groninge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5" b="27491"/>
          <a:stretch/>
        </p:blipFill>
        <p:spPr bwMode="auto">
          <a:xfrm>
            <a:off x="13880" y="3573016"/>
            <a:ext cx="9130120" cy="219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3C76C0-AE9A-584C-BAEF-B8598B78DCB6}"/>
              </a:ext>
            </a:extLst>
          </p:cNvPr>
          <p:cNvSpPr txBox="1"/>
          <p:nvPr/>
        </p:nvSpPr>
        <p:spPr>
          <a:xfrm>
            <a:off x="4052621" y="49011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2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525" y="1772816"/>
            <a:ext cx="4614950" cy="43211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355976" y="6048295"/>
            <a:ext cx="4489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 smtClean="0"/>
              <a:t>Cheung </a:t>
            </a:r>
            <a:r>
              <a:rPr lang="en-GB" dirty="0"/>
              <a:t>et al 2005, INT J NEUROSCI</a:t>
            </a:r>
          </a:p>
        </p:txBody>
      </p:sp>
    </p:spTree>
    <p:extLst>
      <p:ext uri="{BB962C8B-B14F-4D97-AF65-F5344CB8AC3E}">
        <p14:creationId xmlns:p14="http://schemas.microsoft.com/office/powerpoint/2010/main" val="3242305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Mean Absolute Value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57200" y="6470650"/>
            <a:ext cx="6696075" cy="198438"/>
          </a:xfrm>
        </p:spPr>
        <p:txBody>
          <a:bodyPr/>
          <a:lstStyle/>
          <a:p>
            <a:r>
              <a:rPr lang="en-GB" b="1" dirty="0"/>
              <a:t>Mimicking EMG features of amputated limbs by restricting unaffected limbs</a:t>
            </a:r>
            <a:r>
              <a:rPr lang="en-US" dirty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76727" y="6480115"/>
            <a:ext cx="323850" cy="198438"/>
          </a:xfrm>
        </p:spPr>
        <p:txBody>
          <a:bodyPr/>
          <a:lstStyle/>
          <a:p>
            <a:fld id="{DC8345A7-497F-47F9-A400-48AFA0F92989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599" y="1919218"/>
            <a:ext cx="6490802" cy="4321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53275" y="2852936"/>
            <a:ext cx="1728192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 p=.003</a:t>
            </a:r>
          </a:p>
        </p:txBody>
      </p:sp>
    </p:spTree>
    <p:extLst>
      <p:ext uri="{BB962C8B-B14F-4D97-AF65-F5344CB8AC3E}">
        <p14:creationId xmlns:p14="http://schemas.microsoft.com/office/powerpoint/2010/main" val="3743625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Similarity of EMG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550595"/>
              </p:ext>
            </p:extLst>
          </p:nvPr>
        </p:nvGraphicFramePr>
        <p:xfrm>
          <a:off x="468313" y="1902797"/>
          <a:ext cx="8207376" cy="4389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79351">
                  <a:extLst>
                    <a:ext uri="{9D8B030D-6E8A-4147-A177-3AD203B41FA5}">
                      <a16:colId xmlns:a16="http://schemas.microsoft.com/office/drawing/2014/main" val="316598358"/>
                    </a:ext>
                  </a:extLst>
                </a:gridCol>
                <a:gridCol w="1652736">
                  <a:extLst>
                    <a:ext uri="{9D8B030D-6E8A-4147-A177-3AD203B41FA5}">
                      <a16:colId xmlns:a16="http://schemas.microsoft.com/office/drawing/2014/main" val="473627509"/>
                    </a:ext>
                  </a:extLst>
                </a:gridCol>
                <a:gridCol w="1803648">
                  <a:extLst>
                    <a:ext uri="{9D8B030D-6E8A-4147-A177-3AD203B41FA5}">
                      <a16:colId xmlns:a16="http://schemas.microsoft.com/office/drawing/2014/main" val="704672005"/>
                    </a:ext>
                  </a:extLst>
                </a:gridCol>
                <a:gridCol w="1914337">
                  <a:extLst>
                    <a:ext uri="{9D8B030D-6E8A-4147-A177-3AD203B41FA5}">
                      <a16:colId xmlns:a16="http://schemas.microsoft.com/office/drawing/2014/main" val="2977478524"/>
                    </a:ext>
                  </a:extLst>
                </a:gridCol>
                <a:gridCol w="1757304">
                  <a:extLst>
                    <a:ext uri="{9D8B030D-6E8A-4147-A177-3AD203B41FA5}">
                      <a16:colId xmlns:a16="http://schemas.microsoft.com/office/drawing/2014/main" val="2775374881"/>
                    </a:ext>
                  </a:extLst>
                </a:gridCol>
              </a:tblGrid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Participant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Unrestricted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Restricted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202957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Unaffected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Affected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Unaffected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Affected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273400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(91%)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(91%)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6614883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 (90%)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1609872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(92%)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9225798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 (100%)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 (100%)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61781661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</a:t>
                      </a:r>
                      <a:r>
                        <a:rPr lang="en-GB" sz="1200" baseline="0" dirty="0" smtClean="0"/>
                        <a:t> (93%)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(91%)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</a:t>
                      </a:r>
                      <a:r>
                        <a:rPr lang="en-GB" sz="1200" baseline="0" dirty="0" smtClean="0"/>
                        <a:t>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25877705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(93%)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36909401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(93%)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8706730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(93%)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(91%)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(93%)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34607706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(92%)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(92%)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(91%)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31088885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6616351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(95%)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(92%)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 (90%)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17979574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(97%)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(95%)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9751665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(92%)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(91%)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(94%)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06687430"/>
                  </a:ext>
                </a:extLst>
              </a:tr>
              <a:tr h="2708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(93%)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(93%)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(98%)</a:t>
                      </a:r>
                      <a:endParaRPr lang="en-GB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(90%)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0945974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Explained variance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78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76" y="134039"/>
            <a:ext cx="6414848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39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76" y="134039"/>
            <a:ext cx="6414848" cy="309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576" y="3273171"/>
            <a:ext cx="6414848" cy="317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22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288" y="134039"/>
            <a:ext cx="6345423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03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288" y="134039"/>
            <a:ext cx="6345423" cy="309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287" y="3366320"/>
            <a:ext cx="6345423" cy="311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82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16632"/>
            <a:ext cx="6428411" cy="3132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60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16632"/>
            <a:ext cx="6428411" cy="3132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356992"/>
            <a:ext cx="6428411" cy="305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68981"/>
            <a:ext cx="6551959" cy="312973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R</a:t>
            </a:r>
            <a:r>
              <a:rPr lang="da-DK" dirty="0" smtClean="0"/>
              <a:t>esearch on upper limb prosthetics often uses able-bodied participants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This is, unfortunately, not going to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Validity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a-DK" dirty="0" smtClean="0"/>
              <a:t>Direct Control vs. Machine learning control</a:t>
            </a:r>
          </a:p>
          <a:p>
            <a:endParaRPr lang="da-DK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EMG of able-bodied vs those with an acquired limb deficiency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a-DK" dirty="0" smtClean="0"/>
              <a:t>Effect of movements of the wrist joint and fingers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Can EMG of able-bodied be made more alike the EMG of those with an acquired limb deficiency?</a:t>
            </a:r>
          </a:p>
          <a:p>
            <a:r>
              <a:rPr lang="da-DK" dirty="0"/>
              <a:t>	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5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68981"/>
            <a:ext cx="6551959" cy="312973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7" y="3284984"/>
            <a:ext cx="6569851" cy="318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Mean absolute value had an significant effect of restriction</a:t>
            </a:r>
          </a:p>
          <a:p>
            <a:r>
              <a:rPr lang="en-GB" dirty="0" smtClean="0"/>
              <a:t>Other features showed no clear trend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Only 1 shared control signal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Structure of EMG from affected limb differs from unaffected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Many control signals required to explain the variance</a:t>
            </a:r>
          </a:p>
          <a:p>
            <a:pPr marL="972900" lvl="3" indent="-342900">
              <a:buFont typeface="Arial" panose="020B0604020202020204" pitchFamily="34" charset="0"/>
              <a:buChar char="•"/>
            </a:pP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channels</a:t>
            </a:r>
            <a:endParaRPr lang="sv-SE" dirty="0" smtClean="0"/>
          </a:p>
          <a:p>
            <a:pPr marL="972900" lvl="3" indent="-342900">
              <a:buFont typeface="Arial" panose="020B0604020202020204" pitchFamily="34" charset="0"/>
              <a:buChar char="•"/>
            </a:pPr>
            <a:r>
              <a:rPr lang="sv-SE" dirty="0" err="1" smtClean="0"/>
              <a:t>Targeted</a:t>
            </a:r>
            <a:r>
              <a:rPr lang="sv-SE" dirty="0" smtClean="0"/>
              <a:t> </a:t>
            </a:r>
            <a:r>
              <a:rPr lang="sv-SE" dirty="0" err="1" smtClean="0"/>
              <a:t>electrode</a:t>
            </a:r>
            <a:r>
              <a:rPr lang="sv-SE" dirty="0" smtClean="0"/>
              <a:t> </a:t>
            </a:r>
            <a:r>
              <a:rPr lang="sv-SE" dirty="0" err="1" smtClean="0"/>
              <a:t>placement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8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Mean absolute value is the most important feature</a:t>
            </a:r>
          </a:p>
          <a:p>
            <a:endParaRPr lang="en-GB" dirty="0" smtClean="0"/>
          </a:p>
          <a:p>
            <a:r>
              <a:rPr lang="en-GB" dirty="0" smtClean="0"/>
              <a:t>Hand should be restricted </a:t>
            </a:r>
          </a:p>
          <a:p>
            <a:endParaRPr lang="en-GB" dirty="0"/>
          </a:p>
          <a:p>
            <a:r>
              <a:rPr lang="en-GB" dirty="0" smtClean="0"/>
              <a:t>Please share your ideas!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Presentation Title | Name Surname, Unit | DD Month YYYY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4435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CPA = Cos(signal1,signal2)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NDP = dot(signal1, signal2)/(norm(signal1) * norm(signal2))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Presentation Title | Name Surname, Unit | Month DD YYYY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24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8201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Methods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1633" y="2454232"/>
            <a:ext cx="4433319" cy="3324989"/>
          </a:xfrm>
        </p:spPr>
      </p:pic>
      <p:pic>
        <p:nvPicPr>
          <p:cNvPr id="9" name="Picture 8" descr="C:\Users\Morten\AppData\Local\Microsoft\Windows\INetCache\Content.Word\2017-05-01 13.16.4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2" b="24130"/>
          <a:stretch/>
        </p:blipFill>
        <p:spPr bwMode="auto">
          <a:xfrm rot="5400000">
            <a:off x="-899570" y="3288762"/>
            <a:ext cx="4433322" cy="165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7365" y="2454230"/>
            <a:ext cx="4433321" cy="3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10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Measure EMG from both limbs while performing bilateral movements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3 postures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Down, Front, Reaching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Able hand restriction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Yes/No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miley Face 13"/>
          <p:cNvSpPr/>
          <p:nvPr/>
        </p:nvSpPr>
        <p:spPr>
          <a:xfrm>
            <a:off x="4822309" y="2454733"/>
            <a:ext cx="648072" cy="576000"/>
          </a:xfrm>
          <a:prstGeom prst="smileyFac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973535" y="3102805"/>
            <a:ext cx="318545" cy="1224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5130811" y="3128755"/>
            <a:ext cx="0" cy="999415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Smiley Face 16"/>
          <p:cNvSpPr/>
          <p:nvPr/>
        </p:nvSpPr>
        <p:spPr>
          <a:xfrm>
            <a:off x="5796136" y="2454733"/>
            <a:ext cx="648072" cy="576000"/>
          </a:xfrm>
          <a:prstGeom prst="smileyFac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947362" y="3102805"/>
            <a:ext cx="318545" cy="1224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6104638" y="3128755"/>
            <a:ext cx="0" cy="58827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398776" y="3409599"/>
            <a:ext cx="0" cy="58827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Smiley Face 25"/>
          <p:cNvSpPr/>
          <p:nvPr/>
        </p:nvSpPr>
        <p:spPr>
          <a:xfrm>
            <a:off x="6867720" y="2454733"/>
            <a:ext cx="648072" cy="576000"/>
          </a:xfrm>
          <a:prstGeom prst="smileyFac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018946" y="3102805"/>
            <a:ext cx="318545" cy="1224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40352" y="2708920"/>
            <a:ext cx="0" cy="58827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7470360" y="2989764"/>
            <a:ext cx="0" cy="58827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Sampling rate: 1000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8 Otto Bock </a:t>
            </a:r>
            <a:r>
              <a:rPr lang="en-GB" dirty="0"/>
              <a:t>13E200=50AC </a:t>
            </a:r>
            <a:r>
              <a:rPr lang="en-GB" dirty="0" smtClean="0"/>
              <a:t>Electrodes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 smtClean="0"/>
              <a:t>7 </a:t>
            </a:r>
            <a:r>
              <a:rPr lang="sv-SE" dirty="0" err="1" smtClean="0"/>
              <a:t>movements</a:t>
            </a:r>
            <a:endParaRPr lang="sv-SE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 smtClean="0"/>
              <a:t>3 </a:t>
            </a:r>
            <a:r>
              <a:rPr lang="sv-SE" dirty="0" err="1" smtClean="0"/>
              <a:t>contrations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3 </a:t>
            </a:r>
            <a:r>
              <a:rPr lang="sv-SE" dirty="0" err="1" smtClean="0"/>
              <a:t>seconds</a:t>
            </a:r>
            <a:r>
              <a:rPr lang="sv-SE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 smtClean="0"/>
              <a:t>3 </a:t>
            </a:r>
            <a:r>
              <a:rPr lang="sv-SE" dirty="0" err="1" smtClean="0"/>
              <a:t>seconds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rest </a:t>
            </a:r>
            <a:r>
              <a:rPr lang="sv-SE" dirty="0" err="1" smtClean="0"/>
              <a:t>between</a:t>
            </a:r>
            <a:r>
              <a:rPr lang="sv-SE" dirty="0" smtClean="0"/>
              <a:t> </a:t>
            </a:r>
            <a:r>
              <a:rPr lang="sv-SE" dirty="0" err="1" smtClean="0"/>
              <a:t>contractions</a:t>
            </a:r>
            <a:endParaRPr lang="en-GB" dirty="0"/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68313" y="6470650"/>
            <a:ext cx="6696075" cy="198438"/>
          </a:xfrm>
        </p:spPr>
        <p:txBody>
          <a:bodyPr/>
          <a:lstStyle/>
          <a:p>
            <a:r>
              <a:rPr lang="en-GB" b="1" dirty="0"/>
              <a:t>Mimicking EMG features of amputated limbs by restricting unaffected limbs</a:t>
            </a:r>
            <a:r>
              <a:rPr lang="en-US" dirty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41858" y="6470650"/>
            <a:ext cx="323850" cy="198438"/>
          </a:xfrm>
        </p:spPr>
        <p:txBody>
          <a:bodyPr/>
          <a:lstStyle/>
          <a:p>
            <a:fld id="{DC8345A7-497F-47F9-A400-48AFA0F92989}" type="slidenum">
              <a:rPr lang="en-US" noProof="0" smtClean="0"/>
              <a:pPr/>
              <a:t>5</a:t>
            </a:fld>
            <a:endParaRPr lang="en-US" noProof="0" dirty="0"/>
          </a:p>
        </p:txBody>
      </p:sp>
      <p:graphicFrame>
        <p:nvGraphicFramePr>
          <p:cNvPr id="11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934895"/>
              </p:ext>
            </p:extLst>
          </p:nvPr>
        </p:nvGraphicFramePr>
        <p:xfrm>
          <a:off x="539552" y="3933056"/>
          <a:ext cx="4608512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91640036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45884455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Movements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459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Hand open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Wrist extension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959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Key grip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Pronation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61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Fine pinch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Supination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748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Wrist flexion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675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49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Acquired unilateral limb-loss at the transradial level.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 smtClean="0"/>
              <a:t>18+ years old.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stump needs to be properly </a:t>
            </a:r>
            <a:r>
              <a:rPr lang="en-GB" dirty="0" smtClean="0"/>
              <a:t>healed.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2 </a:t>
            </a:r>
            <a:r>
              <a:rPr lang="en-GB" dirty="0"/>
              <a:t>cm broad region on the forearm with no </a:t>
            </a:r>
            <a:r>
              <a:rPr lang="en-GB" dirty="0" smtClean="0"/>
              <a:t>scaring.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14 participants joined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a-DK" dirty="0" smtClean="0"/>
              <a:t>Inclusion criteria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Demographics</a:t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413008"/>
              </p:ext>
            </p:extLst>
          </p:nvPr>
        </p:nvGraphicFramePr>
        <p:xfrm>
          <a:off x="468313" y="2065843"/>
          <a:ext cx="8207375" cy="3820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7859">
                  <a:extLst>
                    <a:ext uri="{9D8B030D-6E8A-4147-A177-3AD203B41FA5}">
                      <a16:colId xmlns:a16="http://schemas.microsoft.com/office/drawing/2014/main" val="155616971"/>
                    </a:ext>
                  </a:extLst>
                </a:gridCol>
                <a:gridCol w="727859">
                  <a:extLst>
                    <a:ext uri="{9D8B030D-6E8A-4147-A177-3AD203B41FA5}">
                      <a16:colId xmlns:a16="http://schemas.microsoft.com/office/drawing/2014/main" val="2297118999"/>
                    </a:ext>
                  </a:extLst>
                </a:gridCol>
                <a:gridCol w="727859">
                  <a:extLst>
                    <a:ext uri="{9D8B030D-6E8A-4147-A177-3AD203B41FA5}">
                      <a16:colId xmlns:a16="http://schemas.microsoft.com/office/drawing/2014/main" val="2728549056"/>
                    </a:ext>
                  </a:extLst>
                </a:gridCol>
                <a:gridCol w="1683176">
                  <a:extLst>
                    <a:ext uri="{9D8B030D-6E8A-4147-A177-3AD203B41FA5}">
                      <a16:colId xmlns:a16="http://schemas.microsoft.com/office/drawing/2014/main" val="2771499184"/>
                    </a:ext>
                  </a:extLst>
                </a:gridCol>
                <a:gridCol w="803678">
                  <a:extLst>
                    <a:ext uri="{9D8B030D-6E8A-4147-A177-3AD203B41FA5}">
                      <a16:colId xmlns:a16="http://schemas.microsoft.com/office/drawing/2014/main" val="3917512935"/>
                    </a:ext>
                  </a:extLst>
                </a:gridCol>
                <a:gridCol w="894661">
                  <a:extLst>
                    <a:ext uri="{9D8B030D-6E8A-4147-A177-3AD203B41FA5}">
                      <a16:colId xmlns:a16="http://schemas.microsoft.com/office/drawing/2014/main" val="184218292"/>
                    </a:ext>
                  </a:extLst>
                </a:gridCol>
                <a:gridCol w="1197935">
                  <a:extLst>
                    <a:ext uri="{9D8B030D-6E8A-4147-A177-3AD203B41FA5}">
                      <a16:colId xmlns:a16="http://schemas.microsoft.com/office/drawing/2014/main" val="1223130415"/>
                    </a:ext>
                  </a:extLst>
                </a:gridCol>
                <a:gridCol w="1444348">
                  <a:extLst>
                    <a:ext uri="{9D8B030D-6E8A-4147-A177-3AD203B41FA5}">
                      <a16:colId xmlns:a16="http://schemas.microsoft.com/office/drawing/2014/main" val="2533090017"/>
                    </a:ext>
                  </a:extLst>
                </a:gridCol>
              </a:tblGrid>
              <a:tr h="6367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No.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Sex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Age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Loss of dominant hand?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Time 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since loss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(years)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Prosthesis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Type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How often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use prosthesis ?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How many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hours prosthesis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user per day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659254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Cosmetic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5 -- 12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9374289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12++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35847766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12++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0464999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8171043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12++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7025773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5--12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6868274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err="1" smtClean="0">
                          <a:effectLst/>
                        </a:rPr>
                        <a:t>Myo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12++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79281293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5--12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3482115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2--5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74010226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4277222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12++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2560351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9941509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Yes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5--12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704290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No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Myo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12++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4878375"/>
                  </a:ext>
                </a:extLst>
              </a:tr>
              <a:tr h="212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86% 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 (15)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 Yes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(18)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71% </a:t>
                      </a:r>
                      <a:r>
                        <a:rPr lang="en-GB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Myo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 Daily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42% 12++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368336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900" b="1" dirty="0" smtClean="0"/>
              <a:t>Mimicking EMG features of amputated limbs by restricting unaffected limbs</a:t>
            </a:r>
            <a:r>
              <a:rPr lang="en-US" dirty="0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4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Methods</a:t>
            </a:r>
            <a:endParaRPr lang="en-GB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3"/>
          <a:stretch/>
        </p:blipFill>
        <p:spPr>
          <a:xfrm>
            <a:off x="179512" y="1743714"/>
            <a:ext cx="4536504" cy="442574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z="900" b="1" smtClean="0"/>
              <a:t>Mimicking EMG features of amputated limbs by restricting unaffected limbs</a:t>
            </a:r>
            <a:r>
              <a:rPr lang="en-US" smtClean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C8345A7-497F-47F9-A400-48AFA0F92989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2" b="3422"/>
          <a:stretch>
            <a:fillRect/>
          </a:stretch>
        </p:blipFill>
        <p:spPr>
          <a:xfrm>
            <a:off x="4808863" y="1753242"/>
            <a:ext cx="4083617" cy="4416213"/>
          </a:xfrm>
        </p:spPr>
      </p:pic>
    </p:spTree>
    <p:extLst>
      <p:ext uri="{BB962C8B-B14F-4D97-AF65-F5344CB8AC3E}">
        <p14:creationId xmlns:p14="http://schemas.microsoft.com/office/powerpoint/2010/main" val="106340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 measures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Common EMG features used in machine learning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Mean absolute </a:t>
            </a:r>
            <a:r>
              <a:rPr lang="en-GB" dirty="0" smtClean="0"/>
              <a:t>value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Slope </a:t>
            </a:r>
            <a:r>
              <a:rPr lang="en-GB" dirty="0"/>
              <a:t>sign </a:t>
            </a:r>
            <a:r>
              <a:rPr lang="en-GB" dirty="0" smtClean="0"/>
              <a:t>changes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Zero crossings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Wavelength</a:t>
            </a:r>
          </a:p>
          <a:p>
            <a:r>
              <a:rPr lang="en-GB" dirty="0" smtClean="0"/>
              <a:t>Similarity of EMG </a:t>
            </a:r>
            <a:r>
              <a:rPr lang="en-GB" dirty="0" smtClean="0"/>
              <a:t>/ Shared control signals</a:t>
            </a:r>
            <a:endParaRPr lang="en-GB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Non-negative Matrix Factorisation (NNMF)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Cosine of Principle Angle [Cheung et al 2005]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Normalised Dot Product  </a:t>
            </a:r>
            <a:r>
              <a:rPr lang="en-GB" dirty="0"/>
              <a:t>[Cheung et al 2005</a:t>
            </a:r>
            <a:r>
              <a:rPr lang="en-GB" dirty="0" smtClean="0"/>
              <a:t>]</a:t>
            </a:r>
          </a:p>
          <a:p>
            <a:r>
              <a:rPr lang="en-GB" dirty="0" smtClean="0"/>
              <a:t>EMG pattern distinctiveness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Next talk (Andreas Franzke)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53969" y="6470650"/>
            <a:ext cx="6696075" cy="198438"/>
          </a:xfrm>
        </p:spPr>
        <p:txBody>
          <a:bodyPr/>
          <a:lstStyle/>
          <a:p>
            <a:r>
              <a:rPr lang="en-GB" b="1" dirty="0"/>
              <a:t>Mimicking EMG features of amputated limbs by restricting unaffected limbs</a:t>
            </a:r>
            <a:r>
              <a:rPr lang="en-US" dirty="0"/>
              <a:t>| Kristoffersen | TIPS 2019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88424" y="6470650"/>
            <a:ext cx="323850" cy="198438"/>
          </a:xfrm>
        </p:spPr>
        <p:txBody>
          <a:bodyPr/>
          <a:lstStyle/>
          <a:p>
            <a:fld id="{DC8345A7-497F-47F9-A400-48AFA0F92989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7010421"/>
      </p:ext>
    </p:extLst>
  </p:cSld>
  <p:clrMapOvr>
    <a:masterClrMapping/>
  </p:clrMapOvr>
</p:sld>
</file>

<file path=ppt/theme/theme1.xml><?xml version="1.0" encoding="utf-8"?>
<a:theme xmlns:a="http://schemas.openxmlformats.org/drawingml/2006/main" name="687795_INPUT_20160201_KickOff WebEx_Presentation">
  <a:themeElements>
    <a:clrScheme name="Otto Bock Design Color PPT 2012">
      <a:dk1>
        <a:sysClr val="windowText" lastClr="000000"/>
      </a:dk1>
      <a:lt1>
        <a:sysClr val="window" lastClr="FFFFFF"/>
      </a:lt1>
      <a:dk2>
        <a:srgbClr val="91AD41"/>
      </a:dk2>
      <a:lt2>
        <a:srgbClr val="E1AF02"/>
      </a:lt2>
      <a:accent1>
        <a:srgbClr val="5FA0AF"/>
      </a:accent1>
      <a:accent2>
        <a:srgbClr val="555046"/>
      </a:accent2>
      <a:accent3>
        <a:srgbClr val="E1AF02"/>
      </a:accent3>
      <a:accent4>
        <a:srgbClr val="91AD41"/>
      </a:accent4>
      <a:accent5>
        <a:srgbClr val="E64632"/>
      </a:accent5>
      <a:accent6>
        <a:srgbClr val="730028"/>
      </a:accent6>
      <a:hlink>
        <a:srgbClr val="5FA0AF"/>
      </a:hlink>
      <a:folHlink>
        <a:srgbClr val="555046"/>
      </a:folHlink>
    </a:clrScheme>
    <a:fontScheme name="Otto Bock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800" b="0" i="0" u="none" strike="noStrike" kern="1200" baseline="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687795_INPUT_20160201_KickOff WebEx_Presentation</Template>
  <TotalTime>7783</TotalTime>
  <Words>1117</Words>
  <Application>Microsoft Office PowerPoint</Application>
  <PresentationFormat>On-screen Show (4:3)</PresentationFormat>
  <Paragraphs>334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Georgia</vt:lpstr>
      <vt:lpstr>Symbol</vt:lpstr>
      <vt:lpstr>Wingdings</vt:lpstr>
      <vt:lpstr>687795_INPUT_20160201_KickOff WebEx_Presentation</vt:lpstr>
      <vt:lpstr>Mimicking EMG features of amputated limbs by restricting unaffected limbs</vt:lpstr>
      <vt:lpstr>Introduction</vt:lpstr>
      <vt:lpstr>Methods</vt:lpstr>
      <vt:lpstr>Methods</vt:lpstr>
      <vt:lpstr>Methods</vt:lpstr>
      <vt:lpstr>Methods</vt:lpstr>
      <vt:lpstr>Demographics </vt:lpstr>
      <vt:lpstr>Methods</vt:lpstr>
      <vt:lpstr>Outcome measures</vt:lpstr>
      <vt:lpstr>PowerPoint Presentation</vt:lpstr>
      <vt:lpstr>Results</vt:lpstr>
      <vt:lpstr>Similarity of EMG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  <vt:lpstr>Conclusion</vt:lpstr>
      <vt:lpstr>PowerPoint Presentation</vt:lpstr>
      <vt:lpstr>Formulas</vt:lpstr>
    </vt:vector>
  </TitlesOfParts>
  <Company>Otto 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WebEx Kick-Off</dc:title>
  <dc:creator>Amsüss, Sebastian</dc:creator>
  <cp:lastModifiedBy>Morten Bak Kristoffersen</cp:lastModifiedBy>
  <cp:revision>224</cp:revision>
  <dcterms:created xsi:type="dcterms:W3CDTF">2016-01-11T12:35:17Z</dcterms:created>
  <dcterms:modified xsi:type="dcterms:W3CDTF">2019-03-20T08:58:48Z</dcterms:modified>
</cp:coreProperties>
</file>