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2" r:id="rId3"/>
    <p:sldId id="309" r:id="rId4"/>
    <p:sldId id="319" r:id="rId5"/>
    <p:sldId id="312" r:id="rId6"/>
    <p:sldId id="307" r:id="rId7"/>
    <p:sldId id="317" r:id="rId8"/>
    <p:sldId id="310" r:id="rId9"/>
    <p:sldId id="315" r:id="rId10"/>
    <p:sldId id="294" r:id="rId11"/>
    <p:sldId id="268" r:id="rId12"/>
    <p:sldId id="318" r:id="rId13"/>
    <p:sldId id="316" r:id="rId14"/>
    <p:sldId id="314" r:id="rId15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9">
          <p15:clr>
            <a:srgbClr val="A4A3A4"/>
          </p15:clr>
        </p15:guide>
        <p15:guide id="2" orient="horz" pos="119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sch, Jakob" initials="TJ" lastIdx="8" clrIdx="0">
    <p:extLst>
      <p:ext uri="{19B8F6BF-5375-455C-9EA6-DF929625EA0E}">
        <p15:presenceInfo xmlns:p15="http://schemas.microsoft.com/office/powerpoint/2012/main" userId="S-1-5-21-2959490996-3549969391-2777393841-1574" providerId="AD"/>
      </p:ext>
    </p:extLst>
  </p:cmAuthor>
  <p:cmAuthor id="2" name="Eric Iversen" initials="EI" lastIdx="8" clrIdx="1">
    <p:extLst>
      <p:ext uri="{19B8F6BF-5375-455C-9EA6-DF929625EA0E}">
        <p15:presenceInfo xmlns:p15="http://schemas.microsoft.com/office/powerpoint/2012/main" userId="S-1-5-21-2036031588-730629661-1306914269-6364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19" autoAdjust="0"/>
  </p:normalViewPr>
  <p:slideViewPr>
    <p:cSldViewPr showGuides="1">
      <p:cViewPr varScale="1">
        <p:scale>
          <a:sx n="123" d="100"/>
          <a:sy n="123" d="100"/>
        </p:scale>
        <p:origin x="1254" y="102"/>
      </p:cViewPr>
      <p:guideLst>
        <p:guide orient="horz" pos="4209"/>
        <p:guide orient="horz" pos="11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18FC0-EC93-4655-AA8E-397A284A8386}" type="datetimeFigureOut">
              <a:rPr lang="de-DE" smtClean="0"/>
              <a:t>17.01.2020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639E2-784F-4853-90F6-842BE83996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1446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4C40F-44E8-48A3-B72B-BB08FE509285}" type="datetimeFigureOut">
              <a:rPr lang="de-DE" smtClean="0"/>
              <a:t>17.01.2020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61E1C-36B0-4267-932B-1CC431E1802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24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056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904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41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9298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6336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3272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2253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5117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755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4098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6226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61E1C-36B0-4267-932B-1CC431E1802D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697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310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5862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808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9841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51648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59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9600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7685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7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0185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7791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-794" y="6237312"/>
            <a:ext cx="8686774" cy="144016"/>
            <a:chOff x="-794" y="6237312"/>
            <a:chExt cx="8686774" cy="144016"/>
          </a:xfrm>
        </p:grpSpPr>
        <p:sp>
          <p:nvSpPr>
            <p:cNvPr id="5" name="Parallelogramm 4"/>
            <p:cNvSpPr/>
            <p:nvPr userDrawn="1"/>
          </p:nvSpPr>
          <p:spPr>
            <a:xfrm flipV="1">
              <a:off x="8470724" y="6237312"/>
              <a:ext cx="215256" cy="144016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Parallelogramm 15"/>
            <p:cNvSpPr/>
            <p:nvPr userDrawn="1"/>
          </p:nvSpPr>
          <p:spPr>
            <a:xfrm flipV="1">
              <a:off x="-794" y="6237312"/>
              <a:ext cx="8368977" cy="144016"/>
            </a:xfrm>
            <a:custGeom>
              <a:avLst/>
              <a:gdLst>
                <a:gd name="connsiteX0" fmla="*/ 0 w 8404695"/>
                <a:gd name="connsiteY0" fmla="*/ 144016 h 144016"/>
                <a:gd name="connsiteX1" fmla="*/ 36004 w 8404695"/>
                <a:gd name="connsiteY1" fmla="*/ 0 h 144016"/>
                <a:gd name="connsiteX2" fmla="*/ 8404695 w 8404695"/>
                <a:gd name="connsiteY2" fmla="*/ 0 h 144016"/>
                <a:gd name="connsiteX3" fmla="*/ 8368691 w 8404695"/>
                <a:gd name="connsiteY3" fmla="*/ 144016 h 144016"/>
                <a:gd name="connsiteX4" fmla="*/ 0 w 8404695"/>
                <a:gd name="connsiteY4" fmla="*/ 144016 h 144016"/>
                <a:gd name="connsiteX0" fmla="*/ 0 w 8385645"/>
                <a:gd name="connsiteY0" fmla="*/ 144016 h 144016"/>
                <a:gd name="connsiteX1" fmla="*/ 16954 w 8385645"/>
                <a:gd name="connsiteY1" fmla="*/ 0 h 144016"/>
                <a:gd name="connsiteX2" fmla="*/ 8385645 w 8385645"/>
                <a:gd name="connsiteY2" fmla="*/ 0 h 144016"/>
                <a:gd name="connsiteX3" fmla="*/ 8349641 w 8385645"/>
                <a:gd name="connsiteY3" fmla="*/ 144016 h 144016"/>
                <a:gd name="connsiteX4" fmla="*/ 0 w 8385645"/>
                <a:gd name="connsiteY4" fmla="*/ 144016 h 144016"/>
                <a:gd name="connsiteX0" fmla="*/ 4477 w 8368691"/>
                <a:gd name="connsiteY0" fmla="*/ 134491 h 144016"/>
                <a:gd name="connsiteX1" fmla="*/ 0 w 8368691"/>
                <a:gd name="connsiteY1" fmla="*/ 0 h 144016"/>
                <a:gd name="connsiteX2" fmla="*/ 8368691 w 8368691"/>
                <a:gd name="connsiteY2" fmla="*/ 0 h 144016"/>
                <a:gd name="connsiteX3" fmla="*/ 8332687 w 8368691"/>
                <a:gd name="connsiteY3" fmla="*/ 144016 h 144016"/>
                <a:gd name="connsiteX4" fmla="*/ 4477 w 8368691"/>
                <a:gd name="connsiteY4" fmla="*/ 134491 h 144016"/>
                <a:gd name="connsiteX0" fmla="*/ 0 w 8388027"/>
                <a:gd name="connsiteY0" fmla="*/ 141635 h 144016"/>
                <a:gd name="connsiteX1" fmla="*/ 19336 w 8388027"/>
                <a:gd name="connsiteY1" fmla="*/ 0 h 144016"/>
                <a:gd name="connsiteX2" fmla="*/ 8388027 w 8388027"/>
                <a:gd name="connsiteY2" fmla="*/ 0 h 144016"/>
                <a:gd name="connsiteX3" fmla="*/ 8352023 w 8388027"/>
                <a:gd name="connsiteY3" fmla="*/ 144016 h 144016"/>
                <a:gd name="connsiteX4" fmla="*/ 0 w 8388027"/>
                <a:gd name="connsiteY4" fmla="*/ 141635 h 144016"/>
                <a:gd name="connsiteX0" fmla="*/ 0 w 8368977"/>
                <a:gd name="connsiteY0" fmla="*/ 141635 h 144016"/>
                <a:gd name="connsiteX1" fmla="*/ 286 w 8368977"/>
                <a:gd name="connsiteY1" fmla="*/ 0 h 144016"/>
                <a:gd name="connsiteX2" fmla="*/ 8368977 w 8368977"/>
                <a:gd name="connsiteY2" fmla="*/ 0 h 144016"/>
                <a:gd name="connsiteX3" fmla="*/ 8332973 w 8368977"/>
                <a:gd name="connsiteY3" fmla="*/ 144016 h 144016"/>
                <a:gd name="connsiteX4" fmla="*/ 0 w 8368977"/>
                <a:gd name="connsiteY4" fmla="*/ 141635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8977" h="144016">
                  <a:moveTo>
                    <a:pt x="0" y="141635"/>
                  </a:moveTo>
                  <a:cubicBezTo>
                    <a:pt x="95" y="94423"/>
                    <a:pt x="191" y="47212"/>
                    <a:pt x="286" y="0"/>
                  </a:cubicBezTo>
                  <a:lnTo>
                    <a:pt x="8368977" y="0"/>
                  </a:lnTo>
                  <a:lnTo>
                    <a:pt x="8332973" y="144016"/>
                  </a:lnTo>
                  <a:lnTo>
                    <a:pt x="0" y="14163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081963" y="6503988"/>
            <a:ext cx="8159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/>
          <a:lstStyle/>
          <a:p>
            <a:pPr>
              <a:defRPr/>
            </a:pPr>
            <a:fld id="{68741F80-CCA3-4184-8371-D69F99468598}" type="slidenum">
              <a:rPr lang="de-DE" sz="1000">
                <a:latin typeface="Verdana" pitchFamily="34" charset="0"/>
              </a:rPr>
              <a:pPr>
                <a:defRPr/>
              </a:pPr>
              <a:t>‹Nr.›</a:t>
            </a:fld>
            <a:endParaRPr lang="de-DE" sz="1000">
              <a:latin typeface="Verdana" pitchFamily="34" charset="0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V="1">
            <a:off x="7956550" y="6557963"/>
            <a:ext cx="0" cy="131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/>
          </a:p>
        </p:txBody>
      </p:sp>
      <p:pic>
        <p:nvPicPr>
          <p:cNvPr id="11" name="Immagine 5">
            <a:extLst>
              <a:ext uri="{FF2B5EF4-FFF2-40B4-BE49-F238E27FC236}">
                <a16:creationId xmlns:a16="http://schemas.microsoft.com/office/drawing/2014/main" xmlns="" id="{27918848-5A6C-4F8B-9E30-0175C1EB12F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7200" y="6401965"/>
            <a:ext cx="1193217" cy="4560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6AB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f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https://cloud.gate.ac.uk/shopfront/sampleServices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0734-007-9063-7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cebook.com/risis.eu" TargetMode="External"/><Relationship Id="rId13" Type="http://schemas.openxmlformats.org/officeDocument/2006/relationships/hyperlink" Target="https://www.risis2.eu/newsletter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.png"/><Relationship Id="rId2" Type="http://schemas.openxmlformats.org/officeDocument/2006/relationships/hyperlink" Target="http://www.twitter.com/risis_e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Jbs5Y4vSjB-msAODaBQ7jw" TargetMode="External"/><Relationship Id="rId11" Type="http://schemas.openxmlformats.org/officeDocument/2006/relationships/image" Target="../media/image17.jpeg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hyperlink" Target="mailto:CONTACT@RISIS2.EU" TargetMode="External"/><Relationship Id="rId9" Type="http://schemas.openxmlformats.org/officeDocument/2006/relationships/hyperlink" Target="FACEBOOK.COM/RISIS.E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risis2.e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2"/>
          <p:cNvSpPr txBox="1">
            <a:spLocks noChangeArrowheads="1"/>
          </p:cNvSpPr>
          <p:nvPr/>
        </p:nvSpPr>
        <p:spPr bwMode="auto">
          <a:xfrm>
            <a:off x="503238" y="4005263"/>
            <a:ext cx="81359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de-DE" dirty="0">
              <a:latin typeface="Verdana" pitchFamily="34" charset="0"/>
            </a:endParaRPr>
          </a:p>
        </p:txBody>
      </p:sp>
      <p:sp>
        <p:nvSpPr>
          <p:cNvPr id="13315" name="Text Box 13"/>
          <p:cNvSpPr txBox="1">
            <a:spLocks noChangeArrowheads="1"/>
          </p:cNvSpPr>
          <p:nvPr/>
        </p:nvSpPr>
        <p:spPr bwMode="auto">
          <a:xfrm>
            <a:off x="467544" y="4437112"/>
            <a:ext cx="813593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b="1" dirty="0" smtClean="0">
                <a:latin typeface="Verdana" pitchFamily="34" charset="0"/>
              </a:rPr>
              <a:t>Jakob Tesch </a:t>
            </a:r>
            <a:r>
              <a:rPr lang="de-DE" b="1" dirty="0" err="1" smtClean="0">
                <a:latin typeface="Verdana" pitchFamily="34" charset="0"/>
              </a:rPr>
              <a:t>and</a:t>
            </a:r>
            <a:r>
              <a:rPr lang="de-DE" b="1" dirty="0" smtClean="0">
                <a:latin typeface="Verdana" pitchFamily="34" charset="0"/>
              </a:rPr>
              <a:t> Eric </a:t>
            </a:r>
            <a:r>
              <a:rPr lang="de-DE" b="1" dirty="0" err="1" smtClean="0">
                <a:latin typeface="Verdana" pitchFamily="34" charset="0"/>
              </a:rPr>
              <a:t>Iversen</a:t>
            </a:r>
            <a:endParaRPr lang="de-DE" b="1" dirty="0" smtClean="0">
              <a:latin typeface="Verdana" pitchFamily="34" charset="0"/>
            </a:endParaRPr>
          </a:p>
          <a:p>
            <a:endParaRPr lang="de-DE" dirty="0">
              <a:latin typeface="Verdana" pitchFamily="34" charset="0"/>
            </a:endParaRPr>
          </a:p>
          <a:p>
            <a:r>
              <a:rPr lang="de-DE" sz="1400" dirty="0">
                <a:latin typeface="Verdana" pitchFamily="34" charset="0"/>
              </a:rPr>
              <a:t>Carolina </a:t>
            </a:r>
            <a:r>
              <a:rPr lang="de-DE" sz="1400" dirty="0" err="1">
                <a:latin typeface="Verdana" pitchFamily="34" charset="0"/>
              </a:rPr>
              <a:t>Canibaño</a:t>
            </a:r>
            <a:r>
              <a:rPr lang="de-DE" sz="1400" dirty="0">
                <a:latin typeface="Verdana" pitchFamily="34" charset="0"/>
              </a:rPr>
              <a:t> Sanchez, François </a:t>
            </a:r>
            <a:r>
              <a:rPr lang="de-DE" sz="1400" dirty="0" err="1" smtClean="0">
                <a:latin typeface="Verdana" pitchFamily="34" charset="0"/>
              </a:rPr>
              <a:t>Perruchas</a:t>
            </a:r>
            <a:r>
              <a:rPr lang="de-DE" sz="1400" dirty="0" smtClean="0">
                <a:latin typeface="Verdana" pitchFamily="34" charset="0"/>
              </a:rPr>
              <a:t>, Eran Leck, Sonia </a:t>
            </a:r>
          </a:p>
          <a:p>
            <a:r>
              <a:rPr lang="de-DE" sz="1400" dirty="0" smtClean="0">
                <a:latin typeface="Verdana" pitchFamily="34" charset="0"/>
              </a:rPr>
              <a:t>Mena </a:t>
            </a:r>
            <a:r>
              <a:rPr lang="de-DE" sz="1400" dirty="0" err="1" smtClean="0">
                <a:latin typeface="Verdana" pitchFamily="34" charset="0"/>
              </a:rPr>
              <a:t>Jara</a:t>
            </a:r>
            <a:r>
              <a:rPr lang="de-DE" sz="1400" dirty="0" smtClean="0">
                <a:latin typeface="Verdana" pitchFamily="34" charset="0"/>
              </a:rPr>
              <a:t>, Thomas Franssen</a:t>
            </a:r>
          </a:p>
          <a:p>
            <a:endParaRPr lang="de-DE" dirty="0">
              <a:latin typeface="Verdana" pitchFamily="34" charset="0"/>
            </a:endParaRPr>
          </a:p>
          <a:p>
            <a:r>
              <a:rPr lang="de-DE" sz="1400" dirty="0" err="1" smtClean="0">
                <a:latin typeface="Verdana" pitchFamily="34" charset="0"/>
              </a:rPr>
              <a:t>Presentation</a:t>
            </a:r>
            <a:r>
              <a:rPr lang="de-DE" sz="1400" dirty="0" smtClean="0">
                <a:latin typeface="Verdana" pitchFamily="34" charset="0"/>
              </a:rPr>
              <a:t> </a:t>
            </a:r>
            <a:r>
              <a:rPr lang="de-DE" sz="1400" dirty="0" err="1">
                <a:latin typeface="Verdana" pitchFamily="34" charset="0"/>
              </a:rPr>
              <a:t>during</a:t>
            </a:r>
            <a:r>
              <a:rPr lang="de-DE" sz="1400" dirty="0">
                <a:latin typeface="Verdana" pitchFamily="34" charset="0"/>
              </a:rPr>
              <a:t> </a:t>
            </a:r>
            <a:r>
              <a:rPr lang="de-DE" sz="1400" dirty="0" err="1">
                <a:latin typeface="Verdana" pitchFamily="34" charset="0"/>
              </a:rPr>
              <a:t>the</a:t>
            </a:r>
            <a:r>
              <a:rPr lang="de-DE" sz="1400" dirty="0">
                <a:latin typeface="Verdana" pitchFamily="34" charset="0"/>
              </a:rPr>
              <a:t> </a:t>
            </a:r>
            <a:r>
              <a:rPr lang="en-US" sz="1400" dirty="0">
                <a:latin typeface="Verdana" pitchFamily="34" charset="0"/>
              </a:rPr>
              <a:t>22nd International Symposium on Electronic Theses and Dissertations – ETD 2019, Porto, </a:t>
            </a:r>
            <a:r>
              <a:rPr lang="en-US" sz="1400" dirty="0">
                <a:latin typeface="Verdana" pitchFamily="34" charset="0"/>
              </a:rPr>
              <a:t>Portugal</a:t>
            </a:r>
          </a:p>
          <a:p>
            <a:endParaRPr lang="de-DE" sz="1400" dirty="0" smtClean="0">
              <a:latin typeface="Verdana" pitchFamily="34" charset="0"/>
            </a:endParaRPr>
          </a:p>
          <a:p>
            <a:r>
              <a:rPr lang="de-DE" sz="1400" dirty="0" smtClean="0">
                <a:latin typeface="Verdana" pitchFamily="34" charset="0"/>
              </a:rPr>
              <a:t>Porto</a:t>
            </a:r>
            <a:r>
              <a:rPr lang="de-DE" sz="1400" dirty="0">
                <a:latin typeface="Verdana" pitchFamily="34" charset="0"/>
              </a:rPr>
              <a:t>, Nov 7th, 2019 </a:t>
            </a:r>
          </a:p>
          <a:p>
            <a:endParaRPr lang="de-DE" dirty="0">
              <a:latin typeface="Verdana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5804"/>
            <a:ext cx="1602780" cy="69762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467544" y="2801333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dirty="0">
                <a:solidFill>
                  <a:srgbClr val="000000"/>
                </a:solidFill>
                <a:latin typeface="Verdana" pitchFamily="34" charset="0"/>
              </a:rPr>
              <a:t>The Value of ETDs for Building a Transnational Database about Careers of Doctorate </a:t>
            </a:r>
            <a:r>
              <a:rPr lang="en-US" sz="3000" dirty="0" smtClean="0">
                <a:solidFill>
                  <a:srgbClr val="000000"/>
                </a:solidFill>
                <a:latin typeface="Verdana" pitchFamily="34" charset="0"/>
              </a:rPr>
              <a:t>Holders</a:t>
            </a:r>
            <a:endParaRPr lang="de-DE" sz="300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7" name="20 Imagen" descr="INGENIO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285" y="270764"/>
            <a:ext cx="18367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Nordic Institute for Studies in Innovation, Research and Educa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559" y="1484784"/>
            <a:ext cx="1764463" cy="70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0764"/>
            <a:ext cx="3962318" cy="91633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79629"/>
            <a:ext cx="2876550" cy="1219200"/>
          </a:xfrm>
          <a:prstGeom prst="rect">
            <a:avLst/>
          </a:prstGeom>
        </p:spPr>
      </p:pic>
      <p:pic>
        <p:nvPicPr>
          <p:cNvPr id="11" name="Immagine 5">
            <a:extLst>
              <a:ext uri="{FF2B5EF4-FFF2-40B4-BE49-F238E27FC236}">
                <a16:creationId xmlns:a16="http://schemas.microsoft.com/office/drawing/2014/main" xmlns="" id="{27918848-5A6C-4F8B-9E30-0175C1EB12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7904" y="1396883"/>
            <a:ext cx="2306673" cy="881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Share </a:t>
            </a:r>
            <a:r>
              <a:rPr lang="de-DE" dirty="0" err="1" smtClean="0"/>
              <a:t>of</a:t>
            </a:r>
            <a:r>
              <a:rPr lang="de-DE" dirty="0" smtClean="0"/>
              <a:t> ETDs</a:t>
            </a:r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 bwMode="auto">
          <a:xfrm>
            <a:off x="457200" y="1417638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sz="2000" b="1" dirty="0">
              <a:latin typeface="Arial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53952" y="5121370"/>
            <a:ext cx="7632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Note: *NO: </a:t>
            </a:r>
            <a:r>
              <a:rPr lang="de-DE" sz="800" dirty="0" err="1" smtClean="0"/>
              <a:t>Actual</a:t>
            </a:r>
            <a:r>
              <a:rPr lang="de-DE" sz="800" dirty="0" smtClean="0"/>
              <a:t> </a:t>
            </a:r>
            <a:r>
              <a:rPr lang="de-DE" sz="800" dirty="0" err="1" smtClean="0"/>
              <a:t>number</a:t>
            </a:r>
            <a:r>
              <a:rPr lang="de-DE" sz="800" dirty="0" smtClean="0"/>
              <a:t> </a:t>
            </a:r>
            <a:r>
              <a:rPr lang="de-DE" sz="800" dirty="0" err="1" smtClean="0"/>
              <a:t>can</a:t>
            </a:r>
            <a:r>
              <a:rPr lang="de-DE" sz="800" dirty="0" smtClean="0"/>
              <a:t> </a:t>
            </a:r>
            <a:r>
              <a:rPr lang="de-DE" sz="800" dirty="0" err="1" smtClean="0"/>
              <a:t>be</a:t>
            </a:r>
            <a:r>
              <a:rPr lang="de-DE" sz="800" dirty="0" smtClean="0"/>
              <a:t> </a:t>
            </a:r>
            <a:r>
              <a:rPr lang="de-DE" sz="800" dirty="0" err="1" smtClean="0"/>
              <a:t>higher</a:t>
            </a:r>
            <a:r>
              <a:rPr lang="de-DE" sz="800" dirty="0" smtClean="0"/>
              <a:t> </a:t>
            </a:r>
            <a:r>
              <a:rPr lang="de-DE" sz="800" dirty="0" err="1" smtClean="0"/>
              <a:t>as</a:t>
            </a:r>
            <a:r>
              <a:rPr lang="de-DE" sz="800" dirty="0" smtClean="0"/>
              <a:t> </a:t>
            </a:r>
            <a:r>
              <a:rPr lang="de-DE" sz="800" dirty="0" err="1" smtClean="0"/>
              <a:t>universities</a:t>
            </a:r>
            <a:r>
              <a:rPr lang="de-DE" sz="800" dirty="0" smtClean="0"/>
              <a:t> </a:t>
            </a:r>
            <a:r>
              <a:rPr lang="de-DE" sz="800" dirty="0" err="1" smtClean="0"/>
              <a:t>sometimes</a:t>
            </a:r>
            <a:r>
              <a:rPr lang="de-DE" sz="800" dirty="0" smtClean="0"/>
              <a:t> </a:t>
            </a:r>
            <a:r>
              <a:rPr lang="de-DE" sz="800" dirty="0" err="1" smtClean="0"/>
              <a:t>exclude</a:t>
            </a:r>
            <a:r>
              <a:rPr lang="de-DE" sz="800" dirty="0" smtClean="0"/>
              <a:t> ETDs </a:t>
            </a:r>
            <a:r>
              <a:rPr lang="de-DE" sz="800" dirty="0" err="1" smtClean="0"/>
              <a:t>when</a:t>
            </a:r>
            <a:r>
              <a:rPr lang="de-DE" sz="800" dirty="0" smtClean="0"/>
              <a:t> </a:t>
            </a:r>
            <a:r>
              <a:rPr lang="de-DE" sz="800" dirty="0" err="1" smtClean="0"/>
              <a:t>no</a:t>
            </a:r>
            <a:r>
              <a:rPr lang="de-DE" sz="800" dirty="0" smtClean="0"/>
              <a:t> </a:t>
            </a:r>
            <a:r>
              <a:rPr lang="de-DE" sz="800" dirty="0" err="1" smtClean="0"/>
              <a:t>access</a:t>
            </a:r>
            <a:r>
              <a:rPr lang="de-DE" sz="800" dirty="0" smtClean="0"/>
              <a:t> </a:t>
            </a:r>
            <a:r>
              <a:rPr lang="de-DE" sz="800" dirty="0" err="1" smtClean="0"/>
              <a:t>to</a:t>
            </a:r>
            <a:r>
              <a:rPr lang="de-DE" sz="800" dirty="0" smtClean="0"/>
              <a:t> </a:t>
            </a:r>
            <a:r>
              <a:rPr lang="de-DE" sz="800" dirty="0" err="1" smtClean="0"/>
              <a:t>underlying</a:t>
            </a:r>
            <a:r>
              <a:rPr lang="de-DE" sz="800" dirty="0" smtClean="0"/>
              <a:t> </a:t>
            </a:r>
            <a:r>
              <a:rPr lang="de-DE" sz="800" dirty="0" err="1" smtClean="0"/>
              <a:t>articles</a:t>
            </a:r>
            <a:r>
              <a:rPr lang="de-DE" sz="800" dirty="0" smtClean="0"/>
              <a:t> </a:t>
            </a:r>
            <a:r>
              <a:rPr lang="de-DE" sz="800" dirty="0" err="1" smtClean="0"/>
              <a:t>is</a:t>
            </a:r>
            <a:r>
              <a:rPr lang="de-DE" sz="800" dirty="0" smtClean="0"/>
              <a:t> </a:t>
            </a:r>
            <a:r>
              <a:rPr lang="de-DE" sz="800" dirty="0" err="1" smtClean="0"/>
              <a:t>available</a:t>
            </a:r>
            <a:endParaRPr lang="de-DE" sz="800" dirty="0" smtClean="0"/>
          </a:p>
          <a:p>
            <a:r>
              <a:rPr lang="de-DE" sz="800" dirty="0" smtClean="0"/>
              <a:t>NL: Not </a:t>
            </a:r>
            <a:r>
              <a:rPr lang="de-DE" sz="800" dirty="0" err="1" smtClean="0"/>
              <a:t>included</a:t>
            </a:r>
            <a:r>
              <a:rPr lang="de-DE" sz="800" dirty="0" smtClean="0"/>
              <a:t> due </a:t>
            </a:r>
            <a:r>
              <a:rPr lang="de-DE" sz="800" dirty="0" err="1" smtClean="0"/>
              <a:t>to</a:t>
            </a:r>
            <a:r>
              <a:rPr lang="de-DE" sz="800" dirty="0" smtClean="0"/>
              <a:t> </a:t>
            </a:r>
            <a:r>
              <a:rPr lang="de-DE" sz="800" dirty="0" err="1" smtClean="0"/>
              <a:t>incomplete</a:t>
            </a:r>
            <a:r>
              <a:rPr lang="de-DE" sz="800" dirty="0" smtClean="0"/>
              <a:t> </a:t>
            </a:r>
            <a:r>
              <a:rPr lang="de-DE" sz="800" dirty="0" err="1" smtClean="0"/>
              <a:t>data</a:t>
            </a:r>
            <a:r>
              <a:rPr lang="de-DE" sz="800" dirty="0" smtClean="0"/>
              <a:t>. 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30" y="1235076"/>
            <a:ext cx="6732240" cy="3964290"/>
          </a:xfrm>
          <a:prstGeom prst="rect">
            <a:avLst/>
          </a:prstGeom>
        </p:spPr>
      </p:pic>
      <p:sp>
        <p:nvSpPr>
          <p:cNvPr id="8" name="Inhaltsplatzhalter 2"/>
          <p:cNvSpPr txBox="1">
            <a:spLocks/>
          </p:cNvSpPr>
          <p:nvPr/>
        </p:nvSpPr>
        <p:spPr bwMode="auto">
          <a:xfrm>
            <a:off x="755576" y="5599476"/>
            <a:ext cx="6635080" cy="37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1600" dirty="0" smtClean="0">
                <a:latin typeface="Arial" charset="0"/>
              </a:rPr>
              <a:t>Shares </a:t>
            </a:r>
            <a:r>
              <a:rPr lang="de-DE" sz="1600" dirty="0" err="1" smtClean="0">
                <a:latin typeface="Arial" charset="0"/>
              </a:rPr>
              <a:t>contingent</a:t>
            </a:r>
            <a:r>
              <a:rPr lang="de-DE" sz="1600" dirty="0" smtClean="0">
                <a:latin typeface="Arial" charset="0"/>
              </a:rPr>
              <a:t> on type </a:t>
            </a:r>
            <a:r>
              <a:rPr lang="de-DE" sz="1600" dirty="0" err="1" smtClean="0">
                <a:latin typeface="Arial" charset="0"/>
              </a:rPr>
              <a:t>of</a:t>
            </a:r>
            <a:r>
              <a:rPr lang="de-DE" sz="1600" dirty="0" smtClean="0">
                <a:latin typeface="Arial" charset="0"/>
              </a:rPr>
              <a:t> </a:t>
            </a:r>
            <a:r>
              <a:rPr lang="de-DE" sz="1600" dirty="0" err="1" smtClean="0">
                <a:latin typeface="Arial" charset="0"/>
              </a:rPr>
              <a:t>access</a:t>
            </a:r>
            <a:r>
              <a:rPr lang="de-DE" sz="1600" dirty="0" smtClean="0">
                <a:latin typeface="Arial" charset="0"/>
              </a:rPr>
              <a:t> </a:t>
            </a:r>
            <a:r>
              <a:rPr lang="de-DE" sz="1600" dirty="0" err="1" smtClean="0">
                <a:latin typeface="Arial" charset="0"/>
              </a:rPr>
              <a:t>to</a:t>
            </a:r>
            <a:r>
              <a:rPr lang="de-DE" sz="1600" dirty="0" smtClean="0">
                <a:latin typeface="Arial" charset="0"/>
              </a:rPr>
              <a:t> </a:t>
            </a:r>
            <a:r>
              <a:rPr lang="de-DE" sz="1600" dirty="0" err="1" smtClean="0">
                <a:latin typeface="Arial" charset="0"/>
              </a:rPr>
              <a:t>data</a:t>
            </a:r>
            <a:r>
              <a:rPr lang="de-DE" sz="1600" dirty="0" smtClean="0">
                <a:latin typeface="Arial" charset="0"/>
              </a:rPr>
              <a:t>!</a:t>
            </a:r>
            <a:endParaRPr lang="de-DE" sz="16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85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Outlook: Service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ETDs</a:t>
            </a:r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9144000" cy="2500604"/>
          </a:xfrm>
          <a:prstGeom prst="rect">
            <a:avLst/>
          </a:prstGeom>
        </p:spPr>
      </p:pic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457200" y="4167233"/>
            <a:ext cx="8229600" cy="17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000" dirty="0" err="1" smtClean="0">
                <a:latin typeface="Arial" charset="0"/>
              </a:rPr>
              <a:t>Extract</a:t>
            </a:r>
            <a:r>
              <a:rPr lang="de-DE" sz="2000" dirty="0" smtClean="0">
                <a:latin typeface="Arial" charset="0"/>
              </a:rPr>
              <a:t> </a:t>
            </a:r>
            <a:r>
              <a:rPr lang="de-DE" sz="2000" dirty="0" err="1" smtClean="0">
                <a:latin typeface="Arial" charset="0"/>
              </a:rPr>
              <a:t>Institutions</a:t>
            </a:r>
            <a:r>
              <a:rPr lang="de-DE" sz="2000" dirty="0" smtClean="0">
                <a:latin typeface="Arial" charset="0"/>
              </a:rPr>
              <a:t>, </a:t>
            </a:r>
            <a:r>
              <a:rPr lang="de-DE" sz="2000" dirty="0" err="1" smtClean="0">
                <a:latin typeface="Arial" charset="0"/>
              </a:rPr>
              <a:t>Faculties</a:t>
            </a:r>
            <a:r>
              <a:rPr lang="de-DE" sz="2000" dirty="0" smtClean="0">
                <a:latin typeface="Arial" charset="0"/>
              </a:rPr>
              <a:t> (</a:t>
            </a:r>
            <a:r>
              <a:rPr lang="de-DE" sz="2000" dirty="0" err="1" smtClean="0">
                <a:latin typeface="Arial" charset="0"/>
              </a:rPr>
              <a:t>Disciplines</a:t>
            </a:r>
            <a:r>
              <a:rPr lang="de-DE" sz="2000" dirty="0" smtClean="0">
                <a:latin typeface="Arial" charset="0"/>
              </a:rPr>
              <a:t>!), Supervisor </a:t>
            </a:r>
            <a:r>
              <a:rPr lang="de-DE" sz="2000" dirty="0" err="1" smtClean="0">
                <a:latin typeface="Arial" charset="0"/>
              </a:rPr>
              <a:t>names</a:t>
            </a:r>
            <a:r>
              <a:rPr lang="de-DE" sz="2000" dirty="0">
                <a:latin typeface="Arial" charset="0"/>
              </a:rPr>
              <a:t>,</a:t>
            </a:r>
            <a:r>
              <a:rPr lang="de-DE" sz="2000" dirty="0" smtClean="0">
                <a:latin typeface="Arial" charset="0"/>
              </a:rPr>
              <a:t> </a:t>
            </a:r>
            <a:r>
              <a:rPr lang="de-DE" sz="2000" dirty="0" err="1" smtClean="0">
                <a:latin typeface="Arial" charset="0"/>
              </a:rPr>
              <a:t>PhD</a:t>
            </a:r>
            <a:r>
              <a:rPr lang="de-DE" sz="2000" dirty="0" smtClean="0">
                <a:latin typeface="Arial" charset="0"/>
              </a:rPr>
              <a:t> </a:t>
            </a:r>
            <a:r>
              <a:rPr lang="de-DE" sz="2000" dirty="0" err="1" smtClean="0">
                <a:latin typeface="Arial" charset="0"/>
              </a:rPr>
              <a:t>begin</a:t>
            </a:r>
            <a:r>
              <a:rPr lang="de-DE" sz="2000" dirty="0" smtClean="0">
                <a:latin typeface="Arial" charset="0"/>
              </a:rPr>
              <a:t>/end Dates</a:t>
            </a:r>
          </a:p>
          <a:p>
            <a:r>
              <a:rPr lang="de-DE" sz="2000" dirty="0" err="1" smtClean="0">
                <a:latin typeface="Arial" charset="0"/>
              </a:rPr>
              <a:t>Aim</a:t>
            </a:r>
            <a:r>
              <a:rPr lang="de-DE" sz="2000" dirty="0" smtClean="0">
                <a:latin typeface="Arial" charset="0"/>
              </a:rPr>
              <a:t>: </a:t>
            </a:r>
            <a:r>
              <a:rPr lang="de-DE" sz="2000" dirty="0" err="1" smtClean="0">
                <a:latin typeface="Arial" charset="0"/>
              </a:rPr>
              <a:t>Make</a:t>
            </a:r>
            <a:r>
              <a:rPr lang="de-DE" sz="2000" dirty="0" smtClean="0">
                <a:latin typeface="Arial" charset="0"/>
              </a:rPr>
              <a:t> </a:t>
            </a:r>
            <a:r>
              <a:rPr lang="de-DE" sz="2000" dirty="0" err="1" smtClean="0">
                <a:latin typeface="Arial" charset="0"/>
              </a:rPr>
              <a:t>it</a:t>
            </a:r>
            <a:r>
              <a:rPr lang="de-DE" sz="2000" dirty="0" smtClean="0">
                <a:latin typeface="Arial" charset="0"/>
              </a:rPr>
              <a:t> </a:t>
            </a:r>
            <a:r>
              <a:rPr lang="de-DE" sz="2000" dirty="0" err="1" smtClean="0">
                <a:latin typeface="Arial" charset="0"/>
              </a:rPr>
              <a:t>available</a:t>
            </a:r>
            <a:r>
              <a:rPr lang="de-DE" sz="2000" dirty="0" smtClean="0">
                <a:latin typeface="Arial" charset="0"/>
              </a:rPr>
              <a:t> </a:t>
            </a:r>
            <a:r>
              <a:rPr lang="de-DE" sz="2000" dirty="0" err="1" smtClean="0">
                <a:latin typeface="Arial" charset="0"/>
              </a:rPr>
              <a:t>as</a:t>
            </a:r>
            <a:r>
              <a:rPr lang="de-DE" sz="2000" dirty="0" smtClean="0">
                <a:latin typeface="Arial" charset="0"/>
              </a:rPr>
              <a:t> an open </a:t>
            </a:r>
            <a:r>
              <a:rPr lang="de-DE" sz="2000" dirty="0" err="1" smtClean="0">
                <a:latin typeface="Arial" charset="0"/>
              </a:rPr>
              <a:t>service</a:t>
            </a:r>
            <a:endParaRPr lang="de-DE" sz="2000" dirty="0">
              <a:latin typeface="Arial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123728" y="3720582"/>
            <a:ext cx="7308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err="1" smtClean="0"/>
              <a:t>Example</a:t>
            </a:r>
            <a:r>
              <a:rPr lang="de-DE" sz="1200" dirty="0" smtClean="0"/>
              <a:t> Thesis </a:t>
            </a:r>
            <a:r>
              <a:rPr lang="de-DE" sz="1200" dirty="0" err="1" smtClean="0"/>
              <a:t>Acknowledgement</a:t>
            </a:r>
            <a:r>
              <a:rPr lang="de-DE" sz="1200" dirty="0" smtClean="0"/>
              <a:t> </a:t>
            </a:r>
            <a:r>
              <a:rPr lang="de-DE" sz="1200" dirty="0" err="1" smtClean="0"/>
              <a:t>analyzed</a:t>
            </a:r>
            <a:r>
              <a:rPr lang="de-DE" sz="1200" dirty="0" smtClean="0"/>
              <a:t> </a:t>
            </a:r>
            <a:r>
              <a:rPr lang="de-DE" sz="1200" dirty="0" err="1" smtClean="0"/>
              <a:t>using</a:t>
            </a:r>
            <a:r>
              <a:rPr lang="de-DE" sz="1200" dirty="0" smtClean="0"/>
              <a:t>:</a:t>
            </a:r>
            <a:r>
              <a:rPr lang="de-DE" sz="1200" dirty="0"/>
              <a:t> </a:t>
            </a:r>
            <a:r>
              <a:rPr lang="de-DE" sz="1200" dirty="0" smtClean="0">
                <a:hlinkClick r:id="rId4"/>
              </a:rPr>
              <a:t>https</a:t>
            </a:r>
            <a:r>
              <a:rPr lang="de-DE" sz="1200" dirty="0">
                <a:hlinkClick r:id="rId4"/>
              </a:rPr>
              <a:t>://cloud.gate.ac.uk/shopfront/sampleServices</a:t>
            </a:r>
            <a:endParaRPr lang="de-DE" sz="1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83" y="5429775"/>
            <a:ext cx="1730817" cy="73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3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>
          <a:xfrm>
            <a:off x="474788" y="2060848"/>
            <a:ext cx="8229600" cy="1143000"/>
          </a:xfrm>
        </p:spPr>
        <p:txBody>
          <a:bodyPr/>
          <a:lstStyle/>
          <a:p>
            <a:pPr algn="ctr"/>
            <a:r>
              <a:rPr lang="de-DE" sz="4000" dirty="0" err="1" smtClean="0"/>
              <a:t>Thank</a:t>
            </a:r>
            <a:r>
              <a:rPr lang="de-DE" sz="4000" dirty="0" smtClean="0"/>
              <a:t> </a:t>
            </a:r>
            <a:r>
              <a:rPr lang="de-DE" sz="4000" dirty="0" err="1" smtClean="0"/>
              <a:t>you</a:t>
            </a:r>
            <a:r>
              <a:rPr lang="de-DE" sz="4000" dirty="0" smtClean="0"/>
              <a:t>!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sz="2500" dirty="0" smtClean="0">
                <a:solidFill>
                  <a:schemeClr val="tx1"/>
                </a:solidFill>
              </a:rPr>
              <a:t>tesch@dzhw.eu</a:t>
            </a:r>
          </a:p>
        </p:txBody>
      </p:sp>
    </p:spTree>
    <p:extLst>
      <p:ext uri="{BB962C8B-B14F-4D97-AF65-F5344CB8AC3E}">
        <p14:creationId xmlns:p14="http://schemas.microsoft.com/office/powerpoint/2010/main" val="392529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Reference</a:t>
            </a:r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 bwMode="auto">
          <a:xfrm>
            <a:off x="457200" y="146751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err="1"/>
              <a:t>Laudel</a:t>
            </a:r>
            <a:r>
              <a:rPr lang="en-US" sz="2000" dirty="0"/>
              <a:t>, G. &amp; </a:t>
            </a:r>
            <a:r>
              <a:rPr lang="en-US" sz="2000" dirty="0" err="1"/>
              <a:t>Gläser</a:t>
            </a:r>
            <a:r>
              <a:rPr lang="en-US" sz="2000" dirty="0"/>
              <a:t>, J. (2008). From Apprentice to Colleague: The Metamorphosis of Early Career Researchers. </a:t>
            </a:r>
            <a:r>
              <a:rPr lang="en-US" sz="2000" i="1" dirty="0"/>
              <a:t>Higher Education 55(3)</a:t>
            </a:r>
            <a:r>
              <a:rPr lang="en-US" sz="2000" dirty="0"/>
              <a:t>, 387–406. </a:t>
            </a:r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doi.org/10.1007/s10734-007-9063-7</a:t>
            </a:r>
            <a:endParaRPr lang="en-US" sz="2000" dirty="0" smtClean="0"/>
          </a:p>
          <a:p>
            <a:endParaRPr lang="de-DE" sz="2000" b="1" dirty="0" smtClean="0">
              <a:latin typeface="Arial" charset="0"/>
            </a:endParaRPr>
          </a:p>
          <a:p>
            <a:endParaRPr lang="de-DE" sz="20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8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magine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1" y="2984504"/>
            <a:ext cx="642939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Immagine 10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92" y="2898776"/>
            <a:ext cx="801687" cy="62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Immagine 11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1" y="3548067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CasellaDiTesto 12"/>
          <p:cNvSpPr txBox="1">
            <a:spLocks noChangeArrowheads="1"/>
          </p:cNvSpPr>
          <p:nvPr/>
        </p:nvSpPr>
        <p:spPr bwMode="auto">
          <a:xfrm>
            <a:off x="1030292" y="2917826"/>
            <a:ext cx="2708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  <a:cs typeface="Futura-Normal" pitchFamily="2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it-IT" sz="1600">
                <a:hlinkClick r:id="rId4"/>
              </a:rPr>
              <a:t>CONTACT@RISIS2.EU</a:t>
            </a:r>
            <a:r>
              <a:rPr lang="en-GB" altLang="it-IT" sz="2800">
                <a:latin typeface="Calibri" panose="020F0502020204030204" pitchFamily="34" charset="0"/>
              </a:rPr>
              <a:t> </a:t>
            </a:r>
            <a:endParaRPr lang="en-GB" altLang="it-IT" sz="1200">
              <a:latin typeface="Futura Md BT" pitchFamily="34" charset="0"/>
            </a:endParaRPr>
          </a:p>
        </p:txBody>
      </p:sp>
      <p:sp>
        <p:nvSpPr>
          <p:cNvPr id="9222" name="CasellaDiTesto 13"/>
          <p:cNvSpPr txBox="1">
            <a:spLocks noChangeArrowheads="1"/>
          </p:cNvSpPr>
          <p:nvPr/>
        </p:nvSpPr>
        <p:spPr bwMode="auto">
          <a:xfrm>
            <a:off x="1295404" y="3609977"/>
            <a:ext cx="24288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  <a:cs typeface="Futura-Normal" pitchFamily="2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it-IT" sz="1600">
                <a:hlinkClick r:id="rId8"/>
              </a:rPr>
              <a:t>FACEBOOK.COM/RISIS.EU</a:t>
            </a:r>
            <a:endParaRPr lang="en-GB" altLang="it-IT" sz="1600"/>
          </a:p>
        </p:txBody>
      </p:sp>
      <p:sp>
        <p:nvSpPr>
          <p:cNvPr id="9223" name="CasellaDiTesto 14"/>
          <p:cNvSpPr txBox="1">
            <a:spLocks noChangeArrowheads="1"/>
          </p:cNvSpPr>
          <p:nvPr/>
        </p:nvSpPr>
        <p:spPr bwMode="auto">
          <a:xfrm>
            <a:off x="5507041" y="3087691"/>
            <a:ext cx="26114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  <a:cs typeface="Futura-Normal" pitchFamily="2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it-IT" sz="1600" dirty="0">
                <a:hlinkClick r:id="rId2"/>
              </a:rPr>
              <a:t>@RISIS_EU</a:t>
            </a:r>
            <a:endParaRPr lang="en-GB" altLang="it-IT" sz="1600" dirty="0"/>
          </a:p>
        </p:txBody>
      </p:sp>
      <p:sp>
        <p:nvSpPr>
          <p:cNvPr id="9224" name="CasellaDiTesto 15"/>
          <p:cNvSpPr txBox="1">
            <a:spLocks noChangeArrowheads="1"/>
          </p:cNvSpPr>
          <p:nvPr/>
        </p:nvSpPr>
        <p:spPr bwMode="auto">
          <a:xfrm>
            <a:off x="5430841" y="3603626"/>
            <a:ext cx="25606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  <a:cs typeface="Futura-Normal" pitchFamily="2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it-IT" altLang="it-IT" sz="1600">
                <a:hlinkClick r:id="rId6"/>
              </a:rPr>
              <a:t>RISIS2 EU PROJECT</a:t>
            </a:r>
            <a:endParaRPr lang="en-GB" altLang="it-IT" sz="1600"/>
          </a:p>
        </p:txBody>
      </p:sp>
      <p:pic>
        <p:nvPicPr>
          <p:cNvPr id="9225" name="Immagine 8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6" y="3562351"/>
            <a:ext cx="592139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Immagin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5335593"/>
            <a:ext cx="904240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22479" y="215356"/>
            <a:ext cx="5133975" cy="1962151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1270277" y="4459588"/>
            <a:ext cx="66278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0000CC"/>
                </a:solidFill>
                <a:latin typeface="Courier New" panose="02070309020205020404" pitchFamily="49" charset="0"/>
                <a:hlinkClick r:id="rId13"/>
              </a:rPr>
              <a:t>https://www.risis2.eu/newsletter/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95885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>
          <a:xfrm>
            <a:off x="457200" y="125009"/>
            <a:ext cx="8229600" cy="1143000"/>
          </a:xfrm>
        </p:spPr>
        <p:txBody>
          <a:bodyPr/>
          <a:lstStyle/>
          <a:p>
            <a:pPr eaLnBrk="1" hangingPunct="1"/>
            <a:r>
              <a:rPr lang="de-DE" dirty="0" err="1" smtClean="0"/>
              <a:t>Conceptual</a:t>
            </a:r>
            <a:r>
              <a:rPr lang="de-DE" dirty="0" smtClean="0"/>
              <a:t> </a:t>
            </a:r>
            <a:r>
              <a:rPr lang="de-DE" dirty="0" err="1" smtClean="0"/>
              <a:t>approaches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understanding</a:t>
            </a:r>
            <a:r>
              <a:rPr lang="de-DE" dirty="0" smtClean="0"/>
              <a:t> </a:t>
            </a:r>
            <a:r>
              <a:rPr lang="de-DE" dirty="0" err="1" smtClean="0"/>
              <a:t>careers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doctorate</a:t>
            </a:r>
            <a:r>
              <a:rPr lang="de-DE" dirty="0" smtClean="0"/>
              <a:t> </a:t>
            </a:r>
            <a:r>
              <a:rPr lang="de-DE" dirty="0" err="1" smtClean="0"/>
              <a:t>holders</a:t>
            </a:r>
            <a:endParaRPr lang="de-DE" dirty="0" smtClean="0"/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>
          <a:xfrm>
            <a:off x="457200" y="1650076"/>
            <a:ext cx="8229600" cy="4525963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de-DE" sz="2300" dirty="0" smtClean="0"/>
              <a:t>The </a:t>
            </a:r>
            <a:r>
              <a:rPr lang="de-DE" sz="2300" dirty="0" err="1" smtClean="0"/>
              <a:t>model</a:t>
            </a:r>
            <a:r>
              <a:rPr lang="de-DE" sz="2300" dirty="0" smtClean="0"/>
              <a:t> </a:t>
            </a:r>
            <a:r>
              <a:rPr lang="de-DE" sz="2300" dirty="0" err="1" smtClean="0"/>
              <a:t>of</a:t>
            </a:r>
            <a:r>
              <a:rPr lang="de-DE" sz="2300" dirty="0" smtClean="0"/>
              <a:t> </a:t>
            </a:r>
            <a:r>
              <a:rPr lang="de-DE" sz="2300" dirty="0" err="1" smtClean="0"/>
              <a:t>three</a:t>
            </a:r>
            <a:r>
              <a:rPr lang="de-DE" sz="2300" dirty="0" smtClean="0"/>
              <a:t> </a:t>
            </a:r>
            <a:r>
              <a:rPr lang="de-DE" sz="2300" dirty="0" err="1" smtClean="0"/>
              <a:t>careers</a:t>
            </a:r>
            <a:r>
              <a:rPr lang="de-DE" sz="2300" dirty="0" smtClean="0"/>
              <a:t> </a:t>
            </a:r>
            <a:r>
              <a:rPr lang="de-DE" sz="2300" dirty="0"/>
              <a:t>(</a:t>
            </a:r>
            <a:r>
              <a:rPr lang="de-DE" sz="2300" dirty="0" err="1"/>
              <a:t>Laudel</a:t>
            </a:r>
            <a:r>
              <a:rPr lang="de-DE" sz="2300" dirty="0"/>
              <a:t> </a:t>
            </a:r>
            <a:r>
              <a:rPr lang="de-DE" sz="2300" dirty="0" smtClean="0"/>
              <a:t>&amp; Gläser 2008)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de-DE" sz="2200" dirty="0" smtClean="0"/>
              <a:t>Community Career – </a:t>
            </a:r>
            <a:r>
              <a:rPr lang="de-DE" sz="2200" dirty="0" err="1" smtClean="0"/>
              <a:t>career</a:t>
            </a:r>
            <a:r>
              <a:rPr lang="de-DE" sz="2200" dirty="0" smtClean="0"/>
              <a:t> </a:t>
            </a:r>
            <a:r>
              <a:rPr lang="de-DE" sz="2200" dirty="0" err="1" smtClean="0"/>
              <a:t>stages</a:t>
            </a:r>
            <a:endParaRPr lang="de-DE" sz="2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de-DE" sz="2200" dirty="0" err="1" smtClean="0"/>
              <a:t>Institutional</a:t>
            </a:r>
            <a:r>
              <a:rPr lang="de-DE" sz="2200" dirty="0" smtClean="0"/>
              <a:t> </a:t>
            </a:r>
            <a:r>
              <a:rPr lang="de-DE" sz="2200" dirty="0" err="1" smtClean="0"/>
              <a:t>career</a:t>
            </a:r>
            <a:r>
              <a:rPr lang="de-DE" sz="2200" dirty="0" smtClean="0"/>
              <a:t> – </a:t>
            </a:r>
            <a:r>
              <a:rPr lang="de-DE" sz="2200" dirty="0" err="1" smtClean="0"/>
              <a:t>moving</a:t>
            </a:r>
            <a:r>
              <a:rPr lang="de-DE" sz="2200" dirty="0" smtClean="0"/>
              <a:t> </a:t>
            </a:r>
            <a:r>
              <a:rPr lang="de-DE" sz="2200" dirty="0" err="1" smtClean="0"/>
              <a:t>between</a:t>
            </a:r>
            <a:r>
              <a:rPr lang="de-DE" sz="2200" dirty="0" smtClean="0"/>
              <a:t> </a:t>
            </a:r>
            <a:r>
              <a:rPr lang="de-DE" sz="2200" dirty="0" err="1" smtClean="0"/>
              <a:t>institutions</a:t>
            </a:r>
            <a:endParaRPr lang="de-DE" sz="2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de-DE" sz="2200" dirty="0" err="1" smtClean="0"/>
              <a:t>Cognitive</a:t>
            </a:r>
            <a:r>
              <a:rPr lang="de-DE" sz="2200" dirty="0" smtClean="0"/>
              <a:t> </a:t>
            </a:r>
            <a:r>
              <a:rPr lang="de-DE" sz="2200" dirty="0" err="1" smtClean="0"/>
              <a:t>career</a:t>
            </a:r>
            <a:r>
              <a:rPr lang="de-DE" sz="2200" dirty="0" smtClean="0"/>
              <a:t> – </a:t>
            </a:r>
            <a:r>
              <a:rPr lang="de-DE" sz="2200" dirty="0" err="1" smtClean="0"/>
              <a:t>research</a:t>
            </a:r>
            <a:r>
              <a:rPr lang="de-DE" sz="2200" dirty="0" smtClean="0"/>
              <a:t> </a:t>
            </a:r>
            <a:r>
              <a:rPr lang="de-DE" sz="2200" dirty="0" err="1" smtClean="0"/>
              <a:t>trails</a:t>
            </a:r>
            <a:r>
              <a:rPr lang="de-DE" sz="2200" dirty="0" smtClean="0"/>
              <a:t>, </a:t>
            </a:r>
            <a:r>
              <a:rPr lang="de-DE" sz="2200" dirty="0" err="1" smtClean="0"/>
              <a:t>emergence</a:t>
            </a:r>
            <a:r>
              <a:rPr lang="de-DE" sz="2200" dirty="0" smtClean="0"/>
              <a:t> </a:t>
            </a:r>
            <a:r>
              <a:rPr lang="de-DE" sz="2200" dirty="0" err="1" smtClean="0"/>
              <a:t>of</a:t>
            </a:r>
            <a:r>
              <a:rPr lang="de-DE" sz="2200" dirty="0" smtClean="0"/>
              <a:t> </a:t>
            </a:r>
            <a:r>
              <a:rPr lang="de-DE" sz="2200" dirty="0" err="1" smtClean="0"/>
              <a:t>topics</a:t>
            </a:r>
            <a:endParaRPr lang="de-DE" sz="2200" dirty="0" smtClean="0"/>
          </a:p>
          <a:p>
            <a:pPr lvl="1">
              <a:buFont typeface="Courier New" panose="02070309020205020404" pitchFamily="49" charset="0"/>
              <a:buChar char="o"/>
            </a:pPr>
            <a:endParaRPr lang="de-DE" sz="22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Policy</a:t>
            </a:r>
            <a:r>
              <a:rPr lang="de-DE" sz="2400" dirty="0" smtClean="0"/>
              <a:t> Interest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de-DE" sz="2200" dirty="0" smtClean="0"/>
              <a:t>Who </a:t>
            </a:r>
            <a:r>
              <a:rPr lang="de-DE" sz="2200" dirty="0" err="1" smtClean="0"/>
              <a:t>remains</a:t>
            </a:r>
            <a:r>
              <a:rPr lang="de-DE" sz="2200" dirty="0" smtClean="0"/>
              <a:t> in </a:t>
            </a:r>
            <a:r>
              <a:rPr lang="de-DE" sz="2200" dirty="0" err="1" smtClean="0"/>
              <a:t>academia</a:t>
            </a:r>
            <a:r>
              <a:rPr lang="de-DE" sz="2200" dirty="0" smtClean="0"/>
              <a:t> </a:t>
            </a:r>
            <a:r>
              <a:rPr lang="de-DE" sz="2200" dirty="0" err="1" smtClean="0"/>
              <a:t>who</a:t>
            </a:r>
            <a:r>
              <a:rPr lang="de-DE" sz="2200" dirty="0" smtClean="0"/>
              <a:t> </a:t>
            </a:r>
            <a:r>
              <a:rPr lang="de-DE" sz="2200" dirty="0" err="1" smtClean="0"/>
              <a:t>drops</a:t>
            </a:r>
            <a:r>
              <a:rPr lang="de-DE" sz="2200" dirty="0" smtClean="0"/>
              <a:t> out after </a:t>
            </a:r>
            <a:r>
              <a:rPr lang="de-DE" sz="2200" dirty="0" err="1" smtClean="0"/>
              <a:t>the</a:t>
            </a:r>
            <a:r>
              <a:rPr lang="de-DE" sz="2200" dirty="0" smtClean="0"/>
              <a:t> </a:t>
            </a:r>
            <a:r>
              <a:rPr lang="de-DE" sz="2200" dirty="0" err="1" smtClean="0"/>
              <a:t>PhD</a:t>
            </a:r>
            <a:r>
              <a:rPr lang="de-DE" sz="2200" dirty="0" smtClean="0"/>
              <a:t>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de-DE" sz="2200" dirty="0" smtClean="0"/>
              <a:t>Are </a:t>
            </a:r>
            <a:r>
              <a:rPr lang="de-DE" sz="2200" dirty="0" err="1" smtClean="0"/>
              <a:t>PhDs</a:t>
            </a:r>
            <a:r>
              <a:rPr lang="de-DE" sz="2200" dirty="0" smtClean="0"/>
              <a:t> </a:t>
            </a:r>
            <a:r>
              <a:rPr lang="de-DE" sz="2200" dirty="0" err="1" smtClean="0"/>
              <a:t>active</a:t>
            </a:r>
            <a:r>
              <a:rPr lang="de-DE" sz="2200" dirty="0" smtClean="0"/>
              <a:t> </a:t>
            </a:r>
            <a:r>
              <a:rPr lang="de-DE" sz="2200" dirty="0" err="1" smtClean="0"/>
              <a:t>drivers</a:t>
            </a:r>
            <a:r>
              <a:rPr lang="de-DE" sz="2200" dirty="0" smtClean="0"/>
              <a:t> </a:t>
            </a:r>
            <a:r>
              <a:rPr lang="de-DE" sz="2200" dirty="0" err="1" smtClean="0"/>
              <a:t>of</a:t>
            </a:r>
            <a:r>
              <a:rPr lang="de-DE" sz="2200" dirty="0" smtClean="0"/>
              <a:t> </a:t>
            </a:r>
            <a:r>
              <a:rPr lang="de-DE" sz="2200" dirty="0" err="1" smtClean="0"/>
              <a:t>innovation</a:t>
            </a:r>
            <a:r>
              <a:rPr lang="de-DE" sz="2200" dirty="0" smtClean="0"/>
              <a:t> also outside </a:t>
            </a:r>
            <a:r>
              <a:rPr lang="de-DE" sz="2200" dirty="0" err="1" smtClean="0"/>
              <a:t>of</a:t>
            </a:r>
            <a:r>
              <a:rPr lang="de-DE" sz="2200" dirty="0" smtClean="0"/>
              <a:t> </a:t>
            </a:r>
            <a:r>
              <a:rPr lang="de-DE" sz="2200" dirty="0" err="1" smtClean="0"/>
              <a:t>academia</a:t>
            </a:r>
            <a:r>
              <a:rPr lang="de-DE" sz="2200" dirty="0" smtClean="0"/>
              <a:t>? </a:t>
            </a:r>
          </a:p>
          <a:p>
            <a:pPr>
              <a:buFont typeface="Courier New" panose="02070309020205020404" pitchFamily="49" charset="0"/>
              <a:buChar char="o"/>
            </a:pPr>
            <a:endParaRPr lang="de-DE" sz="2400" dirty="0"/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  <p:sp>
        <p:nvSpPr>
          <p:cNvPr id="2" name="Rechteck 1"/>
          <p:cNvSpPr/>
          <p:nvPr/>
        </p:nvSpPr>
        <p:spPr>
          <a:xfrm>
            <a:off x="5364088" y="5756831"/>
            <a:ext cx="3694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 Light" panose="020F03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Further reading: </a:t>
            </a:r>
            <a:r>
              <a:rPr lang="en-US" dirty="0" err="1" smtClean="0">
                <a:latin typeface="Calibri Light" panose="020F03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Cañibano</a:t>
            </a:r>
            <a:r>
              <a:rPr lang="en-US" dirty="0" smtClean="0">
                <a:latin typeface="Calibri Light" panose="020F03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 Light" panose="020F03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et al. 2018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950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Traditional </a:t>
            </a:r>
            <a:r>
              <a:rPr lang="de-DE" dirty="0" err="1" smtClean="0"/>
              <a:t>approaches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studying</a:t>
            </a:r>
            <a:r>
              <a:rPr lang="de-DE" dirty="0" smtClean="0"/>
              <a:t> </a:t>
            </a:r>
            <a:r>
              <a:rPr lang="de-DE" dirty="0" err="1" smtClean="0"/>
              <a:t>careers</a:t>
            </a:r>
            <a:endParaRPr lang="de-DE" dirty="0" smtClean="0"/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de-DE" sz="2400" dirty="0" smtClean="0"/>
              <a:t>Surveys</a:t>
            </a:r>
            <a:endParaRPr lang="de-DE" sz="2400" dirty="0"/>
          </a:p>
          <a:p>
            <a:pPr lvl="1"/>
            <a:r>
              <a:rPr lang="de-DE" sz="2000" dirty="0" err="1" smtClean="0"/>
              <a:t>Missing</a:t>
            </a:r>
            <a:r>
              <a:rPr lang="de-DE" sz="2000" dirty="0" smtClean="0"/>
              <a:t> </a:t>
            </a:r>
            <a:r>
              <a:rPr lang="de-DE" sz="2000" dirty="0" err="1" smtClean="0"/>
              <a:t>name</a:t>
            </a:r>
            <a:r>
              <a:rPr lang="de-DE" sz="2000" dirty="0" smtClean="0"/>
              <a:t> </a:t>
            </a:r>
            <a:r>
              <a:rPr lang="de-DE" sz="2000" dirty="0" err="1" smtClean="0"/>
              <a:t>list</a:t>
            </a:r>
            <a:r>
              <a:rPr lang="de-DE" sz="2000" dirty="0" smtClean="0"/>
              <a:t> </a:t>
            </a:r>
            <a:r>
              <a:rPr lang="de-DE" sz="2000" dirty="0" err="1" smtClean="0"/>
              <a:t>problem</a:t>
            </a:r>
            <a:endParaRPr lang="de-DE" sz="20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Bibliometric</a:t>
            </a:r>
            <a:r>
              <a:rPr lang="de-DE" sz="2400" dirty="0" smtClean="0"/>
              <a:t> 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 err="1" smtClean="0"/>
              <a:t>Missing</a:t>
            </a:r>
            <a:r>
              <a:rPr lang="de-DE" sz="2000" dirty="0" smtClean="0"/>
              <a:t> </a:t>
            </a:r>
            <a:r>
              <a:rPr lang="de-DE" sz="2000" dirty="0" err="1" smtClean="0"/>
              <a:t>name</a:t>
            </a:r>
            <a:r>
              <a:rPr lang="de-DE" sz="2000" dirty="0" smtClean="0"/>
              <a:t> </a:t>
            </a:r>
            <a:r>
              <a:rPr lang="de-DE" sz="2000" dirty="0" err="1"/>
              <a:t>list</a:t>
            </a:r>
            <a:r>
              <a:rPr lang="de-DE" sz="2000" dirty="0"/>
              <a:t> </a:t>
            </a:r>
            <a:r>
              <a:rPr lang="de-DE" sz="2000" dirty="0" smtClean="0"/>
              <a:t> </a:t>
            </a:r>
            <a:r>
              <a:rPr lang="de-DE" sz="2000" dirty="0" err="1" smtClean="0"/>
              <a:t>problem</a:t>
            </a:r>
            <a:endParaRPr lang="de-DE" sz="2000" dirty="0" smtClean="0"/>
          </a:p>
          <a:p>
            <a:pPr lvl="1">
              <a:buFont typeface="Symbol" panose="05050102010706020507" pitchFamily="18" charset="2"/>
              <a:buChar char="-"/>
            </a:pPr>
            <a:r>
              <a:rPr lang="de-DE" sz="2000" dirty="0" err="1" smtClean="0"/>
              <a:t>Coverage</a:t>
            </a:r>
            <a:r>
              <a:rPr lang="de-DE" sz="2000" dirty="0" smtClean="0"/>
              <a:t> </a:t>
            </a:r>
            <a:r>
              <a:rPr lang="de-DE" sz="2000" dirty="0" err="1" smtClean="0"/>
              <a:t>problem</a:t>
            </a:r>
            <a:endParaRPr lang="de-DE" sz="2000" dirty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smtClean="0"/>
              <a:t>Lack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comparative</a:t>
            </a:r>
            <a:r>
              <a:rPr lang="de-DE" sz="2400" dirty="0" smtClean="0"/>
              <a:t> </a:t>
            </a:r>
            <a:r>
              <a:rPr lang="de-DE" sz="2400" dirty="0" err="1" smtClean="0"/>
              <a:t>studies</a:t>
            </a:r>
            <a:r>
              <a:rPr lang="de-DE" sz="2400" dirty="0" smtClean="0"/>
              <a:t> (</a:t>
            </a:r>
            <a:r>
              <a:rPr lang="de-DE" sz="2400" dirty="0" err="1" smtClean="0"/>
              <a:t>exception</a:t>
            </a:r>
            <a:r>
              <a:rPr lang="de-DE" sz="2400" dirty="0" smtClean="0"/>
              <a:t> CDH)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smtClean="0"/>
              <a:t>High </a:t>
            </a:r>
            <a:r>
              <a:rPr lang="de-DE" sz="2400" dirty="0" err="1" smtClean="0"/>
              <a:t>cost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 err="1" smtClean="0"/>
              <a:t>coordination</a:t>
            </a:r>
            <a:r>
              <a:rPr lang="de-DE" sz="2400" dirty="0" smtClean="0"/>
              <a:t> </a:t>
            </a:r>
            <a:r>
              <a:rPr lang="de-DE" sz="2400" dirty="0" err="1" smtClean="0"/>
              <a:t>effort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set</a:t>
            </a:r>
            <a:r>
              <a:rPr lang="de-DE" sz="2400" dirty="0" smtClean="0"/>
              <a:t> </a:t>
            </a:r>
            <a:r>
              <a:rPr lang="de-DE" sz="2400" dirty="0" err="1" smtClean="0"/>
              <a:t>up</a:t>
            </a:r>
            <a:r>
              <a:rPr lang="de-DE" sz="2400" dirty="0" smtClean="0"/>
              <a:t> </a:t>
            </a:r>
            <a:r>
              <a:rPr lang="de-DE" sz="2400" dirty="0" err="1" smtClean="0"/>
              <a:t>comparative</a:t>
            </a:r>
            <a:r>
              <a:rPr lang="de-DE" sz="2400" dirty="0" smtClean="0"/>
              <a:t> </a:t>
            </a:r>
            <a:r>
              <a:rPr lang="de-DE" sz="2400" dirty="0" err="1" smtClean="0"/>
              <a:t>studies</a:t>
            </a: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smtClean="0"/>
              <a:t>Alternative </a:t>
            </a:r>
            <a:r>
              <a:rPr lang="de-DE" sz="2400" dirty="0" err="1" smtClean="0"/>
              <a:t>ways</a:t>
            </a:r>
            <a:r>
              <a:rPr lang="de-DE" sz="2400" dirty="0" smtClean="0"/>
              <a:t> in </a:t>
            </a:r>
            <a:r>
              <a:rPr lang="de-DE" sz="2400" dirty="0" err="1" smtClean="0"/>
              <a:t>producing</a:t>
            </a:r>
            <a:r>
              <a:rPr lang="de-DE" sz="2400" dirty="0" smtClean="0"/>
              <a:t> </a:t>
            </a:r>
            <a:r>
              <a:rPr lang="de-DE" sz="2400" dirty="0" err="1" smtClean="0"/>
              <a:t>comparable</a:t>
            </a:r>
            <a:r>
              <a:rPr lang="de-DE" sz="2400" dirty="0" smtClean="0"/>
              <a:t> </a:t>
            </a:r>
            <a:r>
              <a:rPr lang="de-DE" sz="2400" dirty="0" err="1" smtClean="0"/>
              <a:t>information</a:t>
            </a:r>
            <a:r>
              <a:rPr lang="de-DE" sz="2400" dirty="0" smtClean="0"/>
              <a:t> </a:t>
            </a:r>
            <a:r>
              <a:rPr lang="de-DE" sz="2400" dirty="0" err="1" smtClean="0"/>
              <a:t>based</a:t>
            </a:r>
            <a:r>
              <a:rPr lang="de-DE" sz="2400" dirty="0" smtClean="0"/>
              <a:t> on </a:t>
            </a:r>
            <a:r>
              <a:rPr lang="de-DE" sz="2400" dirty="0" err="1" smtClean="0"/>
              <a:t>publicly</a:t>
            </a:r>
            <a:r>
              <a:rPr lang="de-DE" sz="2400" dirty="0" smtClean="0"/>
              <a:t> </a:t>
            </a:r>
            <a:r>
              <a:rPr lang="de-DE" sz="2400" dirty="0" err="1" smtClean="0"/>
              <a:t>available</a:t>
            </a:r>
            <a:r>
              <a:rPr lang="de-DE" sz="2400" dirty="0" smtClean="0"/>
              <a:t>/open </a:t>
            </a:r>
            <a:r>
              <a:rPr lang="de-DE" sz="2400" dirty="0" err="1" smtClean="0"/>
              <a:t>data</a:t>
            </a:r>
            <a:r>
              <a:rPr lang="de-DE" sz="2400" dirty="0" smtClean="0"/>
              <a:t>?</a:t>
            </a:r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77190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12616" y="5493132"/>
            <a:ext cx="7178675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  <a:cs typeface="Futura-Normal" pitchFamily="2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Futura-Normal" pitchFamily="2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fr-FR" altLang="fr-FR" sz="1100" dirty="0">
                <a:latin typeface="Futura Md BT" pitchFamily="34" charset="0"/>
              </a:rPr>
              <a:t>This </a:t>
            </a:r>
            <a:r>
              <a:rPr lang="fr-FR" altLang="fr-FR" sz="1100" dirty="0" err="1">
                <a:latin typeface="Futura Md BT" pitchFamily="34" charset="0"/>
              </a:rPr>
              <a:t>project</a:t>
            </a:r>
            <a:r>
              <a:rPr lang="fr-FR" altLang="fr-FR" sz="1100" dirty="0">
                <a:latin typeface="Futura Md BT" pitchFamily="34" charset="0"/>
              </a:rPr>
              <a:t> </a:t>
            </a:r>
            <a:r>
              <a:rPr lang="fr-FR" altLang="fr-FR" sz="1100" dirty="0" err="1">
                <a:latin typeface="Futura Md BT" pitchFamily="34" charset="0"/>
              </a:rPr>
              <a:t>is</a:t>
            </a:r>
            <a:r>
              <a:rPr lang="fr-FR" altLang="fr-FR" sz="1100" dirty="0">
                <a:latin typeface="Futura Md BT" pitchFamily="34" charset="0"/>
              </a:rPr>
              <a:t> </a:t>
            </a:r>
            <a:r>
              <a:rPr lang="fr-FR" altLang="fr-FR" sz="1100" dirty="0" err="1">
                <a:latin typeface="Futura Md BT" pitchFamily="34" charset="0"/>
              </a:rPr>
              <a:t>funded</a:t>
            </a:r>
            <a:r>
              <a:rPr lang="fr-FR" altLang="fr-FR" sz="1100" dirty="0">
                <a:latin typeface="Futura Md BT" pitchFamily="34" charset="0"/>
              </a:rPr>
              <a:t> by the </a:t>
            </a:r>
            <a:r>
              <a:rPr lang="fr-FR" altLang="fr-FR" sz="1100" dirty="0" err="1">
                <a:latin typeface="Futura Md BT" pitchFamily="34" charset="0"/>
              </a:rPr>
              <a:t>European</a:t>
            </a:r>
            <a:r>
              <a:rPr lang="fr-FR" altLang="fr-FR" sz="1100" dirty="0">
                <a:latin typeface="Futura Md BT" pitchFamily="34" charset="0"/>
              </a:rPr>
              <a:t> Union </a:t>
            </a:r>
            <a:r>
              <a:rPr lang="fr-FR" altLang="fr-FR" sz="1100" dirty="0" err="1">
                <a:latin typeface="Futura Md BT" pitchFamily="34" charset="0"/>
              </a:rPr>
              <a:t>under</a:t>
            </a:r>
            <a:r>
              <a:rPr lang="fr-FR" altLang="fr-FR" sz="1100" dirty="0">
                <a:latin typeface="Futura Md BT" pitchFamily="34" charset="0"/>
              </a:rPr>
              <a:t> Horizon2020 </a:t>
            </a:r>
            <a:r>
              <a:rPr lang="fr-FR" altLang="fr-FR" sz="1100" dirty="0" err="1">
                <a:latin typeface="Futura Md BT" pitchFamily="34" charset="0"/>
              </a:rPr>
              <a:t>Research</a:t>
            </a:r>
            <a:r>
              <a:rPr lang="fr-FR" altLang="fr-FR" sz="1100" dirty="0">
                <a:latin typeface="Futura Md BT" pitchFamily="34" charset="0"/>
              </a:rPr>
              <a:t> and Innovation Programme Grant Agreement n°824091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fr-FR" altLang="fr-FR" sz="1100" dirty="0">
                <a:latin typeface="Futura Md BT" pitchFamily="34" charset="0"/>
              </a:rPr>
              <a:t>   </a:t>
            </a:r>
          </a:p>
        </p:txBody>
      </p:sp>
      <p:pic>
        <p:nvPicPr>
          <p:cNvPr id="7171" name="Picture 6" descr="European Un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5493179"/>
            <a:ext cx="704851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Espace réservé du contenu 2"/>
          <p:cNvSpPr>
            <a:spLocks noGrp="1"/>
          </p:cNvSpPr>
          <p:nvPr>
            <p:ph type="ctrTitle"/>
          </p:nvPr>
        </p:nvSpPr>
        <p:spPr>
          <a:xfrm>
            <a:off x="107504" y="2619375"/>
            <a:ext cx="8784976" cy="2808288"/>
          </a:xfrm>
        </p:spPr>
        <p:txBody>
          <a:bodyPr anchor="t">
            <a:norm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  <a:t>A 4-year project under HORIZON2020 </a:t>
            </a:r>
            <a:r>
              <a:rPr altLang="fr-FR" sz="2000" dirty="0" err="1">
                <a:solidFill>
                  <a:srgbClr val="002255"/>
                </a:solidFill>
                <a:latin typeface="+mn-lt"/>
                <a:ea typeface="+mn-ea"/>
                <a:cs typeface="+mn-cs"/>
              </a:rPr>
              <a:t>Programme</a:t>
            </a:r>
            <a: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  <a:t> (2019/2022)</a:t>
            </a:r>
            <a:b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</a:br>
            <a: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  <a:t/>
            </a:r>
            <a:b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</a:br>
            <a: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  <a:t>Consortium developing the project is made of 18 members, 8 universities and 10 research institutes from 11 European countries (plus ISRAEL)</a:t>
            </a:r>
            <a:br>
              <a:rPr altLang="fr-FR" sz="2000" dirty="0">
                <a:solidFill>
                  <a:srgbClr val="002255"/>
                </a:solidFill>
                <a:latin typeface="+mn-lt"/>
                <a:ea typeface="+mn-ea"/>
                <a:cs typeface="+mn-cs"/>
              </a:rPr>
            </a:br>
            <a:r>
              <a:rPr lang="it-IT" altLang="fr-FR" sz="3200" dirty="0"/>
              <a:t/>
            </a:r>
            <a:br>
              <a:rPr lang="it-IT" altLang="fr-FR" sz="3200" dirty="0"/>
            </a:br>
            <a:endParaRPr lang="fr-FR" altLang="fr-FR" sz="32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340" y="263527"/>
            <a:ext cx="5133975" cy="1962151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2195737" y="4424919"/>
            <a:ext cx="4960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>
                <a:solidFill>
                  <a:srgbClr val="0000CC"/>
                </a:solidFill>
                <a:latin typeface="Courier New" panose="02070309020205020404" pitchFamily="49" charset="0"/>
                <a:hlinkClick r:id="rId4"/>
              </a:rPr>
              <a:t>https://www.risis2.eu/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60781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olo 1"/>
          <p:cNvSpPr>
            <a:spLocks noGrp="1"/>
          </p:cNvSpPr>
          <p:nvPr>
            <p:ph type="title"/>
          </p:nvPr>
        </p:nvSpPr>
        <p:spPr>
          <a:xfrm>
            <a:off x="222254" y="130175"/>
            <a:ext cx="6194425" cy="1143000"/>
          </a:xfrm>
        </p:spPr>
        <p:txBody>
          <a:bodyPr/>
          <a:lstStyle/>
          <a:p>
            <a:r>
              <a:rPr lang="it-IT" altLang="en-US" dirty="0"/>
              <a:t>In a </a:t>
            </a:r>
            <a:r>
              <a:rPr lang="it-IT" altLang="en-US" dirty="0" err="1"/>
              <a:t>nutshell</a:t>
            </a:r>
            <a:endParaRPr lang="en-GB" alt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0489" y="1516063"/>
            <a:ext cx="8985251" cy="49784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sz="2400" dirty="0"/>
              <a:t>RISIS aims at building a </a:t>
            </a:r>
            <a:r>
              <a:rPr lang="en-GB" sz="2400" b="1" dirty="0"/>
              <a:t>data and services infrastructure </a:t>
            </a:r>
            <a:r>
              <a:rPr lang="en-GB" sz="2400" dirty="0"/>
              <a:t>supporting the development of a </a:t>
            </a:r>
            <a:r>
              <a:rPr lang="en-GB" sz="2400" b="1" dirty="0"/>
              <a:t>new generation of analyses and indicators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 marL="0" indent="0">
              <a:buNone/>
              <a:defRPr/>
            </a:pPr>
            <a:r>
              <a:rPr lang="it-IT" sz="2400" dirty="0" err="1"/>
              <a:t>It</a:t>
            </a:r>
            <a:r>
              <a:rPr lang="it-IT" sz="2400" dirty="0"/>
              <a:t> </a:t>
            </a:r>
            <a:r>
              <a:rPr lang="it-IT" sz="2400" dirty="0" err="1"/>
              <a:t>gives</a:t>
            </a:r>
            <a:r>
              <a:rPr lang="it-IT" sz="2400" dirty="0"/>
              <a:t> </a:t>
            </a:r>
            <a:r>
              <a:rPr lang="it-IT" sz="2400" dirty="0" err="1"/>
              <a:t>access</a:t>
            </a:r>
            <a:r>
              <a:rPr lang="it-IT" sz="2400" dirty="0"/>
              <a:t> to </a:t>
            </a:r>
            <a:r>
              <a:rPr lang="it-IT" sz="2400" b="1" dirty="0"/>
              <a:t>13 </a:t>
            </a:r>
            <a:r>
              <a:rPr lang="it-IT" sz="2400" b="1" dirty="0" err="1"/>
              <a:t>datasets</a:t>
            </a:r>
            <a:r>
              <a:rPr lang="it-IT" sz="2400" b="1" dirty="0"/>
              <a:t> </a:t>
            </a:r>
          </a:p>
          <a:p>
            <a:pPr marL="0" indent="0">
              <a:buNone/>
              <a:defRPr/>
            </a:pPr>
            <a:r>
              <a:rPr lang="it-IT" sz="2400" dirty="0" err="1"/>
              <a:t>related</a:t>
            </a:r>
            <a:r>
              <a:rPr lang="it-IT" sz="2400" dirty="0"/>
              <a:t> to </a:t>
            </a:r>
            <a:r>
              <a:rPr lang="it-IT" sz="2400" b="1" dirty="0" err="1"/>
              <a:t>Firm</a:t>
            </a:r>
            <a:r>
              <a:rPr lang="it-IT" sz="2400" b="1" dirty="0"/>
              <a:t> Innovation </a:t>
            </a:r>
            <a:r>
              <a:rPr lang="it-IT" sz="2400" dirty="0"/>
              <a:t>capabilities, </a:t>
            </a:r>
          </a:p>
          <a:p>
            <a:pPr marL="0" indent="0">
              <a:buNone/>
              <a:defRPr/>
            </a:pPr>
            <a:r>
              <a:rPr lang="it-IT" sz="2400" b="1" dirty="0"/>
              <a:t>R&amp;D </a:t>
            </a:r>
            <a:r>
              <a:rPr lang="it-IT" sz="2400" dirty="0"/>
              <a:t>outputs,</a:t>
            </a:r>
            <a:r>
              <a:rPr lang="it-IT" sz="2400" b="1" dirty="0"/>
              <a:t> Public </a:t>
            </a:r>
            <a:r>
              <a:rPr lang="it-IT" sz="2400" b="1" dirty="0" err="1"/>
              <a:t>research</a:t>
            </a:r>
            <a:r>
              <a:rPr lang="it-IT" sz="2400" b="1" dirty="0"/>
              <a:t>,</a:t>
            </a:r>
          </a:p>
          <a:p>
            <a:pPr marL="0" indent="0">
              <a:buNone/>
              <a:defRPr/>
            </a:pPr>
            <a:r>
              <a:rPr lang="it-IT" sz="2400" b="1" dirty="0" err="1"/>
              <a:t>higher</a:t>
            </a:r>
            <a:r>
              <a:rPr lang="it-IT" sz="2400" b="1" dirty="0"/>
              <a:t> </a:t>
            </a:r>
            <a:r>
              <a:rPr lang="it-IT" sz="2400" b="1" dirty="0" err="1"/>
              <a:t>education</a:t>
            </a:r>
            <a:r>
              <a:rPr lang="it-IT" sz="2400" b="1" dirty="0"/>
              <a:t> and careers, </a:t>
            </a:r>
          </a:p>
          <a:p>
            <a:pPr marL="0" indent="0">
              <a:buNone/>
              <a:defRPr/>
            </a:pPr>
            <a:r>
              <a:rPr lang="it-IT" sz="2400" b="1" dirty="0"/>
              <a:t>Policy learning </a:t>
            </a:r>
            <a:r>
              <a:rPr lang="it-IT" sz="2400" dirty="0"/>
              <a:t>and </a:t>
            </a:r>
            <a:r>
              <a:rPr lang="it-IT" sz="2400" dirty="0" err="1"/>
              <a:t>transnational</a:t>
            </a:r>
            <a:r>
              <a:rPr lang="it-IT" sz="2400" dirty="0"/>
              <a:t> </a:t>
            </a:r>
          </a:p>
          <a:p>
            <a:pPr marL="0" indent="0">
              <a:buNone/>
              <a:defRPr/>
            </a:pPr>
            <a:r>
              <a:rPr lang="it-IT" sz="2400" dirty="0" err="1"/>
              <a:t>programmes</a:t>
            </a:r>
            <a:r>
              <a:rPr lang="it-IT" sz="2400" dirty="0"/>
              <a:t>, </a:t>
            </a:r>
            <a:r>
              <a:rPr lang="it-IT" sz="2400" b="1" dirty="0"/>
              <a:t>Organization </a:t>
            </a:r>
            <a:r>
              <a:rPr lang="it-IT" sz="2400" b="1" dirty="0" err="1"/>
              <a:t>Registers</a:t>
            </a:r>
            <a:endParaRPr lang="en-GB" sz="2400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pic>
        <p:nvPicPr>
          <p:cNvPr id="8199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407" y="3424239"/>
            <a:ext cx="379412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27918848-5A6C-4F8B-9E30-0175C1EB1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7195" y="98114"/>
            <a:ext cx="3074551" cy="117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The RISIS </a:t>
            </a:r>
            <a:r>
              <a:rPr lang="de-DE" dirty="0" err="1" smtClean="0"/>
              <a:t>approach</a:t>
            </a:r>
            <a:r>
              <a:rPr lang="de-DE" dirty="0" smtClean="0"/>
              <a:t> in </a:t>
            </a:r>
            <a:r>
              <a:rPr lang="de-DE" dirty="0" err="1" smtClean="0"/>
              <a:t>piloting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Doctorate</a:t>
            </a:r>
            <a:r>
              <a:rPr lang="de-DE" dirty="0" smtClean="0"/>
              <a:t> </a:t>
            </a:r>
            <a:r>
              <a:rPr lang="de-DE" dirty="0" err="1" smtClean="0"/>
              <a:t>Degree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Careers</a:t>
            </a:r>
            <a:r>
              <a:rPr lang="de-DE" dirty="0" smtClean="0"/>
              <a:t> Data Set (DDC)</a:t>
            </a:r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/>
              <a:t>start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a </a:t>
            </a:r>
            <a:r>
              <a:rPr lang="de-DE" sz="2400" dirty="0" err="1"/>
              <a:t>population</a:t>
            </a:r>
            <a:r>
              <a:rPr lang="de-DE" sz="2400" dirty="0"/>
              <a:t> </a:t>
            </a:r>
            <a:r>
              <a:rPr lang="de-DE" sz="2400" dirty="0" err="1"/>
              <a:t>frame</a:t>
            </a:r>
            <a:r>
              <a:rPr lang="de-DE" sz="2400" dirty="0"/>
              <a:t> </a:t>
            </a:r>
            <a:r>
              <a:rPr lang="de-DE" sz="2400" dirty="0" err="1"/>
              <a:t>given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educational</a:t>
            </a:r>
            <a:r>
              <a:rPr lang="de-DE" sz="2400" dirty="0"/>
              <a:t> </a:t>
            </a:r>
            <a:r>
              <a:rPr lang="de-DE" sz="2400" dirty="0" err="1"/>
              <a:t>statistics</a:t>
            </a:r>
            <a:endParaRPr lang="de-DE" sz="2400" dirty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/>
              <a:t>Fill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</a:t>
            </a:r>
            <a:r>
              <a:rPr lang="de-DE" sz="2400" dirty="0" err="1"/>
              <a:t>PhD</a:t>
            </a:r>
            <a:r>
              <a:rPr lang="de-DE" sz="2400" dirty="0"/>
              <a:t> </a:t>
            </a:r>
            <a:r>
              <a:rPr lang="de-DE" sz="2400" dirty="0" err="1"/>
              <a:t>names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dissertation</a:t>
            </a:r>
            <a:r>
              <a:rPr lang="de-DE" sz="2400" dirty="0"/>
              <a:t> </a:t>
            </a:r>
            <a:r>
              <a:rPr lang="de-DE" sz="2400" dirty="0" err="1"/>
              <a:t>metadata</a:t>
            </a:r>
            <a:r>
              <a:rPr lang="de-DE" sz="2400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/>
              <a:t>two</a:t>
            </a:r>
            <a:r>
              <a:rPr lang="de-DE" sz="2400" dirty="0"/>
              <a:t> </a:t>
            </a:r>
            <a:r>
              <a:rPr lang="de-DE" sz="2400" dirty="0" err="1"/>
              <a:t>cohorts</a:t>
            </a:r>
            <a:r>
              <a:rPr lang="de-DE" sz="2400" dirty="0"/>
              <a:t> 2010, 2014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smtClean="0"/>
              <a:t>in </a:t>
            </a:r>
            <a:r>
              <a:rPr lang="de-DE" sz="2400" dirty="0" err="1"/>
              <a:t>five</a:t>
            </a:r>
            <a:r>
              <a:rPr lang="de-DE" sz="2400" dirty="0"/>
              <a:t> countries DE, IL, ES, NO, NL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Use</a:t>
            </a:r>
            <a:r>
              <a:rPr lang="de-DE" sz="2400" dirty="0" smtClean="0"/>
              <a:t> </a:t>
            </a:r>
            <a:r>
              <a:rPr lang="de-DE" sz="2400" dirty="0" err="1" smtClean="0"/>
              <a:t>existing</a:t>
            </a:r>
            <a:r>
              <a:rPr lang="de-DE" sz="2400" dirty="0" smtClean="0"/>
              <a:t> </a:t>
            </a:r>
            <a:r>
              <a:rPr lang="de-DE" sz="2400" dirty="0" err="1" smtClean="0"/>
              <a:t>publicly</a:t>
            </a:r>
            <a:r>
              <a:rPr lang="de-DE" sz="2400" dirty="0" smtClean="0"/>
              <a:t> </a:t>
            </a:r>
            <a:r>
              <a:rPr lang="de-DE" sz="2400" dirty="0" err="1" smtClean="0"/>
              <a:t>available</a:t>
            </a:r>
            <a:r>
              <a:rPr lang="de-DE" sz="2400" dirty="0" smtClean="0"/>
              <a:t>/open </a:t>
            </a:r>
            <a:r>
              <a:rPr lang="de-DE" sz="2400" dirty="0" err="1" smtClean="0"/>
              <a:t>data</a:t>
            </a:r>
            <a:r>
              <a:rPr lang="de-DE" sz="2400" dirty="0" smtClean="0"/>
              <a:t> </a:t>
            </a:r>
            <a:r>
              <a:rPr lang="de-DE" sz="2400" dirty="0" err="1" smtClean="0"/>
              <a:t>sources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find relevant </a:t>
            </a:r>
            <a:r>
              <a:rPr lang="de-DE" sz="2400" dirty="0" err="1" smtClean="0"/>
              <a:t>information</a:t>
            </a:r>
            <a:r>
              <a:rPr lang="de-DE" sz="2400" dirty="0" smtClean="0"/>
              <a:t> on </a:t>
            </a:r>
            <a:r>
              <a:rPr lang="de-DE" sz="2400" dirty="0" err="1" smtClean="0"/>
              <a:t>careers</a:t>
            </a: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Make</a:t>
            </a:r>
            <a:r>
              <a:rPr lang="de-DE" sz="2400" dirty="0" smtClean="0"/>
              <a:t> </a:t>
            </a:r>
            <a:r>
              <a:rPr lang="de-DE" sz="2400" dirty="0" err="1" smtClean="0"/>
              <a:t>data</a:t>
            </a:r>
            <a:r>
              <a:rPr lang="de-DE" sz="2400" dirty="0" smtClean="0"/>
              <a:t> </a:t>
            </a:r>
            <a:r>
              <a:rPr lang="de-DE" sz="2400" dirty="0" err="1" smtClean="0"/>
              <a:t>available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other</a:t>
            </a:r>
            <a:r>
              <a:rPr lang="de-DE" sz="2400" dirty="0" smtClean="0"/>
              <a:t> </a:t>
            </a:r>
            <a:r>
              <a:rPr lang="de-DE" sz="2400" dirty="0" err="1" smtClean="0"/>
              <a:t>researchers</a:t>
            </a:r>
            <a:r>
              <a:rPr lang="de-DE" sz="2400" dirty="0" smtClean="0"/>
              <a:t> on a </a:t>
            </a:r>
            <a:r>
              <a:rPr lang="de-DE" sz="2400" dirty="0" err="1" smtClean="0"/>
              <a:t>level</a:t>
            </a:r>
            <a:r>
              <a:rPr lang="de-DE" sz="2400" dirty="0" smtClean="0"/>
              <a:t> </a:t>
            </a:r>
            <a:r>
              <a:rPr lang="de-DE" sz="2400" dirty="0" err="1" smtClean="0"/>
              <a:t>acceptable</a:t>
            </a:r>
            <a:r>
              <a:rPr lang="de-DE" sz="2400" dirty="0" smtClean="0"/>
              <a:t> </a:t>
            </a:r>
            <a:r>
              <a:rPr lang="de-DE" sz="2400" dirty="0" err="1" smtClean="0"/>
              <a:t>respecting</a:t>
            </a:r>
            <a:r>
              <a:rPr lang="de-DE" sz="2400" dirty="0" smtClean="0"/>
              <a:t> </a:t>
            </a:r>
            <a:r>
              <a:rPr lang="de-DE" sz="2400" dirty="0" err="1" smtClean="0"/>
              <a:t>data</a:t>
            </a:r>
            <a:r>
              <a:rPr lang="de-DE" sz="2400" dirty="0" smtClean="0"/>
              <a:t> </a:t>
            </a:r>
            <a:r>
              <a:rPr lang="de-DE" sz="2400" dirty="0" err="1" smtClean="0"/>
              <a:t>protection</a:t>
            </a: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Extend</a:t>
            </a:r>
            <a:r>
              <a:rPr lang="de-DE" sz="2400" dirty="0" smtClean="0"/>
              <a:t> </a:t>
            </a:r>
            <a:r>
              <a:rPr lang="de-DE" sz="2400" dirty="0" err="1" smtClean="0"/>
              <a:t>process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other</a:t>
            </a:r>
            <a:r>
              <a:rPr lang="de-DE" sz="2400" dirty="0" smtClean="0"/>
              <a:t> countries/</a:t>
            </a:r>
            <a:r>
              <a:rPr lang="de-DE" sz="2400" dirty="0" err="1" smtClean="0"/>
              <a:t>cohorts</a:t>
            </a:r>
            <a:endParaRPr lang="de-DE" sz="2400" dirty="0" smtClean="0"/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76508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>
          <a:xfrm>
            <a:off x="457200" y="224761"/>
            <a:ext cx="8229600" cy="1143000"/>
          </a:xfrm>
        </p:spPr>
        <p:txBody>
          <a:bodyPr/>
          <a:lstStyle/>
          <a:p>
            <a:pPr eaLnBrk="1" hangingPunct="1"/>
            <a:r>
              <a:rPr lang="de-DE" dirty="0" smtClean="0"/>
              <a:t>DDC </a:t>
            </a:r>
            <a:r>
              <a:rPr lang="de-DE" dirty="0" err="1" smtClean="0"/>
              <a:t>overview</a:t>
            </a:r>
            <a:endParaRPr lang="de-DE" dirty="0" smtClean="0"/>
          </a:p>
        </p:txBody>
      </p:sp>
      <p:sp>
        <p:nvSpPr>
          <p:cNvPr id="9" name="Flussdiagramm: Dokument 8"/>
          <p:cNvSpPr/>
          <p:nvPr/>
        </p:nvSpPr>
        <p:spPr>
          <a:xfrm>
            <a:off x="8512233" y="3167257"/>
            <a:ext cx="73959" cy="45719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de-DE" dirty="0" smtClean="0"/>
              <a:t>CVs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207325" y="5855085"/>
            <a:ext cx="7643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FOS= Fields </a:t>
            </a:r>
            <a:r>
              <a:rPr lang="de-DE" dirty="0" err="1" smtClean="0"/>
              <a:t>of</a:t>
            </a:r>
            <a:r>
              <a:rPr lang="de-DE" dirty="0" smtClean="0"/>
              <a:t> Science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241176" y="1861943"/>
            <a:ext cx="2818656" cy="156705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Education </a:t>
            </a:r>
            <a:r>
              <a:rPr lang="de-DE" b="1" dirty="0" err="1" smtClean="0">
                <a:solidFill>
                  <a:schemeClr val="tx1"/>
                </a:solidFill>
              </a:rPr>
              <a:t>Statistics</a:t>
            </a:r>
            <a:endParaRPr lang="de-DE" b="1" dirty="0" smtClean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Level: Institution, FOS, Gender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241176" y="3662143"/>
            <a:ext cx="2818656" cy="156705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>
                    <a:lumMod val="75000"/>
                  </a:schemeClr>
                </a:solidFill>
              </a:rPr>
              <a:t>Labor Market </a:t>
            </a:r>
            <a:r>
              <a:rPr lang="de-DE" b="1" dirty="0" err="1" smtClean="0">
                <a:solidFill>
                  <a:schemeClr val="bg1">
                    <a:lumMod val="75000"/>
                  </a:schemeClr>
                </a:solidFill>
              </a:rPr>
              <a:t>Statistics</a:t>
            </a:r>
            <a:endParaRPr lang="de-DE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de-DE" dirty="0" smtClean="0">
                <a:solidFill>
                  <a:schemeClr val="bg1">
                    <a:lumMod val="75000"/>
                  </a:schemeClr>
                </a:solidFill>
              </a:rPr>
              <a:t>Level: FOS, Gender</a:t>
            </a:r>
            <a:endParaRPr lang="de-D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3275856" y="2132856"/>
            <a:ext cx="2588725" cy="23762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Dissertation </a:t>
            </a:r>
            <a:r>
              <a:rPr lang="de-DE" b="1" dirty="0" err="1" smtClean="0">
                <a:solidFill>
                  <a:schemeClr val="tx1"/>
                </a:solidFill>
              </a:rPr>
              <a:t>Metadata</a:t>
            </a:r>
            <a:endParaRPr lang="de-DE" b="1" dirty="0" smtClean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Level: </a:t>
            </a:r>
            <a:r>
              <a:rPr lang="de-DE" dirty="0" smtClean="0">
                <a:solidFill>
                  <a:srgbClr val="C00000"/>
                </a:solidFill>
              </a:rPr>
              <a:t>Individual </a:t>
            </a:r>
            <a:r>
              <a:rPr lang="de-DE" dirty="0" err="1" smtClean="0">
                <a:solidFill>
                  <a:srgbClr val="C00000"/>
                </a:solidFill>
              </a:rPr>
              <a:t>PhDs</a:t>
            </a:r>
            <a:r>
              <a:rPr lang="de-DE" dirty="0" smtClean="0">
                <a:solidFill>
                  <a:srgbClr val="C00000"/>
                </a:solidFill>
              </a:rPr>
              <a:t>!</a:t>
            </a:r>
            <a:r>
              <a:rPr lang="de-DE" dirty="0" smtClean="0">
                <a:solidFill>
                  <a:schemeClr val="tx1"/>
                </a:solidFill>
              </a:rPr>
              <a:t>, Institution</a:t>
            </a:r>
            <a:endParaRPr lang="de-DE" strike="sngStrike" dirty="0" smtClean="0">
              <a:solidFill>
                <a:schemeClr val="tx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444208" y="1134036"/>
            <a:ext cx="2664296" cy="148162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700" b="1" dirty="0" err="1" smtClean="0">
                <a:solidFill>
                  <a:schemeClr val="tx1"/>
                </a:solidFill>
              </a:rPr>
              <a:t>Acknowledgements</a:t>
            </a:r>
            <a:r>
              <a:rPr lang="de-DE" sz="1700" b="1" dirty="0" smtClean="0">
                <a:solidFill>
                  <a:schemeClr val="tx1"/>
                </a:solidFill>
              </a:rPr>
              <a:t> in Thesis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Supervisor </a:t>
            </a:r>
            <a:r>
              <a:rPr lang="de-DE" dirty="0" err="1" smtClean="0">
                <a:solidFill>
                  <a:schemeClr val="tx1"/>
                </a:solidFill>
              </a:rPr>
              <a:t>Names</a:t>
            </a:r>
            <a:endParaRPr lang="de-DE" dirty="0" smtClean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Dates</a:t>
            </a:r>
          </a:p>
        </p:txBody>
      </p:sp>
      <p:sp>
        <p:nvSpPr>
          <p:cNvPr id="19" name="Rechteck 18"/>
          <p:cNvSpPr/>
          <p:nvPr/>
        </p:nvSpPr>
        <p:spPr>
          <a:xfrm>
            <a:off x="6647881" y="2718212"/>
            <a:ext cx="2388615" cy="167917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WoS</a:t>
            </a:r>
            <a:endParaRPr lang="de-DE" b="1" dirty="0" smtClean="0">
              <a:solidFill>
                <a:schemeClr val="tx1"/>
              </a:solidFill>
            </a:endParaRP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Institutional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career</a:t>
            </a:r>
            <a:endParaRPr lang="de-DE" dirty="0" smtClean="0">
              <a:solidFill>
                <a:schemeClr val="tx1"/>
              </a:solidFill>
            </a:endParaRP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Cognitive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career</a:t>
            </a:r>
            <a:endParaRPr lang="de-DE" dirty="0" smtClean="0">
              <a:solidFill>
                <a:schemeClr val="tx1"/>
              </a:solidFill>
            </a:endParaRPr>
          </a:p>
          <a:p>
            <a:pPr algn="ctr"/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Non-</a:t>
            </a:r>
            <a:r>
              <a:rPr lang="de-DE" dirty="0" err="1">
                <a:solidFill>
                  <a:schemeClr val="bg1">
                    <a:lumMod val="75000"/>
                  </a:schemeClr>
                </a:solidFill>
              </a:rPr>
              <a:t>academic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dirty="0" smtClean="0">
                <a:solidFill>
                  <a:schemeClr val="bg1">
                    <a:lumMod val="75000"/>
                  </a:schemeClr>
                </a:solidFill>
              </a:rPr>
              <a:t>Career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FOS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6648444" y="4467651"/>
            <a:ext cx="2388615" cy="148162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CVs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Institutional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career</a:t>
            </a:r>
            <a:endParaRPr lang="de-DE" dirty="0" smtClean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Community </a:t>
            </a:r>
            <a:r>
              <a:rPr lang="de-DE" dirty="0" err="1" smtClean="0">
                <a:solidFill>
                  <a:schemeClr val="tx1"/>
                </a:solidFill>
              </a:rPr>
              <a:t>career</a:t>
            </a:r>
            <a:endParaRPr lang="de-DE" dirty="0" smtClean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Non-</a:t>
            </a:r>
            <a:r>
              <a:rPr lang="de-DE" dirty="0" err="1" smtClean="0">
                <a:solidFill>
                  <a:schemeClr val="tx1"/>
                </a:solidFill>
              </a:rPr>
              <a:t>academic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career</a:t>
            </a:r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6228184" y="45971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Additional individual </a:t>
            </a:r>
            <a:r>
              <a:rPr lang="de-DE" b="1" dirty="0" err="1" smtClean="0"/>
              <a:t>level</a:t>
            </a:r>
            <a:endParaRPr lang="de-DE" b="1" dirty="0" smtClean="0"/>
          </a:p>
          <a:p>
            <a:pPr algn="ctr"/>
            <a:r>
              <a:rPr lang="de-DE" b="1" dirty="0" err="1" smtClean="0"/>
              <a:t>information</a:t>
            </a:r>
            <a:endParaRPr lang="de-DE" b="1" dirty="0"/>
          </a:p>
        </p:txBody>
      </p:sp>
      <p:sp>
        <p:nvSpPr>
          <p:cNvPr id="29" name="Textfeld 28"/>
          <p:cNvSpPr txBox="1"/>
          <p:nvPr/>
        </p:nvSpPr>
        <p:spPr>
          <a:xfrm>
            <a:off x="222133" y="122650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Population Frame</a:t>
            </a:r>
            <a:endParaRPr lang="de-DE" b="1" dirty="0"/>
          </a:p>
        </p:txBody>
      </p:sp>
      <p:cxnSp>
        <p:nvCxnSpPr>
          <p:cNvPr id="14339" name="Gerade Verbindung mit Pfeil 14338"/>
          <p:cNvCxnSpPr>
            <a:stCxn id="15" idx="3"/>
            <a:endCxn id="18" idx="1"/>
          </p:cNvCxnSpPr>
          <p:nvPr/>
        </p:nvCxnSpPr>
        <p:spPr>
          <a:xfrm flipV="1">
            <a:off x="5864581" y="1874851"/>
            <a:ext cx="579627" cy="14461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1" name="Gerade Verbindung mit Pfeil 14340"/>
          <p:cNvCxnSpPr>
            <a:stCxn id="15" idx="3"/>
            <a:endCxn id="19" idx="1"/>
          </p:cNvCxnSpPr>
          <p:nvPr/>
        </p:nvCxnSpPr>
        <p:spPr>
          <a:xfrm>
            <a:off x="5864581" y="3320988"/>
            <a:ext cx="783300" cy="23681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3" name="Gerade Verbindung mit Pfeil 14342"/>
          <p:cNvCxnSpPr>
            <a:stCxn id="15" idx="3"/>
            <a:endCxn id="21" idx="1"/>
          </p:cNvCxnSpPr>
          <p:nvPr/>
        </p:nvCxnSpPr>
        <p:spPr>
          <a:xfrm>
            <a:off x="5864581" y="3320988"/>
            <a:ext cx="783863" cy="18874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2" name="Rechteck 14351"/>
          <p:cNvSpPr/>
          <p:nvPr/>
        </p:nvSpPr>
        <p:spPr>
          <a:xfrm>
            <a:off x="207325" y="1645708"/>
            <a:ext cx="5729264" cy="3993408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2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err="1" smtClean="0"/>
              <a:t>Sources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theses</a:t>
            </a:r>
            <a:endParaRPr lang="de-DE" dirty="0" smtClean="0"/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de-DE" sz="2400" dirty="0" err="1" smtClean="0"/>
              <a:t>Extraction</a:t>
            </a: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 smtClean="0"/>
          </a:p>
          <a:p>
            <a:pPr>
              <a:buFont typeface="Courier New" panose="02070309020205020404" pitchFamily="49" charset="0"/>
              <a:buChar char="o"/>
            </a:pPr>
            <a:endParaRPr lang="de-DE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 smtClean="0"/>
              <a:t>Work </a:t>
            </a:r>
            <a:r>
              <a:rPr lang="de-DE" sz="2000" dirty="0" err="1" smtClean="0"/>
              <a:t>done</a:t>
            </a:r>
            <a:r>
              <a:rPr lang="de-DE" sz="2000" dirty="0" smtClean="0"/>
              <a:t>: </a:t>
            </a:r>
            <a:r>
              <a:rPr lang="de-DE" sz="2000" dirty="0" err="1" smtClean="0"/>
              <a:t>Cleaning</a:t>
            </a:r>
            <a:r>
              <a:rPr lang="de-DE" sz="2000" dirty="0" smtClean="0"/>
              <a:t>, </a:t>
            </a:r>
            <a:r>
              <a:rPr lang="de-DE" sz="2000" dirty="0" err="1" smtClean="0"/>
              <a:t>duplication</a:t>
            </a:r>
            <a:r>
              <a:rPr lang="de-DE" sz="2000" dirty="0" smtClean="0"/>
              <a:t>, </a:t>
            </a:r>
            <a:r>
              <a:rPr lang="de-DE" sz="2000" dirty="0" err="1" smtClean="0"/>
              <a:t>deduplication</a:t>
            </a:r>
            <a:r>
              <a:rPr lang="de-DE" sz="2000" dirty="0" smtClean="0"/>
              <a:t>, </a:t>
            </a:r>
            <a:r>
              <a:rPr lang="de-DE" sz="2000" dirty="0" err="1" smtClean="0"/>
              <a:t>preparation</a:t>
            </a:r>
            <a:endParaRPr lang="de-DE" sz="2000" dirty="0" smtClean="0"/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593510"/>
              </p:ext>
            </p:extLst>
          </p:nvPr>
        </p:nvGraphicFramePr>
        <p:xfrm>
          <a:off x="529208" y="1268760"/>
          <a:ext cx="6995120" cy="398843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723603"/>
                <a:gridCol w="3578187"/>
                <a:gridCol w="1693330"/>
              </a:tblGrid>
              <a:tr h="603531"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Germany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600" b="0" dirty="0">
                          <a:effectLst/>
                        </a:rPr>
                        <a:t>German National </a:t>
                      </a:r>
                      <a:r>
                        <a:rPr lang="de-DE" sz="1600" b="0" dirty="0" smtClean="0">
                          <a:effectLst/>
                        </a:rPr>
                        <a:t>Library (DNB)</a:t>
                      </a:r>
                      <a:endParaRPr lang="de-DE" sz="16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Download</a:t>
                      </a:r>
                      <a:endParaRPr lang="de-DE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905297"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Israel</a:t>
                      </a:r>
                      <a:endParaRPr lang="de-D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Ex-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libris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integrated library system interface platform 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Scraper</a:t>
                      </a:r>
                      <a:endParaRPr lang="de-DE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867436"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Netherlands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Access via </a:t>
                      </a:r>
                      <a:r>
                        <a:rPr lang="en-GB" sz="1600" dirty="0" smtClean="0">
                          <a:effectLst/>
                        </a:rPr>
                        <a:t>direct contact (17) / university repository (1)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E-Mail/ Download</a:t>
                      </a:r>
                      <a:endParaRPr lang="de-DE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246406"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Norway</a:t>
                      </a:r>
                      <a:endParaRPr lang="de-D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Norwegian Doctoral Register (NIFU) and individual university websites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Download</a:t>
                      </a:r>
                      <a:endParaRPr lang="de-DE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58183"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Spain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TESEO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Scraper</a:t>
                      </a:r>
                      <a:endParaRPr lang="de-DE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9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err="1" smtClean="0"/>
              <a:t>Number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PhDs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dissertation</a:t>
            </a:r>
            <a:r>
              <a:rPr lang="de-DE" dirty="0" smtClean="0"/>
              <a:t> </a:t>
            </a:r>
            <a:r>
              <a:rPr lang="de-DE" dirty="0" err="1" smtClean="0"/>
              <a:t>metadata</a:t>
            </a:r>
            <a:endParaRPr lang="de-DE" dirty="0" smtClean="0"/>
          </a:p>
        </p:txBody>
      </p:sp>
      <p:sp>
        <p:nvSpPr>
          <p:cNvPr id="1433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endParaRPr lang="de-DE" sz="2400" dirty="0" smtClean="0"/>
          </a:p>
          <a:p>
            <a:pPr marL="0" indent="0">
              <a:buNone/>
            </a:pPr>
            <a:endParaRPr lang="de-DE" dirty="0"/>
          </a:p>
          <a:p>
            <a:pPr eaLnBrk="1" hangingPunct="1"/>
            <a:endParaRPr lang="de-DE" dirty="0" smtClean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 bwMode="auto">
          <a:xfrm>
            <a:off x="457200" y="1417638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sz="2000" dirty="0" smtClean="0">
              <a:latin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6744985" cy="4929411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965250" y="4077072"/>
            <a:ext cx="14401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8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ZHW-PPT-Praesentation_standard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DZHW-PPT-Praesentation_standard</Template>
  <TotalTime>0</TotalTime>
  <Words>605</Words>
  <Application>Microsoft Office PowerPoint</Application>
  <PresentationFormat>Bildschirmpräsentation (4:3)</PresentationFormat>
  <Paragraphs>151</Paragraphs>
  <Slides>14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6" baseType="lpstr">
      <vt:lpstr>MS PGothic</vt:lpstr>
      <vt:lpstr>SimSun</vt:lpstr>
      <vt:lpstr>Arial</vt:lpstr>
      <vt:lpstr>Calibri</vt:lpstr>
      <vt:lpstr>Calibri Light</vt:lpstr>
      <vt:lpstr>Courier New</vt:lpstr>
      <vt:lpstr>Futura Md BT</vt:lpstr>
      <vt:lpstr>Futura-Normal</vt:lpstr>
      <vt:lpstr>Symbol</vt:lpstr>
      <vt:lpstr>Times New Roman</vt:lpstr>
      <vt:lpstr>Verdana</vt:lpstr>
      <vt:lpstr>DZHW-PPT-Praesentation_standard</vt:lpstr>
      <vt:lpstr>PowerPoint-Präsentation</vt:lpstr>
      <vt:lpstr>Conceptual approaches to understanding careers of doctorate holders</vt:lpstr>
      <vt:lpstr>Traditional approaches to studying careers</vt:lpstr>
      <vt:lpstr>A 4-year project under HORIZON2020 Programme (2019/2022)  Consortium developing the project is made of 18 members, 8 universities and 10 research institutes from 11 European countries (plus ISRAEL)  </vt:lpstr>
      <vt:lpstr>In a nutshell</vt:lpstr>
      <vt:lpstr>The RISIS approach in piloting the Doctorate Degree and Careers Data Set (DDC)</vt:lpstr>
      <vt:lpstr>DDC overview</vt:lpstr>
      <vt:lpstr>Sources of theses</vt:lpstr>
      <vt:lpstr>Number of PhDs as from dissertation metadata</vt:lpstr>
      <vt:lpstr>Share of ETDs</vt:lpstr>
      <vt:lpstr>Outlook: Service for text analysis of ETDs</vt:lpstr>
      <vt:lpstr>Thank you!  tesch@dzhw.eu</vt:lpstr>
      <vt:lpstr>Reference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Albrecht, Nele</dc:creator>
  <cp:lastModifiedBy>Tesch, Jakob</cp:lastModifiedBy>
  <cp:revision>158</cp:revision>
  <cp:lastPrinted>2018-01-26T07:57:44Z</cp:lastPrinted>
  <dcterms:created xsi:type="dcterms:W3CDTF">2016-01-13T10:52:51Z</dcterms:created>
  <dcterms:modified xsi:type="dcterms:W3CDTF">2020-01-17T08:40:22Z</dcterms:modified>
</cp:coreProperties>
</file>