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815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napToGrid="0" snapToObjects="1">
      <p:cViewPr varScale="1">
        <p:scale>
          <a:sx n="62" d="100"/>
          <a:sy n="62" d="100"/>
        </p:scale>
        <p:origin x="1044" y="5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0" d="100"/>
          <a:sy n="90" d="100"/>
        </p:scale>
        <p:origin x="-3736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407E8-2B67-6242-ADAB-6E151A43F670}" type="datetime1">
              <a:rPr lang="fi-FI" smtClean="0"/>
              <a:t>18.6.2015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1E5AF-CC47-304E-88C4-294F13A111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7819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4422F-914E-5243-AD59-C443BA850660}" type="datetime1">
              <a:rPr lang="fi-FI" smtClean="0"/>
              <a:t>18.6.2015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FB9EC-761E-D748-9FC7-1D2E4F42D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0429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4561242" y="-16134"/>
            <a:ext cx="3679116" cy="51551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95250" dir="2700000" algn="tl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561242" y="-25049"/>
            <a:ext cx="3679116" cy="371615"/>
          </a:xfrm>
          <a:prstGeom prst="rect">
            <a:avLst/>
          </a:prstGeom>
          <a:solidFill>
            <a:srgbClr val="004B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862" y="2031357"/>
            <a:ext cx="3313355" cy="127662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004B6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9862" y="3315810"/>
            <a:ext cx="3309803" cy="9454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52450" y="0"/>
            <a:ext cx="3482661" cy="346566"/>
          </a:xfrm>
        </p:spPr>
        <p:txBody>
          <a:bodyPr anchor="b"/>
          <a:lstStyle>
            <a:lvl1pPr algn="l">
              <a:defRPr sz="1000"/>
            </a:lvl1pPr>
          </a:lstStyle>
          <a:p>
            <a:pPr algn="r"/>
            <a:fld id="{F2EC6A78-852F-764F-BB38-BAEA9C1DDDC6}" type="datetime4">
              <a:rPr lang="fi-FI" smtClean="0"/>
              <a:pPr algn="r"/>
              <a:t>18. kesäkuuta 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4781165"/>
            <a:ext cx="2831592" cy="273844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Tekijä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4781165"/>
            <a:ext cx="643666" cy="273844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561242" y="5077588"/>
            <a:ext cx="3679115" cy="65912"/>
          </a:xfrm>
          <a:prstGeom prst="rect">
            <a:avLst/>
          </a:prstGeom>
          <a:solidFill>
            <a:srgbClr val="004B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pic>
        <p:nvPicPr>
          <p:cNvPr id="10" name="Picture 9" descr="Theseus_CMYK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994" y="422375"/>
            <a:ext cx="1059136" cy="216177"/>
          </a:xfrm>
          <a:prstGeom prst="rect">
            <a:avLst/>
          </a:prstGeom>
        </p:spPr>
      </p:pic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47812" y="346076"/>
            <a:ext cx="3782875" cy="443509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pic>
        <p:nvPicPr>
          <p:cNvPr id="13" name="Picture 12" descr="Theseus_CMYK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994" y="422375"/>
            <a:ext cx="1059136" cy="21617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772610"/>
            <a:ext cx="1484453" cy="3585258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772610"/>
            <a:ext cx="5423704" cy="35852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70D5-96AD-9C4E-83D4-73D3854D0131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Tekijä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4561242" y="-16134"/>
            <a:ext cx="3679116" cy="51551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95250" dir="2700000" algn="tl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561242" y="-25049"/>
            <a:ext cx="3679116" cy="371615"/>
          </a:xfrm>
          <a:prstGeom prst="rect">
            <a:avLst/>
          </a:prstGeom>
          <a:solidFill>
            <a:srgbClr val="004B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862" y="2031357"/>
            <a:ext cx="3313355" cy="1276620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3600">
                <a:solidFill>
                  <a:srgbClr val="004B6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9862" y="3315810"/>
            <a:ext cx="3309803" cy="9454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52450" y="0"/>
            <a:ext cx="3482661" cy="346566"/>
          </a:xfrm>
        </p:spPr>
        <p:txBody>
          <a:bodyPr anchor="b"/>
          <a:lstStyle>
            <a:lvl1pPr algn="l">
              <a:defRPr sz="1000"/>
            </a:lvl1pPr>
          </a:lstStyle>
          <a:p>
            <a:pPr algn="r"/>
            <a:fld id="{F2EC6A78-852F-764F-BB38-BAEA9C1DDDC6}" type="datetime4">
              <a:rPr lang="fi-FI" smtClean="0"/>
              <a:pPr algn="r"/>
              <a:t>18. kesäkuuta 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4781165"/>
            <a:ext cx="2831592" cy="273844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Tekijä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4781165"/>
            <a:ext cx="643666" cy="273844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561242" y="5077588"/>
            <a:ext cx="3679115" cy="65912"/>
          </a:xfrm>
          <a:prstGeom prst="rect">
            <a:avLst/>
          </a:prstGeom>
          <a:solidFill>
            <a:srgbClr val="004B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pic>
        <p:nvPicPr>
          <p:cNvPr id="10" name="Picture 9" descr="Theseus_CMYK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994" y="422375"/>
            <a:ext cx="1059136" cy="216177"/>
          </a:xfrm>
          <a:prstGeom prst="rect">
            <a:avLst/>
          </a:prstGeom>
        </p:spPr>
      </p:pic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47812" y="346076"/>
            <a:ext cx="3782875" cy="443509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4608" y="1442291"/>
            <a:ext cx="3804651" cy="479822"/>
          </a:xfrm>
        </p:spPr>
        <p:txBody>
          <a:bodyPr anchor="b"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608" y="1922113"/>
            <a:ext cx="3796969" cy="243575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922113"/>
            <a:ext cx="3834240" cy="243575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B4AE5-3241-964A-A217-42C8A15BA988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Tekijä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4645153" y="1442291"/>
            <a:ext cx="3834240" cy="479822"/>
          </a:xfrm>
        </p:spPr>
        <p:txBody>
          <a:bodyPr anchor="b"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/>
          <p:cNvSpPr/>
          <p:nvPr/>
        </p:nvSpPr>
        <p:spPr>
          <a:xfrm>
            <a:off x="664609" y="589431"/>
            <a:ext cx="3664452" cy="3848521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4609" y="589431"/>
            <a:ext cx="3664451" cy="3848523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01FA-28C0-2E43-85A1-8C92CB1084AC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92958" y="4645290"/>
            <a:ext cx="2926607" cy="240049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Tekijä</a:t>
            </a:r>
            <a:endParaRPr lang="en-US" dirty="0"/>
          </a:p>
        </p:txBody>
      </p:sp>
      <p:sp>
        <p:nvSpPr>
          <p:cNvPr id="93" name="Text Placeholder 2"/>
          <p:cNvSpPr>
            <a:spLocks noGrp="1"/>
          </p:cNvSpPr>
          <p:nvPr>
            <p:ph idx="13"/>
          </p:nvPr>
        </p:nvSpPr>
        <p:spPr>
          <a:xfrm>
            <a:off x="4511298" y="589430"/>
            <a:ext cx="3908267" cy="38485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>
                <a:solidFill>
                  <a:srgbClr val="004B6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04B65"/>
              </a:buClr>
              <a:defRPr sz="2000"/>
            </a:lvl1pPr>
            <a:lvl2pPr>
              <a:buClr>
                <a:srgbClr val="004B65"/>
              </a:buClr>
              <a:defRPr sz="1800"/>
            </a:lvl2pPr>
            <a:lvl3pPr>
              <a:buClr>
                <a:srgbClr val="004B65"/>
              </a:buClr>
              <a:defRPr sz="1600"/>
            </a:lvl3pPr>
            <a:lvl4pPr>
              <a:buClr>
                <a:srgbClr val="004B65"/>
              </a:buClr>
              <a:defRPr/>
            </a:lvl4pPr>
            <a:lvl5pPr>
              <a:buClr>
                <a:srgbClr val="004B65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46627-D7CB-BC49-8F17-7F17C3710D63}" type="datetime4">
              <a:rPr lang="fi-FI" smtClean="0"/>
              <a:t>18. kesäkuuta 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Tekijä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1246431"/>
            <a:ext cx="4034108" cy="1950747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6" y="3197178"/>
            <a:ext cx="4034107" cy="1143532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33EBE-6269-4F43-B0FC-599E32A501F2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Tekijä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576888" y="773104"/>
            <a:ext cx="2843212" cy="3567122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BD80B-4913-1640-AF84-8FF13C5D7623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Tekijä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64608" y="1557786"/>
            <a:ext cx="3797664" cy="27970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1557786"/>
            <a:ext cx="3834240" cy="279704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4608" y="1442291"/>
            <a:ext cx="3804651" cy="479822"/>
          </a:xfrm>
        </p:spPr>
        <p:txBody>
          <a:bodyPr anchor="b"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608" y="1922113"/>
            <a:ext cx="3796969" cy="243575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922113"/>
            <a:ext cx="3834240" cy="243575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B4AE5-3241-964A-A217-42C8A15BA988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Tekijä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4645153" y="1442291"/>
            <a:ext cx="3834240" cy="479822"/>
          </a:xfrm>
        </p:spPr>
        <p:txBody>
          <a:bodyPr anchor="b"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4A947-EE95-FE40-976E-B1FC51EDB046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Tekijä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84698-A144-BE4D-938E-59DB24F3D4F8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Tekijä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101"/>
          <p:cNvSpPr/>
          <p:nvPr/>
        </p:nvSpPr>
        <p:spPr>
          <a:xfrm>
            <a:off x="664609" y="589431"/>
            <a:ext cx="3664452" cy="3848521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4609" y="589431"/>
            <a:ext cx="3664451" cy="3848523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701FA-28C0-2E43-85A1-8C92CB1084AC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92958" y="4645290"/>
            <a:ext cx="2926607" cy="240049"/>
          </a:xfrm>
        </p:spPr>
        <p:txBody>
          <a:bodyPr>
            <a:normAutofit/>
          </a:bodyPr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Tekijä</a:t>
            </a:r>
            <a:endParaRPr lang="en-US" dirty="0"/>
          </a:p>
        </p:txBody>
      </p:sp>
      <p:sp>
        <p:nvSpPr>
          <p:cNvPr id="93" name="Text Placeholder 2"/>
          <p:cNvSpPr>
            <a:spLocks noGrp="1"/>
          </p:cNvSpPr>
          <p:nvPr>
            <p:ph idx="13"/>
          </p:nvPr>
        </p:nvSpPr>
        <p:spPr>
          <a:xfrm>
            <a:off x="4511298" y="589430"/>
            <a:ext cx="3908267" cy="38485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50A2C-D6AF-7648-A22B-C9AF6C81ABA6}" type="datetime4">
              <a:rPr lang="fi-FI" smtClean="0"/>
              <a:t>18. kesäkuuta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Tekijä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457200" y="250116"/>
            <a:ext cx="8229600" cy="4639235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95250" dir="2700000" algn="tl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54830" y="4653228"/>
            <a:ext cx="8231970" cy="240050"/>
          </a:xfrm>
          <a:prstGeom prst="rect">
            <a:avLst/>
          </a:prstGeom>
          <a:solidFill>
            <a:srgbClr val="004B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Verdana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4608" y="583766"/>
            <a:ext cx="7814784" cy="6596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4609" y="1375342"/>
            <a:ext cx="7814783" cy="3038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  </a:t>
            </a:r>
          </a:p>
          <a:p>
            <a:pPr lvl="1"/>
            <a:r>
              <a:rPr lang="en-US" dirty="0" smtClean="0"/>
              <a:t>Second level  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3493" y="4645290"/>
            <a:ext cx="2886212" cy="240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FEFEFE"/>
                </a:solidFill>
                <a:latin typeface="Verdana"/>
              </a:defRPr>
            </a:lvl1pPr>
          </a:lstStyle>
          <a:p>
            <a:fld id="{CD217647-A152-304B-AD2B-14693BE60D8E}" type="datetime4">
              <a:rPr lang="fi-FI" smtClean="0"/>
              <a:pPr/>
              <a:t>18. kesäkuuta 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1377" y="4645291"/>
            <a:ext cx="3378188" cy="2400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Verdana"/>
              </a:defRPr>
            </a:lvl1pPr>
          </a:lstStyle>
          <a:p>
            <a:r>
              <a:rPr lang="fi-FI" smtClean="0"/>
              <a:t>Tekijä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7813" y="4645290"/>
            <a:ext cx="1088758" cy="240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FEFEFE"/>
                </a:solidFill>
                <a:latin typeface="Verdana"/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1" name="Picture 60" descr="Theseus_CMYK.png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558" y="370423"/>
            <a:ext cx="1059136" cy="216177"/>
          </a:xfrm>
          <a:prstGeom prst="rect">
            <a:avLst/>
          </a:prstGeom>
        </p:spPr>
      </p:pic>
      <p:pic>
        <p:nvPicPr>
          <p:cNvPr id="10" name="Picture 9" descr="Theseus_CMYK.png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558" y="370423"/>
            <a:ext cx="1059136" cy="21617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793" r:id="rId11"/>
    <p:sldLayoutId id="2147483797" r:id="rId12"/>
    <p:sldLayoutId id="2147483801" r:id="rId13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sz="3600" u="none" kern="1200">
          <a:solidFill>
            <a:srgbClr val="004B65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198000" indent="-165600" algn="l" defTabSz="914400" rtl="0" eaLnBrk="1" latinLnBrk="0" hangingPunct="1">
        <a:spcBef>
          <a:spcPts val="0"/>
        </a:spcBef>
        <a:buClr>
          <a:schemeClr val="tx1"/>
        </a:buClr>
        <a:buSzPct val="100000"/>
        <a:buFont typeface="Arial"/>
        <a:buChar char="•"/>
        <a:defRPr sz="2400" kern="1200">
          <a:solidFill>
            <a:schemeClr val="tx1"/>
          </a:solidFill>
          <a:latin typeface="Verdana"/>
          <a:ea typeface="+mn-ea"/>
          <a:cs typeface="+mn-cs"/>
        </a:defRPr>
      </a:lvl1pPr>
      <a:lvl2pPr marL="385200" indent="-165600" algn="l" defTabSz="914400" rtl="0" eaLnBrk="1" latinLnBrk="0" hangingPunct="1">
        <a:spcBef>
          <a:spcPct val="20000"/>
        </a:spcBef>
        <a:buClr>
          <a:schemeClr val="tx1"/>
        </a:buClr>
        <a:buSzPct val="100000"/>
        <a:buFont typeface="Arial"/>
        <a:buChar char="•"/>
        <a:defRPr sz="2200" kern="1200">
          <a:solidFill>
            <a:schemeClr val="tx1"/>
          </a:solidFill>
          <a:latin typeface="Verdana"/>
          <a:ea typeface="+mn-ea"/>
          <a:cs typeface="+mn-cs"/>
        </a:defRPr>
      </a:lvl2pPr>
      <a:lvl3pPr marL="590400" indent="-165600" algn="l" defTabSz="914400" rtl="0" eaLnBrk="1" latinLnBrk="0" hangingPunct="1">
        <a:spcBef>
          <a:spcPts val="480"/>
        </a:spcBef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Verdana"/>
          <a:ea typeface="+mn-ea"/>
          <a:cs typeface="+mn-cs"/>
        </a:defRPr>
      </a:lvl3pPr>
      <a:lvl4pPr marL="799200" indent="-165600" algn="l" defTabSz="914400" rtl="0" eaLnBrk="1" latinLnBrk="0" hangingPunct="1">
        <a:spcBef>
          <a:spcPct val="20000"/>
        </a:spcBef>
        <a:buClr>
          <a:schemeClr val="tx1"/>
        </a:buClr>
        <a:buSzPct val="100000"/>
        <a:buFont typeface="Arial"/>
        <a:buChar char="•"/>
        <a:defRPr sz="1800" kern="1200">
          <a:solidFill>
            <a:schemeClr val="tx1"/>
          </a:solidFill>
          <a:latin typeface="Verdana"/>
          <a:ea typeface="+mn-ea"/>
          <a:cs typeface="+mn-cs"/>
        </a:defRPr>
      </a:lvl4pPr>
      <a:lvl5pPr marL="964800" indent="-165600" algn="l" defTabSz="914400" rtl="0" eaLnBrk="1" latinLnBrk="0" hangingPunct="1">
        <a:spcBef>
          <a:spcPct val="20000"/>
        </a:spcBef>
        <a:buClr>
          <a:schemeClr val="tx1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Verdana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608" y="691978"/>
            <a:ext cx="7589706" cy="551433"/>
          </a:xfrm>
        </p:spPr>
        <p:txBody>
          <a:bodyPr>
            <a:normAutofit fontScale="90000"/>
          </a:bodyPr>
          <a:lstStyle/>
          <a:p>
            <a:r>
              <a:rPr lang="fi-FI" noProof="1" smtClean="0"/>
              <a:t>Open Repository Theseus – Success Story </a:t>
            </a:r>
            <a:br>
              <a:rPr lang="fi-FI" noProof="1" smtClean="0"/>
            </a:br>
            <a:r>
              <a:rPr lang="fi-FI" noProof="1" smtClean="0"/>
              <a:t>of </a:t>
            </a:r>
            <a:r>
              <a:rPr lang="fi-FI" noProof="1" smtClean="0"/>
              <a:t>25 </a:t>
            </a:r>
            <a:r>
              <a:rPr lang="fi-FI" noProof="1" smtClean="0"/>
              <a:t>Finnish Universities of Applied Sciences</a:t>
            </a:r>
            <a:endParaRPr lang="en-US" noProof="1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862" y="3805881"/>
            <a:ext cx="1870257" cy="822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664608" y="3968520"/>
            <a:ext cx="3734397" cy="8011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98000" indent="-165600" algn="l" defTabSz="914400" rtl="0" eaLnBrk="1" latinLnBrk="0" hangingPunct="1">
              <a:spcBef>
                <a:spcPts val="0"/>
              </a:spcBef>
              <a:buClr>
                <a:srgbClr val="004B65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1pPr>
            <a:lvl2pPr marL="385200" indent="-165600" algn="l" defTabSz="914400" rtl="0" eaLnBrk="1" latinLnBrk="0" hangingPunct="1">
              <a:spcBef>
                <a:spcPct val="20000"/>
              </a:spcBef>
              <a:buClr>
                <a:srgbClr val="004B65"/>
              </a:buClr>
              <a:buSzPct val="100000"/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2pPr>
            <a:lvl3pPr marL="590400" indent="-165600" algn="l" defTabSz="914400" rtl="0" eaLnBrk="1" latinLnBrk="0" hangingPunct="1">
              <a:spcBef>
                <a:spcPts val="480"/>
              </a:spcBef>
              <a:buClr>
                <a:srgbClr val="004B65"/>
              </a:buClr>
              <a:buSzPct val="100000"/>
              <a:buFont typeface="Arial"/>
              <a:buChar char="•"/>
              <a:defRPr sz="1600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3pPr>
            <a:lvl4pPr marL="799200" indent="-165600" algn="l" defTabSz="914400" rtl="0" eaLnBrk="1" latinLnBrk="0" hangingPunct="1">
              <a:spcBef>
                <a:spcPct val="20000"/>
              </a:spcBef>
              <a:buClr>
                <a:srgbClr val="004B65"/>
              </a:buClr>
              <a:buSzPct val="100000"/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4pPr>
            <a:lvl5pPr marL="964800" indent="-165600" algn="l" defTabSz="914400" rtl="0" eaLnBrk="1" latinLnBrk="0" hangingPunct="1">
              <a:spcBef>
                <a:spcPct val="20000"/>
              </a:spcBef>
              <a:buClr>
                <a:srgbClr val="004B65"/>
              </a:buClr>
              <a:buSzPct val="100000"/>
              <a:buFont typeface="Arial"/>
              <a:buChar char="•"/>
              <a:defRPr sz="1600" kern="1200" baseline="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9600" lvl="1" indent="0">
              <a:buFont typeface="Arial"/>
              <a:buNone/>
            </a:pPr>
            <a:r>
              <a:rPr lang="en-US" sz="1700" noProof="1" smtClean="0">
                <a:solidFill>
                  <a:srgbClr val="002060"/>
                </a:solidFill>
                <a:latin typeface="+mj-lt"/>
              </a:rPr>
              <a:t>Biggest Open Repository </a:t>
            </a:r>
            <a:br>
              <a:rPr lang="en-US" sz="1700" noProof="1" smtClean="0">
                <a:solidFill>
                  <a:srgbClr val="002060"/>
                </a:solidFill>
                <a:latin typeface="+mj-lt"/>
              </a:rPr>
            </a:br>
            <a:r>
              <a:rPr lang="en-US" sz="1700" noProof="1" smtClean="0">
                <a:solidFill>
                  <a:srgbClr val="002060"/>
                </a:solidFill>
                <a:latin typeface="+mj-lt"/>
              </a:rPr>
              <a:t>in Finland containing full text</a:t>
            </a:r>
            <a:endParaRPr lang="en-US" sz="1700" noProof="1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182592" y="1358303"/>
            <a:ext cx="4442424" cy="3269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98000" indent="-165600" algn="l" defTabSz="914400" rtl="0" eaLnBrk="1" latinLnBrk="0" hangingPunct="1">
              <a:spcBef>
                <a:spcPts val="0"/>
              </a:spcBef>
              <a:buClr>
                <a:srgbClr val="004B65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1pPr>
            <a:lvl2pPr marL="385200" indent="-165600" algn="l" defTabSz="914400" rtl="0" eaLnBrk="1" latinLnBrk="0" hangingPunct="1">
              <a:spcBef>
                <a:spcPct val="20000"/>
              </a:spcBef>
              <a:buClr>
                <a:srgbClr val="004B65"/>
              </a:buClr>
              <a:buSzPct val="100000"/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2pPr>
            <a:lvl3pPr marL="590400" indent="-165600" algn="l" defTabSz="914400" rtl="0" eaLnBrk="1" latinLnBrk="0" hangingPunct="1">
              <a:spcBef>
                <a:spcPts val="480"/>
              </a:spcBef>
              <a:buClr>
                <a:srgbClr val="004B65"/>
              </a:buClr>
              <a:buSzPct val="100000"/>
              <a:buFont typeface="Arial"/>
              <a:buChar char="•"/>
              <a:defRPr sz="1600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3pPr>
            <a:lvl4pPr marL="799200" indent="-165600" algn="l" defTabSz="914400" rtl="0" eaLnBrk="1" latinLnBrk="0" hangingPunct="1">
              <a:spcBef>
                <a:spcPct val="20000"/>
              </a:spcBef>
              <a:buClr>
                <a:srgbClr val="004B65"/>
              </a:buClr>
              <a:buSzPct val="100000"/>
              <a:buFont typeface="Arial"/>
              <a:buChar char="•"/>
              <a:defRPr sz="1800" kern="120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4pPr>
            <a:lvl5pPr marL="964800" indent="-165600" algn="l" defTabSz="914400" rtl="0" eaLnBrk="1" latinLnBrk="0" hangingPunct="1">
              <a:spcBef>
                <a:spcPct val="20000"/>
              </a:spcBef>
              <a:buClr>
                <a:srgbClr val="004B65"/>
              </a:buClr>
              <a:buSzPct val="100000"/>
              <a:buFont typeface="Arial"/>
              <a:buChar char="•"/>
              <a:defRPr sz="1600" kern="1200" baseline="0">
                <a:solidFill>
                  <a:schemeClr val="tx1"/>
                </a:solidFill>
                <a:latin typeface="Verdana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400" indent="0">
              <a:buFont typeface="Arial"/>
              <a:buNone/>
            </a:pPr>
            <a:r>
              <a:rPr lang="en-US" noProof="1" smtClean="0">
                <a:solidFill>
                  <a:srgbClr val="004B65"/>
                </a:solidFill>
                <a:latin typeface="+mj-lt"/>
              </a:rPr>
              <a:t>What’s behind the success?</a:t>
            </a:r>
          </a:p>
          <a:p>
            <a:pPr lvl="2"/>
            <a:r>
              <a:rPr lang="fi-FI" dirty="0" err="1" smtClean="0">
                <a:solidFill>
                  <a:srgbClr val="004B65"/>
                </a:solidFill>
                <a:latin typeface="+mj-lt"/>
              </a:rPr>
              <a:t>Same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policies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and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one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user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interface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for </a:t>
            </a:r>
            <a:br>
              <a:rPr lang="fi-FI" dirty="0" smtClean="0">
                <a:solidFill>
                  <a:srgbClr val="004B65"/>
                </a:solidFill>
                <a:latin typeface="+mj-lt"/>
              </a:rPr>
            </a:br>
            <a:r>
              <a:rPr lang="fi-FI" dirty="0" err="1" smtClean="0">
                <a:solidFill>
                  <a:srgbClr val="004B65"/>
                </a:solidFill>
                <a:latin typeface="+mj-lt"/>
              </a:rPr>
              <a:t>all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25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UASs</a:t>
            </a:r>
            <a:endParaRPr lang="fi-FI" dirty="0" smtClean="0">
              <a:solidFill>
                <a:srgbClr val="004B65"/>
              </a:solidFill>
              <a:latin typeface="+mj-lt"/>
            </a:endParaRPr>
          </a:p>
          <a:p>
            <a:pPr lvl="2"/>
            <a:r>
              <a:rPr lang="fi-FI" dirty="0" err="1" smtClean="0">
                <a:solidFill>
                  <a:srgbClr val="004B65"/>
                </a:solidFill>
                <a:latin typeface="+mj-lt"/>
              </a:rPr>
              <a:t>Quality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of 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process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guaranteed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with common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instructions</a:t>
            </a:r>
            <a:endParaRPr lang="fi-FI" dirty="0" smtClean="0">
              <a:solidFill>
                <a:srgbClr val="004B65"/>
              </a:solidFill>
              <a:latin typeface="+mj-lt"/>
            </a:endParaRPr>
          </a:p>
          <a:p>
            <a:pPr lvl="2"/>
            <a:r>
              <a:rPr lang="fi-FI" dirty="0" err="1" smtClean="0">
                <a:solidFill>
                  <a:srgbClr val="004B65"/>
                </a:solidFill>
                <a:latin typeface="+mj-lt"/>
              </a:rPr>
              <a:t>Efficency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and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reduced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costs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created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by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br>
              <a:rPr lang="fi-FI" dirty="0" smtClean="0">
                <a:solidFill>
                  <a:srgbClr val="004B65"/>
                </a:solidFill>
                <a:latin typeface="+mj-lt"/>
              </a:rPr>
            </a:br>
            <a:r>
              <a:rPr lang="fi-FI" dirty="0" err="1" smtClean="0">
                <a:solidFill>
                  <a:srgbClr val="004B65"/>
                </a:solidFill>
                <a:latin typeface="+mj-lt"/>
              </a:rPr>
              <a:t>one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UAS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user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support</a:t>
            </a:r>
            <a:endParaRPr lang="fi-FI" dirty="0" smtClean="0">
              <a:solidFill>
                <a:srgbClr val="004B65"/>
              </a:solidFill>
              <a:latin typeface="+mj-lt"/>
            </a:endParaRPr>
          </a:p>
          <a:p>
            <a:pPr lvl="2"/>
            <a:r>
              <a:rPr lang="fi-FI" dirty="0" smtClean="0">
                <a:solidFill>
                  <a:srgbClr val="004B65"/>
                </a:solidFill>
                <a:latin typeface="+mj-lt"/>
              </a:rPr>
              <a:t>Google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optimization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increases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r>
              <a:rPr lang="fi-FI" dirty="0" err="1" smtClean="0">
                <a:solidFill>
                  <a:srgbClr val="004B65"/>
                </a:solidFill>
                <a:latin typeface="+mj-lt"/>
              </a:rPr>
              <a:t>visibility</a:t>
            </a:r>
            <a:r>
              <a:rPr lang="fi-FI" dirty="0" smtClean="0">
                <a:solidFill>
                  <a:srgbClr val="004B65"/>
                </a:solidFill>
                <a:latin typeface="+mj-lt"/>
              </a:rPr>
              <a:t> </a:t>
            </a:r>
            <a:br>
              <a:rPr lang="fi-FI" dirty="0" smtClean="0">
                <a:solidFill>
                  <a:srgbClr val="004B65"/>
                </a:solidFill>
                <a:latin typeface="+mj-lt"/>
              </a:rPr>
            </a:br>
            <a:r>
              <a:rPr lang="fi-FI" dirty="0" smtClean="0">
                <a:solidFill>
                  <a:srgbClr val="004B65"/>
                </a:solidFill>
                <a:latin typeface="+mj-lt"/>
              </a:rPr>
              <a:t>on the Internet</a:t>
            </a:r>
          </a:p>
          <a:p>
            <a:pPr marL="219600" lvl="1" indent="0">
              <a:buFont typeface="Arial"/>
              <a:buNone/>
            </a:pPr>
            <a:endParaRPr lang="en-US" noProof="1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368144"/>
              </p:ext>
            </p:extLst>
          </p:nvPr>
        </p:nvGraphicFramePr>
        <p:xfrm>
          <a:off x="517012" y="1340293"/>
          <a:ext cx="3665580" cy="2712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9569160" imgH="7081920" progId="Photoshop.Image.13">
                  <p:embed/>
                </p:oleObj>
              </mc:Choice>
              <mc:Fallback>
                <p:oleObj name="Image" r:id="rId4" imgW="9569160" imgH="7081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7012" y="1340293"/>
                        <a:ext cx="3665580" cy="27128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709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seus_gray_template">
  <a:themeElements>
    <a:clrScheme name="Theseus 1">
      <a:dk1>
        <a:sysClr val="windowText" lastClr="000000"/>
      </a:dk1>
      <a:lt1>
        <a:sysClr val="window" lastClr="FFFFFF"/>
      </a:lt1>
      <a:dk2>
        <a:srgbClr val="004B65"/>
      </a:dk2>
      <a:lt2>
        <a:srgbClr val="FFFFFF"/>
      </a:lt2>
      <a:accent1>
        <a:srgbClr val="91AFB9"/>
      </a:accent1>
      <a:accent2>
        <a:srgbClr val="6CB1D5"/>
      </a:accent2>
      <a:accent3>
        <a:srgbClr val="0884C1"/>
      </a:accent3>
      <a:accent4>
        <a:srgbClr val="004B65"/>
      </a:accent4>
      <a:accent5>
        <a:srgbClr val="8DC73F"/>
      </a:accent5>
      <a:accent6>
        <a:srgbClr val="EEA420"/>
      </a:accent6>
      <a:hlink>
        <a:srgbClr val="0092D2"/>
      </a:hlink>
      <a:folHlink>
        <a:srgbClr val="808080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theseus_gray_template</Template>
  <TotalTime>36</TotalTime>
  <Words>21</Words>
  <Application>Microsoft Office PowerPoint</Application>
  <PresentationFormat>On-screen Show (16:9)</PresentationFormat>
  <Paragraphs>7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Book Antiqua</vt:lpstr>
      <vt:lpstr>Calibri</vt:lpstr>
      <vt:lpstr>Verdana</vt:lpstr>
      <vt:lpstr>Wingdings 2</vt:lpstr>
      <vt:lpstr>theseus_gray_template</vt:lpstr>
      <vt:lpstr>Adobe Photoshop Image</vt:lpstr>
      <vt:lpstr>Open Repository Theseus – Success Story  of 25 Finnish Universities of Applied Sciences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dolor sit amet</dc:title>
  <dc:creator>Minna Marjamaa</dc:creator>
  <cp:lastModifiedBy>Minna Marjamaa</cp:lastModifiedBy>
  <cp:revision>10</cp:revision>
  <dcterms:created xsi:type="dcterms:W3CDTF">2012-11-26T12:48:58Z</dcterms:created>
  <dcterms:modified xsi:type="dcterms:W3CDTF">2015-06-18T12:43:04Z</dcterms:modified>
</cp:coreProperties>
</file>