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275" autoAdjust="0"/>
    <p:restoredTop sz="94660"/>
  </p:normalViewPr>
  <p:slideViewPr>
    <p:cSldViewPr snapToGrid="0" showGuides="1">
      <p:cViewPr>
        <p:scale>
          <a:sx n="214" d="100"/>
          <a:sy n="214" d="100"/>
        </p:scale>
        <p:origin x="-4002" y="-467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 smtClean="0"/>
              <a:t>Kliknutím lze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61E050-3F92-43E9-9A26-3938B6E83DBE}" type="datetimeFigureOut">
              <a:rPr lang="cs-CZ" smtClean="0"/>
              <a:t>22.6.2015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C79F30-A2BE-4CB8-BC55-EE12C01C2A0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298727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61E050-3F92-43E9-9A26-3938B6E83DBE}" type="datetimeFigureOut">
              <a:rPr lang="cs-CZ" smtClean="0"/>
              <a:t>22.6.2015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C79F30-A2BE-4CB8-BC55-EE12C01C2A0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109574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61E050-3F92-43E9-9A26-3938B6E83DBE}" type="datetimeFigureOut">
              <a:rPr lang="cs-CZ" smtClean="0"/>
              <a:t>22.6.2015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C79F30-A2BE-4CB8-BC55-EE12C01C2A0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293065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61E050-3F92-43E9-9A26-3938B6E83DBE}" type="datetimeFigureOut">
              <a:rPr lang="cs-CZ" smtClean="0"/>
              <a:t>22.6.2015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C79F30-A2BE-4CB8-BC55-EE12C01C2A0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137512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61E050-3F92-43E9-9A26-3938B6E83DBE}" type="datetimeFigureOut">
              <a:rPr lang="cs-CZ" smtClean="0"/>
              <a:t>22.6.2015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C79F30-A2BE-4CB8-BC55-EE12C01C2A0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205926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61E050-3F92-43E9-9A26-3938B6E83DBE}" type="datetimeFigureOut">
              <a:rPr lang="cs-CZ" smtClean="0"/>
              <a:t>22.6.2015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C79F30-A2BE-4CB8-BC55-EE12C01C2A0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72923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61E050-3F92-43E9-9A26-3938B6E83DBE}" type="datetimeFigureOut">
              <a:rPr lang="cs-CZ" smtClean="0"/>
              <a:t>22.6.2015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C79F30-A2BE-4CB8-BC55-EE12C01C2A0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542040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61E050-3F92-43E9-9A26-3938B6E83DBE}" type="datetimeFigureOut">
              <a:rPr lang="cs-CZ" smtClean="0"/>
              <a:t>22.6.2015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C79F30-A2BE-4CB8-BC55-EE12C01C2A0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077313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61E050-3F92-43E9-9A26-3938B6E83DBE}" type="datetimeFigureOut">
              <a:rPr lang="cs-CZ" smtClean="0"/>
              <a:t>22.6.2015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C79F30-A2BE-4CB8-BC55-EE12C01C2A0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075561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61E050-3F92-43E9-9A26-3938B6E83DBE}" type="datetimeFigureOut">
              <a:rPr lang="cs-CZ" smtClean="0"/>
              <a:t>22.6.2015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C79F30-A2BE-4CB8-BC55-EE12C01C2A0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701246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61E050-3F92-43E9-9A26-3938B6E83DBE}" type="datetimeFigureOut">
              <a:rPr lang="cs-CZ" smtClean="0"/>
              <a:t>22.6.2015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C79F30-A2BE-4CB8-BC55-EE12C01C2A0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856544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61E050-3F92-43E9-9A26-3938B6E83DBE}" type="datetimeFigureOut">
              <a:rPr lang="cs-CZ" smtClean="0"/>
              <a:t>22.6.2015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C79F30-A2BE-4CB8-BC55-EE12C01C2A0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418529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sparceurope.org/how-open-is-our-research-a-checklist-for-institutions/" TargetMode="External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Skupina 23"/>
          <p:cNvGrpSpPr/>
          <p:nvPr/>
        </p:nvGrpSpPr>
        <p:grpSpPr>
          <a:xfrm>
            <a:off x="0" y="0"/>
            <a:ext cx="9144000" cy="1080000"/>
            <a:chOff x="0" y="0"/>
            <a:chExt cx="9144000" cy="1080000"/>
          </a:xfrm>
        </p:grpSpPr>
        <p:sp>
          <p:nvSpPr>
            <p:cNvPr id="5" name="Obdélník 4"/>
            <p:cNvSpPr/>
            <p:nvPr/>
          </p:nvSpPr>
          <p:spPr>
            <a:xfrm>
              <a:off x="0" y="0"/>
              <a:ext cx="9144000" cy="1080000"/>
            </a:xfrm>
            <a:prstGeom prst="rect">
              <a:avLst/>
            </a:prstGeom>
            <a:solidFill>
              <a:srgbClr val="0076BD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sp>
          <p:nvSpPr>
            <p:cNvPr id="6" name="Nadpis 3"/>
            <p:cNvSpPr txBox="1">
              <a:spLocks/>
            </p:cNvSpPr>
            <p:nvPr/>
          </p:nvSpPr>
          <p:spPr>
            <a:xfrm>
              <a:off x="0" y="19492"/>
              <a:ext cx="9144000" cy="1041016"/>
            </a:xfrm>
            <a:prstGeom prst="rect">
              <a:avLst/>
            </a:prstGeom>
          </p:spPr>
          <p:txBody>
            <a:bodyPr vert="horz" lIns="91440" tIns="45720" rIns="91440" bIns="45720" rtlCol="0" anchor="b">
              <a:noAutofit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60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US" sz="2800" b="1" cap="all" dirty="0" smtClean="0">
                  <a:solidFill>
                    <a:schemeClr val="bg1"/>
                  </a:solidFill>
                  <a:latin typeface="+mn-lt"/>
                </a:rPr>
                <a:t>Open Science state-of-the-art </a:t>
              </a:r>
              <a:r>
                <a:rPr lang="cs-CZ" sz="2800" b="1" cap="all" dirty="0" smtClean="0">
                  <a:solidFill>
                    <a:schemeClr val="bg1"/>
                  </a:solidFill>
                  <a:latin typeface="+mn-lt"/>
                </a:rPr>
                <a:t/>
              </a:r>
              <a:br>
                <a:rPr lang="cs-CZ" sz="2800" b="1" cap="all" dirty="0" smtClean="0">
                  <a:solidFill>
                    <a:schemeClr val="bg1"/>
                  </a:solidFill>
                  <a:latin typeface="+mn-lt"/>
                </a:rPr>
              </a:br>
              <a:r>
                <a:rPr lang="cs-CZ" sz="2800" b="1" cap="all" dirty="0" smtClean="0">
                  <a:solidFill>
                    <a:schemeClr val="bg1"/>
                  </a:solidFill>
                  <a:latin typeface="+mn-lt"/>
                </a:rPr>
                <a:t>a</a:t>
              </a:r>
              <a:r>
                <a:rPr lang="en-US" sz="2800" b="1" cap="all" dirty="0" smtClean="0">
                  <a:solidFill>
                    <a:schemeClr val="bg1"/>
                  </a:solidFill>
                  <a:latin typeface="+mn-lt"/>
                </a:rPr>
                <a:t>t the Czech Technical University in Prague</a:t>
              </a:r>
              <a:endParaRPr lang="cs-CZ" sz="2800" b="1" cap="all" dirty="0">
                <a:solidFill>
                  <a:schemeClr val="bg1"/>
                </a:solidFill>
                <a:latin typeface="+mn-lt"/>
              </a:endParaRPr>
            </a:p>
          </p:txBody>
        </p:sp>
      </p:grpSp>
      <p:sp>
        <p:nvSpPr>
          <p:cNvPr id="9" name="Obdélník 8"/>
          <p:cNvSpPr/>
          <p:nvPr/>
        </p:nvSpPr>
        <p:spPr>
          <a:xfrm>
            <a:off x="0" y="6130863"/>
            <a:ext cx="9144000" cy="720000"/>
          </a:xfrm>
          <a:prstGeom prst="rect">
            <a:avLst/>
          </a:prstGeom>
          <a:solidFill>
            <a:srgbClr val="0076B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10" name="Obrázek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75" r="1895"/>
          <a:stretch/>
        </p:blipFill>
        <p:spPr>
          <a:xfrm>
            <a:off x="6553395" y="6173315"/>
            <a:ext cx="2362005" cy="686340"/>
          </a:xfrm>
          <a:prstGeom prst="rect">
            <a:avLst/>
          </a:prstGeom>
        </p:spPr>
      </p:pic>
      <p:sp>
        <p:nvSpPr>
          <p:cNvPr id="11" name="Obdélník 10"/>
          <p:cNvSpPr/>
          <p:nvPr/>
        </p:nvSpPr>
        <p:spPr>
          <a:xfrm>
            <a:off x="315302" y="6106143"/>
            <a:ext cx="2013309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1100" dirty="0">
                <a:solidFill>
                  <a:schemeClr val="bg1"/>
                </a:solidFill>
              </a:rPr>
              <a:t>Lenka </a:t>
            </a:r>
            <a:r>
              <a:rPr lang="en-US" sz="1100" dirty="0" err="1" smtClean="0">
                <a:solidFill>
                  <a:schemeClr val="bg1"/>
                </a:solidFill>
              </a:rPr>
              <a:t>N</a:t>
            </a:r>
            <a:r>
              <a:rPr lang="cs-CZ" sz="1100" dirty="0" err="1" smtClean="0">
                <a:solidFill>
                  <a:schemeClr val="bg1"/>
                </a:solidFill>
              </a:rPr>
              <a:t>emeckova</a:t>
            </a:r>
            <a:endParaRPr lang="cs-CZ" sz="1100" dirty="0">
              <a:solidFill>
                <a:schemeClr val="bg1"/>
              </a:solidFill>
            </a:endParaRPr>
          </a:p>
          <a:p>
            <a:r>
              <a:rPr lang="cs-CZ" sz="1100" dirty="0">
                <a:solidFill>
                  <a:schemeClr val="bg1"/>
                </a:solidFill>
              </a:rPr>
              <a:t>Iva </a:t>
            </a:r>
            <a:r>
              <a:rPr lang="en-US" sz="1100" dirty="0" smtClean="0">
                <a:solidFill>
                  <a:schemeClr val="bg1"/>
                </a:solidFill>
              </a:rPr>
              <a:t>A</a:t>
            </a:r>
            <a:r>
              <a:rPr lang="cs-CZ" sz="1100" dirty="0" err="1" smtClean="0">
                <a:solidFill>
                  <a:schemeClr val="bg1"/>
                </a:solidFill>
              </a:rPr>
              <a:t>dlerova</a:t>
            </a:r>
            <a:endParaRPr lang="cs-CZ" sz="1100" dirty="0">
              <a:solidFill>
                <a:schemeClr val="bg1"/>
              </a:solidFill>
            </a:endParaRPr>
          </a:p>
          <a:p>
            <a:r>
              <a:rPr lang="en-US" sz="1100" dirty="0" smtClean="0">
                <a:solidFill>
                  <a:schemeClr val="bg1"/>
                </a:solidFill>
              </a:rPr>
              <a:t>I</a:t>
            </a:r>
            <a:r>
              <a:rPr lang="cs-CZ" sz="1100" dirty="0" err="1" smtClean="0">
                <a:solidFill>
                  <a:schemeClr val="bg1"/>
                </a:solidFill>
              </a:rPr>
              <a:t>lona</a:t>
            </a:r>
            <a:r>
              <a:rPr lang="cs-CZ" sz="1100" dirty="0" smtClean="0">
                <a:solidFill>
                  <a:schemeClr val="bg1"/>
                </a:solidFill>
              </a:rPr>
              <a:t> </a:t>
            </a:r>
            <a:r>
              <a:rPr lang="cs-CZ" sz="1100" dirty="0">
                <a:solidFill>
                  <a:schemeClr val="bg1"/>
                </a:solidFill>
              </a:rPr>
              <a:t>Trtikova</a:t>
            </a:r>
          </a:p>
          <a:p>
            <a:r>
              <a:rPr lang="en-US" sz="1100" dirty="0" smtClean="0">
                <a:solidFill>
                  <a:schemeClr val="bg1"/>
                </a:solidFill>
              </a:rPr>
              <a:t>M</a:t>
            </a:r>
            <a:r>
              <a:rPr lang="cs-CZ" sz="1100" dirty="0" err="1" smtClean="0">
                <a:solidFill>
                  <a:schemeClr val="bg1"/>
                </a:solidFill>
              </a:rPr>
              <a:t>arta</a:t>
            </a:r>
            <a:r>
              <a:rPr lang="cs-CZ" sz="1100" dirty="0" smtClean="0">
                <a:solidFill>
                  <a:schemeClr val="bg1"/>
                </a:solidFill>
              </a:rPr>
              <a:t> </a:t>
            </a:r>
            <a:r>
              <a:rPr lang="en-US" sz="1100" dirty="0" smtClean="0">
                <a:solidFill>
                  <a:schemeClr val="bg1"/>
                </a:solidFill>
              </a:rPr>
              <a:t>M</a:t>
            </a:r>
            <a:r>
              <a:rPr lang="cs-CZ" sz="1100" dirty="0" err="1" smtClean="0">
                <a:solidFill>
                  <a:schemeClr val="bg1"/>
                </a:solidFill>
              </a:rPr>
              <a:t>achytkova</a:t>
            </a:r>
            <a:endParaRPr lang="cs-CZ" sz="1100" dirty="0">
              <a:solidFill>
                <a:schemeClr val="bg1"/>
              </a:solidFill>
            </a:endParaRPr>
          </a:p>
        </p:txBody>
      </p:sp>
      <p:sp>
        <p:nvSpPr>
          <p:cNvPr id="21" name="Obdélník 20"/>
          <p:cNvSpPr/>
          <p:nvPr/>
        </p:nvSpPr>
        <p:spPr>
          <a:xfrm>
            <a:off x="105956" y="5701616"/>
            <a:ext cx="8932088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50" dirty="0">
                <a:solidFill>
                  <a:schemeClr val="tx2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SPARC Europe Checklist: “</a:t>
            </a:r>
            <a:r>
              <a:rPr lang="en-US" sz="1050" i="1" dirty="0">
                <a:solidFill>
                  <a:schemeClr val="tx2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How Open is Your Research? A Checklist for Institutions”</a:t>
            </a:r>
            <a:r>
              <a:rPr lang="en-US" sz="1050" dirty="0">
                <a:solidFill>
                  <a:schemeClr val="tx2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en-US" sz="1050" u="sng" dirty="0">
                <a:solidFill>
                  <a:schemeClr val="tx2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3"/>
              </a:rPr>
              <a:t>http://sparceurope.org/how-open-is-our-research-a-checklist-for-institutions</a:t>
            </a:r>
            <a:r>
              <a:rPr lang="en-US" sz="1050" u="sng" dirty="0">
                <a:solidFill>
                  <a:srgbClr val="0000FF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3"/>
              </a:rPr>
              <a:t>/</a:t>
            </a:r>
            <a:endParaRPr lang="cs-CZ" sz="1050" dirty="0"/>
          </a:p>
        </p:txBody>
      </p:sp>
      <p:grpSp>
        <p:nvGrpSpPr>
          <p:cNvPr id="27" name="Skupina 26"/>
          <p:cNvGrpSpPr/>
          <p:nvPr/>
        </p:nvGrpSpPr>
        <p:grpSpPr>
          <a:xfrm>
            <a:off x="141685" y="1233907"/>
            <a:ext cx="8911860" cy="4313802"/>
            <a:chOff x="141685" y="1280886"/>
            <a:chExt cx="8911860" cy="4313802"/>
          </a:xfrm>
        </p:grpSpPr>
        <p:sp>
          <p:nvSpPr>
            <p:cNvPr id="15" name="Obdélník 14"/>
            <p:cNvSpPr/>
            <p:nvPr/>
          </p:nvSpPr>
          <p:spPr>
            <a:xfrm>
              <a:off x="5578547" y="1280886"/>
              <a:ext cx="3093219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600" b="1" i="1" dirty="0" smtClean="0">
                  <a:solidFill>
                    <a:srgbClr val="E2A60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“I don</a:t>
              </a:r>
              <a:r>
                <a:rPr lang="en-US" sz="1600" b="1" i="1" dirty="0" smtClean="0">
                  <a:solidFill>
                    <a:srgbClr val="E2A60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’</a:t>
              </a:r>
              <a:r>
                <a:rPr lang="en-US" sz="1600" b="1" i="1" dirty="0" smtClean="0">
                  <a:solidFill>
                    <a:srgbClr val="E2A60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t want to learn new things”</a:t>
              </a:r>
              <a:endParaRPr lang="cs-CZ" sz="1600" b="1" i="1" dirty="0">
                <a:solidFill>
                  <a:srgbClr val="E2A600"/>
                </a:solidFill>
              </a:endParaRPr>
            </a:p>
          </p:txBody>
        </p:sp>
        <p:sp>
          <p:nvSpPr>
            <p:cNvPr id="18" name="Obdélník 17"/>
            <p:cNvSpPr/>
            <p:nvPr/>
          </p:nvSpPr>
          <p:spPr>
            <a:xfrm>
              <a:off x="744009" y="1284548"/>
              <a:ext cx="4136582" cy="35580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lnSpc>
                  <a:spcPct val="107000"/>
                </a:lnSpc>
                <a:spcAft>
                  <a:spcPts val="800"/>
                </a:spcAft>
              </a:pPr>
              <a:r>
                <a:rPr lang="en-US" sz="1600" b="1" i="1" dirty="0" smtClean="0">
                  <a:solidFill>
                    <a:srgbClr val="E2A60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“OA </a:t>
              </a:r>
              <a:r>
                <a:rPr lang="en-US" sz="1600" b="1" i="1" dirty="0">
                  <a:solidFill>
                    <a:srgbClr val="E2A60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has no sense, the librarians made this </a:t>
              </a:r>
              <a:r>
                <a:rPr lang="en-US" sz="1600" b="1" i="1" dirty="0" smtClean="0">
                  <a:solidFill>
                    <a:srgbClr val="E2A60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up”</a:t>
              </a:r>
              <a:endParaRPr lang="cs-CZ" sz="1600" b="1" i="1" dirty="0">
                <a:solidFill>
                  <a:srgbClr val="E2A6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pic>
          <p:nvPicPr>
            <p:cNvPr id="12" name="Obrázek 1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14415" y="1731900"/>
              <a:ext cx="6515170" cy="3600000"/>
            </a:xfrm>
            <a:prstGeom prst="rect">
              <a:avLst/>
            </a:prstGeom>
          </p:spPr>
        </p:pic>
        <p:sp>
          <p:nvSpPr>
            <p:cNvPr id="13" name="Obdélník 12"/>
            <p:cNvSpPr/>
            <p:nvPr/>
          </p:nvSpPr>
          <p:spPr>
            <a:xfrm>
              <a:off x="6504770" y="3088919"/>
              <a:ext cx="2548775" cy="35580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lnSpc>
                  <a:spcPct val="107000"/>
                </a:lnSpc>
                <a:spcAft>
                  <a:spcPts val="800"/>
                </a:spcAft>
              </a:pPr>
              <a:r>
                <a:rPr lang="en-US" sz="1600" b="1" i="1" dirty="0" smtClean="0">
                  <a:solidFill>
                    <a:srgbClr val="E2A60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“TOP articles are rarely OA”</a:t>
              </a:r>
              <a:endParaRPr lang="cs-CZ" sz="1600" b="1" i="1" dirty="0">
                <a:solidFill>
                  <a:srgbClr val="E2A6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4" name="Obdélník 13"/>
            <p:cNvSpPr/>
            <p:nvPr/>
          </p:nvSpPr>
          <p:spPr>
            <a:xfrm>
              <a:off x="304734" y="2245295"/>
              <a:ext cx="2652777" cy="35580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lnSpc>
                  <a:spcPct val="107000"/>
                </a:lnSpc>
                <a:spcAft>
                  <a:spcPts val="800"/>
                </a:spcAft>
              </a:pPr>
              <a:r>
                <a:rPr lang="en-US" sz="1600" b="1" i="1" dirty="0" smtClean="0">
                  <a:solidFill>
                    <a:srgbClr val="E2A60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“Gold OA is 2</a:t>
              </a:r>
              <a:r>
                <a:rPr lang="en-US" sz="1600" b="1" i="1" baseline="30000" dirty="0" smtClean="0">
                  <a:solidFill>
                    <a:srgbClr val="E2A60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nd</a:t>
              </a:r>
              <a:r>
                <a:rPr lang="en-US" sz="1600" b="1" i="1" dirty="0" smtClean="0">
                  <a:solidFill>
                    <a:srgbClr val="E2A60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class articles”</a:t>
              </a:r>
              <a:endParaRPr lang="cs-CZ" sz="1600" b="1" i="1" dirty="0">
                <a:solidFill>
                  <a:srgbClr val="E2A6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6" name="Obdélník 15"/>
            <p:cNvSpPr/>
            <p:nvPr/>
          </p:nvSpPr>
          <p:spPr>
            <a:xfrm>
              <a:off x="6469057" y="2239078"/>
              <a:ext cx="2533258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600" b="1" i="1" dirty="0" smtClean="0">
                  <a:solidFill>
                    <a:srgbClr val="E2A60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“Doing </a:t>
              </a:r>
              <a:r>
                <a:rPr lang="en-US" sz="1600" b="1" i="1" dirty="0">
                  <a:solidFill>
                    <a:srgbClr val="E2A60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research is </a:t>
              </a:r>
              <a:r>
                <a:rPr lang="en-US" sz="1600" b="1" i="1" dirty="0" smtClean="0">
                  <a:solidFill>
                    <a:srgbClr val="E2A60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survival”</a:t>
              </a:r>
              <a:endParaRPr lang="cs-CZ" sz="1600" b="1" i="1" dirty="0">
                <a:solidFill>
                  <a:srgbClr val="E2A600"/>
                </a:solidFill>
              </a:endParaRPr>
            </a:p>
          </p:txBody>
        </p:sp>
        <p:sp>
          <p:nvSpPr>
            <p:cNvPr id="17" name="Obdélník 16"/>
            <p:cNvSpPr/>
            <p:nvPr/>
          </p:nvSpPr>
          <p:spPr>
            <a:xfrm>
              <a:off x="196006" y="4189023"/>
              <a:ext cx="2255682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600" b="1" i="1" dirty="0" smtClean="0">
                  <a:solidFill>
                    <a:srgbClr val="E2A60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“I </a:t>
              </a:r>
              <a:r>
                <a:rPr lang="en-US" sz="1600" b="1" i="1" dirty="0">
                  <a:solidFill>
                    <a:srgbClr val="E2A60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find </a:t>
              </a:r>
              <a:r>
                <a:rPr lang="en-US" sz="1600" b="1" i="1" dirty="0" err="1">
                  <a:solidFill>
                    <a:srgbClr val="E2A60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fulltexts</a:t>
              </a:r>
              <a:r>
                <a:rPr lang="en-US" sz="1600" b="1" i="1" dirty="0">
                  <a:solidFill>
                    <a:srgbClr val="E2A60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in illegal </a:t>
              </a:r>
              <a:r>
                <a:rPr lang="cs-CZ" sz="1600" b="1" i="1" dirty="0" smtClean="0">
                  <a:solidFill>
                    <a:srgbClr val="E2A60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/>
              </a:r>
              <a:br>
                <a:rPr lang="cs-CZ" sz="1600" b="1" i="1" dirty="0" smtClean="0">
                  <a:solidFill>
                    <a:srgbClr val="E2A60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</a:br>
              <a:r>
                <a:rPr lang="en-US" sz="1600" b="1" i="1" dirty="0" smtClean="0">
                  <a:solidFill>
                    <a:srgbClr val="E2A60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depositories</a:t>
              </a:r>
              <a:r>
                <a:rPr lang="en-US" sz="1600" b="1" i="1" dirty="0" smtClean="0">
                  <a:solidFill>
                    <a:srgbClr val="E2A60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”</a:t>
              </a:r>
              <a:endParaRPr lang="cs-CZ" sz="1600" b="1" i="1" dirty="0">
                <a:solidFill>
                  <a:srgbClr val="E2A600"/>
                </a:solidFill>
              </a:endParaRPr>
            </a:p>
          </p:txBody>
        </p:sp>
        <p:sp>
          <p:nvSpPr>
            <p:cNvPr id="19" name="Obdélník 18"/>
            <p:cNvSpPr/>
            <p:nvPr/>
          </p:nvSpPr>
          <p:spPr>
            <a:xfrm>
              <a:off x="196006" y="2960313"/>
              <a:ext cx="2616294" cy="35580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lnSpc>
                  <a:spcPct val="107000"/>
                </a:lnSpc>
                <a:spcAft>
                  <a:spcPts val="800"/>
                </a:spcAft>
              </a:pPr>
              <a:r>
                <a:rPr lang="en-US" sz="1600" b="1" i="1" dirty="0" smtClean="0">
                  <a:solidFill>
                    <a:srgbClr val="E2A60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“OA </a:t>
              </a:r>
              <a:r>
                <a:rPr lang="en-US" sz="1600" b="1" i="1" dirty="0">
                  <a:solidFill>
                    <a:srgbClr val="E2A60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is just a marketing </a:t>
              </a:r>
              <a:r>
                <a:rPr lang="en-US" sz="1600" b="1" i="1" dirty="0" smtClean="0">
                  <a:solidFill>
                    <a:srgbClr val="E2A60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tool”</a:t>
              </a:r>
              <a:endParaRPr lang="cs-CZ" sz="1600" b="1" i="1" dirty="0">
                <a:solidFill>
                  <a:srgbClr val="E2A6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22" name="Obdélník 21"/>
            <p:cNvSpPr/>
            <p:nvPr/>
          </p:nvSpPr>
          <p:spPr>
            <a:xfrm>
              <a:off x="141685" y="5256134"/>
              <a:ext cx="4430315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600" b="1" i="1" dirty="0" smtClean="0">
                  <a:solidFill>
                    <a:srgbClr val="E2A60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“I’ve </a:t>
              </a:r>
              <a:r>
                <a:rPr lang="en-US" sz="1600" b="1" i="1" dirty="0">
                  <a:solidFill>
                    <a:srgbClr val="E2A60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never heard of repositories or </a:t>
              </a:r>
              <a:r>
                <a:rPr lang="en-US" sz="1600" b="1" i="1" dirty="0" smtClean="0">
                  <a:solidFill>
                    <a:srgbClr val="E2A60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self-archiving”</a:t>
              </a:r>
              <a:endParaRPr lang="cs-CZ" sz="1600" b="1" i="1" dirty="0">
                <a:solidFill>
                  <a:srgbClr val="E2A6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23" name="Obdélník 22"/>
            <p:cNvSpPr/>
            <p:nvPr/>
          </p:nvSpPr>
          <p:spPr>
            <a:xfrm>
              <a:off x="6258421" y="4145464"/>
              <a:ext cx="2795124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600" b="1" i="1" dirty="0" smtClean="0">
                  <a:solidFill>
                    <a:srgbClr val="E2A60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“Only </a:t>
              </a:r>
              <a:r>
                <a:rPr lang="en-US" sz="1600" b="1" i="1" dirty="0">
                  <a:solidFill>
                    <a:srgbClr val="E2A60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Web of Science </a:t>
              </a:r>
              <a:r>
                <a:rPr lang="en-US" sz="1600" b="1" i="1" dirty="0" smtClean="0">
                  <a:solidFill>
                    <a:srgbClr val="E2A60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matters”</a:t>
              </a:r>
              <a:endParaRPr lang="cs-CZ" sz="1600" b="1" i="1" dirty="0">
                <a:solidFill>
                  <a:srgbClr val="E2A6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0" name="Obdélník 19"/>
          <p:cNvSpPr/>
          <p:nvPr/>
        </p:nvSpPr>
        <p:spPr>
          <a:xfrm>
            <a:off x="6150535" y="5039512"/>
            <a:ext cx="321335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i="1" dirty="0" smtClean="0">
                <a:solidFill>
                  <a:srgbClr val="E2A6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“I </a:t>
            </a:r>
            <a:r>
              <a:rPr lang="cs-CZ" sz="1600" b="1" i="1" dirty="0" err="1" smtClean="0">
                <a:solidFill>
                  <a:srgbClr val="E2A6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never</a:t>
            </a:r>
            <a:r>
              <a:rPr lang="cs-CZ" sz="1600" b="1" i="1" dirty="0" smtClean="0">
                <a:solidFill>
                  <a:srgbClr val="E2A6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cs-CZ" sz="1600" b="1" i="1" dirty="0" err="1" smtClean="0">
                <a:solidFill>
                  <a:srgbClr val="E2A6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read</a:t>
            </a:r>
            <a:r>
              <a:rPr lang="cs-CZ" sz="1600" b="1" i="1" dirty="0" smtClean="0">
                <a:solidFill>
                  <a:srgbClr val="E2A6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b="1" i="1" dirty="0" smtClean="0">
                <a:solidFill>
                  <a:srgbClr val="E2A6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copyright </a:t>
            </a:r>
            <a:r>
              <a:rPr lang="en-US" sz="1600" b="1" i="1" dirty="0">
                <a:solidFill>
                  <a:srgbClr val="E2A6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transfer </a:t>
            </a:r>
            <a:r>
              <a:rPr lang="en-US" sz="1600" b="1" i="1" dirty="0" smtClean="0">
                <a:solidFill>
                  <a:srgbClr val="E2A6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agreements”</a:t>
            </a:r>
            <a:endParaRPr lang="cs-CZ" sz="1600" b="1" i="1" dirty="0">
              <a:solidFill>
                <a:srgbClr val="E2A6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2727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Office">
  <a:themeElements>
    <a:clrScheme name="Motiv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Motiv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tiv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58</TotalTime>
  <Words>108</Words>
  <Application>Microsoft Office PowerPoint</Application>
  <PresentationFormat>Předvádění na obrazovce (4:3)</PresentationFormat>
  <Paragraphs>16</Paragraphs>
  <Slides>1</Slides>
  <Notes>0</Notes>
  <HiddenSlides>0</HiddenSlides>
  <MMClips>0</MMClips>
  <ScaleCrop>false</ScaleCrop>
  <HeadingPairs>
    <vt:vector size="6" baseType="variant">
      <vt:variant>
        <vt:lpstr>Použitá písma</vt:lpstr>
      </vt:variant>
      <vt:variant>
        <vt:i4>4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Times New Roman</vt:lpstr>
      <vt:lpstr>Motiv Office</vt:lpstr>
      <vt:lpstr>Prezentace aplikace PowerPoint</vt:lpstr>
    </vt:vector>
  </TitlesOfParts>
  <Company>ČVUT v Praze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Mgr. Josef Jílek</dc:creator>
  <cp:lastModifiedBy>Mgr. Josef Jílek</cp:lastModifiedBy>
  <cp:revision>5</cp:revision>
  <dcterms:created xsi:type="dcterms:W3CDTF">2015-06-22T12:30:12Z</dcterms:created>
  <dcterms:modified xsi:type="dcterms:W3CDTF">2015-06-22T13:28:20Z</dcterms:modified>
</cp:coreProperties>
</file>