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2"/>
  </p:notesMasterIdLst>
  <p:sldIdLst>
    <p:sldId id="256" r:id="rId2"/>
    <p:sldId id="268" r:id="rId3"/>
    <p:sldId id="269" r:id="rId4"/>
    <p:sldId id="271" r:id="rId5"/>
    <p:sldId id="273" r:id="rId6"/>
    <p:sldId id="270" r:id="rId7"/>
    <p:sldId id="272" r:id="rId8"/>
    <p:sldId id="275" r:id="rId9"/>
    <p:sldId id="276" r:id="rId10"/>
    <p:sldId id="292" r:id="rId11"/>
    <p:sldId id="293" r:id="rId12"/>
    <p:sldId id="277" r:id="rId13"/>
    <p:sldId id="297" r:id="rId14"/>
    <p:sldId id="301" r:id="rId15"/>
    <p:sldId id="302" r:id="rId16"/>
    <p:sldId id="303" r:id="rId17"/>
    <p:sldId id="298" r:id="rId18"/>
    <p:sldId id="278" r:id="rId19"/>
    <p:sldId id="281" r:id="rId20"/>
    <p:sldId id="279" r:id="rId21"/>
    <p:sldId id="304" r:id="rId22"/>
    <p:sldId id="280" r:id="rId23"/>
    <p:sldId id="282" r:id="rId24"/>
    <p:sldId id="305" r:id="rId25"/>
    <p:sldId id="283" r:id="rId26"/>
    <p:sldId id="284" r:id="rId27"/>
    <p:sldId id="285" r:id="rId28"/>
    <p:sldId id="286" r:id="rId29"/>
    <p:sldId id="300" r:id="rId30"/>
    <p:sldId id="28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706" autoAdjust="0"/>
  </p:normalViewPr>
  <p:slideViewPr>
    <p:cSldViewPr>
      <p:cViewPr varScale="1">
        <p:scale>
          <a:sx n="95" d="100"/>
          <a:sy n="95" d="100"/>
        </p:scale>
        <p:origin x="-1480" y="-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EEF3ED-ED0E-EA4E-946B-84AEB57697BF}" type="doc">
      <dgm:prSet loTypeId="urn:microsoft.com/office/officeart/2005/8/layout/hierarchy3" loCatId="" qsTypeId="urn:microsoft.com/office/officeart/2005/8/quickstyle/simple4" qsCatId="simple" csTypeId="urn:microsoft.com/office/officeart/2005/8/colors/accent5_2" csCatId="accent5" phldr="1"/>
      <dgm:spPr/>
      <dgm:t>
        <a:bodyPr/>
        <a:lstStyle/>
        <a:p>
          <a:endParaRPr lang="en-US"/>
        </a:p>
      </dgm:t>
    </dgm:pt>
    <dgm:pt modelId="{19FD9D32-989F-7843-A980-B890D7F55986}">
      <dgm:prSet phldrT="[Text]"/>
      <dgm:spPr/>
      <dgm:t>
        <a:bodyPr/>
        <a:lstStyle/>
        <a:p>
          <a:r>
            <a:rPr lang="en-US" dirty="0" smtClean="0">
              <a:solidFill>
                <a:schemeClr val="tx1"/>
              </a:solidFill>
            </a:rPr>
            <a:t>Programmable Data Access</a:t>
          </a:r>
          <a:endParaRPr lang="en-US" dirty="0">
            <a:solidFill>
              <a:schemeClr val="tx1"/>
            </a:solidFill>
          </a:endParaRPr>
        </a:p>
      </dgm:t>
    </dgm:pt>
    <dgm:pt modelId="{20350722-D6D8-8C4A-83AA-F5D0B6CD558F}" type="parTrans" cxnId="{37D1EF77-FCFF-8C47-AEAA-08A3F76015AC}">
      <dgm:prSet/>
      <dgm:spPr/>
      <dgm:t>
        <a:bodyPr/>
        <a:lstStyle/>
        <a:p>
          <a:endParaRPr lang="en-US"/>
        </a:p>
      </dgm:t>
    </dgm:pt>
    <dgm:pt modelId="{32969214-5D6C-734E-9880-CD4BC9B3ACC3}" type="sibTrans" cxnId="{37D1EF77-FCFF-8C47-AEAA-08A3F76015AC}">
      <dgm:prSet/>
      <dgm:spPr/>
      <dgm:t>
        <a:bodyPr/>
        <a:lstStyle/>
        <a:p>
          <a:endParaRPr lang="en-US"/>
        </a:p>
      </dgm:t>
    </dgm:pt>
    <dgm:pt modelId="{3374CE71-36B1-634C-93C8-B65EB0C1CA7C}">
      <dgm:prSet phldrT="[Text]" custT="1"/>
      <dgm:spPr/>
      <dgm:t>
        <a:bodyPr/>
        <a:lstStyle/>
        <a:p>
          <a:r>
            <a:rPr lang="en-US" sz="1600" dirty="0" smtClean="0"/>
            <a:t>- CORE API </a:t>
          </a:r>
        </a:p>
        <a:p>
          <a:r>
            <a:rPr lang="en-US" sz="1600" dirty="0" smtClean="0"/>
            <a:t>- CORE Data Dumps</a:t>
          </a:r>
          <a:endParaRPr lang="en-US" sz="1600" dirty="0"/>
        </a:p>
      </dgm:t>
    </dgm:pt>
    <dgm:pt modelId="{17A1D584-CB94-6E41-AEDA-C2504E422059}" type="parTrans" cxnId="{322880D5-C84D-C34B-8FDF-9149737C7B1E}">
      <dgm:prSet/>
      <dgm:spPr/>
      <dgm:t>
        <a:bodyPr/>
        <a:lstStyle/>
        <a:p>
          <a:endParaRPr lang="en-US"/>
        </a:p>
      </dgm:t>
    </dgm:pt>
    <dgm:pt modelId="{AD29EE58-2A27-0947-96A2-8328EDFB5F91}" type="sibTrans" cxnId="{322880D5-C84D-C34B-8FDF-9149737C7B1E}">
      <dgm:prSet/>
      <dgm:spPr/>
      <dgm:t>
        <a:bodyPr/>
        <a:lstStyle/>
        <a:p>
          <a:endParaRPr lang="en-US"/>
        </a:p>
      </dgm:t>
    </dgm:pt>
    <dgm:pt modelId="{8EB226B3-4CEA-3442-AF61-F53C21CE2FB5}">
      <dgm:prSet phldrT="[Text]"/>
      <dgm:spPr/>
      <dgm:t>
        <a:bodyPr/>
        <a:lstStyle/>
        <a:p>
          <a:r>
            <a:rPr lang="en-US" dirty="0" smtClean="0">
              <a:solidFill>
                <a:srgbClr val="000000"/>
              </a:solidFill>
            </a:rPr>
            <a:t>Transaction Information Access </a:t>
          </a:r>
          <a:endParaRPr lang="en-US" dirty="0">
            <a:solidFill>
              <a:srgbClr val="000000"/>
            </a:solidFill>
          </a:endParaRPr>
        </a:p>
      </dgm:t>
    </dgm:pt>
    <dgm:pt modelId="{B0772889-9B0F-D941-A6C6-25B321D7C82C}" type="parTrans" cxnId="{BBCA0C74-4AA2-024F-A774-BF59EA8561C1}">
      <dgm:prSet/>
      <dgm:spPr/>
      <dgm:t>
        <a:bodyPr/>
        <a:lstStyle/>
        <a:p>
          <a:endParaRPr lang="en-US"/>
        </a:p>
      </dgm:t>
    </dgm:pt>
    <dgm:pt modelId="{267DE382-7424-2B44-8430-41F23437FE40}" type="sibTrans" cxnId="{BBCA0C74-4AA2-024F-A774-BF59EA8561C1}">
      <dgm:prSet/>
      <dgm:spPr/>
      <dgm:t>
        <a:bodyPr/>
        <a:lstStyle/>
        <a:p>
          <a:endParaRPr lang="en-US"/>
        </a:p>
      </dgm:t>
    </dgm:pt>
    <dgm:pt modelId="{9DADD707-670D-9543-8CBC-F0A31FA274BD}">
      <dgm:prSet phldrT="[Text]" custT="1"/>
      <dgm:spPr/>
      <dgm:t>
        <a:bodyPr/>
        <a:lstStyle/>
        <a:p>
          <a:r>
            <a:rPr lang="en-US" sz="1700" dirty="0" smtClean="0"/>
            <a:t>- </a:t>
          </a:r>
          <a:r>
            <a:rPr lang="en-US" sz="1600" dirty="0" smtClean="0"/>
            <a:t>Researchers</a:t>
          </a:r>
        </a:p>
        <a:p>
          <a:r>
            <a:rPr lang="en-US" sz="1600" dirty="0" smtClean="0"/>
            <a:t>- Students</a:t>
          </a:r>
        </a:p>
        <a:p>
          <a:r>
            <a:rPr lang="en-US" sz="1600" dirty="0" smtClean="0"/>
            <a:t>- Life long learners</a:t>
          </a:r>
          <a:endParaRPr lang="en-US" sz="1600" dirty="0"/>
        </a:p>
      </dgm:t>
    </dgm:pt>
    <dgm:pt modelId="{F0CFB420-3C97-934D-B213-1ED5B40A8AC2}" type="parTrans" cxnId="{68FD1630-DC26-5143-A420-57417041B79B}">
      <dgm:prSet/>
      <dgm:spPr/>
      <dgm:t>
        <a:bodyPr/>
        <a:lstStyle/>
        <a:p>
          <a:endParaRPr lang="en-US"/>
        </a:p>
      </dgm:t>
    </dgm:pt>
    <dgm:pt modelId="{7067A97C-FDAE-E84E-8602-00D691D350AE}" type="sibTrans" cxnId="{68FD1630-DC26-5143-A420-57417041B79B}">
      <dgm:prSet/>
      <dgm:spPr/>
      <dgm:t>
        <a:bodyPr/>
        <a:lstStyle/>
        <a:p>
          <a:endParaRPr lang="en-US"/>
        </a:p>
      </dgm:t>
    </dgm:pt>
    <dgm:pt modelId="{893D260F-3805-A144-8EF5-4D34BBDBF8A7}">
      <dgm:prSet phldrT="[Text]" custT="1"/>
      <dgm:spPr/>
      <dgm:t>
        <a:bodyPr/>
        <a:lstStyle/>
        <a:p>
          <a:r>
            <a:rPr lang="en-US" sz="1700" dirty="0" smtClean="0"/>
            <a:t>- </a:t>
          </a:r>
          <a:r>
            <a:rPr lang="en-US" sz="1600" dirty="0" smtClean="0"/>
            <a:t>CORE Portal</a:t>
          </a:r>
        </a:p>
        <a:p>
          <a:r>
            <a:rPr lang="en-US" sz="1600" dirty="0" smtClean="0"/>
            <a:t>- CORE Mobile</a:t>
          </a:r>
        </a:p>
        <a:p>
          <a:r>
            <a:rPr lang="en-US" sz="1600" dirty="0" smtClean="0"/>
            <a:t> - CORE Plugin</a:t>
          </a:r>
          <a:endParaRPr lang="en-US" sz="1600" dirty="0"/>
        </a:p>
      </dgm:t>
    </dgm:pt>
    <dgm:pt modelId="{ABCC9208-3C8F-4B4B-A9C6-4019FC7A8CF8}" type="parTrans" cxnId="{1D66D47B-58D1-9E49-9611-CBFEF7AE5E5D}">
      <dgm:prSet/>
      <dgm:spPr/>
      <dgm:t>
        <a:bodyPr/>
        <a:lstStyle/>
        <a:p>
          <a:endParaRPr lang="en-US"/>
        </a:p>
      </dgm:t>
    </dgm:pt>
    <dgm:pt modelId="{B2D014A2-2CAB-6F40-8715-41DAE8A1EEF2}" type="sibTrans" cxnId="{1D66D47B-58D1-9E49-9611-CBFEF7AE5E5D}">
      <dgm:prSet/>
      <dgm:spPr/>
      <dgm:t>
        <a:bodyPr/>
        <a:lstStyle/>
        <a:p>
          <a:endParaRPr lang="en-US"/>
        </a:p>
      </dgm:t>
    </dgm:pt>
    <dgm:pt modelId="{DA5F8202-6171-A448-89ED-86B901ACED93}">
      <dgm:prSet phldrT="[Text]"/>
      <dgm:spPr/>
      <dgm:t>
        <a:bodyPr/>
        <a:lstStyle/>
        <a:p>
          <a:r>
            <a:rPr lang="en-US" dirty="0" smtClean="0">
              <a:solidFill>
                <a:srgbClr val="000000"/>
              </a:solidFill>
            </a:rPr>
            <a:t>Analytical Information Access</a:t>
          </a:r>
          <a:endParaRPr lang="en-US" dirty="0">
            <a:solidFill>
              <a:srgbClr val="000000"/>
            </a:solidFill>
          </a:endParaRPr>
        </a:p>
      </dgm:t>
    </dgm:pt>
    <dgm:pt modelId="{51754434-8A4C-BC45-8CEE-5688D9F23C68}" type="parTrans" cxnId="{78BAA02B-CF79-1D40-8F73-077BBFFC92E0}">
      <dgm:prSet/>
      <dgm:spPr/>
      <dgm:t>
        <a:bodyPr/>
        <a:lstStyle/>
        <a:p>
          <a:endParaRPr lang="en-US"/>
        </a:p>
      </dgm:t>
    </dgm:pt>
    <dgm:pt modelId="{832E6A2C-C68B-7243-8928-367F670B027D}" type="sibTrans" cxnId="{78BAA02B-CF79-1D40-8F73-077BBFFC92E0}">
      <dgm:prSet/>
      <dgm:spPr/>
      <dgm:t>
        <a:bodyPr/>
        <a:lstStyle/>
        <a:p>
          <a:endParaRPr lang="en-US"/>
        </a:p>
      </dgm:t>
    </dgm:pt>
    <dgm:pt modelId="{E1B3CB85-1952-2243-A475-615B81D6DA7C}">
      <dgm:prSet phldrT="[Text]" custT="1"/>
      <dgm:spPr/>
      <dgm:t>
        <a:bodyPr/>
        <a:lstStyle/>
        <a:p>
          <a:r>
            <a:rPr lang="en-US" sz="1600" dirty="0" smtClean="0"/>
            <a:t>- Researchers</a:t>
          </a:r>
        </a:p>
        <a:p>
          <a:r>
            <a:rPr lang="en-US" sz="1600" dirty="0" smtClean="0"/>
            <a:t>- Developers </a:t>
          </a:r>
        </a:p>
        <a:p>
          <a:r>
            <a:rPr lang="en-US" sz="1600" dirty="0" smtClean="0"/>
            <a:t>- Companies </a:t>
          </a:r>
          <a:endParaRPr lang="en-US" sz="1600" dirty="0"/>
        </a:p>
      </dgm:t>
    </dgm:pt>
    <dgm:pt modelId="{2E3613BD-D5D7-C74F-8061-24E3DEEBFB82}" type="parTrans" cxnId="{C5A6A780-D494-8949-89DD-604FC309DB40}">
      <dgm:prSet/>
      <dgm:spPr/>
      <dgm:t>
        <a:bodyPr/>
        <a:lstStyle/>
        <a:p>
          <a:endParaRPr lang="en-US"/>
        </a:p>
      </dgm:t>
    </dgm:pt>
    <dgm:pt modelId="{8AABFC46-721B-3340-B872-2F1F3B25B973}" type="sibTrans" cxnId="{C5A6A780-D494-8949-89DD-604FC309DB40}">
      <dgm:prSet/>
      <dgm:spPr/>
      <dgm:t>
        <a:bodyPr/>
        <a:lstStyle/>
        <a:p>
          <a:endParaRPr lang="en-US"/>
        </a:p>
      </dgm:t>
    </dgm:pt>
    <dgm:pt modelId="{4BB8E13A-570F-554D-8D01-17E04904BF93}">
      <dgm:prSet phldrT="[Text]" custT="1"/>
      <dgm:spPr/>
      <dgm:t>
        <a:bodyPr/>
        <a:lstStyle/>
        <a:p>
          <a:r>
            <a:rPr lang="en-US" sz="1700" dirty="0" smtClean="0"/>
            <a:t>- </a:t>
          </a:r>
          <a:r>
            <a:rPr lang="en-US" sz="1600" dirty="0" smtClean="0"/>
            <a:t>Funders </a:t>
          </a:r>
        </a:p>
        <a:p>
          <a:r>
            <a:rPr lang="en-US" sz="1600" dirty="0" smtClean="0"/>
            <a:t>- Governments</a:t>
          </a:r>
        </a:p>
        <a:p>
          <a:r>
            <a:rPr lang="en-US" sz="1600" dirty="0" smtClean="0"/>
            <a:t>- Data Providers</a:t>
          </a:r>
          <a:endParaRPr lang="en-US" sz="1600" dirty="0"/>
        </a:p>
      </dgm:t>
    </dgm:pt>
    <dgm:pt modelId="{B2F3C23E-2B5E-F74D-B5C5-E6421ABC3351}" type="parTrans" cxnId="{C22A646B-5112-A74E-B20A-451C44D15269}">
      <dgm:prSet/>
      <dgm:spPr/>
      <dgm:t>
        <a:bodyPr/>
        <a:lstStyle/>
        <a:p>
          <a:endParaRPr lang="en-US"/>
        </a:p>
      </dgm:t>
    </dgm:pt>
    <dgm:pt modelId="{5DF3F8A4-DE06-DE49-9AEC-0B7B92BE1F94}" type="sibTrans" cxnId="{C22A646B-5112-A74E-B20A-451C44D15269}">
      <dgm:prSet/>
      <dgm:spPr/>
      <dgm:t>
        <a:bodyPr/>
        <a:lstStyle/>
        <a:p>
          <a:endParaRPr lang="en-US"/>
        </a:p>
      </dgm:t>
    </dgm:pt>
    <dgm:pt modelId="{3639DDCB-5453-334F-B656-F65796006158}">
      <dgm:prSet phldrT="[Text]"/>
      <dgm:spPr/>
      <dgm:t>
        <a:bodyPr/>
        <a:lstStyle/>
        <a:p>
          <a:r>
            <a:rPr lang="en-US" sz="1600" dirty="0" smtClean="0"/>
            <a:t>- CORE Policy </a:t>
          </a:r>
        </a:p>
        <a:p>
          <a:r>
            <a:rPr lang="en-US" dirty="0" smtClean="0">
              <a:solidFill>
                <a:srgbClr val="FF0000"/>
              </a:solidFill>
            </a:rPr>
            <a:t>-</a:t>
          </a:r>
          <a:r>
            <a:rPr lang="en-US" dirty="0" smtClean="0">
              <a:solidFill>
                <a:srgbClr val="000000"/>
              </a:solidFill>
            </a:rPr>
            <a:t>CORE</a:t>
          </a:r>
          <a:r>
            <a:rPr lang="en-US" dirty="0" smtClean="0">
              <a:solidFill>
                <a:srgbClr val="FF0000"/>
              </a:solidFill>
            </a:rPr>
            <a:t> </a:t>
          </a:r>
          <a:r>
            <a:rPr lang="en-US" dirty="0" smtClean="0">
              <a:solidFill>
                <a:schemeClr val="tx1"/>
              </a:solidFill>
            </a:rPr>
            <a:t>Compliance </a:t>
          </a:r>
        </a:p>
        <a:p>
          <a:r>
            <a:rPr lang="en-US" dirty="0" smtClean="0">
              <a:solidFill>
                <a:schemeClr val="tx1"/>
              </a:solidFill>
            </a:rPr>
            <a:t>Analytics</a:t>
          </a:r>
        </a:p>
        <a:p>
          <a:r>
            <a:rPr lang="en-US" sz="1600" dirty="0" smtClean="0"/>
            <a:t>- CORE Dashboard</a:t>
          </a:r>
          <a:r>
            <a:rPr lang="en-US" sz="1700" dirty="0" smtClean="0"/>
            <a:t> </a:t>
          </a:r>
          <a:endParaRPr lang="en-US" sz="1700" dirty="0"/>
        </a:p>
      </dgm:t>
    </dgm:pt>
    <dgm:pt modelId="{A21F2994-036C-8144-B35D-08D4EE84E92A}" type="parTrans" cxnId="{F64FCE34-9176-5945-BEBE-EEFC2ED3B582}">
      <dgm:prSet/>
      <dgm:spPr/>
      <dgm:t>
        <a:bodyPr/>
        <a:lstStyle/>
        <a:p>
          <a:endParaRPr lang="en-US"/>
        </a:p>
      </dgm:t>
    </dgm:pt>
    <dgm:pt modelId="{629C74F8-FC31-A346-93E2-D8DE4A5F8BA2}" type="sibTrans" cxnId="{F64FCE34-9176-5945-BEBE-EEFC2ED3B582}">
      <dgm:prSet/>
      <dgm:spPr/>
      <dgm:t>
        <a:bodyPr/>
        <a:lstStyle/>
        <a:p>
          <a:endParaRPr lang="en-US"/>
        </a:p>
      </dgm:t>
    </dgm:pt>
    <dgm:pt modelId="{FACC7255-3B7F-D444-A776-BA0E53A32E70}" type="pres">
      <dgm:prSet presAssocID="{28EEF3ED-ED0E-EA4E-946B-84AEB57697BF}" presName="diagram" presStyleCnt="0">
        <dgm:presLayoutVars>
          <dgm:chPref val="1"/>
          <dgm:dir/>
          <dgm:animOne val="branch"/>
          <dgm:animLvl val="lvl"/>
          <dgm:resizeHandles/>
        </dgm:presLayoutVars>
      </dgm:prSet>
      <dgm:spPr/>
      <dgm:t>
        <a:bodyPr/>
        <a:lstStyle/>
        <a:p>
          <a:endParaRPr lang="en-US"/>
        </a:p>
      </dgm:t>
    </dgm:pt>
    <dgm:pt modelId="{75CCBC24-9E36-A848-AA44-A919FC27BDCC}" type="pres">
      <dgm:prSet presAssocID="{19FD9D32-989F-7843-A980-B890D7F55986}" presName="root" presStyleCnt="0"/>
      <dgm:spPr/>
    </dgm:pt>
    <dgm:pt modelId="{8FCBAFAA-18AA-4B4D-9258-C9F9316B2F69}" type="pres">
      <dgm:prSet presAssocID="{19FD9D32-989F-7843-A980-B890D7F55986}" presName="rootComposite" presStyleCnt="0"/>
      <dgm:spPr/>
    </dgm:pt>
    <dgm:pt modelId="{ABBB72C0-B367-8648-B5FE-945008DD191F}" type="pres">
      <dgm:prSet presAssocID="{19FD9D32-989F-7843-A980-B890D7F55986}" presName="rootText" presStyleLbl="node1" presStyleIdx="0" presStyleCnt="3"/>
      <dgm:spPr/>
      <dgm:t>
        <a:bodyPr/>
        <a:lstStyle/>
        <a:p>
          <a:endParaRPr lang="en-US"/>
        </a:p>
      </dgm:t>
    </dgm:pt>
    <dgm:pt modelId="{AE26449B-140E-544C-80C4-E3D7963FC869}" type="pres">
      <dgm:prSet presAssocID="{19FD9D32-989F-7843-A980-B890D7F55986}" presName="rootConnector" presStyleLbl="node1" presStyleIdx="0" presStyleCnt="3"/>
      <dgm:spPr/>
      <dgm:t>
        <a:bodyPr/>
        <a:lstStyle/>
        <a:p>
          <a:endParaRPr lang="en-US"/>
        </a:p>
      </dgm:t>
    </dgm:pt>
    <dgm:pt modelId="{37E7A8CB-BE01-904D-B734-9E94604E9E77}" type="pres">
      <dgm:prSet presAssocID="{19FD9D32-989F-7843-A980-B890D7F55986}" presName="childShape" presStyleCnt="0"/>
      <dgm:spPr/>
    </dgm:pt>
    <dgm:pt modelId="{44F654C8-2A8B-9745-B963-D8D1AD3AD0DB}" type="pres">
      <dgm:prSet presAssocID="{17A1D584-CB94-6E41-AEDA-C2504E422059}" presName="Name13" presStyleLbl="parChTrans1D2" presStyleIdx="0" presStyleCnt="6"/>
      <dgm:spPr/>
      <dgm:t>
        <a:bodyPr/>
        <a:lstStyle/>
        <a:p>
          <a:endParaRPr lang="en-US"/>
        </a:p>
      </dgm:t>
    </dgm:pt>
    <dgm:pt modelId="{0E1C4406-7293-6A47-A0D4-45A3E89AE82B}" type="pres">
      <dgm:prSet presAssocID="{3374CE71-36B1-634C-93C8-B65EB0C1CA7C}" presName="childText" presStyleLbl="bgAcc1" presStyleIdx="0" presStyleCnt="6">
        <dgm:presLayoutVars>
          <dgm:bulletEnabled val="1"/>
        </dgm:presLayoutVars>
      </dgm:prSet>
      <dgm:spPr/>
      <dgm:t>
        <a:bodyPr/>
        <a:lstStyle/>
        <a:p>
          <a:endParaRPr lang="en-US"/>
        </a:p>
      </dgm:t>
    </dgm:pt>
    <dgm:pt modelId="{25B8E6D6-1CD3-5245-AD33-F8E4EFE087E5}" type="pres">
      <dgm:prSet presAssocID="{2E3613BD-D5D7-C74F-8061-24E3DEEBFB82}" presName="Name13" presStyleLbl="parChTrans1D2" presStyleIdx="1" presStyleCnt="6"/>
      <dgm:spPr/>
      <dgm:t>
        <a:bodyPr/>
        <a:lstStyle/>
        <a:p>
          <a:endParaRPr lang="en-US"/>
        </a:p>
      </dgm:t>
    </dgm:pt>
    <dgm:pt modelId="{12DB2F71-CD0B-BE4F-A6DD-29702C7E3C0E}" type="pres">
      <dgm:prSet presAssocID="{E1B3CB85-1952-2243-A475-615B81D6DA7C}" presName="childText" presStyleLbl="bgAcc1" presStyleIdx="1" presStyleCnt="6">
        <dgm:presLayoutVars>
          <dgm:bulletEnabled val="1"/>
        </dgm:presLayoutVars>
      </dgm:prSet>
      <dgm:spPr/>
      <dgm:t>
        <a:bodyPr/>
        <a:lstStyle/>
        <a:p>
          <a:endParaRPr lang="en-US"/>
        </a:p>
      </dgm:t>
    </dgm:pt>
    <dgm:pt modelId="{954CAE8F-42E7-4E4E-8B06-1618478013B6}" type="pres">
      <dgm:prSet presAssocID="{8EB226B3-4CEA-3442-AF61-F53C21CE2FB5}" presName="root" presStyleCnt="0"/>
      <dgm:spPr/>
    </dgm:pt>
    <dgm:pt modelId="{FBD715B2-7D89-944F-8E63-94E355C99341}" type="pres">
      <dgm:prSet presAssocID="{8EB226B3-4CEA-3442-AF61-F53C21CE2FB5}" presName="rootComposite" presStyleCnt="0"/>
      <dgm:spPr/>
    </dgm:pt>
    <dgm:pt modelId="{7CF3D528-219B-9244-8C69-7AC8FE5CA109}" type="pres">
      <dgm:prSet presAssocID="{8EB226B3-4CEA-3442-AF61-F53C21CE2FB5}" presName="rootText" presStyleLbl="node1" presStyleIdx="1" presStyleCnt="3"/>
      <dgm:spPr/>
      <dgm:t>
        <a:bodyPr/>
        <a:lstStyle/>
        <a:p>
          <a:endParaRPr lang="en-US"/>
        </a:p>
      </dgm:t>
    </dgm:pt>
    <dgm:pt modelId="{B4AA8D5B-8FBF-C243-9276-8E21EA33947B}" type="pres">
      <dgm:prSet presAssocID="{8EB226B3-4CEA-3442-AF61-F53C21CE2FB5}" presName="rootConnector" presStyleLbl="node1" presStyleIdx="1" presStyleCnt="3"/>
      <dgm:spPr/>
      <dgm:t>
        <a:bodyPr/>
        <a:lstStyle/>
        <a:p>
          <a:endParaRPr lang="en-US"/>
        </a:p>
      </dgm:t>
    </dgm:pt>
    <dgm:pt modelId="{32CB6B6B-FC5C-AA40-9FE3-A2D16D5D238C}" type="pres">
      <dgm:prSet presAssocID="{8EB226B3-4CEA-3442-AF61-F53C21CE2FB5}" presName="childShape" presStyleCnt="0"/>
      <dgm:spPr/>
    </dgm:pt>
    <dgm:pt modelId="{E8FFEDD2-CB9B-0A4D-B437-351D9B204865}" type="pres">
      <dgm:prSet presAssocID="{ABCC9208-3C8F-4B4B-A9C6-4019FC7A8CF8}" presName="Name13" presStyleLbl="parChTrans1D2" presStyleIdx="2" presStyleCnt="6"/>
      <dgm:spPr/>
      <dgm:t>
        <a:bodyPr/>
        <a:lstStyle/>
        <a:p>
          <a:endParaRPr lang="en-US"/>
        </a:p>
      </dgm:t>
    </dgm:pt>
    <dgm:pt modelId="{24467B3A-2BDF-FA4A-913B-859FA6CB9972}" type="pres">
      <dgm:prSet presAssocID="{893D260F-3805-A144-8EF5-4D34BBDBF8A7}" presName="childText" presStyleLbl="bgAcc1" presStyleIdx="2" presStyleCnt="6">
        <dgm:presLayoutVars>
          <dgm:bulletEnabled val="1"/>
        </dgm:presLayoutVars>
      </dgm:prSet>
      <dgm:spPr/>
      <dgm:t>
        <a:bodyPr/>
        <a:lstStyle/>
        <a:p>
          <a:endParaRPr lang="en-US"/>
        </a:p>
      </dgm:t>
    </dgm:pt>
    <dgm:pt modelId="{0B29F04E-5836-0342-AC0A-B9EBE3DE6DD9}" type="pres">
      <dgm:prSet presAssocID="{F0CFB420-3C97-934D-B213-1ED5B40A8AC2}" presName="Name13" presStyleLbl="parChTrans1D2" presStyleIdx="3" presStyleCnt="6"/>
      <dgm:spPr/>
      <dgm:t>
        <a:bodyPr/>
        <a:lstStyle/>
        <a:p>
          <a:endParaRPr lang="en-US"/>
        </a:p>
      </dgm:t>
    </dgm:pt>
    <dgm:pt modelId="{DD545E31-3D1B-1642-B932-361E0A362241}" type="pres">
      <dgm:prSet presAssocID="{9DADD707-670D-9543-8CBC-F0A31FA274BD}" presName="childText" presStyleLbl="bgAcc1" presStyleIdx="3" presStyleCnt="6">
        <dgm:presLayoutVars>
          <dgm:bulletEnabled val="1"/>
        </dgm:presLayoutVars>
      </dgm:prSet>
      <dgm:spPr/>
      <dgm:t>
        <a:bodyPr/>
        <a:lstStyle/>
        <a:p>
          <a:endParaRPr lang="en-US"/>
        </a:p>
      </dgm:t>
    </dgm:pt>
    <dgm:pt modelId="{2832AC66-7C93-A748-9CD8-DD4E9C4A24B3}" type="pres">
      <dgm:prSet presAssocID="{DA5F8202-6171-A448-89ED-86B901ACED93}" presName="root" presStyleCnt="0"/>
      <dgm:spPr/>
    </dgm:pt>
    <dgm:pt modelId="{D1AE19A1-42AA-3C4D-9A40-E7808797E839}" type="pres">
      <dgm:prSet presAssocID="{DA5F8202-6171-A448-89ED-86B901ACED93}" presName="rootComposite" presStyleCnt="0"/>
      <dgm:spPr/>
    </dgm:pt>
    <dgm:pt modelId="{DB7D132F-1817-5247-9590-D31F010552B2}" type="pres">
      <dgm:prSet presAssocID="{DA5F8202-6171-A448-89ED-86B901ACED93}" presName="rootText" presStyleLbl="node1" presStyleIdx="2" presStyleCnt="3"/>
      <dgm:spPr/>
      <dgm:t>
        <a:bodyPr/>
        <a:lstStyle/>
        <a:p>
          <a:endParaRPr lang="en-US"/>
        </a:p>
      </dgm:t>
    </dgm:pt>
    <dgm:pt modelId="{12F7EEBB-EBCA-AC44-9715-E7800EFD1090}" type="pres">
      <dgm:prSet presAssocID="{DA5F8202-6171-A448-89ED-86B901ACED93}" presName="rootConnector" presStyleLbl="node1" presStyleIdx="2" presStyleCnt="3"/>
      <dgm:spPr/>
      <dgm:t>
        <a:bodyPr/>
        <a:lstStyle/>
        <a:p>
          <a:endParaRPr lang="en-US"/>
        </a:p>
      </dgm:t>
    </dgm:pt>
    <dgm:pt modelId="{6593CECB-DEA6-FF40-AD4C-D2A3A9B79350}" type="pres">
      <dgm:prSet presAssocID="{DA5F8202-6171-A448-89ED-86B901ACED93}" presName="childShape" presStyleCnt="0"/>
      <dgm:spPr/>
    </dgm:pt>
    <dgm:pt modelId="{CD0F0F2E-EDA5-1D48-8DFD-1D7C5D0C5BA3}" type="pres">
      <dgm:prSet presAssocID="{A21F2994-036C-8144-B35D-08D4EE84E92A}" presName="Name13" presStyleLbl="parChTrans1D2" presStyleIdx="4" presStyleCnt="6"/>
      <dgm:spPr/>
      <dgm:t>
        <a:bodyPr/>
        <a:lstStyle/>
        <a:p>
          <a:endParaRPr lang="en-US"/>
        </a:p>
      </dgm:t>
    </dgm:pt>
    <dgm:pt modelId="{F5E96942-9ED9-9A4A-B346-145E205C9575}" type="pres">
      <dgm:prSet presAssocID="{3639DDCB-5453-334F-B656-F65796006158}" presName="childText" presStyleLbl="bgAcc1" presStyleIdx="4" presStyleCnt="6">
        <dgm:presLayoutVars>
          <dgm:bulletEnabled val="1"/>
        </dgm:presLayoutVars>
      </dgm:prSet>
      <dgm:spPr/>
      <dgm:t>
        <a:bodyPr/>
        <a:lstStyle/>
        <a:p>
          <a:endParaRPr lang="en-US"/>
        </a:p>
      </dgm:t>
    </dgm:pt>
    <dgm:pt modelId="{C2BF5975-FF0D-324C-9644-C6EC445D5F1B}" type="pres">
      <dgm:prSet presAssocID="{B2F3C23E-2B5E-F74D-B5C5-E6421ABC3351}" presName="Name13" presStyleLbl="parChTrans1D2" presStyleIdx="5" presStyleCnt="6"/>
      <dgm:spPr/>
      <dgm:t>
        <a:bodyPr/>
        <a:lstStyle/>
        <a:p>
          <a:endParaRPr lang="en-US"/>
        </a:p>
      </dgm:t>
    </dgm:pt>
    <dgm:pt modelId="{EDA3C0E4-6995-574C-9914-0B0ED97B4D5A}" type="pres">
      <dgm:prSet presAssocID="{4BB8E13A-570F-554D-8D01-17E04904BF93}" presName="childText" presStyleLbl="bgAcc1" presStyleIdx="5" presStyleCnt="6">
        <dgm:presLayoutVars>
          <dgm:bulletEnabled val="1"/>
        </dgm:presLayoutVars>
      </dgm:prSet>
      <dgm:spPr/>
      <dgm:t>
        <a:bodyPr/>
        <a:lstStyle/>
        <a:p>
          <a:endParaRPr lang="en-US"/>
        </a:p>
      </dgm:t>
    </dgm:pt>
  </dgm:ptLst>
  <dgm:cxnLst>
    <dgm:cxn modelId="{E47609EB-CF7C-A44A-920F-500A769D9A43}" type="presOf" srcId="{E1B3CB85-1952-2243-A475-615B81D6DA7C}" destId="{12DB2F71-CD0B-BE4F-A6DD-29702C7E3C0E}" srcOrd="0" destOrd="0" presId="urn:microsoft.com/office/officeart/2005/8/layout/hierarchy3"/>
    <dgm:cxn modelId="{322880D5-C84D-C34B-8FDF-9149737C7B1E}" srcId="{19FD9D32-989F-7843-A980-B890D7F55986}" destId="{3374CE71-36B1-634C-93C8-B65EB0C1CA7C}" srcOrd="0" destOrd="0" parTransId="{17A1D584-CB94-6E41-AEDA-C2504E422059}" sibTransId="{AD29EE58-2A27-0947-96A2-8328EDFB5F91}"/>
    <dgm:cxn modelId="{B03423D1-B42B-8A45-9142-680D3CDC400C}" type="presOf" srcId="{19FD9D32-989F-7843-A980-B890D7F55986}" destId="{ABBB72C0-B367-8648-B5FE-945008DD191F}" srcOrd="0" destOrd="0" presId="urn:microsoft.com/office/officeart/2005/8/layout/hierarchy3"/>
    <dgm:cxn modelId="{1D66D47B-58D1-9E49-9611-CBFEF7AE5E5D}" srcId="{8EB226B3-4CEA-3442-AF61-F53C21CE2FB5}" destId="{893D260F-3805-A144-8EF5-4D34BBDBF8A7}" srcOrd="0" destOrd="0" parTransId="{ABCC9208-3C8F-4B4B-A9C6-4019FC7A8CF8}" sibTransId="{B2D014A2-2CAB-6F40-8715-41DAE8A1EEF2}"/>
    <dgm:cxn modelId="{37D1EF77-FCFF-8C47-AEAA-08A3F76015AC}" srcId="{28EEF3ED-ED0E-EA4E-946B-84AEB57697BF}" destId="{19FD9D32-989F-7843-A980-B890D7F55986}" srcOrd="0" destOrd="0" parTransId="{20350722-D6D8-8C4A-83AA-F5D0B6CD558F}" sibTransId="{32969214-5D6C-734E-9880-CD4BC9B3ACC3}"/>
    <dgm:cxn modelId="{C9CD57BB-3404-3B4C-917C-5357FD605217}" type="presOf" srcId="{ABCC9208-3C8F-4B4B-A9C6-4019FC7A8CF8}" destId="{E8FFEDD2-CB9B-0A4D-B437-351D9B204865}" srcOrd="0" destOrd="0" presId="urn:microsoft.com/office/officeart/2005/8/layout/hierarchy3"/>
    <dgm:cxn modelId="{BBCA0C74-4AA2-024F-A774-BF59EA8561C1}" srcId="{28EEF3ED-ED0E-EA4E-946B-84AEB57697BF}" destId="{8EB226B3-4CEA-3442-AF61-F53C21CE2FB5}" srcOrd="1" destOrd="0" parTransId="{B0772889-9B0F-D941-A6C6-25B321D7C82C}" sibTransId="{267DE382-7424-2B44-8430-41F23437FE40}"/>
    <dgm:cxn modelId="{2DD7FC82-2C44-D34A-95A5-0CB27D7AC932}" type="presOf" srcId="{8EB226B3-4CEA-3442-AF61-F53C21CE2FB5}" destId="{B4AA8D5B-8FBF-C243-9276-8E21EA33947B}" srcOrd="1" destOrd="0" presId="urn:microsoft.com/office/officeart/2005/8/layout/hierarchy3"/>
    <dgm:cxn modelId="{C22A646B-5112-A74E-B20A-451C44D15269}" srcId="{DA5F8202-6171-A448-89ED-86B901ACED93}" destId="{4BB8E13A-570F-554D-8D01-17E04904BF93}" srcOrd="1" destOrd="0" parTransId="{B2F3C23E-2B5E-F74D-B5C5-E6421ABC3351}" sibTransId="{5DF3F8A4-DE06-DE49-9AEC-0B7B92BE1F94}"/>
    <dgm:cxn modelId="{668E9110-5FED-D74F-A60B-C8F13581A674}" type="presOf" srcId="{DA5F8202-6171-A448-89ED-86B901ACED93}" destId="{12F7EEBB-EBCA-AC44-9715-E7800EFD1090}" srcOrd="1" destOrd="0" presId="urn:microsoft.com/office/officeart/2005/8/layout/hierarchy3"/>
    <dgm:cxn modelId="{78BAA02B-CF79-1D40-8F73-077BBFFC92E0}" srcId="{28EEF3ED-ED0E-EA4E-946B-84AEB57697BF}" destId="{DA5F8202-6171-A448-89ED-86B901ACED93}" srcOrd="2" destOrd="0" parTransId="{51754434-8A4C-BC45-8CEE-5688D9F23C68}" sibTransId="{832E6A2C-C68B-7243-8928-367F670B027D}"/>
    <dgm:cxn modelId="{926FC3A6-472B-2A46-8EE5-742539D89009}" type="presOf" srcId="{3374CE71-36B1-634C-93C8-B65EB0C1CA7C}" destId="{0E1C4406-7293-6A47-A0D4-45A3E89AE82B}" srcOrd="0" destOrd="0" presId="urn:microsoft.com/office/officeart/2005/8/layout/hierarchy3"/>
    <dgm:cxn modelId="{F95CFE18-3E73-F948-96C5-3F7D3F7901D1}" type="presOf" srcId="{DA5F8202-6171-A448-89ED-86B901ACED93}" destId="{DB7D132F-1817-5247-9590-D31F010552B2}" srcOrd="0" destOrd="0" presId="urn:microsoft.com/office/officeart/2005/8/layout/hierarchy3"/>
    <dgm:cxn modelId="{A5B06C83-EBB9-5949-997C-580B78F2B9EA}" type="presOf" srcId="{17A1D584-CB94-6E41-AEDA-C2504E422059}" destId="{44F654C8-2A8B-9745-B963-D8D1AD3AD0DB}" srcOrd="0" destOrd="0" presId="urn:microsoft.com/office/officeart/2005/8/layout/hierarchy3"/>
    <dgm:cxn modelId="{8238A96F-BB24-9E4A-A111-6A90756731CE}" type="presOf" srcId="{A21F2994-036C-8144-B35D-08D4EE84E92A}" destId="{CD0F0F2E-EDA5-1D48-8DFD-1D7C5D0C5BA3}" srcOrd="0" destOrd="0" presId="urn:microsoft.com/office/officeart/2005/8/layout/hierarchy3"/>
    <dgm:cxn modelId="{471ECAD2-05DE-EF4E-AC10-6BB260823DC9}" type="presOf" srcId="{893D260F-3805-A144-8EF5-4D34BBDBF8A7}" destId="{24467B3A-2BDF-FA4A-913B-859FA6CB9972}" srcOrd="0" destOrd="0" presId="urn:microsoft.com/office/officeart/2005/8/layout/hierarchy3"/>
    <dgm:cxn modelId="{78AA7FF5-5671-7447-956E-B12C90D65FF1}" type="presOf" srcId="{3639DDCB-5453-334F-B656-F65796006158}" destId="{F5E96942-9ED9-9A4A-B346-145E205C9575}" srcOrd="0" destOrd="0" presId="urn:microsoft.com/office/officeart/2005/8/layout/hierarchy3"/>
    <dgm:cxn modelId="{5AADD846-F77D-4544-9EB5-EB5F77C024D4}" type="presOf" srcId="{28EEF3ED-ED0E-EA4E-946B-84AEB57697BF}" destId="{FACC7255-3B7F-D444-A776-BA0E53A32E70}" srcOrd="0" destOrd="0" presId="urn:microsoft.com/office/officeart/2005/8/layout/hierarchy3"/>
    <dgm:cxn modelId="{68FD1630-DC26-5143-A420-57417041B79B}" srcId="{8EB226B3-4CEA-3442-AF61-F53C21CE2FB5}" destId="{9DADD707-670D-9543-8CBC-F0A31FA274BD}" srcOrd="1" destOrd="0" parTransId="{F0CFB420-3C97-934D-B213-1ED5B40A8AC2}" sibTransId="{7067A97C-FDAE-E84E-8602-00D691D350AE}"/>
    <dgm:cxn modelId="{5A9CBE22-C56F-2B44-837A-342424D10B9E}" type="presOf" srcId="{F0CFB420-3C97-934D-B213-1ED5B40A8AC2}" destId="{0B29F04E-5836-0342-AC0A-B9EBE3DE6DD9}" srcOrd="0" destOrd="0" presId="urn:microsoft.com/office/officeart/2005/8/layout/hierarchy3"/>
    <dgm:cxn modelId="{AEC6B4E1-2B97-5941-8CFC-F489D5BEBDB6}" type="presOf" srcId="{B2F3C23E-2B5E-F74D-B5C5-E6421ABC3351}" destId="{C2BF5975-FF0D-324C-9644-C6EC445D5F1B}" srcOrd="0" destOrd="0" presId="urn:microsoft.com/office/officeart/2005/8/layout/hierarchy3"/>
    <dgm:cxn modelId="{F64FCE34-9176-5945-BEBE-EEFC2ED3B582}" srcId="{DA5F8202-6171-A448-89ED-86B901ACED93}" destId="{3639DDCB-5453-334F-B656-F65796006158}" srcOrd="0" destOrd="0" parTransId="{A21F2994-036C-8144-B35D-08D4EE84E92A}" sibTransId="{629C74F8-FC31-A346-93E2-D8DE4A5F8BA2}"/>
    <dgm:cxn modelId="{E2607E83-3247-C64C-80BD-2533058FCEEE}" type="presOf" srcId="{4BB8E13A-570F-554D-8D01-17E04904BF93}" destId="{EDA3C0E4-6995-574C-9914-0B0ED97B4D5A}" srcOrd="0" destOrd="0" presId="urn:microsoft.com/office/officeart/2005/8/layout/hierarchy3"/>
    <dgm:cxn modelId="{A1C8AA87-E741-8945-99CF-0734BB959047}" type="presOf" srcId="{8EB226B3-4CEA-3442-AF61-F53C21CE2FB5}" destId="{7CF3D528-219B-9244-8C69-7AC8FE5CA109}" srcOrd="0" destOrd="0" presId="urn:microsoft.com/office/officeart/2005/8/layout/hierarchy3"/>
    <dgm:cxn modelId="{C5A6A780-D494-8949-89DD-604FC309DB40}" srcId="{19FD9D32-989F-7843-A980-B890D7F55986}" destId="{E1B3CB85-1952-2243-A475-615B81D6DA7C}" srcOrd="1" destOrd="0" parTransId="{2E3613BD-D5D7-C74F-8061-24E3DEEBFB82}" sibTransId="{8AABFC46-721B-3340-B872-2F1F3B25B973}"/>
    <dgm:cxn modelId="{2FAB01BD-371C-BF48-9224-8B58DD12F08E}" type="presOf" srcId="{19FD9D32-989F-7843-A980-B890D7F55986}" destId="{AE26449B-140E-544C-80C4-E3D7963FC869}" srcOrd="1" destOrd="0" presId="urn:microsoft.com/office/officeart/2005/8/layout/hierarchy3"/>
    <dgm:cxn modelId="{AF422A35-450D-5946-AFFC-9C92F7106DA5}" type="presOf" srcId="{2E3613BD-D5D7-C74F-8061-24E3DEEBFB82}" destId="{25B8E6D6-1CD3-5245-AD33-F8E4EFE087E5}" srcOrd="0" destOrd="0" presId="urn:microsoft.com/office/officeart/2005/8/layout/hierarchy3"/>
    <dgm:cxn modelId="{B698ABE9-D0AB-1F4B-BB57-37EC4AE29FD7}" type="presOf" srcId="{9DADD707-670D-9543-8CBC-F0A31FA274BD}" destId="{DD545E31-3D1B-1642-B932-361E0A362241}" srcOrd="0" destOrd="0" presId="urn:microsoft.com/office/officeart/2005/8/layout/hierarchy3"/>
    <dgm:cxn modelId="{4AEBC7D7-6756-1547-9B1E-6A6CBC7B5E74}" type="presParOf" srcId="{FACC7255-3B7F-D444-A776-BA0E53A32E70}" destId="{75CCBC24-9E36-A848-AA44-A919FC27BDCC}" srcOrd="0" destOrd="0" presId="urn:microsoft.com/office/officeart/2005/8/layout/hierarchy3"/>
    <dgm:cxn modelId="{174D0C86-5CF0-7C42-8766-4C8275DE1643}" type="presParOf" srcId="{75CCBC24-9E36-A848-AA44-A919FC27BDCC}" destId="{8FCBAFAA-18AA-4B4D-9258-C9F9316B2F69}" srcOrd="0" destOrd="0" presId="urn:microsoft.com/office/officeart/2005/8/layout/hierarchy3"/>
    <dgm:cxn modelId="{FC4C6C0D-D514-0943-AD16-D9BCE88AF3BD}" type="presParOf" srcId="{8FCBAFAA-18AA-4B4D-9258-C9F9316B2F69}" destId="{ABBB72C0-B367-8648-B5FE-945008DD191F}" srcOrd="0" destOrd="0" presId="urn:microsoft.com/office/officeart/2005/8/layout/hierarchy3"/>
    <dgm:cxn modelId="{8008DF80-C048-A548-9A65-95FFA62534F6}" type="presParOf" srcId="{8FCBAFAA-18AA-4B4D-9258-C9F9316B2F69}" destId="{AE26449B-140E-544C-80C4-E3D7963FC869}" srcOrd="1" destOrd="0" presId="urn:microsoft.com/office/officeart/2005/8/layout/hierarchy3"/>
    <dgm:cxn modelId="{B76E4334-B26A-AA49-8ECE-002C36350907}" type="presParOf" srcId="{75CCBC24-9E36-A848-AA44-A919FC27BDCC}" destId="{37E7A8CB-BE01-904D-B734-9E94604E9E77}" srcOrd="1" destOrd="0" presId="urn:microsoft.com/office/officeart/2005/8/layout/hierarchy3"/>
    <dgm:cxn modelId="{6C7400BB-6525-FB4E-B686-DF5B964A2CCE}" type="presParOf" srcId="{37E7A8CB-BE01-904D-B734-9E94604E9E77}" destId="{44F654C8-2A8B-9745-B963-D8D1AD3AD0DB}" srcOrd="0" destOrd="0" presId="urn:microsoft.com/office/officeart/2005/8/layout/hierarchy3"/>
    <dgm:cxn modelId="{BE880869-32EB-124A-B4CE-EB82288F23AD}" type="presParOf" srcId="{37E7A8CB-BE01-904D-B734-9E94604E9E77}" destId="{0E1C4406-7293-6A47-A0D4-45A3E89AE82B}" srcOrd="1" destOrd="0" presId="urn:microsoft.com/office/officeart/2005/8/layout/hierarchy3"/>
    <dgm:cxn modelId="{E9DE3015-1AAB-994F-93E8-B96BFE3913CC}" type="presParOf" srcId="{37E7A8CB-BE01-904D-B734-9E94604E9E77}" destId="{25B8E6D6-1CD3-5245-AD33-F8E4EFE087E5}" srcOrd="2" destOrd="0" presId="urn:microsoft.com/office/officeart/2005/8/layout/hierarchy3"/>
    <dgm:cxn modelId="{F19B8977-7845-F643-9960-3E81DF21F283}" type="presParOf" srcId="{37E7A8CB-BE01-904D-B734-9E94604E9E77}" destId="{12DB2F71-CD0B-BE4F-A6DD-29702C7E3C0E}" srcOrd="3" destOrd="0" presId="urn:microsoft.com/office/officeart/2005/8/layout/hierarchy3"/>
    <dgm:cxn modelId="{B498E0A6-5CAB-3846-8832-F220B72624CF}" type="presParOf" srcId="{FACC7255-3B7F-D444-A776-BA0E53A32E70}" destId="{954CAE8F-42E7-4E4E-8B06-1618478013B6}" srcOrd="1" destOrd="0" presId="urn:microsoft.com/office/officeart/2005/8/layout/hierarchy3"/>
    <dgm:cxn modelId="{BA6E49F3-D363-4A4F-8B42-B25EE04AE0BC}" type="presParOf" srcId="{954CAE8F-42E7-4E4E-8B06-1618478013B6}" destId="{FBD715B2-7D89-944F-8E63-94E355C99341}" srcOrd="0" destOrd="0" presId="urn:microsoft.com/office/officeart/2005/8/layout/hierarchy3"/>
    <dgm:cxn modelId="{A9E1209A-905D-6B46-A506-D04F6C56CBCB}" type="presParOf" srcId="{FBD715B2-7D89-944F-8E63-94E355C99341}" destId="{7CF3D528-219B-9244-8C69-7AC8FE5CA109}" srcOrd="0" destOrd="0" presId="urn:microsoft.com/office/officeart/2005/8/layout/hierarchy3"/>
    <dgm:cxn modelId="{0374F17E-7527-E84A-AD98-94A430980F07}" type="presParOf" srcId="{FBD715B2-7D89-944F-8E63-94E355C99341}" destId="{B4AA8D5B-8FBF-C243-9276-8E21EA33947B}" srcOrd="1" destOrd="0" presId="urn:microsoft.com/office/officeart/2005/8/layout/hierarchy3"/>
    <dgm:cxn modelId="{3FB1DA8B-F834-5848-8DE7-386F93A6EEC4}" type="presParOf" srcId="{954CAE8F-42E7-4E4E-8B06-1618478013B6}" destId="{32CB6B6B-FC5C-AA40-9FE3-A2D16D5D238C}" srcOrd="1" destOrd="0" presId="urn:microsoft.com/office/officeart/2005/8/layout/hierarchy3"/>
    <dgm:cxn modelId="{8D65E07A-8729-BA4B-9499-90B77E940835}" type="presParOf" srcId="{32CB6B6B-FC5C-AA40-9FE3-A2D16D5D238C}" destId="{E8FFEDD2-CB9B-0A4D-B437-351D9B204865}" srcOrd="0" destOrd="0" presId="urn:microsoft.com/office/officeart/2005/8/layout/hierarchy3"/>
    <dgm:cxn modelId="{A93C3468-0118-3345-B9A1-BB52012BDFB5}" type="presParOf" srcId="{32CB6B6B-FC5C-AA40-9FE3-A2D16D5D238C}" destId="{24467B3A-2BDF-FA4A-913B-859FA6CB9972}" srcOrd="1" destOrd="0" presId="urn:microsoft.com/office/officeart/2005/8/layout/hierarchy3"/>
    <dgm:cxn modelId="{874F7E61-2D5E-B047-A2D2-F5DD9EC2D0C7}" type="presParOf" srcId="{32CB6B6B-FC5C-AA40-9FE3-A2D16D5D238C}" destId="{0B29F04E-5836-0342-AC0A-B9EBE3DE6DD9}" srcOrd="2" destOrd="0" presId="urn:microsoft.com/office/officeart/2005/8/layout/hierarchy3"/>
    <dgm:cxn modelId="{AE590027-903B-2B45-BFFD-9F0036F9D7FE}" type="presParOf" srcId="{32CB6B6B-FC5C-AA40-9FE3-A2D16D5D238C}" destId="{DD545E31-3D1B-1642-B932-361E0A362241}" srcOrd="3" destOrd="0" presId="urn:microsoft.com/office/officeart/2005/8/layout/hierarchy3"/>
    <dgm:cxn modelId="{C6764B4D-E6C6-BD40-8C4D-09CE0F4FCC75}" type="presParOf" srcId="{FACC7255-3B7F-D444-A776-BA0E53A32E70}" destId="{2832AC66-7C93-A748-9CD8-DD4E9C4A24B3}" srcOrd="2" destOrd="0" presId="urn:microsoft.com/office/officeart/2005/8/layout/hierarchy3"/>
    <dgm:cxn modelId="{641A8AD8-0145-DA46-B99E-796E30FA1680}" type="presParOf" srcId="{2832AC66-7C93-A748-9CD8-DD4E9C4A24B3}" destId="{D1AE19A1-42AA-3C4D-9A40-E7808797E839}" srcOrd="0" destOrd="0" presId="urn:microsoft.com/office/officeart/2005/8/layout/hierarchy3"/>
    <dgm:cxn modelId="{75C13C68-BE49-B247-A6B0-E20734F9C5E0}" type="presParOf" srcId="{D1AE19A1-42AA-3C4D-9A40-E7808797E839}" destId="{DB7D132F-1817-5247-9590-D31F010552B2}" srcOrd="0" destOrd="0" presId="urn:microsoft.com/office/officeart/2005/8/layout/hierarchy3"/>
    <dgm:cxn modelId="{66EC6C7E-3A4B-5040-8345-9EA6401876D7}" type="presParOf" srcId="{D1AE19A1-42AA-3C4D-9A40-E7808797E839}" destId="{12F7EEBB-EBCA-AC44-9715-E7800EFD1090}" srcOrd="1" destOrd="0" presId="urn:microsoft.com/office/officeart/2005/8/layout/hierarchy3"/>
    <dgm:cxn modelId="{FB3B28A2-3E54-4A40-A492-B2E3ADA2772B}" type="presParOf" srcId="{2832AC66-7C93-A748-9CD8-DD4E9C4A24B3}" destId="{6593CECB-DEA6-FF40-AD4C-D2A3A9B79350}" srcOrd="1" destOrd="0" presId="urn:microsoft.com/office/officeart/2005/8/layout/hierarchy3"/>
    <dgm:cxn modelId="{8E1EDC7B-709D-044B-BCBE-9D41B39CB564}" type="presParOf" srcId="{6593CECB-DEA6-FF40-AD4C-D2A3A9B79350}" destId="{CD0F0F2E-EDA5-1D48-8DFD-1D7C5D0C5BA3}" srcOrd="0" destOrd="0" presId="urn:microsoft.com/office/officeart/2005/8/layout/hierarchy3"/>
    <dgm:cxn modelId="{574E38EF-82DE-DC47-B499-CB82CDC629A2}" type="presParOf" srcId="{6593CECB-DEA6-FF40-AD4C-D2A3A9B79350}" destId="{F5E96942-9ED9-9A4A-B346-145E205C9575}" srcOrd="1" destOrd="0" presId="urn:microsoft.com/office/officeart/2005/8/layout/hierarchy3"/>
    <dgm:cxn modelId="{DB892F04-ECBF-DD43-B499-77FCCED8B7DE}" type="presParOf" srcId="{6593CECB-DEA6-FF40-AD4C-D2A3A9B79350}" destId="{C2BF5975-FF0D-324C-9644-C6EC445D5F1B}" srcOrd="2" destOrd="0" presId="urn:microsoft.com/office/officeart/2005/8/layout/hierarchy3"/>
    <dgm:cxn modelId="{8054AAA3-3626-4E48-B417-A3D92B070FB1}" type="presParOf" srcId="{6593CECB-DEA6-FF40-AD4C-D2A3A9B79350}" destId="{EDA3C0E4-6995-574C-9914-0B0ED97B4D5A}"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623DEF2-AB18-F44D-9F39-C7DA56910445}" type="doc">
      <dgm:prSet loTypeId="urn:microsoft.com/office/officeart/2005/8/layout/cycle4" loCatId="" qsTypeId="urn:microsoft.com/office/officeart/2005/8/quickstyle/simple4" qsCatId="simple" csTypeId="urn:microsoft.com/office/officeart/2005/8/colors/accent1_2" csCatId="accent1" phldr="1"/>
      <dgm:spPr/>
      <dgm:t>
        <a:bodyPr/>
        <a:lstStyle/>
        <a:p>
          <a:endParaRPr lang="en-US"/>
        </a:p>
      </dgm:t>
    </dgm:pt>
    <dgm:pt modelId="{B4A56C73-5771-0B4A-A528-97E855205AA1}">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dirty="0" smtClean="0">
              <a:solidFill>
                <a:schemeClr val="tx1"/>
              </a:solidFill>
            </a:rPr>
            <a:t>Data Providers</a:t>
          </a:r>
          <a:endParaRPr lang="en-US" dirty="0">
            <a:solidFill>
              <a:schemeClr val="tx1"/>
            </a:solidFill>
          </a:endParaRPr>
        </a:p>
      </dgm:t>
    </dgm:pt>
    <dgm:pt modelId="{016B78E1-B83F-4342-8F4C-3F9BDD448F34}" type="parTrans" cxnId="{2D7ED2E7-F47D-B341-91E0-24AD3F878749}">
      <dgm:prSet/>
      <dgm:spPr/>
      <dgm:t>
        <a:bodyPr/>
        <a:lstStyle/>
        <a:p>
          <a:endParaRPr lang="en-US"/>
        </a:p>
      </dgm:t>
    </dgm:pt>
    <dgm:pt modelId="{13FA5E0E-BB87-9244-A8AB-1F4A1FCAEF88}" type="sibTrans" cxnId="{2D7ED2E7-F47D-B341-91E0-24AD3F878749}">
      <dgm:prSet/>
      <dgm:spPr/>
      <dgm:t>
        <a:bodyPr/>
        <a:lstStyle/>
        <a:p>
          <a:endParaRPr lang="en-US"/>
        </a:p>
      </dgm:t>
    </dgm:pt>
    <dgm:pt modelId="{3B06F2DB-959D-C54F-BC52-C53E465D583E}">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Repositories</a:t>
          </a:r>
          <a:endParaRPr lang="en-US" dirty="0"/>
        </a:p>
      </dgm:t>
    </dgm:pt>
    <dgm:pt modelId="{71161E64-86B0-E84A-8D0B-0CF802F8A511}" type="parTrans" cxnId="{C1E1B1A2-EBC2-4444-8475-F29F9FAEDE1D}">
      <dgm:prSet/>
      <dgm:spPr/>
      <dgm:t>
        <a:bodyPr/>
        <a:lstStyle/>
        <a:p>
          <a:endParaRPr lang="en-US"/>
        </a:p>
      </dgm:t>
    </dgm:pt>
    <dgm:pt modelId="{A53F342F-024F-9049-B9B0-B4BB3987AB5B}" type="sibTrans" cxnId="{C1E1B1A2-EBC2-4444-8475-F29F9FAEDE1D}">
      <dgm:prSet/>
      <dgm:spPr/>
      <dgm:t>
        <a:bodyPr/>
        <a:lstStyle/>
        <a:p>
          <a:endParaRPr lang="en-US"/>
        </a:p>
      </dgm:t>
    </dgm:pt>
    <dgm:pt modelId="{6551A39C-8287-F14D-99FB-24E0F3A136B4}">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dirty="0" smtClean="0">
              <a:solidFill>
                <a:srgbClr val="000000"/>
              </a:solidFill>
            </a:rPr>
            <a:t>Collaboration</a:t>
          </a:r>
          <a:endParaRPr lang="en-US" dirty="0">
            <a:solidFill>
              <a:srgbClr val="000000"/>
            </a:solidFill>
          </a:endParaRPr>
        </a:p>
      </dgm:t>
    </dgm:pt>
    <dgm:pt modelId="{8EA727A5-1035-8C40-9F55-B56327F93524}" type="parTrans" cxnId="{D813DF55-3E85-3F46-AD55-21E385BBE46E}">
      <dgm:prSet/>
      <dgm:spPr/>
      <dgm:t>
        <a:bodyPr/>
        <a:lstStyle/>
        <a:p>
          <a:endParaRPr lang="en-US"/>
        </a:p>
      </dgm:t>
    </dgm:pt>
    <dgm:pt modelId="{C7F55AB2-D340-2E4B-8B4D-45655BF4F520}" type="sibTrans" cxnId="{D813DF55-3E85-3F46-AD55-21E385BBE46E}">
      <dgm:prSet/>
      <dgm:spPr/>
      <dgm:t>
        <a:bodyPr/>
        <a:lstStyle/>
        <a:p>
          <a:endParaRPr lang="en-US"/>
        </a:p>
      </dgm:t>
    </dgm:pt>
    <dgm:pt modelId="{BB1C23D4-98C1-4A44-902B-65F9EE8E6F24}">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Repository Managers</a:t>
          </a:r>
          <a:endParaRPr lang="en-US" dirty="0"/>
        </a:p>
      </dgm:t>
    </dgm:pt>
    <dgm:pt modelId="{59774351-5529-A841-96DF-9BACD511AF1C}" type="parTrans" cxnId="{C0BFE969-2786-AC40-940D-A1722474E57D}">
      <dgm:prSet/>
      <dgm:spPr/>
      <dgm:t>
        <a:bodyPr/>
        <a:lstStyle/>
        <a:p>
          <a:endParaRPr lang="en-US"/>
        </a:p>
      </dgm:t>
    </dgm:pt>
    <dgm:pt modelId="{95E4D56D-066B-0646-9A2A-6F79A83C937C}" type="sibTrans" cxnId="{C0BFE969-2786-AC40-940D-A1722474E57D}">
      <dgm:prSet/>
      <dgm:spPr/>
      <dgm:t>
        <a:bodyPr/>
        <a:lstStyle/>
        <a:p>
          <a:endParaRPr lang="en-US"/>
        </a:p>
      </dgm:t>
    </dgm:pt>
    <dgm:pt modelId="{ED809498-3453-4049-A525-3A5001D0A5CE}">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dirty="0" smtClean="0">
              <a:solidFill>
                <a:srgbClr val="000000"/>
              </a:solidFill>
            </a:rPr>
            <a:t>Quality</a:t>
          </a:r>
          <a:endParaRPr lang="en-US" dirty="0">
            <a:solidFill>
              <a:srgbClr val="000000"/>
            </a:solidFill>
          </a:endParaRPr>
        </a:p>
      </dgm:t>
    </dgm:pt>
    <dgm:pt modelId="{2870E070-E49A-1D48-82E4-68AC72EDDFF5}" type="parTrans" cxnId="{3394CF86-CCA2-334B-AC2C-2AD084C4C19E}">
      <dgm:prSet/>
      <dgm:spPr/>
      <dgm:t>
        <a:bodyPr/>
        <a:lstStyle/>
        <a:p>
          <a:endParaRPr lang="en-US"/>
        </a:p>
      </dgm:t>
    </dgm:pt>
    <dgm:pt modelId="{118C55E7-6711-1143-ADBA-AF6A786EA5F8}" type="sibTrans" cxnId="{3394CF86-CCA2-334B-AC2C-2AD084C4C19E}">
      <dgm:prSet/>
      <dgm:spPr/>
      <dgm:t>
        <a:bodyPr/>
        <a:lstStyle/>
        <a:p>
          <a:endParaRPr lang="en-US"/>
        </a:p>
      </dgm:t>
    </dgm:pt>
    <dgm:pt modelId="{26D20232-B809-854E-B294-16164420FA4E}">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Harvested Records</a:t>
          </a:r>
          <a:endParaRPr lang="en-US" dirty="0"/>
        </a:p>
      </dgm:t>
    </dgm:pt>
    <dgm:pt modelId="{F4FA9FE5-AB90-1645-B423-006E69450325}" type="parTrans" cxnId="{F5745611-4862-F14A-88C0-993DF8494F2F}">
      <dgm:prSet/>
      <dgm:spPr/>
      <dgm:t>
        <a:bodyPr/>
        <a:lstStyle/>
        <a:p>
          <a:endParaRPr lang="en-US"/>
        </a:p>
      </dgm:t>
    </dgm:pt>
    <dgm:pt modelId="{A7D0EF6F-675F-9642-B651-4088E7DA2537}" type="sibTrans" cxnId="{F5745611-4862-F14A-88C0-993DF8494F2F}">
      <dgm:prSet/>
      <dgm:spPr/>
      <dgm:t>
        <a:bodyPr/>
        <a:lstStyle/>
        <a:p>
          <a:endParaRPr lang="en-US"/>
        </a:p>
      </dgm:t>
    </dgm:pt>
    <dgm:pt modelId="{545BC73B-51A4-A34C-96BD-6D31A580C05C}">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dirty="0" smtClean="0">
              <a:solidFill>
                <a:srgbClr val="000000"/>
              </a:solidFill>
            </a:rPr>
            <a:t>Transparency</a:t>
          </a:r>
          <a:endParaRPr lang="en-US" dirty="0">
            <a:solidFill>
              <a:srgbClr val="000000"/>
            </a:solidFill>
          </a:endParaRPr>
        </a:p>
      </dgm:t>
    </dgm:pt>
    <dgm:pt modelId="{3348E4DB-4AA2-564D-A733-5170E0585922}" type="parTrans" cxnId="{31DD813E-93C7-BD42-A4A6-C27ED914D47F}">
      <dgm:prSet/>
      <dgm:spPr/>
      <dgm:t>
        <a:bodyPr/>
        <a:lstStyle/>
        <a:p>
          <a:endParaRPr lang="en-US"/>
        </a:p>
      </dgm:t>
    </dgm:pt>
    <dgm:pt modelId="{E085EAD5-2FB3-F94A-8CCD-794BDD6048D5}" type="sibTrans" cxnId="{31DD813E-93C7-BD42-A4A6-C27ED914D47F}">
      <dgm:prSet/>
      <dgm:spPr/>
      <dgm:t>
        <a:bodyPr/>
        <a:lstStyle/>
        <a:p>
          <a:endParaRPr lang="en-US"/>
        </a:p>
      </dgm:t>
    </dgm:pt>
    <dgm:pt modelId="{42CC67E6-EAC2-1846-A94B-2298EB68165A}">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Harvesting Process </a:t>
          </a:r>
          <a:endParaRPr lang="en-US" dirty="0"/>
        </a:p>
      </dgm:t>
    </dgm:pt>
    <dgm:pt modelId="{07E1136B-C0B7-2742-B6AC-94EC308E001F}" type="parTrans" cxnId="{515267F4-7CDA-FD4A-AC16-181A3BED666E}">
      <dgm:prSet/>
      <dgm:spPr/>
      <dgm:t>
        <a:bodyPr/>
        <a:lstStyle/>
        <a:p>
          <a:endParaRPr lang="en-US"/>
        </a:p>
      </dgm:t>
    </dgm:pt>
    <dgm:pt modelId="{B9663B53-7811-BF48-B78F-62456F6FF96B}" type="sibTrans" cxnId="{515267F4-7CDA-FD4A-AC16-181A3BED666E}">
      <dgm:prSet/>
      <dgm:spPr/>
      <dgm:t>
        <a:bodyPr/>
        <a:lstStyle/>
        <a:p>
          <a:endParaRPr lang="en-US"/>
        </a:p>
      </dgm:t>
    </dgm:pt>
    <dgm:pt modelId="{D476F01B-ABFA-1049-A5B3-67B6C573AFED}">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Journals</a:t>
          </a:r>
          <a:endParaRPr lang="en-US" dirty="0"/>
        </a:p>
      </dgm:t>
    </dgm:pt>
    <dgm:pt modelId="{2030E220-7EFA-AA48-85E0-C597D1AC5991}" type="parTrans" cxnId="{C316370D-F380-7A4A-A070-1C571F7B8492}">
      <dgm:prSet/>
      <dgm:spPr/>
      <dgm:t>
        <a:bodyPr/>
        <a:lstStyle/>
        <a:p>
          <a:endParaRPr lang="en-US"/>
        </a:p>
      </dgm:t>
    </dgm:pt>
    <dgm:pt modelId="{B8EAFE95-2ABD-5443-A0D0-07AE6739BE07}" type="sibTrans" cxnId="{C316370D-F380-7A4A-A070-1C571F7B8492}">
      <dgm:prSet/>
      <dgm:spPr/>
      <dgm:t>
        <a:bodyPr/>
        <a:lstStyle/>
        <a:p>
          <a:endParaRPr lang="en-US"/>
        </a:p>
      </dgm:t>
    </dgm:pt>
    <dgm:pt modelId="{89695FB9-2CDF-254C-99BB-6783D68D4712}">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Funders</a:t>
          </a:r>
          <a:endParaRPr lang="en-US" dirty="0"/>
        </a:p>
      </dgm:t>
    </dgm:pt>
    <dgm:pt modelId="{1026EEA9-1C1E-EC4C-9F98-EB54F72BC4CD}" type="parTrans" cxnId="{25B7DFAB-BCFE-5942-A607-4DAF2390BAF9}">
      <dgm:prSet/>
      <dgm:spPr/>
      <dgm:t>
        <a:bodyPr/>
        <a:lstStyle/>
        <a:p>
          <a:endParaRPr lang="en-US"/>
        </a:p>
      </dgm:t>
    </dgm:pt>
    <dgm:pt modelId="{B37FD5BC-6E6A-314A-AEBD-EFEBFBDCA788}" type="sibTrans" cxnId="{25B7DFAB-BCFE-5942-A607-4DAF2390BAF9}">
      <dgm:prSet/>
      <dgm:spPr/>
      <dgm:t>
        <a:bodyPr/>
        <a:lstStyle/>
        <a:p>
          <a:endParaRPr lang="en-US"/>
        </a:p>
      </dgm:t>
    </dgm:pt>
    <dgm:pt modelId="{0D0E7C8E-6BF5-CC48-8336-62DDE46FC8FC}">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Metadata </a:t>
          </a:r>
          <a:endParaRPr lang="en-US" dirty="0"/>
        </a:p>
      </dgm:t>
    </dgm:pt>
    <dgm:pt modelId="{154163DE-0412-1F4E-9BF0-7C486EC25C92}" type="parTrans" cxnId="{749A806D-1627-B54A-8B93-CA82432E0C25}">
      <dgm:prSet/>
      <dgm:spPr/>
      <dgm:t>
        <a:bodyPr/>
        <a:lstStyle/>
        <a:p>
          <a:endParaRPr lang="en-US"/>
        </a:p>
      </dgm:t>
    </dgm:pt>
    <dgm:pt modelId="{675784CF-5993-1642-8D6E-93A9582286CC}" type="sibTrans" cxnId="{749A806D-1627-B54A-8B93-CA82432E0C25}">
      <dgm:prSet/>
      <dgm:spPr/>
      <dgm:t>
        <a:bodyPr/>
        <a:lstStyle/>
        <a:p>
          <a:endParaRPr lang="en-US"/>
        </a:p>
      </dgm:t>
    </dgm:pt>
    <dgm:pt modelId="{2F526A15-91AA-4E4F-A4C6-D2A3523C5DB0}">
      <dgm:prSet phldrT="[Text]">
        <dgm:style>
          <a:lnRef idx="2">
            <a:schemeClr val="accent5"/>
          </a:lnRef>
          <a:fillRef idx="1">
            <a:schemeClr val="lt1"/>
          </a:fillRef>
          <a:effectRef idx="0">
            <a:schemeClr val="accent5"/>
          </a:effectRef>
          <a:fontRef idx="minor">
            <a:schemeClr val="dk1"/>
          </a:fontRef>
        </dgm:style>
      </dgm:prSet>
      <dgm:spPr/>
      <dgm:t>
        <a:bodyPr/>
        <a:lstStyle/>
        <a:p>
          <a:r>
            <a:rPr lang="en-US" dirty="0" smtClean="0"/>
            <a:t>Standards</a:t>
          </a:r>
          <a:endParaRPr lang="en-US" dirty="0"/>
        </a:p>
      </dgm:t>
    </dgm:pt>
    <dgm:pt modelId="{9816A8C6-9961-E742-8876-8CFE4F4BEA0C}" type="parTrans" cxnId="{D56FE5A8-E09E-0E4B-B739-7C7A53CB9392}">
      <dgm:prSet/>
      <dgm:spPr/>
      <dgm:t>
        <a:bodyPr/>
        <a:lstStyle/>
        <a:p>
          <a:endParaRPr lang="en-US"/>
        </a:p>
      </dgm:t>
    </dgm:pt>
    <dgm:pt modelId="{A9C458CD-9AE0-EF4F-89F3-FB5210CB0CD8}" type="sibTrans" cxnId="{D56FE5A8-E09E-0E4B-B739-7C7A53CB9392}">
      <dgm:prSet/>
      <dgm:spPr/>
      <dgm:t>
        <a:bodyPr/>
        <a:lstStyle/>
        <a:p>
          <a:endParaRPr lang="en-US"/>
        </a:p>
      </dgm:t>
    </dgm:pt>
    <dgm:pt modelId="{96F5B800-8A75-5E4B-8DAC-65AAD7766E5A}" type="pres">
      <dgm:prSet presAssocID="{E623DEF2-AB18-F44D-9F39-C7DA56910445}" presName="cycleMatrixDiagram" presStyleCnt="0">
        <dgm:presLayoutVars>
          <dgm:chMax val="1"/>
          <dgm:dir/>
          <dgm:animLvl val="lvl"/>
          <dgm:resizeHandles val="exact"/>
        </dgm:presLayoutVars>
      </dgm:prSet>
      <dgm:spPr/>
      <dgm:t>
        <a:bodyPr/>
        <a:lstStyle/>
        <a:p>
          <a:endParaRPr lang="en-US"/>
        </a:p>
      </dgm:t>
    </dgm:pt>
    <dgm:pt modelId="{E7C00DB9-FD64-6C41-A0C6-81AADD351FC2}" type="pres">
      <dgm:prSet presAssocID="{E623DEF2-AB18-F44D-9F39-C7DA56910445}" presName="children" presStyleCnt="0"/>
      <dgm:spPr/>
    </dgm:pt>
    <dgm:pt modelId="{23133995-94FE-4A41-8DEC-8C701C2C1EAA}" type="pres">
      <dgm:prSet presAssocID="{E623DEF2-AB18-F44D-9F39-C7DA56910445}" presName="child1group" presStyleCnt="0"/>
      <dgm:spPr/>
    </dgm:pt>
    <dgm:pt modelId="{FDD91E6D-B851-A24C-BE5F-B4B1D77CAD25}" type="pres">
      <dgm:prSet presAssocID="{E623DEF2-AB18-F44D-9F39-C7DA56910445}" presName="child1" presStyleLbl="bgAcc1" presStyleIdx="0" presStyleCnt="4"/>
      <dgm:spPr/>
      <dgm:t>
        <a:bodyPr/>
        <a:lstStyle/>
        <a:p>
          <a:endParaRPr lang="en-US"/>
        </a:p>
      </dgm:t>
    </dgm:pt>
    <dgm:pt modelId="{DBFA3BAE-E4DF-0D46-B832-E07D9EE7A2C7}" type="pres">
      <dgm:prSet presAssocID="{E623DEF2-AB18-F44D-9F39-C7DA56910445}" presName="child1Text" presStyleLbl="bgAcc1" presStyleIdx="0" presStyleCnt="4">
        <dgm:presLayoutVars>
          <dgm:bulletEnabled val="1"/>
        </dgm:presLayoutVars>
      </dgm:prSet>
      <dgm:spPr/>
      <dgm:t>
        <a:bodyPr/>
        <a:lstStyle/>
        <a:p>
          <a:endParaRPr lang="en-US"/>
        </a:p>
      </dgm:t>
    </dgm:pt>
    <dgm:pt modelId="{D6155DD6-D48F-484B-98B6-87A8B35529C8}" type="pres">
      <dgm:prSet presAssocID="{E623DEF2-AB18-F44D-9F39-C7DA56910445}" presName="child2group" presStyleCnt="0"/>
      <dgm:spPr/>
    </dgm:pt>
    <dgm:pt modelId="{A0B6105C-25BC-5043-98E4-1BE850CD834D}" type="pres">
      <dgm:prSet presAssocID="{E623DEF2-AB18-F44D-9F39-C7DA56910445}" presName="child2" presStyleLbl="bgAcc1" presStyleIdx="1" presStyleCnt="4"/>
      <dgm:spPr/>
      <dgm:t>
        <a:bodyPr/>
        <a:lstStyle/>
        <a:p>
          <a:endParaRPr lang="en-US"/>
        </a:p>
      </dgm:t>
    </dgm:pt>
    <dgm:pt modelId="{74A9DD82-5D8E-C04B-9030-9E216554459B}" type="pres">
      <dgm:prSet presAssocID="{E623DEF2-AB18-F44D-9F39-C7DA56910445}" presName="child2Text" presStyleLbl="bgAcc1" presStyleIdx="1" presStyleCnt="4">
        <dgm:presLayoutVars>
          <dgm:bulletEnabled val="1"/>
        </dgm:presLayoutVars>
      </dgm:prSet>
      <dgm:spPr/>
      <dgm:t>
        <a:bodyPr/>
        <a:lstStyle/>
        <a:p>
          <a:endParaRPr lang="en-US"/>
        </a:p>
      </dgm:t>
    </dgm:pt>
    <dgm:pt modelId="{149CB205-D628-4440-8301-315CAC49CC26}" type="pres">
      <dgm:prSet presAssocID="{E623DEF2-AB18-F44D-9F39-C7DA56910445}" presName="child3group" presStyleCnt="0"/>
      <dgm:spPr/>
    </dgm:pt>
    <dgm:pt modelId="{C6C68422-CA74-A34F-A328-E40E5409012F}" type="pres">
      <dgm:prSet presAssocID="{E623DEF2-AB18-F44D-9F39-C7DA56910445}" presName="child3" presStyleLbl="bgAcc1" presStyleIdx="2" presStyleCnt="4"/>
      <dgm:spPr/>
      <dgm:t>
        <a:bodyPr/>
        <a:lstStyle/>
        <a:p>
          <a:endParaRPr lang="en-US"/>
        </a:p>
      </dgm:t>
    </dgm:pt>
    <dgm:pt modelId="{5F867684-7D42-9E42-8B64-DD717F1DAEF5}" type="pres">
      <dgm:prSet presAssocID="{E623DEF2-AB18-F44D-9F39-C7DA56910445}" presName="child3Text" presStyleLbl="bgAcc1" presStyleIdx="2" presStyleCnt="4">
        <dgm:presLayoutVars>
          <dgm:bulletEnabled val="1"/>
        </dgm:presLayoutVars>
      </dgm:prSet>
      <dgm:spPr/>
      <dgm:t>
        <a:bodyPr/>
        <a:lstStyle/>
        <a:p>
          <a:endParaRPr lang="en-US"/>
        </a:p>
      </dgm:t>
    </dgm:pt>
    <dgm:pt modelId="{F421C62B-8096-114F-8049-17D3D4FD2129}" type="pres">
      <dgm:prSet presAssocID="{E623DEF2-AB18-F44D-9F39-C7DA56910445}" presName="child4group" presStyleCnt="0"/>
      <dgm:spPr/>
    </dgm:pt>
    <dgm:pt modelId="{61A6DD74-788E-2B4E-ABF8-FD2A6DFEE9B9}" type="pres">
      <dgm:prSet presAssocID="{E623DEF2-AB18-F44D-9F39-C7DA56910445}" presName="child4" presStyleLbl="bgAcc1" presStyleIdx="3" presStyleCnt="4"/>
      <dgm:spPr/>
      <dgm:t>
        <a:bodyPr/>
        <a:lstStyle/>
        <a:p>
          <a:endParaRPr lang="en-US"/>
        </a:p>
      </dgm:t>
    </dgm:pt>
    <dgm:pt modelId="{A3F51526-85E5-854D-A02E-E065B6DF394A}" type="pres">
      <dgm:prSet presAssocID="{E623DEF2-AB18-F44D-9F39-C7DA56910445}" presName="child4Text" presStyleLbl="bgAcc1" presStyleIdx="3" presStyleCnt="4">
        <dgm:presLayoutVars>
          <dgm:bulletEnabled val="1"/>
        </dgm:presLayoutVars>
      </dgm:prSet>
      <dgm:spPr/>
      <dgm:t>
        <a:bodyPr/>
        <a:lstStyle/>
        <a:p>
          <a:endParaRPr lang="en-US"/>
        </a:p>
      </dgm:t>
    </dgm:pt>
    <dgm:pt modelId="{37940A78-EA1E-8C4D-AD56-35973E9A2CA1}" type="pres">
      <dgm:prSet presAssocID="{E623DEF2-AB18-F44D-9F39-C7DA56910445}" presName="childPlaceholder" presStyleCnt="0"/>
      <dgm:spPr/>
    </dgm:pt>
    <dgm:pt modelId="{B9DA1AEA-C999-1C4E-ACFA-C49AE2296528}" type="pres">
      <dgm:prSet presAssocID="{E623DEF2-AB18-F44D-9F39-C7DA56910445}" presName="circle" presStyleCnt="0"/>
      <dgm:spPr/>
    </dgm:pt>
    <dgm:pt modelId="{34ED4508-D183-9944-90F6-7F39A776E308}" type="pres">
      <dgm:prSet presAssocID="{E623DEF2-AB18-F44D-9F39-C7DA56910445}" presName="quadrant1" presStyleLbl="node1" presStyleIdx="0" presStyleCnt="4">
        <dgm:presLayoutVars>
          <dgm:chMax val="1"/>
          <dgm:bulletEnabled val="1"/>
        </dgm:presLayoutVars>
      </dgm:prSet>
      <dgm:spPr/>
      <dgm:t>
        <a:bodyPr/>
        <a:lstStyle/>
        <a:p>
          <a:endParaRPr lang="en-US"/>
        </a:p>
      </dgm:t>
    </dgm:pt>
    <dgm:pt modelId="{77BC2A65-0689-274C-A2B2-A228A7154CFE}" type="pres">
      <dgm:prSet presAssocID="{E623DEF2-AB18-F44D-9F39-C7DA56910445}" presName="quadrant2" presStyleLbl="node1" presStyleIdx="1" presStyleCnt="4">
        <dgm:presLayoutVars>
          <dgm:chMax val="1"/>
          <dgm:bulletEnabled val="1"/>
        </dgm:presLayoutVars>
      </dgm:prSet>
      <dgm:spPr/>
      <dgm:t>
        <a:bodyPr/>
        <a:lstStyle/>
        <a:p>
          <a:endParaRPr lang="en-US"/>
        </a:p>
      </dgm:t>
    </dgm:pt>
    <dgm:pt modelId="{02F8F90D-AEBA-0E45-BCE2-6BA01C86F3C3}" type="pres">
      <dgm:prSet presAssocID="{E623DEF2-AB18-F44D-9F39-C7DA56910445}" presName="quadrant3" presStyleLbl="node1" presStyleIdx="2" presStyleCnt="4">
        <dgm:presLayoutVars>
          <dgm:chMax val="1"/>
          <dgm:bulletEnabled val="1"/>
        </dgm:presLayoutVars>
      </dgm:prSet>
      <dgm:spPr/>
      <dgm:t>
        <a:bodyPr/>
        <a:lstStyle/>
        <a:p>
          <a:endParaRPr lang="en-US"/>
        </a:p>
      </dgm:t>
    </dgm:pt>
    <dgm:pt modelId="{838C3B9C-6233-374D-99F0-29F3E040C8D2}" type="pres">
      <dgm:prSet presAssocID="{E623DEF2-AB18-F44D-9F39-C7DA56910445}" presName="quadrant4" presStyleLbl="node1" presStyleIdx="3" presStyleCnt="4">
        <dgm:presLayoutVars>
          <dgm:chMax val="1"/>
          <dgm:bulletEnabled val="1"/>
        </dgm:presLayoutVars>
      </dgm:prSet>
      <dgm:spPr/>
      <dgm:t>
        <a:bodyPr/>
        <a:lstStyle/>
        <a:p>
          <a:endParaRPr lang="en-US"/>
        </a:p>
      </dgm:t>
    </dgm:pt>
    <dgm:pt modelId="{7D10EAF7-BE35-8D48-A1D5-E10FA5BAC104}" type="pres">
      <dgm:prSet presAssocID="{E623DEF2-AB18-F44D-9F39-C7DA56910445}" presName="quadrantPlaceholder" presStyleCnt="0"/>
      <dgm:spPr/>
    </dgm:pt>
    <dgm:pt modelId="{B5758518-7992-1247-81C1-0A2938D4069D}" type="pres">
      <dgm:prSet presAssocID="{E623DEF2-AB18-F44D-9F39-C7DA56910445}" presName="center1" presStyleLbl="fgShp" presStyleIdx="0" presStyleCnt="2">
        <dgm:style>
          <a:lnRef idx="2">
            <a:schemeClr val="accent5"/>
          </a:lnRef>
          <a:fillRef idx="1">
            <a:schemeClr val="lt1"/>
          </a:fillRef>
          <a:effectRef idx="0">
            <a:schemeClr val="accent5"/>
          </a:effectRef>
          <a:fontRef idx="minor">
            <a:schemeClr val="dk1"/>
          </a:fontRef>
        </dgm:style>
      </dgm:prSet>
      <dgm:spPr/>
    </dgm:pt>
    <dgm:pt modelId="{C439A92D-E7C1-1D49-81A6-50632F7760A8}" type="pres">
      <dgm:prSet presAssocID="{E623DEF2-AB18-F44D-9F39-C7DA56910445}" presName="center2" presStyleLbl="fgShp" presStyleIdx="1" presStyleCnt="2">
        <dgm:style>
          <a:lnRef idx="2">
            <a:schemeClr val="accent5"/>
          </a:lnRef>
          <a:fillRef idx="1">
            <a:schemeClr val="lt1"/>
          </a:fillRef>
          <a:effectRef idx="0">
            <a:schemeClr val="accent5"/>
          </a:effectRef>
          <a:fontRef idx="minor">
            <a:schemeClr val="dk1"/>
          </a:fontRef>
        </dgm:style>
      </dgm:prSet>
      <dgm:spPr/>
      <dgm:t>
        <a:bodyPr/>
        <a:lstStyle/>
        <a:p>
          <a:endParaRPr lang="en-US"/>
        </a:p>
      </dgm:t>
    </dgm:pt>
  </dgm:ptLst>
  <dgm:cxnLst>
    <dgm:cxn modelId="{F5745611-4862-F14A-88C0-993DF8494F2F}" srcId="{ED809498-3453-4049-A525-3A5001D0A5CE}" destId="{26D20232-B809-854E-B294-16164420FA4E}" srcOrd="0" destOrd="0" parTransId="{F4FA9FE5-AB90-1645-B423-006E69450325}" sibTransId="{A7D0EF6F-675F-9642-B651-4088E7DA2537}"/>
    <dgm:cxn modelId="{106361F7-1D7C-B24E-90A8-73C5C52E8C39}" type="presOf" srcId="{3B06F2DB-959D-C54F-BC52-C53E465D583E}" destId="{DBFA3BAE-E4DF-0D46-B832-E07D9EE7A2C7}" srcOrd="1" destOrd="0" presId="urn:microsoft.com/office/officeart/2005/8/layout/cycle4"/>
    <dgm:cxn modelId="{7934757F-32B8-CB42-A638-FA00C9D341F3}" type="presOf" srcId="{545BC73B-51A4-A34C-96BD-6D31A580C05C}" destId="{838C3B9C-6233-374D-99F0-29F3E040C8D2}" srcOrd="0" destOrd="0" presId="urn:microsoft.com/office/officeart/2005/8/layout/cycle4"/>
    <dgm:cxn modelId="{D7F771FF-5632-3241-9FA2-75C8E72906F9}" type="presOf" srcId="{D476F01B-ABFA-1049-A5B3-67B6C573AFED}" destId="{DBFA3BAE-E4DF-0D46-B832-E07D9EE7A2C7}" srcOrd="1" destOrd="1" presId="urn:microsoft.com/office/officeart/2005/8/layout/cycle4"/>
    <dgm:cxn modelId="{C313E347-13BB-9645-8D16-DF910DE1DBD9}" type="presOf" srcId="{3B06F2DB-959D-C54F-BC52-C53E465D583E}" destId="{FDD91E6D-B851-A24C-BE5F-B4B1D77CAD25}" srcOrd="0" destOrd="0" presId="urn:microsoft.com/office/officeart/2005/8/layout/cycle4"/>
    <dgm:cxn modelId="{C0BFE969-2786-AC40-940D-A1722474E57D}" srcId="{6551A39C-8287-F14D-99FB-24E0F3A136B4}" destId="{BB1C23D4-98C1-4A44-902B-65F9EE8E6F24}" srcOrd="0" destOrd="0" parTransId="{59774351-5529-A841-96DF-9BACD511AF1C}" sibTransId="{95E4D56D-066B-0646-9A2A-6F79A83C937C}"/>
    <dgm:cxn modelId="{25B7DFAB-BCFE-5942-A607-4DAF2390BAF9}" srcId="{6551A39C-8287-F14D-99FB-24E0F3A136B4}" destId="{89695FB9-2CDF-254C-99BB-6783D68D4712}" srcOrd="1" destOrd="0" parTransId="{1026EEA9-1C1E-EC4C-9F98-EB54F72BC4CD}" sibTransId="{B37FD5BC-6E6A-314A-AEBD-EFEBFBDCA788}"/>
    <dgm:cxn modelId="{2D7ED2E7-F47D-B341-91E0-24AD3F878749}" srcId="{E623DEF2-AB18-F44D-9F39-C7DA56910445}" destId="{B4A56C73-5771-0B4A-A528-97E855205AA1}" srcOrd="0" destOrd="0" parTransId="{016B78E1-B83F-4342-8F4C-3F9BDD448F34}" sibTransId="{13FA5E0E-BB87-9244-A8AB-1F4A1FCAEF88}"/>
    <dgm:cxn modelId="{B27CE000-2539-534A-A09E-F377B14DED50}" type="presOf" srcId="{42CC67E6-EAC2-1846-A94B-2298EB68165A}" destId="{61A6DD74-788E-2B4E-ABF8-FD2A6DFEE9B9}" srcOrd="0" destOrd="0" presId="urn:microsoft.com/office/officeart/2005/8/layout/cycle4"/>
    <dgm:cxn modelId="{D813DF55-3E85-3F46-AD55-21E385BBE46E}" srcId="{E623DEF2-AB18-F44D-9F39-C7DA56910445}" destId="{6551A39C-8287-F14D-99FB-24E0F3A136B4}" srcOrd="1" destOrd="0" parTransId="{8EA727A5-1035-8C40-9F55-B56327F93524}" sibTransId="{C7F55AB2-D340-2E4B-8B4D-45655BF4F520}"/>
    <dgm:cxn modelId="{47690F88-6C3D-4245-83E4-9E20172F94ED}" type="presOf" srcId="{26D20232-B809-854E-B294-16164420FA4E}" destId="{5F867684-7D42-9E42-8B64-DD717F1DAEF5}" srcOrd="1" destOrd="0" presId="urn:microsoft.com/office/officeart/2005/8/layout/cycle4"/>
    <dgm:cxn modelId="{3394CF86-CCA2-334B-AC2C-2AD084C4C19E}" srcId="{E623DEF2-AB18-F44D-9F39-C7DA56910445}" destId="{ED809498-3453-4049-A525-3A5001D0A5CE}" srcOrd="2" destOrd="0" parTransId="{2870E070-E49A-1D48-82E4-68AC72EDDFF5}" sibTransId="{118C55E7-6711-1143-ADBA-AF6A786EA5F8}"/>
    <dgm:cxn modelId="{1A8E73A9-1B24-F34B-832E-5B992F94DA1E}" type="presOf" srcId="{B4A56C73-5771-0B4A-A528-97E855205AA1}" destId="{34ED4508-D183-9944-90F6-7F39A776E308}" srcOrd="0" destOrd="0" presId="urn:microsoft.com/office/officeart/2005/8/layout/cycle4"/>
    <dgm:cxn modelId="{55C106FB-4540-074B-BE51-0B001EC8B27A}" type="presOf" srcId="{89695FB9-2CDF-254C-99BB-6783D68D4712}" destId="{A0B6105C-25BC-5043-98E4-1BE850CD834D}" srcOrd="0" destOrd="1" presId="urn:microsoft.com/office/officeart/2005/8/layout/cycle4"/>
    <dgm:cxn modelId="{698344D0-E1A1-6E46-8D0D-549B17416AFB}" type="presOf" srcId="{BB1C23D4-98C1-4A44-902B-65F9EE8E6F24}" destId="{A0B6105C-25BC-5043-98E4-1BE850CD834D}" srcOrd="0" destOrd="0" presId="urn:microsoft.com/office/officeart/2005/8/layout/cycle4"/>
    <dgm:cxn modelId="{86C36428-30E3-5A48-8E6B-66005F4081CE}" type="presOf" srcId="{2F526A15-91AA-4E4F-A4C6-D2A3523C5DB0}" destId="{61A6DD74-788E-2B4E-ABF8-FD2A6DFEE9B9}" srcOrd="0" destOrd="1" presId="urn:microsoft.com/office/officeart/2005/8/layout/cycle4"/>
    <dgm:cxn modelId="{05B34CAF-E4B8-6B48-9D0C-FE9C9B916B3C}" type="presOf" srcId="{ED809498-3453-4049-A525-3A5001D0A5CE}" destId="{02F8F90D-AEBA-0E45-BCE2-6BA01C86F3C3}" srcOrd="0" destOrd="0" presId="urn:microsoft.com/office/officeart/2005/8/layout/cycle4"/>
    <dgm:cxn modelId="{6F1EFAEA-4D5E-D042-A8FC-E94E4F231DB3}" type="presOf" srcId="{2F526A15-91AA-4E4F-A4C6-D2A3523C5DB0}" destId="{A3F51526-85E5-854D-A02E-E065B6DF394A}" srcOrd="1" destOrd="1" presId="urn:microsoft.com/office/officeart/2005/8/layout/cycle4"/>
    <dgm:cxn modelId="{9063E8EB-92C3-F448-A9BA-01EBCC7E8786}" type="presOf" srcId="{E623DEF2-AB18-F44D-9F39-C7DA56910445}" destId="{96F5B800-8A75-5E4B-8DAC-65AAD7766E5A}" srcOrd="0" destOrd="0" presId="urn:microsoft.com/office/officeart/2005/8/layout/cycle4"/>
    <dgm:cxn modelId="{C316370D-F380-7A4A-A070-1C571F7B8492}" srcId="{B4A56C73-5771-0B4A-A528-97E855205AA1}" destId="{D476F01B-ABFA-1049-A5B3-67B6C573AFED}" srcOrd="1" destOrd="0" parTransId="{2030E220-7EFA-AA48-85E0-C597D1AC5991}" sibTransId="{B8EAFE95-2ABD-5443-A0D0-07AE6739BE07}"/>
    <dgm:cxn modelId="{FAB9CC5C-8FC0-844B-8CDC-DE09EF1D46DE}" type="presOf" srcId="{D476F01B-ABFA-1049-A5B3-67B6C573AFED}" destId="{FDD91E6D-B851-A24C-BE5F-B4B1D77CAD25}" srcOrd="0" destOrd="1" presId="urn:microsoft.com/office/officeart/2005/8/layout/cycle4"/>
    <dgm:cxn modelId="{684CF413-9F30-D748-8E18-B3F0206F5B0B}" type="presOf" srcId="{6551A39C-8287-F14D-99FB-24E0F3A136B4}" destId="{77BC2A65-0689-274C-A2B2-A228A7154CFE}" srcOrd="0" destOrd="0" presId="urn:microsoft.com/office/officeart/2005/8/layout/cycle4"/>
    <dgm:cxn modelId="{0218638C-F43D-0147-B5A8-02D5B655CF81}" type="presOf" srcId="{0D0E7C8E-6BF5-CC48-8336-62DDE46FC8FC}" destId="{C6C68422-CA74-A34F-A328-E40E5409012F}" srcOrd="0" destOrd="1" presId="urn:microsoft.com/office/officeart/2005/8/layout/cycle4"/>
    <dgm:cxn modelId="{07DCFBFE-A8EC-BE49-9E2B-24B18CFC26DC}" type="presOf" srcId="{26D20232-B809-854E-B294-16164420FA4E}" destId="{C6C68422-CA74-A34F-A328-E40E5409012F}" srcOrd="0" destOrd="0" presId="urn:microsoft.com/office/officeart/2005/8/layout/cycle4"/>
    <dgm:cxn modelId="{C1E1B1A2-EBC2-4444-8475-F29F9FAEDE1D}" srcId="{B4A56C73-5771-0B4A-A528-97E855205AA1}" destId="{3B06F2DB-959D-C54F-BC52-C53E465D583E}" srcOrd="0" destOrd="0" parTransId="{71161E64-86B0-E84A-8D0B-0CF802F8A511}" sibTransId="{A53F342F-024F-9049-B9B0-B4BB3987AB5B}"/>
    <dgm:cxn modelId="{F9051E7C-52F4-AF4F-A5FC-8F09B22CDF6B}" type="presOf" srcId="{89695FB9-2CDF-254C-99BB-6783D68D4712}" destId="{74A9DD82-5D8E-C04B-9030-9E216554459B}" srcOrd="1" destOrd="1" presId="urn:microsoft.com/office/officeart/2005/8/layout/cycle4"/>
    <dgm:cxn modelId="{31DD813E-93C7-BD42-A4A6-C27ED914D47F}" srcId="{E623DEF2-AB18-F44D-9F39-C7DA56910445}" destId="{545BC73B-51A4-A34C-96BD-6D31A580C05C}" srcOrd="3" destOrd="0" parTransId="{3348E4DB-4AA2-564D-A733-5170E0585922}" sibTransId="{E085EAD5-2FB3-F94A-8CCD-794BDD6048D5}"/>
    <dgm:cxn modelId="{749A806D-1627-B54A-8B93-CA82432E0C25}" srcId="{ED809498-3453-4049-A525-3A5001D0A5CE}" destId="{0D0E7C8E-6BF5-CC48-8336-62DDE46FC8FC}" srcOrd="1" destOrd="0" parTransId="{154163DE-0412-1F4E-9BF0-7C486EC25C92}" sibTransId="{675784CF-5993-1642-8D6E-93A9582286CC}"/>
    <dgm:cxn modelId="{B0144B8F-2208-694E-BE7D-03928E89EFEE}" type="presOf" srcId="{BB1C23D4-98C1-4A44-902B-65F9EE8E6F24}" destId="{74A9DD82-5D8E-C04B-9030-9E216554459B}" srcOrd="1" destOrd="0" presId="urn:microsoft.com/office/officeart/2005/8/layout/cycle4"/>
    <dgm:cxn modelId="{515267F4-7CDA-FD4A-AC16-181A3BED666E}" srcId="{545BC73B-51A4-A34C-96BD-6D31A580C05C}" destId="{42CC67E6-EAC2-1846-A94B-2298EB68165A}" srcOrd="0" destOrd="0" parTransId="{07E1136B-C0B7-2742-B6AC-94EC308E001F}" sibTransId="{B9663B53-7811-BF48-B78F-62456F6FF96B}"/>
    <dgm:cxn modelId="{56AE6A25-1C7B-F943-9BFC-2844D9638C6B}" type="presOf" srcId="{42CC67E6-EAC2-1846-A94B-2298EB68165A}" destId="{A3F51526-85E5-854D-A02E-E065B6DF394A}" srcOrd="1" destOrd="0" presId="urn:microsoft.com/office/officeart/2005/8/layout/cycle4"/>
    <dgm:cxn modelId="{1511DFA5-209F-7643-8466-CEEC8981E616}" type="presOf" srcId="{0D0E7C8E-6BF5-CC48-8336-62DDE46FC8FC}" destId="{5F867684-7D42-9E42-8B64-DD717F1DAEF5}" srcOrd="1" destOrd="1" presId="urn:microsoft.com/office/officeart/2005/8/layout/cycle4"/>
    <dgm:cxn modelId="{D56FE5A8-E09E-0E4B-B739-7C7A53CB9392}" srcId="{545BC73B-51A4-A34C-96BD-6D31A580C05C}" destId="{2F526A15-91AA-4E4F-A4C6-D2A3523C5DB0}" srcOrd="1" destOrd="0" parTransId="{9816A8C6-9961-E742-8876-8CFE4F4BEA0C}" sibTransId="{A9C458CD-9AE0-EF4F-89F3-FB5210CB0CD8}"/>
    <dgm:cxn modelId="{5AA38530-E47E-6D42-9D1C-FC984D6C0045}" type="presParOf" srcId="{96F5B800-8A75-5E4B-8DAC-65AAD7766E5A}" destId="{E7C00DB9-FD64-6C41-A0C6-81AADD351FC2}" srcOrd="0" destOrd="0" presId="urn:microsoft.com/office/officeart/2005/8/layout/cycle4"/>
    <dgm:cxn modelId="{50E155D6-37FE-FE4A-9717-718DBCBC3873}" type="presParOf" srcId="{E7C00DB9-FD64-6C41-A0C6-81AADD351FC2}" destId="{23133995-94FE-4A41-8DEC-8C701C2C1EAA}" srcOrd="0" destOrd="0" presId="urn:microsoft.com/office/officeart/2005/8/layout/cycle4"/>
    <dgm:cxn modelId="{BA5A0827-AAEC-D748-BA8B-928B1A7AE40D}" type="presParOf" srcId="{23133995-94FE-4A41-8DEC-8C701C2C1EAA}" destId="{FDD91E6D-B851-A24C-BE5F-B4B1D77CAD25}" srcOrd="0" destOrd="0" presId="urn:microsoft.com/office/officeart/2005/8/layout/cycle4"/>
    <dgm:cxn modelId="{EE43D95E-C68F-B340-B0D1-0B6FAB33B6D2}" type="presParOf" srcId="{23133995-94FE-4A41-8DEC-8C701C2C1EAA}" destId="{DBFA3BAE-E4DF-0D46-B832-E07D9EE7A2C7}" srcOrd="1" destOrd="0" presId="urn:microsoft.com/office/officeart/2005/8/layout/cycle4"/>
    <dgm:cxn modelId="{3BD89E5F-9BFB-184B-AB64-E45E2318C44C}" type="presParOf" srcId="{E7C00DB9-FD64-6C41-A0C6-81AADD351FC2}" destId="{D6155DD6-D48F-484B-98B6-87A8B35529C8}" srcOrd="1" destOrd="0" presId="urn:microsoft.com/office/officeart/2005/8/layout/cycle4"/>
    <dgm:cxn modelId="{96F61DB9-78A5-4E41-8AC1-142FC9863255}" type="presParOf" srcId="{D6155DD6-D48F-484B-98B6-87A8B35529C8}" destId="{A0B6105C-25BC-5043-98E4-1BE850CD834D}" srcOrd="0" destOrd="0" presId="urn:microsoft.com/office/officeart/2005/8/layout/cycle4"/>
    <dgm:cxn modelId="{A8ADBF43-724A-184A-AC43-3685C2302D31}" type="presParOf" srcId="{D6155DD6-D48F-484B-98B6-87A8B35529C8}" destId="{74A9DD82-5D8E-C04B-9030-9E216554459B}" srcOrd="1" destOrd="0" presId="urn:microsoft.com/office/officeart/2005/8/layout/cycle4"/>
    <dgm:cxn modelId="{0296A815-D9A8-1541-85B3-6178CD9E7C09}" type="presParOf" srcId="{E7C00DB9-FD64-6C41-A0C6-81AADD351FC2}" destId="{149CB205-D628-4440-8301-315CAC49CC26}" srcOrd="2" destOrd="0" presId="urn:microsoft.com/office/officeart/2005/8/layout/cycle4"/>
    <dgm:cxn modelId="{47C12887-D8A9-D048-9A6A-A822C41355C9}" type="presParOf" srcId="{149CB205-D628-4440-8301-315CAC49CC26}" destId="{C6C68422-CA74-A34F-A328-E40E5409012F}" srcOrd="0" destOrd="0" presId="urn:microsoft.com/office/officeart/2005/8/layout/cycle4"/>
    <dgm:cxn modelId="{211D8E65-7077-0640-B90D-0DB386C1F4E1}" type="presParOf" srcId="{149CB205-D628-4440-8301-315CAC49CC26}" destId="{5F867684-7D42-9E42-8B64-DD717F1DAEF5}" srcOrd="1" destOrd="0" presId="urn:microsoft.com/office/officeart/2005/8/layout/cycle4"/>
    <dgm:cxn modelId="{F5BC4274-5288-CE4B-9358-3141D18AEE96}" type="presParOf" srcId="{E7C00DB9-FD64-6C41-A0C6-81AADD351FC2}" destId="{F421C62B-8096-114F-8049-17D3D4FD2129}" srcOrd="3" destOrd="0" presId="urn:microsoft.com/office/officeart/2005/8/layout/cycle4"/>
    <dgm:cxn modelId="{15845DA0-2A01-5B41-9943-01764B87E83F}" type="presParOf" srcId="{F421C62B-8096-114F-8049-17D3D4FD2129}" destId="{61A6DD74-788E-2B4E-ABF8-FD2A6DFEE9B9}" srcOrd="0" destOrd="0" presId="urn:microsoft.com/office/officeart/2005/8/layout/cycle4"/>
    <dgm:cxn modelId="{1CA9D0C6-AFA3-6D4C-BD58-FCF2F1E435B4}" type="presParOf" srcId="{F421C62B-8096-114F-8049-17D3D4FD2129}" destId="{A3F51526-85E5-854D-A02E-E065B6DF394A}" srcOrd="1" destOrd="0" presId="urn:microsoft.com/office/officeart/2005/8/layout/cycle4"/>
    <dgm:cxn modelId="{B90A1056-E48C-AC46-AE17-F48069AFABDA}" type="presParOf" srcId="{E7C00DB9-FD64-6C41-A0C6-81AADD351FC2}" destId="{37940A78-EA1E-8C4D-AD56-35973E9A2CA1}" srcOrd="4" destOrd="0" presId="urn:microsoft.com/office/officeart/2005/8/layout/cycle4"/>
    <dgm:cxn modelId="{F17834D0-A9EA-CF43-A620-4B65029EE808}" type="presParOf" srcId="{96F5B800-8A75-5E4B-8DAC-65AAD7766E5A}" destId="{B9DA1AEA-C999-1C4E-ACFA-C49AE2296528}" srcOrd="1" destOrd="0" presId="urn:microsoft.com/office/officeart/2005/8/layout/cycle4"/>
    <dgm:cxn modelId="{472C10A6-4BFD-3247-BFFE-BF644A44A996}" type="presParOf" srcId="{B9DA1AEA-C999-1C4E-ACFA-C49AE2296528}" destId="{34ED4508-D183-9944-90F6-7F39A776E308}" srcOrd="0" destOrd="0" presId="urn:microsoft.com/office/officeart/2005/8/layout/cycle4"/>
    <dgm:cxn modelId="{2BB05D62-5382-1847-BFD5-E0BEC9F58C39}" type="presParOf" srcId="{B9DA1AEA-C999-1C4E-ACFA-C49AE2296528}" destId="{77BC2A65-0689-274C-A2B2-A228A7154CFE}" srcOrd="1" destOrd="0" presId="urn:microsoft.com/office/officeart/2005/8/layout/cycle4"/>
    <dgm:cxn modelId="{E6E7B938-8699-514E-A913-D9F862B7CF36}" type="presParOf" srcId="{B9DA1AEA-C999-1C4E-ACFA-C49AE2296528}" destId="{02F8F90D-AEBA-0E45-BCE2-6BA01C86F3C3}" srcOrd="2" destOrd="0" presId="urn:microsoft.com/office/officeart/2005/8/layout/cycle4"/>
    <dgm:cxn modelId="{83F143BC-386A-AE45-8BBA-BEAEE91AA847}" type="presParOf" srcId="{B9DA1AEA-C999-1C4E-ACFA-C49AE2296528}" destId="{838C3B9C-6233-374D-99F0-29F3E040C8D2}" srcOrd="3" destOrd="0" presId="urn:microsoft.com/office/officeart/2005/8/layout/cycle4"/>
    <dgm:cxn modelId="{1F92A81A-6F2F-F641-9E6E-241E3E858AF1}" type="presParOf" srcId="{B9DA1AEA-C999-1C4E-ACFA-C49AE2296528}" destId="{7D10EAF7-BE35-8D48-A1D5-E10FA5BAC104}" srcOrd="4" destOrd="0" presId="urn:microsoft.com/office/officeart/2005/8/layout/cycle4"/>
    <dgm:cxn modelId="{AA49DFEB-9E02-CE4C-8ABE-0CEE224DFCCD}" type="presParOf" srcId="{96F5B800-8A75-5E4B-8DAC-65AAD7766E5A}" destId="{B5758518-7992-1247-81C1-0A2938D4069D}" srcOrd="2" destOrd="0" presId="urn:microsoft.com/office/officeart/2005/8/layout/cycle4"/>
    <dgm:cxn modelId="{CC876D17-9FC5-134B-91BB-B458C67CB59D}" type="presParOf" srcId="{96F5B800-8A75-5E4B-8DAC-65AAD7766E5A}" destId="{C439A92D-E7C1-1D49-81A6-50632F7760A8}"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BB72C0-B367-8648-B5FE-945008DD191F}">
      <dsp:nvSpPr>
        <dsp:cNvPr id="0" name=""/>
        <dsp:cNvSpPr/>
      </dsp:nvSpPr>
      <dsp:spPr>
        <a:xfrm>
          <a:off x="1004" y="323558"/>
          <a:ext cx="2350740" cy="1175370"/>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625" tIns="31750" rIns="47625" bIns="31750" numCol="1" spcCol="1270" anchor="ctr" anchorCtr="0">
          <a:noAutofit/>
        </a:bodyPr>
        <a:lstStyle/>
        <a:p>
          <a:pPr lvl="0" algn="ctr" defTabSz="1111250">
            <a:lnSpc>
              <a:spcPct val="90000"/>
            </a:lnSpc>
            <a:spcBef>
              <a:spcPct val="0"/>
            </a:spcBef>
            <a:spcAft>
              <a:spcPct val="35000"/>
            </a:spcAft>
          </a:pPr>
          <a:r>
            <a:rPr lang="en-US" sz="2500" kern="1200" dirty="0" smtClean="0">
              <a:solidFill>
                <a:schemeClr val="tx1"/>
              </a:solidFill>
            </a:rPr>
            <a:t>Programmable Data Access</a:t>
          </a:r>
          <a:endParaRPr lang="en-US" sz="2500" kern="1200" dirty="0">
            <a:solidFill>
              <a:schemeClr val="tx1"/>
            </a:solidFill>
          </a:endParaRPr>
        </a:p>
      </dsp:txBody>
      <dsp:txXfrm>
        <a:off x="35429" y="357983"/>
        <a:ext cx="2281890" cy="1106520"/>
      </dsp:txXfrm>
    </dsp:sp>
    <dsp:sp modelId="{44F654C8-2A8B-9745-B963-D8D1AD3AD0DB}">
      <dsp:nvSpPr>
        <dsp:cNvPr id="0" name=""/>
        <dsp:cNvSpPr/>
      </dsp:nvSpPr>
      <dsp:spPr>
        <a:xfrm>
          <a:off x="236078" y="1498928"/>
          <a:ext cx="235074" cy="881527"/>
        </a:xfrm>
        <a:custGeom>
          <a:avLst/>
          <a:gdLst/>
          <a:ahLst/>
          <a:cxnLst/>
          <a:rect l="0" t="0" r="0" b="0"/>
          <a:pathLst>
            <a:path>
              <a:moveTo>
                <a:pt x="0" y="0"/>
              </a:moveTo>
              <a:lnTo>
                <a:pt x="0" y="881527"/>
              </a:lnTo>
              <a:lnTo>
                <a:pt x="235074" y="881527"/>
              </a:lnTo>
            </a:path>
          </a:pathLst>
        </a:custGeom>
        <a:noFill/>
        <a:ln w="9525" cap="flat" cmpd="sng" algn="ctr">
          <a:solidFill>
            <a:schemeClr val="accent5">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E1C4406-7293-6A47-A0D4-45A3E89AE82B}">
      <dsp:nvSpPr>
        <dsp:cNvPr id="0" name=""/>
        <dsp:cNvSpPr/>
      </dsp:nvSpPr>
      <dsp:spPr>
        <a:xfrm>
          <a:off x="471152" y="1792770"/>
          <a:ext cx="1880592" cy="117537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t>- CORE API </a:t>
          </a:r>
        </a:p>
        <a:p>
          <a:pPr lvl="0" algn="ctr" defTabSz="711200">
            <a:lnSpc>
              <a:spcPct val="90000"/>
            </a:lnSpc>
            <a:spcBef>
              <a:spcPct val="0"/>
            </a:spcBef>
            <a:spcAft>
              <a:spcPct val="35000"/>
            </a:spcAft>
          </a:pPr>
          <a:r>
            <a:rPr lang="en-US" sz="1600" kern="1200" dirty="0" smtClean="0"/>
            <a:t>- CORE Data Dumps</a:t>
          </a:r>
          <a:endParaRPr lang="en-US" sz="1600" kern="1200" dirty="0"/>
        </a:p>
      </dsp:txBody>
      <dsp:txXfrm>
        <a:off x="505577" y="1827195"/>
        <a:ext cx="1811742" cy="1106520"/>
      </dsp:txXfrm>
    </dsp:sp>
    <dsp:sp modelId="{25B8E6D6-1CD3-5245-AD33-F8E4EFE087E5}">
      <dsp:nvSpPr>
        <dsp:cNvPr id="0" name=""/>
        <dsp:cNvSpPr/>
      </dsp:nvSpPr>
      <dsp:spPr>
        <a:xfrm>
          <a:off x="236078" y="1498928"/>
          <a:ext cx="235074" cy="2350740"/>
        </a:xfrm>
        <a:custGeom>
          <a:avLst/>
          <a:gdLst/>
          <a:ahLst/>
          <a:cxnLst/>
          <a:rect l="0" t="0" r="0" b="0"/>
          <a:pathLst>
            <a:path>
              <a:moveTo>
                <a:pt x="0" y="0"/>
              </a:moveTo>
              <a:lnTo>
                <a:pt x="0" y="2350740"/>
              </a:lnTo>
              <a:lnTo>
                <a:pt x="235074" y="2350740"/>
              </a:lnTo>
            </a:path>
          </a:pathLst>
        </a:custGeom>
        <a:noFill/>
        <a:ln w="9525" cap="flat" cmpd="sng" algn="ctr">
          <a:solidFill>
            <a:schemeClr val="accent5">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2DB2F71-CD0B-BE4F-A6DD-29702C7E3C0E}">
      <dsp:nvSpPr>
        <dsp:cNvPr id="0" name=""/>
        <dsp:cNvSpPr/>
      </dsp:nvSpPr>
      <dsp:spPr>
        <a:xfrm>
          <a:off x="471152" y="3261983"/>
          <a:ext cx="1880592" cy="117537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t>- Researchers</a:t>
          </a:r>
        </a:p>
        <a:p>
          <a:pPr lvl="0" algn="ctr" defTabSz="711200">
            <a:lnSpc>
              <a:spcPct val="90000"/>
            </a:lnSpc>
            <a:spcBef>
              <a:spcPct val="0"/>
            </a:spcBef>
            <a:spcAft>
              <a:spcPct val="35000"/>
            </a:spcAft>
          </a:pPr>
          <a:r>
            <a:rPr lang="en-US" sz="1600" kern="1200" dirty="0" smtClean="0"/>
            <a:t>- Developers </a:t>
          </a:r>
        </a:p>
        <a:p>
          <a:pPr lvl="0" algn="ctr" defTabSz="711200">
            <a:lnSpc>
              <a:spcPct val="90000"/>
            </a:lnSpc>
            <a:spcBef>
              <a:spcPct val="0"/>
            </a:spcBef>
            <a:spcAft>
              <a:spcPct val="35000"/>
            </a:spcAft>
          </a:pPr>
          <a:r>
            <a:rPr lang="en-US" sz="1600" kern="1200" dirty="0" smtClean="0"/>
            <a:t>- Companies </a:t>
          </a:r>
          <a:endParaRPr lang="en-US" sz="1600" kern="1200" dirty="0"/>
        </a:p>
      </dsp:txBody>
      <dsp:txXfrm>
        <a:off x="505577" y="3296408"/>
        <a:ext cx="1811742" cy="1106520"/>
      </dsp:txXfrm>
    </dsp:sp>
    <dsp:sp modelId="{7CF3D528-219B-9244-8C69-7AC8FE5CA109}">
      <dsp:nvSpPr>
        <dsp:cNvPr id="0" name=""/>
        <dsp:cNvSpPr/>
      </dsp:nvSpPr>
      <dsp:spPr>
        <a:xfrm>
          <a:off x="2939429" y="323558"/>
          <a:ext cx="2350740" cy="1175370"/>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625" tIns="31750" rIns="47625" bIns="31750" numCol="1" spcCol="1270" anchor="ctr" anchorCtr="0">
          <a:noAutofit/>
        </a:bodyPr>
        <a:lstStyle/>
        <a:p>
          <a:pPr lvl="0" algn="ctr" defTabSz="1111250">
            <a:lnSpc>
              <a:spcPct val="90000"/>
            </a:lnSpc>
            <a:spcBef>
              <a:spcPct val="0"/>
            </a:spcBef>
            <a:spcAft>
              <a:spcPct val="35000"/>
            </a:spcAft>
          </a:pPr>
          <a:r>
            <a:rPr lang="en-US" sz="2500" kern="1200" dirty="0" smtClean="0">
              <a:solidFill>
                <a:srgbClr val="000000"/>
              </a:solidFill>
            </a:rPr>
            <a:t>Transaction Information Access </a:t>
          </a:r>
          <a:endParaRPr lang="en-US" sz="2500" kern="1200" dirty="0">
            <a:solidFill>
              <a:srgbClr val="000000"/>
            </a:solidFill>
          </a:endParaRPr>
        </a:p>
      </dsp:txBody>
      <dsp:txXfrm>
        <a:off x="2973854" y="357983"/>
        <a:ext cx="2281890" cy="1106520"/>
      </dsp:txXfrm>
    </dsp:sp>
    <dsp:sp modelId="{E8FFEDD2-CB9B-0A4D-B437-351D9B204865}">
      <dsp:nvSpPr>
        <dsp:cNvPr id="0" name=""/>
        <dsp:cNvSpPr/>
      </dsp:nvSpPr>
      <dsp:spPr>
        <a:xfrm>
          <a:off x="3174503" y="1498928"/>
          <a:ext cx="235074" cy="881527"/>
        </a:xfrm>
        <a:custGeom>
          <a:avLst/>
          <a:gdLst/>
          <a:ahLst/>
          <a:cxnLst/>
          <a:rect l="0" t="0" r="0" b="0"/>
          <a:pathLst>
            <a:path>
              <a:moveTo>
                <a:pt x="0" y="0"/>
              </a:moveTo>
              <a:lnTo>
                <a:pt x="0" y="881527"/>
              </a:lnTo>
              <a:lnTo>
                <a:pt x="235074" y="881527"/>
              </a:lnTo>
            </a:path>
          </a:pathLst>
        </a:custGeom>
        <a:noFill/>
        <a:ln w="9525" cap="flat" cmpd="sng" algn="ctr">
          <a:solidFill>
            <a:schemeClr val="accent5">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4467B3A-2BDF-FA4A-913B-859FA6CB9972}">
      <dsp:nvSpPr>
        <dsp:cNvPr id="0" name=""/>
        <dsp:cNvSpPr/>
      </dsp:nvSpPr>
      <dsp:spPr>
        <a:xfrm>
          <a:off x="3409577" y="1792770"/>
          <a:ext cx="1880592" cy="117537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t>- </a:t>
          </a:r>
          <a:r>
            <a:rPr lang="en-US" sz="1600" kern="1200" dirty="0" smtClean="0"/>
            <a:t>CORE Portal</a:t>
          </a:r>
        </a:p>
        <a:p>
          <a:pPr lvl="0" algn="ctr" defTabSz="755650">
            <a:lnSpc>
              <a:spcPct val="90000"/>
            </a:lnSpc>
            <a:spcBef>
              <a:spcPct val="0"/>
            </a:spcBef>
            <a:spcAft>
              <a:spcPct val="35000"/>
            </a:spcAft>
          </a:pPr>
          <a:r>
            <a:rPr lang="en-US" sz="1600" kern="1200" dirty="0" smtClean="0"/>
            <a:t>- CORE Mobile</a:t>
          </a:r>
        </a:p>
        <a:p>
          <a:pPr lvl="0" algn="ctr" defTabSz="755650">
            <a:lnSpc>
              <a:spcPct val="90000"/>
            </a:lnSpc>
            <a:spcBef>
              <a:spcPct val="0"/>
            </a:spcBef>
            <a:spcAft>
              <a:spcPct val="35000"/>
            </a:spcAft>
          </a:pPr>
          <a:r>
            <a:rPr lang="en-US" sz="1600" kern="1200" dirty="0" smtClean="0"/>
            <a:t> - CORE Plugin</a:t>
          </a:r>
          <a:endParaRPr lang="en-US" sz="1600" kern="1200" dirty="0"/>
        </a:p>
      </dsp:txBody>
      <dsp:txXfrm>
        <a:off x="3444002" y="1827195"/>
        <a:ext cx="1811742" cy="1106520"/>
      </dsp:txXfrm>
    </dsp:sp>
    <dsp:sp modelId="{0B29F04E-5836-0342-AC0A-B9EBE3DE6DD9}">
      <dsp:nvSpPr>
        <dsp:cNvPr id="0" name=""/>
        <dsp:cNvSpPr/>
      </dsp:nvSpPr>
      <dsp:spPr>
        <a:xfrm>
          <a:off x="3174503" y="1498928"/>
          <a:ext cx="235074" cy="2350740"/>
        </a:xfrm>
        <a:custGeom>
          <a:avLst/>
          <a:gdLst/>
          <a:ahLst/>
          <a:cxnLst/>
          <a:rect l="0" t="0" r="0" b="0"/>
          <a:pathLst>
            <a:path>
              <a:moveTo>
                <a:pt x="0" y="0"/>
              </a:moveTo>
              <a:lnTo>
                <a:pt x="0" y="2350740"/>
              </a:lnTo>
              <a:lnTo>
                <a:pt x="235074" y="2350740"/>
              </a:lnTo>
            </a:path>
          </a:pathLst>
        </a:custGeom>
        <a:noFill/>
        <a:ln w="9525" cap="flat" cmpd="sng" algn="ctr">
          <a:solidFill>
            <a:schemeClr val="accent5">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D545E31-3D1B-1642-B932-361E0A362241}">
      <dsp:nvSpPr>
        <dsp:cNvPr id="0" name=""/>
        <dsp:cNvSpPr/>
      </dsp:nvSpPr>
      <dsp:spPr>
        <a:xfrm>
          <a:off x="3409577" y="3261983"/>
          <a:ext cx="1880592" cy="117537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t>- </a:t>
          </a:r>
          <a:r>
            <a:rPr lang="en-US" sz="1600" kern="1200" dirty="0" smtClean="0"/>
            <a:t>Researchers</a:t>
          </a:r>
        </a:p>
        <a:p>
          <a:pPr lvl="0" algn="ctr" defTabSz="755650">
            <a:lnSpc>
              <a:spcPct val="90000"/>
            </a:lnSpc>
            <a:spcBef>
              <a:spcPct val="0"/>
            </a:spcBef>
            <a:spcAft>
              <a:spcPct val="35000"/>
            </a:spcAft>
          </a:pPr>
          <a:r>
            <a:rPr lang="en-US" sz="1600" kern="1200" dirty="0" smtClean="0"/>
            <a:t>- Students</a:t>
          </a:r>
        </a:p>
        <a:p>
          <a:pPr lvl="0" algn="ctr" defTabSz="755650">
            <a:lnSpc>
              <a:spcPct val="90000"/>
            </a:lnSpc>
            <a:spcBef>
              <a:spcPct val="0"/>
            </a:spcBef>
            <a:spcAft>
              <a:spcPct val="35000"/>
            </a:spcAft>
          </a:pPr>
          <a:r>
            <a:rPr lang="en-US" sz="1600" kern="1200" dirty="0" smtClean="0"/>
            <a:t>- Life long learners</a:t>
          </a:r>
          <a:endParaRPr lang="en-US" sz="1600" kern="1200" dirty="0"/>
        </a:p>
      </dsp:txBody>
      <dsp:txXfrm>
        <a:off x="3444002" y="3296408"/>
        <a:ext cx="1811742" cy="1106520"/>
      </dsp:txXfrm>
    </dsp:sp>
    <dsp:sp modelId="{DB7D132F-1817-5247-9590-D31F010552B2}">
      <dsp:nvSpPr>
        <dsp:cNvPr id="0" name=""/>
        <dsp:cNvSpPr/>
      </dsp:nvSpPr>
      <dsp:spPr>
        <a:xfrm>
          <a:off x="5877855" y="323558"/>
          <a:ext cx="2350740" cy="1175370"/>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625" tIns="31750" rIns="47625" bIns="31750" numCol="1" spcCol="1270" anchor="ctr" anchorCtr="0">
          <a:noAutofit/>
        </a:bodyPr>
        <a:lstStyle/>
        <a:p>
          <a:pPr lvl="0" algn="ctr" defTabSz="1111250">
            <a:lnSpc>
              <a:spcPct val="90000"/>
            </a:lnSpc>
            <a:spcBef>
              <a:spcPct val="0"/>
            </a:spcBef>
            <a:spcAft>
              <a:spcPct val="35000"/>
            </a:spcAft>
          </a:pPr>
          <a:r>
            <a:rPr lang="en-US" sz="2500" kern="1200" dirty="0" smtClean="0">
              <a:solidFill>
                <a:srgbClr val="000000"/>
              </a:solidFill>
            </a:rPr>
            <a:t>Analytical Information Access</a:t>
          </a:r>
          <a:endParaRPr lang="en-US" sz="2500" kern="1200" dirty="0">
            <a:solidFill>
              <a:srgbClr val="000000"/>
            </a:solidFill>
          </a:endParaRPr>
        </a:p>
      </dsp:txBody>
      <dsp:txXfrm>
        <a:off x="5912280" y="357983"/>
        <a:ext cx="2281890" cy="1106520"/>
      </dsp:txXfrm>
    </dsp:sp>
    <dsp:sp modelId="{CD0F0F2E-EDA5-1D48-8DFD-1D7C5D0C5BA3}">
      <dsp:nvSpPr>
        <dsp:cNvPr id="0" name=""/>
        <dsp:cNvSpPr/>
      </dsp:nvSpPr>
      <dsp:spPr>
        <a:xfrm>
          <a:off x="6112929" y="1498928"/>
          <a:ext cx="235074" cy="881527"/>
        </a:xfrm>
        <a:custGeom>
          <a:avLst/>
          <a:gdLst/>
          <a:ahLst/>
          <a:cxnLst/>
          <a:rect l="0" t="0" r="0" b="0"/>
          <a:pathLst>
            <a:path>
              <a:moveTo>
                <a:pt x="0" y="0"/>
              </a:moveTo>
              <a:lnTo>
                <a:pt x="0" y="881527"/>
              </a:lnTo>
              <a:lnTo>
                <a:pt x="235074" y="881527"/>
              </a:lnTo>
            </a:path>
          </a:pathLst>
        </a:custGeom>
        <a:noFill/>
        <a:ln w="9525" cap="flat" cmpd="sng" algn="ctr">
          <a:solidFill>
            <a:schemeClr val="accent5">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5E96942-9ED9-9A4A-B346-145E205C9575}">
      <dsp:nvSpPr>
        <dsp:cNvPr id="0" name=""/>
        <dsp:cNvSpPr/>
      </dsp:nvSpPr>
      <dsp:spPr>
        <a:xfrm>
          <a:off x="6348003" y="1792770"/>
          <a:ext cx="1880592" cy="117537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 CORE Policy </a:t>
          </a:r>
        </a:p>
        <a:p>
          <a:pPr lvl="0" algn="ctr" defTabSz="666750">
            <a:lnSpc>
              <a:spcPct val="90000"/>
            </a:lnSpc>
            <a:spcBef>
              <a:spcPct val="0"/>
            </a:spcBef>
            <a:spcAft>
              <a:spcPct val="35000"/>
            </a:spcAft>
          </a:pPr>
          <a:r>
            <a:rPr lang="en-US" sz="1500" kern="1200" dirty="0" smtClean="0">
              <a:solidFill>
                <a:srgbClr val="FF0000"/>
              </a:solidFill>
            </a:rPr>
            <a:t>-</a:t>
          </a:r>
          <a:r>
            <a:rPr lang="en-US" sz="1500" kern="1200" dirty="0" smtClean="0">
              <a:solidFill>
                <a:srgbClr val="000000"/>
              </a:solidFill>
            </a:rPr>
            <a:t>CORE</a:t>
          </a:r>
          <a:r>
            <a:rPr lang="en-US" sz="1500" kern="1200" dirty="0" smtClean="0">
              <a:solidFill>
                <a:srgbClr val="FF0000"/>
              </a:solidFill>
            </a:rPr>
            <a:t> </a:t>
          </a:r>
          <a:r>
            <a:rPr lang="en-US" sz="1500" kern="1200" dirty="0" smtClean="0">
              <a:solidFill>
                <a:schemeClr val="tx1"/>
              </a:solidFill>
            </a:rPr>
            <a:t>Compliance </a:t>
          </a:r>
        </a:p>
        <a:p>
          <a:pPr lvl="0" algn="ctr" defTabSz="666750">
            <a:lnSpc>
              <a:spcPct val="90000"/>
            </a:lnSpc>
            <a:spcBef>
              <a:spcPct val="0"/>
            </a:spcBef>
            <a:spcAft>
              <a:spcPct val="35000"/>
            </a:spcAft>
          </a:pPr>
          <a:r>
            <a:rPr lang="en-US" sz="1500" kern="1200" dirty="0" smtClean="0">
              <a:solidFill>
                <a:schemeClr val="tx1"/>
              </a:solidFill>
            </a:rPr>
            <a:t>Analytics</a:t>
          </a:r>
        </a:p>
        <a:p>
          <a:pPr lvl="0" algn="ctr" defTabSz="666750">
            <a:lnSpc>
              <a:spcPct val="90000"/>
            </a:lnSpc>
            <a:spcBef>
              <a:spcPct val="0"/>
            </a:spcBef>
            <a:spcAft>
              <a:spcPct val="35000"/>
            </a:spcAft>
          </a:pPr>
          <a:r>
            <a:rPr lang="en-US" sz="1500" kern="1200" dirty="0" smtClean="0"/>
            <a:t>- CORE Dashboard </a:t>
          </a:r>
          <a:endParaRPr lang="en-US" sz="1500" kern="1200" dirty="0"/>
        </a:p>
      </dsp:txBody>
      <dsp:txXfrm>
        <a:off x="6382428" y="1827195"/>
        <a:ext cx="1811742" cy="1106520"/>
      </dsp:txXfrm>
    </dsp:sp>
    <dsp:sp modelId="{C2BF5975-FF0D-324C-9644-C6EC445D5F1B}">
      <dsp:nvSpPr>
        <dsp:cNvPr id="0" name=""/>
        <dsp:cNvSpPr/>
      </dsp:nvSpPr>
      <dsp:spPr>
        <a:xfrm>
          <a:off x="6112929" y="1498928"/>
          <a:ext cx="235074" cy="2350740"/>
        </a:xfrm>
        <a:custGeom>
          <a:avLst/>
          <a:gdLst/>
          <a:ahLst/>
          <a:cxnLst/>
          <a:rect l="0" t="0" r="0" b="0"/>
          <a:pathLst>
            <a:path>
              <a:moveTo>
                <a:pt x="0" y="0"/>
              </a:moveTo>
              <a:lnTo>
                <a:pt x="0" y="2350740"/>
              </a:lnTo>
              <a:lnTo>
                <a:pt x="235074" y="2350740"/>
              </a:lnTo>
            </a:path>
          </a:pathLst>
        </a:custGeom>
        <a:noFill/>
        <a:ln w="9525" cap="flat" cmpd="sng" algn="ctr">
          <a:solidFill>
            <a:schemeClr val="accent5">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DA3C0E4-6995-574C-9914-0B0ED97B4D5A}">
      <dsp:nvSpPr>
        <dsp:cNvPr id="0" name=""/>
        <dsp:cNvSpPr/>
      </dsp:nvSpPr>
      <dsp:spPr>
        <a:xfrm>
          <a:off x="6348003" y="3261983"/>
          <a:ext cx="1880592" cy="117537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t>- </a:t>
          </a:r>
          <a:r>
            <a:rPr lang="en-US" sz="1600" kern="1200" dirty="0" smtClean="0"/>
            <a:t>Funders </a:t>
          </a:r>
        </a:p>
        <a:p>
          <a:pPr lvl="0" algn="ctr" defTabSz="755650">
            <a:lnSpc>
              <a:spcPct val="90000"/>
            </a:lnSpc>
            <a:spcBef>
              <a:spcPct val="0"/>
            </a:spcBef>
            <a:spcAft>
              <a:spcPct val="35000"/>
            </a:spcAft>
          </a:pPr>
          <a:r>
            <a:rPr lang="en-US" sz="1600" kern="1200" dirty="0" smtClean="0"/>
            <a:t>- Governments</a:t>
          </a:r>
        </a:p>
        <a:p>
          <a:pPr lvl="0" algn="ctr" defTabSz="755650">
            <a:lnSpc>
              <a:spcPct val="90000"/>
            </a:lnSpc>
            <a:spcBef>
              <a:spcPct val="0"/>
            </a:spcBef>
            <a:spcAft>
              <a:spcPct val="35000"/>
            </a:spcAft>
          </a:pPr>
          <a:r>
            <a:rPr lang="en-US" sz="1600" kern="1200" dirty="0" smtClean="0"/>
            <a:t>- Data Providers</a:t>
          </a:r>
          <a:endParaRPr lang="en-US" sz="1600" kern="1200" dirty="0"/>
        </a:p>
      </dsp:txBody>
      <dsp:txXfrm>
        <a:off x="6382428" y="3296408"/>
        <a:ext cx="1811742" cy="11065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C68422-CA74-A34F-A328-E40E5409012F}">
      <dsp:nvSpPr>
        <dsp:cNvPr id="0" name=""/>
        <dsp:cNvSpPr/>
      </dsp:nvSpPr>
      <dsp:spPr>
        <a:xfrm>
          <a:off x="4857502" y="3237420"/>
          <a:ext cx="2351890" cy="1523491"/>
        </a:xfrm>
        <a:prstGeom prst="roundRect">
          <a:avLst>
            <a:gd name="adj" fmla="val 10000"/>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t>Harvested Records</a:t>
          </a:r>
          <a:endParaRPr lang="en-US" sz="1900" kern="1200" dirty="0"/>
        </a:p>
        <a:p>
          <a:pPr marL="171450" lvl="1" indent="-171450" algn="l" defTabSz="844550">
            <a:lnSpc>
              <a:spcPct val="90000"/>
            </a:lnSpc>
            <a:spcBef>
              <a:spcPct val="0"/>
            </a:spcBef>
            <a:spcAft>
              <a:spcPct val="15000"/>
            </a:spcAft>
            <a:buChar char="••"/>
          </a:pPr>
          <a:r>
            <a:rPr lang="en-US" sz="1900" kern="1200" dirty="0" smtClean="0"/>
            <a:t>Metadata </a:t>
          </a:r>
          <a:endParaRPr lang="en-US" sz="1900" kern="1200" dirty="0"/>
        </a:p>
      </dsp:txBody>
      <dsp:txXfrm>
        <a:off x="5596535" y="3651759"/>
        <a:ext cx="1579391" cy="1075686"/>
      </dsp:txXfrm>
    </dsp:sp>
    <dsp:sp modelId="{61A6DD74-788E-2B4E-ABF8-FD2A6DFEE9B9}">
      <dsp:nvSpPr>
        <dsp:cNvPr id="0" name=""/>
        <dsp:cNvSpPr/>
      </dsp:nvSpPr>
      <dsp:spPr>
        <a:xfrm>
          <a:off x="1020207" y="3237420"/>
          <a:ext cx="2351890" cy="1523491"/>
        </a:xfrm>
        <a:prstGeom prst="roundRect">
          <a:avLst>
            <a:gd name="adj" fmla="val 10000"/>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t>Harvesting Process </a:t>
          </a:r>
          <a:endParaRPr lang="en-US" sz="1900" kern="1200" dirty="0"/>
        </a:p>
        <a:p>
          <a:pPr marL="171450" lvl="1" indent="-171450" algn="l" defTabSz="844550">
            <a:lnSpc>
              <a:spcPct val="90000"/>
            </a:lnSpc>
            <a:spcBef>
              <a:spcPct val="0"/>
            </a:spcBef>
            <a:spcAft>
              <a:spcPct val="15000"/>
            </a:spcAft>
            <a:buChar char="••"/>
          </a:pPr>
          <a:r>
            <a:rPr lang="en-US" sz="1900" kern="1200" dirty="0" smtClean="0"/>
            <a:t>Standards</a:t>
          </a:r>
          <a:endParaRPr lang="en-US" sz="1900" kern="1200" dirty="0"/>
        </a:p>
      </dsp:txBody>
      <dsp:txXfrm>
        <a:off x="1053673" y="3651759"/>
        <a:ext cx="1579391" cy="1075686"/>
      </dsp:txXfrm>
    </dsp:sp>
    <dsp:sp modelId="{A0B6105C-25BC-5043-98E4-1BE850CD834D}">
      <dsp:nvSpPr>
        <dsp:cNvPr id="0" name=""/>
        <dsp:cNvSpPr/>
      </dsp:nvSpPr>
      <dsp:spPr>
        <a:xfrm>
          <a:off x="4857502" y="0"/>
          <a:ext cx="2351890" cy="1523491"/>
        </a:xfrm>
        <a:prstGeom prst="roundRect">
          <a:avLst>
            <a:gd name="adj" fmla="val 10000"/>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t>Repository Managers</a:t>
          </a:r>
          <a:endParaRPr lang="en-US" sz="1900" kern="1200" dirty="0"/>
        </a:p>
        <a:p>
          <a:pPr marL="171450" lvl="1" indent="-171450" algn="l" defTabSz="844550">
            <a:lnSpc>
              <a:spcPct val="90000"/>
            </a:lnSpc>
            <a:spcBef>
              <a:spcPct val="0"/>
            </a:spcBef>
            <a:spcAft>
              <a:spcPct val="15000"/>
            </a:spcAft>
            <a:buChar char="••"/>
          </a:pPr>
          <a:r>
            <a:rPr lang="en-US" sz="1900" kern="1200" dirty="0" smtClean="0"/>
            <a:t>Funders</a:t>
          </a:r>
          <a:endParaRPr lang="en-US" sz="1900" kern="1200" dirty="0"/>
        </a:p>
      </dsp:txBody>
      <dsp:txXfrm>
        <a:off x="5596535" y="33466"/>
        <a:ext cx="1579391" cy="1075686"/>
      </dsp:txXfrm>
    </dsp:sp>
    <dsp:sp modelId="{FDD91E6D-B851-A24C-BE5F-B4B1D77CAD25}">
      <dsp:nvSpPr>
        <dsp:cNvPr id="0" name=""/>
        <dsp:cNvSpPr/>
      </dsp:nvSpPr>
      <dsp:spPr>
        <a:xfrm>
          <a:off x="1020207" y="0"/>
          <a:ext cx="2351890" cy="1523491"/>
        </a:xfrm>
        <a:prstGeom prst="roundRect">
          <a:avLst>
            <a:gd name="adj" fmla="val 10000"/>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t>Repositories</a:t>
          </a:r>
          <a:endParaRPr lang="en-US" sz="1900" kern="1200" dirty="0"/>
        </a:p>
        <a:p>
          <a:pPr marL="171450" lvl="1" indent="-171450" algn="l" defTabSz="844550">
            <a:lnSpc>
              <a:spcPct val="90000"/>
            </a:lnSpc>
            <a:spcBef>
              <a:spcPct val="0"/>
            </a:spcBef>
            <a:spcAft>
              <a:spcPct val="15000"/>
            </a:spcAft>
            <a:buChar char="••"/>
          </a:pPr>
          <a:r>
            <a:rPr lang="en-US" sz="1900" kern="1200" dirty="0" smtClean="0"/>
            <a:t>Journals</a:t>
          </a:r>
          <a:endParaRPr lang="en-US" sz="1900" kern="1200" dirty="0"/>
        </a:p>
      </dsp:txBody>
      <dsp:txXfrm>
        <a:off x="1053673" y="33466"/>
        <a:ext cx="1579391" cy="1075686"/>
      </dsp:txXfrm>
    </dsp:sp>
    <dsp:sp modelId="{34ED4508-D183-9944-90F6-7F39A776E308}">
      <dsp:nvSpPr>
        <dsp:cNvPr id="0" name=""/>
        <dsp:cNvSpPr/>
      </dsp:nvSpPr>
      <dsp:spPr>
        <a:xfrm>
          <a:off x="2005715" y="271371"/>
          <a:ext cx="2061474" cy="2061474"/>
        </a:xfrm>
        <a:prstGeom prst="pieWedg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sz="1700" kern="1200" dirty="0" smtClean="0">
              <a:solidFill>
                <a:schemeClr val="tx1"/>
              </a:solidFill>
            </a:rPr>
            <a:t>Data Providers</a:t>
          </a:r>
          <a:endParaRPr lang="en-US" sz="1700" kern="1200" dirty="0">
            <a:solidFill>
              <a:schemeClr val="tx1"/>
            </a:solidFill>
          </a:endParaRPr>
        </a:p>
      </dsp:txBody>
      <dsp:txXfrm>
        <a:off x="2609507" y="875163"/>
        <a:ext cx="1457682" cy="1457682"/>
      </dsp:txXfrm>
    </dsp:sp>
    <dsp:sp modelId="{77BC2A65-0689-274C-A2B2-A228A7154CFE}">
      <dsp:nvSpPr>
        <dsp:cNvPr id="0" name=""/>
        <dsp:cNvSpPr/>
      </dsp:nvSpPr>
      <dsp:spPr>
        <a:xfrm rot="5400000">
          <a:off x="4162409" y="271371"/>
          <a:ext cx="2061474" cy="2061474"/>
        </a:xfrm>
        <a:prstGeom prst="pieWedg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sz="1700" kern="1200" dirty="0" smtClean="0">
              <a:solidFill>
                <a:srgbClr val="000000"/>
              </a:solidFill>
            </a:rPr>
            <a:t>Collaboration</a:t>
          </a:r>
          <a:endParaRPr lang="en-US" sz="1700" kern="1200" dirty="0">
            <a:solidFill>
              <a:srgbClr val="000000"/>
            </a:solidFill>
          </a:endParaRPr>
        </a:p>
      </dsp:txBody>
      <dsp:txXfrm rot="-5400000">
        <a:off x="4162409" y="875163"/>
        <a:ext cx="1457682" cy="1457682"/>
      </dsp:txXfrm>
    </dsp:sp>
    <dsp:sp modelId="{02F8F90D-AEBA-0E45-BCE2-6BA01C86F3C3}">
      <dsp:nvSpPr>
        <dsp:cNvPr id="0" name=""/>
        <dsp:cNvSpPr/>
      </dsp:nvSpPr>
      <dsp:spPr>
        <a:xfrm rot="10800000">
          <a:off x="4162409" y="2428065"/>
          <a:ext cx="2061474" cy="2061474"/>
        </a:xfrm>
        <a:prstGeom prst="pieWedg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sz="1700" kern="1200" dirty="0" smtClean="0">
              <a:solidFill>
                <a:srgbClr val="000000"/>
              </a:solidFill>
            </a:rPr>
            <a:t>Quality</a:t>
          </a:r>
          <a:endParaRPr lang="en-US" sz="1700" kern="1200" dirty="0">
            <a:solidFill>
              <a:srgbClr val="000000"/>
            </a:solidFill>
          </a:endParaRPr>
        </a:p>
      </dsp:txBody>
      <dsp:txXfrm rot="10800000">
        <a:off x="4162409" y="2428065"/>
        <a:ext cx="1457682" cy="1457682"/>
      </dsp:txXfrm>
    </dsp:sp>
    <dsp:sp modelId="{838C3B9C-6233-374D-99F0-29F3E040C8D2}">
      <dsp:nvSpPr>
        <dsp:cNvPr id="0" name=""/>
        <dsp:cNvSpPr/>
      </dsp:nvSpPr>
      <dsp:spPr>
        <a:xfrm rot="16200000">
          <a:off x="2005715" y="2428065"/>
          <a:ext cx="2061474" cy="2061474"/>
        </a:xfrm>
        <a:prstGeom prst="pieWedg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sz="1700" kern="1200" dirty="0" smtClean="0">
              <a:solidFill>
                <a:srgbClr val="000000"/>
              </a:solidFill>
            </a:rPr>
            <a:t>Transparency</a:t>
          </a:r>
          <a:endParaRPr lang="en-US" sz="1700" kern="1200" dirty="0">
            <a:solidFill>
              <a:srgbClr val="000000"/>
            </a:solidFill>
          </a:endParaRPr>
        </a:p>
      </dsp:txBody>
      <dsp:txXfrm rot="5400000">
        <a:off x="2609507" y="2428065"/>
        <a:ext cx="1457682" cy="1457682"/>
      </dsp:txXfrm>
    </dsp:sp>
    <dsp:sp modelId="{B5758518-7992-1247-81C1-0A2938D4069D}">
      <dsp:nvSpPr>
        <dsp:cNvPr id="0" name=""/>
        <dsp:cNvSpPr/>
      </dsp:nvSpPr>
      <dsp:spPr>
        <a:xfrm>
          <a:off x="3758921" y="1951973"/>
          <a:ext cx="711756" cy="618918"/>
        </a:xfrm>
        <a:prstGeom prst="circularArrow">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sp>
    <dsp:sp modelId="{C439A92D-E7C1-1D49-81A6-50632F7760A8}">
      <dsp:nvSpPr>
        <dsp:cNvPr id="0" name=""/>
        <dsp:cNvSpPr/>
      </dsp:nvSpPr>
      <dsp:spPr>
        <a:xfrm rot="10800000">
          <a:off x="3758921" y="2190019"/>
          <a:ext cx="711756" cy="618918"/>
        </a:xfrm>
        <a:prstGeom prst="circularArrow">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5BC4F3-2192-B741-8ABC-FCD5D09A141A}" type="datetimeFigureOut">
              <a:t>25/06/15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0C94A0-CFE7-AF45-94E8-C412BA0F8CC8}" type="slidenum">
              <a:t>‹#›</a:t>
            </a:fld>
            <a:endParaRPr lang="en-US"/>
          </a:p>
        </p:txBody>
      </p:sp>
    </p:spTree>
    <p:extLst>
      <p:ext uri="{BB962C8B-B14F-4D97-AF65-F5344CB8AC3E}">
        <p14:creationId xmlns:p14="http://schemas.microsoft.com/office/powerpoint/2010/main" val="393822418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mission of CORE (</a:t>
            </a:r>
            <a:r>
              <a:rPr lang="en-US" dirty="0" err="1" smtClean="0"/>
              <a:t>COnnecting</a:t>
            </a:r>
            <a:r>
              <a:rPr lang="en-US" dirty="0" smtClean="0"/>
              <a:t> </a:t>
            </a:r>
            <a:r>
              <a:rPr lang="en-US" dirty="0" err="1" smtClean="0"/>
              <a:t>REpositories</a:t>
            </a:r>
            <a:r>
              <a:rPr lang="en-US" dirty="0" smtClean="0"/>
              <a:t>) is to aggregate all open access research outputs from repositories and journals worldwide and make them available to the public. In this way CORE facilitates free unrestricted access to research for all.</a:t>
            </a:r>
          </a:p>
          <a:p>
            <a:endParaRPr lang="en-US" dirty="0" smtClean="0"/>
          </a:p>
          <a:p>
            <a:r>
              <a:rPr lang="en-US" dirty="0" smtClean="0"/>
              <a:t>CORE:</a:t>
            </a:r>
          </a:p>
          <a:p>
            <a:endParaRPr lang="en-US" dirty="0" smtClean="0"/>
          </a:p>
          <a:p>
            <a:r>
              <a:rPr lang="en-US" dirty="0" smtClean="0"/>
              <a:t>supports the right of citizens and general public to access the results of research towards which they contributed by paying taxes,</a:t>
            </a:r>
          </a:p>
          <a:p>
            <a:r>
              <a:rPr lang="en-US" dirty="0" smtClean="0"/>
              <a:t>facilitates access to open access content for all by offering services to general public, academic institutions, libraries, software developers, researchers, etc.,</a:t>
            </a:r>
          </a:p>
          <a:p>
            <a:r>
              <a:rPr lang="en-US" dirty="0" smtClean="0"/>
              <a:t>provides support to both content consumers and content providers by working with digital libraries, institutional and subject repositories and journals,</a:t>
            </a:r>
          </a:p>
          <a:p>
            <a:r>
              <a:rPr lang="en-US" dirty="0" smtClean="0"/>
              <a:t>enriches the research content using state-of-the-art technology and provides access to it through a set of services including search, API and analytical tools,</a:t>
            </a:r>
          </a:p>
          <a:p>
            <a:r>
              <a:rPr lang="en-US" dirty="0" smtClean="0"/>
              <a:t>contributes to a cultural change by promoting open access, a fast growing movement.</a:t>
            </a:r>
          </a:p>
          <a:p>
            <a:r>
              <a:rPr lang="en-US" dirty="0" smtClean="0"/>
              <a:t>CORE harvests openly accessible content available with respect to the Budapest Open Access Initiative definition:</a:t>
            </a:r>
          </a:p>
          <a:p>
            <a:endParaRPr lang="en-US" dirty="0" smtClean="0"/>
          </a:p>
          <a:p>
            <a:r>
              <a:rPr lang="en-US" dirty="0" smtClean="0"/>
              <a:t>"By 'open access' to this literature, we mean its free availability on the public internet, permitting any users to read, download, copy, distribute, print, search, or link to the full texts of these articles, crawl them for indexing, pass them as data to software, or use them for any other lawful purpose, without financial, legal, or technical barriers other than those inseparable from gaining access to the internet itself. The only constraint on reproduction and distribution, and the only role for copyright in this domain, should be to give authors control over the integrity of their work and the right to be properly acknowledged and cited."</a:t>
            </a:r>
            <a:endParaRPr lang="en-US" dirty="0"/>
          </a:p>
        </p:txBody>
      </p:sp>
      <p:sp>
        <p:nvSpPr>
          <p:cNvPr id="4" name="Slide Number Placeholder 3"/>
          <p:cNvSpPr>
            <a:spLocks noGrp="1"/>
          </p:cNvSpPr>
          <p:nvPr>
            <p:ph type="sldNum" sz="quarter" idx="10"/>
          </p:nvPr>
        </p:nvSpPr>
        <p:spPr/>
        <p:txBody>
          <a:bodyPr/>
          <a:lstStyle/>
          <a:p>
            <a:fld id="{430C94A0-CFE7-AF45-94E8-C412BA0F8CC8}" type="slidenum">
              <a:rPr lang="en-US"/>
              <a:t>1</a:t>
            </a:fld>
            <a:endParaRPr lang="en-US"/>
          </a:p>
        </p:txBody>
      </p:sp>
    </p:spTree>
    <p:extLst>
      <p:ext uri="{BB962C8B-B14F-4D97-AF65-F5344CB8AC3E}">
        <p14:creationId xmlns:p14="http://schemas.microsoft.com/office/powerpoint/2010/main" val="1442306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10</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11</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12</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13</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14</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15</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16</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17</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18</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19</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20</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21</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22</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23</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24</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25</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26</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27</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28</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29</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3</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30</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4</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5</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6</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7</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8</a:t>
            </a:fld>
            <a:endParaRPr lang="en-US"/>
          </a:p>
        </p:txBody>
      </p:sp>
    </p:spTree>
    <p:extLst>
      <p:ext uri="{BB962C8B-B14F-4D97-AF65-F5344CB8AC3E}">
        <p14:creationId xmlns:p14="http://schemas.microsoft.com/office/powerpoint/2010/main" val="2114469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0C94A0-CFE7-AF45-94E8-C412BA0F8CC8}" type="slidenum">
              <a:t>9</a:t>
            </a:fld>
            <a:endParaRPr lang="en-US"/>
          </a:p>
        </p:txBody>
      </p:sp>
    </p:spTree>
    <p:extLst>
      <p:ext uri="{BB962C8B-B14F-4D97-AF65-F5344CB8AC3E}">
        <p14:creationId xmlns:p14="http://schemas.microsoft.com/office/powerpoint/2010/main" val="2114469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28854"/>
            <a:ext cx="8229600" cy="951453"/>
          </a:xfrm>
        </p:spPr>
        <p:txBody>
          <a:bodyPr/>
          <a:lstStyle/>
          <a:p>
            <a:r>
              <a:rPr lang="en-GB" dirty="0" smtClean="0"/>
              <a:t>Click to edit Master title style</a:t>
            </a:r>
            <a:endParaRPr lang="en-US" dirty="0"/>
          </a:p>
        </p:txBody>
      </p:sp>
      <p:sp>
        <p:nvSpPr>
          <p:cNvPr id="3" name="Content Placeholder 2"/>
          <p:cNvSpPr>
            <a:spLocks noGrp="1"/>
          </p:cNvSpPr>
          <p:nvPr>
            <p:ph idx="1"/>
          </p:nvPr>
        </p:nvSpPr>
        <p:spPr>
          <a:xfrm>
            <a:off x="457200" y="1287028"/>
            <a:ext cx="8229600" cy="4760696"/>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12"/>
          </p:nvPr>
        </p:nvSpPr>
        <p:spPr>
          <a:xfrm>
            <a:off x="3236696" y="6403388"/>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3862645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5" name="Footer Placeholder 4"/>
          <p:cNvSpPr>
            <a:spLocks noGrp="1"/>
          </p:cNvSpPr>
          <p:nvPr>
            <p:ph type="ftr" sz="quarter" idx="11"/>
          </p:nvPr>
        </p:nvSpPr>
        <p:spPr>
          <a:xfrm>
            <a:off x="3125075" y="642813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1352087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5" name="Footer Placeholder 4"/>
          <p:cNvSpPr>
            <a:spLocks noGrp="1"/>
          </p:cNvSpPr>
          <p:nvPr>
            <p:ph type="ftr" sz="quarter" idx="11"/>
          </p:nvPr>
        </p:nvSpPr>
        <p:spPr>
          <a:xfrm>
            <a:off x="3125075" y="642813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1972480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5" name="Footer Placeholder 4"/>
          <p:cNvSpPr>
            <a:spLocks noGrp="1"/>
          </p:cNvSpPr>
          <p:nvPr>
            <p:ph type="ftr" sz="quarter" idx="11"/>
          </p:nvPr>
        </p:nvSpPr>
        <p:spPr>
          <a:xfrm>
            <a:off x="3125075" y="642813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2939212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5" name="Footer Placeholder 4"/>
          <p:cNvSpPr>
            <a:spLocks noGrp="1"/>
          </p:cNvSpPr>
          <p:nvPr>
            <p:ph type="ftr" sz="quarter" idx="11"/>
          </p:nvPr>
        </p:nvSpPr>
        <p:spPr>
          <a:xfrm>
            <a:off x="3125075" y="642813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2271959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6" name="Footer Placeholder 5"/>
          <p:cNvSpPr>
            <a:spLocks noGrp="1"/>
          </p:cNvSpPr>
          <p:nvPr>
            <p:ph type="ftr" sz="quarter" idx="11"/>
          </p:nvPr>
        </p:nvSpPr>
        <p:spPr>
          <a:xfrm>
            <a:off x="3125075" y="642813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4025798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8" name="Footer Placeholder 7"/>
          <p:cNvSpPr>
            <a:spLocks noGrp="1"/>
          </p:cNvSpPr>
          <p:nvPr>
            <p:ph type="ftr" sz="quarter" idx="11"/>
          </p:nvPr>
        </p:nvSpPr>
        <p:spPr>
          <a:xfrm>
            <a:off x="3125075" y="642813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4070353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4" name="Footer Placeholder 3"/>
          <p:cNvSpPr>
            <a:spLocks noGrp="1"/>
          </p:cNvSpPr>
          <p:nvPr>
            <p:ph type="ftr" sz="quarter" idx="11"/>
          </p:nvPr>
        </p:nvSpPr>
        <p:spPr>
          <a:xfrm>
            <a:off x="3125075" y="642813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3761270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3" name="Footer Placeholder 2"/>
          <p:cNvSpPr>
            <a:spLocks noGrp="1"/>
          </p:cNvSpPr>
          <p:nvPr>
            <p:ph type="ftr" sz="quarter" idx="11"/>
          </p:nvPr>
        </p:nvSpPr>
        <p:spPr>
          <a:xfrm>
            <a:off x="3125075" y="642813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3856249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6" name="Footer Placeholder 5"/>
          <p:cNvSpPr>
            <a:spLocks noGrp="1"/>
          </p:cNvSpPr>
          <p:nvPr>
            <p:ph type="ftr" sz="quarter" idx="11"/>
          </p:nvPr>
        </p:nvSpPr>
        <p:spPr>
          <a:xfrm>
            <a:off x="3125075" y="642813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28135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196070" y="5807355"/>
            <a:ext cx="2133600" cy="365125"/>
          </a:xfrm>
          <a:prstGeom prst="rect">
            <a:avLst/>
          </a:prstGeom>
        </p:spPr>
        <p:txBody>
          <a:bodyPr/>
          <a:lstStyle/>
          <a:p>
            <a:fld id="{9984B409-7E9A-405D-8EA1-5F741E05E5DF}" type="datetimeFigureOut">
              <a:rPr lang="en-GB" smtClean="0"/>
              <a:t>25/06/15</a:t>
            </a:fld>
            <a:endParaRPr lang="en-GB"/>
          </a:p>
        </p:txBody>
      </p:sp>
      <p:sp>
        <p:nvSpPr>
          <p:cNvPr id="6" name="Footer Placeholder 5"/>
          <p:cNvSpPr>
            <a:spLocks noGrp="1"/>
          </p:cNvSpPr>
          <p:nvPr>
            <p:ph type="ftr" sz="quarter" idx="11"/>
          </p:nvPr>
        </p:nvSpPr>
        <p:spPr>
          <a:xfrm>
            <a:off x="3125075" y="642813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2911356" y="6372543"/>
            <a:ext cx="2133600" cy="365125"/>
          </a:xfrm>
          <a:prstGeom prst="rect">
            <a:avLst/>
          </a:prstGeom>
        </p:spPr>
        <p:txBody>
          <a:bodyPr/>
          <a:lstStyle/>
          <a:p>
            <a:fld id="{2F10C618-C76D-493D-9C0F-45BC7D0E2061}" type="slidenum">
              <a:rPr lang="en-GB" smtClean="0"/>
              <a:t>‹#›</a:t>
            </a:fld>
            <a:endParaRPr lang="en-GB"/>
          </a:p>
        </p:txBody>
      </p:sp>
    </p:spTree>
    <p:extLst>
      <p:ext uri="{BB962C8B-B14F-4D97-AF65-F5344CB8AC3E}">
        <p14:creationId xmlns:p14="http://schemas.microsoft.com/office/powerpoint/2010/main" val="39072745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41856"/>
            <a:ext cx="8229600" cy="1024949"/>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457200" y="1482620"/>
            <a:ext cx="8229600" cy="4682684"/>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1" name="TextBox 10"/>
          <p:cNvSpPr txBox="1"/>
          <p:nvPr/>
        </p:nvSpPr>
        <p:spPr>
          <a:xfrm>
            <a:off x="-2434" y="422314"/>
            <a:ext cx="9161886" cy="72000"/>
          </a:xfrm>
          <a:prstGeom prst="rect">
            <a:avLst/>
          </a:prstGeom>
          <a:solidFill>
            <a:srgbClr val="FF5629"/>
          </a:solidFill>
        </p:spPr>
        <p:txBody>
          <a:bodyPr wrap="square" rtlCol="0">
            <a:spAutoFit/>
          </a:bodyPr>
          <a:lstStyle/>
          <a:p>
            <a:endParaRPr lang="en-US" dirty="0"/>
          </a:p>
        </p:txBody>
      </p:sp>
      <p:sp>
        <p:nvSpPr>
          <p:cNvPr id="10" name="TextBox 9"/>
          <p:cNvSpPr txBox="1"/>
          <p:nvPr/>
        </p:nvSpPr>
        <p:spPr>
          <a:xfrm>
            <a:off x="-10160" y="-27709"/>
            <a:ext cx="9172046" cy="72000"/>
          </a:xfrm>
          <a:prstGeom prst="rect">
            <a:avLst/>
          </a:prstGeom>
          <a:solidFill>
            <a:srgbClr val="232625"/>
          </a:solidFill>
        </p:spPr>
        <p:txBody>
          <a:bodyPr wrap="square" rtlCol="0">
            <a:spAutoFit/>
          </a:bodyPr>
          <a:lstStyle/>
          <a:p>
            <a:endParaRPr lang="en-US" dirty="0"/>
          </a:p>
        </p:txBody>
      </p:sp>
      <p:sp>
        <p:nvSpPr>
          <p:cNvPr id="12" name="TextBox 11"/>
          <p:cNvSpPr txBox="1"/>
          <p:nvPr/>
        </p:nvSpPr>
        <p:spPr>
          <a:xfrm>
            <a:off x="-8146" y="38926"/>
            <a:ext cx="9149712" cy="393547"/>
          </a:xfrm>
          <a:prstGeom prst="rect">
            <a:avLst/>
          </a:prstGeom>
          <a:solidFill>
            <a:srgbClr val="D2D9B8"/>
          </a:solidFill>
        </p:spPr>
        <p:txBody>
          <a:bodyPr wrap="square" rtlCol="0">
            <a:spAutoFit/>
          </a:bodyPr>
          <a:lstStyle/>
          <a:p>
            <a:endParaRPr lang="en-US" dirty="0"/>
          </a:p>
        </p:txBody>
      </p:sp>
      <p:sp>
        <p:nvSpPr>
          <p:cNvPr id="13" name="TextBox 12"/>
          <p:cNvSpPr txBox="1"/>
          <p:nvPr/>
        </p:nvSpPr>
        <p:spPr>
          <a:xfrm>
            <a:off x="-10160" y="6284875"/>
            <a:ext cx="9161886" cy="36000"/>
          </a:xfrm>
          <a:prstGeom prst="rect">
            <a:avLst/>
          </a:prstGeom>
          <a:solidFill>
            <a:srgbClr val="FF5629"/>
          </a:solidFill>
        </p:spPr>
        <p:txBody>
          <a:bodyPr wrap="square" rtlCol="0">
            <a:spAutoFit/>
          </a:bodyPr>
          <a:lstStyle/>
          <a:p>
            <a:endParaRPr lang="en-US" dirty="0"/>
          </a:p>
        </p:txBody>
      </p:sp>
      <p:pic>
        <p:nvPicPr>
          <p:cNvPr id="9" name="Picture 8" descr="core-bg-trans.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8271" y="44291"/>
            <a:ext cx="544222" cy="325120"/>
          </a:xfrm>
          <a:prstGeom prst="rect">
            <a:avLst/>
          </a:prstGeom>
        </p:spPr>
      </p:pic>
    </p:spTree>
    <p:extLst>
      <p:ext uri="{BB962C8B-B14F-4D97-AF65-F5344CB8AC3E}">
        <p14:creationId xmlns:p14="http://schemas.microsoft.com/office/powerpoint/2010/main" val="113725333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xmlns:p14="http://schemas.microsoft.com/office/powerpoint/2010/main" id="1" dur="indefinite" restart="never" nodeType="tmRoot"/>
      </p:par>
    </p:tnLst>
  </p:timing>
  <p:txStyles>
    <p:titleStyle>
      <a:lvl1pPr algn="l" defTabSz="457200" rtl="0" eaLnBrk="1" latinLnBrk="0" hangingPunct="1">
        <a:spcBef>
          <a:spcPct val="0"/>
        </a:spcBef>
        <a:buNone/>
        <a:defRPr sz="3600" kern="1200" baseline="0">
          <a:solidFill>
            <a:srgbClr val="FF0000"/>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1.png"/><Relationship Id="rId6"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hyperlink" Target="mailto:nancy.pontika@open.ac.uk"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hyperlink" Target="mailto:nancy.pontika@open.ac.uk" TargetMode="External"/><Relationship Id="rId4" Type="http://schemas.openxmlformats.org/officeDocument/2006/relationships/hyperlink" Target="mailto:petr.knoth@open.ac.uk" TargetMode="External"/><Relationship Id="rId5" Type="http://schemas.openxmlformats.org/officeDocument/2006/relationships/hyperlink" Target="http://core.ac.uk" TargetMode="External"/><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1772816"/>
            <a:ext cx="8208912" cy="1470025"/>
          </a:xfrm>
        </p:spPr>
        <p:txBody>
          <a:bodyPr>
            <a:noAutofit/>
          </a:bodyPr>
          <a:lstStyle/>
          <a:p>
            <a:pPr algn="ctr"/>
            <a:r>
              <a:rPr lang="en-US" sz="3500" dirty="0">
                <a:solidFill>
                  <a:srgbClr val="FF6600"/>
                </a:solidFill>
              </a:rPr>
              <a:t>Developing Infrastructure to Support Closer Collaboration of Aggregators with Open Repositories</a:t>
            </a:r>
            <a:endParaRPr lang="en-GB" sz="3500" dirty="0">
              <a:solidFill>
                <a:srgbClr val="FF6600"/>
              </a:solidFill>
            </a:endParaRPr>
          </a:p>
        </p:txBody>
      </p:sp>
      <p:sp>
        <p:nvSpPr>
          <p:cNvPr id="3" name="Subtitle 2"/>
          <p:cNvSpPr>
            <a:spLocks noGrp="1"/>
          </p:cNvSpPr>
          <p:nvPr>
            <p:ph type="subTitle" idx="1"/>
          </p:nvPr>
        </p:nvSpPr>
        <p:spPr>
          <a:xfrm>
            <a:off x="1410087" y="4051428"/>
            <a:ext cx="6400800" cy="1752600"/>
          </a:xfrm>
        </p:spPr>
        <p:txBody>
          <a:bodyPr>
            <a:normAutofit/>
          </a:bodyPr>
          <a:lstStyle/>
          <a:p>
            <a:r>
              <a:rPr lang="en-US" sz="2400" dirty="0" smtClean="0"/>
              <a:t>Dr. Nancy Pontika &amp; Dr. </a:t>
            </a:r>
            <a:r>
              <a:rPr lang="en-US" sz="2400" dirty="0" err="1" smtClean="0"/>
              <a:t>Petr</a:t>
            </a:r>
            <a:r>
              <a:rPr lang="en-US" sz="2400" dirty="0" smtClean="0"/>
              <a:t> </a:t>
            </a:r>
            <a:r>
              <a:rPr lang="en-US" sz="2400" dirty="0" err="1" smtClean="0"/>
              <a:t>Knoth</a:t>
            </a:r>
            <a:endParaRPr lang="en-US" sz="2400" dirty="0" smtClean="0"/>
          </a:p>
          <a:p>
            <a:r>
              <a:rPr lang="en-US" sz="2400" dirty="0" err="1" smtClean="0"/>
              <a:t>COnnecting</a:t>
            </a:r>
            <a:r>
              <a:rPr lang="en-US" sz="2400" dirty="0" smtClean="0"/>
              <a:t> Repositories (CORE)</a:t>
            </a:r>
          </a:p>
          <a:p>
            <a:r>
              <a:rPr lang="en-US" sz="2400" dirty="0" smtClean="0"/>
              <a:t>Open University, UK</a:t>
            </a:r>
            <a:endParaRPr lang="en-US" sz="2400" dirty="0"/>
          </a:p>
        </p:txBody>
      </p:sp>
      <p:pic>
        <p:nvPicPr>
          <p:cNvPr id="5" name="Picture 4" descr="core-bg-tran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271" y="44291"/>
            <a:ext cx="544222" cy="325120"/>
          </a:xfrm>
          <a:prstGeom prst="rect">
            <a:avLst/>
          </a:prstGeom>
        </p:spPr>
      </p:pic>
      <p:pic>
        <p:nvPicPr>
          <p:cNvPr id="6" name="Picture 5" descr="downlo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7814" y="6309321"/>
            <a:ext cx="1656186" cy="576064"/>
          </a:xfrm>
          <a:prstGeom prst="rect">
            <a:avLst/>
          </a:prstGeom>
        </p:spPr>
      </p:pic>
      <p:sp>
        <p:nvSpPr>
          <p:cNvPr id="7" name="TextBox 6"/>
          <p:cNvSpPr txBox="1"/>
          <p:nvPr/>
        </p:nvSpPr>
        <p:spPr>
          <a:xfrm>
            <a:off x="2987824" y="6381328"/>
            <a:ext cx="5112568" cy="369332"/>
          </a:xfrm>
          <a:prstGeom prst="rect">
            <a:avLst/>
          </a:prstGeom>
          <a:noFill/>
        </p:spPr>
        <p:txBody>
          <a:bodyPr wrap="square" rtlCol="0">
            <a:spAutoFit/>
          </a:bodyPr>
          <a:lstStyle/>
          <a:p>
            <a:r>
              <a:rPr lang="en-US" i="1" dirty="0" smtClean="0">
                <a:solidFill>
                  <a:schemeClr val="bg1">
                    <a:lumMod val="65000"/>
                  </a:schemeClr>
                </a:solidFill>
              </a:rPr>
              <a:t>LIBER 2015, 24 – 26 June, London </a:t>
            </a:r>
            <a:endParaRPr lang="en-US" i="1" dirty="0">
              <a:solidFill>
                <a:schemeClr val="bg1">
                  <a:lumMod val="65000"/>
                </a:schemeClr>
              </a:solidFill>
            </a:endParaRPr>
          </a:p>
        </p:txBody>
      </p:sp>
    </p:spTree>
    <p:extLst>
      <p:ext uri="{BB962C8B-B14F-4D97-AF65-F5344CB8AC3E}">
        <p14:creationId xmlns:p14="http://schemas.microsoft.com/office/powerpoint/2010/main" val="407380446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Edit repository information </a:t>
            </a:r>
            <a:endParaRPr lang="en-GB" dirty="0"/>
          </a:p>
        </p:txBody>
      </p:sp>
      <p:pic>
        <p:nvPicPr>
          <p:cNvPr id="5" name="Picture 4" descr="Screen Shot 2015-06-09 at 19.11.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7784" y="1323622"/>
            <a:ext cx="3484736" cy="4812255"/>
          </a:xfrm>
          <a:prstGeom prst="rect">
            <a:avLst/>
          </a:prstGeom>
        </p:spPr>
      </p:pic>
    </p:spTree>
    <p:extLst>
      <p:ext uri="{BB962C8B-B14F-4D97-AF65-F5344CB8AC3E}">
        <p14:creationId xmlns:p14="http://schemas.microsoft.com/office/powerpoint/2010/main" val="385016058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Invitations</a:t>
            </a:r>
            <a:endParaRPr lang="en-GB" dirty="0"/>
          </a:p>
        </p:txBody>
      </p:sp>
      <p:pic>
        <p:nvPicPr>
          <p:cNvPr id="3" name="Picture 2" descr="Screen Shot 2015-06-22 at 10.31.4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3768" y="1230213"/>
            <a:ext cx="5025013" cy="5007099"/>
          </a:xfrm>
          <a:prstGeom prst="rect">
            <a:avLst/>
          </a:prstGeom>
        </p:spPr>
      </p:pic>
    </p:spTree>
    <p:extLst>
      <p:ext uri="{BB962C8B-B14F-4D97-AF65-F5344CB8AC3E}">
        <p14:creationId xmlns:p14="http://schemas.microsoft.com/office/powerpoint/2010/main" val="385016058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Content</a:t>
            </a:r>
            <a:endParaRPr lang="en-GB" dirty="0"/>
          </a:p>
        </p:txBody>
      </p:sp>
      <p:pic>
        <p:nvPicPr>
          <p:cNvPr id="7" name="Content Placeholder 6" descr="Screen Shot 2015-06-22 at 17.03.36.png"/>
          <p:cNvPicPr>
            <a:picLocks noGrp="1" noChangeAspect="1"/>
          </p:cNvPicPr>
          <p:nvPr>
            <p:ph idx="1"/>
          </p:nvPr>
        </p:nvPicPr>
        <p:blipFill>
          <a:blip r:embed="rId3">
            <a:extLst>
              <a:ext uri="{28A0092B-C50C-407E-A947-70E740481C1C}">
                <a14:useLocalDpi xmlns:a14="http://schemas.microsoft.com/office/drawing/2010/main" val="0"/>
              </a:ext>
            </a:extLst>
          </a:blip>
          <a:srcRect t="-7423" b="-7423"/>
          <a:stretch>
            <a:fillRect/>
          </a:stretch>
        </p:blipFill>
        <p:spPr>
          <a:xfrm>
            <a:off x="198632" y="980728"/>
            <a:ext cx="8837864" cy="5112568"/>
          </a:xfrm>
        </p:spPr>
      </p:pic>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Manage record visibility status</a:t>
            </a:r>
            <a:endParaRPr lang="en-GB" dirty="0"/>
          </a:p>
        </p:txBody>
      </p:sp>
      <p:pic>
        <p:nvPicPr>
          <p:cNvPr id="4" name="Picture 3" descr="Screen Shot 2015-06-09 at 19.14.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1785963"/>
            <a:ext cx="9144000" cy="1571029"/>
          </a:xfrm>
          <a:prstGeom prst="rect">
            <a:avLst/>
          </a:prstGeom>
        </p:spPr>
      </p:pic>
      <p:sp>
        <p:nvSpPr>
          <p:cNvPr id="6" name="TextBox 5"/>
          <p:cNvSpPr txBox="1"/>
          <p:nvPr/>
        </p:nvSpPr>
        <p:spPr>
          <a:xfrm>
            <a:off x="323528" y="1412776"/>
            <a:ext cx="1586342" cy="461665"/>
          </a:xfrm>
          <a:prstGeom prst="rect">
            <a:avLst/>
          </a:prstGeom>
          <a:noFill/>
        </p:spPr>
        <p:txBody>
          <a:bodyPr wrap="none" rtlCol="0">
            <a:spAutoFit/>
          </a:bodyPr>
          <a:lstStyle/>
          <a:p>
            <a:r>
              <a:rPr lang="en-US" sz="2400" b="1" dirty="0" smtClean="0"/>
              <a:t>Take down</a:t>
            </a:r>
            <a:endParaRPr lang="en-US" sz="2400" b="1" dirty="0"/>
          </a:p>
        </p:txBody>
      </p:sp>
    </p:spTree>
    <p:extLst>
      <p:ext uri="{BB962C8B-B14F-4D97-AF65-F5344CB8AC3E}">
        <p14:creationId xmlns:p14="http://schemas.microsoft.com/office/powerpoint/2010/main" val="12500501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Manage record visibility status</a:t>
            </a:r>
            <a:endParaRPr lang="en-GB" dirty="0"/>
          </a:p>
        </p:txBody>
      </p:sp>
      <p:pic>
        <p:nvPicPr>
          <p:cNvPr id="4" name="Picture 3" descr="Screen Shot 2015-06-09 at 19.14.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1785963"/>
            <a:ext cx="9144000" cy="1571029"/>
          </a:xfrm>
          <a:prstGeom prst="rect">
            <a:avLst/>
          </a:prstGeom>
        </p:spPr>
      </p:pic>
      <p:sp>
        <p:nvSpPr>
          <p:cNvPr id="6" name="TextBox 5"/>
          <p:cNvSpPr txBox="1"/>
          <p:nvPr/>
        </p:nvSpPr>
        <p:spPr>
          <a:xfrm>
            <a:off x="323528" y="1412776"/>
            <a:ext cx="1586342" cy="461665"/>
          </a:xfrm>
          <a:prstGeom prst="rect">
            <a:avLst/>
          </a:prstGeom>
          <a:noFill/>
        </p:spPr>
        <p:txBody>
          <a:bodyPr wrap="none" rtlCol="0">
            <a:spAutoFit/>
          </a:bodyPr>
          <a:lstStyle/>
          <a:p>
            <a:r>
              <a:rPr lang="en-US" sz="2400" b="1" dirty="0" smtClean="0"/>
              <a:t>Take down</a:t>
            </a:r>
            <a:endParaRPr lang="en-US" sz="2400" b="1" dirty="0"/>
          </a:p>
        </p:txBody>
      </p:sp>
      <p:pic>
        <p:nvPicPr>
          <p:cNvPr id="9" name="Picture 8" descr="Screen Shot 2015-06-23 at 20.54.3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648" y="1988840"/>
            <a:ext cx="6558756" cy="1221825"/>
          </a:xfrm>
          <a:prstGeom prst="rect">
            <a:avLst/>
          </a:prstGeom>
        </p:spPr>
      </p:pic>
    </p:spTree>
    <p:extLst>
      <p:ext uri="{BB962C8B-B14F-4D97-AF65-F5344CB8AC3E}">
        <p14:creationId xmlns:p14="http://schemas.microsoft.com/office/powerpoint/2010/main" val="23161940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Manage record visibility status</a:t>
            </a:r>
            <a:endParaRPr lang="en-GB" dirty="0"/>
          </a:p>
        </p:txBody>
      </p:sp>
      <p:pic>
        <p:nvPicPr>
          <p:cNvPr id="4" name="Picture 3" descr="Screen Shot 2015-06-09 at 19.14.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1785963"/>
            <a:ext cx="9144000" cy="1571029"/>
          </a:xfrm>
          <a:prstGeom prst="rect">
            <a:avLst/>
          </a:prstGeom>
        </p:spPr>
      </p:pic>
      <p:sp>
        <p:nvSpPr>
          <p:cNvPr id="6" name="TextBox 5"/>
          <p:cNvSpPr txBox="1"/>
          <p:nvPr/>
        </p:nvSpPr>
        <p:spPr>
          <a:xfrm>
            <a:off x="323528" y="1412776"/>
            <a:ext cx="1586342" cy="461665"/>
          </a:xfrm>
          <a:prstGeom prst="rect">
            <a:avLst/>
          </a:prstGeom>
          <a:noFill/>
        </p:spPr>
        <p:txBody>
          <a:bodyPr wrap="none" rtlCol="0">
            <a:spAutoFit/>
          </a:bodyPr>
          <a:lstStyle/>
          <a:p>
            <a:r>
              <a:rPr lang="en-US" sz="2400" b="1" dirty="0" smtClean="0"/>
              <a:t>Take down</a:t>
            </a:r>
            <a:endParaRPr lang="en-US" sz="2400" b="1" dirty="0"/>
          </a:p>
        </p:txBody>
      </p:sp>
      <p:sp>
        <p:nvSpPr>
          <p:cNvPr id="7" name="TextBox 6"/>
          <p:cNvSpPr txBox="1"/>
          <p:nvPr/>
        </p:nvSpPr>
        <p:spPr>
          <a:xfrm>
            <a:off x="323528" y="4119463"/>
            <a:ext cx="1512168" cy="461665"/>
          </a:xfrm>
          <a:prstGeom prst="rect">
            <a:avLst/>
          </a:prstGeom>
          <a:noFill/>
        </p:spPr>
        <p:txBody>
          <a:bodyPr wrap="square" rtlCol="0">
            <a:spAutoFit/>
          </a:bodyPr>
          <a:lstStyle/>
          <a:p>
            <a:r>
              <a:rPr lang="en-US" sz="2400" b="1" dirty="0" smtClean="0"/>
              <a:t>Take up</a:t>
            </a:r>
            <a:endParaRPr lang="en-US" sz="2400" b="1" dirty="0"/>
          </a:p>
        </p:txBody>
      </p:sp>
      <p:pic>
        <p:nvPicPr>
          <p:cNvPr id="8" name="Picture 7" descr="Screen Shot 2015-06-09 at 19.13.36.png"/>
          <p:cNvPicPr>
            <a:picLocks noChangeAspect="1"/>
          </p:cNvPicPr>
          <p:nvPr/>
        </p:nvPicPr>
        <p:blipFill rotWithShape="1">
          <a:blip r:embed="rId4">
            <a:extLst>
              <a:ext uri="{28A0092B-C50C-407E-A947-70E740481C1C}">
                <a14:useLocalDpi xmlns:a14="http://schemas.microsoft.com/office/drawing/2010/main" val="0"/>
              </a:ext>
            </a:extLst>
          </a:blip>
          <a:srcRect t="27634"/>
          <a:stretch/>
        </p:blipFill>
        <p:spPr>
          <a:xfrm>
            <a:off x="-36512" y="4626763"/>
            <a:ext cx="9144000" cy="1628076"/>
          </a:xfrm>
          <a:prstGeom prst="rect">
            <a:avLst/>
          </a:prstGeom>
        </p:spPr>
      </p:pic>
      <p:pic>
        <p:nvPicPr>
          <p:cNvPr id="9" name="Picture 8" descr="Screen Shot 2015-06-23 at 20.54.3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3648" y="1988840"/>
            <a:ext cx="6558756" cy="1221825"/>
          </a:xfrm>
          <a:prstGeom prst="rect">
            <a:avLst/>
          </a:prstGeom>
        </p:spPr>
      </p:pic>
    </p:spTree>
    <p:extLst>
      <p:ext uri="{BB962C8B-B14F-4D97-AF65-F5344CB8AC3E}">
        <p14:creationId xmlns:p14="http://schemas.microsoft.com/office/powerpoint/2010/main" val="23161940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Manage record visibility status</a:t>
            </a:r>
            <a:endParaRPr lang="en-GB" dirty="0"/>
          </a:p>
        </p:txBody>
      </p:sp>
      <p:pic>
        <p:nvPicPr>
          <p:cNvPr id="4" name="Picture 3" descr="Screen Shot 2015-06-09 at 19.14.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1785963"/>
            <a:ext cx="9144000" cy="1571029"/>
          </a:xfrm>
          <a:prstGeom prst="rect">
            <a:avLst/>
          </a:prstGeom>
        </p:spPr>
      </p:pic>
      <p:sp>
        <p:nvSpPr>
          <p:cNvPr id="6" name="TextBox 5"/>
          <p:cNvSpPr txBox="1"/>
          <p:nvPr/>
        </p:nvSpPr>
        <p:spPr>
          <a:xfrm>
            <a:off x="323528" y="1412776"/>
            <a:ext cx="1586342" cy="461665"/>
          </a:xfrm>
          <a:prstGeom prst="rect">
            <a:avLst/>
          </a:prstGeom>
          <a:noFill/>
        </p:spPr>
        <p:txBody>
          <a:bodyPr wrap="none" rtlCol="0">
            <a:spAutoFit/>
          </a:bodyPr>
          <a:lstStyle/>
          <a:p>
            <a:r>
              <a:rPr lang="en-US" sz="2400" b="1" dirty="0" smtClean="0"/>
              <a:t>Take down</a:t>
            </a:r>
            <a:endParaRPr lang="en-US" sz="2400" b="1" dirty="0"/>
          </a:p>
        </p:txBody>
      </p:sp>
      <p:sp>
        <p:nvSpPr>
          <p:cNvPr id="7" name="TextBox 6"/>
          <p:cNvSpPr txBox="1"/>
          <p:nvPr/>
        </p:nvSpPr>
        <p:spPr>
          <a:xfrm>
            <a:off x="323528" y="4119463"/>
            <a:ext cx="1512168" cy="461665"/>
          </a:xfrm>
          <a:prstGeom prst="rect">
            <a:avLst/>
          </a:prstGeom>
          <a:noFill/>
        </p:spPr>
        <p:txBody>
          <a:bodyPr wrap="square" rtlCol="0">
            <a:spAutoFit/>
          </a:bodyPr>
          <a:lstStyle/>
          <a:p>
            <a:r>
              <a:rPr lang="en-US" sz="2400" b="1" dirty="0" smtClean="0"/>
              <a:t>Take up</a:t>
            </a:r>
            <a:endParaRPr lang="en-US" sz="2400" b="1" dirty="0"/>
          </a:p>
        </p:txBody>
      </p:sp>
      <p:pic>
        <p:nvPicPr>
          <p:cNvPr id="8" name="Picture 7" descr="Screen Shot 2015-06-09 at 19.13.36.png"/>
          <p:cNvPicPr>
            <a:picLocks noChangeAspect="1"/>
          </p:cNvPicPr>
          <p:nvPr/>
        </p:nvPicPr>
        <p:blipFill rotWithShape="1">
          <a:blip r:embed="rId4">
            <a:extLst>
              <a:ext uri="{28A0092B-C50C-407E-A947-70E740481C1C}">
                <a14:useLocalDpi xmlns:a14="http://schemas.microsoft.com/office/drawing/2010/main" val="0"/>
              </a:ext>
            </a:extLst>
          </a:blip>
          <a:srcRect t="27634"/>
          <a:stretch/>
        </p:blipFill>
        <p:spPr>
          <a:xfrm>
            <a:off x="-36512" y="4626763"/>
            <a:ext cx="9144000" cy="1628076"/>
          </a:xfrm>
          <a:prstGeom prst="rect">
            <a:avLst/>
          </a:prstGeom>
        </p:spPr>
      </p:pic>
      <p:pic>
        <p:nvPicPr>
          <p:cNvPr id="9" name="Picture 8" descr="Screen Shot 2015-06-23 at 20.54.3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3648" y="1988840"/>
            <a:ext cx="6558756" cy="1221825"/>
          </a:xfrm>
          <a:prstGeom prst="rect">
            <a:avLst/>
          </a:prstGeom>
        </p:spPr>
      </p:pic>
      <p:pic>
        <p:nvPicPr>
          <p:cNvPr id="10" name="Picture 9" descr="Screen Shot 2015-06-23 at 20.54.48.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3648" y="4928705"/>
            <a:ext cx="6552728" cy="1308607"/>
          </a:xfrm>
          <a:prstGeom prst="rect">
            <a:avLst/>
          </a:prstGeom>
        </p:spPr>
      </p:pic>
    </p:spTree>
    <p:extLst>
      <p:ext uri="{BB962C8B-B14F-4D97-AF65-F5344CB8AC3E}">
        <p14:creationId xmlns:p14="http://schemas.microsoft.com/office/powerpoint/2010/main" val="23161940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Update metadata records </a:t>
            </a:r>
            <a:endParaRPr lang="en-GB" dirty="0"/>
          </a:p>
        </p:txBody>
      </p:sp>
      <p:pic>
        <p:nvPicPr>
          <p:cNvPr id="4" name="Picture 3" descr="Screen Shot 2015-06-09 at 19.14.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3789040"/>
            <a:ext cx="8892480" cy="1527815"/>
          </a:xfrm>
          <a:prstGeom prst="rect">
            <a:avLst/>
          </a:prstGeom>
        </p:spPr>
      </p:pic>
      <p:sp>
        <p:nvSpPr>
          <p:cNvPr id="5" name="TextBox 4"/>
          <p:cNvSpPr txBox="1"/>
          <p:nvPr/>
        </p:nvSpPr>
        <p:spPr>
          <a:xfrm>
            <a:off x="611560" y="1556792"/>
            <a:ext cx="4878259" cy="1200328"/>
          </a:xfrm>
          <a:prstGeom prst="rect">
            <a:avLst/>
          </a:prstGeom>
          <a:noFill/>
        </p:spPr>
        <p:txBody>
          <a:bodyPr wrap="none" rtlCol="0">
            <a:spAutoFit/>
          </a:bodyPr>
          <a:lstStyle/>
          <a:p>
            <a:pPr marL="342900" indent="-342900">
              <a:buFont typeface="Arial"/>
              <a:buChar char="•"/>
            </a:pPr>
            <a:r>
              <a:rPr lang="en-US" sz="2400" dirty="0" smtClean="0"/>
              <a:t>Asynchronous process </a:t>
            </a:r>
          </a:p>
          <a:p>
            <a:pPr marL="342900" indent="-342900">
              <a:buFont typeface="Arial"/>
              <a:buChar char="•"/>
            </a:pPr>
            <a:r>
              <a:rPr lang="en-US" sz="2400" dirty="0" smtClean="0"/>
              <a:t>Item is queued in the CORE system</a:t>
            </a:r>
          </a:p>
          <a:p>
            <a:pPr marL="342900" indent="-342900">
              <a:buFont typeface="Arial"/>
              <a:buChar char="•"/>
            </a:pPr>
            <a:r>
              <a:rPr lang="en-US" sz="2400" dirty="0" smtClean="0"/>
              <a:t>Record is updated within 12 hours</a:t>
            </a:r>
            <a:endParaRPr lang="en-US" sz="2400" dirty="0"/>
          </a:p>
        </p:txBody>
      </p:sp>
    </p:spTree>
    <p:extLst>
      <p:ext uri="{BB962C8B-B14F-4D97-AF65-F5344CB8AC3E}">
        <p14:creationId xmlns:p14="http://schemas.microsoft.com/office/powerpoint/2010/main" val="103225345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Statistics</a:t>
            </a:r>
            <a:endParaRPr lang="en-GB" dirty="0"/>
          </a:p>
        </p:txBody>
      </p:sp>
      <p:pic>
        <p:nvPicPr>
          <p:cNvPr id="4" name="Content Placeholder 3" descr="Screen Shot 2015-06-09 at 18.03.02.png"/>
          <p:cNvPicPr>
            <a:picLocks noGrp="1" noChangeAspect="1"/>
          </p:cNvPicPr>
          <p:nvPr>
            <p:ph idx="1"/>
          </p:nvPr>
        </p:nvPicPr>
        <p:blipFill>
          <a:blip r:embed="rId3">
            <a:extLst>
              <a:ext uri="{28A0092B-C50C-407E-A947-70E740481C1C}">
                <a14:useLocalDpi xmlns:a14="http://schemas.microsoft.com/office/drawing/2010/main" val="0"/>
              </a:ext>
            </a:extLst>
          </a:blip>
          <a:srcRect l="802" r="802"/>
          <a:stretch>
            <a:fillRect/>
          </a:stretch>
        </p:blipFill>
        <p:spPr>
          <a:xfrm>
            <a:off x="457200" y="1325563"/>
            <a:ext cx="8229600" cy="4760912"/>
          </a:xfrm>
        </p:spPr>
      </p:pic>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 3 types </a:t>
            </a:r>
            <a:endParaRPr lang="en-GB" dirty="0"/>
          </a:p>
        </p:txBody>
      </p:sp>
      <p:sp>
        <p:nvSpPr>
          <p:cNvPr id="11" name="TextBox 10"/>
          <p:cNvSpPr txBox="1"/>
          <p:nvPr/>
        </p:nvSpPr>
        <p:spPr>
          <a:xfrm>
            <a:off x="179512" y="1929606"/>
            <a:ext cx="8568952" cy="646331"/>
          </a:xfrm>
          <a:prstGeom prst="rect">
            <a:avLst/>
          </a:prstGeom>
          <a:noFill/>
        </p:spPr>
        <p:txBody>
          <a:bodyPr wrap="square" rtlCol="0">
            <a:spAutoFit/>
          </a:bodyPr>
          <a:lstStyle/>
          <a:p>
            <a:r>
              <a:rPr lang="en-US" dirty="0"/>
              <a:t>When harvesting your repository/document we encountered an error that we </a:t>
            </a:r>
            <a:r>
              <a:rPr lang="en-US" dirty="0" smtClean="0"/>
              <a:t>couldn't </a:t>
            </a:r>
            <a:r>
              <a:rPr lang="en-US" dirty="0"/>
              <a:t>resolve. These errors need to be fixed in order to to harvest your repository/</a:t>
            </a:r>
            <a:r>
              <a:rPr lang="en-US" dirty="0" smtClean="0"/>
              <a:t>document. </a:t>
            </a:r>
            <a:endParaRPr lang="en-US" dirty="0"/>
          </a:p>
        </p:txBody>
      </p:sp>
      <p:sp>
        <p:nvSpPr>
          <p:cNvPr id="12" name="TextBox 11"/>
          <p:cNvSpPr txBox="1"/>
          <p:nvPr/>
        </p:nvSpPr>
        <p:spPr>
          <a:xfrm>
            <a:off x="179512" y="3429000"/>
            <a:ext cx="8712968" cy="923330"/>
          </a:xfrm>
          <a:prstGeom prst="rect">
            <a:avLst/>
          </a:prstGeom>
          <a:noFill/>
        </p:spPr>
        <p:txBody>
          <a:bodyPr wrap="square" rtlCol="0">
            <a:spAutoFit/>
          </a:bodyPr>
          <a:lstStyle/>
          <a:p>
            <a:r>
              <a:rPr lang="en-US" dirty="0"/>
              <a:t>We encountered an error but we were still able to harvest the repository/document. We strongly recommend that these issues are resolved as they may lead to incompatibility problems in the future.</a:t>
            </a:r>
          </a:p>
        </p:txBody>
      </p:sp>
      <p:sp>
        <p:nvSpPr>
          <p:cNvPr id="13" name="TextBox 12"/>
          <p:cNvSpPr txBox="1"/>
          <p:nvPr/>
        </p:nvSpPr>
        <p:spPr>
          <a:xfrm>
            <a:off x="179512" y="4869160"/>
            <a:ext cx="8568952" cy="646331"/>
          </a:xfrm>
          <a:prstGeom prst="rect">
            <a:avLst/>
          </a:prstGeom>
          <a:noFill/>
        </p:spPr>
        <p:txBody>
          <a:bodyPr wrap="square" rtlCol="0">
            <a:spAutoFit/>
          </a:bodyPr>
          <a:lstStyle/>
          <a:p>
            <a:r>
              <a:rPr lang="en-US" dirty="0"/>
              <a:t>This may not be a problem but it may be a clue for misconfiguration or future incompatibilities.</a:t>
            </a:r>
          </a:p>
        </p:txBody>
      </p:sp>
      <p:pic>
        <p:nvPicPr>
          <p:cNvPr id="14" name="Picture 13" descr="Screen Shot 2015-06-09 at 18.13.3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540" y="1628800"/>
            <a:ext cx="1054100" cy="393700"/>
          </a:xfrm>
          <a:prstGeom prst="rect">
            <a:avLst/>
          </a:prstGeom>
        </p:spPr>
      </p:pic>
      <p:pic>
        <p:nvPicPr>
          <p:cNvPr id="15" name="Picture 14" descr="Screen Shot 2015-06-09 at 18.13.4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988" y="2924944"/>
            <a:ext cx="1536700" cy="508000"/>
          </a:xfrm>
          <a:prstGeom prst="rect">
            <a:avLst/>
          </a:prstGeom>
        </p:spPr>
      </p:pic>
      <p:pic>
        <p:nvPicPr>
          <p:cNvPr id="16" name="Picture 15" descr="Screen Shot 2015-06-09 at 18.13.4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1324" y="4572868"/>
            <a:ext cx="876300" cy="368300"/>
          </a:xfrm>
          <a:prstGeom prst="rect">
            <a:avLst/>
          </a:prstGeom>
        </p:spPr>
      </p:pic>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Mission of CORE </a:t>
            </a:r>
            <a:endParaRPr lang="en-GB" dirty="0"/>
          </a:p>
        </p:txBody>
      </p:sp>
      <p:sp>
        <p:nvSpPr>
          <p:cNvPr id="3" name="Content Placeholder 2"/>
          <p:cNvSpPr>
            <a:spLocks noGrp="1"/>
          </p:cNvSpPr>
          <p:nvPr>
            <p:ph idx="1"/>
          </p:nvPr>
        </p:nvSpPr>
        <p:spPr>
          <a:xfrm>
            <a:off x="457200" y="1325128"/>
            <a:ext cx="8229600" cy="4760696"/>
          </a:xfrm>
        </p:spPr>
        <p:txBody>
          <a:bodyPr/>
          <a:lstStyle/>
          <a:p>
            <a:pPr marL="0" indent="0">
              <a:buNone/>
            </a:pPr>
            <a:endParaRPr lang="en-GB" i="1" dirty="0" smtClean="0"/>
          </a:p>
          <a:p>
            <a:pPr marL="0" indent="0">
              <a:buNone/>
            </a:pPr>
            <a:endParaRPr lang="en-GB" i="1" dirty="0"/>
          </a:p>
          <a:p>
            <a:pPr marL="0" indent="0">
              <a:buNone/>
            </a:pPr>
            <a:r>
              <a:rPr lang="en-GB" i="1" dirty="0" smtClean="0"/>
              <a:t>Aggregate </a:t>
            </a:r>
            <a:r>
              <a:rPr lang="en-GB" i="1" dirty="0"/>
              <a:t>all open access content </a:t>
            </a:r>
            <a:r>
              <a:rPr lang="en-GB" i="1" dirty="0" smtClean="0"/>
              <a:t>distributed </a:t>
            </a:r>
            <a:r>
              <a:rPr lang="en-GB" i="1" dirty="0"/>
              <a:t>across different systems worldwide, enrich this content and provide access to it through a set of services …  </a:t>
            </a:r>
          </a:p>
          <a:p>
            <a:pPr marL="0" indent="0" algn="r">
              <a:buNone/>
            </a:pPr>
            <a:r>
              <a:rPr lang="en-GB" dirty="0"/>
              <a:t> </a:t>
            </a:r>
            <a:r>
              <a:rPr lang="en-GB" sz="1200" dirty="0" smtClean="0"/>
              <a:t>[Source: http</a:t>
            </a:r>
            <a:r>
              <a:rPr lang="en-GB" sz="1200" dirty="0"/>
              <a:t>://</a:t>
            </a:r>
            <a:r>
              <a:rPr lang="en-GB" sz="1200" dirty="0" err="1"/>
              <a:t>core.ac.uk</a:t>
            </a:r>
            <a:r>
              <a:rPr lang="en-GB" sz="1200" dirty="0"/>
              <a:t>/</a:t>
            </a:r>
            <a:r>
              <a:rPr lang="en-GB" sz="1200" dirty="0" err="1"/>
              <a:t>about#</a:t>
            </a:r>
            <a:r>
              <a:rPr lang="en-GB" sz="1200" dirty="0" err="1" smtClean="0"/>
              <a:t>mission</a:t>
            </a:r>
            <a:r>
              <a:rPr lang="en-GB" sz="1200" dirty="0" smtClean="0"/>
              <a:t>]</a:t>
            </a:r>
            <a:endParaRPr lang="en-GB" sz="1200" dirty="0"/>
          </a:p>
        </p:txBody>
      </p:sp>
    </p:spTree>
    <p:extLst>
      <p:ext uri="{BB962C8B-B14F-4D97-AF65-F5344CB8AC3E}">
        <p14:creationId xmlns:p14="http://schemas.microsoft.com/office/powerpoint/2010/main" val="37384570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 good </a:t>
            </a:r>
            <a:r>
              <a:rPr lang="en-GB" dirty="0"/>
              <a:t>n</a:t>
            </a:r>
            <a:r>
              <a:rPr lang="en-GB" dirty="0" smtClean="0"/>
              <a:t>ews</a:t>
            </a:r>
            <a:endParaRPr lang="en-GB" dirty="0"/>
          </a:p>
        </p:txBody>
      </p:sp>
      <p:pic>
        <p:nvPicPr>
          <p:cNvPr id="6" name="Picture 5" descr="Screen Shot 2015-06-09 at 18.16.4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270001"/>
            <a:ext cx="8895965" cy="4179569"/>
          </a:xfrm>
          <a:prstGeom prst="rect">
            <a:avLst/>
          </a:prstGeom>
        </p:spPr>
      </p:pic>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 good </a:t>
            </a:r>
            <a:r>
              <a:rPr lang="en-GB" dirty="0"/>
              <a:t>n</a:t>
            </a:r>
            <a:r>
              <a:rPr lang="en-GB" dirty="0" smtClean="0"/>
              <a:t>ews</a:t>
            </a:r>
            <a:endParaRPr lang="en-GB" dirty="0"/>
          </a:p>
        </p:txBody>
      </p:sp>
      <p:pic>
        <p:nvPicPr>
          <p:cNvPr id="6" name="Picture 5" descr="Screen Shot 2015-06-09 at 18.16.4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270001"/>
            <a:ext cx="8895965" cy="4179569"/>
          </a:xfrm>
          <a:prstGeom prst="rect">
            <a:avLst/>
          </a:prstGeom>
        </p:spPr>
      </p:pic>
      <p:pic>
        <p:nvPicPr>
          <p:cNvPr id="4" name="Picture 3" descr="download (1).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5696" y="1340768"/>
            <a:ext cx="5652740" cy="3761642"/>
          </a:xfrm>
          <a:prstGeom prst="rect">
            <a:avLst/>
          </a:prstGeom>
        </p:spPr>
      </p:pic>
    </p:spTree>
    <p:extLst>
      <p:ext uri="{BB962C8B-B14F-4D97-AF65-F5344CB8AC3E}">
        <p14:creationId xmlns:p14="http://schemas.microsoft.com/office/powerpoint/2010/main" val="22453974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 bad news…</a:t>
            </a:r>
            <a:endParaRPr lang="en-GB" dirty="0"/>
          </a:p>
        </p:txBody>
      </p:sp>
      <p:pic>
        <p:nvPicPr>
          <p:cNvPr id="4" name="Content Placeholder 3" descr="Screen Shot 2015-06-09 at 18.15.39.png"/>
          <p:cNvPicPr>
            <a:picLocks noGrp="1" noChangeAspect="1"/>
          </p:cNvPicPr>
          <p:nvPr>
            <p:ph idx="1"/>
          </p:nvPr>
        </p:nvPicPr>
        <p:blipFill>
          <a:blip r:embed="rId3">
            <a:extLst>
              <a:ext uri="{28A0092B-C50C-407E-A947-70E740481C1C}">
                <a14:useLocalDpi xmlns:a14="http://schemas.microsoft.com/office/drawing/2010/main" val="0"/>
              </a:ext>
            </a:extLst>
          </a:blip>
          <a:srcRect l="-17031" r="-17031"/>
          <a:stretch>
            <a:fillRect/>
          </a:stretch>
        </p:blipFill>
        <p:spPr>
          <a:xfrm>
            <a:off x="457200" y="1484784"/>
            <a:ext cx="8229600" cy="4760912"/>
          </a:xfrm>
        </p:spPr>
      </p:pic>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a:t>
            </a:r>
            <a:r>
              <a:rPr lang="en-GB" dirty="0" err="1" smtClean="0"/>
              <a:t>Robots.txt</a:t>
            </a:r>
            <a:endParaRPr lang="en-GB" dirty="0"/>
          </a:p>
        </p:txBody>
      </p:sp>
      <p:pic>
        <p:nvPicPr>
          <p:cNvPr id="6" name="Picture 5" descr="Screen Shot 2015-06-09 at 18.54.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84784"/>
            <a:ext cx="9144000" cy="3807452"/>
          </a:xfrm>
          <a:prstGeom prst="rect">
            <a:avLst/>
          </a:prstGeom>
        </p:spPr>
      </p:pic>
      <p:sp>
        <p:nvSpPr>
          <p:cNvPr id="14" name="Rectangle 13"/>
          <p:cNvSpPr/>
          <p:nvPr/>
        </p:nvSpPr>
        <p:spPr>
          <a:xfrm>
            <a:off x="899592" y="4725144"/>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899592" y="285293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899592" y="494116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899592" y="321297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899592" y="3429000"/>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899592" y="393305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899592" y="422108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a:t>
            </a:r>
            <a:r>
              <a:rPr lang="en-GB" dirty="0" err="1" smtClean="0"/>
              <a:t>Robots.txt</a:t>
            </a:r>
            <a:endParaRPr lang="en-GB" dirty="0"/>
          </a:p>
        </p:txBody>
      </p:sp>
      <p:pic>
        <p:nvPicPr>
          <p:cNvPr id="6" name="Picture 5" descr="Screen Shot 2015-06-09 at 18.54.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84784"/>
            <a:ext cx="9144000" cy="3807452"/>
          </a:xfrm>
          <a:prstGeom prst="rect">
            <a:avLst/>
          </a:prstGeom>
        </p:spPr>
      </p:pic>
      <p:sp>
        <p:nvSpPr>
          <p:cNvPr id="14" name="Rectangle 13"/>
          <p:cNvSpPr/>
          <p:nvPr/>
        </p:nvSpPr>
        <p:spPr>
          <a:xfrm>
            <a:off x="899592" y="4725144"/>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899592" y="285293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899592" y="494116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899592" y="321297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899592" y="3429000"/>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899592" y="393305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899592" y="422108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Screen Shot 2015-06-09 at 18.54.5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2875305"/>
            <a:ext cx="7056784" cy="1993855"/>
          </a:xfrm>
          <a:prstGeom prst="rect">
            <a:avLst/>
          </a:prstGeom>
        </p:spPr>
      </p:pic>
    </p:spTree>
    <p:extLst>
      <p:ext uri="{BB962C8B-B14F-4D97-AF65-F5344CB8AC3E}">
        <p14:creationId xmlns:p14="http://schemas.microsoft.com/office/powerpoint/2010/main" val="5269899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Document Issues</a:t>
            </a:r>
            <a:endParaRPr lang="en-GB" dirty="0"/>
          </a:p>
        </p:txBody>
      </p:sp>
      <p:pic>
        <p:nvPicPr>
          <p:cNvPr id="4" name="Picture 3" descr="Screen Shot 2015-06-09 at 18.57.3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9391"/>
            <a:ext cx="9144000" cy="4075873"/>
          </a:xfrm>
          <a:prstGeom prst="rect">
            <a:avLst/>
          </a:prstGeom>
        </p:spPr>
      </p:pic>
      <p:sp>
        <p:nvSpPr>
          <p:cNvPr id="5" name="Rectangle 4"/>
          <p:cNvSpPr/>
          <p:nvPr/>
        </p:nvSpPr>
        <p:spPr>
          <a:xfrm>
            <a:off x="899592" y="350100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899592" y="4005064"/>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899592" y="4365104"/>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899592" y="458112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899592" y="501317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899592" y="5373216"/>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Issues: Malformed PDF </a:t>
            </a:r>
            <a:r>
              <a:rPr lang="en-GB" dirty="0" err="1" smtClean="0"/>
              <a:t>url</a:t>
            </a:r>
            <a:endParaRPr lang="en-GB" dirty="0"/>
          </a:p>
        </p:txBody>
      </p:sp>
      <p:pic>
        <p:nvPicPr>
          <p:cNvPr id="4" name="Picture 3" descr="Screen Shot 2015-06-09 at 18.58.5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00794"/>
            <a:ext cx="9144000" cy="3788446"/>
          </a:xfrm>
          <a:prstGeom prst="rect">
            <a:avLst/>
          </a:prstGeom>
        </p:spPr>
      </p:pic>
      <p:sp>
        <p:nvSpPr>
          <p:cNvPr id="5" name="Rectangle 4"/>
          <p:cNvSpPr/>
          <p:nvPr/>
        </p:nvSpPr>
        <p:spPr>
          <a:xfrm>
            <a:off x="899592" y="314096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899592" y="350100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899592" y="3861048"/>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899592" y="4149080"/>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899592" y="4509120"/>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899592" y="4869160"/>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899592" y="5157192"/>
            <a:ext cx="720080" cy="14401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Dashboard benefits </a:t>
            </a:r>
            <a:endParaRPr lang="en-GB" dirty="0"/>
          </a:p>
        </p:txBody>
      </p:sp>
      <p:sp>
        <p:nvSpPr>
          <p:cNvPr id="3" name="Content Placeholder 2"/>
          <p:cNvSpPr>
            <a:spLocks noGrp="1"/>
          </p:cNvSpPr>
          <p:nvPr>
            <p:ph idx="1"/>
          </p:nvPr>
        </p:nvSpPr>
        <p:spPr>
          <a:xfrm>
            <a:off x="457200" y="1325128"/>
            <a:ext cx="8229600" cy="4760696"/>
          </a:xfrm>
        </p:spPr>
        <p:txBody>
          <a:bodyPr>
            <a:normAutofit fontScale="92500" lnSpcReduction="10000"/>
          </a:bodyPr>
          <a:lstStyle/>
          <a:p>
            <a:pPr>
              <a:buFontTx/>
              <a:buChar char="-"/>
            </a:pPr>
            <a:r>
              <a:rPr lang="en-GB" dirty="0" smtClean="0"/>
              <a:t>Increased </a:t>
            </a:r>
            <a:r>
              <a:rPr lang="en-GB" dirty="0"/>
              <a:t>and simplified collaboration between </a:t>
            </a:r>
            <a:r>
              <a:rPr lang="en-GB" dirty="0" smtClean="0"/>
              <a:t>aggregators and </a:t>
            </a:r>
            <a:r>
              <a:rPr lang="en-GB" dirty="0"/>
              <a:t>content </a:t>
            </a:r>
            <a:r>
              <a:rPr lang="en-GB" dirty="0" smtClean="0"/>
              <a:t>providers</a:t>
            </a:r>
            <a:endParaRPr lang="en-GB" dirty="0"/>
          </a:p>
          <a:p>
            <a:pPr>
              <a:buFontTx/>
              <a:buChar char="-"/>
            </a:pPr>
            <a:r>
              <a:rPr lang="en-GB" dirty="0" smtClean="0"/>
              <a:t>Improved </a:t>
            </a:r>
            <a:r>
              <a:rPr lang="en-GB" dirty="0"/>
              <a:t>control of the content provider over the harvested </a:t>
            </a:r>
            <a:r>
              <a:rPr lang="en-GB" dirty="0" smtClean="0"/>
              <a:t>content</a:t>
            </a:r>
          </a:p>
          <a:p>
            <a:pPr>
              <a:buFontTx/>
              <a:buChar char="-"/>
            </a:pPr>
            <a:r>
              <a:rPr lang="en-GB" dirty="0" smtClean="0"/>
              <a:t>Reduction </a:t>
            </a:r>
            <a:r>
              <a:rPr lang="en-GB" dirty="0"/>
              <a:t>of </a:t>
            </a:r>
            <a:r>
              <a:rPr lang="en-GB" dirty="0" smtClean="0"/>
              <a:t>scepticism </a:t>
            </a:r>
            <a:r>
              <a:rPr lang="en-GB" dirty="0"/>
              <a:t>and fear of sharing content with other </a:t>
            </a:r>
            <a:r>
              <a:rPr lang="en-GB" dirty="0" smtClean="0"/>
              <a:t>systems</a:t>
            </a:r>
          </a:p>
          <a:p>
            <a:pPr>
              <a:buFontTx/>
              <a:buChar char="-"/>
            </a:pPr>
            <a:r>
              <a:rPr lang="en-GB" dirty="0" smtClean="0"/>
              <a:t>Improvement </a:t>
            </a:r>
            <a:r>
              <a:rPr lang="en-GB" dirty="0"/>
              <a:t>of the harvesting </a:t>
            </a:r>
            <a:r>
              <a:rPr lang="en-GB" dirty="0" smtClean="0"/>
              <a:t>process</a:t>
            </a:r>
          </a:p>
          <a:p>
            <a:pPr>
              <a:buFontTx/>
              <a:buChar char="-"/>
            </a:pPr>
            <a:r>
              <a:rPr lang="en-GB" dirty="0" smtClean="0"/>
              <a:t>Broadening </a:t>
            </a:r>
            <a:r>
              <a:rPr lang="en-GB" dirty="0"/>
              <a:t>of the open access content discoverability and thus reuse of the open access content where </a:t>
            </a:r>
            <a:r>
              <a:rPr lang="en-GB" dirty="0" smtClean="0"/>
              <a:t>permitted </a:t>
            </a:r>
            <a:endParaRPr lang="en-GB" dirty="0"/>
          </a:p>
        </p:txBody>
      </p:sp>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Would you like to take a look?</a:t>
            </a:r>
            <a:endParaRPr lang="en-GB" dirty="0"/>
          </a:p>
        </p:txBody>
      </p:sp>
      <p:sp>
        <p:nvSpPr>
          <p:cNvPr id="3" name="Content Placeholder 2"/>
          <p:cNvSpPr>
            <a:spLocks noGrp="1"/>
          </p:cNvSpPr>
          <p:nvPr>
            <p:ph idx="1"/>
          </p:nvPr>
        </p:nvSpPr>
        <p:spPr>
          <a:xfrm>
            <a:off x="457200" y="1325128"/>
            <a:ext cx="8229600" cy="4760696"/>
          </a:xfrm>
        </p:spPr>
        <p:txBody>
          <a:bodyPr/>
          <a:lstStyle/>
          <a:p>
            <a:pPr marL="0" indent="0">
              <a:buNone/>
            </a:pPr>
            <a:endParaRPr lang="en-GB" dirty="0" smtClean="0"/>
          </a:p>
          <a:p>
            <a:pPr marL="0" indent="0">
              <a:buNone/>
            </a:pPr>
            <a:r>
              <a:rPr lang="en-GB" dirty="0" smtClean="0"/>
              <a:t>Dashboard </a:t>
            </a:r>
            <a:r>
              <a:rPr lang="en-GB" dirty="0"/>
              <a:t>s</a:t>
            </a:r>
            <a:r>
              <a:rPr lang="en-GB" dirty="0" smtClean="0"/>
              <a:t>till in BETA but we welcome volunteer testers</a:t>
            </a:r>
          </a:p>
          <a:p>
            <a:pPr marL="0" indent="0">
              <a:buNone/>
            </a:pPr>
            <a:endParaRPr lang="en-GB" dirty="0"/>
          </a:p>
          <a:p>
            <a:pPr marL="0" indent="0">
              <a:buNone/>
            </a:pPr>
            <a:r>
              <a:rPr lang="en-GB" dirty="0" smtClean="0"/>
              <a:t>Email me at </a:t>
            </a:r>
            <a:r>
              <a:rPr lang="en-GB" dirty="0" smtClean="0">
                <a:hlinkClick r:id="rId3"/>
              </a:rPr>
              <a:t>nancy.pontika@open.ac.uk</a:t>
            </a:r>
            <a:r>
              <a:rPr lang="en-GB" dirty="0" smtClean="0"/>
              <a:t> </a:t>
            </a:r>
          </a:p>
        </p:txBody>
      </p:sp>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Many thanks to…</a:t>
            </a:r>
            <a:endParaRPr lang="en-GB" dirty="0"/>
          </a:p>
        </p:txBody>
      </p:sp>
      <p:sp>
        <p:nvSpPr>
          <p:cNvPr id="3" name="Content Placeholder 2"/>
          <p:cNvSpPr>
            <a:spLocks noGrp="1"/>
          </p:cNvSpPr>
          <p:nvPr>
            <p:ph idx="1"/>
          </p:nvPr>
        </p:nvSpPr>
        <p:spPr>
          <a:xfrm>
            <a:off x="457200" y="1325128"/>
            <a:ext cx="8229600" cy="4760696"/>
          </a:xfrm>
        </p:spPr>
        <p:txBody>
          <a:bodyPr/>
          <a:lstStyle/>
          <a:p>
            <a:pPr marL="0" indent="0">
              <a:buNone/>
            </a:pPr>
            <a:r>
              <a:rPr lang="en-GB" b="1" dirty="0" smtClean="0"/>
              <a:t>CORE developers: </a:t>
            </a:r>
          </a:p>
          <a:p>
            <a:r>
              <a:rPr lang="en-GB" sz="2000" dirty="0" err="1" smtClean="0"/>
              <a:t>Matteo</a:t>
            </a:r>
            <a:r>
              <a:rPr lang="en-GB" sz="2000" dirty="0" smtClean="0"/>
              <a:t> </a:t>
            </a:r>
            <a:r>
              <a:rPr lang="en-GB" sz="2000" dirty="0" err="1" smtClean="0"/>
              <a:t>Cancellieri</a:t>
            </a:r>
            <a:endParaRPr lang="en-GB" sz="2000" dirty="0" smtClean="0"/>
          </a:p>
          <a:p>
            <a:r>
              <a:rPr lang="en-GB" sz="2000" dirty="0" smtClean="0"/>
              <a:t>Samuel Pearce</a:t>
            </a:r>
          </a:p>
          <a:p>
            <a:r>
              <a:rPr lang="en-GB" sz="2000" dirty="0" err="1" smtClean="0"/>
              <a:t>Drahomira</a:t>
            </a:r>
            <a:r>
              <a:rPr lang="en-GB" sz="2000" dirty="0" smtClean="0"/>
              <a:t> </a:t>
            </a:r>
            <a:r>
              <a:rPr lang="en-GB" sz="2000" dirty="0" err="1" smtClean="0"/>
              <a:t>Herrmannova</a:t>
            </a:r>
            <a:endParaRPr lang="en-GB" sz="2000" dirty="0" smtClean="0"/>
          </a:p>
          <a:p>
            <a:r>
              <a:rPr lang="en-GB" sz="2000" dirty="0" smtClean="0"/>
              <a:t>Lucas </a:t>
            </a:r>
            <a:r>
              <a:rPr lang="en-GB" sz="2000" dirty="0" err="1" smtClean="0"/>
              <a:t>Anastasiou</a:t>
            </a:r>
            <a:endParaRPr lang="en-GB" sz="2400" dirty="0"/>
          </a:p>
          <a:p>
            <a:pPr marL="0" indent="0">
              <a:buNone/>
            </a:pPr>
            <a:endParaRPr lang="en-GB" sz="2400" dirty="0" smtClean="0"/>
          </a:p>
          <a:p>
            <a:pPr marL="0" indent="0">
              <a:buNone/>
            </a:pPr>
            <a:r>
              <a:rPr lang="en-GB" b="1" dirty="0" smtClean="0"/>
              <a:t>Volunteer testers: </a:t>
            </a:r>
          </a:p>
          <a:p>
            <a:r>
              <a:rPr lang="en-GB" sz="2000" dirty="0" smtClean="0"/>
              <a:t>Chris Biggs, </a:t>
            </a:r>
            <a:r>
              <a:rPr lang="en-GB" sz="2000" dirty="0" smtClean="0">
                <a:solidFill>
                  <a:srgbClr val="000000"/>
                </a:solidFill>
              </a:rPr>
              <a:t>Metadata &amp; Repository Specialist, Open University</a:t>
            </a:r>
          </a:p>
          <a:p>
            <a:r>
              <a:rPr lang="en-GB" sz="2000" dirty="0" smtClean="0">
                <a:solidFill>
                  <a:srgbClr val="000000"/>
                </a:solidFill>
              </a:rPr>
              <a:t>Nick Sheppard, Repository Developer, Leeds Beckett University </a:t>
            </a:r>
            <a:endParaRPr lang="en-GB" sz="2000" dirty="0">
              <a:solidFill>
                <a:srgbClr val="000000"/>
              </a:solidFill>
            </a:endParaRPr>
          </a:p>
        </p:txBody>
      </p:sp>
    </p:spTree>
    <p:extLst>
      <p:ext uri="{BB962C8B-B14F-4D97-AF65-F5344CB8AC3E}">
        <p14:creationId xmlns:p14="http://schemas.microsoft.com/office/powerpoint/2010/main" val="8771924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Need for a UK aggregator </a:t>
            </a:r>
            <a:endParaRPr lang="en-GB" dirty="0"/>
          </a:p>
        </p:txBody>
      </p:sp>
      <p:sp>
        <p:nvSpPr>
          <p:cNvPr id="6" name="Subtitle 2"/>
          <p:cNvSpPr txBox="1">
            <a:spLocks/>
          </p:cNvSpPr>
          <p:nvPr/>
        </p:nvSpPr>
        <p:spPr>
          <a:xfrm>
            <a:off x="4252543" y="1786766"/>
            <a:ext cx="4631765" cy="3351313"/>
          </a:xfrm>
          <a:prstGeom prst="rect">
            <a:avLst/>
          </a:prstGeom>
        </p:spPr>
        <p:txBody>
          <a:bodyPr vert="horz" lIns="91440" tIns="45720" rIns="91440" bIns="45720" rtlCol="0">
            <a:noAutofit/>
          </a:bodyPr>
          <a:lstStyle>
            <a:defPPr>
              <a:defRPr lang="en-US"/>
            </a:defPPr>
            <a:lvl1pPr indent="0">
              <a:spcBef>
                <a:spcPct val="20000"/>
              </a:spcBef>
              <a:buFont typeface="Arial"/>
              <a:buNone/>
              <a:defRPr sz="2800"/>
            </a:lvl1pPr>
            <a:lvl2pPr indent="0" algn="ctr">
              <a:spcBef>
                <a:spcPct val="20000"/>
              </a:spcBef>
              <a:buFont typeface="Arial"/>
              <a:buNone/>
              <a:defRPr sz="2800">
                <a:solidFill>
                  <a:schemeClr val="tx1">
                    <a:tint val="75000"/>
                  </a:schemeClr>
                </a:solidFill>
              </a:defRPr>
            </a:lvl2pPr>
            <a:lvl3pPr indent="0" algn="ctr">
              <a:spcBef>
                <a:spcPct val="20000"/>
              </a:spcBef>
              <a:buFont typeface="Arial"/>
              <a:buNone/>
              <a:defRPr sz="2400">
                <a:solidFill>
                  <a:schemeClr val="tx1">
                    <a:tint val="75000"/>
                  </a:schemeClr>
                </a:solidFill>
              </a:defRPr>
            </a:lvl3pPr>
            <a:lvl4pPr indent="0" algn="ctr">
              <a:spcBef>
                <a:spcPct val="20000"/>
              </a:spcBef>
              <a:buFont typeface="Arial"/>
              <a:buNone/>
              <a:defRPr sz="2000">
                <a:solidFill>
                  <a:schemeClr val="tx1">
                    <a:tint val="75000"/>
                  </a:schemeClr>
                </a:solidFill>
              </a:defRPr>
            </a:lvl4pPr>
            <a:lvl5pPr indent="0" algn="ctr">
              <a:spcBef>
                <a:spcPct val="20000"/>
              </a:spcBef>
              <a:buFont typeface="Arial"/>
              <a:buNone/>
              <a:defRPr sz="2000">
                <a:solidFill>
                  <a:schemeClr val="tx1">
                    <a:tint val="75000"/>
                  </a:schemeClr>
                </a:solidFill>
              </a:defRPr>
            </a:lvl5pPr>
            <a:lvl6pPr indent="0" algn="ctr">
              <a:spcBef>
                <a:spcPct val="20000"/>
              </a:spcBef>
              <a:buFont typeface="Arial"/>
              <a:buNone/>
              <a:defRPr sz="2000">
                <a:solidFill>
                  <a:schemeClr val="tx1">
                    <a:tint val="75000"/>
                  </a:schemeClr>
                </a:solidFill>
              </a:defRPr>
            </a:lvl6pPr>
            <a:lvl7pPr indent="0" algn="ctr">
              <a:spcBef>
                <a:spcPct val="20000"/>
              </a:spcBef>
              <a:buFont typeface="Arial"/>
              <a:buNone/>
              <a:defRPr sz="2000">
                <a:solidFill>
                  <a:schemeClr val="tx1">
                    <a:tint val="75000"/>
                  </a:schemeClr>
                </a:solidFill>
              </a:defRPr>
            </a:lvl7pPr>
            <a:lvl8pPr indent="0" algn="ctr">
              <a:spcBef>
                <a:spcPct val="20000"/>
              </a:spcBef>
              <a:buFont typeface="Arial"/>
              <a:buNone/>
              <a:defRPr sz="2000">
                <a:solidFill>
                  <a:schemeClr val="tx1">
                    <a:tint val="75000"/>
                  </a:schemeClr>
                </a:solidFill>
              </a:defRPr>
            </a:lvl8pPr>
            <a:lvl9pPr indent="0" algn="ctr">
              <a:spcBef>
                <a:spcPct val="20000"/>
              </a:spcBef>
              <a:buFont typeface="Arial"/>
              <a:buNone/>
              <a:defRPr sz="2000">
                <a:solidFill>
                  <a:schemeClr val="tx1">
                    <a:tint val="75000"/>
                  </a:schemeClr>
                </a:solidFill>
              </a:defRPr>
            </a:lvl9pPr>
          </a:lstStyle>
          <a:p>
            <a:r>
              <a:rPr lang="en-US" sz="2400" dirty="0"/>
              <a:t>Bringing the UK’s open access research outputs together:</a:t>
            </a:r>
          </a:p>
          <a:p>
            <a:pPr marL="342900" indent="-342900">
              <a:buFont typeface="Arial"/>
              <a:buChar char="•"/>
            </a:pPr>
            <a:r>
              <a:rPr lang="en-US" sz="2400" dirty="0"/>
              <a:t>Feasibility study commissioned by </a:t>
            </a:r>
            <a:r>
              <a:rPr lang="en-US" sz="2400" dirty="0" err="1"/>
              <a:t>Jisc</a:t>
            </a:r>
            <a:r>
              <a:rPr lang="en-US" sz="2400" dirty="0"/>
              <a:t>, published June 2014</a:t>
            </a:r>
          </a:p>
          <a:p>
            <a:pPr marL="342900" indent="-342900">
              <a:buFont typeface="Arial"/>
              <a:buChar char="•"/>
            </a:pPr>
            <a:r>
              <a:rPr lang="en-US" sz="2400" dirty="0"/>
              <a:t>Referred to as “Open Mirror”</a:t>
            </a:r>
          </a:p>
          <a:p>
            <a:endParaRPr lang="en-US" sz="2400" dirty="0" smtClean="0"/>
          </a:p>
          <a:p>
            <a:endParaRPr lang="en-US" sz="2400" dirty="0" smtClean="0"/>
          </a:p>
          <a:p>
            <a:endParaRPr lang="en-US" sz="2400" dirty="0"/>
          </a:p>
          <a:p>
            <a:pPr algn="r"/>
            <a:r>
              <a:rPr lang="en-US" sz="1200" dirty="0"/>
              <a:t>[Source : https://</a:t>
            </a:r>
            <a:r>
              <a:rPr lang="en-US" sz="1200" dirty="0" err="1"/>
              <a:t>repository.jisc.ac.uk</a:t>
            </a:r>
            <a:r>
              <a:rPr lang="en-US" sz="1200" dirty="0"/>
              <a:t>/5570/1/JISC_REPORT_open_mirror_090514_FINAL_WEB.pdf]</a:t>
            </a:r>
          </a:p>
          <a:p>
            <a:endParaRPr lang="en-US" sz="2400" dirty="0"/>
          </a:p>
          <a:p>
            <a:endParaRPr lang="en-US" sz="2400" i="1" dirty="0"/>
          </a:p>
          <a:p>
            <a:endParaRPr lang="en-GB" dirty="0">
              <a:effectLst/>
            </a:endParaRPr>
          </a:p>
          <a:p>
            <a:endParaRPr lang="en-GB" dirty="0">
              <a:effectLst/>
            </a:endParaRPr>
          </a:p>
          <a:p>
            <a:pPr marL="457200" indent="-457200">
              <a:buFont typeface="Arial"/>
              <a:buChar char="•"/>
            </a:pPr>
            <a:endParaRPr lang="en-GB" dirty="0" smtClean="0"/>
          </a:p>
        </p:txBody>
      </p:sp>
      <p:pic>
        <p:nvPicPr>
          <p:cNvPr id="7" name="Picture 6"/>
          <p:cNvPicPr>
            <a:picLocks noChangeAspect="1"/>
          </p:cNvPicPr>
          <p:nvPr/>
        </p:nvPicPr>
        <p:blipFill>
          <a:blip r:embed="rId3"/>
          <a:stretch>
            <a:fillRect/>
          </a:stretch>
        </p:blipFill>
        <p:spPr>
          <a:xfrm>
            <a:off x="425589" y="1656787"/>
            <a:ext cx="3362512" cy="3901332"/>
          </a:xfrm>
          <a:prstGeom prst="rect">
            <a:avLst/>
          </a:prstGeom>
        </p:spPr>
      </p:pic>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2016224"/>
          </a:xfrm>
        </p:spPr>
        <p:txBody>
          <a:bodyPr>
            <a:normAutofit/>
          </a:bodyPr>
          <a:lstStyle/>
          <a:p>
            <a:pPr algn="ctr"/>
            <a:r>
              <a:rPr lang="en-GB" dirty="0" smtClean="0"/>
              <a:t>Thank you</a:t>
            </a:r>
            <a:br>
              <a:rPr lang="en-GB" dirty="0" smtClean="0"/>
            </a:br>
            <a:r>
              <a:rPr lang="en-GB" dirty="0" smtClean="0"/>
              <a:t/>
            </a:r>
            <a:br>
              <a:rPr lang="en-GB" dirty="0" smtClean="0"/>
            </a:br>
            <a:r>
              <a:rPr lang="en-GB" dirty="0" smtClean="0"/>
              <a:t>Questions </a:t>
            </a:r>
            <a:endParaRPr lang="en-GB" dirty="0"/>
          </a:p>
        </p:txBody>
      </p:sp>
      <p:sp>
        <p:nvSpPr>
          <p:cNvPr id="3" name="Content Placeholder 2"/>
          <p:cNvSpPr>
            <a:spLocks noGrp="1"/>
          </p:cNvSpPr>
          <p:nvPr>
            <p:ph idx="1"/>
          </p:nvPr>
        </p:nvSpPr>
        <p:spPr>
          <a:xfrm>
            <a:off x="395536" y="2924944"/>
            <a:ext cx="8219256" cy="3376904"/>
          </a:xfrm>
        </p:spPr>
        <p:txBody>
          <a:bodyPr>
            <a:normAutofit/>
          </a:bodyPr>
          <a:lstStyle/>
          <a:p>
            <a:pPr marL="0" indent="0">
              <a:buNone/>
            </a:pPr>
            <a:endParaRPr lang="en-GB" sz="2400" dirty="0"/>
          </a:p>
          <a:p>
            <a:pPr marL="0" indent="0">
              <a:buNone/>
            </a:pPr>
            <a:r>
              <a:rPr lang="en-GB" sz="2400" b="1" dirty="0" smtClean="0"/>
              <a:t>CORE Contacts: </a:t>
            </a:r>
          </a:p>
          <a:p>
            <a:pPr marL="0" indent="0">
              <a:buNone/>
            </a:pPr>
            <a:r>
              <a:rPr lang="en-GB" sz="2400" dirty="0" smtClean="0"/>
              <a:t>Nancy Pontika </a:t>
            </a:r>
            <a:r>
              <a:rPr lang="en-GB" sz="2400" dirty="0" smtClean="0">
                <a:hlinkClick r:id="rId3"/>
              </a:rPr>
              <a:t>nancy.pontika@open.ac.uk</a:t>
            </a:r>
            <a:endParaRPr lang="en-GB" sz="2400" dirty="0" smtClean="0"/>
          </a:p>
          <a:p>
            <a:pPr marL="0" indent="0">
              <a:buNone/>
            </a:pPr>
            <a:r>
              <a:rPr lang="en-GB" sz="2400" dirty="0" err="1" smtClean="0"/>
              <a:t>Petr</a:t>
            </a:r>
            <a:r>
              <a:rPr lang="en-GB" sz="2400" dirty="0" smtClean="0"/>
              <a:t> </a:t>
            </a:r>
            <a:r>
              <a:rPr lang="en-GB" sz="2400" dirty="0" err="1" smtClean="0"/>
              <a:t>Knoth</a:t>
            </a:r>
            <a:r>
              <a:rPr lang="en-GB" sz="2400" dirty="0" smtClean="0"/>
              <a:t> </a:t>
            </a:r>
            <a:r>
              <a:rPr lang="en-GB" sz="2400" dirty="0" smtClean="0">
                <a:hlinkClick r:id="rId4"/>
              </a:rPr>
              <a:t>petr.knoth@open.ac.uk</a:t>
            </a:r>
            <a:r>
              <a:rPr lang="en-GB" sz="2400" dirty="0" smtClean="0"/>
              <a:t> </a:t>
            </a:r>
          </a:p>
          <a:p>
            <a:pPr marL="0" indent="0">
              <a:buNone/>
            </a:pPr>
            <a:r>
              <a:rPr lang="en-GB" sz="2400" dirty="0" smtClean="0"/>
              <a:t>Website: </a:t>
            </a:r>
            <a:r>
              <a:rPr lang="en-GB" sz="2400" dirty="0" smtClean="0">
                <a:hlinkClick r:id="rId5"/>
              </a:rPr>
              <a:t>http://core.ac.uk</a:t>
            </a:r>
            <a:r>
              <a:rPr lang="en-GB" sz="2400" dirty="0" smtClean="0"/>
              <a:t> </a:t>
            </a:r>
          </a:p>
          <a:p>
            <a:pPr marL="0" indent="0">
              <a:buNone/>
            </a:pPr>
            <a:r>
              <a:rPr lang="en-GB" sz="2400" dirty="0" smtClean="0"/>
              <a:t>Twitter: @</a:t>
            </a:r>
            <a:r>
              <a:rPr lang="en-GB" sz="2400" dirty="0" err="1" smtClean="0"/>
              <a:t>oacore</a:t>
            </a:r>
            <a:r>
              <a:rPr lang="en-GB" sz="2400" dirty="0" smtClean="0"/>
              <a:t> </a:t>
            </a:r>
            <a:endParaRPr lang="en-GB" sz="2400" dirty="0"/>
          </a:p>
        </p:txBody>
      </p:sp>
    </p:spTree>
    <p:extLst>
      <p:ext uri="{BB962C8B-B14F-4D97-AF65-F5344CB8AC3E}">
        <p14:creationId xmlns:p14="http://schemas.microsoft.com/office/powerpoint/2010/main" val="185946885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Three levels of support </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82524153"/>
              </p:ext>
            </p:extLst>
          </p:nvPr>
        </p:nvGraphicFramePr>
        <p:xfrm>
          <a:off x="457200" y="1287463"/>
          <a:ext cx="8229600" cy="4760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4288462" y="5949280"/>
            <a:ext cx="4532010" cy="276999"/>
          </a:xfrm>
          <a:prstGeom prst="rect">
            <a:avLst/>
          </a:prstGeom>
          <a:noFill/>
        </p:spPr>
        <p:txBody>
          <a:bodyPr wrap="none" rtlCol="0">
            <a:spAutoFit/>
          </a:bodyPr>
          <a:lstStyle/>
          <a:p>
            <a:pPr algn="r"/>
            <a:r>
              <a:rPr lang="en-US" sz="1200" dirty="0"/>
              <a:t>[Source: http://</a:t>
            </a:r>
            <a:r>
              <a:rPr lang="en-US" sz="1200" dirty="0" err="1"/>
              <a:t>www.dlib.org</a:t>
            </a:r>
            <a:r>
              <a:rPr lang="en-US" sz="1200" dirty="0"/>
              <a:t>/</a:t>
            </a:r>
            <a:r>
              <a:rPr lang="en-US" sz="1200" dirty="0" err="1"/>
              <a:t>dlib</a:t>
            </a:r>
            <a:r>
              <a:rPr lang="en-US" sz="1200" dirty="0"/>
              <a:t>/november12/</a:t>
            </a:r>
            <a:r>
              <a:rPr lang="en-US" sz="1200" dirty="0" err="1"/>
              <a:t>knoth</a:t>
            </a:r>
            <a:r>
              <a:rPr lang="en-US" sz="1200" dirty="0"/>
              <a:t>/</a:t>
            </a:r>
            <a:r>
              <a:rPr lang="en-US" sz="1200" dirty="0" smtClean="0"/>
              <a:t>11knoth.html] </a:t>
            </a:r>
            <a:endParaRPr lang="en-US" sz="1200" dirty="0"/>
          </a:p>
        </p:txBody>
      </p:sp>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CORE Statistics</a:t>
            </a:r>
            <a:endParaRPr lang="en-GB" dirty="0"/>
          </a:p>
        </p:txBody>
      </p:sp>
      <p:sp>
        <p:nvSpPr>
          <p:cNvPr id="3" name="Content Placeholder 2"/>
          <p:cNvSpPr>
            <a:spLocks noGrp="1"/>
          </p:cNvSpPr>
          <p:nvPr>
            <p:ph idx="1"/>
          </p:nvPr>
        </p:nvSpPr>
        <p:spPr>
          <a:xfrm>
            <a:off x="457200" y="1325128"/>
            <a:ext cx="8229600" cy="4760696"/>
          </a:xfrm>
        </p:spPr>
        <p:txBody>
          <a:bodyPr>
            <a:normAutofit fontScale="92500" lnSpcReduction="10000"/>
          </a:bodyPr>
          <a:lstStyle/>
          <a:p>
            <a:r>
              <a:rPr lang="en-GB" dirty="0"/>
              <a:t>Content: 20M+ records, 6</a:t>
            </a:r>
            <a:r>
              <a:rPr lang="en-GB" dirty="0" smtClean="0"/>
              <a:t>00</a:t>
            </a:r>
            <a:r>
              <a:rPr lang="en-GB" dirty="0"/>
              <a:t>+ repositories, 1.8M+ full-texts </a:t>
            </a:r>
          </a:p>
          <a:p>
            <a:r>
              <a:rPr lang="en-GB" dirty="0" smtClean="0"/>
              <a:t>The </a:t>
            </a:r>
            <a:r>
              <a:rPr lang="en-GB" dirty="0"/>
              <a:t>UK national aggregator </a:t>
            </a:r>
            <a:r>
              <a:rPr lang="en-GB" dirty="0" smtClean="0"/>
              <a:t>- </a:t>
            </a:r>
            <a:r>
              <a:rPr lang="en-GB" dirty="0" err="1" smtClean="0"/>
              <a:t>Jisc</a:t>
            </a:r>
            <a:endParaRPr lang="en-GB" dirty="0"/>
          </a:p>
          <a:p>
            <a:r>
              <a:rPr lang="en-GB" dirty="0"/>
              <a:t>Full-text aggregator (not just metadata)</a:t>
            </a:r>
          </a:p>
          <a:p>
            <a:r>
              <a:rPr lang="en-GB" dirty="0"/>
              <a:t>Placed among Top 10 search engines for research that go beyond Google [</a:t>
            </a:r>
            <a:r>
              <a:rPr lang="en-GB" dirty="0" err="1"/>
              <a:t>Jisc</a:t>
            </a:r>
            <a:r>
              <a:rPr lang="en-GB" dirty="0"/>
              <a:t>, 2013]</a:t>
            </a:r>
          </a:p>
          <a:p>
            <a:r>
              <a:rPr lang="en-GB" dirty="0"/>
              <a:t>Listed among Top 100 Thesis and Dissertation Resources</a:t>
            </a:r>
          </a:p>
          <a:p>
            <a:r>
              <a:rPr lang="en-GB" dirty="0"/>
              <a:t>Part of </a:t>
            </a:r>
            <a:r>
              <a:rPr lang="en-GB" dirty="0" err="1"/>
              <a:t>Jisc’s</a:t>
            </a:r>
            <a:r>
              <a:rPr lang="en-GB" dirty="0"/>
              <a:t> Repositories Shared Services </a:t>
            </a:r>
            <a:r>
              <a:rPr lang="en-GB" dirty="0" smtClean="0"/>
              <a:t>Project (RSSP)</a:t>
            </a:r>
            <a:endParaRPr lang="en-GB" dirty="0">
              <a:solidFill>
                <a:schemeClr val="accent5"/>
              </a:solidFill>
            </a:endParaRPr>
          </a:p>
          <a:p>
            <a:endParaRPr lang="en-GB" dirty="0"/>
          </a:p>
        </p:txBody>
      </p:sp>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Aggregation process </a:t>
            </a:r>
            <a:endParaRPr lang="en-GB" dirty="0"/>
          </a:p>
        </p:txBody>
      </p:sp>
      <p:sp>
        <p:nvSpPr>
          <p:cNvPr id="3" name="Content Placeholder 2"/>
          <p:cNvSpPr>
            <a:spLocks noGrp="1"/>
          </p:cNvSpPr>
          <p:nvPr>
            <p:ph idx="1"/>
          </p:nvPr>
        </p:nvSpPr>
        <p:spPr>
          <a:xfrm>
            <a:off x="457200" y="1325128"/>
            <a:ext cx="8229600" cy="4760696"/>
          </a:xfrm>
        </p:spPr>
        <p:txBody>
          <a:bodyPr>
            <a:normAutofit fontScale="92500" lnSpcReduction="10000"/>
          </a:bodyPr>
          <a:lstStyle/>
          <a:p>
            <a:r>
              <a:rPr lang="en-GB" dirty="0"/>
              <a:t>Metadata download, extraction and cleaning</a:t>
            </a:r>
          </a:p>
          <a:p>
            <a:r>
              <a:rPr lang="en-GB" dirty="0"/>
              <a:t>Full-text harvesting</a:t>
            </a:r>
          </a:p>
          <a:p>
            <a:r>
              <a:rPr lang="en-GB" dirty="0" smtClean="0"/>
              <a:t>Text extraction</a:t>
            </a:r>
            <a:endParaRPr lang="en-GB" dirty="0"/>
          </a:p>
          <a:p>
            <a:r>
              <a:rPr lang="en-GB" dirty="0"/>
              <a:t>Language detection</a:t>
            </a:r>
          </a:p>
          <a:p>
            <a:r>
              <a:rPr lang="en-GB" dirty="0"/>
              <a:t>Extraction of citation references from text</a:t>
            </a:r>
          </a:p>
          <a:p>
            <a:r>
              <a:rPr lang="en-GB" dirty="0" smtClean="0"/>
              <a:t>Identification of related content</a:t>
            </a:r>
          </a:p>
          <a:p>
            <a:r>
              <a:rPr lang="en-GB" dirty="0" smtClean="0"/>
              <a:t>Detection </a:t>
            </a:r>
            <a:r>
              <a:rPr lang="en-GB" dirty="0"/>
              <a:t>of duplicate items</a:t>
            </a:r>
          </a:p>
          <a:p>
            <a:r>
              <a:rPr lang="en-GB" dirty="0"/>
              <a:t>Parsing of author names</a:t>
            </a:r>
          </a:p>
          <a:p>
            <a:r>
              <a:rPr lang="en-GB" dirty="0"/>
              <a:t>Indexing</a:t>
            </a:r>
          </a:p>
          <a:p>
            <a:pPr marL="0" indent="0">
              <a:buNone/>
            </a:pPr>
            <a:endParaRPr lang="en-GB" dirty="0"/>
          </a:p>
        </p:txBody>
      </p:sp>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CORE Applications </a:t>
            </a:r>
            <a:endParaRPr lang="en-GB" dirty="0"/>
          </a:p>
        </p:txBody>
      </p:sp>
      <p:sp>
        <p:nvSpPr>
          <p:cNvPr id="3" name="Content Placeholder 2"/>
          <p:cNvSpPr>
            <a:spLocks noGrp="1"/>
          </p:cNvSpPr>
          <p:nvPr>
            <p:ph idx="1"/>
          </p:nvPr>
        </p:nvSpPr>
        <p:spPr>
          <a:xfrm>
            <a:off x="457200" y="1325128"/>
            <a:ext cx="8229600" cy="4760696"/>
          </a:xfrm>
        </p:spPr>
        <p:txBody>
          <a:bodyPr>
            <a:normAutofit fontScale="92500" lnSpcReduction="10000"/>
          </a:bodyPr>
          <a:lstStyle/>
          <a:p>
            <a:r>
              <a:rPr lang="en-GB" smtClean="0"/>
              <a:t>CORE Portal</a:t>
            </a:r>
            <a:endParaRPr lang="en-GB" dirty="0" smtClean="0"/>
          </a:p>
          <a:p>
            <a:pPr lvl="1"/>
            <a:r>
              <a:rPr lang="en-GB" dirty="0" smtClean="0">
                <a:solidFill>
                  <a:schemeClr val="accent5"/>
                </a:solidFill>
              </a:rPr>
              <a:t>Search engine providing open access content</a:t>
            </a:r>
          </a:p>
          <a:p>
            <a:r>
              <a:rPr lang="en-GB" dirty="0" smtClean="0"/>
              <a:t>CORE Mobile </a:t>
            </a:r>
          </a:p>
          <a:p>
            <a:pPr lvl="1"/>
            <a:r>
              <a:rPr lang="en-GB" dirty="0" smtClean="0">
                <a:solidFill>
                  <a:srgbClr val="F7901E"/>
                </a:solidFill>
              </a:rPr>
              <a:t>Android and </a:t>
            </a:r>
            <a:r>
              <a:rPr lang="en-GB" dirty="0" err="1" smtClean="0">
                <a:solidFill>
                  <a:srgbClr val="F7901E"/>
                </a:solidFill>
              </a:rPr>
              <a:t>iOS</a:t>
            </a:r>
            <a:r>
              <a:rPr lang="en-GB" dirty="0" smtClean="0">
                <a:solidFill>
                  <a:srgbClr val="F7901E"/>
                </a:solidFill>
              </a:rPr>
              <a:t> apps </a:t>
            </a:r>
          </a:p>
          <a:p>
            <a:r>
              <a:rPr lang="en-GB" dirty="0" smtClean="0"/>
              <a:t>CORE Plugin</a:t>
            </a:r>
          </a:p>
          <a:p>
            <a:pPr lvl="1"/>
            <a:r>
              <a:rPr lang="en-GB" dirty="0" smtClean="0">
                <a:solidFill>
                  <a:srgbClr val="F7901E"/>
                </a:solidFill>
              </a:rPr>
              <a:t>For repositories and journals </a:t>
            </a:r>
          </a:p>
          <a:p>
            <a:r>
              <a:rPr lang="en-GB" dirty="0" smtClean="0">
                <a:solidFill>
                  <a:srgbClr val="000000"/>
                </a:solidFill>
              </a:rPr>
              <a:t>CORE API</a:t>
            </a:r>
          </a:p>
          <a:p>
            <a:pPr lvl="1"/>
            <a:r>
              <a:rPr lang="en-GB" dirty="0" smtClean="0">
                <a:solidFill>
                  <a:srgbClr val="F7901E"/>
                </a:solidFill>
              </a:rPr>
              <a:t>Programmable access to million of resources</a:t>
            </a:r>
            <a:endParaRPr lang="en-GB" dirty="0" smtClean="0">
              <a:solidFill>
                <a:srgbClr val="000000"/>
              </a:solidFill>
            </a:endParaRPr>
          </a:p>
          <a:p>
            <a:r>
              <a:rPr lang="en-GB" dirty="0" smtClean="0"/>
              <a:t>CORE Dashboard </a:t>
            </a:r>
          </a:p>
          <a:p>
            <a:pPr lvl="1"/>
            <a:r>
              <a:rPr lang="en-GB" dirty="0" smtClean="0">
                <a:solidFill>
                  <a:srgbClr val="F7901E"/>
                </a:solidFill>
              </a:rPr>
              <a:t>Tool for repository managers</a:t>
            </a:r>
          </a:p>
          <a:p>
            <a:pPr marL="457200" lvl="1" indent="0">
              <a:buNone/>
            </a:pPr>
            <a:endParaRPr lang="en-GB" dirty="0"/>
          </a:p>
        </p:txBody>
      </p:sp>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CORE Dashboard : purpose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34211582"/>
              </p:ext>
            </p:extLst>
          </p:nvPr>
        </p:nvGraphicFramePr>
        <p:xfrm>
          <a:off x="457200" y="1325563"/>
          <a:ext cx="8229600" cy="4760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core-bg-tran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51920" y="3243836"/>
            <a:ext cx="1274228" cy="761228"/>
          </a:xfrm>
          <a:prstGeom prst="rect">
            <a:avLst/>
          </a:prstGeom>
        </p:spPr>
      </p:pic>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Institution main page</a:t>
            </a:r>
            <a:endParaRPr lang="en-GB" dirty="0"/>
          </a:p>
        </p:txBody>
      </p:sp>
      <p:pic>
        <p:nvPicPr>
          <p:cNvPr id="4" name="Content Placeholder 3" descr="Screen Shot 2015-06-09 at 17.55.50.png"/>
          <p:cNvPicPr>
            <a:picLocks noGrp="1" noChangeAspect="1"/>
          </p:cNvPicPr>
          <p:nvPr>
            <p:ph idx="1"/>
          </p:nvPr>
        </p:nvPicPr>
        <p:blipFill rotWithShape="1">
          <a:blip r:embed="rId3">
            <a:extLst>
              <a:ext uri="{28A0092B-C50C-407E-A947-70E740481C1C}">
                <a14:useLocalDpi xmlns:a14="http://schemas.microsoft.com/office/drawing/2010/main" val="0"/>
              </a:ext>
            </a:extLst>
          </a:blip>
          <a:srcRect l="262" t="749" r="-262" b="4045"/>
          <a:stretch/>
        </p:blipFill>
        <p:spPr>
          <a:xfrm>
            <a:off x="467544" y="1219998"/>
            <a:ext cx="4782373" cy="1543913"/>
          </a:xfrm>
          <a:prstGeom prst="rect">
            <a:avLst/>
          </a:prstGeom>
          <a:ln>
            <a:noFill/>
          </a:ln>
          <a:effectLst>
            <a:outerShdw blurRad="190500" algn="tl" rotWithShape="0">
              <a:srgbClr val="000000">
                <a:alpha val="70000"/>
              </a:srgbClr>
            </a:outerShdw>
          </a:effectLst>
        </p:spPr>
      </p:pic>
      <p:pic>
        <p:nvPicPr>
          <p:cNvPr id="3" name="Picture 2" descr="Screen Shot 2015-06-22 at 18.07.3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4509120"/>
            <a:ext cx="5351512" cy="1643008"/>
          </a:xfrm>
          <a:prstGeom prst="rect">
            <a:avLst/>
          </a:prstGeom>
          <a:ln>
            <a:noFill/>
          </a:ln>
          <a:effectLst>
            <a:outerShdw blurRad="190500" algn="tl" rotWithShape="0">
              <a:srgbClr val="000000">
                <a:alpha val="70000"/>
              </a:srgbClr>
            </a:outerShdw>
          </a:effectLst>
        </p:spPr>
      </p:pic>
      <p:pic>
        <p:nvPicPr>
          <p:cNvPr id="8" name="Picture 7" descr="Screen Shot 2015-06-22 at 18.09.2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2208" y="2913655"/>
            <a:ext cx="7020272" cy="145144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6048488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ORE-demonstration1">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CORE-demonstration1.thmx</Template>
  <TotalTime>10075</TotalTime>
  <Words>1008</Words>
  <Application>Microsoft Macintosh PowerPoint</Application>
  <PresentationFormat>On-screen Show (4:3)</PresentationFormat>
  <Paragraphs>185</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CORE-demonstration1</vt:lpstr>
      <vt:lpstr>Developing Infrastructure to Support Closer Collaboration of Aggregators with Open Repositories</vt:lpstr>
      <vt:lpstr>Mission of CORE </vt:lpstr>
      <vt:lpstr>Need for a UK aggregator </vt:lpstr>
      <vt:lpstr>Three levels of support </vt:lpstr>
      <vt:lpstr>CORE Statistics</vt:lpstr>
      <vt:lpstr>Aggregation process </vt:lpstr>
      <vt:lpstr>CORE Applications </vt:lpstr>
      <vt:lpstr>CORE Dashboard : purpose</vt:lpstr>
      <vt:lpstr>Institution main page</vt:lpstr>
      <vt:lpstr>Edit repository information </vt:lpstr>
      <vt:lpstr>Invitations</vt:lpstr>
      <vt:lpstr>Content</vt:lpstr>
      <vt:lpstr>Manage record visibility status</vt:lpstr>
      <vt:lpstr>Manage record visibility status</vt:lpstr>
      <vt:lpstr>Manage record visibility status</vt:lpstr>
      <vt:lpstr>Manage record visibility status</vt:lpstr>
      <vt:lpstr>Update metadata records </vt:lpstr>
      <vt:lpstr>Statistics</vt:lpstr>
      <vt:lpstr>Issues : 3 types </vt:lpstr>
      <vt:lpstr>Issues : good news</vt:lpstr>
      <vt:lpstr>Issues : good news</vt:lpstr>
      <vt:lpstr>Issues : bad news…</vt:lpstr>
      <vt:lpstr>Issues: Robots.txt</vt:lpstr>
      <vt:lpstr>Issues: Robots.txt</vt:lpstr>
      <vt:lpstr>Issues: Document Issues</vt:lpstr>
      <vt:lpstr>Issues: Malformed PDF url</vt:lpstr>
      <vt:lpstr>Dashboard benefits </vt:lpstr>
      <vt:lpstr>Would you like to take a look?</vt:lpstr>
      <vt:lpstr>Many thanks to…</vt:lpstr>
      <vt:lpstr>Thank you  Questions </vt:lpstr>
    </vt:vector>
  </TitlesOfParts>
  <Company>The Open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New Semantic Similarity Based Measure for Assessing Research Contribution </dc:title>
  <dc:creator>Drahomira.Herrmannova</dc:creator>
  <cp:lastModifiedBy>Athanasia Pontika</cp:lastModifiedBy>
  <cp:revision>382</cp:revision>
  <dcterms:created xsi:type="dcterms:W3CDTF">2014-09-02T09:07:27Z</dcterms:created>
  <dcterms:modified xsi:type="dcterms:W3CDTF">2015-06-25T08:05:37Z</dcterms:modified>
</cp:coreProperties>
</file>