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39" r:id="rId1"/>
  </p:sldMasterIdLst>
  <p:notesMasterIdLst>
    <p:notesMasterId r:id="rId19"/>
  </p:notesMasterIdLst>
  <p:handoutMasterIdLst>
    <p:handoutMasterId r:id="rId20"/>
  </p:handoutMasterIdLst>
  <p:sldIdLst>
    <p:sldId id="277" r:id="rId2"/>
    <p:sldId id="309" r:id="rId3"/>
    <p:sldId id="310" r:id="rId4"/>
    <p:sldId id="311" r:id="rId5"/>
    <p:sldId id="312" r:id="rId6"/>
    <p:sldId id="313" r:id="rId7"/>
    <p:sldId id="314" r:id="rId8"/>
    <p:sldId id="325" r:id="rId9"/>
    <p:sldId id="315" r:id="rId10"/>
    <p:sldId id="320" r:id="rId11"/>
    <p:sldId id="322" r:id="rId12"/>
    <p:sldId id="321" r:id="rId13"/>
    <p:sldId id="324" r:id="rId14"/>
    <p:sldId id="316" r:id="rId15"/>
    <p:sldId id="317" r:id="rId16"/>
    <p:sldId id="318" r:id="rId17"/>
    <p:sldId id="319" r:id="rId18"/>
  </p:sldIdLst>
  <p:sldSz cx="9144000" cy="6858000" type="screen4x3"/>
  <p:notesSz cx="9874250" cy="6797675"/>
  <p:defaultTextStyle>
    <a:defPPr>
      <a:defRPr lang="en-US"/>
    </a:defPPr>
    <a:lvl1pPr algn="l" rtl="0" fontAlgn="base">
      <a:spcBef>
        <a:spcPct val="0"/>
      </a:spcBef>
      <a:spcAft>
        <a:spcPct val="0"/>
      </a:spcAft>
      <a:defRPr sz="7600" b="1" kern="1200">
        <a:solidFill>
          <a:srgbClr val="FFD624"/>
        </a:solidFill>
        <a:latin typeface="Verdana" pitchFamily="34" charset="0"/>
        <a:ea typeface="MS PGothic" pitchFamily="34" charset="-128"/>
        <a:cs typeface="+mn-cs"/>
      </a:defRPr>
    </a:lvl1pPr>
    <a:lvl2pPr marL="457200" algn="l" rtl="0" fontAlgn="base">
      <a:spcBef>
        <a:spcPct val="0"/>
      </a:spcBef>
      <a:spcAft>
        <a:spcPct val="0"/>
      </a:spcAft>
      <a:defRPr sz="7600" b="1" kern="1200">
        <a:solidFill>
          <a:srgbClr val="FFD624"/>
        </a:solidFill>
        <a:latin typeface="Verdana" pitchFamily="34" charset="0"/>
        <a:ea typeface="MS PGothic" pitchFamily="34" charset="-128"/>
        <a:cs typeface="+mn-cs"/>
      </a:defRPr>
    </a:lvl2pPr>
    <a:lvl3pPr marL="914400" algn="l" rtl="0" fontAlgn="base">
      <a:spcBef>
        <a:spcPct val="0"/>
      </a:spcBef>
      <a:spcAft>
        <a:spcPct val="0"/>
      </a:spcAft>
      <a:defRPr sz="7600" b="1" kern="1200">
        <a:solidFill>
          <a:srgbClr val="FFD624"/>
        </a:solidFill>
        <a:latin typeface="Verdana" pitchFamily="34" charset="0"/>
        <a:ea typeface="MS PGothic" pitchFamily="34" charset="-128"/>
        <a:cs typeface="+mn-cs"/>
      </a:defRPr>
    </a:lvl3pPr>
    <a:lvl4pPr marL="1371600" algn="l" rtl="0" fontAlgn="base">
      <a:spcBef>
        <a:spcPct val="0"/>
      </a:spcBef>
      <a:spcAft>
        <a:spcPct val="0"/>
      </a:spcAft>
      <a:defRPr sz="7600" b="1" kern="1200">
        <a:solidFill>
          <a:srgbClr val="FFD624"/>
        </a:solidFill>
        <a:latin typeface="Verdana" pitchFamily="34" charset="0"/>
        <a:ea typeface="MS PGothic" pitchFamily="34" charset="-128"/>
        <a:cs typeface="+mn-cs"/>
      </a:defRPr>
    </a:lvl4pPr>
    <a:lvl5pPr marL="1828800" algn="l" rtl="0" fontAlgn="base">
      <a:spcBef>
        <a:spcPct val="0"/>
      </a:spcBef>
      <a:spcAft>
        <a:spcPct val="0"/>
      </a:spcAft>
      <a:defRPr sz="7600" b="1" kern="1200">
        <a:solidFill>
          <a:srgbClr val="FFD624"/>
        </a:solidFill>
        <a:latin typeface="Verdana" pitchFamily="34" charset="0"/>
        <a:ea typeface="MS PGothic" pitchFamily="34" charset="-128"/>
        <a:cs typeface="+mn-cs"/>
      </a:defRPr>
    </a:lvl5pPr>
    <a:lvl6pPr marL="2286000" algn="l" defTabSz="914400" rtl="0" eaLnBrk="1" latinLnBrk="0" hangingPunct="1">
      <a:defRPr sz="7600" b="1" kern="1200">
        <a:solidFill>
          <a:srgbClr val="FFD624"/>
        </a:solidFill>
        <a:latin typeface="Verdana" pitchFamily="34" charset="0"/>
        <a:ea typeface="MS PGothic" pitchFamily="34" charset="-128"/>
        <a:cs typeface="+mn-cs"/>
      </a:defRPr>
    </a:lvl6pPr>
    <a:lvl7pPr marL="2743200" algn="l" defTabSz="914400" rtl="0" eaLnBrk="1" latinLnBrk="0" hangingPunct="1">
      <a:defRPr sz="7600" b="1" kern="1200">
        <a:solidFill>
          <a:srgbClr val="FFD624"/>
        </a:solidFill>
        <a:latin typeface="Verdana" pitchFamily="34" charset="0"/>
        <a:ea typeface="MS PGothic" pitchFamily="34" charset="-128"/>
        <a:cs typeface="+mn-cs"/>
      </a:defRPr>
    </a:lvl7pPr>
    <a:lvl8pPr marL="3200400" algn="l" defTabSz="914400" rtl="0" eaLnBrk="1" latinLnBrk="0" hangingPunct="1">
      <a:defRPr sz="7600" b="1" kern="1200">
        <a:solidFill>
          <a:srgbClr val="FFD624"/>
        </a:solidFill>
        <a:latin typeface="Verdana" pitchFamily="34" charset="0"/>
        <a:ea typeface="MS PGothic" pitchFamily="34" charset="-128"/>
        <a:cs typeface="+mn-cs"/>
      </a:defRPr>
    </a:lvl8pPr>
    <a:lvl9pPr marL="3657600" algn="l" defTabSz="914400" rtl="0" eaLnBrk="1" latinLnBrk="0" hangingPunct="1">
      <a:defRPr sz="7600" b="1" kern="1200">
        <a:solidFill>
          <a:srgbClr val="FFD624"/>
        </a:solidFill>
        <a:latin typeface="Verdana"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494"/>
    <a:srgbClr val="007E39"/>
    <a:srgbClr val="CCFFCC"/>
    <a:srgbClr val="660033"/>
    <a:srgbClr val="000000"/>
    <a:srgbClr val="2D5EC1"/>
    <a:srgbClr val="37ACDE"/>
    <a:srgbClr val="3E6FD2"/>
    <a:srgbClr val="3166CF"/>
    <a:srgbClr val="BDDE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886" autoAdjust="0"/>
  </p:normalViewPr>
  <p:slideViewPr>
    <p:cSldViewPr snapToGrid="0">
      <p:cViewPr varScale="1">
        <p:scale>
          <a:sx n="74" d="100"/>
          <a:sy n="74" d="100"/>
        </p:scale>
        <p:origin x="-1690" y="-67"/>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09" d="100"/>
          <a:sy n="109" d="100"/>
        </p:scale>
        <p:origin x="-744" y="-78"/>
      </p:cViewPr>
      <p:guideLst>
        <p:guide orient="horz" pos="2141"/>
        <p:guide pos="311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4279212" cy="339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073" tIns="46037" rIns="92073" bIns="46037" numCol="1" anchor="t" anchorCtr="0" compatLnSpc="1">
            <a:prstTxWarp prst="textNoShape">
              <a:avLst/>
            </a:prstTxWarp>
          </a:bodyPr>
          <a:lstStyle>
            <a:lvl1pPr>
              <a:defRPr sz="1200" b="0">
                <a:solidFill>
                  <a:schemeClr val="tx1"/>
                </a:solidFill>
                <a:latin typeface="Arial" charset="0"/>
                <a:ea typeface="ＭＳ Ｐゴシック" charset="0"/>
                <a:cs typeface="+mn-cs"/>
              </a:defRPr>
            </a:lvl1pPr>
          </a:lstStyle>
          <a:p>
            <a:pPr>
              <a:defRPr/>
            </a:pPr>
            <a:endParaRPr lang="en-GB"/>
          </a:p>
        </p:txBody>
      </p:sp>
      <p:sp>
        <p:nvSpPr>
          <p:cNvPr id="37891" name="Rectangle 3"/>
          <p:cNvSpPr>
            <a:spLocks noGrp="1" noChangeArrowheads="1"/>
          </p:cNvSpPr>
          <p:nvPr>
            <p:ph type="dt" sz="quarter" idx="1"/>
          </p:nvPr>
        </p:nvSpPr>
        <p:spPr bwMode="auto">
          <a:xfrm>
            <a:off x="5591864" y="0"/>
            <a:ext cx="4280799" cy="339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073" tIns="46037" rIns="92073" bIns="46037" numCol="1" anchor="t" anchorCtr="0" compatLnSpc="1">
            <a:prstTxWarp prst="textNoShape">
              <a:avLst/>
            </a:prstTxWarp>
          </a:bodyPr>
          <a:lstStyle>
            <a:lvl1pPr algn="r">
              <a:defRPr sz="1200" b="0">
                <a:solidFill>
                  <a:schemeClr val="tx1"/>
                </a:solidFill>
                <a:latin typeface="Arial" charset="0"/>
                <a:ea typeface="ＭＳ Ｐゴシック" charset="0"/>
                <a:cs typeface="+mn-cs"/>
              </a:defRPr>
            </a:lvl1pPr>
          </a:lstStyle>
          <a:p>
            <a:pPr>
              <a:defRPr/>
            </a:pPr>
            <a:endParaRPr lang="en-GB"/>
          </a:p>
        </p:txBody>
      </p:sp>
      <p:sp>
        <p:nvSpPr>
          <p:cNvPr id="37892" name="Rectangle 4"/>
          <p:cNvSpPr>
            <a:spLocks noGrp="1" noChangeArrowheads="1"/>
          </p:cNvSpPr>
          <p:nvPr>
            <p:ph type="ftr" sz="quarter" idx="2"/>
          </p:nvPr>
        </p:nvSpPr>
        <p:spPr bwMode="auto">
          <a:xfrm>
            <a:off x="0" y="6456336"/>
            <a:ext cx="4279212" cy="339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073" tIns="46037" rIns="92073" bIns="46037" numCol="1" anchor="b" anchorCtr="0" compatLnSpc="1">
            <a:prstTxWarp prst="textNoShape">
              <a:avLst/>
            </a:prstTxWarp>
          </a:bodyPr>
          <a:lstStyle>
            <a:lvl1pPr>
              <a:defRPr sz="1200" b="0">
                <a:solidFill>
                  <a:schemeClr val="tx1"/>
                </a:solidFill>
                <a:latin typeface="Arial" charset="0"/>
                <a:ea typeface="ＭＳ Ｐゴシック" charset="0"/>
                <a:cs typeface="+mn-cs"/>
              </a:defRPr>
            </a:lvl1pPr>
          </a:lstStyle>
          <a:p>
            <a:pPr>
              <a:defRPr/>
            </a:pPr>
            <a:endParaRPr lang="en-GB"/>
          </a:p>
        </p:txBody>
      </p:sp>
      <p:sp>
        <p:nvSpPr>
          <p:cNvPr id="37893" name="Rectangle 5"/>
          <p:cNvSpPr>
            <a:spLocks noGrp="1" noChangeArrowheads="1"/>
          </p:cNvSpPr>
          <p:nvPr>
            <p:ph type="sldNum" sz="quarter" idx="3"/>
          </p:nvPr>
        </p:nvSpPr>
        <p:spPr bwMode="auto">
          <a:xfrm>
            <a:off x="5591864" y="6456336"/>
            <a:ext cx="4280799" cy="339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073" tIns="46037" rIns="92073" bIns="46037" numCol="1" anchor="b" anchorCtr="0" compatLnSpc="1">
            <a:prstTxWarp prst="textNoShape">
              <a:avLst/>
            </a:prstTxWarp>
          </a:bodyPr>
          <a:lstStyle>
            <a:lvl1pPr algn="r">
              <a:defRPr sz="1200" b="0">
                <a:solidFill>
                  <a:schemeClr val="tx1"/>
                </a:solidFill>
                <a:latin typeface="Arial" pitchFamily="34" charset="0"/>
                <a:cs typeface="+mn-cs"/>
              </a:defRPr>
            </a:lvl1pPr>
          </a:lstStyle>
          <a:p>
            <a:pPr>
              <a:defRPr/>
            </a:pPr>
            <a:fld id="{8D61AE14-AA88-4F30-95AB-0D3963023549}" type="slidenum">
              <a:rPr lang="en-US"/>
              <a:pPr>
                <a:defRPr/>
              </a:pPr>
              <a:t>‹#›</a:t>
            </a:fld>
            <a:endParaRPr lang="en-US"/>
          </a:p>
        </p:txBody>
      </p:sp>
    </p:spTree>
    <p:extLst>
      <p:ext uri="{BB962C8B-B14F-4D97-AF65-F5344CB8AC3E}">
        <p14:creationId xmlns:p14="http://schemas.microsoft.com/office/powerpoint/2010/main" val="1491115099"/>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4279212" cy="339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073" tIns="46037" rIns="92073" bIns="46037" numCol="1" anchor="t" anchorCtr="0" compatLnSpc="1">
            <a:prstTxWarp prst="textNoShape">
              <a:avLst/>
            </a:prstTxWarp>
          </a:bodyPr>
          <a:lstStyle>
            <a:lvl1pPr>
              <a:defRPr sz="1200" b="0">
                <a:solidFill>
                  <a:schemeClr val="tx1"/>
                </a:solidFill>
                <a:latin typeface="Arial" charset="0"/>
                <a:ea typeface="ＭＳ Ｐゴシック" charset="0"/>
                <a:cs typeface="+mn-cs"/>
              </a:defRPr>
            </a:lvl1pPr>
          </a:lstStyle>
          <a:p>
            <a:pPr>
              <a:defRPr/>
            </a:pPr>
            <a:endParaRPr lang="en-GB"/>
          </a:p>
        </p:txBody>
      </p:sp>
      <p:sp>
        <p:nvSpPr>
          <p:cNvPr id="36867" name="Rectangle 3"/>
          <p:cNvSpPr>
            <a:spLocks noGrp="1" noChangeArrowheads="1"/>
          </p:cNvSpPr>
          <p:nvPr>
            <p:ph type="dt" idx="1"/>
          </p:nvPr>
        </p:nvSpPr>
        <p:spPr bwMode="auto">
          <a:xfrm>
            <a:off x="5591864" y="0"/>
            <a:ext cx="4280799" cy="339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073" tIns="46037" rIns="92073" bIns="46037" numCol="1" anchor="t" anchorCtr="0" compatLnSpc="1">
            <a:prstTxWarp prst="textNoShape">
              <a:avLst/>
            </a:prstTxWarp>
          </a:bodyPr>
          <a:lstStyle>
            <a:lvl1pPr algn="r">
              <a:defRPr sz="1200" b="0">
                <a:solidFill>
                  <a:schemeClr val="tx1"/>
                </a:solidFill>
                <a:latin typeface="Arial" charset="0"/>
                <a:ea typeface="ＭＳ Ｐゴシック" charset="0"/>
                <a:cs typeface="+mn-cs"/>
              </a:defRPr>
            </a:lvl1pPr>
          </a:lstStyle>
          <a:p>
            <a:pPr>
              <a:defRPr/>
            </a:pPr>
            <a:endParaRPr lang="en-GB"/>
          </a:p>
        </p:txBody>
      </p:sp>
      <p:sp>
        <p:nvSpPr>
          <p:cNvPr id="36868" name="Rectangle 4"/>
          <p:cNvSpPr>
            <a:spLocks noGrp="1" noRot="1" noChangeAspect="1" noChangeArrowheads="1" noTextEdit="1"/>
          </p:cNvSpPr>
          <p:nvPr>
            <p:ph type="sldImg" idx="2"/>
          </p:nvPr>
        </p:nvSpPr>
        <p:spPr bwMode="auto">
          <a:xfrm>
            <a:off x="3236913" y="508000"/>
            <a:ext cx="3402012" cy="25527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985681" y="3228977"/>
            <a:ext cx="7902891" cy="3059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073" tIns="46037" rIns="92073" bIns="46037"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6456336"/>
            <a:ext cx="4279212" cy="339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073" tIns="46037" rIns="92073" bIns="46037" numCol="1" anchor="b" anchorCtr="0" compatLnSpc="1">
            <a:prstTxWarp prst="textNoShape">
              <a:avLst/>
            </a:prstTxWarp>
          </a:bodyPr>
          <a:lstStyle>
            <a:lvl1pPr>
              <a:defRPr sz="1200" b="0">
                <a:solidFill>
                  <a:schemeClr val="tx1"/>
                </a:solidFill>
                <a:latin typeface="Arial" charset="0"/>
                <a:ea typeface="ＭＳ Ｐゴシック" charset="0"/>
                <a:cs typeface="+mn-cs"/>
              </a:defRPr>
            </a:lvl1pPr>
          </a:lstStyle>
          <a:p>
            <a:pPr>
              <a:defRPr/>
            </a:pPr>
            <a:endParaRPr lang="en-GB"/>
          </a:p>
        </p:txBody>
      </p:sp>
      <p:sp>
        <p:nvSpPr>
          <p:cNvPr id="36871" name="Rectangle 7"/>
          <p:cNvSpPr>
            <a:spLocks noGrp="1" noChangeArrowheads="1"/>
          </p:cNvSpPr>
          <p:nvPr>
            <p:ph type="sldNum" sz="quarter" idx="5"/>
          </p:nvPr>
        </p:nvSpPr>
        <p:spPr bwMode="auto">
          <a:xfrm>
            <a:off x="5591864" y="6456336"/>
            <a:ext cx="4280799" cy="339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92073" tIns="46037" rIns="92073" bIns="46037" numCol="1" anchor="b" anchorCtr="0" compatLnSpc="1">
            <a:prstTxWarp prst="textNoShape">
              <a:avLst/>
            </a:prstTxWarp>
          </a:bodyPr>
          <a:lstStyle>
            <a:lvl1pPr algn="r">
              <a:defRPr sz="1200" b="0">
                <a:solidFill>
                  <a:schemeClr val="tx1"/>
                </a:solidFill>
                <a:latin typeface="Arial" pitchFamily="34" charset="0"/>
                <a:cs typeface="+mn-cs"/>
              </a:defRPr>
            </a:lvl1pPr>
          </a:lstStyle>
          <a:p>
            <a:pPr>
              <a:defRPr/>
            </a:pPr>
            <a:fld id="{01F77E7F-7244-4DC3-9CD2-BD75C8929FA3}" type="slidenum">
              <a:rPr lang="en-US"/>
              <a:pPr>
                <a:defRPr/>
              </a:pPr>
              <a:t>‹#›</a:t>
            </a:fld>
            <a:endParaRPr lang="en-US"/>
          </a:p>
        </p:txBody>
      </p:sp>
    </p:spTree>
    <p:extLst>
      <p:ext uri="{BB962C8B-B14F-4D97-AF65-F5344CB8AC3E}">
        <p14:creationId xmlns:p14="http://schemas.microsoft.com/office/powerpoint/2010/main" val="3162235770"/>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1</a:t>
            </a:fld>
            <a:endParaRPr lang="en-US"/>
          </a:p>
        </p:txBody>
      </p:sp>
    </p:spTree>
    <p:extLst>
      <p:ext uri="{BB962C8B-B14F-4D97-AF65-F5344CB8AC3E}">
        <p14:creationId xmlns:p14="http://schemas.microsoft.com/office/powerpoint/2010/main" val="3319443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11</a:t>
            </a:fld>
            <a:endParaRPr lang="en-US"/>
          </a:p>
        </p:txBody>
      </p:sp>
    </p:spTree>
    <p:extLst>
      <p:ext uri="{BB962C8B-B14F-4D97-AF65-F5344CB8AC3E}">
        <p14:creationId xmlns:p14="http://schemas.microsoft.com/office/powerpoint/2010/main" val="1268795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Consistent management of data at level of JRC</a:t>
            </a:r>
          </a:p>
          <a:p>
            <a:r>
              <a:rPr lang="en-US" dirty="0" smtClean="0"/>
              <a:t>Data managed according to agreed principles on metadata, storage and accessibility</a:t>
            </a:r>
          </a:p>
          <a:p>
            <a:r>
              <a:rPr lang="en-US" dirty="0" smtClean="0"/>
              <a:t>Data used in publications are accessible </a:t>
            </a:r>
          </a:p>
          <a:p>
            <a:r>
              <a:rPr lang="en-US" dirty="0" smtClean="0"/>
              <a:t>Ensuring transparency and </a:t>
            </a:r>
            <a:r>
              <a:rPr lang="en-US" dirty="0" err="1" smtClean="0"/>
              <a:t>reproducability</a:t>
            </a:r>
            <a:endParaRPr lang="en-US" dirty="0" smtClean="0"/>
          </a:p>
          <a:p>
            <a:r>
              <a:rPr lang="en-US" dirty="0" smtClean="0"/>
              <a:t>Data produced are considered official deliverables </a:t>
            </a:r>
          </a:p>
          <a:p>
            <a:r>
              <a:rPr lang="en-US" dirty="0" smtClean="0"/>
              <a:t>Can be cited, e.g. by publications, using </a:t>
            </a:r>
            <a:r>
              <a:rPr lang="en-US" dirty="0" err="1" smtClean="0"/>
              <a:t>persitent</a:t>
            </a:r>
            <a:r>
              <a:rPr lang="en-US" dirty="0" smtClean="0"/>
              <a:t> Ids (e.g., DOIs)</a:t>
            </a:r>
          </a:p>
          <a:p>
            <a:r>
              <a:rPr lang="en-US" dirty="0" smtClean="0"/>
              <a:t>Access enabled through a central data catalogue (which will also feed the EU Open Data Portal)</a:t>
            </a:r>
          </a:p>
          <a:p>
            <a:r>
              <a:rPr lang="en-US" dirty="0" smtClean="0"/>
              <a:t>Clear guidelines and tools to aid users</a:t>
            </a:r>
          </a:p>
          <a:p>
            <a:endParaRPr lang="en-GB" dirty="0"/>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12</a:t>
            </a:fld>
            <a:endParaRPr lang="en-US"/>
          </a:p>
        </p:txBody>
      </p:sp>
    </p:spTree>
    <p:extLst>
      <p:ext uri="{BB962C8B-B14F-4D97-AF65-F5344CB8AC3E}">
        <p14:creationId xmlns:p14="http://schemas.microsoft.com/office/powerpoint/2010/main" val="4270903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negotiations</a:t>
            </a:r>
            <a:r>
              <a:rPr lang="en-US" baseline="0" dirty="0" smtClean="0"/>
              <a:t> translates into high risk of non-compatibility of open data licenses</a:t>
            </a:r>
            <a:endParaRPr lang="en-GB" dirty="0"/>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13</a:t>
            </a:fld>
            <a:endParaRPr lang="en-US"/>
          </a:p>
        </p:txBody>
      </p:sp>
    </p:spTree>
    <p:extLst>
      <p:ext uri="{BB962C8B-B14F-4D97-AF65-F5344CB8AC3E}">
        <p14:creationId xmlns:p14="http://schemas.microsoft.com/office/powerpoint/2010/main" val="18561183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 JRC, major resource of in-house models in the Commission. Inventory of models for support to policy making available (MIDAS – Modeling Inventory Database and Access Services)  </a:t>
            </a:r>
            <a:endParaRPr lang="en-GB" dirty="0"/>
          </a:p>
          <a:p>
            <a:pPr lvl="0"/>
            <a:r>
              <a:rPr lang="en-GB" dirty="0"/>
              <a:t> </a:t>
            </a:r>
          </a:p>
          <a:p>
            <a:pPr lvl="0"/>
            <a:r>
              <a:rPr lang="en-US" dirty="0"/>
              <a:t>- MIDAS allows users to identify suitable models, to assess their for impact assessment and policy support, to access related datasets and documents </a:t>
            </a:r>
            <a:endParaRPr lang="en-GB" dirty="0"/>
          </a:p>
          <a:p>
            <a:pPr lvl="0"/>
            <a:r>
              <a:rPr lang="en-GB" dirty="0"/>
              <a:t> </a:t>
            </a:r>
          </a:p>
          <a:p>
            <a:pPr lvl="0"/>
            <a:r>
              <a:rPr lang="en-US" dirty="0"/>
              <a:t>- MIDAS allows connecting each model to its underlying dataset, to other linked models and to all entities above defined.  Presently, MIDAS can be accessed through the JRC Knowledge Portal, available inside the Commission. Its extension outside the Commission is now being investigated.</a:t>
            </a:r>
            <a:endParaRPr lang="en-GB" dirty="0"/>
          </a:p>
          <a:p>
            <a:endParaRPr lang="en-GB" dirty="0"/>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14</a:t>
            </a:fld>
            <a:endParaRPr lang="en-US"/>
          </a:p>
        </p:txBody>
      </p:sp>
    </p:spTree>
    <p:extLst>
      <p:ext uri="{BB962C8B-B14F-4D97-AF65-F5344CB8AC3E}">
        <p14:creationId xmlns:p14="http://schemas.microsoft.com/office/powerpoint/2010/main" val="30274420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 JRC Scientific Knowledge Portal (SKP) and JRC intranet, as Commission channels. Access to over 33000 results of JRC research (scientific publications, policy support deliverables,  models etc.). Sub-set of results available to the general public, through </a:t>
            </a:r>
            <a:endParaRPr lang="en-GB" dirty="0"/>
          </a:p>
          <a:p>
            <a:pPr lvl="0"/>
            <a:r>
              <a:rPr lang="en-GB" dirty="0"/>
              <a:t> </a:t>
            </a:r>
          </a:p>
          <a:p>
            <a:pPr lvl="0"/>
            <a:r>
              <a:rPr lang="en-US" dirty="0"/>
              <a:t>- New JRC Science Hub (01/05/2014), main external dissemination channel. Access to the whole JRC knowledge base (IPR and sensitivity taken into account). It integrates collaboration tool to support JRC project communities with external partnership (foresight studies, reference laboratories to joint validation tests) </a:t>
            </a:r>
            <a:endParaRPr lang="en-GB" dirty="0"/>
          </a:p>
          <a:p>
            <a:pPr lvl="0"/>
            <a:r>
              <a:rPr lang="en-GB" dirty="0"/>
              <a:t> </a:t>
            </a:r>
          </a:p>
          <a:p>
            <a:pPr lvl="0"/>
            <a:r>
              <a:rPr lang="en-US" dirty="0"/>
              <a:t>- Collaborative tools will be implemented for community building and to target individuals and groups</a:t>
            </a:r>
            <a:endParaRPr lang="en-GB" dirty="0"/>
          </a:p>
          <a:p>
            <a:r>
              <a:rPr lang="en-GB" dirty="0"/>
              <a:t> </a:t>
            </a:r>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15</a:t>
            </a:fld>
            <a:endParaRPr lang="en-US"/>
          </a:p>
        </p:txBody>
      </p:sp>
    </p:spTree>
    <p:extLst>
      <p:ext uri="{BB962C8B-B14F-4D97-AF65-F5344CB8AC3E}">
        <p14:creationId xmlns:p14="http://schemas.microsoft.com/office/powerpoint/2010/main" val="4259438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reported to the previous </a:t>
            </a:r>
            <a:r>
              <a:rPr lang="en-GB" dirty="0" err="1"/>
              <a:t>BoG</a:t>
            </a:r>
            <a:r>
              <a:rPr lang="en-GB" dirty="0"/>
              <a:t> meeting, the JRC </a:t>
            </a:r>
          </a:p>
          <a:p>
            <a:endParaRPr lang="en-GB" dirty="0"/>
          </a:p>
          <a:p>
            <a:r>
              <a:rPr lang="en-GB" dirty="0"/>
              <a:t>- Is connecting the interoperability frameworks in EU under INSPIRE, Open Data, Open Research Data, European Interoperability Framework, etc. with activities in the frameworks of the Research Data Alliance, and GEOSS (the Global Earth Observation System of Systems)</a:t>
            </a:r>
          </a:p>
          <a:p>
            <a:pPr lvl="0"/>
            <a:endParaRPr lang="en-GB" dirty="0"/>
          </a:p>
          <a:p>
            <a:pPr lvl="0"/>
            <a:r>
              <a:rPr lang="en-GB" dirty="0"/>
              <a:t>- Is supporting ENVRI (Common Operations of Environmental Research Infrastructures), exploring opportunities to increase interoperability across e-infrastructures</a:t>
            </a:r>
          </a:p>
          <a:p>
            <a:pPr lvl="0"/>
            <a:endParaRPr lang="en-GB" dirty="0"/>
          </a:p>
          <a:p>
            <a:pPr lvl="0"/>
            <a:r>
              <a:rPr lang="en-GB" dirty="0"/>
              <a:t>- Has made an inventory of its Infrastructures (40 Large-Scale Physical Infrastructures and over 100 scientific databases), for their open access and in view of association to the ESFRI roadmap (European Strategy Forum on Research Infrastructure) </a:t>
            </a:r>
          </a:p>
          <a:p>
            <a:pPr lvl="0"/>
            <a:endParaRPr lang="en-GB" dirty="0"/>
          </a:p>
          <a:p>
            <a:pPr lvl="0"/>
            <a:r>
              <a:rPr lang="en-GB" dirty="0"/>
              <a:t>- Is launching a pilot project to allow access to a limited number of JRC infrastructures</a:t>
            </a:r>
          </a:p>
          <a:p>
            <a:r>
              <a:rPr lang="en-GB" dirty="0"/>
              <a:t> </a:t>
            </a:r>
          </a:p>
          <a:p>
            <a:r>
              <a:rPr lang="en-GB" dirty="0"/>
              <a:t> </a:t>
            </a:r>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16</a:t>
            </a:fld>
            <a:endParaRPr lang="en-US"/>
          </a:p>
        </p:txBody>
      </p:sp>
    </p:spTree>
    <p:extLst>
      <p:ext uri="{BB962C8B-B14F-4D97-AF65-F5344CB8AC3E}">
        <p14:creationId xmlns:p14="http://schemas.microsoft.com/office/powerpoint/2010/main" val="1922507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 systemic change in the </a:t>
            </a:r>
            <a:r>
              <a:rPr lang="en-GB" i="1" dirty="0"/>
              <a:t>modus operandi</a:t>
            </a:r>
            <a:r>
              <a:rPr lang="en-GB" dirty="0"/>
              <a:t> of science and research, affecting the whole research cycle and its stakeholders</a:t>
            </a:r>
          </a:p>
          <a:p>
            <a:pPr lvl="0"/>
            <a:endParaRPr lang="en-GB" dirty="0"/>
          </a:p>
          <a:p>
            <a:r>
              <a:rPr lang="en-GB" dirty="0"/>
              <a:t>- Main drivers: Digital technologies; Open Science; Big Data; Globalisation and growth of the science community; Need to address faster the Grand Challenges; Demand for accountable, responsive, transparent science</a:t>
            </a:r>
          </a:p>
          <a:p>
            <a:pPr marL="172102" indent="-172102">
              <a:buFontTx/>
              <a:buChar char="-"/>
            </a:pPr>
            <a:endParaRPr lang="en-GB" dirty="0"/>
          </a:p>
          <a:p>
            <a:pPr lvl="0"/>
            <a:r>
              <a:rPr lang="en-GB" dirty="0"/>
              <a:t>- The JRC is setting up a working group to analyse Science 2.0 implications, assess opportunities, implications and challenges for its exploitation</a:t>
            </a:r>
            <a:r>
              <a:rPr lang="en-GB" dirty="0" smtClean="0"/>
              <a:t>. At Commission level joint initiatives</a:t>
            </a:r>
            <a:r>
              <a:rPr lang="en-GB" baseline="0" dirty="0" smtClean="0"/>
              <a:t> are being set up for analysis of </a:t>
            </a:r>
            <a:r>
              <a:rPr lang="en-GB" baseline="0" smtClean="0"/>
              <a:t>Open Science.</a:t>
            </a:r>
            <a:endParaRPr lang="en-GB" dirty="0"/>
          </a:p>
          <a:p>
            <a:pPr lvl="0"/>
            <a:endParaRPr lang="en-GB" dirty="0"/>
          </a:p>
          <a:p>
            <a:pPr lvl="0"/>
            <a:endParaRPr lang="en-GB" dirty="0"/>
          </a:p>
          <a:p>
            <a:r>
              <a:rPr lang="en-GB" dirty="0"/>
              <a:t> </a:t>
            </a:r>
          </a:p>
          <a:p>
            <a:r>
              <a:rPr lang="en-GB" dirty="0"/>
              <a:t> </a:t>
            </a:r>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17</a:t>
            </a:fld>
            <a:endParaRPr lang="en-US"/>
          </a:p>
        </p:txBody>
      </p:sp>
    </p:spTree>
    <p:extLst>
      <p:ext uri="{BB962C8B-B14F-4D97-AF65-F5344CB8AC3E}">
        <p14:creationId xmlns:p14="http://schemas.microsoft.com/office/powerpoint/2010/main" val="3780145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Verdana" panose="020B0604030504040204" pitchFamily="34" charset="0"/>
                <a:ea typeface="Verdana" panose="020B0604030504040204" pitchFamily="34" charset="0"/>
                <a:cs typeface="Verdana" panose="020B0604030504040204" pitchFamily="34" charset="0"/>
              </a:rPr>
              <a:t>Boosting the benefits of public investment in research increasing productivity, competitiveness and growth through:</a:t>
            </a:r>
          </a:p>
          <a:p>
            <a:endParaRPr lang="en-GB" dirty="0">
              <a:latin typeface="Verdana" panose="020B0604030504040204" pitchFamily="34" charset="0"/>
              <a:ea typeface="Verdana" panose="020B0604030504040204" pitchFamily="34" charset="0"/>
              <a:cs typeface="Verdana" panose="020B0604030504040204" pitchFamily="34" charset="0"/>
            </a:endParaRPr>
          </a:p>
          <a:p>
            <a:pPr marL="172102" indent="-172102">
              <a:buFontTx/>
              <a:buChar char="-"/>
            </a:pPr>
            <a:r>
              <a:rPr lang="en-US" dirty="0">
                <a:latin typeface="Verdana" panose="020B0604030504040204" pitchFamily="34" charset="0"/>
                <a:ea typeface="Verdana" panose="020B0604030504040204" pitchFamily="34" charset="0"/>
                <a:cs typeface="Verdana" panose="020B0604030504040204" pitchFamily="34" charset="0"/>
              </a:rPr>
              <a:t>Wide, rapid, affordable circulation of publications and data collections to accelerate scientific discovery; allowing for research findings to be systematically taken up by European business and industry</a:t>
            </a:r>
          </a:p>
          <a:p>
            <a:pPr marL="172102" indent="-172102">
              <a:buFontTx/>
              <a:buChar char="-"/>
            </a:pPr>
            <a:endParaRPr lang="en-US" dirty="0">
              <a:latin typeface="Verdana" panose="020B0604030504040204" pitchFamily="34" charset="0"/>
              <a:ea typeface="Verdana" panose="020B0604030504040204" pitchFamily="34" charset="0"/>
              <a:cs typeface="Verdana" panose="020B0604030504040204" pitchFamily="34" charset="0"/>
            </a:endParaRPr>
          </a:p>
          <a:p>
            <a:pPr lvl="0"/>
            <a:r>
              <a:rPr lang="en-GB" dirty="0">
                <a:latin typeface="Verdana" panose="020B0604030504040204" pitchFamily="34" charset="0"/>
                <a:ea typeface="Verdana" panose="020B0604030504040204" pitchFamily="34" charset="0"/>
                <a:cs typeface="Verdana" panose="020B0604030504040204" pitchFamily="34" charset="0"/>
              </a:rPr>
              <a:t>-  Open Access extended to research infrastructures and e-infrastructure, to underpin European research</a:t>
            </a:r>
          </a:p>
        </p:txBody>
      </p:sp>
      <p:sp>
        <p:nvSpPr>
          <p:cNvPr id="4" name="Date Placeholder 3"/>
          <p:cNvSpPr>
            <a:spLocks noGrp="1"/>
          </p:cNvSpPr>
          <p:nvPr>
            <p:ph type="dt" idx="10"/>
          </p:nvPr>
        </p:nvSpPr>
        <p:spPr/>
        <p:txBody>
          <a:bodyPr/>
          <a:lstStyle/>
          <a:p>
            <a:pPr>
              <a:defRPr/>
            </a:pPr>
            <a:endParaRPr lang="en-GB" dirty="0"/>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2</a:t>
            </a:fld>
            <a:endParaRPr lang="en-US" dirty="0"/>
          </a:p>
        </p:txBody>
      </p:sp>
    </p:spTree>
    <p:extLst>
      <p:ext uri="{BB962C8B-B14F-4D97-AF65-F5344CB8AC3E}">
        <p14:creationId xmlns:p14="http://schemas.microsoft.com/office/powerpoint/2010/main" val="931335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3</a:t>
            </a:fld>
            <a:endParaRPr lang="en-US"/>
          </a:p>
        </p:txBody>
      </p:sp>
    </p:spTree>
    <p:extLst>
      <p:ext uri="{BB962C8B-B14F-4D97-AF65-F5344CB8AC3E}">
        <p14:creationId xmlns:p14="http://schemas.microsoft.com/office/powerpoint/2010/main" val="24983767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Verdana" panose="020B0604030504040204" pitchFamily="34" charset="0"/>
                <a:ea typeface="Verdana" panose="020B0604030504040204" pitchFamily="34" charset="0"/>
                <a:cs typeface="Verdana" panose="020B0604030504040204" pitchFamily="34" charset="0"/>
              </a:rPr>
              <a:t>Lead by example in the implementation, granting free OA to its public funded research results, </a:t>
            </a:r>
            <a:r>
              <a:rPr lang="en-US" b="1" dirty="0" err="1">
                <a:latin typeface="Verdana" panose="020B0604030504040204" pitchFamily="34" charset="0"/>
                <a:ea typeface="Verdana" panose="020B0604030504040204" pitchFamily="34" charset="0"/>
                <a:cs typeface="Verdana" panose="020B0604030504040204" pitchFamily="34" charset="0"/>
              </a:rPr>
              <a:t>optimising</a:t>
            </a:r>
            <a:r>
              <a:rPr lang="en-US" b="1" dirty="0">
                <a:latin typeface="Verdana" panose="020B0604030504040204" pitchFamily="34" charset="0"/>
                <a:ea typeface="Verdana" panose="020B0604030504040204" pitchFamily="34" charset="0"/>
                <a:cs typeface="Verdana" panose="020B0604030504040204" pitchFamily="34" charset="0"/>
              </a:rPr>
              <a:t> the circulation, access to and transfer of scientific knowledge among key stakeholders in European research:</a:t>
            </a:r>
            <a:endParaRPr lang="en-GB" b="1" dirty="0">
              <a:latin typeface="Verdana" panose="020B0604030504040204" pitchFamily="34" charset="0"/>
              <a:ea typeface="Verdana" panose="020B0604030504040204" pitchFamily="34" charset="0"/>
              <a:cs typeface="Verdana" panose="020B0604030504040204" pitchFamily="34" charset="0"/>
            </a:endParaRPr>
          </a:p>
          <a:p>
            <a:r>
              <a:rPr lang="en-GB" dirty="0">
                <a:latin typeface="Verdana" panose="020B0604030504040204" pitchFamily="34" charset="0"/>
                <a:ea typeface="Verdana" panose="020B0604030504040204" pitchFamily="34" charset="0"/>
                <a:cs typeface="Verdana" panose="020B0604030504040204" pitchFamily="34" charset="0"/>
              </a:rPr>
              <a:t> </a:t>
            </a:r>
          </a:p>
          <a:p>
            <a:pPr lvl="0"/>
            <a:r>
              <a:rPr lang="en-US" dirty="0">
                <a:latin typeface="Verdana" panose="020B0604030504040204" pitchFamily="34" charset="0"/>
                <a:ea typeface="Verdana" panose="020B0604030504040204" pitchFamily="34" charset="0"/>
                <a:cs typeface="Verdana" panose="020B0604030504040204" pitchFamily="34" charset="0"/>
              </a:rPr>
              <a:t>- Innovative Enterprises</a:t>
            </a:r>
            <a:endParaRPr lang="en-GB" dirty="0">
              <a:latin typeface="Verdana" panose="020B0604030504040204" pitchFamily="34" charset="0"/>
              <a:ea typeface="Verdana" panose="020B0604030504040204" pitchFamily="34" charset="0"/>
              <a:cs typeface="Verdana" panose="020B0604030504040204" pitchFamily="34" charset="0"/>
            </a:endParaRPr>
          </a:p>
          <a:p>
            <a:r>
              <a:rPr lang="en-GB" dirty="0">
                <a:latin typeface="Verdana" panose="020B0604030504040204" pitchFamily="34" charset="0"/>
                <a:ea typeface="Verdana" panose="020B0604030504040204" pitchFamily="34" charset="0"/>
                <a:cs typeface="Verdana" panose="020B0604030504040204" pitchFamily="34" charset="0"/>
              </a:rPr>
              <a:t> </a:t>
            </a:r>
          </a:p>
          <a:p>
            <a:pPr lvl="0"/>
            <a:r>
              <a:rPr lang="en-US" dirty="0">
                <a:latin typeface="Verdana" panose="020B0604030504040204" pitchFamily="34" charset="0"/>
                <a:ea typeface="Verdana" panose="020B0604030504040204" pitchFamily="34" charset="0"/>
                <a:cs typeface="Verdana" panose="020B0604030504040204" pitchFamily="34" charset="0"/>
              </a:rPr>
              <a:t>- Universities, Funding Bodies, Libraries</a:t>
            </a:r>
            <a:endParaRPr lang="en-GB" dirty="0">
              <a:latin typeface="Verdana" panose="020B0604030504040204" pitchFamily="34" charset="0"/>
              <a:ea typeface="Verdana" panose="020B0604030504040204" pitchFamily="34" charset="0"/>
              <a:cs typeface="Verdana" panose="020B0604030504040204" pitchFamily="34" charset="0"/>
            </a:endParaRPr>
          </a:p>
          <a:p>
            <a:r>
              <a:rPr lang="en-GB" dirty="0">
                <a:latin typeface="Verdana" panose="020B0604030504040204" pitchFamily="34" charset="0"/>
                <a:ea typeface="Verdana" panose="020B0604030504040204" pitchFamily="34" charset="0"/>
                <a:cs typeface="Verdana" panose="020B0604030504040204" pitchFamily="34" charset="0"/>
              </a:rPr>
              <a:t> </a:t>
            </a:r>
          </a:p>
          <a:p>
            <a:pPr lvl="0"/>
            <a:r>
              <a:rPr lang="en-US" dirty="0">
                <a:latin typeface="Verdana" panose="020B0604030504040204" pitchFamily="34" charset="0"/>
                <a:ea typeface="Verdana" panose="020B0604030504040204" pitchFamily="34" charset="0"/>
                <a:cs typeface="Verdana" panose="020B0604030504040204" pitchFamily="34" charset="0"/>
              </a:rPr>
              <a:t>- Governments policy makers</a:t>
            </a:r>
            <a:endParaRPr lang="en-GB" dirty="0">
              <a:latin typeface="Verdana" panose="020B0604030504040204" pitchFamily="34" charset="0"/>
              <a:ea typeface="Verdana" panose="020B0604030504040204" pitchFamily="34" charset="0"/>
              <a:cs typeface="Verdana" panose="020B0604030504040204" pitchFamily="34" charset="0"/>
            </a:endParaRPr>
          </a:p>
          <a:p>
            <a:r>
              <a:rPr lang="en-GB" dirty="0">
                <a:latin typeface="Verdana" panose="020B0604030504040204" pitchFamily="34" charset="0"/>
                <a:ea typeface="Verdana" panose="020B0604030504040204" pitchFamily="34" charset="0"/>
                <a:cs typeface="Verdana" panose="020B0604030504040204" pitchFamily="34" charset="0"/>
              </a:rPr>
              <a:t> </a:t>
            </a:r>
          </a:p>
          <a:p>
            <a:pPr lvl="0"/>
            <a:r>
              <a:rPr lang="en-US" dirty="0">
                <a:latin typeface="Verdana" panose="020B0604030504040204" pitchFamily="34" charset="0"/>
                <a:ea typeface="Verdana" panose="020B0604030504040204" pitchFamily="34" charset="0"/>
                <a:cs typeface="Verdana" panose="020B0604030504040204" pitchFamily="34" charset="0"/>
              </a:rPr>
              <a:t>- Non-governmental organizations</a:t>
            </a:r>
            <a:endParaRPr lang="en-GB" dirty="0">
              <a:latin typeface="Verdana" panose="020B0604030504040204" pitchFamily="34" charset="0"/>
              <a:ea typeface="Verdana" panose="020B0604030504040204" pitchFamily="34" charset="0"/>
              <a:cs typeface="Verdana" panose="020B0604030504040204" pitchFamily="34" charset="0"/>
            </a:endParaRPr>
          </a:p>
          <a:p>
            <a:r>
              <a:rPr lang="en-GB" dirty="0">
                <a:latin typeface="Verdana" panose="020B0604030504040204" pitchFamily="34" charset="0"/>
                <a:ea typeface="Verdana" panose="020B0604030504040204" pitchFamily="34" charset="0"/>
                <a:cs typeface="Verdana" panose="020B0604030504040204" pitchFamily="34" charset="0"/>
              </a:rPr>
              <a:t> </a:t>
            </a:r>
          </a:p>
          <a:p>
            <a:pPr lvl="0"/>
            <a:r>
              <a:rPr lang="en-US" dirty="0">
                <a:latin typeface="Verdana" panose="020B0604030504040204" pitchFamily="34" charset="0"/>
                <a:ea typeface="Verdana" panose="020B0604030504040204" pitchFamily="34" charset="0"/>
                <a:cs typeface="Verdana" panose="020B0604030504040204" pitchFamily="34" charset="0"/>
              </a:rPr>
              <a:t>- Society at large</a:t>
            </a:r>
            <a:endParaRPr lang="en-GB" dirty="0">
              <a:latin typeface="Verdana" panose="020B0604030504040204" pitchFamily="34" charset="0"/>
              <a:ea typeface="Verdana" panose="020B0604030504040204" pitchFamily="34" charset="0"/>
              <a:cs typeface="Verdana" panose="020B0604030504040204" pitchFamily="34" charset="0"/>
            </a:endParaRPr>
          </a:p>
          <a:p>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4</a:t>
            </a:fld>
            <a:endParaRPr lang="en-US"/>
          </a:p>
        </p:txBody>
      </p:sp>
    </p:spTree>
    <p:extLst>
      <p:ext uri="{BB962C8B-B14F-4D97-AF65-F5344CB8AC3E}">
        <p14:creationId xmlns:p14="http://schemas.microsoft.com/office/powerpoint/2010/main" val="33000587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 OA to JRC Policy and Technical reports available for decades (e.g. 470 EUR reports uploaded in 2013)</a:t>
            </a:r>
            <a:endParaRPr lang="en-GB" dirty="0"/>
          </a:p>
          <a:p>
            <a:r>
              <a:rPr lang="en-GB" dirty="0"/>
              <a:t> </a:t>
            </a:r>
          </a:p>
          <a:p>
            <a:pPr lvl="0"/>
            <a:r>
              <a:rPr lang="en-US" dirty="0"/>
              <a:t>- New policy adopted on 01/01/2014, all JRC researchers (when corresponding or first author) must opt for OA in peer-reviewed journals compliant with the policy through:</a:t>
            </a:r>
            <a:endParaRPr lang="en-GB" dirty="0"/>
          </a:p>
          <a:p>
            <a:pPr lvl="1"/>
            <a:r>
              <a:rPr lang="en-US" dirty="0"/>
              <a:t>- GOLD route (preferred): immediate and unrestricted access to the final published version of the paper (fees paid by JRC)</a:t>
            </a:r>
            <a:endParaRPr lang="en-GB" dirty="0"/>
          </a:p>
          <a:p>
            <a:pPr lvl="1"/>
            <a:r>
              <a:rPr lang="en-US" dirty="0"/>
              <a:t>- GREEN route: deposit of the manuscript in an on-line repository, within a defined period (embargo), which delays access to non-subscribers. No fees</a:t>
            </a:r>
            <a:endParaRPr lang="en-GB" dirty="0"/>
          </a:p>
          <a:p>
            <a:r>
              <a:rPr lang="en-GB" dirty="0"/>
              <a:t> </a:t>
            </a:r>
          </a:p>
          <a:p>
            <a:pPr lvl="0"/>
            <a:r>
              <a:rPr lang="en-US" dirty="0"/>
              <a:t>- Any exceptions will require the approval of the relevant Institute Director, for 2014, and, from 1</a:t>
            </a:r>
            <a:r>
              <a:rPr lang="en-US" baseline="30000" dirty="0"/>
              <a:t>st</a:t>
            </a:r>
            <a:r>
              <a:rPr lang="en-US" dirty="0"/>
              <a:t> January 2015, the JRC Director General</a:t>
            </a:r>
            <a:endParaRPr lang="en-GB" dirty="0"/>
          </a:p>
          <a:p>
            <a:endParaRPr lang="en-GB" dirty="0"/>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5</a:t>
            </a:fld>
            <a:endParaRPr lang="en-US"/>
          </a:p>
        </p:txBody>
      </p:sp>
    </p:spTree>
    <p:extLst>
      <p:ext uri="{BB962C8B-B14F-4D97-AF65-F5344CB8AC3E}">
        <p14:creationId xmlns:p14="http://schemas.microsoft.com/office/powerpoint/2010/main" val="1234608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6</a:t>
            </a:fld>
            <a:endParaRPr lang="en-US"/>
          </a:p>
        </p:txBody>
      </p:sp>
    </p:spTree>
    <p:extLst>
      <p:ext uri="{BB962C8B-B14F-4D97-AF65-F5344CB8AC3E}">
        <p14:creationId xmlns:p14="http://schemas.microsoft.com/office/powerpoint/2010/main" val="3635542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Major change in the way researchers and publishers manage the process of publishing/disseminating the results of the research – Transition process</a:t>
            </a:r>
            <a:endParaRPr lang="en-GB" dirty="0"/>
          </a:p>
          <a:p>
            <a:r>
              <a:rPr lang="en-US" b="1" dirty="0"/>
              <a:t> </a:t>
            </a:r>
            <a:endParaRPr lang="en-GB" dirty="0"/>
          </a:p>
          <a:p>
            <a:r>
              <a:rPr lang="en-US" dirty="0"/>
              <a:t>Review - </a:t>
            </a:r>
            <a:r>
              <a:rPr lang="en-US" dirty="0" smtClean="0"/>
              <a:t>January 2015, </a:t>
            </a:r>
            <a:r>
              <a:rPr lang="en-US" dirty="0"/>
              <a:t>for the different disciplines based on:</a:t>
            </a:r>
          </a:p>
          <a:p>
            <a:endParaRPr lang="en-GB" dirty="0"/>
          </a:p>
          <a:p>
            <a:r>
              <a:rPr lang="en-US" dirty="0"/>
              <a:t>- Number of publications successfully made in GOLD and GREEN,</a:t>
            </a:r>
          </a:p>
          <a:p>
            <a:pPr lvl="0"/>
            <a:r>
              <a:rPr lang="en-US" dirty="0"/>
              <a:t>- Number of exceptions,</a:t>
            </a:r>
            <a:endParaRPr lang="en-GB" dirty="0"/>
          </a:p>
          <a:p>
            <a:pPr lvl="0"/>
            <a:r>
              <a:rPr lang="en-US" dirty="0"/>
              <a:t>- Funds spent; Overall costs; Impact of </a:t>
            </a:r>
            <a:r>
              <a:rPr lang="en-GB" dirty="0"/>
              <a:t>different licences, </a:t>
            </a:r>
          </a:p>
          <a:p>
            <a:pPr lvl="0"/>
            <a:r>
              <a:rPr lang="en-GB" dirty="0"/>
              <a:t>- Duration of </a:t>
            </a:r>
            <a:r>
              <a:rPr lang="en-US" dirty="0"/>
              <a:t>embargos,</a:t>
            </a:r>
            <a:endParaRPr lang="en-GB" dirty="0"/>
          </a:p>
          <a:p>
            <a:pPr lvl="0"/>
            <a:r>
              <a:rPr lang="en-US" dirty="0"/>
              <a:t>- Balance of routes to OA preferred by researchers  </a:t>
            </a:r>
            <a:endParaRPr lang="en-GB" dirty="0"/>
          </a:p>
          <a:p>
            <a:pPr lvl="0"/>
            <a:r>
              <a:rPr lang="en-US" dirty="0"/>
              <a:t>- Any adverse issues that might appear</a:t>
            </a:r>
            <a:endParaRPr lang="en-GB" dirty="0"/>
          </a:p>
          <a:p>
            <a:endParaRPr lang="en-US" dirty="0"/>
          </a:p>
          <a:p>
            <a:r>
              <a:rPr lang="en-US" dirty="0"/>
              <a:t>Outcome will be used to inform any necessary policy changes and to plan future funding requirements for the policy itself</a:t>
            </a:r>
            <a:endParaRPr lang="en-GB" dirty="0"/>
          </a:p>
          <a:p>
            <a:endParaRPr lang="en-GB" dirty="0"/>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7</a:t>
            </a:fld>
            <a:endParaRPr lang="en-US"/>
          </a:p>
        </p:txBody>
      </p:sp>
    </p:spTree>
    <p:extLst>
      <p:ext uri="{BB962C8B-B14F-4D97-AF65-F5344CB8AC3E}">
        <p14:creationId xmlns:p14="http://schemas.microsoft.com/office/powerpoint/2010/main" val="4931902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smtClean="0"/>
              <a:t>Number </a:t>
            </a:r>
            <a:r>
              <a:rPr lang="en-US" dirty="0"/>
              <a:t>of publications </a:t>
            </a:r>
            <a:r>
              <a:rPr lang="en-US" dirty="0" smtClean="0"/>
              <a:t>made OA include</a:t>
            </a:r>
            <a:r>
              <a:rPr lang="en-US" baseline="0" dirty="0" smtClean="0"/>
              <a:t> </a:t>
            </a:r>
            <a:r>
              <a:rPr lang="en-US" dirty="0" smtClean="0"/>
              <a:t>GOLD </a:t>
            </a:r>
            <a:r>
              <a:rPr lang="en-US" dirty="0"/>
              <a:t>and </a:t>
            </a:r>
            <a:r>
              <a:rPr lang="en-US" dirty="0" smtClean="0"/>
              <a:t>GREEN; the relative low percentage is due to articles published in 2014 but submitted in 2013 before H2020</a:t>
            </a:r>
            <a:r>
              <a:rPr lang="en-US" baseline="0" dirty="0" smtClean="0"/>
              <a:t> launch</a:t>
            </a:r>
            <a:r>
              <a:rPr lang="en-US" dirty="0" smtClean="0"/>
              <a:t> </a:t>
            </a:r>
          </a:p>
          <a:p>
            <a:pPr marL="171450" indent="-171450">
              <a:buFontTx/>
              <a:buChar char="-"/>
            </a:pPr>
            <a:endParaRPr lang="en-US" baseline="0" dirty="0" smtClean="0"/>
          </a:p>
          <a:p>
            <a:pPr marL="171450" indent="-171450">
              <a:buFontTx/>
              <a:buChar char="-"/>
            </a:pPr>
            <a:r>
              <a:rPr lang="en-GB" sz="1200" b="0" i="0" u="none" strike="noStrike" kern="1200" baseline="0" dirty="0" smtClean="0">
                <a:solidFill>
                  <a:schemeClr val="tx1"/>
                </a:solidFill>
                <a:latin typeface="Arial" charset="0"/>
                <a:ea typeface="MS PGothic" pitchFamily="34" charset="-128"/>
                <a:cs typeface="ＭＳ Ｐゴシック" charset="0"/>
              </a:rPr>
              <a:t>The high number of 'Gold' papers is due to the fact that the Gold mechanism is generally more accepted by publishers than 'Green' self-archiving OA. 'Gold' is also more diffused amongst STM publishers, as it allows for forecasting realistic revenue figures within their current business model. The financial impact of 'Green' in this regard is still largely unknown. </a:t>
            </a:r>
          </a:p>
          <a:p>
            <a:pPr marL="171450" indent="-171450">
              <a:buFontTx/>
              <a:buChar char="-"/>
            </a:pPr>
            <a:endParaRPr lang="en-GB" sz="1200" b="0" i="0" u="none" strike="noStrike" kern="1200" baseline="0" dirty="0" smtClean="0">
              <a:solidFill>
                <a:schemeClr val="tx1"/>
              </a:solidFill>
              <a:latin typeface="Arial" charset="0"/>
              <a:ea typeface="MS PGothic" pitchFamily="34" charset="-128"/>
            </a:endParaRPr>
          </a:p>
          <a:p>
            <a:pPr marL="171450" indent="-171450">
              <a:buFontTx/>
              <a:buChar char="-"/>
            </a:pPr>
            <a:r>
              <a:rPr lang="en-GB" sz="1200" b="0" i="0" u="none" strike="noStrike" kern="1200" baseline="0" dirty="0" smtClean="0">
                <a:solidFill>
                  <a:schemeClr val="tx1"/>
                </a:solidFill>
                <a:latin typeface="Arial" charset="0"/>
                <a:ea typeface="MS PGothic" pitchFamily="34" charset="-128"/>
                <a:cs typeface="ＭＳ Ｐゴシック" charset="0"/>
              </a:rPr>
              <a:t>A detailed revision of the records marked as 'Green' in PUBSY is ongoing, to avoid the risk of copyright infringement claims from publishers. Keeping into account some misunderstandings on the application of the 'Exception' option, A2 is preparing a communication plan to increase awareness among researchers on the implications for the 'Green' and 'Exception' options. </a:t>
            </a:r>
          </a:p>
          <a:p>
            <a:pPr marL="171450" indent="-171450">
              <a:buFontTx/>
              <a:buChar char="-"/>
            </a:pPr>
            <a:endParaRPr lang="en-GB" sz="1200" b="0" i="0" u="none" strike="noStrike" kern="1200" baseline="0" dirty="0" smtClean="0">
              <a:solidFill>
                <a:schemeClr val="tx1"/>
              </a:solidFill>
              <a:latin typeface="Arial" charset="0"/>
              <a:ea typeface="MS PGothic" pitchFamily="34" charset="-128"/>
              <a:cs typeface="ＭＳ Ｐゴシック" charset="0"/>
            </a:endParaRPr>
          </a:p>
          <a:p>
            <a:pPr marL="171450" indent="-171450">
              <a:buFontTx/>
              <a:buChar char="-"/>
            </a:pPr>
            <a:r>
              <a:rPr lang="en-GB" sz="1200" b="0" i="0" u="none" strike="noStrike" kern="1200" baseline="0" dirty="0" smtClean="0">
                <a:solidFill>
                  <a:schemeClr val="tx1"/>
                </a:solidFill>
                <a:latin typeface="Arial" charset="0"/>
                <a:ea typeface="MS PGothic" pitchFamily="34" charset="-128"/>
                <a:cs typeface="ＭＳ Ｐゴシック" charset="0"/>
              </a:rPr>
              <a:t>Establishment of contract or agreement with publishers might provide many benefits: leverage the current high workload; streamline the ordering and payment workflow reducing the possibility of mistakes; facilitate authors in the submission phase by identifying themselves as part of the JRC staff. The financial business models proposed by publishers could be indeed a matter of discussion with respect to the FR (Pre-payment, memberships, deposit accounts) </a:t>
            </a:r>
            <a:endParaRPr lang="en-US" dirty="0"/>
          </a:p>
          <a:p>
            <a:pPr lvl="0"/>
            <a:endParaRPr lang="en-US" dirty="0" smtClean="0"/>
          </a:p>
          <a:p>
            <a:endParaRPr lang="en-GB" dirty="0"/>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8</a:t>
            </a:fld>
            <a:endParaRPr lang="en-US"/>
          </a:p>
        </p:txBody>
      </p:sp>
    </p:spTree>
    <p:extLst>
      <p:ext uri="{BB962C8B-B14F-4D97-AF65-F5344CB8AC3E}">
        <p14:creationId xmlns:p14="http://schemas.microsoft.com/office/powerpoint/2010/main" val="493190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Data (experimental results, observations and computer-generated information) - basis for the quantitative analysis underpinning scientific publications. Following OA on publications</a:t>
            </a:r>
            <a:endParaRPr lang="en-GB" dirty="0"/>
          </a:p>
          <a:p>
            <a:r>
              <a:rPr lang="en-GB" dirty="0"/>
              <a:t> </a:t>
            </a:r>
          </a:p>
          <a:p>
            <a:pPr lvl="0"/>
            <a:r>
              <a:rPr lang="en-US" dirty="0"/>
              <a:t>Data Policy will be ready for adoption in 2014 and will concern data, datasets, metadata, underlying data of scientific publications and also databases (task force at work for later elaboration in a whole JRC working group)</a:t>
            </a:r>
            <a:endParaRPr lang="en-GB" dirty="0"/>
          </a:p>
          <a:p>
            <a:r>
              <a:rPr lang="en-GB" dirty="0"/>
              <a:t> </a:t>
            </a:r>
          </a:p>
          <a:p>
            <a:pPr lvl="0"/>
            <a:r>
              <a:rPr lang="en-US" dirty="0"/>
              <a:t>Guidelines for implementation will follow. This policy will also cover on going cooperation e.g. the EU Open Data Portal,  for a wider dissemination of the results</a:t>
            </a:r>
            <a:endParaRPr lang="en-GB" dirty="0"/>
          </a:p>
          <a:p>
            <a:r>
              <a:rPr lang="en-GB" dirty="0"/>
              <a:t> </a:t>
            </a:r>
          </a:p>
          <a:p>
            <a:endParaRPr lang="en-GB" dirty="0"/>
          </a:p>
        </p:txBody>
      </p:sp>
      <p:sp>
        <p:nvSpPr>
          <p:cNvPr id="4" name="Date Placeholder 3"/>
          <p:cNvSpPr>
            <a:spLocks noGrp="1"/>
          </p:cNvSpPr>
          <p:nvPr>
            <p:ph type="dt" idx="10"/>
          </p:nvPr>
        </p:nvSpPr>
        <p:spPr/>
        <p:txBody>
          <a:bodyPr/>
          <a:lstStyle/>
          <a:p>
            <a:pPr>
              <a:defRPr/>
            </a:pPr>
            <a:endParaRPr lang="en-GB"/>
          </a:p>
        </p:txBody>
      </p:sp>
      <p:sp>
        <p:nvSpPr>
          <p:cNvPr id="5" name="Slide Number Placeholder 4"/>
          <p:cNvSpPr>
            <a:spLocks noGrp="1"/>
          </p:cNvSpPr>
          <p:nvPr>
            <p:ph type="sldNum" sz="quarter" idx="11"/>
          </p:nvPr>
        </p:nvSpPr>
        <p:spPr/>
        <p:txBody>
          <a:bodyPr/>
          <a:lstStyle/>
          <a:p>
            <a:pPr>
              <a:defRPr/>
            </a:pPr>
            <a:fld id="{01F77E7F-7244-4DC3-9CD2-BD75C8929FA3}" type="slidenum">
              <a:rPr lang="en-US" smtClean="0"/>
              <a:pPr>
                <a:defRPr/>
              </a:pPr>
              <a:t>9</a:t>
            </a:fld>
            <a:endParaRPr lang="en-US"/>
          </a:p>
        </p:txBody>
      </p:sp>
    </p:spTree>
    <p:extLst>
      <p:ext uri="{BB962C8B-B14F-4D97-AF65-F5344CB8AC3E}">
        <p14:creationId xmlns:p14="http://schemas.microsoft.com/office/powerpoint/2010/main" val="41663707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Picture Placeholder 6"/>
          <p:cNvSpPr>
            <a:spLocks noGrp="1"/>
          </p:cNvSpPr>
          <p:nvPr>
            <p:ph type="pic" sz="quarter" idx="10"/>
          </p:nvPr>
        </p:nvSpPr>
        <p:spPr>
          <a:xfrm>
            <a:off x="4876801" y="959224"/>
            <a:ext cx="4267200" cy="5898776"/>
          </a:xfrm>
          <a:prstGeom prst="rect">
            <a:avLst/>
          </a:prstGeom>
        </p:spPr>
        <p:txBody>
          <a:bodyPr/>
          <a:lstStyle/>
          <a:p>
            <a:endParaRPr lang="en-GB"/>
          </a:p>
        </p:txBody>
      </p:sp>
      <p:sp>
        <p:nvSpPr>
          <p:cNvPr id="8" name="Title 1"/>
          <p:cNvSpPr>
            <a:spLocks noGrp="1"/>
          </p:cNvSpPr>
          <p:nvPr>
            <p:ph type="title" hasCustomPrompt="1"/>
          </p:nvPr>
        </p:nvSpPr>
        <p:spPr>
          <a:xfrm>
            <a:off x="169864" y="1195921"/>
            <a:ext cx="4525962" cy="892855"/>
          </a:xfrm>
          <a:prstGeom prst="rect">
            <a:avLst/>
          </a:prstGeom>
        </p:spPr>
        <p:txBody>
          <a:bodyPr/>
          <a:lstStyle>
            <a:lvl1pPr>
              <a:defRPr/>
            </a:lvl1pPr>
          </a:lstStyle>
          <a:p>
            <a:r>
              <a:rPr lang="en-GB" sz="2600" dirty="0" smtClean="0"/>
              <a:t>Title</a:t>
            </a:r>
            <a:br>
              <a:rPr lang="en-GB" sz="2600" dirty="0" smtClean="0"/>
            </a:br>
            <a:r>
              <a:rPr lang="en-GB" sz="2600" dirty="0" err="1" smtClean="0"/>
              <a:t>Title</a:t>
            </a:r>
            <a:r>
              <a:rPr lang="en-GB" sz="2600" dirty="0"/>
              <a:t/>
            </a:r>
            <a:br>
              <a:rPr lang="en-GB" sz="2600" dirty="0"/>
            </a:br>
            <a:endParaRPr lang="en-GB" sz="2600" dirty="0"/>
          </a:p>
        </p:txBody>
      </p:sp>
      <p:sp>
        <p:nvSpPr>
          <p:cNvPr id="3" name="Text Placeholder 2"/>
          <p:cNvSpPr>
            <a:spLocks noGrp="1"/>
          </p:cNvSpPr>
          <p:nvPr>
            <p:ph type="body" sz="quarter" idx="11"/>
          </p:nvPr>
        </p:nvSpPr>
        <p:spPr>
          <a:xfrm>
            <a:off x="198438" y="2303930"/>
            <a:ext cx="4455742" cy="3944470"/>
          </a:xfrm>
          <a:prstGeom prst="rect">
            <a:avLst/>
          </a:prstGeom>
        </p:spPr>
        <p:txBody>
          <a:bodyPr/>
          <a:lstStyle>
            <a:lvl1pPr>
              <a:defRPr sz="1600" b="1"/>
            </a:lvl1pPr>
            <a:lvl2pPr>
              <a:defRPr sz="1600"/>
            </a:lvl2pPr>
            <a:lvl3pPr>
              <a:defRPr sz="14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8_Title Slide">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36588" y="1612900"/>
            <a:ext cx="7870825" cy="43021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37200" y="2416175"/>
            <a:ext cx="7869600" cy="1528624"/>
          </a:xfrm>
          <a:prstGeom prst="rect">
            <a:avLst/>
          </a:prstGeom>
        </p:spPr>
        <p:txBody>
          <a:bodyPr/>
          <a:lstStyle>
            <a:lvl2pPr marL="228600" indent="-228600">
              <a:buFont typeface="Verdana"/>
              <a:buChar char="•"/>
              <a:defRPr sz="1800" b="0" i="0" baseline="0">
                <a:latin typeface="Verdana"/>
              </a:defRPr>
            </a:lvl2pPr>
            <a:lvl3pPr marL="457200" indent="-228600">
              <a:buClr>
                <a:srgbClr val="37ACDE"/>
              </a:buClr>
              <a:buFont typeface="Wingdings" charset="2"/>
              <a:buChar char="§"/>
              <a:defRPr sz="1600" baseline="0">
                <a:latin typeface="Verdana"/>
              </a:defRPr>
            </a:lvl3pPr>
            <a:lvl4pPr marL="685800" indent="-228600">
              <a:lnSpc>
                <a:spcPts val="2400"/>
              </a:lnSpc>
              <a:spcBef>
                <a:spcPts val="0"/>
              </a:spcBef>
              <a:buClr>
                <a:srgbClr val="37ACDE"/>
              </a:buClr>
              <a:buFont typeface="Arial"/>
              <a:buChar char="•"/>
              <a:defRPr sz="1600" baseline="0">
                <a:solidFill>
                  <a:srgbClr val="004494"/>
                </a:solidFill>
                <a:latin typeface="Verdana"/>
              </a:defRPr>
            </a:lvl4pPr>
            <a:lvl5pPr marL="914400" indent="-228600">
              <a:lnSpc>
                <a:spcPts val="2400"/>
              </a:lnSpc>
              <a:spcBef>
                <a:spcPts val="0"/>
              </a:spcBef>
              <a:buClr>
                <a:srgbClr val="37ACDE"/>
              </a:buClr>
              <a:buFont typeface="Verdana"/>
              <a:buChar char="–"/>
              <a:defRPr sz="1600" baseline="0">
                <a:solidFill>
                  <a:srgbClr val="004494"/>
                </a:solidFill>
                <a:latin typeface="Verdana"/>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1751825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169864" y="1195921"/>
            <a:ext cx="4525962" cy="507373"/>
          </a:xfrm>
          <a:prstGeom prst="rect">
            <a:avLst/>
          </a:prstGeom>
        </p:spPr>
        <p:txBody>
          <a:bodyPr/>
          <a:lstStyle>
            <a:lvl1pPr>
              <a:defRPr/>
            </a:lvl1pPr>
          </a:lstStyle>
          <a:p>
            <a:r>
              <a:rPr lang="en-GB" sz="2600" dirty="0" smtClean="0"/>
              <a:t>Title</a:t>
            </a:r>
            <a:r>
              <a:rPr lang="en-GB" sz="2600" dirty="0"/>
              <a:t/>
            </a:r>
            <a:br>
              <a:rPr lang="en-GB" sz="2600" dirty="0"/>
            </a:br>
            <a:endParaRPr lang="en-GB" sz="2600" dirty="0"/>
          </a:p>
        </p:txBody>
      </p:sp>
      <p:sp>
        <p:nvSpPr>
          <p:cNvPr id="7" name="Picture Placeholder 6"/>
          <p:cNvSpPr>
            <a:spLocks noGrp="1"/>
          </p:cNvSpPr>
          <p:nvPr>
            <p:ph type="pic" sz="quarter" idx="10"/>
          </p:nvPr>
        </p:nvSpPr>
        <p:spPr>
          <a:xfrm>
            <a:off x="4876801" y="959224"/>
            <a:ext cx="4267200" cy="5898776"/>
          </a:xfrm>
          <a:prstGeom prst="rect">
            <a:avLst/>
          </a:prstGeom>
        </p:spPr>
        <p:txBody>
          <a:bodyPr/>
          <a:lstStyle/>
          <a:p>
            <a:endParaRPr lang="en-GB"/>
          </a:p>
        </p:txBody>
      </p:sp>
      <p:sp>
        <p:nvSpPr>
          <p:cNvPr id="10" name="Text Placeholder 2"/>
          <p:cNvSpPr>
            <a:spLocks noGrp="1"/>
          </p:cNvSpPr>
          <p:nvPr>
            <p:ph type="body" sz="quarter" idx="11"/>
          </p:nvPr>
        </p:nvSpPr>
        <p:spPr>
          <a:xfrm>
            <a:off x="198438" y="1909470"/>
            <a:ext cx="4455742" cy="3944470"/>
          </a:xfrm>
          <a:prstGeom prst="rect">
            <a:avLst/>
          </a:prstGeom>
        </p:spPr>
        <p:txBody>
          <a:bodyPr/>
          <a:lstStyle>
            <a:lvl1pPr>
              <a:defRPr sz="1600" b="1"/>
            </a:lvl1pPr>
            <a:lvl2pPr>
              <a:defRPr sz="1600"/>
            </a:lvl2pPr>
            <a:lvl3pPr>
              <a:defRPr sz="1400"/>
            </a:lvl3pPr>
            <a:lvl4pPr>
              <a:defRPr sz="14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7" y="18391"/>
            <a:ext cx="9143245" cy="6839147"/>
          </a:xfrm>
          <a:prstGeom prst="rect">
            <a:avLst/>
          </a:prstGeom>
        </p:spPr>
      </p:pic>
      <p:pic>
        <p:nvPicPr>
          <p:cNvPr id="4" name="Picture 10" descr="JRC_Slides_Footer.png"/>
          <p:cNvPicPr>
            <a:picLocks noChangeAspect="1"/>
          </p:cNvPicPr>
          <p:nvPr/>
        </p:nvPicPr>
        <p:blipFill>
          <a:blip r:embed="rId3"/>
          <a:srcRect/>
          <a:stretch>
            <a:fillRect/>
          </a:stretch>
        </p:blipFill>
        <p:spPr bwMode="auto">
          <a:xfrm>
            <a:off x="4265613" y="6461125"/>
            <a:ext cx="612775" cy="396875"/>
          </a:xfrm>
          <a:prstGeom prst="rect">
            <a:avLst/>
          </a:prstGeom>
          <a:noFill/>
          <a:ln w="9525">
            <a:noFill/>
            <a:miter lim="800000"/>
            <a:headEnd/>
            <a:tailEnd/>
          </a:ln>
        </p:spPr>
      </p:pic>
      <p:sp>
        <p:nvSpPr>
          <p:cNvPr id="5" name="Rectangle 9"/>
          <p:cNvSpPr/>
          <p:nvPr/>
        </p:nvSpPr>
        <p:spPr>
          <a:xfrm>
            <a:off x="0" y="0"/>
            <a:ext cx="9144000" cy="95726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pic>
        <p:nvPicPr>
          <p:cNvPr id="6" name="Picture 10" descr="JRC_Slides_Logo_EN.png"/>
          <p:cNvPicPr>
            <a:picLocks noChangeAspect="1"/>
          </p:cNvPicPr>
          <p:nvPr/>
        </p:nvPicPr>
        <p:blipFill>
          <a:blip r:embed="rId4"/>
          <a:srcRect/>
          <a:stretch>
            <a:fillRect/>
          </a:stretch>
        </p:blipFill>
        <p:spPr bwMode="auto">
          <a:xfrm>
            <a:off x="3971925" y="258763"/>
            <a:ext cx="1435100" cy="1000125"/>
          </a:xfrm>
          <a:prstGeom prst="rect">
            <a:avLst/>
          </a:prstGeom>
          <a:noFill/>
          <a:ln w="9525">
            <a:noFill/>
            <a:miter lim="800000"/>
            <a:headEnd/>
            <a:tailEnd/>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Title Slide">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p:cNvSpPr/>
          <p:nvPr/>
        </p:nvSpPr>
        <p:spPr>
          <a:xfrm>
            <a:off x="0" y="-3658"/>
            <a:ext cx="9144000" cy="957263"/>
          </a:xfrm>
          <a:prstGeom prst="rect">
            <a:avLst/>
          </a:prstGeom>
          <a:solidFill>
            <a:srgbClr val="37ACDE"/>
          </a:solidFill>
          <a:ln>
            <a:solidFill>
              <a:srgbClr val="37ACDE"/>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FFFF"/>
              </a:solidFill>
            </a:endParaRPr>
          </a:p>
        </p:txBody>
      </p:sp>
      <p:pic>
        <p:nvPicPr>
          <p:cNvPr id="4102" name="Picture 5" descr="JRC_Slides_Footer.png"/>
          <p:cNvPicPr>
            <a:picLocks noChangeAspect="1"/>
          </p:cNvPicPr>
          <p:nvPr/>
        </p:nvPicPr>
        <p:blipFill>
          <a:blip r:embed="rId13"/>
          <a:srcRect/>
          <a:stretch>
            <a:fillRect/>
          </a:stretch>
        </p:blipFill>
        <p:spPr bwMode="auto">
          <a:xfrm>
            <a:off x="4265613" y="6461125"/>
            <a:ext cx="612775" cy="396875"/>
          </a:xfrm>
          <a:prstGeom prst="rect">
            <a:avLst/>
          </a:prstGeom>
          <a:noFill/>
          <a:ln w="9525">
            <a:noFill/>
            <a:miter lim="800000"/>
            <a:headEnd/>
            <a:tailEnd/>
          </a:ln>
        </p:spPr>
      </p:pic>
      <p:pic>
        <p:nvPicPr>
          <p:cNvPr id="4103" name="Picture 1" descr="JRC_Slides_Logo_EN.png"/>
          <p:cNvPicPr>
            <a:picLocks noChangeAspect="1"/>
          </p:cNvPicPr>
          <p:nvPr/>
        </p:nvPicPr>
        <p:blipFill>
          <a:blip r:embed="rId14"/>
          <a:srcRect/>
          <a:stretch>
            <a:fillRect/>
          </a:stretch>
        </p:blipFill>
        <p:spPr bwMode="auto">
          <a:xfrm>
            <a:off x="3971925" y="258763"/>
            <a:ext cx="1435100" cy="10001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87" r:id="rId1"/>
    <p:sldLayoutId id="2147483978" r:id="rId2"/>
    <p:sldLayoutId id="2147483992" r:id="rId3"/>
    <p:sldLayoutId id="2147483993" r:id="rId4"/>
    <p:sldLayoutId id="2147483994" r:id="rId5"/>
    <p:sldLayoutId id="2147483995" r:id="rId6"/>
    <p:sldLayoutId id="2147483996" r:id="rId7"/>
    <p:sldLayoutId id="2147483997" r:id="rId8"/>
    <p:sldLayoutId id="2147483998" r:id="rId9"/>
    <p:sldLayoutId id="2147483999" r:id="rId10"/>
    <p:sldLayoutId id="2147484000" r:id="rId11"/>
  </p:sldLayoutIdLst>
  <p:hf hdr="0" dt="0"/>
  <p:txStyles>
    <p:titleStyle>
      <a:lvl1pPr algn="l" rtl="0" eaLnBrk="0" fontAlgn="base" hangingPunct="0">
        <a:spcBef>
          <a:spcPct val="0"/>
        </a:spcBef>
        <a:spcAft>
          <a:spcPct val="0"/>
        </a:spcAft>
        <a:defRPr sz="2800" b="1">
          <a:solidFill>
            <a:srgbClr val="004494"/>
          </a:solidFill>
          <a:effectLst>
            <a:outerShdw blurRad="38100" dist="38100" dir="2700000" algn="tl">
              <a:srgbClr val="000000">
                <a:alpha val="43137"/>
              </a:srgbClr>
            </a:outerShdw>
          </a:effectLst>
          <a:latin typeface="Verdana"/>
          <a:ea typeface="MS PGothic" pitchFamily="34" charset="-128"/>
          <a:cs typeface="ＭＳ Ｐゴシック" charset="0"/>
        </a:defRPr>
      </a:lvl1pPr>
      <a:lvl2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2pPr>
      <a:lvl3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3pPr>
      <a:lvl4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4pPr>
      <a:lvl5pPr algn="l" rtl="0" eaLnBrk="0" fontAlgn="base" hangingPunct="0">
        <a:spcBef>
          <a:spcPct val="0"/>
        </a:spcBef>
        <a:spcAft>
          <a:spcPct val="0"/>
        </a:spcAft>
        <a:defRPr sz="2800" b="1">
          <a:solidFill>
            <a:srgbClr val="004494"/>
          </a:solidFill>
          <a:latin typeface="Verdana" charset="0"/>
          <a:ea typeface="MS PGothic" pitchFamily="34" charset="-128"/>
          <a:cs typeface="ＭＳ Ｐゴシック" charset="0"/>
        </a:defRPr>
      </a:lvl5pPr>
      <a:lvl6pPr marL="815975" algn="l" rtl="0" fontAlgn="base">
        <a:spcBef>
          <a:spcPct val="0"/>
        </a:spcBef>
        <a:spcAft>
          <a:spcPct val="0"/>
        </a:spcAft>
        <a:defRPr sz="3000" b="1">
          <a:solidFill>
            <a:srgbClr val="0F5494"/>
          </a:solidFill>
          <a:latin typeface="Verdana" charset="0"/>
          <a:ea typeface="ＭＳ Ｐゴシック" charset="0"/>
        </a:defRPr>
      </a:lvl6pPr>
      <a:lvl7pPr marL="1273175" algn="l" rtl="0" fontAlgn="base">
        <a:spcBef>
          <a:spcPct val="0"/>
        </a:spcBef>
        <a:spcAft>
          <a:spcPct val="0"/>
        </a:spcAft>
        <a:defRPr sz="3000" b="1">
          <a:solidFill>
            <a:srgbClr val="0F5494"/>
          </a:solidFill>
          <a:latin typeface="Verdana" charset="0"/>
          <a:ea typeface="ＭＳ Ｐゴシック" charset="0"/>
        </a:defRPr>
      </a:lvl7pPr>
      <a:lvl8pPr marL="1730375" algn="l" rtl="0" fontAlgn="base">
        <a:spcBef>
          <a:spcPct val="0"/>
        </a:spcBef>
        <a:spcAft>
          <a:spcPct val="0"/>
        </a:spcAft>
        <a:defRPr sz="3000" b="1">
          <a:solidFill>
            <a:srgbClr val="0F5494"/>
          </a:solidFill>
          <a:latin typeface="Verdana" charset="0"/>
          <a:ea typeface="ＭＳ Ｐゴシック" charset="0"/>
        </a:defRPr>
      </a:lvl8pPr>
      <a:lvl9pPr marL="2187575" algn="l" rtl="0" fontAlgn="base">
        <a:spcBef>
          <a:spcPct val="0"/>
        </a:spcBef>
        <a:spcAft>
          <a:spcPct val="0"/>
        </a:spcAft>
        <a:defRPr sz="3000" b="1">
          <a:solidFill>
            <a:srgbClr val="0F5494"/>
          </a:solidFill>
          <a:latin typeface="Verdana" charset="0"/>
          <a:ea typeface="ＭＳ Ｐゴシック" charset="0"/>
        </a:defRPr>
      </a:lvl9pPr>
    </p:titleStyle>
    <p:body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Courier New" panose="02070309020205020404" pitchFamily="49" charset="0"/>
        <a:buChar char="o"/>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Arial" panose="020B0604020202020204" pitchFamily="34" charset="0"/>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7" b="47"/>
          <a:stretch>
            <a:fillRect/>
          </a:stretch>
        </p:blipFill>
        <p:spPr>
          <a:xfrm>
            <a:off x="0" y="959224"/>
            <a:ext cx="4267200" cy="5898776"/>
          </a:xfrm>
        </p:spPr>
      </p:pic>
      <p:sp>
        <p:nvSpPr>
          <p:cNvPr id="2" name="Title 1"/>
          <p:cNvSpPr>
            <a:spLocks noGrp="1"/>
          </p:cNvSpPr>
          <p:nvPr>
            <p:ph type="title"/>
          </p:nvPr>
        </p:nvSpPr>
        <p:spPr>
          <a:xfrm>
            <a:off x="4430134" y="1725857"/>
            <a:ext cx="4713865" cy="1734316"/>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a:lstStyle/>
          <a:p>
            <a:pPr marL="342900" indent="-34290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GB" sz="3200" dirty="0" smtClean="0">
                <a:solidFill>
                  <a:srgbClr val="007E39"/>
                </a:solidFill>
                <a:latin typeface="Verdana" panose="020B0604030504040204" pitchFamily="34" charset="0"/>
                <a:ea typeface="Verdana" panose="020B0604030504040204" pitchFamily="34" charset="0"/>
                <a:cs typeface="Verdana" panose="020B0604030504040204" pitchFamily="34" charset="0"/>
              </a:rPr>
              <a:t>		</a:t>
            </a:r>
            <a:r>
              <a:rPr lang="en-GB" sz="3200" dirty="0" smtClean="0">
                <a:latin typeface="Verdana" panose="020B0604030504040204" pitchFamily="34" charset="0"/>
                <a:ea typeface="Verdana" panose="020B0604030504040204" pitchFamily="34" charset="0"/>
                <a:cs typeface="Verdana" panose="020B0604030504040204" pitchFamily="34" charset="0"/>
              </a:rPr>
              <a:t>JRC's</a:t>
            </a:r>
            <a:br>
              <a:rPr lang="en-GB" sz="3200" dirty="0" smtClean="0">
                <a:latin typeface="Verdana" panose="020B0604030504040204" pitchFamily="34" charset="0"/>
                <a:ea typeface="Verdana" panose="020B0604030504040204" pitchFamily="34" charset="0"/>
                <a:cs typeface="Verdana" panose="020B0604030504040204" pitchFamily="34" charset="0"/>
              </a:rPr>
            </a:br>
            <a:r>
              <a:rPr lang="en-GB" sz="3200" dirty="0" smtClean="0">
                <a:latin typeface="Verdana" panose="020B0604030504040204" pitchFamily="34" charset="0"/>
                <a:ea typeface="Verdana" panose="020B0604030504040204" pitchFamily="34" charset="0"/>
                <a:cs typeface="Verdana" panose="020B0604030504040204" pitchFamily="34" charset="0"/>
              </a:rPr>
              <a:t>Open Access (OA) </a:t>
            </a:r>
            <a:br>
              <a:rPr lang="en-GB" sz="3200" dirty="0" smtClean="0">
                <a:latin typeface="Verdana" panose="020B0604030504040204" pitchFamily="34" charset="0"/>
                <a:ea typeface="Verdana" panose="020B0604030504040204" pitchFamily="34" charset="0"/>
                <a:cs typeface="Verdana" panose="020B0604030504040204" pitchFamily="34" charset="0"/>
              </a:rPr>
            </a:br>
            <a:r>
              <a:rPr lang="en-GB" sz="3200" dirty="0" smtClean="0">
                <a:latin typeface="Verdana" panose="020B0604030504040204" pitchFamily="34" charset="0"/>
                <a:ea typeface="Verdana" panose="020B0604030504040204" pitchFamily="34" charset="0"/>
                <a:cs typeface="Verdana" panose="020B0604030504040204" pitchFamily="34" charset="0"/>
              </a:rPr>
              <a:t>Policy</a:t>
            </a:r>
            <a:r>
              <a:rPr lang="en-GB" sz="3200" dirty="0" smtClean="0">
                <a:latin typeface="Arial" charset="0"/>
                <a:ea typeface="+mj-ea"/>
              </a:rPr>
              <a:t/>
            </a:r>
            <a:br>
              <a:rPr lang="en-GB" sz="3200" dirty="0" smtClean="0">
                <a:latin typeface="Arial" charset="0"/>
                <a:ea typeface="+mj-ea"/>
              </a:rPr>
            </a:br>
            <a:r>
              <a:rPr lang="en-GB" sz="3200" dirty="0" smtClean="0">
                <a:latin typeface="Arial" charset="0"/>
                <a:ea typeface="+mj-ea"/>
              </a:rPr>
              <a:t/>
            </a:r>
            <a:br>
              <a:rPr lang="en-GB" sz="3200" dirty="0" smtClean="0">
                <a:latin typeface="Arial" charset="0"/>
                <a:ea typeface="+mj-ea"/>
              </a:rPr>
            </a:br>
            <a:r>
              <a:rPr lang="en-GB" dirty="0">
                <a:latin typeface="Arial" charset="0"/>
                <a:ea typeface="+mj-ea"/>
              </a:rPr>
              <a:t/>
            </a:r>
            <a:br>
              <a:rPr lang="en-GB" dirty="0">
                <a:latin typeface="Arial" charset="0"/>
                <a:ea typeface="+mj-ea"/>
              </a:rPr>
            </a:br>
            <a:r>
              <a:rPr lang="en-GB" sz="1600" dirty="0" smtClean="0">
                <a:ea typeface="+mj-ea"/>
                <a:cs typeface="Arial" charset="0"/>
              </a:rPr>
              <a:t>G.P. Tartaglia, A. </a:t>
            </a:r>
            <a:r>
              <a:rPr lang="en-GB" sz="1600" dirty="0" err="1" smtClean="0">
                <a:ea typeface="+mj-ea"/>
                <a:cs typeface="Arial" charset="0"/>
              </a:rPr>
              <a:t>Annoni</a:t>
            </a:r>
            <a:r>
              <a:rPr lang="en-GB" sz="1600" dirty="0" smtClean="0">
                <a:ea typeface="+mj-ea"/>
                <a:cs typeface="Arial" charset="0"/>
              </a:rPr>
              <a:t>, G. </a:t>
            </a:r>
            <a:r>
              <a:rPr lang="en-GB" sz="1600" smtClean="0">
                <a:ea typeface="+mj-ea"/>
                <a:cs typeface="Arial" charset="0"/>
              </a:rPr>
              <a:t>Merlo, F</a:t>
            </a:r>
            <a:r>
              <a:rPr lang="en-GB" sz="1600" dirty="0" smtClean="0">
                <a:ea typeface="+mj-ea"/>
                <a:cs typeface="Arial" charset="0"/>
              </a:rPr>
              <a:t>. </a:t>
            </a:r>
            <a:r>
              <a:rPr lang="en-GB" sz="1600" dirty="0" err="1" smtClean="0">
                <a:ea typeface="+mj-ea"/>
                <a:cs typeface="Arial" charset="0"/>
              </a:rPr>
              <a:t>Bonato</a:t>
            </a:r>
            <a:r>
              <a:rPr lang="en-GB" sz="1600" dirty="0" smtClean="0">
                <a:ea typeface="+mj-ea"/>
                <a:cs typeface="Arial" charset="0"/>
              </a:rPr>
              <a:t>, A. </a:t>
            </a:r>
            <a:r>
              <a:rPr lang="en-GB" sz="1600" dirty="0" err="1" smtClean="0">
                <a:ea typeface="+mj-ea"/>
                <a:cs typeface="Arial" charset="0"/>
              </a:rPr>
              <a:t>Friis</a:t>
            </a:r>
            <a:r>
              <a:rPr lang="en-GB" sz="1600" dirty="0" smtClean="0">
                <a:ea typeface="+mj-ea"/>
                <a:cs typeface="Arial" charset="0"/>
              </a:rPr>
              <a:t>-Christensen, P. </a:t>
            </a:r>
            <a:r>
              <a:rPr lang="en-GB" sz="1600" dirty="0" err="1" smtClean="0">
                <a:ea typeface="+mj-ea"/>
                <a:cs typeface="Arial" charset="0"/>
              </a:rPr>
              <a:t>Loekkemyhr</a:t>
            </a:r>
            <a:r>
              <a:rPr lang="en-GB" sz="1600" dirty="0">
                <a:ea typeface="ＭＳ Ｐゴシック"/>
                <a:cs typeface="Arial" charset="0"/>
              </a:rPr>
              <a:t/>
            </a:r>
            <a:br>
              <a:rPr lang="en-GB" sz="1600" dirty="0">
                <a:ea typeface="ＭＳ Ｐゴシック"/>
                <a:cs typeface="Arial" charset="0"/>
              </a:rPr>
            </a:br>
            <a:r>
              <a:rPr lang="en-GB" sz="1600" dirty="0">
                <a:ea typeface="ＭＳ Ｐゴシック"/>
                <a:cs typeface="Arial" charset="0"/>
              </a:rPr>
              <a:t/>
            </a:r>
            <a:br>
              <a:rPr lang="en-GB" sz="1600" dirty="0">
                <a:ea typeface="ＭＳ Ｐゴシック"/>
                <a:cs typeface="Arial" charset="0"/>
              </a:rPr>
            </a:br>
            <a:r>
              <a:rPr lang="en-GB" sz="1600" dirty="0" smtClean="0">
                <a:effectLst/>
                <a:ea typeface="ＭＳ Ｐゴシック"/>
                <a:cs typeface="Arial" charset="0"/>
              </a:rPr>
              <a:t>44</a:t>
            </a:r>
            <a:r>
              <a:rPr lang="en-GB" sz="1600" b="0" baseline="30000" dirty="0" smtClean="0">
                <a:effectLst/>
                <a:ea typeface="ＭＳ Ｐゴシック"/>
                <a:cs typeface="Arial" charset="0"/>
              </a:rPr>
              <a:t>t</a:t>
            </a:r>
            <a:r>
              <a:rPr lang="en-GB" sz="1600" b="0" baseline="30000" dirty="0" smtClean="0">
                <a:ea typeface="ＭＳ Ｐゴシック"/>
                <a:cs typeface="Arial" charset="0"/>
              </a:rPr>
              <a:t>h</a:t>
            </a:r>
            <a:r>
              <a:rPr lang="en-GB" sz="1600" b="0" dirty="0" smtClean="0">
                <a:ea typeface="ＭＳ Ｐゴシック"/>
                <a:cs typeface="Arial" charset="0"/>
              </a:rPr>
              <a:t> LIBER Conference</a:t>
            </a:r>
            <a:r>
              <a:rPr lang="en-GB" sz="1600" b="0" dirty="0">
                <a:ea typeface="ＭＳ Ｐゴシック"/>
                <a:cs typeface="Arial" charset="0"/>
              </a:rPr>
              <a:t/>
            </a:r>
            <a:br>
              <a:rPr lang="en-GB" sz="1600" b="0" dirty="0">
                <a:ea typeface="ＭＳ Ｐゴシック"/>
                <a:cs typeface="Arial" charset="0"/>
              </a:rPr>
            </a:br>
            <a:r>
              <a:rPr lang="en-GB" sz="1600" b="0" dirty="0">
                <a:ea typeface="ＭＳ Ｐゴシック"/>
                <a:cs typeface="Arial" charset="0"/>
              </a:rPr>
              <a:t/>
            </a:r>
            <a:br>
              <a:rPr lang="en-GB" sz="1600" b="0" dirty="0">
                <a:ea typeface="ＭＳ Ｐゴシック"/>
                <a:cs typeface="Arial" charset="0"/>
              </a:rPr>
            </a:br>
            <a:r>
              <a:rPr lang="fr-BE" sz="1600" dirty="0" smtClean="0">
                <a:ea typeface="ＭＳ Ｐゴシック"/>
                <a:cs typeface="Arial" charset="0"/>
              </a:rPr>
              <a:t>24-26 </a:t>
            </a:r>
            <a:r>
              <a:rPr lang="en-GB" sz="1600" dirty="0">
                <a:ea typeface="ＭＳ Ｐゴシック"/>
                <a:cs typeface="Arial" charset="0"/>
              </a:rPr>
              <a:t>June</a:t>
            </a:r>
            <a:r>
              <a:rPr lang="fr-BE" sz="1600" dirty="0">
                <a:ea typeface="ＭＳ Ｐゴシック"/>
                <a:cs typeface="Arial" charset="0"/>
              </a:rPr>
              <a:t> </a:t>
            </a:r>
            <a:r>
              <a:rPr lang="fr-BE" sz="1600" dirty="0" smtClean="0">
                <a:ea typeface="ＭＳ Ｐゴシック"/>
                <a:cs typeface="Arial" charset="0"/>
              </a:rPr>
              <a:t>2015</a:t>
            </a:r>
            <a:r>
              <a:rPr lang="en-GB" sz="1600" dirty="0">
                <a:solidFill>
                  <a:srgbClr val="007E39"/>
                </a:solidFill>
                <a:ea typeface="ＭＳ Ｐゴシック"/>
                <a:cs typeface="Arial" charset="0"/>
              </a:rPr>
              <a:t/>
            </a:r>
            <a:br>
              <a:rPr lang="en-GB" sz="1600" dirty="0">
                <a:solidFill>
                  <a:srgbClr val="007E39"/>
                </a:solidFill>
                <a:ea typeface="ＭＳ Ｐゴシック"/>
                <a:cs typeface="Arial" charset="0"/>
              </a:rPr>
            </a:br>
            <a:endParaRPr lang="en-GB" sz="1600" dirty="0" smtClean="0">
              <a:solidFill>
                <a:srgbClr val="007E39"/>
              </a:solidFill>
              <a:latin typeface="Arial" charset="0"/>
              <a:ea typeface="+mj-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6672" y="1193351"/>
            <a:ext cx="4344203" cy="430213"/>
          </a:xfrm>
        </p:spPr>
        <p:txBody>
          <a:bodyPr/>
          <a:lstStyle/>
          <a:p>
            <a:r>
              <a:rPr lang="en-US" dirty="0" smtClean="0"/>
              <a:t>OA to Data</a:t>
            </a:r>
            <a:endParaRPr lang="en-US" dirty="0"/>
          </a:p>
        </p:txBody>
      </p:sp>
      <p:sp>
        <p:nvSpPr>
          <p:cNvPr id="5" name="Rectangle 4"/>
          <p:cNvSpPr/>
          <p:nvPr/>
        </p:nvSpPr>
        <p:spPr bwMode="auto">
          <a:xfrm>
            <a:off x="6874105" y="3551069"/>
            <a:ext cx="1890944" cy="177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US" sz="7600" b="1" i="0" u="none" strike="noStrike" cap="none" normalizeH="0" baseline="0">
              <a:ln>
                <a:noFill/>
              </a:ln>
              <a:solidFill>
                <a:srgbClr val="FFD624"/>
              </a:solidFill>
              <a:effectLst/>
              <a:latin typeface="Verdana" charset="0"/>
              <a:ea typeface="ＭＳ Ｐゴシック" charset="0"/>
            </a:endParaRPr>
          </a:p>
        </p:txBody>
      </p:sp>
      <p:sp>
        <p:nvSpPr>
          <p:cNvPr id="9" name="Rectangle 8"/>
          <p:cNvSpPr/>
          <p:nvPr/>
        </p:nvSpPr>
        <p:spPr bwMode="auto">
          <a:xfrm>
            <a:off x="4423514" y="3780421"/>
            <a:ext cx="1890944" cy="177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US" sz="7600" b="1" i="0" u="none" strike="noStrike" cap="none" normalizeH="0" baseline="0">
              <a:ln>
                <a:noFill/>
              </a:ln>
              <a:solidFill>
                <a:srgbClr val="FFD624"/>
              </a:solidFill>
              <a:effectLst/>
              <a:latin typeface="Verdana" charset="0"/>
              <a:ea typeface="ＭＳ Ｐゴシック" charset="0"/>
            </a:endParaRPr>
          </a:p>
        </p:txBody>
      </p:sp>
      <p:sp>
        <p:nvSpPr>
          <p:cNvPr id="8" name="Rectangle 7"/>
          <p:cNvSpPr/>
          <p:nvPr/>
        </p:nvSpPr>
        <p:spPr bwMode="auto">
          <a:xfrm>
            <a:off x="4423513" y="3728622"/>
            <a:ext cx="4341535" cy="229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US" sz="7600" b="1" i="0" u="none" strike="noStrike" cap="none" normalizeH="0" baseline="0">
              <a:ln>
                <a:noFill/>
              </a:ln>
              <a:solidFill>
                <a:srgbClr val="FFD624"/>
              </a:solidFill>
              <a:effectLst/>
              <a:latin typeface="Verdana" charset="0"/>
              <a:ea typeface="ＭＳ Ｐゴシック" charset="0"/>
            </a:endParaRPr>
          </a:p>
        </p:txBody>
      </p:sp>
      <p:sp>
        <p:nvSpPr>
          <p:cNvPr id="10" name="Rectangle 9"/>
          <p:cNvSpPr/>
          <p:nvPr/>
        </p:nvSpPr>
        <p:spPr bwMode="auto">
          <a:xfrm>
            <a:off x="4423513" y="3728622"/>
            <a:ext cx="4341535" cy="229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3175" marR="0" indent="0" algn="l" defTabSz="914400" rtl="0" eaLnBrk="1" fontAlgn="base" latinLnBrk="0" hangingPunct="1">
              <a:lnSpc>
                <a:spcPct val="100000"/>
              </a:lnSpc>
              <a:spcBef>
                <a:spcPct val="0"/>
              </a:spcBef>
              <a:spcAft>
                <a:spcPct val="0"/>
              </a:spcAft>
              <a:buClrTx/>
              <a:buSzTx/>
              <a:buFontTx/>
              <a:buNone/>
              <a:tabLst/>
            </a:pPr>
            <a:endParaRPr kumimoji="0" lang="en-US" sz="7600" b="1" i="0" u="none" strike="noStrike" cap="none" normalizeH="0" baseline="0">
              <a:ln>
                <a:noFill/>
              </a:ln>
              <a:solidFill>
                <a:srgbClr val="FFD624"/>
              </a:solidFill>
              <a:effectLst/>
              <a:latin typeface="Verdana" charset="0"/>
              <a:ea typeface="ＭＳ Ｐゴシック" charset="0"/>
            </a:endParaRPr>
          </a:p>
        </p:txBody>
      </p:sp>
      <p:sp>
        <p:nvSpPr>
          <p:cNvPr id="25" name="Content Placeholder 2"/>
          <p:cNvSpPr txBox="1">
            <a:spLocks/>
          </p:cNvSpPr>
          <p:nvPr/>
        </p:nvSpPr>
        <p:spPr bwMode="auto">
          <a:xfrm>
            <a:off x="377393" y="1925619"/>
            <a:ext cx="3635209" cy="492443"/>
          </a:xfrm>
          <a:prstGeom prst="rect">
            <a:avLst/>
          </a:prstGeom>
          <a:solidFill>
            <a:schemeClr val="accent2"/>
          </a:solidFill>
          <a:ln>
            <a:noFill/>
          </a:ln>
          <a:effectLst/>
          <a:extLst/>
        </p:spPr>
        <p:txBody>
          <a:bodyPr vert="horz" wrap="square" lIns="0" tIns="0" rIns="0" bIns="0" numCol="1" anchor="t" anchorCtr="0" compatLnSpc="1">
            <a:prstTxWarp prst="textNoShape">
              <a:avLst/>
            </a:prstTxWarp>
            <a:spAutoFit/>
          </a:bodyPr>
          <a:lst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Verdana"/>
              <a:buChar char="•"/>
              <a:defRPr sz="1800" b="0" i="0" baseline="0">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Wingdings" charset="2"/>
              <a:buChar char="§"/>
              <a:defRPr sz="1600" baseline="0">
                <a:solidFill>
                  <a:srgbClr val="004494"/>
                </a:solidFill>
                <a:latin typeface="Verdana"/>
                <a:ea typeface="MS PGothic" pitchFamily="34" charset="-128"/>
              </a:defRPr>
            </a:lvl3pPr>
            <a:lvl4pPr marL="685800" indent="-228600" algn="l" rtl="0" eaLnBrk="0" fontAlgn="base" hangingPunct="0">
              <a:lnSpc>
                <a:spcPts val="2400"/>
              </a:lnSpc>
              <a:spcBef>
                <a:spcPts val="0"/>
              </a:spcBef>
              <a:spcAft>
                <a:spcPct val="0"/>
              </a:spcAft>
              <a:buClr>
                <a:srgbClr val="37ACDE"/>
              </a:buClr>
              <a:buFont typeface="Arial"/>
              <a:buChar char="•"/>
              <a:defRPr sz="1600" baseline="0">
                <a:solidFill>
                  <a:srgbClr val="004494"/>
                </a:solidFill>
                <a:latin typeface="Verdana"/>
                <a:ea typeface="MS PGothic" pitchFamily="34" charset="-128"/>
              </a:defRPr>
            </a:lvl4pPr>
            <a:lvl5pPr marL="914400" indent="-228600" algn="l" rtl="0" eaLnBrk="0" fontAlgn="base" hangingPunct="0">
              <a:lnSpc>
                <a:spcPts val="2400"/>
              </a:lnSpc>
              <a:spcBef>
                <a:spcPts val="0"/>
              </a:spcBef>
              <a:spcAft>
                <a:spcPct val="0"/>
              </a:spcAft>
              <a:buClr>
                <a:srgbClr val="37ACDE"/>
              </a:buClr>
              <a:buFont typeface="Verdana"/>
              <a:buChar char="–"/>
              <a:defRPr sz="1600" baseline="0">
                <a:solidFill>
                  <a:srgbClr val="004494"/>
                </a:solidFill>
                <a:latin typeface="Verdana"/>
                <a:ea typeface="MS PGothic" pitchFamily="34" charset="-128"/>
              </a:defRPr>
            </a:lvl5pPr>
            <a:lvl6pPr marL="2514600" indent="-228600" algn="l" rtl="0" eaLnBrk="1" fontAlgn="base" hangingPunct="1">
              <a:spcBef>
                <a:spcPct val="20000"/>
              </a:spcBef>
              <a:spcAft>
                <a:spcPct val="0"/>
              </a:spcAft>
              <a:buChar char="»"/>
              <a:defRPr sz="2000">
                <a:solidFill>
                  <a:schemeClr val="tx1"/>
                </a:solidFill>
                <a:latin typeface="Arial" charset="0"/>
                <a:ea typeface="+mn-ea"/>
              </a:defRPr>
            </a:lvl6pPr>
            <a:lvl7pPr marL="2971800" indent="-228600" algn="l" rtl="0" eaLnBrk="1" fontAlgn="base" hangingPunct="1">
              <a:spcBef>
                <a:spcPct val="20000"/>
              </a:spcBef>
              <a:spcAft>
                <a:spcPct val="0"/>
              </a:spcAft>
              <a:buChar char="»"/>
              <a:defRPr sz="2000">
                <a:solidFill>
                  <a:schemeClr val="tx1"/>
                </a:solidFill>
                <a:latin typeface="Arial" charset="0"/>
                <a:ea typeface="+mn-ea"/>
              </a:defRPr>
            </a:lvl7pPr>
            <a:lvl8pPr marL="3429000" indent="-228600" algn="l" rtl="0" eaLnBrk="1" fontAlgn="base" hangingPunct="1">
              <a:spcBef>
                <a:spcPct val="20000"/>
              </a:spcBef>
              <a:spcAft>
                <a:spcPct val="0"/>
              </a:spcAft>
              <a:buChar char="»"/>
              <a:defRPr sz="2000">
                <a:solidFill>
                  <a:schemeClr val="tx1"/>
                </a:solidFill>
                <a:latin typeface="Arial" charset="0"/>
                <a:ea typeface="+mn-ea"/>
              </a:defRPr>
            </a:lvl8pPr>
            <a:lvl9pPr marL="3886200" indent="-228600" algn="l" rtl="0" eaLnBrk="1" fontAlgn="base" hangingPunct="1">
              <a:spcBef>
                <a:spcPct val="20000"/>
              </a:spcBef>
              <a:spcAft>
                <a:spcPct val="0"/>
              </a:spcAft>
              <a:buChar char="»"/>
              <a:defRPr sz="2000">
                <a:solidFill>
                  <a:schemeClr val="tx1"/>
                </a:solidFill>
                <a:latin typeface="Arial" charset="0"/>
                <a:ea typeface="+mn-ea"/>
              </a:defRPr>
            </a:lvl9pPr>
          </a:lstStyle>
          <a:p>
            <a:pPr marL="228600" lvl="2" indent="0">
              <a:lnSpc>
                <a:spcPct val="100000"/>
              </a:lnSpc>
              <a:buNone/>
            </a:pPr>
            <a:r>
              <a:rPr lang="en-US" b="0" kern="0" dirty="0" smtClean="0">
                <a:solidFill>
                  <a:schemeClr val="bg1"/>
                </a:solidFill>
                <a:latin typeface="Times New Roman" pitchFamily="18" charset="0"/>
                <a:cs typeface="Times New Roman" pitchFamily="18" charset="0"/>
              </a:rPr>
              <a:t>Commission </a:t>
            </a:r>
            <a:r>
              <a:rPr lang="en-US" b="0" kern="0" dirty="0">
                <a:solidFill>
                  <a:schemeClr val="bg1"/>
                </a:solidFill>
                <a:latin typeface="Times New Roman" pitchFamily="18" charset="0"/>
                <a:cs typeface="Times New Roman" pitchFamily="18" charset="0"/>
              </a:rPr>
              <a:t>Decision on the reuse of Commission documents (2011/833/EU</a:t>
            </a:r>
            <a:r>
              <a:rPr lang="en-US" b="0" kern="0" dirty="0" smtClean="0">
                <a:solidFill>
                  <a:schemeClr val="bg1"/>
                </a:solidFill>
                <a:latin typeface="Times New Roman" pitchFamily="18" charset="0"/>
                <a:cs typeface="Times New Roman" pitchFamily="18" charset="0"/>
              </a:rPr>
              <a:t>)*</a:t>
            </a:r>
            <a:endParaRPr lang="en-US" b="0" kern="0" dirty="0">
              <a:solidFill>
                <a:schemeClr val="bg1"/>
              </a:solidFill>
              <a:latin typeface="Times New Roman" pitchFamily="18" charset="0"/>
              <a:cs typeface="Times New Roman" pitchFamily="18" charset="0"/>
            </a:endParaRPr>
          </a:p>
        </p:txBody>
      </p:sp>
      <p:pic>
        <p:nvPicPr>
          <p:cNvPr id="103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57139"/>
            <a:ext cx="3684999" cy="2426143"/>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Rectangle 13"/>
          <p:cNvSpPr/>
          <p:nvPr/>
        </p:nvSpPr>
        <p:spPr>
          <a:xfrm>
            <a:off x="116672" y="5118794"/>
            <a:ext cx="3639348" cy="646331"/>
          </a:xfrm>
          <a:prstGeom prst="rect">
            <a:avLst/>
          </a:prstGeom>
          <a:solidFill>
            <a:schemeClr val="bg1"/>
          </a:solidFill>
        </p:spPr>
        <p:txBody>
          <a:bodyPr wrap="square">
            <a:spAutoFit/>
          </a:bodyPr>
          <a:lstStyle/>
          <a:p>
            <a:r>
              <a:rPr lang="en-US" sz="1200" b="0" i="1" dirty="0" smtClean="0">
                <a:solidFill>
                  <a:srgbClr val="004494"/>
                </a:solidFill>
              </a:rPr>
              <a:t>*) Reverses the earlier </a:t>
            </a:r>
            <a:r>
              <a:rPr lang="en-US" sz="1200" b="0" i="1" dirty="0">
                <a:solidFill>
                  <a:srgbClr val="004494"/>
                </a:solidFill>
              </a:rPr>
              <a:t>version </a:t>
            </a:r>
            <a:r>
              <a:rPr lang="en-US" sz="1200" b="0" i="1" dirty="0" smtClean="0">
                <a:solidFill>
                  <a:srgbClr val="004494"/>
                </a:solidFill>
              </a:rPr>
              <a:t>of the decision (2006/291/EC, </a:t>
            </a:r>
            <a:r>
              <a:rPr lang="en-US" sz="1200" b="0" i="1" dirty="0" err="1" smtClean="0">
                <a:solidFill>
                  <a:srgbClr val="004494"/>
                </a:solidFill>
              </a:rPr>
              <a:t>Euratom</a:t>
            </a:r>
            <a:r>
              <a:rPr lang="en-US" sz="1200" b="0" i="1" dirty="0" smtClean="0">
                <a:solidFill>
                  <a:srgbClr val="004494"/>
                </a:solidFill>
              </a:rPr>
              <a:t>) where research information from JRC is excluded</a:t>
            </a:r>
            <a:endParaRPr lang="en-US" sz="1200" b="0" i="1" dirty="0">
              <a:solidFill>
                <a:srgbClr val="004494"/>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3214" y="1108038"/>
            <a:ext cx="4270785" cy="5749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44843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829" y="1139564"/>
            <a:ext cx="3623440" cy="430213"/>
          </a:xfrm>
        </p:spPr>
        <p:txBody>
          <a:bodyPr/>
          <a:lstStyle/>
          <a:p>
            <a:r>
              <a:rPr lang="en-US" dirty="0" smtClean="0"/>
              <a:t>JRC Data Policy</a:t>
            </a:r>
            <a:endParaRPr lang="en-US" dirty="0"/>
          </a:p>
        </p:txBody>
      </p:sp>
      <p:sp>
        <p:nvSpPr>
          <p:cNvPr id="3" name="Content Placeholder 2"/>
          <p:cNvSpPr>
            <a:spLocks noGrp="1"/>
          </p:cNvSpPr>
          <p:nvPr>
            <p:ph idx="1"/>
          </p:nvPr>
        </p:nvSpPr>
        <p:spPr>
          <a:xfrm>
            <a:off x="314470" y="1785769"/>
            <a:ext cx="4461925" cy="4015948"/>
          </a:xfrm>
        </p:spPr>
        <p:txBody>
          <a:bodyPr/>
          <a:lstStyle/>
          <a:p>
            <a:pPr lvl="1"/>
            <a:r>
              <a:rPr lang="en-US" sz="1600" dirty="0" smtClean="0"/>
              <a:t>Open Data principles: free, full, open and timely access to data as default rule</a:t>
            </a:r>
          </a:p>
          <a:p>
            <a:pPr lvl="2"/>
            <a:r>
              <a:rPr lang="en-US" dirty="0"/>
              <a:t>No restrictions on re-use except attribution obligation and possible requirement of registration in specific cases</a:t>
            </a:r>
          </a:p>
          <a:p>
            <a:pPr lvl="1"/>
            <a:r>
              <a:rPr lang="en-US" sz="1600" dirty="0" err="1" smtClean="0"/>
              <a:t>Harmonised</a:t>
            </a:r>
            <a:r>
              <a:rPr lang="en-US" sz="1600" dirty="0" smtClean="0"/>
              <a:t> data acquisition principles: negotiating restriction-free access and use of licensed data</a:t>
            </a:r>
          </a:p>
          <a:p>
            <a:pPr lvl="1"/>
            <a:r>
              <a:rPr lang="en-US" sz="1600" dirty="0" smtClean="0"/>
              <a:t>Data management principles: metadata, storage, accessibility</a:t>
            </a:r>
          </a:p>
          <a:p>
            <a:pPr lvl="1"/>
            <a:r>
              <a:rPr lang="en-US" sz="1600" dirty="0" smtClean="0"/>
              <a:t>Implementation principles: identification of responsible entities, guidelines, data management plans, monitoring</a:t>
            </a:r>
          </a:p>
          <a:p>
            <a:pPr lvl="1"/>
            <a:endParaRPr lang="en-US" dirty="0"/>
          </a:p>
          <a:p>
            <a:pPr lvl="1"/>
            <a:endParaRPr lang="en-US" dirty="0" smtClean="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4729" y="1000461"/>
            <a:ext cx="4249271" cy="5776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0500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285" y="1021976"/>
            <a:ext cx="3096316" cy="430887"/>
          </a:xfrm>
        </p:spPr>
        <p:txBody>
          <a:bodyPr/>
          <a:lstStyle/>
          <a:p>
            <a:r>
              <a:rPr lang="da-DK" dirty="0" smtClean="0"/>
              <a:t>Goals</a:t>
            </a:r>
            <a:endParaRPr lang="en-US" dirty="0"/>
          </a:p>
        </p:txBody>
      </p:sp>
      <p:sp>
        <p:nvSpPr>
          <p:cNvPr id="3" name="Content Placeholder 2"/>
          <p:cNvSpPr>
            <a:spLocks noGrp="1"/>
          </p:cNvSpPr>
          <p:nvPr>
            <p:ph idx="1"/>
          </p:nvPr>
        </p:nvSpPr>
        <p:spPr>
          <a:xfrm>
            <a:off x="193638" y="1534049"/>
            <a:ext cx="4173967" cy="6294031"/>
          </a:xfrm>
        </p:spPr>
        <p:txBody>
          <a:bodyPr/>
          <a:lstStyle/>
          <a:p>
            <a:pPr lvl="1"/>
            <a:r>
              <a:rPr lang="da-DK" sz="1600" dirty="0" smtClean="0"/>
              <a:t>Consistent management of data </a:t>
            </a:r>
          </a:p>
          <a:p>
            <a:pPr lvl="2"/>
            <a:r>
              <a:rPr lang="en-US" dirty="0"/>
              <a:t>Data managed according to agreed principles on metadata, storage and accessibility</a:t>
            </a:r>
          </a:p>
          <a:p>
            <a:pPr lvl="1"/>
            <a:r>
              <a:rPr lang="da-DK" sz="1600" dirty="0" smtClean="0"/>
              <a:t>Data used in publications accessible, </a:t>
            </a:r>
            <a:r>
              <a:rPr lang="da-DK" sz="1600" dirty="0" err="1" smtClean="0"/>
              <a:t>ensuring</a:t>
            </a:r>
            <a:r>
              <a:rPr lang="da-DK" sz="1600" dirty="0" smtClean="0"/>
              <a:t> transparency and </a:t>
            </a:r>
            <a:r>
              <a:rPr lang="da-DK" sz="1600" dirty="0" err="1" smtClean="0"/>
              <a:t>reproducibility</a:t>
            </a:r>
            <a:endParaRPr lang="da-DK" sz="1600" dirty="0" smtClean="0"/>
          </a:p>
          <a:p>
            <a:pPr lvl="1"/>
            <a:r>
              <a:rPr lang="da-DK" sz="1600" dirty="0" smtClean="0"/>
              <a:t>Data produced are considered official deliverables </a:t>
            </a:r>
          </a:p>
          <a:p>
            <a:pPr lvl="2"/>
            <a:r>
              <a:rPr lang="da-DK" dirty="0" smtClean="0"/>
              <a:t>Can be cited, </a:t>
            </a:r>
            <a:r>
              <a:rPr lang="da-DK" dirty="0"/>
              <a:t>e.g</a:t>
            </a:r>
            <a:r>
              <a:rPr lang="da-DK" dirty="0" smtClean="0"/>
              <a:t>. </a:t>
            </a:r>
            <a:r>
              <a:rPr lang="da-DK" dirty="0"/>
              <a:t>by </a:t>
            </a:r>
            <a:r>
              <a:rPr lang="da-DK" dirty="0" smtClean="0"/>
              <a:t>publications,</a:t>
            </a:r>
            <a:r>
              <a:rPr lang="da-DK" dirty="0"/>
              <a:t> </a:t>
            </a:r>
            <a:r>
              <a:rPr lang="da-DK" dirty="0" err="1"/>
              <a:t>using</a:t>
            </a:r>
            <a:r>
              <a:rPr lang="da-DK" dirty="0"/>
              <a:t> </a:t>
            </a:r>
            <a:r>
              <a:rPr lang="da-DK" dirty="0" err="1" smtClean="0"/>
              <a:t>persistent</a:t>
            </a:r>
            <a:r>
              <a:rPr lang="da-DK" dirty="0" smtClean="0"/>
              <a:t> Ids (e.g., DOIs)</a:t>
            </a:r>
            <a:endParaRPr lang="da-DK" dirty="0"/>
          </a:p>
          <a:p>
            <a:pPr lvl="1"/>
            <a:r>
              <a:rPr lang="en-US" sz="1600" dirty="0" smtClean="0"/>
              <a:t>Access enabled through </a:t>
            </a:r>
            <a:r>
              <a:rPr lang="en-US" sz="1600" dirty="0"/>
              <a:t>a central </a:t>
            </a:r>
            <a:r>
              <a:rPr lang="en-US" sz="1600" dirty="0" smtClean="0"/>
              <a:t>data </a:t>
            </a:r>
            <a:r>
              <a:rPr lang="en-US" sz="1600" dirty="0"/>
              <a:t>catalogue </a:t>
            </a:r>
            <a:r>
              <a:rPr lang="en-US" sz="1600" dirty="0" smtClean="0"/>
              <a:t>(which will also feed the EU </a:t>
            </a:r>
            <a:r>
              <a:rPr lang="en-US" sz="1600" dirty="0"/>
              <a:t>Open Data </a:t>
            </a:r>
            <a:r>
              <a:rPr lang="en-US" sz="1600" dirty="0" smtClean="0"/>
              <a:t>Portal)</a:t>
            </a:r>
            <a:endParaRPr lang="da-DK" sz="1600" dirty="0" smtClean="0"/>
          </a:p>
          <a:p>
            <a:pPr lvl="1"/>
            <a:r>
              <a:rPr lang="da-DK" sz="1600" dirty="0" smtClean="0"/>
              <a:t>Clear </a:t>
            </a:r>
            <a:r>
              <a:rPr lang="da-DK" sz="1600" dirty="0"/>
              <a:t>guidelines and tools to aid </a:t>
            </a:r>
            <a:r>
              <a:rPr lang="da-DK" sz="1600" dirty="0" smtClean="0"/>
              <a:t>users</a:t>
            </a:r>
          </a:p>
          <a:p>
            <a:pPr lvl="1"/>
            <a:endParaRPr lang="da-DK" dirty="0" smtClean="0"/>
          </a:p>
          <a:p>
            <a:pPr lvl="1"/>
            <a:endParaRPr lang="en-US" dirty="0" smtClean="0"/>
          </a:p>
          <a:p>
            <a:pPr lvl="1"/>
            <a:endParaRPr lang="da-DK" dirty="0" smtClean="0"/>
          </a:p>
          <a:p>
            <a:pPr lvl="1"/>
            <a:endParaRPr lang="da-DK" dirty="0" smtClean="0"/>
          </a:p>
          <a:p>
            <a:pPr>
              <a:lnSpc>
                <a:spcPct val="100000"/>
              </a:lnSpc>
            </a:pPr>
            <a:endParaRPr lang="da-DK" sz="900" dirty="0" smtClean="0"/>
          </a:p>
          <a:p>
            <a:endParaRPr lang="da-DK" dirty="0" smtClean="0"/>
          </a:p>
          <a:p>
            <a:endParaRPr lang="da-DK" dirty="0"/>
          </a:p>
          <a:p>
            <a:pPr marL="0" lvl="1" indent="0">
              <a:buNone/>
            </a:pPr>
            <a:endParaRPr lang="da-DK" dirty="0" smtClean="0"/>
          </a:p>
          <a:p>
            <a:endParaRPr lang="da-DK" dirty="0" smtClean="0"/>
          </a:p>
          <a:p>
            <a:endParaRPr lang="da-DK" dirty="0" smtClean="0"/>
          </a:p>
          <a:p>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5488" y="1021976"/>
            <a:ext cx="4141694" cy="5836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0439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222" y="1021229"/>
            <a:ext cx="3827836" cy="430213"/>
          </a:xfrm>
        </p:spPr>
        <p:txBody>
          <a:bodyPr/>
          <a:lstStyle/>
          <a:p>
            <a:r>
              <a:rPr lang="en-GB" dirty="0"/>
              <a:t>Exceptions </a:t>
            </a:r>
          </a:p>
        </p:txBody>
      </p:sp>
      <p:sp>
        <p:nvSpPr>
          <p:cNvPr id="3" name="Content Placeholder 2"/>
          <p:cNvSpPr>
            <a:spLocks noGrp="1"/>
          </p:cNvSpPr>
          <p:nvPr>
            <p:ph idx="1"/>
          </p:nvPr>
        </p:nvSpPr>
        <p:spPr>
          <a:xfrm>
            <a:off x="118334" y="1527586"/>
            <a:ext cx="4507454" cy="4274131"/>
          </a:xfrm>
        </p:spPr>
        <p:txBody>
          <a:bodyPr/>
          <a:lstStyle/>
          <a:p>
            <a:pPr lvl="1"/>
            <a:r>
              <a:rPr lang="en-US" sz="1600" dirty="0"/>
              <a:t>Data produced by the JRC </a:t>
            </a:r>
            <a:r>
              <a:rPr lang="en-GB" sz="1600" dirty="0" smtClean="0"/>
              <a:t>exclusively</a:t>
            </a:r>
          </a:p>
          <a:p>
            <a:pPr lvl="2"/>
            <a:r>
              <a:rPr lang="en-GB" dirty="0" smtClean="0"/>
              <a:t>Exceptions include e.g. sensitive or personal data</a:t>
            </a:r>
          </a:p>
          <a:p>
            <a:pPr lvl="1"/>
            <a:endParaRPr lang="en-US" sz="1600" dirty="0" smtClean="0"/>
          </a:p>
          <a:p>
            <a:pPr lvl="1"/>
            <a:r>
              <a:rPr lang="en-US" sz="1600" dirty="0" smtClean="0"/>
              <a:t>Data produced by the JRC with third party data or partner</a:t>
            </a:r>
          </a:p>
          <a:p>
            <a:pPr lvl="2"/>
            <a:r>
              <a:rPr lang="en-GB" dirty="0" smtClean="0"/>
              <a:t>Require a negotiation strategy for acquisition</a:t>
            </a:r>
          </a:p>
          <a:p>
            <a:pPr lvl="3"/>
            <a:r>
              <a:rPr lang="en-GB" dirty="0"/>
              <a:t>Favourable acquisition conditions cannot be guaranteed</a:t>
            </a:r>
          </a:p>
          <a:p>
            <a:pPr lvl="2"/>
            <a:r>
              <a:rPr lang="en-GB" dirty="0" smtClean="0"/>
              <a:t>Different </a:t>
            </a:r>
            <a:r>
              <a:rPr lang="en-GB" dirty="0"/>
              <a:t>licensing conditions may reduce legal interoperability and availability of the data produced by the JRC with/from third party data</a:t>
            </a:r>
          </a:p>
          <a:p>
            <a:pPr lvl="3"/>
            <a:endParaRPr lang="en-GB"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4729" y="1032733"/>
            <a:ext cx="4173967" cy="571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95849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69864" y="1195922"/>
            <a:ext cx="4525962" cy="555057"/>
          </a:xfrm>
          <a:prstGeom prst="rect">
            <a:avLst/>
          </a:prstGeom>
        </p:spPr>
        <p:txBody>
          <a:bodyPr/>
          <a:lstStyle/>
          <a:p>
            <a:r>
              <a:rPr lang="en-US" sz="2600" dirty="0"/>
              <a:t>OA to </a:t>
            </a:r>
            <a:r>
              <a:rPr lang="en-US" sz="2600" dirty="0" smtClean="0"/>
              <a:t>Models</a:t>
            </a:r>
            <a:endParaRPr lang="en-GB" sz="2600" dirty="0"/>
          </a:p>
        </p:txBody>
      </p:sp>
      <p:sp>
        <p:nvSpPr>
          <p:cNvPr id="10" name="Content Placeholder 8"/>
          <p:cNvSpPr txBox="1">
            <a:spLocks/>
          </p:cNvSpPr>
          <p:nvPr/>
        </p:nvSpPr>
        <p:spPr bwMode="auto">
          <a:xfrm>
            <a:off x="195137" y="1921442"/>
            <a:ext cx="4455795"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Courier New" panose="02070309020205020404" pitchFamily="49" charset="0"/>
              <a:buChar char="o"/>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Arial" panose="020B0604020202020204" pitchFamily="34" charset="0"/>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nSpc>
                <a:spcPct val="100000"/>
              </a:lnSpc>
              <a:buFont typeface="Courier New" panose="02070309020205020404" pitchFamily="49" charset="0"/>
              <a:buChar char="o"/>
            </a:pPr>
            <a:r>
              <a:rPr lang="en-US" sz="1600" b="0" dirty="0"/>
              <a:t>Inventory of models for support to policy making available (MIDAS – Modeling Inventory Database and Access Services) </a:t>
            </a:r>
            <a:endParaRPr lang="en-US" sz="1600" b="0" dirty="0" smtClean="0"/>
          </a:p>
          <a:p>
            <a:pPr>
              <a:lnSpc>
                <a:spcPct val="100000"/>
              </a:lnSpc>
              <a:buFont typeface="Courier New" panose="02070309020205020404" pitchFamily="49" charset="0"/>
              <a:buChar char="o"/>
            </a:pPr>
            <a:endParaRPr lang="en-US" sz="1600" b="0" dirty="0"/>
          </a:p>
          <a:p>
            <a:pPr>
              <a:lnSpc>
                <a:spcPct val="100000"/>
              </a:lnSpc>
              <a:buFont typeface="Courier New" panose="02070309020205020404" pitchFamily="49" charset="0"/>
              <a:buChar char="o"/>
            </a:pPr>
            <a:r>
              <a:rPr lang="en-US" sz="1600" b="0" dirty="0"/>
              <a:t>MIDAS allows users to </a:t>
            </a:r>
            <a:r>
              <a:rPr lang="en-US" sz="1600" b="0" dirty="0" smtClean="0"/>
              <a:t>identify, assess and access models, related datasets and documents</a:t>
            </a:r>
          </a:p>
          <a:p>
            <a:pPr>
              <a:lnSpc>
                <a:spcPct val="100000"/>
              </a:lnSpc>
              <a:buFont typeface="Courier New" panose="02070309020205020404" pitchFamily="49" charset="0"/>
              <a:buChar char="o"/>
            </a:pPr>
            <a:endParaRPr lang="en-US" sz="1600" b="0" dirty="0"/>
          </a:p>
          <a:p>
            <a:pPr>
              <a:lnSpc>
                <a:spcPct val="100000"/>
              </a:lnSpc>
              <a:buFont typeface="Courier New" panose="02070309020205020404" pitchFamily="49" charset="0"/>
              <a:buChar char="o"/>
            </a:pPr>
            <a:r>
              <a:rPr lang="en-US" sz="1600" b="0" dirty="0"/>
              <a:t>MIDAS </a:t>
            </a:r>
            <a:r>
              <a:rPr lang="en-US" sz="1600" b="0" dirty="0" smtClean="0"/>
              <a:t>allows for the connection of each model to </a:t>
            </a:r>
            <a:r>
              <a:rPr lang="en-US" sz="1600" b="0" dirty="0"/>
              <a:t>its underlying </a:t>
            </a:r>
            <a:r>
              <a:rPr lang="en-US" sz="1600" b="0" dirty="0" smtClean="0"/>
              <a:t>dataset </a:t>
            </a:r>
            <a:r>
              <a:rPr lang="en-US" sz="1600" b="0" dirty="0"/>
              <a:t>to other linked models and </a:t>
            </a:r>
            <a:r>
              <a:rPr lang="en-US" sz="1600" b="0" dirty="0" smtClean="0"/>
              <a:t>documents only available inside the Commission</a:t>
            </a:r>
            <a:r>
              <a:rPr lang="en-US" sz="1600" b="0" dirty="0"/>
              <a:t>; </a:t>
            </a:r>
            <a:r>
              <a:rPr lang="en-US" sz="1600" b="0" dirty="0" smtClean="0"/>
              <a:t>external </a:t>
            </a:r>
            <a:r>
              <a:rPr lang="en-US" sz="1600" b="0" dirty="0"/>
              <a:t>access currently </a:t>
            </a:r>
            <a:r>
              <a:rPr lang="en-US" sz="1600" b="0" dirty="0" smtClean="0"/>
              <a:t>being investigated</a:t>
            </a:r>
            <a:endParaRPr lang="en-US" sz="1600" b="0" dirty="0"/>
          </a:p>
        </p:txBody>
      </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 b="54"/>
          <a:stretch>
            <a:fillRect/>
          </a:stretch>
        </p:blipFill>
        <p:spPr/>
      </p:pic>
    </p:spTree>
    <p:extLst>
      <p:ext uri="{BB962C8B-B14F-4D97-AF65-F5344CB8AC3E}">
        <p14:creationId xmlns:p14="http://schemas.microsoft.com/office/powerpoint/2010/main" val="41356374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z="2600" dirty="0"/>
              <a:t>Online </a:t>
            </a:r>
            <a:r>
              <a:rPr lang="en-GB" sz="2600" dirty="0" smtClean="0"/>
              <a:t>dissemination</a:t>
            </a:r>
            <a:r>
              <a:rPr lang="en-GB" sz="2600" dirty="0"/>
              <a:t/>
            </a:r>
            <a:br>
              <a:rPr lang="en-GB" sz="2600" dirty="0"/>
            </a:br>
            <a:endParaRPr lang="en-GB" sz="2600" dirty="0"/>
          </a:p>
        </p:txBody>
      </p:sp>
      <p:pic>
        <p:nvPicPr>
          <p:cNvPr id="9" name="Picture Placeholder 8"/>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 b="54"/>
          <a:stretch>
            <a:fillRect/>
          </a:stretch>
        </p:blipFill>
        <p:spPr/>
      </p:pic>
      <p:sp>
        <p:nvSpPr>
          <p:cNvPr id="8" name="Text Placeholder 3"/>
          <p:cNvSpPr>
            <a:spLocks noGrp="1"/>
          </p:cNvSpPr>
          <p:nvPr>
            <p:ph type="body" sz="quarter" idx="11"/>
          </p:nvPr>
        </p:nvSpPr>
        <p:spPr>
          <a:xfrm>
            <a:off x="100783" y="1889319"/>
            <a:ext cx="4455742" cy="3944470"/>
          </a:xfrm>
        </p:spPr>
        <p:txBody>
          <a:bodyPr/>
          <a:lstStyle/>
          <a:p>
            <a:pPr>
              <a:lnSpc>
                <a:spcPts val="2000"/>
              </a:lnSpc>
              <a:buFont typeface="Courier New" panose="02070309020205020404" pitchFamily="49" charset="0"/>
              <a:buChar char="o"/>
            </a:pPr>
            <a:r>
              <a:rPr lang="en-US" b="0" dirty="0"/>
              <a:t>JRC Scientific Knowledge </a:t>
            </a:r>
            <a:r>
              <a:rPr lang="en-US" b="0" dirty="0" smtClean="0"/>
              <a:t>Portal (SKP), through the publication system PUBSY </a:t>
            </a:r>
          </a:p>
          <a:p>
            <a:pPr>
              <a:lnSpc>
                <a:spcPts val="2000"/>
              </a:lnSpc>
              <a:buFont typeface="Courier New" panose="02070309020205020404" pitchFamily="49" charset="0"/>
              <a:buChar char="o"/>
            </a:pPr>
            <a:endParaRPr lang="en-US" b="0" dirty="0"/>
          </a:p>
          <a:p>
            <a:pPr>
              <a:lnSpc>
                <a:spcPts val="2000"/>
              </a:lnSpc>
              <a:buFont typeface="Courier New" panose="02070309020205020404" pitchFamily="49" charset="0"/>
              <a:buChar char="o"/>
            </a:pPr>
            <a:r>
              <a:rPr lang="en-US" b="0" dirty="0"/>
              <a:t>New JRC Science Hub (01/05/2014</a:t>
            </a:r>
            <a:r>
              <a:rPr lang="en-US" b="0" dirty="0" smtClean="0"/>
              <a:t>)</a:t>
            </a:r>
          </a:p>
          <a:p>
            <a:pPr>
              <a:lnSpc>
                <a:spcPts val="2000"/>
              </a:lnSpc>
              <a:buFont typeface="Courier New" panose="02070309020205020404" pitchFamily="49" charset="0"/>
              <a:buChar char="o"/>
            </a:pPr>
            <a:endParaRPr lang="en-US" b="0" dirty="0"/>
          </a:p>
          <a:p>
            <a:pPr>
              <a:lnSpc>
                <a:spcPts val="2000"/>
              </a:lnSpc>
              <a:buFont typeface="Courier New" panose="02070309020205020404" pitchFamily="49" charset="0"/>
              <a:buChar char="o"/>
            </a:pPr>
            <a:r>
              <a:rPr lang="en-US" b="0" dirty="0" smtClean="0"/>
              <a:t>About 200 scientific tools and databases already publicly available</a:t>
            </a:r>
          </a:p>
          <a:p>
            <a:pPr>
              <a:lnSpc>
                <a:spcPts val="2000"/>
              </a:lnSpc>
              <a:buFont typeface="Courier New" panose="02070309020205020404" pitchFamily="49" charset="0"/>
              <a:buChar char="o"/>
            </a:pPr>
            <a:endParaRPr lang="en-US" b="0" dirty="0"/>
          </a:p>
          <a:p>
            <a:pPr lvl="0">
              <a:lnSpc>
                <a:spcPts val="2000"/>
              </a:lnSpc>
              <a:buFont typeface="Courier New" panose="02070309020205020404" pitchFamily="49" charset="0"/>
              <a:buChar char="o"/>
            </a:pPr>
            <a:r>
              <a:rPr lang="en-US" b="0" dirty="0"/>
              <a:t>Collaborative tools </a:t>
            </a:r>
            <a:r>
              <a:rPr lang="en-US" b="0" dirty="0" smtClean="0"/>
              <a:t>being implemented  for </a:t>
            </a:r>
            <a:r>
              <a:rPr lang="en-US" b="0" dirty="0"/>
              <a:t>community building and to target </a:t>
            </a:r>
            <a:r>
              <a:rPr lang="en-US" b="0" dirty="0" smtClean="0"/>
              <a:t>individuals </a:t>
            </a:r>
            <a:r>
              <a:rPr lang="en-US" b="0" dirty="0"/>
              <a:t>and groups on the JRC Science Hub </a:t>
            </a:r>
            <a:endParaRPr lang="en-GB" b="0" dirty="0"/>
          </a:p>
          <a:p>
            <a:endParaRPr lang="en-GB" b="0" dirty="0"/>
          </a:p>
        </p:txBody>
      </p:sp>
    </p:spTree>
    <p:extLst>
      <p:ext uri="{BB962C8B-B14F-4D97-AF65-F5344CB8AC3E}">
        <p14:creationId xmlns:p14="http://schemas.microsoft.com/office/powerpoint/2010/main" val="379433044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69864" y="1195921"/>
            <a:ext cx="4525962" cy="507373"/>
          </a:xfrm>
          <a:prstGeom prst="rect">
            <a:avLst/>
          </a:prstGeom>
        </p:spPr>
        <p:txBody>
          <a:bodyPr/>
          <a:lstStyle/>
          <a:p>
            <a:r>
              <a:rPr lang="en-GB" sz="2600" dirty="0"/>
              <a:t>e-Infrastructure, </a:t>
            </a:r>
            <a:r>
              <a:rPr lang="en-GB" sz="2600" dirty="0" smtClean="0"/>
              <a:t>infrastructure</a:t>
            </a:r>
            <a:endParaRPr lang="en-GB" sz="2600" dirty="0"/>
          </a:p>
        </p:txBody>
      </p:sp>
      <p:sp>
        <p:nvSpPr>
          <p:cNvPr id="6" name="Content Placeholder 8"/>
          <p:cNvSpPr txBox="1">
            <a:spLocks/>
          </p:cNvSpPr>
          <p:nvPr/>
        </p:nvSpPr>
        <p:spPr bwMode="auto">
          <a:xfrm>
            <a:off x="198386" y="2360059"/>
            <a:ext cx="4301696" cy="4431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Courier New" panose="02070309020205020404" pitchFamily="49" charset="0"/>
              <a:buChar char="o"/>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Arial" panose="020B0604020202020204" pitchFamily="34" charset="0"/>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nSpc>
                <a:spcPct val="100000"/>
              </a:lnSpc>
              <a:buFont typeface="Courier New" panose="02070309020205020404" pitchFamily="49" charset="0"/>
              <a:buChar char="o"/>
            </a:pPr>
            <a:r>
              <a:rPr lang="en-GB" sz="1600" b="0" dirty="0" smtClean="0"/>
              <a:t>Is connecting the interoperability frameworks in EU</a:t>
            </a:r>
            <a:br>
              <a:rPr lang="en-GB" sz="1600" b="0" dirty="0" smtClean="0"/>
            </a:br>
            <a:r>
              <a:rPr lang="en-US" sz="1600" dirty="0" smtClean="0">
                <a:solidFill>
                  <a:srgbClr val="C00000"/>
                </a:solidFill>
                <a:effectLst>
                  <a:outerShdw blurRad="38100" dist="38100" dir="2700000" algn="tl">
                    <a:srgbClr val="000000">
                      <a:alpha val="43137"/>
                    </a:srgbClr>
                  </a:outerShdw>
                </a:effectLst>
                <a:sym typeface="Wingdings"/>
              </a:rPr>
              <a:t> </a:t>
            </a:r>
            <a:r>
              <a:rPr lang="en-US" sz="1600" b="0" dirty="0" smtClean="0">
                <a:sym typeface="Wingdings"/>
              </a:rPr>
              <a:t>e.g. </a:t>
            </a:r>
            <a:r>
              <a:rPr lang="en-GB" sz="1600" b="0" dirty="0" smtClean="0"/>
              <a:t>INSPIRE, Open Data, GEOSS (the Global Earth Observation System of Systems)</a:t>
            </a:r>
          </a:p>
          <a:p>
            <a:pPr>
              <a:lnSpc>
                <a:spcPct val="100000"/>
              </a:lnSpc>
              <a:buFont typeface="Courier New" panose="02070309020205020404" pitchFamily="49" charset="0"/>
              <a:buChar char="o"/>
            </a:pPr>
            <a:endParaRPr lang="en-GB" sz="1600" b="0" dirty="0" smtClean="0"/>
          </a:p>
          <a:p>
            <a:pPr>
              <a:lnSpc>
                <a:spcPct val="100000"/>
              </a:lnSpc>
              <a:buFont typeface="Courier New" panose="02070309020205020404" pitchFamily="49" charset="0"/>
              <a:buChar char="o"/>
            </a:pPr>
            <a:r>
              <a:rPr lang="en-GB" sz="1600" b="0" dirty="0" smtClean="0"/>
              <a:t>Is supporting ENVRI (Common Operations of Environmental Research Infrastructures)</a:t>
            </a:r>
            <a:r>
              <a:rPr lang="en-GB" sz="1600" dirty="0" smtClean="0"/>
              <a:t/>
            </a:r>
            <a:br>
              <a:rPr lang="en-GB" sz="1600" dirty="0" smtClean="0"/>
            </a:br>
            <a:r>
              <a:rPr lang="en-US" sz="1600" dirty="0" smtClean="0">
                <a:solidFill>
                  <a:srgbClr val="C00000"/>
                </a:solidFill>
                <a:effectLst>
                  <a:outerShdw blurRad="38100" dist="38100" dir="2700000" algn="tl">
                    <a:srgbClr val="000000">
                      <a:alpha val="43137"/>
                    </a:srgbClr>
                  </a:outerShdw>
                </a:effectLst>
                <a:sym typeface="Wingdings"/>
              </a:rPr>
              <a:t> </a:t>
            </a:r>
            <a:r>
              <a:rPr lang="en-GB" sz="1600" b="0" dirty="0" smtClean="0"/>
              <a:t>exploring opportunities to increase interoperability across </a:t>
            </a:r>
            <a:r>
              <a:rPr lang="en-GB" sz="1600" b="0" spc="-150" dirty="0" smtClean="0"/>
              <a:t>e-infrastructures</a:t>
            </a:r>
          </a:p>
          <a:p>
            <a:pPr marL="0" indent="0">
              <a:lnSpc>
                <a:spcPct val="100000"/>
              </a:lnSpc>
            </a:pPr>
            <a:endParaRPr lang="en-GB" sz="1600" b="0" kern="0" spc="-150" dirty="0"/>
          </a:p>
          <a:p>
            <a:pPr marL="285750" indent="-285750">
              <a:lnSpc>
                <a:spcPct val="100000"/>
              </a:lnSpc>
              <a:buFont typeface="Courier New" panose="02070309020205020404" pitchFamily="49" charset="0"/>
              <a:buChar char="o"/>
            </a:pPr>
            <a:r>
              <a:rPr lang="en-GB" sz="1600" b="0" dirty="0"/>
              <a:t>I</a:t>
            </a:r>
            <a:r>
              <a:rPr lang="en-GB" sz="1600" b="0" dirty="0" smtClean="0"/>
              <a:t>nventory </a:t>
            </a:r>
            <a:r>
              <a:rPr lang="en-GB" sz="1600" b="0" dirty="0"/>
              <a:t>of </a:t>
            </a:r>
            <a:r>
              <a:rPr lang="en-GB" sz="1600" b="0" dirty="0" smtClean="0"/>
              <a:t>JRC infrastructures</a:t>
            </a:r>
            <a:r>
              <a:rPr lang="en-GB" sz="1600" dirty="0"/>
              <a:t/>
            </a:r>
            <a:br>
              <a:rPr lang="en-GB" sz="1600" dirty="0"/>
            </a:br>
            <a:r>
              <a:rPr lang="en-US" sz="1600" dirty="0">
                <a:solidFill>
                  <a:srgbClr val="C00000"/>
                </a:solidFill>
                <a:effectLst>
                  <a:outerShdw blurRad="38100" dist="38100" dir="2700000" algn="tl">
                    <a:srgbClr val="000000">
                      <a:alpha val="43137"/>
                    </a:srgbClr>
                  </a:outerShdw>
                </a:effectLst>
                <a:sym typeface="Wingdings"/>
              </a:rPr>
              <a:t> </a:t>
            </a:r>
            <a:r>
              <a:rPr lang="en-GB" sz="1600" b="0" dirty="0"/>
              <a:t>open </a:t>
            </a:r>
            <a:r>
              <a:rPr lang="en-GB" sz="1600" b="0" dirty="0" smtClean="0"/>
              <a:t>access; association to ESFRI</a:t>
            </a:r>
          </a:p>
          <a:p>
            <a:pPr marL="285750" indent="-285750">
              <a:lnSpc>
                <a:spcPct val="100000"/>
              </a:lnSpc>
              <a:buFont typeface="Courier New" panose="02070309020205020404" pitchFamily="49" charset="0"/>
              <a:buChar char="o"/>
            </a:pPr>
            <a:endParaRPr lang="en-GB" sz="1600" b="0" kern="0" spc="-150" dirty="0"/>
          </a:p>
          <a:p>
            <a:pPr marL="285750" lvl="0" indent="-285750">
              <a:lnSpc>
                <a:spcPct val="100000"/>
              </a:lnSpc>
              <a:buFont typeface="Courier New" panose="02070309020205020404" pitchFamily="49" charset="0"/>
              <a:buChar char="o"/>
            </a:pPr>
            <a:r>
              <a:rPr lang="en-GB" sz="1600" b="0" dirty="0"/>
              <a:t>P</a:t>
            </a:r>
            <a:r>
              <a:rPr lang="en-GB" sz="1600" b="0" dirty="0" smtClean="0"/>
              <a:t>ilot </a:t>
            </a:r>
            <a:r>
              <a:rPr lang="en-GB" sz="1600" b="0" dirty="0"/>
              <a:t>project to allow access </a:t>
            </a:r>
            <a:r>
              <a:rPr lang="en-GB" sz="1600" b="0" dirty="0" smtClean="0"/>
              <a:t>to selected  </a:t>
            </a:r>
            <a:r>
              <a:rPr lang="en-GB" sz="1600" b="0" dirty="0"/>
              <a:t>JRC </a:t>
            </a:r>
            <a:r>
              <a:rPr lang="en-GB" sz="1600" b="0" dirty="0" smtClean="0"/>
              <a:t>infrastructures on going</a:t>
            </a:r>
            <a:endParaRPr lang="en-GB" sz="1600" b="0" dirty="0"/>
          </a:p>
          <a:p>
            <a:pPr marL="285750" indent="-285750">
              <a:lnSpc>
                <a:spcPct val="100000"/>
              </a:lnSpc>
              <a:buFont typeface="Courier New" panose="02070309020205020404" pitchFamily="49" charset="0"/>
              <a:buChar char="o"/>
            </a:pPr>
            <a:endParaRPr lang="en-GB" sz="1600" b="0" kern="0" spc="-150" dirty="0"/>
          </a:p>
        </p:txBody>
      </p:sp>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 b="54"/>
          <a:stretch>
            <a:fillRect/>
          </a:stretch>
        </p:blipFill>
        <p:spPr>
          <a:xfrm>
            <a:off x="4876800" y="958850"/>
            <a:ext cx="4267200" cy="5899150"/>
          </a:xfrm>
        </p:spPr>
      </p:pic>
    </p:spTree>
    <p:extLst>
      <p:ext uri="{BB962C8B-B14F-4D97-AF65-F5344CB8AC3E}">
        <p14:creationId xmlns:p14="http://schemas.microsoft.com/office/powerpoint/2010/main" val="37882170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600" dirty="0" smtClean="0"/>
              <a:t>Open Science</a:t>
            </a:r>
            <a:endParaRPr lang="en-GB" sz="2600" dirty="0"/>
          </a:p>
        </p:txBody>
      </p:sp>
      <p:sp>
        <p:nvSpPr>
          <p:cNvPr id="5" name="Text Placeholder 3"/>
          <p:cNvSpPr>
            <a:spLocks noGrp="1"/>
          </p:cNvSpPr>
          <p:nvPr>
            <p:ph type="body" sz="quarter" idx="11"/>
          </p:nvPr>
        </p:nvSpPr>
        <p:spPr>
          <a:xfrm>
            <a:off x="100783" y="1889319"/>
            <a:ext cx="4455742" cy="3944470"/>
          </a:xfrm>
        </p:spPr>
        <p:txBody>
          <a:bodyPr/>
          <a:lstStyle/>
          <a:p>
            <a:pPr>
              <a:lnSpc>
                <a:spcPts val="2000"/>
              </a:lnSpc>
              <a:buFont typeface="Courier New" panose="02070309020205020404" pitchFamily="49" charset="0"/>
              <a:buChar char="o"/>
            </a:pPr>
            <a:r>
              <a:rPr lang="en-GB" b="0" dirty="0"/>
              <a:t>A systemic change in the </a:t>
            </a:r>
            <a:r>
              <a:rPr lang="en-GB" b="0" i="1" dirty="0"/>
              <a:t>modus operandi</a:t>
            </a:r>
            <a:r>
              <a:rPr lang="en-GB" b="0" dirty="0"/>
              <a:t> of science and </a:t>
            </a:r>
            <a:r>
              <a:rPr lang="en-GB" b="0" dirty="0" smtClean="0"/>
              <a:t>research</a:t>
            </a:r>
          </a:p>
          <a:p>
            <a:pPr marL="0" indent="0">
              <a:lnSpc>
                <a:spcPts val="2000"/>
              </a:lnSpc>
            </a:pPr>
            <a:endParaRPr lang="en-US" b="0" dirty="0"/>
          </a:p>
          <a:p>
            <a:pPr>
              <a:lnSpc>
                <a:spcPts val="2000"/>
              </a:lnSpc>
              <a:buFont typeface="Courier New" panose="02070309020205020404" pitchFamily="49" charset="0"/>
              <a:buChar char="o"/>
            </a:pPr>
            <a:r>
              <a:rPr lang="en-GB" b="0" dirty="0"/>
              <a:t>Main </a:t>
            </a:r>
            <a:r>
              <a:rPr lang="en-GB" b="0" dirty="0" smtClean="0"/>
              <a:t>drivers include digital technologies, globalisation </a:t>
            </a:r>
            <a:r>
              <a:rPr lang="en-GB" b="0" dirty="0"/>
              <a:t>and growth of the science </a:t>
            </a:r>
            <a:r>
              <a:rPr lang="en-GB" b="0" dirty="0" smtClean="0"/>
              <a:t>community and </a:t>
            </a:r>
            <a:r>
              <a:rPr lang="en-GB" b="0" dirty="0"/>
              <a:t>d</a:t>
            </a:r>
            <a:r>
              <a:rPr lang="en-GB" b="0" dirty="0" smtClean="0"/>
              <a:t>emand </a:t>
            </a:r>
            <a:r>
              <a:rPr lang="en-GB" b="0" dirty="0"/>
              <a:t>for accountable, responsive, transparent science.</a:t>
            </a:r>
            <a:endParaRPr lang="en-GB" b="0" dirty="0" smtClean="0"/>
          </a:p>
          <a:p>
            <a:pPr marL="0" indent="0">
              <a:lnSpc>
                <a:spcPts val="2000"/>
              </a:lnSpc>
            </a:pPr>
            <a:endParaRPr lang="en-US" b="0" dirty="0"/>
          </a:p>
          <a:p>
            <a:pPr lvl="0">
              <a:lnSpc>
                <a:spcPts val="2000"/>
              </a:lnSpc>
              <a:buFont typeface="Courier New" panose="02070309020205020404" pitchFamily="49" charset="0"/>
              <a:buChar char="o"/>
            </a:pPr>
            <a:r>
              <a:rPr lang="en-GB" b="0" dirty="0" smtClean="0"/>
              <a:t>JRC Working </a:t>
            </a:r>
            <a:r>
              <a:rPr lang="en-GB" b="0" dirty="0"/>
              <a:t>G</a:t>
            </a:r>
            <a:r>
              <a:rPr lang="en-GB" b="0" dirty="0" smtClean="0"/>
              <a:t>roup on Open Science.</a:t>
            </a:r>
          </a:p>
          <a:p>
            <a:pPr lvl="0">
              <a:lnSpc>
                <a:spcPts val="2000"/>
              </a:lnSpc>
              <a:buFont typeface="Courier New" panose="02070309020205020404" pitchFamily="49" charset="0"/>
              <a:buChar char="o"/>
            </a:pPr>
            <a:endParaRPr lang="en-GB" b="0" dirty="0"/>
          </a:p>
          <a:p>
            <a:pPr lvl="0">
              <a:lnSpc>
                <a:spcPts val="2000"/>
              </a:lnSpc>
              <a:buFont typeface="Courier New" panose="02070309020205020404" pitchFamily="49" charset="0"/>
              <a:buChar char="o"/>
            </a:pPr>
            <a:r>
              <a:rPr lang="en-GB" b="0" dirty="0" smtClean="0"/>
              <a:t>Initiatives at Commission level </a:t>
            </a:r>
          </a:p>
          <a:p>
            <a:pPr lvl="0">
              <a:lnSpc>
                <a:spcPts val="2000"/>
              </a:lnSpc>
              <a:buFont typeface="Courier New" panose="02070309020205020404" pitchFamily="49" charset="0"/>
              <a:buChar char="o"/>
            </a:pPr>
            <a:endParaRPr lang="en-GB" b="0" dirty="0"/>
          </a:p>
          <a:p>
            <a:pPr lvl="0">
              <a:lnSpc>
                <a:spcPts val="2000"/>
              </a:lnSpc>
              <a:buFont typeface="Courier New" panose="02070309020205020404" pitchFamily="49" charset="0"/>
              <a:buChar char="o"/>
            </a:pPr>
            <a:endParaRPr lang="en-GB" b="0" dirty="0"/>
          </a:p>
        </p:txBody>
      </p:sp>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 b="54"/>
          <a:stretch>
            <a:fillRect/>
          </a:stretch>
        </p:blipFill>
        <p:spPr/>
      </p:pic>
    </p:spTree>
    <p:extLst>
      <p:ext uri="{BB962C8B-B14F-4D97-AF65-F5344CB8AC3E}">
        <p14:creationId xmlns:p14="http://schemas.microsoft.com/office/powerpoint/2010/main" val="22694525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prstGeom prst="rect">
            <a:avLst/>
          </a:prstGeom>
        </p:spPr>
        <p:txBody>
          <a:bodyPr/>
          <a:lstStyle/>
          <a:p>
            <a:r>
              <a:rPr lang="en-GB" sz="2600" dirty="0"/>
              <a:t>Horizon </a:t>
            </a:r>
            <a:r>
              <a:rPr lang="en-GB" sz="2600" dirty="0" smtClean="0"/>
              <a:t>2020,</a:t>
            </a:r>
            <a:br>
              <a:rPr lang="en-GB" sz="2600" dirty="0" smtClean="0"/>
            </a:br>
            <a:r>
              <a:rPr lang="en-GB" sz="2600" dirty="0" smtClean="0"/>
              <a:t>Open </a:t>
            </a:r>
            <a:r>
              <a:rPr lang="en-GB" sz="2600" dirty="0"/>
              <a:t>Science</a:t>
            </a:r>
            <a:br>
              <a:rPr lang="en-GB" sz="2600" dirty="0"/>
            </a:br>
            <a:endParaRPr lang="en-GB" sz="2600" dirty="0"/>
          </a:p>
        </p:txBody>
      </p:sp>
      <p:sp>
        <p:nvSpPr>
          <p:cNvPr id="7" name="Content Placeholder 8"/>
          <p:cNvSpPr txBox="1">
            <a:spLocks/>
          </p:cNvSpPr>
          <p:nvPr/>
        </p:nvSpPr>
        <p:spPr bwMode="auto">
          <a:xfrm>
            <a:off x="198385" y="2303121"/>
            <a:ext cx="4455795" cy="221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Courier New" panose="02070309020205020404" pitchFamily="49" charset="0"/>
              <a:buChar char="o"/>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Arial" panose="020B0604020202020204" pitchFamily="34" charset="0"/>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nSpc>
                <a:spcPct val="100000"/>
              </a:lnSpc>
            </a:pPr>
            <a:r>
              <a:rPr lang="en-GB" sz="1600" dirty="0"/>
              <a:t>Boosting the benefits of </a:t>
            </a:r>
            <a:r>
              <a:rPr lang="en-GB" sz="1600" dirty="0" smtClean="0"/>
              <a:t>public</a:t>
            </a:r>
          </a:p>
          <a:p>
            <a:pPr>
              <a:lnSpc>
                <a:spcPct val="100000"/>
              </a:lnSpc>
            </a:pPr>
            <a:r>
              <a:rPr lang="en-GB" sz="1600" dirty="0" smtClean="0"/>
              <a:t>investment </a:t>
            </a:r>
            <a:r>
              <a:rPr lang="en-GB" sz="1600" dirty="0"/>
              <a:t>in </a:t>
            </a:r>
            <a:r>
              <a:rPr lang="en-GB" sz="1600" dirty="0" smtClean="0"/>
              <a:t>research:</a:t>
            </a:r>
          </a:p>
          <a:p>
            <a:pPr>
              <a:lnSpc>
                <a:spcPct val="100000"/>
              </a:lnSpc>
            </a:pPr>
            <a:endParaRPr lang="en-GB" sz="1600" dirty="0" smtClean="0"/>
          </a:p>
          <a:p>
            <a:pPr>
              <a:lnSpc>
                <a:spcPct val="100000"/>
              </a:lnSpc>
              <a:buFont typeface="Courier New" panose="02070309020205020404" pitchFamily="49" charset="0"/>
              <a:buChar char="o"/>
            </a:pPr>
            <a:r>
              <a:rPr lang="en-US" sz="1600" b="0" dirty="0" smtClean="0"/>
              <a:t>Wide </a:t>
            </a:r>
            <a:r>
              <a:rPr lang="en-US" sz="1600" b="0" dirty="0"/>
              <a:t>circulation of </a:t>
            </a:r>
            <a:r>
              <a:rPr lang="en-US" sz="1600" b="0" dirty="0" smtClean="0"/>
              <a:t>publications</a:t>
            </a:r>
          </a:p>
          <a:p>
            <a:pPr>
              <a:lnSpc>
                <a:spcPct val="100000"/>
              </a:lnSpc>
              <a:buFont typeface="Courier New" panose="02070309020205020404" pitchFamily="49" charset="0"/>
              <a:buChar char="o"/>
            </a:pPr>
            <a:endParaRPr lang="en-US" sz="1600" b="0" dirty="0"/>
          </a:p>
          <a:p>
            <a:pPr>
              <a:lnSpc>
                <a:spcPct val="100000"/>
              </a:lnSpc>
              <a:buFont typeface="Courier New" panose="02070309020205020404" pitchFamily="49" charset="0"/>
              <a:buChar char="o"/>
            </a:pPr>
            <a:r>
              <a:rPr lang="en-US" sz="1600" b="0" dirty="0" smtClean="0"/>
              <a:t>Access to underpinning data</a:t>
            </a:r>
          </a:p>
          <a:p>
            <a:pPr>
              <a:lnSpc>
                <a:spcPct val="100000"/>
              </a:lnSpc>
              <a:buFont typeface="Courier New" panose="02070309020205020404" pitchFamily="49" charset="0"/>
              <a:buChar char="o"/>
            </a:pPr>
            <a:endParaRPr lang="en-US" sz="1600" b="0" dirty="0"/>
          </a:p>
          <a:p>
            <a:pPr>
              <a:lnSpc>
                <a:spcPct val="100000"/>
              </a:lnSpc>
              <a:buFont typeface="Courier New" panose="02070309020205020404" pitchFamily="49" charset="0"/>
              <a:buChar char="o"/>
            </a:pPr>
            <a:r>
              <a:rPr lang="en-GB" sz="1600" b="0" dirty="0"/>
              <a:t>Open Access to research infrastructures and e-infrastructure</a:t>
            </a:r>
            <a:r>
              <a:rPr lang="en-US" sz="1600" b="0" dirty="0" smtClean="0"/>
              <a:t> </a:t>
            </a:r>
            <a:endParaRPr lang="en-GB" sz="1600" b="0" kern="0" dirty="0"/>
          </a:p>
        </p:txBody>
      </p:sp>
      <p:pic>
        <p:nvPicPr>
          <p:cNvPr id="6" name="Picture Placehold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 b="54"/>
          <a:stretch>
            <a:fillRect/>
          </a:stretch>
        </p:blipFill>
        <p:spPr/>
      </p:pic>
    </p:spTree>
    <p:extLst>
      <p:ext uri="{BB962C8B-B14F-4D97-AF65-F5344CB8AC3E}">
        <p14:creationId xmlns:p14="http://schemas.microsoft.com/office/powerpoint/2010/main" val="11002453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8"/>
          <p:cNvSpPr txBox="1">
            <a:spLocks/>
          </p:cNvSpPr>
          <p:nvPr/>
        </p:nvSpPr>
        <p:spPr bwMode="auto">
          <a:xfrm>
            <a:off x="198385" y="2303121"/>
            <a:ext cx="4455795" cy="3816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Courier New" panose="02070309020205020404" pitchFamily="49" charset="0"/>
              <a:buChar char="o"/>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Arial" panose="020B0604020202020204" pitchFamily="34" charset="0"/>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nSpc>
                <a:spcPct val="100000"/>
              </a:lnSpc>
              <a:buFont typeface="Courier New" panose="02070309020205020404" pitchFamily="49" charset="0"/>
              <a:buChar char="o"/>
            </a:pPr>
            <a:r>
              <a:rPr lang="en-US" sz="1600" b="0" dirty="0"/>
              <a:t>Faster to </a:t>
            </a:r>
            <a:r>
              <a:rPr lang="en-US" sz="1600" b="0" dirty="0" smtClean="0"/>
              <a:t>market</a:t>
            </a:r>
            <a:br>
              <a:rPr lang="en-US" sz="1600" b="0" dirty="0" smtClean="0"/>
            </a:br>
            <a:r>
              <a:rPr lang="en-US" sz="1600" dirty="0" smtClean="0">
                <a:solidFill>
                  <a:srgbClr val="C00000"/>
                </a:solidFill>
                <a:effectLst>
                  <a:outerShdw blurRad="38100" dist="38100" dir="2700000" algn="tl">
                    <a:srgbClr val="000000">
                      <a:alpha val="43137"/>
                    </a:srgbClr>
                  </a:outerShdw>
                </a:effectLst>
                <a:sym typeface="Wingdings"/>
              </a:rPr>
              <a:t></a:t>
            </a:r>
            <a:r>
              <a:rPr lang="en-US" sz="1600" dirty="0" smtClean="0">
                <a:solidFill>
                  <a:srgbClr val="C00000"/>
                </a:solidFill>
                <a:effectLst>
                  <a:outerShdw blurRad="38100" dist="38100" dir="2700000" algn="tl">
                    <a:srgbClr val="000000">
                      <a:alpha val="43137"/>
                    </a:srgbClr>
                  </a:outerShdw>
                </a:effectLst>
              </a:rPr>
              <a:t> </a:t>
            </a:r>
            <a:r>
              <a:rPr lang="en-US" sz="1600" b="0" dirty="0"/>
              <a:t>faster </a:t>
            </a:r>
            <a:r>
              <a:rPr lang="en-US" sz="1600" b="0" dirty="0" smtClean="0"/>
              <a:t>growth</a:t>
            </a:r>
          </a:p>
          <a:p>
            <a:pPr>
              <a:lnSpc>
                <a:spcPct val="100000"/>
              </a:lnSpc>
              <a:buFont typeface="Courier New" panose="02070309020205020404" pitchFamily="49" charset="0"/>
              <a:buChar char="o"/>
            </a:pPr>
            <a:endParaRPr lang="en-US" sz="1600" b="0" dirty="0"/>
          </a:p>
          <a:p>
            <a:pPr>
              <a:lnSpc>
                <a:spcPct val="100000"/>
              </a:lnSpc>
              <a:buFont typeface="Courier New" panose="02070309020205020404" pitchFamily="49" charset="0"/>
              <a:buChar char="o"/>
            </a:pPr>
            <a:r>
              <a:rPr lang="en-US" sz="1600" b="0" dirty="0"/>
              <a:t>Fostering collaboration and avoiding duplication of </a:t>
            </a:r>
            <a:r>
              <a:rPr lang="en-US" sz="1600" b="0" dirty="0" smtClean="0"/>
              <a:t>effort</a:t>
            </a:r>
            <a:br>
              <a:rPr lang="en-US" sz="1600" b="0" dirty="0" smtClean="0"/>
            </a:br>
            <a:r>
              <a:rPr lang="en-US" sz="1600" dirty="0" smtClean="0">
                <a:solidFill>
                  <a:srgbClr val="C00000"/>
                </a:solidFill>
                <a:effectLst>
                  <a:outerShdw blurRad="38100" dist="38100" dir="2700000" algn="tl">
                    <a:srgbClr val="000000">
                      <a:alpha val="43137"/>
                    </a:srgbClr>
                  </a:outerShdw>
                </a:effectLst>
                <a:sym typeface="Wingdings"/>
              </a:rPr>
              <a:t></a:t>
            </a:r>
            <a:r>
              <a:rPr lang="en-US" sz="1600" dirty="0" smtClean="0">
                <a:solidFill>
                  <a:srgbClr val="C00000"/>
                </a:solidFill>
                <a:effectLst>
                  <a:outerShdw blurRad="38100" dist="38100" dir="2700000" algn="tl">
                    <a:srgbClr val="000000">
                      <a:alpha val="43137"/>
                    </a:srgbClr>
                  </a:outerShdw>
                </a:effectLst>
              </a:rPr>
              <a:t> </a:t>
            </a:r>
            <a:r>
              <a:rPr lang="en-US" sz="1600" b="0" dirty="0"/>
              <a:t>greater efficiency </a:t>
            </a:r>
            <a:endParaRPr lang="en-GB" sz="1600" b="0" dirty="0"/>
          </a:p>
          <a:p>
            <a:pPr>
              <a:lnSpc>
                <a:spcPct val="100000"/>
              </a:lnSpc>
              <a:buFont typeface="Courier New" panose="02070309020205020404" pitchFamily="49" charset="0"/>
              <a:buChar char="o"/>
            </a:pPr>
            <a:endParaRPr lang="en-GB" sz="1600" b="0" dirty="0"/>
          </a:p>
          <a:p>
            <a:pPr>
              <a:lnSpc>
                <a:spcPct val="100000"/>
              </a:lnSpc>
              <a:buFont typeface="Courier New" panose="02070309020205020404" pitchFamily="49" charset="0"/>
              <a:buChar char="o"/>
            </a:pPr>
            <a:r>
              <a:rPr lang="en-US" sz="1600" b="0" dirty="0" smtClean="0"/>
              <a:t>Building </a:t>
            </a:r>
            <a:r>
              <a:rPr lang="en-US" sz="1600" b="0" dirty="0"/>
              <a:t>on previous research </a:t>
            </a:r>
            <a:r>
              <a:rPr lang="en-US" sz="1600" b="0" dirty="0" smtClean="0"/>
              <a:t>results</a:t>
            </a:r>
            <a:br>
              <a:rPr lang="en-US" sz="1600" b="0" dirty="0" smtClean="0"/>
            </a:br>
            <a:r>
              <a:rPr lang="en-US" sz="1600" dirty="0" smtClean="0">
                <a:solidFill>
                  <a:srgbClr val="C00000"/>
                </a:solidFill>
                <a:effectLst>
                  <a:outerShdw blurRad="38100" dist="38100" dir="2700000" algn="tl">
                    <a:srgbClr val="000000">
                      <a:alpha val="43137"/>
                    </a:srgbClr>
                  </a:outerShdw>
                </a:effectLst>
                <a:sym typeface="Wingdings"/>
              </a:rPr>
              <a:t></a:t>
            </a:r>
            <a:r>
              <a:rPr lang="en-US" sz="1600" dirty="0" smtClean="0">
                <a:solidFill>
                  <a:srgbClr val="C00000"/>
                </a:solidFill>
                <a:effectLst>
                  <a:outerShdw blurRad="38100" dist="38100" dir="2700000" algn="tl">
                    <a:srgbClr val="000000">
                      <a:alpha val="43137"/>
                    </a:srgbClr>
                  </a:outerShdw>
                </a:effectLst>
              </a:rPr>
              <a:t> </a:t>
            </a:r>
            <a:r>
              <a:rPr lang="en-US" sz="1600" b="0" dirty="0"/>
              <a:t>improved quality of results</a:t>
            </a:r>
            <a:endParaRPr lang="en-GB" sz="1600" b="0" dirty="0"/>
          </a:p>
          <a:p>
            <a:pPr>
              <a:lnSpc>
                <a:spcPct val="100000"/>
              </a:lnSpc>
              <a:buFont typeface="Courier New" panose="02070309020205020404" pitchFamily="49" charset="0"/>
              <a:buChar char="o"/>
            </a:pPr>
            <a:endParaRPr lang="en-US" sz="1600" b="0" dirty="0"/>
          </a:p>
          <a:p>
            <a:pPr>
              <a:lnSpc>
                <a:spcPct val="100000"/>
              </a:lnSpc>
              <a:buFont typeface="Courier New" panose="02070309020205020404" pitchFamily="49" charset="0"/>
              <a:buChar char="o"/>
            </a:pPr>
            <a:r>
              <a:rPr lang="en-US" sz="1600" b="0" dirty="0" smtClean="0"/>
              <a:t>Involving </a:t>
            </a:r>
            <a:r>
              <a:rPr lang="en-US" sz="1600" b="0" dirty="0"/>
              <a:t>citizens and </a:t>
            </a:r>
            <a:r>
              <a:rPr lang="en-US" sz="1600" b="0" dirty="0" smtClean="0"/>
              <a:t>society</a:t>
            </a:r>
            <a:br>
              <a:rPr lang="en-US" sz="1600" b="0" dirty="0" smtClean="0"/>
            </a:br>
            <a:r>
              <a:rPr lang="en-US" sz="1600" dirty="0" smtClean="0">
                <a:solidFill>
                  <a:srgbClr val="C00000"/>
                </a:solidFill>
                <a:effectLst>
                  <a:outerShdw blurRad="38100" dist="38100" dir="2700000" algn="tl">
                    <a:srgbClr val="000000">
                      <a:alpha val="43137"/>
                    </a:srgbClr>
                  </a:outerShdw>
                </a:effectLst>
                <a:sym typeface="Wingdings"/>
              </a:rPr>
              <a:t></a:t>
            </a:r>
            <a:r>
              <a:rPr lang="en-US" sz="1600" dirty="0" smtClean="0">
                <a:solidFill>
                  <a:srgbClr val="C00000"/>
                </a:solidFill>
                <a:effectLst>
                  <a:outerShdw blurRad="38100" dist="38100" dir="2700000" algn="tl">
                    <a:srgbClr val="000000">
                      <a:alpha val="43137"/>
                    </a:srgbClr>
                  </a:outerShdw>
                </a:effectLst>
              </a:rPr>
              <a:t> </a:t>
            </a:r>
            <a:r>
              <a:rPr lang="en-US" sz="1600" b="0" dirty="0"/>
              <a:t>improved </a:t>
            </a:r>
            <a:r>
              <a:rPr lang="en-US" sz="1600" b="0" dirty="0" smtClean="0"/>
              <a:t>transparency of </a:t>
            </a:r>
            <a:r>
              <a:rPr lang="en-US" sz="1600" b="0" dirty="0"/>
              <a:t>the scientific process</a:t>
            </a:r>
            <a:endParaRPr lang="en-GB" sz="1600" b="0" dirty="0"/>
          </a:p>
          <a:p>
            <a:endParaRPr lang="en-GB" sz="1600" dirty="0"/>
          </a:p>
          <a:p>
            <a:pPr>
              <a:buFont typeface="Courier New" panose="02070309020205020404" pitchFamily="49" charset="0"/>
              <a:buChar char="o"/>
            </a:pPr>
            <a:endParaRPr lang="en-GB" sz="1600" b="0" dirty="0"/>
          </a:p>
        </p:txBody>
      </p:sp>
      <p:sp>
        <p:nvSpPr>
          <p:cNvPr id="17" name="Title 1"/>
          <p:cNvSpPr>
            <a:spLocks noGrp="1"/>
          </p:cNvSpPr>
          <p:nvPr>
            <p:ph type="title"/>
          </p:nvPr>
        </p:nvSpPr>
        <p:spPr>
          <a:prstGeom prst="rect">
            <a:avLst/>
          </a:prstGeom>
        </p:spPr>
        <p:txBody>
          <a:bodyPr/>
          <a:lstStyle/>
          <a:p>
            <a:r>
              <a:rPr lang="en-GB" sz="2600" dirty="0" smtClean="0"/>
              <a:t>Horizon 2020,</a:t>
            </a:r>
            <a:br>
              <a:rPr lang="en-GB" sz="2600" dirty="0" smtClean="0"/>
            </a:br>
            <a:r>
              <a:rPr lang="en-GB" sz="2600" dirty="0" smtClean="0"/>
              <a:t>Open Science</a:t>
            </a:r>
            <a:r>
              <a:rPr lang="en-GB" sz="2600" dirty="0"/>
              <a:t/>
            </a:r>
            <a:br>
              <a:rPr lang="en-GB" sz="2600" dirty="0"/>
            </a:br>
            <a:endParaRPr lang="en-GB" sz="2600" dirty="0"/>
          </a:p>
        </p:txBody>
      </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 b="54"/>
          <a:stretch>
            <a:fillRect/>
          </a:stretch>
        </p:blipFill>
        <p:spPr/>
      </p:pic>
    </p:spTree>
    <p:extLst>
      <p:ext uri="{BB962C8B-B14F-4D97-AF65-F5344CB8AC3E}">
        <p14:creationId xmlns:p14="http://schemas.microsoft.com/office/powerpoint/2010/main" val="24751509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69864" y="1195922"/>
            <a:ext cx="4525962" cy="555057"/>
          </a:xfrm>
          <a:prstGeom prst="rect">
            <a:avLst/>
          </a:prstGeom>
        </p:spPr>
        <p:txBody>
          <a:bodyPr/>
          <a:lstStyle/>
          <a:p>
            <a:r>
              <a:rPr lang="en-GB" sz="2600" dirty="0"/>
              <a:t>JRC </a:t>
            </a:r>
            <a:r>
              <a:rPr lang="en-GB" sz="2600" dirty="0" smtClean="0"/>
              <a:t>Approach</a:t>
            </a:r>
            <a:endParaRPr lang="en-GB" sz="2600" dirty="0"/>
          </a:p>
        </p:txBody>
      </p:sp>
      <p:sp>
        <p:nvSpPr>
          <p:cNvPr id="12" name="Content Placeholder 8"/>
          <p:cNvSpPr txBox="1">
            <a:spLocks/>
          </p:cNvSpPr>
          <p:nvPr/>
        </p:nvSpPr>
        <p:spPr bwMode="auto">
          <a:xfrm>
            <a:off x="195137" y="1921325"/>
            <a:ext cx="4455795"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Courier New" panose="02070309020205020404" pitchFamily="49" charset="0"/>
              <a:buChar char="o"/>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Arial" panose="020B0604020202020204" pitchFamily="34" charset="0"/>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nSpc>
                <a:spcPct val="100000"/>
              </a:lnSpc>
              <a:buFont typeface="Courier New" panose="02070309020205020404" pitchFamily="49" charset="0"/>
              <a:buChar char="o"/>
            </a:pPr>
            <a:r>
              <a:rPr lang="en-US" sz="1600" b="0" dirty="0"/>
              <a:t>Lead by </a:t>
            </a:r>
            <a:r>
              <a:rPr lang="en-US" sz="1600" b="0" dirty="0" smtClean="0"/>
              <a:t>example</a:t>
            </a:r>
          </a:p>
          <a:p>
            <a:pPr>
              <a:lnSpc>
                <a:spcPct val="100000"/>
              </a:lnSpc>
              <a:buFont typeface="Courier New" panose="02070309020205020404" pitchFamily="49" charset="0"/>
              <a:buChar char="o"/>
            </a:pPr>
            <a:endParaRPr lang="en-US" sz="1600" b="0" dirty="0"/>
          </a:p>
          <a:p>
            <a:pPr>
              <a:lnSpc>
                <a:spcPct val="100000"/>
              </a:lnSpc>
              <a:buFont typeface="Courier New" panose="02070309020205020404" pitchFamily="49" charset="0"/>
              <a:buChar char="o"/>
            </a:pPr>
            <a:r>
              <a:rPr lang="en-US" sz="1600" b="0" dirty="0"/>
              <a:t>F</a:t>
            </a:r>
            <a:r>
              <a:rPr lang="en-US" sz="1600" b="0" dirty="0" smtClean="0"/>
              <a:t>ree </a:t>
            </a:r>
            <a:r>
              <a:rPr lang="en-US" sz="1600" b="0" dirty="0"/>
              <a:t>OA </a:t>
            </a:r>
            <a:r>
              <a:rPr lang="en-US" sz="1600" b="0" dirty="0" smtClean="0"/>
              <a:t>to public research results</a:t>
            </a:r>
          </a:p>
          <a:p>
            <a:pPr>
              <a:lnSpc>
                <a:spcPct val="100000"/>
              </a:lnSpc>
              <a:buFont typeface="Courier New" panose="02070309020205020404" pitchFamily="49" charset="0"/>
              <a:buChar char="o"/>
            </a:pPr>
            <a:endParaRPr lang="en-US" sz="1600" b="0" dirty="0"/>
          </a:p>
          <a:p>
            <a:pPr>
              <a:lnSpc>
                <a:spcPct val="100000"/>
              </a:lnSpc>
              <a:buFont typeface="Courier New" panose="02070309020205020404" pitchFamily="49" charset="0"/>
              <a:buChar char="o"/>
            </a:pPr>
            <a:r>
              <a:rPr lang="en-US" sz="1600" b="0" dirty="0" err="1" smtClean="0"/>
              <a:t>Optimise</a:t>
            </a:r>
            <a:r>
              <a:rPr lang="en-US" sz="1600" b="0" dirty="0" smtClean="0"/>
              <a:t>  access and transfer</a:t>
            </a:r>
            <a:br>
              <a:rPr lang="en-US" sz="1600" b="0" dirty="0" smtClean="0"/>
            </a:br>
            <a:r>
              <a:rPr lang="en-US" sz="1600" b="0" dirty="0" smtClean="0"/>
              <a:t>of </a:t>
            </a:r>
            <a:r>
              <a:rPr lang="en-US" sz="1600" b="0" dirty="0"/>
              <a:t>scientific knowledge </a:t>
            </a:r>
            <a:endParaRPr lang="en-GB" sz="1600" b="0" dirty="0"/>
          </a:p>
        </p:txBody>
      </p:sp>
      <p:pic>
        <p:nvPicPr>
          <p:cNvPr id="16" name="Picture Placeholder 1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 b="54"/>
          <a:stretch>
            <a:fillRect/>
          </a:stretch>
        </p:blipFill>
        <p:spPr/>
      </p:pic>
    </p:spTree>
    <p:extLst>
      <p:ext uri="{BB962C8B-B14F-4D97-AF65-F5344CB8AC3E}">
        <p14:creationId xmlns:p14="http://schemas.microsoft.com/office/powerpoint/2010/main" val="15987209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69864" y="1195922"/>
            <a:ext cx="4525962" cy="555057"/>
          </a:xfrm>
          <a:prstGeom prst="rect">
            <a:avLst/>
          </a:prstGeom>
        </p:spPr>
        <p:txBody>
          <a:bodyPr/>
          <a:lstStyle/>
          <a:p>
            <a:r>
              <a:rPr lang="en-US" sz="2600" dirty="0"/>
              <a:t>OA to </a:t>
            </a:r>
            <a:r>
              <a:rPr lang="en-US" sz="2600" dirty="0" smtClean="0"/>
              <a:t>publications</a:t>
            </a:r>
            <a:endParaRPr lang="en-GB" sz="2600" dirty="0"/>
          </a:p>
        </p:txBody>
      </p:sp>
      <p:sp>
        <p:nvSpPr>
          <p:cNvPr id="10" name="Content Placeholder 8"/>
          <p:cNvSpPr txBox="1">
            <a:spLocks/>
          </p:cNvSpPr>
          <p:nvPr/>
        </p:nvSpPr>
        <p:spPr bwMode="auto">
          <a:xfrm>
            <a:off x="195137" y="1921325"/>
            <a:ext cx="4455795" cy="4011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Courier New" panose="02070309020205020404" pitchFamily="49" charset="0"/>
              <a:buChar char="o"/>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Arial" panose="020B0604020202020204" pitchFamily="34" charset="0"/>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nSpc>
                <a:spcPct val="100000"/>
              </a:lnSpc>
              <a:buFont typeface="Courier New" panose="02070309020205020404" pitchFamily="49" charset="0"/>
              <a:buChar char="o"/>
            </a:pPr>
            <a:r>
              <a:rPr lang="en-US" sz="1600" b="0" dirty="0"/>
              <a:t>OA </a:t>
            </a:r>
            <a:r>
              <a:rPr lang="en-US" sz="1600" b="0" dirty="0" smtClean="0"/>
              <a:t>to JRC scientific reports </a:t>
            </a:r>
          </a:p>
          <a:p>
            <a:pPr>
              <a:lnSpc>
                <a:spcPct val="100000"/>
              </a:lnSpc>
              <a:buFont typeface="Courier New" panose="02070309020205020404" pitchFamily="49" charset="0"/>
              <a:buChar char="o"/>
            </a:pPr>
            <a:endParaRPr lang="en-US" sz="1600" b="0" dirty="0"/>
          </a:p>
          <a:p>
            <a:pPr>
              <a:lnSpc>
                <a:spcPct val="100000"/>
              </a:lnSpc>
              <a:buFont typeface="Courier New" panose="02070309020205020404" pitchFamily="49" charset="0"/>
              <a:buChar char="o"/>
            </a:pPr>
            <a:r>
              <a:rPr lang="en-US" sz="1600" b="0" dirty="0"/>
              <a:t>New policy adopted </a:t>
            </a:r>
            <a:r>
              <a:rPr lang="en-US" sz="1600" b="0" dirty="0" smtClean="0"/>
              <a:t>on 01-01-2014</a:t>
            </a:r>
            <a:br>
              <a:rPr lang="en-US" sz="1600" b="0" dirty="0" smtClean="0"/>
            </a:br>
            <a:r>
              <a:rPr lang="en-US" sz="1600" b="0" dirty="0" smtClean="0"/>
              <a:t/>
            </a:r>
            <a:br>
              <a:rPr lang="en-US" sz="1600" b="0" dirty="0" smtClean="0"/>
            </a:br>
            <a:r>
              <a:rPr lang="en-US" sz="1600" b="0" dirty="0" smtClean="0">
                <a:solidFill>
                  <a:srgbClr val="C00000"/>
                </a:solidFill>
                <a:effectLst>
                  <a:outerShdw blurRad="38100" dist="38100" dir="2700000" algn="tl">
                    <a:srgbClr val="000000">
                      <a:alpha val="43137"/>
                    </a:srgbClr>
                  </a:outerShdw>
                </a:effectLst>
                <a:sym typeface="Wingdings"/>
              </a:rPr>
              <a:t></a:t>
            </a:r>
            <a:r>
              <a:rPr lang="en-US" sz="1600" b="0" dirty="0" smtClean="0"/>
              <a:t> </a:t>
            </a:r>
            <a:r>
              <a:rPr lang="en-US" sz="1600" b="0" dirty="0"/>
              <a:t>all JRC researchers must </a:t>
            </a:r>
            <a:r>
              <a:rPr lang="en-US" sz="1600" b="0" dirty="0" smtClean="0"/>
              <a:t>opt</a:t>
            </a:r>
            <a:br>
              <a:rPr lang="en-US" sz="1600" b="0" dirty="0" smtClean="0"/>
            </a:br>
            <a:r>
              <a:rPr lang="en-US" sz="1600" b="0" dirty="0" smtClean="0"/>
              <a:t>for </a:t>
            </a:r>
            <a:r>
              <a:rPr lang="en-US" sz="1600" b="0" dirty="0"/>
              <a:t>OA in peer-reviewed journals </a:t>
            </a:r>
            <a:r>
              <a:rPr lang="en-US" sz="1600" b="0" dirty="0" smtClean="0"/>
              <a:t/>
            </a:r>
            <a:br>
              <a:rPr lang="en-US" sz="1600" b="0" dirty="0" smtClean="0"/>
            </a:br>
            <a:endParaRPr lang="en-US" sz="1600" b="0" dirty="0" smtClean="0"/>
          </a:p>
          <a:p>
            <a:pPr marL="625475" lvl="2" indent="-268288">
              <a:lnSpc>
                <a:spcPts val="2000"/>
              </a:lnSpc>
            </a:pPr>
            <a:r>
              <a:rPr lang="en-US" dirty="0"/>
              <a:t>GOLD route </a:t>
            </a:r>
            <a:r>
              <a:rPr lang="en-US" b="0" dirty="0"/>
              <a:t>(preferred): immediate and unrestricted access to the final published </a:t>
            </a:r>
            <a:r>
              <a:rPr lang="en-US" b="0" dirty="0" smtClean="0"/>
              <a:t>version</a:t>
            </a:r>
          </a:p>
          <a:p>
            <a:pPr marL="625475" lvl="2" indent="-268288">
              <a:lnSpc>
                <a:spcPts val="2000"/>
              </a:lnSpc>
            </a:pPr>
            <a:endParaRPr lang="en-US" dirty="0" smtClean="0"/>
          </a:p>
          <a:p>
            <a:pPr marL="625475" lvl="2" indent="-268288">
              <a:lnSpc>
                <a:spcPts val="2000"/>
              </a:lnSpc>
            </a:pPr>
            <a:r>
              <a:rPr lang="en-US" dirty="0" smtClean="0"/>
              <a:t>GREEN </a:t>
            </a:r>
            <a:r>
              <a:rPr lang="en-US" dirty="0"/>
              <a:t>route</a:t>
            </a:r>
            <a:r>
              <a:rPr lang="en-US" b="0" dirty="0"/>
              <a:t>: deposit of the manuscript in an on-line repository, within a defined period (embargo</a:t>
            </a:r>
            <a:r>
              <a:rPr lang="en-US" b="0" dirty="0" smtClean="0"/>
              <a:t>)</a:t>
            </a:r>
            <a:endParaRPr lang="en-US" b="0" dirty="0"/>
          </a:p>
          <a:p>
            <a:pPr marL="0" lvl="1" indent="0">
              <a:lnSpc>
                <a:spcPct val="100000"/>
              </a:lnSpc>
              <a:buNone/>
            </a:pPr>
            <a:endParaRPr lang="en-US" sz="1600" b="0" dirty="0"/>
          </a:p>
          <a:p>
            <a:pPr>
              <a:lnSpc>
                <a:spcPct val="100000"/>
              </a:lnSpc>
              <a:buFont typeface="Courier New" panose="02070309020205020404" pitchFamily="49" charset="0"/>
              <a:buChar char="o"/>
            </a:pPr>
            <a:r>
              <a:rPr lang="en-US" sz="1600" b="0" dirty="0"/>
              <a:t>Any exceptions will </a:t>
            </a:r>
            <a:r>
              <a:rPr lang="en-US" sz="1600" b="0" dirty="0" smtClean="0"/>
              <a:t>require approval </a:t>
            </a:r>
            <a:endParaRPr lang="en-US" sz="1600" b="0" dirty="0"/>
          </a:p>
        </p:txBody>
      </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4" b="124"/>
          <a:stretch>
            <a:fillRect/>
          </a:stretch>
        </p:blipFill>
        <p:spPr/>
      </p:pic>
    </p:spTree>
    <p:extLst>
      <p:ext uri="{BB962C8B-B14F-4D97-AF65-F5344CB8AC3E}">
        <p14:creationId xmlns:p14="http://schemas.microsoft.com/office/powerpoint/2010/main" val="23186567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69864" y="1195922"/>
            <a:ext cx="4525962" cy="555057"/>
          </a:xfrm>
          <a:prstGeom prst="rect">
            <a:avLst/>
          </a:prstGeom>
        </p:spPr>
        <p:txBody>
          <a:bodyPr/>
          <a:lstStyle/>
          <a:p>
            <a:r>
              <a:rPr lang="en-US" sz="2600" dirty="0"/>
              <a:t>OA to </a:t>
            </a:r>
            <a:r>
              <a:rPr lang="en-US" sz="2600" dirty="0" smtClean="0"/>
              <a:t>publications</a:t>
            </a:r>
            <a:endParaRPr lang="en-GB" sz="2600" dirty="0"/>
          </a:p>
        </p:txBody>
      </p:sp>
      <p:sp>
        <p:nvSpPr>
          <p:cNvPr id="10" name="Content Placeholder 8"/>
          <p:cNvSpPr txBox="1">
            <a:spLocks/>
          </p:cNvSpPr>
          <p:nvPr/>
        </p:nvSpPr>
        <p:spPr bwMode="auto">
          <a:xfrm>
            <a:off x="195137" y="1921325"/>
            <a:ext cx="4455795" cy="325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Courier New" panose="02070309020205020404" pitchFamily="49" charset="0"/>
              <a:buChar char="o"/>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Arial" panose="020B0604020202020204" pitchFamily="34" charset="0"/>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nSpc>
                <a:spcPct val="100000"/>
              </a:lnSpc>
              <a:buFont typeface="Courier New" panose="02070309020205020404" pitchFamily="49" charset="0"/>
              <a:buChar char="o"/>
            </a:pPr>
            <a:r>
              <a:rPr lang="en-US" sz="1600" b="0" dirty="0" smtClean="0"/>
              <a:t>OA </a:t>
            </a:r>
            <a:r>
              <a:rPr lang="en-US" sz="1600" b="0" dirty="0"/>
              <a:t>policies do </a:t>
            </a:r>
            <a:r>
              <a:rPr lang="en-US" sz="1600" b="0" dirty="0" smtClean="0"/>
              <a:t>not: </a:t>
            </a:r>
          </a:p>
          <a:p>
            <a:pPr marL="0" indent="0">
              <a:lnSpc>
                <a:spcPct val="100000"/>
              </a:lnSpc>
            </a:pPr>
            <a:endParaRPr lang="en-US" sz="1600" b="0" dirty="0" smtClean="0"/>
          </a:p>
          <a:p>
            <a:pPr marL="630238" lvl="2" indent="-273050">
              <a:lnSpc>
                <a:spcPts val="2000"/>
              </a:lnSpc>
            </a:pPr>
            <a:r>
              <a:rPr lang="en-US" b="0" dirty="0"/>
              <a:t>Affect author’s freedom to choose whether to publish or </a:t>
            </a:r>
            <a:r>
              <a:rPr lang="en-US" b="0" dirty="0" smtClean="0"/>
              <a:t>not</a:t>
            </a:r>
          </a:p>
          <a:p>
            <a:pPr marL="630238" lvl="2" indent="-273050">
              <a:lnSpc>
                <a:spcPts val="2000"/>
              </a:lnSpc>
            </a:pPr>
            <a:endParaRPr lang="en-US" b="0" dirty="0" smtClean="0"/>
          </a:p>
          <a:p>
            <a:pPr marL="630238" lvl="2" indent="-273050">
              <a:lnSpc>
                <a:spcPts val="2000"/>
              </a:lnSpc>
            </a:pPr>
            <a:r>
              <a:rPr lang="en-US" b="0" dirty="0" smtClean="0"/>
              <a:t>Interfere </a:t>
            </a:r>
            <a:r>
              <a:rPr lang="en-US" b="0" dirty="0"/>
              <a:t>with patenting/commercial exploitation</a:t>
            </a:r>
            <a:endParaRPr lang="en-GB" b="0" dirty="0"/>
          </a:p>
          <a:p>
            <a:pPr marL="0" lvl="1" indent="0">
              <a:lnSpc>
                <a:spcPct val="100000"/>
              </a:lnSpc>
              <a:buNone/>
            </a:pPr>
            <a:endParaRPr lang="en-US" sz="1600" b="0" dirty="0"/>
          </a:p>
          <a:p>
            <a:pPr>
              <a:lnSpc>
                <a:spcPct val="100000"/>
              </a:lnSpc>
              <a:buFont typeface="Courier New" panose="02070309020205020404" pitchFamily="49" charset="0"/>
              <a:buChar char="o"/>
            </a:pPr>
            <a:r>
              <a:rPr lang="en-US" sz="1600" b="0" dirty="0" smtClean="0"/>
              <a:t>Agreements are being developed </a:t>
            </a:r>
            <a:r>
              <a:rPr lang="en-US" sz="1600" b="0" dirty="0"/>
              <a:t>with </a:t>
            </a:r>
            <a:r>
              <a:rPr lang="en-US" sz="1600" b="0" dirty="0" smtClean="0"/>
              <a:t>major </a:t>
            </a:r>
            <a:r>
              <a:rPr lang="en-US" sz="1600" b="0" dirty="0"/>
              <a:t>scientific publishers to enable payment of 'gold' publication fees and ensure correct management of financial procedures</a:t>
            </a:r>
          </a:p>
        </p:txBody>
      </p:sp>
      <p:pic>
        <p:nvPicPr>
          <p:cNvPr id="13" name="Picture Placeholder 1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 b="54"/>
          <a:stretch>
            <a:fillRect/>
          </a:stretch>
        </p:blipFill>
        <p:spPr/>
      </p:pic>
    </p:spTree>
    <p:extLst>
      <p:ext uri="{BB962C8B-B14F-4D97-AF65-F5344CB8AC3E}">
        <p14:creationId xmlns:p14="http://schemas.microsoft.com/office/powerpoint/2010/main" val="35726626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69864" y="1195922"/>
            <a:ext cx="4525962" cy="555057"/>
          </a:xfrm>
          <a:prstGeom prst="rect">
            <a:avLst/>
          </a:prstGeom>
        </p:spPr>
        <p:txBody>
          <a:bodyPr/>
          <a:lstStyle/>
          <a:p>
            <a:r>
              <a:rPr lang="en-US" sz="2600" dirty="0"/>
              <a:t>OA to </a:t>
            </a:r>
            <a:r>
              <a:rPr lang="en-US" sz="2600" dirty="0" smtClean="0"/>
              <a:t>publications</a:t>
            </a:r>
            <a:endParaRPr lang="en-GB" sz="2600" dirty="0"/>
          </a:p>
        </p:txBody>
      </p:sp>
      <p:sp>
        <p:nvSpPr>
          <p:cNvPr id="10" name="Content Placeholder 8"/>
          <p:cNvSpPr txBox="1">
            <a:spLocks/>
          </p:cNvSpPr>
          <p:nvPr/>
        </p:nvSpPr>
        <p:spPr bwMode="auto">
          <a:xfrm>
            <a:off x="195137" y="1921325"/>
            <a:ext cx="4455795" cy="4267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Courier New" panose="02070309020205020404" pitchFamily="49" charset="0"/>
              <a:buChar char="o"/>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Arial" panose="020B0604020202020204" pitchFamily="34" charset="0"/>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marL="285750" indent="-285750">
              <a:lnSpc>
                <a:spcPct val="100000"/>
              </a:lnSpc>
              <a:buFont typeface="Courier New" panose="02070309020205020404" pitchFamily="49" charset="0"/>
              <a:buChar char="o"/>
            </a:pPr>
            <a:r>
              <a:rPr lang="en-US" sz="1600" b="0" dirty="0"/>
              <a:t>Major change in the </a:t>
            </a:r>
            <a:r>
              <a:rPr lang="en-US" sz="1600" b="0" dirty="0" smtClean="0"/>
              <a:t>way results are published and disseminated</a:t>
            </a:r>
          </a:p>
          <a:p>
            <a:pPr>
              <a:lnSpc>
                <a:spcPct val="100000"/>
              </a:lnSpc>
              <a:buFont typeface="Courier New" panose="02070309020205020404" pitchFamily="49" charset="0"/>
              <a:buChar char="o"/>
            </a:pPr>
            <a:endParaRPr lang="en-US" sz="1600" b="0" dirty="0" smtClean="0"/>
          </a:p>
          <a:p>
            <a:pPr>
              <a:lnSpc>
                <a:spcPct val="100000"/>
              </a:lnSpc>
              <a:buFont typeface="Courier New" panose="02070309020205020404" pitchFamily="49" charset="0"/>
              <a:buChar char="o"/>
            </a:pPr>
            <a:r>
              <a:rPr lang="en-US" sz="1600" b="0" dirty="0" smtClean="0"/>
              <a:t>Review in January 2015</a:t>
            </a:r>
            <a:endParaRPr lang="en-US" sz="1600" b="0" dirty="0"/>
          </a:p>
          <a:p>
            <a:pPr marL="0" indent="0">
              <a:lnSpc>
                <a:spcPct val="100000"/>
              </a:lnSpc>
            </a:pPr>
            <a:endParaRPr lang="en-US" sz="1600" b="0" dirty="0"/>
          </a:p>
          <a:p>
            <a:pPr marL="630238" lvl="2" indent="-273050">
              <a:lnSpc>
                <a:spcPts val="2000"/>
              </a:lnSpc>
            </a:pPr>
            <a:r>
              <a:rPr lang="en-US" sz="1600" b="0" dirty="0" smtClean="0"/>
              <a:t>Number of publications successfully made in GOLD and GREEN</a:t>
            </a:r>
          </a:p>
          <a:p>
            <a:pPr marL="630238" lvl="2" indent="-273050">
              <a:lnSpc>
                <a:spcPts val="2000"/>
              </a:lnSpc>
            </a:pPr>
            <a:r>
              <a:rPr lang="en-US" sz="1600" b="0" dirty="0" smtClean="0"/>
              <a:t>Number of exceptions</a:t>
            </a:r>
          </a:p>
          <a:p>
            <a:pPr marL="630238" lvl="2" indent="-273050">
              <a:lnSpc>
                <a:spcPts val="2000"/>
              </a:lnSpc>
            </a:pPr>
            <a:r>
              <a:rPr lang="en-US" sz="1600" b="0" dirty="0" smtClean="0"/>
              <a:t>Overall costs</a:t>
            </a:r>
          </a:p>
          <a:p>
            <a:pPr marL="630238" lvl="2" indent="-273050">
              <a:lnSpc>
                <a:spcPts val="2000"/>
              </a:lnSpc>
            </a:pPr>
            <a:r>
              <a:rPr lang="en-GB" sz="1600" b="0" dirty="0" smtClean="0"/>
              <a:t>Duration of </a:t>
            </a:r>
            <a:r>
              <a:rPr lang="en-US" sz="1600" b="0" dirty="0" smtClean="0"/>
              <a:t>embargos</a:t>
            </a:r>
          </a:p>
          <a:p>
            <a:pPr marL="630238" lvl="2" indent="-273050">
              <a:lnSpc>
                <a:spcPts val="2000"/>
              </a:lnSpc>
            </a:pPr>
            <a:r>
              <a:rPr lang="en-US" sz="1600" b="0" dirty="0" smtClean="0"/>
              <a:t>Balance of routes to OA preferred by researchers </a:t>
            </a:r>
          </a:p>
          <a:p>
            <a:pPr marL="630238" lvl="2" indent="-273050">
              <a:lnSpc>
                <a:spcPts val="2000"/>
              </a:lnSpc>
            </a:pPr>
            <a:r>
              <a:rPr lang="en-US" sz="1600" b="0" dirty="0" smtClean="0"/>
              <a:t>Any adverse issues </a:t>
            </a:r>
          </a:p>
          <a:p>
            <a:pPr marL="0" indent="0">
              <a:lnSpc>
                <a:spcPct val="100000"/>
              </a:lnSpc>
            </a:pPr>
            <a:endParaRPr lang="en-US" sz="1600" b="0" dirty="0"/>
          </a:p>
          <a:p>
            <a:pPr marL="285750" indent="-285750">
              <a:lnSpc>
                <a:spcPct val="100000"/>
              </a:lnSpc>
              <a:buFont typeface="Courier New" panose="02070309020205020404" pitchFamily="49" charset="0"/>
              <a:buChar char="o"/>
            </a:pPr>
            <a:r>
              <a:rPr lang="en-US" sz="1600" b="0" dirty="0" smtClean="0"/>
              <a:t>Outcome to influence any </a:t>
            </a:r>
            <a:r>
              <a:rPr lang="en-US" sz="1600" b="0" dirty="0"/>
              <a:t>necessary </a:t>
            </a:r>
            <a:r>
              <a:rPr lang="en-US" sz="1600" b="0" dirty="0" smtClean="0"/>
              <a:t>changes </a:t>
            </a:r>
            <a:r>
              <a:rPr lang="en-US" sz="1600" b="0" dirty="0"/>
              <a:t>and to plan future funding requirements for </a:t>
            </a:r>
            <a:r>
              <a:rPr lang="en-US" sz="1600" b="0" dirty="0" smtClean="0"/>
              <a:t>OA policy</a:t>
            </a:r>
            <a:endParaRPr lang="en-GB" sz="1600" b="0" dirty="0"/>
          </a:p>
        </p:txBody>
      </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 b="54"/>
          <a:stretch>
            <a:fillRect/>
          </a:stretch>
        </p:blipFill>
        <p:spPr/>
      </p:pic>
    </p:spTree>
    <p:extLst>
      <p:ext uri="{BB962C8B-B14F-4D97-AF65-F5344CB8AC3E}">
        <p14:creationId xmlns:p14="http://schemas.microsoft.com/office/powerpoint/2010/main" val="32436267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69864" y="1195922"/>
            <a:ext cx="4525962" cy="555057"/>
          </a:xfrm>
          <a:prstGeom prst="rect">
            <a:avLst/>
          </a:prstGeom>
        </p:spPr>
        <p:txBody>
          <a:bodyPr/>
          <a:lstStyle/>
          <a:p>
            <a:r>
              <a:rPr lang="en-US" sz="2600" dirty="0"/>
              <a:t>OA to </a:t>
            </a:r>
            <a:r>
              <a:rPr lang="en-US" sz="2600" dirty="0" smtClean="0"/>
              <a:t>publications</a:t>
            </a:r>
            <a:endParaRPr lang="en-GB" sz="2600" dirty="0"/>
          </a:p>
        </p:txBody>
      </p:sp>
      <p:sp>
        <p:nvSpPr>
          <p:cNvPr id="10" name="Content Placeholder 8"/>
          <p:cNvSpPr txBox="1">
            <a:spLocks/>
          </p:cNvSpPr>
          <p:nvPr/>
        </p:nvSpPr>
        <p:spPr bwMode="auto">
          <a:xfrm>
            <a:off x="195137" y="1921325"/>
            <a:ext cx="4455795"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Courier New" panose="02070309020205020404" pitchFamily="49" charset="0"/>
              <a:buChar char="o"/>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Arial" panose="020B0604020202020204" pitchFamily="34" charset="0"/>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marL="0" indent="0">
              <a:lnSpc>
                <a:spcPct val="100000"/>
              </a:lnSpc>
            </a:pPr>
            <a:r>
              <a:rPr lang="en-US" sz="1600" b="0" dirty="0" smtClean="0"/>
              <a:t>Figures:</a:t>
            </a:r>
          </a:p>
          <a:p>
            <a:pPr marL="0" indent="0">
              <a:lnSpc>
                <a:spcPct val="100000"/>
              </a:lnSpc>
            </a:pPr>
            <a:endParaRPr lang="en-US" sz="1600" b="0" dirty="0" smtClean="0"/>
          </a:p>
          <a:p>
            <a:pPr marL="285750" indent="-285750">
              <a:lnSpc>
                <a:spcPct val="100000"/>
              </a:lnSpc>
              <a:buFont typeface="Courier New" panose="02070309020205020404" pitchFamily="49" charset="0"/>
              <a:buChar char="o"/>
            </a:pPr>
            <a:r>
              <a:rPr lang="en-US" sz="1400" b="0" dirty="0" smtClean="0"/>
              <a:t>197 articles made OA (40%), few </a:t>
            </a:r>
            <a:r>
              <a:rPr lang="en-US" sz="1400" b="0" dirty="0"/>
              <a:t>e</a:t>
            </a:r>
            <a:r>
              <a:rPr lang="en-US" sz="1400" b="0" dirty="0" smtClean="0"/>
              <a:t>xceptions (5%)</a:t>
            </a:r>
          </a:p>
          <a:p>
            <a:pPr marL="285750" indent="-285750">
              <a:lnSpc>
                <a:spcPct val="100000"/>
              </a:lnSpc>
              <a:buFont typeface="Courier New" panose="02070309020205020404" pitchFamily="49" charset="0"/>
              <a:buChar char="o"/>
            </a:pPr>
            <a:endParaRPr lang="en-US" sz="1400" b="0" dirty="0"/>
          </a:p>
          <a:p>
            <a:pPr marL="285750" indent="-285750">
              <a:lnSpc>
                <a:spcPct val="100000"/>
              </a:lnSpc>
              <a:buFont typeface="Courier New" panose="02070309020205020404" pitchFamily="49" charset="0"/>
              <a:buChar char="o"/>
            </a:pPr>
            <a:r>
              <a:rPr lang="en-US" sz="1400" b="0" dirty="0" smtClean="0"/>
              <a:t>310 k€ globally spent for APCs; average cost for paper 1,900 €</a:t>
            </a:r>
          </a:p>
          <a:p>
            <a:pPr marL="285750" indent="-285750">
              <a:lnSpc>
                <a:spcPct val="100000"/>
              </a:lnSpc>
              <a:buFont typeface="Courier New" panose="02070309020205020404" pitchFamily="49" charset="0"/>
              <a:buChar char="o"/>
            </a:pPr>
            <a:endParaRPr lang="en-US" sz="1400" b="0" dirty="0"/>
          </a:p>
          <a:p>
            <a:pPr marL="285750" indent="-285750">
              <a:lnSpc>
                <a:spcPct val="100000"/>
              </a:lnSpc>
              <a:buFont typeface="Courier New" panose="02070309020205020404" pitchFamily="49" charset="0"/>
              <a:buChar char="o"/>
            </a:pPr>
            <a:r>
              <a:rPr lang="en-US" sz="1400" b="0" dirty="0" smtClean="0"/>
              <a:t>GOLD OA route accounts for 79% of the papers in peer-review journals</a:t>
            </a:r>
          </a:p>
          <a:p>
            <a:pPr marL="285750" indent="-285750">
              <a:lnSpc>
                <a:spcPct val="100000"/>
              </a:lnSpc>
              <a:buFont typeface="Courier New" panose="02070309020205020404" pitchFamily="49" charset="0"/>
              <a:buChar char="o"/>
            </a:pPr>
            <a:endParaRPr lang="en-US" sz="1600" b="0" dirty="0"/>
          </a:p>
          <a:p>
            <a:pPr marL="0" indent="0">
              <a:lnSpc>
                <a:spcPct val="100000"/>
              </a:lnSpc>
            </a:pPr>
            <a:r>
              <a:rPr lang="en-US" sz="1600" b="0" dirty="0" smtClean="0"/>
              <a:t>Recommendations:</a:t>
            </a:r>
          </a:p>
          <a:p>
            <a:pPr marL="0" indent="0">
              <a:lnSpc>
                <a:spcPct val="100000"/>
              </a:lnSpc>
            </a:pPr>
            <a:endParaRPr lang="en-US" sz="1600" b="0" dirty="0"/>
          </a:p>
          <a:p>
            <a:pPr marL="285750" indent="-285750">
              <a:lnSpc>
                <a:spcPct val="100000"/>
              </a:lnSpc>
              <a:buFont typeface="Courier New" panose="02070309020205020404" pitchFamily="49" charset="0"/>
              <a:buChar char="o"/>
            </a:pPr>
            <a:r>
              <a:rPr lang="en-US" sz="1400" b="0" dirty="0" smtClean="0"/>
              <a:t>Increase awareness among researchers of GOLD and GREEN implications on IP</a:t>
            </a:r>
          </a:p>
          <a:p>
            <a:pPr marL="285750" indent="-285750">
              <a:lnSpc>
                <a:spcPct val="100000"/>
              </a:lnSpc>
              <a:buFont typeface="Courier New" panose="02070309020205020404" pitchFamily="49" charset="0"/>
              <a:buChar char="o"/>
            </a:pPr>
            <a:endParaRPr lang="en-US" sz="1400" b="0" dirty="0"/>
          </a:p>
          <a:p>
            <a:pPr marL="285750" indent="-285750">
              <a:lnSpc>
                <a:spcPct val="100000"/>
              </a:lnSpc>
              <a:buFont typeface="Courier New" panose="02070309020205020404" pitchFamily="49" charset="0"/>
              <a:buChar char="o"/>
            </a:pPr>
            <a:r>
              <a:rPr lang="en-US" sz="1400" b="0" dirty="0" smtClean="0"/>
              <a:t>Agreements with publishers </a:t>
            </a:r>
            <a:r>
              <a:rPr lang="en-GB" sz="1400" b="0" dirty="0" smtClean="0"/>
              <a:t>to </a:t>
            </a:r>
            <a:r>
              <a:rPr lang="en-GB" sz="1400" b="0" dirty="0"/>
              <a:t>lighten and streamline the complex procedures </a:t>
            </a:r>
            <a:r>
              <a:rPr lang="en-GB" sz="1400" b="0" dirty="0" smtClean="0"/>
              <a:t>required to </a:t>
            </a:r>
            <a:r>
              <a:rPr lang="en-GB" sz="1400" b="0" dirty="0"/>
              <a:t>pay </a:t>
            </a:r>
            <a:r>
              <a:rPr lang="en-GB" sz="1400" b="0" dirty="0" smtClean="0"/>
              <a:t>APCs. </a:t>
            </a:r>
            <a:endParaRPr lang="en-US" sz="1400" b="0"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7229" y="1254869"/>
            <a:ext cx="4110038" cy="49708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50906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69864" y="1195922"/>
            <a:ext cx="4525962" cy="555057"/>
          </a:xfrm>
          <a:prstGeom prst="rect">
            <a:avLst/>
          </a:prstGeom>
        </p:spPr>
        <p:txBody>
          <a:bodyPr/>
          <a:lstStyle/>
          <a:p>
            <a:r>
              <a:rPr lang="en-US" sz="2600" dirty="0"/>
              <a:t>OA to </a:t>
            </a:r>
            <a:r>
              <a:rPr lang="en-US" sz="2600" dirty="0" smtClean="0"/>
              <a:t>data</a:t>
            </a:r>
            <a:endParaRPr lang="en-GB" sz="2600" dirty="0"/>
          </a:p>
        </p:txBody>
      </p:sp>
      <p:sp>
        <p:nvSpPr>
          <p:cNvPr id="10" name="Content Placeholder 8"/>
          <p:cNvSpPr txBox="1">
            <a:spLocks/>
          </p:cNvSpPr>
          <p:nvPr/>
        </p:nvSpPr>
        <p:spPr bwMode="auto">
          <a:xfrm>
            <a:off x="195137" y="1921325"/>
            <a:ext cx="4455795" cy="1969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a:extLst>
        </p:spPr>
        <p:txBody>
          <a:bodyPr vert="horz" wrap="square" lIns="0" tIns="0" rIns="0" bIns="0" numCol="1" anchor="t" anchorCtr="0" compatLnSpc="1">
            <a:prstTxWarp prst="textNoShape">
              <a:avLst/>
            </a:prstTxWarp>
            <a:spAutoFit/>
          </a:bodyPr>
          <a:lstStyle>
            <a:lvl1pPr marL="342900" indent="-342900" algn="l" rtl="0" eaLnBrk="0" fontAlgn="base" hangingPunct="0">
              <a:lnSpc>
                <a:spcPts val="2400"/>
              </a:lnSpc>
              <a:spcBef>
                <a:spcPct val="0"/>
              </a:spcBef>
              <a:spcAft>
                <a:spcPct val="0"/>
              </a:spcAft>
              <a:buClr>
                <a:srgbClr val="37ACDE"/>
              </a:buClr>
              <a:buFont typeface="Verdana" pitchFamily="34" charset="0"/>
              <a:defRPr>
                <a:solidFill>
                  <a:srgbClr val="004494"/>
                </a:solidFill>
                <a:latin typeface="Verdana"/>
                <a:ea typeface="MS PGothic" pitchFamily="34" charset="-128"/>
                <a:cs typeface="ＭＳ Ｐゴシック" charset="0"/>
              </a:defRPr>
            </a:lvl1pPr>
            <a:lvl2pPr marL="228600" indent="-228600" algn="l" rtl="0" eaLnBrk="0" fontAlgn="base" hangingPunct="0">
              <a:lnSpc>
                <a:spcPts val="2400"/>
              </a:lnSpc>
              <a:spcBef>
                <a:spcPct val="0"/>
              </a:spcBef>
              <a:spcAft>
                <a:spcPct val="0"/>
              </a:spcAft>
              <a:buClr>
                <a:srgbClr val="37ACDE"/>
              </a:buClr>
              <a:buFont typeface="Courier New" panose="02070309020205020404" pitchFamily="49" charset="0"/>
              <a:buChar char="o"/>
              <a:defRPr>
                <a:solidFill>
                  <a:srgbClr val="004494"/>
                </a:solidFill>
                <a:latin typeface="Verdana"/>
                <a:ea typeface="MS PGothic" pitchFamily="34" charset="-128"/>
              </a:defRPr>
            </a:lvl2pPr>
            <a:lvl3pPr marL="457200" indent="-228600" algn="l" rtl="0" eaLnBrk="0" fontAlgn="base" hangingPunct="0">
              <a:lnSpc>
                <a:spcPts val="2400"/>
              </a:lnSpc>
              <a:spcBef>
                <a:spcPct val="0"/>
              </a:spcBef>
              <a:spcAft>
                <a:spcPct val="0"/>
              </a:spcAft>
              <a:buClr>
                <a:srgbClr val="37ACDE"/>
              </a:buClr>
              <a:buFont typeface="Arial" panose="020B0604020202020204" pitchFamily="34" charset="0"/>
              <a:buChar char="•"/>
              <a:defRPr sz="1600">
                <a:solidFill>
                  <a:srgbClr val="004494"/>
                </a:solidFill>
                <a:latin typeface="Verdana"/>
                <a:ea typeface="MS PGothic" pitchFamily="34" charset="-128"/>
              </a:defRPr>
            </a:lvl3pPr>
            <a:lvl4pPr marL="685800" indent="-228600" algn="l" rtl="0" eaLnBrk="0" fontAlgn="base" hangingPunct="0">
              <a:lnSpc>
                <a:spcPts val="2400"/>
              </a:lnSpc>
              <a:spcBef>
                <a:spcPct val="0"/>
              </a:spcBef>
              <a:spcAft>
                <a:spcPct val="0"/>
              </a:spcAft>
              <a:buClr>
                <a:srgbClr val="37ACDE"/>
              </a:buClr>
              <a:buFont typeface="Arial" charset="0"/>
              <a:buChar char="•"/>
              <a:defRPr sz="1600">
                <a:solidFill>
                  <a:srgbClr val="004494"/>
                </a:solidFill>
                <a:latin typeface="Verdana"/>
                <a:ea typeface="MS PGothic" pitchFamily="34" charset="-128"/>
              </a:defRPr>
            </a:lvl4pPr>
            <a:lvl5pPr marL="914400" indent="-228600" algn="l" rtl="0" eaLnBrk="0" fontAlgn="base" hangingPunct="0">
              <a:lnSpc>
                <a:spcPts val="2400"/>
              </a:lnSpc>
              <a:spcBef>
                <a:spcPct val="0"/>
              </a:spcBef>
              <a:spcAft>
                <a:spcPct val="0"/>
              </a:spcAft>
              <a:buClr>
                <a:srgbClr val="37ACDE"/>
              </a:buClr>
              <a:buFont typeface="Verdana" pitchFamily="34" charset="0"/>
              <a:buChar char="–"/>
              <a:defRPr sz="1600">
                <a:solidFill>
                  <a:srgbClr val="004494"/>
                </a:solidFill>
                <a:latin typeface="Verdana"/>
                <a:ea typeface="MS PGothic" pitchFamily="34" charset="-128"/>
              </a:defRPr>
            </a:lvl5pPr>
            <a:lvl6pPr marL="2514600" indent="-228600" algn="l" rtl="0" fontAlgn="base">
              <a:spcBef>
                <a:spcPct val="20000"/>
              </a:spcBef>
              <a:spcAft>
                <a:spcPct val="0"/>
              </a:spcAft>
              <a:buChar char="»"/>
              <a:defRPr sz="2000">
                <a:solidFill>
                  <a:schemeClr val="tx1"/>
                </a:solidFill>
                <a:latin typeface="Arial" charset="0"/>
                <a:ea typeface="+mn-ea"/>
              </a:defRPr>
            </a:lvl6pPr>
            <a:lvl7pPr marL="2971800" indent="-228600" algn="l" rtl="0" fontAlgn="base">
              <a:spcBef>
                <a:spcPct val="20000"/>
              </a:spcBef>
              <a:spcAft>
                <a:spcPct val="0"/>
              </a:spcAft>
              <a:buChar char="»"/>
              <a:defRPr sz="2000">
                <a:solidFill>
                  <a:schemeClr val="tx1"/>
                </a:solidFill>
                <a:latin typeface="Arial" charset="0"/>
                <a:ea typeface="+mn-ea"/>
              </a:defRPr>
            </a:lvl7pPr>
            <a:lvl8pPr marL="3429000" indent="-228600" algn="l" rtl="0" fontAlgn="base">
              <a:spcBef>
                <a:spcPct val="20000"/>
              </a:spcBef>
              <a:spcAft>
                <a:spcPct val="0"/>
              </a:spcAft>
              <a:buChar char="»"/>
              <a:defRPr sz="2000">
                <a:solidFill>
                  <a:schemeClr val="tx1"/>
                </a:solidFill>
                <a:latin typeface="Arial" charset="0"/>
                <a:ea typeface="+mn-ea"/>
              </a:defRPr>
            </a:lvl8pPr>
            <a:lvl9pPr marL="3886200" indent="-228600" algn="l" rtl="0" fontAlgn="base">
              <a:spcBef>
                <a:spcPct val="20000"/>
              </a:spcBef>
              <a:spcAft>
                <a:spcPct val="0"/>
              </a:spcAft>
              <a:buChar char="»"/>
              <a:defRPr sz="2000">
                <a:solidFill>
                  <a:schemeClr val="tx1"/>
                </a:solidFill>
                <a:latin typeface="Arial" charset="0"/>
                <a:ea typeface="+mn-ea"/>
              </a:defRPr>
            </a:lvl9pPr>
          </a:lstStyle>
          <a:p>
            <a:pPr>
              <a:lnSpc>
                <a:spcPct val="100000"/>
              </a:lnSpc>
              <a:buFont typeface="Courier New" panose="02070309020205020404" pitchFamily="49" charset="0"/>
              <a:buChar char="o"/>
            </a:pPr>
            <a:r>
              <a:rPr lang="en-US" sz="1600" b="0" dirty="0"/>
              <a:t>B</a:t>
            </a:r>
            <a:r>
              <a:rPr lang="en-US" sz="1600" b="0" dirty="0" smtClean="0"/>
              <a:t>asis </a:t>
            </a:r>
            <a:r>
              <a:rPr lang="en-US" sz="1600" b="0" dirty="0"/>
              <a:t>for </a:t>
            </a:r>
            <a:r>
              <a:rPr lang="en-US" sz="1600" b="0" dirty="0" smtClean="0"/>
              <a:t>quantitative </a:t>
            </a:r>
            <a:r>
              <a:rPr lang="en-US" sz="1600" b="0" dirty="0"/>
              <a:t>analysis underpinning scientific publications. </a:t>
            </a:r>
            <a:r>
              <a:rPr lang="en-US" sz="1600" b="0" dirty="0" smtClean="0"/>
              <a:t>Follows </a:t>
            </a:r>
            <a:r>
              <a:rPr lang="en-US" sz="1600" b="0" dirty="0"/>
              <a:t>OA </a:t>
            </a:r>
            <a:r>
              <a:rPr lang="en-US" sz="1600" b="0" dirty="0" smtClean="0"/>
              <a:t>to publications</a:t>
            </a:r>
          </a:p>
          <a:p>
            <a:pPr>
              <a:lnSpc>
                <a:spcPct val="100000"/>
              </a:lnSpc>
              <a:buFont typeface="Courier New" panose="02070309020205020404" pitchFamily="49" charset="0"/>
              <a:buChar char="o"/>
            </a:pPr>
            <a:endParaRPr lang="en-US" sz="1600" b="0" dirty="0"/>
          </a:p>
          <a:p>
            <a:pPr>
              <a:lnSpc>
                <a:spcPct val="100000"/>
              </a:lnSpc>
              <a:buFont typeface="Courier New" panose="02070309020205020404" pitchFamily="49" charset="0"/>
              <a:buChar char="o"/>
            </a:pPr>
            <a:r>
              <a:rPr lang="en-US" sz="1600" b="0" dirty="0"/>
              <a:t>Data Policy </a:t>
            </a:r>
            <a:r>
              <a:rPr lang="en-US" sz="1600" b="0" dirty="0" smtClean="0"/>
              <a:t>adopted in </a:t>
            </a:r>
            <a:r>
              <a:rPr lang="en-US" sz="1600" b="0" dirty="0"/>
              <a:t>2014 </a:t>
            </a:r>
            <a:endParaRPr lang="en-US" sz="1600" b="0" dirty="0" smtClean="0"/>
          </a:p>
          <a:p>
            <a:pPr>
              <a:lnSpc>
                <a:spcPct val="100000"/>
              </a:lnSpc>
              <a:buFont typeface="Courier New" panose="02070309020205020404" pitchFamily="49" charset="0"/>
              <a:buChar char="o"/>
            </a:pPr>
            <a:endParaRPr lang="en-US" sz="1600" b="0" dirty="0"/>
          </a:p>
          <a:p>
            <a:pPr>
              <a:lnSpc>
                <a:spcPct val="100000"/>
              </a:lnSpc>
              <a:buFont typeface="Courier New" panose="02070309020205020404" pitchFamily="49" charset="0"/>
              <a:buChar char="o"/>
            </a:pPr>
            <a:r>
              <a:rPr lang="en-US" sz="1600" b="0" dirty="0"/>
              <a:t>Guidelines for </a:t>
            </a:r>
            <a:r>
              <a:rPr lang="en-US" sz="1600" b="0" dirty="0" smtClean="0"/>
              <a:t>implementation</a:t>
            </a:r>
            <a:br>
              <a:rPr lang="en-US" sz="1600" b="0" dirty="0" smtClean="0"/>
            </a:br>
            <a:r>
              <a:rPr lang="en-US" sz="1600" b="0" dirty="0" smtClean="0"/>
              <a:t>issued in July 2015</a:t>
            </a:r>
            <a:endParaRPr lang="en-US" sz="1600" b="0" dirty="0"/>
          </a:p>
        </p:txBody>
      </p:sp>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4" b="54"/>
          <a:stretch>
            <a:fillRect/>
          </a:stretch>
        </p:blipFill>
        <p:spPr/>
      </p:pic>
    </p:spTree>
    <p:extLst>
      <p:ext uri="{BB962C8B-B14F-4D97-AF65-F5344CB8AC3E}">
        <p14:creationId xmlns:p14="http://schemas.microsoft.com/office/powerpoint/2010/main" val="611071947"/>
      </p:ext>
    </p:extLst>
  </p:cSld>
  <p:clrMapOvr>
    <a:masterClrMapping/>
  </p:clrMapOvr>
  <p:timing>
    <p:tnLst>
      <p:par>
        <p:cTn id="1" dur="indefinite" restart="never" nodeType="tmRoot"/>
      </p:par>
    </p:tnLst>
  </p:timing>
</p:sld>
</file>

<file path=ppt/theme/theme1.xml><?xml version="1.0" encoding="utf-8"?>
<a:theme xmlns:a="http://schemas.openxmlformats.org/drawingml/2006/main" name="2_JRC_Slide_Template_EN">
  <a:themeElements>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lide_Master">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a:ln>
              <a:noFill/>
            </a:ln>
            <a:solidFill>
              <a:srgbClr val="FFD624"/>
            </a:solidFill>
            <a:effectLst/>
            <a:latin typeface="Verdana" charset="0"/>
            <a:ea typeface="ＭＳ Ｐゴシック"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a:ln>
              <a:noFill/>
            </a:ln>
            <a:solidFill>
              <a:srgbClr val="FFD624"/>
            </a:solidFill>
            <a:effectLst/>
            <a:latin typeface="Verdana" charset="0"/>
            <a:ea typeface="ＭＳ Ｐゴシック" charset="0"/>
          </a:defRPr>
        </a:defPPr>
      </a:lstStyle>
    </a:lnDef>
  </a:objectDefaults>
  <a:extraClrSchemeLst>
    <a:extraClrScheme>
      <a:clrScheme name="Slide_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lide_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lide_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lide_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lide_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lide_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lide_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lide_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lide_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lide_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lide_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lide_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1956</TotalTime>
  <Words>1473</Words>
  <Application>Microsoft Office PowerPoint</Application>
  <PresentationFormat>On-screen Show (4:3)</PresentationFormat>
  <Paragraphs>242</Paragraphs>
  <Slides>17</Slides>
  <Notes>16</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2_JRC_Slide_Template_EN</vt:lpstr>
      <vt:lpstr>  JRC's Open Access (OA)  Policy   G.P. Tartaglia, A. Annoni, G. Merlo, F. Bonato, A. Friis-Christensen, P. Loekkemyhr  44th LIBER Conference  24-26 June 2015 </vt:lpstr>
      <vt:lpstr>Horizon 2020, Open Science </vt:lpstr>
      <vt:lpstr>Horizon 2020, Open Science </vt:lpstr>
      <vt:lpstr>JRC Approach</vt:lpstr>
      <vt:lpstr>OA to publications</vt:lpstr>
      <vt:lpstr>OA to publications</vt:lpstr>
      <vt:lpstr>OA to publications</vt:lpstr>
      <vt:lpstr>OA to publications</vt:lpstr>
      <vt:lpstr>OA to data</vt:lpstr>
      <vt:lpstr>OA to Data</vt:lpstr>
      <vt:lpstr>JRC Data Policy</vt:lpstr>
      <vt:lpstr>Goals</vt:lpstr>
      <vt:lpstr>Exceptions </vt:lpstr>
      <vt:lpstr>OA to Models</vt:lpstr>
      <vt:lpstr>Online dissemination </vt:lpstr>
      <vt:lpstr>e-Infrastructure, infrastructure</vt:lpstr>
      <vt:lpstr>Open Science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Joint Research Centre</dc:title>
  <dc:creator>Grainne Mulhern</dc:creator>
  <cp:lastModifiedBy>CAKE Janice (JRC-ISPRA)</cp:lastModifiedBy>
  <cp:revision>128</cp:revision>
  <cp:lastPrinted>2014-05-27T16:42:08Z</cp:lastPrinted>
  <dcterms:created xsi:type="dcterms:W3CDTF">2012-03-21T15:19:35Z</dcterms:created>
  <dcterms:modified xsi:type="dcterms:W3CDTF">2015-07-02T08:51:52Z</dcterms:modified>
</cp:coreProperties>
</file>