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6"/>
  </p:notesMasterIdLst>
  <p:handoutMasterIdLst>
    <p:handoutMasterId r:id="rId27"/>
  </p:handoutMasterIdLst>
  <p:sldIdLst>
    <p:sldId id="256" r:id="rId2"/>
    <p:sldId id="294" r:id="rId3"/>
    <p:sldId id="279" r:id="rId4"/>
    <p:sldId id="257" r:id="rId5"/>
    <p:sldId id="258" r:id="rId6"/>
    <p:sldId id="259" r:id="rId7"/>
    <p:sldId id="270" r:id="rId8"/>
    <p:sldId id="271" r:id="rId9"/>
    <p:sldId id="296" r:id="rId10"/>
    <p:sldId id="264" r:id="rId11"/>
    <p:sldId id="295" r:id="rId12"/>
    <p:sldId id="269" r:id="rId13"/>
    <p:sldId id="276" r:id="rId14"/>
    <p:sldId id="282" r:id="rId15"/>
    <p:sldId id="283" r:id="rId16"/>
    <p:sldId id="289" r:id="rId17"/>
    <p:sldId id="290" r:id="rId18"/>
    <p:sldId id="277" r:id="rId19"/>
    <p:sldId id="278" r:id="rId20"/>
    <p:sldId id="297" r:id="rId21"/>
    <p:sldId id="298" r:id="rId22"/>
    <p:sldId id="274" r:id="rId23"/>
    <p:sldId id="262" r:id="rId24"/>
    <p:sldId id="287" r:id="rId25"/>
  </p:sldIdLst>
  <p:sldSz cx="12192000" cy="6858000"/>
  <p:notesSz cx="6788150" cy="9923463"/>
  <p:embeddedFontLst>
    <p:embeddedFont>
      <p:font typeface="Roboto" panose="020B0604020202020204" charset="0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4DD3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94" autoAdjust="0"/>
    <p:restoredTop sz="92530" autoAdjust="0"/>
  </p:normalViewPr>
  <p:slideViewPr>
    <p:cSldViewPr snapToGrid="0">
      <p:cViewPr varScale="1">
        <p:scale>
          <a:sx n="68" d="100"/>
          <a:sy n="68" d="100"/>
        </p:scale>
        <p:origin x="77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1604" cy="497928"/>
          </a:xfrm>
          <a:prstGeom prst="rect">
            <a:avLst/>
          </a:prstGeom>
        </p:spPr>
        <p:txBody>
          <a:bodyPr vert="horz" lIns="62892" tIns="31446" rIns="62892" bIns="31446" rtlCol="0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5461" y="0"/>
            <a:ext cx="2941604" cy="497928"/>
          </a:xfrm>
          <a:prstGeom prst="rect">
            <a:avLst/>
          </a:prstGeom>
        </p:spPr>
        <p:txBody>
          <a:bodyPr vert="horz" lIns="62892" tIns="31446" rIns="62892" bIns="31446" rtlCol="0"/>
          <a:lstStyle>
            <a:lvl1pPr algn="r">
              <a:defRPr sz="800"/>
            </a:lvl1pPr>
          </a:lstStyle>
          <a:p>
            <a:fld id="{E5176B5D-1D56-4768-8C50-D2A9157154B0}" type="datetimeFigureOut">
              <a:rPr lang="en-US" smtClean="0"/>
              <a:t>11/5/2019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5535"/>
            <a:ext cx="2941604" cy="497928"/>
          </a:xfrm>
          <a:prstGeom prst="rect">
            <a:avLst/>
          </a:prstGeom>
        </p:spPr>
        <p:txBody>
          <a:bodyPr vert="horz" lIns="62892" tIns="31446" rIns="62892" bIns="31446" rtlCol="0" anchor="b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5461" y="9425535"/>
            <a:ext cx="2941604" cy="497928"/>
          </a:xfrm>
          <a:prstGeom prst="rect">
            <a:avLst/>
          </a:prstGeom>
        </p:spPr>
        <p:txBody>
          <a:bodyPr vert="horz" lIns="62892" tIns="31446" rIns="62892" bIns="31446" rtlCol="0" anchor="b"/>
          <a:lstStyle>
            <a:lvl1pPr algn="r">
              <a:defRPr sz="800"/>
            </a:lvl1pPr>
          </a:lstStyle>
          <a:p>
            <a:fld id="{8C5AE4BE-D18E-4A5C-86E5-4DD383302DE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78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1531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882" tIns="62882" rIns="62882" bIns="62882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5049" y="0"/>
            <a:ext cx="2941531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882" tIns="62882" rIns="62882" bIns="62882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8815" y="4713646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882" tIns="62882" rIns="62882" bIns="62882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5568"/>
            <a:ext cx="2941531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882" tIns="62882" rIns="62882" bIns="62882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5049" y="9425568"/>
            <a:ext cx="2941531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‹Nr.›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body" idx="1"/>
          </p:nvPr>
        </p:nvSpPr>
        <p:spPr>
          <a:xfrm>
            <a:off x="678815" y="4713646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40" tIns="45670" rIns="91340" bIns="45670" anchor="t" anchorCtr="0">
            <a:noAutofit/>
          </a:bodyPr>
          <a:lstStyle/>
          <a:p>
            <a:pPr marL="0" indent="0"/>
            <a:endParaRPr sz="800" dirty="0"/>
          </a:p>
        </p:txBody>
      </p:sp>
      <p:sp>
        <p:nvSpPr>
          <p:cNvPr id="73" name="Google Shape;73;p3:notes"/>
          <p:cNvSpPr txBox="1">
            <a:spLocks noGrp="1"/>
          </p:cNvSpPr>
          <p:nvPr>
            <p:ph type="sldNum" idx="12"/>
          </p:nvPr>
        </p:nvSpPr>
        <p:spPr>
          <a:xfrm>
            <a:off x="3845049" y="9425568"/>
            <a:ext cx="2941531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1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aced8d0a2_3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aced8d0a2_3_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169" name="Google Shape;169;g5aced8d0a2_3_8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0207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58b14c3b5e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58b14c3b5e_0_6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253" name="Google Shape;253;g58b14c3b5e_0_65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12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5882081ac3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5882081ac3_0_4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373" name="Google Shape;373;g5882081ac3_0_48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13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441872a2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441872a27_0_2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81" name="Google Shape;381;g3441872a27_0_21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18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6:notes"/>
          <p:cNvSpPr txBox="1">
            <a:spLocks noGrp="1"/>
          </p:cNvSpPr>
          <p:nvPr>
            <p:ph type="body" idx="1"/>
          </p:nvPr>
        </p:nvSpPr>
        <p:spPr>
          <a:xfrm>
            <a:off x="678815" y="4713646"/>
            <a:ext cx="5430520" cy="4465558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89" name="Google Shape;38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43d88c53e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43d88c53e_0_9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39" name="Google Shape;339;g343d88c53e_0_99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22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882081a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882081ac3_0_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44" name="Google Shape;144;g5882081ac3_0_6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23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4524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43d88c53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43d88c53e_0_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84" name="Google Shape;84;g343d88c53e_0_1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43d88c53e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43d88c53e_0_5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5" name="Google Shape;95;g343d88c53e_0_59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43d88c53e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43d88c53e_0_7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05" name="Google Shape;105;g343d88c53e_0_76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5aced8d0a2_0_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275" name="Google Shape;275;g5aced8d0a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5aced8d0a2_0_1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sz="700" b="1" dirty="0">
              <a:solidFill>
                <a:srgbClr val="000000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marL="0" indent="0"/>
            <a:endParaRPr sz="700" dirty="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286" name="Google Shape;286;g5aced8d0a2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882081ac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882081ac3_0_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120" name="Google Shape;120;g5882081ac3_0_0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6942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aced8d0a2_3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2950"/>
            <a:ext cx="6616700" cy="37226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aced8d0a2_3_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75" cy="4465652"/>
          </a:xfrm>
          <a:prstGeom prst="rect">
            <a:avLst/>
          </a:prstGeom>
        </p:spPr>
        <p:txBody>
          <a:bodyPr spcFirstLastPara="1" wrap="square" lIns="62882" tIns="62882" rIns="62882" bIns="6288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169" name="Google Shape;169;g5aced8d0a2_3_8:notes"/>
          <p:cNvSpPr txBox="1">
            <a:spLocks noGrp="1"/>
          </p:cNvSpPr>
          <p:nvPr>
            <p:ph type="sldNum" idx="12"/>
          </p:nvPr>
        </p:nvSpPr>
        <p:spPr>
          <a:xfrm>
            <a:off x="3845049" y="9425567"/>
            <a:ext cx="2941459" cy="496184"/>
          </a:xfrm>
          <a:prstGeom prst="rect">
            <a:avLst/>
          </a:prstGeom>
        </p:spPr>
        <p:txBody>
          <a:bodyPr spcFirstLastPara="1" wrap="square" lIns="91340" tIns="45670" rIns="91340" bIns="45670" anchor="b" anchorCtr="0">
            <a:noAutofit/>
          </a:bodyPr>
          <a:lstStyle/>
          <a:p>
            <a:pPr algn="r"/>
            <a:fld id="{00000000-1234-1234-1234-123412341234}" type="slidenum">
              <a:rPr lang="en-US"/>
              <a:pPr algn="r"/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elfolie">
  <p:cSld name="1_Titelfoli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3339" y="3645025"/>
            <a:ext cx="11905323" cy="2798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 descr="II_rahmen_neu_tite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"/>
          <p:cNvSpPr txBox="1"/>
          <p:nvPr/>
        </p:nvSpPr>
        <p:spPr>
          <a:xfrm>
            <a:off x="529167" y="6475414"/>
            <a:ext cx="489373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KIT – University of the State of Baden-Wuerttemberg and </a:t>
            </a:r>
            <a:b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National Research Center of the Helmholtz Association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"/>
          <p:cNvSpPr txBox="1"/>
          <p:nvPr/>
        </p:nvSpPr>
        <p:spPr>
          <a:xfrm>
            <a:off x="514352" y="3366344"/>
            <a:ext cx="604943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STEINBUCH CENTRE FOR COMPUTING - SCC</a:t>
            </a:r>
            <a:endParaRPr sz="1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"/>
          <p:cNvSpPr txBox="1"/>
          <p:nvPr/>
        </p:nvSpPr>
        <p:spPr>
          <a:xfrm>
            <a:off x="9757834" y="6497639"/>
            <a:ext cx="2302933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www.kit.edu</a:t>
            </a:r>
            <a:endParaRPr sz="1400"/>
          </a:p>
        </p:txBody>
      </p:sp>
      <p:pic>
        <p:nvPicPr>
          <p:cNvPr id="24" name="Google Shape;24;p2" descr="KIT-Logo-rgb_e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7051" y="333376"/>
            <a:ext cx="2159000" cy="74771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527051" y="1268414"/>
            <a:ext cx="11186583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529167" y="2232026"/>
            <a:ext cx="11161184" cy="620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60"/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 und vertikaler Text" type="vertTx">
  <p:cSld name="VERTICAL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 rot="5400000">
            <a:off x="3646753" y="-1925373"/>
            <a:ext cx="4894262" cy="11142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title"/>
          </p:nvPr>
        </p:nvSpPr>
        <p:spPr>
          <a:xfrm rot="5400000">
            <a:off x="7392459" y="1820334"/>
            <a:ext cx="5759450" cy="2785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 rot="5400000">
            <a:off x="1718734" y="-864659"/>
            <a:ext cx="5759450" cy="815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6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Zwei Inhalte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522817" y="1198563"/>
            <a:ext cx="5469467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306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6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718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195484" y="1198563"/>
            <a:ext cx="5469467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306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96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718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7179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718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9559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9559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718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9559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9559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Leer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7084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528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72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ild mit Überschrift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8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72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54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 descr="II_rahmen_neu_folge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528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334434" y="6453188"/>
            <a:ext cx="433917" cy="2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‹Nr.›</a:t>
            </a:fld>
            <a:endParaRPr sz="9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Google Shape;14;p1" descr="KIT-Logo-rgb_de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0223501" y="333375"/>
            <a:ext cx="1435100" cy="49688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 txBox="1"/>
          <p:nvPr/>
        </p:nvSpPr>
        <p:spPr>
          <a:xfrm>
            <a:off x="8066618" y="6453188"/>
            <a:ext cx="3649133" cy="360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Steinbuch Centre for Computing</a:t>
            </a:r>
            <a:endParaRPr sz="1400"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5">
            <a:alphaModFix/>
          </a:blip>
          <a:srcRect b="29532"/>
          <a:stretch/>
        </p:blipFill>
        <p:spPr>
          <a:xfrm>
            <a:off x="8555567" y="6434139"/>
            <a:ext cx="920751" cy="35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7;p1"/>
          <p:cNvSpPr txBox="1">
            <a:spLocks noGrp="1"/>
          </p:cNvSpPr>
          <p:nvPr>
            <p:ph type="ftr" idx="3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y.d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indico.cern.ch/event/772031/contributions/3360612/attachments/1855532/3047503/LHCONE_Edge_Filtering_Policy_and_Practice_Umea_1.pdf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ki.cern.ch/twiki/bin/view/LHCONE/LhcOneAu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ctrTitle"/>
          </p:nvPr>
        </p:nvSpPr>
        <p:spPr>
          <a:xfrm>
            <a:off x="475861" y="1268414"/>
            <a:ext cx="9968205" cy="64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 err="1" smtClean="0"/>
              <a:t>unroutable</a:t>
            </a:r>
            <a:r>
              <a:rPr lang="en-US" dirty="0" smtClean="0"/>
              <a:t> LHCONE traffic</a:t>
            </a:r>
            <a:br>
              <a:rPr lang="en-US" dirty="0" smtClean="0"/>
            </a:br>
            <a:endParaRPr sz="1200" dirty="0"/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"/>
          </p:nvPr>
        </p:nvSpPr>
        <p:spPr>
          <a:xfrm>
            <a:off x="475861" y="2058265"/>
            <a:ext cx="9814315" cy="620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en-US" dirty="0"/>
              <a:t>Bruno Hoeft / KIT</a:t>
            </a:r>
            <a:endParaRPr dirty="0"/>
          </a:p>
          <a:p>
            <a:pPr marL="0" indent="0"/>
            <a:r>
              <a:rPr lang="en-US" dirty="0"/>
              <a:t>Michael O‘Connor / </a:t>
            </a:r>
            <a:r>
              <a:rPr lang="en-US" dirty="0" err="1" smtClean="0"/>
              <a:t>ESnet</a:t>
            </a:r>
            <a:endParaRPr dirty="0"/>
          </a:p>
        </p:txBody>
      </p:sp>
      <p:pic>
        <p:nvPicPr>
          <p:cNvPr id="77" name="Google Shape;77;p13" descr="DESY Log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193000" y="-483077850"/>
            <a:ext cx="828675" cy="8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3" descr="DESY Log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345400" y="-482925450"/>
            <a:ext cx="828675" cy="80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329806" y="39040828"/>
            <a:ext cx="4406994" cy="1289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03778" y="239483"/>
            <a:ext cx="3039882" cy="8064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76;p13"/>
          <p:cNvSpPr txBox="1">
            <a:spLocks/>
          </p:cNvSpPr>
          <p:nvPr/>
        </p:nvSpPr>
        <p:spPr>
          <a:xfrm>
            <a:off x="3911017" y="2058265"/>
            <a:ext cx="6533049" cy="620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52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60"/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/>
            <a:r>
              <a:rPr lang="en-US" dirty="0" smtClean="0"/>
              <a:t>Richard </a:t>
            </a:r>
            <a:r>
              <a:rPr lang="en-US" dirty="0" err="1" smtClean="0"/>
              <a:t>Cziva</a:t>
            </a:r>
            <a:r>
              <a:rPr lang="en-US" dirty="0" smtClean="0"/>
              <a:t> / </a:t>
            </a:r>
            <a:r>
              <a:rPr lang="en-US" dirty="0" err="1" smtClean="0"/>
              <a:t>Esnet</a:t>
            </a:r>
            <a:endParaRPr lang="en-US" dirty="0" smtClean="0"/>
          </a:p>
          <a:p>
            <a:pPr marL="0" indent="0"/>
            <a:r>
              <a:rPr lang="en-US" dirty="0" smtClean="0"/>
              <a:t>Samuel Ambroj Perez / KIT</a:t>
            </a:r>
          </a:p>
        </p:txBody>
      </p:sp>
      <p:sp>
        <p:nvSpPr>
          <p:cNvPr id="9" name="Google Shape;76;p13"/>
          <p:cNvSpPr txBox="1">
            <a:spLocks/>
          </p:cNvSpPr>
          <p:nvPr/>
        </p:nvSpPr>
        <p:spPr>
          <a:xfrm>
            <a:off x="7875037" y="2058264"/>
            <a:ext cx="3438396" cy="620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52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60"/>
              <a:buFont typeface="Arial"/>
              <a:buNone/>
              <a:defRPr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/>
            <a:r>
              <a:rPr lang="en-US" dirty="0" smtClean="0"/>
              <a:t>Magnus Bergroth / </a:t>
            </a:r>
            <a:r>
              <a:rPr lang="en-US" dirty="0" err="1" smtClean="0"/>
              <a:t>NORDUnet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42" y="2226633"/>
            <a:ext cx="11451755" cy="4449222"/>
          </a:xfrm>
          <a:prstGeom prst="rect">
            <a:avLst/>
          </a:prstGeom>
        </p:spPr>
      </p:pic>
      <p:sp>
        <p:nvSpPr>
          <p:cNvPr id="176" name="Google Shape;176;p21"/>
          <p:cNvSpPr txBox="1"/>
          <p:nvPr/>
        </p:nvSpPr>
        <p:spPr>
          <a:xfrm>
            <a:off x="403642" y="889977"/>
            <a:ext cx="6854408" cy="13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chemeClr val="dk1"/>
                </a:solidFill>
              </a:rPr>
              <a:t>-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Reduced to 30 different sites only by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 smtClean="0">
                <a:solidFill>
                  <a:schemeClr val="dk1"/>
                </a:solidFill>
              </a:rPr>
              <a:t>	-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Combining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private address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areas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chemeClr val="dk1"/>
                </a:solidFill>
              </a:rPr>
              <a:t>	</a:t>
            </a:r>
            <a:r>
              <a:rPr lang="en-US" sz="1800" dirty="0" smtClean="0">
                <a:solidFill>
                  <a:schemeClr val="dk1"/>
                </a:solidFill>
              </a:rPr>
              <a:t>-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Removed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sites with less than 1000 packets (per month)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 smtClean="0">
                <a:solidFill>
                  <a:schemeClr val="dk1"/>
                </a:solidFill>
              </a:rPr>
              <a:t>	-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Pull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subnets of one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source/site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together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dirty="0"/>
          </a:p>
        </p:txBody>
      </p:sp>
      <p:pic>
        <p:nvPicPr>
          <p:cNvPr id="10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err="1"/>
              <a:t>unroutable</a:t>
            </a:r>
            <a:r>
              <a:rPr lang="en-US" dirty="0"/>
              <a:t> IPv4 packets</a:t>
            </a:r>
          </a:p>
        </p:txBody>
      </p:sp>
      <p:sp>
        <p:nvSpPr>
          <p:cNvPr id="14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174" name="Google Shape;174;p21"/>
          <p:cNvSpPr txBox="1"/>
          <p:nvPr/>
        </p:nvSpPr>
        <p:spPr>
          <a:xfrm>
            <a:off x="657166" y="5575458"/>
            <a:ext cx="4058100" cy="6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 : 1.010.889 + 33582  = 1.044.471   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packts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per day: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19.707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8826525" y="5609350"/>
            <a:ext cx="3243900" cy="6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ICMP approx. 43% = 459.508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none ICMP             = 584.963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4" grpId="0"/>
      <p:bldP spid="1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42" y="2226633"/>
            <a:ext cx="11451755" cy="4449222"/>
          </a:xfrm>
          <a:prstGeom prst="rect">
            <a:avLst/>
          </a:prstGeom>
        </p:spPr>
      </p:pic>
      <p:pic>
        <p:nvPicPr>
          <p:cNvPr id="10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err="1"/>
              <a:t>unroutable</a:t>
            </a:r>
            <a:r>
              <a:rPr lang="en-US" dirty="0"/>
              <a:t> IPv4 packets</a:t>
            </a:r>
          </a:p>
        </p:txBody>
      </p:sp>
      <p:sp>
        <p:nvSpPr>
          <p:cNvPr id="14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grpSp>
        <p:nvGrpSpPr>
          <p:cNvPr id="9" name="Google Shape;186;p22"/>
          <p:cNvGrpSpPr/>
          <p:nvPr/>
        </p:nvGrpSpPr>
        <p:grpSpPr>
          <a:xfrm>
            <a:off x="398613" y="1264104"/>
            <a:ext cx="6346169" cy="2779984"/>
            <a:chOff x="573860" y="802248"/>
            <a:chExt cx="4806597" cy="2937777"/>
          </a:xfrm>
        </p:grpSpPr>
        <p:sp>
          <p:nvSpPr>
            <p:cNvPr id="11" name="Google Shape;187;p22"/>
            <p:cNvSpPr txBox="1"/>
            <p:nvPr/>
          </p:nvSpPr>
          <p:spPr>
            <a:xfrm>
              <a:off x="761689" y="802248"/>
              <a:ext cx="4618768" cy="54788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632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 3	  average:	  53	max:    2910</a:t>
              </a:r>
              <a:endParaRPr b="1" dirty="0"/>
            </a:p>
          </p:txBody>
        </p:sp>
        <p:cxnSp>
          <p:nvCxnSpPr>
            <p:cNvPr id="13" name="Google Shape;188;p22"/>
            <p:cNvCxnSpPr>
              <a:stCxn id="11" idx="1"/>
            </p:cNvCxnSpPr>
            <p:nvPr/>
          </p:nvCxnSpPr>
          <p:spPr>
            <a:xfrm flipH="1">
              <a:off x="737391" y="1076188"/>
              <a:ext cx="24298" cy="205781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15" name="Google Shape;189;p22"/>
            <p:cNvSpPr txBox="1"/>
            <p:nvPr/>
          </p:nvSpPr>
          <p:spPr>
            <a:xfrm rot="16200000">
              <a:off x="338660" y="3095325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33582</a:t>
              </a:r>
              <a:endParaRPr b="1" dirty="0"/>
            </a:p>
          </p:txBody>
        </p:sp>
      </p:grpSp>
      <p:grpSp>
        <p:nvGrpSpPr>
          <p:cNvPr id="16" name="Google Shape;190;p22"/>
          <p:cNvGrpSpPr/>
          <p:nvPr/>
        </p:nvGrpSpPr>
        <p:grpSpPr>
          <a:xfrm>
            <a:off x="1251105" y="1846644"/>
            <a:ext cx="5635191" cy="1908975"/>
            <a:chOff x="1104111" y="1528575"/>
            <a:chExt cx="4268101" cy="2017329"/>
          </a:xfrm>
        </p:grpSpPr>
        <p:sp>
          <p:nvSpPr>
            <p:cNvPr id="17" name="Google Shape;191;p22"/>
            <p:cNvSpPr txBox="1"/>
            <p:nvPr/>
          </p:nvSpPr>
          <p:spPr>
            <a:xfrm>
              <a:off x="1269774" y="1528575"/>
              <a:ext cx="4102438" cy="565261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16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 12	  average:	 6.834	max:  41.790</a:t>
              </a:r>
              <a:endParaRPr b="1" dirty="0"/>
            </a:p>
          </p:txBody>
        </p:sp>
        <p:sp>
          <p:nvSpPr>
            <p:cNvPr id="18" name="Google Shape;192;p22"/>
            <p:cNvSpPr txBox="1"/>
            <p:nvPr/>
          </p:nvSpPr>
          <p:spPr>
            <a:xfrm rot="16200000">
              <a:off x="868911" y="2901204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109340</a:t>
              </a:r>
              <a:endParaRPr b="1" dirty="0"/>
            </a:p>
          </p:txBody>
        </p:sp>
        <p:cxnSp>
          <p:nvCxnSpPr>
            <p:cNvPr id="19" name="Google Shape;193;p22"/>
            <p:cNvCxnSpPr>
              <a:stCxn id="17" idx="1"/>
            </p:cNvCxnSpPr>
            <p:nvPr/>
          </p:nvCxnSpPr>
          <p:spPr>
            <a:xfrm flipH="1">
              <a:off x="1259274" y="1811206"/>
              <a:ext cx="10500" cy="1058819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grpSp>
        <p:nvGrpSpPr>
          <p:cNvPr id="20" name="Google Shape;194;p22"/>
          <p:cNvGrpSpPr/>
          <p:nvPr/>
        </p:nvGrpSpPr>
        <p:grpSpPr>
          <a:xfrm>
            <a:off x="2969303" y="2526892"/>
            <a:ext cx="5574706" cy="1326808"/>
            <a:chOff x="2492047" y="2166910"/>
            <a:chExt cx="4222290" cy="1402118"/>
          </a:xfrm>
        </p:grpSpPr>
        <p:sp>
          <p:nvSpPr>
            <p:cNvPr id="21" name="Google Shape;195;p22"/>
            <p:cNvSpPr txBox="1"/>
            <p:nvPr/>
          </p:nvSpPr>
          <p:spPr>
            <a:xfrm>
              <a:off x="2605932" y="2166910"/>
              <a:ext cx="4108405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67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 2	  average:	1.195      max:  31.734</a:t>
              </a:r>
              <a:endParaRPr b="1" dirty="0"/>
            </a:p>
          </p:txBody>
        </p:sp>
        <p:cxnSp>
          <p:nvCxnSpPr>
            <p:cNvPr id="22" name="Google Shape;196;p22"/>
            <p:cNvCxnSpPr/>
            <p:nvPr/>
          </p:nvCxnSpPr>
          <p:spPr>
            <a:xfrm flipH="1">
              <a:off x="2638912" y="2503660"/>
              <a:ext cx="1" cy="48915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3" name="Google Shape;197;p22"/>
            <p:cNvSpPr txBox="1"/>
            <p:nvPr/>
          </p:nvSpPr>
          <p:spPr>
            <a:xfrm rot="16200000">
              <a:off x="2256847" y="2924328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80093</a:t>
              </a:r>
              <a:endParaRPr b="1" dirty="0"/>
            </a:p>
          </p:txBody>
        </p:sp>
      </p:grpSp>
      <p:grpSp>
        <p:nvGrpSpPr>
          <p:cNvPr id="24" name="Google Shape;198;p22"/>
          <p:cNvGrpSpPr/>
          <p:nvPr/>
        </p:nvGrpSpPr>
        <p:grpSpPr>
          <a:xfrm>
            <a:off x="6775639" y="3124734"/>
            <a:ext cx="5337963" cy="2795183"/>
            <a:chOff x="5411044" y="2859071"/>
            <a:chExt cx="4042983" cy="2953827"/>
          </a:xfrm>
        </p:grpSpPr>
        <p:sp>
          <p:nvSpPr>
            <p:cNvPr id="25" name="Google Shape;199;p22"/>
            <p:cNvSpPr txBox="1"/>
            <p:nvPr/>
          </p:nvSpPr>
          <p:spPr>
            <a:xfrm>
              <a:off x="5558791" y="5230861"/>
              <a:ext cx="3895236" cy="582037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2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 26.229   average:  26.275  max:  26.321</a:t>
              </a:r>
              <a:endParaRPr b="1" dirty="0"/>
            </a:p>
          </p:txBody>
        </p:sp>
        <p:cxnSp>
          <p:nvCxnSpPr>
            <p:cNvPr id="26" name="Google Shape;200;p22"/>
            <p:cNvCxnSpPr>
              <a:stCxn id="25" idx="1"/>
            </p:cNvCxnSpPr>
            <p:nvPr/>
          </p:nvCxnSpPr>
          <p:spPr>
            <a:xfrm flipV="1">
              <a:off x="5558791" y="4793312"/>
              <a:ext cx="2400" cy="728568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7" name="Google Shape;201;p22"/>
            <p:cNvSpPr txBox="1"/>
            <p:nvPr/>
          </p:nvSpPr>
          <p:spPr>
            <a:xfrm rot="16200000">
              <a:off x="5175843" y="3094272"/>
              <a:ext cx="879901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52650</a:t>
              </a:r>
              <a:endParaRPr b="1" dirty="0"/>
            </a:p>
          </p:txBody>
        </p:sp>
      </p:grpSp>
      <p:grpSp>
        <p:nvGrpSpPr>
          <p:cNvPr id="28" name="Google Shape;206;p22"/>
          <p:cNvGrpSpPr/>
          <p:nvPr/>
        </p:nvGrpSpPr>
        <p:grpSpPr>
          <a:xfrm>
            <a:off x="8542971" y="1396715"/>
            <a:ext cx="3618281" cy="1190511"/>
            <a:chOff x="6342597" y="1526184"/>
            <a:chExt cx="2740491" cy="1258080"/>
          </a:xfrm>
        </p:grpSpPr>
        <p:sp>
          <p:nvSpPr>
            <p:cNvPr id="29" name="Google Shape;207;p22"/>
            <p:cNvSpPr txBox="1"/>
            <p:nvPr/>
          </p:nvSpPr>
          <p:spPr>
            <a:xfrm>
              <a:off x="6342597" y="1526184"/>
              <a:ext cx="2740491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33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2  average:  12.907 </a:t>
              </a:r>
              <a:r>
                <a:rPr lang="en-US" b="1" dirty="0" smtClean="0"/>
                <a:t> max</a:t>
              </a:r>
              <a:r>
                <a:rPr lang="en-US" b="1" dirty="0"/>
                <a:t>:  418.228</a:t>
              </a:r>
              <a:endParaRPr b="1" dirty="0"/>
            </a:p>
          </p:txBody>
        </p:sp>
        <p:sp>
          <p:nvSpPr>
            <p:cNvPr id="30" name="Google Shape;208;p22"/>
            <p:cNvSpPr txBox="1"/>
            <p:nvPr/>
          </p:nvSpPr>
          <p:spPr>
            <a:xfrm rot="16200000">
              <a:off x="6711742" y="2139564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425931</a:t>
              </a:r>
              <a:endParaRPr b="1" dirty="0"/>
            </a:p>
          </p:txBody>
        </p:sp>
        <p:cxnSp>
          <p:nvCxnSpPr>
            <p:cNvPr id="31" name="Google Shape;209;p22"/>
            <p:cNvCxnSpPr/>
            <p:nvPr/>
          </p:nvCxnSpPr>
          <p:spPr>
            <a:xfrm>
              <a:off x="6557361" y="2051977"/>
              <a:ext cx="490893" cy="291956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</p:grpSp>
      <p:grpSp>
        <p:nvGrpSpPr>
          <p:cNvPr id="35" name="Google Shape;202;p22"/>
          <p:cNvGrpSpPr/>
          <p:nvPr/>
        </p:nvGrpSpPr>
        <p:grpSpPr>
          <a:xfrm>
            <a:off x="7220650" y="3079211"/>
            <a:ext cx="6253144" cy="2489400"/>
            <a:chOff x="5759680" y="2800904"/>
            <a:chExt cx="4812484" cy="2630693"/>
          </a:xfrm>
        </p:grpSpPr>
        <p:sp>
          <p:nvSpPr>
            <p:cNvPr id="36" name="Google Shape;203;p22"/>
            <p:cNvSpPr txBox="1"/>
            <p:nvPr/>
          </p:nvSpPr>
          <p:spPr>
            <a:xfrm>
              <a:off x="5894617" y="4605697"/>
              <a:ext cx="4677547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18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  5     average:  3.559    max:  22.647</a:t>
              </a:r>
              <a:endParaRPr b="1" dirty="0"/>
            </a:p>
          </p:txBody>
        </p:sp>
        <p:cxnSp>
          <p:nvCxnSpPr>
            <p:cNvPr id="37" name="Google Shape;204;p22"/>
            <p:cNvCxnSpPr/>
            <p:nvPr/>
          </p:nvCxnSpPr>
          <p:spPr>
            <a:xfrm rot="10800000">
              <a:off x="5896702" y="4498249"/>
              <a:ext cx="0" cy="3810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38" name="Google Shape;205;p22"/>
            <p:cNvSpPr txBox="1"/>
            <p:nvPr/>
          </p:nvSpPr>
          <p:spPr>
            <a:xfrm rot="16200000">
              <a:off x="5524480" y="3036104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 smtClean="0"/>
                <a:t>61566</a:t>
              </a:r>
              <a:endParaRPr b="1" dirty="0"/>
            </a:p>
          </p:txBody>
        </p:sp>
      </p:grpSp>
      <p:sp>
        <p:nvSpPr>
          <p:cNvPr id="40" name="Google Shape;86;p14"/>
          <p:cNvSpPr txBox="1">
            <a:spLocks/>
          </p:cNvSpPr>
          <p:nvPr/>
        </p:nvSpPr>
        <p:spPr>
          <a:xfrm>
            <a:off x="381000" y="409150"/>
            <a:ext cx="8867775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 err="1"/>
              <a:t>Reduced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Geant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smtClean="0"/>
              <a:t>FR-</a:t>
            </a:r>
            <a:r>
              <a:rPr lang="de-DE" dirty="0" err="1" smtClean="0"/>
              <a:t>Renater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GARR </a:t>
            </a:r>
            <a:r>
              <a:rPr lang="de-DE" sz="1600" dirty="0" smtClean="0"/>
              <a:t>(ICMP </a:t>
            </a:r>
            <a:r>
              <a:rPr lang="de-DE" sz="1600" dirty="0" err="1"/>
              <a:t>only</a:t>
            </a:r>
            <a:r>
              <a:rPr lang="de-DE" sz="1600" dirty="0"/>
              <a:t>)</a:t>
            </a:r>
            <a:r>
              <a:rPr lang="de-DE" dirty="0"/>
              <a:t> </a:t>
            </a:r>
            <a:endParaRPr lang="en-US" dirty="0"/>
          </a:p>
        </p:txBody>
      </p:sp>
      <p:grpSp>
        <p:nvGrpSpPr>
          <p:cNvPr id="32" name="Google Shape;202;p22"/>
          <p:cNvGrpSpPr/>
          <p:nvPr/>
        </p:nvGrpSpPr>
        <p:grpSpPr>
          <a:xfrm>
            <a:off x="7639084" y="3074617"/>
            <a:ext cx="4816003" cy="2125406"/>
            <a:chOff x="6150325" y="3324310"/>
            <a:chExt cx="4816003" cy="2125406"/>
          </a:xfrm>
        </p:grpSpPr>
        <p:sp>
          <p:nvSpPr>
            <p:cNvPr id="33" name="Google Shape;203;p22"/>
            <p:cNvSpPr txBox="1"/>
            <p:nvPr/>
          </p:nvSpPr>
          <p:spPr>
            <a:xfrm>
              <a:off x="6288781" y="4623816"/>
              <a:ext cx="4677547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18 </a:t>
              </a:r>
              <a:r>
                <a:rPr lang="en-US" b="1" dirty="0" err="1"/>
                <a:t>diffrent</a:t>
              </a:r>
              <a:r>
                <a:rPr lang="en-US" b="1" dirty="0"/>
                <a:t> sources</a:t>
              </a:r>
              <a:endParaRPr b="1" dirty="0"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min</a:t>
              </a:r>
              <a:r>
                <a:rPr lang="en-US" b="1" dirty="0" smtClean="0"/>
                <a:t>:  5</a:t>
              </a:r>
              <a:r>
                <a:rPr lang="en-US" b="1" dirty="0"/>
                <a:t> </a:t>
              </a:r>
              <a:r>
                <a:rPr lang="en-US" b="1" dirty="0" smtClean="0"/>
                <a:t>    average:  3.559    max</a:t>
              </a:r>
              <a:r>
                <a:rPr lang="en-US" b="1" dirty="0"/>
                <a:t>:  </a:t>
              </a:r>
              <a:r>
                <a:rPr lang="en-US" b="1" dirty="0" smtClean="0"/>
                <a:t>22.647</a:t>
              </a:r>
              <a:endParaRPr b="1" dirty="0"/>
            </a:p>
          </p:txBody>
        </p:sp>
        <p:cxnSp>
          <p:nvCxnSpPr>
            <p:cNvPr id="34" name="Google Shape;204;p22"/>
            <p:cNvCxnSpPr/>
            <p:nvPr/>
          </p:nvCxnSpPr>
          <p:spPr>
            <a:xfrm rot="10800000">
              <a:off x="6324600" y="4498250"/>
              <a:ext cx="0" cy="3810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39" name="Google Shape;205;p22"/>
            <p:cNvSpPr txBox="1"/>
            <p:nvPr/>
          </p:nvSpPr>
          <p:spPr>
            <a:xfrm rot="16200000">
              <a:off x="5915125" y="3559510"/>
              <a:ext cx="879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b="1" dirty="0"/>
                <a:t>61366</a:t>
              </a:r>
              <a:endParaRPr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4733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xit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1" y="2557825"/>
            <a:ext cx="11839574" cy="3328626"/>
          </a:xfrm>
          <a:prstGeom prst="rect">
            <a:avLst/>
          </a:prstGeom>
        </p:spPr>
      </p:pic>
      <p:grpSp>
        <p:nvGrpSpPr>
          <p:cNvPr id="2" name="Gruppieren 1"/>
          <p:cNvGrpSpPr/>
          <p:nvPr/>
        </p:nvGrpSpPr>
        <p:grpSpPr>
          <a:xfrm>
            <a:off x="632390" y="1825050"/>
            <a:ext cx="1434536" cy="2527111"/>
            <a:chOff x="632390" y="1825050"/>
            <a:chExt cx="1434536" cy="2527111"/>
          </a:xfrm>
        </p:grpSpPr>
        <p:sp>
          <p:nvSpPr>
            <p:cNvPr id="257" name="Google Shape;257;p26"/>
            <p:cNvSpPr txBox="1"/>
            <p:nvPr/>
          </p:nvSpPr>
          <p:spPr>
            <a:xfrm>
              <a:off x="830984" y="1825050"/>
              <a:ext cx="1235942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 source</a:t>
              </a:r>
              <a:endParaRPr b="1" dirty="0"/>
            </a:p>
            <a:p>
              <a:r>
                <a:rPr lang="en-US" b="1" dirty="0"/>
                <a:t>min:</a:t>
              </a:r>
              <a:endParaRPr b="1" dirty="0"/>
            </a:p>
            <a:p>
              <a:r>
                <a:rPr lang="en-US" b="1" dirty="0"/>
                <a:t>66.005</a:t>
              </a:r>
              <a:endParaRPr b="1" dirty="0"/>
            </a:p>
          </p:txBody>
        </p:sp>
        <p:cxnSp>
          <p:nvCxnSpPr>
            <p:cNvPr id="262" name="Google Shape;262;p26"/>
            <p:cNvCxnSpPr>
              <a:stCxn id="257" idx="1"/>
            </p:cNvCxnSpPr>
            <p:nvPr/>
          </p:nvCxnSpPr>
          <p:spPr>
            <a:xfrm>
              <a:off x="830984" y="2238000"/>
              <a:ext cx="6300" cy="15414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67" name="Google Shape;267;p26"/>
            <p:cNvSpPr txBox="1"/>
            <p:nvPr/>
          </p:nvSpPr>
          <p:spPr>
            <a:xfrm rot="-5400000">
              <a:off x="474590" y="3784861"/>
              <a:ext cx="7251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66005</a:t>
              </a:r>
              <a:endParaRPr b="1" dirty="0"/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2922625" y="2292750"/>
            <a:ext cx="1322628" cy="1898015"/>
            <a:chOff x="2932150" y="2235600"/>
            <a:chExt cx="1322628" cy="1898015"/>
          </a:xfrm>
        </p:grpSpPr>
        <p:sp>
          <p:nvSpPr>
            <p:cNvPr id="258" name="Google Shape;258;p26"/>
            <p:cNvSpPr txBox="1"/>
            <p:nvPr/>
          </p:nvSpPr>
          <p:spPr>
            <a:xfrm>
              <a:off x="3112378" y="2235600"/>
              <a:ext cx="1142400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/>
                <a:t>1 source</a:t>
              </a:r>
              <a:endParaRPr b="1"/>
            </a:p>
            <a:p>
              <a:r>
                <a:rPr lang="en-US" b="1"/>
                <a:t>min:</a:t>
              </a:r>
              <a:endParaRPr b="1"/>
            </a:p>
            <a:p>
              <a:r>
                <a:rPr lang="en-US" b="1"/>
                <a:t>208.693</a:t>
              </a:r>
              <a:endParaRPr b="1"/>
            </a:p>
          </p:txBody>
        </p:sp>
        <p:cxnSp>
          <p:nvCxnSpPr>
            <p:cNvPr id="263" name="Google Shape;263;p26"/>
            <p:cNvCxnSpPr>
              <a:stCxn id="258" idx="1"/>
            </p:cNvCxnSpPr>
            <p:nvPr/>
          </p:nvCxnSpPr>
          <p:spPr>
            <a:xfrm>
              <a:off x="3112378" y="2648550"/>
              <a:ext cx="9000" cy="8112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68" name="Google Shape;268;p26"/>
            <p:cNvSpPr txBox="1"/>
            <p:nvPr/>
          </p:nvSpPr>
          <p:spPr>
            <a:xfrm rot="-5400000">
              <a:off x="2710450" y="3502415"/>
              <a:ext cx="852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208693</a:t>
              </a:r>
              <a:endParaRPr b="1" dirty="0"/>
            </a:p>
          </p:txBody>
        </p:sp>
      </p:grpSp>
      <p:grpSp>
        <p:nvGrpSpPr>
          <p:cNvPr id="5" name="Gruppieren 4"/>
          <p:cNvGrpSpPr/>
          <p:nvPr/>
        </p:nvGrpSpPr>
        <p:grpSpPr>
          <a:xfrm>
            <a:off x="5963818" y="3552447"/>
            <a:ext cx="2946139" cy="2879922"/>
            <a:chOff x="6001918" y="3552447"/>
            <a:chExt cx="2946139" cy="2879922"/>
          </a:xfrm>
        </p:grpSpPr>
        <p:sp>
          <p:nvSpPr>
            <p:cNvPr id="259" name="Google Shape;259;p26"/>
            <p:cNvSpPr txBox="1"/>
            <p:nvPr/>
          </p:nvSpPr>
          <p:spPr>
            <a:xfrm>
              <a:off x="6092977" y="5606469"/>
              <a:ext cx="2855080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11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	average:	  max:  </a:t>
              </a:r>
              <a:endParaRPr b="1" dirty="0"/>
            </a:p>
            <a:p>
              <a:r>
                <a:rPr lang="en-US" b="1" dirty="0"/>
                <a:t>     4	    5.050     23.712</a:t>
              </a:r>
              <a:endParaRPr b="1" dirty="0"/>
            </a:p>
          </p:txBody>
        </p:sp>
        <p:cxnSp>
          <p:nvCxnSpPr>
            <p:cNvPr id="264" name="Google Shape;264;p26"/>
            <p:cNvCxnSpPr>
              <a:stCxn id="259" idx="1"/>
            </p:cNvCxnSpPr>
            <p:nvPr/>
          </p:nvCxnSpPr>
          <p:spPr>
            <a:xfrm flipV="1">
              <a:off x="6092977" y="5342763"/>
              <a:ext cx="1" cy="676656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69" name="Google Shape;269;p26"/>
            <p:cNvSpPr txBox="1"/>
            <p:nvPr/>
          </p:nvSpPr>
          <p:spPr>
            <a:xfrm rot="-5400000">
              <a:off x="5780218" y="3774147"/>
              <a:ext cx="852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55554</a:t>
              </a:r>
              <a:endParaRPr b="1" dirty="0"/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8225522" y="2413197"/>
            <a:ext cx="3547382" cy="991803"/>
            <a:chOff x="8273147" y="2308422"/>
            <a:chExt cx="3547382" cy="991803"/>
          </a:xfrm>
        </p:grpSpPr>
        <p:sp>
          <p:nvSpPr>
            <p:cNvPr id="260" name="Google Shape;260;p26"/>
            <p:cNvSpPr txBox="1"/>
            <p:nvPr/>
          </p:nvSpPr>
          <p:spPr>
            <a:xfrm>
              <a:off x="8860911" y="2474325"/>
              <a:ext cx="2959618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6 </a:t>
              </a:r>
              <a:r>
                <a:rPr lang="en-US" b="1" dirty="0" smtClean="0"/>
                <a:t>different </a:t>
              </a:r>
              <a:r>
                <a:rPr lang="en-US" b="1" dirty="0"/>
                <a:t>sources</a:t>
              </a:r>
              <a:endParaRPr b="1" dirty="0"/>
            </a:p>
            <a:p>
              <a:r>
                <a:rPr lang="en-US" b="1" dirty="0"/>
                <a:t>min:	  average:	     max:  </a:t>
              </a:r>
              <a:endParaRPr b="1" dirty="0"/>
            </a:p>
            <a:p>
              <a:r>
                <a:rPr lang="en-US" b="1" dirty="0"/>
                <a:t>     10	   152.437   749.085</a:t>
              </a:r>
              <a:endParaRPr b="1" dirty="0"/>
            </a:p>
          </p:txBody>
        </p:sp>
        <p:cxnSp>
          <p:nvCxnSpPr>
            <p:cNvPr id="265" name="Google Shape;265;p26"/>
            <p:cNvCxnSpPr>
              <a:stCxn id="260" idx="1"/>
            </p:cNvCxnSpPr>
            <p:nvPr/>
          </p:nvCxnSpPr>
          <p:spPr>
            <a:xfrm flipH="1">
              <a:off x="8539011" y="2887275"/>
              <a:ext cx="321900" cy="207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70" name="Google Shape;270;p26"/>
            <p:cNvSpPr txBox="1"/>
            <p:nvPr/>
          </p:nvSpPr>
          <p:spPr>
            <a:xfrm rot="-5400000">
              <a:off x="8051447" y="2530122"/>
              <a:ext cx="852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914626</a:t>
              </a:r>
              <a:endParaRPr b="1" dirty="0"/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9745480" y="3511506"/>
            <a:ext cx="1807732" cy="2917919"/>
            <a:chOff x="9802630" y="3511506"/>
            <a:chExt cx="1807732" cy="2917919"/>
          </a:xfrm>
        </p:grpSpPr>
        <p:sp>
          <p:nvSpPr>
            <p:cNvPr id="261" name="Google Shape;261;p26"/>
            <p:cNvSpPr txBox="1"/>
            <p:nvPr/>
          </p:nvSpPr>
          <p:spPr>
            <a:xfrm>
              <a:off x="10029408" y="5603525"/>
              <a:ext cx="1580954" cy="8259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1 source</a:t>
              </a:r>
              <a:endParaRPr b="1" dirty="0"/>
            </a:p>
            <a:p>
              <a:r>
                <a:rPr lang="en-US" b="1" dirty="0"/>
                <a:t>min:</a:t>
              </a:r>
              <a:endParaRPr b="1" dirty="0"/>
            </a:p>
            <a:p>
              <a:r>
                <a:rPr lang="en-US" b="1" dirty="0"/>
                <a:t>52.512</a:t>
              </a:r>
              <a:endParaRPr b="1" dirty="0"/>
            </a:p>
          </p:txBody>
        </p:sp>
        <p:cxnSp>
          <p:nvCxnSpPr>
            <p:cNvPr id="266" name="Google Shape;266;p26"/>
            <p:cNvCxnSpPr>
              <a:stCxn id="261" idx="1"/>
            </p:cNvCxnSpPr>
            <p:nvPr/>
          </p:nvCxnSpPr>
          <p:spPr>
            <a:xfrm flipV="1">
              <a:off x="10029408" y="5418875"/>
              <a:ext cx="3000" cy="5976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stealth" w="med" len="med"/>
            </a:ln>
          </p:spPr>
        </p:cxnSp>
        <p:sp>
          <p:nvSpPr>
            <p:cNvPr id="271" name="Google Shape;271;p26"/>
            <p:cNvSpPr txBox="1"/>
            <p:nvPr/>
          </p:nvSpPr>
          <p:spPr>
            <a:xfrm rot="-5400000">
              <a:off x="9580930" y="3733206"/>
              <a:ext cx="852900" cy="40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r>
                <a:rPr lang="en-US" b="1" dirty="0"/>
                <a:t>52512</a:t>
              </a:r>
              <a:endParaRPr b="1" dirty="0"/>
            </a:p>
          </p:txBody>
        </p:sp>
      </p:grpSp>
      <p:pic>
        <p:nvPicPr>
          <p:cNvPr id="20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35024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6;p14"/>
          <p:cNvSpPr txBox="1">
            <a:spLocks/>
          </p:cNvSpPr>
          <p:nvPr/>
        </p:nvSpPr>
        <p:spPr>
          <a:xfrm>
            <a:off x="381000" y="409150"/>
            <a:ext cx="90678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IPv6 Filter :   </a:t>
            </a:r>
            <a:r>
              <a:rPr lang="en-US" dirty="0" err="1"/>
              <a:t>unroutable</a:t>
            </a:r>
            <a:r>
              <a:rPr lang="en-US" dirty="0"/>
              <a:t> LHCONE </a:t>
            </a:r>
            <a:r>
              <a:rPr lang="en-US" dirty="0" smtClean="0"/>
              <a:t>packet</a:t>
            </a:r>
            <a:endParaRPr lang="en-US" dirty="0"/>
          </a:p>
        </p:txBody>
      </p:sp>
      <p:sp>
        <p:nvSpPr>
          <p:cNvPr id="29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21" name="Google Shape;176;p21"/>
          <p:cNvSpPr txBox="1"/>
          <p:nvPr/>
        </p:nvSpPr>
        <p:spPr>
          <a:xfrm>
            <a:off x="727492" y="909027"/>
            <a:ext cx="9808488" cy="387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Tx/>
              <a:buChar char="-"/>
            </a:pPr>
            <a:r>
              <a:rPr lang="de-DE" sz="1800" dirty="0" err="1">
                <a:solidFill>
                  <a:schemeClr val="dk1"/>
                </a:solidFill>
              </a:rPr>
              <a:t>f</a:t>
            </a:r>
            <a:r>
              <a:rPr lang="de-DE" sz="1800" dirty="0" err="1" smtClean="0">
                <a:solidFill>
                  <a:schemeClr val="dk1"/>
                </a:solidFill>
              </a:rPr>
              <a:t>ilter</a:t>
            </a:r>
            <a:r>
              <a:rPr lang="de-DE" sz="1800" dirty="0" smtClean="0">
                <a:solidFill>
                  <a:schemeClr val="dk1"/>
                </a:solidFill>
              </a:rPr>
              <a:t> Privat </a:t>
            </a:r>
            <a:r>
              <a:rPr lang="de-DE" sz="1800" dirty="0" err="1" smtClean="0">
                <a:solidFill>
                  <a:schemeClr val="dk1"/>
                </a:solidFill>
              </a:rPr>
              <a:t>address</a:t>
            </a:r>
            <a:r>
              <a:rPr lang="de-DE" sz="1800" dirty="0" smtClean="0">
                <a:solidFill>
                  <a:schemeClr val="dk1"/>
                </a:solidFill>
              </a:rPr>
              <a:t> </a:t>
            </a:r>
            <a:r>
              <a:rPr lang="de-DE" sz="1800" dirty="0" err="1" smtClean="0">
                <a:solidFill>
                  <a:schemeClr val="dk1"/>
                </a:solidFill>
              </a:rPr>
              <a:t>space</a:t>
            </a:r>
            <a:r>
              <a:rPr lang="de-DE" sz="1800" dirty="0" smtClean="0">
                <a:solidFill>
                  <a:schemeClr val="dk1"/>
                </a:solidFill>
              </a:rPr>
              <a:t> (link </a:t>
            </a:r>
            <a:r>
              <a:rPr lang="de-DE" sz="1800" dirty="0" err="1" smtClean="0">
                <a:solidFill>
                  <a:schemeClr val="dk1"/>
                </a:solidFill>
              </a:rPr>
              <a:t>local</a:t>
            </a:r>
            <a:r>
              <a:rPr lang="de-DE" sz="1800" dirty="0" smtClean="0">
                <a:solidFill>
                  <a:schemeClr val="dk1"/>
                </a:solidFill>
              </a:rPr>
              <a:t>)</a:t>
            </a:r>
            <a:endParaRPr lang="en-US" sz="1800" dirty="0" smtClean="0">
              <a:solidFill>
                <a:schemeClr val="dk1"/>
              </a:solidFill>
              <a:sym typeface="Wingdings" panose="05000000000000000000" pitchFamily="2" charset="2"/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dirty="0"/>
          </a:p>
        </p:txBody>
      </p:sp>
      <p:sp>
        <p:nvSpPr>
          <p:cNvPr id="28" name="Google Shape;176;p21"/>
          <p:cNvSpPr txBox="1"/>
          <p:nvPr/>
        </p:nvSpPr>
        <p:spPr>
          <a:xfrm>
            <a:off x="727492" y="1338246"/>
            <a:ext cx="9808488" cy="556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Tx/>
              <a:buChar char="-"/>
            </a:pPr>
            <a:r>
              <a:rPr lang="en-US" sz="1800" dirty="0" smtClean="0">
                <a:solidFill>
                  <a:schemeClr val="dk1"/>
                </a:solidFill>
              </a:rPr>
              <a:t>IT-GARR </a:t>
            </a:r>
            <a:r>
              <a:rPr lang="en-US" sz="1800" dirty="0" smtClean="0">
                <a:solidFill>
                  <a:schemeClr val="dk1"/>
                </a:solidFill>
                <a:sym typeface="Wingdings" panose="05000000000000000000" pitchFamily="2" charset="2"/>
              </a:rPr>
              <a:t> ICMP packet of network devices and the main injector (2 </a:t>
            </a:r>
            <a:r>
              <a:rPr lang="en-US" sz="1800" dirty="0" err="1" smtClean="0">
                <a:solidFill>
                  <a:schemeClr val="dk1"/>
                </a:solidFill>
                <a:sym typeface="Wingdings" panose="05000000000000000000" pitchFamily="2" charset="2"/>
              </a:rPr>
              <a:t>Perfsonar</a:t>
            </a:r>
            <a:r>
              <a:rPr lang="en-US" sz="1800" dirty="0" smtClean="0">
                <a:solidFill>
                  <a:schemeClr val="dk1"/>
                </a:solidFill>
                <a:sym typeface="Wingdings" panose="05000000000000000000" pitchFamily="2" charset="2"/>
              </a:rPr>
              <a:t> Server) are became part of LHCONE</a:t>
            </a:r>
          </a:p>
        </p:txBody>
      </p:sp>
      <p:sp>
        <p:nvSpPr>
          <p:cNvPr id="30" name="Google Shape;176;p21"/>
          <p:cNvSpPr txBox="1"/>
          <p:nvPr/>
        </p:nvSpPr>
        <p:spPr>
          <a:xfrm>
            <a:off x="727492" y="1120247"/>
            <a:ext cx="9808488" cy="399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Tx/>
              <a:buChar char="-"/>
            </a:pPr>
            <a:r>
              <a:rPr lang="en-US" sz="1800" dirty="0" smtClean="0">
                <a:solidFill>
                  <a:schemeClr val="dk1"/>
                </a:solidFill>
                <a:sym typeface="Wingdings" panose="05000000000000000000" pitchFamily="2" charset="2"/>
              </a:rPr>
              <a:t>FR-</a:t>
            </a:r>
            <a:r>
              <a:rPr lang="en-US" sz="1800" dirty="0" err="1" smtClean="0">
                <a:solidFill>
                  <a:schemeClr val="dk1"/>
                </a:solidFill>
                <a:sym typeface="Wingdings" panose="05000000000000000000" pitchFamily="2" charset="2"/>
              </a:rPr>
              <a:t>Renater</a:t>
            </a:r>
            <a:r>
              <a:rPr lang="en-US" sz="1800" dirty="0" smtClean="0">
                <a:solidFill>
                  <a:schemeClr val="dk1"/>
                </a:solidFill>
                <a:sym typeface="Wingdings" panose="05000000000000000000" pitchFamily="2" charset="2"/>
              </a:rPr>
              <a:t>  ICMP </a:t>
            </a:r>
            <a:r>
              <a:rPr lang="en-US" sz="1800" dirty="0" err="1" smtClean="0">
                <a:solidFill>
                  <a:schemeClr val="dk1"/>
                </a:solidFill>
                <a:sym typeface="Wingdings" panose="05000000000000000000" pitchFamily="2" charset="2"/>
              </a:rPr>
              <a:t>packts</a:t>
            </a:r>
            <a:r>
              <a:rPr lang="en-US" sz="1800" dirty="0" smtClean="0">
                <a:solidFill>
                  <a:schemeClr val="dk1"/>
                </a:solidFill>
                <a:sym typeface="Wingdings" panose="05000000000000000000" pitchFamily="2" charset="2"/>
              </a:rPr>
              <a:t> of network devices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3"/>
          <p:cNvSpPr txBox="1"/>
          <p:nvPr/>
        </p:nvSpPr>
        <p:spPr>
          <a:xfrm>
            <a:off x="380999" y="1287075"/>
            <a:ext cx="9952201" cy="50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7" indent="-342900">
              <a:buSzPts val="1800"/>
              <a:buChar char="●"/>
            </a:pPr>
            <a:r>
              <a:rPr lang="en-US" sz="1800" dirty="0" smtClean="0"/>
              <a:t>automate </a:t>
            </a:r>
            <a:r>
              <a:rPr lang="en-US" sz="1800" dirty="0" err="1"/>
              <a:t>unroutable</a:t>
            </a:r>
            <a:r>
              <a:rPr lang="en-US" sz="1800" dirty="0"/>
              <a:t> packet information </a:t>
            </a:r>
            <a:r>
              <a:rPr lang="en-US" sz="1800" dirty="0" smtClean="0"/>
              <a:t>gathering</a:t>
            </a:r>
            <a:endParaRPr sz="1800" dirty="0"/>
          </a:p>
          <a:p>
            <a:pPr marL="914400" lvl="1" indent="-342900">
              <a:buSzPts val="1800"/>
              <a:buChar char="○"/>
            </a:pPr>
            <a:r>
              <a:rPr lang="en-US" sz="1800" dirty="0"/>
              <a:t> → store into a organized and structured database (</a:t>
            </a:r>
            <a:r>
              <a:rPr lang="en-US" sz="1800" dirty="0" err="1"/>
              <a:t>kibana</a:t>
            </a:r>
            <a:r>
              <a:rPr lang="en-US" sz="1800" dirty="0"/>
              <a:t>)</a:t>
            </a:r>
            <a:endParaRPr sz="1800" dirty="0"/>
          </a:p>
          <a:p>
            <a:endParaRPr sz="1800" dirty="0"/>
          </a:p>
          <a:p>
            <a:pPr marL="914400" lvl="1" indent="-342900">
              <a:buSzPts val="1800"/>
              <a:buChar char="○"/>
            </a:pPr>
            <a:r>
              <a:rPr lang="en-US" sz="1800" dirty="0" err="1"/>
              <a:t>visualise</a:t>
            </a:r>
            <a:r>
              <a:rPr lang="en-US" sz="1800" dirty="0"/>
              <a:t> the data </a:t>
            </a:r>
            <a:r>
              <a:rPr lang="en-US" sz="1800" dirty="0" smtClean="0"/>
              <a:t>(packet beat / elastic </a:t>
            </a:r>
            <a:r>
              <a:rPr lang="en-US" sz="1800" dirty="0"/>
              <a:t>search / </a:t>
            </a:r>
            <a:r>
              <a:rPr lang="en-US" sz="1800" dirty="0" err="1"/>
              <a:t>Kibana</a:t>
            </a:r>
            <a:r>
              <a:rPr lang="en-US" sz="1800" dirty="0"/>
              <a:t> / </a:t>
            </a:r>
            <a:r>
              <a:rPr lang="en-US" sz="1800" dirty="0" err="1"/>
              <a:t>grafana</a:t>
            </a:r>
            <a:r>
              <a:rPr lang="en-US" sz="1800" dirty="0"/>
              <a:t>) with different levels </a:t>
            </a:r>
            <a:endParaRPr sz="1800" dirty="0"/>
          </a:p>
          <a:p>
            <a:pPr marL="1371600" lvl="2" indent="-342900">
              <a:buSzPts val="1800"/>
              <a:buChar char="■"/>
            </a:pPr>
            <a:r>
              <a:rPr lang="en-US" sz="1800" dirty="0"/>
              <a:t>abstract overview</a:t>
            </a:r>
            <a:endParaRPr sz="1800" dirty="0"/>
          </a:p>
          <a:p>
            <a:pPr marL="1371600" lvl="2" indent="-342900">
              <a:buSzPts val="1800"/>
              <a:buChar char="■"/>
            </a:pPr>
            <a:r>
              <a:rPr lang="en-US" sz="1800" dirty="0"/>
              <a:t>and </a:t>
            </a:r>
            <a:r>
              <a:rPr lang="en-US" sz="1800" dirty="0" err="1"/>
              <a:t>zoomable</a:t>
            </a:r>
            <a:r>
              <a:rPr lang="en-US" sz="1800" dirty="0"/>
              <a:t> into detailed view (up to source/</a:t>
            </a:r>
            <a:r>
              <a:rPr lang="en-US" sz="1800" dirty="0" err="1"/>
              <a:t>dest</a:t>
            </a:r>
            <a:r>
              <a:rPr lang="en-US" sz="1800" dirty="0"/>
              <a:t>. of a single packet)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this </a:t>
            </a:r>
            <a:r>
              <a:rPr lang="en-US" sz="1800" dirty="0"/>
              <a:t>data shall be available for the LHCONE connected sites (but not for the world), one idea:</a:t>
            </a:r>
            <a:endParaRPr sz="1800" dirty="0"/>
          </a:p>
          <a:p>
            <a:pPr marL="1371600" lvl="2" indent="-342900">
              <a:buSzPts val="1800"/>
              <a:buChar char="■"/>
            </a:pPr>
            <a:r>
              <a:rPr lang="en-US" sz="1800" dirty="0"/>
              <a:t>community securing the data</a:t>
            </a:r>
            <a:endParaRPr sz="1800" dirty="0"/>
          </a:p>
          <a:p>
            <a:pPr marL="1371600" lvl="2" indent="-342900">
              <a:buSzPts val="1800"/>
              <a:buChar char="■"/>
            </a:pPr>
            <a:r>
              <a:rPr lang="en-US" sz="1800" dirty="0"/>
              <a:t>restrict access --&gt; personal authentication enabled (via </a:t>
            </a:r>
            <a:r>
              <a:rPr lang="en-US" sz="1800" dirty="0" err="1" smtClean="0"/>
              <a:t>eduGAIN</a:t>
            </a:r>
            <a:r>
              <a:rPr lang="en-US" sz="1800" dirty="0" smtClean="0"/>
              <a:t>)</a:t>
            </a:r>
            <a:endParaRPr sz="1800" dirty="0"/>
          </a:p>
          <a:p>
            <a:endParaRPr sz="1800" dirty="0"/>
          </a:p>
          <a:p>
            <a:r>
              <a:rPr lang="en-US" sz="1800" dirty="0"/>
              <a:t>project just started,</a:t>
            </a:r>
            <a:endParaRPr sz="1800" dirty="0"/>
          </a:p>
          <a:p>
            <a:r>
              <a:rPr lang="en-US" sz="1800" dirty="0"/>
              <a:t>working on first results by the end of this year (2019)</a:t>
            </a:r>
            <a:endParaRPr sz="1800" dirty="0"/>
          </a:p>
        </p:txBody>
      </p:sp>
      <p:pic>
        <p:nvPicPr>
          <p:cNvPr id="6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86;p14"/>
          <p:cNvSpPr txBox="1">
            <a:spLocks/>
          </p:cNvSpPr>
          <p:nvPr/>
        </p:nvSpPr>
        <p:spPr>
          <a:xfrm>
            <a:off x="380999" y="4091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Project @ DE-KIT </a:t>
            </a:r>
            <a:r>
              <a:rPr lang="en-US" dirty="0" smtClean="0"/>
              <a:t>: </a:t>
            </a:r>
            <a:r>
              <a:rPr lang="en-US" dirty="0" smtClean="0"/>
              <a:t> </a:t>
            </a:r>
            <a:r>
              <a:rPr lang="en-US" dirty="0" err="1" smtClean="0"/>
              <a:t>unroutable</a:t>
            </a:r>
            <a:r>
              <a:rPr lang="en-US" dirty="0" smtClean="0"/>
              <a:t> </a:t>
            </a:r>
            <a:r>
              <a:rPr lang="en-US" dirty="0"/>
              <a:t>packet -- web portal</a:t>
            </a:r>
          </a:p>
        </p:txBody>
      </p:sp>
      <p:sp>
        <p:nvSpPr>
          <p:cNvPr id="8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8" y="1657350"/>
            <a:ext cx="11643987" cy="46386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8" y="5267325"/>
            <a:ext cx="1257300" cy="10287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926" y="6086475"/>
            <a:ext cx="2390775" cy="20955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1927" y="2158329"/>
            <a:ext cx="547366" cy="257954"/>
          </a:xfrm>
          <a:prstGeom prst="rect">
            <a:avLst/>
          </a:prstGeom>
        </p:spPr>
      </p:pic>
      <p:pic>
        <p:nvPicPr>
          <p:cNvPr id="9" name="Google Shape;80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86;p14"/>
          <p:cNvSpPr txBox="1">
            <a:spLocks/>
          </p:cNvSpPr>
          <p:nvPr/>
        </p:nvSpPr>
        <p:spPr>
          <a:xfrm>
            <a:off x="380999" y="4091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 err="1"/>
              <a:t>Worldmap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misrouted</a:t>
            </a:r>
            <a:r>
              <a:rPr lang="de-DE" dirty="0"/>
              <a:t> </a:t>
            </a:r>
            <a:r>
              <a:rPr lang="de-DE" dirty="0" err="1"/>
              <a:t>packets</a:t>
            </a:r>
            <a:r>
              <a:rPr lang="de-DE" dirty="0"/>
              <a:t> </a:t>
            </a:r>
            <a:r>
              <a:rPr lang="de-DE" dirty="0" err="1"/>
              <a:t>captured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last 30 </a:t>
            </a:r>
            <a:r>
              <a:rPr lang="de-DE" dirty="0" err="1"/>
              <a:t>days</a:t>
            </a:r>
            <a:endParaRPr lang="en-US" dirty="0"/>
          </a:p>
        </p:txBody>
      </p:sp>
      <p:sp>
        <p:nvSpPr>
          <p:cNvPr id="11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  <p:extLst>
      <p:ext uri="{BB962C8B-B14F-4D97-AF65-F5344CB8AC3E}">
        <p14:creationId xmlns:p14="http://schemas.microsoft.com/office/powerpoint/2010/main" val="89379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772401" y="2746025"/>
            <a:ext cx="2785872" cy="3346799"/>
          </a:xfrm>
        </p:spPr>
        <p:txBody>
          <a:bodyPr/>
          <a:lstStyle/>
          <a:p>
            <a:pPr marL="121920" indent="0">
              <a:buNone/>
            </a:pPr>
            <a:endParaRPr lang="de-DE" dirty="0" smtClean="0"/>
          </a:p>
          <a:p>
            <a:pPr marL="121920" indent="0">
              <a:buNone/>
            </a:pPr>
            <a:r>
              <a:rPr lang="de-DE" dirty="0" smtClean="0"/>
              <a:t>Routing-</a:t>
            </a:r>
            <a:r>
              <a:rPr lang="de-DE" dirty="0" err="1" smtClean="0"/>
              <a:t>tables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endParaRPr lang="de-DE" dirty="0" smtClean="0"/>
          </a:p>
          <a:p>
            <a:pPr marL="121920" indent="0">
              <a:buNone/>
            </a:pPr>
            <a:r>
              <a:rPr lang="de-DE" dirty="0" err="1" smtClean="0"/>
              <a:t>collected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analysed</a:t>
            </a:r>
            <a:r>
              <a:rPr lang="de-DE" dirty="0" smtClean="0"/>
              <a:t> NSPs</a:t>
            </a:r>
            <a:endParaRPr lang="en-US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636815" y="1198564"/>
            <a:ext cx="6853426" cy="4894262"/>
            <a:chOff x="114300" y="1198564"/>
            <a:chExt cx="7054595" cy="4894262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00" y="1198564"/>
              <a:ext cx="7054595" cy="4894262"/>
            </a:xfrm>
            <a:prstGeom prst="rect">
              <a:avLst/>
            </a:prstGeom>
          </p:spPr>
        </p:pic>
        <p:sp>
          <p:nvSpPr>
            <p:cNvPr id="5" name="Rechteck 4"/>
            <p:cNvSpPr/>
            <p:nvPr/>
          </p:nvSpPr>
          <p:spPr>
            <a:xfrm>
              <a:off x="118872" y="3639312"/>
              <a:ext cx="192024" cy="3566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hteck 5"/>
            <p:cNvSpPr/>
            <p:nvPr/>
          </p:nvSpPr>
          <p:spPr>
            <a:xfrm>
              <a:off x="118872" y="5608193"/>
              <a:ext cx="365760" cy="3566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Ellipse 7"/>
          <p:cNvSpPr/>
          <p:nvPr/>
        </p:nvSpPr>
        <p:spPr>
          <a:xfrm>
            <a:off x="9016413" y="3017089"/>
            <a:ext cx="201168" cy="156321"/>
          </a:xfrm>
          <a:prstGeom prst="ellipse">
            <a:avLst/>
          </a:prstGeom>
          <a:solidFill>
            <a:srgbClr val="4DD38D">
              <a:alpha val="60000"/>
            </a:srgb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lipse 8"/>
          <p:cNvSpPr/>
          <p:nvPr/>
        </p:nvSpPr>
        <p:spPr>
          <a:xfrm>
            <a:off x="9016413" y="3017089"/>
            <a:ext cx="201168" cy="156322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llipse 9"/>
          <p:cNvSpPr/>
          <p:nvPr/>
        </p:nvSpPr>
        <p:spPr>
          <a:xfrm>
            <a:off x="2943982" y="2170291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Ellipse 10"/>
          <p:cNvSpPr/>
          <p:nvPr/>
        </p:nvSpPr>
        <p:spPr>
          <a:xfrm>
            <a:off x="2207382" y="2737558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lipse 11"/>
          <p:cNvSpPr/>
          <p:nvPr/>
        </p:nvSpPr>
        <p:spPr>
          <a:xfrm>
            <a:off x="2760537" y="2746026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llipse 12"/>
          <p:cNvSpPr/>
          <p:nvPr/>
        </p:nvSpPr>
        <p:spPr>
          <a:xfrm>
            <a:off x="2890361" y="3403606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lipse 13"/>
          <p:cNvSpPr/>
          <p:nvPr/>
        </p:nvSpPr>
        <p:spPr>
          <a:xfrm>
            <a:off x="2238436" y="3443120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14"/>
          <p:cNvSpPr/>
          <p:nvPr/>
        </p:nvSpPr>
        <p:spPr>
          <a:xfrm>
            <a:off x="2551696" y="3578588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llipse 15"/>
          <p:cNvSpPr/>
          <p:nvPr/>
        </p:nvSpPr>
        <p:spPr>
          <a:xfrm>
            <a:off x="1956214" y="3640675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llipse 16"/>
          <p:cNvSpPr/>
          <p:nvPr/>
        </p:nvSpPr>
        <p:spPr>
          <a:xfrm>
            <a:off x="2585562" y="3908785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llipse 17"/>
          <p:cNvSpPr/>
          <p:nvPr/>
        </p:nvSpPr>
        <p:spPr>
          <a:xfrm>
            <a:off x="1990082" y="3962403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llipse 18"/>
          <p:cNvSpPr/>
          <p:nvPr/>
        </p:nvSpPr>
        <p:spPr>
          <a:xfrm>
            <a:off x="2300526" y="4106335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86;p14"/>
          <p:cNvSpPr txBox="1">
            <a:spLocks/>
          </p:cNvSpPr>
          <p:nvPr/>
        </p:nvSpPr>
        <p:spPr>
          <a:xfrm>
            <a:off x="533399" y="5615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/>
              <a:t>LHCONE regional </a:t>
            </a:r>
            <a:r>
              <a:rPr lang="de-DE" dirty="0" err="1"/>
              <a:t>diffrent</a:t>
            </a:r>
            <a:r>
              <a:rPr lang="de-DE" dirty="0"/>
              <a:t> routing </a:t>
            </a:r>
            <a:r>
              <a:rPr lang="de-DE" dirty="0" err="1"/>
              <a:t>tables</a:t>
            </a:r>
            <a:endParaRPr lang="en-US" dirty="0"/>
          </a:p>
        </p:txBody>
      </p:sp>
      <p:sp>
        <p:nvSpPr>
          <p:cNvPr id="24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2" name="Rechteck 1"/>
          <p:cNvSpPr/>
          <p:nvPr/>
        </p:nvSpPr>
        <p:spPr>
          <a:xfrm>
            <a:off x="533399" y="3578586"/>
            <a:ext cx="201387" cy="519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hteck 24"/>
          <p:cNvSpPr/>
          <p:nvPr/>
        </p:nvSpPr>
        <p:spPr>
          <a:xfrm>
            <a:off x="579434" y="5298880"/>
            <a:ext cx="201387" cy="519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6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232392" y="1457325"/>
            <a:ext cx="2643922" cy="463549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58" y="1123711"/>
            <a:ext cx="8806542" cy="5197720"/>
          </a:xfrm>
          <a:prstGeom prst="rect">
            <a:avLst/>
          </a:prstGeom>
        </p:spPr>
      </p:pic>
      <p:pic>
        <p:nvPicPr>
          <p:cNvPr id="5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86;p14"/>
          <p:cNvSpPr txBox="1">
            <a:spLocks/>
          </p:cNvSpPr>
          <p:nvPr/>
        </p:nvSpPr>
        <p:spPr>
          <a:xfrm>
            <a:off x="533399" y="5615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/>
              <a:t>Internet2  IPv4 (</a:t>
            </a:r>
            <a:r>
              <a:rPr lang="de-DE" dirty="0" err="1"/>
              <a:t>Oct</a:t>
            </a:r>
            <a:r>
              <a:rPr lang="de-DE" dirty="0"/>
              <a:t>. 2018)</a:t>
            </a:r>
            <a:endParaRPr lang="en-US" dirty="0"/>
          </a:p>
        </p:txBody>
      </p:sp>
      <p:sp>
        <p:nvSpPr>
          <p:cNvPr id="8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  <p:extLst>
      <p:ext uri="{BB962C8B-B14F-4D97-AF65-F5344CB8AC3E}">
        <p14:creationId xmlns:p14="http://schemas.microsoft.com/office/powerpoint/2010/main" val="311432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96248" y="1522051"/>
            <a:ext cx="2925784" cy="4570774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12" name="Gruppieren 11"/>
          <p:cNvGrpSpPr/>
          <p:nvPr/>
        </p:nvGrpSpPr>
        <p:grpSpPr>
          <a:xfrm>
            <a:off x="108857" y="1188250"/>
            <a:ext cx="8654143" cy="5043217"/>
            <a:chOff x="257908" y="2017430"/>
            <a:chExt cx="6563516" cy="3743290"/>
          </a:xfrm>
        </p:grpSpPr>
        <p:grpSp>
          <p:nvGrpSpPr>
            <p:cNvPr id="11" name="Gruppieren 10"/>
            <p:cNvGrpSpPr/>
            <p:nvPr/>
          </p:nvGrpSpPr>
          <p:grpSpPr>
            <a:xfrm>
              <a:off x="257908" y="2017430"/>
              <a:ext cx="6560655" cy="3742909"/>
              <a:chOff x="257908" y="2017430"/>
              <a:chExt cx="6560655" cy="3742909"/>
            </a:xfrm>
          </p:grpSpPr>
          <p:grpSp>
            <p:nvGrpSpPr>
              <p:cNvPr id="10" name="Gruppieren 9"/>
              <p:cNvGrpSpPr/>
              <p:nvPr/>
            </p:nvGrpSpPr>
            <p:grpSpPr>
              <a:xfrm>
                <a:off x="257908" y="2017430"/>
                <a:ext cx="6560655" cy="3742909"/>
                <a:chOff x="257908" y="2017430"/>
                <a:chExt cx="6560655" cy="3742909"/>
              </a:xfrm>
            </p:grpSpPr>
            <p:pic>
              <p:nvPicPr>
                <p:cNvPr id="4" name="Grafik 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65367" y="2023623"/>
                  <a:ext cx="6553196" cy="3736716"/>
                </a:xfrm>
                <a:prstGeom prst="rect">
                  <a:avLst/>
                </a:prstGeom>
              </p:spPr>
            </p:pic>
            <p:sp>
              <p:nvSpPr>
                <p:cNvPr id="7" name="Rechteck 6"/>
                <p:cNvSpPr/>
                <p:nvPr/>
              </p:nvSpPr>
              <p:spPr>
                <a:xfrm>
                  <a:off x="257908" y="3681665"/>
                  <a:ext cx="148661" cy="4010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Rechteck 7"/>
                <p:cNvSpPr/>
                <p:nvPr/>
              </p:nvSpPr>
              <p:spPr>
                <a:xfrm>
                  <a:off x="285985" y="3609474"/>
                  <a:ext cx="66308" cy="732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Rechteck 8"/>
                <p:cNvSpPr/>
                <p:nvPr/>
              </p:nvSpPr>
              <p:spPr>
                <a:xfrm>
                  <a:off x="285985" y="2017430"/>
                  <a:ext cx="120585" cy="15931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" name="Rechteck 5"/>
              <p:cNvSpPr/>
              <p:nvPr/>
            </p:nvSpPr>
            <p:spPr>
              <a:xfrm>
                <a:off x="257908" y="2017811"/>
                <a:ext cx="6560655" cy="193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Rechteck 4"/>
            <p:cNvSpPr/>
            <p:nvPr/>
          </p:nvSpPr>
          <p:spPr>
            <a:xfrm>
              <a:off x="6464808" y="5477256"/>
              <a:ext cx="356616" cy="283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Ellipse 12"/>
          <p:cNvSpPr/>
          <p:nvPr/>
        </p:nvSpPr>
        <p:spPr>
          <a:xfrm>
            <a:off x="2171278" y="3766046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llipse 13"/>
          <p:cNvSpPr/>
          <p:nvPr/>
        </p:nvSpPr>
        <p:spPr>
          <a:xfrm>
            <a:off x="2665943" y="4107041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14"/>
          <p:cNvSpPr/>
          <p:nvPr/>
        </p:nvSpPr>
        <p:spPr>
          <a:xfrm>
            <a:off x="3847043" y="3839071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llipse 15"/>
          <p:cNvSpPr/>
          <p:nvPr/>
        </p:nvSpPr>
        <p:spPr>
          <a:xfrm>
            <a:off x="5359613" y="3548241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86;p14"/>
          <p:cNvSpPr txBox="1">
            <a:spLocks/>
          </p:cNvSpPr>
          <p:nvPr/>
        </p:nvSpPr>
        <p:spPr>
          <a:xfrm>
            <a:off x="533399" y="5615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/>
              <a:t>Internet2  IPv4 </a:t>
            </a:r>
            <a:r>
              <a:rPr lang="de-DE" dirty="0" smtClean="0"/>
              <a:t>(2019)</a:t>
            </a:r>
            <a:endParaRPr lang="en-US" dirty="0"/>
          </a:p>
        </p:txBody>
      </p:sp>
      <p:sp>
        <p:nvSpPr>
          <p:cNvPr id="20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19" name="Ellipse 18"/>
          <p:cNvSpPr/>
          <p:nvPr/>
        </p:nvSpPr>
        <p:spPr>
          <a:xfrm>
            <a:off x="1352751" y="2364898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llipse 20"/>
          <p:cNvSpPr/>
          <p:nvPr/>
        </p:nvSpPr>
        <p:spPr>
          <a:xfrm>
            <a:off x="674719" y="2993165"/>
            <a:ext cx="135466" cy="1354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4"/>
          <p:cNvSpPr txBox="1">
            <a:spLocks noGrp="1"/>
          </p:cNvSpPr>
          <p:nvPr>
            <p:ph type="body" idx="1"/>
          </p:nvPr>
        </p:nvSpPr>
        <p:spPr>
          <a:xfrm>
            <a:off x="533399" y="1198563"/>
            <a:ext cx="9739214" cy="35584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unroutable</a:t>
            </a:r>
            <a:r>
              <a:rPr lang="de-DE" dirty="0" smtClean="0"/>
              <a:t> LHCONE </a:t>
            </a:r>
            <a:r>
              <a:rPr lang="de-DE" dirty="0" err="1" smtClean="0"/>
              <a:t>packets</a:t>
            </a:r>
            <a:r>
              <a:rPr lang="de-DE" dirty="0" smtClean="0"/>
              <a:t> </a:t>
            </a:r>
            <a:r>
              <a:rPr lang="de-DE" dirty="0" err="1" smtClean="0"/>
              <a:t>reduced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2.4million </a:t>
            </a:r>
            <a:r>
              <a:rPr lang="de-DE" dirty="0" err="1" smtClean="0"/>
              <a:t>to</a:t>
            </a:r>
            <a:r>
              <a:rPr lang="de-DE" dirty="0" smtClean="0"/>
              <a:t> 1million</a:t>
            </a:r>
            <a:br>
              <a:rPr lang="de-DE" dirty="0" smtClean="0"/>
            </a:br>
            <a:r>
              <a:rPr lang="de-DE" dirty="0" smtClean="0"/>
              <a:t>          </a:t>
            </a:r>
            <a:r>
              <a:rPr lang="de-DE" dirty="0" err="1" smtClean="0"/>
              <a:t>found</a:t>
            </a:r>
            <a:r>
              <a:rPr lang="de-DE" dirty="0" smtClean="0"/>
              <a:t> 1.4 </a:t>
            </a:r>
            <a:r>
              <a:rPr lang="de-DE" dirty="0" err="1" smtClean="0"/>
              <a:t>million</a:t>
            </a:r>
            <a:r>
              <a:rPr lang="de-DE" dirty="0" smtClean="0"/>
              <a:t> </a:t>
            </a:r>
            <a:r>
              <a:rPr lang="de-DE" dirty="0" err="1" smtClean="0"/>
              <a:t>packtes</a:t>
            </a:r>
            <a:r>
              <a:rPr lang="de-DE" dirty="0" smtClean="0"/>
              <a:t> </a:t>
            </a:r>
            <a:r>
              <a:rPr lang="de-DE" dirty="0" err="1" smtClean="0"/>
              <a:t>marked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„</a:t>
            </a:r>
            <a:r>
              <a:rPr lang="de-DE" dirty="0" err="1" smtClean="0"/>
              <a:t>false</a:t>
            </a:r>
            <a:r>
              <a:rPr lang="de-DE" dirty="0" smtClean="0"/>
              <a:t> positive“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could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sorted</a:t>
            </a:r>
            <a:r>
              <a:rPr lang="de-DE" dirty="0" smtClean="0"/>
              <a:t> out </a:t>
            </a:r>
            <a:endParaRPr lang="en-US" dirty="0" smtClean="0"/>
          </a:p>
          <a:p>
            <a:r>
              <a:rPr lang="en-US" dirty="0" smtClean="0"/>
              <a:t>LHCONE </a:t>
            </a:r>
            <a:r>
              <a:rPr lang="en-US" dirty="0"/>
              <a:t>ingress filtering/control has improved dramatically since measurement began in Q1 2018! </a:t>
            </a:r>
          </a:p>
          <a:p>
            <a:pPr marL="609600" lvl="1" indent="0">
              <a:buNone/>
            </a:pPr>
            <a:r>
              <a:rPr lang="de-DE" dirty="0" smtClean="0"/>
              <a:t>But still </a:t>
            </a:r>
            <a:r>
              <a:rPr lang="en-US" b="1" dirty="0" smtClean="0"/>
              <a:t>Detection </a:t>
            </a:r>
            <a:r>
              <a:rPr lang="en-US" sz="2100" dirty="0" smtClean="0"/>
              <a:t>will </a:t>
            </a:r>
            <a:r>
              <a:rPr lang="en-US" sz="2100" dirty="0"/>
              <a:t>be beneficial:</a:t>
            </a:r>
          </a:p>
          <a:p>
            <a:pPr marL="1657350" lvl="3" indent="-361950">
              <a:buSzPts val="2400"/>
            </a:pPr>
            <a:r>
              <a:rPr lang="en-US" sz="2000" dirty="0"/>
              <a:t>Regularly scheduled monitoring</a:t>
            </a:r>
            <a:r>
              <a:rPr lang="en-US" sz="2000" dirty="0" smtClean="0"/>
              <a:t>?</a:t>
            </a:r>
            <a:endParaRPr lang="en-US" sz="2000" dirty="0"/>
          </a:p>
          <a:p>
            <a:pPr marL="1657350" lvl="3" indent="-361950">
              <a:spcBef>
                <a:spcPts val="0"/>
              </a:spcBef>
              <a:buSzPts val="2400"/>
            </a:pPr>
            <a:r>
              <a:rPr lang="en-US" sz="2000" dirty="0"/>
              <a:t>Periodic NSP self run audits?</a:t>
            </a:r>
          </a:p>
          <a:p>
            <a:pPr marL="609600" lvl="1" indent="0">
              <a:buNone/>
            </a:pPr>
            <a:endParaRPr dirty="0"/>
          </a:p>
          <a:p>
            <a:pPr>
              <a:spcBef>
                <a:spcPts val="0"/>
              </a:spcBef>
            </a:pPr>
            <a:r>
              <a:rPr lang="en-US" dirty="0"/>
              <a:t>Growth in Asia has likely contributed to a small number of </a:t>
            </a:r>
            <a:r>
              <a:rPr lang="en-US" dirty="0" smtClean="0"/>
              <a:t>exceptions.</a:t>
            </a:r>
          </a:p>
          <a:p>
            <a:pPr lvl="1">
              <a:spcBef>
                <a:spcPts val="0"/>
              </a:spcBef>
            </a:pPr>
            <a:r>
              <a:rPr lang="en-US" sz="2100" dirty="0"/>
              <a:t>Work towards </a:t>
            </a:r>
            <a:r>
              <a:rPr lang="en-US" b="1" dirty="0" smtClean="0"/>
              <a:t>Prevention</a:t>
            </a:r>
            <a:endParaRPr lang="en-US" b="1" dirty="0"/>
          </a:p>
          <a:p>
            <a:pPr marL="1657350" lvl="3" indent="-361950">
              <a:buSzPts val="2400"/>
            </a:pPr>
            <a:r>
              <a:rPr lang="en-US" sz="2000" dirty="0" smtClean="0"/>
              <a:t>NSPs initiative at Edge </a:t>
            </a:r>
            <a:r>
              <a:rPr lang="en-US" sz="2000" dirty="0"/>
              <a:t>Site filter configuration</a:t>
            </a:r>
          </a:p>
          <a:p>
            <a:pPr marL="2057400" lvl="4">
              <a:spcBef>
                <a:spcPts val="0"/>
              </a:spcBef>
              <a:buSzPts val="2400"/>
            </a:pPr>
            <a:r>
              <a:rPr lang="en-US" dirty="0"/>
              <a:t>RPF </a:t>
            </a:r>
            <a:r>
              <a:rPr lang="en-US" dirty="0">
                <a:highlight>
                  <a:srgbClr val="00FF00"/>
                </a:highlight>
              </a:rPr>
              <a:t>→ too strict? → Rather opt for ACLs</a:t>
            </a:r>
          </a:p>
          <a:p>
            <a:pPr marL="2057400" lvl="4">
              <a:spcBef>
                <a:spcPts val="0"/>
              </a:spcBef>
              <a:buSzPts val="2400"/>
            </a:pPr>
            <a:r>
              <a:rPr lang="en-US" dirty="0" err="1"/>
              <a:t>Templated</a:t>
            </a:r>
            <a:r>
              <a:rPr lang="en-US" dirty="0"/>
              <a:t> policy &amp; filter configuration</a:t>
            </a:r>
          </a:p>
          <a:p>
            <a:pPr marL="609600" lvl="1" indent="0">
              <a:spcBef>
                <a:spcPts val="0"/>
              </a:spcBef>
              <a:buNone/>
            </a:pPr>
            <a:endParaRPr dirty="0"/>
          </a:p>
          <a:p>
            <a:pPr>
              <a:spcBef>
                <a:spcPts val="0"/>
              </a:spcBef>
            </a:pPr>
            <a:r>
              <a:rPr lang="en-US" dirty="0"/>
              <a:t>Routing table inconsistency may also be a source of false positives.</a:t>
            </a:r>
            <a:endParaRPr dirty="0"/>
          </a:p>
          <a:p>
            <a:pPr>
              <a:spcBef>
                <a:spcPts val="0"/>
              </a:spcBef>
            </a:pPr>
            <a:endParaRPr lang="de-DE" dirty="0" smtClean="0"/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endParaRPr lang="de-DE" dirty="0" smtClean="0"/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endParaRPr lang="de-DE" dirty="0" smtClean="0"/>
          </a:p>
          <a:p>
            <a:pPr>
              <a:spcBef>
                <a:spcPts val="0"/>
              </a:spcBef>
            </a:pPr>
            <a:endParaRPr lang="de-DE" dirty="0"/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</a:pPr>
            <a:endParaRPr lang="en-US" dirty="0"/>
          </a:p>
          <a:p>
            <a:pPr marL="609600" lvl="1" indent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7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6;p14"/>
          <p:cNvSpPr txBox="1">
            <a:spLocks/>
          </p:cNvSpPr>
          <p:nvPr/>
        </p:nvSpPr>
        <p:spPr>
          <a:xfrm>
            <a:off x="533399" y="5615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Conclusion / </a:t>
            </a:r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9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10" name="Google Shape;321;p30"/>
          <p:cNvSpPr/>
          <p:nvPr/>
        </p:nvSpPr>
        <p:spPr>
          <a:xfrm>
            <a:off x="9698926" y="5540996"/>
            <a:ext cx="848173" cy="67051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006D5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1200" dirty="0">
                <a:solidFill>
                  <a:schemeClr val="lt1"/>
                </a:solidFill>
              </a:rPr>
              <a:t>Site </a:t>
            </a:r>
            <a:r>
              <a:rPr lang="en-US" sz="1200" dirty="0" smtClean="0">
                <a:solidFill>
                  <a:schemeClr val="lt1"/>
                </a:solidFill>
              </a:rPr>
              <a:t>2</a:t>
            </a:r>
            <a:endParaRPr sz="1200" dirty="0">
              <a:solidFill>
                <a:schemeClr val="lt1"/>
              </a:solidFill>
            </a:endParaRPr>
          </a:p>
        </p:txBody>
      </p:sp>
      <p:sp>
        <p:nvSpPr>
          <p:cNvPr id="11" name="Google Shape;321;p30"/>
          <p:cNvSpPr/>
          <p:nvPr/>
        </p:nvSpPr>
        <p:spPr>
          <a:xfrm>
            <a:off x="10770955" y="4254625"/>
            <a:ext cx="848173" cy="67051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006D5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1200" dirty="0">
                <a:solidFill>
                  <a:schemeClr val="lt1"/>
                </a:solidFill>
              </a:rPr>
              <a:t>Site </a:t>
            </a:r>
            <a:r>
              <a:rPr lang="en-US" sz="1200" dirty="0" smtClean="0">
                <a:solidFill>
                  <a:schemeClr val="lt1"/>
                </a:solidFill>
              </a:rPr>
              <a:t>3</a:t>
            </a:r>
            <a:endParaRPr sz="1200" dirty="0">
              <a:solidFill>
                <a:schemeClr val="lt1"/>
              </a:solidFill>
            </a:endParaRPr>
          </a:p>
        </p:txBody>
      </p:sp>
      <p:sp>
        <p:nvSpPr>
          <p:cNvPr id="12" name="Google Shape;320;p30"/>
          <p:cNvSpPr txBox="1">
            <a:spLocks/>
          </p:cNvSpPr>
          <p:nvPr/>
        </p:nvSpPr>
        <p:spPr>
          <a:xfrm>
            <a:off x="7948930" y="4020635"/>
            <a:ext cx="4115162" cy="2253343"/>
          </a:xfrm>
          <a:prstGeom prst="cloudCallout">
            <a:avLst>
              <a:gd name="adj1" fmla="val -37235"/>
              <a:gd name="adj2" fmla="val 31648"/>
            </a:avLst>
          </a:prstGeom>
          <a:noFill/>
          <a:ln w="25400" cap="flat" cmpd="sng">
            <a:solidFill>
              <a:srgbClr val="006D5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52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ctr">
              <a:spcBef>
                <a:spcPts val="0"/>
              </a:spcBef>
              <a:buClr>
                <a:schemeClr val="lt1"/>
              </a:buClr>
            </a:pPr>
            <a:r>
              <a:rPr lang="en-US" smtClean="0">
                <a:solidFill>
                  <a:schemeClr val="lt1"/>
                </a:solidFill>
              </a:rPr>
              <a:t>NREN 1</a:t>
            </a: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Google Shape;321;p30"/>
          <p:cNvSpPr/>
          <p:nvPr/>
        </p:nvSpPr>
        <p:spPr>
          <a:xfrm>
            <a:off x="8466461" y="4274456"/>
            <a:ext cx="848173" cy="67051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006D5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en-US" sz="1200" dirty="0">
                <a:solidFill>
                  <a:schemeClr val="lt1"/>
                </a:solidFill>
              </a:rPr>
              <a:t>Site 1</a:t>
            </a:r>
            <a:endParaRPr sz="1200" dirty="0">
              <a:solidFill>
                <a:schemeClr val="lt1"/>
              </a:solidFill>
            </a:endParaRPr>
          </a:p>
        </p:txBody>
      </p:sp>
      <p:sp>
        <p:nvSpPr>
          <p:cNvPr id="14" name="Google Shape;324;p30"/>
          <p:cNvSpPr/>
          <p:nvPr/>
        </p:nvSpPr>
        <p:spPr>
          <a:xfrm>
            <a:off x="9707014" y="4643475"/>
            <a:ext cx="737700" cy="458400"/>
          </a:xfrm>
          <a:prstGeom prst="ellipse">
            <a:avLst/>
          </a:prstGeom>
          <a:noFill/>
          <a:ln w="1016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</a:endParaRPr>
          </a:p>
        </p:txBody>
      </p:sp>
      <p:cxnSp>
        <p:nvCxnSpPr>
          <p:cNvPr id="15" name="Google Shape;325;p30"/>
          <p:cNvCxnSpPr/>
          <p:nvPr/>
        </p:nvCxnSpPr>
        <p:spPr>
          <a:xfrm flipH="1">
            <a:off x="10587928" y="4703045"/>
            <a:ext cx="125193" cy="53984"/>
          </a:xfrm>
          <a:prstGeom prst="straightConnector1">
            <a:avLst/>
          </a:prstGeom>
          <a:noFill/>
          <a:ln w="9525" cap="flat" cmpd="sng">
            <a:solidFill>
              <a:srgbClr val="00958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328;p30"/>
          <p:cNvCxnSpPr>
            <a:endCxn id="20" idx="1"/>
          </p:cNvCxnSpPr>
          <p:nvPr/>
        </p:nvCxnSpPr>
        <p:spPr>
          <a:xfrm>
            <a:off x="9360021" y="4643475"/>
            <a:ext cx="162426" cy="59570"/>
          </a:xfrm>
          <a:prstGeom prst="straightConnector1">
            <a:avLst/>
          </a:prstGeom>
          <a:noFill/>
          <a:ln w="9525" cap="flat" cmpd="sng">
            <a:solidFill>
              <a:srgbClr val="00958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331;p30"/>
          <p:cNvCxnSpPr>
            <a:stCxn id="21" idx="3"/>
            <a:endCxn id="22" idx="1"/>
          </p:cNvCxnSpPr>
          <p:nvPr/>
        </p:nvCxnSpPr>
        <p:spPr>
          <a:xfrm flipV="1">
            <a:off x="10115814" y="5328860"/>
            <a:ext cx="1756" cy="154723"/>
          </a:xfrm>
          <a:prstGeom prst="straightConnector1">
            <a:avLst/>
          </a:prstGeom>
          <a:noFill/>
          <a:ln w="9525" cap="flat" cmpd="sng">
            <a:solidFill>
              <a:srgbClr val="00958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329;p30"/>
          <p:cNvSpPr txBox="1"/>
          <p:nvPr/>
        </p:nvSpPr>
        <p:spPr>
          <a:xfrm>
            <a:off x="9019044" y="4306578"/>
            <a:ext cx="2904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19" name="Google Shape;334;p30"/>
          <p:cNvSpPr txBox="1"/>
          <p:nvPr/>
        </p:nvSpPr>
        <p:spPr>
          <a:xfrm>
            <a:off x="9802170" y="4653600"/>
            <a:ext cx="9363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NSP</a:t>
            </a:r>
            <a:endParaRPr/>
          </a:p>
        </p:txBody>
      </p:sp>
      <p:sp>
        <p:nvSpPr>
          <p:cNvPr id="20" name="Google Shape;330;p30"/>
          <p:cNvSpPr txBox="1"/>
          <p:nvPr/>
        </p:nvSpPr>
        <p:spPr>
          <a:xfrm rot="1771915">
            <a:off x="9503588" y="4448071"/>
            <a:ext cx="290318" cy="65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1" name="Google Shape;332;p30"/>
          <p:cNvSpPr txBox="1"/>
          <p:nvPr/>
        </p:nvSpPr>
        <p:spPr>
          <a:xfrm rot="-5400000">
            <a:off x="9970614" y="5302233"/>
            <a:ext cx="2904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2" name="Google Shape;333;p30"/>
          <p:cNvSpPr txBox="1"/>
          <p:nvPr/>
        </p:nvSpPr>
        <p:spPr>
          <a:xfrm rot="-5400000">
            <a:off x="9972370" y="4857110"/>
            <a:ext cx="2904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3" name="Google Shape;327;p30"/>
          <p:cNvSpPr txBox="1"/>
          <p:nvPr/>
        </p:nvSpPr>
        <p:spPr>
          <a:xfrm rot="-1444599">
            <a:off x="10380850" y="4467986"/>
            <a:ext cx="290471" cy="653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4" name="Google Shape;326;p30"/>
          <p:cNvSpPr txBox="1"/>
          <p:nvPr/>
        </p:nvSpPr>
        <p:spPr>
          <a:xfrm rot="-908459">
            <a:off x="10767267" y="4347862"/>
            <a:ext cx="290587" cy="65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1000" dirty="0">
                <a:solidFill>
                  <a:schemeClr val="dk1"/>
                </a:solidFill>
              </a:rPr>
              <a:t>ACL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5" name="Google Shape;330;p30"/>
          <p:cNvSpPr txBox="1"/>
          <p:nvPr/>
        </p:nvSpPr>
        <p:spPr>
          <a:xfrm rot="1771915">
            <a:off x="9498141" y="4448067"/>
            <a:ext cx="290318" cy="65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de-DE" sz="1000" dirty="0" smtClean="0">
                <a:solidFill>
                  <a:schemeClr val="dk1"/>
                </a:solidFill>
              </a:rPr>
              <a:t>RPF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6" name="Google Shape;333;p30"/>
          <p:cNvSpPr txBox="1"/>
          <p:nvPr/>
        </p:nvSpPr>
        <p:spPr>
          <a:xfrm rot="-5400000">
            <a:off x="9972372" y="4857106"/>
            <a:ext cx="290400" cy="6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de-DE" sz="1000" dirty="0" smtClean="0">
                <a:solidFill>
                  <a:schemeClr val="dk1"/>
                </a:solidFill>
              </a:rPr>
              <a:t>RPF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7" name="Google Shape;327;p30"/>
          <p:cNvSpPr txBox="1"/>
          <p:nvPr/>
        </p:nvSpPr>
        <p:spPr>
          <a:xfrm rot="-1444599">
            <a:off x="10380846" y="4467982"/>
            <a:ext cx="290471" cy="653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de-DE" sz="1000" dirty="0" smtClean="0">
                <a:solidFill>
                  <a:schemeClr val="dk1"/>
                </a:solidFill>
              </a:rPr>
              <a:t>RPF</a:t>
            </a:r>
            <a:endParaRPr sz="10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5"/>
          <p:cNvSpPr txBox="1">
            <a:spLocks noGrp="1"/>
          </p:cNvSpPr>
          <p:nvPr>
            <p:ph type="body" idx="1"/>
          </p:nvPr>
        </p:nvSpPr>
        <p:spPr>
          <a:xfrm>
            <a:off x="2207568" y="2492897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indent="0" algn="ctr">
              <a:spcBef>
                <a:spcPts val="0"/>
              </a:spcBef>
              <a:buSzPts val="3360"/>
            </a:pPr>
            <a:r>
              <a:rPr lang="en-US" sz="4800"/>
              <a:t>Questions</a:t>
            </a:r>
            <a:endParaRPr sz="4800"/>
          </a:p>
          <a:p>
            <a:pPr marL="0" indent="0" algn="ctr">
              <a:spcBef>
                <a:spcPts val="960"/>
              </a:spcBef>
              <a:buSzPts val="3360"/>
            </a:pPr>
            <a:r>
              <a:rPr lang="en-US" sz="4800"/>
              <a:t>Suggestions</a:t>
            </a:r>
            <a:endParaRPr sz="4800"/>
          </a:p>
          <a:p>
            <a:pPr marL="0" indent="0" algn="ctr">
              <a:spcBef>
                <a:spcPts val="960"/>
              </a:spcBef>
              <a:buSzPts val="3360"/>
            </a:pPr>
            <a:r>
              <a:rPr lang="en-US" sz="4800"/>
              <a:t>Discussion</a:t>
            </a:r>
            <a:endParaRPr sz="4800"/>
          </a:p>
        </p:txBody>
      </p:sp>
      <p:pic>
        <p:nvPicPr>
          <p:cNvPr id="6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LHC </a:t>
            </a:r>
            <a:r>
              <a:rPr lang="de-DE" dirty="0" smtClean="0">
                <a:sym typeface="Wingdings" panose="05000000000000000000" pitchFamily="2" charset="2"/>
              </a:rPr>
              <a:t> VPNs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6032" y="915527"/>
            <a:ext cx="11722607" cy="875173"/>
          </a:xfrm>
        </p:spPr>
        <p:txBody>
          <a:bodyPr/>
          <a:lstStyle/>
          <a:p>
            <a:r>
              <a:rPr lang="de-DE" dirty="0" err="1" smtClean="0"/>
              <a:t>LHCO</a:t>
            </a:r>
            <a:r>
              <a:rPr lang="de-DE" sz="1600" dirty="0" err="1" smtClean="0"/>
              <a:t>ptical</a:t>
            </a:r>
            <a:r>
              <a:rPr lang="de-DE" dirty="0" err="1" smtClean="0"/>
              <a:t>P</a:t>
            </a:r>
            <a:r>
              <a:rPr lang="de-DE" sz="1600" dirty="0" err="1" smtClean="0"/>
              <a:t>rivat</a:t>
            </a:r>
            <a:r>
              <a:rPr lang="de-DE" dirty="0" err="1" smtClean="0"/>
              <a:t>N</a:t>
            </a:r>
            <a:r>
              <a:rPr lang="de-DE" sz="1600" dirty="0" err="1" smtClean="0"/>
              <a:t>etwork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a CERN </a:t>
            </a:r>
            <a:r>
              <a:rPr lang="de-DE" dirty="0" err="1" smtClean="0">
                <a:sym typeface="Wingdings" panose="05000000000000000000" pitchFamily="2" charset="2"/>
              </a:rPr>
              <a:t>centric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star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</a:t>
            </a:r>
            <a:r>
              <a:rPr lang="de-DE" sz="1600" dirty="0" err="1" smtClean="0">
                <a:sym typeface="Wingdings" panose="05000000000000000000" pitchFamily="2" charset="2"/>
              </a:rPr>
              <a:t>irtual</a:t>
            </a:r>
            <a:r>
              <a:rPr lang="de-DE" dirty="0" err="1" smtClean="0">
                <a:sym typeface="Wingdings" panose="05000000000000000000" pitchFamily="2" charset="2"/>
              </a:rPr>
              <a:t>P</a:t>
            </a:r>
            <a:r>
              <a:rPr lang="de-DE" sz="1600" dirty="0" err="1" smtClean="0">
                <a:sym typeface="Wingdings" panose="05000000000000000000" pitchFamily="2" charset="2"/>
              </a:rPr>
              <a:t>rivat</a:t>
            </a:r>
            <a:r>
              <a:rPr lang="de-DE" dirty="0" err="1" smtClean="0">
                <a:sym typeface="Wingdings" panose="05000000000000000000" pitchFamily="2" charset="2"/>
              </a:rPr>
              <a:t>N</a:t>
            </a:r>
            <a:r>
              <a:rPr lang="de-DE" sz="1600" dirty="0" err="1" smtClean="0">
                <a:sym typeface="Wingdings" panose="05000000000000000000" pitchFamily="2" charset="2"/>
              </a:rPr>
              <a:t>etwork</a:t>
            </a:r>
            <a:endParaRPr lang="de-DE" sz="1600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VPN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15 </a:t>
            </a:r>
            <a:r>
              <a:rPr lang="de-DE" dirty="0" err="1" smtClean="0">
                <a:sym typeface="Wingdings" panose="05000000000000000000" pitchFamily="2" charset="2"/>
              </a:rPr>
              <a:t>participants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only</a:t>
            </a:r>
            <a:r>
              <a:rPr lang="de-DE" dirty="0" smtClean="0">
                <a:sym typeface="Wingdings" panose="05000000000000000000" pitchFamily="2" charset="2"/>
              </a:rPr>
              <a:t>, mutual </a:t>
            </a:r>
            <a:r>
              <a:rPr lang="de-DE" dirty="0" err="1" smtClean="0">
                <a:sym typeface="Wingdings" panose="05000000000000000000" pitchFamily="2" charset="2"/>
              </a:rPr>
              <a:t>agreements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between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connected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partner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dirty="0" err="1" smtClean="0">
                <a:sym typeface="Wingdings" panose="05000000000000000000" pitchFamily="2" charset="2"/>
              </a:rPr>
              <a:t>no</a:t>
            </a:r>
            <a:r>
              <a:rPr lang="de-DE" dirty="0" smtClean="0">
                <a:sym typeface="Wingdings" panose="05000000000000000000" pitchFamily="2" charset="2"/>
              </a:rPr>
              <a:t> formal </a:t>
            </a:r>
            <a:r>
              <a:rPr lang="de-DE" dirty="0" err="1" smtClean="0">
                <a:sym typeface="Wingdings" panose="05000000000000000000" pitchFamily="2" charset="2"/>
              </a:rPr>
              <a:t>rules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endParaRPr lang="de-DE" dirty="0" smtClean="0"/>
          </a:p>
        </p:txBody>
      </p:sp>
      <p:pic>
        <p:nvPicPr>
          <p:cNvPr id="6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54367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949" y="1866900"/>
            <a:ext cx="10921641" cy="4419613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11317691" y="1866900"/>
            <a:ext cx="734765" cy="4419614"/>
            <a:chOff x="11326909" y="2547392"/>
            <a:chExt cx="734765" cy="3779085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9802367" y="4071934"/>
              <a:ext cx="3779085" cy="730002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>
            <a:xfrm rot="16200000">
              <a:off x="10992103" y="5174332"/>
              <a:ext cx="2093423" cy="45719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16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3265714" y="2276669"/>
            <a:ext cx="8399237" cy="3816156"/>
          </a:xfrm>
        </p:spPr>
        <p:txBody>
          <a:bodyPr/>
          <a:lstStyle/>
          <a:p>
            <a:pPr marL="121920" indent="0">
              <a:buNone/>
            </a:pPr>
            <a:r>
              <a:rPr lang="de-DE" sz="4800" b="1" dirty="0"/>
              <a:t>Backup </a:t>
            </a:r>
            <a:r>
              <a:rPr lang="de-DE" sz="4800" b="1" dirty="0" err="1"/>
              <a:t>Slids</a:t>
            </a:r>
            <a:endParaRPr lang="en-US" sz="4800" b="1" dirty="0"/>
          </a:p>
        </p:txBody>
      </p:sp>
      <p:pic>
        <p:nvPicPr>
          <p:cNvPr id="6" name="Google Shape;80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Recent</a:t>
            </a:r>
            <a:r>
              <a:rPr lang="de-DE" dirty="0" smtClean="0"/>
              <a:t> </a:t>
            </a:r>
            <a:r>
              <a:rPr lang="de-DE" dirty="0" err="1" smtClean="0"/>
              <a:t>presentations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b="1" dirty="0" err="1" smtClean="0"/>
              <a:t>unroutable</a:t>
            </a:r>
            <a:r>
              <a:rPr lang="de-DE" b="1" dirty="0" smtClean="0"/>
              <a:t> LHCONE </a:t>
            </a:r>
            <a:r>
              <a:rPr lang="de-DE" b="1" dirty="0" err="1" smtClean="0"/>
              <a:t>packets</a:t>
            </a:r>
            <a:r>
              <a:rPr lang="de-DE" b="1" dirty="0" smtClean="0"/>
              <a:t>:</a:t>
            </a:r>
          </a:p>
          <a:p>
            <a:pPr lvl="1"/>
            <a:r>
              <a:rPr lang="de-DE" b="1" dirty="0"/>
              <a:t>LHCOPN/ONE Meeting </a:t>
            </a:r>
            <a:r>
              <a:rPr lang="de-DE" b="1" dirty="0" smtClean="0"/>
              <a:t>March 06, 2018 </a:t>
            </a:r>
            <a:r>
              <a:rPr lang="de-DE" b="1" dirty="0"/>
              <a:t/>
            </a:r>
            <a:br>
              <a:rPr lang="de-DE" b="1" dirty="0"/>
            </a:br>
            <a:r>
              <a:rPr lang="de-DE" dirty="0"/>
              <a:t>https://indico.cern.ch/event/681168/contributions/2848474/attachments/1611723/2559528/LHCONE-Filter-Policy-Practice.pdf</a:t>
            </a:r>
          </a:p>
          <a:p>
            <a:pPr lvl="1"/>
            <a:r>
              <a:rPr lang="de-DE" b="1" dirty="0" smtClean="0"/>
              <a:t>LHCOPN/ONE </a:t>
            </a:r>
            <a:r>
              <a:rPr lang="de-DE" b="1" dirty="0"/>
              <a:t>Meeting </a:t>
            </a:r>
            <a:r>
              <a:rPr lang="de-DE" b="1" dirty="0" err="1" smtClean="0"/>
              <a:t>Oct</a:t>
            </a:r>
            <a:r>
              <a:rPr lang="de-DE" b="1" dirty="0" smtClean="0"/>
              <a:t>. 30, 2018</a:t>
            </a:r>
            <a:br>
              <a:rPr lang="de-DE" b="1" dirty="0" smtClean="0"/>
            </a:br>
            <a:r>
              <a:rPr lang="de-DE" dirty="0" smtClean="0"/>
              <a:t>https</a:t>
            </a:r>
            <a:r>
              <a:rPr lang="de-DE" dirty="0"/>
              <a:t>://indico.cern.ch/event/725706/contributions/3120030/attachments/1743507/2821722/LHCONE-MTU-recommendation.pdf</a:t>
            </a:r>
            <a:endParaRPr lang="de-DE" dirty="0" smtClean="0"/>
          </a:p>
          <a:p>
            <a:pPr lvl="1"/>
            <a:r>
              <a:rPr lang="de-DE" b="1" dirty="0" smtClean="0"/>
              <a:t>LHCOPN/ONE Meeting June 04, 2019 </a:t>
            </a:r>
            <a:r>
              <a:rPr lang="de-DE" dirty="0" smtClean="0">
                <a:hlinkClick r:id="rId2"/>
              </a:rPr>
              <a:t>https</a:t>
            </a:r>
            <a:r>
              <a:rPr lang="de-DE" dirty="0">
                <a:hlinkClick r:id="rId2"/>
              </a:rPr>
              <a:t>://</a:t>
            </a:r>
            <a:r>
              <a:rPr lang="de-DE" dirty="0" smtClean="0">
                <a:hlinkClick r:id="rId2"/>
              </a:rPr>
              <a:t>indico.cern.ch/event/772031/contributions/3360612/attachments/1855532/3047503/LHCONE_Edge_Filtering_Policy_and_Practice_Umea_1.pdf</a:t>
            </a:r>
            <a:endParaRPr lang="de-DE" dirty="0" smtClean="0"/>
          </a:p>
          <a:p>
            <a:pPr marL="609600" lvl="1" indent="0">
              <a:buNone/>
            </a:pPr>
            <a:endParaRPr lang="de-DE" dirty="0" smtClean="0"/>
          </a:p>
          <a:p>
            <a:r>
              <a:rPr lang="de-DE" b="1" dirty="0" smtClean="0"/>
              <a:t>regional LHCONE routing </a:t>
            </a:r>
            <a:r>
              <a:rPr lang="de-DE" b="1" dirty="0" err="1" smtClean="0"/>
              <a:t>table</a:t>
            </a:r>
            <a:r>
              <a:rPr lang="de-DE" b="1" dirty="0" smtClean="0"/>
              <a:t> </a:t>
            </a:r>
            <a:r>
              <a:rPr lang="de-DE" b="1" dirty="0" err="1" smtClean="0"/>
              <a:t>diffrences</a:t>
            </a:r>
            <a:r>
              <a:rPr lang="de-DE" b="1" dirty="0" smtClean="0"/>
              <a:t>:</a:t>
            </a:r>
          </a:p>
          <a:p>
            <a:pPr lvl="1"/>
            <a:r>
              <a:rPr lang="de-DE" b="1" dirty="0"/>
              <a:t>LHCOPN/ONE Meeting </a:t>
            </a:r>
            <a:r>
              <a:rPr lang="de-DE" b="1" dirty="0" err="1"/>
              <a:t>Oct</a:t>
            </a:r>
            <a:r>
              <a:rPr lang="de-DE" b="1" dirty="0"/>
              <a:t>. 30, </a:t>
            </a:r>
            <a:r>
              <a:rPr lang="de-DE" b="1" dirty="0" smtClean="0"/>
              <a:t>2018</a:t>
            </a:r>
            <a:r>
              <a:rPr lang="de-DE" b="1" dirty="0"/>
              <a:t/>
            </a:r>
            <a:br>
              <a:rPr lang="de-DE" b="1" dirty="0"/>
            </a:br>
            <a:r>
              <a:rPr lang="de-DE" dirty="0"/>
              <a:t>https://indico.cern.ch/event/725706/contributions/3149436/attachments/1744301/2823417/LHCone_routing_digging.pdf</a:t>
            </a:r>
            <a:endParaRPr lang="de-DE" dirty="0"/>
          </a:p>
          <a:p>
            <a:pPr lvl="1"/>
            <a:r>
              <a:rPr lang="de-DE" b="1" dirty="0"/>
              <a:t>LHCOPN/ONE Meeting June 04, 2019 </a:t>
            </a:r>
            <a:r>
              <a:rPr lang="en-US" dirty="0"/>
              <a:t>https://indico.cern.ch/event/772031/contributions/3428968/attachments/1855890/3048260/LHCone_routing_digging_2019.pdf</a:t>
            </a:r>
          </a:p>
        </p:txBody>
      </p:sp>
    </p:spTree>
    <p:extLst>
      <p:ext uri="{BB962C8B-B14F-4D97-AF65-F5344CB8AC3E}">
        <p14:creationId xmlns:p14="http://schemas.microsoft.com/office/powerpoint/2010/main" val="3944331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31"/>
          <p:cNvGrpSpPr/>
          <p:nvPr/>
        </p:nvGrpSpPr>
        <p:grpSpPr>
          <a:xfrm>
            <a:off x="5247951" y="2658287"/>
            <a:ext cx="4134498" cy="1868007"/>
            <a:chOff x="1187400" y="2529299"/>
            <a:chExt cx="4919093" cy="2451453"/>
          </a:xfrm>
        </p:grpSpPr>
        <p:sp>
          <p:nvSpPr>
            <p:cNvPr id="344" name="Google Shape;344;p31"/>
            <p:cNvSpPr/>
            <p:nvPr/>
          </p:nvSpPr>
          <p:spPr>
            <a:xfrm>
              <a:off x="2877893" y="2529299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0944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LHCONE NSP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ASN 99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5" name="Google Shape;345;p31"/>
            <p:cNvSpPr/>
            <p:nvPr/>
          </p:nvSpPr>
          <p:spPr>
            <a:xfrm>
              <a:off x="2877897" y="3429000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0D5D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L3 Exchange Fabric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ASN 100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6" name="Google Shape;346;p31"/>
            <p:cNvSpPr/>
            <p:nvPr/>
          </p:nvSpPr>
          <p:spPr>
            <a:xfrm>
              <a:off x="1187400" y="453825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307B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Compute Center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/>
              <a:r>
                <a:rPr lang="en-US"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ASN 101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47" name="Google Shape;347;p31"/>
            <p:cNvSpPr/>
            <p:nvPr/>
          </p:nvSpPr>
          <p:spPr>
            <a:xfrm>
              <a:off x="2877893" y="453825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307B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-US" sz="8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Compute Center</a:t>
              </a:r>
              <a:endParaRPr sz="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-US" sz="8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ASN 102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348" name="Google Shape;348;p31"/>
            <p:cNvCxnSpPr>
              <a:stCxn id="345" idx="0"/>
              <a:endCxn id="344" idx="2"/>
            </p:cNvCxnSpPr>
            <p:nvPr/>
          </p:nvCxnSpPr>
          <p:spPr>
            <a:xfrm rot="-5400000">
              <a:off x="3418647" y="3200100"/>
              <a:ext cx="457200" cy="6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9" name="Google Shape;349;p31"/>
            <p:cNvCxnSpPr>
              <a:stCxn id="345" idx="2"/>
              <a:endCxn id="347" idx="0"/>
            </p:cNvCxnSpPr>
            <p:nvPr/>
          </p:nvCxnSpPr>
          <p:spPr>
            <a:xfrm rot="-5400000" flipH="1">
              <a:off x="3313797" y="4204650"/>
              <a:ext cx="666900" cy="600"/>
            </a:xfrm>
            <a:prstGeom prst="bentConnector3">
              <a:avLst>
                <a:gd name="adj1" fmla="val 49989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50" name="Google Shape;350;p31"/>
            <p:cNvCxnSpPr>
              <a:stCxn id="346" idx="0"/>
            </p:cNvCxnSpPr>
            <p:nvPr/>
          </p:nvCxnSpPr>
          <p:spPr>
            <a:xfrm rot="-5400000">
              <a:off x="2581950" y="3462751"/>
              <a:ext cx="450000" cy="1701000"/>
            </a:xfrm>
            <a:prstGeom prst="bentConnector2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51" name="Google Shape;351;p31"/>
            <p:cNvSpPr/>
            <p:nvPr/>
          </p:nvSpPr>
          <p:spPr>
            <a:xfrm>
              <a:off x="4568393" y="4538251"/>
              <a:ext cx="1538100" cy="442500"/>
            </a:xfrm>
            <a:prstGeom prst="roundRect">
              <a:avLst>
                <a:gd name="adj" fmla="val 50000"/>
              </a:avLst>
            </a:prstGeom>
            <a:solidFill>
              <a:srgbClr val="307B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dk1"/>
                </a:buClr>
                <a:buSzPts val="1100"/>
              </a:pPr>
              <a:r>
                <a:rPr lang="en-US" sz="8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Compute Center</a:t>
              </a:r>
              <a:endParaRPr sz="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buClr>
                  <a:schemeClr val="dk1"/>
                </a:buClr>
                <a:buSzPts val="1100"/>
              </a:pPr>
              <a:r>
                <a:rPr lang="en-US" sz="80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ASN 103</a:t>
              </a:r>
              <a:endPara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352" name="Google Shape;352;p31"/>
            <p:cNvCxnSpPr>
              <a:endCxn id="351" idx="0"/>
            </p:cNvCxnSpPr>
            <p:nvPr/>
          </p:nvCxnSpPr>
          <p:spPr>
            <a:xfrm>
              <a:off x="3652943" y="4088251"/>
              <a:ext cx="1684500" cy="450000"/>
            </a:xfrm>
            <a:prstGeom prst="bentConnector2">
              <a:avLst/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53" name="Google Shape;353;p31"/>
            <p:cNvSpPr/>
            <p:nvPr/>
          </p:nvSpPr>
          <p:spPr>
            <a:xfrm>
              <a:off x="5050500" y="4231000"/>
              <a:ext cx="575100" cy="223800"/>
            </a:xfrm>
            <a:prstGeom prst="flowChartAlternateProcess">
              <a:avLst/>
            </a:prstGeom>
            <a:solidFill>
              <a:srgbClr val="C9DAF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/>
                <a:t>BGP</a:t>
              </a:r>
              <a:endParaRPr sz="800"/>
            </a:p>
          </p:txBody>
        </p:sp>
        <p:sp>
          <p:nvSpPr>
            <p:cNvPr id="354" name="Google Shape;354;p31"/>
            <p:cNvSpPr/>
            <p:nvPr/>
          </p:nvSpPr>
          <p:spPr>
            <a:xfrm>
              <a:off x="3359700" y="4231000"/>
              <a:ext cx="575100" cy="223800"/>
            </a:xfrm>
            <a:prstGeom prst="flowChartAlternateProcess">
              <a:avLst/>
            </a:prstGeom>
            <a:solidFill>
              <a:srgbClr val="C9DAF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/>
                <a:t>BGP</a:t>
              </a:r>
              <a:endParaRPr sz="800"/>
            </a:p>
          </p:txBody>
        </p:sp>
        <p:sp>
          <p:nvSpPr>
            <p:cNvPr id="355" name="Google Shape;355;p31"/>
            <p:cNvSpPr/>
            <p:nvPr/>
          </p:nvSpPr>
          <p:spPr>
            <a:xfrm>
              <a:off x="1668900" y="4231000"/>
              <a:ext cx="575100" cy="223800"/>
            </a:xfrm>
            <a:prstGeom prst="flowChartAlternateProcess">
              <a:avLst/>
            </a:prstGeom>
            <a:solidFill>
              <a:srgbClr val="C9DAF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/>
                <a:t>BGP</a:t>
              </a:r>
              <a:endParaRPr sz="800"/>
            </a:p>
          </p:txBody>
        </p:sp>
        <p:sp>
          <p:nvSpPr>
            <p:cNvPr id="356" name="Google Shape;356;p31"/>
            <p:cNvSpPr/>
            <p:nvPr/>
          </p:nvSpPr>
          <p:spPr>
            <a:xfrm>
              <a:off x="3359400" y="3111850"/>
              <a:ext cx="575100" cy="223800"/>
            </a:xfrm>
            <a:prstGeom prst="flowChartAlternateProcess">
              <a:avLst/>
            </a:prstGeom>
            <a:solidFill>
              <a:srgbClr val="C9DAF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800"/>
                <a:t>BGP</a:t>
              </a:r>
              <a:endParaRPr sz="800"/>
            </a:p>
          </p:txBody>
        </p:sp>
      </p:grpSp>
      <p:sp>
        <p:nvSpPr>
          <p:cNvPr id="357" name="Google Shape;357;p31"/>
          <p:cNvSpPr txBox="1"/>
          <p:nvPr/>
        </p:nvSpPr>
        <p:spPr>
          <a:xfrm>
            <a:off x="625671" y="1093462"/>
            <a:ext cx="5397256" cy="252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000" b="1" dirty="0"/>
              <a:t>An exchange is like an NSP:</a:t>
            </a:r>
            <a:endParaRPr sz="2000" b="1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BGP import filtering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Packet filtering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Community based BGP filtering</a:t>
            </a:r>
            <a:endParaRPr sz="2000" dirty="0"/>
          </a:p>
          <a:p>
            <a:r>
              <a:rPr lang="en-US" sz="2000" b="1" dirty="0"/>
              <a:t>An exchange is like a site:</a:t>
            </a:r>
            <a:endParaRPr sz="2000" b="1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Require the full LHCONE table via a transit NSP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Packet filters are configured and require maintenance</a:t>
            </a:r>
            <a:endParaRPr sz="2000" dirty="0"/>
          </a:p>
        </p:txBody>
      </p:sp>
      <p:sp>
        <p:nvSpPr>
          <p:cNvPr id="358" name="Google Shape;358;p31"/>
          <p:cNvSpPr txBox="1"/>
          <p:nvPr/>
        </p:nvSpPr>
        <p:spPr>
          <a:xfrm>
            <a:off x="825949" y="5220030"/>
            <a:ext cx="6962700" cy="8238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17500">
              <a:buSzPts val="1400"/>
              <a:buChar char="●"/>
            </a:pPr>
            <a:r>
              <a:rPr lang="en-US" dirty="0"/>
              <a:t>Will L3 Exchange Fabrics implement and maintain LHCONE specific services?</a:t>
            </a:r>
            <a:endParaRPr dirty="0"/>
          </a:p>
          <a:p>
            <a:pPr marL="457200" indent="-317500">
              <a:buSzPts val="1400"/>
              <a:buChar char="●"/>
            </a:pPr>
            <a:r>
              <a:rPr lang="en-US" dirty="0"/>
              <a:t>Should there be an LHCONE defined role for these network organizations?</a:t>
            </a:r>
            <a:endParaRPr dirty="0"/>
          </a:p>
          <a:p>
            <a:pPr marL="457200" indent="-317500">
              <a:buSzPts val="1400"/>
              <a:buChar char="●"/>
            </a:pPr>
            <a:r>
              <a:rPr lang="en-US" dirty="0"/>
              <a:t>Are they permitted to attach new sites?</a:t>
            </a:r>
            <a:endParaRPr dirty="0"/>
          </a:p>
        </p:txBody>
      </p:sp>
      <p:sp>
        <p:nvSpPr>
          <p:cNvPr id="359" name="Google Shape;359;p31"/>
          <p:cNvSpPr/>
          <p:nvPr/>
        </p:nvSpPr>
        <p:spPr>
          <a:xfrm>
            <a:off x="8577325" y="1702014"/>
            <a:ext cx="2730900" cy="1270500"/>
          </a:xfrm>
          <a:prstGeom prst="wedgeRoundRectCallout">
            <a:avLst>
              <a:gd name="adj1" fmla="val -68362"/>
              <a:gd name="adj2" fmla="val 89235"/>
              <a:gd name="adj3" fmla="val 0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23825" dir="2820000" algn="bl" rotWithShape="0">
              <a:srgbClr val="999999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/>
              <a:t>Is an L3 Exchange an edge site or an NSP?</a:t>
            </a:r>
            <a:endParaRPr/>
          </a:p>
          <a:p>
            <a:pPr algn="ctr"/>
            <a:r>
              <a:rPr lang="en-US" b="1"/>
              <a:t>What process defines how they add new sites?</a:t>
            </a:r>
            <a:endParaRPr b="1"/>
          </a:p>
        </p:txBody>
      </p:sp>
      <p:sp>
        <p:nvSpPr>
          <p:cNvPr id="360" name="Google Shape;360;p31"/>
          <p:cNvSpPr txBox="1"/>
          <p:nvPr/>
        </p:nvSpPr>
        <p:spPr>
          <a:xfrm>
            <a:off x="625671" y="4474625"/>
            <a:ext cx="8529215" cy="7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000" dirty="0"/>
              <a:t>Indiana </a:t>
            </a:r>
            <a:r>
              <a:rPr lang="en-US" sz="2000" dirty="0" err="1"/>
              <a:t>GigaPOP</a:t>
            </a:r>
            <a:r>
              <a:rPr lang="en-US" sz="2000" dirty="0"/>
              <a:t> is a current </a:t>
            </a:r>
            <a:r>
              <a:rPr lang="en-US" sz="2000" dirty="0" err="1"/>
              <a:t>ESnet</a:t>
            </a:r>
            <a:r>
              <a:rPr lang="en-US" sz="2000" dirty="0"/>
              <a:t> example.</a:t>
            </a:r>
            <a:endParaRPr sz="2000" dirty="0"/>
          </a:p>
          <a:p>
            <a:r>
              <a:rPr lang="en-US" sz="2000" dirty="0"/>
              <a:t>SOX is planned to be the second and will connect </a:t>
            </a:r>
            <a:r>
              <a:rPr lang="en-US" sz="2000" dirty="0">
                <a:solidFill>
                  <a:srgbClr val="222222"/>
                </a:solidFill>
                <a:highlight>
                  <a:srgbClr val="FFFFFF"/>
                </a:highlight>
              </a:rPr>
              <a:t>UFL, FSU and others. </a:t>
            </a:r>
            <a:r>
              <a:rPr lang="en-US" sz="2000" dirty="0"/>
              <a:t> </a:t>
            </a:r>
            <a:endParaRPr sz="2000" dirty="0"/>
          </a:p>
        </p:txBody>
      </p:sp>
      <p:pic>
        <p:nvPicPr>
          <p:cNvPr id="24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86;p14"/>
          <p:cNvSpPr txBox="1">
            <a:spLocks/>
          </p:cNvSpPr>
          <p:nvPr/>
        </p:nvSpPr>
        <p:spPr>
          <a:xfrm>
            <a:off x="380999" y="4091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Edge Filtering Special Case</a:t>
            </a:r>
          </a:p>
          <a:p>
            <a:r>
              <a:rPr lang="en-US" sz="1200" b="0" dirty="0">
                <a:solidFill>
                  <a:schemeClr val="dk1"/>
                </a:solidFill>
              </a:rPr>
              <a:t>L3 Network Exchange Fabrics</a:t>
            </a:r>
            <a:endParaRPr lang="en-US" dirty="0"/>
          </a:p>
        </p:txBody>
      </p:sp>
      <p:sp>
        <p:nvSpPr>
          <p:cNvPr id="26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035850"/>
            <a:ext cx="11268456" cy="4496814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9"/>
          <p:cNvSpPr txBox="1"/>
          <p:nvPr/>
        </p:nvSpPr>
        <p:spPr>
          <a:xfrm>
            <a:off x="1591925" y="5390475"/>
            <a:ext cx="7356300" cy="8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private</a:t>
            </a:r>
            <a:endParaRPr dirty="0"/>
          </a:p>
          <a:p>
            <a:r>
              <a:rPr lang="en-US" dirty="0"/>
              <a:t>grouping different CIDR of one organization</a:t>
            </a:r>
            <a:endParaRPr dirty="0"/>
          </a:p>
          <a:p>
            <a:r>
              <a:rPr lang="en-US" dirty="0"/>
              <a:t>removing sites with less than 1000 </a:t>
            </a:r>
            <a:r>
              <a:rPr lang="en-US" dirty="0" err="1"/>
              <a:t>unroutable</a:t>
            </a:r>
            <a:r>
              <a:rPr lang="en-US" dirty="0"/>
              <a:t> packets over four weeks</a:t>
            </a:r>
            <a:endParaRPr dirty="0"/>
          </a:p>
        </p:txBody>
      </p:sp>
      <p:pic>
        <p:nvPicPr>
          <p:cNvPr id="11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sym typeface="Calibri"/>
              </a:rPr>
              <a:t>All counted packets (44 Sites)</a:t>
            </a:r>
            <a:endParaRPr lang="en-US" dirty="0"/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400046" y="6033338"/>
            <a:ext cx="1101241" cy="586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400038" y="5823935"/>
            <a:ext cx="1101241" cy="58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>
            <a:off x="400033" y="5618773"/>
            <a:ext cx="1101241" cy="5861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Routing </a:t>
            </a:r>
            <a:r>
              <a:rPr lang="de-DE" dirty="0" err="1"/>
              <a:t>tabel</a:t>
            </a:r>
            <a:r>
              <a:rPr lang="de-DE" dirty="0"/>
              <a:t> </a:t>
            </a:r>
            <a:r>
              <a:rPr lang="de-DE" dirty="0" err="1"/>
              <a:t>diffrenz</a:t>
            </a:r>
            <a:r>
              <a:rPr lang="de-DE" dirty="0"/>
              <a:t> </a:t>
            </a:r>
            <a:r>
              <a:rPr lang="de-DE" dirty="0" err="1"/>
              <a:t>e.g</a:t>
            </a:r>
            <a:r>
              <a:rPr lang="de-DE" dirty="0"/>
              <a:t>: </a:t>
            </a:r>
            <a:r>
              <a:rPr lang="de-DE" dirty="0" err="1"/>
              <a:t>Géant</a:t>
            </a:r>
            <a:r>
              <a:rPr lang="de-DE" dirty="0"/>
              <a:t> (IPv6)</a:t>
            </a:r>
            <a:endParaRPr lang="en-US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654629" y="1287621"/>
            <a:ext cx="7574325" cy="4949015"/>
            <a:chOff x="130628" y="1287620"/>
            <a:chExt cx="7574325" cy="4949015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9291" y="1287620"/>
              <a:ext cx="7555662" cy="4949015"/>
            </a:xfrm>
            <a:prstGeom prst="rect">
              <a:avLst/>
            </a:prstGeom>
          </p:spPr>
        </p:pic>
        <p:sp>
          <p:nvSpPr>
            <p:cNvPr id="6" name="Rechteck 5"/>
            <p:cNvSpPr/>
            <p:nvPr/>
          </p:nvSpPr>
          <p:spPr>
            <a:xfrm>
              <a:off x="130629" y="4562669"/>
              <a:ext cx="326571" cy="2705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hteck 7"/>
            <p:cNvSpPr/>
            <p:nvPr/>
          </p:nvSpPr>
          <p:spPr>
            <a:xfrm>
              <a:off x="130628" y="5380990"/>
              <a:ext cx="326571" cy="2705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700866" y="4320073"/>
            <a:ext cx="2805113" cy="1987356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121920" indent="0">
              <a:buNone/>
            </a:pPr>
            <a:r>
              <a:rPr lang="de-DE" dirty="0" err="1" smtClean="0"/>
              <a:t>Missing</a:t>
            </a:r>
            <a:r>
              <a:rPr lang="de-DE" dirty="0" smtClean="0"/>
              <a:t> : </a:t>
            </a:r>
          </a:p>
          <a:p>
            <a:r>
              <a:rPr lang="de-DE" dirty="0" smtClean="0"/>
              <a:t>AARNET </a:t>
            </a:r>
          </a:p>
          <a:p>
            <a:pPr lvl="1"/>
            <a:r>
              <a:rPr lang="de-DE" dirty="0" smtClean="0"/>
              <a:t>Via Internet2 </a:t>
            </a:r>
            <a:r>
              <a:rPr lang="de-DE" dirty="0" err="1" smtClean="0"/>
              <a:t>ESnet</a:t>
            </a:r>
            <a:endParaRPr lang="de-DE" dirty="0" smtClean="0"/>
          </a:p>
          <a:p>
            <a:r>
              <a:rPr lang="de-DE" dirty="0" smtClean="0"/>
              <a:t>AMPRO </a:t>
            </a:r>
          </a:p>
          <a:p>
            <a:pPr lvl="1"/>
            <a:r>
              <a:rPr lang="de-DE" dirty="0" smtClean="0"/>
              <a:t>via </a:t>
            </a:r>
            <a:r>
              <a:rPr lang="de-DE" dirty="0" err="1" smtClean="0"/>
              <a:t>ESnet</a:t>
            </a:r>
            <a:r>
              <a:rPr lang="de-DE" dirty="0" smtClean="0"/>
              <a:t> </a:t>
            </a: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1914526" y="861440"/>
            <a:ext cx="3884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Oct</a:t>
            </a:r>
            <a:r>
              <a:rPr lang="de-DE" dirty="0"/>
              <a:t>. 2018 </a:t>
            </a:r>
            <a:r>
              <a:rPr lang="de-DE" dirty="0" err="1"/>
              <a:t>and</a:t>
            </a:r>
            <a:r>
              <a:rPr lang="de-DE" dirty="0"/>
              <a:t> June 2019 </a:t>
            </a:r>
            <a:endParaRPr lang="en-US" dirty="0"/>
          </a:p>
        </p:txBody>
      </p:sp>
      <p:pic>
        <p:nvPicPr>
          <p:cNvPr id="11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055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LHCOpenNetworkEnvironment</a:t>
            </a:r>
            <a:r>
              <a:rPr lang="de-DE" dirty="0" smtClean="0"/>
              <a:t> – MAP</a:t>
            </a:r>
            <a:endParaRPr lang="en-US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" y="1819564"/>
            <a:ext cx="11932920" cy="4519248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1538086" y="5028781"/>
            <a:ext cx="1875906" cy="810910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400" b="1" dirty="0" err="1"/>
              <a:t>Australia</a:t>
            </a:r>
            <a:endParaRPr lang="en-US" sz="2400" b="1" dirty="0"/>
          </a:p>
        </p:txBody>
      </p:sp>
      <p:sp>
        <p:nvSpPr>
          <p:cNvPr id="8" name="Abgerundetes Rechteck 7"/>
          <p:cNvSpPr/>
          <p:nvPr/>
        </p:nvSpPr>
        <p:spPr>
          <a:xfrm>
            <a:off x="155448" y="1896866"/>
            <a:ext cx="3273552" cy="3358422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b="1" dirty="0" smtClean="0"/>
              <a:t>ASIA</a:t>
            </a:r>
            <a:endParaRPr lang="en-US" sz="4800" b="1" dirty="0"/>
          </a:p>
        </p:txBody>
      </p:sp>
      <p:sp>
        <p:nvSpPr>
          <p:cNvPr id="9" name="Abgerundetes Rechteck 8"/>
          <p:cNvSpPr/>
          <p:nvPr/>
        </p:nvSpPr>
        <p:spPr>
          <a:xfrm>
            <a:off x="3428999" y="1896865"/>
            <a:ext cx="3943351" cy="394282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lIns="0" tIns="0" rIns="0" bIns="0" rtlCol="0" anchor="ctr" anchorCtr="0"/>
          <a:lstStyle/>
          <a:p>
            <a:pPr algn="ctr"/>
            <a:r>
              <a:rPr lang="de-DE" sz="3000" b="1" dirty="0" smtClean="0"/>
              <a:t>AMERICA</a:t>
            </a:r>
            <a:endParaRPr lang="en-US" sz="3000" b="1" dirty="0"/>
          </a:p>
        </p:txBody>
      </p:sp>
      <p:sp>
        <p:nvSpPr>
          <p:cNvPr id="10" name="Abgerundetes Rechteck 9"/>
          <p:cNvSpPr/>
          <p:nvPr/>
        </p:nvSpPr>
        <p:spPr>
          <a:xfrm>
            <a:off x="7387357" y="1842631"/>
            <a:ext cx="4701011" cy="416628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lIns="0" tIns="0" rIns="0" bIns="0" rtlCol="0" anchor="ctr" anchorCtr="0"/>
          <a:lstStyle/>
          <a:p>
            <a:pPr algn="ctr"/>
            <a:r>
              <a:rPr lang="de-DE" sz="3600" b="1" dirty="0"/>
              <a:t>EUROPE</a:t>
            </a:r>
            <a:endParaRPr lang="en-US" sz="3600" b="1" dirty="0"/>
          </a:p>
        </p:txBody>
      </p:sp>
      <p:pic>
        <p:nvPicPr>
          <p:cNvPr id="11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47314" y="2857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sp>
        <p:nvSpPr>
          <p:cNvPr id="13" name="Textplatzhalter 2"/>
          <p:cNvSpPr txBox="1">
            <a:spLocks/>
          </p:cNvSpPr>
          <p:nvPr/>
        </p:nvSpPr>
        <p:spPr>
          <a:xfrm>
            <a:off x="182145" y="653901"/>
            <a:ext cx="11722606" cy="123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52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956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1939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194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 dirty="0" smtClean="0"/>
              <a:t>LHCONE </a:t>
            </a:r>
            <a:r>
              <a:rPr lang="de-DE" dirty="0" smtClean="0">
                <a:sym typeface="Wingdings" panose="05000000000000000000" pitchFamily="2" charset="2"/>
              </a:rPr>
              <a:t> a still </a:t>
            </a:r>
            <a:r>
              <a:rPr lang="de-DE" dirty="0" err="1" smtClean="0">
                <a:sym typeface="Wingdings" panose="05000000000000000000" pitchFamily="2" charset="2"/>
              </a:rPr>
              <a:t>growing</a:t>
            </a:r>
            <a:r>
              <a:rPr lang="de-DE" dirty="0" smtClean="0">
                <a:sym typeface="Wingdings" panose="05000000000000000000" pitchFamily="2" charset="2"/>
              </a:rPr>
              <a:t> international </a:t>
            </a:r>
            <a:r>
              <a:rPr lang="de-DE" dirty="0" err="1" smtClean="0">
                <a:sym typeface="Wingdings" panose="05000000000000000000" pitchFamily="2" charset="2"/>
              </a:rPr>
              <a:t>distributed</a:t>
            </a:r>
            <a:r>
              <a:rPr lang="de-DE" dirty="0" smtClean="0">
                <a:sym typeface="Wingdings" panose="05000000000000000000" pitchFamily="2" charset="2"/>
              </a:rPr>
              <a:t> VPN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VPN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104 </a:t>
            </a:r>
            <a:r>
              <a:rPr lang="de-DE" dirty="0" err="1" smtClean="0">
                <a:sym typeface="Wingdings" panose="05000000000000000000" pitchFamily="2" charset="2"/>
              </a:rPr>
              <a:t>endsites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connected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through</a:t>
            </a:r>
            <a:r>
              <a:rPr lang="de-DE" dirty="0" smtClean="0">
                <a:sym typeface="Wingdings" panose="05000000000000000000" pitchFamily="2" charset="2"/>
              </a:rPr>
              <a:t> 26 </a:t>
            </a:r>
            <a:r>
              <a:rPr lang="de-DE" dirty="0" err="1" smtClean="0">
                <a:sym typeface="Wingdings" panose="05000000000000000000" pitchFamily="2" charset="2"/>
              </a:rPr>
              <a:t>V</a:t>
            </a:r>
            <a:r>
              <a:rPr lang="de-DE" sz="1600" dirty="0" err="1" smtClean="0">
                <a:sym typeface="Wingdings" panose="05000000000000000000" pitchFamily="2" charset="2"/>
              </a:rPr>
              <a:t>irtual</a:t>
            </a:r>
            <a:r>
              <a:rPr lang="de-DE" dirty="0" err="1" smtClean="0">
                <a:sym typeface="Wingdings" panose="05000000000000000000" pitchFamily="2" charset="2"/>
              </a:rPr>
              <a:t>R</a:t>
            </a:r>
            <a:r>
              <a:rPr lang="de-DE" sz="1600" dirty="0" err="1" smtClean="0">
                <a:sym typeface="Wingdings" panose="05000000000000000000" pitchFamily="2" charset="2"/>
              </a:rPr>
              <a:t>outing</a:t>
            </a:r>
            <a:r>
              <a:rPr lang="de-DE" sz="1600" dirty="0" smtClean="0">
                <a:sym typeface="Wingdings" panose="05000000000000000000" pitchFamily="2" charset="2"/>
              </a:rPr>
              <a:t> </a:t>
            </a:r>
            <a:r>
              <a:rPr lang="de-DE" sz="1600" dirty="0" err="1" smtClean="0">
                <a:sym typeface="Wingdings" panose="05000000000000000000" pitchFamily="2" charset="2"/>
              </a:rPr>
              <a:t>and</a:t>
            </a:r>
            <a:r>
              <a:rPr lang="de-DE" dirty="0" err="1" smtClean="0">
                <a:sym typeface="Wingdings" panose="05000000000000000000" pitchFamily="2" charset="2"/>
              </a:rPr>
              <a:t>F</a:t>
            </a:r>
            <a:r>
              <a:rPr lang="de-DE" sz="1600" dirty="0" err="1" smtClean="0">
                <a:sym typeface="Wingdings" panose="05000000000000000000" pitchFamily="2" charset="2"/>
              </a:rPr>
              <a:t>orwarding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implenentations</a:t>
            </a:r>
            <a:r>
              <a:rPr lang="de-DE" dirty="0" smtClean="0">
                <a:sym typeface="Wingdings" panose="05000000000000000000" pitchFamily="2" charset="2"/>
              </a:rPr>
              <a:t/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smtClean="0">
                <a:sym typeface="Wingdings" panose="05000000000000000000" pitchFamily="2" charset="2"/>
              </a:rPr>
              <a:t>at the </a:t>
            </a:r>
            <a:r>
              <a:rPr lang="de-DE" dirty="0" err="1" smtClean="0">
                <a:sym typeface="Wingdings" panose="05000000000000000000" pitchFamily="2" charset="2"/>
              </a:rPr>
              <a:t>connecting</a:t>
            </a:r>
            <a:r>
              <a:rPr lang="de-DE" dirty="0" smtClean="0">
                <a:sym typeface="Wingdings" panose="05000000000000000000" pitchFamily="2" charset="2"/>
              </a:rPr>
              <a:t> N</a:t>
            </a:r>
            <a:r>
              <a:rPr lang="de-DE" sz="1600" dirty="0" smtClean="0">
                <a:sym typeface="Wingdings" panose="05000000000000000000" pitchFamily="2" charset="2"/>
              </a:rPr>
              <a:t>etwork</a:t>
            </a:r>
            <a:r>
              <a:rPr lang="de-DE" dirty="0" smtClean="0">
                <a:sym typeface="Wingdings" panose="05000000000000000000" pitchFamily="2" charset="2"/>
              </a:rPr>
              <a:t> S</a:t>
            </a:r>
            <a:r>
              <a:rPr lang="de-DE" sz="1600" dirty="0" smtClean="0">
                <a:sym typeface="Wingdings" panose="05000000000000000000" pitchFamily="2" charset="2"/>
              </a:rPr>
              <a:t>ervice</a:t>
            </a:r>
            <a:r>
              <a:rPr lang="de-DE" dirty="0" smtClean="0">
                <a:sym typeface="Wingdings" panose="05000000000000000000" pitchFamily="2" charset="2"/>
              </a:rPr>
              <a:t> P</a:t>
            </a:r>
            <a:r>
              <a:rPr lang="de-DE" sz="1600" dirty="0" smtClean="0">
                <a:sym typeface="Wingdings" panose="05000000000000000000" pitchFamily="2" charset="2"/>
              </a:rPr>
              <a:t>rovider</a:t>
            </a:r>
            <a:r>
              <a:rPr lang="de-DE" dirty="0" smtClean="0">
                <a:sym typeface="Wingdings" panose="05000000000000000000" pitchFamily="2" charset="2"/>
              </a:rPr>
              <a:t>s (NSPs)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61570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title"/>
          </p:nvPr>
        </p:nvSpPr>
        <p:spPr>
          <a:xfrm>
            <a:off x="381000" y="409150"/>
            <a:ext cx="8450450" cy="62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dirty="0">
                <a:solidFill>
                  <a:schemeClr val="dk1"/>
                </a:solidFill>
              </a:rPr>
              <a:t>NSP Packet Filtering Requirements</a:t>
            </a:r>
            <a:r>
              <a:rPr lang="en-US" dirty="0"/>
              <a:t>  </a:t>
            </a:r>
            <a:endParaRPr dirty="0"/>
          </a:p>
        </p:txBody>
      </p:sp>
      <p:sp>
        <p:nvSpPr>
          <p:cNvPr id="87" name="Google Shape;87;p14"/>
          <p:cNvSpPr txBox="1"/>
          <p:nvPr/>
        </p:nvSpPr>
        <p:spPr>
          <a:xfrm>
            <a:off x="2182975" y="1675225"/>
            <a:ext cx="7336800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body" idx="4294967295"/>
          </p:nvPr>
        </p:nvSpPr>
        <p:spPr>
          <a:xfrm>
            <a:off x="381000" y="1536624"/>
            <a:ext cx="11593286" cy="43653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solidFill>
                  <a:srgbClr val="595959"/>
                </a:solidFill>
              </a:rPr>
              <a:t>All LHCONE Traffic is subject to the following conditions:</a:t>
            </a:r>
            <a:endParaRPr sz="1800" b="1" dirty="0">
              <a:solidFill>
                <a:srgbClr val="595959"/>
              </a:solidFill>
            </a:endParaRPr>
          </a:p>
          <a:p>
            <a:pPr indent="-342900">
              <a:spcBef>
                <a:spcPts val="1600"/>
              </a:spcBef>
              <a:buClr>
                <a:srgbClr val="595959"/>
              </a:buClr>
              <a:buSzPts val="1800"/>
            </a:pPr>
            <a:r>
              <a:rPr lang="en-US" sz="1800" dirty="0">
                <a:solidFill>
                  <a:srgbClr val="595959"/>
                </a:solidFill>
              </a:rPr>
              <a:t>Traffic injected into the LHCONE must only be originated from addresses within an LHCONE routable prefix</a:t>
            </a:r>
            <a:endParaRPr sz="1800" dirty="0">
              <a:solidFill>
                <a:srgbClr val="595959"/>
              </a:solidFill>
            </a:endParaRPr>
          </a:p>
          <a:p>
            <a:pPr indent="-342900">
              <a:buClr>
                <a:srgbClr val="595959"/>
              </a:buClr>
              <a:buSzPts val="1800"/>
            </a:pPr>
            <a:r>
              <a:rPr lang="en-US" sz="1800" dirty="0">
                <a:solidFill>
                  <a:srgbClr val="595959"/>
                </a:solidFill>
              </a:rPr>
              <a:t>Only address ranges present in the LHCONE routing table should be transported on the network</a:t>
            </a:r>
            <a:endParaRPr sz="1800" dirty="0">
              <a:solidFill>
                <a:srgbClr val="595959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sz="1800" dirty="0">
              <a:solidFill>
                <a:srgbClr val="595959"/>
              </a:solidFill>
            </a:endParaRPr>
          </a:p>
          <a:p>
            <a:pPr marL="0" indent="0">
              <a:spcBef>
                <a:spcPts val="1600"/>
              </a:spcBef>
              <a:buClr>
                <a:srgbClr val="000000"/>
              </a:buClr>
              <a:buSzPts val="1100"/>
              <a:buNone/>
            </a:pPr>
            <a:r>
              <a:rPr lang="en-US" sz="1800" b="1" dirty="0">
                <a:solidFill>
                  <a:srgbClr val="595959"/>
                </a:solidFill>
              </a:rPr>
              <a:t>Objective:</a:t>
            </a:r>
            <a:r>
              <a:rPr lang="en-US" sz="1800" dirty="0">
                <a:solidFill>
                  <a:srgbClr val="595959"/>
                </a:solidFill>
              </a:rPr>
              <a:t> In order to maintain route symmetry and access control, each NSP will implement policy and </a:t>
            </a:r>
            <a:r>
              <a:rPr lang="en-US" sz="1800" dirty="0" smtClean="0">
                <a:solidFill>
                  <a:srgbClr val="595959"/>
                </a:solidFill>
              </a:rPr>
              <a:t>packet</a:t>
            </a:r>
            <a:br>
              <a:rPr lang="en-US" sz="1800" dirty="0" smtClean="0">
                <a:solidFill>
                  <a:srgbClr val="595959"/>
                </a:solidFill>
              </a:rPr>
            </a:br>
            <a:r>
              <a:rPr lang="en-US" sz="1800" dirty="0" smtClean="0">
                <a:solidFill>
                  <a:srgbClr val="595959"/>
                </a:solidFill>
              </a:rPr>
              <a:t>                  filters </a:t>
            </a:r>
            <a:r>
              <a:rPr lang="en-US" sz="1800" dirty="0">
                <a:solidFill>
                  <a:srgbClr val="595959"/>
                </a:solidFill>
              </a:rPr>
              <a:t>to manage their connected customer address prefix ranges. </a:t>
            </a:r>
            <a:endParaRPr sz="1800" dirty="0">
              <a:solidFill>
                <a:srgbClr val="595959"/>
              </a:solidFill>
            </a:endParaRPr>
          </a:p>
          <a:p>
            <a:pPr indent="-342900">
              <a:spcBef>
                <a:spcPts val="0"/>
              </a:spcBef>
              <a:buClr>
                <a:srgbClr val="595959"/>
              </a:buClr>
              <a:buSzPts val="1800"/>
            </a:pPr>
            <a:r>
              <a:rPr lang="en-US" sz="1800" dirty="0">
                <a:solidFill>
                  <a:srgbClr val="595959"/>
                </a:solidFill>
              </a:rPr>
              <a:t>Ensures that a return route exists in the LHCONE network</a:t>
            </a:r>
            <a:endParaRPr sz="1800" dirty="0">
              <a:solidFill>
                <a:srgbClr val="595959"/>
              </a:solidFill>
            </a:endParaRPr>
          </a:p>
          <a:p>
            <a:pPr indent="-342900">
              <a:spcBef>
                <a:spcPts val="0"/>
              </a:spcBef>
              <a:buClr>
                <a:srgbClr val="595959"/>
              </a:buClr>
              <a:buSzPts val="1800"/>
            </a:pPr>
            <a:r>
              <a:rPr lang="en-US" sz="1800" dirty="0">
                <a:solidFill>
                  <a:srgbClr val="595959"/>
                </a:solidFill>
              </a:rPr>
              <a:t>Blocks spoofed packets (Similar to BCP 38) </a:t>
            </a:r>
            <a:endParaRPr dirty="0"/>
          </a:p>
          <a:p>
            <a:pPr marL="0" indent="0">
              <a:buNone/>
            </a:pPr>
            <a:endParaRPr dirty="0"/>
          </a:p>
        </p:txBody>
      </p:sp>
      <p:sp>
        <p:nvSpPr>
          <p:cNvPr id="89" name="Google Shape;89;p14"/>
          <p:cNvSpPr txBox="1"/>
          <p:nvPr/>
        </p:nvSpPr>
        <p:spPr>
          <a:xfrm>
            <a:off x="381000" y="5902000"/>
            <a:ext cx="7180800" cy="282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https://twiki.cern.ch/twiki/pub/LHCONE/LhcOneVRF/LHCONEconnectionguide-1.2.pdf</a:t>
            </a:r>
            <a:endParaRPr dirty="0"/>
          </a:p>
        </p:txBody>
      </p:sp>
      <p:pic>
        <p:nvPicPr>
          <p:cNvPr id="8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/>
        </p:nvSpPr>
        <p:spPr>
          <a:xfrm>
            <a:off x="381000" y="1390317"/>
            <a:ext cx="11647714" cy="3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US" sz="1800" dirty="0">
                <a:solidFill>
                  <a:srgbClr val="595959"/>
                </a:solidFill>
              </a:rPr>
              <a:t>Prefix Lists will be negotiated between connecting institutions and their NSP within the constraints imposed by the LHCONE </a:t>
            </a:r>
            <a:r>
              <a:rPr lang="en-US" sz="1800" dirty="0" smtClean="0">
                <a:solidFill>
                  <a:srgbClr val="595959"/>
                </a:solidFill>
              </a:rPr>
              <a:t>Acceptable Use Policy (AUP).</a:t>
            </a:r>
            <a:endParaRPr sz="1800" dirty="0">
              <a:solidFill>
                <a:srgbClr val="595959"/>
              </a:solidFill>
            </a:endParaRPr>
          </a:p>
          <a:p>
            <a:pPr>
              <a:lnSpc>
                <a:spcPct val="115000"/>
              </a:lnSpc>
              <a:spcBef>
                <a:spcPts val="1600"/>
              </a:spcBef>
            </a:pPr>
            <a:r>
              <a:rPr lang="en-US" sz="1800" dirty="0">
                <a:solidFill>
                  <a:srgbClr val="595959"/>
                </a:solidFill>
              </a:rPr>
              <a:t>LHCONE NSPs have agreed to </a:t>
            </a:r>
            <a:r>
              <a:rPr lang="en-US" sz="1800" dirty="0" err="1">
                <a:solidFill>
                  <a:srgbClr val="595959"/>
                </a:solidFill>
              </a:rPr>
              <a:t>to</a:t>
            </a:r>
            <a:r>
              <a:rPr lang="en-US" sz="1800" dirty="0">
                <a:solidFill>
                  <a:srgbClr val="595959"/>
                </a:solidFill>
              </a:rPr>
              <a:t> configure:</a:t>
            </a:r>
            <a:endParaRPr sz="1800" dirty="0">
              <a:solidFill>
                <a:srgbClr val="595959"/>
              </a:solidFill>
            </a:endParaRPr>
          </a:p>
          <a:p>
            <a:pPr marL="457200" indent="-342900">
              <a:lnSpc>
                <a:spcPct val="115000"/>
              </a:lnSpc>
              <a:spcBef>
                <a:spcPts val="1600"/>
              </a:spcBef>
              <a:buClr>
                <a:srgbClr val="595959"/>
              </a:buClr>
              <a:buSzPts val="1800"/>
              <a:buAutoNum type="arabicPeriod"/>
            </a:pPr>
            <a:r>
              <a:rPr lang="en-US" sz="1800" dirty="0">
                <a:solidFill>
                  <a:srgbClr val="595959"/>
                </a:solidFill>
              </a:rPr>
              <a:t>BGP import filters </a:t>
            </a:r>
            <a:endParaRPr sz="1800" dirty="0">
              <a:solidFill>
                <a:srgbClr val="595959"/>
              </a:solidFill>
            </a:endParaRPr>
          </a:p>
          <a:p>
            <a:pPr marL="457200" indent="-342900">
              <a:lnSpc>
                <a:spcPct val="115000"/>
              </a:lnSpc>
              <a:buClr>
                <a:srgbClr val="595959"/>
              </a:buClr>
              <a:buSzPts val="1800"/>
              <a:buAutoNum type="arabicPeriod"/>
            </a:pPr>
            <a:r>
              <a:rPr lang="en-US" sz="1800" dirty="0">
                <a:solidFill>
                  <a:srgbClr val="595959"/>
                </a:solidFill>
              </a:rPr>
              <a:t>Source address packet filters   </a:t>
            </a:r>
            <a:endParaRPr sz="1800" dirty="0">
              <a:solidFill>
                <a:srgbClr val="595959"/>
              </a:solidFill>
            </a:endParaRPr>
          </a:p>
          <a:p>
            <a:pPr>
              <a:spcBef>
                <a:spcPts val="1600"/>
              </a:spcBef>
            </a:pPr>
            <a:r>
              <a:rPr lang="en-US" sz="1800" dirty="0">
                <a:solidFill>
                  <a:srgbClr val="595959"/>
                </a:solidFill>
              </a:rPr>
              <a:t>End sites are encouraged to implement source address filters at their edge in order to </a:t>
            </a:r>
            <a:r>
              <a:rPr lang="en-US" sz="1800" dirty="0" err="1">
                <a:solidFill>
                  <a:srgbClr val="595959"/>
                </a:solidFill>
              </a:rPr>
              <a:t>eleminate</a:t>
            </a:r>
            <a:r>
              <a:rPr lang="en-US" sz="1800" dirty="0">
                <a:solidFill>
                  <a:srgbClr val="595959"/>
                </a:solidFill>
              </a:rPr>
              <a:t> their own </a:t>
            </a:r>
            <a:r>
              <a:rPr lang="en-US" sz="1800" dirty="0" err="1">
                <a:solidFill>
                  <a:srgbClr val="595959"/>
                </a:solidFill>
              </a:rPr>
              <a:t>unroutable</a:t>
            </a:r>
            <a:r>
              <a:rPr lang="en-US" sz="1800" dirty="0">
                <a:solidFill>
                  <a:srgbClr val="595959"/>
                </a:solidFill>
              </a:rPr>
              <a:t> LHCONE packets. NSPs will generally discard none compliant packets without informing the site.</a:t>
            </a:r>
            <a:endParaRPr sz="1800" dirty="0">
              <a:solidFill>
                <a:srgbClr val="595959"/>
              </a:solidFill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380999" y="4904146"/>
            <a:ext cx="11473543" cy="7905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  <a:buClr>
                <a:schemeClr val="dk1"/>
              </a:buClr>
              <a:buSzPts val="1100"/>
            </a:pPr>
            <a:r>
              <a:rPr lang="en-US" sz="1800" dirty="0">
                <a:solidFill>
                  <a:srgbClr val="595959"/>
                </a:solidFill>
              </a:rPr>
              <a:t>Connecting institutions/sites will not add prefixes to the LHCONE routing table without direct cooperation with their NSP.</a:t>
            </a:r>
            <a:endParaRPr sz="1800" dirty="0">
              <a:solidFill>
                <a:srgbClr val="595959"/>
              </a:solidFill>
            </a:endParaRPr>
          </a:p>
        </p:txBody>
      </p:sp>
      <p:sp>
        <p:nvSpPr>
          <p:cNvPr id="9" name="Google Shape;89;p14"/>
          <p:cNvSpPr txBox="1"/>
          <p:nvPr/>
        </p:nvSpPr>
        <p:spPr>
          <a:xfrm>
            <a:off x="380999" y="5933560"/>
            <a:ext cx="7180800" cy="282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AUP</a:t>
            </a:r>
            <a:r>
              <a:rPr lang="en-US" b="1" dirty="0">
                <a:solidFill>
                  <a:schemeClr val="tx1"/>
                </a:solidFill>
                <a:hlinkClick r:id="rId3"/>
              </a:rPr>
              <a:t>:  </a:t>
            </a:r>
            <a:r>
              <a:rPr lang="en-US" dirty="0">
                <a:hlinkClick r:id="rId3"/>
              </a:rPr>
              <a:t>https://twiki.cern.ch/twiki/bin/view/LHCONE/LhcOneAup</a:t>
            </a:r>
            <a:endParaRPr lang="en-US" dirty="0"/>
          </a:p>
        </p:txBody>
      </p:sp>
      <p:pic>
        <p:nvPicPr>
          <p:cNvPr id="8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NSP </a:t>
            </a:r>
            <a:r>
              <a:rPr lang="en-US" dirty="0" smtClean="0"/>
              <a:t>Border Gateway Protocol (BGP) </a:t>
            </a:r>
            <a:r>
              <a:rPr lang="en-US" dirty="0"/>
              <a:t>Import Policy</a:t>
            </a:r>
          </a:p>
        </p:txBody>
      </p:sp>
      <p:sp>
        <p:nvSpPr>
          <p:cNvPr id="11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/>
        </p:nvSpPr>
        <p:spPr>
          <a:xfrm>
            <a:off x="7340252" y="2841499"/>
            <a:ext cx="4309204" cy="2342637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95250" dir="3300000" algn="bl" rotWithShape="0">
              <a:srgbClr val="999999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000" b="1" dirty="0" err="1"/>
              <a:t>ESnet</a:t>
            </a:r>
            <a:r>
              <a:rPr lang="en-US" sz="2000" b="1" dirty="0"/>
              <a:t> counted:</a:t>
            </a:r>
            <a:r>
              <a:rPr lang="en-US" sz="2000" dirty="0"/>
              <a:t> 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All LHCONE ingress packets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 err="1"/>
              <a:t>Unroutable</a:t>
            </a:r>
            <a:r>
              <a:rPr lang="en-US" sz="2000" dirty="0"/>
              <a:t> source packets</a:t>
            </a:r>
            <a:endParaRPr sz="2000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Packets with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non-</a:t>
            </a:r>
            <a:r>
              <a:rPr lang="en-US" sz="2000" dirty="0" err="1" smtClean="0"/>
              <a:t>lhcone</a:t>
            </a:r>
            <a:r>
              <a:rPr lang="en-US" sz="2000" dirty="0" smtClean="0"/>
              <a:t>/missing </a:t>
            </a:r>
            <a:r>
              <a:rPr lang="en-US" sz="2000" dirty="0"/>
              <a:t>origin ASN</a:t>
            </a:r>
            <a:endParaRPr sz="2000" dirty="0"/>
          </a:p>
          <a:p>
            <a:r>
              <a:rPr lang="en-US" sz="2000" dirty="0"/>
              <a:t>* corrected for </a:t>
            </a:r>
            <a:r>
              <a:rPr lang="en-US" sz="2000" dirty="0" err="1"/>
              <a:t>netflow</a:t>
            </a:r>
            <a:r>
              <a:rPr lang="en-US" sz="2000" dirty="0"/>
              <a:t> sampling </a:t>
            </a:r>
            <a:r>
              <a:rPr lang="en-US" sz="2000" dirty="0" smtClean="0"/>
              <a:t>rate</a:t>
            </a:r>
            <a:br>
              <a:rPr lang="en-US" sz="2000" dirty="0" smtClean="0"/>
            </a:br>
            <a:r>
              <a:rPr lang="en-US" sz="2000" dirty="0" smtClean="0"/>
              <a:t>                                                (1000)</a:t>
            </a:r>
            <a:endParaRPr sz="2000" dirty="0"/>
          </a:p>
        </p:txBody>
      </p:sp>
      <p:grpSp>
        <p:nvGrpSpPr>
          <p:cNvPr id="110" name="Google Shape;110;p16"/>
          <p:cNvGrpSpPr/>
          <p:nvPr/>
        </p:nvGrpSpPr>
        <p:grpSpPr>
          <a:xfrm>
            <a:off x="631371" y="2869028"/>
            <a:ext cx="6342979" cy="2998237"/>
            <a:chOff x="551400" y="3207250"/>
            <a:chExt cx="4898950" cy="2366100"/>
          </a:xfrm>
        </p:grpSpPr>
        <p:sp>
          <p:nvSpPr>
            <p:cNvPr id="111" name="Google Shape;111;p16"/>
            <p:cNvSpPr txBox="1"/>
            <p:nvPr/>
          </p:nvSpPr>
          <p:spPr>
            <a:xfrm>
              <a:off x="551400" y="3207250"/>
              <a:ext cx="1196700" cy="23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aarnet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aglt2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anl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ansp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asgc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bnl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caltech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canet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cern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/>
                <a:t>cernlight</a:t>
              </a:r>
              <a:endParaRPr sz="2000"/>
            </a:p>
            <a:p>
              <a:pPr>
                <a:buClr>
                  <a:schemeClr val="dk1"/>
                </a:buClr>
                <a:buSzPts val="1100"/>
              </a:pPr>
              <a:endParaRPr sz="2000"/>
            </a:p>
          </p:txBody>
        </p:sp>
        <p:sp>
          <p:nvSpPr>
            <p:cNvPr id="112" name="Google Shape;112;p16"/>
            <p:cNvSpPr txBox="1"/>
            <p:nvPr/>
          </p:nvSpPr>
          <p:spPr>
            <a:xfrm>
              <a:off x="1748100" y="3207250"/>
              <a:ext cx="1196700" cy="23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duke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flr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fnal</a:t>
              </a:r>
              <a:endParaRPr sz="2000">
                <a:solidFill>
                  <a:schemeClr val="dk1"/>
                </a:solidFill>
              </a:endParaRPr>
            </a:p>
            <a:p>
              <a:r>
                <a:rPr lang="en-US" sz="2000">
                  <a:solidFill>
                    <a:schemeClr val="dk1"/>
                  </a:solidFill>
                </a:rPr>
                <a:t>geant</a:t>
              </a:r>
              <a:endParaRPr sz="2000">
                <a:solidFill>
                  <a:schemeClr val="dk1"/>
                </a:solidFill>
              </a:endParaRPr>
            </a:p>
            <a:p>
              <a:r>
                <a:rPr lang="en-US" sz="2000"/>
                <a:t>ind-gpop</a:t>
              </a:r>
              <a:endParaRPr sz="2000"/>
            </a:p>
            <a:p>
              <a:r>
                <a:rPr lang="en-US" sz="2000"/>
                <a:t>internet2</a:t>
              </a:r>
              <a:endParaRPr sz="2000"/>
            </a:p>
            <a:p>
              <a:r>
                <a:rPr lang="en-US" sz="2000"/>
                <a:t>JGN</a:t>
              </a:r>
              <a:endParaRPr sz="2000"/>
            </a:p>
            <a:p>
              <a:r>
                <a:rPr lang="en-US" sz="2000"/>
                <a:t>kiae</a:t>
              </a:r>
              <a:endParaRPr sz="2000"/>
            </a:p>
            <a:p>
              <a:r>
                <a:rPr lang="en-US" sz="2000"/>
                <a:t>kreonet</a:t>
              </a:r>
              <a:endParaRPr sz="2000"/>
            </a:p>
            <a:p>
              <a:r>
                <a:rPr lang="en-US" sz="2000"/>
                <a:t>cern</a:t>
              </a:r>
              <a:endParaRPr sz="2000"/>
            </a:p>
            <a:p>
              <a:endParaRPr sz="2000"/>
            </a:p>
            <a:p>
              <a:endParaRPr sz="2000"/>
            </a:p>
          </p:txBody>
        </p:sp>
        <p:sp>
          <p:nvSpPr>
            <p:cNvPr id="113" name="Google Shape;113;p16"/>
            <p:cNvSpPr txBox="1"/>
            <p:nvPr/>
          </p:nvSpPr>
          <p:spPr>
            <a:xfrm>
              <a:off x="3000875" y="3207250"/>
              <a:ext cx="1196700" cy="2366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ornl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mit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net2</a:t>
              </a:r>
              <a:endParaRPr sz="2000">
                <a:solidFill>
                  <a:schemeClr val="dk1"/>
                </a:solidFill>
              </a:endParaRPr>
            </a:p>
            <a:p>
              <a:r>
                <a:rPr lang="en-US" sz="2000">
                  <a:solidFill>
                    <a:schemeClr val="dk1"/>
                  </a:solidFill>
                </a:rPr>
                <a:t>nordunet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ou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pnnl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rnp</a:t>
              </a:r>
              <a:endParaRPr sz="200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>
                  <a:solidFill>
                    <a:schemeClr val="dk1"/>
                  </a:solidFill>
                </a:rPr>
                <a:t>sinet</a:t>
              </a:r>
              <a:endParaRPr sz="2000">
                <a:solidFill>
                  <a:schemeClr val="dk1"/>
                </a:solidFill>
              </a:endParaRPr>
            </a:p>
            <a:p>
              <a:r>
                <a:rPr lang="en-US" sz="2000"/>
                <a:t>slac</a:t>
              </a:r>
              <a:endParaRPr sz="2000"/>
            </a:p>
            <a:p>
              <a:r>
                <a:rPr lang="en-US" sz="2000"/>
                <a:t>tacc</a:t>
              </a:r>
              <a:endParaRPr sz="2000"/>
            </a:p>
            <a:p>
              <a:endParaRPr sz="2000"/>
            </a:p>
            <a:p>
              <a:endParaRPr sz="2000"/>
            </a:p>
          </p:txBody>
        </p:sp>
        <p:sp>
          <p:nvSpPr>
            <p:cNvPr id="114" name="Google Shape;114;p16"/>
            <p:cNvSpPr txBox="1"/>
            <p:nvPr/>
          </p:nvSpPr>
          <p:spPr>
            <a:xfrm>
              <a:off x="4253650" y="3207250"/>
              <a:ext cx="1196700" cy="182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transpac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uchicago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ucsb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ucsd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uiuc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unl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uta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uwmadison</a:t>
              </a:r>
              <a:endParaRPr sz="2000" dirty="0">
                <a:solidFill>
                  <a:schemeClr val="dk1"/>
                </a:solidFill>
              </a:endParaRPr>
            </a:p>
            <a:p>
              <a:pPr>
                <a:buClr>
                  <a:schemeClr val="dk1"/>
                </a:buClr>
                <a:buSzPts val="1100"/>
              </a:pPr>
              <a:r>
                <a:rPr lang="en-US" sz="2000" dirty="0" err="1">
                  <a:solidFill>
                    <a:schemeClr val="dk1"/>
                  </a:solidFill>
                </a:rPr>
                <a:t>vanderbilt</a:t>
              </a:r>
              <a:endParaRPr sz="2000" dirty="0">
                <a:solidFill>
                  <a:schemeClr val="dk1"/>
                </a:solidFill>
              </a:endParaRPr>
            </a:p>
            <a:p>
              <a:endParaRPr sz="2000" dirty="0"/>
            </a:p>
            <a:p>
              <a:endParaRPr sz="2000" dirty="0"/>
            </a:p>
          </p:txBody>
        </p:sp>
      </p:grpSp>
      <p:sp>
        <p:nvSpPr>
          <p:cNvPr id="115" name="Google Shape;115;p16"/>
          <p:cNvSpPr txBox="1"/>
          <p:nvPr/>
        </p:nvSpPr>
        <p:spPr>
          <a:xfrm>
            <a:off x="380999" y="1473335"/>
            <a:ext cx="11103429" cy="8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b="1" dirty="0" err="1"/>
              <a:t>ESnet</a:t>
            </a:r>
            <a:endParaRPr sz="1800" b="1" dirty="0"/>
          </a:p>
          <a:p>
            <a:pPr marL="457200" indent="-317500">
              <a:buSzPts val="1400"/>
              <a:buChar char="●"/>
            </a:pPr>
            <a:r>
              <a:rPr lang="en-US" sz="2000" dirty="0"/>
              <a:t>Three months of </a:t>
            </a:r>
            <a:r>
              <a:rPr lang="en-US" sz="2000" dirty="0" err="1"/>
              <a:t>ESnet</a:t>
            </a:r>
            <a:r>
              <a:rPr lang="en-US" sz="2000" dirty="0"/>
              <a:t> </a:t>
            </a:r>
            <a:r>
              <a:rPr lang="en-US" sz="2000" dirty="0" err="1"/>
              <a:t>netflow</a:t>
            </a:r>
            <a:r>
              <a:rPr lang="en-US" sz="2000" dirty="0"/>
              <a:t> IPv4 &amp; IPv6 sampling from Feb. 2019 - April 2019 for the following connected sites and peers</a:t>
            </a:r>
            <a:endParaRPr sz="2000" dirty="0"/>
          </a:p>
        </p:txBody>
      </p:sp>
      <p:pic>
        <p:nvPicPr>
          <p:cNvPr id="13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The Investigation</a:t>
            </a:r>
          </a:p>
        </p:txBody>
      </p:sp>
      <p:sp>
        <p:nvSpPr>
          <p:cNvPr id="15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7"/>
          <p:cNvSpPr txBox="1"/>
          <p:nvPr/>
        </p:nvSpPr>
        <p:spPr>
          <a:xfrm>
            <a:off x="380999" y="5568925"/>
            <a:ext cx="11268457" cy="6267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-US" sz="3000">
                <a:solidFill>
                  <a:schemeClr val="dk1"/>
                </a:solidFill>
              </a:rPr>
              <a:t>Very good results!!!</a:t>
            </a:r>
            <a:endParaRPr/>
          </a:p>
        </p:txBody>
      </p:sp>
      <p:pic>
        <p:nvPicPr>
          <p:cNvPr id="280" name="Google Shape;280;p27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999" y="926438"/>
            <a:ext cx="11268457" cy="4558826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27"/>
          <p:cNvSpPr/>
          <p:nvPr/>
        </p:nvSpPr>
        <p:spPr>
          <a:xfrm>
            <a:off x="6558600" y="1499050"/>
            <a:ext cx="1821300" cy="836400"/>
          </a:xfrm>
          <a:prstGeom prst="wedgeRectCallout">
            <a:avLst>
              <a:gd name="adj1" fmla="val -95270"/>
              <a:gd name="adj2" fmla="val -9469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85725" dir="3180000" algn="bl" rotWithShape="0">
              <a:srgbClr val="999999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1000" dirty="0">
                <a:solidFill>
                  <a:schemeClr val="dk1"/>
                </a:solidFill>
              </a:rPr>
              <a:t>58 </a:t>
            </a:r>
            <a:r>
              <a:rPr lang="en-US" sz="1000" dirty="0" err="1">
                <a:solidFill>
                  <a:schemeClr val="dk1"/>
                </a:solidFill>
              </a:rPr>
              <a:t>Unroutable</a:t>
            </a:r>
            <a:r>
              <a:rPr lang="en-US" sz="1000" dirty="0">
                <a:solidFill>
                  <a:schemeClr val="dk1"/>
                </a:solidFill>
              </a:rPr>
              <a:t> source addresses from networks in Thailand arrive via JGN LHCONE transit services</a:t>
            </a:r>
            <a:endParaRPr sz="1000" dirty="0">
              <a:solidFill>
                <a:schemeClr val="dk1"/>
              </a:solidFill>
            </a:endParaRPr>
          </a:p>
        </p:txBody>
      </p:sp>
      <p:sp>
        <p:nvSpPr>
          <p:cNvPr id="282" name="Google Shape;282;p27"/>
          <p:cNvSpPr/>
          <p:nvPr/>
        </p:nvSpPr>
        <p:spPr>
          <a:xfrm>
            <a:off x="3462000" y="2832938"/>
            <a:ext cx="1821300" cy="836400"/>
          </a:xfrm>
          <a:prstGeom prst="wedgeRectCallout">
            <a:avLst>
              <a:gd name="adj1" fmla="val 60958"/>
              <a:gd name="adj2" fmla="val 110251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85725" dir="3180000" algn="bl" rotWithShape="0">
              <a:srgbClr val="999999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1000" dirty="0">
                <a:solidFill>
                  <a:schemeClr val="dk1"/>
                </a:solidFill>
              </a:rPr>
              <a:t>4 </a:t>
            </a:r>
            <a:r>
              <a:rPr lang="en-US" sz="1000" dirty="0" err="1">
                <a:solidFill>
                  <a:schemeClr val="dk1"/>
                </a:solidFill>
              </a:rPr>
              <a:t>Unroutable</a:t>
            </a:r>
            <a:r>
              <a:rPr lang="en-US" sz="1000" dirty="0">
                <a:solidFill>
                  <a:schemeClr val="dk1"/>
                </a:solidFill>
              </a:rPr>
              <a:t> source addresses from networks in Canada arrive via I2 LHCONE transit services</a:t>
            </a:r>
            <a:endParaRPr sz="1000" dirty="0">
              <a:solidFill>
                <a:schemeClr val="dk1"/>
              </a:solidFill>
            </a:endParaRPr>
          </a:p>
        </p:txBody>
      </p:sp>
      <p:pic>
        <p:nvPicPr>
          <p:cNvPr id="10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86;p14"/>
          <p:cNvSpPr txBox="1">
            <a:spLocks/>
          </p:cNvSpPr>
          <p:nvPr/>
        </p:nvSpPr>
        <p:spPr>
          <a:xfrm>
            <a:off x="380999" y="4091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err="1"/>
              <a:t>ESnet</a:t>
            </a:r>
            <a:r>
              <a:rPr lang="en-US" dirty="0"/>
              <a:t> </a:t>
            </a:r>
            <a:r>
              <a:rPr lang="en-US" dirty="0" smtClean="0"/>
              <a:t>monitoring   </a:t>
            </a:r>
            <a:r>
              <a:rPr lang="en-US" dirty="0" err="1" smtClean="0"/>
              <a:t>Unroutable</a:t>
            </a:r>
            <a:r>
              <a:rPr lang="en-US" dirty="0" smtClean="0"/>
              <a:t> </a:t>
            </a:r>
            <a:r>
              <a:rPr lang="en-US" dirty="0"/>
              <a:t>Source Addresses by percentage</a:t>
            </a:r>
          </a:p>
        </p:txBody>
      </p:sp>
      <p:sp>
        <p:nvSpPr>
          <p:cNvPr id="12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8"/>
          <p:cNvSpPr txBox="1"/>
          <p:nvPr/>
        </p:nvSpPr>
        <p:spPr>
          <a:xfrm>
            <a:off x="381000" y="5672525"/>
            <a:ext cx="11268456" cy="5619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/>
              <a:t>A small number of U Toronto hosts are transmitting large amounts of data on LHCONE. ESnet had routes for U Toronto in the past.</a:t>
            </a:r>
            <a:endParaRPr/>
          </a:p>
        </p:txBody>
      </p:sp>
      <p:pic>
        <p:nvPicPr>
          <p:cNvPr id="291" name="Google Shape;291;p28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971475"/>
            <a:ext cx="11268456" cy="47010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28"/>
          <p:cNvSpPr/>
          <p:nvPr/>
        </p:nvSpPr>
        <p:spPr>
          <a:xfrm>
            <a:off x="5866875" y="1236463"/>
            <a:ext cx="1821300" cy="836400"/>
          </a:xfrm>
          <a:prstGeom prst="wedgeRectCallout">
            <a:avLst>
              <a:gd name="adj1" fmla="val -93813"/>
              <a:gd name="adj2" fmla="val 27384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85725" dir="3180000" algn="bl" rotWithShape="0">
              <a:srgbClr val="999999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1000">
                <a:solidFill>
                  <a:schemeClr val="dk1"/>
                </a:solidFill>
              </a:rPr>
              <a:t>This may be a reachability problem for U Toronto. ESnet no longer has any routes to their ASN 239</a:t>
            </a:r>
            <a:endParaRPr sz="1000">
              <a:solidFill>
                <a:schemeClr val="dk1"/>
              </a:solidFill>
            </a:endParaRPr>
          </a:p>
        </p:txBody>
      </p:sp>
      <p:pic>
        <p:nvPicPr>
          <p:cNvPr id="8" name="Google Shape;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86;p14"/>
          <p:cNvSpPr txBox="1">
            <a:spLocks/>
          </p:cNvSpPr>
          <p:nvPr/>
        </p:nvSpPr>
        <p:spPr>
          <a:xfrm>
            <a:off x="380999" y="409150"/>
            <a:ext cx="10014857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err="1"/>
              <a:t>ESnet</a:t>
            </a:r>
            <a:r>
              <a:rPr lang="en-US" dirty="0"/>
              <a:t> </a:t>
            </a:r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11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/>
          <p:nvPr/>
        </p:nvSpPr>
        <p:spPr>
          <a:xfrm>
            <a:off x="381000" y="908092"/>
            <a:ext cx="8450450" cy="41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unsampled</a:t>
            </a:r>
            <a:r>
              <a:rPr lang="en-US" sz="1800" b="1" dirty="0" smtClean="0"/>
              <a:t> Ingress </a:t>
            </a:r>
            <a:r>
              <a:rPr lang="en-US" sz="1800" b="1" dirty="0"/>
              <a:t>Packet </a:t>
            </a:r>
            <a:r>
              <a:rPr lang="en-US" sz="1800" b="1" dirty="0" smtClean="0"/>
              <a:t>Filters </a:t>
            </a:r>
            <a:r>
              <a:rPr lang="en-US" sz="1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based on LHCONE routing table</a:t>
            </a:r>
            <a:endParaRPr sz="1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67309" y="2971886"/>
            <a:ext cx="7426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Total LHCONE traffic </a:t>
            </a:r>
            <a:r>
              <a:rPr lang="en-US" sz="2000" b="1" dirty="0">
                <a:sym typeface="Wingdings" panose="05000000000000000000" pitchFamily="2" charset="2"/>
              </a:rPr>
              <a:t> </a:t>
            </a:r>
            <a:r>
              <a:rPr lang="en-US" sz="2000" b="1" dirty="0"/>
              <a:t>0,2% / none ICMP </a:t>
            </a:r>
            <a:r>
              <a:rPr lang="en-US" sz="2000" dirty="0">
                <a:sym typeface="Wingdings" panose="05000000000000000000" pitchFamily="2" charset="2"/>
              </a:rPr>
              <a:t> </a:t>
            </a:r>
            <a:r>
              <a:rPr lang="en-US" sz="2000" dirty="0" smtClean="0">
                <a:sym typeface="Wingdings" panose="05000000000000000000" pitchFamily="2" charset="2"/>
              </a:rPr>
              <a:t> approx</a:t>
            </a:r>
            <a:r>
              <a:rPr lang="en-US" sz="2000" dirty="0">
                <a:sym typeface="Wingdings" panose="05000000000000000000" pitchFamily="2" charset="2"/>
              </a:rPr>
              <a:t>. 57%</a:t>
            </a:r>
            <a:endParaRPr lang="en-US" sz="2000" dirty="0"/>
          </a:p>
        </p:txBody>
      </p:sp>
      <p:pic>
        <p:nvPicPr>
          <p:cNvPr id="16" name="Google Shape;8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78142" y="895351"/>
            <a:ext cx="1471314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86;p14"/>
          <p:cNvSpPr txBox="1">
            <a:spLocks/>
          </p:cNvSpPr>
          <p:nvPr/>
        </p:nvSpPr>
        <p:spPr>
          <a:xfrm>
            <a:off x="381000" y="409150"/>
            <a:ext cx="845045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/>
              <a:t>DE-KIT : </a:t>
            </a:r>
            <a:r>
              <a:rPr lang="en-US" dirty="0" err="1" smtClean="0"/>
              <a:t>unroutable</a:t>
            </a:r>
            <a:r>
              <a:rPr lang="en-US" dirty="0" smtClean="0"/>
              <a:t> </a:t>
            </a:r>
            <a:r>
              <a:rPr lang="en-US" dirty="0"/>
              <a:t>IPv</a:t>
            </a:r>
            <a:r>
              <a:rPr lang="en-US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4</a:t>
            </a:r>
            <a:r>
              <a:rPr lang="en-US" dirty="0">
                <a:solidFill>
                  <a:srgbClr val="0070C0"/>
                </a:solidFill>
              </a:rPr>
              <a:t>/</a:t>
            </a:r>
            <a:r>
              <a:rPr lang="en-US" dirty="0">
                <a:solidFill>
                  <a:srgbClr val="00B050"/>
                </a:solidFill>
              </a:rPr>
              <a:t>6</a:t>
            </a:r>
            <a:r>
              <a:rPr lang="en-US" dirty="0"/>
              <a:t> LHCONE packet statistics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195973" y="3171941"/>
            <a:ext cx="11910799" cy="3417942"/>
            <a:chOff x="195973" y="3171941"/>
            <a:chExt cx="11910799" cy="3417942"/>
          </a:xfrm>
        </p:grpSpPr>
        <p:sp>
          <p:nvSpPr>
            <p:cNvPr id="125" name="Google Shape;125;p17"/>
            <p:cNvSpPr txBox="1"/>
            <p:nvPr/>
          </p:nvSpPr>
          <p:spPr>
            <a:xfrm>
              <a:off x="195973" y="3171941"/>
              <a:ext cx="2623427" cy="3197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indent="-292100">
                <a:lnSpc>
                  <a:spcPct val="90000"/>
                </a:lnSpc>
                <a:spcBef>
                  <a:spcPts val="1000"/>
                </a:spcBef>
                <a:buClr>
                  <a:schemeClr val="dk1"/>
                </a:buClr>
                <a:buSzPts val="1000"/>
                <a:buChar char="●"/>
              </a:pPr>
              <a:r>
                <a:rPr lang="en-US" sz="11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priv</a:t>
              </a:r>
              <a:endParaRPr sz="11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AARNIEC-</a:t>
              </a: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RoEduNet</a:t>
              </a:r>
              <a:endParaRPr lang="en-US" sz="11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AIT-TH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ASGC-NET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Associação</a:t>
              </a: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 </a:t>
              </a: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Rede</a:t>
              </a: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 Nacional  (BR)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CANARIE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 err="1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Bcnet</a:t>
              </a: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 Vancouver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CAS-PRG-6TCZ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CAS-TCZ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CERNET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CHINANET-FJ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CIECCHQ-CN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CIEMAT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CZ-RELCOM-19930901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DFN WIN-IPV6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ERNET-IN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ES-REDIRIS-20010521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pt-BR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Fundação Carlos Chagas Filho (BR)</a:t>
              </a:r>
              <a:endParaRPr lang="en-US" sz="11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FR-RENATER</a:t>
              </a:r>
            </a:p>
          </p:txBody>
        </p:sp>
        <p:sp>
          <p:nvSpPr>
            <p:cNvPr id="4" name="Textfeld 3"/>
            <p:cNvSpPr txBox="1"/>
            <p:nvPr/>
          </p:nvSpPr>
          <p:spPr>
            <a:xfrm rot="16200000">
              <a:off x="10801607" y="5072773"/>
              <a:ext cx="23487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b="1" dirty="0">
                  <a:latin typeface="Calibri Light" panose="020F0302020204030204" pitchFamily="34" charset="0"/>
                </a:rPr>
                <a:t>Color legend : </a:t>
              </a:r>
              <a:r>
                <a:rPr lang="de-DE" sz="10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</a:rPr>
                <a:t>IPv6 </a:t>
              </a:r>
              <a:r>
                <a:rPr lang="de-DE" sz="1000" dirty="0" err="1">
                  <a:solidFill>
                    <a:srgbClr val="0070C0"/>
                  </a:solidFill>
                  <a:latin typeface="Calibri"/>
                  <a:ea typeface="Calibri"/>
                  <a:cs typeface="Calibri"/>
                </a:rPr>
                <a:t>and</a:t>
              </a:r>
              <a:r>
                <a:rPr lang="de-DE" sz="10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</a:rPr>
                <a:t> IPv4  / </a:t>
              </a:r>
              <a:r>
                <a:rPr lang="de-DE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</a:rPr>
                <a:t>IPV4 /</a:t>
              </a:r>
              <a:r>
                <a:rPr lang="de-DE" sz="1000" dirty="0">
                  <a:solidFill>
                    <a:srgbClr val="FF0000"/>
                  </a:solidFill>
                  <a:latin typeface="Calibri"/>
                  <a:ea typeface="Calibri"/>
                  <a:cs typeface="Calibri"/>
                </a:rPr>
                <a:t> </a:t>
              </a:r>
              <a:r>
                <a:rPr lang="de-DE" sz="10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</a:rPr>
                <a:t>IPv6</a:t>
              </a:r>
              <a:endParaRPr lang="en-US" sz="1000" dirty="0">
                <a:solidFill>
                  <a:srgbClr val="00B050"/>
                </a:solidFill>
                <a:latin typeface="Calibri"/>
                <a:ea typeface="Calibri"/>
                <a:cs typeface="Calibri"/>
              </a:endParaRPr>
            </a:p>
          </p:txBody>
        </p:sp>
        <p:sp>
          <p:nvSpPr>
            <p:cNvPr id="23" name="Google Shape;125;p17"/>
            <p:cNvSpPr txBox="1"/>
            <p:nvPr/>
          </p:nvSpPr>
          <p:spPr>
            <a:xfrm>
              <a:off x="2822105" y="3378775"/>
              <a:ext cx="2776684" cy="3197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000" rIns="91425" bIns="91425" anchor="t" anchorCtr="0">
              <a:noAutofit/>
            </a:bodyPr>
            <a:lstStyle/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FR-IN2P3-LAL-ORSAY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FR-IN2P3-LLR-PALAISEAU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FR-CEA-SACLAY-GRILLES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FR-IN2P3-LPNHE-PARIS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FR-IN2P3-LPC-CLERMONT-AUBIERE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FR-IN2P3-LAPP-ANNECY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FR-IN2P3-CPPM-MARSEILLE 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GEANT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GARR-P-P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GARRB-NET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GARRX-NET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GR-GRNET-19991208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GZIN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IANA – reserved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IHEP-IPv6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Imperial College London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Indiana University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INFNNET-LNF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Inst. Nat. de Physique </a:t>
              </a: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Nucleaire</a:t>
              </a:r>
              <a:endParaRPr lang="en-US" sz="11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Calibri" panose="020F0502020204030204" pitchFamily="34" charset="0"/>
                <a:sym typeface="Calibri"/>
              </a:endParaRPr>
            </a:p>
          </p:txBody>
        </p:sp>
        <p:sp>
          <p:nvSpPr>
            <p:cNvPr id="24" name="Google Shape;125;p17"/>
            <p:cNvSpPr txBox="1"/>
            <p:nvPr/>
          </p:nvSpPr>
          <p:spPr>
            <a:xfrm>
              <a:off x="5630629" y="3392703"/>
              <a:ext cx="2623427" cy="3197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000" rIns="91425" bIns="91425" anchor="t" anchorCtr="0">
              <a:noAutofit/>
            </a:bodyPr>
            <a:lstStyle/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IT-GARR-20011004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JINR-NET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Kasetsart</a:t>
              </a: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 University, Thailand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 err="1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KREONet</a:t>
              </a: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-KR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NL-GEANT-20020131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PNPI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REDIRIS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RoEduNet-IPv6-NET-1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RRC-KIAE-Moscow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RU-ROSNIIROS-20180806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RWTH Aachen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SAVECOM SAVECOM-NET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SINET-JPNIC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SUT-TH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T-NCU.EDU.TW-NET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T-NSYSU.EDU.TW-NET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T-NTHU.EDU.TW-NET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</a:t>
              </a:r>
            </a:p>
          </p:txBody>
        </p:sp>
        <p:sp>
          <p:nvSpPr>
            <p:cNvPr id="26" name="Google Shape;125;p17"/>
            <p:cNvSpPr txBox="1"/>
            <p:nvPr/>
          </p:nvSpPr>
          <p:spPr>
            <a:xfrm>
              <a:off x="8394217" y="3386214"/>
              <a:ext cx="2623427" cy="3197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54000" rIns="91425" bIns="91425" anchor="t" anchorCtr="0">
              <a:noAutofit/>
            </a:bodyPr>
            <a:lstStyle/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TANET-B T-HCRC.EDU.TW-NET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TANET-BNETA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TANET-BNETS Taiwan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TANET-NET Taiwan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TANET Taiwan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TEIN2-CERNET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THAINET-TH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TFN-NET TAI-SHIN-NET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TRIUMF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UAM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UK-</a:t>
              </a:r>
              <a:r>
                <a:rPr lang="en-US" sz="1100" u="sng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GEANT</a:t>
              </a: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-20020131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UNI Michigan</a:t>
              </a:r>
              <a:endPara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rPr>
                <a:t>UNIVERSIDADE DE SAO PAULO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UNI of Nebraska-Lincoln</a:t>
              </a:r>
              <a:endParaRPr lang="en-US" sz="11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University of Toronto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IJS-IPv6-NET - Ljubljana</a:t>
              </a: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u="sng" dirty="0">
                  <a:solidFill>
                    <a:srgbClr val="00B050"/>
                  </a:solidFill>
                  <a:latin typeface="Calibri"/>
                  <a:ea typeface="Calibri"/>
                  <a:cs typeface="Calibri"/>
                  <a:sym typeface="Calibri"/>
                </a:rPr>
                <a:t>VANDERBILT</a:t>
              </a:r>
              <a:endParaRPr lang="en-US" sz="11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457200" indent="-292100">
                <a:lnSpc>
                  <a:spcPct val="90000"/>
                </a:lnSpc>
                <a:buClr>
                  <a:schemeClr val="dk1"/>
                </a:buClr>
                <a:buSzPts val="1000"/>
                <a:buFont typeface="Arial"/>
                <a:buChar char="●"/>
              </a:pPr>
              <a:r>
                <a:rPr lang="en-US" sz="11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sym typeface="Calibri"/>
                </a:rPr>
                <a:t>WIN-IP</a:t>
              </a:r>
            </a:p>
          </p:txBody>
        </p:sp>
      </p:grpSp>
      <p:sp>
        <p:nvSpPr>
          <p:cNvPr id="47" name="Google Shape;17;p1"/>
          <p:cNvSpPr txBox="1">
            <a:spLocks noGrp="1"/>
          </p:cNvSpPr>
          <p:nvPr>
            <p:ph type="ftr" idx="11"/>
          </p:nvPr>
        </p:nvSpPr>
        <p:spPr>
          <a:xfrm>
            <a:off x="664930" y="6386492"/>
            <a:ext cx="5986237" cy="36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spcBef>
                <a:spcPts val="45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0"/>
              </a:spcBef>
              <a:buClr>
                <a:schemeClr val="dk1"/>
              </a:buClr>
            </a:pPr>
            <a:r>
              <a:rPr lang="en-US" dirty="0" smtClean="0"/>
              <a:t>Bruno Hoeft / Michael O‘Connor / Richard </a:t>
            </a:r>
            <a:r>
              <a:rPr lang="en-US" dirty="0" err="1" smtClean="0"/>
              <a:t>Cziva</a:t>
            </a:r>
            <a:r>
              <a:rPr lang="en-US" dirty="0" smtClean="0"/>
              <a:t>  / Samuel Ambroj Perez   --   CHEP 2019 – Adelaide – 7</a:t>
            </a:r>
            <a:r>
              <a:rPr lang="en-US" baseline="30000" dirty="0" smtClean="0"/>
              <a:t>st</a:t>
            </a:r>
            <a:r>
              <a:rPr lang="en-US" dirty="0" smtClean="0"/>
              <a:t> Nov. 19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692965"/>
              </p:ext>
            </p:extLst>
          </p:nvPr>
        </p:nvGraphicFramePr>
        <p:xfrm>
          <a:off x="381000" y="1320943"/>
          <a:ext cx="9620249" cy="1550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829">
                  <a:extLst>
                    <a:ext uri="{9D8B030D-6E8A-4147-A177-3AD203B41FA5}">
                      <a16:colId xmlns:a16="http://schemas.microsoft.com/office/drawing/2014/main" val="2473025741"/>
                    </a:ext>
                  </a:extLst>
                </a:gridCol>
                <a:gridCol w="4292339">
                  <a:extLst>
                    <a:ext uri="{9D8B030D-6E8A-4147-A177-3AD203B41FA5}">
                      <a16:colId xmlns:a16="http://schemas.microsoft.com/office/drawing/2014/main" val="2394261986"/>
                    </a:ext>
                  </a:extLst>
                </a:gridCol>
                <a:gridCol w="2437081">
                  <a:extLst>
                    <a:ext uri="{9D8B030D-6E8A-4147-A177-3AD203B41FA5}">
                      <a16:colId xmlns:a16="http://schemas.microsoft.com/office/drawing/2014/main" val="3723611113"/>
                    </a:ext>
                  </a:extLst>
                </a:gridCol>
              </a:tblGrid>
              <a:tr h="23532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IPv4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IPv6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535390"/>
                  </a:ext>
                </a:extLst>
              </a:tr>
              <a:tr h="311529">
                <a:tc>
                  <a:txBody>
                    <a:bodyPr/>
                    <a:lstStyle/>
                    <a:p>
                      <a:r>
                        <a:rPr lang="de-DE" dirty="0" smtClean="0"/>
                        <a:t>Total </a:t>
                      </a:r>
                      <a:r>
                        <a:rPr lang="de-DE" dirty="0" err="1" smtClean="0"/>
                        <a:t>packets</a:t>
                      </a:r>
                      <a:r>
                        <a:rPr lang="de-DE" dirty="0" smtClean="0"/>
                        <a:t> (</a:t>
                      </a:r>
                      <a:r>
                        <a:rPr lang="de-DE" dirty="0" err="1" smtClean="0"/>
                        <a:t>during</a:t>
                      </a:r>
                      <a:r>
                        <a:rPr lang="de-DE" dirty="0" smtClean="0"/>
                        <a:t> 4 </a:t>
                      </a:r>
                      <a:r>
                        <a:rPr lang="de-DE" dirty="0" err="1" smtClean="0"/>
                        <a:t>weeks</a:t>
                      </a:r>
                      <a:r>
                        <a:rPr lang="de-DE" dirty="0" smtClean="0"/>
                        <a:t>)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1.044.471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1.376.338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610227"/>
                  </a:ext>
                </a:extLst>
              </a:tr>
              <a:tr h="311529">
                <a:tc>
                  <a:txBody>
                    <a:bodyPr/>
                    <a:lstStyle/>
                    <a:p>
                      <a:r>
                        <a:rPr lang="de-DE" dirty="0" smtClean="0"/>
                        <a:t>Packet/</a:t>
                      </a:r>
                      <a:r>
                        <a:rPr lang="de-DE" dirty="0" err="1" smtClean="0"/>
                        <a:t>day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37.302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35.290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876052"/>
                  </a:ext>
                </a:extLst>
              </a:tr>
              <a:tr h="311529">
                <a:tc>
                  <a:txBody>
                    <a:bodyPr/>
                    <a:lstStyle/>
                    <a:p>
                      <a:r>
                        <a:rPr lang="de-DE" dirty="0" smtClean="0"/>
                        <a:t>Privat IP </a:t>
                      </a:r>
                      <a:r>
                        <a:rPr lang="de-DE" dirty="0" err="1" smtClean="0"/>
                        <a:t>destination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200" dirty="0" smtClean="0"/>
                        <a:t>10.0.0.0/16, 172.16.0.0/12, 192.168.0.0/16</a:t>
                      </a:r>
                      <a:endParaRPr 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fe00::/16</a:t>
                      </a:r>
                      <a:endParaRPr lang="en-US" sz="12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908431"/>
                  </a:ext>
                </a:extLst>
              </a:tr>
              <a:tr h="311529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Number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of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sources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44 + private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33 + private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104834"/>
                  </a:ext>
                </a:extLst>
              </a:tr>
            </a:tbl>
          </a:graphicData>
        </a:graphic>
      </p:graphicFrame>
      <p:sp>
        <p:nvSpPr>
          <p:cNvPr id="17" name="Google Shape;128;p17"/>
          <p:cNvSpPr txBox="1"/>
          <p:nvPr/>
        </p:nvSpPr>
        <p:spPr>
          <a:xfrm>
            <a:off x="381000" y="908092"/>
            <a:ext cx="7873056" cy="41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</a:t>
            </a:r>
            <a:r>
              <a:rPr lang="en-US" sz="1800" b="1" dirty="0" smtClean="0"/>
              <a:t> Ingress </a:t>
            </a:r>
            <a:r>
              <a:rPr lang="en-US" sz="1800" b="1" dirty="0"/>
              <a:t>Packet </a:t>
            </a:r>
            <a:r>
              <a:rPr lang="en-US" sz="1800" b="1" dirty="0" smtClean="0"/>
              <a:t>Filters</a:t>
            </a:r>
            <a:endParaRPr sz="1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7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3" grpId="0"/>
      <p:bldP spid="17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1592</Words>
  <Application>Microsoft Office PowerPoint</Application>
  <PresentationFormat>Breitbild</PresentationFormat>
  <Paragraphs>378</Paragraphs>
  <Slides>24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Roboto</vt:lpstr>
      <vt:lpstr>Courier New</vt:lpstr>
      <vt:lpstr>Calibri Light</vt:lpstr>
      <vt:lpstr>Calibri</vt:lpstr>
      <vt:lpstr>Wingdings</vt:lpstr>
      <vt:lpstr>Arial</vt:lpstr>
      <vt:lpstr>Standarddesign</vt:lpstr>
      <vt:lpstr>unroutable LHCONE traffic </vt:lpstr>
      <vt:lpstr>LHC  VPNs</vt:lpstr>
      <vt:lpstr>LHCOpenNetworkEnvironment – MAP</vt:lpstr>
      <vt:lpstr>NSP Packet Filtering Requirements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Recent presentations</vt:lpstr>
      <vt:lpstr>PowerPoint-Präsentation</vt:lpstr>
      <vt:lpstr>PowerPoint-Präsentation</vt:lpstr>
      <vt:lpstr>Routing tabel diffrenz e.g: Géant (IPv6)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LHCONE Edge Filtering Policy and Practice https://docs.google.com/presentation/d/1RswEX-RDNRsd-gY4yFyrD5k4BeSkFNVQBSHKAyJySoQ/edit#slide=id.p3</dc:title>
  <dc:creator>Hoeft, Bruno (SCC)</dc:creator>
  <cp:lastModifiedBy>Hoeft, Bruno (SCC)</cp:lastModifiedBy>
  <cp:revision>157</cp:revision>
  <cp:lastPrinted>2019-10-27T20:35:35Z</cp:lastPrinted>
  <dcterms:modified xsi:type="dcterms:W3CDTF">2019-11-05T07:39:58Z</dcterms:modified>
</cp:coreProperties>
</file>