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7" r:id="rId2"/>
    <p:sldId id="296" r:id="rId3"/>
    <p:sldId id="396" r:id="rId4"/>
    <p:sldId id="385" r:id="rId5"/>
    <p:sldId id="418" r:id="rId6"/>
    <p:sldId id="416" r:id="rId7"/>
    <p:sldId id="400" r:id="rId8"/>
    <p:sldId id="419" r:id="rId9"/>
    <p:sldId id="402" r:id="rId10"/>
    <p:sldId id="404" r:id="rId11"/>
    <p:sldId id="406" r:id="rId12"/>
    <p:sldId id="421" r:id="rId13"/>
    <p:sldId id="422" r:id="rId14"/>
    <p:sldId id="423" r:id="rId15"/>
    <p:sldId id="424" r:id="rId16"/>
    <p:sldId id="407" r:id="rId17"/>
    <p:sldId id="425" r:id="rId18"/>
    <p:sldId id="408" r:id="rId19"/>
    <p:sldId id="409" r:id="rId20"/>
    <p:sldId id="410" r:id="rId21"/>
  </p:sldIdLst>
  <p:sldSz cx="13004800" cy="9753600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3231">
          <p15:clr>
            <a:srgbClr val="A4A3A4"/>
          </p15:clr>
        </p15:guide>
        <p15:guide id="2" orient="horz" pos="4720">
          <p15:clr>
            <a:srgbClr val="A4A3A4"/>
          </p15:clr>
        </p15:guide>
        <p15:guide id="3" orient="horz" pos="5328">
          <p15:clr>
            <a:srgbClr val="A4A3A4"/>
          </p15:clr>
        </p15:guide>
        <p15:guide id="4" orient="horz" pos="1696">
          <p15:clr>
            <a:srgbClr val="A4A3A4"/>
          </p15:clr>
        </p15:guide>
        <p15:guide id="5" orient="horz" pos="3065">
          <p15:clr>
            <a:srgbClr val="A4A3A4"/>
          </p15:clr>
        </p15:guide>
        <p15:guide id="6" orient="horz" pos="4096">
          <p15:clr>
            <a:srgbClr val="A4A3A4"/>
          </p15:clr>
        </p15:guide>
        <p15:guide id="7" pos="3415">
          <p15:clr>
            <a:srgbClr val="A4A3A4"/>
          </p15:clr>
        </p15:guide>
        <p15:guide id="8" pos="4783">
          <p15:clr>
            <a:srgbClr val="A4A3A4"/>
          </p15:clr>
        </p15:guide>
        <p15:guide id="9" pos="424">
          <p15:clr>
            <a:srgbClr val="A4A3A4"/>
          </p15:clr>
        </p15:guide>
        <p15:guide id="10" pos="7444">
          <p15:clr>
            <a:srgbClr val="A4A3A4"/>
          </p15:clr>
        </p15:guide>
        <p15:guide id="11" pos="6156">
          <p15:clr>
            <a:srgbClr val="A4A3A4"/>
          </p15:clr>
        </p15:guide>
        <p15:guide id="12" pos="664">
          <p15:clr>
            <a:srgbClr val="A4A3A4"/>
          </p15:clr>
        </p15:guide>
        <p15:guide id="13" pos="7516">
          <p15:clr>
            <a:srgbClr val="A4A3A4"/>
          </p15:clr>
        </p15:guide>
        <p15:guide id="14" pos="207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D5FF"/>
    <a:srgbClr val="B3CCFF"/>
    <a:srgbClr val="C1D6FF"/>
    <a:srgbClr val="7B92AD"/>
    <a:srgbClr val="DDE3EA"/>
    <a:srgbClr val="9DAEC3"/>
    <a:srgbClr val="FFFF00"/>
    <a:srgbClr val="FFFF66"/>
    <a:srgbClr val="FBE961"/>
    <a:srgbClr val="D9E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76018" autoAdjust="0"/>
  </p:normalViewPr>
  <p:slideViewPr>
    <p:cSldViewPr snapToGrid="0" snapToObjects="1">
      <p:cViewPr varScale="1">
        <p:scale>
          <a:sx n="43" d="100"/>
          <a:sy n="43" d="100"/>
        </p:scale>
        <p:origin x="1572" y="72"/>
      </p:cViewPr>
      <p:guideLst>
        <p:guide orient="horz" pos="3231"/>
        <p:guide orient="horz" pos="4720"/>
        <p:guide orient="horz" pos="5328"/>
        <p:guide orient="horz" pos="1696"/>
        <p:guide orient="horz" pos="3065"/>
        <p:guide orient="horz" pos="4096"/>
        <p:guide pos="3415"/>
        <p:guide pos="4783"/>
        <p:guide pos="424"/>
        <p:guide pos="7444"/>
        <p:guide pos="6156"/>
        <p:guide pos="664"/>
        <p:guide pos="7516"/>
        <p:guide pos="2077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842" y="-77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192601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kern="1200" dirty="0">
              <a:solidFill>
                <a:schemeClr val="bg2"/>
              </a:solidFill>
              <a:effectLst/>
              <a:latin typeface="+mn-lt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8640414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7108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71082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71082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kern="1200" dirty="0">
              <a:solidFill>
                <a:schemeClr val="bg2"/>
              </a:solidFill>
              <a:effectLst/>
              <a:latin typeface="+mn-lt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8640414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7108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7108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sz="1100" dirty="0"/>
              <a:t>Communication, guidance and training needed  to promote</a:t>
            </a:r>
            <a:r>
              <a:rPr lang="en-US" sz="1100" baseline="0" dirty="0"/>
              <a:t> </a:t>
            </a:r>
            <a:r>
              <a:rPr lang="en-US" sz="1100" dirty="0"/>
              <a:t>metadata standards </a:t>
            </a:r>
          </a:p>
          <a:p>
            <a:pPr>
              <a:spcBef>
                <a:spcPts val="2400"/>
              </a:spcBef>
            </a:pPr>
            <a:r>
              <a:rPr lang="en-US" sz="1100" dirty="0"/>
              <a:t>Integration of smaller archives into the project</a:t>
            </a:r>
          </a:p>
          <a:p>
            <a:pPr>
              <a:spcBef>
                <a:spcPts val="2400"/>
              </a:spcBef>
            </a:pPr>
            <a:r>
              <a:rPr lang="en-US" sz="1100" dirty="0"/>
              <a:t>Establishment of metadata issue tracking system within CESSDA</a:t>
            </a:r>
          </a:p>
          <a:p>
            <a:pPr>
              <a:spcBef>
                <a:spcPts val="2400"/>
              </a:spcBef>
            </a:pPr>
            <a:r>
              <a:rPr lang="en-US" sz="1100" dirty="0"/>
              <a:t>Answering metadata related requests from Service Providers, projects etc.</a:t>
            </a:r>
          </a:p>
          <a:p>
            <a:pPr>
              <a:spcBef>
                <a:spcPts val="2400"/>
              </a:spcBef>
            </a:pPr>
            <a:r>
              <a:rPr lang="en-US" sz="1100" dirty="0"/>
              <a:t>Incorporation of submissions into development and improvement of metadata materials</a:t>
            </a:r>
          </a:p>
          <a:p>
            <a:pPr>
              <a:spcBef>
                <a:spcPts val="2400"/>
              </a:spcBef>
            </a:pPr>
            <a:r>
              <a:rPr lang="en-US" sz="1100" dirty="0"/>
              <a:t>Cooperation with CESSDA Training pillar</a:t>
            </a:r>
          </a:p>
          <a:p>
            <a:pPr>
              <a:spcBef>
                <a:spcPts val="2400"/>
              </a:spcBef>
            </a:pPr>
            <a:r>
              <a:rPr lang="en-US" sz="1100" dirty="0"/>
              <a:t>Liaising with metadata experts from other </a:t>
            </a:r>
            <a:r>
              <a:rPr lang="en-US" sz="1100" dirty="0" err="1"/>
              <a:t>organisations</a:t>
            </a:r>
            <a:endParaRPr lang="en-US" sz="1100" dirty="0"/>
          </a:p>
          <a:p>
            <a:endParaRPr lang="en-US" sz="11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7108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3001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 b="0" dirty="0">
                <a:latin typeface="+mn-lt"/>
              </a:rPr>
              <a:t>3.2, 2.5 to be added</a:t>
            </a:r>
          </a:p>
        </p:txBody>
      </p:sp>
    </p:spTree>
    <p:extLst>
      <p:ext uri="{BB962C8B-B14F-4D97-AF65-F5344CB8AC3E}">
        <p14:creationId xmlns:p14="http://schemas.microsoft.com/office/powerpoint/2010/main" val="2178093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noProof="0" dirty="0"/>
              <a:t>The spreadsheet covers:</a:t>
            </a:r>
            <a:endParaRPr lang="en-US" sz="1100" baseline="0" noProof="0" dirty="0"/>
          </a:p>
          <a:p>
            <a:pPr marL="342900" marR="0" indent="-34290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noProof="0" dirty="0"/>
              <a:t>Information on Study – general (ID), bibliographic (title,</a:t>
            </a:r>
            <a:r>
              <a:rPr lang="en-US" sz="1100" baseline="0" noProof="0" dirty="0"/>
              <a:t> principle investigator)</a:t>
            </a:r>
            <a:r>
              <a:rPr lang="en-US" sz="1100" noProof="0" dirty="0"/>
              <a:t>, PIDs &amp; Versioning (resource</a:t>
            </a:r>
            <a:r>
              <a:rPr lang="en-US" sz="1100" baseline="0" noProof="0" dirty="0"/>
              <a:t> type, version number)</a:t>
            </a:r>
            <a:r>
              <a:rPr lang="en-US" sz="1100" noProof="0" dirty="0"/>
              <a:t>, further contributor (person name, institution), content information (abstract, classification, keywords),</a:t>
            </a:r>
            <a:r>
              <a:rPr lang="en-US" sz="1100" baseline="0" noProof="0" dirty="0"/>
              <a:t> methodical information (study area, survey period), legal information (access information), related resources (literature), </a:t>
            </a:r>
          </a:p>
          <a:p>
            <a:pPr marL="342900" marR="0" indent="-34290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baseline="0" noProof="0" dirty="0"/>
              <a:t>Information on Person – general (ID, name)</a:t>
            </a:r>
          </a:p>
          <a:p>
            <a:pPr marL="342900" marR="0" indent="-34290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baseline="0" noProof="0" dirty="0"/>
              <a:t>Information on Institution – general (ID, name, contact)</a:t>
            </a:r>
          </a:p>
          <a:p>
            <a:pPr marL="342900" marR="0" indent="-34290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baseline="0" noProof="0" dirty="0"/>
              <a:t>Information on Dataset – general (ID), content information (description, name), technical information (file size, file format), variables (name, label, value, show cards, variable group)  </a:t>
            </a:r>
          </a:p>
          <a:p>
            <a:pPr marL="342900" marR="0" indent="-34290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baseline="0" noProof="0" dirty="0"/>
              <a:t>Information on survey instrument – content information, technical information (file size, file format)</a:t>
            </a:r>
          </a:p>
          <a:p>
            <a:pPr marL="342900" marR="0" indent="-34290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baseline="0" noProof="0" dirty="0"/>
              <a:t>Information on Question and Responses– general (question text, label), answers (answer list, answer value) </a:t>
            </a:r>
          </a:p>
          <a:p>
            <a:pPr marL="342900" marR="0" indent="-34290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baseline="0" noProof="0" dirty="0"/>
              <a:t>Information on Concepts – general (name, label, description etc.)</a:t>
            </a:r>
          </a:p>
          <a:p>
            <a:pPr marL="342900" marR="0" indent="-34290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baseline="0" noProof="0" dirty="0"/>
              <a:t>Information on Group of Studies – general (ID, name)</a:t>
            </a:r>
          </a:p>
          <a:p>
            <a:pPr marL="342900" marR="0" indent="-34290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baseline="0" noProof="0" dirty="0"/>
              <a:t>Information on Further Documents -  general (ID), content information (name)</a:t>
            </a:r>
          </a:p>
          <a:p>
            <a:pPr marL="342900" marR="0" indent="-34290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baseline="0" noProof="0" dirty="0"/>
              <a:t>Information on Literature – general (author, year, publisher)</a:t>
            </a:r>
          </a:p>
          <a:p>
            <a:pPr marL="342900" marR="0" indent="-34290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baseline="0" noProof="0" dirty="0"/>
              <a:t>Information on Document Description – general (title, date)</a:t>
            </a:r>
          </a:p>
          <a:p>
            <a:pPr marL="0" marR="0" lvl="0" indent="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100" baseline="0" dirty="0">
                <a:effectLst/>
                <a:latin typeface="Avenir Roman"/>
                <a:sym typeface="Avenir Roman"/>
              </a:rPr>
              <a:t>The CMM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Metadata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Schema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structure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is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based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on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the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principle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for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reusibility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of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metadata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elements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.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To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do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this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,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we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are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using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the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DDI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Lifecycles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possibilities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for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referencing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and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re-using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information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.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Whereever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possible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,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we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used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elements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within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 </a:t>
            </a:r>
            <a:r>
              <a:rPr lang="de-DE" sz="1100" baseline="0" dirty="0" err="1">
                <a:effectLst/>
                <a:latin typeface="Avenir Roman"/>
                <a:sym typeface="Avenir Roman"/>
              </a:rPr>
              <a:t>ResourcePackage</a:t>
            </a:r>
            <a:r>
              <a:rPr lang="de-DE" sz="1100" baseline="0" dirty="0">
                <a:effectLst/>
                <a:latin typeface="Avenir Roman"/>
                <a:sym typeface="Avenir Roman"/>
              </a:rPr>
              <a:t>. </a:t>
            </a:r>
          </a:p>
          <a:p>
            <a:pPr marL="0" marR="0" lvl="0" indent="0" defTabSz="4572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1" u="none" strike="noStrike" baseline="0" dirty="0">
                <a:latin typeface="Avenir Roman"/>
                <a:ea typeface="Avenir Roman"/>
                <a:cs typeface="Avenir Roman"/>
                <a:sym typeface="Avenir Roman"/>
              </a:rPr>
              <a:t>(</a:t>
            </a:r>
            <a:r>
              <a:rPr lang="en-US" sz="900" b="0" i="0" u="none" strike="noStrike" baseline="0" dirty="0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A resource package is a means of packaging any maintainable that is not being published as part of a </a:t>
            </a:r>
            <a:r>
              <a:rPr lang="en-US" sz="900" b="0" i="0" u="none" strike="noStrike" baseline="0" dirty="0" err="1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StudyUnit</a:t>
            </a:r>
            <a:r>
              <a:rPr lang="en-US" sz="900" b="0" i="0" u="none" strike="noStrike" baseline="0" dirty="0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 or Group. </a:t>
            </a:r>
            <a:r>
              <a:rPr lang="en-US" sz="900" b="0" i="0" u="none" strike="noStrike" baseline="0" dirty="0" err="1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ResourcePackage</a:t>
            </a:r>
            <a:r>
              <a:rPr lang="en-US" sz="900" b="0" i="0" u="none" strike="noStrike" baseline="0" dirty="0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 structures materials for publication that are intended to be reused by multiple studies such as various schemes and modules. Note that the modules </a:t>
            </a:r>
            <a:r>
              <a:rPr lang="en-US" sz="900" b="0" i="0" u="none" strike="noStrike" baseline="0" dirty="0" err="1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StudyUnit</a:t>
            </a:r>
            <a:r>
              <a:rPr lang="en-US" sz="900" b="0" i="0" u="none" strike="noStrike" baseline="0" dirty="0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, Group, and </a:t>
            </a:r>
            <a:r>
              <a:rPr lang="en-US" sz="900" b="0" i="0" u="none" strike="noStrike" baseline="0" dirty="0" err="1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PhysicalInstance</a:t>
            </a:r>
            <a:r>
              <a:rPr lang="en-US" sz="900" b="0" i="0" u="none" strike="noStrike" baseline="0" dirty="0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 cannot be published as resources packages. </a:t>
            </a:r>
            <a:r>
              <a:rPr lang="en-US" sz="900" b="0" i="0" u="none" strike="noStrike" baseline="0" dirty="0" err="1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StudyUnit</a:t>
            </a:r>
            <a:r>
              <a:rPr lang="en-US" sz="900" b="0" i="0" u="none" strike="noStrike" baseline="0" dirty="0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 and Group are packaging structures in and of themselves and therefore do not require </a:t>
            </a:r>
            <a:r>
              <a:rPr lang="en-US" sz="900" b="0" i="0" u="none" strike="noStrike" baseline="0" dirty="0" err="1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ResourcePackage</a:t>
            </a:r>
            <a:r>
              <a:rPr lang="en-US" sz="900" b="0" i="0" u="none" strike="noStrike" baseline="0" dirty="0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 for publication. </a:t>
            </a:r>
            <a:r>
              <a:rPr lang="en-US" sz="900" b="0" i="0" u="none" strike="noStrike" baseline="0" dirty="0" err="1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PhysicalIntance</a:t>
            </a:r>
            <a:r>
              <a:rPr lang="en-US" sz="900" b="0" i="0" u="none" strike="noStrike" baseline="0" dirty="0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 cannot be reused as it  is the metadata for a specific external data file and its identical copies. Data that is published inline as either </a:t>
            </a:r>
            <a:r>
              <a:rPr lang="en-US" sz="900" b="0" i="0" u="none" strike="noStrike" baseline="0" dirty="0" err="1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DataSet</a:t>
            </a:r>
            <a:r>
              <a:rPr lang="en-US" sz="900" b="0" i="0" u="none" strike="noStrike" baseline="0" dirty="0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 or </a:t>
            </a:r>
            <a:r>
              <a:rPr lang="en-US" sz="900" b="0" i="0" u="none" strike="noStrike" baseline="0" dirty="0" err="1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PhysicalDataStructure_NCube_Inline</a:t>
            </a:r>
            <a:r>
              <a:rPr lang="en-US" sz="900" b="0" i="0" u="none" strike="noStrike" baseline="0" dirty="0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 could be published an object within a </a:t>
            </a:r>
            <a:r>
              <a:rPr lang="en-US" sz="900" b="0" i="0" u="none" strike="noStrike" baseline="0" dirty="0" err="1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RecordLayoutScheme</a:t>
            </a:r>
            <a:r>
              <a:rPr lang="en-US" sz="900" b="0" i="0" u="none" strike="noStrike" baseline="0" dirty="0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 as both of these structures are substitutions for the </a:t>
            </a:r>
            <a:r>
              <a:rPr lang="en-US" sz="900" b="0" i="0" u="none" strike="noStrike" baseline="0" dirty="0" err="1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RecordLayout</a:t>
            </a:r>
            <a:r>
              <a:rPr lang="en-US" sz="900" b="0" i="0" u="none" strike="noStrike" baseline="0" dirty="0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 structure that comprises the contents of a </a:t>
            </a:r>
            <a:r>
              <a:rPr lang="en-US" sz="900" b="0" i="0" u="none" strike="noStrike" baseline="0" dirty="0" err="1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RecordLayoutScheme</a:t>
            </a:r>
            <a:r>
              <a:rPr lang="en-US" sz="900" b="0" i="0" u="none" strike="noStrike" baseline="0" dirty="0">
                <a:solidFill>
                  <a:schemeClr val="bg2"/>
                </a:solidFill>
                <a:latin typeface="Avenir Roman"/>
                <a:ea typeface="Avenir Roman"/>
                <a:cs typeface="Avenir Roman"/>
                <a:sym typeface="Avenir Roman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3407663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7108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7108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7108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Text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1845733" y="3232679"/>
            <a:ext cx="10464801" cy="140282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SzTx/>
              <a:buNone/>
              <a:defRPr sz="800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nb-NO" dirty="0" err="1"/>
              <a:t>Title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dirty="0"/>
          </a:p>
        </p:txBody>
      </p:sp>
      <p:sp>
        <p:nvSpPr>
          <p:cNvPr id="59" name="Body Level One"/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796090" y="5016500"/>
            <a:ext cx="4888310" cy="810155"/>
          </a:xfrm>
          <a:prstGeom prst="rect">
            <a:avLst/>
          </a:prstGeom>
        </p:spPr>
        <p:txBody>
          <a:bodyPr anchor="t"/>
          <a:lstStyle>
            <a:lvl1pPr marL="0" indent="0" defTabSz="403097">
              <a:spcBef>
                <a:spcPts val="0"/>
              </a:spcBef>
              <a:buSzTx/>
              <a:buNone/>
              <a:defRPr sz="4140">
                <a:solidFill>
                  <a:srgbClr val="94C2E9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r>
              <a:rPr lang="nb-NO" dirty="0" err="1"/>
              <a:t>Subtitle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dirty="0"/>
          </a:p>
        </p:txBody>
      </p:sp>
      <p:sp>
        <p:nvSpPr>
          <p:cNvPr id="60" name="Line"/>
          <p:cNvSpPr/>
          <p:nvPr/>
        </p:nvSpPr>
        <p:spPr>
          <a:xfrm>
            <a:off x="1910158" y="4682066"/>
            <a:ext cx="9524079" cy="1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1" name="Line"/>
          <p:cNvSpPr/>
          <p:nvPr/>
        </p:nvSpPr>
        <p:spPr>
          <a:xfrm>
            <a:off x="1910158" y="4682066"/>
            <a:ext cx="1551181" cy="1"/>
          </a:xfrm>
          <a:prstGeom prst="line">
            <a:avLst/>
          </a:prstGeom>
          <a:ln w="88900">
            <a:solidFill>
              <a:srgbClr val="94C2E9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2" name="cessda.eu"/>
          <p:cNvSpPr txBox="1"/>
          <p:nvPr/>
        </p:nvSpPr>
        <p:spPr>
          <a:xfrm>
            <a:off x="2028541" y="8191500"/>
            <a:ext cx="127218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cessda.eu</a:t>
            </a:r>
          </a:p>
        </p:txBody>
      </p:sp>
      <p:sp>
        <p:nvSpPr>
          <p:cNvPr id="63" name="@CESSDA_Data"/>
          <p:cNvSpPr txBox="1"/>
          <p:nvPr/>
        </p:nvSpPr>
        <p:spPr>
          <a:xfrm>
            <a:off x="4055912" y="8177162"/>
            <a:ext cx="209446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dirty="0"/>
              <a:t>@</a:t>
            </a:r>
            <a:r>
              <a:rPr dirty="0" err="1"/>
              <a:t>CESSDA_Data</a:t>
            </a:r>
            <a:endParaRPr dirty="0"/>
          </a:p>
        </p:txBody>
      </p:sp>
      <p:pic>
        <p:nvPicPr>
          <p:cNvPr id="6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75112" y="8268508"/>
            <a:ext cx="234357" cy="2523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magine 4">
            <a:extLst>
              <a:ext uri="{FF2B5EF4-FFF2-40B4-BE49-F238E27FC236}">
                <a16:creationId xmlns:a16="http://schemas.microsoft.com/office/drawing/2014/main" id="{0A407101-5F66-F04E-9906-3FE9FA9B144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88162" y="8212229"/>
            <a:ext cx="383039" cy="30866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CE480C-C9C6-5D45-AB33-5D4BDDA8EA6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95463" y="5981700"/>
            <a:ext cx="4071937" cy="520700"/>
          </a:xfrm>
        </p:spPr>
        <p:txBody>
          <a:bodyPr>
            <a:normAutofit/>
          </a:bodyPr>
          <a:lstStyle>
            <a:lvl1pPr marL="0" indent="0">
              <a:buNone/>
              <a:defRPr sz="20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Name </a:t>
            </a:r>
            <a:r>
              <a:rPr lang="nb-NO" dirty="0"/>
              <a:t>|  </a:t>
            </a:r>
            <a:r>
              <a:rPr lang="nb-NO" dirty="0" err="1"/>
              <a:t>Affiliation</a:t>
            </a:r>
            <a:r>
              <a:rPr lang="nb-NO" dirty="0"/>
              <a:t> </a:t>
            </a:r>
            <a:endParaRPr lang="en-GB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D23994B-5EA0-654E-B1FA-84C322F813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08163" y="6908800"/>
            <a:ext cx="4071937" cy="520700"/>
          </a:xfrm>
        </p:spPr>
        <p:txBody>
          <a:bodyPr>
            <a:normAutofit/>
          </a:bodyPr>
          <a:lstStyle>
            <a:lvl1pPr marL="0" indent="0">
              <a:buNone/>
              <a:defRPr sz="20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 </a:t>
            </a:r>
            <a:r>
              <a:rPr lang="nb-NO" dirty="0"/>
              <a:t>|  </a:t>
            </a:r>
            <a:r>
              <a:rPr lang="nb-NO" dirty="0" err="1"/>
              <a:t>Event</a:t>
            </a:r>
            <a:endParaRPr lang="en-GB" dirty="0"/>
          </a:p>
        </p:txBody>
      </p:sp>
      <p:pic>
        <p:nvPicPr>
          <p:cNvPr id="17" name="Image" descr="Image">
            <a:extLst>
              <a:ext uri="{FF2B5EF4-FFF2-40B4-BE49-F238E27FC236}">
                <a16:creationId xmlns:a16="http://schemas.microsoft.com/office/drawing/2014/main" id="{90B85481-8011-3442-B394-57022B70877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/>
          </a:blip>
          <a:stretch>
            <a:fillRect/>
          </a:stretch>
        </p:blipFill>
        <p:spPr>
          <a:xfrm>
            <a:off x="9118600" y="904266"/>
            <a:ext cx="2840855" cy="774780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@CESSDA_Data"/>
          <p:cNvSpPr txBox="1"/>
          <p:nvPr userDrawn="1"/>
        </p:nvSpPr>
        <p:spPr>
          <a:xfrm>
            <a:off x="2032139" y="7785184"/>
            <a:ext cx="3295774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de-DE" dirty="0"/>
              <a:t>metadata-office@cessda.eu</a:t>
            </a:r>
            <a:endParaRPr dirty="0"/>
          </a:p>
        </p:txBody>
      </p:sp>
      <p:pic>
        <p:nvPicPr>
          <p:cNvPr id="15" name="Grafik 14" descr="C:\Users\borschkn\AppData\Local\Temp\icon-1332774_1920.png"/>
          <p:cNvPicPr/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306" y="7838349"/>
            <a:ext cx="324000" cy="3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(standar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Body Level One…"/>
          <p:cNvSpPr txBox="1">
            <a:spLocks noGrp="1"/>
          </p:cNvSpPr>
          <p:nvPr>
            <p:ph type="body" idx="1"/>
          </p:nvPr>
        </p:nvSpPr>
        <p:spPr>
          <a:xfrm>
            <a:off x="681565" y="2496211"/>
            <a:ext cx="11037044" cy="4998906"/>
          </a:xfrm>
          <a:prstGeom prst="rect">
            <a:avLst/>
          </a:prstGeom>
        </p:spPr>
        <p:txBody>
          <a:bodyPr/>
          <a:lstStyle>
            <a:lvl1pPr marL="584200" indent="-584200">
              <a:buSzPct val="73000"/>
              <a:buBlip>
                <a:blip r:embed="rId2"/>
              </a:buBlip>
            </a:lvl1pPr>
            <a:lvl2pPr>
              <a:buSzPct val="50000"/>
              <a:buBlip>
                <a:blip r:embed="rId2"/>
              </a:buBlip>
            </a:lvl2pPr>
            <a:lvl3pPr>
              <a:buSzPct val="50000"/>
              <a:buBlip>
                <a:blip r:embed="rId2"/>
              </a:buBlip>
            </a:lvl3pPr>
            <a:lvl4pPr>
              <a:buSzPct val="50000"/>
              <a:buBlip>
                <a:blip r:embed="rId2"/>
              </a:buBlip>
            </a:lvl4pPr>
            <a:lvl5pPr>
              <a:buSzPct val="50000"/>
              <a:buBlip>
                <a:blip r:embed="rId2"/>
              </a:buBlip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116" name="Rectangle"/>
          <p:cNvSpPr/>
          <p:nvPr/>
        </p:nvSpPr>
        <p:spPr>
          <a:xfrm>
            <a:off x="-1" y="885494"/>
            <a:ext cx="446949" cy="997079"/>
          </a:xfrm>
          <a:prstGeom prst="rect">
            <a:avLst/>
          </a:prstGeom>
          <a:solidFill>
            <a:srgbClr val="6A6C7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17" name="Line"/>
          <p:cNvSpPr/>
          <p:nvPr/>
        </p:nvSpPr>
        <p:spPr>
          <a:xfrm>
            <a:off x="1286191" y="9119885"/>
            <a:ext cx="10432418" cy="1"/>
          </a:xfrm>
          <a:prstGeom prst="line">
            <a:avLst/>
          </a:prstGeom>
          <a:ln w="25400">
            <a:solidFill>
              <a:srgbClr val="98C5E8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6475" y="9216694"/>
            <a:ext cx="1441730" cy="39390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lide Number">
            <a:extLst>
              <a:ext uri="{FF2B5EF4-FFF2-40B4-BE49-F238E27FC236}">
                <a16:creationId xmlns:a16="http://schemas.microsoft.com/office/drawing/2014/main" id="{5C7323E1-68AA-F44D-A64A-BA4B606E8F80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84617" y="8957733"/>
            <a:ext cx="454844" cy="324306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8C5E8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9" name="Title Text">
            <a:extLst>
              <a:ext uri="{FF2B5EF4-FFF2-40B4-BE49-F238E27FC236}">
                <a16:creationId xmlns:a16="http://schemas.microsoft.com/office/drawing/2014/main" id="{94E0C260-697D-8741-AF6F-EFA2BE5C49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1565" y="885494"/>
            <a:ext cx="11037044" cy="9970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800"/>
            </a:lvl1pPr>
          </a:lstStyle>
          <a:p>
            <a:r>
              <a:rPr lang="de-DE"/>
              <a:t>Titelmasterformat durch Klicken bearbeiten</a:t>
            </a:r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(Alternate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essda.eu"/>
          <p:cNvSpPr txBox="1"/>
          <p:nvPr/>
        </p:nvSpPr>
        <p:spPr>
          <a:xfrm>
            <a:off x="3306957" y="7391400"/>
            <a:ext cx="127218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6A6C7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cessda.eu</a:t>
            </a:r>
          </a:p>
        </p:txBody>
      </p:sp>
      <p:sp>
        <p:nvSpPr>
          <p:cNvPr id="48" name="@CESSDA_Data"/>
          <p:cNvSpPr txBox="1"/>
          <p:nvPr/>
        </p:nvSpPr>
        <p:spPr>
          <a:xfrm>
            <a:off x="5313212" y="7377062"/>
            <a:ext cx="209446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6A6C7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@CESSDA_Data</a:t>
            </a:r>
          </a:p>
        </p:txBody>
      </p:sp>
      <p:pic>
        <p:nvPicPr>
          <p:cNvPr id="49" name="Twitter_Logo_Blue.png" descr="Twitter_Logo_Blu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7097" y="7207210"/>
            <a:ext cx="774780" cy="774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32412" y="7468408"/>
            <a:ext cx="234357" cy="2523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DFF43F38-F9DB-4D4A-9C3B-45C00F9223A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/>
          </a:blip>
          <a:stretch>
            <a:fillRect/>
          </a:stretch>
        </p:blipFill>
        <p:spPr>
          <a:xfrm>
            <a:off x="1040997" y="8518481"/>
            <a:ext cx="2492883" cy="668028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Line">
            <a:extLst>
              <a:ext uri="{FF2B5EF4-FFF2-40B4-BE49-F238E27FC236}">
                <a16:creationId xmlns:a16="http://schemas.microsoft.com/office/drawing/2014/main" id="{F36FD28B-4732-9D43-AF88-09E0C40A2E2B}"/>
              </a:ext>
            </a:extLst>
          </p:cNvPr>
          <p:cNvSpPr/>
          <p:nvPr userDrawn="1"/>
        </p:nvSpPr>
        <p:spPr>
          <a:xfrm>
            <a:off x="1910158" y="4682066"/>
            <a:ext cx="9524079" cy="1"/>
          </a:xfrm>
          <a:prstGeom prst="line">
            <a:avLst/>
          </a:prstGeom>
          <a:ln w="25400">
            <a:solidFill>
              <a:srgbClr val="6A6C77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00692688-3221-6B44-AA39-6ED724A6C7FF}"/>
              </a:ext>
            </a:extLst>
          </p:cNvPr>
          <p:cNvSpPr/>
          <p:nvPr userDrawn="1"/>
        </p:nvSpPr>
        <p:spPr>
          <a:xfrm>
            <a:off x="1910158" y="4682066"/>
            <a:ext cx="1551181" cy="1"/>
          </a:xfrm>
          <a:prstGeom prst="line">
            <a:avLst/>
          </a:prstGeom>
          <a:ln w="88900">
            <a:solidFill>
              <a:srgbClr val="B7D2EB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A8F8198-6A16-854C-8206-0BC7D2F0CC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9763" y="3467100"/>
            <a:ext cx="9525000" cy="1214438"/>
          </a:xfrm>
        </p:spPr>
        <p:txBody>
          <a:bodyPr>
            <a:noAutofit/>
          </a:bodyPr>
          <a:lstStyle>
            <a:lvl1pPr marL="0" indent="0">
              <a:buNone/>
              <a:defRPr sz="8000"/>
            </a:lvl1pPr>
            <a:lvl2pPr marL="444500" indent="0">
              <a:buNone/>
              <a:defRPr/>
            </a:lvl2pPr>
          </a:lstStyle>
          <a:p>
            <a:pPr lvl="0"/>
            <a:r>
              <a:rPr lang="en-US" dirty="0"/>
              <a:t>Add thank you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F47BF14-C4B7-DE4F-9844-F4446785C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29199" y="5346700"/>
            <a:ext cx="6405037" cy="800100"/>
          </a:xfrm>
        </p:spPr>
        <p:txBody>
          <a:bodyPr>
            <a:normAutofit/>
          </a:bodyPr>
          <a:lstStyle>
            <a:lvl1pPr marL="0" indent="0">
              <a:buNone/>
              <a:defRPr sz="2000" i="1"/>
            </a:lvl1pPr>
          </a:lstStyle>
          <a:p>
            <a:r>
              <a:rPr lang="nb-NO" dirty="0" err="1"/>
              <a:t>firstname.surname@cessda.eu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4610470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Body Level One…"/>
          <p:cNvSpPr txBox="1">
            <a:spLocks noGrp="1"/>
          </p:cNvSpPr>
          <p:nvPr>
            <p:ph type="body" idx="1"/>
          </p:nvPr>
        </p:nvSpPr>
        <p:spPr>
          <a:xfrm>
            <a:off x="766233" y="2496211"/>
            <a:ext cx="11099801" cy="4998906"/>
          </a:xfrm>
          <a:prstGeom prst="rect">
            <a:avLst/>
          </a:prstGeom>
        </p:spPr>
        <p:txBody>
          <a:bodyPr/>
          <a:lstStyle>
            <a:lvl1pPr marL="584200" indent="-584200">
              <a:buSzPct val="73000"/>
              <a:buBlip>
                <a:blip r:embed="rId2"/>
              </a:buBlip>
            </a:lvl1pPr>
            <a:lvl2pPr>
              <a:buSzPct val="50000"/>
              <a:buBlip>
                <a:blip r:embed="rId2"/>
              </a:buBlip>
            </a:lvl2pPr>
            <a:lvl3pPr>
              <a:buSzPct val="50000"/>
              <a:buBlip>
                <a:blip r:embed="rId2"/>
              </a:buBlip>
            </a:lvl3pPr>
            <a:lvl4pPr>
              <a:buSzPct val="50000"/>
              <a:buBlip>
                <a:blip r:embed="rId2"/>
              </a:buBlip>
            </a:lvl4pPr>
            <a:lvl5pPr>
              <a:buSzPct val="50000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" name="Rectangle"/>
          <p:cNvSpPr/>
          <p:nvPr/>
        </p:nvSpPr>
        <p:spPr>
          <a:xfrm>
            <a:off x="-1" y="885494"/>
            <a:ext cx="446949" cy="997079"/>
          </a:xfrm>
          <a:prstGeom prst="rect">
            <a:avLst/>
          </a:prstGeom>
          <a:solidFill>
            <a:srgbClr val="6A6C7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17" name="Line"/>
          <p:cNvSpPr/>
          <p:nvPr/>
        </p:nvSpPr>
        <p:spPr>
          <a:xfrm>
            <a:off x="1286191" y="9119885"/>
            <a:ext cx="10432418" cy="1"/>
          </a:xfrm>
          <a:prstGeom prst="line">
            <a:avLst/>
          </a:prstGeom>
          <a:ln w="25400">
            <a:solidFill>
              <a:srgbClr val="98C5E8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18" name="Title Text"/>
          <p:cNvSpPr txBox="1">
            <a:spLocks noGrp="1"/>
          </p:cNvSpPr>
          <p:nvPr>
            <p:ph type="title"/>
          </p:nvPr>
        </p:nvSpPr>
        <p:spPr>
          <a:xfrm>
            <a:off x="711200" y="885494"/>
            <a:ext cx="5247681" cy="9970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A6C76"/>
                </a:solidFill>
              </a:defRPr>
            </a:lvl1pPr>
          </a:lstStyle>
          <a:p>
            <a:r>
              <a:t>Title Text</a:t>
            </a:r>
          </a:p>
        </p:txBody>
      </p:sp>
      <p:pic>
        <p:nvPicPr>
          <p:cNvPr id="1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6475" y="9216694"/>
            <a:ext cx="1441730" cy="39390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lide Number">
            <a:extLst>
              <a:ext uri="{FF2B5EF4-FFF2-40B4-BE49-F238E27FC236}">
                <a16:creationId xmlns:a16="http://schemas.microsoft.com/office/drawing/2014/main" id="{5C7323E1-68AA-F44D-A64A-BA4B606E8F80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84617" y="8957733"/>
            <a:ext cx="454844" cy="324306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8C5E8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541936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65" r:id="rId3"/>
    <p:sldLayoutId id="2147483666" r:id="rId4"/>
  </p:sldLayoutIdLst>
  <p:transition spd="med"/>
  <p:hf hdr="0" ftr="0" dt="0"/>
  <p:txStyles>
    <p:titleStyle>
      <a:lvl1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n-lt"/>
          <a:ea typeface="+mj-ea"/>
          <a:cs typeface="+mj-cs"/>
          <a:sym typeface="Helvetica"/>
        </a:defRPr>
      </a:lvl1pPr>
      <a:lvl2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rtl="0" eaLnBrk="1" latinLnBrk="0" hangingPunct="1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n-lt"/>
          <a:ea typeface="+mj-ea"/>
          <a:cs typeface="+mj-cs"/>
          <a:sym typeface="Helvetica"/>
        </a:defRPr>
      </a:lvl1pPr>
      <a:lvl2pPr marL="889000" marR="0" indent="-444500" algn="l" defTabSz="584200" rtl="0" eaLnBrk="1" latinLnBrk="0" hangingPunct="1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n-lt"/>
          <a:ea typeface="+mj-ea"/>
          <a:cs typeface="+mj-cs"/>
          <a:sym typeface="Helvetica"/>
        </a:defRPr>
      </a:lvl2pPr>
      <a:lvl3pPr marL="1333500" marR="0" indent="-444500" algn="l" defTabSz="584200" rtl="0" eaLnBrk="1" latinLnBrk="0" hangingPunct="1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n-lt"/>
          <a:ea typeface="+mj-ea"/>
          <a:cs typeface="+mj-cs"/>
          <a:sym typeface="Helvetica"/>
        </a:defRPr>
      </a:lvl3pPr>
      <a:lvl4pPr marL="1778000" marR="0" indent="-444500" algn="l" defTabSz="584200" rtl="0" eaLnBrk="1" latinLnBrk="0" hangingPunct="1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n-lt"/>
          <a:ea typeface="+mj-ea"/>
          <a:cs typeface="+mj-cs"/>
          <a:sym typeface="Helvetica"/>
        </a:defRPr>
      </a:lvl4pPr>
      <a:lvl5pPr marL="2222500" marR="0" indent="-444500" algn="l" defTabSz="584200" rtl="0" eaLnBrk="1" latinLnBrk="0" hangingPunct="1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n-lt"/>
          <a:ea typeface="+mj-ea"/>
          <a:cs typeface="+mj-cs"/>
          <a:sym typeface="Helvetica"/>
        </a:defRPr>
      </a:lvl5pPr>
      <a:lvl6pPr marL="2667000" marR="0" indent="-444500" algn="l" defTabSz="584200" rtl="0" eaLnBrk="1" latinLnBrk="0" hangingPunct="1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6pPr>
      <a:lvl7pPr marL="3111500" marR="0" indent="-444500" algn="l" defTabSz="584200" rtl="0" eaLnBrk="1" latinLnBrk="0" hangingPunct="1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7pPr>
      <a:lvl8pPr marL="3556000" marR="0" indent="-444500" algn="l" defTabSz="584200" rtl="0" eaLnBrk="1" latinLnBrk="0" hangingPunct="1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8pPr>
      <a:lvl9pPr marL="4000500" marR="0" indent="-444500" algn="l" defTabSz="584200" rtl="0" eaLnBrk="1" latinLnBrk="0" hangingPunct="1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catalogue.cessda.eu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arketplace.eosc-portal.eu/services/cessda-data-catalogue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soar.info/ssoar/bitstream/handle/document/46679/Zenk-Moeltgen_Metadaten%20und%20die%20Data%20Documentation%20Initiative.pdf?sequence=1" TargetMode="External"/><Relationship Id="rId3" Type="http://schemas.openxmlformats.org/officeDocument/2006/relationships/hyperlink" Target="https://www.dfg.de/download/pdf/dfg_im_profil/reden_stellungnahmen/download/empfehlung_wiss_praxis_1310.pdf" TargetMode="External"/><Relationship Id="rId7" Type="http://schemas.openxmlformats.org/officeDocument/2006/relationships/hyperlink" Target="http://dx.doi.org/10.2218/ijdc.v3i1.45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assistquarterly.com/pdfs/iqvol371_4_vardigan.pdf" TargetMode="External"/><Relationship Id="rId5" Type="http://schemas.openxmlformats.org/officeDocument/2006/relationships/hyperlink" Target="https://zenodo.org/record/3236194#.XbLyP6_gqHs" TargetMode="External"/><Relationship Id="rId4" Type="http://schemas.openxmlformats.org/officeDocument/2006/relationships/hyperlink" Target="http://www.ddialliance.org/sites/default/files/MetadataForTheLongitudinalDataLifeCycle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microsoft.com/office/2007/relationships/hdphoto" Target="../media/hdphoto2.wdp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323617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5281/zenodo.3236193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vocabularies.cessda.eu/#!discove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9F3F6F9-77C1-8041-B0F3-826EC2419C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The Matter of Meta in Research Data Management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18DBC55-7432-2F4C-A157-61F27DD8D8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45732" y="5016500"/>
            <a:ext cx="10464801" cy="81015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Introducing the CESSDA Metadata Office Project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DD6DFED-7D84-9348-8677-BA517B626B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45733" y="5598695"/>
            <a:ext cx="7564967" cy="153870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André Förster, GESIS – Leibniz Institute for the Social Sciences</a:t>
            </a:r>
            <a:br>
              <a:rPr lang="en-GB" dirty="0"/>
            </a:br>
            <a:r>
              <a:rPr lang="en-GB" dirty="0"/>
              <a:t>Kerrin Borschewski, GESIS – Leibniz Institute for the Social Sciences</a:t>
            </a:r>
            <a:br>
              <a:rPr lang="en-GB" dirty="0"/>
            </a:br>
            <a:r>
              <a:rPr lang="en-GB" dirty="0"/>
              <a:t>Sharon Bolton, UK Data Service</a:t>
            </a:r>
            <a:br>
              <a:rPr lang="en-GB" dirty="0"/>
            </a:br>
            <a:r>
              <a:rPr lang="en-GB" dirty="0"/>
              <a:t>Taina Jääskeläinen, Finnish Social Science Data Archive</a:t>
            </a:r>
            <a:br>
              <a:rPr lang="en-GB" dirty="0"/>
            </a:br>
            <a:r>
              <a:rPr lang="en-GB" dirty="0"/>
              <a:t>Jeannine Beeken, UK Data Service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9ECF89F-488D-B842-85F5-78ED7F9C653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45733" y="7137400"/>
            <a:ext cx="7564967" cy="520700"/>
          </a:xfrm>
        </p:spPr>
        <p:txBody>
          <a:bodyPr>
            <a:normAutofit fontScale="85000" lnSpcReduction="10000"/>
          </a:bodyPr>
          <a:lstStyle/>
          <a:p>
            <a:r>
              <a:rPr lang="en-GB" dirty="0">
                <a:solidFill>
                  <a:srgbClr val="AFD5FF"/>
                </a:solidFill>
              </a:rPr>
              <a:t>European DDI User Conference December 3-4, 2019 | Tampere, Finland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082" y="8833884"/>
            <a:ext cx="2216394" cy="775464"/>
          </a:xfrm>
          <a:prstGeom prst="rect">
            <a:avLst/>
          </a:prstGeom>
        </p:spPr>
      </p:pic>
      <p:sp>
        <p:nvSpPr>
          <p:cNvPr id="12" name="TextBox 4"/>
          <p:cNvSpPr txBox="1"/>
          <p:nvPr/>
        </p:nvSpPr>
        <p:spPr>
          <a:xfrm>
            <a:off x="154351" y="8867673"/>
            <a:ext cx="70399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i="1" dirty="0"/>
              <a:t>This work is licensed under a</a:t>
            </a:r>
            <a:r>
              <a:rPr lang="de-DE" sz="2000" b="0" dirty="0"/>
              <a:t>  </a:t>
            </a:r>
            <a:endParaRPr lang="de-DE" sz="2000" b="0" dirty="0" smtClean="0"/>
          </a:p>
          <a:p>
            <a:r>
              <a:rPr lang="de-DE" sz="2000" b="0" dirty="0" smtClean="0">
                <a:hlinkClick r:id="rId4"/>
              </a:rPr>
              <a:t>Creative </a:t>
            </a:r>
            <a:r>
              <a:rPr lang="de-DE" sz="2000" b="0" dirty="0">
                <a:hlinkClick r:id="rId4"/>
              </a:rPr>
              <a:t>Commons 4.0  license</a:t>
            </a:r>
            <a:r>
              <a:rPr lang="de-DE" sz="2000" b="0" dirty="0"/>
              <a:t>. </a:t>
            </a:r>
            <a:endParaRPr lang="de-DE" sz="2000" b="0" dirty="0">
              <a:latin typeface="Arial" pitchFamily="34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9" name="Textfeld 8"/>
          <p:cNvSpPr txBox="1"/>
          <p:nvPr/>
        </p:nvSpPr>
        <p:spPr>
          <a:xfrm>
            <a:off x="825499" y="8472781"/>
            <a:ext cx="11613961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2000" b="0" dirty="0" err="1"/>
              <a:t>Detailed</a:t>
            </a:r>
            <a:r>
              <a:rPr lang="de-DE" sz="2000" b="0" dirty="0"/>
              <a:t> </a:t>
            </a:r>
            <a:r>
              <a:rPr lang="de-DE" sz="2000" b="0" dirty="0" err="1"/>
              <a:t>view</a:t>
            </a:r>
            <a:r>
              <a:rPr lang="de-DE" sz="2000" b="0" dirty="0"/>
              <a:t> </a:t>
            </a:r>
            <a:r>
              <a:rPr lang="de-DE" sz="2000" b="0" dirty="0" err="1"/>
              <a:t>of</a:t>
            </a:r>
            <a:r>
              <a:rPr lang="de-DE" sz="2000" b="0" dirty="0"/>
              <a:t> a </a:t>
            </a:r>
            <a:r>
              <a:rPr lang="de-DE" sz="2000" b="0" dirty="0" err="1"/>
              <a:t>specific</a:t>
            </a:r>
            <a:r>
              <a:rPr lang="de-DE" sz="2000" b="0" dirty="0"/>
              <a:t> </a:t>
            </a:r>
            <a:r>
              <a:rPr lang="de-DE" sz="2000" b="0" dirty="0" err="1"/>
              <a:t>vocabulary</a:t>
            </a:r>
            <a:endParaRPr lang="de-DE" sz="2000" b="0" dirty="0"/>
          </a:p>
        </p:txBody>
      </p:sp>
      <p:pic>
        <p:nvPicPr>
          <p:cNvPr id="7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65" y="1235243"/>
            <a:ext cx="11757895" cy="69029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097229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4B7AA68-1226-6C47-9371-38FC2731E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Task 2: the European Language Social Science Thesaurus (ELSST)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F40753F-F02C-A744-B77F-48B31772E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3860" y="2722033"/>
            <a:ext cx="11037044" cy="6235700"/>
          </a:xfrm>
        </p:spPr>
        <p:txBody>
          <a:bodyPr anchor="t">
            <a:normAutofit/>
          </a:bodyPr>
          <a:lstStyle/>
          <a:p>
            <a:pPr>
              <a:spcBef>
                <a:spcPts val="2400"/>
              </a:spcBef>
            </a:pPr>
            <a:r>
              <a:rPr lang="en-US" sz="2800" dirty="0"/>
              <a:t>Broad-based, multilingual thesaurus for the social sciences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Currently available in 14 languages, maintained within the Metadata Office, in close cooperation with expert translators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Regular updates to improve functionality, currency and utility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Provides an indexing resource for data producers to aid in the curation and publishing of their data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Moving to a new platform in 2020, improved SKOS, mapping and Linked Open Data facilities</a:t>
            </a:r>
          </a:p>
        </p:txBody>
      </p:sp>
    </p:spTree>
    <p:extLst>
      <p:ext uri="{BB962C8B-B14F-4D97-AF65-F5344CB8AC3E}">
        <p14:creationId xmlns:p14="http://schemas.microsoft.com/office/powerpoint/2010/main" val="347574404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310" y="353962"/>
            <a:ext cx="9477375" cy="843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81572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462" y="504825"/>
            <a:ext cx="9667875" cy="874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41790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750" y="144104"/>
            <a:ext cx="9639300" cy="893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02578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337" y="1014412"/>
            <a:ext cx="9382125" cy="772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63148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4B7AA68-1226-6C47-9371-38FC2731E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Task 2: the CESSDA Data Catalogue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F40753F-F02C-A744-B77F-48B31772E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565" y="2133600"/>
            <a:ext cx="11037044" cy="6705600"/>
          </a:xfrm>
        </p:spPr>
        <p:txBody>
          <a:bodyPr anchor="t">
            <a:normAutofit/>
          </a:bodyPr>
          <a:lstStyle/>
          <a:p>
            <a:pPr>
              <a:spcBef>
                <a:spcPts val="2400"/>
              </a:spcBef>
            </a:pPr>
            <a:r>
              <a:rPr lang="en-US" sz="2800" dirty="0"/>
              <a:t>CESSDA Data Catalogue (CDC) is ‘a </a:t>
            </a:r>
            <a:r>
              <a:rPr lang="en-GB" sz="2800"/>
              <a:t>a one-stop shop </a:t>
            </a:r>
            <a:r>
              <a:rPr lang="en-GB" sz="2800" dirty="0"/>
              <a:t>for search and discovery of social science and humanities research data’: </a:t>
            </a:r>
            <a:r>
              <a:rPr lang="en-GB" sz="2800" dirty="0">
                <a:hlinkClick r:id="rId3"/>
              </a:rPr>
              <a:t>https://datacatalogue.cessda.eu/</a:t>
            </a:r>
            <a:r>
              <a:rPr lang="en-GB" sz="2800" dirty="0"/>
              <a:t> </a:t>
            </a:r>
            <a:endParaRPr lang="en-US" sz="2800" dirty="0"/>
          </a:p>
          <a:p>
            <a:pPr>
              <a:spcBef>
                <a:spcPts val="2400"/>
              </a:spcBef>
            </a:pPr>
            <a:r>
              <a:rPr lang="en-US" sz="2800" dirty="0"/>
              <a:t>Now part of EOSC Marketplace, high international visibility: </a:t>
            </a:r>
            <a:r>
              <a:rPr lang="en-US" sz="2800" dirty="0">
                <a:hlinkClick r:id="rId4"/>
              </a:rPr>
              <a:t>https://marketplace.eosc-portal.eu/services/cessda-data-catalogue</a:t>
            </a:r>
            <a:endParaRPr lang="en-US" sz="2800" dirty="0"/>
          </a:p>
          <a:p>
            <a:pPr>
              <a:spcBef>
                <a:spcPts val="2400"/>
              </a:spcBef>
            </a:pPr>
            <a:r>
              <a:rPr lang="en-US" sz="2800" dirty="0"/>
              <a:t>Will include records from </a:t>
            </a:r>
            <a:r>
              <a:rPr lang="en-US" sz="2800" dirty="0" err="1"/>
              <a:t>organisations</a:t>
            </a:r>
            <a:r>
              <a:rPr lang="en-US" sz="2800" dirty="0"/>
              <a:t> outside CESSDA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Improve usability by helping participating SPs and other contributors refine and validate their metadata against DDI profiles for CDC harvesting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Track metadata issues, advise and support contributors, establish CDC user group</a:t>
            </a:r>
          </a:p>
          <a:p>
            <a:pPr>
              <a:spcBef>
                <a:spcPts val="2400"/>
              </a:spcBef>
            </a:pPr>
            <a:endParaRPr lang="en-US" sz="2800" dirty="0"/>
          </a:p>
          <a:p>
            <a:pPr>
              <a:spcBef>
                <a:spcPts val="2400"/>
              </a:spcBef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9813153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it-IT" smtClean="0"/>
              <a:pPr/>
              <a:t>17</a:t>
            </a:fld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3698" t="13313" r="13478" b="6469"/>
          <a:stretch/>
        </p:blipFill>
        <p:spPr>
          <a:xfrm>
            <a:off x="176463" y="673768"/>
            <a:ext cx="12577011" cy="763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28657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4B7AA68-1226-6C47-9371-38FC2731E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Future plans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F40753F-F02C-A744-B77F-48B31772E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565" y="2298700"/>
            <a:ext cx="11037044" cy="6235700"/>
          </a:xfrm>
        </p:spPr>
        <p:txBody>
          <a:bodyPr anchor="t">
            <a:normAutofit/>
          </a:bodyPr>
          <a:lstStyle/>
          <a:p>
            <a:pPr>
              <a:spcBef>
                <a:spcPts val="2400"/>
              </a:spcBef>
            </a:pPr>
            <a:endParaRPr lang="en-US" sz="2800" dirty="0"/>
          </a:p>
          <a:p>
            <a:pPr>
              <a:spcBef>
                <a:spcPts val="2400"/>
              </a:spcBef>
            </a:pPr>
            <a:r>
              <a:rPr lang="en-US" sz="2800" dirty="0"/>
              <a:t>Extensive summary of various metadata developments in consortia, institutions and projects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Metadata survey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Further alignment with FAIR principles and Core Trust Seal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Promote the CMM and support CESSDA SPs in its use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Support and enhance CESSDA metadata tools and assets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Exploration of DDI 4</a:t>
            </a:r>
          </a:p>
        </p:txBody>
      </p:sp>
    </p:spTree>
    <p:extLst>
      <p:ext uri="{BB962C8B-B14F-4D97-AF65-F5344CB8AC3E}">
        <p14:creationId xmlns:p14="http://schemas.microsoft.com/office/powerpoint/2010/main" val="653925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9F3F6F9-77C1-8041-B0F3-826EC2419C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Thank you.</a:t>
            </a:r>
            <a:endParaRPr lang="en-GB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21" y="9141963"/>
            <a:ext cx="720080" cy="251939"/>
          </a:xfrm>
          <a:prstGeom prst="rect">
            <a:avLst/>
          </a:prstGeom>
        </p:spPr>
      </p:pic>
      <p:sp>
        <p:nvSpPr>
          <p:cNvPr id="12" name="TextBox 4"/>
          <p:cNvSpPr txBox="1"/>
          <p:nvPr/>
        </p:nvSpPr>
        <p:spPr>
          <a:xfrm>
            <a:off x="154351" y="9393904"/>
            <a:ext cx="47097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1" dirty="0"/>
              <a:t>This work is licensed under a</a:t>
            </a:r>
            <a:r>
              <a:rPr lang="de-DE" sz="800" dirty="0"/>
              <a:t>  </a:t>
            </a:r>
            <a:r>
              <a:rPr lang="de-DE" sz="800" dirty="0">
                <a:hlinkClick r:id="rId4"/>
              </a:rPr>
              <a:t>Creative </a:t>
            </a:r>
            <a:r>
              <a:rPr lang="de-DE" sz="800" dirty="0" err="1">
                <a:hlinkClick r:id="rId4"/>
              </a:rPr>
              <a:t>Commons</a:t>
            </a:r>
            <a:r>
              <a:rPr lang="de-DE" sz="800" dirty="0">
                <a:hlinkClick r:id="rId4"/>
              </a:rPr>
              <a:t> 4.0  </a:t>
            </a:r>
            <a:r>
              <a:rPr lang="de-DE" sz="800" dirty="0" err="1">
                <a:hlinkClick r:id="rId4"/>
              </a:rPr>
              <a:t>license</a:t>
            </a:r>
            <a:r>
              <a:rPr lang="de-DE" sz="800" dirty="0"/>
              <a:t>. </a:t>
            </a:r>
            <a:endParaRPr lang="de-DE" sz="8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93494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4B7AA68-1226-6C47-9371-38FC2731E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Research data management and metadata</a:t>
            </a:r>
          </a:p>
        </p:txBody>
      </p:sp>
      <p:sp>
        <p:nvSpPr>
          <p:cNvPr id="4" name="Rechteck 3"/>
          <p:cNvSpPr/>
          <p:nvPr/>
        </p:nvSpPr>
        <p:spPr>
          <a:xfrm>
            <a:off x="8674100" y="5431157"/>
            <a:ext cx="635000" cy="283843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F40753F-F02C-A744-B77F-48B31772E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565" y="2053389"/>
            <a:ext cx="11037044" cy="7228650"/>
          </a:xfrm>
        </p:spPr>
        <p:txBody>
          <a:bodyPr anchor="t">
            <a:normAutofit/>
          </a:bodyPr>
          <a:lstStyle/>
          <a:p>
            <a:pPr>
              <a:spcBef>
                <a:spcPts val="2400"/>
              </a:spcBef>
            </a:pPr>
            <a:r>
              <a:rPr lang="en-US" sz="2600" dirty="0"/>
              <a:t>Increased importance of research data management (RDM), technical requirements most active field, including metadata </a:t>
            </a:r>
            <a:r>
              <a:rPr lang="en-US" sz="1800" dirty="0"/>
              <a:t>(German Research Foundation 2013)</a:t>
            </a:r>
          </a:p>
          <a:p>
            <a:pPr>
              <a:spcBef>
                <a:spcPts val="2400"/>
              </a:spcBef>
            </a:pPr>
            <a:r>
              <a:rPr lang="en-US" sz="2600" dirty="0"/>
              <a:t>Quantitative social sciences established DDI as main standard of metadata documentation </a:t>
            </a:r>
            <a:r>
              <a:rPr lang="en-US" sz="1800" dirty="0"/>
              <a:t>(Green &amp; Humphrey 2014, Hoyle et al. 2011; Rasmussen 2014; </a:t>
            </a:r>
            <a:r>
              <a:rPr lang="en-US" sz="1800" dirty="0" err="1"/>
              <a:t>Vardigan</a:t>
            </a:r>
            <a:r>
              <a:rPr lang="en-US" sz="1800" dirty="0"/>
              <a:t> 2014; </a:t>
            </a:r>
            <a:r>
              <a:rPr lang="en-US" sz="1800" dirty="0" err="1"/>
              <a:t>Vardigan</a:t>
            </a:r>
            <a:r>
              <a:rPr lang="en-US" sz="1800" dirty="0"/>
              <a:t> et al. 2008; Zenk-Möltgen 2012)</a:t>
            </a:r>
          </a:p>
          <a:p>
            <a:pPr>
              <a:spcBef>
                <a:spcPts val="2400"/>
              </a:spcBef>
            </a:pPr>
            <a:r>
              <a:rPr lang="en-US" sz="2600" dirty="0"/>
              <a:t>DDI is an elaborate metadata standard in the social sciences, uptake and application vary between institutions </a:t>
            </a:r>
            <a:r>
              <a:rPr lang="en-US" sz="2600" dirty="0">
                <a:sym typeface="Wingdings" panose="05000000000000000000" pitchFamily="2" charset="2"/>
              </a:rPr>
              <a:t> need for common semantic understanding of metadata issues</a:t>
            </a:r>
            <a:endParaRPr lang="en-US" sz="2600" dirty="0"/>
          </a:p>
          <a:p>
            <a:pPr>
              <a:spcBef>
                <a:spcPts val="2400"/>
              </a:spcBef>
            </a:pPr>
            <a:r>
              <a:rPr lang="en-US" sz="2600" dirty="0"/>
              <a:t>Consortium of European Social Science Data Archives – CESSDA (est. 1976, an ERIC since 2017)</a:t>
            </a:r>
            <a:r>
              <a:rPr lang="en-GB" sz="2600" dirty="0"/>
              <a:t> provides large-scale, integrated and sustainable data services to the social sciences and supports national and international research and cooperation (CESSDA 2019).</a:t>
            </a:r>
            <a:endParaRPr lang="en-US" sz="2600" dirty="0"/>
          </a:p>
          <a:p>
            <a:pPr>
              <a:spcBef>
                <a:spcPts val="2400"/>
              </a:spcBef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77914535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4B7AA68-1226-6C47-9371-38FC2731E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References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F40753F-F02C-A744-B77F-48B31772E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565" y="2053389"/>
            <a:ext cx="11037044" cy="6481011"/>
          </a:xfrm>
        </p:spPr>
        <p:txBody>
          <a:bodyPr anchor="t">
            <a:normAutofit fontScale="85000" lnSpcReduction="10000"/>
          </a:bodyPr>
          <a:lstStyle/>
          <a:p>
            <a:pPr marL="0" indent="0">
              <a:buNone/>
            </a:pPr>
            <a:r>
              <a:rPr lang="de-DE" sz="1800" u="sng" dirty="0">
                <a:solidFill>
                  <a:schemeClr val="tx1"/>
                </a:solidFill>
              </a:rPr>
              <a:t>Deutsche Forschungsgemeinschaft (DFG) (2013): Vorschläge zur Sicherung guter wissenschaftlicher Praxis. </a:t>
            </a:r>
            <a:r>
              <a:rPr lang="en-US" sz="1800" dirty="0">
                <a:solidFill>
                  <a:schemeClr val="tx1"/>
                </a:solidFill>
              </a:rPr>
              <a:t>Proposals for Safeguarding Good Scientific Practice. Available online at </a:t>
            </a:r>
            <a:r>
              <a:rPr lang="en-US" sz="1800" u="sng" dirty="0">
                <a:solidFill>
                  <a:schemeClr val="tx1"/>
                </a:solidFill>
                <a:hlinkClick r:id="rId3"/>
              </a:rPr>
              <a:t>https://www.dfg.de/download/pdf/dfg_im_profil/reden_stellungnahmen/download/empfehlung_wiss_praxis_1310.pdf</a:t>
            </a:r>
            <a:r>
              <a:rPr lang="en-US" sz="1800" dirty="0">
                <a:solidFill>
                  <a:schemeClr val="tx1"/>
                </a:solidFill>
              </a:rPr>
              <a:t>, checked on 7/18/2019.</a:t>
            </a:r>
          </a:p>
          <a:p>
            <a:pPr marL="0" indent="0">
              <a:buNone/>
            </a:pPr>
            <a:r>
              <a:rPr lang="en-US" sz="1800" u="sng" dirty="0">
                <a:solidFill>
                  <a:schemeClr val="tx1"/>
                </a:solidFill>
              </a:rPr>
              <a:t>Hoyle, Larry; Castillo, Fortunato; Clark, Benjamin; </a:t>
            </a:r>
            <a:r>
              <a:rPr lang="en-US" sz="1800" u="sng" dirty="0" err="1">
                <a:solidFill>
                  <a:schemeClr val="tx1"/>
                </a:solidFill>
              </a:rPr>
              <a:t>Kashyap</a:t>
            </a:r>
            <a:r>
              <a:rPr lang="en-US" sz="1800" u="sng" dirty="0">
                <a:solidFill>
                  <a:schemeClr val="tx1"/>
                </a:solidFill>
              </a:rPr>
              <a:t>, </a:t>
            </a:r>
            <a:r>
              <a:rPr lang="en-US" sz="1800" u="sng" dirty="0" err="1">
                <a:solidFill>
                  <a:schemeClr val="tx1"/>
                </a:solidFill>
              </a:rPr>
              <a:t>Neeraj</a:t>
            </a:r>
            <a:r>
              <a:rPr lang="en-US" sz="1800" u="sng" dirty="0">
                <a:solidFill>
                  <a:schemeClr val="tx1"/>
                </a:solidFill>
              </a:rPr>
              <a:t>; </a:t>
            </a:r>
            <a:r>
              <a:rPr lang="en-US" sz="1800" u="sng" dirty="0" err="1">
                <a:solidFill>
                  <a:schemeClr val="tx1"/>
                </a:solidFill>
              </a:rPr>
              <a:t>Perpich</a:t>
            </a:r>
            <a:r>
              <a:rPr lang="en-US" sz="1800" u="sng" dirty="0">
                <a:solidFill>
                  <a:schemeClr val="tx1"/>
                </a:solidFill>
              </a:rPr>
              <a:t>, Denise; </a:t>
            </a:r>
            <a:r>
              <a:rPr lang="en-US" sz="1800" u="sng" dirty="0" err="1">
                <a:solidFill>
                  <a:schemeClr val="tx1"/>
                </a:solidFill>
              </a:rPr>
              <a:t>Wackerow</a:t>
            </a:r>
            <a:r>
              <a:rPr lang="en-US" sz="1800" u="sng" dirty="0">
                <a:solidFill>
                  <a:schemeClr val="tx1"/>
                </a:solidFill>
              </a:rPr>
              <a:t>, Joachim; </a:t>
            </a:r>
            <a:r>
              <a:rPr lang="en-US" sz="1800" u="sng" dirty="0" err="1">
                <a:solidFill>
                  <a:schemeClr val="tx1"/>
                </a:solidFill>
              </a:rPr>
              <a:t>Wenzig</a:t>
            </a:r>
            <a:r>
              <a:rPr lang="en-US" sz="1800" u="sng" dirty="0">
                <a:solidFill>
                  <a:schemeClr val="tx1"/>
                </a:solidFill>
              </a:rPr>
              <a:t>, Knut (2011): Metadata For The Longitudinal Data Life Cycle. Available online at </a:t>
            </a:r>
            <a:r>
              <a:rPr lang="en-US" sz="1800" u="sng" dirty="0">
                <a:solidFill>
                  <a:schemeClr val="tx1"/>
                </a:solidFill>
                <a:hlinkClick r:id="rId4"/>
              </a:rPr>
              <a:t>http://www.ddialliance.org/sites/default/files/MetadataForTheLongitudinalDataLifeCycle.pdf</a:t>
            </a:r>
            <a:r>
              <a:rPr lang="en-US" sz="1800" dirty="0">
                <a:solidFill>
                  <a:schemeClr val="tx1"/>
                </a:solidFill>
              </a:rPr>
              <a:t>, checked on 8/7/2019</a:t>
            </a:r>
            <a:r>
              <a:rPr lang="en-US" sz="1800" dirty="0"/>
              <a:t>.</a:t>
            </a:r>
            <a:endParaRPr lang="de-DE" sz="1800" dirty="0"/>
          </a:p>
          <a:p>
            <a:pPr marL="0" indent="0">
              <a:buNone/>
            </a:pPr>
            <a:r>
              <a:rPr lang="en-US" sz="1800" u="sng" dirty="0" err="1">
                <a:solidFill>
                  <a:schemeClr val="tx1"/>
                </a:solidFill>
              </a:rPr>
              <a:t>Storviken</a:t>
            </a:r>
            <a:r>
              <a:rPr lang="en-US" sz="1800" u="sng" dirty="0">
                <a:solidFill>
                  <a:schemeClr val="tx1"/>
                </a:solidFill>
              </a:rPr>
              <a:t>, </a:t>
            </a:r>
            <a:r>
              <a:rPr lang="en-US" sz="1800" u="sng" dirty="0" err="1">
                <a:solidFill>
                  <a:schemeClr val="tx1"/>
                </a:solidFill>
              </a:rPr>
              <a:t>Silje</a:t>
            </a:r>
            <a:r>
              <a:rPr lang="en-US" sz="1800" u="sng" dirty="0">
                <a:solidFill>
                  <a:schemeClr val="tx1"/>
                </a:solidFill>
              </a:rPr>
              <a:t>; Hagen, </a:t>
            </a:r>
            <a:r>
              <a:rPr lang="en-US" sz="1800" u="sng" dirty="0" err="1">
                <a:solidFill>
                  <a:schemeClr val="tx1"/>
                </a:solidFill>
              </a:rPr>
              <a:t>Sunniva</a:t>
            </a:r>
            <a:r>
              <a:rPr lang="en-US" sz="1800" u="sng" dirty="0">
                <a:solidFill>
                  <a:schemeClr val="tx1"/>
                </a:solidFill>
              </a:rPr>
              <a:t>; </a:t>
            </a:r>
            <a:r>
              <a:rPr lang="en-US" sz="1800" u="sng" dirty="0" err="1">
                <a:solidFill>
                  <a:schemeClr val="tx1"/>
                </a:solidFill>
              </a:rPr>
              <a:t>Bockaj</a:t>
            </a:r>
            <a:r>
              <a:rPr lang="en-US" sz="1800" u="sng" dirty="0">
                <a:solidFill>
                  <a:schemeClr val="tx1"/>
                </a:solidFill>
              </a:rPr>
              <a:t>, Brigita; </a:t>
            </a:r>
            <a:r>
              <a:rPr lang="en-US" sz="1800" u="sng" dirty="0" err="1">
                <a:solidFill>
                  <a:schemeClr val="tx1"/>
                </a:solidFill>
              </a:rPr>
              <a:t>Bolko</a:t>
            </a:r>
            <a:r>
              <a:rPr lang="en-US" sz="1800" u="sng" dirty="0">
                <a:solidFill>
                  <a:schemeClr val="tx1"/>
                </a:solidFill>
              </a:rPr>
              <a:t>, Irena; </a:t>
            </a:r>
            <a:r>
              <a:rPr lang="en-US" sz="1800" u="sng" dirty="0" err="1">
                <a:solidFill>
                  <a:schemeClr val="tx1"/>
                </a:solidFill>
              </a:rPr>
              <a:t>Vipavc</a:t>
            </a:r>
            <a:r>
              <a:rPr lang="en-US" sz="1800" u="sng" dirty="0">
                <a:solidFill>
                  <a:schemeClr val="tx1"/>
                </a:solidFill>
              </a:rPr>
              <a:t> </a:t>
            </a:r>
            <a:r>
              <a:rPr lang="en-US" sz="1800" u="sng" dirty="0" err="1">
                <a:solidFill>
                  <a:schemeClr val="tx1"/>
                </a:solidFill>
              </a:rPr>
              <a:t>Brvar</a:t>
            </a:r>
            <a:r>
              <a:rPr lang="en-US" sz="1800" u="sng" dirty="0">
                <a:solidFill>
                  <a:schemeClr val="tx1"/>
                </a:solidFill>
              </a:rPr>
              <a:t>, Irena; Fink </a:t>
            </a:r>
            <a:r>
              <a:rPr lang="en-US" sz="1800" u="sng" dirty="0" err="1">
                <a:solidFill>
                  <a:schemeClr val="tx1"/>
                </a:solidFill>
              </a:rPr>
              <a:t>Kjeldgaard</a:t>
            </a:r>
            <a:r>
              <a:rPr lang="en-US" sz="1800" u="sng" dirty="0">
                <a:solidFill>
                  <a:schemeClr val="tx1"/>
                </a:solidFill>
              </a:rPr>
              <a:t>, Anne </a:t>
            </a:r>
            <a:r>
              <a:rPr lang="en-US" sz="1800" u="sng" dirty="0" err="1">
                <a:solidFill>
                  <a:schemeClr val="tx1"/>
                </a:solidFill>
              </a:rPr>
              <a:t>Sofie</a:t>
            </a:r>
            <a:r>
              <a:rPr lang="en-US" sz="1800" u="sng" dirty="0">
                <a:solidFill>
                  <a:schemeClr val="tx1"/>
                </a:solidFill>
              </a:rPr>
              <a:t> et al. (2019): User Guide for the CESSDA Metadata Model. Available online at </a:t>
            </a:r>
            <a:r>
              <a:rPr lang="en-US" sz="1800" u="sng" dirty="0">
                <a:solidFill>
                  <a:schemeClr val="tx1"/>
                </a:solidFill>
                <a:hlinkClick r:id="rId5"/>
              </a:rPr>
              <a:t>https://zenodo.org/record/3236194#.XbLyP6_gqHs</a:t>
            </a:r>
            <a:r>
              <a:rPr lang="en-US" sz="1800" u="sng" dirty="0">
                <a:solidFill>
                  <a:schemeClr val="tx1"/>
                </a:solidFill>
              </a:rPr>
              <a:t> , checked on 25/10/2019</a:t>
            </a:r>
            <a:r>
              <a:rPr lang="en-US" sz="1800" u="sng" dirty="0"/>
              <a:t>.</a:t>
            </a:r>
          </a:p>
          <a:p>
            <a:pPr marL="0" indent="0">
              <a:buNone/>
            </a:pPr>
            <a:r>
              <a:rPr lang="en-US" sz="1800" u="sng" dirty="0" err="1">
                <a:solidFill>
                  <a:schemeClr val="tx1"/>
                </a:solidFill>
              </a:rPr>
              <a:t>Vardigan</a:t>
            </a:r>
            <a:r>
              <a:rPr lang="en-US" sz="1800" u="sng" dirty="0">
                <a:solidFill>
                  <a:schemeClr val="tx1"/>
                </a:solidFill>
              </a:rPr>
              <a:t>, Mary (2014): The DDI Matures: 1997 to the Present. In </a:t>
            </a:r>
            <a:r>
              <a:rPr lang="en-US" sz="1800" i="1" dirty="0">
                <a:solidFill>
                  <a:schemeClr val="tx1"/>
                </a:solidFill>
              </a:rPr>
              <a:t>IASSIST Quarterly</a:t>
            </a:r>
            <a:r>
              <a:rPr lang="en-US" sz="1800" dirty="0">
                <a:solidFill>
                  <a:schemeClr val="tx1"/>
                </a:solidFill>
              </a:rPr>
              <a:t>, pp. 45–50. Available online at </a:t>
            </a:r>
            <a:r>
              <a:rPr lang="en-US" sz="1800" u="sng" dirty="0">
                <a:solidFill>
                  <a:schemeClr val="tx1"/>
                </a:solidFill>
                <a:hlinkClick r:id="rId6"/>
              </a:rPr>
              <a:t>https://iassistquarterly.com/pdfs/iqvol371_4_vardigan.pdf</a:t>
            </a:r>
            <a:r>
              <a:rPr lang="en-US" sz="1800" dirty="0">
                <a:solidFill>
                  <a:schemeClr val="tx1"/>
                </a:solidFill>
              </a:rPr>
              <a:t>, checked on 7/19/2019.</a:t>
            </a:r>
            <a:endParaRPr lang="de-DE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u="sng" dirty="0" err="1">
                <a:solidFill>
                  <a:schemeClr val="tx1"/>
                </a:solidFill>
              </a:rPr>
              <a:t>Vardigan</a:t>
            </a:r>
            <a:r>
              <a:rPr lang="en-US" sz="1800" u="sng" dirty="0">
                <a:solidFill>
                  <a:schemeClr val="tx1"/>
                </a:solidFill>
              </a:rPr>
              <a:t>, Mary; </a:t>
            </a:r>
            <a:r>
              <a:rPr lang="en-US" sz="1800" u="sng" dirty="0" err="1">
                <a:solidFill>
                  <a:schemeClr val="tx1"/>
                </a:solidFill>
              </a:rPr>
              <a:t>Heus</a:t>
            </a:r>
            <a:r>
              <a:rPr lang="en-US" sz="1800" u="sng" dirty="0">
                <a:solidFill>
                  <a:schemeClr val="tx1"/>
                </a:solidFill>
              </a:rPr>
              <a:t>, Pascal; Thomas, Wendy (2008): Data Documentation Initiative: Toward a Standard for the Social Sciences. In </a:t>
            </a:r>
            <a:r>
              <a:rPr lang="en-US" sz="1800" i="1" dirty="0">
                <a:solidFill>
                  <a:schemeClr val="tx1"/>
                </a:solidFill>
              </a:rPr>
              <a:t>International Journal of Digital Curation </a:t>
            </a:r>
            <a:r>
              <a:rPr lang="en-US" sz="1800" dirty="0">
                <a:solidFill>
                  <a:schemeClr val="tx1"/>
                </a:solidFill>
              </a:rPr>
              <a:t>3 (1), pp. 107–113. DOI: </a:t>
            </a:r>
            <a:r>
              <a:rPr lang="en-US" sz="1800" u="sng" dirty="0">
                <a:solidFill>
                  <a:schemeClr val="tx1"/>
                </a:solidFill>
                <a:hlinkClick r:id="rId7"/>
              </a:rPr>
              <a:t>10.2218/ijdc.v3i1.45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de-DE" sz="1800" u="sng" dirty="0">
                <a:solidFill>
                  <a:schemeClr val="tx1"/>
                </a:solidFill>
              </a:rPr>
              <a:t>Zenk-Möltgen, Wolfgang (2012): Metadaten und die Data Documentation Initiative. In R. Altenhöner, C. Oellers (Eds.): Langzeitarchivierung von Forschungsdaten. Standards und disziplinspezifische Lösungen. Berlin: Scivero, pp. 111–126. Available online at </a:t>
            </a:r>
            <a:r>
              <a:rPr lang="de-DE" sz="1800" u="sng" dirty="0">
                <a:solidFill>
                  <a:schemeClr val="tx1"/>
                </a:solidFill>
                <a:hlinkClick r:id="rId8"/>
              </a:rPr>
              <a:t>https://www.ssoar.info/ssoar/bitstream/handle/document/46679/Zenk-Moeltgen_Metadaten%20und%20die%20Data%20Documentation%20Initiative.pdf?sequence=1</a:t>
            </a:r>
            <a:r>
              <a:rPr lang="de-DE" sz="1800" dirty="0">
                <a:solidFill>
                  <a:schemeClr val="tx1"/>
                </a:solidFill>
              </a:rPr>
              <a:t>, checked on 8/7/2019</a:t>
            </a:r>
            <a:r>
              <a:rPr lang="de-DE" sz="1800" dirty="0"/>
              <a:t>.</a:t>
            </a:r>
          </a:p>
          <a:p>
            <a:pPr marL="0" indent="0">
              <a:buNone/>
            </a:pPr>
            <a:endParaRPr lang="de-DE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81154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4B7AA68-1226-6C47-9371-38FC2731E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CESSDA ERIC and the Metadata Office Project</a:t>
            </a:r>
          </a:p>
        </p:txBody>
      </p:sp>
      <p:sp>
        <p:nvSpPr>
          <p:cNvPr id="4" name="Rechteck 3"/>
          <p:cNvSpPr/>
          <p:nvPr/>
        </p:nvSpPr>
        <p:spPr>
          <a:xfrm>
            <a:off x="8674100" y="5431157"/>
            <a:ext cx="635000" cy="283843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F40753F-F02C-A744-B77F-48B31772E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565" y="2298699"/>
            <a:ext cx="11037044" cy="6983340"/>
          </a:xfrm>
        </p:spPr>
        <p:txBody>
          <a:bodyPr anchor="t">
            <a:normAutofit/>
          </a:bodyPr>
          <a:lstStyle/>
          <a:p>
            <a:pPr>
              <a:spcBef>
                <a:spcPts val="2400"/>
              </a:spcBef>
            </a:pPr>
            <a:r>
              <a:rPr lang="en-US" sz="2400" dirty="0"/>
              <a:t>CESSDA Metadata Office (MDO) project started in 2019</a:t>
            </a:r>
          </a:p>
          <a:p>
            <a:pPr lvl="1">
              <a:spcBef>
                <a:spcPts val="2400"/>
              </a:spcBef>
            </a:pPr>
            <a:r>
              <a:rPr lang="en-US" sz="2400" dirty="0"/>
              <a:t>Core conceptual and strategic group consisting of six partner institutions: to maintain and manage CESSDA’s metadata-related assets and tools, monitor metadata developments and the metadata community, support CESSDA SPs to provide and improve metadata</a:t>
            </a:r>
          </a:p>
          <a:p>
            <a:pPr lvl="1">
              <a:spcBef>
                <a:spcPts val="2400"/>
              </a:spcBef>
            </a:pPr>
            <a:r>
              <a:rPr lang="en-US" sz="2400" dirty="0"/>
              <a:t>Builds on previous CESSDA projects: </a:t>
            </a:r>
            <a:br>
              <a:rPr lang="en-US" sz="2400" dirty="0"/>
            </a:br>
            <a:r>
              <a:rPr lang="en-US" sz="2400" dirty="0"/>
              <a:t>CESSDA Metadata Model (CMM), CV Manager (now CESSDA </a:t>
            </a:r>
            <a:br>
              <a:rPr lang="en-US" sz="2400" dirty="0"/>
            </a:br>
            <a:r>
              <a:rPr lang="en-US" sz="2400" dirty="0"/>
              <a:t>Vocabulary Service or CVS), VOICE (European Language Social </a:t>
            </a:r>
            <a:br>
              <a:rPr lang="en-US" sz="2400" dirty="0"/>
            </a:br>
            <a:r>
              <a:rPr lang="en-US" sz="2400" dirty="0"/>
              <a:t>Science Thesaurus (ELSST))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Work divided into two ‘Tasks’ </a:t>
            </a:r>
          </a:p>
          <a:p>
            <a:pPr lvl="1">
              <a:spcBef>
                <a:spcPts val="2400"/>
              </a:spcBef>
            </a:pPr>
            <a:r>
              <a:rPr lang="en-US" sz="2400" dirty="0"/>
              <a:t>Task 1: CESSDA Metadata Model (CMM)</a:t>
            </a:r>
          </a:p>
          <a:p>
            <a:pPr lvl="1">
              <a:spcBef>
                <a:spcPts val="2400"/>
              </a:spcBef>
            </a:pPr>
            <a:r>
              <a:rPr lang="en-US" sz="2400" dirty="0"/>
              <a:t>Task 2: CVS (and DDI-CVG), </a:t>
            </a:r>
            <a:r>
              <a:rPr lang="en-US" sz="2400" dirty="0" err="1"/>
              <a:t>Multilinguality</a:t>
            </a:r>
            <a:r>
              <a:rPr lang="en-US" sz="2400" dirty="0"/>
              <a:t> Policy, ELSST, CESSDA Data Catalogue (CDC) (from 2020)</a:t>
            </a:r>
          </a:p>
        </p:txBody>
      </p:sp>
    </p:spTree>
    <p:extLst>
      <p:ext uri="{BB962C8B-B14F-4D97-AF65-F5344CB8AC3E}">
        <p14:creationId xmlns:p14="http://schemas.microsoft.com/office/powerpoint/2010/main" val="79353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>
            <a:off x="279400" y="4597400"/>
            <a:ext cx="4496537" cy="459740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65" r="3854" b="2856"/>
          <a:stretch/>
        </p:blipFill>
        <p:spPr bwMode="auto">
          <a:xfrm>
            <a:off x="3495886" y="-1"/>
            <a:ext cx="9587712" cy="975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/>
        </p:nvSpPr>
        <p:spPr>
          <a:xfrm>
            <a:off x="3146961" y="1"/>
            <a:ext cx="9936636" cy="9753599"/>
          </a:xfrm>
          <a:prstGeom prst="rect">
            <a:avLst/>
          </a:prstGeom>
          <a:solidFill>
            <a:schemeClr val="bg1">
              <a:alpha val="70000"/>
            </a:schemeClr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81565" y="2066594"/>
            <a:ext cx="11037044" cy="1946606"/>
          </a:xfrm>
        </p:spPr>
        <p:txBody>
          <a:bodyPr>
            <a:normAutofit fontScale="90000"/>
          </a:bodyPr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CESSDA</a:t>
            </a:r>
            <a:br>
              <a:rPr lang="de-DE" dirty="0"/>
            </a:br>
            <a:r>
              <a:rPr lang="de-DE" dirty="0" err="1"/>
              <a:t>Metadata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Office</a:t>
            </a:r>
            <a:br>
              <a:rPr lang="de-DE" dirty="0"/>
            </a:br>
            <a:r>
              <a:rPr lang="de-DE" dirty="0"/>
              <a:t>Project </a:t>
            </a:r>
            <a:br>
              <a:rPr lang="de-DE" dirty="0"/>
            </a:br>
            <a:r>
              <a:rPr lang="de-DE" dirty="0"/>
              <a:t>Partners</a:t>
            </a:r>
          </a:p>
        </p:txBody>
      </p:sp>
      <p:pic>
        <p:nvPicPr>
          <p:cNvPr id="14" name="Picture 4" descr="GESIS - Leibniz Institute for the Social Sciences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311" y="5766041"/>
            <a:ext cx="1260000" cy="65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UK Data Service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59"/>
          <a:stretch/>
        </p:blipFill>
        <p:spPr bwMode="auto">
          <a:xfrm>
            <a:off x="6480118" y="4849568"/>
            <a:ext cx="1260000" cy="104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FSD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593" y="1851319"/>
            <a:ext cx="1260000" cy="154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NSD - Norwegian Centre for Research Data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324" y="3145410"/>
            <a:ext cx="1260000" cy="73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hteck 19"/>
          <p:cNvSpPr/>
          <p:nvPr/>
        </p:nvSpPr>
        <p:spPr>
          <a:xfrm>
            <a:off x="10818774" y="7157677"/>
            <a:ext cx="1260000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pt-BR" sz="40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DCS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11734470" y="9393902"/>
            <a:ext cx="1152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Illustration: </a:t>
            </a:r>
            <a:r>
              <a:rPr lang="de-DE" sz="800" dirty="0" err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pixabay</a:t>
            </a:r>
            <a:endParaRPr lang="en-US" sz="8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89870">
            <a:off x="5748619" y="3458340"/>
            <a:ext cx="1273434" cy="174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89870">
            <a:off x="7708810" y="4211325"/>
            <a:ext cx="1273434" cy="174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126" y="8613087"/>
            <a:ext cx="1260000" cy="49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807636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4B7AA68-1226-6C47-9371-38FC2731E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Task 1: the CESSDA Metadata Model (CMM)</a:t>
            </a:r>
          </a:p>
        </p:txBody>
      </p:sp>
      <p:sp>
        <p:nvSpPr>
          <p:cNvPr id="4" name="Rechteck 3"/>
          <p:cNvSpPr/>
          <p:nvPr/>
        </p:nvSpPr>
        <p:spPr>
          <a:xfrm>
            <a:off x="8674100" y="5431157"/>
            <a:ext cx="635000" cy="283843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F40753F-F02C-A744-B77F-48B31772E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565" y="2298700"/>
            <a:ext cx="11638772" cy="6235700"/>
          </a:xfrm>
        </p:spPr>
        <p:txBody>
          <a:bodyPr anchor="t">
            <a:normAutofit fontScale="92500" lnSpcReduction="10000"/>
          </a:bodyPr>
          <a:lstStyle/>
          <a:p>
            <a:pPr>
              <a:spcBef>
                <a:spcPts val="2400"/>
              </a:spcBef>
            </a:pPr>
            <a:r>
              <a:rPr lang="en-US" sz="2800" dirty="0"/>
              <a:t>H</a:t>
            </a:r>
            <a:r>
              <a:rPr lang="en-US" sz="2800" dirty="0">
                <a:sym typeface="Wingdings" panose="05000000000000000000" pitchFamily="2" charset="2"/>
              </a:rPr>
              <a:t>elps CESSDA SPs make their </a:t>
            </a:r>
            <a:r>
              <a:rPr lang="en-US" sz="2800" dirty="0"/>
              <a:t>quantitative social science </a:t>
            </a:r>
            <a:r>
              <a:rPr lang="en-US" sz="2800" dirty="0">
                <a:sym typeface="Wingdings" panose="05000000000000000000" pitchFamily="2" charset="2"/>
              </a:rPr>
              <a:t>data more discoverable and comprehensible; based on DDI Lifecycle and accompanied by documentation</a:t>
            </a:r>
            <a:r>
              <a:rPr lang="en-US" sz="2800" dirty="0"/>
              <a:t> </a:t>
            </a:r>
            <a:r>
              <a:rPr lang="en-US" sz="1900" dirty="0"/>
              <a:t>(Storviken et al. 2019)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Contains metadata elements, definitions, examples of use, information on requirements (mandatories, repeatability, use of controlled vocabularies), DDI X-Paths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Supports multilingualism by providing translated controlled vocabularies (e.g. DDI)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Improved technical representation by developing an XML Schema Definition (XSD) and DDI profiles derived from the CMM (DDI Lifecycle and Codebook – many SPs use Codebook)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Published CMM: </a:t>
            </a:r>
            <a:r>
              <a:rPr lang="en-GB" dirty="0">
                <a:hlinkClick r:id="rId3"/>
              </a:rPr>
              <a:t>https://doi.org/10.5281/zenodo.3236171</a:t>
            </a:r>
            <a:r>
              <a:rPr lang="en-GB" dirty="0"/>
              <a:t>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User Guide: </a:t>
            </a:r>
            <a:r>
              <a:rPr lang="en-GB" dirty="0">
                <a:hlinkClick r:id="rId4"/>
              </a:rPr>
              <a:t>https://doi.org/10.5281/zenodo.3236193</a:t>
            </a:r>
            <a:r>
              <a:rPr lang="en-GB" dirty="0"/>
              <a:t> </a:t>
            </a:r>
            <a:endParaRPr lang="en-US" sz="2800" dirty="0"/>
          </a:p>
          <a:p>
            <a:pPr marL="0" indent="0">
              <a:spcBef>
                <a:spcPts val="2400"/>
              </a:spcBef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5873207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hteck 56"/>
          <p:cNvSpPr/>
          <p:nvPr/>
        </p:nvSpPr>
        <p:spPr>
          <a:xfrm>
            <a:off x="747876" y="14714"/>
            <a:ext cx="4496537" cy="459740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8509000" y="0"/>
            <a:ext cx="4496537" cy="459740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-35767" y="4142110"/>
            <a:ext cx="13104000" cy="1456809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de-DE"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CMM: https://doi.org/10.5281/zenodo.3236171 </a:t>
            </a:r>
          </a:p>
          <a:p>
            <a:endParaRPr lang="de-DE" sz="2200" b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r>
              <a:rPr lang="de-DE"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User Guide: https://doi.org/10.5281/zenodo.3236193</a:t>
            </a:r>
          </a:p>
          <a:p>
            <a:r>
              <a:rPr lang="de-DE"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899947" y="291613"/>
            <a:ext cx="3984203" cy="1783063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Covered in the CMM</a:t>
            </a:r>
          </a:p>
        </p:txBody>
      </p:sp>
      <p:sp>
        <p:nvSpPr>
          <p:cNvPr id="7" name="Rechteck 6"/>
          <p:cNvSpPr/>
          <p:nvPr/>
        </p:nvSpPr>
        <p:spPr>
          <a:xfrm>
            <a:off x="-35767" y="-23386"/>
            <a:ext cx="3297238" cy="1188000"/>
          </a:xfrm>
          <a:prstGeom prst="rect">
            <a:avLst/>
          </a:prstGeom>
          <a:solidFill>
            <a:srgbClr val="89A7EB"/>
          </a:solidFill>
          <a:ln w="12700" cap="flat">
            <a:solidFill>
              <a:srgbClr val="B3CCFF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200" b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3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Study</a:t>
            </a:r>
            <a:endParaRPr lang="de-DE" sz="3600" b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946170" y="777144"/>
            <a:ext cx="3297238" cy="1188000"/>
          </a:xfrm>
          <a:prstGeom prst="rect">
            <a:avLst/>
          </a:prstGeom>
          <a:solidFill>
            <a:srgbClr val="89A7E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Persons</a:t>
            </a:r>
            <a:endParaRPr lang="en-US" sz="2200" b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1928107" y="1577674"/>
            <a:ext cx="3297238" cy="1188000"/>
          </a:xfrm>
          <a:prstGeom prst="rect">
            <a:avLst/>
          </a:prstGeom>
          <a:solidFill>
            <a:srgbClr val="89A7E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Institutions</a:t>
            </a:r>
            <a:endParaRPr lang="en-US" sz="2200" b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2910044" y="2378204"/>
            <a:ext cx="3297238" cy="1188000"/>
          </a:xfrm>
          <a:prstGeom prst="rect">
            <a:avLst/>
          </a:prstGeom>
          <a:solidFill>
            <a:srgbClr val="89A7E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Dataset</a:t>
            </a:r>
            <a:endParaRPr lang="en-US" sz="2200" b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3891981" y="3178734"/>
            <a:ext cx="3297238" cy="1188000"/>
          </a:xfrm>
          <a:prstGeom prst="rect">
            <a:avLst/>
          </a:prstGeom>
          <a:solidFill>
            <a:srgbClr val="89A7E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Instrument</a:t>
            </a:r>
            <a:endParaRPr lang="en-US" sz="1800" b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4873918" y="3979264"/>
            <a:ext cx="3297238" cy="1188000"/>
          </a:xfrm>
          <a:prstGeom prst="rect">
            <a:avLst/>
          </a:prstGeom>
          <a:solidFill>
            <a:srgbClr val="89A7E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Q &amp; A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5855855" y="4779794"/>
            <a:ext cx="3297238" cy="1188000"/>
          </a:xfrm>
          <a:prstGeom prst="rect">
            <a:avLst/>
          </a:prstGeom>
          <a:solidFill>
            <a:srgbClr val="89A7E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Concepts</a:t>
            </a:r>
            <a:endParaRPr lang="en-US" sz="2200" b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8801666" y="7472780"/>
            <a:ext cx="3297238" cy="1333698"/>
          </a:xfrm>
          <a:prstGeom prst="rect">
            <a:avLst/>
          </a:prstGeom>
          <a:solidFill>
            <a:srgbClr val="89A7E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Group Studies</a:t>
            </a:r>
            <a:endParaRPr lang="en-US" sz="2200" b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6837792" y="5580324"/>
            <a:ext cx="3297238" cy="1333698"/>
          </a:xfrm>
          <a:prstGeom prst="rect">
            <a:avLst/>
          </a:prstGeom>
          <a:solidFill>
            <a:srgbClr val="89A7E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Documents</a:t>
            </a:r>
            <a:endParaRPr lang="en-US" sz="2200" b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7819729" y="6526552"/>
            <a:ext cx="3297238" cy="1333698"/>
          </a:xfrm>
          <a:prstGeom prst="rect">
            <a:avLst/>
          </a:prstGeom>
          <a:solidFill>
            <a:srgbClr val="89A7E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Publications</a:t>
            </a:r>
            <a:endParaRPr lang="en-US" sz="2200" b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9783605" y="8419005"/>
            <a:ext cx="3297238" cy="1333698"/>
          </a:xfrm>
          <a:prstGeom prst="rect">
            <a:avLst/>
          </a:prstGeom>
          <a:solidFill>
            <a:srgbClr val="89A7E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Doc Descript.</a:t>
            </a:r>
            <a:endParaRPr lang="en-US" sz="2200" b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525041" y="6571006"/>
            <a:ext cx="3094459" cy="19692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60686" tIns="60686" rIns="60686" bIns="60686" numCol="1" spcCol="45514" rtlCol="0" anchor="ctr">
            <a:spAutoFit/>
          </a:bodyPr>
          <a:lstStyle/>
          <a:p>
            <a:pPr defTabSz="697885"/>
            <a:r>
              <a:rPr lang="en-US" sz="4000" b="0" dirty="0">
                <a:ln w="18415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Lato Regular"/>
              </a:rPr>
              <a:t>DDI-L Resource  Package</a:t>
            </a:r>
          </a:p>
        </p:txBody>
      </p:sp>
      <p:sp>
        <p:nvSpPr>
          <p:cNvPr id="60" name="Gebogener Pfeil 59"/>
          <p:cNvSpPr/>
          <p:nvPr/>
        </p:nvSpPr>
        <p:spPr>
          <a:xfrm rot="3330082">
            <a:off x="-57355" y="5327098"/>
            <a:ext cx="4371218" cy="4571333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251246"/>
              <a:gd name="adj5" fmla="val 12500"/>
            </a:avLst>
          </a:prstGeom>
          <a:solidFill>
            <a:srgbClr val="B3CCFF">
              <a:alpha val="50000"/>
            </a:srgbClr>
          </a:solidFill>
          <a:ln w="15875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686" tIns="60686" rIns="60686" bIns="60686" numCol="1" spcCol="45514" rtlCol="0" anchor="ctr">
            <a:spAutoFit/>
          </a:bodyPr>
          <a:lstStyle/>
          <a:p>
            <a:pPr algn="l" defTabSz="697885">
              <a:spcBef>
                <a:spcPts val="5017"/>
              </a:spcBef>
            </a:pPr>
            <a:endParaRPr lang="de-DE" sz="430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  <a:cs typeface="+mn-cs"/>
              <a:sym typeface="La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31054555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4B7AA68-1226-6C47-9371-38FC2731E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The CESSDA Metadata Model (CMM)</a:t>
            </a:r>
          </a:p>
        </p:txBody>
      </p:sp>
      <p:sp>
        <p:nvSpPr>
          <p:cNvPr id="4" name="Rechteck 3"/>
          <p:cNvSpPr/>
          <p:nvPr/>
        </p:nvSpPr>
        <p:spPr>
          <a:xfrm>
            <a:off x="8674100" y="5431157"/>
            <a:ext cx="635000" cy="283843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25499" y="8472781"/>
            <a:ext cx="11613961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2000" b="0" dirty="0" err="1"/>
              <a:t>Characteristics</a:t>
            </a:r>
            <a:r>
              <a:rPr lang="de-DE" sz="2000" b="0" dirty="0"/>
              <a:t> </a:t>
            </a:r>
            <a:r>
              <a:rPr lang="de-DE" sz="2000" b="0" dirty="0" err="1"/>
              <a:t>of</a:t>
            </a:r>
            <a:r>
              <a:rPr lang="de-DE" sz="2000" b="0" dirty="0"/>
              <a:t> </a:t>
            </a:r>
            <a:r>
              <a:rPr lang="de-DE" sz="2000" b="0" dirty="0" err="1"/>
              <a:t>the</a:t>
            </a:r>
            <a:r>
              <a:rPr lang="de-DE" sz="2000" b="0" dirty="0"/>
              <a:t> CMM </a:t>
            </a:r>
            <a:r>
              <a:rPr lang="de-DE" sz="2000" b="0" dirty="0" err="1"/>
              <a:t>elements</a:t>
            </a:r>
            <a:r>
              <a:rPr lang="de-DE" sz="2000" b="0" dirty="0"/>
              <a:t>. Note </a:t>
            </a:r>
            <a:r>
              <a:rPr lang="de-DE" sz="2000" b="0" dirty="0" err="1"/>
              <a:t>that</a:t>
            </a:r>
            <a:r>
              <a:rPr lang="de-DE" sz="2000" b="0" dirty="0"/>
              <a:t> </a:t>
            </a:r>
            <a:r>
              <a:rPr lang="de-DE" sz="2000" b="0" dirty="0" err="1"/>
              <a:t>only</a:t>
            </a:r>
            <a:r>
              <a:rPr lang="de-DE" sz="2000" b="0" dirty="0"/>
              <a:t> a </a:t>
            </a:r>
            <a:r>
              <a:rPr lang="de-DE" sz="2000" b="0" dirty="0" err="1"/>
              <a:t>selection</a:t>
            </a:r>
            <a:r>
              <a:rPr lang="de-DE" sz="2000" b="0" dirty="0"/>
              <a:t> </a:t>
            </a:r>
            <a:r>
              <a:rPr lang="de-DE" sz="2000" b="0" dirty="0" err="1"/>
              <a:t>of</a:t>
            </a:r>
            <a:r>
              <a:rPr lang="de-DE" sz="2000" b="0" dirty="0"/>
              <a:t> </a:t>
            </a:r>
            <a:r>
              <a:rPr lang="de-DE" sz="2000" b="0" dirty="0" err="1"/>
              <a:t>elements</a:t>
            </a:r>
            <a:r>
              <a:rPr lang="de-DE" sz="2000" b="0" dirty="0"/>
              <a:t> </a:t>
            </a:r>
            <a:r>
              <a:rPr lang="de-DE" sz="2000" b="0" dirty="0" err="1"/>
              <a:t>is</a:t>
            </a:r>
            <a:r>
              <a:rPr lang="de-DE" sz="2000" b="0" dirty="0"/>
              <a:t> </a:t>
            </a:r>
            <a:r>
              <a:rPr lang="de-DE" sz="2000" b="0" dirty="0" err="1"/>
              <a:t>shown</a:t>
            </a:r>
            <a:r>
              <a:rPr lang="de-DE" sz="2000" b="0" dirty="0"/>
              <a:t>.</a:t>
            </a:r>
          </a:p>
        </p:txBody>
      </p:sp>
      <p:pic>
        <p:nvPicPr>
          <p:cNvPr id="7" name="Grafik 6" descr="\\gesis.intra\Koeln\groups\Projekt_CESSDA-MDO\Publikationen\EDDI19-IQ\ScreenshotsCMM\examplescreenshot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98" y="1882573"/>
            <a:ext cx="11613961" cy="6383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88801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The CESSDA Metadata Model (CMM)</a:t>
            </a:r>
          </a:p>
        </p:txBody>
      </p:sp>
      <p:pic>
        <p:nvPicPr>
          <p:cNvPr id="5" name="Picture 2" descr="C:\Users\Kerrin\Dropbox\CMM Portfolio V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2573"/>
            <a:ext cx="12760020" cy="724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0503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4B7AA68-1226-6C47-9371-38FC2731E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Task 2: the CESSDA Vocabulary Service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F40753F-F02C-A744-B77F-48B31772E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565" y="2298700"/>
            <a:ext cx="11303052" cy="6492374"/>
          </a:xfrm>
        </p:spPr>
        <p:txBody>
          <a:bodyPr anchor="t">
            <a:normAutofit/>
          </a:bodyPr>
          <a:lstStyle/>
          <a:p>
            <a:pPr>
              <a:spcBef>
                <a:spcPts val="2400"/>
              </a:spcBef>
            </a:pPr>
            <a:r>
              <a:rPr lang="en-US" sz="2800" dirty="0"/>
              <a:t>CESSDA Vocabulary Service (CVS): user-friendly source of </a:t>
            </a:r>
            <a:r>
              <a:rPr lang="en-US" sz="2800" dirty="0" err="1"/>
              <a:t>standardised</a:t>
            </a:r>
            <a:r>
              <a:rPr lang="en-US" sz="2800" dirty="0"/>
              <a:t> controlled vocabularies (search and browse, download in different formats including SKOS, REST API)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Vocabulary management done in CVS Editor, accompanied by extensive training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CVS ensures systematic metadata and description for data assets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Collaboration with DDI Alliance Controlled Vocabularies Group (DDI-CVG) – uses CVS Editor to manage its vocabularies and translations</a:t>
            </a:r>
          </a:p>
          <a:p>
            <a:pPr marL="0" indent="0" algn="ctr">
              <a:spcBef>
                <a:spcPts val="2400"/>
              </a:spcBef>
              <a:buNone/>
            </a:pPr>
            <a:r>
              <a:rPr lang="en-GB" sz="2800" dirty="0">
                <a:hlinkClick r:id="rId3"/>
              </a:rPr>
              <a:t>https://vocabularies.cessda.eu/#!discover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47319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ESSDA_PPT_template_2018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Open Sans"/>
        <a:ea typeface="Open Sans"/>
        <a:cs typeface="Open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ln w="12700">
          <a:miter lim="400000"/>
        </a:ln>
        <a:extLst>
          <a:ext uri="{C572A759-6A51-4108-AA02-DFA0A04FC94B}">
            <ma14:wrappingTextBoxFlag xmlns:r="http://schemas.openxmlformats.org/officeDocument/2006/relationships" xmlns:p="http://schemas.openxmlformats.org/presentationml/2006/main" xmlns="" xmlns:m="http://schemas.openxmlformats.org/officeDocument/2006/math" xmlns:a14="http://schemas.microsoft.com/office/drawing/2010/main" xmlns:ma14="http://schemas.microsoft.com/office/mac/drawingml/2011/main" val="1"/>
          </a:ext>
        </a:extLst>
      </a:spPr>
      <a:bodyPr lIns="50800" tIns="50800" rIns="50800" bIns="50800">
        <a:normAutofit/>
      </a:bodyPr>
      <a:lstStyle>
        <a:defPPr algn="l">
          <a:defRPr dirty="0" err="1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essda_PPT_template_ES_CT" id="{875927C1-7514-4543-AA4F-18A4A34180FB}" vid="{41C475E7-BA75-AF42-96A5-E080FB1F273C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Open Sans"/>
        <a:ea typeface="Open Sans"/>
        <a:cs typeface="Open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CESSDA_PPT_template_2018</Template>
  <TotalTime>133</TotalTime>
  <Words>1369</Words>
  <Application>Microsoft Office PowerPoint</Application>
  <PresentationFormat>Custom</PresentationFormat>
  <Paragraphs>129</Paragraphs>
  <Slides>20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Avenir Roman</vt:lpstr>
      <vt:lpstr>Helvetica</vt:lpstr>
      <vt:lpstr>Helvetica Neue</vt:lpstr>
      <vt:lpstr>Helvetica Neue Medium</vt:lpstr>
      <vt:lpstr>Lato Regular</vt:lpstr>
      <vt:lpstr>Open Sans</vt:lpstr>
      <vt:lpstr>Open Sans Light</vt:lpstr>
      <vt:lpstr>Wingdings</vt:lpstr>
      <vt:lpstr>CESSDA_PPT_template_2018</vt:lpstr>
      <vt:lpstr>PowerPoint Presentation</vt:lpstr>
      <vt:lpstr>Research data management and metadata</vt:lpstr>
      <vt:lpstr>CESSDA ERIC and the Metadata Office Project</vt:lpstr>
      <vt:lpstr> CESSDA Metadata Office Project  Partners</vt:lpstr>
      <vt:lpstr>Task 1: the CESSDA Metadata Model (CMM)</vt:lpstr>
      <vt:lpstr>Covered in the CMM</vt:lpstr>
      <vt:lpstr>The CESSDA Metadata Model (CMM)</vt:lpstr>
      <vt:lpstr>The CESSDA Metadata Model (CMM)</vt:lpstr>
      <vt:lpstr>Task 2: the CESSDA Vocabulary Service</vt:lpstr>
      <vt:lpstr>PowerPoint Presentation</vt:lpstr>
      <vt:lpstr>Task 2: the European Language Social Science Thesaurus (ELSST)</vt:lpstr>
      <vt:lpstr>PowerPoint Presentation</vt:lpstr>
      <vt:lpstr>PowerPoint Presentation</vt:lpstr>
      <vt:lpstr>PowerPoint Presentation</vt:lpstr>
      <vt:lpstr>PowerPoint Presentation</vt:lpstr>
      <vt:lpstr>Task 2: the CESSDA Data Catalogue</vt:lpstr>
      <vt:lpstr>PowerPoint Presentation</vt:lpstr>
      <vt:lpstr>Future plans</vt:lpstr>
      <vt:lpstr>PowerPoint Presentation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Borschewski, Kerrin</dc:creator>
  <cp:lastModifiedBy>Bolton, Sharon E</cp:lastModifiedBy>
  <cp:revision>297</cp:revision>
  <cp:lastPrinted>2019-05-21T13:51:06Z</cp:lastPrinted>
  <dcterms:created xsi:type="dcterms:W3CDTF">2019-04-15T13:33:09Z</dcterms:created>
  <dcterms:modified xsi:type="dcterms:W3CDTF">2020-01-06T08:16:13Z</dcterms:modified>
</cp:coreProperties>
</file>