
<file path=[Content_Types].xml><?xml version="1.0" encoding="utf-8"?>
<Types xmlns="http://schemas.openxmlformats.org/package/2006/content-types">
  <Default Extension="xml" ContentType="application/xml"/>
  <Default Extension="jpeg" ContentType="image/jpeg"/>
  <Default Extension="png" ContentType="image/png"/>
  <Default Extension="wdp" ContentType="image/vnd.ms-photo"/>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3"/>
  </p:notesMasterIdLst>
  <p:handoutMasterIdLst>
    <p:handoutMasterId r:id="rId14"/>
  </p:handoutMasterIdLst>
  <p:sldIdLst>
    <p:sldId id="291" r:id="rId2"/>
    <p:sldId id="386" r:id="rId3"/>
    <p:sldId id="359" r:id="rId4"/>
    <p:sldId id="313" r:id="rId5"/>
    <p:sldId id="380" r:id="rId6"/>
    <p:sldId id="370" r:id="rId7"/>
    <p:sldId id="371" r:id="rId8"/>
    <p:sldId id="317" r:id="rId9"/>
    <p:sldId id="318" r:id="rId10"/>
    <p:sldId id="335" r:id="rId11"/>
    <p:sldId id="391" r:id="rId12"/>
  </p:sldIdLst>
  <p:sldSz cx="9144000" cy="6858000" type="screen4x3"/>
  <p:notesSz cx="6858000" cy="9144000"/>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35">
          <p15:clr>
            <a:srgbClr val="A4A3A4"/>
          </p15:clr>
        </p15:guide>
        <p15:guide id="2" pos="499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9423"/>
    <a:srgbClr val="86121C"/>
    <a:srgbClr val="141313"/>
    <a:srgbClr val="004378"/>
    <a:srgbClr val="009CD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078" autoAdjust="0"/>
    <p:restoredTop sz="94384" autoAdjust="0"/>
  </p:normalViewPr>
  <p:slideViewPr>
    <p:cSldViewPr snapToGrid="0" snapToObjects="1">
      <p:cViewPr>
        <p:scale>
          <a:sx n="100" d="100"/>
          <a:sy n="100" d="100"/>
        </p:scale>
        <p:origin x="1600" y="8"/>
      </p:cViewPr>
      <p:guideLst>
        <p:guide orient="horz" pos="735"/>
        <p:guide pos="4993"/>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handoutMaster" Target="handoutMasters/handoutMaster1.xml"/><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05BB917-A354-5743-B24D-47E6017CBB9F}" type="datetimeFigureOut">
              <a:rPr lang="de-DE" smtClean="0"/>
              <a:pPr/>
              <a:t>17.04.18</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1C00BFB-7C69-3148-BE17-CFCCBEDA7679}" type="slidenum">
              <a:rPr lang="de-DE" smtClean="0"/>
              <a:pPr/>
              <a:t>‹#›</a:t>
            </a:fld>
            <a:endParaRPr lang="de-DE"/>
          </a:p>
        </p:txBody>
      </p:sp>
    </p:spTree>
    <p:extLst>
      <p:ext uri="{BB962C8B-B14F-4D97-AF65-F5344CB8AC3E}">
        <p14:creationId xmlns:p14="http://schemas.microsoft.com/office/powerpoint/2010/main" val="49975876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D80555-6A93-774D-9EFE-75A0791F2A4E}" type="datetimeFigureOut">
              <a:rPr lang="de-DE" smtClean="0"/>
              <a:pPr/>
              <a:t>17.04.18</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4AA1DE-356D-4746-95BE-A2388A749611}" type="slidenum">
              <a:rPr lang="de-DE" smtClean="0"/>
              <a:pPr/>
              <a:t>‹#›</a:t>
            </a:fld>
            <a:endParaRPr lang="de-DE"/>
          </a:p>
        </p:txBody>
      </p:sp>
    </p:spTree>
    <p:extLst>
      <p:ext uri="{BB962C8B-B14F-4D97-AF65-F5344CB8AC3E}">
        <p14:creationId xmlns:p14="http://schemas.microsoft.com/office/powerpoint/2010/main" val="248763817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12" name="Bild 11" descr="Logo_AWI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158587" y="468820"/>
            <a:ext cx="2621832" cy="379909"/>
          </a:xfrm>
          <a:prstGeom prst="rect">
            <a:avLst/>
          </a:prstGeom>
        </p:spPr>
      </p:pic>
      <p:cxnSp>
        <p:nvCxnSpPr>
          <p:cNvPr id="6" name="Gerade Verbindung 5"/>
          <p:cNvCxnSpPr/>
          <p:nvPr userDrawn="1"/>
        </p:nvCxnSpPr>
        <p:spPr>
          <a:xfrm>
            <a:off x="418689" y="996905"/>
            <a:ext cx="8361730" cy="0"/>
          </a:xfrm>
          <a:prstGeom prst="line">
            <a:avLst/>
          </a:prstGeom>
          <a:ln w="3175" cmpd="sng">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pic>
        <p:nvPicPr>
          <p:cNvPr id="7" name="Bild 6" descr="HG_LOGO_S_ENG_RGB.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25569" y="6082875"/>
            <a:ext cx="936399" cy="413842"/>
          </a:xfrm>
          <a:prstGeom prst="rect">
            <a:avLst/>
          </a:prstGeom>
        </p:spPr>
      </p:pic>
      <p:grpSp>
        <p:nvGrpSpPr>
          <p:cNvPr id="8" name="Gruppierung 7"/>
          <p:cNvGrpSpPr/>
          <p:nvPr userDrawn="1"/>
        </p:nvGrpSpPr>
        <p:grpSpPr>
          <a:xfrm>
            <a:off x="9088086" y="2084652"/>
            <a:ext cx="63902" cy="671247"/>
            <a:chOff x="6286375" y="1956861"/>
            <a:chExt cx="63902" cy="527154"/>
          </a:xfrm>
        </p:grpSpPr>
        <p:sp>
          <p:nvSpPr>
            <p:cNvPr id="9" name="Rechteck 8"/>
            <p:cNvSpPr/>
            <p:nvPr/>
          </p:nvSpPr>
          <p:spPr>
            <a:xfrm>
              <a:off x="6286375" y="1956861"/>
              <a:ext cx="63902" cy="175718"/>
            </a:xfrm>
            <a:prstGeom prst="rect">
              <a:avLst/>
            </a:prstGeom>
            <a:solidFill>
              <a:srgbClr val="14131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0" name="Rechteck 9"/>
            <p:cNvSpPr/>
            <p:nvPr/>
          </p:nvSpPr>
          <p:spPr>
            <a:xfrm>
              <a:off x="6286375" y="2132579"/>
              <a:ext cx="63902" cy="175718"/>
            </a:xfrm>
            <a:prstGeom prst="rect">
              <a:avLst/>
            </a:prstGeom>
            <a:solidFill>
              <a:srgbClr val="86121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1" name="Rechteck 10"/>
            <p:cNvSpPr/>
            <p:nvPr/>
          </p:nvSpPr>
          <p:spPr>
            <a:xfrm>
              <a:off x="6286375" y="2308297"/>
              <a:ext cx="63902" cy="175718"/>
            </a:xfrm>
            <a:prstGeom prst="rect">
              <a:avLst/>
            </a:prstGeom>
            <a:solidFill>
              <a:srgbClr val="E994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2316438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419601" y="385795"/>
            <a:ext cx="8330195" cy="604805"/>
          </a:xfrm>
          <a:prstGeom prst="rect">
            <a:avLst/>
          </a:prstGeom>
        </p:spPr>
        <p:txBody>
          <a:bodyPr anchor="t"/>
          <a:lstStyle/>
          <a:p>
            <a:r>
              <a:rPr lang="de-DE"/>
              <a:t>Mastertitelformat bearbeiten</a:t>
            </a:r>
            <a:endParaRPr lang="de-DE" dirty="0"/>
          </a:p>
        </p:txBody>
      </p:sp>
      <p:sp>
        <p:nvSpPr>
          <p:cNvPr id="4" name="Datumsplatzhalter 3"/>
          <p:cNvSpPr>
            <a:spLocks noGrp="1"/>
          </p:cNvSpPr>
          <p:nvPr>
            <p:ph type="dt" sz="half" idx="10"/>
          </p:nvPr>
        </p:nvSpPr>
        <p:spPr/>
        <p:txBody>
          <a:bodyPr/>
          <a:lstStyle/>
          <a:p>
            <a:fld id="{2CFE9C7B-4B36-3740-ACEA-0240D45EE125}" type="datetime1">
              <a:rPr lang="de-DE" smtClean="0"/>
              <a:pPr/>
              <a:t>17.04.18</a:t>
            </a:fld>
            <a:endParaRPr lang="de-DE"/>
          </a:p>
        </p:txBody>
      </p:sp>
      <p:sp>
        <p:nvSpPr>
          <p:cNvPr id="5" name="Fußzeilenplatzhalter 4"/>
          <p:cNvSpPr>
            <a:spLocks noGrp="1"/>
          </p:cNvSpPr>
          <p:nvPr>
            <p:ph type="ftr" sz="quarter" idx="11"/>
          </p:nvPr>
        </p:nvSpPr>
        <p:spPr/>
        <p:txBody>
          <a:bodyPr/>
          <a:lstStyle/>
          <a:p>
            <a:endParaRPr lang="de-DE" dirty="0"/>
          </a:p>
        </p:txBody>
      </p:sp>
      <p:sp>
        <p:nvSpPr>
          <p:cNvPr id="13" name="Inhaltsplatzhalter 2"/>
          <p:cNvSpPr>
            <a:spLocks noGrp="1"/>
          </p:cNvSpPr>
          <p:nvPr>
            <p:ph idx="1"/>
          </p:nvPr>
        </p:nvSpPr>
        <p:spPr>
          <a:xfrm>
            <a:off x="418689" y="1181100"/>
            <a:ext cx="8331107" cy="5115991"/>
          </a:xfrm>
          <a:prstGeom prst="rect">
            <a:avLst/>
          </a:prstGeom>
        </p:spPr>
        <p:txBody>
          <a:bodyPr/>
          <a:lstStyle>
            <a:lvl1pPr>
              <a:defRPr>
                <a:solidFill>
                  <a:srgbClr val="404040"/>
                </a:solidFill>
              </a:defRPr>
            </a:lvl1pPr>
            <a:lvl2pPr>
              <a:defRPr>
                <a:solidFill>
                  <a:srgbClr val="404040"/>
                </a:solidFill>
              </a:defRPr>
            </a:lvl2pPr>
            <a:lvl3pPr>
              <a:defRPr>
                <a:solidFill>
                  <a:srgbClr val="404040"/>
                </a:solidFill>
              </a:defRPr>
            </a:lvl3pPr>
            <a:lvl4pPr>
              <a:defRPr>
                <a:solidFill>
                  <a:srgbClr val="404040"/>
                </a:solidFill>
              </a:defRPr>
            </a:lvl4pPr>
            <a:lvl5pPr>
              <a:defRPr>
                <a:solidFill>
                  <a:srgbClr val="404040"/>
                </a:solidFil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pic>
        <p:nvPicPr>
          <p:cNvPr id="16" name="Bild 15" descr="HG_LOGO_S_ENG_RGB.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46258" y="6512842"/>
            <a:ext cx="683868" cy="302236"/>
          </a:xfrm>
          <a:prstGeom prst="rect">
            <a:avLst/>
          </a:prstGeom>
        </p:spPr>
      </p:pic>
      <p:pic>
        <p:nvPicPr>
          <p:cNvPr id="15" name="Bild 14" descr="AWI_WortBildmarke_Farbe_RG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03068" y="417661"/>
            <a:ext cx="1090955" cy="486839"/>
          </a:xfrm>
          <a:prstGeom prst="rect">
            <a:avLst/>
          </a:prstGeom>
        </p:spPr>
      </p:pic>
      <p:cxnSp>
        <p:nvCxnSpPr>
          <p:cNvPr id="10" name="Gerade Verbindung 9"/>
          <p:cNvCxnSpPr/>
          <p:nvPr userDrawn="1"/>
        </p:nvCxnSpPr>
        <p:spPr>
          <a:xfrm>
            <a:off x="418689" y="996905"/>
            <a:ext cx="8361730" cy="0"/>
          </a:xfrm>
          <a:prstGeom prst="line">
            <a:avLst/>
          </a:prstGeom>
          <a:ln w="3175" cmpd="sng">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nvGrpSpPr>
          <p:cNvPr id="11" name="Gruppierung 10"/>
          <p:cNvGrpSpPr/>
          <p:nvPr userDrawn="1"/>
        </p:nvGrpSpPr>
        <p:grpSpPr>
          <a:xfrm>
            <a:off x="9088086" y="2084652"/>
            <a:ext cx="63902" cy="671247"/>
            <a:chOff x="6286375" y="1956861"/>
            <a:chExt cx="63902" cy="527154"/>
          </a:xfrm>
        </p:grpSpPr>
        <p:sp>
          <p:nvSpPr>
            <p:cNvPr id="12" name="Rechteck 11"/>
            <p:cNvSpPr/>
            <p:nvPr/>
          </p:nvSpPr>
          <p:spPr>
            <a:xfrm>
              <a:off x="6286375" y="1956861"/>
              <a:ext cx="63902" cy="175718"/>
            </a:xfrm>
            <a:prstGeom prst="rect">
              <a:avLst/>
            </a:prstGeom>
            <a:solidFill>
              <a:srgbClr val="14131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4" name="Rechteck 13"/>
            <p:cNvSpPr/>
            <p:nvPr/>
          </p:nvSpPr>
          <p:spPr>
            <a:xfrm>
              <a:off x="6286375" y="2132579"/>
              <a:ext cx="63902" cy="175718"/>
            </a:xfrm>
            <a:prstGeom prst="rect">
              <a:avLst/>
            </a:prstGeom>
            <a:solidFill>
              <a:srgbClr val="86121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7" name="Rechteck 16"/>
            <p:cNvSpPr/>
            <p:nvPr/>
          </p:nvSpPr>
          <p:spPr>
            <a:xfrm>
              <a:off x="6286375" y="2308297"/>
              <a:ext cx="63902" cy="175718"/>
            </a:xfrm>
            <a:prstGeom prst="rect">
              <a:avLst/>
            </a:prstGeom>
            <a:solidFill>
              <a:srgbClr val="E994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23164380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2648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Rectangle 4"/>
          <p:cNvSpPr/>
          <p:nvPr userDrawn="1"/>
        </p:nvSpPr>
        <p:spPr>
          <a:xfrm flipV="1">
            <a:off x="0" y="-1"/>
            <a:ext cx="9144010" cy="866274"/>
          </a:xfrm>
          <a:prstGeom prst="rect">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p:cNvPicPr>
            <a:picLocks noChangeAspect="1"/>
          </p:cNvPicPr>
          <p:nvPr userDrawn="1"/>
        </p:nvPicPr>
        <p:blipFill rotWithShape="1">
          <a:blip r:embed="rId2"/>
          <a:srcRect l="10975" t="15719" r="7592" b="5385"/>
          <a:stretch/>
        </p:blipFill>
        <p:spPr>
          <a:xfrm>
            <a:off x="7879487" y="128420"/>
            <a:ext cx="962692" cy="822960"/>
          </a:xfrm>
          <a:prstGeom prst="roundRect">
            <a:avLst>
              <a:gd name="adj" fmla="val 8594"/>
            </a:avLst>
          </a:prstGeom>
          <a:solidFill>
            <a:srgbClr val="FFFFFF">
              <a:shade val="85000"/>
            </a:srgbClr>
          </a:solidFill>
          <a:ln>
            <a:noFill/>
          </a:ln>
          <a:effectLst>
            <a:outerShdw blurRad="50800" dist="38100" dir="5400000" algn="t" rotWithShape="0">
              <a:prstClr val="black">
                <a:alpha val="40000"/>
              </a:prstClr>
            </a:outerShdw>
            <a:reflection blurRad="12700" stA="38000" endPos="28000" dist="5000" dir="5400000" sy="-100000" algn="bl" rotWithShape="0"/>
          </a:effectLst>
        </p:spPr>
      </p:pic>
    </p:spTree>
    <p:extLst>
      <p:ext uri="{BB962C8B-B14F-4D97-AF65-F5344CB8AC3E}">
        <p14:creationId xmlns:p14="http://schemas.microsoft.com/office/powerpoint/2010/main" val="20573191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umsplatzhalter 3"/>
          <p:cNvSpPr>
            <a:spLocks noGrp="1"/>
          </p:cNvSpPr>
          <p:nvPr>
            <p:ph type="dt" sz="half" idx="2"/>
          </p:nvPr>
        </p:nvSpPr>
        <p:spPr>
          <a:xfrm>
            <a:off x="457200" y="6550156"/>
            <a:ext cx="812822" cy="307844"/>
          </a:xfrm>
          <a:prstGeom prst="rect">
            <a:avLst/>
          </a:prstGeom>
        </p:spPr>
        <p:txBody>
          <a:bodyPr vert="horz" lIns="91440" tIns="45720" rIns="91440" bIns="45720" rtlCol="0" anchor="ctr"/>
          <a:lstStyle>
            <a:lvl1pPr algn="l">
              <a:defRPr sz="900">
                <a:solidFill>
                  <a:schemeClr val="tx1">
                    <a:tint val="75000"/>
                  </a:schemeClr>
                </a:solidFill>
              </a:defRPr>
            </a:lvl1pPr>
          </a:lstStyle>
          <a:p>
            <a:fld id="{807086CA-A5C7-384A-B9E4-21CAA1DBC19D}" type="datetime1">
              <a:rPr lang="de-DE" smtClean="0"/>
              <a:pPr/>
              <a:t>17.04.18</a:t>
            </a:fld>
            <a:endParaRPr lang="de-DE" dirty="0"/>
          </a:p>
        </p:txBody>
      </p:sp>
      <p:sp>
        <p:nvSpPr>
          <p:cNvPr id="5" name="Fußzeilenplatzhalter 4"/>
          <p:cNvSpPr>
            <a:spLocks noGrp="1"/>
          </p:cNvSpPr>
          <p:nvPr>
            <p:ph type="ftr" sz="quarter" idx="3"/>
          </p:nvPr>
        </p:nvSpPr>
        <p:spPr>
          <a:xfrm>
            <a:off x="1270022" y="6550156"/>
            <a:ext cx="5711878" cy="30784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de-DE" dirty="0"/>
          </a:p>
        </p:txBody>
      </p:sp>
    </p:spTree>
    <p:extLst>
      <p:ext uri="{BB962C8B-B14F-4D97-AF65-F5344CB8AC3E}">
        <p14:creationId xmlns:p14="http://schemas.microsoft.com/office/powerpoint/2010/main" val="22862716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lvl1pPr algn="l" defTabSz="457200" rtl="0" eaLnBrk="1" latinLnBrk="0" hangingPunct="1">
        <a:spcBef>
          <a:spcPct val="0"/>
        </a:spcBef>
        <a:buNone/>
        <a:defRPr sz="3200" b="1" i="0" kern="1200">
          <a:solidFill>
            <a:schemeClr val="tx1">
              <a:lumMod val="75000"/>
              <a:lumOff val="25000"/>
            </a:schemeClr>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lumMod val="75000"/>
              <a:lumOff val="25000"/>
            </a:schemeClr>
          </a:solidFill>
          <a:latin typeface="+mn-lt"/>
          <a:ea typeface="+mn-ea"/>
          <a:cs typeface="+mn-cs"/>
        </a:defRPr>
      </a:lvl4pPr>
      <a:lvl5pPr marL="2171700" indent="-342900" algn="l" defTabSz="457200" rtl="0" eaLnBrk="1" latinLnBrk="0" hangingPunct="1">
        <a:spcBef>
          <a:spcPct val="20000"/>
        </a:spcBef>
        <a:buFont typeface="Arial"/>
        <a:buChar char="•"/>
        <a:defRPr sz="16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3.xml"/><Relationship Id="rId2"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 Id="rId3" Type="http://schemas.openxmlformats.org/officeDocument/2006/relationships/image" Target="../media/image8.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4.xml"/><Relationship Id="rId2"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 Id="rId3"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hqprint">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4700"/>
                    </a14:imgEffect>
                    <a14:imgEffect>
                      <a14:saturation sat="33000"/>
                    </a14:imgEffect>
                    <a14:imgEffect>
                      <a14:brightnessContrast bright="10000"/>
                    </a14:imgEffect>
                  </a14:imgLayer>
                </a14:imgProps>
              </a:ext>
              <a:ext uri="{28A0092B-C50C-407E-A947-70E740481C1C}">
                <a14:useLocalDpi xmlns:a14="http://schemas.microsoft.com/office/drawing/2010/main"/>
              </a:ext>
            </a:extLst>
          </a:blip>
          <a:srcRect t="8893"/>
          <a:stretch/>
        </p:blipFill>
        <p:spPr>
          <a:xfrm>
            <a:off x="-10" y="0"/>
            <a:ext cx="9144010" cy="5782351"/>
          </a:xfrm>
          <a:prstGeom prst="rect">
            <a:avLst/>
          </a:prstGeom>
        </p:spPr>
      </p:pic>
      <p:pic>
        <p:nvPicPr>
          <p:cNvPr id="3" name="Picture 2" descr="Powerpoint2.pdf"/>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82056" y="5973199"/>
            <a:ext cx="1182828" cy="744367"/>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1472757" y="5924936"/>
            <a:ext cx="4013643" cy="830997"/>
          </a:xfrm>
          <a:prstGeom prst="rect">
            <a:avLst/>
          </a:prstGeom>
          <a:noFill/>
        </p:spPr>
        <p:txBody>
          <a:bodyPr wrap="square" rtlCol="0">
            <a:spAutoFit/>
          </a:bodyPr>
          <a:lstStyle/>
          <a:p>
            <a:pPr algn="just"/>
            <a:r>
              <a:rPr lang="en-US" sz="800" dirty="0"/>
              <a:t>APPLICATE project has received funding from the European Union´s Horizon 2020 research and innovation </a:t>
            </a:r>
            <a:r>
              <a:rPr lang="en-US" sz="800" dirty="0" err="1"/>
              <a:t>programme</a:t>
            </a:r>
            <a:r>
              <a:rPr lang="en-US" sz="800" dirty="0"/>
              <a:t> under grant agreement No </a:t>
            </a:r>
            <a:r>
              <a:rPr lang="en-US" sz="800" dirty="0" smtClean="0"/>
              <a:t>727862.</a:t>
            </a:r>
            <a:endParaRPr lang="en-US" sz="800" dirty="0"/>
          </a:p>
          <a:p>
            <a:pPr algn="just"/>
            <a:endParaRPr lang="en-US" sz="800" dirty="0"/>
          </a:p>
          <a:p>
            <a:pPr algn="just"/>
            <a:r>
              <a:rPr lang="en-US" sz="800" dirty="0"/>
              <a:t>The content of the document is the sole responsibility of the organizer and it does not represent the opinion of the European Commission and the Commission is not responsible for any use that might be made of the information contained.</a:t>
            </a:r>
          </a:p>
        </p:txBody>
      </p:sp>
      <p:pic>
        <p:nvPicPr>
          <p:cNvPr id="5" name="Picture 4"/>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4823" y="263470"/>
            <a:ext cx="1739433" cy="1486960"/>
          </a:xfrm>
          <a:prstGeom prst="roundRect">
            <a:avLst>
              <a:gd name="adj" fmla="val 8594"/>
            </a:avLst>
          </a:prstGeom>
          <a:solidFill>
            <a:srgbClr val="FFFFFF">
              <a:shade val="85000"/>
            </a:srgbClr>
          </a:solidFill>
          <a:ln>
            <a:noFill/>
          </a:ln>
          <a:effectLst>
            <a:outerShdw blurRad="50800" dist="38100" dir="5400000" algn="t" rotWithShape="0">
              <a:prstClr val="black">
                <a:alpha val="40000"/>
              </a:prstClr>
            </a:outerShdw>
            <a:reflection blurRad="12700" stA="38000" endPos="28000" dist="5000" dir="5400000" sy="-100000" algn="bl" rotWithShape="0"/>
          </a:effectLst>
        </p:spPr>
      </p:pic>
      <p:sp>
        <p:nvSpPr>
          <p:cNvPr id="6" name="TextBox 5"/>
          <p:cNvSpPr txBox="1"/>
          <p:nvPr/>
        </p:nvSpPr>
        <p:spPr>
          <a:xfrm>
            <a:off x="-10" y="2242032"/>
            <a:ext cx="9144009" cy="738664"/>
          </a:xfrm>
          <a:prstGeom prst="rect">
            <a:avLst/>
          </a:prstGeom>
          <a:noFill/>
        </p:spPr>
        <p:txBody>
          <a:bodyPr wrap="square" rtlCol="0">
            <a:spAutoFit/>
          </a:bodyPr>
          <a:lstStyle/>
          <a:p>
            <a:pPr algn="ctr"/>
            <a:r>
              <a:rPr lang="en-US" sz="4200" b="1" spc="600" dirty="0">
                <a:solidFill>
                  <a:schemeClr val="accent1">
                    <a:lumMod val="75000"/>
                  </a:schemeClr>
                </a:solidFill>
                <a:effectLst>
                  <a:outerShdw blurRad="38100" dist="38100" dir="2700000" algn="tl">
                    <a:srgbClr val="000000">
                      <a:alpha val="43137"/>
                    </a:srgbClr>
                  </a:outerShdw>
                </a:effectLst>
              </a:rPr>
              <a:t>APPLICATE</a:t>
            </a:r>
          </a:p>
        </p:txBody>
      </p:sp>
      <p:sp>
        <p:nvSpPr>
          <p:cNvPr id="7" name="Rectangle 6"/>
          <p:cNvSpPr/>
          <p:nvPr/>
        </p:nvSpPr>
        <p:spPr>
          <a:xfrm flipV="1">
            <a:off x="-10" y="5782350"/>
            <a:ext cx="9144010" cy="73152"/>
          </a:xfrm>
          <a:prstGeom prst="rect">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5855368" y="6092253"/>
            <a:ext cx="3288632" cy="430887"/>
          </a:xfrm>
          <a:prstGeom prst="rect">
            <a:avLst/>
          </a:prstGeom>
          <a:noFill/>
        </p:spPr>
        <p:txBody>
          <a:bodyPr wrap="square" rtlCol="0">
            <a:spAutoFit/>
          </a:bodyPr>
          <a:lstStyle/>
          <a:p>
            <a:r>
              <a:rPr lang="en-US" sz="2200" b="1" spc="300" dirty="0">
                <a:solidFill>
                  <a:schemeClr val="accent1">
                    <a:lumMod val="75000"/>
                  </a:schemeClr>
                </a:solidFill>
                <a:effectLst>
                  <a:outerShdw blurRad="38100" dist="38100" dir="2700000" algn="tl">
                    <a:srgbClr val="000000">
                      <a:alpha val="43137"/>
                    </a:srgbClr>
                  </a:outerShdw>
                </a:effectLst>
              </a:rPr>
              <a:t>www.applicate.eu</a:t>
            </a:r>
          </a:p>
        </p:txBody>
      </p:sp>
      <p:sp>
        <p:nvSpPr>
          <p:cNvPr id="9" name="TextBox 8"/>
          <p:cNvSpPr txBox="1"/>
          <p:nvPr/>
        </p:nvSpPr>
        <p:spPr>
          <a:xfrm>
            <a:off x="529383" y="3155322"/>
            <a:ext cx="8085222" cy="1246495"/>
          </a:xfrm>
          <a:prstGeom prst="rect">
            <a:avLst/>
          </a:prstGeom>
          <a:noFill/>
        </p:spPr>
        <p:txBody>
          <a:bodyPr wrap="square" rtlCol="0">
            <a:spAutoFit/>
          </a:bodyPr>
          <a:lstStyle/>
          <a:p>
            <a:pPr algn="just"/>
            <a:r>
              <a:rPr lang="en-US" sz="2500" b="1" spc="70" dirty="0" smtClean="0">
                <a:solidFill>
                  <a:schemeClr val="accent1">
                    <a:lumMod val="75000"/>
                  </a:schemeClr>
                </a:solidFill>
                <a:effectLst>
                  <a:outerShdw blurRad="38100" dist="38100" dir="2700000" algn="tl">
                    <a:srgbClr val="000000">
                      <a:alpha val="43137"/>
                    </a:srgbClr>
                  </a:outerShdw>
                </a:effectLst>
              </a:rPr>
              <a:t>A</a:t>
            </a:r>
            <a:r>
              <a:rPr lang="en-US" sz="2500" spc="70" dirty="0" smtClean="0">
                <a:solidFill>
                  <a:schemeClr val="accent1">
                    <a:lumMod val="75000"/>
                  </a:schemeClr>
                </a:solidFill>
                <a:effectLst>
                  <a:outerShdw blurRad="38100" dist="38100" dir="2700000" algn="tl">
                    <a:srgbClr val="000000">
                      <a:alpha val="43137"/>
                    </a:srgbClr>
                  </a:outerShdw>
                </a:effectLst>
              </a:rPr>
              <a:t>dvanced </a:t>
            </a:r>
            <a:r>
              <a:rPr lang="en-US" sz="2500" b="1" spc="70" dirty="0" smtClean="0">
                <a:solidFill>
                  <a:schemeClr val="accent1">
                    <a:lumMod val="75000"/>
                  </a:schemeClr>
                </a:solidFill>
                <a:effectLst>
                  <a:outerShdw blurRad="38100" dist="38100" dir="2700000" algn="tl">
                    <a:srgbClr val="000000">
                      <a:alpha val="43137"/>
                    </a:srgbClr>
                  </a:outerShdw>
                </a:effectLst>
              </a:rPr>
              <a:t>P</a:t>
            </a:r>
            <a:r>
              <a:rPr lang="en-US" sz="2500" spc="70" dirty="0" smtClean="0">
                <a:solidFill>
                  <a:schemeClr val="accent1">
                    <a:lumMod val="75000"/>
                  </a:schemeClr>
                </a:solidFill>
                <a:effectLst>
                  <a:outerShdw blurRad="38100" dist="38100" dir="2700000" algn="tl">
                    <a:srgbClr val="000000">
                      <a:alpha val="43137"/>
                    </a:srgbClr>
                  </a:outerShdw>
                </a:effectLst>
              </a:rPr>
              <a:t>rediction in </a:t>
            </a:r>
            <a:r>
              <a:rPr lang="en-US" sz="2500" b="1" spc="70" dirty="0" smtClean="0">
                <a:solidFill>
                  <a:schemeClr val="accent1">
                    <a:lumMod val="75000"/>
                  </a:schemeClr>
                </a:solidFill>
                <a:effectLst>
                  <a:outerShdw blurRad="38100" dist="38100" dir="2700000" algn="tl">
                    <a:srgbClr val="000000">
                      <a:alpha val="43137"/>
                    </a:srgbClr>
                  </a:outerShdw>
                </a:effectLst>
              </a:rPr>
              <a:t>P</a:t>
            </a:r>
            <a:r>
              <a:rPr lang="en-US" sz="2500" spc="70" dirty="0" smtClean="0">
                <a:solidFill>
                  <a:schemeClr val="accent1">
                    <a:lumMod val="75000"/>
                  </a:schemeClr>
                </a:solidFill>
                <a:effectLst>
                  <a:outerShdw blurRad="38100" dist="38100" dir="2700000" algn="tl">
                    <a:srgbClr val="000000">
                      <a:alpha val="43137"/>
                    </a:srgbClr>
                  </a:outerShdw>
                </a:effectLst>
              </a:rPr>
              <a:t>olar </a:t>
            </a:r>
            <a:r>
              <a:rPr lang="en-US" sz="2500" spc="70" dirty="0">
                <a:solidFill>
                  <a:schemeClr val="accent1">
                    <a:lumMod val="75000"/>
                  </a:schemeClr>
                </a:solidFill>
                <a:effectLst>
                  <a:outerShdw blurRad="38100" dist="38100" dir="2700000" algn="tl">
                    <a:srgbClr val="000000">
                      <a:alpha val="43137"/>
                    </a:srgbClr>
                  </a:outerShdw>
                </a:effectLst>
              </a:rPr>
              <a:t>r</a:t>
            </a:r>
            <a:r>
              <a:rPr lang="en-US" sz="2500" spc="70" dirty="0" smtClean="0">
                <a:solidFill>
                  <a:schemeClr val="accent1">
                    <a:lumMod val="75000"/>
                  </a:schemeClr>
                </a:solidFill>
                <a:effectLst>
                  <a:outerShdw blurRad="38100" dist="38100" dir="2700000" algn="tl">
                    <a:srgbClr val="000000">
                      <a:alpha val="43137"/>
                    </a:srgbClr>
                  </a:outerShdw>
                </a:effectLst>
              </a:rPr>
              <a:t>egions and beyond: </a:t>
            </a:r>
            <a:r>
              <a:rPr lang="en-US" sz="2500" spc="70" dirty="0" err="1" smtClean="0">
                <a:solidFill>
                  <a:schemeClr val="accent1">
                    <a:lumMod val="75000"/>
                  </a:schemeClr>
                </a:solidFill>
                <a:effectLst>
                  <a:outerShdw blurRad="38100" dist="38100" dir="2700000" algn="tl">
                    <a:srgbClr val="000000">
                      <a:alpha val="43137"/>
                    </a:srgbClr>
                  </a:outerShdw>
                </a:effectLst>
              </a:rPr>
              <a:t>Modelling</a:t>
            </a:r>
            <a:r>
              <a:rPr lang="en-US" sz="2500" spc="70" dirty="0" smtClean="0">
                <a:solidFill>
                  <a:schemeClr val="accent1">
                    <a:lumMod val="75000"/>
                  </a:schemeClr>
                </a:solidFill>
                <a:effectLst>
                  <a:outerShdw blurRad="38100" dist="38100" dir="2700000" algn="tl">
                    <a:srgbClr val="000000">
                      <a:alpha val="43137"/>
                    </a:srgbClr>
                  </a:outerShdw>
                </a:effectLst>
              </a:rPr>
              <a:t>, observing system design, and </a:t>
            </a:r>
            <a:r>
              <a:rPr lang="en-US" sz="2500" b="1" spc="70" dirty="0" err="1" smtClean="0">
                <a:solidFill>
                  <a:schemeClr val="accent1">
                    <a:lumMod val="75000"/>
                  </a:schemeClr>
                </a:solidFill>
                <a:effectLst>
                  <a:outerShdw blurRad="38100" dist="38100" dir="2700000" algn="tl">
                    <a:srgbClr val="000000">
                      <a:alpha val="43137"/>
                    </a:srgbClr>
                  </a:outerShdw>
                </a:effectLst>
              </a:rPr>
              <a:t>L</a:t>
            </a:r>
            <a:r>
              <a:rPr lang="en-US" sz="2500" b="1" spc="70" dirty="0" err="1">
                <a:solidFill>
                  <a:schemeClr val="accent1">
                    <a:lumMod val="75000"/>
                  </a:schemeClr>
                </a:solidFill>
                <a:effectLst>
                  <a:outerShdw blurRad="38100" dist="38100" dir="2700000" algn="tl">
                    <a:srgbClr val="000000">
                      <a:alpha val="43137"/>
                    </a:srgbClr>
                  </a:outerShdw>
                </a:effectLst>
              </a:rPr>
              <a:t>I</a:t>
            </a:r>
            <a:r>
              <a:rPr lang="en-US" sz="2500" spc="70" dirty="0" err="1" smtClean="0">
                <a:solidFill>
                  <a:schemeClr val="accent1">
                    <a:lumMod val="75000"/>
                  </a:schemeClr>
                </a:solidFill>
                <a:effectLst>
                  <a:outerShdw blurRad="38100" dist="38100" dir="2700000" algn="tl">
                    <a:srgbClr val="000000">
                      <a:alpha val="43137"/>
                    </a:srgbClr>
                  </a:outerShdw>
                </a:effectLst>
              </a:rPr>
              <a:t>nkages</a:t>
            </a:r>
            <a:r>
              <a:rPr lang="en-US" sz="2500" spc="70" dirty="0" smtClean="0">
                <a:solidFill>
                  <a:schemeClr val="accent1">
                    <a:lumMod val="75000"/>
                  </a:schemeClr>
                </a:solidFill>
                <a:effectLst>
                  <a:outerShdw blurRad="38100" dist="38100" dir="2700000" algn="tl">
                    <a:srgbClr val="000000">
                      <a:alpha val="43137"/>
                    </a:srgbClr>
                  </a:outerShdw>
                </a:effectLst>
              </a:rPr>
              <a:t> associated with a </a:t>
            </a:r>
            <a:r>
              <a:rPr lang="en-US" sz="2500" b="1" spc="70" dirty="0" smtClean="0">
                <a:solidFill>
                  <a:schemeClr val="accent1">
                    <a:lumMod val="75000"/>
                  </a:schemeClr>
                </a:solidFill>
                <a:effectLst>
                  <a:outerShdw blurRad="38100" dist="38100" dir="2700000" algn="tl">
                    <a:srgbClr val="000000">
                      <a:alpha val="43137"/>
                    </a:srgbClr>
                  </a:outerShdw>
                </a:effectLst>
              </a:rPr>
              <a:t>C</a:t>
            </a:r>
            <a:r>
              <a:rPr lang="en-US" sz="2500" spc="70" dirty="0" smtClean="0">
                <a:solidFill>
                  <a:schemeClr val="accent1">
                    <a:lumMod val="75000"/>
                  </a:schemeClr>
                </a:solidFill>
                <a:effectLst>
                  <a:outerShdw blurRad="38100" dist="38100" dir="2700000" algn="tl">
                    <a:srgbClr val="000000">
                      <a:alpha val="43137"/>
                    </a:srgbClr>
                  </a:outerShdw>
                </a:effectLst>
              </a:rPr>
              <a:t>hanging Arctic </a:t>
            </a:r>
            <a:r>
              <a:rPr lang="en-US" sz="2500" spc="70" dirty="0" err="1" smtClean="0">
                <a:solidFill>
                  <a:schemeClr val="accent1">
                    <a:lumMod val="75000"/>
                  </a:schemeClr>
                </a:solidFill>
                <a:effectLst>
                  <a:outerShdw blurRad="38100" dist="38100" dir="2700000" algn="tl">
                    <a:srgbClr val="000000">
                      <a:alpha val="43137"/>
                    </a:srgbClr>
                  </a:outerShdw>
                </a:effectLst>
              </a:rPr>
              <a:t>Clim</a:t>
            </a:r>
            <a:r>
              <a:rPr lang="en-US" sz="2500" b="1" spc="70" dirty="0" err="1" smtClean="0">
                <a:solidFill>
                  <a:schemeClr val="accent1">
                    <a:lumMod val="75000"/>
                  </a:schemeClr>
                </a:solidFill>
                <a:effectLst>
                  <a:outerShdw blurRad="38100" dist="38100" dir="2700000" algn="tl">
                    <a:srgbClr val="000000">
                      <a:alpha val="43137"/>
                    </a:srgbClr>
                  </a:outerShdw>
                </a:effectLst>
              </a:rPr>
              <a:t>ATE</a:t>
            </a:r>
            <a:r>
              <a:rPr lang="en-US" sz="2500" spc="70" dirty="0" smtClean="0">
                <a:solidFill>
                  <a:schemeClr val="accent1">
                    <a:lumMod val="75000"/>
                  </a:schemeClr>
                </a:solidFill>
                <a:effectLst>
                  <a:outerShdw blurRad="38100" dist="38100" dir="2700000" algn="tl">
                    <a:srgbClr val="000000">
                      <a:alpha val="43137"/>
                    </a:srgbClr>
                  </a:outerShdw>
                </a:effectLst>
              </a:rPr>
              <a:t> </a:t>
            </a:r>
          </a:p>
        </p:txBody>
      </p:sp>
      <p:sp>
        <p:nvSpPr>
          <p:cNvPr id="10" name="TextBox 8"/>
          <p:cNvSpPr txBox="1"/>
          <p:nvPr/>
        </p:nvSpPr>
        <p:spPr>
          <a:xfrm>
            <a:off x="561635" y="4663446"/>
            <a:ext cx="8085222" cy="861774"/>
          </a:xfrm>
          <a:prstGeom prst="rect">
            <a:avLst/>
          </a:prstGeom>
          <a:noFill/>
        </p:spPr>
        <p:txBody>
          <a:bodyPr wrap="square" rtlCol="0">
            <a:spAutoFit/>
          </a:bodyPr>
          <a:lstStyle/>
          <a:p>
            <a:pPr algn="just"/>
            <a:r>
              <a:rPr lang="en-US" sz="2500" spc="70" dirty="0" smtClean="0">
                <a:solidFill>
                  <a:schemeClr val="accent1">
                    <a:lumMod val="75000"/>
                  </a:schemeClr>
                </a:solidFill>
                <a:effectLst>
                  <a:outerShdw blurRad="38100" dist="38100" dir="2700000" algn="tl">
                    <a:srgbClr val="000000">
                      <a:alpha val="43137"/>
                    </a:srgbClr>
                  </a:outerShdw>
                </a:effectLst>
              </a:rPr>
              <a:t>Thomas Jung (coordinator)</a:t>
            </a:r>
          </a:p>
          <a:p>
            <a:pPr algn="just"/>
            <a:r>
              <a:rPr lang="en-US" sz="2500" spc="70" dirty="0" smtClean="0">
                <a:solidFill>
                  <a:schemeClr val="accent1">
                    <a:lumMod val="75000"/>
                  </a:schemeClr>
                </a:solidFill>
                <a:effectLst>
                  <a:outerShdw blurRad="38100" dist="38100" dir="2700000" algn="tl">
                    <a:srgbClr val="000000">
                      <a:alpha val="43137"/>
                    </a:srgbClr>
                  </a:outerShdw>
                </a:effectLst>
              </a:rPr>
              <a:t>Alfred Wegener Institute (AWI), Germany</a:t>
            </a:r>
          </a:p>
        </p:txBody>
      </p:sp>
    </p:spTree>
    <p:extLst>
      <p:ext uri="{BB962C8B-B14F-4D97-AF65-F5344CB8AC3E}">
        <p14:creationId xmlns:p14="http://schemas.microsoft.com/office/powerpoint/2010/main" val="35116305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txBox="1">
            <a:spLocks/>
          </p:cNvSpPr>
          <p:nvPr/>
        </p:nvSpPr>
        <p:spPr>
          <a:xfrm>
            <a:off x="419601" y="220695"/>
            <a:ext cx="8330195" cy="604805"/>
          </a:xfrm>
          <a:prstGeom prst="rect">
            <a:avLst/>
          </a:prstGeom>
        </p:spPr>
        <p:txBody>
          <a:bodyPr/>
          <a:lstStyle>
            <a:lvl1pPr algn="l" defTabSz="457200" rtl="0" eaLnBrk="1" latinLnBrk="0" hangingPunct="1">
              <a:spcBef>
                <a:spcPct val="0"/>
              </a:spcBef>
              <a:buNone/>
              <a:defRPr sz="3200" b="1" i="0" kern="1200">
                <a:solidFill>
                  <a:schemeClr val="tx1">
                    <a:lumMod val="75000"/>
                    <a:lumOff val="25000"/>
                  </a:schemeClr>
                </a:solidFill>
                <a:latin typeface="Arial"/>
                <a:ea typeface="+mj-ea"/>
                <a:cs typeface="Arial"/>
              </a:defRPr>
            </a:lvl1pPr>
          </a:lstStyle>
          <a:p>
            <a:r>
              <a:rPr lang="de-DE" sz="2800" dirty="0" err="1">
                <a:solidFill>
                  <a:schemeClr val="bg1"/>
                </a:solidFill>
              </a:rPr>
              <a:t>S</a:t>
            </a:r>
            <a:r>
              <a:rPr lang="de-DE" sz="2800" dirty="0" err="1" smtClean="0">
                <a:solidFill>
                  <a:schemeClr val="bg1"/>
                </a:solidFill>
              </a:rPr>
              <a:t>trategy</a:t>
            </a:r>
            <a:endParaRPr lang="de-DE" sz="2800" dirty="0">
              <a:solidFill>
                <a:schemeClr val="bg1"/>
              </a:solidFill>
            </a:endParaRPr>
          </a:p>
        </p:txBody>
      </p:sp>
      <p:sp>
        <p:nvSpPr>
          <p:cNvPr id="5" name="Textfeld 2"/>
          <p:cNvSpPr txBox="1"/>
          <p:nvPr/>
        </p:nvSpPr>
        <p:spPr>
          <a:xfrm>
            <a:off x="142036" y="1485900"/>
            <a:ext cx="8392364" cy="461665"/>
          </a:xfrm>
          <a:prstGeom prst="rect">
            <a:avLst/>
          </a:prstGeom>
          <a:noFill/>
        </p:spPr>
        <p:txBody>
          <a:bodyPr wrap="square" rtlCol="0">
            <a:spAutoFit/>
          </a:bodyPr>
          <a:lstStyle/>
          <a:p>
            <a:pPr algn="ctr"/>
            <a:r>
              <a:rPr lang="de-DE" sz="2400" b="1" dirty="0" err="1" smtClean="0">
                <a:solidFill>
                  <a:srgbClr val="404040"/>
                </a:solidFill>
              </a:rPr>
              <a:t>Knowledge</a:t>
            </a:r>
            <a:r>
              <a:rPr lang="de-DE" sz="2400" b="1" dirty="0" smtClean="0">
                <a:solidFill>
                  <a:srgbClr val="404040"/>
                </a:solidFill>
              </a:rPr>
              <a:t> </a:t>
            </a:r>
            <a:r>
              <a:rPr lang="de-DE" sz="2400" b="1" dirty="0" err="1" smtClean="0">
                <a:solidFill>
                  <a:srgbClr val="404040"/>
                </a:solidFill>
              </a:rPr>
              <a:t>exchange</a:t>
            </a:r>
            <a:endParaRPr lang="de-DE" sz="2400" b="1" dirty="0">
              <a:solidFill>
                <a:srgbClr val="404040"/>
              </a:solidFill>
            </a:endParaRPr>
          </a:p>
        </p:txBody>
      </p:sp>
      <p:pic>
        <p:nvPicPr>
          <p:cNvPr id="6" name="Picture 5" descr="Powerpoint2.pdf"/>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8183056" y="6210300"/>
            <a:ext cx="806065" cy="507266"/>
          </a:xfrm>
          <a:prstGeom prst="rect">
            <a:avLst/>
          </a:prstGeom>
          <a:ln>
            <a:noFill/>
          </a:ln>
          <a:effectLst>
            <a:outerShdw blurRad="292100" dist="139700" dir="2700000" algn="tl" rotWithShape="0">
              <a:srgbClr val="333333">
                <a:alpha val="65000"/>
              </a:srgbClr>
            </a:outerShdw>
          </a:effectLst>
        </p:spPr>
      </p:pic>
      <p:sp>
        <p:nvSpPr>
          <p:cNvPr id="8" name="Textfeld 15"/>
          <p:cNvSpPr txBox="1"/>
          <p:nvPr/>
        </p:nvSpPr>
        <p:spPr>
          <a:xfrm>
            <a:off x="419600" y="2133600"/>
            <a:ext cx="5879599" cy="2077492"/>
          </a:xfrm>
          <a:prstGeom prst="rect">
            <a:avLst/>
          </a:prstGeom>
          <a:noFill/>
        </p:spPr>
        <p:txBody>
          <a:bodyPr wrap="square" rtlCol="0">
            <a:spAutoFit/>
          </a:bodyPr>
          <a:lstStyle/>
          <a:p>
            <a:pPr>
              <a:spcBef>
                <a:spcPts val="600"/>
              </a:spcBef>
            </a:pPr>
            <a:r>
              <a:rPr lang="de-DE" sz="2400" dirty="0" smtClean="0"/>
              <a:t>Focus on </a:t>
            </a:r>
            <a:r>
              <a:rPr lang="de-DE" sz="2400" dirty="0" err="1" smtClean="0"/>
              <a:t>three</a:t>
            </a:r>
            <a:r>
              <a:rPr lang="de-DE" sz="2400" dirty="0" smtClean="0"/>
              <a:t> </a:t>
            </a:r>
            <a:r>
              <a:rPr lang="de-DE" sz="2400" dirty="0" err="1" smtClean="0"/>
              <a:t>key</a:t>
            </a:r>
            <a:r>
              <a:rPr lang="de-DE" sz="2400" dirty="0" smtClean="0"/>
              <a:t> </a:t>
            </a:r>
            <a:r>
              <a:rPr lang="de-DE" sz="2400" dirty="0" err="1" smtClean="0"/>
              <a:t>areas</a:t>
            </a:r>
            <a:r>
              <a:rPr lang="de-DE" sz="2400" dirty="0" smtClean="0"/>
              <a:t>:</a:t>
            </a:r>
          </a:p>
          <a:p>
            <a:pPr marL="742950" lvl="1" indent="-285750">
              <a:spcBef>
                <a:spcPts val="600"/>
              </a:spcBef>
              <a:buFont typeface="Wingdings" charset="2"/>
              <a:buChar char="Ø"/>
            </a:pPr>
            <a:r>
              <a:rPr lang="de-DE" sz="2400" dirty="0" smtClean="0"/>
              <a:t>User </a:t>
            </a:r>
            <a:r>
              <a:rPr lang="de-DE" sz="2400" dirty="0" err="1" smtClean="0"/>
              <a:t>engagement</a:t>
            </a:r>
            <a:endParaRPr lang="de-DE" sz="2400" dirty="0" smtClean="0"/>
          </a:p>
          <a:p>
            <a:pPr marL="742950" lvl="1" indent="-285750">
              <a:spcBef>
                <a:spcPts val="600"/>
              </a:spcBef>
              <a:buFont typeface="Wingdings" charset="2"/>
              <a:buChar char="Ø"/>
            </a:pPr>
            <a:r>
              <a:rPr lang="de-DE" sz="2400" dirty="0" smtClean="0"/>
              <a:t>Dissemination</a:t>
            </a:r>
          </a:p>
          <a:p>
            <a:pPr marL="742950" lvl="1" indent="-285750">
              <a:spcBef>
                <a:spcPts val="600"/>
              </a:spcBef>
              <a:buFont typeface="Wingdings" charset="2"/>
              <a:buChar char="Ø"/>
            </a:pPr>
            <a:r>
              <a:rPr lang="de-DE" sz="2400" dirty="0" smtClean="0"/>
              <a:t>Training</a:t>
            </a:r>
          </a:p>
          <a:p>
            <a:pPr marL="285750" indent="-285750">
              <a:buFont typeface="Wingdings" charset="2"/>
              <a:buChar char="Ø"/>
            </a:pPr>
            <a:endParaRPr lang="de-DE" dirty="0"/>
          </a:p>
        </p:txBody>
      </p:sp>
      <p:sp>
        <p:nvSpPr>
          <p:cNvPr id="9" name="Textfeld 16"/>
          <p:cNvSpPr txBox="1"/>
          <p:nvPr/>
        </p:nvSpPr>
        <p:spPr>
          <a:xfrm>
            <a:off x="445000" y="4038600"/>
            <a:ext cx="7975100" cy="2077492"/>
          </a:xfrm>
          <a:prstGeom prst="rect">
            <a:avLst/>
          </a:prstGeom>
          <a:noFill/>
        </p:spPr>
        <p:txBody>
          <a:bodyPr wrap="square" rtlCol="0">
            <a:spAutoFit/>
          </a:bodyPr>
          <a:lstStyle/>
          <a:p>
            <a:pPr>
              <a:spcBef>
                <a:spcPts val="600"/>
              </a:spcBef>
            </a:pPr>
            <a:r>
              <a:rPr lang="de-DE" sz="2400" dirty="0" err="1"/>
              <a:t>E</a:t>
            </a:r>
            <a:r>
              <a:rPr lang="de-DE" sz="2400" dirty="0" err="1" smtClean="0"/>
              <a:t>xperienced</a:t>
            </a:r>
            <a:r>
              <a:rPr lang="de-DE" sz="2400" dirty="0" smtClean="0"/>
              <a:t> </a:t>
            </a:r>
            <a:r>
              <a:rPr lang="de-DE" sz="2400" dirty="0" err="1" smtClean="0"/>
              <a:t>partners</a:t>
            </a:r>
            <a:r>
              <a:rPr lang="de-DE" sz="2400" dirty="0" smtClean="0"/>
              <a:t> </a:t>
            </a:r>
            <a:r>
              <a:rPr lang="de-DE" sz="2400" dirty="0" err="1" smtClean="0"/>
              <a:t>taking</a:t>
            </a:r>
            <a:r>
              <a:rPr lang="de-DE" sz="2400" dirty="0" smtClean="0"/>
              <a:t> </a:t>
            </a:r>
            <a:r>
              <a:rPr lang="de-DE" sz="2400" dirty="0" err="1" smtClean="0"/>
              <a:t>the</a:t>
            </a:r>
            <a:r>
              <a:rPr lang="de-DE" sz="2400" dirty="0" smtClean="0"/>
              <a:t> </a:t>
            </a:r>
            <a:r>
              <a:rPr lang="de-DE" sz="2400" dirty="0" err="1" smtClean="0"/>
              <a:t>lead</a:t>
            </a:r>
            <a:r>
              <a:rPr lang="de-DE" sz="2400" dirty="0" smtClean="0"/>
              <a:t>:</a:t>
            </a:r>
          </a:p>
          <a:p>
            <a:pPr marL="742950" lvl="1" indent="-285750">
              <a:spcBef>
                <a:spcPts val="600"/>
              </a:spcBef>
              <a:buFont typeface="Wingdings" charset="2"/>
              <a:buChar char="Ø"/>
            </a:pPr>
            <a:r>
              <a:rPr lang="de-DE" sz="2400" dirty="0" err="1" smtClean="0"/>
              <a:t>Arctic</a:t>
            </a:r>
            <a:r>
              <a:rPr lang="de-DE" sz="2400" dirty="0" smtClean="0"/>
              <a:t> Portal</a:t>
            </a:r>
          </a:p>
          <a:p>
            <a:pPr marL="742950" lvl="1" indent="-285750">
              <a:spcBef>
                <a:spcPts val="600"/>
              </a:spcBef>
              <a:buFont typeface="Wingdings" charset="2"/>
              <a:buChar char="Ø"/>
            </a:pPr>
            <a:r>
              <a:rPr lang="de-DE" sz="2400" dirty="0" smtClean="0"/>
              <a:t>Barcelona </a:t>
            </a:r>
            <a:r>
              <a:rPr lang="de-DE" sz="2400" dirty="0" err="1" smtClean="0"/>
              <a:t>Supercomputing</a:t>
            </a:r>
            <a:r>
              <a:rPr lang="de-DE" sz="2400" dirty="0" smtClean="0"/>
              <a:t> </a:t>
            </a:r>
            <a:r>
              <a:rPr lang="de-DE" sz="2400" dirty="0" err="1" smtClean="0"/>
              <a:t>Centre</a:t>
            </a:r>
            <a:endParaRPr lang="de-DE" sz="2400" dirty="0" smtClean="0"/>
          </a:p>
          <a:p>
            <a:pPr marL="742950" lvl="1" indent="-285750">
              <a:spcBef>
                <a:spcPts val="600"/>
              </a:spcBef>
              <a:buFont typeface="Wingdings" charset="2"/>
              <a:buChar char="Ø"/>
            </a:pPr>
            <a:r>
              <a:rPr lang="de-DE" sz="2400" dirty="0" err="1" smtClean="0"/>
              <a:t>Association</a:t>
            </a:r>
            <a:r>
              <a:rPr lang="de-DE" sz="2400" dirty="0" smtClean="0"/>
              <a:t> </a:t>
            </a:r>
            <a:r>
              <a:rPr lang="de-DE" sz="2400" dirty="0" err="1" smtClean="0"/>
              <a:t>of</a:t>
            </a:r>
            <a:r>
              <a:rPr lang="de-DE" sz="2400" dirty="0" smtClean="0"/>
              <a:t> Polar Early </a:t>
            </a:r>
            <a:r>
              <a:rPr lang="de-DE" sz="2400" dirty="0" err="1" smtClean="0"/>
              <a:t>Career</a:t>
            </a:r>
            <a:r>
              <a:rPr lang="de-DE" sz="2400" dirty="0" smtClean="0"/>
              <a:t> </a:t>
            </a:r>
            <a:r>
              <a:rPr lang="de-DE" sz="2400" dirty="0" err="1" smtClean="0"/>
              <a:t>Scientists</a:t>
            </a:r>
            <a:endParaRPr lang="de-DE" sz="2400" dirty="0" smtClean="0"/>
          </a:p>
          <a:p>
            <a:pPr marL="285750" indent="-285750">
              <a:buFont typeface="Wingdings" charset="2"/>
              <a:buChar char="Ø"/>
            </a:pPr>
            <a:endParaRPr lang="de-DE" dirty="0"/>
          </a:p>
        </p:txBody>
      </p:sp>
      <p:sp>
        <p:nvSpPr>
          <p:cNvPr id="7" name="Textfeld 16"/>
          <p:cNvSpPr txBox="1"/>
          <p:nvPr/>
        </p:nvSpPr>
        <p:spPr>
          <a:xfrm>
            <a:off x="445000" y="5943600"/>
            <a:ext cx="7975100" cy="461665"/>
          </a:xfrm>
          <a:prstGeom prst="rect">
            <a:avLst/>
          </a:prstGeom>
          <a:noFill/>
        </p:spPr>
        <p:txBody>
          <a:bodyPr wrap="square" rtlCol="0">
            <a:spAutoFit/>
          </a:bodyPr>
          <a:lstStyle/>
          <a:p>
            <a:pPr>
              <a:spcBef>
                <a:spcPts val="600"/>
              </a:spcBef>
            </a:pPr>
            <a:r>
              <a:rPr lang="de-DE" sz="2400" dirty="0" err="1" smtClean="0"/>
              <a:t>Exploiting</a:t>
            </a:r>
            <a:r>
              <a:rPr lang="de-DE" sz="2400" dirty="0" smtClean="0"/>
              <a:t> </a:t>
            </a:r>
            <a:r>
              <a:rPr lang="de-DE" sz="2400" dirty="0" err="1" smtClean="0"/>
              <a:t>exisiting</a:t>
            </a:r>
            <a:r>
              <a:rPr lang="de-DE" sz="2400" dirty="0"/>
              <a:t> </a:t>
            </a:r>
            <a:r>
              <a:rPr lang="de-DE" sz="2400" dirty="0" smtClean="0"/>
              <a:t>“</a:t>
            </a:r>
            <a:r>
              <a:rPr lang="de-DE" sz="2400" dirty="0" err="1" smtClean="0"/>
              <a:t>channels</a:t>
            </a:r>
            <a:r>
              <a:rPr lang="de-DE" sz="2400" dirty="0" smtClean="0"/>
              <a:t>“ </a:t>
            </a:r>
            <a:r>
              <a:rPr lang="de-DE" sz="2400" dirty="0" err="1" smtClean="0"/>
              <a:t>from</a:t>
            </a:r>
            <a:r>
              <a:rPr lang="de-DE" sz="2400" dirty="0" smtClean="0"/>
              <a:t> APPLICATE </a:t>
            </a:r>
            <a:r>
              <a:rPr lang="de-DE" sz="2400" dirty="0" err="1" smtClean="0"/>
              <a:t>partners</a:t>
            </a:r>
            <a:endParaRPr lang="de-DE" sz="2400" dirty="0" smtClean="0"/>
          </a:p>
        </p:txBody>
      </p:sp>
    </p:spTree>
    <p:extLst>
      <p:ext uri="{BB962C8B-B14F-4D97-AF65-F5344CB8AC3E}">
        <p14:creationId xmlns:p14="http://schemas.microsoft.com/office/powerpoint/2010/main" val="4257800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owerpoint2.pdf"/>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8183056" y="6210300"/>
            <a:ext cx="806065" cy="507266"/>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4763168" y="6282932"/>
            <a:ext cx="3288632" cy="430887"/>
          </a:xfrm>
          <a:prstGeom prst="rect">
            <a:avLst/>
          </a:prstGeom>
          <a:noFill/>
        </p:spPr>
        <p:txBody>
          <a:bodyPr wrap="square" rtlCol="0">
            <a:spAutoFit/>
          </a:bodyPr>
          <a:lstStyle/>
          <a:p>
            <a:r>
              <a:rPr lang="en-US" sz="2200" b="1" spc="300" dirty="0">
                <a:solidFill>
                  <a:schemeClr val="accent1">
                    <a:lumMod val="75000"/>
                  </a:schemeClr>
                </a:solidFill>
                <a:effectLst>
                  <a:outerShdw blurRad="38100" dist="38100" dir="2700000" algn="tl">
                    <a:srgbClr val="000000">
                      <a:alpha val="43137"/>
                    </a:srgbClr>
                  </a:outerShdw>
                </a:effectLst>
              </a:rPr>
              <a:t>www.applicate.eu</a:t>
            </a:r>
          </a:p>
        </p:txBody>
      </p:sp>
      <p:sp>
        <p:nvSpPr>
          <p:cNvPr id="5" name="Rectangle 2"/>
          <p:cNvSpPr/>
          <p:nvPr/>
        </p:nvSpPr>
        <p:spPr>
          <a:xfrm>
            <a:off x="364956" y="247134"/>
            <a:ext cx="5166098" cy="523220"/>
          </a:xfrm>
          <a:prstGeom prst="rect">
            <a:avLst/>
          </a:prstGeom>
        </p:spPr>
        <p:txBody>
          <a:bodyPr wrap="none">
            <a:spAutoFit/>
          </a:bodyPr>
          <a:lstStyle/>
          <a:p>
            <a:r>
              <a:rPr lang="de-DE" sz="2800" b="1" dirty="0" smtClean="0">
                <a:solidFill>
                  <a:schemeClr val="bg1"/>
                </a:solidFill>
              </a:rPr>
              <a:t>Summary</a:t>
            </a:r>
            <a:r>
              <a:rPr lang="en-US" sz="2800" b="1" dirty="0">
                <a:solidFill>
                  <a:schemeClr val="bg1"/>
                </a:solidFill>
              </a:rPr>
              <a:t>—</a:t>
            </a:r>
            <a:r>
              <a:rPr lang="de-DE" sz="2800" b="1" dirty="0">
                <a:solidFill>
                  <a:schemeClr val="bg1"/>
                </a:solidFill>
              </a:rPr>
              <a:t>APPLICATE will...</a:t>
            </a:r>
            <a:endParaRPr lang="en-GB" sz="2800" b="1" dirty="0">
              <a:solidFill>
                <a:schemeClr val="bg1"/>
              </a:solidFill>
            </a:endParaRPr>
          </a:p>
        </p:txBody>
      </p:sp>
      <p:sp>
        <p:nvSpPr>
          <p:cNvPr id="6" name="Inhaltsplatzhalter 2"/>
          <p:cNvSpPr txBox="1">
            <a:spLocks/>
          </p:cNvSpPr>
          <p:nvPr/>
        </p:nvSpPr>
        <p:spPr>
          <a:xfrm>
            <a:off x="546100" y="1358900"/>
            <a:ext cx="8013700" cy="50038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lumMod val="75000"/>
                    <a:lumOff val="25000"/>
                  </a:schemeClr>
                </a:solidFill>
                <a:latin typeface="+mn-lt"/>
                <a:ea typeface="+mn-ea"/>
                <a:cs typeface="+mn-cs"/>
              </a:defRPr>
            </a:lvl4pPr>
            <a:lvl5pPr marL="2171700" indent="-342900" algn="l" defTabSz="457200" rtl="0" eaLnBrk="1" latinLnBrk="0" hangingPunct="1">
              <a:spcBef>
                <a:spcPct val="20000"/>
              </a:spcBef>
              <a:buFont typeface="Arial"/>
              <a:buChar char="•"/>
              <a:defRPr sz="16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spcBef>
                <a:spcPts val="300"/>
              </a:spcBef>
              <a:buFont typeface="Wingdings" charset="2"/>
              <a:buChar char="Ø"/>
            </a:pPr>
            <a:r>
              <a:rPr lang="de-DE" sz="2400" dirty="0" smtClean="0">
                <a:solidFill>
                  <a:srgbClr val="262626"/>
                </a:solidFill>
              </a:rPr>
              <a:t>Advance predictive capacity in polar </a:t>
            </a:r>
            <a:r>
              <a:rPr lang="de-DE" sz="2400" dirty="0" err="1" smtClean="0">
                <a:solidFill>
                  <a:srgbClr val="262626"/>
                </a:solidFill>
              </a:rPr>
              <a:t>regions</a:t>
            </a:r>
            <a:r>
              <a:rPr lang="de-DE" sz="2400" dirty="0" smtClean="0">
                <a:solidFill>
                  <a:srgbClr val="262626"/>
                </a:solidFill>
              </a:rPr>
              <a:t> </a:t>
            </a:r>
            <a:r>
              <a:rPr lang="de-DE" sz="2400" dirty="0" err="1" smtClean="0">
                <a:solidFill>
                  <a:srgbClr val="262626"/>
                </a:solidFill>
              </a:rPr>
              <a:t>and</a:t>
            </a:r>
            <a:r>
              <a:rPr lang="de-DE" sz="2400" dirty="0" smtClean="0">
                <a:solidFill>
                  <a:srgbClr val="262626"/>
                </a:solidFill>
              </a:rPr>
              <a:t> </a:t>
            </a:r>
            <a:r>
              <a:rPr lang="de-DE" sz="2400" dirty="0" err="1" smtClean="0">
                <a:solidFill>
                  <a:srgbClr val="262626"/>
                </a:solidFill>
              </a:rPr>
              <a:t>beyond</a:t>
            </a:r>
            <a:endParaRPr lang="de-DE" sz="2400" dirty="0" smtClean="0">
              <a:solidFill>
                <a:srgbClr val="262626"/>
              </a:solidFill>
            </a:endParaRPr>
          </a:p>
          <a:p>
            <a:pPr lvl="1" algn="just">
              <a:spcBef>
                <a:spcPts val="300"/>
              </a:spcBef>
            </a:pPr>
            <a:r>
              <a:rPr lang="de-DE" sz="2200" dirty="0" smtClean="0">
                <a:solidFill>
                  <a:srgbClr val="262626"/>
                </a:solidFill>
              </a:rPr>
              <a:t>Develop models with enhanced representation of Arctic processes</a:t>
            </a:r>
          </a:p>
          <a:p>
            <a:pPr lvl="1" algn="just">
              <a:spcBef>
                <a:spcPts val="300"/>
              </a:spcBef>
            </a:pPr>
            <a:r>
              <a:rPr lang="de-DE" sz="2200" dirty="0" smtClean="0">
                <a:solidFill>
                  <a:srgbClr val="262626"/>
                </a:solidFill>
              </a:rPr>
              <a:t>Contribute to developing the Arctic observing </a:t>
            </a:r>
            <a:r>
              <a:rPr lang="de-DE" sz="2200" dirty="0" err="1" smtClean="0">
                <a:solidFill>
                  <a:srgbClr val="262626"/>
                </a:solidFill>
              </a:rPr>
              <a:t>system</a:t>
            </a:r>
            <a:r>
              <a:rPr lang="de-DE" sz="2200" dirty="0" smtClean="0">
                <a:solidFill>
                  <a:srgbClr val="262626"/>
                </a:solidFill>
              </a:rPr>
              <a:t> </a:t>
            </a:r>
            <a:endParaRPr lang="de-DE" sz="2200" dirty="0">
              <a:solidFill>
                <a:srgbClr val="262626"/>
              </a:solidFill>
            </a:endParaRPr>
          </a:p>
          <a:p>
            <a:pPr algn="just">
              <a:spcBef>
                <a:spcPts val="300"/>
              </a:spcBef>
              <a:buFont typeface="Wingdings" charset="2"/>
              <a:buChar char="Ø"/>
            </a:pPr>
            <a:r>
              <a:rPr lang="de-DE" sz="2400" dirty="0" err="1" smtClean="0">
                <a:solidFill>
                  <a:srgbClr val="262626"/>
                </a:solidFill>
              </a:rPr>
              <a:t>Enhance</a:t>
            </a:r>
            <a:r>
              <a:rPr lang="de-DE" sz="2400" dirty="0" smtClean="0">
                <a:solidFill>
                  <a:srgbClr val="262626"/>
                </a:solidFill>
              </a:rPr>
              <a:t> our understanding of Arctic-midlatitude linkages (also from a prediction perspective)</a:t>
            </a:r>
          </a:p>
          <a:p>
            <a:pPr algn="just">
              <a:spcBef>
                <a:spcPts val="300"/>
              </a:spcBef>
              <a:buFont typeface="Wingdings" charset="2"/>
              <a:buChar char="Ø"/>
            </a:pPr>
            <a:r>
              <a:rPr lang="de-DE" sz="2400" dirty="0" smtClean="0">
                <a:solidFill>
                  <a:srgbClr val="262626"/>
                </a:solidFill>
              </a:rPr>
              <a:t>Bring different communities closer together</a:t>
            </a:r>
          </a:p>
          <a:p>
            <a:pPr algn="just">
              <a:spcBef>
                <a:spcPts val="300"/>
              </a:spcBef>
              <a:buFont typeface="Wingdings" charset="2"/>
              <a:buChar char="Ø"/>
            </a:pPr>
            <a:r>
              <a:rPr lang="de-DE" sz="2400" dirty="0">
                <a:solidFill>
                  <a:srgbClr val="262626"/>
                </a:solidFill>
              </a:rPr>
              <a:t>W</a:t>
            </a:r>
            <a:r>
              <a:rPr lang="de-DE" sz="2400" dirty="0" smtClean="0">
                <a:solidFill>
                  <a:srgbClr val="262626"/>
                </a:solidFill>
              </a:rPr>
              <a:t>ork </a:t>
            </a:r>
            <a:r>
              <a:rPr lang="de-DE" sz="2400" dirty="0" err="1" smtClean="0">
                <a:solidFill>
                  <a:srgbClr val="262626"/>
                </a:solidFill>
              </a:rPr>
              <a:t>closely</a:t>
            </a:r>
            <a:r>
              <a:rPr lang="de-DE" sz="2400" dirty="0" smtClean="0">
                <a:solidFill>
                  <a:srgbClr val="262626"/>
                </a:solidFill>
              </a:rPr>
              <a:t> </a:t>
            </a:r>
            <a:r>
              <a:rPr lang="de-DE" sz="2400" dirty="0" err="1" smtClean="0">
                <a:solidFill>
                  <a:srgbClr val="262626"/>
                </a:solidFill>
              </a:rPr>
              <a:t>with</a:t>
            </a:r>
            <a:r>
              <a:rPr lang="de-DE" sz="2400" dirty="0" smtClean="0">
                <a:solidFill>
                  <a:srgbClr val="262626"/>
                </a:solidFill>
              </a:rPr>
              <a:t> users and stakeholders</a:t>
            </a:r>
          </a:p>
          <a:p>
            <a:pPr algn="just">
              <a:spcBef>
                <a:spcPts val="300"/>
              </a:spcBef>
              <a:buFont typeface="Wingdings" charset="2"/>
              <a:buChar char="Ø"/>
            </a:pPr>
            <a:r>
              <a:rPr lang="de-DE" sz="2400" dirty="0" smtClean="0">
                <a:solidFill>
                  <a:srgbClr val="262626"/>
                </a:solidFill>
              </a:rPr>
              <a:t>Foster international collaboration</a:t>
            </a:r>
          </a:p>
          <a:p>
            <a:pPr algn="just">
              <a:spcBef>
                <a:spcPts val="300"/>
              </a:spcBef>
              <a:buFont typeface="Wingdings" charset="2"/>
              <a:buChar char="Ø"/>
            </a:pPr>
            <a:r>
              <a:rPr lang="de-DE" sz="2400" b="1" dirty="0" err="1" smtClean="0">
                <a:solidFill>
                  <a:srgbClr val="262626"/>
                </a:solidFill>
              </a:rPr>
              <a:t>Educate</a:t>
            </a:r>
            <a:r>
              <a:rPr lang="de-DE" sz="2400" b="1" dirty="0" smtClean="0">
                <a:solidFill>
                  <a:srgbClr val="262626"/>
                </a:solidFill>
              </a:rPr>
              <a:t> </a:t>
            </a:r>
            <a:r>
              <a:rPr lang="de-DE" sz="2400" b="1" dirty="0" err="1" smtClean="0">
                <a:solidFill>
                  <a:srgbClr val="262626"/>
                </a:solidFill>
              </a:rPr>
              <a:t>the</a:t>
            </a:r>
            <a:r>
              <a:rPr lang="de-DE" sz="2400" b="1" dirty="0" smtClean="0">
                <a:solidFill>
                  <a:srgbClr val="262626"/>
                </a:solidFill>
              </a:rPr>
              <a:t> </a:t>
            </a:r>
            <a:r>
              <a:rPr lang="de-DE" sz="2400" b="1" dirty="0" err="1" smtClean="0">
                <a:solidFill>
                  <a:srgbClr val="262626"/>
                </a:solidFill>
              </a:rPr>
              <a:t>next</a:t>
            </a:r>
            <a:r>
              <a:rPr lang="de-DE" sz="2400" b="1" dirty="0" smtClean="0">
                <a:solidFill>
                  <a:srgbClr val="262626"/>
                </a:solidFill>
              </a:rPr>
              <a:t> </a:t>
            </a:r>
            <a:r>
              <a:rPr lang="de-DE" sz="2400" b="1" dirty="0" err="1" smtClean="0">
                <a:solidFill>
                  <a:srgbClr val="262626"/>
                </a:solidFill>
              </a:rPr>
              <a:t>generation</a:t>
            </a:r>
            <a:r>
              <a:rPr lang="de-DE" sz="2400" b="1" dirty="0" smtClean="0">
                <a:solidFill>
                  <a:srgbClr val="262626"/>
                </a:solidFill>
              </a:rPr>
              <a:t> </a:t>
            </a:r>
            <a:r>
              <a:rPr lang="de-DE" sz="2400" b="1" dirty="0" err="1" smtClean="0">
                <a:solidFill>
                  <a:srgbClr val="262626"/>
                </a:solidFill>
              </a:rPr>
              <a:t>of</a:t>
            </a:r>
            <a:r>
              <a:rPr lang="de-DE" sz="2400" b="1" dirty="0" smtClean="0">
                <a:solidFill>
                  <a:srgbClr val="262626"/>
                </a:solidFill>
              </a:rPr>
              <a:t> </a:t>
            </a:r>
            <a:r>
              <a:rPr lang="de-DE" sz="2400" b="1" dirty="0" err="1" smtClean="0">
                <a:solidFill>
                  <a:srgbClr val="262626"/>
                </a:solidFill>
              </a:rPr>
              <a:t>scientists</a:t>
            </a:r>
            <a:r>
              <a:rPr lang="de-DE" sz="2400" b="1" dirty="0" smtClean="0">
                <a:solidFill>
                  <a:srgbClr val="262626"/>
                </a:solidFill>
              </a:rPr>
              <a:t>!</a:t>
            </a:r>
            <a:endParaRPr lang="de-DE" sz="2400" b="1" dirty="0">
              <a:solidFill>
                <a:srgbClr val="262626"/>
              </a:solidFill>
            </a:endParaRPr>
          </a:p>
        </p:txBody>
      </p:sp>
    </p:spTree>
    <p:extLst>
      <p:ext uri="{BB962C8B-B14F-4D97-AF65-F5344CB8AC3E}">
        <p14:creationId xmlns:p14="http://schemas.microsoft.com/office/powerpoint/2010/main" val="2706206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0632" y="266360"/>
            <a:ext cx="6566568" cy="523220"/>
          </a:xfrm>
          <a:prstGeom prst="rect">
            <a:avLst/>
          </a:prstGeom>
          <a:noFill/>
        </p:spPr>
        <p:txBody>
          <a:bodyPr wrap="square" rtlCol="0">
            <a:spAutoFit/>
          </a:bodyPr>
          <a:lstStyle/>
          <a:p>
            <a:r>
              <a:rPr lang="en-US" sz="2800" b="1" dirty="0" smtClean="0">
                <a:solidFill>
                  <a:schemeClr val="bg1"/>
                </a:solidFill>
              </a:rPr>
              <a:t>16 </a:t>
            </a:r>
            <a:r>
              <a:rPr lang="en-US" sz="2800" b="1" dirty="0">
                <a:solidFill>
                  <a:schemeClr val="bg1"/>
                </a:solidFill>
              </a:rPr>
              <a:t>partners from nine countries</a:t>
            </a:r>
          </a:p>
        </p:txBody>
      </p:sp>
      <p:pic>
        <p:nvPicPr>
          <p:cNvPr id="23" name="Picture 22" descr="Powerpoint2.pdf"/>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8183056" y="6210300"/>
            <a:ext cx="806065" cy="507266"/>
          </a:xfrm>
          <a:prstGeom prst="rect">
            <a:avLst/>
          </a:prstGeom>
          <a:ln>
            <a:noFill/>
          </a:ln>
          <a:effectLst>
            <a:outerShdw blurRad="292100" dist="139700" dir="2700000" algn="tl" rotWithShape="0">
              <a:srgbClr val="333333">
                <a:alpha val="65000"/>
              </a:srgbClr>
            </a:outerShdw>
          </a:effectLst>
        </p:spPr>
      </p:pic>
      <p:grpSp>
        <p:nvGrpSpPr>
          <p:cNvPr id="22" name="Gruppierung 21"/>
          <p:cNvGrpSpPr/>
          <p:nvPr/>
        </p:nvGrpSpPr>
        <p:grpSpPr>
          <a:xfrm>
            <a:off x="850900" y="1300497"/>
            <a:ext cx="7077761" cy="4723469"/>
            <a:chOff x="1003300" y="1224297"/>
            <a:chExt cx="7077761" cy="4723469"/>
          </a:xfrm>
        </p:grpSpPr>
        <p:pic>
          <p:nvPicPr>
            <p:cNvPr id="25" name="Bild 24" descr="20170208_AWI-Applicate-Kick off meeting_08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300" y="1224297"/>
              <a:ext cx="7077761" cy="4723469"/>
            </a:xfrm>
            <a:prstGeom prst="rect">
              <a:avLst/>
            </a:prstGeom>
          </p:spPr>
        </p:pic>
        <p:sp>
          <p:nvSpPr>
            <p:cNvPr id="26" name="Textfeld 25"/>
            <p:cNvSpPr txBox="1"/>
            <p:nvPr/>
          </p:nvSpPr>
          <p:spPr>
            <a:xfrm>
              <a:off x="1943100" y="5598538"/>
              <a:ext cx="6089729" cy="307777"/>
            </a:xfrm>
            <a:prstGeom prst="rect">
              <a:avLst/>
            </a:prstGeom>
            <a:noFill/>
          </p:spPr>
          <p:txBody>
            <a:bodyPr wrap="square" rtlCol="0">
              <a:spAutoFit/>
            </a:bodyPr>
            <a:lstStyle/>
            <a:p>
              <a:pPr algn="r"/>
              <a:r>
                <a:rPr lang="de-DE" sz="1400" dirty="0" smtClean="0">
                  <a:solidFill>
                    <a:schemeClr val="bg1"/>
                  </a:solidFill>
                </a:rPr>
                <a:t>APPLICATE </a:t>
              </a:r>
              <a:r>
                <a:rPr lang="de-DE" sz="1400" dirty="0">
                  <a:solidFill>
                    <a:schemeClr val="bg1"/>
                  </a:solidFill>
                </a:rPr>
                <a:t>K</a:t>
              </a:r>
              <a:r>
                <a:rPr lang="de-DE" sz="1400" dirty="0" smtClean="0">
                  <a:solidFill>
                    <a:schemeClr val="bg1"/>
                  </a:solidFill>
                </a:rPr>
                <a:t>ick-off </a:t>
              </a:r>
              <a:r>
                <a:rPr lang="de-DE" sz="1400" dirty="0">
                  <a:solidFill>
                    <a:schemeClr val="bg1"/>
                  </a:solidFill>
                </a:rPr>
                <a:t>M</a:t>
              </a:r>
              <a:r>
                <a:rPr lang="de-DE" sz="1400" dirty="0" smtClean="0">
                  <a:solidFill>
                    <a:schemeClr val="bg1"/>
                  </a:solidFill>
                </a:rPr>
                <a:t>eeting, Bremerhaven, Germany, 8</a:t>
              </a:r>
              <a:r>
                <a:rPr lang="mr-IN" sz="1400" dirty="0" smtClean="0">
                  <a:solidFill>
                    <a:schemeClr val="bg1"/>
                  </a:solidFill>
                </a:rPr>
                <a:t>–</a:t>
              </a:r>
              <a:r>
                <a:rPr lang="de-DE" sz="1400" dirty="0" smtClean="0">
                  <a:solidFill>
                    <a:schemeClr val="bg1"/>
                  </a:solidFill>
                </a:rPr>
                <a:t>9 Feb 2017</a:t>
              </a:r>
              <a:endParaRPr lang="de-DE" sz="1400" dirty="0">
                <a:solidFill>
                  <a:schemeClr val="bg1"/>
                </a:solidFill>
              </a:endParaRPr>
            </a:p>
          </p:txBody>
        </p:sp>
      </p:grpSp>
      <p:sp>
        <p:nvSpPr>
          <p:cNvPr id="27" name="Textfeld 26"/>
          <p:cNvSpPr txBox="1"/>
          <p:nvPr/>
        </p:nvSpPr>
        <p:spPr>
          <a:xfrm>
            <a:off x="957004" y="6184900"/>
            <a:ext cx="3122031" cy="369332"/>
          </a:xfrm>
          <a:prstGeom prst="rect">
            <a:avLst/>
          </a:prstGeom>
          <a:noFill/>
        </p:spPr>
        <p:txBody>
          <a:bodyPr wrap="none" rtlCol="0">
            <a:spAutoFit/>
          </a:bodyPr>
          <a:lstStyle/>
          <a:p>
            <a:r>
              <a:rPr lang="de-DE" b="1" dirty="0" smtClean="0"/>
              <a:t>... </a:t>
            </a:r>
            <a:r>
              <a:rPr lang="de-DE" b="1" dirty="0" err="1"/>
              <a:t>a</a:t>
            </a:r>
            <a:r>
              <a:rPr lang="de-DE" b="1" dirty="0" err="1" smtClean="0"/>
              <a:t>nd</a:t>
            </a:r>
            <a:r>
              <a:rPr lang="de-DE" b="1" dirty="0" smtClean="0"/>
              <a:t> </a:t>
            </a:r>
            <a:r>
              <a:rPr lang="de-DE" b="1" dirty="0" err="1" smtClean="0"/>
              <a:t>many</a:t>
            </a:r>
            <a:r>
              <a:rPr lang="de-DE" b="1" dirty="0" smtClean="0"/>
              <a:t> </a:t>
            </a:r>
            <a:r>
              <a:rPr lang="de-DE" b="1" dirty="0" err="1" smtClean="0"/>
              <a:t>collaborators</a:t>
            </a:r>
            <a:r>
              <a:rPr lang="de-DE" b="1" dirty="0" smtClean="0"/>
              <a:t>!</a:t>
            </a:r>
            <a:endParaRPr lang="de-DE" b="1" dirty="0"/>
          </a:p>
        </p:txBody>
      </p:sp>
    </p:spTree>
    <p:extLst>
      <p:ext uri="{BB962C8B-B14F-4D97-AF65-F5344CB8AC3E}">
        <p14:creationId xmlns:p14="http://schemas.microsoft.com/office/powerpoint/2010/main" val="38944255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40632" y="266360"/>
            <a:ext cx="5710989" cy="523220"/>
          </a:xfrm>
          <a:prstGeom prst="rect">
            <a:avLst/>
          </a:prstGeom>
          <a:noFill/>
        </p:spPr>
        <p:txBody>
          <a:bodyPr wrap="square" rtlCol="0">
            <a:spAutoFit/>
          </a:bodyPr>
          <a:lstStyle/>
          <a:p>
            <a:r>
              <a:rPr lang="en-US" sz="2800" b="1" dirty="0">
                <a:solidFill>
                  <a:schemeClr val="bg1"/>
                </a:solidFill>
              </a:rPr>
              <a:t>Budget and duration</a:t>
            </a:r>
          </a:p>
        </p:txBody>
      </p:sp>
      <p:sp>
        <p:nvSpPr>
          <p:cNvPr id="4" name="Textfeld 23"/>
          <p:cNvSpPr txBox="1"/>
          <p:nvPr/>
        </p:nvSpPr>
        <p:spPr>
          <a:xfrm>
            <a:off x="406397" y="1339334"/>
            <a:ext cx="8394199" cy="907941"/>
          </a:xfrm>
          <a:prstGeom prst="rect">
            <a:avLst/>
          </a:prstGeom>
          <a:noFill/>
        </p:spPr>
        <p:txBody>
          <a:bodyPr wrap="square" rtlCol="0">
            <a:spAutoFit/>
          </a:bodyPr>
          <a:lstStyle/>
          <a:p>
            <a:pPr marL="342900" indent="-342900">
              <a:spcBef>
                <a:spcPts val="600"/>
              </a:spcBef>
              <a:buFont typeface="Wingdings" charset="2"/>
              <a:buChar char="Ø"/>
            </a:pPr>
            <a:r>
              <a:rPr lang="de-DE" sz="2400" dirty="0">
                <a:solidFill>
                  <a:srgbClr val="404040"/>
                </a:solidFill>
              </a:rPr>
              <a:t>Budget: € 8 </a:t>
            </a:r>
            <a:r>
              <a:rPr lang="de-DE" sz="2400" dirty="0" err="1">
                <a:solidFill>
                  <a:srgbClr val="404040"/>
                </a:solidFill>
              </a:rPr>
              <a:t>Mio</a:t>
            </a:r>
            <a:r>
              <a:rPr lang="de-DE" sz="2400" dirty="0">
                <a:solidFill>
                  <a:srgbClr val="404040"/>
                </a:solidFill>
              </a:rPr>
              <a:t> + separate </a:t>
            </a:r>
            <a:r>
              <a:rPr lang="de-DE" sz="2400" dirty="0" err="1">
                <a:solidFill>
                  <a:srgbClr val="404040"/>
                </a:solidFill>
              </a:rPr>
              <a:t>Russian</a:t>
            </a:r>
            <a:r>
              <a:rPr lang="de-DE" sz="2400" dirty="0">
                <a:solidFill>
                  <a:srgbClr val="404040"/>
                </a:solidFill>
              </a:rPr>
              <a:t> </a:t>
            </a:r>
            <a:r>
              <a:rPr lang="de-DE" sz="2400" dirty="0" err="1">
                <a:solidFill>
                  <a:srgbClr val="404040"/>
                </a:solidFill>
              </a:rPr>
              <a:t>contribution</a:t>
            </a:r>
            <a:endParaRPr lang="de-DE" sz="2400" dirty="0">
              <a:solidFill>
                <a:srgbClr val="404040"/>
              </a:solidFill>
            </a:endParaRPr>
          </a:p>
          <a:p>
            <a:pPr marL="342900" indent="-342900">
              <a:spcBef>
                <a:spcPts val="600"/>
              </a:spcBef>
              <a:buFont typeface="Wingdings" charset="2"/>
              <a:buChar char="Ø"/>
            </a:pPr>
            <a:r>
              <a:rPr lang="de-DE" sz="2400" dirty="0">
                <a:solidFill>
                  <a:srgbClr val="404040"/>
                </a:solidFill>
              </a:rPr>
              <a:t>1</a:t>
            </a:r>
            <a:r>
              <a:rPr lang="de-DE" sz="2400" baseline="30000" dirty="0">
                <a:solidFill>
                  <a:srgbClr val="404040"/>
                </a:solidFill>
              </a:rPr>
              <a:t>st</a:t>
            </a:r>
            <a:r>
              <a:rPr lang="de-DE" sz="2400" dirty="0">
                <a:solidFill>
                  <a:srgbClr val="404040"/>
                </a:solidFill>
              </a:rPr>
              <a:t> November </a:t>
            </a:r>
            <a:r>
              <a:rPr lang="de-DE" sz="2400" dirty="0" smtClean="0">
                <a:solidFill>
                  <a:srgbClr val="404040"/>
                </a:solidFill>
              </a:rPr>
              <a:t>2016</a:t>
            </a:r>
            <a:r>
              <a:rPr lang="mr-IN" sz="2400" dirty="0" smtClean="0">
                <a:solidFill>
                  <a:srgbClr val="404040"/>
                </a:solidFill>
              </a:rPr>
              <a:t>–</a:t>
            </a:r>
            <a:r>
              <a:rPr lang="de-DE" sz="2400" dirty="0" smtClean="0">
                <a:solidFill>
                  <a:srgbClr val="404040"/>
                </a:solidFill>
              </a:rPr>
              <a:t>31</a:t>
            </a:r>
            <a:r>
              <a:rPr lang="de-DE" sz="2400" baseline="30000" dirty="0" smtClean="0">
                <a:solidFill>
                  <a:srgbClr val="404040"/>
                </a:solidFill>
              </a:rPr>
              <a:t>st</a:t>
            </a:r>
            <a:r>
              <a:rPr lang="de-DE" sz="2400" dirty="0" smtClean="0">
                <a:solidFill>
                  <a:srgbClr val="404040"/>
                </a:solidFill>
              </a:rPr>
              <a:t> </a:t>
            </a:r>
            <a:r>
              <a:rPr lang="de-DE" sz="2400" dirty="0" err="1">
                <a:solidFill>
                  <a:srgbClr val="404040"/>
                </a:solidFill>
              </a:rPr>
              <a:t>October</a:t>
            </a:r>
            <a:r>
              <a:rPr lang="de-DE" sz="2400" dirty="0">
                <a:solidFill>
                  <a:srgbClr val="404040"/>
                </a:solidFill>
              </a:rPr>
              <a:t> 2020 (4-years)</a:t>
            </a:r>
          </a:p>
        </p:txBody>
      </p:sp>
      <p:pic>
        <p:nvPicPr>
          <p:cNvPr id="5" name="Picture 4" descr="Powerpoint2.pdf"/>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8183056" y="6210300"/>
            <a:ext cx="806065" cy="50726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581889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6025" y="247134"/>
            <a:ext cx="3317259" cy="523220"/>
          </a:xfrm>
          <a:prstGeom prst="rect">
            <a:avLst/>
          </a:prstGeom>
        </p:spPr>
        <p:txBody>
          <a:bodyPr wrap="none">
            <a:spAutoFit/>
          </a:bodyPr>
          <a:lstStyle/>
          <a:p>
            <a:r>
              <a:rPr lang="de-DE" sz="2800" b="1" dirty="0">
                <a:solidFill>
                  <a:schemeClr val="bg1"/>
                </a:solidFill>
              </a:rPr>
              <a:t>Mission statement</a:t>
            </a:r>
            <a:endParaRPr lang="en-GB" sz="2800" b="1" dirty="0">
              <a:solidFill>
                <a:schemeClr val="bg1"/>
              </a:solidFill>
            </a:endParaRPr>
          </a:p>
        </p:txBody>
      </p:sp>
      <p:sp>
        <p:nvSpPr>
          <p:cNvPr id="4" name="Inhaltsplatzhalter 2"/>
          <p:cNvSpPr txBox="1">
            <a:spLocks/>
          </p:cNvSpPr>
          <p:nvPr/>
        </p:nvSpPr>
        <p:spPr>
          <a:xfrm>
            <a:off x="1066799" y="2311401"/>
            <a:ext cx="7188199" cy="25400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lumMod val="75000"/>
                    <a:lumOff val="25000"/>
                  </a:schemeClr>
                </a:solidFill>
                <a:latin typeface="+mn-lt"/>
                <a:ea typeface="+mn-ea"/>
                <a:cs typeface="+mn-cs"/>
              </a:defRPr>
            </a:lvl4pPr>
            <a:lvl5pPr marL="2171700" indent="-342900" algn="l" defTabSz="457200" rtl="0" eaLnBrk="1" latinLnBrk="0" hangingPunct="1">
              <a:spcBef>
                <a:spcPct val="20000"/>
              </a:spcBef>
              <a:buFont typeface="Arial"/>
              <a:buChar char="•"/>
              <a:defRPr sz="16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buFont typeface="Arial"/>
              <a:buNone/>
            </a:pPr>
            <a:r>
              <a:rPr lang="de-DE" sz="2400" i="1" dirty="0" smtClean="0"/>
              <a:t>Develop enhanced predictive capacity for weather and climate in the Arctic and beyond, and determine the influence of Arctic climate change on Northern Hemisphere mid-latitudes, for the benefit of policy makers, businesses and society</a:t>
            </a:r>
            <a:r>
              <a:rPr lang="de-DE" sz="2000" i="1" dirty="0" smtClean="0"/>
              <a:t>.</a:t>
            </a:r>
            <a:endParaRPr lang="de-DE" sz="2000" i="1" dirty="0"/>
          </a:p>
        </p:txBody>
      </p:sp>
      <p:pic>
        <p:nvPicPr>
          <p:cNvPr id="5" name="Picture 4" descr="Powerpoint2.pdf"/>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8183056" y="6210300"/>
            <a:ext cx="806065" cy="50726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020799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2"/>
          <p:cNvSpPr txBox="1">
            <a:spLocks/>
          </p:cNvSpPr>
          <p:nvPr/>
        </p:nvSpPr>
        <p:spPr>
          <a:xfrm>
            <a:off x="546100" y="1168400"/>
            <a:ext cx="8013700" cy="47879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lumMod val="75000"/>
                    <a:lumOff val="25000"/>
                  </a:schemeClr>
                </a:solidFill>
                <a:latin typeface="+mn-lt"/>
                <a:ea typeface="+mn-ea"/>
                <a:cs typeface="+mn-cs"/>
              </a:defRPr>
            </a:lvl4pPr>
            <a:lvl5pPr marL="2171700" indent="-342900" algn="l" defTabSz="457200" rtl="0" eaLnBrk="1" latinLnBrk="0" hangingPunct="1">
              <a:spcBef>
                <a:spcPct val="20000"/>
              </a:spcBef>
              <a:buFont typeface="Arial"/>
              <a:buChar char="•"/>
              <a:defRPr sz="16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buFont typeface="Wingdings" charset="2"/>
              <a:buChar char="Ø"/>
            </a:pPr>
            <a:r>
              <a:rPr lang="de-DE" sz="2400" dirty="0" err="1" smtClean="0"/>
              <a:t>Bringing</a:t>
            </a:r>
            <a:r>
              <a:rPr lang="de-DE" sz="2400" dirty="0" smtClean="0"/>
              <a:t> together the NWP and </a:t>
            </a:r>
            <a:r>
              <a:rPr lang="de-DE" sz="2400" dirty="0" err="1" smtClean="0"/>
              <a:t>climate</a:t>
            </a:r>
            <a:r>
              <a:rPr lang="de-DE" sz="2400" dirty="0" smtClean="0"/>
              <a:t> </a:t>
            </a:r>
            <a:r>
              <a:rPr lang="de-DE" sz="2400" dirty="0" err="1" smtClean="0"/>
              <a:t>communities</a:t>
            </a:r>
            <a:endParaRPr lang="de-DE" sz="2400" dirty="0" smtClean="0"/>
          </a:p>
        </p:txBody>
      </p:sp>
      <p:sp>
        <p:nvSpPr>
          <p:cNvPr id="3" name="Rectangle 2"/>
          <p:cNvSpPr/>
          <p:nvPr/>
        </p:nvSpPr>
        <p:spPr>
          <a:xfrm>
            <a:off x="394037" y="250735"/>
            <a:ext cx="3237835" cy="523220"/>
          </a:xfrm>
          <a:prstGeom prst="rect">
            <a:avLst/>
          </a:prstGeom>
        </p:spPr>
        <p:txBody>
          <a:bodyPr wrap="none">
            <a:spAutoFit/>
          </a:bodyPr>
          <a:lstStyle/>
          <a:p>
            <a:r>
              <a:rPr lang="de-DE" sz="2800" b="1" dirty="0">
                <a:solidFill>
                  <a:schemeClr val="bg1"/>
                </a:solidFill>
              </a:rPr>
              <a:t>General approach</a:t>
            </a:r>
            <a:endParaRPr lang="en-GB" sz="2800" b="1" dirty="0">
              <a:solidFill>
                <a:schemeClr val="bg1"/>
              </a:solidFill>
            </a:endParaRPr>
          </a:p>
        </p:txBody>
      </p:sp>
      <p:pic>
        <p:nvPicPr>
          <p:cNvPr id="4" name="Picture 3" descr="Powerpoint2.pdf"/>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8183056" y="6210300"/>
            <a:ext cx="806065" cy="507266"/>
          </a:xfrm>
          <a:prstGeom prst="rect">
            <a:avLst/>
          </a:prstGeom>
          <a:ln>
            <a:noFill/>
          </a:ln>
          <a:effectLst>
            <a:outerShdw blurRad="292100" dist="139700" dir="2700000" algn="tl" rotWithShape="0">
              <a:srgbClr val="333333">
                <a:alpha val="65000"/>
              </a:srgbClr>
            </a:outerShdw>
          </a:effectLst>
        </p:spPr>
      </p:pic>
      <p:grpSp>
        <p:nvGrpSpPr>
          <p:cNvPr id="7" name="Gruppierung 6"/>
          <p:cNvGrpSpPr/>
          <p:nvPr/>
        </p:nvGrpSpPr>
        <p:grpSpPr>
          <a:xfrm>
            <a:off x="393700" y="2089677"/>
            <a:ext cx="8242637" cy="3815201"/>
            <a:chOff x="393700" y="2089677"/>
            <a:chExt cx="8242637" cy="3815201"/>
          </a:xfrm>
        </p:grpSpPr>
        <p:pic>
          <p:nvPicPr>
            <p:cNvPr id="5" name="Bild 4"/>
            <p:cNvPicPr>
              <a:picLocks noChangeAspect="1"/>
            </p:cNvPicPr>
            <p:nvPr/>
          </p:nvPicPr>
          <p:blipFill>
            <a:blip r:embed="rId3"/>
            <a:stretch>
              <a:fillRect/>
            </a:stretch>
          </p:blipFill>
          <p:spPr>
            <a:xfrm>
              <a:off x="394037" y="2089677"/>
              <a:ext cx="8242300" cy="3545524"/>
            </a:xfrm>
            <a:prstGeom prst="rect">
              <a:avLst/>
            </a:prstGeom>
          </p:spPr>
        </p:pic>
        <p:sp>
          <p:nvSpPr>
            <p:cNvPr id="6" name="Textfeld 5"/>
            <p:cNvSpPr txBox="1"/>
            <p:nvPr/>
          </p:nvSpPr>
          <p:spPr>
            <a:xfrm>
              <a:off x="393700" y="5597101"/>
              <a:ext cx="3430609" cy="307777"/>
            </a:xfrm>
            <a:prstGeom prst="rect">
              <a:avLst/>
            </a:prstGeom>
            <a:noFill/>
          </p:spPr>
          <p:txBody>
            <a:bodyPr wrap="none" rtlCol="0">
              <a:spAutoFit/>
            </a:bodyPr>
            <a:lstStyle/>
            <a:p>
              <a:r>
                <a:rPr lang="de-DE" sz="1400" dirty="0" smtClean="0"/>
                <a:t>Survey: EC-PHORS Services Task Team</a:t>
              </a:r>
              <a:endParaRPr lang="de-DE" sz="1400" dirty="0"/>
            </a:p>
          </p:txBody>
        </p:sp>
      </p:grpSp>
    </p:spTree>
    <p:extLst>
      <p:ext uri="{BB962C8B-B14F-4D97-AF65-F5344CB8AC3E}">
        <p14:creationId xmlns:p14="http://schemas.microsoft.com/office/powerpoint/2010/main" val="3467392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2"/>
          <p:cNvSpPr txBox="1">
            <a:spLocks/>
          </p:cNvSpPr>
          <p:nvPr/>
        </p:nvSpPr>
        <p:spPr>
          <a:xfrm>
            <a:off x="546100" y="1168400"/>
            <a:ext cx="8013700" cy="47879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lumMod val="75000"/>
                    <a:lumOff val="25000"/>
                  </a:schemeClr>
                </a:solidFill>
                <a:latin typeface="+mn-lt"/>
                <a:ea typeface="+mn-ea"/>
                <a:cs typeface="+mn-cs"/>
              </a:defRPr>
            </a:lvl4pPr>
            <a:lvl5pPr marL="2171700" indent="-342900" algn="l" defTabSz="457200" rtl="0" eaLnBrk="1" latinLnBrk="0" hangingPunct="1">
              <a:spcBef>
                <a:spcPct val="20000"/>
              </a:spcBef>
              <a:buFont typeface="Arial"/>
              <a:buChar char="•"/>
              <a:defRPr sz="16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buFont typeface="Wingdings" charset="2"/>
              <a:buChar char="Ø"/>
            </a:pPr>
            <a:r>
              <a:rPr lang="de-DE" sz="2400" dirty="0" err="1" smtClean="0">
                <a:solidFill>
                  <a:schemeClr val="bg1">
                    <a:lumMod val="50000"/>
                  </a:schemeClr>
                </a:solidFill>
              </a:rPr>
              <a:t>Bringing</a:t>
            </a:r>
            <a:r>
              <a:rPr lang="de-DE" sz="2400" dirty="0" smtClean="0">
                <a:solidFill>
                  <a:schemeClr val="bg1">
                    <a:lumMod val="50000"/>
                  </a:schemeClr>
                </a:solidFill>
              </a:rPr>
              <a:t> together the NWP and climate communities</a:t>
            </a:r>
          </a:p>
          <a:p>
            <a:pPr algn="just">
              <a:buFont typeface="Wingdings" charset="2"/>
              <a:buChar char="Ø"/>
            </a:pPr>
            <a:r>
              <a:rPr lang="de-DE" sz="2400" dirty="0" err="1" smtClean="0"/>
              <a:t>Involving</a:t>
            </a:r>
            <a:r>
              <a:rPr lang="de-DE" sz="2400" dirty="0" smtClean="0"/>
              <a:t> experts on the Arctic and midlatitudes</a:t>
            </a:r>
          </a:p>
          <a:p>
            <a:pPr algn="just">
              <a:buFont typeface="Wingdings" charset="2"/>
              <a:buChar char="Ø"/>
            </a:pPr>
            <a:r>
              <a:rPr lang="de-DE" sz="2400" dirty="0" err="1" smtClean="0"/>
              <a:t>Engaging</a:t>
            </a:r>
            <a:r>
              <a:rPr lang="de-DE" sz="2400" dirty="0" smtClean="0"/>
              <a:t> operational centres for maximizing impact</a:t>
            </a:r>
          </a:p>
          <a:p>
            <a:pPr algn="just">
              <a:buFont typeface="Wingdings" charset="2"/>
              <a:buChar char="Ø"/>
            </a:pPr>
            <a:r>
              <a:rPr lang="de-DE" sz="2400" dirty="0" err="1" smtClean="0"/>
              <a:t>Effectively</a:t>
            </a:r>
            <a:r>
              <a:rPr lang="de-DE" sz="2400" dirty="0" smtClean="0"/>
              <a:t> </a:t>
            </a:r>
            <a:r>
              <a:rPr lang="de-DE" sz="2400" dirty="0" err="1" smtClean="0"/>
              <a:t>combining</a:t>
            </a:r>
            <a:r>
              <a:rPr lang="de-DE" sz="2400" dirty="0" smtClean="0"/>
              <a:t> models </a:t>
            </a:r>
            <a:r>
              <a:rPr lang="de-DE" sz="2400" dirty="0" err="1" smtClean="0"/>
              <a:t>and</a:t>
            </a:r>
            <a:r>
              <a:rPr lang="de-DE" sz="2400" dirty="0" smtClean="0"/>
              <a:t> </a:t>
            </a:r>
            <a:r>
              <a:rPr lang="de-DE" sz="2400" dirty="0" err="1" smtClean="0"/>
              <a:t>observations</a:t>
            </a:r>
            <a:endParaRPr lang="de-DE" sz="2400" dirty="0" smtClean="0"/>
          </a:p>
        </p:txBody>
      </p:sp>
      <p:sp>
        <p:nvSpPr>
          <p:cNvPr id="3" name="Rectangle 2"/>
          <p:cNvSpPr/>
          <p:nvPr/>
        </p:nvSpPr>
        <p:spPr>
          <a:xfrm>
            <a:off x="394037" y="250735"/>
            <a:ext cx="3237835" cy="523220"/>
          </a:xfrm>
          <a:prstGeom prst="rect">
            <a:avLst/>
          </a:prstGeom>
        </p:spPr>
        <p:txBody>
          <a:bodyPr wrap="none">
            <a:spAutoFit/>
          </a:bodyPr>
          <a:lstStyle/>
          <a:p>
            <a:r>
              <a:rPr lang="de-DE" sz="2800" b="1" dirty="0">
                <a:solidFill>
                  <a:schemeClr val="bg1"/>
                </a:solidFill>
              </a:rPr>
              <a:t>General approach</a:t>
            </a:r>
            <a:endParaRPr lang="en-GB" sz="2800" b="1" dirty="0">
              <a:solidFill>
                <a:schemeClr val="bg1"/>
              </a:solidFill>
            </a:endParaRPr>
          </a:p>
        </p:txBody>
      </p:sp>
      <p:pic>
        <p:nvPicPr>
          <p:cNvPr id="4" name="Picture 3" descr="Powerpoint2.pdf"/>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8183056" y="6210300"/>
            <a:ext cx="806065" cy="507266"/>
          </a:xfrm>
          <a:prstGeom prst="rect">
            <a:avLst/>
          </a:prstGeom>
          <a:ln>
            <a:noFill/>
          </a:ln>
          <a:effectLst>
            <a:outerShdw blurRad="292100" dist="139700" dir="2700000" algn="tl" rotWithShape="0">
              <a:srgbClr val="333333">
                <a:alpha val="65000"/>
              </a:srgbClr>
            </a:outerShdw>
          </a:effectLst>
        </p:spPr>
      </p:pic>
      <p:pic>
        <p:nvPicPr>
          <p:cNvPr id="8" name="Bild 7"/>
          <p:cNvPicPr>
            <a:picLocks noChangeAspect="1"/>
          </p:cNvPicPr>
          <p:nvPr/>
        </p:nvPicPr>
        <p:blipFill>
          <a:blip r:embed="rId3"/>
          <a:stretch>
            <a:fillRect/>
          </a:stretch>
        </p:blipFill>
        <p:spPr>
          <a:xfrm>
            <a:off x="1385202" y="3111501"/>
            <a:ext cx="3071042" cy="3514924"/>
          </a:xfrm>
          <a:prstGeom prst="rect">
            <a:avLst/>
          </a:prstGeom>
        </p:spPr>
      </p:pic>
      <p:pic>
        <p:nvPicPr>
          <p:cNvPr id="9" name="Bild 8"/>
          <p:cNvPicPr>
            <a:picLocks noChangeAspect="1"/>
          </p:cNvPicPr>
          <p:nvPr/>
        </p:nvPicPr>
        <p:blipFill>
          <a:blip r:embed="rId4"/>
          <a:stretch>
            <a:fillRect/>
          </a:stretch>
        </p:blipFill>
        <p:spPr>
          <a:xfrm>
            <a:off x="5105400" y="4492826"/>
            <a:ext cx="2717800" cy="750703"/>
          </a:xfrm>
          <a:prstGeom prst="rect">
            <a:avLst/>
          </a:prstGeom>
        </p:spPr>
      </p:pic>
    </p:spTree>
    <p:extLst>
      <p:ext uri="{BB962C8B-B14F-4D97-AF65-F5344CB8AC3E}">
        <p14:creationId xmlns:p14="http://schemas.microsoft.com/office/powerpoint/2010/main" val="690220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2"/>
          <p:cNvSpPr txBox="1">
            <a:spLocks/>
          </p:cNvSpPr>
          <p:nvPr/>
        </p:nvSpPr>
        <p:spPr>
          <a:xfrm>
            <a:off x="546100" y="1168400"/>
            <a:ext cx="8013700" cy="47879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lumMod val="75000"/>
                    <a:lumOff val="25000"/>
                  </a:schemeClr>
                </a:solidFill>
                <a:latin typeface="+mn-lt"/>
                <a:ea typeface="+mn-ea"/>
                <a:cs typeface="+mn-cs"/>
              </a:defRPr>
            </a:lvl4pPr>
            <a:lvl5pPr marL="2171700" indent="-342900" algn="l" defTabSz="457200" rtl="0" eaLnBrk="1" latinLnBrk="0" hangingPunct="1">
              <a:spcBef>
                <a:spcPct val="20000"/>
              </a:spcBef>
              <a:buFont typeface="Arial"/>
              <a:buChar char="•"/>
              <a:defRPr sz="16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buFont typeface="Wingdings" charset="2"/>
              <a:buChar char="Ø"/>
            </a:pPr>
            <a:r>
              <a:rPr lang="de-DE" sz="2400" dirty="0" err="1" smtClean="0">
                <a:solidFill>
                  <a:schemeClr val="bg1">
                    <a:lumMod val="50000"/>
                  </a:schemeClr>
                </a:solidFill>
              </a:rPr>
              <a:t>Bringing</a:t>
            </a:r>
            <a:r>
              <a:rPr lang="de-DE" sz="2400" dirty="0" smtClean="0">
                <a:solidFill>
                  <a:schemeClr val="bg1">
                    <a:lumMod val="50000"/>
                  </a:schemeClr>
                </a:solidFill>
              </a:rPr>
              <a:t> </a:t>
            </a:r>
            <a:r>
              <a:rPr lang="de-DE" sz="2400" dirty="0" smtClean="0">
                <a:solidFill>
                  <a:schemeClr val="bg1">
                    <a:lumMod val="50000"/>
                  </a:schemeClr>
                </a:solidFill>
              </a:rPr>
              <a:t>together the NWP and climate communities</a:t>
            </a:r>
          </a:p>
          <a:p>
            <a:pPr algn="just">
              <a:buFont typeface="Wingdings" charset="2"/>
              <a:buChar char="Ø"/>
            </a:pPr>
            <a:r>
              <a:rPr lang="de-DE" sz="2400" dirty="0" err="1" smtClean="0">
                <a:solidFill>
                  <a:srgbClr val="7F7F7F"/>
                </a:solidFill>
              </a:rPr>
              <a:t>Involving</a:t>
            </a:r>
            <a:r>
              <a:rPr lang="de-DE" sz="2400" dirty="0" smtClean="0">
                <a:solidFill>
                  <a:srgbClr val="7F7F7F"/>
                </a:solidFill>
              </a:rPr>
              <a:t> </a:t>
            </a:r>
            <a:r>
              <a:rPr lang="de-DE" sz="2400" dirty="0" smtClean="0">
                <a:solidFill>
                  <a:srgbClr val="7F7F7F"/>
                </a:solidFill>
              </a:rPr>
              <a:t>experts on the Arctic and midlatitudes</a:t>
            </a:r>
          </a:p>
          <a:p>
            <a:pPr algn="just">
              <a:buFont typeface="Wingdings" charset="2"/>
              <a:buChar char="Ø"/>
            </a:pPr>
            <a:r>
              <a:rPr lang="de-DE" sz="2400" dirty="0" err="1" smtClean="0">
                <a:solidFill>
                  <a:srgbClr val="7F7F7F"/>
                </a:solidFill>
              </a:rPr>
              <a:t>Engaging</a:t>
            </a:r>
            <a:r>
              <a:rPr lang="de-DE" sz="2400" dirty="0" smtClean="0">
                <a:solidFill>
                  <a:srgbClr val="7F7F7F"/>
                </a:solidFill>
              </a:rPr>
              <a:t> </a:t>
            </a:r>
            <a:r>
              <a:rPr lang="de-DE" sz="2400" dirty="0" smtClean="0">
                <a:solidFill>
                  <a:srgbClr val="7F7F7F"/>
                </a:solidFill>
              </a:rPr>
              <a:t>operational centres for maximizing impact</a:t>
            </a:r>
          </a:p>
          <a:p>
            <a:pPr algn="just">
              <a:buFont typeface="Wingdings" charset="2"/>
              <a:buChar char="Ø"/>
            </a:pPr>
            <a:r>
              <a:rPr lang="de-DE" sz="2400" dirty="0" err="1" smtClean="0">
                <a:solidFill>
                  <a:srgbClr val="7F7F7F"/>
                </a:solidFill>
              </a:rPr>
              <a:t>Effectively</a:t>
            </a:r>
            <a:r>
              <a:rPr lang="de-DE" sz="2400" dirty="0" smtClean="0">
                <a:solidFill>
                  <a:srgbClr val="7F7F7F"/>
                </a:solidFill>
              </a:rPr>
              <a:t> </a:t>
            </a:r>
            <a:r>
              <a:rPr lang="de-DE" sz="2400" dirty="0" err="1" smtClean="0">
                <a:solidFill>
                  <a:srgbClr val="7F7F7F"/>
                </a:solidFill>
              </a:rPr>
              <a:t>combining</a:t>
            </a:r>
            <a:r>
              <a:rPr lang="de-DE" sz="2400" dirty="0" smtClean="0">
                <a:solidFill>
                  <a:srgbClr val="7F7F7F"/>
                </a:solidFill>
              </a:rPr>
              <a:t> </a:t>
            </a:r>
            <a:r>
              <a:rPr lang="de-DE" sz="2400" dirty="0" smtClean="0">
                <a:solidFill>
                  <a:srgbClr val="7F7F7F"/>
                </a:solidFill>
              </a:rPr>
              <a:t>models and observations</a:t>
            </a:r>
          </a:p>
          <a:p>
            <a:pPr algn="just">
              <a:buFont typeface="Wingdings" charset="2"/>
              <a:buChar char="Ø"/>
            </a:pPr>
            <a:r>
              <a:rPr lang="de-DE" sz="2400" dirty="0" err="1" smtClean="0"/>
              <a:t>Exploiting</a:t>
            </a:r>
            <a:r>
              <a:rPr lang="de-DE" sz="2400" dirty="0" smtClean="0"/>
              <a:t> </a:t>
            </a:r>
            <a:r>
              <a:rPr lang="de-DE" sz="2400" dirty="0" smtClean="0"/>
              <a:t>European </a:t>
            </a:r>
            <a:r>
              <a:rPr lang="de-DE" sz="2400" dirty="0" err="1" smtClean="0"/>
              <a:t>and</a:t>
            </a:r>
            <a:r>
              <a:rPr lang="de-DE" sz="2400" dirty="0" smtClean="0"/>
              <a:t> international </a:t>
            </a:r>
            <a:r>
              <a:rPr lang="de-DE" sz="2400" dirty="0" err="1" smtClean="0"/>
              <a:t>collaboration</a:t>
            </a:r>
            <a:r>
              <a:rPr lang="de-DE" sz="2400" dirty="0" smtClean="0"/>
              <a:t> (e.g. </a:t>
            </a:r>
            <a:r>
              <a:rPr lang="de-DE" sz="2400" dirty="0" smtClean="0"/>
              <a:t>YOPP, Blue-Action </a:t>
            </a:r>
            <a:r>
              <a:rPr lang="de-DE" sz="2400" dirty="0" err="1" smtClean="0"/>
              <a:t>and</a:t>
            </a:r>
            <a:r>
              <a:rPr lang="de-DE" sz="2400" dirty="0" smtClean="0"/>
              <a:t> US-CLIVAR WG)</a:t>
            </a:r>
          </a:p>
        </p:txBody>
      </p:sp>
      <p:sp>
        <p:nvSpPr>
          <p:cNvPr id="3" name="Rectangle 2"/>
          <p:cNvSpPr/>
          <p:nvPr/>
        </p:nvSpPr>
        <p:spPr>
          <a:xfrm>
            <a:off x="394037" y="250735"/>
            <a:ext cx="3237835" cy="523220"/>
          </a:xfrm>
          <a:prstGeom prst="rect">
            <a:avLst/>
          </a:prstGeom>
        </p:spPr>
        <p:txBody>
          <a:bodyPr wrap="none">
            <a:spAutoFit/>
          </a:bodyPr>
          <a:lstStyle/>
          <a:p>
            <a:r>
              <a:rPr lang="de-DE" sz="2800" b="1" dirty="0">
                <a:solidFill>
                  <a:schemeClr val="bg1"/>
                </a:solidFill>
              </a:rPr>
              <a:t>General approach</a:t>
            </a:r>
            <a:endParaRPr lang="en-GB" sz="2800" b="1" dirty="0">
              <a:solidFill>
                <a:schemeClr val="bg1"/>
              </a:solidFill>
            </a:endParaRPr>
          </a:p>
        </p:txBody>
      </p:sp>
      <p:pic>
        <p:nvPicPr>
          <p:cNvPr id="4" name="Picture 3" descr="Powerpoint2.pdf"/>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8183056" y="6210300"/>
            <a:ext cx="806065" cy="507266"/>
          </a:xfrm>
          <a:prstGeom prst="rect">
            <a:avLst/>
          </a:prstGeom>
          <a:ln>
            <a:noFill/>
          </a:ln>
          <a:effectLst>
            <a:outerShdw blurRad="292100" dist="139700" dir="2700000" algn="tl" rotWithShape="0">
              <a:srgbClr val="333333">
                <a:alpha val="65000"/>
              </a:srgbClr>
            </a:outerShdw>
          </a:effectLst>
        </p:spPr>
      </p:pic>
      <p:grpSp>
        <p:nvGrpSpPr>
          <p:cNvPr id="8" name="Group 7"/>
          <p:cNvGrpSpPr/>
          <p:nvPr/>
        </p:nvGrpSpPr>
        <p:grpSpPr>
          <a:xfrm>
            <a:off x="3403600" y="3791496"/>
            <a:ext cx="3115756" cy="2938771"/>
            <a:chOff x="3403600" y="3791496"/>
            <a:chExt cx="3115756" cy="2938771"/>
          </a:xfrm>
        </p:grpSpPr>
        <p:pic>
          <p:nvPicPr>
            <p:cNvPr id="6" name="Bild 7" descr="Yopp_Graph.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03600" y="4127229"/>
              <a:ext cx="3115756" cy="2603038"/>
            </a:xfrm>
            <a:prstGeom prst="rect">
              <a:avLst/>
            </a:prstGeom>
          </p:spPr>
        </p:pic>
        <p:sp>
          <p:nvSpPr>
            <p:cNvPr id="7" name="Textfeld 8"/>
            <p:cNvSpPr txBox="1"/>
            <p:nvPr/>
          </p:nvSpPr>
          <p:spPr>
            <a:xfrm>
              <a:off x="3403600" y="3791496"/>
              <a:ext cx="3115756" cy="338554"/>
            </a:xfrm>
            <a:prstGeom prst="rect">
              <a:avLst/>
            </a:prstGeom>
            <a:noFill/>
          </p:spPr>
          <p:txBody>
            <a:bodyPr wrap="square" rtlCol="0">
              <a:spAutoFit/>
            </a:bodyPr>
            <a:lstStyle/>
            <a:p>
              <a:pPr algn="ctr"/>
              <a:r>
                <a:rPr lang="de-DE" sz="1600" dirty="0" smtClean="0">
                  <a:solidFill>
                    <a:schemeClr val="tx1">
                      <a:lumMod val="75000"/>
                      <a:lumOff val="25000"/>
                    </a:schemeClr>
                  </a:solidFill>
                </a:rPr>
                <a:t>Year </a:t>
              </a:r>
              <a:r>
                <a:rPr lang="de-DE" sz="1600" dirty="0" err="1" smtClean="0">
                  <a:solidFill>
                    <a:schemeClr val="tx1">
                      <a:lumMod val="75000"/>
                      <a:lumOff val="25000"/>
                    </a:schemeClr>
                  </a:solidFill>
                </a:rPr>
                <a:t>of</a:t>
              </a:r>
              <a:r>
                <a:rPr lang="de-DE" sz="1600" dirty="0" smtClean="0">
                  <a:solidFill>
                    <a:schemeClr val="tx1">
                      <a:lumMod val="75000"/>
                      <a:lumOff val="25000"/>
                    </a:schemeClr>
                  </a:solidFill>
                </a:rPr>
                <a:t> Polar </a:t>
              </a:r>
              <a:r>
                <a:rPr lang="de-DE" sz="1600" dirty="0" err="1" smtClean="0">
                  <a:solidFill>
                    <a:schemeClr val="tx1">
                      <a:lumMod val="75000"/>
                      <a:lumOff val="25000"/>
                    </a:schemeClr>
                  </a:solidFill>
                </a:rPr>
                <a:t>Prediction</a:t>
              </a:r>
              <a:r>
                <a:rPr lang="de-DE" sz="1600" dirty="0" smtClean="0">
                  <a:solidFill>
                    <a:schemeClr val="tx1">
                      <a:lumMod val="75000"/>
                      <a:lumOff val="25000"/>
                    </a:schemeClr>
                  </a:solidFill>
                </a:rPr>
                <a:t> (YOPP)</a:t>
              </a:r>
              <a:endParaRPr lang="de-DE" sz="1600" dirty="0">
                <a:solidFill>
                  <a:schemeClr val="tx1">
                    <a:lumMod val="75000"/>
                    <a:lumOff val="25000"/>
                  </a:schemeClr>
                </a:solidFill>
              </a:endParaRPr>
            </a:p>
          </p:txBody>
        </p:sp>
      </p:grpSp>
    </p:spTree>
    <p:extLst>
      <p:ext uri="{BB962C8B-B14F-4D97-AF65-F5344CB8AC3E}">
        <p14:creationId xmlns:p14="http://schemas.microsoft.com/office/powerpoint/2010/main" val="41153298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2"/>
          <p:cNvSpPr txBox="1"/>
          <p:nvPr/>
        </p:nvSpPr>
        <p:spPr>
          <a:xfrm>
            <a:off x="142036" y="1485900"/>
            <a:ext cx="8392364" cy="461665"/>
          </a:xfrm>
          <a:prstGeom prst="rect">
            <a:avLst/>
          </a:prstGeom>
          <a:noFill/>
        </p:spPr>
        <p:txBody>
          <a:bodyPr wrap="square" rtlCol="0">
            <a:spAutoFit/>
          </a:bodyPr>
          <a:lstStyle/>
          <a:p>
            <a:pPr algn="ctr"/>
            <a:r>
              <a:rPr lang="de-DE" sz="2400" b="1" dirty="0" err="1">
                <a:solidFill>
                  <a:srgbClr val="404040"/>
                </a:solidFill>
              </a:rPr>
              <a:t>D</a:t>
            </a:r>
            <a:r>
              <a:rPr lang="de-DE" sz="2400" b="1" dirty="0" err="1" smtClean="0">
                <a:solidFill>
                  <a:srgbClr val="404040"/>
                </a:solidFill>
              </a:rPr>
              <a:t>elivering</a:t>
            </a:r>
            <a:r>
              <a:rPr lang="de-DE" sz="2400" b="1" dirty="0" smtClean="0">
                <a:solidFill>
                  <a:srgbClr val="404040"/>
                </a:solidFill>
              </a:rPr>
              <a:t> </a:t>
            </a:r>
            <a:r>
              <a:rPr lang="de-DE" sz="2400" b="1" dirty="0" err="1" smtClean="0">
                <a:solidFill>
                  <a:srgbClr val="404040"/>
                </a:solidFill>
              </a:rPr>
              <a:t>enhanced</a:t>
            </a:r>
            <a:r>
              <a:rPr lang="de-DE" sz="2400" b="1" dirty="0" smtClean="0">
                <a:solidFill>
                  <a:srgbClr val="404040"/>
                </a:solidFill>
              </a:rPr>
              <a:t> </a:t>
            </a:r>
            <a:r>
              <a:rPr lang="de-DE" sz="2400" b="1" dirty="0" err="1" smtClean="0">
                <a:solidFill>
                  <a:srgbClr val="404040"/>
                </a:solidFill>
              </a:rPr>
              <a:t>predictions</a:t>
            </a:r>
            <a:r>
              <a:rPr lang="de-DE" sz="2400" b="1" dirty="0" smtClean="0">
                <a:solidFill>
                  <a:srgbClr val="404040"/>
                </a:solidFill>
              </a:rPr>
              <a:t> </a:t>
            </a:r>
            <a:endParaRPr lang="de-DE" sz="2400" b="1" dirty="0">
              <a:solidFill>
                <a:srgbClr val="404040"/>
              </a:solidFill>
            </a:endParaRPr>
          </a:p>
        </p:txBody>
      </p:sp>
      <p:grpSp>
        <p:nvGrpSpPr>
          <p:cNvPr id="17" name="Gruppierung 16"/>
          <p:cNvGrpSpPr/>
          <p:nvPr/>
        </p:nvGrpSpPr>
        <p:grpSpPr>
          <a:xfrm>
            <a:off x="96240" y="2397078"/>
            <a:ext cx="1979562" cy="2179024"/>
            <a:chOff x="96240" y="2397078"/>
            <a:chExt cx="1979562" cy="2179024"/>
          </a:xfrm>
        </p:grpSpPr>
        <p:sp>
          <p:nvSpPr>
            <p:cNvPr id="4" name="Eingebuchteter Richtungspfeil 4"/>
            <p:cNvSpPr/>
            <p:nvPr/>
          </p:nvSpPr>
          <p:spPr>
            <a:xfrm>
              <a:off x="142036" y="2397078"/>
              <a:ext cx="1933766" cy="793666"/>
            </a:xfrm>
            <a:prstGeom prst="chevron">
              <a:avLst/>
            </a:prstGeom>
            <a:solidFill>
              <a:schemeClr val="accent1">
                <a:lumMod val="20000"/>
                <a:lumOff val="80000"/>
              </a:schemeClr>
            </a:solidFill>
            <a:ln>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400" b="1" dirty="0" err="1" smtClean="0">
                  <a:solidFill>
                    <a:schemeClr val="tx1"/>
                  </a:solidFill>
                  <a:latin typeface="Calibri"/>
                  <a:cs typeface="Calibri"/>
                </a:rPr>
                <a:t>Establish</a:t>
              </a:r>
              <a:endParaRPr lang="de-DE" sz="1400" b="1" dirty="0" smtClean="0">
                <a:solidFill>
                  <a:schemeClr val="tx1"/>
                </a:solidFill>
                <a:latin typeface="Calibri"/>
                <a:cs typeface="Calibri"/>
              </a:endParaRPr>
            </a:p>
            <a:p>
              <a:pPr algn="ctr"/>
              <a:r>
                <a:rPr lang="de-DE" sz="1400" b="1" dirty="0" smtClean="0">
                  <a:solidFill>
                    <a:schemeClr val="tx1"/>
                  </a:solidFill>
                  <a:latin typeface="Calibri"/>
                  <a:cs typeface="Calibri"/>
                </a:rPr>
                <a:t>Baseline</a:t>
              </a:r>
              <a:endParaRPr lang="de-DE" sz="1400" b="1" dirty="0">
                <a:solidFill>
                  <a:schemeClr val="tx1"/>
                </a:solidFill>
                <a:latin typeface="Calibri"/>
                <a:cs typeface="Calibri"/>
              </a:endParaRPr>
            </a:p>
          </p:txBody>
        </p:sp>
        <p:sp>
          <p:nvSpPr>
            <p:cNvPr id="5" name="Textfeld 6"/>
            <p:cNvSpPr txBox="1"/>
            <p:nvPr/>
          </p:nvSpPr>
          <p:spPr>
            <a:xfrm>
              <a:off x="96240" y="3283440"/>
              <a:ext cx="1847163" cy="1292662"/>
            </a:xfrm>
            <a:prstGeom prst="rect">
              <a:avLst/>
            </a:prstGeom>
            <a:noFill/>
          </p:spPr>
          <p:txBody>
            <a:bodyPr wrap="square" rtlCol="0">
              <a:spAutoFit/>
            </a:bodyPr>
            <a:lstStyle/>
            <a:p>
              <a:pPr marL="171450" indent="-171450">
                <a:buFont typeface="Wingdings" charset="2"/>
                <a:buChar char="Ø"/>
              </a:pPr>
              <a:r>
                <a:rPr lang="de-DE" sz="1300" dirty="0" smtClean="0">
                  <a:solidFill>
                    <a:schemeClr val="tx1">
                      <a:lumMod val="75000"/>
                      <a:lumOff val="25000"/>
                    </a:schemeClr>
                  </a:solidFill>
                  <a:latin typeface="Calibri"/>
                  <a:cs typeface="Calibri"/>
                </a:rPr>
                <a:t>New </a:t>
              </a:r>
              <a:r>
                <a:rPr lang="de-DE" sz="1300" dirty="0" err="1" smtClean="0">
                  <a:solidFill>
                    <a:schemeClr val="tx1">
                      <a:lumMod val="75000"/>
                      <a:lumOff val="25000"/>
                    </a:schemeClr>
                  </a:solidFill>
                  <a:latin typeface="Calibri"/>
                  <a:cs typeface="Calibri"/>
                </a:rPr>
                <a:t>metrics</a:t>
              </a:r>
              <a:r>
                <a:rPr lang="de-DE" sz="1300" dirty="0" smtClean="0">
                  <a:solidFill>
                    <a:schemeClr val="tx1">
                      <a:lumMod val="75000"/>
                      <a:lumOff val="25000"/>
                    </a:schemeClr>
                  </a:solidFill>
                  <a:latin typeface="Calibri"/>
                  <a:cs typeface="Calibri"/>
                </a:rPr>
                <a:t> </a:t>
              </a:r>
              <a:r>
                <a:rPr lang="de-DE" sz="1300" dirty="0" err="1" smtClean="0">
                  <a:solidFill>
                    <a:schemeClr val="tx1">
                      <a:lumMod val="75000"/>
                      <a:lumOff val="25000"/>
                    </a:schemeClr>
                  </a:solidFill>
                  <a:latin typeface="Calibri"/>
                  <a:cs typeface="Calibri"/>
                </a:rPr>
                <a:t>and</a:t>
              </a:r>
              <a:r>
                <a:rPr lang="de-DE" sz="1300" dirty="0" smtClean="0">
                  <a:solidFill>
                    <a:schemeClr val="tx1">
                      <a:lumMod val="75000"/>
                      <a:lumOff val="25000"/>
                    </a:schemeClr>
                  </a:solidFill>
                  <a:latin typeface="Calibri"/>
                  <a:cs typeface="Calibri"/>
                </a:rPr>
                <a:t> </a:t>
              </a:r>
              <a:r>
                <a:rPr lang="de-DE" sz="1300" dirty="0" err="1" smtClean="0">
                  <a:solidFill>
                    <a:schemeClr val="tx1">
                      <a:lumMod val="75000"/>
                      <a:lumOff val="25000"/>
                    </a:schemeClr>
                  </a:solidFill>
                  <a:latin typeface="Calibri"/>
                  <a:cs typeface="Calibri"/>
                </a:rPr>
                <a:t>diagnostics</a:t>
              </a:r>
              <a:endParaRPr lang="de-DE" sz="1300" dirty="0" smtClean="0">
                <a:solidFill>
                  <a:schemeClr val="tx1">
                    <a:lumMod val="75000"/>
                    <a:lumOff val="25000"/>
                  </a:schemeClr>
                </a:solidFill>
                <a:latin typeface="Calibri"/>
                <a:cs typeface="Calibri"/>
              </a:endParaRPr>
            </a:p>
            <a:p>
              <a:pPr marL="171450" indent="-171450">
                <a:buFont typeface="Wingdings" charset="2"/>
                <a:buChar char="Ø"/>
              </a:pPr>
              <a:r>
                <a:rPr lang="de-DE" sz="1300" dirty="0" smtClean="0">
                  <a:solidFill>
                    <a:schemeClr val="tx1">
                      <a:lumMod val="75000"/>
                      <a:lumOff val="25000"/>
                    </a:schemeClr>
                  </a:solidFill>
                  <a:latin typeface="Calibri"/>
                  <a:cs typeface="Calibri"/>
                </a:rPr>
                <a:t>NWP</a:t>
              </a:r>
            </a:p>
            <a:p>
              <a:pPr marL="171450" indent="-171450">
                <a:buFont typeface="Wingdings" charset="2"/>
                <a:buChar char="Ø"/>
              </a:pPr>
              <a:r>
                <a:rPr lang="de-DE" sz="1300" dirty="0" err="1" smtClean="0">
                  <a:solidFill>
                    <a:schemeClr val="tx1">
                      <a:lumMod val="75000"/>
                      <a:lumOff val="25000"/>
                    </a:schemeClr>
                  </a:solidFill>
                  <a:latin typeface="Calibri"/>
                  <a:cs typeface="Calibri"/>
                </a:rPr>
                <a:t>Subseasonal</a:t>
              </a:r>
              <a:r>
                <a:rPr lang="de-DE" sz="1300" dirty="0" smtClean="0">
                  <a:solidFill>
                    <a:schemeClr val="tx1">
                      <a:lumMod val="75000"/>
                      <a:lumOff val="25000"/>
                    </a:schemeClr>
                  </a:solidFill>
                  <a:latin typeface="Calibri"/>
                  <a:cs typeface="Calibri"/>
                </a:rPr>
                <a:t> </a:t>
              </a:r>
              <a:r>
                <a:rPr lang="de-DE" sz="1300" dirty="0" err="1" smtClean="0">
                  <a:solidFill>
                    <a:schemeClr val="tx1">
                      <a:lumMod val="75000"/>
                      <a:lumOff val="25000"/>
                    </a:schemeClr>
                  </a:solidFill>
                  <a:latin typeface="Calibri"/>
                  <a:cs typeface="Calibri"/>
                </a:rPr>
                <a:t>to</a:t>
              </a:r>
              <a:r>
                <a:rPr lang="de-DE" sz="1300" dirty="0" smtClean="0">
                  <a:solidFill>
                    <a:schemeClr val="tx1">
                      <a:lumMod val="75000"/>
                      <a:lumOff val="25000"/>
                    </a:schemeClr>
                  </a:solidFill>
                  <a:latin typeface="Calibri"/>
                  <a:cs typeface="Calibri"/>
                </a:rPr>
                <a:t> </a:t>
              </a:r>
              <a:r>
                <a:rPr lang="de-DE" sz="1300" dirty="0" err="1" smtClean="0">
                  <a:solidFill>
                    <a:schemeClr val="tx1">
                      <a:lumMod val="75000"/>
                      <a:lumOff val="25000"/>
                    </a:schemeClr>
                  </a:solidFill>
                  <a:latin typeface="Calibri"/>
                  <a:cs typeface="Calibri"/>
                </a:rPr>
                <a:t>seasonal</a:t>
              </a:r>
              <a:r>
                <a:rPr lang="de-DE" sz="1300" dirty="0" smtClean="0">
                  <a:solidFill>
                    <a:schemeClr val="tx1">
                      <a:lumMod val="75000"/>
                      <a:lumOff val="25000"/>
                    </a:schemeClr>
                  </a:solidFill>
                  <a:latin typeface="Calibri"/>
                  <a:cs typeface="Calibri"/>
                </a:rPr>
                <a:t> </a:t>
              </a:r>
              <a:r>
                <a:rPr lang="de-DE" sz="1300" dirty="0" err="1" smtClean="0">
                  <a:solidFill>
                    <a:schemeClr val="tx1">
                      <a:lumMod val="75000"/>
                      <a:lumOff val="25000"/>
                    </a:schemeClr>
                  </a:solidFill>
                  <a:latin typeface="Calibri"/>
                  <a:cs typeface="Calibri"/>
                </a:rPr>
                <a:t>prediction</a:t>
              </a:r>
              <a:endParaRPr lang="de-DE" sz="1300" dirty="0" smtClean="0">
                <a:solidFill>
                  <a:schemeClr val="tx1">
                    <a:lumMod val="75000"/>
                    <a:lumOff val="25000"/>
                  </a:schemeClr>
                </a:solidFill>
                <a:latin typeface="Calibri"/>
                <a:cs typeface="Calibri"/>
              </a:endParaRPr>
            </a:p>
            <a:p>
              <a:pPr marL="171450" indent="-171450">
                <a:buFont typeface="Wingdings" charset="2"/>
                <a:buChar char="Ø"/>
              </a:pPr>
              <a:r>
                <a:rPr lang="de-DE" sz="1300" dirty="0" smtClean="0">
                  <a:solidFill>
                    <a:schemeClr val="tx1">
                      <a:lumMod val="75000"/>
                      <a:lumOff val="25000"/>
                    </a:schemeClr>
                  </a:solidFill>
                  <a:latin typeface="Calibri"/>
                  <a:cs typeface="Calibri"/>
                </a:rPr>
                <a:t>CMIP5/6</a:t>
              </a:r>
            </a:p>
          </p:txBody>
        </p:sp>
      </p:grpSp>
      <p:grpSp>
        <p:nvGrpSpPr>
          <p:cNvPr id="18" name="Gruppierung 17"/>
          <p:cNvGrpSpPr/>
          <p:nvPr/>
        </p:nvGrpSpPr>
        <p:grpSpPr>
          <a:xfrm>
            <a:off x="1758308" y="2404143"/>
            <a:ext cx="2121389" cy="1973990"/>
            <a:chOff x="1758308" y="2404143"/>
            <a:chExt cx="2121389" cy="1973990"/>
          </a:xfrm>
        </p:grpSpPr>
        <p:sp>
          <p:nvSpPr>
            <p:cNvPr id="6" name="Eingebuchteter Richtungspfeil 7"/>
            <p:cNvSpPr/>
            <p:nvPr/>
          </p:nvSpPr>
          <p:spPr>
            <a:xfrm>
              <a:off x="1772746" y="2404143"/>
              <a:ext cx="2106951" cy="793666"/>
            </a:xfrm>
            <a:prstGeom prst="chevron">
              <a:avLst/>
            </a:prstGeom>
            <a:solidFill>
              <a:schemeClr val="accent6">
                <a:lumMod val="20000"/>
                <a:lumOff val="80000"/>
              </a:schemeClr>
            </a:solidFill>
            <a:ln>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400" b="1" dirty="0" err="1" smtClean="0">
                  <a:solidFill>
                    <a:schemeClr val="tx1"/>
                  </a:solidFill>
                  <a:latin typeface="Calibri"/>
                  <a:cs typeface="Calibri"/>
                </a:rPr>
                <a:t>Develop</a:t>
              </a:r>
              <a:r>
                <a:rPr lang="de-DE" sz="1400" b="1" dirty="0" smtClean="0">
                  <a:solidFill>
                    <a:schemeClr val="tx1"/>
                  </a:solidFill>
                  <a:latin typeface="Calibri"/>
                  <a:cs typeface="Calibri"/>
                </a:rPr>
                <a:t> </a:t>
              </a:r>
              <a:r>
                <a:rPr lang="de-DE" sz="1400" b="1" dirty="0" err="1" smtClean="0">
                  <a:solidFill>
                    <a:schemeClr val="tx1"/>
                  </a:solidFill>
                  <a:latin typeface="Calibri"/>
                  <a:cs typeface="Calibri"/>
                </a:rPr>
                <a:t>Enhancements</a:t>
              </a:r>
              <a:endParaRPr lang="de-DE" sz="1400" b="1" dirty="0">
                <a:solidFill>
                  <a:schemeClr val="tx1"/>
                </a:solidFill>
                <a:latin typeface="Calibri"/>
                <a:cs typeface="Calibri"/>
              </a:endParaRPr>
            </a:p>
          </p:txBody>
        </p:sp>
        <p:sp>
          <p:nvSpPr>
            <p:cNvPr id="10" name="Textfeld 11"/>
            <p:cNvSpPr txBox="1"/>
            <p:nvPr/>
          </p:nvSpPr>
          <p:spPr>
            <a:xfrm>
              <a:off x="1758308" y="3285526"/>
              <a:ext cx="1818301" cy="1092607"/>
            </a:xfrm>
            <a:prstGeom prst="rect">
              <a:avLst/>
            </a:prstGeom>
            <a:noFill/>
          </p:spPr>
          <p:txBody>
            <a:bodyPr wrap="square" rtlCol="0">
              <a:spAutoFit/>
            </a:bodyPr>
            <a:lstStyle/>
            <a:p>
              <a:pPr marL="171450" indent="-171450">
                <a:buFont typeface="Wingdings" charset="2"/>
                <a:buChar char="Ø"/>
              </a:pPr>
              <a:r>
                <a:rPr lang="de-DE" sz="1300" dirty="0" smtClean="0">
                  <a:solidFill>
                    <a:schemeClr val="tx1">
                      <a:lumMod val="75000"/>
                      <a:lumOff val="25000"/>
                    </a:schemeClr>
                  </a:solidFill>
                  <a:latin typeface="Calibri"/>
                  <a:cs typeface="Calibri"/>
                </a:rPr>
                <a:t>Enhanced </a:t>
              </a:r>
              <a:r>
                <a:rPr lang="de-DE" sz="1300" dirty="0" err="1" smtClean="0">
                  <a:solidFill>
                    <a:schemeClr val="tx1">
                      <a:lumMod val="75000"/>
                      <a:lumOff val="25000"/>
                    </a:schemeClr>
                  </a:solidFill>
                  <a:latin typeface="Calibri"/>
                  <a:cs typeface="Calibri"/>
                </a:rPr>
                <a:t>models</a:t>
              </a:r>
              <a:endParaRPr lang="de-DE" sz="1300" dirty="0" smtClean="0">
                <a:solidFill>
                  <a:schemeClr val="tx1">
                    <a:lumMod val="75000"/>
                    <a:lumOff val="25000"/>
                  </a:schemeClr>
                </a:solidFill>
                <a:latin typeface="Calibri"/>
                <a:cs typeface="Calibri"/>
              </a:endParaRPr>
            </a:p>
            <a:p>
              <a:pPr marL="171450" indent="-171450">
                <a:buFont typeface="Wingdings" charset="2"/>
                <a:buChar char="Ø"/>
              </a:pPr>
              <a:r>
                <a:rPr lang="de-DE" sz="1300" dirty="0" err="1" smtClean="0">
                  <a:solidFill>
                    <a:schemeClr val="tx1">
                      <a:lumMod val="75000"/>
                      <a:lumOff val="25000"/>
                    </a:schemeClr>
                  </a:solidFill>
                  <a:latin typeface="Calibri"/>
                  <a:cs typeface="Calibri"/>
                </a:rPr>
                <a:t>Optimized</a:t>
              </a:r>
              <a:r>
                <a:rPr lang="de-DE" sz="1300" dirty="0" smtClean="0">
                  <a:solidFill>
                    <a:schemeClr val="tx1">
                      <a:lumMod val="75000"/>
                      <a:lumOff val="25000"/>
                    </a:schemeClr>
                  </a:solidFill>
                  <a:latin typeface="Calibri"/>
                  <a:cs typeface="Calibri"/>
                </a:rPr>
                <a:t> </a:t>
              </a:r>
              <a:r>
                <a:rPr lang="de-DE" sz="1300" dirty="0" err="1" smtClean="0">
                  <a:solidFill>
                    <a:schemeClr val="tx1">
                      <a:lumMod val="75000"/>
                      <a:lumOff val="25000"/>
                    </a:schemeClr>
                  </a:solidFill>
                  <a:latin typeface="Calibri"/>
                  <a:cs typeface="Calibri"/>
                </a:rPr>
                <a:t>Arctic</a:t>
              </a:r>
              <a:r>
                <a:rPr lang="de-DE" sz="1300" dirty="0" smtClean="0">
                  <a:solidFill>
                    <a:schemeClr val="tx1">
                      <a:lumMod val="75000"/>
                      <a:lumOff val="25000"/>
                    </a:schemeClr>
                  </a:solidFill>
                  <a:latin typeface="Calibri"/>
                  <a:cs typeface="Calibri"/>
                </a:rPr>
                <a:t> </a:t>
              </a:r>
              <a:r>
                <a:rPr lang="de-DE" sz="1300" dirty="0" err="1" smtClean="0">
                  <a:solidFill>
                    <a:schemeClr val="tx1">
                      <a:lumMod val="75000"/>
                      <a:lumOff val="25000"/>
                    </a:schemeClr>
                  </a:solidFill>
                  <a:latin typeface="Calibri"/>
                  <a:cs typeface="Calibri"/>
                </a:rPr>
                <a:t>observing</a:t>
              </a:r>
              <a:r>
                <a:rPr lang="de-DE" sz="1300" dirty="0" smtClean="0">
                  <a:solidFill>
                    <a:schemeClr val="tx1">
                      <a:lumMod val="75000"/>
                      <a:lumOff val="25000"/>
                    </a:schemeClr>
                  </a:solidFill>
                  <a:latin typeface="Calibri"/>
                  <a:cs typeface="Calibri"/>
                </a:rPr>
                <a:t> </a:t>
              </a:r>
              <a:r>
                <a:rPr lang="de-DE" sz="1300" dirty="0" err="1" smtClean="0">
                  <a:solidFill>
                    <a:schemeClr val="tx1">
                      <a:lumMod val="75000"/>
                      <a:lumOff val="25000"/>
                    </a:schemeClr>
                  </a:solidFill>
                  <a:latin typeface="Calibri"/>
                  <a:cs typeface="Calibri"/>
                </a:rPr>
                <a:t>systems</a:t>
              </a:r>
              <a:endParaRPr lang="de-DE" sz="1300" dirty="0" smtClean="0">
                <a:solidFill>
                  <a:schemeClr val="tx1">
                    <a:lumMod val="75000"/>
                    <a:lumOff val="25000"/>
                  </a:schemeClr>
                </a:solidFill>
                <a:latin typeface="Calibri"/>
                <a:cs typeface="Calibri"/>
              </a:endParaRPr>
            </a:p>
            <a:p>
              <a:pPr marL="171450" indent="-171450">
                <a:buFont typeface="Wingdings" charset="2"/>
                <a:buChar char="Ø"/>
              </a:pPr>
              <a:r>
                <a:rPr lang="de-DE" sz="1300" dirty="0" err="1" smtClean="0">
                  <a:solidFill>
                    <a:schemeClr val="tx1">
                      <a:lumMod val="75000"/>
                      <a:lumOff val="25000"/>
                    </a:schemeClr>
                  </a:solidFill>
                  <a:latin typeface="Calibri"/>
                  <a:cs typeface="Calibri"/>
                </a:rPr>
                <a:t>Improved</a:t>
              </a:r>
              <a:r>
                <a:rPr lang="de-DE" sz="1300" dirty="0" smtClean="0">
                  <a:solidFill>
                    <a:schemeClr val="tx1">
                      <a:lumMod val="75000"/>
                      <a:lumOff val="25000"/>
                    </a:schemeClr>
                  </a:solidFill>
                  <a:latin typeface="Calibri"/>
                  <a:cs typeface="Calibri"/>
                </a:rPr>
                <a:t> </a:t>
              </a:r>
              <a:r>
                <a:rPr lang="de-DE" sz="1300" dirty="0" err="1" smtClean="0">
                  <a:solidFill>
                    <a:schemeClr val="tx1">
                      <a:lumMod val="75000"/>
                      <a:lumOff val="25000"/>
                    </a:schemeClr>
                  </a:solidFill>
                  <a:latin typeface="Calibri"/>
                  <a:cs typeface="Calibri"/>
                </a:rPr>
                <a:t>initial</a:t>
              </a:r>
              <a:r>
                <a:rPr lang="de-DE" sz="1300" dirty="0" smtClean="0">
                  <a:solidFill>
                    <a:schemeClr val="tx1">
                      <a:lumMod val="75000"/>
                      <a:lumOff val="25000"/>
                    </a:schemeClr>
                  </a:solidFill>
                  <a:latin typeface="Calibri"/>
                  <a:cs typeface="Calibri"/>
                </a:rPr>
                <a:t> </a:t>
              </a:r>
              <a:r>
                <a:rPr lang="de-DE" sz="1300" dirty="0" err="1" smtClean="0">
                  <a:solidFill>
                    <a:schemeClr val="tx1">
                      <a:lumMod val="75000"/>
                      <a:lumOff val="25000"/>
                    </a:schemeClr>
                  </a:solidFill>
                  <a:latin typeface="Calibri"/>
                  <a:cs typeface="Calibri"/>
                </a:rPr>
                <a:t>and</a:t>
              </a:r>
              <a:r>
                <a:rPr lang="de-DE" sz="1300" dirty="0" smtClean="0">
                  <a:solidFill>
                    <a:schemeClr val="tx1">
                      <a:lumMod val="75000"/>
                      <a:lumOff val="25000"/>
                    </a:schemeClr>
                  </a:solidFill>
                  <a:latin typeface="Calibri"/>
                  <a:cs typeface="Calibri"/>
                </a:rPr>
                <a:t> </a:t>
              </a:r>
              <a:r>
                <a:rPr lang="de-DE" sz="1300" dirty="0" err="1" smtClean="0">
                  <a:solidFill>
                    <a:schemeClr val="tx1">
                      <a:lumMod val="75000"/>
                      <a:lumOff val="25000"/>
                    </a:schemeClr>
                  </a:solidFill>
                  <a:latin typeface="Calibri"/>
                  <a:cs typeface="Calibri"/>
                </a:rPr>
                <a:t>boundary</a:t>
              </a:r>
              <a:r>
                <a:rPr lang="de-DE" sz="1300" dirty="0" smtClean="0">
                  <a:solidFill>
                    <a:schemeClr val="tx1">
                      <a:lumMod val="75000"/>
                      <a:lumOff val="25000"/>
                    </a:schemeClr>
                  </a:solidFill>
                  <a:latin typeface="Calibri"/>
                  <a:cs typeface="Calibri"/>
                </a:rPr>
                <a:t> </a:t>
              </a:r>
              <a:r>
                <a:rPr lang="de-DE" sz="1300" dirty="0" err="1" smtClean="0">
                  <a:solidFill>
                    <a:schemeClr val="tx1">
                      <a:lumMod val="75000"/>
                      <a:lumOff val="25000"/>
                    </a:schemeClr>
                  </a:solidFill>
                  <a:latin typeface="Calibri"/>
                  <a:cs typeface="Calibri"/>
                </a:rPr>
                <a:t>conditions</a:t>
              </a:r>
              <a:endParaRPr lang="de-DE" sz="1300" dirty="0" smtClean="0">
                <a:solidFill>
                  <a:schemeClr val="tx1">
                    <a:lumMod val="75000"/>
                    <a:lumOff val="25000"/>
                  </a:schemeClr>
                </a:solidFill>
                <a:latin typeface="Calibri"/>
                <a:cs typeface="Calibri"/>
              </a:endParaRPr>
            </a:p>
          </p:txBody>
        </p:sp>
      </p:grpSp>
      <p:grpSp>
        <p:nvGrpSpPr>
          <p:cNvPr id="19" name="Gruppierung 18"/>
          <p:cNvGrpSpPr/>
          <p:nvPr/>
        </p:nvGrpSpPr>
        <p:grpSpPr>
          <a:xfrm>
            <a:off x="3533355" y="2404143"/>
            <a:ext cx="2135814" cy="1982090"/>
            <a:chOff x="3533355" y="2404143"/>
            <a:chExt cx="2135814" cy="1982090"/>
          </a:xfrm>
        </p:grpSpPr>
        <p:sp>
          <p:nvSpPr>
            <p:cNvPr id="7" name="Eingebuchteter Richtungspfeil 8"/>
            <p:cNvSpPr/>
            <p:nvPr/>
          </p:nvSpPr>
          <p:spPr>
            <a:xfrm>
              <a:off x="3576648" y="2404143"/>
              <a:ext cx="2092521" cy="793666"/>
            </a:xfrm>
            <a:prstGeom prst="chevron">
              <a:avLst/>
            </a:prstGeom>
            <a:solidFill>
              <a:schemeClr val="accent3">
                <a:lumMod val="20000"/>
                <a:lumOff val="80000"/>
              </a:schemeClr>
            </a:solidFill>
            <a:ln>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400" b="1" dirty="0" smtClean="0">
                  <a:solidFill>
                    <a:schemeClr val="tx1"/>
                  </a:solidFill>
                  <a:latin typeface="Calibri"/>
                  <a:cs typeface="Calibri"/>
                </a:rPr>
                <a:t>Test </a:t>
              </a:r>
              <a:r>
                <a:rPr lang="de-DE" sz="1400" b="1" dirty="0" err="1" smtClean="0">
                  <a:solidFill>
                    <a:schemeClr val="tx1"/>
                  </a:solidFill>
                  <a:latin typeface="Calibri"/>
                  <a:cs typeface="Calibri"/>
                </a:rPr>
                <a:t>Enhancements</a:t>
              </a:r>
              <a:endParaRPr lang="de-DE" sz="1400" b="1" dirty="0">
                <a:solidFill>
                  <a:schemeClr val="tx1"/>
                </a:solidFill>
                <a:latin typeface="Calibri"/>
                <a:cs typeface="Calibri"/>
              </a:endParaRPr>
            </a:p>
          </p:txBody>
        </p:sp>
        <p:sp>
          <p:nvSpPr>
            <p:cNvPr id="11" name="Textfeld 12"/>
            <p:cNvSpPr txBox="1"/>
            <p:nvPr/>
          </p:nvSpPr>
          <p:spPr>
            <a:xfrm>
              <a:off x="3533355" y="3293626"/>
              <a:ext cx="1818301" cy="1092607"/>
            </a:xfrm>
            <a:prstGeom prst="rect">
              <a:avLst/>
            </a:prstGeom>
            <a:noFill/>
          </p:spPr>
          <p:txBody>
            <a:bodyPr wrap="square" rtlCol="0">
              <a:spAutoFit/>
            </a:bodyPr>
            <a:lstStyle/>
            <a:p>
              <a:pPr marL="171450" indent="-171450">
                <a:buFont typeface="Wingdings" charset="2"/>
                <a:buChar char="Ø"/>
              </a:pPr>
              <a:r>
                <a:rPr lang="de-DE" sz="1300" dirty="0" smtClean="0">
                  <a:solidFill>
                    <a:schemeClr val="tx1">
                      <a:lumMod val="75000"/>
                      <a:lumOff val="25000"/>
                    </a:schemeClr>
                  </a:solidFill>
                  <a:latin typeface="Calibri"/>
                  <a:cs typeface="Calibri"/>
                </a:rPr>
                <a:t>Enhanced NWP</a:t>
              </a:r>
            </a:p>
            <a:p>
              <a:pPr marL="171450" indent="-171450">
                <a:buFont typeface="Wingdings" charset="2"/>
                <a:buChar char="Ø"/>
              </a:pPr>
              <a:r>
                <a:rPr lang="de-DE" sz="1300" dirty="0" smtClean="0">
                  <a:solidFill>
                    <a:schemeClr val="tx1">
                      <a:lumMod val="75000"/>
                      <a:lumOff val="25000"/>
                    </a:schemeClr>
                  </a:solidFill>
                  <a:latin typeface="Calibri"/>
                  <a:cs typeface="Calibri"/>
                </a:rPr>
                <a:t>Enhanced </a:t>
              </a:r>
              <a:r>
                <a:rPr lang="de-DE" sz="1300" dirty="0" err="1" smtClean="0">
                  <a:solidFill>
                    <a:schemeClr val="tx1">
                      <a:lumMod val="75000"/>
                      <a:lumOff val="25000"/>
                    </a:schemeClr>
                  </a:solidFill>
                  <a:latin typeface="Calibri"/>
                  <a:cs typeface="Calibri"/>
                </a:rPr>
                <a:t>Subseasonal</a:t>
              </a:r>
              <a:r>
                <a:rPr lang="de-DE" sz="1300" dirty="0" smtClean="0">
                  <a:solidFill>
                    <a:schemeClr val="tx1">
                      <a:lumMod val="75000"/>
                      <a:lumOff val="25000"/>
                    </a:schemeClr>
                  </a:solidFill>
                  <a:latin typeface="Calibri"/>
                  <a:cs typeface="Calibri"/>
                </a:rPr>
                <a:t> </a:t>
              </a:r>
              <a:r>
                <a:rPr lang="de-DE" sz="1300" dirty="0" err="1" smtClean="0">
                  <a:solidFill>
                    <a:schemeClr val="tx1">
                      <a:lumMod val="75000"/>
                      <a:lumOff val="25000"/>
                    </a:schemeClr>
                  </a:solidFill>
                  <a:latin typeface="Calibri"/>
                  <a:cs typeface="Calibri"/>
                </a:rPr>
                <a:t>to</a:t>
              </a:r>
              <a:r>
                <a:rPr lang="de-DE" sz="1300" dirty="0" smtClean="0">
                  <a:solidFill>
                    <a:schemeClr val="tx1">
                      <a:lumMod val="75000"/>
                      <a:lumOff val="25000"/>
                    </a:schemeClr>
                  </a:solidFill>
                  <a:latin typeface="Calibri"/>
                  <a:cs typeface="Calibri"/>
                </a:rPr>
                <a:t> </a:t>
              </a:r>
              <a:r>
                <a:rPr lang="de-DE" sz="1300" dirty="0" err="1" smtClean="0">
                  <a:solidFill>
                    <a:schemeClr val="tx1">
                      <a:lumMod val="75000"/>
                      <a:lumOff val="25000"/>
                    </a:schemeClr>
                  </a:solidFill>
                  <a:latin typeface="Calibri"/>
                  <a:cs typeface="Calibri"/>
                </a:rPr>
                <a:t>Seasonal</a:t>
              </a:r>
              <a:r>
                <a:rPr lang="de-DE" sz="1300" dirty="0" smtClean="0">
                  <a:solidFill>
                    <a:schemeClr val="tx1">
                      <a:lumMod val="75000"/>
                      <a:lumOff val="25000"/>
                    </a:schemeClr>
                  </a:solidFill>
                  <a:latin typeface="Calibri"/>
                  <a:cs typeface="Calibri"/>
                </a:rPr>
                <a:t> </a:t>
              </a:r>
              <a:r>
                <a:rPr lang="de-DE" sz="1300" dirty="0" err="1" smtClean="0">
                  <a:solidFill>
                    <a:schemeClr val="tx1">
                      <a:lumMod val="75000"/>
                      <a:lumOff val="25000"/>
                    </a:schemeClr>
                  </a:solidFill>
                  <a:latin typeface="Calibri"/>
                  <a:cs typeface="Calibri"/>
                </a:rPr>
                <a:t>Prediction</a:t>
              </a:r>
              <a:endParaRPr lang="de-DE" sz="1300" dirty="0">
                <a:solidFill>
                  <a:schemeClr val="tx1">
                    <a:lumMod val="75000"/>
                    <a:lumOff val="25000"/>
                  </a:schemeClr>
                </a:solidFill>
                <a:latin typeface="Calibri"/>
                <a:cs typeface="Calibri"/>
              </a:endParaRPr>
            </a:p>
            <a:p>
              <a:pPr marL="171450" indent="-171450">
                <a:buFont typeface="Wingdings" charset="2"/>
                <a:buChar char="Ø"/>
              </a:pPr>
              <a:r>
                <a:rPr lang="de-DE" sz="1300" dirty="0" smtClean="0">
                  <a:solidFill>
                    <a:schemeClr val="tx1">
                      <a:lumMod val="75000"/>
                      <a:lumOff val="25000"/>
                    </a:schemeClr>
                  </a:solidFill>
                  <a:latin typeface="Calibri"/>
                  <a:cs typeface="Calibri"/>
                </a:rPr>
                <a:t>Enhanced CMIP6</a:t>
              </a:r>
            </a:p>
          </p:txBody>
        </p:sp>
      </p:grpSp>
      <p:grpSp>
        <p:nvGrpSpPr>
          <p:cNvPr id="20" name="Gruppierung 19"/>
          <p:cNvGrpSpPr/>
          <p:nvPr/>
        </p:nvGrpSpPr>
        <p:grpSpPr>
          <a:xfrm>
            <a:off x="5351689" y="2403845"/>
            <a:ext cx="1948212" cy="1976057"/>
            <a:chOff x="5351689" y="2403845"/>
            <a:chExt cx="1948212" cy="1976057"/>
          </a:xfrm>
        </p:grpSpPr>
        <p:sp>
          <p:nvSpPr>
            <p:cNvPr id="8" name="Eingebuchteter Richtungspfeil 9"/>
            <p:cNvSpPr/>
            <p:nvPr/>
          </p:nvSpPr>
          <p:spPr>
            <a:xfrm>
              <a:off x="5366135" y="2403845"/>
              <a:ext cx="1933766" cy="793666"/>
            </a:xfrm>
            <a:prstGeom prst="chevron">
              <a:avLst/>
            </a:prstGeom>
            <a:solidFill>
              <a:schemeClr val="accent4">
                <a:lumMod val="20000"/>
                <a:lumOff val="80000"/>
              </a:schemeClr>
            </a:solidFill>
            <a:ln>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400" b="1" dirty="0" err="1" smtClean="0">
                  <a:solidFill>
                    <a:schemeClr val="tx1"/>
                  </a:solidFill>
                  <a:latin typeface="Calibri"/>
                  <a:cs typeface="Calibri"/>
                </a:rPr>
                <a:t>Make</a:t>
              </a:r>
              <a:r>
                <a:rPr lang="de-DE" sz="1400" b="1" dirty="0" smtClean="0">
                  <a:solidFill>
                    <a:schemeClr val="tx1"/>
                  </a:solidFill>
                  <a:latin typeface="Calibri"/>
                  <a:cs typeface="Calibri"/>
                </a:rPr>
                <a:t> </a:t>
              </a:r>
              <a:r>
                <a:rPr lang="de-DE" sz="1400" b="1" dirty="0" err="1" smtClean="0">
                  <a:solidFill>
                    <a:schemeClr val="tx1"/>
                  </a:solidFill>
                  <a:latin typeface="Calibri"/>
                  <a:cs typeface="Calibri"/>
                </a:rPr>
                <a:t>Recommen-dations</a:t>
              </a:r>
              <a:endParaRPr lang="de-DE" sz="1400" b="1" dirty="0">
                <a:solidFill>
                  <a:schemeClr val="tx1"/>
                </a:solidFill>
                <a:latin typeface="Calibri"/>
                <a:cs typeface="Calibri"/>
              </a:endParaRPr>
            </a:p>
          </p:txBody>
        </p:sp>
        <p:sp>
          <p:nvSpPr>
            <p:cNvPr id="12" name="Textfeld 13"/>
            <p:cNvSpPr txBox="1"/>
            <p:nvPr/>
          </p:nvSpPr>
          <p:spPr>
            <a:xfrm>
              <a:off x="5351689" y="3287295"/>
              <a:ext cx="1818301" cy="1092607"/>
            </a:xfrm>
            <a:prstGeom prst="rect">
              <a:avLst/>
            </a:prstGeom>
            <a:noFill/>
          </p:spPr>
          <p:txBody>
            <a:bodyPr wrap="square" rtlCol="0">
              <a:spAutoFit/>
            </a:bodyPr>
            <a:lstStyle/>
            <a:p>
              <a:pPr marL="171450" indent="-171450">
                <a:buFont typeface="Wingdings" charset="2"/>
                <a:buChar char="Ø"/>
              </a:pPr>
              <a:r>
                <a:rPr lang="de-DE" sz="1300" dirty="0" err="1" smtClean="0">
                  <a:solidFill>
                    <a:schemeClr val="tx1">
                      <a:lumMod val="75000"/>
                      <a:lumOff val="25000"/>
                    </a:schemeClr>
                  </a:solidFill>
                  <a:latin typeface="Calibri"/>
                  <a:cs typeface="Calibri"/>
                </a:rPr>
                <a:t>Presentations</a:t>
              </a:r>
              <a:endParaRPr lang="de-DE" sz="1300" dirty="0" smtClean="0">
                <a:solidFill>
                  <a:schemeClr val="tx1">
                    <a:lumMod val="75000"/>
                    <a:lumOff val="25000"/>
                  </a:schemeClr>
                </a:solidFill>
                <a:latin typeface="Calibri"/>
                <a:cs typeface="Calibri"/>
              </a:endParaRPr>
            </a:p>
            <a:p>
              <a:pPr marL="171450" indent="-171450">
                <a:buFont typeface="Wingdings" charset="2"/>
                <a:buChar char="Ø"/>
              </a:pPr>
              <a:r>
                <a:rPr lang="de-DE" sz="1300" dirty="0" smtClean="0">
                  <a:solidFill>
                    <a:schemeClr val="tx1">
                      <a:lumMod val="75000"/>
                      <a:lumOff val="25000"/>
                    </a:schemeClr>
                  </a:solidFill>
                  <a:latin typeface="Calibri"/>
                  <a:cs typeface="Calibri"/>
                </a:rPr>
                <a:t>Reports</a:t>
              </a:r>
              <a:endParaRPr lang="de-DE" sz="1300" dirty="0">
                <a:solidFill>
                  <a:schemeClr val="tx1">
                    <a:lumMod val="75000"/>
                    <a:lumOff val="25000"/>
                  </a:schemeClr>
                </a:solidFill>
                <a:latin typeface="Calibri"/>
                <a:cs typeface="Calibri"/>
              </a:endParaRPr>
            </a:p>
            <a:p>
              <a:pPr marL="171450" indent="-171450">
                <a:buFont typeface="Wingdings" charset="2"/>
                <a:buChar char="Ø"/>
              </a:pPr>
              <a:r>
                <a:rPr lang="de-DE" sz="1300" dirty="0" smtClean="0">
                  <a:solidFill>
                    <a:schemeClr val="tx1">
                      <a:lumMod val="75000"/>
                      <a:lumOff val="25000"/>
                    </a:schemeClr>
                  </a:solidFill>
                  <a:latin typeface="Calibri"/>
                  <a:cs typeface="Calibri"/>
                </a:rPr>
                <a:t>Publications</a:t>
              </a:r>
            </a:p>
            <a:p>
              <a:pPr marL="171450" indent="-171450">
                <a:buFont typeface="Wingdings" charset="2"/>
                <a:buChar char="Ø"/>
              </a:pPr>
              <a:r>
                <a:rPr lang="de-DE" sz="1300" dirty="0" err="1" smtClean="0">
                  <a:solidFill>
                    <a:schemeClr val="tx1">
                      <a:lumMod val="75000"/>
                      <a:lumOff val="25000"/>
                    </a:schemeClr>
                  </a:solidFill>
                  <a:latin typeface="Calibri"/>
                  <a:cs typeface="Calibri"/>
                </a:rPr>
                <a:t>Contribution</a:t>
              </a:r>
              <a:r>
                <a:rPr lang="de-DE" sz="1300" dirty="0" smtClean="0">
                  <a:solidFill>
                    <a:schemeClr val="tx1">
                      <a:lumMod val="75000"/>
                      <a:lumOff val="25000"/>
                    </a:schemeClr>
                  </a:solidFill>
                  <a:latin typeface="Calibri"/>
                  <a:cs typeface="Calibri"/>
                </a:rPr>
                <a:t> </a:t>
              </a:r>
              <a:r>
                <a:rPr lang="de-DE" sz="1300" dirty="0" err="1" smtClean="0">
                  <a:solidFill>
                    <a:schemeClr val="tx1">
                      <a:lumMod val="75000"/>
                      <a:lumOff val="25000"/>
                    </a:schemeClr>
                  </a:solidFill>
                  <a:latin typeface="Calibri"/>
                  <a:cs typeface="Calibri"/>
                </a:rPr>
                <a:t>to</a:t>
              </a:r>
              <a:r>
                <a:rPr lang="de-DE" sz="1300" dirty="0" smtClean="0">
                  <a:solidFill>
                    <a:schemeClr val="tx1">
                      <a:lumMod val="75000"/>
                      <a:lumOff val="25000"/>
                    </a:schemeClr>
                  </a:solidFill>
                  <a:latin typeface="Calibri"/>
                  <a:cs typeface="Calibri"/>
                </a:rPr>
                <a:t> </a:t>
              </a:r>
              <a:r>
                <a:rPr lang="de-DE" sz="1300" dirty="0" err="1" smtClean="0">
                  <a:solidFill>
                    <a:schemeClr val="tx1">
                      <a:lumMod val="75000"/>
                      <a:lumOff val="25000"/>
                    </a:schemeClr>
                  </a:solidFill>
                  <a:latin typeface="Calibri"/>
                  <a:cs typeface="Calibri"/>
                </a:rPr>
                <a:t>assessment</a:t>
              </a:r>
              <a:r>
                <a:rPr lang="de-DE" sz="1300" dirty="0" smtClean="0">
                  <a:solidFill>
                    <a:schemeClr val="tx1">
                      <a:lumMod val="75000"/>
                      <a:lumOff val="25000"/>
                    </a:schemeClr>
                  </a:solidFill>
                  <a:latin typeface="Calibri"/>
                  <a:cs typeface="Calibri"/>
                </a:rPr>
                <a:t> </a:t>
              </a:r>
              <a:r>
                <a:rPr lang="de-DE" sz="1300" dirty="0" err="1" smtClean="0">
                  <a:solidFill>
                    <a:schemeClr val="tx1">
                      <a:lumMod val="75000"/>
                      <a:lumOff val="25000"/>
                    </a:schemeClr>
                  </a:solidFill>
                  <a:latin typeface="Calibri"/>
                  <a:cs typeface="Calibri"/>
                </a:rPr>
                <a:t>reports</a:t>
              </a:r>
              <a:endParaRPr lang="de-DE" sz="1300" dirty="0" smtClean="0">
                <a:solidFill>
                  <a:schemeClr val="tx1">
                    <a:lumMod val="75000"/>
                    <a:lumOff val="25000"/>
                  </a:schemeClr>
                </a:solidFill>
                <a:latin typeface="Calibri"/>
                <a:cs typeface="Calibri"/>
              </a:endParaRPr>
            </a:p>
          </p:txBody>
        </p:sp>
      </p:grpSp>
      <p:sp>
        <p:nvSpPr>
          <p:cNvPr id="14" name="Rectangle 13"/>
          <p:cNvSpPr/>
          <p:nvPr/>
        </p:nvSpPr>
        <p:spPr>
          <a:xfrm>
            <a:off x="368513" y="209034"/>
            <a:ext cx="1633781" cy="523220"/>
          </a:xfrm>
          <a:prstGeom prst="rect">
            <a:avLst/>
          </a:prstGeom>
        </p:spPr>
        <p:txBody>
          <a:bodyPr wrap="none">
            <a:spAutoFit/>
          </a:bodyPr>
          <a:lstStyle/>
          <a:p>
            <a:r>
              <a:rPr lang="de-DE" sz="2800" b="1" dirty="0" err="1">
                <a:solidFill>
                  <a:schemeClr val="bg1"/>
                </a:solidFill>
              </a:rPr>
              <a:t>S</a:t>
            </a:r>
            <a:r>
              <a:rPr lang="de-DE" sz="2800" b="1" dirty="0" err="1" smtClean="0">
                <a:solidFill>
                  <a:schemeClr val="bg1"/>
                </a:solidFill>
              </a:rPr>
              <a:t>trategy</a:t>
            </a:r>
            <a:endParaRPr lang="en-GB" sz="2800" b="1" dirty="0">
              <a:solidFill>
                <a:schemeClr val="bg1"/>
              </a:solidFill>
            </a:endParaRPr>
          </a:p>
        </p:txBody>
      </p:sp>
      <p:pic>
        <p:nvPicPr>
          <p:cNvPr id="15" name="Picture 14" descr="Powerpoint2.pdf"/>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8183056" y="6210300"/>
            <a:ext cx="806065" cy="507266"/>
          </a:xfrm>
          <a:prstGeom prst="rect">
            <a:avLst/>
          </a:prstGeom>
          <a:ln>
            <a:noFill/>
          </a:ln>
          <a:effectLst>
            <a:outerShdw blurRad="292100" dist="139700" dir="2700000" algn="tl" rotWithShape="0">
              <a:srgbClr val="333333">
                <a:alpha val="65000"/>
              </a:srgbClr>
            </a:outerShdw>
          </a:effectLst>
        </p:spPr>
      </p:pic>
      <p:grpSp>
        <p:nvGrpSpPr>
          <p:cNvPr id="21" name="Gruppierung 20"/>
          <p:cNvGrpSpPr/>
          <p:nvPr/>
        </p:nvGrpSpPr>
        <p:grpSpPr>
          <a:xfrm>
            <a:off x="6982388" y="2403397"/>
            <a:ext cx="2253035" cy="2511741"/>
            <a:chOff x="6982388" y="2403397"/>
            <a:chExt cx="2253035" cy="2511741"/>
          </a:xfrm>
        </p:grpSpPr>
        <p:sp>
          <p:nvSpPr>
            <p:cNvPr id="9" name="Eingebuchteter Richtungspfeil 10"/>
            <p:cNvSpPr/>
            <p:nvPr/>
          </p:nvSpPr>
          <p:spPr>
            <a:xfrm>
              <a:off x="6996845" y="2403397"/>
              <a:ext cx="1933766" cy="793666"/>
            </a:xfrm>
            <a:prstGeom prst="chevron">
              <a:avLst/>
            </a:prstGeom>
            <a:solidFill>
              <a:srgbClr val="FF0000"/>
            </a:solidFill>
            <a:ln>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400" b="1" dirty="0" smtClean="0">
                  <a:solidFill>
                    <a:srgbClr val="F2F2F2"/>
                  </a:solidFill>
                  <a:latin typeface="Calibri"/>
                  <a:cs typeface="Calibri"/>
                </a:rPr>
                <a:t>Enhanced </a:t>
              </a:r>
              <a:r>
                <a:rPr lang="de-DE" sz="1400" b="1" dirty="0" err="1" smtClean="0">
                  <a:solidFill>
                    <a:srgbClr val="F2F2F2"/>
                  </a:solidFill>
                  <a:latin typeface="Calibri"/>
                  <a:cs typeface="Calibri"/>
                </a:rPr>
                <a:t>Prediction</a:t>
              </a:r>
              <a:r>
                <a:rPr lang="de-DE" sz="1400" b="1" dirty="0" err="1">
                  <a:solidFill>
                    <a:srgbClr val="F2F2F2"/>
                  </a:solidFill>
                  <a:latin typeface="Calibri"/>
                  <a:cs typeface="Calibri"/>
                </a:rPr>
                <a:t>s</a:t>
              </a:r>
              <a:endParaRPr lang="de-DE" sz="1400" b="1" dirty="0">
                <a:solidFill>
                  <a:srgbClr val="F2F2F2"/>
                </a:solidFill>
                <a:latin typeface="Calibri"/>
                <a:cs typeface="Calibri"/>
              </a:endParaRPr>
            </a:p>
          </p:txBody>
        </p:sp>
        <p:grpSp>
          <p:nvGrpSpPr>
            <p:cNvPr id="3" name="Gruppierung 2"/>
            <p:cNvGrpSpPr/>
            <p:nvPr/>
          </p:nvGrpSpPr>
          <p:grpSpPr>
            <a:xfrm>
              <a:off x="6982388" y="3282683"/>
              <a:ext cx="2253035" cy="1632455"/>
              <a:chOff x="6982388" y="3282683"/>
              <a:chExt cx="2253035" cy="1632455"/>
            </a:xfrm>
          </p:grpSpPr>
          <p:sp>
            <p:nvSpPr>
              <p:cNvPr id="13" name="Textfeld 14"/>
              <p:cNvSpPr txBox="1"/>
              <p:nvPr/>
            </p:nvSpPr>
            <p:spPr>
              <a:xfrm>
                <a:off x="6982388" y="3282683"/>
                <a:ext cx="2072711" cy="693588"/>
              </a:xfrm>
              <a:prstGeom prst="rect">
                <a:avLst/>
              </a:prstGeom>
              <a:noFill/>
            </p:spPr>
            <p:txBody>
              <a:bodyPr wrap="square" lIns="108000" tIns="46800" rIns="108000" rtlCol="0">
                <a:spAutoFit/>
              </a:bodyPr>
              <a:lstStyle/>
              <a:p>
                <a:pPr marL="171450" indent="-171450">
                  <a:buFont typeface="Wingdings" charset="2"/>
                  <a:buChar char="Ø"/>
                </a:pPr>
                <a:r>
                  <a:rPr lang="de-DE" sz="1300" dirty="0" smtClean="0">
                    <a:solidFill>
                      <a:schemeClr val="tx1">
                        <a:lumMod val="75000"/>
                        <a:lumOff val="25000"/>
                      </a:schemeClr>
                    </a:solidFill>
                    <a:latin typeface="Calibri"/>
                    <a:cs typeface="Calibri"/>
                  </a:rPr>
                  <a:t>CMIP6-Interim </a:t>
                </a:r>
                <a:r>
                  <a:rPr lang="de-DE" sz="1300" dirty="0" err="1" smtClean="0">
                    <a:solidFill>
                      <a:schemeClr val="tx1">
                        <a:lumMod val="75000"/>
                        <a:lumOff val="25000"/>
                      </a:schemeClr>
                    </a:solidFill>
                    <a:latin typeface="Calibri"/>
                    <a:cs typeface="Calibri"/>
                  </a:rPr>
                  <a:t>and</a:t>
                </a:r>
                <a:r>
                  <a:rPr lang="de-DE" sz="1300" dirty="0" smtClean="0">
                    <a:solidFill>
                      <a:schemeClr val="tx1">
                        <a:lumMod val="75000"/>
                        <a:lumOff val="25000"/>
                      </a:schemeClr>
                    </a:solidFill>
                    <a:latin typeface="Calibri"/>
                    <a:cs typeface="Calibri"/>
                  </a:rPr>
                  <a:t> CMIP7</a:t>
                </a:r>
              </a:p>
              <a:p>
                <a:pPr marL="171450" indent="-171450">
                  <a:buFont typeface="Wingdings" charset="2"/>
                  <a:buChar char="Ø"/>
                </a:pPr>
                <a:r>
                  <a:rPr lang="de-DE" sz="1300" dirty="0" smtClean="0">
                    <a:solidFill>
                      <a:schemeClr val="tx1">
                        <a:lumMod val="75000"/>
                        <a:lumOff val="25000"/>
                      </a:schemeClr>
                    </a:solidFill>
                    <a:latin typeface="Calibri"/>
                    <a:cs typeface="Calibri"/>
                  </a:rPr>
                  <a:t>Enhanced operational:</a:t>
                </a:r>
              </a:p>
            </p:txBody>
          </p:sp>
          <p:sp>
            <p:nvSpPr>
              <p:cNvPr id="16" name="Textfeld 14"/>
              <p:cNvSpPr txBox="1"/>
              <p:nvPr/>
            </p:nvSpPr>
            <p:spPr>
              <a:xfrm>
                <a:off x="7162712" y="3898385"/>
                <a:ext cx="2072711" cy="1016753"/>
              </a:xfrm>
              <a:prstGeom prst="rect">
                <a:avLst/>
              </a:prstGeom>
              <a:noFill/>
            </p:spPr>
            <p:txBody>
              <a:bodyPr wrap="square" lIns="108000" tIns="46800" rIns="108000" rtlCol="0">
                <a:spAutoFit/>
              </a:bodyPr>
              <a:lstStyle/>
              <a:p>
                <a:pPr marL="172800" indent="-171450">
                  <a:buFont typeface="Arial"/>
                  <a:buChar char="•"/>
                </a:pPr>
                <a:r>
                  <a:rPr lang="de-DE" sz="1200" dirty="0" smtClean="0">
                    <a:solidFill>
                      <a:schemeClr val="tx1">
                        <a:lumMod val="75000"/>
                        <a:lumOff val="25000"/>
                      </a:schemeClr>
                    </a:solidFill>
                    <a:latin typeface="Calibri"/>
                    <a:cs typeface="Calibri"/>
                  </a:rPr>
                  <a:t>NWP</a:t>
                </a:r>
              </a:p>
              <a:p>
                <a:pPr marL="172800" indent="-171450">
                  <a:buFont typeface="Arial"/>
                  <a:buChar char="•"/>
                </a:pPr>
                <a:r>
                  <a:rPr lang="de-DE" sz="1200" dirty="0" err="1" smtClean="0">
                    <a:solidFill>
                      <a:schemeClr val="tx1">
                        <a:lumMod val="75000"/>
                        <a:lumOff val="25000"/>
                      </a:schemeClr>
                    </a:solidFill>
                    <a:latin typeface="Calibri"/>
                    <a:cs typeface="Calibri"/>
                  </a:rPr>
                  <a:t>Subseasonal</a:t>
                </a:r>
                <a:r>
                  <a:rPr lang="de-DE" sz="1200" dirty="0" smtClean="0">
                    <a:solidFill>
                      <a:schemeClr val="tx1">
                        <a:lumMod val="75000"/>
                        <a:lumOff val="25000"/>
                      </a:schemeClr>
                    </a:solidFill>
                    <a:latin typeface="Calibri"/>
                    <a:cs typeface="Calibri"/>
                  </a:rPr>
                  <a:t> </a:t>
                </a:r>
                <a:r>
                  <a:rPr lang="de-DE" sz="1200" dirty="0" err="1" smtClean="0">
                    <a:solidFill>
                      <a:schemeClr val="tx1">
                        <a:lumMod val="75000"/>
                        <a:lumOff val="25000"/>
                      </a:schemeClr>
                    </a:solidFill>
                    <a:latin typeface="Calibri"/>
                    <a:cs typeface="Calibri"/>
                  </a:rPr>
                  <a:t>to</a:t>
                </a:r>
                <a:r>
                  <a:rPr lang="de-DE" sz="1200" dirty="0" smtClean="0">
                    <a:solidFill>
                      <a:schemeClr val="tx1">
                        <a:lumMod val="75000"/>
                        <a:lumOff val="25000"/>
                      </a:schemeClr>
                    </a:solidFill>
                    <a:latin typeface="Calibri"/>
                    <a:cs typeface="Calibri"/>
                  </a:rPr>
                  <a:t> </a:t>
                </a:r>
                <a:r>
                  <a:rPr lang="de-DE" sz="1200" dirty="0" err="1" smtClean="0">
                    <a:solidFill>
                      <a:schemeClr val="tx1">
                        <a:lumMod val="75000"/>
                        <a:lumOff val="25000"/>
                      </a:schemeClr>
                    </a:solidFill>
                    <a:latin typeface="Calibri"/>
                    <a:cs typeface="Calibri"/>
                  </a:rPr>
                  <a:t>Seasonal</a:t>
                </a:r>
                <a:r>
                  <a:rPr lang="de-DE" sz="1200" dirty="0" smtClean="0">
                    <a:solidFill>
                      <a:schemeClr val="tx1">
                        <a:lumMod val="75000"/>
                        <a:lumOff val="25000"/>
                      </a:schemeClr>
                    </a:solidFill>
                    <a:latin typeface="Calibri"/>
                    <a:cs typeface="Calibri"/>
                  </a:rPr>
                  <a:t> </a:t>
                </a:r>
                <a:r>
                  <a:rPr lang="de-DE" sz="1200" dirty="0" err="1" smtClean="0">
                    <a:solidFill>
                      <a:schemeClr val="tx1">
                        <a:lumMod val="75000"/>
                        <a:lumOff val="25000"/>
                      </a:schemeClr>
                    </a:solidFill>
                    <a:latin typeface="Calibri"/>
                    <a:cs typeface="Calibri"/>
                  </a:rPr>
                  <a:t>Prediction</a:t>
                </a:r>
                <a:endParaRPr lang="de-DE" sz="1200" dirty="0" smtClean="0">
                  <a:solidFill>
                    <a:schemeClr val="tx1">
                      <a:lumMod val="75000"/>
                      <a:lumOff val="25000"/>
                    </a:schemeClr>
                  </a:solidFill>
                  <a:latin typeface="Calibri"/>
                  <a:cs typeface="Calibri"/>
                </a:endParaRPr>
              </a:p>
              <a:p>
                <a:pPr marL="172800" indent="-171450">
                  <a:buFont typeface="Arial"/>
                  <a:buChar char="•"/>
                </a:pPr>
                <a:r>
                  <a:rPr lang="de-DE" sz="1200" dirty="0" err="1">
                    <a:solidFill>
                      <a:schemeClr val="tx1">
                        <a:lumMod val="75000"/>
                        <a:lumOff val="25000"/>
                      </a:schemeClr>
                    </a:solidFill>
                    <a:latin typeface="Calibri"/>
                    <a:cs typeface="Calibri"/>
                  </a:rPr>
                  <a:t>Interannual</a:t>
                </a:r>
                <a:r>
                  <a:rPr lang="de-DE" sz="1200" dirty="0">
                    <a:solidFill>
                      <a:schemeClr val="tx1">
                        <a:lumMod val="75000"/>
                        <a:lumOff val="25000"/>
                      </a:schemeClr>
                    </a:solidFill>
                    <a:latin typeface="Calibri"/>
                    <a:cs typeface="Calibri"/>
                  </a:rPr>
                  <a:t> </a:t>
                </a:r>
                <a:r>
                  <a:rPr lang="de-DE" sz="1200" dirty="0" err="1">
                    <a:solidFill>
                      <a:schemeClr val="tx1">
                        <a:lumMod val="75000"/>
                        <a:lumOff val="25000"/>
                      </a:schemeClr>
                    </a:solidFill>
                    <a:latin typeface="Calibri"/>
                    <a:cs typeface="Calibri"/>
                  </a:rPr>
                  <a:t>to</a:t>
                </a:r>
                <a:r>
                  <a:rPr lang="de-DE" sz="1200" dirty="0">
                    <a:solidFill>
                      <a:schemeClr val="tx1">
                        <a:lumMod val="75000"/>
                        <a:lumOff val="25000"/>
                      </a:schemeClr>
                    </a:solidFill>
                    <a:latin typeface="Calibri"/>
                    <a:cs typeface="Calibri"/>
                  </a:rPr>
                  <a:t> </a:t>
                </a:r>
                <a:r>
                  <a:rPr lang="de-DE" sz="1200" dirty="0" err="1">
                    <a:solidFill>
                      <a:schemeClr val="tx1">
                        <a:lumMod val="75000"/>
                        <a:lumOff val="25000"/>
                      </a:schemeClr>
                    </a:solidFill>
                    <a:latin typeface="Calibri"/>
                    <a:cs typeface="Calibri"/>
                  </a:rPr>
                  <a:t>Decadal</a:t>
                </a:r>
                <a:r>
                  <a:rPr lang="de-DE" sz="1200" dirty="0">
                    <a:solidFill>
                      <a:schemeClr val="tx1">
                        <a:lumMod val="75000"/>
                        <a:lumOff val="25000"/>
                      </a:schemeClr>
                    </a:solidFill>
                    <a:latin typeface="Calibri"/>
                    <a:cs typeface="Calibri"/>
                  </a:rPr>
                  <a:t> </a:t>
                </a:r>
                <a:r>
                  <a:rPr lang="de-DE" sz="1200" dirty="0" err="1" smtClean="0">
                    <a:solidFill>
                      <a:schemeClr val="tx1">
                        <a:lumMod val="75000"/>
                        <a:lumOff val="25000"/>
                      </a:schemeClr>
                    </a:solidFill>
                    <a:latin typeface="Calibri"/>
                    <a:cs typeface="Calibri"/>
                  </a:rPr>
                  <a:t>Prediction</a:t>
                </a:r>
                <a:endParaRPr lang="de-DE" sz="1200" dirty="0" smtClean="0">
                  <a:solidFill>
                    <a:schemeClr val="tx1">
                      <a:lumMod val="75000"/>
                      <a:lumOff val="25000"/>
                    </a:schemeClr>
                  </a:solidFill>
                  <a:latin typeface="Calibri"/>
                  <a:cs typeface="Calibri"/>
                </a:endParaRPr>
              </a:p>
            </p:txBody>
          </p:sp>
        </p:grpSp>
      </p:grpSp>
    </p:spTree>
    <p:extLst>
      <p:ext uri="{BB962C8B-B14F-4D97-AF65-F5344CB8AC3E}">
        <p14:creationId xmlns:p14="http://schemas.microsoft.com/office/powerpoint/2010/main" val="572852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txBox="1">
            <a:spLocks/>
          </p:cNvSpPr>
          <p:nvPr/>
        </p:nvSpPr>
        <p:spPr>
          <a:xfrm>
            <a:off x="381501" y="220695"/>
            <a:ext cx="8330195" cy="604805"/>
          </a:xfrm>
          <a:prstGeom prst="rect">
            <a:avLst/>
          </a:prstGeom>
        </p:spPr>
        <p:txBody>
          <a:bodyPr/>
          <a:lstStyle>
            <a:lvl1pPr algn="l" defTabSz="457200" rtl="0" eaLnBrk="1" latinLnBrk="0" hangingPunct="1">
              <a:spcBef>
                <a:spcPct val="0"/>
              </a:spcBef>
              <a:buNone/>
              <a:defRPr sz="3200" b="1" i="0" kern="1200">
                <a:solidFill>
                  <a:schemeClr val="tx1">
                    <a:lumMod val="75000"/>
                    <a:lumOff val="25000"/>
                  </a:schemeClr>
                </a:solidFill>
                <a:latin typeface="Arial"/>
                <a:ea typeface="+mj-ea"/>
                <a:cs typeface="Arial"/>
              </a:defRPr>
            </a:lvl1pPr>
          </a:lstStyle>
          <a:p>
            <a:r>
              <a:rPr lang="de-DE" sz="2800" dirty="0" err="1">
                <a:solidFill>
                  <a:schemeClr val="bg1"/>
                </a:solidFill>
              </a:rPr>
              <a:t>S</a:t>
            </a:r>
            <a:r>
              <a:rPr lang="de-DE" sz="2800" dirty="0" err="1" smtClean="0">
                <a:solidFill>
                  <a:schemeClr val="bg1"/>
                </a:solidFill>
              </a:rPr>
              <a:t>trategy</a:t>
            </a:r>
            <a:endParaRPr lang="de-DE" sz="2800" dirty="0">
              <a:solidFill>
                <a:schemeClr val="bg1"/>
              </a:solidFill>
            </a:endParaRPr>
          </a:p>
        </p:txBody>
      </p:sp>
      <p:sp>
        <p:nvSpPr>
          <p:cNvPr id="3" name="Textfeld 5"/>
          <p:cNvSpPr txBox="1"/>
          <p:nvPr/>
        </p:nvSpPr>
        <p:spPr>
          <a:xfrm>
            <a:off x="495801" y="2374900"/>
            <a:ext cx="8302273" cy="1738937"/>
          </a:xfrm>
          <a:prstGeom prst="rect">
            <a:avLst/>
          </a:prstGeom>
          <a:noFill/>
        </p:spPr>
        <p:txBody>
          <a:bodyPr wrap="none" rtlCol="0">
            <a:spAutoFit/>
          </a:bodyPr>
          <a:lstStyle/>
          <a:p>
            <a:pPr marL="285750" indent="-285750">
              <a:spcBef>
                <a:spcPts val="600"/>
              </a:spcBef>
              <a:buFont typeface="Wingdings" charset="2"/>
              <a:buChar char="Ø"/>
            </a:pPr>
            <a:r>
              <a:rPr lang="de-DE" sz="2300" dirty="0" err="1" smtClean="0">
                <a:solidFill>
                  <a:srgbClr val="404040"/>
                </a:solidFill>
              </a:rPr>
              <a:t>Coordinated</a:t>
            </a:r>
            <a:r>
              <a:rPr lang="de-DE" sz="2300" dirty="0" smtClean="0">
                <a:solidFill>
                  <a:srgbClr val="404040"/>
                </a:solidFill>
              </a:rPr>
              <a:t> multi-model </a:t>
            </a:r>
            <a:r>
              <a:rPr lang="de-DE" sz="2300" dirty="0" err="1" smtClean="0">
                <a:solidFill>
                  <a:srgbClr val="404040"/>
                </a:solidFill>
              </a:rPr>
              <a:t>approach</a:t>
            </a:r>
            <a:endParaRPr lang="de-DE" sz="2300" dirty="0" smtClean="0">
              <a:solidFill>
                <a:srgbClr val="404040"/>
              </a:solidFill>
            </a:endParaRPr>
          </a:p>
          <a:p>
            <a:pPr marL="285750" indent="-285750">
              <a:spcBef>
                <a:spcPts val="600"/>
              </a:spcBef>
              <a:buFont typeface="Wingdings" charset="2"/>
              <a:buChar char="Ø"/>
            </a:pPr>
            <a:r>
              <a:rPr lang="de-DE" sz="2300" dirty="0" err="1" smtClean="0">
                <a:solidFill>
                  <a:srgbClr val="404040"/>
                </a:solidFill>
              </a:rPr>
              <a:t>Employ</a:t>
            </a:r>
            <a:r>
              <a:rPr lang="de-DE" sz="2300" dirty="0" smtClean="0">
                <a:solidFill>
                  <a:srgbClr val="404040"/>
                </a:solidFill>
              </a:rPr>
              <a:t> </a:t>
            </a:r>
            <a:r>
              <a:rPr lang="de-DE" sz="2300" dirty="0" err="1" smtClean="0">
                <a:solidFill>
                  <a:srgbClr val="404040"/>
                </a:solidFill>
              </a:rPr>
              <a:t>atmosphere-only</a:t>
            </a:r>
            <a:r>
              <a:rPr lang="de-DE" sz="2300" dirty="0" smtClean="0">
                <a:solidFill>
                  <a:srgbClr val="404040"/>
                </a:solidFill>
              </a:rPr>
              <a:t> </a:t>
            </a:r>
            <a:r>
              <a:rPr lang="de-DE" sz="2300" i="1" dirty="0" err="1" smtClean="0">
                <a:solidFill>
                  <a:srgbClr val="404040"/>
                </a:solidFill>
              </a:rPr>
              <a:t>and</a:t>
            </a:r>
            <a:r>
              <a:rPr lang="de-DE" sz="2300" dirty="0" smtClean="0">
                <a:solidFill>
                  <a:srgbClr val="404040"/>
                </a:solidFill>
              </a:rPr>
              <a:t> </a:t>
            </a:r>
            <a:r>
              <a:rPr lang="de-DE" sz="2300" dirty="0" err="1" smtClean="0">
                <a:solidFill>
                  <a:srgbClr val="404040"/>
                </a:solidFill>
              </a:rPr>
              <a:t>coupled</a:t>
            </a:r>
            <a:r>
              <a:rPr lang="de-DE" sz="2300" dirty="0" smtClean="0">
                <a:solidFill>
                  <a:srgbClr val="404040"/>
                </a:solidFill>
              </a:rPr>
              <a:t> </a:t>
            </a:r>
            <a:r>
              <a:rPr lang="de-DE" sz="2300" dirty="0" err="1" smtClean="0">
                <a:solidFill>
                  <a:srgbClr val="404040"/>
                </a:solidFill>
              </a:rPr>
              <a:t>models</a:t>
            </a:r>
            <a:endParaRPr lang="de-DE" sz="2300" dirty="0" smtClean="0">
              <a:solidFill>
                <a:srgbClr val="404040"/>
              </a:solidFill>
            </a:endParaRPr>
          </a:p>
          <a:p>
            <a:pPr marL="285750" indent="-285750">
              <a:spcBef>
                <a:spcPts val="600"/>
              </a:spcBef>
              <a:buFont typeface="Wingdings" charset="2"/>
              <a:buChar char="Ø"/>
            </a:pPr>
            <a:r>
              <a:rPr lang="de-DE" sz="2300" dirty="0" smtClean="0">
                <a:solidFill>
                  <a:srgbClr val="404040"/>
                </a:solidFill>
              </a:rPr>
              <a:t>Study </a:t>
            </a:r>
            <a:r>
              <a:rPr lang="de-DE" sz="2300" dirty="0" err="1" smtClean="0">
                <a:solidFill>
                  <a:srgbClr val="404040"/>
                </a:solidFill>
              </a:rPr>
              <a:t>linkages</a:t>
            </a:r>
            <a:r>
              <a:rPr lang="de-DE" sz="2300" dirty="0" smtClean="0">
                <a:solidFill>
                  <a:srgbClr val="404040"/>
                </a:solidFill>
              </a:rPr>
              <a:t> also </a:t>
            </a:r>
            <a:r>
              <a:rPr lang="de-DE" sz="2300" dirty="0" err="1" smtClean="0">
                <a:solidFill>
                  <a:srgbClr val="404040"/>
                </a:solidFill>
              </a:rPr>
              <a:t>from</a:t>
            </a:r>
            <a:r>
              <a:rPr lang="de-DE" sz="2300" dirty="0" smtClean="0">
                <a:solidFill>
                  <a:srgbClr val="404040"/>
                </a:solidFill>
              </a:rPr>
              <a:t> a </a:t>
            </a:r>
            <a:r>
              <a:rPr lang="de-DE" sz="2300" dirty="0" err="1" smtClean="0">
                <a:solidFill>
                  <a:srgbClr val="404040"/>
                </a:solidFill>
              </a:rPr>
              <a:t>short</a:t>
            </a:r>
            <a:r>
              <a:rPr lang="de-DE" sz="2300" dirty="0" smtClean="0">
                <a:solidFill>
                  <a:srgbClr val="404040"/>
                </a:solidFill>
              </a:rPr>
              <a:t>-term </a:t>
            </a:r>
            <a:r>
              <a:rPr lang="de-DE" sz="2300" dirty="0" err="1" smtClean="0">
                <a:solidFill>
                  <a:srgbClr val="404040"/>
                </a:solidFill>
              </a:rPr>
              <a:t>prediction</a:t>
            </a:r>
            <a:r>
              <a:rPr lang="de-DE" sz="2300" dirty="0" smtClean="0">
                <a:solidFill>
                  <a:srgbClr val="404040"/>
                </a:solidFill>
              </a:rPr>
              <a:t> </a:t>
            </a:r>
            <a:r>
              <a:rPr lang="de-DE" sz="2300" dirty="0" err="1" smtClean="0">
                <a:solidFill>
                  <a:srgbClr val="404040"/>
                </a:solidFill>
              </a:rPr>
              <a:t>perspective</a:t>
            </a:r>
            <a:endParaRPr lang="de-DE" sz="2300" dirty="0" smtClean="0">
              <a:solidFill>
                <a:srgbClr val="404040"/>
              </a:solidFill>
            </a:endParaRPr>
          </a:p>
          <a:p>
            <a:pPr marL="285750" indent="-285750">
              <a:spcBef>
                <a:spcPts val="600"/>
              </a:spcBef>
              <a:buFont typeface="Wingdings" charset="2"/>
              <a:buChar char="Ø"/>
            </a:pPr>
            <a:r>
              <a:rPr lang="de-DE" sz="2300" dirty="0" smtClean="0">
                <a:solidFill>
                  <a:srgbClr val="404040"/>
                </a:solidFill>
              </a:rPr>
              <a:t>Repeat </a:t>
            </a:r>
            <a:r>
              <a:rPr lang="de-DE" sz="2300" dirty="0" err="1" smtClean="0">
                <a:solidFill>
                  <a:srgbClr val="404040"/>
                </a:solidFill>
              </a:rPr>
              <a:t>with</a:t>
            </a:r>
            <a:r>
              <a:rPr lang="de-DE" sz="2300" dirty="0" smtClean="0">
                <a:solidFill>
                  <a:srgbClr val="404040"/>
                </a:solidFill>
              </a:rPr>
              <a:t> </a:t>
            </a:r>
            <a:r>
              <a:rPr lang="de-DE" sz="2300" dirty="0" err="1" smtClean="0">
                <a:solidFill>
                  <a:srgbClr val="404040"/>
                </a:solidFill>
              </a:rPr>
              <a:t>enhanced</a:t>
            </a:r>
            <a:r>
              <a:rPr lang="de-DE" sz="2300" dirty="0" smtClean="0">
                <a:solidFill>
                  <a:srgbClr val="404040"/>
                </a:solidFill>
              </a:rPr>
              <a:t> </a:t>
            </a:r>
            <a:r>
              <a:rPr lang="de-DE" sz="2300" dirty="0" err="1" smtClean="0">
                <a:solidFill>
                  <a:srgbClr val="404040"/>
                </a:solidFill>
              </a:rPr>
              <a:t>models</a:t>
            </a:r>
            <a:endParaRPr lang="de-DE" sz="2300" dirty="0">
              <a:solidFill>
                <a:srgbClr val="404040"/>
              </a:solidFill>
            </a:endParaRPr>
          </a:p>
        </p:txBody>
      </p:sp>
      <p:sp>
        <p:nvSpPr>
          <p:cNvPr id="5" name="Textfeld 2"/>
          <p:cNvSpPr txBox="1"/>
          <p:nvPr/>
        </p:nvSpPr>
        <p:spPr>
          <a:xfrm>
            <a:off x="142036" y="1485900"/>
            <a:ext cx="8392364" cy="461665"/>
          </a:xfrm>
          <a:prstGeom prst="rect">
            <a:avLst/>
          </a:prstGeom>
          <a:noFill/>
        </p:spPr>
        <p:txBody>
          <a:bodyPr wrap="square" rtlCol="0">
            <a:spAutoFit/>
          </a:bodyPr>
          <a:lstStyle/>
          <a:p>
            <a:pPr algn="ctr"/>
            <a:r>
              <a:rPr lang="de-DE" sz="2400" b="1" dirty="0" smtClean="0">
                <a:solidFill>
                  <a:srgbClr val="404040"/>
                </a:solidFill>
              </a:rPr>
              <a:t>Understanding </a:t>
            </a:r>
            <a:r>
              <a:rPr lang="de-DE" sz="2400" b="1" dirty="0" err="1" smtClean="0">
                <a:solidFill>
                  <a:srgbClr val="404040"/>
                </a:solidFill>
              </a:rPr>
              <a:t>of</a:t>
            </a:r>
            <a:r>
              <a:rPr lang="de-DE" sz="2400" b="1" dirty="0" smtClean="0">
                <a:solidFill>
                  <a:srgbClr val="404040"/>
                </a:solidFill>
              </a:rPr>
              <a:t> </a:t>
            </a:r>
            <a:r>
              <a:rPr lang="de-DE" sz="2400" b="1" dirty="0" err="1" smtClean="0">
                <a:solidFill>
                  <a:srgbClr val="404040"/>
                </a:solidFill>
              </a:rPr>
              <a:t>Arctic-midlatitude</a:t>
            </a:r>
            <a:r>
              <a:rPr lang="de-DE" sz="2400" b="1" dirty="0" smtClean="0">
                <a:solidFill>
                  <a:srgbClr val="404040"/>
                </a:solidFill>
              </a:rPr>
              <a:t> </a:t>
            </a:r>
            <a:r>
              <a:rPr lang="de-DE" sz="2400" b="1" dirty="0" err="1" smtClean="0">
                <a:solidFill>
                  <a:srgbClr val="404040"/>
                </a:solidFill>
              </a:rPr>
              <a:t>linkages</a:t>
            </a:r>
            <a:endParaRPr lang="de-DE" sz="2400" b="1" dirty="0">
              <a:solidFill>
                <a:srgbClr val="404040"/>
              </a:solidFill>
            </a:endParaRPr>
          </a:p>
        </p:txBody>
      </p:sp>
      <p:pic>
        <p:nvPicPr>
          <p:cNvPr id="6" name="Picture 5" descr="Powerpoint2.pdf"/>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8183056" y="6210300"/>
            <a:ext cx="806065" cy="507266"/>
          </a:xfrm>
          <a:prstGeom prst="rect">
            <a:avLst/>
          </a:prstGeom>
          <a:ln>
            <a:noFill/>
          </a:ln>
          <a:effectLst>
            <a:outerShdw blurRad="292100" dist="139700" dir="2700000" algn="tl" rotWithShape="0">
              <a:srgbClr val="333333">
                <a:alpha val="65000"/>
              </a:srgbClr>
            </a:outerShdw>
          </a:effectLst>
        </p:spPr>
      </p:pic>
      <p:sp>
        <p:nvSpPr>
          <p:cNvPr id="9" name="Textfeld 5"/>
          <p:cNvSpPr txBox="1"/>
          <p:nvPr/>
        </p:nvSpPr>
        <p:spPr>
          <a:xfrm>
            <a:off x="787901" y="4762500"/>
            <a:ext cx="8194884" cy="846386"/>
          </a:xfrm>
          <a:prstGeom prst="rect">
            <a:avLst/>
          </a:prstGeom>
          <a:noFill/>
        </p:spPr>
        <p:txBody>
          <a:bodyPr wrap="none" rtlCol="0">
            <a:spAutoFit/>
          </a:bodyPr>
          <a:lstStyle/>
          <a:p>
            <a:pPr>
              <a:spcBef>
                <a:spcPts val="600"/>
              </a:spcBef>
            </a:pPr>
            <a:r>
              <a:rPr lang="de-DE" sz="2200" b="1" dirty="0" smtClean="0">
                <a:solidFill>
                  <a:srgbClr val="404040"/>
                </a:solidFill>
              </a:rPr>
              <a:t>Polar </a:t>
            </a:r>
            <a:r>
              <a:rPr lang="de-DE" sz="2200" b="1" dirty="0" err="1" smtClean="0">
                <a:solidFill>
                  <a:srgbClr val="404040"/>
                </a:solidFill>
              </a:rPr>
              <a:t>Amplification</a:t>
            </a:r>
            <a:r>
              <a:rPr lang="de-DE" sz="2200" b="1" dirty="0" smtClean="0">
                <a:solidFill>
                  <a:srgbClr val="404040"/>
                </a:solidFill>
              </a:rPr>
              <a:t> Model </a:t>
            </a:r>
            <a:r>
              <a:rPr lang="de-DE" sz="2200" b="1" dirty="0" err="1" smtClean="0">
                <a:solidFill>
                  <a:srgbClr val="404040"/>
                </a:solidFill>
              </a:rPr>
              <a:t>Intercomparison</a:t>
            </a:r>
            <a:r>
              <a:rPr lang="de-DE" sz="2200" b="1" dirty="0" smtClean="0">
                <a:solidFill>
                  <a:srgbClr val="404040"/>
                </a:solidFill>
              </a:rPr>
              <a:t> Project (PAMIP) </a:t>
            </a:r>
          </a:p>
          <a:p>
            <a:pPr>
              <a:spcBef>
                <a:spcPts val="600"/>
              </a:spcBef>
            </a:pPr>
            <a:r>
              <a:rPr lang="de-DE" sz="2200" dirty="0" smtClean="0">
                <a:solidFill>
                  <a:srgbClr val="404040"/>
                </a:solidFill>
              </a:rPr>
              <a:t>(CMIP6 </a:t>
            </a:r>
            <a:r>
              <a:rPr lang="de-DE" sz="2200" dirty="0" err="1" smtClean="0">
                <a:solidFill>
                  <a:srgbClr val="404040"/>
                </a:solidFill>
              </a:rPr>
              <a:t>endorsed</a:t>
            </a:r>
            <a:r>
              <a:rPr lang="de-DE" sz="2200" dirty="0" smtClean="0">
                <a:solidFill>
                  <a:srgbClr val="404040"/>
                </a:solidFill>
              </a:rPr>
              <a:t>)</a:t>
            </a:r>
            <a:endParaRPr lang="de-DE" sz="2200" dirty="0">
              <a:solidFill>
                <a:srgbClr val="404040"/>
              </a:solidFill>
            </a:endParaRPr>
          </a:p>
        </p:txBody>
      </p:sp>
    </p:spTree>
    <p:extLst>
      <p:ext uri="{BB962C8B-B14F-4D97-AF65-F5344CB8AC3E}">
        <p14:creationId xmlns:p14="http://schemas.microsoft.com/office/powerpoint/2010/main" val="35254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heme/theme1.xml><?xml version="1.0" encoding="utf-8"?>
<a:theme xmlns:a="http://schemas.openxmlformats.org/drawingml/2006/main" name="AWI_PPT-Vorlage_BILD_UK_neu_Variante1-2_U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senz">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AWI_PPT-Vorlage_BILD_UK_neu_Variante1-2_UK.potx</Template>
  <TotalTime>12</TotalTime>
  <Words>478</Words>
  <Application>Microsoft Macintosh PowerPoint</Application>
  <PresentationFormat>On-screen Show (4:3)</PresentationFormat>
  <Paragraphs>87</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Calibri</vt:lpstr>
      <vt:lpstr>Mangal</vt:lpstr>
      <vt:lpstr>Wingdings</vt:lpstr>
      <vt:lpstr>Arial</vt:lpstr>
      <vt:lpstr>AWI_PPT-Vorlage_BILD_UK_neu_Variante1-2_UK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AWI</Company>
  <LinksUpToDate>false</LinksUpToDate>
  <SharedDoc>false</SharedDoc>
  <HyperlinkBase/>
  <HyperlinksChanged>false</HyperlinksChanged>
  <AppVersion>15.0040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Yves Nowak</dc:creator>
  <cp:lastModifiedBy>Thomas Jung</cp:lastModifiedBy>
  <cp:revision>260</cp:revision>
  <dcterms:created xsi:type="dcterms:W3CDTF">2013-05-22T10:49:51Z</dcterms:created>
  <dcterms:modified xsi:type="dcterms:W3CDTF">2018-04-17T14:53:19Z</dcterms:modified>
</cp:coreProperties>
</file>