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embeddedFontLst>
    <p:embeddedFont>
      <p:font typeface="Avenir" panose="02000503020000020003" pitchFamily="2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Georgia" panose="02040502050405020303" pitchFamily="18" charset="0"/>
      <p:regular r:id="rId25"/>
      <p:bold r:id="rId26"/>
      <p:italic r:id="rId27"/>
      <p:boldItalic r:id="rId28"/>
    </p:embeddedFont>
    <p:embeddedFont>
      <p:font typeface="Gill Sans" panose="020B0502020104020203" pitchFamily="34" charset="-79"/>
      <p:regular r:id="rId29"/>
      <p:bold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gQqfyKoQyDVWgrWhXn7BuH8ci14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14" d="100"/>
          <a:sy n="114" d="100"/>
        </p:scale>
        <p:origin x="14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7a5188689f_0_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g7a5188689f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7a5188689f_0_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g7a5188689f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7a5188689f_0_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g7a5188689f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7a5188689f_0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g7a5188689f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7a5188689f_0_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g7a5188689f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7a5188689f_0_5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g7a5188689f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6b9a8759ea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g6b9a8759e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6b9a8759ea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g6b9a8759e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7a5188689f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g7a5188689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7a5188689f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g7a5188689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7a5188689f_0_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g7a5188689f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1"/>
          <p:cNvSpPr/>
          <p:nvPr/>
        </p:nvSpPr>
        <p:spPr>
          <a:xfrm>
            <a:off x="448091" y="3085765"/>
            <a:ext cx="8240108" cy="3304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ctrTitle"/>
          </p:nvPr>
        </p:nvSpPr>
        <p:spPr>
          <a:xfrm>
            <a:off x="581192" y="990600"/>
            <a:ext cx="7989752" cy="1504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Gill Sans"/>
              <a:buNone/>
              <a:defRPr sz="3600">
                <a:solidFill>
                  <a:schemeClr val="accen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subTitle" idx="1"/>
          </p:nvPr>
        </p:nvSpPr>
        <p:spPr>
          <a:xfrm>
            <a:off x="581192" y="2495444"/>
            <a:ext cx="7989752" cy="590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20"/>
              </a:spcBef>
              <a:spcAft>
                <a:spcPts val="0"/>
              </a:spcAft>
              <a:buSzPts val="1472"/>
              <a:buNone/>
              <a:defRPr sz="1600" cap="none">
                <a:solidFill>
                  <a:schemeClr val="accent2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1472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1288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104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21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1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0"/>
          <p:cNvSpPr/>
          <p:nvPr/>
        </p:nvSpPr>
        <p:spPr>
          <a:xfrm>
            <a:off x="452646" y="5141973"/>
            <a:ext cx="8238707" cy="12747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0"/>
          <p:cNvSpPr txBox="1">
            <a:spLocks noGrp="1"/>
          </p:cNvSpPr>
          <p:nvPr>
            <p:ph type="title"/>
          </p:nvPr>
        </p:nvSpPr>
        <p:spPr>
          <a:xfrm>
            <a:off x="581352" y="5262296"/>
            <a:ext cx="3536625" cy="689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ADC7DC"/>
              </a:buClr>
              <a:buSzPts val="2000"/>
              <a:buFont typeface="Gill Sans"/>
              <a:buNone/>
              <a:defRPr sz="2000" b="0">
                <a:solidFill>
                  <a:srgbClr val="ADC7DC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0"/>
          <p:cNvSpPr txBox="1">
            <a:spLocks noGrp="1"/>
          </p:cNvSpPr>
          <p:nvPr>
            <p:ph type="body" idx="1"/>
          </p:nvPr>
        </p:nvSpPr>
        <p:spPr>
          <a:xfrm>
            <a:off x="446399" y="601200"/>
            <a:ext cx="8240400" cy="42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5440" algn="l">
              <a:spcBef>
                <a:spcPts val="400"/>
              </a:spcBef>
              <a:spcAft>
                <a:spcPts val="0"/>
              </a:spcAft>
              <a:buSzPts val="1840"/>
              <a:buChar char="⬛"/>
              <a:defRPr sz="2000">
                <a:solidFill>
                  <a:schemeClr val="dk2"/>
                </a:solidFill>
              </a:defRPr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 sz="1800">
                <a:solidFill>
                  <a:schemeClr val="dk2"/>
                </a:solidFill>
              </a:defRPr>
            </a:lvl2pPr>
            <a:lvl3pPr marL="1371600" lvl="2" indent="-322072" algn="l">
              <a:spcBef>
                <a:spcPts val="600"/>
              </a:spcBef>
              <a:spcAft>
                <a:spcPts val="0"/>
              </a:spcAft>
              <a:buSzPts val="1472"/>
              <a:buChar char="⬛"/>
              <a:defRPr sz="1600">
                <a:solidFill>
                  <a:schemeClr val="dk2"/>
                </a:solidFill>
              </a:defRPr>
            </a:lvl3pPr>
            <a:lvl4pPr marL="1828800" lvl="3" indent="-310388" algn="l">
              <a:spcBef>
                <a:spcPts val="600"/>
              </a:spcBef>
              <a:spcAft>
                <a:spcPts val="0"/>
              </a:spcAft>
              <a:buSzPts val="1288"/>
              <a:buChar char="⬛"/>
              <a:defRPr sz="1400">
                <a:solidFill>
                  <a:schemeClr val="dk2"/>
                </a:solidFill>
              </a:defRPr>
            </a:lvl4pPr>
            <a:lvl5pPr marL="2286000" lvl="4" indent="-310388" algn="l">
              <a:spcBef>
                <a:spcPts val="600"/>
              </a:spcBef>
              <a:spcAft>
                <a:spcPts val="0"/>
              </a:spcAft>
              <a:buSzPts val="1288"/>
              <a:buChar char="⬛"/>
              <a:defRPr sz="1400">
                <a:solidFill>
                  <a:schemeClr val="dk2"/>
                </a:solidFill>
              </a:defRPr>
            </a:lvl5pPr>
            <a:lvl6pPr marL="2743200" lvl="5" indent="-310388" algn="l">
              <a:spcBef>
                <a:spcPts val="600"/>
              </a:spcBef>
              <a:spcAft>
                <a:spcPts val="0"/>
              </a:spcAft>
              <a:buSzPts val="1288"/>
              <a:buChar char="⬛"/>
              <a:defRPr sz="1400">
                <a:solidFill>
                  <a:schemeClr val="dk2"/>
                </a:solidFill>
              </a:defRPr>
            </a:lvl6pPr>
            <a:lvl7pPr marL="3200400" lvl="6" indent="-310388" algn="l">
              <a:spcBef>
                <a:spcPts val="600"/>
              </a:spcBef>
              <a:spcAft>
                <a:spcPts val="0"/>
              </a:spcAft>
              <a:buSzPts val="1288"/>
              <a:buChar char="⬛"/>
              <a:defRPr sz="1400">
                <a:solidFill>
                  <a:schemeClr val="dk2"/>
                </a:solidFill>
              </a:defRPr>
            </a:lvl7pPr>
            <a:lvl8pPr marL="3657600" lvl="7" indent="-310388" algn="l">
              <a:spcBef>
                <a:spcPts val="600"/>
              </a:spcBef>
              <a:spcAft>
                <a:spcPts val="0"/>
              </a:spcAft>
              <a:buSzPts val="1288"/>
              <a:buChar char="⬛"/>
              <a:defRPr sz="1400">
                <a:solidFill>
                  <a:schemeClr val="dk2"/>
                </a:solidFill>
              </a:defRPr>
            </a:lvl8pPr>
            <a:lvl9pPr marL="4114800" lvl="8" indent="-310388" algn="l">
              <a:spcBef>
                <a:spcPts val="600"/>
              </a:spcBef>
              <a:spcAft>
                <a:spcPts val="600"/>
              </a:spcAft>
              <a:buSzPts val="1288"/>
              <a:buChar char="⬛"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30"/>
          <p:cNvSpPr txBox="1">
            <a:spLocks noGrp="1"/>
          </p:cNvSpPr>
          <p:nvPr>
            <p:ph type="body" idx="2"/>
          </p:nvPr>
        </p:nvSpPr>
        <p:spPr>
          <a:xfrm>
            <a:off x="4305617" y="5262295"/>
            <a:ext cx="4265327" cy="689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r">
              <a:spcBef>
                <a:spcPts val="220"/>
              </a:spcBef>
              <a:spcAft>
                <a:spcPts val="0"/>
              </a:spcAft>
              <a:buSzPts val="1012"/>
              <a:buNone/>
              <a:defRPr sz="11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012"/>
              <a:buNone/>
              <a:defRPr sz="11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92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828"/>
              <a:buNone/>
              <a:defRPr sz="900"/>
            </a:lvl9pPr>
          </a:lstStyle>
          <a:p>
            <a:endParaRPr/>
          </a:p>
        </p:txBody>
      </p:sp>
      <p:sp>
        <p:nvSpPr>
          <p:cNvPr id="82" name="Google Shape;82;p30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83" name="Google Shape;83;p30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0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1"/>
          <p:cNvSpPr txBox="1">
            <a:spLocks noGrp="1"/>
          </p:cNvSpPr>
          <p:nvPr>
            <p:ph type="title"/>
          </p:nvPr>
        </p:nvSpPr>
        <p:spPr>
          <a:xfrm>
            <a:off x="581192" y="4693389"/>
            <a:ext cx="7989752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Gill Sans"/>
              <a:buNone/>
              <a:defRPr sz="2400" b="0">
                <a:solidFill>
                  <a:schemeClr val="accen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1"/>
          <p:cNvSpPr>
            <a:spLocks noGrp="1"/>
          </p:cNvSpPr>
          <p:nvPr>
            <p:ph type="pic" idx="2"/>
          </p:nvPr>
        </p:nvSpPr>
        <p:spPr>
          <a:xfrm>
            <a:off x="448093" y="599725"/>
            <a:ext cx="8238706" cy="3557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ctr" rtl="0">
              <a:spcBef>
                <a:spcPts val="320"/>
              </a:spcBef>
              <a:spcAft>
                <a:spcPts val="0"/>
              </a:spcAft>
              <a:buClr>
                <a:schemeClr val="accent2"/>
              </a:buClr>
              <a:buSzPts val="1472"/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72"/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72"/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72"/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72"/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72"/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72"/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72"/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ts val="1472"/>
              <a:buFont typeface="Noto Sans Symbols"/>
              <a:buNone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88" name="Google Shape;88;p31"/>
          <p:cNvSpPr txBox="1">
            <a:spLocks noGrp="1"/>
          </p:cNvSpPr>
          <p:nvPr>
            <p:ph type="body" idx="1"/>
          </p:nvPr>
        </p:nvSpPr>
        <p:spPr>
          <a:xfrm>
            <a:off x="581192" y="5260126"/>
            <a:ext cx="7989752" cy="598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240"/>
              </a:spcBef>
              <a:spcAft>
                <a:spcPts val="0"/>
              </a:spcAft>
              <a:buSzPts val="1104"/>
              <a:buNone/>
              <a:defRPr sz="12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104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92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828"/>
              <a:buNone/>
              <a:defRPr sz="900"/>
            </a:lvl9pPr>
          </a:lstStyle>
          <a:p>
            <a:endParaRPr/>
          </a:p>
        </p:txBody>
      </p:sp>
      <p:sp>
        <p:nvSpPr>
          <p:cNvPr id="89" name="Google Shape;89;p31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90" name="Google Shape;90;p31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1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2"/>
          <p:cNvSpPr/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32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2"/>
          <p:cNvSpPr txBox="1">
            <a:spLocks noGrp="1"/>
          </p:cNvSpPr>
          <p:nvPr>
            <p:ph type="body" idx="1"/>
          </p:nvPr>
        </p:nvSpPr>
        <p:spPr>
          <a:xfrm rot="5400000">
            <a:off x="2760671" y="48524"/>
            <a:ext cx="3630794" cy="7989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⬛"/>
              <a:defRPr/>
            </a:lvl1pPr>
            <a:lvl2pPr marL="914400" lvl="1" indent="-322072" algn="l">
              <a:spcBef>
                <a:spcPts val="600"/>
              </a:spcBef>
              <a:spcAft>
                <a:spcPts val="0"/>
              </a:spcAft>
              <a:buSzPts val="1472"/>
              <a:buChar char="⬛"/>
              <a:defRPr/>
            </a:lvl2pPr>
            <a:lvl3pPr marL="1371600" lvl="2" indent="-310388" algn="l">
              <a:spcBef>
                <a:spcPts val="600"/>
              </a:spcBef>
              <a:spcAft>
                <a:spcPts val="0"/>
              </a:spcAft>
              <a:buSzPts val="1288"/>
              <a:buChar char="⬛"/>
              <a:defRPr/>
            </a:lvl3pPr>
            <a:lvl4pPr marL="1828800" lvl="3" indent="-298703" algn="l">
              <a:spcBef>
                <a:spcPts val="600"/>
              </a:spcBef>
              <a:spcAft>
                <a:spcPts val="0"/>
              </a:spcAft>
              <a:buSzPts val="1104"/>
              <a:buChar char="⬛"/>
              <a:defRPr/>
            </a:lvl4pPr>
            <a:lvl5pPr marL="2286000" lvl="4" indent="-298704" algn="l">
              <a:spcBef>
                <a:spcPts val="600"/>
              </a:spcBef>
              <a:spcAft>
                <a:spcPts val="0"/>
              </a:spcAft>
              <a:buSzPts val="1104"/>
              <a:buChar char="⬛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⬛"/>
              <a:defRPr/>
            </a:lvl9pPr>
          </a:lstStyle>
          <a:p>
            <a:endParaRPr/>
          </a:p>
        </p:txBody>
      </p:sp>
      <p:sp>
        <p:nvSpPr>
          <p:cNvPr id="96" name="Google Shape;96;p32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97" name="Google Shape;97;p32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32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VERTICAL_TITLE_AND_VERTICAL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3"/>
          <p:cNvSpPr/>
          <p:nvPr/>
        </p:nvSpPr>
        <p:spPr>
          <a:xfrm>
            <a:off x="6629400" y="599725"/>
            <a:ext cx="2057399" cy="5816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3"/>
          <p:cNvSpPr txBox="1">
            <a:spLocks noGrp="1"/>
          </p:cNvSpPr>
          <p:nvPr>
            <p:ph type="title"/>
          </p:nvPr>
        </p:nvSpPr>
        <p:spPr>
          <a:xfrm rot="5400000">
            <a:off x="4789425" y="2515700"/>
            <a:ext cx="5183073" cy="1503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3"/>
          <p:cNvSpPr txBox="1">
            <a:spLocks noGrp="1"/>
          </p:cNvSpPr>
          <p:nvPr>
            <p:ph type="body" idx="1"/>
          </p:nvPr>
        </p:nvSpPr>
        <p:spPr>
          <a:xfrm rot="5400000">
            <a:off x="950760" y="306157"/>
            <a:ext cx="5183073" cy="5922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⬛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⬛"/>
              <a:defRPr/>
            </a:lvl9pPr>
          </a:lstStyle>
          <a:p>
            <a:endParaRPr/>
          </a:p>
        </p:txBody>
      </p:sp>
      <p:sp>
        <p:nvSpPr>
          <p:cNvPr id="103" name="Google Shape;103;p33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104" name="Google Shape;104;p33"/>
          <p:cNvSpPr txBox="1">
            <a:spLocks noGrp="1"/>
          </p:cNvSpPr>
          <p:nvPr>
            <p:ph type="dt" idx="10"/>
          </p:nvPr>
        </p:nvSpPr>
        <p:spPr>
          <a:xfrm>
            <a:off x="6707529" y="5956136"/>
            <a:ext cx="9853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33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Bullets Alt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22"/>
          <p:cNvCxnSpPr/>
          <p:nvPr/>
        </p:nvCxnSpPr>
        <p:spPr>
          <a:xfrm rot="10800000" flipH="1">
            <a:off x="285750" y="698316"/>
            <a:ext cx="8572500" cy="185"/>
          </a:xfrm>
          <a:prstGeom prst="straightConnector1">
            <a:avLst/>
          </a:prstGeom>
          <a:noFill/>
          <a:ln w="25400" cap="flat" cmpd="sng">
            <a:solidFill>
              <a:srgbClr val="A6AAA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27" name="Google Shape;27;p22"/>
          <p:cNvSpPr txBox="1">
            <a:spLocks noGrp="1"/>
          </p:cNvSpPr>
          <p:nvPr>
            <p:ph type="body" idx="1"/>
          </p:nvPr>
        </p:nvSpPr>
        <p:spPr>
          <a:xfrm>
            <a:off x="285750" y="342919"/>
            <a:ext cx="7858125" cy="300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spAutoFit/>
          </a:bodyPr>
          <a:lstStyle>
            <a:lvl1pPr marL="457200" lvl="0" indent="-22860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87"/>
              <a:buFont typeface="Arial"/>
              <a:buNone/>
              <a:defRPr sz="1687" cap="none">
                <a:latin typeface="Arial"/>
                <a:ea typeface="Arial"/>
                <a:cs typeface="Arial"/>
                <a:sym typeface="Arial"/>
              </a:defRPr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⬛"/>
              <a:defRPr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body" idx="2"/>
          </p:nvPr>
        </p:nvSpPr>
        <p:spPr>
          <a:xfrm>
            <a:off x="581192" y="2228003"/>
            <a:ext cx="7989752" cy="3630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56"/>
              <a:buChar char="▸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56"/>
              <a:buChar char="▸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56"/>
              <a:buChar char="▸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56"/>
              <a:buChar char="▸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56"/>
              <a:buChar char="▸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⬛"/>
              <a:defRPr/>
            </a:lvl9pPr>
          </a:lstStyle>
          <a:p>
            <a:endParaRPr/>
          </a:p>
        </p:txBody>
      </p:sp>
      <p:pic>
        <p:nvPicPr>
          <p:cNvPr id="30" name="Google Shape;30;p22" descr="lter_leaf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16230" y="312539"/>
            <a:ext cx="321469" cy="321469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22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Top">
  <p:cSld name="Title - Top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3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chemeClr val="accen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4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37" name="Google Shape;37;p24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5"/>
          <p:cNvSpPr/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25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5"/>
          <p:cNvSpPr txBox="1">
            <a:spLocks noGrp="1"/>
          </p:cNvSpPr>
          <p:nvPr>
            <p:ph type="body" idx="1"/>
          </p:nvPr>
        </p:nvSpPr>
        <p:spPr>
          <a:xfrm>
            <a:off x="581192" y="2228003"/>
            <a:ext cx="7989752" cy="3630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⬛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⬛"/>
              <a:defRPr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6"/>
          <p:cNvSpPr/>
          <p:nvPr/>
        </p:nvSpPr>
        <p:spPr>
          <a:xfrm>
            <a:off x="452646" y="5141973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6"/>
          <p:cNvSpPr txBox="1">
            <a:spLocks noGrp="1"/>
          </p:cNvSpPr>
          <p:nvPr>
            <p:ph type="title"/>
          </p:nvPr>
        </p:nvSpPr>
        <p:spPr>
          <a:xfrm>
            <a:off x="581193" y="3036573"/>
            <a:ext cx="7989751" cy="1504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Gill Sans"/>
              <a:buNone/>
              <a:defRPr sz="3600" b="0" cap="none">
                <a:solidFill>
                  <a:schemeClr val="accen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6"/>
          <p:cNvSpPr txBox="1">
            <a:spLocks noGrp="1"/>
          </p:cNvSpPr>
          <p:nvPr>
            <p:ph type="body" idx="1"/>
          </p:nvPr>
        </p:nvSpPr>
        <p:spPr>
          <a:xfrm>
            <a:off x="581193" y="4541417"/>
            <a:ext cx="7989751" cy="600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656"/>
              <a:buNone/>
              <a:defRPr sz="1800" cap="none">
                <a:solidFill>
                  <a:schemeClr val="accent2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656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26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ADC7DC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ADC7DC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ADC7DC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ADC7DC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ADC7DC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ADC7DC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ADC7DC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ADC7DC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ADC7DC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51" name="Google Shape;51;p26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6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7"/>
          <p:cNvSpPr/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27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body" idx="1"/>
          </p:nvPr>
        </p:nvSpPr>
        <p:spPr>
          <a:xfrm>
            <a:off x="581192" y="2228002"/>
            <a:ext cx="3899527" cy="3633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⬛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⬛"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body" idx="2"/>
          </p:nvPr>
        </p:nvSpPr>
        <p:spPr>
          <a:xfrm>
            <a:off x="4663282" y="2228003"/>
            <a:ext cx="3907662" cy="3633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⬛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⬛"/>
              <a:defRPr/>
            </a:lvl9pPr>
          </a:lstStyle>
          <a:p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59" name="Google Shape;59;p27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8"/>
          <p:cNvSpPr/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ill San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body" idx="1"/>
          </p:nvPr>
        </p:nvSpPr>
        <p:spPr>
          <a:xfrm>
            <a:off x="887219" y="2228003"/>
            <a:ext cx="3593500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40"/>
              </a:spcBef>
              <a:spcAft>
                <a:spcPts val="0"/>
              </a:spcAft>
              <a:buSzPts val="2024"/>
              <a:buNone/>
              <a:defRPr sz="2200" b="0">
                <a:solidFill>
                  <a:schemeClr val="accent2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656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472"/>
              <a:buNone/>
              <a:defRPr sz="1600" b="1"/>
            </a:lvl9pPr>
          </a:lstStyle>
          <a:p>
            <a:endParaRPr/>
          </a:p>
        </p:txBody>
      </p:sp>
      <p:sp>
        <p:nvSpPr>
          <p:cNvPr id="65" name="Google Shape;65;p28"/>
          <p:cNvSpPr txBox="1">
            <a:spLocks noGrp="1"/>
          </p:cNvSpPr>
          <p:nvPr>
            <p:ph type="body" idx="2"/>
          </p:nvPr>
        </p:nvSpPr>
        <p:spPr>
          <a:xfrm>
            <a:off x="581192" y="2926051"/>
            <a:ext cx="3899527" cy="2934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⬛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⬛"/>
              <a:defRPr/>
            </a:lvl9pPr>
          </a:lstStyle>
          <a:p>
            <a:endParaRPr/>
          </a:p>
        </p:txBody>
      </p:sp>
      <p:sp>
        <p:nvSpPr>
          <p:cNvPr id="66" name="Google Shape;66;p28"/>
          <p:cNvSpPr txBox="1">
            <a:spLocks noGrp="1"/>
          </p:cNvSpPr>
          <p:nvPr>
            <p:ph type="body" idx="3"/>
          </p:nvPr>
        </p:nvSpPr>
        <p:spPr>
          <a:xfrm>
            <a:off x="4969308" y="2228003"/>
            <a:ext cx="3601635" cy="576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40"/>
              </a:spcBef>
              <a:spcAft>
                <a:spcPts val="0"/>
              </a:spcAft>
              <a:buSzPts val="2024"/>
              <a:buNone/>
              <a:defRPr sz="2200" b="0">
                <a:solidFill>
                  <a:schemeClr val="accent2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656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472"/>
              <a:buNone/>
              <a:defRPr sz="1600" b="1"/>
            </a:lvl9pPr>
          </a:lstStyle>
          <a:p>
            <a:endParaRPr/>
          </a:p>
        </p:txBody>
      </p:sp>
      <p:sp>
        <p:nvSpPr>
          <p:cNvPr id="67" name="Google Shape;67;p28"/>
          <p:cNvSpPr txBox="1">
            <a:spLocks noGrp="1"/>
          </p:cNvSpPr>
          <p:nvPr>
            <p:ph type="body" idx="4"/>
          </p:nvPr>
        </p:nvSpPr>
        <p:spPr>
          <a:xfrm>
            <a:off x="4663282" y="2926051"/>
            <a:ext cx="3907662" cy="2934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⬛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⬛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⬛"/>
              <a:defRPr/>
            </a:lvl9pPr>
          </a:lstStyle>
          <a:p>
            <a:endParaRPr/>
          </a:p>
        </p:txBody>
      </p:sp>
      <p:sp>
        <p:nvSpPr>
          <p:cNvPr id="68" name="Google Shape;68;p28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9"/>
          <p:cNvSpPr/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29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9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  <p:sp>
        <p:nvSpPr>
          <p:cNvPr id="75" name="Google Shape;75;p29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Gill Sans"/>
              <a:buNone/>
              <a:defRPr sz="2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581192" y="2228003"/>
            <a:ext cx="7989752" cy="3630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333756" algn="l" rtl="0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656"/>
              <a:buFont typeface="Noto Sans Symbols"/>
              <a:buChar char="⬛"/>
              <a:defRPr sz="18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322072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72"/>
              <a:buFont typeface="Noto Sans Symbols"/>
              <a:buChar char="⬛"/>
              <a:defRPr sz="16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10388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288"/>
              <a:buFont typeface="Noto Sans Symbols"/>
              <a:buChar char="⬛"/>
              <a:defRPr sz="14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298703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⬛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298704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⬛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298704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⬛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298704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⬛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298703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⬛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298703" algn="l" rtl="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ts val="1104"/>
              <a:buFont typeface="Noto Sans Symbols"/>
              <a:buChar char="⬛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accent2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/>
              <a:t>1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20"/>
          <p:cNvSpPr/>
          <p:nvPr/>
        </p:nvSpPr>
        <p:spPr>
          <a:xfrm>
            <a:off x="448091" y="441325"/>
            <a:ext cx="2719909" cy="1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0"/>
          <p:cNvSpPr/>
          <p:nvPr/>
        </p:nvSpPr>
        <p:spPr>
          <a:xfrm>
            <a:off x="5976001" y="441325"/>
            <a:ext cx="2710800" cy="10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0"/>
          <p:cNvSpPr/>
          <p:nvPr/>
        </p:nvSpPr>
        <p:spPr>
          <a:xfrm>
            <a:off x="3216601" y="441325"/>
            <a:ext cx="2710800" cy="10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"/>
          <p:cNvSpPr txBox="1">
            <a:spLocks noGrp="1"/>
          </p:cNvSpPr>
          <p:nvPr>
            <p:ph type="ctrTitle"/>
          </p:nvPr>
        </p:nvSpPr>
        <p:spPr>
          <a:xfrm>
            <a:off x="825038" y="1408265"/>
            <a:ext cx="7543800" cy="156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Gill Sans"/>
              <a:buNone/>
            </a:pPr>
            <a:r>
              <a:rPr lang="it-IT" dirty="0"/>
              <a:t>Pacchetti </a:t>
            </a:r>
            <a:r>
              <a:rPr lang="it-IT" dirty="0" err="1"/>
              <a:t>R</a:t>
            </a:r>
            <a:r>
              <a:rPr lang="it-IT" dirty="0"/>
              <a:t> per l’accesso ai dati distribuiti attraverso Servizi Web OGC</a:t>
            </a:r>
            <a:endParaRPr dirty="0"/>
          </a:p>
        </p:txBody>
      </p:sp>
      <p:sp>
        <p:nvSpPr>
          <p:cNvPr id="112" name="Google Shape;112;p1"/>
          <p:cNvSpPr txBox="1">
            <a:spLocks noGrp="1"/>
          </p:cNvSpPr>
          <p:nvPr>
            <p:ph type="subTitle" idx="1"/>
          </p:nvPr>
        </p:nvSpPr>
        <p:spPr>
          <a:xfrm>
            <a:off x="972000" y="3194402"/>
            <a:ext cx="7543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72"/>
              <a:buFont typeface="Arial"/>
              <a:buNone/>
            </a:pPr>
            <a:r>
              <a:rPr lang="it-IT"/>
              <a:t>PAOLO TAGLIOLATO -  IREA CNR MILANO (tagliolato.p@irea.cnr.it)</a:t>
            </a:r>
            <a:endParaRPr/>
          </a:p>
          <a:p>
            <a:pPr marL="0" lvl="0" indent="0" algn="l" rtl="0">
              <a:spcBef>
                <a:spcPts val="920"/>
              </a:spcBef>
              <a:spcAft>
                <a:spcPts val="0"/>
              </a:spcAft>
              <a:buClr>
                <a:schemeClr val="dk1"/>
              </a:buClr>
              <a:buSzPts val="1472"/>
              <a:buFont typeface="Arial"/>
              <a:buNone/>
            </a:pPr>
            <a:r>
              <a:rPr lang="it-IT"/>
              <a:t>ALESSANDRO OGGIONI – IREA CNR MILANO (oggioni.a@irea.cnr.it)</a:t>
            </a:r>
            <a:endParaRPr/>
          </a:p>
        </p:txBody>
      </p:sp>
      <p:pic>
        <p:nvPicPr>
          <p:cNvPr id="113" name="Google Shape;113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809" y="116931"/>
            <a:ext cx="2013995" cy="1068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66978" y="275170"/>
            <a:ext cx="1941213" cy="909206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"/>
          <p:cNvSpPr txBox="1">
            <a:spLocks noGrp="1"/>
          </p:cNvSpPr>
          <p:nvPr>
            <p:ph type="dt" idx="10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Bologna, 27-28 Novembre 2019</a:t>
            </a:r>
            <a:endParaRPr/>
          </a:p>
        </p:txBody>
      </p:sp>
      <p:sp>
        <p:nvSpPr>
          <p:cNvPr id="116" name="Google Shape;116;p1"/>
          <p:cNvSpPr txBox="1">
            <a:spLocks noGrp="1"/>
          </p:cNvSpPr>
          <p:nvPr>
            <p:ph type="ftr" idx="11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CORSO SU STRUMENTI E SOFTWARE PER LA GESTIONE DEI DATI IN LTER-ITALIA ED ELTER RI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g7a5188689f_0_23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8863" y="2357496"/>
            <a:ext cx="7858124" cy="4296481"/>
          </a:xfrm>
          <a:prstGeom prst="rect">
            <a:avLst/>
          </a:prstGeom>
          <a:noFill/>
          <a:ln>
            <a:noFill/>
          </a:ln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183" name="Google Shape;183;g7a5188689f_0_23"/>
          <p:cNvSpPr txBox="1">
            <a:spLocks noGrp="1"/>
          </p:cNvSpPr>
          <p:nvPr>
            <p:ph type="title"/>
          </p:nvPr>
        </p:nvSpPr>
        <p:spPr>
          <a:xfrm>
            <a:off x="577117" y="953099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3600" dirty="0">
                <a:solidFill>
                  <a:srgbClr val="000000"/>
                </a:solidFill>
              </a:rPr>
              <a:t>SOS4R_EXAMPLE.R              </a:t>
            </a:r>
            <a:endParaRPr sz="3600" dirty="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3600" dirty="0">
                <a:solidFill>
                  <a:srgbClr val="000000"/>
                </a:solidFill>
              </a:rPr>
              <a:t>SOS4R LIBRARY</a:t>
            </a:r>
            <a:endParaRPr sz="3600" dirty="0">
              <a:solidFill>
                <a:srgbClr val="0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5D88E4-2D77-3D4F-89BE-A172CF73B2B8}"/>
              </a:ext>
            </a:extLst>
          </p:cNvPr>
          <p:cNvSpPr txBox="1"/>
          <p:nvPr/>
        </p:nvSpPr>
        <p:spPr>
          <a:xfrm>
            <a:off x="5091705" y="1340860"/>
            <a:ext cx="28504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https://</a:t>
            </a:r>
            <a:r>
              <a:rPr lang="en-GB" dirty="0" err="1">
                <a:solidFill>
                  <a:srgbClr val="FF0000"/>
                </a:solidFill>
              </a:rPr>
              <a:t>github.com</a:t>
            </a:r>
            <a:r>
              <a:rPr lang="en-GB" dirty="0">
                <a:solidFill>
                  <a:srgbClr val="FF0000"/>
                </a:solidFill>
              </a:rPr>
              <a:t>/52North/sos4R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a5188689f_0_30"/>
          <p:cNvSpPr txBox="1">
            <a:spLocks noGrp="1"/>
          </p:cNvSpPr>
          <p:nvPr>
            <p:ph type="title"/>
          </p:nvPr>
        </p:nvSpPr>
        <p:spPr>
          <a:xfrm>
            <a:off x="577117" y="953099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3600">
                <a:solidFill>
                  <a:srgbClr val="000000"/>
                </a:solidFill>
              </a:rPr>
              <a:t>SOS4R_EXAMPLE.R              </a:t>
            </a:r>
            <a:endParaRPr sz="360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3600">
                <a:solidFill>
                  <a:srgbClr val="000000"/>
                </a:solidFill>
              </a:rPr>
              <a:t>SOS4R LIBRARY</a:t>
            </a:r>
            <a:endParaRPr sz="3600">
              <a:solidFill>
                <a:srgbClr val="000000"/>
              </a:solidFill>
            </a:endParaRPr>
          </a:p>
        </p:txBody>
      </p:sp>
      <p:pic>
        <p:nvPicPr>
          <p:cNvPr id="189" name="Google Shape;189;g7a5188689f_0_30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8158" y="2245381"/>
            <a:ext cx="8727833" cy="4448770"/>
          </a:xfrm>
          <a:prstGeom prst="rect">
            <a:avLst/>
          </a:prstGeom>
          <a:noFill/>
          <a:ln>
            <a:noFill/>
          </a:ln>
          <a:effectLst>
            <a:outerShdw blurRad="190500" dist="8455" dir="5400000" rotWithShape="0">
              <a:srgbClr val="000000"/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7a5188689f_0_37"/>
          <p:cNvSpPr txBox="1">
            <a:spLocks noGrp="1"/>
          </p:cNvSpPr>
          <p:nvPr>
            <p:ph type="title"/>
          </p:nvPr>
        </p:nvSpPr>
        <p:spPr>
          <a:xfrm>
            <a:off x="577117" y="953099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ill Sans"/>
              <a:buNone/>
            </a:pPr>
            <a:r>
              <a:rPr lang="it-IT" sz="4800">
                <a:solidFill>
                  <a:schemeClr val="dk1"/>
                </a:solidFill>
              </a:rPr>
              <a:t>XML2_SOS_EXAMPLE.R</a:t>
            </a:r>
            <a:endParaRPr sz="3600">
              <a:solidFill>
                <a:srgbClr val="000000"/>
              </a:solidFill>
            </a:endParaRPr>
          </a:p>
        </p:txBody>
      </p:sp>
      <p:sp>
        <p:nvSpPr>
          <p:cNvPr id="195" name="Google Shape;195;g7a5188689f_0_37"/>
          <p:cNvSpPr txBox="1">
            <a:spLocks noGrp="1"/>
          </p:cNvSpPr>
          <p:nvPr>
            <p:ph type="body" idx="4294967295"/>
          </p:nvPr>
        </p:nvSpPr>
        <p:spPr>
          <a:xfrm>
            <a:off x="581192" y="2228003"/>
            <a:ext cx="7989900" cy="3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None/>
            </a:pPr>
            <a:r>
              <a:rPr lang="it-IT" sz="2200"/>
              <a:t>Aims</a:t>
            </a:r>
            <a:endParaRPr sz="2200"/>
          </a:p>
          <a:p>
            <a:pPr marL="287525" marR="0" lvl="0" indent="-3130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200"/>
              <a:buChar char="●"/>
            </a:pPr>
            <a:r>
              <a:rPr lang="it-IT" sz="2200"/>
              <a:t>get observations shared from OGC SOS service by XML parser package</a:t>
            </a:r>
            <a:endParaRPr sz="2200"/>
          </a:p>
          <a:p>
            <a:pPr marL="0" marR="0" lvl="0" indent="0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None/>
            </a:pPr>
            <a:r>
              <a:rPr lang="it-IT" sz="2200"/>
              <a:t>Steps</a:t>
            </a:r>
            <a:endParaRPr sz="2200"/>
          </a:p>
          <a:p>
            <a:pPr marL="287525" marR="0" lvl="0" indent="-3130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200"/>
              <a:buChar char="●"/>
            </a:pPr>
            <a:r>
              <a:rPr lang="it-IT" sz="2200"/>
              <a:t>connect with SOS service</a:t>
            </a:r>
            <a:endParaRPr sz="2200"/>
          </a:p>
          <a:p>
            <a:pPr marL="287525" marR="0" lvl="0" indent="-3130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200"/>
              <a:buChar char="●"/>
            </a:pPr>
            <a:r>
              <a:rPr lang="it-IT" sz="2200"/>
              <a:t>1th (xml2_sos_example2.R) get observations from SOS service for one parameter (Observed Property) for different LTER sites around Europe;</a:t>
            </a:r>
            <a:endParaRPr sz="2200"/>
          </a:p>
          <a:p>
            <a:pPr marL="287525" marR="0" lvl="0" indent="-3130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200"/>
              <a:buChar char="●"/>
            </a:pPr>
            <a:r>
              <a:rPr lang="it-IT" sz="2200"/>
              <a:t>2nd (xml2_sos_example3.R) get observations from SOS service for one sensor (Procedure), that collect profile measure, for different station in the same LTER site.</a:t>
            </a:r>
            <a:endParaRPr sz="2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7a5188689f_0_43"/>
          <p:cNvSpPr txBox="1">
            <a:spLocks noGrp="1"/>
          </p:cNvSpPr>
          <p:nvPr>
            <p:ph type="title"/>
          </p:nvPr>
        </p:nvSpPr>
        <p:spPr>
          <a:xfrm>
            <a:off x="581192" y="10684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4320" dirty="0">
                <a:solidFill>
                  <a:srgbClr val="000000"/>
                </a:solidFill>
              </a:rPr>
              <a:t>XML2_SOS_EXAMPLE.R              XML2 LIBRARY</a:t>
            </a:r>
            <a:endParaRPr dirty="0">
              <a:solidFill>
                <a:srgbClr val="000000"/>
              </a:solidFill>
            </a:endParaRPr>
          </a:p>
        </p:txBody>
      </p:sp>
      <p:pic>
        <p:nvPicPr>
          <p:cNvPr id="201" name="Google Shape;201;g7a5188689f_0_43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7910" y="2408039"/>
            <a:ext cx="7968182" cy="4072627"/>
          </a:xfrm>
          <a:prstGeom prst="rect">
            <a:avLst/>
          </a:prstGeom>
          <a:noFill/>
          <a:ln>
            <a:noFill/>
          </a:ln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1125FC-A862-8A42-B0A1-A27DBCFF367F}"/>
              </a:ext>
            </a:extLst>
          </p:cNvPr>
          <p:cNvSpPr txBox="1"/>
          <p:nvPr/>
        </p:nvSpPr>
        <p:spPr>
          <a:xfrm>
            <a:off x="5080554" y="1610124"/>
            <a:ext cx="2372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https://</a:t>
            </a:r>
            <a:r>
              <a:rPr lang="en-GB" dirty="0" err="1">
                <a:solidFill>
                  <a:srgbClr val="FF0000"/>
                </a:solidFill>
              </a:rPr>
              <a:t>github.com</a:t>
            </a:r>
            <a:r>
              <a:rPr lang="en-GB" dirty="0">
                <a:solidFill>
                  <a:srgbClr val="FF0000"/>
                </a:solidFill>
              </a:rPr>
              <a:t>/r-lib/xml2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7a5188689f_0_50"/>
          <p:cNvSpPr txBox="1">
            <a:spLocks noGrp="1"/>
          </p:cNvSpPr>
          <p:nvPr>
            <p:ph type="title"/>
          </p:nvPr>
        </p:nvSpPr>
        <p:spPr>
          <a:xfrm>
            <a:off x="581192" y="10684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4320">
                <a:solidFill>
                  <a:srgbClr val="000000"/>
                </a:solidFill>
              </a:rPr>
              <a:t>XML2_SOS_EXAMPLE.R              XML2 LIBRARY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07" name="Google Shape;207;g7a5188689f_0_50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5750" y="1523533"/>
            <a:ext cx="8572500" cy="4792266"/>
          </a:xfrm>
          <a:prstGeom prst="rect">
            <a:avLst/>
          </a:prstGeom>
          <a:noFill/>
          <a:ln>
            <a:noFill/>
          </a:ln>
          <a:effectLst>
            <a:outerShdw blurRad="190500" dist="8455" dir="5400000" rotWithShape="0">
              <a:srgbClr val="000000"/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16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942306"/>
            <a:ext cx="9144000" cy="433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6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41713" y="1626633"/>
            <a:ext cx="843120" cy="843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6" descr="Imag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65124" y="1496923"/>
            <a:ext cx="323875" cy="350864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16"/>
          <p:cNvSpPr/>
          <p:nvPr/>
        </p:nvSpPr>
        <p:spPr>
          <a:xfrm>
            <a:off x="4800600" y="6019800"/>
            <a:ext cx="4114801" cy="54668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84" b="0" i="0" u="none" strike="noStrike" cap="non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derived from: D2.9 Guidelines for the use of Observations &amp; Measurements and Sensor Web Enablement-related standards in INSPIRE </a:t>
            </a:r>
            <a:endParaRPr/>
          </a:p>
        </p:txBody>
      </p:sp>
      <p:grpSp>
        <p:nvGrpSpPr>
          <p:cNvPr id="216" name="Google Shape;216;p16"/>
          <p:cNvGrpSpPr/>
          <p:nvPr/>
        </p:nvGrpSpPr>
        <p:grpSpPr>
          <a:xfrm>
            <a:off x="103201" y="2262247"/>
            <a:ext cx="843122" cy="1760209"/>
            <a:chOff x="0" y="0"/>
            <a:chExt cx="1199104" cy="2503406"/>
          </a:xfrm>
        </p:grpSpPr>
        <p:pic>
          <p:nvPicPr>
            <p:cNvPr id="217" name="Google Shape;217;p16" descr="Image"/>
            <p:cNvPicPr preferRelativeResize="0"/>
            <p:nvPr/>
          </p:nvPicPr>
          <p:blipFill rotWithShape="1">
            <a:blip r:embed="rId6">
              <a:alphaModFix/>
            </a:blip>
            <a:srcRect l="35025" t="38099" r="48926" b="12699"/>
            <a:stretch/>
          </p:blipFill>
          <p:spPr>
            <a:xfrm>
              <a:off x="127000" y="88900"/>
              <a:ext cx="945104" cy="21732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16" descr="Image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0" y="0"/>
              <a:ext cx="1199104" cy="25034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9" name="Google Shape;219;p16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4320">
                <a:solidFill>
                  <a:srgbClr val="000000"/>
                </a:solidFill>
              </a:rPr>
              <a:t>PROFILE OBSERVATIONS</a:t>
            </a:r>
            <a:endParaRPr sz="432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g7a5188689f_0_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46975"/>
            <a:ext cx="8839201" cy="5041107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7a5188689f_0_56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3600">
                <a:solidFill>
                  <a:srgbClr val="000000"/>
                </a:solidFill>
              </a:rPr>
              <a:t>Biovolume and Abundance of Phytoplankton</a:t>
            </a:r>
            <a:endParaRPr sz="3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6b9a8759ea_0_0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4000" u="sng" dirty="0">
                <a:solidFill>
                  <a:schemeClr val="hlink"/>
                </a:solidFill>
              </a:rPr>
              <a:t>RSTUDIO - http://</a:t>
            </a:r>
            <a:r>
              <a:rPr lang="it-IT" sz="4000" u="sng" dirty="0" err="1">
                <a:solidFill>
                  <a:schemeClr val="hlink"/>
                </a:solidFill>
              </a:rPr>
              <a:t>www.rstudio.com</a:t>
            </a:r>
            <a:endParaRPr sz="2400" dirty="0"/>
          </a:p>
        </p:txBody>
      </p:sp>
      <p:sp>
        <p:nvSpPr>
          <p:cNvPr id="122" name="Google Shape;122;g6b9a8759ea_0_0"/>
          <p:cNvSpPr txBox="1"/>
          <p:nvPr/>
        </p:nvSpPr>
        <p:spPr>
          <a:xfrm>
            <a:off x="375047" y="6402586"/>
            <a:ext cx="8394000" cy="39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9" b="0" i="1" u="sng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  <a:hlinkClick r:id="" action="ppaction://hlinkshowjump?jump=nextslide"/>
              </a:rPr>
              <a:t>https://www.rstudio.com/products/rstudio/download/#download</a:t>
            </a:r>
            <a:endParaRPr/>
          </a:p>
        </p:txBody>
      </p:sp>
      <p:grpSp>
        <p:nvGrpSpPr>
          <p:cNvPr id="123" name="Google Shape;123;g6b9a8759ea_0_0"/>
          <p:cNvGrpSpPr/>
          <p:nvPr/>
        </p:nvGrpSpPr>
        <p:grpSpPr>
          <a:xfrm>
            <a:off x="780285" y="1691408"/>
            <a:ext cx="7734750" cy="4356452"/>
            <a:chOff x="0" y="0"/>
            <a:chExt cx="11000925" cy="6196063"/>
          </a:xfrm>
        </p:grpSpPr>
        <p:pic>
          <p:nvPicPr>
            <p:cNvPr id="124" name="Google Shape;124;g6b9a8759ea_0_0" descr="Image"/>
            <p:cNvPicPr preferRelativeResize="0"/>
            <p:nvPr/>
          </p:nvPicPr>
          <p:blipFill rotWithShape="1">
            <a:blip r:embed="rId3">
              <a:alphaModFix/>
            </a:blip>
            <a:srcRect b="39860"/>
            <a:stretch/>
          </p:blipFill>
          <p:spPr>
            <a:xfrm>
              <a:off x="127000" y="88900"/>
              <a:ext cx="10746926" cy="5865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5" name="Google Shape;125;g6b9a8759ea_0_0" descr="Image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0"/>
              <a:ext cx="11000925" cy="619606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6b9a8759ea_0_10"/>
          <p:cNvSpPr txBox="1">
            <a:spLocks noGrp="1"/>
          </p:cNvSpPr>
          <p:nvPr>
            <p:ph type="body" idx="4294967295"/>
          </p:nvPr>
        </p:nvSpPr>
        <p:spPr>
          <a:xfrm>
            <a:off x="581192" y="2228003"/>
            <a:ext cx="7989900" cy="3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it-IT" sz="3000" b="1">
                <a:latin typeface="Avenir"/>
                <a:ea typeface="Avenir"/>
                <a:cs typeface="Avenir"/>
                <a:sym typeface="Avenir"/>
              </a:rPr>
              <a:t>Aims</a:t>
            </a:r>
            <a:endParaRPr sz="3000"/>
          </a:p>
          <a:p>
            <a:pPr marL="287525" marR="0" lvl="0" indent="-3384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600"/>
              <a:buChar char="●"/>
            </a:pPr>
            <a:r>
              <a:rPr lang="it-IT" sz="2600"/>
              <a:t>access to the DEIMS-SDR geo web service</a:t>
            </a:r>
            <a:endParaRPr sz="2600"/>
          </a:p>
          <a:p>
            <a:pPr marL="0" lvl="0" indent="0" algn="l" rtl="0">
              <a:spcBef>
                <a:spcPts val="96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it-IT" sz="3000" b="1">
                <a:latin typeface="Avenir"/>
                <a:ea typeface="Avenir"/>
                <a:cs typeface="Avenir"/>
                <a:sym typeface="Avenir"/>
              </a:rPr>
              <a:t>Steps</a:t>
            </a:r>
            <a:endParaRPr sz="3000"/>
          </a:p>
          <a:p>
            <a:pPr marL="287525" marR="0" lvl="0" indent="-3384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600"/>
              <a:buChar char="●"/>
            </a:pPr>
            <a:r>
              <a:rPr lang="it-IT" sz="2600"/>
              <a:t>connect with DEIMS-SDR GeoServer</a:t>
            </a:r>
            <a:endParaRPr sz="2600"/>
          </a:p>
          <a:p>
            <a:pPr marL="287525" marR="0" lvl="0" indent="-3384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600"/>
              <a:buChar char="●"/>
            </a:pPr>
            <a:r>
              <a:rPr lang="it-IT" sz="2600"/>
              <a:t>create a map of LTER-Italy sites</a:t>
            </a:r>
            <a:endParaRPr sz="2600"/>
          </a:p>
          <a:p>
            <a:pPr marL="287525" marR="0" lvl="0" indent="-3384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600"/>
              <a:buChar char="●"/>
            </a:pPr>
            <a:r>
              <a:rPr lang="it-IT" sz="2600"/>
              <a:t>create web page of the map</a:t>
            </a:r>
            <a:endParaRPr sz="3000"/>
          </a:p>
        </p:txBody>
      </p:sp>
      <p:sp>
        <p:nvSpPr>
          <p:cNvPr id="137" name="Google Shape;137;g6b9a8759ea_0_10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ill Sans"/>
              <a:buNone/>
            </a:pPr>
            <a:r>
              <a:rPr lang="it-IT" sz="3600">
                <a:solidFill>
                  <a:srgbClr val="000000"/>
                </a:solidFill>
              </a:rPr>
              <a:t>WFS_CONNECTION</a:t>
            </a:r>
            <a:r>
              <a:rPr lang="it-IT" sz="4800">
                <a:solidFill>
                  <a:srgbClr val="000000"/>
                </a:solidFill>
              </a:rPr>
              <a:t>.</a:t>
            </a:r>
            <a:r>
              <a:rPr lang="it-IT" sz="3600">
                <a:solidFill>
                  <a:srgbClr val="000000"/>
                </a:solidFill>
              </a:rPr>
              <a:t>R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a5188689f_0_0"/>
          <p:cNvSpPr txBox="1">
            <a:spLocks noGrp="1"/>
          </p:cNvSpPr>
          <p:nvPr>
            <p:ph type="title"/>
          </p:nvPr>
        </p:nvSpPr>
        <p:spPr>
          <a:xfrm>
            <a:off x="276401" y="839875"/>
            <a:ext cx="86493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ill Sans"/>
              <a:buNone/>
            </a:pPr>
            <a:r>
              <a:rPr lang="it-IT" sz="3600" dirty="0">
                <a:solidFill>
                  <a:srgbClr val="000000"/>
                </a:solidFill>
              </a:rPr>
              <a:t>WFS_CONNECTION.R</a:t>
            </a:r>
            <a:endParaRPr sz="3600" dirty="0">
              <a:solidFill>
                <a:srgbClr val="00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ill Sans"/>
              <a:buNone/>
            </a:pPr>
            <a:r>
              <a:rPr lang="it-IT" sz="3600" dirty="0">
                <a:solidFill>
                  <a:srgbClr val="000000"/>
                </a:solidFill>
              </a:rPr>
              <a:t>RWFS LIBRARY</a:t>
            </a:r>
            <a:endParaRPr sz="3600" dirty="0">
              <a:solidFill>
                <a:srgbClr val="000000"/>
              </a:solidFill>
            </a:endParaRPr>
          </a:p>
        </p:txBody>
      </p:sp>
      <p:pic>
        <p:nvPicPr>
          <p:cNvPr id="143" name="Google Shape;143;g7a5188689f_0_0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80299" y="2013539"/>
            <a:ext cx="6381250" cy="4679155"/>
          </a:xfrm>
          <a:prstGeom prst="rect">
            <a:avLst/>
          </a:prstGeom>
          <a:noFill/>
          <a:ln>
            <a:noFill/>
          </a:ln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F11667-5686-D545-8EAE-19BE1A3BDA5E}"/>
              </a:ext>
            </a:extLst>
          </p:cNvPr>
          <p:cNvSpPr txBox="1"/>
          <p:nvPr/>
        </p:nvSpPr>
        <p:spPr>
          <a:xfrm>
            <a:off x="4601051" y="2430965"/>
            <a:ext cx="28504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https://</a:t>
            </a:r>
            <a:r>
              <a:rPr lang="en-GB" dirty="0" err="1">
                <a:solidFill>
                  <a:srgbClr val="FF0000"/>
                </a:solidFill>
              </a:rPr>
              <a:t>github.com</a:t>
            </a:r>
            <a:r>
              <a:rPr lang="en-GB" dirty="0">
                <a:solidFill>
                  <a:srgbClr val="FF0000"/>
                </a:solidFill>
              </a:rPr>
              <a:t>/</a:t>
            </a:r>
            <a:r>
              <a:rPr lang="en-GB" dirty="0" err="1">
                <a:solidFill>
                  <a:srgbClr val="FF0000"/>
                </a:solidFill>
              </a:rPr>
              <a:t>rOpenGov</a:t>
            </a:r>
            <a:r>
              <a:rPr lang="en-GB" dirty="0">
                <a:solidFill>
                  <a:srgbClr val="FF0000"/>
                </a:solidFill>
              </a:rPr>
              <a:t>/</a:t>
            </a:r>
            <a:r>
              <a:rPr lang="en-GB" dirty="0" err="1">
                <a:solidFill>
                  <a:srgbClr val="FF0000"/>
                </a:solidFill>
              </a:rPr>
              <a:t>rwfs</a:t>
            </a:r>
            <a:endParaRPr lang="en-GB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g7a5188689f_0_9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287" y="1962546"/>
            <a:ext cx="8191428" cy="4178255"/>
          </a:xfrm>
          <a:prstGeom prst="rect">
            <a:avLst/>
          </a:prstGeom>
          <a:noFill/>
          <a:ln>
            <a:noFill/>
          </a:ln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149" name="Google Shape;149;g7a5188689f_0_9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ill Sans"/>
              <a:buNone/>
            </a:pPr>
            <a:r>
              <a:rPr lang="it-IT" sz="4800">
                <a:solidFill>
                  <a:srgbClr val="000000"/>
                </a:solidFill>
              </a:rPr>
              <a:t>WFS_CONNECTION.R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"/>
          <p:cNvSpPr txBox="1">
            <a:spLocks noGrp="1"/>
          </p:cNvSpPr>
          <p:nvPr>
            <p:ph type="title"/>
          </p:nvPr>
        </p:nvSpPr>
        <p:spPr>
          <a:xfrm>
            <a:off x="581192" y="7636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4000">
                <a:solidFill>
                  <a:srgbClr val="000000"/>
                </a:solidFill>
              </a:rPr>
              <a:t>RECAP OBSERVATIONS AND MEASUREMENTS - O&amp;M</a:t>
            </a:r>
            <a:r>
              <a:rPr lang="it-IT" sz="4320">
                <a:solidFill>
                  <a:srgbClr val="000000"/>
                </a:solidFill>
              </a:rPr>
              <a:t> 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55" name="Google Shape;155;p7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8841" y="1642443"/>
            <a:ext cx="8486318" cy="5228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8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5557" y="1832857"/>
            <a:ext cx="8532887" cy="4977518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8"/>
          <p:cNvSpPr txBox="1">
            <a:spLocks noGrp="1"/>
          </p:cNvSpPr>
          <p:nvPr>
            <p:ph type="title"/>
          </p:nvPr>
        </p:nvSpPr>
        <p:spPr>
          <a:xfrm>
            <a:off x="581192" y="7636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4000">
                <a:solidFill>
                  <a:srgbClr val="000000"/>
                </a:solidFill>
              </a:rPr>
              <a:t>RECAP OBSERVATIONS AND MEASUREMENTS - O&amp;M</a:t>
            </a:r>
            <a:r>
              <a:rPr lang="it-IT" sz="4320">
                <a:solidFill>
                  <a:srgbClr val="000000"/>
                </a:solidFill>
              </a:rPr>
              <a:t> 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9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5557" y="1832857"/>
            <a:ext cx="8532887" cy="4977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9" descr="Rectangl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3610" y="4768731"/>
            <a:ext cx="8457903" cy="904551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9"/>
          <p:cNvSpPr/>
          <p:nvPr/>
        </p:nvSpPr>
        <p:spPr>
          <a:xfrm>
            <a:off x="5018485" y="1786542"/>
            <a:ext cx="3719308" cy="29443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5700" tIns="35700" rIns="35700" bIns="3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69" b="0" i="0" u="none" strike="noStrike" cap="non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69" name="Google Shape;169;p9"/>
          <p:cNvSpPr/>
          <p:nvPr/>
        </p:nvSpPr>
        <p:spPr>
          <a:xfrm>
            <a:off x="285750" y="5666956"/>
            <a:ext cx="8457903" cy="11668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35700" tIns="35700" rIns="35700" bIns="3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69" b="0" i="0" u="none" strike="noStrike" cap="none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70" name="Google Shape;170;p9" descr="Imag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69218" y="1953299"/>
            <a:ext cx="3711071" cy="2403296"/>
          </a:xfrm>
          <a:prstGeom prst="rect">
            <a:avLst/>
          </a:prstGeom>
          <a:noFill/>
          <a:ln>
            <a:noFill/>
          </a:ln>
          <a:effectLst>
            <a:outerShdw blurRad="190500" dist="8455" dir="5400000" rotWithShape="0">
              <a:srgbClr val="000000"/>
            </a:outerShdw>
          </a:effectLst>
        </p:spPr>
      </p:pic>
      <p:sp>
        <p:nvSpPr>
          <p:cNvPr id="171" name="Google Shape;171;p9"/>
          <p:cNvSpPr txBox="1">
            <a:spLocks noGrp="1"/>
          </p:cNvSpPr>
          <p:nvPr>
            <p:ph type="title"/>
          </p:nvPr>
        </p:nvSpPr>
        <p:spPr>
          <a:xfrm>
            <a:off x="581192" y="7636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320"/>
              <a:buFont typeface="Gill Sans"/>
              <a:buNone/>
            </a:pPr>
            <a:r>
              <a:rPr lang="it-IT" sz="4000">
                <a:solidFill>
                  <a:srgbClr val="000000"/>
                </a:solidFill>
              </a:rPr>
              <a:t>RECAP OBSERVATIONS AND MEASUREMENTS - O&amp;M</a:t>
            </a:r>
            <a:r>
              <a:rPr lang="it-IT" sz="4320">
                <a:solidFill>
                  <a:srgbClr val="000000"/>
                </a:solidFill>
              </a:rPr>
              <a:t> 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7a5188689f_0_18"/>
          <p:cNvSpPr txBox="1">
            <a:spLocks noGrp="1"/>
          </p:cNvSpPr>
          <p:nvPr>
            <p:ph type="body" idx="4294967295"/>
          </p:nvPr>
        </p:nvSpPr>
        <p:spPr>
          <a:xfrm>
            <a:off x="581192" y="2228003"/>
            <a:ext cx="7989900" cy="3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600" b="1">
                <a:latin typeface="Avenir"/>
                <a:ea typeface="Avenir"/>
                <a:cs typeface="Avenir"/>
                <a:sym typeface="Avenir"/>
              </a:rPr>
              <a:t>Aims</a:t>
            </a:r>
            <a:endParaRPr sz="2600"/>
          </a:p>
          <a:p>
            <a:pPr marL="287525" lvl="0" indent="-3384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600"/>
              <a:buChar char="●"/>
            </a:pPr>
            <a:r>
              <a:rPr lang="it-IT" sz="2600"/>
              <a:t>get observations shared from OGC SOS service by SOS4R package</a:t>
            </a:r>
            <a:endParaRPr sz="2600"/>
          </a:p>
          <a:p>
            <a:pPr marL="0" lvl="0" indent="0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None/>
            </a:pPr>
            <a:r>
              <a:rPr lang="it-IT" sz="2600" b="1">
                <a:latin typeface="Avenir"/>
                <a:ea typeface="Avenir"/>
                <a:cs typeface="Avenir"/>
                <a:sym typeface="Avenir"/>
              </a:rPr>
              <a:t>Steps</a:t>
            </a:r>
            <a:endParaRPr sz="2600"/>
          </a:p>
          <a:p>
            <a:pPr marL="287525" lvl="0" indent="-3384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600"/>
              <a:buChar char="●"/>
            </a:pPr>
            <a:r>
              <a:rPr lang="it-IT" sz="2600"/>
              <a:t>connect with SOS service</a:t>
            </a:r>
            <a:endParaRPr sz="2600"/>
          </a:p>
          <a:p>
            <a:pPr marL="287525" lvl="0" indent="-3384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600"/>
              <a:buChar char="●"/>
            </a:pPr>
            <a:r>
              <a:rPr lang="it-IT" sz="2600"/>
              <a:t>get observations from SOS service for one observedProperty and for specific time period</a:t>
            </a:r>
            <a:endParaRPr sz="2600"/>
          </a:p>
          <a:p>
            <a:pPr marL="287525" lvl="0" indent="-338472" algn="l" rtl="0">
              <a:lnSpc>
                <a:spcPct val="80000"/>
              </a:lnSpc>
              <a:spcBef>
                <a:spcPts val="2358"/>
              </a:spcBef>
              <a:spcAft>
                <a:spcPts val="0"/>
              </a:spcAft>
              <a:buSzPts val="2600"/>
              <a:buChar char="●"/>
            </a:pPr>
            <a:r>
              <a:rPr lang="it-IT" sz="2600"/>
              <a:t>plot observations</a:t>
            </a:r>
            <a:endParaRPr sz="2600" b="1"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77" name="Google Shape;177;g7a5188689f_0_18"/>
          <p:cNvSpPr txBox="1">
            <a:spLocks noGrp="1"/>
          </p:cNvSpPr>
          <p:nvPr>
            <p:ph type="title"/>
          </p:nvPr>
        </p:nvSpPr>
        <p:spPr>
          <a:xfrm>
            <a:off x="581192" y="687474"/>
            <a:ext cx="7989900" cy="10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ill Sans"/>
              <a:buNone/>
            </a:pPr>
            <a:r>
              <a:rPr lang="it-IT" sz="3600">
                <a:solidFill>
                  <a:srgbClr val="000000"/>
                </a:solidFill>
              </a:rPr>
              <a:t>SOS4R_EXAMPLE.R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videndi">
  <a:themeElements>
    <a:clrScheme name="Luna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</Words>
  <Application>Microsoft Macintosh PowerPoint</Application>
  <PresentationFormat>On-screen Show (4:3)</PresentationFormat>
  <Paragraphs>47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Palatino</vt:lpstr>
      <vt:lpstr>Calibri</vt:lpstr>
      <vt:lpstr>Arial</vt:lpstr>
      <vt:lpstr>Noto Sans Symbols</vt:lpstr>
      <vt:lpstr>Avenir</vt:lpstr>
      <vt:lpstr>Gill Sans</vt:lpstr>
      <vt:lpstr>Georgia</vt:lpstr>
      <vt:lpstr>Dividendi</vt:lpstr>
      <vt:lpstr>Pacchetti R per l’accesso ai dati distribuiti attraverso Servizi Web OGC</vt:lpstr>
      <vt:lpstr>RSTUDIO - http://www.rstudio.com</vt:lpstr>
      <vt:lpstr>WFS_CONNECTION.R</vt:lpstr>
      <vt:lpstr>WFS_CONNECTION.R RWFS LIBRARY</vt:lpstr>
      <vt:lpstr>WFS_CONNECTION.R</vt:lpstr>
      <vt:lpstr>RECAP OBSERVATIONS AND MEASUREMENTS - O&amp;M </vt:lpstr>
      <vt:lpstr>RECAP OBSERVATIONS AND MEASUREMENTS - O&amp;M </vt:lpstr>
      <vt:lpstr>RECAP OBSERVATIONS AND MEASUREMENTS - O&amp;M </vt:lpstr>
      <vt:lpstr>SOS4R_EXAMPLE.R</vt:lpstr>
      <vt:lpstr>SOS4R_EXAMPLE.R               SOS4R LIBRARY</vt:lpstr>
      <vt:lpstr>SOS4R_EXAMPLE.R               SOS4R LIBRARY</vt:lpstr>
      <vt:lpstr>XML2_SOS_EXAMPLE.R</vt:lpstr>
      <vt:lpstr>XML2_SOS_EXAMPLE.R              XML2 LIBRARY</vt:lpstr>
      <vt:lpstr>XML2_SOS_EXAMPLE.R              XML2 LIBRARY</vt:lpstr>
      <vt:lpstr>PROFILE OBSERVATIONS</vt:lpstr>
      <vt:lpstr>Biovolume and Abundance of Phytoplankton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Pacchetti R per l’accesso ai dati distribuiti attraverso Servizi Web OGC</dc:title>
  <dc:creator>Caterina Bergami</dc:creator>
  <cp:lastModifiedBy>oggioniale@gmail.com</cp:lastModifiedBy>
  <cp:revision>1</cp:revision>
  <dcterms:created xsi:type="dcterms:W3CDTF">2018-04-26T13:15:08Z</dcterms:created>
  <dcterms:modified xsi:type="dcterms:W3CDTF">2019-12-04T16:44:44Z</dcterms:modified>
</cp:coreProperties>
</file>