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66" r:id="rId10"/>
    <p:sldId id="257" r:id="rId11"/>
    <p:sldId id="258" r:id="rId12"/>
    <p:sldId id="260" r:id="rId13"/>
    <p:sldId id="259" r:id="rId14"/>
    <p:sldId id="261" r:id="rId15"/>
    <p:sldId id="262" r:id="rId16"/>
    <p:sldId id="263" r:id="rId17"/>
    <p:sldId id="269" r:id="rId18"/>
    <p:sldId id="272" r:id="rId19"/>
    <p:sldId id="286" r:id="rId20"/>
    <p:sldId id="282" r:id="rId21"/>
    <p:sldId id="293" r:id="rId22"/>
    <p:sldId id="283" r:id="rId23"/>
    <p:sldId id="284" r:id="rId24"/>
    <p:sldId id="289" r:id="rId25"/>
    <p:sldId id="287" r:id="rId26"/>
    <p:sldId id="285" r:id="rId27"/>
    <p:sldId id="290" r:id="rId28"/>
    <p:sldId id="291" r:id="rId29"/>
    <p:sldId id="288" r:id="rId30"/>
    <p:sldId id="292" r:id="rId31"/>
    <p:sldId id="294" r:id="rId32"/>
    <p:sldId id="295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7AAF3F-9324-4514-8E07-0E26F7FAE4D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>
        <a:scene3d>
          <a:camera prst="obliqueTopRight"/>
          <a:lightRig rig="contrasting" dir="t">
            <a:rot lat="0" lon="0" rev="1500000"/>
          </a:lightRig>
        </a:scene3d>
      </dgm:spPr>
      <dgm:t>
        <a:bodyPr/>
        <a:lstStyle/>
        <a:p>
          <a:endParaRPr lang="en-US"/>
        </a:p>
      </dgm:t>
    </dgm:pt>
    <dgm:pt modelId="{723B4231-7457-4DD7-AC43-3A0D2906F846}">
      <dgm:prSet phldrT="[Text]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  <dgm:t>
        <a:bodyPr/>
        <a:lstStyle/>
        <a:p>
          <a:r>
            <a:rPr lang="tr-TR" dirty="0" smtClean="0"/>
            <a:t>MKE</a:t>
          </a:r>
          <a:endParaRPr lang="en-US" dirty="0"/>
        </a:p>
      </dgm:t>
    </dgm:pt>
    <dgm:pt modelId="{58B15016-9A60-4EE8-BCB8-2CA5E4400F4D}" type="parTrans" cxnId="{DAD5773B-33DA-4FD9-94AF-BC02BF7D453B}">
      <dgm:prSet/>
      <dgm:spPr/>
      <dgm:t>
        <a:bodyPr/>
        <a:lstStyle/>
        <a:p>
          <a:endParaRPr lang="en-US"/>
        </a:p>
      </dgm:t>
    </dgm:pt>
    <dgm:pt modelId="{7DCCE143-79F1-4255-8172-1ED94369201D}" type="sibTrans" cxnId="{DAD5773B-33DA-4FD9-94AF-BC02BF7D453B}">
      <dgm:prSet/>
      <dgm:spPr/>
      <dgm:t>
        <a:bodyPr/>
        <a:lstStyle/>
        <a:p>
          <a:endParaRPr lang="en-US"/>
        </a:p>
      </dgm:t>
    </dgm:pt>
    <dgm:pt modelId="{72E871D1-530F-4B06-82E7-B0DDA4E954C4}">
      <dgm:prSet phldrT="[Text]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  <dgm:t>
        <a:bodyPr/>
        <a:lstStyle/>
        <a:p>
          <a:r>
            <a:rPr lang="tr-TR" dirty="0" smtClean="0"/>
            <a:t>BIM</a:t>
          </a:r>
          <a:endParaRPr lang="en-US" dirty="0"/>
        </a:p>
      </dgm:t>
    </dgm:pt>
    <dgm:pt modelId="{C30E70AF-8D0A-4667-8132-8D1B5997FD43}" type="parTrans" cxnId="{3B09225D-8C21-4831-BF83-7E73027113B9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  <dgm:t>
        <a:bodyPr/>
        <a:lstStyle/>
        <a:p>
          <a:endParaRPr lang="en-US"/>
        </a:p>
      </dgm:t>
    </dgm:pt>
    <dgm:pt modelId="{99FB653E-F1FE-4171-973F-67ABF3AB5DC7}" type="sibTrans" cxnId="{3B09225D-8C21-4831-BF83-7E73027113B9}">
      <dgm:prSet/>
      <dgm:spPr/>
      <dgm:t>
        <a:bodyPr/>
        <a:lstStyle/>
        <a:p>
          <a:endParaRPr lang="en-US"/>
        </a:p>
      </dgm:t>
    </dgm:pt>
    <dgm:pt modelId="{95C7A353-04CF-43F8-AED5-86DAA639F146}">
      <dgm:prSet phldrT="[Text]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  <dgm:t>
        <a:bodyPr/>
        <a:lstStyle/>
        <a:p>
          <a:r>
            <a:rPr lang="tr-TR" dirty="0" smtClean="0"/>
            <a:t>GIS</a:t>
          </a:r>
          <a:endParaRPr lang="en-US" dirty="0"/>
        </a:p>
      </dgm:t>
    </dgm:pt>
    <dgm:pt modelId="{880624AF-1CFB-41B3-8D45-5CAAF4366290}" type="parTrans" cxnId="{91281C96-25FA-445E-82CF-C9683F557012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  <dgm:t>
        <a:bodyPr/>
        <a:lstStyle/>
        <a:p>
          <a:endParaRPr lang="en-US"/>
        </a:p>
      </dgm:t>
    </dgm:pt>
    <dgm:pt modelId="{558DE616-C0BC-4FA1-A71D-4A2B9965F412}" type="sibTrans" cxnId="{91281C96-25FA-445E-82CF-C9683F557012}">
      <dgm:prSet/>
      <dgm:spPr/>
      <dgm:t>
        <a:bodyPr/>
        <a:lstStyle/>
        <a:p>
          <a:endParaRPr lang="en-US"/>
        </a:p>
      </dgm:t>
    </dgm:pt>
    <dgm:pt modelId="{A29190B7-7D07-4D7D-8DB8-EC67D3A634AE}" type="pres">
      <dgm:prSet presAssocID="{637AAF3F-9324-4514-8E07-0E26F7FAE4D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E084D9B4-F3B0-47B8-AC6F-035A1606FA3E}" type="pres">
      <dgm:prSet presAssocID="{723B4231-7457-4DD7-AC43-3A0D2906F846}" presName="hierRoot1" presStyleCnt="0">
        <dgm:presLayoutVars>
          <dgm:hierBranch val="init"/>
        </dgm:presLayoutVars>
      </dgm:prSet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</dgm:pt>
    <dgm:pt modelId="{69A108A2-2DB6-4303-BD2B-9452E2C24418}" type="pres">
      <dgm:prSet presAssocID="{723B4231-7457-4DD7-AC43-3A0D2906F846}" presName="rootComposite1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</dgm:pt>
    <dgm:pt modelId="{6B57686D-3A0E-4BA3-8144-4A09C20266D8}" type="pres">
      <dgm:prSet presAssocID="{723B4231-7457-4DD7-AC43-3A0D2906F846}" presName="rootText1" presStyleLbl="node0" presStyleIdx="0" presStyleCnt="1" custLinFactNeighborX="-1817" custLinFactNeighborY="-18176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A07B2576-1A10-4257-BF35-289E83C3023B}" type="pres">
      <dgm:prSet presAssocID="{723B4231-7457-4DD7-AC43-3A0D2906F846}" presName="rootConnector1" presStyleLbl="node1" presStyleIdx="0" presStyleCnt="0"/>
      <dgm:spPr/>
      <dgm:t>
        <a:bodyPr/>
        <a:lstStyle/>
        <a:p>
          <a:endParaRPr lang="tr-TR"/>
        </a:p>
      </dgm:t>
    </dgm:pt>
    <dgm:pt modelId="{285206A7-F448-489C-A622-6FBBFB5F1646}" type="pres">
      <dgm:prSet presAssocID="{723B4231-7457-4DD7-AC43-3A0D2906F846}" presName="hierChild2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</dgm:pt>
    <dgm:pt modelId="{5F9E66B6-DE0B-4646-A15B-E9662649400C}" type="pres">
      <dgm:prSet presAssocID="{C30E70AF-8D0A-4667-8132-8D1B5997FD43}" presName="Name37" presStyleLbl="parChTrans1D2" presStyleIdx="0" presStyleCnt="2"/>
      <dgm:spPr/>
      <dgm:t>
        <a:bodyPr/>
        <a:lstStyle/>
        <a:p>
          <a:endParaRPr lang="tr-TR"/>
        </a:p>
      </dgm:t>
    </dgm:pt>
    <dgm:pt modelId="{C5F60B9A-5007-4E20-A9C2-7850A3033CB2}" type="pres">
      <dgm:prSet presAssocID="{72E871D1-530F-4B06-82E7-B0DDA4E954C4}" presName="hierRoot2" presStyleCnt="0">
        <dgm:presLayoutVars>
          <dgm:hierBranch val="init"/>
        </dgm:presLayoutVars>
      </dgm:prSet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</dgm:pt>
    <dgm:pt modelId="{61F6C633-C659-46D8-8357-FF93F0A2AC9F}" type="pres">
      <dgm:prSet presAssocID="{72E871D1-530F-4B06-82E7-B0DDA4E954C4}" presName="rootComposite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</dgm:pt>
    <dgm:pt modelId="{B6B3A08F-6DB2-40A4-822E-3ACA2BF5197E}" type="pres">
      <dgm:prSet presAssocID="{72E871D1-530F-4B06-82E7-B0DDA4E954C4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7B5D0FE3-33F8-4687-949F-BA5C01AF60C0}" type="pres">
      <dgm:prSet presAssocID="{72E871D1-530F-4B06-82E7-B0DDA4E954C4}" presName="rootConnector" presStyleLbl="node2" presStyleIdx="0" presStyleCnt="2"/>
      <dgm:spPr/>
      <dgm:t>
        <a:bodyPr/>
        <a:lstStyle/>
        <a:p>
          <a:endParaRPr lang="tr-TR"/>
        </a:p>
      </dgm:t>
    </dgm:pt>
    <dgm:pt modelId="{0F7F12C3-808B-4F15-92F7-D2EB78910056}" type="pres">
      <dgm:prSet presAssocID="{72E871D1-530F-4B06-82E7-B0DDA4E954C4}" presName="hierChild4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</dgm:pt>
    <dgm:pt modelId="{8B92EEC7-6D5E-456B-804B-042695B8AB42}" type="pres">
      <dgm:prSet presAssocID="{72E871D1-530F-4B06-82E7-B0DDA4E954C4}" presName="hierChild5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</dgm:pt>
    <dgm:pt modelId="{BA6B4B5C-4757-409A-86D3-C456D6E40D3A}" type="pres">
      <dgm:prSet presAssocID="{880624AF-1CFB-41B3-8D45-5CAAF4366290}" presName="Name37" presStyleLbl="parChTrans1D2" presStyleIdx="1" presStyleCnt="2"/>
      <dgm:spPr/>
      <dgm:t>
        <a:bodyPr/>
        <a:lstStyle/>
        <a:p>
          <a:endParaRPr lang="tr-TR"/>
        </a:p>
      </dgm:t>
    </dgm:pt>
    <dgm:pt modelId="{CA1200A7-5B82-440C-883E-06E3FA1A3DB3}" type="pres">
      <dgm:prSet presAssocID="{95C7A353-04CF-43F8-AED5-86DAA639F146}" presName="hierRoot2" presStyleCnt="0">
        <dgm:presLayoutVars>
          <dgm:hierBranch val="init"/>
        </dgm:presLayoutVars>
      </dgm:prSet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</dgm:pt>
    <dgm:pt modelId="{3CE607C8-BC66-48DF-9D0B-7CBD0C6499AC}" type="pres">
      <dgm:prSet presAssocID="{95C7A353-04CF-43F8-AED5-86DAA639F146}" presName="rootComposite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</dgm:pt>
    <dgm:pt modelId="{AA1732DD-DC07-46BC-92B0-D7EF84396FD2}" type="pres">
      <dgm:prSet presAssocID="{95C7A353-04CF-43F8-AED5-86DAA639F146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555236-26C0-4750-A1C3-CE4FBAE55924}" type="pres">
      <dgm:prSet presAssocID="{95C7A353-04CF-43F8-AED5-86DAA639F146}" presName="rootConnector" presStyleLbl="node2" presStyleIdx="1" presStyleCnt="2"/>
      <dgm:spPr/>
      <dgm:t>
        <a:bodyPr/>
        <a:lstStyle/>
        <a:p>
          <a:endParaRPr lang="tr-TR"/>
        </a:p>
      </dgm:t>
    </dgm:pt>
    <dgm:pt modelId="{05D2DA46-A9DE-43DA-ACBF-D91196CE769C}" type="pres">
      <dgm:prSet presAssocID="{95C7A353-04CF-43F8-AED5-86DAA639F146}" presName="hierChild4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</dgm:pt>
    <dgm:pt modelId="{1B8BECAF-28AC-4334-92AE-5FE5FDFE8AC1}" type="pres">
      <dgm:prSet presAssocID="{95C7A353-04CF-43F8-AED5-86DAA639F146}" presName="hierChild5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</dgm:pt>
    <dgm:pt modelId="{86A25683-64E0-4B37-8211-74972DDEB80F}" type="pres">
      <dgm:prSet presAssocID="{723B4231-7457-4DD7-AC43-3A0D2906F846}" presName="hierChild3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</dgm:pt>
  </dgm:ptLst>
  <dgm:cxnLst>
    <dgm:cxn modelId="{DAD5773B-33DA-4FD9-94AF-BC02BF7D453B}" srcId="{637AAF3F-9324-4514-8E07-0E26F7FAE4DC}" destId="{723B4231-7457-4DD7-AC43-3A0D2906F846}" srcOrd="0" destOrd="0" parTransId="{58B15016-9A60-4EE8-BCB8-2CA5E4400F4D}" sibTransId="{7DCCE143-79F1-4255-8172-1ED94369201D}"/>
    <dgm:cxn modelId="{EFD7FB39-D8AC-4B98-986D-FE3784AF011A}" type="presOf" srcId="{95C7A353-04CF-43F8-AED5-86DAA639F146}" destId="{08555236-26C0-4750-A1C3-CE4FBAE55924}" srcOrd="1" destOrd="0" presId="urn:microsoft.com/office/officeart/2005/8/layout/orgChart1"/>
    <dgm:cxn modelId="{4E86754C-7BFF-4902-90C8-12E5C9F97CCC}" type="presOf" srcId="{723B4231-7457-4DD7-AC43-3A0D2906F846}" destId="{A07B2576-1A10-4257-BF35-289E83C3023B}" srcOrd="1" destOrd="0" presId="urn:microsoft.com/office/officeart/2005/8/layout/orgChart1"/>
    <dgm:cxn modelId="{128B4EBF-AF0D-4700-A750-4E744735CE25}" type="presOf" srcId="{637AAF3F-9324-4514-8E07-0E26F7FAE4DC}" destId="{A29190B7-7D07-4D7D-8DB8-EC67D3A634AE}" srcOrd="0" destOrd="0" presId="urn:microsoft.com/office/officeart/2005/8/layout/orgChart1"/>
    <dgm:cxn modelId="{3B09225D-8C21-4831-BF83-7E73027113B9}" srcId="{723B4231-7457-4DD7-AC43-3A0D2906F846}" destId="{72E871D1-530F-4B06-82E7-B0DDA4E954C4}" srcOrd="0" destOrd="0" parTransId="{C30E70AF-8D0A-4667-8132-8D1B5997FD43}" sibTransId="{99FB653E-F1FE-4171-973F-67ABF3AB5DC7}"/>
    <dgm:cxn modelId="{DE4252BF-D4F8-4C33-90AB-BD90B8D004E7}" type="presOf" srcId="{723B4231-7457-4DD7-AC43-3A0D2906F846}" destId="{6B57686D-3A0E-4BA3-8144-4A09C20266D8}" srcOrd="0" destOrd="0" presId="urn:microsoft.com/office/officeart/2005/8/layout/orgChart1"/>
    <dgm:cxn modelId="{7191904A-D222-4C9A-BDDD-9916DB3C8432}" type="presOf" srcId="{95C7A353-04CF-43F8-AED5-86DAA639F146}" destId="{AA1732DD-DC07-46BC-92B0-D7EF84396FD2}" srcOrd="0" destOrd="0" presId="urn:microsoft.com/office/officeart/2005/8/layout/orgChart1"/>
    <dgm:cxn modelId="{355821F6-E8BB-44A5-AA98-7E85F56C6FFE}" type="presOf" srcId="{C30E70AF-8D0A-4667-8132-8D1B5997FD43}" destId="{5F9E66B6-DE0B-4646-A15B-E9662649400C}" srcOrd="0" destOrd="0" presId="urn:microsoft.com/office/officeart/2005/8/layout/orgChart1"/>
    <dgm:cxn modelId="{CD0D7961-8920-42A8-BF53-E4BB01330D9C}" type="presOf" srcId="{72E871D1-530F-4B06-82E7-B0DDA4E954C4}" destId="{7B5D0FE3-33F8-4687-949F-BA5C01AF60C0}" srcOrd="1" destOrd="0" presId="urn:microsoft.com/office/officeart/2005/8/layout/orgChart1"/>
    <dgm:cxn modelId="{B4478B30-21A0-465C-815B-46A2B5D3A995}" type="presOf" srcId="{72E871D1-530F-4B06-82E7-B0DDA4E954C4}" destId="{B6B3A08F-6DB2-40A4-822E-3ACA2BF5197E}" srcOrd="0" destOrd="0" presId="urn:microsoft.com/office/officeart/2005/8/layout/orgChart1"/>
    <dgm:cxn modelId="{9D611D68-70EA-4C0F-A7BC-CB19C795BCBE}" type="presOf" srcId="{880624AF-1CFB-41B3-8D45-5CAAF4366290}" destId="{BA6B4B5C-4757-409A-86D3-C456D6E40D3A}" srcOrd="0" destOrd="0" presId="urn:microsoft.com/office/officeart/2005/8/layout/orgChart1"/>
    <dgm:cxn modelId="{91281C96-25FA-445E-82CF-C9683F557012}" srcId="{723B4231-7457-4DD7-AC43-3A0D2906F846}" destId="{95C7A353-04CF-43F8-AED5-86DAA639F146}" srcOrd="1" destOrd="0" parTransId="{880624AF-1CFB-41B3-8D45-5CAAF4366290}" sibTransId="{558DE616-C0BC-4FA1-A71D-4A2B9965F412}"/>
    <dgm:cxn modelId="{BEB28C17-57AC-4329-8124-CED0B8203C64}" type="presParOf" srcId="{A29190B7-7D07-4D7D-8DB8-EC67D3A634AE}" destId="{E084D9B4-F3B0-47B8-AC6F-035A1606FA3E}" srcOrd="0" destOrd="0" presId="urn:microsoft.com/office/officeart/2005/8/layout/orgChart1"/>
    <dgm:cxn modelId="{0926A9D0-0DDB-4B7B-8B29-D1EF62D2755C}" type="presParOf" srcId="{E084D9B4-F3B0-47B8-AC6F-035A1606FA3E}" destId="{69A108A2-2DB6-4303-BD2B-9452E2C24418}" srcOrd="0" destOrd="0" presId="urn:microsoft.com/office/officeart/2005/8/layout/orgChart1"/>
    <dgm:cxn modelId="{302DEFA8-3201-481A-A106-0B14F37A25A6}" type="presParOf" srcId="{69A108A2-2DB6-4303-BD2B-9452E2C24418}" destId="{6B57686D-3A0E-4BA3-8144-4A09C20266D8}" srcOrd="0" destOrd="0" presId="urn:microsoft.com/office/officeart/2005/8/layout/orgChart1"/>
    <dgm:cxn modelId="{69C1B0E1-73D0-4D36-8FE3-4E7C63D5BE7A}" type="presParOf" srcId="{69A108A2-2DB6-4303-BD2B-9452E2C24418}" destId="{A07B2576-1A10-4257-BF35-289E83C3023B}" srcOrd="1" destOrd="0" presId="urn:microsoft.com/office/officeart/2005/8/layout/orgChart1"/>
    <dgm:cxn modelId="{E8EE8CFD-9CFA-463E-B70D-292A59C4DEF0}" type="presParOf" srcId="{E084D9B4-F3B0-47B8-AC6F-035A1606FA3E}" destId="{285206A7-F448-489C-A622-6FBBFB5F1646}" srcOrd="1" destOrd="0" presId="urn:microsoft.com/office/officeart/2005/8/layout/orgChart1"/>
    <dgm:cxn modelId="{172B3BB9-4C4D-4E43-A9B5-4A0813FEF4CA}" type="presParOf" srcId="{285206A7-F448-489C-A622-6FBBFB5F1646}" destId="{5F9E66B6-DE0B-4646-A15B-E9662649400C}" srcOrd="0" destOrd="0" presId="urn:microsoft.com/office/officeart/2005/8/layout/orgChart1"/>
    <dgm:cxn modelId="{34920F62-ABD7-437D-A977-E750E6467BA3}" type="presParOf" srcId="{285206A7-F448-489C-A622-6FBBFB5F1646}" destId="{C5F60B9A-5007-4E20-A9C2-7850A3033CB2}" srcOrd="1" destOrd="0" presId="urn:microsoft.com/office/officeart/2005/8/layout/orgChart1"/>
    <dgm:cxn modelId="{C84F701C-9484-40F1-89E9-A48EC9239ADE}" type="presParOf" srcId="{C5F60B9A-5007-4E20-A9C2-7850A3033CB2}" destId="{61F6C633-C659-46D8-8357-FF93F0A2AC9F}" srcOrd="0" destOrd="0" presId="urn:microsoft.com/office/officeart/2005/8/layout/orgChart1"/>
    <dgm:cxn modelId="{A95D3EBD-E809-4337-87F5-A75A8B0C201E}" type="presParOf" srcId="{61F6C633-C659-46D8-8357-FF93F0A2AC9F}" destId="{B6B3A08F-6DB2-40A4-822E-3ACA2BF5197E}" srcOrd="0" destOrd="0" presId="urn:microsoft.com/office/officeart/2005/8/layout/orgChart1"/>
    <dgm:cxn modelId="{270FF89F-BDE3-4531-A794-F5A9309CC27C}" type="presParOf" srcId="{61F6C633-C659-46D8-8357-FF93F0A2AC9F}" destId="{7B5D0FE3-33F8-4687-949F-BA5C01AF60C0}" srcOrd="1" destOrd="0" presId="urn:microsoft.com/office/officeart/2005/8/layout/orgChart1"/>
    <dgm:cxn modelId="{41F77672-085A-4794-8C05-DEB423E8EB6C}" type="presParOf" srcId="{C5F60B9A-5007-4E20-A9C2-7850A3033CB2}" destId="{0F7F12C3-808B-4F15-92F7-D2EB78910056}" srcOrd="1" destOrd="0" presId="urn:microsoft.com/office/officeart/2005/8/layout/orgChart1"/>
    <dgm:cxn modelId="{C48A76AE-9E95-427C-8699-E4DBFF8B8F25}" type="presParOf" srcId="{C5F60B9A-5007-4E20-A9C2-7850A3033CB2}" destId="{8B92EEC7-6D5E-456B-804B-042695B8AB42}" srcOrd="2" destOrd="0" presId="urn:microsoft.com/office/officeart/2005/8/layout/orgChart1"/>
    <dgm:cxn modelId="{64A22F11-F1C9-4D77-BB0F-EFE48569DA5A}" type="presParOf" srcId="{285206A7-F448-489C-A622-6FBBFB5F1646}" destId="{BA6B4B5C-4757-409A-86D3-C456D6E40D3A}" srcOrd="2" destOrd="0" presId="urn:microsoft.com/office/officeart/2005/8/layout/orgChart1"/>
    <dgm:cxn modelId="{D52D36B2-7B03-43B9-A27F-09A2E089F056}" type="presParOf" srcId="{285206A7-F448-489C-A622-6FBBFB5F1646}" destId="{CA1200A7-5B82-440C-883E-06E3FA1A3DB3}" srcOrd="3" destOrd="0" presId="urn:microsoft.com/office/officeart/2005/8/layout/orgChart1"/>
    <dgm:cxn modelId="{A925DCDB-C60F-4EA8-AABE-0426127B2D3C}" type="presParOf" srcId="{CA1200A7-5B82-440C-883E-06E3FA1A3DB3}" destId="{3CE607C8-BC66-48DF-9D0B-7CBD0C6499AC}" srcOrd="0" destOrd="0" presId="urn:microsoft.com/office/officeart/2005/8/layout/orgChart1"/>
    <dgm:cxn modelId="{5405B1E5-D680-42EF-95DC-E58F52BE39A2}" type="presParOf" srcId="{3CE607C8-BC66-48DF-9D0B-7CBD0C6499AC}" destId="{AA1732DD-DC07-46BC-92B0-D7EF84396FD2}" srcOrd="0" destOrd="0" presId="urn:microsoft.com/office/officeart/2005/8/layout/orgChart1"/>
    <dgm:cxn modelId="{BEA9CFEF-CD75-4012-8E7C-9E9A6742A739}" type="presParOf" srcId="{3CE607C8-BC66-48DF-9D0B-7CBD0C6499AC}" destId="{08555236-26C0-4750-A1C3-CE4FBAE55924}" srcOrd="1" destOrd="0" presId="urn:microsoft.com/office/officeart/2005/8/layout/orgChart1"/>
    <dgm:cxn modelId="{188F2531-AC3A-49B7-AFCC-56F0A41235A8}" type="presParOf" srcId="{CA1200A7-5B82-440C-883E-06E3FA1A3DB3}" destId="{05D2DA46-A9DE-43DA-ACBF-D91196CE769C}" srcOrd="1" destOrd="0" presId="urn:microsoft.com/office/officeart/2005/8/layout/orgChart1"/>
    <dgm:cxn modelId="{2991ADC5-A085-4C31-B88D-6383F940F8B8}" type="presParOf" srcId="{CA1200A7-5B82-440C-883E-06E3FA1A3DB3}" destId="{1B8BECAF-28AC-4334-92AE-5FE5FDFE8AC1}" srcOrd="2" destOrd="0" presId="urn:microsoft.com/office/officeart/2005/8/layout/orgChart1"/>
    <dgm:cxn modelId="{9CCEBD83-98F7-4CCB-9399-B941B2D2BE96}" type="presParOf" srcId="{E084D9B4-F3B0-47B8-AC6F-035A1606FA3E}" destId="{86A25683-64E0-4B37-8211-74972DDEB80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4C28A8-4011-48EF-B398-50E905F79352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E37F83-D9AB-4B56-8816-D05C3F91EA18}">
      <dgm:prSet phldrT="[Text]"/>
      <dgm:spPr>
        <a:solidFill>
          <a:schemeClr val="accent1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tr-TR" dirty="0" smtClean="0"/>
            <a:t>Veri Modelleme ve Yönetimi</a:t>
          </a:r>
          <a:endParaRPr lang="en-US" dirty="0"/>
        </a:p>
      </dgm:t>
    </dgm:pt>
    <dgm:pt modelId="{4265D8DA-59DF-408A-A516-24DA3667CBCF}" type="parTrans" cxnId="{A9FF2250-AD12-4BED-9107-6BC5AD4E05B4}">
      <dgm:prSet/>
      <dgm:spPr/>
      <dgm:t>
        <a:bodyPr/>
        <a:lstStyle/>
        <a:p>
          <a:endParaRPr lang="en-US"/>
        </a:p>
      </dgm:t>
    </dgm:pt>
    <dgm:pt modelId="{AF248242-70BB-42E6-A5BA-141480E1E75B}" type="sibTrans" cxnId="{A9FF2250-AD12-4BED-9107-6BC5AD4E05B4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BAF9B5AA-C10B-4FC4-BE11-1D4CE06151A0}">
      <dgm:prSet phldrT="[Text]"/>
      <dgm:spPr>
        <a:solidFill>
          <a:schemeClr val="accent1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tr-TR" dirty="0" smtClean="0"/>
            <a:t>Temel BIM Fonksiyonları</a:t>
          </a:r>
        </a:p>
        <a:p>
          <a:r>
            <a:rPr lang="tr-TR" dirty="0" smtClean="0"/>
            <a:t>(3D Tasarım-4D-Koordinasyon)</a:t>
          </a:r>
          <a:endParaRPr lang="en-US" dirty="0"/>
        </a:p>
      </dgm:t>
    </dgm:pt>
    <dgm:pt modelId="{DAAFF9A9-0A72-4D38-8776-AE36E66A8167}" type="parTrans" cxnId="{2300F87C-3271-45D2-BED0-7DB11A3121EF}">
      <dgm:prSet/>
      <dgm:spPr/>
      <dgm:t>
        <a:bodyPr/>
        <a:lstStyle/>
        <a:p>
          <a:endParaRPr lang="en-US"/>
        </a:p>
      </dgm:t>
    </dgm:pt>
    <dgm:pt modelId="{9E423519-B5A7-41B6-A995-E49F5E9F300E}" type="sibTrans" cxnId="{2300F87C-3271-45D2-BED0-7DB11A3121EF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010D96B0-0031-4309-9AF8-6C30101E5778}">
      <dgm:prSet phldrT="[Text]"/>
      <dgm:spPr>
        <a:solidFill>
          <a:schemeClr val="accent1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tr-TR" dirty="0" smtClean="0"/>
            <a:t>Nesne </a:t>
          </a:r>
          <a:r>
            <a:rPr lang="tr-TR" dirty="0" smtClean="0"/>
            <a:t>Yönelimli </a:t>
          </a:r>
          <a:r>
            <a:rPr lang="tr-TR" dirty="0" smtClean="0"/>
            <a:t>Programlama</a:t>
          </a:r>
          <a:endParaRPr lang="en-US" dirty="0"/>
        </a:p>
      </dgm:t>
    </dgm:pt>
    <dgm:pt modelId="{C8721671-E5F1-4FD7-B819-FABB9CFB6ABC}" type="parTrans" cxnId="{76AC171E-497E-49E2-8013-50A53C4F8E88}">
      <dgm:prSet/>
      <dgm:spPr/>
      <dgm:t>
        <a:bodyPr/>
        <a:lstStyle/>
        <a:p>
          <a:endParaRPr lang="en-US"/>
        </a:p>
      </dgm:t>
    </dgm:pt>
    <dgm:pt modelId="{475C4F80-F5FF-46E7-8578-DFB8C0575C42}" type="sibTrans" cxnId="{76AC171E-497E-49E2-8013-50A53C4F8E88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4786C5D4-E228-4D6D-A953-FEB6CD39DC24}">
      <dgm:prSet phldrT="[Text]"/>
      <dgm:spPr>
        <a:solidFill>
          <a:schemeClr val="accent1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tr-TR" dirty="0" smtClean="0"/>
            <a:t>BIM ile Proje ve Yapım Yönetimi </a:t>
          </a:r>
          <a:endParaRPr lang="en-US" dirty="0"/>
        </a:p>
      </dgm:t>
    </dgm:pt>
    <dgm:pt modelId="{228D755A-FF92-431D-851A-99D4C65166C9}" type="parTrans" cxnId="{493253FD-48CF-4E04-A29B-2A66C95AE045}">
      <dgm:prSet/>
      <dgm:spPr/>
      <dgm:t>
        <a:bodyPr/>
        <a:lstStyle/>
        <a:p>
          <a:endParaRPr lang="en-US"/>
        </a:p>
      </dgm:t>
    </dgm:pt>
    <dgm:pt modelId="{EAFF45C6-E8D9-47E3-A820-0CAD94162C3A}" type="sibTrans" cxnId="{493253FD-48CF-4E04-A29B-2A66C95AE045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8388B85E-ABD8-4B2D-B930-081FF8C15132}">
      <dgm:prSet phldrT="[Text]"/>
      <dgm:spPr>
        <a:solidFill>
          <a:schemeClr val="accent1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tr-TR" dirty="0" smtClean="0"/>
            <a:t>Sürdürülebilirlik</a:t>
          </a:r>
          <a:endParaRPr lang="en-US" dirty="0"/>
        </a:p>
      </dgm:t>
    </dgm:pt>
    <dgm:pt modelId="{EAD6AFF0-7821-4872-B0B7-3D3F46460A87}" type="parTrans" cxnId="{B59370B4-3DC4-4706-9F18-79F9ABBDFCD3}">
      <dgm:prSet/>
      <dgm:spPr/>
      <dgm:t>
        <a:bodyPr/>
        <a:lstStyle/>
        <a:p>
          <a:endParaRPr lang="en-US"/>
        </a:p>
      </dgm:t>
    </dgm:pt>
    <dgm:pt modelId="{04010481-E42A-42E7-BA61-FB91FCAA194B}" type="sibTrans" cxnId="{B59370B4-3DC4-4706-9F18-79F9ABBDFCD3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2E76F2A3-CE4E-428B-AADC-1EC104CAE061}">
      <dgm:prSet phldrT="[Text]"/>
      <dgm:spPr>
        <a:solidFill>
          <a:schemeClr val="accent1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tr-TR" dirty="0" smtClean="0"/>
            <a:t>BIM Uygulaması</a:t>
          </a:r>
          <a:endParaRPr lang="en-US" dirty="0"/>
        </a:p>
      </dgm:t>
    </dgm:pt>
    <dgm:pt modelId="{5AE4C6D3-30FA-498B-A19B-9BCFA1CE25D7}" type="parTrans" cxnId="{951AFB7E-4F6F-4B12-9FA1-3697A1E114E0}">
      <dgm:prSet/>
      <dgm:spPr/>
      <dgm:t>
        <a:bodyPr/>
        <a:lstStyle/>
        <a:p>
          <a:endParaRPr lang="en-US"/>
        </a:p>
      </dgm:t>
    </dgm:pt>
    <dgm:pt modelId="{FC682DA6-6F8D-4E27-93FC-CD5820978BEB}" type="sibTrans" cxnId="{951AFB7E-4F6F-4B12-9FA1-3697A1E114E0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A097DDDC-A7FC-4050-A23D-1C80064952BC}">
      <dgm:prSet phldrT="[Text]"/>
      <dgm:spPr>
        <a:solidFill>
          <a:schemeClr val="accent1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tr-TR" dirty="0" smtClean="0"/>
            <a:t>Araştırma Yöntemleri</a:t>
          </a:r>
          <a:endParaRPr lang="en-US" dirty="0"/>
        </a:p>
      </dgm:t>
    </dgm:pt>
    <dgm:pt modelId="{671792EE-A15A-4E02-AA31-1B9A71FC1DDA}" type="parTrans" cxnId="{9FC16E65-DC9A-450D-ACA8-0F9E72550DD6}">
      <dgm:prSet/>
      <dgm:spPr/>
      <dgm:t>
        <a:bodyPr/>
        <a:lstStyle/>
        <a:p>
          <a:endParaRPr lang="en-US"/>
        </a:p>
      </dgm:t>
    </dgm:pt>
    <dgm:pt modelId="{127FFF03-1670-4A9D-A4F9-F074B69BD652}" type="sibTrans" cxnId="{9FC16E65-DC9A-450D-ACA8-0F9E72550DD6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/>
        </a:p>
      </dgm:t>
    </dgm:pt>
    <dgm:pt modelId="{25B51B13-F95B-4C7F-AE87-151CEFE9DF0C}" type="pres">
      <dgm:prSet presAssocID="{7E4C28A8-4011-48EF-B398-50E905F7935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E856D54B-F199-41A1-A95D-AC4CC8CE0629}" type="pres">
      <dgm:prSet presAssocID="{97E37F83-D9AB-4B56-8816-D05C3F91EA18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5E7779-B6B2-4294-B6B9-A0636A44B529}" type="pres">
      <dgm:prSet presAssocID="{97E37F83-D9AB-4B56-8816-D05C3F91EA18}" presName="spNode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3A86D4A7-4307-49F7-82E5-830C861DF83C}" type="pres">
      <dgm:prSet presAssocID="{AF248242-70BB-42E6-A5BA-141480E1E75B}" presName="sibTrans" presStyleLbl="sibTrans1D1" presStyleIdx="0" presStyleCnt="7"/>
      <dgm:spPr/>
      <dgm:t>
        <a:bodyPr/>
        <a:lstStyle/>
        <a:p>
          <a:endParaRPr lang="tr-TR"/>
        </a:p>
      </dgm:t>
    </dgm:pt>
    <dgm:pt modelId="{4EA9A49C-A56E-4105-A76F-5AD5273D7827}" type="pres">
      <dgm:prSet presAssocID="{BAF9B5AA-C10B-4FC4-BE11-1D4CE06151A0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1DC6A9-4FE2-4F6C-9ABC-A5A42D73346A}" type="pres">
      <dgm:prSet presAssocID="{BAF9B5AA-C10B-4FC4-BE11-1D4CE06151A0}" presName="spNode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44AE01AC-363A-43F3-A432-4B7679430FE5}" type="pres">
      <dgm:prSet presAssocID="{9E423519-B5A7-41B6-A995-E49F5E9F300E}" presName="sibTrans" presStyleLbl="sibTrans1D1" presStyleIdx="1" presStyleCnt="7"/>
      <dgm:spPr/>
      <dgm:t>
        <a:bodyPr/>
        <a:lstStyle/>
        <a:p>
          <a:endParaRPr lang="tr-TR"/>
        </a:p>
      </dgm:t>
    </dgm:pt>
    <dgm:pt modelId="{1C3A037B-D036-457B-B5B9-AF4BEC015724}" type="pres">
      <dgm:prSet presAssocID="{010D96B0-0031-4309-9AF8-6C30101E577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9AC525-BE80-4705-8A42-0702D15BBFB3}" type="pres">
      <dgm:prSet presAssocID="{010D96B0-0031-4309-9AF8-6C30101E5778}" presName="spNode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34BD9674-98B7-4A03-9602-E60FAF5A3BB5}" type="pres">
      <dgm:prSet presAssocID="{475C4F80-F5FF-46E7-8578-DFB8C0575C42}" presName="sibTrans" presStyleLbl="sibTrans1D1" presStyleIdx="2" presStyleCnt="7"/>
      <dgm:spPr/>
      <dgm:t>
        <a:bodyPr/>
        <a:lstStyle/>
        <a:p>
          <a:endParaRPr lang="tr-TR"/>
        </a:p>
      </dgm:t>
    </dgm:pt>
    <dgm:pt modelId="{48E129D2-239A-4453-8CAD-2AB80B53467A}" type="pres">
      <dgm:prSet presAssocID="{4786C5D4-E228-4D6D-A953-FEB6CD39DC24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2F7077-0977-438E-B239-807E53B58803}" type="pres">
      <dgm:prSet presAssocID="{4786C5D4-E228-4D6D-A953-FEB6CD39DC24}" presName="spNode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15B7685D-0CA1-43CB-95CF-FD9CB7060CF0}" type="pres">
      <dgm:prSet presAssocID="{EAFF45C6-E8D9-47E3-A820-0CAD94162C3A}" presName="sibTrans" presStyleLbl="sibTrans1D1" presStyleIdx="3" presStyleCnt="7"/>
      <dgm:spPr/>
      <dgm:t>
        <a:bodyPr/>
        <a:lstStyle/>
        <a:p>
          <a:endParaRPr lang="tr-TR"/>
        </a:p>
      </dgm:t>
    </dgm:pt>
    <dgm:pt modelId="{AA022578-6DC7-470A-9F56-971AA1A94395}" type="pres">
      <dgm:prSet presAssocID="{8388B85E-ABD8-4B2D-B930-081FF8C15132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DFAFC0ED-22CF-41EB-98DA-8D6EC0DD6BB1}" type="pres">
      <dgm:prSet presAssocID="{8388B85E-ABD8-4B2D-B930-081FF8C15132}" presName="spNode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13DCD001-4D28-4255-92CA-505C2AAC4051}" type="pres">
      <dgm:prSet presAssocID="{04010481-E42A-42E7-BA61-FB91FCAA194B}" presName="sibTrans" presStyleLbl="sibTrans1D1" presStyleIdx="4" presStyleCnt="7"/>
      <dgm:spPr/>
      <dgm:t>
        <a:bodyPr/>
        <a:lstStyle/>
        <a:p>
          <a:endParaRPr lang="tr-TR"/>
        </a:p>
      </dgm:t>
    </dgm:pt>
    <dgm:pt modelId="{9FB11CD9-A813-4C55-A288-90F0966F531C}" type="pres">
      <dgm:prSet presAssocID="{2E76F2A3-CE4E-428B-AADC-1EC104CAE06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8B411A-F256-4465-BC3C-2F87BDD4221E}" type="pres">
      <dgm:prSet presAssocID="{2E76F2A3-CE4E-428B-AADC-1EC104CAE061}" presName="spNode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8633CC4A-44A5-4EC0-A49A-19D675FEBFE0}" type="pres">
      <dgm:prSet presAssocID="{FC682DA6-6F8D-4E27-93FC-CD5820978BEB}" presName="sibTrans" presStyleLbl="sibTrans1D1" presStyleIdx="5" presStyleCnt="7"/>
      <dgm:spPr/>
      <dgm:t>
        <a:bodyPr/>
        <a:lstStyle/>
        <a:p>
          <a:endParaRPr lang="tr-TR"/>
        </a:p>
      </dgm:t>
    </dgm:pt>
    <dgm:pt modelId="{55AE7473-05FF-43FC-A4F9-B47FC6058DBA}" type="pres">
      <dgm:prSet presAssocID="{A097DDDC-A7FC-4050-A23D-1C80064952BC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FC438093-879F-4823-B9FD-77F8D6A3F57E}" type="pres">
      <dgm:prSet presAssocID="{A097DDDC-A7FC-4050-A23D-1C80064952BC}" presName="spNode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83F42644-3ED7-4497-88EF-60B8D5B629B3}" type="pres">
      <dgm:prSet presAssocID="{127FFF03-1670-4A9D-A4F9-F074B69BD652}" presName="sibTrans" presStyleLbl="sibTrans1D1" presStyleIdx="6" presStyleCnt="7"/>
      <dgm:spPr/>
      <dgm:t>
        <a:bodyPr/>
        <a:lstStyle/>
        <a:p>
          <a:endParaRPr lang="tr-TR"/>
        </a:p>
      </dgm:t>
    </dgm:pt>
  </dgm:ptLst>
  <dgm:cxnLst>
    <dgm:cxn modelId="{76AC171E-497E-49E2-8013-50A53C4F8E88}" srcId="{7E4C28A8-4011-48EF-B398-50E905F79352}" destId="{010D96B0-0031-4309-9AF8-6C30101E5778}" srcOrd="2" destOrd="0" parTransId="{C8721671-E5F1-4FD7-B819-FABB9CFB6ABC}" sibTransId="{475C4F80-F5FF-46E7-8578-DFB8C0575C42}"/>
    <dgm:cxn modelId="{1844C485-47F3-4884-8306-9B3D67F55923}" type="presOf" srcId="{A097DDDC-A7FC-4050-A23D-1C80064952BC}" destId="{55AE7473-05FF-43FC-A4F9-B47FC6058DBA}" srcOrd="0" destOrd="0" presId="urn:microsoft.com/office/officeart/2005/8/layout/cycle6"/>
    <dgm:cxn modelId="{9FC16E65-DC9A-450D-ACA8-0F9E72550DD6}" srcId="{7E4C28A8-4011-48EF-B398-50E905F79352}" destId="{A097DDDC-A7FC-4050-A23D-1C80064952BC}" srcOrd="6" destOrd="0" parTransId="{671792EE-A15A-4E02-AA31-1B9A71FC1DDA}" sibTransId="{127FFF03-1670-4A9D-A4F9-F074B69BD652}"/>
    <dgm:cxn modelId="{66D4DE1D-6081-4676-A7DC-38DC1A666F29}" type="presOf" srcId="{127FFF03-1670-4A9D-A4F9-F074B69BD652}" destId="{83F42644-3ED7-4497-88EF-60B8D5B629B3}" srcOrd="0" destOrd="0" presId="urn:microsoft.com/office/officeart/2005/8/layout/cycle6"/>
    <dgm:cxn modelId="{02E1D0DC-DF1A-423B-8E27-A71BB57A6EAA}" type="presOf" srcId="{010D96B0-0031-4309-9AF8-6C30101E5778}" destId="{1C3A037B-D036-457B-B5B9-AF4BEC015724}" srcOrd="0" destOrd="0" presId="urn:microsoft.com/office/officeart/2005/8/layout/cycle6"/>
    <dgm:cxn modelId="{E4FDE7A9-4040-46A7-95EF-F49E51EEA44E}" type="presOf" srcId="{4786C5D4-E228-4D6D-A953-FEB6CD39DC24}" destId="{48E129D2-239A-4453-8CAD-2AB80B53467A}" srcOrd="0" destOrd="0" presId="urn:microsoft.com/office/officeart/2005/8/layout/cycle6"/>
    <dgm:cxn modelId="{F13B870D-EA7A-48EA-9A71-B8D3A94EDB3F}" type="presOf" srcId="{2E76F2A3-CE4E-428B-AADC-1EC104CAE061}" destId="{9FB11CD9-A813-4C55-A288-90F0966F531C}" srcOrd="0" destOrd="0" presId="urn:microsoft.com/office/officeart/2005/8/layout/cycle6"/>
    <dgm:cxn modelId="{2157F133-2162-49FC-A076-CD35F8623A13}" type="presOf" srcId="{BAF9B5AA-C10B-4FC4-BE11-1D4CE06151A0}" destId="{4EA9A49C-A56E-4105-A76F-5AD5273D7827}" srcOrd="0" destOrd="0" presId="urn:microsoft.com/office/officeart/2005/8/layout/cycle6"/>
    <dgm:cxn modelId="{F57130A8-AB30-4263-9F9D-88B93E3602B1}" type="presOf" srcId="{AF248242-70BB-42E6-A5BA-141480E1E75B}" destId="{3A86D4A7-4307-49F7-82E5-830C861DF83C}" srcOrd="0" destOrd="0" presId="urn:microsoft.com/office/officeart/2005/8/layout/cycle6"/>
    <dgm:cxn modelId="{B59370B4-3DC4-4706-9F18-79F9ABBDFCD3}" srcId="{7E4C28A8-4011-48EF-B398-50E905F79352}" destId="{8388B85E-ABD8-4B2D-B930-081FF8C15132}" srcOrd="4" destOrd="0" parTransId="{EAD6AFF0-7821-4872-B0B7-3D3F46460A87}" sibTransId="{04010481-E42A-42E7-BA61-FB91FCAA194B}"/>
    <dgm:cxn modelId="{2300F87C-3271-45D2-BED0-7DB11A3121EF}" srcId="{7E4C28A8-4011-48EF-B398-50E905F79352}" destId="{BAF9B5AA-C10B-4FC4-BE11-1D4CE06151A0}" srcOrd="1" destOrd="0" parTransId="{DAAFF9A9-0A72-4D38-8776-AE36E66A8167}" sibTransId="{9E423519-B5A7-41B6-A995-E49F5E9F300E}"/>
    <dgm:cxn modelId="{576AD6F1-6D0C-49A9-9F78-015F2A906E5E}" type="presOf" srcId="{97E37F83-D9AB-4B56-8816-D05C3F91EA18}" destId="{E856D54B-F199-41A1-A95D-AC4CC8CE0629}" srcOrd="0" destOrd="0" presId="urn:microsoft.com/office/officeart/2005/8/layout/cycle6"/>
    <dgm:cxn modelId="{A9FF2250-AD12-4BED-9107-6BC5AD4E05B4}" srcId="{7E4C28A8-4011-48EF-B398-50E905F79352}" destId="{97E37F83-D9AB-4B56-8816-D05C3F91EA18}" srcOrd="0" destOrd="0" parTransId="{4265D8DA-59DF-408A-A516-24DA3667CBCF}" sibTransId="{AF248242-70BB-42E6-A5BA-141480E1E75B}"/>
    <dgm:cxn modelId="{493253FD-48CF-4E04-A29B-2A66C95AE045}" srcId="{7E4C28A8-4011-48EF-B398-50E905F79352}" destId="{4786C5D4-E228-4D6D-A953-FEB6CD39DC24}" srcOrd="3" destOrd="0" parTransId="{228D755A-FF92-431D-851A-99D4C65166C9}" sibTransId="{EAFF45C6-E8D9-47E3-A820-0CAD94162C3A}"/>
    <dgm:cxn modelId="{951AFB7E-4F6F-4B12-9FA1-3697A1E114E0}" srcId="{7E4C28A8-4011-48EF-B398-50E905F79352}" destId="{2E76F2A3-CE4E-428B-AADC-1EC104CAE061}" srcOrd="5" destOrd="0" parTransId="{5AE4C6D3-30FA-498B-A19B-9BCFA1CE25D7}" sibTransId="{FC682DA6-6F8D-4E27-93FC-CD5820978BEB}"/>
    <dgm:cxn modelId="{B44BE887-81CF-4E68-9F57-6016462BDDE8}" type="presOf" srcId="{FC682DA6-6F8D-4E27-93FC-CD5820978BEB}" destId="{8633CC4A-44A5-4EC0-A49A-19D675FEBFE0}" srcOrd="0" destOrd="0" presId="urn:microsoft.com/office/officeart/2005/8/layout/cycle6"/>
    <dgm:cxn modelId="{7999A2EA-03B6-44C0-B4A1-93F2B4ECD09B}" type="presOf" srcId="{8388B85E-ABD8-4B2D-B930-081FF8C15132}" destId="{AA022578-6DC7-470A-9F56-971AA1A94395}" srcOrd="0" destOrd="0" presId="urn:microsoft.com/office/officeart/2005/8/layout/cycle6"/>
    <dgm:cxn modelId="{557F70DF-B22E-4053-91DC-CD66678A8607}" type="presOf" srcId="{9E423519-B5A7-41B6-A995-E49F5E9F300E}" destId="{44AE01AC-363A-43F3-A432-4B7679430FE5}" srcOrd="0" destOrd="0" presId="urn:microsoft.com/office/officeart/2005/8/layout/cycle6"/>
    <dgm:cxn modelId="{25506815-F510-4356-88BD-BA63257D815D}" type="presOf" srcId="{475C4F80-F5FF-46E7-8578-DFB8C0575C42}" destId="{34BD9674-98B7-4A03-9602-E60FAF5A3BB5}" srcOrd="0" destOrd="0" presId="urn:microsoft.com/office/officeart/2005/8/layout/cycle6"/>
    <dgm:cxn modelId="{E5822E23-1104-4104-AC90-C5506A7528FF}" type="presOf" srcId="{7E4C28A8-4011-48EF-B398-50E905F79352}" destId="{25B51B13-F95B-4C7F-AE87-151CEFE9DF0C}" srcOrd="0" destOrd="0" presId="urn:microsoft.com/office/officeart/2005/8/layout/cycle6"/>
    <dgm:cxn modelId="{EFD8E307-DEDF-4290-88C1-D1642542CF16}" type="presOf" srcId="{04010481-E42A-42E7-BA61-FB91FCAA194B}" destId="{13DCD001-4D28-4255-92CA-505C2AAC4051}" srcOrd="0" destOrd="0" presId="urn:microsoft.com/office/officeart/2005/8/layout/cycle6"/>
    <dgm:cxn modelId="{3D168384-9F07-4C7E-84F1-325312DC7B08}" type="presOf" srcId="{EAFF45C6-E8D9-47E3-A820-0CAD94162C3A}" destId="{15B7685D-0CA1-43CB-95CF-FD9CB7060CF0}" srcOrd="0" destOrd="0" presId="urn:microsoft.com/office/officeart/2005/8/layout/cycle6"/>
    <dgm:cxn modelId="{6F04529D-E8D3-4E5C-AAD0-D7CF75306D69}" type="presParOf" srcId="{25B51B13-F95B-4C7F-AE87-151CEFE9DF0C}" destId="{E856D54B-F199-41A1-A95D-AC4CC8CE0629}" srcOrd="0" destOrd="0" presId="urn:microsoft.com/office/officeart/2005/8/layout/cycle6"/>
    <dgm:cxn modelId="{385C3802-21C1-410E-8D70-E2E493A85788}" type="presParOf" srcId="{25B51B13-F95B-4C7F-AE87-151CEFE9DF0C}" destId="{235E7779-B6B2-4294-B6B9-A0636A44B529}" srcOrd="1" destOrd="0" presId="urn:microsoft.com/office/officeart/2005/8/layout/cycle6"/>
    <dgm:cxn modelId="{A89371A4-0949-4EC1-A452-95BA336E5D3B}" type="presParOf" srcId="{25B51B13-F95B-4C7F-AE87-151CEFE9DF0C}" destId="{3A86D4A7-4307-49F7-82E5-830C861DF83C}" srcOrd="2" destOrd="0" presId="urn:microsoft.com/office/officeart/2005/8/layout/cycle6"/>
    <dgm:cxn modelId="{8C4DC019-A402-4056-951D-F5474F5F30D5}" type="presParOf" srcId="{25B51B13-F95B-4C7F-AE87-151CEFE9DF0C}" destId="{4EA9A49C-A56E-4105-A76F-5AD5273D7827}" srcOrd="3" destOrd="0" presId="urn:microsoft.com/office/officeart/2005/8/layout/cycle6"/>
    <dgm:cxn modelId="{1A8361BE-1A97-4D32-8673-F321149568A1}" type="presParOf" srcId="{25B51B13-F95B-4C7F-AE87-151CEFE9DF0C}" destId="{D61DC6A9-4FE2-4F6C-9ABC-A5A42D73346A}" srcOrd="4" destOrd="0" presId="urn:microsoft.com/office/officeart/2005/8/layout/cycle6"/>
    <dgm:cxn modelId="{C4AFB423-37D1-4C51-B490-EAE73C52B1F1}" type="presParOf" srcId="{25B51B13-F95B-4C7F-AE87-151CEFE9DF0C}" destId="{44AE01AC-363A-43F3-A432-4B7679430FE5}" srcOrd="5" destOrd="0" presId="urn:microsoft.com/office/officeart/2005/8/layout/cycle6"/>
    <dgm:cxn modelId="{375F4345-188A-4598-9D78-767F76A42FDA}" type="presParOf" srcId="{25B51B13-F95B-4C7F-AE87-151CEFE9DF0C}" destId="{1C3A037B-D036-457B-B5B9-AF4BEC015724}" srcOrd="6" destOrd="0" presId="urn:microsoft.com/office/officeart/2005/8/layout/cycle6"/>
    <dgm:cxn modelId="{426A2A39-EBEE-4FCB-8539-88C4DA62E876}" type="presParOf" srcId="{25B51B13-F95B-4C7F-AE87-151CEFE9DF0C}" destId="{849AC525-BE80-4705-8A42-0702D15BBFB3}" srcOrd="7" destOrd="0" presId="urn:microsoft.com/office/officeart/2005/8/layout/cycle6"/>
    <dgm:cxn modelId="{DB18B1F0-C01A-4A65-A0F8-91B201CEDA17}" type="presParOf" srcId="{25B51B13-F95B-4C7F-AE87-151CEFE9DF0C}" destId="{34BD9674-98B7-4A03-9602-E60FAF5A3BB5}" srcOrd="8" destOrd="0" presId="urn:microsoft.com/office/officeart/2005/8/layout/cycle6"/>
    <dgm:cxn modelId="{1843ED67-88DA-4225-BC11-89CA0A6CD32C}" type="presParOf" srcId="{25B51B13-F95B-4C7F-AE87-151CEFE9DF0C}" destId="{48E129D2-239A-4453-8CAD-2AB80B53467A}" srcOrd="9" destOrd="0" presId="urn:microsoft.com/office/officeart/2005/8/layout/cycle6"/>
    <dgm:cxn modelId="{01147BDD-623C-4275-99A7-9658C70B7C7E}" type="presParOf" srcId="{25B51B13-F95B-4C7F-AE87-151CEFE9DF0C}" destId="{532F7077-0977-438E-B239-807E53B58803}" srcOrd="10" destOrd="0" presId="urn:microsoft.com/office/officeart/2005/8/layout/cycle6"/>
    <dgm:cxn modelId="{D7573697-B8BE-4D2C-8890-DE310B586D41}" type="presParOf" srcId="{25B51B13-F95B-4C7F-AE87-151CEFE9DF0C}" destId="{15B7685D-0CA1-43CB-95CF-FD9CB7060CF0}" srcOrd="11" destOrd="0" presId="urn:microsoft.com/office/officeart/2005/8/layout/cycle6"/>
    <dgm:cxn modelId="{915484C2-3156-4E42-B9B4-55B802D3E845}" type="presParOf" srcId="{25B51B13-F95B-4C7F-AE87-151CEFE9DF0C}" destId="{AA022578-6DC7-470A-9F56-971AA1A94395}" srcOrd="12" destOrd="0" presId="urn:microsoft.com/office/officeart/2005/8/layout/cycle6"/>
    <dgm:cxn modelId="{0FF75DEB-633E-4868-86F0-AB6E3F2778A4}" type="presParOf" srcId="{25B51B13-F95B-4C7F-AE87-151CEFE9DF0C}" destId="{DFAFC0ED-22CF-41EB-98DA-8D6EC0DD6BB1}" srcOrd="13" destOrd="0" presId="urn:microsoft.com/office/officeart/2005/8/layout/cycle6"/>
    <dgm:cxn modelId="{0FF96981-9830-453D-AD9E-5D13FC4E14AE}" type="presParOf" srcId="{25B51B13-F95B-4C7F-AE87-151CEFE9DF0C}" destId="{13DCD001-4D28-4255-92CA-505C2AAC4051}" srcOrd="14" destOrd="0" presId="urn:microsoft.com/office/officeart/2005/8/layout/cycle6"/>
    <dgm:cxn modelId="{FE54C5F5-8403-45B9-B5A5-3EA7E2D1E24C}" type="presParOf" srcId="{25B51B13-F95B-4C7F-AE87-151CEFE9DF0C}" destId="{9FB11CD9-A813-4C55-A288-90F0966F531C}" srcOrd="15" destOrd="0" presId="urn:microsoft.com/office/officeart/2005/8/layout/cycle6"/>
    <dgm:cxn modelId="{F222E81D-DC80-4E26-9AD9-8ABDA6038DFE}" type="presParOf" srcId="{25B51B13-F95B-4C7F-AE87-151CEFE9DF0C}" destId="{EF8B411A-F256-4465-BC3C-2F87BDD4221E}" srcOrd="16" destOrd="0" presId="urn:microsoft.com/office/officeart/2005/8/layout/cycle6"/>
    <dgm:cxn modelId="{76982AF3-D5CE-4098-8A05-E31FFB84DE2F}" type="presParOf" srcId="{25B51B13-F95B-4C7F-AE87-151CEFE9DF0C}" destId="{8633CC4A-44A5-4EC0-A49A-19D675FEBFE0}" srcOrd="17" destOrd="0" presId="urn:microsoft.com/office/officeart/2005/8/layout/cycle6"/>
    <dgm:cxn modelId="{8DE9AA8E-988E-4656-8F66-21A0E79AA43C}" type="presParOf" srcId="{25B51B13-F95B-4C7F-AE87-151CEFE9DF0C}" destId="{55AE7473-05FF-43FC-A4F9-B47FC6058DBA}" srcOrd="18" destOrd="0" presId="urn:microsoft.com/office/officeart/2005/8/layout/cycle6"/>
    <dgm:cxn modelId="{0927ED20-8710-4F80-ABF1-0DAD3A035AC8}" type="presParOf" srcId="{25B51B13-F95B-4C7F-AE87-151CEFE9DF0C}" destId="{FC438093-879F-4823-B9FD-77F8D6A3F57E}" srcOrd="19" destOrd="0" presId="urn:microsoft.com/office/officeart/2005/8/layout/cycle6"/>
    <dgm:cxn modelId="{FE53214D-936C-45CC-970B-38F2C3FBC4F1}" type="presParOf" srcId="{25B51B13-F95B-4C7F-AE87-151CEFE9DF0C}" destId="{83F42644-3ED7-4497-88EF-60B8D5B629B3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6B4B5C-4757-409A-86D3-C456D6E40D3A}">
      <dsp:nvSpPr>
        <dsp:cNvPr id="0" name=""/>
        <dsp:cNvSpPr/>
      </dsp:nvSpPr>
      <dsp:spPr>
        <a:xfrm>
          <a:off x="4799763" y="1661177"/>
          <a:ext cx="2070392" cy="6990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0184"/>
              </a:lnTo>
              <a:lnTo>
                <a:pt x="2070392" y="350184"/>
              </a:lnTo>
              <a:lnTo>
                <a:pt x="2070392" y="699032"/>
              </a:lnTo>
            </a:path>
          </a:pathLst>
        </a:custGeom>
        <a:noFill/>
        <a:ln w="15875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bliqueTopRight"/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9E66B6-DE0B-4646-A15B-E9662649400C}">
      <dsp:nvSpPr>
        <dsp:cNvPr id="0" name=""/>
        <dsp:cNvSpPr/>
      </dsp:nvSpPr>
      <dsp:spPr>
        <a:xfrm>
          <a:off x="2850106" y="1661177"/>
          <a:ext cx="1949657" cy="699032"/>
        </a:xfrm>
        <a:custGeom>
          <a:avLst/>
          <a:gdLst/>
          <a:ahLst/>
          <a:cxnLst/>
          <a:rect l="0" t="0" r="0" b="0"/>
          <a:pathLst>
            <a:path>
              <a:moveTo>
                <a:pt x="1949657" y="0"/>
              </a:moveTo>
              <a:lnTo>
                <a:pt x="1949657" y="350184"/>
              </a:lnTo>
              <a:lnTo>
                <a:pt x="0" y="350184"/>
              </a:lnTo>
              <a:lnTo>
                <a:pt x="0" y="699032"/>
              </a:lnTo>
            </a:path>
          </a:pathLst>
        </a:custGeom>
        <a:noFill/>
        <a:ln w="15875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bliqueTopRight"/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57686D-3A0E-4BA3-8144-4A09C20266D8}">
      <dsp:nvSpPr>
        <dsp:cNvPr id="0" name=""/>
        <dsp:cNvSpPr/>
      </dsp:nvSpPr>
      <dsp:spPr>
        <a:xfrm>
          <a:off x="3138586" y="0"/>
          <a:ext cx="3322355" cy="16611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bliqueTopRight"/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6500" kern="1200" dirty="0" smtClean="0"/>
            <a:t>MKE</a:t>
          </a:r>
          <a:endParaRPr lang="en-US" sz="6500" kern="1200" dirty="0"/>
        </a:p>
      </dsp:txBody>
      <dsp:txXfrm>
        <a:off x="3138586" y="0"/>
        <a:ext cx="3322355" cy="1661177"/>
      </dsp:txXfrm>
    </dsp:sp>
    <dsp:sp modelId="{B6B3A08F-6DB2-40A4-822E-3ACA2BF5197E}">
      <dsp:nvSpPr>
        <dsp:cNvPr id="0" name=""/>
        <dsp:cNvSpPr/>
      </dsp:nvSpPr>
      <dsp:spPr>
        <a:xfrm>
          <a:off x="1188928" y="2360209"/>
          <a:ext cx="3322355" cy="16611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bliqueTopRight"/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6500" kern="1200" dirty="0" smtClean="0"/>
            <a:t>BIM</a:t>
          </a:r>
          <a:endParaRPr lang="en-US" sz="6500" kern="1200" dirty="0"/>
        </a:p>
      </dsp:txBody>
      <dsp:txXfrm>
        <a:off x="1188928" y="2360209"/>
        <a:ext cx="3322355" cy="1661177"/>
      </dsp:txXfrm>
    </dsp:sp>
    <dsp:sp modelId="{AA1732DD-DC07-46BC-92B0-D7EF84396FD2}">
      <dsp:nvSpPr>
        <dsp:cNvPr id="0" name=""/>
        <dsp:cNvSpPr/>
      </dsp:nvSpPr>
      <dsp:spPr>
        <a:xfrm>
          <a:off x="5208978" y="2360209"/>
          <a:ext cx="3322355" cy="16611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bliqueTopRight"/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6500" kern="1200" dirty="0" smtClean="0"/>
            <a:t>GIS</a:t>
          </a:r>
          <a:endParaRPr lang="en-US" sz="6500" kern="1200" dirty="0"/>
        </a:p>
      </dsp:txBody>
      <dsp:txXfrm>
        <a:off x="5208978" y="2360209"/>
        <a:ext cx="3322355" cy="16611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56D54B-F199-41A1-A95D-AC4CC8CE0629}">
      <dsp:nvSpPr>
        <dsp:cNvPr id="0" name=""/>
        <dsp:cNvSpPr/>
      </dsp:nvSpPr>
      <dsp:spPr>
        <a:xfrm>
          <a:off x="3416101" y="2747"/>
          <a:ext cx="1295796" cy="842267"/>
        </a:xfrm>
        <a:prstGeom prst="roundRect">
          <a:avLst/>
        </a:prstGeom>
        <a:solidFill>
          <a:schemeClr val="accent1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kern="1200" dirty="0" smtClean="0"/>
            <a:t>Veri Modelleme ve Yönetimi</a:t>
          </a:r>
          <a:endParaRPr lang="en-US" sz="1200" kern="1200" dirty="0"/>
        </a:p>
      </dsp:txBody>
      <dsp:txXfrm>
        <a:off x="3457217" y="43863"/>
        <a:ext cx="1213564" cy="760035"/>
      </dsp:txXfrm>
    </dsp:sp>
    <dsp:sp modelId="{3A86D4A7-4307-49F7-82E5-830C861DF83C}">
      <dsp:nvSpPr>
        <dsp:cNvPr id="0" name=""/>
        <dsp:cNvSpPr/>
      </dsp:nvSpPr>
      <dsp:spPr>
        <a:xfrm>
          <a:off x="1659487" y="423881"/>
          <a:ext cx="4809024" cy="4809024"/>
        </a:xfrm>
        <a:custGeom>
          <a:avLst/>
          <a:gdLst/>
          <a:ahLst/>
          <a:cxnLst/>
          <a:rect l="0" t="0" r="0" b="0"/>
          <a:pathLst>
            <a:path>
              <a:moveTo>
                <a:pt x="3060992" y="91351"/>
              </a:moveTo>
              <a:arcTo wR="2404512" hR="2404512" stAng="17150643" swAng="125662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A9A49C-A56E-4105-A76F-5AD5273D7827}">
      <dsp:nvSpPr>
        <dsp:cNvPr id="0" name=""/>
        <dsp:cNvSpPr/>
      </dsp:nvSpPr>
      <dsp:spPr>
        <a:xfrm>
          <a:off x="5296025" y="908071"/>
          <a:ext cx="1295796" cy="842267"/>
        </a:xfrm>
        <a:prstGeom prst="roundRect">
          <a:avLst/>
        </a:prstGeom>
        <a:solidFill>
          <a:schemeClr val="accent1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kern="1200" dirty="0" smtClean="0"/>
            <a:t>Temel BIM Fonksiyonları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kern="1200" dirty="0" smtClean="0"/>
            <a:t>(3D Tasarım-4D-Koordinasyon)</a:t>
          </a:r>
          <a:endParaRPr lang="en-US" sz="1200" kern="1200" dirty="0"/>
        </a:p>
      </dsp:txBody>
      <dsp:txXfrm>
        <a:off x="5337141" y="949187"/>
        <a:ext cx="1213564" cy="760035"/>
      </dsp:txXfrm>
    </dsp:sp>
    <dsp:sp modelId="{44AE01AC-363A-43F3-A432-4B7679430FE5}">
      <dsp:nvSpPr>
        <dsp:cNvPr id="0" name=""/>
        <dsp:cNvSpPr/>
      </dsp:nvSpPr>
      <dsp:spPr>
        <a:xfrm>
          <a:off x="1659487" y="423881"/>
          <a:ext cx="4809024" cy="4809024"/>
        </a:xfrm>
        <a:custGeom>
          <a:avLst/>
          <a:gdLst/>
          <a:ahLst/>
          <a:cxnLst/>
          <a:rect l="0" t="0" r="0" b="0"/>
          <a:pathLst>
            <a:path>
              <a:moveTo>
                <a:pt x="4559244" y="1337362"/>
              </a:moveTo>
              <a:arcTo wR="2404512" hR="2404512" stAng="20019161" swAng="172635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3A037B-D036-457B-B5B9-AF4BEC015724}">
      <dsp:nvSpPr>
        <dsp:cNvPr id="0" name=""/>
        <dsp:cNvSpPr/>
      </dsp:nvSpPr>
      <dsp:spPr>
        <a:xfrm>
          <a:off x="5760327" y="2942314"/>
          <a:ext cx="1295796" cy="842267"/>
        </a:xfrm>
        <a:prstGeom prst="roundRect">
          <a:avLst/>
        </a:prstGeom>
        <a:solidFill>
          <a:schemeClr val="accent1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kern="1200" dirty="0" smtClean="0"/>
            <a:t>Nesne </a:t>
          </a:r>
          <a:r>
            <a:rPr lang="tr-TR" sz="1200" kern="1200" dirty="0" smtClean="0"/>
            <a:t>Yönelimli </a:t>
          </a:r>
          <a:r>
            <a:rPr lang="tr-TR" sz="1200" kern="1200" dirty="0" smtClean="0"/>
            <a:t>Programlama</a:t>
          </a:r>
          <a:endParaRPr lang="en-US" sz="1200" kern="1200" dirty="0"/>
        </a:p>
      </dsp:txBody>
      <dsp:txXfrm>
        <a:off x="5801443" y="2983430"/>
        <a:ext cx="1213564" cy="760035"/>
      </dsp:txXfrm>
    </dsp:sp>
    <dsp:sp modelId="{34BD9674-98B7-4A03-9602-E60FAF5A3BB5}">
      <dsp:nvSpPr>
        <dsp:cNvPr id="0" name=""/>
        <dsp:cNvSpPr/>
      </dsp:nvSpPr>
      <dsp:spPr>
        <a:xfrm>
          <a:off x="1659487" y="423881"/>
          <a:ext cx="4809024" cy="4809024"/>
        </a:xfrm>
        <a:custGeom>
          <a:avLst/>
          <a:gdLst/>
          <a:ahLst/>
          <a:cxnLst/>
          <a:rect l="0" t="0" r="0" b="0"/>
          <a:pathLst>
            <a:path>
              <a:moveTo>
                <a:pt x="4606879" y="3369529"/>
              </a:moveTo>
              <a:arcTo wR="2404512" hR="2404512" stAng="1419703" swAng="135878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E129D2-239A-4453-8CAD-2AB80B53467A}">
      <dsp:nvSpPr>
        <dsp:cNvPr id="0" name=""/>
        <dsp:cNvSpPr/>
      </dsp:nvSpPr>
      <dsp:spPr>
        <a:xfrm>
          <a:off x="4459380" y="4573651"/>
          <a:ext cx="1295796" cy="842267"/>
        </a:xfrm>
        <a:prstGeom prst="roundRect">
          <a:avLst/>
        </a:prstGeom>
        <a:solidFill>
          <a:schemeClr val="accent1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kern="1200" dirty="0" smtClean="0"/>
            <a:t>BIM ile Proje ve Yapım Yönetimi </a:t>
          </a:r>
          <a:endParaRPr lang="en-US" sz="1200" kern="1200" dirty="0"/>
        </a:p>
      </dsp:txBody>
      <dsp:txXfrm>
        <a:off x="4500496" y="4614767"/>
        <a:ext cx="1213564" cy="760035"/>
      </dsp:txXfrm>
    </dsp:sp>
    <dsp:sp modelId="{15B7685D-0CA1-43CB-95CF-FD9CB7060CF0}">
      <dsp:nvSpPr>
        <dsp:cNvPr id="0" name=""/>
        <dsp:cNvSpPr/>
      </dsp:nvSpPr>
      <dsp:spPr>
        <a:xfrm>
          <a:off x="1659487" y="423881"/>
          <a:ext cx="4809024" cy="4809024"/>
        </a:xfrm>
        <a:custGeom>
          <a:avLst/>
          <a:gdLst/>
          <a:ahLst/>
          <a:cxnLst/>
          <a:rect l="0" t="0" r="0" b="0"/>
          <a:pathLst>
            <a:path>
              <a:moveTo>
                <a:pt x="2792090" y="4777582"/>
              </a:moveTo>
              <a:arcTo wR="2404512" hR="2404512" stAng="4843449" swAng="111310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022578-6DC7-470A-9F56-971AA1A94395}">
      <dsp:nvSpPr>
        <dsp:cNvPr id="0" name=""/>
        <dsp:cNvSpPr/>
      </dsp:nvSpPr>
      <dsp:spPr>
        <a:xfrm>
          <a:off x="2372822" y="4573651"/>
          <a:ext cx="1295796" cy="842267"/>
        </a:xfrm>
        <a:prstGeom prst="roundRect">
          <a:avLst/>
        </a:prstGeom>
        <a:solidFill>
          <a:schemeClr val="accent1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kern="1200" dirty="0" smtClean="0"/>
            <a:t>Sürdürülebilirlik</a:t>
          </a:r>
          <a:endParaRPr lang="en-US" sz="1200" kern="1200" dirty="0"/>
        </a:p>
      </dsp:txBody>
      <dsp:txXfrm>
        <a:off x="2413938" y="4614767"/>
        <a:ext cx="1213564" cy="760035"/>
      </dsp:txXfrm>
    </dsp:sp>
    <dsp:sp modelId="{13DCD001-4D28-4255-92CA-505C2AAC4051}">
      <dsp:nvSpPr>
        <dsp:cNvPr id="0" name=""/>
        <dsp:cNvSpPr/>
      </dsp:nvSpPr>
      <dsp:spPr>
        <a:xfrm>
          <a:off x="1659487" y="423881"/>
          <a:ext cx="4809024" cy="4809024"/>
        </a:xfrm>
        <a:custGeom>
          <a:avLst/>
          <a:gdLst/>
          <a:ahLst/>
          <a:cxnLst/>
          <a:rect l="0" t="0" r="0" b="0"/>
          <a:pathLst>
            <a:path>
              <a:moveTo>
                <a:pt x="743522" y="4143130"/>
              </a:moveTo>
              <a:arcTo wR="2404512" hR="2404512" stAng="8021515" swAng="135878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B11CD9-A813-4C55-A288-90F0966F531C}">
      <dsp:nvSpPr>
        <dsp:cNvPr id="0" name=""/>
        <dsp:cNvSpPr/>
      </dsp:nvSpPr>
      <dsp:spPr>
        <a:xfrm>
          <a:off x="1071875" y="2942314"/>
          <a:ext cx="1295796" cy="842267"/>
        </a:xfrm>
        <a:prstGeom prst="roundRect">
          <a:avLst/>
        </a:prstGeom>
        <a:solidFill>
          <a:schemeClr val="accent1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kern="1200" dirty="0" smtClean="0"/>
            <a:t>BIM Uygulaması</a:t>
          </a:r>
          <a:endParaRPr lang="en-US" sz="1200" kern="1200" dirty="0"/>
        </a:p>
      </dsp:txBody>
      <dsp:txXfrm>
        <a:off x="1112991" y="2983430"/>
        <a:ext cx="1213564" cy="760035"/>
      </dsp:txXfrm>
    </dsp:sp>
    <dsp:sp modelId="{8633CC4A-44A5-4EC0-A49A-19D675FEBFE0}">
      <dsp:nvSpPr>
        <dsp:cNvPr id="0" name=""/>
        <dsp:cNvSpPr/>
      </dsp:nvSpPr>
      <dsp:spPr>
        <a:xfrm>
          <a:off x="1659487" y="423881"/>
          <a:ext cx="4809024" cy="4809024"/>
        </a:xfrm>
        <a:custGeom>
          <a:avLst/>
          <a:gdLst/>
          <a:ahLst/>
          <a:cxnLst/>
          <a:rect l="0" t="0" r="0" b="0"/>
          <a:pathLst>
            <a:path>
              <a:moveTo>
                <a:pt x="2153" y="2506260"/>
              </a:moveTo>
              <a:arcTo wR="2404512" hR="2404512" stAng="10654486" swAng="172635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AE7473-05FF-43FC-A4F9-B47FC6058DBA}">
      <dsp:nvSpPr>
        <dsp:cNvPr id="0" name=""/>
        <dsp:cNvSpPr/>
      </dsp:nvSpPr>
      <dsp:spPr>
        <a:xfrm>
          <a:off x="1536178" y="908071"/>
          <a:ext cx="1295796" cy="842267"/>
        </a:xfrm>
        <a:prstGeom prst="roundRect">
          <a:avLst/>
        </a:prstGeom>
        <a:solidFill>
          <a:schemeClr val="accent1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kern="1200" dirty="0" smtClean="0"/>
            <a:t>Araştırma Yöntemleri</a:t>
          </a:r>
          <a:endParaRPr lang="en-US" sz="1200" kern="1200" dirty="0"/>
        </a:p>
      </dsp:txBody>
      <dsp:txXfrm>
        <a:off x="1577294" y="949187"/>
        <a:ext cx="1213564" cy="760035"/>
      </dsp:txXfrm>
    </dsp:sp>
    <dsp:sp modelId="{83F42644-3ED7-4497-88EF-60B8D5B629B3}">
      <dsp:nvSpPr>
        <dsp:cNvPr id="0" name=""/>
        <dsp:cNvSpPr/>
      </dsp:nvSpPr>
      <dsp:spPr>
        <a:xfrm>
          <a:off x="1659487" y="423881"/>
          <a:ext cx="4809024" cy="4809024"/>
        </a:xfrm>
        <a:custGeom>
          <a:avLst/>
          <a:gdLst/>
          <a:ahLst/>
          <a:cxnLst/>
          <a:rect l="0" t="0" r="0" b="0"/>
          <a:pathLst>
            <a:path>
              <a:moveTo>
                <a:pt x="964563" y="478836"/>
              </a:moveTo>
              <a:arcTo wR="2404512" hR="2404512" stAng="13992733" swAng="125662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48979FB-C097-49DC-891B-C5E6287E93C5}" type="datetimeFigureOut">
              <a:rPr lang="tr-TR" smtClean="0"/>
              <a:t>18.4.2018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1CF4-0B20-4C92-8E40-2F8228E59C7C}" type="slidenum">
              <a:rPr lang="tr-TR" smtClean="0"/>
              <a:t>‹#›</a:t>
            </a:fld>
            <a:endParaRPr lang="tr-T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039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79FB-C097-49DC-891B-C5E6287E93C5}" type="datetimeFigureOut">
              <a:rPr lang="tr-TR" smtClean="0"/>
              <a:t>18.4.2018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1CF4-0B20-4C92-8E40-2F8228E59C7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34847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79FB-C097-49DC-891B-C5E6287E93C5}" type="datetimeFigureOut">
              <a:rPr lang="tr-TR" smtClean="0"/>
              <a:t>18.4.2018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1CF4-0B20-4C92-8E40-2F8228E59C7C}" type="slidenum">
              <a:rPr lang="tr-TR" smtClean="0"/>
              <a:t>‹#›</a:t>
            </a:fld>
            <a:endParaRPr lang="tr-TR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5115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79FB-C097-49DC-891B-C5E6287E93C5}" type="datetimeFigureOut">
              <a:rPr lang="tr-TR" smtClean="0"/>
              <a:t>18.4.2018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1CF4-0B20-4C92-8E40-2F8228E59C7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97199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79FB-C097-49DC-891B-C5E6287E93C5}" type="datetimeFigureOut">
              <a:rPr lang="tr-TR" smtClean="0"/>
              <a:t>18.4.2018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1CF4-0B20-4C92-8E40-2F8228E59C7C}" type="slidenum">
              <a:rPr lang="tr-TR" smtClean="0"/>
              <a:t>‹#›</a:t>
            </a:fld>
            <a:endParaRPr lang="tr-T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5769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79FB-C097-49DC-891B-C5E6287E93C5}" type="datetimeFigureOut">
              <a:rPr lang="tr-TR" smtClean="0"/>
              <a:t>18.4.2018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1CF4-0B20-4C92-8E40-2F8228E59C7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66649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79FB-C097-49DC-891B-C5E6287E93C5}" type="datetimeFigureOut">
              <a:rPr lang="tr-TR" smtClean="0"/>
              <a:t>18.4.2018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1CF4-0B20-4C92-8E40-2F8228E59C7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48475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79FB-C097-49DC-891B-C5E6287E93C5}" type="datetimeFigureOut">
              <a:rPr lang="tr-TR" smtClean="0"/>
              <a:t>18.4.2018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1CF4-0B20-4C92-8E40-2F8228E59C7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24359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79FB-C097-49DC-891B-C5E6287E93C5}" type="datetimeFigureOut">
              <a:rPr lang="tr-TR" smtClean="0"/>
              <a:t>18.4.2018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1CF4-0B20-4C92-8E40-2F8228E59C7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5739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79FB-C097-49DC-891B-C5E6287E93C5}" type="datetimeFigureOut">
              <a:rPr lang="tr-TR" smtClean="0"/>
              <a:t>18.4.2018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1CF4-0B20-4C92-8E40-2F8228E59C7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68580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79FB-C097-49DC-891B-C5E6287E93C5}" type="datetimeFigureOut">
              <a:rPr lang="tr-TR" smtClean="0"/>
              <a:t>18.4.2018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1CF4-0B20-4C92-8E40-2F8228E59C7C}" type="slidenum">
              <a:rPr lang="tr-TR" smtClean="0"/>
              <a:t>‹#›</a:t>
            </a:fld>
            <a:endParaRPr lang="tr-T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702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48979FB-C097-49DC-891B-C5E6287E93C5}" type="datetimeFigureOut">
              <a:rPr lang="tr-TR" smtClean="0"/>
              <a:t>18.4.2018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7A71CF4-0B20-4C92-8E40-2F8228E59C7C}" type="slidenum">
              <a:rPr lang="tr-TR" smtClean="0"/>
              <a:t>‹#›</a:t>
            </a:fld>
            <a:endParaRPr lang="tr-TR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79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>
                <a:latin typeface="Book Antiqua" panose="02040602050305030304" pitchFamily="18" charset="0"/>
              </a:rPr>
              <a:t>Teoriden </a:t>
            </a:r>
            <a:r>
              <a:rPr lang="tr-TR" dirty="0" smtClean="0">
                <a:latin typeface="Book Antiqua" panose="02040602050305030304" pitchFamily="18" charset="0"/>
              </a:rPr>
              <a:t>pratiĞe </a:t>
            </a:r>
            <a:r>
              <a:rPr lang="tr-TR" dirty="0">
                <a:latin typeface="Book Antiqua" panose="02040602050305030304" pitchFamily="18" charset="0"/>
              </a:rPr>
              <a:t>BIM eğitimi</a:t>
            </a:r>
          </a:p>
        </p:txBody>
      </p:sp>
      <p:sp>
        <p:nvSpPr>
          <p:cNvPr id="5" name="Alt Başlık 2"/>
          <p:cNvSpPr txBox="1">
            <a:spLocks/>
          </p:cNvSpPr>
          <p:nvPr/>
        </p:nvSpPr>
        <p:spPr>
          <a:xfrm>
            <a:off x="8144904" y="4863776"/>
            <a:ext cx="4197927" cy="1655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Doç.Dr.Ümit Işıkdağ</a:t>
            </a:r>
          </a:p>
          <a:p>
            <a:pPr algn="ctr"/>
            <a:r>
              <a:rPr lang="tr-TR" dirty="0" smtClean="0"/>
              <a:t>Mimar Sinan Güzel Sanatlar Üniversitesi</a:t>
            </a:r>
          </a:p>
          <a:p>
            <a:pPr algn="ctr"/>
            <a:r>
              <a:rPr lang="tr-TR" dirty="0" smtClean="0"/>
              <a:t>Enformatik Bölümü</a:t>
            </a:r>
          </a:p>
          <a:p>
            <a:pPr algn="ctr"/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uisikdag@gmail.com</a:t>
            </a:r>
          </a:p>
          <a:p>
            <a:pPr algn="ctr"/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www.isikdag.com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2" descr="http://galeri4.uludagsozluk.com/106/mimar-sinan-guzel-sanatlar-universitesi_1658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12779"/>
            <a:ext cx="1157756" cy="1157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076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068" y="2039059"/>
            <a:ext cx="10610850" cy="35433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74144" y="845713"/>
            <a:ext cx="88909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cap="all" dirty="0"/>
              <a:t>BIM AND DIGITAL BUILT ENVIRONMENTS</a:t>
            </a:r>
            <a:br>
              <a:rPr lang="en-US" sz="2400" cap="all" dirty="0"/>
            </a:br>
            <a:r>
              <a:rPr lang="en-US" sz="2400" cap="all" dirty="0" smtClean="0"/>
              <a:t>UNI</a:t>
            </a:r>
            <a:r>
              <a:rPr lang="tr-TR" sz="2400" cap="all" dirty="0" smtClean="0"/>
              <a:t>VERSITY</a:t>
            </a:r>
            <a:r>
              <a:rPr lang="en-US" sz="2400" cap="all" dirty="0" smtClean="0"/>
              <a:t> </a:t>
            </a:r>
            <a:r>
              <a:rPr lang="en-US" sz="2400" cap="all" dirty="0"/>
              <a:t>OF SALFORD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961228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2" y="468872"/>
            <a:ext cx="10858500" cy="2571750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037" y="3388686"/>
            <a:ext cx="10848975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289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351" y="386298"/>
            <a:ext cx="10677525" cy="2505075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351" y="3571070"/>
            <a:ext cx="1072515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853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kdörtgen 4"/>
          <p:cNvSpPr/>
          <p:nvPr/>
        </p:nvSpPr>
        <p:spPr>
          <a:xfrm>
            <a:off x="2389517" y="2421227"/>
            <a:ext cx="787226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dirty="0" smtClean="0">
                <a:solidFill>
                  <a:srgbClr val="A17700"/>
                </a:solidFill>
                <a:effectLst/>
                <a:latin typeface="proxima-nova"/>
              </a:rPr>
              <a:t>Semester 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33333"/>
                </a:solidFill>
                <a:effectLst/>
                <a:latin typeface="proxima-nova"/>
              </a:rPr>
              <a:t>Theory of BIM and Integrated Project Delivery (30 credits)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33333"/>
                </a:solidFill>
                <a:effectLst/>
                <a:latin typeface="proxima-nova"/>
              </a:rPr>
              <a:t>Critiques and Communications in Architecture and the Visual Arts (15 credits)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33333"/>
                </a:solidFill>
                <a:effectLst/>
                <a:latin typeface="proxima-nova"/>
              </a:rPr>
              <a:t>Managing Collaborative Workflows for BIM (15 credits)</a:t>
            </a:r>
          </a:p>
          <a:p>
            <a:r>
              <a:rPr lang="en-US" b="1" i="0" dirty="0" smtClean="0">
                <a:solidFill>
                  <a:srgbClr val="A17700"/>
                </a:solidFill>
                <a:effectLst/>
                <a:latin typeface="proxima-nova"/>
              </a:rPr>
              <a:t>Semester 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err="1" smtClean="0">
                <a:solidFill>
                  <a:srgbClr val="333333"/>
                </a:solidFill>
                <a:effectLst/>
                <a:latin typeface="proxima-nova"/>
              </a:rPr>
              <a:t>nD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proxima-nova"/>
              </a:rPr>
              <a:t> Modelling and Interoperability in BIM environment (30 credits)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33333"/>
                </a:solidFill>
                <a:effectLst/>
                <a:latin typeface="proxima-nova"/>
              </a:rPr>
              <a:t>BIM-Enabled Sustainable Design (15 credits)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33333"/>
                </a:solidFill>
                <a:effectLst/>
                <a:latin typeface="proxima-nova"/>
              </a:rPr>
              <a:t>Research Methodology (15 credits)</a:t>
            </a:r>
          </a:p>
          <a:p>
            <a:r>
              <a:rPr lang="en-US" b="1" i="0" dirty="0" smtClean="0">
                <a:solidFill>
                  <a:srgbClr val="A17700"/>
                </a:solidFill>
                <a:effectLst/>
                <a:latin typeface="proxima-nova"/>
              </a:rPr>
              <a:t>Semester 3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33333"/>
                </a:solidFill>
                <a:effectLst/>
                <a:latin typeface="proxima-nova"/>
              </a:rPr>
              <a:t>Thesis (</a:t>
            </a:r>
            <a:r>
              <a:rPr lang="en-US" b="0" i="0" dirty="0" err="1" smtClean="0">
                <a:solidFill>
                  <a:srgbClr val="333333"/>
                </a:solidFill>
                <a:effectLst/>
                <a:latin typeface="proxima-nova"/>
              </a:rPr>
              <a:t>Dessertation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proxima-nova"/>
              </a:rPr>
              <a:t>, Design by Research or Design) (60 credits)</a:t>
            </a:r>
            <a:endParaRPr lang="en-US" b="0" i="0" dirty="0">
              <a:solidFill>
                <a:srgbClr val="333333"/>
              </a:solidFill>
              <a:effectLst/>
              <a:latin typeface="proxima-nova"/>
            </a:endParaRPr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954111" y="609824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/>
              <a:t>Building Information Modelling (BIM) </a:t>
            </a:r>
            <a:r>
              <a:rPr lang="en-US" sz="2400" dirty="0" smtClean="0"/>
              <a:t>MSc</a:t>
            </a:r>
            <a:br>
              <a:rPr lang="en-US" sz="2400" dirty="0" smtClean="0"/>
            </a:br>
            <a:r>
              <a:rPr lang="en-US" sz="2400" dirty="0" smtClean="0"/>
              <a:t>University of Liverpool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9129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kdörtgen 4"/>
          <p:cNvSpPr/>
          <p:nvPr/>
        </p:nvSpPr>
        <p:spPr>
          <a:xfrm>
            <a:off x="2757496" y="2642607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0" dirty="0" smtClean="0">
                <a:solidFill>
                  <a:srgbClr val="383735"/>
                </a:solidFill>
                <a:effectLst/>
                <a:latin typeface="franklin_gothic_fs_bookRg"/>
              </a:rPr>
              <a:t>Integrated Building/Infrastructure Design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To introduce students to working on multidisciplinary technical projects. This is undertaken via the design of a modern building, integrating a number of specialist activities together, i.e. Mechanical and Electrical services, etc.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To further the students’ ability to work in group activities</a:t>
            </a:r>
            <a:endParaRPr lang="en-US" b="0" i="0" dirty="0">
              <a:solidFill>
                <a:srgbClr val="383735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Unvan 1"/>
          <p:cNvSpPr>
            <a:spLocks noGrp="1"/>
          </p:cNvSpPr>
          <p:nvPr>
            <p:ph type="title"/>
          </p:nvPr>
        </p:nvSpPr>
        <p:spPr>
          <a:xfrm>
            <a:off x="877479" y="845389"/>
            <a:ext cx="10664664" cy="764990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/>
              <a:t>Building and Infrastructure Information Modelling (BIM) for Smart Engineering (</a:t>
            </a:r>
            <a:r>
              <a:rPr lang="en-US" sz="2700" dirty="0" smtClean="0"/>
              <a:t>MSc)</a:t>
            </a:r>
            <a:r>
              <a:rPr lang="tr-TR" sz="2700" dirty="0" smtClean="0"/>
              <a:t/>
            </a:r>
            <a:br>
              <a:rPr lang="tr-TR" sz="2700" dirty="0" smtClean="0"/>
            </a:br>
            <a:r>
              <a:rPr lang="tr-TR" sz="2700" dirty="0" smtClean="0"/>
              <a:t>CARDIFF UNIVERSITY</a:t>
            </a:r>
            <a:r>
              <a:rPr lang="en-US" dirty="0"/>
              <a:t/>
            </a:r>
            <a:br>
              <a:rPr lang="en-US" dirty="0"/>
            </a:b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67725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156604" y="1716548"/>
            <a:ext cx="858328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dirty="0" smtClean="0">
                <a:solidFill>
                  <a:srgbClr val="383735"/>
                </a:solidFill>
                <a:effectLst/>
                <a:latin typeface="franklin_gothic_fs_bookRg"/>
              </a:rPr>
              <a:t>BIM Computing and Information Processing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To gain the general knowledge for cutting edge computing technologies and their applications with BIM;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To develop the understanding and capability of BIM computing, including parametric 3D modelling, collaborative design, clash detection and </a:t>
            </a:r>
            <a:r>
              <a:rPr lang="en-US" b="0" i="0" dirty="0" err="1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nD</a:t>
            </a: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 modelling;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To develop the understanding and capability of BIM information process using UK/ISO BIM standards, including Employer/Asset/Organization Information Requirement (EIR/AIR/OIR), BIM Execution Plan (BEP), Master Information Delivery Plan (MIDP), Common Data Environment (CDE), Project / Asset Information Models (PIM/AIM), Project Data Template (PDT) and </a:t>
            </a:r>
            <a:r>
              <a:rPr lang="en-US" b="0" i="0" dirty="0" err="1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CoBie</a:t>
            </a: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 (Construction to Operation Building Information Exchanging Requirements);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To develop the understanding and capability to deliver BIM compatible project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(optional) To gain the capability of BIM software / tool development, e.g. plugin to existing BIM software; numerical algorithms development for optimization and decision making; knowledge engineering modelling.</a:t>
            </a:r>
            <a:endParaRPr lang="en-US" b="0" i="0" dirty="0">
              <a:solidFill>
                <a:srgbClr val="383735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214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477992" y="1231519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0" dirty="0" smtClean="0">
                <a:solidFill>
                  <a:srgbClr val="383735"/>
                </a:solidFill>
                <a:effectLst/>
                <a:latin typeface="franklin_gothic_fs_bookRg"/>
              </a:rPr>
              <a:t>Engineering Case Study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To enable the students to undertake a detailed literature review as in initial part of an engineering research investigation.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To enable the students to plan an investigation, properly considering the time, resources and justification for the work.</a:t>
            </a:r>
            <a:endParaRPr lang="en-US" b="0" i="0" dirty="0">
              <a:solidFill>
                <a:srgbClr val="383735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Dikdörtgen 3"/>
          <p:cNvSpPr/>
          <p:nvPr/>
        </p:nvSpPr>
        <p:spPr>
          <a:xfrm>
            <a:off x="5308121" y="3767208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0" dirty="0" smtClean="0">
                <a:solidFill>
                  <a:srgbClr val="383735"/>
                </a:solidFill>
                <a:effectLst/>
                <a:latin typeface="franklin_gothic_fs_bookRg"/>
              </a:rPr>
              <a:t>Environmental Building Studies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To understand the concept of sustainability in the context of building design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To understand impacts of the built environment on the natural environment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To understand how building designs can </a:t>
            </a:r>
            <a:r>
              <a:rPr lang="en-US" b="0" i="0" dirty="0" err="1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minimise</a:t>
            </a: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/reduce use of global resources strategies for energy efficiency in buildings</a:t>
            </a:r>
            <a:endParaRPr lang="en-US" b="0" i="0" dirty="0">
              <a:solidFill>
                <a:srgbClr val="383735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9501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121433" y="444608"/>
            <a:ext cx="753948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dirty="0" smtClean="0">
                <a:solidFill>
                  <a:srgbClr val="383735"/>
                </a:solidFill>
                <a:effectLst/>
                <a:latin typeface="franklin_gothic_fs_bookRg"/>
              </a:rPr>
              <a:t>Building and Infrastructure Information Modelling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To extend students' understanding of fundamental principles for Building and Infrastructure Information Modelling (BIM) to be applied in building/infrastructure life cycle, including planning, briefing, design, construction, maintenance and demolition.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To develop the students' capability of implementing BIM into Architectural, Engineering and Construction (AEC) and Facility Management (FM) domain.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To introduce the advance BIM concept and research findings to students.</a:t>
            </a:r>
            <a:endParaRPr lang="en-US" b="0" i="0" dirty="0">
              <a:solidFill>
                <a:srgbClr val="383735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Dikdörtgen 3"/>
          <p:cNvSpPr/>
          <p:nvPr/>
        </p:nvSpPr>
        <p:spPr>
          <a:xfrm>
            <a:off x="3186023" y="4153490"/>
            <a:ext cx="900597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dirty="0" smtClean="0">
                <a:solidFill>
                  <a:srgbClr val="383735"/>
                </a:solidFill>
                <a:effectLst/>
                <a:latin typeface="franklin_gothic_fs_bookRg"/>
              </a:rPr>
              <a:t>Construction and Construction Management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To introduce students to the main methods and techniques of construction and construction management.  The major aim of the module is to develop a greater understanding of construction management principles and techniques.  Specific material and examples are used to illustrate current practice.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To continue the maintenance of a personal development plan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83735"/>
                </a:solidFill>
                <a:effectLst/>
                <a:latin typeface="Arial" panose="020B0604020202020204" pitchFamily="34" charset="0"/>
              </a:rPr>
              <a:t>This module also provides an introduction to advanced construction techniques, with regard to establishing the main methods of construction.</a:t>
            </a:r>
            <a:endParaRPr lang="en-US" b="0" i="0" dirty="0">
              <a:solidFill>
                <a:srgbClr val="383735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9998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684807"/>
            <a:ext cx="7772400" cy="738369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MİMARİ VE KENTSEK ENFORMATİK</a:t>
            </a:r>
            <a:br>
              <a:rPr lang="tr-TR" dirty="0" smtClean="0"/>
            </a:br>
            <a:r>
              <a:rPr lang="tr-TR" sz="2700" dirty="0">
                <a:solidFill>
                  <a:srgbClr val="FF0000"/>
                </a:solidFill>
              </a:rPr>
              <a:t>Ülkemizin BIM odaklanmalı ilk Yüksek Lisans Programı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pic>
        <p:nvPicPr>
          <p:cNvPr id="6" name="Picture 2" descr="http://galeri4.uludagsozluk.com/106/mimar-sinan-guzel-sanatlar-universitesi_1658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8187" y="5105929"/>
            <a:ext cx="1157756" cy="1157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0563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8779752"/>
              </p:ext>
            </p:extLst>
          </p:nvPr>
        </p:nvGraphicFramePr>
        <p:xfrm>
          <a:off x="1205092" y="1337094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9721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BIM TEORİSİ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24128" y="1849318"/>
            <a:ext cx="9827307" cy="3071817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rgbClr val="FF0000"/>
                </a:solidFill>
              </a:rPr>
              <a:t>Yapı </a:t>
            </a:r>
            <a:r>
              <a:rPr lang="tr-TR" dirty="0">
                <a:solidFill>
                  <a:srgbClr val="FF0000"/>
                </a:solidFill>
              </a:rPr>
              <a:t>Bilgi Modeli yeni </a:t>
            </a:r>
            <a:r>
              <a:rPr lang="tr-TR" dirty="0"/>
              <a:t>bir iletişim etmenidir. </a:t>
            </a:r>
            <a:r>
              <a:rPr lang="tr-TR" dirty="0">
                <a:solidFill>
                  <a:srgbClr val="FF0000"/>
                </a:solidFill>
              </a:rPr>
              <a:t>Yeni</a:t>
            </a:r>
            <a:r>
              <a:rPr lang="tr-TR" dirty="0"/>
              <a:t> bir Mesaj türüdür.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dirty="0" smtClean="0"/>
              <a:t>Her bir mesaj kaynak tarafından alıcının algılayabileceği bir biçimde kodlanmalıdır.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dirty="0" smtClean="0"/>
              <a:t>YBM (BIM) yapıya ait </a:t>
            </a:r>
            <a:r>
              <a:rPr lang="tr-TR" dirty="0" smtClean="0">
                <a:solidFill>
                  <a:srgbClr val="FF0000"/>
                </a:solidFill>
              </a:rPr>
              <a:t>sayısal bir tasvire ilişkin tüm bilginin kodlanması </a:t>
            </a:r>
            <a:r>
              <a:rPr lang="tr-TR" dirty="0" smtClean="0"/>
              <a:t>ile ortaya çıkar.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dirty="0" smtClean="0"/>
              <a:t>Gönderilecek YBM mesajında yapı ile ilgili sayısal tasvir alıcıya iletilecektir.</a:t>
            </a:r>
          </a:p>
        </p:txBody>
      </p:sp>
      <p:pic>
        <p:nvPicPr>
          <p:cNvPr id="2050" name="Picture 2" descr="http://www.virtual3dgroup.com/wp-content/uploads/2014/09/bim-1_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718" y="4131425"/>
            <a:ext cx="2847269" cy="1736834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1310" y="3701427"/>
            <a:ext cx="2580600" cy="2596830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5" name="Metin kutusu 4"/>
          <p:cNvSpPr txBox="1"/>
          <p:nvPr/>
        </p:nvSpPr>
        <p:spPr>
          <a:xfrm>
            <a:off x="1581081" y="6083864"/>
            <a:ext cx="1461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Sayısal Tasvir</a:t>
            </a:r>
            <a:endParaRPr lang="en-US" dirty="0"/>
          </a:p>
        </p:txBody>
      </p:sp>
      <p:sp>
        <p:nvSpPr>
          <p:cNvPr id="6" name="Sağ Ok 5"/>
          <p:cNvSpPr/>
          <p:nvPr/>
        </p:nvSpPr>
        <p:spPr>
          <a:xfrm>
            <a:off x="4659283" y="4753199"/>
            <a:ext cx="2211186" cy="8005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Kodlama</a:t>
            </a:r>
            <a:endParaRPr lang="en-US" dirty="0"/>
          </a:p>
        </p:txBody>
      </p:sp>
      <p:sp>
        <p:nvSpPr>
          <p:cNvPr id="9" name="Metin kutusu 8"/>
          <p:cNvSpPr txBox="1"/>
          <p:nvPr/>
        </p:nvSpPr>
        <p:spPr>
          <a:xfrm>
            <a:off x="7760209" y="6299661"/>
            <a:ext cx="1782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Yapı Bilgi Modeli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10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184" y="301204"/>
            <a:ext cx="8658225" cy="6324600"/>
          </a:xfrm>
          <a:prstGeom prst="rect">
            <a:avLst/>
          </a:prstGeom>
        </p:spPr>
      </p:pic>
      <p:sp>
        <p:nvSpPr>
          <p:cNvPr id="8" name="5-Point Star 7"/>
          <p:cNvSpPr/>
          <p:nvPr/>
        </p:nvSpPr>
        <p:spPr>
          <a:xfrm>
            <a:off x="7186567" y="1878398"/>
            <a:ext cx="188252" cy="18978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5-Point Star 8"/>
          <p:cNvSpPr/>
          <p:nvPr/>
        </p:nvSpPr>
        <p:spPr>
          <a:xfrm>
            <a:off x="7191555" y="3973899"/>
            <a:ext cx="188252" cy="18978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5-Point Star 9"/>
          <p:cNvSpPr/>
          <p:nvPr/>
        </p:nvSpPr>
        <p:spPr>
          <a:xfrm>
            <a:off x="7191555" y="4232694"/>
            <a:ext cx="188252" cy="18978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5-Point Star 10"/>
          <p:cNvSpPr/>
          <p:nvPr/>
        </p:nvSpPr>
        <p:spPr>
          <a:xfrm>
            <a:off x="7186567" y="846104"/>
            <a:ext cx="188252" cy="18978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5-Point Star 11"/>
          <p:cNvSpPr/>
          <p:nvPr/>
        </p:nvSpPr>
        <p:spPr>
          <a:xfrm>
            <a:off x="7186567" y="1133652"/>
            <a:ext cx="188252" cy="18978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5-Point Star 12"/>
          <p:cNvSpPr/>
          <p:nvPr/>
        </p:nvSpPr>
        <p:spPr>
          <a:xfrm>
            <a:off x="7186567" y="1375192"/>
            <a:ext cx="188252" cy="18978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5-Point Star 13"/>
          <p:cNvSpPr/>
          <p:nvPr/>
        </p:nvSpPr>
        <p:spPr>
          <a:xfrm>
            <a:off x="7189445" y="2685689"/>
            <a:ext cx="188252" cy="18978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5-Point Star 14"/>
          <p:cNvSpPr/>
          <p:nvPr/>
        </p:nvSpPr>
        <p:spPr>
          <a:xfrm>
            <a:off x="7189445" y="2927229"/>
            <a:ext cx="188252" cy="18978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5-Point Star 15"/>
          <p:cNvSpPr/>
          <p:nvPr/>
        </p:nvSpPr>
        <p:spPr>
          <a:xfrm>
            <a:off x="7191555" y="3168769"/>
            <a:ext cx="188252" cy="18978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942124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41825137"/>
              </p:ext>
            </p:extLst>
          </p:nvPr>
        </p:nvGraphicFramePr>
        <p:xfrm>
          <a:off x="2187276" y="88356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62947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87592" y="1864655"/>
            <a:ext cx="8246853" cy="3559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3000"/>
              </a:lnSpc>
              <a:spcAft>
                <a:spcPts val="50"/>
              </a:spcAft>
            </a:pP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MKE 502 Bina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Bilgi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Modelleme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(2+2) (Kredi-3) (AKTS-6)</a:t>
            </a:r>
            <a:endParaRPr lang="tr-T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2385" indent="-6350" algn="just">
              <a:lnSpc>
                <a:spcPct val="104000"/>
              </a:lnSpc>
              <a:spcAft>
                <a:spcPts val="1280"/>
              </a:spcAft>
            </a:pP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Bina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Bilgi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Modelleme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(BBM)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grafik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veya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grafik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olmayan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ilgili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veriden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model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meydana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getirerek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bu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modelin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farklı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disiplinlerden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katılımcılar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tarafından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ortak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kullanımını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sağlayan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çalışma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biçimidir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Çok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yönlü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kullanılabilen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yapısı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sayesinde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Bina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Bilgi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Modeli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projenin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planlaması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uygulaması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için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öngörü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sunabilmekte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proje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ilgili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risklerin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azaltılmasına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yardımcı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olmaktadır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Bu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ders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tasarımı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uygulaması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hatta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işletiminde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yeni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olanaklar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sağlayan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BBM’yi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temel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bileşenleri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çalışma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prensipleri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desteklediği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teknolojileri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içine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alacak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şekilde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inceleyecektir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Bunu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yaparken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BBM’nin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özellikle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proje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planlaması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yönetimini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kolaylaştıran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proje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katılımcıları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arasında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etkili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iletişim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imkanı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veren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özellikleri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üzerinde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yoğunlaşacaktır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568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6875" y="1957759"/>
            <a:ext cx="9144000" cy="2695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3000"/>
              </a:lnSpc>
              <a:spcAft>
                <a:spcPts val="50"/>
              </a:spcAft>
            </a:pP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MKE 503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Mikro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Makro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Mekanlarda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Yönetimi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(2+2) (Kredi-3) (AKTS-6)</a:t>
            </a:r>
            <a:endParaRPr lang="tr-T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2385" indent="-6350" algn="just">
              <a:lnSpc>
                <a:spcPct val="104000"/>
              </a:lnSpc>
              <a:spcAft>
                <a:spcPts val="25"/>
              </a:spcAft>
            </a:pP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Ders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şu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konuları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kapsamaktadır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Değişimi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Paylaşımı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Kavramlarına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Giriş,Ürün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Yönetimi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ISO 10303 STEP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Standardı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EXPRESS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EXPRESS-G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Modelleme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Dilleri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Nesne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Veritabanlarına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Giriş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Nesne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Veritabanında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Basit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Bina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Bilgi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Modeli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Oluşturma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IFC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Standardına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Giriş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	EXPRESS-X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Modelden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Sorgulama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Coğrafi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Tipleri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OGC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Standartları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2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Boyutlu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Coğrafi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Tipleri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3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Boyutlu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Coğrafi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Tipleri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Mekansal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Veritabanı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Sorguları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Mekansal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İndeksleme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Erişim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GML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CityGML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Modelleme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Dilleri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NOSQL/Graf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Veritabanları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Mekansal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Saklama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3784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83744" y="2340742"/>
            <a:ext cx="8773064" cy="2407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3000"/>
              </a:lnSpc>
              <a:spcAft>
                <a:spcPts val="50"/>
              </a:spcAft>
            </a:pP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MKE 561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Nesne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Tabanlı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Programlama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(2+2) (Kredi-3) (AKTS-6)</a:t>
            </a:r>
            <a:endParaRPr lang="tr-T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2385" indent="-6350" algn="just">
              <a:lnSpc>
                <a:spcPct val="104000"/>
              </a:lnSpc>
              <a:spcAft>
                <a:spcPts val="25"/>
              </a:spcAft>
            </a:pP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Ders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şu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konuları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kapsamaktadır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Nesne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Tabanlı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Yazılım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Geliştirme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Metodolojisi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UML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Dili’ne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giriş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Aktivite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Diyagramları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Kullanım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Senaryosu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Diyagramları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Sınıf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Diyagramları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Ardışık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Sıralama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Diyagramları,Yazılım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Dilleri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Tanıtımı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Yazılım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Dili İle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Sınıf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Oluşturmak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Yazılım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Dili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Öznitelikleri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Oluşturmak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Yazılım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Dili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Metotlar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Parametre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Aktarımı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Yazılım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Dili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Soyutlama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Yazılım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Dili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Kapsülleme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Yazılım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Dili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Kalıtım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Yazılım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Dili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Çok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Biçimlilik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Yazılım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Dili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Arayüzler,Uygulama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Örnekleri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Ders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Sonu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Projesi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7714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78966" y="2464931"/>
            <a:ext cx="8462513" cy="2119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3000"/>
              </a:lnSpc>
              <a:spcAft>
                <a:spcPts val="50"/>
              </a:spcAft>
            </a:pP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MKE 510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Bilimsel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Nedensellik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Yazım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(3+0) (Kredi-3) (AKTS-6)</a:t>
            </a:r>
            <a:endParaRPr lang="tr-T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2385" indent="-6350" algn="just">
              <a:lnSpc>
                <a:spcPct val="104000"/>
              </a:lnSpc>
              <a:spcAft>
                <a:spcPts val="1280"/>
              </a:spcAft>
            </a:pP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Bu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ders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tez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çalışmaları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sırasında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öğrencileri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akademik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araştırmalar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yürütebilmeleri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için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gerekli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kuramsal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altyapı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temel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adımlar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konusunda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donanımlı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hale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gelmelerini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sağlamak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amacıyla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hazırlanmıştır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Derste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temel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araştırma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terminolojisi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araştırma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konusu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seçimi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kaynak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tarama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toplama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analizi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nitel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nicel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araştırma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yöntemleri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bilimsel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yazım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konularına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değinilecektir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6633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38687" y="2245034"/>
            <a:ext cx="10075653" cy="2695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3000"/>
              </a:lnSpc>
              <a:spcAft>
                <a:spcPts val="50"/>
              </a:spcAft>
            </a:pP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MKE 504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Mimari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Kentsel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Enformatik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Uygulamaları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(4+4) (Kredi-6) (AKTS-10)</a:t>
            </a:r>
            <a:endParaRPr lang="tr-T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2385" indent="-6350" algn="just">
              <a:lnSpc>
                <a:spcPct val="104000"/>
              </a:lnSpc>
              <a:spcAft>
                <a:spcPts val="1290"/>
              </a:spcAft>
            </a:pP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Her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öğrenci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bireysel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olarak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ayda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2-3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lü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grup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çalışması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içerisinde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Mikro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(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arsa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/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ada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)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ölçeğinde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verilecek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sınırlı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mekanda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ilgili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kanun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yönetmelik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standartlar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uyum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içerisinde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olarak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binanın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projesini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zaman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kaynak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planlamasını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yapım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simülasyonunu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Bina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Bilgi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Modelleme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prensipleri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oluşturacaktır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Makro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(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mahalle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/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kent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)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ölçeğinde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ise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3B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mekânsal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kent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bilgi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modeli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oluşturularak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makro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ölçekte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kentsel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planlama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ilgili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analiz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tasarımlar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gerçekleştirilecektir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Bu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derste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temel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amaç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öğrencinin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gerçek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hayatta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karşılaşacağı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Bina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Kent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Bilgi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Modelleme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problemlerine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çözüm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bulma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yeterliliğini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kazanmasıdır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687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06106" y="560974"/>
            <a:ext cx="9739222" cy="6139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3000"/>
              </a:lnSpc>
            </a:pP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MKE 541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Sürdürülebilir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Bina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Bilgi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Modelleme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(1+2) (Kredi-2) (AKTS-4)</a:t>
            </a:r>
            <a:endParaRPr lang="tr-T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2385" indent="-6350" algn="just">
              <a:lnSpc>
                <a:spcPct val="104000"/>
              </a:lnSpc>
            </a:pP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Sürdürülebilir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mimari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için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fosil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bazlı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enerji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kullanımı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düşük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enerjisinin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önemli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kısmını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yenilenebilir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enerji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kaynaklarından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sağlayan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daha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az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hammaddeye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ihtiyaç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duyan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kullanıcısına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yüksek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seviyede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konfor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sunan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yüksek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performanslı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binalar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üretimi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gerçekçi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hedeftir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birçok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örneği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mevcuttur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Bu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binaların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etkin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şekilde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modellenmesi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performanslarının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doğru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şekilde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analiz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edilmesi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için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sayısal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teknikler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geliştirilmektedir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Bu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sayısal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çalışma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biçimlerinden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Bina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Bilgi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Modelleme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(BBM/BIM)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yazılımları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kendi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içinde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veya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üçüncü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parti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yazılımlar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vasıtasıyla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binaların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performansını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ölçen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simülasyon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ortamları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sunmaktadırlar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Bu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simülasyon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ortamlarında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erken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tasarım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evresinden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başlayarak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tasarımın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performansı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fiziksel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çevre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malzeme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verilerinin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dahil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edilerek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sayısal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grafik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çıktılarla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test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edilebilmektedir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Tasarım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aşamasında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performansı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ilgili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verinin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üretilebilmesi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tasarımın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performansının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iyileştirebilmesi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için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yeniden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etkileşimli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olarak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beslenerek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geliştirilebilmesine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imkan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vermektedir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Bina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performansına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dayalı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tasarım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ismi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verilebilecek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bu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yöntemin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mimari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tasarım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proje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işbirliği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yapım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süreçlerinde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önemli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değişimlere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yol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açabileceği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düşünülmektedir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Bu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ders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performansına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dayalı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tasarımın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temel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prensiplerini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analiz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alanları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temel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değerlendirme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kriterleri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bağlamında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anlatacaktır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BBM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yazılımları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performans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analizi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yapan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simülasyon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yazılımlarının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ilişkisi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uygulamalı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olarak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gösterilecek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Küçük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ölçekli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veya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mekansal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ölçekte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seçilen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da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birkaç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performans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kriterine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göre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performansı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tasarım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arasındaki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ilişkinin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simülasyon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ortamında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test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edilmesi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tasarımın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geliştirilmesi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öğrenci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örnekleriyle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incelenecektir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569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80558" y="1579984"/>
            <a:ext cx="8203721" cy="384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3000"/>
              </a:lnSpc>
              <a:spcAft>
                <a:spcPts val="50"/>
              </a:spcAft>
            </a:pP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MKE 542 Bina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Bilgi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Modelleri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ile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Tümleşik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Proje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Yönetimi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 (1+2) (Kredi-2) (AKTS-64)</a:t>
            </a:r>
            <a:endParaRPr lang="tr-T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2385" indent="-6350" algn="just">
              <a:lnSpc>
                <a:spcPct val="104000"/>
              </a:lnSpc>
              <a:spcAft>
                <a:spcPts val="1290"/>
              </a:spcAft>
            </a:pP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projesi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tasarımdan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yapıma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işletimine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kadar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farklı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paydaşların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katılımını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gerektiren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tümleşik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süreçtir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Bu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paydaşların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kısmı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sürecin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farklı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aşamalarından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kısmına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başından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sonuna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kadar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sürece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dahil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olurlar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;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farklı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ihtiyaçları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öncelikleri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uzmanlıkları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beklentileri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bulunabilir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Bu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süreçte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paydaşlar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arasında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iletişim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bilgi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değişimi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çok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önemlidir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Bina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Bilgi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Modelleme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sunmuş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olduğu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ortak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ortamı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zengin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görünümü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seçenekleriyle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bu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iletişimi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kolaylaştırmaktadır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Bu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derste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mevcut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işbirliği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veri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detay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seviyesi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(LOD), BBM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uygulama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planı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standartları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gösterilecek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;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farklı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meslek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gruplarından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katılımcıların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dahil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olabileceği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tümleşik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proje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teslimi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(IPD)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stüdyoları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Bina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Bilgi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Modelleme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işbirliği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ortamları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kuramsal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uygulamalı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örneklerle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anlatılacaktır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2834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55012" y="2664545"/>
            <a:ext cx="7729268" cy="1530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3000"/>
              </a:lnSpc>
            </a:pP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MKE 511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Yüksek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Lisans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Araştırma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Konuları</a:t>
            </a:r>
            <a:r>
              <a:rPr lang="en-GB" b="1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(3+0) (Kredi-3) (AKTS-6)</a:t>
            </a:r>
            <a:endParaRPr lang="tr-T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2385" indent="-6350" algn="just">
              <a:lnSpc>
                <a:spcPct val="104000"/>
              </a:lnSpc>
            </a:pP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Bu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ders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öğrencilerin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üzerinde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çalıştığı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tez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araştırmasında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danışman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öğretim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üyesiyle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karşılıklı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çalışma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olanağı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sunar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Tezin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içerik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kurgusu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araştırma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yöntemi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süreciyle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ilgili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yol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haritası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oluşturulur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ve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öğrencinin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bağımsız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çalışması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için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gereken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altyapı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meydana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getirilir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223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BIM TEORİSİ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24128" y="2286000"/>
            <a:ext cx="6399137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tr-TR" dirty="0"/>
              <a:t>Sayısal tasvirde önce </a:t>
            </a:r>
            <a:r>
              <a:rPr lang="tr-TR" dirty="0">
                <a:solidFill>
                  <a:srgbClr val="FF0000"/>
                </a:solidFill>
              </a:rPr>
              <a:t>geometri, anlamlar, uzamsal ilişkiler </a:t>
            </a:r>
            <a:r>
              <a:rPr lang="tr-TR" dirty="0"/>
              <a:t>tasarımcı tarafından kurgulanır.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dirty="0"/>
              <a:t>Bir bilgi sistemi kurgulanan bu </a:t>
            </a:r>
            <a:r>
              <a:rPr lang="tr-TR" dirty="0">
                <a:solidFill>
                  <a:srgbClr val="FF0000"/>
                </a:solidFill>
              </a:rPr>
              <a:t>sayısal tasviri, üzerinde anlaşılmış bir formda </a:t>
            </a:r>
            <a:r>
              <a:rPr lang="tr-TR" dirty="0"/>
              <a:t>kodlayarak bir </a:t>
            </a:r>
            <a:r>
              <a:rPr lang="tr-TR" dirty="0">
                <a:solidFill>
                  <a:srgbClr val="FF0000"/>
                </a:solidFill>
              </a:rPr>
              <a:t>veri biçimleri kümesi </a:t>
            </a:r>
            <a:r>
              <a:rPr lang="tr-TR" dirty="0"/>
              <a:t>haline getirir.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dirty="0"/>
              <a:t>Bu veri biçimleri kümesinin her bir elemanı </a:t>
            </a:r>
            <a:r>
              <a:rPr lang="tr-TR" dirty="0">
                <a:solidFill>
                  <a:srgbClr val="FF0000"/>
                </a:solidFill>
              </a:rPr>
              <a:t>yapıya ait bir varlığı  veya olguyu sembolize eder </a:t>
            </a:r>
            <a:r>
              <a:rPr lang="tr-TR" dirty="0"/>
              <a:t>ki, ismine de </a:t>
            </a:r>
            <a:r>
              <a:rPr lang="tr-TR" dirty="0">
                <a:solidFill>
                  <a:srgbClr val="FF0000"/>
                </a:solidFill>
              </a:rPr>
              <a:t>sınıf </a:t>
            </a:r>
            <a:r>
              <a:rPr lang="tr-TR" dirty="0"/>
              <a:t>adı verilir.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dirty="0"/>
              <a:t>Bu </a:t>
            </a:r>
            <a:r>
              <a:rPr lang="tr-TR" dirty="0">
                <a:solidFill>
                  <a:srgbClr val="FF0000"/>
                </a:solidFill>
              </a:rPr>
              <a:t>sınıfların oluşturduğu veri biçimleri kümesine </a:t>
            </a:r>
            <a:r>
              <a:rPr lang="tr-TR" dirty="0"/>
              <a:t>ise BIM (Yapı Bilgi Modeli) ismi verilir.</a:t>
            </a:r>
            <a:endParaRPr lang="en-US" dirty="0"/>
          </a:p>
          <a:p>
            <a:endParaRPr lang="en-US" dirty="0"/>
          </a:p>
        </p:txBody>
      </p:sp>
      <p:pic>
        <p:nvPicPr>
          <p:cNvPr id="6146" name="Picture 2" descr="http://www.buildingsmart-tech.org/ifc/IFC2x3/TC1/html/ifcproductextension/lexical/figures/IfcRelReferencedInSpatialStructure-Fig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323" y="1014154"/>
            <a:ext cx="4430683" cy="443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84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LİSANS EĞİTİMİNDE BIM</a:t>
            </a:r>
            <a:endParaRPr lang="tr-T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000228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MİMARLIK-MÜHENDİSLİK PROGRAMLARI</a:t>
            </a:r>
            <a:endParaRPr lang="tr-T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Mevcut Durum:</a:t>
            </a:r>
          </a:p>
          <a:p>
            <a:r>
              <a:rPr lang="tr-TR" dirty="0" smtClean="0"/>
              <a:t>Mimarlık- Yapı Bilgi Modelleme</a:t>
            </a:r>
          </a:p>
          <a:p>
            <a:pPr lvl="1"/>
            <a:r>
              <a:rPr lang="tr-TR" dirty="0" smtClean="0"/>
              <a:t>BIM yaklaşımı ile çalışan tasarım programları eğitimi</a:t>
            </a:r>
          </a:p>
          <a:p>
            <a:r>
              <a:rPr lang="tr-TR" dirty="0" smtClean="0"/>
              <a:t>Mühendislik</a:t>
            </a:r>
          </a:p>
          <a:p>
            <a:pPr lvl="1"/>
            <a:r>
              <a:rPr lang="tr-TR" dirty="0" smtClean="0"/>
              <a:t>Farklı ders içerikleri içinde...</a:t>
            </a:r>
            <a:endParaRPr lang="tr-TR" dirty="0"/>
          </a:p>
          <a:p>
            <a:pPr lvl="2"/>
            <a:r>
              <a:rPr lang="tr-TR" dirty="0"/>
              <a:t>BIM yaklaşımı ile çalışan tasarım programları eğitimi</a:t>
            </a:r>
          </a:p>
          <a:p>
            <a:pPr lvl="1"/>
            <a:r>
              <a:rPr lang="tr-TR" dirty="0" smtClean="0"/>
              <a:t>Proje Yönetimi</a:t>
            </a:r>
          </a:p>
          <a:p>
            <a:pPr marL="128016" lvl="1" indent="0">
              <a:buNone/>
            </a:pP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13158413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Neler YAPILMALI?</a:t>
            </a:r>
            <a:endParaRPr lang="tr-TR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Lisans Düzeyi</a:t>
            </a:r>
          </a:p>
          <a:p>
            <a:r>
              <a:rPr lang="tr-TR" dirty="0" smtClean="0"/>
              <a:t>Lisansüstü Düzeyi</a:t>
            </a:r>
          </a:p>
        </p:txBody>
      </p:sp>
    </p:spTree>
    <p:extLst>
      <p:ext uri="{BB962C8B-B14F-4D97-AF65-F5344CB8AC3E}">
        <p14:creationId xmlns:p14="http://schemas.microsoft.com/office/powerpoint/2010/main" val="2244726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BIM TEORİSİ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907749" y="1970116"/>
            <a:ext cx="10547188" cy="3466407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tr-TR" dirty="0" smtClean="0"/>
              <a:t>Yapı Bilgi Modeli formunda kodlanan veri biçimleri kümesi, alıcı bilgi sistemi tarafından </a:t>
            </a:r>
            <a:r>
              <a:rPr lang="tr-TR" dirty="0" smtClean="0">
                <a:solidFill>
                  <a:srgbClr val="FF0000"/>
                </a:solidFill>
              </a:rPr>
              <a:t>alındıktan sonra bu bilgi sistemi tarafından tekrar sayısal tasvire </a:t>
            </a:r>
            <a:r>
              <a:rPr lang="tr-TR" dirty="0" smtClean="0"/>
              <a:t>dönüştürülür.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dirty="0" smtClean="0"/>
              <a:t>BIM teorisinde </a:t>
            </a:r>
            <a:r>
              <a:rPr lang="tr-TR" dirty="0" smtClean="0">
                <a:solidFill>
                  <a:srgbClr val="FF0000"/>
                </a:solidFill>
              </a:rPr>
              <a:t>gönderilen ve alınan sayısal tasvirlerin 1-e-1 aynı </a:t>
            </a:r>
            <a:r>
              <a:rPr lang="tr-TR" dirty="0" smtClean="0"/>
              <a:t>olması şarttır.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dirty="0" smtClean="0"/>
              <a:t>Alınan sayısal tasvirde yer </a:t>
            </a:r>
            <a:r>
              <a:rPr lang="tr-TR" dirty="0"/>
              <a:t>alan </a:t>
            </a:r>
            <a:r>
              <a:rPr lang="tr-TR" dirty="0">
                <a:solidFill>
                  <a:srgbClr val="FF0000"/>
                </a:solidFill>
              </a:rPr>
              <a:t>geometri, anlamlar, uzamsal ilişkiler </a:t>
            </a:r>
            <a:r>
              <a:rPr lang="tr-TR" dirty="0" smtClean="0"/>
              <a:t>üzerinde değişiklikler yapılabilir. Ayrıca yeni olgular (örneğin </a:t>
            </a:r>
            <a:r>
              <a:rPr lang="tr-TR" dirty="0" smtClean="0">
                <a:solidFill>
                  <a:srgbClr val="FF0000"/>
                </a:solidFill>
              </a:rPr>
              <a:t>zaman, maliyet vb.) </a:t>
            </a:r>
            <a:r>
              <a:rPr lang="tr-TR" dirty="0" smtClean="0"/>
              <a:t>tasvire sonradan eklenebilir. </a:t>
            </a:r>
          </a:p>
        </p:txBody>
      </p:sp>
      <p:pic>
        <p:nvPicPr>
          <p:cNvPr id="4" name="Picture 2" descr="http://www.virtual3dgroup.com/wp-content/uploads/2014/09/bim-1_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406" y="4209068"/>
            <a:ext cx="2847269" cy="1736834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6227" y="3971409"/>
            <a:ext cx="2198326" cy="2212152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6" name="Metin kutusu 5"/>
          <p:cNvSpPr txBox="1"/>
          <p:nvPr/>
        </p:nvSpPr>
        <p:spPr>
          <a:xfrm>
            <a:off x="8959790" y="6183561"/>
            <a:ext cx="1461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Sayısal Tasvir</a:t>
            </a:r>
            <a:endParaRPr lang="en-US" dirty="0"/>
          </a:p>
        </p:txBody>
      </p:sp>
      <p:sp>
        <p:nvSpPr>
          <p:cNvPr id="7" name="Sağ Ok 6"/>
          <p:cNvSpPr/>
          <p:nvPr/>
        </p:nvSpPr>
        <p:spPr>
          <a:xfrm>
            <a:off x="4659283" y="4753199"/>
            <a:ext cx="2211186" cy="8005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Kod-çözümleme</a:t>
            </a:r>
            <a:endParaRPr lang="en-US" dirty="0"/>
          </a:p>
        </p:txBody>
      </p:sp>
      <p:sp>
        <p:nvSpPr>
          <p:cNvPr id="8" name="Metin kutusu 7"/>
          <p:cNvSpPr txBox="1"/>
          <p:nvPr/>
        </p:nvSpPr>
        <p:spPr>
          <a:xfrm>
            <a:off x="1467475" y="6257601"/>
            <a:ext cx="1782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Yapı Bilgi Modeli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03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BIM TEORİSİ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941001" y="1895302"/>
            <a:ext cx="9720073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tr-TR" dirty="0"/>
              <a:t>Üzerinde değişiklikler yapılan </a:t>
            </a:r>
            <a:r>
              <a:rPr lang="tr-TR" dirty="0">
                <a:solidFill>
                  <a:srgbClr val="FF0000"/>
                </a:solidFill>
              </a:rPr>
              <a:t>sayısal tasvirin her bir değişiklik ile olgunlaştığı </a:t>
            </a:r>
            <a:r>
              <a:rPr lang="tr-TR" dirty="0"/>
              <a:t>kabul edilir.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dirty="0"/>
              <a:t>Sayısal tasvir </a:t>
            </a:r>
            <a:r>
              <a:rPr lang="tr-TR" dirty="0">
                <a:solidFill>
                  <a:srgbClr val="FF0000"/>
                </a:solidFill>
              </a:rPr>
              <a:t>n derece </a:t>
            </a:r>
            <a:r>
              <a:rPr lang="tr-TR" dirty="0"/>
              <a:t>olgunluk seviyesine erişebilir.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dirty="0"/>
              <a:t>Tasvir </a:t>
            </a:r>
            <a:r>
              <a:rPr lang="tr-TR" dirty="0">
                <a:solidFill>
                  <a:srgbClr val="FF0000"/>
                </a:solidFill>
              </a:rPr>
              <a:t>her olgunluk seviyesinde daha detaylı geometri ve anlamsal </a:t>
            </a:r>
            <a:r>
              <a:rPr lang="tr-TR" dirty="0"/>
              <a:t>bilgiye sahip olacaktır.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dirty="0"/>
              <a:t>Tasvir hangi olgunluk seviyesinde ise </a:t>
            </a:r>
            <a:r>
              <a:rPr lang="tr-TR" dirty="0">
                <a:solidFill>
                  <a:srgbClr val="FF0000"/>
                </a:solidFill>
              </a:rPr>
              <a:t>o olgunluk seviyesinde bir BIM (YBM) </a:t>
            </a:r>
            <a:r>
              <a:rPr lang="tr-TR" dirty="0"/>
              <a:t>ile aktarılmalıdır.</a:t>
            </a:r>
            <a:endParaRPr lang="en-US" dirty="0"/>
          </a:p>
          <a:p>
            <a:endParaRPr lang="en-US" dirty="0"/>
          </a:p>
        </p:txBody>
      </p:sp>
      <p:pic>
        <p:nvPicPr>
          <p:cNvPr id="3076" name="Picture 4" descr="http://www.structuremag.org/wp-content/uploads/0813-is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160" y="4823228"/>
            <a:ext cx="4857808" cy="188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68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BIM TEORİSİ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07998" y="1745674"/>
            <a:ext cx="10638628" cy="502088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tr-TR" dirty="0" smtClean="0"/>
              <a:t>Sayısal tasvirin </a:t>
            </a:r>
            <a:r>
              <a:rPr lang="tr-TR" dirty="0" smtClean="0">
                <a:solidFill>
                  <a:srgbClr val="FF0000"/>
                </a:solidFill>
              </a:rPr>
              <a:t>alıcı </a:t>
            </a:r>
            <a:r>
              <a:rPr lang="tr-TR" dirty="0" smtClean="0"/>
              <a:t>tarafı, tasvirin üzerinde değişiklikler yapan taraf durumunda geldiğinde </a:t>
            </a:r>
            <a:r>
              <a:rPr lang="tr-TR" dirty="0" smtClean="0">
                <a:solidFill>
                  <a:srgbClr val="FF0000"/>
                </a:solidFill>
              </a:rPr>
              <a:t>kaynak </a:t>
            </a:r>
            <a:r>
              <a:rPr lang="tr-TR" dirty="0" smtClean="0"/>
              <a:t>olur.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rgbClr val="FF0000"/>
                </a:solidFill>
              </a:rPr>
              <a:t>Kaynak sayısal tasvirin son halini </a:t>
            </a:r>
            <a:r>
              <a:rPr lang="tr-TR" dirty="0" smtClean="0"/>
              <a:t>tekrar BIM formunda </a:t>
            </a:r>
            <a:r>
              <a:rPr lang="tr-TR" dirty="0"/>
              <a:t>kodlanan veri biçimleri </a:t>
            </a:r>
            <a:r>
              <a:rPr lang="tr-TR" dirty="0" smtClean="0"/>
              <a:t>kümesi olarak </a:t>
            </a:r>
            <a:r>
              <a:rPr lang="tr-TR" dirty="0" smtClean="0">
                <a:solidFill>
                  <a:srgbClr val="FF0000"/>
                </a:solidFill>
              </a:rPr>
              <a:t>bütün kaynaklara </a:t>
            </a:r>
            <a:r>
              <a:rPr lang="tr-TR" dirty="0" smtClean="0"/>
              <a:t>(kaynak haline gelmiş olanlara) iletmek ile yükümlüdür.</a:t>
            </a:r>
          </a:p>
          <a:p>
            <a:r>
              <a:rPr lang="tr-TR" dirty="0" smtClean="0"/>
              <a:t> </a:t>
            </a:r>
            <a:endParaRPr lang="en-US" dirty="0"/>
          </a:p>
        </p:txBody>
      </p:sp>
      <p:pic>
        <p:nvPicPr>
          <p:cNvPr id="7170" name="Picture 2" descr="http://3.bp.blogspot.com/-HCUiOYFJE20/UFv1c5OV2gI/AAAAAAAABMs/-RMaaEKXSkk/s1600/roadmap-from-collaborative-bim-webcas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590" y="3284560"/>
            <a:ext cx="5192680" cy="396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76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BIM TEORİSİ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24128" y="1604357"/>
            <a:ext cx="9720073" cy="368253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tr-TR" dirty="0"/>
              <a:t>BIM teorisine göre </a:t>
            </a:r>
            <a:r>
              <a:rPr lang="tr-TR" dirty="0">
                <a:solidFill>
                  <a:srgbClr val="FF0000"/>
                </a:solidFill>
              </a:rPr>
              <a:t>tüm kaynaklar sayısal tasvirin tamamının en son (en güncel) ve en olgun  (en detaylı) </a:t>
            </a:r>
            <a:r>
              <a:rPr lang="tr-TR" dirty="0"/>
              <a:t>haline erişebilecekleri gibi…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dirty="0"/>
              <a:t>Sayısal tasvirde yer alan kümenin bazı elemanlarının </a:t>
            </a:r>
            <a:r>
              <a:rPr lang="tr-TR" dirty="0">
                <a:solidFill>
                  <a:srgbClr val="FF0000"/>
                </a:solidFill>
              </a:rPr>
              <a:t>(tasvirin alt kümesinin)</a:t>
            </a:r>
            <a:r>
              <a:rPr lang="tr-TR" dirty="0"/>
              <a:t> en son                 (en güncel) haline de erişme yolunu seçebilirler.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dirty="0" smtClean="0"/>
              <a:t>Bahsedilen </a:t>
            </a:r>
            <a:r>
              <a:rPr lang="tr-TR" dirty="0"/>
              <a:t>ikinci yaklaşımda </a:t>
            </a:r>
            <a:r>
              <a:rPr lang="tr-TR" dirty="0">
                <a:solidFill>
                  <a:srgbClr val="FF0000"/>
                </a:solidFill>
              </a:rPr>
              <a:t>sayısal tasvirin sadece seçilen bir alt kümesi </a:t>
            </a:r>
            <a:r>
              <a:rPr lang="tr-TR" dirty="0"/>
              <a:t>tasvirin zamansal, geometrik, anlamsal bir alt kümesi olacaktır, ve bu </a:t>
            </a:r>
            <a:r>
              <a:rPr lang="tr-TR" dirty="0">
                <a:solidFill>
                  <a:srgbClr val="FF0000"/>
                </a:solidFill>
              </a:rPr>
              <a:t>alt kümenin alıcılara aktarılan formu Yapı Bilgi Modeli Görünümü (BIM </a:t>
            </a:r>
            <a:r>
              <a:rPr lang="tr-TR" dirty="0" err="1">
                <a:solidFill>
                  <a:srgbClr val="FF0000"/>
                </a:solidFill>
              </a:rPr>
              <a:t>View</a:t>
            </a:r>
            <a:r>
              <a:rPr lang="tr-TR" dirty="0">
                <a:solidFill>
                  <a:srgbClr val="FF0000"/>
                </a:solidFill>
              </a:rPr>
              <a:t>) </a:t>
            </a:r>
            <a:r>
              <a:rPr lang="tr-TR" dirty="0"/>
              <a:t>olarak tanımlanır.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dirty="0"/>
              <a:t>Projede taraf olup da </a:t>
            </a:r>
            <a:r>
              <a:rPr lang="tr-TR" dirty="0">
                <a:solidFill>
                  <a:srgbClr val="FF0000"/>
                </a:solidFill>
              </a:rPr>
              <a:t>kaynak</a:t>
            </a:r>
            <a:r>
              <a:rPr lang="tr-TR" dirty="0"/>
              <a:t> olmayanlar da </a:t>
            </a:r>
            <a:r>
              <a:rPr lang="tr-TR" dirty="0">
                <a:solidFill>
                  <a:srgbClr val="FF0000"/>
                </a:solidFill>
              </a:rPr>
              <a:t>sayısal tasvirin tamamının en son ve en olgun haline erişebilirler. </a:t>
            </a:r>
            <a:r>
              <a:rPr lang="tr-TR" dirty="0"/>
              <a:t>Bu gruba </a:t>
            </a:r>
            <a:r>
              <a:rPr lang="tr-TR" dirty="0">
                <a:solidFill>
                  <a:srgbClr val="FF0000"/>
                </a:solidFill>
              </a:rPr>
              <a:t>gözlemciler</a:t>
            </a:r>
            <a:r>
              <a:rPr lang="tr-TR" dirty="0"/>
              <a:t> ismi verilir.</a:t>
            </a:r>
          </a:p>
          <a:p>
            <a:endParaRPr lang="en-US" dirty="0"/>
          </a:p>
        </p:txBody>
      </p:sp>
      <p:pic>
        <p:nvPicPr>
          <p:cNvPr id="9218" name="Picture 2" descr="http://www.dbl.gatech.edu/sites/www.dbl.gatech.edu/files/images/abstract_se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231" y="4906245"/>
            <a:ext cx="5739342" cy="1951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071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BIM TEORİSİ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24127" y="1810512"/>
            <a:ext cx="9720073" cy="245557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tr-TR" dirty="0" smtClean="0"/>
              <a:t>BIM teorisi bir yapının tasarım ile başlayıp yıkım ile tamamlanan yaşam döngüsü boyunca farklı süreçlerde anlamsal ve olgu zenginliği içeren sayısal tasvirleri ile birlikte sayısal tasvirin iletiminde </a:t>
            </a:r>
            <a:r>
              <a:rPr lang="tr-TR" dirty="0" smtClean="0">
                <a:solidFill>
                  <a:srgbClr val="FF0000"/>
                </a:solidFill>
              </a:rPr>
              <a:t>Yapı Bilgi </a:t>
            </a:r>
            <a:r>
              <a:rPr lang="tr-TR" dirty="0" err="1" smtClean="0">
                <a:solidFill>
                  <a:srgbClr val="FF0000"/>
                </a:solidFill>
              </a:rPr>
              <a:t>Modeli’nin</a:t>
            </a:r>
            <a:r>
              <a:rPr lang="tr-TR" dirty="0" smtClean="0">
                <a:solidFill>
                  <a:srgbClr val="FF0000"/>
                </a:solidFill>
              </a:rPr>
              <a:t> kullanımının daha etkin bir proje yönetimi sağlayacağını savunmaktadır</a:t>
            </a:r>
            <a:r>
              <a:rPr lang="tr-TR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dirty="0" smtClean="0"/>
              <a:t>Geliştirilen </a:t>
            </a:r>
            <a:r>
              <a:rPr lang="tr-TR" dirty="0" smtClean="0">
                <a:solidFill>
                  <a:srgbClr val="FF0000"/>
                </a:solidFill>
              </a:rPr>
              <a:t>uluslararası standartların </a:t>
            </a:r>
            <a:r>
              <a:rPr lang="tr-TR" dirty="0" smtClean="0"/>
              <a:t>yanında, bazı ülkeler bu doğrultuda </a:t>
            </a:r>
            <a:r>
              <a:rPr lang="tr-TR" dirty="0" smtClean="0">
                <a:solidFill>
                  <a:srgbClr val="FF0000"/>
                </a:solidFill>
              </a:rPr>
              <a:t>ulusal standart ve gereksinim listelerini </a:t>
            </a:r>
            <a:r>
              <a:rPr lang="tr-TR" dirty="0" smtClean="0"/>
              <a:t>geliştirmiş, </a:t>
            </a:r>
            <a:r>
              <a:rPr lang="tr-TR" dirty="0" smtClean="0">
                <a:solidFill>
                  <a:srgbClr val="FF0000"/>
                </a:solidFill>
              </a:rPr>
              <a:t>kamu ve özel sektör projelerinde BIM </a:t>
            </a:r>
            <a:r>
              <a:rPr lang="tr-TR" dirty="0" smtClean="0"/>
              <a:t>(YBM) ile iletişim yaklaşımı benimsenmiştir.</a:t>
            </a:r>
            <a:endParaRPr lang="en-US" dirty="0"/>
          </a:p>
        </p:txBody>
      </p:sp>
      <p:pic>
        <p:nvPicPr>
          <p:cNvPr id="10242" name="Picture 2" descr="http://actualbim.com/wp-content/uploads/2014/12/BI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805" y="3882044"/>
            <a:ext cx="4815395" cy="2757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89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DÜNYADAN ÖRNEKLER</a:t>
            </a:r>
            <a:endParaRPr lang="tr-T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364909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851</TotalTime>
  <Words>1928</Words>
  <Application>Microsoft Office PowerPoint</Application>
  <PresentationFormat>Geniş ekran</PresentationFormat>
  <Paragraphs>121</Paragraphs>
  <Slides>32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10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32</vt:i4>
      </vt:variant>
    </vt:vector>
  </HeadingPairs>
  <TitlesOfParts>
    <vt:vector size="43" baseType="lpstr">
      <vt:lpstr>Arial</vt:lpstr>
      <vt:lpstr>Book Antiqua</vt:lpstr>
      <vt:lpstr>Calibri</vt:lpstr>
      <vt:lpstr>Century Gothic</vt:lpstr>
      <vt:lpstr>franklin_gothic_fs_bookRg</vt:lpstr>
      <vt:lpstr>proxima-nova</vt:lpstr>
      <vt:lpstr>Times New Roman</vt:lpstr>
      <vt:lpstr>Tw Cen MT</vt:lpstr>
      <vt:lpstr>Tw Cen MT Condensed</vt:lpstr>
      <vt:lpstr>Wingdings 3</vt:lpstr>
      <vt:lpstr>Integral</vt:lpstr>
      <vt:lpstr>Teoriden pratiĞe BIM eğitimi</vt:lpstr>
      <vt:lpstr>BIM TEORİSİ</vt:lpstr>
      <vt:lpstr>BIM TEORİSİ</vt:lpstr>
      <vt:lpstr>BIM TEORİSİ</vt:lpstr>
      <vt:lpstr>BIM TEORİSİ</vt:lpstr>
      <vt:lpstr>BIM TEORİSİ</vt:lpstr>
      <vt:lpstr>BIM TEORİSİ</vt:lpstr>
      <vt:lpstr>BIM TEORİSİ</vt:lpstr>
      <vt:lpstr>DÜNYADAN ÖRNEKLER</vt:lpstr>
      <vt:lpstr>PowerPoint Sunusu</vt:lpstr>
      <vt:lpstr>PowerPoint Sunusu</vt:lpstr>
      <vt:lpstr>PowerPoint Sunusu</vt:lpstr>
      <vt:lpstr>Building Information Modelling (BIM) MSc University of Liverpool</vt:lpstr>
      <vt:lpstr> Building and Infrastructure Information Modelling (BIM) for Smart Engineering (MSc) CARDIFF UNIVERSITY </vt:lpstr>
      <vt:lpstr>PowerPoint Sunusu</vt:lpstr>
      <vt:lpstr>PowerPoint Sunusu</vt:lpstr>
      <vt:lpstr>PowerPoint Sunusu</vt:lpstr>
      <vt:lpstr>MİMARİ VE KENTSEK ENFORMATİK Ülkemizin BIM odaklanmalı ilk Yüksek Lisans Programı 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LİSANS EĞİTİMİNDE BIM</vt:lpstr>
      <vt:lpstr>MİMARLIK-MÜHENDİSLİK PROGRAMLARI</vt:lpstr>
      <vt:lpstr>Neler YAPILMALI?</vt:lpstr>
    </vt:vector>
  </TitlesOfParts>
  <Company>Silentall Unattended Installer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umit isikdag</dc:creator>
  <cp:lastModifiedBy>USER</cp:lastModifiedBy>
  <cp:revision>12</cp:revision>
  <dcterms:created xsi:type="dcterms:W3CDTF">2018-04-16T09:38:51Z</dcterms:created>
  <dcterms:modified xsi:type="dcterms:W3CDTF">2018-04-18T06:58:56Z</dcterms:modified>
</cp:coreProperties>
</file>